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2"/>
  </p:notesMasterIdLst>
  <p:sldIdLst>
    <p:sldId id="266" r:id="rId2"/>
    <p:sldId id="314" r:id="rId3"/>
    <p:sldId id="285" r:id="rId4"/>
    <p:sldId id="267" r:id="rId5"/>
    <p:sldId id="262" r:id="rId6"/>
    <p:sldId id="320" r:id="rId7"/>
    <p:sldId id="300" r:id="rId8"/>
    <p:sldId id="316" r:id="rId9"/>
    <p:sldId id="304" r:id="rId10"/>
    <p:sldId id="306" r:id="rId11"/>
    <p:sldId id="307" r:id="rId12"/>
    <p:sldId id="317" r:id="rId13"/>
    <p:sldId id="305" r:id="rId14"/>
    <p:sldId id="308" r:id="rId15"/>
    <p:sldId id="310" r:id="rId16"/>
    <p:sldId id="312" r:id="rId17"/>
    <p:sldId id="318" r:id="rId18"/>
    <p:sldId id="303" r:id="rId19"/>
    <p:sldId id="309" r:id="rId20"/>
    <p:sldId id="313" r:id="rId21"/>
  </p:sldIdLst>
  <p:sldSz cx="9144000" cy="6858000" type="screen4x3"/>
  <p:notesSz cx="6858000" cy="9144000"/>
  <p:embeddedFontLst>
    <p:embeddedFont>
      <p:font typeface="Segoe UI" panose="020B0502040204020203" pitchFamily="34" charset="0"/>
      <p:regular r:id="rId23"/>
      <p:bold r:id="rId24"/>
      <p:italic r:id="rId25"/>
      <p:boldItalic r:id="rId26"/>
    </p:embeddedFont>
    <p:embeddedFont>
      <p:font typeface="Calibri" panose="020F0502020204030204" pitchFamily="34" charset="0"/>
      <p:regular r:id="rId27"/>
      <p:bold r:id="rId28"/>
      <p:italic r:id="rId29"/>
      <p:boldItalic r:id="rId30"/>
    </p:embeddedFont>
    <p:embeddedFont>
      <p:font typeface="Smith&amp;NephewLF" panose="020B060402020202020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40" userDrawn="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urtis Waycaster" initials="CW" lastIdx="14" clrIdx="0"/>
  <p:cmAuthor id="1" name="Adrienne Gilligan" initials="AG"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B9D5"/>
    <a:srgbClr val="C4BD97"/>
    <a:srgbClr val="2F5070"/>
    <a:srgbClr val="FFDCAE"/>
    <a:srgbClr val="AE8057"/>
    <a:srgbClr val="D7B99D"/>
    <a:srgbClr val="D5EEF6"/>
    <a:srgbClr val="E3E8E8"/>
    <a:srgbClr val="F2F2F2"/>
    <a:srgbClr val="DDD9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02" autoAdjust="0"/>
    <p:restoredTop sz="76116" autoAdjust="0"/>
  </p:normalViewPr>
  <p:slideViewPr>
    <p:cSldViewPr snapToGrid="0" showGuides="1">
      <p:cViewPr>
        <p:scale>
          <a:sx n="50" d="100"/>
          <a:sy n="50" d="100"/>
        </p:scale>
        <p:origin x="492" y="-168"/>
      </p:cViewPr>
      <p:guideLst>
        <p:guide orient="horz" pos="264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35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my\AppData\Local\Microsoft\Windows\INetCache\Content.Outlook\TABSE8QI\Healing%20and%20censor%20rates.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Amy\AppData\Local\Microsoft\Windows\INetCache\Content.Outlook\TABSE8QI\Manuscript%20Fig%207.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1"/>
          <c:order val="0"/>
          <c:tx>
            <c:strRef>
              <c:f>'[Healing and censor rates.xlsx]Data for Fig 4 eqn fit'!$H$6</c:f>
              <c:strCache>
                <c:ptCount val="1"/>
                <c:pt idx="0">
                  <c:v>CCO</c:v>
                </c:pt>
              </c:strCache>
            </c:strRef>
          </c:tx>
          <c:trendline>
            <c:spPr>
              <a:ln w="19050">
                <a:solidFill>
                  <a:schemeClr val="tx1"/>
                </a:solidFill>
              </a:ln>
            </c:spPr>
            <c:trendlineType val="linear"/>
            <c:dispRSqr val="1"/>
            <c:dispEq val="1"/>
            <c:trendlineLbl>
              <c:layout>
                <c:manualLayout>
                  <c:x val="0.1503283518131662"/>
                  <c:y val="-4.7170238930002613E-2"/>
                </c:manualLayout>
              </c:layout>
              <c:numFmt formatCode="General" sourceLinked="0"/>
              <c:txPr>
                <a:bodyPr/>
                <a:lstStyle/>
                <a:p>
                  <a:pPr>
                    <a:defRPr sz="1100">
                      <a:latin typeface="Arial" pitchFamily="34" charset="0"/>
                      <a:cs typeface="Arial" pitchFamily="34" charset="0"/>
                    </a:defRPr>
                  </a:pPr>
                  <a:endParaRPr lang="en-US"/>
                </a:p>
              </c:txPr>
            </c:trendlineLbl>
          </c:trendline>
          <c:xVal>
            <c:numRef>
              <c:f>'[Healing and censor rates.xlsx]Data for Fig 4 eqn fit'!$A$2:$A$27</c:f>
              <c:numCache>
                <c:formatCode>General</c:formatCode>
                <c:ptCount val="2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numCache>
            </c:numRef>
          </c:xVal>
          <c:yVal>
            <c:numRef>
              <c:f>'[Healing and censor rates.xlsx]Data for Fig 4 eqn fit'!$B$2:$B$27</c:f>
              <c:numCache>
                <c:formatCode>0.00</c:formatCode>
                <c:ptCount val="26"/>
                <c:pt idx="0">
                  <c:v>0.61538461538461531</c:v>
                </c:pt>
                <c:pt idx="1">
                  <c:v>2.0761245674740483</c:v>
                </c:pt>
                <c:pt idx="2">
                  <c:v>1.879699248120301</c:v>
                </c:pt>
                <c:pt idx="3">
                  <c:v>2.0746887966804981</c:v>
                </c:pt>
                <c:pt idx="4">
                  <c:v>5.3140096618357484</c:v>
                </c:pt>
                <c:pt idx="5">
                  <c:v>5.3571428571428568</c:v>
                </c:pt>
                <c:pt idx="6">
                  <c:v>5.4794520547945202</c:v>
                </c:pt>
                <c:pt idx="7">
                  <c:v>5.6000000000000005</c:v>
                </c:pt>
                <c:pt idx="8">
                  <c:v>1.8518518518518516</c:v>
                </c:pt>
                <c:pt idx="9">
                  <c:v>6.25</c:v>
                </c:pt>
                <c:pt idx="10">
                  <c:v>6.9767441860465116</c:v>
                </c:pt>
                <c:pt idx="11">
                  <c:v>6.0606060606060606</c:v>
                </c:pt>
                <c:pt idx="12">
                  <c:v>5.1724137931034484</c:v>
                </c:pt>
                <c:pt idx="13">
                  <c:v>11.538461538461538</c:v>
                </c:pt>
                <c:pt idx="14">
                  <c:v>9.3023255813953476</c:v>
                </c:pt>
                <c:pt idx="15">
                  <c:v>3.0303030303030303</c:v>
                </c:pt>
                <c:pt idx="16">
                  <c:v>3.225806451612903</c:v>
                </c:pt>
                <c:pt idx="17">
                  <c:v>0</c:v>
                </c:pt>
                <c:pt idx="18">
                  <c:v>0</c:v>
                </c:pt>
                <c:pt idx="19">
                  <c:v>4.545454545454545</c:v>
                </c:pt>
                <c:pt idx="20">
                  <c:v>5</c:v>
                </c:pt>
                <c:pt idx="21">
                  <c:v>5.5555555555555562</c:v>
                </c:pt>
                <c:pt idx="22">
                  <c:v>0</c:v>
                </c:pt>
                <c:pt idx="23">
                  <c:v>7.1428571428571423</c:v>
                </c:pt>
                <c:pt idx="24">
                  <c:v>0</c:v>
                </c:pt>
                <c:pt idx="25">
                  <c:v>0</c:v>
                </c:pt>
              </c:numCache>
            </c:numRef>
          </c:yVal>
          <c:smooth val="0"/>
          <c:extLst>
            <c:ext xmlns:c16="http://schemas.microsoft.com/office/drawing/2014/chart" uri="{C3380CC4-5D6E-409C-BE32-E72D297353CC}">
              <c16:uniqueId val="{00000000-BDBB-4EFA-A1C8-74CCC7B3170F}"/>
            </c:ext>
          </c:extLst>
        </c:ser>
        <c:ser>
          <c:idx val="0"/>
          <c:order val="1"/>
          <c:tx>
            <c:strRef>
              <c:f>'[Healing and censor rates.xlsx]Data for Fig 4 eqn fit'!$H$7</c:f>
              <c:strCache>
                <c:ptCount val="1"/>
                <c:pt idx="0">
                  <c:v>non-CCO</c:v>
                </c:pt>
              </c:strCache>
            </c:strRef>
          </c:tx>
          <c:trendline>
            <c:spPr>
              <a:ln w="19050">
                <a:solidFill>
                  <a:schemeClr val="tx1"/>
                </a:solidFill>
                <a:prstDash val="sysDash"/>
              </a:ln>
            </c:spPr>
            <c:trendlineType val="linear"/>
            <c:dispRSqr val="1"/>
            <c:dispEq val="1"/>
            <c:trendlineLbl>
              <c:layout>
                <c:manualLayout>
                  <c:x val="0.14756467206991039"/>
                  <c:y val="-4.0312560746516776E-2"/>
                </c:manualLayout>
              </c:layout>
              <c:numFmt formatCode="General" sourceLinked="0"/>
              <c:txPr>
                <a:bodyPr/>
                <a:lstStyle/>
                <a:p>
                  <a:pPr>
                    <a:defRPr sz="1100">
                      <a:latin typeface="Arial" pitchFamily="34" charset="0"/>
                      <a:cs typeface="Arial" pitchFamily="34" charset="0"/>
                    </a:defRPr>
                  </a:pPr>
                  <a:endParaRPr lang="en-US"/>
                </a:p>
              </c:txPr>
            </c:trendlineLbl>
          </c:trendline>
          <c:xVal>
            <c:numRef>
              <c:f>'[Healing and censor rates.xlsx]Data for Fig 4 eqn fit'!$A$2:$A$27</c:f>
              <c:numCache>
                <c:formatCode>General</c:formatCode>
                <c:ptCount val="2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numCache>
            </c:numRef>
          </c:xVal>
          <c:yVal>
            <c:numRef>
              <c:f>'[Healing and censor rates.xlsx]Data for Fig 4 eqn fit'!$D$2:$D$27</c:f>
              <c:numCache>
                <c:formatCode>0.00</c:formatCode>
                <c:ptCount val="26"/>
                <c:pt idx="0">
                  <c:v>0.59523809523809523</c:v>
                </c:pt>
                <c:pt idx="1">
                  <c:v>0</c:v>
                </c:pt>
                <c:pt idx="2">
                  <c:v>1.8518518518518516</c:v>
                </c:pt>
                <c:pt idx="3">
                  <c:v>3.3755274261603372</c:v>
                </c:pt>
                <c:pt idx="4">
                  <c:v>0.93896713615023475</c:v>
                </c:pt>
                <c:pt idx="5">
                  <c:v>2.604166666666667</c:v>
                </c:pt>
                <c:pt idx="6">
                  <c:v>0.61349693251533743</c:v>
                </c:pt>
                <c:pt idx="7">
                  <c:v>0</c:v>
                </c:pt>
                <c:pt idx="8">
                  <c:v>3.5971223021582732</c:v>
                </c:pt>
                <c:pt idx="9">
                  <c:v>2.4193548387096775</c:v>
                </c:pt>
                <c:pt idx="10">
                  <c:v>1.8691588785046727</c:v>
                </c:pt>
                <c:pt idx="11">
                  <c:v>1.0204081632653061</c:v>
                </c:pt>
                <c:pt idx="12">
                  <c:v>3.4090909090909087</c:v>
                </c:pt>
                <c:pt idx="13">
                  <c:v>1.3333333333333335</c:v>
                </c:pt>
                <c:pt idx="14">
                  <c:v>2.7027027027027026</c:v>
                </c:pt>
                <c:pt idx="15">
                  <c:v>3.0769230769230771</c:v>
                </c:pt>
                <c:pt idx="16">
                  <c:v>0</c:v>
                </c:pt>
                <c:pt idx="17">
                  <c:v>1.7857142857142856</c:v>
                </c:pt>
                <c:pt idx="18">
                  <c:v>0</c:v>
                </c:pt>
                <c:pt idx="19">
                  <c:v>4.3478260869565215</c:v>
                </c:pt>
                <c:pt idx="20">
                  <c:v>0</c:v>
                </c:pt>
                <c:pt idx="21">
                  <c:v>0</c:v>
                </c:pt>
                <c:pt idx="22">
                  <c:v>2.7027027027027026</c:v>
                </c:pt>
                <c:pt idx="23">
                  <c:v>0</c:v>
                </c:pt>
                <c:pt idx="24">
                  <c:v>0</c:v>
                </c:pt>
                <c:pt idx="25">
                  <c:v>0</c:v>
                </c:pt>
              </c:numCache>
            </c:numRef>
          </c:yVal>
          <c:smooth val="0"/>
          <c:extLst>
            <c:ext xmlns:c16="http://schemas.microsoft.com/office/drawing/2014/chart" uri="{C3380CC4-5D6E-409C-BE32-E72D297353CC}">
              <c16:uniqueId val="{00000001-BDBB-4EFA-A1C8-74CCC7B3170F}"/>
            </c:ext>
          </c:extLst>
        </c:ser>
        <c:dLbls>
          <c:showLegendKey val="0"/>
          <c:showVal val="0"/>
          <c:showCatName val="0"/>
          <c:showSerName val="0"/>
          <c:showPercent val="0"/>
          <c:showBubbleSize val="0"/>
        </c:dLbls>
        <c:axId val="104115200"/>
        <c:axId val="104121088"/>
      </c:scatterChart>
      <c:valAx>
        <c:axId val="104115200"/>
        <c:scaling>
          <c:orientation val="minMax"/>
        </c:scaling>
        <c:delete val="0"/>
        <c:axPos val="b"/>
        <c:title>
          <c:tx>
            <c:rich>
              <a:bodyPr/>
              <a:lstStyle/>
              <a:p>
                <a:pPr>
                  <a:defRPr sz="1400">
                    <a:latin typeface="Arial" pitchFamily="34" charset="0"/>
                    <a:cs typeface="Arial" pitchFamily="34" charset="0"/>
                  </a:defRPr>
                </a:pPr>
                <a:r>
                  <a:rPr lang="en-US" sz="1400">
                    <a:latin typeface="Arial" pitchFamily="34" charset="0"/>
                    <a:cs typeface="Arial" pitchFamily="34" charset="0"/>
                  </a:rPr>
                  <a:t>Cycle Number</a:t>
                </a:r>
              </a:p>
            </c:rich>
          </c:tx>
          <c:overlay val="0"/>
        </c:title>
        <c:numFmt formatCode="General" sourceLinked="1"/>
        <c:majorTickMark val="out"/>
        <c:minorTickMark val="none"/>
        <c:tickLblPos val="nextTo"/>
        <c:txPr>
          <a:bodyPr/>
          <a:lstStyle/>
          <a:p>
            <a:pPr>
              <a:defRPr sz="1200">
                <a:latin typeface="Arial" pitchFamily="34" charset="0"/>
                <a:cs typeface="Arial" pitchFamily="34" charset="0"/>
              </a:defRPr>
            </a:pPr>
            <a:endParaRPr lang="en-US"/>
          </a:p>
        </c:txPr>
        <c:crossAx val="104121088"/>
        <c:crosses val="autoZero"/>
        <c:crossBetween val="midCat"/>
      </c:valAx>
      <c:valAx>
        <c:axId val="104121088"/>
        <c:scaling>
          <c:orientation val="minMax"/>
        </c:scaling>
        <c:delete val="0"/>
        <c:axPos val="l"/>
        <c:title>
          <c:tx>
            <c:rich>
              <a:bodyPr rot="-5400000" vert="horz"/>
              <a:lstStyle/>
              <a:p>
                <a:pPr>
                  <a:defRPr sz="1400">
                    <a:latin typeface="Arial" pitchFamily="34" charset="0"/>
                    <a:cs typeface="Arial" pitchFamily="34" charset="0"/>
                  </a:defRPr>
                </a:pPr>
                <a:r>
                  <a:rPr lang="en-US" sz="1400">
                    <a:latin typeface="Arial" pitchFamily="34" charset="0"/>
                    <a:cs typeface="Arial" pitchFamily="34" charset="0"/>
                  </a:rPr>
                  <a:t>Healing rate (%)</a:t>
                </a:r>
              </a:p>
            </c:rich>
          </c:tx>
          <c:overlay val="0"/>
        </c:title>
        <c:numFmt formatCode="0" sourceLinked="0"/>
        <c:majorTickMark val="out"/>
        <c:minorTickMark val="none"/>
        <c:tickLblPos val="nextTo"/>
        <c:txPr>
          <a:bodyPr/>
          <a:lstStyle/>
          <a:p>
            <a:pPr>
              <a:defRPr sz="1200">
                <a:latin typeface="Arial" pitchFamily="34" charset="0"/>
                <a:cs typeface="Arial" pitchFamily="34" charset="0"/>
              </a:defRPr>
            </a:pPr>
            <a:endParaRPr lang="en-US"/>
          </a:p>
        </c:txPr>
        <c:crossAx val="104115200"/>
        <c:crosses val="autoZero"/>
        <c:crossBetween val="midCat"/>
      </c:valAx>
    </c:plotArea>
    <c:legend>
      <c:legendPos val="r"/>
      <c:layout>
        <c:manualLayout>
          <c:xMode val="edge"/>
          <c:yMode val="edge"/>
          <c:x val="0.62439123680968456"/>
          <c:y val="0.19821970790645138"/>
          <c:w val="0.2181306962979043"/>
          <c:h val="0.17634487363176049"/>
        </c:manualLayout>
      </c:layout>
      <c:overlay val="1"/>
      <c:txPr>
        <a:bodyPr/>
        <a:lstStyle/>
        <a:p>
          <a:pPr>
            <a:defRPr sz="1400">
              <a:latin typeface="Arial" pitchFamily="34" charset="0"/>
              <a:cs typeface="Arial"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manualLayout>
          <c:layoutTarget val="inner"/>
          <c:xMode val="edge"/>
          <c:yMode val="edge"/>
          <c:x val="5.4470095999107015E-2"/>
          <c:y val="3.8484848484848483E-2"/>
          <c:w val="0.92530040236219813"/>
          <c:h val="0.86040419947506563"/>
        </c:manualLayout>
      </c:layout>
      <c:scatterChart>
        <c:scatterStyle val="lineMarker"/>
        <c:varyColors val="0"/>
        <c:ser>
          <c:idx val="0"/>
          <c:order val="0"/>
          <c:spPr>
            <a:ln w="28575" cap="rnd" cmpd="sng" algn="ctr">
              <a:noFill/>
              <a:prstDash val="solid"/>
              <a:round/>
            </a:ln>
            <a:effectLst/>
          </c:spPr>
          <c:marker>
            <c:spPr>
              <a:solidFill>
                <a:schemeClr val="accent5">
                  <a:shade val="76000"/>
                </a:schemeClr>
              </a:solidFill>
              <a:ln w="9525" cap="flat" cmpd="sng" algn="ctr">
                <a:solidFill>
                  <a:schemeClr val="accent5">
                    <a:shade val="76000"/>
                    <a:shade val="95000"/>
                    <a:satMod val="105000"/>
                  </a:schemeClr>
                </a:solidFill>
                <a:prstDash val="solid"/>
                <a:round/>
              </a:ln>
              <a:effectLst/>
            </c:spPr>
          </c:marker>
          <c:xVal>
            <c:numRef>
              <c:f>'[Manuscript Fig 7.xls]Incremental CE Scatter Plot'!$I$4:$I$1003</c:f>
              <c:numCache>
                <c:formatCode>General</c:formatCode>
                <c:ptCount val="1000"/>
                <c:pt idx="0">
                  <c:v>9.2652443011470531</c:v>
                </c:pt>
                <c:pt idx="1">
                  <c:v>9.4602170902005014</c:v>
                </c:pt>
                <c:pt idx="2">
                  <c:v>2.7199858598034865</c:v>
                </c:pt>
                <c:pt idx="3">
                  <c:v>-0.90189463654364488</c:v>
                </c:pt>
                <c:pt idx="4">
                  <c:v>-0.34373351484794057</c:v>
                </c:pt>
                <c:pt idx="5">
                  <c:v>6.2769103545108891</c:v>
                </c:pt>
                <c:pt idx="6">
                  <c:v>4.1042045569384165</c:v>
                </c:pt>
                <c:pt idx="7">
                  <c:v>5.3089196911283913</c:v>
                </c:pt>
                <c:pt idx="8">
                  <c:v>10.834332992497124</c:v>
                </c:pt>
                <c:pt idx="9">
                  <c:v>11.951860440257242</c:v>
                </c:pt>
                <c:pt idx="10">
                  <c:v>10.54332835368546</c:v>
                </c:pt>
                <c:pt idx="11">
                  <c:v>7.1818734255068328</c:v>
                </c:pt>
                <c:pt idx="12">
                  <c:v>8.0361116471380782</c:v>
                </c:pt>
                <c:pt idx="13">
                  <c:v>9.3771315254650922</c:v>
                </c:pt>
                <c:pt idx="14">
                  <c:v>10.891855756587539</c:v>
                </c:pt>
                <c:pt idx="15">
                  <c:v>3.9877637413836169</c:v>
                </c:pt>
                <c:pt idx="16">
                  <c:v>0.43146909097745123</c:v>
                </c:pt>
                <c:pt idx="17">
                  <c:v>3.1517975050063995</c:v>
                </c:pt>
                <c:pt idx="18">
                  <c:v>8.1490868797724367</c:v>
                </c:pt>
                <c:pt idx="19">
                  <c:v>3.2836309438914881</c:v>
                </c:pt>
                <c:pt idx="20">
                  <c:v>15.421554150055883</c:v>
                </c:pt>
                <c:pt idx="21">
                  <c:v>2.9675881989564985</c:v>
                </c:pt>
                <c:pt idx="22">
                  <c:v>-1.1475618746923431</c:v>
                </c:pt>
                <c:pt idx="23">
                  <c:v>2.8681879077451882</c:v>
                </c:pt>
                <c:pt idx="24">
                  <c:v>2.4669828454027787</c:v>
                </c:pt>
                <c:pt idx="25">
                  <c:v>1.2237014496752465</c:v>
                </c:pt>
                <c:pt idx="26">
                  <c:v>-2.1086639719796594</c:v>
                </c:pt>
                <c:pt idx="27">
                  <c:v>4.7676275191407491</c:v>
                </c:pt>
                <c:pt idx="28">
                  <c:v>1.3425386584042833</c:v>
                </c:pt>
                <c:pt idx="29">
                  <c:v>5.6457645660726996</c:v>
                </c:pt>
                <c:pt idx="30">
                  <c:v>9.4650224897134514</c:v>
                </c:pt>
                <c:pt idx="31">
                  <c:v>5.6678152523024821</c:v>
                </c:pt>
                <c:pt idx="32">
                  <c:v>7.1248887001268102</c:v>
                </c:pt>
                <c:pt idx="33">
                  <c:v>13.115561789211501</c:v>
                </c:pt>
                <c:pt idx="34">
                  <c:v>2.0243559351885025</c:v>
                </c:pt>
                <c:pt idx="35">
                  <c:v>6.0204609091507386</c:v>
                </c:pt>
                <c:pt idx="36">
                  <c:v>10.219224113469927</c:v>
                </c:pt>
                <c:pt idx="37">
                  <c:v>9.2620522941647536</c:v>
                </c:pt>
                <c:pt idx="38">
                  <c:v>2.0574633330050602</c:v>
                </c:pt>
                <c:pt idx="39">
                  <c:v>2.1830027100644109</c:v>
                </c:pt>
                <c:pt idx="40">
                  <c:v>7.0734544877563046</c:v>
                </c:pt>
                <c:pt idx="41">
                  <c:v>6.4239993824200603</c:v>
                </c:pt>
                <c:pt idx="42">
                  <c:v>2.8341251571721386</c:v>
                </c:pt>
                <c:pt idx="43">
                  <c:v>8.6088404364610511</c:v>
                </c:pt>
                <c:pt idx="44">
                  <c:v>-1.3154611324728123</c:v>
                </c:pt>
                <c:pt idx="45">
                  <c:v>1.5678800885918811</c:v>
                </c:pt>
                <c:pt idx="46">
                  <c:v>5.7024366663787269</c:v>
                </c:pt>
                <c:pt idx="47">
                  <c:v>7.6289853823399021</c:v>
                </c:pt>
                <c:pt idx="48">
                  <c:v>-3.8599573580969171</c:v>
                </c:pt>
                <c:pt idx="49">
                  <c:v>3.2460402530758152</c:v>
                </c:pt>
                <c:pt idx="50">
                  <c:v>-2.1053700271066056</c:v>
                </c:pt>
                <c:pt idx="51">
                  <c:v>10.942779048567989</c:v>
                </c:pt>
                <c:pt idx="52">
                  <c:v>5.6656037256393788</c:v>
                </c:pt>
                <c:pt idx="53">
                  <c:v>0.59583283731188175</c:v>
                </c:pt>
                <c:pt idx="54">
                  <c:v>4.6024522873303226</c:v>
                </c:pt>
                <c:pt idx="55">
                  <c:v>11.43525398656033</c:v>
                </c:pt>
                <c:pt idx="56">
                  <c:v>10.697210642402815</c:v>
                </c:pt>
                <c:pt idx="57">
                  <c:v>8.4372141154381559</c:v>
                </c:pt>
                <c:pt idx="58">
                  <c:v>0.72848130169163383</c:v>
                </c:pt>
                <c:pt idx="59">
                  <c:v>7.5976703240792034</c:v>
                </c:pt>
                <c:pt idx="60">
                  <c:v>-2.5034424727978823</c:v>
                </c:pt>
                <c:pt idx="61">
                  <c:v>0.72920402976446752</c:v>
                </c:pt>
                <c:pt idx="62">
                  <c:v>4.6903495173420637</c:v>
                </c:pt>
                <c:pt idx="63">
                  <c:v>4.2355814427237952</c:v>
                </c:pt>
                <c:pt idx="64">
                  <c:v>-0.18143145351987044</c:v>
                </c:pt>
                <c:pt idx="65">
                  <c:v>5.9972798598195496</c:v>
                </c:pt>
                <c:pt idx="66">
                  <c:v>7.208404504491714</c:v>
                </c:pt>
                <c:pt idx="67">
                  <c:v>8.1872978192228132</c:v>
                </c:pt>
                <c:pt idx="68">
                  <c:v>5.0147364065272768</c:v>
                </c:pt>
                <c:pt idx="69">
                  <c:v>2.189589437763388</c:v>
                </c:pt>
                <c:pt idx="70">
                  <c:v>-0.34114372508414803</c:v>
                </c:pt>
                <c:pt idx="71">
                  <c:v>6.5433347732272935</c:v>
                </c:pt>
                <c:pt idx="72">
                  <c:v>5.6200868998620024</c:v>
                </c:pt>
                <c:pt idx="73">
                  <c:v>6.774415242531596</c:v>
                </c:pt>
                <c:pt idx="74">
                  <c:v>9.7472523504066082</c:v>
                </c:pt>
                <c:pt idx="75">
                  <c:v>6.3059540432844585</c:v>
                </c:pt>
                <c:pt idx="76">
                  <c:v>2.9758974581522608</c:v>
                </c:pt>
                <c:pt idx="77">
                  <c:v>10.947976486849946</c:v>
                </c:pt>
                <c:pt idx="78">
                  <c:v>-1.9732435497787435</c:v>
                </c:pt>
                <c:pt idx="79">
                  <c:v>4.1165849389328173</c:v>
                </c:pt>
                <c:pt idx="80">
                  <c:v>12.386863873030237</c:v>
                </c:pt>
                <c:pt idx="81">
                  <c:v>8.3718845369646395</c:v>
                </c:pt>
                <c:pt idx="82">
                  <c:v>10.432787547258005</c:v>
                </c:pt>
                <c:pt idx="83">
                  <c:v>7.1216995591693895</c:v>
                </c:pt>
                <c:pt idx="84">
                  <c:v>3.4940593332592016</c:v>
                </c:pt>
                <c:pt idx="85">
                  <c:v>3.4350513608758035</c:v>
                </c:pt>
                <c:pt idx="86">
                  <c:v>5.9209510593545751</c:v>
                </c:pt>
                <c:pt idx="87">
                  <c:v>9.1633564392204647</c:v>
                </c:pt>
                <c:pt idx="88">
                  <c:v>7.3539999426865776</c:v>
                </c:pt>
                <c:pt idx="89">
                  <c:v>4.4865805871996614</c:v>
                </c:pt>
                <c:pt idx="90">
                  <c:v>5.823163228515746</c:v>
                </c:pt>
                <c:pt idx="91">
                  <c:v>10.739838823886267</c:v>
                </c:pt>
                <c:pt idx="92">
                  <c:v>7.0911395601723477</c:v>
                </c:pt>
                <c:pt idx="93">
                  <c:v>8.1850790145525707</c:v>
                </c:pt>
                <c:pt idx="94">
                  <c:v>5.818399750255427</c:v>
                </c:pt>
                <c:pt idx="95">
                  <c:v>5.3545285967227514</c:v>
                </c:pt>
                <c:pt idx="96">
                  <c:v>10.633703542394986</c:v>
                </c:pt>
                <c:pt idx="97">
                  <c:v>11.329877727676564</c:v>
                </c:pt>
                <c:pt idx="98">
                  <c:v>10.025785542757827</c:v>
                </c:pt>
                <c:pt idx="99">
                  <c:v>7.6495413558807819</c:v>
                </c:pt>
                <c:pt idx="100">
                  <c:v>1.6295091818360063</c:v>
                </c:pt>
                <c:pt idx="101">
                  <c:v>10.515882073262972</c:v>
                </c:pt>
                <c:pt idx="102">
                  <c:v>10.050170497986905</c:v>
                </c:pt>
                <c:pt idx="103">
                  <c:v>5.0140255072397046</c:v>
                </c:pt>
                <c:pt idx="104">
                  <c:v>5.3575687815961288</c:v>
                </c:pt>
                <c:pt idx="105">
                  <c:v>5.9208148531865383</c:v>
                </c:pt>
                <c:pt idx="106">
                  <c:v>15.882470336634448</c:v>
                </c:pt>
                <c:pt idx="107">
                  <c:v>2.844321827386473</c:v>
                </c:pt>
                <c:pt idx="108">
                  <c:v>9.8068465275159831</c:v>
                </c:pt>
                <c:pt idx="109">
                  <c:v>6.621133175512373</c:v>
                </c:pt>
                <c:pt idx="110">
                  <c:v>4.6287811648508992</c:v>
                </c:pt>
                <c:pt idx="111">
                  <c:v>1.0869171865604592</c:v>
                </c:pt>
                <c:pt idx="112">
                  <c:v>2.6873295382092337</c:v>
                </c:pt>
                <c:pt idx="113">
                  <c:v>1.1064413266595778</c:v>
                </c:pt>
                <c:pt idx="114">
                  <c:v>14.310022521302344</c:v>
                </c:pt>
                <c:pt idx="115">
                  <c:v>-1.3084951854803641</c:v>
                </c:pt>
                <c:pt idx="116">
                  <c:v>-5.049701598054444</c:v>
                </c:pt>
                <c:pt idx="117">
                  <c:v>9.6525534811423164</c:v>
                </c:pt>
                <c:pt idx="118">
                  <c:v>6.9025499702230881</c:v>
                </c:pt>
                <c:pt idx="119">
                  <c:v>7.399773607979057</c:v>
                </c:pt>
                <c:pt idx="120">
                  <c:v>7.7047620603374689</c:v>
                </c:pt>
                <c:pt idx="121">
                  <c:v>2.8382220601807582</c:v>
                </c:pt>
                <c:pt idx="122">
                  <c:v>4.333853064787732</c:v>
                </c:pt>
                <c:pt idx="123">
                  <c:v>8.4078517205465602</c:v>
                </c:pt>
                <c:pt idx="124">
                  <c:v>8.2981942527044161</c:v>
                </c:pt>
                <c:pt idx="125">
                  <c:v>9.3306590050499949</c:v>
                </c:pt>
                <c:pt idx="126">
                  <c:v>1.6160008122540148</c:v>
                </c:pt>
                <c:pt idx="127">
                  <c:v>7.8019527747578366</c:v>
                </c:pt>
                <c:pt idx="128">
                  <c:v>6.84519303818346</c:v>
                </c:pt>
                <c:pt idx="129">
                  <c:v>4.3658830268173361</c:v>
                </c:pt>
                <c:pt idx="130">
                  <c:v>6.3921495290089325</c:v>
                </c:pt>
                <c:pt idx="131">
                  <c:v>9.5947285414105714</c:v>
                </c:pt>
                <c:pt idx="132">
                  <c:v>-2.8564516554796846</c:v>
                </c:pt>
                <c:pt idx="133">
                  <c:v>0.36878643378084419</c:v>
                </c:pt>
                <c:pt idx="134">
                  <c:v>6.3290126766458208</c:v>
                </c:pt>
                <c:pt idx="135">
                  <c:v>7.5192381380900954</c:v>
                </c:pt>
                <c:pt idx="136">
                  <c:v>4.7239118736418639</c:v>
                </c:pt>
                <c:pt idx="137">
                  <c:v>4.1743646805631194</c:v>
                </c:pt>
                <c:pt idx="138">
                  <c:v>2.4913219510125373E-2</c:v>
                </c:pt>
                <c:pt idx="139">
                  <c:v>10.417339784649119</c:v>
                </c:pt>
                <c:pt idx="140">
                  <c:v>1.9328897424699321</c:v>
                </c:pt>
                <c:pt idx="141">
                  <c:v>-3.3033999403116781</c:v>
                </c:pt>
                <c:pt idx="142">
                  <c:v>1.4359074840464459</c:v>
                </c:pt>
                <c:pt idx="143">
                  <c:v>3.199257650482064</c:v>
                </c:pt>
                <c:pt idx="144">
                  <c:v>12.60992054630762</c:v>
                </c:pt>
                <c:pt idx="145">
                  <c:v>4.8741879562375559</c:v>
                </c:pt>
                <c:pt idx="146">
                  <c:v>4.3851115310603888</c:v>
                </c:pt>
                <c:pt idx="147">
                  <c:v>7.5257394048460675</c:v>
                </c:pt>
                <c:pt idx="148">
                  <c:v>8.740974865743496</c:v>
                </c:pt>
                <c:pt idx="149">
                  <c:v>5.7611879992438624</c:v>
                </c:pt>
                <c:pt idx="150">
                  <c:v>5.1688261922855361E-3</c:v>
                </c:pt>
                <c:pt idx="151">
                  <c:v>4.8492905228156786</c:v>
                </c:pt>
                <c:pt idx="152">
                  <c:v>-0.95535257279237129</c:v>
                </c:pt>
                <c:pt idx="153">
                  <c:v>5.644414323303856</c:v>
                </c:pt>
                <c:pt idx="154">
                  <c:v>4.7014564591553771</c:v>
                </c:pt>
                <c:pt idx="155">
                  <c:v>-5.4138829260085828</c:v>
                </c:pt>
                <c:pt idx="156">
                  <c:v>4.9619274434438871</c:v>
                </c:pt>
                <c:pt idx="157">
                  <c:v>4.1964545876843538</c:v>
                </c:pt>
                <c:pt idx="158">
                  <c:v>5.6708934208809048</c:v>
                </c:pt>
                <c:pt idx="159">
                  <c:v>5.376803844687462</c:v>
                </c:pt>
                <c:pt idx="160">
                  <c:v>4.0661616940174312</c:v>
                </c:pt>
                <c:pt idx="161">
                  <c:v>1.8438974661167329</c:v>
                </c:pt>
                <c:pt idx="162">
                  <c:v>5.6778106954127026</c:v>
                </c:pt>
                <c:pt idx="163">
                  <c:v>1.906631226679675</c:v>
                </c:pt>
                <c:pt idx="164">
                  <c:v>8.5690925622954417</c:v>
                </c:pt>
                <c:pt idx="165">
                  <c:v>6.9203997923383618</c:v>
                </c:pt>
                <c:pt idx="166">
                  <c:v>8.369194871073784</c:v>
                </c:pt>
                <c:pt idx="167">
                  <c:v>4.1775846163922274</c:v>
                </c:pt>
                <c:pt idx="168">
                  <c:v>2.2233849306962021</c:v>
                </c:pt>
                <c:pt idx="169">
                  <c:v>14.097743111613557</c:v>
                </c:pt>
                <c:pt idx="170">
                  <c:v>4.44265161894279</c:v>
                </c:pt>
                <c:pt idx="171">
                  <c:v>1.3477418854754291</c:v>
                </c:pt>
                <c:pt idx="172">
                  <c:v>8.5779302822778369</c:v>
                </c:pt>
                <c:pt idx="173">
                  <c:v>4.6597472402636839</c:v>
                </c:pt>
                <c:pt idx="174">
                  <c:v>4.7559975735752715</c:v>
                </c:pt>
                <c:pt idx="175">
                  <c:v>4.4066936675975334</c:v>
                </c:pt>
                <c:pt idx="176">
                  <c:v>6.9750971565947424</c:v>
                </c:pt>
                <c:pt idx="177">
                  <c:v>6.7031374723167474</c:v>
                </c:pt>
                <c:pt idx="178">
                  <c:v>5.0120627311527244</c:v>
                </c:pt>
                <c:pt idx="179">
                  <c:v>-2.2211131866816096</c:v>
                </c:pt>
                <c:pt idx="180">
                  <c:v>5.1610166800136525</c:v>
                </c:pt>
                <c:pt idx="181">
                  <c:v>10.300052155135127</c:v>
                </c:pt>
                <c:pt idx="182">
                  <c:v>3.7110045917433787</c:v>
                </c:pt>
                <c:pt idx="183">
                  <c:v>8.3669015713311268</c:v>
                </c:pt>
                <c:pt idx="184">
                  <c:v>1.6594710690410572</c:v>
                </c:pt>
                <c:pt idx="185">
                  <c:v>7.7427048924256034</c:v>
                </c:pt>
                <c:pt idx="186">
                  <c:v>6.6629957720691415</c:v>
                </c:pt>
                <c:pt idx="187">
                  <c:v>1.3626861323349111</c:v>
                </c:pt>
                <c:pt idx="188">
                  <c:v>-0.76722242058877299</c:v>
                </c:pt>
                <c:pt idx="189">
                  <c:v>8.8244595306280367</c:v>
                </c:pt>
                <c:pt idx="190">
                  <c:v>11.123169106561114</c:v>
                </c:pt>
                <c:pt idx="191">
                  <c:v>8.9439425753525548</c:v>
                </c:pt>
                <c:pt idx="192">
                  <c:v>7.4256539423891681</c:v>
                </c:pt>
                <c:pt idx="193">
                  <c:v>9.8168286433671597</c:v>
                </c:pt>
                <c:pt idx="194">
                  <c:v>6.7228121782404742</c:v>
                </c:pt>
                <c:pt idx="195">
                  <c:v>1.7278857924779061</c:v>
                </c:pt>
                <c:pt idx="196">
                  <c:v>11.052245319326019</c:v>
                </c:pt>
                <c:pt idx="197">
                  <c:v>7.5935474670909073</c:v>
                </c:pt>
                <c:pt idx="198">
                  <c:v>3.8315871973678135</c:v>
                </c:pt>
                <c:pt idx="199">
                  <c:v>1.1331020035905581</c:v>
                </c:pt>
                <c:pt idx="200">
                  <c:v>5.4404693895093175</c:v>
                </c:pt>
                <c:pt idx="201">
                  <c:v>5.9767661819554796</c:v>
                </c:pt>
                <c:pt idx="202">
                  <c:v>3.1170326740194092</c:v>
                </c:pt>
                <c:pt idx="203">
                  <c:v>4.2344128921066719</c:v>
                </c:pt>
                <c:pt idx="204">
                  <c:v>2.7713348313440775</c:v>
                </c:pt>
                <c:pt idx="205">
                  <c:v>2.9111534387705973E-2</c:v>
                </c:pt>
                <c:pt idx="206">
                  <c:v>8.4941062786519836</c:v>
                </c:pt>
                <c:pt idx="207">
                  <c:v>4.3640365204265485</c:v>
                </c:pt>
                <c:pt idx="208">
                  <c:v>0.1392850495333704</c:v>
                </c:pt>
                <c:pt idx="209">
                  <c:v>1.6987597338045219</c:v>
                </c:pt>
                <c:pt idx="210">
                  <c:v>3.3758332259754802</c:v>
                </c:pt>
                <c:pt idx="211">
                  <c:v>3.5298846330865494</c:v>
                </c:pt>
                <c:pt idx="212">
                  <c:v>5.3231448015064835</c:v>
                </c:pt>
                <c:pt idx="213">
                  <c:v>8.5621155328118661</c:v>
                </c:pt>
                <c:pt idx="214">
                  <c:v>2.2748697541426957</c:v>
                </c:pt>
                <c:pt idx="215">
                  <c:v>3.018040660124182</c:v>
                </c:pt>
                <c:pt idx="216">
                  <c:v>-0.48883950380999153</c:v>
                </c:pt>
                <c:pt idx="217">
                  <c:v>2.6835619597811764</c:v>
                </c:pt>
                <c:pt idx="218">
                  <c:v>9.2066646029106032</c:v>
                </c:pt>
                <c:pt idx="219">
                  <c:v>1.1865243836383712</c:v>
                </c:pt>
                <c:pt idx="220">
                  <c:v>5.1499891892934961</c:v>
                </c:pt>
                <c:pt idx="221">
                  <c:v>11.45533026323006</c:v>
                </c:pt>
                <c:pt idx="222">
                  <c:v>7.2540731143820416</c:v>
                </c:pt>
                <c:pt idx="223">
                  <c:v>13.58852868792151</c:v>
                </c:pt>
                <c:pt idx="224">
                  <c:v>4.5600990960906564</c:v>
                </c:pt>
                <c:pt idx="225">
                  <c:v>5.7919612471226429</c:v>
                </c:pt>
                <c:pt idx="226">
                  <c:v>-2.9613844530811164</c:v>
                </c:pt>
                <c:pt idx="227">
                  <c:v>9.2894893371262448</c:v>
                </c:pt>
                <c:pt idx="228">
                  <c:v>5.7410305437148352</c:v>
                </c:pt>
                <c:pt idx="229">
                  <c:v>5.4955818175045756</c:v>
                </c:pt>
                <c:pt idx="230">
                  <c:v>9.8612078271797046</c:v>
                </c:pt>
                <c:pt idx="231">
                  <c:v>-1.1369692707139158</c:v>
                </c:pt>
                <c:pt idx="232">
                  <c:v>9.4985607261926113</c:v>
                </c:pt>
                <c:pt idx="233">
                  <c:v>7.4836543684670644</c:v>
                </c:pt>
                <c:pt idx="234">
                  <c:v>1.7256546568805256</c:v>
                </c:pt>
                <c:pt idx="235">
                  <c:v>8.4831519914770261</c:v>
                </c:pt>
                <c:pt idx="236">
                  <c:v>4.5784196824708587</c:v>
                </c:pt>
                <c:pt idx="237">
                  <c:v>10.534289881828975</c:v>
                </c:pt>
                <c:pt idx="238">
                  <c:v>11.919075015810076</c:v>
                </c:pt>
                <c:pt idx="239">
                  <c:v>2.8941181969461667</c:v>
                </c:pt>
                <c:pt idx="240">
                  <c:v>2.0504155189539333</c:v>
                </c:pt>
                <c:pt idx="241">
                  <c:v>5.5902632186250116</c:v>
                </c:pt>
                <c:pt idx="242">
                  <c:v>3.3916787691834926</c:v>
                </c:pt>
                <c:pt idx="243">
                  <c:v>-5.8546659401572967</c:v>
                </c:pt>
                <c:pt idx="244">
                  <c:v>3.3576796413571728</c:v>
                </c:pt>
                <c:pt idx="245">
                  <c:v>-1.5764748855651476</c:v>
                </c:pt>
                <c:pt idx="246">
                  <c:v>7.1339389560754576</c:v>
                </c:pt>
                <c:pt idx="247">
                  <c:v>-2.3182768658337025</c:v>
                </c:pt>
                <c:pt idx="248">
                  <c:v>3.8283970310524182</c:v>
                </c:pt>
                <c:pt idx="249">
                  <c:v>-1.7314816578203107</c:v>
                </c:pt>
                <c:pt idx="250">
                  <c:v>4.072630115446767</c:v>
                </c:pt>
                <c:pt idx="251">
                  <c:v>4.8721105283494843</c:v>
                </c:pt>
                <c:pt idx="252">
                  <c:v>8.4871173218746954</c:v>
                </c:pt>
                <c:pt idx="253">
                  <c:v>9.8701423736590108</c:v>
                </c:pt>
                <c:pt idx="254">
                  <c:v>3.9915100110661577</c:v>
                </c:pt>
                <c:pt idx="255">
                  <c:v>4.2664973652107996</c:v>
                </c:pt>
                <c:pt idx="256">
                  <c:v>8.2103986808891456</c:v>
                </c:pt>
                <c:pt idx="257">
                  <c:v>-0.13417496182865207</c:v>
                </c:pt>
                <c:pt idx="258">
                  <c:v>2.4740005771062883</c:v>
                </c:pt>
                <c:pt idx="259">
                  <c:v>6.6399576226716093</c:v>
                </c:pt>
                <c:pt idx="260">
                  <c:v>2.0315738682414768</c:v>
                </c:pt>
                <c:pt idx="261">
                  <c:v>6.9346932089783486</c:v>
                </c:pt>
                <c:pt idx="262">
                  <c:v>-1.5718972179506459</c:v>
                </c:pt>
                <c:pt idx="263">
                  <c:v>1.8346327062001855</c:v>
                </c:pt>
                <c:pt idx="264">
                  <c:v>8.2626722880646248</c:v>
                </c:pt>
                <c:pt idx="265">
                  <c:v>2.596404617523433</c:v>
                </c:pt>
                <c:pt idx="266">
                  <c:v>8.0539426413356097</c:v>
                </c:pt>
                <c:pt idx="267">
                  <c:v>9.6683949201106394</c:v>
                </c:pt>
                <c:pt idx="268">
                  <c:v>8.2881541356677317</c:v>
                </c:pt>
                <c:pt idx="269">
                  <c:v>7.5487095393790256</c:v>
                </c:pt>
                <c:pt idx="270">
                  <c:v>5.1953396629033506</c:v>
                </c:pt>
                <c:pt idx="271">
                  <c:v>3.8602867320801479</c:v>
                </c:pt>
                <c:pt idx="272">
                  <c:v>3.1125078299754172</c:v>
                </c:pt>
                <c:pt idx="273">
                  <c:v>5.393477310368489</c:v>
                </c:pt>
                <c:pt idx="274">
                  <c:v>5.8026889775037525</c:v>
                </c:pt>
                <c:pt idx="275">
                  <c:v>0.70494346429628507</c:v>
                </c:pt>
                <c:pt idx="276">
                  <c:v>3.2177180313430469</c:v>
                </c:pt>
                <c:pt idx="277">
                  <c:v>3.7270764160808305</c:v>
                </c:pt>
                <c:pt idx="278">
                  <c:v>10.463481255128709</c:v>
                </c:pt>
                <c:pt idx="279">
                  <c:v>-0.9679631709285168</c:v>
                </c:pt>
                <c:pt idx="280">
                  <c:v>9.2290579910502153</c:v>
                </c:pt>
                <c:pt idx="281">
                  <c:v>1.1704195383118616</c:v>
                </c:pt>
                <c:pt idx="282">
                  <c:v>10.215392923909484</c:v>
                </c:pt>
                <c:pt idx="283">
                  <c:v>4.2010449283121964</c:v>
                </c:pt>
                <c:pt idx="284">
                  <c:v>3.8461643518846742</c:v>
                </c:pt>
                <c:pt idx="285">
                  <c:v>6.3948741665294264</c:v>
                </c:pt>
                <c:pt idx="286">
                  <c:v>7.1653272376848456</c:v>
                </c:pt>
                <c:pt idx="287">
                  <c:v>-1.6264448785394379</c:v>
                </c:pt>
                <c:pt idx="288">
                  <c:v>0.74337449756630392</c:v>
                </c:pt>
                <c:pt idx="289">
                  <c:v>3.6888074121123786</c:v>
                </c:pt>
                <c:pt idx="290">
                  <c:v>2.0440968631709353</c:v>
                </c:pt>
                <c:pt idx="291">
                  <c:v>10.274669775944478</c:v>
                </c:pt>
                <c:pt idx="292">
                  <c:v>1.6848829582316185</c:v>
                </c:pt>
                <c:pt idx="293">
                  <c:v>10.615756763703232</c:v>
                </c:pt>
                <c:pt idx="294">
                  <c:v>2.7255469291942624</c:v>
                </c:pt>
                <c:pt idx="295">
                  <c:v>9.1084525524133895</c:v>
                </c:pt>
                <c:pt idx="296">
                  <c:v>9.1101611276229129</c:v>
                </c:pt>
                <c:pt idx="297">
                  <c:v>6.8967463829669917</c:v>
                </c:pt>
                <c:pt idx="298">
                  <c:v>2.7751324490166063</c:v>
                </c:pt>
                <c:pt idx="299">
                  <c:v>3.5255221531861878</c:v>
                </c:pt>
                <c:pt idx="300">
                  <c:v>5.3961781694350037</c:v>
                </c:pt>
                <c:pt idx="301">
                  <c:v>4.9109305519190372</c:v>
                </c:pt>
                <c:pt idx="302">
                  <c:v>16.551940584850829</c:v>
                </c:pt>
                <c:pt idx="303">
                  <c:v>5.97059127507206</c:v>
                </c:pt>
                <c:pt idx="304">
                  <c:v>-1.1370713102535177</c:v>
                </c:pt>
                <c:pt idx="305">
                  <c:v>0.91657283581580984</c:v>
                </c:pt>
                <c:pt idx="306">
                  <c:v>9.4495792741628151</c:v>
                </c:pt>
                <c:pt idx="307">
                  <c:v>4.8623097299653963</c:v>
                </c:pt>
                <c:pt idx="308">
                  <c:v>7.0192914723959099</c:v>
                </c:pt>
                <c:pt idx="309">
                  <c:v>8.1110177914337314</c:v>
                </c:pt>
                <c:pt idx="310">
                  <c:v>4.7667438934460513</c:v>
                </c:pt>
                <c:pt idx="311">
                  <c:v>-1.1517428130584797</c:v>
                </c:pt>
                <c:pt idx="312">
                  <c:v>3.9607227122748796</c:v>
                </c:pt>
                <c:pt idx="313">
                  <c:v>11.659959101666733</c:v>
                </c:pt>
                <c:pt idx="314">
                  <c:v>3.9515612950020831</c:v>
                </c:pt>
                <c:pt idx="315">
                  <c:v>10.589777971648569</c:v>
                </c:pt>
                <c:pt idx="316">
                  <c:v>5.8146587764849009</c:v>
                </c:pt>
                <c:pt idx="317">
                  <c:v>-1.7617607525120498</c:v>
                </c:pt>
                <c:pt idx="318">
                  <c:v>5.1892412175135121</c:v>
                </c:pt>
                <c:pt idx="319">
                  <c:v>3.7781176558833707</c:v>
                </c:pt>
                <c:pt idx="320">
                  <c:v>-3.1268574269701226</c:v>
                </c:pt>
                <c:pt idx="321">
                  <c:v>1.0916891193124734</c:v>
                </c:pt>
                <c:pt idx="322">
                  <c:v>7.0393738635796055</c:v>
                </c:pt>
                <c:pt idx="323">
                  <c:v>6.7782257120356455</c:v>
                </c:pt>
                <c:pt idx="324">
                  <c:v>1.7871299751732046</c:v>
                </c:pt>
                <c:pt idx="325">
                  <c:v>4.0834240991083561</c:v>
                </c:pt>
                <c:pt idx="326">
                  <c:v>12.820574058944246</c:v>
                </c:pt>
                <c:pt idx="327">
                  <c:v>4.1032247100973613</c:v>
                </c:pt>
                <c:pt idx="328">
                  <c:v>8.0425047010562061</c:v>
                </c:pt>
                <c:pt idx="329">
                  <c:v>6.8294566691706358</c:v>
                </c:pt>
                <c:pt idx="330">
                  <c:v>11.698973302847541</c:v>
                </c:pt>
                <c:pt idx="331">
                  <c:v>11.713589109793208</c:v>
                </c:pt>
                <c:pt idx="332">
                  <c:v>4.0799828525767445</c:v>
                </c:pt>
                <c:pt idx="333">
                  <c:v>9.5401235622621421</c:v>
                </c:pt>
                <c:pt idx="334">
                  <c:v>3.3816397562717135</c:v>
                </c:pt>
                <c:pt idx="335">
                  <c:v>5.4839151179592065</c:v>
                </c:pt>
                <c:pt idx="336">
                  <c:v>-0.32779091679336858</c:v>
                </c:pt>
                <c:pt idx="337">
                  <c:v>-4.4203095077601056</c:v>
                </c:pt>
                <c:pt idx="338">
                  <c:v>-2.5859818621679409</c:v>
                </c:pt>
                <c:pt idx="339">
                  <c:v>5.9918762608772873</c:v>
                </c:pt>
                <c:pt idx="340">
                  <c:v>11.489245816056531</c:v>
                </c:pt>
                <c:pt idx="341">
                  <c:v>4.1560105857339416</c:v>
                </c:pt>
                <c:pt idx="342">
                  <c:v>-0.44832642716811222</c:v>
                </c:pt>
                <c:pt idx="343">
                  <c:v>5.3904928733373509</c:v>
                </c:pt>
                <c:pt idx="344">
                  <c:v>-7.1415326933197179</c:v>
                </c:pt>
                <c:pt idx="345">
                  <c:v>7.9844760943032114</c:v>
                </c:pt>
                <c:pt idx="346">
                  <c:v>6.5918961609215039</c:v>
                </c:pt>
                <c:pt idx="347">
                  <c:v>5.6038427092211407</c:v>
                </c:pt>
                <c:pt idx="348">
                  <c:v>4.416494200897862</c:v>
                </c:pt>
                <c:pt idx="349">
                  <c:v>11.754279678947782</c:v>
                </c:pt>
                <c:pt idx="350">
                  <c:v>5.6194069321705875</c:v>
                </c:pt>
                <c:pt idx="351">
                  <c:v>3.6410390164341315</c:v>
                </c:pt>
                <c:pt idx="352">
                  <c:v>4.3685793541054778</c:v>
                </c:pt>
                <c:pt idx="353">
                  <c:v>1.9570929257572836</c:v>
                </c:pt>
                <c:pt idx="354">
                  <c:v>2.754109166614839</c:v>
                </c:pt>
                <c:pt idx="355">
                  <c:v>-2.373606565338509</c:v>
                </c:pt>
                <c:pt idx="356">
                  <c:v>7.0956691353035879</c:v>
                </c:pt>
                <c:pt idx="357">
                  <c:v>2.8198635585084766</c:v>
                </c:pt>
                <c:pt idx="358">
                  <c:v>3.8757101213748406</c:v>
                </c:pt>
                <c:pt idx="359">
                  <c:v>5.0783140427590325</c:v>
                </c:pt>
                <c:pt idx="360">
                  <c:v>0.35415350773982723</c:v>
                </c:pt>
                <c:pt idx="361">
                  <c:v>7.999585610076231</c:v>
                </c:pt>
                <c:pt idx="362">
                  <c:v>7.1353294352089627</c:v>
                </c:pt>
                <c:pt idx="363">
                  <c:v>10.001147253857976</c:v>
                </c:pt>
                <c:pt idx="364">
                  <c:v>7.1054566640267147</c:v>
                </c:pt>
                <c:pt idx="365">
                  <c:v>6.1790404320421075</c:v>
                </c:pt>
                <c:pt idx="366">
                  <c:v>-1.5052755878165271</c:v>
                </c:pt>
                <c:pt idx="367">
                  <c:v>6.2308993627687563</c:v>
                </c:pt>
                <c:pt idx="368">
                  <c:v>4.4815019364346931</c:v>
                </c:pt>
                <c:pt idx="369">
                  <c:v>6.3847354714993081</c:v>
                </c:pt>
                <c:pt idx="370">
                  <c:v>3.3822817606329032</c:v>
                </c:pt>
                <c:pt idx="371">
                  <c:v>7.298165351961039</c:v>
                </c:pt>
                <c:pt idx="372">
                  <c:v>6.9345168970106386</c:v>
                </c:pt>
                <c:pt idx="373">
                  <c:v>4.2725598709621728</c:v>
                </c:pt>
                <c:pt idx="374">
                  <c:v>6.8196795116383022</c:v>
                </c:pt>
                <c:pt idx="375">
                  <c:v>1.8172422577340228</c:v>
                </c:pt>
                <c:pt idx="376">
                  <c:v>8.3107567002129059</c:v>
                </c:pt>
                <c:pt idx="377">
                  <c:v>8.8590980324411461</c:v>
                </c:pt>
                <c:pt idx="378">
                  <c:v>3.6491247280261341</c:v>
                </c:pt>
                <c:pt idx="379">
                  <c:v>4.562727983685658</c:v>
                </c:pt>
                <c:pt idx="380">
                  <c:v>5.2907242411395359</c:v>
                </c:pt>
                <c:pt idx="381">
                  <c:v>5.7151540184271497</c:v>
                </c:pt>
                <c:pt idx="382">
                  <c:v>2.4624251485859006</c:v>
                </c:pt>
                <c:pt idx="383">
                  <c:v>2.528098787323259</c:v>
                </c:pt>
                <c:pt idx="384">
                  <c:v>7.2899874753992329</c:v>
                </c:pt>
                <c:pt idx="385">
                  <c:v>8.8625759816733058</c:v>
                </c:pt>
                <c:pt idx="386">
                  <c:v>12.04936467250683</c:v>
                </c:pt>
                <c:pt idx="387">
                  <c:v>-1.4984037907003298</c:v>
                </c:pt>
                <c:pt idx="388">
                  <c:v>5.2401336004643113</c:v>
                </c:pt>
                <c:pt idx="389">
                  <c:v>11.097882337017463</c:v>
                </c:pt>
                <c:pt idx="390">
                  <c:v>2.0481638368681772</c:v>
                </c:pt>
                <c:pt idx="391">
                  <c:v>3.0364165274004833</c:v>
                </c:pt>
                <c:pt idx="392">
                  <c:v>1.1443098707153432</c:v>
                </c:pt>
                <c:pt idx="393">
                  <c:v>5.3404354365122835</c:v>
                </c:pt>
                <c:pt idx="394">
                  <c:v>2.4034944420025539</c:v>
                </c:pt>
                <c:pt idx="395">
                  <c:v>9.9293819064435596</c:v>
                </c:pt>
                <c:pt idx="396">
                  <c:v>2.4699024833664893</c:v>
                </c:pt>
                <c:pt idx="397">
                  <c:v>3.0318422795416389</c:v>
                </c:pt>
                <c:pt idx="398">
                  <c:v>6.014753506647466</c:v>
                </c:pt>
                <c:pt idx="399">
                  <c:v>3.6559128774118328</c:v>
                </c:pt>
                <c:pt idx="400">
                  <c:v>6.7928724993650249</c:v>
                </c:pt>
                <c:pt idx="401">
                  <c:v>5.5557425777025138</c:v>
                </c:pt>
                <c:pt idx="402">
                  <c:v>1.7798421945969167</c:v>
                </c:pt>
                <c:pt idx="403">
                  <c:v>4.5414131509923621</c:v>
                </c:pt>
                <c:pt idx="404">
                  <c:v>4.5082607422862004</c:v>
                </c:pt>
                <c:pt idx="405">
                  <c:v>0.62725818749524009</c:v>
                </c:pt>
                <c:pt idx="406">
                  <c:v>13.448902946280082</c:v>
                </c:pt>
                <c:pt idx="407">
                  <c:v>9.5030183313684731</c:v>
                </c:pt>
                <c:pt idx="408">
                  <c:v>11.128769141852217</c:v>
                </c:pt>
                <c:pt idx="409">
                  <c:v>8.7711860590608239</c:v>
                </c:pt>
                <c:pt idx="410">
                  <c:v>-0.8155521514229136</c:v>
                </c:pt>
                <c:pt idx="411">
                  <c:v>6.1072706497223841</c:v>
                </c:pt>
                <c:pt idx="412">
                  <c:v>4.4394462935408718</c:v>
                </c:pt>
                <c:pt idx="413">
                  <c:v>3.855883368619871</c:v>
                </c:pt>
                <c:pt idx="414">
                  <c:v>3.2063513353338173</c:v>
                </c:pt>
                <c:pt idx="415">
                  <c:v>3.5594498355984818</c:v>
                </c:pt>
                <c:pt idx="416">
                  <c:v>14.217718530348591</c:v>
                </c:pt>
                <c:pt idx="417">
                  <c:v>9.728709133611531</c:v>
                </c:pt>
                <c:pt idx="418">
                  <c:v>5.5244212310765768</c:v>
                </c:pt>
                <c:pt idx="419">
                  <c:v>6.7513942630922692</c:v>
                </c:pt>
                <c:pt idx="420">
                  <c:v>11.504726457357506</c:v>
                </c:pt>
                <c:pt idx="421">
                  <c:v>1.0840468946758932</c:v>
                </c:pt>
                <c:pt idx="422">
                  <c:v>9.5984429644908253</c:v>
                </c:pt>
                <c:pt idx="423">
                  <c:v>2.584370204593224</c:v>
                </c:pt>
                <c:pt idx="424">
                  <c:v>5.4907088629817018</c:v>
                </c:pt>
                <c:pt idx="425">
                  <c:v>8.3913049675693188</c:v>
                </c:pt>
                <c:pt idx="426">
                  <c:v>10.15241884989997</c:v>
                </c:pt>
                <c:pt idx="427">
                  <c:v>7.4998938031719824</c:v>
                </c:pt>
                <c:pt idx="428">
                  <c:v>6.0528918141239672</c:v>
                </c:pt>
                <c:pt idx="429">
                  <c:v>4.3392693416526953</c:v>
                </c:pt>
                <c:pt idx="430">
                  <c:v>8.553717159327487</c:v>
                </c:pt>
                <c:pt idx="431">
                  <c:v>6.0529656886591603</c:v>
                </c:pt>
                <c:pt idx="432">
                  <c:v>0.31006237146731763</c:v>
                </c:pt>
                <c:pt idx="433">
                  <c:v>3.111595733468846</c:v>
                </c:pt>
                <c:pt idx="434">
                  <c:v>11.227314253660452</c:v>
                </c:pt>
                <c:pt idx="435">
                  <c:v>-0.51282398450604205</c:v>
                </c:pt>
                <c:pt idx="436">
                  <c:v>3.2539425429454347</c:v>
                </c:pt>
                <c:pt idx="437">
                  <c:v>11.198321458341173</c:v>
                </c:pt>
                <c:pt idx="438">
                  <c:v>1.4881997334013235</c:v>
                </c:pt>
                <c:pt idx="439">
                  <c:v>3.9882355309250173</c:v>
                </c:pt>
                <c:pt idx="440">
                  <c:v>-1.1846568128005686</c:v>
                </c:pt>
                <c:pt idx="441">
                  <c:v>5.7359111699339458</c:v>
                </c:pt>
                <c:pt idx="442">
                  <c:v>6.9686006228533195</c:v>
                </c:pt>
                <c:pt idx="443">
                  <c:v>4.0908359100469163</c:v>
                </c:pt>
                <c:pt idx="444">
                  <c:v>5.0072412941219682</c:v>
                </c:pt>
                <c:pt idx="445">
                  <c:v>5.7531329629890138</c:v>
                </c:pt>
                <c:pt idx="446">
                  <c:v>3.110077553241517</c:v>
                </c:pt>
                <c:pt idx="447">
                  <c:v>5.3983374985886954</c:v>
                </c:pt>
                <c:pt idx="448">
                  <c:v>-0.87613605379718962</c:v>
                </c:pt>
                <c:pt idx="449">
                  <c:v>5.3833272222793092</c:v>
                </c:pt>
                <c:pt idx="450">
                  <c:v>7.1783408443955814</c:v>
                </c:pt>
                <c:pt idx="451">
                  <c:v>5.5134133605535354</c:v>
                </c:pt>
                <c:pt idx="452">
                  <c:v>8.3339929212290897</c:v>
                </c:pt>
                <c:pt idx="453">
                  <c:v>1.7875076751087917</c:v>
                </c:pt>
                <c:pt idx="454">
                  <c:v>1.1442463616394072</c:v>
                </c:pt>
                <c:pt idx="455">
                  <c:v>2.4466065949684079</c:v>
                </c:pt>
                <c:pt idx="456">
                  <c:v>10.259960071678641</c:v>
                </c:pt>
                <c:pt idx="457">
                  <c:v>1.1046923472481502</c:v>
                </c:pt>
                <c:pt idx="458">
                  <c:v>4.5392257527101343</c:v>
                </c:pt>
                <c:pt idx="459">
                  <c:v>8.0660210567090296</c:v>
                </c:pt>
                <c:pt idx="460">
                  <c:v>1.603562933198468</c:v>
                </c:pt>
                <c:pt idx="461">
                  <c:v>8.4529887852905468</c:v>
                </c:pt>
                <c:pt idx="462">
                  <c:v>5.5716224083289525</c:v>
                </c:pt>
                <c:pt idx="463">
                  <c:v>12.151624846287678</c:v>
                </c:pt>
                <c:pt idx="464">
                  <c:v>9.5048029403982639</c:v>
                </c:pt>
                <c:pt idx="465">
                  <c:v>5.78694617910514</c:v>
                </c:pt>
                <c:pt idx="466">
                  <c:v>2.4873857670060886</c:v>
                </c:pt>
                <c:pt idx="467">
                  <c:v>6.4301770866311223</c:v>
                </c:pt>
                <c:pt idx="468">
                  <c:v>8.4555409090812361</c:v>
                </c:pt>
                <c:pt idx="469">
                  <c:v>12.323047563589231</c:v>
                </c:pt>
                <c:pt idx="470">
                  <c:v>5.0345827800809104</c:v>
                </c:pt>
                <c:pt idx="471">
                  <c:v>1.4407479390300395</c:v>
                </c:pt>
                <c:pt idx="472">
                  <c:v>7.6075185034518213</c:v>
                </c:pt>
                <c:pt idx="473">
                  <c:v>5.9895708519244799</c:v>
                </c:pt>
                <c:pt idx="474">
                  <c:v>5.1025154174542386</c:v>
                </c:pt>
                <c:pt idx="475">
                  <c:v>3.2261010105535206</c:v>
                </c:pt>
                <c:pt idx="476">
                  <c:v>14.007546501272294</c:v>
                </c:pt>
                <c:pt idx="477">
                  <c:v>1.332819879244628</c:v>
                </c:pt>
                <c:pt idx="478">
                  <c:v>-2.4851201391748141</c:v>
                </c:pt>
                <c:pt idx="479">
                  <c:v>-0.3293258714958256</c:v>
                </c:pt>
                <c:pt idx="480">
                  <c:v>4.4903711563198812</c:v>
                </c:pt>
                <c:pt idx="481">
                  <c:v>-1.8597808931821724</c:v>
                </c:pt>
                <c:pt idx="482">
                  <c:v>4.2589041139281818</c:v>
                </c:pt>
                <c:pt idx="483">
                  <c:v>7.1357677106267907</c:v>
                </c:pt>
                <c:pt idx="484">
                  <c:v>7.1576012314197541</c:v>
                </c:pt>
                <c:pt idx="485">
                  <c:v>7.348590688415058</c:v>
                </c:pt>
                <c:pt idx="486">
                  <c:v>2.3687917556865372</c:v>
                </c:pt>
                <c:pt idx="487">
                  <c:v>9.8633211372964738</c:v>
                </c:pt>
                <c:pt idx="488">
                  <c:v>5.4622292949245725</c:v>
                </c:pt>
                <c:pt idx="489">
                  <c:v>4.4327224136353784</c:v>
                </c:pt>
                <c:pt idx="490">
                  <c:v>2.6261849636608332</c:v>
                </c:pt>
                <c:pt idx="491">
                  <c:v>3.8404420284368257</c:v>
                </c:pt>
                <c:pt idx="492">
                  <c:v>9.1959584809565449</c:v>
                </c:pt>
                <c:pt idx="493">
                  <c:v>9.3826996456506606E-2</c:v>
                </c:pt>
                <c:pt idx="494">
                  <c:v>5.6077849662756023</c:v>
                </c:pt>
                <c:pt idx="495">
                  <c:v>1.2770616576056391</c:v>
                </c:pt>
                <c:pt idx="496">
                  <c:v>7.6136133752883204</c:v>
                </c:pt>
                <c:pt idx="497">
                  <c:v>3.9593780007229</c:v>
                </c:pt>
                <c:pt idx="498">
                  <c:v>6.3143155468802092</c:v>
                </c:pt>
                <c:pt idx="499">
                  <c:v>2.2966048806301771</c:v>
                </c:pt>
                <c:pt idx="500">
                  <c:v>0.81353179523113539</c:v>
                </c:pt>
                <c:pt idx="501">
                  <c:v>3.5246447049461693</c:v>
                </c:pt>
                <c:pt idx="502">
                  <c:v>5.3681202124216654</c:v>
                </c:pt>
                <c:pt idx="503">
                  <c:v>6.1550356505258179</c:v>
                </c:pt>
                <c:pt idx="504">
                  <c:v>4.9715691617725142</c:v>
                </c:pt>
                <c:pt idx="505">
                  <c:v>11.533621580417297</c:v>
                </c:pt>
                <c:pt idx="506">
                  <c:v>11.513978767836885</c:v>
                </c:pt>
                <c:pt idx="507">
                  <c:v>-2.3676901464540059</c:v>
                </c:pt>
                <c:pt idx="508">
                  <c:v>3.6945389970920388</c:v>
                </c:pt>
                <c:pt idx="509">
                  <c:v>5.5026375324987882</c:v>
                </c:pt>
                <c:pt idx="510">
                  <c:v>-5.0040592922829461</c:v>
                </c:pt>
                <c:pt idx="511">
                  <c:v>2.9566043074858364</c:v>
                </c:pt>
                <c:pt idx="512">
                  <c:v>5.0775742283944005</c:v>
                </c:pt>
                <c:pt idx="513">
                  <c:v>2.4689994454415753</c:v>
                </c:pt>
                <c:pt idx="514">
                  <c:v>6.9221181134225986</c:v>
                </c:pt>
                <c:pt idx="515">
                  <c:v>-1.2798551427848253</c:v>
                </c:pt>
                <c:pt idx="516">
                  <c:v>-1.4837663700541412</c:v>
                </c:pt>
                <c:pt idx="517">
                  <c:v>5.9107187793201845</c:v>
                </c:pt>
                <c:pt idx="518">
                  <c:v>5.5263701157831733</c:v>
                </c:pt>
                <c:pt idx="519">
                  <c:v>-2.2616084095138191</c:v>
                </c:pt>
                <c:pt idx="520">
                  <c:v>10.661130633648401</c:v>
                </c:pt>
                <c:pt idx="521">
                  <c:v>-1.3173632655537517</c:v>
                </c:pt>
                <c:pt idx="522">
                  <c:v>10.57506650007711</c:v>
                </c:pt>
                <c:pt idx="523">
                  <c:v>2.7908474549344007</c:v>
                </c:pt>
                <c:pt idx="524">
                  <c:v>4.937546866323526</c:v>
                </c:pt>
                <c:pt idx="525">
                  <c:v>4.696129530966445</c:v>
                </c:pt>
                <c:pt idx="526">
                  <c:v>4.9737040296068855</c:v>
                </c:pt>
                <c:pt idx="527">
                  <c:v>12.721839783938314</c:v>
                </c:pt>
                <c:pt idx="528">
                  <c:v>9.5578035707713411</c:v>
                </c:pt>
                <c:pt idx="529">
                  <c:v>6.0359525209473368</c:v>
                </c:pt>
                <c:pt idx="530">
                  <c:v>4.6862747863007712</c:v>
                </c:pt>
                <c:pt idx="531">
                  <c:v>1.5471026087267106</c:v>
                </c:pt>
                <c:pt idx="532">
                  <c:v>11.803285009117268</c:v>
                </c:pt>
                <c:pt idx="533">
                  <c:v>1.5189380118558553</c:v>
                </c:pt>
                <c:pt idx="534">
                  <c:v>14.63892272738914</c:v>
                </c:pt>
                <c:pt idx="535">
                  <c:v>4.4263056719451939</c:v>
                </c:pt>
                <c:pt idx="536">
                  <c:v>11.744323243974272</c:v>
                </c:pt>
                <c:pt idx="537">
                  <c:v>-1.1968699535310492</c:v>
                </c:pt>
                <c:pt idx="538">
                  <c:v>1.5359979636484731</c:v>
                </c:pt>
                <c:pt idx="539">
                  <c:v>10.193337537895047</c:v>
                </c:pt>
                <c:pt idx="540">
                  <c:v>12.559393344706407</c:v>
                </c:pt>
                <c:pt idx="541">
                  <c:v>2.3320531402437474</c:v>
                </c:pt>
                <c:pt idx="542">
                  <c:v>1.6752120269145436</c:v>
                </c:pt>
                <c:pt idx="543">
                  <c:v>5.5122252406789158</c:v>
                </c:pt>
                <c:pt idx="544">
                  <c:v>14.518532394450659</c:v>
                </c:pt>
                <c:pt idx="545">
                  <c:v>0.10474987570999161</c:v>
                </c:pt>
                <c:pt idx="546">
                  <c:v>11.490848425855468</c:v>
                </c:pt>
                <c:pt idx="547">
                  <c:v>12.49133441132102</c:v>
                </c:pt>
                <c:pt idx="548">
                  <c:v>12.357462748188837</c:v>
                </c:pt>
                <c:pt idx="549">
                  <c:v>-1.8923535524204915</c:v>
                </c:pt>
                <c:pt idx="550">
                  <c:v>6.0718189036802137</c:v>
                </c:pt>
                <c:pt idx="551">
                  <c:v>5.7532417167354772</c:v>
                </c:pt>
                <c:pt idx="552">
                  <c:v>4.5503451351149486</c:v>
                </c:pt>
                <c:pt idx="553">
                  <c:v>7.4139244093315817</c:v>
                </c:pt>
                <c:pt idx="554">
                  <c:v>-2.1603918091093561</c:v>
                </c:pt>
                <c:pt idx="555">
                  <c:v>9.5224771334484721</c:v>
                </c:pt>
                <c:pt idx="556">
                  <c:v>2.4773787850770859</c:v>
                </c:pt>
                <c:pt idx="557">
                  <c:v>7.6089514232364976</c:v>
                </c:pt>
                <c:pt idx="558">
                  <c:v>5.0665099028266845</c:v>
                </c:pt>
                <c:pt idx="559">
                  <c:v>1.7809972032974137</c:v>
                </c:pt>
                <c:pt idx="560">
                  <c:v>4.1163123844071094</c:v>
                </c:pt>
                <c:pt idx="561">
                  <c:v>11.45458663984143</c:v>
                </c:pt>
                <c:pt idx="562">
                  <c:v>4.8450731382836452</c:v>
                </c:pt>
                <c:pt idx="563">
                  <c:v>8.1965018399418597</c:v>
                </c:pt>
                <c:pt idx="564">
                  <c:v>11.494500441344496</c:v>
                </c:pt>
                <c:pt idx="565">
                  <c:v>-3.2266236574795144</c:v>
                </c:pt>
                <c:pt idx="566">
                  <c:v>5.9794226080284147</c:v>
                </c:pt>
                <c:pt idx="567">
                  <c:v>7.4932780391600957</c:v>
                </c:pt>
                <c:pt idx="568">
                  <c:v>1.491054548801042</c:v>
                </c:pt>
                <c:pt idx="569">
                  <c:v>6.2625856171885665</c:v>
                </c:pt>
                <c:pt idx="570">
                  <c:v>5.0124742384894319</c:v>
                </c:pt>
                <c:pt idx="571">
                  <c:v>4.6452808851292424</c:v>
                </c:pt>
                <c:pt idx="572">
                  <c:v>5.2443034028562714</c:v>
                </c:pt>
                <c:pt idx="573">
                  <c:v>13.889548283491401</c:v>
                </c:pt>
                <c:pt idx="574">
                  <c:v>8.4802857100953482</c:v>
                </c:pt>
                <c:pt idx="575">
                  <c:v>4.4799994624459387</c:v>
                </c:pt>
                <c:pt idx="576">
                  <c:v>4.7832869478058484</c:v>
                </c:pt>
                <c:pt idx="577">
                  <c:v>3.69804889165869</c:v>
                </c:pt>
                <c:pt idx="578">
                  <c:v>0.54121086104367322</c:v>
                </c:pt>
                <c:pt idx="579">
                  <c:v>6.4833581934124567</c:v>
                </c:pt>
                <c:pt idx="580">
                  <c:v>8.000142082253209</c:v>
                </c:pt>
                <c:pt idx="581">
                  <c:v>5.5172585591686953</c:v>
                </c:pt>
                <c:pt idx="582">
                  <c:v>1.1625640201813425</c:v>
                </c:pt>
                <c:pt idx="583">
                  <c:v>-1.9988404472172547</c:v>
                </c:pt>
                <c:pt idx="584">
                  <c:v>2.7559692107282174</c:v>
                </c:pt>
                <c:pt idx="585">
                  <c:v>3.9393019629634871</c:v>
                </c:pt>
                <c:pt idx="586">
                  <c:v>3.5907394284523662</c:v>
                </c:pt>
                <c:pt idx="587">
                  <c:v>-0.4391121021031914</c:v>
                </c:pt>
                <c:pt idx="588">
                  <c:v>3.7333047983689376</c:v>
                </c:pt>
                <c:pt idx="589">
                  <c:v>6.1118324308292387</c:v>
                </c:pt>
                <c:pt idx="590">
                  <c:v>4.8342020320403556</c:v>
                </c:pt>
                <c:pt idx="591">
                  <c:v>1.6849708954254865</c:v>
                </c:pt>
                <c:pt idx="592">
                  <c:v>-1.37541981521575</c:v>
                </c:pt>
                <c:pt idx="593">
                  <c:v>3.0140252585505856</c:v>
                </c:pt>
                <c:pt idx="594">
                  <c:v>6.006565099988503</c:v>
                </c:pt>
                <c:pt idx="595">
                  <c:v>6.5734580793459578</c:v>
                </c:pt>
                <c:pt idx="596">
                  <c:v>-0.22767629746206808</c:v>
                </c:pt>
                <c:pt idx="597">
                  <c:v>1.3451235703457769</c:v>
                </c:pt>
                <c:pt idx="598">
                  <c:v>10.493839511407799</c:v>
                </c:pt>
                <c:pt idx="599">
                  <c:v>1.0546774415521156</c:v>
                </c:pt>
                <c:pt idx="600">
                  <c:v>2.0100466912340913</c:v>
                </c:pt>
                <c:pt idx="601">
                  <c:v>4.7938846921269302</c:v>
                </c:pt>
                <c:pt idx="602">
                  <c:v>3.5664113307586547</c:v>
                </c:pt>
                <c:pt idx="603">
                  <c:v>4.3257912691115799</c:v>
                </c:pt>
                <c:pt idx="604">
                  <c:v>10.23758296474038</c:v>
                </c:pt>
                <c:pt idx="605">
                  <c:v>16.924704903062278</c:v>
                </c:pt>
                <c:pt idx="606">
                  <c:v>9.4921639377574998</c:v>
                </c:pt>
                <c:pt idx="607">
                  <c:v>10.378361190495418</c:v>
                </c:pt>
                <c:pt idx="608">
                  <c:v>11.147854638699005</c:v>
                </c:pt>
                <c:pt idx="609">
                  <c:v>7.7896092678322617</c:v>
                </c:pt>
                <c:pt idx="610">
                  <c:v>6.1515995033329745</c:v>
                </c:pt>
                <c:pt idx="611">
                  <c:v>8.9691698825077673</c:v>
                </c:pt>
                <c:pt idx="612">
                  <c:v>0.41559096135964069</c:v>
                </c:pt>
                <c:pt idx="613">
                  <c:v>4.0128692320427852</c:v>
                </c:pt>
                <c:pt idx="614">
                  <c:v>2.4041505843497397</c:v>
                </c:pt>
                <c:pt idx="615">
                  <c:v>2.6004453088278296</c:v>
                </c:pt>
                <c:pt idx="616">
                  <c:v>7.0541385613246561</c:v>
                </c:pt>
                <c:pt idx="617">
                  <c:v>5.1809958959040614</c:v>
                </c:pt>
                <c:pt idx="618">
                  <c:v>0.34739183427427633</c:v>
                </c:pt>
                <c:pt idx="619">
                  <c:v>4.0403471745592192</c:v>
                </c:pt>
                <c:pt idx="620">
                  <c:v>6.7825498961849817</c:v>
                </c:pt>
                <c:pt idx="621">
                  <c:v>5.4397754247492287</c:v>
                </c:pt>
                <c:pt idx="622">
                  <c:v>3.5903499889171364</c:v>
                </c:pt>
                <c:pt idx="623">
                  <c:v>5.0799509537378995</c:v>
                </c:pt>
                <c:pt idx="624">
                  <c:v>5.2173368574820245</c:v>
                </c:pt>
                <c:pt idx="625">
                  <c:v>6.966043531076501</c:v>
                </c:pt>
                <c:pt idx="626">
                  <c:v>6.9231862795521337</c:v>
                </c:pt>
                <c:pt idx="627">
                  <c:v>1.6172435876360396</c:v>
                </c:pt>
                <c:pt idx="628">
                  <c:v>6.6752059580394807</c:v>
                </c:pt>
                <c:pt idx="629">
                  <c:v>0.38074537025886457</c:v>
                </c:pt>
                <c:pt idx="630">
                  <c:v>-0.8096284652993333</c:v>
                </c:pt>
                <c:pt idx="631">
                  <c:v>6.1064136537512397</c:v>
                </c:pt>
                <c:pt idx="632">
                  <c:v>6.933552089182605</c:v>
                </c:pt>
                <c:pt idx="633">
                  <c:v>6.1537286095257571</c:v>
                </c:pt>
                <c:pt idx="634">
                  <c:v>-1.3264555747491187</c:v>
                </c:pt>
                <c:pt idx="635">
                  <c:v>3.2551796803251811</c:v>
                </c:pt>
                <c:pt idx="636">
                  <c:v>1.8210312804695548</c:v>
                </c:pt>
                <c:pt idx="637">
                  <c:v>10.122594708276687</c:v>
                </c:pt>
                <c:pt idx="638">
                  <c:v>6.5895102065342464</c:v>
                </c:pt>
                <c:pt idx="639">
                  <c:v>1.4744705488042058</c:v>
                </c:pt>
                <c:pt idx="640">
                  <c:v>5.8417219986280386</c:v>
                </c:pt>
                <c:pt idx="641">
                  <c:v>1.517053382917414</c:v>
                </c:pt>
                <c:pt idx="642">
                  <c:v>4.6442191752683541</c:v>
                </c:pt>
                <c:pt idx="643">
                  <c:v>5.723477556169815</c:v>
                </c:pt>
                <c:pt idx="644">
                  <c:v>11.627759519467972</c:v>
                </c:pt>
                <c:pt idx="645">
                  <c:v>5.9930732260600621</c:v>
                </c:pt>
                <c:pt idx="646">
                  <c:v>7.295491718760676</c:v>
                </c:pt>
                <c:pt idx="647">
                  <c:v>7.8566982941540964</c:v>
                </c:pt>
                <c:pt idx="648">
                  <c:v>3.6689832110582046</c:v>
                </c:pt>
                <c:pt idx="649">
                  <c:v>-0.74579655397529621</c:v>
                </c:pt>
                <c:pt idx="650">
                  <c:v>5.8628911210826224</c:v>
                </c:pt>
                <c:pt idx="651">
                  <c:v>-1.3902376523243589</c:v>
                </c:pt>
                <c:pt idx="652">
                  <c:v>-0.10671532604033018</c:v>
                </c:pt>
                <c:pt idx="653">
                  <c:v>0.99607146076646558</c:v>
                </c:pt>
                <c:pt idx="654">
                  <c:v>2.3687271646699806</c:v>
                </c:pt>
                <c:pt idx="655">
                  <c:v>6.4473569396032282</c:v>
                </c:pt>
                <c:pt idx="656">
                  <c:v>4.1765310737774115</c:v>
                </c:pt>
                <c:pt idx="657">
                  <c:v>1.1202218899373264</c:v>
                </c:pt>
                <c:pt idx="658">
                  <c:v>3.4360506403954538</c:v>
                </c:pt>
                <c:pt idx="659">
                  <c:v>0.91132204583601251</c:v>
                </c:pt>
                <c:pt idx="660">
                  <c:v>1.5632614930475093</c:v>
                </c:pt>
                <c:pt idx="661">
                  <c:v>10.850477001928258</c:v>
                </c:pt>
                <c:pt idx="662">
                  <c:v>0.9100381298728486</c:v>
                </c:pt>
                <c:pt idx="663">
                  <c:v>4.6807660947010845</c:v>
                </c:pt>
                <c:pt idx="664">
                  <c:v>4.3066465821653992</c:v>
                </c:pt>
                <c:pt idx="665">
                  <c:v>2.2675224738362374</c:v>
                </c:pt>
                <c:pt idx="666">
                  <c:v>5.1162677991697905</c:v>
                </c:pt>
                <c:pt idx="667">
                  <c:v>9.5847711981114543</c:v>
                </c:pt>
                <c:pt idx="668">
                  <c:v>7.4753785911504949</c:v>
                </c:pt>
                <c:pt idx="669">
                  <c:v>8.0334038411845654</c:v>
                </c:pt>
                <c:pt idx="670">
                  <c:v>12.09696234512635</c:v>
                </c:pt>
                <c:pt idx="671">
                  <c:v>7.8664068452123495</c:v>
                </c:pt>
                <c:pt idx="672">
                  <c:v>9.3950040970579707</c:v>
                </c:pt>
                <c:pt idx="673">
                  <c:v>3.4240735759161041</c:v>
                </c:pt>
                <c:pt idx="674">
                  <c:v>6.3980971912743598</c:v>
                </c:pt>
                <c:pt idx="675">
                  <c:v>2.8139019454876291E-2</c:v>
                </c:pt>
                <c:pt idx="676">
                  <c:v>8.9518692384934226</c:v>
                </c:pt>
                <c:pt idx="677">
                  <c:v>7.9977262239215605</c:v>
                </c:pt>
                <c:pt idx="678">
                  <c:v>2.3813619478098076</c:v>
                </c:pt>
                <c:pt idx="679">
                  <c:v>10.392660060502333</c:v>
                </c:pt>
                <c:pt idx="680">
                  <c:v>1.9937104302789663</c:v>
                </c:pt>
                <c:pt idx="681">
                  <c:v>1.3568680549273076</c:v>
                </c:pt>
                <c:pt idx="682">
                  <c:v>4.6532535991206601</c:v>
                </c:pt>
                <c:pt idx="683">
                  <c:v>4.1205073247126265</c:v>
                </c:pt>
                <c:pt idx="684">
                  <c:v>1.093056021694025</c:v>
                </c:pt>
                <c:pt idx="685">
                  <c:v>4.2901796358767719</c:v>
                </c:pt>
                <c:pt idx="686">
                  <c:v>8.2785922261813525</c:v>
                </c:pt>
                <c:pt idx="687">
                  <c:v>11.658760683367017</c:v>
                </c:pt>
                <c:pt idx="688">
                  <c:v>4.6205837259155942</c:v>
                </c:pt>
                <c:pt idx="689">
                  <c:v>4.1829858655500587</c:v>
                </c:pt>
                <c:pt idx="690">
                  <c:v>3.5797755005596379</c:v>
                </c:pt>
                <c:pt idx="691">
                  <c:v>6.5868701703685844</c:v>
                </c:pt>
                <c:pt idx="692">
                  <c:v>1.8311767609990355</c:v>
                </c:pt>
                <c:pt idx="693">
                  <c:v>12.384121340185704</c:v>
                </c:pt>
                <c:pt idx="694">
                  <c:v>8.265327714967448</c:v>
                </c:pt>
                <c:pt idx="695">
                  <c:v>6.9441488577070203</c:v>
                </c:pt>
                <c:pt idx="696">
                  <c:v>7.2393808747845121</c:v>
                </c:pt>
                <c:pt idx="697">
                  <c:v>-2.8477079059015118</c:v>
                </c:pt>
                <c:pt idx="698">
                  <c:v>2.5980912862037258</c:v>
                </c:pt>
                <c:pt idx="699">
                  <c:v>6.1449233771051865</c:v>
                </c:pt>
                <c:pt idx="700">
                  <c:v>5.8588341441365657</c:v>
                </c:pt>
                <c:pt idx="701">
                  <c:v>4.9036681657337979</c:v>
                </c:pt>
                <c:pt idx="702">
                  <c:v>2.1651287144375111</c:v>
                </c:pt>
                <c:pt idx="703">
                  <c:v>6.5068436347365761</c:v>
                </c:pt>
                <c:pt idx="704">
                  <c:v>5.3907033288033901</c:v>
                </c:pt>
                <c:pt idx="705">
                  <c:v>-1.1322769213895469</c:v>
                </c:pt>
                <c:pt idx="706">
                  <c:v>12.252666528549113</c:v>
                </c:pt>
                <c:pt idx="707">
                  <c:v>6.7961129641604501</c:v>
                </c:pt>
                <c:pt idx="708">
                  <c:v>10.328299975189893</c:v>
                </c:pt>
                <c:pt idx="709">
                  <c:v>-1.841512044067354</c:v>
                </c:pt>
                <c:pt idx="710">
                  <c:v>10.303592065686274</c:v>
                </c:pt>
                <c:pt idx="711">
                  <c:v>0.75696096292665516</c:v>
                </c:pt>
                <c:pt idx="712">
                  <c:v>3.0166208113324764</c:v>
                </c:pt>
                <c:pt idx="713">
                  <c:v>8.0956077833735094</c:v>
                </c:pt>
                <c:pt idx="714">
                  <c:v>-1.6616212369651784</c:v>
                </c:pt>
                <c:pt idx="715">
                  <c:v>0.1400653162018628</c:v>
                </c:pt>
                <c:pt idx="716">
                  <c:v>5.0087265754724584</c:v>
                </c:pt>
                <c:pt idx="717">
                  <c:v>-0.14439746893487637</c:v>
                </c:pt>
                <c:pt idx="718">
                  <c:v>5.0572942067422346</c:v>
                </c:pt>
                <c:pt idx="719">
                  <c:v>7.1886629621047895</c:v>
                </c:pt>
                <c:pt idx="720">
                  <c:v>10.216425197742669</c:v>
                </c:pt>
                <c:pt idx="721">
                  <c:v>9.3225295460547279</c:v>
                </c:pt>
                <c:pt idx="722">
                  <c:v>10.648195667521033</c:v>
                </c:pt>
                <c:pt idx="723">
                  <c:v>-2.6985899331965868</c:v>
                </c:pt>
                <c:pt idx="724">
                  <c:v>9.1274198338025698</c:v>
                </c:pt>
                <c:pt idx="725">
                  <c:v>1.12003607569455</c:v>
                </c:pt>
                <c:pt idx="726">
                  <c:v>7.587363699668785</c:v>
                </c:pt>
                <c:pt idx="727">
                  <c:v>7.1033424057783279</c:v>
                </c:pt>
                <c:pt idx="728">
                  <c:v>4.2836115804081452</c:v>
                </c:pt>
                <c:pt idx="729">
                  <c:v>3.4682493084691579</c:v>
                </c:pt>
                <c:pt idx="730">
                  <c:v>6.2631649115856263</c:v>
                </c:pt>
                <c:pt idx="731">
                  <c:v>7.3255690036279084</c:v>
                </c:pt>
                <c:pt idx="732">
                  <c:v>-0.88419179528922243</c:v>
                </c:pt>
                <c:pt idx="733">
                  <c:v>7.122588836139002</c:v>
                </c:pt>
                <c:pt idx="734">
                  <c:v>9.0125163661228385</c:v>
                </c:pt>
                <c:pt idx="735">
                  <c:v>6.2236903136684774</c:v>
                </c:pt>
                <c:pt idx="736">
                  <c:v>1.2155103482107492</c:v>
                </c:pt>
                <c:pt idx="737">
                  <c:v>4.8449542398813961</c:v>
                </c:pt>
                <c:pt idx="738">
                  <c:v>8.1324798517724304</c:v>
                </c:pt>
                <c:pt idx="739">
                  <c:v>11.054005311228167</c:v>
                </c:pt>
                <c:pt idx="740">
                  <c:v>0.98819625836017622</c:v>
                </c:pt>
                <c:pt idx="741">
                  <c:v>2.623661338286162</c:v>
                </c:pt>
                <c:pt idx="742">
                  <c:v>4.7011529831345982</c:v>
                </c:pt>
                <c:pt idx="743">
                  <c:v>9.2825962143713525E-2</c:v>
                </c:pt>
                <c:pt idx="744">
                  <c:v>4.8602044436983043</c:v>
                </c:pt>
                <c:pt idx="745">
                  <c:v>6.6577191992009972</c:v>
                </c:pt>
                <c:pt idx="746">
                  <c:v>3.8013435456264766</c:v>
                </c:pt>
                <c:pt idx="747">
                  <c:v>7.8288243623846512</c:v>
                </c:pt>
                <c:pt idx="748">
                  <c:v>5.6288193551108918</c:v>
                </c:pt>
                <c:pt idx="749">
                  <c:v>3.4138162369290157</c:v>
                </c:pt>
                <c:pt idx="750">
                  <c:v>17.692913761198096</c:v>
                </c:pt>
                <c:pt idx="751">
                  <c:v>0.41038784966603004</c:v>
                </c:pt>
                <c:pt idx="752">
                  <c:v>12.746556684652923</c:v>
                </c:pt>
                <c:pt idx="753">
                  <c:v>9.1349167404975162</c:v>
                </c:pt>
                <c:pt idx="754">
                  <c:v>2.0037645912946473</c:v>
                </c:pt>
                <c:pt idx="755">
                  <c:v>12.604892202760563</c:v>
                </c:pt>
                <c:pt idx="756">
                  <c:v>4.7285158894931314</c:v>
                </c:pt>
                <c:pt idx="757">
                  <c:v>4.7819107023021701</c:v>
                </c:pt>
                <c:pt idx="758">
                  <c:v>9.9613962233803797</c:v>
                </c:pt>
                <c:pt idx="759">
                  <c:v>2.8424577380299922</c:v>
                </c:pt>
                <c:pt idx="760">
                  <c:v>8.9808448836793424</c:v>
                </c:pt>
                <c:pt idx="761">
                  <c:v>9.7928238848746751</c:v>
                </c:pt>
                <c:pt idx="762">
                  <c:v>0.39209467006665122</c:v>
                </c:pt>
                <c:pt idx="763">
                  <c:v>-1.0440482148735555</c:v>
                </c:pt>
                <c:pt idx="764">
                  <c:v>2.1449544014780848</c:v>
                </c:pt>
                <c:pt idx="765">
                  <c:v>0.75521541425941763</c:v>
                </c:pt>
                <c:pt idx="766">
                  <c:v>3.1087608486625022</c:v>
                </c:pt>
                <c:pt idx="767">
                  <c:v>1.9454815982095646</c:v>
                </c:pt>
                <c:pt idx="768">
                  <c:v>5.0363735748662286</c:v>
                </c:pt>
                <c:pt idx="769">
                  <c:v>-5.3587034998237471E-2</c:v>
                </c:pt>
                <c:pt idx="770">
                  <c:v>6.4111478917551068</c:v>
                </c:pt>
                <c:pt idx="771">
                  <c:v>1.1971031446627904</c:v>
                </c:pt>
                <c:pt idx="772">
                  <c:v>-0.96185524399538735</c:v>
                </c:pt>
                <c:pt idx="773">
                  <c:v>-1.1536575664829201</c:v>
                </c:pt>
                <c:pt idx="774">
                  <c:v>7.4492809620953864</c:v>
                </c:pt>
                <c:pt idx="775">
                  <c:v>0.46946334940606249</c:v>
                </c:pt>
                <c:pt idx="776">
                  <c:v>7.2404124869004534</c:v>
                </c:pt>
                <c:pt idx="777">
                  <c:v>-1.6824183476274968</c:v>
                </c:pt>
                <c:pt idx="778">
                  <c:v>1.5921192460452076</c:v>
                </c:pt>
                <c:pt idx="779">
                  <c:v>1.7072021593667372</c:v>
                </c:pt>
                <c:pt idx="780">
                  <c:v>3.9372133868302051</c:v>
                </c:pt>
                <c:pt idx="781">
                  <c:v>9.3796498107516868</c:v>
                </c:pt>
                <c:pt idx="782">
                  <c:v>6.6605796917394571</c:v>
                </c:pt>
                <c:pt idx="783">
                  <c:v>5.4626046190041322</c:v>
                </c:pt>
                <c:pt idx="784">
                  <c:v>7.4753942868797623</c:v>
                </c:pt>
                <c:pt idx="785">
                  <c:v>5.3754440897771012</c:v>
                </c:pt>
                <c:pt idx="786">
                  <c:v>4.4250155937403761</c:v>
                </c:pt>
                <c:pt idx="787">
                  <c:v>0.17613056159806106</c:v>
                </c:pt>
                <c:pt idx="788">
                  <c:v>2.6019860361384488</c:v>
                </c:pt>
                <c:pt idx="789">
                  <c:v>5.4608845961745729</c:v>
                </c:pt>
                <c:pt idx="790">
                  <c:v>-3.6350308547212045</c:v>
                </c:pt>
                <c:pt idx="791">
                  <c:v>4.2324758496269581</c:v>
                </c:pt>
                <c:pt idx="792">
                  <c:v>8.4991981694540151</c:v>
                </c:pt>
                <c:pt idx="793">
                  <c:v>7.004914799049839</c:v>
                </c:pt>
                <c:pt idx="794">
                  <c:v>6.6158914787515464</c:v>
                </c:pt>
                <c:pt idx="795">
                  <c:v>5.3075918511263431</c:v>
                </c:pt>
                <c:pt idx="796">
                  <c:v>3.8719167569710216</c:v>
                </c:pt>
                <c:pt idx="797">
                  <c:v>1.7827995252959212</c:v>
                </c:pt>
                <c:pt idx="798">
                  <c:v>2.364092672476616</c:v>
                </c:pt>
                <c:pt idx="799">
                  <c:v>3.3666265946561289</c:v>
                </c:pt>
                <c:pt idx="800">
                  <c:v>3.600627962907275</c:v>
                </c:pt>
                <c:pt idx="801">
                  <c:v>1.049175683403579</c:v>
                </c:pt>
                <c:pt idx="802">
                  <c:v>0.40185577766733971</c:v>
                </c:pt>
                <c:pt idx="803">
                  <c:v>5.7036743389651825</c:v>
                </c:pt>
                <c:pt idx="804">
                  <c:v>9.2677978322874317</c:v>
                </c:pt>
                <c:pt idx="805">
                  <c:v>6.7146574677695519</c:v>
                </c:pt>
                <c:pt idx="806">
                  <c:v>8.3618439619497487</c:v>
                </c:pt>
                <c:pt idx="807">
                  <c:v>3.5243610339585167</c:v>
                </c:pt>
                <c:pt idx="808">
                  <c:v>-3.2123462084187011</c:v>
                </c:pt>
                <c:pt idx="809">
                  <c:v>6.3055295730972531</c:v>
                </c:pt>
                <c:pt idx="810">
                  <c:v>1.6699556171515511</c:v>
                </c:pt>
                <c:pt idx="811">
                  <c:v>-4.285859904891467</c:v>
                </c:pt>
                <c:pt idx="812">
                  <c:v>6.449485520233722</c:v>
                </c:pt>
                <c:pt idx="813">
                  <c:v>1.8751343509699581</c:v>
                </c:pt>
                <c:pt idx="814">
                  <c:v>2.0243767465628615</c:v>
                </c:pt>
                <c:pt idx="815">
                  <c:v>4.2560511708414204</c:v>
                </c:pt>
                <c:pt idx="816">
                  <c:v>3.5800134481550394</c:v>
                </c:pt>
                <c:pt idx="817">
                  <c:v>10.120927107512344</c:v>
                </c:pt>
                <c:pt idx="818">
                  <c:v>10.590039951659318</c:v>
                </c:pt>
                <c:pt idx="819">
                  <c:v>7.8368129402875013</c:v>
                </c:pt>
                <c:pt idx="820">
                  <c:v>5.6860200478768661</c:v>
                </c:pt>
                <c:pt idx="821">
                  <c:v>11.395060322594443</c:v>
                </c:pt>
                <c:pt idx="822">
                  <c:v>8.6251748611637105</c:v>
                </c:pt>
                <c:pt idx="823">
                  <c:v>4.5975212598990538</c:v>
                </c:pt>
                <c:pt idx="824">
                  <c:v>5.7748787880948491</c:v>
                </c:pt>
                <c:pt idx="825">
                  <c:v>3.8594137322406112</c:v>
                </c:pt>
                <c:pt idx="826">
                  <c:v>2.7136910368138025</c:v>
                </c:pt>
                <c:pt idx="827">
                  <c:v>3.3326508400570312</c:v>
                </c:pt>
                <c:pt idx="828">
                  <c:v>6.9232638219421645</c:v>
                </c:pt>
                <c:pt idx="829">
                  <c:v>4.836927654482178</c:v>
                </c:pt>
                <c:pt idx="830">
                  <c:v>6.2472131357736629</c:v>
                </c:pt>
                <c:pt idx="831">
                  <c:v>8.5471482522891655</c:v>
                </c:pt>
                <c:pt idx="832">
                  <c:v>11.580655076667814</c:v>
                </c:pt>
                <c:pt idx="833">
                  <c:v>0.82015072631894981</c:v>
                </c:pt>
                <c:pt idx="834">
                  <c:v>2.3292319167460676</c:v>
                </c:pt>
                <c:pt idx="835">
                  <c:v>11.249045409234228</c:v>
                </c:pt>
                <c:pt idx="836">
                  <c:v>1.8976625027604044</c:v>
                </c:pt>
                <c:pt idx="837">
                  <c:v>0.73043463301333134</c:v>
                </c:pt>
                <c:pt idx="838">
                  <c:v>1.0348544902679713</c:v>
                </c:pt>
                <c:pt idx="839">
                  <c:v>-4.3651797860440382</c:v>
                </c:pt>
                <c:pt idx="840">
                  <c:v>0.59343921005985578</c:v>
                </c:pt>
                <c:pt idx="841">
                  <c:v>-0.5869968769016225</c:v>
                </c:pt>
                <c:pt idx="842">
                  <c:v>13.439185937902952</c:v>
                </c:pt>
                <c:pt idx="843">
                  <c:v>3.203585245197381</c:v>
                </c:pt>
                <c:pt idx="844">
                  <c:v>11.522358660209328</c:v>
                </c:pt>
                <c:pt idx="845">
                  <c:v>10.653893151325178</c:v>
                </c:pt>
                <c:pt idx="846">
                  <c:v>-5.7801049343509092</c:v>
                </c:pt>
                <c:pt idx="847">
                  <c:v>5.341463097650518</c:v>
                </c:pt>
                <c:pt idx="848">
                  <c:v>5.2858938629241905</c:v>
                </c:pt>
                <c:pt idx="849">
                  <c:v>0.19744942969506596</c:v>
                </c:pt>
                <c:pt idx="850">
                  <c:v>5.1856877714242913</c:v>
                </c:pt>
                <c:pt idx="851">
                  <c:v>5.1352279713714957</c:v>
                </c:pt>
                <c:pt idx="852">
                  <c:v>10.281424404811546</c:v>
                </c:pt>
                <c:pt idx="853">
                  <c:v>2.0470502573762701</c:v>
                </c:pt>
                <c:pt idx="854">
                  <c:v>9.6873339289414346</c:v>
                </c:pt>
                <c:pt idx="855">
                  <c:v>1.407707044001711</c:v>
                </c:pt>
                <c:pt idx="856">
                  <c:v>7.1954856413271706</c:v>
                </c:pt>
                <c:pt idx="857">
                  <c:v>4.1587755835217664</c:v>
                </c:pt>
                <c:pt idx="858">
                  <c:v>5.2148561010216099</c:v>
                </c:pt>
                <c:pt idx="859">
                  <c:v>1.7199309682017301</c:v>
                </c:pt>
                <c:pt idx="860">
                  <c:v>6.3810242430112361</c:v>
                </c:pt>
                <c:pt idx="861">
                  <c:v>5.9835080037740802</c:v>
                </c:pt>
                <c:pt idx="862">
                  <c:v>4.6935781070346323</c:v>
                </c:pt>
                <c:pt idx="863">
                  <c:v>2.6294346817762637</c:v>
                </c:pt>
                <c:pt idx="864">
                  <c:v>7.0196991227891381</c:v>
                </c:pt>
                <c:pt idx="865">
                  <c:v>3.3519447167813787</c:v>
                </c:pt>
                <c:pt idx="866">
                  <c:v>6.5651965080508781</c:v>
                </c:pt>
                <c:pt idx="867">
                  <c:v>5.7420586251562931</c:v>
                </c:pt>
                <c:pt idx="868">
                  <c:v>9.1107516510978321</c:v>
                </c:pt>
                <c:pt idx="869">
                  <c:v>4.9852388191967769</c:v>
                </c:pt>
                <c:pt idx="870">
                  <c:v>0.78576018496094235</c:v>
                </c:pt>
                <c:pt idx="871">
                  <c:v>7.7670439939978912</c:v>
                </c:pt>
                <c:pt idx="872">
                  <c:v>5.1800456339378904</c:v>
                </c:pt>
                <c:pt idx="873">
                  <c:v>4.3830439875543696</c:v>
                </c:pt>
                <c:pt idx="874">
                  <c:v>4.2308805864789534</c:v>
                </c:pt>
                <c:pt idx="875">
                  <c:v>-1.3467547442488126E-2</c:v>
                </c:pt>
                <c:pt idx="876">
                  <c:v>8.2138030007132166</c:v>
                </c:pt>
                <c:pt idx="877">
                  <c:v>0.28746985815633153</c:v>
                </c:pt>
                <c:pt idx="878">
                  <c:v>1.4386012696063304</c:v>
                </c:pt>
                <c:pt idx="879">
                  <c:v>4.2286054208642554</c:v>
                </c:pt>
                <c:pt idx="880">
                  <c:v>-1.9329605860297185</c:v>
                </c:pt>
                <c:pt idx="881">
                  <c:v>12.000713428665474</c:v>
                </c:pt>
                <c:pt idx="882">
                  <c:v>6.7559550341684691</c:v>
                </c:pt>
                <c:pt idx="883">
                  <c:v>5.8659049013648321</c:v>
                </c:pt>
                <c:pt idx="884">
                  <c:v>6.6446014345318716</c:v>
                </c:pt>
                <c:pt idx="885">
                  <c:v>8.2972816936945897</c:v>
                </c:pt>
                <c:pt idx="886">
                  <c:v>10.474706382392402</c:v>
                </c:pt>
                <c:pt idx="887">
                  <c:v>-1.1236537137740399</c:v>
                </c:pt>
                <c:pt idx="888">
                  <c:v>9.453379197334332</c:v>
                </c:pt>
                <c:pt idx="889">
                  <c:v>5.8918476414619683</c:v>
                </c:pt>
                <c:pt idx="890">
                  <c:v>0.76426877779961799</c:v>
                </c:pt>
                <c:pt idx="891">
                  <c:v>4.1044422032001897</c:v>
                </c:pt>
                <c:pt idx="892">
                  <c:v>9.5818879423513543</c:v>
                </c:pt>
                <c:pt idx="893">
                  <c:v>6.7084042228735754</c:v>
                </c:pt>
                <c:pt idx="894">
                  <c:v>-0.49311392000289445</c:v>
                </c:pt>
                <c:pt idx="895">
                  <c:v>8.8735168091147969</c:v>
                </c:pt>
                <c:pt idx="896">
                  <c:v>0.29542203365385689</c:v>
                </c:pt>
                <c:pt idx="897">
                  <c:v>0.8279675027390212</c:v>
                </c:pt>
                <c:pt idx="898">
                  <c:v>7.9838441828224198</c:v>
                </c:pt>
                <c:pt idx="899">
                  <c:v>3.1140564145267362</c:v>
                </c:pt>
                <c:pt idx="900">
                  <c:v>8.9190080869781347</c:v>
                </c:pt>
                <c:pt idx="901">
                  <c:v>6.8221866474483726</c:v>
                </c:pt>
                <c:pt idx="902">
                  <c:v>5.2442035376400931</c:v>
                </c:pt>
                <c:pt idx="903">
                  <c:v>1.931804952149843</c:v>
                </c:pt>
                <c:pt idx="904">
                  <c:v>10.437922778626895</c:v>
                </c:pt>
                <c:pt idx="905">
                  <c:v>1.6526438308735649</c:v>
                </c:pt>
                <c:pt idx="906">
                  <c:v>-1.3213812679024954</c:v>
                </c:pt>
                <c:pt idx="907">
                  <c:v>7.1924597863108417</c:v>
                </c:pt>
                <c:pt idx="908">
                  <c:v>3.1720104647161129</c:v>
                </c:pt>
                <c:pt idx="909">
                  <c:v>8.2749138633322374</c:v>
                </c:pt>
                <c:pt idx="910">
                  <c:v>4.7163548541173661</c:v>
                </c:pt>
                <c:pt idx="911">
                  <c:v>-7.3497388523640907</c:v>
                </c:pt>
                <c:pt idx="912">
                  <c:v>-2.2640299828312749</c:v>
                </c:pt>
                <c:pt idx="913">
                  <c:v>6.8928409631506575</c:v>
                </c:pt>
                <c:pt idx="914">
                  <c:v>8.2316966790829653</c:v>
                </c:pt>
                <c:pt idx="915">
                  <c:v>7.3852209507599795</c:v>
                </c:pt>
                <c:pt idx="916">
                  <c:v>5.0976623718522802</c:v>
                </c:pt>
                <c:pt idx="917">
                  <c:v>-6.054301143893511</c:v>
                </c:pt>
                <c:pt idx="918">
                  <c:v>10.557052248309578</c:v>
                </c:pt>
                <c:pt idx="919">
                  <c:v>3.9332514314268785</c:v>
                </c:pt>
                <c:pt idx="920">
                  <c:v>9.2621085674652406</c:v>
                </c:pt>
                <c:pt idx="921">
                  <c:v>12.576843461403147</c:v>
                </c:pt>
                <c:pt idx="922">
                  <c:v>3.5952298124046962</c:v>
                </c:pt>
                <c:pt idx="923">
                  <c:v>6.6507532928334356</c:v>
                </c:pt>
                <c:pt idx="924">
                  <c:v>7.2618871461113912</c:v>
                </c:pt>
                <c:pt idx="925">
                  <c:v>6.8986633663312737</c:v>
                </c:pt>
                <c:pt idx="926">
                  <c:v>0.94409252463229265</c:v>
                </c:pt>
                <c:pt idx="927">
                  <c:v>-3.9857256933459375</c:v>
                </c:pt>
                <c:pt idx="928">
                  <c:v>9.9785916084027591</c:v>
                </c:pt>
                <c:pt idx="929">
                  <c:v>10.245708474365451</c:v>
                </c:pt>
                <c:pt idx="930">
                  <c:v>3.1902482562264929</c:v>
                </c:pt>
                <c:pt idx="931">
                  <c:v>2.6599981042873821</c:v>
                </c:pt>
                <c:pt idx="932">
                  <c:v>7.46712605107356</c:v>
                </c:pt>
                <c:pt idx="933">
                  <c:v>7.680401409534042</c:v>
                </c:pt>
                <c:pt idx="934">
                  <c:v>6.2192648959413468</c:v>
                </c:pt>
                <c:pt idx="935">
                  <c:v>6.0294922503046209</c:v>
                </c:pt>
                <c:pt idx="936">
                  <c:v>9.3583613493327178</c:v>
                </c:pt>
                <c:pt idx="937">
                  <c:v>11.307473180448987</c:v>
                </c:pt>
                <c:pt idx="938">
                  <c:v>6.8093881195679486</c:v>
                </c:pt>
                <c:pt idx="939">
                  <c:v>2.8507411647477454</c:v>
                </c:pt>
                <c:pt idx="940">
                  <c:v>8.373542926217219</c:v>
                </c:pt>
                <c:pt idx="941">
                  <c:v>-3.6410284390688261</c:v>
                </c:pt>
                <c:pt idx="942">
                  <c:v>1.6537178661956027</c:v>
                </c:pt>
                <c:pt idx="943">
                  <c:v>9.0971484716817486E-5</c:v>
                </c:pt>
                <c:pt idx="944">
                  <c:v>-1.1221969601803359</c:v>
                </c:pt>
                <c:pt idx="945">
                  <c:v>5.5998032450112198</c:v>
                </c:pt>
                <c:pt idx="946">
                  <c:v>-3.1533315372063626</c:v>
                </c:pt>
                <c:pt idx="947">
                  <c:v>7.2598502057714462</c:v>
                </c:pt>
                <c:pt idx="948">
                  <c:v>8.0498238093611647</c:v>
                </c:pt>
                <c:pt idx="949">
                  <c:v>3.6037663659531489</c:v>
                </c:pt>
                <c:pt idx="950">
                  <c:v>1.5627593769087724</c:v>
                </c:pt>
                <c:pt idx="951">
                  <c:v>5.1198065653975426</c:v>
                </c:pt>
                <c:pt idx="952">
                  <c:v>9.637059476451995</c:v>
                </c:pt>
                <c:pt idx="953">
                  <c:v>6.6929594477647711</c:v>
                </c:pt>
                <c:pt idx="954">
                  <c:v>1.3822817409890504</c:v>
                </c:pt>
                <c:pt idx="955">
                  <c:v>3.4224869445725936</c:v>
                </c:pt>
                <c:pt idx="956">
                  <c:v>3.1318237862933209</c:v>
                </c:pt>
                <c:pt idx="957">
                  <c:v>3.2724837109322635</c:v>
                </c:pt>
                <c:pt idx="958">
                  <c:v>5.1844388459608233</c:v>
                </c:pt>
                <c:pt idx="959">
                  <c:v>4.3963544891429081</c:v>
                </c:pt>
                <c:pt idx="960">
                  <c:v>11.448564263776884</c:v>
                </c:pt>
                <c:pt idx="961">
                  <c:v>10.336463776691097</c:v>
                </c:pt>
                <c:pt idx="962">
                  <c:v>7.19881468202232</c:v>
                </c:pt>
                <c:pt idx="963">
                  <c:v>1.2324464438846263</c:v>
                </c:pt>
                <c:pt idx="964">
                  <c:v>-5.6848986158168699</c:v>
                </c:pt>
                <c:pt idx="965">
                  <c:v>-0.12297943252244181</c:v>
                </c:pt>
                <c:pt idx="966">
                  <c:v>-0.15474739044628549</c:v>
                </c:pt>
                <c:pt idx="967">
                  <c:v>2.4539984504281414</c:v>
                </c:pt>
                <c:pt idx="968">
                  <c:v>-1.2542990502346889</c:v>
                </c:pt>
                <c:pt idx="969">
                  <c:v>-2.0052157568331594</c:v>
                </c:pt>
                <c:pt idx="970">
                  <c:v>11.433237592508409</c:v>
                </c:pt>
                <c:pt idx="971">
                  <c:v>8.1366184791937393</c:v>
                </c:pt>
                <c:pt idx="972">
                  <c:v>5.0345479459241638</c:v>
                </c:pt>
                <c:pt idx="973">
                  <c:v>5.9973619351062624</c:v>
                </c:pt>
                <c:pt idx="974">
                  <c:v>1.2271502479073497</c:v>
                </c:pt>
                <c:pt idx="975">
                  <c:v>9.8796868753816192</c:v>
                </c:pt>
                <c:pt idx="976">
                  <c:v>5.5996566277861817</c:v>
                </c:pt>
                <c:pt idx="977">
                  <c:v>2.8200072612027967</c:v>
                </c:pt>
                <c:pt idx="978">
                  <c:v>-3.024078165894803</c:v>
                </c:pt>
                <c:pt idx="979">
                  <c:v>6.8548438775106852</c:v>
                </c:pt>
                <c:pt idx="980">
                  <c:v>9.527163620345906</c:v>
                </c:pt>
                <c:pt idx="981">
                  <c:v>10.938691500128211</c:v>
                </c:pt>
                <c:pt idx="982">
                  <c:v>8.6660265120453346</c:v>
                </c:pt>
                <c:pt idx="983">
                  <c:v>-0.90850380911456341</c:v>
                </c:pt>
                <c:pt idx="984">
                  <c:v>7.6126114643814589</c:v>
                </c:pt>
                <c:pt idx="985">
                  <c:v>6.9633643232577533</c:v>
                </c:pt>
                <c:pt idx="986">
                  <c:v>7.586752813747907</c:v>
                </c:pt>
                <c:pt idx="987">
                  <c:v>10.747447192568092</c:v>
                </c:pt>
                <c:pt idx="988">
                  <c:v>4.9657776893435859</c:v>
                </c:pt>
                <c:pt idx="989">
                  <c:v>4.6973624330348329</c:v>
                </c:pt>
                <c:pt idx="990">
                  <c:v>9.04120822769125</c:v>
                </c:pt>
                <c:pt idx="991">
                  <c:v>9.7874122158922816</c:v>
                </c:pt>
                <c:pt idx="992">
                  <c:v>2.6955731718284284</c:v>
                </c:pt>
                <c:pt idx="993">
                  <c:v>7.3747459749688069</c:v>
                </c:pt>
                <c:pt idx="994">
                  <c:v>10.24136665934331</c:v>
                </c:pt>
                <c:pt idx="995">
                  <c:v>6.1342864105400494</c:v>
                </c:pt>
                <c:pt idx="996">
                  <c:v>0.32158367787042508</c:v>
                </c:pt>
                <c:pt idx="997">
                  <c:v>9.523200257598166</c:v>
                </c:pt>
                <c:pt idx="998">
                  <c:v>0.43707092842132056</c:v>
                </c:pt>
                <c:pt idx="999">
                  <c:v>3.4541478922834656</c:v>
                </c:pt>
              </c:numCache>
            </c:numRef>
          </c:xVal>
          <c:yVal>
            <c:numRef>
              <c:f>'[Manuscript Fig 7.xls]Incremental CE Scatter Plot'!$H$4:$H$1003</c:f>
              <c:numCache>
                <c:formatCode>General</c:formatCode>
                <c:ptCount val="1000"/>
                <c:pt idx="0">
                  <c:v>-7307.3015651436563</c:v>
                </c:pt>
                <c:pt idx="1">
                  <c:v>-893.91020296939496</c:v>
                </c:pt>
                <c:pt idx="2">
                  <c:v>3.7533795401759562</c:v>
                </c:pt>
                <c:pt idx="3">
                  <c:v>-3522.3275201694942</c:v>
                </c:pt>
                <c:pt idx="4">
                  <c:v>-981.79066438810696</c:v>
                </c:pt>
                <c:pt idx="5">
                  <c:v>-1830.3468597695355</c:v>
                </c:pt>
                <c:pt idx="6">
                  <c:v>-2802.9809423705065</c:v>
                </c:pt>
                <c:pt idx="7">
                  <c:v>-4735.6787982291498</c:v>
                </c:pt>
                <c:pt idx="8">
                  <c:v>-1039.1362240292947</c:v>
                </c:pt>
                <c:pt idx="9">
                  <c:v>-2486.7476127185109</c:v>
                </c:pt>
                <c:pt idx="10">
                  <c:v>-3958.3464383607443</c:v>
                </c:pt>
                <c:pt idx="11">
                  <c:v>-1565.5621346817625</c:v>
                </c:pt>
                <c:pt idx="12">
                  <c:v>-1285.0290240721952</c:v>
                </c:pt>
                <c:pt idx="13">
                  <c:v>-1760.8712304904584</c:v>
                </c:pt>
                <c:pt idx="14">
                  <c:v>-2927.1294035597766</c:v>
                </c:pt>
                <c:pt idx="15">
                  <c:v>-5624.1646309664211</c:v>
                </c:pt>
                <c:pt idx="16">
                  <c:v>-501.41506188420681</c:v>
                </c:pt>
                <c:pt idx="17">
                  <c:v>-4106.7047935041555</c:v>
                </c:pt>
                <c:pt idx="18">
                  <c:v>-2177.468428445598</c:v>
                </c:pt>
                <c:pt idx="19">
                  <c:v>-1115.3240807074853</c:v>
                </c:pt>
                <c:pt idx="20">
                  <c:v>-6739.3161692315352</c:v>
                </c:pt>
                <c:pt idx="21">
                  <c:v>-1871.8130915745423</c:v>
                </c:pt>
                <c:pt idx="22">
                  <c:v>-1339.6200033654022</c:v>
                </c:pt>
                <c:pt idx="23">
                  <c:v>-1816.7880970515071</c:v>
                </c:pt>
                <c:pt idx="24">
                  <c:v>-6158.4037874062651</c:v>
                </c:pt>
                <c:pt idx="25">
                  <c:v>-511.45507421435468</c:v>
                </c:pt>
                <c:pt idx="26">
                  <c:v>-3118.7517694802373</c:v>
                </c:pt>
                <c:pt idx="27">
                  <c:v>-1948.2474255671805</c:v>
                </c:pt>
                <c:pt idx="28">
                  <c:v>-1135.9903615265594</c:v>
                </c:pt>
                <c:pt idx="29">
                  <c:v>-2810.4158613300006</c:v>
                </c:pt>
                <c:pt idx="30">
                  <c:v>-3364.0749333014282</c:v>
                </c:pt>
                <c:pt idx="31">
                  <c:v>-3011.9023434083592</c:v>
                </c:pt>
                <c:pt idx="32">
                  <c:v>-5130.484907790451</c:v>
                </c:pt>
                <c:pt idx="33">
                  <c:v>-2424.7978062537914</c:v>
                </c:pt>
                <c:pt idx="34">
                  <c:v>1790.4248635165368</c:v>
                </c:pt>
                <c:pt idx="35">
                  <c:v>19.43169021403628</c:v>
                </c:pt>
                <c:pt idx="36">
                  <c:v>-3865.3577220911448</c:v>
                </c:pt>
                <c:pt idx="37">
                  <c:v>-2027.7077930115029</c:v>
                </c:pt>
                <c:pt idx="38">
                  <c:v>-2413.5101303432893</c:v>
                </c:pt>
                <c:pt idx="39">
                  <c:v>671.19894778176786</c:v>
                </c:pt>
                <c:pt idx="40">
                  <c:v>-2368.3811822068783</c:v>
                </c:pt>
                <c:pt idx="41">
                  <c:v>1449.8109743236691</c:v>
                </c:pt>
                <c:pt idx="42">
                  <c:v>-335.76311186270141</c:v>
                </c:pt>
                <c:pt idx="43">
                  <c:v>-6931.7385810389533</c:v>
                </c:pt>
                <c:pt idx="44">
                  <c:v>-1178.3460848737413</c:v>
                </c:pt>
                <c:pt idx="45">
                  <c:v>-1485.8292953766231</c:v>
                </c:pt>
                <c:pt idx="46">
                  <c:v>-754.8520442061108</c:v>
                </c:pt>
                <c:pt idx="47">
                  <c:v>-6793.5361795547578</c:v>
                </c:pt>
                <c:pt idx="48">
                  <c:v>-3901.3078072095141</c:v>
                </c:pt>
                <c:pt idx="49">
                  <c:v>486.31151806292473</c:v>
                </c:pt>
                <c:pt idx="50">
                  <c:v>-2868.4217372735602</c:v>
                </c:pt>
                <c:pt idx="51">
                  <c:v>-644.96842293478221</c:v>
                </c:pt>
                <c:pt idx="52">
                  <c:v>-821.03285202114239</c:v>
                </c:pt>
                <c:pt idx="53">
                  <c:v>-235.09914274894254</c:v>
                </c:pt>
                <c:pt idx="54">
                  <c:v>-2081.1162916603789</c:v>
                </c:pt>
                <c:pt idx="55">
                  <c:v>-3654.5863052956684</c:v>
                </c:pt>
                <c:pt idx="56">
                  <c:v>-2551.9279357566611</c:v>
                </c:pt>
                <c:pt idx="57">
                  <c:v>-5027.4227407029866</c:v>
                </c:pt>
                <c:pt idx="58">
                  <c:v>-2313.5931945528464</c:v>
                </c:pt>
                <c:pt idx="59">
                  <c:v>-1264.9481655118907</c:v>
                </c:pt>
                <c:pt idx="60">
                  <c:v>-1783.0121223530568</c:v>
                </c:pt>
                <c:pt idx="61">
                  <c:v>-2660.346971843006</c:v>
                </c:pt>
                <c:pt idx="62">
                  <c:v>-2934.5403659781568</c:v>
                </c:pt>
                <c:pt idx="63">
                  <c:v>-1659.4887866234367</c:v>
                </c:pt>
                <c:pt idx="64">
                  <c:v>1290.4697417898369</c:v>
                </c:pt>
                <c:pt idx="65">
                  <c:v>529.97723397061964</c:v>
                </c:pt>
                <c:pt idx="66">
                  <c:v>-8094.0574187002403</c:v>
                </c:pt>
                <c:pt idx="67">
                  <c:v>-4534.4259339411456</c:v>
                </c:pt>
                <c:pt idx="68">
                  <c:v>-3381.2765292326931</c:v>
                </c:pt>
                <c:pt idx="69">
                  <c:v>-2910.5481878123755</c:v>
                </c:pt>
                <c:pt idx="70">
                  <c:v>362.56867864246487</c:v>
                </c:pt>
                <c:pt idx="71">
                  <c:v>-4099.384712144858</c:v>
                </c:pt>
                <c:pt idx="72">
                  <c:v>-2331.5635124433556</c:v>
                </c:pt>
                <c:pt idx="73">
                  <c:v>-2540.6469946727593</c:v>
                </c:pt>
                <c:pt idx="74">
                  <c:v>-4169.1433174758913</c:v>
                </c:pt>
                <c:pt idx="75">
                  <c:v>-654.25492693038541</c:v>
                </c:pt>
                <c:pt idx="76">
                  <c:v>385.24151829722177</c:v>
                </c:pt>
                <c:pt idx="77">
                  <c:v>-2908.8029828437157</c:v>
                </c:pt>
                <c:pt idx="78">
                  <c:v>-1151.6005796991631</c:v>
                </c:pt>
                <c:pt idx="79">
                  <c:v>-669.68848402802359</c:v>
                </c:pt>
                <c:pt idx="80">
                  <c:v>-2279.9213217395063</c:v>
                </c:pt>
                <c:pt idx="81">
                  <c:v>-4021.7732283532805</c:v>
                </c:pt>
                <c:pt idx="82">
                  <c:v>-6106.9357274264185</c:v>
                </c:pt>
                <c:pt idx="83">
                  <c:v>-2981.4491647870145</c:v>
                </c:pt>
                <c:pt idx="84">
                  <c:v>-2851.1003665440639</c:v>
                </c:pt>
                <c:pt idx="85">
                  <c:v>-2873.3921181723872</c:v>
                </c:pt>
                <c:pt idx="86">
                  <c:v>-3225.0530143624401</c:v>
                </c:pt>
                <c:pt idx="87">
                  <c:v>-2235.7563524509678</c:v>
                </c:pt>
                <c:pt idx="88">
                  <c:v>-5712.062497700239</c:v>
                </c:pt>
                <c:pt idx="89">
                  <c:v>-2253.9146165926195</c:v>
                </c:pt>
                <c:pt idx="90">
                  <c:v>-5103.2079814088756</c:v>
                </c:pt>
                <c:pt idx="91">
                  <c:v>-4746.0447538189092</c:v>
                </c:pt>
                <c:pt idx="92">
                  <c:v>-2264.941597242203</c:v>
                </c:pt>
                <c:pt idx="93">
                  <c:v>-5106.849547657941</c:v>
                </c:pt>
                <c:pt idx="94">
                  <c:v>-6807.7068579261431</c:v>
                </c:pt>
                <c:pt idx="95">
                  <c:v>-4445.2546715113276</c:v>
                </c:pt>
                <c:pt idx="96">
                  <c:v>-4365.9426316885765</c:v>
                </c:pt>
                <c:pt idx="97">
                  <c:v>-2514.0216988107113</c:v>
                </c:pt>
                <c:pt idx="98">
                  <c:v>-1259.0675731809606</c:v>
                </c:pt>
                <c:pt idx="99">
                  <c:v>-1926.5824847685853</c:v>
                </c:pt>
                <c:pt idx="100">
                  <c:v>-1809.0449450613396</c:v>
                </c:pt>
                <c:pt idx="101">
                  <c:v>-3609.3254659409704</c:v>
                </c:pt>
                <c:pt idx="102">
                  <c:v>-3107.0458962018201</c:v>
                </c:pt>
                <c:pt idx="103">
                  <c:v>-2571.7891858238581</c:v>
                </c:pt>
                <c:pt idx="104">
                  <c:v>-4937.954429720794</c:v>
                </c:pt>
                <c:pt idx="105">
                  <c:v>-2710.3777066608309</c:v>
                </c:pt>
                <c:pt idx="106">
                  <c:v>-5116.7001803860858</c:v>
                </c:pt>
                <c:pt idx="107">
                  <c:v>-1153.7783857024624</c:v>
                </c:pt>
                <c:pt idx="108">
                  <c:v>-2507.4562465901636</c:v>
                </c:pt>
                <c:pt idx="109">
                  <c:v>-2828.3643076690969</c:v>
                </c:pt>
                <c:pt idx="110">
                  <c:v>-1201.5267823571867</c:v>
                </c:pt>
                <c:pt idx="111">
                  <c:v>-5525.2269059084501</c:v>
                </c:pt>
                <c:pt idx="112">
                  <c:v>-1292.3081825588779</c:v>
                </c:pt>
                <c:pt idx="113">
                  <c:v>-515.51176365556239</c:v>
                </c:pt>
                <c:pt idx="114">
                  <c:v>-6474.4733420928551</c:v>
                </c:pt>
                <c:pt idx="115">
                  <c:v>-3699.7668595828018</c:v>
                </c:pt>
                <c:pt idx="116">
                  <c:v>-1465.7318155953471</c:v>
                </c:pt>
                <c:pt idx="117">
                  <c:v>1440.9511245745598</c:v>
                </c:pt>
                <c:pt idx="118">
                  <c:v>-4141.4260529112053</c:v>
                </c:pt>
                <c:pt idx="119">
                  <c:v>-1308.5337870084022</c:v>
                </c:pt>
                <c:pt idx="120">
                  <c:v>-814.46288607825772</c:v>
                </c:pt>
                <c:pt idx="121">
                  <c:v>-839.20611041624943</c:v>
                </c:pt>
                <c:pt idx="122">
                  <c:v>-2528.2921420788534</c:v>
                </c:pt>
                <c:pt idx="123">
                  <c:v>-8515.9358865314935</c:v>
                </c:pt>
                <c:pt idx="124">
                  <c:v>-5511.1970520666473</c:v>
                </c:pt>
                <c:pt idx="125">
                  <c:v>-6588.9956606595388</c:v>
                </c:pt>
                <c:pt idx="126">
                  <c:v>-2648.1055207877071</c:v>
                </c:pt>
                <c:pt idx="127">
                  <c:v>1580.3439540272702</c:v>
                </c:pt>
                <c:pt idx="128">
                  <c:v>-675.16298789215398</c:v>
                </c:pt>
                <c:pt idx="129">
                  <c:v>-411.3693333030933</c:v>
                </c:pt>
                <c:pt idx="130">
                  <c:v>-36.423941566707072</c:v>
                </c:pt>
                <c:pt idx="131">
                  <c:v>-3119.3695090789879</c:v>
                </c:pt>
                <c:pt idx="132">
                  <c:v>-6102.3054848040174</c:v>
                </c:pt>
                <c:pt idx="133">
                  <c:v>-5035.0538519097918</c:v>
                </c:pt>
                <c:pt idx="134">
                  <c:v>99.630112489292515</c:v>
                </c:pt>
                <c:pt idx="135">
                  <c:v>-5140.0993869564772</c:v>
                </c:pt>
                <c:pt idx="136">
                  <c:v>-3720.6250697902287</c:v>
                </c:pt>
                <c:pt idx="137">
                  <c:v>-2262.8859981395417</c:v>
                </c:pt>
                <c:pt idx="138">
                  <c:v>-645.6529013627478</c:v>
                </c:pt>
                <c:pt idx="139">
                  <c:v>-3642.7859629206159</c:v>
                </c:pt>
                <c:pt idx="140">
                  <c:v>-3437.7202076807698</c:v>
                </c:pt>
                <c:pt idx="141">
                  <c:v>-1337.1214008809402</c:v>
                </c:pt>
                <c:pt idx="142">
                  <c:v>-2376.8097773499576</c:v>
                </c:pt>
                <c:pt idx="143">
                  <c:v>-170.05349824515724</c:v>
                </c:pt>
                <c:pt idx="144">
                  <c:v>-4047.7876366481796</c:v>
                </c:pt>
                <c:pt idx="145">
                  <c:v>-3166.0334860549829</c:v>
                </c:pt>
                <c:pt idx="146">
                  <c:v>-275.74810712025646</c:v>
                </c:pt>
                <c:pt idx="147">
                  <c:v>-5377.3036030830699</c:v>
                </c:pt>
                <c:pt idx="148">
                  <c:v>-639.55614009731835</c:v>
                </c:pt>
                <c:pt idx="149">
                  <c:v>-4012.1537862987534</c:v>
                </c:pt>
                <c:pt idx="150">
                  <c:v>-4164.0931047440354</c:v>
                </c:pt>
                <c:pt idx="151">
                  <c:v>-4956.6757035690625</c:v>
                </c:pt>
                <c:pt idx="152">
                  <c:v>-522.3895462317796</c:v>
                </c:pt>
                <c:pt idx="153">
                  <c:v>-2094.715552383559</c:v>
                </c:pt>
                <c:pt idx="154">
                  <c:v>207.89333116621492</c:v>
                </c:pt>
                <c:pt idx="155">
                  <c:v>99.769876641394148</c:v>
                </c:pt>
                <c:pt idx="156">
                  <c:v>-3246.2503664562173</c:v>
                </c:pt>
                <c:pt idx="157">
                  <c:v>-4795.4247620444094</c:v>
                </c:pt>
                <c:pt idx="158">
                  <c:v>-3245.3313546335939</c:v>
                </c:pt>
                <c:pt idx="159">
                  <c:v>-568.98827657644142</c:v>
                </c:pt>
                <c:pt idx="160">
                  <c:v>860.89677775262862</c:v>
                </c:pt>
                <c:pt idx="161">
                  <c:v>-2426.7783955984087</c:v>
                </c:pt>
                <c:pt idx="162">
                  <c:v>-2323.0806772152064</c:v>
                </c:pt>
                <c:pt idx="163">
                  <c:v>-2967.4196774448956</c:v>
                </c:pt>
                <c:pt idx="164">
                  <c:v>-4442.8536230988902</c:v>
                </c:pt>
                <c:pt idx="165">
                  <c:v>152.86740009164532</c:v>
                </c:pt>
                <c:pt idx="166">
                  <c:v>-4530.3700070527175</c:v>
                </c:pt>
                <c:pt idx="167">
                  <c:v>-5959.8205314117331</c:v>
                </c:pt>
                <c:pt idx="168">
                  <c:v>-212.08146233637854</c:v>
                </c:pt>
                <c:pt idx="169">
                  <c:v>-2773.6186599186767</c:v>
                </c:pt>
                <c:pt idx="170">
                  <c:v>-2427.6406011642375</c:v>
                </c:pt>
                <c:pt idx="171">
                  <c:v>456.34787947025688</c:v>
                </c:pt>
                <c:pt idx="172">
                  <c:v>-4199.1052653440438</c:v>
                </c:pt>
                <c:pt idx="173">
                  <c:v>-1000.2934748978187</c:v>
                </c:pt>
                <c:pt idx="174">
                  <c:v>-4571.8484255258554</c:v>
                </c:pt>
                <c:pt idx="175">
                  <c:v>-3518.3775999702048</c:v>
                </c:pt>
                <c:pt idx="176">
                  <c:v>-1035.1784054771197</c:v>
                </c:pt>
                <c:pt idx="177">
                  <c:v>-587.48232927470781</c:v>
                </c:pt>
                <c:pt idx="178">
                  <c:v>-5569.0459742706953</c:v>
                </c:pt>
                <c:pt idx="179">
                  <c:v>1233.211726848991</c:v>
                </c:pt>
                <c:pt idx="180">
                  <c:v>-5348.3655974662161</c:v>
                </c:pt>
                <c:pt idx="181">
                  <c:v>-1356.6760822404776</c:v>
                </c:pt>
                <c:pt idx="182">
                  <c:v>-2678.7337982258232</c:v>
                </c:pt>
                <c:pt idx="183">
                  <c:v>-3952.7854856012236</c:v>
                </c:pt>
                <c:pt idx="184">
                  <c:v>-4687.2652493030218</c:v>
                </c:pt>
                <c:pt idx="185">
                  <c:v>-1854.4321560580429</c:v>
                </c:pt>
                <c:pt idx="186">
                  <c:v>-487.6291075298177</c:v>
                </c:pt>
                <c:pt idx="187">
                  <c:v>3628.6532206124302</c:v>
                </c:pt>
                <c:pt idx="188">
                  <c:v>-2322.5288114662362</c:v>
                </c:pt>
                <c:pt idx="189">
                  <c:v>-4871.1848554921071</c:v>
                </c:pt>
                <c:pt idx="190">
                  <c:v>-5094.0245078350508</c:v>
                </c:pt>
                <c:pt idx="191">
                  <c:v>-2754.3485019397485</c:v>
                </c:pt>
                <c:pt idx="192">
                  <c:v>-5474.2400284927444</c:v>
                </c:pt>
                <c:pt idx="193">
                  <c:v>-4530.3027378528768</c:v>
                </c:pt>
                <c:pt idx="194">
                  <c:v>-3280.3993387493429</c:v>
                </c:pt>
                <c:pt idx="195">
                  <c:v>-5270.6540307129671</c:v>
                </c:pt>
                <c:pt idx="196">
                  <c:v>-3475.2387298937902</c:v>
                </c:pt>
                <c:pt idx="197">
                  <c:v>-683.40573697116997</c:v>
                </c:pt>
                <c:pt idx="198">
                  <c:v>-2373.6162270876994</c:v>
                </c:pt>
                <c:pt idx="199">
                  <c:v>-2454.6139483687984</c:v>
                </c:pt>
                <c:pt idx="200">
                  <c:v>-3231.3050162367381</c:v>
                </c:pt>
                <c:pt idx="201">
                  <c:v>-5879.9683966405228</c:v>
                </c:pt>
                <c:pt idx="202">
                  <c:v>-5895.7857334730052</c:v>
                </c:pt>
                <c:pt idx="203">
                  <c:v>1181.4716944765987</c:v>
                </c:pt>
                <c:pt idx="204">
                  <c:v>333.8603609366146</c:v>
                </c:pt>
                <c:pt idx="205">
                  <c:v>-5902.1392687622138</c:v>
                </c:pt>
                <c:pt idx="206">
                  <c:v>-819.03158627730954</c:v>
                </c:pt>
                <c:pt idx="207">
                  <c:v>-470.69063434257441</c:v>
                </c:pt>
                <c:pt idx="208">
                  <c:v>-1522.7739712945568</c:v>
                </c:pt>
                <c:pt idx="209">
                  <c:v>979.13850593159805</c:v>
                </c:pt>
                <c:pt idx="210">
                  <c:v>2097.8306808776961</c:v>
                </c:pt>
                <c:pt idx="211">
                  <c:v>-3174.5094642673102</c:v>
                </c:pt>
                <c:pt idx="212">
                  <c:v>-1746.5040691486738</c:v>
                </c:pt>
                <c:pt idx="213">
                  <c:v>175.88996213403698</c:v>
                </c:pt>
                <c:pt idx="214">
                  <c:v>-2876.711888967664</c:v>
                </c:pt>
                <c:pt idx="215">
                  <c:v>-3494.7078876920914</c:v>
                </c:pt>
                <c:pt idx="216">
                  <c:v>-3689.2407795804029</c:v>
                </c:pt>
                <c:pt idx="217">
                  <c:v>-501.14476175732307</c:v>
                </c:pt>
                <c:pt idx="218">
                  <c:v>-1767.8340953030111</c:v>
                </c:pt>
                <c:pt idx="219">
                  <c:v>-966.02612919982312</c:v>
                </c:pt>
                <c:pt idx="220">
                  <c:v>-5647.0593983003309</c:v>
                </c:pt>
                <c:pt idx="221">
                  <c:v>-4550.5632380973166</c:v>
                </c:pt>
                <c:pt idx="222">
                  <c:v>-4699.3613441893613</c:v>
                </c:pt>
                <c:pt idx="223">
                  <c:v>-1426.1005189835196</c:v>
                </c:pt>
                <c:pt idx="224">
                  <c:v>-2303.7039306980605</c:v>
                </c:pt>
                <c:pt idx="225">
                  <c:v>-2650.8966999944896</c:v>
                </c:pt>
                <c:pt idx="226">
                  <c:v>-1177.2894030906391</c:v>
                </c:pt>
                <c:pt idx="227">
                  <c:v>-437.0367885491778</c:v>
                </c:pt>
                <c:pt idx="228">
                  <c:v>-3295.2179628340473</c:v>
                </c:pt>
                <c:pt idx="229">
                  <c:v>-2005.8515243162146</c:v>
                </c:pt>
                <c:pt idx="230">
                  <c:v>-6344.5231114883572</c:v>
                </c:pt>
                <c:pt idx="231">
                  <c:v>-883.22756201642369</c:v>
                </c:pt>
                <c:pt idx="232">
                  <c:v>-381.92445812047845</c:v>
                </c:pt>
                <c:pt idx="233">
                  <c:v>-3361.2122780189111</c:v>
                </c:pt>
                <c:pt idx="234">
                  <c:v>-4670.1116945026843</c:v>
                </c:pt>
                <c:pt idx="235">
                  <c:v>-4444.8333531738099</c:v>
                </c:pt>
                <c:pt idx="236">
                  <c:v>-1584.9833399223189</c:v>
                </c:pt>
                <c:pt idx="237">
                  <c:v>-5323.6421091691063</c:v>
                </c:pt>
                <c:pt idx="238">
                  <c:v>-3638.5451095814078</c:v>
                </c:pt>
                <c:pt idx="239">
                  <c:v>-416.98261878065568</c:v>
                </c:pt>
                <c:pt idx="240">
                  <c:v>-682.81432240770118</c:v>
                </c:pt>
                <c:pt idx="241">
                  <c:v>-2496.5015539275901</c:v>
                </c:pt>
                <c:pt idx="242">
                  <c:v>-5348.1664059826453</c:v>
                </c:pt>
                <c:pt idx="243">
                  <c:v>-458.91112375239027</c:v>
                </c:pt>
                <c:pt idx="244">
                  <c:v>612.3698222009989</c:v>
                </c:pt>
                <c:pt idx="245">
                  <c:v>-3626.1319217443142</c:v>
                </c:pt>
                <c:pt idx="246">
                  <c:v>-3879.5209303451829</c:v>
                </c:pt>
                <c:pt idx="247">
                  <c:v>-450.95681095634609</c:v>
                </c:pt>
                <c:pt idx="248">
                  <c:v>-5870.8273665871329</c:v>
                </c:pt>
                <c:pt idx="249">
                  <c:v>-2665.3746061912807</c:v>
                </c:pt>
                <c:pt idx="250">
                  <c:v>264.79162184407323</c:v>
                </c:pt>
                <c:pt idx="251">
                  <c:v>-2055.2228744563308</c:v>
                </c:pt>
                <c:pt idx="252">
                  <c:v>-5507.3042280240697</c:v>
                </c:pt>
                <c:pt idx="253">
                  <c:v>-4805.8676398034513</c:v>
                </c:pt>
                <c:pt idx="254">
                  <c:v>-6867.1485699840705</c:v>
                </c:pt>
                <c:pt idx="255">
                  <c:v>-3623.8545271022704</c:v>
                </c:pt>
                <c:pt idx="256">
                  <c:v>-2512.2588059260743</c:v>
                </c:pt>
                <c:pt idx="257">
                  <c:v>-2121.0692281509437</c:v>
                </c:pt>
                <c:pt idx="258">
                  <c:v>-4358.7189878445843</c:v>
                </c:pt>
                <c:pt idx="259">
                  <c:v>-4446.5242770433797</c:v>
                </c:pt>
                <c:pt idx="260">
                  <c:v>-1439.073899426563</c:v>
                </c:pt>
                <c:pt idx="261">
                  <c:v>-1571.4355461501655</c:v>
                </c:pt>
                <c:pt idx="262">
                  <c:v>-178.66391042236864</c:v>
                </c:pt>
                <c:pt idx="263">
                  <c:v>672.20774255191645</c:v>
                </c:pt>
                <c:pt idx="264">
                  <c:v>-2997.9621668940254</c:v>
                </c:pt>
                <c:pt idx="265">
                  <c:v>-2807.613715709118</c:v>
                </c:pt>
                <c:pt idx="266">
                  <c:v>-2996.775757191368</c:v>
                </c:pt>
                <c:pt idx="267">
                  <c:v>-3176.5366292687759</c:v>
                </c:pt>
                <c:pt idx="268">
                  <c:v>-1697.9511372365341</c:v>
                </c:pt>
                <c:pt idx="269">
                  <c:v>42.86661812629427</c:v>
                </c:pt>
                <c:pt idx="270">
                  <c:v>-2445.7487215299807</c:v>
                </c:pt>
                <c:pt idx="271">
                  <c:v>-1985.0457698811915</c:v>
                </c:pt>
                <c:pt idx="272">
                  <c:v>-7529.8448152241435</c:v>
                </c:pt>
                <c:pt idx="273">
                  <c:v>-1748.1504138131877</c:v>
                </c:pt>
                <c:pt idx="274">
                  <c:v>-1100.0521287334996</c:v>
                </c:pt>
                <c:pt idx="275">
                  <c:v>-4926.9041408853391</c:v>
                </c:pt>
                <c:pt idx="276">
                  <c:v>-4905.997535728864</c:v>
                </c:pt>
                <c:pt idx="277">
                  <c:v>-4751.3879161269397</c:v>
                </c:pt>
                <c:pt idx="278">
                  <c:v>-5425.1409598810587</c:v>
                </c:pt>
                <c:pt idx="279">
                  <c:v>-1382.7251067693978</c:v>
                </c:pt>
                <c:pt idx="280">
                  <c:v>-2531.9265257408751</c:v>
                </c:pt>
                <c:pt idx="281">
                  <c:v>-5307.70785080924</c:v>
                </c:pt>
                <c:pt idx="282">
                  <c:v>-460.76596945172059</c:v>
                </c:pt>
                <c:pt idx="283">
                  <c:v>-2316.8313940058651</c:v>
                </c:pt>
                <c:pt idx="284">
                  <c:v>-757.29335942149009</c:v>
                </c:pt>
                <c:pt idx="285">
                  <c:v>-2514.7403996901612</c:v>
                </c:pt>
                <c:pt idx="286">
                  <c:v>-4787.0445624179683</c:v>
                </c:pt>
                <c:pt idx="287">
                  <c:v>-1019.693658780272</c:v>
                </c:pt>
                <c:pt idx="288">
                  <c:v>1804.477916420914</c:v>
                </c:pt>
                <c:pt idx="289">
                  <c:v>-4174.8505856764805</c:v>
                </c:pt>
                <c:pt idx="290">
                  <c:v>264.40525629973854</c:v>
                </c:pt>
                <c:pt idx="291">
                  <c:v>-9460.6347820588435</c:v>
                </c:pt>
                <c:pt idx="292">
                  <c:v>-2492.2970221459091</c:v>
                </c:pt>
                <c:pt idx="293">
                  <c:v>-4595.6428532950031</c:v>
                </c:pt>
                <c:pt idx="294">
                  <c:v>-5462.0121464899748</c:v>
                </c:pt>
                <c:pt idx="295">
                  <c:v>-4011.8785773569125</c:v>
                </c:pt>
                <c:pt idx="296">
                  <c:v>-2167.2621783447448</c:v>
                </c:pt>
                <c:pt idx="297">
                  <c:v>-1677.9251510032373</c:v>
                </c:pt>
                <c:pt idx="298">
                  <c:v>-1971.5779142610154</c:v>
                </c:pt>
                <c:pt idx="299">
                  <c:v>-3295.2359175492529</c:v>
                </c:pt>
                <c:pt idx="300">
                  <c:v>-2218.5715888112354</c:v>
                </c:pt>
                <c:pt idx="301">
                  <c:v>-2463.8561769886401</c:v>
                </c:pt>
                <c:pt idx="302">
                  <c:v>-2176.2493839149683</c:v>
                </c:pt>
                <c:pt idx="303">
                  <c:v>-1459.4933135268839</c:v>
                </c:pt>
                <c:pt idx="304">
                  <c:v>-434.10067013415937</c:v>
                </c:pt>
                <c:pt idx="305">
                  <c:v>-607.92292759212069</c:v>
                </c:pt>
                <c:pt idx="306">
                  <c:v>-900.69797474617917</c:v>
                </c:pt>
                <c:pt idx="307">
                  <c:v>-3738.7011768893208</c:v>
                </c:pt>
                <c:pt idx="308">
                  <c:v>-1050.6066119590141</c:v>
                </c:pt>
                <c:pt idx="309">
                  <c:v>-1285.4697164563167</c:v>
                </c:pt>
                <c:pt idx="310">
                  <c:v>-2190.1785759035956</c:v>
                </c:pt>
                <c:pt idx="311">
                  <c:v>-2198.7121532184719</c:v>
                </c:pt>
                <c:pt idx="312">
                  <c:v>-2358.4692689637322</c:v>
                </c:pt>
                <c:pt idx="313">
                  <c:v>-3243.8597001563285</c:v>
                </c:pt>
                <c:pt idx="314">
                  <c:v>-1010.7229932830614</c:v>
                </c:pt>
                <c:pt idx="315">
                  <c:v>-3859.3879611042175</c:v>
                </c:pt>
                <c:pt idx="316">
                  <c:v>1440.9605747789174</c:v>
                </c:pt>
                <c:pt idx="317">
                  <c:v>818.90860180344316</c:v>
                </c:pt>
                <c:pt idx="318">
                  <c:v>-471.38157411853535</c:v>
                </c:pt>
                <c:pt idx="319">
                  <c:v>-3183.3784264610949</c:v>
                </c:pt>
                <c:pt idx="320">
                  <c:v>829.53344233911412</c:v>
                </c:pt>
                <c:pt idx="321">
                  <c:v>-3914.9169578948749</c:v>
                </c:pt>
                <c:pt idx="322">
                  <c:v>-1626.046487837335</c:v>
                </c:pt>
                <c:pt idx="323">
                  <c:v>-3101.6478148663427</c:v>
                </c:pt>
                <c:pt idx="324">
                  <c:v>-1138.6155878812078</c:v>
                </c:pt>
                <c:pt idx="325">
                  <c:v>-4221.0830229796884</c:v>
                </c:pt>
                <c:pt idx="326">
                  <c:v>-1330.390915924716</c:v>
                </c:pt>
                <c:pt idx="327">
                  <c:v>-4858.0657799134915</c:v>
                </c:pt>
                <c:pt idx="328">
                  <c:v>-1378.0948228538364</c:v>
                </c:pt>
                <c:pt idx="329">
                  <c:v>-337.87515564885689</c:v>
                </c:pt>
                <c:pt idx="330">
                  <c:v>157.45837125335493</c:v>
                </c:pt>
                <c:pt idx="331">
                  <c:v>-5351.8894150194428</c:v>
                </c:pt>
                <c:pt idx="332">
                  <c:v>-2891.2132923579866</c:v>
                </c:pt>
                <c:pt idx="333">
                  <c:v>-5179.0971224050209</c:v>
                </c:pt>
                <c:pt idx="334">
                  <c:v>-4283.9310261141618</c:v>
                </c:pt>
                <c:pt idx="335">
                  <c:v>188.93807134902454</c:v>
                </c:pt>
                <c:pt idx="336">
                  <c:v>-1571.5893036167436</c:v>
                </c:pt>
                <c:pt idx="337">
                  <c:v>-4720.5903145214543</c:v>
                </c:pt>
                <c:pt idx="338">
                  <c:v>-2867.0295376366976</c:v>
                </c:pt>
                <c:pt idx="339">
                  <c:v>-4695.1031613344221</c:v>
                </c:pt>
                <c:pt idx="340">
                  <c:v>-7691.9216557266645</c:v>
                </c:pt>
                <c:pt idx="341">
                  <c:v>-3040.5836230977966</c:v>
                </c:pt>
                <c:pt idx="342">
                  <c:v>-508.30945936368153</c:v>
                </c:pt>
                <c:pt idx="343">
                  <c:v>-2391.4197928307622</c:v>
                </c:pt>
                <c:pt idx="344">
                  <c:v>-3674.3013757483586</c:v>
                </c:pt>
                <c:pt idx="345">
                  <c:v>-2710.040969451722</c:v>
                </c:pt>
                <c:pt idx="346">
                  <c:v>-2973.5163334276767</c:v>
                </c:pt>
                <c:pt idx="347">
                  <c:v>255.66381676513083</c:v>
                </c:pt>
                <c:pt idx="348">
                  <c:v>-1902.0253871905497</c:v>
                </c:pt>
                <c:pt idx="349">
                  <c:v>-3145.9881054102116</c:v>
                </c:pt>
                <c:pt idx="350">
                  <c:v>-618.84038732827685</c:v>
                </c:pt>
                <c:pt idx="351">
                  <c:v>-1328.0715880086609</c:v>
                </c:pt>
                <c:pt idx="352">
                  <c:v>238.84235417084528</c:v>
                </c:pt>
                <c:pt idx="353">
                  <c:v>1383.9259257105114</c:v>
                </c:pt>
                <c:pt idx="354">
                  <c:v>-2209.4252285352977</c:v>
                </c:pt>
                <c:pt idx="355">
                  <c:v>3374.2265645402731</c:v>
                </c:pt>
                <c:pt idx="356">
                  <c:v>-886.70698197590718</c:v>
                </c:pt>
                <c:pt idx="357">
                  <c:v>1393.0357074392432</c:v>
                </c:pt>
                <c:pt idx="358">
                  <c:v>-1544.0838276983832</c:v>
                </c:pt>
                <c:pt idx="359">
                  <c:v>946.22178196049572</c:v>
                </c:pt>
                <c:pt idx="360">
                  <c:v>111.49166803648586</c:v>
                </c:pt>
                <c:pt idx="361">
                  <c:v>-95.669570907857633</c:v>
                </c:pt>
                <c:pt idx="362">
                  <c:v>-4327.4885916996536</c:v>
                </c:pt>
                <c:pt idx="363">
                  <c:v>-6258.5145051671188</c:v>
                </c:pt>
                <c:pt idx="364">
                  <c:v>-3568.3913561641857</c:v>
                </c:pt>
                <c:pt idx="365">
                  <c:v>-1254.8349257873979</c:v>
                </c:pt>
                <c:pt idx="366">
                  <c:v>-3598.2062775500926</c:v>
                </c:pt>
                <c:pt idx="367">
                  <c:v>-3617.8833917981174</c:v>
                </c:pt>
                <c:pt idx="368">
                  <c:v>-2333.1878870014316</c:v>
                </c:pt>
                <c:pt idx="369">
                  <c:v>-2686.7187918754626</c:v>
                </c:pt>
                <c:pt idx="370">
                  <c:v>-1383.3412635269051</c:v>
                </c:pt>
                <c:pt idx="371">
                  <c:v>-1180.1361878896059</c:v>
                </c:pt>
                <c:pt idx="372">
                  <c:v>-1101.1613955054072</c:v>
                </c:pt>
                <c:pt idx="373">
                  <c:v>-3899.9597552504329</c:v>
                </c:pt>
                <c:pt idx="374">
                  <c:v>-6766.4275956139209</c:v>
                </c:pt>
                <c:pt idx="375">
                  <c:v>-2567.3692226466701</c:v>
                </c:pt>
                <c:pt idx="376">
                  <c:v>-2728.7208183749099</c:v>
                </c:pt>
                <c:pt idx="377">
                  <c:v>499.64576831991508</c:v>
                </c:pt>
                <c:pt idx="378">
                  <c:v>-953.33227137187532</c:v>
                </c:pt>
                <c:pt idx="379">
                  <c:v>-1880.0137590195718</c:v>
                </c:pt>
                <c:pt idx="380">
                  <c:v>-5006.7299912024755</c:v>
                </c:pt>
                <c:pt idx="381">
                  <c:v>2529.9710222312788</c:v>
                </c:pt>
                <c:pt idx="382">
                  <c:v>-1147.3110687626686</c:v>
                </c:pt>
                <c:pt idx="383">
                  <c:v>-4773.3327368455757</c:v>
                </c:pt>
                <c:pt idx="384">
                  <c:v>-2698.1304037666341</c:v>
                </c:pt>
                <c:pt idx="385">
                  <c:v>-1945.4865845202767</c:v>
                </c:pt>
                <c:pt idx="386">
                  <c:v>-8076.5682367540612</c:v>
                </c:pt>
                <c:pt idx="387">
                  <c:v>-3058.4006785436759</c:v>
                </c:pt>
                <c:pt idx="388">
                  <c:v>-2663.9679885767437</c:v>
                </c:pt>
                <c:pt idx="389">
                  <c:v>-574.11456743412236</c:v>
                </c:pt>
                <c:pt idx="390">
                  <c:v>-2694.9542292549413</c:v>
                </c:pt>
                <c:pt idx="391">
                  <c:v>-5340.6831997551635</c:v>
                </c:pt>
                <c:pt idx="392">
                  <c:v>100.15293303524959</c:v>
                </c:pt>
                <c:pt idx="393">
                  <c:v>2008.8212594622637</c:v>
                </c:pt>
                <c:pt idx="394">
                  <c:v>-2326.4724302086488</c:v>
                </c:pt>
                <c:pt idx="395">
                  <c:v>-2553.8634917872496</c:v>
                </c:pt>
                <c:pt idx="396">
                  <c:v>-2270.8375125351395</c:v>
                </c:pt>
                <c:pt idx="397">
                  <c:v>141.14581173271654</c:v>
                </c:pt>
                <c:pt idx="398">
                  <c:v>-570.31626329015126</c:v>
                </c:pt>
                <c:pt idx="399">
                  <c:v>-2256.2317931895668</c:v>
                </c:pt>
                <c:pt idx="400">
                  <c:v>-1116.5188422156898</c:v>
                </c:pt>
                <c:pt idx="401">
                  <c:v>-1632.7927034503937</c:v>
                </c:pt>
                <c:pt idx="402">
                  <c:v>-3752.3349496752635</c:v>
                </c:pt>
                <c:pt idx="403">
                  <c:v>-1784.8769025759248</c:v>
                </c:pt>
                <c:pt idx="404">
                  <c:v>-918.9762761516231</c:v>
                </c:pt>
                <c:pt idx="405">
                  <c:v>-3006.3293991851006</c:v>
                </c:pt>
                <c:pt idx="406">
                  <c:v>-4537.6057291736215</c:v>
                </c:pt>
                <c:pt idx="407">
                  <c:v>-3921.277299746851</c:v>
                </c:pt>
                <c:pt idx="408">
                  <c:v>-1015.6509360799009</c:v>
                </c:pt>
                <c:pt idx="409">
                  <c:v>-5528.3410903169297</c:v>
                </c:pt>
                <c:pt idx="410">
                  <c:v>-3477.5060714206847</c:v>
                </c:pt>
                <c:pt idx="411">
                  <c:v>-4285.8061545457604</c:v>
                </c:pt>
                <c:pt idx="412">
                  <c:v>-8515.7096426982935</c:v>
                </c:pt>
                <c:pt idx="413">
                  <c:v>-4949.8737089740662</c:v>
                </c:pt>
                <c:pt idx="414">
                  <c:v>-3829.7922130577717</c:v>
                </c:pt>
                <c:pt idx="415">
                  <c:v>-2665.2519409123543</c:v>
                </c:pt>
                <c:pt idx="416">
                  <c:v>-6300.0644317257102</c:v>
                </c:pt>
                <c:pt idx="417">
                  <c:v>-3413.2968078917438</c:v>
                </c:pt>
                <c:pt idx="418">
                  <c:v>-5386.248089521976</c:v>
                </c:pt>
                <c:pt idx="419">
                  <c:v>-3289.2157774267762</c:v>
                </c:pt>
                <c:pt idx="420">
                  <c:v>-4120.2403015606396</c:v>
                </c:pt>
                <c:pt idx="421">
                  <c:v>352.38485110467991</c:v>
                </c:pt>
                <c:pt idx="422">
                  <c:v>-2322.9381518214905</c:v>
                </c:pt>
                <c:pt idx="423">
                  <c:v>-106.11626065182827</c:v>
                </c:pt>
                <c:pt idx="424">
                  <c:v>-2664.2590462207318</c:v>
                </c:pt>
                <c:pt idx="425">
                  <c:v>-281.82829973144362</c:v>
                </c:pt>
                <c:pt idx="426">
                  <c:v>-3349.5062580197009</c:v>
                </c:pt>
                <c:pt idx="427">
                  <c:v>-4725.3186805155729</c:v>
                </c:pt>
                <c:pt idx="428">
                  <c:v>-1488.7743950355543</c:v>
                </c:pt>
                <c:pt idx="429">
                  <c:v>-1037.0345139419787</c:v>
                </c:pt>
                <c:pt idx="430">
                  <c:v>-3105.9334688667604</c:v>
                </c:pt>
                <c:pt idx="431">
                  <c:v>860.84480388440352</c:v>
                </c:pt>
                <c:pt idx="432">
                  <c:v>1016.2156715031779</c:v>
                </c:pt>
                <c:pt idx="433">
                  <c:v>176.19887252473563</c:v>
                </c:pt>
                <c:pt idx="434">
                  <c:v>-128.41653205761031</c:v>
                </c:pt>
                <c:pt idx="435">
                  <c:v>-1447.2124702520796</c:v>
                </c:pt>
                <c:pt idx="436">
                  <c:v>-2966.8516517312655</c:v>
                </c:pt>
                <c:pt idx="437">
                  <c:v>-3458.8507211635606</c:v>
                </c:pt>
                <c:pt idx="438">
                  <c:v>-107.39598168056</c:v>
                </c:pt>
                <c:pt idx="439">
                  <c:v>-397.00829034052549</c:v>
                </c:pt>
                <c:pt idx="440">
                  <c:v>1382.7844751541397</c:v>
                </c:pt>
                <c:pt idx="441">
                  <c:v>-3688.130227955895</c:v>
                </c:pt>
                <c:pt idx="442">
                  <c:v>-4686.7545712897499</c:v>
                </c:pt>
                <c:pt idx="443">
                  <c:v>-2944.5351417214333</c:v>
                </c:pt>
                <c:pt idx="444">
                  <c:v>304.61558271764807</c:v>
                </c:pt>
                <c:pt idx="445">
                  <c:v>-1215.6844433520619</c:v>
                </c:pt>
                <c:pt idx="446">
                  <c:v>-1159.7165902901979</c:v>
                </c:pt>
                <c:pt idx="447">
                  <c:v>-1995.0627956483677</c:v>
                </c:pt>
                <c:pt idx="448">
                  <c:v>1755.0902754181352</c:v>
                </c:pt>
                <c:pt idx="449">
                  <c:v>-2604.3039761847049</c:v>
                </c:pt>
                <c:pt idx="450">
                  <c:v>-5336.7498717911458</c:v>
                </c:pt>
                <c:pt idx="451">
                  <c:v>-5063.2816528694384</c:v>
                </c:pt>
                <c:pt idx="452">
                  <c:v>-5021.4256572183767</c:v>
                </c:pt>
                <c:pt idx="453">
                  <c:v>-1372.9556056470574</c:v>
                </c:pt>
                <c:pt idx="454">
                  <c:v>-1124.8181057831898</c:v>
                </c:pt>
                <c:pt idx="455">
                  <c:v>-2696.7485257999051</c:v>
                </c:pt>
                <c:pt idx="456">
                  <c:v>-4040.9223911062381</c:v>
                </c:pt>
                <c:pt idx="457">
                  <c:v>-2098.2343969964531</c:v>
                </c:pt>
                <c:pt idx="458">
                  <c:v>-2377.0090841969777</c:v>
                </c:pt>
                <c:pt idx="459">
                  <c:v>612.11402329601333</c:v>
                </c:pt>
                <c:pt idx="460">
                  <c:v>1150.6488981734437</c:v>
                </c:pt>
                <c:pt idx="461">
                  <c:v>-3049.7298683907811</c:v>
                </c:pt>
                <c:pt idx="462">
                  <c:v>-3399.6030428626054</c:v>
                </c:pt>
                <c:pt idx="463">
                  <c:v>1458.2770743035471</c:v>
                </c:pt>
                <c:pt idx="464">
                  <c:v>2231.2464856942916</c:v>
                </c:pt>
                <c:pt idx="465">
                  <c:v>-487.31496159775998</c:v>
                </c:pt>
                <c:pt idx="466">
                  <c:v>-131.05297459406029</c:v>
                </c:pt>
                <c:pt idx="467">
                  <c:v>105.34298816051341</c:v>
                </c:pt>
                <c:pt idx="468">
                  <c:v>-2941.5940677545404</c:v>
                </c:pt>
                <c:pt idx="469">
                  <c:v>-6026.8151984500164</c:v>
                </c:pt>
                <c:pt idx="470">
                  <c:v>-323.25119408105456</c:v>
                </c:pt>
                <c:pt idx="471">
                  <c:v>-2440.1347643307181</c:v>
                </c:pt>
                <c:pt idx="472">
                  <c:v>-3898.8533351442657</c:v>
                </c:pt>
                <c:pt idx="473">
                  <c:v>-4753.2092923746204</c:v>
                </c:pt>
                <c:pt idx="474">
                  <c:v>-123.68541168225966</c:v>
                </c:pt>
                <c:pt idx="475">
                  <c:v>-1976.4822594424604</c:v>
                </c:pt>
                <c:pt idx="476">
                  <c:v>-4236.3675386591367</c:v>
                </c:pt>
                <c:pt idx="477">
                  <c:v>-3825.0443249488962</c:v>
                </c:pt>
                <c:pt idx="478">
                  <c:v>-788.85812556843484</c:v>
                </c:pt>
                <c:pt idx="479">
                  <c:v>-1610.011650656581</c:v>
                </c:pt>
                <c:pt idx="480">
                  <c:v>-2012.9867936956234</c:v>
                </c:pt>
                <c:pt idx="481">
                  <c:v>1914.9910999118056</c:v>
                </c:pt>
                <c:pt idx="482">
                  <c:v>-1180.4448842157508</c:v>
                </c:pt>
                <c:pt idx="483">
                  <c:v>-2338.2369687824921</c:v>
                </c:pt>
                <c:pt idx="484">
                  <c:v>-3171.2168448278335</c:v>
                </c:pt>
                <c:pt idx="485">
                  <c:v>-4612.8668985088498</c:v>
                </c:pt>
                <c:pt idx="486">
                  <c:v>-630.6645957895671</c:v>
                </c:pt>
                <c:pt idx="487">
                  <c:v>294.49171957096951</c:v>
                </c:pt>
                <c:pt idx="488">
                  <c:v>-1790.9376159577041</c:v>
                </c:pt>
                <c:pt idx="489">
                  <c:v>-3678.2522150556342</c:v>
                </c:pt>
                <c:pt idx="490">
                  <c:v>-2346.9663805111632</c:v>
                </c:pt>
                <c:pt idx="491">
                  <c:v>-5250.5539540875197</c:v>
                </c:pt>
                <c:pt idx="492">
                  <c:v>-2487.2230661430021</c:v>
                </c:pt>
                <c:pt idx="493">
                  <c:v>-798.81586423252156</c:v>
                </c:pt>
                <c:pt idx="494">
                  <c:v>-1218.2579250349245</c:v>
                </c:pt>
                <c:pt idx="495">
                  <c:v>-3610.7453987195131</c:v>
                </c:pt>
                <c:pt idx="496">
                  <c:v>-3093.3249130054301</c:v>
                </c:pt>
                <c:pt idx="497">
                  <c:v>-1914.4752675942436</c:v>
                </c:pt>
                <c:pt idx="498">
                  <c:v>-1926.073132672369</c:v>
                </c:pt>
                <c:pt idx="499">
                  <c:v>-2192.8417687259898</c:v>
                </c:pt>
                <c:pt idx="500">
                  <c:v>-1942.6054701527901</c:v>
                </c:pt>
                <c:pt idx="501">
                  <c:v>-4242.2816827345414</c:v>
                </c:pt>
                <c:pt idx="502">
                  <c:v>-3626.8191089483043</c:v>
                </c:pt>
                <c:pt idx="503">
                  <c:v>-2607.706415088991</c:v>
                </c:pt>
                <c:pt idx="504">
                  <c:v>-2102.6365494907805</c:v>
                </c:pt>
                <c:pt idx="505">
                  <c:v>-4561.2049499742607</c:v>
                </c:pt>
                <c:pt idx="506">
                  <c:v>-2136.3461527348973</c:v>
                </c:pt>
                <c:pt idx="507">
                  <c:v>-3177.097011669528</c:v>
                </c:pt>
                <c:pt idx="508">
                  <c:v>-6193.4065522918809</c:v>
                </c:pt>
                <c:pt idx="509">
                  <c:v>-1754.0587627871228</c:v>
                </c:pt>
                <c:pt idx="510">
                  <c:v>-4241.843542024526</c:v>
                </c:pt>
                <c:pt idx="511">
                  <c:v>-72.463684338146777</c:v>
                </c:pt>
                <c:pt idx="512">
                  <c:v>-3913.7732231198461</c:v>
                </c:pt>
                <c:pt idx="513">
                  <c:v>-434.00053245870367</c:v>
                </c:pt>
                <c:pt idx="514">
                  <c:v>-3238.1223099809085</c:v>
                </c:pt>
                <c:pt idx="515">
                  <c:v>-2553.1280595199114</c:v>
                </c:pt>
                <c:pt idx="516">
                  <c:v>-5754.8436217952476</c:v>
                </c:pt>
                <c:pt idx="517">
                  <c:v>-4667.4280660913519</c:v>
                </c:pt>
                <c:pt idx="518">
                  <c:v>-1324.627754952111</c:v>
                </c:pt>
                <c:pt idx="519">
                  <c:v>-732.9956650951608</c:v>
                </c:pt>
                <c:pt idx="520">
                  <c:v>-5704.2031134103418</c:v>
                </c:pt>
                <c:pt idx="521">
                  <c:v>3686.3991093915283</c:v>
                </c:pt>
                <c:pt idx="522">
                  <c:v>-1602.1118293770778</c:v>
                </c:pt>
                <c:pt idx="523">
                  <c:v>-1252.0650160598325</c:v>
                </c:pt>
                <c:pt idx="524">
                  <c:v>-4240.135188969989</c:v>
                </c:pt>
                <c:pt idx="525">
                  <c:v>1209.0975643031543</c:v>
                </c:pt>
                <c:pt idx="526">
                  <c:v>-2666.7799183458446</c:v>
                </c:pt>
                <c:pt idx="527">
                  <c:v>-632.73984374223983</c:v>
                </c:pt>
                <c:pt idx="528">
                  <c:v>-3845.9848243090164</c:v>
                </c:pt>
                <c:pt idx="529">
                  <c:v>-2468.9873734055454</c:v>
                </c:pt>
                <c:pt idx="530">
                  <c:v>-4054.4853196425884</c:v>
                </c:pt>
                <c:pt idx="531">
                  <c:v>-317.03900937301296</c:v>
                </c:pt>
                <c:pt idx="532">
                  <c:v>-3853.4043249321585</c:v>
                </c:pt>
                <c:pt idx="533">
                  <c:v>-2641.0502113381881</c:v>
                </c:pt>
                <c:pt idx="534">
                  <c:v>-3483.3726758398443</c:v>
                </c:pt>
                <c:pt idx="535">
                  <c:v>-2448.581338854814</c:v>
                </c:pt>
                <c:pt idx="536">
                  <c:v>-1185.5222420740211</c:v>
                </c:pt>
                <c:pt idx="537">
                  <c:v>-8394.8644699082561</c:v>
                </c:pt>
                <c:pt idx="538">
                  <c:v>-4698.944984329044</c:v>
                </c:pt>
                <c:pt idx="539">
                  <c:v>-3224.632933110579</c:v>
                </c:pt>
                <c:pt idx="540">
                  <c:v>-4287.8670332384208</c:v>
                </c:pt>
                <c:pt idx="541">
                  <c:v>-1911.8961668252668</c:v>
                </c:pt>
                <c:pt idx="542">
                  <c:v>2038.4752881133081</c:v>
                </c:pt>
                <c:pt idx="543">
                  <c:v>-2748.3625526402338</c:v>
                </c:pt>
                <c:pt idx="544">
                  <c:v>-1065.1406641203266</c:v>
                </c:pt>
                <c:pt idx="545">
                  <c:v>-563.43700662143237</c:v>
                </c:pt>
                <c:pt idx="546">
                  <c:v>-1584.1977039634385</c:v>
                </c:pt>
                <c:pt idx="547">
                  <c:v>-2655.3559914965845</c:v>
                </c:pt>
                <c:pt idx="548">
                  <c:v>-5026.801734669978</c:v>
                </c:pt>
                <c:pt idx="549">
                  <c:v>-1598.5525225694746</c:v>
                </c:pt>
                <c:pt idx="550">
                  <c:v>-2176.3358547711523</c:v>
                </c:pt>
                <c:pt idx="551">
                  <c:v>-1548.1198931871004</c:v>
                </c:pt>
                <c:pt idx="552">
                  <c:v>-5220.0872718013561</c:v>
                </c:pt>
                <c:pt idx="553">
                  <c:v>-1470.0138620790167</c:v>
                </c:pt>
                <c:pt idx="554">
                  <c:v>-6067.2175122582685</c:v>
                </c:pt>
                <c:pt idx="555">
                  <c:v>-3022.5798058997079</c:v>
                </c:pt>
                <c:pt idx="556">
                  <c:v>-2437.8836741842842</c:v>
                </c:pt>
                <c:pt idx="557">
                  <c:v>-4949.4592274685438</c:v>
                </c:pt>
                <c:pt idx="558">
                  <c:v>-5183.8604798963806</c:v>
                </c:pt>
                <c:pt idx="559">
                  <c:v>-4332.4787181347638</c:v>
                </c:pt>
                <c:pt idx="560">
                  <c:v>147.37218616239807</c:v>
                </c:pt>
                <c:pt idx="561">
                  <c:v>-5022.3093404626798</c:v>
                </c:pt>
                <c:pt idx="562">
                  <c:v>-6622.5877411262318</c:v>
                </c:pt>
                <c:pt idx="563">
                  <c:v>-4239.1766148742354</c:v>
                </c:pt>
                <c:pt idx="564">
                  <c:v>-3452.5000840774956</c:v>
                </c:pt>
                <c:pt idx="565">
                  <c:v>-1844.7458889437166</c:v>
                </c:pt>
                <c:pt idx="566">
                  <c:v>-2545.1129940932351</c:v>
                </c:pt>
                <c:pt idx="567">
                  <c:v>-2594.083401223661</c:v>
                </c:pt>
                <c:pt idx="568">
                  <c:v>-779.77129964503001</c:v>
                </c:pt>
                <c:pt idx="569">
                  <c:v>-463.84963941019487</c:v>
                </c:pt>
                <c:pt idx="570">
                  <c:v>20.197360747708444</c:v>
                </c:pt>
                <c:pt idx="571">
                  <c:v>-5323.8704267082358</c:v>
                </c:pt>
                <c:pt idx="572">
                  <c:v>-2924.7840263930157</c:v>
                </c:pt>
                <c:pt idx="573">
                  <c:v>-4494.0614805166551</c:v>
                </c:pt>
                <c:pt idx="574">
                  <c:v>-3720.087953348002</c:v>
                </c:pt>
                <c:pt idx="575">
                  <c:v>-1769.7677088552955</c:v>
                </c:pt>
                <c:pt idx="576">
                  <c:v>-960.35425762088926</c:v>
                </c:pt>
                <c:pt idx="577">
                  <c:v>-2927.0858573975984</c:v>
                </c:pt>
                <c:pt idx="578">
                  <c:v>-1933.996951995543</c:v>
                </c:pt>
                <c:pt idx="579">
                  <c:v>-269.56652198055599</c:v>
                </c:pt>
                <c:pt idx="580">
                  <c:v>1390.5076996071766</c:v>
                </c:pt>
                <c:pt idx="581">
                  <c:v>-4972.3828540115483</c:v>
                </c:pt>
                <c:pt idx="582">
                  <c:v>-1785.4645211991283</c:v>
                </c:pt>
                <c:pt idx="583">
                  <c:v>-3575.6525099789797</c:v>
                </c:pt>
                <c:pt idx="584">
                  <c:v>-3186.7629555480635</c:v>
                </c:pt>
                <c:pt idx="585">
                  <c:v>1372.0445173184089</c:v>
                </c:pt>
                <c:pt idx="586">
                  <c:v>-6773.0348348930165</c:v>
                </c:pt>
                <c:pt idx="587">
                  <c:v>515.86021085612629</c:v>
                </c:pt>
                <c:pt idx="588">
                  <c:v>-1072.0380538526242</c:v>
                </c:pt>
                <c:pt idx="589">
                  <c:v>-2663.8150834526259</c:v>
                </c:pt>
                <c:pt idx="590">
                  <c:v>-2382.8676136181384</c:v>
                </c:pt>
                <c:pt idx="591">
                  <c:v>-1659.038721042396</c:v>
                </c:pt>
                <c:pt idx="592">
                  <c:v>2155.0696549300756</c:v>
                </c:pt>
                <c:pt idx="593">
                  <c:v>471.09441076121038</c:v>
                </c:pt>
                <c:pt idx="594">
                  <c:v>-2834.8539601496414</c:v>
                </c:pt>
                <c:pt idx="595">
                  <c:v>-506.69003371152212</c:v>
                </c:pt>
                <c:pt idx="596">
                  <c:v>-628.54699602824985</c:v>
                </c:pt>
                <c:pt idx="597">
                  <c:v>-3280.2600789039116</c:v>
                </c:pt>
                <c:pt idx="598">
                  <c:v>-773.96883708058158</c:v>
                </c:pt>
                <c:pt idx="599">
                  <c:v>307.83009570425565</c:v>
                </c:pt>
                <c:pt idx="600">
                  <c:v>-5188.8909755430122</c:v>
                </c:pt>
                <c:pt idx="601">
                  <c:v>-1999.0975898010711</c:v>
                </c:pt>
                <c:pt idx="602">
                  <c:v>-4741.931335216892</c:v>
                </c:pt>
                <c:pt idx="603">
                  <c:v>-428.14888846860595</c:v>
                </c:pt>
                <c:pt idx="604">
                  <c:v>-2606.058258045774</c:v>
                </c:pt>
                <c:pt idx="605">
                  <c:v>-6520.4159317336453</c:v>
                </c:pt>
                <c:pt idx="606">
                  <c:v>-3772.2834210149613</c:v>
                </c:pt>
                <c:pt idx="607">
                  <c:v>-1049.5633289257312</c:v>
                </c:pt>
                <c:pt idx="608">
                  <c:v>-1262.6754535596883</c:v>
                </c:pt>
                <c:pt idx="609">
                  <c:v>-2514.9910925768636</c:v>
                </c:pt>
                <c:pt idx="610">
                  <c:v>-5095.855406146622</c:v>
                </c:pt>
                <c:pt idx="611">
                  <c:v>-6666.4036298031788</c:v>
                </c:pt>
                <c:pt idx="612">
                  <c:v>-2725.6201575789055</c:v>
                </c:pt>
                <c:pt idx="613">
                  <c:v>0.92776494077043026</c:v>
                </c:pt>
                <c:pt idx="614">
                  <c:v>-2234.3811013809791</c:v>
                </c:pt>
                <c:pt idx="615">
                  <c:v>-1816.2756872776972</c:v>
                </c:pt>
                <c:pt idx="616">
                  <c:v>-2218.3666746294602</c:v>
                </c:pt>
                <c:pt idx="617">
                  <c:v>-2797.7494734047632</c:v>
                </c:pt>
                <c:pt idx="618">
                  <c:v>-3590.0461505426847</c:v>
                </c:pt>
                <c:pt idx="619">
                  <c:v>-4325.8430063002033</c:v>
                </c:pt>
                <c:pt idx="620">
                  <c:v>-3370.5712515143005</c:v>
                </c:pt>
                <c:pt idx="621">
                  <c:v>-760.40547081572731</c:v>
                </c:pt>
                <c:pt idx="622">
                  <c:v>-3051.5581275678651</c:v>
                </c:pt>
                <c:pt idx="623">
                  <c:v>-2399.6922988677507</c:v>
                </c:pt>
                <c:pt idx="624">
                  <c:v>-540.64423331596299</c:v>
                </c:pt>
                <c:pt idx="625">
                  <c:v>-2182.5969152648031</c:v>
                </c:pt>
                <c:pt idx="626">
                  <c:v>-2236.9239952405806</c:v>
                </c:pt>
                <c:pt idx="627">
                  <c:v>-1978.3625539175919</c:v>
                </c:pt>
                <c:pt idx="628">
                  <c:v>-3128.0365372816304</c:v>
                </c:pt>
                <c:pt idx="629">
                  <c:v>-2222.0025212432702</c:v>
                </c:pt>
                <c:pt idx="630">
                  <c:v>-4021.3715086742832</c:v>
                </c:pt>
                <c:pt idx="631">
                  <c:v>-2745.2815154701129</c:v>
                </c:pt>
                <c:pt idx="632">
                  <c:v>-1613.633571752207</c:v>
                </c:pt>
                <c:pt idx="633">
                  <c:v>-642.25659177433045</c:v>
                </c:pt>
                <c:pt idx="634">
                  <c:v>-5068.9025389862527</c:v>
                </c:pt>
                <c:pt idx="635">
                  <c:v>-1307.7217446222876</c:v>
                </c:pt>
                <c:pt idx="636">
                  <c:v>-4205.4737887756164</c:v>
                </c:pt>
                <c:pt idx="637">
                  <c:v>-1295.5525095965695</c:v>
                </c:pt>
                <c:pt idx="638">
                  <c:v>-3367.5863029547818</c:v>
                </c:pt>
                <c:pt idx="639">
                  <c:v>328.05820900554863</c:v>
                </c:pt>
                <c:pt idx="640">
                  <c:v>-5596.4307016935818</c:v>
                </c:pt>
                <c:pt idx="641">
                  <c:v>-3278.9024214420388</c:v>
                </c:pt>
                <c:pt idx="642">
                  <c:v>-3676.9013465178141</c:v>
                </c:pt>
                <c:pt idx="643">
                  <c:v>-2038.9870450518483</c:v>
                </c:pt>
                <c:pt idx="644">
                  <c:v>-6858.8344359233288</c:v>
                </c:pt>
                <c:pt idx="645">
                  <c:v>-2412.6032173666299</c:v>
                </c:pt>
                <c:pt idx="646">
                  <c:v>-5085.0939150205722</c:v>
                </c:pt>
                <c:pt idx="647">
                  <c:v>-2016.2244063592061</c:v>
                </c:pt>
                <c:pt idx="648">
                  <c:v>-575.28965413117476</c:v>
                </c:pt>
                <c:pt idx="649">
                  <c:v>950.89788301875706</c:v>
                </c:pt>
                <c:pt idx="650">
                  <c:v>-2450.2466569407006</c:v>
                </c:pt>
                <c:pt idx="651">
                  <c:v>-4874.805251721109</c:v>
                </c:pt>
                <c:pt idx="652">
                  <c:v>-3230.1605509148449</c:v>
                </c:pt>
                <c:pt idx="653">
                  <c:v>98.532993770591929</c:v>
                </c:pt>
                <c:pt idx="654">
                  <c:v>-3709.2272053189226</c:v>
                </c:pt>
                <c:pt idx="655">
                  <c:v>512.59494912214541</c:v>
                </c:pt>
                <c:pt idx="656">
                  <c:v>-426.07435919805539</c:v>
                </c:pt>
                <c:pt idx="657">
                  <c:v>120.39839606606984</c:v>
                </c:pt>
                <c:pt idx="658">
                  <c:v>-1399.3191232169793</c:v>
                </c:pt>
                <c:pt idx="659">
                  <c:v>-2970.7885886624517</c:v>
                </c:pt>
                <c:pt idx="660">
                  <c:v>-935.91406236915282</c:v>
                </c:pt>
                <c:pt idx="661">
                  <c:v>-2783.0920711313447</c:v>
                </c:pt>
                <c:pt idx="662">
                  <c:v>-312.35935987240009</c:v>
                </c:pt>
                <c:pt idx="663">
                  <c:v>441.48534043968721</c:v>
                </c:pt>
                <c:pt idx="664">
                  <c:v>-198.52213157848746</c:v>
                </c:pt>
                <c:pt idx="665">
                  <c:v>-3650.0549511772315</c:v>
                </c:pt>
                <c:pt idx="666">
                  <c:v>2130.3413956677414</c:v>
                </c:pt>
                <c:pt idx="667">
                  <c:v>-1217.8411562403908</c:v>
                </c:pt>
                <c:pt idx="668">
                  <c:v>857.48838917906687</c:v>
                </c:pt>
                <c:pt idx="669">
                  <c:v>-2033.5319736695474</c:v>
                </c:pt>
                <c:pt idx="670">
                  <c:v>-6397.2833555312827</c:v>
                </c:pt>
                <c:pt idx="671">
                  <c:v>-1838.3952982610444</c:v>
                </c:pt>
                <c:pt idx="672">
                  <c:v>-3377.0069967348045</c:v>
                </c:pt>
                <c:pt idx="673">
                  <c:v>-772.59429702161651</c:v>
                </c:pt>
                <c:pt idx="674">
                  <c:v>-1295.019384493773</c:v>
                </c:pt>
                <c:pt idx="675">
                  <c:v>823.04044223318124</c:v>
                </c:pt>
                <c:pt idx="676">
                  <c:v>-4678.8730191475879</c:v>
                </c:pt>
                <c:pt idx="677">
                  <c:v>-1947.6102095361312</c:v>
                </c:pt>
                <c:pt idx="678">
                  <c:v>-2841.5682333737514</c:v>
                </c:pt>
                <c:pt idx="679">
                  <c:v>-6319.8211138144507</c:v>
                </c:pt>
                <c:pt idx="680">
                  <c:v>-1147.6044077624538</c:v>
                </c:pt>
                <c:pt idx="681">
                  <c:v>-1738.8301056514229</c:v>
                </c:pt>
                <c:pt idx="682">
                  <c:v>-1052.6563851611754</c:v>
                </c:pt>
                <c:pt idx="683">
                  <c:v>-1447.0561954345339</c:v>
                </c:pt>
                <c:pt idx="684">
                  <c:v>-3591.7666269856982</c:v>
                </c:pt>
                <c:pt idx="685">
                  <c:v>106.66172762381393</c:v>
                </c:pt>
                <c:pt idx="686">
                  <c:v>-2857.1295710264658</c:v>
                </c:pt>
                <c:pt idx="687">
                  <c:v>-6867.1375083843523</c:v>
                </c:pt>
                <c:pt idx="688">
                  <c:v>-3253.0348880541987</c:v>
                </c:pt>
                <c:pt idx="689">
                  <c:v>-6823.2519684672152</c:v>
                </c:pt>
                <c:pt idx="690">
                  <c:v>-3170.7173312266477</c:v>
                </c:pt>
                <c:pt idx="691">
                  <c:v>-1979.148837016608</c:v>
                </c:pt>
                <c:pt idx="692">
                  <c:v>200.51565449653208</c:v>
                </c:pt>
                <c:pt idx="693">
                  <c:v>-1298.7225591406313</c:v>
                </c:pt>
                <c:pt idx="694">
                  <c:v>-2590.7862031338336</c:v>
                </c:pt>
                <c:pt idx="695">
                  <c:v>-4422.2312369566644</c:v>
                </c:pt>
                <c:pt idx="696">
                  <c:v>-844.27336833213121</c:v>
                </c:pt>
                <c:pt idx="697">
                  <c:v>-1432.5928736875012</c:v>
                </c:pt>
                <c:pt idx="698">
                  <c:v>-1863.0261005921875</c:v>
                </c:pt>
                <c:pt idx="699">
                  <c:v>-1113.8482162591972</c:v>
                </c:pt>
                <c:pt idx="700">
                  <c:v>-4126.3133700885392</c:v>
                </c:pt>
                <c:pt idx="701">
                  <c:v>-2669.906538497049</c:v>
                </c:pt>
                <c:pt idx="702">
                  <c:v>-5796.771461000928</c:v>
                </c:pt>
                <c:pt idx="703">
                  <c:v>-4143.7835544820155</c:v>
                </c:pt>
                <c:pt idx="704">
                  <c:v>-837.0628495447254</c:v>
                </c:pt>
                <c:pt idx="705">
                  <c:v>-2094.5254069752809</c:v>
                </c:pt>
                <c:pt idx="706">
                  <c:v>-962.24134539341503</c:v>
                </c:pt>
                <c:pt idx="707">
                  <c:v>-6520.9320391756701</c:v>
                </c:pt>
                <c:pt idx="708">
                  <c:v>-3153.093799693921</c:v>
                </c:pt>
                <c:pt idx="709">
                  <c:v>-1019.3940651524281</c:v>
                </c:pt>
                <c:pt idx="710">
                  <c:v>-3404.6313629451397</c:v>
                </c:pt>
                <c:pt idx="711">
                  <c:v>302.60792399870843</c:v>
                </c:pt>
                <c:pt idx="712">
                  <c:v>-5043.0541653584169</c:v>
                </c:pt>
                <c:pt idx="713">
                  <c:v>-1605.4681512076768</c:v>
                </c:pt>
                <c:pt idx="714">
                  <c:v>-3302.1048901053346</c:v>
                </c:pt>
                <c:pt idx="715">
                  <c:v>-1004.8505046034734</c:v>
                </c:pt>
                <c:pt idx="716">
                  <c:v>-5642.8669863163996</c:v>
                </c:pt>
                <c:pt idx="717">
                  <c:v>-47.810368365268005</c:v>
                </c:pt>
                <c:pt idx="718">
                  <c:v>-1539.9837384375569</c:v>
                </c:pt>
                <c:pt idx="719">
                  <c:v>-1988.6596808210779</c:v>
                </c:pt>
                <c:pt idx="720">
                  <c:v>-2267.9257549873982</c:v>
                </c:pt>
                <c:pt idx="721">
                  <c:v>-7023.4367765800325</c:v>
                </c:pt>
                <c:pt idx="722">
                  <c:v>-703.22937698000715</c:v>
                </c:pt>
                <c:pt idx="723">
                  <c:v>-4323.7237721773599</c:v>
                </c:pt>
                <c:pt idx="724">
                  <c:v>-498.93121027897723</c:v>
                </c:pt>
                <c:pt idx="725">
                  <c:v>-3016.6450387879941</c:v>
                </c:pt>
                <c:pt idx="726">
                  <c:v>-2680.579823146023</c:v>
                </c:pt>
                <c:pt idx="727">
                  <c:v>-1101.9689394903671</c:v>
                </c:pt>
                <c:pt idx="728">
                  <c:v>-3096.2227828551167</c:v>
                </c:pt>
                <c:pt idx="729">
                  <c:v>-3409.1262963987574</c:v>
                </c:pt>
                <c:pt idx="730">
                  <c:v>-4336.9713522492693</c:v>
                </c:pt>
                <c:pt idx="731">
                  <c:v>-2615.3659157806142</c:v>
                </c:pt>
                <c:pt idx="732">
                  <c:v>-738.96533691123477</c:v>
                </c:pt>
                <c:pt idx="733">
                  <c:v>-3928.3380262799728</c:v>
                </c:pt>
                <c:pt idx="734">
                  <c:v>-2542.3670101411335</c:v>
                </c:pt>
                <c:pt idx="735">
                  <c:v>724.81165411248003</c:v>
                </c:pt>
                <c:pt idx="736">
                  <c:v>-2850.6332134677632</c:v>
                </c:pt>
                <c:pt idx="737">
                  <c:v>-2500.3212135945651</c:v>
                </c:pt>
                <c:pt idx="738">
                  <c:v>-2856.6734665241293</c:v>
                </c:pt>
                <c:pt idx="739">
                  <c:v>-6438.1419653232442</c:v>
                </c:pt>
                <c:pt idx="740">
                  <c:v>-1844.1794308816734</c:v>
                </c:pt>
                <c:pt idx="741">
                  <c:v>-2452.7925012606502</c:v>
                </c:pt>
                <c:pt idx="742">
                  <c:v>-2470.018184924731</c:v>
                </c:pt>
                <c:pt idx="743">
                  <c:v>-2610.8953952950633</c:v>
                </c:pt>
                <c:pt idx="744">
                  <c:v>281.19378552877424</c:v>
                </c:pt>
                <c:pt idx="745">
                  <c:v>-2701.7394196782607</c:v>
                </c:pt>
                <c:pt idx="746">
                  <c:v>-67.930681353822365</c:v>
                </c:pt>
                <c:pt idx="747">
                  <c:v>295.42379186871403</c:v>
                </c:pt>
                <c:pt idx="748">
                  <c:v>-3367.0311877861222</c:v>
                </c:pt>
                <c:pt idx="749">
                  <c:v>-2386.62982325542</c:v>
                </c:pt>
                <c:pt idx="750">
                  <c:v>-8443.7380149845176</c:v>
                </c:pt>
                <c:pt idx="751">
                  <c:v>-759.6391579076826</c:v>
                </c:pt>
                <c:pt idx="752">
                  <c:v>20.184286237737979</c:v>
                </c:pt>
                <c:pt idx="753">
                  <c:v>-5045.4638118245075</c:v>
                </c:pt>
                <c:pt idx="754">
                  <c:v>-1546.6778613763709</c:v>
                </c:pt>
                <c:pt idx="755">
                  <c:v>-3655.626900331381</c:v>
                </c:pt>
                <c:pt idx="756">
                  <c:v>-2073.6507859242538</c:v>
                </c:pt>
                <c:pt idx="757">
                  <c:v>-4228.3803322743079</c:v>
                </c:pt>
                <c:pt idx="758">
                  <c:v>-1652.8294900011497</c:v>
                </c:pt>
                <c:pt idx="759">
                  <c:v>-3283.9274431964259</c:v>
                </c:pt>
                <c:pt idx="760">
                  <c:v>-2977.2216763608285</c:v>
                </c:pt>
                <c:pt idx="761">
                  <c:v>-8142.7046234050613</c:v>
                </c:pt>
                <c:pt idx="762">
                  <c:v>1637.8872814595943</c:v>
                </c:pt>
                <c:pt idx="763">
                  <c:v>-6752.7809825776694</c:v>
                </c:pt>
                <c:pt idx="764">
                  <c:v>-1438.6569723503198</c:v>
                </c:pt>
                <c:pt idx="765">
                  <c:v>-3843.8197814089926</c:v>
                </c:pt>
                <c:pt idx="766">
                  <c:v>-4784.1120156968791</c:v>
                </c:pt>
                <c:pt idx="767">
                  <c:v>-1107.7938584330732</c:v>
                </c:pt>
                <c:pt idx="768">
                  <c:v>-3594.8351171739851</c:v>
                </c:pt>
                <c:pt idx="769">
                  <c:v>104.95573498125668</c:v>
                </c:pt>
                <c:pt idx="770">
                  <c:v>-2017.1039719188138</c:v>
                </c:pt>
                <c:pt idx="771">
                  <c:v>-2312.2559135536794</c:v>
                </c:pt>
                <c:pt idx="772">
                  <c:v>-4731.3392294499172</c:v>
                </c:pt>
                <c:pt idx="773">
                  <c:v>-3386.5941697704275</c:v>
                </c:pt>
                <c:pt idx="774">
                  <c:v>-3170.9102243656107</c:v>
                </c:pt>
                <c:pt idx="775">
                  <c:v>-2548.6126938265807</c:v>
                </c:pt>
                <c:pt idx="776">
                  <c:v>-626.18812865413929</c:v>
                </c:pt>
                <c:pt idx="777">
                  <c:v>62.457122852880275</c:v>
                </c:pt>
                <c:pt idx="778">
                  <c:v>60.187856048738468</c:v>
                </c:pt>
                <c:pt idx="779">
                  <c:v>-1953.6595863880011</c:v>
                </c:pt>
                <c:pt idx="780">
                  <c:v>-4205.8784744808818</c:v>
                </c:pt>
                <c:pt idx="781">
                  <c:v>-1880.8859682678649</c:v>
                </c:pt>
                <c:pt idx="782">
                  <c:v>-3555.7564464566458</c:v>
                </c:pt>
                <c:pt idx="783">
                  <c:v>-1254.2133569247326</c:v>
                </c:pt>
                <c:pt idx="784">
                  <c:v>-1797.4314033484607</c:v>
                </c:pt>
                <c:pt idx="785">
                  <c:v>-2636.0244974253674</c:v>
                </c:pt>
                <c:pt idx="786">
                  <c:v>-4008.5403946178067</c:v>
                </c:pt>
                <c:pt idx="787">
                  <c:v>-536.77757626220409</c:v>
                </c:pt>
                <c:pt idx="788">
                  <c:v>245.07398024354552</c:v>
                </c:pt>
                <c:pt idx="789">
                  <c:v>-2865.8671694838631</c:v>
                </c:pt>
                <c:pt idx="790">
                  <c:v>2086.2860895360282</c:v>
                </c:pt>
                <c:pt idx="791">
                  <c:v>-4057.3939194377344</c:v>
                </c:pt>
                <c:pt idx="792">
                  <c:v>-3163.0866988614816</c:v>
                </c:pt>
                <c:pt idx="793">
                  <c:v>-2547.9531782014255</c:v>
                </c:pt>
                <c:pt idx="794">
                  <c:v>-4123.868496599669</c:v>
                </c:pt>
                <c:pt idx="795">
                  <c:v>-2748.3327174656715</c:v>
                </c:pt>
                <c:pt idx="796">
                  <c:v>-4421.0681430057903</c:v>
                </c:pt>
                <c:pt idx="797">
                  <c:v>-1391.7941904385516</c:v>
                </c:pt>
                <c:pt idx="798">
                  <c:v>-3904.659473499978</c:v>
                </c:pt>
                <c:pt idx="799">
                  <c:v>-3828.6982286855164</c:v>
                </c:pt>
                <c:pt idx="800">
                  <c:v>-1328.6249374931849</c:v>
                </c:pt>
                <c:pt idx="801">
                  <c:v>1647.4038876800078</c:v>
                </c:pt>
                <c:pt idx="802">
                  <c:v>-2290.2210333057174</c:v>
                </c:pt>
                <c:pt idx="803">
                  <c:v>-3259.2775238309714</c:v>
                </c:pt>
                <c:pt idx="804">
                  <c:v>-7193.2439231380104</c:v>
                </c:pt>
                <c:pt idx="805">
                  <c:v>-4509.8702266800683</c:v>
                </c:pt>
                <c:pt idx="806">
                  <c:v>-3418.8597466898482</c:v>
                </c:pt>
                <c:pt idx="807">
                  <c:v>-5457.447460725738</c:v>
                </c:pt>
                <c:pt idx="808">
                  <c:v>-1085.1735904658544</c:v>
                </c:pt>
                <c:pt idx="809">
                  <c:v>-2110.7300328046167</c:v>
                </c:pt>
                <c:pt idx="810">
                  <c:v>-1449.3658992943474</c:v>
                </c:pt>
                <c:pt idx="811">
                  <c:v>-3944.9026716933531</c:v>
                </c:pt>
                <c:pt idx="812">
                  <c:v>-64.23537847541229</c:v>
                </c:pt>
                <c:pt idx="813">
                  <c:v>-3663.2040551105474</c:v>
                </c:pt>
                <c:pt idx="814">
                  <c:v>-987.59753648441801</c:v>
                </c:pt>
                <c:pt idx="815">
                  <c:v>-1928.6378856230494</c:v>
                </c:pt>
                <c:pt idx="816">
                  <c:v>-2546.6606384198421</c:v>
                </c:pt>
                <c:pt idx="817">
                  <c:v>-4741.0946060448205</c:v>
                </c:pt>
                <c:pt idx="818">
                  <c:v>-1628.2785719118729</c:v>
                </c:pt>
                <c:pt idx="819">
                  <c:v>-547.31792661323016</c:v>
                </c:pt>
                <c:pt idx="820">
                  <c:v>-2644.8811592156326</c:v>
                </c:pt>
                <c:pt idx="821">
                  <c:v>-5703.1265382074289</c:v>
                </c:pt>
                <c:pt idx="822">
                  <c:v>-2812.9685174361348</c:v>
                </c:pt>
                <c:pt idx="823">
                  <c:v>-1560.5540828345402</c:v>
                </c:pt>
                <c:pt idx="824">
                  <c:v>-744.69131571581784</c:v>
                </c:pt>
                <c:pt idx="825">
                  <c:v>560.7948151221608</c:v>
                </c:pt>
                <c:pt idx="826">
                  <c:v>-3494.9701819443799</c:v>
                </c:pt>
                <c:pt idx="827">
                  <c:v>-187.50671862844865</c:v>
                </c:pt>
                <c:pt idx="828">
                  <c:v>-4849.5561110674535</c:v>
                </c:pt>
                <c:pt idx="829">
                  <c:v>-1327.9939462501934</c:v>
                </c:pt>
                <c:pt idx="830">
                  <c:v>-4845.554484449638</c:v>
                </c:pt>
                <c:pt idx="831">
                  <c:v>-5497.0951537173514</c:v>
                </c:pt>
                <c:pt idx="832">
                  <c:v>-2646.5957102471875</c:v>
                </c:pt>
                <c:pt idx="833">
                  <c:v>-1823.2873161148891</c:v>
                </c:pt>
                <c:pt idx="834">
                  <c:v>-4956.3347181388053</c:v>
                </c:pt>
                <c:pt idx="835">
                  <c:v>-3011.8191089635911</c:v>
                </c:pt>
                <c:pt idx="836">
                  <c:v>-3440.3966328250935</c:v>
                </c:pt>
                <c:pt idx="837">
                  <c:v>-1929.7061048046307</c:v>
                </c:pt>
                <c:pt idx="838">
                  <c:v>-1693.4681776267098</c:v>
                </c:pt>
                <c:pt idx="839">
                  <c:v>-1198.3679481271847</c:v>
                </c:pt>
                <c:pt idx="840">
                  <c:v>-2784.6036651775939</c:v>
                </c:pt>
                <c:pt idx="841">
                  <c:v>-2442.4111781810479</c:v>
                </c:pt>
                <c:pt idx="842">
                  <c:v>-3874.6139396953295</c:v>
                </c:pt>
                <c:pt idx="843">
                  <c:v>-2590.7286897678478</c:v>
                </c:pt>
                <c:pt idx="844">
                  <c:v>-5266.2210174298289</c:v>
                </c:pt>
                <c:pt idx="845">
                  <c:v>-3357.2501699291843</c:v>
                </c:pt>
                <c:pt idx="846">
                  <c:v>-1738.3886112843484</c:v>
                </c:pt>
                <c:pt idx="847">
                  <c:v>-2748.3952250591065</c:v>
                </c:pt>
                <c:pt idx="848">
                  <c:v>-3300.8334647858592</c:v>
                </c:pt>
                <c:pt idx="849">
                  <c:v>-2259.5387124580448</c:v>
                </c:pt>
                <c:pt idx="850">
                  <c:v>-1409.0341647753867</c:v>
                </c:pt>
                <c:pt idx="851">
                  <c:v>-3755.0574398786157</c:v>
                </c:pt>
                <c:pt idx="852">
                  <c:v>-7316.4847145283893</c:v>
                </c:pt>
                <c:pt idx="853">
                  <c:v>-4609.1100185483065</c:v>
                </c:pt>
                <c:pt idx="854">
                  <c:v>-4134.0016117764899</c:v>
                </c:pt>
                <c:pt idx="855">
                  <c:v>-482.60957992584918</c:v>
                </c:pt>
                <c:pt idx="856">
                  <c:v>-1711.0725293343803</c:v>
                </c:pt>
                <c:pt idx="857">
                  <c:v>-1371.2414499641</c:v>
                </c:pt>
                <c:pt idx="858">
                  <c:v>-1415.439461336422</c:v>
                </c:pt>
                <c:pt idx="859">
                  <c:v>-380.36529161128055</c:v>
                </c:pt>
                <c:pt idx="860">
                  <c:v>-2841.0869338604844</c:v>
                </c:pt>
                <c:pt idx="861">
                  <c:v>-4024.2195133523583</c:v>
                </c:pt>
                <c:pt idx="862">
                  <c:v>-252.82354276381375</c:v>
                </c:pt>
                <c:pt idx="863">
                  <c:v>1510.5103868423303</c:v>
                </c:pt>
                <c:pt idx="864">
                  <c:v>-1967.8881810477742</c:v>
                </c:pt>
                <c:pt idx="865">
                  <c:v>-1033.5390655700448</c:v>
                </c:pt>
                <c:pt idx="866">
                  <c:v>-811.41661246755393</c:v>
                </c:pt>
                <c:pt idx="867">
                  <c:v>-2175.6843950654456</c:v>
                </c:pt>
                <c:pt idx="868">
                  <c:v>-4313.2012811094592</c:v>
                </c:pt>
                <c:pt idx="869">
                  <c:v>-2575.6800351726506</c:v>
                </c:pt>
                <c:pt idx="870">
                  <c:v>-1068.3050047099623</c:v>
                </c:pt>
                <c:pt idx="871">
                  <c:v>-3140.7110124706833</c:v>
                </c:pt>
                <c:pt idx="872">
                  <c:v>-3576.7739962502346</c:v>
                </c:pt>
                <c:pt idx="873">
                  <c:v>-383.507746002575</c:v>
                </c:pt>
                <c:pt idx="874">
                  <c:v>-3056.024398697411</c:v>
                </c:pt>
                <c:pt idx="875">
                  <c:v>-810.11812965928038</c:v>
                </c:pt>
                <c:pt idx="876">
                  <c:v>-4653.9142525173484</c:v>
                </c:pt>
                <c:pt idx="877">
                  <c:v>-2020.2799218333712</c:v>
                </c:pt>
                <c:pt idx="878">
                  <c:v>-5387.4519575424165</c:v>
                </c:pt>
                <c:pt idx="879">
                  <c:v>-4326.4546258673545</c:v>
                </c:pt>
                <c:pt idx="880">
                  <c:v>-3142.8416351198393</c:v>
                </c:pt>
                <c:pt idx="881">
                  <c:v>-6081.7788920728472</c:v>
                </c:pt>
                <c:pt idx="882">
                  <c:v>-3505.3870694773886</c:v>
                </c:pt>
                <c:pt idx="883">
                  <c:v>-2668.0147864365863</c:v>
                </c:pt>
                <c:pt idx="884">
                  <c:v>-5158.8820874237426</c:v>
                </c:pt>
                <c:pt idx="885">
                  <c:v>-1216.7597646632366</c:v>
                </c:pt>
                <c:pt idx="886">
                  <c:v>-5732.4807954849857</c:v>
                </c:pt>
                <c:pt idx="887">
                  <c:v>-668.92943789059973</c:v>
                </c:pt>
                <c:pt idx="888">
                  <c:v>-3146.1418377272894</c:v>
                </c:pt>
                <c:pt idx="889">
                  <c:v>-1861.9358198386653</c:v>
                </c:pt>
                <c:pt idx="890">
                  <c:v>-4061.762244165775</c:v>
                </c:pt>
                <c:pt idx="891">
                  <c:v>-2660.411743123097</c:v>
                </c:pt>
                <c:pt idx="892">
                  <c:v>-791.59699434754475</c:v>
                </c:pt>
                <c:pt idx="893">
                  <c:v>-1876.1013414532026</c:v>
                </c:pt>
                <c:pt idx="894">
                  <c:v>-2533.4813412160729</c:v>
                </c:pt>
                <c:pt idx="895">
                  <c:v>-1484.6348016349548</c:v>
                </c:pt>
                <c:pt idx="896">
                  <c:v>-3011.7236294639079</c:v>
                </c:pt>
                <c:pt idx="897">
                  <c:v>-693.64137838787065</c:v>
                </c:pt>
                <c:pt idx="898">
                  <c:v>-2472.3046792398054</c:v>
                </c:pt>
                <c:pt idx="899">
                  <c:v>-959.31485740930475</c:v>
                </c:pt>
                <c:pt idx="900">
                  <c:v>-1562.1480895251734</c:v>
                </c:pt>
                <c:pt idx="901">
                  <c:v>-1640.7268321601805</c:v>
                </c:pt>
                <c:pt idx="902">
                  <c:v>-1041.5587101293604</c:v>
                </c:pt>
                <c:pt idx="903">
                  <c:v>-1925.6482874829471</c:v>
                </c:pt>
                <c:pt idx="904">
                  <c:v>-6689.306263029719</c:v>
                </c:pt>
                <c:pt idx="905">
                  <c:v>-73.84496232667334</c:v>
                </c:pt>
                <c:pt idx="906">
                  <c:v>-1744.6397795029661</c:v>
                </c:pt>
                <c:pt idx="907">
                  <c:v>-1304.3894862185552</c:v>
                </c:pt>
                <c:pt idx="908">
                  <c:v>-1518.7753273778035</c:v>
                </c:pt>
                <c:pt idx="909">
                  <c:v>-3151.9501422941903</c:v>
                </c:pt>
                <c:pt idx="910">
                  <c:v>-4151.4934391280167</c:v>
                </c:pt>
                <c:pt idx="911">
                  <c:v>969.90199059452243</c:v>
                </c:pt>
                <c:pt idx="912">
                  <c:v>-255.31108712053538</c:v>
                </c:pt>
                <c:pt idx="913">
                  <c:v>-2769.187439133093</c:v>
                </c:pt>
                <c:pt idx="914">
                  <c:v>-1200.6280929476179</c:v>
                </c:pt>
                <c:pt idx="915">
                  <c:v>-1833.6647549162717</c:v>
                </c:pt>
                <c:pt idx="916">
                  <c:v>-4863.9905576699257</c:v>
                </c:pt>
                <c:pt idx="917">
                  <c:v>1847.7153637230858</c:v>
                </c:pt>
                <c:pt idx="918">
                  <c:v>-1527.7745477728822</c:v>
                </c:pt>
                <c:pt idx="919">
                  <c:v>-1311.7628364136654</c:v>
                </c:pt>
                <c:pt idx="920">
                  <c:v>-1508.0365972511572</c:v>
                </c:pt>
                <c:pt idx="921">
                  <c:v>-2100.4134826430636</c:v>
                </c:pt>
                <c:pt idx="922">
                  <c:v>257.77998495864813</c:v>
                </c:pt>
                <c:pt idx="923">
                  <c:v>-2051.6391774770764</c:v>
                </c:pt>
                <c:pt idx="924">
                  <c:v>-4574.3375522861588</c:v>
                </c:pt>
                <c:pt idx="925">
                  <c:v>-721.1484699419434</c:v>
                </c:pt>
                <c:pt idx="926">
                  <c:v>-4553.4107928915255</c:v>
                </c:pt>
                <c:pt idx="927">
                  <c:v>-966.96408368177072</c:v>
                </c:pt>
                <c:pt idx="928">
                  <c:v>-8344.5805710266068</c:v>
                </c:pt>
                <c:pt idx="929">
                  <c:v>-924.72048361709858</c:v>
                </c:pt>
                <c:pt idx="930">
                  <c:v>-2508.5014711900003</c:v>
                </c:pt>
                <c:pt idx="931">
                  <c:v>-3661.8929584914113</c:v>
                </c:pt>
                <c:pt idx="932">
                  <c:v>-1996.2509822496904</c:v>
                </c:pt>
                <c:pt idx="933">
                  <c:v>-1920.0761148283691</c:v>
                </c:pt>
                <c:pt idx="934">
                  <c:v>-1725.1473933385259</c:v>
                </c:pt>
                <c:pt idx="935">
                  <c:v>-5076.0293355480553</c:v>
                </c:pt>
                <c:pt idx="936">
                  <c:v>-3578.2319396048879</c:v>
                </c:pt>
                <c:pt idx="937">
                  <c:v>-3012.4459633244023</c:v>
                </c:pt>
                <c:pt idx="938">
                  <c:v>-1272.5590202993499</c:v>
                </c:pt>
                <c:pt idx="939">
                  <c:v>-4039.9775757226162</c:v>
                </c:pt>
                <c:pt idx="940">
                  <c:v>-2836.9517852265781</c:v>
                </c:pt>
                <c:pt idx="941">
                  <c:v>-2488.8729931981889</c:v>
                </c:pt>
                <c:pt idx="942">
                  <c:v>-613.03124604663753</c:v>
                </c:pt>
                <c:pt idx="943">
                  <c:v>-1261.910088275301</c:v>
                </c:pt>
                <c:pt idx="944">
                  <c:v>-5805.1990770566917</c:v>
                </c:pt>
                <c:pt idx="945">
                  <c:v>1537.5979787182987</c:v>
                </c:pt>
                <c:pt idx="946">
                  <c:v>-708.7258542376585</c:v>
                </c:pt>
                <c:pt idx="947">
                  <c:v>-2649.6599912797665</c:v>
                </c:pt>
                <c:pt idx="948">
                  <c:v>-6115.9232736727608</c:v>
                </c:pt>
                <c:pt idx="949">
                  <c:v>-1323.6197887547878</c:v>
                </c:pt>
                <c:pt idx="950">
                  <c:v>-533.09827749801661</c:v>
                </c:pt>
                <c:pt idx="951">
                  <c:v>-453.95076643441098</c:v>
                </c:pt>
                <c:pt idx="952">
                  <c:v>-347.4722826394318</c:v>
                </c:pt>
                <c:pt idx="953">
                  <c:v>-2536.023146920772</c:v>
                </c:pt>
                <c:pt idx="954">
                  <c:v>-3496.550568737257</c:v>
                </c:pt>
                <c:pt idx="955">
                  <c:v>-1836.0925189573536</c:v>
                </c:pt>
                <c:pt idx="956">
                  <c:v>-3550.7124348489342</c:v>
                </c:pt>
                <c:pt idx="957">
                  <c:v>-4955.2205699284095</c:v>
                </c:pt>
                <c:pt idx="958">
                  <c:v>-3169.3915610394379</c:v>
                </c:pt>
                <c:pt idx="959">
                  <c:v>-3627.0080527185473</c:v>
                </c:pt>
                <c:pt idx="960">
                  <c:v>-3791.0797646272549</c:v>
                </c:pt>
                <c:pt idx="961">
                  <c:v>-2662.7166233256576</c:v>
                </c:pt>
                <c:pt idx="962">
                  <c:v>-757.24716068147609</c:v>
                </c:pt>
                <c:pt idx="963">
                  <c:v>-4854.0938994293738</c:v>
                </c:pt>
                <c:pt idx="964">
                  <c:v>-64.9360366850633</c:v>
                </c:pt>
                <c:pt idx="965">
                  <c:v>-5000.0678827163611</c:v>
                </c:pt>
                <c:pt idx="966">
                  <c:v>-2111.1133203172012</c:v>
                </c:pt>
                <c:pt idx="967">
                  <c:v>-1774.030032206525</c:v>
                </c:pt>
                <c:pt idx="968">
                  <c:v>-3722.2952376985886</c:v>
                </c:pt>
                <c:pt idx="969">
                  <c:v>3265.6891935135427</c:v>
                </c:pt>
                <c:pt idx="970">
                  <c:v>-3688.3491283637322</c:v>
                </c:pt>
                <c:pt idx="971">
                  <c:v>125.75599389309355</c:v>
                </c:pt>
                <c:pt idx="972">
                  <c:v>-1537.553303758632</c:v>
                </c:pt>
                <c:pt idx="973">
                  <c:v>-6289.0544719319969</c:v>
                </c:pt>
                <c:pt idx="974">
                  <c:v>-3772.2021616458242</c:v>
                </c:pt>
                <c:pt idx="975">
                  <c:v>-4288.4862307215753</c:v>
                </c:pt>
                <c:pt idx="976">
                  <c:v>-5034.728628657218</c:v>
                </c:pt>
                <c:pt idx="977">
                  <c:v>-1359.5559188493935</c:v>
                </c:pt>
                <c:pt idx="978">
                  <c:v>2618.100990707766</c:v>
                </c:pt>
                <c:pt idx="979">
                  <c:v>-4465.5848134832868</c:v>
                </c:pt>
                <c:pt idx="980">
                  <c:v>-4752.7983145802173</c:v>
                </c:pt>
                <c:pt idx="981">
                  <c:v>-2864.606124666223</c:v>
                </c:pt>
                <c:pt idx="982">
                  <c:v>-807.20613223670443</c:v>
                </c:pt>
                <c:pt idx="983">
                  <c:v>788.12852812296478</c:v>
                </c:pt>
                <c:pt idx="984">
                  <c:v>-2934.5742219117619</c:v>
                </c:pt>
                <c:pt idx="985">
                  <c:v>-3267.7291969784219</c:v>
                </c:pt>
                <c:pt idx="986">
                  <c:v>-1182.4967724413818</c:v>
                </c:pt>
                <c:pt idx="987">
                  <c:v>-5100.428281679744</c:v>
                </c:pt>
                <c:pt idx="988">
                  <c:v>-1654.7038211145918</c:v>
                </c:pt>
                <c:pt idx="989">
                  <c:v>2971.9355057224311</c:v>
                </c:pt>
                <c:pt idx="990">
                  <c:v>-3366.9957419475559</c:v>
                </c:pt>
                <c:pt idx="991">
                  <c:v>-2037.4357989533</c:v>
                </c:pt>
                <c:pt idx="992">
                  <c:v>-1406.8933883144146</c:v>
                </c:pt>
                <c:pt idx="993">
                  <c:v>-1876.0155913265153</c:v>
                </c:pt>
                <c:pt idx="994">
                  <c:v>-5103.7970103658336</c:v>
                </c:pt>
                <c:pt idx="995">
                  <c:v>-3999.6880498793962</c:v>
                </c:pt>
                <c:pt idx="996">
                  <c:v>-5403.8354115775455</c:v>
                </c:pt>
                <c:pt idx="997">
                  <c:v>-2189.8784982854377</c:v>
                </c:pt>
                <c:pt idx="998">
                  <c:v>-2738.6707628635795</c:v>
                </c:pt>
                <c:pt idx="999">
                  <c:v>-1330.2969600374618</c:v>
                </c:pt>
              </c:numCache>
            </c:numRef>
          </c:yVal>
          <c:smooth val="0"/>
          <c:extLst>
            <c:ext xmlns:c16="http://schemas.microsoft.com/office/drawing/2014/chart" uri="{C3380CC4-5D6E-409C-BE32-E72D297353CC}">
              <c16:uniqueId val="{00000000-C397-4E37-A22B-0844188291DD}"/>
            </c:ext>
          </c:extLst>
        </c:ser>
        <c:ser>
          <c:idx val="1"/>
          <c:order val="1"/>
          <c:spPr>
            <a:ln w="28575" cap="rnd" cmpd="sng" algn="ctr">
              <a:solidFill>
                <a:schemeClr val="accent5">
                  <a:tint val="77000"/>
                  <a:shade val="95000"/>
                  <a:satMod val="105000"/>
                </a:schemeClr>
              </a:solidFill>
              <a:prstDash val="solid"/>
              <a:round/>
            </a:ln>
            <a:effectLst/>
          </c:spPr>
          <c:marker>
            <c:symbol val="circle"/>
            <c:size val="3"/>
            <c:spPr>
              <a:solidFill>
                <a:schemeClr val="accent5">
                  <a:tint val="77000"/>
                </a:schemeClr>
              </a:solidFill>
              <a:ln w="9525" cap="flat" cmpd="sng" algn="ctr">
                <a:solidFill>
                  <a:schemeClr val="accent5">
                    <a:tint val="77000"/>
                    <a:shade val="95000"/>
                    <a:satMod val="105000"/>
                  </a:schemeClr>
                </a:solidFill>
                <a:prstDash val="solid"/>
                <a:round/>
              </a:ln>
              <a:effectLst/>
            </c:spPr>
          </c:marker>
          <c:xVal>
            <c:numRef>
              <c:f>'[Manuscript Fig 7.xls]ellipse'!$F$3:$F$43</c:f>
              <c:numCache>
                <c:formatCode>General</c:formatCode>
                <c:ptCount val="41"/>
                <c:pt idx="0">
                  <c:v>11.146625488210343</c:v>
                </c:pt>
                <c:pt idx="1">
                  <c:v>9.825734994882998</c:v>
                </c:pt>
                <c:pt idx="2">
                  <c:v>8.3912575887788847</c:v>
                </c:pt>
                <c:pt idx="3">
                  <c:v>6.8785148643938516</c:v>
                </c:pt>
                <c:pt idx="4">
                  <c:v>5.3247555681075278</c:v>
                </c:pt>
                <c:pt idx="5">
                  <c:v>3.7682384104259388</c:v>
                </c:pt>
                <c:pt idx="6">
                  <c:v>2.2472900095554857</c:v>
                </c:pt>
                <c:pt idx="7">
                  <c:v>0.79936116286394387</c:v>
                </c:pt>
                <c:pt idx="8">
                  <c:v>-0.53989531604280483</c:v>
                </c:pt>
                <c:pt idx="9">
                  <c:v>-1.7375024879166503</c:v>
                </c:pt>
                <c:pt idx="10">
                  <c:v>-2.7639712895557302</c:v>
                </c:pt>
                <c:pt idx="11">
                  <c:v>-3.5940266524090489</c:v>
                </c:pt>
                <c:pt idx="12">
                  <c:v>-4.2072298586473487</c:v>
                </c:pt>
                <c:pt idx="13">
                  <c:v>-4.5884818102282789</c:v>
                </c:pt>
                <c:pt idx="14">
                  <c:v>-4.728394818801231</c:v>
                </c:pt>
                <c:pt idx="15">
                  <c:v>-4.6235237617504854</c:v>
                </c:pt>
                <c:pt idx="16">
                  <c:v>-4.2764509125477179</c:v>
                </c:pt>
                <c:pt idx="17">
                  <c:v>-3.6957223566090445</c:v>
                </c:pt>
                <c:pt idx="18">
                  <c:v>-2.8956375583092537</c:v>
                </c:pt>
                <c:pt idx="19">
                  <c:v>-1.8958972607116999</c:v>
                </c:pt>
                <c:pt idx="20">
                  <c:v>-0.72111838789105409</c:v>
                </c:pt>
                <c:pt idx="21">
                  <c:v>0.59977210543629234</c:v>
                </c:pt>
                <c:pt idx="22">
                  <c:v>2.0342495115404051</c:v>
                </c:pt>
                <c:pt idx="23">
                  <c:v>3.5469922359254458</c:v>
                </c:pt>
                <c:pt idx="24">
                  <c:v>5.1007515322117714</c:v>
                </c:pt>
                <c:pt idx="25">
                  <c:v>6.6572686898933604</c:v>
                </c:pt>
                <c:pt idx="26">
                  <c:v>8.1782170907638125</c:v>
                </c:pt>
                <c:pt idx="27">
                  <c:v>9.6261459374553535</c:v>
                </c:pt>
                <c:pt idx="28">
                  <c:v>10.965402416362101</c:v>
                </c:pt>
                <c:pt idx="29">
                  <c:v>12.163009588235944</c:v>
                </c:pt>
                <c:pt idx="30">
                  <c:v>13.189478389875024</c:v>
                </c:pt>
                <c:pt idx="31">
                  <c:v>14.019533752728345</c:v>
                </c:pt>
                <c:pt idx="32">
                  <c:v>14.632736958966641</c:v>
                </c:pt>
                <c:pt idx="33">
                  <c:v>15.013988910547566</c:v>
                </c:pt>
                <c:pt idx="34">
                  <c:v>15.153901919120514</c:v>
                </c:pt>
                <c:pt idx="35">
                  <c:v>15.049030862069767</c:v>
                </c:pt>
                <c:pt idx="36">
                  <c:v>14.701958012866994</c:v>
                </c:pt>
                <c:pt idx="37">
                  <c:v>14.121229456928319</c:v>
                </c:pt>
                <c:pt idx="38">
                  <c:v>13.321144658628523</c:v>
                </c:pt>
                <c:pt idx="39">
                  <c:v>12.321404361030964</c:v>
                </c:pt>
                <c:pt idx="40">
                  <c:v>11.146625488210324</c:v>
                </c:pt>
              </c:numCache>
            </c:numRef>
          </c:xVal>
          <c:yVal>
            <c:numRef>
              <c:f>'[Manuscript Fig 7.xls]ellipse'!$E$3:$E$43</c:f>
              <c:numCache>
                <c:formatCode>General</c:formatCode>
                <c:ptCount val="41"/>
                <c:pt idx="0">
                  <c:v>637.17476515920816</c:v>
                </c:pt>
                <c:pt idx="1">
                  <c:v>1245.2619985723809</c:v>
                </c:pt>
                <c:pt idx="2">
                  <c:v>1762.7460338769311</c:v>
                </c:pt>
                <c:pt idx="3">
                  <c:v>2176.8846966926108</c:v>
                </c:pt>
                <c:pt idx="4">
                  <c:v>2477.4805186934786</c:v>
                </c:pt>
                <c:pt idx="5">
                  <c:v>2657.1318331215339</c:v>
                </c:pt>
                <c:pt idx="6">
                  <c:v>2711.4150283870299</c:v>
                </c:pt>
                <c:pt idx="7">
                  <c:v>2638.993472066933</c:v>
                </c:pt>
                <c:pt idx="8">
                  <c:v>2441.6504232312104</c:v>
                </c:pt>
                <c:pt idx="9">
                  <c:v>2124.2451226862272</c:v>
                </c:pt>
                <c:pt idx="10">
                  <c:v>1694.5931423391971</c:v>
                </c:pt>
                <c:pt idx="11">
                  <c:v>1163.2739398794361</c:v>
                </c:pt>
                <c:pt idx="12">
                  <c:v>543.37035741883756</c:v>
                </c:pt>
                <c:pt idx="13">
                  <c:v>-149.85352150037852</c:v>
                </c:pt>
                <c:pt idx="14">
                  <c:v>-899.3282243010708</c:v>
                </c:pt>
                <c:pt idx="15">
                  <c:v>-1686.599196436357</c:v>
                </c:pt>
                <c:pt idx="16">
                  <c:v>-2492.2812137697038</c:v>
                </c:pt>
                <c:pt idx="17">
                  <c:v>-3296.5357111290523</c:v>
                </c:pt>
                <c:pt idx="18">
                  <c:v>-4079.5592736217709</c:v>
                </c:pt>
                <c:pt idx="19">
                  <c:v>-4822.0712624330699</c:v>
                </c:pt>
                <c:pt idx="20">
                  <c:v>-5505.7885681424086</c:v>
                </c:pt>
                <c:pt idx="21">
                  <c:v>-6113.8758015555813</c:v>
                </c:pt>
                <c:pt idx="22">
                  <c:v>-6631.3598368601306</c:v>
                </c:pt>
                <c:pt idx="23">
                  <c:v>-7045.4984996758121</c:v>
                </c:pt>
                <c:pt idx="24">
                  <c:v>-7346.0943216766773</c:v>
                </c:pt>
                <c:pt idx="25">
                  <c:v>-7525.7456361047316</c:v>
                </c:pt>
                <c:pt idx="26">
                  <c:v>-7580.0288313702276</c:v>
                </c:pt>
                <c:pt idx="27">
                  <c:v>-7507.6072750501298</c:v>
                </c:pt>
                <c:pt idx="28">
                  <c:v>-7310.2642262144054</c:v>
                </c:pt>
                <c:pt idx="29">
                  <c:v>-6992.8589256694195</c:v>
                </c:pt>
                <c:pt idx="30">
                  <c:v>-6563.2069453223885</c:v>
                </c:pt>
                <c:pt idx="31">
                  <c:v>-6031.887742862622</c:v>
                </c:pt>
                <c:pt idx="32">
                  <c:v>-5411.9841604020239</c:v>
                </c:pt>
                <c:pt idx="33">
                  <c:v>-4718.7602814828078</c:v>
                </c:pt>
                <c:pt idx="34">
                  <c:v>-3969.2855786821137</c:v>
                </c:pt>
                <c:pt idx="35">
                  <c:v>-3182.0146065468293</c:v>
                </c:pt>
                <c:pt idx="36">
                  <c:v>-2376.3325892134826</c:v>
                </c:pt>
                <c:pt idx="37">
                  <c:v>-1572.0780918541341</c:v>
                </c:pt>
                <c:pt idx="38">
                  <c:v>-789.0545293614141</c:v>
                </c:pt>
                <c:pt idx="39">
                  <c:v>-46.542540550115973</c:v>
                </c:pt>
                <c:pt idx="40">
                  <c:v>637.17476515921862</c:v>
                </c:pt>
              </c:numCache>
            </c:numRef>
          </c:yVal>
          <c:smooth val="0"/>
          <c:extLst>
            <c:ext xmlns:c16="http://schemas.microsoft.com/office/drawing/2014/chart" uri="{C3380CC4-5D6E-409C-BE32-E72D297353CC}">
              <c16:uniqueId val="{00000001-C397-4E37-A22B-0844188291DD}"/>
            </c:ext>
          </c:extLst>
        </c:ser>
        <c:dLbls>
          <c:showLegendKey val="0"/>
          <c:showVal val="0"/>
          <c:showCatName val="0"/>
          <c:showSerName val="0"/>
          <c:showPercent val="0"/>
          <c:showBubbleSize val="0"/>
        </c:dLbls>
        <c:axId val="519294544"/>
        <c:axId val="1"/>
      </c:scatterChart>
      <c:valAx>
        <c:axId val="519294544"/>
        <c:scaling>
          <c:orientation val="minMax"/>
        </c:scaling>
        <c:delete val="0"/>
        <c:axPos val="b"/>
        <c:title>
          <c:tx>
            <c:rich>
              <a:bodyPr rot="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US" dirty="0">
                    <a:solidFill>
                      <a:schemeClr val="accent3"/>
                    </a:solidFill>
                  </a:rPr>
                  <a:t>Incremental Effectiveness (Ulcer-free Weeks)</a:t>
                </a:r>
              </a:p>
            </c:rich>
          </c:tx>
          <c:layout>
            <c:manualLayout>
              <c:xMode val="edge"/>
              <c:yMode val="edge"/>
              <c:x val="0.21132725651644915"/>
              <c:y val="0.94334262265828128"/>
            </c:manualLayout>
          </c:layout>
          <c:overlay val="0"/>
          <c:spPr>
            <a:noFill/>
            <a:ln>
              <a:noFill/>
            </a:ln>
            <a:effectLst/>
          </c:spPr>
          <c:txPr>
            <a:bodyPr rot="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0" spcFirstLastPara="1" vertOverflow="ellipsis" wrap="square" anchor="ctr" anchorCtr="1"/>
          <a:lstStyle/>
          <a:p>
            <a:pPr>
              <a:defRPr sz="1400" b="0" i="0" u="none" strike="noStrike" kern="1200" baseline="0">
                <a:solidFill>
                  <a:schemeClr val="bg1">
                    <a:lumMod val="50000"/>
                  </a:schemeClr>
                </a:solidFill>
                <a:latin typeface="Arial"/>
                <a:ea typeface="Arial"/>
                <a:cs typeface="Arial"/>
              </a:defRPr>
            </a:pPr>
            <a:endParaRPr lang="en-US"/>
          </a:p>
        </c:txPr>
        <c:crossAx val="1"/>
        <c:crossesAt val="-10000"/>
        <c:crossBetween val="midCat"/>
      </c:valAx>
      <c:valAx>
        <c:axId val="1"/>
        <c:scaling>
          <c:orientation val="minMax"/>
          <c:min val="-100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US" dirty="0">
                    <a:solidFill>
                      <a:schemeClr val="accent3"/>
                    </a:solidFill>
                  </a:rPr>
                  <a:t>Incremental Cost ($)</a:t>
                </a:r>
              </a:p>
            </c:rich>
          </c:tx>
          <c:layout>
            <c:manualLayout>
              <c:xMode val="edge"/>
              <c:yMode val="edge"/>
              <c:x val="0"/>
              <c:y val="0.2568064098254635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bg1">
                    <a:lumMod val="50000"/>
                  </a:schemeClr>
                </a:solidFill>
                <a:latin typeface="Arial" pitchFamily="34" charset="0"/>
                <a:ea typeface="+mn-ea"/>
                <a:cs typeface="Arial" pitchFamily="34" charset="0"/>
              </a:defRPr>
            </a:pPr>
            <a:endParaRPr lang="en-US"/>
          </a:p>
        </c:txPr>
        <c:crossAx val="519294544"/>
        <c:crossesAt val="-8"/>
        <c:crossBetween val="midCat"/>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37.72102" units="1/cm"/>
          <inkml:channelProperty channel="Y" name="resolution" value="37.76224" units="1/cm"/>
          <inkml:channelProperty channel="T" name="resolution" value="1" units="1/dev"/>
        </inkml:channelProperties>
      </inkml:inkSource>
      <inkml:timestamp xml:id="ts0" timeString="2016-04-22T18:50:55.399"/>
    </inkml:context>
    <inkml:brush xml:id="br0">
      <inkml:brushProperty name="width" value="0.00882" units="cm"/>
      <inkml:brushProperty name="height" value="0.00882" units="cm"/>
      <inkml:brushProperty name="color" value="#7F7F7F"/>
      <inkml:brushProperty name="fitToCurve" value="1"/>
    </inkml:brush>
  </inkml:definitions>
  <inkml:trace contextRef="#ctx0" brushRef="#br0">0 0 0</inkml:trace>
  <inkml:trace contextRef="#ctx0" brushRef="#br0" timeOffset="1346.2911">39-14 0,'0'7'110,"0"0"-95,0-1 17,0 1-17,0-1 1,7-6-1,-7 7 1</inkml:trace>
  <inkml:trace contextRef="#ctx0" brushRef="#br0" timeOffset="4317.9469">-7 165 0</inkml:trace>
  <inkml:trace contextRef="#ctx0" brushRef="#br0" timeOffset="3767.4674">66 105 0</inkml:trace>
  <inkml:trace contextRef="#ctx0" brushRef="#br0" timeOffset="3063.936">119 13 0,'6'0'157,"1"0"-95,-7 6-46</inkml:trace>
  <inkml:trace contextRef="#ctx0" brushRef="#br0" timeOffset="5003.8439">-53 330 0</inkml:trace>
  <inkml:trace contextRef="#ctx0" brushRef="#br0" timeOffset="5579.3575">-80 264 0</inkml:trace>
  <inkml:trace contextRef="#ctx0" brushRef="#br0" timeOffset="6048.1328">-53 138 0</inkml:trace>
  <inkml:trace contextRef="#ctx0" brushRef="#br0" timeOffset="6673.1754">-27 79 0</inkml:trace>
  <inkml:trace contextRef="#ctx0" brushRef="#br0" timeOffset="7282.5782">33 99 0</inkml:trace>
  <inkml:trace contextRef="#ctx0" brushRef="#br0" timeOffset="9369.3349">-7 231 0</inkml:trace>
  <inkml:trace contextRef="#ctx0" brushRef="#br0" timeOffset="8470.5948">79 33 0</inkml:trace>
  <inkml:trace contextRef="#ctx0" brushRef="#br0" timeOffset="10392.2879">-106 403 0</inkml:trace>
  <inkml:trace contextRef="#ctx0" brushRef="#br0" timeOffset="11023.8028">-20 244 0</inkml:trace>
  <inkml:trace contextRef="#ctx0" brushRef="#br0" timeOffset="11649.171">59 152 0</inkml:trace>
  <inkml:trace contextRef="#ctx0" brushRef="#br0" timeOffset="12305.4551">99 66 0</inkml:trace>
  <inkml:trace contextRef="#ctx0" brushRef="#br0" timeOffset="13180.5039">39 0 0</inkml:trace>
  <inkml:trace contextRef="#ctx0" brushRef="#br0" timeOffset="14743.4657">99-14 0</inkml:trace>
  <inkml:trace contextRef="#ctx0" brushRef="#br0" timeOffset="16666.5425">-60 185 0</inkml:trace>
  <inkml:trace contextRef="#ctx0" brushRef="#br0" timeOffset="15837.9606">-13 52 0</inkml:trace>
  <inkml:trace contextRef="#ctx0" brushRef="#br0" timeOffset="18223.1092">-139 416 0</inkml:trace>
  <inkml:trace contextRef="#ctx0" brushRef="#br0" timeOffset="17504.3203">-106 324 0</inkml:trace>
  <inkml:trace contextRef="#ctx0" brushRef="#br0" timeOffset="19176.8024">6 284 0</inkml:trace>
  <inkml:trace contextRef="#ctx0" brushRef="#br0" timeOffset="19817.4756">59 172 0</inkml:trace>
  <inkml:trace contextRef="#ctx0" brushRef="#br0" timeOffset="20943.1324">112 72 0</inkml:trace>
  <inkml:trace contextRef="#ctx0" brushRef="#br0" timeOffset="35983.5829">185-34 0</inkml:trace>
  <inkml:trace contextRef="#ctx0" brushRef="#br0" timeOffset="37318.7043">33-40 0</inkml:trace>
  <inkml:trace contextRef="#ctx0" brushRef="#br0" timeOffset="36597.8275">99-34 0</inkml:trace>
  <inkml:trace contextRef="#ctx0" brushRef="#br0" timeOffset="38037.479">13-7 0</inkml:trace>
  <inkml:trace contextRef="#ctx0" brushRef="#br0" timeOffset="38558.8342">79-14 0</inkml:trace>
  <inkml:trace contextRef="#ctx0" brushRef="#br0" timeOffset="39137.0062">139-34 0</inkml:trace>
  <inkml:trace contextRef="#ctx0" brushRef="#br0" timeOffset="40168.911">-73 410 0</inkml:trace>
  <inkml:trace contextRef="#ctx0" brushRef="#br0" timeOffset="40700.1883">-27 297 0</inkml:trace>
  <inkml:trace contextRef="#ctx0" brushRef="#br0" timeOffset="41622.0709">-33 198 0</inkml:trace>
  <inkml:trace contextRef="#ctx0" brushRef="#br0" timeOffset="42092.151">20 172 0</inkml:trace>
  <inkml:trace contextRef="#ctx0" brushRef="#br0" timeOffset="43107.8268">-60 291 0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7F5CDE-1211-4E6B-B846-3D0739B605E5}" type="datetimeFigureOut">
              <a:rPr lang="en-GB" smtClean="0"/>
              <a:pPr/>
              <a:t>12/05/2016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B6E09D-E27E-462C-85CA-BAA8DD38C60F}" type="slidenum">
              <a:rPr lang="en-GB" smtClean="0"/>
              <a:pPr/>
              <a:t>‹#›</a:t>
            </a:fld>
            <a:endParaRPr lang="en-GB" dirty="0"/>
          </a:p>
        </p:txBody>
      </p:sp>
    </p:spTree>
    <p:extLst>
      <p:ext uri="{BB962C8B-B14F-4D97-AF65-F5344CB8AC3E}">
        <p14:creationId xmlns:p14="http://schemas.microsoft.com/office/powerpoint/2010/main" val="2995096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B6E09D-E27E-462C-85CA-BAA8DD38C60F}" type="slidenum">
              <a:rPr lang="en-GB" smtClean="0"/>
              <a:pPr/>
              <a:t>1</a:t>
            </a:fld>
            <a:endParaRPr lang="en-GB" dirty="0"/>
          </a:p>
        </p:txBody>
      </p:sp>
    </p:spTree>
    <p:extLst>
      <p:ext uri="{BB962C8B-B14F-4D97-AF65-F5344CB8AC3E}">
        <p14:creationId xmlns:p14="http://schemas.microsoft.com/office/powerpoint/2010/main" val="3714234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a:t>Determine the cost effectiveness  (from a payer’s perspective) of adding CCO to standard of care in the treatment of stage IV PUs among outpatients seen at wound care clinics.</a:t>
            </a:r>
          </a:p>
          <a:p>
            <a:pPr marL="228600" indent="-228600">
              <a:buFont typeface="+mj-lt"/>
              <a:buAutoNum type="arabicPeriod"/>
            </a:pPr>
            <a:r>
              <a:rPr lang="en-US" dirty="0"/>
              <a:t>Understand the effects of changing various cost inputs</a:t>
            </a:r>
          </a:p>
          <a:p>
            <a:pPr marL="228600" indent="-228600">
              <a:buFont typeface="+mj-lt"/>
              <a:buAutoNum type="arabicPeriod"/>
            </a:pPr>
            <a:r>
              <a:rPr lang="en-US" dirty="0"/>
              <a:t>Understand the effects of changing treatment parameters and healing rates</a:t>
            </a:r>
          </a:p>
          <a:p>
            <a:endParaRPr lang="en-US" dirty="0"/>
          </a:p>
        </p:txBody>
      </p:sp>
      <p:sp>
        <p:nvSpPr>
          <p:cNvPr id="4" name="Slide Number Placeholder 3"/>
          <p:cNvSpPr>
            <a:spLocks noGrp="1"/>
          </p:cNvSpPr>
          <p:nvPr>
            <p:ph type="sldNum" sz="quarter" idx="10"/>
          </p:nvPr>
        </p:nvSpPr>
        <p:spPr/>
        <p:txBody>
          <a:bodyPr/>
          <a:lstStyle/>
          <a:p>
            <a:fld id="{EAB6E09D-E27E-462C-85CA-BAA8DD38C60F}" type="slidenum">
              <a:rPr lang="en-GB" smtClean="0"/>
              <a:pPr/>
              <a:t>2</a:t>
            </a:fld>
            <a:endParaRPr lang="en-GB" dirty="0"/>
          </a:p>
        </p:txBody>
      </p:sp>
    </p:spTree>
    <p:extLst>
      <p:ext uri="{BB962C8B-B14F-4D97-AF65-F5344CB8AC3E}">
        <p14:creationId xmlns:p14="http://schemas.microsoft.com/office/powerpoint/2010/main" val="1058298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pressure ulcer is localized injury to the skin and/or underlying tissue usually over a bony prominence, as a result of pressure, or pressure in combination with shear.</a:t>
            </a:r>
          </a:p>
          <a:p>
            <a:endParaRPr lang="en-US" dirty="0"/>
          </a:p>
        </p:txBody>
      </p:sp>
      <p:sp>
        <p:nvSpPr>
          <p:cNvPr id="4" name="Slide Number Placeholder 3"/>
          <p:cNvSpPr>
            <a:spLocks noGrp="1"/>
          </p:cNvSpPr>
          <p:nvPr>
            <p:ph type="sldNum" sz="quarter" idx="10"/>
          </p:nvPr>
        </p:nvSpPr>
        <p:spPr/>
        <p:txBody>
          <a:bodyPr/>
          <a:lstStyle/>
          <a:p>
            <a:fld id="{EAB6E09D-E27E-462C-85CA-BAA8DD38C60F}" type="slidenum">
              <a:rPr lang="en-GB" smtClean="0"/>
              <a:pPr/>
              <a:t>3</a:t>
            </a:fld>
            <a:endParaRPr lang="en-GB" dirty="0"/>
          </a:p>
        </p:txBody>
      </p:sp>
    </p:spTree>
    <p:extLst>
      <p:ext uri="{BB962C8B-B14F-4D97-AF65-F5344CB8AC3E}">
        <p14:creationId xmlns:p14="http://schemas.microsoft.com/office/powerpoint/2010/main" val="1031458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 Prevalence of pressure ulcers (PUs) greatly depends on the population being studied</a:t>
            </a:r>
          </a:p>
          <a:p>
            <a:r>
              <a:rPr lang="en-US" dirty="0"/>
              <a:t>1- 4.5% of Medicare patients (USA) developed at least 1 new PU during hospitalization</a:t>
            </a:r>
          </a:p>
          <a:p>
            <a:r>
              <a:rPr lang="en-US" dirty="0"/>
              <a:t>2- 11-19% of residents in long-term care facilities developed PUs</a:t>
            </a:r>
          </a:p>
          <a:p>
            <a:r>
              <a:rPr lang="en-US" dirty="0"/>
              <a:t>3- Rates for combined care settings (acute care, long-term care, rehabilitation facilities) were 13.5% in 2008 and 12.3% in 2009</a:t>
            </a:r>
          </a:p>
          <a:p>
            <a:endParaRPr lang="en-US" dirty="0"/>
          </a:p>
        </p:txBody>
      </p:sp>
      <p:sp>
        <p:nvSpPr>
          <p:cNvPr id="4" name="Slide Number Placeholder 3"/>
          <p:cNvSpPr>
            <a:spLocks noGrp="1"/>
          </p:cNvSpPr>
          <p:nvPr>
            <p:ph type="sldNum" sz="quarter" idx="10"/>
          </p:nvPr>
        </p:nvSpPr>
        <p:spPr/>
        <p:txBody>
          <a:bodyPr/>
          <a:lstStyle/>
          <a:p>
            <a:fld id="{EAB6E09D-E27E-462C-85CA-BAA8DD38C60F}" type="slidenum">
              <a:rPr lang="en-GB" smtClean="0"/>
              <a:pPr/>
              <a:t>4</a:t>
            </a:fld>
            <a:endParaRPr lang="en-GB" dirty="0"/>
          </a:p>
        </p:txBody>
      </p:sp>
    </p:spTree>
    <p:extLst>
      <p:ext uri="{BB962C8B-B14F-4D97-AF65-F5344CB8AC3E}">
        <p14:creationId xmlns:p14="http://schemas.microsoft.com/office/powerpoint/2010/main" val="4234488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IV PUs are categorized by full thickness tissue loss with exposed bone, tendon or muscle. Slough or eschar may be present on some parts of the wound bed. Often include undermining and tunneling.1</a:t>
            </a:r>
          </a:p>
          <a:p>
            <a:endParaRPr lang="en-US" dirty="0"/>
          </a:p>
        </p:txBody>
      </p:sp>
      <p:sp>
        <p:nvSpPr>
          <p:cNvPr id="4" name="Slide Number Placeholder 3"/>
          <p:cNvSpPr>
            <a:spLocks noGrp="1"/>
          </p:cNvSpPr>
          <p:nvPr>
            <p:ph type="sldNum" sz="quarter" idx="10"/>
          </p:nvPr>
        </p:nvSpPr>
        <p:spPr/>
        <p:txBody>
          <a:bodyPr/>
          <a:lstStyle/>
          <a:p>
            <a:fld id="{EAB6E09D-E27E-462C-85CA-BAA8DD38C60F}" type="slidenum">
              <a:rPr lang="en-GB" smtClean="0"/>
              <a:pPr/>
              <a:t>5</a:t>
            </a:fld>
            <a:endParaRPr lang="en-GB" dirty="0"/>
          </a:p>
        </p:txBody>
      </p:sp>
    </p:spTree>
    <p:extLst>
      <p:ext uri="{BB962C8B-B14F-4D97-AF65-F5344CB8AC3E}">
        <p14:creationId xmlns:p14="http://schemas.microsoft.com/office/powerpoint/2010/main" val="2094929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spcBef>
                <a:spcPct val="0"/>
              </a:spcBef>
              <a:defRPr/>
            </a:pPr>
            <a:r>
              <a:rPr lang="en-GB" altLang="en-US" dirty="0">
                <a:solidFill>
                  <a:srgbClr val="000000"/>
                </a:solidFill>
              </a:rPr>
              <a:t>Wound cleansing</a:t>
            </a:r>
          </a:p>
          <a:p>
            <a:pPr marL="457200" indent="-457200">
              <a:spcBef>
                <a:spcPct val="0"/>
              </a:spcBef>
              <a:defRPr/>
            </a:pPr>
            <a:r>
              <a:rPr lang="en-GB" altLang="en-US" dirty="0">
                <a:solidFill>
                  <a:srgbClr val="000000"/>
                </a:solidFill>
              </a:rPr>
              <a:t>Debridement (removal of necrotic/senescent tissue)</a:t>
            </a:r>
          </a:p>
          <a:p>
            <a:pPr marL="457200" indent="-457200">
              <a:spcBef>
                <a:spcPct val="0"/>
              </a:spcBef>
              <a:defRPr/>
            </a:pPr>
            <a:r>
              <a:rPr lang="en-GB" altLang="en-US" dirty="0">
                <a:solidFill>
                  <a:srgbClr val="000000"/>
                </a:solidFill>
              </a:rPr>
              <a:t>Infection management (detection of wound bioburden or infection) and appropriate local treatment with dressings and/or systemic antibiotics</a:t>
            </a:r>
          </a:p>
          <a:p>
            <a:pPr marL="457200" indent="-457200">
              <a:spcBef>
                <a:spcPct val="0"/>
              </a:spcBef>
              <a:defRPr/>
            </a:pPr>
            <a:r>
              <a:rPr lang="en-GB" altLang="en-US" dirty="0">
                <a:solidFill>
                  <a:srgbClr val="000000"/>
                </a:solidFill>
              </a:rPr>
              <a:t>Skin care surrounding wound (prevent maceration)</a:t>
            </a:r>
          </a:p>
          <a:p>
            <a:pPr marL="457200" indent="-457200">
              <a:spcBef>
                <a:spcPct val="0"/>
              </a:spcBef>
              <a:defRPr/>
            </a:pPr>
            <a:r>
              <a:rPr lang="en-GB" altLang="en-US" dirty="0">
                <a:solidFill>
                  <a:srgbClr val="000000"/>
                </a:solidFill>
              </a:rPr>
              <a:t>Offloading (ensuring that the PU doesn’t experience further pressure)</a:t>
            </a:r>
          </a:p>
          <a:p>
            <a:pPr marL="457200" indent="-457200">
              <a:spcBef>
                <a:spcPct val="0"/>
              </a:spcBef>
              <a:defRPr/>
            </a:pPr>
            <a:r>
              <a:rPr lang="en-GB" altLang="en-US" dirty="0">
                <a:solidFill>
                  <a:srgbClr val="000000"/>
                </a:solidFill>
              </a:rPr>
              <a:t>Patient repositioning (acute care/long-term care) as needed</a:t>
            </a:r>
          </a:p>
          <a:p>
            <a:pPr marL="457200" indent="-457200">
              <a:spcBef>
                <a:spcPct val="0"/>
              </a:spcBef>
              <a:defRPr/>
            </a:pPr>
            <a:r>
              <a:rPr lang="en-GB" altLang="en-US" dirty="0">
                <a:solidFill>
                  <a:srgbClr val="000000"/>
                </a:solidFill>
              </a:rPr>
              <a:t>Nutritional assessment</a:t>
            </a:r>
          </a:p>
          <a:p>
            <a:endParaRPr lang="en-US" dirty="0"/>
          </a:p>
        </p:txBody>
      </p:sp>
      <p:sp>
        <p:nvSpPr>
          <p:cNvPr id="4" name="Slide Number Placeholder 3"/>
          <p:cNvSpPr>
            <a:spLocks noGrp="1"/>
          </p:cNvSpPr>
          <p:nvPr>
            <p:ph type="sldNum" sz="quarter" idx="10"/>
          </p:nvPr>
        </p:nvSpPr>
        <p:spPr/>
        <p:txBody>
          <a:bodyPr/>
          <a:lstStyle/>
          <a:p>
            <a:fld id="{EAB6E09D-E27E-462C-85CA-BAA8DD38C60F}" type="slidenum">
              <a:rPr lang="en-GB" smtClean="0"/>
              <a:pPr/>
              <a:t>6</a:t>
            </a:fld>
            <a:endParaRPr lang="en-GB" dirty="0"/>
          </a:p>
        </p:txBody>
      </p:sp>
    </p:spTree>
    <p:extLst>
      <p:ext uri="{BB962C8B-B14F-4D97-AF65-F5344CB8AC3E}">
        <p14:creationId xmlns:p14="http://schemas.microsoft.com/office/powerpoint/2010/main" val="2813404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altLang="en-US" dirty="0">
                <a:solidFill>
                  <a:srgbClr val="000000"/>
                </a:solidFill>
                <a:latin typeface="Arial" panose="020B0604020202020204" pitchFamily="34" charset="0"/>
              </a:rPr>
              <a:t>0- CCO is an FDA-approved enzymatic debridement agent</a:t>
            </a:r>
          </a:p>
          <a:p>
            <a:pPr>
              <a:spcBef>
                <a:spcPct val="0"/>
              </a:spcBef>
            </a:pPr>
            <a:r>
              <a:rPr lang="en-US" altLang="en-US" dirty="0">
                <a:latin typeface="Arial" panose="020B0604020202020204" pitchFamily="34" charset="0"/>
              </a:rPr>
              <a:t>It penetrates the wound surface by migrating through the edges of the wound and between pockets of slough, eschar, and dead tissue</a:t>
            </a:r>
          </a:p>
          <a:p>
            <a:pPr>
              <a:spcBef>
                <a:spcPct val="0"/>
              </a:spcBef>
            </a:pPr>
            <a:r>
              <a:rPr lang="en-US" altLang="en-US" dirty="0">
                <a:latin typeface="Arial" panose="020B0604020202020204" pitchFamily="34" charset="0"/>
              </a:rPr>
              <a:t>1- Collagen is selectively attached, cleaving the fiber at its attachment point, and detaching the fiber from the wound bed, freeing the wound of necrotic debris</a:t>
            </a:r>
          </a:p>
          <a:p>
            <a:pPr>
              <a:spcBef>
                <a:spcPct val="0"/>
              </a:spcBef>
            </a:pPr>
            <a:r>
              <a:rPr lang="en-US" altLang="en-US" dirty="0">
                <a:latin typeface="Arial" panose="020B0604020202020204" pitchFamily="34" charset="0"/>
              </a:rPr>
              <a:t>2- Resultant necrotic debris can be successfully removed through subsequent cleansing and dressing changes</a:t>
            </a:r>
          </a:p>
          <a:p>
            <a:pPr>
              <a:spcBef>
                <a:spcPct val="0"/>
              </a:spcBef>
            </a:pPr>
            <a:r>
              <a:rPr lang="en-US" altLang="en-US" dirty="0">
                <a:latin typeface="Arial" panose="020B0604020202020204" pitchFamily="34" charset="0"/>
              </a:rPr>
              <a:t>3- CCO does not affect granulation.</a:t>
            </a:r>
          </a:p>
        </p:txBody>
      </p:sp>
      <p:sp>
        <p:nvSpPr>
          <p:cNvPr id="4" name="Slide Number Placeholder 3"/>
          <p:cNvSpPr>
            <a:spLocks noGrp="1"/>
          </p:cNvSpPr>
          <p:nvPr>
            <p:ph type="sldNum" sz="quarter" idx="10"/>
          </p:nvPr>
        </p:nvSpPr>
        <p:spPr/>
        <p:txBody>
          <a:bodyPr/>
          <a:lstStyle/>
          <a:p>
            <a:fld id="{EAB6E09D-E27E-462C-85CA-BAA8DD38C60F}" type="slidenum">
              <a:rPr lang="en-GB" smtClean="0"/>
              <a:pPr/>
              <a:t>7</a:t>
            </a:fld>
            <a:endParaRPr lang="en-GB" dirty="0"/>
          </a:p>
        </p:txBody>
      </p:sp>
    </p:spTree>
    <p:extLst>
      <p:ext uri="{BB962C8B-B14F-4D97-AF65-F5344CB8AC3E}">
        <p14:creationId xmlns:p14="http://schemas.microsoft.com/office/powerpoint/2010/main" val="3112835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 Markov simulation model was designed to evaluate the cost-effectiveness of CCO in stage IV PUs.</a:t>
            </a:r>
          </a:p>
          <a:p>
            <a:r>
              <a:rPr lang="en-US" dirty="0"/>
              <a:t>1- Four-week cycles were used to examine the costs and outcomes associated with the 3 Markov health states. Unhealed state was equated to having a PU and healed state equated to having a healed PU. Clinical outcome and costs were calculated for each cycle with half-cycle corrections. Markov health states included unhealed, healed, and death, </a:t>
            </a:r>
          </a:p>
          <a:p>
            <a:r>
              <a:rPr lang="en-US" dirty="0"/>
              <a:t>2- and evaluated 2 comparative pathways: CCO added to standard of care versus standard of care alone. </a:t>
            </a:r>
          </a:p>
          <a:p>
            <a:r>
              <a:rPr lang="en-US" dirty="0"/>
              <a:t>3- A time horizon of 2 years was chosen as a compromise between  a timeframe that was too short in which few PUs would heal and a longer timeframe in which a high percentage of patients would die or experience other complications that could create large uncertainties in the model.</a:t>
            </a:r>
          </a:p>
          <a:p>
            <a:r>
              <a:rPr lang="en-US" dirty="0"/>
              <a:t>4- Final model outputs included cumulative costs (in 2015 US dollars), clinical outcome (ulcer-free weeks), and incremental cost effectiveness (ICER)</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262575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297762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latin typeface="Arial" panose="020B0604020202020204" pitchFamily="34" charset="0"/>
              </a:rPr>
              <a:t>0- Proportion of stage IV PUs closed at 1 and 2 years, respectively, was double for PUs treated with CCO (22.2%, 26.7%, n=336) compared to those not treated with CCO (11.0%, 13.7%, n=337).</a:t>
            </a:r>
            <a:r>
              <a:rPr lang="en-US" altLang="en-US" baseline="30000" dirty="0">
                <a:latin typeface="Arial" panose="020B0604020202020204" pitchFamily="34" charset="0"/>
              </a:rPr>
              <a:t>1</a:t>
            </a:r>
            <a:endParaRPr lang="en-US" altLang="en-US" dirty="0">
              <a:latin typeface="Arial" panose="020B0604020202020204" pitchFamily="34" charset="0"/>
            </a:endParaRPr>
          </a:p>
          <a:p>
            <a:pPr>
              <a:spcBef>
                <a:spcPct val="0"/>
              </a:spcBef>
            </a:pPr>
            <a:r>
              <a:rPr lang="en-US" altLang="en-US" dirty="0">
                <a:latin typeface="Arial" panose="020B0604020202020204" pitchFamily="34" charset="0"/>
              </a:rPr>
              <a:t>1- Data used were heavily right censored, so an actuarial table for each group was created based on dividing the 2-year data into equal increments of 28 days to reflect cycle length. </a:t>
            </a:r>
          </a:p>
          <a:p>
            <a:pPr>
              <a:spcBef>
                <a:spcPct val="0"/>
              </a:spcBef>
            </a:pPr>
            <a:r>
              <a:rPr lang="en-US" altLang="en-US" dirty="0">
                <a:latin typeface="Arial" panose="020B0604020202020204" pitchFamily="34" charset="0"/>
              </a:rPr>
              <a:t>2- Most probable healing rate of censored wounds was calculated based on number of wounds actually healed in the interval and number of wounds at the beginning of the interval at risk minus the number of censored wounds. </a:t>
            </a:r>
          </a:p>
          <a:p>
            <a:pPr>
              <a:spcBef>
                <a:spcPct val="0"/>
              </a:spcBef>
            </a:pPr>
            <a:r>
              <a:rPr lang="en-US" altLang="en-US" dirty="0">
                <a:latin typeface="Arial" panose="020B0604020202020204" pitchFamily="34" charset="0"/>
              </a:rPr>
              <a:t>3- Death rates were applied at each cycle. Healing rates were modeled based on wound closure rates using linear regression equations.</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517379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FontTx/>
              <a:buChar char="•"/>
            </a:pPr>
            <a:r>
              <a:rPr lang="en-US" altLang="en-US" dirty="0">
                <a:latin typeface="Arial" panose="020B0604020202020204" pitchFamily="34" charset="0"/>
              </a:rPr>
              <a:t>Mortality rates were modeled using age structure in 5-year increments for each treatment group and adjusted using national census data. Percentage of patients in each age interval was then calculated.</a:t>
            </a:r>
          </a:p>
          <a:p>
            <a:pPr>
              <a:spcBef>
                <a:spcPct val="0"/>
              </a:spcBef>
              <a:buFontTx/>
              <a:buChar char="•"/>
            </a:pPr>
            <a:r>
              <a:rPr lang="en-US" altLang="en-US" dirty="0">
                <a:latin typeface="Arial" panose="020B0604020202020204" pitchFamily="34" charset="0"/>
              </a:rPr>
              <a:t>Mean age-adjusted annual mortality rate for each treatment group:</a:t>
            </a:r>
          </a:p>
          <a:p>
            <a:pPr>
              <a:spcBef>
                <a:spcPct val="0"/>
              </a:spcBef>
              <a:buFontTx/>
              <a:buChar char="•"/>
            </a:pPr>
            <a:endParaRPr lang="en-US" altLang="en-US" dirty="0">
              <a:latin typeface="Arial" panose="020B0604020202020204" pitchFamily="34" charset="0"/>
            </a:endParaRPr>
          </a:p>
          <a:p>
            <a:pPr>
              <a:spcBef>
                <a:spcPct val="0"/>
              </a:spcBef>
              <a:buFontTx/>
              <a:buChar char="•"/>
            </a:pPr>
            <a:r>
              <a:rPr lang="en-US" altLang="en-US" dirty="0">
                <a:latin typeface="Arial" panose="020B0604020202020204" pitchFamily="34" charset="0"/>
              </a:rPr>
              <a:t>F = percentage of patients in the age </a:t>
            </a:r>
            <a:r>
              <a:rPr lang="en-US" altLang="en-US" i="1" dirty="0" err="1">
                <a:latin typeface="Arial" panose="020B0604020202020204" pitchFamily="34" charset="0"/>
              </a:rPr>
              <a:t>i</a:t>
            </a:r>
            <a:r>
              <a:rPr lang="en-US" altLang="en-US" dirty="0" err="1">
                <a:latin typeface="Arial" panose="020B0604020202020204" pitchFamily="34" charset="0"/>
              </a:rPr>
              <a:t>th</a:t>
            </a:r>
            <a:r>
              <a:rPr lang="en-US" altLang="en-US" dirty="0">
                <a:latin typeface="Arial" panose="020B0604020202020204" pitchFamily="34" charset="0"/>
              </a:rPr>
              <a:t> group; P</a:t>
            </a:r>
            <a:r>
              <a:rPr lang="en-US" altLang="en-US" baseline="-25000" dirty="0">
                <a:latin typeface="Arial" panose="020B0604020202020204" pitchFamily="34" charset="0"/>
              </a:rPr>
              <a:t>i</a:t>
            </a:r>
            <a:r>
              <a:rPr lang="en-US" altLang="en-US" dirty="0">
                <a:latin typeface="Arial" panose="020B0604020202020204" pitchFamily="34" charset="0"/>
              </a:rPr>
              <a:t> = probability of death in moving from the </a:t>
            </a:r>
            <a:r>
              <a:rPr lang="en-US" altLang="en-US" i="1" dirty="0" err="1">
                <a:latin typeface="Arial" panose="020B0604020202020204" pitchFamily="34" charset="0"/>
              </a:rPr>
              <a:t>i</a:t>
            </a:r>
            <a:r>
              <a:rPr lang="en-US" altLang="en-US" dirty="0" err="1">
                <a:latin typeface="Arial" panose="020B0604020202020204" pitchFamily="34" charset="0"/>
              </a:rPr>
              <a:t>th</a:t>
            </a:r>
            <a:r>
              <a:rPr lang="en-US" altLang="en-US" dirty="0">
                <a:latin typeface="Arial" panose="020B0604020202020204" pitchFamily="34" charset="0"/>
              </a:rPr>
              <a:t> age group to the </a:t>
            </a:r>
            <a:r>
              <a:rPr lang="en-US" altLang="en-US" i="1" dirty="0">
                <a:latin typeface="Arial" panose="020B0604020202020204" pitchFamily="34" charset="0"/>
              </a:rPr>
              <a:t>i</a:t>
            </a:r>
            <a:r>
              <a:rPr lang="en-US" altLang="en-US" dirty="0">
                <a:latin typeface="Arial" panose="020B0604020202020204" pitchFamily="34" charset="0"/>
              </a:rPr>
              <a:t>th+1 age group and F</a:t>
            </a:r>
            <a:r>
              <a:rPr lang="en-US" altLang="en-US" baseline="-25000" dirty="0">
                <a:latin typeface="Arial" panose="020B0604020202020204" pitchFamily="34" charset="0"/>
              </a:rPr>
              <a:t>1</a:t>
            </a:r>
            <a:r>
              <a:rPr lang="en-US" altLang="en-US" dirty="0">
                <a:latin typeface="Arial" panose="020B0604020202020204" pitchFamily="34" charset="0"/>
              </a:rPr>
              <a:t> is associated with the age group ≥20 years, and </a:t>
            </a:r>
            <a:r>
              <a:rPr lang="en-US" altLang="en-US" dirty="0" err="1">
                <a:latin typeface="Arial" panose="020B0604020202020204" pitchFamily="34" charset="0"/>
              </a:rPr>
              <a:t>F</a:t>
            </a:r>
            <a:r>
              <a:rPr lang="en-US" altLang="en-US" baseline="-25000" dirty="0" err="1">
                <a:latin typeface="Arial" panose="020B0604020202020204" pitchFamily="34" charset="0"/>
              </a:rPr>
              <a:t>n</a:t>
            </a:r>
            <a:r>
              <a:rPr lang="en-US" altLang="en-US" dirty="0">
                <a:latin typeface="Arial" panose="020B0604020202020204" pitchFamily="34" charset="0"/>
              </a:rPr>
              <a:t> is associated with the age group ≥95 years. Mean 4-week mortality rates were 0.0126 and 0.0103 for the CCO and standard of care groups, respectively.</a:t>
            </a:r>
            <a:endParaRPr lang="en-US" altLang="en-US" baseline="30000"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43893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latin typeface="Arial" panose="020B0604020202020204" pitchFamily="34" charset="0"/>
              </a:rPr>
              <a:t>0- Proportion of stage IV PUs closed at 1 and 2 years, respectively, was double for PUs treated with CCO (22.2%, 26.7%, n=336) compared to those not treated with CCO (11.0%, 13.7%, n=337).</a:t>
            </a:r>
            <a:r>
              <a:rPr lang="en-US" altLang="en-US" baseline="30000" dirty="0">
                <a:latin typeface="Arial" panose="020B0604020202020204" pitchFamily="34" charset="0"/>
              </a:rPr>
              <a:t>1</a:t>
            </a:r>
            <a:endParaRPr lang="en-US" altLang="en-US" dirty="0">
              <a:latin typeface="Arial" panose="020B0604020202020204" pitchFamily="34" charset="0"/>
            </a:endParaRPr>
          </a:p>
          <a:p>
            <a:pPr>
              <a:spcBef>
                <a:spcPct val="0"/>
              </a:spcBef>
            </a:pPr>
            <a:r>
              <a:rPr lang="en-US" altLang="en-US" dirty="0">
                <a:latin typeface="Arial" panose="020B0604020202020204" pitchFamily="34" charset="0"/>
              </a:rPr>
              <a:t>1- Data used were heavily right censored, so an actuarial table for each group was created based on dividing the 2-year data into equal increments of 28 days to reflect cycle length. </a:t>
            </a:r>
          </a:p>
          <a:p>
            <a:pPr>
              <a:spcBef>
                <a:spcPct val="0"/>
              </a:spcBef>
            </a:pPr>
            <a:r>
              <a:rPr lang="en-US" altLang="en-US" dirty="0">
                <a:latin typeface="Arial" panose="020B0604020202020204" pitchFamily="34" charset="0"/>
              </a:rPr>
              <a:t>2- Most probable healing rate of censored wounds was calculated based on number of wounds actually healed in the interval and number of wounds at the beginning of the interval at risk minus the number of censored wounds. </a:t>
            </a:r>
          </a:p>
          <a:p>
            <a:pPr>
              <a:spcBef>
                <a:spcPct val="0"/>
              </a:spcBef>
            </a:pPr>
            <a:r>
              <a:rPr lang="en-US" altLang="en-US" dirty="0">
                <a:latin typeface="Arial" panose="020B0604020202020204" pitchFamily="34" charset="0"/>
              </a:rPr>
              <a:t>3- Death rates were applied at each cycle. Healing rates were modeled based on wound closure rates using linear regression equations</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94865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latin typeface="Arial" panose="020B0604020202020204" pitchFamily="34" charset="0"/>
              </a:rPr>
              <a:t>PU location proportions changed to be more reflective of commonly cited percentages of PUs by location and equal by group</a:t>
            </a:r>
          </a:p>
          <a:p>
            <a:pPr>
              <a:spcBef>
                <a:spcPct val="0"/>
              </a:spcBef>
            </a:pPr>
            <a:r>
              <a:rPr lang="en-US" altLang="en-US" dirty="0">
                <a:latin typeface="Arial" panose="020B0604020202020204" pitchFamily="34" charset="0"/>
              </a:rPr>
              <a:t>Standard of care healing rates were set to 75% of the CCO healing rates at each cycle as the baseline, and values of 0.65 and 0.85 used to approximate uncertainty</a:t>
            </a:r>
          </a:p>
          <a:p>
            <a:pPr>
              <a:spcBef>
                <a:spcPct val="0"/>
              </a:spcBef>
            </a:pPr>
            <a:r>
              <a:rPr lang="en-US" altLang="en-US" dirty="0">
                <a:latin typeface="Arial" panose="020B0604020202020204" pitchFamily="34" charset="0"/>
              </a:rPr>
              <a:t>Costs associated with muscle or bone debridement were assessed along with a more complex initial visit (level 5) for the initial visit clinic costs</a:t>
            </a:r>
            <a:r>
              <a:rPr lang="en-GB" altLang="en-US" dirty="0">
                <a:solidFill>
                  <a:srgbClr val="000000"/>
                </a:solidFill>
                <a:latin typeface="Arial" panose="020B0604020202020204" pitchFamily="34" charset="0"/>
              </a:rPr>
              <a:t>.</a:t>
            </a:r>
          </a:p>
          <a:p>
            <a:pPr>
              <a:spcBef>
                <a:spcPct val="0"/>
              </a:spcBef>
            </a:pPr>
            <a:r>
              <a:rPr lang="en-US" altLang="en-US" dirty="0">
                <a:latin typeface="Arial" panose="020B0604020202020204" pitchFamily="34" charset="0"/>
              </a:rPr>
              <a:t>More expensive but not necessarily more effective options were chosen to explore offloading costs (50% increase) </a:t>
            </a:r>
          </a:p>
          <a:p>
            <a:r>
              <a:rPr lang="en-US" altLang="en-US" dirty="0">
                <a:latin typeface="Arial" panose="020B0604020202020204" pitchFamily="34" charset="0"/>
              </a:rPr>
              <a:t>Surgical costs were assessed by including them when a PU healed</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42544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latin typeface="Arial" panose="020B0604020202020204" pitchFamily="34" charset="0"/>
              </a:rPr>
              <a:t>PU location proportions changed to be more reflective of commonly cited percentages of PUs by location and equal by group</a:t>
            </a:r>
          </a:p>
          <a:p>
            <a:pPr>
              <a:spcBef>
                <a:spcPct val="0"/>
              </a:spcBef>
            </a:pPr>
            <a:r>
              <a:rPr lang="en-US" altLang="en-US" dirty="0">
                <a:latin typeface="Arial" panose="020B0604020202020204" pitchFamily="34" charset="0"/>
              </a:rPr>
              <a:t>Standard of care healing rates were set to 75% of the CCO healing rates at each cycle as the baseline, and values of 0.65 and 0.85 used to approximate uncertainty</a:t>
            </a:r>
          </a:p>
          <a:p>
            <a:pPr>
              <a:spcBef>
                <a:spcPct val="0"/>
              </a:spcBef>
            </a:pPr>
            <a:r>
              <a:rPr lang="en-US" altLang="en-US" dirty="0">
                <a:latin typeface="Arial" panose="020B0604020202020204" pitchFamily="34" charset="0"/>
              </a:rPr>
              <a:t>Costs associated with muscle or bone debridement were assessed along with a more complex initial visit (level 5) for the initial visit clinic costs</a:t>
            </a:r>
            <a:r>
              <a:rPr lang="en-GB" altLang="en-US" dirty="0">
                <a:solidFill>
                  <a:srgbClr val="000000"/>
                </a:solidFill>
                <a:latin typeface="Arial" panose="020B0604020202020204" pitchFamily="34" charset="0"/>
              </a:rPr>
              <a:t>.</a:t>
            </a:r>
          </a:p>
          <a:p>
            <a:pPr>
              <a:spcBef>
                <a:spcPct val="0"/>
              </a:spcBef>
            </a:pPr>
            <a:r>
              <a:rPr lang="en-US" altLang="en-US" dirty="0">
                <a:latin typeface="Arial" panose="020B0604020202020204" pitchFamily="34" charset="0"/>
              </a:rPr>
              <a:t>More expensive but not necessarily more effective options were chosen to explore offloading costs (50% increase) </a:t>
            </a:r>
          </a:p>
          <a:p>
            <a:r>
              <a:rPr lang="en-US" altLang="en-US" dirty="0">
                <a:latin typeface="Arial" panose="020B0604020202020204" pitchFamily="34" charset="0"/>
              </a:rPr>
              <a:t>Surgical costs were assessed by including them when a PU healed</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605390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latin typeface="Arial" panose="020B0604020202020204" pitchFamily="34" charset="0"/>
              </a:rPr>
              <a:t>Current data from the literature were used as model inputs</a:t>
            </a:r>
          </a:p>
          <a:p>
            <a:pPr>
              <a:spcBef>
                <a:spcPct val="0"/>
              </a:spcBef>
            </a:pPr>
            <a:r>
              <a:rPr lang="en-US" altLang="en-US" dirty="0">
                <a:latin typeface="Arial" panose="020B0604020202020204" pitchFamily="34" charset="0"/>
              </a:rPr>
              <a:t>“Real-world” data used as this population is likely to be significantly different from acute/long-term care populations</a:t>
            </a:r>
          </a:p>
          <a:p>
            <a:pPr>
              <a:spcBef>
                <a:spcPct val="0"/>
              </a:spcBef>
            </a:pPr>
            <a:r>
              <a:rPr lang="en-US" altLang="en-US" dirty="0">
                <a:latin typeface="Arial" panose="020B0604020202020204" pitchFamily="34" charset="0"/>
              </a:rPr>
              <a:t>Accuracy checked in stages: (1) with costs, healing; and mortality rates; (2) at the model input stage; and (3) by cycle in cumulative model results</a:t>
            </a:r>
          </a:p>
          <a:p>
            <a:pPr>
              <a:spcBef>
                <a:spcPct val="0"/>
              </a:spcBef>
            </a:pPr>
            <a:r>
              <a:rPr lang="en-US" altLang="en-US" dirty="0">
                <a:latin typeface="Arial" panose="020B0604020202020204" pitchFamily="34" charset="0"/>
              </a:rPr>
              <a:t>Proportion of wounds calculated as closed at 2 years without any censoring was 65.9% and 32.1% for the CCO and standard of care groups, respectively. Goodness of fit for this stage of the model was 65.4% and 32.0%</a:t>
            </a:r>
          </a:p>
          <a:p>
            <a:pPr>
              <a:spcBef>
                <a:spcPct val="0"/>
              </a:spcBef>
            </a:pPr>
            <a:r>
              <a:rPr lang="en-US" altLang="en-US" dirty="0">
                <a:latin typeface="Arial" panose="020B0604020202020204" pitchFamily="34" charset="0"/>
              </a:rPr>
              <a:t>Markov model was calibrated in stages using a dependent validity method to ensure that final results were within prescribed limits when compared against dataset parameters.</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16750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01588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pPr>
            <a:r>
              <a:rPr lang="en-US" altLang="en-US" dirty="0">
                <a:latin typeface="Arial" panose="020B0604020202020204" pitchFamily="34" charset="0"/>
              </a:rPr>
              <a:t>Relative to standard of care alone, CCO + standard of care incurred lower costs and higher benefits: $11,151 vs. $17,596, and 33.94 vs. 16.75 ulcer-free weeks, resulting in a dominated ICER of –$375 per ulcer-free week.</a:t>
            </a:r>
          </a:p>
          <a:p>
            <a:pPr>
              <a:spcBef>
                <a:spcPts val="400"/>
              </a:spcBef>
            </a:pPr>
            <a:r>
              <a:rPr lang="en-US" altLang="en-US" dirty="0">
                <a:latin typeface="Arial" panose="020B0604020202020204" pitchFamily="34" charset="0"/>
              </a:rPr>
              <a:t>This indicates that for each additional ulcer-free week that can be gained there is a concurrent cost savings of $375 if the additional CCO treatment is selected. </a:t>
            </a:r>
          </a:p>
          <a:p>
            <a:pPr>
              <a:spcBef>
                <a:spcPts val="400"/>
              </a:spcBef>
            </a:pPr>
            <a:r>
              <a:rPr lang="en-US" altLang="en-US" dirty="0">
                <a:latin typeface="Arial" panose="020B0604020202020204" pitchFamily="34" charset="0"/>
              </a:rPr>
              <a:t>Over a 2-year period, an additional 17.2 ulcer-free weeks can be gained with a concurrent cost savings of $6,445 for each patient.</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37490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598786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00"/>
              </a:spcBef>
            </a:pPr>
            <a:r>
              <a:rPr lang="en-US" altLang="en-US" dirty="0">
                <a:latin typeface="Arial" panose="020B0604020202020204" pitchFamily="34" charset="0"/>
              </a:rPr>
              <a:t>Relative to standard of care alone, CCO + standard of care incurred lower costs and higher benefits: $11,151 vs. $17,596, and 33.94 vs. 16.75 ulcer-free weeks, resulting in a dominated ICER of –$375 per ulcer-free week.</a:t>
            </a:r>
          </a:p>
          <a:p>
            <a:pPr>
              <a:spcBef>
                <a:spcPts val="400"/>
              </a:spcBef>
            </a:pPr>
            <a:r>
              <a:rPr lang="en-US" altLang="en-US" dirty="0">
                <a:latin typeface="Arial" panose="020B0604020202020204" pitchFamily="34" charset="0"/>
              </a:rPr>
              <a:t>This indicates that for each additional ulcer-free week that can be gained there is a concurrent cost savings of $375 if the additional CCO treatment is selected. </a:t>
            </a:r>
          </a:p>
          <a:p>
            <a:pPr>
              <a:spcBef>
                <a:spcPts val="400"/>
              </a:spcBef>
            </a:pPr>
            <a:r>
              <a:rPr lang="en-US" altLang="en-US" dirty="0">
                <a:latin typeface="Arial" panose="020B0604020202020204" pitchFamily="34" charset="0"/>
              </a:rPr>
              <a:t>Over a 2-year period, an additional 17.2 ulcer-free weeks can be gained with a concurrent cost savings of $6,445 for each patient.</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75878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latin typeface="Arial" panose="020B0604020202020204" pitchFamily="34" charset="0"/>
              </a:rPr>
              <a:t>Adding CCO to standard of care in the treatment of stage IV PUs resulted in an ICER of −$375 per ulcer-free week with 17.2 additional ulcer-free weeks and a cost savings of $6,445 per patient over a 2-year period.</a:t>
            </a:r>
          </a:p>
          <a:p>
            <a:pPr>
              <a:spcBef>
                <a:spcPct val="0"/>
              </a:spcBef>
            </a:pPr>
            <a:r>
              <a:rPr lang="en-US" altLang="en-US" dirty="0">
                <a:latin typeface="Arial" panose="020B0604020202020204" pitchFamily="34" charset="0"/>
              </a:rPr>
              <a:t>Sensitivity analyses demonstrated that this result was robust with all variations still yielding costs savings and increased benefits</a:t>
            </a:r>
          </a:p>
          <a:p>
            <a:pPr>
              <a:spcBef>
                <a:spcPct val="0"/>
              </a:spcBef>
            </a:pPr>
            <a:r>
              <a:rPr lang="en-US" altLang="en-US" dirty="0">
                <a:latin typeface="Arial" panose="020B0604020202020204" pitchFamily="34" charset="0"/>
              </a:rPr>
              <a:t>Study strengths: Use of “real-world” data; realistic simulation of health states; comprehensive health care provider costs</a:t>
            </a:r>
          </a:p>
          <a:p>
            <a:pPr>
              <a:spcBef>
                <a:spcPct val="0"/>
              </a:spcBef>
            </a:pPr>
            <a:r>
              <a:rPr lang="en-US" altLang="en-US" dirty="0">
                <a:latin typeface="Arial" panose="020B0604020202020204" pitchFamily="34" charset="0"/>
              </a:rPr>
              <a:t>Study limitations: relatively small samples for model inputs; simplified healing/mortality rates.</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AB6E09D-E27E-462C-85CA-BAA8DD38C60F}"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GB"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898722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Rectangle 2"/>
          <p:cNvSpPr/>
          <p:nvPr userDrawn="1"/>
        </p:nvSpPr>
        <p:spPr>
          <a:xfrm>
            <a:off x="0" y="0"/>
            <a:ext cx="9144000" cy="98072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p:cNvSpPr>
            <a:spLocks noGrp="1"/>
          </p:cNvSpPr>
          <p:nvPr>
            <p:ph type="title" hasCustomPrompt="1"/>
          </p:nvPr>
        </p:nvSpPr>
        <p:spPr>
          <a:xfrm>
            <a:off x="171450" y="152401"/>
            <a:ext cx="6876240" cy="677736"/>
          </a:xfrm>
        </p:spPr>
        <p:txBody>
          <a:bodyPr>
            <a:normAutofit/>
          </a:bodyPr>
          <a:lstStyle>
            <a:lvl1pPr>
              <a:defRPr sz="2400">
                <a:solidFill>
                  <a:schemeClr val="bg1"/>
                </a:solidFill>
              </a:defRPr>
            </a:lvl1pPr>
          </a:lstStyle>
          <a:p>
            <a:r>
              <a:rPr lang="en-US" dirty="0"/>
              <a:t>Click to edit</a:t>
            </a:r>
            <a:br>
              <a:rPr lang="en-US" dirty="0"/>
            </a:br>
            <a:r>
              <a:rPr lang="en-US" dirty="0"/>
              <a:t>Master title style</a:t>
            </a:r>
            <a:endParaRPr lang="en-GB" dirty="0"/>
          </a:p>
        </p:txBody>
      </p:sp>
      <p:sp>
        <p:nvSpPr>
          <p:cNvPr id="5" name="Rectangle 4"/>
          <p:cNvSpPr/>
          <p:nvPr userDrawn="1"/>
        </p:nvSpPr>
        <p:spPr>
          <a:xfrm>
            <a:off x="0" y="1052736"/>
            <a:ext cx="9144000"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0" name="Group 89"/>
          <p:cNvGrpSpPr/>
          <p:nvPr userDrawn="1"/>
        </p:nvGrpSpPr>
        <p:grpSpPr>
          <a:xfrm>
            <a:off x="7343108" y="1"/>
            <a:ext cx="1800892" cy="980728"/>
            <a:chOff x="7343108" y="1"/>
            <a:chExt cx="1800892" cy="980728"/>
          </a:xfrm>
        </p:grpSpPr>
        <p:sp>
          <p:nvSpPr>
            <p:cNvPr id="7" name="Freeform 21"/>
            <p:cNvSpPr>
              <a:spLocks/>
            </p:cNvSpPr>
            <p:nvPr/>
          </p:nvSpPr>
          <p:spPr bwMode="auto">
            <a:xfrm>
              <a:off x="7662784" y="208297"/>
              <a:ext cx="133801" cy="154053"/>
            </a:xfrm>
            <a:custGeom>
              <a:avLst/>
              <a:gdLst>
                <a:gd name="T0" fmla="*/ 21 w 78"/>
                <a:gd name="T1" fmla="*/ 84 h 90"/>
                <a:gd name="T2" fmla="*/ 66 w 78"/>
                <a:gd name="T3" fmla="*/ 57 h 90"/>
                <a:gd name="T4" fmla="*/ 66 w 78"/>
                <a:gd name="T5" fmla="*/ 33 h 90"/>
                <a:gd name="T6" fmla="*/ 21 w 78"/>
                <a:gd name="T7" fmla="*/ 7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6" y="57"/>
                    <a:pt x="66" y="57"/>
                    <a:pt x="66" y="57"/>
                  </a:cubicBezTo>
                  <a:cubicBezTo>
                    <a:pt x="78" y="51"/>
                    <a:pt x="78" y="40"/>
                    <a:pt x="66" y="33"/>
                  </a:cubicBezTo>
                  <a:cubicBezTo>
                    <a:pt x="21" y="7"/>
                    <a:pt x="21" y="7"/>
                    <a:pt x="21" y="7"/>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22"/>
            <p:cNvSpPr>
              <a:spLocks/>
            </p:cNvSpPr>
            <p:nvPr/>
          </p:nvSpPr>
          <p:spPr bwMode="auto">
            <a:xfrm>
              <a:off x="7685205" y="703000"/>
              <a:ext cx="135248" cy="156222"/>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20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6"/>
                    <a:pt x="79" y="72"/>
                  </a:cubicBezTo>
                  <a:cubicBezTo>
                    <a:pt x="79" y="20"/>
                    <a:pt x="79" y="20"/>
                    <a:pt x="79" y="20"/>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Freeform 23"/>
            <p:cNvSpPr>
              <a:spLocks/>
            </p:cNvSpPr>
            <p:nvPr/>
          </p:nvSpPr>
          <p:spPr bwMode="auto">
            <a:xfrm>
              <a:off x="7662784" y="802809"/>
              <a:ext cx="133801" cy="155499"/>
            </a:xfrm>
            <a:custGeom>
              <a:avLst/>
              <a:gdLst>
                <a:gd name="T0" fmla="*/ 66 w 78"/>
                <a:gd name="T1" fmla="*/ 33 h 91"/>
                <a:gd name="T2" fmla="*/ 21 w 78"/>
                <a:gd name="T3" fmla="*/ 7 h 91"/>
                <a:gd name="T4" fmla="*/ 0 w 78"/>
                <a:gd name="T5" fmla="*/ 19 h 91"/>
                <a:gd name="T6" fmla="*/ 0 w 78"/>
                <a:gd name="T7" fmla="*/ 72 h 91"/>
                <a:gd name="T8" fmla="*/ 21 w 78"/>
                <a:gd name="T9" fmla="*/ 84 h 91"/>
                <a:gd name="T10" fmla="*/ 66 w 78"/>
                <a:gd name="T11" fmla="*/ 58 h 91"/>
                <a:gd name="T12" fmla="*/ 66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33"/>
                  </a:moveTo>
                  <a:cubicBezTo>
                    <a:pt x="21" y="7"/>
                    <a:pt x="21" y="7"/>
                    <a:pt x="21" y="7"/>
                  </a:cubicBezTo>
                  <a:cubicBezTo>
                    <a:pt x="9" y="0"/>
                    <a:pt x="0" y="6"/>
                    <a:pt x="0" y="19"/>
                  </a:cubicBezTo>
                  <a:cubicBezTo>
                    <a:pt x="0" y="72"/>
                    <a:pt x="0" y="72"/>
                    <a:pt x="0" y="72"/>
                  </a:cubicBezTo>
                  <a:cubicBezTo>
                    <a:pt x="0" y="85"/>
                    <a:pt x="9" y="91"/>
                    <a:pt x="21" y="84"/>
                  </a:cubicBezTo>
                  <a:cubicBezTo>
                    <a:pt x="66" y="58"/>
                    <a:pt x="66" y="58"/>
                    <a:pt x="66" y="58"/>
                  </a:cubicBezTo>
                  <a:cubicBezTo>
                    <a:pt x="78" y="51"/>
                    <a:pt x="78" y="40"/>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 name="Freeform 24"/>
            <p:cNvSpPr>
              <a:spLocks/>
            </p:cNvSpPr>
            <p:nvPr/>
          </p:nvSpPr>
          <p:spPr bwMode="auto">
            <a:xfrm>
              <a:off x="7514518" y="802809"/>
              <a:ext cx="134524"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1" name="Freeform 25"/>
            <p:cNvSpPr>
              <a:spLocks/>
            </p:cNvSpPr>
            <p:nvPr/>
          </p:nvSpPr>
          <p:spPr bwMode="auto">
            <a:xfrm>
              <a:off x="7489927" y="1"/>
              <a:ext cx="126569" cy="66539"/>
            </a:xfrm>
            <a:custGeom>
              <a:avLst/>
              <a:gdLst>
                <a:gd name="T0" fmla="*/ 22 w 74"/>
                <a:gd name="T1" fmla="*/ 32 h 39"/>
                <a:gd name="T2" fmla="*/ 67 w 74"/>
                <a:gd name="T3" fmla="*/ 6 h 39"/>
                <a:gd name="T4" fmla="*/ 74 w 74"/>
                <a:gd name="T5" fmla="*/ 0 h 39"/>
                <a:gd name="T6" fmla="*/ 0 w 74"/>
                <a:gd name="T7" fmla="*/ 0 h 39"/>
                <a:gd name="T8" fmla="*/ 0 w 74"/>
                <a:gd name="T9" fmla="*/ 20 h 39"/>
                <a:gd name="T10" fmla="*/ 22 w 74"/>
                <a:gd name="T11" fmla="*/ 32 h 39"/>
              </a:gdLst>
              <a:ahLst/>
              <a:cxnLst>
                <a:cxn ang="0">
                  <a:pos x="T0" y="T1"/>
                </a:cxn>
                <a:cxn ang="0">
                  <a:pos x="T2" y="T3"/>
                </a:cxn>
                <a:cxn ang="0">
                  <a:pos x="T4" y="T5"/>
                </a:cxn>
                <a:cxn ang="0">
                  <a:pos x="T6" y="T7"/>
                </a:cxn>
                <a:cxn ang="0">
                  <a:pos x="T8" y="T9"/>
                </a:cxn>
                <a:cxn ang="0">
                  <a:pos x="T10" y="T11"/>
                </a:cxn>
              </a:cxnLst>
              <a:rect l="0" t="0" r="r" b="b"/>
              <a:pathLst>
                <a:path w="74" h="39">
                  <a:moveTo>
                    <a:pt x="22" y="32"/>
                  </a:moveTo>
                  <a:cubicBezTo>
                    <a:pt x="67" y="6"/>
                    <a:pt x="67" y="6"/>
                    <a:pt x="67" y="6"/>
                  </a:cubicBezTo>
                  <a:cubicBezTo>
                    <a:pt x="70" y="4"/>
                    <a:pt x="72" y="2"/>
                    <a:pt x="74" y="0"/>
                  </a:cubicBezTo>
                  <a:cubicBezTo>
                    <a:pt x="0" y="0"/>
                    <a:pt x="0" y="0"/>
                    <a:pt x="0" y="0"/>
                  </a:cubicBezTo>
                  <a:cubicBezTo>
                    <a:pt x="0" y="20"/>
                    <a:pt x="0" y="20"/>
                    <a:pt x="0" y="20"/>
                  </a:cubicBezTo>
                  <a:cubicBezTo>
                    <a:pt x="0" y="33"/>
                    <a:pt x="10" y="39"/>
                    <a:pt x="22"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auto">
            <a:xfrm>
              <a:off x="7489927" y="901894"/>
              <a:ext cx="130185" cy="78835"/>
            </a:xfrm>
            <a:custGeom>
              <a:avLst/>
              <a:gdLst>
                <a:gd name="T0" fmla="*/ 67 w 76"/>
                <a:gd name="T1" fmla="*/ 33 h 46"/>
                <a:gd name="T2" fmla="*/ 22 w 76"/>
                <a:gd name="T3" fmla="*/ 7 h 46"/>
                <a:gd name="T4" fmla="*/ 0 w 76"/>
                <a:gd name="T5" fmla="*/ 19 h 46"/>
                <a:gd name="T6" fmla="*/ 0 w 76"/>
                <a:gd name="T7" fmla="*/ 46 h 46"/>
                <a:gd name="T8" fmla="*/ 76 w 76"/>
                <a:gd name="T9" fmla="*/ 46 h 46"/>
                <a:gd name="T10" fmla="*/ 67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7" y="33"/>
                  </a:moveTo>
                  <a:cubicBezTo>
                    <a:pt x="22" y="7"/>
                    <a:pt x="22" y="7"/>
                    <a:pt x="22" y="7"/>
                  </a:cubicBezTo>
                  <a:cubicBezTo>
                    <a:pt x="10" y="0"/>
                    <a:pt x="0" y="6"/>
                    <a:pt x="0" y="19"/>
                  </a:cubicBezTo>
                  <a:cubicBezTo>
                    <a:pt x="0" y="46"/>
                    <a:pt x="0" y="46"/>
                    <a:pt x="0" y="46"/>
                  </a:cubicBezTo>
                  <a:cubicBezTo>
                    <a:pt x="76" y="46"/>
                    <a:pt x="76" y="46"/>
                    <a:pt x="76" y="46"/>
                  </a:cubicBezTo>
                  <a:cubicBezTo>
                    <a:pt x="76" y="41"/>
                    <a:pt x="73" y="37"/>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 name="Freeform 27"/>
            <p:cNvSpPr>
              <a:spLocks/>
            </p:cNvSpPr>
            <p:nvPr/>
          </p:nvSpPr>
          <p:spPr bwMode="auto">
            <a:xfrm>
              <a:off x="7834194" y="506276"/>
              <a:ext cx="135248" cy="154053"/>
            </a:xfrm>
            <a:custGeom>
              <a:avLst/>
              <a:gdLst>
                <a:gd name="T0" fmla="*/ 21 w 79"/>
                <a:gd name="T1" fmla="*/ 83 h 90"/>
                <a:gd name="T2" fmla="*/ 67 w 79"/>
                <a:gd name="T3" fmla="*/ 57 h 90"/>
                <a:gd name="T4" fmla="*/ 67 w 79"/>
                <a:gd name="T5" fmla="*/ 33 h 90"/>
                <a:gd name="T6" fmla="*/ 21 w 79"/>
                <a:gd name="T7" fmla="*/ 6 h 90"/>
                <a:gd name="T8" fmla="*/ 0 w 79"/>
                <a:gd name="T9" fmla="*/ 19 h 90"/>
                <a:gd name="T10" fmla="*/ 0 w 79"/>
                <a:gd name="T11" fmla="*/ 71 h 90"/>
                <a:gd name="T12" fmla="*/ 21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1" y="83"/>
                  </a:moveTo>
                  <a:cubicBezTo>
                    <a:pt x="67" y="57"/>
                    <a:pt x="67" y="57"/>
                    <a:pt x="67" y="57"/>
                  </a:cubicBezTo>
                  <a:cubicBezTo>
                    <a:pt x="79" y="50"/>
                    <a:pt x="79" y="39"/>
                    <a:pt x="67" y="33"/>
                  </a:cubicBezTo>
                  <a:cubicBezTo>
                    <a:pt x="21" y="6"/>
                    <a:pt x="21" y="6"/>
                    <a:pt x="21" y="6"/>
                  </a:cubicBezTo>
                  <a:cubicBezTo>
                    <a:pt x="10" y="0"/>
                    <a:pt x="0" y="5"/>
                    <a:pt x="0" y="19"/>
                  </a:cubicBezTo>
                  <a:cubicBezTo>
                    <a:pt x="0" y="71"/>
                    <a:pt x="0" y="71"/>
                    <a:pt x="0" y="71"/>
                  </a:cubicBezTo>
                  <a:cubicBezTo>
                    <a:pt x="0" y="85"/>
                    <a:pt x="10"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 name="Freeform 28"/>
            <p:cNvSpPr>
              <a:spLocks/>
            </p:cNvSpPr>
            <p:nvPr/>
          </p:nvSpPr>
          <p:spPr bwMode="auto">
            <a:xfrm>
              <a:off x="7690268" y="901894"/>
              <a:ext cx="130185" cy="78835"/>
            </a:xfrm>
            <a:custGeom>
              <a:avLst/>
              <a:gdLst>
                <a:gd name="T0" fmla="*/ 55 w 76"/>
                <a:gd name="T1" fmla="*/ 7 h 46"/>
                <a:gd name="T2" fmla="*/ 9 w 76"/>
                <a:gd name="T3" fmla="*/ 33 h 46"/>
                <a:gd name="T4" fmla="*/ 0 w 76"/>
                <a:gd name="T5" fmla="*/ 46 h 46"/>
                <a:gd name="T6" fmla="*/ 76 w 76"/>
                <a:gd name="T7" fmla="*/ 46 h 46"/>
                <a:gd name="T8" fmla="*/ 76 w 76"/>
                <a:gd name="T9" fmla="*/ 19 h 46"/>
                <a:gd name="T10" fmla="*/ 55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5" y="7"/>
                  </a:moveTo>
                  <a:cubicBezTo>
                    <a:pt x="9" y="33"/>
                    <a:pt x="9" y="33"/>
                    <a:pt x="9" y="33"/>
                  </a:cubicBezTo>
                  <a:cubicBezTo>
                    <a:pt x="3" y="37"/>
                    <a:pt x="0" y="41"/>
                    <a:pt x="0" y="46"/>
                  </a:cubicBezTo>
                  <a:cubicBezTo>
                    <a:pt x="76" y="46"/>
                    <a:pt x="76" y="46"/>
                    <a:pt x="76" y="46"/>
                  </a:cubicBezTo>
                  <a:cubicBezTo>
                    <a:pt x="76" y="19"/>
                    <a:pt x="76" y="19"/>
                    <a:pt x="76" y="19"/>
                  </a:cubicBezTo>
                  <a:cubicBezTo>
                    <a:pt x="76" y="6"/>
                    <a:pt x="66" y="0"/>
                    <a:pt x="55"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Freeform 29"/>
            <p:cNvSpPr>
              <a:spLocks/>
            </p:cNvSpPr>
            <p:nvPr/>
          </p:nvSpPr>
          <p:spPr bwMode="auto">
            <a:xfrm>
              <a:off x="8373016" y="109212"/>
              <a:ext cx="133078" cy="155499"/>
            </a:xfrm>
            <a:custGeom>
              <a:avLst/>
              <a:gdLst>
                <a:gd name="T0" fmla="*/ 11 w 78"/>
                <a:gd name="T1" fmla="*/ 33 h 91"/>
                <a:gd name="T2" fmla="*/ 11 w 78"/>
                <a:gd name="T3" fmla="*/ 58 h 91"/>
                <a:gd name="T4" fmla="*/ 57 w 78"/>
                <a:gd name="T5" fmla="*/ 84 h 91"/>
                <a:gd name="T6" fmla="*/ 78 w 78"/>
                <a:gd name="T7" fmla="*/ 71 h 91"/>
                <a:gd name="T8" fmla="*/ 78 w 78"/>
                <a:gd name="T9" fmla="*/ 19 h 91"/>
                <a:gd name="T10" fmla="*/ 57 w 78"/>
                <a:gd name="T11" fmla="*/ 7 h 91"/>
                <a:gd name="T12" fmla="*/ 11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11" y="33"/>
                  </a:moveTo>
                  <a:cubicBezTo>
                    <a:pt x="0" y="40"/>
                    <a:pt x="0" y="51"/>
                    <a:pt x="11" y="58"/>
                  </a:cubicBezTo>
                  <a:cubicBezTo>
                    <a:pt x="57" y="84"/>
                    <a:pt x="57" y="84"/>
                    <a:pt x="57" y="84"/>
                  </a:cubicBezTo>
                  <a:cubicBezTo>
                    <a:pt x="68" y="91"/>
                    <a:pt x="78" y="85"/>
                    <a:pt x="78" y="71"/>
                  </a:cubicBezTo>
                  <a:cubicBezTo>
                    <a:pt x="78" y="19"/>
                    <a:pt x="78" y="19"/>
                    <a:pt x="78" y="19"/>
                  </a:cubicBezTo>
                  <a:cubicBezTo>
                    <a:pt x="78" y="5"/>
                    <a:pt x="68" y="0"/>
                    <a:pt x="57" y="7"/>
                  </a:cubicBezTo>
                  <a:lnTo>
                    <a:pt x="11" y="33"/>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Freeform 30"/>
            <p:cNvSpPr>
              <a:spLocks/>
            </p:cNvSpPr>
            <p:nvPr/>
          </p:nvSpPr>
          <p:spPr bwMode="auto">
            <a:xfrm>
              <a:off x="8177738" y="109212"/>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 name="Freeform 31"/>
            <p:cNvSpPr>
              <a:spLocks/>
            </p:cNvSpPr>
            <p:nvPr/>
          </p:nvSpPr>
          <p:spPr bwMode="auto">
            <a:xfrm>
              <a:off x="8349148" y="208297"/>
              <a:ext cx="133078" cy="154053"/>
            </a:xfrm>
            <a:custGeom>
              <a:avLst/>
              <a:gdLst>
                <a:gd name="T0" fmla="*/ 21 w 78"/>
                <a:gd name="T1" fmla="*/ 84 h 90"/>
                <a:gd name="T2" fmla="*/ 67 w 78"/>
                <a:gd name="T3" fmla="*/ 57 h 90"/>
                <a:gd name="T4" fmla="*/ 67 w 78"/>
                <a:gd name="T5" fmla="*/ 33 h 90"/>
                <a:gd name="T6" fmla="*/ 21 w 78"/>
                <a:gd name="T7" fmla="*/ 7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7" y="57"/>
                    <a:pt x="67" y="57"/>
                    <a:pt x="67" y="57"/>
                  </a:cubicBezTo>
                  <a:cubicBezTo>
                    <a:pt x="78" y="51"/>
                    <a:pt x="78" y="40"/>
                    <a:pt x="67" y="33"/>
                  </a:cubicBezTo>
                  <a:cubicBezTo>
                    <a:pt x="21" y="7"/>
                    <a:pt x="21" y="7"/>
                    <a:pt x="21" y="7"/>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Freeform 32"/>
            <p:cNvSpPr>
              <a:spLocks/>
            </p:cNvSpPr>
            <p:nvPr/>
          </p:nvSpPr>
          <p:spPr bwMode="auto">
            <a:xfrm>
              <a:off x="8200159" y="10127"/>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Freeform 33"/>
            <p:cNvSpPr>
              <a:spLocks/>
            </p:cNvSpPr>
            <p:nvPr/>
          </p:nvSpPr>
          <p:spPr bwMode="auto">
            <a:xfrm>
              <a:off x="8200159" y="208297"/>
              <a:ext cx="135248" cy="154053"/>
            </a:xfrm>
            <a:custGeom>
              <a:avLst/>
              <a:gdLst>
                <a:gd name="T0" fmla="*/ 57 w 79"/>
                <a:gd name="T1" fmla="*/ 7 h 90"/>
                <a:gd name="T2" fmla="*/ 12 w 79"/>
                <a:gd name="T3" fmla="*/ 33 h 90"/>
                <a:gd name="T4" fmla="*/ 12 w 79"/>
                <a:gd name="T5" fmla="*/ 57 h 90"/>
                <a:gd name="T6" fmla="*/ 57 w 79"/>
                <a:gd name="T7" fmla="*/ 84 h 90"/>
                <a:gd name="T8" fmla="*/ 79 w 79"/>
                <a:gd name="T9" fmla="*/ 71 h 90"/>
                <a:gd name="T10" fmla="*/ 79 w 79"/>
                <a:gd name="T11" fmla="*/ 19 h 90"/>
                <a:gd name="T12" fmla="*/ 57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7"/>
                  </a:moveTo>
                  <a:cubicBezTo>
                    <a:pt x="12" y="33"/>
                    <a:pt x="12" y="33"/>
                    <a:pt x="12" y="33"/>
                  </a:cubicBezTo>
                  <a:cubicBezTo>
                    <a:pt x="0" y="40"/>
                    <a:pt x="0" y="51"/>
                    <a:pt x="12" y="57"/>
                  </a:cubicBezTo>
                  <a:cubicBezTo>
                    <a:pt x="57" y="84"/>
                    <a:pt x="57" y="84"/>
                    <a:pt x="57" y="84"/>
                  </a:cubicBezTo>
                  <a:cubicBezTo>
                    <a:pt x="69" y="90"/>
                    <a:pt x="79" y="85"/>
                    <a:pt x="79" y="71"/>
                  </a:cubicBezTo>
                  <a:cubicBezTo>
                    <a:pt x="79" y="19"/>
                    <a:pt x="79" y="19"/>
                    <a:pt x="79" y="19"/>
                  </a:cubicBezTo>
                  <a:cubicBezTo>
                    <a:pt x="79"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34"/>
            <p:cNvSpPr>
              <a:spLocks/>
            </p:cNvSpPr>
            <p:nvPr/>
          </p:nvSpPr>
          <p:spPr bwMode="auto">
            <a:xfrm>
              <a:off x="8349148" y="10127"/>
              <a:ext cx="133078" cy="155499"/>
            </a:xfrm>
            <a:custGeom>
              <a:avLst/>
              <a:gdLst>
                <a:gd name="T0" fmla="*/ 21 w 78"/>
                <a:gd name="T1" fmla="*/ 84 h 91"/>
                <a:gd name="T2" fmla="*/ 67 w 78"/>
                <a:gd name="T3" fmla="*/ 58 h 91"/>
                <a:gd name="T4" fmla="*/ 67 w 78"/>
                <a:gd name="T5" fmla="*/ 33 h 91"/>
                <a:gd name="T6" fmla="*/ 21 w 78"/>
                <a:gd name="T7" fmla="*/ 7 h 91"/>
                <a:gd name="T8" fmla="*/ 0 w 78"/>
                <a:gd name="T9" fmla="*/ 19 h 91"/>
                <a:gd name="T10" fmla="*/ 0 w 78"/>
                <a:gd name="T11" fmla="*/ 72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7" y="58"/>
                    <a:pt x="67" y="58"/>
                    <a:pt x="67" y="58"/>
                  </a:cubicBezTo>
                  <a:cubicBezTo>
                    <a:pt x="78" y="51"/>
                    <a:pt x="78" y="40"/>
                    <a:pt x="67" y="33"/>
                  </a:cubicBezTo>
                  <a:cubicBezTo>
                    <a:pt x="21" y="7"/>
                    <a:pt x="21" y="7"/>
                    <a:pt x="21" y="7"/>
                  </a:cubicBezTo>
                  <a:cubicBezTo>
                    <a:pt x="9" y="0"/>
                    <a:pt x="0" y="6"/>
                    <a:pt x="0" y="19"/>
                  </a:cubicBezTo>
                  <a:cubicBezTo>
                    <a:pt x="0" y="72"/>
                    <a:pt x="0" y="72"/>
                    <a:pt x="0" y="72"/>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 name="Freeform 35"/>
            <p:cNvSpPr>
              <a:spLocks/>
            </p:cNvSpPr>
            <p:nvPr/>
          </p:nvSpPr>
          <p:spPr bwMode="auto">
            <a:xfrm>
              <a:off x="8373016" y="703000"/>
              <a:ext cx="133078" cy="156222"/>
            </a:xfrm>
            <a:custGeom>
              <a:avLst/>
              <a:gdLst>
                <a:gd name="T0" fmla="*/ 57 w 78"/>
                <a:gd name="T1" fmla="*/ 7 h 91"/>
                <a:gd name="T2" fmla="*/ 11 w 78"/>
                <a:gd name="T3" fmla="*/ 33 h 91"/>
                <a:gd name="T4" fmla="*/ 11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1" y="33"/>
                    <a:pt x="11" y="33"/>
                    <a:pt x="11" y="33"/>
                  </a:cubicBezTo>
                  <a:cubicBezTo>
                    <a:pt x="0" y="40"/>
                    <a:pt x="0" y="51"/>
                    <a:pt x="11" y="58"/>
                  </a:cubicBezTo>
                  <a:cubicBezTo>
                    <a:pt x="57" y="84"/>
                    <a:pt x="57" y="84"/>
                    <a:pt x="57" y="84"/>
                  </a:cubicBezTo>
                  <a:cubicBezTo>
                    <a:pt x="68" y="91"/>
                    <a:pt x="78" y="86"/>
                    <a:pt x="78" y="72"/>
                  </a:cubicBezTo>
                  <a:cubicBezTo>
                    <a:pt x="78" y="20"/>
                    <a:pt x="78" y="20"/>
                    <a:pt x="78" y="20"/>
                  </a:cubicBezTo>
                  <a:cubicBezTo>
                    <a:pt x="78" y="6"/>
                    <a:pt x="68"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 name="Freeform 36"/>
            <p:cNvSpPr>
              <a:spLocks/>
            </p:cNvSpPr>
            <p:nvPr/>
          </p:nvSpPr>
          <p:spPr bwMode="auto">
            <a:xfrm>
              <a:off x="8177738" y="703000"/>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3" name="Freeform 37"/>
            <p:cNvSpPr>
              <a:spLocks/>
            </p:cNvSpPr>
            <p:nvPr/>
          </p:nvSpPr>
          <p:spPr bwMode="auto">
            <a:xfrm>
              <a:off x="8349148" y="802809"/>
              <a:ext cx="133078" cy="155499"/>
            </a:xfrm>
            <a:custGeom>
              <a:avLst/>
              <a:gdLst>
                <a:gd name="T0" fmla="*/ 67 w 78"/>
                <a:gd name="T1" fmla="*/ 33 h 91"/>
                <a:gd name="T2" fmla="*/ 21 w 78"/>
                <a:gd name="T3" fmla="*/ 7 h 91"/>
                <a:gd name="T4" fmla="*/ 0 w 78"/>
                <a:gd name="T5" fmla="*/ 19 h 91"/>
                <a:gd name="T6" fmla="*/ 0 w 78"/>
                <a:gd name="T7" fmla="*/ 72 h 91"/>
                <a:gd name="T8" fmla="*/ 21 w 78"/>
                <a:gd name="T9" fmla="*/ 84 h 91"/>
                <a:gd name="T10" fmla="*/ 67 w 78"/>
                <a:gd name="T11" fmla="*/ 58 h 91"/>
                <a:gd name="T12" fmla="*/ 67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7" y="33"/>
                  </a:moveTo>
                  <a:cubicBezTo>
                    <a:pt x="21" y="7"/>
                    <a:pt x="21" y="7"/>
                    <a:pt x="21" y="7"/>
                  </a:cubicBezTo>
                  <a:cubicBezTo>
                    <a:pt x="9" y="0"/>
                    <a:pt x="0" y="6"/>
                    <a:pt x="0" y="19"/>
                  </a:cubicBezTo>
                  <a:cubicBezTo>
                    <a:pt x="0" y="72"/>
                    <a:pt x="0" y="72"/>
                    <a:pt x="0" y="72"/>
                  </a:cubicBezTo>
                  <a:cubicBezTo>
                    <a:pt x="0" y="85"/>
                    <a:pt x="9" y="91"/>
                    <a:pt x="21" y="84"/>
                  </a:cubicBezTo>
                  <a:cubicBezTo>
                    <a:pt x="67" y="58"/>
                    <a:pt x="67" y="58"/>
                    <a:pt x="67" y="58"/>
                  </a:cubicBezTo>
                  <a:cubicBezTo>
                    <a:pt x="78" y="51"/>
                    <a:pt x="78"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Freeform 38"/>
            <p:cNvSpPr>
              <a:spLocks/>
            </p:cNvSpPr>
            <p:nvPr/>
          </p:nvSpPr>
          <p:spPr bwMode="auto">
            <a:xfrm>
              <a:off x="8200159" y="605362"/>
              <a:ext cx="135248" cy="154776"/>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Freeform 39"/>
            <p:cNvSpPr>
              <a:spLocks/>
            </p:cNvSpPr>
            <p:nvPr/>
          </p:nvSpPr>
          <p:spPr bwMode="auto">
            <a:xfrm>
              <a:off x="8200159" y="802809"/>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6" name="Freeform 40"/>
            <p:cNvSpPr>
              <a:spLocks/>
            </p:cNvSpPr>
            <p:nvPr/>
          </p:nvSpPr>
          <p:spPr bwMode="auto">
            <a:xfrm>
              <a:off x="8349148" y="605362"/>
              <a:ext cx="133078" cy="154776"/>
            </a:xfrm>
            <a:custGeom>
              <a:avLst/>
              <a:gdLst>
                <a:gd name="T0" fmla="*/ 21 w 78"/>
                <a:gd name="T1" fmla="*/ 83 h 90"/>
                <a:gd name="T2" fmla="*/ 67 w 78"/>
                <a:gd name="T3" fmla="*/ 57 h 90"/>
                <a:gd name="T4" fmla="*/ 67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7" y="57"/>
                    <a:pt x="67" y="57"/>
                    <a:pt x="67" y="57"/>
                  </a:cubicBezTo>
                  <a:cubicBezTo>
                    <a:pt x="78" y="50"/>
                    <a:pt x="78" y="39"/>
                    <a:pt x="67" y="33"/>
                  </a:cubicBezTo>
                  <a:cubicBezTo>
                    <a:pt x="21" y="6"/>
                    <a:pt x="21" y="6"/>
                    <a:pt x="21" y="6"/>
                  </a:cubicBezTo>
                  <a:cubicBezTo>
                    <a:pt x="9" y="0"/>
                    <a:pt x="0" y="5"/>
                    <a:pt x="0" y="19"/>
                  </a:cubicBezTo>
                  <a:cubicBezTo>
                    <a:pt x="0" y="71"/>
                    <a:pt x="0" y="71"/>
                    <a:pt x="0" y="71"/>
                  </a:cubicBezTo>
                  <a:cubicBezTo>
                    <a:pt x="0" y="85"/>
                    <a:pt x="9"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41"/>
            <p:cNvSpPr>
              <a:spLocks/>
            </p:cNvSpPr>
            <p:nvPr/>
          </p:nvSpPr>
          <p:spPr bwMode="auto">
            <a:xfrm>
              <a:off x="8028749" y="109212"/>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1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1"/>
                  </a:cubicBezTo>
                  <a:cubicBezTo>
                    <a:pt x="78" y="19"/>
                    <a:pt x="78" y="19"/>
                    <a:pt x="78" y="19"/>
                  </a:cubicBezTo>
                  <a:cubicBezTo>
                    <a:pt x="78"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8" name="Freeform 42"/>
            <p:cNvSpPr>
              <a:spLocks/>
            </p:cNvSpPr>
            <p:nvPr/>
          </p:nvSpPr>
          <p:spPr bwMode="auto">
            <a:xfrm>
              <a:off x="8004881" y="208297"/>
              <a:ext cx="135248"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9" name="Freeform 43"/>
            <p:cNvSpPr>
              <a:spLocks/>
            </p:cNvSpPr>
            <p:nvPr/>
          </p:nvSpPr>
          <p:spPr bwMode="auto">
            <a:xfrm>
              <a:off x="8028749" y="703000"/>
              <a:ext cx="133801" cy="156222"/>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6"/>
                    <a:pt x="78" y="72"/>
                  </a:cubicBezTo>
                  <a:cubicBezTo>
                    <a:pt x="78" y="20"/>
                    <a:pt x="78" y="20"/>
                    <a:pt x="78" y="20"/>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0" name="Freeform 44"/>
            <p:cNvSpPr>
              <a:spLocks/>
            </p:cNvSpPr>
            <p:nvPr/>
          </p:nvSpPr>
          <p:spPr bwMode="auto">
            <a:xfrm>
              <a:off x="7834194" y="703000"/>
              <a:ext cx="135248" cy="156222"/>
            </a:xfrm>
            <a:custGeom>
              <a:avLst/>
              <a:gdLst>
                <a:gd name="T0" fmla="*/ 67 w 79"/>
                <a:gd name="T1" fmla="*/ 33 h 91"/>
                <a:gd name="T2" fmla="*/ 21 w 79"/>
                <a:gd name="T3" fmla="*/ 7 h 91"/>
                <a:gd name="T4" fmla="*/ 0 w 79"/>
                <a:gd name="T5" fmla="*/ 20 h 91"/>
                <a:gd name="T6" fmla="*/ 0 w 79"/>
                <a:gd name="T7" fmla="*/ 72 h 91"/>
                <a:gd name="T8" fmla="*/ 21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1" y="7"/>
                    <a:pt x="21" y="7"/>
                    <a:pt x="21" y="7"/>
                  </a:cubicBezTo>
                  <a:cubicBezTo>
                    <a:pt x="10" y="0"/>
                    <a:pt x="0" y="6"/>
                    <a:pt x="0" y="20"/>
                  </a:cubicBezTo>
                  <a:cubicBezTo>
                    <a:pt x="0" y="72"/>
                    <a:pt x="0" y="72"/>
                    <a:pt x="0" y="72"/>
                  </a:cubicBezTo>
                  <a:cubicBezTo>
                    <a:pt x="0" y="86"/>
                    <a:pt x="10" y="91"/>
                    <a:pt x="21" y="84"/>
                  </a:cubicBezTo>
                  <a:cubicBezTo>
                    <a:pt x="67" y="58"/>
                    <a:pt x="67" y="58"/>
                    <a:pt x="67" y="58"/>
                  </a:cubicBezTo>
                  <a:cubicBezTo>
                    <a:pt x="79" y="51"/>
                    <a:pt x="79"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1" name="Freeform 45"/>
            <p:cNvSpPr>
              <a:spLocks/>
            </p:cNvSpPr>
            <p:nvPr/>
          </p:nvSpPr>
          <p:spPr bwMode="auto">
            <a:xfrm>
              <a:off x="7858062" y="605362"/>
              <a:ext cx="133078" cy="154776"/>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Freeform 46"/>
            <p:cNvSpPr>
              <a:spLocks/>
            </p:cNvSpPr>
            <p:nvPr/>
          </p:nvSpPr>
          <p:spPr bwMode="auto">
            <a:xfrm>
              <a:off x="8004881" y="605362"/>
              <a:ext cx="135248" cy="154776"/>
            </a:xfrm>
            <a:custGeom>
              <a:avLst/>
              <a:gdLst>
                <a:gd name="T0" fmla="*/ 67 w 79"/>
                <a:gd name="T1" fmla="*/ 57 h 90"/>
                <a:gd name="T2" fmla="*/ 67 w 79"/>
                <a:gd name="T3" fmla="*/ 33 h 90"/>
                <a:gd name="T4" fmla="*/ 22 w 79"/>
                <a:gd name="T5" fmla="*/ 6 h 90"/>
                <a:gd name="T6" fmla="*/ 0 w 79"/>
                <a:gd name="T7" fmla="*/ 19 h 90"/>
                <a:gd name="T8" fmla="*/ 0 w 79"/>
                <a:gd name="T9" fmla="*/ 71 h 90"/>
                <a:gd name="T10" fmla="*/ 22 w 79"/>
                <a:gd name="T11" fmla="*/ 83 h 90"/>
                <a:gd name="T12" fmla="*/ 67 w 79"/>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67" y="57"/>
                  </a:move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lnTo>
                    <a:pt x="67" y="57"/>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Freeform 47"/>
            <p:cNvSpPr>
              <a:spLocks/>
            </p:cNvSpPr>
            <p:nvPr/>
          </p:nvSpPr>
          <p:spPr bwMode="auto">
            <a:xfrm>
              <a:off x="8177738" y="1"/>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1" y="2"/>
                    <a:pt x="73" y="0"/>
                  </a:cubicBezTo>
                  <a:cubicBezTo>
                    <a:pt x="0" y="0"/>
                    <a:pt x="0" y="0"/>
                    <a:pt x="0" y="0"/>
                  </a:cubicBezTo>
                  <a:cubicBezTo>
                    <a:pt x="0" y="20"/>
                    <a:pt x="0" y="20"/>
                    <a:pt x="0" y="20"/>
                  </a:cubicBezTo>
                  <a:cubicBezTo>
                    <a:pt x="0" y="33"/>
                    <a:pt x="9" y="39"/>
                    <a:pt x="21"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Freeform 48"/>
            <p:cNvSpPr>
              <a:spLocks/>
            </p:cNvSpPr>
            <p:nvPr/>
          </p:nvSpPr>
          <p:spPr bwMode="auto">
            <a:xfrm>
              <a:off x="8200159" y="407191"/>
              <a:ext cx="135248" cy="154053"/>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Freeform 49"/>
            <p:cNvSpPr>
              <a:spLocks/>
            </p:cNvSpPr>
            <p:nvPr/>
          </p:nvSpPr>
          <p:spPr bwMode="auto">
            <a:xfrm>
              <a:off x="8177738" y="506276"/>
              <a:ext cx="133801" cy="154053"/>
            </a:xfrm>
            <a:custGeom>
              <a:avLst/>
              <a:gdLst>
                <a:gd name="T0" fmla="*/ 0 w 78"/>
                <a:gd name="T1" fmla="*/ 19 h 90"/>
                <a:gd name="T2" fmla="*/ 0 w 78"/>
                <a:gd name="T3" fmla="*/ 71 h 90"/>
                <a:gd name="T4" fmla="*/ 21 w 78"/>
                <a:gd name="T5" fmla="*/ 83 h 90"/>
                <a:gd name="T6" fmla="*/ 66 w 78"/>
                <a:gd name="T7" fmla="*/ 57 h 90"/>
                <a:gd name="T8" fmla="*/ 66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6" y="57"/>
                    <a:pt x="66" y="57"/>
                    <a:pt x="66" y="57"/>
                  </a:cubicBezTo>
                  <a:cubicBezTo>
                    <a:pt x="78" y="50"/>
                    <a:pt x="78" y="39"/>
                    <a:pt x="66" y="33"/>
                  </a:cubicBezTo>
                  <a:cubicBezTo>
                    <a:pt x="21" y="6"/>
                    <a:pt x="21" y="6"/>
                    <a:pt x="21" y="6"/>
                  </a:cubicBezTo>
                  <a:cubicBezTo>
                    <a:pt x="9"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6" name="Freeform 50"/>
            <p:cNvSpPr>
              <a:spLocks/>
            </p:cNvSpPr>
            <p:nvPr/>
          </p:nvSpPr>
          <p:spPr bwMode="auto">
            <a:xfrm>
              <a:off x="8028749" y="308106"/>
              <a:ext cx="133801" cy="154053"/>
            </a:xfrm>
            <a:custGeom>
              <a:avLst/>
              <a:gdLst>
                <a:gd name="T0" fmla="*/ 78 w 78"/>
                <a:gd name="T1" fmla="*/ 19 h 90"/>
                <a:gd name="T2" fmla="*/ 57 w 78"/>
                <a:gd name="T3" fmla="*/ 6 h 90"/>
                <a:gd name="T4" fmla="*/ 12 w 78"/>
                <a:gd name="T5" fmla="*/ 33 h 90"/>
                <a:gd name="T6" fmla="*/ 12 w 78"/>
                <a:gd name="T7" fmla="*/ 57 h 90"/>
                <a:gd name="T8" fmla="*/ 57 w 78"/>
                <a:gd name="T9" fmla="*/ 84 h 90"/>
                <a:gd name="T10" fmla="*/ 78 w 78"/>
                <a:gd name="T11" fmla="*/ 71 h 90"/>
                <a:gd name="T12" fmla="*/ 78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78" y="19"/>
                  </a:moveTo>
                  <a:cubicBezTo>
                    <a:pt x="78" y="5"/>
                    <a:pt x="69" y="0"/>
                    <a:pt x="57" y="6"/>
                  </a:cubicBezTo>
                  <a:cubicBezTo>
                    <a:pt x="12" y="33"/>
                    <a:pt x="12" y="33"/>
                    <a:pt x="12" y="33"/>
                  </a:cubicBezTo>
                  <a:cubicBezTo>
                    <a:pt x="0" y="40"/>
                    <a:pt x="0" y="51"/>
                    <a:pt x="12" y="57"/>
                  </a:cubicBezTo>
                  <a:cubicBezTo>
                    <a:pt x="57" y="84"/>
                    <a:pt x="57" y="84"/>
                    <a:pt x="57" y="84"/>
                  </a:cubicBezTo>
                  <a:cubicBezTo>
                    <a:pt x="69" y="90"/>
                    <a:pt x="78" y="85"/>
                    <a:pt x="78" y="71"/>
                  </a:cubicBezTo>
                  <a:lnTo>
                    <a:pt x="78" y="19"/>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Freeform 51"/>
            <p:cNvSpPr>
              <a:spLocks/>
            </p:cNvSpPr>
            <p:nvPr/>
          </p:nvSpPr>
          <p:spPr bwMode="auto">
            <a:xfrm>
              <a:off x="8028749" y="506276"/>
              <a:ext cx="133801" cy="154053"/>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8" name="Freeform 52"/>
            <p:cNvSpPr>
              <a:spLocks/>
            </p:cNvSpPr>
            <p:nvPr/>
          </p:nvSpPr>
          <p:spPr bwMode="auto">
            <a:xfrm>
              <a:off x="8177738" y="308106"/>
              <a:ext cx="133801" cy="154053"/>
            </a:xfrm>
            <a:custGeom>
              <a:avLst/>
              <a:gdLst>
                <a:gd name="T0" fmla="*/ 66 w 78"/>
                <a:gd name="T1" fmla="*/ 57 h 90"/>
                <a:gd name="T2" fmla="*/ 66 w 78"/>
                <a:gd name="T3" fmla="*/ 33 h 90"/>
                <a:gd name="T4" fmla="*/ 21 w 78"/>
                <a:gd name="T5" fmla="*/ 6 h 90"/>
                <a:gd name="T6" fmla="*/ 0 w 78"/>
                <a:gd name="T7" fmla="*/ 19 h 90"/>
                <a:gd name="T8" fmla="*/ 0 w 78"/>
                <a:gd name="T9" fmla="*/ 71 h 90"/>
                <a:gd name="T10" fmla="*/ 21 w 78"/>
                <a:gd name="T11" fmla="*/ 84 h 90"/>
                <a:gd name="T12" fmla="*/ 66 w 78"/>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66" y="57"/>
                  </a:move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lnTo>
                    <a:pt x="66" y="57"/>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9" name="Freeform 53"/>
            <p:cNvSpPr>
              <a:spLocks/>
            </p:cNvSpPr>
            <p:nvPr/>
          </p:nvSpPr>
          <p:spPr bwMode="auto">
            <a:xfrm>
              <a:off x="8177738" y="901894"/>
              <a:ext cx="128015" cy="78835"/>
            </a:xfrm>
            <a:custGeom>
              <a:avLst/>
              <a:gdLst>
                <a:gd name="T0" fmla="*/ 66 w 75"/>
                <a:gd name="T1" fmla="*/ 33 h 46"/>
                <a:gd name="T2" fmla="*/ 21 w 75"/>
                <a:gd name="T3" fmla="*/ 7 h 46"/>
                <a:gd name="T4" fmla="*/ 0 w 75"/>
                <a:gd name="T5" fmla="*/ 19 h 46"/>
                <a:gd name="T6" fmla="*/ 0 w 75"/>
                <a:gd name="T7" fmla="*/ 46 h 46"/>
                <a:gd name="T8" fmla="*/ 75 w 75"/>
                <a:gd name="T9" fmla="*/ 46 h 46"/>
                <a:gd name="T10" fmla="*/ 66 w 75"/>
                <a:gd name="T11" fmla="*/ 33 h 46"/>
              </a:gdLst>
              <a:ahLst/>
              <a:cxnLst>
                <a:cxn ang="0">
                  <a:pos x="T0" y="T1"/>
                </a:cxn>
                <a:cxn ang="0">
                  <a:pos x="T2" y="T3"/>
                </a:cxn>
                <a:cxn ang="0">
                  <a:pos x="T4" y="T5"/>
                </a:cxn>
                <a:cxn ang="0">
                  <a:pos x="T6" y="T7"/>
                </a:cxn>
                <a:cxn ang="0">
                  <a:pos x="T8" y="T9"/>
                </a:cxn>
                <a:cxn ang="0">
                  <a:pos x="T10" y="T11"/>
                </a:cxn>
              </a:cxnLst>
              <a:rect l="0" t="0" r="r" b="b"/>
              <a:pathLst>
                <a:path w="75"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5" y="41"/>
                    <a:pt x="72" y="37"/>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Freeform 54"/>
            <p:cNvSpPr>
              <a:spLocks/>
            </p:cNvSpPr>
            <p:nvPr/>
          </p:nvSpPr>
          <p:spPr bwMode="auto">
            <a:xfrm>
              <a:off x="8519835" y="1"/>
              <a:ext cx="125122" cy="66539"/>
            </a:xfrm>
            <a:custGeom>
              <a:avLst/>
              <a:gdLst>
                <a:gd name="T0" fmla="*/ 22 w 73"/>
                <a:gd name="T1" fmla="*/ 32 h 39"/>
                <a:gd name="T2" fmla="*/ 67 w 73"/>
                <a:gd name="T3" fmla="*/ 6 h 39"/>
                <a:gd name="T4" fmla="*/ 73 w 73"/>
                <a:gd name="T5" fmla="*/ 0 h 39"/>
                <a:gd name="T6" fmla="*/ 0 w 73"/>
                <a:gd name="T7" fmla="*/ 0 h 39"/>
                <a:gd name="T8" fmla="*/ 0 w 73"/>
                <a:gd name="T9" fmla="*/ 20 h 39"/>
                <a:gd name="T10" fmla="*/ 22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2" y="32"/>
                  </a:moveTo>
                  <a:cubicBezTo>
                    <a:pt x="67" y="6"/>
                    <a:pt x="67" y="6"/>
                    <a:pt x="67" y="6"/>
                  </a:cubicBezTo>
                  <a:cubicBezTo>
                    <a:pt x="70" y="4"/>
                    <a:pt x="72" y="2"/>
                    <a:pt x="73" y="0"/>
                  </a:cubicBezTo>
                  <a:cubicBezTo>
                    <a:pt x="0" y="0"/>
                    <a:pt x="0" y="0"/>
                    <a:pt x="0" y="0"/>
                  </a:cubicBezTo>
                  <a:cubicBezTo>
                    <a:pt x="0" y="20"/>
                    <a:pt x="0" y="20"/>
                    <a:pt x="0" y="20"/>
                  </a:cubicBezTo>
                  <a:cubicBezTo>
                    <a:pt x="0" y="33"/>
                    <a:pt x="10" y="39"/>
                    <a:pt x="22"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1" name="Freeform 55"/>
            <p:cNvSpPr>
              <a:spLocks/>
            </p:cNvSpPr>
            <p:nvPr/>
          </p:nvSpPr>
          <p:spPr bwMode="auto">
            <a:xfrm>
              <a:off x="8381695" y="1"/>
              <a:ext cx="124399" cy="66539"/>
            </a:xfrm>
            <a:custGeom>
              <a:avLst/>
              <a:gdLst>
                <a:gd name="T0" fmla="*/ 6 w 73"/>
                <a:gd name="T1" fmla="*/ 6 h 39"/>
                <a:gd name="T2" fmla="*/ 52 w 73"/>
                <a:gd name="T3" fmla="*/ 32 h 39"/>
                <a:gd name="T4" fmla="*/ 73 w 73"/>
                <a:gd name="T5" fmla="*/ 20 h 39"/>
                <a:gd name="T6" fmla="*/ 73 w 73"/>
                <a:gd name="T7" fmla="*/ 0 h 39"/>
                <a:gd name="T8" fmla="*/ 0 w 73"/>
                <a:gd name="T9" fmla="*/ 0 h 39"/>
                <a:gd name="T10" fmla="*/ 6 w 73"/>
                <a:gd name="T11" fmla="*/ 6 h 39"/>
              </a:gdLst>
              <a:ahLst/>
              <a:cxnLst>
                <a:cxn ang="0">
                  <a:pos x="T0" y="T1"/>
                </a:cxn>
                <a:cxn ang="0">
                  <a:pos x="T2" y="T3"/>
                </a:cxn>
                <a:cxn ang="0">
                  <a:pos x="T4" y="T5"/>
                </a:cxn>
                <a:cxn ang="0">
                  <a:pos x="T6" y="T7"/>
                </a:cxn>
                <a:cxn ang="0">
                  <a:pos x="T8" y="T9"/>
                </a:cxn>
                <a:cxn ang="0">
                  <a:pos x="T10" y="T11"/>
                </a:cxn>
              </a:cxnLst>
              <a:rect l="0" t="0" r="r" b="b"/>
              <a:pathLst>
                <a:path w="73" h="39">
                  <a:moveTo>
                    <a:pt x="6" y="6"/>
                  </a:moveTo>
                  <a:cubicBezTo>
                    <a:pt x="52" y="32"/>
                    <a:pt x="52" y="32"/>
                    <a:pt x="52" y="32"/>
                  </a:cubicBezTo>
                  <a:cubicBezTo>
                    <a:pt x="63" y="39"/>
                    <a:pt x="73" y="33"/>
                    <a:pt x="73" y="20"/>
                  </a:cubicBezTo>
                  <a:cubicBezTo>
                    <a:pt x="73" y="0"/>
                    <a:pt x="73" y="0"/>
                    <a:pt x="73" y="0"/>
                  </a:cubicBezTo>
                  <a:cubicBezTo>
                    <a:pt x="0" y="0"/>
                    <a:pt x="0" y="0"/>
                    <a:pt x="0" y="0"/>
                  </a:cubicBezTo>
                  <a:cubicBezTo>
                    <a:pt x="1" y="2"/>
                    <a:pt x="3" y="4"/>
                    <a:pt x="6"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2" name="Freeform 56"/>
            <p:cNvSpPr>
              <a:spLocks/>
            </p:cNvSpPr>
            <p:nvPr/>
          </p:nvSpPr>
          <p:spPr bwMode="auto">
            <a:xfrm>
              <a:off x="8543703" y="407191"/>
              <a:ext cx="133801" cy="154053"/>
            </a:xfrm>
            <a:custGeom>
              <a:avLst/>
              <a:gdLst>
                <a:gd name="T0" fmla="*/ 12 w 78"/>
                <a:gd name="T1" fmla="*/ 33 h 90"/>
                <a:gd name="T2" fmla="*/ 12 w 78"/>
                <a:gd name="T3" fmla="*/ 57 h 90"/>
                <a:gd name="T4" fmla="*/ 57 w 78"/>
                <a:gd name="T5" fmla="*/ 83 h 90"/>
                <a:gd name="T6" fmla="*/ 78 w 78"/>
                <a:gd name="T7" fmla="*/ 71 h 90"/>
                <a:gd name="T8" fmla="*/ 78 w 78"/>
                <a:gd name="T9" fmla="*/ 19 h 90"/>
                <a:gd name="T10" fmla="*/ 57 w 78"/>
                <a:gd name="T11" fmla="*/ 6 h 90"/>
                <a:gd name="T12" fmla="*/ 12 w 78"/>
                <a:gd name="T13" fmla="*/ 3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12" y="33"/>
                  </a:move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lnTo>
                    <a:pt x="12" y="33"/>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3" name="Freeform 57"/>
            <p:cNvSpPr>
              <a:spLocks/>
            </p:cNvSpPr>
            <p:nvPr/>
          </p:nvSpPr>
          <p:spPr bwMode="auto">
            <a:xfrm>
              <a:off x="8349148" y="407191"/>
              <a:ext cx="133078" cy="154053"/>
            </a:xfrm>
            <a:custGeom>
              <a:avLst/>
              <a:gdLst>
                <a:gd name="T0" fmla="*/ 0 w 78"/>
                <a:gd name="T1" fmla="*/ 19 h 90"/>
                <a:gd name="T2" fmla="*/ 0 w 78"/>
                <a:gd name="T3" fmla="*/ 71 h 90"/>
                <a:gd name="T4" fmla="*/ 21 w 78"/>
                <a:gd name="T5" fmla="*/ 83 h 90"/>
                <a:gd name="T6" fmla="*/ 67 w 78"/>
                <a:gd name="T7" fmla="*/ 57 h 90"/>
                <a:gd name="T8" fmla="*/ 67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7" y="57"/>
                    <a:pt x="67" y="57"/>
                    <a:pt x="67" y="57"/>
                  </a:cubicBezTo>
                  <a:cubicBezTo>
                    <a:pt x="78" y="50"/>
                    <a:pt x="78" y="39"/>
                    <a:pt x="67" y="33"/>
                  </a:cubicBezTo>
                  <a:cubicBezTo>
                    <a:pt x="21" y="6"/>
                    <a:pt x="21" y="6"/>
                    <a:pt x="21" y="6"/>
                  </a:cubicBezTo>
                  <a:cubicBezTo>
                    <a:pt x="9"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4" name="Freeform 58"/>
            <p:cNvSpPr>
              <a:spLocks/>
            </p:cNvSpPr>
            <p:nvPr/>
          </p:nvSpPr>
          <p:spPr bwMode="auto">
            <a:xfrm>
              <a:off x="8519835" y="506276"/>
              <a:ext cx="135248"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5" name="Freeform 59"/>
            <p:cNvSpPr>
              <a:spLocks/>
            </p:cNvSpPr>
            <p:nvPr/>
          </p:nvSpPr>
          <p:spPr bwMode="auto">
            <a:xfrm>
              <a:off x="8373016" y="308106"/>
              <a:ext cx="133078" cy="154053"/>
            </a:xfrm>
            <a:custGeom>
              <a:avLst/>
              <a:gdLst>
                <a:gd name="T0" fmla="*/ 57 w 78"/>
                <a:gd name="T1" fmla="*/ 6 h 90"/>
                <a:gd name="T2" fmla="*/ 11 w 78"/>
                <a:gd name="T3" fmla="*/ 33 h 90"/>
                <a:gd name="T4" fmla="*/ 11 w 78"/>
                <a:gd name="T5" fmla="*/ 57 h 90"/>
                <a:gd name="T6" fmla="*/ 57 w 78"/>
                <a:gd name="T7" fmla="*/ 84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40"/>
                    <a:pt x="0" y="51"/>
                    <a:pt x="11" y="57"/>
                  </a:cubicBezTo>
                  <a:cubicBezTo>
                    <a:pt x="57" y="84"/>
                    <a:pt x="57" y="84"/>
                    <a:pt x="57" y="84"/>
                  </a:cubicBezTo>
                  <a:cubicBezTo>
                    <a:pt x="68" y="90"/>
                    <a:pt x="78" y="85"/>
                    <a:pt x="78" y="71"/>
                  </a:cubicBezTo>
                  <a:cubicBezTo>
                    <a:pt x="78" y="19"/>
                    <a:pt x="78" y="19"/>
                    <a:pt x="78" y="19"/>
                  </a:cubicBezTo>
                  <a:cubicBezTo>
                    <a:pt x="78" y="5"/>
                    <a:pt x="68"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6" name="Freeform 60"/>
            <p:cNvSpPr>
              <a:spLocks/>
            </p:cNvSpPr>
            <p:nvPr/>
          </p:nvSpPr>
          <p:spPr bwMode="auto">
            <a:xfrm>
              <a:off x="8373016" y="506276"/>
              <a:ext cx="133078" cy="154053"/>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8" y="90"/>
                    <a:pt x="78" y="85"/>
                    <a:pt x="78" y="71"/>
                  </a:cubicBezTo>
                  <a:cubicBezTo>
                    <a:pt x="78" y="19"/>
                    <a:pt x="78" y="19"/>
                    <a:pt x="78" y="19"/>
                  </a:cubicBezTo>
                  <a:cubicBezTo>
                    <a:pt x="78" y="5"/>
                    <a:pt x="68"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7" name="Freeform 61"/>
            <p:cNvSpPr>
              <a:spLocks/>
            </p:cNvSpPr>
            <p:nvPr/>
          </p:nvSpPr>
          <p:spPr bwMode="auto">
            <a:xfrm>
              <a:off x="8519835" y="308106"/>
              <a:ext cx="135248" cy="154053"/>
            </a:xfrm>
            <a:custGeom>
              <a:avLst/>
              <a:gdLst>
                <a:gd name="T0" fmla="*/ 22 w 79"/>
                <a:gd name="T1" fmla="*/ 84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6"/>
                    <a:pt x="22" y="6"/>
                    <a:pt x="22" y="6"/>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8" name="Freeform 62"/>
            <p:cNvSpPr>
              <a:spLocks/>
            </p:cNvSpPr>
            <p:nvPr/>
          </p:nvSpPr>
          <p:spPr bwMode="auto">
            <a:xfrm>
              <a:off x="8375909" y="901894"/>
              <a:ext cx="130185" cy="78835"/>
            </a:xfrm>
            <a:custGeom>
              <a:avLst/>
              <a:gdLst>
                <a:gd name="T0" fmla="*/ 55 w 76"/>
                <a:gd name="T1" fmla="*/ 7 h 46"/>
                <a:gd name="T2" fmla="*/ 9 w 76"/>
                <a:gd name="T3" fmla="*/ 33 h 46"/>
                <a:gd name="T4" fmla="*/ 1 w 76"/>
                <a:gd name="T5" fmla="*/ 46 h 46"/>
                <a:gd name="T6" fmla="*/ 76 w 76"/>
                <a:gd name="T7" fmla="*/ 46 h 46"/>
                <a:gd name="T8" fmla="*/ 76 w 76"/>
                <a:gd name="T9" fmla="*/ 19 h 46"/>
                <a:gd name="T10" fmla="*/ 55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5" y="7"/>
                  </a:moveTo>
                  <a:cubicBezTo>
                    <a:pt x="9" y="33"/>
                    <a:pt x="9" y="33"/>
                    <a:pt x="9" y="33"/>
                  </a:cubicBezTo>
                  <a:cubicBezTo>
                    <a:pt x="3" y="37"/>
                    <a:pt x="0" y="41"/>
                    <a:pt x="1" y="46"/>
                  </a:cubicBezTo>
                  <a:cubicBezTo>
                    <a:pt x="76" y="46"/>
                    <a:pt x="76" y="46"/>
                    <a:pt x="76" y="46"/>
                  </a:cubicBezTo>
                  <a:cubicBezTo>
                    <a:pt x="76" y="19"/>
                    <a:pt x="76" y="19"/>
                    <a:pt x="76" y="19"/>
                  </a:cubicBezTo>
                  <a:cubicBezTo>
                    <a:pt x="76" y="6"/>
                    <a:pt x="66" y="0"/>
                    <a:pt x="55"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9" name="Freeform 63"/>
            <p:cNvSpPr>
              <a:spLocks/>
            </p:cNvSpPr>
            <p:nvPr/>
          </p:nvSpPr>
          <p:spPr bwMode="auto">
            <a:xfrm>
              <a:off x="8519835" y="901894"/>
              <a:ext cx="130185" cy="78835"/>
            </a:xfrm>
            <a:custGeom>
              <a:avLst/>
              <a:gdLst>
                <a:gd name="T0" fmla="*/ 67 w 76"/>
                <a:gd name="T1" fmla="*/ 33 h 46"/>
                <a:gd name="T2" fmla="*/ 22 w 76"/>
                <a:gd name="T3" fmla="*/ 7 h 46"/>
                <a:gd name="T4" fmla="*/ 0 w 76"/>
                <a:gd name="T5" fmla="*/ 19 h 46"/>
                <a:gd name="T6" fmla="*/ 0 w 76"/>
                <a:gd name="T7" fmla="*/ 46 h 46"/>
                <a:gd name="T8" fmla="*/ 76 w 76"/>
                <a:gd name="T9" fmla="*/ 46 h 46"/>
                <a:gd name="T10" fmla="*/ 67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7" y="33"/>
                  </a:moveTo>
                  <a:cubicBezTo>
                    <a:pt x="22" y="7"/>
                    <a:pt x="22" y="7"/>
                    <a:pt x="22" y="7"/>
                  </a:cubicBezTo>
                  <a:cubicBezTo>
                    <a:pt x="10" y="0"/>
                    <a:pt x="0" y="6"/>
                    <a:pt x="0" y="19"/>
                  </a:cubicBezTo>
                  <a:cubicBezTo>
                    <a:pt x="0" y="46"/>
                    <a:pt x="0" y="46"/>
                    <a:pt x="0" y="46"/>
                  </a:cubicBezTo>
                  <a:cubicBezTo>
                    <a:pt x="76" y="46"/>
                    <a:pt x="76" y="46"/>
                    <a:pt x="76" y="46"/>
                  </a:cubicBezTo>
                  <a:cubicBezTo>
                    <a:pt x="76" y="41"/>
                    <a:pt x="73" y="37"/>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0" name="Freeform 64"/>
            <p:cNvSpPr>
              <a:spLocks/>
            </p:cNvSpPr>
            <p:nvPr/>
          </p:nvSpPr>
          <p:spPr bwMode="auto">
            <a:xfrm>
              <a:off x="9058657" y="128017"/>
              <a:ext cx="85343" cy="117890"/>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1" name="Freeform 65"/>
            <p:cNvSpPr>
              <a:spLocks/>
            </p:cNvSpPr>
            <p:nvPr/>
          </p:nvSpPr>
          <p:spPr bwMode="auto">
            <a:xfrm>
              <a:off x="8863379" y="109212"/>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2" name="Freeform 66"/>
            <p:cNvSpPr>
              <a:spLocks/>
            </p:cNvSpPr>
            <p:nvPr/>
          </p:nvSpPr>
          <p:spPr bwMode="auto">
            <a:xfrm>
              <a:off x="9034789" y="208297"/>
              <a:ext cx="109211" cy="154053"/>
            </a:xfrm>
            <a:custGeom>
              <a:avLst/>
              <a:gdLst>
                <a:gd name="T0" fmla="*/ 0 w 64"/>
                <a:gd name="T1" fmla="*/ 19 h 90"/>
                <a:gd name="T2" fmla="*/ 0 w 64"/>
                <a:gd name="T3" fmla="*/ 71 h 90"/>
                <a:gd name="T4" fmla="*/ 21 w 64"/>
                <a:gd name="T5" fmla="*/ 84 h 90"/>
                <a:gd name="T6" fmla="*/ 64 w 64"/>
                <a:gd name="T7" fmla="*/ 59 h 90"/>
                <a:gd name="T8" fmla="*/ 64 w 64"/>
                <a:gd name="T9" fmla="*/ 31 h 90"/>
                <a:gd name="T10" fmla="*/ 21 w 64"/>
                <a:gd name="T11" fmla="*/ 7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4"/>
                  </a:cubicBezTo>
                  <a:cubicBezTo>
                    <a:pt x="64" y="59"/>
                    <a:pt x="64" y="59"/>
                    <a:pt x="64" y="59"/>
                  </a:cubicBezTo>
                  <a:cubicBezTo>
                    <a:pt x="64" y="31"/>
                    <a:pt x="64" y="31"/>
                    <a:pt x="64" y="31"/>
                  </a:cubicBezTo>
                  <a:cubicBezTo>
                    <a:pt x="21" y="7"/>
                    <a:pt x="21" y="7"/>
                    <a:pt x="21" y="7"/>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3" name="Freeform 67"/>
            <p:cNvSpPr>
              <a:spLocks/>
            </p:cNvSpPr>
            <p:nvPr/>
          </p:nvSpPr>
          <p:spPr bwMode="auto">
            <a:xfrm>
              <a:off x="8885800" y="10127"/>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4" name="Freeform 68"/>
            <p:cNvSpPr>
              <a:spLocks/>
            </p:cNvSpPr>
            <p:nvPr/>
          </p:nvSpPr>
          <p:spPr bwMode="auto">
            <a:xfrm>
              <a:off x="8885800" y="208297"/>
              <a:ext cx="135248" cy="154053"/>
            </a:xfrm>
            <a:custGeom>
              <a:avLst/>
              <a:gdLst>
                <a:gd name="T0" fmla="*/ 58 w 79"/>
                <a:gd name="T1" fmla="*/ 7 h 90"/>
                <a:gd name="T2" fmla="*/ 12 w 79"/>
                <a:gd name="T3" fmla="*/ 33 h 90"/>
                <a:gd name="T4" fmla="*/ 12 w 79"/>
                <a:gd name="T5" fmla="*/ 57 h 90"/>
                <a:gd name="T6" fmla="*/ 58 w 79"/>
                <a:gd name="T7" fmla="*/ 84 h 90"/>
                <a:gd name="T8" fmla="*/ 79 w 79"/>
                <a:gd name="T9" fmla="*/ 71 h 90"/>
                <a:gd name="T10" fmla="*/ 79 w 79"/>
                <a:gd name="T11" fmla="*/ 19 h 90"/>
                <a:gd name="T12" fmla="*/ 58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7"/>
                  </a:moveTo>
                  <a:cubicBezTo>
                    <a:pt x="12" y="33"/>
                    <a:pt x="12" y="33"/>
                    <a:pt x="12" y="33"/>
                  </a:cubicBezTo>
                  <a:cubicBezTo>
                    <a:pt x="0" y="40"/>
                    <a:pt x="0" y="51"/>
                    <a:pt x="12" y="57"/>
                  </a:cubicBezTo>
                  <a:cubicBezTo>
                    <a:pt x="58" y="84"/>
                    <a:pt x="58" y="84"/>
                    <a:pt x="58" y="84"/>
                  </a:cubicBezTo>
                  <a:cubicBezTo>
                    <a:pt x="69" y="90"/>
                    <a:pt x="79" y="85"/>
                    <a:pt x="79" y="71"/>
                  </a:cubicBezTo>
                  <a:cubicBezTo>
                    <a:pt x="79" y="19"/>
                    <a:pt x="79" y="19"/>
                    <a:pt x="79" y="19"/>
                  </a:cubicBezTo>
                  <a:cubicBezTo>
                    <a:pt x="79" y="5"/>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5" name="Freeform 69"/>
            <p:cNvSpPr>
              <a:spLocks/>
            </p:cNvSpPr>
            <p:nvPr/>
          </p:nvSpPr>
          <p:spPr bwMode="auto">
            <a:xfrm>
              <a:off x="9034789" y="10127"/>
              <a:ext cx="109211" cy="155499"/>
            </a:xfrm>
            <a:custGeom>
              <a:avLst/>
              <a:gdLst>
                <a:gd name="T0" fmla="*/ 0 w 64"/>
                <a:gd name="T1" fmla="*/ 19 h 91"/>
                <a:gd name="T2" fmla="*/ 0 w 64"/>
                <a:gd name="T3" fmla="*/ 72 h 91"/>
                <a:gd name="T4" fmla="*/ 21 w 64"/>
                <a:gd name="T5" fmla="*/ 84 h 91"/>
                <a:gd name="T6" fmla="*/ 64 w 64"/>
                <a:gd name="T7" fmla="*/ 59 h 91"/>
                <a:gd name="T8" fmla="*/ 64 w 64"/>
                <a:gd name="T9" fmla="*/ 31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59"/>
                    <a:pt x="64" y="59"/>
                    <a:pt x="64" y="59"/>
                  </a:cubicBezTo>
                  <a:cubicBezTo>
                    <a:pt x="64" y="31"/>
                    <a:pt x="64" y="31"/>
                    <a:pt x="64" y="31"/>
                  </a:cubicBezTo>
                  <a:cubicBezTo>
                    <a:pt x="21" y="7"/>
                    <a:pt x="21" y="7"/>
                    <a:pt x="21" y="7"/>
                  </a:cubicBezTo>
                  <a:cubicBezTo>
                    <a:pt x="10" y="0"/>
                    <a:pt x="0" y="6"/>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6" name="Freeform 70"/>
            <p:cNvSpPr>
              <a:spLocks/>
            </p:cNvSpPr>
            <p:nvPr/>
          </p:nvSpPr>
          <p:spPr bwMode="auto">
            <a:xfrm>
              <a:off x="9058657" y="721805"/>
              <a:ext cx="85343" cy="118613"/>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7" name="Freeform 71"/>
            <p:cNvSpPr>
              <a:spLocks/>
            </p:cNvSpPr>
            <p:nvPr/>
          </p:nvSpPr>
          <p:spPr bwMode="auto">
            <a:xfrm>
              <a:off x="8863379" y="703000"/>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8" name="Freeform 72"/>
            <p:cNvSpPr>
              <a:spLocks/>
            </p:cNvSpPr>
            <p:nvPr/>
          </p:nvSpPr>
          <p:spPr bwMode="auto">
            <a:xfrm>
              <a:off x="9034789" y="802809"/>
              <a:ext cx="109211" cy="155499"/>
            </a:xfrm>
            <a:custGeom>
              <a:avLst/>
              <a:gdLst>
                <a:gd name="T0" fmla="*/ 0 w 64"/>
                <a:gd name="T1" fmla="*/ 19 h 91"/>
                <a:gd name="T2" fmla="*/ 0 w 64"/>
                <a:gd name="T3" fmla="*/ 72 h 91"/>
                <a:gd name="T4" fmla="*/ 21 w 64"/>
                <a:gd name="T5" fmla="*/ 84 h 91"/>
                <a:gd name="T6" fmla="*/ 64 w 64"/>
                <a:gd name="T7" fmla="*/ 60 h 91"/>
                <a:gd name="T8" fmla="*/ 64 w 64"/>
                <a:gd name="T9" fmla="*/ 32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60"/>
                    <a:pt x="64" y="60"/>
                    <a:pt x="64" y="60"/>
                  </a:cubicBezTo>
                  <a:cubicBezTo>
                    <a:pt x="64" y="32"/>
                    <a:pt x="64" y="32"/>
                    <a:pt x="64" y="32"/>
                  </a:cubicBezTo>
                  <a:cubicBezTo>
                    <a:pt x="21" y="7"/>
                    <a:pt x="21" y="7"/>
                    <a:pt x="21" y="7"/>
                  </a:cubicBezTo>
                  <a:cubicBezTo>
                    <a:pt x="10" y="0"/>
                    <a:pt x="0" y="6"/>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9" name="Freeform 73"/>
            <p:cNvSpPr>
              <a:spLocks/>
            </p:cNvSpPr>
            <p:nvPr/>
          </p:nvSpPr>
          <p:spPr bwMode="auto">
            <a:xfrm>
              <a:off x="8885800" y="605362"/>
              <a:ext cx="135248" cy="154776"/>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0" name="Freeform 74"/>
            <p:cNvSpPr>
              <a:spLocks/>
            </p:cNvSpPr>
            <p:nvPr/>
          </p:nvSpPr>
          <p:spPr bwMode="auto">
            <a:xfrm>
              <a:off x="8885800" y="802809"/>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1" name="Freeform 75"/>
            <p:cNvSpPr>
              <a:spLocks/>
            </p:cNvSpPr>
            <p:nvPr/>
          </p:nvSpPr>
          <p:spPr bwMode="auto">
            <a:xfrm>
              <a:off x="9034789" y="605362"/>
              <a:ext cx="109211" cy="154776"/>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2" name="Freeform 76"/>
            <p:cNvSpPr>
              <a:spLocks/>
            </p:cNvSpPr>
            <p:nvPr/>
          </p:nvSpPr>
          <p:spPr bwMode="auto">
            <a:xfrm>
              <a:off x="8715113" y="109212"/>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1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1"/>
                  </a:cubicBezTo>
                  <a:cubicBezTo>
                    <a:pt x="79" y="19"/>
                    <a:pt x="79" y="19"/>
                    <a:pt x="79" y="19"/>
                  </a:cubicBezTo>
                  <a:cubicBezTo>
                    <a:pt x="79"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3" name="Freeform 77"/>
            <p:cNvSpPr>
              <a:spLocks/>
            </p:cNvSpPr>
            <p:nvPr/>
          </p:nvSpPr>
          <p:spPr bwMode="auto">
            <a:xfrm>
              <a:off x="8519835" y="109212"/>
              <a:ext cx="135248"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1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5"/>
                    <a:pt x="0" y="19"/>
                  </a:cubicBezTo>
                  <a:cubicBezTo>
                    <a:pt x="0" y="71"/>
                    <a:pt x="0" y="71"/>
                    <a:pt x="0" y="71"/>
                  </a:cubicBezTo>
                  <a:cubicBezTo>
                    <a:pt x="0" y="85"/>
                    <a:pt x="10" y="91"/>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4" name="Freeform 78"/>
            <p:cNvSpPr>
              <a:spLocks/>
            </p:cNvSpPr>
            <p:nvPr/>
          </p:nvSpPr>
          <p:spPr bwMode="auto">
            <a:xfrm>
              <a:off x="8691246" y="208297"/>
              <a:ext cx="134524"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5" name="Freeform 79"/>
            <p:cNvSpPr>
              <a:spLocks/>
            </p:cNvSpPr>
            <p:nvPr/>
          </p:nvSpPr>
          <p:spPr bwMode="auto">
            <a:xfrm>
              <a:off x="8543703" y="10127"/>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6" name="Freeform 80"/>
            <p:cNvSpPr>
              <a:spLocks/>
            </p:cNvSpPr>
            <p:nvPr/>
          </p:nvSpPr>
          <p:spPr bwMode="auto">
            <a:xfrm>
              <a:off x="8543703" y="208297"/>
              <a:ext cx="133801" cy="154053"/>
            </a:xfrm>
            <a:custGeom>
              <a:avLst/>
              <a:gdLst>
                <a:gd name="T0" fmla="*/ 57 w 78"/>
                <a:gd name="T1" fmla="*/ 7 h 90"/>
                <a:gd name="T2" fmla="*/ 12 w 78"/>
                <a:gd name="T3" fmla="*/ 33 h 90"/>
                <a:gd name="T4" fmla="*/ 12 w 78"/>
                <a:gd name="T5" fmla="*/ 57 h 90"/>
                <a:gd name="T6" fmla="*/ 57 w 78"/>
                <a:gd name="T7" fmla="*/ 84 h 90"/>
                <a:gd name="T8" fmla="*/ 78 w 78"/>
                <a:gd name="T9" fmla="*/ 71 h 90"/>
                <a:gd name="T10" fmla="*/ 78 w 78"/>
                <a:gd name="T11" fmla="*/ 19 h 90"/>
                <a:gd name="T12" fmla="*/ 57 w 78"/>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7"/>
                  </a:moveTo>
                  <a:cubicBezTo>
                    <a:pt x="12" y="33"/>
                    <a:pt x="12" y="33"/>
                    <a:pt x="12" y="33"/>
                  </a:cubicBezTo>
                  <a:cubicBezTo>
                    <a:pt x="0" y="40"/>
                    <a:pt x="0" y="51"/>
                    <a:pt x="12" y="57"/>
                  </a:cubicBezTo>
                  <a:cubicBezTo>
                    <a:pt x="57" y="84"/>
                    <a:pt x="57" y="84"/>
                    <a:pt x="57" y="84"/>
                  </a:cubicBezTo>
                  <a:cubicBezTo>
                    <a:pt x="69" y="90"/>
                    <a:pt x="78" y="85"/>
                    <a:pt x="78" y="71"/>
                  </a:cubicBezTo>
                  <a:cubicBezTo>
                    <a:pt x="78" y="19"/>
                    <a:pt x="78" y="19"/>
                    <a:pt x="78" y="19"/>
                  </a:cubicBezTo>
                  <a:cubicBezTo>
                    <a:pt x="78"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Freeform 81"/>
            <p:cNvSpPr>
              <a:spLocks/>
            </p:cNvSpPr>
            <p:nvPr/>
          </p:nvSpPr>
          <p:spPr bwMode="auto">
            <a:xfrm>
              <a:off x="8691246" y="10127"/>
              <a:ext cx="134524"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2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6"/>
                    <a:pt x="0" y="19"/>
                  </a:cubicBezTo>
                  <a:cubicBezTo>
                    <a:pt x="0" y="72"/>
                    <a:pt x="0" y="72"/>
                    <a:pt x="0" y="72"/>
                  </a:cubicBezTo>
                  <a:cubicBezTo>
                    <a:pt x="0" y="85"/>
                    <a:pt x="10" y="91"/>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8" name="Freeform 82"/>
            <p:cNvSpPr>
              <a:spLocks/>
            </p:cNvSpPr>
            <p:nvPr/>
          </p:nvSpPr>
          <p:spPr bwMode="auto">
            <a:xfrm>
              <a:off x="8715113" y="703000"/>
              <a:ext cx="135248" cy="156222"/>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20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6"/>
                    <a:pt x="79" y="72"/>
                  </a:cubicBezTo>
                  <a:cubicBezTo>
                    <a:pt x="79" y="20"/>
                    <a:pt x="79" y="20"/>
                    <a:pt x="79" y="20"/>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9" name="Freeform 83"/>
            <p:cNvSpPr>
              <a:spLocks/>
            </p:cNvSpPr>
            <p:nvPr/>
          </p:nvSpPr>
          <p:spPr bwMode="auto">
            <a:xfrm>
              <a:off x="8519835" y="703000"/>
              <a:ext cx="135248" cy="156222"/>
            </a:xfrm>
            <a:custGeom>
              <a:avLst/>
              <a:gdLst>
                <a:gd name="T0" fmla="*/ 67 w 79"/>
                <a:gd name="T1" fmla="*/ 58 h 91"/>
                <a:gd name="T2" fmla="*/ 67 w 79"/>
                <a:gd name="T3" fmla="*/ 33 h 91"/>
                <a:gd name="T4" fmla="*/ 22 w 79"/>
                <a:gd name="T5" fmla="*/ 7 h 91"/>
                <a:gd name="T6" fmla="*/ 0 w 79"/>
                <a:gd name="T7" fmla="*/ 20 h 91"/>
                <a:gd name="T8" fmla="*/ 0 w 79"/>
                <a:gd name="T9" fmla="*/ 72 h 91"/>
                <a:gd name="T10" fmla="*/ 22 w 79"/>
                <a:gd name="T11" fmla="*/ 84 h 91"/>
                <a:gd name="T12" fmla="*/ 67 w 79"/>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58"/>
                  </a:moveTo>
                  <a:cubicBezTo>
                    <a:pt x="79" y="51"/>
                    <a:pt x="79" y="40"/>
                    <a:pt x="67" y="33"/>
                  </a:cubicBezTo>
                  <a:cubicBezTo>
                    <a:pt x="22" y="7"/>
                    <a:pt x="22" y="7"/>
                    <a:pt x="22" y="7"/>
                  </a:cubicBezTo>
                  <a:cubicBezTo>
                    <a:pt x="10" y="0"/>
                    <a:pt x="0" y="6"/>
                    <a:pt x="0" y="20"/>
                  </a:cubicBezTo>
                  <a:cubicBezTo>
                    <a:pt x="0" y="72"/>
                    <a:pt x="0" y="72"/>
                    <a:pt x="0" y="72"/>
                  </a:cubicBezTo>
                  <a:cubicBezTo>
                    <a:pt x="0" y="86"/>
                    <a:pt x="10" y="91"/>
                    <a:pt x="22" y="84"/>
                  </a:cubicBezTo>
                  <a:lnTo>
                    <a:pt x="67"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Freeform 84"/>
            <p:cNvSpPr>
              <a:spLocks/>
            </p:cNvSpPr>
            <p:nvPr/>
          </p:nvSpPr>
          <p:spPr bwMode="auto">
            <a:xfrm>
              <a:off x="8691246" y="802809"/>
              <a:ext cx="134524" cy="155499"/>
            </a:xfrm>
            <a:custGeom>
              <a:avLst/>
              <a:gdLst>
                <a:gd name="T0" fmla="*/ 67 w 79"/>
                <a:gd name="T1" fmla="*/ 33 h 91"/>
                <a:gd name="T2" fmla="*/ 22 w 79"/>
                <a:gd name="T3" fmla="*/ 7 h 91"/>
                <a:gd name="T4" fmla="*/ 0 w 79"/>
                <a:gd name="T5" fmla="*/ 19 h 91"/>
                <a:gd name="T6" fmla="*/ 0 w 79"/>
                <a:gd name="T7" fmla="*/ 72 h 91"/>
                <a:gd name="T8" fmla="*/ 22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2" y="7"/>
                    <a:pt x="22" y="7"/>
                    <a:pt x="22" y="7"/>
                  </a:cubicBezTo>
                  <a:cubicBezTo>
                    <a:pt x="10" y="0"/>
                    <a:pt x="0" y="6"/>
                    <a:pt x="0" y="19"/>
                  </a:cubicBezTo>
                  <a:cubicBezTo>
                    <a:pt x="0" y="72"/>
                    <a:pt x="0" y="72"/>
                    <a:pt x="0" y="72"/>
                  </a:cubicBezTo>
                  <a:cubicBezTo>
                    <a:pt x="0" y="85"/>
                    <a:pt x="10" y="91"/>
                    <a:pt x="22" y="84"/>
                  </a:cubicBezTo>
                  <a:cubicBezTo>
                    <a:pt x="67" y="58"/>
                    <a:pt x="67" y="58"/>
                    <a:pt x="67" y="58"/>
                  </a:cubicBezTo>
                  <a:cubicBezTo>
                    <a:pt x="79" y="51"/>
                    <a:pt x="79"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1" name="Freeform 85"/>
            <p:cNvSpPr>
              <a:spLocks/>
            </p:cNvSpPr>
            <p:nvPr/>
          </p:nvSpPr>
          <p:spPr bwMode="auto">
            <a:xfrm>
              <a:off x="8543703" y="605362"/>
              <a:ext cx="133801" cy="154776"/>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2" name="Freeform 86"/>
            <p:cNvSpPr>
              <a:spLocks/>
            </p:cNvSpPr>
            <p:nvPr/>
          </p:nvSpPr>
          <p:spPr bwMode="auto">
            <a:xfrm>
              <a:off x="8543703" y="802809"/>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3" name="Freeform 87"/>
            <p:cNvSpPr>
              <a:spLocks/>
            </p:cNvSpPr>
            <p:nvPr/>
          </p:nvSpPr>
          <p:spPr bwMode="auto">
            <a:xfrm>
              <a:off x="8691246" y="605362"/>
              <a:ext cx="134524" cy="154776"/>
            </a:xfrm>
            <a:custGeom>
              <a:avLst/>
              <a:gdLst>
                <a:gd name="T0" fmla="*/ 22 w 79"/>
                <a:gd name="T1" fmla="*/ 6 h 90"/>
                <a:gd name="T2" fmla="*/ 0 w 79"/>
                <a:gd name="T3" fmla="*/ 19 h 90"/>
                <a:gd name="T4" fmla="*/ 0 w 79"/>
                <a:gd name="T5" fmla="*/ 71 h 90"/>
                <a:gd name="T6" fmla="*/ 22 w 79"/>
                <a:gd name="T7" fmla="*/ 83 h 90"/>
                <a:gd name="T8" fmla="*/ 67 w 79"/>
                <a:gd name="T9" fmla="*/ 57 h 90"/>
                <a:gd name="T10" fmla="*/ 67 w 79"/>
                <a:gd name="T11" fmla="*/ 33 h 90"/>
                <a:gd name="T12" fmla="*/ 22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6"/>
                  </a:moveTo>
                  <a:cubicBezTo>
                    <a:pt x="10" y="0"/>
                    <a:pt x="0" y="5"/>
                    <a:pt x="0" y="19"/>
                  </a:cubicBezTo>
                  <a:cubicBezTo>
                    <a:pt x="0" y="71"/>
                    <a:pt x="0" y="71"/>
                    <a:pt x="0" y="71"/>
                  </a:cubicBezTo>
                  <a:cubicBezTo>
                    <a:pt x="0" y="85"/>
                    <a:pt x="10" y="90"/>
                    <a:pt x="22" y="83"/>
                  </a:cubicBezTo>
                  <a:cubicBezTo>
                    <a:pt x="67" y="57"/>
                    <a:pt x="67" y="57"/>
                    <a:pt x="67" y="57"/>
                  </a:cubicBezTo>
                  <a:cubicBezTo>
                    <a:pt x="79" y="50"/>
                    <a:pt x="79" y="39"/>
                    <a:pt x="67" y="33"/>
                  </a:cubicBezTo>
                  <a:lnTo>
                    <a:pt x="22" y="6"/>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4" name="Freeform 88"/>
            <p:cNvSpPr>
              <a:spLocks/>
            </p:cNvSpPr>
            <p:nvPr/>
          </p:nvSpPr>
          <p:spPr bwMode="auto">
            <a:xfrm>
              <a:off x="8863379" y="1"/>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2" y="2"/>
                    <a:pt x="73" y="0"/>
                  </a:cubicBezTo>
                  <a:cubicBezTo>
                    <a:pt x="0" y="0"/>
                    <a:pt x="0" y="0"/>
                    <a:pt x="0" y="0"/>
                  </a:cubicBezTo>
                  <a:cubicBezTo>
                    <a:pt x="0" y="20"/>
                    <a:pt x="0" y="20"/>
                    <a:pt x="0" y="20"/>
                  </a:cubicBezTo>
                  <a:cubicBezTo>
                    <a:pt x="0" y="33"/>
                    <a:pt x="9" y="39"/>
                    <a:pt x="21"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5" name="Freeform 89"/>
            <p:cNvSpPr>
              <a:spLocks/>
            </p:cNvSpPr>
            <p:nvPr/>
          </p:nvSpPr>
          <p:spPr bwMode="auto">
            <a:xfrm>
              <a:off x="8723792" y="1"/>
              <a:ext cx="126569" cy="66539"/>
            </a:xfrm>
            <a:custGeom>
              <a:avLst/>
              <a:gdLst>
                <a:gd name="T0" fmla="*/ 7 w 74"/>
                <a:gd name="T1" fmla="*/ 6 h 39"/>
                <a:gd name="T2" fmla="*/ 52 w 74"/>
                <a:gd name="T3" fmla="*/ 32 h 39"/>
                <a:gd name="T4" fmla="*/ 74 w 74"/>
                <a:gd name="T5" fmla="*/ 20 h 39"/>
                <a:gd name="T6" fmla="*/ 74 w 74"/>
                <a:gd name="T7" fmla="*/ 0 h 39"/>
                <a:gd name="T8" fmla="*/ 0 w 74"/>
                <a:gd name="T9" fmla="*/ 0 h 39"/>
                <a:gd name="T10" fmla="*/ 7 w 74"/>
                <a:gd name="T11" fmla="*/ 6 h 39"/>
              </a:gdLst>
              <a:ahLst/>
              <a:cxnLst>
                <a:cxn ang="0">
                  <a:pos x="T0" y="T1"/>
                </a:cxn>
                <a:cxn ang="0">
                  <a:pos x="T2" y="T3"/>
                </a:cxn>
                <a:cxn ang="0">
                  <a:pos x="T4" y="T5"/>
                </a:cxn>
                <a:cxn ang="0">
                  <a:pos x="T6" y="T7"/>
                </a:cxn>
                <a:cxn ang="0">
                  <a:pos x="T8" y="T9"/>
                </a:cxn>
                <a:cxn ang="0">
                  <a:pos x="T10" y="T11"/>
                </a:cxn>
              </a:cxnLst>
              <a:rect l="0" t="0" r="r" b="b"/>
              <a:pathLst>
                <a:path w="74" h="39">
                  <a:moveTo>
                    <a:pt x="7" y="6"/>
                  </a:moveTo>
                  <a:cubicBezTo>
                    <a:pt x="52" y="32"/>
                    <a:pt x="52" y="32"/>
                    <a:pt x="52" y="32"/>
                  </a:cubicBezTo>
                  <a:cubicBezTo>
                    <a:pt x="64" y="39"/>
                    <a:pt x="74" y="33"/>
                    <a:pt x="74" y="20"/>
                  </a:cubicBezTo>
                  <a:cubicBezTo>
                    <a:pt x="74" y="0"/>
                    <a:pt x="74" y="0"/>
                    <a:pt x="74" y="0"/>
                  </a:cubicBezTo>
                  <a:cubicBezTo>
                    <a:pt x="0" y="0"/>
                    <a:pt x="0" y="0"/>
                    <a:pt x="0" y="0"/>
                  </a:cubicBezTo>
                  <a:cubicBezTo>
                    <a:pt x="2" y="2"/>
                    <a:pt x="4" y="4"/>
                    <a:pt x="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6" name="Freeform 90"/>
            <p:cNvSpPr>
              <a:spLocks/>
            </p:cNvSpPr>
            <p:nvPr/>
          </p:nvSpPr>
          <p:spPr bwMode="auto">
            <a:xfrm>
              <a:off x="8885800" y="407191"/>
              <a:ext cx="135248" cy="154053"/>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7" name="Freeform 91"/>
            <p:cNvSpPr>
              <a:spLocks/>
            </p:cNvSpPr>
            <p:nvPr/>
          </p:nvSpPr>
          <p:spPr bwMode="auto">
            <a:xfrm>
              <a:off x="8691246" y="407191"/>
              <a:ext cx="134524"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8" name="Freeform 92"/>
            <p:cNvSpPr>
              <a:spLocks/>
            </p:cNvSpPr>
            <p:nvPr/>
          </p:nvSpPr>
          <p:spPr bwMode="auto">
            <a:xfrm>
              <a:off x="8863379" y="506276"/>
              <a:ext cx="133801" cy="154053"/>
            </a:xfrm>
            <a:custGeom>
              <a:avLst/>
              <a:gdLst>
                <a:gd name="T0" fmla="*/ 21 w 78"/>
                <a:gd name="T1" fmla="*/ 83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6" y="57"/>
                    <a:pt x="66" y="57"/>
                    <a:pt x="66" y="57"/>
                  </a:cubicBezTo>
                  <a:cubicBezTo>
                    <a:pt x="78" y="50"/>
                    <a:pt x="78" y="39"/>
                    <a:pt x="66" y="33"/>
                  </a:cubicBezTo>
                  <a:cubicBezTo>
                    <a:pt x="21" y="6"/>
                    <a:pt x="21" y="6"/>
                    <a:pt x="21" y="6"/>
                  </a:cubicBezTo>
                  <a:cubicBezTo>
                    <a:pt x="9" y="0"/>
                    <a:pt x="0" y="5"/>
                    <a:pt x="0" y="19"/>
                  </a:cubicBezTo>
                  <a:cubicBezTo>
                    <a:pt x="0" y="71"/>
                    <a:pt x="0" y="71"/>
                    <a:pt x="0" y="71"/>
                  </a:cubicBezTo>
                  <a:cubicBezTo>
                    <a:pt x="0" y="85"/>
                    <a:pt x="9"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9" name="Freeform 93"/>
            <p:cNvSpPr>
              <a:spLocks/>
            </p:cNvSpPr>
            <p:nvPr/>
          </p:nvSpPr>
          <p:spPr bwMode="auto">
            <a:xfrm>
              <a:off x="8715113" y="308106"/>
              <a:ext cx="135248" cy="154053"/>
            </a:xfrm>
            <a:custGeom>
              <a:avLst/>
              <a:gdLst>
                <a:gd name="T0" fmla="*/ 79 w 79"/>
                <a:gd name="T1" fmla="*/ 19 h 90"/>
                <a:gd name="T2" fmla="*/ 57 w 79"/>
                <a:gd name="T3" fmla="*/ 6 h 90"/>
                <a:gd name="T4" fmla="*/ 12 w 79"/>
                <a:gd name="T5" fmla="*/ 33 h 90"/>
                <a:gd name="T6" fmla="*/ 12 w 79"/>
                <a:gd name="T7" fmla="*/ 57 h 90"/>
                <a:gd name="T8" fmla="*/ 57 w 79"/>
                <a:gd name="T9" fmla="*/ 84 h 90"/>
                <a:gd name="T10" fmla="*/ 79 w 79"/>
                <a:gd name="T11" fmla="*/ 71 h 90"/>
                <a:gd name="T12" fmla="*/ 79 w 79"/>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19"/>
                  </a:moveTo>
                  <a:cubicBezTo>
                    <a:pt x="79" y="5"/>
                    <a:pt x="69" y="0"/>
                    <a:pt x="57" y="6"/>
                  </a:cubicBezTo>
                  <a:cubicBezTo>
                    <a:pt x="12" y="33"/>
                    <a:pt x="12" y="33"/>
                    <a:pt x="12" y="33"/>
                  </a:cubicBezTo>
                  <a:cubicBezTo>
                    <a:pt x="0" y="40"/>
                    <a:pt x="0" y="51"/>
                    <a:pt x="12" y="57"/>
                  </a:cubicBezTo>
                  <a:cubicBezTo>
                    <a:pt x="57" y="84"/>
                    <a:pt x="57" y="84"/>
                    <a:pt x="57" y="84"/>
                  </a:cubicBezTo>
                  <a:cubicBezTo>
                    <a:pt x="69" y="90"/>
                    <a:pt x="79" y="85"/>
                    <a:pt x="79" y="71"/>
                  </a:cubicBezTo>
                  <a:lnTo>
                    <a:pt x="79" y="19"/>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0" name="Freeform 94"/>
            <p:cNvSpPr>
              <a:spLocks/>
            </p:cNvSpPr>
            <p:nvPr/>
          </p:nvSpPr>
          <p:spPr bwMode="auto">
            <a:xfrm>
              <a:off x="8715113" y="506276"/>
              <a:ext cx="135248" cy="154053"/>
            </a:xfrm>
            <a:custGeom>
              <a:avLst/>
              <a:gdLst>
                <a:gd name="T0" fmla="*/ 79 w 79"/>
                <a:gd name="T1" fmla="*/ 71 h 90"/>
                <a:gd name="T2" fmla="*/ 79 w 79"/>
                <a:gd name="T3" fmla="*/ 19 h 90"/>
                <a:gd name="T4" fmla="*/ 57 w 79"/>
                <a:gd name="T5" fmla="*/ 6 h 90"/>
                <a:gd name="T6" fmla="*/ 12 w 79"/>
                <a:gd name="T7" fmla="*/ 33 h 90"/>
                <a:gd name="T8" fmla="*/ 12 w 79"/>
                <a:gd name="T9" fmla="*/ 57 h 90"/>
                <a:gd name="T10" fmla="*/ 57 w 79"/>
                <a:gd name="T11" fmla="*/ 83 h 90"/>
                <a:gd name="T12" fmla="*/ 79 w 79"/>
                <a:gd name="T13" fmla="*/ 71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71"/>
                  </a:moveTo>
                  <a:cubicBezTo>
                    <a:pt x="79" y="19"/>
                    <a:pt x="79" y="19"/>
                    <a:pt x="79" y="19"/>
                  </a:cubicBezTo>
                  <a:cubicBezTo>
                    <a:pt x="79" y="5"/>
                    <a:pt x="69" y="0"/>
                    <a:pt x="57" y="6"/>
                  </a:cubicBezTo>
                  <a:cubicBezTo>
                    <a:pt x="12" y="33"/>
                    <a:pt x="12" y="33"/>
                    <a:pt x="12" y="33"/>
                  </a:cubicBezTo>
                  <a:cubicBezTo>
                    <a:pt x="0" y="39"/>
                    <a:pt x="0" y="50"/>
                    <a:pt x="12" y="57"/>
                  </a:cubicBezTo>
                  <a:cubicBezTo>
                    <a:pt x="57" y="83"/>
                    <a:pt x="57" y="83"/>
                    <a:pt x="57" y="83"/>
                  </a:cubicBezTo>
                  <a:cubicBezTo>
                    <a:pt x="69" y="90"/>
                    <a:pt x="79" y="85"/>
                    <a:pt x="79" y="71"/>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1" name="Freeform 95"/>
            <p:cNvSpPr>
              <a:spLocks/>
            </p:cNvSpPr>
            <p:nvPr/>
          </p:nvSpPr>
          <p:spPr bwMode="auto">
            <a:xfrm>
              <a:off x="8863379" y="308106"/>
              <a:ext cx="133801" cy="154053"/>
            </a:xfrm>
            <a:custGeom>
              <a:avLst/>
              <a:gdLst>
                <a:gd name="T0" fmla="*/ 21 w 78"/>
                <a:gd name="T1" fmla="*/ 84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6" y="57"/>
                    <a:pt x="66" y="57"/>
                    <a:pt x="66" y="57"/>
                  </a:cubicBez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2" name="Freeform 96"/>
            <p:cNvSpPr>
              <a:spLocks/>
            </p:cNvSpPr>
            <p:nvPr/>
          </p:nvSpPr>
          <p:spPr bwMode="auto">
            <a:xfrm>
              <a:off x="8720176" y="901894"/>
              <a:ext cx="130185" cy="78835"/>
            </a:xfrm>
            <a:custGeom>
              <a:avLst/>
              <a:gdLst>
                <a:gd name="T0" fmla="*/ 54 w 76"/>
                <a:gd name="T1" fmla="*/ 7 h 46"/>
                <a:gd name="T2" fmla="*/ 9 w 76"/>
                <a:gd name="T3" fmla="*/ 33 h 46"/>
                <a:gd name="T4" fmla="*/ 0 w 76"/>
                <a:gd name="T5" fmla="*/ 46 h 46"/>
                <a:gd name="T6" fmla="*/ 76 w 76"/>
                <a:gd name="T7" fmla="*/ 46 h 46"/>
                <a:gd name="T8" fmla="*/ 76 w 76"/>
                <a:gd name="T9" fmla="*/ 19 h 46"/>
                <a:gd name="T10" fmla="*/ 54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4" y="7"/>
                  </a:moveTo>
                  <a:cubicBezTo>
                    <a:pt x="9" y="33"/>
                    <a:pt x="9" y="33"/>
                    <a:pt x="9" y="33"/>
                  </a:cubicBezTo>
                  <a:cubicBezTo>
                    <a:pt x="3" y="37"/>
                    <a:pt x="0" y="41"/>
                    <a:pt x="0" y="46"/>
                  </a:cubicBezTo>
                  <a:cubicBezTo>
                    <a:pt x="76" y="46"/>
                    <a:pt x="76" y="46"/>
                    <a:pt x="76" y="46"/>
                  </a:cubicBezTo>
                  <a:cubicBezTo>
                    <a:pt x="76" y="19"/>
                    <a:pt x="76" y="19"/>
                    <a:pt x="76" y="19"/>
                  </a:cubicBezTo>
                  <a:cubicBezTo>
                    <a:pt x="76" y="6"/>
                    <a:pt x="66" y="0"/>
                    <a:pt x="54"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3" name="Freeform 97"/>
            <p:cNvSpPr>
              <a:spLocks/>
            </p:cNvSpPr>
            <p:nvPr/>
          </p:nvSpPr>
          <p:spPr bwMode="auto">
            <a:xfrm>
              <a:off x="8863379" y="901894"/>
              <a:ext cx="130185" cy="78835"/>
            </a:xfrm>
            <a:custGeom>
              <a:avLst/>
              <a:gdLst>
                <a:gd name="T0" fmla="*/ 66 w 76"/>
                <a:gd name="T1" fmla="*/ 33 h 46"/>
                <a:gd name="T2" fmla="*/ 21 w 76"/>
                <a:gd name="T3" fmla="*/ 7 h 46"/>
                <a:gd name="T4" fmla="*/ 0 w 76"/>
                <a:gd name="T5" fmla="*/ 19 h 46"/>
                <a:gd name="T6" fmla="*/ 0 w 76"/>
                <a:gd name="T7" fmla="*/ 46 h 46"/>
                <a:gd name="T8" fmla="*/ 75 w 76"/>
                <a:gd name="T9" fmla="*/ 46 h 46"/>
                <a:gd name="T10" fmla="*/ 66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6" y="41"/>
                    <a:pt x="73" y="37"/>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4" name="Freeform 98"/>
            <p:cNvSpPr>
              <a:spLocks/>
            </p:cNvSpPr>
            <p:nvPr/>
          </p:nvSpPr>
          <p:spPr bwMode="auto">
            <a:xfrm>
              <a:off x="9067336" y="1"/>
              <a:ext cx="76664" cy="47735"/>
            </a:xfrm>
            <a:custGeom>
              <a:avLst/>
              <a:gdLst>
                <a:gd name="T0" fmla="*/ 6 w 45"/>
                <a:gd name="T1" fmla="*/ 6 h 28"/>
                <a:gd name="T2" fmla="*/ 45 w 45"/>
                <a:gd name="T3" fmla="*/ 28 h 28"/>
                <a:gd name="T4" fmla="*/ 45 w 45"/>
                <a:gd name="T5" fmla="*/ 0 h 28"/>
                <a:gd name="T6" fmla="*/ 0 w 45"/>
                <a:gd name="T7" fmla="*/ 0 h 28"/>
                <a:gd name="T8" fmla="*/ 6 w 45"/>
                <a:gd name="T9" fmla="*/ 6 h 28"/>
              </a:gdLst>
              <a:ahLst/>
              <a:cxnLst>
                <a:cxn ang="0">
                  <a:pos x="T0" y="T1"/>
                </a:cxn>
                <a:cxn ang="0">
                  <a:pos x="T2" y="T3"/>
                </a:cxn>
                <a:cxn ang="0">
                  <a:pos x="T4" y="T5"/>
                </a:cxn>
                <a:cxn ang="0">
                  <a:pos x="T6" y="T7"/>
                </a:cxn>
                <a:cxn ang="0">
                  <a:pos x="T8" y="T9"/>
                </a:cxn>
              </a:cxnLst>
              <a:rect l="0" t="0" r="r" b="b"/>
              <a:pathLst>
                <a:path w="45" h="28">
                  <a:moveTo>
                    <a:pt x="6" y="6"/>
                  </a:moveTo>
                  <a:cubicBezTo>
                    <a:pt x="45" y="28"/>
                    <a:pt x="45" y="28"/>
                    <a:pt x="45" y="28"/>
                  </a:cubicBezTo>
                  <a:cubicBezTo>
                    <a:pt x="45" y="0"/>
                    <a:pt x="45" y="0"/>
                    <a:pt x="45" y="0"/>
                  </a:cubicBezTo>
                  <a:cubicBezTo>
                    <a:pt x="0" y="0"/>
                    <a:pt x="0" y="0"/>
                    <a:pt x="0" y="0"/>
                  </a:cubicBezTo>
                  <a:cubicBezTo>
                    <a:pt x="1" y="2"/>
                    <a:pt x="4" y="4"/>
                    <a:pt x="6"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5" name="Freeform 99"/>
            <p:cNvSpPr>
              <a:spLocks/>
            </p:cNvSpPr>
            <p:nvPr/>
          </p:nvSpPr>
          <p:spPr bwMode="auto">
            <a:xfrm>
              <a:off x="9034789" y="407191"/>
              <a:ext cx="109211" cy="154053"/>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6" name="Freeform 100"/>
            <p:cNvSpPr>
              <a:spLocks/>
            </p:cNvSpPr>
            <p:nvPr/>
          </p:nvSpPr>
          <p:spPr bwMode="auto">
            <a:xfrm>
              <a:off x="9058657" y="326910"/>
              <a:ext cx="85343" cy="116444"/>
            </a:xfrm>
            <a:custGeom>
              <a:avLst/>
              <a:gdLst>
                <a:gd name="T0" fmla="*/ 11 w 50"/>
                <a:gd name="T1" fmla="*/ 46 h 68"/>
                <a:gd name="T2" fmla="*/ 50 w 50"/>
                <a:gd name="T3" fmla="*/ 68 h 68"/>
                <a:gd name="T4" fmla="*/ 50 w 50"/>
                <a:gd name="T5" fmla="*/ 0 h 68"/>
                <a:gd name="T6" fmla="*/ 11 w 50"/>
                <a:gd name="T7" fmla="*/ 22 h 68"/>
                <a:gd name="T8" fmla="*/ 11 w 50"/>
                <a:gd name="T9" fmla="*/ 46 h 68"/>
              </a:gdLst>
              <a:ahLst/>
              <a:cxnLst>
                <a:cxn ang="0">
                  <a:pos x="T0" y="T1"/>
                </a:cxn>
                <a:cxn ang="0">
                  <a:pos x="T2" y="T3"/>
                </a:cxn>
                <a:cxn ang="0">
                  <a:pos x="T4" y="T5"/>
                </a:cxn>
                <a:cxn ang="0">
                  <a:pos x="T6" y="T7"/>
                </a:cxn>
                <a:cxn ang="0">
                  <a:pos x="T8" y="T9"/>
                </a:cxn>
              </a:cxnLst>
              <a:rect l="0" t="0" r="r" b="b"/>
              <a:pathLst>
                <a:path w="50" h="68">
                  <a:moveTo>
                    <a:pt x="11" y="46"/>
                  </a:moveTo>
                  <a:cubicBezTo>
                    <a:pt x="50" y="68"/>
                    <a:pt x="50" y="68"/>
                    <a:pt x="50" y="68"/>
                  </a:cubicBezTo>
                  <a:cubicBezTo>
                    <a:pt x="50" y="0"/>
                    <a:pt x="50" y="0"/>
                    <a:pt x="50" y="0"/>
                  </a:cubicBezTo>
                  <a:cubicBezTo>
                    <a:pt x="11" y="22"/>
                    <a:pt x="11" y="22"/>
                    <a:pt x="11" y="22"/>
                  </a:cubicBezTo>
                  <a:cubicBezTo>
                    <a:pt x="0" y="29"/>
                    <a:pt x="0" y="40"/>
                    <a:pt x="11" y="4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7" name="Freeform 101"/>
            <p:cNvSpPr>
              <a:spLocks/>
            </p:cNvSpPr>
            <p:nvPr/>
          </p:nvSpPr>
          <p:spPr bwMode="auto">
            <a:xfrm>
              <a:off x="9058657" y="523634"/>
              <a:ext cx="85343" cy="117890"/>
            </a:xfrm>
            <a:custGeom>
              <a:avLst/>
              <a:gdLst>
                <a:gd name="T0" fmla="*/ 11 w 50"/>
                <a:gd name="T1" fmla="*/ 47 h 69"/>
                <a:gd name="T2" fmla="*/ 50 w 50"/>
                <a:gd name="T3" fmla="*/ 69 h 69"/>
                <a:gd name="T4" fmla="*/ 50 w 50"/>
                <a:gd name="T5" fmla="*/ 0 h 69"/>
                <a:gd name="T6" fmla="*/ 11 w 50"/>
                <a:gd name="T7" fmla="*/ 23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3"/>
                    <a:pt x="11" y="23"/>
                    <a:pt x="11" y="23"/>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8" name="Freeform 102"/>
            <p:cNvSpPr>
              <a:spLocks/>
            </p:cNvSpPr>
            <p:nvPr/>
          </p:nvSpPr>
          <p:spPr bwMode="auto">
            <a:xfrm>
              <a:off x="9062273" y="920699"/>
              <a:ext cx="81727" cy="60030"/>
            </a:xfrm>
            <a:custGeom>
              <a:avLst/>
              <a:gdLst>
                <a:gd name="T0" fmla="*/ 1 w 48"/>
                <a:gd name="T1" fmla="*/ 35 h 35"/>
                <a:gd name="T2" fmla="*/ 48 w 48"/>
                <a:gd name="T3" fmla="*/ 35 h 35"/>
                <a:gd name="T4" fmla="*/ 48 w 48"/>
                <a:gd name="T5" fmla="*/ 0 h 35"/>
                <a:gd name="T6" fmla="*/ 9 w 48"/>
                <a:gd name="T7" fmla="*/ 22 h 35"/>
                <a:gd name="T8" fmla="*/ 1 w 48"/>
                <a:gd name="T9" fmla="*/ 35 h 35"/>
              </a:gdLst>
              <a:ahLst/>
              <a:cxnLst>
                <a:cxn ang="0">
                  <a:pos x="T0" y="T1"/>
                </a:cxn>
                <a:cxn ang="0">
                  <a:pos x="T2" y="T3"/>
                </a:cxn>
                <a:cxn ang="0">
                  <a:pos x="T4" y="T5"/>
                </a:cxn>
                <a:cxn ang="0">
                  <a:pos x="T6" y="T7"/>
                </a:cxn>
                <a:cxn ang="0">
                  <a:pos x="T8" y="T9"/>
                </a:cxn>
              </a:cxnLst>
              <a:rect l="0" t="0" r="r" b="b"/>
              <a:pathLst>
                <a:path w="48" h="35">
                  <a:moveTo>
                    <a:pt x="1" y="35"/>
                  </a:moveTo>
                  <a:cubicBezTo>
                    <a:pt x="48" y="35"/>
                    <a:pt x="48" y="35"/>
                    <a:pt x="48" y="35"/>
                  </a:cubicBezTo>
                  <a:cubicBezTo>
                    <a:pt x="48" y="0"/>
                    <a:pt x="48" y="0"/>
                    <a:pt x="48" y="0"/>
                  </a:cubicBezTo>
                  <a:cubicBezTo>
                    <a:pt x="9" y="22"/>
                    <a:pt x="9" y="22"/>
                    <a:pt x="9" y="22"/>
                  </a:cubicBezTo>
                  <a:cubicBezTo>
                    <a:pt x="3" y="26"/>
                    <a:pt x="0" y="30"/>
                    <a:pt x="1" y="35"/>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9" name="Freeform 103"/>
            <p:cNvSpPr>
              <a:spLocks/>
            </p:cNvSpPr>
            <p:nvPr/>
          </p:nvSpPr>
          <p:spPr bwMode="auto">
            <a:xfrm>
              <a:off x="7343108" y="703000"/>
              <a:ext cx="135248" cy="156222"/>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20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6"/>
                    <a:pt x="79" y="72"/>
                  </a:cubicBezTo>
                  <a:cubicBezTo>
                    <a:pt x="79" y="20"/>
                    <a:pt x="79" y="20"/>
                    <a:pt x="79" y="20"/>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659074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877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389" y="152401"/>
            <a:ext cx="6876240" cy="665356"/>
          </a:xfrm>
          <a:prstGeom prst="rect">
            <a:avLst/>
          </a:prstGeom>
        </p:spPr>
        <p:txBody>
          <a:bodyPr vert="horz" lIns="0" tIns="0" rIns="0" bIns="0" rtlCol="0" anchor="ctr">
            <a:normAutofit/>
          </a:bodyPr>
          <a:lstStyle/>
          <a:p>
            <a:r>
              <a:rPr lang="en-US" dirty="0"/>
              <a:t>Click to edit</a:t>
            </a:r>
            <a:br>
              <a:rPr lang="en-US" dirty="0"/>
            </a:br>
            <a:r>
              <a:rPr lang="en-US" dirty="0"/>
              <a:t>Master title style</a:t>
            </a:r>
            <a:endParaRPr lang="en-GB" dirty="0"/>
          </a:p>
        </p:txBody>
      </p:sp>
      <p:sp>
        <p:nvSpPr>
          <p:cNvPr id="10" name="Rectangle 9"/>
          <p:cNvSpPr/>
          <p:nvPr userDrawn="1"/>
        </p:nvSpPr>
        <p:spPr>
          <a:xfrm>
            <a:off x="0" y="980728"/>
            <a:ext cx="9144000" cy="58772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12" name="Rectangle 11"/>
          <p:cNvSpPr/>
          <p:nvPr userDrawn="1"/>
        </p:nvSpPr>
        <p:spPr>
          <a:xfrm>
            <a:off x="0" y="980728"/>
            <a:ext cx="9144000" cy="72008"/>
          </a:xfrm>
          <a:prstGeom prst="rect">
            <a:avLst/>
          </a:prstGeom>
          <a:solidFill>
            <a:schemeClr val="accent3">
              <a:lumMod val="60000"/>
              <a:lumOff val="4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Tree>
    <p:extLst>
      <p:ext uri="{BB962C8B-B14F-4D97-AF65-F5344CB8AC3E}">
        <p14:creationId xmlns:p14="http://schemas.microsoft.com/office/powerpoint/2010/main" val="1449486037"/>
      </p:ext>
    </p:extLst>
  </p:cSld>
  <p:clrMap bg1="lt1" tx1="dk1" bg2="lt2" tx2="dk2" accent1="accent1" accent2="accent2" accent3="accent3" accent4="accent4" accent5="accent5" accent6="accent6" hlink="hlink" folHlink="folHlink"/>
  <p:sldLayoutIdLst>
    <p:sldLayoutId id="2147483687" r:id="rId1"/>
    <p:sldLayoutId id="214748365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617" rtl="0" eaLnBrk="1" latinLnBrk="0" hangingPunct="1">
        <a:spcBef>
          <a:spcPct val="0"/>
        </a:spcBef>
        <a:buNone/>
        <a:defRPr sz="2400" kern="1200">
          <a:solidFill>
            <a:schemeClr val="accent2"/>
          </a:solidFill>
          <a:latin typeface="+mn-lt"/>
          <a:ea typeface="Segoe UI" panose="020B0502040204020203" pitchFamily="34" charset="0"/>
          <a:cs typeface="Segoe UI" panose="020B0502040204020203" pitchFamily="34" charset="0"/>
        </a:defRPr>
      </a:lvl1pPr>
    </p:titleStyle>
    <p:bodyStyle>
      <a:lvl1pPr marL="257106" indent="-257106" algn="l" defTabSz="685617" rtl="0" eaLnBrk="1" latinLnBrk="0" hangingPunct="1">
        <a:spcBef>
          <a:spcPct val="20000"/>
        </a:spcBef>
        <a:buFont typeface="Arial" panose="020B0604020202020204" pitchFamily="34" charset="0"/>
        <a:buChar char="•"/>
        <a:defRPr sz="2399"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1pPr>
      <a:lvl2pPr marL="557064" indent="-214255" algn="l" defTabSz="685617" rtl="0" eaLnBrk="1" latinLnBrk="0" hangingPunct="1">
        <a:spcBef>
          <a:spcPct val="20000"/>
        </a:spcBef>
        <a:buFont typeface="Arial" panose="020B0604020202020204" pitchFamily="34" charset="0"/>
        <a:buChar char="–"/>
        <a:defRPr sz="2099"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2pPr>
      <a:lvl3pPr marL="857021" indent="-171404" algn="l" defTabSz="685617" rtl="0" eaLnBrk="1" latinLnBrk="0" hangingPunct="1">
        <a:spcBef>
          <a:spcPct val="20000"/>
        </a:spcBef>
        <a:buFont typeface="Arial" panose="020B0604020202020204" pitchFamily="34" charset="0"/>
        <a:buChar char="•"/>
        <a:defRPr sz="18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17" rtl="0" eaLnBrk="1" latinLnBrk="0" hangingPunct="1">
        <a:defRPr sz="1350" kern="1200">
          <a:solidFill>
            <a:schemeClr val="tx1"/>
          </a:solidFill>
          <a:latin typeface="+mn-lt"/>
          <a:ea typeface="+mn-ea"/>
          <a:cs typeface="+mn-cs"/>
        </a:defRPr>
      </a:lvl1pPr>
      <a:lvl2pPr marL="342809" algn="l" defTabSz="685617" rtl="0" eaLnBrk="1" latinLnBrk="0" hangingPunct="1">
        <a:defRPr sz="1350" kern="1200">
          <a:solidFill>
            <a:schemeClr val="tx1"/>
          </a:solidFill>
          <a:latin typeface="+mn-lt"/>
          <a:ea typeface="+mn-ea"/>
          <a:cs typeface="+mn-cs"/>
        </a:defRPr>
      </a:lvl2pPr>
      <a:lvl3pPr marL="685617" algn="l" defTabSz="685617" rtl="0" eaLnBrk="1" latinLnBrk="0" hangingPunct="1">
        <a:defRPr sz="1350" kern="1200">
          <a:solidFill>
            <a:schemeClr val="tx1"/>
          </a:solidFill>
          <a:latin typeface="+mn-lt"/>
          <a:ea typeface="+mn-ea"/>
          <a:cs typeface="+mn-cs"/>
        </a:defRPr>
      </a:lvl3pPr>
      <a:lvl4pPr marL="1028426" algn="l" defTabSz="685617" rtl="0" eaLnBrk="1" latinLnBrk="0" hangingPunct="1">
        <a:defRPr sz="1350" kern="1200">
          <a:solidFill>
            <a:schemeClr val="tx1"/>
          </a:solidFill>
          <a:latin typeface="+mn-lt"/>
          <a:ea typeface="+mn-ea"/>
          <a:cs typeface="+mn-cs"/>
        </a:defRPr>
      </a:lvl4pPr>
      <a:lvl5pPr marL="1371234" algn="l" defTabSz="685617" rtl="0" eaLnBrk="1" latinLnBrk="0" hangingPunct="1">
        <a:defRPr sz="1350" kern="1200">
          <a:solidFill>
            <a:schemeClr val="tx1"/>
          </a:solidFill>
          <a:latin typeface="+mn-lt"/>
          <a:ea typeface="+mn-ea"/>
          <a:cs typeface="+mn-cs"/>
        </a:defRPr>
      </a:lvl5pPr>
      <a:lvl6pPr marL="1714043" algn="l" defTabSz="685617" rtl="0" eaLnBrk="1" latinLnBrk="0" hangingPunct="1">
        <a:defRPr sz="1350" kern="1200">
          <a:solidFill>
            <a:schemeClr val="tx1"/>
          </a:solidFill>
          <a:latin typeface="+mn-lt"/>
          <a:ea typeface="+mn-ea"/>
          <a:cs typeface="+mn-cs"/>
        </a:defRPr>
      </a:lvl6pPr>
      <a:lvl7pPr marL="2056851" algn="l" defTabSz="685617" rtl="0" eaLnBrk="1" latinLnBrk="0" hangingPunct="1">
        <a:defRPr sz="1350" kern="1200">
          <a:solidFill>
            <a:schemeClr val="tx1"/>
          </a:solidFill>
          <a:latin typeface="+mn-lt"/>
          <a:ea typeface="+mn-ea"/>
          <a:cs typeface="+mn-cs"/>
        </a:defRPr>
      </a:lvl7pPr>
      <a:lvl8pPr marL="2399660" algn="l" defTabSz="685617" rtl="0" eaLnBrk="1" latinLnBrk="0" hangingPunct="1">
        <a:defRPr sz="1350" kern="1200">
          <a:solidFill>
            <a:schemeClr val="tx1"/>
          </a:solidFill>
          <a:latin typeface="+mn-lt"/>
          <a:ea typeface="+mn-ea"/>
          <a:cs typeface="+mn-cs"/>
        </a:defRPr>
      </a:lvl8pPr>
      <a:lvl9pPr marL="2742468" algn="l" defTabSz="685617"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496" userDrawn="1">
          <p15:clr>
            <a:srgbClr val="F26B43"/>
          </p15:clr>
        </p15:guide>
        <p15:guide id="2" pos="2880" userDrawn="1">
          <p15:clr>
            <a:srgbClr val="F26B43"/>
          </p15:clr>
        </p15:guide>
        <p15:guide id="3" orient="horz" pos="748" userDrawn="1">
          <p15:clr>
            <a:srgbClr val="F26B43"/>
          </p15:clr>
        </p15:guide>
        <p15:guide id="4" orient="horz" pos="4232" userDrawn="1">
          <p15:clr>
            <a:srgbClr val="F26B43"/>
          </p15:clr>
        </p15:guide>
        <p15:guide id="5" orient="horz" pos="96" userDrawn="1">
          <p15:clr>
            <a:srgbClr val="F26B43"/>
          </p15:clr>
        </p15:guide>
        <p15:guide id="6" pos="1952" userDrawn="1">
          <p15:clr>
            <a:srgbClr val="F26B43"/>
          </p15:clr>
        </p15:guide>
        <p15:guide id="7" pos="3804" userDrawn="1">
          <p15:clr>
            <a:srgbClr val="F26B43"/>
          </p15:clr>
        </p15:guide>
        <p15:guide id="8" pos="5640" userDrawn="1">
          <p15:clr>
            <a:srgbClr val="F26B43"/>
          </p15:clr>
        </p15:guide>
        <p15:guide id="9" pos="10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emf"/><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ctangle 104"/>
          <p:cNvSpPr/>
          <p:nvPr/>
        </p:nvSpPr>
        <p:spPr>
          <a:xfrm>
            <a:off x="-19091" y="0"/>
            <a:ext cx="9163091" cy="6858000"/>
          </a:xfrm>
          <a:prstGeom prst="rect">
            <a:avLst/>
          </a:prstGeom>
          <a:solidFill>
            <a:schemeClr val="tx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6" name="Group 625"/>
          <p:cNvGrpSpPr/>
          <p:nvPr/>
        </p:nvGrpSpPr>
        <p:grpSpPr>
          <a:xfrm>
            <a:off x="-19091" y="0"/>
            <a:ext cx="9163091" cy="6860940"/>
            <a:chOff x="9460563" y="-2325328"/>
            <a:chExt cx="1309806" cy="980728"/>
          </a:xfrm>
          <a:solidFill>
            <a:schemeClr val="bg1">
              <a:alpha val="6000"/>
            </a:schemeClr>
          </a:solidFill>
        </p:grpSpPr>
        <p:sp>
          <p:nvSpPr>
            <p:cNvPr id="633" name="Freeform 27"/>
            <p:cNvSpPr>
              <a:spLocks/>
            </p:cNvSpPr>
            <p:nvPr/>
          </p:nvSpPr>
          <p:spPr bwMode="auto">
            <a:xfrm>
              <a:off x="9460563" y="-1819053"/>
              <a:ext cx="135248" cy="154053"/>
            </a:xfrm>
            <a:custGeom>
              <a:avLst/>
              <a:gdLst>
                <a:gd name="T0" fmla="*/ 21 w 79"/>
                <a:gd name="T1" fmla="*/ 83 h 90"/>
                <a:gd name="T2" fmla="*/ 67 w 79"/>
                <a:gd name="T3" fmla="*/ 57 h 90"/>
                <a:gd name="T4" fmla="*/ 67 w 79"/>
                <a:gd name="T5" fmla="*/ 33 h 90"/>
                <a:gd name="T6" fmla="*/ 21 w 79"/>
                <a:gd name="T7" fmla="*/ 6 h 90"/>
                <a:gd name="T8" fmla="*/ 0 w 79"/>
                <a:gd name="T9" fmla="*/ 19 h 90"/>
                <a:gd name="T10" fmla="*/ 0 w 79"/>
                <a:gd name="T11" fmla="*/ 71 h 90"/>
                <a:gd name="T12" fmla="*/ 21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1" y="83"/>
                  </a:moveTo>
                  <a:cubicBezTo>
                    <a:pt x="67" y="57"/>
                    <a:pt x="67" y="57"/>
                    <a:pt x="67" y="57"/>
                  </a:cubicBezTo>
                  <a:cubicBezTo>
                    <a:pt x="79" y="50"/>
                    <a:pt x="79" y="39"/>
                    <a:pt x="67" y="33"/>
                  </a:cubicBezTo>
                  <a:cubicBezTo>
                    <a:pt x="21" y="6"/>
                    <a:pt x="21" y="6"/>
                    <a:pt x="21" y="6"/>
                  </a:cubicBezTo>
                  <a:cubicBezTo>
                    <a:pt x="10" y="0"/>
                    <a:pt x="0" y="5"/>
                    <a:pt x="0" y="19"/>
                  </a:cubicBezTo>
                  <a:cubicBezTo>
                    <a:pt x="0" y="71"/>
                    <a:pt x="0" y="71"/>
                    <a:pt x="0" y="71"/>
                  </a:cubicBezTo>
                  <a:cubicBezTo>
                    <a:pt x="0" y="85"/>
                    <a:pt x="10" y="90"/>
                    <a:pt x="21" y="8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35" name="Freeform 29"/>
            <p:cNvSpPr>
              <a:spLocks/>
            </p:cNvSpPr>
            <p:nvPr/>
          </p:nvSpPr>
          <p:spPr bwMode="auto">
            <a:xfrm>
              <a:off x="9999385" y="-2216117"/>
              <a:ext cx="133078" cy="155499"/>
            </a:xfrm>
            <a:custGeom>
              <a:avLst/>
              <a:gdLst>
                <a:gd name="T0" fmla="*/ 11 w 78"/>
                <a:gd name="T1" fmla="*/ 33 h 91"/>
                <a:gd name="T2" fmla="*/ 11 w 78"/>
                <a:gd name="T3" fmla="*/ 58 h 91"/>
                <a:gd name="T4" fmla="*/ 57 w 78"/>
                <a:gd name="T5" fmla="*/ 84 h 91"/>
                <a:gd name="T6" fmla="*/ 78 w 78"/>
                <a:gd name="T7" fmla="*/ 71 h 91"/>
                <a:gd name="T8" fmla="*/ 78 w 78"/>
                <a:gd name="T9" fmla="*/ 19 h 91"/>
                <a:gd name="T10" fmla="*/ 57 w 78"/>
                <a:gd name="T11" fmla="*/ 7 h 91"/>
                <a:gd name="T12" fmla="*/ 11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11" y="33"/>
                  </a:moveTo>
                  <a:cubicBezTo>
                    <a:pt x="0" y="40"/>
                    <a:pt x="0" y="51"/>
                    <a:pt x="11" y="58"/>
                  </a:cubicBezTo>
                  <a:cubicBezTo>
                    <a:pt x="57" y="84"/>
                    <a:pt x="57" y="84"/>
                    <a:pt x="57" y="84"/>
                  </a:cubicBezTo>
                  <a:cubicBezTo>
                    <a:pt x="68" y="91"/>
                    <a:pt x="78" y="85"/>
                    <a:pt x="78" y="71"/>
                  </a:cubicBezTo>
                  <a:cubicBezTo>
                    <a:pt x="78" y="19"/>
                    <a:pt x="78" y="19"/>
                    <a:pt x="78" y="19"/>
                  </a:cubicBezTo>
                  <a:cubicBezTo>
                    <a:pt x="78" y="5"/>
                    <a:pt x="68" y="0"/>
                    <a:pt x="57" y="7"/>
                  </a:cubicBezTo>
                  <a:lnTo>
                    <a:pt x="11" y="3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36" name="Freeform 30"/>
            <p:cNvSpPr>
              <a:spLocks/>
            </p:cNvSpPr>
            <p:nvPr/>
          </p:nvSpPr>
          <p:spPr bwMode="auto">
            <a:xfrm>
              <a:off x="9804107" y="-2216117"/>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37" name="Freeform 31"/>
            <p:cNvSpPr>
              <a:spLocks/>
            </p:cNvSpPr>
            <p:nvPr/>
          </p:nvSpPr>
          <p:spPr bwMode="auto">
            <a:xfrm>
              <a:off x="9975517" y="-2117032"/>
              <a:ext cx="133078" cy="154053"/>
            </a:xfrm>
            <a:custGeom>
              <a:avLst/>
              <a:gdLst>
                <a:gd name="T0" fmla="*/ 21 w 78"/>
                <a:gd name="T1" fmla="*/ 84 h 90"/>
                <a:gd name="T2" fmla="*/ 67 w 78"/>
                <a:gd name="T3" fmla="*/ 57 h 90"/>
                <a:gd name="T4" fmla="*/ 67 w 78"/>
                <a:gd name="T5" fmla="*/ 33 h 90"/>
                <a:gd name="T6" fmla="*/ 21 w 78"/>
                <a:gd name="T7" fmla="*/ 7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7" y="57"/>
                    <a:pt x="67" y="57"/>
                    <a:pt x="67" y="57"/>
                  </a:cubicBezTo>
                  <a:cubicBezTo>
                    <a:pt x="78" y="51"/>
                    <a:pt x="78" y="40"/>
                    <a:pt x="67" y="33"/>
                  </a:cubicBezTo>
                  <a:cubicBezTo>
                    <a:pt x="21" y="7"/>
                    <a:pt x="21" y="7"/>
                    <a:pt x="21" y="7"/>
                  </a:cubicBezTo>
                  <a:cubicBezTo>
                    <a:pt x="9" y="0"/>
                    <a:pt x="0" y="5"/>
                    <a:pt x="0" y="19"/>
                  </a:cubicBezTo>
                  <a:cubicBezTo>
                    <a:pt x="0" y="71"/>
                    <a:pt x="0" y="71"/>
                    <a:pt x="0" y="71"/>
                  </a:cubicBezTo>
                  <a:cubicBezTo>
                    <a:pt x="0" y="85"/>
                    <a:pt x="9" y="90"/>
                    <a:pt x="21"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38" name="Freeform 32"/>
            <p:cNvSpPr>
              <a:spLocks/>
            </p:cNvSpPr>
            <p:nvPr/>
          </p:nvSpPr>
          <p:spPr bwMode="auto">
            <a:xfrm>
              <a:off x="9826528" y="-2315202"/>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39" name="Freeform 33"/>
            <p:cNvSpPr>
              <a:spLocks/>
            </p:cNvSpPr>
            <p:nvPr/>
          </p:nvSpPr>
          <p:spPr bwMode="auto">
            <a:xfrm>
              <a:off x="9826528" y="-2117032"/>
              <a:ext cx="135248" cy="154053"/>
            </a:xfrm>
            <a:custGeom>
              <a:avLst/>
              <a:gdLst>
                <a:gd name="T0" fmla="*/ 57 w 79"/>
                <a:gd name="T1" fmla="*/ 7 h 90"/>
                <a:gd name="T2" fmla="*/ 12 w 79"/>
                <a:gd name="T3" fmla="*/ 33 h 90"/>
                <a:gd name="T4" fmla="*/ 12 w 79"/>
                <a:gd name="T5" fmla="*/ 57 h 90"/>
                <a:gd name="T6" fmla="*/ 57 w 79"/>
                <a:gd name="T7" fmla="*/ 84 h 90"/>
                <a:gd name="T8" fmla="*/ 79 w 79"/>
                <a:gd name="T9" fmla="*/ 71 h 90"/>
                <a:gd name="T10" fmla="*/ 79 w 79"/>
                <a:gd name="T11" fmla="*/ 19 h 90"/>
                <a:gd name="T12" fmla="*/ 57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7"/>
                  </a:moveTo>
                  <a:cubicBezTo>
                    <a:pt x="12" y="33"/>
                    <a:pt x="12" y="33"/>
                    <a:pt x="12" y="33"/>
                  </a:cubicBezTo>
                  <a:cubicBezTo>
                    <a:pt x="0" y="40"/>
                    <a:pt x="0" y="51"/>
                    <a:pt x="12" y="57"/>
                  </a:cubicBezTo>
                  <a:cubicBezTo>
                    <a:pt x="57" y="84"/>
                    <a:pt x="57" y="84"/>
                    <a:pt x="57" y="84"/>
                  </a:cubicBezTo>
                  <a:cubicBezTo>
                    <a:pt x="69" y="90"/>
                    <a:pt x="79" y="85"/>
                    <a:pt x="79" y="71"/>
                  </a:cubicBezTo>
                  <a:cubicBezTo>
                    <a:pt x="79" y="19"/>
                    <a:pt x="79" y="19"/>
                    <a:pt x="79" y="19"/>
                  </a:cubicBezTo>
                  <a:cubicBezTo>
                    <a:pt x="79" y="5"/>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0" name="Freeform 34"/>
            <p:cNvSpPr>
              <a:spLocks/>
            </p:cNvSpPr>
            <p:nvPr/>
          </p:nvSpPr>
          <p:spPr bwMode="auto">
            <a:xfrm>
              <a:off x="9975517" y="-2315202"/>
              <a:ext cx="133078" cy="155499"/>
            </a:xfrm>
            <a:custGeom>
              <a:avLst/>
              <a:gdLst>
                <a:gd name="T0" fmla="*/ 21 w 78"/>
                <a:gd name="T1" fmla="*/ 84 h 91"/>
                <a:gd name="T2" fmla="*/ 67 w 78"/>
                <a:gd name="T3" fmla="*/ 58 h 91"/>
                <a:gd name="T4" fmla="*/ 67 w 78"/>
                <a:gd name="T5" fmla="*/ 33 h 91"/>
                <a:gd name="T6" fmla="*/ 21 w 78"/>
                <a:gd name="T7" fmla="*/ 7 h 91"/>
                <a:gd name="T8" fmla="*/ 0 w 78"/>
                <a:gd name="T9" fmla="*/ 19 h 91"/>
                <a:gd name="T10" fmla="*/ 0 w 78"/>
                <a:gd name="T11" fmla="*/ 72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7" y="58"/>
                    <a:pt x="67" y="58"/>
                    <a:pt x="67" y="58"/>
                  </a:cubicBezTo>
                  <a:cubicBezTo>
                    <a:pt x="78" y="51"/>
                    <a:pt x="78" y="40"/>
                    <a:pt x="67" y="33"/>
                  </a:cubicBezTo>
                  <a:cubicBezTo>
                    <a:pt x="21" y="7"/>
                    <a:pt x="21" y="7"/>
                    <a:pt x="21" y="7"/>
                  </a:cubicBezTo>
                  <a:cubicBezTo>
                    <a:pt x="9" y="0"/>
                    <a:pt x="0" y="6"/>
                    <a:pt x="0" y="19"/>
                  </a:cubicBezTo>
                  <a:cubicBezTo>
                    <a:pt x="0" y="72"/>
                    <a:pt x="0" y="72"/>
                    <a:pt x="0" y="72"/>
                  </a:cubicBezTo>
                  <a:cubicBezTo>
                    <a:pt x="0" y="85"/>
                    <a:pt x="9" y="91"/>
                    <a:pt x="21"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1" name="Freeform 35"/>
            <p:cNvSpPr>
              <a:spLocks/>
            </p:cNvSpPr>
            <p:nvPr/>
          </p:nvSpPr>
          <p:spPr bwMode="auto">
            <a:xfrm>
              <a:off x="9999385" y="-1622329"/>
              <a:ext cx="133078" cy="156222"/>
            </a:xfrm>
            <a:custGeom>
              <a:avLst/>
              <a:gdLst>
                <a:gd name="T0" fmla="*/ 57 w 78"/>
                <a:gd name="T1" fmla="*/ 7 h 91"/>
                <a:gd name="T2" fmla="*/ 11 w 78"/>
                <a:gd name="T3" fmla="*/ 33 h 91"/>
                <a:gd name="T4" fmla="*/ 11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1" y="33"/>
                    <a:pt x="11" y="33"/>
                    <a:pt x="11" y="33"/>
                  </a:cubicBezTo>
                  <a:cubicBezTo>
                    <a:pt x="0" y="40"/>
                    <a:pt x="0" y="51"/>
                    <a:pt x="11" y="58"/>
                  </a:cubicBezTo>
                  <a:cubicBezTo>
                    <a:pt x="57" y="84"/>
                    <a:pt x="57" y="84"/>
                    <a:pt x="57" y="84"/>
                  </a:cubicBezTo>
                  <a:cubicBezTo>
                    <a:pt x="68" y="91"/>
                    <a:pt x="78" y="86"/>
                    <a:pt x="78" y="72"/>
                  </a:cubicBezTo>
                  <a:cubicBezTo>
                    <a:pt x="78" y="20"/>
                    <a:pt x="78" y="20"/>
                    <a:pt x="78" y="20"/>
                  </a:cubicBezTo>
                  <a:cubicBezTo>
                    <a:pt x="78" y="6"/>
                    <a:pt x="68"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2" name="Freeform 36"/>
            <p:cNvSpPr>
              <a:spLocks/>
            </p:cNvSpPr>
            <p:nvPr/>
          </p:nvSpPr>
          <p:spPr bwMode="auto">
            <a:xfrm>
              <a:off x="9804107" y="-1622329"/>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3" name="Freeform 37"/>
            <p:cNvSpPr>
              <a:spLocks/>
            </p:cNvSpPr>
            <p:nvPr/>
          </p:nvSpPr>
          <p:spPr bwMode="auto">
            <a:xfrm>
              <a:off x="9975517" y="-1522520"/>
              <a:ext cx="133078" cy="155499"/>
            </a:xfrm>
            <a:custGeom>
              <a:avLst/>
              <a:gdLst>
                <a:gd name="T0" fmla="*/ 67 w 78"/>
                <a:gd name="T1" fmla="*/ 33 h 91"/>
                <a:gd name="T2" fmla="*/ 21 w 78"/>
                <a:gd name="T3" fmla="*/ 7 h 91"/>
                <a:gd name="T4" fmla="*/ 0 w 78"/>
                <a:gd name="T5" fmla="*/ 19 h 91"/>
                <a:gd name="T6" fmla="*/ 0 w 78"/>
                <a:gd name="T7" fmla="*/ 72 h 91"/>
                <a:gd name="T8" fmla="*/ 21 w 78"/>
                <a:gd name="T9" fmla="*/ 84 h 91"/>
                <a:gd name="T10" fmla="*/ 67 w 78"/>
                <a:gd name="T11" fmla="*/ 58 h 91"/>
                <a:gd name="T12" fmla="*/ 67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7" y="33"/>
                  </a:moveTo>
                  <a:cubicBezTo>
                    <a:pt x="21" y="7"/>
                    <a:pt x="21" y="7"/>
                    <a:pt x="21" y="7"/>
                  </a:cubicBezTo>
                  <a:cubicBezTo>
                    <a:pt x="9" y="0"/>
                    <a:pt x="0" y="6"/>
                    <a:pt x="0" y="19"/>
                  </a:cubicBezTo>
                  <a:cubicBezTo>
                    <a:pt x="0" y="72"/>
                    <a:pt x="0" y="72"/>
                    <a:pt x="0" y="72"/>
                  </a:cubicBezTo>
                  <a:cubicBezTo>
                    <a:pt x="0" y="85"/>
                    <a:pt x="9" y="91"/>
                    <a:pt x="21" y="84"/>
                  </a:cubicBezTo>
                  <a:cubicBezTo>
                    <a:pt x="67" y="58"/>
                    <a:pt x="67" y="58"/>
                    <a:pt x="67" y="58"/>
                  </a:cubicBezTo>
                  <a:cubicBezTo>
                    <a:pt x="78" y="51"/>
                    <a:pt x="78" y="40"/>
                    <a:pt x="67"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4" name="Freeform 38"/>
            <p:cNvSpPr>
              <a:spLocks/>
            </p:cNvSpPr>
            <p:nvPr/>
          </p:nvSpPr>
          <p:spPr bwMode="auto">
            <a:xfrm>
              <a:off x="9826528" y="-1719967"/>
              <a:ext cx="135248" cy="154776"/>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5" name="Freeform 39"/>
            <p:cNvSpPr>
              <a:spLocks/>
            </p:cNvSpPr>
            <p:nvPr/>
          </p:nvSpPr>
          <p:spPr bwMode="auto">
            <a:xfrm>
              <a:off x="9826528" y="-1522520"/>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6" name="Freeform 40"/>
            <p:cNvSpPr>
              <a:spLocks/>
            </p:cNvSpPr>
            <p:nvPr/>
          </p:nvSpPr>
          <p:spPr bwMode="auto">
            <a:xfrm>
              <a:off x="9975517" y="-1719967"/>
              <a:ext cx="133078" cy="154776"/>
            </a:xfrm>
            <a:custGeom>
              <a:avLst/>
              <a:gdLst>
                <a:gd name="T0" fmla="*/ 21 w 78"/>
                <a:gd name="T1" fmla="*/ 83 h 90"/>
                <a:gd name="T2" fmla="*/ 67 w 78"/>
                <a:gd name="T3" fmla="*/ 57 h 90"/>
                <a:gd name="T4" fmla="*/ 67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7" y="57"/>
                    <a:pt x="67" y="57"/>
                    <a:pt x="67" y="57"/>
                  </a:cubicBezTo>
                  <a:cubicBezTo>
                    <a:pt x="78" y="50"/>
                    <a:pt x="78" y="39"/>
                    <a:pt x="67" y="33"/>
                  </a:cubicBezTo>
                  <a:cubicBezTo>
                    <a:pt x="21" y="6"/>
                    <a:pt x="21" y="6"/>
                    <a:pt x="21" y="6"/>
                  </a:cubicBezTo>
                  <a:cubicBezTo>
                    <a:pt x="9" y="0"/>
                    <a:pt x="0" y="5"/>
                    <a:pt x="0" y="19"/>
                  </a:cubicBezTo>
                  <a:cubicBezTo>
                    <a:pt x="0" y="71"/>
                    <a:pt x="0" y="71"/>
                    <a:pt x="0" y="71"/>
                  </a:cubicBezTo>
                  <a:cubicBezTo>
                    <a:pt x="0" y="85"/>
                    <a:pt x="9" y="90"/>
                    <a:pt x="21" y="8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7" name="Freeform 41"/>
            <p:cNvSpPr>
              <a:spLocks/>
            </p:cNvSpPr>
            <p:nvPr/>
          </p:nvSpPr>
          <p:spPr bwMode="auto">
            <a:xfrm>
              <a:off x="9655118" y="-2216117"/>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1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1"/>
                  </a:cubicBezTo>
                  <a:cubicBezTo>
                    <a:pt x="78" y="19"/>
                    <a:pt x="78" y="19"/>
                    <a:pt x="78" y="19"/>
                  </a:cubicBezTo>
                  <a:cubicBezTo>
                    <a:pt x="78" y="5"/>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8" name="Freeform 42"/>
            <p:cNvSpPr>
              <a:spLocks/>
            </p:cNvSpPr>
            <p:nvPr/>
          </p:nvSpPr>
          <p:spPr bwMode="auto">
            <a:xfrm>
              <a:off x="9631250" y="-2117032"/>
              <a:ext cx="135248"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49" name="Freeform 43"/>
            <p:cNvSpPr>
              <a:spLocks/>
            </p:cNvSpPr>
            <p:nvPr/>
          </p:nvSpPr>
          <p:spPr bwMode="auto">
            <a:xfrm>
              <a:off x="9655118" y="-1622329"/>
              <a:ext cx="133801" cy="156222"/>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6"/>
                    <a:pt x="78" y="72"/>
                  </a:cubicBezTo>
                  <a:cubicBezTo>
                    <a:pt x="78" y="20"/>
                    <a:pt x="78" y="20"/>
                    <a:pt x="78" y="20"/>
                  </a:cubicBezTo>
                  <a:cubicBezTo>
                    <a:pt x="78" y="6"/>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0" name="Freeform 44"/>
            <p:cNvSpPr>
              <a:spLocks/>
            </p:cNvSpPr>
            <p:nvPr/>
          </p:nvSpPr>
          <p:spPr bwMode="auto">
            <a:xfrm>
              <a:off x="9460563" y="-1622329"/>
              <a:ext cx="135248" cy="156222"/>
            </a:xfrm>
            <a:custGeom>
              <a:avLst/>
              <a:gdLst>
                <a:gd name="T0" fmla="*/ 67 w 79"/>
                <a:gd name="T1" fmla="*/ 33 h 91"/>
                <a:gd name="T2" fmla="*/ 21 w 79"/>
                <a:gd name="T3" fmla="*/ 7 h 91"/>
                <a:gd name="T4" fmla="*/ 0 w 79"/>
                <a:gd name="T5" fmla="*/ 20 h 91"/>
                <a:gd name="T6" fmla="*/ 0 w 79"/>
                <a:gd name="T7" fmla="*/ 72 h 91"/>
                <a:gd name="T8" fmla="*/ 21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1" y="7"/>
                    <a:pt x="21" y="7"/>
                    <a:pt x="21" y="7"/>
                  </a:cubicBezTo>
                  <a:cubicBezTo>
                    <a:pt x="10" y="0"/>
                    <a:pt x="0" y="6"/>
                    <a:pt x="0" y="20"/>
                  </a:cubicBezTo>
                  <a:cubicBezTo>
                    <a:pt x="0" y="72"/>
                    <a:pt x="0" y="72"/>
                    <a:pt x="0" y="72"/>
                  </a:cubicBezTo>
                  <a:cubicBezTo>
                    <a:pt x="0" y="86"/>
                    <a:pt x="10" y="91"/>
                    <a:pt x="21" y="84"/>
                  </a:cubicBezTo>
                  <a:cubicBezTo>
                    <a:pt x="67" y="58"/>
                    <a:pt x="67" y="58"/>
                    <a:pt x="67" y="58"/>
                  </a:cubicBezTo>
                  <a:cubicBezTo>
                    <a:pt x="79" y="51"/>
                    <a:pt x="79" y="40"/>
                    <a:pt x="67"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1" name="Freeform 45"/>
            <p:cNvSpPr>
              <a:spLocks/>
            </p:cNvSpPr>
            <p:nvPr/>
          </p:nvSpPr>
          <p:spPr bwMode="auto">
            <a:xfrm>
              <a:off x="9484431" y="-1719967"/>
              <a:ext cx="133078" cy="154776"/>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2" name="Freeform 46"/>
            <p:cNvSpPr>
              <a:spLocks/>
            </p:cNvSpPr>
            <p:nvPr/>
          </p:nvSpPr>
          <p:spPr bwMode="auto">
            <a:xfrm>
              <a:off x="9631250" y="-1719967"/>
              <a:ext cx="135248" cy="154776"/>
            </a:xfrm>
            <a:custGeom>
              <a:avLst/>
              <a:gdLst>
                <a:gd name="T0" fmla="*/ 67 w 79"/>
                <a:gd name="T1" fmla="*/ 57 h 90"/>
                <a:gd name="T2" fmla="*/ 67 w 79"/>
                <a:gd name="T3" fmla="*/ 33 h 90"/>
                <a:gd name="T4" fmla="*/ 22 w 79"/>
                <a:gd name="T5" fmla="*/ 6 h 90"/>
                <a:gd name="T6" fmla="*/ 0 w 79"/>
                <a:gd name="T7" fmla="*/ 19 h 90"/>
                <a:gd name="T8" fmla="*/ 0 w 79"/>
                <a:gd name="T9" fmla="*/ 71 h 90"/>
                <a:gd name="T10" fmla="*/ 22 w 79"/>
                <a:gd name="T11" fmla="*/ 83 h 90"/>
                <a:gd name="T12" fmla="*/ 67 w 79"/>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67" y="57"/>
                  </a:move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lnTo>
                    <a:pt x="67" y="5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3" name="Freeform 47"/>
            <p:cNvSpPr>
              <a:spLocks/>
            </p:cNvSpPr>
            <p:nvPr/>
          </p:nvSpPr>
          <p:spPr bwMode="auto">
            <a:xfrm>
              <a:off x="9804107" y="-2325328"/>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1" y="2"/>
                    <a:pt x="73" y="0"/>
                  </a:cubicBezTo>
                  <a:cubicBezTo>
                    <a:pt x="0" y="0"/>
                    <a:pt x="0" y="0"/>
                    <a:pt x="0" y="0"/>
                  </a:cubicBezTo>
                  <a:cubicBezTo>
                    <a:pt x="0" y="20"/>
                    <a:pt x="0" y="20"/>
                    <a:pt x="0" y="20"/>
                  </a:cubicBezTo>
                  <a:cubicBezTo>
                    <a:pt x="0" y="33"/>
                    <a:pt x="9" y="39"/>
                    <a:pt x="2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4" name="Freeform 48"/>
            <p:cNvSpPr>
              <a:spLocks/>
            </p:cNvSpPr>
            <p:nvPr/>
          </p:nvSpPr>
          <p:spPr bwMode="auto">
            <a:xfrm>
              <a:off x="9826528" y="-1918138"/>
              <a:ext cx="135248" cy="154053"/>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5" name="Freeform 49"/>
            <p:cNvSpPr>
              <a:spLocks/>
            </p:cNvSpPr>
            <p:nvPr/>
          </p:nvSpPr>
          <p:spPr bwMode="auto">
            <a:xfrm>
              <a:off x="9804107" y="-1819053"/>
              <a:ext cx="133801" cy="154053"/>
            </a:xfrm>
            <a:custGeom>
              <a:avLst/>
              <a:gdLst>
                <a:gd name="T0" fmla="*/ 0 w 78"/>
                <a:gd name="T1" fmla="*/ 19 h 90"/>
                <a:gd name="T2" fmla="*/ 0 w 78"/>
                <a:gd name="T3" fmla="*/ 71 h 90"/>
                <a:gd name="T4" fmla="*/ 21 w 78"/>
                <a:gd name="T5" fmla="*/ 83 h 90"/>
                <a:gd name="T6" fmla="*/ 66 w 78"/>
                <a:gd name="T7" fmla="*/ 57 h 90"/>
                <a:gd name="T8" fmla="*/ 66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6" y="57"/>
                    <a:pt x="66" y="57"/>
                    <a:pt x="66" y="57"/>
                  </a:cubicBezTo>
                  <a:cubicBezTo>
                    <a:pt x="78" y="50"/>
                    <a:pt x="78" y="39"/>
                    <a:pt x="66" y="33"/>
                  </a:cubicBezTo>
                  <a:cubicBezTo>
                    <a:pt x="21" y="6"/>
                    <a:pt x="21" y="6"/>
                    <a:pt x="21" y="6"/>
                  </a:cubicBezTo>
                  <a:cubicBezTo>
                    <a:pt x="9" y="0"/>
                    <a:pt x="0" y="5"/>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6" name="Freeform 50"/>
            <p:cNvSpPr>
              <a:spLocks/>
            </p:cNvSpPr>
            <p:nvPr/>
          </p:nvSpPr>
          <p:spPr bwMode="auto">
            <a:xfrm>
              <a:off x="9655118" y="-2017223"/>
              <a:ext cx="133801" cy="154053"/>
            </a:xfrm>
            <a:custGeom>
              <a:avLst/>
              <a:gdLst>
                <a:gd name="T0" fmla="*/ 78 w 78"/>
                <a:gd name="T1" fmla="*/ 19 h 90"/>
                <a:gd name="T2" fmla="*/ 57 w 78"/>
                <a:gd name="T3" fmla="*/ 6 h 90"/>
                <a:gd name="T4" fmla="*/ 12 w 78"/>
                <a:gd name="T5" fmla="*/ 33 h 90"/>
                <a:gd name="T6" fmla="*/ 12 w 78"/>
                <a:gd name="T7" fmla="*/ 57 h 90"/>
                <a:gd name="T8" fmla="*/ 57 w 78"/>
                <a:gd name="T9" fmla="*/ 84 h 90"/>
                <a:gd name="T10" fmla="*/ 78 w 78"/>
                <a:gd name="T11" fmla="*/ 71 h 90"/>
                <a:gd name="T12" fmla="*/ 78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78" y="19"/>
                  </a:moveTo>
                  <a:cubicBezTo>
                    <a:pt x="78" y="5"/>
                    <a:pt x="69" y="0"/>
                    <a:pt x="57" y="6"/>
                  </a:cubicBezTo>
                  <a:cubicBezTo>
                    <a:pt x="12" y="33"/>
                    <a:pt x="12" y="33"/>
                    <a:pt x="12" y="33"/>
                  </a:cubicBezTo>
                  <a:cubicBezTo>
                    <a:pt x="0" y="40"/>
                    <a:pt x="0" y="51"/>
                    <a:pt x="12" y="57"/>
                  </a:cubicBezTo>
                  <a:cubicBezTo>
                    <a:pt x="57" y="84"/>
                    <a:pt x="57" y="84"/>
                    <a:pt x="57" y="84"/>
                  </a:cubicBezTo>
                  <a:cubicBezTo>
                    <a:pt x="69" y="90"/>
                    <a:pt x="78" y="85"/>
                    <a:pt x="78" y="71"/>
                  </a:cubicBezTo>
                  <a:lnTo>
                    <a:pt x="78" y="19"/>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7" name="Freeform 51"/>
            <p:cNvSpPr>
              <a:spLocks/>
            </p:cNvSpPr>
            <p:nvPr/>
          </p:nvSpPr>
          <p:spPr bwMode="auto">
            <a:xfrm>
              <a:off x="9655118" y="-1819053"/>
              <a:ext cx="133801" cy="154053"/>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8" name="Freeform 52"/>
            <p:cNvSpPr>
              <a:spLocks/>
            </p:cNvSpPr>
            <p:nvPr/>
          </p:nvSpPr>
          <p:spPr bwMode="auto">
            <a:xfrm>
              <a:off x="9804107" y="-2017223"/>
              <a:ext cx="133801" cy="154053"/>
            </a:xfrm>
            <a:custGeom>
              <a:avLst/>
              <a:gdLst>
                <a:gd name="T0" fmla="*/ 66 w 78"/>
                <a:gd name="T1" fmla="*/ 57 h 90"/>
                <a:gd name="T2" fmla="*/ 66 w 78"/>
                <a:gd name="T3" fmla="*/ 33 h 90"/>
                <a:gd name="T4" fmla="*/ 21 w 78"/>
                <a:gd name="T5" fmla="*/ 6 h 90"/>
                <a:gd name="T6" fmla="*/ 0 w 78"/>
                <a:gd name="T7" fmla="*/ 19 h 90"/>
                <a:gd name="T8" fmla="*/ 0 w 78"/>
                <a:gd name="T9" fmla="*/ 71 h 90"/>
                <a:gd name="T10" fmla="*/ 21 w 78"/>
                <a:gd name="T11" fmla="*/ 84 h 90"/>
                <a:gd name="T12" fmla="*/ 66 w 78"/>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66" y="57"/>
                  </a:move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lnTo>
                    <a:pt x="66" y="57"/>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59" name="Freeform 53"/>
            <p:cNvSpPr>
              <a:spLocks/>
            </p:cNvSpPr>
            <p:nvPr/>
          </p:nvSpPr>
          <p:spPr bwMode="auto">
            <a:xfrm>
              <a:off x="9804107" y="-1423435"/>
              <a:ext cx="128015" cy="78835"/>
            </a:xfrm>
            <a:custGeom>
              <a:avLst/>
              <a:gdLst>
                <a:gd name="T0" fmla="*/ 66 w 75"/>
                <a:gd name="T1" fmla="*/ 33 h 46"/>
                <a:gd name="T2" fmla="*/ 21 w 75"/>
                <a:gd name="T3" fmla="*/ 7 h 46"/>
                <a:gd name="T4" fmla="*/ 0 w 75"/>
                <a:gd name="T5" fmla="*/ 19 h 46"/>
                <a:gd name="T6" fmla="*/ 0 w 75"/>
                <a:gd name="T7" fmla="*/ 46 h 46"/>
                <a:gd name="T8" fmla="*/ 75 w 75"/>
                <a:gd name="T9" fmla="*/ 46 h 46"/>
                <a:gd name="T10" fmla="*/ 66 w 75"/>
                <a:gd name="T11" fmla="*/ 33 h 46"/>
              </a:gdLst>
              <a:ahLst/>
              <a:cxnLst>
                <a:cxn ang="0">
                  <a:pos x="T0" y="T1"/>
                </a:cxn>
                <a:cxn ang="0">
                  <a:pos x="T2" y="T3"/>
                </a:cxn>
                <a:cxn ang="0">
                  <a:pos x="T4" y="T5"/>
                </a:cxn>
                <a:cxn ang="0">
                  <a:pos x="T6" y="T7"/>
                </a:cxn>
                <a:cxn ang="0">
                  <a:pos x="T8" y="T9"/>
                </a:cxn>
                <a:cxn ang="0">
                  <a:pos x="T10" y="T11"/>
                </a:cxn>
              </a:cxnLst>
              <a:rect l="0" t="0" r="r" b="b"/>
              <a:pathLst>
                <a:path w="75"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5" y="41"/>
                    <a:pt x="72" y="37"/>
                    <a:pt x="66"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0" name="Freeform 54"/>
            <p:cNvSpPr>
              <a:spLocks/>
            </p:cNvSpPr>
            <p:nvPr/>
          </p:nvSpPr>
          <p:spPr bwMode="auto">
            <a:xfrm>
              <a:off x="10146204" y="-2325328"/>
              <a:ext cx="125122" cy="66539"/>
            </a:xfrm>
            <a:custGeom>
              <a:avLst/>
              <a:gdLst>
                <a:gd name="T0" fmla="*/ 22 w 73"/>
                <a:gd name="T1" fmla="*/ 32 h 39"/>
                <a:gd name="T2" fmla="*/ 67 w 73"/>
                <a:gd name="T3" fmla="*/ 6 h 39"/>
                <a:gd name="T4" fmla="*/ 73 w 73"/>
                <a:gd name="T5" fmla="*/ 0 h 39"/>
                <a:gd name="T6" fmla="*/ 0 w 73"/>
                <a:gd name="T7" fmla="*/ 0 h 39"/>
                <a:gd name="T8" fmla="*/ 0 w 73"/>
                <a:gd name="T9" fmla="*/ 20 h 39"/>
                <a:gd name="T10" fmla="*/ 22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2" y="32"/>
                  </a:moveTo>
                  <a:cubicBezTo>
                    <a:pt x="67" y="6"/>
                    <a:pt x="67" y="6"/>
                    <a:pt x="67" y="6"/>
                  </a:cubicBezTo>
                  <a:cubicBezTo>
                    <a:pt x="70" y="4"/>
                    <a:pt x="72" y="2"/>
                    <a:pt x="73" y="0"/>
                  </a:cubicBezTo>
                  <a:cubicBezTo>
                    <a:pt x="0" y="0"/>
                    <a:pt x="0" y="0"/>
                    <a:pt x="0" y="0"/>
                  </a:cubicBezTo>
                  <a:cubicBezTo>
                    <a:pt x="0" y="20"/>
                    <a:pt x="0" y="20"/>
                    <a:pt x="0" y="20"/>
                  </a:cubicBezTo>
                  <a:cubicBezTo>
                    <a:pt x="0" y="33"/>
                    <a:pt x="10" y="39"/>
                    <a:pt x="22"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1" name="Freeform 55"/>
            <p:cNvSpPr>
              <a:spLocks/>
            </p:cNvSpPr>
            <p:nvPr/>
          </p:nvSpPr>
          <p:spPr bwMode="auto">
            <a:xfrm>
              <a:off x="10008064" y="-2325328"/>
              <a:ext cx="124399" cy="66539"/>
            </a:xfrm>
            <a:custGeom>
              <a:avLst/>
              <a:gdLst>
                <a:gd name="T0" fmla="*/ 6 w 73"/>
                <a:gd name="T1" fmla="*/ 6 h 39"/>
                <a:gd name="T2" fmla="*/ 52 w 73"/>
                <a:gd name="T3" fmla="*/ 32 h 39"/>
                <a:gd name="T4" fmla="*/ 73 w 73"/>
                <a:gd name="T5" fmla="*/ 20 h 39"/>
                <a:gd name="T6" fmla="*/ 73 w 73"/>
                <a:gd name="T7" fmla="*/ 0 h 39"/>
                <a:gd name="T8" fmla="*/ 0 w 73"/>
                <a:gd name="T9" fmla="*/ 0 h 39"/>
                <a:gd name="T10" fmla="*/ 6 w 73"/>
                <a:gd name="T11" fmla="*/ 6 h 39"/>
              </a:gdLst>
              <a:ahLst/>
              <a:cxnLst>
                <a:cxn ang="0">
                  <a:pos x="T0" y="T1"/>
                </a:cxn>
                <a:cxn ang="0">
                  <a:pos x="T2" y="T3"/>
                </a:cxn>
                <a:cxn ang="0">
                  <a:pos x="T4" y="T5"/>
                </a:cxn>
                <a:cxn ang="0">
                  <a:pos x="T6" y="T7"/>
                </a:cxn>
                <a:cxn ang="0">
                  <a:pos x="T8" y="T9"/>
                </a:cxn>
                <a:cxn ang="0">
                  <a:pos x="T10" y="T11"/>
                </a:cxn>
              </a:cxnLst>
              <a:rect l="0" t="0" r="r" b="b"/>
              <a:pathLst>
                <a:path w="73" h="39">
                  <a:moveTo>
                    <a:pt x="6" y="6"/>
                  </a:moveTo>
                  <a:cubicBezTo>
                    <a:pt x="52" y="32"/>
                    <a:pt x="52" y="32"/>
                    <a:pt x="52" y="32"/>
                  </a:cubicBezTo>
                  <a:cubicBezTo>
                    <a:pt x="63" y="39"/>
                    <a:pt x="73" y="33"/>
                    <a:pt x="73" y="20"/>
                  </a:cubicBezTo>
                  <a:cubicBezTo>
                    <a:pt x="73" y="0"/>
                    <a:pt x="73" y="0"/>
                    <a:pt x="73" y="0"/>
                  </a:cubicBezTo>
                  <a:cubicBezTo>
                    <a:pt x="0" y="0"/>
                    <a:pt x="0" y="0"/>
                    <a:pt x="0" y="0"/>
                  </a:cubicBezTo>
                  <a:cubicBezTo>
                    <a:pt x="1" y="2"/>
                    <a:pt x="3" y="4"/>
                    <a:pt x="6"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2" name="Freeform 56"/>
            <p:cNvSpPr>
              <a:spLocks/>
            </p:cNvSpPr>
            <p:nvPr/>
          </p:nvSpPr>
          <p:spPr bwMode="auto">
            <a:xfrm>
              <a:off x="10170072" y="-1918138"/>
              <a:ext cx="133801" cy="154053"/>
            </a:xfrm>
            <a:custGeom>
              <a:avLst/>
              <a:gdLst>
                <a:gd name="T0" fmla="*/ 12 w 78"/>
                <a:gd name="T1" fmla="*/ 33 h 90"/>
                <a:gd name="T2" fmla="*/ 12 w 78"/>
                <a:gd name="T3" fmla="*/ 57 h 90"/>
                <a:gd name="T4" fmla="*/ 57 w 78"/>
                <a:gd name="T5" fmla="*/ 83 h 90"/>
                <a:gd name="T6" fmla="*/ 78 w 78"/>
                <a:gd name="T7" fmla="*/ 71 h 90"/>
                <a:gd name="T8" fmla="*/ 78 w 78"/>
                <a:gd name="T9" fmla="*/ 19 h 90"/>
                <a:gd name="T10" fmla="*/ 57 w 78"/>
                <a:gd name="T11" fmla="*/ 6 h 90"/>
                <a:gd name="T12" fmla="*/ 12 w 78"/>
                <a:gd name="T13" fmla="*/ 3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12" y="33"/>
                  </a:move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lnTo>
                    <a:pt x="12" y="33"/>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3" name="Freeform 57"/>
            <p:cNvSpPr>
              <a:spLocks/>
            </p:cNvSpPr>
            <p:nvPr/>
          </p:nvSpPr>
          <p:spPr bwMode="auto">
            <a:xfrm>
              <a:off x="9975517" y="-1918138"/>
              <a:ext cx="133078" cy="154053"/>
            </a:xfrm>
            <a:custGeom>
              <a:avLst/>
              <a:gdLst>
                <a:gd name="T0" fmla="*/ 0 w 78"/>
                <a:gd name="T1" fmla="*/ 19 h 90"/>
                <a:gd name="T2" fmla="*/ 0 w 78"/>
                <a:gd name="T3" fmla="*/ 71 h 90"/>
                <a:gd name="T4" fmla="*/ 21 w 78"/>
                <a:gd name="T5" fmla="*/ 83 h 90"/>
                <a:gd name="T6" fmla="*/ 67 w 78"/>
                <a:gd name="T7" fmla="*/ 57 h 90"/>
                <a:gd name="T8" fmla="*/ 67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7" y="57"/>
                    <a:pt x="67" y="57"/>
                    <a:pt x="67" y="57"/>
                  </a:cubicBezTo>
                  <a:cubicBezTo>
                    <a:pt x="78" y="50"/>
                    <a:pt x="78" y="39"/>
                    <a:pt x="67" y="33"/>
                  </a:cubicBezTo>
                  <a:cubicBezTo>
                    <a:pt x="21" y="6"/>
                    <a:pt x="21" y="6"/>
                    <a:pt x="21" y="6"/>
                  </a:cubicBezTo>
                  <a:cubicBezTo>
                    <a:pt x="9" y="0"/>
                    <a:pt x="0" y="5"/>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4" name="Freeform 58"/>
            <p:cNvSpPr>
              <a:spLocks/>
            </p:cNvSpPr>
            <p:nvPr/>
          </p:nvSpPr>
          <p:spPr bwMode="auto">
            <a:xfrm>
              <a:off x="10146204" y="-1819053"/>
              <a:ext cx="135248"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5" name="Freeform 59"/>
            <p:cNvSpPr>
              <a:spLocks/>
            </p:cNvSpPr>
            <p:nvPr/>
          </p:nvSpPr>
          <p:spPr bwMode="auto">
            <a:xfrm>
              <a:off x="9999385" y="-2017223"/>
              <a:ext cx="133078" cy="154053"/>
            </a:xfrm>
            <a:custGeom>
              <a:avLst/>
              <a:gdLst>
                <a:gd name="T0" fmla="*/ 57 w 78"/>
                <a:gd name="T1" fmla="*/ 6 h 90"/>
                <a:gd name="T2" fmla="*/ 11 w 78"/>
                <a:gd name="T3" fmla="*/ 33 h 90"/>
                <a:gd name="T4" fmla="*/ 11 w 78"/>
                <a:gd name="T5" fmla="*/ 57 h 90"/>
                <a:gd name="T6" fmla="*/ 57 w 78"/>
                <a:gd name="T7" fmla="*/ 84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40"/>
                    <a:pt x="0" y="51"/>
                    <a:pt x="11" y="57"/>
                  </a:cubicBezTo>
                  <a:cubicBezTo>
                    <a:pt x="57" y="84"/>
                    <a:pt x="57" y="84"/>
                    <a:pt x="57" y="84"/>
                  </a:cubicBezTo>
                  <a:cubicBezTo>
                    <a:pt x="68" y="90"/>
                    <a:pt x="78" y="85"/>
                    <a:pt x="78" y="71"/>
                  </a:cubicBezTo>
                  <a:cubicBezTo>
                    <a:pt x="78" y="19"/>
                    <a:pt x="78" y="19"/>
                    <a:pt x="78" y="19"/>
                  </a:cubicBezTo>
                  <a:cubicBezTo>
                    <a:pt x="78" y="5"/>
                    <a:pt x="68" y="0"/>
                    <a:pt x="5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6" name="Freeform 60"/>
            <p:cNvSpPr>
              <a:spLocks/>
            </p:cNvSpPr>
            <p:nvPr/>
          </p:nvSpPr>
          <p:spPr bwMode="auto">
            <a:xfrm>
              <a:off x="9999385" y="-1819053"/>
              <a:ext cx="133078" cy="154053"/>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8" y="90"/>
                    <a:pt x="78" y="85"/>
                    <a:pt x="78" y="71"/>
                  </a:cubicBezTo>
                  <a:cubicBezTo>
                    <a:pt x="78" y="19"/>
                    <a:pt x="78" y="19"/>
                    <a:pt x="78" y="19"/>
                  </a:cubicBezTo>
                  <a:cubicBezTo>
                    <a:pt x="78" y="5"/>
                    <a:pt x="68" y="0"/>
                    <a:pt x="5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7" name="Freeform 61"/>
            <p:cNvSpPr>
              <a:spLocks/>
            </p:cNvSpPr>
            <p:nvPr/>
          </p:nvSpPr>
          <p:spPr bwMode="auto">
            <a:xfrm>
              <a:off x="10146204" y="-2017223"/>
              <a:ext cx="135248" cy="154053"/>
            </a:xfrm>
            <a:custGeom>
              <a:avLst/>
              <a:gdLst>
                <a:gd name="T0" fmla="*/ 22 w 79"/>
                <a:gd name="T1" fmla="*/ 84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6"/>
                    <a:pt x="22" y="6"/>
                    <a:pt x="22" y="6"/>
                  </a:cubicBezTo>
                  <a:cubicBezTo>
                    <a:pt x="10" y="0"/>
                    <a:pt x="0" y="5"/>
                    <a:pt x="0" y="19"/>
                  </a:cubicBezTo>
                  <a:cubicBezTo>
                    <a:pt x="0" y="71"/>
                    <a:pt x="0" y="71"/>
                    <a:pt x="0" y="71"/>
                  </a:cubicBezTo>
                  <a:cubicBezTo>
                    <a:pt x="0" y="85"/>
                    <a:pt x="10" y="90"/>
                    <a:pt x="22"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8" name="Freeform 62"/>
            <p:cNvSpPr>
              <a:spLocks/>
            </p:cNvSpPr>
            <p:nvPr/>
          </p:nvSpPr>
          <p:spPr bwMode="auto">
            <a:xfrm>
              <a:off x="10002278" y="-1423435"/>
              <a:ext cx="130185" cy="78835"/>
            </a:xfrm>
            <a:custGeom>
              <a:avLst/>
              <a:gdLst>
                <a:gd name="T0" fmla="*/ 55 w 76"/>
                <a:gd name="T1" fmla="*/ 7 h 46"/>
                <a:gd name="T2" fmla="*/ 9 w 76"/>
                <a:gd name="T3" fmla="*/ 33 h 46"/>
                <a:gd name="T4" fmla="*/ 1 w 76"/>
                <a:gd name="T5" fmla="*/ 46 h 46"/>
                <a:gd name="T6" fmla="*/ 76 w 76"/>
                <a:gd name="T7" fmla="*/ 46 h 46"/>
                <a:gd name="T8" fmla="*/ 76 w 76"/>
                <a:gd name="T9" fmla="*/ 19 h 46"/>
                <a:gd name="T10" fmla="*/ 55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5" y="7"/>
                  </a:moveTo>
                  <a:cubicBezTo>
                    <a:pt x="9" y="33"/>
                    <a:pt x="9" y="33"/>
                    <a:pt x="9" y="33"/>
                  </a:cubicBezTo>
                  <a:cubicBezTo>
                    <a:pt x="3" y="37"/>
                    <a:pt x="0" y="41"/>
                    <a:pt x="1" y="46"/>
                  </a:cubicBezTo>
                  <a:cubicBezTo>
                    <a:pt x="76" y="46"/>
                    <a:pt x="76" y="46"/>
                    <a:pt x="76" y="46"/>
                  </a:cubicBezTo>
                  <a:cubicBezTo>
                    <a:pt x="76" y="19"/>
                    <a:pt x="76" y="19"/>
                    <a:pt x="76" y="19"/>
                  </a:cubicBezTo>
                  <a:cubicBezTo>
                    <a:pt x="76" y="6"/>
                    <a:pt x="66" y="0"/>
                    <a:pt x="55"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69" name="Freeform 63"/>
            <p:cNvSpPr>
              <a:spLocks/>
            </p:cNvSpPr>
            <p:nvPr/>
          </p:nvSpPr>
          <p:spPr bwMode="auto">
            <a:xfrm>
              <a:off x="10146204" y="-1423435"/>
              <a:ext cx="130185" cy="78835"/>
            </a:xfrm>
            <a:custGeom>
              <a:avLst/>
              <a:gdLst>
                <a:gd name="T0" fmla="*/ 67 w 76"/>
                <a:gd name="T1" fmla="*/ 33 h 46"/>
                <a:gd name="T2" fmla="*/ 22 w 76"/>
                <a:gd name="T3" fmla="*/ 7 h 46"/>
                <a:gd name="T4" fmla="*/ 0 w 76"/>
                <a:gd name="T5" fmla="*/ 19 h 46"/>
                <a:gd name="T6" fmla="*/ 0 w 76"/>
                <a:gd name="T7" fmla="*/ 46 h 46"/>
                <a:gd name="T8" fmla="*/ 76 w 76"/>
                <a:gd name="T9" fmla="*/ 46 h 46"/>
                <a:gd name="T10" fmla="*/ 67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7" y="33"/>
                  </a:moveTo>
                  <a:cubicBezTo>
                    <a:pt x="22" y="7"/>
                    <a:pt x="22" y="7"/>
                    <a:pt x="22" y="7"/>
                  </a:cubicBezTo>
                  <a:cubicBezTo>
                    <a:pt x="10" y="0"/>
                    <a:pt x="0" y="6"/>
                    <a:pt x="0" y="19"/>
                  </a:cubicBezTo>
                  <a:cubicBezTo>
                    <a:pt x="0" y="46"/>
                    <a:pt x="0" y="46"/>
                    <a:pt x="0" y="46"/>
                  </a:cubicBezTo>
                  <a:cubicBezTo>
                    <a:pt x="76" y="46"/>
                    <a:pt x="76" y="46"/>
                    <a:pt x="76" y="46"/>
                  </a:cubicBezTo>
                  <a:cubicBezTo>
                    <a:pt x="76" y="41"/>
                    <a:pt x="73" y="37"/>
                    <a:pt x="67"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0" name="Freeform 64"/>
            <p:cNvSpPr>
              <a:spLocks/>
            </p:cNvSpPr>
            <p:nvPr/>
          </p:nvSpPr>
          <p:spPr bwMode="auto">
            <a:xfrm>
              <a:off x="10685026" y="-2197312"/>
              <a:ext cx="85343" cy="117890"/>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1" name="Freeform 65"/>
            <p:cNvSpPr>
              <a:spLocks/>
            </p:cNvSpPr>
            <p:nvPr/>
          </p:nvSpPr>
          <p:spPr bwMode="auto">
            <a:xfrm>
              <a:off x="10489748" y="-2216117"/>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2" name="Freeform 66"/>
            <p:cNvSpPr>
              <a:spLocks/>
            </p:cNvSpPr>
            <p:nvPr/>
          </p:nvSpPr>
          <p:spPr bwMode="auto">
            <a:xfrm>
              <a:off x="10661158" y="-2117032"/>
              <a:ext cx="109211" cy="154053"/>
            </a:xfrm>
            <a:custGeom>
              <a:avLst/>
              <a:gdLst>
                <a:gd name="T0" fmla="*/ 0 w 64"/>
                <a:gd name="T1" fmla="*/ 19 h 90"/>
                <a:gd name="T2" fmla="*/ 0 w 64"/>
                <a:gd name="T3" fmla="*/ 71 h 90"/>
                <a:gd name="T4" fmla="*/ 21 w 64"/>
                <a:gd name="T5" fmla="*/ 84 h 90"/>
                <a:gd name="T6" fmla="*/ 64 w 64"/>
                <a:gd name="T7" fmla="*/ 59 h 90"/>
                <a:gd name="T8" fmla="*/ 64 w 64"/>
                <a:gd name="T9" fmla="*/ 31 h 90"/>
                <a:gd name="T10" fmla="*/ 21 w 64"/>
                <a:gd name="T11" fmla="*/ 7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4"/>
                  </a:cubicBezTo>
                  <a:cubicBezTo>
                    <a:pt x="64" y="59"/>
                    <a:pt x="64" y="59"/>
                    <a:pt x="64" y="59"/>
                  </a:cubicBezTo>
                  <a:cubicBezTo>
                    <a:pt x="64" y="31"/>
                    <a:pt x="64" y="31"/>
                    <a:pt x="64" y="31"/>
                  </a:cubicBezTo>
                  <a:cubicBezTo>
                    <a:pt x="21" y="7"/>
                    <a:pt x="21" y="7"/>
                    <a:pt x="21" y="7"/>
                  </a:cubicBezTo>
                  <a:cubicBezTo>
                    <a:pt x="10" y="0"/>
                    <a:pt x="0" y="5"/>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3" name="Freeform 67"/>
            <p:cNvSpPr>
              <a:spLocks/>
            </p:cNvSpPr>
            <p:nvPr/>
          </p:nvSpPr>
          <p:spPr bwMode="auto">
            <a:xfrm>
              <a:off x="10512169" y="-2315202"/>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4" name="Freeform 68"/>
            <p:cNvSpPr>
              <a:spLocks/>
            </p:cNvSpPr>
            <p:nvPr/>
          </p:nvSpPr>
          <p:spPr bwMode="auto">
            <a:xfrm>
              <a:off x="10512169" y="-2117032"/>
              <a:ext cx="135248" cy="154053"/>
            </a:xfrm>
            <a:custGeom>
              <a:avLst/>
              <a:gdLst>
                <a:gd name="T0" fmla="*/ 58 w 79"/>
                <a:gd name="T1" fmla="*/ 7 h 90"/>
                <a:gd name="T2" fmla="*/ 12 w 79"/>
                <a:gd name="T3" fmla="*/ 33 h 90"/>
                <a:gd name="T4" fmla="*/ 12 w 79"/>
                <a:gd name="T5" fmla="*/ 57 h 90"/>
                <a:gd name="T6" fmla="*/ 58 w 79"/>
                <a:gd name="T7" fmla="*/ 84 h 90"/>
                <a:gd name="T8" fmla="*/ 79 w 79"/>
                <a:gd name="T9" fmla="*/ 71 h 90"/>
                <a:gd name="T10" fmla="*/ 79 w 79"/>
                <a:gd name="T11" fmla="*/ 19 h 90"/>
                <a:gd name="T12" fmla="*/ 58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7"/>
                  </a:moveTo>
                  <a:cubicBezTo>
                    <a:pt x="12" y="33"/>
                    <a:pt x="12" y="33"/>
                    <a:pt x="12" y="33"/>
                  </a:cubicBezTo>
                  <a:cubicBezTo>
                    <a:pt x="0" y="40"/>
                    <a:pt x="0" y="51"/>
                    <a:pt x="12" y="57"/>
                  </a:cubicBezTo>
                  <a:cubicBezTo>
                    <a:pt x="58" y="84"/>
                    <a:pt x="58" y="84"/>
                    <a:pt x="58" y="84"/>
                  </a:cubicBezTo>
                  <a:cubicBezTo>
                    <a:pt x="69" y="90"/>
                    <a:pt x="79" y="85"/>
                    <a:pt x="79" y="71"/>
                  </a:cubicBezTo>
                  <a:cubicBezTo>
                    <a:pt x="79" y="19"/>
                    <a:pt x="79" y="19"/>
                    <a:pt x="79" y="19"/>
                  </a:cubicBezTo>
                  <a:cubicBezTo>
                    <a:pt x="79" y="5"/>
                    <a:pt x="69" y="0"/>
                    <a:pt x="58"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5" name="Freeform 69"/>
            <p:cNvSpPr>
              <a:spLocks/>
            </p:cNvSpPr>
            <p:nvPr/>
          </p:nvSpPr>
          <p:spPr bwMode="auto">
            <a:xfrm>
              <a:off x="10661158" y="-2315202"/>
              <a:ext cx="109211" cy="155499"/>
            </a:xfrm>
            <a:custGeom>
              <a:avLst/>
              <a:gdLst>
                <a:gd name="T0" fmla="*/ 0 w 64"/>
                <a:gd name="T1" fmla="*/ 19 h 91"/>
                <a:gd name="T2" fmla="*/ 0 w 64"/>
                <a:gd name="T3" fmla="*/ 72 h 91"/>
                <a:gd name="T4" fmla="*/ 21 w 64"/>
                <a:gd name="T5" fmla="*/ 84 h 91"/>
                <a:gd name="T6" fmla="*/ 64 w 64"/>
                <a:gd name="T7" fmla="*/ 59 h 91"/>
                <a:gd name="T8" fmla="*/ 64 w 64"/>
                <a:gd name="T9" fmla="*/ 31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59"/>
                    <a:pt x="64" y="59"/>
                    <a:pt x="64" y="59"/>
                  </a:cubicBezTo>
                  <a:cubicBezTo>
                    <a:pt x="64" y="31"/>
                    <a:pt x="64" y="31"/>
                    <a:pt x="64" y="31"/>
                  </a:cubicBezTo>
                  <a:cubicBezTo>
                    <a:pt x="21" y="7"/>
                    <a:pt x="21" y="7"/>
                    <a:pt x="21" y="7"/>
                  </a:cubicBezTo>
                  <a:cubicBezTo>
                    <a:pt x="10" y="0"/>
                    <a:pt x="0" y="6"/>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6" name="Freeform 70"/>
            <p:cNvSpPr>
              <a:spLocks/>
            </p:cNvSpPr>
            <p:nvPr/>
          </p:nvSpPr>
          <p:spPr bwMode="auto">
            <a:xfrm>
              <a:off x="10685026" y="-1603524"/>
              <a:ext cx="85343" cy="118613"/>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7" name="Freeform 71"/>
            <p:cNvSpPr>
              <a:spLocks/>
            </p:cNvSpPr>
            <p:nvPr/>
          </p:nvSpPr>
          <p:spPr bwMode="auto">
            <a:xfrm>
              <a:off x="10489748" y="-1622329"/>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8" name="Freeform 72"/>
            <p:cNvSpPr>
              <a:spLocks/>
            </p:cNvSpPr>
            <p:nvPr/>
          </p:nvSpPr>
          <p:spPr bwMode="auto">
            <a:xfrm>
              <a:off x="10661158" y="-1522520"/>
              <a:ext cx="109211" cy="155499"/>
            </a:xfrm>
            <a:custGeom>
              <a:avLst/>
              <a:gdLst>
                <a:gd name="T0" fmla="*/ 0 w 64"/>
                <a:gd name="T1" fmla="*/ 19 h 91"/>
                <a:gd name="T2" fmla="*/ 0 w 64"/>
                <a:gd name="T3" fmla="*/ 72 h 91"/>
                <a:gd name="T4" fmla="*/ 21 w 64"/>
                <a:gd name="T5" fmla="*/ 84 h 91"/>
                <a:gd name="T6" fmla="*/ 64 w 64"/>
                <a:gd name="T7" fmla="*/ 60 h 91"/>
                <a:gd name="T8" fmla="*/ 64 w 64"/>
                <a:gd name="T9" fmla="*/ 32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60"/>
                    <a:pt x="64" y="60"/>
                    <a:pt x="64" y="60"/>
                  </a:cubicBezTo>
                  <a:cubicBezTo>
                    <a:pt x="64" y="32"/>
                    <a:pt x="64" y="32"/>
                    <a:pt x="64" y="32"/>
                  </a:cubicBezTo>
                  <a:cubicBezTo>
                    <a:pt x="21" y="7"/>
                    <a:pt x="21" y="7"/>
                    <a:pt x="21" y="7"/>
                  </a:cubicBezTo>
                  <a:cubicBezTo>
                    <a:pt x="10" y="0"/>
                    <a:pt x="0" y="6"/>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79" name="Freeform 73"/>
            <p:cNvSpPr>
              <a:spLocks/>
            </p:cNvSpPr>
            <p:nvPr/>
          </p:nvSpPr>
          <p:spPr bwMode="auto">
            <a:xfrm>
              <a:off x="10512169" y="-1719967"/>
              <a:ext cx="135248" cy="154776"/>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0" name="Freeform 74"/>
            <p:cNvSpPr>
              <a:spLocks/>
            </p:cNvSpPr>
            <p:nvPr/>
          </p:nvSpPr>
          <p:spPr bwMode="auto">
            <a:xfrm>
              <a:off x="10512169" y="-1522520"/>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1" name="Freeform 75"/>
            <p:cNvSpPr>
              <a:spLocks/>
            </p:cNvSpPr>
            <p:nvPr/>
          </p:nvSpPr>
          <p:spPr bwMode="auto">
            <a:xfrm>
              <a:off x="10661158" y="-1719967"/>
              <a:ext cx="109211" cy="154776"/>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2" name="Freeform 76"/>
            <p:cNvSpPr>
              <a:spLocks/>
            </p:cNvSpPr>
            <p:nvPr/>
          </p:nvSpPr>
          <p:spPr bwMode="auto">
            <a:xfrm>
              <a:off x="10341482" y="-2216117"/>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1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1"/>
                  </a:cubicBezTo>
                  <a:cubicBezTo>
                    <a:pt x="79" y="19"/>
                    <a:pt x="79" y="19"/>
                    <a:pt x="79" y="19"/>
                  </a:cubicBezTo>
                  <a:cubicBezTo>
                    <a:pt x="79" y="5"/>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3" name="Freeform 77"/>
            <p:cNvSpPr>
              <a:spLocks/>
            </p:cNvSpPr>
            <p:nvPr/>
          </p:nvSpPr>
          <p:spPr bwMode="auto">
            <a:xfrm>
              <a:off x="10146204" y="-2216117"/>
              <a:ext cx="135248"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1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5"/>
                    <a:pt x="0" y="19"/>
                  </a:cubicBezTo>
                  <a:cubicBezTo>
                    <a:pt x="0" y="71"/>
                    <a:pt x="0" y="71"/>
                    <a:pt x="0" y="71"/>
                  </a:cubicBezTo>
                  <a:cubicBezTo>
                    <a:pt x="0" y="85"/>
                    <a:pt x="10" y="91"/>
                    <a:pt x="22"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4" name="Freeform 78"/>
            <p:cNvSpPr>
              <a:spLocks/>
            </p:cNvSpPr>
            <p:nvPr/>
          </p:nvSpPr>
          <p:spPr bwMode="auto">
            <a:xfrm>
              <a:off x="10317615" y="-2117032"/>
              <a:ext cx="134524"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5" name="Freeform 79"/>
            <p:cNvSpPr>
              <a:spLocks/>
            </p:cNvSpPr>
            <p:nvPr/>
          </p:nvSpPr>
          <p:spPr bwMode="auto">
            <a:xfrm>
              <a:off x="10170072" y="-2315202"/>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6" name="Freeform 80"/>
            <p:cNvSpPr>
              <a:spLocks/>
            </p:cNvSpPr>
            <p:nvPr/>
          </p:nvSpPr>
          <p:spPr bwMode="auto">
            <a:xfrm>
              <a:off x="10170072" y="-2117032"/>
              <a:ext cx="133801" cy="154053"/>
            </a:xfrm>
            <a:custGeom>
              <a:avLst/>
              <a:gdLst>
                <a:gd name="T0" fmla="*/ 57 w 78"/>
                <a:gd name="T1" fmla="*/ 7 h 90"/>
                <a:gd name="T2" fmla="*/ 12 w 78"/>
                <a:gd name="T3" fmla="*/ 33 h 90"/>
                <a:gd name="T4" fmla="*/ 12 w 78"/>
                <a:gd name="T5" fmla="*/ 57 h 90"/>
                <a:gd name="T6" fmla="*/ 57 w 78"/>
                <a:gd name="T7" fmla="*/ 84 h 90"/>
                <a:gd name="T8" fmla="*/ 78 w 78"/>
                <a:gd name="T9" fmla="*/ 71 h 90"/>
                <a:gd name="T10" fmla="*/ 78 w 78"/>
                <a:gd name="T11" fmla="*/ 19 h 90"/>
                <a:gd name="T12" fmla="*/ 57 w 78"/>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7"/>
                  </a:moveTo>
                  <a:cubicBezTo>
                    <a:pt x="12" y="33"/>
                    <a:pt x="12" y="33"/>
                    <a:pt x="12" y="33"/>
                  </a:cubicBezTo>
                  <a:cubicBezTo>
                    <a:pt x="0" y="40"/>
                    <a:pt x="0" y="51"/>
                    <a:pt x="12" y="57"/>
                  </a:cubicBezTo>
                  <a:cubicBezTo>
                    <a:pt x="57" y="84"/>
                    <a:pt x="57" y="84"/>
                    <a:pt x="57" y="84"/>
                  </a:cubicBezTo>
                  <a:cubicBezTo>
                    <a:pt x="69" y="90"/>
                    <a:pt x="78" y="85"/>
                    <a:pt x="78" y="71"/>
                  </a:cubicBezTo>
                  <a:cubicBezTo>
                    <a:pt x="78" y="19"/>
                    <a:pt x="78" y="19"/>
                    <a:pt x="78" y="19"/>
                  </a:cubicBezTo>
                  <a:cubicBezTo>
                    <a:pt x="78" y="5"/>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7" name="Freeform 81"/>
            <p:cNvSpPr>
              <a:spLocks/>
            </p:cNvSpPr>
            <p:nvPr/>
          </p:nvSpPr>
          <p:spPr bwMode="auto">
            <a:xfrm>
              <a:off x="10317615" y="-2315202"/>
              <a:ext cx="134524"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2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6"/>
                    <a:pt x="0" y="19"/>
                  </a:cubicBezTo>
                  <a:cubicBezTo>
                    <a:pt x="0" y="72"/>
                    <a:pt x="0" y="72"/>
                    <a:pt x="0" y="72"/>
                  </a:cubicBezTo>
                  <a:cubicBezTo>
                    <a:pt x="0" y="85"/>
                    <a:pt x="10" y="91"/>
                    <a:pt x="22"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8" name="Freeform 82"/>
            <p:cNvSpPr>
              <a:spLocks/>
            </p:cNvSpPr>
            <p:nvPr/>
          </p:nvSpPr>
          <p:spPr bwMode="auto">
            <a:xfrm>
              <a:off x="10341482" y="-1622329"/>
              <a:ext cx="135248" cy="156222"/>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20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6"/>
                    <a:pt x="79" y="72"/>
                  </a:cubicBezTo>
                  <a:cubicBezTo>
                    <a:pt x="79" y="20"/>
                    <a:pt x="79" y="20"/>
                    <a:pt x="79" y="20"/>
                  </a:cubicBezTo>
                  <a:cubicBezTo>
                    <a:pt x="79" y="6"/>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89" name="Freeform 83"/>
            <p:cNvSpPr>
              <a:spLocks/>
            </p:cNvSpPr>
            <p:nvPr/>
          </p:nvSpPr>
          <p:spPr bwMode="auto">
            <a:xfrm>
              <a:off x="10146204" y="-1622329"/>
              <a:ext cx="135248" cy="156222"/>
            </a:xfrm>
            <a:custGeom>
              <a:avLst/>
              <a:gdLst>
                <a:gd name="T0" fmla="*/ 67 w 79"/>
                <a:gd name="T1" fmla="*/ 58 h 91"/>
                <a:gd name="T2" fmla="*/ 67 w 79"/>
                <a:gd name="T3" fmla="*/ 33 h 91"/>
                <a:gd name="T4" fmla="*/ 22 w 79"/>
                <a:gd name="T5" fmla="*/ 7 h 91"/>
                <a:gd name="T6" fmla="*/ 0 w 79"/>
                <a:gd name="T7" fmla="*/ 20 h 91"/>
                <a:gd name="T8" fmla="*/ 0 w 79"/>
                <a:gd name="T9" fmla="*/ 72 h 91"/>
                <a:gd name="T10" fmla="*/ 22 w 79"/>
                <a:gd name="T11" fmla="*/ 84 h 91"/>
                <a:gd name="T12" fmla="*/ 67 w 79"/>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58"/>
                  </a:moveTo>
                  <a:cubicBezTo>
                    <a:pt x="79" y="51"/>
                    <a:pt x="79" y="40"/>
                    <a:pt x="67" y="33"/>
                  </a:cubicBezTo>
                  <a:cubicBezTo>
                    <a:pt x="22" y="7"/>
                    <a:pt x="22" y="7"/>
                    <a:pt x="22" y="7"/>
                  </a:cubicBezTo>
                  <a:cubicBezTo>
                    <a:pt x="10" y="0"/>
                    <a:pt x="0" y="6"/>
                    <a:pt x="0" y="20"/>
                  </a:cubicBezTo>
                  <a:cubicBezTo>
                    <a:pt x="0" y="72"/>
                    <a:pt x="0" y="72"/>
                    <a:pt x="0" y="72"/>
                  </a:cubicBezTo>
                  <a:cubicBezTo>
                    <a:pt x="0" y="86"/>
                    <a:pt x="10" y="91"/>
                    <a:pt x="22" y="84"/>
                  </a:cubicBezTo>
                  <a:lnTo>
                    <a:pt x="67" y="58"/>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0" name="Freeform 84"/>
            <p:cNvSpPr>
              <a:spLocks/>
            </p:cNvSpPr>
            <p:nvPr/>
          </p:nvSpPr>
          <p:spPr bwMode="auto">
            <a:xfrm>
              <a:off x="10317615" y="-1522520"/>
              <a:ext cx="134524" cy="155499"/>
            </a:xfrm>
            <a:custGeom>
              <a:avLst/>
              <a:gdLst>
                <a:gd name="T0" fmla="*/ 67 w 79"/>
                <a:gd name="T1" fmla="*/ 33 h 91"/>
                <a:gd name="T2" fmla="*/ 22 w 79"/>
                <a:gd name="T3" fmla="*/ 7 h 91"/>
                <a:gd name="T4" fmla="*/ 0 w 79"/>
                <a:gd name="T5" fmla="*/ 19 h 91"/>
                <a:gd name="T6" fmla="*/ 0 w 79"/>
                <a:gd name="T7" fmla="*/ 72 h 91"/>
                <a:gd name="T8" fmla="*/ 22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2" y="7"/>
                    <a:pt x="22" y="7"/>
                    <a:pt x="22" y="7"/>
                  </a:cubicBezTo>
                  <a:cubicBezTo>
                    <a:pt x="10" y="0"/>
                    <a:pt x="0" y="6"/>
                    <a:pt x="0" y="19"/>
                  </a:cubicBezTo>
                  <a:cubicBezTo>
                    <a:pt x="0" y="72"/>
                    <a:pt x="0" y="72"/>
                    <a:pt x="0" y="72"/>
                  </a:cubicBezTo>
                  <a:cubicBezTo>
                    <a:pt x="0" y="85"/>
                    <a:pt x="10" y="91"/>
                    <a:pt x="22" y="84"/>
                  </a:cubicBezTo>
                  <a:cubicBezTo>
                    <a:pt x="67" y="58"/>
                    <a:pt x="67" y="58"/>
                    <a:pt x="67" y="58"/>
                  </a:cubicBezTo>
                  <a:cubicBezTo>
                    <a:pt x="79" y="51"/>
                    <a:pt x="79" y="40"/>
                    <a:pt x="67"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1" name="Freeform 85"/>
            <p:cNvSpPr>
              <a:spLocks/>
            </p:cNvSpPr>
            <p:nvPr/>
          </p:nvSpPr>
          <p:spPr bwMode="auto">
            <a:xfrm>
              <a:off x="10170072" y="-1719967"/>
              <a:ext cx="133801" cy="154776"/>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2" name="Freeform 86"/>
            <p:cNvSpPr>
              <a:spLocks/>
            </p:cNvSpPr>
            <p:nvPr/>
          </p:nvSpPr>
          <p:spPr bwMode="auto">
            <a:xfrm>
              <a:off x="10170072" y="-1522520"/>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3" name="Freeform 87"/>
            <p:cNvSpPr>
              <a:spLocks/>
            </p:cNvSpPr>
            <p:nvPr/>
          </p:nvSpPr>
          <p:spPr bwMode="auto">
            <a:xfrm>
              <a:off x="10317615" y="-1719967"/>
              <a:ext cx="134524" cy="154776"/>
            </a:xfrm>
            <a:custGeom>
              <a:avLst/>
              <a:gdLst>
                <a:gd name="T0" fmla="*/ 22 w 79"/>
                <a:gd name="T1" fmla="*/ 6 h 90"/>
                <a:gd name="T2" fmla="*/ 0 w 79"/>
                <a:gd name="T3" fmla="*/ 19 h 90"/>
                <a:gd name="T4" fmla="*/ 0 w 79"/>
                <a:gd name="T5" fmla="*/ 71 h 90"/>
                <a:gd name="T6" fmla="*/ 22 w 79"/>
                <a:gd name="T7" fmla="*/ 83 h 90"/>
                <a:gd name="T8" fmla="*/ 67 w 79"/>
                <a:gd name="T9" fmla="*/ 57 h 90"/>
                <a:gd name="T10" fmla="*/ 67 w 79"/>
                <a:gd name="T11" fmla="*/ 33 h 90"/>
                <a:gd name="T12" fmla="*/ 22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6"/>
                  </a:moveTo>
                  <a:cubicBezTo>
                    <a:pt x="10" y="0"/>
                    <a:pt x="0" y="5"/>
                    <a:pt x="0" y="19"/>
                  </a:cubicBezTo>
                  <a:cubicBezTo>
                    <a:pt x="0" y="71"/>
                    <a:pt x="0" y="71"/>
                    <a:pt x="0" y="71"/>
                  </a:cubicBezTo>
                  <a:cubicBezTo>
                    <a:pt x="0" y="85"/>
                    <a:pt x="10" y="90"/>
                    <a:pt x="22" y="83"/>
                  </a:cubicBezTo>
                  <a:cubicBezTo>
                    <a:pt x="67" y="57"/>
                    <a:pt x="67" y="57"/>
                    <a:pt x="67" y="57"/>
                  </a:cubicBezTo>
                  <a:cubicBezTo>
                    <a:pt x="79" y="50"/>
                    <a:pt x="79" y="39"/>
                    <a:pt x="67" y="33"/>
                  </a:cubicBezTo>
                  <a:lnTo>
                    <a:pt x="22" y="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4" name="Freeform 88"/>
            <p:cNvSpPr>
              <a:spLocks/>
            </p:cNvSpPr>
            <p:nvPr/>
          </p:nvSpPr>
          <p:spPr bwMode="auto">
            <a:xfrm>
              <a:off x="10489748" y="-2325328"/>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2" y="2"/>
                    <a:pt x="73" y="0"/>
                  </a:cubicBezTo>
                  <a:cubicBezTo>
                    <a:pt x="0" y="0"/>
                    <a:pt x="0" y="0"/>
                    <a:pt x="0" y="0"/>
                  </a:cubicBezTo>
                  <a:cubicBezTo>
                    <a:pt x="0" y="20"/>
                    <a:pt x="0" y="20"/>
                    <a:pt x="0" y="20"/>
                  </a:cubicBezTo>
                  <a:cubicBezTo>
                    <a:pt x="0" y="33"/>
                    <a:pt x="9" y="39"/>
                    <a:pt x="21" y="3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5" name="Freeform 89"/>
            <p:cNvSpPr>
              <a:spLocks/>
            </p:cNvSpPr>
            <p:nvPr/>
          </p:nvSpPr>
          <p:spPr bwMode="auto">
            <a:xfrm>
              <a:off x="10350161" y="-2325328"/>
              <a:ext cx="126569" cy="66539"/>
            </a:xfrm>
            <a:custGeom>
              <a:avLst/>
              <a:gdLst>
                <a:gd name="T0" fmla="*/ 7 w 74"/>
                <a:gd name="T1" fmla="*/ 6 h 39"/>
                <a:gd name="T2" fmla="*/ 52 w 74"/>
                <a:gd name="T3" fmla="*/ 32 h 39"/>
                <a:gd name="T4" fmla="*/ 74 w 74"/>
                <a:gd name="T5" fmla="*/ 20 h 39"/>
                <a:gd name="T6" fmla="*/ 74 w 74"/>
                <a:gd name="T7" fmla="*/ 0 h 39"/>
                <a:gd name="T8" fmla="*/ 0 w 74"/>
                <a:gd name="T9" fmla="*/ 0 h 39"/>
                <a:gd name="T10" fmla="*/ 7 w 74"/>
                <a:gd name="T11" fmla="*/ 6 h 39"/>
              </a:gdLst>
              <a:ahLst/>
              <a:cxnLst>
                <a:cxn ang="0">
                  <a:pos x="T0" y="T1"/>
                </a:cxn>
                <a:cxn ang="0">
                  <a:pos x="T2" y="T3"/>
                </a:cxn>
                <a:cxn ang="0">
                  <a:pos x="T4" y="T5"/>
                </a:cxn>
                <a:cxn ang="0">
                  <a:pos x="T6" y="T7"/>
                </a:cxn>
                <a:cxn ang="0">
                  <a:pos x="T8" y="T9"/>
                </a:cxn>
                <a:cxn ang="0">
                  <a:pos x="T10" y="T11"/>
                </a:cxn>
              </a:cxnLst>
              <a:rect l="0" t="0" r="r" b="b"/>
              <a:pathLst>
                <a:path w="74" h="39">
                  <a:moveTo>
                    <a:pt x="7" y="6"/>
                  </a:moveTo>
                  <a:cubicBezTo>
                    <a:pt x="52" y="32"/>
                    <a:pt x="52" y="32"/>
                    <a:pt x="52" y="32"/>
                  </a:cubicBezTo>
                  <a:cubicBezTo>
                    <a:pt x="64" y="39"/>
                    <a:pt x="74" y="33"/>
                    <a:pt x="74" y="20"/>
                  </a:cubicBezTo>
                  <a:cubicBezTo>
                    <a:pt x="74" y="0"/>
                    <a:pt x="74" y="0"/>
                    <a:pt x="74" y="0"/>
                  </a:cubicBezTo>
                  <a:cubicBezTo>
                    <a:pt x="0" y="0"/>
                    <a:pt x="0" y="0"/>
                    <a:pt x="0" y="0"/>
                  </a:cubicBezTo>
                  <a:cubicBezTo>
                    <a:pt x="2" y="2"/>
                    <a:pt x="4" y="4"/>
                    <a:pt x="7"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6" name="Freeform 90"/>
            <p:cNvSpPr>
              <a:spLocks/>
            </p:cNvSpPr>
            <p:nvPr/>
          </p:nvSpPr>
          <p:spPr bwMode="auto">
            <a:xfrm>
              <a:off x="10512169" y="-1918138"/>
              <a:ext cx="135248" cy="154053"/>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7" name="Freeform 91"/>
            <p:cNvSpPr>
              <a:spLocks/>
            </p:cNvSpPr>
            <p:nvPr/>
          </p:nvSpPr>
          <p:spPr bwMode="auto">
            <a:xfrm>
              <a:off x="10317615" y="-1918138"/>
              <a:ext cx="134524"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8" name="Freeform 92"/>
            <p:cNvSpPr>
              <a:spLocks/>
            </p:cNvSpPr>
            <p:nvPr/>
          </p:nvSpPr>
          <p:spPr bwMode="auto">
            <a:xfrm>
              <a:off x="10489748" y="-1819053"/>
              <a:ext cx="133801" cy="154053"/>
            </a:xfrm>
            <a:custGeom>
              <a:avLst/>
              <a:gdLst>
                <a:gd name="T0" fmla="*/ 21 w 78"/>
                <a:gd name="T1" fmla="*/ 83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6" y="57"/>
                    <a:pt x="66" y="57"/>
                    <a:pt x="66" y="57"/>
                  </a:cubicBezTo>
                  <a:cubicBezTo>
                    <a:pt x="78" y="50"/>
                    <a:pt x="78" y="39"/>
                    <a:pt x="66" y="33"/>
                  </a:cubicBezTo>
                  <a:cubicBezTo>
                    <a:pt x="21" y="6"/>
                    <a:pt x="21" y="6"/>
                    <a:pt x="21" y="6"/>
                  </a:cubicBezTo>
                  <a:cubicBezTo>
                    <a:pt x="9" y="0"/>
                    <a:pt x="0" y="5"/>
                    <a:pt x="0" y="19"/>
                  </a:cubicBezTo>
                  <a:cubicBezTo>
                    <a:pt x="0" y="71"/>
                    <a:pt x="0" y="71"/>
                    <a:pt x="0" y="71"/>
                  </a:cubicBezTo>
                  <a:cubicBezTo>
                    <a:pt x="0" y="85"/>
                    <a:pt x="9" y="90"/>
                    <a:pt x="21" y="8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699" name="Freeform 93"/>
            <p:cNvSpPr>
              <a:spLocks/>
            </p:cNvSpPr>
            <p:nvPr/>
          </p:nvSpPr>
          <p:spPr bwMode="auto">
            <a:xfrm>
              <a:off x="10341482" y="-2017223"/>
              <a:ext cx="135248" cy="154053"/>
            </a:xfrm>
            <a:custGeom>
              <a:avLst/>
              <a:gdLst>
                <a:gd name="T0" fmla="*/ 79 w 79"/>
                <a:gd name="T1" fmla="*/ 19 h 90"/>
                <a:gd name="T2" fmla="*/ 57 w 79"/>
                <a:gd name="T3" fmla="*/ 6 h 90"/>
                <a:gd name="T4" fmla="*/ 12 w 79"/>
                <a:gd name="T5" fmla="*/ 33 h 90"/>
                <a:gd name="T6" fmla="*/ 12 w 79"/>
                <a:gd name="T7" fmla="*/ 57 h 90"/>
                <a:gd name="T8" fmla="*/ 57 w 79"/>
                <a:gd name="T9" fmla="*/ 84 h 90"/>
                <a:gd name="T10" fmla="*/ 79 w 79"/>
                <a:gd name="T11" fmla="*/ 71 h 90"/>
                <a:gd name="T12" fmla="*/ 79 w 79"/>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19"/>
                  </a:moveTo>
                  <a:cubicBezTo>
                    <a:pt x="79" y="5"/>
                    <a:pt x="69" y="0"/>
                    <a:pt x="57" y="6"/>
                  </a:cubicBezTo>
                  <a:cubicBezTo>
                    <a:pt x="12" y="33"/>
                    <a:pt x="12" y="33"/>
                    <a:pt x="12" y="33"/>
                  </a:cubicBezTo>
                  <a:cubicBezTo>
                    <a:pt x="0" y="40"/>
                    <a:pt x="0" y="51"/>
                    <a:pt x="12" y="57"/>
                  </a:cubicBezTo>
                  <a:cubicBezTo>
                    <a:pt x="57" y="84"/>
                    <a:pt x="57" y="84"/>
                    <a:pt x="57" y="84"/>
                  </a:cubicBezTo>
                  <a:cubicBezTo>
                    <a:pt x="69" y="90"/>
                    <a:pt x="79" y="85"/>
                    <a:pt x="79" y="71"/>
                  </a:cubicBezTo>
                  <a:lnTo>
                    <a:pt x="79" y="19"/>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0" name="Freeform 94"/>
            <p:cNvSpPr>
              <a:spLocks/>
            </p:cNvSpPr>
            <p:nvPr/>
          </p:nvSpPr>
          <p:spPr bwMode="auto">
            <a:xfrm>
              <a:off x="10341482" y="-1819053"/>
              <a:ext cx="135248" cy="154053"/>
            </a:xfrm>
            <a:custGeom>
              <a:avLst/>
              <a:gdLst>
                <a:gd name="T0" fmla="*/ 79 w 79"/>
                <a:gd name="T1" fmla="*/ 71 h 90"/>
                <a:gd name="T2" fmla="*/ 79 w 79"/>
                <a:gd name="T3" fmla="*/ 19 h 90"/>
                <a:gd name="T4" fmla="*/ 57 w 79"/>
                <a:gd name="T5" fmla="*/ 6 h 90"/>
                <a:gd name="T6" fmla="*/ 12 w 79"/>
                <a:gd name="T7" fmla="*/ 33 h 90"/>
                <a:gd name="T8" fmla="*/ 12 w 79"/>
                <a:gd name="T9" fmla="*/ 57 h 90"/>
                <a:gd name="T10" fmla="*/ 57 w 79"/>
                <a:gd name="T11" fmla="*/ 83 h 90"/>
                <a:gd name="T12" fmla="*/ 79 w 79"/>
                <a:gd name="T13" fmla="*/ 71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71"/>
                  </a:moveTo>
                  <a:cubicBezTo>
                    <a:pt x="79" y="19"/>
                    <a:pt x="79" y="19"/>
                    <a:pt x="79" y="19"/>
                  </a:cubicBezTo>
                  <a:cubicBezTo>
                    <a:pt x="79" y="5"/>
                    <a:pt x="69" y="0"/>
                    <a:pt x="57" y="6"/>
                  </a:cubicBezTo>
                  <a:cubicBezTo>
                    <a:pt x="12" y="33"/>
                    <a:pt x="12" y="33"/>
                    <a:pt x="12" y="33"/>
                  </a:cubicBezTo>
                  <a:cubicBezTo>
                    <a:pt x="0" y="39"/>
                    <a:pt x="0" y="50"/>
                    <a:pt x="12" y="57"/>
                  </a:cubicBezTo>
                  <a:cubicBezTo>
                    <a:pt x="57" y="83"/>
                    <a:pt x="57" y="83"/>
                    <a:pt x="57" y="83"/>
                  </a:cubicBezTo>
                  <a:cubicBezTo>
                    <a:pt x="69" y="90"/>
                    <a:pt x="79" y="85"/>
                    <a:pt x="79" y="7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1" name="Freeform 95"/>
            <p:cNvSpPr>
              <a:spLocks/>
            </p:cNvSpPr>
            <p:nvPr/>
          </p:nvSpPr>
          <p:spPr bwMode="auto">
            <a:xfrm>
              <a:off x="10489748" y="-2017223"/>
              <a:ext cx="133801" cy="154053"/>
            </a:xfrm>
            <a:custGeom>
              <a:avLst/>
              <a:gdLst>
                <a:gd name="T0" fmla="*/ 21 w 78"/>
                <a:gd name="T1" fmla="*/ 84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6" y="57"/>
                    <a:pt x="66" y="57"/>
                    <a:pt x="66" y="57"/>
                  </a:cubicBez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2" name="Freeform 96"/>
            <p:cNvSpPr>
              <a:spLocks/>
            </p:cNvSpPr>
            <p:nvPr/>
          </p:nvSpPr>
          <p:spPr bwMode="auto">
            <a:xfrm>
              <a:off x="10346545" y="-1423435"/>
              <a:ext cx="130185" cy="78835"/>
            </a:xfrm>
            <a:custGeom>
              <a:avLst/>
              <a:gdLst>
                <a:gd name="T0" fmla="*/ 54 w 76"/>
                <a:gd name="T1" fmla="*/ 7 h 46"/>
                <a:gd name="T2" fmla="*/ 9 w 76"/>
                <a:gd name="T3" fmla="*/ 33 h 46"/>
                <a:gd name="T4" fmla="*/ 0 w 76"/>
                <a:gd name="T5" fmla="*/ 46 h 46"/>
                <a:gd name="T6" fmla="*/ 76 w 76"/>
                <a:gd name="T7" fmla="*/ 46 h 46"/>
                <a:gd name="T8" fmla="*/ 76 w 76"/>
                <a:gd name="T9" fmla="*/ 19 h 46"/>
                <a:gd name="T10" fmla="*/ 54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4" y="7"/>
                  </a:moveTo>
                  <a:cubicBezTo>
                    <a:pt x="9" y="33"/>
                    <a:pt x="9" y="33"/>
                    <a:pt x="9" y="33"/>
                  </a:cubicBezTo>
                  <a:cubicBezTo>
                    <a:pt x="3" y="37"/>
                    <a:pt x="0" y="41"/>
                    <a:pt x="0" y="46"/>
                  </a:cubicBezTo>
                  <a:cubicBezTo>
                    <a:pt x="76" y="46"/>
                    <a:pt x="76" y="46"/>
                    <a:pt x="76" y="46"/>
                  </a:cubicBezTo>
                  <a:cubicBezTo>
                    <a:pt x="76" y="19"/>
                    <a:pt x="76" y="19"/>
                    <a:pt x="76" y="19"/>
                  </a:cubicBezTo>
                  <a:cubicBezTo>
                    <a:pt x="76" y="6"/>
                    <a:pt x="66" y="0"/>
                    <a:pt x="54"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3" name="Freeform 97"/>
            <p:cNvSpPr>
              <a:spLocks/>
            </p:cNvSpPr>
            <p:nvPr/>
          </p:nvSpPr>
          <p:spPr bwMode="auto">
            <a:xfrm>
              <a:off x="10489748" y="-1423435"/>
              <a:ext cx="130185" cy="78835"/>
            </a:xfrm>
            <a:custGeom>
              <a:avLst/>
              <a:gdLst>
                <a:gd name="T0" fmla="*/ 66 w 76"/>
                <a:gd name="T1" fmla="*/ 33 h 46"/>
                <a:gd name="T2" fmla="*/ 21 w 76"/>
                <a:gd name="T3" fmla="*/ 7 h 46"/>
                <a:gd name="T4" fmla="*/ 0 w 76"/>
                <a:gd name="T5" fmla="*/ 19 h 46"/>
                <a:gd name="T6" fmla="*/ 0 w 76"/>
                <a:gd name="T7" fmla="*/ 46 h 46"/>
                <a:gd name="T8" fmla="*/ 75 w 76"/>
                <a:gd name="T9" fmla="*/ 46 h 46"/>
                <a:gd name="T10" fmla="*/ 66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6" y="41"/>
                    <a:pt x="73" y="37"/>
                    <a:pt x="66"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4" name="Freeform 98"/>
            <p:cNvSpPr>
              <a:spLocks/>
            </p:cNvSpPr>
            <p:nvPr/>
          </p:nvSpPr>
          <p:spPr bwMode="auto">
            <a:xfrm>
              <a:off x="10693705" y="-2325328"/>
              <a:ext cx="76664" cy="47735"/>
            </a:xfrm>
            <a:custGeom>
              <a:avLst/>
              <a:gdLst>
                <a:gd name="T0" fmla="*/ 6 w 45"/>
                <a:gd name="T1" fmla="*/ 6 h 28"/>
                <a:gd name="T2" fmla="*/ 45 w 45"/>
                <a:gd name="T3" fmla="*/ 28 h 28"/>
                <a:gd name="T4" fmla="*/ 45 w 45"/>
                <a:gd name="T5" fmla="*/ 0 h 28"/>
                <a:gd name="T6" fmla="*/ 0 w 45"/>
                <a:gd name="T7" fmla="*/ 0 h 28"/>
                <a:gd name="T8" fmla="*/ 6 w 45"/>
                <a:gd name="T9" fmla="*/ 6 h 28"/>
              </a:gdLst>
              <a:ahLst/>
              <a:cxnLst>
                <a:cxn ang="0">
                  <a:pos x="T0" y="T1"/>
                </a:cxn>
                <a:cxn ang="0">
                  <a:pos x="T2" y="T3"/>
                </a:cxn>
                <a:cxn ang="0">
                  <a:pos x="T4" y="T5"/>
                </a:cxn>
                <a:cxn ang="0">
                  <a:pos x="T6" y="T7"/>
                </a:cxn>
                <a:cxn ang="0">
                  <a:pos x="T8" y="T9"/>
                </a:cxn>
              </a:cxnLst>
              <a:rect l="0" t="0" r="r" b="b"/>
              <a:pathLst>
                <a:path w="45" h="28">
                  <a:moveTo>
                    <a:pt x="6" y="6"/>
                  </a:moveTo>
                  <a:cubicBezTo>
                    <a:pt x="45" y="28"/>
                    <a:pt x="45" y="28"/>
                    <a:pt x="45" y="28"/>
                  </a:cubicBezTo>
                  <a:cubicBezTo>
                    <a:pt x="45" y="0"/>
                    <a:pt x="45" y="0"/>
                    <a:pt x="45" y="0"/>
                  </a:cubicBezTo>
                  <a:cubicBezTo>
                    <a:pt x="0" y="0"/>
                    <a:pt x="0" y="0"/>
                    <a:pt x="0" y="0"/>
                  </a:cubicBezTo>
                  <a:cubicBezTo>
                    <a:pt x="1" y="2"/>
                    <a:pt x="4" y="4"/>
                    <a:pt x="6"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5" name="Freeform 99"/>
            <p:cNvSpPr>
              <a:spLocks/>
            </p:cNvSpPr>
            <p:nvPr/>
          </p:nvSpPr>
          <p:spPr bwMode="auto">
            <a:xfrm>
              <a:off x="10661158" y="-1918138"/>
              <a:ext cx="109211" cy="154053"/>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6" name="Freeform 100"/>
            <p:cNvSpPr>
              <a:spLocks/>
            </p:cNvSpPr>
            <p:nvPr/>
          </p:nvSpPr>
          <p:spPr bwMode="auto">
            <a:xfrm>
              <a:off x="10685026" y="-1998419"/>
              <a:ext cx="85343" cy="116444"/>
            </a:xfrm>
            <a:custGeom>
              <a:avLst/>
              <a:gdLst>
                <a:gd name="T0" fmla="*/ 11 w 50"/>
                <a:gd name="T1" fmla="*/ 46 h 68"/>
                <a:gd name="T2" fmla="*/ 50 w 50"/>
                <a:gd name="T3" fmla="*/ 68 h 68"/>
                <a:gd name="T4" fmla="*/ 50 w 50"/>
                <a:gd name="T5" fmla="*/ 0 h 68"/>
                <a:gd name="T6" fmla="*/ 11 w 50"/>
                <a:gd name="T7" fmla="*/ 22 h 68"/>
                <a:gd name="T8" fmla="*/ 11 w 50"/>
                <a:gd name="T9" fmla="*/ 46 h 68"/>
              </a:gdLst>
              <a:ahLst/>
              <a:cxnLst>
                <a:cxn ang="0">
                  <a:pos x="T0" y="T1"/>
                </a:cxn>
                <a:cxn ang="0">
                  <a:pos x="T2" y="T3"/>
                </a:cxn>
                <a:cxn ang="0">
                  <a:pos x="T4" y="T5"/>
                </a:cxn>
                <a:cxn ang="0">
                  <a:pos x="T6" y="T7"/>
                </a:cxn>
                <a:cxn ang="0">
                  <a:pos x="T8" y="T9"/>
                </a:cxn>
              </a:cxnLst>
              <a:rect l="0" t="0" r="r" b="b"/>
              <a:pathLst>
                <a:path w="50" h="68">
                  <a:moveTo>
                    <a:pt x="11" y="46"/>
                  </a:moveTo>
                  <a:cubicBezTo>
                    <a:pt x="50" y="68"/>
                    <a:pt x="50" y="68"/>
                    <a:pt x="50" y="68"/>
                  </a:cubicBezTo>
                  <a:cubicBezTo>
                    <a:pt x="50" y="0"/>
                    <a:pt x="50" y="0"/>
                    <a:pt x="50" y="0"/>
                  </a:cubicBezTo>
                  <a:cubicBezTo>
                    <a:pt x="11" y="22"/>
                    <a:pt x="11" y="22"/>
                    <a:pt x="11" y="22"/>
                  </a:cubicBezTo>
                  <a:cubicBezTo>
                    <a:pt x="0" y="29"/>
                    <a:pt x="0" y="40"/>
                    <a:pt x="11" y="4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7" name="Freeform 101"/>
            <p:cNvSpPr>
              <a:spLocks/>
            </p:cNvSpPr>
            <p:nvPr/>
          </p:nvSpPr>
          <p:spPr bwMode="auto">
            <a:xfrm>
              <a:off x="10685026" y="-1801695"/>
              <a:ext cx="85343" cy="117890"/>
            </a:xfrm>
            <a:custGeom>
              <a:avLst/>
              <a:gdLst>
                <a:gd name="T0" fmla="*/ 11 w 50"/>
                <a:gd name="T1" fmla="*/ 47 h 69"/>
                <a:gd name="T2" fmla="*/ 50 w 50"/>
                <a:gd name="T3" fmla="*/ 69 h 69"/>
                <a:gd name="T4" fmla="*/ 50 w 50"/>
                <a:gd name="T5" fmla="*/ 0 h 69"/>
                <a:gd name="T6" fmla="*/ 11 w 50"/>
                <a:gd name="T7" fmla="*/ 23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3"/>
                    <a:pt x="11" y="23"/>
                    <a:pt x="11" y="23"/>
                  </a:cubicBezTo>
                  <a:cubicBezTo>
                    <a:pt x="0" y="29"/>
                    <a:pt x="0" y="40"/>
                    <a:pt x="11" y="4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sp>
          <p:nvSpPr>
            <p:cNvPr id="708" name="Freeform 102"/>
            <p:cNvSpPr>
              <a:spLocks/>
            </p:cNvSpPr>
            <p:nvPr/>
          </p:nvSpPr>
          <p:spPr bwMode="auto">
            <a:xfrm>
              <a:off x="10688642" y="-1404630"/>
              <a:ext cx="81727" cy="60030"/>
            </a:xfrm>
            <a:custGeom>
              <a:avLst/>
              <a:gdLst>
                <a:gd name="T0" fmla="*/ 1 w 48"/>
                <a:gd name="T1" fmla="*/ 35 h 35"/>
                <a:gd name="T2" fmla="*/ 48 w 48"/>
                <a:gd name="T3" fmla="*/ 35 h 35"/>
                <a:gd name="T4" fmla="*/ 48 w 48"/>
                <a:gd name="T5" fmla="*/ 0 h 35"/>
                <a:gd name="T6" fmla="*/ 9 w 48"/>
                <a:gd name="T7" fmla="*/ 22 h 35"/>
                <a:gd name="T8" fmla="*/ 1 w 48"/>
                <a:gd name="T9" fmla="*/ 35 h 35"/>
              </a:gdLst>
              <a:ahLst/>
              <a:cxnLst>
                <a:cxn ang="0">
                  <a:pos x="T0" y="T1"/>
                </a:cxn>
                <a:cxn ang="0">
                  <a:pos x="T2" y="T3"/>
                </a:cxn>
                <a:cxn ang="0">
                  <a:pos x="T4" y="T5"/>
                </a:cxn>
                <a:cxn ang="0">
                  <a:pos x="T6" y="T7"/>
                </a:cxn>
                <a:cxn ang="0">
                  <a:pos x="T8" y="T9"/>
                </a:cxn>
              </a:cxnLst>
              <a:rect l="0" t="0" r="r" b="b"/>
              <a:pathLst>
                <a:path w="48" h="35">
                  <a:moveTo>
                    <a:pt x="1" y="35"/>
                  </a:moveTo>
                  <a:cubicBezTo>
                    <a:pt x="48" y="35"/>
                    <a:pt x="48" y="35"/>
                    <a:pt x="48" y="35"/>
                  </a:cubicBezTo>
                  <a:cubicBezTo>
                    <a:pt x="48" y="0"/>
                    <a:pt x="48" y="0"/>
                    <a:pt x="48" y="0"/>
                  </a:cubicBezTo>
                  <a:cubicBezTo>
                    <a:pt x="9" y="22"/>
                    <a:pt x="9" y="22"/>
                    <a:pt x="9" y="22"/>
                  </a:cubicBezTo>
                  <a:cubicBezTo>
                    <a:pt x="3" y="26"/>
                    <a:pt x="0" y="30"/>
                    <a:pt x="1" y="3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106" name="Rectangle 105"/>
          <p:cNvSpPr/>
          <p:nvPr/>
        </p:nvSpPr>
        <p:spPr>
          <a:xfrm>
            <a:off x="-235973" y="742693"/>
            <a:ext cx="9586450" cy="1947976"/>
          </a:xfrm>
          <a:prstGeom prst="rect">
            <a:avLst/>
          </a:prstGeom>
          <a:solidFill>
            <a:schemeClr val="bg1">
              <a:alpha val="29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0" tIns="0" rIns="914400" rtlCol="0" anchor="ctr"/>
          <a:lstStyle/>
          <a:p>
            <a:pPr algn="ctr"/>
            <a:r>
              <a:rPr lang="en-US" altLang="en-US" sz="2400" dirty="0"/>
              <a:t>COST EFFECTIVENESS OF ADDING CLOSTRIDIAL COLLAGENASE OINTMENT TO STANDARD OF CARE IN INDIVIDUALS WITH STAGE IV PRESSURE ULCERS</a:t>
            </a:r>
            <a:endParaRPr lang="en-US" sz="2400" dirty="0"/>
          </a:p>
        </p:txBody>
      </p:sp>
      <p:sp>
        <p:nvSpPr>
          <p:cNvPr id="712" name="Subtitle 3"/>
          <p:cNvSpPr txBox="1">
            <a:spLocks/>
          </p:cNvSpPr>
          <p:nvPr/>
        </p:nvSpPr>
        <p:spPr>
          <a:xfrm>
            <a:off x="4028637" y="5112458"/>
            <a:ext cx="4938945" cy="1388469"/>
          </a:xfrm>
          <a:prstGeom prst="rect">
            <a:avLst/>
          </a:prstGeom>
        </p:spPr>
        <p:txBody>
          <a:bodyPr/>
          <a:lstStyle>
            <a:lvl1pPr marL="257106" indent="-257106" algn="l" defTabSz="685617" rtl="0" eaLnBrk="1" latinLnBrk="0" hangingPunct="1">
              <a:spcBef>
                <a:spcPct val="20000"/>
              </a:spcBef>
              <a:buFont typeface="Arial" panose="020B0604020202020204" pitchFamily="34" charset="0"/>
              <a:buChar char="•"/>
              <a:defRPr sz="2399"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1pPr>
            <a:lvl2pPr marL="557064" indent="-214255" algn="l" defTabSz="685617" rtl="0" eaLnBrk="1" latinLnBrk="0" hangingPunct="1">
              <a:spcBef>
                <a:spcPct val="20000"/>
              </a:spcBef>
              <a:buFont typeface="Arial" panose="020B0604020202020204" pitchFamily="34" charset="0"/>
              <a:buChar char="–"/>
              <a:defRPr sz="2099"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2pPr>
            <a:lvl3pPr marL="857021" indent="-171404" algn="l" defTabSz="685617" rtl="0" eaLnBrk="1" latinLnBrk="0" hangingPunct="1">
              <a:spcBef>
                <a:spcPct val="20000"/>
              </a:spcBef>
              <a:buFont typeface="Arial" panose="020B0604020202020204" pitchFamily="34" charset="0"/>
              <a:buChar char="•"/>
              <a:defRPr sz="18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de-DE" altLang="en-US" sz="1600" dirty="0">
                <a:solidFill>
                  <a:schemeClr val="bg1"/>
                </a:solidFill>
              </a:rPr>
              <a:t>Carter M</a:t>
            </a:r>
            <a:r>
              <a:rPr lang="de-DE" altLang="en-US" sz="1600" baseline="30000" dirty="0">
                <a:solidFill>
                  <a:schemeClr val="bg1"/>
                </a:solidFill>
              </a:rPr>
              <a:t>1</a:t>
            </a:r>
            <a:r>
              <a:rPr lang="de-DE" altLang="en-US" sz="1600" dirty="0">
                <a:solidFill>
                  <a:schemeClr val="bg1"/>
                </a:solidFill>
              </a:rPr>
              <a:t>, Gilligan A</a:t>
            </a:r>
            <a:r>
              <a:rPr lang="de-DE" altLang="en-US" sz="1600" baseline="30000" dirty="0">
                <a:solidFill>
                  <a:schemeClr val="bg1"/>
                </a:solidFill>
              </a:rPr>
              <a:t>2</a:t>
            </a:r>
            <a:r>
              <a:rPr lang="de-DE" altLang="en-US" sz="1600" dirty="0">
                <a:solidFill>
                  <a:schemeClr val="bg1"/>
                </a:solidFill>
              </a:rPr>
              <a:t>, Waycaster CR</a:t>
            </a:r>
            <a:r>
              <a:rPr lang="de-DE" altLang="en-US" sz="1600" baseline="30000" dirty="0">
                <a:solidFill>
                  <a:schemeClr val="bg1"/>
                </a:solidFill>
              </a:rPr>
              <a:t>3</a:t>
            </a:r>
            <a:r>
              <a:rPr lang="de-DE" altLang="en-US" sz="1600" dirty="0">
                <a:solidFill>
                  <a:schemeClr val="bg1"/>
                </a:solidFill>
              </a:rPr>
              <a:t>, Schaum K</a:t>
            </a:r>
            <a:r>
              <a:rPr lang="de-DE" altLang="en-US" sz="1600" baseline="30000" dirty="0">
                <a:solidFill>
                  <a:schemeClr val="bg1"/>
                </a:solidFill>
              </a:rPr>
              <a:t>4</a:t>
            </a:r>
          </a:p>
          <a:p>
            <a:pPr marL="0" indent="0">
              <a:buNone/>
            </a:pPr>
            <a:r>
              <a:rPr lang="en-US" altLang="en-US" sz="1600" baseline="30000" dirty="0">
                <a:solidFill>
                  <a:schemeClr val="bg1"/>
                </a:solidFill>
              </a:rPr>
              <a:t>1</a:t>
            </a:r>
            <a:r>
              <a:rPr lang="en-US" altLang="en-US" sz="1600" dirty="0">
                <a:solidFill>
                  <a:schemeClr val="bg1"/>
                </a:solidFill>
              </a:rPr>
              <a:t>Strategic Solutions Inc., Cody, WY, USA</a:t>
            </a:r>
          </a:p>
          <a:p>
            <a:pPr marL="0" indent="0">
              <a:buNone/>
            </a:pPr>
            <a:r>
              <a:rPr lang="en-US" altLang="en-US" sz="1600" baseline="30000" dirty="0">
                <a:solidFill>
                  <a:schemeClr val="bg1"/>
                </a:solidFill>
              </a:rPr>
              <a:t>2</a:t>
            </a:r>
            <a:r>
              <a:rPr lang="en-US" altLang="en-US" sz="1600" dirty="0">
                <a:solidFill>
                  <a:schemeClr val="bg1"/>
                </a:solidFill>
              </a:rPr>
              <a:t>Truven Health Analytics, Ann Arbor, MI, USA, </a:t>
            </a:r>
            <a:r>
              <a:rPr lang="en-US" altLang="en-US" sz="1600" baseline="30000" dirty="0">
                <a:solidFill>
                  <a:schemeClr val="bg1"/>
                </a:solidFill>
              </a:rPr>
              <a:t>3</a:t>
            </a:r>
            <a:r>
              <a:rPr lang="en-US" altLang="en-US" sz="1600" dirty="0">
                <a:solidFill>
                  <a:schemeClr val="bg1"/>
                </a:solidFill>
              </a:rPr>
              <a:t>Smith &amp; Nephew Inc., Fort Worth, TX, USA, </a:t>
            </a:r>
            <a:r>
              <a:rPr lang="en-US" altLang="en-US" sz="1600" baseline="30000" dirty="0">
                <a:solidFill>
                  <a:schemeClr val="bg1"/>
                </a:solidFill>
              </a:rPr>
              <a:t>4</a:t>
            </a:r>
            <a:r>
              <a:rPr lang="en-US" altLang="en-US" sz="1600" dirty="0">
                <a:solidFill>
                  <a:schemeClr val="bg1"/>
                </a:solidFill>
              </a:rPr>
              <a:t>Smith &amp; Nephew Inc., Lake Worth, FL, USA</a:t>
            </a:r>
          </a:p>
        </p:txBody>
      </p:sp>
      <p:cxnSp>
        <p:nvCxnSpPr>
          <p:cNvPr id="108" name="Straight Connector 107"/>
          <p:cNvCxnSpPr/>
          <p:nvPr/>
        </p:nvCxnSpPr>
        <p:spPr>
          <a:xfrm>
            <a:off x="3937863" y="5165896"/>
            <a:ext cx="0" cy="1281592"/>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564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par>
                                <p:cTn id="8" presetID="42" presetClass="path" presetSubtype="0" accel="50000" decel="50000" fill="hold" grpId="1" nodeType="withEffect">
                                  <p:stCondLst>
                                    <p:cond delay="0"/>
                                  </p:stCondLst>
                                  <p:childTnLst>
                                    <p:animMotion origin="layout" path="M -3.88889E-6 -1.48148E-6 L -3.88889E-6 0.25 " pathEditMode="relative" rAng="0" ptsTypes="AA">
                                      <p:cBhvr>
                                        <p:cTn id="9" dur="1250" fill="hold"/>
                                        <p:tgtEl>
                                          <p:spTgt spid="106"/>
                                        </p:tgtEl>
                                        <p:attrNameLst>
                                          <p:attrName>ppt_x</p:attrName>
                                          <p:attrName>ppt_y</p:attrName>
                                        </p:attrNameLst>
                                      </p:cBhvr>
                                      <p:rCtr x="0" y="12500"/>
                                    </p:animMotion>
                                  </p:childTnLst>
                                </p:cTn>
                              </p:par>
                              <p:par>
                                <p:cTn id="10" presetID="16" presetClass="entr" presetSubtype="42" fill="hold" nodeType="withEffect">
                                  <p:stCondLst>
                                    <p:cond delay="500"/>
                                  </p:stCondLst>
                                  <p:childTnLst>
                                    <p:set>
                                      <p:cBhvr>
                                        <p:cTn id="11" dur="1" fill="hold">
                                          <p:stCondLst>
                                            <p:cond delay="0"/>
                                          </p:stCondLst>
                                        </p:cTn>
                                        <p:tgtEl>
                                          <p:spTgt spid="108"/>
                                        </p:tgtEl>
                                        <p:attrNameLst>
                                          <p:attrName>style.visibility</p:attrName>
                                        </p:attrNameLst>
                                      </p:cBhvr>
                                      <p:to>
                                        <p:strVal val="visible"/>
                                      </p:to>
                                    </p:set>
                                    <p:animEffect transition="in" filter="barn(outHorizontal)">
                                      <p:cBhvr>
                                        <p:cTn id="12" dur="500"/>
                                        <p:tgtEl>
                                          <p:spTgt spid="108"/>
                                        </p:tgtEl>
                                      </p:cBhvr>
                                    </p:animEffect>
                                  </p:childTnLst>
                                </p:cTn>
                              </p:par>
                              <p:par>
                                <p:cTn id="13" presetID="22" presetClass="entr" presetSubtype="8" fill="hold" grpId="0" nodeType="withEffect">
                                  <p:stCondLst>
                                    <p:cond delay="900"/>
                                  </p:stCondLst>
                                  <p:childTnLst>
                                    <p:set>
                                      <p:cBhvr>
                                        <p:cTn id="14" dur="1" fill="hold">
                                          <p:stCondLst>
                                            <p:cond delay="0"/>
                                          </p:stCondLst>
                                        </p:cTn>
                                        <p:tgtEl>
                                          <p:spTgt spid="712"/>
                                        </p:tgtEl>
                                        <p:attrNameLst>
                                          <p:attrName>style.visibility</p:attrName>
                                        </p:attrNameLst>
                                      </p:cBhvr>
                                      <p:to>
                                        <p:strVal val="visible"/>
                                      </p:to>
                                    </p:set>
                                    <p:animEffect transition="in" filter="wipe(left)">
                                      <p:cBhvr>
                                        <p:cTn id="15" dur="500"/>
                                        <p:tgtEl>
                                          <p:spTgt spid="7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6" grpId="1" animBg="1"/>
      <p:bldP spid="7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Rectangle 622"/>
          <p:cNvSpPr/>
          <p:nvPr/>
        </p:nvSpPr>
        <p:spPr>
          <a:xfrm>
            <a:off x="6146800" y="1979677"/>
            <a:ext cx="2819400" cy="2774950"/>
          </a:xfrm>
          <a:prstGeom prst="rect">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1"/>
          <a:lstStyle/>
          <a:p>
            <a:pPr lvl="0" algn="ctr">
              <a:defRPr/>
            </a:pPr>
            <a:r>
              <a:rPr lang="en-US" sz="1600" kern="0">
                <a:solidFill>
                  <a:schemeClr val="bg1"/>
                </a:solidFill>
              </a:rPr>
              <a:t>Understand effects of changing treatment parameters and healing rates</a:t>
            </a:r>
            <a:endParaRPr lang="en-US" sz="1600" kern="0" dirty="0">
              <a:solidFill>
                <a:schemeClr val="bg1"/>
              </a:solidFill>
            </a:endParaRPr>
          </a:p>
        </p:txBody>
      </p:sp>
      <p:sp>
        <p:nvSpPr>
          <p:cNvPr id="622" name="Rectangle 621"/>
          <p:cNvSpPr/>
          <p:nvPr/>
        </p:nvSpPr>
        <p:spPr>
          <a:xfrm>
            <a:off x="3160183" y="1979677"/>
            <a:ext cx="2813053" cy="2774950"/>
          </a:xfrm>
          <a:prstGeom prst="rect">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bIns="182880" rtlCol="0" anchor="b" anchorCtr="1"/>
          <a:lstStyle/>
          <a:p>
            <a:pPr lvl="0" algn="ctr">
              <a:defRPr/>
            </a:pPr>
            <a:r>
              <a:rPr lang="en-US" sz="1600" kern="0" dirty="0">
                <a:solidFill>
                  <a:schemeClr val="bg1"/>
                </a:solidFill>
              </a:rPr>
              <a:t>Understand effects of changing various cost inputs</a:t>
            </a:r>
          </a:p>
        </p:txBody>
      </p:sp>
      <p:sp>
        <p:nvSpPr>
          <p:cNvPr id="621" name="Rectangle 620"/>
          <p:cNvSpPr/>
          <p:nvPr/>
        </p:nvSpPr>
        <p:spPr>
          <a:xfrm>
            <a:off x="171450" y="1979677"/>
            <a:ext cx="2810939" cy="2774950"/>
          </a:xfrm>
          <a:prstGeom prst="rect">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bIns="182880" rtlCol="0" anchor="b" anchorCtr="1"/>
          <a:lstStyle/>
          <a:p>
            <a:pPr lvl="0" algn="ctr">
              <a:defRPr/>
            </a:pPr>
            <a:r>
              <a:rPr lang="en-US" sz="1600" kern="0" dirty="0">
                <a:solidFill>
                  <a:schemeClr val="bg1"/>
                </a:solidFill>
              </a:rPr>
              <a:t>Determine cost effectiveness of adding CCO to standard of care </a:t>
            </a:r>
          </a:p>
        </p:txBody>
      </p:sp>
      <p:sp>
        <p:nvSpPr>
          <p:cNvPr id="2" name="Title 1"/>
          <p:cNvSpPr>
            <a:spLocks noGrp="1"/>
          </p:cNvSpPr>
          <p:nvPr>
            <p:ph type="title"/>
          </p:nvPr>
        </p:nvSpPr>
        <p:spPr/>
        <p:txBody>
          <a:bodyPr/>
          <a:lstStyle/>
          <a:p>
            <a:r>
              <a:rPr lang="en-US" dirty="0"/>
              <a:t>Study Objectives</a:t>
            </a:r>
          </a:p>
        </p:txBody>
      </p:sp>
      <p:sp>
        <p:nvSpPr>
          <p:cNvPr id="9" name="Rectangle 8"/>
          <p:cNvSpPr/>
          <p:nvPr/>
        </p:nvSpPr>
        <p:spPr>
          <a:xfrm>
            <a:off x="171450" y="1979677"/>
            <a:ext cx="2810939" cy="2774950"/>
          </a:xfrm>
          <a:prstGeom prst="rect">
            <a:avLst/>
          </a:prstGeom>
          <a:solidFill>
            <a:schemeClr val="accent5">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Oval 606"/>
          <p:cNvSpPr/>
          <p:nvPr/>
        </p:nvSpPr>
        <p:spPr>
          <a:xfrm>
            <a:off x="926610" y="2716842"/>
            <a:ext cx="1300617" cy="1300617"/>
          </a:xfrm>
          <a:prstGeom prst="ellipse">
            <a:avLst/>
          </a:prstGeom>
          <a:blipFill dpi="0" rotWithShape="1">
            <a:blip r:embed="rId3"/>
            <a:srcRect/>
            <a:stretch>
              <a:fillRect l="-8000" r="6000" b="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 name="Rectangle 609"/>
          <p:cNvSpPr/>
          <p:nvPr/>
        </p:nvSpPr>
        <p:spPr>
          <a:xfrm>
            <a:off x="3160183" y="1979677"/>
            <a:ext cx="2813053" cy="2774950"/>
          </a:xfrm>
          <a:prstGeom prst="rect">
            <a:avLst/>
          </a:prstGeom>
          <a:solidFill>
            <a:schemeClr val="accent5">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Rectangle 610"/>
          <p:cNvSpPr/>
          <p:nvPr/>
        </p:nvSpPr>
        <p:spPr>
          <a:xfrm>
            <a:off x="6146800" y="1979677"/>
            <a:ext cx="2819400" cy="2774950"/>
          </a:xfrm>
          <a:prstGeom prst="rect">
            <a:avLst/>
          </a:prstGeom>
          <a:solidFill>
            <a:schemeClr val="accent5">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Oval 608"/>
          <p:cNvSpPr/>
          <p:nvPr/>
        </p:nvSpPr>
        <p:spPr>
          <a:xfrm>
            <a:off x="3921691" y="2716843"/>
            <a:ext cx="1300617" cy="1300617"/>
          </a:xfrm>
          <a:prstGeom prst="ellipse">
            <a:avLst/>
          </a:prstGeom>
          <a:blipFill dpi="0" rotWithShape="1">
            <a:blip r:embed="rId4"/>
            <a:srcRect/>
            <a:tile tx="-444500" ty="-641350" sx="70000" sy="7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 name="Oval 607"/>
          <p:cNvSpPr/>
          <p:nvPr/>
        </p:nvSpPr>
        <p:spPr>
          <a:xfrm>
            <a:off x="6906191" y="2716843"/>
            <a:ext cx="1300617" cy="1300617"/>
          </a:xfrm>
          <a:prstGeom prst="ellipse">
            <a:avLst/>
          </a:prstGeom>
          <a:blipFill dpi="0" rotWithShape="1">
            <a:blip r:embed="rId5"/>
            <a:srcRect/>
            <a:stretch>
              <a:fillRect l="3247" t="25026" r="3247" b="-3026"/>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6894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10"/>
                                        </p:tgtEl>
                                        <p:attrNameLst>
                                          <p:attrName>style.visibility</p:attrName>
                                        </p:attrNameLst>
                                      </p:cBhvr>
                                      <p:to>
                                        <p:strVal val="visible"/>
                                      </p:to>
                                    </p:set>
                                    <p:animEffect transition="in" filter="fade">
                                      <p:cBhvr>
                                        <p:cTn id="10" dur="500"/>
                                        <p:tgtEl>
                                          <p:spTgt spid="6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1"/>
                                        </p:tgtEl>
                                        <p:attrNameLst>
                                          <p:attrName>style.visibility</p:attrName>
                                        </p:attrNameLst>
                                      </p:cBhvr>
                                      <p:to>
                                        <p:strVal val="visible"/>
                                      </p:to>
                                    </p:set>
                                    <p:animEffect transition="in" filter="fade">
                                      <p:cBhvr>
                                        <p:cTn id="13" dur="500"/>
                                        <p:tgtEl>
                                          <p:spTgt spid="611"/>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607"/>
                                        </p:tgtEl>
                                        <p:attrNameLst>
                                          <p:attrName>style.visibility</p:attrName>
                                        </p:attrNameLst>
                                      </p:cBhvr>
                                      <p:to>
                                        <p:strVal val="visible"/>
                                      </p:to>
                                    </p:set>
                                    <p:anim calcmode="lin" valueType="num">
                                      <p:cBhvr>
                                        <p:cTn id="17" dur="500" fill="hold"/>
                                        <p:tgtEl>
                                          <p:spTgt spid="607"/>
                                        </p:tgtEl>
                                        <p:attrNameLst>
                                          <p:attrName>ppt_w</p:attrName>
                                        </p:attrNameLst>
                                      </p:cBhvr>
                                      <p:tavLst>
                                        <p:tav tm="0">
                                          <p:val>
                                            <p:fltVal val="0"/>
                                          </p:val>
                                        </p:tav>
                                        <p:tav tm="100000">
                                          <p:val>
                                            <p:strVal val="#ppt_w"/>
                                          </p:val>
                                        </p:tav>
                                      </p:tavLst>
                                    </p:anim>
                                    <p:anim calcmode="lin" valueType="num">
                                      <p:cBhvr>
                                        <p:cTn id="18" dur="500" fill="hold"/>
                                        <p:tgtEl>
                                          <p:spTgt spid="607"/>
                                        </p:tgtEl>
                                        <p:attrNameLst>
                                          <p:attrName>ppt_h</p:attrName>
                                        </p:attrNameLst>
                                      </p:cBhvr>
                                      <p:tavLst>
                                        <p:tav tm="0">
                                          <p:val>
                                            <p:fltVal val="0"/>
                                          </p:val>
                                        </p:tav>
                                        <p:tav tm="100000">
                                          <p:val>
                                            <p:strVal val="#ppt_h"/>
                                          </p:val>
                                        </p:tav>
                                      </p:tavLst>
                                    </p:anim>
                                    <p:animEffect transition="in" filter="fade">
                                      <p:cBhvr>
                                        <p:cTn id="19" dur="500"/>
                                        <p:tgtEl>
                                          <p:spTgt spid="607"/>
                                        </p:tgtEl>
                                      </p:cBhvr>
                                    </p:animEffect>
                                  </p:childTnLst>
                                </p:cTn>
                              </p:par>
                              <p:par>
                                <p:cTn id="20" presetID="6" presetClass="emph" presetSubtype="0" accel="48000" decel="52000" autoRev="1" fill="hold" grpId="1" nodeType="withEffect">
                                  <p:stCondLst>
                                    <p:cond delay="300"/>
                                  </p:stCondLst>
                                  <p:childTnLst>
                                    <p:animScale>
                                      <p:cBhvr>
                                        <p:cTn id="21" dur="250" fill="hold"/>
                                        <p:tgtEl>
                                          <p:spTgt spid="607"/>
                                        </p:tgtEl>
                                      </p:cBhvr>
                                      <p:by x="105000" y="105000"/>
                                    </p:animScale>
                                  </p:childTnLst>
                                </p:cTn>
                              </p:par>
                              <p:par>
                                <p:cTn id="22" presetID="10" presetClass="entr" presetSubtype="0" fill="hold" grpId="1" nodeType="withEffect">
                                  <p:stCondLst>
                                    <p:cond delay="300"/>
                                  </p:stCondLst>
                                  <p:childTnLst>
                                    <p:set>
                                      <p:cBhvr>
                                        <p:cTn id="23" dur="1" fill="hold">
                                          <p:stCondLst>
                                            <p:cond delay="0"/>
                                          </p:stCondLst>
                                        </p:cTn>
                                        <p:tgtEl>
                                          <p:spTgt spid="621"/>
                                        </p:tgtEl>
                                        <p:attrNameLst>
                                          <p:attrName>style.visibility</p:attrName>
                                        </p:attrNameLst>
                                      </p:cBhvr>
                                      <p:to>
                                        <p:strVal val="visible"/>
                                      </p:to>
                                    </p:set>
                                    <p:animEffect transition="in" filter="fade">
                                      <p:cBhvr>
                                        <p:cTn id="24" dur="500"/>
                                        <p:tgtEl>
                                          <p:spTgt spid="621"/>
                                        </p:tgtEl>
                                      </p:cBhvr>
                                    </p:animEffect>
                                  </p:childTnLst>
                                </p:cTn>
                              </p:par>
                              <p:par>
                                <p:cTn id="25" presetID="42" presetClass="path" presetSubtype="0" accel="50000" decel="50000" fill="hold" grpId="0" nodeType="withEffect">
                                  <p:stCondLst>
                                    <p:cond delay="300"/>
                                  </p:stCondLst>
                                  <p:childTnLst>
                                    <p:animMotion origin="layout" path="M 4.16667E-6 -2.22222E-6 L 4.16667E-6 0.13889 " pathEditMode="relative" rAng="0" ptsTypes="AA">
                                      <p:cBhvr>
                                        <p:cTn id="26" dur="750" fill="hold"/>
                                        <p:tgtEl>
                                          <p:spTgt spid="621"/>
                                        </p:tgtEl>
                                        <p:attrNameLst>
                                          <p:attrName>ppt_x</p:attrName>
                                          <p:attrName>ppt_y</p:attrName>
                                        </p:attrNameLst>
                                      </p:cBhvr>
                                      <p:rCtr x="0" y="6944"/>
                                    </p:animMotion>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09"/>
                                        </p:tgtEl>
                                        <p:attrNameLst>
                                          <p:attrName>style.visibility</p:attrName>
                                        </p:attrNameLst>
                                      </p:cBhvr>
                                      <p:to>
                                        <p:strVal val="visible"/>
                                      </p:to>
                                    </p:set>
                                    <p:anim calcmode="lin" valueType="num">
                                      <p:cBhvr>
                                        <p:cTn id="31" dur="500" fill="hold"/>
                                        <p:tgtEl>
                                          <p:spTgt spid="609"/>
                                        </p:tgtEl>
                                        <p:attrNameLst>
                                          <p:attrName>ppt_w</p:attrName>
                                        </p:attrNameLst>
                                      </p:cBhvr>
                                      <p:tavLst>
                                        <p:tav tm="0">
                                          <p:val>
                                            <p:fltVal val="0"/>
                                          </p:val>
                                        </p:tav>
                                        <p:tav tm="100000">
                                          <p:val>
                                            <p:strVal val="#ppt_w"/>
                                          </p:val>
                                        </p:tav>
                                      </p:tavLst>
                                    </p:anim>
                                    <p:anim calcmode="lin" valueType="num">
                                      <p:cBhvr>
                                        <p:cTn id="32" dur="500" fill="hold"/>
                                        <p:tgtEl>
                                          <p:spTgt spid="609"/>
                                        </p:tgtEl>
                                        <p:attrNameLst>
                                          <p:attrName>ppt_h</p:attrName>
                                        </p:attrNameLst>
                                      </p:cBhvr>
                                      <p:tavLst>
                                        <p:tav tm="0">
                                          <p:val>
                                            <p:fltVal val="0"/>
                                          </p:val>
                                        </p:tav>
                                        <p:tav tm="100000">
                                          <p:val>
                                            <p:strVal val="#ppt_h"/>
                                          </p:val>
                                        </p:tav>
                                      </p:tavLst>
                                    </p:anim>
                                    <p:animEffect transition="in" filter="fade">
                                      <p:cBhvr>
                                        <p:cTn id="33" dur="500"/>
                                        <p:tgtEl>
                                          <p:spTgt spid="609"/>
                                        </p:tgtEl>
                                      </p:cBhvr>
                                    </p:animEffect>
                                  </p:childTnLst>
                                </p:cTn>
                              </p:par>
                              <p:par>
                                <p:cTn id="34" presetID="6" presetClass="emph" presetSubtype="0" accel="48000" decel="52000" autoRev="1" fill="hold" grpId="1" nodeType="withEffect">
                                  <p:stCondLst>
                                    <p:cond delay="300"/>
                                  </p:stCondLst>
                                  <p:childTnLst>
                                    <p:animScale>
                                      <p:cBhvr>
                                        <p:cTn id="35" dur="250" fill="hold"/>
                                        <p:tgtEl>
                                          <p:spTgt spid="609"/>
                                        </p:tgtEl>
                                      </p:cBhvr>
                                      <p:by x="105000" y="105000"/>
                                    </p:animScale>
                                  </p:childTnLst>
                                </p:cTn>
                              </p:par>
                              <p:par>
                                <p:cTn id="36" presetID="10" presetClass="entr" presetSubtype="0" fill="hold" grpId="0" nodeType="withEffect">
                                  <p:stCondLst>
                                    <p:cond delay="500"/>
                                  </p:stCondLst>
                                  <p:childTnLst>
                                    <p:set>
                                      <p:cBhvr>
                                        <p:cTn id="37" dur="1" fill="hold">
                                          <p:stCondLst>
                                            <p:cond delay="0"/>
                                          </p:stCondLst>
                                        </p:cTn>
                                        <p:tgtEl>
                                          <p:spTgt spid="622"/>
                                        </p:tgtEl>
                                        <p:attrNameLst>
                                          <p:attrName>style.visibility</p:attrName>
                                        </p:attrNameLst>
                                      </p:cBhvr>
                                      <p:to>
                                        <p:strVal val="visible"/>
                                      </p:to>
                                    </p:set>
                                    <p:animEffect transition="in" filter="fade">
                                      <p:cBhvr>
                                        <p:cTn id="38" dur="500"/>
                                        <p:tgtEl>
                                          <p:spTgt spid="622"/>
                                        </p:tgtEl>
                                      </p:cBhvr>
                                    </p:animEffect>
                                  </p:childTnLst>
                                </p:cTn>
                              </p:par>
                              <p:par>
                                <p:cTn id="39" presetID="42" presetClass="path" presetSubtype="0" accel="50000" decel="50000" fill="hold" grpId="1" nodeType="withEffect">
                                  <p:stCondLst>
                                    <p:cond delay="500"/>
                                  </p:stCondLst>
                                  <p:childTnLst>
                                    <p:animMotion origin="layout" path="M 4.16667E-6 -2.22222E-6 L 4.16667E-6 0.13889 " pathEditMode="relative" rAng="0" ptsTypes="AA">
                                      <p:cBhvr>
                                        <p:cTn id="40" dur="750" fill="hold"/>
                                        <p:tgtEl>
                                          <p:spTgt spid="622"/>
                                        </p:tgtEl>
                                        <p:attrNameLst>
                                          <p:attrName>ppt_x</p:attrName>
                                          <p:attrName>ppt_y</p:attrName>
                                        </p:attrNameLst>
                                      </p:cBhvr>
                                      <p:rCtr x="0" y="6944"/>
                                    </p:animMotion>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608"/>
                                        </p:tgtEl>
                                        <p:attrNameLst>
                                          <p:attrName>style.visibility</p:attrName>
                                        </p:attrNameLst>
                                      </p:cBhvr>
                                      <p:to>
                                        <p:strVal val="visible"/>
                                      </p:to>
                                    </p:set>
                                    <p:anim calcmode="lin" valueType="num">
                                      <p:cBhvr>
                                        <p:cTn id="45" dur="500" fill="hold"/>
                                        <p:tgtEl>
                                          <p:spTgt spid="608"/>
                                        </p:tgtEl>
                                        <p:attrNameLst>
                                          <p:attrName>ppt_w</p:attrName>
                                        </p:attrNameLst>
                                      </p:cBhvr>
                                      <p:tavLst>
                                        <p:tav tm="0">
                                          <p:val>
                                            <p:fltVal val="0"/>
                                          </p:val>
                                        </p:tav>
                                        <p:tav tm="100000">
                                          <p:val>
                                            <p:strVal val="#ppt_w"/>
                                          </p:val>
                                        </p:tav>
                                      </p:tavLst>
                                    </p:anim>
                                    <p:anim calcmode="lin" valueType="num">
                                      <p:cBhvr>
                                        <p:cTn id="46" dur="500" fill="hold"/>
                                        <p:tgtEl>
                                          <p:spTgt spid="608"/>
                                        </p:tgtEl>
                                        <p:attrNameLst>
                                          <p:attrName>ppt_h</p:attrName>
                                        </p:attrNameLst>
                                      </p:cBhvr>
                                      <p:tavLst>
                                        <p:tav tm="0">
                                          <p:val>
                                            <p:fltVal val="0"/>
                                          </p:val>
                                        </p:tav>
                                        <p:tav tm="100000">
                                          <p:val>
                                            <p:strVal val="#ppt_h"/>
                                          </p:val>
                                        </p:tav>
                                      </p:tavLst>
                                    </p:anim>
                                    <p:animEffect transition="in" filter="fade">
                                      <p:cBhvr>
                                        <p:cTn id="47" dur="500"/>
                                        <p:tgtEl>
                                          <p:spTgt spid="608"/>
                                        </p:tgtEl>
                                      </p:cBhvr>
                                    </p:animEffect>
                                  </p:childTnLst>
                                </p:cTn>
                              </p:par>
                              <p:par>
                                <p:cTn id="48" presetID="6" presetClass="emph" presetSubtype="0" accel="48000" decel="52000" autoRev="1" fill="hold" grpId="1" nodeType="withEffect">
                                  <p:stCondLst>
                                    <p:cond delay="300"/>
                                  </p:stCondLst>
                                  <p:childTnLst>
                                    <p:animScale>
                                      <p:cBhvr>
                                        <p:cTn id="49" dur="250" fill="hold"/>
                                        <p:tgtEl>
                                          <p:spTgt spid="608"/>
                                        </p:tgtEl>
                                      </p:cBhvr>
                                      <p:by x="105000" y="105000"/>
                                    </p:animScale>
                                  </p:childTnLst>
                                </p:cTn>
                              </p:par>
                              <p:par>
                                <p:cTn id="50" presetID="10" presetClass="entr" presetSubtype="0" fill="hold" grpId="0" nodeType="withEffect">
                                  <p:stCondLst>
                                    <p:cond delay="700"/>
                                  </p:stCondLst>
                                  <p:childTnLst>
                                    <p:set>
                                      <p:cBhvr>
                                        <p:cTn id="51" dur="1" fill="hold">
                                          <p:stCondLst>
                                            <p:cond delay="0"/>
                                          </p:stCondLst>
                                        </p:cTn>
                                        <p:tgtEl>
                                          <p:spTgt spid="623"/>
                                        </p:tgtEl>
                                        <p:attrNameLst>
                                          <p:attrName>style.visibility</p:attrName>
                                        </p:attrNameLst>
                                      </p:cBhvr>
                                      <p:to>
                                        <p:strVal val="visible"/>
                                      </p:to>
                                    </p:set>
                                    <p:animEffect transition="in" filter="fade">
                                      <p:cBhvr>
                                        <p:cTn id="52" dur="500"/>
                                        <p:tgtEl>
                                          <p:spTgt spid="623"/>
                                        </p:tgtEl>
                                      </p:cBhvr>
                                    </p:animEffect>
                                  </p:childTnLst>
                                </p:cTn>
                              </p:par>
                              <p:par>
                                <p:cTn id="53" presetID="42" presetClass="path" presetSubtype="0" accel="50000" decel="50000" fill="hold" grpId="1" nodeType="withEffect">
                                  <p:stCondLst>
                                    <p:cond delay="700"/>
                                  </p:stCondLst>
                                  <p:childTnLst>
                                    <p:animMotion origin="layout" path="M 4.16667E-6 -2.22222E-6 L 4.16667E-6 0.13889 " pathEditMode="relative" rAng="0" ptsTypes="AA">
                                      <p:cBhvr>
                                        <p:cTn id="54" dur="750" fill="hold"/>
                                        <p:tgtEl>
                                          <p:spTgt spid="623"/>
                                        </p:tgtEl>
                                        <p:attrNameLst>
                                          <p:attrName>ppt_x</p:attrName>
                                          <p:attrName>ppt_y</p:attrName>
                                        </p:attrNameLst>
                                      </p:cBhvr>
                                      <p:rCtr x="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 grpId="0" animBg="1"/>
      <p:bldP spid="623" grpId="1" animBg="1"/>
      <p:bldP spid="622" grpId="0" animBg="1"/>
      <p:bldP spid="622" grpId="1" animBg="1"/>
      <p:bldP spid="621" grpId="0" animBg="1"/>
      <p:bldP spid="621" grpId="1" animBg="1"/>
      <p:bldP spid="9" grpId="0" animBg="1"/>
      <p:bldP spid="607" grpId="0" animBg="1"/>
      <p:bldP spid="607" grpId="1" animBg="1"/>
      <p:bldP spid="610" grpId="0" animBg="1"/>
      <p:bldP spid="611" grpId="0" animBg="1"/>
      <p:bldP spid="609" grpId="0" animBg="1"/>
      <p:bldP spid="609" grpId="1" animBg="1"/>
      <p:bldP spid="608" grpId="0" animBg="1"/>
      <p:bldP spid="608"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 name="Rectangle 1145"/>
          <p:cNvSpPr/>
          <p:nvPr/>
        </p:nvSpPr>
        <p:spPr>
          <a:xfrm>
            <a:off x="171450" y="1195257"/>
            <a:ext cx="8782050" cy="277495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p:nvPr>
        </p:nvSpPr>
        <p:spPr/>
        <p:txBody>
          <a:bodyPr/>
          <a:lstStyle/>
          <a:p>
            <a:r>
              <a:rPr lang="en-US" dirty="0"/>
              <a:t>Pressure Ulcers</a:t>
            </a:r>
          </a:p>
        </p:txBody>
      </p:sp>
      <p:grpSp>
        <p:nvGrpSpPr>
          <p:cNvPr id="1066" name="Group 1065"/>
          <p:cNvGrpSpPr/>
          <p:nvPr/>
        </p:nvGrpSpPr>
        <p:grpSpPr>
          <a:xfrm>
            <a:off x="1233496" y="2060848"/>
            <a:ext cx="7370952" cy="1209208"/>
            <a:chOff x="886524" y="2060848"/>
            <a:chExt cx="7370952" cy="1209208"/>
          </a:xfrm>
        </p:grpSpPr>
        <p:sp>
          <p:nvSpPr>
            <p:cNvPr id="944" name="Rectangle 943"/>
            <p:cNvSpPr/>
            <p:nvPr/>
          </p:nvSpPr>
          <p:spPr>
            <a:xfrm>
              <a:off x="1057928" y="2193962"/>
              <a:ext cx="7059168" cy="288032"/>
            </a:xfrm>
            <a:prstGeom prst="rect">
              <a:avLst/>
            </a:prstGeom>
            <a:gradFill flip="none" rotWithShape="1">
              <a:gsLst>
                <a:gs pos="42000">
                  <a:srgbClr val="EA9286"/>
                </a:gs>
                <a:gs pos="100000">
                  <a:srgbClr val="EA9387"/>
                </a:gs>
                <a:gs pos="68000">
                  <a:srgbClr val="ECAA96"/>
                </a:gs>
              </a:gsLst>
              <a:lin ang="16200000" scaled="1"/>
              <a:tileRect/>
            </a:gradFill>
            <a:ln w="190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Freeform 402"/>
            <p:cNvSpPr/>
            <p:nvPr/>
          </p:nvSpPr>
          <p:spPr>
            <a:xfrm>
              <a:off x="1057643" y="2637547"/>
              <a:ext cx="7059453" cy="632509"/>
            </a:xfrm>
            <a:custGeom>
              <a:avLst/>
              <a:gdLst>
                <a:gd name="connsiteX0" fmla="*/ 0 w 7056784"/>
                <a:gd name="connsiteY0" fmla="*/ 0 h 613478"/>
                <a:gd name="connsiteX1" fmla="*/ 7056784 w 7056784"/>
                <a:gd name="connsiteY1" fmla="*/ 0 h 613478"/>
                <a:gd name="connsiteX2" fmla="*/ 7056784 w 7056784"/>
                <a:gd name="connsiteY2" fmla="*/ 589745 h 613478"/>
                <a:gd name="connsiteX3" fmla="*/ 6220288 w 7056784"/>
                <a:gd name="connsiteY3" fmla="*/ 376896 h 613478"/>
                <a:gd name="connsiteX4" fmla="*/ 5669884 w 7056784"/>
                <a:gd name="connsiteY4" fmla="*/ 589249 h 613478"/>
                <a:gd name="connsiteX5" fmla="*/ 4754370 w 7056784"/>
                <a:gd name="connsiteY5" fmla="*/ 566280 h 613478"/>
                <a:gd name="connsiteX6" fmla="*/ 4372554 w 7056784"/>
                <a:gd name="connsiteY6" fmla="*/ 376896 h 613478"/>
                <a:gd name="connsiteX7" fmla="*/ 3823133 w 7056784"/>
                <a:gd name="connsiteY7" fmla="*/ 588587 h 613478"/>
                <a:gd name="connsiteX8" fmla="*/ 2918812 w 7056784"/>
                <a:gd name="connsiteY8" fmla="*/ 566280 h 613478"/>
                <a:gd name="connsiteX9" fmla="*/ 2536996 w 7056784"/>
                <a:gd name="connsiteY9" fmla="*/ 376896 h 613478"/>
                <a:gd name="connsiteX10" fmla="*/ 1988553 w 7056784"/>
                <a:gd name="connsiteY10" fmla="*/ 587930 h 613478"/>
                <a:gd name="connsiteX11" fmla="*/ 1083254 w 7056784"/>
                <a:gd name="connsiteY11" fmla="*/ 566280 h 613478"/>
                <a:gd name="connsiteX12" fmla="*/ 701438 w 7056784"/>
                <a:gd name="connsiteY12" fmla="*/ 376896 h 613478"/>
                <a:gd name="connsiteX13" fmla="*/ 0 w 7056784"/>
                <a:gd name="connsiteY13" fmla="*/ 589745 h 613478"/>
                <a:gd name="connsiteX0" fmla="*/ 0 w 7056784"/>
                <a:gd name="connsiteY0" fmla="*/ 0 h 608462"/>
                <a:gd name="connsiteX1" fmla="*/ 7056784 w 7056784"/>
                <a:gd name="connsiteY1" fmla="*/ 0 h 608462"/>
                <a:gd name="connsiteX2" fmla="*/ 7056784 w 7056784"/>
                <a:gd name="connsiteY2" fmla="*/ 589745 h 608462"/>
                <a:gd name="connsiteX3" fmla="*/ 6220288 w 7056784"/>
                <a:gd name="connsiteY3" fmla="*/ 376896 h 608462"/>
                <a:gd name="connsiteX4" fmla="*/ 5669884 w 7056784"/>
                <a:gd name="connsiteY4" fmla="*/ 589249 h 608462"/>
                <a:gd name="connsiteX5" fmla="*/ 4754370 w 7056784"/>
                <a:gd name="connsiteY5" fmla="*/ 566280 h 608462"/>
                <a:gd name="connsiteX6" fmla="*/ 4372554 w 7056784"/>
                <a:gd name="connsiteY6" fmla="*/ 376896 h 608462"/>
                <a:gd name="connsiteX7" fmla="*/ 3823133 w 7056784"/>
                <a:gd name="connsiteY7" fmla="*/ 588587 h 608462"/>
                <a:gd name="connsiteX8" fmla="*/ 2918812 w 7056784"/>
                <a:gd name="connsiteY8" fmla="*/ 566280 h 608462"/>
                <a:gd name="connsiteX9" fmla="*/ 1988553 w 7056784"/>
                <a:gd name="connsiteY9" fmla="*/ 587930 h 608462"/>
                <a:gd name="connsiteX10" fmla="*/ 1083254 w 7056784"/>
                <a:gd name="connsiteY10" fmla="*/ 566280 h 608462"/>
                <a:gd name="connsiteX11" fmla="*/ 701438 w 7056784"/>
                <a:gd name="connsiteY11" fmla="*/ 376896 h 608462"/>
                <a:gd name="connsiteX12" fmla="*/ 0 w 7056784"/>
                <a:gd name="connsiteY12" fmla="*/ 589745 h 608462"/>
                <a:gd name="connsiteX13" fmla="*/ 0 w 7056784"/>
                <a:gd name="connsiteY13" fmla="*/ 0 h 608462"/>
                <a:gd name="connsiteX0" fmla="*/ 0 w 7056784"/>
                <a:gd name="connsiteY0" fmla="*/ 0 h 601824"/>
                <a:gd name="connsiteX1" fmla="*/ 7056784 w 7056784"/>
                <a:gd name="connsiteY1" fmla="*/ 0 h 601824"/>
                <a:gd name="connsiteX2" fmla="*/ 7056784 w 7056784"/>
                <a:gd name="connsiteY2" fmla="*/ 589745 h 601824"/>
                <a:gd name="connsiteX3" fmla="*/ 6220288 w 7056784"/>
                <a:gd name="connsiteY3" fmla="*/ 376896 h 601824"/>
                <a:gd name="connsiteX4" fmla="*/ 5669884 w 7056784"/>
                <a:gd name="connsiteY4" fmla="*/ 589249 h 601824"/>
                <a:gd name="connsiteX5" fmla="*/ 4754370 w 7056784"/>
                <a:gd name="connsiteY5" fmla="*/ 566280 h 601824"/>
                <a:gd name="connsiteX6" fmla="*/ 3823133 w 7056784"/>
                <a:gd name="connsiteY6" fmla="*/ 588587 h 601824"/>
                <a:gd name="connsiteX7" fmla="*/ 2918812 w 7056784"/>
                <a:gd name="connsiteY7" fmla="*/ 566280 h 601824"/>
                <a:gd name="connsiteX8" fmla="*/ 1988553 w 7056784"/>
                <a:gd name="connsiteY8" fmla="*/ 587930 h 601824"/>
                <a:gd name="connsiteX9" fmla="*/ 1083254 w 7056784"/>
                <a:gd name="connsiteY9" fmla="*/ 566280 h 601824"/>
                <a:gd name="connsiteX10" fmla="*/ 701438 w 7056784"/>
                <a:gd name="connsiteY10" fmla="*/ 376896 h 601824"/>
                <a:gd name="connsiteX11" fmla="*/ 0 w 7056784"/>
                <a:gd name="connsiteY11" fmla="*/ 589745 h 601824"/>
                <a:gd name="connsiteX12" fmla="*/ 0 w 7056784"/>
                <a:gd name="connsiteY12" fmla="*/ 0 h 601824"/>
                <a:gd name="connsiteX0" fmla="*/ 0 w 7056784"/>
                <a:gd name="connsiteY0" fmla="*/ 0 h 634142"/>
                <a:gd name="connsiteX1" fmla="*/ 7056784 w 7056784"/>
                <a:gd name="connsiteY1" fmla="*/ 0 h 634142"/>
                <a:gd name="connsiteX2" fmla="*/ 7056784 w 7056784"/>
                <a:gd name="connsiteY2" fmla="*/ 589745 h 634142"/>
                <a:gd name="connsiteX3" fmla="*/ 5669884 w 7056784"/>
                <a:gd name="connsiteY3" fmla="*/ 589249 h 634142"/>
                <a:gd name="connsiteX4" fmla="*/ 4754370 w 7056784"/>
                <a:gd name="connsiteY4" fmla="*/ 566280 h 634142"/>
                <a:gd name="connsiteX5" fmla="*/ 3823133 w 7056784"/>
                <a:gd name="connsiteY5" fmla="*/ 588587 h 634142"/>
                <a:gd name="connsiteX6" fmla="*/ 2918812 w 7056784"/>
                <a:gd name="connsiteY6" fmla="*/ 566280 h 634142"/>
                <a:gd name="connsiteX7" fmla="*/ 1988553 w 7056784"/>
                <a:gd name="connsiteY7" fmla="*/ 587930 h 634142"/>
                <a:gd name="connsiteX8" fmla="*/ 1083254 w 7056784"/>
                <a:gd name="connsiteY8" fmla="*/ 566280 h 634142"/>
                <a:gd name="connsiteX9" fmla="*/ 701438 w 7056784"/>
                <a:gd name="connsiteY9" fmla="*/ 376896 h 634142"/>
                <a:gd name="connsiteX10" fmla="*/ 0 w 7056784"/>
                <a:gd name="connsiteY10" fmla="*/ 589745 h 634142"/>
                <a:gd name="connsiteX11" fmla="*/ 0 w 7056784"/>
                <a:gd name="connsiteY11" fmla="*/ 0 h 634142"/>
                <a:gd name="connsiteX0" fmla="*/ 0 w 7056784"/>
                <a:gd name="connsiteY0" fmla="*/ 0 h 632509"/>
                <a:gd name="connsiteX1" fmla="*/ 7056784 w 7056784"/>
                <a:gd name="connsiteY1" fmla="*/ 0 h 632509"/>
                <a:gd name="connsiteX2" fmla="*/ 7056784 w 7056784"/>
                <a:gd name="connsiteY2" fmla="*/ 589745 h 632509"/>
                <a:gd name="connsiteX3" fmla="*/ 5669885 w 7056784"/>
                <a:gd name="connsiteY3" fmla="*/ 582899 h 632509"/>
                <a:gd name="connsiteX4" fmla="*/ 4754370 w 7056784"/>
                <a:gd name="connsiteY4" fmla="*/ 566280 h 632509"/>
                <a:gd name="connsiteX5" fmla="*/ 3823133 w 7056784"/>
                <a:gd name="connsiteY5" fmla="*/ 588587 h 632509"/>
                <a:gd name="connsiteX6" fmla="*/ 2918812 w 7056784"/>
                <a:gd name="connsiteY6" fmla="*/ 566280 h 632509"/>
                <a:gd name="connsiteX7" fmla="*/ 1988553 w 7056784"/>
                <a:gd name="connsiteY7" fmla="*/ 587930 h 632509"/>
                <a:gd name="connsiteX8" fmla="*/ 1083254 w 7056784"/>
                <a:gd name="connsiteY8" fmla="*/ 566280 h 632509"/>
                <a:gd name="connsiteX9" fmla="*/ 701438 w 7056784"/>
                <a:gd name="connsiteY9" fmla="*/ 376896 h 632509"/>
                <a:gd name="connsiteX10" fmla="*/ 0 w 7056784"/>
                <a:gd name="connsiteY10" fmla="*/ 589745 h 632509"/>
                <a:gd name="connsiteX11" fmla="*/ 0 w 7056784"/>
                <a:gd name="connsiteY11" fmla="*/ 0 h 632509"/>
                <a:gd name="connsiteX0" fmla="*/ 0 w 7056784"/>
                <a:gd name="connsiteY0" fmla="*/ 0 h 632509"/>
                <a:gd name="connsiteX1" fmla="*/ 7056784 w 7056784"/>
                <a:gd name="connsiteY1" fmla="*/ 0 h 632509"/>
                <a:gd name="connsiteX2" fmla="*/ 7056784 w 7056784"/>
                <a:gd name="connsiteY2" fmla="*/ 589745 h 632509"/>
                <a:gd name="connsiteX3" fmla="*/ 5669885 w 7056784"/>
                <a:gd name="connsiteY3" fmla="*/ 582899 h 632509"/>
                <a:gd name="connsiteX4" fmla="*/ 4754370 w 7056784"/>
                <a:gd name="connsiteY4" fmla="*/ 566280 h 632509"/>
                <a:gd name="connsiteX5" fmla="*/ 3823133 w 7056784"/>
                <a:gd name="connsiteY5" fmla="*/ 588587 h 632509"/>
                <a:gd name="connsiteX6" fmla="*/ 2918812 w 7056784"/>
                <a:gd name="connsiteY6" fmla="*/ 566280 h 632509"/>
                <a:gd name="connsiteX7" fmla="*/ 1988553 w 7056784"/>
                <a:gd name="connsiteY7" fmla="*/ 587930 h 632509"/>
                <a:gd name="connsiteX8" fmla="*/ 1083254 w 7056784"/>
                <a:gd name="connsiteY8" fmla="*/ 566280 h 632509"/>
                <a:gd name="connsiteX9" fmla="*/ 0 w 7056784"/>
                <a:gd name="connsiteY9" fmla="*/ 589745 h 632509"/>
                <a:gd name="connsiteX10" fmla="*/ 0 w 7056784"/>
                <a:gd name="connsiteY10" fmla="*/ 0 h 632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56784" h="632509">
                  <a:moveTo>
                    <a:pt x="0" y="0"/>
                  </a:moveTo>
                  <a:lnTo>
                    <a:pt x="7056784" y="0"/>
                  </a:lnTo>
                  <a:lnTo>
                    <a:pt x="7056784" y="589745"/>
                  </a:lnTo>
                  <a:cubicBezTo>
                    <a:pt x="6825634" y="687953"/>
                    <a:pt x="6053621" y="586810"/>
                    <a:pt x="5669885" y="582899"/>
                  </a:cubicBezTo>
                  <a:cubicBezTo>
                    <a:pt x="5286149" y="578988"/>
                    <a:pt x="5062162" y="565332"/>
                    <a:pt x="4754370" y="566280"/>
                  </a:cubicBezTo>
                  <a:cubicBezTo>
                    <a:pt x="4446578" y="567228"/>
                    <a:pt x="4129059" y="588587"/>
                    <a:pt x="3823133" y="588587"/>
                  </a:cubicBezTo>
                  <a:cubicBezTo>
                    <a:pt x="3517207" y="588587"/>
                    <a:pt x="3224575" y="566390"/>
                    <a:pt x="2918812" y="566280"/>
                  </a:cubicBezTo>
                  <a:cubicBezTo>
                    <a:pt x="2613049" y="566171"/>
                    <a:pt x="2294479" y="587930"/>
                    <a:pt x="1988553" y="587930"/>
                  </a:cubicBezTo>
                  <a:cubicBezTo>
                    <a:pt x="1682627" y="587930"/>
                    <a:pt x="1414680" y="565978"/>
                    <a:pt x="1083254" y="566280"/>
                  </a:cubicBezTo>
                  <a:cubicBezTo>
                    <a:pt x="751829" y="566583"/>
                    <a:pt x="180542" y="684125"/>
                    <a:pt x="0" y="589745"/>
                  </a:cubicBezTo>
                  <a:lnTo>
                    <a:pt x="0" y="0"/>
                  </a:lnTo>
                  <a:close/>
                </a:path>
              </a:pathLst>
            </a:custGeom>
            <a:solidFill>
              <a:srgbClr val="F2C4CE"/>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9" name="Straight Connector 408"/>
            <p:cNvCxnSpPr/>
            <p:nvPr/>
          </p:nvCxnSpPr>
          <p:spPr>
            <a:xfrm>
              <a:off x="5681702" y="2857070"/>
              <a:ext cx="2203959"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13" name="Straight Connector 412"/>
            <p:cNvCxnSpPr/>
            <p:nvPr/>
          </p:nvCxnSpPr>
          <p:spPr>
            <a:xfrm>
              <a:off x="4802059" y="2785062"/>
              <a:ext cx="2982910" cy="0"/>
            </a:xfrm>
            <a:prstGeom prst="line">
              <a:avLst/>
            </a:prstGeom>
            <a:ln w="19050">
              <a:gradFill flip="none" rotWithShape="1">
                <a:gsLst>
                  <a:gs pos="0">
                    <a:srgbClr val="EE99B6"/>
                  </a:gs>
                  <a:gs pos="52000">
                    <a:srgbClr val="EE99B6"/>
                  </a:gs>
                  <a:gs pos="78000">
                    <a:srgbClr val="EE99B6">
                      <a:alpha val="1700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14" name="Straight Connector 413"/>
            <p:cNvCxnSpPr/>
            <p:nvPr/>
          </p:nvCxnSpPr>
          <p:spPr>
            <a:xfrm>
              <a:off x="6644572" y="2713054"/>
              <a:ext cx="1140397" cy="0"/>
            </a:xfrm>
            <a:prstGeom prst="line">
              <a:avLst/>
            </a:prstGeom>
            <a:ln w="19050">
              <a:gradFill flip="none" rotWithShape="1">
                <a:gsLst>
                  <a:gs pos="32000">
                    <a:srgbClr val="EE99B6">
                      <a:alpha val="18000"/>
                    </a:srgbClr>
                  </a:gs>
                  <a:gs pos="52000">
                    <a:srgbClr val="EE99B6"/>
                  </a:gs>
                  <a:gs pos="78000">
                    <a:srgbClr val="EE99B6">
                      <a:alpha val="1700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19" name="Straight Connector 418"/>
            <p:cNvCxnSpPr/>
            <p:nvPr/>
          </p:nvCxnSpPr>
          <p:spPr>
            <a:xfrm>
              <a:off x="5681702" y="3001086"/>
              <a:ext cx="2203959"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0" name="Straight Connector 419"/>
            <p:cNvCxnSpPr/>
            <p:nvPr/>
          </p:nvCxnSpPr>
          <p:spPr>
            <a:xfrm>
              <a:off x="4544555" y="2929078"/>
              <a:ext cx="2982910" cy="0"/>
            </a:xfrm>
            <a:prstGeom prst="line">
              <a:avLst/>
            </a:prstGeom>
            <a:ln w="19050">
              <a:gradFill flip="none" rotWithShape="1">
                <a:gsLst>
                  <a:gs pos="32000">
                    <a:srgbClr val="EE99B6">
                      <a:alpha val="18000"/>
                    </a:srgbClr>
                  </a:gs>
                  <a:gs pos="52000">
                    <a:srgbClr val="EE99B6"/>
                  </a:gs>
                  <a:gs pos="78000">
                    <a:srgbClr val="EE99B6">
                      <a:alpha val="1700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1" name="Straight Connector 420"/>
            <p:cNvCxnSpPr/>
            <p:nvPr/>
          </p:nvCxnSpPr>
          <p:spPr>
            <a:xfrm>
              <a:off x="1582866" y="3001086"/>
              <a:ext cx="2203959"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2" name="Straight Connector 421"/>
            <p:cNvCxnSpPr/>
            <p:nvPr/>
          </p:nvCxnSpPr>
          <p:spPr>
            <a:xfrm>
              <a:off x="1582866" y="2793818"/>
              <a:ext cx="2203959"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3" name="Straight Connector 422"/>
            <p:cNvCxnSpPr/>
            <p:nvPr/>
          </p:nvCxnSpPr>
          <p:spPr>
            <a:xfrm>
              <a:off x="2516666" y="2857070"/>
              <a:ext cx="2203959"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4" name="Straight Connector 423"/>
            <p:cNvCxnSpPr/>
            <p:nvPr/>
          </p:nvCxnSpPr>
          <p:spPr>
            <a:xfrm>
              <a:off x="2956990" y="2929078"/>
              <a:ext cx="776202"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6" name="Straight Connector 425"/>
            <p:cNvCxnSpPr/>
            <p:nvPr/>
          </p:nvCxnSpPr>
          <p:spPr>
            <a:xfrm>
              <a:off x="7061783" y="2929078"/>
              <a:ext cx="1195693"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7" name="Straight Connector 426"/>
            <p:cNvCxnSpPr/>
            <p:nvPr/>
          </p:nvCxnSpPr>
          <p:spPr>
            <a:xfrm>
              <a:off x="7491322" y="3103224"/>
              <a:ext cx="705161"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28" name="Straight Connector 427"/>
            <p:cNvCxnSpPr/>
            <p:nvPr/>
          </p:nvCxnSpPr>
          <p:spPr>
            <a:xfrm>
              <a:off x="5608563" y="3112256"/>
              <a:ext cx="776202"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30" name="Straight Connector 429"/>
            <p:cNvCxnSpPr/>
            <p:nvPr/>
          </p:nvCxnSpPr>
          <p:spPr>
            <a:xfrm>
              <a:off x="5354132" y="2713054"/>
              <a:ext cx="2903344"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32" name="Straight Connector 431"/>
            <p:cNvCxnSpPr/>
            <p:nvPr/>
          </p:nvCxnSpPr>
          <p:spPr>
            <a:xfrm>
              <a:off x="3467402" y="3001086"/>
              <a:ext cx="2203959"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33" name="Straight Connector 432"/>
            <p:cNvCxnSpPr/>
            <p:nvPr/>
          </p:nvCxnSpPr>
          <p:spPr>
            <a:xfrm>
              <a:off x="3572183" y="3109458"/>
              <a:ext cx="808153"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36" name="Straight Connector 435"/>
            <p:cNvCxnSpPr/>
            <p:nvPr/>
          </p:nvCxnSpPr>
          <p:spPr>
            <a:xfrm>
              <a:off x="4275578" y="3106899"/>
              <a:ext cx="808153"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37" name="Straight Connector 436"/>
            <p:cNvCxnSpPr/>
            <p:nvPr/>
          </p:nvCxnSpPr>
          <p:spPr>
            <a:xfrm>
              <a:off x="3746204" y="3061180"/>
              <a:ext cx="808153"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38" name="Straight Connector 437"/>
            <p:cNvCxnSpPr/>
            <p:nvPr/>
          </p:nvCxnSpPr>
          <p:spPr>
            <a:xfrm>
              <a:off x="3047369" y="2713054"/>
              <a:ext cx="2203959"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39" name="Straight Connector 438"/>
            <p:cNvCxnSpPr/>
            <p:nvPr/>
          </p:nvCxnSpPr>
          <p:spPr>
            <a:xfrm>
              <a:off x="3644491" y="2785062"/>
              <a:ext cx="1606837"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41" name="Straight Connector 440"/>
            <p:cNvCxnSpPr/>
            <p:nvPr/>
          </p:nvCxnSpPr>
          <p:spPr>
            <a:xfrm>
              <a:off x="886524" y="2785062"/>
              <a:ext cx="1009006"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43" name="Straight Connector 442"/>
            <p:cNvCxnSpPr/>
            <p:nvPr/>
          </p:nvCxnSpPr>
          <p:spPr>
            <a:xfrm>
              <a:off x="886524" y="2915660"/>
              <a:ext cx="2156331"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45" name="Straight Connector 444"/>
            <p:cNvCxnSpPr/>
            <p:nvPr/>
          </p:nvCxnSpPr>
          <p:spPr>
            <a:xfrm>
              <a:off x="1542019" y="2857070"/>
              <a:ext cx="1500836"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47" name="Straight Connector 446"/>
            <p:cNvCxnSpPr/>
            <p:nvPr/>
          </p:nvCxnSpPr>
          <p:spPr>
            <a:xfrm>
              <a:off x="1542019" y="2713054"/>
              <a:ext cx="2016843"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49" name="Straight Connector 448"/>
            <p:cNvCxnSpPr/>
            <p:nvPr/>
          </p:nvCxnSpPr>
          <p:spPr>
            <a:xfrm>
              <a:off x="2800557" y="3087202"/>
              <a:ext cx="758305"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51" name="Straight Connector 450"/>
            <p:cNvCxnSpPr/>
            <p:nvPr/>
          </p:nvCxnSpPr>
          <p:spPr>
            <a:xfrm>
              <a:off x="2137513" y="3087202"/>
              <a:ext cx="758305"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52" name="Straight Connector 451"/>
            <p:cNvCxnSpPr/>
            <p:nvPr/>
          </p:nvCxnSpPr>
          <p:spPr>
            <a:xfrm>
              <a:off x="2318412" y="3162767"/>
              <a:ext cx="755455"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54" name="Straight Connector 453"/>
            <p:cNvCxnSpPr/>
            <p:nvPr/>
          </p:nvCxnSpPr>
          <p:spPr>
            <a:xfrm>
              <a:off x="1078016" y="2997888"/>
              <a:ext cx="378202"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57" name="Straight Connector 456"/>
            <p:cNvCxnSpPr/>
            <p:nvPr/>
          </p:nvCxnSpPr>
          <p:spPr>
            <a:xfrm>
              <a:off x="886524" y="2713054"/>
              <a:ext cx="1009006"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58" name="Straight Connector 457"/>
            <p:cNvCxnSpPr/>
            <p:nvPr/>
          </p:nvCxnSpPr>
          <p:spPr>
            <a:xfrm>
              <a:off x="7481274" y="2785062"/>
              <a:ext cx="705161"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59" name="Straight Connector 458"/>
            <p:cNvCxnSpPr/>
            <p:nvPr/>
          </p:nvCxnSpPr>
          <p:spPr>
            <a:xfrm>
              <a:off x="5139925" y="2722382"/>
              <a:ext cx="776202"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0" name="Straight Connector 459"/>
            <p:cNvCxnSpPr/>
            <p:nvPr/>
          </p:nvCxnSpPr>
          <p:spPr>
            <a:xfrm>
              <a:off x="5679262" y="2929078"/>
              <a:ext cx="776202"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1" name="Straight Connector 460"/>
            <p:cNvCxnSpPr/>
            <p:nvPr/>
          </p:nvCxnSpPr>
          <p:spPr>
            <a:xfrm>
              <a:off x="5699290" y="3068417"/>
              <a:ext cx="1309470"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cxnSp>
          <p:nvCxnSpPr>
            <p:cNvPr id="464" name="Straight Connector 463"/>
            <p:cNvCxnSpPr/>
            <p:nvPr/>
          </p:nvCxnSpPr>
          <p:spPr>
            <a:xfrm>
              <a:off x="7922516" y="3017854"/>
              <a:ext cx="165066" cy="0"/>
            </a:xfrm>
            <a:prstGeom prst="line">
              <a:avLst/>
            </a:prstGeom>
            <a:ln w="19050">
              <a:gradFill flip="none" rotWithShape="1">
                <a:gsLst>
                  <a:gs pos="42000">
                    <a:srgbClr val="EE99B6">
                      <a:alpha val="86000"/>
                    </a:srgbClr>
                  </a:gs>
                  <a:gs pos="68000">
                    <a:srgbClr val="EE99B6">
                      <a:alpha val="0"/>
                    </a:srgbClr>
                  </a:gs>
                </a:gsLst>
                <a:path path="shap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grpSp>
          <p:nvGrpSpPr>
            <p:cNvPr id="943" name="Group 942"/>
            <p:cNvGrpSpPr/>
            <p:nvPr/>
          </p:nvGrpSpPr>
          <p:grpSpPr>
            <a:xfrm>
              <a:off x="1057358" y="2480293"/>
              <a:ext cx="7059168" cy="160753"/>
              <a:chOff x="764775" y="5301208"/>
              <a:chExt cx="7059168" cy="160753"/>
            </a:xfrm>
          </p:grpSpPr>
          <p:sp>
            <p:nvSpPr>
              <p:cNvPr id="467" name="Rectangle 466"/>
              <p:cNvSpPr/>
              <p:nvPr/>
            </p:nvSpPr>
            <p:spPr>
              <a:xfrm>
                <a:off x="764775" y="5301208"/>
                <a:ext cx="7059168" cy="160753"/>
              </a:xfrm>
              <a:prstGeom prst="rect">
                <a:avLst/>
              </a:prstGeom>
              <a:solidFill>
                <a:srgbClr val="E3BF80"/>
              </a:solidFill>
              <a:ln w="190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5" name="Group 764"/>
              <p:cNvGrpSpPr/>
              <p:nvPr/>
            </p:nvGrpSpPr>
            <p:grpSpPr>
              <a:xfrm>
                <a:off x="771796" y="5357732"/>
                <a:ext cx="7046684" cy="47704"/>
                <a:chOff x="771796" y="5357732"/>
                <a:chExt cx="7046684" cy="47704"/>
              </a:xfrm>
            </p:grpSpPr>
            <p:sp>
              <p:nvSpPr>
                <p:cNvPr id="470" name="Rounded Rectangle 469"/>
                <p:cNvSpPr/>
                <p:nvPr/>
              </p:nvSpPr>
              <p:spPr>
                <a:xfrm>
                  <a:off x="77179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Rounded Rectangle 470"/>
                <p:cNvSpPr/>
                <p:nvPr/>
              </p:nvSpPr>
              <p:spPr>
                <a:xfrm>
                  <a:off x="89010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Rounded Rectangle 471"/>
                <p:cNvSpPr/>
                <p:nvPr/>
              </p:nvSpPr>
              <p:spPr>
                <a:xfrm>
                  <a:off x="100707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 name="Rounded Rectangle 472"/>
                <p:cNvSpPr/>
                <p:nvPr/>
              </p:nvSpPr>
              <p:spPr>
                <a:xfrm>
                  <a:off x="112615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Rounded Rectangle 473"/>
                <p:cNvSpPr/>
                <p:nvPr/>
              </p:nvSpPr>
              <p:spPr>
                <a:xfrm>
                  <a:off x="124524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Rounded Rectangle 474"/>
                <p:cNvSpPr/>
                <p:nvPr/>
              </p:nvSpPr>
              <p:spPr>
                <a:xfrm>
                  <a:off x="136432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Rounded Rectangle 475"/>
                <p:cNvSpPr/>
                <p:nvPr/>
              </p:nvSpPr>
              <p:spPr>
                <a:xfrm>
                  <a:off x="148100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Rounded Rectangle 476"/>
                <p:cNvSpPr/>
                <p:nvPr/>
              </p:nvSpPr>
              <p:spPr>
                <a:xfrm>
                  <a:off x="159755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Rounded Rectangle 477"/>
                <p:cNvSpPr/>
                <p:nvPr/>
              </p:nvSpPr>
              <p:spPr>
                <a:xfrm>
                  <a:off x="171618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Rounded Rectangle 478"/>
                <p:cNvSpPr/>
                <p:nvPr/>
              </p:nvSpPr>
              <p:spPr>
                <a:xfrm>
                  <a:off x="183541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 name="Rounded Rectangle 479"/>
                <p:cNvSpPr/>
                <p:nvPr/>
              </p:nvSpPr>
              <p:spPr>
                <a:xfrm>
                  <a:off x="195723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Rounded Rectangle 480"/>
                <p:cNvSpPr/>
                <p:nvPr/>
              </p:nvSpPr>
              <p:spPr>
                <a:xfrm>
                  <a:off x="207903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Rounded Rectangle 481"/>
                <p:cNvSpPr/>
                <p:nvPr/>
              </p:nvSpPr>
              <p:spPr>
                <a:xfrm>
                  <a:off x="220527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Rounded Rectangle 482"/>
                <p:cNvSpPr/>
                <p:nvPr/>
              </p:nvSpPr>
              <p:spPr>
                <a:xfrm>
                  <a:off x="232371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Rounded Rectangle 483"/>
                <p:cNvSpPr/>
                <p:nvPr/>
              </p:nvSpPr>
              <p:spPr>
                <a:xfrm>
                  <a:off x="244545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Rounded Rectangle 484"/>
                <p:cNvSpPr/>
                <p:nvPr/>
              </p:nvSpPr>
              <p:spPr>
                <a:xfrm>
                  <a:off x="256440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Rounded Rectangle 485"/>
                <p:cNvSpPr/>
                <p:nvPr/>
              </p:nvSpPr>
              <p:spPr>
                <a:xfrm>
                  <a:off x="268617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Rounded Rectangle 486"/>
                <p:cNvSpPr/>
                <p:nvPr/>
              </p:nvSpPr>
              <p:spPr>
                <a:xfrm>
                  <a:off x="280776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Rounded Rectangle 487"/>
                <p:cNvSpPr/>
                <p:nvPr/>
              </p:nvSpPr>
              <p:spPr>
                <a:xfrm>
                  <a:off x="292926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Rounded Rectangle 488"/>
                <p:cNvSpPr/>
                <p:nvPr/>
              </p:nvSpPr>
              <p:spPr>
                <a:xfrm>
                  <a:off x="305106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Rounded Rectangle 489"/>
                <p:cNvSpPr/>
                <p:nvPr/>
              </p:nvSpPr>
              <p:spPr>
                <a:xfrm>
                  <a:off x="317312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1" name="Rounded Rectangle 490"/>
                <p:cNvSpPr/>
                <p:nvPr/>
              </p:nvSpPr>
              <p:spPr>
                <a:xfrm>
                  <a:off x="329120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Rounded Rectangle 491"/>
                <p:cNvSpPr/>
                <p:nvPr/>
              </p:nvSpPr>
              <p:spPr>
                <a:xfrm>
                  <a:off x="340928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Rounded Rectangle 492"/>
                <p:cNvSpPr/>
                <p:nvPr/>
              </p:nvSpPr>
              <p:spPr>
                <a:xfrm>
                  <a:off x="353113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Rounded Rectangle 493"/>
                <p:cNvSpPr/>
                <p:nvPr/>
              </p:nvSpPr>
              <p:spPr>
                <a:xfrm>
                  <a:off x="365348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 name="Rounded Rectangle 494"/>
                <p:cNvSpPr/>
                <p:nvPr/>
              </p:nvSpPr>
              <p:spPr>
                <a:xfrm>
                  <a:off x="377582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Rounded Rectangle 495"/>
                <p:cNvSpPr/>
                <p:nvPr/>
              </p:nvSpPr>
              <p:spPr>
                <a:xfrm>
                  <a:off x="39013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Rounded Rectangle 496"/>
                <p:cNvSpPr/>
                <p:nvPr/>
              </p:nvSpPr>
              <p:spPr>
                <a:xfrm>
                  <a:off x="402400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Rounded Rectangle 497"/>
                <p:cNvSpPr/>
                <p:nvPr/>
              </p:nvSpPr>
              <p:spPr>
                <a:xfrm>
                  <a:off x="41454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Rounded Rectangle 498"/>
                <p:cNvSpPr/>
                <p:nvPr/>
              </p:nvSpPr>
              <p:spPr>
                <a:xfrm>
                  <a:off x="426435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Rounded Rectangle 499"/>
                <p:cNvSpPr/>
                <p:nvPr/>
              </p:nvSpPr>
              <p:spPr>
                <a:xfrm>
                  <a:off x="438611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 name="Rounded Rectangle 500"/>
                <p:cNvSpPr/>
                <p:nvPr/>
              </p:nvSpPr>
              <p:spPr>
                <a:xfrm>
                  <a:off x="450787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Rounded Rectangle 501"/>
                <p:cNvSpPr/>
                <p:nvPr/>
              </p:nvSpPr>
              <p:spPr>
                <a:xfrm>
                  <a:off x="463436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Rounded Rectangle 502"/>
                <p:cNvSpPr/>
                <p:nvPr/>
              </p:nvSpPr>
              <p:spPr>
                <a:xfrm>
                  <a:off x="475944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 name="Rounded Rectangle 503"/>
                <p:cNvSpPr/>
                <p:nvPr/>
              </p:nvSpPr>
              <p:spPr>
                <a:xfrm>
                  <a:off x="487819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Rounded Rectangle 504"/>
                <p:cNvSpPr/>
                <p:nvPr/>
              </p:nvSpPr>
              <p:spPr>
                <a:xfrm>
                  <a:off x="499814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Rounded Rectangle 505"/>
                <p:cNvSpPr/>
                <p:nvPr/>
              </p:nvSpPr>
              <p:spPr>
                <a:xfrm>
                  <a:off x="512045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Rounded Rectangle 506"/>
                <p:cNvSpPr/>
                <p:nvPr/>
              </p:nvSpPr>
              <p:spPr>
                <a:xfrm>
                  <a:off x="524277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Rounded Rectangle 507"/>
                <p:cNvSpPr/>
                <p:nvPr/>
              </p:nvSpPr>
              <p:spPr>
                <a:xfrm>
                  <a:off x="536854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 name="Rounded Rectangle 508"/>
                <p:cNvSpPr/>
                <p:nvPr/>
              </p:nvSpPr>
              <p:spPr>
                <a:xfrm>
                  <a:off x="549100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0" name="Rounded Rectangle 509"/>
                <p:cNvSpPr/>
                <p:nvPr/>
              </p:nvSpPr>
              <p:spPr>
                <a:xfrm>
                  <a:off x="561165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Rounded Rectangle 510"/>
                <p:cNvSpPr/>
                <p:nvPr/>
              </p:nvSpPr>
              <p:spPr>
                <a:xfrm>
                  <a:off x="573879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 name="Rounded Rectangle 511"/>
                <p:cNvSpPr/>
                <p:nvPr/>
              </p:nvSpPr>
              <p:spPr>
                <a:xfrm>
                  <a:off x="58708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 name="Rounded Rectangle 512"/>
                <p:cNvSpPr/>
                <p:nvPr/>
              </p:nvSpPr>
              <p:spPr>
                <a:xfrm>
                  <a:off x="600291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Rounded Rectangle 513"/>
                <p:cNvSpPr/>
                <p:nvPr/>
              </p:nvSpPr>
              <p:spPr>
                <a:xfrm>
                  <a:off x="612396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 name="Rounded Rectangle 514"/>
                <p:cNvSpPr/>
                <p:nvPr/>
              </p:nvSpPr>
              <p:spPr>
                <a:xfrm>
                  <a:off x="623554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 name="Rounded Rectangle 515"/>
                <p:cNvSpPr/>
                <p:nvPr/>
              </p:nvSpPr>
              <p:spPr>
                <a:xfrm>
                  <a:off x="635579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Rounded Rectangle 516"/>
                <p:cNvSpPr/>
                <p:nvPr/>
              </p:nvSpPr>
              <p:spPr>
                <a:xfrm>
                  <a:off x="647605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 name="Rounded Rectangle 517"/>
                <p:cNvSpPr/>
                <p:nvPr/>
              </p:nvSpPr>
              <p:spPr>
                <a:xfrm>
                  <a:off x="659631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 name="Rounded Rectangle 518"/>
                <p:cNvSpPr/>
                <p:nvPr/>
              </p:nvSpPr>
              <p:spPr>
                <a:xfrm>
                  <a:off x="671337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Rounded Rectangle 519"/>
                <p:cNvSpPr/>
                <p:nvPr/>
              </p:nvSpPr>
              <p:spPr>
                <a:xfrm>
                  <a:off x="684390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Rounded Rectangle 520"/>
                <p:cNvSpPr/>
                <p:nvPr/>
              </p:nvSpPr>
              <p:spPr>
                <a:xfrm>
                  <a:off x="694874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 name="Rounded Rectangle 521"/>
                <p:cNvSpPr/>
                <p:nvPr/>
              </p:nvSpPr>
              <p:spPr>
                <a:xfrm>
                  <a:off x="707563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Rounded Rectangle 522"/>
                <p:cNvSpPr/>
                <p:nvPr/>
              </p:nvSpPr>
              <p:spPr>
                <a:xfrm>
                  <a:off x="719601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 name="Rounded Rectangle 523"/>
                <p:cNvSpPr/>
                <p:nvPr/>
              </p:nvSpPr>
              <p:spPr>
                <a:xfrm>
                  <a:off x="733109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 name="Rounded Rectangle 524"/>
                <p:cNvSpPr/>
                <p:nvPr/>
              </p:nvSpPr>
              <p:spPr>
                <a:xfrm>
                  <a:off x="744108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Rounded Rectangle 525"/>
                <p:cNvSpPr/>
                <p:nvPr/>
              </p:nvSpPr>
              <p:spPr>
                <a:xfrm>
                  <a:off x="758088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 name="Rounded Rectangle 526"/>
                <p:cNvSpPr/>
                <p:nvPr/>
              </p:nvSpPr>
              <p:spPr>
                <a:xfrm>
                  <a:off x="770690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6" name="Group 765"/>
              <p:cNvGrpSpPr/>
              <p:nvPr/>
            </p:nvGrpSpPr>
            <p:grpSpPr>
              <a:xfrm>
                <a:off x="774104" y="5315754"/>
                <a:ext cx="7032775" cy="27432"/>
                <a:chOff x="841492" y="5357732"/>
                <a:chExt cx="7032775" cy="47704"/>
              </a:xfrm>
            </p:grpSpPr>
            <p:sp>
              <p:nvSpPr>
                <p:cNvPr id="768" name="Rounded Rectangle 767"/>
                <p:cNvSpPr/>
                <p:nvPr/>
              </p:nvSpPr>
              <p:spPr>
                <a:xfrm>
                  <a:off x="84149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Rounded Rectangle 768"/>
                <p:cNvSpPr/>
                <p:nvPr/>
              </p:nvSpPr>
              <p:spPr>
                <a:xfrm>
                  <a:off x="96395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Rounded Rectangle 769"/>
                <p:cNvSpPr/>
                <p:nvPr/>
              </p:nvSpPr>
              <p:spPr>
                <a:xfrm>
                  <a:off x="110444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1" name="Rounded Rectangle 770"/>
                <p:cNvSpPr/>
                <p:nvPr/>
              </p:nvSpPr>
              <p:spPr>
                <a:xfrm>
                  <a:off x="124524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2" name="Rounded Rectangle 771"/>
                <p:cNvSpPr/>
                <p:nvPr/>
              </p:nvSpPr>
              <p:spPr>
                <a:xfrm>
                  <a:off x="136432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Rounded Rectangle 772"/>
                <p:cNvSpPr/>
                <p:nvPr/>
              </p:nvSpPr>
              <p:spPr>
                <a:xfrm>
                  <a:off x="148100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4" name="Rounded Rectangle 773"/>
                <p:cNvSpPr/>
                <p:nvPr/>
              </p:nvSpPr>
              <p:spPr>
                <a:xfrm>
                  <a:off x="159755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5" name="Rounded Rectangle 774"/>
                <p:cNvSpPr/>
                <p:nvPr/>
              </p:nvSpPr>
              <p:spPr>
                <a:xfrm>
                  <a:off x="171618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Rounded Rectangle 775"/>
                <p:cNvSpPr/>
                <p:nvPr/>
              </p:nvSpPr>
              <p:spPr>
                <a:xfrm>
                  <a:off x="183541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Rounded Rectangle 776"/>
                <p:cNvSpPr/>
                <p:nvPr/>
              </p:nvSpPr>
              <p:spPr>
                <a:xfrm>
                  <a:off x="195723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Rounded Rectangle 777"/>
                <p:cNvSpPr/>
                <p:nvPr/>
              </p:nvSpPr>
              <p:spPr>
                <a:xfrm>
                  <a:off x="207903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9" name="Rounded Rectangle 778"/>
                <p:cNvSpPr/>
                <p:nvPr/>
              </p:nvSpPr>
              <p:spPr>
                <a:xfrm>
                  <a:off x="220527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0" name="Rounded Rectangle 779"/>
                <p:cNvSpPr/>
                <p:nvPr/>
              </p:nvSpPr>
              <p:spPr>
                <a:xfrm>
                  <a:off x="232371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1" name="Rounded Rectangle 780"/>
                <p:cNvSpPr/>
                <p:nvPr/>
              </p:nvSpPr>
              <p:spPr>
                <a:xfrm>
                  <a:off x="244545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2" name="Rounded Rectangle 781"/>
                <p:cNvSpPr/>
                <p:nvPr/>
              </p:nvSpPr>
              <p:spPr>
                <a:xfrm>
                  <a:off x="256440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Rounded Rectangle 782"/>
                <p:cNvSpPr/>
                <p:nvPr/>
              </p:nvSpPr>
              <p:spPr>
                <a:xfrm>
                  <a:off x="268617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Rounded Rectangle 783"/>
                <p:cNvSpPr/>
                <p:nvPr/>
              </p:nvSpPr>
              <p:spPr>
                <a:xfrm>
                  <a:off x="280776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Rounded Rectangle 784"/>
                <p:cNvSpPr/>
                <p:nvPr/>
              </p:nvSpPr>
              <p:spPr>
                <a:xfrm>
                  <a:off x="292926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Rounded Rectangle 785"/>
                <p:cNvSpPr/>
                <p:nvPr/>
              </p:nvSpPr>
              <p:spPr>
                <a:xfrm>
                  <a:off x="305106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Rounded Rectangle 786"/>
                <p:cNvSpPr/>
                <p:nvPr/>
              </p:nvSpPr>
              <p:spPr>
                <a:xfrm>
                  <a:off x="317312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Rounded Rectangle 787"/>
                <p:cNvSpPr/>
                <p:nvPr/>
              </p:nvSpPr>
              <p:spPr>
                <a:xfrm>
                  <a:off x="329120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9" name="Rounded Rectangle 788"/>
                <p:cNvSpPr/>
                <p:nvPr/>
              </p:nvSpPr>
              <p:spPr>
                <a:xfrm>
                  <a:off x="340928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0" name="Rounded Rectangle 789"/>
                <p:cNvSpPr/>
                <p:nvPr/>
              </p:nvSpPr>
              <p:spPr>
                <a:xfrm>
                  <a:off x="353113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1" name="Rounded Rectangle 790"/>
                <p:cNvSpPr/>
                <p:nvPr/>
              </p:nvSpPr>
              <p:spPr>
                <a:xfrm>
                  <a:off x="365348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Rounded Rectangle 791"/>
                <p:cNvSpPr/>
                <p:nvPr/>
              </p:nvSpPr>
              <p:spPr>
                <a:xfrm>
                  <a:off x="377582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3" name="Rounded Rectangle 792"/>
                <p:cNvSpPr/>
                <p:nvPr/>
              </p:nvSpPr>
              <p:spPr>
                <a:xfrm>
                  <a:off x="39013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4" name="Rounded Rectangle 793"/>
                <p:cNvSpPr/>
                <p:nvPr/>
              </p:nvSpPr>
              <p:spPr>
                <a:xfrm>
                  <a:off x="402400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5" name="Rounded Rectangle 794"/>
                <p:cNvSpPr/>
                <p:nvPr/>
              </p:nvSpPr>
              <p:spPr>
                <a:xfrm>
                  <a:off x="41454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6" name="Rounded Rectangle 795"/>
                <p:cNvSpPr/>
                <p:nvPr/>
              </p:nvSpPr>
              <p:spPr>
                <a:xfrm>
                  <a:off x="426435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7" name="Rounded Rectangle 796"/>
                <p:cNvSpPr/>
                <p:nvPr/>
              </p:nvSpPr>
              <p:spPr>
                <a:xfrm>
                  <a:off x="438611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Rounded Rectangle 797"/>
                <p:cNvSpPr/>
                <p:nvPr/>
              </p:nvSpPr>
              <p:spPr>
                <a:xfrm>
                  <a:off x="450787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9" name="Rounded Rectangle 798"/>
                <p:cNvSpPr/>
                <p:nvPr/>
              </p:nvSpPr>
              <p:spPr>
                <a:xfrm>
                  <a:off x="463436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0" name="Rounded Rectangle 799"/>
                <p:cNvSpPr/>
                <p:nvPr/>
              </p:nvSpPr>
              <p:spPr>
                <a:xfrm>
                  <a:off x="475944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1" name="Rounded Rectangle 800"/>
                <p:cNvSpPr/>
                <p:nvPr/>
              </p:nvSpPr>
              <p:spPr>
                <a:xfrm>
                  <a:off x="487819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Rounded Rectangle 801"/>
                <p:cNvSpPr/>
                <p:nvPr/>
              </p:nvSpPr>
              <p:spPr>
                <a:xfrm>
                  <a:off x="499814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 name="Rounded Rectangle 802"/>
                <p:cNvSpPr/>
                <p:nvPr/>
              </p:nvSpPr>
              <p:spPr>
                <a:xfrm>
                  <a:off x="512045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 name="Rounded Rectangle 803"/>
                <p:cNvSpPr/>
                <p:nvPr/>
              </p:nvSpPr>
              <p:spPr>
                <a:xfrm>
                  <a:off x="524277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 name="Rounded Rectangle 804"/>
                <p:cNvSpPr/>
                <p:nvPr/>
              </p:nvSpPr>
              <p:spPr>
                <a:xfrm>
                  <a:off x="536854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6" name="Rounded Rectangle 805"/>
                <p:cNvSpPr/>
                <p:nvPr/>
              </p:nvSpPr>
              <p:spPr>
                <a:xfrm>
                  <a:off x="549100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 name="Rounded Rectangle 806"/>
                <p:cNvSpPr/>
                <p:nvPr/>
              </p:nvSpPr>
              <p:spPr>
                <a:xfrm>
                  <a:off x="561165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 name="Rounded Rectangle 807"/>
                <p:cNvSpPr/>
                <p:nvPr/>
              </p:nvSpPr>
              <p:spPr>
                <a:xfrm>
                  <a:off x="573879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 name="Rounded Rectangle 808"/>
                <p:cNvSpPr/>
                <p:nvPr/>
              </p:nvSpPr>
              <p:spPr>
                <a:xfrm>
                  <a:off x="58708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0" name="Rounded Rectangle 809"/>
                <p:cNvSpPr/>
                <p:nvPr/>
              </p:nvSpPr>
              <p:spPr>
                <a:xfrm>
                  <a:off x="600291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 name="Rounded Rectangle 810"/>
                <p:cNvSpPr/>
                <p:nvPr/>
              </p:nvSpPr>
              <p:spPr>
                <a:xfrm>
                  <a:off x="612396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 name="Rounded Rectangle 811"/>
                <p:cNvSpPr/>
                <p:nvPr/>
              </p:nvSpPr>
              <p:spPr>
                <a:xfrm>
                  <a:off x="623554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3" name="Rounded Rectangle 812"/>
                <p:cNvSpPr/>
                <p:nvPr/>
              </p:nvSpPr>
              <p:spPr>
                <a:xfrm>
                  <a:off x="635579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 name="Rounded Rectangle 813"/>
                <p:cNvSpPr/>
                <p:nvPr/>
              </p:nvSpPr>
              <p:spPr>
                <a:xfrm>
                  <a:off x="647605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 name="Rounded Rectangle 814"/>
                <p:cNvSpPr/>
                <p:nvPr/>
              </p:nvSpPr>
              <p:spPr>
                <a:xfrm>
                  <a:off x="659631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6" name="Rounded Rectangle 815"/>
                <p:cNvSpPr/>
                <p:nvPr/>
              </p:nvSpPr>
              <p:spPr>
                <a:xfrm>
                  <a:off x="671337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 name="Rounded Rectangle 816"/>
                <p:cNvSpPr/>
                <p:nvPr/>
              </p:nvSpPr>
              <p:spPr>
                <a:xfrm>
                  <a:off x="684390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 name="Rounded Rectangle 817"/>
                <p:cNvSpPr/>
                <p:nvPr/>
              </p:nvSpPr>
              <p:spPr>
                <a:xfrm>
                  <a:off x="694874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 name="Rounded Rectangle 818"/>
                <p:cNvSpPr/>
                <p:nvPr/>
              </p:nvSpPr>
              <p:spPr>
                <a:xfrm>
                  <a:off x="707563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 name="Rounded Rectangle 819"/>
                <p:cNvSpPr/>
                <p:nvPr/>
              </p:nvSpPr>
              <p:spPr>
                <a:xfrm>
                  <a:off x="719601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 name="Rounded Rectangle 820"/>
                <p:cNvSpPr/>
                <p:nvPr/>
              </p:nvSpPr>
              <p:spPr>
                <a:xfrm>
                  <a:off x="730758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 name="Rounded Rectangle 821"/>
                <p:cNvSpPr/>
                <p:nvPr/>
              </p:nvSpPr>
              <p:spPr>
                <a:xfrm>
                  <a:off x="746174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 name="Rounded Rectangle 822"/>
                <p:cNvSpPr/>
                <p:nvPr/>
              </p:nvSpPr>
              <p:spPr>
                <a:xfrm>
                  <a:off x="758088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 name="Rounded Rectangle 823"/>
                <p:cNvSpPr/>
                <p:nvPr/>
              </p:nvSpPr>
              <p:spPr>
                <a:xfrm>
                  <a:off x="776269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4" name="Group 883"/>
              <p:cNvGrpSpPr/>
              <p:nvPr/>
            </p:nvGrpSpPr>
            <p:grpSpPr>
              <a:xfrm>
                <a:off x="779127" y="5414306"/>
                <a:ext cx="7024905" cy="27432"/>
                <a:chOff x="846515" y="5357732"/>
                <a:chExt cx="7024905" cy="47704"/>
              </a:xfrm>
            </p:grpSpPr>
            <p:sp>
              <p:nvSpPr>
                <p:cNvPr id="886" name="Rounded Rectangle 885"/>
                <p:cNvSpPr/>
                <p:nvPr/>
              </p:nvSpPr>
              <p:spPr>
                <a:xfrm>
                  <a:off x="84651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 name="Rounded Rectangle 886"/>
                <p:cNvSpPr/>
                <p:nvPr/>
              </p:nvSpPr>
              <p:spPr>
                <a:xfrm>
                  <a:off x="98089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 name="Rounded Rectangle 887"/>
                <p:cNvSpPr/>
                <p:nvPr/>
              </p:nvSpPr>
              <p:spPr>
                <a:xfrm>
                  <a:off x="112615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 name="Rounded Rectangle 888"/>
                <p:cNvSpPr/>
                <p:nvPr/>
              </p:nvSpPr>
              <p:spPr>
                <a:xfrm>
                  <a:off x="124524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0" name="Rounded Rectangle 889"/>
                <p:cNvSpPr/>
                <p:nvPr/>
              </p:nvSpPr>
              <p:spPr>
                <a:xfrm>
                  <a:off x="136432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 name="Rounded Rectangle 890"/>
                <p:cNvSpPr/>
                <p:nvPr/>
              </p:nvSpPr>
              <p:spPr>
                <a:xfrm>
                  <a:off x="148100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 name="Rounded Rectangle 891"/>
                <p:cNvSpPr/>
                <p:nvPr/>
              </p:nvSpPr>
              <p:spPr>
                <a:xfrm>
                  <a:off x="159755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 name="Rounded Rectangle 892"/>
                <p:cNvSpPr/>
                <p:nvPr/>
              </p:nvSpPr>
              <p:spPr>
                <a:xfrm>
                  <a:off x="171618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4" name="Rounded Rectangle 893"/>
                <p:cNvSpPr/>
                <p:nvPr/>
              </p:nvSpPr>
              <p:spPr>
                <a:xfrm>
                  <a:off x="183541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5" name="Rounded Rectangle 894"/>
                <p:cNvSpPr/>
                <p:nvPr/>
              </p:nvSpPr>
              <p:spPr>
                <a:xfrm>
                  <a:off x="195723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6" name="Rounded Rectangle 895"/>
                <p:cNvSpPr/>
                <p:nvPr/>
              </p:nvSpPr>
              <p:spPr>
                <a:xfrm>
                  <a:off x="207903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7" name="Rounded Rectangle 896"/>
                <p:cNvSpPr/>
                <p:nvPr/>
              </p:nvSpPr>
              <p:spPr>
                <a:xfrm>
                  <a:off x="220527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8" name="Rounded Rectangle 897"/>
                <p:cNvSpPr/>
                <p:nvPr/>
              </p:nvSpPr>
              <p:spPr>
                <a:xfrm>
                  <a:off x="232371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9" name="Rounded Rectangle 898"/>
                <p:cNvSpPr/>
                <p:nvPr/>
              </p:nvSpPr>
              <p:spPr>
                <a:xfrm>
                  <a:off x="244545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0" name="Rounded Rectangle 899"/>
                <p:cNvSpPr/>
                <p:nvPr/>
              </p:nvSpPr>
              <p:spPr>
                <a:xfrm>
                  <a:off x="256440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 name="Rounded Rectangle 900"/>
                <p:cNvSpPr/>
                <p:nvPr/>
              </p:nvSpPr>
              <p:spPr>
                <a:xfrm>
                  <a:off x="268617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 name="Rounded Rectangle 901"/>
                <p:cNvSpPr/>
                <p:nvPr/>
              </p:nvSpPr>
              <p:spPr>
                <a:xfrm>
                  <a:off x="280776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 name="Rounded Rectangle 902"/>
                <p:cNvSpPr/>
                <p:nvPr/>
              </p:nvSpPr>
              <p:spPr>
                <a:xfrm>
                  <a:off x="292926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 name="Rounded Rectangle 903"/>
                <p:cNvSpPr/>
                <p:nvPr/>
              </p:nvSpPr>
              <p:spPr>
                <a:xfrm>
                  <a:off x="305106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 name="Rounded Rectangle 904"/>
                <p:cNvSpPr/>
                <p:nvPr/>
              </p:nvSpPr>
              <p:spPr>
                <a:xfrm>
                  <a:off x="317312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 name="Rounded Rectangle 905"/>
                <p:cNvSpPr/>
                <p:nvPr/>
              </p:nvSpPr>
              <p:spPr>
                <a:xfrm>
                  <a:off x="329120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 name="Rounded Rectangle 906"/>
                <p:cNvSpPr/>
                <p:nvPr/>
              </p:nvSpPr>
              <p:spPr>
                <a:xfrm>
                  <a:off x="340928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8" name="Rounded Rectangle 907"/>
                <p:cNvSpPr/>
                <p:nvPr/>
              </p:nvSpPr>
              <p:spPr>
                <a:xfrm>
                  <a:off x="353113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 name="Rounded Rectangle 908"/>
                <p:cNvSpPr/>
                <p:nvPr/>
              </p:nvSpPr>
              <p:spPr>
                <a:xfrm>
                  <a:off x="365348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 name="Rounded Rectangle 909"/>
                <p:cNvSpPr/>
                <p:nvPr/>
              </p:nvSpPr>
              <p:spPr>
                <a:xfrm>
                  <a:off x="377582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 name="Rounded Rectangle 910"/>
                <p:cNvSpPr/>
                <p:nvPr/>
              </p:nvSpPr>
              <p:spPr>
                <a:xfrm>
                  <a:off x="39013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2" name="Rounded Rectangle 911"/>
                <p:cNvSpPr/>
                <p:nvPr/>
              </p:nvSpPr>
              <p:spPr>
                <a:xfrm>
                  <a:off x="402400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3" name="Rounded Rectangle 912"/>
                <p:cNvSpPr/>
                <p:nvPr/>
              </p:nvSpPr>
              <p:spPr>
                <a:xfrm>
                  <a:off x="41454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 name="Rounded Rectangle 913"/>
                <p:cNvSpPr/>
                <p:nvPr/>
              </p:nvSpPr>
              <p:spPr>
                <a:xfrm>
                  <a:off x="426435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 name="Rounded Rectangle 914"/>
                <p:cNvSpPr/>
                <p:nvPr/>
              </p:nvSpPr>
              <p:spPr>
                <a:xfrm>
                  <a:off x="438611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 name="Rounded Rectangle 915"/>
                <p:cNvSpPr/>
                <p:nvPr/>
              </p:nvSpPr>
              <p:spPr>
                <a:xfrm>
                  <a:off x="450787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 name="Rounded Rectangle 916"/>
                <p:cNvSpPr/>
                <p:nvPr/>
              </p:nvSpPr>
              <p:spPr>
                <a:xfrm>
                  <a:off x="463436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 name="Rounded Rectangle 917"/>
                <p:cNvSpPr/>
                <p:nvPr/>
              </p:nvSpPr>
              <p:spPr>
                <a:xfrm>
                  <a:off x="475944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 name="Rounded Rectangle 918"/>
                <p:cNvSpPr/>
                <p:nvPr/>
              </p:nvSpPr>
              <p:spPr>
                <a:xfrm>
                  <a:off x="4878194"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0" name="Rounded Rectangle 919"/>
                <p:cNvSpPr/>
                <p:nvPr/>
              </p:nvSpPr>
              <p:spPr>
                <a:xfrm>
                  <a:off x="499814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 name="Rounded Rectangle 920"/>
                <p:cNvSpPr/>
                <p:nvPr/>
              </p:nvSpPr>
              <p:spPr>
                <a:xfrm>
                  <a:off x="5120459"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 name="Rounded Rectangle 921"/>
                <p:cNvSpPr/>
                <p:nvPr/>
              </p:nvSpPr>
              <p:spPr>
                <a:xfrm>
                  <a:off x="524277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 name="Rounded Rectangle 922"/>
                <p:cNvSpPr/>
                <p:nvPr/>
              </p:nvSpPr>
              <p:spPr>
                <a:xfrm>
                  <a:off x="536854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4" name="Rounded Rectangle 923"/>
                <p:cNvSpPr/>
                <p:nvPr/>
              </p:nvSpPr>
              <p:spPr>
                <a:xfrm>
                  <a:off x="5491003"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 name="Rounded Rectangle 924"/>
                <p:cNvSpPr/>
                <p:nvPr/>
              </p:nvSpPr>
              <p:spPr>
                <a:xfrm>
                  <a:off x="561165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 name="Rounded Rectangle 925"/>
                <p:cNvSpPr/>
                <p:nvPr/>
              </p:nvSpPr>
              <p:spPr>
                <a:xfrm>
                  <a:off x="573879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 name="Rounded Rectangle 926"/>
                <p:cNvSpPr/>
                <p:nvPr/>
              </p:nvSpPr>
              <p:spPr>
                <a:xfrm>
                  <a:off x="5870857"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 name="Rounded Rectangle 927"/>
                <p:cNvSpPr/>
                <p:nvPr/>
              </p:nvSpPr>
              <p:spPr>
                <a:xfrm>
                  <a:off x="600291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 name="Rounded Rectangle 928"/>
                <p:cNvSpPr/>
                <p:nvPr/>
              </p:nvSpPr>
              <p:spPr>
                <a:xfrm>
                  <a:off x="612396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 name="Rounded Rectangle 929"/>
                <p:cNvSpPr/>
                <p:nvPr/>
              </p:nvSpPr>
              <p:spPr>
                <a:xfrm>
                  <a:off x="623554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 name="Rounded Rectangle 930"/>
                <p:cNvSpPr/>
                <p:nvPr/>
              </p:nvSpPr>
              <p:spPr>
                <a:xfrm>
                  <a:off x="635579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 name="Rounded Rectangle 931"/>
                <p:cNvSpPr/>
                <p:nvPr/>
              </p:nvSpPr>
              <p:spPr>
                <a:xfrm>
                  <a:off x="647605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 name="Rounded Rectangle 932"/>
                <p:cNvSpPr/>
                <p:nvPr/>
              </p:nvSpPr>
              <p:spPr>
                <a:xfrm>
                  <a:off x="659631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 name="Rounded Rectangle 933"/>
                <p:cNvSpPr/>
                <p:nvPr/>
              </p:nvSpPr>
              <p:spPr>
                <a:xfrm>
                  <a:off x="6713378"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 name="Rounded Rectangle 934"/>
                <p:cNvSpPr/>
                <p:nvPr/>
              </p:nvSpPr>
              <p:spPr>
                <a:xfrm>
                  <a:off x="684390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 name="Rounded Rectangle 935"/>
                <p:cNvSpPr/>
                <p:nvPr/>
              </p:nvSpPr>
              <p:spPr>
                <a:xfrm>
                  <a:off x="6948746"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 name="Rounded Rectangle 936"/>
                <p:cNvSpPr/>
                <p:nvPr/>
              </p:nvSpPr>
              <p:spPr>
                <a:xfrm>
                  <a:off x="7075631"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 name="Rounded Rectangle 937"/>
                <p:cNvSpPr/>
                <p:nvPr/>
              </p:nvSpPr>
              <p:spPr>
                <a:xfrm>
                  <a:off x="7196010"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 name="Rounded Rectangle 938"/>
                <p:cNvSpPr/>
                <p:nvPr/>
              </p:nvSpPr>
              <p:spPr>
                <a:xfrm>
                  <a:off x="730758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 name="Rounded Rectangle 939"/>
                <p:cNvSpPr/>
                <p:nvPr/>
              </p:nvSpPr>
              <p:spPr>
                <a:xfrm>
                  <a:off x="746174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 name="Rounded Rectangle 940"/>
                <p:cNvSpPr/>
                <p:nvPr/>
              </p:nvSpPr>
              <p:spPr>
                <a:xfrm>
                  <a:off x="7580882"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 name="Rounded Rectangle 941"/>
                <p:cNvSpPr/>
                <p:nvPr/>
              </p:nvSpPr>
              <p:spPr>
                <a:xfrm>
                  <a:off x="7759845" y="5357732"/>
                  <a:ext cx="111575" cy="47704"/>
                </a:xfrm>
                <a:prstGeom prst="roundRect">
                  <a:avLst>
                    <a:gd name="adj" fmla="val 41570"/>
                  </a:avLst>
                </a:prstGeom>
                <a:solidFill>
                  <a:srgbClr val="EEE5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45" name="Rectangle 944"/>
            <p:cNvSpPr/>
            <p:nvPr/>
          </p:nvSpPr>
          <p:spPr>
            <a:xfrm>
              <a:off x="1057928" y="2060848"/>
              <a:ext cx="7059168" cy="135632"/>
            </a:xfrm>
            <a:custGeom>
              <a:avLst/>
              <a:gdLst>
                <a:gd name="connsiteX0" fmla="*/ 0 w 7068312"/>
                <a:gd name="connsiteY0" fmla="*/ 0 h 288032"/>
                <a:gd name="connsiteX1" fmla="*/ 7068312 w 7068312"/>
                <a:gd name="connsiteY1" fmla="*/ 0 h 288032"/>
                <a:gd name="connsiteX2" fmla="*/ 7068312 w 7068312"/>
                <a:gd name="connsiteY2" fmla="*/ 288032 h 288032"/>
                <a:gd name="connsiteX3" fmla="*/ 0 w 7068312"/>
                <a:gd name="connsiteY3" fmla="*/ 288032 h 288032"/>
                <a:gd name="connsiteX4" fmla="*/ 0 w 7068312"/>
                <a:gd name="connsiteY4" fmla="*/ 0 h 288032"/>
                <a:gd name="connsiteX0" fmla="*/ 82550 w 7068312"/>
                <a:gd name="connsiteY0" fmla="*/ 101600 h 288032"/>
                <a:gd name="connsiteX1" fmla="*/ 7068312 w 7068312"/>
                <a:gd name="connsiteY1" fmla="*/ 0 h 288032"/>
                <a:gd name="connsiteX2" fmla="*/ 7068312 w 7068312"/>
                <a:gd name="connsiteY2" fmla="*/ 288032 h 288032"/>
                <a:gd name="connsiteX3" fmla="*/ 0 w 7068312"/>
                <a:gd name="connsiteY3" fmla="*/ 288032 h 288032"/>
                <a:gd name="connsiteX4" fmla="*/ 82550 w 7068312"/>
                <a:gd name="connsiteY4" fmla="*/ 101600 h 288032"/>
                <a:gd name="connsiteX0" fmla="*/ 127000 w 7068312"/>
                <a:gd name="connsiteY0" fmla="*/ 184150 h 288032"/>
                <a:gd name="connsiteX1" fmla="*/ 7068312 w 7068312"/>
                <a:gd name="connsiteY1" fmla="*/ 0 h 288032"/>
                <a:gd name="connsiteX2" fmla="*/ 7068312 w 7068312"/>
                <a:gd name="connsiteY2" fmla="*/ 288032 h 288032"/>
                <a:gd name="connsiteX3" fmla="*/ 0 w 7068312"/>
                <a:gd name="connsiteY3" fmla="*/ 288032 h 288032"/>
                <a:gd name="connsiteX4" fmla="*/ 127000 w 7068312"/>
                <a:gd name="connsiteY4" fmla="*/ 184150 h 288032"/>
                <a:gd name="connsiteX0" fmla="*/ 209550 w 7068312"/>
                <a:gd name="connsiteY0" fmla="*/ 146050 h 288032"/>
                <a:gd name="connsiteX1" fmla="*/ 7068312 w 7068312"/>
                <a:gd name="connsiteY1" fmla="*/ 0 h 288032"/>
                <a:gd name="connsiteX2" fmla="*/ 7068312 w 7068312"/>
                <a:gd name="connsiteY2" fmla="*/ 288032 h 288032"/>
                <a:gd name="connsiteX3" fmla="*/ 0 w 7068312"/>
                <a:gd name="connsiteY3" fmla="*/ 288032 h 288032"/>
                <a:gd name="connsiteX4" fmla="*/ 209550 w 7068312"/>
                <a:gd name="connsiteY4" fmla="*/ 146050 h 288032"/>
                <a:gd name="connsiteX0" fmla="*/ 209550 w 7068312"/>
                <a:gd name="connsiteY0" fmla="*/ 165100 h 288032"/>
                <a:gd name="connsiteX1" fmla="*/ 7068312 w 7068312"/>
                <a:gd name="connsiteY1" fmla="*/ 0 h 288032"/>
                <a:gd name="connsiteX2" fmla="*/ 7068312 w 7068312"/>
                <a:gd name="connsiteY2" fmla="*/ 288032 h 288032"/>
                <a:gd name="connsiteX3" fmla="*/ 0 w 7068312"/>
                <a:gd name="connsiteY3" fmla="*/ 288032 h 288032"/>
                <a:gd name="connsiteX4" fmla="*/ 209550 w 7068312"/>
                <a:gd name="connsiteY4" fmla="*/ 165100 h 288032"/>
                <a:gd name="connsiteX0" fmla="*/ 177800 w 7068312"/>
                <a:gd name="connsiteY0" fmla="*/ 152400 h 288032"/>
                <a:gd name="connsiteX1" fmla="*/ 7068312 w 7068312"/>
                <a:gd name="connsiteY1" fmla="*/ 0 h 288032"/>
                <a:gd name="connsiteX2" fmla="*/ 7068312 w 7068312"/>
                <a:gd name="connsiteY2" fmla="*/ 288032 h 288032"/>
                <a:gd name="connsiteX3" fmla="*/ 0 w 7068312"/>
                <a:gd name="connsiteY3" fmla="*/ 288032 h 288032"/>
                <a:gd name="connsiteX4" fmla="*/ 177800 w 7068312"/>
                <a:gd name="connsiteY4" fmla="*/ 152400 h 288032"/>
                <a:gd name="connsiteX0" fmla="*/ 177800 w 7068312"/>
                <a:gd name="connsiteY0" fmla="*/ 6350 h 141982"/>
                <a:gd name="connsiteX1" fmla="*/ 6934962 w 7068312"/>
                <a:gd name="connsiteY1" fmla="*/ 0 h 141982"/>
                <a:gd name="connsiteX2" fmla="*/ 7068312 w 7068312"/>
                <a:gd name="connsiteY2" fmla="*/ 141982 h 141982"/>
                <a:gd name="connsiteX3" fmla="*/ 0 w 7068312"/>
                <a:gd name="connsiteY3" fmla="*/ 141982 h 141982"/>
                <a:gd name="connsiteX4" fmla="*/ 177800 w 7068312"/>
                <a:gd name="connsiteY4" fmla="*/ 6350 h 141982"/>
                <a:gd name="connsiteX0" fmla="*/ 177800 w 7068312"/>
                <a:gd name="connsiteY0" fmla="*/ 0 h 135632"/>
                <a:gd name="connsiteX1" fmla="*/ 6922262 w 7068312"/>
                <a:gd name="connsiteY1" fmla="*/ 31750 h 135632"/>
                <a:gd name="connsiteX2" fmla="*/ 7068312 w 7068312"/>
                <a:gd name="connsiteY2" fmla="*/ 135632 h 135632"/>
                <a:gd name="connsiteX3" fmla="*/ 0 w 7068312"/>
                <a:gd name="connsiteY3" fmla="*/ 135632 h 135632"/>
                <a:gd name="connsiteX4" fmla="*/ 177800 w 7068312"/>
                <a:gd name="connsiteY4" fmla="*/ 0 h 135632"/>
                <a:gd name="connsiteX0" fmla="*/ 177800 w 7068312"/>
                <a:gd name="connsiteY0" fmla="*/ 0 h 135632"/>
                <a:gd name="connsiteX1" fmla="*/ 6922262 w 7068312"/>
                <a:gd name="connsiteY1" fmla="*/ 0 h 135632"/>
                <a:gd name="connsiteX2" fmla="*/ 7068312 w 7068312"/>
                <a:gd name="connsiteY2" fmla="*/ 135632 h 135632"/>
                <a:gd name="connsiteX3" fmla="*/ 0 w 7068312"/>
                <a:gd name="connsiteY3" fmla="*/ 135632 h 135632"/>
                <a:gd name="connsiteX4" fmla="*/ 177800 w 7068312"/>
                <a:gd name="connsiteY4" fmla="*/ 0 h 135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8312" h="135632">
                  <a:moveTo>
                    <a:pt x="177800" y="0"/>
                  </a:moveTo>
                  <a:lnTo>
                    <a:pt x="6922262" y="0"/>
                  </a:lnTo>
                  <a:lnTo>
                    <a:pt x="7068312" y="135632"/>
                  </a:lnTo>
                  <a:lnTo>
                    <a:pt x="0" y="135632"/>
                  </a:lnTo>
                  <a:lnTo>
                    <a:pt x="177800" y="0"/>
                  </a:lnTo>
                  <a:close/>
                </a:path>
              </a:pathLst>
            </a:custGeom>
            <a:gradFill flip="none" rotWithShape="1">
              <a:gsLst>
                <a:gs pos="0">
                  <a:srgbClr val="EA9286"/>
                </a:gs>
                <a:gs pos="13000">
                  <a:srgbClr val="EDBAB1"/>
                </a:gs>
              </a:gsLst>
              <a:lin ang="16200000" scaled="1"/>
              <a:tileRect/>
            </a:gradFill>
            <a:ln w="1905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50" name="Rectangle 949"/>
          <p:cNvSpPr/>
          <p:nvPr/>
        </p:nvSpPr>
        <p:spPr>
          <a:xfrm>
            <a:off x="1702943" y="1414167"/>
            <a:ext cx="970179"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1</a:t>
            </a:r>
          </a:p>
        </p:txBody>
      </p:sp>
      <p:sp>
        <p:nvSpPr>
          <p:cNvPr id="951" name="Rectangle 950"/>
          <p:cNvSpPr/>
          <p:nvPr/>
        </p:nvSpPr>
        <p:spPr>
          <a:xfrm>
            <a:off x="3533831" y="1414167"/>
            <a:ext cx="970179"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2</a:t>
            </a:r>
          </a:p>
        </p:txBody>
      </p:sp>
      <p:sp>
        <p:nvSpPr>
          <p:cNvPr id="952" name="Rectangle 951"/>
          <p:cNvSpPr/>
          <p:nvPr/>
        </p:nvSpPr>
        <p:spPr>
          <a:xfrm>
            <a:off x="5364719" y="1414167"/>
            <a:ext cx="970179"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3</a:t>
            </a:r>
          </a:p>
        </p:txBody>
      </p:sp>
      <p:sp>
        <p:nvSpPr>
          <p:cNvPr id="953" name="Rectangle 952"/>
          <p:cNvSpPr/>
          <p:nvPr/>
        </p:nvSpPr>
        <p:spPr>
          <a:xfrm>
            <a:off x="7195607" y="1414167"/>
            <a:ext cx="970179"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4</a:t>
            </a:r>
          </a:p>
        </p:txBody>
      </p:sp>
      <p:sp>
        <p:nvSpPr>
          <p:cNvPr id="963" name="Freeform 33"/>
          <p:cNvSpPr>
            <a:spLocks/>
          </p:cNvSpPr>
          <p:nvPr/>
        </p:nvSpPr>
        <p:spPr bwMode="auto">
          <a:xfrm>
            <a:off x="1877289" y="2091769"/>
            <a:ext cx="674452" cy="198619"/>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1" h="131">
                <a:moveTo>
                  <a:pt x="155" y="0"/>
                </a:moveTo>
                <a:cubicBezTo>
                  <a:pt x="151" y="0"/>
                  <a:pt x="147" y="0"/>
                  <a:pt x="143" y="0"/>
                </a:cubicBezTo>
                <a:cubicBezTo>
                  <a:pt x="118" y="1"/>
                  <a:pt x="69" y="19"/>
                  <a:pt x="44" y="22"/>
                </a:cubicBezTo>
                <a:cubicBezTo>
                  <a:pt x="34" y="23"/>
                  <a:pt x="0" y="46"/>
                  <a:pt x="20" y="66"/>
                </a:cubicBezTo>
                <a:cubicBezTo>
                  <a:pt x="20" y="68"/>
                  <a:pt x="20" y="68"/>
                  <a:pt x="20" y="68"/>
                </a:cubicBezTo>
                <a:cubicBezTo>
                  <a:pt x="30" y="72"/>
                  <a:pt x="39" y="76"/>
                  <a:pt x="47" y="79"/>
                </a:cubicBezTo>
                <a:cubicBezTo>
                  <a:pt x="63" y="85"/>
                  <a:pt x="75" y="126"/>
                  <a:pt x="96" y="126"/>
                </a:cubicBezTo>
                <a:cubicBezTo>
                  <a:pt x="96" y="126"/>
                  <a:pt x="96" y="126"/>
                  <a:pt x="96" y="126"/>
                </a:cubicBezTo>
                <a:cubicBezTo>
                  <a:pt x="96" y="126"/>
                  <a:pt x="96" y="126"/>
                  <a:pt x="96" y="126"/>
                </a:cubicBezTo>
                <a:cubicBezTo>
                  <a:pt x="129" y="126"/>
                  <a:pt x="209" y="131"/>
                  <a:pt x="242" y="131"/>
                </a:cubicBezTo>
                <a:cubicBezTo>
                  <a:pt x="290" y="131"/>
                  <a:pt x="287" y="85"/>
                  <a:pt x="333" y="83"/>
                </a:cubicBezTo>
                <a:cubicBezTo>
                  <a:pt x="351" y="81"/>
                  <a:pt x="381" y="80"/>
                  <a:pt x="371" y="54"/>
                </a:cubicBezTo>
                <a:cubicBezTo>
                  <a:pt x="363" y="33"/>
                  <a:pt x="338" y="19"/>
                  <a:pt x="320" y="18"/>
                </a:cubicBezTo>
                <a:cubicBezTo>
                  <a:pt x="267" y="16"/>
                  <a:pt x="208" y="0"/>
                  <a:pt x="155" y="0"/>
                </a:cubicBezTo>
              </a:path>
            </a:pathLst>
          </a:custGeom>
          <a:solidFill>
            <a:srgbClr val="E26C5C">
              <a:alpha val="44000"/>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grpSp>
        <p:nvGrpSpPr>
          <p:cNvPr id="966" name="Group 965"/>
          <p:cNvGrpSpPr/>
          <p:nvPr/>
        </p:nvGrpSpPr>
        <p:grpSpPr>
          <a:xfrm>
            <a:off x="3450856" y="2076498"/>
            <a:ext cx="1061179" cy="209233"/>
            <a:chOff x="3103884" y="2076498"/>
            <a:chExt cx="1061179" cy="209233"/>
          </a:xfrm>
        </p:grpSpPr>
        <p:sp>
          <p:nvSpPr>
            <p:cNvPr id="967" name="Freeform 33"/>
            <p:cNvSpPr>
              <a:spLocks/>
            </p:cNvSpPr>
            <p:nvPr/>
          </p:nvSpPr>
          <p:spPr bwMode="auto">
            <a:xfrm>
              <a:off x="3103884" y="2076498"/>
              <a:ext cx="1061179" cy="209233"/>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1" h="131">
                  <a:moveTo>
                    <a:pt x="155" y="0"/>
                  </a:moveTo>
                  <a:cubicBezTo>
                    <a:pt x="151" y="0"/>
                    <a:pt x="147" y="0"/>
                    <a:pt x="143" y="0"/>
                  </a:cubicBezTo>
                  <a:cubicBezTo>
                    <a:pt x="118" y="1"/>
                    <a:pt x="69" y="19"/>
                    <a:pt x="44" y="22"/>
                  </a:cubicBezTo>
                  <a:cubicBezTo>
                    <a:pt x="34" y="23"/>
                    <a:pt x="0" y="46"/>
                    <a:pt x="20" y="66"/>
                  </a:cubicBezTo>
                  <a:cubicBezTo>
                    <a:pt x="20" y="68"/>
                    <a:pt x="20" y="68"/>
                    <a:pt x="20" y="68"/>
                  </a:cubicBezTo>
                  <a:cubicBezTo>
                    <a:pt x="30" y="72"/>
                    <a:pt x="39" y="76"/>
                    <a:pt x="47" y="79"/>
                  </a:cubicBezTo>
                  <a:cubicBezTo>
                    <a:pt x="63" y="85"/>
                    <a:pt x="75" y="126"/>
                    <a:pt x="96" y="126"/>
                  </a:cubicBezTo>
                  <a:cubicBezTo>
                    <a:pt x="96" y="126"/>
                    <a:pt x="96" y="126"/>
                    <a:pt x="96" y="126"/>
                  </a:cubicBezTo>
                  <a:cubicBezTo>
                    <a:pt x="96" y="126"/>
                    <a:pt x="96" y="126"/>
                    <a:pt x="96" y="126"/>
                  </a:cubicBezTo>
                  <a:cubicBezTo>
                    <a:pt x="129" y="126"/>
                    <a:pt x="209" y="131"/>
                    <a:pt x="242" y="131"/>
                  </a:cubicBezTo>
                  <a:cubicBezTo>
                    <a:pt x="290" y="131"/>
                    <a:pt x="287" y="85"/>
                    <a:pt x="333" y="83"/>
                  </a:cubicBezTo>
                  <a:cubicBezTo>
                    <a:pt x="351" y="81"/>
                    <a:pt x="381" y="80"/>
                    <a:pt x="371" y="54"/>
                  </a:cubicBezTo>
                  <a:cubicBezTo>
                    <a:pt x="363" y="33"/>
                    <a:pt x="338" y="19"/>
                    <a:pt x="320" y="18"/>
                  </a:cubicBezTo>
                  <a:cubicBezTo>
                    <a:pt x="267" y="16"/>
                    <a:pt x="208" y="0"/>
                    <a:pt x="155" y="0"/>
                  </a:cubicBezTo>
                </a:path>
              </a:pathLst>
            </a:custGeom>
            <a:solidFill>
              <a:srgbClr val="E26C5C">
                <a:alpha val="74000"/>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sp>
          <p:nvSpPr>
            <p:cNvPr id="968" name="Freeform 33"/>
            <p:cNvSpPr>
              <a:spLocks/>
            </p:cNvSpPr>
            <p:nvPr/>
          </p:nvSpPr>
          <p:spPr bwMode="auto">
            <a:xfrm>
              <a:off x="3269389" y="2114670"/>
              <a:ext cx="674020" cy="132897"/>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1" h="131">
                  <a:moveTo>
                    <a:pt x="155" y="0"/>
                  </a:moveTo>
                  <a:cubicBezTo>
                    <a:pt x="151" y="0"/>
                    <a:pt x="147" y="0"/>
                    <a:pt x="143" y="0"/>
                  </a:cubicBezTo>
                  <a:cubicBezTo>
                    <a:pt x="118" y="1"/>
                    <a:pt x="69" y="19"/>
                    <a:pt x="44" y="22"/>
                  </a:cubicBezTo>
                  <a:cubicBezTo>
                    <a:pt x="34" y="23"/>
                    <a:pt x="0" y="46"/>
                    <a:pt x="20" y="66"/>
                  </a:cubicBezTo>
                  <a:cubicBezTo>
                    <a:pt x="20" y="68"/>
                    <a:pt x="20" y="68"/>
                    <a:pt x="20" y="68"/>
                  </a:cubicBezTo>
                  <a:cubicBezTo>
                    <a:pt x="30" y="72"/>
                    <a:pt x="39" y="76"/>
                    <a:pt x="47" y="79"/>
                  </a:cubicBezTo>
                  <a:cubicBezTo>
                    <a:pt x="63" y="85"/>
                    <a:pt x="75" y="126"/>
                    <a:pt x="96" y="126"/>
                  </a:cubicBezTo>
                  <a:cubicBezTo>
                    <a:pt x="96" y="126"/>
                    <a:pt x="96" y="126"/>
                    <a:pt x="96" y="126"/>
                  </a:cubicBezTo>
                  <a:cubicBezTo>
                    <a:pt x="96" y="126"/>
                    <a:pt x="96" y="126"/>
                    <a:pt x="96" y="126"/>
                  </a:cubicBezTo>
                  <a:cubicBezTo>
                    <a:pt x="129" y="126"/>
                    <a:pt x="209" y="131"/>
                    <a:pt x="242" y="131"/>
                  </a:cubicBezTo>
                  <a:cubicBezTo>
                    <a:pt x="290" y="131"/>
                    <a:pt x="287" y="85"/>
                    <a:pt x="333" y="83"/>
                  </a:cubicBezTo>
                  <a:cubicBezTo>
                    <a:pt x="351" y="81"/>
                    <a:pt x="381" y="80"/>
                    <a:pt x="371" y="54"/>
                  </a:cubicBezTo>
                  <a:cubicBezTo>
                    <a:pt x="363" y="33"/>
                    <a:pt x="338" y="19"/>
                    <a:pt x="320" y="18"/>
                  </a:cubicBezTo>
                  <a:cubicBezTo>
                    <a:pt x="267" y="16"/>
                    <a:pt x="208" y="0"/>
                    <a:pt x="155" y="0"/>
                  </a:cubicBezTo>
                </a:path>
              </a:pathLst>
            </a:custGeom>
            <a:solidFill>
              <a:srgbClr val="E26C5C">
                <a:alpha val="74000"/>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sp>
          <p:nvSpPr>
            <p:cNvPr id="969" name="Freeform 33"/>
            <p:cNvSpPr>
              <a:spLocks/>
            </p:cNvSpPr>
            <p:nvPr/>
          </p:nvSpPr>
          <p:spPr bwMode="auto">
            <a:xfrm>
              <a:off x="3393036" y="2140464"/>
              <a:ext cx="384781" cy="75868"/>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1" h="131">
                  <a:moveTo>
                    <a:pt x="155" y="0"/>
                  </a:moveTo>
                  <a:cubicBezTo>
                    <a:pt x="151" y="0"/>
                    <a:pt x="147" y="0"/>
                    <a:pt x="143" y="0"/>
                  </a:cubicBezTo>
                  <a:cubicBezTo>
                    <a:pt x="118" y="1"/>
                    <a:pt x="69" y="19"/>
                    <a:pt x="44" y="22"/>
                  </a:cubicBezTo>
                  <a:cubicBezTo>
                    <a:pt x="34" y="23"/>
                    <a:pt x="0" y="46"/>
                    <a:pt x="20" y="66"/>
                  </a:cubicBezTo>
                  <a:cubicBezTo>
                    <a:pt x="20" y="68"/>
                    <a:pt x="20" y="68"/>
                    <a:pt x="20" y="68"/>
                  </a:cubicBezTo>
                  <a:cubicBezTo>
                    <a:pt x="30" y="72"/>
                    <a:pt x="39" y="76"/>
                    <a:pt x="47" y="79"/>
                  </a:cubicBezTo>
                  <a:cubicBezTo>
                    <a:pt x="63" y="85"/>
                    <a:pt x="75" y="126"/>
                    <a:pt x="96" y="126"/>
                  </a:cubicBezTo>
                  <a:cubicBezTo>
                    <a:pt x="96" y="126"/>
                    <a:pt x="96" y="126"/>
                    <a:pt x="96" y="126"/>
                  </a:cubicBezTo>
                  <a:cubicBezTo>
                    <a:pt x="96" y="126"/>
                    <a:pt x="96" y="126"/>
                    <a:pt x="96" y="126"/>
                  </a:cubicBezTo>
                  <a:cubicBezTo>
                    <a:pt x="129" y="126"/>
                    <a:pt x="209" y="131"/>
                    <a:pt x="242" y="131"/>
                  </a:cubicBezTo>
                  <a:cubicBezTo>
                    <a:pt x="290" y="131"/>
                    <a:pt x="287" y="85"/>
                    <a:pt x="333" y="83"/>
                  </a:cubicBezTo>
                  <a:cubicBezTo>
                    <a:pt x="351" y="81"/>
                    <a:pt x="381" y="80"/>
                    <a:pt x="371" y="54"/>
                  </a:cubicBezTo>
                  <a:cubicBezTo>
                    <a:pt x="363" y="33"/>
                    <a:pt x="338" y="19"/>
                    <a:pt x="320" y="18"/>
                  </a:cubicBezTo>
                  <a:cubicBezTo>
                    <a:pt x="267" y="16"/>
                    <a:pt x="208" y="0"/>
                    <a:pt x="155" y="0"/>
                  </a:cubicBezTo>
                </a:path>
              </a:pathLst>
            </a:custGeom>
            <a:solidFill>
              <a:schemeClr val="bg1">
                <a:alpha val="46000"/>
              </a:scheme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grpSp>
          <p:nvGrpSpPr>
            <p:cNvPr id="970" name="Group 969"/>
            <p:cNvGrpSpPr/>
            <p:nvPr/>
          </p:nvGrpSpPr>
          <p:grpSpPr>
            <a:xfrm>
              <a:off x="3360589" y="2093606"/>
              <a:ext cx="471791" cy="178815"/>
              <a:chOff x="3337009" y="1567272"/>
              <a:chExt cx="822242" cy="311641"/>
            </a:xfrm>
          </p:grpSpPr>
          <p:sp>
            <p:nvSpPr>
              <p:cNvPr id="971" name="Freeform 38"/>
              <p:cNvSpPr>
                <a:spLocks/>
              </p:cNvSpPr>
              <p:nvPr/>
            </p:nvSpPr>
            <p:spPr bwMode="auto">
              <a:xfrm>
                <a:off x="3352008" y="1709050"/>
                <a:ext cx="763587" cy="169863"/>
              </a:xfrm>
              <a:custGeom>
                <a:avLst/>
                <a:gdLst>
                  <a:gd name="T0" fmla="*/ 21 w 238"/>
                  <a:gd name="T1" fmla="*/ 39 h 52"/>
                  <a:gd name="T2" fmla="*/ 110 w 238"/>
                  <a:gd name="T3" fmla="*/ 44 h 52"/>
                  <a:gd name="T4" fmla="*/ 204 w 238"/>
                  <a:gd name="T5" fmla="*/ 42 h 52"/>
                  <a:gd name="T6" fmla="*/ 238 w 238"/>
                  <a:gd name="T7" fmla="*/ 26 h 52"/>
                  <a:gd name="T8" fmla="*/ 112 w 238"/>
                  <a:gd name="T9" fmla="*/ 0 h 52"/>
                  <a:gd name="T10" fmla="*/ 10 w 238"/>
                  <a:gd name="T11" fmla="*/ 13 h 52"/>
                  <a:gd name="T12" fmla="*/ 21 w 238"/>
                  <a:gd name="T13" fmla="*/ 39 h 52"/>
                </a:gdLst>
                <a:ahLst/>
                <a:cxnLst>
                  <a:cxn ang="0">
                    <a:pos x="T0" y="T1"/>
                  </a:cxn>
                  <a:cxn ang="0">
                    <a:pos x="T2" y="T3"/>
                  </a:cxn>
                  <a:cxn ang="0">
                    <a:pos x="T4" y="T5"/>
                  </a:cxn>
                  <a:cxn ang="0">
                    <a:pos x="T6" y="T7"/>
                  </a:cxn>
                  <a:cxn ang="0">
                    <a:pos x="T8" y="T9"/>
                  </a:cxn>
                  <a:cxn ang="0">
                    <a:pos x="T10" y="T11"/>
                  </a:cxn>
                  <a:cxn ang="0">
                    <a:pos x="T12" y="T13"/>
                  </a:cxn>
                </a:cxnLst>
                <a:rect l="0" t="0" r="r" b="b"/>
                <a:pathLst>
                  <a:path w="238" h="52">
                    <a:moveTo>
                      <a:pt x="21" y="39"/>
                    </a:moveTo>
                    <a:cubicBezTo>
                      <a:pt x="43" y="52"/>
                      <a:pt x="57" y="46"/>
                      <a:pt x="110" y="44"/>
                    </a:cubicBezTo>
                    <a:cubicBezTo>
                      <a:pt x="163" y="42"/>
                      <a:pt x="194" y="41"/>
                      <a:pt x="204" y="42"/>
                    </a:cubicBezTo>
                    <a:cubicBezTo>
                      <a:pt x="231" y="44"/>
                      <a:pt x="238" y="26"/>
                      <a:pt x="238" y="26"/>
                    </a:cubicBezTo>
                    <a:cubicBezTo>
                      <a:pt x="238" y="26"/>
                      <a:pt x="162" y="0"/>
                      <a:pt x="112" y="0"/>
                    </a:cubicBezTo>
                    <a:cubicBezTo>
                      <a:pt x="62" y="0"/>
                      <a:pt x="10" y="13"/>
                      <a:pt x="10" y="13"/>
                    </a:cubicBezTo>
                    <a:cubicBezTo>
                      <a:pt x="10" y="13"/>
                      <a:pt x="0" y="26"/>
                      <a:pt x="21" y="39"/>
                    </a:cubicBezTo>
                    <a:close/>
                  </a:path>
                </a:pathLst>
              </a:custGeom>
              <a:solidFill>
                <a:srgbClr val="4816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2" name="Freeform 971"/>
              <p:cNvSpPr/>
              <p:nvPr/>
            </p:nvSpPr>
            <p:spPr>
              <a:xfrm>
                <a:off x="3337009" y="1567272"/>
                <a:ext cx="822242" cy="226710"/>
              </a:xfrm>
              <a:custGeom>
                <a:avLst/>
                <a:gdLst>
                  <a:gd name="connsiteX0" fmla="*/ 0 w 852487"/>
                  <a:gd name="connsiteY0" fmla="*/ 83344 h 226219"/>
                  <a:gd name="connsiteX1" fmla="*/ 242887 w 852487"/>
                  <a:gd name="connsiteY1" fmla="*/ 0 h 226219"/>
                  <a:gd name="connsiteX2" fmla="*/ 652462 w 852487"/>
                  <a:gd name="connsiteY2" fmla="*/ 19050 h 226219"/>
                  <a:gd name="connsiteX3" fmla="*/ 852487 w 852487"/>
                  <a:gd name="connsiteY3" fmla="*/ 104775 h 226219"/>
                  <a:gd name="connsiteX4" fmla="*/ 781050 w 852487"/>
                  <a:gd name="connsiteY4" fmla="*/ 226219 h 226219"/>
                  <a:gd name="connsiteX5" fmla="*/ 426244 w 852487"/>
                  <a:gd name="connsiteY5" fmla="*/ 157163 h 226219"/>
                  <a:gd name="connsiteX6" fmla="*/ 185737 w 852487"/>
                  <a:gd name="connsiteY6" fmla="*/ 161925 h 226219"/>
                  <a:gd name="connsiteX7" fmla="*/ 50006 w 852487"/>
                  <a:gd name="connsiteY7" fmla="*/ 216694 h 226219"/>
                  <a:gd name="connsiteX8" fmla="*/ 0 w 852487"/>
                  <a:gd name="connsiteY8" fmla="*/ 83344 h 226219"/>
                  <a:gd name="connsiteX0" fmla="*/ 0 w 852487"/>
                  <a:gd name="connsiteY0" fmla="*/ 87348 h 230223"/>
                  <a:gd name="connsiteX1" fmla="*/ 242887 w 852487"/>
                  <a:gd name="connsiteY1" fmla="*/ 4004 h 230223"/>
                  <a:gd name="connsiteX2" fmla="*/ 652462 w 852487"/>
                  <a:gd name="connsiteY2" fmla="*/ 23054 h 230223"/>
                  <a:gd name="connsiteX3" fmla="*/ 852487 w 852487"/>
                  <a:gd name="connsiteY3" fmla="*/ 108779 h 230223"/>
                  <a:gd name="connsiteX4" fmla="*/ 781050 w 852487"/>
                  <a:gd name="connsiteY4" fmla="*/ 230223 h 230223"/>
                  <a:gd name="connsiteX5" fmla="*/ 426244 w 852487"/>
                  <a:gd name="connsiteY5" fmla="*/ 161167 h 230223"/>
                  <a:gd name="connsiteX6" fmla="*/ 185737 w 852487"/>
                  <a:gd name="connsiteY6" fmla="*/ 165929 h 230223"/>
                  <a:gd name="connsiteX7" fmla="*/ 50006 w 852487"/>
                  <a:gd name="connsiteY7" fmla="*/ 220698 h 230223"/>
                  <a:gd name="connsiteX8" fmla="*/ 0 w 852487"/>
                  <a:gd name="connsiteY8" fmla="*/ 87348 h 230223"/>
                  <a:gd name="connsiteX0" fmla="*/ 0 w 852487"/>
                  <a:gd name="connsiteY0" fmla="*/ 87348 h 231004"/>
                  <a:gd name="connsiteX1" fmla="*/ 242887 w 852487"/>
                  <a:gd name="connsiteY1" fmla="*/ 4004 h 231004"/>
                  <a:gd name="connsiteX2" fmla="*/ 652462 w 852487"/>
                  <a:gd name="connsiteY2" fmla="*/ 23054 h 231004"/>
                  <a:gd name="connsiteX3" fmla="*/ 852487 w 852487"/>
                  <a:gd name="connsiteY3" fmla="*/ 108779 h 231004"/>
                  <a:gd name="connsiteX4" fmla="*/ 781050 w 852487"/>
                  <a:gd name="connsiteY4" fmla="*/ 230223 h 231004"/>
                  <a:gd name="connsiteX5" fmla="*/ 426244 w 852487"/>
                  <a:gd name="connsiteY5" fmla="*/ 161167 h 231004"/>
                  <a:gd name="connsiteX6" fmla="*/ 185737 w 852487"/>
                  <a:gd name="connsiteY6" fmla="*/ 165929 h 231004"/>
                  <a:gd name="connsiteX7" fmla="*/ 50006 w 852487"/>
                  <a:gd name="connsiteY7" fmla="*/ 220698 h 231004"/>
                  <a:gd name="connsiteX8" fmla="*/ 0 w 852487"/>
                  <a:gd name="connsiteY8" fmla="*/ 87348 h 231004"/>
                  <a:gd name="connsiteX0" fmla="*/ 0 w 852487"/>
                  <a:gd name="connsiteY0" fmla="*/ 87348 h 231004"/>
                  <a:gd name="connsiteX1" fmla="*/ 242887 w 852487"/>
                  <a:gd name="connsiteY1" fmla="*/ 4004 h 231004"/>
                  <a:gd name="connsiteX2" fmla="*/ 652462 w 852487"/>
                  <a:gd name="connsiteY2" fmla="*/ 23054 h 231004"/>
                  <a:gd name="connsiteX3" fmla="*/ 852487 w 852487"/>
                  <a:gd name="connsiteY3" fmla="*/ 108779 h 231004"/>
                  <a:gd name="connsiteX4" fmla="*/ 781050 w 852487"/>
                  <a:gd name="connsiteY4" fmla="*/ 230223 h 231004"/>
                  <a:gd name="connsiteX5" fmla="*/ 426244 w 852487"/>
                  <a:gd name="connsiteY5" fmla="*/ 161167 h 231004"/>
                  <a:gd name="connsiteX6" fmla="*/ 185737 w 852487"/>
                  <a:gd name="connsiteY6" fmla="*/ 165929 h 231004"/>
                  <a:gd name="connsiteX7" fmla="*/ 50006 w 852487"/>
                  <a:gd name="connsiteY7" fmla="*/ 220698 h 231004"/>
                  <a:gd name="connsiteX8" fmla="*/ 0 w 852487"/>
                  <a:gd name="connsiteY8" fmla="*/ 87348 h 231004"/>
                  <a:gd name="connsiteX0" fmla="*/ 0 w 852487"/>
                  <a:gd name="connsiteY0" fmla="*/ 87348 h 230957"/>
                  <a:gd name="connsiteX1" fmla="*/ 242887 w 852487"/>
                  <a:gd name="connsiteY1" fmla="*/ 4004 h 230957"/>
                  <a:gd name="connsiteX2" fmla="*/ 652462 w 852487"/>
                  <a:gd name="connsiteY2" fmla="*/ 23054 h 230957"/>
                  <a:gd name="connsiteX3" fmla="*/ 852487 w 852487"/>
                  <a:gd name="connsiteY3" fmla="*/ 108779 h 230957"/>
                  <a:gd name="connsiteX4" fmla="*/ 781050 w 852487"/>
                  <a:gd name="connsiteY4" fmla="*/ 230223 h 230957"/>
                  <a:gd name="connsiteX5" fmla="*/ 426244 w 852487"/>
                  <a:gd name="connsiteY5" fmla="*/ 161167 h 230957"/>
                  <a:gd name="connsiteX6" fmla="*/ 190499 w 852487"/>
                  <a:gd name="connsiteY6" fmla="*/ 194504 h 230957"/>
                  <a:gd name="connsiteX7" fmla="*/ 50006 w 852487"/>
                  <a:gd name="connsiteY7" fmla="*/ 220698 h 230957"/>
                  <a:gd name="connsiteX8" fmla="*/ 0 w 852487"/>
                  <a:gd name="connsiteY8" fmla="*/ 87348 h 230957"/>
                  <a:gd name="connsiteX0" fmla="*/ 0 w 852487"/>
                  <a:gd name="connsiteY0" fmla="*/ 87348 h 230957"/>
                  <a:gd name="connsiteX1" fmla="*/ 242887 w 852487"/>
                  <a:gd name="connsiteY1" fmla="*/ 4004 h 230957"/>
                  <a:gd name="connsiteX2" fmla="*/ 652462 w 852487"/>
                  <a:gd name="connsiteY2" fmla="*/ 23054 h 230957"/>
                  <a:gd name="connsiteX3" fmla="*/ 852487 w 852487"/>
                  <a:gd name="connsiteY3" fmla="*/ 108779 h 230957"/>
                  <a:gd name="connsiteX4" fmla="*/ 781050 w 852487"/>
                  <a:gd name="connsiteY4" fmla="*/ 230223 h 230957"/>
                  <a:gd name="connsiteX5" fmla="*/ 426244 w 852487"/>
                  <a:gd name="connsiteY5" fmla="*/ 161167 h 230957"/>
                  <a:gd name="connsiteX6" fmla="*/ 190499 w 852487"/>
                  <a:gd name="connsiteY6" fmla="*/ 194504 h 230957"/>
                  <a:gd name="connsiteX7" fmla="*/ 45243 w 852487"/>
                  <a:gd name="connsiteY7" fmla="*/ 230223 h 230957"/>
                  <a:gd name="connsiteX8" fmla="*/ 0 w 852487"/>
                  <a:gd name="connsiteY8" fmla="*/ 87348 h 230957"/>
                  <a:gd name="connsiteX0" fmla="*/ 0 w 852487"/>
                  <a:gd name="connsiteY0" fmla="*/ 87348 h 231236"/>
                  <a:gd name="connsiteX1" fmla="*/ 242887 w 852487"/>
                  <a:gd name="connsiteY1" fmla="*/ 4004 h 231236"/>
                  <a:gd name="connsiteX2" fmla="*/ 652462 w 852487"/>
                  <a:gd name="connsiteY2" fmla="*/ 23054 h 231236"/>
                  <a:gd name="connsiteX3" fmla="*/ 852487 w 852487"/>
                  <a:gd name="connsiteY3" fmla="*/ 108779 h 231236"/>
                  <a:gd name="connsiteX4" fmla="*/ 781050 w 852487"/>
                  <a:gd name="connsiteY4" fmla="*/ 230223 h 231236"/>
                  <a:gd name="connsiteX5" fmla="*/ 433388 w 852487"/>
                  <a:gd name="connsiteY5" fmla="*/ 182598 h 231236"/>
                  <a:gd name="connsiteX6" fmla="*/ 190499 w 852487"/>
                  <a:gd name="connsiteY6" fmla="*/ 194504 h 231236"/>
                  <a:gd name="connsiteX7" fmla="*/ 45243 w 852487"/>
                  <a:gd name="connsiteY7" fmla="*/ 230223 h 231236"/>
                  <a:gd name="connsiteX8" fmla="*/ 0 w 852487"/>
                  <a:gd name="connsiteY8" fmla="*/ 87348 h 231236"/>
                  <a:gd name="connsiteX0" fmla="*/ 0 w 852487"/>
                  <a:gd name="connsiteY0" fmla="*/ 87348 h 232770"/>
                  <a:gd name="connsiteX1" fmla="*/ 242887 w 852487"/>
                  <a:gd name="connsiteY1" fmla="*/ 4004 h 232770"/>
                  <a:gd name="connsiteX2" fmla="*/ 652462 w 852487"/>
                  <a:gd name="connsiteY2" fmla="*/ 23054 h 232770"/>
                  <a:gd name="connsiteX3" fmla="*/ 852487 w 852487"/>
                  <a:gd name="connsiteY3" fmla="*/ 108779 h 232770"/>
                  <a:gd name="connsiteX4" fmla="*/ 781050 w 852487"/>
                  <a:gd name="connsiteY4" fmla="*/ 230223 h 232770"/>
                  <a:gd name="connsiteX5" fmla="*/ 433388 w 852487"/>
                  <a:gd name="connsiteY5" fmla="*/ 182598 h 232770"/>
                  <a:gd name="connsiteX6" fmla="*/ 45243 w 852487"/>
                  <a:gd name="connsiteY6" fmla="*/ 230223 h 232770"/>
                  <a:gd name="connsiteX7" fmla="*/ 0 w 852487"/>
                  <a:gd name="connsiteY7" fmla="*/ 87348 h 232770"/>
                  <a:gd name="connsiteX0" fmla="*/ 0 w 852487"/>
                  <a:gd name="connsiteY0" fmla="*/ 87348 h 232429"/>
                  <a:gd name="connsiteX1" fmla="*/ 242887 w 852487"/>
                  <a:gd name="connsiteY1" fmla="*/ 4004 h 232429"/>
                  <a:gd name="connsiteX2" fmla="*/ 652462 w 852487"/>
                  <a:gd name="connsiteY2" fmla="*/ 23054 h 232429"/>
                  <a:gd name="connsiteX3" fmla="*/ 852487 w 852487"/>
                  <a:gd name="connsiteY3" fmla="*/ 108779 h 232429"/>
                  <a:gd name="connsiteX4" fmla="*/ 781050 w 852487"/>
                  <a:gd name="connsiteY4" fmla="*/ 230223 h 232429"/>
                  <a:gd name="connsiteX5" fmla="*/ 433388 w 852487"/>
                  <a:gd name="connsiteY5" fmla="*/ 182598 h 232429"/>
                  <a:gd name="connsiteX6" fmla="*/ 45243 w 852487"/>
                  <a:gd name="connsiteY6" fmla="*/ 230223 h 232429"/>
                  <a:gd name="connsiteX7" fmla="*/ 0 w 852487"/>
                  <a:gd name="connsiteY7" fmla="*/ 87348 h 232429"/>
                  <a:gd name="connsiteX0" fmla="*/ 0 w 852487"/>
                  <a:gd name="connsiteY0" fmla="*/ 87348 h 231350"/>
                  <a:gd name="connsiteX1" fmla="*/ 242887 w 852487"/>
                  <a:gd name="connsiteY1" fmla="*/ 4004 h 231350"/>
                  <a:gd name="connsiteX2" fmla="*/ 652462 w 852487"/>
                  <a:gd name="connsiteY2" fmla="*/ 23054 h 231350"/>
                  <a:gd name="connsiteX3" fmla="*/ 852487 w 852487"/>
                  <a:gd name="connsiteY3" fmla="*/ 108779 h 231350"/>
                  <a:gd name="connsiteX4" fmla="*/ 781050 w 852487"/>
                  <a:gd name="connsiteY4" fmla="*/ 230223 h 231350"/>
                  <a:gd name="connsiteX5" fmla="*/ 433388 w 852487"/>
                  <a:gd name="connsiteY5" fmla="*/ 182598 h 231350"/>
                  <a:gd name="connsiteX6" fmla="*/ 45243 w 852487"/>
                  <a:gd name="connsiteY6" fmla="*/ 230223 h 231350"/>
                  <a:gd name="connsiteX7" fmla="*/ 0 w 852487"/>
                  <a:gd name="connsiteY7" fmla="*/ 87348 h 231350"/>
                  <a:gd name="connsiteX0" fmla="*/ 0 w 852487"/>
                  <a:gd name="connsiteY0" fmla="*/ 87348 h 231350"/>
                  <a:gd name="connsiteX1" fmla="*/ 242887 w 852487"/>
                  <a:gd name="connsiteY1" fmla="*/ 4004 h 231350"/>
                  <a:gd name="connsiteX2" fmla="*/ 652462 w 852487"/>
                  <a:gd name="connsiteY2" fmla="*/ 23054 h 231350"/>
                  <a:gd name="connsiteX3" fmla="*/ 852487 w 852487"/>
                  <a:gd name="connsiteY3" fmla="*/ 108779 h 231350"/>
                  <a:gd name="connsiteX4" fmla="*/ 781050 w 852487"/>
                  <a:gd name="connsiteY4" fmla="*/ 230223 h 231350"/>
                  <a:gd name="connsiteX5" fmla="*/ 433388 w 852487"/>
                  <a:gd name="connsiteY5" fmla="*/ 182598 h 231350"/>
                  <a:gd name="connsiteX6" fmla="*/ 45243 w 852487"/>
                  <a:gd name="connsiteY6" fmla="*/ 230223 h 231350"/>
                  <a:gd name="connsiteX7" fmla="*/ 0 w 852487"/>
                  <a:gd name="connsiteY7" fmla="*/ 87348 h 231350"/>
                  <a:gd name="connsiteX0" fmla="*/ 0 w 852487"/>
                  <a:gd name="connsiteY0" fmla="*/ 87348 h 231533"/>
                  <a:gd name="connsiteX1" fmla="*/ 242887 w 852487"/>
                  <a:gd name="connsiteY1" fmla="*/ 4004 h 231533"/>
                  <a:gd name="connsiteX2" fmla="*/ 652462 w 852487"/>
                  <a:gd name="connsiteY2" fmla="*/ 23054 h 231533"/>
                  <a:gd name="connsiteX3" fmla="*/ 852487 w 852487"/>
                  <a:gd name="connsiteY3" fmla="*/ 108779 h 231533"/>
                  <a:gd name="connsiteX4" fmla="*/ 781050 w 852487"/>
                  <a:gd name="connsiteY4" fmla="*/ 230223 h 231533"/>
                  <a:gd name="connsiteX5" fmla="*/ 433388 w 852487"/>
                  <a:gd name="connsiteY5" fmla="*/ 189742 h 231533"/>
                  <a:gd name="connsiteX6" fmla="*/ 45243 w 852487"/>
                  <a:gd name="connsiteY6" fmla="*/ 230223 h 231533"/>
                  <a:gd name="connsiteX7" fmla="*/ 0 w 852487"/>
                  <a:gd name="connsiteY7" fmla="*/ 87348 h 231533"/>
                  <a:gd name="connsiteX0" fmla="*/ 0 w 852487"/>
                  <a:gd name="connsiteY0" fmla="*/ 87348 h 266614"/>
                  <a:gd name="connsiteX1" fmla="*/ 242887 w 852487"/>
                  <a:gd name="connsiteY1" fmla="*/ 4004 h 266614"/>
                  <a:gd name="connsiteX2" fmla="*/ 652462 w 852487"/>
                  <a:gd name="connsiteY2" fmla="*/ 23054 h 266614"/>
                  <a:gd name="connsiteX3" fmla="*/ 852487 w 852487"/>
                  <a:gd name="connsiteY3" fmla="*/ 108779 h 266614"/>
                  <a:gd name="connsiteX4" fmla="*/ 790575 w 852487"/>
                  <a:gd name="connsiteY4" fmla="*/ 265941 h 266614"/>
                  <a:gd name="connsiteX5" fmla="*/ 433388 w 852487"/>
                  <a:gd name="connsiteY5" fmla="*/ 189742 h 266614"/>
                  <a:gd name="connsiteX6" fmla="*/ 45243 w 852487"/>
                  <a:gd name="connsiteY6" fmla="*/ 230223 h 266614"/>
                  <a:gd name="connsiteX7" fmla="*/ 0 w 852487"/>
                  <a:gd name="connsiteY7" fmla="*/ 87348 h 266614"/>
                  <a:gd name="connsiteX0" fmla="*/ 0 w 852487"/>
                  <a:gd name="connsiteY0" fmla="*/ 87348 h 265941"/>
                  <a:gd name="connsiteX1" fmla="*/ 242887 w 852487"/>
                  <a:gd name="connsiteY1" fmla="*/ 4004 h 265941"/>
                  <a:gd name="connsiteX2" fmla="*/ 652462 w 852487"/>
                  <a:gd name="connsiteY2" fmla="*/ 23054 h 265941"/>
                  <a:gd name="connsiteX3" fmla="*/ 852487 w 852487"/>
                  <a:gd name="connsiteY3" fmla="*/ 108779 h 265941"/>
                  <a:gd name="connsiteX4" fmla="*/ 790575 w 852487"/>
                  <a:gd name="connsiteY4" fmla="*/ 265941 h 265941"/>
                  <a:gd name="connsiteX5" fmla="*/ 433388 w 852487"/>
                  <a:gd name="connsiteY5" fmla="*/ 189742 h 265941"/>
                  <a:gd name="connsiteX6" fmla="*/ 45243 w 852487"/>
                  <a:gd name="connsiteY6" fmla="*/ 230223 h 265941"/>
                  <a:gd name="connsiteX7" fmla="*/ 0 w 852487"/>
                  <a:gd name="connsiteY7" fmla="*/ 87348 h 265941"/>
                  <a:gd name="connsiteX0" fmla="*/ 0 w 852487"/>
                  <a:gd name="connsiteY0" fmla="*/ 87348 h 265941"/>
                  <a:gd name="connsiteX1" fmla="*/ 242887 w 852487"/>
                  <a:gd name="connsiteY1" fmla="*/ 4004 h 265941"/>
                  <a:gd name="connsiteX2" fmla="*/ 652462 w 852487"/>
                  <a:gd name="connsiteY2" fmla="*/ 23054 h 265941"/>
                  <a:gd name="connsiteX3" fmla="*/ 852487 w 852487"/>
                  <a:gd name="connsiteY3" fmla="*/ 108779 h 265941"/>
                  <a:gd name="connsiteX4" fmla="*/ 790575 w 852487"/>
                  <a:gd name="connsiteY4" fmla="*/ 265941 h 265941"/>
                  <a:gd name="connsiteX5" fmla="*/ 433388 w 852487"/>
                  <a:gd name="connsiteY5" fmla="*/ 189742 h 265941"/>
                  <a:gd name="connsiteX6" fmla="*/ 45243 w 852487"/>
                  <a:gd name="connsiteY6" fmla="*/ 230223 h 265941"/>
                  <a:gd name="connsiteX7" fmla="*/ 0 w 852487"/>
                  <a:gd name="connsiteY7" fmla="*/ 87348 h 265941"/>
                  <a:gd name="connsiteX0" fmla="*/ 0 w 852487"/>
                  <a:gd name="connsiteY0" fmla="*/ 87348 h 273085"/>
                  <a:gd name="connsiteX1" fmla="*/ 242887 w 852487"/>
                  <a:gd name="connsiteY1" fmla="*/ 4004 h 273085"/>
                  <a:gd name="connsiteX2" fmla="*/ 652462 w 852487"/>
                  <a:gd name="connsiteY2" fmla="*/ 23054 h 273085"/>
                  <a:gd name="connsiteX3" fmla="*/ 852487 w 852487"/>
                  <a:gd name="connsiteY3" fmla="*/ 108779 h 273085"/>
                  <a:gd name="connsiteX4" fmla="*/ 781050 w 852487"/>
                  <a:gd name="connsiteY4" fmla="*/ 273085 h 273085"/>
                  <a:gd name="connsiteX5" fmla="*/ 433388 w 852487"/>
                  <a:gd name="connsiteY5" fmla="*/ 189742 h 273085"/>
                  <a:gd name="connsiteX6" fmla="*/ 45243 w 852487"/>
                  <a:gd name="connsiteY6" fmla="*/ 230223 h 273085"/>
                  <a:gd name="connsiteX7" fmla="*/ 0 w 852487"/>
                  <a:gd name="connsiteY7" fmla="*/ 87348 h 273085"/>
                  <a:gd name="connsiteX0" fmla="*/ 0 w 831056"/>
                  <a:gd name="connsiteY0" fmla="*/ 88901 h 274638"/>
                  <a:gd name="connsiteX1" fmla="*/ 242887 w 831056"/>
                  <a:gd name="connsiteY1" fmla="*/ 5557 h 274638"/>
                  <a:gd name="connsiteX2" fmla="*/ 652462 w 831056"/>
                  <a:gd name="connsiteY2" fmla="*/ 24607 h 274638"/>
                  <a:gd name="connsiteX3" fmla="*/ 831056 w 831056"/>
                  <a:gd name="connsiteY3" fmla="*/ 160338 h 274638"/>
                  <a:gd name="connsiteX4" fmla="*/ 781050 w 831056"/>
                  <a:gd name="connsiteY4" fmla="*/ 274638 h 274638"/>
                  <a:gd name="connsiteX5" fmla="*/ 433388 w 831056"/>
                  <a:gd name="connsiteY5" fmla="*/ 191295 h 274638"/>
                  <a:gd name="connsiteX6" fmla="*/ 45243 w 831056"/>
                  <a:gd name="connsiteY6" fmla="*/ 231776 h 274638"/>
                  <a:gd name="connsiteX7" fmla="*/ 0 w 831056"/>
                  <a:gd name="connsiteY7" fmla="*/ 88901 h 274638"/>
                  <a:gd name="connsiteX0" fmla="*/ 0 w 831056"/>
                  <a:gd name="connsiteY0" fmla="*/ 83516 h 269253"/>
                  <a:gd name="connsiteX1" fmla="*/ 242887 w 831056"/>
                  <a:gd name="connsiteY1" fmla="*/ 172 h 269253"/>
                  <a:gd name="connsiteX2" fmla="*/ 645318 w 831056"/>
                  <a:gd name="connsiteY2" fmla="*/ 64466 h 269253"/>
                  <a:gd name="connsiteX3" fmla="*/ 831056 w 831056"/>
                  <a:gd name="connsiteY3" fmla="*/ 154953 h 269253"/>
                  <a:gd name="connsiteX4" fmla="*/ 781050 w 831056"/>
                  <a:gd name="connsiteY4" fmla="*/ 269253 h 269253"/>
                  <a:gd name="connsiteX5" fmla="*/ 433388 w 831056"/>
                  <a:gd name="connsiteY5" fmla="*/ 185910 h 269253"/>
                  <a:gd name="connsiteX6" fmla="*/ 45243 w 831056"/>
                  <a:gd name="connsiteY6" fmla="*/ 226391 h 269253"/>
                  <a:gd name="connsiteX7" fmla="*/ 0 w 831056"/>
                  <a:gd name="connsiteY7" fmla="*/ 83516 h 269253"/>
                  <a:gd name="connsiteX0" fmla="*/ 0 w 831056"/>
                  <a:gd name="connsiteY0" fmla="*/ 43543 h 229280"/>
                  <a:gd name="connsiteX1" fmla="*/ 245268 w 831056"/>
                  <a:gd name="connsiteY1" fmla="*/ 681 h 229280"/>
                  <a:gd name="connsiteX2" fmla="*/ 645318 w 831056"/>
                  <a:gd name="connsiteY2" fmla="*/ 24493 h 229280"/>
                  <a:gd name="connsiteX3" fmla="*/ 831056 w 831056"/>
                  <a:gd name="connsiteY3" fmla="*/ 114980 h 229280"/>
                  <a:gd name="connsiteX4" fmla="*/ 781050 w 831056"/>
                  <a:gd name="connsiteY4" fmla="*/ 229280 h 229280"/>
                  <a:gd name="connsiteX5" fmla="*/ 433388 w 831056"/>
                  <a:gd name="connsiteY5" fmla="*/ 145937 h 229280"/>
                  <a:gd name="connsiteX6" fmla="*/ 45243 w 831056"/>
                  <a:gd name="connsiteY6" fmla="*/ 186418 h 229280"/>
                  <a:gd name="connsiteX7" fmla="*/ 0 w 831056"/>
                  <a:gd name="connsiteY7" fmla="*/ 43543 h 229280"/>
                  <a:gd name="connsiteX0" fmla="*/ 0 w 821531"/>
                  <a:gd name="connsiteY0" fmla="*/ 76377 h 231157"/>
                  <a:gd name="connsiteX1" fmla="*/ 235743 w 821531"/>
                  <a:gd name="connsiteY1" fmla="*/ 2558 h 231157"/>
                  <a:gd name="connsiteX2" fmla="*/ 635793 w 821531"/>
                  <a:gd name="connsiteY2" fmla="*/ 26370 h 231157"/>
                  <a:gd name="connsiteX3" fmla="*/ 821531 w 821531"/>
                  <a:gd name="connsiteY3" fmla="*/ 116857 h 231157"/>
                  <a:gd name="connsiteX4" fmla="*/ 771525 w 821531"/>
                  <a:gd name="connsiteY4" fmla="*/ 231157 h 231157"/>
                  <a:gd name="connsiteX5" fmla="*/ 423863 w 821531"/>
                  <a:gd name="connsiteY5" fmla="*/ 147814 h 231157"/>
                  <a:gd name="connsiteX6" fmla="*/ 35718 w 821531"/>
                  <a:gd name="connsiteY6" fmla="*/ 188295 h 231157"/>
                  <a:gd name="connsiteX7" fmla="*/ 0 w 821531"/>
                  <a:gd name="connsiteY7" fmla="*/ 76377 h 231157"/>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23863 w 821531"/>
                  <a:gd name="connsiteY5" fmla="*/ 147814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23863 w 821531"/>
                  <a:gd name="connsiteY5" fmla="*/ 147814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28574 w 821531"/>
                  <a:gd name="connsiteY6" fmla="*/ 197820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28574 w 821531"/>
                  <a:gd name="connsiteY6" fmla="*/ 197820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8099 w 821531"/>
                  <a:gd name="connsiteY6" fmla="*/ 200202 h 235920"/>
                  <a:gd name="connsiteX7" fmla="*/ 0 w 821531"/>
                  <a:gd name="connsiteY7" fmla="*/ 76377 h 235920"/>
                  <a:gd name="connsiteX0" fmla="*/ 0 w 821531"/>
                  <a:gd name="connsiteY0" fmla="*/ 76377 h 228776"/>
                  <a:gd name="connsiteX1" fmla="*/ 235743 w 821531"/>
                  <a:gd name="connsiteY1" fmla="*/ 2558 h 228776"/>
                  <a:gd name="connsiteX2" fmla="*/ 635793 w 821531"/>
                  <a:gd name="connsiteY2" fmla="*/ 26370 h 228776"/>
                  <a:gd name="connsiteX3" fmla="*/ 821531 w 821531"/>
                  <a:gd name="connsiteY3" fmla="*/ 116857 h 228776"/>
                  <a:gd name="connsiteX4" fmla="*/ 769143 w 821531"/>
                  <a:gd name="connsiteY4" fmla="*/ 228776 h 228776"/>
                  <a:gd name="connsiteX5" fmla="*/ 414338 w 821531"/>
                  <a:gd name="connsiteY5" fmla="*/ 152576 h 228776"/>
                  <a:gd name="connsiteX6" fmla="*/ 38099 w 821531"/>
                  <a:gd name="connsiteY6" fmla="*/ 200202 h 228776"/>
                  <a:gd name="connsiteX7" fmla="*/ 0 w 821531"/>
                  <a:gd name="connsiteY7" fmla="*/ 76377 h 228776"/>
                  <a:gd name="connsiteX0" fmla="*/ 0 w 821531"/>
                  <a:gd name="connsiteY0" fmla="*/ 76377 h 224013"/>
                  <a:gd name="connsiteX1" fmla="*/ 235743 w 821531"/>
                  <a:gd name="connsiteY1" fmla="*/ 2558 h 224013"/>
                  <a:gd name="connsiteX2" fmla="*/ 635793 w 821531"/>
                  <a:gd name="connsiteY2" fmla="*/ 26370 h 224013"/>
                  <a:gd name="connsiteX3" fmla="*/ 821531 w 821531"/>
                  <a:gd name="connsiteY3" fmla="*/ 116857 h 224013"/>
                  <a:gd name="connsiteX4" fmla="*/ 773906 w 821531"/>
                  <a:gd name="connsiteY4" fmla="*/ 224013 h 224013"/>
                  <a:gd name="connsiteX5" fmla="*/ 414338 w 821531"/>
                  <a:gd name="connsiteY5" fmla="*/ 152576 h 224013"/>
                  <a:gd name="connsiteX6" fmla="*/ 38099 w 821531"/>
                  <a:gd name="connsiteY6" fmla="*/ 200202 h 224013"/>
                  <a:gd name="connsiteX7" fmla="*/ 0 w 821531"/>
                  <a:gd name="connsiteY7" fmla="*/ 76377 h 224013"/>
                  <a:gd name="connsiteX0" fmla="*/ 0 w 821531"/>
                  <a:gd name="connsiteY0" fmla="*/ 76377 h 226395"/>
                  <a:gd name="connsiteX1" fmla="*/ 235743 w 821531"/>
                  <a:gd name="connsiteY1" fmla="*/ 2558 h 226395"/>
                  <a:gd name="connsiteX2" fmla="*/ 635793 w 821531"/>
                  <a:gd name="connsiteY2" fmla="*/ 26370 h 226395"/>
                  <a:gd name="connsiteX3" fmla="*/ 821531 w 821531"/>
                  <a:gd name="connsiteY3" fmla="*/ 116857 h 226395"/>
                  <a:gd name="connsiteX4" fmla="*/ 773906 w 821531"/>
                  <a:gd name="connsiteY4" fmla="*/ 226395 h 226395"/>
                  <a:gd name="connsiteX5" fmla="*/ 414338 w 821531"/>
                  <a:gd name="connsiteY5" fmla="*/ 152576 h 226395"/>
                  <a:gd name="connsiteX6" fmla="*/ 38099 w 821531"/>
                  <a:gd name="connsiteY6" fmla="*/ 200202 h 226395"/>
                  <a:gd name="connsiteX7" fmla="*/ 0 w 821531"/>
                  <a:gd name="connsiteY7" fmla="*/ 76377 h 226395"/>
                  <a:gd name="connsiteX0" fmla="*/ 0 w 807243"/>
                  <a:gd name="connsiteY0" fmla="*/ 81455 h 226710"/>
                  <a:gd name="connsiteX1" fmla="*/ 221455 w 807243"/>
                  <a:gd name="connsiteY1" fmla="*/ 2873 h 226710"/>
                  <a:gd name="connsiteX2" fmla="*/ 621505 w 807243"/>
                  <a:gd name="connsiteY2" fmla="*/ 26685 h 226710"/>
                  <a:gd name="connsiteX3" fmla="*/ 807243 w 807243"/>
                  <a:gd name="connsiteY3" fmla="*/ 117172 h 226710"/>
                  <a:gd name="connsiteX4" fmla="*/ 759618 w 807243"/>
                  <a:gd name="connsiteY4" fmla="*/ 226710 h 226710"/>
                  <a:gd name="connsiteX5" fmla="*/ 400050 w 807243"/>
                  <a:gd name="connsiteY5" fmla="*/ 152891 h 226710"/>
                  <a:gd name="connsiteX6" fmla="*/ 23811 w 807243"/>
                  <a:gd name="connsiteY6" fmla="*/ 200517 h 226710"/>
                  <a:gd name="connsiteX7" fmla="*/ 0 w 807243"/>
                  <a:gd name="connsiteY7" fmla="*/ 81455 h 226710"/>
                  <a:gd name="connsiteX0" fmla="*/ 0 w 807243"/>
                  <a:gd name="connsiteY0" fmla="*/ 81455 h 226710"/>
                  <a:gd name="connsiteX1" fmla="*/ 221455 w 807243"/>
                  <a:gd name="connsiteY1" fmla="*/ 2873 h 226710"/>
                  <a:gd name="connsiteX2" fmla="*/ 621505 w 807243"/>
                  <a:gd name="connsiteY2" fmla="*/ 26685 h 226710"/>
                  <a:gd name="connsiteX3" fmla="*/ 807243 w 807243"/>
                  <a:gd name="connsiteY3" fmla="*/ 117172 h 226710"/>
                  <a:gd name="connsiteX4" fmla="*/ 759618 w 807243"/>
                  <a:gd name="connsiteY4" fmla="*/ 226710 h 226710"/>
                  <a:gd name="connsiteX5" fmla="*/ 400050 w 807243"/>
                  <a:gd name="connsiteY5" fmla="*/ 152891 h 226710"/>
                  <a:gd name="connsiteX6" fmla="*/ 23811 w 807243"/>
                  <a:gd name="connsiteY6" fmla="*/ 200517 h 226710"/>
                  <a:gd name="connsiteX7" fmla="*/ 0 w 807243"/>
                  <a:gd name="connsiteY7" fmla="*/ 81455 h 226710"/>
                  <a:gd name="connsiteX0" fmla="*/ 14999 w 822242"/>
                  <a:gd name="connsiteY0" fmla="*/ 81455 h 226710"/>
                  <a:gd name="connsiteX1" fmla="*/ 236454 w 822242"/>
                  <a:gd name="connsiteY1" fmla="*/ 2873 h 226710"/>
                  <a:gd name="connsiteX2" fmla="*/ 636504 w 822242"/>
                  <a:gd name="connsiteY2" fmla="*/ 26685 h 226710"/>
                  <a:gd name="connsiteX3" fmla="*/ 822242 w 822242"/>
                  <a:gd name="connsiteY3" fmla="*/ 117172 h 226710"/>
                  <a:gd name="connsiteX4" fmla="*/ 774617 w 822242"/>
                  <a:gd name="connsiteY4" fmla="*/ 226710 h 226710"/>
                  <a:gd name="connsiteX5" fmla="*/ 415049 w 822242"/>
                  <a:gd name="connsiteY5" fmla="*/ 152891 h 226710"/>
                  <a:gd name="connsiteX6" fmla="*/ 38810 w 822242"/>
                  <a:gd name="connsiteY6" fmla="*/ 200517 h 226710"/>
                  <a:gd name="connsiteX7" fmla="*/ 14999 w 822242"/>
                  <a:gd name="connsiteY7" fmla="*/ 81455 h 22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242" h="226710">
                    <a:moveTo>
                      <a:pt x="14999" y="81455"/>
                    </a:moveTo>
                    <a:cubicBezTo>
                      <a:pt x="56671" y="52483"/>
                      <a:pt x="132870" y="12001"/>
                      <a:pt x="236454" y="2873"/>
                    </a:cubicBezTo>
                    <a:cubicBezTo>
                      <a:pt x="340038" y="-6255"/>
                      <a:pt x="538873" y="7635"/>
                      <a:pt x="636504" y="26685"/>
                    </a:cubicBezTo>
                    <a:cubicBezTo>
                      <a:pt x="734135" y="45735"/>
                      <a:pt x="800811" y="82644"/>
                      <a:pt x="822242" y="117172"/>
                    </a:cubicBezTo>
                    <a:lnTo>
                      <a:pt x="774617" y="226710"/>
                    </a:lnTo>
                    <a:cubicBezTo>
                      <a:pt x="694052" y="199723"/>
                      <a:pt x="537683" y="157256"/>
                      <a:pt x="415049" y="152891"/>
                    </a:cubicBezTo>
                    <a:cubicBezTo>
                      <a:pt x="292415" y="148526"/>
                      <a:pt x="115803" y="178292"/>
                      <a:pt x="38810" y="200517"/>
                    </a:cubicBezTo>
                    <a:cubicBezTo>
                      <a:pt x="30873" y="160830"/>
                      <a:pt x="-26673" y="110427"/>
                      <a:pt x="14999" y="81455"/>
                    </a:cubicBezTo>
                    <a:close/>
                  </a:path>
                </a:pathLst>
              </a:custGeom>
              <a:gradFill flip="none" rotWithShape="1">
                <a:gsLst>
                  <a:gs pos="22000">
                    <a:srgbClr val="401410"/>
                  </a:gs>
                  <a:gs pos="54000">
                    <a:srgbClr val="EB9E96"/>
                  </a:gs>
                </a:gsLst>
                <a:lin ang="1200000" scaled="0"/>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73" name="Group 972"/>
          <p:cNvGrpSpPr/>
          <p:nvPr/>
        </p:nvGrpSpPr>
        <p:grpSpPr>
          <a:xfrm>
            <a:off x="5483362" y="2092035"/>
            <a:ext cx="740566" cy="463419"/>
            <a:chOff x="5040447" y="2092035"/>
            <a:chExt cx="740566" cy="463419"/>
          </a:xfrm>
        </p:grpSpPr>
        <p:sp>
          <p:nvSpPr>
            <p:cNvPr id="974" name="Freeform 33"/>
            <p:cNvSpPr>
              <a:spLocks/>
            </p:cNvSpPr>
            <p:nvPr/>
          </p:nvSpPr>
          <p:spPr bwMode="auto">
            <a:xfrm>
              <a:off x="5040447" y="2114681"/>
              <a:ext cx="740566" cy="440773"/>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12" h="19318">
                  <a:moveTo>
                    <a:pt x="3933" y="0"/>
                  </a:moveTo>
                  <a:lnTo>
                    <a:pt x="3599" y="0"/>
                  </a:lnTo>
                  <a:cubicBezTo>
                    <a:pt x="2902" y="44"/>
                    <a:pt x="1538" y="845"/>
                    <a:pt x="841" y="978"/>
                  </a:cubicBezTo>
                  <a:cubicBezTo>
                    <a:pt x="562" y="1023"/>
                    <a:pt x="-384" y="2045"/>
                    <a:pt x="173" y="2935"/>
                  </a:cubicBezTo>
                  <a:lnTo>
                    <a:pt x="173" y="3024"/>
                  </a:lnTo>
                  <a:cubicBezTo>
                    <a:pt x="451" y="3201"/>
                    <a:pt x="685" y="3014"/>
                    <a:pt x="925" y="3513"/>
                  </a:cubicBezTo>
                  <a:cubicBezTo>
                    <a:pt x="1165" y="4012"/>
                    <a:pt x="1358" y="4019"/>
                    <a:pt x="1615" y="6019"/>
                  </a:cubicBezTo>
                  <a:cubicBezTo>
                    <a:pt x="1872" y="8020"/>
                    <a:pt x="2182" y="13337"/>
                    <a:pt x="2465" y="15516"/>
                  </a:cubicBezTo>
                  <a:cubicBezTo>
                    <a:pt x="2748" y="17695"/>
                    <a:pt x="2623" y="18482"/>
                    <a:pt x="3313" y="19093"/>
                  </a:cubicBezTo>
                  <a:cubicBezTo>
                    <a:pt x="4003" y="19704"/>
                    <a:pt x="4456" y="18906"/>
                    <a:pt x="5106" y="18662"/>
                  </a:cubicBezTo>
                  <a:cubicBezTo>
                    <a:pt x="5756" y="18418"/>
                    <a:pt x="6873" y="19981"/>
                    <a:pt x="7212" y="17631"/>
                  </a:cubicBezTo>
                  <a:cubicBezTo>
                    <a:pt x="7701" y="15177"/>
                    <a:pt x="8477" y="6629"/>
                    <a:pt x="9015" y="3830"/>
                  </a:cubicBezTo>
                  <a:cubicBezTo>
                    <a:pt x="9518" y="3742"/>
                    <a:pt x="10228" y="3557"/>
                    <a:pt x="9950" y="2401"/>
                  </a:cubicBezTo>
                  <a:cubicBezTo>
                    <a:pt x="9727" y="1467"/>
                    <a:pt x="9030" y="845"/>
                    <a:pt x="8529" y="800"/>
                  </a:cubicBezTo>
                  <a:cubicBezTo>
                    <a:pt x="7053" y="711"/>
                    <a:pt x="5409" y="0"/>
                    <a:pt x="3933" y="0"/>
                  </a:cubicBezTo>
                </a:path>
              </a:pathLst>
            </a:custGeom>
            <a:solidFill>
              <a:srgbClr val="E26C5C">
                <a:alpha val="74000"/>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grpSp>
          <p:nvGrpSpPr>
            <p:cNvPr id="975" name="Group 974"/>
            <p:cNvGrpSpPr/>
            <p:nvPr/>
          </p:nvGrpSpPr>
          <p:grpSpPr>
            <a:xfrm>
              <a:off x="5127850" y="2092035"/>
              <a:ext cx="549437" cy="451284"/>
              <a:chOff x="3337009" y="1567272"/>
              <a:chExt cx="822242" cy="786501"/>
            </a:xfrm>
          </p:grpSpPr>
          <p:sp>
            <p:nvSpPr>
              <p:cNvPr id="992" name="Freeform 38"/>
              <p:cNvSpPr>
                <a:spLocks/>
              </p:cNvSpPr>
              <p:nvPr/>
            </p:nvSpPr>
            <p:spPr bwMode="auto">
              <a:xfrm>
                <a:off x="3376674" y="1698622"/>
                <a:ext cx="731056" cy="655151"/>
              </a:xfrm>
              <a:custGeom>
                <a:avLst/>
                <a:gdLst>
                  <a:gd name="T0" fmla="*/ 21 w 238"/>
                  <a:gd name="T1" fmla="*/ 39 h 52"/>
                  <a:gd name="T2" fmla="*/ 110 w 238"/>
                  <a:gd name="T3" fmla="*/ 44 h 52"/>
                  <a:gd name="T4" fmla="*/ 204 w 238"/>
                  <a:gd name="T5" fmla="*/ 42 h 52"/>
                  <a:gd name="T6" fmla="*/ 238 w 238"/>
                  <a:gd name="T7" fmla="*/ 26 h 52"/>
                  <a:gd name="T8" fmla="*/ 112 w 238"/>
                  <a:gd name="T9" fmla="*/ 0 h 52"/>
                  <a:gd name="T10" fmla="*/ 10 w 238"/>
                  <a:gd name="T11" fmla="*/ 13 h 52"/>
                  <a:gd name="T12" fmla="*/ 21 w 238"/>
                  <a:gd name="T13" fmla="*/ 39 h 52"/>
                  <a:gd name="connsiteX0" fmla="*/ 562 w 9680"/>
                  <a:gd name="connsiteY0" fmla="*/ 7500 h 21420"/>
                  <a:gd name="connsiteX1" fmla="*/ 4302 w 9680"/>
                  <a:gd name="connsiteY1" fmla="*/ 21411 h 21420"/>
                  <a:gd name="connsiteX2" fmla="*/ 8251 w 9680"/>
                  <a:gd name="connsiteY2" fmla="*/ 8077 h 21420"/>
                  <a:gd name="connsiteX3" fmla="*/ 9680 w 9680"/>
                  <a:gd name="connsiteY3" fmla="*/ 5000 h 21420"/>
                  <a:gd name="connsiteX4" fmla="*/ 4386 w 9680"/>
                  <a:gd name="connsiteY4" fmla="*/ 0 h 21420"/>
                  <a:gd name="connsiteX5" fmla="*/ 100 w 9680"/>
                  <a:gd name="connsiteY5" fmla="*/ 2500 h 21420"/>
                  <a:gd name="connsiteX6" fmla="*/ 562 w 9680"/>
                  <a:gd name="connsiteY6" fmla="*/ 7500 h 21420"/>
                  <a:gd name="connsiteX0" fmla="*/ 581 w 10164"/>
                  <a:gd name="connsiteY0" fmla="*/ 3501 h 10114"/>
                  <a:gd name="connsiteX1" fmla="*/ 4444 w 10164"/>
                  <a:gd name="connsiteY1" fmla="*/ 9996 h 10114"/>
                  <a:gd name="connsiteX2" fmla="*/ 8356 w 10164"/>
                  <a:gd name="connsiteY2" fmla="*/ 7307 h 10114"/>
                  <a:gd name="connsiteX3" fmla="*/ 10000 w 10164"/>
                  <a:gd name="connsiteY3" fmla="*/ 2334 h 10114"/>
                  <a:gd name="connsiteX4" fmla="*/ 4531 w 10164"/>
                  <a:gd name="connsiteY4" fmla="*/ 0 h 10114"/>
                  <a:gd name="connsiteX5" fmla="*/ 103 w 10164"/>
                  <a:gd name="connsiteY5" fmla="*/ 1167 h 10114"/>
                  <a:gd name="connsiteX6" fmla="*/ 581 w 10164"/>
                  <a:gd name="connsiteY6" fmla="*/ 3501 h 10114"/>
                  <a:gd name="connsiteX0" fmla="*/ 581 w 10128"/>
                  <a:gd name="connsiteY0" fmla="*/ 3501 h 10124"/>
                  <a:gd name="connsiteX1" fmla="*/ 4444 w 10128"/>
                  <a:gd name="connsiteY1" fmla="*/ 9996 h 10124"/>
                  <a:gd name="connsiteX2" fmla="*/ 8356 w 10128"/>
                  <a:gd name="connsiteY2" fmla="*/ 7307 h 10124"/>
                  <a:gd name="connsiteX3" fmla="*/ 10000 w 10128"/>
                  <a:gd name="connsiteY3" fmla="*/ 2334 h 10124"/>
                  <a:gd name="connsiteX4" fmla="*/ 4531 w 10128"/>
                  <a:gd name="connsiteY4" fmla="*/ 0 h 10124"/>
                  <a:gd name="connsiteX5" fmla="*/ 103 w 10128"/>
                  <a:gd name="connsiteY5" fmla="*/ 1167 h 10124"/>
                  <a:gd name="connsiteX6" fmla="*/ 581 w 10128"/>
                  <a:gd name="connsiteY6" fmla="*/ 3501 h 10124"/>
                  <a:gd name="connsiteX0" fmla="*/ 581 w 9855"/>
                  <a:gd name="connsiteY0" fmla="*/ 3501 h 10115"/>
                  <a:gd name="connsiteX1" fmla="*/ 4444 w 9855"/>
                  <a:gd name="connsiteY1" fmla="*/ 9996 h 10115"/>
                  <a:gd name="connsiteX2" fmla="*/ 8356 w 9855"/>
                  <a:gd name="connsiteY2" fmla="*/ 7307 h 10115"/>
                  <a:gd name="connsiteX3" fmla="*/ 9663 w 9855"/>
                  <a:gd name="connsiteY3" fmla="*/ 2220 h 10115"/>
                  <a:gd name="connsiteX4" fmla="*/ 4531 w 9855"/>
                  <a:gd name="connsiteY4" fmla="*/ 0 h 10115"/>
                  <a:gd name="connsiteX5" fmla="*/ 103 w 9855"/>
                  <a:gd name="connsiteY5" fmla="*/ 1167 h 10115"/>
                  <a:gd name="connsiteX6" fmla="*/ 581 w 9855"/>
                  <a:gd name="connsiteY6" fmla="*/ 3501 h 10115"/>
                  <a:gd name="connsiteX0" fmla="*/ 1684 w 10012"/>
                  <a:gd name="connsiteY0" fmla="*/ 8324 h 9927"/>
                  <a:gd name="connsiteX1" fmla="*/ 4521 w 10012"/>
                  <a:gd name="connsiteY1" fmla="*/ 9896 h 9927"/>
                  <a:gd name="connsiteX2" fmla="*/ 8491 w 10012"/>
                  <a:gd name="connsiteY2" fmla="*/ 7238 h 9927"/>
                  <a:gd name="connsiteX3" fmla="*/ 9817 w 10012"/>
                  <a:gd name="connsiteY3" fmla="*/ 2209 h 9927"/>
                  <a:gd name="connsiteX4" fmla="*/ 4610 w 10012"/>
                  <a:gd name="connsiteY4" fmla="*/ 14 h 9927"/>
                  <a:gd name="connsiteX5" fmla="*/ 117 w 10012"/>
                  <a:gd name="connsiteY5" fmla="*/ 1168 h 9927"/>
                  <a:gd name="connsiteX6" fmla="*/ 1684 w 10012"/>
                  <a:gd name="connsiteY6" fmla="*/ 8324 h 9927"/>
                  <a:gd name="connsiteX0" fmla="*/ 1643 w 9961"/>
                  <a:gd name="connsiteY0" fmla="*/ 8385 h 10001"/>
                  <a:gd name="connsiteX1" fmla="*/ 4477 w 9961"/>
                  <a:gd name="connsiteY1" fmla="*/ 9969 h 10001"/>
                  <a:gd name="connsiteX2" fmla="*/ 8442 w 9961"/>
                  <a:gd name="connsiteY2" fmla="*/ 7291 h 10001"/>
                  <a:gd name="connsiteX3" fmla="*/ 9766 w 9961"/>
                  <a:gd name="connsiteY3" fmla="*/ 2225 h 10001"/>
                  <a:gd name="connsiteX4" fmla="*/ 4565 w 9961"/>
                  <a:gd name="connsiteY4" fmla="*/ 14 h 10001"/>
                  <a:gd name="connsiteX5" fmla="*/ 78 w 9961"/>
                  <a:gd name="connsiteY5" fmla="*/ 1177 h 10001"/>
                  <a:gd name="connsiteX6" fmla="*/ 1643 w 9961"/>
                  <a:gd name="connsiteY6" fmla="*/ 8385 h 10001"/>
                  <a:gd name="connsiteX0" fmla="*/ 1649 w 9971"/>
                  <a:gd name="connsiteY0" fmla="*/ 8384 h 10014"/>
                  <a:gd name="connsiteX1" fmla="*/ 4495 w 9971"/>
                  <a:gd name="connsiteY1" fmla="*/ 9968 h 10014"/>
                  <a:gd name="connsiteX2" fmla="*/ 8304 w 9971"/>
                  <a:gd name="connsiteY2" fmla="*/ 8880 h 10014"/>
                  <a:gd name="connsiteX3" fmla="*/ 9804 w 9971"/>
                  <a:gd name="connsiteY3" fmla="*/ 2225 h 10014"/>
                  <a:gd name="connsiteX4" fmla="*/ 4583 w 9971"/>
                  <a:gd name="connsiteY4" fmla="*/ 14 h 10014"/>
                  <a:gd name="connsiteX5" fmla="*/ 78 w 9971"/>
                  <a:gd name="connsiteY5" fmla="*/ 1177 h 10014"/>
                  <a:gd name="connsiteX6" fmla="*/ 1649 w 9971"/>
                  <a:gd name="connsiteY6" fmla="*/ 8384 h 10014"/>
                  <a:gd name="connsiteX0" fmla="*/ 1654 w 9961"/>
                  <a:gd name="connsiteY0" fmla="*/ 8372 h 10074"/>
                  <a:gd name="connsiteX1" fmla="*/ 4508 w 9961"/>
                  <a:gd name="connsiteY1" fmla="*/ 9954 h 10074"/>
                  <a:gd name="connsiteX2" fmla="*/ 8042 w 9961"/>
                  <a:gd name="connsiteY2" fmla="*/ 9095 h 10074"/>
                  <a:gd name="connsiteX3" fmla="*/ 9833 w 9961"/>
                  <a:gd name="connsiteY3" fmla="*/ 2222 h 10074"/>
                  <a:gd name="connsiteX4" fmla="*/ 4596 w 9961"/>
                  <a:gd name="connsiteY4" fmla="*/ 14 h 10074"/>
                  <a:gd name="connsiteX5" fmla="*/ 78 w 9961"/>
                  <a:gd name="connsiteY5" fmla="*/ 1175 h 10074"/>
                  <a:gd name="connsiteX6" fmla="*/ 1654 w 9961"/>
                  <a:gd name="connsiteY6" fmla="*/ 8372 h 10074"/>
                  <a:gd name="connsiteX0" fmla="*/ 1660 w 10001"/>
                  <a:gd name="connsiteY0" fmla="*/ 8311 h 14275"/>
                  <a:gd name="connsiteX1" fmla="*/ 4468 w 10001"/>
                  <a:gd name="connsiteY1" fmla="*/ 14272 h 14275"/>
                  <a:gd name="connsiteX2" fmla="*/ 8073 w 10001"/>
                  <a:gd name="connsiteY2" fmla="*/ 9028 h 14275"/>
                  <a:gd name="connsiteX3" fmla="*/ 9871 w 10001"/>
                  <a:gd name="connsiteY3" fmla="*/ 2206 h 14275"/>
                  <a:gd name="connsiteX4" fmla="*/ 4614 w 10001"/>
                  <a:gd name="connsiteY4" fmla="*/ 14 h 14275"/>
                  <a:gd name="connsiteX5" fmla="*/ 78 w 10001"/>
                  <a:gd name="connsiteY5" fmla="*/ 1166 h 14275"/>
                  <a:gd name="connsiteX6" fmla="*/ 1660 w 10001"/>
                  <a:gd name="connsiteY6" fmla="*/ 8311 h 14275"/>
                  <a:gd name="connsiteX0" fmla="*/ 1660 w 10002"/>
                  <a:gd name="connsiteY0" fmla="*/ 8311 h 15400"/>
                  <a:gd name="connsiteX1" fmla="*/ 4353 w 10002"/>
                  <a:gd name="connsiteY1" fmla="*/ 15398 h 15400"/>
                  <a:gd name="connsiteX2" fmla="*/ 8073 w 10002"/>
                  <a:gd name="connsiteY2" fmla="*/ 9028 h 15400"/>
                  <a:gd name="connsiteX3" fmla="*/ 9871 w 10002"/>
                  <a:gd name="connsiteY3" fmla="*/ 2206 h 15400"/>
                  <a:gd name="connsiteX4" fmla="*/ 4614 w 10002"/>
                  <a:gd name="connsiteY4" fmla="*/ 14 h 15400"/>
                  <a:gd name="connsiteX5" fmla="*/ 78 w 10002"/>
                  <a:gd name="connsiteY5" fmla="*/ 1166 h 15400"/>
                  <a:gd name="connsiteX6" fmla="*/ 1660 w 10002"/>
                  <a:gd name="connsiteY6" fmla="*/ 8311 h 15400"/>
                  <a:gd name="connsiteX0" fmla="*/ 1554 w 10011"/>
                  <a:gd name="connsiteY0" fmla="*/ 9825 h 15450"/>
                  <a:gd name="connsiteX1" fmla="*/ 4362 w 10011"/>
                  <a:gd name="connsiteY1" fmla="*/ 15448 h 15450"/>
                  <a:gd name="connsiteX2" fmla="*/ 8082 w 10011"/>
                  <a:gd name="connsiteY2" fmla="*/ 9078 h 15450"/>
                  <a:gd name="connsiteX3" fmla="*/ 9880 w 10011"/>
                  <a:gd name="connsiteY3" fmla="*/ 2256 h 15450"/>
                  <a:gd name="connsiteX4" fmla="*/ 4623 w 10011"/>
                  <a:gd name="connsiteY4" fmla="*/ 64 h 15450"/>
                  <a:gd name="connsiteX5" fmla="*/ 87 w 10011"/>
                  <a:gd name="connsiteY5" fmla="*/ 1216 h 15450"/>
                  <a:gd name="connsiteX6" fmla="*/ 1554 w 10011"/>
                  <a:gd name="connsiteY6" fmla="*/ 9825 h 15450"/>
                  <a:gd name="connsiteX0" fmla="*/ 1554 w 10011"/>
                  <a:gd name="connsiteY0" fmla="*/ 9825 h 15460"/>
                  <a:gd name="connsiteX1" fmla="*/ 4362 w 10011"/>
                  <a:gd name="connsiteY1" fmla="*/ 15448 h 15460"/>
                  <a:gd name="connsiteX2" fmla="*/ 8082 w 10011"/>
                  <a:gd name="connsiteY2" fmla="*/ 9078 h 15460"/>
                  <a:gd name="connsiteX3" fmla="*/ 9880 w 10011"/>
                  <a:gd name="connsiteY3" fmla="*/ 2256 h 15460"/>
                  <a:gd name="connsiteX4" fmla="*/ 4623 w 10011"/>
                  <a:gd name="connsiteY4" fmla="*/ 64 h 15460"/>
                  <a:gd name="connsiteX5" fmla="*/ 87 w 10011"/>
                  <a:gd name="connsiteY5" fmla="*/ 1216 h 15460"/>
                  <a:gd name="connsiteX6" fmla="*/ 1554 w 10011"/>
                  <a:gd name="connsiteY6" fmla="*/ 9825 h 15460"/>
                  <a:gd name="connsiteX0" fmla="*/ 1396 w 10026"/>
                  <a:gd name="connsiteY0" fmla="*/ 10531 h 15541"/>
                  <a:gd name="connsiteX1" fmla="*/ 4377 w 10026"/>
                  <a:gd name="connsiteY1" fmla="*/ 15479 h 15541"/>
                  <a:gd name="connsiteX2" fmla="*/ 8097 w 10026"/>
                  <a:gd name="connsiteY2" fmla="*/ 9109 h 15541"/>
                  <a:gd name="connsiteX3" fmla="*/ 9895 w 10026"/>
                  <a:gd name="connsiteY3" fmla="*/ 2287 h 15541"/>
                  <a:gd name="connsiteX4" fmla="*/ 4638 w 10026"/>
                  <a:gd name="connsiteY4" fmla="*/ 95 h 15541"/>
                  <a:gd name="connsiteX5" fmla="*/ 102 w 10026"/>
                  <a:gd name="connsiteY5" fmla="*/ 1247 h 15541"/>
                  <a:gd name="connsiteX6" fmla="*/ 1396 w 10026"/>
                  <a:gd name="connsiteY6" fmla="*/ 10531 h 15541"/>
                  <a:gd name="connsiteX0" fmla="*/ 1396 w 10032"/>
                  <a:gd name="connsiteY0" fmla="*/ 10531 h 14575"/>
                  <a:gd name="connsiteX1" fmla="*/ 3802 w 10032"/>
                  <a:gd name="connsiteY1" fmla="*/ 14353 h 14575"/>
                  <a:gd name="connsiteX2" fmla="*/ 8097 w 10032"/>
                  <a:gd name="connsiteY2" fmla="*/ 9109 h 14575"/>
                  <a:gd name="connsiteX3" fmla="*/ 9895 w 10032"/>
                  <a:gd name="connsiteY3" fmla="*/ 2287 h 14575"/>
                  <a:gd name="connsiteX4" fmla="*/ 4638 w 10032"/>
                  <a:gd name="connsiteY4" fmla="*/ 95 h 14575"/>
                  <a:gd name="connsiteX5" fmla="*/ 102 w 10032"/>
                  <a:gd name="connsiteY5" fmla="*/ 1247 h 14575"/>
                  <a:gd name="connsiteX6" fmla="*/ 1396 w 10032"/>
                  <a:gd name="connsiteY6" fmla="*/ 10531 h 14575"/>
                  <a:gd name="connsiteX0" fmla="*/ 1396 w 10033"/>
                  <a:gd name="connsiteY0" fmla="*/ 10531 h 14877"/>
                  <a:gd name="connsiteX1" fmla="*/ 3802 w 10033"/>
                  <a:gd name="connsiteY1" fmla="*/ 14353 h 14877"/>
                  <a:gd name="connsiteX2" fmla="*/ 3769 w 10033"/>
                  <a:gd name="connsiteY2" fmla="*/ 14277 h 14877"/>
                  <a:gd name="connsiteX3" fmla="*/ 8097 w 10033"/>
                  <a:gd name="connsiteY3" fmla="*/ 9109 h 14877"/>
                  <a:gd name="connsiteX4" fmla="*/ 9895 w 10033"/>
                  <a:gd name="connsiteY4" fmla="*/ 2287 h 14877"/>
                  <a:gd name="connsiteX5" fmla="*/ 4638 w 10033"/>
                  <a:gd name="connsiteY5" fmla="*/ 95 h 14877"/>
                  <a:gd name="connsiteX6" fmla="*/ 102 w 10033"/>
                  <a:gd name="connsiteY6" fmla="*/ 1247 h 14877"/>
                  <a:gd name="connsiteX7" fmla="*/ 1396 w 10033"/>
                  <a:gd name="connsiteY7" fmla="*/ 10531 h 14877"/>
                  <a:gd name="connsiteX0" fmla="*/ 1396 w 10020"/>
                  <a:gd name="connsiteY0" fmla="*/ 10531 h 14756"/>
                  <a:gd name="connsiteX1" fmla="*/ 3802 w 10020"/>
                  <a:gd name="connsiteY1" fmla="*/ 14353 h 14756"/>
                  <a:gd name="connsiteX2" fmla="*/ 4977 w 10020"/>
                  <a:gd name="connsiteY2" fmla="*/ 14052 h 14756"/>
                  <a:gd name="connsiteX3" fmla="*/ 8097 w 10020"/>
                  <a:gd name="connsiteY3" fmla="*/ 9109 h 14756"/>
                  <a:gd name="connsiteX4" fmla="*/ 9895 w 10020"/>
                  <a:gd name="connsiteY4" fmla="*/ 2287 h 14756"/>
                  <a:gd name="connsiteX5" fmla="*/ 4638 w 10020"/>
                  <a:gd name="connsiteY5" fmla="*/ 95 h 14756"/>
                  <a:gd name="connsiteX6" fmla="*/ 102 w 10020"/>
                  <a:gd name="connsiteY6" fmla="*/ 1247 h 14756"/>
                  <a:gd name="connsiteX7" fmla="*/ 1396 w 10020"/>
                  <a:gd name="connsiteY7" fmla="*/ 10531 h 14756"/>
                  <a:gd name="connsiteX0" fmla="*/ 1396 w 10018"/>
                  <a:gd name="connsiteY0" fmla="*/ 10531 h 15018"/>
                  <a:gd name="connsiteX1" fmla="*/ 3802 w 10018"/>
                  <a:gd name="connsiteY1" fmla="*/ 14353 h 15018"/>
                  <a:gd name="connsiteX2" fmla="*/ 5150 w 10018"/>
                  <a:gd name="connsiteY2" fmla="*/ 14502 h 15018"/>
                  <a:gd name="connsiteX3" fmla="*/ 8097 w 10018"/>
                  <a:gd name="connsiteY3" fmla="*/ 9109 h 15018"/>
                  <a:gd name="connsiteX4" fmla="*/ 9895 w 10018"/>
                  <a:gd name="connsiteY4" fmla="*/ 2287 h 15018"/>
                  <a:gd name="connsiteX5" fmla="*/ 4638 w 10018"/>
                  <a:gd name="connsiteY5" fmla="*/ 95 h 15018"/>
                  <a:gd name="connsiteX6" fmla="*/ 102 w 10018"/>
                  <a:gd name="connsiteY6" fmla="*/ 1247 h 15018"/>
                  <a:gd name="connsiteX7" fmla="*/ 1396 w 10018"/>
                  <a:gd name="connsiteY7" fmla="*/ 10531 h 15018"/>
                  <a:gd name="connsiteX0" fmla="*/ 1396 w 10007"/>
                  <a:gd name="connsiteY0" fmla="*/ 10531 h 14793"/>
                  <a:gd name="connsiteX1" fmla="*/ 3802 w 10007"/>
                  <a:gd name="connsiteY1" fmla="*/ 14353 h 14793"/>
                  <a:gd name="connsiteX2" fmla="*/ 5150 w 10007"/>
                  <a:gd name="connsiteY2" fmla="*/ 14502 h 14793"/>
                  <a:gd name="connsiteX3" fmla="*/ 6473 w 10007"/>
                  <a:gd name="connsiteY3" fmla="*/ 12476 h 14793"/>
                  <a:gd name="connsiteX4" fmla="*/ 8097 w 10007"/>
                  <a:gd name="connsiteY4" fmla="*/ 9109 h 14793"/>
                  <a:gd name="connsiteX5" fmla="*/ 9895 w 10007"/>
                  <a:gd name="connsiteY5" fmla="*/ 2287 h 14793"/>
                  <a:gd name="connsiteX6" fmla="*/ 4638 w 10007"/>
                  <a:gd name="connsiteY6" fmla="*/ 95 h 14793"/>
                  <a:gd name="connsiteX7" fmla="*/ 102 w 10007"/>
                  <a:gd name="connsiteY7" fmla="*/ 1247 h 14793"/>
                  <a:gd name="connsiteX8" fmla="*/ 1396 w 10007"/>
                  <a:gd name="connsiteY8" fmla="*/ 10531 h 14793"/>
                  <a:gd name="connsiteX0" fmla="*/ 1396 w 10005"/>
                  <a:gd name="connsiteY0" fmla="*/ 10531 h 14793"/>
                  <a:gd name="connsiteX1" fmla="*/ 3802 w 10005"/>
                  <a:gd name="connsiteY1" fmla="*/ 14353 h 14793"/>
                  <a:gd name="connsiteX2" fmla="*/ 5150 w 10005"/>
                  <a:gd name="connsiteY2" fmla="*/ 14502 h 14793"/>
                  <a:gd name="connsiteX3" fmla="*/ 6761 w 10005"/>
                  <a:gd name="connsiteY3" fmla="*/ 13264 h 14793"/>
                  <a:gd name="connsiteX4" fmla="*/ 8097 w 10005"/>
                  <a:gd name="connsiteY4" fmla="*/ 9109 h 14793"/>
                  <a:gd name="connsiteX5" fmla="*/ 9895 w 10005"/>
                  <a:gd name="connsiteY5" fmla="*/ 2287 h 14793"/>
                  <a:gd name="connsiteX6" fmla="*/ 4638 w 10005"/>
                  <a:gd name="connsiteY6" fmla="*/ 95 h 14793"/>
                  <a:gd name="connsiteX7" fmla="*/ 102 w 10005"/>
                  <a:gd name="connsiteY7" fmla="*/ 1247 h 14793"/>
                  <a:gd name="connsiteX8" fmla="*/ 1396 w 10005"/>
                  <a:gd name="connsiteY8" fmla="*/ 10531 h 14793"/>
                  <a:gd name="connsiteX0" fmla="*/ 1396 w 10001"/>
                  <a:gd name="connsiteY0" fmla="*/ 10531 h 14793"/>
                  <a:gd name="connsiteX1" fmla="*/ 3802 w 10001"/>
                  <a:gd name="connsiteY1" fmla="*/ 14353 h 14793"/>
                  <a:gd name="connsiteX2" fmla="*/ 5150 w 10001"/>
                  <a:gd name="connsiteY2" fmla="*/ 14502 h 14793"/>
                  <a:gd name="connsiteX3" fmla="*/ 7279 w 10001"/>
                  <a:gd name="connsiteY3" fmla="*/ 14390 h 14793"/>
                  <a:gd name="connsiteX4" fmla="*/ 8097 w 10001"/>
                  <a:gd name="connsiteY4" fmla="*/ 9109 h 14793"/>
                  <a:gd name="connsiteX5" fmla="*/ 9895 w 10001"/>
                  <a:gd name="connsiteY5" fmla="*/ 2287 h 14793"/>
                  <a:gd name="connsiteX6" fmla="*/ 4638 w 10001"/>
                  <a:gd name="connsiteY6" fmla="*/ 95 h 14793"/>
                  <a:gd name="connsiteX7" fmla="*/ 102 w 10001"/>
                  <a:gd name="connsiteY7" fmla="*/ 1247 h 14793"/>
                  <a:gd name="connsiteX8" fmla="*/ 1396 w 10001"/>
                  <a:gd name="connsiteY8" fmla="*/ 10531 h 14793"/>
                  <a:gd name="connsiteX0" fmla="*/ 1396 w 10168"/>
                  <a:gd name="connsiteY0" fmla="*/ 10531 h 14793"/>
                  <a:gd name="connsiteX1" fmla="*/ 3802 w 10168"/>
                  <a:gd name="connsiteY1" fmla="*/ 14353 h 14793"/>
                  <a:gd name="connsiteX2" fmla="*/ 5150 w 10168"/>
                  <a:gd name="connsiteY2" fmla="*/ 14502 h 14793"/>
                  <a:gd name="connsiteX3" fmla="*/ 7279 w 10168"/>
                  <a:gd name="connsiteY3" fmla="*/ 14390 h 14793"/>
                  <a:gd name="connsiteX4" fmla="*/ 8097 w 10168"/>
                  <a:gd name="connsiteY4" fmla="*/ 9109 h 14793"/>
                  <a:gd name="connsiteX5" fmla="*/ 10068 w 10168"/>
                  <a:gd name="connsiteY5" fmla="*/ 1161 h 14793"/>
                  <a:gd name="connsiteX6" fmla="*/ 4638 w 10168"/>
                  <a:gd name="connsiteY6" fmla="*/ 95 h 14793"/>
                  <a:gd name="connsiteX7" fmla="*/ 102 w 10168"/>
                  <a:gd name="connsiteY7" fmla="*/ 1247 h 14793"/>
                  <a:gd name="connsiteX8" fmla="*/ 1396 w 10168"/>
                  <a:gd name="connsiteY8" fmla="*/ 10531 h 14793"/>
                  <a:gd name="connsiteX0" fmla="*/ 1396 w 10284"/>
                  <a:gd name="connsiteY0" fmla="*/ 10560 h 14822"/>
                  <a:gd name="connsiteX1" fmla="*/ 3802 w 10284"/>
                  <a:gd name="connsiteY1" fmla="*/ 14382 h 14822"/>
                  <a:gd name="connsiteX2" fmla="*/ 5150 w 10284"/>
                  <a:gd name="connsiteY2" fmla="*/ 14531 h 14822"/>
                  <a:gd name="connsiteX3" fmla="*/ 7279 w 10284"/>
                  <a:gd name="connsiteY3" fmla="*/ 14419 h 14822"/>
                  <a:gd name="connsiteX4" fmla="*/ 9017 w 10284"/>
                  <a:gd name="connsiteY4" fmla="*/ 10489 h 14822"/>
                  <a:gd name="connsiteX5" fmla="*/ 10068 w 10284"/>
                  <a:gd name="connsiteY5" fmla="*/ 1190 h 14822"/>
                  <a:gd name="connsiteX6" fmla="*/ 4638 w 10284"/>
                  <a:gd name="connsiteY6" fmla="*/ 124 h 14822"/>
                  <a:gd name="connsiteX7" fmla="*/ 102 w 10284"/>
                  <a:gd name="connsiteY7" fmla="*/ 1276 h 14822"/>
                  <a:gd name="connsiteX8" fmla="*/ 1396 w 10284"/>
                  <a:gd name="connsiteY8" fmla="*/ 10560 h 14822"/>
                  <a:gd name="connsiteX0" fmla="*/ 1396 w 10284"/>
                  <a:gd name="connsiteY0" fmla="*/ 10560 h 16393"/>
                  <a:gd name="connsiteX1" fmla="*/ 3802 w 10284"/>
                  <a:gd name="connsiteY1" fmla="*/ 14382 h 16393"/>
                  <a:gd name="connsiteX2" fmla="*/ 5150 w 10284"/>
                  <a:gd name="connsiteY2" fmla="*/ 14531 h 16393"/>
                  <a:gd name="connsiteX3" fmla="*/ 7279 w 10284"/>
                  <a:gd name="connsiteY3" fmla="*/ 16220 h 16393"/>
                  <a:gd name="connsiteX4" fmla="*/ 9017 w 10284"/>
                  <a:gd name="connsiteY4" fmla="*/ 10489 h 16393"/>
                  <a:gd name="connsiteX5" fmla="*/ 10068 w 10284"/>
                  <a:gd name="connsiteY5" fmla="*/ 1190 h 16393"/>
                  <a:gd name="connsiteX6" fmla="*/ 4638 w 10284"/>
                  <a:gd name="connsiteY6" fmla="*/ 124 h 16393"/>
                  <a:gd name="connsiteX7" fmla="*/ 102 w 10284"/>
                  <a:gd name="connsiteY7" fmla="*/ 1276 h 16393"/>
                  <a:gd name="connsiteX8" fmla="*/ 1396 w 10284"/>
                  <a:gd name="connsiteY8" fmla="*/ 10560 h 16393"/>
                  <a:gd name="connsiteX0" fmla="*/ 1396 w 10284"/>
                  <a:gd name="connsiteY0" fmla="*/ 10560 h 16504"/>
                  <a:gd name="connsiteX1" fmla="*/ 3802 w 10284"/>
                  <a:gd name="connsiteY1" fmla="*/ 14382 h 16504"/>
                  <a:gd name="connsiteX2" fmla="*/ 4920 w 10284"/>
                  <a:gd name="connsiteY2" fmla="*/ 15882 h 16504"/>
                  <a:gd name="connsiteX3" fmla="*/ 7279 w 10284"/>
                  <a:gd name="connsiteY3" fmla="*/ 16220 h 16504"/>
                  <a:gd name="connsiteX4" fmla="*/ 9017 w 10284"/>
                  <a:gd name="connsiteY4" fmla="*/ 10489 h 16504"/>
                  <a:gd name="connsiteX5" fmla="*/ 10068 w 10284"/>
                  <a:gd name="connsiteY5" fmla="*/ 1190 h 16504"/>
                  <a:gd name="connsiteX6" fmla="*/ 4638 w 10284"/>
                  <a:gd name="connsiteY6" fmla="*/ 124 h 16504"/>
                  <a:gd name="connsiteX7" fmla="*/ 102 w 10284"/>
                  <a:gd name="connsiteY7" fmla="*/ 1276 h 16504"/>
                  <a:gd name="connsiteX8" fmla="*/ 1396 w 10284"/>
                  <a:gd name="connsiteY8" fmla="*/ 10560 h 16504"/>
                  <a:gd name="connsiteX0" fmla="*/ 1396 w 10284"/>
                  <a:gd name="connsiteY0" fmla="*/ 10560 h 16569"/>
                  <a:gd name="connsiteX1" fmla="*/ 3112 w 10284"/>
                  <a:gd name="connsiteY1" fmla="*/ 16183 h 16569"/>
                  <a:gd name="connsiteX2" fmla="*/ 4920 w 10284"/>
                  <a:gd name="connsiteY2" fmla="*/ 15882 h 16569"/>
                  <a:gd name="connsiteX3" fmla="*/ 7279 w 10284"/>
                  <a:gd name="connsiteY3" fmla="*/ 16220 h 16569"/>
                  <a:gd name="connsiteX4" fmla="*/ 9017 w 10284"/>
                  <a:gd name="connsiteY4" fmla="*/ 10489 h 16569"/>
                  <a:gd name="connsiteX5" fmla="*/ 10068 w 10284"/>
                  <a:gd name="connsiteY5" fmla="*/ 1190 h 16569"/>
                  <a:gd name="connsiteX6" fmla="*/ 4638 w 10284"/>
                  <a:gd name="connsiteY6" fmla="*/ 124 h 16569"/>
                  <a:gd name="connsiteX7" fmla="*/ 102 w 10284"/>
                  <a:gd name="connsiteY7" fmla="*/ 1276 h 16569"/>
                  <a:gd name="connsiteX8" fmla="*/ 1396 w 10284"/>
                  <a:gd name="connsiteY8" fmla="*/ 10560 h 16569"/>
                  <a:gd name="connsiteX0" fmla="*/ 1396 w 10274"/>
                  <a:gd name="connsiteY0" fmla="*/ 10560 h 17111"/>
                  <a:gd name="connsiteX1" fmla="*/ 3112 w 10274"/>
                  <a:gd name="connsiteY1" fmla="*/ 16183 h 17111"/>
                  <a:gd name="connsiteX2" fmla="*/ 4920 w 10274"/>
                  <a:gd name="connsiteY2" fmla="*/ 15882 h 17111"/>
                  <a:gd name="connsiteX3" fmla="*/ 7854 w 10274"/>
                  <a:gd name="connsiteY3" fmla="*/ 16896 h 17111"/>
                  <a:gd name="connsiteX4" fmla="*/ 9017 w 10274"/>
                  <a:gd name="connsiteY4" fmla="*/ 10489 h 17111"/>
                  <a:gd name="connsiteX5" fmla="*/ 10068 w 10274"/>
                  <a:gd name="connsiteY5" fmla="*/ 1190 h 17111"/>
                  <a:gd name="connsiteX6" fmla="*/ 4638 w 10274"/>
                  <a:gd name="connsiteY6" fmla="*/ 124 h 17111"/>
                  <a:gd name="connsiteX7" fmla="*/ 102 w 10274"/>
                  <a:gd name="connsiteY7" fmla="*/ 1276 h 17111"/>
                  <a:gd name="connsiteX8" fmla="*/ 1396 w 10274"/>
                  <a:gd name="connsiteY8" fmla="*/ 10560 h 17111"/>
                  <a:gd name="connsiteX0" fmla="*/ 1396 w 10274"/>
                  <a:gd name="connsiteY0" fmla="*/ 10560 h 17257"/>
                  <a:gd name="connsiteX1" fmla="*/ 3112 w 10274"/>
                  <a:gd name="connsiteY1" fmla="*/ 16183 h 17257"/>
                  <a:gd name="connsiteX2" fmla="*/ 4920 w 10274"/>
                  <a:gd name="connsiteY2" fmla="*/ 17008 h 17257"/>
                  <a:gd name="connsiteX3" fmla="*/ 7854 w 10274"/>
                  <a:gd name="connsiteY3" fmla="*/ 16896 h 17257"/>
                  <a:gd name="connsiteX4" fmla="*/ 9017 w 10274"/>
                  <a:gd name="connsiteY4" fmla="*/ 10489 h 17257"/>
                  <a:gd name="connsiteX5" fmla="*/ 10068 w 10274"/>
                  <a:gd name="connsiteY5" fmla="*/ 1190 h 17257"/>
                  <a:gd name="connsiteX6" fmla="*/ 4638 w 10274"/>
                  <a:gd name="connsiteY6" fmla="*/ 124 h 17257"/>
                  <a:gd name="connsiteX7" fmla="*/ 102 w 10274"/>
                  <a:gd name="connsiteY7" fmla="*/ 1276 h 17257"/>
                  <a:gd name="connsiteX8" fmla="*/ 1396 w 10274"/>
                  <a:gd name="connsiteY8" fmla="*/ 10560 h 17257"/>
                  <a:gd name="connsiteX0" fmla="*/ 1396 w 10274"/>
                  <a:gd name="connsiteY0" fmla="*/ 10560 h 17615"/>
                  <a:gd name="connsiteX1" fmla="*/ 2077 w 10274"/>
                  <a:gd name="connsiteY1" fmla="*/ 17084 h 17615"/>
                  <a:gd name="connsiteX2" fmla="*/ 4920 w 10274"/>
                  <a:gd name="connsiteY2" fmla="*/ 17008 h 17615"/>
                  <a:gd name="connsiteX3" fmla="*/ 7854 w 10274"/>
                  <a:gd name="connsiteY3" fmla="*/ 16896 h 17615"/>
                  <a:gd name="connsiteX4" fmla="*/ 9017 w 10274"/>
                  <a:gd name="connsiteY4" fmla="*/ 10489 h 17615"/>
                  <a:gd name="connsiteX5" fmla="*/ 10068 w 10274"/>
                  <a:gd name="connsiteY5" fmla="*/ 1190 h 17615"/>
                  <a:gd name="connsiteX6" fmla="*/ 4638 w 10274"/>
                  <a:gd name="connsiteY6" fmla="*/ 124 h 17615"/>
                  <a:gd name="connsiteX7" fmla="*/ 102 w 10274"/>
                  <a:gd name="connsiteY7" fmla="*/ 1276 h 17615"/>
                  <a:gd name="connsiteX8" fmla="*/ 1396 w 10274"/>
                  <a:gd name="connsiteY8" fmla="*/ 10560 h 17615"/>
                  <a:gd name="connsiteX0" fmla="*/ 1396 w 10132"/>
                  <a:gd name="connsiteY0" fmla="*/ 10719 h 17774"/>
                  <a:gd name="connsiteX1" fmla="*/ 2077 w 10132"/>
                  <a:gd name="connsiteY1" fmla="*/ 17243 h 17774"/>
                  <a:gd name="connsiteX2" fmla="*/ 4920 w 10132"/>
                  <a:gd name="connsiteY2" fmla="*/ 17167 h 17774"/>
                  <a:gd name="connsiteX3" fmla="*/ 7854 w 10132"/>
                  <a:gd name="connsiteY3" fmla="*/ 17055 h 17774"/>
                  <a:gd name="connsiteX4" fmla="*/ 9017 w 10132"/>
                  <a:gd name="connsiteY4" fmla="*/ 10648 h 17774"/>
                  <a:gd name="connsiteX5" fmla="*/ 10068 w 10132"/>
                  <a:gd name="connsiteY5" fmla="*/ 1349 h 17774"/>
                  <a:gd name="connsiteX6" fmla="*/ 4638 w 10132"/>
                  <a:gd name="connsiteY6" fmla="*/ 283 h 17774"/>
                  <a:gd name="connsiteX7" fmla="*/ 102 w 10132"/>
                  <a:gd name="connsiteY7" fmla="*/ 1435 h 17774"/>
                  <a:gd name="connsiteX8" fmla="*/ 1396 w 10132"/>
                  <a:gd name="connsiteY8" fmla="*/ 10719 h 1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32" h="17774">
                    <a:moveTo>
                      <a:pt x="1396" y="10719"/>
                    </a:moveTo>
                    <a:cubicBezTo>
                      <a:pt x="1800" y="15701"/>
                      <a:pt x="1490" y="16168"/>
                      <a:pt x="2077" y="17243"/>
                    </a:cubicBezTo>
                    <a:cubicBezTo>
                      <a:pt x="2664" y="18318"/>
                      <a:pt x="4475" y="17480"/>
                      <a:pt x="4920" y="17167"/>
                    </a:cubicBezTo>
                    <a:cubicBezTo>
                      <a:pt x="5365" y="16854"/>
                      <a:pt x="7363" y="17954"/>
                      <a:pt x="7854" y="17055"/>
                    </a:cubicBezTo>
                    <a:cubicBezTo>
                      <a:pt x="8345" y="16156"/>
                      <a:pt x="8648" y="13266"/>
                      <a:pt x="9017" y="10648"/>
                    </a:cubicBezTo>
                    <a:cubicBezTo>
                      <a:pt x="9386" y="8030"/>
                      <a:pt x="10395" y="3526"/>
                      <a:pt x="10068" y="1349"/>
                    </a:cubicBezTo>
                    <a:cubicBezTo>
                      <a:pt x="9741" y="-828"/>
                      <a:pt x="6862" y="283"/>
                      <a:pt x="4638" y="283"/>
                    </a:cubicBezTo>
                    <a:cubicBezTo>
                      <a:pt x="2415" y="283"/>
                      <a:pt x="642" y="-304"/>
                      <a:pt x="102" y="1435"/>
                    </a:cubicBezTo>
                    <a:cubicBezTo>
                      <a:pt x="-438" y="3174"/>
                      <a:pt x="1325" y="9117"/>
                      <a:pt x="1396" y="10719"/>
                    </a:cubicBezTo>
                    <a:close/>
                  </a:path>
                </a:pathLst>
              </a:custGeom>
              <a:gradFill flip="none" rotWithShape="1">
                <a:gsLst>
                  <a:gs pos="12000">
                    <a:srgbClr val="401410"/>
                  </a:gs>
                  <a:gs pos="77000">
                    <a:srgbClr val="A03627"/>
                  </a:gs>
                  <a:gs pos="56000">
                    <a:srgbClr val="EA7D75"/>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3" name="Freeform 992"/>
              <p:cNvSpPr/>
              <p:nvPr/>
            </p:nvSpPr>
            <p:spPr>
              <a:xfrm>
                <a:off x="3337009" y="1567272"/>
                <a:ext cx="822242" cy="226710"/>
              </a:xfrm>
              <a:custGeom>
                <a:avLst/>
                <a:gdLst>
                  <a:gd name="connsiteX0" fmla="*/ 0 w 852487"/>
                  <a:gd name="connsiteY0" fmla="*/ 83344 h 226219"/>
                  <a:gd name="connsiteX1" fmla="*/ 242887 w 852487"/>
                  <a:gd name="connsiteY1" fmla="*/ 0 h 226219"/>
                  <a:gd name="connsiteX2" fmla="*/ 652462 w 852487"/>
                  <a:gd name="connsiteY2" fmla="*/ 19050 h 226219"/>
                  <a:gd name="connsiteX3" fmla="*/ 852487 w 852487"/>
                  <a:gd name="connsiteY3" fmla="*/ 104775 h 226219"/>
                  <a:gd name="connsiteX4" fmla="*/ 781050 w 852487"/>
                  <a:gd name="connsiteY4" fmla="*/ 226219 h 226219"/>
                  <a:gd name="connsiteX5" fmla="*/ 426244 w 852487"/>
                  <a:gd name="connsiteY5" fmla="*/ 157163 h 226219"/>
                  <a:gd name="connsiteX6" fmla="*/ 185737 w 852487"/>
                  <a:gd name="connsiteY6" fmla="*/ 161925 h 226219"/>
                  <a:gd name="connsiteX7" fmla="*/ 50006 w 852487"/>
                  <a:gd name="connsiteY7" fmla="*/ 216694 h 226219"/>
                  <a:gd name="connsiteX8" fmla="*/ 0 w 852487"/>
                  <a:gd name="connsiteY8" fmla="*/ 83344 h 226219"/>
                  <a:gd name="connsiteX0" fmla="*/ 0 w 852487"/>
                  <a:gd name="connsiteY0" fmla="*/ 87348 h 230223"/>
                  <a:gd name="connsiteX1" fmla="*/ 242887 w 852487"/>
                  <a:gd name="connsiteY1" fmla="*/ 4004 h 230223"/>
                  <a:gd name="connsiteX2" fmla="*/ 652462 w 852487"/>
                  <a:gd name="connsiteY2" fmla="*/ 23054 h 230223"/>
                  <a:gd name="connsiteX3" fmla="*/ 852487 w 852487"/>
                  <a:gd name="connsiteY3" fmla="*/ 108779 h 230223"/>
                  <a:gd name="connsiteX4" fmla="*/ 781050 w 852487"/>
                  <a:gd name="connsiteY4" fmla="*/ 230223 h 230223"/>
                  <a:gd name="connsiteX5" fmla="*/ 426244 w 852487"/>
                  <a:gd name="connsiteY5" fmla="*/ 161167 h 230223"/>
                  <a:gd name="connsiteX6" fmla="*/ 185737 w 852487"/>
                  <a:gd name="connsiteY6" fmla="*/ 165929 h 230223"/>
                  <a:gd name="connsiteX7" fmla="*/ 50006 w 852487"/>
                  <a:gd name="connsiteY7" fmla="*/ 220698 h 230223"/>
                  <a:gd name="connsiteX8" fmla="*/ 0 w 852487"/>
                  <a:gd name="connsiteY8" fmla="*/ 87348 h 230223"/>
                  <a:gd name="connsiteX0" fmla="*/ 0 w 852487"/>
                  <a:gd name="connsiteY0" fmla="*/ 87348 h 231004"/>
                  <a:gd name="connsiteX1" fmla="*/ 242887 w 852487"/>
                  <a:gd name="connsiteY1" fmla="*/ 4004 h 231004"/>
                  <a:gd name="connsiteX2" fmla="*/ 652462 w 852487"/>
                  <a:gd name="connsiteY2" fmla="*/ 23054 h 231004"/>
                  <a:gd name="connsiteX3" fmla="*/ 852487 w 852487"/>
                  <a:gd name="connsiteY3" fmla="*/ 108779 h 231004"/>
                  <a:gd name="connsiteX4" fmla="*/ 781050 w 852487"/>
                  <a:gd name="connsiteY4" fmla="*/ 230223 h 231004"/>
                  <a:gd name="connsiteX5" fmla="*/ 426244 w 852487"/>
                  <a:gd name="connsiteY5" fmla="*/ 161167 h 231004"/>
                  <a:gd name="connsiteX6" fmla="*/ 185737 w 852487"/>
                  <a:gd name="connsiteY6" fmla="*/ 165929 h 231004"/>
                  <a:gd name="connsiteX7" fmla="*/ 50006 w 852487"/>
                  <a:gd name="connsiteY7" fmla="*/ 220698 h 231004"/>
                  <a:gd name="connsiteX8" fmla="*/ 0 w 852487"/>
                  <a:gd name="connsiteY8" fmla="*/ 87348 h 231004"/>
                  <a:gd name="connsiteX0" fmla="*/ 0 w 852487"/>
                  <a:gd name="connsiteY0" fmla="*/ 87348 h 231004"/>
                  <a:gd name="connsiteX1" fmla="*/ 242887 w 852487"/>
                  <a:gd name="connsiteY1" fmla="*/ 4004 h 231004"/>
                  <a:gd name="connsiteX2" fmla="*/ 652462 w 852487"/>
                  <a:gd name="connsiteY2" fmla="*/ 23054 h 231004"/>
                  <a:gd name="connsiteX3" fmla="*/ 852487 w 852487"/>
                  <a:gd name="connsiteY3" fmla="*/ 108779 h 231004"/>
                  <a:gd name="connsiteX4" fmla="*/ 781050 w 852487"/>
                  <a:gd name="connsiteY4" fmla="*/ 230223 h 231004"/>
                  <a:gd name="connsiteX5" fmla="*/ 426244 w 852487"/>
                  <a:gd name="connsiteY5" fmla="*/ 161167 h 231004"/>
                  <a:gd name="connsiteX6" fmla="*/ 185737 w 852487"/>
                  <a:gd name="connsiteY6" fmla="*/ 165929 h 231004"/>
                  <a:gd name="connsiteX7" fmla="*/ 50006 w 852487"/>
                  <a:gd name="connsiteY7" fmla="*/ 220698 h 231004"/>
                  <a:gd name="connsiteX8" fmla="*/ 0 w 852487"/>
                  <a:gd name="connsiteY8" fmla="*/ 87348 h 231004"/>
                  <a:gd name="connsiteX0" fmla="*/ 0 w 852487"/>
                  <a:gd name="connsiteY0" fmla="*/ 87348 h 230957"/>
                  <a:gd name="connsiteX1" fmla="*/ 242887 w 852487"/>
                  <a:gd name="connsiteY1" fmla="*/ 4004 h 230957"/>
                  <a:gd name="connsiteX2" fmla="*/ 652462 w 852487"/>
                  <a:gd name="connsiteY2" fmla="*/ 23054 h 230957"/>
                  <a:gd name="connsiteX3" fmla="*/ 852487 w 852487"/>
                  <a:gd name="connsiteY3" fmla="*/ 108779 h 230957"/>
                  <a:gd name="connsiteX4" fmla="*/ 781050 w 852487"/>
                  <a:gd name="connsiteY4" fmla="*/ 230223 h 230957"/>
                  <a:gd name="connsiteX5" fmla="*/ 426244 w 852487"/>
                  <a:gd name="connsiteY5" fmla="*/ 161167 h 230957"/>
                  <a:gd name="connsiteX6" fmla="*/ 190499 w 852487"/>
                  <a:gd name="connsiteY6" fmla="*/ 194504 h 230957"/>
                  <a:gd name="connsiteX7" fmla="*/ 50006 w 852487"/>
                  <a:gd name="connsiteY7" fmla="*/ 220698 h 230957"/>
                  <a:gd name="connsiteX8" fmla="*/ 0 w 852487"/>
                  <a:gd name="connsiteY8" fmla="*/ 87348 h 230957"/>
                  <a:gd name="connsiteX0" fmla="*/ 0 w 852487"/>
                  <a:gd name="connsiteY0" fmla="*/ 87348 h 230957"/>
                  <a:gd name="connsiteX1" fmla="*/ 242887 w 852487"/>
                  <a:gd name="connsiteY1" fmla="*/ 4004 h 230957"/>
                  <a:gd name="connsiteX2" fmla="*/ 652462 w 852487"/>
                  <a:gd name="connsiteY2" fmla="*/ 23054 h 230957"/>
                  <a:gd name="connsiteX3" fmla="*/ 852487 w 852487"/>
                  <a:gd name="connsiteY3" fmla="*/ 108779 h 230957"/>
                  <a:gd name="connsiteX4" fmla="*/ 781050 w 852487"/>
                  <a:gd name="connsiteY4" fmla="*/ 230223 h 230957"/>
                  <a:gd name="connsiteX5" fmla="*/ 426244 w 852487"/>
                  <a:gd name="connsiteY5" fmla="*/ 161167 h 230957"/>
                  <a:gd name="connsiteX6" fmla="*/ 190499 w 852487"/>
                  <a:gd name="connsiteY6" fmla="*/ 194504 h 230957"/>
                  <a:gd name="connsiteX7" fmla="*/ 45243 w 852487"/>
                  <a:gd name="connsiteY7" fmla="*/ 230223 h 230957"/>
                  <a:gd name="connsiteX8" fmla="*/ 0 w 852487"/>
                  <a:gd name="connsiteY8" fmla="*/ 87348 h 230957"/>
                  <a:gd name="connsiteX0" fmla="*/ 0 w 852487"/>
                  <a:gd name="connsiteY0" fmla="*/ 87348 h 231236"/>
                  <a:gd name="connsiteX1" fmla="*/ 242887 w 852487"/>
                  <a:gd name="connsiteY1" fmla="*/ 4004 h 231236"/>
                  <a:gd name="connsiteX2" fmla="*/ 652462 w 852487"/>
                  <a:gd name="connsiteY2" fmla="*/ 23054 h 231236"/>
                  <a:gd name="connsiteX3" fmla="*/ 852487 w 852487"/>
                  <a:gd name="connsiteY3" fmla="*/ 108779 h 231236"/>
                  <a:gd name="connsiteX4" fmla="*/ 781050 w 852487"/>
                  <a:gd name="connsiteY4" fmla="*/ 230223 h 231236"/>
                  <a:gd name="connsiteX5" fmla="*/ 433388 w 852487"/>
                  <a:gd name="connsiteY5" fmla="*/ 182598 h 231236"/>
                  <a:gd name="connsiteX6" fmla="*/ 190499 w 852487"/>
                  <a:gd name="connsiteY6" fmla="*/ 194504 h 231236"/>
                  <a:gd name="connsiteX7" fmla="*/ 45243 w 852487"/>
                  <a:gd name="connsiteY7" fmla="*/ 230223 h 231236"/>
                  <a:gd name="connsiteX8" fmla="*/ 0 w 852487"/>
                  <a:gd name="connsiteY8" fmla="*/ 87348 h 231236"/>
                  <a:gd name="connsiteX0" fmla="*/ 0 w 852487"/>
                  <a:gd name="connsiteY0" fmla="*/ 87348 h 232770"/>
                  <a:gd name="connsiteX1" fmla="*/ 242887 w 852487"/>
                  <a:gd name="connsiteY1" fmla="*/ 4004 h 232770"/>
                  <a:gd name="connsiteX2" fmla="*/ 652462 w 852487"/>
                  <a:gd name="connsiteY2" fmla="*/ 23054 h 232770"/>
                  <a:gd name="connsiteX3" fmla="*/ 852487 w 852487"/>
                  <a:gd name="connsiteY3" fmla="*/ 108779 h 232770"/>
                  <a:gd name="connsiteX4" fmla="*/ 781050 w 852487"/>
                  <a:gd name="connsiteY4" fmla="*/ 230223 h 232770"/>
                  <a:gd name="connsiteX5" fmla="*/ 433388 w 852487"/>
                  <a:gd name="connsiteY5" fmla="*/ 182598 h 232770"/>
                  <a:gd name="connsiteX6" fmla="*/ 45243 w 852487"/>
                  <a:gd name="connsiteY6" fmla="*/ 230223 h 232770"/>
                  <a:gd name="connsiteX7" fmla="*/ 0 w 852487"/>
                  <a:gd name="connsiteY7" fmla="*/ 87348 h 232770"/>
                  <a:gd name="connsiteX0" fmla="*/ 0 w 852487"/>
                  <a:gd name="connsiteY0" fmla="*/ 87348 h 232429"/>
                  <a:gd name="connsiteX1" fmla="*/ 242887 w 852487"/>
                  <a:gd name="connsiteY1" fmla="*/ 4004 h 232429"/>
                  <a:gd name="connsiteX2" fmla="*/ 652462 w 852487"/>
                  <a:gd name="connsiteY2" fmla="*/ 23054 h 232429"/>
                  <a:gd name="connsiteX3" fmla="*/ 852487 w 852487"/>
                  <a:gd name="connsiteY3" fmla="*/ 108779 h 232429"/>
                  <a:gd name="connsiteX4" fmla="*/ 781050 w 852487"/>
                  <a:gd name="connsiteY4" fmla="*/ 230223 h 232429"/>
                  <a:gd name="connsiteX5" fmla="*/ 433388 w 852487"/>
                  <a:gd name="connsiteY5" fmla="*/ 182598 h 232429"/>
                  <a:gd name="connsiteX6" fmla="*/ 45243 w 852487"/>
                  <a:gd name="connsiteY6" fmla="*/ 230223 h 232429"/>
                  <a:gd name="connsiteX7" fmla="*/ 0 w 852487"/>
                  <a:gd name="connsiteY7" fmla="*/ 87348 h 232429"/>
                  <a:gd name="connsiteX0" fmla="*/ 0 w 852487"/>
                  <a:gd name="connsiteY0" fmla="*/ 87348 h 231350"/>
                  <a:gd name="connsiteX1" fmla="*/ 242887 w 852487"/>
                  <a:gd name="connsiteY1" fmla="*/ 4004 h 231350"/>
                  <a:gd name="connsiteX2" fmla="*/ 652462 w 852487"/>
                  <a:gd name="connsiteY2" fmla="*/ 23054 h 231350"/>
                  <a:gd name="connsiteX3" fmla="*/ 852487 w 852487"/>
                  <a:gd name="connsiteY3" fmla="*/ 108779 h 231350"/>
                  <a:gd name="connsiteX4" fmla="*/ 781050 w 852487"/>
                  <a:gd name="connsiteY4" fmla="*/ 230223 h 231350"/>
                  <a:gd name="connsiteX5" fmla="*/ 433388 w 852487"/>
                  <a:gd name="connsiteY5" fmla="*/ 182598 h 231350"/>
                  <a:gd name="connsiteX6" fmla="*/ 45243 w 852487"/>
                  <a:gd name="connsiteY6" fmla="*/ 230223 h 231350"/>
                  <a:gd name="connsiteX7" fmla="*/ 0 w 852487"/>
                  <a:gd name="connsiteY7" fmla="*/ 87348 h 231350"/>
                  <a:gd name="connsiteX0" fmla="*/ 0 w 852487"/>
                  <a:gd name="connsiteY0" fmla="*/ 87348 h 231350"/>
                  <a:gd name="connsiteX1" fmla="*/ 242887 w 852487"/>
                  <a:gd name="connsiteY1" fmla="*/ 4004 h 231350"/>
                  <a:gd name="connsiteX2" fmla="*/ 652462 w 852487"/>
                  <a:gd name="connsiteY2" fmla="*/ 23054 h 231350"/>
                  <a:gd name="connsiteX3" fmla="*/ 852487 w 852487"/>
                  <a:gd name="connsiteY3" fmla="*/ 108779 h 231350"/>
                  <a:gd name="connsiteX4" fmla="*/ 781050 w 852487"/>
                  <a:gd name="connsiteY4" fmla="*/ 230223 h 231350"/>
                  <a:gd name="connsiteX5" fmla="*/ 433388 w 852487"/>
                  <a:gd name="connsiteY5" fmla="*/ 182598 h 231350"/>
                  <a:gd name="connsiteX6" fmla="*/ 45243 w 852487"/>
                  <a:gd name="connsiteY6" fmla="*/ 230223 h 231350"/>
                  <a:gd name="connsiteX7" fmla="*/ 0 w 852487"/>
                  <a:gd name="connsiteY7" fmla="*/ 87348 h 231350"/>
                  <a:gd name="connsiteX0" fmla="*/ 0 w 852487"/>
                  <a:gd name="connsiteY0" fmla="*/ 87348 h 231533"/>
                  <a:gd name="connsiteX1" fmla="*/ 242887 w 852487"/>
                  <a:gd name="connsiteY1" fmla="*/ 4004 h 231533"/>
                  <a:gd name="connsiteX2" fmla="*/ 652462 w 852487"/>
                  <a:gd name="connsiteY2" fmla="*/ 23054 h 231533"/>
                  <a:gd name="connsiteX3" fmla="*/ 852487 w 852487"/>
                  <a:gd name="connsiteY3" fmla="*/ 108779 h 231533"/>
                  <a:gd name="connsiteX4" fmla="*/ 781050 w 852487"/>
                  <a:gd name="connsiteY4" fmla="*/ 230223 h 231533"/>
                  <a:gd name="connsiteX5" fmla="*/ 433388 w 852487"/>
                  <a:gd name="connsiteY5" fmla="*/ 189742 h 231533"/>
                  <a:gd name="connsiteX6" fmla="*/ 45243 w 852487"/>
                  <a:gd name="connsiteY6" fmla="*/ 230223 h 231533"/>
                  <a:gd name="connsiteX7" fmla="*/ 0 w 852487"/>
                  <a:gd name="connsiteY7" fmla="*/ 87348 h 231533"/>
                  <a:gd name="connsiteX0" fmla="*/ 0 w 852487"/>
                  <a:gd name="connsiteY0" fmla="*/ 87348 h 266614"/>
                  <a:gd name="connsiteX1" fmla="*/ 242887 w 852487"/>
                  <a:gd name="connsiteY1" fmla="*/ 4004 h 266614"/>
                  <a:gd name="connsiteX2" fmla="*/ 652462 w 852487"/>
                  <a:gd name="connsiteY2" fmla="*/ 23054 h 266614"/>
                  <a:gd name="connsiteX3" fmla="*/ 852487 w 852487"/>
                  <a:gd name="connsiteY3" fmla="*/ 108779 h 266614"/>
                  <a:gd name="connsiteX4" fmla="*/ 790575 w 852487"/>
                  <a:gd name="connsiteY4" fmla="*/ 265941 h 266614"/>
                  <a:gd name="connsiteX5" fmla="*/ 433388 w 852487"/>
                  <a:gd name="connsiteY5" fmla="*/ 189742 h 266614"/>
                  <a:gd name="connsiteX6" fmla="*/ 45243 w 852487"/>
                  <a:gd name="connsiteY6" fmla="*/ 230223 h 266614"/>
                  <a:gd name="connsiteX7" fmla="*/ 0 w 852487"/>
                  <a:gd name="connsiteY7" fmla="*/ 87348 h 266614"/>
                  <a:gd name="connsiteX0" fmla="*/ 0 w 852487"/>
                  <a:gd name="connsiteY0" fmla="*/ 87348 h 265941"/>
                  <a:gd name="connsiteX1" fmla="*/ 242887 w 852487"/>
                  <a:gd name="connsiteY1" fmla="*/ 4004 h 265941"/>
                  <a:gd name="connsiteX2" fmla="*/ 652462 w 852487"/>
                  <a:gd name="connsiteY2" fmla="*/ 23054 h 265941"/>
                  <a:gd name="connsiteX3" fmla="*/ 852487 w 852487"/>
                  <a:gd name="connsiteY3" fmla="*/ 108779 h 265941"/>
                  <a:gd name="connsiteX4" fmla="*/ 790575 w 852487"/>
                  <a:gd name="connsiteY4" fmla="*/ 265941 h 265941"/>
                  <a:gd name="connsiteX5" fmla="*/ 433388 w 852487"/>
                  <a:gd name="connsiteY5" fmla="*/ 189742 h 265941"/>
                  <a:gd name="connsiteX6" fmla="*/ 45243 w 852487"/>
                  <a:gd name="connsiteY6" fmla="*/ 230223 h 265941"/>
                  <a:gd name="connsiteX7" fmla="*/ 0 w 852487"/>
                  <a:gd name="connsiteY7" fmla="*/ 87348 h 265941"/>
                  <a:gd name="connsiteX0" fmla="*/ 0 w 852487"/>
                  <a:gd name="connsiteY0" fmla="*/ 87348 h 265941"/>
                  <a:gd name="connsiteX1" fmla="*/ 242887 w 852487"/>
                  <a:gd name="connsiteY1" fmla="*/ 4004 h 265941"/>
                  <a:gd name="connsiteX2" fmla="*/ 652462 w 852487"/>
                  <a:gd name="connsiteY2" fmla="*/ 23054 h 265941"/>
                  <a:gd name="connsiteX3" fmla="*/ 852487 w 852487"/>
                  <a:gd name="connsiteY3" fmla="*/ 108779 h 265941"/>
                  <a:gd name="connsiteX4" fmla="*/ 790575 w 852487"/>
                  <a:gd name="connsiteY4" fmla="*/ 265941 h 265941"/>
                  <a:gd name="connsiteX5" fmla="*/ 433388 w 852487"/>
                  <a:gd name="connsiteY5" fmla="*/ 189742 h 265941"/>
                  <a:gd name="connsiteX6" fmla="*/ 45243 w 852487"/>
                  <a:gd name="connsiteY6" fmla="*/ 230223 h 265941"/>
                  <a:gd name="connsiteX7" fmla="*/ 0 w 852487"/>
                  <a:gd name="connsiteY7" fmla="*/ 87348 h 265941"/>
                  <a:gd name="connsiteX0" fmla="*/ 0 w 852487"/>
                  <a:gd name="connsiteY0" fmla="*/ 87348 h 273085"/>
                  <a:gd name="connsiteX1" fmla="*/ 242887 w 852487"/>
                  <a:gd name="connsiteY1" fmla="*/ 4004 h 273085"/>
                  <a:gd name="connsiteX2" fmla="*/ 652462 w 852487"/>
                  <a:gd name="connsiteY2" fmla="*/ 23054 h 273085"/>
                  <a:gd name="connsiteX3" fmla="*/ 852487 w 852487"/>
                  <a:gd name="connsiteY3" fmla="*/ 108779 h 273085"/>
                  <a:gd name="connsiteX4" fmla="*/ 781050 w 852487"/>
                  <a:gd name="connsiteY4" fmla="*/ 273085 h 273085"/>
                  <a:gd name="connsiteX5" fmla="*/ 433388 w 852487"/>
                  <a:gd name="connsiteY5" fmla="*/ 189742 h 273085"/>
                  <a:gd name="connsiteX6" fmla="*/ 45243 w 852487"/>
                  <a:gd name="connsiteY6" fmla="*/ 230223 h 273085"/>
                  <a:gd name="connsiteX7" fmla="*/ 0 w 852487"/>
                  <a:gd name="connsiteY7" fmla="*/ 87348 h 273085"/>
                  <a:gd name="connsiteX0" fmla="*/ 0 w 831056"/>
                  <a:gd name="connsiteY0" fmla="*/ 88901 h 274638"/>
                  <a:gd name="connsiteX1" fmla="*/ 242887 w 831056"/>
                  <a:gd name="connsiteY1" fmla="*/ 5557 h 274638"/>
                  <a:gd name="connsiteX2" fmla="*/ 652462 w 831056"/>
                  <a:gd name="connsiteY2" fmla="*/ 24607 h 274638"/>
                  <a:gd name="connsiteX3" fmla="*/ 831056 w 831056"/>
                  <a:gd name="connsiteY3" fmla="*/ 160338 h 274638"/>
                  <a:gd name="connsiteX4" fmla="*/ 781050 w 831056"/>
                  <a:gd name="connsiteY4" fmla="*/ 274638 h 274638"/>
                  <a:gd name="connsiteX5" fmla="*/ 433388 w 831056"/>
                  <a:gd name="connsiteY5" fmla="*/ 191295 h 274638"/>
                  <a:gd name="connsiteX6" fmla="*/ 45243 w 831056"/>
                  <a:gd name="connsiteY6" fmla="*/ 231776 h 274638"/>
                  <a:gd name="connsiteX7" fmla="*/ 0 w 831056"/>
                  <a:gd name="connsiteY7" fmla="*/ 88901 h 274638"/>
                  <a:gd name="connsiteX0" fmla="*/ 0 w 831056"/>
                  <a:gd name="connsiteY0" fmla="*/ 83516 h 269253"/>
                  <a:gd name="connsiteX1" fmla="*/ 242887 w 831056"/>
                  <a:gd name="connsiteY1" fmla="*/ 172 h 269253"/>
                  <a:gd name="connsiteX2" fmla="*/ 645318 w 831056"/>
                  <a:gd name="connsiteY2" fmla="*/ 64466 h 269253"/>
                  <a:gd name="connsiteX3" fmla="*/ 831056 w 831056"/>
                  <a:gd name="connsiteY3" fmla="*/ 154953 h 269253"/>
                  <a:gd name="connsiteX4" fmla="*/ 781050 w 831056"/>
                  <a:gd name="connsiteY4" fmla="*/ 269253 h 269253"/>
                  <a:gd name="connsiteX5" fmla="*/ 433388 w 831056"/>
                  <a:gd name="connsiteY5" fmla="*/ 185910 h 269253"/>
                  <a:gd name="connsiteX6" fmla="*/ 45243 w 831056"/>
                  <a:gd name="connsiteY6" fmla="*/ 226391 h 269253"/>
                  <a:gd name="connsiteX7" fmla="*/ 0 w 831056"/>
                  <a:gd name="connsiteY7" fmla="*/ 83516 h 269253"/>
                  <a:gd name="connsiteX0" fmla="*/ 0 w 831056"/>
                  <a:gd name="connsiteY0" fmla="*/ 43543 h 229280"/>
                  <a:gd name="connsiteX1" fmla="*/ 245268 w 831056"/>
                  <a:gd name="connsiteY1" fmla="*/ 681 h 229280"/>
                  <a:gd name="connsiteX2" fmla="*/ 645318 w 831056"/>
                  <a:gd name="connsiteY2" fmla="*/ 24493 h 229280"/>
                  <a:gd name="connsiteX3" fmla="*/ 831056 w 831056"/>
                  <a:gd name="connsiteY3" fmla="*/ 114980 h 229280"/>
                  <a:gd name="connsiteX4" fmla="*/ 781050 w 831056"/>
                  <a:gd name="connsiteY4" fmla="*/ 229280 h 229280"/>
                  <a:gd name="connsiteX5" fmla="*/ 433388 w 831056"/>
                  <a:gd name="connsiteY5" fmla="*/ 145937 h 229280"/>
                  <a:gd name="connsiteX6" fmla="*/ 45243 w 831056"/>
                  <a:gd name="connsiteY6" fmla="*/ 186418 h 229280"/>
                  <a:gd name="connsiteX7" fmla="*/ 0 w 831056"/>
                  <a:gd name="connsiteY7" fmla="*/ 43543 h 229280"/>
                  <a:gd name="connsiteX0" fmla="*/ 0 w 821531"/>
                  <a:gd name="connsiteY0" fmla="*/ 76377 h 231157"/>
                  <a:gd name="connsiteX1" fmla="*/ 235743 w 821531"/>
                  <a:gd name="connsiteY1" fmla="*/ 2558 h 231157"/>
                  <a:gd name="connsiteX2" fmla="*/ 635793 w 821531"/>
                  <a:gd name="connsiteY2" fmla="*/ 26370 h 231157"/>
                  <a:gd name="connsiteX3" fmla="*/ 821531 w 821531"/>
                  <a:gd name="connsiteY3" fmla="*/ 116857 h 231157"/>
                  <a:gd name="connsiteX4" fmla="*/ 771525 w 821531"/>
                  <a:gd name="connsiteY4" fmla="*/ 231157 h 231157"/>
                  <a:gd name="connsiteX5" fmla="*/ 423863 w 821531"/>
                  <a:gd name="connsiteY5" fmla="*/ 147814 h 231157"/>
                  <a:gd name="connsiteX6" fmla="*/ 35718 w 821531"/>
                  <a:gd name="connsiteY6" fmla="*/ 188295 h 231157"/>
                  <a:gd name="connsiteX7" fmla="*/ 0 w 821531"/>
                  <a:gd name="connsiteY7" fmla="*/ 76377 h 231157"/>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23863 w 821531"/>
                  <a:gd name="connsiteY5" fmla="*/ 147814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23863 w 821531"/>
                  <a:gd name="connsiteY5" fmla="*/ 147814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28574 w 821531"/>
                  <a:gd name="connsiteY6" fmla="*/ 197820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28574 w 821531"/>
                  <a:gd name="connsiteY6" fmla="*/ 197820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8099 w 821531"/>
                  <a:gd name="connsiteY6" fmla="*/ 200202 h 235920"/>
                  <a:gd name="connsiteX7" fmla="*/ 0 w 821531"/>
                  <a:gd name="connsiteY7" fmla="*/ 76377 h 235920"/>
                  <a:gd name="connsiteX0" fmla="*/ 0 w 821531"/>
                  <a:gd name="connsiteY0" fmla="*/ 76377 h 228776"/>
                  <a:gd name="connsiteX1" fmla="*/ 235743 w 821531"/>
                  <a:gd name="connsiteY1" fmla="*/ 2558 h 228776"/>
                  <a:gd name="connsiteX2" fmla="*/ 635793 w 821531"/>
                  <a:gd name="connsiteY2" fmla="*/ 26370 h 228776"/>
                  <a:gd name="connsiteX3" fmla="*/ 821531 w 821531"/>
                  <a:gd name="connsiteY3" fmla="*/ 116857 h 228776"/>
                  <a:gd name="connsiteX4" fmla="*/ 769143 w 821531"/>
                  <a:gd name="connsiteY4" fmla="*/ 228776 h 228776"/>
                  <a:gd name="connsiteX5" fmla="*/ 414338 w 821531"/>
                  <a:gd name="connsiteY5" fmla="*/ 152576 h 228776"/>
                  <a:gd name="connsiteX6" fmla="*/ 38099 w 821531"/>
                  <a:gd name="connsiteY6" fmla="*/ 200202 h 228776"/>
                  <a:gd name="connsiteX7" fmla="*/ 0 w 821531"/>
                  <a:gd name="connsiteY7" fmla="*/ 76377 h 228776"/>
                  <a:gd name="connsiteX0" fmla="*/ 0 w 821531"/>
                  <a:gd name="connsiteY0" fmla="*/ 76377 h 224013"/>
                  <a:gd name="connsiteX1" fmla="*/ 235743 w 821531"/>
                  <a:gd name="connsiteY1" fmla="*/ 2558 h 224013"/>
                  <a:gd name="connsiteX2" fmla="*/ 635793 w 821531"/>
                  <a:gd name="connsiteY2" fmla="*/ 26370 h 224013"/>
                  <a:gd name="connsiteX3" fmla="*/ 821531 w 821531"/>
                  <a:gd name="connsiteY3" fmla="*/ 116857 h 224013"/>
                  <a:gd name="connsiteX4" fmla="*/ 773906 w 821531"/>
                  <a:gd name="connsiteY4" fmla="*/ 224013 h 224013"/>
                  <a:gd name="connsiteX5" fmla="*/ 414338 w 821531"/>
                  <a:gd name="connsiteY5" fmla="*/ 152576 h 224013"/>
                  <a:gd name="connsiteX6" fmla="*/ 38099 w 821531"/>
                  <a:gd name="connsiteY6" fmla="*/ 200202 h 224013"/>
                  <a:gd name="connsiteX7" fmla="*/ 0 w 821531"/>
                  <a:gd name="connsiteY7" fmla="*/ 76377 h 224013"/>
                  <a:gd name="connsiteX0" fmla="*/ 0 w 821531"/>
                  <a:gd name="connsiteY0" fmla="*/ 76377 h 226395"/>
                  <a:gd name="connsiteX1" fmla="*/ 235743 w 821531"/>
                  <a:gd name="connsiteY1" fmla="*/ 2558 h 226395"/>
                  <a:gd name="connsiteX2" fmla="*/ 635793 w 821531"/>
                  <a:gd name="connsiteY2" fmla="*/ 26370 h 226395"/>
                  <a:gd name="connsiteX3" fmla="*/ 821531 w 821531"/>
                  <a:gd name="connsiteY3" fmla="*/ 116857 h 226395"/>
                  <a:gd name="connsiteX4" fmla="*/ 773906 w 821531"/>
                  <a:gd name="connsiteY4" fmla="*/ 226395 h 226395"/>
                  <a:gd name="connsiteX5" fmla="*/ 414338 w 821531"/>
                  <a:gd name="connsiteY5" fmla="*/ 152576 h 226395"/>
                  <a:gd name="connsiteX6" fmla="*/ 38099 w 821531"/>
                  <a:gd name="connsiteY6" fmla="*/ 200202 h 226395"/>
                  <a:gd name="connsiteX7" fmla="*/ 0 w 821531"/>
                  <a:gd name="connsiteY7" fmla="*/ 76377 h 226395"/>
                  <a:gd name="connsiteX0" fmla="*/ 0 w 807243"/>
                  <a:gd name="connsiteY0" fmla="*/ 81455 h 226710"/>
                  <a:gd name="connsiteX1" fmla="*/ 221455 w 807243"/>
                  <a:gd name="connsiteY1" fmla="*/ 2873 h 226710"/>
                  <a:gd name="connsiteX2" fmla="*/ 621505 w 807243"/>
                  <a:gd name="connsiteY2" fmla="*/ 26685 h 226710"/>
                  <a:gd name="connsiteX3" fmla="*/ 807243 w 807243"/>
                  <a:gd name="connsiteY3" fmla="*/ 117172 h 226710"/>
                  <a:gd name="connsiteX4" fmla="*/ 759618 w 807243"/>
                  <a:gd name="connsiteY4" fmla="*/ 226710 h 226710"/>
                  <a:gd name="connsiteX5" fmla="*/ 400050 w 807243"/>
                  <a:gd name="connsiteY5" fmla="*/ 152891 h 226710"/>
                  <a:gd name="connsiteX6" fmla="*/ 23811 w 807243"/>
                  <a:gd name="connsiteY6" fmla="*/ 200517 h 226710"/>
                  <a:gd name="connsiteX7" fmla="*/ 0 w 807243"/>
                  <a:gd name="connsiteY7" fmla="*/ 81455 h 226710"/>
                  <a:gd name="connsiteX0" fmla="*/ 0 w 807243"/>
                  <a:gd name="connsiteY0" fmla="*/ 81455 h 226710"/>
                  <a:gd name="connsiteX1" fmla="*/ 221455 w 807243"/>
                  <a:gd name="connsiteY1" fmla="*/ 2873 h 226710"/>
                  <a:gd name="connsiteX2" fmla="*/ 621505 w 807243"/>
                  <a:gd name="connsiteY2" fmla="*/ 26685 h 226710"/>
                  <a:gd name="connsiteX3" fmla="*/ 807243 w 807243"/>
                  <a:gd name="connsiteY3" fmla="*/ 117172 h 226710"/>
                  <a:gd name="connsiteX4" fmla="*/ 759618 w 807243"/>
                  <a:gd name="connsiteY4" fmla="*/ 226710 h 226710"/>
                  <a:gd name="connsiteX5" fmla="*/ 400050 w 807243"/>
                  <a:gd name="connsiteY5" fmla="*/ 152891 h 226710"/>
                  <a:gd name="connsiteX6" fmla="*/ 23811 w 807243"/>
                  <a:gd name="connsiteY6" fmla="*/ 200517 h 226710"/>
                  <a:gd name="connsiteX7" fmla="*/ 0 w 807243"/>
                  <a:gd name="connsiteY7" fmla="*/ 81455 h 226710"/>
                  <a:gd name="connsiteX0" fmla="*/ 14999 w 822242"/>
                  <a:gd name="connsiteY0" fmla="*/ 81455 h 226710"/>
                  <a:gd name="connsiteX1" fmla="*/ 236454 w 822242"/>
                  <a:gd name="connsiteY1" fmla="*/ 2873 h 226710"/>
                  <a:gd name="connsiteX2" fmla="*/ 636504 w 822242"/>
                  <a:gd name="connsiteY2" fmla="*/ 26685 h 226710"/>
                  <a:gd name="connsiteX3" fmla="*/ 822242 w 822242"/>
                  <a:gd name="connsiteY3" fmla="*/ 117172 h 226710"/>
                  <a:gd name="connsiteX4" fmla="*/ 774617 w 822242"/>
                  <a:gd name="connsiteY4" fmla="*/ 226710 h 226710"/>
                  <a:gd name="connsiteX5" fmla="*/ 415049 w 822242"/>
                  <a:gd name="connsiteY5" fmla="*/ 152891 h 226710"/>
                  <a:gd name="connsiteX6" fmla="*/ 38810 w 822242"/>
                  <a:gd name="connsiteY6" fmla="*/ 200517 h 226710"/>
                  <a:gd name="connsiteX7" fmla="*/ 14999 w 822242"/>
                  <a:gd name="connsiteY7" fmla="*/ 81455 h 22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242" h="226710">
                    <a:moveTo>
                      <a:pt x="14999" y="81455"/>
                    </a:moveTo>
                    <a:cubicBezTo>
                      <a:pt x="56671" y="52483"/>
                      <a:pt x="132870" y="12001"/>
                      <a:pt x="236454" y="2873"/>
                    </a:cubicBezTo>
                    <a:cubicBezTo>
                      <a:pt x="340038" y="-6255"/>
                      <a:pt x="538873" y="7635"/>
                      <a:pt x="636504" y="26685"/>
                    </a:cubicBezTo>
                    <a:cubicBezTo>
                      <a:pt x="734135" y="45735"/>
                      <a:pt x="800811" y="82644"/>
                      <a:pt x="822242" y="117172"/>
                    </a:cubicBezTo>
                    <a:lnTo>
                      <a:pt x="774617" y="226710"/>
                    </a:lnTo>
                    <a:cubicBezTo>
                      <a:pt x="694052" y="199723"/>
                      <a:pt x="537683" y="157256"/>
                      <a:pt x="415049" y="152891"/>
                    </a:cubicBezTo>
                    <a:cubicBezTo>
                      <a:pt x="292415" y="148526"/>
                      <a:pt x="115803" y="178292"/>
                      <a:pt x="38810" y="200517"/>
                    </a:cubicBezTo>
                    <a:cubicBezTo>
                      <a:pt x="30873" y="160830"/>
                      <a:pt x="-26673" y="110427"/>
                      <a:pt x="14999" y="81455"/>
                    </a:cubicBezTo>
                    <a:close/>
                  </a:path>
                </a:pathLst>
              </a:custGeom>
              <a:gradFill flip="none" rotWithShape="1">
                <a:gsLst>
                  <a:gs pos="18000">
                    <a:srgbClr val="401410"/>
                  </a:gs>
                  <a:gs pos="54000">
                    <a:srgbClr val="EA7D75"/>
                  </a:gs>
                </a:gsLst>
                <a:lin ang="1200000" scaled="0"/>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6" name="Group 975"/>
            <p:cNvGrpSpPr/>
            <p:nvPr/>
          </p:nvGrpSpPr>
          <p:grpSpPr>
            <a:xfrm>
              <a:off x="5229170" y="2496475"/>
              <a:ext cx="351115" cy="27432"/>
              <a:chOff x="5629058" y="2647239"/>
              <a:chExt cx="351115" cy="27432"/>
            </a:xfrm>
          </p:grpSpPr>
          <p:sp>
            <p:nvSpPr>
              <p:cNvPr id="989" name="Rounded Rectangle 988"/>
              <p:cNvSpPr/>
              <p:nvPr/>
            </p:nvSpPr>
            <p:spPr>
              <a:xfrm>
                <a:off x="5746140" y="2647239"/>
                <a:ext cx="111575" cy="27432"/>
              </a:xfrm>
              <a:prstGeom prst="roundRect">
                <a:avLst>
                  <a:gd name="adj" fmla="val 41570"/>
                </a:avLst>
              </a:prstGeom>
              <a:solidFill>
                <a:srgbClr val="EEE5C3">
                  <a:alpha val="14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0" name="Rounded Rectangle 989"/>
              <p:cNvSpPr/>
              <p:nvPr/>
            </p:nvSpPr>
            <p:spPr>
              <a:xfrm>
                <a:off x="5868598" y="2647239"/>
                <a:ext cx="111575" cy="27432"/>
              </a:xfrm>
              <a:prstGeom prst="roundRect">
                <a:avLst>
                  <a:gd name="adj" fmla="val 41570"/>
                </a:avLst>
              </a:prstGeom>
              <a:solidFill>
                <a:srgbClr val="EEE5C3">
                  <a:alpha val="14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1" name="Rounded Rectangle 990"/>
              <p:cNvSpPr/>
              <p:nvPr/>
            </p:nvSpPr>
            <p:spPr>
              <a:xfrm>
                <a:off x="5629058" y="2647239"/>
                <a:ext cx="111575" cy="27432"/>
              </a:xfrm>
              <a:prstGeom prst="roundRect">
                <a:avLst>
                  <a:gd name="adj" fmla="val 41570"/>
                </a:avLst>
              </a:prstGeom>
              <a:solidFill>
                <a:srgbClr val="EEE5C3">
                  <a:alpha val="14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7" name="Group 976"/>
            <p:cNvGrpSpPr/>
            <p:nvPr/>
          </p:nvGrpSpPr>
          <p:grpSpPr>
            <a:xfrm>
              <a:off x="5251311" y="2456249"/>
              <a:ext cx="273188" cy="27432"/>
              <a:chOff x="5629058" y="2647239"/>
              <a:chExt cx="524499" cy="27432"/>
            </a:xfrm>
          </p:grpSpPr>
          <p:sp>
            <p:nvSpPr>
              <p:cNvPr id="985" name="Rounded Rectangle 984"/>
              <p:cNvSpPr/>
              <p:nvPr/>
            </p:nvSpPr>
            <p:spPr>
              <a:xfrm>
                <a:off x="5766699"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6" name="Rounded Rectangle 985"/>
              <p:cNvSpPr/>
              <p:nvPr/>
            </p:nvSpPr>
            <p:spPr>
              <a:xfrm>
                <a:off x="5904340"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7" name="Rounded Rectangle 986"/>
              <p:cNvSpPr/>
              <p:nvPr/>
            </p:nvSpPr>
            <p:spPr>
              <a:xfrm>
                <a:off x="5629058"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8" name="Rounded Rectangle 987"/>
              <p:cNvSpPr/>
              <p:nvPr/>
            </p:nvSpPr>
            <p:spPr>
              <a:xfrm>
                <a:off x="604198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78" name="Group 977"/>
            <p:cNvGrpSpPr/>
            <p:nvPr/>
          </p:nvGrpSpPr>
          <p:grpSpPr>
            <a:xfrm>
              <a:off x="5251309" y="2418470"/>
              <a:ext cx="283034" cy="27432"/>
              <a:chOff x="5629058" y="2647239"/>
              <a:chExt cx="811741" cy="27432"/>
            </a:xfrm>
          </p:grpSpPr>
          <p:sp>
            <p:nvSpPr>
              <p:cNvPr id="979" name="Rounded Rectangle 978"/>
              <p:cNvSpPr/>
              <p:nvPr/>
            </p:nvSpPr>
            <p:spPr>
              <a:xfrm>
                <a:off x="5766699"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0" name="Rounded Rectangle 979"/>
              <p:cNvSpPr/>
              <p:nvPr/>
            </p:nvSpPr>
            <p:spPr>
              <a:xfrm>
                <a:off x="5904340"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1" name="Rounded Rectangle 980"/>
              <p:cNvSpPr/>
              <p:nvPr/>
            </p:nvSpPr>
            <p:spPr>
              <a:xfrm>
                <a:off x="5629058"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2" name="Rounded Rectangle 981"/>
              <p:cNvSpPr/>
              <p:nvPr/>
            </p:nvSpPr>
            <p:spPr>
              <a:xfrm>
                <a:off x="604198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3" name="Rounded Rectangle 982"/>
              <p:cNvSpPr/>
              <p:nvPr/>
            </p:nvSpPr>
            <p:spPr>
              <a:xfrm>
                <a:off x="617753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4" name="Rounded Rectangle 983"/>
              <p:cNvSpPr/>
              <p:nvPr/>
            </p:nvSpPr>
            <p:spPr>
              <a:xfrm>
                <a:off x="6329225"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12" name="Group 1111"/>
          <p:cNvGrpSpPr/>
          <p:nvPr/>
        </p:nvGrpSpPr>
        <p:grpSpPr>
          <a:xfrm>
            <a:off x="611560" y="6143948"/>
            <a:ext cx="7725296" cy="719082"/>
            <a:chOff x="611560" y="6143948"/>
            <a:chExt cx="7725296" cy="719082"/>
          </a:xfrm>
        </p:grpSpPr>
        <p:sp>
          <p:nvSpPr>
            <p:cNvPr id="1084" name="Rectangle 1083"/>
            <p:cNvSpPr/>
            <p:nvPr/>
          </p:nvSpPr>
          <p:spPr>
            <a:xfrm>
              <a:off x="611560" y="6143948"/>
              <a:ext cx="7725296" cy="146056"/>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85" name="Rectangle 1084"/>
            <p:cNvSpPr/>
            <p:nvPr/>
          </p:nvSpPr>
          <p:spPr>
            <a:xfrm rot="16200000">
              <a:off x="1544104" y="6453975"/>
              <a:ext cx="653216" cy="16489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86" name="Rectangle 1085"/>
            <p:cNvSpPr/>
            <p:nvPr/>
          </p:nvSpPr>
          <p:spPr>
            <a:xfrm rot="16200000">
              <a:off x="6383473" y="6453976"/>
              <a:ext cx="653216" cy="16489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110" name="Group 1109"/>
          <p:cNvGrpSpPr/>
          <p:nvPr/>
        </p:nvGrpSpPr>
        <p:grpSpPr>
          <a:xfrm>
            <a:off x="795324" y="4631261"/>
            <a:ext cx="7548128" cy="1587341"/>
            <a:chOff x="795324" y="4631261"/>
            <a:chExt cx="7548128" cy="1587341"/>
          </a:xfrm>
        </p:grpSpPr>
        <p:sp>
          <p:nvSpPr>
            <p:cNvPr id="1069" name="AutoShape 42"/>
            <p:cNvSpPr>
              <a:spLocks noChangeAspect="1" noChangeArrowheads="1" noTextEdit="1"/>
            </p:cNvSpPr>
            <p:nvPr/>
          </p:nvSpPr>
          <p:spPr bwMode="auto">
            <a:xfrm>
              <a:off x="801910" y="4664193"/>
              <a:ext cx="7541542" cy="154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0" name="Freeform 44"/>
            <p:cNvSpPr>
              <a:spLocks/>
            </p:cNvSpPr>
            <p:nvPr/>
          </p:nvSpPr>
          <p:spPr bwMode="auto">
            <a:xfrm>
              <a:off x="4322394" y="4631261"/>
              <a:ext cx="2022055" cy="1001144"/>
            </a:xfrm>
            <a:custGeom>
              <a:avLst/>
              <a:gdLst>
                <a:gd name="T0" fmla="*/ 0 w 306"/>
                <a:gd name="T1" fmla="*/ 111 h 150"/>
                <a:gd name="T2" fmla="*/ 133 w 306"/>
                <a:gd name="T3" fmla="*/ 23 h 150"/>
                <a:gd name="T4" fmla="*/ 217 w 306"/>
                <a:gd name="T5" fmla="*/ 12 h 150"/>
                <a:gd name="T6" fmla="*/ 243 w 306"/>
                <a:gd name="T7" fmla="*/ 59 h 150"/>
                <a:gd name="T8" fmla="*/ 306 w 306"/>
                <a:gd name="T9" fmla="*/ 150 h 150"/>
                <a:gd name="T10" fmla="*/ 228 w 306"/>
                <a:gd name="T11" fmla="*/ 150 h 150"/>
                <a:gd name="T12" fmla="*/ 189 w 306"/>
                <a:gd name="T13" fmla="*/ 105 h 150"/>
                <a:gd name="T14" fmla="*/ 178 w 306"/>
                <a:gd name="T15" fmla="*/ 87 h 150"/>
                <a:gd name="T16" fmla="*/ 149 w 306"/>
                <a:gd name="T17" fmla="*/ 121 h 150"/>
                <a:gd name="T18" fmla="*/ 133 w 306"/>
                <a:gd name="T19" fmla="*/ 128 h 150"/>
                <a:gd name="T20" fmla="*/ 0 w 306"/>
                <a:gd name="T21" fmla="*/ 11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0">
                  <a:moveTo>
                    <a:pt x="0" y="111"/>
                  </a:moveTo>
                  <a:cubicBezTo>
                    <a:pt x="0" y="111"/>
                    <a:pt x="110" y="37"/>
                    <a:pt x="133" y="23"/>
                  </a:cubicBezTo>
                  <a:cubicBezTo>
                    <a:pt x="155" y="10"/>
                    <a:pt x="206" y="0"/>
                    <a:pt x="217" y="12"/>
                  </a:cubicBezTo>
                  <a:cubicBezTo>
                    <a:pt x="229" y="23"/>
                    <a:pt x="237" y="44"/>
                    <a:pt x="243" y="59"/>
                  </a:cubicBezTo>
                  <a:cubicBezTo>
                    <a:pt x="250" y="74"/>
                    <a:pt x="306" y="150"/>
                    <a:pt x="306" y="150"/>
                  </a:cubicBezTo>
                  <a:cubicBezTo>
                    <a:pt x="228" y="150"/>
                    <a:pt x="228" y="150"/>
                    <a:pt x="228" y="150"/>
                  </a:cubicBezTo>
                  <a:cubicBezTo>
                    <a:pt x="228" y="150"/>
                    <a:pt x="203" y="135"/>
                    <a:pt x="189" y="105"/>
                  </a:cubicBezTo>
                  <a:cubicBezTo>
                    <a:pt x="185" y="94"/>
                    <a:pt x="182" y="87"/>
                    <a:pt x="178" y="87"/>
                  </a:cubicBezTo>
                  <a:cubicBezTo>
                    <a:pt x="174" y="88"/>
                    <a:pt x="149" y="121"/>
                    <a:pt x="149" y="121"/>
                  </a:cubicBezTo>
                  <a:cubicBezTo>
                    <a:pt x="149" y="121"/>
                    <a:pt x="144" y="128"/>
                    <a:pt x="133" y="128"/>
                  </a:cubicBezTo>
                  <a:cubicBezTo>
                    <a:pt x="121" y="128"/>
                    <a:pt x="0" y="111"/>
                    <a:pt x="0" y="111"/>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2" name="Freeform 46"/>
            <p:cNvSpPr>
              <a:spLocks/>
            </p:cNvSpPr>
            <p:nvPr/>
          </p:nvSpPr>
          <p:spPr bwMode="auto">
            <a:xfrm>
              <a:off x="4322394" y="4631261"/>
              <a:ext cx="2022055" cy="1001144"/>
            </a:xfrm>
            <a:custGeom>
              <a:avLst/>
              <a:gdLst>
                <a:gd name="T0" fmla="*/ 0 w 306"/>
                <a:gd name="T1" fmla="*/ 111 h 150"/>
                <a:gd name="T2" fmla="*/ 133 w 306"/>
                <a:gd name="T3" fmla="*/ 23 h 150"/>
                <a:gd name="T4" fmla="*/ 217 w 306"/>
                <a:gd name="T5" fmla="*/ 12 h 150"/>
                <a:gd name="T6" fmla="*/ 243 w 306"/>
                <a:gd name="T7" fmla="*/ 59 h 150"/>
                <a:gd name="T8" fmla="*/ 306 w 306"/>
                <a:gd name="T9" fmla="*/ 150 h 150"/>
                <a:gd name="T10" fmla="*/ 228 w 306"/>
                <a:gd name="T11" fmla="*/ 150 h 150"/>
                <a:gd name="T12" fmla="*/ 189 w 306"/>
                <a:gd name="T13" fmla="*/ 105 h 150"/>
                <a:gd name="T14" fmla="*/ 178 w 306"/>
                <a:gd name="T15" fmla="*/ 87 h 150"/>
                <a:gd name="T16" fmla="*/ 149 w 306"/>
                <a:gd name="T17" fmla="*/ 121 h 150"/>
                <a:gd name="T18" fmla="*/ 133 w 306"/>
                <a:gd name="T19" fmla="*/ 128 h 150"/>
                <a:gd name="T20" fmla="*/ 0 w 306"/>
                <a:gd name="T21" fmla="*/ 11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0">
                  <a:moveTo>
                    <a:pt x="0" y="111"/>
                  </a:moveTo>
                  <a:cubicBezTo>
                    <a:pt x="0" y="111"/>
                    <a:pt x="110" y="37"/>
                    <a:pt x="133" y="23"/>
                  </a:cubicBezTo>
                  <a:cubicBezTo>
                    <a:pt x="155" y="10"/>
                    <a:pt x="206" y="0"/>
                    <a:pt x="217" y="12"/>
                  </a:cubicBezTo>
                  <a:cubicBezTo>
                    <a:pt x="229" y="23"/>
                    <a:pt x="237" y="44"/>
                    <a:pt x="243" y="59"/>
                  </a:cubicBezTo>
                  <a:cubicBezTo>
                    <a:pt x="250" y="74"/>
                    <a:pt x="306" y="150"/>
                    <a:pt x="306" y="150"/>
                  </a:cubicBezTo>
                  <a:cubicBezTo>
                    <a:pt x="228" y="150"/>
                    <a:pt x="228" y="150"/>
                    <a:pt x="228" y="150"/>
                  </a:cubicBezTo>
                  <a:cubicBezTo>
                    <a:pt x="228" y="150"/>
                    <a:pt x="203" y="135"/>
                    <a:pt x="189" y="105"/>
                  </a:cubicBezTo>
                  <a:cubicBezTo>
                    <a:pt x="185" y="94"/>
                    <a:pt x="182" y="87"/>
                    <a:pt x="178" y="87"/>
                  </a:cubicBezTo>
                  <a:cubicBezTo>
                    <a:pt x="174" y="88"/>
                    <a:pt x="149" y="121"/>
                    <a:pt x="149" y="121"/>
                  </a:cubicBezTo>
                  <a:cubicBezTo>
                    <a:pt x="149" y="121"/>
                    <a:pt x="144" y="128"/>
                    <a:pt x="133" y="128"/>
                  </a:cubicBezTo>
                  <a:cubicBezTo>
                    <a:pt x="121" y="128"/>
                    <a:pt x="0" y="111"/>
                    <a:pt x="0" y="111"/>
                  </a:cubicBezTo>
                  <a:close/>
                </a:path>
              </a:pathLst>
            </a:custGeom>
            <a:noFill/>
            <a:ln w="9525" cap="flat">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3" name="Freeform 47"/>
            <p:cNvSpPr>
              <a:spLocks/>
            </p:cNvSpPr>
            <p:nvPr/>
          </p:nvSpPr>
          <p:spPr bwMode="auto">
            <a:xfrm>
              <a:off x="795324" y="5237217"/>
              <a:ext cx="7541542" cy="981385"/>
            </a:xfrm>
            <a:custGeom>
              <a:avLst/>
              <a:gdLst>
                <a:gd name="T0" fmla="*/ 446 w 1140"/>
                <a:gd name="T1" fmla="*/ 127 h 147"/>
                <a:gd name="T2" fmla="*/ 530 w 1140"/>
                <a:gd name="T3" fmla="*/ 143 h 147"/>
                <a:gd name="T4" fmla="*/ 628 w 1140"/>
                <a:gd name="T5" fmla="*/ 123 h 147"/>
                <a:gd name="T6" fmla="*/ 740 w 1140"/>
                <a:gd name="T7" fmla="*/ 106 h 147"/>
                <a:gd name="T8" fmla="*/ 860 w 1140"/>
                <a:gd name="T9" fmla="*/ 123 h 147"/>
                <a:gd name="T10" fmla="*/ 996 w 1140"/>
                <a:gd name="T11" fmla="*/ 117 h 147"/>
                <a:gd name="T12" fmla="*/ 1039 w 1140"/>
                <a:gd name="T13" fmla="*/ 133 h 147"/>
                <a:gd name="T14" fmla="*/ 1078 w 1140"/>
                <a:gd name="T15" fmla="*/ 103 h 147"/>
                <a:gd name="T16" fmla="*/ 1120 w 1140"/>
                <a:gd name="T17" fmla="*/ 67 h 147"/>
                <a:gd name="T18" fmla="*/ 1138 w 1140"/>
                <a:gd name="T19" fmla="*/ 32 h 147"/>
                <a:gd name="T20" fmla="*/ 1128 w 1140"/>
                <a:gd name="T21" fmla="*/ 8 h 147"/>
                <a:gd name="T22" fmla="*/ 1094 w 1140"/>
                <a:gd name="T23" fmla="*/ 38 h 147"/>
                <a:gd name="T24" fmla="*/ 1005 w 1140"/>
                <a:gd name="T25" fmla="*/ 81 h 147"/>
                <a:gd name="T26" fmla="*/ 811 w 1140"/>
                <a:gd name="T27" fmla="*/ 55 h 147"/>
                <a:gd name="T28" fmla="*/ 780 w 1140"/>
                <a:gd name="T29" fmla="*/ 37 h 147"/>
                <a:gd name="T30" fmla="*/ 721 w 1140"/>
                <a:gd name="T31" fmla="*/ 33 h 147"/>
                <a:gd name="T32" fmla="*/ 540 w 1140"/>
                <a:gd name="T33" fmla="*/ 21 h 147"/>
                <a:gd name="T34" fmla="*/ 487 w 1140"/>
                <a:gd name="T35" fmla="*/ 13 h 147"/>
                <a:gd name="T36" fmla="*/ 352 w 1140"/>
                <a:gd name="T37" fmla="*/ 6 h 147"/>
                <a:gd name="T38" fmla="*/ 272 w 1140"/>
                <a:gd name="T39" fmla="*/ 2 h 147"/>
                <a:gd name="T40" fmla="*/ 172 w 1140"/>
                <a:gd name="T41" fmla="*/ 42 h 147"/>
                <a:gd name="T42" fmla="*/ 145 w 1140"/>
                <a:gd name="T43" fmla="*/ 43 h 147"/>
                <a:gd name="T44" fmla="*/ 127 w 1140"/>
                <a:gd name="T45" fmla="*/ 17 h 147"/>
                <a:gd name="T46" fmla="*/ 94 w 1140"/>
                <a:gd name="T47" fmla="*/ 20 h 147"/>
                <a:gd name="T48" fmla="*/ 79 w 1140"/>
                <a:gd name="T49" fmla="*/ 14 h 147"/>
                <a:gd name="T50" fmla="*/ 63 w 1140"/>
                <a:gd name="T51" fmla="*/ 33 h 147"/>
                <a:gd name="T52" fmla="*/ 57 w 1140"/>
                <a:gd name="T53" fmla="*/ 33 h 147"/>
                <a:gd name="T54" fmla="*/ 22 w 1140"/>
                <a:gd name="T55" fmla="*/ 42 h 147"/>
                <a:gd name="T56" fmla="*/ 1 w 1140"/>
                <a:gd name="T57" fmla="*/ 83 h 147"/>
                <a:gd name="T58" fmla="*/ 44 w 1140"/>
                <a:gd name="T59" fmla="*/ 135 h 147"/>
                <a:gd name="T60" fmla="*/ 108 w 1140"/>
                <a:gd name="T61" fmla="*/ 132 h 147"/>
                <a:gd name="T62" fmla="*/ 144 w 1140"/>
                <a:gd name="T63" fmla="*/ 97 h 147"/>
                <a:gd name="T64" fmla="*/ 175 w 1140"/>
                <a:gd name="T65" fmla="*/ 118 h 147"/>
                <a:gd name="T66" fmla="*/ 232 w 1140"/>
                <a:gd name="T67" fmla="*/ 128 h 147"/>
                <a:gd name="T68" fmla="*/ 446 w 1140"/>
                <a:gd name="T69" fmla="*/ 12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0" h="147">
                  <a:moveTo>
                    <a:pt x="446" y="127"/>
                  </a:moveTo>
                  <a:cubicBezTo>
                    <a:pt x="465" y="127"/>
                    <a:pt x="483" y="140"/>
                    <a:pt x="530" y="143"/>
                  </a:cubicBezTo>
                  <a:cubicBezTo>
                    <a:pt x="577" y="147"/>
                    <a:pt x="598" y="125"/>
                    <a:pt x="628" y="123"/>
                  </a:cubicBezTo>
                  <a:cubicBezTo>
                    <a:pt x="659" y="120"/>
                    <a:pt x="717" y="106"/>
                    <a:pt x="740" y="106"/>
                  </a:cubicBezTo>
                  <a:cubicBezTo>
                    <a:pt x="763" y="105"/>
                    <a:pt x="804" y="122"/>
                    <a:pt x="860" y="123"/>
                  </a:cubicBezTo>
                  <a:cubicBezTo>
                    <a:pt x="917" y="123"/>
                    <a:pt x="979" y="117"/>
                    <a:pt x="996" y="117"/>
                  </a:cubicBezTo>
                  <a:cubicBezTo>
                    <a:pt x="1014" y="117"/>
                    <a:pt x="1024" y="127"/>
                    <a:pt x="1039" y="133"/>
                  </a:cubicBezTo>
                  <a:cubicBezTo>
                    <a:pt x="1054" y="139"/>
                    <a:pt x="1066" y="116"/>
                    <a:pt x="1078" y="103"/>
                  </a:cubicBezTo>
                  <a:cubicBezTo>
                    <a:pt x="1084" y="97"/>
                    <a:pt x="1108" y="83"/>
                    <a:pt x="1120" y="67"/>
                  </a:cubicBezTo>
                  <a:cubicBezTo>
                    <a:pt x="1133" y="51"/>
                    <a:pt x="1137" y="36"/>
                    <a:pt x="1138" y="32"/>
                  </a:cubicBezTo>
                  <a:cubicBezTo>
                    <a:pt x="1140" y="24"/>
                    <a:pt x="1132" y="11"/>
                    <a:pt x="1128" y="8"/>
                  </a:cubicBezTo>
                  <a:cubicBezTo>
                    <a:pt x="1124" y="5"/>
                    <a:pt x="1103" y="31"/>
                    <a:pt x="1094" y="38"/>
                  </a:cubicBezTo>
                  <a:cubicBezTo>
                    <a:pt x="1084" y="46"/>
                    <a:pt x="1017" y="80"/>
                    <a:pt x="1005" y="81"/>
                  </a:cubicBezTo>
                  <a:cubicBezTo>
                    <a:pt x="993" y="82"/>
                    <a:pt x="820" y="57"/>
                    <a:pt x="811" y="55"/>
                  </a:cubicBezTo>
                  <a:cubicBezTo>
                    <a:pt x="803" y="54"/>
                    <a:pt x="792" y="40"/>
                    <a:pt x="780" y="37"/>
                  </a:cubicBezTo>
                  <a:cubicBezTo>
                    <a:pt x="768" y="33"/>
                    <a:pt x="740" y="34"/>
                    <a:pt x="721" y="33"/>
                  </a:cubicBezTo>
                  <a:cubicBezTo>
                    <a:pt x="702" y="32"/>
                    <a:pt x="559" y="21"/>
                    <a:pt x="540" y="21"/>
                  </a:cubicBezTo>
                  <a:cubicBezTo>
                    <a:pt x="520" y="21"/>
                    <a:pt x="504" y="17"/>
                    <a:pt x="487" y="13"/>
                  </a:cubicBezTo>
                  <a:cubicBezTo>
                    <a:pt x="470" y="10"/>
                    <a:pt x="373" y="7"/>
                    <a:pt x="352" y="6"/>
                  </a:cubicBezTo>
                  <a:cubicBezTo>
                    <a:pt x="330" y="5"/>
                    <a:pt x="311" y="0"/>
                    <a:pt x="272" y="2"/>
                  </a:cubicBezTo>
                  <a:cubicBezTo>
                    <a:pt x="233" y="3"/>
                    <a:pt x="172" y="42"/>
                    <a:pt x="172" y="42"/>
                  </a:cubicBezTo>
                  <a:cubicBezTo>
                    <a:pt x="172" y="42"/>
                    <a:pt x="151" y="46"/>
                    <a:pt x="145" y="43"/>
                  </a:cubicBezTo>
                  <a:cubicBezTo>
                    <a:pt x="140" y="40"/>
                    <a:pt x="131" y="20"/>
                    <a:pt x="127" y="17"/>
                  </a:cubicBezTo>
                  <a:cubicBezTo>
                    <a:pt x="124" y="14"/>
                    <a:pt x="97" y="20"/>
                    <a:pt x="94" y="20"/>
                  </a:cubicBezTo>
                  <a:cubicBezTo>
                    <a:pt x="90" y="20"/>
                    <a:pt x="82" y="14"/>
                    <a:pt x="79" y="14"/>
                  </a:cubicBezTo>
                  <a:cubicBezTo>
                    <a:pt x="76" y="13"/>
                    <a:pt x="65" y="31"/>
                    <a:pt x="63" y="33"/>
                  </a:cubicBezTo>
                  <a:cubicBezTo>
                    <a:pt x="61" y="34"/>
                    <a:pt x="60" y="33"/>
                    <a:pt x="57" y="33"/>
                  </a:cubicBezTo>
                  <a:cubicBezTo>
                    <a:pt x="54" y="33"/>
                    <a:pt x="42" y="30"/>
                    <a:pt x="22" y="42"/>
                  </a:cubicBezTo>
                  <a:cubicBezTo>
                    <a:pt x="6" y="52"/>
                    <a:pt x="2" y="66"/>
                    <a:pt x="1" y="83"/>
                  </a:cubicBezTo>
                  <a:cubicBezTo>
                    <a:pt x="0" y="106"/>
                    <a:pt x="12" y="134"/>
                    <a:pt x="44" y="135"/>
                  </a:cubicBezTo>
                  <a:cubicBezTo>
                    <a:pt x="76" y="136"/>
                    <a:pt x="98" y="137"/>
                    <a:pt x="108" y="132"/>
                  </a:cubicBezTo>
                  <a:cubicBezTo>
                    <a:pt x="119" y="128"/>
                    <a:pt x="136" y="101"/>
                    <a:pt x="144" y="97"/>
                  </a:cubicBezTo>
                  <a:cubicBezTo>
                    <a:pt x="152" y="92"/>
                    <a:pt x="154" y="109"/>
                    <a:pt x="175" y="118"/>
                  </a:cubicBezTo>
                  <a:cubicBezTo>
                    <a:pt x="196" y="127"/>
                    <a:pt x="203" y="128"/>
                    <a:pt x="232" y="128"/>
                  </a:cubicBezTo>
                  <a:cubicBezTo>
                    <a:pt x="262" y="129"/>
                    <a:pt x="428" y="126"/>
                    <a:pt x="446" y="127"/>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8" name="Freeform 52"/>
            <p:cNvSpPr>
              <a:spLocks/>
            </p:cNvSpPr>
            <p:nvPr/>
          </p:nvSpPr>
          <p:spPr bwMode="auto">
            <a:xfrm>
              <a:off x="795324" y="5237217"/>
              <a:ext cx="7541542" cy="981385"/>
            </a:xfrm>
            <a:custGeom>
              <a:avLst/>
              <a:gdLst>
                <a:gd name="T0" fmla="*/ 446 w 1140"/>
                <a:gd name="T1" fmla="*/ 127 h 147"/>
                <a:gd name="T2" fmla="*/ 530 w 1140"/>
                <a:gd name="T3" fmla="*/ 143 h 147"/>
                <a:gd name="T4" fmla="*/ 628 w 1140"/>
                <a:gd name="T5" fmla="*/ 123 h 147"/>
                <a:gd name="T6" fmla="*/ 740 w 1140"/>
                <a:gd name="T7" fmla="*/ 106 h 147"/>
                <a:gd name="T8" fmla="*/ 860 w 1140"/>
                <a:gd name="T9" fmla="*/ 123 h 147"/>
                <a:gd name="T10" fmla="*/ 996 w 1140"/>
                <a:gd name="T11" fmla="*/ 117 h 147"/>
                <a:gd name="T12" fmla="*/ 1039 w 1140"/>
                <a:gd name="T13" fmla="*/ 133 h 147"/>
                <a:gd name="T14" fmla="*/ 1078 w 1140"/>
                <a:gd name="T15" fmla="*/ 103 h 147"/>
                <a:gd name="T16" fmla="*/ 1120 w 1140"/>
                <a:gd name="T17" fmla="*/ 67 h 147"/>
                <a:gd name="T18" fmla="*/ 1138 w 1140"/>
                <a:gd name="T19" fmla="*/ 32 h 147"/>
                <a:gd name="T20" fmla="*/ 1128 w 1140"/>
                <a:gd name="T21" fmla="*/ 8 h 147"/>
                <a:gd name="T22" fmla="*/ 1094 w 1140"/>
                <a:gd name="T23" fmla="*/ 38 h 147"/>
                <a:gd name="T24" fmla="*/ 1005 w 1140"/>
                <a:gd name="T25" fmla="*/ 81 h 147"/>
                <a:gd name="T26" fmla="*/ 811 w 1140"/>
                <a:gd name="T27" fmla="*/ 55 h 147"/>
                <a:gd name="T28" fmla="*/ 780 w 1140"/>
                <a:gd name="T29" fmla="*/ 37 h 147"/>
                <a:gd name="T30" fmla="*/ 721 w 1140"/>
                <a:gd name="T31" fmla="*/ 33 h 147"/>
                <a:gd name="T32" fmla="*/ 540 w 1140"/>
                <a:gd name="T33" fmla="*/ 21 h 147"/>
                <a:gd name="T34" fmla="*/ 487 w 1140"/>
                <a:gd name="T35" fmla="*/ 13 h 147"/>
                <a:gd name="T36" fmla="*/ 352 w 1140"/>
                <a:gd name="T37" fmla="*/ 6 h 147"/>
                <a:gd name="T38" fmla="*/ 272 w 1140"/>
                <a:gd name="T39" fmla="*/ 2 h 147"/>
                <a:gd name="T40" fmla="*/ 172 w 1140"/>
                <a:gd name="T41" fmla="*/ 42 h 147"/>
                <a:gd name="T42" fmla="*/ 145 w 1140"/>
                <a:gd name="T43" fmla="*/ 43 h 147"/>
                <a:gd name="T44" fmla="*/ 127 w 1140"/>
                <a:gd name="T45" fmla="*/ 17 h 147"/>
                <a:gd name="T46" fmla="*/ 94 w 1140"/>
                <a:gd name="T47" fmla="*/ 20 h 147"/>
                <a:gd name="T48" fmla="*/ 79 w 1140"/>
                <a:gd name="T49" fmla="*/ 14 h 147"/>
                <a:gd name="T50" fmla="*/ 63 w 1140"/>
                <a:gd name="T51" fmla="*/ 33 h 147"/>
                <a:gd name="T52" fmla="*/ 57 w 1140"/>
                <a:gd name="T53" fmla="*/ 33 h 147"/>
                <a:gd name="T54" fmla="*/ 22 w 1140"/>
                <a:gd name="T55" fmla="*/ 42 h 147"/>
                <a:gd name="T56" fmla="*/ 1 w 1140"/>
                <a:gd name="T57" fmla="*/ 83 h 147"/>
                <a:gd name="T58" fmla="*/ 44 w 1140"/>
                <a:gd name="T59" fmla="*/ 135 h 147"/>
                <a:gd name="T60" fmla="*/ 108 w 1140"/>
                <a:gd name="T61" fmla="*/ 132 h 147"/>
                <a:gd name="T62" fmla="*/ 144 w 1140"/>
                <a:gd name="T63" fmla="*/ 97 h 147"/>
                <a:gd name="T64" fmla="*/ 175 w 1140"/>
                <a:gd name="T65" fmla="*/ 118 h 147"/>
                <a:gd name="T66" fmla="*/ 232 w 1140"/>
                <a:gd name="T67" fmla="*/ 128 h 147"/>
                <a:gd name="T68" fmla="*/ 446 w 1140"/>
                <a:gd name="T69" fmla="*/ 12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0" h="147">
                  <a:moveTo>
                    <a:pt x="446" y="127"/>
                  </a:moveTo>
                  <a:cubicBezTo>
                    <a:pt x="465" y="127"/>
                    <a:pt x="483" y="140"/>
                    <a:pt x="530" y="143"/>
                  </a:cubicBezTo>
                  <a:cubicBezTo>
                    <a:pt x="577" y="147"/>
                    <a:pt x="598" y="125"/>
                    <a:pt x="628" y="123"/>
                  </a:cubicBezTo>
                  <a:cubicBezTo>
                    <a:pt x="659" y="120"/>
                    <a:pt x="717" y="106"/>
                    <a:pt x="740" y="106"/>
                  </a:cubicBezTo>
                  <a:cubicBezTo>
                    <a:pt x="763" y="105"/>
                    <a:pt x="804" y="122"/>
                    <a:pt x="860" y="123"/>
                  </a:cubicBezTo>
                  <a:cubicBezTo>
                    <a:pt x="917" y="123"/>
                    <a:pt x="979" y="117"/>
                    <a:pt x="996" y="117"/>
                  </a:cubicBezTo>
                  <a:cubicBezTo>
                    <a:pt x="1014" y="117"/>
                    <a:pt x="1024" y="127"/>
                    <a:pt x="1039" y="133"/>
                  </a:cubicBezTo>
                  <a:cubicBezTo>
                    <a:pt x="1054" y="139"/>
                    <a:pt x="1066" y="116"/>
                    <a:pt x="1078" y="103"/>
                  </a:cubicBezTo>
                  <a:cubicBezTo>
                    <a:pt x="1084" y="97"/>
                    <a:pt x="1108" y="83"/>
                    <a:pt x="1120" y="67"/>
                  </a:cubicBezTo>
                  <a:cubicBezTo>
                    <a:pt x="1133" y="51"/>
                    <a:pt x="1137" y="36"/>
                    <a:pt x="1138" y="32"/>
                  </a:cubicBezTo>
                  <a:cubicBezTo>
                    <a:pt x="1140" y="24"/>
                    <a:pt x="1132" y="11"/>
                    <a:pt x="1128" y="8"/>
                  </a:cubicBezTo>
                  <a:cubicBezTo>
                    <a:pt x="1124" y="5"/>
                    <a:pt x="1103" y="31"/>
                    <a:pt x="1094" y="38"/>
                  </a:cubicBezTo>
                  <a:cubicBezTo>
                    <a:pt x="1084" y="46"/>
                    <a:pt x="1017" y="80"/>
                    <a:pt x="1005" y="81"/>
                  </a:cubicBezTo>
                  <a:cubicBezTo>
                    <a:pt x="993" y="82"/>
                    <a:pt x="820" y="57"/>
                    <a:pt x="811" y="55"/>
                  </a:cubicBezTo>
                  <a:cubicBezTo>
                    <a:pt x="803" y="54"/>
                    <a:pt x="792" y="40"/>
                    <a:pt x="780" y="37"/>
                  </a:cubicBezTo>
                  <a:cubicBezTo>
                    <a:pt x="768" y="33"/>
                    <a:pt x="740" y="34"/>
                    <a:pt x="721" y="33"/>
                  </a:cubicBezTo>
                  <a:cubicBezTo>
                    <a:pt x="702" y="32"/>
                    <a:pt x="559" y="21"/>
                    <a:pt x="540" y="21"/>
                  </a:cubicBezTo>
                  <a:cubicBezTo>
                    <a:pt x="520" y="21"/>
                    <a:pt x="504" y="17"/>
                    <a:pt x="487" y="13"/>
                  </a:cubicBezTo>
                  <a:cubicBezTo>
                    <a:pt x="470" y="10"/>
                    <a:pt x="373" y="7"/>
                    <a:pt x="352" y="6"/>
                  </a:cubicBezTo>
                  <a:cubicBezTo>
                    <a:pt x="330" y="5"/>
                    <a:pt x="311" y="0"/>
                    <a:pt x="272" y="2"/>
                  </a:cubicBezTo>
                  <a:cubicBezTo>
                    <a:pt x="233" y="3"/>
                    <a:pt x="172" y="42"/>
                    <a:pt x="172" y="42"/>
                  </a:cubicBezTo>
                  <a:cubicBezTo>
                    <a:pt x="172" y="42"/>
                    <a:pt x="151" y="46"/>
                    <a:pt x="145" y="43"/>
                  </a:cubicBezTo>
                  <a:cubicBezTo>
                    <a:pt x="140" y="40"/>
                    <a:pt x="131" y="20"/>
                    <a:pt x="127" y="17"/>
                  </a:cubicBezTo>
                  <a:cubicBezTo>
                    <a:pt x="124" y="14"/>
                    <a:pt x="97" y="20"/>
                    <a:pt x="94" y="20"/>
                  </a:cubicBezTo>
                  <a:cubicBezTo>
                    <a:pt x="90" y="20"/>
                    <a:pt x="82" y="14"/>
                    <a:pt x="79" y="14"/>
                  </a:cubicBezTo>
                  <a:cubicBezTo>
                    <a:pt x="76" y="13"/>
                    <a:pt x="65" y="31"/>
                    <a:pt x="63" y="33"/>
                  </a:cubicBezTo>
                  <a:cubicBezTo>
                    <a:pt x="61" y="34"/>
                    <a:pt x="60" y="33"/>
                    <a:pt x="57" y="33"/>
                  </a:cubicBezTo>
                  <a:cubicBezTo>
                    <a:pt x="54" y="33"/>
                    <a:pt x="42" y="30"/>
                    <a:pt x="22" y="42"/>
                  </a:cubicBezTo>
                  <a:cubicBezTo>
                    <a:pt x="6" y="52"/>
                    <a:pt x="2" y="66"/>
                    <a:pt x="1" y="83"/>
                  </a:cubicBezTo>
                  <a:cubicBezTo>
                    <a:pt x="0" y="106"/>
                    <a:pt x="12" y="134"/>
                    <a:pt x="44" y="135"/>
                  </a:cubicBezTo>
                  <a:cubicBezTo>
                    <a:pt x="76" y="136"/>
                    <a:pt x="98" y="137"/>
                    <a:pt x="108" y="132"/>
                  </a:cubicBezTo>
                  <a:cubicBezTo>
                    <a:pt x="119" y="128"/>
                    <a:pt x="136" y="101"/>
                    <a:pt x="144" y="97"/>
                  </a:cubicBezTo>
                  <a:cubicBezTo>
                    <a:pt x="152" y="92"/>
                    <a:pt x="154" y="109"/>
                    <a:pt x="175" y="118"/>
                  </a:cubicBezTo>
                  <a:cubicBezTo>
                    <a:pt x="196" y="127"/>
                    <a:pt x="203" y="128"/>
                    <a:pt x="232" y="128"/>
                  </a:cubicBezTo>
                  <a:cubicBezTo>
                    <a:pt x="262" y="129"/>
                    <a:pt x="428" y="126"/>
                    <a:pt x="446" y="127"/>
                  </a:cubicBezTo>
                  <a:close/>
                </a:path>
              </a:pathLst>
            </a:custGeom>
            <a:noFill/>
            <a:ln w="9525" cap="flat">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9" name="Freeform 53"/>
            <p:cNvSpPr>
              <a:spLocks/>
            </p:cNvSpPr>
            <p:nvPr/>
          </p:nvSpPr>
          <p:spPr bwMode="auto">
            <a:xfrm>
              <a:off x="2323392" y="5632405"/>
              <a:ext cx="681703" cy="158075"/>
            </a:xfrm>
            <a:custGeom>
              <a:avLst/>
              <a:gdLst>
                <a:gd name="T0" fmla="*/ 0 w 103"/>
                <a:gd name="T1" fmla="*/ 0 h 24"/>
                <a:gd name="T2" fmla="*/ 21 w 103"/>
                <a:gd name="T3" fmla="*/ 13 h 24"/>
                <a:gd name="T4" fmla="*/ 69 w 103"/>
                <a:gd name="T5" fmla="*/ 17 h 24"/>
                <a:gd name="T6" fmla="*/ 103 w 103"/>
                <a:gd name="T7" fmla="*/ 24 h 24"/>
              </a:gdLst>
              <a:ahLst/>
              <a:cxnLst>
                <a:cxn ang="0">
                  <a:pos x="T0" y="T1"/>
                </a:cxn>
                <a:cxn ang="0">
                  <a:pos x="T2" y="T3"/>
                </a:cxn>
                <a:cxn ang="0">
                  <a:pos x="T4" y="T5"/>
                </a:cxn>
                <a:cxn ang="0">
                  <a:pos x="T6" y="T7"/>
                </a:cxn>
              </a:cxnLst>
              <a:rect l="0" t="0" r="r" b="b"/>
              <a:pathLst>
                <a:path w="103" h="24">
                  <a:moveTo>
                    <a:pt x="0" y="0"/>
                  </a:moveTo>
                  <a:cubicBezTo>
                    <a:pt x="0" y="0"/>
                    <a:pt x="14" y="11"/>
                    <a:pt x="21" y="13"/>
                  </a:cubicBezTo>
                  <a:cubicBezTo>
                    <a:pt x="29" y="16"/>
                    <a:pt x="50" y="15"/>
                    <a:pt x="69" y="17"/>
                  </a:cubicBezTo>
                  <a:cubicBezTo>
                    <a:pt x="88" y="20"/>
                    <a:pt x="103" y="24"/>
                    <a:pt x="103" y="24"/>
                  </a:cubicBezTo>
                </a:path>
              </a:pathLst>
            </a:custGeom>
            <a:noFill/>
            <a:ln w="9525" cap="rnd">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0" name="Freeform 54"/>
            <p:cNvSpPr>
              <a:spLocks/>
            </p:cNvSpPr>
            <p:nvPr/>
          </p:nvSpPr>
          <p:spPr bwMode="auto">
            <a:xfrm>
              <a:off x="1845871" y="5125247"/>
              <a:ext cx="1514895" cy="1086769"/>
            </a:xfrm>
            <a:custGeom>
              <a:avLst/>
              <a:gdLst>
                <a:gd name="T0" fmla="*/ 226 w 229"/>
                <a:gd name="T1" fmla="*/ 95 h 163"/>
                <a:gd name="T2" fmla="*/ 223 w 229"/>
                <a:gd name="T3" fmla="*/ 36 h 163"/>
                <a:gd name="T4" fmla="*/ 224 w 229"/>
                <a:gd name="T5" fmla="*/ 9 h 163"/>
                <a:gd name="T6" fmla="*/ 217 w 229"/>
                <a:gd name="T7" fmla="*/ 4 h 163"/>
                <a:gd name="T8" fmla="*/ 210 w 229"/>
                <a:gd name="T9" fmla="*/ 7 h 163"/>
                <a:gd name="T10" fmla="*/ 203 w 229"/>
                <a:gd name="T11" fmla="*/ 2 h 163"/>
                <a:gd name="T12" fmla="*/ 197 w 229"/>
                <a:gd name="T13" fmla="*/ 4 h 163"/>
                <a:gd name="T14" fmla="*/ 190 w 229"/>
                <a:gd name="T15" fmla="*/ 0 h 163"/>
                <a:gd name="T16" fmla="*/ 187 w 229"/>
                <a:gd name="T17" fmla="*/ 3 h 163"/>
                <a:gd name="T18" fmla="*/ 178 w 229"/>
                <a:gd name="T19" fmla="*/ 2 h 163"/>
                <a:gd name="T20" fmla="*/ 171 w 229"/>
                <a:gd name="T21" fmla="*/ 13 h 163"/>
                <a:gd name="T22" fmla="*/ 165 w 229"/>
                <a:gd name="T23" fmla="*/ 17 h 163"/>
                <a:gd name="T24" fmla="*/ 184 w 229"/>
                <a:gd name="T25" fmla="*/ 29 h 163"/>
                <a:gd name="T26" fmla="*/ 186 w 229"/>
                <a:gd name="T27" fmla="*/ 66 h 163"/>
                <a:gd name="T28" fmla="*/ 177 w 229"/>
                <a:gd name="T29" fmla="*/ 93 h 163"/>
                <a:gd name="T30" fmla="*/ 179 w 229"/>
                <a:gd name="T31" fmla="*/ 121 h 163"/>
                <a:gd name="T32" fmla="*/ 0 w 229"/>
                <a:gd name="T33" fmla="*/ 114 h 163"/>
                <a:gd name="T34" fmla="*/ 53 w 229"/>
                <a:gd name="T35" fmla="*/ 154 h 163"/>
                <a:gd name="T36" fmla="*/ 219 w 229"/>
                <a:gd name="T37" fmla="*/ 158 h 163"/>
                <a:gd name="T38" fmla="*/ 226 w 229"/>
                <a:gd name="T39" fmla="*/ 9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163">
                  <a:moveTo>
                    <a:pt x="226" y="95"/>
                  </a:moveTo>
                  <a:cubicBezTo>
                    <a:pt x="223" y="61"/>
                    <a:pt x="222" y="41"/>
                    <a:pt x="223" y="36"/>
                  </a:cubicBezTo>
                  <a:cubicBezTo>
                    <a:pt x="226" y="28"/>
                    <a:pt x="227" y="10"/>
                    <a:pt x="224" y="9"/>
                  </a:cubicBezTo>
                  <a:cubicBezTo>
                    <a:pt x="224" y="9"/>
                    <a:pt x="221" y="4"/>
                    <a:pt x="217" y="4"/>
                  </a:cubicBezTo>
                  <a:cubicBezTo>
                    <a:pt x="213" y="5"/>
                    <a:pt x="213" y="7"/>
                    <a:pt x="210" y="7"/>
                  </a:cubicBezTo>
                  <a:cubicBezTo>
                    <a:pt x="207" y="7"/>
                    <a:pt x="206" y="2"/>
                    <a:pt x="203" y="2"/>
                  </a:cubicBezTo>
                  <a:cubicBezTo>
                    <a:pt x="202" y="2"/>
                    <a:pt x="200" y="3"/>
                    <a:pt x="197" y="4"/>
                  </a:cubicBezTo>
                  <a:cubicBezTo>
                    <a:pt x="194" y="2"/>
                    <a:pt x="191" y="0"/>
                    <a:pt x="190" y="0"/>
                  </a:cubicBezTo>
                  <a:cubicBezTo>
                    <a:pt x="189" y="0"/>
                    <a:pt x="188" y="1"/>
                    <a:pt x="187" y="3"/>
                  </a:cubicBezTo>
                  <a:cubicBezTo>
                    <a:pt x="184" y="2"/>
                    <a:pt x="181" y="1"/>
                    <a:pt x="178" y="2"/>
                  </a:cubicBezTo>
                  <a:cubicBezTo>
                    <a:pt x="175" y="3"/>
                    <a:pt x="172" y="13"/>
                    <a:pt x="171" y="13"/>
                  </a:cubicBezTo>
                  <a:cubicBezTo>
                    <a:pt x="170" y="13"/>
                    <a:pt x="165" y="14"/>
                    <a:pt x="165" y="17"/>
                  </a:cubicBezTo>
                  <a:cubicBezTo>
                    <a:pt x="164" y="21"/>
                    <a:pt x="183" y="26"/>
                    <a:pt x="184" y="29"/>
                  </a:cubicBezTo>
                  <a:cubicBezTo>
                    <a:pt x="185" y="31"/>
                    <a:pt x="189" y="56"/>
                    <a:pt x="186" y="66"/>
                  </a:cubicBezTo>
                  <a:cubicBezTo>
                    <a:pt x="183" y="76"/>
                    <a:pt x="179" y="86"/>
                    <a:pt x="177" y="93"/>
                  </a:cubicBezTo>
                  <a:cubicBezTo>
                    <a:pt x="174" y="99"/>
                    <a:pt x="174" y="111"/>
                    <a:pt x="179" y="121"/>
                  </a:cubicBezTo>
                  <a:cubicBezTo>
                    <a:pt x="0" y="114"/>
                    <a:pt x="0" y="114"/>
                    <a:pt x="0" y="114"/>
                  </a:cubicBezTo>
                  <a:cubicBezTo>
                    <a:pt x="0" y="114"/>
                    <a:pt x="9" y="147"/>
                    <a:pt x="53" y="154"/>
                  </a:cubicBezTo>
                  <a:cubicBezTo>
                    <a:pt x="97" y="162"/>
                    <a:pt x="216" y="163"/>
                    <a:pt x="219" y="158"/>
                  </a:cubicBezTo>
                  <a:cubicBezTo>
                    <a:pt x="221" y="154"/>
                    <a:pt x="229" y="129"/>
                    <a:pt x="226" y="95"/>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3" name="Freeform 57"/>
            <p:cNvSpPr>
              <a:spLocks/>
            </p:cNvSpPr>
            <p:nvPr/>
          </p:nvSpPr>
          <p:spPr bwMode="auto">
            <a:xfrm>
              <a:off x="1845871" y="5125247"/>
              <a:ext cx="1514895" cy="1086769"/>
            </a:xfrm>
            <a:custGeom>
              <a:avLst/>
              <a:gdLst>
                <a:gd name="T0" fmla="*/ 0 w 229"/>
                <a:gd name="T1" fmla="*/ 114 h 163"/>
                <a:gd name="T2" fmla="*/ 53 w 229"/>
                <a:gd name="T3" fmla="*/ 154 h 163"/>
                <a:gd name="T4" fmla="*/ 219 w 229"/>
                <a:gd name="T5" fmla="*/ 158 h 163"/>
                <a:gd name="T6" fmla="*/ 226 w 229"/>
                <a:gd name="T7" fmla="*/ 95 h 163"/>
                <a:gd name="T8" fmla="*/ 223 w 229"/>
                <a:gd name="T9" fmla="*/ 36 h 163"/>
                <a:gd name="T10" fmla="*/ 224 w 229"/>
                <a:gd name="T11" fmla="*/ 9 h 163"/>
                <a:gd name="T12" fmla="*/ 217 w 229"/>
                <a:gd name="T13" fmla="*/ 4 h 163"/>
                <a:gd name="T14" fmla="*/ 210 w 229"/>
                <a:gd name="T15" fmla="*/ 7 h 163"/>
                <a:gd name="T16" fmla="*/ 203 w 229"/>
                <a:gd name="T17" fmla="*/ 2 h 163"/>
                <a:gd name="T18" fmla="*/ 197 w 229"/>
                <a:gd name="T19" fmla="*/ 4 h 163"/>
                <a:gd name="T20" fmla="*/ 190 w 229"/>
                <a:gd name="T21" fmla="*/ 0 h 163"/>
                <a:gd name="T22" fmla="*/ 187 w 229"/>
                <a:gd name="T23" fmla="*/ 3 h 163"/>
                <a:gd name="T24" fmla="*/ 178 w 229"/>
                <a:gd name="T25" fmla="*/ 2 h 163"/>
                <a:gd name="T26" fmla="*/ 171 w 229"/>
                <a:gd name="T27" fmla="*/ 13 h 163"/>
                <a:gd name="T28" fmla="*/ 165 w 229"/>
                <a:gd name="T29" fmla="*/ 17 h 163"/>
                <a:gd name="T30" fmla="*/ 184 w 229"/>
                <a:gd name="T31" fmla="*/ 29 h 163"/>
                <a:gd name="T32" fmla="*/ 186 w 229"/>
                <a:gd name="T33" fmla="*/ 66 h 163"/>
                <a:gd name="T34" fmla="*/ 177 w 229"/>
                <a:gd name="T35" fmla="*/ 93 h 163"/>
                <a:gd name="T36" fmla="*/ 179 w 229"/>
                <a:gd name="T37" fmla="*/ 12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9" h="163">
                  <a:moveTo>
                    <a:pt x="0" y="114"/>
                  </a:moveTo>
                  <a:cubicBezTo>
                    <a:pt x="0" y="114"/>
                    <a:pt x="9" y="147"/>
                    <a:pt x="53" y="154"/>
                  </a:cubicBezTo>
                  <a:cubicBezTo>
                    <a:pt x="97" y="162"/>
                    <a:pt x="216" y="163"/>
                    <a:pt x="219" y="158"/>
                  </a:cubicBezTo>
                  <a:cubicBezTo>
                    <a:pt x="221" y="154"/>
                    <a:pt x="229" y="129"/>
                    <a:pt x="226" y="95"/>
                  </a:cubicBezTo>
                  <a:cubicBezTo>
                    <a:pt x="223" y="61"/>
                    <a:pt x="222" y="41"/>
                    <a:pt x="223" y="36"/>
                  </a:cubicBezTo>
                  <a:cubicBezTo>
                    <a:pt x="226" y="28"/>
                    <a:pt x="226" y="14"/>
                    <a:pt x="224" y="9"/>
                  </a:cubicBezTo>
                  <a:cubicBezTo>
                    <a:pt x="224" y="9"/>
                    <a:pt x="221" y="4"/>
                    <a:pt x="217" y="4"/>
                  </a:cubicBezTo>
                  <a:cubicBezTo>
                    <a:pt x="213" y="5"/>
                    <a:pt x="211" y="7"/>
                    <a:pt x="210" y="7"/>
                  </a:cubicBezTo>
                  <a:cubicBezTo>
                    <a:pt x="209" y="6"/>
                    <a:pt x="208" y="2"/>
                    <a:pt x="203" y="2"/>
                  </a:cubicBezTo>
                  <a:cubicBezTo>
                    <a:pt x="202" y="2"/>
                    <a:pt x="200" y="3"/>
                    <a:pt x="197" y="4"/>
                  </a:cubicBezTo>
                  <a:cubicBezTo>
                    <a:pt x="194" y="2"/>
                    <a:pt x="191" y="0"/>
                    <a:pt x="190" y="0"/>
                  </a:cubicBezTo>
                  <a:cubicBezTo>
                    <a:pt x="189" y="0"/>
                    <a:pt x="188" y="1"/>
                    <a:pt x="187" y="3"/>
                  </a:cubicBezTo>
                  <a:cubicBezTo>
                    <a:pt x="183" y="2"/>
                    <a:pt x="180" y="1"/>
                    <a:pt x="178" y="2"/>
                  </a:cubicBezTo>
                  <a:cubicBezTo>
                    <a:pt x="175" y="3"/>
                    <a:pt x="172" y="13"/>
                    <a:pt x="171" y="13"/>
                  </a:cubicBezTo>
                  <a:cubicBezTo>
                    <a:pt x="170" y="13"/>
                    <a:pt x="165" y="14"/>
                    <a:pt x="165" y="17"/>
                  </a:cubicBezTo>
                  <a:cubicBezTo>
                    <a:pt x="164" y="21"/>
                    <a:pt x="183" y="26"/>
                    <a:pt x="184" y="29"/>
                  </a:cubicBezTo>
                  <a:cubicBezTo>
                    <a:pt x="185" y="31"/>
                    <a:pt x="189" y="56"/>
                    <a:pt x="186" y="66"/>
                  </a:cubicBezTo>
                  <a:cubicBezTo>
                    <a:pt x="183" y="76"/>
                    <a:pt x="179" y="86"/>
                    <a:pt x="177" y="93"/>
                  </a:cubicBezTo>
                  <a:cubicBezTo>
                    <a:pt x="174" y="99"/>
                    <a:pt x="174" y="111"/>
                    <a:pt x="179" y="121"/>
                  </a:cubicBezTo>
                </a:path>
              </a:pathLst>
            </a:custGeom>
            <a:noFill/>
            <a:ln w="9525" cap="rnd">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11" name="Group 1110"/>
          <p:cNvGrpSpPr/>
          <p:nvPr/>
        </p:nvGrpSpPr>
        <p:grpSpPr>
          <a:xfrm>
            <a:off x="1039024" y="4904599"/>
            <a:ext cx="6800560" cy="1300829"/>
            <a:chOff x="1039024" y="6330572"/>
            <a:chExt cx="6800560" cy="1300829"/>
          </a:xfrm>
        </p:grpSpPr>
        <p:sp>
          <p:nvSpPr>
            <p:cNvPr id="1103" name="Freeform 45"/>
            <p:cNvSpPr>
              <a:spLocks/>
            </p:cNvSpPr>
            <p:nvPr/>
          </p:nvSpPr>
          <p:spPr bwMode="auto">
            <a:xfrm>
              <a:off x="5181932" y="6330572"/>
              <a:ext cx="596078" cy="266752"/>
            </a:xfrm>
            <a:custGeom>
              <a:avLst/>
              <a:gdLst>
                <a:gd name="T0" fmla="*/ 26 w 90"/>
                <a:gd name="T1" fmla="*/ 3 h 40"/>
                <a:gd name="T2" fmla="*/ 74 w 90"/>
                <a:gd name="T3" fmla="*/ 8 h 40"/>
                <a:gd name="T4" fmla="*/ 44 w 90"/>
                <a:gd name="T5" fmla="*/ 37 h 40"/>
                <a:gd name="T6" fmla="*/ 26 w 90"/>
                <a:gd name="T7" fmla="*/ 3 h 40"/>
              </a:gdLst>
              <a:ahLst/>
              <a:cxnLst>
                <a:cxn ang="0">
                  <a:pos x="T0" y="T1"/>
                </a:cxn>
                <a:cxn ang="0">
                  <a:pos x="T2" y="T3"/>
                </a:cxn>
                <a:cxn ang="0">
                  <a:pos x="T4" y="T5"/>
                </a:cxn>
                <a:cxn ang="0">
                  <a:pos x="T6" y="T7"/>
                </a:cxn>
              </a:cxnLst>
              <a:rect l="0" t="0" r="r" b="b"/>
              <a:pathLst>
                <a:path w="90" h="40">
                  <a:moveTo>
                    <a:pt x="26" y="3"/>
                  </a:moveTo>
                  <a:cubicBezTo>
                    <a:pt x="26" y="3"/>
                    <a:pt x="59" y="0"/>
                    <a:pt x="74" y="8"/>
                  </a:cubicBezTo>
                  <a:cubicBezTo>
                    <a:pt x="90" y="16"/>
                    <a:pt x="73" y="40"/>
                    <a:pt x="44" y="37"/>
                  </a:cubicBezTo>
                  <a:cubicBezTo>
                    <a:pt x="14" y="34"/>
                    <a:pt x="0" y="3"/>
                    <a:pt x="26" y="3"/>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4" name="Freeform 48"/>
            <p:cNvSpPr>
              <a:spLocks/>
            </p:cNvSpPr>
            <p:nvPr/>
          </p:nvSpPr>
          <p:spPr bwMode="auto">
            <a:xfrm>
              <a:off x="4029295" y="6972753"/>
              <a:ext cx="826606" cy="510452"/>
            </a:xfrm>
            <a:custGeom>
              <a:avLst/>
              <a:gdLst>
                <a:gd name="T0" fmla="*/ 5 w 125"/>
                <a:gd name="T1" fmla="*/ 13 h 77"/>
                <a:gd name="T2" fmla="*/ 47 w 125"/>
                <a:gd name="T3" fmla="*/ 1 h 77"/>
                <a:gd name="T4" fmla="*/ 123 w 125"/>
                <a:gd name="T5" fmla="*/ 26 h 77"/>
                <a:gd name="T6" fmla="*/ 44 w 125"/>
                <a:gd name="T7" fmla="*/ 65 h 77"/>
                <a:gd name="T8" fmla="*/ 5 w 125"/>
                <a:gd name="T9" fmla="*/ 13 h 77"/>
              </a:gdLst>
              <a:ahLst/>
              <a:cxnLst>
                <a:cxn ang="0">
                  <a:pos x="T0" y="T1"/>
                </a:cxn>
                <a:cxn ang="0">
                  <a:pos x="T2" y="T3"/>
                </a:cxn>
                <a:cxn ang="0">
                  <a:pos x="T4" y="T5"/>
                </a:cxn>
                <a:cxn ang="0">
                  <a:pos x="T6" y="T7"/>
                </a:cxn>
                <a:cxn ang="0">
                  <a:pos x="T8" y="T9"/>
                </a:cxn>
              </a:cxnLst>
              <a:rect l="0" t="0" r="r" b="b"/>
              <a:pathLst>
                <a:path w="125" h="77">
                  <a:moveTo>
                    <a:pt x="5" y="13"/>
                  </a:moveTo>
                  <a:cubicBezTo>
                    <a:pt x="5" y="13"/>
                    <a:pt x="24" y="0"/>
                    <a:pt x="47" y="1"/>
                  </a:cubicBezTo>
                  <a:cubicBezTo>
                    <a:pt x="71" y="2"/>
                    <a:pt x="125" y="11"/>
                    <a:pt x="123" y="26"/>
                  </a:cubicBezTo>
                  <a:cubicBezTo>
                    <a:pt x="121" y="42"/>
                    <a:pt x="81" y="77"/>
                    <a:pt x="44" y="65"/>
                  </a:cubicBezTo>
                  <a:cubicBezTo>
                    <a:pt x="8" y="53"/>
                    <a:pt x="0" y="25"/>
                    <a:pt x="5" y="13"/>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5" name="Freeform 49"/>
            <p:cNvSpPr>
              <a:spLocks/>
            </p:cNvSpPr>
            <p:nvPr/>
          </p:nvSpPr>
          <p:spPr bwMode="auto">
            <a:xfrm>
              <a:off x="1039024" y="7196694"/>
              <a:ext cx="622424" cy="382016"/>
            </a:xfrm>
            <a:custGeom>
              <a:avLst/>
              <a:gdLst>
                <a:gd name="T0" fmla="*/ 83 w 94"/>
                <a:gd name="T1" fmla="*/ 22 h 57"/>
                <a:gd name="T2" fmla="*/ 46 w 94"/>
                <a:gd name="T3" fmla="*/ 0 h 57"/>
                <a:gd name="T4" fmla="*/ 14 w 94"/>
                <a:gd name="T5" fmla="*/ 22 h 57"/>
                <a:gd name="T6" fmla="*/ 0 w 94"/>
                <a:gd name="T7" fmla="*/ 55 h 57"/>
                <a:gd name="T8" fmla="*/ 71 w 94"/>
                <a:gd name="T9" fmla="*/ 52 h 57"/>
                <a:gd name="T10" fmla="*/ 94 w 94"/>
                <a:gd name="T11" fmla="*/ 29 h 57"/>
                <a:gd name="T12" fmla="*/ 83 w 94"/>
                <a:gd name="T13" fmla="*/ 22 h 57"/>
              </a:gdLst>
              <a:ahLst/>
              <a:cxnLst>
                <a:cxn ang="0">
                  <a:pos x="T0" y="T1"/>
                </a:cxn>
                <a:cxn ang="0">
                  <a:pos x="T2" y="T3"/>
                </a:cxn>
                <a:cxn ang="0">
                  <a:pos x="T4" y="T5"/>
                </a:cxn>
                <a:cxn ang="0">
                  <a:pos x="T6" y="T7"/>
                </a:cxn>
                <a:cxn ang="0">
                  <a:pos x="T8" y="T9"/>
                </a:cxn>
                <a:cxn ang="0">
                  <a:pos x="T10" y="T11"/>
                </a:cxn>
                <a:cxn ang="0">
                  <a:pos x="T12" y="T13"/>
                </a:cxn>
              </a:cxnLst>
              <a:rect l="0" t="0" r="r" b="b"/>
              <a:pathLst>
                <a:path w="94" h="57">
                  <a:moveTo>
                    <a:pt x="83" y="22"/>
                  </a:moveTo>
                  <a:cubicBezTo>
                    <a:pt x="80" y="15"/>
                    <a:pt x="64" y="0"/>
                    <a:pt x="46" y="0"/>
                  </a:cubicBezTo>
                  <a:cubicBezTo>
                    <a:pt x="28" y="0"/>
                    <a:pt x="21" y="8"/>
                    <a:pt x="14" y="22"/>
                  </a:cubicBezTo>
                  <a:cubicBezTo>
                    <a:pt x="10" y="31"/>
                    <a:pt x="0" y="55"/>
                    <a:pt x="0" y="55"/>
                  </a:cubicBezTo>
                  <a:cubicBezTo>
                    <a:pt x="32" y="56"/>
                    <a:pt x="61" y="57"/>
                    <a:pt x="71" y="52"/>
                  </a:cubicBezTo>
                  <a:cubicBezTo>
                    <a:pt x="78" y="50"/>
                    <a:pt x="86" y="39"/>
                    <a:pt x="94" y="29"/>
                  </a:cubicBezTo>
                  <a:cubicBezTo>
                    <a:pt x="90" y="26"/>
                    <a:pt x="84" y="25"/>
                    <a:pt x="83" y="22"/>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6" name="Freeform 50"/>
            <p:cNvSpPr>
              <a:spLocks/>
            </p:cNvSpPr>
            <p:nvPr/>
          </p:nvSpPr>
          <p:spPr bwMode="auto">
            <a:xfrm>
              <a:off x="3476029" y="7417341"/>
              <a:ext cx="1155931" cy="214060"/>
            </a:xfrm>
            <a:custGeom>
              <a:avLst/>
              <a:gdLst>
                <a:gd name="T0" fmla="*/ 41 w 175"/>
                <a:gd name="T1" fmla="*/ 1 h 32"/>
                <a:gd name="T2" fmla="*/ 0 w 175"/>
                <a:gd name="T3" fmla="*/ 14 h 32"/>
                <a:gd name="T4" fmla="*/ 41 w 175"/>
                <a:gd name="T5" fmla="*/ 14 h 32"/>
                <a:gd name="T6" fmla="*/ 125 w 175"/>
                <a:gd name="T7" fmla="*/ 30 h 32"/>
                <a:gd name="T8" fmla="*/ 175 w 175"/>
                <a:gd name="T9" fmla="*/ 24 h 32"/>
                <a:gd name="T10" fmla="*/ 104 w 175"/>
                <a:gd name="T11" fmla="*/ 12 h 32"/>
                <a:gd name="T12" fmla="*/ 41 w 175"/>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175" h="32">
                  <a:moveTo>
                    <a:pt x="41" y="1"/>
                  </a:moveTo>
                  <a:cubicBezTo>
                    <a:pt x="26" y="1"/>
                    <a:pt x="9" y="9"/>
                    <a:pt x="0" y="14"/>
                  </a:cubicBezTo>
                  <a:cubicBezTo>
                    <a:pt x="21" y="14"/>
                    <a:pt x="36" y="14"/>
                    <a:pt x="41" y="14"/>
                  </a:cubicBezTo>
                  <a:cubicBezTo>
                    <a:pt x="60" y="14"/>
                    <a:pt x="78" y="27"/>
                    <a:pt x="125" y="30"/>
                  </a:cubicBezTo>
                  <a:cubicBezTo>
                    <a:pt x="146" y="32"/>
                    <a:pt x="161" y="29"/>
                    <a:pt x="175" y="24"/>
                  </a:cubicBezTo>
                  <a:cubicBezTo>
                    <a:pt x="154" y="23"/>
                    <a:pt x="128" y="14"/>
                    <a:pt x="104" y="12"/>
                  </a:cubicBezTo>
                  <a:cubicBezTo>
                    <a:pt x="76" y="10"/>
                    <a:pt x="64" y="0"/>
                    <a:pt x="41" y="1"/>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7" name="Freeform 51"/>
            <p:cNvSpPr>
              <a:spLocks/>
            </p:cNvSpPr>
            <p:nvPr/>
          </p:nvSpPr>
          <p:spPr bwMode="auto">
            <a:xfrm>
              <a:off x="7464154" y="7384408"/>
              <a:ext cx="375430" cy="194301"/>
            </a:xfrm>
            <a:custGeom>
              <a:avLst/>
              <a:gdLst>
                <a:gd name="T0" fmla="*/ 0 w 57"/>
                <a:gd name="T1" fmla="*/ 10 h 29"/>
                <a:gd name="T2" fmla="*/ 31 w 57"/>
                <a:gd name="T3" fmla="*/ 25 h 29"/>
                <a:gd name="T4" fmla="*/ 57 w 57"/>
                <a:gd name="T5" fmla="*/ 11 h 29"/>
                <a:gd name="T6" fmla="*/ 21 w 57"/>
                <a:gd name="T7" fmla="*/ 1 h 29"/>
                <a:gd name="T8" fmla="*/ 0 w 57"/>
                <a:gd name="T9" fmla="*/ 10 h 29"/>
              </a:gdLst>
              <a:ahLst/>
              <a:cxnLst>
                <a:cxn ang="0">
                  <a:pos x="T0" y="T1"/>
                </a:cxn>
                <a:cxn ang="0">
                  <a:pos x="T2" y="T3"/>
                </a:cxn>
                <a:cxn ang="0">
                  <a:pos x="T4" y="T5"/>
                </a:cxn>
                <a:cxn ang="0">
                  <a:pos x="T6" y="T7"/>
                </a:cxn>
                <a:cxn ang="0">
                  <a:pos x="T8" y="T9"/>
                </a:cxn>
              </a:cxnLst>
              <a:rect l="0" t="0" r="r" b="b"/>
              <a:pathLst>
                <a:path w="57" h="29">
                  <a:moveTo>
                    <a:pt x="0" y="10"/>
                  </a:moveTo>
                  <a:cubicBezTo>
                    <a:pt x="11" y="13"/>
                    <a:pt x="20" y="20"/>
                    <a:pt x="31" y="25"/>
                  </a:cubicBezTo>
                  <a:cubicBezTo>
                    <a:pt x="40" y="29"/>
                    <a:pt x="49" y="21"/>
                    <a:pt x="57" y="11"/>
                  </a:cubicBezTo>
                  <a:cubicBezTo>
                    <a:pt x="47" y="6"/>
                    <a:pt x="32" y="2"/>
                    <a:pt x="21" y="1"/>
                  </a:cubicBezTo>
                  <a:cubicBezTo>
                    <a:pt x="12" y="0"/>
                    <a:pt x="5" y="5"/>
                    <a:pt x="0" y="10"/>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8" name="Freeform 55"/>
            <p:cNvSpPr>
              <a:spLocks/>
            </p:cNvSpPr>
            <p:nvPr/>
          </p:nvSpPr>
          <p:spPr bwMode="auto">
            <a:xfrm>
              <a:off x="2040172" y="7463446"/>
              <a:ext cx="467641" cy="148196"/>
            </a:xfrm>
            <a:custGeom>
              <a:avLst/>
              <a:gdLst>
                <a:gd name="T0" fmla="*/ 0 w 71"/>
                <a:gd name="T1" fmla="*/ 9 h 22"/>
                <a:gd name="T2" fmla="*/ 24 w 71"/>
                <a:gd name="T3" fmla="*/ 17 h 22"/>
                <a:gd name="T4" fmla="*/ 71 w 71"/>
                <a:gd name="T5" fmla="*/ 22 h 22"/>
                <a:gd name="T6" fmla="*/ 34 w 71"/>
                <a:gd name="T7" fmla="*/ 1 h 22"/>
                <a:gd name="T8" fmla="*/ 0 w 71"/>
                <a:gd name="T9" fmla="*/ 9 h 22"/>
              </a:gdLst>
              <a:ahLst/>
              <a:cxnLst>
                <a:cxn ang="0">
                  <a:pos x="T0" y="T1"/>
                </a:cxn>
                <a:cxn ang="0">
                  <a:pos x="T2" y="T3"/>
                </a:cxn>
                <a:cxn ang="0">
                  <a:pos x="T4" y="T5"/>
                </a:cxn>
                <a:cxn ang="0">
                  <a:pos x="T6" y="T7"/>
                </a:cxn>
                <a:cxn ang="0">
                  <a:pos x="T8" y="T9"/>
                </a:cxn>
              </a:cxnLst>
              <a:rect l="0" t="0" r="r" b="b"/>
              <a:pathLst>
                <a:path w="71" h="22">
                  <a:moveTo>
                    <a:pt x="0" y="9"/>
                  </a:moveTo>
                  <a:cubicBezTo>
                    <a:pt x="6" y="13"/>
                    <a:pt x="14" y="16"/>
                    <a:pt x="24" y="17"/>
                  </a:cubicBezTo>
                  <a:cubicBezTo>
                    <a:pt x="36" y="20"/>
                    <a:pt x="52" y="21"/>
                    <a:pt x="71" y="22"/>
                  </a:cubicBezTo>
                  <a:cubicBezTo>
                    <a:pt x="60" y="13"/>
                    <a:pt x="46" y="1"/>
                    <a:pt x="34" y="1"/>
                  </a:cubicBezTo>
                  <a:cubicBezTo>
                    <a:pt x="24" y="0"/>
                    <a:pt x="10" y="5"/>
                    <a:pt x="0" y="9"/>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9" name="Freeform 56"/>
            <p:cNvSpPr>
              <a:spLocks/>
            </p:cNvSpPr>
            <p:nvPr/>
          </p:nvSpPr>
          <p:spPr bwMode="auto">
            <a:xfrm>
              <a:off x="2886537" y="7476619"/>
              <a:ext cx="421536" cy="148196"/>
            </a:xfrm>
            <a:custGeom>
              <a:avLst/>
              <a:gdLst>
                <a:gd name="T0" fmla="*/ 62 w 64"/>
                <a:gd name="T1" fmla="*/ 19 h 22"/>
                <a:gd name="T2" fmla="*/ 64 w 64"/>
                <a:gd name="T3" fmla="*/ 14 h 22"/>
                <a:gd name="T4" fmla="*/ 42 w 64"/>
                <a:gd name="T5" fmla="*/ 1 h 22"/>
                <a:gd name="T6" fmla="*/ 0 w 64"/>
                <a:gd name="T7" fmla="*/ 22 h 22"/>
                <a:gd name="T8" fmla="*/ 62 w 64"/>
                <a:gd name="T9" fmla="*/ 19 h 22"/>
              </a:gdLst>
              <a:ahLst/>
              <a:cxnLst>
                <a:cxn ang="0">
                  <a:pos x="T0" y="T1"/>
                </a:cxn>
                <a:cxn ang="0">
                  <a:pos x="T2" y="T3"/>
                </a:cxn>
                <a:cxn ang="0">
                  <a:pos x="T4" y="T5"/>
                </a:cxn>
                <a:cxn ang="0">
                  <a:pos x="T6" y="T7"/>
                </a:cxn>
                <a:cxn ang="0">
                  <a:pos x="T8" y="T9"/>
                </a:cxn>
              </a:cxnLst>
              <a:rect l="0" t="0" r="r" b="b"/>
              <a:pathLst>
                <a:path w="64" h="22">
                  <a:moveTo>
                    <a:pt x="62" y="19"/>
                  </a:moveTo>
                  <a:cubicBezTo>
                    <a:pt x="62" y="18"/>
                    <a:pt x="63" y="17"/>
                    <a:pt x="64" y="14"/>
                  </a:cubicBezTo>
                  <a:cubicBezTo>
                    <a:pt x="55" y="10"/>
                    <a:pt x="47" y="2"/>
                    <a:pt x="42" y="1"/>
                  </a:cubicBezTo>
                  <a:cubicBezTo>
                    <a:pt x="31" y="0"/>
                    <a:pt x="10" y="15"/>
                    <a:pt x="0" y="22"/>
                  </a:cubicBezTo>
                  <a:cubicBezTo>
                    <a:pt x="33" y="22"/>
                    <a:pt x="61" y="21"/>
                    <a:pt x="62" y="19"/>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113" name="Oval 1112"/>
          <p:cNvSpPr/>
          <p:nvPr/>
        </p:nvSpPr>
        <p:spPr>
          <a:xfrm>
            <a:off x="992918" y="5613825"/>
            <a:ext cx="703573" cy="703573"/>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16" name="Oval 1115"/>
          <p:cNvSpPr/>
          <p:nvPr/>
        </p:nvSpPr>
        <p:spPr>
          <a:xfrm>
            <a:off x="7314439" y="5711442"/>
            <a:ext cx="703573" cy="703573"/>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17" name="Oval 1116"/>
          <p:cNvSpPr/>
          <p:nvPr/>
        </p:nvSpPr>
        <p:spPr>
          <a:xfrm>
            <a:off x="5124200" y="4643834"/>
            <a:ext cx="703573" cy="703573"/>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18" name="Oval 1117"/>
          <p:cNvSpPr/>
          <p:nvPr/>
        </p:nvSpPr>
        <p:spPr>
          <a:xfrm>
            <a:off x="4058880" y="5328257"/>
            <a:ext cx="703573" cy="703573"/>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19" name="Oval 1118"/>
          <p:cNvSpPr/>
          <p:nvPr/>
        </p:nvSpPr>
        <p:spPr>
          <a:xfrm>
            <a:off x="2745518" y="5746611"/>
            <a:ext cx="703573" cy="703573"/>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94" name="Group 993"/>
          <p:cNvGrpSpPr/>
          <p:nvPr/>
        </p:nvGrpSpPr>
        <p:grpSpPr>
          <a:xfrm>
            <a:off x="7203534" y="2070850"/>
            <a:ext cx="969067" cy="1188263"/>
            <a:chOff x="6856562" y="2070850"/>
            <a:chExt cx="969067" cy="1188263"/>
          </a:xfrm>
        </p:grpSpPr>
        <p:sp>
          <p:nvSpPr>
            <p:cNvPr id="995" name="Freeform 33"/>
            <p:cNvSpPr>
              <a:spLocks/>
            </p:cNvSpPr>
            <p:nvPr/>
          </p:nvSpPr>
          <p:spPr bwMode="auto">
            <a:xfrm>
              <a:off x="6856562" y="2104223"/>
              <a:ext cx="969067" cy="1154890"/>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12" h="50616">
                  <a:moveTo>
                    <a:pt x="3933" y="0"/>
                  </a:moveTo>
                  <a:lnTo>
                    <a:pt x="3599" y="0"/>
                  </a:lnTo>
                  <a:cubicBezTo>
                    <a:pt x="2902" y="44"/>
                    <a:pt x="1538" y="845"/>
                    <a:pt x="841" y="978"/>
                  </a:cubicBezTo>
                  <a:cubicBezTo>
                    <a:pt x="562" y="1023"/>
                    <a:pt x="-384" y="2045"/>
                    <a:pt x="173" y="2935"/>
                  </a:cubicBezTo>
                  <a:lnTo>
                    <a:pt x="173" y="3024"/>
                  </a:lnTo>
                  <a:cubicBezTo>
                    <a:pt x="451" y="3201"/>
                    <a:pt x="685" y="3014"/>
                    <a:pt x="925" y="3513"/>
                  </a:cubicBezTo>
                  <a:cubicBezTo>
                    <a:pt x="1165" y="4012"/>
                    <a:pt x="1347" y="4019"/>
                    <a:pt x="1615" y="6019"/>
                  </a:cubicBezTo>
                  <a:cubicBezTo>
                    <a:pt x="1883" y="8019"/>
                    <a:pt x="2371" y="11527"/>
                    <a:pt x="2531" y="15516"/>
                  </a:cubicBezTo>
                  <a:cubicBezTo>
                    <a:pt x="2691" y="19505"/>
                    <a:pt x="2530" y="24578"/>
                    <a:pt x="2573" y="29952"/>
                  </a:cubicBezTo>
                  <a:cubicBezTo>
                    <a:pt x="2616" y="35326"/>
                    <a:pt x="2076" y="44839"/>
                    <a:pt x="2788" y="47758"/>
                  </a:cubicBezTo>
                  <a:cubicBezTo>
                    <a:pt x="3500" y="50677"/>
                    <a:pt x="6108" y="52487"/>
                    <a:pt x="6845" y="47466"/>
                  </a:cubicBezTo>
                  <a:cubicBezTo>
                    <a:pt x="7582" y="42445"/>
                    <a:pt x="6808" y="28887"/>
                    <a:pt x="7212" y="17631"/>
                  </a:cubicBezTo>
                  <a:cubicBezTo>
                    <a:pt x="7701" y="15177"/>
                    <a:pt x="8477" y="6629"/>
                    <a:pt x="9015" y="3830"/>
                  </a:cubicBezTo>
                  <a:cubicBezTo>
                    <a:pt x="9518" y="3742"/>
                    <a:pt x="10228" y="3557"/>
                    <a:pt x="9950" y="2401"/>
                  </a:cubicBezTo>
                  <a:cubicBezTo>
                    <a:pt x="9727" y="1467"/>
                    <a:pt x="9030" y="845"/>
                    <a:pt x="8529" y="800"/>
                  </a:cubicBezTo>
                  <a:cubicBezTo>
                    <a:pt x="7053" y="711"/>
                    <a:pt x="5409" y="0"/>
                    <a:pt x="3933" y="0"/>
                  </a:cubicBezTo>
                </a:path>
              </a:pathLst>
            </a:custGeom>
            <a:solidFill>
              <a:srgbClr val="E26C5C">
                <a:alpha val="74000"/>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grpSp>
          <p:nvGrpSpPr>
            <p:cNvPr id="996" name="Group 995"/>
            <p:cNvGrpSpPr/>
            <p:nvPr/>
          </p:nvGrpSpPr>
          <p:grpSpPr>
            <a:xfrm>
              <a:off x="7049632" y="2070850"/>
              <a:ext cx="598702" cy="1113672"/>
              <a:chOff x="3337009" y="1574931"/>
              <a:chExt cx="822242" cy="1734519"/>
            </a:xfrm>
          </p:grpSpPr>
          <p:sp>
            <p:nvSpPr>
              <p:cNvPr id="1064" name="Freeform 38"/>
              <p:cNvSpPr>
                <a:spLocks/>
              </p:cNvSpPr>
              <p:nvPr/>
            </p:nvSpPr>
            <p:spPr bwMode="auto">
              <a:xfrm>
                <a:off x="3374508" y="1698623"/>
                <a:ext cx="733220" cy="1610827"/>
              </a:xfrm>
              <a:custGeom>
                <a:avLst/>
                <a:gdLst>
                  <a:gd name="T0" fmla="*/ 21 w 238"/>
                  <a:gd name="T1" fmla="*/ 39 h 52"/>
                  <a:gd name="T2" fmla="*/ 110 w 238"/>
                  <a:gd name="T3" fmla="*/ 44 h 52"/>
                  <a:gd name="T4" fmla="*/ 204 w 238"/>
                  <a:gd name="T5" fmla="*/ 42 h 52"/>
                  <a:gd name="T6" fmla="*/ 238 w 238"/>
                  <a:gd name="T7" fmla="*/ 26 h 52"/>
                  <a:gd name="T8" fmla="*/ 112 w 238"/>
                  <a:gd name="T9" fmla="*/ 0 h 52"/>
                  <a:gd name="T10" fmla="*/ 10 w 238"/>
                  <a:gd name="T11" fmla="*/ 13 h 52"/>
                  <a:gd name="T12" fmla="*/ 21 w 238"/>
                  <a:gd name="T13" fmla="*/ 39 h 52"/>
                  <a:gd name="connsiteX0" fmla="*/ 562 w 9680"/>
                  <a:gd name="connsiteY0" fmla="*/ 7500 h 21420"/>
                  <a:gd name="connsiteX1" fmla="*/ 4302 w 9680"/>
                  <a:gd name="connsiteY1" fmla="*/ 21411 h 21420"/>
                  <a:gd name="connsiteX2" fmla="*/ 8251 w 9680"/>
                  <a:gd name="connsiteY2" fmla="*/ 8077 h 21420"/>
                  <a:gd name="connsiteX3" fmla="*/ 9680 w 9680"/>
                  <a:gd name="connsiteY3" fmla="*/ 5000 h 21420"/>
                  <a:gd name="connsiteX4" fmla="*/ 4386 w 9680"/>
                  <a:gd name="connsiteY4" fmla="*/ 0 h 21420"/>
                  <a:gd name="connsiteX5" fmla="*/ 100 w 9680"/>
                  <a:gd name="connsiteY5" fmla="*/ 2500 h 21420"/>
                  <a:gd name="connsiteX6" fmla="*/ 562 w 9680"/>
                  <a:gd name="connsiteY6" fmla="*/ 7500 h 21420"/>
                  <a:gd name="connsiteX0" fmla="*/ 581 w 10164"/>
                  <a:gd name="connsiteY0" fmla="*/ 3501 h 10114"/>
                  <a:gd name="connsiteX1" fmla="*/ 4444 w 10164"/>
                  <a:gd name="connsiteY1" fmla="*/ 9996 h 10114"/>
                  <a:gd name="connsiteX2" fmla="*/ 8356 w 10164"/>
                  <a:gd name="connsiteY2" fmla="*/ 7307 h 10114"/>
                  <a:gd name="connsiteX3" fmla="*/ 10000 w 10164"/>
                  <a:gd name="connsiteY3" fmla="*/ 2334 h 10114"/>
                  <a:gd name="connsiteX4" fmla="*/ 4531 w 10164"/>
                  <a:gd name="connsiteY4" fmla="*/ 0 h 10114"/>
                  <a:gd name="connsiteX5" fmla="*/ 103 w 10164"/>
                  <a:gd name="connsiteY5" fmla="*/ 1167 h 10114"/>
                  <a:gd name="connsiteX6" fmla="*/ 581 w 10164"/>
                  <a:gd name="connsiteY6" fmla="*/ 3501 h 10114"/>
                  <a:gd name="connsiteX0" fmla="*/ 581 w 10128"/>
                  <a:gd name="connsiteY0" fmla="*/ 3501 h 10124"/>
                  <a:gd name="connsiteX1" fmla="*/ 4444 w 10128"/>
                  <a:gd name="connsiteY1" fmla="*/ 9996 h 10124"/>
                  <a:gd name="connsiteX2" fmla="*/ 8356 w 10128"/>
                  <a:gd name="connsiteY2" fmla="*/ 7307 h 10124"/>
                  <a:gd name="connsiteX3" fmla="*/ 10000 w 10128"/>
                  <a:gd name="connsiteY3" fmla="*/ 2334 h 10124"/>
                  <a:gd name="connsiteX4" fmla="*/ 4531 w 10128"/>
                  <a:gd name="connsiteY4" fmla="*/ 0 h 10124"/>
                  <a:gd name="connsiteX5" fmla="*/ 103 w 10128"/>
                  <a:gd name="connsiteY5" fmla="*/ 1167 h 10124"/>
                  <a:gd name="connsiteX6" fmla="*/ 581 w 10128"/>
                  <a:gd name="connsiteY6" fmla="*/ 3501 h 10124"/>
                  <a:gd name="connsiteX0" fmla="*/ 581 w 9855"/>
                  <a:gd name="connsiteY0" fmla="*/ 3501 h 10115"/>
                  <a:gd name="connsiteX1" fmla="*/ 4444 w 9855"/>
                  <a:gd name="connsiteY1" fmla="*/ 9996 h 10115"/>
                  <a:gd name="connsiteX2" fmla="*/ 8356 w 9855"/>
                  <a:gd name="connsiteY2" fmla="*/ 7307 h 10115"/>
                  <a:gd name="connsiteX3" fmla="*/ 9663 w 9855"/>
                  <a:gd name="connsiteY3" fmla="*/ 2220 h 10115"/>
                  <a:gd name="connsiteX4" fmla="*/ 4531 w 9855"/>
                  <a:gd name="connsiteY4" fmla="*/ 0 h 10115"/>
                  <a:gd name="connsiteX5" fmla="*/ 103 w 9855"/>
                  <a:gd name="connsiteY5" fmla="*/ 1167 h 10115"/>
                  <a:gd name="connsiteX6" fmla="*/ 581 w 9855"/>
                  <a:gd name="connsiteY6" fmla="*/ 3501 h 10115"/>
                  <a:gd name="connsiteX0" fmla="*/ 1684 w 10012"/>
                  <a:gd name="connsiteY0" fmla="*/ 8324 h 9927"/>
                  <a:gd name="connsiteX1" fmla="*/ 4521 w 10012"/>
                  <a:gd name="connsiteY1" fmla="*/ 9896 h 9927"/>
                  <a:gd name="connsiteX2" fmla="*/ 8491 w 10012"/>
                  <a:gd name="connsiteY2" fmla="*/ 7238 h 9927"/>
                  <a:gd name="connsiteX3" fmla="*/ 9817 w 10012"/>
                  <a:gd name="connsiteY3" fmla="*/ 2209 h 9927"/>
                  <a:gd name="connsiteX4" fmla="*/ 4610 w 10012"/>
                  <a:gd name="connsiteY4" fmla="*/ 14 h 9927"/>
                  <a:gd name="connsiteX5" fmla="*/ 117 w 10012"/>
                  <a:gd name="connsiteY5" fmla="*/ 1168 h 9927"/>
                  <a:gd name="connsiteX6" fmla="*/ 1684 w 10012"/>
                  <a:gd name="connsiteY6" fmla="*/ 8324 h 9927"/>
                  <a:gd name="connsiteX0" fmla="*/ 1643 w 9961"/>
                  <a:gd name="connsiteY0" fmla="*/ 8385 h 10001"/>
                  <a:gd name="connsiteX1" fmla="*/ 4477 w 9961"/>
                  <a:gd name="connsiteY1" fmla="*/ 9969 h 10001"/>
                  <a:gd name="connsiteX2" fmla="*/ 8442 w 9961"/>
                  <a:gd name="connsiteY2" fmla="*/ 7291 h 10001"/>
                  <a:gd name="connsiteX3" fmla="*/ 9766 w 9961"/>
                  <a:gd name="connsiteY3" fmla="*/ 2225 h 10001"/>
                  <a:gd name="connsiteX4" fmla="*/ 4565 w 9961"/>
                  <a:gd name="connsiteY4" fmla="*/ 14 h 10001"/>
                  <a:gd name="connsiteX5" fmla="*/ 78 w 9961"/>
                  <a:gd name="connsiteY5" fmla="*/ 1177 h 10001"/>
                  <a:gd name="connsiteX6" fmla="*/ 1643 w 9961"/>
                  <a:gd name="connsiteY6" fmla="*/ 8385 h 10001"/>
                  <a:gd name="connsiteX0" fmla="*/ 1649 w 9971"/>
                  <a:gd name="connsiteY0" fmla="*/ 8384 h 10014"/>
                  <a:gd name="connsiteX1" fmla="*/ 4495 w 9971"/>
                  <a:gd name="connsiteY1" fmla="*/ 9968 h 10014"/>
                  <a:gd name="connsiteX2" fmla="*/ 8304 w 9971"/>
                  <a:gd name="connsiteY2" fmla="*/ 8880 h 10014"/>
                  <a:gd name="connsiteX3" fmla="*/ 9804 w 9971"/>
                  <a:gd name="connsiteY3" fmla="*/ 2225 h 10014"/>
                  <a:gd name="connsiteX4" fmla="*/ 4583 w 9971"/>
                  <a:gd name="connsiteY4" fmla="*/ 14 h 10014"/>
                  <a:gd name="connsiteX5" fmla="*/ 78 w 9971"/>
                  <a:gd name="connsiteY5" fmla="*/ 1177 h 10014"/>
                  <a:gd name="connsiteX6" fmla="*/ 1649 w 9971"/>
                  <a:gd name="connsiteY6" fmla="*/ 8384 h 10014"/>
                  <a:gd name="connsiteX0" fmla="*/ 1654 w 9961"/>
                  <a:gd name="connsiteY0" fmla="*/ 8372 h 10074"/>
                  <a:gd name="connsiteX1" fmla="*/ 4508 w 9961"/>
                  <a:gd name="connsiteY1" fmla="*/ 9954 h 10074"/>
                  <a:gd name="connsiteX2" fmla="*/ 8042 w 9961"/>
                  <a:gd name="connsiteY2" fmla="*/ 9095 h 10074"/>
                  <a:gd name="connsiteX3" fmla="*/ 9833 w 9961"/>
                  <a:gd name="connsiteY3" fmla="*/ 2222 h 10074"/>
                  <a:gd name="connsiteX4" fmla="*/ 4596 w 9961"/>
                  <a:gd name="connsiteY4" fmla="*/ 14 h 10074"/>
                  <a:gd name="connsiteX5" fmla="*/ 78 w 9961"/>
                  <a:gd name="connsiteY5" fmla="*/ 1175 h 10074"/>
                  <a:gd name="connsiteX6" fmla="*/ 1654 w 9961"/>
                  <a:gd name="connsiteY6" fmla="*/ 8372 h 10074"/>
                  <a:gd name="connsiteX0" fmla="*/ 1660 w 10001"/>
                  <a:gd name="connsiteY0" fmla="*/ 8311 h 14275"/>
                  <a:gd name="connsiteX1" fmla="*/ 4468 w 10001"/>
                  <a:gd name="connsiteY1" fmla="*/ 14272 h 14275"/>
                  <a:gd name="connsiteX2" fmla="*/ 8073 w 10001"/>
                  <a:gd name="connsiteY2" fmla="*/ 9028 h 14275"/>
                  <a:gd name="connsiteX3" fmla="*/ 9871 w 10001"/>
                  <a:gd name="connsiteY3" fmla="*/ 2206 h 14275"/>
                  <a:gd name="connsiteX4" fmla="*/ 4614 w 10001"/>
                  <a:gd name="connsiteY4" fmla="*/ 14 h 14275"/>
                  <a:gd name="connsiteX5" fmla="*/ 78 w 10001"/>
                  <a:gd name="connsiteY5" fmla="*/ 1166 h 14275"/>
                  <a:gd name="connsiteX6" fmla="*/ 1660 w 10001"/>
                  <a:gd name="connsiteY6" fmla="*/ 8311 h 14275"/>
                  <a:gd name="connsiteX0" fmla="*/ 1660 w 10002"/>
                  <a:gd name="connsiteY0" fmla="*/ 8311 h 15400"/>
                  <a:gd name="connsiteX1" fmla="*/ 4353 w 10002"/>
                  <a:gd name="connsiteY1" fmla="*/ 15398 h 15400"/>
                  <a:gd name="connsiteX2" fmla="*/ 8073 w 10002"/>
                  <a:gd name="connsiteY2" fmla="*/ 9028 h 15400"/>
                  <a:gd name="connsiteX3" fmla="*/ 9871 w 10002"/>
                  <a:gd name="connsiteY3" fmla="*/ 2206 h 15400"/>
                  <a:gd name="connsiteX4" fmla="*/ 4614 w 10002"/>
                  <a:gd name="connsiteY4" fmla="*/ 14 h 15400"/>
                  <a:gd name="connsiteX5" fmla="*/ 78 w 10002"/>
                  <a:gd name="connsiteY5" fmla="*/ 1166 h 15400"/>
                  <a:gd name="connsiteX6" fmla="*/ 1660 w 10002"/>
                  <a:gd name="connsiteY6" fmla="*/ 8311 h 15400"/>
                  <a:gd name="connsiteX0" fmla="*/ 1554 w 10011"/>
                  <a:gd name="connsiteY0" fmla="*/ 9825 h 15450"/>
                  <a:gd name="connsiteX1" fmla="*/ 4362 w 10011"/>
                  <a:gd name="connsiteY1" fmla="*/ 15448 h 15450"/>
                  <a:gd name="connsiteX2" fmla="*/ 8082 w 10011"/>
                  <a:gd name="connsiteY2" fmla="*/ 9078 h 15450"/>
                  <a:gd name="connsiteX3" fmla="*/ 9880 w 10011"/>
                  <a:gd name="connsiteY3" fmla="*/ 2256 h 15450"/>
                  <a:gd name="connsiteX4" fmla="*/ 4623 w 10011"/>
                  <a:gd name="connsiteY4" fmla="*/ 64 h 15450"/>
                  <a:gd name="connsiteX5" fmla="*/ 87 w 10011"/>
                  <a:gd name="connsiteY5" fmla="*/ 1216 h 15450"/>
                  <a:gd name="connsiteX6" fmla="*/ 1554 w 10011"/>
                  <a:gd name="connsiteY6" fmla="*/ 9825 h 15450"/>
                  <a:gd name="connsiteX0" fmla="*/ 1554 w 10011"/>
                  <a:gd name="connsiteY0" fmla="*/ 9825 h 15460"/>
                  <a:gd name="connsiteX1" fmla="*/ 4362 w 10011"/>
                  <a:gd name="connsiteY1" fmla="*/ 15448 h 15460"/>
                  <a:gd name="connsiteX2" fmla="*/ 8082 w 10011"/>
                  <a:gd name="connsiteY2" fmla="*/ 9078 h 15460"/>
                  <a:gd name="connsiteX3" fmla="*/ 9880 w 10011"/>
                  <a:gd name="connsiteY3" fmla="*/ 2256 h 15460"/>
                  <a:gd name="connsiteX4" fmla="*/ 4623 w 10011"/>
                  <a:gd name="connsiteY4" fmla="*/ 64 h 15460"/>
                  <a:gd name="connsiteX5" fmla="*/ 87 w 10011"/>
                  <a:gd name="connsiteY5" fmla="*/ 1216 h 15460"/>
                  <a:gd name="connsiteX6" fmla="*/ 1554 w 10011"/>
                  <a:gd name="connsiteY6" fmla="*/ 9825 h 15460"/>
                  <a:gd name="connsiteX0" fmla="*/ 1396 w 10026"/>
                  <a:gd name="connsiteY0" fmla="*/ 10531 h 15541"/>
                  <a:gd name="connsiteX1" fmla="*/ 4377 w 10026"/>
                  <a:gd name="connsiteY1" fmla="*/ 15479 h 15541"/>
                  <a:gd name="connsiteX2" fmla="*/ 8097 w 10026"/>
                  <a:gd name="connsiteY2" fmla="*/ 9109 h 15541"/>
                  <a:gd name="connsiteX3" fmla="*/ 9895 w 10026"/>
                  <a:gd name="connsiteY3" fmla="*/ 2287 h 15541"/>
                  <a:gd name="connsiteX4" fmla="*/ 4638 w 10026"/>
                  <a:gd name="connsiteY4" fmla="*/ 95 h 15541"/>
                  <a:gd name="connsiteX5" fmla="*/ 102 w 10026"/>
                  <a:gd name="connsiteY5" fmla="*/ 1247 h 15541"/>
                  <a:gd name="connsiteX6" fmla="*/ 1396 w 10026"/>
                  <a:gd name="connsiteY6" fmla="*/ 10531 h 15541"/>
                  <a:gd name="connsiteX0" fmla="*/ 1396 w 10032"/>
                  <a:gd name="connsiteY0" fmla="*/ 10531 h 14575"/>
                  <a:gd name="connsiteX1" fmla="*/ 3802 w 10032"/>
                  <a:gd name="connsiteY1" fmla="*/ 14353 h 14575"/>
                  <a:gd name="connsiteX2" fmla="*/ 8097 w 10032"/>
                  <a:gd name="connsiteY2" fmla="*/ 9109 h 14575"/>
                  <a:gd name="connsiteX3" fmla="*/ 9895 w 10032"/>
                  <a:gd name="connsiteY3" fmla="*/ 2287 h 14575"/>
                  <a:gd name="connsiteX4" fmla="*/ 4638 w 10032"/>
                  <a:gd name="connsiteY4" fmla="*/ 95 h 14575"/>
                  <a:gd name="connsiteX5" fmla="*/ 102 w 10032"/>
                  <a:gd name="connsiteY5" fmla="*/ 1247 h 14575"/>
                  <a:gd name="connsiteX6" fmla="*/ 1396 w 10032"/>
                  <a:gd name="connsiteY6" fmla="*/ 10531 h 14575"/>
                  <a:gd name="connsiteX0" fmla="*/ 1396 w 10033"/>
                  <a:gd name="connsiteY0" fmla="*/ 10531 h 14877"/>
                  <a:gd name="connsiteX1" fmla="*/ 3802 w 10033"/>
                  <a:gd name="connsiteY1" fmla="*/ 14353 h 14877"/>
                  <a:gd name="connsiteX2" fmla="*/ 3769 w 10033"/>
                  <a:gd name="connsiteY2" fmla="*/ 14277 h 14877"/>
                  <a:gd name="connsiteX3" fmla="*/ 8097 w 10033"/>
                  <a:gd name="connsiteY3" fmla="*/ 9109 h 14877"/>
                  <a:gd name="connsiteX4" fmla="*/ 9895 w 10033"/>
                  <a:gd name="connsiteY4" fmla="*/ 2287 h 14877"/>
                  <a:gd name="connsiteX5" fmla="*/ 4638 w 10033"/>
                  <a:gd name="connsiteY5" fmla="*/ 95 h 14877"/>
                  <a:gd name="connsiteX6" fmla="*/ 102 w 10033"/>
                  <a:gd name="connsiteY6" fmla="*/ 1247 h 14877"/>
                  <a:gd name="connsiteX7" fmla="*/ 1396 w 10033"/>
                  <a:gd name="connsiteY7" fmla="*/ 10531 h 14877"/>
                  <a:gd name="connsiteX0" fmla="*/ 1396 w 10020"/>
                  <a:gd name="connsiteY0" fmla="*/ 10531 h 14756"/>
                  <a:gd name="connsiteX1" fmla="*/ 3802 w 10020"/>
                  <a:gd name="connsiteY1" fmla="*/ 14353 h 14756"/>
                  <a:gd name="connsiteX2" fmla="*/ 4977 w 10020"/>
                  <a:gd name="connsiteY2" fmla="*/ 14052 h 14756"/>
                  <a:gd name="connsiteX3" fmla="*/ 8097 w 10020"/>
                  <a:gd name="connsiteY3" fmla="*/ 9109 h 14756"/>
                  <a:gd name="connsiteX4" fmla="*/ 9895 w 10020"/>
                  <a:gd name="connsiteY4" fmla="*/ 2287 h 14756"/>
                  <a:gd name="connsiteX5" fmla="*/ 4638 w 10020"/>
                  <a:gd name="connsiteY5" fmla="*/ 95 h 14756"/>
                  <a:gd name="connsiteX6" fmla="*/ 102 w 10020"/>
                  <a:gd name="connsiteY6" fmla="*/ 1247 h 14756"/>
                  <a:gd name="connsiteX7" fmla="*/ 1396 w 10020"/>
                  <a:gd name="connsiteY7" fmla="*/ 10531 h 14756"/>
                  <a:gd name="connsiteX0" fmla="*/ 1396 w 10018"/>
                  <a:gd name="connsiteY0" fmla="*/ 10531 h 15018"/>
                  <a:gd name="connsiteX1" fmla="*/ 3802 w 10018"/>
                  <a:gd name="connsiteY1" fmla="*/ 14353 h 15018"/>
                  <a:gd name="connsiteX2" fmla="*/ 5150 w 10018"/>
                  <a:gd name="connsiteY2" fmla="*/ 14502 h 15018"/>
                  <a:gd name="connsiteX3" fmla="*/ 8097 w 10018"/>
                  <a:gd name="connsiteY3" fmla="*/ 9109 h 15018"/>
                  <a:gd name="connsiteX4" fmla="*/ 9895 w 10018"/>
                  <a:gd name="connsiteY4" fmla="*/ 2287 h 15018"/>
                  <a:gd name="connsiteX5" fmla="*/ 4638 w 10018"/>
                  <a:gd name="connsiteY5" fmla="*/ 95 h 15018"/>
                  <a:gd name="connsiteX6" fmla="*/ 102 w 10018"/>
                  <a:gd name="connsiteY6" fmla="*/ 1247 h 15018"/>
                  <a:gd name="connsiteX7" fmla="*/ 1396 w 10018"/>
                  <a:gd name="connsiteY7" fmla="*/ 10531 h 15018"/>
                  <a:gd name="connsiteX0" fmla="*/ 1396 w 10007"/>
                  <a:gd name="connsiteY0" fmla="*/ 10531 h 14793"/>
                  <a:gd name="connsiteX1" fmla="*/ 3802 w 10007"/>
                  <a:gd name="connsiteY1" fmla="*/ 14353 h 14793"/>
                  <a:gd name="connsiteX2" fmla="*/ 5150 w 10007"/>
                  <a:gd name="connsiteY2" fmla="*/ 14502 h 14793"/>
                  <a:gd name="connsiteX3" fmla="*/ 6473 w 10007"/>
                  <a:gd name="connsiteY3" fmla="*/ 12476 h 14793"/>
                  <a:gd name="connsiteX4" fmla="*/ 8097 w 10007"/>
                  <a:gd name="connsiteY4" fmla="*/ 9109 h 14793"/>
                  <a:gd name="connsiteX5" fmla="*/ 9895 w 10007"/>
                  <a:gd name="connsiteY5" fmla="*/ 2287 h 14793"/>
                  <a:gd name="connsiteX6" fmla="*/ 4638 w 10007"/>
                  <a:gd name="connsiteY6" fmla="*/ 95 h 14793"/>
                  <a:gd name="connsiteX7" fmla="*/ 102 w 10007"/>
                  <a:gd name="connsiteY7" fmla="*/ 1247 h 14793"/>
                  <a:gd name="connsiteX8" fmla="*/ 1396 w 10007"/>
                  <a:gd name="connsiteY8" fmla="*/ 10531 h 14793"/>
                  <a:gd name="connsiteX0" fmla="*/ 1396 w 10005"/>
                  <a:gd name="connsiteY0" fmla="*/ 10531 h 14793"/>
                  <a:gd name="connsiteX1" fmla="*/ 3802 w 10005"/>
                  <a:gd name="connsiteY1" fmla="*/ 14353 h 14793"/>
                  <a:gd name="connsiteX2" fmla="*/ 5150 w 10005"/>
                  <a:gd name="connsiteY2" fmla="*/ 14502 h 14793"/>
                  <a:gd name="connsiteX3" fmla="*/ 6761 w 10005"/>
                  <a:gd name="connsiteY3" fmla="*/ 13264 h 14793"/>
                  <a:gd name="connsiteX4" fmla="*/ 8097 w 10005"/>
                  <a:gd name="connsiteY4" fmla="*/ 9109 h 14793"/>
                  <a:gd name="connsiteX5" fmla="*/ 9895 w 10005"/>
                  <a:gd name="connsiteY5" fmla="*/ 2287 h 14793"/>
                  <a:gd name="connsiteX6" fmla="*/ 4638 w 10005"/>
                  <a:gd name="connsiteY6" fmla="*/ 95 h 14793"/>
                  <a:gd name="connsiteX7" fmla="*/ 102 w 10005"/>
                  <a:gd name="connsiteY7" fmla="*/ 1247 h 14793"/>
                  <a:gd name="connsiteX8" fmla="*/ 1396 w 10005"/>
                  <a:gd name="connsiteY8" fmla="*/ 10531 h 14793"/>
                  <a:gd name="connsiteX0" fmla="*/ 1396 w 10001"/>
                  <a:gd name="connsiteY0" fmla="*/ 10531 h 14793"/>
                  <a:gd name="connsiteX1" fmla="*/ 3802 w 10001"/>
                  <a:gd name="connsiteY1" fmla="*/ 14353 h 14793"/>
                  <a:gd name="connsiteX2" fmla="*/ 5150 w 10001"/>
                  <a:gd name="connsiteY2" fmla="*/ 14502 h 14793"/>
                  <a:gd name="connsiteX3" fmla="*/ 7279 w 10001"/>
                  <a:gd name="connsiteY3" fmla="*/ 14390 h 14793"/>
                  <a:gd name="connsiteX4" fmla="*/ 8097 w 10001"/>
                  <a:gd name="connsiteY4" fmla="*/ 9109 h 14793"/>
                  <a:gd name="connsiteX5" fmla="*/ 9895 w 10001"/>
                  <a:gd name="connsiteY5" fmla="*/ 2287 h 14793"/>
                  <a:gd name="connsiteX6" fmla="*/ 4638 w 10001"/>
                  <a:gd name="connsiteY6" fmla="*/ 95 h 14793"/>
                  <a:gd name="connsiteX7" fmla="*/ 102 w 10001"/>
                  <a:gd name="connsiteY7" fmla="*/ 1247 h 14793"/>
                  <a:gd name="connsiteX8" fmla="*/ 1396 w 10001"/>
                  <a:gd name="connsiteY8" fmla="*/ 10531 h 14793"/>
                  <a:gd name="connsiteX0" fmla="*/ 1396 w 10168"/>
                  <a:gd name="connsiteY0" fmla="*/ 10531 h 14793"/>
                  <a:gd name="connsiteX1" fmla="*/ 3802 w 10168"/>
                  <a:gd name="connsiteY1" fmla="*/ 14353 h 14793"/>
                  <a:gd name="connsiteX2" fmla="*/ 5150 w 10168"/>
                  <a:gd name="connsiteY2" fmla="*/ 14502 h 14793"/>
                  <a:gd name="connsiteX3" fmla="*/ 7279 w 10168"/>
                  <a:gd name="connsiteY3" fmla="*/ 14390 h 14793"/>
                  <a:gd name="connsiteX4" fmla="*/ 8097 w 10168"/>
                  <a:gd name="connsiteY4" fmla="*/ 9109 h 14793"/>
                  <a:gd name="connsiteX5" fmla="*/ 10068 w 10168"/>
                  <a:gd name="connsiteY5" fmla="*/ 1161 h 14793"/>
                  <a:gd name="connsiteX6" fmla="*/ 4638 w 10168"/>
                  <a:gd name="connsiteY6" fmla="*/ 95 h 14793"/>
                  <a:gd name="connsiteX7" fmla="*/ 102 w 10168"/>
                  <a:gd name="connsiteY7" fmla="*/ 1247 h 14793"/>
                  <a:gd name="connsiteX8" fmla="*/ 1396 w 10168"/>
                  <a:gd name="connsiteY8" fmla="*/ 10531 h 14793"/>
                  <a:gd name="connsiteX0" fmla="*/ 1396 w 10284"/>
                  <a:gd name="connsiteY0" fmla="*/ 10560 h 14822"/>
                  <a:gd name="connsiteX1" fmla="*/ 3802 w 10284"/>
                  <a:gd name="connsiteY1" fmla="*/ 14382 h 14822"/>
                  <a:gd name="connsiteX2" fmla="*/ 5150 w 10284"/>
                  <a:gd name="connsiteY2" fmla="*/ 14531 h 14822"/>
                  <a:gd name="connsiteX3" fmla="*/ 7279 w 10284"/>
                  <a:gd name="connsiteY3" fmla="*/ 14419 h 14822"/>
                  <a:gd name="connsiteX4" fmla="*/ 9017 w 10284"/>
                  <a:gd name="connsiteY4" fmla="*/ 10489 h 14822"/>
                  <a:gd name="connsiteX5" fmla="*/ 10068 w 10284"/>
                  <a:gd name="connsiteY5" fmla="*/ 1190 h 14822"/>
                  <a:gd name="connsiteX6" fmla="*/ 4638 w 10284"/>
                  <a:gd name="connsiteY6" fmla="*/ 124 h 14822"/>
                  <a:gd name="connsiteX7" fmla="*/ 102 w 10284"/>
                  <a:gd name="connsiteY7" fmla="*/ 1276 h 14822"/>
                  <a:gd name="connsiteX8" fmla="*/ 1396 w 10284"/>
                  <a:gd name="connsiteY8" fmla="*/ 10560 h 14822"/>
                  <a:gd name="connsiteX0" fmla="*/ 1396 w 10284"/>
                  <a:gd name="connsiteY0" fmla="*/ 10560 h 16393"/>
                  <a:gd name="connsiteX1" fmla="*/ 3802 w 10284"/>
                  <a:gd name="connsiteY1" fmla="*/ 14382 h 16393"/>
                  <a:gd name="connsiteX2" fmla="*/ 5150 w 10284"/>
                  <a:gd name="connsiteY2" fmla="*/ 14531 h 16393"/>
                  <a:gd name="connsiteX3" fmla="*/ 7279 w 10284"/>
                  <a:gd name="connsiteY3" fmla="*/ 16220 h 16393"/>
                  <a:gd name="connsiteX4" fmla="*/ 9017 w 10284"/>
                  <a:gd name="connsiteY4" fmla="*/ 10489 h 16393"/>
                  <a:gd name="connsiteX5" fmla="*/ 10068 w 10284"/>
                  <a:gd name="connsiteY5" fmla="*/ 1190 h 16393"/>
                  <a:gd name="connsiteX6" fmla="*/ 4638 w 10284"/>
                  <a:gd name="connsiteY6" fmla="*/ 124 h 16393"/>
                  <a:gd name="connsiteX7" fmla="*/ 102 w 10284"/>
                  <a:gd name="connsiteY7" fmla="*/ 1276 h 16393"/>
                  <a:gd name="connsiteX8" fmla="*/ 1396 w 10284"/>
                  <a:gd name="connsiteY8" fmla="*/ 10560 h 16393"/>
                  <a:gd name="connsiteX0" fmla="*/ 1396 w 10284"/>
                  <a:gd name="connsiteY0" fmla="*/ 10560 h 16504"/>
                  <a:gd name="connsiteX1" fmla="*/ 3802 w 10284"/>
                  <a:gd name="connsiteY1" fmla="*/ 14382 h 16504"/>
                  <a:gd name="connsiteX2" fmla="*/ 4920 w 10284"/>
                  <a:gd name="connsiteY2" fmla="*/ 15882 h 16504"/>
                  <a:gd name="connsiteX3" fmla="*/ 7279 w 10284"/>
                  <a:gd name="connsiteY3" fmla="*/ 16220 h 16504"/>
                  <a:gd name="connsiteX4" fmla="*/ 9017 w 10284"/>
                  <a:gd name="connsiteY4" fmla="*/ 10489 h 16504"/>
                  <a:gd name="connsiteX5" fmla="*/ 10068 w 10284"/>
                  <a:gd name="connsiteY5" fmla="*/ 1190 h 16504"/>
                  <a:gd name="connsiteX6" fmla="*/ 4638 w 10284"/>
                  <a:gd name="connsiteY6" fmla="*/ 124 h 16504"/>
                  <a:gd name="connsiteX7" fmla="*/ 102 w 10284"/>
                  <a:gd name="connsiteY7" fmla="*/ 1276 h 16504"/>
                  <a:gd name="connsiteX8" fmla="*/ 1396 w 10284"/>
                  <a:gd name="connsiteY8" fmla="*/ 10560 h 16504"/>
                  <a:gd name="connsiteX0" fmla="*/ 1396 w 10284"/>
                  <a:gd name="connsiteY0" fmla="*/ 10560 h 16569"/>
                  <a:gd name="connsiteX1" fmla="*/ 3112 w 10284"/>
                  <a:gd name="connsiteY1" fmla="*/ 16183 h 16569"/>
                  <a:gd name="connsiteX2" fmla="*/ 4920 w 10284"/>
                  <a:gd name="connsiteY2" fmla="*/ 15882 h 16569"/>
                  <a:gd name="connsiteX3" fmla="*/ 7279 w 10284"/>
                  <a:gd name="connsiteY3" fmla="*/ 16220 h 16569"/>
                  <a:gd name="connsiteX4" fmla="*/ 9017 w 10284"/>
                  <a:gd name="connsiteY4" fmla="*/ 10489 h 16569"/>
                  <a:gd name="connsiteX5" fmla="*/ 10068 w 10284"/>
                  <a:gd name="connsiteY5" fmla="*/ 1190 h 16569"/>
                  <a:gd name="connsiteX6" fmla="*/ 4638 w 10284"/>
                  <a:gd name="connsiteY6" fmla="*/ 124 h 16569"/>
                  <a:gd name="connsiteX7" fmla="*/ 102 w 10284"/>
                  <a:gd name="connsiteY7" fmla="*/ 1276 h 16569"/>
                  <a:gd name="connsiteX8" fmla="*/ 1396 w 10284"/>
                  <a:gd name="connsiteY8" fmla="*/ 10560 h 16569"/>
                  <a:gd name="connsiteX0" fmla="*/ 1396 w 10274"/>
                  <a:gd name="connsiteY0" fmla="*/ 10560 h 17111"/>
                  <a:gd name="connsiteX1" fmla="*/ 3112 w 10274"/>
                  <a:gd name="connsiteY1" fmla="*/ 16183 h 17111"/>
                  <a:gd name="connsiteX2" fmla="*/ 4920 w 10274"/>
                  <a:gd name="connsiteY2" fmla="*/ 15882 h 17111"/>
                  <a:gd name="connsiteX3" fmla="*/ 7854 w 10274"/>
                  <a:gd name="connsiteY3" fmla="*/ 16896 h 17111"/>
                  <a:gd name="connsiteX4" fmla="*/ 9017 w 10274"/>
                  <a:gd name="connsiteY4" fmla="*/ 10489 h 17111"/>
                  <a:gd name="connsiteX5" fmla="*/ 10068 w 10274"/>
                  <a:gd name="connsiteY5" fmla="*/ 1190 h 17111"/>
                  <a:gd name="connsiteX6" fmla="*/ 4638 w 10274"/>
                  <a:gd name="connsiteY6" fmla="*/ 124 h 17111"/>
                  <a:gd name="connsiteX7" fmla="*/ 102 w 10274"/>
                  <a:gd name="connsiteY7" fmla="*/ 1276 h 17111"/>
                  <a:gd name="connsiteX8" fmla="*/ 1396 w 10274"/>
                  <a:gd name="connsiteY8" fmla="*/ 10560 h 17111"/>
                  <a:gd name="connsiteX0" fmla="*/ 1396 w 10274"/>
                  <a:gd name="connsiteY0" fmla="*/ 10560 h 17257"/>
                  <a:gd name="connsiteX1" fmla="*/ 3112 w 10274"/>
                  <a:gd name="connsiteY1" fmla="*/ 16183 h 17257"/>
                  <a:gd name="connsiteX2" fmla="*/ 4920 w 10274"/>
                  <a:gd name="connsiteY2" fmla="*/ 17008 h 17257"/>
                  <a:gd name="connsiteX3" fmla="*/ 7854 w 10274"/>
                  <a:gd name="connsiteY3" fmla="*/ 16896 h 17257"/>
                  <a:gd name="connsiteX4" fmla="*/ 9017 w 10274"/>
                  <a:gd name="connsiteY4" fmla="*/ 10489 h 17257"/>
                  <a:gd name="connsiteX5" fmla="*/ 10068 w 10274"/>
                  <a:gd name="connsiteY5" fmla="*/ 1190 h 17257"/>
                  <a:gd name="connsiteX6" fmla="*/ 4638 w 10274"/>
                  <a:gd name="connsiteY6" fmla="*/ 124 h 17257"/>
                  <a:gd name="connsiteX7" fmla="*/ 102 w 10274"/>
                  <a:gd name="connsiteY7" fmla="*/ 1276 h 17257"/>
                  <a:gd name="connsiteX8" fmla="*/ 1396 w 10274"/>
                  <a:gd name="connsiteY8" fmla="*/ 10560 h 17257"/>
                  <a:gd name="connsiteX0" fmla="*/ 1396 w 10274"/>
                  <a:gd name="connsiteY0" fmla="*/ 10560 h 17615"/>
                  <a:gd name="connsiteX1" fmla="*/ 2077 w 10274"/>
                  <a:gd name="connsiteY1" fmla="*/ 17084 h 17615"/>
                  <a:gd name="connsiteX2" fmla="*/ 4920 w 10274"/>
                  <a:gd name="connsiteY2" fmla="*/ 17008 h 17615"/>
                  <a:gd name="connsiteX3" fmla="*/ 7854 w 10274"/>
                  <a:gd name="connsiteY3" fmla="*/ 16896 h 17615"/>
                  <a:gd name="connsiteX4" fmla="*/ 9017 w 10274"/>
                  <a:gd name="connsiteY4" fmla="*/ 10489 h 17615"/>
                  <a:gd name="connsiteX5" fmla="*/ 10068 w 10274"/>
                  <a:gd name="connsiteY5" fmla="*/ 1190 h 17615"/>
                  <a:gd name="connsiteX6" fmla="*/ 4638 w 10274"/>
                  <a:gd name="connsiteY6" fmla="*/ 124 h 17615"/>
                  <a:gd name="connsiteX7" fmla="*/ 102 w 10274"/>
                  <a:gd name="connsiteY7" fmla="*/ 1276 h 17615"/>
                  <a:gd name="connsiteX8" fmla="*/ 1396 w 10274"/>
                  <a:gd name="connsiteY8" fmla="*/ 10560 h 17615"/>
                  <a:gd name="connsiteX0" fmla="*/ 1396 w 10132"/>
                  <a:gd name="connsiteY0" fmla="*/ 10719 h 17774"/>
                  <a:gd name="connsiteX1" fmla="*/ 2077 w 10132"/>
                  <a:gd name="connsiteY1" fmla="*/ 17243 h 17774"/>
                  <a:gd name="connsiteX2" fmla="*/ 4920 w 10132"/>
                  <a:gd name="connsiteY2" fmla="*/ 17167 h 17774"/>
                  <a:gd name="connsiteX3" fmla="*/ 7854 w 10132"/>
                  <a:gd name="connsiteY3" fmla="*/ 17055 h 17774"/>
                  <a:gd name="connsiteX4" fmla="*/ 9017 w 10132"/>
                  <a:gd name="connsiteY4" fmla="*/ 10648 h 17774"/>
                  <a:gd name="connsiteX5" fmla="*/ 10068 w 10132"/>
                  <a:gd name="connsiteY5" fmla="*/ 1349 h 17774"/>
                  <a:gd name="connsiteX6" fmla="*/ 4638 w 10132"/>
                  <a:gd name="connsiteY6" fmla="*/ 283 h 17774"/>
                  <a:gd name="connsiteX7" fmla="*/ 102 w 10132"/>
                  <a:gd name="connsiteY7" fmla="*/ 1435 h 17774"/>
                  <a:gd name="connsiteX8" fmla="*/ 1396 w 10132"/>
                  <a:gd name="connsiteY8" fmla="*/ 10719 h 17774"/>
                  <a:gd name="connsiteX0" fmla="*/ 1396 w 10132"/>
                  <a:gd name="connsiteY0" fmla="*/ 10719 h 36804"/>
                  <a:gd name="connsiteX1" fmla="*/ 1171 w 10132"/>
                  <a:gd name="connsiteY1" fmla="*/ 36763 h 36804"/>
                  <a:gd name="connsiteX2" fmla="*/ 4920 w 10132"/>
                  <a:gd name="connsiteY2" fmla="*/ 17167 h 36804"/>
                  <a:gd name="connsiteX3" fmla="*/ 7854 w 10132"/>
                  <a:gd name="connsiteY3" fmla="*/ 17055 h 36804"/>
                  <a:gd name="connsiteX4" fmla="*/ 9017 w 10132"/>
                  <a:gd name="connsiteY4" fmla="*/ 10648 h 36804"/>
                  <a:gd name="connsiteX5" fmla="*/ 10068 w 10132"/>
                  <a:gd name="connsiteY5" fmla="*/ 1349 h 36804"/>
                  <a:gd name="connsiteX6" fmla="*/ 4638 w 10132"/>
                  <a:gd name="connsiteY6" fmla="*/ 283 h 36804"/>
                  <a:gd name="connsiteX7" fmla="*/ 102 w 10132"/>
                  <a:gd name="connsiteY7" fmla="*/ 1435 h 36804"/>
                  <a:gd name="connsiteX8" fmla="*/ 1396 w 10132"/>
                  <a:gd name="connsiteY8" fmla="*/ 10719 h 36804"/>
                  <a:gd name="connsiteX0" fmla="*/ 1396 w 10132"/>
                  <a:gd name="connsiteY0" fmla="*/ 10719 h 37990"/>
                  <a:gd name="connsiteX1" fmla="*/ 1171 w 10132"/>
                  <a:gd name="connsiteY1" fmla="*/ 36763 h 37990"/>
                  <a:gd name="connsiteX2" fmla="*/ 3560 w 10132"/>
                  <a:gd name="connsiteY2" fmla="*/ 33869 h 37990"/>
                  <a:gd name="connsiteX3" fmla="*/ 7854 w 10132"/>
                  <a:gd name="connsiteY3" fmla="*/ 17055 h 37990"/>
                  <a:gd name="connsiteX4" fmla="*/ 9017 w 10132"/>
                  <a:gd name="connsiteY4" fmla="*/ 10648 h 37990"/>
                  <a:gd name="connsiteX5" fmla="*/ 10068 w 10132"/>
                  <a:gd name="connsiteY5" fmla="*/ 1349 h 37990"/>
                  <a:gd name="connsiteX6" fmla="*/ 4638 w 10132"/>
                  <a:gd name="connsiteY6" fmla="*/ 283 h 37990"/>
                  <a:gd name="connsiteX7" fmla="*/ 102 w 10132"/>
                  <a:gd name="connsiteY7" fmla="*/ 1435 h 37990"/>
                  <a:gd name="connsiteX8" fmla="*/ 1396 w 10132"/>
                  <a:gd name="connsiteY8" fmla="*/ 10719 h 37990"/>
                  <a:gd name="connsiteX0" fmla="*/ 1396 w 10132"/>
                  <a:gd name="connsiteY0" fmla="*/ 10719 h 37990"/>
                  <a:gd name="connsiteX1" fmla="*/ 1171 w 10132"/>
                  <a:gd name="connsiteY1" fmla="*/ 36763 h 37990"/>
                  <a:gd name="connsiteX2" fmla="*/ 3560 w 10132"/>
                  <a:gd name="connsiteY2" fmla="*/ 33869 h 37990"/>
                  <a:gd name="connsiteX3" fmla="*/ 7854 w 10132"/>
                  <a:gd name="connsiteY3" fmla="*/ 17055 h 37990"/>
                  <a:gd name="connsiteX4" fmla="*/ 9017 w 10132"/>
                  <a:gd name="connsiteY4" fmla="*/ 10648 h 37990"/>
                  <a:gd name="connsiteX5" fmla="*/ 10068 w 10132"/>
                  <a:gd name="connsiteY5" fmla="*/ 1349 h 37990"/>
                  <a:gd name="connsiteX6" fmla="*/ 4638 w 10132"/>
                  <a:gd name="connsiteY6" fmla="*/ 283 h 37990"/>
                  <a:gd name="connsiteX7" fmla="*/ 102 w 10132"/>
                  <a:gd name="connsiteY7" fmla="*/ 1435 h 37990"/>
                  <a:gd name="connsiteX8" fmla="*/ 1396 w 10132"/>
                  <a:gd name="connsiteY8" fmla="*/ 10719 h 37990"/>
                  <a:gd name="connsiteX0" fmla="*/ 1396 w 10132"/>
                  <a:gd name="connsiteY0" fmla="*/ 10719 h 38472"/>
                  <a:gd name="connsiteX1" fmla="*/ 1171 w 10132"/>
                  <a:gd name="connsiteY1" fmla="*/ 36763 h 38472"/>
                  <a:gd name="connsiteX2" fmla="*/ 3560 w 10132"/>
                  <a:gd name="connsiteY2" fmla="*/ 33869 h 38472"/>
                  <a:gd name="connsiteX3" fmla="*/ 7854 w 10132"/>
                  <a:gd name="connsiteY3" fmla="*/ 17055 h 38472"/>
                  <a:gd name="connsiteX4" fmla="*/ 9017 w 10132"/>
                  <a:gd name="connsiteY4" fmla="*/ 10648 h 38472"/>
                  <a:gd name="connsiteX5" fmla="*/ 10068 w 10132"/>
                  <a:gd name="connsiteY5" fmla="*/ 1349 h 38472"/>
                  <a:gd name="connsiteX6" fmla="*/ 4638 w 10132"/>
                  <a:gd name="connsiteY6" fmla="*/ 283 h 38472"/>
                  <a:gd name="connsiteX7" fmla="*/ 102 w 10132"/>
                  <a:gd name="connsiteY7" fmla="*/ 1435 h 38472"/>
                  <a:gd name="connsiteX8" fmla="*/ 1396 w 10132"/>
                  <a:gd name="connsiteY8" fmla="*/ 10719 h 38472"/>
                  <a:gd name="connsiteX0" fmla="*/ 1396 w 10132"/>
                  <a:gd name="connsiteY0" fmla="*/ 10719 h 39318"/>
                  <a:gd name="connsiteX1" fmla="*/ 1171 w 10132"/>
                  <a:gd name="connsiteY1" fmla="*/ 36763 h 39318"/>
                  <a:gd name="connsiteX2" fmla="*/ 4829 w 10132"/>
                  <a:gd name="connsiteY2" fmla="*/ 36083 h 39318"/>
                  <a:gd name="connsiteX3" fmla="*/ 7854 w 10132"/>
                  <a:gd name="connsiteY3" fmla="*/ 17055 h 39318"/>
                  <a:gd name="connsiteX4" fmla="*/ 9017 w 10132"/>
                  <a:gd name="connsiteY4" fmla="*/ 10648 h 39318"/>
                  <a:gd name="connsiteX5" fmla="*/ 10068 w 10132"/>
                  <a:gd name="connsiteY5" fmla="*/ 1349 h 39318"/>
                  <a:gd name="connsiteX6" fmla="*/ 4638 w 10132"/>
                  <a:gd name="connsiteY6" fmla="*/ 283 h 39318"/>
                  <a:gd name="connsiteX7" fmla="*/ 102 w 10132"/>
                  <a:gd name="connsiteY7" fmla="*/ 1435 h 39318"/>
                  <a:gd name="connsiteX8" fmla="*/ 1396 w 10132"/>
                  <a:gd name="connsiteY8" fmla="*/ 10719 h 39318"/>
                  <a:gd name="connsiteX0" fmla="*/ 1396 w 10127"/>
                  <a:gd name="connsiteY0" fmla="*/ 10719 h 39318"/>
                  <a:gd name="connsiteX1" fmla="*/ 1171 w 10127"/>
                  <a:gd name="connsiteY1" fmla="*/ 36763 h 39318"/>
                  <a:gd name="connsiteX2" fmla="*/ 4829 w 10127"/>
                  <a:gd name="connsiteY2" fmla="*/ 36083 h 39318"/>
                  <a:gd name="connsiteX3" fmla="*/ 8489 w 10127"/>
                  <a:gd name="connsiteY3" fmla="*/ 17860 h 39318"/>
                  <a:gd name="connsiteX4" fmla="*/ 9017 w 10127"/>
                  <a:gd name="connsiteY4" fmla="*/ 10648 h 39318"/>
                  <a:gd name="connsiteX5" fmla="*/ 10068 w 10127"/>
                  <a:gd name="connsiteY5" fmla="*/ 1349 h 39318"/>
                  <a:gd name="connsiteX6" fmla="*/ 4638 w 10127"/>
                  <a:gd name="connsiteY6" fmla="*/ 283 h 39318"/>
                  <a:gd name="connsiteX7" fmla="*/ 102 w 10127"/>
                  <a:gd name="connsiteY7" fmla="*/ 1435 h 39318"/>
                  <a:gd name="connsiteX8" fmla="*/ 1396 w 10127"/>
                  <a:gd name="connsiteY8" fmla="*/ 10719 h 39318"/>
                  <a:gd name="connsiteX0" fmla="*/ 1396 w 10127"/>
                  <a:gd name="connsiteY0" fmla="*/ 10719 h 38463"/>
                  <a:gd name="connsiteX1" fmla="*/ 1171 w 10127"/>
                  <a:gd name="connsiteY1" fmla="*/ 36763 h 38463"/>
                  <a:gd name="connsiteX2" fmla="*/ 4829 w 10127"/>
                  <a:gd name="connsiteY2" fmla="*/ 36083 h 38463"/>
                  <a:gd name="connsiteX3" fmla="*/ 8489 w 10127"/>
                  <a:gd name="connsiteY3" fmla="*/ 17860 h 38463"/>
                  <a:gd name="connsiteX4" fmla="*/ 9017 w 10127"/>
                  <a:gd name="connsiteY4" fmla="*/ 10648 h 38463"/>
                  <a:gd name="connsiteX5" fmla="*/ 10068 w 10127"/>
                  <a:gd name="connsiteY5" fmla="*/ 1349 h 38463"/>
                  <a:gd name="connsiteX6" fmla="*/ 4638 w 10127"/>
                  <a:gd name="connsiteY6" fmla="*/ 283 h 38463"/>
                  <a:gd name="connsiteX7" fmla="*/ 102 w 10127"/>
                  <a:gd name="connsiteY7" fmla="*/ 1435 h 38463"/>
                  <a:gd name="connsiteX8" fmla="*/ 1396 w 10127"/>
                  <a:gd name="connsiteY8" fmla="*/ 10719 h 38463"/>
                  <a:gd name="connsiteX0" fmla="*/ 1396 w 10127"/>
                  <a:gd name="connsiteY0" fmla="*/ 10719 h 37495"/>
                  <a:gd name="connsiteX1" fmla="*/ 1171 w 10127"/>
                  <a:gd name="connsiteY1" fmla="*/ 36763 h 37495"/>
                  <a:gd name="connsiteX2" fmla="*/ 4829 w 10127"/>
                  <a:gd name="connsiteY2" fmla="*/ 36083 h 37495"/>
                  <a:gd name="connsiteX3" fmla="*/ 8489 w 10127"/>
                  <a:gd name="connsiteY3" fmla="*/ 17860 h 37495"/>
                  <a:gd name="connsiteX4" fmla="*/ 9017 w 10127"/>
                  <a:gd name="connsiteY4" fmla="*/ 10648 h 37495"/>
                  <a:gd name="connsiteX5" fmla="*/ 10068 w 10127"/>
                  <a:gd name="connsiteY5" fmla="*/ 1349 h 37495"/>
                  <a:gd name="connsiteX6" fmla="*/ 4638 w 10127"/>
                  <a:gd name="connsiteY6" fmla="*/ 283 h 37495"/>
                  <a:gd name="connsiteX7" fmla="*/ 102 w 10127"/>
                  <a:gd name="connsiteY7" fmla="*/ 1435 h 37495"/>
                  <a:gd name="connsiteX8" fmla="*/ 1396 w 10127"/>
                  <a:gd name="connsiteY8" fmla="*/ 10719 h 37495"/>
                  <a:gd name="connsiteX0" fmla="*/ 1154 w 10157"/>
                  <a:gd name="connsiteY0" fmla="*/ 11323 h 38419"/>
                  <a:gd name="connsiteX1" fmla="*/ 1201 w 10157"/>
                  <a:gd name="connsiteY1" fmla="*/ 36763 h 38419"/>
                  <a:gd name="connsiteX2" fmla="*/ 4859 w 10157"/>
                  <a:gd name="connsiteY2" fmla="*/ 36083 h 38419"/>
                  <a:gd name="connsiteX3" fmla="*/ 8519 w 10157"/>
                  <a:gd name="connsiteY3" fmla="*/ 17860 h 38419"/>
                  <a:gd name="connsiteX4" fmla="*/ 9047 w 10157"/>
                  <a:gd name="connsiteY4" fmla="*/ 10648 h 38419"/>
                  <a:gd name="connsiteX5" fmla="*/ 10098 w 10157"/>
                  <a:gd name="connsiteY5" fmla="*/ 1349 h 38419"/>
                  <a:gd name="connsiteX6" fmla="*/ 4668 w 10157"/>
                  <a:gd name="connsiteY6" fmla="*/ 283 h 38419"/>
                  <a:gd name="connsiteX7" fmla="*/ 132 w 10157"/>
                  <a:gd name="connsiteY7" fmla="*/ 1435 h 38419"/>
                  <a:gd name="connsiteX8" fmla="*/ 1154 w 10157"/>
                  <a:gd name="connsiteY8" fmla="*/ 11323 h 38419"/>
                  <a:gd name="connsiteX0" fmla="*/ 1154 w 10158"/>
                  <a:gd name="connsiteY0" fmla="*/ 11323 h 38419"/>
                  <a:gd name="connsiteX1" fmla="*/ 1201 w 10158"/>
                  <a:gd name="connsiteY1" fmla="*/ 36763 h 38419"/>
                  <a:gd name="connsiteX2" fmla="*/ 4859 w 10158"/>
                  <a:gd name="connsiteY2" fmla="*/ 36083 h 38419"/>
                  <a:gd name="connsiteX3" fmla="*/ 8338 w 10158"/>
                  <a:gd name="connsiteY3" fmla="*/ 18061 h 38419"/>
                  <a:gd name="connsiteX4" fmla="*/ 9047 w 10158"/>
                  <a:gd name="connsiteY4" fmla="*/ 10648 h 38419"/>
                  <a:gd name="connsiteX5" fmla="*/ 10098 w 10158"/>
                  <a:gd name="connsiteY5" fmla="*/ 1349 h 38419"/>
                  <a:gd name="connsiteX6" fmla="*/ 4668 w 10158"/>
                  <a:gd name="connsiteY6" fmla="*/ 283 h 38419"/>
                  <a:gd name="connsiteX7" fmla="*/ 132 w 10158"/>
                  <a:gd name="connsiteY7" fmla="*/ 1435 h 38419"/>
                  <a:gd name="connsiteX8" fmla="*/ 1154 w 10158"/>
                  <a:gd name="connsiteY8" fmla="*/ 11323 h 38419"/>
                  <a:gd name="connsiteX0" fmla="*/ 1154 w 10158"/>
                  <a:gd name="connsiteY0" fmla="*/ 11323 h 39225"/>
                  <a:gd name="connsiteX1" fmla="*/ 1201 w 10158"/>
                  <a:gd name="connsiteY1" fmla="*/ 36763 h 39225"/>
                  <a:gd name="connsiteX2" fmla="*/ 5584 w 10158"/>
                  <a:gd name="connsiteY2" fmla="*/ 38297 h 39225"/>
                  <a:gd name="connsiteX3" fmla="*/ 8338 w 10158"/>
                  <a:gd name="connsiteY3" fmla="*/ 18061 h 39225"/>
                  <a:gd name="connsiteX4" fmla="*/ 9047 w 10158"/>
                  <a:gd name="connsiteY4" fmla="*/ 10648 h 39225"/>
                  <a:gd name="connsiteX5" fmla="*/ 10098 w 10158"/>
                  <a:gd name="connsiteY5" fmla="*/ 1349 h 39225"/>
                  <a:gd name="connsiteX6" fmla="*/ 4668 w 10158"/>
                  <a:gd name="connsiteY6" fmla="*/ 283 h 39225"/>
                  <a:gd name="connsiteX7" fmla="*/ 132 w 10158"/>
                  <a:gd name="connsiteY7" fmla="*/ 1435 h 39225"/>
                  <a:gd name="connsiteX8" fmla="*/ 1154 w 10158"/>
                  <a:gd name="connsiteY8" fmla="*/ 11323 h 39225"/>
                  <a:gd name="connsiteX0" fmla="*/ 1154 w 10158"/>
                  <a:gd name="connsiteY0" fmla="*/ 11323 h 39225"/>
                  <a:gd name="connsiteX1" fmla="*/ 1201 w 10158"/>
                  <a:gd name="connsiteY1" fmla="*/ 36763 h 39225"/>
                  <a:gd name="connsiteX2" fmla="*/ 5584 w 10158"/>
                  <a:gd name="connsiteY2" fmla="*/ 38297 h 39225"/>
                  <a:gd name="connsiteX3" fmla="*/ 8429 w 10158"/>
                  <a:gd name="connsiteY3" fmla="*/ 19067 h 39225"/>
                  <a:gd name="connsiteX4" fmla="*/ 9047 w 10158"/>
                  <a:gd name="connsiteY4" fmla="*/ 10648 h 39225"/>
                  <a:gd name="connsiteX5" fmla="*/ 10098 w 10158"/>
                  <a:gd name="connsiteY5" fmla="*/ 1349 h 39225"/>
                  <a:gd name="connsiteX6" fmla="*/ 4668 w 10158"/>
                  <a:gd name="connsiteY6" fmla="*/ 283 h 39225"/>
                  <a:gd name="connsiteX7" fmla="*/ 132 w 10158"/>
                  <a:gd name="connsiteY7" fmla="*/ 1435 h 39225"/>
                  <a:gd name="connsiteX8" fmla="*/ 1154 w 10158"/>
                  <a:gd name="connsiteY8" fmla="*/ 11323 h 39225"/>
                  <a:gd name="connsiteX0" fmla="*/ 1154 w 10156"/>
                  <a:gd name="connsiteY0" fmla="*/ 11323 h 39225"/>
                  <a:gd name="connsiteX1" fmla="*/ 1201 w 10156"/>
                  <a:gd name="connsiteY1" fmla="*/ 36763 h 39225"/>
                  <a:gd name="connsiteX2" fmla="*/ 5584 w 10156"/>
                  <a:gd name="connsiteY2" fmla="*/ 38297 h 39225"/>
                  <a:gd name="connsiteX3" fmla="*/ 8701 w 10156"/>
                  <a:gd name="connsiteY3" fmla="*/ 21884 h 39225"/>
                  <a:gd name="connsiteX4" fmla="*/ 9047 w 10156"/>
                  <a:gd name="connsiteY4" fmla="*/ 10648 h 39225"/>
                  <a:gd name="connsiteX5" fmla="*/ 10098 w 10156"/>
                  <a:gd name="connsiteY5" fmla="*/ 1349 h 39225"/>
                  <a:gd name="connsiteX6" fmla="*/ 4668 w 10156"/>
                  <a:gd name="connsiteY6" fmla="*/ 283 h 39225"/>
                  <a:gd name="connsiteX7" fmla="*/ 132 w 10156"/>
                  <a:gd name="connsiteY7" fmla="*/ 1435 h 39225"/>
                  <a:gd name="connsiteX8" fmla="*/ 1154 w 10156"/>
                  <a:gd name="connsiteY8" fmla="*/ 11323 h 39225"/>
                  <a:gd name="connsiteX0" fmla="*/ 1154 w 10156"/>
                  <a:gd name="connsiteY0" fmla="*/ 11323 h 39225"/>
                  <a:gd name="connsiteX1" fmla="*/ 1201 w 10156"/>
                  <a:gd name="connsiteY1" fmla="*/ 36763 h 39225"/>
                  <a:gd name="connsiteX2" fmla="*/ 5584 w 10156"/>
                  <a:gd name="connsiteY2" fmla="*/ 38297 h 39225"/>
                  <a:gd name="connsiteX3" fmla="*/ 8701 w 10156"/>
                  <a:gd name="connsiteY3" fmla="*/ 21884 h 39225"/>
                  <a:gd name="connsiteX4" fmla="*/ 9047 w 10156"/>
                  <a:gd name="connsiteY4" fmla="*/ 10648 h 39225"/>
                  <a:gd name="connsiteX5" fmla="*/ 10098 w 10156"/>
                  <a:gd name="connsiteY5" fmla="*/ 1349 h 39225"/>
                  <a:gd name="connsiteX6" fmla="*/ 4668 w 10156"/>
                  <a:gd name="connsiteY6" fmla="*/ 283 h 39225"/>
                  <a:gd name="connsiteX7" fmla="*/ 132 w 10156"/>
                  <a:gd name="connsiteY7" fmla="*/ 1435 h 39225"/>
                  <a:gd name="connsiteX8" fmla="*/ 1154 w 10156"/>
                  <a:gd name="connsiteY8" fmla="*/ 11323 h 39225"/>
                  <a:gd name="connsiteX0" fmla="*/ 1154 w 10155"/>
                  <a:gd name="connsiteY0" fmla="*/ 11323 h 39225"/>
                  <a:gd name="connsiteX1" fmla="*/ 1201 w 10155"/>
                  <a:gd name="connsiteY1" fmla="*/ 36763 h 39225"/>
                  <a:gd name="connsiteX2" fmla="*/ 5584 w 10155"/>
                  <a:gd name="connsiteY2" fmla="*/ 38297 h 39225"/>
                  <a:gd name="connsiteX3" fmla="*/ 8882 w 10155"/>
                  <a:gd name="connsiteY3" fmla="*/ 25104 h 39225"/>
                  <a:gd name="connsiteX4" fmla="*/ 9047 w 10155"/>
                  <a:gd name="connsiteY4" fmla="*/ 10648 h 39225"/>
                  <a:gd name="connsiteX5" fmla="*/ 10098 w 10155"/>
                  <a:gd name="connsiteY5" fmla="*/ 1349 h 39225"/>
                  <a:gd name="connsiteX6" fmla="*/ 4668 w 10155"/>
                  <a:gd name="connsiteY6" fmla="*/ 283 h 39225"/>
                  <a:gd name="connsiteX7" fmla="*/ 132 w 10155"/>
                  <a:gd name="connsiteY7" fmla="*/ 1435 h 39225"/>
                  <a:gd name="connsiteX8" fmla="*/ 1154 w 10155"/>
                  <a:gd name="connsiteY8" fmla="*/ 11323 h 39225"/>
                  <a:gd name="connsiteX0" fmla="*/ 1154 w 10155"/>
                  <a:gd name="connsiteY0" fmla="*/ 11323 h 39225"/>
                  <a:gd name="connsiteX1" fmla="*/ 1201 w 10155"/>
                  <a:gd name="connsiteY1" fmla="*/ 36763 h 39225"/>
                  <a:gd name="connsiteX2" fmla="*/ 5584 w 10155"/>
                  <a:gd name="connsiteY2" fmla="*/ 38297 h 39225"/>
                  <a:gd name="connsiteX3" fmla="*/ 8882 w 10155"/>
                  <a:gd name="connsiteY3" fmla="*/ 25104 h 39225"/>
                  <a:gd name="connsiteX4" fmla="*/ 9047 w 10155"/>
                  <a:gd name="connsiteY4" fmla="*/ 10648 h 39225"/>
                  <a:gd name="connsiteX5" fmla="*/ 10098 w 10155"/>
                  <a:gd name="connsiteY5" fmla="*/ 1349 h 39225"/>
                  <a:gd name="connsiteX6" fmla="*/ 4668 w 10155"/>
                  <a:gd name="connsiteY6" fmla="*/ 283 h 39225"/>
                  <a:gd name="connsiteX7" fmla="*/ 132 w 10155"/>
                  <a:gd name="connsiteY7" fmla="*/ 1435 h 39225"/>
                  <a:gd name="connsiteX8" fmla="*/ 1154 w 10155"/>
                  <a:gd name="connsiteY8" fmla="*/ 11323 h 39225"/>
                  <a:gd name="connsiteX0" fmla="*/ 1154 w 10155"/>
                  <a:gd name="connsiteY0" fmla="*/ 11323 h 39225"/>
                  <a:gd name="connsiteX1" fmla="*/ 1201 w 10155"/>
                  <a:gd name="connsiteY1" fmla="*/ 36763 h 39225"/>
                  <a:gd name="connsiteX2" fmla="*/ 5584 w 10155"/>
                  <a:gd name="connsiteY2" fmla="*/ 38297 h 39225"/>
                  <a:gd name="connsiteX3" fmla="*/ 8882 w 10155"/>
                  <a:gd name="connsiteY3" fmla="*/ 25104 h 39225"/>
                  <a:gd name="connsiteX4" fmla="*/ 9047 w 10155"/>
                  <a:gd name="connsiteY4" fmla="*/ 10648 h 39225"/>
                  <a:gd name="connsiteX5" fmla="*/ 10098 w 10155"/>
                  <a:gd name="connsiteY5" fmla="*/ 1349 h 39225"/>
                  <a:gd name="connsiteX6" fmla="*/ 4668 w 10155"/>
                  <a:gd name="connsiteY6" fmla="*/ 283 h 39225"/>
                  <a:gd name="connsiteX7" fmla="*/ 132 w 10155"/>
                  <a:gd name="connsiteY7" fmla="*/ 1435 h 39225"/>
                  <a:gd name="connsiteX8" fmla="*/ 1154 w 10155"/>
                  <a:gd name="connsiteY8" fmla="*/ 11323 h 39225"/>
                  <a:gd name="connsiteX0" fmla="*/ 1154 w 10162"/>
                  <a:gd name="connsiteY0" fmla="*/ 11323 h 39345"/>
                  <a:gd name="connsiteX1" fmla="*/ 1201 w 10162"/>
                  <a:gd name="connsiteY1" fmla="*/ 36763 h 39345"/>
                  <a:gd name="connsiteX2" fmla="*/ 5584 w 10162"/>
                  <a:gd name="connsiteY2" fmla="*/ 38297 h 39345"/>
                  <a:gd name="connsiteX3" fmla="*/ 7915 w 10162"/>
                  <a:gd name="connsiteY3" fmla="*/ 27519 h 39345"/>
                  <a:gd name="connsiteX4" fmla="*/ 9047 w 10162"/>
                  <a:gd name="connsiteY4" fmla="*/ 10648 h 39345"/>
                  <a:gd name="connsiteX5" fmla="*/ 10098 w 10162"/>
                  <a:gd name="connsiteY5" fmla="*/ 1349 h 39345"/>
                  <a:gd name="connsiteX6" fmla="*/ 4668 w 10162"/>
                  <a:gd name="connsiteY6" fmla="*/ 283 h 39345"/>
                  <a:gd name="connsiteX7" fmla="*/ 132 w 10162"/>
                  <a:gd name="connsiteY7" fmla="*/ 1435 h 39345"/>
                  <a:gd name="connsiteX8" fmla="*/ 1154 w 10162"/>
                  <a:gd name="connsiteY8" fmla="*/ 11323 h 39345"/>
                  <a:gd name="connsiteX0" fmla="*/ 1154 w 10162"/>
                  <a:gd name="connsiteY0" fmla="*/ 11323 h 39610"/>
                  <a:gd name="connsiteX1" fmla="*/ 1201 w 10162"/>
                  <a:gd name="connsiteY1" fmla="*/ 36763 h 39610"/>
                  <a:gd name="connsiteX2" fmla="*/ 5584 w 10162"/>
                  <a:gd name="connsiteY2" fmla="*/ 38297 h 39610"/>
                  <a:gd name="connsiteX3" fmla="*/ 7915 w 10162"/>
                  <a:gd name="connsiteY3" fmla="*/ 27519 h 39610"/>
                  <a:gd name="connsiteX4" fmla="*/ 9047 w 10162"/>
                  <a:gd name="connsiteY4" fmla="*/ 10648 h 39610"/>
                  <a:gd name="connsiteX5" fmla="*/ 10098 w 10162"/>
                  <a:gd name="connsiteY5" fmla="*/ 1349 h 39610"/>
                  <a:gd name="connsiteX6" fmla="*/ 4668 w 10162"/>
                  <a:gd name="connsiteY6" fmla="*/ 283 h 39610"/>
                  <a:gd name="connsiteX7" fmla="*/ 132 w 10162"/>
                  <a:gd name="connsiteY7" fmla="*/ 1435 h 39610"/>
                  <a:gd name="connsiteX8" fmla="*/ 1154 w 10162"/>
                  <a:gd name="connsiteY8" fmla="*/ 11323 h 39610"/>
                  <a:gd name="connsiteX0" fmla="*/ 1154 w 10162"/>
                  <a:gd name="connsiteY0" fmla="*/ 11323 h 39610"/>
                  <a:gd name="connsiteX1" fmla="*/ 1151 w 10162"/>
                  <a:gd name="connsiteY1" fmla="*/ 26127 h 39610"/>
                  <a:gd name="connsiteX2" fmla="*/ 1201 w 10162"/>
                  <a:gd name="connsiteY2" fmla="*/ 36763 h 39610"/>
                  <a:gd name="connsiteX3" fmla="*/ 5584 w 10162"/>
                  <a:gd name="connsiteY3" fmla="*/ 38297 h 39610"/>
                  <a:gd name="connsiteX4" fmla="*/ 7915 w 10162"/>
                  <a:gd name="connsiteY4" fmla="*/ 27519 h 39610"/>
                  <a:gd name="connsiteX5" fmla="*/ 9047 w 10162"/>
                  <a:gd name="connsiteY5" fmla="*/ 10648 h 39610"/>
                  <a:gd name="connsiteX6" fmla="*/ 10098 w 10162"/>
                  <a:gd name="connsiteY6" fmla="*/ 1349 h 39610"/>
                  <a:gd name="connsiteX7" fmla="*/ 4668 w 10162"/>
                  <a:gd name="connsiteY7" fmla="*/ 283 h 39610"/>
                  <a:gd name="connsiteX8" fmla="*/ 132 w 10162"/>
                  <a:gd name="connsiteY8" fmla="*/ 1435 h 39610"/>
                  <a:gd name="connsiteX9" fmla="*/ 1154 w 10162"/>
                  <a:gd name="connsiteY9" fmla="*/ 11323 h 39610"/>
                  <a:gd name="connsiteX0" fmla="*/ 1154 w 10162"/>
                  <a:gd name="connsiteY0" fmla="*/ 11323 h 39610"/>
                  <a:gd name="connsiteX1" fmla="*/ 1514 w 10162"/>
                  <a:gd name="connsiteY1" fmla="*/ 26395 h 39610"/>
                  <a:gd name="connsiteX2" fmla="*/ 1201 w 10162"/>
                  <a:gd name="connsiteY2" fmla="*/ 36763 h 39610"/>
                  <a:gd name="connsiteX3" fmla="*/ 5584 w 10162"/>
                  <a:gd name="connsiteY3" fmla="*/ 38297 h 39610"/>
                  <a:gd name="connsiteX4" fmla="*/ 7915 w 10162"/>
                  <a:gd name="connsiteY4" fmla="*/ 27519 h 39610"/>
                  <a:gd name="connsiteX5" fmla="*/ 9047 w 10162"/>
                  <a:gd name="connsiteY5" fmla="*/ 10648 h 39610"/>
                  <a:gd name="connsiteX6" fmla="*/ 10098 w 10162"/>
                  <a:gd name="connsiteY6" fmla="*/ 1349 h 39610"/>
                  <a:gd name="connsiteX7" fmla="*/ 4668 w 10162"/>
                  <a:gd name="connsiteY7" fmla="*/ 283 h 39610"/>
                  <a:gd name="connsiteX8" fmla="*/ 132 w 10162"/>
                  <a:gd name="connsiteY8" fmla="*/ 1435 h 39610"/>
                  <a:gd name="connsiteX9" fmla="*/ 1154 w 10162"/>
                  <a:gd name="connsiteY9" fmla="*/ 11323 h 39610"/>
                  <a:gd name="connsiteX0" fmla="*/ 1154 w 10162"/>
                  <a:gd name="connsiteY0" fmla="*/ 11323 h 39610"/>
                  <a:gd name="connsiteX1" fmla="*/ 1514 w 10162"/>
                  <a:gd name="connsiteY1" fmla="*/ 26395 h 39610"/>
                  <a:gd name="connsiteX2" fmla="*/ 1201 w 10162"/>
                  <a:gd name="connsiteY2" fmla="*/ 36763 h 39610"/>
                  <a:gd name="connsiteX3" fmla="*/ 5584 w 10162"/>
                  <a:gd name="connsiteY3" fmla="*/ 38297 h 39610"/>
                  <a:gd name="connsiteX4" fmla="*/ 7915 w 10162"/>
                  <a:gd name="connsiteY4" fmla="*/ 27519 h 39610"/>
                  <a:gd name="connsiteX5" fmla="*/ 9047 w 10162"/>
                  <a:gd name="connsiteY5" fmla="*/ 10648 h 39610"/>
                  <a:gd name="connsiteX6" fmla="*/ 10098 w 10162"/>
                  <a:gd name="connsiteY6" fmla="*/ 1349 h 39610"/>
                  <a:gd name="connsiteX7" fmla="*/ 4668 w 10162"/>
                  <a:gd name="connsiteY7" fmla="*/ 283 h 39610"/>
                  <a:gd name="connsiteX8" fmla="*/ 132 w 10162"/>
                  <a:gd name="connsiteY8" fmla="*/ 1435 h 39610"/>
                  <a:gd name="connsiteX9" fmla="*/ 1154 w 10162"/>
                  <a:gd name="connsiteY9" fmla="*/ 11323 h 39610"/>
                  <a:gd name="connsiteX0" fmla="*/ 1154 w 10162"/>
                  <a:gd name="connsiteY0" fmla="*/ 11323 h 39610"/>
                  <a:gd name="connsiteX1" fmla="*/ 1514 w 10162"/>
                  <a:gd name="connsiteY1" fmla="*/ 26395 h 39610"/>
                  <a:gd name="connsiteX2" fmla="*/ 1201 w 10162"/>
                  <a:gd name="connsiteY2" fmla="*/ 36763 h 39610"/>
                  <a:gd name="connsiteX3" fmla="*/ 5584 w 10162"/>
                  <a:gd name="connsiteY3" fmla="*/ 38297 h 39610"/>
                  <a:gd name="connsiteX4" fmla="*/ 7915 w 10162"/>
                  <a:gd name="connsiteY4" fmla="*/ 27519 h 39610"/>
                  <a:gd name="connsiteX5" fmla="*/ 9047 w 10162"/>
                  <a:gd name="connsiteY5" fmla="*/ 10648 h 39610"/>
                  <a:gd name="connsiteX6" fmla="*/ 10098 w 10162"/>
                  <a:gd name="connsiteY6" fmla="*/ 1349 h 39610"/>
                  <a:gd name="connsiteX7" fmla="*/ 4668 w 10162"/>
                  <a:gd name="connsiteY7" fmla="*/ 283 h 39610"/>
                  <a:gd name="connsiteX8" fmla="*/ 132 w 10162"/>
                  <a:gd name="connsiteY8" fmla="*/ 1435 h 39610"/>
                  <a:gd name="connsiteX9" fmla="*/ 1154 w 10162"/>
                  <a:gd name="connsiteY9" fmla="*/ 11323 h 39610"/>
                  <a:gd name="connsiteX0" fmla="*/ 1154 w 10162"/>
                  <a:gd name="connsiteY0" fmla="*/ 11323 h 43468"/>
                  <a:gd name="connsiteX1" fmla="*/ 1514 w 10162"/>
                  <a:gd name="connsiteY1" fmla="*/ 26395 h 43468"/>
                  <a:gd name="connsiteX2" fmla="*/ 1201 w 10162"/>
                  <a:gd name="connsiteY2" fmla="*/ 36763 h 43468"/>
                  <a:gd name="connsiteX3" fmla="*/ 6188 w 10162"/>
                  <a:gd name="connsiteY3" fmla="*/ 42590 h 43468"/>
                  <a:gd name="connsiteX4" fmla="*/ 7915 w 10162"/>
                  <a:gd name="connsiteY4" fmla="*/ 27519 h 43468"/>
                  <a:gd name="connsiteX5" fmla="*/ 9047 w 10162"/>
                  <a:gd name="connsiteY5" fmla="*/ 10648 h 43468"/>
                  <a:gd name="connsiteX6" fmla="*/ 10098 w 10162"/>
                  <a:gd name="connsiteY6" fmla="*/ 1349 h 43468"/>
                  <a:gd name="connsiteX7" fmla="*/ 4668 w 10162"/>
                  <a:gd name="connsiteY7" fmla="*/ 283 h 43468"/>
                  <a:gd name="connsiteX8" fmla="*/ 132 w 10162"/>
                  <a:gd name="connsiteY8" fmla="*/ 1435 h 43468"/>
                  <a:gd name="connsiteX9" fmla="*/ 1154 w 10162"/>
                  <a:gd name="connsiteY9" fmla="*/ 11323 h 43468"/>
                  <a:gd name="connsiteX0" fmla="*/ 1154 w 10162"/>
                  <a:gd name="connsiteY0" fmla="*/ 11323 h 43468"/>
                  <a:gd name="connsiteX1" fmla="*/ 1514 w 10162"/>
                  <a:gd name="connsiteY1" fmla="*/ 26395 h 43468"/>
                  <a:gd name="connsiteX2" fmla="*/ 1201 w 10162"/>
                  <a:gd name="connsiteY2" fmla="*/ 36763 h 43468"/>
                  <a:gd name="connsiteX3" fmla="*/ 6188 w 10162"/>
                  <a:gd name="connsiteY3" fmla="*/ 42590 h 43468"/>
                  <a:gd name="connsiteX4" fmla="*/ 7915 w 10162"/>
                  <a:gd name="connsiteY4" fmla="*/ 27519 h 43468"/>
                  <a:gd name="connsiteX5" fmla="*/ 9047 w 10162"/>
                  <a:gd name="connsiteY5" fmla="*/ 10648 h 43468"/>
                  <a:gd name="connsiteX6" fmla="*/ 10098 w 10162"/>
                  <a:gd name="connsiteY6" fmla="*/ 1349 h 43468"/>
                  <a:gd name="connsiteX7" fmla="*/ 4668 w 10162"/>
                  <a:gd name="connsiteY7" fmla="*/ 283 h 43468"/>
                  <a:gd name="connsiteX8" fmla="*/ 132 w 10162"/>
                  <a:gd name="connsiteY8" fmla="*/ 1435 h 43468"/>
                  <a:gd name="connsiteX9" fmla="*/ 1154 w 10162"/>
                  <a:gd name="connsiteY9" fmla="*/ 11323 h 43468"/>
                  <a:gd name="connsiteX0" fmla="*/ 1154 w 10162"/>
                  <a:gd name="connsiteY0" fmla="*/ 11323 h 43468"/>
                  <a:gd name="connsiteX1" fmla="*/ 1514 w 10162"/>
                  <a:gd name="connsiteY1" fmla="*/ 26395 h 43468"/>
                  <a:gd name="connsiteX2" fmla="*/ 1201 w 10162"/>
                  <a:gd name="connsiteY2" fmla="*/ 36763 h 43468"/>
                  <a:gd name="connsiteX3" fmla="*/ 2947 w 10162"/>
                  <a:gd name="connsiteY3" fmla="*/ 40079 h 43468"/>
                  <a:gd name="connsiteX4" fmla="*/ 6188 w 10162"/>
                  <a:gd name="connsiteY4" fmla="*/ 42590 h 43468"/>
                  <a:gd name="connsiteX5" fmla="*/ 7915 w 10162"/>
                  <a:gd name="connsiteY5" fmla="*/ 27519 h 43468"/>
                  <a:gd name="connsiteX6" fmla="*/ 9047 w 10162"/>
                  <a:gd name="connsiteY6" fmla="*/ 10648 h 43468"/>
                  <a:gd name="connsiteX7" fmla="*/ 10098 w 10162"/>
                  <a:gd name="connsiteY7" fmla="*/ 1349 h 43468"/>
                  <a:gd name="connsiteX8" fmla="*/ 4668 w 10162"/>
                  <a:gd name="connsiteY8" fmla="*/ 283 h 43468"/>
                  <a:gd name="connsiteX9" fmla="*/ 132 w 10162"/>
                  <a:gd name="connsiteY9" fmla="*/ 1435 h 43468"/>
                  <a:gd name="connsiteX10" fmla="*/ 1154 w 10162"/>
                  <a:gd name="connsiteY10" fmla="*/ 11323 h 43468"/>
                  <a:gd name="connsiteX0" fmla="*/ 1154 w 10162"/>
                  <a:gd name="connsiteY0" fmla="*/ 11323 h 43899"/>
                  <a:gd name="connsiteX1" fmla="*/ 1514 w 10162"/>
                  <a:gd name="connsiteY1" fmla="*/ 26395 h 43899"/>
                  <a:gd name="connsiteX2" fmla="*/ 1201 w 10162"/>
                  <a:gd name="connsiteY2" fmla="*/ 36763 h 43899"/>
                  <a:gd name="connsiteX3" fmla="*/ 1920 w 10162"/>
                  <a:gd name="connsiteY3" fmla="*/ 42896 h 43899"/>
                  <a:gd name="connsiteX4" fmla="*/ 6188 w 10162"/>
                  <a:gd name="connsiteY4" fmla="*/ 42590 h 43899"/>
                  <a:gd name="connsiteX5" fmla="*/ 7915 w 10162"/>
                  <a:gd name="connsiteY5" fmla="*/ 27519 h 43899"/>
                  <a:gd name="connsiteX6" fmla="*/ 9047 w 10162"/>
                  <a:gd name="connsiteY6" fmla="*/ 10648 h 43899"/>
                  <a:gd name="connsiteX7" fmla="*/ 10098 w 10162"/>
                  <a:gd name="connsiteY7" fmla="*/ 1349 h 43899"/>
                  <a:gd name="connsiteX8" fmla="*/ 4668 w 10162"/>
                  <a:gd name="connsiteY8" fmla="*/ 283 h 43899"/>
                  <a:gd name="connsiteX9" fmla="*/ 132 w 10162"/>
                  <a:gd name="connsiteY9" fmla="*/ 1435 h 43899"/>
                  <a:gd name="connsiteX10" fmla="*/ 1154 w 10162"/>
                  <a:gd name="connsiteY10" fmla="*/ 11323 h 43899"/>
                  <a:gd name="connsiteX0" fmla="*/ 1154 w 10162"/>
                  <a:gd name="connsiteY0" fmla="*/ 11323 h 43468"/>
                  <a:gd name="connsiteX1" fmla="*/ 1514 w 10162"/>
                  <a:gd name="connsiteY1" fmla="*/ 26395 h 43468"/>
                  <a:gd name="connsiteX2" fmla="*/ 1201 w 10162"/>
                  <a:gd name="connsiteY2" fmla="*/ 36763 h 43468"/>
                  <a:gd name="connsiteX3" fmla="*/ 1920 w 10162"/>
                  <a:gd name="connsiteY3" fmla="*/ 42896 h 43468"/>
                  <a:gd name="connsiteX4" fmla="*/ 6188 w 10162"/>
                  <a:gd name="connsiteY4" fmla="*/ 42590 h 43468"/>
                  <a:gd name="connsiteX5" fmla="*/ 7915 w 10162"/>
                  <a:gd name="connsiteY5" fmla="*/ 27519 h 43468"/>
                  <a:gd name="connsiteX6" fmla="*/ 9047 w 10162"/>
                  <a:gd name="connsiteY6" fmla="*/ 10648 h 43468"/>
                  <a:gd name="connsiteX7" fmla="*/ 10098 w 10162"/>
                  <a:gd name="connsiteY7" fmla="*/ 1349 h 43468"/>
                  <a:gd name="connsiteX8" fmla="*/ 4668 w 10162"/>
                  <a:gd name="connsiteY8" fmla="*/ 283 h 43468"/>
                  <a:gd name="connsiteX9" fmla="*/ 132 w 10162"/>
                  <a:gd name="connsiteY9" fmla="*/ 1435 h 43468"/>
                  <a:gd name="connsiteX10" fmla="*/ 1154 w 10162"/>
                  <a:gd name="connsiteY10" fmla="*/ 11323 h 43468"/>
                  <a:gd name="connsiteX0" fmla="*/ 1154 w 10162"/>
                  <a:gd name="connsiteY0" fmla="*/ 11323 h 43468"/>
                  <a:gd name="connsiteX1" fmla="*/ 1514 w 10162"/>
                  <a:gd name="connsiteY1" fmla="*/ 26395 h 43468"/>
                  <a:gd name="connsiteX2" fmla="*/ 1201 w 10162"/>
                  <a:gd name="connsiteY2" fmla="*/ 36763 h 43468"/>
                  <a:gd name="connsiteX3" fmla="*/ 1920 w 10162"/>
                  <a:gd name="connsiteY3" fmla="*/ 42896 h 43468"/>
                  <a:gd name="connsiteX4" fmla="*/ 6188 w 10162"/>
                  <a:gd name="connsiteY4" fmla="*/ 42590 h 43468"/>
                  <a:gd name="connsiteX5" fmla="*/ 7915 w 10162"/>
                  <a:gd name="connsiteY5" fmla="*/ 27519 h 43468"/>
                  <a:gd name="connsiteX6" fmla="*/ 9047 w 10162"/>
                  <a:gd name="connsiteY6" fmla="*/ 10648 h 43468"/>
                  <a:gd name="connsiteX7" fmla="*/ 10098 w 10162"/>
                  <a:gd name="connsiteY7" fmla="*/ 1349 h 43468"/>
                  <a:gd name="connsiteX8" fmla="*/ 4668 w 10162"/>
                  <a:gd name="connsiteY8" fmla="*/ 283 h 43468"/>
                  <a:gd name="connsiteX9" fmla="*/ 132 w 10162"/>
                  <a:gd name="connsiteY9" fmla="*/ 1435 h 43468"/>
                  <a:gd name="connsiteX10" fmla="*/ 1154 w 10162"/>
                  <a:gd name="connsiteY10" fmla="*/ 11323 h 43468"/>
                  <a:gd name="connsiteX0" fmla="*/ 1154 w 10162"/>
                  <a:gd name="connsiteY0" fmla="*/ 11323 h 43701"/>
                  <a:gd name="connsiteX1" fmla="*/ 1514 w 10162"/>
                  <a:gd name="connsiteY1" fmla="*/ 26395 h 43701"/>
                  <a:gd name="connsiteX2" fmla="*/ 1201 w 10162"/>
                  <a:gd name="connsiteY2" fmla="*/ 36763 h 43701"/>
                  <a:gd name="connsiteX3" fmla="*/ 2222 w 10162"/>
                  <a:gd name="connsiteY3" fmla="*/ 43701 h 43701"/>
                  <a:gd name="connsiteX4" fmla="*/ 6188 w 10162"/>
                  <a:gd name="connsiteY4" fmla="*/ 42590 h 43701"/>
                  <a:gd name="connsiteX5" fmla="*/ 7915 w 10162"/>
                  <a:gd name="connsiteY5" fmla="*/ 27519 h 43701"/>
                  <a:gd name="connsiteX6" fmla="*/ 9047 w 10162"/>
                  <a:gd name="connsiteY6" fmla="*/ 10648 h 43701"/>
                  <a:gd name="connsiteX7" fmla="*/ 10098 w 10162"/>
                  <a:gd name="connsiteY7" fmla="*/ 1349 h 43701"/>
                  <a:gd name="connsiteX8" fmla="*/ 4668 w 10162"/>
                  <a:gd name="connsiteY8" fmla="*/ 283 h 43701"/>
                  <a:gd name="connsiteX9" fmla="*/ 132 w 10162"/>
                  <a:gd name="connsiteY9" fmla="*/ 1435 h 43701"/>
                  <a:gd name="connsiteX10" fmla="*/ 1154 w 10162"/>
                  <a:gd name="connsiteY10" fmla="*/ 11323 h 43701"/>
                  <a:gd name="connsiteX0" fmla="*/ 1154 w 10162"/>
                  <a:gd name="connsiteY0" fmla="*/ 11323 h 43701"/>
                  <a:gd name="connsiteX1" fmla="*/ 1514 w 10162"/>
                  <a:gd name="connsiteY1" fmla="*/ 26395 h 43701"/>
                  <a:gd name="connsiteX2" fmla="*/ 1201 w 10162"/>
                  <a:gd name="connsiteY2" fmla="*/ 36763 h 43701"/>
                  <a:gd name="connsiteX3" fmla="*/ 2222 w 10162"/>
                  <a:gd name="connsiteY3" fmla="*/ 43701 h 43701"/>
                  <a:gd name="connsiteX4" fmla="*/ 6188 w 10162"/>
                  <a:gd name="connsiteY4" fmla="*/ 42590 h 43701"/>
                  <a:gd name="connsiteX5" fmla="*/ 7915 w 10162"/>
                  <a:gd name="connsiteY5" fmla="*/ 27519 h 43701"/>
                  <a:gd name="connsiteX6" fmla="*/ 9047 w 10162"/>
                  <a:gd name="connsiteY6" fmla="*/ 10648 h 43701"/>
                  <a:gd name="connsiteX7" fmla="*/ 10098 w 10162"/>
                  <a:gd name="connsiteY7" fmla="*/ 1349 h 43701"/>
                  <a:gd name="connsiteX8" fmla="*/ 4668 w 10162"/>
                  <a:gd name="connsiteY8" fmla="*/ 283 h 43701"/>
                  <a:gd name="connsiteX9" fmla="*/ 132 w 10162"/>
                  <a:gd name="connsiteY9" fmla="*/ 1435 h 43701"/>
                  <a:gd name="connsiteX10" fmla="*/ 1154 w 10162"/>
                  <a:gd name="connsiteY10" fmla="*/ 11323 h 43701"/>
                  <a:gd name="connsiteX0" fmla="*/ 1154 w 10162"/>
                  <a:gd name="connsiteY0" fmla="*/ 11323 h 43701"/>
                  <a:gd name="connsiteX1" fmla="*/ 1514 w 10162"/>
                  <a:gd name="connsiteY1" fmla="*/ 26395 h 43701"/>
                  <a:gd name="connsiteX2" fmla="*/ 1201 w 10162"/>
                  <a:gd name="connsiteY2" fmla="*/ 36763 h 43701"/>
                  <a:gd name="connsiteX3" fmla="*/ 2222 w 10162"/>
                  <a:gd name="connsiteY3" fmla="*/ 43701 h 43701"/>
                  <a:gd name="connsiteX4" fmla="*/ 6188 w 10162"/>
                  <a:gd name="connsiteY4" fmla="*/ 42590 h 43701"/>
                  <a:gd name="connsiteX5" fmla="*/ 7915 w 10162"/>
                  <a:gd name="connsiteY5" fmla="*/ 27519 h 43701"/>
                  <a:gd name="connsiteX6" fmla="*/ 9047 w 10162"/>
                  <a:gd name="connsiteY6" fmla="*/ 10648 h 43701"/>
                  <a:gd name="connsiteX7" fmla="*/ 10098 w 10162"/>
                  <a:gd name="connsiteY7" fmla="*/ 1349 h 43701"/>
                  <a:gd name="connsiteX8" fmla="*/ 4668 w 10162"/>
                  <a:gd name="connsiteY8" fmla="*/ 283 h 43701"/>
                  <a:gd name="connsiteX9" fmla="*/ 132 w 10162"/>
                  <a:gd name="connsiteY9" fmla="*/ 1435 h 43701"/>
                  <a:gd name="connsiteX10" fmla="*/ 1154 w 10162"/>
                  <a:gd name="connsiteY10" fmla="*/ 11323 h 43701"/>
                  <a:gd name="connsiteX0" fmla="*/ 1154 w 10162"/>
                  <a:gd name="connsiteY0" fmla="*/ 11323 h 43701"/>
                  <a:gd name="connsiteX1" fmla="*/ 1514 w 10162"/>
                  <a:gd name="connsiteY1" fmla="*/ 26395 h 43701"/>
                  <a:gd name="connsiteX2" fmla="*/ 1201 w 10162"/>
                  <a:gd name="connsiteY2" fmla="*/ 36763 h 43701"/>
                  <a:gd name="connsiteX3" fmla="*/ 2222 w 10162"/>
                  <a:gd name="connsiteY3" fmla="*/ 43701 h 43701"/>
                  <a:gd name="connsiteX4" fmla="*/ 6188 w 10162"/>
                  <a:gd name="connsiteY4" fmla="*/ 42590 h 43701"/>
                  <a:gd name="connsiteX5" fmla="*/ 7915 w 10162"/>
                  <a:gd name="connsiteY5" fmla="*/ 27519 h 43701"/>
                  <a:gd name="connsiteX6" fmla="*/ 9047 w 10162"/>
                  <a:gd name="connsiteY6" fmla="*/ 10648 h 43701"/>
                  <a:gd name="connsiteX7" fmla="*/ 10098 w 10162"/>
                  <a:gd name="connsiteY7" fmla="*/ 1349 h 43701"/>
                  <a:gd name="connsiteX8" fmla="*/ 4668 w 10162"/>
                  <a:gd name="connsiteY8" fmla="*/ 283 h 43701"/>
                  <a:gd name="connsiteX9" fmla="*/ 132 w 10162"/>
                  <a:gd name="connsiteY9" fmla="*/ 1435 h 43701"/>
                  <a:gd name="connsiteX10" fmla="*/ 1154 w 10162"/>
                  <a:gd name="connsiteY10" fmla="*/ 11323 h 4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62" h="43701">
                    <a:moveTo>
                      <a:pt x="1154" y="11323"/>
                    </a:moveTo>
                    <a:cubicBezTo>
                      <a:pt x="1324" y="15438"/>
                      <a:pt x="660" y="24570"/>
                      <a:pt x="1514" y="26395"/>
                    </a:cubicBezTo>
                    <a:cubicBezTo>
                      <a:pt x="555" y="28220"/>
                      <a:pt x="1083" y="33879"/>
                      <a:pt x="1201" y="36763"/>
                    </a:cubicBezTo>
                    <a:cubicBezTo>
                      <a:pt x="1319" y="39647"/>
                      <a:pt x="1391" y="42730"/>
                      <a:pt x="2222" y="43701"/>
                    </a:cubicBezTo>
                    <a:cubicBezTo>
                      <a:pt x="4383" y="38769"/>
                      <a:pt x="5360" y="43207"/>
                      <a:pt x="6188" y="42590"/>
                    </a:cubicBezTo>
                    <a:cubicBezTo>
                      <a:pt x="8446" y="46302"/>
                      <a:pt x="8724" y="37675"/>
                      <a:pt x="7915" y="27519"/>
                    </a:cubicBezTo>
                    <a:cubicBezTo>
                      <a:pt x="7953" y="24406"/>
                      <a:pt x="8683" y="15009"/>
                      <a:pt x="9047" y="10648"/>
                    </a:cubicBezTo>
                    <a:cubicBezTo>
                      <a:pt x="9411" y="6287"/>
                      <a:pt x="10425" y="3526"/>
                      <a:pt x="10098" y="1349"/>
                    </a:cubicBezTo>
                    <a:cubicBezTo>
                      <a:pt x="9771" y="-828"/>
                      <a:pt x="6892" y="283"/>
                      <a:pt x="4668" y="283"/>
                    </a:cubicBezTo>
                    <a:cubicBezTo>
                      <a:pt x="2445" y="283"/>
                      <a:pt x="718" y="-405"/>
                      <a:pt x="132" y="1435"/>
                    </a:cubicBezTo>
                    <a:cubicBezTo>
                      <a:pt x="-454" y="3275"/>
                      <a:pt x="1083" y="9721"/>
                      <a:pt x="1154" y="11323"/>
                    </a:cubicBezTo>
                    <a:close/>
                  </a:path>
                </a:pathLst>
              </a:custGeom>
              <a:gradFill flip="none" rotWithShape="1">
                <a:gsLst>
                  <a:gs pos="28000">
                    <a:srgbClr val="401410"/>
                  </a:gs>
                  <a:gs pos="63000">
                    <a:srgbClr val="401410"/>
                  </a:gs>
                  <a:gs pos="44000">
                    <a:srgbClr val="72261C"/>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5" name="Freeform 1064"/>
              <p:cNvSpPr/>
              <p:nvPr/>
            </p:nvSpPr>
            <p:spPr>
              <a:xfrm>
                <a:off x="3337009" y="1574931"/>
                <a:ext cx="822242" cy="203948"/>
              </a:xfrm>
              <a:custGeom>
                <a:avLst/>
                <a:gdLst>
                  <a:gd name="connsiteX0" fmla="*/ 0 w 852487"/>
                  <a:gd name="connsiteY0" fmla="*/ 83344 h 226219"/>
                  <a:gd name="connsiteX1" fmla="*/ 242887 w 852487"/>
                  <a:gd name="connsiteY1" fmla="*/ 0 h 226219"/>
                  <a:gd name="connsiteX2" fmla="*/ 652462 w 852487"/>
                  <a:gd name="connsiteY2" fmla="*/ 19050 h 226219"/>
                  <a:gd name="connsiteX3" fmla="*/ 852487 w 852487"/>
                  <a:gd name="connsiteY3" fmla="*/ 104775 h 226219"/>
                  <a:gd name="connsiteX4" fmla="*/ 781050 w 852487"/>
                  <a:gd name="connsiteY4" fmla="*/ 226219 h 226219"/>
                  <a:gd name="connsiteX5" fmla="*/ 426244 w 852487"/>
                  <a:gd name="connsiteY5" fmla="*/ 157163 h 226219"/>
                  <a:gd name="connsiteX6" fmla="*/ 185737 w 852487"/>
                  <a:gd name="connsiteY6" fmla="*/ 161925 h 226219"/>
                  <a:gd name="connsiteX7" fmla="*/ 50006 w 852487"/>
                  <a:gd name="connsiteY7" fmla="*/ 216694 h 226219"/>
                  <a:gd name="connsiteX8" fmla="*/ 0 w 852487"/>
                  <a:gd name="connsiteY8" fmla="*/ 83344 h 226219"/>
                  <a:gd name="connsiteX0" fmla="*/ 0 w 852487"/>
                  <a:gd name="connsiteY0" fmla="*/ 87348 h 230223"/>
                  <a:gd name="connsiteX1" fmla="*/ 242887 w 852487"/>
                  <a:gd name="connsiteY1" fmla="*/ 4004 h 230223"/>
                  <a:gd name="connsiteX2" fmla="*/ 652462 w 852487"/>
                  <a:gd name="connsiteY2" fmla="*/ 23054 h 230223"/>
                  <a:gd name="connsiteX3" fmla="*/ 852487 w 852487"/>
                  <a:gd name="connsiteY3" fmla="*/ 108779 h 230223"/>
                  <a:gd name="connsiteX4" fmla="*/ 781050 w 852487"/>
                  <a:gd name="connsiteY4" fmla="*/ 230223 h 230223"/>
                  <a:gd name="connsiteX5" fmla="*/ 426244 w 852487"/>
                  <a:gd name="connsiteY5" fmla="*/ 161167 h 230223"/>
                  <a:gd name="connsiteX6" fmla="*/ 185737 w 852487"/>
                  <a:gd name="connsiteY6" fmla="*/ 165929 h 230223"/>
                  <a:gd name="connsiteX7" fmla="*/ 50006 w 852487"/>
                  <a:gd name="connsiteY7" fmla="*/ 220698 h 230223"/>
                  <a:gd name="connsiteX8" fmla="*/ 0 w 852487"/>
                  <a:gd name="connsiteY8" fmla="*/ 87348 h 230223"/>
                  <a:gd name="connsiteX0" fmla="*/ 0 w 852487"/>
                  <a:gd name="connsiteY0" fmla="*/ 87348 h 231004"/>
                  <a:gd name="connsiteX1" fmla="*/ 242887 w 852487"/>
                  <a:gd name="connsiteY1" fmla="*/ 4004 h 231004"/>
                  <a:gd name="connsiteX2" fmla="*/ 652462 w 852487"/>
                  <a:gd name="connsiteY2" fmla="*/ 23054 h 231004"/>
                  <a:gd name="connsiteX3" fmla="*/ 852487 w 852487"/>
                  <a:gd name="connsiteY3" fmla="*/ 108779 h 231004"/>
                  <a:gd name="connsiteX4" fmla="*/ 781050 w 852487"/>
                  <a:gd name="connsiteY4" fmla="*/ 230223 h 231004"/>
                  <a:gd name="connsiteX5" fmla="*/ 426244 w 852487"/>
                  <a:gd name="connsiteY5" fmla="*/ 161167 h 231004"/>
                  <a:gd name="connsiteX6" fmla="*/ 185737 w 852487"/>
                  <a:gd name="connsiteY6" fmla="*/ 165929 h 231004"/>
                  <a:gd name="connsiteX7" fmla="*/ 50006 w 852487"/>
                  <a:gd name="connsiteY7" fmla="*/ 220698 h 231004"/>
                  <a:gd name="connsiteX8" fmla="*/ 0 w 852487"/>
                  <a:gd name="connsiteY8" fmla="*/ 87348 h 231004"/>
                  <a:gd name="connsiteX0" fmla="*/ 0 w 852487"/>
                  <a:gd name="connsiteY0" fmla="*/ 87348 h 231004"/>
                  <a:gd name="connsiteX1" fmla="*/ 242887 w 852487"/>
                  <a:gd name="connsiteY1" fmla="*/ 4004 h 231004"/>
                  <a:gd name="connsiteX2" fmla="*/ 652462 w 852487"/>
                  <a:gd name="connsiteY2" fmla="*/ 23054 h 231004"/>
                  <a:gd name="connsiteX3" fmla="*/ 852487 w 852487"/>
                  <a:gd name="connsiteY3" fmla="*/ 108779 h 231004"/>
                  <a:gd name="connsiteX4" fmla="*/ 781050 w 852487"/>
                  <a:gd name="connsiteY4" fmla="*/ 230223 h 231004"/>
                  <a:gd name="connsiteX5" fmla="*/ 426244 w 852487"/>
                  <a:gd name="connsiteY5" fmla="*/ 161167 h 231004"/>
                  <a:gd name="connsiteX6" fmla="*/ 185737 w 852487"/>
                  <a:gd name="connsiteY6" fmla="*/ 165929 h 231004"/>
                  <a:gd name="connsiteX7" fmla="*/ 50006 w 852487"/>
                  <a:gd name="connsiteY7" fmla="*/ 220698 h 231004"/>
                  <a:gd name="connsiteX8" fmla="*/ 0 w 852487"/>
                  <a:gd name="connsiteY8" fmla="*/ 87348 h 231004"/>
                  <a:gd name="connsiteX0" fmla="*/ 0 w 852487"/>
                  <a:gd name="connsiteY0" fmla="*/ 87348 h 230957"/>
                  <a:gd name="connsiteX1" fmla="*/ 242887 w 852487"/>
                  <a:gd name="connsiteY1" fmla="*/ 4004 h 230957"/>
                  <a:gd name="connsiteX2" fmla="*/ 652462 w 852487"/>
                  <a:gd name="connsiteY2" fmla="*/ 23054 h 230957"/>
                  <a:gd name="connsiteX3" fmla="*/ 852487 w 852487"/>
                  <a:gd name="connsiteY3" fmla="*/ 108779 h 230957"/>
                  <a:gd name="connsiteX4" fmla="*/ 781050 w 852487"/>
                  <a:gd name="connsiteY4" fmla="*/ 230223 h 230957"/>
                  <a:gd name="connsiteX5" fmla="*/ 426244 w 852487"/>
                  <a:gd name="connsiteY5" fmla="*/ 161167 h 230957"/>
                  <a:gd name="connsiteX6" fmla="*/ 190499 w 852487"/>
                  <a:gd name="connsiteY6" fmla="*/ 194504 h 230957"/>
                  <a:gd name="connsiteX7" fmla="*/ 50006 w 852487"/>
                  <a:gd name="connsiteY7" fmla="*/ 220698 h 230957"/>
                  <a:gd name="connsiteX8" fmla="*/ 0 w 852487"/>
                  <a:gd name="connsiteY8" fmla="*/ 87348 h 230957"/>
                  <a:gd name="connsiteX0" fmla="*/ 0 w 852487"/>
                  <a:gd name="connsiteY0" fmla="*/ 87348 h 230957"/>
                  <a:gd name="connsiteX1" fmla="*/ 242887 w 852487"/>
                  <a:gd name="connsiteY1" fmla="*/ 4004 h 230957"/>
                  <a:gd name="connsiteX2" fmla="*/ 652462 w 852487"/>
                  <a:gd name="connsiteY2" fmla="*/ 23054 h 230957"/>
                  <a:gd name="connsiteX3" fmla="*/ 852487 w 852487"/>
                  <a:gd name="connsiteY3" fmla="*/ 108779 h 230957"/>
                  <a:gd name="connsiteX4" fmla="*/ 781050 w 852487"/>
                  <a:gd name="connsiteY4" fmla="*/ 230223 h 230957"/>
                  <a:gd name="connsiteX5" fmla="*/ 426244 w 852487"/>
                  <a:gd name="connsiteY5" fmla="*/ 161167 h 230957"/>
                  <a:gd name="connsiteX6" fmla="*/ 190499 w 852487"/>
                  <a:gd name="connsiteY6" fmla="*/ 194504 h 230957"/>
                  <a:gd name="connsiteX7" fmla="*/ 45243 w 852487"/>
                  <a:gd name="connsiteY7" fmla="*/ 230223 h 230957"/>
                  <a:gd name="connsiteX8" fmla="*/ 0 w 852487"/>
                  <a:gd name="connsiteY8" fmla="*/ 87348 h 230957"/>
                  <a:gd name="connsiteX0" fmla="*/ 0 w 852487"/>
                  <a:gd name="connsiteY0" fmla="*/ 87348 h 231236"/>
                  <a:gd name="connsiteX1" fmla="*/ 242887 w 852487"/>
                  <a:gd name="connsiteY1" fmla="*/ 4004 h 231236"/>
                  <a:gd name="connsiteX2" fmla="*/ 652462 w 852487"/>
                  <a:gd name="connsiteY2" fmla="*/ 23054 h 231236"/>
                  <a:gd name="connsiteX3" fmla="*/ 852487 w 852487"/>
                  <a:gd name="connsiteY3" fmla="*/ 108779 h 231236"/>
                  <a:gd name="connsiteX4" fmla="*/ 781050 w 852487"/>
                  <a:gd name="connsiteY4" fmla="*/ 230223 h 231236"/>
                  <a:gd name="connsiteX5" fmla="*/ 433388 w 852487"/>
                  <a:gd name="connsiteY5" fmla="*/ 182598 h 231236"/>
                  <a:gd name="connsiteX6" fmla="*/ 190499 w 852487"/>
                  <a:gd name="connsiteY6" fmla="*/ 194504 h 231236"/>
                  <a:gd name="connsiteX7" fmla="*/ 45243 w 852487"/>
                  <a:gd name="connsiteY7" fmla="*/ 230223 h 231236"/>
                  <a:gd name="connsiteX8" fmla="*/ 0 w 852487"/>
                  <a:gd name="connsiteY8" fmla="*/ 87348 h 231236"/>
                  <a:gd name="connsiteX0" fmla="*/ 0 w 852487"/>
                  <a:gd name="connsiteY0" fmla="*/ 87348 h 232770"/>
                  <a:gd name="connsiteX1" fmla="*/ 242887 w 852487"/>
                  <a:gd name="connsiteY1" fmla="*/ 4004 h 232770"/>
                  <a:gd name="connsiteX2" fmla="*/ 652462 w 852487"/>
                  <a:gd name="connsiteY2" fmla="*/ 23054 h 232770"/>
                  <a:gd name="connsiteX3" fmla="*/ 852487 w 852487"/>
                  <a:gd name="connsiteY3" fmla="*/ 108779 h 232770"/>
                  <a:gd name="connsiteX4" fmla="*/ 781050 w 852487"/>
                  <a:gd name="connsiteY4" fmla="*/ 230223 h 232770"/>
                  <a:gd name="connsiteX5" fmla="*/ 433388 w 852487"/>
                  <a:gd name="connsiteY5" fmla="*/ 182598 h 232770"/>
                  <a:gd name="connsiteX6" fmla="*/ 45243 w 852487"/>
                  <a:gd name="connsiteY6" fmla="*/ 230223 h 232770"/>
                  <a:gd name="connsiteX7" fmla="*/ 0 w 852487"/>
                  <a:gd name="connsiteY7" fmla="*/ 87348 h 232770"/>
                  <a:gd name="connsiteX0" fmla="*/ 0 w 852487"/>
                  <a:gd name="connsiteY0" fmla="*/ 87348 h 232429"/>
                  <a:gd name="connsiteX1" fmla="*/ 242887 w 852487"/>
                  <a:gd name="connsiteY1" fmla="*/ 4004 h 232429"/>
                  <a:gd name="connsiteX2" fmla="*/ 652462 w 852487"/>
                  <a:gd name="connsiteY2" fmla="*/ 23054 h 232429"/>
                  <a:gd name="connsiteX3" fmla="*/ 852487 w 852487"/>
                  <a:gd name="connsiteY3" fmla="*/ 108779 h 232429"/>
                  <a:gd name="connsiteX4" fmla="*/ 781050 w 852487"/>
                  <a:gd name="connsiteY4" fmla="*/ 230223 h 232429"/>
                  <a:gd name="connsiteX5" fmla="*/ 433388 w 852487"/>
                  <a:gd name="connsiteY5" fmla="*/ 182598 h 232429"/>
                  <a:gd name="connsiteX6" fmla="*/ 45243 w 852487"/>
                  <a:gd name="connsiteY6" fmla="*/ 230223 h 232429"/>
                  <a:gd name="connsiteX7" fmla="*/ 0 w 852487"/>
                  <a:gd name="connsiteY7" fmla="*/ 87348 h 232429"/>
                  <a:gd name="connsiteX0" fmla="*/ 0 w 852487"/>
                  <a:gd name="connsiteY0" fmla="*/ 87348 h 231350"/>
                  <a:gd name="connsiteX1" fmla="*/ 242887 w 852487"/>
                  <a:gd name="connsiteY1" fmla="*/ 4004 h 231350"/>
                  <a:gd name="connsiteX2" fmla="*/ 652462 w 852487"/>
                  <a:gd name="connsiteY2" fmla="*/ 23054 h 231350"/>
                  <a:gd name="connsiteX3" fmla="*/ 852487 w 852487"/>
                  <a:gd name="connsiteY3" fmla="*/ 108779 h 231350"/>
                  <a:gd name="connsiteX4" fmla="*/ 781050 w 852487"/>
                  <a:gd name="connsiteY4" fmla="*/ 230223 h 231350"/>
                  <a:gd name="connsiteX5" fmla="*/ 433388 w 852487"/>
                  <a:gd name="connsiteY5" fmla="*/ 182598 h 231350"/>
                  <a:gd name="connsiteX6" fmla="*/ 45243 w 852487"/>
                  <a:gd name="connsiteY6" fmla="*/ 230223 h 231350"/>
                  <a:gd name="connsiteX7" fmla="*/ 0 w 852487"/>
                  <a:gd name="connsiteY7" fmla="*/ 87348 h 231350"/>
                  <a:gd name="connsiteX0" fmla="*/ 0 w 852487"/>
                  <a:gd name="connsiteY0" fmla="*/ 87348 h 231350"/>
                  <a:gd name="connsiteX1" fmla="*/ 242887 w 852487"/>
                  <a:gd name="connsiteY1" fmla="*/ 4004 h 231350"/>
                  <a:gd name="connsiteX2" fmla="*/ 652462 w 852487"/>
                  <a:gd name="connsiteY2" fmla="*/ 23054 h 231350"/>
                  <a:gd name="connsiteX3" fmla="*/ 852487 w 852487"/>
                  <a:gd name="connsiteY3" fmla="*/ 108779 h 231350"/>
                  <a:gd name="connsiteX4" fmla="*/ 781050 w 852487"/>
                  <a:gd name="connsiteY4" fmla="*/ 230223 h 231350"/>
                  <a:gd name="connsiteX5" fmla="*/ 433388 w 852487"/>
                  <a:gd name="connsiteY5" fmla="*/ 182598 h 231350"/>
                  <a:gd name="connsiteX6" fmla="*/ 45243 w 852487"/>
                  <a:gd name="connsiteY6" fmla="*/ 230223 h 231350"/>
                  <a:gd name="connsiteX7" fmla="*/ 0 w 852487"/>
                  <a:gd name="connsiteY7" fmla="*/ 87348 h 231350"/>
                  <a:gd name="connsiteX0" fmla="*/ 0 w 852487"/>
                  <a:gd name="connsiteY0" fmla="*/ 87348 h 231533"/>
                  <a:gd name="connsiteX1" fmla="*/ 242887 w 852487"/>
                  <a:gd name="connsiteY1" fmla="*/ 4004 h 231533"/>
                  <a:gd name="connsiteX2" fmla="*/ 652462 w 852487"/>
                  <a:gd name="connsiteY2" fmla="*/ 23054 h 231533"/>
                  <a:gd name="connsiteX3" fmla="*/ 852487 w 852487"/>
                  <a:gd name="connsiteY3" fmla="*/ 108779 h 231533"/>
                  <a:gd name="connsiteX4" fmla="*/ 781050 w 852487"/>
                  <a:gd name="connsiteY4" fmla="*/ 230223 h 231533"/>
                  <a:gd name="connsiteX5" fmla="*/ 433388 w 852487"/>
                  <a:gd name="connsiteY5" fmla="*/ 189742 h 231533"/>
                  <a:gd name="connsiteX6" fmla="*/ 45243 w 852487"/>
                  <a:gd name="connsiteY6" fmla="*/ 230223 h 231533"/>
                  <a:gd name="connsiteX7" fmla="*/ 0 w 852487"/>
                  <a:gd name="connsiteY7" fmla="*/ 87348 h 231533"/>
                  <a:gd name="connsiteX0" fmla="*/ 0 w 852487"/>
                  <a:gd name="connsiteY0" fmla="*/ 87348 h 266614"/>
                  <a:gd name="connsiteX1" fmla="*/ 242887 w 852487"/>
                  <a:gd name="connsiteY1" fmla="*/ 4004 h 266614"/>
                  <a:gd name="connsiteX2" fmla="*/ 652462 w 852487"/>
                  <a:gd name="connsiteY2" fmla="*/ 23054 h 266614"/>
                  <a:gd name="connsiteX3" fmla="*/ 852487 w 852487"/>
                  <a:gd name="connsiteY3" fmla="*/ 108779 h 266614"/>
                  <a:gd name="connsiteX4" fmla="*/ 790575 w 852487"/>
                  <a:gd name="connsiteY4" fmla="*/ 265941 h 266614"/>
                  <a:gd name="connsiteX5" fmla="*/ 433388 w 852487"/>
                  <a:gd name="connsiteY5" fmla="*/ 189742 h 266614"/>
                  <a:gd name="connsiteX6" fmla="*/ 45243 w 852487"/>
                  <a:gd name="connsiteY6" fmla="*/ 230223 h 266614"/>
                  <a:gd name="connsiteX7" fmla="*/ 0 w 852487"/>
                  <a:gd name="connsiteY7" fmla="*/ 87348 h 266614"/>
                  <a:gd name="connsiteX0" fmla="*/ 0 w 852487"/>
                  <a:gd name="connsiteY0" fmla="*/ 87348 h 265941"/>
                  <a:gd name="connsiteX1" fmla="*/ 242887 w 852487"/>
                  <a:gd name="connsiteY1" fmla="*/ 4004 h 265941"/>
                  <a:gd name="connsiteX2" fmla="*/ 652462 w 852487"/>
                  <a:gd name="connsiteY2" fmla="*/ 23054 h 265941"/>
                  <a:gd name="connsiteX3" fmla="*/ 852487 w 852487"/>
                  <a:gd name="connsiteY3" fmla="*/ 108779 h 265941"/>
                  <a:gd name="connsiteX4" fmla="*/ 790575 w 852487"/>
                  <a:gd name="connsiteY4" fmla="*/ 265941 h 265941"/>
                  <a:gd name="connsiteX5" fmla="*/ 433388 w 852487"/>
                  <a:gd name="connsiteY5" fmla="*/ 189742 h 265941"/>
                  <a:gd name="connsiteX6" fmla="*/ 45243 w 852487"/>
                  <a:gd name="connsiteY6" fmla="*/ 230223 h 265941"/>
                  <a:gd name="connsiteX7" fmla="*/ 0 w 852487"/>
                  <a:gd name="connsiteY7" fmla="*/ 87348 h 265941"/>
                  <a:gd name="connsiteX0" fmla="*/ 0 w 852487"/>
                  <a:gd name="connsiteY0" fmla="*/ 87348 h 265941"/>
                  <a:gd name="connsiteX1" fmla="*/ 242887 w 852487"/>
                  <a:gd name="connsiteY1" fmla="*/ 4004 h 265941"/>
                  <a:gd name="connsiteX2" fmla="*/ 652462 w 852487"/>
                  <a:gd name="connsiteY2" fmla="*/ 23054 h 265941"/>
                  <a:gd name="connsiteX3" fmla="*/ 852487 w 852487"/>
                  <a:gd name="connsiteY3" fmla="*/ 108779 h 265941"/>
                  <a:gd name="connsiteX4" fmla="*/ 790575 w 852487"/>
                  <a:gd name="connsiteY4" fmla="*/ 265941 h 265941"/>
                  <a:gd name="connsiteX5" fmla="*/ 433388 w 852487"/>
                  <a:gd name="connsiteY5" fmla="*/ 189742 h 265941"/>
                  <a:gd name="connsiteX6" fmla="*/ 45243 w 852487"/>
                  <a:gd name="connsiteY6" fmla="*/ 230223 h 265941"/>
                  <a:gd name="connsiteX7" fmla="*/ 0 w 852487"/>
                  <a:gd name="connsiteY7" fmla="*/ 87348 h 265941"/>
                  <a:gd name="connsiteX0" fmla="*/ 0 w 852487"/>
                  <a:gd name="connsiteY0" fmla="*/ 87348 h 273085"/>
                  <a:gd name="connsiteX1" fmla="*/ 242887 w 852487"/>
                  <a:gd name="connsiteY1" fmla="*/ 4004 h 273085"/>
                  <a:gd name="connsiteX2" fmla="*/ 652462 w 852487"/>
                  <a:gd name="connsiteY2" fmla="*/ 23054 h 273085"/>
                  <a:gd name="connsiteX3" fmla="*/ 852487 w 852487"/>
                  <a:gd name="connsiteY3" fmla="*/ 108779 h 273085"/>
                  <a:gd name="connsiteX4" fmla="*/ 781050 w 852487"/>
                  <a:gd name="connsiteY4" fmla="*/ 273085 h 273085"/>
                  <a:gd name="connsiteX5" fmla="*/ 433388 w 852487"/>
                  <a:gd name="connsiteY5" fmla="*/ 189742 h 273085"/>
                  <a:gd name="connsiteX6" fmla="*/ 45243 w 852487"/>
                  <a:gd name="connsiteY6" fmla="*/ 230223 h 273085"/>
                  <a:gd name="connsiteX7" fmla="*/ 0 w 852487"/>
                  <a:gd name="connsiteY7" fmla="*/ 87348 h 273085"/>
                  <a:gd name="connsiteX0" fmla="*/ 0 w 831056"/>
                  <a:gd name="connsiteY0" fmla="*/ 88901 h 274638"/>
                  <a:gd name="connsiteX1" fmla="*/ 242887 w 831056"/>
                  <a:gd name="connsiteY1" fmla="*/ 5557 h 274638"/>
                  <a:gd name="connsiteX2" fmla="*/ 652462 w 831056"/>
                  <a:gd name="connsiteY2" fmla="*/ 24607 h 274638"/>
                  <a:gd name="connsiteX3" fmla="*/ 831056 w 831056"/>
                  <a:gd name="connsiteY3" fmla="*/ 160338 h 274638"/>
                  <a:gd name="connsiteX4" fmla="*/ 781050 w 831056"/>
                  <a:gd name="connsiteY4" fmla="*/ 274638 h 274638"/>
                  <a:gd name="connsiteX5" fmla="*/ 433388 w 831056"/>
                  <a:gd name="connsiteY5" fmla="*/ 191295 h 274638"/>
                  <a:gd name="connsiteX6" fmla="*/ 45243 w 831056"/>
                  <a:gd name="connsiteY6" fmla="*/ 231776 h 274638"/>
                  <a:gd name="connsiteX7" fmla="*/ 0 w 831056"/>
                  <a:gd name="connsiteY7" fmla="*/ 88901 h 274638"/>
                  <a:gd name="connsiteX0" fmla="*/ 0 w 831056"/>
                  <a:gd name="connsiteY0" fmla="*/ 83516 h 269253"/>
                  <a:gd name="connsiteX1" fmla="*/ 242887 w 831056"/>
                  <a:gd name="connsiteY1" fmla="*/ 172 h 269253"/>
                  <a:gd name="connsiteX2" fmla="*/ 645318 w 831056"/>
                  <a:gd name="connsiteY2" fmla="*/ 64466 h 269253"/>
                  <a:gd name="connsiteX3" fmla="*/ 831056 w 831056"/>
                  <a:gd name="connsiteY3" fmla="*/ 154953 h 269253"/>
                  <a:gd name="connsiteX4" fmla="*/ 781050 w 831056"/>
                  <a:gd name="connsiteY4" fmla="*/ 269253 h 269253"/>
                  <a:gd name="connsiteX5" fmla="*/ 433388 w 831056"/>
                  <a:gd name="connsiteY5" fmla="*/ 185910 h 269253"/>
                  <a:gd name="connsiteX6" fmla="*/ 45243 w 831056"/>
                  <a:gd name="connsiteY6" fmla="*/ 226391 h 269253"/>
                  <a:gd name="connsiteX7" fmla="*/ 0 w 831056"/>
                  <a:gd name="connsiteY7" fmla="*/ 83516 h 269253"/>
                  <a:gd name="connsiteX0" fmla="*/ 0 w 831056"/>
                  <a:gd name="connsiteY0" fmla="*/ 43543 h 229280"/>
                  <a:gd name="connsiteX1" fmla="*/ 245268 w 831056"/>
                  <a:gd name="connsiteY1" fmla="*/ 681 h 229280"/>
                  <a:gd name="connsiteX2" fmla="*/ 645318 w 831056"/>
                  <a:gd name="connsiteY2" fmla="*/ 24493 h 229280"/>
                  <a:gd name="connsiteX3" fmla="*/ 831056 w 831056"/>
                  <a:gd name="connsiteY3" fmla="*/ 114980 h 229280"/>
                  <a:gd name="connsiteX4" fmla="*/ 781050 w 831056"/>
                  <a:gd name="connsiteY4" fmla="*/ 229280 h 229280"/>
                  <a:gd name="connsiteX5" fmla="*/ 433388 w 831056"/>
                  <a:gd name="connsiteY5" fmla="*/ 145937 h 229280"/>
                  <a:gd name="connsiteX6" fmla="*/ 45243 w 831056"/>
                  <a:gd name="connsiteY6" fmla="*/ 186418 h 229280"/>
                  <a:gd name="connsiteX7" fmla="*/ 0 w 831056"/>
                  <a:gd name="connsiteY7" fmla="*/ 43543 h 229280"/>
                  <a:gd name="connsiteX0" fmla="*/ 0 w 821531"/>
                  <a:gd name="connsiteY0" fmla="*/ 76377 h 231157"/>
                  <a:gd name="connsiteX1" fmla="*/ 235743 w 821531"/>
                  <a:gd name="connsiteY1" fmla="*/ 2558 h 231157"/>
                  <a:gd name="connsiteX2" fmla="*/ 635793 w 821531"/>
                  <a:gd name="connsiteY2" fmla="*/ 26370 h 231157"/>
                  <a:gd name="connsiteX3" fmla="*/ 821531 w 821531"/>
                  <a:gd name="connsiteY3" fmla="*/ 116857 h 231157"/>
                  <a:gd name="connsiteX4" fmla="*/ 771525 w 821531"/>
                  <a:gd name="connsiteY4" fmla="*/ 231157 h 231157"/>
                  <a:gd name="connsiteX5" fmla="*/ 423863 w 821531"/>
                  <a:gd name="connsiteY5" fmla="*/ 147814 h 231157"/>
                  <a:gd name="connsiteX6" fmla="*/ 35718 w 821531"/>
                  <a:gd name="connsiteY6" fmla="*/ 188295 h 231157"/>
                  <a:gd name="connsiteX7" fmla="*/ 0 w 821531"/>
                  <a:gd name="connsiteY7" fmla="*/ 76377 h 231157"/>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23863 w 821531"/>
                  <a:gd name="connsiteY5" fmla="*/ 147814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23863 w 821531"/>
                  <a:gd name="connsiteY5" fmla="*/ 147814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5718 w 821531"/>
                  <a:gd name="connsiteY6" fmla="*/ 188295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28574 w 821531"/>
                  <a:gd name="connsiteY6" fmla="*/ 197820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28574 w 821531"/>
                  <a:gd name="connsiteY6" fmla="*/ 197820 h 235920"/>
                  <a:gd name="connsiteX7" fmla="*/ 0 w 821531"/>
                  <a:gd name="connsiteY7" fmla="*/ 76377 h 235920"/>
                  <a:gd name="connsiteX0" fmla="*/ 0 w 821531"/>
                  <a:gd name="connsiteY0" fmla="*/ 76377 h 235920"/>
                  <a:gd name="connsiteX1" fmla="*/ 235743 w 821531"/>
                  <a:gd name="connsiteY1" fmla="*/ 2558 h 235920"/>
                  <a:gd name="connsiteX2" fmla="*/ 635793 w 821531"/>
                  <a:gd name="connsiteY2" fmla="*/ 26370 h 235920"/>
                  <a:gd name="connsiteX3" fmla="*/ 821531 w 821531"/>
                  <a:gd name="connsiteY3" fmla="*/ 116857 h 235920"/>
                  <a:gd name="connsiteX4" fmla="*/ 769143 w 821531"/>
                  <a:gd name="connsiteY4" fmla="*/ 235920 h 235920"/>
                  <a:gd name="connsiteX5" fmla="*/ 414338 w 821531"/>
                  <a:gd name="connsiteY5" fmla="*/ 152576 h 235920"/>
                  <a:gd name="connsiteX6" fmla="*/ 38099 w 821531"/>
                  <a:gd name="connsiteY6" fmla="*/ 200202 h 235920"/>
                  <a:gd name="connsiteX7" fmla="*/ 0 w 821531"/>
                  <a:gd name="connsiteY7" fmla="*/ 76377 h 235920"/>
                  <a:gd name="connsiteX0" fmla="*/ 0 w 821531"/>
                  <a:gd name="connsiteY0" fmla="*/ 76377 h 228776"/>
                  <a:gd name="connsiteX1" fmla="*/ 235743 w 821531"/>
                  <a:gd name="connsiteY1" fmla="*/ 2558 h 228776"/>
                  <a:gd name="connsiteX2" fmla="*/ 635793 w 821531"/>
                  <a:gd name="connsiteY2" fmla="*/ 26370 h 228776"/>
                  <a:gd name="connsiteX3" fmla="*/ 821531 w 821531"/>
                  <a:gd name="connsiteY3" fmla="*/ 116857 h 228776"/>
                  <a:gd name="connsiteX4" fmla="*/ 769143 w 821531"/>
                  <a:gd name="connsiteY4" fmla="*/ 228776 h 228776"/>
                  <a:gd name="connsiteX5" fmla="*/ 414338 w 821531"/>
                  <a:gd name="connsiteY5" fmla="*/ 152576 h 228776"/>
                  <a:gd name="connsiteX6" fmla="*/ 38099 w 821531"/>
                  <a:gd name="connsiteY6" fmla="*/ 200202 h 228776"/>
                  <a:gd name="connsiteX7" fmla="*/ 0 w 821531"/>
                  <a:gd name="connsiteY7" fmla="*/ 76377 h 228776"/>
                  <a:gd name="connsiteX0" fmla="*/ 0 w 821531"/>
                  <a:gd name="connsiteY0" fmla="*/ 76377 h 224013"/>
                  <a:gd name="connsiteX1" fmla="*/ 235743 w 821531"/>
                  <a:gd name="connsiteY1" fmla="*/ 2558 h 224013"/>
                  <a:gd name="connsiteX2" fmla="*/ 635793 w 821531"/>
                  <a:gd name="connsiteY2" fmla="*/ 26370 h 224013"/>
                  <a:gd name="connsiteX3" fmla="*/ 821531 w 821531"/>
                  <a:gd name="connsiteY3" fmla="*/ 116857 h 224013"/>
                  <a:gd name="connsiteX4" fmla="*/ 773906 w 821531"/>
                  <a:gd name="connsiteY4" fmla="*/ 224013 h 224013"/>
                  <a:gd name="connsiteX5" fmla="*/ 414338 w 821531"/>
                  <a:gd name="connsiteY5" fmla="*/ 152576 h 224013"/>
                  <a:gd name="connsiteX6" fmla="*/ 38099 w 821531"/>
                  <a:gd name="connsiteY6" fmla="*/ 200202 h 224013"/>
                  <a:gd name="connsiteX7" fmla="*/ 0 w 821531"/>
                  <a:gd name="connsiteY7" fmla="*/ 76377 h 224013"/>
                  <a:gd name="connsiteX0" fmla="*/ 0 w 821531"/>
                  <a:gd name="connsiteY0" fmla="*/ 76377 h 226395"/>
                  <a:gd name="connsiteX1" fmla="*/ 235743 w 821531"/>
                  <a:gd name="connsiteY1" fmla="*/ 2558 h 226395"/>
                  <a:gd name="connsiteX2" fmla="*/ 635793 w 821531"/>
                  <a:gd name="connsiteY2" fmla="*/ 26370 h 226395"/>
                  <a:gd name="connsiteX3" fmla="*/ 821531 w 821531"/>
                  <a:gd name="connsiteY3" fmla="*/ 116857 h 226395"/>
                  <a:gd name="connsiteX4" fmla="*/ 773906 w 821531"/>
                  <a:gd name="connsiteY4" fmla="*/ 226395 h 226395"/>
                  <a:gd name="connsiteX5" fmla="*/ 414338 w 821531"/>
                  <a:gd name="connsiteY5" fmla="*/ 152576 h 226395"/>
                  <a:gd name="connsiteX6" fmla="*/ 38099 w 821531"/>
                  <a:gd name="connsiteY6" fmla="*/ 200202 h 226395"/>
                  <a:gd name="connsiteX7" fmla="*/ 0 w 821531"/>
                  <a:gd name="connsiteY7" fmla="*/ 76377 h 226395"/>
                  <a:gd name="connsiteX0" fmla="*/ 0 w 807243"/>
                  <a:gd name="connsiteY0" fmla="*/ 81455 h 226710"/>
                  <a:gd name="connsiteX1" fmla="*/ 221455 w 807243"/>
                  <a:gd name="connsiteY1" fmla="*/ 2873 h 226710"/>
                  <a:gd name="connsiteX2" fmla="*/ 621505 w 807243"/>
                  <a:gd name="connsiteY2" fmla="*/ 26685 h 226710"/>
                  <a:gd name="connsiteX3" fmla="*/ 807243 w 807243"/>
                  <a:gd name="connsiteY3" fmla="*/ 117172 h 226710"/>
                  <a:gd name="connsiteX4" fmla="*/ 759618 w 807243"/>
                  <a:gd name="connsiteY4" fmla="*/ 226710 h 226710"/>
                  <a:gd name="connsiteX5" fmla="*/ 400050 w 807243"/>
                  <a:gd name="connsiteY5" fmla="*/ 152891 h 226710"/>
                  <a:gd name="connsiteX6" fmla="*/ 23811 w 807243"/>
                  <a:gd name="connsiteY6" fmla="*/ 200517 h 226710"/>
                  <a:gd name="connsiteX7" fmla="*/ 0 w 807243"/>
                  <a:gd name="connsiteY7" fmla="*/ 81455 h 226710"/>
                  <a:gd name="connsiteX0" fmla="*/ 0 w 807243"/>
                  <a:gd name="connsiteY0" fmla="*/ 81455 h 226710"/>
                  <a:gd name="connsiteX1" fmla="*/ 221455 w 807243"/>
                  <a:gd name="connsiteY1" fmla="*/ 2873 h 226710"/>
                  <a:gd name="connsiteX2" fmla="*/ 621505 w 807243"/>
                  <a:gd name="connsiteY2" fmla="*/ 26685 h 226710"/>
                  <a:gd name="connsiteX3" fmla="*/ 807243 w 807243"/>
                  <a:gd name="connsiteY3" fmla="*/ 117172 h 226710"/>
                  <a:gd name="connsiteX4" fmla="*/ 759618 w 807243"/>
                  <a:gd name="connsiteY4" fmla="*/ 226710 h 226710"/>
                  <a:gd name="connsiteX5" fmla="*/ 400050 w 807243"/>
                  <a:gd name="connsiteY5" fmla="*/ 152891 h 226710"/>
                  <a:gd name="connsiteX6" fmla="*/ 23811 w 807243"/>
                  <a:gd name="connsiteY6" fmla="*/ 200517 h 226710"/>
                  <a:gd name="connsiteX7" fmla="*/ 0 w 807243"/>
                  <a:gd name="connsiteY7" fmla="*/ 81455 h 226710"/>
                  <a:gd name="connsiteX0" fmla="*/ 14999 w 822242"/>
                  <a:gd name="connsiteY0" fmla="*/ 81455 h 226710"/>
                  <a:gd name="connsiteX1" fmla="*/ 236454 w 822242"/>
                  <a:gd name="connsiteY1" fmla="*/ 2873 h 226710"/>
                  <a:gd name="connsiteX2" fmla="*/ 636504 w 822242"/>
                  <a:gd name="connsiteY2" fmla="*/ 26685 h 226710"/>
                  <a:gd name="connsiteX3" fmla="*/ 822242 w 822242"/>
                  <a:gd name="connsiteY3" fmla="*/ 117172 h 226710"/>
                  <a:gd name="connsiteX4" fmla="*/ 774617 w 822242"/>
                  <a:gd name="connsiteY4" fmla="*/ 226710 h 226710"/>
                  <a:gd name="connsiteX5" fmla="*/ 415049 w 822242"/>
                  <a:gd name="connsiteY5" fmla="*/ 152891 h 226710"/>
                  <a:gd name="connsiteX6" fmla="*/ 38810 w 822242"/>
                  <a:gd name="connsiteY6" fmla="*/ 200517 h 226710"/>
                  <a:gd name="connsiteX7" fmla="*/ 14999 w 822242"/>
                  <a:gd name="connsiteY7" fmla="*/ 81455 h 22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242" h="226710">
                    <a:moveTo>
                      <a:pt x="14999" y="81455"/>
                    </a:moveTo>
                    <a:cubicBezTo>
                      <a:pt x="56671" y="52483"/>
                      <a:pt x="132870" y="12001"/>
                      <a:pt x="236454" y="2873"/>
                    </a:cubicBezTo>
                    <a:cubicBezTo>
                      <a:pt x="340038" y="-6255"/>
                      <a:pt x="538873" y="7635"/>
                      <a:pt x="636504" y="26685"/>
                    </a:cubicBezTo>
                    <a:cubicBezTo>
                      <a:pt x="734135" y="45735"/>
                      <a:pt x="800811" y="82644"/>
                      <a:pt x="822242" y="117172"/>
                    </a:cubicBezTo>
                    <a:lnTo>
                      <a:pt x="774617" y="226710"/>
                    </a:lnTo>
                    <a:cubicBezTo>
                      <a:pt x="694052" y="199723"/>
                      <a:pt x="537683" y="157256"/>
                      <a:pt x="415049" y="152891"/>
                    </a:cubicBezTo>
                    <a:cubicBezTo>
                      <a:pt x="292415" y="148526"/>
                      <a:pt x="115803" y="178292"/>
                      <a:pt x="38810" y="200517"/>
                    </a:cubicBezTo>
                    <a:cubicBezTo>
                      <a:pt x="30873" y="160830"/>
                      <a:pt x="-26673" y="110427"/>
                      <a:pt x="14999" y="81455"/>
                    </a:cubicBezTo>
                    <a:close/>
                  </a:path>
                </a:pathLst>
              </a:custGeom>
              <a:gradFill flip="none" rotWithShape="1">
                <a:gsLst>
                  <a:gs pos="18000">
                    <a:srgbClr val="401410"/>
                  </a:gs>
                  <a:gs pos="54000">
                    <a:srgbClr val="EA7D75"/>
                  </a:gs>
                </a:gsLst>
                <a:lin ang="1200000" scaled="0"/>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7" name="Group 996"/>
            <p:cNvGrpSpPr/>
            <p:nvPr/>
          </p:nvGrpSpPr>
          <p:grpSpPr>
            <a:xfrm>
              <a:off x="7149984" y="2454785"/>
              <a:ext cx="378842" cy="27432"/>
              <a:chOff x="5629058" y="2647239"/>
              <a:chExt cx="1086518" cy="27432"/>
            </a:xfrm>
          </p:grpSpPr>
          <p:sp>
            <p:nvSpPr>
              <p:cNvPr id="1056" name="Rounded Rectangle 1055"/>
              <p:cNvSpPr/>
              <p:nvPr/>
            </p:nvSpPr>
            <p:spPr>
              <a:xfrm>
                <a:off x="5766699"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Rounded Rectangle 1056"/>
              <p:cNvSpPr/>
              <p:nvPr/>
            </p:nvSpPr>
            <p:spPr>
              <a:xfrm>
                <a:off x="5904340"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8" name="Rounded Rectangle 1057"/>
              <p:cNvSpPr/>
              <p:nvPr/>
            </p:nvSpPr>
            <p:spPr>
              <a:xfrm>
                <a:off x="5629058"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9" name="Rounded Rectangle 1058"/>
              <p:cNvSpPr/>
              <p:nvPr/>
            </p:nvSpPr>
            <p:spPr>
              <a:xfrm>
                <a:off x="604198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0" name="Rounded Rectangle 1059"/>
              <p:cNvSpPr/>
              <p:nvPr/>
            </p:nvSpPr>
            <p:spPr>
              <a:xfrm>
                <a:off x="617753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1" name="Rounded Rectangle 1060"/>
              <p:cNvSpPr/>
              <p:nvPr/>
            </p:nvSpPr>
            <p:spPr>
              <a:xfrm>
                <a:off x="6329225"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2" name="Rounded Rectangle 1061"/>
              <p:cNvSpPr/>
              <p:nvPr/>
            </p:nvSpPr>
            <p:spPr>
              <a:xfrm>
                <a:off x="6475946"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3" name="Rounded Rectangle 1062"/>
              <p:cNvSpPr/>
              <p:nvPr/>
            </p:nvSpPr>
            <p:spPr>
              <a:xfrm>
                <a:off x="6604002"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8" name="Group 997"/>
            <p:cNvGrpSpPr/>
            <p:nvPr/>
          </p:nvGrpSpPr>
          <p:grpSpPr>
            <a:xfrm>
              <a:off x="7174808" y="2490978"/>
              <a:ext cx="340237" cy="27432"/>
              <a:chOff x="5739777" y="2647239"/>
              <a:chExt cx="975799" cy="27432"/>
            </a:xfrm>
          </p:grpSpPr>
          <p:sp>
            <p:nvSpPr>
              <p:cNvPr id="1049" name="Rounded Rectangle 1048"/>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Rounded Rectangle 1049"/>
              <p:cNvSpPr/>
              <p:nvPr/>
            </p:nvSpPr>
            <p:spPr>
              <a:xfrm>
                <a:off x="5904340"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ounded Rectangle 1050"/>
              <p:cNvSpPr/>
              <p:nvPr/>
            </p:nvSpPr>
            <p:spPr>
              <a:xfrm>
                <a:off x="604198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Rounded Rectangle 1051"/>
              <p:cNvSpPr/>
              <p:nvPr/>
            </p:nvSpPr>
            <p:spPr>
              <a:xfrm>
                <a:off x="617753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ounded Rectangle 1052"/>
              <p:cNvSpPr/>
              <p:nvPr/>
            </p:nvSpPr>
            <p:spPr>
              <a:xfrm>
                <a:off x="6329225"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ounded Rectangle 1053"/>
              <p:cNvSpPr/>
              <p:nvPr/>
            </p:nvSpPr>
            <p:spPr>
              <a:xfrm>
                <a:off x="6475946"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Rounded Rectangle 1054"/>
              <p:cNvSpPr/>
              <p:nvPr/>
            </p:nvSpPr>
            <p:spPr>
              <a:xfrm>
                <a:off x="6604002"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9" name="Group 998"/>
            <p:cNvGrpSpPr/>
            <p:nvPr/>
          </p:nvGrpSpPr>
          <p:grpSpPr>
            <a:xfrm>
              <a:off x="7152591" y="2532931"/>
              <a:ext cx="360336" cy="27432"/>
              <a:chOff x="5739777" y="2647239"/>
              <a:chExt cx="549330" cy="27432"/>
            </a:xfrm>
          </p:grpSpPr>
          <p:sp>
            <p:nvSpPr>
              <p:cNvPr id="1045" name="Rounded Rectangle 1044"/>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ounded Rectangle 1045"/>
              <p:cNvSpPr/>
              <p:nvPr/>
            </p:nvSpPr>
            <p:spPr>
              <a:xfrm>
                <a:off x="5904340"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ounded Rectangle 1046"/>
              <p:cNvSpPr/>
              <p:nvPr/>
            </p:nvSpPr>
            <p:spPr>
              <a:xfrm>
                <a:off x="604198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Rounded Rectangle 1047"/>
              <p:cNvSpPr/>
              <p:nvPr/>
            </p:nvSpPr>
            <p:spPr>
              <a:xfrm>
                <a:off x="6177533"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0" name="Group 999"/>
            <p:cNvGrpSpPr/>
            <p:nvPr/>
          </p:nvGrpSpPr>
          <p:grpSpPr>
            <a:xfrm>
              <a:off x="7152591" y="2570664"/>
              <a:ext cx="345861" cy="27432"/>
              <a:chOff x="5739777" y="2647239"/>
              <a:chExt cx="527263" cy="27432"/>
            </a:xfrm>
          </p:grpSpPr>
          <p:sp>
            <p:nvSpPr>
              <p:cNvPr id="1041" name="Rounded Rectangle 1040"/>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ounded Rectangle 1041"/>
              <p:cNvSpPr/>
              <p:nvPr/>
            </p:nvSpPr>
            <p:spPr>
              <a:xfrm>
                <a:off x="5858764"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Rounded Rectangle 1042"/>
              <p:cNvSpPr/>
              <p:nvPr/>
            </p:nvSpPr>
            <p:spPr>
              <a:xfrm>
                <a:off x="6019631"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ounded Rectangle 1043"/>
              <p:cNvSpPr/>
              <p:nvPr/>
            </p:nvSpPr>
            <p:spPr>
              <a:xfrm>
                <a:off x="615546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1" name="Group 1000"/>
            <p:cNvGrpSpPr/>
            <p:nvPr/>
          </p:nvGrpSpPr>
          <p:grpSpPr>
            <a:xfrm>
              <a:off x="7152591" y="2616160"/>
              <a:ext cx="345861" cy="27432"/>
              <a:chOff x="5739777" y="2647239"/>
              <a:chExt cx="527263" cy="27432"/>
            </a:xfrm>
          </p:grpSpPr>
          <p:sp>
            <p:nvSpPr>
              <p:cNvPr id="1037" name="Rounded Rectangle 1036"/>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ounded Rectangle 1037"/>
              <p:cNvSpPr/>
              <p:nvPr/>
            </p:nvSpPr>
            <p:spPr>
              <a:xfrm>
                <a:off x="5916496"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ounded Rectangle 1038"/>
              <p:cNvSpPr/>
              <p:nvPr/>
            </p:nvSpPr>
            <p:spPr>
              <a:xfrm>
                <a:off x="603923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Rounded Rectangle 1039"/>
              <p:cNvSpPr/>
              <p:nvPr/>
            </p:nvSpPr>
            <p:spPr>
              <a:xfrm>
                <a:off x="615546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2" name="Group 1001"/>
            <p:cNvGrpSpPr/>
            <p:nvPr/>
          </p:nvGrpSpPr>
          <p:grpSpPr>
            <a:xfrm>
              <a:off x="7152591" y="2663580"/>
              <a:ext cx="345861" cy="27432"/>
              <a:chOff x="5739777" y="2647239"/>
              <a:chExt cx="527263" cy="27432"/>
            </a:xfrm>
          </p:grpSpPr>
          <p:sp>
            <p:nvSpPr>
              <p:cNvPr id="1033" name="Rounded Rectangle 1032"/>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Rounded Rectangle 1033"/>
              <p:cNvSpPr/>
              <p:nvPr/>
            </p:nvSpPr>
            <p:spPr>
              <a:xfrm>
                <a:off x="587660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ounded Rectangle 1034"/>
              <p:cNvSpPr/>
              <p:nvPr/>
            </p:nvSpPr>
            <p:spPr>
              <a:xfrm>
                <a:off x="6019631"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Rounded Rectangle 1035"/>
              <p:cNvSpPr/>
              <p:nvPr/>
            </p:nvSpPr>
            <p:spPr>
              <a:xfrm>
                <a:off x="615546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3" name="Group 1002"/>
            <p:cNvGrpSpPr/>
            <p:nvPr/>
          </p:nvGrpSpPr>
          <p:grpSpPr>
            <a:xfrm>
              <a:off x="7152591" y="2711064"/>
              <a:ext cx="345861" cy="27432"/>
              <a:chOff x="5739777" y="2647239"/>
              <a:chExt cx="527263" cy="27432"/>
            </a:xfrm>
          </p:grpSpPr>
          <p:sp>
            <p:nvSpPr>
              <p:cNvPr id="1029" name="Rounded Rectangle 1028"/>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Rounded Rectangle 1029"/>
              <p:cNvSpPr/>
              <p:nvPr/>
            </p:nvSpPr>
            <p:spPr>
              <a:xfrm>
                <a:off x="587660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Rounded Rectangle 1030"/>
              <p:cNvSpPr/>
              <p:nvPr/>
            </p:nvSpPr>
            <p:spPr>
              <a:xfrm>
                <a:off x="6019631"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Rounded Rectangle 1031"/>
              <p:cNvSpPr/>
              <p:nvPr/>
            </p:nvSpPr>
            <p:spPr>
              <a:xfrm>
                <a:off x="615546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4" name="Group 1003"/>
            <p:cNvGrpSpPr/>
            <p:nvPr/>
          </p:nvGrpSpPr>
          <p:grpSpPr>
            <a:xfrm>
              <a:off x="7152295" y="2765909"/>
              <a:ext cx="331618" cy="43796"/>
              <a:chOff x="5739329" y="2630875"/>
              <a:chExt cx="505550" cy="43796"/>
            </a:xfrm>
          </p:grpSpPr>
          <p:sp>
            <p:nvSpPr>
              <p:cNvPr id="1025" name="Rounded Rectangle 1024"/>
              <p:cNvSpPr/>
              <p:nvPr/>
            </p:nvSpPr>
            <p:spPr>
              <a:xfrm>
                <a:off x="5739329" y="2637884"/>
                <a:ext cx="111573"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Rounded Rectangle 1025"/>
              <p:cNvSpPr/>
              <p:nvPr/>
            </p:nvSpPr>
            <p:spPr>
              <a:xfrm>
                <a:off x="5879535" y="2630875"/>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Rounded Rectangle 1026"/>
              <p:cNvSpPr/>
              <p:nvPr/>
            </p:nvSpPr>
            <p:spPr>
              <a:xfrm>
                <a:off x="5995437" y="263260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8" name="Rounded Rectangle 1027"/>
              <p:cNvSpPr/>
              <p:nvPr/>
            </p:nvSpPr>
            <p:spPr>
              <a:xfrm>
                <a:off x="6133304"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5" name="Group 1004"/>
            <p:cNvGrpSpPr/>
            <p:nvPr/>
          </p:nvGrpSpPr>
          <p:grpSpPr>
            <a:xfrm>
              <a:off x="7131131" y="2855970"/>
              <a:ext cx="345861" cy="27432"/>
              <a:chOff x="5739777" y="2647239"/>
              <a:chExt cx="527263" cy="27432"/>
            </a:xfrm>
          </p:grpSpPr>
          <p:sp>
            <p:nvSpPr>
              <p:cNvPr id="1021" name="Rounded Rectangle 1020"/>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2" name="Rounded Rectangle 1021"/>
              <p:cNvSpPr/>
              <p:nvPr/>
            </p:nvSpPr>
            <p:spPr>
              <a:xfrm>
                <a:off x="587660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3" name="Rounded Rectangle 1022"/>
              <p:cNvSpPr/>
              <p:nvPr/>
            </p:nvSpPr>
            <p:spPr>
              <a:xfrm>
                <a:off x="6019631"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Rounded Rectangle 1023"/>
              <p:cNvSpPr/>
              <p:nvPr/>
            </p:nvSpPr>
            <p:spPr>
              <a:xfrm>
                <a:off x="615546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6" name="Group 1005"/>
            <p:cNvGrpSpPr/>
            <p:nvPr/>
          </p:nvGrpSpPr>
          <p:grpSpPr>
            <a:xfrm>
              <a:off x="7154511" y="2807111"/>
              <a:ext cx="315462" cy="37048"/>
              <a:chOff x="5739777" y="2637623"/>
              <a:chExt cx="480920" cy="37048"/>
            </a:xfrm>
          </p:grpSpPr>
          <p:sp>
            <p:nvSpPr>
              <p:cNvPr id="1017" name="Rounded Rectangle 1016"/>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8" name="Rounded Rectangle 1017"/>
              <p:cNvSpPr/>
              <p:nvPr/>
            </p:nvSpPr>
            <p:spPr>
              <a:xfrm>
                <a:off x="587660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9" name="Rounded Rectangle 1018"/>
              <p:cNvSpPr/>
              <p:nvPr/>
            </p:nvSpPr>
            <p:spPr>
              <a:xfrm>
                <a:off x="5995049" y="2637623"/>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0" name="Rounded Rectangle 1019"/>
              <p:cNvSpPr/>
              <p:nvPr/>
            </p:nvSpPr>
            <p:spPr>
              <a:xfrm>
                <a:off x="6109122"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7" name="Group 1006"/>
            <p:cNvGrpSpPr/>
            <p:nvPr/>
          </p:nvGrpSpPr>
          <p:grpSpPr>
            <a:xfrm>
              <a:off x="7136936" y="2898273"/>
              <a:ext cx="329954" cy="28516"/>
              <a:chOff x="5764027" y="2646488"/>
              <a:chExt cx="503013" cy="28516"/>
            </a:xfrm>
          </p:grpSpPr>
          <p:sp>
            <p:nvSpPr>
              <p:cNvPr id="1013" name="Rounded Rectangle 1012"/>
              <p:cNvSpPr/>
              <p:nvPr/>
            </p:nvSpPr>
            <p:spPr>
              <a:xfrm>
                <a:off x="5764027" y="2646488"/>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4" name="Rounded Rectangle 1013"/>
              <p:cNvSpPr/>
              <p:nvPr/>
            </p:nvSpPr>
            <p:spPr>
              <a:xfrm>
                <a:off x="5892005" y="2647572"/>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5" name="Rounded Rectangle 1014"/>
              <p:cNvSpPr/>
              <p:nvPr/>
            </p:nvSpPr>
            <p:spPr>
              <a:xfrm>
                <a:off x="6019631"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6" name="Rounded Rectangle 1015"/>
              <p:cNvSpPr/>
              <p:nvPr/>
            </p:nvSpPr>
            <p:spPr>
              <a:xfrm>
                <a:off x="615546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8" name="Group 1007"/>
            <p:cNvGrpSpPr/>
            <p:nvPr/>
          </p:nvGrpSpPr>
          <p:grpSpPr>
            <a:xfrm>
              <a:off x="7152591" y="2941664"/>
              <a:ext cx="345861" cy="195082"/>
              <a:chOff x="5739777" y="2647239"/>
              <a:chExt cx="527263" cy="195082"/>
            </a:xfrm>
          </p:grpSpPr>
          <p:sp>
            <p:nvSpPr>
              <p:cNvPr id="1009" name="Rounded Rectangle 1008"/>
              <p:cNvSpPr/>
              <p:nvPr/>
            </p:nvSpPr>
            <p:spPr>
              <a:xfrm>
                <a:off x="5739777" y="2647239"/>
                <a:ext cx="111574"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0" name="Rounded Rectangle 1009"/>
              <p:cNvSpPr/>
              <p:nvPr/>
            </p:nvSpPr>
            <p:spPr>
              <a:xfrm>
                <a:off x="587660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1" name="Rounded Rectangle 1010"/>
              <p:cNvSpPr/>
              <p:nvPr/>
            </p:nvSpPr>
            <p:spPr>
              <a:xfrm>
                <a:off x="6019631"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2" name="Rounded Rectangle 1011"/>
              <p:cNvSpPr/>
              <p:nvPr/>
            </p:nvSpPr>
            <p:spPr>
              <a:xfrm>
                <a:off x="6155465" y="264723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Rounded Rectangle 542"/>
              <p:cNvSpPr/>
              <p:nvPr/>
            </p:nvSpPr>
            <p:spPr>
              <a:xfrm>
                <a:off x="5739777" y="269149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ounded Rectangle 543"/>
              <p:cNvSpPr/>
              <p:nvPr/>
            </p:nvSpPr>
            <p:spPr>
              <a:xfrm>
                <a:off x="5876605" y="269149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ounded Rectangle 544"/>
              <p:cNvSpPr/>
              <p:nvPr/>
            </p:nvSpPr>
            <p:spPr>
              <a:xfrm>
                <a:off x="6019631" y="269149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ounded Rectangle 545"/>
              <p:cNvSpPr/>
              <p:nvPr/>
            </p:nvSpPr>
            <p:spPr>
              <a:xfrm>
                <a:off x="6155465" y="269149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ounded Rectangle 546"/>
              <p:cNvSpPr/>
              <p:nvPr/>
            </p:nvSpPr>
            <p:spPr>
              <a:xfrm>
                <a:off x="5739777" y="2737423"/>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Rounded Rectangle 547"/>
              <p:cNvSpPr/>
              <p:nvPr/>
            </p:nvSpPr>
            <p:spPr>
              <a:xfrm>
                <a:off x="5876605" y="2737423"/>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 name="Rounded Rectangle 548"/>
              <p:cNvSpPr/>
              <p:nvPr/>
            </p:nvSpPr>
            <p:spPr>
              <a:xfrm>
                <a:off x="6019631" y="2737423"/>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Rounded Rectangle 549"/>
              <p:cNvSpPr/>
              <p:nvPr/>
            </p:nvSpPr>
            <p:spPr>
              <a:xfrm>
                <a:off x="6155465" y="2737423"/>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 name="Rounded Rectangle 550"/>
              <p:cNvSpPr/>
              <p:nvPr/>
            </p:nvSpPr>
            <p:spPr>
              <a:xfrm>
                <a:off x="5739777" y="277748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Rounded Rectangle 551"/>
              <p:cNvSpPr/>
              <p:nvPr/>
            </p:nvSpPr>
            <p:spPr>
              <a:xfrm>
                <a:off x="5876605" y="277748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Rounded Rectangle 552"/>
              <p:cNvSpPr/>
              <p:nvPr/>
            </p:nvSpPr>
            <p:spPr>
              <a:xfrm>
                <a:off x="6019631" y="277748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Rounded Rectangle 553"/>
              <p:cNvSpPr/>
              <p:nvPr/>
            </p:nvSpPr>
            <p:spPr>
              <a:xfrm>
                <a:off x="6155465" y="2777481"/>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Rounded Rectangle 554"/>
              <p:cNvSpPr/>
              <p:nvPr/>
            </p:nvSpPr>
            <p:spPr>
              <a:xfrm>
                <a:off x="5739777" y="281488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Rounded Rectangle 556"/>
              <p:cNvSpPr/>
              <p:nvPr/>
            </p:nvSpPr>
            <p:spPr>
              <a:xfrm>
                <a:off x="6019631" y="281488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 name="Rounded Rectangle 557"/>
              <p:cNvSpPr/>
              <p:nvPr/>
            </p:nvSpPr>
            <p:spPr>
              <a:xfrm>
                <a:off x="6155465" y="2814889"/>
                <a:ext cx="111575" cy="27432"/>
              </a:xfrm>
              <a:prstGeom prst="roundRect">
                <a:avLst>
                  <a:gd name="adj" fmla="val 41570"/>
                </a:avLst>
              </a:prstGeom>
              <a:solidFill>
                <a:srgbClr val="7F2A1F">
                  <a:alpha val="56863"/>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 name="Group 5"/>
          <p:cNvGrpSpPr/>
          <p:nvPr/>
        </p:nvGrpSpPr>
        <p:grpSpPr>
          <a:xfrm>
            <a:off x="1404144" y="3130551"/>
            <a:ext cx="7059639" cy="251074"/>
            <a:chOff x="1404144" y="3130551"/>
            <a:chExt cx="7059639" cy="251074"/>
          </a:xfrm>
        </p:grpSpPr>
        <p:sp>
          <p:nvSpPr>
            <p:cNvPr id="4" name="Freeform 3"/>
            <p:cNvSpPr/>
            <p:nvPr/>
          </p:nvSpPr>
          <p:spPr>
            <a:xfrm>
              <a:off x="1404144" y="3130551"/>
              <a:ext cx="7055642" cy="39688"/>
            </a:xfrm>
            <a:custGeom>
              <a:avLst/>
              <a:gdLst>
                <a:gd name="connsiteX0" fmla="*/ 0 w 6832600"/>
                <a:gd name="connsiteY0" fmla="*/ 6350 h 38100"/>
                <a:gd name="connsiteX1" fmla="*/ 1136650 w 6832600"/>
                <a:gd name="connsiteY1" fmla="*/ 0 h 38100"/>
                <a:gd name="connsiteX2" fmla="*/ 1797050 w 6832600"/>
                <a:gd name="connsiteY2" fmla="*/ 12700 h 38100"/>
                <a:gd name="connsiteX3" fmla="*/ 2946400 w 6832600"/>
                <a:gd name="connsiteY3" fmla="*/ 25400 h 38100"/>
                <a:gd name="connsiteX4" fmla="*/ 4514850 w 6832600"/>
                <a:gd name="connsiteY4" fmla="*/ 25400 h 38100"/>
                <a:gd name="connsiteX5" fmla="*/ 5734050 w 6832600"/>
                <a:gd name="connsiteY5" fmla="*/ 25400 h 38100"/>
                <a:gd name="connsiteX6" fmla="*/ 6578600 w 6832600"/>
                <a:gd name="connsiteY6" fmla="*/ 38100 h 38100"/>
                <a:gd name="connsiteX7" fmla="*/ 6832600 w 6832600"/>
                <a:gd name="connsiteY7" fmla="*/ 25400 h 38100"/>
                <a:gd name="connsiteX8" fmla="*/ 6832600 w 6832600"/>
                <a:gd name="connsiteY8" fmla="*/ 25400 h 38100"/>
                <a:gd name="connsiteX0" fmla="*/ 0 w 7099300"/>
                <a:gd name="connsiteY0" fmla="*/ 6350 h 38100"/>
                <a:gd name="connsiteX1" fmla="*/ 1136650 w 7099300"/>
                <a:gd name="connsiteY1" fmla="*/ 0 h 38100"/>
                <a:gd name="connsiteX2" fmla="*/ 1797050 w 7099300"/>
                <a:gd name="connsiteY2" fmla="*/ 12700 h 38100"/>
                <a:gd name="connsiteX3" fmla="*/ 2946400 w 7099300"/>
                <a:gd name="connsiteY3" fmla="*/ 25400 h 38100"/>
                <a:gd name="connsiteX4" fmla="*/ 4514850 w 7099300"/>
                <a:gd name="connsiteY4" fmla="*/ 25400 h 38100"/>
                <a:gd name="connsiteX5" fmla="*/ 5734050 w 7099300"/>
                <a:gd name="connsiteY5" fmla="*/ 25400 h 38100"/>
                <a:gd name="connsiteX6" fmla="*/ 6578600 w 7099300"/>
                <a:gd name="connsiteY6" fmla="*/ 38100 h 38100"/>
                <a:gd name="connsiteX7" fmla="*/ 6832600 w 7099300"/>
                <a:gd name="connsiteY7" fmla="*/ 25400 h 38100"/>
                <a:gd name="connsiteX8" fmla="*/ 7099300 w 7099300"/>
                <a:gd name="connsiteY8" fmla="*/ 31750 h 38100"/>
                <a:gd name="connsiteX0" fmla="*/ 0 w 7054850"/>
                <a:gd name="connsiteY0" fmla="*/ 6350 h 38100"/>
                <a:gd name="connsiteX1" fmla="*/ 1136650 w 7054850"/>
                <a:gd name="connsiteY1" fmla="*/ 0 h 38100"/>
                <a:gd name="connsiteX2" fmla="*/ 1797050 w 7054850"/>
                <a:gd name="connsiteY2" fmla="*/ 12700 h 38100"/>
                <a:gd name="connsiteX3" fmla="*/ 2946400 w 7054850"/>
                <a:gd name="connsiteY3" fmla="*/ 25400 h 38100"/>
                <a:gd name="connsiteX4" fmla="*/ 4514850 w 7054850"/>
                <a:gd name="connsiteY4" fmla="*/ 25400 h 38100"/>
                <a:gd name="connsiteX5" fmla="*/ 5734050 w 7054850"/>
                <a:gd name="connsiteY5" fmla="*/ 25400 h 38100"/>
                <a:gd name="connsiteX6" fmla="*/ 6578600 w 7054850"/>
                <a:gd name="connsiteY6" fmla="*/ 38100 h 38100"/>
                <a:gd name="connsiteX7" fmla="*/ 6832600 w 7054850"/>
                <a:gd name="connsiteY7" fmla="*/ 25400 h 38100"/>
                <a:gd name="connsiteX8" fmla="*/ 7054850 w 7054850"/>
                <a:gd name="connsiteY8" fmla="*/ 31750 h 38100"/>
                <a:gd name="connsiteX0" fmla="*/ 0 w 6832600"/>
                <a:gd name="connsiteY0" fmla="*/ 6350 h 38100"/>
                <a:gd name="connsiteX1" fmla="*/ 1136650 w 6832600"/>
                <a:gd name="connsiteY1" fmla="*/ 0 h 38100"/>
                <a:gd name="connsiteX2" fmla="*/ 1797050 w 6832600"/>
                <a:gd name="connsiteY2" fmla="*/ 12700 h 38100"/>
                <a:gd name="connsiteX3" fmla="*/ 2946400 w 6832600"/>
                <a:gd name="connsiteY3" fmla="*/ 25400 h 38100"/>
                <a:gd name="connsiteX4" fmla="*/ 4514850 w 6832600"/>
                <a:gd name="connsiteY4" fmla="*/ 25400 h 38100"/>
                <a:gd name="connsiteX5" fmla="*/ 5734050 w 6832600"/>
                <a:gd name="connsiteY5" fmla="*/ 25400 h 38100"/>
                <a:gd name="connsiteX6" fmla="*/ 6578600 w 6832600"/>
                <a:gd name="connsiteY6" fmla="*/ 38100 h 38100"/>
                <a:gd name="connsiteX7" fmla="*/ 6832600 w 6832600"/>
                <a:gd name="connsiteY7" fmla="*/ 25400 h 38100"/>
                <a:gd name="connsiteX0" fmla="*/ 0 w 6578600"/>
                <a:gd name="connsiteY0" fmla="*/ 6350 h 38100"/>
                <a:gd name="connsiteX1" fmla="*/ 1136650 w 6578600"/>
                <a:gd name="connsiteY1" fmla="*/ 0 h 38100"/>
                <a:gd name="connsiteX2" fmla="*/ 1797050 w 6578600"/>
                <a:gd name="connsiteY2" fmla="*/ 12700 h 38100"/>
                <a:gd name="connsiteX3" fmla="*/ 2946400 w 6578600"/>
                <a:gd name="connsiteY3" fmla="*/ 25400 h 38100"/>
                <a:gd name="connsiteX4" fmla="*/ 4514850 w 6578600"/>
                <a:gd name="connsiteY4" fmla="*/ 25400 h 38100"/>
                <a:gd name="connsiteX5" fmla="*/ 5734050 w 6578600"/>
                <a:gd name="connsiteY5" fmla="*/ 25400 h 38100"/>
                <a:gd name="connsiteX6" fmla="*/ 6578600 w 6578600"/>
                <a:gd name="connsiteY6" fmla="*/ 38100 h 38100"/>
                <a:gd name="connsiteX0" fmla="*/ 0 w 5734050"/>
                <a:gd name="connsiteY0" fmla="*/ 6350 h 25400"/>
                <a:gd name="connsiteX1" fmla="*/ 1136650 w 5734050"/>
                <a:gd name="connsiteY1" fmla="*/ 0 h 25400"/>
                <a:gd name="connsiteX2" fmla="*/ 1797050 w 5734050"/>
                <a:gd name="connsiteY2" fmla="*/ 12700 h 25400"/>
                <a:gd name="connsiteX3" fmla="*/ 2946400 w 5734050"/>
                <a:gd name="connsiteY3" fmla="*/ 25400 h 25400"/>
                <a:gd name="connsiteX4" fmla="*/ 4514850 w 5734050"/>
                <a:gd name="connsiteY4" fmla="*/ 25400 h 25400"/>
                <a:gd name="connsiteX5" fmla="*/ 5734050 w 5734050"/>
                <a:gd name="connsiteY5" fmla="*/ 25400 h 25400"/>
                <a:gd name="connsiteX0" fmla="*/ 0 w 6107906"/>
                <a:gd name="connsiteY0" fmla="*/ 6350 h 27781"/>
                <a:gd name="connsiteX1" fmla="*/ 1136650 w 6107906"/>
                <a:gd name="connsiteY1" fmla="*/ 0 h 27781"/>
                <a:gd name="connsiteX2" fmla="*/ 1797050 w 6107906"/>
                <a:gd name="connsiteY2" fmla="*/ 12700 h 27781"/>
                <a:gd name="connsiteX3" fmla="*/ 2946400 w 6107906"/>
                <a:gd name="connsiteY3" fmla="*/ 25400 h 27781"/>
                <a:gd name="connsiteX4" fmla="*/ 4514850 w 6107906"/>
                <a:gd name="connsiteY4" fmla="*/ 25400 h 27781"/>
                <a:gd name="connsiteX5" fmla="*/ 6107906 w 6107906"/>
                <a:gd name="connsiteY5" fmla="*/ 27781 h 27781"/>
                <a:gd name="connsiteX0" fmla="*/ 0 w 6057899"/>
                <a:gd name="connsiteY0" fmla="*/ 6350 h 27781"/>
                <a:gd name="connsiteX1" fmla="*/ 1136650 w 6057899"/>
                <a:gd name="connsiteY1" fmla="*/ 0 h 27781"/>
                <a:gd name="connsiteX2" fmla="*/ 1797050 w 6057899"/>
                <a:gd name="connsiteY2" fmla="*/ 12700 h 27781"/>
                <a:gd name="connsiteX3" fmla="*/ 2946400 w 6057899"/>
                <a:gd name="connsiteY3" fmla="*/ 25400 h 27781"/>
                <a:gd name="connsiteX4" fmla="*/ 4514850 w 6057899"/>
                <a:gd name="connsiteY4" fmla="*/ 25400 h 27781"/>
                <a:gd name="connsiteX5" fmla="*/ 6057899 w 6057899"/>
                <a:gd name="connsiteY5" fmla="*/ 27781 h 27781"/>
                <a:gd name="connsiteX0" fmla="*/ 0 w 7062786"/>
                <a:gd name="connsiteY0" fmla="*/ 6350 h 39688"/>
                <a:gd name="connsiteX1" fmla="*/ 1136650 w 7062786"/>
                <a:gd name="connsiteY1" fmla="*/ 0 h 39688"/>
                <a:gd name="connsiteX2" fmla="*/ 1797050 w 7062786"/>
                <a:gd name="connsiteY2" fmla="*/ 12700 h 39688"/>
                <a:gd name="connsiteX3" fmla="*/ 2946400 w 7062786"/>
                <a:gd name="connsiteY3" fmla="*/ 25400 h 39688"/>
                <a:gd name="connsiteX4" fmla="*/ 4514850 w 7062786"/>
                <a:gd name="connsiteY4" fmla="*/ 25400 h 39688"/>
                <a:gd name="connsiteX5" fmla="*/ 7062786 w 7062786"/>
                <a:gd name="connsiteY5" fmla="*/ 39688 h 39688"/>
                <a:gd name="connsiteX0" fmla="*/ 0 w 7050880"/>
                <a:gd name="connsiteY0" fmla="*/ 6350 h 39688"/>
                <a:gd name="connsiteX1" fmla="*/ 1124744 w 7050880"/>
                <a:gd name="connsiteY1" fmla="*/ 0 h 39688"/>
                <a:gd name="connsiteX2" fmla="*/ 1785144 w 7050880"/>
                <a:gd name="connsiteY2" fmla="*/ 12700 h 39688"/>
                <a:gd name="connsiteX3" fmla="*/ 2934494 w 7050880"/>
                <a:gd name="connsiteY3" fmla="*/ 25400 h 39688"/>
                <a:gd name="connsiteX4" fmla="*/ 4502944 w 7050880"/>
                <a:gd name="connsiteY4" fmla="*/ 25400 h 39688"/>
                <a:gd name="connsiteX5" fmla="*/ 7050880 w 7050880"/>
                <a:gd name="connsiteY5" fmla="*/ 39688 h 39688"/>
                <a:gd name="connsiteX0" fmla="*/ 0 w 7055642"/>
                <a:gd name="connsiteY0" fmla="*/ 11113 h 39688"/>
                <a:gd name="connsiteX1" fmla="*/ 1129506 w 7055642"/>
                <a:gd name="connsiteY1" fmla="*/ 0 h 39688"/>
                <a:gd name="connsiteX2" fmla="*/ 1789906 w 7055642"/>
                <a:gd name="connsiteY2" fmla="*/ 12700 h 39688"/>
                <a:gd name="connsiteX3" fmla="*/ 2939256 w 7055642"/>
                <a:gd name="connsiteY3" fmla="*/ 25400 h 39688"/>
                <a:gd name="connsiteX4" fmla="*/ 4507706 w 7055642"/>
                <a:gd name="connsiteY4" fmla="*/ 25400 h 39688"/>
                <a:gd name="connsiteX5" fmla="*/ 7055642 w 7055642"/>
                <a:gd name="connsiteY5" fmla="*/ 39688 h 39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55642" h="39688">
                  <a:moveTo>
                    <a:pt x="0" y="11113"/>
                  </a:moveTo>
                  <a:lnTo>
                    <a:pt x="1129506" y="0"/>
                  </a:lnTo>
                  <a:lnTo>
                    <a:pt x="1789906" y="12700"/>
                  </a:lnTo>
                  <a:lnTo>
                    <a:pt x="2939256" y="25400"/>
                  </a:lnTo>
                  <a:lnTo>
                    <a:pt x="4507706" y="25400"/>
                  </a:lnTo>
                  <a:lnTo>
                    <a:pt x="7055642" y="39688"/>
                  </a:lnTo>
                </a:path>
              </a:pathLst>
            </a:custGeom>
            <a:noFill/>
            <a:ln w="15875">
              <a:solidFill>
                <a:srgbClr val="EE99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0" name="Group 219"/>
            <p:cNvGrpSpPr/>
            <p:nvPr/>
          </p:nvGrpSpPr>
          <p:grpSpPr>
            <a:xfrm>
              <a:off x="1404615" y="3140968"/>
              <a:ext cx="7059168" cy="240657"/>
              <a:chOff x="834320" y="4066120"/>
              <a:chExt cx="7046684" cy="240657"/>
            </a:xfrm>
          </p:grpSpPr>
          <p:sp>
            <p:nvSpPr>
              <p:cNvPr id="11" name="Freeform 10"/>
              <p:cNvSpPr/>
              <p:nvPr/>
            </p:nvSpPr>
            <p:spPr>
              <a:xfrm>
                <a:off x="834320" y="4066120"/>
                <a:ext cx="7046684" cy="240657"/>
              </a:xfrm>
              <a:custGeom>
                <a:avLst/>
                <a:gdLst>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2973785 w 7056784"/>
                  <a:gd name="connsiteY7" fmla="*/ 211504 h 356982"/>
                  <a:gd name="connsiteX8" fmla="*/ 3823133 w 7056784"/>
                  <a:gd name="connsiteY8" fmla="*/ 211808 h 356982"/>
                  <a:gd name="connsiteX9" fmla="*/ 3832556 w 7056784"/>
                  <a:gd name="connsiteY9" fmla="*/ 205475 h 356982"/>
                  <a:gd name="connsiteX10" fmla="*/ 4372554 w 7056784"/>
                  <a:gd name="connsiteY10" fmla="*/ 117 h 356982"/>
                  <a:gd name="connsiteX11" fmla="*/ 4754370 w 7056784"/>
                  <a:gd name="connsiteY11" fmla="*/ 189501 h 356982"/>
                  <a:gd name="connsiteX12" fmla="*/ 4810986 w 7056784"/>
                  <a:gd name="connsiteY12" fmla="*/ 212162 h 356982"/>
                  <a:gd name="connsiteX13" fmla="*/ 5669884 w 7056784"/>
                  <a:gd name="connsiteY13" fmla="*/ 212470 h 356982"/>
                  <a:gd name="connsiteX14" fmla="*/ 5680290 w 7056784"/>
                  <a:gd name="connsiteY14" fmla="*/ 205475 h 356982"/>
                  <a:gd name="connsiteX15" fmla="*/ 6220288 w 7056784"/>
                  <a:gd name="connsiteY15" fmla="*/ 117 h 356982"/>
                  <a:gd name="connsiteX16" fmla="*/ 6602104 w 7056784"/>
                  <a:gd name="connsiteY16" fmla="*/ 189501 h 356982"/>
                  <a:gd name="connsiteX17" fmla="*/ 6660375 w 7056784"/>
                  <a:gd name="connsiteY17" fmla="*/ 212824 h 356982"/>
                  <a:gd name="connsiteX18" fmla="*/ 7056784 w 7056784"/>
                  <a:gd name="connsiteY18" fmla="*/ 212966 h 356982"/>
                  <a:gd name="connsiteX19" fmla="*/ 7056784 w 7056784"/>
                  <a:gd name="connsiteY19" fmla="*/ 356982 h 356982"/>
                  <a:gd name="connsiteX20" fmla="*/ 0 w 7056784"/>
                  <a:gd name="connsiteY20" fmla="*/ 356982 h 356982"/>
                  <a:gd name="connsiteX21" fmla="*/ 0 w 7056784"/>
                  <a:gd name="connsiteY21" fmla="*/ 212966 h 356982"/>
                  <a:gd name="connsiteX22" fmla="*/ 151045 w 7056784"/>
                  <a:gd name="connsiteY22" fmla="*/ 212462 h 356982"/>
                  <a:gd name="connsiteX23" fmla="*/ 161440 w 7056784"/>
                  <a:gd name="connsiteY23" fmla="*/ 205475 h 356982"/>
                  <a:gd name="connsiteX24" fmla="*/ 701438 w 7056784"/>
                  <a:gd name="connsiteY24"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2973785 w 7056784"/>
                  <a:gd name="connsiteY7" fmla="*/ 211504 h 356982"/>
                  <a:gd name="connsiteX8" fmla="*/ 3823133 w 7056784"/>
                  <a:gd name="connsiteY8" fmla="*/ 211808 h 356982"/>
                  <a:gd name="connsiteX9" fmla="*/ 3832556 w 7056784"/>
                  <a:gd name="connsiteY9" fmla="*/ 205475 h 356982"/>
                  <a:gd name="connsiteX10" fmla="*/ 4372554 w 7056784"/>
                  <a:gd name="connsiteY10" fmla="*/ 117 h 356982"/>
                  <a:gd name="connsiteX11" fmla="*/ 4754370 w 7056784"/>
                  <a:gd name="connsiteY11" fmla="*/ 189501 h 356982"/>
                  <a:gd name="connsiteX12" fmla="*/ 4810986 w 7056784"/>
                  <a:gd name="connsiteY12" fmla="*/ 212162 h 356982"/>
                  <a:gd name="connsiteX13" fmla="*/ 5669884 w 7056784"/>
                  <a:gd name="connsiteY13" fmla="*/ 212470 h 356982"/>
                  <a:gd name="connsiteX14" fmla="*/ 5680290 w 7056784"/>
                  <a:gd name="connsiteY14" fmla="*/ 205475 h 356982"/>
                  <a:gd name="connsiteX15" fmla="*/ 6220288 w 7056784"/>
                  <a:gd name="connsiteY15" fmla="*/ 117 h 356982"/>
                  <a:gd name="connsiteX16" fmla="*/ 6602104 w 7056784"/>
                  <a:gd name="connsiteY16" fmla="*/ 189501 h 356982"/>
                  <a:gd name="connsiteX17" fmla="*/ 6660375 w 7056784"/>
                  <a:gd name="connsiteY17" fmla="*/ 212824 h 356982"/>
                  <a:gd name="connsiteX18" fmla="*/ 7056784 w 7056784"/>
                  <a:gd name="connsiteY18" fmla="*/ 212966 h 356982"/>
                  <a:gd name="connsiteX19" fmla="*/ 7056784 w 7056784"/>
                  <a:gd name="connsiteY19" fmla="*/ 356982 h 356982"/>
                  <a:gd name="connsiteX20" fmla="*/ 0 w 7056784"/>
                  <a:gd name="connsiteY20" fmla="*/ 356982 h 356982"/>
                  <a:gd name="connsiteX21" fmla="*/ 0 w 7056784"/>
                  <a:gd name="connsiteY21" fmla="*/ 212966 h 356982"/>
                  <a:gd name="connsiteX22" fmla="*/ 151045 w 7056784"/>
                  <a:gd name="connsiteY22" fmla="*/ 212462 h 356982"/>
                  <a:gd name="connsiteX23" fmla="*/ 161440 w 7056784"/>
                  <a:gd name="connsiteY23" fmla="*/ 205475 h 356982"/>
                  <a:gd name="connsiteX24" fmla="*/ 701438 w 7056784"/>
                  <a:gd name="connsiteY24"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2973785 w 7056784"/>
                  <a:gd name="connsiteY7" fmla="*/ 211504 h 356982"/>
                  <a:gd name="connsiteX8" fmla="*/ 3823133 w 7056784"/>
                  <a:gd name="connsiteY8" fmla="*/ 211808 h 356982"/>
                  <a:gd name="connsiteX9" fmla="*/ 4372554 w 7056784"/>
                  <a:gd name="connsiteY9" fmla="*/ 117 h 356982"/>
                  <a:gd name="connsiteX10" fmla="*/ 4754370 w 7056784"/>
                  <a:gd name="connsiteY10" fmla="*/ 189501 h 356982"/>
                  <a:gd name="connsiteX11" fmla="*/ 4810986 w 7056784"/>
                  <a:gd name="connsiteY11" fmla="*/ 212162 h 356982"/>
                  <a:gd name="connsiteX12" fmla="*/ 5669884 w 7056784"/>
                  <a:gd name="connsiteY12" fmla="*/ 212470 h 356982"/>
                  <a:gd name="connsiteX13" fmla="*/ 5680290 w 7056784"/>
                  <a:gd name="connsiteY13" fmla="*/ 205475 h 356982"/>
                  <a:gd name="connsiteX14" fmla="*/ 6220288 w 7056784"/>
                  <a:gd name="connsiteY14" fmla="*/ 117 h 356982"/>
                  <a:gd name="connsiteX15" fmla="*/ 6602104 w 7056784"/>
                  <a:gd name="connsiteY15" fmla="*/ 189501 h 356982"/>
                  <a:gd name="connsiteX16" fmla="*/ 6660375 w 7056784"/>
                  <a:gd name="connsiteY16" fmla="*/ 212824 h 356982"/>
                  <a:gd name="connsiteX17" fmla="*/ 7056784 w 7056784"/>
                  <a:gd name="connsiteY17" fmla="*/ 212966 h 356982"/>
                  <a:gd name="connsiteX18" fmla="*/ 7056784 w 7056784"/>
                  <a:gd name="connsiteY18" fmla="*/ 356982 h 356982"/>
                  <a:gd name="connsiteX19" fmla="*/ 0 w 7056784"/>
                  <a:gd name="connsiteY19" fmla="*/ 356982 h 356982"/>
                  <a:gd name="connsiteX20" fmla="*/ 0 w 7056784"/>
                  <a:gd name="connsiteY20" fmla="*/ 212966 h 356982"/>
                  <a:gd name="connsiteX21" fmla="*/ 151045 w 7056784"/>
                  <a:gd name="connsiteY21" fmla="*/ 212462 h 356982"/>
                  <a:gd name="connsiteX22" fmla="*/ 161440 w 7056784"/>
                  <a:gd name="connsiteY22" fmla="*/ 205475 h 356982"/>
                  <a:gd name="connsiteX23" fmla="*/ 701438 w 7056784"/>
                  <a:gd name="connsiteY23"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2973785 w 7056784"/>
                  <a:gd name="connsiteY7" fmla="*/ 211504 h 356982"/>
                  <a:gd name="connsiteX8" fmla="*/ 3823133 w 7056784"/>
                  <a:gd name="connsiteY8" fmla="*/ 211808 h 356982"/>
                  <a:gd name="connsiteX9" fmla="*/ 4372554 w 7056784"/>
                  <a:gd name="connsiteY9" fmla="*/ 117 h 356982"/>
                  <a:gd name="connsiteX10" fmla="*/ 4754370 w 7056784"/>
                  <a:gd name="connsiteY10" fmla="*/ 189501 h 356982"/>
                  <a:gd name="connsiteX11" fmla="*/ 4810986 w 7056784"/>
                  <a:gd name="connsiteY11" fmla="*/ 212162 h 356982"/>
                  <a:gd name="connsiteX12" fmla="*/ 5669884 w 7056784"/>
                  <a:gd name="connsiteY12" fmla="*/ 212470 h 356982"/>
                  <a:gd name="connsiteX13" fmla="*/ 5680290 w 7056784"/>
                  <a:gd name="connsiteY13" fmla="*/ 205475 h 356982"/>
                  <a:gd name="connsiteX14" fmla="*/ 6220288 w 7056784"/>
                  <a:gd name="connsiteY14" fmla="*/ 117 h 356982"/>
                  <a:gd name="connsiteX15" fmla="*/ 6602104 w 7056784"/>
                  <a:gd name="connsiteY15" fmla="*/ 189501 h 356982"/>
                  <a:gd name="connsiteX16" fmla="*/ 6660375 w 7056784"/>
                  <a:gd name="connsiteY16" fmla="*/ 212824 h 356982"/>
                  <a:gd name="connsiteX17" fmla="*/ 7056784 w 7056784"/>
                  <a:gd name="connsiteY17" fmla="*/ 212966 h 356982"/>
                  <a:gd name="connsiteX18" fmla="*/ 7056784 w 7056784"/>
                  <a:gd name="connsiteY18" fmla="*/ 356982 h 356982"/>
                  <a:gd name="connsiteX19" fmla="*/ 0 w 7056784"/>
                  <a:gd name="connsiteY19" fmla="*/ 356982 h 356982"/>
                  <a:gd name="connsiteX20" fmla="*/ 0 w 7056784"/>
                  <a:gd name="connsiteY20" fmla="*/ 212966 h 356982"/>
                  <a:gd name="connsiteX21" fmla="*/ 151045 w 7056784"/>
                  <a:gd name="connsiteY21" fmla="*/ 212462 h 356982"/>
                  <a:gd name="connsiteX22" fmla="*/ 161440 w 7056784"/>
                  <a:gd name="connsiteY22" fmla="*/ 205475 h 356982"/>
                  <a:gd name="connsiteX23" fmla="*/ 701438 w 7056784"/>
                  <a:gd name="connsiteY23"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2973785 w 7056784"/>
                  <a:gd name="connsiteY7" fmla="*/ 211504 h 356982"/>
                  <a:gd name="connsiteX8" fmla="*/ 3823133 w 7056784"/>
                  <a:gd name="connsiteY8" fmla="*/ 211808 h 356982"/>
                  <a:gd name="connsiteX9" fmla="*/ 4372554 w 7056784"/>
                  <a:gd name="connsiteY9" fmla="*/ 117 h 356982"/>
                  <a:gd name="connsiteX10" fmla="*/ 4754370 w 7056784"/>
                  <a:gd name="connsiteY10" fmla="*/ 189501 h 356982"/>
                  <a:gd name="connsiteX11" fmla="*/ 5669884 w 7056784"/>
                  <a:gd name="connsiteY11" fmla="*/ 212470 h 356982"/>
                  <a:gd name="connsiteX12" fmla="*/ 5680290 w 7056784"/>
                  <a:gd name="connsiteY12" fmla="*/ 205475 h 356982"/>
                  <a:gd name="connsiteX13" fmla="*/ 6220288 w 7056784"/>
                  <a:gd name="connsiteY13" fmla="*/ 117 h 356982"/>
                  <a:gd name="connsiteX14" fmla="*/ 6602104 w 7056784"/>
                  <a:gd name="connsiteY14" fmla="*/ 189501 h 356982"/>
                  <a:gd name="connsiteX15" fmla="*/ 6660375 w 7056784"/>
                  <a:gd name="connsiteY15" fmla="*/ 212824 h 356982"/>
                  <a:gd name="connsiteX16" fmla="*/ 7056784 w 7056784"/>
                  <a:gd name="connsiteY16" fmla="*/ 212966 h 356982"/>
                  <a:gd name="connsiteX17" fmla="*/ 7056784 w 7056784"/>
                  <a:gd name="connsiteY17" fmla="*/ 356982 h 356982"/>
                  <a:gd name="connsiteX18" fmla="*/ 0 w 7056784"/>
                  <a:gd name="connsiteY18" fmla="*/ 356982 h 356982"/>
                  <a:gd name="connsiteX19" fmla="*/ 0 w 7056784"/>
                  <a:gd name="connsiteY19" fmla="*/ 212966 h 356982"/>
                  <a:gd name="connsiteX20" fmla="*/ 151045 w 7056784"/>
                  <a:gd name="connsiteY20" fmla="*/ 212462 h 356982"/>
                  <a:gd name="connsiteX21" fmla="*/ 161440 w 7056784"/>
                  <a:gd name="connsiteY21" fmla="*/ 205475 h 356982"/>
                  <a:gd name="connsiteX22" fmla="*/ 701438 w 7056784"/>
                  <a:gd name="connsiteY22"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2973785 w 7056784"/>
                  <a:gd name="connsiteY7" fmla="*/ 211504 h 356982"/>
                  <a:gd name="connsiteX8" fmla="*/ 3823133 w 7056784"/>
                  <a:gd name="connsiteY8" fmla="*/ 211808 h 356982"/>
                  <a:gd name="connsiteX9" fmla="*/ 4372554 w 7056784"/>
                  <a:gd name="connsiteY9" fmla="*/ 117 h 356982"/>
                  <a:gd name="connsiteX10" fmla="*/ 4754370 w 7056784"/>
                  <a:gd name="connsiteY10" fmla="*/ 189501 h 356982"/>
                  <a:gd name="connsiteX11" fmla="*/ 5669884 w 7056784"/>
                  <a:gd name="connsiteY11" fmla="*/ 212470 h 356982"/>
                  <a:gd name="connsiteX12" fmla="*/ 5680290 w 7056784"/>
                  <a:gd name="connsiteY12" fmla="*/ 205475 h 356982"/>
                  <a:gd name="connsiteX13" fmla="*/ 6220288 w 7056784"/>
                  <a:gd name="connsiteY13" fmla="*/ 117 h 356982"/>
                  <a:gd name="connsiteX14" fmla="*/ 6602104 w 7056784"/>
                  <a:gd name="connsiteY14" fmla="*/ 189501 h 356982"/>
                  <a:gd name="connsiteX15" fmla="*/ 6660375 w 7056784"/>
                  <a:gd name="connsiteY15" fmla="*/ 212824 h 356982"/>
                  <a:gd name="connsiteX16" fmla="*/ 7056784 w 7056784"/>
                  <a:gd name="connsiteY16" fmla="*/ 212966 h 356982"/>
                  <a:gd name="connsiteX17" fmla="*/ 7056784 w 7056784"/>
                  <a:gd name="connsiteY17" fmla="*/ 356982 h 356982"/>
                  <a:gd name="connsiteX18" fmla="*/ 0 w 7056784"/>
                  <a:gd name="connsiteY18" fmla="*/ 356982 h 356982"/>
                  <a:gd name="connsiteX19" fmla="*/ 0 w 7056784"/>
                  <a:gd name="connsiteY19" fmla="*/ 212966 h 356982"/>
                  <a:gd name="connsiteX20" fmla="*/ 151045 w 7056784"/>
                  <a:gd name="connsiteY20" fmla="*/ 212462 h 356982"/>
                  <a:gd name="connsiteX21" fmla="*/ 161440 w 7056784"/>
                  <a:gd name="connsiteY21" fmla="*/ 205475 h 356982"/>
                  <a:gd name="connsiteX22" fmla="*/ 701438 w 7056784"/>
                  <a:gd name="connsiteY22"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2973785 w 7056784"/>
                  <a:gd name="connsiteY7" fmla="*/ 211504 h 356982"/>
                  <a:gd name="connsiteX8" fmla="*/ 3823133 w 7056784"/>
                  <a:gd name="connsiteY8" fmla="*/ 211808 h 356982"/>
                  <a:gd name="connsiteX9" fmla="*/ 4372554 w 7056784"/>
                  <a:gd name="connsiteY9" fmla="*/ 117 h 356982"/>
                  <a:gd name="connsiteX10" fmla="*/ 4754370 w 7056784"/>
                  <a:gd name="connsiteY10" fmla="*/ 189501 h 356982"/>
                  <a:gd name="connsiteX11" fmla="*/ 5669884 w 7056784"/>
                  <a:gd name="connsiteY11" fmla="*/ 212470 h 356982"/>
                  <a:gd name="connsiteX12" fmla="*/ 5680290 w 7056784"/>
                  <a:gd name="connsiteY12" fmla="*/ 205475 h 356982"/>
                  <a:gd name="connsiteX13" fmla="*/ 6220288 w 7056784"/>
                  <a:gd name="connsiteY13" fmla="*/ 117 h 356982"/>
                  <a:gd name="connsiteX14" fmla="*/ 6602104 w 7056784"/>
                  <a:gd name="connsiteY14" fmla="*/ 189501 h 356982"/>
                  <a:gd name="connsiteX15" fmla="*/ 6660375 w 7056784"/>
                  <a:gd name="connsiteY15" fmla="*/ 212824 h 356982"/>
                  <a:gd name="connsiteX16" fmla="*/ 7056784 w 7056784"/>
                  <a:gd name="connsiteY16" fmla="*/ 212966 h 356982"/>
                  <a:gd name="connsiteX17" fmla="*/ 7056784 w 7056784"/>
                  <a:gd name="connsiteY17" fmla="*/ 356982 h 356982"/>
                  <a:gd name="connsiteX18" fmla="*/ 0 w 7056784"/>
                  <a:gd name="connsiteY18" fmla="*/ 356982 h 356982"/>
                  <a:gd name="connsiteX19" fmla="*/ 0 w 7056784"/>
                  <a:gd name="connsiteY19" fmla="*/ 212966 h 356982"/>
                  <a:gd name="connsiteX20" fmla="*/ 151045 w 7056784"/>
                  <a:gd name="connsiteY20" fmla="*/ 212462 h 356982"/>
                  <a:gd name="connsiteX21" fmla="*/ 161440 w 7056784"/>
                  <a:gd name="connsiteY21" fmla="*/ 205475 h 356982"/>
                  <a:gd name="connsiteX22" fmla="*/ 701438 w 7056784"/>
                  <a:gd name="connsiteY22"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3823133 w 7056784"/>
                  <a:gd name="connsiteY7" fmla="*/ 211808 h 356982"/>
                  <a:gd name="connsiteX8" fmla="*/ 4372554 w 7056784"/>
                  <a:gd name="connsiteY8" fmla="*/ 117 h 356982"/>
                  <a:gd name="connsiteX9" fmla="*/ 4754370 w 7056784"/>
                  <a:gd name="connsiteY9" fmla="*/ 189501 h 356982"/>
                  <a:gd name="connsiteX10" fmla="*/ 5669884 w 7056784"/>
                  <a:gd name="connsiteY10" fmla="*/ 212470 h 356982"/>
                  <a:gd name="connsiteX11" fmla="*/ 5680290 w 7056784"/>
                  <a:gd name="connsiteY11" fmla="*/ 205475 h 356982"/>
                  <a:gd name="connsiteX12" fmla="*/ 6220288 w 7056784"/>
                  <a:gd name="connsiteY12" fmla="*/ 117 h 356982"/>
                  <a:gd name="connsiteX13" fmla="*/ 6602104 w 7056784"/>
                  <a:gd name="connsiteY13" fmla="*/ 189501 h 356982"/>
                  <a:gd name="connsiteX14" fmla="*/ 6660375 w 7056784"/>
                  <a:gd name="connsiteY14" fmla="*/ 212824 h 356982"/>
                  <a:gd name="connsiteX15" fmla="*/ 7056784 w 7056784"/>
                  <a:gd name="connsiteY15" fmla="*/ 212966 h 356982"/>
                  <a:gd name="connsiteX16" fmla="*/ 7056784 w 7056784"/>
                  <a:gd name="connsiteY16" fmla="*/ 356982 h 356982"/>
                  <a:gd name="connsiteX17" fmla="*/ 0 w 7056784"/>
                  <a:gd name="connsiteY17" fmla="*/ 356982 h 356982"/>
                  <a:gd name="connsiteX18" fmla="*/ 0 w 7056784"/>
                  <a:gd name="connsiteY18" fmla="*/ 212966 h 356982"/>
                  <a:gd name="connsiteX19" fmla="*/ 151045 w 7056784"/>
                  <a:gd name="connsiteY19" fmla="*/ 212462 h 356982"/>
                  <a:gd name="connsiteX20" fmla="*/ 161440 w 7056784"/>
                  <a:gd name="connsiteY20" fmla="*/ 205475 h 356982"/>
                  <a:gd name="connsiteX21" fmla="*/ 701438 w 7056784"/>
                  <a:gd name="connsiteY21"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3823133 w 7056784"/>
                  <a:gd name="connsiteY7" fmla="*/ 211808 h 356982"/>
                  <a:gd name="connsiteX8" fmla="*/ 4372554 w 7056784"/>
                  <a:gd name="connsiteY8" fmla="*/ 117 h 356982"/>
                  <a:gd name="connsiteX9" fmla="*/ 4754370 w 7056784"/>
                  <a:gd name="connsiteY9" fmla="*/ 189501 h 356982"/>
                  <a:gd name="connsiteX10" fmla="*/ 5669884 w 7056784"/>
                  <a:gd name="connsiteY10" fmla="*/ 212470 h 356982"/>
                  <a:gd name="connsiteX11" fmla="*/ 5680290 w 7056784"/>
                  <a:gd name="connsiteY11" fmla="*/ 205475 h 356982"/>
                  <a:gd name="connsiteX12" fmla="*/ 6220288 w 7056784"/>
                  <a:gd name="connsiteY12" fmla="*/ 117 h 356982"/>
                  <a:gd name="connsiteX13" fmla="*/ 6602104 w 7056784"/>
                  <a:gd name="connsiteY13" fmla="*/ 189501 h 356982"/>
                  <a:gd name="connsiteX14" fmla="*/ 6660375 w 7056784"/>
                  <a:gd name="connsiteY14" fmla="*/ 212824 h 356982"/>
                  <a:gd name="connsiteX15" fmla="*/ 7056784 w 7056784"/>
                  <a:gd name="connsiteY15" fmla="*/ 212966 h 356982"/>
                  <a:gd name="connsiteX16" fmla="*/ 7056784 w 7056784"/>
                  <a:gd name="connsiteY16" fmla="*/ 356982 h 356982"/>
                  <a:gd name="connsiteX17" fmla="*/ 0 w 7056784"/>
                  <a:gd name="connsiteY17" fmla="*/ 356982 h 356982"/>
                  <a:gd name="connsiteX18" fmla="*/ 0 w 7056784"/>
                  <a:gd name="connsiteY18" fmla="*/ 212966 h 356982"/>
                  <a:gd name="connsiteX19" fmla="*/ 151045 w 7056784"/>
                  <a:gd name="connsiteY19" fmla="*/ 212462 h 356982"/>
                  <a:gd name="connsiteX20" fmla="*/ 161440 w 7056784"/>
                  <a:gd name="connsiteY20" fmla="*/ 205475 h 356982"/>
                  <a:gd name="connsiteX21" fmla="*/ 701438 w 7056784"/>
                  <a:gd name="connsiteY21"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1996998 w 7056784"/>
                  <a:gd name="connsiteY4" fmla="*/ 205475 h 356982"/>
                  <a:gd name="connsiteX5" fmla="*/ 2536996 w 7056784"/>
                  <a:gd name="connsiteY5" fmla="*/ 117 h 356982"/>
                  <a:gd name="connsiteX6" fmla="*/ 2918812 w 7056784"/>
                  <a:gd name="connsiteY6" fmla="*/ 189501 h 356982"/>
                  <a:gd name="connsiteX7" fmla="*/ 3823133 w 7056784"/>
                  <a:gd name="connsiteY7" fmla="*/ 211808 h 356982"/>
                  <a:gd name="connsiteX8" fmla="*/ 4372554 w 7056784"/>
                  <a:gd name="connsiteY8" fmla="*/ 117 h 356982"/>
                  <a:gd name="connsiteX9" fmla="*/ 4754370 w 7056784"/>
                  <a:gd name="connsiteY9" fmla="*/ 189501 h 356982"/>
                  <a:gd name="connsiteX10" fmla="*/ 5669884 w 7056784"/>
                  <a:gd name="connsiteY10" fmla="*/ 212470 h 356982"/>
                  <a:gd name="connsiteX11" fmla="*/ 5680290 w 7056784"/>
                  <a:gd name="connsiteY11" fmla="*/ 205475 h 356982"/>
                  <a:gd name="connsiteX12" fmla="*/ 6220288 w 7056784"/>
                  <a:gd name="connsiteY12" fmla="*/ 117 h 356982"/>
                  <a:gd name="connsiteX13" fmla="*/ 6602104 w 7056784"/>
                  <a:gd name="connsiteY13" fmla="*/ 189501 h 356982"/>
                  <a:gd name="connsiteX14" fmla="*/ 6660375 w 7056784"/>
                  <a:gd name="connsiteY14" fmla="*/ 212824 h 356982"/>
                  <a:gd name="connsiteX15" fmla="*/ 7056784 w 7056784"/>
                  <a:gd name="connsiteY15" fmla="*/ 212966 h 356982"/>
                  <a:gd name="connsiteX16" fmla="*/ 7056784 w 7056784"/>
                  <a:gd name="connsiteY16" fmla="*/ 356982 h 356982"/>
                  <a:gd name="connsiteX17" fmla="*/ 0 w 7056784"/>
                  <a:gd name="connsiteY17" fmla="*/ 356982 h 356982"/>
                  <a:gd name="connsiteX18" fmla="*/ 0 w 7056784"/>
                  <a:gd name="connsiteY18" fmla="*/ 212966 h 356982"/>
                  <a:gd name="connsiteX19" fmla="*/ 151045 w 7056784"/>
                  <a:gd name="connsiteY19" fmla="*/ 212462 h 356982"/>
                  <a:gd name="connsiteX20" fmla="*/ 161440 w 7056784"/>
                  <a:gd name="connsiteY20" fmla="*/ 205475 h 356982"/>
                  <a:gd name="connsiteX21" fmla="*/ 701438 w 7056784"/>
                  <a:gd name="connsiteY21"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2536996 w 7056784"/>
                  <a:gd name="connsiteY4" fmla="*/ 117 h 356982"/>
                  <a:gd name="connsiteX5" fmla="*/ 2918812 w 7056784"/>
                  <a:gd name="connsiteY5" fmla="*/ 189501 h 356982"/>
                  <a:gd name="connsiteX6" fmla="*/ 3823133 w 7056784"/>
                  <a:gd name="connsiteY6" fmla="*/ 211808 h 356982"/>
                  <a:gd name="connsiteX7" fmla="*/ 4372554 w 7056784"/>
                  <a:gd name="connsiteY7" fmla="*/ 117 h 356982"/>
                  <a:gd name="connsiteX8" fmla="*/ 4754370 w 7056784"/>
                  <a:gd name="connsiteY8" fmla="*/ 189501 h 356982"/>
                  <a:gd name="connsiteX9" fmla="*/ 5669884 w 7056784"/>
                  <a:gd name="connsiteY9" fmla="*/ 212470 h 356982"/>
                  <a:gd name="connsiteX10" fmla="*/ 5680290 w 7056784"/>
                  <a:gd name="connsiteY10" fmla="*/ 205475 h 356982"/>
                  <a:gd name="connsiteX11" fmla="*/ 6220288 w 7056784"/>
                  <a:gd name="connsiteY11" fmla="*/ 117 h 356982"/>
                  <a:gd name="connsiteX12" fmla="*/ 6602104 w 7056784"/>
                  <a:gd name="connsiteY12" fmla="*/ 189501 h 356982"/>
                  <a:gd name="connsiteX13" fmla="*/ 6660375 w 7056784"/>
                  <a:gd name="connsiteY13" fmla="*/ 212824 h 356982"/>
                  <a:gd name="connsiteX14" fmla="*/ 7056784 w 7056784"/>
                  <a:gd name="connsiteY14" fmla="*/ 212966 h 356982"/>
                  <a:gd name="connsiteX15" fmla="*/ 7056784 w 7056784"/>
                  <a:gd name="connsiteY15" fmla="*/ 356982 h 356982"/>
                  <a:gd name="connsiteX16" fmla="*/ 0 w 7056784"/>
                  <a:gd name="connsiteY16" fmla="*/ 356982 h 356982"/>
                  <a:gd name="connsiteX17" fmla="*/ 0 w 7056784"/>
                  <a:gd name="connsiteY17" fmla="*/ 212966 h 356982"/>
                  <a:gd name="connsiteX18" fmla="*/ 151045 w 7056784"/>
                  <a:gd name="connsiteY18" fmla="*/ 212462 h 356982"/>
                  <a:gd name="connsiteX19" fmla="*/ 161440 w 7056784"/>
                  <a:gd name="connsiteY19" fmla="*/ 205475 h 356982"/>
                  <a:gd name="connsiteX20" fmla="*/ 701438 w 7056784"/>
                  <a:gd name="connsiteY20" fmla="*/ 117 h 356982"/>
                  <a:gd name="connsiteX0" fmla="*/ 701438 w 7056784"/>
                  <a:gd name="connsiteY0" fmla="*/ 117 h 356982"/>
                  <a:gd name="connsiteX1" fmla="*/ 1083254 w 7056784"/>
                  <a:gd name="connsiteY1" fmla="*/ 189501 h 356982"/>
                  <a:gd name="connsiteX2" fmla="*/ 1136583 w 7056784"/>
                  <a:gd name="connsiteY2" fmla="*/ 210846 h 356982"/>
                  <a:gd name="connsiteX3" fmla="*/ 1988553 w 7056784"/>
                  <a:gd name="connsiteY3" fmla="*/ 211151 h 356982"/>
                  <a:gd name="connsiteX4" fmla="*/ 2536996 w 7056784"/>
                  <a:gd name="connsiteY4" fmla="*/ 117 h 356982"/>
                  <a:gd name="connsiteX5" fmla="*/ 2918812 w 7056784"/>
                  <a:gd name="connsiteY5" fmla="*/ 189501 h 356982"/>
                  <a:gd name="connsiteX6" fmla="*/ 3823133 w 7056784"/>
                  <a:gd name="connsiteY6" fmla="*/ 211808 h 356982"/>
                  <a:gd name="connsiteX7" fmla="*/ 4372554 w 7056784"/>
                  <a:gd name="connsiteY7" fmla="*/ 117 h 356982"/>
                  <a:gd name="connsiteX8" fmla="*/ 4754370 w 7056784"/>
                  <a:gd name="connsiteY8" fmla="*/ 189501 h 356982"/>
                  <a:gd name="connsiteX9" fmla="*/ 5669884 w 7056784"/>
                  <a:gd name="connsiteY9" fmla="*/ 212470 h 356982"/>
                  <a:gd name="connsiteX10" fmla="*/ 5680290 w 7056784"/>
                  <a:gd name="connsiteY10" fmla="*/ 205475 h 356982"/>
                  <a:gd name="connsiteX11" fmla="*/ 6220288 w 7056784"/>
                  <a:gd name="connsiteY11" fmla="*/ 117 h 356982"/>
                  <a:gd name="connsiteX12" fmla="*/ 6602104 w 7056784"/>
                  <a:gd name="connsiteY12" fmla="*/ 189501 h 356982"/>
                  <a:gd name="connsiteX13" fmla="*/ 6660375 w 7056784"/>
                  <a:gd name="connsiteY13" fmla="*/ 212824 h 356982"/>
                  <a:gd name="connsiteX14" fmla="*/ 7056784 w 7056784"/>
                  <a:gd name="connsiteY14" fmla="*/ 212966 h 356982"/>
                  <a:gd name="connsiteX15" fmla="*/ 7056784 w 7056784"/>
                  <a:gd name="connsiteY15" fmla="*/ 356982 h 356982"/>
                  <a:gd name="connsiteX16" fmla="*/ 0 w 7056784"/>
                  <a:gd name="connsiteY16" fmla="*/ 356982 h 356982"/>
                  <a:gd name="connsiteX17" fmla="*/ 0 w 7056784"/>
                  <a:gd name="connsiteY17" fmla="*/ 212966 h 356982"/>
                  <a:gd name="connsiteX18" fmla="*/ 151045 w 7056784"/>
                  <a:gd name="connsiteY18" fmla="*/ 212462 h 356982"/>
                  <a:gd name="connsiteX19" fmla="*/ 161440 w 7056784"/>
                  <a:gd name="connsiteY19" fmla="*/ 205475 h 356982"/>
                  <a:gd name="connsiteX20" fmla="*/ 701438 w 7056784"/>
                  <a:gd name="connsiteY20"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161440 w 7056784"/>
                  <a:gd name="connsiteY18" fmla="*/ 205475 h 356982"/>
                  <a:gd name="connsiteX19" fmla="*/ 701438 w 7056784"/>
                  <a:gd name="connsiteY19"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161440 w 7056784"/>
                  <a:gd name="connsiteY18" fmla="*/ 205475 h 356982"/>
                  <a:gd name="connsiteX19" fmla="*/ 701438 w 7056784"/>
                  <a:gd name="connsiteY19"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161440 w 7056784"/>
                  <a:gd name="connsiteY18" fmla="*/ 205475 h 356982"/>
                  <a:gd name="connsiteX19" fmla="*/ 701438 w 7056784"/>
                  <a:gd name="connsiteY19"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161440 w 7056784"/>
                  <a:gd name="connsiteY18" fmla="*/ 205475 h 356982"/>
                  <a:gd name="connsiteX19" fmla="*/ 701438 w 7056784"/>
                  <a:gd name="connsiteY19"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701438 w 7056784"/>
                  <a:gd name="connsiteY18"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701438 w 7056784"/>
                  <a:gd name="connsiteY18"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701438 w 7056784"/>
                  <a:gd name="connsiteY18"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151045 w 7056784"/>
                  <a:gd name="connsiteY17" fmla="*/ 212462 h 356982"/>
                  <a:gd name="connsiteX18" fmla="*/ 701438 w 7056784"/>
                  <a:gd name="connsiteY18"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701438 w 7056784"/>
                  <a:gd name="connsiteY17"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701438 w 7056784"/>
                  <a:gd name="connsiteY17"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701438 w 7056784"/>
                  <a:gd name="connsiteY17"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701438 w 7056784"/>
                  <a:gd name="connsiteY17"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701438 w 7056784"/>
                  <a:gd name="connsiteY17" fmla="*/ 117 h 356982"/>
                  <a:gd name="connsiteX0" fmla="*/ 701438 w 7056784"/>
                  <a:gd name="connsiteY0" fmla="*/ 117 h 356982"/>
                  <a:gd name="connsiteX1" fmla="*/ 1083254 w 7056784"/>
                  <a:gd name="connsiteY1" fmla="*/ 189501 h 356982"/>
                  <a:gd name="connsiteX2" fmla="*/ 1988553 w 7056784"/>
                  <a:gd name="connsiteY2" fmla="*/ 211151 h 356982"/>
                  <a:gd name="connsiteX3" fmla="*/ 2536996 w 7056784"/>
                  <a:gd name="connsiteY3" fmla="*/ 117 h 356982"/>
                  <a:gd name="connsiteX4" fmla="*/ 2918812 w 7056784"/>
                  <a:gd name="connsiteY4" fmla="*/ 189501 h 356982"/>
                  <a:gd name="connsiteX5" fmla="*/ 3823133 w 7056784"/>
                  <a:gd name="connsiteY5" fmla="*/ 211808 h 356982"/>
                  <a:gd name="connsiteX6" fmla="*/ 4372554 w 7056784"/>
                  <a:gd name="connsiteY6" fmla="*/ 117 h 356982"/>
                  <a:gd name="connsiteX7" fmla="*/ 4754370 w 7056784"/>
                  <a:gd name="connsiteY7" fmla="*/ 189501 h 356982"/>
                  <a:gd name="connsiteX8" fmla="*/ 5669884 w 7056784"/>
                  <a:gd name="connsiteY8" fmla="*/ 212470 h 356982"/>
                  <a:gd name="connsiteX9" fmla="*/ 5680290 w 7056784"/>
                  <a:gd name="connsiteY9" fmla="*/ 205475 h 356982"/>
                  <a:gd name="connsiteX10" fmla="*/ 6220288 w 7056784"/>
                  <a:gd name="connsiteY10" fmla="*/ 117 h 356982"/>
                  <a:gd name="connsiteX11" fmla="*/ 6602104 w 7056784"/>
                  <a:gd name="connsiteY11" fmla="*/ 189501 h 356982"/>
                  <a:gd name="connsiteX12" fmla="*/ 6660375 w 7056784"/>
                  <a:gd name="connsiteY12" fmla="*/ 212824 h 356982"/>
                  <a:gd name="connsiteX13" fmla="*/ 7056784 w 7056784"/>
                  <a:gd name="connsiteY13" fmla="*/ 212966 h 356982"/>
                  <a:gd name="connsiteX14" fmla="*/ 7056784 w 7056784"/>
                  <a:gd name="connsiteY14" fmla="*/ 356982 h 356982"/>
                  <a:gd name="connsiteX15" fmla="*/ 0 w 7056784"/>
                  <a:gd name="connsiteY15" fmla="*/ 356982 h 356982"/>
                  <a:gd name="connsiteX16" fmla="*/ 0 w 7056784"/>
                  <a:gd name="connsiteY16" fmla="*/ 212966 h 356982"/>
                  <a:gd name="connsiteX17" fmla="*/ 701438 w 7056784"/>
                  <a:gd name="connsiteY17" fmla="*/ 117 h 356982"/>
                  <a:gd name="connsiteX0" fmla="*/ 701438 w 7056784"/>
                  <a:gd name="connsiteY0" fmla="*/ 88 h 356953"/>
                  <a:gd name="connsiteX1" fmla="*/ 1083254 w 7056784"/>
                  <a:gd name="connsiteY1" fmla="*/ 189472 h 356953"/>
                  <a:gd name="connsiteX2" fmla="*/ 1988553 w 7056784"/>
                  <a:gd name="connsiteY2" fmla="*/ 211122 h 356953"/>
                  <a:gd name="connsiteX3" fmla="*/ 2536996 w 7056784"/>
                  <a:gd name="connsiteY3" fmla="*/ 88 h 356953"/>
                  <a:gd name="connsiteX4" fmla="*/ 2918812 w 7056784"/>
                  <a:gd name="connsiteY4" fmla="*/ 189472 h 356953"/>
                  <a:gd name="connsiteX5" fmla="*/ 3823133 w 7056784"/>
                  <a:gd name="connsiteY5" fmla="*/ 211779 h 356953"/>
                  <a:gd name="connsiteX6" fmla="*/ 4372554 w 7056784"/>
                  <a:gd name="connsiteY6" fmla="*/ 88 h 356953"/>
                  <a:gd name="connsiteX7" fmla="*/ 4754370 w 7056784"/>
                  <a:gd name="connsiteY7" fmla="*/ 189472 h 356953"/>
                  <a:gd name="connsiteX8" fmla="*/ 5669884 w 7056784"/>
                  <a:gd name="connsiteY8" fmla="*/ 212441 h 356953"/>
                  <a:gd name="connsiteX9" fmla="*/ 6220288 w 7056784"/>
                  <a:gd name="connsiteY9" fmla="*/ 88 h 356953"/>
                  <a:gd name="connsiteX10" fmla="*/ 6602104 w 7056784"/>
                  <a:gd name="connsiteY10" fmla="*/ 189472 h 356953"/>
                  <a:gd name="connsiteX11" fmla="*/ 6660375 w 7056784"/>
                  <a:gd name="connsiteY11" fmla="*/ 212795 h 356953"/>
                  <a:gd name="connsiteX12" fmla="*/ 7056784 w 7056784"/>
                  <a:gd name="connsiteY12" fmla="*/ 212937 h 356953"/>
                  <a:gd name="connsiteX13" fmla="*/ 7056784 w 7056784"/>
                  <a:gd name="connsiteY13" fmla="*/ 356953 h 356953"/>
                  <a:gd name="connsiteX14" fmla="*/ 0 w 7056784"/>
                  <a:gd name="connsiteY14" fmla="*/ 356953 h 356953"/>
                  <a:gd name="connsiteX15" fmla="*/ 0 w 7056784"/>
                  <a:gd name="connsiteY15" fmla="*/ 212937 h 356953"/>
                  <a:gd name="connsiteX16" fmla="*/ 701438 w 7056784"/>
                  <a:gd name="connsiteY16" fmla="*/ 88 h 356953"/>
                  <a:gd name="connsiteX0" fmla="*/ 701438 w 7056784"/>
                  <a:gd name="connsiteY0" fmla="*/ 88 h 356953"/>
                  <a:gd name="connsiteX1" fmla="*/ 1083254 w 7056784"/>
                  <a:gd name="connsiteY1" fmla="*/ 189472 h 356953"/>
                  <a:gd name="connsiteX2" fmla="*/ 1988553 w 7056784"/>
                  <a:gd name="connsiteY2" fmla="*/ 211122 h 356953"/>
                  <a:gd name="connsiteX3" fmla="*/ 2536996 w 7056784"/>
                  <a:gd name="connsiteY3" fmla="*/ 88 h 356953"/>
                  <a:gd name="connsiteX4" fmla="*/ 2918812 w 7056784"/>
                  <a:gd name="connsiteY4" fmla="*/ 189472 h 356953"/>
                  <a:gd name="connsiteX5" fmla="*/ 3823133 w 7056784"/>
                  <a:gd name="connsiteY5" fmla="*/ 211779 h 356953"/>
                  <a:gd name="connsiteX6" fmla="*/ 4372554 w 7056784"/>
                  <a:gd name="connsiteY6" fmla="*/ 88 h 356953"/>
                  <a:gd name="connsiteX7" fmla="*/ 4754370 w 7056784"/>
                  <a:gd name="connsiteY7" fmla="*/ 189472 h 356953"/>
                  <a:gd name="connsiteX8" fmla="*/ 5669884 w 7056784"/>
                  <a:gd name="connsiteY8" fmla="*/ 212441 h 356953"/>
                  <a:gd name="connsiteX9" fmla="*/ 6220288 w 7056784"/>
                  <a:gd name="connsiteY9" fmla="*/ 88 h 356953"/>
                  <a:gd name="connsiteX10" fmla="*/ 6602104 w 7056784"/>
                  <a:gd name="connsiteY10" fmla="*/ 189472 h 356953"/>
                  <a:gd name="connsiteX11" fmla="*/ 6660375 w 7056784"/>
                  <a:gd name="connsiteY11" fmla="*/ 212795 h 356953"/>
                  <a:gd name="connsiteX12" fmla="*/ 7056784 w 7056784"/>
                  <a:gd name="connsiteY12" fmla="*/ 212937 h 356953"/>
                  <a:gd name="connsiteX13" fmla="*/ 7056784 w 7056784"/>
                  <a:gd name="connsiteY13" fmla="*/ 356953 h 356953"/>
                  <a:gd name="connsiteX14" fmla="*/ 0 w 7056784"/>
                  <a:gd name="connsiteY14" fmla="*/ 356953 h 356953"/>
                  <a:gd name="connsiteX15" fmla="*/ 0 w 7056784"/>
                  <a:gd name="connsiteY15" fmla="*/ 212937 h 356953"/>
                  <a:gd name="connsiteX16" fmla="*/ 701438 w 7056784"/>
                  <a:gd name="connsiteY16" fmla="*/ 88 h 356953"/>
                  <a:gd name="connsiteX0" fmla="*/ 701438 w 7056784"/>
                  <a:gd name="connsiteY0" fmla="*/ 13703 h 370568"/>
                  <a:gd name="connsiteX1" fmla="*/ 1083254 w 7056784"/>
                  <a:gd name="connsiteY1" fmla="*/ 203087 h 370568"/>
                  <a:gd name="connsiteX2" fmla="*/ 1988553 w 7056784"/>
                  <a:gd name="connsiteY2" fmla="*/ 224737 h 370568"/>
                  <a:gd name="connsiteX3" fmla="*/ 2536996 w 7056784"/>
                  <a:gd name="connsiteY3" fmla="*/ 13703 h 370568"/>
                  <a:gd name="connsiteX4" fmla="*/ 2918812 w 7056784"/>
                  <a:gd name="connsiteY4" fmla="*/ 203087 h 370568"/>
                  <a:gd name="connsiteX5" fmla="*/ 3823133 w 7056784"/>
                  <a:gd name="connsiteY5" fmla="*/ 225394 h 370568"/>
                  <a:gd name="connsiteX6" fmla="*/ 4372554 w 7056784"/>
                  <a:gd name="connsiteY6" fmla="*/ 13703 h 370568"/>
                  <a:gd name="connsiteX7" fmla="*/ 4754370 w 7056784"/>
                  <a:gd name="connsiteY7" fmla="*/ 203087 h 370568"/>
                  <a:gd name="connsiteX8" fmla="*/ 5669884 w 7056784"/>
                  <a:gd name="connsiteY8" fmla="*/ 226056 h 370568"/>
                  <a:gd name="connsiteX9" fmla="*/ 6220288 w 7056784"/>
                  <a:gd name="connsiteY9" fmla="*/ 13703 h 370568"/>
                  <a:gd name="connsiteX10" fmla="*/ 6602104 w 7056784"/>
                  <a:gd name="connsiteY10" fmla="*/ 203087 h 370568"/>
                  <a:gd name="connsiteX11" fmla="*/ 6660375 w 7056784"/>
                  <a:gd name="connsiteY11" fmla="*/ 226410 h 370568"/>
                  <a:gd name="connsiteX12" fmla="*/ 7056784 w 7056784"/>
                  <a:gd name="connsiteY12" fmla="*/ 226552 h 370568"/>
                  <a:gd name="connsiteX13" fmla="*/ 7056784 w 7056784"/>
                  <a:gd name="connsiteY13" fmla="*/ 370568 h 370568"/>
                  <a:gd name="connsiteX14" fmla="*/ 0 w 7056784"/>
                  <a:gd name="connsiteY14" fmla="*/ 370568 h 370568"/>
                  <a:gd name="connsiteX15" fmla="*/ 0 w 7056784"/>
                  <a:gd name="connsiteY15" fmla="*/ 226552 h 370568"/>
                  <a:gd name="connsiteX16" fmla="*/ 701438 w 7056784"/>
                  <a:gd name="connsiteY16" fmla="*/ 13703 h 370568"/>
                  <a:gd name="connsiteX0" fmla="*/ 701438 w 7056784"/>
                  <a:gd name="connsiteY0" fmla="*/ 13703 h 370568"/>
                  <a:gd name="connsiteX1" fmla="*/ 1083254 w 7056784"/>
                  <a:gd name="connsiteY1" fmla="*/ 203087 h 370568"/>
                  <a:gd name="connsiteX2" fmla="*/ 1988553 w 7056784"/>
                  <a:gd name="connsiteY2" fmla="*/ 224737 h 370568"/>
                  <a:gd name="connsiteX3" fmla="*/ 2536996 w 7056784"/>
                  <a:gd name="connsiteY3" fmla="*/ 13703 h 370568"/>
                  <a:gd name="connsiteX4" fmla="*/ 2918812 w 7056784"/>
                  <a:gd name="connsiteY4" fmla="*/ 203087 h 370568"/>
                  <a:gd name="connsiteX5" fmla="*/ 3823133 w 7056784"/>
                  <a:gd name="connsiteY5" fmla="*/ 225394 h 370568"/>
                  <a:gd name="connsiteX6" fmla="*/ 4372554 w 7056784"/>
                  <a:gd name="connsiteY6" fmla="*/ 13703 h 370568"/>
                  <a:gd name="connsiteX7" fmla="*/ 4754370 w 7056784"/>
                  <a:gd name="connsiteY7" fmla="*/ 203087 h 370568"/>
                  <a:gd name="connsiteX8" fmla="*/ 5669884 w 7056784"/>
                  <a:gd name="connsiteY8" fmla="*/ 226056 h 370568"/>
                  <a:gd name="connsiteX9" fmla="*/ 6220288 w 7056784"/>
                  <a:gd name="connsiteY9" fmla="*/ 13703 h 370568"/>
                  <a:gd name="connsiteX10" fmla="*/ 6602104 w 7056784"/>
                  <a:gd name="connsiteY10" fmla="*/ 203087 h 370568"/>
                  <a:gd name="connsiteX11" fmla="*/ 6660375 w 7056784"/>
                  <a:gd name="connsiteY11" fmla="*/ 226410 h 370568"/>
                  <a:gd name="connsiteX12" fmla="*/ 7056784 w 7056784"/>
                  <a:gd name="connsiteY12" fmla="*/ 226552 h 370568"/>
                  <a:gd name="connsiteX13" fmla="*/ 7056784 w 7056784"/>
                  <a:gd name="connsiteY13" fmla="*/ 370568 h 370568"/>
                  <a:gd name="connsiteX14" fmla="*/ 0 w 7056784"/>
                  <a:gd name="connsiteY14" fmla="*/ 370568 h 370568"/>
                  <a:gd name="connsiteX15" fmla="*/ 0 w 7056784"/>
                  <a:gd name="connsiteY15" fmla="*/ 226552 h 370568"/>
                  <a:gd name="connsiteX16" fmla="*/ 701438 w 7056784"/>
                  <a:gd name="connsiteY16" fmla="*/ 13703 h 370568"/>
                  <a:gd name="connsiteX0" fmla="*/ 701438 w 7056784"/>
                  <a:gd name="connsiteY0" fmla="*/ 13703 h 370568"/>
                  <a:gd name="connsiteX1" fmla="*/ 1083254 w 7056784"/>
                  <a:gd name="connsiteY1" fmla="*/ 203087 h 370568"/>
                  <a:gd name="connsiteX2" fmla="*/ 1988553 w 7056784"/>
                  <a:gd name="connsiteY2" fmla="*/ 224737 h 370568"/>
                  <a:gd name="connsiteX3" fmla="*/ 2536996 w 7056784"/>
                  <a:gd name="connsiteY3" fmla="*/ 13703 h 370568"/>
                  <a:gd name="connsiteX4" fmla="*/ 2918812 w 7056784"/>
                  <a:gd name="connsiteY4" fmla="*/ 203087 h 370568"/>
                  <a:gd name="connsiteX5" fmla="*/ 3823133 w 7056784"/>
                  <a:gd name="connsiteY5" fmla="*/ 225394 h 370568"/>
                  <a:gd name="connsiteX6" fmla="*/ 4372554 w 7056784"/>
                  <a:gd name="connsiteY6" fmla="*/ 13703 h 370568"/>
                  <a:gd name="connsiteX7" fmla="*/ 4754370 w 7056784"/>
                  <a:gd name="connsiteY7" fmla="*/ 203087 h 370568"/>
                  <a:gd name="connsiteX8" fmla="*/ 5669884 w 7056784"/>
                  <a:gd name="connsiteY8" fmla="*/ 226056 h 370568"/>
                  <a:gd name="connsiteX9" fmla="*/ 6220288 w 7056784"/>
                  <a:gd name="connsiteY9" fmla="*/ 13703 h 370568"/>
                  <a:gd name="connsiteX10" fmla="*/ 6602104 w 7056784"/>
                  <a:gd name="connsiteY10" fmla="*/ 203087 h 370568"/>
                  <a:gd name="connsiteX11" fmla="*/ 7056784 w 7056784"/>
                  <a:gd name="connsiteY11" fmla="*/ 226552 h 370568"/>
                  <a:gd name="connsiteX12" fmla="*/ 7056784 w 7056784"/>
                  <a:gd name="connsiteY12" fmla="*/ 370568 h 370568"/>
                  <a:gd name="connsiteX13" fmla="*/ 0 w 7056784"/>
                  <a:gd name="connsiteY13" fmla="*/ 370568 h 370568"/>
                  <a:gd name="connsiteX14" fmla="*/ 0 w 7056784"/>
                  <a:gd name="connsiteY14" fmla="*/ 226552 h 370568"/>
                  <a:gd name="connsiteX15" fmla="*/ 701438 w 7056784"/>
                  <a:gd name="connsiteY15" fmla="*/ 13703 h 370568"/>
                  <a:gd name="connsiteX0" fmla="*/ 701438 w 7056784"/>
                  <a:gd name="connsiteY0" fmla="*/ 12510 h 369375"/>
                  <a:gd name="connsiteX1" fmla="*/ 1083254 w 7056784"/>
                  <a:gd name="connsiteY1" fmla="*/ 201894 h 369375"/>
                  <a:gd name="connsiteX2" fmla="*/ 1988553 w 7056784"/>
                  <a:gd name="connsiteY2" fmla="*/ 223544 h 369375"/>
                  <a:gd name="connsiteX3" fmla="*/ 2536996 w 7056784"/>
                  <a:gd name="connsiteY3" fmla="*/ 12510 h 369375"/>
                  <a:gd name="connsiteX4" fmla="*/ 2918812 w 7056784"/>
                  <a:gd name="connsiteY4" fmla="*/ 201894 h 369375"/>
                  <a:gd name="connsiteX5" fmla="*/ 3823133 w 7056784"/>
                  <a:gd name="connsiteY5" fmla="*/ 224201 h 369375"/>
                  <a:gd name="connsiteX6" fmla="*/ 4372554 w 7056784"/>
                  <a:gd name="connsiteY6" fmla="*/ 12510 h 369375"/>
                  <a:gd name="connsiteX7" fmla="*/ 4754370 w 7056784"/>
                  <a:gd name="connsiteY7" fmla="*/ 201894 h 369375"/>
                  <a:gd name="connsiteX8" fmla="*/ 5669884 w 7056784"/>
                  <a:gd name="connsiteY8" fmla="*/ 224863 h 369375"/>
                  <a:gd name="connsiteX9" fmla="*/ 6220288 w 7056784"/>
                  <a:gd name="connsiteY9" fmla="*/ 12510 h 369375"/>
                  <a:gd name="connsiteX10" fmla="*/ 6602104 w 7056784"/>
                  <a:gd name="connsiteY10" fmla="*/ 201894 h 369375"/>
                  <a:gd name="connsiteX11" fmla="*/ 7056784 w 7056784"/>
                  <a:gd name="connsiteY11" fmla="*/ 225359 h 369375"/>
                  <a:gd name="connsiteX12" fmla="*/ 7056784 w 7056784"/>
                  <a:gd name="connsiteY12" fmla="*/ 369375 h 369375"/>
                  <a:gd name="connsiteX13" fmla="*/ 0 w 7056784"/>
                  <a:gd name="connsiteY13" fmla="*/ 369375 h 369375"/>
                  <a:gd name="connsiteX14" fmla="*/ 0 w 7056784"/>
                  <a:gd name="connsiteY14" fmla="*/ 225359 h 369375"/>
                  <a:gd name="connsiteX15" fmla="*/ 701438 w 7056784"/>
                  <a:gd name="connsiteY15" fmla="*/ 12510 h 369375"/>
                  <a:gd name="connsiteX0" fmla="*/ 701438 w 7056784"/>
                  <a:gd name="connsiteY0" fmla="*/ 12898 h 369763"/>
                  <a:gd name="connsiteX1" fmla="*/ 1083254 w 7056784"/>
                  <a:gd name="connsiteY1" fmla="*/ 202282 h 369763"/>
                  <a:gd name="connsiteX2" fmla="*/ 1988553 w 7056784"/>
                  <a:gd name="connsiteY2" fmla="*/ 223932 h 369763"/>
                  <a:gd name="connsiteX3" fmla="*/ 2536996 w 7056784"/>
                  <a:gd name="connsiteY3" fmla="*/ 12898 h 369763"/>
                  <a:gd name="connsiteX4" fmla="*/ 2918812 w 7056784"/>
                  <a:gd name="connsiteY4" fmla="*/ 202282 h 369763"/>
                  <a:gd name="connsiteX5" fmla="*/ 3823133 w 7056784"/>
                  <a:gd name="connsiteY5" fmla="*/ 224589 h 369763"/>
                  <a:gd name="connsiteX6" fmla="*/ 4372554 w 7056784"/>
                  <a:gd name="connsiteY6" fmla="*/ 12898 h 369763"/>
                  <a:gd name="connsiteX7" fmla="*/ 4754370 w 7056784"/>
                  <a:gd name="connsiteY7" fmla="*/ 202282 h 369763"/>
                  <a:gd name="connsiteX8" fmla="*/ 5669884 w 7056784"/>
                  <a:gd name="connsiteY8" fmla="*/ 225251 h 369763"/>
                  <a:gd name="connsiteX9" fmla="*/ 6220288 w 7056784"/>
                  <a:gd name="connsiteY9" fmla="*/ 12898 h 369763"/>
                  <a:gd name="connsiteX10" fmla="*/ 6602104 w 7056784"/>
                  <a:gd name="connsiteY10" fmla="*/ 202282 h 369763"/>
                  <a:gd name="connsiteX11" fmla="*/ 7056784 w 7056784"/>
                  <a:gd name="connsiteY11" fmla="*/ 225747 h 369763"/>
                  <a:gd name="connsiteX12" fmla="*/ 7056784 w 7056784"/>
                  <a:gd name="connsiteY12" fmla="*/ 369763 h 369763"/>
                  <a:gd name="connsiteX13" fmla="*/ 0 w 7056784"/>
                  <a:gd name="connsiteY13" fmla="*/ 369763 h 369763"/>
                  <a:gd name="connsiteX14" fmla="*/ 0 w 7056784"/>
                  <a:gd name="connsiteY14" fmla="*/ 225747 h 369763"/>
                  <a:gd name="connsiteX15" fmla="*/ 701438 w 7056784"/>
                  <a:gd name="connsiteY15" fmla="*/ 12898 h 369763"/>
                  <a:gd name="connsiteX0" fmla="*/ 701438 w 7056784"/>
                  <a:gd name="connsiteY0" fmla="*/ 12898 h 369763"/>
                  <a:gd name="connsiteX1" fmla="*/ 1083254 w 7056784"/>
                  <a:gd name="connsiteY1" fmla="*/ 202282 h 369763"/>
                  <a:gd name="connsiteX2" fmla="*/ 1988553 w 7056784"/>
                  <a:gd name="connsiteY2" fmla="*/ 223932 h 369763"/>
                  <a:gd name="connsiteX3" fmla="*/ 2536996 w 7056784"/>
                  <a:gd name="connsiteY3" fmla="*/ 12898 h 369763"/>
                  <a:gd name="connsiteX4" fmla="*/ 2918812 w 7056784"/>
                  <a:gd name="connsiteY4" fmla="*/ 202282 h 369763"/>
                  <a:gd name="connsiteX5" fmla="*/ 3823133 w 7056784"/>
                  <a:gd name="connsiteY5" fmla="*/ 224589 h 369763"/>
                  <a:gd name="connsiteX6" fmla="*/ 4372554 w 7056784"/>
                  <a:gd name="connsiteY6" fmla="*/ 12898 h 369763"/>
                  <a:gd name="connsiteX7" fmla="*/ 4754370 w 7056784"/>
                  <a:gd name="connsiteY7" fmla="*/ 202282 h 369763"/>
                  <a:gd name="connsiteX8" fmla="*/ 5669884 w 7056784"/>
                  <a:gd name="connsiteY8" fmla="*/ 225251 h 369763"/>
                  <a:gd name="connsiteX9" fmla="*/ 6220288 w 7056784"/>
                  <a:gd name="connsiteY9" fmla="*/ 12898 h 369763"/>
                  <a:gd name="connsiteX10" fmla="*/ 6602104 w 7056784"/>
                  <a:gd name="connsiteY10" fmla="*/ 202282 h 369763"/>
                  <a:gd name="connsiteX11" fmla="*/ 7056784 w 7056784"/>
                  <a:gd name="connsiteY11" fmla="*/ 225747 h 369763"/>
                  <a:gd name="connsiteX12" fmla="*/ 7056784 w 7056784"/>
                  <a:gd name="connsiteY12" fmla="*/ 369763 h 369763"/>
                  <a:gd name="connsiteX13" fmla="*/ 0 w 7056784"/>
                  <a:gd name="connsiteY13" fmla="*/ 369763 h 369763"/>
                  <a:gd name="connsiteX14" fmla="*/ 0 w 7056784"/>
                  <a:gd name="connsiteY14" fmla="*/ 225747 h 369763"/>
                  <a:gd name="connsiteX15" fmla="*/ 701438 w 7056784"/>
                  <a:gd name="connsiteY15" fmla="*/ 12898 h 369763"/>
                  <a:gd name="connsiteX0" fmla="*/ 701438 w 7056784"/>
                  <a:gd name="connsiteY0" fmla="*/ 88 h 356953"/>
                  <a:gd name="connsiteX1" fmla="*/ 1083254 w 7056784"/>
                  <a:gd name="connsiteY1" fmla="*/ 189472 h 356953"/>
                  <a:gd name="connsiteX2" fmla="*/ 1988553 w 7056784"/>
                  <a:gd name="connsiteY2" fmla="*/ 211122 h 356953"/>
                  <a:gd name="connsiteX3" fmla="*/ 2536996 w 7056784"/>
                  <a:gd name="connsiteY3" fmla="*/ 88 h 356953"/>
                  <a:gd name="connsiteX4" fmla="*/ 2918812 w 7056784"/>
                  <a:gd name="connsiteY4" fmla="*/ 189472 h 356953"/>
                  <a:gd name="connsiteX5" fmla="*/ 3823133 w 7056784"/>
                  <a:gd name="connsiteY5" fmla="*/ 211779 h 356953"/>
                  <a:gd name="connsiteX6" fmla="*/ 4372554 w 7056784"/>
                  <a:gd name="connsiteY6" fmla="*/ 88 h 356953"/>
                  <a:gd name="connsiteX7" fmla="*/ 4754370 w 7056784"/>
                  <a:gd name="connsiteY7" fmla="*/ 189472 h 356953"/>
                  <a:gd name="connsiteX8" fmla="*/ 5669884 w 7056784"/>
                  <a:gd name="connsiteY8" fmla="*/ 212441 h 356953"/>
                  <a:gd name="connsiteX9" fmla="*/ 6220288 w 7056784"/>
                  <a:gd name="connsiteY9" fmla="*/ 88 h 356953"/>
                  <a:gd name="connsiteX10" fmla="*/ 7056784 w 7056784"/>
                  <a:gd name="connsiteY10" fmla="*/ 212937 h 356953"/>
                  <a:gd name="connsiteX11" fmla="*/ 7056784 w 7056784"/>
                  <a:gd name="connsiteY11" fmla="*/ 356953 h 356953"/>
                  <a:gd name="connsiteX12" fmla="*/ 0 w 7056784"/>
                  <a:gd name="connsiteY12" fmla="*/ 356953 h 356953"/>
                  <a:gd name="connsiteX13" fmla="*/ 0 w 7056784"/>
                  <a:gd name="connsiteY13" fmla="*/ 212937 h 356953"/>
                  <a:gd name="connsiteX14" fmla="*/ 701438 w 7056784"/>
                  <a:gd name="connsiteY14" fmla="*/ 88 h 356953"/>
                  <a:gd name="connsiteX0" fmla="*/ 701438 w 7056784"/>
                  <a:gd name="connsiteY0" fmla="*/ 88 h 356953"/>
                  <a:gd name="connsiteX1" fmla="*/ 1083254 w 7056784"/>
                  <a:gd name="connsiteY1" fmla="*/ 189472 h 356953"/>
                  <a:gd name="connsiteX2" fmla="*/ 1988553 w 7056784"/>
                  <a:gd name="connsiteY2" fmla="*/ 211122 h 356953"/>
                  <a:gd name="connsiteX3" fmla="*/ 2536996 w 7056784"/>
                  <a:gd name="connsiteY3" fmla="*/ 88 h 356953"/>
                  <a:gd name="connsiteX4" fmla="*/ 2918812 w 7056784"/>
                  <a:gd name="connsiteY4" fmla="*/ 189472 h 356953"/>
                  <a:gd name="connsiteX5" fmla="*/ 3823133 w 7056784"/>
                  <a:gd name="connsiteY5" fmla="*/ 211779 h 356953"/>
                  <a:gd name="connsiteX6" fmla="*/ 4372554 w 7056784"/>
                  <a:gd name="connsiteY6" fmla="*/ 88 h 356953"/>
                  <a:gd name="connsiteX7" fmla="*/ 4754370 w 7056784"/>
                  <a:gd name="connsiteY7" fmla="*/ 189472 h 356953"/>
                  <a:gd name="connsiteX8" fmla="*/ 5669884 w 7056784"/>
                  <a:gd name="connsiteY8" fmla="*/ 212441 h 356953"/>
                  <a:gd name="connsiteX9" fmla="*/ 6220288 w 7056784"/>
                  <a:gd name="connsiteY9" fmla="*/ 88 h 356953"/>
                  <a:gd name="connsiteX10" fmla="*/ 7056784 w 7056784"/>
                  <a:gd name="connsiteY10" fmla="*/ 212937 h 356953"/>
                  <a:gd name="connsiteX11" fmla="*/ 7056784 w 7056784"/>
                  <a:gd name="connsiteY11" fmla="*/ 356953 h 356953"/>
                  <a:gd name="connsiteX12" fmla="*/ 0 w 7056784"/>
                  <a:gd name="connsiteY12" fmla="*/ 356953 h 356953"/>
                  <a:gd name="connsiteX13" fmla="*/ 0 w 7056784"/>
                  <a:gd name="connsiteY13" fmla="*/ 212937 h 356953"/>
                  <a:gd name="connsiteX14" fmla="*/ 701438 w 7056784"/>
                  <a:gd name="connsiteY14" fmla="*/ 88 h 356953"/>
                  <a:gd name="connsiteX0" fmla="*/ 701438 w 7056784"/>
                  <a:gd name="connsiteY0" fmla="*/ 88 h 356953"/>
                  <a:gd name="connsiteX1" fmla="*/ 1083254 w 7056784"/>
                  <a:gd name="connsiteY1" fmla="*/ 189472 h 356953"/>
                  <a:gd name="connsiteX2" fmla="*/ 1988553 w 7056784"/>
                  <a:gd name="connsiteY2" fmla="*/ 211122 h 356953"/>
                  <a:gd name="connsiteX3" fmla="*/ 2536996 w 7056784"/>
                  <a:gd name="connsiteY3" fmla="*/ 88 h 356953"/>
                  <a:gd name="connsiteX4" fmla="*/ 2918812 w 7056784"/>
                  <a:gd name="connsiteY4" fmla="*/ 189472 h 356953"/>
                  <a:gd name="connsiteX5" fmla="*/ 3823133 w 7056784"/>
                  <a:gd name="connsiteY5" fmla="*/ 211779 h 356953"/>
                  <a:gd name="connsiteX6" fmla="*/ 4372554 w 7056784"/>
                  <a:gd name="connsiteY6" fmla="*/ 88 h 356953"/>
                  <a:gd name="connsiteX7" fmla="*/ 4754370 w 7056784"/>
                  <a:gd name="connsiteY7" fmla="*/ 189472 h 356953"/>
                  <a:gd name="connsiteX8" fmla="*/ 5669884 w 7056784"/>
                  <a:gd name="connsiteY8" fmla="*/ 212441 h 356953"/>
                  <a:gd name="connsiteX9" fmla="*/ 6220288 w 7056784"/>
                  <a:gd name="connsiteY9" fmla="*/ 88 h 356953"/>
                  <a:gd name="connsiteX10" fmla="*/ 7056784 w 7056784"/>
                  <a:gd name="connsiteY10" fmla="*/ 212937 h 356953"/>
                  <a:gd name="connsiteX11" fmla="*/ 7056784 w 7056784"/>
                  <a:gd name="connsiteY11" fmla="*/ 356953 h 356953"/>
                  <a:gd name="connsiteX12" fmla="*/ 0 w 7056784"/>
                  <a:gd name="connsiteY12" fmla="*/ 356953 h 356953"/>
                  <a:gd name="connsiteX13" fmla="*/ 0 w 7056784"/>
                  <a:gd name="connsiteY13" fmla="*/ 212937 h 356953"/>
                  <a:gd name="connsiteX14" fmla="*/ 701438 w 7056784"/>
                  <a:gd name="connsiteY14" fmla="*/ 88 h 356953"/>
                  <a:gd name="connsiteX0" fmla="*/ 0 w 7056784"/>
                  <a:gd name="connsiteY0" fmla="*/ 212919 h 356935"/>
                  <a:gd name="connsiteX1" fmla="*/ 1083254 w 7056784"/>
                  <a:gd name="connsiteY1" fmla="*/ 189454 h 356935"/>
                  <a:gd name="connsiteX2" fmla="*/ 1988553 w 7056784"/>
                  <a:gd name="connsiteY2" fmla="*/ 211104 h 356935"/>
                  <a:gd name="connsiteX3" fmla="*/ 2536996 w 7056784"/>
                  <a:gd name="connsiteY3" fmla="*/ 70 h 356935"/>
                  <a:gd name="connsiteX4" fmla="*/ 2918812 w 7056784"/>
                  <a:gd name="connsiteY4" fmla="*/ 189454 h 356935"/>
                  <a:gd name="connsiteX5" fmla="*/ 3823133 w 7056784"/>
                  <a:gd name="connsiteY5" fmla="*/ 211761 h 356935"/>
                  <a:gd name="connsiteX6" fmla="*/ 4372554 w 7056784"/>
                  <a:gd name="connsiteY6" fmla="*/ 70 h 356935"/>
                  <a:gd name="connsiteX7" fmla="*/ 4754370 w 7056784"/>
                  <a:gd name="connsiteY7" fmla="*/ 189454 h 356935"/>
                  <a:gd name="connsiteX8" fmla="*/ 5669884 w 7056784"/>
                  <a:gd name="connsiteY8" fmla="*/ 212423 h 356935"/>
                  <a:gd name="connsiteX9" fmla="*/ 6220288 w 7056784"/>
                  <a:gd name="connsiteY9" fmla="*/ 70 h 356935"/>
                  <a:gd name="connsiteX10" fmla="*/ 7056784 w 7056784"/>
                  <a:gd name="connsiteY10" fmla="*/ 212919 h 356935"/>
                  <a:gd name="connsiteX11" fmla="*/ 7056784 w 7056784"/>
                  <a:gd name="connsiteY11" fmla="*/ 356935 h 356935"/>
                  <a:gd name="connsiteX12" fmla="*/ 0 w 7056784"/>
                  <a:gd name="connsiteY12" fmla="*/ 356935 h 356935"/>
                  <a:gd name="connsiteX13" fmla="*/ 0 w 7056784"/>
                  <a:gd name="connsiteY13" fmla="*/ 212919 h 356935"/>
                  <a:gd name="connsiteX0" fmla="*/ 0 w 7056784"/>
                  <a:gd name="connsiteY0" fmla="*/ 212919 h 356935"/>
                  <a:gd name="connsiteX1" fmla="*/ 1083254 w 7056784"/>
                  <a:gd name="connsiteY1" fmla="*/ 189454 h 356935"/>
                  <a:gd name="connsiteX2" fmla="*/ 1988553 w 7056784"/>
                  <a:gd name="connsiteY2" fmla="*/ 211104 h 356935"/>
                  <a:gd name="connsiteX3" fmla="*/ 2918812 w 7056784"/>
                  <a:gd name="connsiteY3" fmla="*/ 189454 h 356935"/>
                  <a:gd name="connsiteX4" fmla="*/ 3823133 w 7056784"/>
                  <a:gd name="connsiteY4" fmla="*/ 211761 h 356935"/>
                  <a:gd name="connsiteX5" fmla="*/ 4372554 w 7056784"/>
                  <a:gd name="connsiteY5" fmla="*/ 70 h 356935"/>
                  <a:gd name="connsiteX6" fmla="*/ 4754370 w 7056784"/>
                  <a:gd name="connsiteY6" fmla="*/ 189454 h 356935"/>
                  <a:gd name="connsiteX7" fmla="*/ 5669884 w 7056784"/>
                  <a:gd name="connsiteY7" fmla="*/ 212423 h 356935"/>
                  <a:gd name="connsiteX8" fmla="*/ 6220288 w 7056784"/>
                  <a:gd name="connsiteY8" fmla="*/ 70 h 356935"/>
                  <a:gd name="connsiteX9" fmla="*/ 7056784 w 7056784"/>
                  <a:gd name="connsiteY9" fmla="*/ 212919 h 356935"/>
                  <a:gd name="connsiteX10" fmla="*/ 7056784 w 7056784"/>
                  <a:gd name="connsiteY10" fmla="*/ 356935 h 356935"/>
                  <a:gd name="connsiteX11" fmla="*/ 0 w 7056784"/>
                  <a:gd name="connsiteY11" fmla="*/ 356935 h 356935"/>
                  <a:gd name="connsiteX12" fmla="*/ 0 w 7056784"/>
                  <a:gd name="connsiteY12" fmla="*/ 212919 h 356935"/>
                  <a:gd name="connsiteX0" fmla="*/ 0 w 7056784"/>
                  <a:gd name="connsiteY0" fmla="*/ 212850 h 356866"/>
                  <a:gd name="connsiteX1" fmla="*/ 1083254 w 7056784"/>
                  <a:gd name="connsiteY1" fmla="*/ 189385 h 356866"/>
                  <a:gd name="connsiteX2" fmla="*/ 1988553 w 7056784"/>
                  <a:gd name="connsiteY2" fmla="*/ 211035 h 356866"/>
                  <a:gd name="connsiteX3" fmla="*/ 2918812 w 7056784"/>
                  <a:gd name="connsiteY3" fmla="*/ 189385 h 356866"/>
                  <a:gd name="connsiteX4" fmla="*/ 3823133 w 7056784"/>
                  <a:gd name="connsiteY4" fmla="*/ 211692 h 356866"/>
                  <a:gd name="connsiteX5" fmla="*/ 4754370 w 7056784"/>
                  <a:gd name="connsiteY5" fmla="*/ 189385 h 356866"/>
                  <a:gd name="connsiteX6" fmla="*/ 5669884 w 7056784"/>
                  <a:gd name="connsiteY6" fmla="*/ 212354 h 356866"/>
                  <a:gd name="connsiteX7" fmla="*/ 6220288 w 7056784"/>
                  <a:gd name="connsiteY7" fmla="*/ 1 h 356866"/>
                  <a:gd name="connsiteX8" fmla="*/ 7056784 w 7056784"/>
                  <a:gd name="connsiteY8" fmla="*/ 212850 h 356866"/>
                  <a:gd name="connsiteX9" fmla="*/ 7056784 w 7056784"/>
                  <a:gd name="connsiteY9" fmla="*/ 356866 h 356866"/>
                  <a:gd name="connsiteX10" fmla="*/ 0 w 7056784"/>
                  <a:gd name="connsiteY10" fmla="*/ 356866 h 356866"/>
                  <a:gd name="connsiteX11" fmla="*/ 0 w 7056784"/>
                  <a:gd name="connsiteY11" fmla="*/ 212850 h 356866"/>
                  <a:gd name="connsiteX0" fmla="*/ 0 w 7056784"/>
                  <a:gd name="connsiteY0" fmla="*/ 23600 h 167616"/>
                  <a:gd name="connsiteX1" fmla="*/ 1083254 w 7056784"/>
                  <a:gd name="connsiteY1" fmla="*/ 135 h 167616"/>
                  <a:gd name="connsiteX2" fmla="*/ 1988553 w 7056784"/>
                  <a:gd name="connsiteY2" fmla="*/ 21785 h 167616"/>
                  <a:gd name="connsiteX3" fmla="*/ 2918812 w 7056784"/>
                  <a:gd name="connsiteY3" fmla="*/ 135 h 167616"/>
                  <a:gd name="connsiteX4" fmla="*/ 3823133 w 7056784"/>
                  <a:gd name="connsiteY4" fmla="*/ 22442 h 167616"/>
                  <a:gd name="connsiteX5" fmla="*/ 4754370 w 7056784"/>
                  <a:gd name="connsiteY5" fmla="*/ 135 h 167616"/>
                  <a:gd name="connsiteX6" fmla="*/ 5669884 w 7056784"/>
                  <a:gd name="connsiteY6" fmla="*/ 23104 h 167616"/>
                  <a:gd name="connsiteX7" fmla="*/ 7056784 w 7056784"/>
                  <a:gd name="connsiteY7" fmla="*/ 23600 h 167616"/>
                  <a:gd name="connsiteX8" fmla="*/ 7056784 w 7056784"/>
                  <a:gd name="connsiteY8" fmla="*/ 167616 h 167616"/>
                  <a:gd name="connsiteX9" fmla="*/ 0 w 7056784"/>
                  <a:gd name="connsiteY9" fmla="*/ 167616 h 167616"/>
                  <a:gd name="connsiteX10" fmla="*/ 0 w 7056784"/>
                  <a:gd name="connsiteY10" fmla="*/ 23600 h 167616"/>
                  <a:gd name="connsiteX0" fmla="*/ 0 w 7056784"/>
                  <a:gd name="connsiteY0" fmla="*/ 54240 h 198256"/>
                  <a:gd name="connsiteX1" fmla="*/ 1083254 w 7056784"/>
                  <a:gd name="connsiteY1" fmla="*/ 30775 h 198256"/>
                  <a:gd name="connsiteX2" fmla="*/ 1988553 w 7056784"/>
                  <a:gd name="connsiteY2" fmla="*/ 52425 h 198256"/>
                  <a:gd name="connsiteX3" fmla="*/ 2918812 w 7056784"/>
                  <a:gd name="connsiteY3" fmla="*/ 30775 h 198256"/>
                  <a:gd name="connsiteX4" fmla="*/ 3823133 w 7056784"/>
                  <a:gd name="connsiteY4" fmla="*/ 53082 h 198256"/>
                  <a:gd name="connsiteX5" fmla="*/ 4754370 w 7056784"/>
                  <a:gd name="connsiteY5" fmla="*/ 30775 h 198256"/>
                  <a:gd name="connsiteX6" fmla="*/ 5669885 w 7056784"/>
                  <a:gd name="connsiteY6" fmla="*/ 404 h 198256"/>
                  <a:gd name="connsiteX7" fmla="*/ 7056784 w 7056784"/>
                  <a:gd name="connsiteY7" fmla="*/ 54240 h 198256"/>
                  <a:gd name="connsiteX8" fmla="*/ 7056784 w 7056784"/>
                  <a:gd name="connsiteY8" fmla="*/ 198256 h 198256"/>
                  <a:gd name="connsiteX9" fmla="*/ 0 w 7056784"/>
                  <a:gd name="connsiteY9" fmla="*/ 198256 h 198256"/>
                  <a:gd name="connsiteX10" fmla="*/ 0 w 7056784"/>
                  <a:gd name="connsiteY10" fmla="*/ 54240 h 198256"/>
                  <a:gd name="connsiteX0" fmla="*/ 0 w 7056784"/>
                  <a:gd name="connsiteY0" fmla="*/ 54120 h 198136"/>
                  <a:gd name="connsiteX1" fmla="*/ 1083254 w 7056784"/>
                  <a:gd name="connsiteY1" fmla="*/ 30655 h 198136"/>
                  <a:gd name="connsiteX2" fmla="*/ 1988553 w 7056784"/>
                  <a:gd name="connsiteY2" fmla="*/ 52305 h 198136"/>
                  <a:gd name="connsiteX3" fmla="*/ 2918812 w 7056784"/>
                  <a:gd name="connsiteY3" fmla="*/ 30655 h 198136"/>
                  <a:gd name="connsiteX4" fmla="*/ 3823133 w 7056784"/>
                  <a:gd name="connsiteY4" fmla="*/ 52962 h 198136"/>
                  <a:gd name="connsiteX5" fmla="*/ 4754370 w 7056784"/>
                  <a:gd name="connsiteY5" fmla="*/ 30655 h 198136"/>
                  <a:gd name="connsiteX6" fmla="*/ 5669885 w 7056784"/>
                  <a:gd name="connsiteY6" fmla="*/ 284 h 198136"/>
                  <a:gd name="connsiteX7" fmla="*/ 7056784 w 7056784"/>
                  <a:gd name="connsiteY7" fmla="*/ 54120 h 198136"/>
                  <a:gd name="connsiteX8" fmla="*/ 7056784 w 7056784"/>
                  <a:gd name="connsiteY8" fmla="*/ 198136 h 198136"/>
                  <a:gd name="connsiteX9" fmla="*/ 0 w 7056784"/>
                  <a:gd name="connsiteY9" fmla="*/ 198136 h 198136"/>
                  <a:gd name="connsiteX10" fmla="*/ 0 w 7056784"/>
                  <a:gd name="connsiteY10" fmla="*/ 54120 h 198136"/>
                  <a:gd name="connsiteX0" fmla="*/ 0 w 7056784"/>
                  <a:gd name="connsiteY0" fmla="*/ 53836 h 197852"/>
                  <a:gd name="connsiteX1" fmla="*/ 1083254 w 7056784"/>
                  <a:gd name="connsiteY1" fmla="*/ 30371 h 197852"/>
                  <a:gd name="connsiteX2" fmla="*/ 1988553 w 7056784"/>
                  <a:gd name="connsiteY2" fmla="*/ 52021 h 197852"/>
                  <a:gd name="connsiteX3" fmla="*/ 2918812 w 7056784"/>
                  <a:gd name="connsiteY3" fmla="*/ 30371 h 197852"/>
                  <a:gd name="connsiteX4" fmla="*/ 3823133 w 7056784"/>
                  <a:gd name="connsiteY4" fmla="*/ 52678 h 197852"/>
                  <a:gd name="connsiteX5" fmla="*/ 4754370 w 7056784"/>
                  <a:gd name="connsiteY5" fmla="*/ 30371 h 197852"/>
                  <a:gd name="connsiteX6" fmla="*/ 5669885 w 7056784"/>
                  <a:gd name="connsiteY6" fmla="*/ 0 h 197852"/>
                  <a:gd name="connsiteX7" fmla="*/ 7056784 w 7056784"/>
                  <a:gd name="connsiteY7" fmla="*/ 15736 h 197852"/>
                  <a:gd name="connsiteX8" fmla="*/ 7056784 w 7056784"/>
                  <a:gd name="connsiteY8" fmla="*/ 197852 h 197852"/>
                  <a:gd name="connsiteX9" fmla="*/ 0 w 7056784"/>
                  <a:gd name="connsiteY9" fmla="*/ 197852 h 197852"/>
                  <a:gd name="connsiteX10" fmla="*/ 0 w 7056784"/>
                  <a:gd name="connsiteY10" fmla="*/ 53836 h 197852"/>
                  <a:gd name="connsiteX0" fmla="*/ 0 w 7056784"/>
                  <a:gd name="connsiteY0" fmla="*/ 53836 h 197852"/>
                  <a:gd name="connsiteX1" fmla="*/ 1083254 w 7056784"/>
                  <a:gd name="connsiteY1" fmla="*/ 30371 h 197852"/>
                  <a:gd name="connsiteX2" fmla="*/ 1988553 w 7056784"/>
                  <a:gd name="connsiteY2" fmla="*/ 52021 h 197852"/>
                  <a:gd name="connsiteX3" fmla="*/ 2918812 w 7056784"/>
                  <a:gd name="connsiteY3" fmla="*/ 30371 h 197852"/>
                  <a:gd name="connsiteX4" fmla="*/ 3823133 w 7056784"/>
                  <a:gd name="connsiteY4" fmla="*/ 52678 h 197852"/>
                  <a:gd name="connsiteX5" fmla="*/ 5669885 w 7056784"/>
                  <a:gd name="connsiteY5" fmla="*/ 0 h 197852"/>
                  <a:gd name="connsiteX6" fmla="*/ 7056784 w 7056784"/>
                  <a:gd name="connsiteY6" fmla="*/ 15736 h 197852"/>
                  <a:gd name="connsiteX7" fmla="*/ 7056784 w 7056784"/>
                  <a:gd name="connsiteY7" fmla="*/ 197852 h 197852"/>
                  <a:gd name="connsiteX8" fmla="*/ 0 w 7056784"/>
                  <a:gd name="connsiteY8" fmla="*/ 197852 h 197852"/>
                  <a:gd name="connsiteX9" fmla="*/ 0 w 7056784"/>
                  <a:gd name="connsiteY9" fmla="*/ 53836 h 197852"/>
                  <a:gd name="connsiteX0" fmla="*/ 0 w 7056784"/>
                  <a:gd name="connsiteY0" fmla="*/ 53836 h 197852"/>
                  <a:gd name="connsiteX1" fmla="*/ 1083254 w 7056784"/>
                  <a:gd name="connsiteY1" fmla="*/ 30371 h 197852"/>
                  <a:gd name="connsiteX2" fmla="*/ 1988553 w 7056784"/>
                  <a:gd name="connsiteY2" fmla="*/ 52021 h 197852"/>
                  <a:gd name="connsiteX3" fmla="*/ 2918812 w 7056784"/>
                  <a:gd name="connsiteY3" fmla="*/ 30371 h 197852"/>
                  <a:gd name="connsiteX4" fmla="*/ 3823133 w 7056784"/>
                  <a:gd name="connsiteY4" fmla="*/ 22198 h 197852"/>
                  <a:gd name="connsiteX5" fmla="*/ 5669885 w 7056784"/>
                  <a:gd name="connsiteY5" fmla="*/ 0 h 197852"/>
                  <a:gd name="connsiteX6" fmla="*/ 7056784 w 7056784"/>
                  <a:gd name="connsiteY6" fmla="*/ 15736 h 197852"/>
                  <a:gd name="connsiteX7" fmla="*/ 7056784 w 7056784"/>
                  <a:gd name="connsiteY7" fmla="*/ 197852 h 197852"/>
                  <a:gd name="connsiteX8" fmla="*/ 0 w 7056784"/>
                  <a:gd name="connsiteY8" fmla="*/ 197852 h 197852"/>
                  <a:gd name="connsiteX9" fmla="*/ 0 w 7056784"/>
                  <a:gd name="connsiteY9" fmla="*/ 53836 h 197852"/>
                  <a:gd name="connsiteX0" fmla="*/ 0 w 7056784"/>
                  <a:gd name="connsiteY0" fmla="*/ 53836 h 197852"/>
                  <a:gd name="connsiteX1" fmla="*/ 1083254 w 7056784"/>
                  <a:gd name="connsiteY1" fmla="*/ 30371 h 197852"/>
                  <a:gd name="connsiteX2" fmla="*/ 1988553 w 7056784"/>
                  <a:gd name="connsiteY2" fmla="*/ 52021 h 197852"/>
                  <a:gd name="connsiteX3" fmla="*/ 2918812 w 7056784"/>
                  <a:gd name="connsiteY3" fmla="*/ 30371 h 197852"/>
                  <a:gd name="connsiteX4" fmla="*/ 3823133 w 7056784"/>
                  <a:gd name="connsiteY4" fmla="*/ 6958 h 197852"/>
                  <a:gd name="connsiteX5" fmla="*/ 5669885 w 7056784"/>
                  <a:gd name="connsiteY5" fmla="*/ 0 h 197852"/>
                  <a:gd name="connsiteX6" fmla="*/ 7056784 w 7056784"/>
                  <a:gd name="connsiteY6" fmla="*/ 15736 h 197852"/>
                  <a:gd name="connsiteX7" fmla="*/ 7056784 w 7056784"/>
                  <a:gd name="connsiteY7" fmla="*/ 197852 h 197852"/>
                  <a:gd name="connsiteX8" fmla="*/ 0 w 7056784"/>
                  <a:gd name="connsiteY8" fmla="*/ 197852 h 197852"/>
                  <a:gd name="connsiteX9" fmla="*/ 0 w 7056784"/>
                  <a:gd name="connsiteY9" fmla="*/ 53836 h 197852"/>
                  <a:gd name="connsiteX0" fmla="*/ 0 w 7056784"/>
                  <a:gd name="connsiteY0" fmla="*/ 53836 h 197852"/>
                  <a:gd name="connsiteX1" fmla="*/ 1083254 w 7056784"/>
                  <a:gd name="connsiteY1" fmla="*/ 30371 h 197852"/>
                  <a:gd name="connsiteX2" fmla="*/ 2918812 w 7056784"/>
                  <a:gd name="connsiteY2" fmla="*/ 30371 h 197852"/>
                  <a:gd name="connsiteX3" fmla="*/ 3823133 w 7056784"/>
                  <a:gd name="connsiteY3" fmla="*/ 6958 h 197852"/>
                  <a:gd name="connsiteX4" fmla="*/ 5669885 w 7056784"/>
                  <a:gd name="connsiteY4" fmla="*/ 0 h 197852"/>
                  <a:gd name="connsiteX5" fmla="*/ 7056784 w 7056784"/>
                  <a:gd name="connsiteY5" fmla="*/ 15736 h 197852"/>
                  <a:gd name="connsiteX6" fmla="*/ 7056784 w 7056784"/>
                  <a:gd name="connsiteY6" fmla="*/ 197852 h 197852"/>
                  <a:gd name="connsiteX7" fmla="*/ 0 w 7056784"/>
                  <a:gd name="connsiteY7" fmla="*/ 197852 h 197852"/>
                  <a:gd name="connsiteX8" fmla="*/ 0 w 7056784"/>
                  <a:gd name="connsiteY8" fmla="*/ 53836 h 197852"/>
                  <a:gd name="connsiteX0" fmla="*/ 0 w 7056784"/>
                  <a:gd name="connsiteY0" fmla="*/ 53836 h 197852"/>
                  <a:gd name="connsiteX1" fmla="*/ 1083254 w 7056784"/>
                  <a:gd name="connsiteY1" fmla="*/ 30371 h 197852"/>
                  <a:gd name="connsiteX2" fmla="*/ 3823133 w 7056784"/>
                  <a:gd name="connsiteY2" fmla="*/ 6958 h 197852"/>
                  <a:gd name="connsiteX3" fmla="*/ 5669885 w 7056784"/>
                  <a:gd name="connsiteY3" fmla="*/ 0 h 197852"/>
                  <a:gd name="connsiteX4" fmla="*/ 7056784 w 7056784"/>
                  <a:gd name="connsiteY4" fmla="*/ 15736 h 197852"/>
                  <a:gd name="connsiteX5" fmla="*/ 7056784 w 7056784"/>
                  <a:gd name="connsiteY5" fmla="*/ 197852 h 197852"/>
                  <a:gd name="connsiteX6" fmla="*/ 0 w 7056784"/>
                  <a:gd name="connsiteY6" fmla="*/ 197852 h 197852"/>
                  <a:gd name="connsiteX7" fmla="*/ 0 w 7056784"/>
                  <a:gd name="connsiteY7" fmla="*/ 53836 h 197852"/>
                  <a:gd name="connsiteX0" fmla="*/ 0 w 7056784"/>
                  <a:gd name="connsiteY0" fmla="*/ 53836 h 197852"/>
                  <a:gd name="connsiteX1" fmla="*/ 3823133 w 7056784"/>
                  <a:gd name="connsiteY1" fmla="*/ 6958 h 197852"/>
                  <a:gd name="connsiteX2" fmla="*/ 5669885 w 7056784"/>
                  <a:gd name="connsiteY2" fmla="*/ 0 h 197852"/>
                  <a:gd name="connsiteX3" fmla="*/ 7056784 w 7056784"/>
                  <a:gd name="connsiteY3" fmla="*/ 15736 h 197852"/>
                  <a:gd name="connsiteX4" fmla="*/ 7056784 w 7056784"/>
                  <a:gd name="connsiteY4" fmla="*/ 197852 h 197852"/>
                  <a:gd name="connsiteX5" fmla="*/ 0 w 7056784"/>
                  <a:gd name="connsiteY5" fmla="*/ 197852 h 197852"/>
                  <a:gd name="connsiteX6" fmla="*/ 0 w 7056784"/>
                  <a:gd name="connsiteY6" fmla="*/ 53836 h 197852"/>
                  <a:gd name="connsiteX0" fmla="*/ 0 w 7056784"/>
                  <a:gd name="connsiteY0" fmla="*/ 11407 h 216383"/>
                  <a:gd name="connsiteX1" fmla="*/ 3823133 w 7056784"/>
                  <a:gd name="connsiteY1" fmla="*/ 25489 h 216383"/>
                  <a:gd name="connsiteX2" fmla="*/ 5669885 w 7056784"/>
                  <a:gd name="connsiteY2" fmla="*/ 18531 h 216383"/>
                  <a:gd name="connsiteX3" fmla="*/ 7056784 w 7056784"/>
                  <a:gd name="connsiteY3" fmla="*/ 34267 h 216383"/>
                  <a:gd name="connsiteX4" fmla="*/ 7056784 w 7056784"/>
                  <a:gd name="connsiteY4" fmla="*/ 216383 h 216383"/>
                  <a:gd name="connsiteX5" fmla="*/ 0 w 7056784"/>
                  <a:gd name="connsiteY5" fmla="*/ 216383 h 216383"/>
                  <a:gd name="connsiteX6" fmla="*/ 0 w 7056784"/>
                  <a:gd name="connsiteY6" fmla="*/ 11407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56784" h="216383">
                    <a:moveTo>
                      <a:pt x="0" y="11407"/>
                    </a:moveTo>
                    <a:cubicBezTo>
                      <a:pt x="637189" y="-20409"/>
                      <a:pt x="2878152" y="24302"/>
                      <a:pt x="3823133" y="25489"/>
                    </a:cubicBezTo>
                    <a:lnTo>
                      <a:pt x="5669885" y="18531"/>
                    </a:lnTo>
                    <a:lnTo>
                      <a:pt x="7056784" y="34267"/>
                    </a:lnTo>
                    <a:lnTo>
                      <a:pt x="7056784" y="216383"/>
                    </a:lnTo>
                    <a:lnTo>
                      <a:pt x="0" y="216383"/>
                    </a:lnTo>
                    <a:lnTo>
                      <a:pt x="0" y="11407"/>
                    </a:lnTo>
                    <a:close/>
                  </a:path>
                </a:pathLst>
              </a:custGeom>
              <a:solidFill>
                <a:srgbClr val="E3DED3"/>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99592"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997844"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094188" y="4242233"/>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190155"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258937" y="4243947"/>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370832" y="422108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493434" y="423820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612333" y="4227074"/>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688626" y="4118616"/>
                <a:ext cx="106046"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405830" y="4122474"/>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520612" y="415598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1208201" y="4118813"/>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448154" y="4175367"/>
                <a:ext cx="6569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2084218" y="4149464"/>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055748" y="4175368"/>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1265390" y="417877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960741" y="4161744"/>
                <a:ext cx="6489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1156134" y="4079648"/>
                <a:ext cx="69895"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847957" y="4188533"/>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1147331" y="416643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1054105" y="4107404"/>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1484887" y="4089933"/>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869119" y="409886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643752" y="4165674"/>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1728251" y="4215340"/>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1616824" y="4092440"/>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1772298" y="4165674"/>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1816747" y="42439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790894" y="4082916"/>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903476" y="4086216"/>
                <a:ext cx="106046"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p:cNvGrpSpPr/>
              <p:nvPr/>
            </p:nvGrpSpPr>
            <p:grpSpPr>
              <a:xfrm>
                <a:off x="1917800" y="4080125"/>
                <a:ext cx="2762495" cy="215689"/>
                <a:chOff x="663030" y="4080125"/>
                <a:chExt cx="2762495" cy="215689"/>
              </a:xfrm>
            </p:grpSpPr>
            <p:sp>
              <p:nvSpPr>
                <p:cNvPr id="43" name="Oval 42"/>
                <p:cNvSpPr/>
                <p:nvPr/>
              </p:nvSpPr>
              <p:spPr>
                <a:xfrm>
                  <a:off x="1423227" y="4250095"/>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1520886" y="4170919"/>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1651370"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750337"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819119" y="4243947"/>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1931014" y="422108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2053616" y="423820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161612" y="4223704"/>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2226106" y="4112199"/>
                  <a:ext cx="106046"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1966012" y="4122474"/>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2080794" y="415598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771550" y="412981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2008336" y="4175367"/>
                  <a:ext cx="6569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619716" y="4132945"/>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1615930" y="4175368"/>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1859966" y="4166437"/>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2769167" y="4136840"/>
                  <a:ext cx="6489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478707" y="4163883"/>
                  <a:ext cx="69895"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1427242" y="417619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1707513" y="416643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1005016" y="4117431"/>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3319479" y="414070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1498020" y="411253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2203934" y="4165674"/>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2285008" y="4226113"/>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1323454" y="4085092"/>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2297839" y="4170556"/>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2376929" y="42439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2403940" y="4171039"/>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2922898" y="4135397"/>
                  <a:ext cx="106046"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p:cNvSpPr/>
                <p:nvPr/>
              </p:nvSpPr>
              <p:spPr>
                <a:xfrm>
                  <a:off x="1012490"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p:cNvSpPr/>
                <p:nvPr/>
              </p:nvSpPr>
              <p:spPr>
                <a:xfrm>
                  <a:off x="1136390" y="4240699"/>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p:cNvSpPr/>
                <p:nvPr/>
              </p:nvSpPr>
              <p:spPr>
                <a:xfrm>
                  <a:off x="1204086"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p:cNvSpPr/>
                <p:nvPr/>
              </p:nvSpPr>
              <p:spPr>
                <a:xfrm>
                  <a:off x="1340103" y="4234252"/>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p:cNvSpPr/>
                <p:nvPr/>
              </p:nvSpPr>
              <p:spPr>
                <a:xfrm>
                  <a:off x="675538" y="4155380"/>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p:cNvSpPr/>
                <p:nvPr/>
              </p:nvSpPr>
              <p:spPr>
                <a:xfrm>
                  <a:off x="755392" y="4241492"/>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p:cNvSpPr/>
                <p:nvPr/>
              </p:nvSpPr>
              <p:spPr>
                <a:xfrm>
                  <a:off x="1279724" y="419702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p:cNvSpPr/>
                <p:nvPr/>
              </p:nvSpPr>
              <p:spPr>
                <a:xfrm>
                  <a:off x="663030"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p:cNvSpPr/>
                <p:nvPr/>
              </p:nvSpPr>
              <p:spPr>
                <a:xfrm>
                  <a:off x="748569" y="4178769"/>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Oval 217"/>
                <p:cNvSpPr/>
                <p:nvPr/>
              </p:nvSpPr>
              <p:spPr>
                <a:xfrm>
                  <a:off x="934285" y="4232636"/>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Oval 218"/>
                <p:cNvSpPr/>
                <p:nvPr/>
              </p:nvSpPr>
              <p:spPr>
                <a:xfrm>
                  <a:off x="1088727" y="4194892"/>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Oval 565"/>
                <p:cNvSpPr/>
                <p:nvPr/>
              </p:nvSpPr>
              <p:spPr>
                <a:xfrm>
                  <a:off x="934285" y="4134840"/>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Oval 566"/>
                <p:cNvSpPr/>
                <p:nvPr/>
              </p:nvSpPr>
              <p:spPr>
                <a:xfrm>
                  <a:off x="841838" y="4220836"/>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Oval 568"/>
                <p:cNvSpPr/>
                <p:nvPr/>
              </p:nvSpPr>
              <p:spPr>
                <a:xfrm>
                  <a:off x="909004" y="4181143"/>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Oval 569"/>
                <p:cNvSpPr/>
                <p:nvPr/>
              </p:nvSpPr>
              <p:spPr>
                <a:xfrm>
                  <a:off x="1012490" y="4167342"/>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Oval 570"/>
                <p:cNvSpPr/>
                <p:nvPr/>
              </p:nvSpPr>
              <p:spPr>
                <a:xfrm>
                  <a:off x="1127283" y="4142970"/>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 name="Oval 571"/>
                <p:cNvSpPr/>
                <p:nvPr/>
              </p:nvSpPr>
              <p:spPr>
                <a:xfrm>
                  <a:off x="1204086" y="4147343"/>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 name="Oval 572"/>
                <p:cNvSpPr/>
                <p:nvPr/>
              </p:nvSpPr>
              <p:spPr>
                <a:xfrm>
                  <a:off x="1204086" y="4080125"/>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 name="Oval 573"/>
                <p:cNvSpPr/>
                <p:nvPr/>
              </p:nvSpPr>
              <p:spPr>
                <a:xfrm>
                  <a:off x="1106428" y="4080125"/>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 name="Oval 574"/>
                <p:cNvSpPr/>
                <p:nvPr/>
              </p:nvSpPr>
              <p:spPr>
                <a:xfrm>
                  <a:off x="1279724" y="4128387"/>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Oval 575"/>
                <p:cNvSpPr/>
                <p:nvPr/>
              </p:nvSpPr>
              <p:spPr>
                <a:xfrm>
                  <a:off x="1408139" y="4093540"/>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Oval 576"/>
                <p:cNvSpPr/>
                <p:nvPr/>
              </p:nvSpPr>
              <p:spPr>
                <a:xfrm>
                  <a:off x="1346045" y="4165320"/>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Oval 577"/>
                <p:cNvSpPr/>
                <p:nvPr/>
              </p:nvSpPr>
              <p:spPr>
                <a:xfrm>
                  <a:off x="1495563" y="4226307"/>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Oval 578"/>
                <p:cNvSpPr/>
                <p:nvPr/>
              </p:nvSpPr>
              <p:spPr>
                <a:xfrm>
                  <a:off x="1619060" y="4092440"/>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Oval 579"/>
                <p:cNvSpPr/>
                <p:nvPr/>
              </p:nvSpPr>
              <p:spPr>
                <a:xfrm>
                  <a:off x="1579369" y="4245390"/>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Oval 580"/>
                <p:cNvSpPr/>
                <p:nvPr/>
              </p:nvSpPr>
              <p:spPr>
                <a:xfrm>
                  <a:off x="1707513" y="4089121"/>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Oval 581"/>
                <p:cNvSpPr/>
                <p:nvPr/>
              </p:nvSpPr>
              <p:spPr>
                <a:xfrm>
                  <a:off x="1859966" y="4089121"/>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Oval 582"/>
                <p:cNvSpPr/>
                <p:nvPr/>
              </p:nvSpPr>
              <p:spPr>
                <a:xfrm>
                  <a:off x="2080794" y="409244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Oval 583"/>
                <p:cNvSpPr/>
                <p:nvPr/>
              </p:nvSpPr>
              <p:spPr>
                <a:xfrm>
                  <a:off x="2366705" y="4101618"/>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Oval 584"/>
                <p:cNvSpPr/>
                <p:nvPr/>
              </p:nvSpPr>
              <p:spPr>
                <a:xfrm>
                  <a:off x="2696114" y="4164097"/>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Oval 585"/>
                <p:cNvSpPr/>
                <p:nvPr/>
              </p:nvSpPr>
              <p:spPr>
                <a:xfrm>
                  <a:off x="2696114" y="4098859"/>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Oval 586"/>
                <p:cNvSpPr/>
                <p:nvPr/>
              </p:nvSpPr>
              <p:spPr>
                <a:xfrm>
                  <a:off x="2509280" y="4102284"/>
                  <a:ext cx="69895"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3734220" y="4095427"/>
                <a:ext cx="2773202" cy="194239"/>
                <a:chOff x="642367" y="4095427"/>
                <a:chExt cx="2773202" cy="194239"/>
              </a:xfrm>
            </p:grpSpPr>
            <p:sp>
              <p:nvSpPr>
                <p:cNvPr id="75" name="Oval 74"/>
                <p:cNvSpPr/>
                <p:nvPr/>
              </p:nvSpPr>
              <p:spPr>
                <a:xfrm>
                  <a:off x="1459774"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1558026"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1651370"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1750337"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1819119" y="4243947"/>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1931014" y="422108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2053616" y="423820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2174953" y="4236823"/>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2274444" y="4102844"/>
                  <a:ext cx="106046"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1966012" y="4122474"/>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2080890" y="4165319"/>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1768383" y="4118813"/>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2008336" y="4175367"/>
                  <a:ext cx="6569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2486409" y="4105447"/>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1615930" y="4175368"/>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1859966" y="4166437"/>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2901417" y="4148639"/>
                  <a:ext cx="6489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2106639" y="4095427"/>
                  <a:ext cx="69895"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1408139" y="4188533"/>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1707513" y="416643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3309523" y="4154666"/>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3110492" y="4146925"/>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2635772" y="4131522"/>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2203934" y="4165674"/>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2288433" y="4215340"/>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2786934" y="4131522"/>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2332480" y="4165674"/>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2376929" y="42439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2421466" y="4159092"/>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p:cNvSpPr/>
                <p:nvPr/>
              </p:nvSpPr>
              <p:spPr>
                <a:xfrm>
                  <a:off x="1369162" y="4234811"/>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a:off x="1206827" y="4221088"/>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1017600" y="4234811"/>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p:cNvSpPr/>
                <p:nvPr/>
              </p:nvSpPr>
              <p:spPr>
                <a:xfrm>
                  <a:off x="1093940"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p:cNvSpPr/>
                <p:nvPr/>
              </p:nvSpPr>
              <p:spPr>
                <a:xfrm>
                  <a:off x="814705"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p:cNvSpPr/>
                <p:nvPr/>
              </p:nvSpPr>
              <p:spPr>
                <a:xfrm>
                  <a:off x="642367" y="4234811"/>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p:cNvSpPr/>
                <p:nvPr/>
              </p:nvSpPr>
              <p:spPr>
                <a:xfrm>
                  <a:off x="719669" y="418409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p:cNvSpPr/>
                <p:nvPr/>
              </p:nvSpPr>
              <p:spPr>
                <a:xfrm>
                  <a:off x="910374" y="4242749"/>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p:cNvSpPr/>
                <p:nvPr/>
              </p:nvSpPr>
              <p:spPr>
                <a:xfrm>
                  <a:off x="1287436" y="4197030"/>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p:cNvSpPr/>
                <p:nvPr/>
              </p:nvSpPr>
              <p:spPr>
                <a:xfrm>
                  <a:off x="737058" y="424274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1267836" y="4243696"/>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p:cNvSpPr/>
                <p:nvPr/>
              </p:nvSpPr>
              <p:spPr>
                <a:xfrm>
                  <a:off x="973105" y="4204215"/>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p:cNvSpPr/>
                <p:nvPr/>
              </p:nvSpPr>
              <p:spPr>
                <a:xfrm>
                  <a:off x="2441929" y="4204215"/>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p:cNvSpPr/>
                <p:nvPr/>
              </p:nvSpPr>
              <p:spPr>
                <a:xfrm>
                  <a:off x="2541618" y="42427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p:cNvSpPr/>
                <p:nvPr/>
              </p:nvSpPr>
              <p:spPr>
                <a:xfrm>
                  <a:off x="2558537" y="4174170"/>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194"/>
                <p:cNvSpPr/>
                <p:nvPr/>
              </p:nvSpPr>
              <p:spPr>
                <a:xfrm>
                  <a:off x="2624769" y="4211951"/>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p:cNvSpPr/>
                <p:nvPr/>
              </p:nvSpPr>
              <p:spPr>
                <a:xfrm>
                  <a:off x="2733160" y="4188533"/>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val 196"/>
                <p:cNvSpPr/>
                <p:nvPr/>
              </p:nvSpPr>
              <p:spPr>
                <a:xfrm>
                  <a:off x="2686046" y="4236951"/>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p:cNvSpPr/>
                <p:nvPr/>
              </p:nvSpPr>
              <p:spPr>
                <a:xfrm>
                  <a:off x="2808615" y="4188533"/>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2731558" y="4097543"/>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p:cNvSpPr/>
                <p:nvPr/>
              </p:nvSpPr>
              <p:spPr>
                <a:xfrm>
                  <a:off x="2799114" y="42427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2880299" y="42341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p:cNvSpPr/>
                <p:nvPr/>
              </p:nvSpPr>
              <p:spPr>
                <a:xfrm>
                  <a:off x="2990656" y="4188533"/>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p:cNvSpPr/>
                <p:nvPr/>
              </p:nvSpPr>
              <p:spPr>
                <a:xfrm>
                  <a:off x="3016465" y="4238645"/>
                  <a:ext cx="4937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p:cNvSpPr/>
                <p:nvPr/>
              </p:nvSpPr>
              <p:spPr>
                <a:xfrm>
                  <a:off x="3111015" y="42427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3062195" y="4202383"/>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p:cNvSpPr/>
                <p:nvPr/>
              </p:nvSpPr>
              <p:spPr>
                <a:xfrm>
                  <a:off x="3171012" y="4211951"/>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Oval 587"/>
                <p:cNvSpPr/>
                <p:nvPr/>
              </p:nvSpPr>
              <p:spPr>
                <a:xfrm>
                  <a:off x="1023138" y="4173829"/>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Oval 588"/>
                <p:cNvSpPr/>
                <p:nvPr/>
              </p:nvSpPr>
              <p:spPr>
                <a:xfrm>
                  <a:off x="1018714" y="4102507"/>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Oval 589"/>
                <p:cNvSpPr/>
                <p:nvPr/>
              </p:nvSpPr>
              <p:spPr>
                <a:xfrm>
                  <a:off x="1206827" y="4138128"/>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Oval 590"/>
                <p:cNvSpPr/>
                <p:nvPr/>
              </p:nvSpPr>
              <p:spPr>
                <a:xfrm>
                  <a:off x="1264585" y="4106628"/>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2" name="Oval 591"/>
                <p:cNvSpPr/>
                <p:nvPr/>
              </p:nvSpPr>
              <p:spPr>
                <a:xfrm>
                  <a:off x="1159726" y="4191151"/>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Oval 592"/>
                <p:cNvSpPr/>
                <p:nvPr/>
              </p:nvSpPr>
              <p:spPr>
                <a:xfrm>
                  <a:off x="1315185" y="4136699"/>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Oval 593"/>
                <p:cNvSpPr/>
                <p:nvPr/>
              </p:nvSpPr>
              <p:spPr>
                <a:xfrm>
                  <a:off x="1355250" y="4167146"/>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 name="Oval 594"/>
                <p:cNvSpPr/>
                <p:nvPr/>
              </p:nvSpPr>
              <p:spPr>
                <a:xfrm>
                  <a:off x="1414421" y="4118616"/>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Oval 595"/>
                <p:cNvSpPr/>
                <p:nvPr/>
              </p:nvSpPr>
              <p:spPr>
                <a:xfrm>
                  <a:off x="1251710" y="4173504"/>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Oval 596"/>
                <p:cNvSpPr/>
                <p:nvPr/>
              </p:nvSpPr>
              <p:spPr>
                <a:xfrm>
                  <a:off x="1608532" y="4115299"/>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Oval 597"/>
                <p:cNvSpPr/>
                <p:nvPr/>
              </p:nvSpPr>
              <p:spPr>
                <a:xfrm>
                  <a:off x="1671466" y="4115299"/>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Oval 598"/>
                <p:cNvSpPr/>
                <p:nvPr/>
              </p:nvSpPr>
              <p:spPr>
                <a:xfrm>
                  <a:off x="1905975" y="4110566"/>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Oval 599"/>
                <p:cNvSpPr/>
                <p:nvPr/>
              </p:nvSpPr>
              <p:spPr>
                <a:xfrm>
                  <a:off x="1804840" y="4180341"/>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Oval 600"/>
                <p:cNvSpPr/>
                <p:nvPr/>
              </p:nvSpPr>
              <p:spPr>
                <a:xfrm>
                  <a:off x="2204470" y="4103174"/>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Oval 601"/>
                <p:cNvSpPr/>
                <p:nvPr/>
              </p:nvSpPr>
              <p:spPr>
                <a:xfrm>
                  <a:off x="2563852" y="4116385"/>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3" name="Oval 602"/>
                <p:cNvSpPr/>
                <p:nvPr/>
              </p:nvSpPr>
              <p:spPr>
                <a:xfrm>
                  <a:off x="2859450" y="4103820"/>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 name="Group 136"/>
              <p:cNvGrpSpPr/>
              <p:nvPr/>
            </p:nvGrpSpPr>
            <p:grpSpPr>
              <a:xfrm>
                <a:off x="6076986" y="4098966"/>
                <a:ext cx="1795614" cy="190700"/>
                <a:chOff x="1158251" y="4098966"/>
                <a:chExt cx="1795614" cy="190700"/>
              </a:xfrm>
            </p:grpSpPr>
            <p:sp>
              <p:nvSpPr>
                <p:cNvPr id="138" name="Oval 137"/>
                <p:cNvSpPr/>
                <p:nvPr/>
              </p:nvSpPr>
              <p:spPr>
                <a:xfrm>
                  <a:off x="1459774" y="4234811"/>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p:nvPr/>
              </p:nvSpPr>
              <p:spPr>
                <a:xfrm>
                  <a:off x="1558026"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1651370"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1750337" y="422108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1819119" y="4243947"/>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1931014" y="422108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2053616" y="423820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2187916" y="4221088"/>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2302121" y="4108946"/>
                  <a:ext cx="106046"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p:cNvSpPr/>
                <p:nvPr/>
              </p:nvSpPr>
              <p:spPr>
                <a:xfrm>
                  <a:off x="1966012" y="4122474"/>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p:cNvSpPr/>
                <p:nvPr/>
              </p:nvSpPr>
              <p:spPr>
                <a:xfrm>
                  <a:off x="2080794" y="4155980"/>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1768383" y="4118813"/>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2008336" y="4175367"/>
                  <a:ext cx="6569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1202407" y="4148753"/>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1615930" y="4175368"/>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1859966" y="4166437"/>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1658479" y="4118711"/>
                  <a:ext cx="6489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p:cNvSpPr/>
                <p:nvPr/>
              </p:nvSpPr>
              <p:spPr>
                <a:xfrm>
                  <a:off x="1568544" y="4102508"/>
                  <a:ext cx="69895"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1408139" y="4188533"/>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p:cNvSpPr/>
                <p:nvPr/>
              </p:nvSpPr>
              <p:spPr>
                <a:xfrm>
                  <a:off x="1707513" y="4166438"/>
                  <a:ext cx="7200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1372936" y="4104155"/>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1158251" y="4098966"/>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2589770" y="4116549"/>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2203934" y="4165674"/>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2306983" y="4221296"/>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2041026" y="4105206"/>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2332480" y="4165674"/>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2376929" y="4243947"/>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a:off x="2421466" y="4159092"/>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p:cNvSpPr/>
                <p:nvPr/>
              </p:nvSpPr>
              <p:spPr>
                <a:xfrm>
                  <a:off x="2847819" y="4122705"/>
                  <a:ext cx="106046"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8" name="Oval 167"/>
              <p:cNvSpPr/>
              <p:nvPr/>
            </p:nvSpPr>
            <p:spPr>
              <a:xfrm>
                <a:off x="7354229" y="4204656"/>
                <a:ext cx="106046"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p:cNvSpPr/>
              <p:nvPr/>
            </p:nvSpPr>
            <p:spPr>
              <a:xfrm>
                <a:off x="7472511" y="4205645"/>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7656779" y="4188533"/>
                <a:ext cx="71357"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7719303" y="4237857"/>
                <a:ext cx="50530"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7786166" y="4239235"/>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7751092" y="4184603"/>
                <a:ext cx="71357" cy="45720"/>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7581122" y="4239121"/>
                <a:ext cx="66084"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p:cNvSpPr/>
              <p:nvPr/>
            </p:nvSpPr>
            <p:spPr>
              <a:xfrm>
                <a:off x="7652186" y="4238860"/>
                <a:ext cx="5617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p:cNvSpPr/>
              <p:nvPr/>
            </p:nvSpPr>
            <p:spPr>
              <a:xfrm>
                <a:off x="7503230" y="4250768"/>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p:cNvSpPr/>
              <p:nvPr/>
            </p:nvSpPr>
            <p:spPr>
              <a:xfrm>
                <a:off x="7543146" y="4179533"/>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7421464" y="4158496"/>
                <a:ext cx="71357"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p:cNvSpPr/>
              <p:nvPr/>
            </p:nvSpPr>
            <p:spPr>
              <a:xfrm>
                <a:off x="7442819" y="4250375"/>
                <a:ext cx="4571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Oval 559"/>
              <p:cNvSpPr/>
              <p:nvPr/>
            </p:nvSpPr>
            <p:spPr>
              <a:xfrm>
                <a:off x="1326772" y="4122474"/>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Oval 560"/>
              <p:cNvSpPr/>
              <p:nvPr/>
            </p:nvSpPr>
            <p:spPr>
              <a:xfrm>
                <a:off x="2024740" y="4082346"/>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Oval 561"/>
              <p:cNvSpPr/>
              <p:nvPr/>
            </p:nvSpPr>
            <p:spPr>
              <a:xfrm>
                <a:off x="1850959" y="4122474"/>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 name="Oval 562"/>
              <p:cNvSpPr/>
              <p:nvPr/>
            </p:nvSpPr>
            <p:spPr>
              <a:xfrm>
                <a:off x="1838552" y="4181796"/>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Oval 563"/>
              <p:cNvSpPr/>
              <p:nvPr/>
            </p:nvSpPr>
            <p:spPr>
              <a:xfrm>
                <a:off x="2146115" y="4086858"/>
                <a:ext cx="76222"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Oval 564"/>
              <p:cNvSpPr/>
              <p:nvPr/>
            </p:nvSpPr>
            <p:spPr>
              <a:xfrm>
                <a:off x="1294958" y="4074067"/>
                <a:ext cx="62901"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Oval 567"/>
              <p:cNvSpPr/>
              <p:nvPr/>
            </p:nvSpPr>
            <p:spPr>
              <a:xfrm>
                <a:off x="1995652" y="4126166"/>
                <a:ext cx="61759"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Oval 603"/>
              <p:cNvSpPr/>
              <p:nvPr/>
            </p:nvSpPr>
            <p:spPr>
              <a:xfrm>
                <a:off x="7665927" y="4127907"/>
                <a:ext cx="66084"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Oval 604"/>
              <p:cNvSpPr/>
              <p:nvPr/>
            </p:nvSpPr>
            <p:spPr>
              <a:xfrm>
                <a:off x="7383075" y="4111980"/>
                <a:ext cx="56178" cy="45719"/>
              </a:xfrm>
              <a:prstGeom prst="ellipse">
                <a:avLst/>
              </a:prstGeom>
              <a:solidFill>
                <a:srgbClr val="BDC4B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47" name="Group 1146"/>
          <p:cNvGrpSpPr/>
          <p:nvPr/>
        </p:nvGrpSpPr>
        <p:grpSpPr>
          <a:xfrm>
            <a:off x="362246" y="2078290"/>
            <a:ext cx="1100342" cy="1414512"/>
            <a:chOff x="362246" y="2078290"/>
            <a:chExt cx="1100342" cy="1414512"/>
          </a:xfrm>
        </p:grpSpPr>
        <p:cxnSp>
          <p:nvCxnSpPr>
            <p:cNvPr id="958" name="Straight Connector 957"/>
            <p:cNvCxnSpPr/>
            <p:nvPr/>
          </p:nvCxnSpPr>
          <p:spPr>
            <a:xfrm>
              <a:off x="1188268" y="3307265"/>
              <a:ext cx="274320" cy="0"/>
            </a:xfrm>
            <a:prstGeom prst="line">
              <a:avLst/>
            </a:prstGeom>
            <a:ln w="15875">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954" name="TextBox 953"/>
            <p:cNvSpPr txBox="1"/>
            <p:nvPr/>
          </p:nvSpPr>
          <p:spPr>
            <a:xfrm>
              <a:off x="499900" y="2078290"/>
              <a:ext cx="734823" cy="338554"/>
            </a:xfrm>
            <a:prstGeom prst="rect">
              <a:avLst/>
            </a:prstGeom>
            <a:noFill/>
          </p:spPr>
          <p:txBody>
            <a:bodyPr wrap="square" rtlCol="0">
              <a:spAutoFit/>
            </a:bodyPr>
            <a:lstStyle/>
            <a:p>
              <a:pPr algn="r"/>
              <a:r>
                <a:rPr lang="en-US" sz="1600" dirty="0">
                  <a:solidFill>
                    <a:schemeClr val="tx1">
                      <a:lumMod val="65000"/>
                      <a:lumOff val="35000"/>
                    </a:schemeClr>
                  </a:solidFill>
                </a:rPr>
                <a:t>Skin</a:t>
              </a:r>
            </a:p>
          </p:txBody>
        </p:sp>
        <p:sp>
          <p:nvSpPr>
            <p:cNvPr id="955" name="TextBox 954"/>
            <p:cNvSpPr txBox="1"/>
            <p:nvPr/>
          </p:nvSpPr>
          <p:spPr>
            <a:xfrm>
              <a:off x="499900" y="2436943"/>
              <a:ext cx="734823" cy="338554"/>
            </a:xfrm>
            <a:prstGeom prst="rect">
              <a:avLst/>
            </a:prstGeom>
            <a:noFill/>
          </p:spPr>
          <p:txBody>
            <a:bodyPr wrap="square" rtlCol="0">
              <a:spAutoFit/>
            </a:bodyPr>
            <a:lstStyle/>
            <a:p>
              <a:pPr algn="r"/>
              <a:r>
                <a:rPr lang="en-US" sz="1600" dirty="0">
                  <a:solidFill>
                    <a:schemeClr val="tx1">
                      <a:lumMod val="65000"/>
                      <a:lumOff val="35000"/>
                    </a:schemeClr>
                  </a:solidFill>
                </a:rPr>
                <a:t>Fat</a:t>
              </a:r>
            </a:p>
          </p:txBody>
        </p:sp>
        <p:sp>
          <p:nvSpPr>
            <p:cNvPr id="956" name="TextBox 955"/>
            <p:cNvSpPr txBox="1"/>
            <p:nvPr/>
          </p:nvSpPr>
          <p:spPr>
            <a:xfrm>
              <a:off x="499900" y="3154248"/>
              <a:ext cx="734823" cy="338554"/>
            </a:xfrm>
            <a:prstGeom prst="rect">
              <a:avLst/>
            </a:prstGeom>
            <a:noFill/>
          </p:spPr>
          <p:txBody>
            <a:bodyPr wrap="square" rtlCol="0">
              <a:spAutoFit/>
            </a:bodyPr>
            <a:lstStyle/>
            <a:p>
              <a:pPr algn="r"/>
              <a:r>
                <a:rPr lang="en-US" sz="1600" dirty="0">
                  <a:solidFill>
                    <a:schemeClr val="tx1">
                      <a:lumMod val="65000"/>
                      <a:lumOff val="35000"/>
                    </a:schemeClr>
                  </a:solidFill>
                </a:rPr>
                <a:t>Bone</a:t>
              </a:r>
            </a:p>
          </p:txBody>
        </p:sp>
        <p:cxnSp>
          <p:nvCxnSpPr>
            <p:cNvPr id="957" name="Straight Connector 956"/>
            <p:cNvCxnSpPr/>
            <p:nvPr/>
          </p:nvCxnSpPr>
          <p:spPr>
            <a:xfrm>
              <a:off x="1188268" y="2276872"/>
              <a:ext cx="274320" cy="0"/>
            </a:xfrm>
            <a:prstGeom prst="line">
              <a:avLst/>
            </a:prstGeom>
            <a:ln w="15875">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59" name="Straight Connector 958"/>
            <p:cNvCxnSpPr/>
            <p:nvPr/>
          </p:nvCxnSpPr>
          <p:spPr>
            <a:xfrm>
              <a:off x="1188268" y="2572069"/>
              <a:ext cx="274320" cy="0"/>
            </a:xfrm>
            <a:prstGeom prst="line">
              <a:avLst/>
            </a:prstGeom>
            <a:ln w="15875">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960" name="TextBox 959"/>
            <p:cNvSpPr txBox="1"/>
            <p:nvPr/>
          </p:nvSpPr>
          <p:spPr>
            <a:xfrm>
              <a:off x="362246" y="2795596"/>
              <a:ext cx="872477" cy="338554"/>
            </a:xfrm>
            <a:prstGeom prst="rect">
              <a:avLst/>
            </a:prstGeom>
            <a:noFill/>
          </p:spPr>
          <p:txBody>
            <a:bodyPr wrap="square" rtlCol="0">
              <a:spAutoFit/>
            </a:bodyPr>
            <a:lstStyle/>
            <a:p>
              <a:pPr algn="r"/>
              <a:r>
                <a:rPr lang="en-US" sz="1600" dirty="0">
                  <a:solidFill>
                    <a:schemeClr val="tx1">
                      <a:lumMod val="65000"/>
                      <a:lumOff val="35000"/>
                    </a:schemeClr>
                  </a:solidFill>
                </a:rPr>
                <a:t>Muscle</a:t>
              </a:r>
            </a:p>
          </p:txBody>
        </p:sp>
        <p:cxnSp>
          <p:nvCxnSpPr>
            <p:cNvPr id="961" name="Straight Connector 960"/>
            <p:cNvCxnSpPr/>
            <p:nvPr/>
          </p:nvCxnSpPr>
          <p:spPr>
            <a:xfrm>
              <a:off x="1188268" y="2996952"/>
              <a:ext cx="274320" cy="0"/>
            </a:xfrm>
            <a:prstGeom prst="line">
              <a:avLst/>
            </a:prstGeom>
            <a:ln w="15875">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a:off x="7491193" y="3161727"/>
            <a:ext cx="352401" cy="4483"/>
          </a:xfrm>
          <a:prstGeom prst="line">
            <a:avLst/>
          </a:prstGeom>
          <a:ln w="15875">
            <a:gradFill>
              <a:gsLst>
                <a:gs pos="18000">
                  <a:srgbClr val="E3DED3">
                    <a:alpha val="12000"/>
                  </a:srgbClr>
                </a:gs>
                <a:gs pos="48000">
                  <a:srgbClr val="E3DED3"/>
                </a:gs>
                <a:gs pos="58000">
                  <a:srgbClr val="E3DED3"/>
                </a:gs>
                <a:gs pos="86000">
                  <a:srgbClr val="E3DED3">
                    <a:alpha val="1000"/>
                  </a:srgbClr>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05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12"/>
                                        </p:tgtEl>
                                        <p:attrNameLst>
                                          <p:attrName>style.visibility</p:attrName>
                                        </p:attrNameLst>
                                      </p:cBhvr>
                                      <p:to>
                                        <p:strVal val="visible"/>
                                      </p:to>
                                    </p:set>
                                    <p:animEffect transition="in" filter="fade">
                                      <p:cBhvr>
                                        <p:cTn id="7" dur="500"/>
                                        <p:tgtEl>
                                          <p:spTgt spid="1112"/>
                                        </p:tgtEl>
                                      </p:cBhvr>
                                    </p:animEffect>
                                  </p:childTnLst>
                                </p:cTn>
                              </p:par>
                              <p:par>
                                <p:cTn id="8" presetID="10" presetClass="entr" presetSubtype="0" fill="hold" nodeType="withEffect">
                                  <p:stCondLst>
                                    <p:cond delay="0"/>
                                  </p:stCondLst>
                                  <p:childTnLst>
                                    <p:set>
                                      <p:cBhvr>
                                        <p:cTn id="9" dur="1" fill="hold">
                                          <p:stCondLst>
                                            <p:cond delay="0"/>
                                          </p:stCondLst>
                                        </p:cTn>
                                        <p:tgtEl>
                                          <p:spTgt spid="1110"/>
                                        </p:tgtEl>
                                        <p:attrNameLst>
                                          <p:attrName>style.visibility</p:attrName>
                                        </p:attrNameLst>
                                      </p:cBhvr>
                                      <p:to>
                                        <p:strVal val="visible"/>
                                      </p:to>
                                    </p:set>
                                    <p:animEffect transition="in" filter="fade">
                                      <p:cBhvr>
                                        <p:cTn id="10" dur="500"/>
                                        <p:tgtEl>
                                          <p:spTgt spid="1110"/>
                                        </p:tgtEl>
                                      </p:cBhvr>
                                    </p:animEffect>
                                  </p:childTnLst>
                                </p:cTn>
                              </p:par>
                              <p:par>
                                <p:cTn id="11" presetID="10" presetClass="entr" presetSubtype="0" fill="hold" nodeType="withEffect">
                                  <p:stCondLst>
                                    <p:cond delay="500"/>
                                  </p:stCondLst>
                                  <p:childTnLst>
                                    <p:set>
                                      <p:cBhvr>
                                        <p:cTn id="12" dur="1" fill="hold">
                                          <p:stCondLst>
                                            <p:cond delay="0"/>
                                          </p:stCondLst>
                                        </p:cTn>
                                        <p:tgtEl>
                                          <p:spTgt spid="1111"/>
                                        </p:tgtEl>
                                        <p:attrNameLst>
                                          <p:attrName>style.visibility</p:attrName>
                                        </p:attrNameLst>
                                      </p:cBhvr>
                                      <p:to>
                                        <p:strVal val="visible"/>
                                      </p:to>
                                    </p:set>
                                    <p:animEffect transition="in" filter="fade">
                                      <p:cBhvr>
                                        <p:cTn id="13" dur="500"/>
                                        <p:tgtEl>
                                          <p:spTgt spid="1111"/>
                                        </p:tgtEl>
                                      </p:cBhvr>
                                    </p:animEffect>
                                  </p:childTnLst>
                                </p:cTn>
                              </p:par>
                              <p:par>
                                <p:cTn id="14" presetID="53" presetClass="entr" presetSubtype="16" fill="hold" grpId="0" nodeType="withEffect">
                                  <p:stCondLst>
                                    <p:cond delay="1550"/>
                                  </p:stCondLst>
                                  <p:childTnLst>
                                    <p:set>
                                      <p:cBhvr>
                                        <p:cTn id="15" dur="1" fill="hold">
                                          <p:stCondLst>
                                            <p:cond delay="0"/>
                                          </p:stCondLst>
                                        </p:cTn>
                                        <p:tgtEl>
                                          <p:spTgt spid="1113"/>
                                        </p:tgtEl>
                                        <p:attrNameLst>
                                          <p:attrName>style.visibility</p:attrName>
                                        </p:attrNameLst>
                                      </p:cBhvr>
                                      <p:to>
                                        <p:strVal val="visible"/>
                                      </p:to>
                                    </p:set>
                                    <p:anim calcmode="lin" valueType="num">
                                      <p:cBhvr>
                                        <p:cTn id="16" dur="500" fill="hold"/>
                                        <p:tgtEl>
                                          <p:spTgt spid="1113"/>
                                        </p:tgtEl>
                                        <p:attrNameLst>
                                          <p:attrName>ppt_w</p:attrName>
                                        </p:attrNameLst>
                                      </p:cBhvr>
                                      <p:tavLst>
                                        <p:tav tm="0">
                                          <p:val>
                                            <p:fltVal val="0"/>
                                          </p:val>
                                        </p:tav>
                                        <p:tav tm="100000">
                                          <p:val>
                                            <p:strVal val="#ppt_w"/>
                                          </p:val>
                                        </p:tav>
                                      </p:tavLst>
                                    </p:anim>
                                    <p:anim calcmode="lin" valueType="num">
                                      <p:cBhvr>
                                        <p:cTn id="17" dur="500" fill="hold"/>
                                        <p:tgtEl>
                                          <p:spTgt spid="1113"/>
                                        </p:tgtEl>
                                        <p:attrNameLst>
                                          <p:attrName>ppt_h</p:attrName>
                                        </p:attrNameLst>
                                      </p:cBhvr>
                                      <p:tavLst>
                                        <p:tav tm="0">
                                          <p:val>
                                            <p:fltVal val="0"/>
                                          </p:val>
                                        </p:tav>
                                        <p:tav tm="100000">
                                          <p:val>
                                            <p:strVal val="#ppt_h"/>
                                          </p:val>
                                        </p:tav>
                                      </p:tavLst>
                                    </p:anim>
                                    <p:animEffect transition="in" filter="fade">
                                      <p:cBhvr>
                                        <p:cTn id="18" dur="500"/>
                                        <p:tgtEl>
                                          <p:spTgt spid="1113"/>
                                        </p:tgtEl>
                                      </p:cBhvr>
                                    </p:animEffect>
                                  </p:childTnLst>
                                </p:cTn>
                              </p:par>
                              <p:par>
                                <p:cTn id="19" presetID="6" presetClass="emph" presetSubtype="0" accel="48000" decel="52000" autoRev="1" fill="hold" grpId="1" nodeType="withEffect">
                                  <p:stCondLst>
                                    <p:cond delay="1850"/>
                                  </p:stCondLst>
                                  <p:childTnLst>
                                    <p:animScale>
                                      <p:cBhvr>
                                        <p:cTn id="20" dur="250" fill="hold"/>
                                        <p:tgtEl>
                                          <p:spTgt spid="1113"/>
                                        </p:tgtEl>
                                      </p:cBhvr>
                                      <p:by x="105000" y="105000"/>
                                    </p:animScale>
                                  </p:childTnLst>
                                </p:cTn>
                              </p:par>
                              <p:par>
                                <p:cTn id="21" presetID="53" presetClass="entr" presetSubtype="16" fill="hold" grpId="0" nodeType="withEffect">
                                  <p:stCondLst>
                                    <p:cond delay="1800"/>
                                  </p:stCondLst>
                                  <p:childTnLst>
                                    <p:set>
                                      <p:cBhvr>
                                        <p:cTn id="22" dur="1" fill="hold">
                                          <p:stCondLst>
                                            <p:cond delay="0"/>
                                          </p:stCondLst>
                                        </p:cTn>
                                        <p:tgtEl>
                                          <p:spTgt spid="1119"/>
                                        </p:tgtEl>
                                        <p:attrNameLst>
                                          <p:attrName>style.visibility</p:attrName>
                                        </p:attrNameLst>
                                      </p:cBhvr>
                                      <p:to>
                                        <p:strVal val="visible"/>
                                      </p:to>
                                    </p:set>
                                    <p:anim calcmode="lin" valueType="num">
                                      <p:cBhvr>
                                        <p:cTn id="23" dur="500" fill="hold"/>
                                        <p:tgtEl>
                                          <p:spTgt spid="1119"/>
                                        </p:tgtEl>
                                        <p:attrNameLst>
                                          <p:attrName>ppt_w</p:attrName>
                                        </p:attrNameLst>
                                      </p:cBhvr>
                                      <p:tavLst>
                                        <p:tav tm="0">
                                          <p:val>
                                            <p:fltVal val="0"/>
                                          </p:val>
                                        </p:tav>
                                        <p:tav tm="100000">
                                          <p:val>
                                            <p:strVal val="#ppt_w"/>
                                          </p:val>
                                        </p:tav>
                                      </p:tavLst>
                                    </p:anim>
                                    <p:anim calcmode="lin" valueType="num">
                                      <p:cBhvr>
                                        <p:cTn id="24" dur="500" fill="hold"/>
                                        <p:tgtEl>
                                          <p:spTgt spid="1119"/>
                                        </p:tgtEl>
                                        <p:attrNameLst>
                                          <p:attrName>ppt_h</p:attrName>
                                        </p:attrNameLst>
                                      </p:cBhvr>
                                      <p:tavLst>
                                        <p:tav tm="0">
                                          <p:val>
                                            <p:fltVal val="0"/>
                                          </p:val>
                                        </p:tav>
                                        <p:tav tm="100000">
                                          <p:val>
                                            <p:strVal val="#ppt_h"/>
                                          </p:val>
                                        </p:tav>
                                      </p:tavLst>
                                    </p:anim>
                                    <p:animEffect transition="in" filter="fade">
                                      <p:cBhvr>
                                        <p:cTn id="25" dur="500"/>
                                        <p:tgtEl>
                                          <p:spTgt spid="1119"/>
                                        </p:tgtEl>
                                      </p:cBhvr>
                                    </p:animEffect>
                                  </p:childTnLst>
                                </p:cTn>
                              </p:par>
                              <p:par>
                                <p:cTn id="26" presetID="6" presetClass="emph" presetSubtype="0" accel="48000" decel="52000" autoRev="1" fill="hold" grpId="1" nodeType="withEffect">
                                  <p:stCondLst>
                                    <p:cond delay="2100"/>
                                  </p:stCondLst>
                                  <p:childTnLst>
                                    <p:animScale>
                                      <p:cBhvr>
                                        <p:cTn id="27" dur="250" fill="hold"/>
                                        <p:tgtEl>
                                          <p:spTgt spid="1119"/>
                                        </p:tgtEl>
                                      </p:cBhvr>
                                      <p:by x="105000" y="105000"/>
                                    </p:animScale>
                                  </p:childTnLst>
                                </p:cTn>
                              </p:par>
                              <p:par>
                                <p:cTn id="28" presetID="53" presetClass="entr" presetSubtype="16" fill="hold" grpId="0" nodeType="withEffect">
                                  <p:stCondLst>
                                    <p:cond delay="2000"/>
                                  </p:stCondLst>
                                  <p:childTnLst>
                                    <p:set>
                                      <p:cBhvr>
                                        <p:cTn id="29" dur="1" fill="hold">
                                          <p:stCondLst>
                                            <p:cond delay="0"/>
                                          </p:stCondLst>
                                        </p:cTn>
                                        <p:tgtEl>
                                          <p:spTgt spid="1118"/>
                                        </p:tgtEl>
                                        <p:attrNameLst>
                                          <p:attrName>style.visibility</p:attrName>
                                        </p:attrNameLst>
                                      </p:cBhvr>
                                      <p:to>
                                        <p:strVal val="visible"/>
                                      </p:to>
                                    </p:set>
                                    <p:anim calcmode="lin" valueType="num">
                                      <p:cBhvr>
                                        <p:cTn id="30" dur="500" fill="hold"/>
                                        <p:tgtEl>
                                          <p:spTgt spid="1118"/>
                                        </p:tgtEl>
                                        <p:attrNameLst>
                                          <p:attrName>ppt_w</p:attrName>
                                        </p:attrNameLst>
                                      </p:cBhvr>
                                      <p:tavLst>
                                        <p:tav tm="0">
                                          <p:val>
                                            <p:fltVal val="0"/>
                                          </p:val>
                                        </p:tav>
                                        <p:tav tm="100000">
                                          <p:val>
                                            <p:strVal val="#ppt_w"/>
                                          </p:val>
                                        </p:tav>
                                      </p:tavLst>
                                    </p:anim>
                                    <p:anim calcmode="lin" valueType="num">
                                      <p:cBhvr>
                                        <p:cTn id="31" dur="500" fill="hold"/>
                                        <p:tgtEl>
                                          <p:spTgt spid="1118"/>
                                        </p:tgtEl>
                                        <p:attrNameLst>
                                          <p:attrName>ppt_h</p:attrName>
                                        </p:attrNameLst>
                                      </p:cBhvr>
                                      <p:tavLst>
                                        <p:tav tm="0">
                                          <p:val>
                                            <p:fltVal val="0"/>
                                          </p:val>
                                        </p:tav>
                                        <p:tav tm="100000">
                                          <p:val>
                                            <p:strVal val="#ppt_h"/>
                                          </p:val>
                                        </p:tav>
                                      </p:tavLst>
                                    </p:anim>
                                    <p:animEffect transition="in" filter="fade">
                                      <p:cBhvr>
                                        <p:cTn id="32" dur="500"/>
                                        <p:tgtEl>
                                          <p:spTgt spid="1118"/>
                                        </p:tgtEl>
                                      </p:cBhvr>
                                    </p:animEffect>
                                  </p:childTnLst>
                                </p:cTn>
                              </p:par>
                              <p:par>
                                <p:cTn id="33" presetID="6" presetClass="emph" presetSubtype="0" accel="48000" decel="52000" autoRev="1" fill="hold" grpId="1" nodeType="withEffect">
                                  <p:stCondLst>
                                    <p:cond delay="2300"/>
                                  </p:stCondLst>
                                  <p:childTnLst>
                                    <p:animScale>
                                      <p:cBhvr>
                                        <p:cTn id="34" dur="250" fill="hold"/>
                                        <p:tgtEl>
                                          <p:spTgt spid="1118"/>
                                        </p:tgtEl>
                                      </p:cBhvr>
                                      <p:by x="105000" y="105000"/>
                                    </p:animScale>
                                  </p:childTnLst>
                                </p:cTn>
                              </p:par>
                              <p:par>
                                <p:cTn id="35" presetID="53" presetClass="entr" presetSubtype="16" fill="hold" grpId="0" nodeType="withEffect">
                                  <p:stCondLst>
                                    <p:cond delay="2200"/>
                                  </p:stCondLst>
                                  <p:childTnLst>
                                    <p:set>
                                      <p:cBhvr>
                                        <p:cTn id="36" dur="1" fill="hold">
                                          <p:stCondLst>
                                            <p:cond delay="0"/>
                                          </p:stCondLst>
                                        </p:cTn>
                                        <p:tgtEl>
                                          <p:spTgt spid="1117"/>
                                        </p:tgtEl>
                                        <p:attrNameLst>
                                          <p:attrName>style.visibility</p:attrName>
                                        </p:attrNameLst>
                                      </p:cBhvr>
                                      <p:to>
                                        <p:strVal val="visible"/>
                                      </p:to>
                                    </p:set>
                                    <p:anim calcmode="lin" valueType="num">
                                      <p:cBhvr>
                                        <p:cTn id="37" dur="500" fill="hold"/>
                                        <p:tgtEl>
                                          <p:spTgt spid="1117"/>
                                        </p:tgtEl>
                                        <p:attrNameLst>
                                          <p:attrName>ppt_w</p:attrName>
                                        </p:attrNameLst>
                                      </p:cBhvr>
                                      <p:tavLst>
                                        <p:tav tm="0">
                                          <p:val>
                                            <p:fltVal val="0"/>
                                          </p:val>
                                        </p:tav>
                                        <p:tav tm="100000">
                                          <p:val>
                                            <p:strVal val="#ppt_w"/>
                                          </p:val>
                                        </p:tav>
                                      </p:tavLst>
                                    </p:anim>
                                    <p:anim calcmode="lin" valueType="num">
                                      <p:cBhvr>
                                        <p:cTn id="38" dur="500" fill="hold"/>
                                        <p:tgtEl>
                                          <p:spTgt spid="1117"/>
                                        </p:tgtEl>
                                        <p:attrNameLst>
                                          <p:attrName>ppt_h</p:attrName>
                                        </p:attrNameLst>
                                      </p:cBhvr>
                                      <p:tavLst>
                                        <p:tav tm="0">
                                          <p:val>
                                            <p:fltVal val="0"/>
                                          </p:val>
                                        </p:tav>
                                        <p:tav tm="100000">
                                          <p:val>
                                            <p:strVal val="#ppt_h"/>
                                          </p:val>
                                        </p:tav>
                                      </p:tavLst>
                                    </p:anim>
                                    <p:animEffect transition="in" filter="fade">
                                      <p:cBhvr>
                                        <p:cTn id="39" dur="500"/>
                                        <p:tgtEl>
                                          <p:spTgt spid="1117"/>
                                        </p:tgtEl>
                                      </p:cBhvr>
                                    </p:animEffect>
                                  </p:childTnLst>
                                </p:cTn>
                              </p:par>
                              <p:par>
                                <p:cTn id="40" presetID="6" presetClass="emph" presetSubtype="0" accel="48000" decel="52000" autoRev="1" fill="hold" grpId="1" nodeType="withEffect">
                                  <p:stCondLst>
                                    <p:cond delay="2500"/>
                                  </p:stCondLst>
                                  <p:childTnLst>
                                    <p:animScale>
                                      <p:cBhvr>
                                        <p:cTn id="41" dur="250" fill="hold"/>
                                        <p:tgtEl>
                                          <p:spTgt spid="1117"/>
                                        </p:tgtEl>
                                      </p:cBhvr>
                                      <p:by x="105000" y="105000"/>
                                    </p:animScale>
                                  </p:childTnLst>
                                </p:cTn>
                              </p:par>
                              <p:par>
                                <p:cTn id="42" presetID="53" presetClass="entr" presetSubtype="16" fill="hold" grpId="0" nodeType="withEffect">
                                  <p:stCondLst>
                                    <p:cond delay="2500"/>
                                  </p:stCondLst>
                                  <p:childTnLst>
                                    <p:set>
                                      <p:cBhvr>
                                        <p:cTn id="43" dur="1" fill="hold">
                                          <p:stCondLst>
                                            <p:cond delay="0"/>
                                          </p:stCondLst>
                                        </p:cTn>
                                        <p:tgtEl>
                                          <p:spTgt spid="1116"/>
                                        </p:tgtEl>
                                        <p:attrNameLst>
                                          <p:attrName>style.visibility</p:attrName>
                                        </p:attrNameLst>
                                      </p:cBhvr>
                                      <p:to>
                                        <p:strVal val="visible"/>
                                      </p:to>
                                    </p:set>
                                    <p:anim calcmode="lin" valueType="num">
                                      <p:cBhvr>
                                        <p:cTn id="44" dur="500" fill="hold"/>
                                        <p:tgtEl>
                                          <p:spTgt spid="1116"/>
                                        </p:tgtEl>
                                        <p:attrNameLst>
                                          <p:attrName>ppt_w</p:attrName>
                                        </p:attrNameLst>
                                      </p:cBhvr>
                                      <p:tavLst>
                                        <p:tav tm="0">
                                          <p:val>
                                            <p:fltVal val="0"/>
                                          </p:val>
                                        </p:tav>
                                        <p:tav tm="100000">
                                          <p:val>
                                            <p:strVal val="#ppt_w"/>
                                          </p:val>
                                        </p:tav>
                                      </p:tavLst>
                                    </p:anim>
                                    <p:anim calcmode="lin" valueType="num">
                                      <p:cBhvr>
                                        <p:cTn id="45" dur="500" fill="hold"/>
                                        <p:tgtEl>
                                          <p:spTgt spid="1116"/>
                                        </p:tgtEl>
                                        <p:attrNameLst>
                                          <p:attrName>ppt_h</p:attrName>
                                        </p:attrNameLst>
                                      </p:cBhvr>
                                      <p:tavLst>
                                        <p:tav tm="0">
                                          <p:val>
                                            <p:fltVal val="0"/>
                                          </p:val>
                                        </p:tav>
                                        <p:tav tm="100000">
                                          <p:val>
                                            <p:strVal val="#ppt_h"/>
                                          </p:val>
                                        </p:tav>
                                      </p:tavLst>
                                    </p:anim>
                                    <p:animEffect transition="in" filter="fade">
                                      <p:cBhvr>
                                        <p:cTn id="46" dur="500"/>
                                        <p:tgtEl>
                                          <p:spTgt spid="1116"/>
                                        </p:tgtEl>
                                      </p:cBhvr>
                                    </p:animEffect>
                                  </p:childTnLst>
                                </p:cTn>
                              </p:par>
                              <p:par>
                                <p:cTn id="47" presetID="6" presetClass="emph" presetSubtype="0" accel="48000" decel="52000" autoRev="1" fill="hold" grpId="1" nodeType="withEffect">
                                  <p:stCondLst>
                                    <p:cond delay="2800"/>
                                  </p:stCondLst>
                                  <p:childTnLst>
                                    <p:animScale>
                                      <p:cBhvr>
                                        <p:cTn id="48" dur="250" fill="hold"/>
                                        <p:tgtEl>
                                          <p:spTgt spid="1116"/>
                                        </p:tgtEl>
                                      </p:cBhvr>
                                      <p:by x="105000" y="105000"/>
                                    </p:animScale>
                                  </p:childTnLst>
                                </p:cTn>
                              </p:par>
                              <p:par>
                                <p:cTn id="49" presetID="10" presetClass="entr" presetSubtype="0" fill="hold" grpId="0" nodeType="withEffect">
                                  <p:stCondLst>
                                    <p:cond delay="300"/>
                                  </p:stCondLst>
                                  <p:childTnLst>
                                    <p:set>
                                      <p:cBhvr>
                                        <p:cTn id="50" dur="1" fill="hold">
                                          <p:stCondLst>
                                            <p:cond delay="0"/>
                                          </p:stCondLst>
                                        </p:cTn>
                                        <p:tgtEl>
                                          <p:spTgt spid="1146"/>
                                        </p:tgtEl>
                                        <p:attrNameLst>
                                          <p:attrName>style.visibility</p:attrName>
                                        </p:attrNameLst>
                                      </p:cBhvr>
                                      <p:to>
                                        <p:strVal val="visible"/>
                                      </p:to>
                                    </p:set>
                                    <p:animEffect transition="in" filter="fade">
                                      <p:cBhvr>
                                        <p:cTn id="51" dur="500"/>
                                        <p:tgtEl>
                                          <p:spTgt spid="1146"/>
                                        </p:tgtEl>
                                      </p:cBhvr>
                                    </p:animEffect>
                                  </p:childTnLst>
                                </p:cTn>
                              </p:par>
                              <p:par>
                                <p:cTn id="52" presetID="10" presetClass="entr" presetSubtype="0" fill="hold" nodeType="withEffect">
                                  <p:stCondLst>
                                    <p:cond delay="600"/>
                                  </p:stCondLst>
                                  <p:childTnLst>
                                    <p:set>
                                      <p:cBhvr>
                                        <p:cTn id="53" dur="1" fill="hold">
                                          <p:stCondLst>
                                            <p:cond delay="0"/>
                                          </p:stCondLst>
                                        </p:cTn>
                                        <p:tgtEl>
                                          <p:spTgt spid="1066"/>
                                        </p:tgtEl>
                                        <p:attrNameLst>
                                          <p:attrName>style.visibility</p:attrName>
                                        </p:attrNameLst>
                                      </p:cBhvr>
                                      <p:to>
                                        <p:strVal val="visible"/>
                                      </p:to>
                                    </p:set>
                                    <p:animEffect transition="in" filter="fade">
                                      <p:cBhvr>
                                        <p:cTn id="54" dur="500"/>
                                        <p:tgtEl>
                                          <p:spTgt spid="1066"/>
                                        </p:tgtEl>
                                      </p:cBhvr>
                                    </p:animEffect>
                                  </p:childTnLst>
                                </p:cTn>
                              </p:par>
                              <p:par>
                                <p:cTn id="55" presetID="10" presetClass="entr" presetSubtype="0" fill="hold" nodeType="withEffect">
                                  <p:stCondLst>
                                    <p:cond delay="60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childTnLst>
                                </p:cTn>
                              </p:par>
                              <p:par>
                                <p:cTn id="58" presetID="22" presetClass="entr" presetSubtype="8" fill="hold" nodeType="withEffect">
                                  <p:stCondLst>
                                    <p:cond delay="1000"/>
                                  </p:stCondLst>
                                  <p:childTnLst>
                                    <p:set>
                                      <p:cBhvr>
                                        <p:cTn id="59" dur="1" fill="hold">
                                          <p:stCondLst>
                                            <p:cond delay="0"/>
                                          </p:stCondLst>
                                        </p:cTn>
                                        <p:tgtEl>
                                          <p:spTgt spid="1147"/>
                                        </p:tgtEl>
                                        <p:attrNameLst>
                                          <p:attrName>style.visibility</p:attrName>
                                        </p:attrNameLst>
                                      </p:cBhvr>
                                      <p:to>
                                        <p:strVal val="visible"/>
                                      </p:to>
                                    </p:set>
                                    <p:animEffect transition="in" filter="wipe(left)">
                                      <p:cBhvr>
                                        <p:cTn id="60" dur="500"/>
                                        <p:tgtEl>
                                          <p:spTgt spid="1147"/>
                                        </p:tgtEl>
                                      </p:cBhvr>
                                    </p:animEffect>
                                  </p:childTnLst>
                                </p:cTn>
                              </p:par>
                            </p:childTnLst>
                          </p:cTn>
                        </p:par>
                        <p:par>
                          <p:cTn id="61" fill="hold">
                            <p:stCondLst>
                              <p:cond delay="3300"/>
                            </p:stCondLst>
                            <p:childTnLst>
                              <p:par>
                                <p:cTn id="62" presetID="10" presetClass="entr" presetSubtype="0" fill="hold" grpId="0" nodeType="afterEffect">
                                  <p:stCondLst>
                                    <p:cond delay="0"/>
                                  </p:stCondLst>
                                  <p:childTnLst>
                                    <p:set>
                                      <p:cBhvr>
                                        <p:cTn id="63" dur="1" fill="hold">
                                          <p:stCondLst>
                                            <p:cond delay="0"/>
                                          </p:stCondLst>
                                        </p:cTn>
                                        <p:tgtEl>
                                          <p:spTgt spid="950"/>
                                        </p:tgtEl>
                                        <p:attrNameLst>
                                          <p:attrName>style.visibility</p:attrName>
                                        </p:attrNameLst>
                                      </p:cBhvr>
                                      <p:to>
                                        <p:strVal val="visible"/>
                                      </p:to>
                                    </p:set>
                                    <p:animEffect transition="in" filter="fade">
                                      <p:cBhvr>
                                        <p:cTn id="64" dur="500"/>
                                        <p:tgtEl>
                                          <p:spTgt spid="95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963"/>
                                        </p:tgtEl>
                                        <p:attrNameLst>
                                          <p:attrName>style.visibility</p:attrName>
                                        </p:attrNameLst>
                                      </p:cBhvr>
                                      <p:to>
                                        <p:strVal val="visible"/>
                                      </p:to>
                                    </p:set>
                                    <p:animEffect transition="in" filter="fade">
                                      <p:cBhvr>
                                        <p:cTn id="67" dur="500"/>
                                        <p:tgtEl>
                                          <p:spTgt spid="963"/>
                                        </p:tgtEl>
                                      </p:cBhvr>
                                    </p:animEffect>
                                  </p:childTnLst>
                                </p:cTn>
                              </p:par>
                            </p:childTnLst>
                          </p:cTn>
                        </p:par>
                        <p:par>
                          <p:cTn id="68" fill="hold">
                            <p:stCondLst>
                              <p:cond delay="3800"/>
                            </p:stCondLst>
                            <p:childTnLst>
                              <p:par>
                                <p:cTn id="69" presetID="10" presetClass="entr" presetSubtype="0" fill="hold" nodeType="afterEffect">
                                  <p:stCondLst>
                                    <p:cond delay="0"/>
                                  </p:stCondLst>
                                  <p:childTnLst>
                                    <p:set>
                                      <p:cBhvr>
                                        <p:cTn id="70" dur="1" fill="hold">
                                          <p:stCondLst>
                                            <p:cond delay="0"/>
                                          </p:stCondLst>
                                        </p:cTn>
                                        <p:tgtEl>
                                          <p:spTgt spid="966"/>
                                        </p:tgtEl>
                                        <p:attrNameLst>
                                          <p:attrName>style.visibility</p:attrName>
                                        </p:attrNameLst>
                                      </p:cBhvr>
                                      <p:to>
                                        <p:strVal val="visible"/>
                                      </p:to>
                                    </p:set>
                                    <p:animEffect transition="in" filter="fade">
                                      <p:cBhvr>
                                        <p:cTn id="71" dur="500"/>
                                        <p:tgtEl>
                                          <p:spTgt spid="96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51"/>
                                        </p:tgtEl>
                                        <p:attrNameLst>
                                          <p:attrName>style.visibility</p:attrName>
                                        </p:attrNameLst>
                                      </p:cBhvr>
                                      <p:to>
                                        <p:strVal val="visible"/>
                                      </p:to>
                                    </p:set>
                                    <p:animEffect transition="in" filter="fade">
                                      <p:cBhvr>
                                        <p:cTn id="74" dur="500"/>
                                        <p:tgtEl>
                                          <p:spTgt spid="951"/>
                                        </p:tgtEl>
                                      </p:cBhvr>
                                    </p:animEffect>
                                  </p:childTnLst>
                                </p:cTn>
                              </p:par>
                            </p:childTnLst>
                          </p:cTn>
                        </p:par>
                        <p:par>
                          <p:cTn id="75" fill="hold">
                            <p:stCondLst>
                              <p:cond delay="4300"/>
                            </p:stCondLst>
                            <p:childTnLst>
                              <p:par>
                                <p:cTn id="76" presetID="10" presetClass="entr" presetSubtype="0" fill="hold" nodeType="afterEffect">
                                  <p:stCondLst>
                                    <p:cond delay="0"/>
                                  </p:stCondLst>
                                  <p:childTnLst>
                                    <p:set>
                                      <p:cBhvr>
                                        <p:cTn id="77" dur="1" fill="hold">
                                          <p:stCondLst>
                                            <p:cond delay="0"/>
                                          </p:stCondLst>
                                        </p:cTn>
                                        <p:tgtEl>
                                          <p:spTgt spid="973"/>
                                        </p:tgtEl>
                                        <p:attrNameLst>
                                          <p:attrName>style.visibility</p:attrName>
                                        </p:attrNameLst>
                                      </p:cBhvr>
                                      <p:to>
                                        <p:strVal val="visible"/>
                                      </p:to>
                                    </p:set>
                                    <p:animEffect transition="in" filter="fade">
                                      <p:cBhvr>
                                        <p:cTn id="78" dur="500"/>
                                        <p:tgtEl>
                                          <p:spTgt spid="97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952"/>
                                        </p:tgtEl>
                                        <p:attrNameLst>
                                          <p:attrName>style.visibility</p:attrName>
                                        </p:attrNameLst>
                                      </p:cBhvr>
                                      <p:to>
                                        <p:strVal val="visible"/>
                                      </p:to>
                                    </p:set>
                                    <p:animEffect transition="in" filter="fade">
                                      <p:cBhvr>
                                        <p:cTn id="81" dur="500"/>
                                        <p:tgtEl>
                                          <p:spTgt spid="952"/>
                                        </p:tgtEl>
                                      </p:cBhvr>
                                    </p:animEffect>
                                  </p:childTnLst>
                                </p:cTn>
                              </p:par>
                            </p:childTnLst>
                          </p:cTn>
                        </p:par>
                        <p:par>
                          <p:cTn id="82" fill="hold">
                            <p:stCondLst>
                              <p:cond delay="4800"/>
                            </p:stCondLst>
                            <p:childTnLst>
                              <p:par>
                                <p:cTn id="83" presetID="10" presetClass="entr" presetSubtype="0" fill="hold" nodeType="afterEffect">
                                  <p:stCondLst>
                                    <p:cond delay="0"/>
                                  </p:stCondLst>
                                  <p:childTnLst>
                                    <p:set>
                                      <p:cBhvr>
                                        <p:cTn id="84" dur="1" fill="hold">
                                          <p:stCondLst>
                                            <p:cond delay="0"/>
                                          </p:stCondLst>
                                        </p:cTn>
                                        <p:tgtEl>
                                          <p:spTgt spid="994"/>
                                        </p:tgtEl>
                                        <p:attrNameLst>
                                          <p:attrName>style.visibility</p:attrName>
                                        </p:attrNameLst>
                                      </p:cBhvr>
                                      <p:to>
                                        <p:strVal val="visible"/>
                                      </p:to>
                                    </p:set>
                                    <p:animEffect transition="in" filter="fade">
                                      <p:cBhvr>
                                        <p:cTn id="85" dur="500"/>
                                        <p:tgtEl>
                                          <p:spTgt spid="994"/>
                                        </p:tgtEl>
                                      </p:cBhvr>
                                    </p:animEffect>
                                  </p:childTnLst>
                                </p:cTn>
                              </p:par>
                              <p:par>
                                <p:cTn id="86" presetID="10" presetClass="entr" presetSubtype="0" fill="hold"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500"/>
                                        <p:tgtEl>
                                          <p:spTgt spid="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53"/>
                                        </p:tgtEl>
                                        <p:attrNameLst>
                                          <p:attrName>style.visibility</p:attrName>
                                        </p:attrNameLst>
                                      </p:cBhvr>
                                      <p:to>
                                        <p:strVal val="visible"/>
                                      </p:to>
                                    </p:set>
                                    <p:animEffect transition="in" filter="fade">
                                      <p:cBhvr>
                                        <p:cTn id="91" dur="500"/>
                                        <p:tgtEl>
                                          <p:spTgt spid="9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 grpId="0" animBg="1"/>
      <p:bldP spid="950" grpId="0" animBg="1"/>
      <p:bldP spid="951" grpId="0" animBg="1"/>
      <p:bldP spid="952" grpId="0" animBg="1"/>
      <p:bldP spid="953" grpId="0" animBg="1"/>
      <p:bldP spid="963" grpId="0" animBg="1"/>
      <p:bldP spid="1113" grpId="0" animBg="1"/>
      <p:bldP spid="1113" grpId="1" animBg="1"/>
      <p:bldP spid="1116" grpId="0" animBg="1"/>
      <p:bldP spid="1116" grpId="1" animBg="1"/>
      <p:bldP spid="1117" grpId="0" animBg="1"/>
      <p:bldP spid="1117" grpId="1" animBg="1"/>
      <p:bldP spid="1118" grpId="0" animBg="1"/>
      <p:bldP spid="1118" grpId="1" animBg="1"/>
      <p:bldP spid="1119" grpId="0" animBg="1"/>
      <p:bldP spid="1119"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4621594" y="1201924"/>
            <a:ext cx="4332720" cy="5516376"/>
            <a:chOff x="4621594" y="1201924"/>
            <a:chExt cx="4332720" cy="5516376"/>
          </a:xfrm>
        </p:grpSpPr>
        <p:sp>
          <p:nvSpPr>
            <p:cNvPr id="96" name="Rectangle 95"/>
            <p:cNvSpPr/>
            <p:nvPr/>
          </p:nvSpPr>
          <p:spPr>
            <a:xfrm>
              <a:off x="4621595" y="1201924"/>
              <a:ext cx="4331906" cy="5516375"/>
            </a:xfrm>
            <a:prstGeom prst="rect">
              <a:avLst/>
            </a:prstGeom>
            <a:solidFill>
              <a:schemeClr val="bg1">
                <a:lumMod val="95000"/>
                <a:alpha val="9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6" name="Rectangle 35"/>
            <p:cNvSpPr/>
            <p:nvPr/>
          </p:nvSpPr>
          <p:spPr>
            <a:xfrm>
              <a:off x="4621594" y="5011968"/>
              <a:ext cx="2279859" cy="1706332"/>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Rectangle 36"/>
            <p:cNvSpPr/>
            <p:nvPr/>
          </p:nvSpPr>
          <p:spPr>
            <a:xfrm>
              <a:off x="6858020" y="5011968"/>
              <a:ext cx="2096294" cy="1706332"/>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8" name="Rectangle 87"/>
            <p:cNvSpPr/>
            <p:nvPr/>
          </p:nvSpPr>
          <p:spPr>
            <a:xfrm>
              <a:off x="4630106" y="5030035"/>
              <a:ext cx="2096294"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uLnTx/>
                  <a:uFillTx/>
                </a:rPr>
                <a:t>13.5% </a:t>
              </a:r>
              <a:br>
                <a:rPr kumimoji="0" lang="en-US" sz="1800" b="0" i="0" u="none" strike="noStrike" kern="0" cap="none" spc="0" normalizeH="0" baseline="0" noProof="0" dirty="0">
                  <a:ln>
                    <a:noFill/>
                  </a:ln>
                  <a:solidFill>
                    <a:schemeClr val="bg1"/>
                  </a:solidFill>
                  <a:effectLst/>
                  <a:uLnTx/>
                  <a:uFillTx/>
                </a:rPr>
              </a:br>
              <a:r>
                <a:rPr kumimoji="0" lang="en-US" sz="1800" b="0" i="0" u="none" strike="noStrike" kern="0" cap="none" spc="0" normalizeH="0" baseline="0" noProof="0" dirty="0">
                  <a:ln>
                    <a:noFill/>
                  </a:ln>
                  <a:solidFill>
                    <a:schemeClr val="bg1"/>
                  </a:solidFill>
                  <a:effectLst/>
                  <a:uLnTx/>
                  <a:uFillTx/>
                </a:rPr>
                <a:t>in 2008 </a:t>
              </a:r>
              <a:r>
                <a:rPr kumimoji="0" lang="en-GB" altLang="zh-CN" sz="1800" b="0" i="0" u="none" strike="noStrike" kern="0" cap="none" spc="0" normalizeH="0" baseline="30000" noProof="0" dirty="0">
                  <a:ln>
                    <a:noFill/>
                  </a:ln>
                  <a:solidFill>
                    <a:schemeClr val="bg1"/>
                  </a:solidFill>
                  <a:effectLst/>
                  <a:uLnTx/>
                  <a:uFillTx/>
                </a:rPr>
                <a:t>4</a:t>
              </a:r>
              <a:endParaRPr kumimoji="0" lang="en-US" sz="1800" b="0" i="0" u="none" strike="noStrike" kern="0" cap="none" spc="0" normalizeH="0" baseline="0" noProof="0" dirty="0">
                <a:ln>
                  <a:noFill/>
                </a:ln>
                <a:solidFill>
                  <a:schemeClr val="bg1"/>
                </a:solidFill>
                <a:effectLst/>
                <a:uLnTx/>
                <a:uFillTx/>
              </a:endParaRPr>
            </a:p>
          </p:txBody>
        </p:sp>
        <p:sp>
          <p:nvSpPr>
            <p:cNvPr id="89" name="Rectangle 88"/>
            <p:cNvSpPr/>
            <p:nvPr/>
          </p:nvSpPr>
          <p:spPr>
            <a:xfrm>
              <a:off x="6858021" y="5030035"/>
              <a:ext cx="209548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uLnTx/>
                  <a:uFillTx/>
                </a:rPr>
                <a:t>12.3% </a:t>
              </a:r>
              <a:br>
                <a:rPr kumimoji="0" lang="en-US" sz="1800" b="0" i="0" u="none" strike="noStrike" kern="0" cap="none" spc="0" normalizeH="0" baseline="0" noProof="0" dirty="0">
                  <a:ln>
                    <a:noFill/>
                  </a:ln>
                  <a:solidFill>
                    <a:schemeClr val="bg1"/>
                  </a:solidFill>
                  <a:effectLst/>
                  <a:uLnTx/>
                  <a:uFillTx/>
                </a:rPr>
              </a:br>
              <a:r>
                <a:rPr kumimoji="0" lang="en-US" sz="1800" b="0" i="0" u="none" strike="noStrike" kern="0" cap="none" spc="0" normalizeH="0" baseline="0" noProof="0" dirty="0">
                  <a:ln>
                    <a:noFill/>
                  </a:ln>
                  <a:solidFill>
                    <a:schemeClr val="bg1"/>
                  </a:solidFill>
                  <a:effectLst/>
                  <a:uLnTx/>
                  <a:uFillTx/>
                </a:rPr>
                <a:t>in 2009</a:t>
              </a:r>
              <a:r>
                <a:rPr kumimoji="0" lang="en-GB" altLang="zh-CN" sz="1800" b="0" i="0" u="none" strike="noStrike" kern="0" cap="none" spc="0" normalizeH="0" baseline="30000" noProof="0" dirty="0">
                  <a:ln>
                    <a:noFill/>
                  </a:ln>
                  <a:solidFill>
                    <a:schemeClr val="bg1"/>
                  </a:solidFill>
                  <a:effectLst/>
                  <a:uLnTx/>
                  <a:uFillTx/>
                </a:rPr>
                <a:t> 4</a:t>
              </a:r>
              <a:endParaRPr kumimoji="0" lang="en-US" sz="1800" b="0" i="0" u="none" strike="noStrike" kern="0" cap="none" spc="0" normalizeH="0" baseline="0" noProof="0" dirty="0">
                <a:ln>
                  <a:noFill/>
                </a:ln>
                <a:solidFill>
                  <a:schemeClr val="bg1"/>
                </a:solidFill>
                <a:effectLst/>
                <a:uLnTx/>
                <a:uFillTx/>
              </a:endParaRPr>
            </a:p>
          </p:txBody>
        </p:sp>
        <p:sp>
          <p:nvSpPr>
            <p:cNvPr id="90" name="TextBox 89"/>
            <p:cNvSpPr txBox="1"/>
            <p:nvPr/>
          </p:nvSpPr>
          <p:spPr>
            <a:xfrm>
              <a:off x="4907017" y="2703090"/>
              <a:ext cx="3889612" cy="307777"/>
            </a:xfrm>
            <a:prstGeom prst="rect">
              <a:avLst/>
            </a:prstGeom>
            <a:noFill/>
          </p:spPr>
          <p:txBody>
            <a:bodyPr wrap="square" rtlCol="0">
              <a:spAutoFit/>
            </a:bodyPr>
            <a:lstStyle/>
            <a:p>
              <a:pPr algn="ctr"/>
              <a:r>
                <a:rPr lang="en-US" sz="1400" kern="0" dirty="0">
                  <a:solidFill>
                    <a:srgbClr val="595959"/>
                  </a:solidFill>
                  <a:latin typeface="+mj-lt"/>
                </a:rPr>
                <a:t>Rates for combined care settings</a:t>
              </a:r>
            </a:p>
          </p:txBody>
        </p:sp>
        <p:sp>
          <p:nvSpPr>
            <p:cNvPr id="100" name="TextBox 99"/>
            <p:cNvSpPr txBox="1"/>
            <p:nvPr/>
          </p:nvSpPr>
          <p:spPr>
            <a:xfrm>
              <a:off x="4845275" y="6199464"/>
              <a:ext cx="4033845" cy="478582"/>
            </a:xfrm>
            <a:prstGeom prst="rect">
              <a:avLst/>
            </a:prstGeom>
            <a:noFill/>
          </p:spPr>
          <p:txBody>
            <a:bodyPr wrap="square" rtlCol="0">
              <a:noAutofit/>
            </a:bodyPr>
            <a:lstStyle/>
            <a:p>
              <a:pPr algn="ctr">
                <a:spcBef>
                  <a:spcPct val="0"/>
                </a:spcBef>
              </a:pPr>
              <a:r>
                <a:rPr lang="en-US" altLang="en-US" sz="800" baseline="30000" dirty="0">
                  <a:solidFill>
                    <a:schemeClr val="bg1"/>
                  </a:solidFill>
                </a:rPr>
                <a:t>4</a:t>
              </a:r>
              <a:r>
                <a:rPr lang="en-US" altLang="en-US" sz="800" dirty="0">
                  <a:solidFill>
                    <a:schemeClr val="bg1"/>
                  </a:solidFill>
                </a:rPr>
                <a:t>VanGilder C, </a:t>
              </a:r>
              <a:r>
                <a:rPr lang="en-US" altLang="en-US" sz="800" dirty="0" err="1">
                  <a:solidFill>
                    <a:schemeClr val="bg1"/>
                  </a:solidFill>
                </a:rPr>
                <a:t>Amlung</a:t>
              </a:r>
              <a:r>
                <a:rPr lang="en-US" altLang="en-US" sz="800" dirty="0">
                  <a:solidFill>
                    <a:schemeClr val="bg1"/>
                  </a:solidFill>
                </a:rPr>
                <a:t> S, Harrison P, et al. Ostomy Wound Manage 2009:55:39-45.</a:t>
              </a:r>
            </a:p>
            <a:p>
              <a:pPr marL="457200" indent="-457200">
                <a:spcBef>
                  <a:spcPct val="0"/>
                </a:spcBef>
                <a:buFont typeface="Arial" panose="020B0604020202020204" pitchFamily="34" charset="0"/>
                <a:buNone/>
              </a:pPr>
              <a:endParaRPr lang="en-US" altLang="en-US" sz="800" baseline="30000" dirty="0"/>
            </a:p>
            <a:p>
              <a:pPr marL="457200" indent="-457200">
                <a:spcBef>
                  <a:spcPct val="0"/>
                </a:spcBef>
                <a:buFont typeface="Arial" panose="020B0604020202020204" pitchFamily="34" charset="0"/>
                <a:buNone/>
              </a:pPr>
              <a:endParaRPr lang="en-US" altLang="en-US" sz="800" baseline="30000" dirty="0"/>
            </a:p>
            <a:p>
              <a:pPr algn="ctr">
                <a:spcBef>
                  <a:spcPct val="0"/>
                </a:spcBef>
              </a:pPr>
              <a:endParaRPr lang="en-US" altLang="en-US" sz="800" dirty="0">
                <a:solidFill>
                  <a:schemeClr val="bg1"/>
                </a:solidFill>
              </a:endParaRPr>
            </a:p>
          </p:txBody>
        </p:sp>
        <p:sp>
          <p:nvSpPr>
            <p:cNvPr id="6" name="Freeform 5"/>
            <p:cNvSpPr>
              <a:spLocks noEditPoints="1"/>
            </p:cNvSpPr>
            <p:nvPr/>
          </p:nvSpPr>
          <p:spPr bwMode="auto">
            <a:xfrm>
              <a:off x="6516215" y="1356477"/>
              <a:ext cx="790347" cy="1322311"/>
            </a:xfrm>
            <a:custGeom>
              <a:avLst/>
              <a:gdLst>
                <a:gd name="T0" fmla="*/ 3175 w 3357"/>
                <a:gd name="T1" fmla="*/ 1305 h 5627"/>
                <a:gd name="T2" fmla="*/ 2594 w 3357"/>
                <a:gd name="T3" fmla="*/ 787 h 5627"/>
                <a:gd name="T4" fmla="*/ 2401 w 3357"/>
                <a:gd name="T5" fmla="*/ 148 h 5627"/>
                <a:gd name="T6" fmla="*/ 2093 w 3357"/>
                <a:gd name="T7" fmla="*/ 599 h 5627"/>
                <a:gd name="T8" fmla="*/ 1762 w 3357"/>
                <a:gd name="T9" fmla="*/ 1058 h 5627"/>
                <a:gd name="T10" fmla="*/ 1386 w 3357"/>
                <a:gd name="T11" fmla="*/ 914 h 5627"/>
                <a:gd name="T12" fmla="*/ 1286 w 3357"/>
                <a:gd name="T13" fmla="*/ 665 h 5627"/>
                <a:gd name="T14" fmla="*/ 1060 w 3357"/>
                <a:gd name="T15" fmla="*/ 0 h 5627"/>
                <a:gd name="T16" fmla="*/ 697 w 3357"/>
                <a:gd name="T17" fmla="*/ 258 h 5627"/>
                <a:gd name="T18" fmla="*/ 713 w 3357"/>
                <a:gd name="T19" fmla="*/ 666 h 5627"/>
                <a:gd name="T20" fmla="*/ 796 w 3357"/>
                <a:gd name="T21" fmla="*/ 815 h 5627"/>
                <a:gd name="T22" fmla="*/ 307 w 3357"/>
                <a:gd name="T23" fmla="*/ 968 h 5627"/>
                <a:gd name="T24" fmla="*/ 139 w 3357"/>
                <a:gd name="T25" fmla="*/ 1938 h 5627"/>
                <a:gd name="T26" fmla="*/ 35 w 3357"/>
                <a:gd name="T27" fmla="*/ 2443 h 5627"/>
                <a:gd name="T28" fmla="*/ 33 w 3357"/>
                <a:gd name="T29" fmla="*/ 2982 h 5627"/>
                <a:gd name="T30" fmla="*/ 118 w 3357"/>
                <a:gd name="T31" fmla="*/ 3018 h 5627"/>
                <a:gd name="T32" fmla="*/ 201 w 3357"/>
                <a:gd name="T33" fmla="*/ 3002 h 5627"/>
                <a:gd name="T34" fmla="*/ 302 w 3357"/>
                <a:gd name="T35" fmla="*/ 2525 h 5627"/>
                <a:gd name="T36" fmla="*/ 448 w 3357"/>
                <a:gd name="T37" fmla="*/ 2247 h 5627"/>
                <a:gd name="T38" fmla="*/ 409 w 3357"/>
                <a:gd name="T39" fmla="*/ 2878 h 5627"/>
                <a:gd name="T40" fmla="*/ 660 w 3357"/>
                <a:gd name="T41" fmla="*/ 3694 h 5627"/>
                <a:gd name="T42" fmla="*/ 785 w 3357"/>
                <a:gd name="T43" fmla="*/ 4690 h 5627"/>
                <a:gd name="T44" fmla="*/ 691 w 3357"/>
                <a:gd name="T45" fmla="*/ 5189 h 5627"/>
                <a:gd name="T46" fmla="*/ 964 w 3357"/>
                <a:gd name="T47" fmla="*/ 4894 h 5627"/>
                <a:gd name="T48" fmla="*/ 938 w 3357"/>
                <a:gd name="T49" fmla="*/ 4346 h 5627"/>
                <a:gd name="T50" fmla="*/ 1016 w 3357"/>
                <a:gd name="T51" fmla="*/ 3713 h 5627"/>
                <a:gd name="T52" fmla="*/ 1059 w 3357"/>
                <a:gd name="T53" fmla="*/ 4841 h 5627"/>
                <a:gd name="T54" fmla="*/ 912 w 3357"/>
                <a:gd name="T55" fmla="*/ 5524 h 5627"/>
                <a:gd name="T56" fmla="*/ 1202 w 3357"/>
                <a:gd name="T57" fmla="*/ 5328 h 5627"/>
                <a:gd name="T58" fmla="*/ 1324 w 3357"/>
                <a:gd name="T59" fmla="*/ 4488 h 5627"/>
                <a:gd name="T60" fmla="*/ 1557 w 3357"/>
                <a:gd name="T61" fmla="*/ 3614 h 5627"/>
                <a:gd name="T62" fmla="*/ 1701 w 3357"/>
                <a:gd name="T63" fmla="*/ 3233 h 5627"/>
                <a:gd name="T64" fmla="*/ 1712 w 3357"/>
                <a:gd name="T65" fmla="*/ 3618 h 5627"/>
                <a:gd name="T66" fmla="*/ 1633 w 3357"/>
                <a:gd name="T67" fmla="*/ 4294 h 5627"/>
                <a:gd name="T68" fmla="*/ 1697 w 3357"/>
                <a:gd name="T69" fmla="*/ 4872 h 5627"/>
                <a:gd name="T70" fmla="*/ 1633 w 3357"/>
                <a:gd name="T71" fmla="*/ 5112 h 5627"/>
                <a:gd name="T72" fmla="*/ 1548 w 3357"/>
                <a:gd name="T73" fmla="*/ 5475 h 5627"/>
                <a:gd name="T74" fmla="*/ 2032 w 3357"/>
                <a:gd name="T75" fmla="*/ 5246 h 5627"/>
                <a:gd name="T76" fmla="*/ 2194 w 3357"/>
                <a:gd name="T77" fmla="*/ 4867 h 5627"/>
                <a:gd name="T78" fmla="*/ 2095 w 3357"/>
                <a:gd name="T79" fmla="*/ 4246 h 5627"/>
                <a:gd name="T80" fmla="*/ 2206 w 3357"/>
                <a:gd name="T81" fmla="*/ 3162 h 5627"/>
                <a:gd name="T82" fmla="*/ 2328 w 3357"/>
                <a:gd name="T83" fmla="*/ 3547 h 5627"/>
                <a:gd name="T84" fmla="*/ 2343 w 3357"/>
                <a:gd name="T85" fmla="*/ 4161 h 5627"/>
                <a:gd name="T86" fmla="*/ 2327 w 3357"/>
                <a:gd name="T87" fmla="*/ 4655 h 5627"/>
                <a:gd name="T88" fmla="*/ 2419 w 3357"/>
                <a:gd name="T89" fmla="*/ 5017 h 5627"/>
                <a:gd name="T90" fmla="*/ 2777 w 3357"/>
                <a:gd name="T91" fmla="*/ 5073 h 5627"/>
                <a:gd name="T92" fmla="*/ 2681 w 3357"/>
                <a:gd name="T93" fmla="*/ 4792 h 5627"/>
                <a:gd name="T94" fmla="*/ 2720 w 3357"/>
                <a:gd name="T95" fmla="*/ 4425 h 5627"/>
                <a:gd name="T96" fmla="*/ 2800 w 3357"/>
                <a:gd name="T97" fmla="*/ 3893 h 5627"/>
                <a:gd name="T98" fmla="*/ 2827 w 3357"/>
                <a:gd name="T99" fmla="*/ 3372 h 5627"/>
                <a:gd name="T100" fmla="*/ 2947 w 3357"/>
                <a:gd name="T101" fmla="*/ 4596 h 5627"/>
                <a:gd name="T102" fmla="*/ 2971 w 3357"/>
                <a:gd name="T103" fmla="*/ 5325 h 5627"/>
                <a:gd name="T104" fmla="*/ 3037 w 3357"/>
                <a:gd name="T105" fmla="*/ 5090 h 5627"/>
                <a:gd name="T106" fmla="*/ 2927 w 3357"/>
                <a:gd name="T107" fmla="*/ 3349 h 5627"/>
                <a:gd name="T108" fmla="*/ 3080 w 3357"/>
                <a:gd name="T109" fmla="*/ 2646 h 5627"/>
                <a:gd name="T110" fmla="*/ 3187 w 3357"/>
                <a:gd name="T111" fmla="*/ 2270 h 5627"/>
                <a:gd name="T112" fmla="*/ 720 w 3357"/>
                <a:gd name="T113" fmla="*/ 656 h 5627"/>
                <a:gd name="T114" fmla="*/ 1564 w 3357"/>
                <a:gd name="T115" fmla="*/ 2301 h 5627"/>
                <a:gd name="T116" fmla="*/ 1595 w 3357"/>
                <a:gd name="T117" fmla="*/ 2042 h 5627"/>
                <a:gd name="T118" fmla="*/ 2704 w 3357"/>
                <a:gd name="T119" fmla="*/ 4998 h 5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57" h="5627">
                  <a:moveTo>
                    <a:pt x="3338" y="1931"/>
                  </a:moveTo>
                  <a:cubicBezTo>
                    <a:pt x="3333" y="1925"/>
                    <a:pt x="3330" y="1918"/>
                    <a:pt x="3326" y="1912"/>
                  </a:cubicBezTo>
                  <a:cubicBezTo>
                    <a:pt x="3333" y="1898"/>
                    <a:pt x="3333" y="1884"/>
                    <a:pt x="3332" y="1869"/>
                  </a:cubicBezTo>
                  <a:cubicBezTo>
                    <a:pt x="3331" y="1849"/>
                    <a:pt x="3332" y="1828"/>
                    <a:pt x="3333" y="1808"/>
                  </a:cubicBezTo>
                  <a:cubicBezTo>
                    <a:pt x="3335" y="1791"/>
                    <a:pt x="3334" y="1774"/>
                    <a:pt x="3332" y="1756"/>
                  </a:cubicBezTo>
                  <a:cubicBezTo>
                    <a:pt x="3327" y="1720"/>
                    <a:pt x="3322" y="1685"/>
                    <a:pt x="3302" y="1653"/>
                  </a:cubicBezTo>
                  <a:cubicBezTo>
                    <a:pt x="3294" y="1640"/>
                    <a:pt x="3291" y="1625"/>
                    <a:pt x="3293" y="1610"/>
                  </a:cubicBezTo>
                  <a:cubicBezTo>
                    <a:pt x="3294" y="1598"/>
                    <a:pt x="3294" y="1587"/>
                    <a:pt x="3292" y="1576"/>
                  </a:cubicBezTo>
                  <a:cubicBezTo>
                    <a:pt x="3289" y="1554"/>
                    <a:pt x="3283" y="1533"/>
                    <a:pt x="3274" y="1513"/>
                  </a:cubicBezTo>
                  <a:cubicBezTo>
                    <a:pt x="3262" y="1486"/>
                    <a:pt x="3249" y="1458"/>
                    <a:pt x="3236" y="1431"/>
                  </a:cubicBezTo>
                  <a:cubicBezTo>
                    <a:pt x="3228" y="1415"/>
                    <a:pt x="3220" y="1399"/>
                    <a:pt x="3211" y="1383"/>
                  </a:cubicBezTo>
                  <a:cubicBezTo>
                    <a:pt x="3198" y="1358"/>
                    <a:pt x="3184" y="1333"/>
                    <a:pt x="3175" y="1305"/>
                  </a:cubicBezTo>
                  <a:cubicBezTo>
                    <a:pt x="3164" y="1268"/>
                    <a:pt x="3148" y="1233"/>
                    <a:pt x="3130" y="1199"/>
                  </a:cubicBezTo>
                  <a:cubicBezTo>
                    <a:pt x="3127" y="1194"/>
                    <a:pt x="3124" y="1189"/>
                    <a:pt x="3121" y="1184"/>
                  </a:cubicBezTo>
                  <a:cubicBezTo>
                    <a:pt x="3112" y="1171"/>
                    <a:pt x="3098" y="1162"/>
                    <a:pt x="3093" y="1146"/>
                  </a:cubicBezTo>
                  <a:cubicBezTo>
                    <a:pt x="3093" y="1145"/>
                    <a:pt x="3091" y="1144"/>
                    <a:pt x="3090" y="1143"/>
                  </a:cubicBezTo>
                  <a:cubicBezTo>
                    <a:pt x="3073" y="1132"/>
                    <a:pt x="3063" y="1115"/>
                    <a:pt x="3048" y="1102"/>
                  </a:cubicBezTo>
                  <a:cubicBezTo>
                    <a:pt x="3032" y="1088"/>
                    <a:pt x="3016" y="1073"/>
                    <a:pt x="3000" y="1057"/>
                  </a:cubicBezTo>
                  <a:cubicBezTo>
                    <a:pt x="2968" y="1026"/>
                    <a:pt x="2931" y="1002"/>
                    <a:pt x="2889" y="986"/>
                  </a:cubicBezTo>
                  <a:cubicBezTo>
                    <a:pt x="2855" y="973"/>
                    <a:pt x="2822" y="958"/>
                    <a:pt x="2789" y="943"/>
                  </a:cubicBezTo>
                  <a:cubicBezTo>
                    <a:pt x="2776" y="937"/>
                    <a:pt x="2761" y="931"/>
                    <a:pt x="2747" y="928"/>
                  </a:cubicBezTo>
                  <a:cubicBezTo>
                    <a:pt x="2729" y="924"/>
                    <a:pt x="2715" y="916"/>
                    <a:pt x="2705" y="901"/>
                  </a:cubicBezTo>
                  <a:cubicBezTo>
                    <a:pt x="2676" y="861"/>
                    <a:pt x="2640" y="827"/>
                    <a:pt x="2602" y="796"/>
                  </a:cubicBezTo>
                  <a:cubicBezTo>
                    <a:pt x="2600" y="793"/>
                    <a:pt x="2597" y="791"/>
                    <a:pt x="2594" y="787"/>
                  </a:cubicBezTo>
                  <a:cubicBezTo>
                    <a:pt x="2614" y="772"/>
                    <a:pt x="2625" y="751"/>
                    <a:pt x="2637" y="731"/>
                  </a:cubicBezTo>
                  <a:cubicBezTo>
                    <a:pt x="2646" y="715"/>
                    <a:pt x="2650" y="698"/>
                    <a:pt x="2649" y="679"/>
                  </a:cubicBezTo>
                  <a:cubicBezTo>
                    <a:pt x="2647" y="652"/>
                    <a:pt x="2650" y="625"/>
                    <a:pt x="2651" y="598"/>
                  </a:cubicBezTo>
                  <a:cubicBezTo>
                    <a:pt x="2653" y="557"/>
                    <a:pt x="2657" y="515"/>
                    <a:pt x="2647" y="474"/>
                  </a:cubicBezTo>
                  <a:cubicBezTo>
                    <a:pt x="2647" y="474"/>
                    <a:pt x="2647" y="473"/>
                    <a:pt x="2646" y="472"/>
                  </a:cubicBezTo>
                  <a:cubicBezTo>
                    <a:pt x="2645" y="454"/>
                    <a:pt x="2643" y="436"/>
                    <a:pt x="2642" y="418"/>
                  </a:cubicBezTo>
                  <a:cubicBezTo>
                    <a:pt x="2642" y="386"/>
                    <a:pt x="2636" y="355"/>
                    <a:pt x="2623" y="326"/>
                  </a:cubicBezTo>
                  <a:cubicBezTo>
                    <a:pt x="2613" y="304"/>
                    <a:pt x="2603" y="282"/>
                    <a:pt x="2598" y="258"/>
                  </a:cubicBezTo>
                  <a:cubicBezTo>
                    <a:pt x="2596" y="251"/>
                    <a:pt x="2593" y="244"/>
                    <a:pt x="2590" y="237"/>
                  </a:cubicBezTo>
                  <a:cubicBezTo>
                    <a:pt x="2581" y="218"/>
                    <a:pt x="2569" y="202"/>
                    <a:pt x="2551" y="190"/>
                  </a:cubicBezTo>
                  <a:cubicBezTo>
                    <a:pt x="2533" y="178"/>
                    <a:pt x="2513" y="169"/>
                    <a:pt x="2492" y="164"/>
                  </a:cubicBezTo>
                  <a:cubicBezTo>
                    <a:pt x="2462" y="157"/>
                    <a:pt x="2432" y="148"/>
                    <a:pt x="2401" y="148"/>
                  </a:cubicBezTo>
                  <a:cubicBezTo>
                    <a:pt x="2399" y="148"/>
                    <a:pt x="2398" y="148"/>
                    <a:pt x="2396" y="147"/>
                  </a:cubicBezTo>
                  <a:cubicBezTo>
                    <a:pt x="2374" y="128"/>
                    <a:pt x="2355" y="130"/>
                    <a:pt x="2332" y="151"/>
                  </a:cubicBezTo>
                  <a:cubicBezTo>
                    <a:pt x="2325" y="152"/>
                    <a:pt x="2317" y="153"/>
                    <a:pt x="2309" y="155"/>
                  </a:cubicBezTo>
                  <a:cubicBezTo>
                    <a:pt x="2294" y="157"/>
                    <a:pt x="2280" y="157"/>
                    <a:pt x="2266" y="162"/>
                  </a:cubicBezTo>
                  <a:cubicBezTo>
                    <a:pt x="2220" y="176"/>
                    <a:pt x="2177" y="198"/>
                    <a:pt x="2141" y="231"/>
                  </a:cubicBezTo>
                  <a:cubicBezTo>
                    <a:pt x="2115" y="255"/>
                    <a:pt x="2100" y="282"/>
                    <a:pt x="2097" y="318"/>
                  </a:cubicBezTo>
                  <a:cubicBezTo>
                    <a:pt x="2094" y="359"/>
                    <a:pt x="2091" y="400"/>
                    <a:pt x="2095" y="442"/>
                  </a:cubicBezTo>
                  <a:cubicBezTo>
                    <a:pt x="2096" y="454"/>
                    <a:pt x="2096" y="466"/>
                    <a:pt x="2092" y="478"/>
                  </a:cubicBezTo>
                  <a:cubicBezTo>
                    <a:pt x="2084" y="500"/>
                    <a:pt x="2080" y="523"/>
                    <a:pt x="2069" y="544"/>
                  </a:cubicBezTo>
                  <a:cubicBezTo>
                    <a:pt x="2064" y="553"/>
                    <a:pt x="2063" y="565"/>
                    <a:pt x="2061" y="576"/>
                  </a:cubicBezTo>
                  <a:cubicBezTo>
                    <a:pt x="2060" y="586"/>
                    <a:pt x="2065" y="592"/>
                    <a:pt x="2074" y="595"/>
                  </a:cubicBezTo>
                  <a:cubicBezTo>
                    <a:pt x="2081" y="597"/>
                    <a:pt x="2087" y="598"/>
                    <a:pt x="2093" y="599"/>
                  </a:cubicBezTo>
                  <a:cubicBezTo>
                    <a:pt x="2099" y="608"/>
                    <a:pt x="2098" y="617"/>
                    <a:pt x="2098" y="626"/>
                  </a:cubicBezTo>
                  <a:cubicBezTo>
                    <a:pt x="2097" y="667"/>
                    <a:pt x="2101" y="707"/>
                    <a:pt x="2106" y="748"/>
                  </a:cubicBezTo>
                  <a:cubicBezTo>
                    <a:pt x="2107" y="753"/>
                    <a:pt x="2108" y="758"/>
                    <a:pt x="2109" y="763"/>
                  </a:cubicBezTo>
                  <a:cubicBezTo>
                    <a:pt x="2112" y="776"/>
                    <a:pt x="2120" y="785"/>
                    <a:pt x="2134" y="787"/>
                  </a:cubicBezTo>
                  <a:cubicBezTo>
                    <a:pt x="2137" y="787"/>
                    <a:pt x="2141" y="788"/>
                    <a:pt x="2144" y="789"/>
                  </a:cubicBezTo>
                  <a:cubicBezTo>
                    <a:pt x="2144" y="798"/>
                    <a:pt x="2137" y="801"/>
                    <a:pt x="2132" y="805"/>
                  </a:cubicBezTo>
                  <a:cubicBezTo>
                    <a:pt x="2101" y="833"/>
                    <a:pt x="2073" y="863"/>
                    <a:pt x="2048" y="897"/>
                  </a:cubicBezTo>
                  <a:cubicBezTo>
                    <a:pt x="2045" y="901"/>
                    <a:pt x="2041" y="906"/>
                    <a:pt x="2037" y="910"/>
                  </a:cubicBezTo>
                  <a:cubicBezTo>
                    <a:pt x="2029" y="921"/>
                    <a:pt x="2018" y="928"/>
                    <a:pt x="2005" y="931"/>
                  </a:cubicBezTo>
                  <a:cubicBezTo>
                    <a:pt x="1981" y="939"/>
                    <a:pt x="1958" y="951"/>
                    <a:pt x="1935" y="963"/>
                  </a:cubicBezTo>
                  <a:cubicBezTo>
                    <a:pt x="1918" y="972"/>
                    <a:pt x="1900" y="981"/>
                    <a:pt x="1882" y="987"/>
                  </a:cubicBezTo>
                  <a:cubicBezTo>
                    <a:pt x="1836" y="1001"/>
                    <a:pt x="1798" y="1027"/>
                    <a:pt x="1762" y="1058"/>
                  </a:cubicBezTo>
                  <a:cubicBezTo>
                    <a:pt x="1749" y="1069"/>
                    <a:pt x="1734" y="1078"/>
                    <a:pt x="1719" y="1086"/>
                  </a:cubicBezTo>
                  <a:cubicBezTo>
                    <a:pt x="1690" y="1102"/>
                    <a:pt x="1661" y="1119"/>
                    <a:pt x="1633" y="1135"/>
                  </a:cubicBezTo>
                  <a:cubicBezTo>
                    <a:pt x="1632" y="1135"/>
                    <a:pt x="1632" y="1135"/>
                    <a:pt x="1632" y="1135"/>
                  </a:cubicBezTo>
                  <a:cubicBezTo>
                    <a:pt x="1631" y="1129"/>
                    <a:pt x="1629" y="1123"/>
                    <a:pt x="1627" y="1116"/>
                  </a:cubicBezTo>
                  <a:cubicBezTo>
                    <a:pt x="1622" y="1099"/>
                    <a:pt x="1612" y="1083"/>
                    <a:pt x="1601" y="1069"/>
                  </a:cubicBezTo>
                  <a:cubicBezTo>
                    <a:pt x="1587" y="1052"/>
                    <a:pt x="1576" y="1034"/>
                    <a:pt x="1569" y="1012"/>
                  </a:cubicBezTo>
                  <a:cubicBezTo>
                    <a:pt x="1566" y="1001"/>
                    <a:pt x="1560" y="990"/>
                    <a:pt x="1554" y="980"/>
                  </a:cubicBezTo>
                  <a:cubicBezTo>
                    <a:pt x="1544" y="965"/>
                    <a:pt x="1533" y="953"/>
                    <a:pt x="1512" y="953"/>
                  </a:cubicBezTo>
                  <a:cubicBezTo>
                    <a:pt x="1503" y="953"/>
                    <a:pt x="1494" y="947"/>
                    <a:pt x="1485" y="944"/>
                  </a:cubicBezTo>
                  <a:cubicBezTo>
                    <a:pt x="1475" y="941"/>
                    <a:pt x="1466" y="938"/>
                    <a:pt x="1457" y="935"/>
                  </a:cubicBezTo>
                  <a:cubicBezTo>
                    <a:pt x="1453" y="934"/>
                    <a:pt x="1449" y="934"/>
                    <a:pt x="1446" y="933"/>
                  </a:cubicBezTo>
                  <a:cubicBezTo>
                    <a:pt x="1426" y="927"/>
                    <a:pt x="1405" y="921"/>
                    <a:pt x="1386" y="914"/>
                  </a:cubicBezTo>
                  <a:cubicBezTo>
                    <a:pt x="1367" y="907"/>
                    <a:pt x="1348" y="897"/>
                    <a:pt x="1330" y="889"/>
                  </a:cubicBezTo>
                  <a:cubicBezTo>
                    <a:pt x="1319" y="884"/>
                    <a:pt x="1308" y="879"/>
                    <a:pt x="1297" y="875"/>
                  </a:cubicBezTo>
                  <a:cubicBezTo>
                    <a:pt x="1280" y="868"/>
                    <a:pt x="1265" y="858"/>
                    <a:pt x="1250" y="847"/>
                  </a:cubicBezTo>
                  <a:cubicBezTo>
                    <a:pt x="1246" y="845"/>
                    <a:pt x="1243" y="840"/>
                    <a:pt x="1239" y="836"/>
                  </a:cubicBezTo>
                  <a:cubicBezTo>
                    <a:pt x="1235" y="832"/>
                    <a:pt x="1230" y="828"/>
                    <a:pt x="1226" y="824"/>
                  </a:cubicBezTo>
                  <a:cubicBezTo>
                    <a:pt x="1204" y="824"/>
                    <a:pt x="1204" y="824"/>
                    <a:pt x="1204" y="824"/>
                  </a:cubicBezTo>
                  <a:cubicBezTo>
                    <a:pt x="1198" y="816"/>
                    <a:pt x="1194" y="806"/>
                    <a:pt x="1197" y="795"/>
                  </a:cubicBezTo>
                  <a:cubicBezTo>
                    <a:pt x="1201" y="782"/>
                    <a:pt x="1212" y="779"/>
                    <a:pt x="1222" y="776"/>
                  </a:cubicBezTo>
                  <a:cubicBezTo>
                    <a:pt x="1228" y="768"/>
                    <a:pt x="1235" y="760"/>
                    <a:pt x="1240" y="752"/>
                  </a:cubicBezTo>
                  <a:cubicBezTo>
                    <a:pt x="1244" y="747"/>
                    <a:pt x="1248" y="743"/>
                    <a:pt x="1250" y="737"/>
                  </a:cubicBezTo>
                  <a:cubicBezTo>
                    <a:pt x="1254" y="727"/>
                    <a:pt x="1260" y="719"/>
                    <a:pt x="1267" y="715"/>
                  </a:cubicBezTo>
                  <a:cubicBezTo>
                    <a:pt x="1274" y="696"/>
                    <a:pt x="1281" y="681"/>
                    <a:pt x="1286" y="665"/>
                  </a:cubicBezTo>
                  <a:cubicBezTo>
                    <a:pt x="1289" y="656"/>
                    <a:pt x="1292" y="647"/>
                    <a:pt x="1292" y="637"/>
                  </a:cubicBezTo>
                  <a:cubicBezTo>
                    <a:pt x="1293" y="613"/>
                    <a:pt x="1296" y="589"/>
                    <a:pt x="1302" y="565"/>
                  </a:cubicBezTo>
                  <a:cubicBezTo>
                    <a:pt x="1304" y="559"/>
                    <a:pt x="1306" y="553"/>
                    <a:pt x="1309" y="547"/>
                  </a:cubicBezTo>
                  <a:cubicBezTo>
                    <a:pt x="1313" y="539"/>
                    <a:pt x="1318" y="532"/>
                    <a:pt x="1323" y="526"/>
                  </a:cubicBezTo>
                  <a:cubicBezTo>
                    <a:pt x="1354" y="492"/>
                    <a:pt x="1366" y="451"/>
                    <a:pt x="1368" y="406"/>
                  </a:cubicBezTo>
                  <a:cubicBezTo>
                    <a:pt x="1371" y="343"/>
                    <a:pt x="1364" y="281"/>
                    <a:pt x="1340" y="222"/>
                  </a:cubicBezTo>
                  <a:cubicBezTo>
                    <a:pt x="1332" y="202"/>
                    <a:pt x="1322" y="183"/>
                    <a:pt x="1311" y="165"/>
                  </a:cubicBezTo>
                  <a:cubicBezTo>
                    <a:pt x="1299" y="146"/>
                    <a:pt x="1290" y="126"/>
                    <a:pt x="1275" y="108"/>
                  </a:cubicBezTo>
                  <a:cubicBezTo>
                    <a:pt x="1268" y="100"/>
                    <a:pt x="1261" y="92"/>
                    <a:pt x="1254" y="85"/>
                  </a:cubicBezTo>
                  <a:cubicBezTo>
                    <a:pt x="1227" y="57"/>
                    <a:pt x="1195" y="36"/>
                    <a:pt x="1162" y="15"/>
                  </a:cubicBezTo>
                  <a:cubicBezTo>
                    <a:pt x="1151" y="9"/>
                    <a:pt x="1139" y="4"/>
                    <a:pt x="1131" y="0"/>
                  </a:cubicBezTo>
                  <a:cubicBezTo>
                    <a:pt x="1105" y="0"/>
                    <a:pt x="1082" y="0"/>
                    <a:pt x="1060" y="0"/>
                  </a:cubicBezTo>
                  <a:cubicBezTo>
                    <a:pt x="1051" y="0"/>
                    <a:pt x="1042" y="1"/>
                    <a:pt x="1034" y="2"/>
                  </a:cubicBezTo>
                  <a:cubicBezTo>
                    <a:pt x="1013" y="30"/>
                    <a:pt x="984" y="33"/>
                    <a:pt x="954" y="31"/>
                  </a:cubicBezTo>
                  <a:cubicBezTo>
                    <a:pt x="939" y="30"/>
                    <a:pt x="925" y="28"/>
                    <a:pt x="911" y="30"/>
                  </a:cubicBezTo>
                  <a:cubicBezTo>
                    <a:pt x="902" y="32"/>
                    <a:pt x="893" y="34"/>
                    <a:pt x="885" y="37"/>
                  </a:cubicBezTo>
                  <a:cubicBezTo>
                    <a:pt x="850" y="51"/>
                    <a:pt x="820" y="72"/>
                    <a:pt x="799" y="104"/>
                  </a:cubicBezTo>
                  <a:cubicBezTo>
                    <a:pt x="795" y="109"/>
                    <a:pt x="790" y="114"/>
                    <a:pt x="784" y="118"/>
                  </a:cubicBezTo>
                  <a:cubicBezTo>
                    <a:pt x="762" y="135"/>
                    <a:pt x="761" y="136"/>
                    <a:pt x="752" y="160"/>
                  </a:cubicBezTo>
                  <a:cubicBezTo>
                    <a:pt x="746" y="167"/>
                    <a:pt x="740" y="172"/>
                    <a:pt x="735" y="178"/>
                  </a:cubicBezTo>
                  <a:cubicBezTo>
                    <a:pt x="729" y="184"/>
                    <a:pt x="726" y="192"/>
                    <a:pt x="726" y="202"/>
                  </a:cubicBezTo>
                  <a:cubicBezTo>
                    <a:pt x="725" y="221"/>
                    <a:pt x="718" y="239"/>
                    <a:pt x="709" y="255"/>
                  </a:cubicBezTo>
                  <a:cubicBezTo>
                    <a:pt x="707" y="259"/>
                    <a:pt x="703" y="262"/>
                    <a:pt x="701" y="264"/>
                  </a:cubicBezTo>
                  <a:cubicBezTo>
                    <a:pt x="696" y="263"/>
                    <a:pt x="696" y="260"/>
                    <a:pt x="697" y="258"/>
                  </a:cubicBezTo>
                  <a:cubicBezTo>
                    <a:pt x="694" y="260"/>
                    <a:pt x="691" y="263"/>
                    <a:pt x="690" y="266"/>
                  </a:cubicBezTo>
                  <a:cubicBezTo>
                    <a:pt x="683" y="281"/>
                    <a:pt x="676" y="297"/>
                    <a:pt x="669" y="313"/>
                  </a:cubicBezTo>
                  <a:cubicBezTo>
                    <a:pt x="667" y="318"/>
                    <a:pt x="667" y="323"/>
                    <a:pt x="668" y="329"/>
                  </a:cubicBezTo>
                  <a:cubicBezTo>
                    <a:pt x="669" y="334"/>
                    <a:pt x="669" y="340"/>
                    <a:pt x="668" y="344"/>
                  </a:cubicBezTo>
                  <a:cubicBezTo>
                    <a:pt x="663" y="363"/>
                    <a:pt x="663" y="382"/>
                    <a:pt x="662" y="401"/>
                  </a:cubicBezTo>
                  <a:cubicBezTo>
                    <a:pt x="660" y="421"/>
                    <a:pt x="659" y="441"/>
                    <a:pt x="658" y="462"/>
                  </a:cubicBezTo>
                  <a:cubicBezTo>
                    <a:pt x="657" y="469"/>
                    <a:pt x="657" y="477"/>
                    <a:pt x="658" y="484"/>
                  </a:cubicBezTo>
                  <a:cubicBezTo>
                    <a:pt x="659" y="502"/>
                    <a:pt x="660" y="520"/>
                    <a:pt x="662" y="538"/>
                  </a:cubicBezTo>
                  <a:cubicBezTo>
                    <a:pt x="663" y="549"/>
                    <a:pt x="666" y="560"/>
                    <a:pt x="669" y="571"/>
                  </a:cubicBezTo>
                  <a:cubicBezTo>
                    <a:pt x="677" y="592"/>
                    <a:pt x="682" y="614"/>
                    <a:pt x="685" y="637"/>
                  </a:cubicBezTo>
                  <a:cubicBezTo>
                    <a:pt x="685" y="643"/>
                    <a:pt x="687" y="649"/>
                    <a:pt x="688" y="654"/>
                  </a:cubicBezTo>
                  <a:cubicBezTo>
                    <a:pt x="695" y="662"/>
                    <a:pt x="704" y="664"/>
                    <a:pt x="713" y="666"/>
                  </a:cubicBezTo>
                  <a:cubicBezTo>
                    <a:pt x="724" y="668"/>
                    <a:pt x="730" y="675"/>
                    <a:pt x="733" y="685"/>
                  </a:cubicBezTo>
                  <a:cubicBezTo>
                    <a:pt x="738" y="702"/>
                    <a:pt x="741" y="719"/>
                    <a:pt x="730" y="735"/>
                  </a:cubicBezTo>
                  <a:cubicBezTo>
                    <a:pt x="727" y="741"/>
                    <a:pt x="722" y="745"/>
                    <a:pt x="718" y="751"/>
                  </a:cubicBezTo>
                  <a:cubicBezTo>
                    <a:pt x="719" y="756"/>
                    <a:pt x="724" y="758"/>
                    <a:pt x="728" y="756"/>
                  </a:cubicBezTo>
                  <a:cubicBezTo>
                    <a:pt x="736" y="752"/>
                    <a:pt x="745" y="746"/>
                    <a:pt x="753" y="741"/>
                  </a:cubicBezTo>
                  <a:cubicBezTo>
                    <a:pt x="758" y="737"/>
                    <a:pt x="763" y="732"/>
                    <a:pt x="768" y="728"/>
                  </a:cubicBezTo>
                  <a:cubicBezTo>
                    <a:pt x="775" y="734"/>
                    <a:pt x="775" y="734"/>
                    <a:pt x="779" y="747"/>
                  </a:cubicBezTo>
                  <a:cubicBezTo>
                    <a:pt x="782" y="749"/>
                    <a:pt x="786" y="751"/>
                    <a:pt x="790" y="753"/>
                  </a:cubicBezTo>
                  <a:cubicBezTo>
                    <a:pt x="792" y="752"/>
                    <a:pt x="794" y="750"/>
                    <a:pt x="797" y="748"/>
                  </a:cubicBezTo>
                  <a:cubicBezTo>
                    <a:pt x="799" y="749"/>
                    <a:pt x="802" y="751"/>
                    <a:pt x="803" y="753"/>
                  </a:cubicBezTo>
                  <a:cubicBezTo>
                    <a:pt x="804" y="756"/>
                    <a:pt x="805" y="759"/>
                    <a:pt x="805" y="762"/>
                  </a:cubicBezTo>
                  <a:cubicBezTo>
                    <a:pt x="805" y="780"/>
                    <a:pt x="801" y="798"/>
                    <a:pt x="796" y="815"/>
                  </a:cubicBezTo>
                  <a:cubicBezTo>
                    <a:pt x="795" y="818"/>
                    <a:pt x="792" y="820"/>
                    <a:pt x="791" y="822"/>
                  </a:cubicBezTo>
                  <a:cubicBezTo>
                    <a:pt x="783" y="823"/>
                    <a:pt x="777" y="820"/>
                    <a:pt x="771" y="816"/>
                  </a:cubicBezTo>
                  <a:cubicBezTo>
                    <a:pt x="765" y="812"/>
                    <a:pt x="758" y="810"/>
                    <a:pt x="750" y="810"/>
                  </a:cubicBezTo>
                  <a:cubicBezTo>
                    <a:pt x="742" y="810"/>
                    <a:pt x="733" y="810"/>
                    <a:pt x="726" y="804"/>
                  </a:cubicBezTo>
                  <a:cubicBezTo>
                    <a:pt x="726" y="804"/>
                    <a:pt x="725" y="803"/>
                    <a:pt x="724" y="803"/>
                  </a:cubicBezTo>
                  <a:cubicBezTo>
                    <a:pt x="705" y="801"/>
                    <a:pt x="686" y="799"/>
                    <a:pt x="666" y="798"/>
                  </a:cubicBezTo>
                  <a:cubicBezTo>
                    <a:pt x="645" y="822"/>
                    <a:pt x="617" y="833"/>
                    <a:pt x="590" y="845"/>
                  </a:cubicBezTo>
                  <a:cubicBezTo>
                    <a:pt x="544" y="865"/>
                    <a:pt x="496" y="878"/>
                    <a:pt x="448" y="893"/>
                  </a:cubicBezTo>
                  <a:cubicBezTo>
                    <a:pt x="430" y="899"/>
                    <a:pt x="411" y="905"/>
                    <a:pt x="393" y="912"/>
                  </a:cubicBezTo>
                  <a:cubicBezTo>
                    <a:pt x="377" y="918"/>
                    <a:pt x="361" y="925"/>
                    <a:pt x="345" y="931"/>
                  </a:cubicBezTo>
                  <a:cubicBezTo>
                    <a:pt x="327" y="937"/>
                    <a:pt x="315" y="948"/>
                    <a:pt x="308" y="966"/>
                  </a:cubicBezTo>
                  <a:cubicBezTo>
                    <a:pt x="308" y="966"/>
                    <a:pt x="308" y="967"/>
                    <a:pt x="307" y="968"/>
                  </a:cubicBezTo>
                  <a:cubicBezTo>
                    <a:pt x="294" y="1008"/>
                    <a:pt x="273" y="1045"/>
                    <a:pt x="258" y="1084"/>
                  </a:cubicBezTo>
                  <a:cubicBezTo>
                    <a:pt x="251" y="1103"/>
                    <a:pt x="245" y="1123"/>
                    <a:pt x="239" y="1142"/>
                  </a:cubicBezTo>
                  <a:cubicBezTo>
                    <a:pt x="224" y="1190"/>
                    <a:pt x="214" y="1240"/>
                    <a:pt x="208" y="1290"/>
                  </a:cubicBezTo>
                  <a:cubicBezTo>
                    <a:pt x="203" y="1333"/>
                    <a:pt x="201" y="1376"/>
                    <a:pt x="198" y="1418"/>
                  </a:cubicBezTo>
                  <a:cubicBezTo>
                    <a:pt x="196" y="1463"/>
                    <a:pt x="194" y="1507"/>
                    <a:pt x="188" y="1551"/>
                  </a:cubicBezTo>
                  <a:cubicBezTo>
                    <a:pt x="183" y="1585"/>
                    <a:pt x="179" y="1618"/>
                    <a:pt x="174" y="1652"/>
                  </a:cubicBezTo>
                  <a:cubicBezTo>
                    <a:pt x="170" y="1678"/>
                    <a:pt x="163" y="1704"/>
                    <a:pt x="167" y="1730"/>
                  </a:cubicBezTo>
                  <a:cubicBezTo>
                    <a:pt x="169" y="1742"/>
                    <a:pt x="164" y="1754"/>
                    <a:pt x="160" y="1765"/>
                  </a:cubicBezTo>
                  <a:cubicBezTo>
                    <a:pt x="154" y="1780"/>
                    <a:pt x="149" y="1795"/>
                    <a:pt x="143" y="1810"/>
                  </a:cubicBezTo>
                  <a:cubicBezTo>
                    <a:pt x="132" y="1833"/>
                    <a:pt x="131" y="1858"/>
                    <a:pt x="130" y="1883"/>
                  </a:cubicBezTo>
                  <a:cubicBezTo>
                    <a:pt x="129" y="1895"/>
                    <a:pt x="130" y="1907"/>
                    <a:pt x="134" y="1918"/>
                  </a:cubicBezTo>
                  <a:cubicBezTo>
                    <a:pt x="136" y="1925"/>
                    <a:pt x="138" y="1931"/>
                    <a:pt x="139" y="1938"/>
                  </a:cubicBezTo>
                  <a:cubicBezTo>
                    <a:pt x="141" y="1950"/>
                    <a:pt x="140" y="1962"/>
                    <a:pt x="131" y="1972"/>
                  </a:cubicBezTo>
                  <a:cubicBezTo>
                    <a:pt x="121" y="1983"/>
                    <a:pt x="117" y="1997"/>
                    <a:pt x="116" y="2011"/>
                  </a:cubicBezTo>
                  <a:cubicBezTo>
                    <a:pt x="116" y="2026"/>
                    <a:pt x="115" y="2040"/>
                    <a:pt x="115" y="2056"/>
                  </a:cubicBezTo>
                  <a:cubicBezTo>
                    <a:pt x="109" y="2065"/>
                    <a:pt x="102" y="2076"/>
                    <a:pt x="96" y="2087"/>
                  </a:cubicBezTo>
                  <a:cubicBezTo>
                    <a:pt x="88" y="2100"/>
                    <a:pt x="85" y="2115"/>
                    <a:pt x="84" y="2130"/>
                  </a:cubicBezTo>
                  <a:cubicBezTo>
                    <a:pt x="84" y="2144"/>
                    <a:pt x="83" y="2159"/>
                    <a:pt x="83" y="2173"/>
                  </a:cubicBezTo>
                  <a:cubicBezTo>
                    <a:pt x="82" y="2183"/>
                    <a:pt x="81" y="2193"/>
                    <a:pt x="75" y="2201"/>
                  </a:cubicBezTo>
                  <a:cubicBezTo>
                    <a:pt x="62" y="2220"/>
                    <a:pt x="60" y="2242"/>
                    <a:pt x="62" y="2264"/>
                  </a:cubicBezTo>
                  <a:cubicBezTo>
                    <a:pt x="64" y="2283"/>
                    <a:pt x="63" y="2301"/>
                    <a:pt x="61" y="2320"/>
                  </a:cubicBezTo>
                  <a:cubicBezTo>
                    <a:pt x="60" y="2328"/>
                    <a:pt x="59" y="2336"/>
                    <a:pt x="55" y="2342"/>
                  </a:cubicBezTo>
                  <a:cubicBezTo>
                    <a:pt x="43" y="2363"/>
                    <a:pt x="42" y="2386"/>
                    <a:pt x="39" y="2409"/>
                  </a:cubicBezTo>
                  <a:cubicBezTo>
                    <a:pt x="38" y="2420"/>
                    <a:pt x="37" y="2432"/>
                    <a:pt x="35" y="2443"/>
                  </a:cubicBezTo>
                  <a:cubicBezTo>
                    <a:pt x="29" y="2471"/>
                    <a:pt x="21" y="2498"/>
                    <a:pt x="21" y="2527"/>
                  </a:cubicBezTo>
                  <a:cubicBezTo>
                    <a:pt x="20" y="2541"/>
                    <a:pt x="16" y="2554"/>
                    <a:pt x="12" y="2567"/>
                  </a:cubicBezTo>
                  <a:cubicBezTo>
                    <a:pt x="8" y="2582"/>
                    <a:pt x="4" y="2596"/>
                    <a:pt x="5" y="2611"/>
                  </a:cubicBezTo>
                  <a:cubicBezTo>
                    <a:pt x="5" y="2617"/>
                    <a:pt x="3" y="2623"/>
                    <a:pt x="2" y="2629"/>
                  </a:cubicBezTo>
                  <a:cubicBezTo>
                    <a:pt x="1" y="2637"/>
                    <a:pt x="0" y="2645"/>
                    <a:pt x="0" y="2651"/>
                  </a:cubicBezTo>
                  <a:cubicBezTo>
                    <a:pt x="5" y="2663"/>
                    <a:pt x="15" y="2664"/>
                    <a:pt x="23" y="2668"/>
                  </a:cubicBezTo>
                  <a:cubicBezTo>
                    <a:pt x="32" y="2678"/>
                    <a:pt x="38" y="2691"/>
                    <a:pt x="50" y="2694"/>
                  </a:cubicBezTo>
                  <a:cubicBezTo>
                    <a:pt x="56" y="2705"/>
                    <a:pt x="54" y="2713"/>
                    <a:pt x="52" y="2721"/>
                  </a:cubicBezTo>
                  <a:cubicBezTo>
                    <a:pt x="44" y="2759"/>
                    <a:pt x="37" y="2796"/>
                    <a:pt x="28" y="2834"/>
                  </a:cubicBezTo>
                  <a:cubicBezTo>
                    <a:pt x="25" y="2848"/>
                    <a:pt x="21" y="2863"/>
                    <a:pt x="16" y="2877"/>
                  </a:cubicBezTo>
                  <a:cubicBezTo>
                    <a:pt x="11" y="2894"/>
                    <a:pt x="11" y="2910"/>
                    <a:pt x="17" y="2926"/>
                  </a:cubicBezTo>
                  <a:cubicBezTo>
                    <a:pt x="24" y="2944"/>
                    <a:pt x="29" y="2963"/>
                    <a:pt x="33" y="2982"/>
                  </a:cubicBezTo>
                  <a:cubicBezTo>
                    <a:pt x="35" y="2992"/>
                    <a:pt x="39" y="3001"/>
                    <a:pt x="42" y="3010"/>
                  </a:cubicBezTo>
                  <a:cubicBezTo>
                    <a:pt x="48" y="3035"/>
                    <a:pt x="62" y="3055"/>
                    <a:pt x="79" y="3074"/>
                  </a:cubicBezTo>
                  <a:cubicBezTo>
                    <a:pt x="97" y="3093"/>
                    <a:pt x="113" y="3114"/>
                    <a:pt x="133" y="3131"/>
                  </a:cubicBezTo>
                  <a:cubicBezTo>
                    <a:pt x="136" y="3134"/>
                    <a:pt x="140" y="3136"/>
                    <a:pt x="144" y="3139"/>
                  </a:cubicBezTo>
                  <a:cubicBezTo>
                    <a:pt x="149" y="3136"/>
                    <a:pt x="153" y="3132"/>
                    <a:pt x="157" y="3129"/>
                  </a:cubicBezTo>
                  <a:cubicBezTo>
                    <a:pt x="159" y="3129"/>
                    <a:pt x="161" y="3129"/>
                    <a:pt x="163" y="3130"/>
                  </a:cubicBezTo>
                  <a:cubicBezTo>
                    <a:pt x="169" y="3133"/>
                    <a:pt x="175" y="3137"/>
                    <a:pt x="180" y="3140"/>
                  </a:cubicBezTo>
                  <a:cubicBezTo>
                    <a:pt x="187" y="3139"/>
                    <a:pt x="191" y="3134"/>
                    <a:pt x="191" y="3129"/>
                  </a:cubicBezTo>
                  <a:cubicBezTo>
                    <a:pt x="192" y="3121"/>
                    <a:pt x="194" y="3113"/>
                    <a:pt x="198" y="3105"/>
                  </a:cubicBezTo>
                  <a:cubicBezTo>
                    <a:pt x="201" y="3097"/>
                    <a:pt x="198" y="3089"/>
                    <a:pt x="191" y="3083"/>
                  </a:cubicBezTo>
                  <a:cubicBezTo>
                    <a:pt x="187" y="3079"/>
                    <a:pt x="182" y="3076"/>
                    <a:pt x="176" y="3073"/>
                  </a:cubicBezTo>
                  <a:cubicBezTo>
                    <a:pt x="151" y="3061"/>
                    <a:pt x="133" y="3041"/>
                    <a:pt x="118" y="3018"/>
                  </a:cubicBezTo>
                  <a:cubicBezTo>
                    <a:pt x="113" y="3012"/>
                    <a:pt x="108" y="3004"/>
                    <a:pt x="103" y="2998"/>
                  </a:cubicBezTo>
                  <a:cubicBezTo>
                    <a:pt x="92" y="2987"/>
                    <a:pt x="88" y="2974"/>
                    <a:pt x="92" y="2959"/>
                  </a:cubicBezTo>
                  <a:cubicBezTo>
                    <a:pt x="94" y="2953"/>
                    <a:pt x="94" y="2947"/>
                    <a:pt x="94" y="2941"/>
                  </a:cubicBezTo>
                  <a:cubicBezTo>
                    <a:pt x="95" y="2930"/>
                    <a:pt x="99" y="2919"/>
                    <a:pt x="103" y="2909"/>
                  </a:cubicBezTo>
                  <a:cubicBezTo>
                    <a:pt x="111" y="2906"/>
                    <a:pt x="118" y="2900"/>
                    <a:pt x="129" y="2903"/>
                  </a:cubicBezTo>
                  <a:cubicBezTo>
                    <a:pt x="130" y="2906"/>
                    <a:pt x="134" y="2910"/>
                    <a:pt x="134" y="2914"/>
                  </a:cubicBezTo>
                  <a:cubicBezTo>
                    <a:pt x="136" y="2927"/>
                    <a:pt x="138" y="2941"/>
                    <a:pt x="139" y="2954"/>
                  </a:cubicBezTo>
                  <a:cubicBezTo>
                    <a:pt x="140" y="2972"/>
                    <a:pt x="143" y="2989"/>
                    <a:pt x="150" y="3005"/>
                  </a:cubicBezTo>
                  <a:cubicBezTo>
                    <a:pt x="151" y="3008"/>
                    <a:pt x="153" y="3012"/>
                    <a:pt x="154" y="3015"/>
                  </a:cubicBezTo>
                  <a:cubicBezTo>
                    <a:pt x="158" y="3022"/>
                    <a:pt x="163" y="3028"/>
                    <a:pt x="170" y="3031"/>
                  </a:cubicBezTo>
                  <a:cubicBezTo>
                    <a:pt x="177" y="3033"/>
                    <a:pt x="185" y="3034"/>
                    <a:pt x="193" y="3030"/>
                  </a:cubicBezTo>
                  <a:cubicBezTo>
                    <a:pt x="201" y="3023"/>
                    <a:pt x="201" y="3012"/>
                    <a:pt x="201" y="3002"/>
                  </a:cubicBezTo>
                  <a:cubicBezTo>
                    <a:pt x="199" y="2975"/>
                    <a:pt x="196" y="2949"/>
                    <a:pt x="190" y="2923"/>
                  </a:cubicBezTo>
                  <a:cubicBezTo>
                    <a:pt x="185" y="2900"/>
                    <a:pt x="183" y="2877"/>
                    <a:pt x="188" y="2854"/>
                  </a:cubicBezTo>
                  <a:cubicBezTo>
                    <a:pt x="189" y="2848"/>
                    <a:pt x="189" y="2842"/>
                    <a:pt x="190" y="2836"/>
                  </a:cubicBezTo>
                  <a:cubicBezTo>
                    <a:pt x="194" y="2812"/>
                    <a:pt x="193" y="2788"/>
                    <a:pt x="186" y="2764"/>
                  </a:cubicBezTo>
                  <a:cubicBezTo>
                    <a:pt x="184" y="2756"/>
                    <a:pt x="182" y="2748"/>
                    <a:pt x="183" y="2739"/>
                  </a:cubicBezTo>
                  <a:cubicBezTo>
                    <a:pt x="192" y="2738"/>
                    <a:pt x="201" y="2737"/>
                    <a:pt x="210" y="2735"/>
                  </a:cubicBezTo>
                  <a:cubicBezTo>
                    <a:pt x="218" y="2733"/>
                    <a:pt x="227" y="2729"/>
                    <a:pt x="236" y="2726"/>
                  </a:cubicBezTo>
                  <a:cubicBezTo>
                    <a:pt x="237" y="2716"/>
                    <a:pt x="239" y="2705"/>
                    <a:pt x="240" y="2695"/>
                  </a:cubicBezTo>
                  <a:cubicBezTo>
                    <a:pt x="241" y="2694"/>
                    <a:pt x="242" y="2692"/>
                    <a:pt x="244" y="2692"/>
                  </a:cubicBezTo>
                  <a:cubicBezTo>
                    <a:pt x="259" y="2689"/>
                    <a:pt x="264" y="2679"/>
                    <a:pt x="266" y="2665"/>
                  </a:cubicBezTo>
                  <a:cubicBezTo>
                    <a:pt x="269" y="2643"/>
                    <a:pt x="276" y="2623"/>
                    <a:pt x="282" y="2602"/>
                  </a:cubicBezTo>
                  <a:cubicBezTo>
                    <a:pt x="289" y="2576"/>
                    <a:pt x="295" y="2551"/>
                    <a:pt x="302" y="2525"/>
                  </a:cubicBezTo>
                  <a:cubicBezTo>
                    <a:pt x="303" y="2522"/>
                    <a:pt x="303" y="2518"/>
                    <a:pt x="304" y="2514"/>
                  </a:cubicBezTo>
                  <a:cubicBezTo>
                    <a:pt x="312" y="2495"/>
                    <a:pt x="321" y="2475"/>
                    <a:pt x="329" y="2456"/>
                  </a:cubicBezTo>
                  <a:cubicBezTo>
                    <a:pt x="330" y="2453"/>
                    <a:pt x="333" y="2449"/>
                    <a:pt x="333" y="2446"/>
                  </a:cubicBezTo>
                  <a:cubicBezTo>
                    <a:pt x="338" y="2425"/>
                    <a:pt x="346" y="2406"/>
                    <a:pt x="349" y="2385"/>
                  </a:cubicBezTo>
                  <a:cubicBezTo>
                    <a:pt x="352" y="2359"/>
                    <a:pt x="360" y="2333"/>
                    <a:pt x="367" y="2308"/>
                  </a:cubicBezTo>
                  <a:cubicBezTo>
                    <a:pt x="376" y="2277"/>
                    <a:pt x="385" y="2246"/>
                    <a:pt x="394" y="2214"/>
                  </a:cubicBezTo>
                  <a:cubicBezTo>
                    <a:pt x="395" y="2209"/>
                    <a:pt x="396" y="2203"/>
                    <a:pt x="398" y="2197"/>
                  </a:cubicBezTo>
                  <a:cubicBezTo>
                    <a:pt x="400" y="2189"/>
                    <a:pt x="402" y="2181"/>
                    <a:pt x="408" y="2175"/>
                  </a:cubicBezTo>
                  <a:cubicBezTo>
                    <a:pt x="419" y="2178"/>
                    <a:pt x="417" y="2190"/>
                    <a:pt x="425" y="2196"/>
                  </a:cubicBezTo>
                  <a:cubicBezTo>
                    <a:pt x="434" y="2200"/>
                    <a:pt x="445" y="2194"/>
                    <a:pt x="456" y="2201"/>
                  </a:cubicBezTo>
                  <a:cubicBezTo>
                    <a:pt x="456" y="2204"/>
                    <a:pt x="456" y="2208"/>
                    <a:pt x="456" y="2212"/>
                  </a:cubicBezTo>
                  <a:cubicBezTo>
                    <a:pt x="453" y="2223"/>
                    <a:pt x="448" y="2235"/>
                    <a:pt x="448" y="2247"/>
                  </a:cubicBezTo>
                  <a:cubicBezTo>
                    <a:pt x="447" y="2275"/>
                    <a:pt x="440" y="2302"/>
                    <a:pt x="438" y="2330"/>
                  </a:cubicBezTo>
                  <a:cubicBezTo>
                    <a:pt x="436" y="2360"/>
                    <a:pt x="434" y="2391"/>
                    <a:pt x="433" y="2422"/>
                  </a:cubicBezTo>
                  <a:cubicBezTo>
                    <a:pt x="432" y="2426"/>
                    <a:pt x="433" y="2431"/>
                    <a:pt x="433" y="2435"/>
                  </a:cubicBezTo>
                  <a:cubicBezTo>
                    <a:pt x="433" y="2441"/>
                    <a:pt x="432" y="2446"/>
                    <a:pt x="431" y="2451"/>
                  </a:cubicBezTo>
                  <a:cubicBezTo>
                    <a:pt x="427" y="2474"/>
                    <a:pt x="422" y="2497"/>
                    <a:pt x="418" y="2520"/>
                  </a:cubicBezTo>
                  <a:cubicBezTo>
                    <a:pt x="416" y="2532"/>
                    <a:pt x="417" y="2544"/>
                    <a:pt x="422" y="2555"/>
                  </a:cubicBezTo>
                  <a:cubicBezTo>
                    <a:pt x="426" y="2564"/>
                    <a:pt x="426" y="2572"/>
                    <a:pt x="426" y="2582"/>
                  </a:cubicBezTo>
                  <a:cubicBezTo>
                    <a:pt x="425" y="2603"/>
                    <a:pt x="427" y="2624"/>
                    <a:pt x="427" y="2647"/>
                  </a:cubicBezTo>
                  <a:cubicBezTo>
                    <a:pt x="422" y="2659"/>
                    <a:pt x="421" y="2674"/>
                    <a:pt x="419" y="2689"/>
                  </a:cubicBezTo>
                  <a:cubicBezTo>
                    <a:pt x="414" y="2724"/>
                    <a:pt x="417" y="2760"/>
                    <a:pt x="411" y="2795"/>
                  </a:cubicBezTo>
                  <a:cubicBezTo>
                    <a:pt x="411" y="2798"/>
                    <a:pt x="411" y="2801"/>
                    <a:pt x="411" y="2804"/>
                  </a:cubicBezTo>
                  <a:cubicBezTo>
                    <a:pt x="410" y="2828"/>
                    <a:pt x="410" y="2853"/>
                    <a:pt x="409" y="2878"/>
                  </a:cubicBezTo>
                  <a:cubicBezTo>
                    <a:pt x="406" y="2914"/>
                    <a:pt x="409" y="2950"/>
                    <a:pt x="410" y="2987"/>
                  </a:cubicBezTo>
                  <a:cubicBezTo>
                    <a:pt x="412" y="3047"/>
                    <a:pt x="414" y="3107"/>
                    <a:pt x="415" y="3167"/>
                  </a:cubicBezTo>
                  <a:cubicBezTo>
                    <a:pt x="416" y="3221"/>
                    <a:pt x="415" y="3276"/>
                    <a:pt x="416" y="3330"/>
                  </a:cubicBezTo>
                  <a:cubicBezTo>
                    <a:pt x="416" y="3354"/>
                    <a:pt x="418" y="3378"/>
                    <a:pt x="419" y="3402"/>
                  </a:cubicBezTo>
                  <a:cubicBezTo>
                    <a:pt x="420" y="3416"/>
                    <a:pt x="421" y="3431"/>
                    <a:pt x="420" y="3445"/>
                  </a:cubicBezTo>
                  <a:cubicBezTo>
                    <a:pt x="420" y="3480"/>
                    <a:pt x="418" y="3516"/>
                    <a:pt x="417" y="3551"/>
                  </a:cubicBezTo>
                  <a:cubicBezTo>
                    <a:pt x="417" y="3568"/>
                    <a:pt x="417" y="3584"/>
                    <a:pt x="417" y="3602"/>
                  </a:cubicBezTo>
                  <a:cubicBezTo>
                    <a:pt x="433" y="3619"/>
                    <a:pt x="451" y="3633"/>
                    <a:pt x="474" y="3640"/>
                  </a:cubicBezTo>
                  <a:cubicBezTo>
                    <a:pt x="502" y="3648"/>
                    <a:pt x="530" y="3657"/>
                    <a:pt x="558" y="3665"/>
                  </a:cubicBezTo>
                  <a:cubicBezTo>
                    <a:pt x="568" y="3667"/>
                    <a:pt x="577" y="3669"/>
                    <a:pt x="587" y="3671"/>
                  </a:cubicBezTo>
                  <a:cubicBezTo>
                    <a:pt x="608" y="3674"/>
                    <a:pt x="630" y="3677"/>
                    <a:pt x="652" y="3680"/>
                  </a:cubicBezTo>
                  <a:cubicBezTo>
                    <a:pt x="655" y="3685"/>
                    <a:pt x="659" y="3689"/>
                    <a:pt x="660" y="3694"/>
                  </a:cubicBezTo>
                  <a:cubicBezTo>
                    <a:pt x="672" y="3722"/>
                    <a:pt x="680" y="3750"/>
                    <a:pt x="679" y="3781"/>
                  </a:cubicBezTo>
                  <a:cubicBezTo>
                    <a:pt x="678" y="3839"/>
                    <a:pt x="677" y="3896"/>
                    <a:pt x="677" y="3953"/>
                  </a:cubicBezTo>
                  <a:cubicBezTo>
                    <a:pt x="677" y="3976"/>
                    <a:pt x="679" y="3998"/>
                    <a:pt x="681" y="4021"/>
                  </a:cubicBezTo>
                  <a:cubicBezTo>
                    <a:pt x="684" y="4059"/>
                    <a:pt x="688" y="4097"/>
                    <a:pt x="692" y="4136"/>
                  </a:cubicBezTo>
                  <a:cubicBezTo>
                    <a:pt x="694" y="4160"/>
                    <a:pt x="698" y="4183"/>
                    <a:pt x="701" y="4207"/>
                  </a:cubicBezTo>
                  <a:cubicBezTo>
                    <a:pt x="705" y="4242"/>
                    <a:pt x="709" y="4276"/>
                    <a:pt x="714" y="4311"/>
                  </a:cubicBezTo>
                  <a:cubicBezTo>
                    <a:pt x="718" y="4341"/>
                    <a:pt x="722" y="4372"/>
                    <a:pt x="728" y="4402"/>
                  </a:cubicBezTo>
                  <a:cubicBezTo>
                    <a:pt x="733" y="4433"/>
                    <a:pt x="739" y="4464"/>
                    <a:pt x="746" y="4495"/>
                  </a:cubicBezTo>
                  <a:cubicBezTo>
                    <a:pt x="748" y="4504"/>
                    <a:pt x="750" y="4513"/>
                    <a:pt x="753" y="4522"/>
                  </a:cubicBezTo>
                  <a:cubicBezTo>
                    <a:pt x="756" y="4530"/>
                    <a:pt x="758" y="4537"/>
                    <a:pt x="756" y="4546"/>
                  </a:cubicBezTo>
                  <a:cubicBezTo>
                    <a:pt x="755" y="4551"/>
                    <a:pt x="757" y="4556"/>
                    <a:pt x="758" y="4561"/>
                  </a:cubicBezTo>
                  <a:cubicBezTo>
                    <a:pt x="767" y="4604"/>
                    <a:pt x="776" y="4647"/>
                    <a:pt x="785" y="4690"/>
                  </a:cubicBezTo>
                  <a:cubicBezTo>
                    <a:pt x="788" y="4706"/>
                    <a:pt x="789" y="4722"/>
                    <a:pt x="785" y="4739"/>
                  </a:cubicBezTo>
                  <a:cubicBezTo>
                    <a:pt x="783" y="4745"/>
                    <a:pt x="783" y="4751"/>
                    <a:pt x="783" y="4757"/>
                  </a:cubicBezTo>
                  <a:cubicBezTo>
                    <a:pt x="782" y="4768"/>
                    <a:pt x="783" y="4778"/>
                    <a:pt x="789" y="4787"/>
                  </a:cubicBezTo>
                  <a:cubicBezTo>
                    <a:pt x="800" y="4804"/>
                    <a:pt x="798" y="4821"/>
                    <a:pt x="789" y="4838"/>
                  </a:cubicBezTo>
                  <a:cubicBezTo>
                    <a:pt x="781" y="4855"/>
                    <a:pt x="776" y="4873"/>
                    <a:pt x="769" y="4891"/>
                  </a:cubicBezTo>
                  <a:cubicBezTo>
                    <a:pt x="761" y="4912"/>
                    <a:pt x="754" y="4934"/>
                    <a:pt x="745" y="4954"/>
                  </a:cubicBezTo>
                  <a:cubicBezTo>
                    <a:pt x="736" y="4975"/>
                    <a:pt x="725" y="4995"/>
                    <a:pt x="714" y="5015"/>
                  </a:cubicBezTo>
                  <a:cubicBezTo>
                    <a:pt x="705" y="5032"/>
                    <a:pt x="698" y="5050"/>
                    <a:pt x="695" y="5070"/>
                  </a:cubicBezTo>
                  <a:cubicBezTo>
                    <a:pt x="694" y="5080"/>
                    <a:pt x="690" y="5090"/>
                    <a:pt x="687" y="5100"/>
                  </a:cubicBezTo>
                  <a:cubicBezTo>
                    <a:pt x="685" y="5105"/>
                    <a:pt x="682" y="5108"/>
                    <a:pt x="681" y="5113"/>
                  </a:cubicBezTo>
                  <a:cubicBezTo>
                    <a:pt x="676" y="5127"/>
                    <a:pt x="674" y="5141"/>
                    <a:pt x="682" y="5154"/>
                  </a:cubicBezTo>
                  <a:cubicBezTo>
                    <a:pt x="689" y="5165"/>
                    <a:pt x="691" y="5176"/>
                    <a:pt x="691" y="5189"/>
                  </a:cubicBezTo>
                  <a:cubicBezTo>
                    <a:pt x="692" y="5200"/>
                    <a:pt x="694" y="5211"/>
                    <a:pt x="697" y="5222"/>
                  </a:cubicBezTo>
                  <a:cubicBezTo>
                    <a:pt x="701" y="5239"/>
                    <a:pt x="711" y="5249"/>
                    <a:pt x="728" y="5253"/>
                  </a:cubicBezTo>
                  <a:cubicBezTo>
                    <a:pt x="757" y="5259"/>
                    <a:pt x="787" y="5262"/>
                    <a:pt x="816" y="5261"/>
                  </a:cubicBezTo>
                  <a:cubicBezTo>
                    <a:pt x="826" y="5260"/>
                    <a:pt x="837" y="5259"/>
                    <a:pt x="847" y="5257"/>
                  </a:cubicBezTo>
                  <a:cubicBezTo>
                    <a:pt x="881" y="5250"/>
                    <a:pt x="906" y="5230"/>
                    <a:pt x="927" y="5204"/>
                  </a:cubicBezTo>
                  <a:cubicBezTo>
                    <a:pt x="937" y="5192"/>
                    <a:pt x="942" y="5176"/>
                    <a:pt x="939" y="5160"/>
                  </a:cubicBezTo>
                  <a:cubicBezTo>
                    <a:pt x="937" y="5147"/>
                    <a:pt x="938" y="5134"/>
                    <a:pt x="942" y="5122"/>
                  </a:cubicBezTo>
                  <a:cubicBezTo>
                    <a:pt x="953" y="5090"/>
                    <a:pt x="955" y="5057"/>
                    <a:pt x="955" y="5024"/>
                  </a:cubicBezTo>
                  <a:cubicBezTo>
                    <a:pt x="956" y="5012"/>
                    <a:pt x="956" y="5000"/>
                    <a:pt x="956" y="4988"/>
                  </a:cubicBezTo>
                  <a:cubicBezTo>
                    <a:pt x="957" y="4977"/>
                    <a:pt x="959" y="4967"/>
                    <a:pt x="953" y="4957"/>
                  </a:cubicBezTo>
                  <a:cubicBezTo>
                    <a:pt x="952" y="4956"/>
                    <a:pt x="951" y="4954"/>
                    <a:pt x="951" y="4953"/>
                  </a:cubicBezTo>
                  <a:cubicBezTo>
                    <a:pt x="953" y="4932"/>
                    <a:pt x="952" y="4911"/>
                    <a:pt x="964" y="4894"/>
                  </a:cubicBezTo>
                  <a:cubicBezTo>
                    <a:pt x="981" y="4868"/>
                    <a:pt x="982" y="4841"/>
                    <a:pt x="973" y="4814"/>
                  </a:cubicBezTo>
                  <a:cubicBezTo>
                    <a:pt x="970" y="4804"/>
                    <a:pt x="968" y="4794"/>
                    <a:pt x="967" y="4783"/>
                  </a:cubicBezTo>
                  <a:cubicBezTo>
                    <a:pt x="966" y="4772"/>
                    <a:pt x="965" y="4761"/>
                    <a:pt x="962" y="4750"/>
                  </a:cubicBezTo>
                  <a:cubicBezTo>
                    <a:pt x="962" y="4745"/>
                    <a:pt x="960" y="4738"/>
                    <a:pt x="957" y="4735"/>
                  </a:cubicBezTo>
                  <a:cubicBezTo>
                    <a:pt x="946" y="4725"/>
                    <a:pt x="943" y="4712"/>
                    <a:pt x="939" y="4699"/>
                  </a:cubicBezTo>
                  <a:cubicBezTo>
                    <a:pt x="934" y="4684"/>
                    <a:pt x="929" y="4669"/>
                    <a:pt x="928" y="4653"/>
                  </a:cubicBezTo>
                  <a:cubicBezTo>
                    <a:pt x="928" y="4640"/>
                    <a:pt x="928" y="4627"/>
                    <a:pt x="928" y="4615"/>
                  </a:cubicBezTo>
                  <a:cubicBezTo>
                    <a:pt x="930" y="4585"/>
                    <a:pt x="932" y="4556"/>
                    <a:pt x="933" y="4527"/>
                  </a:cubicBezTo>
                  <a:cubicBezTo>
                    <a:pt x="934" y="4518"/>
                    <a:pt x="932" y="4510"/>
                    <a:pt x="932" y="4502"/>
                  </a:cubicBezTo>
                  <a:cubicBezTo>
                    <a:pt x="932" y="4496"/>
                    <a:pt x="931" y="4490"/>
                    <a:pt x="932" y="4484"/>
                  </a:cubicBezTo>
                  <a:cubicBezTo>
                    <a:pt x="936" y="4451"/>
                    <a:pt x="935" y="4418"/>
                    <a:pt x="936" y="4385"/>
                  </a:cubicBezTo>
                  <a:cubicBezTo>
                    <a:pt x="936" y="4372"/>
                    <a:pt x="937" y="4359"/>
                    <a:pt x="938" y="4346"/>
                  </a:cubicBezTo>
                  <a:cubicBezTo>
                    <a:pt x="939" y="4340"/>
                    <a:pt x="939" y="4333"/>
                    <a:pt x="939" y="4326"/>
                  </a:cubicBezTo>
                  <a:cubicBezTo>
                    <a:pt x="938" y="4281"/>
                    <a:pt x="946" y="4236"/>
                    <a:pt x="951" y="4191"/>
                  </a:cubicBezTo>
                  <a:cubicBezTo>
                    <a:pt x="953" y="4175"/>
                    <a:pt x="956" y="4160"/>
                    <a:pt x="957" y="4144"/>
                  </a:cubicBezTo>
                  <a:cubicBezTo>
                    <a:pt x="958" y="4127"/>
                    <a:pt x="957" y="4111"/>
                    <a:pt x="956" y="4094"/>
                  </a:cubicBezTo>
                  <a:cubicBezTo>
                    <a:pt x="954" y="4068"/>
                    <a:pt x="951" y="4042"/>
                    <a:pt x="949" y="4016"/>
                  </a:cubicBezTo>
                  <a:cubicBezTo>
                    <a:pt x="948" y="4007"/>
                    <a:pt x="948" y="3999"/>
                    <a:pt x="946" y="3991"/>
                  </a:cubicBezTo>
                  <a:cubicBezTo>
                    <a:pt x="942" y="3971"/>
                    <a:pt x="940" y="3951"/>
                    <a:pt x="940" y="3930"/>
                  </a:cubicBezTo>
                  <a:cubicBezTo>
                    <a:pt x="940" y="3926"/>
                    <a:pt x="940" y="3923"/>
                    <a:pt x="939" y="3919"/>
                  </a:cubicBezTo>
                  <a:cubicBezTo>
                    <a:pt x="932" y="3873"/>
                    <a:pt x="941" y="3827"/>
                    <a:pt x="946" y="3782"/>
                  </a:cubicBezTo>
                  <a:cubicBezTo>
                    <a:pt x="949" y="3761"/>
                    <a:pt x="956" y="3741"/>
                    <a:pt x="965" y="3721"/>
                  </a:cubicBezTo>
                  <a:cubicBezTo>
                    <a:pt x="970" y="3710"/>
                    <a:pt x="977" y="3705"/>
                    <a:pt x="990" y="3707"/>
                  </a:cubicBezTo>
                  <a:cubicBezTo>
                    <a:pt x="998" y="3708"/>
                    <a:pt x="1008" y="3706"/>
                    <a:pt x="1016" y="3713"/>
                  </a:cubicBezTo>
                  <a:cubicBezTo>
                    <a:pt x="1017" y="3717"/>
                    <a:pt x="1018" y="3721"/>
                    <a:pt x="1019" y="3726"/>
                  </a:cubicBezTo>
                  <a:cubicBezTo>
                    <a:pt x="1021" y="3758"/>
                    <a:pt x="1026" y="3790"/>
                    <a:pt x="1035" y="3821"/>
                  </a:cubicBezTo>
                  <a:cubicBezTo>
                    <a:pt x="1047" y="3862"/>
                    <a:pt x="1052" y="3904"/>
                    <a:pt x="1054" y="3946"/>
                  </a:cubicBezTo>
                  <a:cubicBezTo>
                    <a:pt x="1058" y="4001"/>
                    <a:pt x="1053" y="4056"/>
                    <a:pt x="1047" y="4111"/>
                  </a:cubicBezTo>
                  <a:cubicBezTo>
                    <a:pt x="1045" y="4132"/>
                    <a:pt x="1043" y="4154"/>
                    <a:pt x="1041" y="4176"/>
                  </a:cubicBezTo>
                  <a:cubicBezTo>
                    <a:pt x="1039" y="4211"/>
                    <a:pt x="1037" y="4245"/>
                    <a:pt x="1037" y="4280"/>
                  </a:cubicBezTo>
                  <a:cubicBezTo>
                    <a:pt x="1037" y="4306"/>
                    <a:pt x="1040" y="4332"/>
                    <a:pt x="1041" y="4359"/>
                  </a:cubicBezTo>
                  <a:cubicBezTo>
                    <a:pt x="1043" y="4387"/>
                    <a:pt x="1044" y="4416"/>
                    <a:pt x="1045" y="4445"/>
                  </a:cubicBezTo>
                  <a:cubicBezTo>
                    <a:pt x="1045" y="4478"/>
                    <a:pt x="1047" y="4511"/>
                    <a:pt x="1053" y="4544"/>
                  </a:cubicBezTo>
                  <a:cubicBezTo>
                    <a:pt x="1054" y="4548"/>
                    <a:pt x="1055" y="4553"/>
                    <a:pt x="1055" y="4557"/>
                  </a:cubicBezTo>
                  <a:cubicBezTo>
                    <a:pt x="1051" y="4602"/>
                    <a:pt x="1050" y="4643"/>
                    <a:pt x="1054" y="4688"/>
                  </a:cubicBezTo>
                  <a:cubicBezTo>
                    <a:pt x="1057" y="4739"/>
                    <a:pt x="1059" y="4790"/>
                    <a:pt x="1059" y="4841"/>
                  </a:cubicBezTo>
                  <a:cubicBezTo>
                    <a:pt x="1059" y="4887"/>
                    <a:pt x="1052" y="4930"/>
                    <a:pt x="1034" y="4971"/>
                  </a:cubicBezTo>
                  <a:cubicBezTo>
                    <a:pt x="1032" y="4975"/>
                    <a:pt x="1031" y="4978"/>
                    <a:pt x="1030" y="4982"/>
                  </a:cubicBezTo>
                  <a:cubicBezTo>
                    <a:pt x="1024" y="5000"/>
                    <a:pt x="1019" y="5019"/>
                    <a:pt x="1006" y="5035"/>
                  </a:cubicBezTo>
                  <a:cubicBezTo>
                    <a:pt x="1005" y="5036"/>
                    <a:pt x="1005" y="5036"/>
                    <a:pt x="1005" y="5037"/>
                  </a:cubicBezTo>
                  <a:cubicBezTo>
                    <a:pt x="991" y="5072"/>
                    <a:pt x="976" y="5107"/>
                    <a:pt x="971" y="5144"/>
                  </a:cubicBezTo>
                  <a:cubicBezTo>
                    <a:pt x="967" y="5175"/>
                    <a:pt x="959" y="5205"/>
                    <a:pt x="953" y="5235"/>
                  </a:cubicBezTo>
                  <a:cubicBezTo>
                    <a:pt x="952" y="5238"/>
                    <a:pt x="951" y="5241"/>
                    <a:pt x="950" y="5244"/>
                  </a:cubicBezTo>
                  <a:cubicBezTo>
                    <a:pt x="936" y="5280"/>
                    <a:pt x="930" y="5318"/>
                    <a:pt x="925" y="5356"/>
                  </a:cubicBezTo>
                  <a:cubicBezTo>
                    <a:pt x="925" y="5361"/>
                    <a:pt x="923" y="5367"/>
                    <a:pt x="922" y="5372"/>
                  </a:cubicBezTo>
                  <a:cubicBezTo>
                    <a:pt x="916" y="5394"/>
                    <a:pt x="910" y="5417"/>
                    <a:pt x="905" y="5440"/>
                  </a:cubicBezTo>
                  <a:cubicBezTo>
                    <a:pt x="901" y="5458"/>
                    <a:pt x="900" y="5477"/>
                    <a:pt x="908" y="5495"/>
                  </a:cubicBezTo>
                  <a:cubicBezTo>
                    <a:pt x="911" y="5504"/>
                    <a:pt x="912" y="5514"/>
                    <a:pt x="912" y="5524"/>
                  </a:cubicBezTo>
                  <a:cubicBezTo>
                    <a:pt x="911" y="5541"/>
                    <a:pt x="913" y="5557"/>
                    <a:pt x="918" y="5573"/>
                  </a:cubicBezTo>
                  <a:cubicBezTo>
                    <a:pt x="919" y="5578"/>
                    <a:pt x="921" y="5583"/>
                    <a:pt x="923" y="5588"/>
                  </a:cubicBezTo>
                  <a:cubicBezTo>
                    <a:pt x="928" y="5601"/>
                    <a:pt x="937" y="5610"/>
                    <a:pt x="950" y="5613"/>
                  </a:cubicBezTo>
                  <a:cubicBezTo>
                    <a:pt x="957" y="5615"/>
                    <a:pt x="965" y="5617"/>
                    <a:pt x="972" y="5619"/>
                  </a:cubicBezTo>
                  <a:cubicBezTo>
                    <a:pt x="1005" y="5625"/>
                    <a:pt x="1038" y="5627"/>
                    <a:pt x="1071" y="5625"/>
                  </a:cubicBezTo>
                  <a:cubicBezTo>
                    <a:pt x="1091" y="5625"/>
                    <a:pt x="1109" y="5618"/>
                    <a:pt x="1125" y="5605"/>
                  </a:cubicBezTo>
                  <a:cubicBezTo>
                    <a:pt x="1147" y="5586"/>
                    <a:pt x="1166" y="5565"/>
                    <a:pt x="1184" y="5542"/>
                  </a:cubicBezTo>
                  <a:cubicBezTo>
                    <a:pt x="1194" y="5529"/>
                    <a:pt x="1200" y="5513"/>
                    <a:pt x="1201" y="5496"/>
                  </a:cubicBezTo>
                  <a:cubicBezTo>
                    <a:pt x="1202" y="5481"/>
                    <a:pt x="1206" y="5467"/>
                    <a:pt x="1214" y="5454"/>
                  </a:cubicBezTo>
                  <a:cubicBezTo>
                    <a:pt x="1221" y="5442"/>
                    <a:pt x="1222" y="5429"/>
                    <a:pt x="1220" y="5417"/>
                  </a:cubicBezTo>
                  <a:cubicBezTo>
                    <a:pt x="1217" y="5396"/>
                    <a:pt x="1213" y="5376"/>
                    <a:pt x="1209" y="5357"/>
                  </a:cubicBezTo>
                  <a:cubicBezTo>
                    <a:pt x="1207" y="5347"/>
                    <a:pt x="1204" y="5337"/>
                    <a:pt x="1202" y="5328"/>
                  </a:cubicBezTo>
                  <a:cubicBezTo>
                    <a:pt x="1198" y="5313"/>
                    <a:pt x="1197" y="5297"/>
                    <a:pt x="1200" y="5281"/>
                  </a:cubicBezTo>
                  <a:cubicBezTo>
                    <a:pt x="1203" y="5268"/>
                    <a:pt x="1202" y="5254"/>
                    <a:pt x="1200" y="5241"/>
                  </a:cubicBezTo>
                  <a:cubicBezTo>
                    <a:pt x="1196" y="5212"/>
                    <a:pt x="1195" y="5184"/>
                    <a:pt x="1193" y="5155"/>
                  </a:cubicBezTo>
                  <a:cubicBezTo>
                    <a:pt x="1193" y="5153"/>
                    <a:pt x="1193" y="5151"/>
                    <a:pt x="1193" y="5148"/>
                  </a:cubicBezTo>
                  <a:cubicBezTo>
                    <a:pt x="1190" y="5129"/>
                    <a:pt x="1193" y="5111"/>
                    <a:pt x="1203" y="5095"/>
                  </a:cubicBezTo>
                  <a:cubicBezTo>
                    <a:pt x="1212" y="5082"/>
                    <a:pt x="1213" y="5066"/>
                    <a:pt x="1212" y="5051"/>
                  </a:cubicBezTo>
                  <a:cubicBezTo>
                    <a:pt x="1212" y="5043"/>
                    <a:pt x="1212" y="5034"/>
                    <a:pt x="1210" y="5026"/>
                  </a:cubicBezTo>
                  <a:cubicBezTo>
                    <a:pt x="1204" y="4990"/>
                    <a:pt x="1208" y="4955"/>
                    <a:pt x="1216" y="4920"/>
                  </a:cubicBezTo>
                  <a:cubicBezTo>
                    <a:pt x="1221" y="4895"/>
                    <a:pt x="1228" y="4871"/>
                    <a:pt x="1234" y="4846"/>
                  </a:cubicBezTo>
                  <a:cubicBezTo>
                    <a:pt x="1248" y="4797"/>
                    <a:pt x="1263" y="4748"/>
                    <a:pt x="1277" y="4698"/>
                  </a:cubicBezTo>
                  <a:cubicBezTo>
                    <a:pt x="1279" y="4689"/>
                    <a:pt x="1282" y="4679"/>
                    <a:pt x="1284" y="4669"/>
                  </a:cubicBezTo>
                  <a:cubicBezTo>
                    <a:pt x="1311" y="4613"/>
                    <a:pt x="1312" y="4549"/>
                    <a:pt x="1324" y="4488"/>
                  </a:cubicBezTo>
                  <a:cubicBezTo>
                    <a:pt x="1338" y="4414"/>
                    <a:pt x="1353" y="4338"/>
                    <a:pt x="1357" y="4262"/>
                  </a:cubicBezTo>
                  <a:cubicBezTo>
                    <a:pt x="1358" y="4239"/>
                    <a:pt x="1358" y="4217"/>
                    <a:pt x="1357" y="4195"/>
                  </a:cubicBezTo>
                  <a:cubicBezTo>
                    <a:pt x="1360" y="4152"/>
                    <a:pt x="1362" y="4108"/>
                    <a:pt x="1360" y="4064"/>
                  </a:cubicBezTo>
                  <a:cubicBezTo>
                    <a:pt x="1358" y="4004"/>
                    <a:pt x="1356" y="3942"/>
                    <a:pt x="1341" y="3883"/>
                  </a:cubicBezTo>
                  <a:cubicBezTo>
                    <a:pt x="1345" y="3858"/>
                    <a:pt x="1350" y="3834"/>
                    <a:pt x="1355" y="3809"/>
                  </a:cubicBezTo>
                  <a:cubicBezTo>
                    <a:pt x="1361" y="3777"/>
                    <a:pt x="1367" y="3744"/>
                    <a:pt x="1373" y="3712"/>
                  </a:cubicBezTo>
                  <a:cubicBezTo>
                    <a:pt x="1375" y="3702"/>
                    <a:pt x="1377" y="3692"/>
                    <a:pt x="1381" y="3683"/>
                  </a:cubicBezTo>
                  <a:cubicBezTo>
                    <a:pt x="1390" y="3681"/>
                    <a:pt x="1399" y="3679"/>
                    <a:pt x="1408" y="3677"/>
                  </a:cubicBezTo>
                  <a:cubicBezTo>
                    <a:pt x="1432" y="3673"/>
                    <a:pt x="1457" y="3669"/>
                    <a:pt x="1481" y="3666"/>
                  </a:cubicBezTo>
                  <a:cubicBezTo>
                    <a:pt x="1502" y="3663"/>
                    <a:pt x="1521" y="3656"/>
                    <a:pt x="1539" y="3646"/>
                  </a:cubicBezTo>
                  <a:cubicBezTo>
                    <a:pt x="1547" y="3641"/>
                    <a:pt x="1554" y="3634"/>
                    <a:pt x="1555" y="3623"/>
                  </a:cubicBezTo>
                  <a:cubicBezTo>
                    <a:pt x="1555" y="3620"/>
                    <a:pt x="1556" y="3617"/>
                    <a:pt x="1557" y="3614"/>
                  </a:cubicBezTo>
                  <a:cubicBezTo>
                    <a:pt x="1571" y="3607"/>
                    <a:pt x="1586" y="3613"/>
                    <a:pt x="1599" y="3606"/>
                  </a:cubicBezTo>
                  <a:cubicBezTo>
                    <a:pt x="1606" y="3600"/>
                    <a:pt x="1607" y="3592"/>
                    <a:pt x="1608" y="3583"/>
                  </a:cubicBezTo>
                  <a:cubicBezTo>
                    <a:pt x="1609" y="3576"/>
                    <a:pt x="1609" y="3568"/>
                    <a:pt x="1609" y="3561"/>
                  </a:cubicBezTo>
                  <a:cubicBezTo>
                    <a:pt x="1610" y="3531"/>
                    <a:pt x="1612" y="3500"/>
                    <a:pt x="1612" y="3470"/>
                  </a:cubicBezTo>
                  <a:cubicBezTo>
                    <a:pt x="1612" y="3460"/>
                    <a:pt x="1612" y="3449"/>
                    <a:pt x="1611" y="3439"/>
                  </a:cubicBezTo>
                  <a:cubicBezTo>
                    <a:pt x="1607" y="3401"/>
                    <a:pt x="1607" y="3364"/>
                    <a:pt x="1608" y="3326"/>
                  </a:cubicBezTo>
                  <a:cubicBezTo>
                    <a:pt x="1608" y="3278"/>
                    <a:pt x="1611" y="3230"/>
                    <a:pt x="1612" y="3182"/>
                  </a:cubicBezTo>
                  <a:cubicBezTo>
                    <a:pt x="1613" y="3156"/>
                    <a:pt x="1614" y="3130"/>
                    <a:pt x="1614" y="3104"/>
                  </a:cubicBezTo>
                  <a:cubicBezTo>
                    <a:pt x="1630" y="3126"/>
                    <a:pt x="1645" y="3147"/>
                    <a:pt x="1669" y="3160"/>
                  </a:cubicBezTo>
                  <a:cubicBezTo>
                    <a:pt x="1673" y="3163"/>
                    <a:pt x="1677" y="3165"/>
                    <a:pt x="1680" y="3168"/>
                  </a:cubicBezTo>
                  <a:cubicBezTo>
                    <a:pt x="1693" y="3178"/>
                    <a:pt x="1701" y="3189"/>
                    <a:pt x="1699" y="3206"/>
                  </a:cubicBezTo>
                  <a:cubicBezTo>
                    <a:pt x="1699" y="3215"/>
                    <a:pt x="1700" y="3224"/>
                    <a:pt x="1701" y="3233"/>
                  </a:cubicBezTo>
                  <a:cubicBezTo>
                    <a:pt x="1703" y="3258"/>
                    <a:pt x="1706" y="3283"/>
                    <a:pt x="1708" y="3308"/>
                  </a:cubicBezTo>
                  <a:cubicBezTo>
                    <a:pt x="1709" y="3317"/>
                    <a:pt x="1707" y="3326"/>
                    <a:pt x="1709" y="3335"/>
                  </a:cubicBezTo>
                  <a:cubicBezTo>
                    <a:pt x="1712" y="3346"/>
                    <a:pt x="1713" y="3357"/>
                    <a:pt x="1710" y="3368"/>
                  </a:cubicBezTo>
                  <a:cubicBezTo>
                    <a:pt x="1709" y="3372"/>
                    <a:pt x="1709" y="3377"/>
                    <a:pt x="1710" y="3381"/>
                  </a:cubicBezTo>
                  <a:cubicBezTo>
                    <a:pt x="1712" y="3400"/>
                    <a:pt x="1714" y="3419"/>
                    <a:pt x="1713" y="3438"/>
                  </a:cubicBezTo>
                  <a:cubicBezTo>
                    <a:pt x="1713" y="3441"/>
                    <a:pt x="1714" y="3445"/>
                    <a:pt x="1715" y="3449"/>
                  </a:cubicBezTo>
                  <a:cubicBezTo>
                    <a:pt x="1719" y="3460"/>
                    <a:pt x="1719" y="3471"/>
                    <a:pt x="1718" y="3482"/>
                  </a:cubicBezTo>
                  <a:cubicBezTo>
                    <a:pt x="1717" y="3495"/>
                    <a:pt x="1720" y="3508"/>
                    <a:pt x="1724" y="3520"/>
                  </a:cubicBezTo>
                  <a:cubicBezTo>
                    <a:pt x="1725" y="3524"/>
                    <a:pt x="1726" y="3527"/>
                    <a:pt x="1728" y="3531"/>
                  </a:cubicBezTo>
                  <a:cubicBezTo>
                    <a:pt x="1732" y="3541"/>
                    <a:pt x="1732" y="3551"/>
                    <a:pt x="1726" y="3561"/>
                  </a:cubicBezTo>
                  <a:cubicBezTo>
                    <a:pt x="1721" y="3570"/>
                    <a:pt x="1718" y="3580"/>
                    <a:pt x="1713" y="3590"/>
                  </a:cubicBezTo>
                  <a:cubicBezTo>
                    <a:pt x="1709" y="3599"/>
                    <a:pt x="1708" y="3609"/>
                    <a:pt x="1712" y="3618"/>
                  </a:cubicBezTo>
                  <a:cubicBezTo>
                    <a:pt x="1714" y="3624"/>
                    <a:pt x="1715" y="3630"/>
                    <a:pt x="1718" y="3635"/>
                  </a:cubicBezTo>
                  <a:cubicBezTo>
                    <a:pt x="1722" y="3644"/>
                    <a:pt x="1723" y="3653"/>
                    <a:pt x="1721" y="3662"/>
                  </a:cubicBezTo>
                  <a:cubicBezTo>
                    <a:pt x="1717" y="3683"/>
                    <a:pt x="1710" y="3704"/>
                    <a:pt x="1698" y="3723"/>
                  </a:cubicBezTo>
                  <a:cubicBezTo>
                    <a:pt x="1686" y="3740"/>
                    <a:pt x="1678" y="3760"/>
                    <a:pt x="1675" y="3781"/>
                  </a:cubicBezTo>
                  <a:cubicBezTo>
                    <a:pt x="1672" y="3800"/>
                    <a:pt x="1668" y="3818"/>
                    <a:pt x="1668" y="3837"/>
                  </a:cubicBezTo>
                  <a:cubicBezTo>
                    <a:pt x="1668" y="3845"/>
                    <a:pt x="1667" y="3852"/>
                    <a:pt x="1666" y="3859"/>
                  </a:cubicBezTo>
                  <a:cubicBezTo>
                    <a:pt x="1662" y="3890"/>
                    <a:pt x="1658" y="3921"/>
                    <a:pt x="1653" y="3951"/>
                  </a:cubicBezTo>
                  <a:cubicBezTo>
                    <a:pt x="1650" y="3979"/>
                    <a:pt x="1644" y="4006"/>
                    <a:pt x="1636" y="4033"/>
                  </a:cubicBezTo>
                  <a:cubicBezTo>
                    <a:pt x="1630" y="4052"/>
                    <a:pt x="1628" y="4073"/>
                    <a:pt x="1628" y="4093"/>
                  </a:cubicBezTo>
                  <a:cubicBezTo>
                    <a:pt x="1627" y="4135"/>
                    <a:pt x="1627" y="4178"/>
                    <a:pt x="1628" y="4220"/>
                  </a:cubicBezTo>
                  <a:cubicBezTo>
                    <a:pt x="1628" y="4234"/>
                    <a:pt x="1630" y="4248"/>
                    <a:pt x="1632" y="4262"/>
                  </a:cubicBezTo>
                  <a:cubicBezTo>
                    <a:pt x="1634" y="4273"/>
                    <a:pt x="1634" y="4283"/>
                    <a:pt x="1633" y="4294"/>
                  </a:cubicBezTo>
                  <a:cubicBezTo>
                    <a:pt x="1632" y="4305"/>
                    <a:pt x="1631" y="4316"/>
                    <a:pt x="1632" y="4328"/>
                  </a:cubicBezTo>
                  <a:cubicBezTo>
                    <a:pt x="1632" y="4353"/>
                    <a:pt x="1634" y="4377"/>
                    <a:pt x="1635" y="4402"/>
                  </a:cubicBezTo>
                  <a:cubicBezTo>
                    <a:pt x="1636" y="4417"/>
                    <a:pt x="1637" y="4432"/>
                    <a:pt x="1639" y="4447"/>
                  </a:cubicBezTo>
                  <a:cubicBezTo>
                    <a:pt x="1644" y="4491"/>
                    <a:pt x="1649" y="4534"/>
                    <a:pt x="1655" y="4577"/>
                  </a:cubicBezTo>
                  <a:cubicBezTo>
                    <a:pt x="1657" y="4593"/>
                    <a:pt x="1654" y="4607"/>
                    <a:pt x="1647" y="4621"/>
                  </a:cubicBezTo>
                  <a:cubicBezTo>
                    <a:pt x="1638" y="4638"/>
                    <a:pt x="1630" y="4655"/>
                    <a:pt x="1623" y="4672"/>
                  </a:cubicBezTo>
                  <a:cubicBezTo>
                    <a:pt x="1611" y="4701"/>
                    <a:pt x="1601" y="4730"/>
                    <a:pt x="1589" y="4758"/>
                  </a:cubicBezTo>
                  <a:cubicBezTo>
                    <a:pt x="1583" y="4771"/>
                    <a:pt x="1584" y="4783"/>
                    <a:pt x="1588" y="4796"/>
                  </a:cubicBezTo>
                  <a:cubicBezTo>
                    <a:pt x="1596" y="4818"/>
                    <a:pt x="1603" y="4823"/>
                    <a:pt x="1626" y="4823"/>
                  </a:cubicBezTo>
                  <a:cubicBezTo>
                    <a:pt x="1636" y="4824"/>
                    <a:pt x="1646" y="4824"/>
                    <a:pt x="1656" y="4824"/>
                  </a:cubicBezTo>
                  <a:cubicBezTo>
                    <a:pt x="1661" y="4833"/>
                    <a:pt x="1665" y="4842"/>
                    <a:pt x="1669" y="4849"/>
                  </a:cubicBezTo>
                  <a:cubicBezTo>
                    <a:pt x="1679" y="4857"/>
                    <a:pt x="1695" y="4856"/>
                    <a:pt x="1697" y="4872"/>
                  </a:cubicBezTo>
                  <a:cubicBezTo>
                    <a:pt x="1696" y="4876"/>
                    <a:pt x="1695" y="4880"/>
                    <a:pt x="1694" y="4884"/>
                  </a:cubicBezTo>
                  <a:cubicBezTo>
                    <a:pt x="1692" y="4889"/>
                    <a:pt x="1690" y="4894"/>
                    <a:pt x="1689" y="4897"/>
                  </a:cubicBezTo>
                  <a:cubicBezTo>
                    <a:pt x="1690" y="4914"/>
                    <a:pt x="1686" y="4930"/>
                    <a:pt x="1685" y="4945"/>
                  </a:cubicBezTo>
                  <a:cubicBezTo>
                    <a:pt x="1685" y="4946"/>
                    <a:pt x="1681" y="4947"/>
                    <a:pt x="1678" y="4949"/>
                  </a:cubicBezTo>
                  <a:cubicBezTo>
                    <a:pt x="1667" y="4932"/>
                    <a:pt x="1661" y="4909"/>
                    <a:pt x="1637" y="4902"/>
                  </a:cubicBezTo>
                  <a:cubicBezTo>
                    <a:pt x="1635" y="4905"/>
                    <a:pt x="1633" y="4908"/>
                    <a:pt x="1633" y="4910"/>
                  </a:cubicBezTo>
                  <a:cubicBezTo>
                    <a:pt x="1634" y="4921"/>
                    <a:pt x="1637" y="4932"/>
                    <a:pt x="1638" y="4941"/>
                  </a:cubicBezTo>
                  <a:cubicBezTo>
                    <a:pt x="1648" y="4949"/>
                    <a:pt x="1656" y="4956"/>
                    <a:pt x="1664" y="4963"/>
                  </a:cubicBezTo>
                  <a:cubicBezTo>
                    <a:pt x="1669" y="4964"/>
                    <a:pt x="1673" y="4965"/>
                    <a:pt x="1679" y="4966"/>
                  </a:cubicBezTo>
                  <a:cubicBezTo>
                    <a:pt x="1681" y="4986"/>
                    <a:pt x="1676" y="5003"/>
                    <a:pt x="1671" y="5021"/>
                  </a:cubicBezTo>
                  <a:cubicBezTo>
                    <a:pt x="1665" y="5048"/>
                    <a:pt x="1657" y="5074"/>
                    <a:pt x="1650" y="5100"/>
                  </a:cubicBezTo>
                  <a:cubicBezTo>
                    <a:pt x="1643" y="5104"/>
                    <a:pt x="1638" y="5108"/>
                    <a:pt x="1633" y="5112"/>
                  </a:cubicBezTo>
                  <a:cubicBezTo>
                    <a:pt x="1631" y="5122"/>
                    <a:pt x="1630" y="5132"/>
                    <a:pt x="1628" y="5142"/>
                  </a:cubicBezTo>
                  <a:cubicBezTo>
                    <a:pt x="1633" y="5145"/>
                    <a:pt x="1636" y="5148"/>
                    <a:pt x="1639" y="5150"/>
                  </a:cubicBezTo>
                  <a:cubicBezTo>
                    <a:pt x="1640" y="5159"/>
                    <a:pt x="1636" y="5166"/>
                    <a:pt x="1632" y="5172"/>
                  </a:cubicBezTo>
                  <a:cubicBezTo>
                    <a:pt x="1626" y="5182"/>
                    <a:pt x="1620" y="5191"/>
                    <a:pt x="1614" y="5201"/>
                  </a:cubicBezTo>
                  <a:cubicBezTo>
                    <a:pt x="1602" y="5221"/>
                    <a:pt x="1590" y="5242"/>
                    <a:pt x="1578" y="5263"/>
                  </a:cubicBezTo>
                  <a:cubicBezTo>
                    <a:pt x="1574" y="5271"/>
                    <a:pt x="1569" y="5279"/>
                    <a:pt x="1565" y="5287"/>
                  </a:cubicBezTo>
                  <a:cubicBezTo>
                    <a:pt x="1561" y="5296"/>
                    <a:pt x="1556" y="5305"/>
                    <a:pt x="1554" y="5314"/>
                  </a:cubicBezTo>
                  <a:cubicBezTo>
                    <a:pt x="1551" y="5330"/>
                    <a:pt x="1544" y="5345"/>
                    <a:pt x="1536" y="5359"/>
                  </a:cubicBezTo>
                  <a:cubicBezTo>
                    <a:pt x="1520" y="5368"/>
                    <a:pt x="1515" y="5375"/>
                    <a:pt x="1516" y="5391"/>
                  </a:cubicBezTo>
                  <a:cubicBezTo>
                    <a:pt x="1516" y="5397"/>
                    <a:pt x="1517" y="5403"/>
                    <a:pt x="1518" y="5409"/>
                  </a:cubicBezTo>
                  <a:cubicBezTo>
                    <a:pt x="1521" y="5419"/>
                    <a:pt x="1522" y="5428"/>
                    <a:pt x="1521" y="5438"/>
                  </a:cubicBezTo>
                  <a:cubicBezTo>
                    <a:pt x="1520" y="5466"/>
                    <a:pt x="1530" y="5471"/>
                    <a:pt x="1548" y="5475"/>
                  </a:cubicBezTo>
                  <a:cubicBezTo>
                    <a:pt x="1611" y="5488"/>
                    <a:pt x="1673" y="5493"/>
                    <a:pt x="1737" y="5492"/>
                  </a:cubicBezTo>
                  <a:cubicBezTo>
                    <a:pt x="1742" y="5492"/>
                    <a:pt x="1748" y="5492"/>
                    <a:pt x="1752" y="5489"/>
                  </a:cubicBezTo>
                  <a:cubicBezTo>
                    <a:pt x="1762" y="5484"/>
                    <a:pt x="1773" y="5483"/>
                    <a:pt x="1783" y="5485"/>
                  </a:cubicBezTo>
                  <a:cubicBezTo>
                    <a:pt x="1815" y="5488"/>
                    <a:pt x="1841" y="5470"/>
                    <a:pt x="1869" y="5460"/>
                  </a:cubicBezTo>
                  <a:cubicBezTo>
                    <a:pt x="1872" y="5459"/>
                    <a:pt x="1875" y="5456"/>
                    <a:pt x="1878" y="5453"/>
                  </a:cubicBezTo>
                  <a:cubicBezTo>
                    <a:pt x="1881" y="5450"/>
                    <a:pt x="1885" y="5447"/>
                    <a:pt x="1888" y="5445"/>
                  </a:cubicBezTo>
                  <a:cubicBezTo>
                    <a:pt x="1902" y="5438"/>
                    <a:pt x="1910" y="5426"/>
                    <a:pt x="1914" y="5412"/>
                  </a:cubicBezTo>
                  <a:cubicBezTo>
                    <a:pt x="1916" y="5402"/>
                    <a:pt x="1918" y="5391"/>
                    <a:pt x="1920" y="5381"/>
                  </a:cubicBezTo>
                  <a:cubicBezTo>
                    <a:pt x="1922" y="5364"/>
                    <a:pt x="1923" y="5348"/>
                    <a:pt x="1926" y="5331"/>
                  </a:cubicBezTo>
                  <a:cubicBezTo>
                    <a:pt x="1932" y="5303"/>
                    <a:pt x="1939" y="5296"/>
                    <a:pt x="1968" y="5294"/>
                  </a:cubicBezTo>
                  <a:cubicBezTo>
                    <a:pt x="1977" y="5293"/>
                    <a:pt x="1984" y="5290"/>
                    <a:pt x="1991" y="5284"/>
                  </a:cubicBezTo>
                  <a:cubicBezTo>
                    <a:pt x="2005" y="5272"/>
                    <a:pt x="2019" y="5259"/>
                    <a:pt x="2032" y="5246"/>
                  </a:cubicBezTo>
                  <a:cubicBezTo>
                    <a:pt x="2036" y="5242"/>
                    <a:pt x="2039" y="5237"/>
                    <a:pt x="2043" y="5232"/>
                  </a:cubicBezTo>
                  <a:cubicBezTo>
                    <a:pt x="2052" y="5221"/>
                    <a:pt x="2054" y="5209"/>
                    <a:pt x="2051" y="5196"/>
                  </a:cubicBezTo>
                  <a:cubicBezTo>
                    <a:pt x="2051" y="5191"/>
                    <a:pt x="2049" y="5186"/>
                    <a:pt x="2047" y="5181"/>
                  </a:cubicBezTo>
                  <a:cubicBezTo>
                    <a:pt x="2043" y="5171"/>
                    <a:pt x="2042" y="5162"/>
                    <a:pt x="2042" y="5152"/>
                  </a:cubicBezTo>
                  <a:cubicBezTo>
                    <a:pt x="2042" y="5143"/>
                    <a:pt x="2041" y="5134"/>
                    <a:pt x="2042" y="5125"/>
                  </a:cubicBezTo>
                  <a:cubicBezTo>
                    <a:pt x="2042" y="5120"/>
                    <a:pt x="2043" y="5115"/>
                    <a:pt x="2044" y="5109"/>
                  </a:cubicBezTo>
                  <a:cubicBezTo>
                    <a:pt x="2064" y="5105"/>
                    <a:pt x="2078" y="5093"/>
                    <a:pt x="2093" y="5080"/>
                  </a:cubicBezTo>
                  <a:cubicBezTo>
                    <a:pt x="2101" y="5073"/>
                    <a:pt x="2110" y="5065"/>
                    <a:pt x="2120" y="5060"/>
                  </a:cubicBezTo>
                  <a:cubicBezTo>
                    <a:pt x="2139" y="5050"/>
                    <a:pt x="2153" y="5034"/>
                    <a:pt x="2161" y="5014"/>
                  </a:cubicBezTo>
                  <a:cubicBezTo>
                    <a:pt x="2174" y="4985"/>
                    <a:pt x="2185" y="4955"/>
                    <a:pt x="2196" y="4926"/>
                  </a:cubicBezTo>
                  <a:cubicBezTo>
                    <a:pt x="2201" y="4912"/>
                    <a:pt x="2201" y="4898"/>
                    <a:pt x="2200" y="4883"/>
                  </a:cubicBezTo>
                  <a:cubicBezTo>
                    <a:pt x="2200" y="4877"/>
                    <a:pt x="2198" y="4871"/>
                    <a:pt x="2194" y="4867"/>
                  </a:cubicBezTo>
                  <a:cubicBezTo>
                    <a:pt x="2190" y="4862"/>
                    <a:pt x="2185" y="4858"/>
                    <a:pt x="2181" y="4854"/>
                  </a:cubicBezTo>
                  <a:cubicBezTo>
                    <a:pt x="2164" y="4842"/>
                    <a:pt x="2147" y="4829"/>
                    <a:pt x="2129" y="4817"/>
                  </a:cubicBezTo>
                  <a:cubicBezTo>
                    <a:pt x="2114" y="4807"/>
                    <a:pt x="2099" y="4797"/>
                    <a:pt x="2084" y="4787"/>
                  </a:cubicBezTo>
                  <a:cubicBezTo>
                    <a:pt x="2075" y="4781"/>
                    <a:pt x="2067" y="4775"/>
                    <a:pt x="2061" y="4764"/>
                  </a:cubicBezTo>
                  <a:cubicBezTo>
                    <a:pt x="2062" y="4759"/>
                    <a:pt x="2062" y="4753"/>
                    <a:pt x="2063" y="4747"/>
                  </a:cubicBezTo>
                  <a:cubicBezTo>
                    <a:pt x="2065" y="4736"/>
                    <a:pt x="2068" y="4724"/>
                    <a:pt x="2069" y="4712"/>
                  </a:cubicBezTo>
                  <a:cubicBezTo>
                    <a:pt x="2074" y="4665"/>
                    <a:pt x="2078" y="4619"/>
                    <a:pt x="2083" y="4572"/>
                  </a:cubicBezTo>
                  <a:cubicBezTo>
                    <a:pt x="2085" y="4553"/>
                    <a:pt x="2086" y="4533"/>
                    <a:pt x="2089" y="4514"/>
                  </a:cubicBezTo>
                  <a:cubicBezTo>
                    <a:pt x="2093" y="4482"/>
                    <a:pt x="2097" y="4450"/>
                    <a:pt x="2096" y="4417"/>
                  </a:cubicBezTo>
                  <a:cubicBezTo>
                    <a:pt x="2096" y="4403"/>
                    <a:pt x="2096" y="4388"/>
                    <a:pt x="2097" y="4374"/>
                  </a:cubicBezTo>
                  <a:cubicBezTo>
                    <a:pt x="2099" y="4349"/>
                    <a:pt x="2098" y="4324"/>
                    <a:pt x="2095" y="4300"/>
                  </a:cubicBezTo>
                  <a:cubicBezTo>
                    <a:pt x="2092" y="4282"/>
                    <a:pt x="2093" y="4264"/>
                    <a:pt x="2095" y="4246"/>
                  </a:cubicBezTo>
                  <a:cubicBezTo>
                    <a:pt x="2099" y="4215"/>
                    <a:pt x="2104" y="4184"/>
                    <a:pt x="2108" y="4154"/>
                  </a:cubicBezTo>
                  <a:cubicBezTo>
                    <a:pt x="2111" y="4123"/>
                    <a:pt x="2116" y="4092"/>
                    <a:pt x="2114" y="4061"/>
                  </a:cubicBezTo>
                  <a:cubicBezTo>
                    <a:pt x="2112" y="4026"/>
                    <a:pt x="2110" y="3991"/>
                    <a:pt x="2108" y="3955"/>
                  </a:cubicBezTo>
                  <a:cubicBezTo>
                    <a:pt x="2107" y="3941"/>
                    <a:pt x="2108" y="3927"/>
                    <a:pt x="2114" y="3913"/>
                  </a:cubicBezTo>
                  <a:cubicBezTo>
                    <a:pt x="2119" y="3904"/>
                    <a:pt x="2121" y="3893"/>
                    <a:pt x="2126" y="3884"/>
                  </a:cubicBezTo>
                  <a:cubicBezTo>
                    <a:pt x="2134" y="3867"/>
                    <a:pt x="2135" y="3850"/>
                    <a:pt x="2130" y="3831"/>
                  </a:cubicBezTo>
                  <a:cubicBezTo>
                    <a:pt x="2127" y="3817"/>
                    <a:pt x="2125" y="3803"/>
                    <a:pt x="2125" y="3789"/>
                  </a:cubicBezTo>
                  <a:cubicBezTo>
                    <a:pt x="2125" y="3768"/>
                    <a:pt x="2126" y="3748"/>
                    <a:pt x="2130" y="3728"/>
                  </a:cubicBezTo>
                  <a:cubicBezTo>
                    <a:pt x="2137" y="3681"/>
                    <a:pt x="2141" y="3634"/>
                    <a:pt x="2143" y="3586"/>
                  </a:cubicBezTo>
                  <a:cubicBezTo>
                    <a:pt x="2145" y="3551"/>
                    <a:pt x="2151" y="3517"/>
                    <a:pt x="2158" y="3484"/>
                  </a:cubicBezTo>
                  <a:cubicBezTo>
                    <a:pt x="2161" y="3473"/>
                    <a:pt x="2163" y="3461"/>
                    <a:pt x="2164" y="3450"/>
                  </a:cubicBezTo>
                  <a:cubicBezTo>
                    <a:pt x="2173" y="3353"/>
                    <a:pt x="2185" y="3257"/>
                    <a:pt x="2206" y="3162"/>
                  </a:cubicBezTo>
                  <a:cubicBezTo>
                    <a:pt x="2208" y="3149"/>
                    <a:pt x="2208" y="3134"/>
                    <a:pt x="2218" y="3124"/>
                  </a:cubicBezTo>
                  <a:cubicBezTo>
                    <a:pt x="2220" y="3122"/>
                    <a:pt x="2220" y="3118"/>
                    <a:pt x="2221" y="3115"/>
                  </a:cubicBezTo>
                  <a:cubicBezTo>
                    <a:pt x="2222" y="3109"/>
                    <a:pt x="2224" y="3104"/>
                    <a:pt x="2226" y="3098"/>
                  </a:cubicBezTo>
                  <a:cubicBezTo>
                    <a:pt x="2234" y="3077"/>
                    <a:pt x="2243" y="3056"/>
                    <a:pt x="2251" y="3035"/>
                  </a:cubicBezTo>
                  <a:cubicBezTo>
                    <a:pt x="2257" y="3018"/>
                    <a:pt x="2262" y="3002"/>
                    <a:pt x="2268" y="2986"/>
                  </a:cubicBezTo>
                  <a:cubicBezTo>
                    <a:pt x="2269" y="2983"/>
                    <a:pt x="2271" y="2982"/>
                    <a:pt x="2274" y="2978"/>
                  </a:cubicBezTo>
                  <a:cubicBezTo>
                    <a:pt x="2277" y="2982"/>
                    <a:pt x="2278" y="2985"/>
                    <a:pt x="2279" y="2987"/>
                  </a:cubicBezTo>
                  <a:cubicBezTo>
                    <a:pt x="2281" y="2997"/>
                    <a:pt x="2283" y="3006"/>
                    <a:pt x="2285" y="3016"/>
                  </a:cubicBezTo>
                  <a:cubicBezTo>
                    <a:pt x="2302" y="3090"/>
                    <a:pt x="2318" y="3165"/>
                    <a:pt x="2332" y="3240"/>
                  </a:cubicBezTo>
                  <a:cubicBezTo>
                    <a:pt x="2335" y="3257"/>
                    <a:pt x="2338" y="3275"/>
                    <a:pt x="2340" y="3293"/>
                  </a:cubicBezTo>
                  <a:cubicBezTo>
                    <a:pt x="2343" y="3330"/>
                    <a:pt x="2344" y="3367"/>
                    <a:pt x="2346" y="3404"/>
                  </a:cubicBezTo>
                  <a:cubicBezTo>
                    <a:pt x="2348" y="3452"/>
                    <a:pt x="2342" y="3500"/>
                    <a:pt x="2328" y="3547"/>
                  </a:cubicBezTo>
                  <a:cubicBezTo>
                    <a:pt x="2322" y="3563"/>
                    <a:pt x="2320" y="3579"/>
                    <a:pt x="2323" y="3596"/>
                  </a:cubicBezTo>
                  <a:cubicBezTo>
                    <a:pt x="2326" y="3618"/>
                    <a:pt x="2330" y="3640"/>
                    <a:pt x="2335" y="3662"/>
                  </a:cubicBezTo>
                  <a:cubicBezTo>
                    <a:pt x="2337" y="3674"/>
                    <a:pt x="2339" y="3685"/>
                    <a:pt x="2339" y="3696"/>
                  </a:cubicBezTo>
                  <a:cubicBezTo>
                    <a:pt x="2339" y="3715"/>
                    <a:pt x="2340" y="3735"/>
                    <a:pt x="2343" y="3754"/>
                  </a:cubicBezTo>
                  <a:cubicBezTo>
                    <a:pt x="2345" y="3768"/>
                    <a:pt x="2347" y="3781"/>
                    <a:pt x="2353" y="3794"/>
                  </a:cubicBezTo>
                  <a:cubicBezTo>
                    <a:pt x="2367" y="3820"/>
                    <a:pt x="2367" y="3849"/>
                    <a:pt x="2363" y="3878"/>
                  </a:cubicBezTo>
                  <a:cubicBezTo>
                    <a:pt x="2362" y="3895"/>
                    <a:pt x="2359" y="3912"/>
                    <a:pt x="2358" y="3929"/>
                  </a:cubicBezTo>
                  <a:cubicBezTo>
                    <a:pt x="2355" y="3963"/>
                    <a:pt x="2356" y="3997"/>
                    <a:pt x="2363" y="4031"/>
                  </a:cubicBezTo>
                  <a:cubicBezTo>
                    <a:pt x="2366" y="4044"/>
                    <a:pt x="2369" y="4058"/>
                    <a:pt x="2372" y="4073"/>
                  </a:cubicBezTo>
                  <a:cubicBezTo>
                    <a:pt x="2370" y="4076"/>
                    <a:pt x="2368" y="4079"/>
                    <a:pt x="2365" y="4081"/>
                  </a:cubicBezTo>
                  <a:cubicBezTo>
                    <a:pt x="2360" y="4085"/>
                    <a:pt x="2357" y="4090"/>
                    <a:pt x="2356" y="4096"/>
                  </a:cubicBezTo>
                  <a:cubicBezTo>
                    <a:pt x="2352" y="4118"/>
                    <a:pt x="2346" y="4139"/>
                    <a:pt x="2343" y="4161"/>
                  </a:cubicBezTo>
                  <a:cubicBezTo>
                    <a:pt x="2339" y="4188"/>
                    <a:pt x="2329" y="4213"/>
                    <a:pt x="2318" y="4238"/>
                  </a:cubicBezTo>
                  <a:cubicBezTo>
                    <a:pt x="2315" y="4244"/>
                    <a:pt x="2311" y="4251"/>
                    <a:pt x="2309" y="4258"/>
                  </a:cubicBezTo>
                  <a:cubicBezTo>
                    <a:pt x="2299" y="4293"/>
                    <a:pt x="2285" y="4327"/>
                    <a:pt x="2268" y="4359"/>
                  </a:cubicBezTo>
                  <a:cubicBezTo>
                    <a:pt x="2257" y="4381"/>
                    <a:pt x="2252" y="4404"/>
                    <a:pt x="2247" y="4427"/>
                  </a:cubicBezTo>
                  <a:cubicBezTo>
                    <a:pt x="2244" y="4442"/>
                    <a:pt x="2246" y="4454"/>
                    <a:pt x="2255" y="4466"/>
                  </a:cubicBezTo>
                  <a:cubicBezTo>
                    <a:pt x="2261" y="4473"/>
                    <a:pt x="2266" y="4480"/>
                    <a:pt x="2272" y="4487"/>
                  </a:cubicBezTo>
                  <a:cubicBezTo>
                    <a:pt x="2274" y="4490"/>
                    <a:pt x="2276" y="4494"/>
                    <a:pt x="2279" y="4495"/>
                  </a:cubicBezTo>
                  <a:cubicBezTo>
                    <a:pt x="2289" y="4498"/>
                    <a:pt x="2294" y="4506"/>
                    <a:pt x="2298" y="4514"/>
                  </a:cubicBezTo>
                  <a:cubicBezTo>
                    <a:pt x="2308" y="4529"/>
                    <a:pt x="2317" y="4545"/>
                    <a:pt x="2326" y="4560"/>
                  </a:cubicBezTo>
                  <a:cubicBezTo>
                    <a:pt x="2333" y="4573"/>
                    <a:pt x="2334" y="4586"/>
                    <a:pt x="2332" y="4600"/>
                  </a:cubicBezTo>
                  <a:cubicBezTo>
                    <a:pt x="2331" y="4608"/>
                    <a:pt x="2331" y="4616"/>
                    <a:pt x="2331" y="4624"/>
                  </a:cubicBezTo>
                  <a:cubicBezTo>
                    <a:pt x="2332" y="4635"/>
                    <a:pt x="2331" y="4645"/>
                    <a:pt x="2327" y="4655"/>
                  </a:cubicBezTo>
                  <a:cubicBezTo>
                    <a:pt x="2321" y="4673"/>
                    <a:pt x="2314" y="4691"/>
                    <a:pt x="2308" y="4709"/>
                  </a:cubicBezTo>
                  <a:cubicBezTo>
                    <a:pt x="2304" y="4721"/>
                    <a:pt x="2300" y="4733"/>
                    <a:pt x="2296" y="4745"/>
                  </a:cubicBezTo>
                  <a:cubicBezTo>
                    <a:pt x="2290" y="4766"/>
                    <a:pt x="2297" y="4785"/>
                    <a:pt x="2307" y="4803"/>
                  </a:cubicBezTo>
                  <a:cubicBezTo>
                    <a:pt x="2310" y="4808"/>
                    <a:pt x="2315" y="4812"/>
                    <a:pt x="2320" y="4815"/>
                  </a:cubicBezTo>
                  <a:cubicBezTo>
                    <a:pt x="2324" y="4818"/>
                    <a:pt x="2328" y="4819"/>
                    <a:pt x="2333" y="4821"/>
                  </a:cubicBezTo>
                  <a:cubicBezTo>
                    <a:pt x="2337" y="4827"/>
                    <a:pt x="2342" y="4833"/>
                    <a:pt x="2345" y="4840"/>
                  </a:cubicBezTo>
                  <a:cubicBezTo>
                    <a:pt x="2348" y="4845"/>
                    <a:pt x="2350" y="4851"/>
                    <a:pt x="2351" y="4857"/>
                  </a:cubicBezTo>
                  <a:cubicBezTo>
                    <a:pt x="2351" y="4875"/>
                    <a:pt x="2352" y="4894"/>
                    <a:pt x="2345" y="4912"/>
                  </a:cubicBezTo>
                  <a:cubicBezTo>
                    <a:pt x="2336" y="4936"/>
                    <a:pt x="2342" y="4955"/>
                    <a:pt x="2358" y="4973"/>
                  </a:cubicBezTo>
                  <a:cubicBezTo>
                    <a:pt x="2364" y="4980"/>
                    <a:pt x="2371" y="4987"/>
                    <a:pt x="2378" y="4995"/>
                  </a:cubicBezTo>
                  <a:cubicBezTo>
                    <a:pt x="2385" y="5002"/>
                    <a:pt x="2392" y="5008"/>
                    <a:pt x="2403" y="5008"/>
                  </a:cubicBezTo>
                  <a:cubicBezTo>
                    <a:pt x="2409" y="5009"/>
                    <a:pt x="2415" y="5010"/>
                    <a:pt x="2419" y="5017"/>
                  </a:cubicBezTo>
                  <a:cubicBezTo>
                    <a:pt x="2422" y="5037"/>
                    <a:pt x="2430" y="5058"/>
                    <a:pt x="2428" y="5080"/>
                  </a:cubicBezTo>
                  <a:cubicBezTo>
                    <a:pt x="2427" y="5084"/>
                    <a:pt x="2428" y="5088"/>
                    <a:pt x="2428" y="5091"/>
                  </a:cubicBezTo>
                  <a:cubicBezTo>
                    <a:pt x="2430" y="5106"/>
                    <a:pt x="2435" y="5120"/>
                    <a:pt x="2446" y="5132"/>
                  </a:cubicBezTo>
                  <a:cubicBezTo>
                    <a:pt x="2466" y="5155"/>
                    <a:pt x="2493" y="5164"/>
                    <a:pt x="2521" y="5171"/>
                  </a:cubicBezTo>
                  <a:cubicBezTo>
                    <a:pt x="2525" y="5172"/>
                    <a:pt x="2530" y="5171"/>
                    <a:pt x="2534" y="5171"/>
                  </a:cubicBezTo>
                  <a:cubicBezTo>
                    <a:pt x="2543" y="5171"/>
                    <a:pt x="2552" y="5170"/>
                    <a:pt x="2561" y="5173"/>
                  </a:cubicBezTo>
                  <a:cubicBezTo>
                    <a:pt x="2564" y="5175"/>
                    <a:pt x="2568" y="5175"/>
                    <a:pt x="2572" y="5175"/>
                  </a:cubicBezTo>
                  <a:cubicBezTo>
                    <a:pt x="2626" y="5177"/>
                    <a:pt x="2679" y="5173"/>
                    <a:pt x="2732" y="5163"/>
                  </a:cubicBezTo>
                  <a:cubicBezTo>
                    <a:pt x="2740" y="5161"/>
                    <a:pt x="2748" y="5158"/>
                    <a:pt x="2755" y="5155"/>
                  </a:cubicBezTo>
                  <a:cubicBezTo>
                    <a:pt x="2770" y="5150"/>
                    <a:pt x="2778" y="5139"/>
                    <a:pt x="2778" y="5122"/>
                  </a:cubicBezTo>
                  <a:cubicBezTo>
                    <a:pt x="2777" y="5116"/>
                    <a:pt x="2778" y="5110"/>
                    <a:pt x="2778" y="5104"/>
                  </a:cubicBezTo>
                  <a:cubicBezTo>
                    <a:pt x="2777" y="5094"/>
                    <a:pt x="2777" y="5083"/>
                    <a:pt x="2777" y="5073"/>
                  </a:cubicBezTo>
                  <a:cubicBezTo>
                    <a:pt x="2777" y="5061"/>
                    <a:pt x="2776" y="5050"/>
                    <a:pt x="2771" y="5040"/>
                  </a:cubicBezTo>
                  <a:cubicBezTo>
                    <a:pt x="2771" y="5039"/>
                    <a:pt x="2769" y="5038"/>
                    <a:pt x="2768" y="5036"/>
                  </a:cubicBezTo>
                  <a:cubicBezTo>
                    <a:pt x="2763" y="5036"/>
                    <a:pt x="2758" y="5035"/>
                    <a:pt x="2753" y="5035"/>
                  </a:cubicBezTo>
                  <a:cubicBezTo>
                    <a:pt x="2747" y="5028"/>
                    <a:pt x="2740" y="5024"/>
                    <a:pt x="2737" y="5015"/>
                  </a:cubicBezTo>
                  <a:cubicBezTo>
                    <a:pt x="2737" y="4991"/>
                    <a:pt x="2732" y="4969"/>
                    <a:pt x="2720" y="4948"/>
                  </a:cubicBezTo>
                  <a:cubicBezTo>
                    <a:pt x="2712" y="4935"/>
                    <a:pt x="2705" y="4922"/>
                    <a:pt x="2699" y="4908"/>
                  </a:cubicBezTo>
                  <a:cubicBezTo>
                    <a:pt x="2696" y="4903"/>
                    <a:pt x="2694" y="4898"/>
                    <a:pt x="2689" y="4894"/>
                  </a:cubicBezTo>
                  <a:cubicBezTo>
                    <a:pt x="2680" y="4887"/>
                    <a:pt x="2679" y="4881"/>
                    <a:pt x="2680" y="4868"/>
                  </a:cubicBezTo>
                  <a:cubicBezTo>
                    <a:pt x="2684" y="4870"/>
                    <a:pt x="2688" y="4872"/>
                    <a:pt x="2691" y="4874"/>
                  </a:cubicBezTo>
                  <a:cubicBezTo>
                    <a:pt x="2696" y="4868"/>
                    <a:pt x="2700" y="4863"/>
                    <a:pt x="2705" y="4857"/>
                  </a:cubicBezTo>
                  <a:cubicBezTo>
                    <a:pt x="2702" y="4853"/>
                    <a:pt x="2700" y="4848"/>
                    <a:pt x="2696" y="4845"/>
                  </a:cubicBezTo>
                  <a:cubicBezTo>
                    <a:pt x="2678" y="4831"/>
                    <a:pt x="2676" y="4813"/>
                    <a:pt x="2681" y="4792"/>
                  </a:cubicBezTo>
                  <a:cubicBezTo>
                    <a:pt x="2692" y="4782"/>
                    <a:pt x="2707" y="4777"/>
                    <a:pt x="2716" y="4765"/>
                  </a:cubicBezTo>
                  <a:cubicBezTo>
                    <a:pt x="2714" y="4753"/>
                    <a:pt x="2708" y="4745"/>
                    <a:pt x="2701" y="4736"/>
                  </a:cubicBezTo>
                  <a:cubicBezTo>
                    <a:pt x="2697" y="4731"/>
                    <a:pt x="2693" y="4726"/>
                    <a:pt x="2695" y="4717"/>
                  </a:cubicBezTo>
                  <a:cubicBezTo>
                    <a:pt x="2696" y="4715"/>
                    <a:pt x="2698" y="4712"/>
                    <a:pt x="2701" y="4709"/>
                  </a:cubicBezTo>
                  <a:cubicBezTo>
                    <a:pt x="2714" y="4694"/>
                    <a:pt x="2728" y="4680"/>
                    <a:pt x="2744" y="4669"/>
                  </a:cubicBezTo>
                  <a:cubicBezTo>
                    <a:pt x="2753" y="4662"/>
                    <a:pt x="2759" y="4654"/>
                    <a:pt x="2759" y="4642"/>
                  </a:cubicBezTo>
                  <a:cubicBezTo>
                    <a:pt x="2756" y="4639"/>
                    <a:pt x="2754" y="4634"/>
                    <a:pt x="2751" y="4632"/>
                  </a:cubicBezTo>
                  <a:cubicBezTo>
                    <a:pt x="2739" y="4622"/>
                    <a:pt x="2735" y="4610"/>
                    <a:pt x="2733" y="4596"/>
                  </a:cubicBezTo>
                  <a:cubicBezTo>
                    <a:pt x="2732" y="4587"/>
                    <a:pt x="2732" y="4578"/>
                    <a:pt x="2730" y="4569"/>
                  </a:cubicBezTo>
                  <a:cubicBezTo>
                    <a:pt x="2726" y="4548"/>
                    <a:pt x="2722" y="4526"/>
                    <a:pt x="2716" y="4505"/>
                  </a:cubicBezTo>
                  <a:cubicBezTo>
                    <a:pt x="2711" y="4488"/>
                    <a:pt x="2710" y="4471"/>
                    <a:pt x="2713" y="4454"/>
                  </a:cubicBezTo>
                  <a:cubicBezTo>
                    <a:pt x="2716" y="4444"/>
                    <a:pt x="2717" y="4435"/>
                    <a:pt x="2720" y="4425"/>
                  </a:cubicBezTo>
                  <a:cubicBezTo>
                    <a:pt x="2723" y="4410"/>
                    <a:pt x="2728" y="4395"/>
                    <a:pt x="2731" y="4379"/>
                  </a:cubicBezTo>
                  <a:cubicBezTo>
                    <a:pt x="2737" y="4355"/>
                    <a:pt x="2741" y="4330"/>
                    <a:pt x="2739" y="4305"/>
                  </a:cubicBezTo>
                  <a:cubicBezTo>
                    <a:pt x="2737" y="4288"/>
                    <a:pt x="2739" y="4271"/>
                    <a:pt x="2740" y="4254"/>
                  </a:cubicBezTo>
                  <a:cubicBezTo>
                    <a:pt x="2741" y="4242"/>
                    <a:pt x="2742" y="4230"/>
                    <a:pt x="2742" y="4218"/>
                  </a:cubicBezTo>
                  <a:cubicBezTo>
                    <a:pt x="2742" y="4207"/>
                    <a:pt x="2743" y="4197"/>
                    <a:pt x="2746" y="4186"/>
                  </a:cubicBezTo>
                  <a:cubicBezTo>
                    <a:pt x="2755" y="4154"/>
                    <a:pt x="2761" y="4122"/>
                    <a:pt x="2762" y="4089"/>
                  </a:cubicBezTo>
                  <a:cubicBezTo>
                    <a:pt x="2762" y="4079"/>
                    <a:pt x="2763" y="4070"/>
                    <a:pt x="2768" y="4062"/>
                  </a:cubicBezTo>
                  <a:cubicBezTo>
                    <a:pt x="2773" y="4053"/>
                    <a:pt x="2778" y="4044"/>
                    <a:pt x="2785" y="4036"/>
                  </a:cubicBezTo>
                  <a:cubicBezTo>
                    <a:pt x="2802" y="4014"/>
                    <a:pt x="2809" y="3989"/>
                    <a:pt x="2804" y="3962"/>
                  </a:cubicBezTo>
                  <a:cubicBezTo>
                    <a:pt x="2801" y="3948"/>
                    <a:pt x="2798" y="3935"/>
                    <a:pt x="2795" y="3922"/>
                  </a:cubicBezTo>
                  <a:cubicBezTo>
                    <a:pt x="2794" y="3914"/>
                    <a:pt x="2791" y="3907"/>
                    <a:pt x="2794" y="3899"/>
                  </a:cubicBezTo>
                  <a:cubicBezTo>
                    <a:pt x="2796" y="3897"/>
                    <a:pt x="2798" y="3895"/>
                    <a:pt x="2800" y="3893"/>
                  </a:cubicBezTo>
                  <a:cubicBezTo>
                    <a:pt x="2810" y="3884"/>
                    <a:pt x="2820" y="3874"/>
                    <a:pt x="2829" y="3865"/>
                  </a:cubicBezTo>
                  <a:cubicBezTo>
                    <a:pt x="2844" y="3851"/>
                    <a:pt x="2847" y="3834"/>
                    <a:pt x="2840" y="3815"/>
                  </a:cubicBezTo>
                  <a:cubicBezTo>
                    <a:pt x="2838" y="3809"/>
                    <a:pt x="2835" y="3804"/>
                    <a:pt x="2833" y="3798"/>
                  </a:cubicBezTo>
                  <a:cubicBezTo>
                    <a:pt x="2832" y="3794"/>
                    <a:pt x="2830" y="3789"/>
                    <a:pt x="2830" y="3785"/>
                  </a:cubicBezTo>
                  <a:cubicBezTo>
                    <a:pt x="2830" y="3768"/>
                    <a:pt x="2827" y="3751"/>
                    <a:pt x="2832" y="3733"/>
                  </a:cubicBezTo>
                  <a:cubicBezTo>
                    <a:pt x="2834" y="3726"/>
                    <a:pt x="2833" y="3717"/>
                    <a:pt x="2832" y="3709"/>
                  </a:cubicBezTo>
                  <a:cubicBezTo>
                    <a:pt x="2831" y="3699"/>
                    <a:pt x="2829" y="3689"/>
                    <a:pt x="2827" y="3680"/>
                  </a:cubicBezTo>
                  <a:cubicBezTo>
                    <a:pt x="2825" y="3671"/>
                    <a:pt x="2824" y="3662"/>
                    <a:pt x="2826" y="3653"/>
                  </a:cubicBezTo>
                  <a:cubicBezTo>
                    <a:pt x="2831" y="3621"/>
                    <a:pt x="2831" y="3588"/>
                    <a:pt x="2827" y="3556"/>
                  </a:cubicBezTo>
                  <a:cubicBezTo>
                    <a:pt x="2826" y="3552"/>
                    <a:pt x="2826" y="3547"/>
                    <a:pt x="2827" y="3543"/>
                  </a:cubicBezTo>
                  <a:cubicBezTo>
                    <a:pt x="2834" y="3511"/>
                    <a:pt x="2829" y="3480"/>
                    <a:pt x="2827" y="3448"/>
                  </a:cubicBezTo>
                  <a:cubicBezTo>
                    <a:pt x="2825" y="3422"/>
                    <a:pt x="2825" y="3397"/>
                    <a:pt x="2827" y="3372"/>
                  </a:cubicBezTo>
                  <a:cubicBezTo>
                    <a:pt x="2829" y="3354"/>
                    <a:pt x="2833" y="3337"/>
                    <a:pt x="2832" y="3320"/>
                  </a:cubicBezTo>
                  <a:cubicBezTo>
                    <a:pt x="2832" y="3314"/>
                    <a:pt x="2834" y="3306"/>
                    <a:pt x="2838" y="3301"/>
                  </a:cubicBezTo>
                  <a:cubicBezTo>
                    <a:pt x="2843" y="3292"/>
                    <a:pt x="2847" y="3284"/>
                    <a:pt x="2848" y="3274"/>
                  </a:cubicBezTo>
                  <a:cubicBezTo>
                    <a:pt x="2848" y="3272"/>
                    <a:pt x="2850" y="3270"/>
                    <a:pt x="2851" y="3268"/>
                  </a:cubicBezTo>
                  <a:cubicBezTo>
                    <a:pt x="2857" y="3269"/>
                    <a:pt x="2857" y="3274"/>
                    <a:pt x="2858" y="3279"/>
                  </a:cubicBezTo>
                  <a:cubicBezTo>
                    <a:pt x="2860" y="3302"/>
                    <a:pt x="2863" y="3325"/>
                    <a:pt x="2864" y="3348"/>
                  </a:cubicBezTo>
                  <a:cubicBezTo>
                    <a:pt x="2870" y="3421"/>
                    <a:pt x="2876" y="3494"/>
                    <a:pt x="2881" y="3567"/>
                  </a:cubicBezTo>
                  <a:cubicBezTo>
                    <a:pt x="2886" y="3641"/>
                    <a:pt x="2890" y="3715"/>
                    <a:pt x="2894" y="3788"/>
                  </a:cubicBezTo>
                  <a:cubicBezTo>
                    <a:pt x="2898" y="3858"/>
                    <a:pt x="2901" y="3927"/>
                    <a:pt x="2905" y="3996"/>
                  </a:cubicBezTo>
                  <a:cubicBezTo>
                    <a:pt x="2908" y="4050"/>
                    <a:pt x="2912" y="4105"/>
                    <a:pt x="2916" y="4159"/>
                  </a:cubicBezTo>
                  <a:cubicBezTo>
                    <a:pt x="2922" y="4248"/>
                    <a:pt x="2929" y="4338"/>
                    <a:pt x="2936" y="4427"/>
                  </a:cubicBezTo>
                  <a:cubicBezTo>
                    <a:pt x="2940" y="4483"/>
                    <a:pt x="2943" y="4540"/>
                    <a:pt x="2947" y="4596"/>
                  </a:cubicBezTo>
                  <a:cubicBezTo>
                    <a:pt x="2951" y="4641"/>
                    <a:pt x="2954" y="4686"/>
                    <a:pt x="2957" y="4732"/>
                  </a:cubicBezTo>
                  <a:cubicBezTo>
                    <a:pt x="2958" y="4745"/>
                    <a:pt x="2960" y="4759"/>
                    <a:pt x="2961" y="4772"/>
                  </a:cubicBezTo>
                  <a:cubicBezTo>
                    <a:pt x="2963" y="4809"/>
                    <a:pt x="2965" y="4846"/>
                    <a:pt x="2966" y="4883"/>
                  </a:cubicBezTo>
                  <a:cubicBezTo>
                    <a:pt x="2968" y="4944"/>
                    <a:pt x="2974" y="5006"/>
                    <a:pt x="2979" y="5068"/>
                  </a:cubicBezTo>
                  <a:cubicBezTo>
                    <a:pt x="2980" y="5078"/>
                    <a:pt x="2982" y="5088"/>
                    <a:pt x="2991" y="5096"/>
                  </a:cubicBezTo>
                  <a:cubicBezTo>
                    <a:pt x="2998" y="5102"/>
                    <a:pt x="3001" y="5110"/>
                    <a:pt x="3003" y="5119"/>
                  </a:cubicBezTo>
                  <a:cubicBezTo>
                    <a:pt x="3004" y="5131"/>
                    <a:pt x="3008" y="5141"/>
                    <a:pt x="3010" y="5152"/>
                  </a:cubicBezTo>
                  <a:cubicBezTo>
                    <a:pt x="3011" y="5157"/>
                    <a:pt x="3012" y="5161"/>
                    <a:pt x="3013" y="5165"/>
                  </a:cubicBezTo>
                  <a:cubicBezTo>
                    <a:pt x="3003" y="5179"/>
                    <a:pt x="2984" y="5175"/>
                    <a:pt x="2972" y="5185"/>
                  </a:cubicBezTo>
                  <a:cubicBezTo>
                    <a:pt x="2972" y="5188"/>
                    <a:pt x="2971" y="5191"/>
                    <a:pt x="2971" y="5194"/>
                  </a:cubicBezTo>
                  <a:cubicBezTo>
                    <a:pt x="2971" y="5215"/>
                    <a:pt x="2972" y="5235"/>
                    <a:pt x="2973" y="5255"/>
                  </a:cubicBezTo>
                  <a:cubicBezTo>
                    <a:pt x="2973" y="5279"/>
                    <a:pt x="2975" y="5302"/>
                    <a:pt x="2971" y="5325"/>
                  </a:cubicBezTo>
                  <a:cubicBezTo>
                    <a:pt x="2966" y="5348"/>
                    <a:pt x="2982" y="5367"/>
                    <a:pt x="3005" y="5370"/>
                  </a:cubicBezTo>
                  <a:cubicBezTo>
                    <a:pt x="3014" y="5371"/>
                    <a:pt x="3023" y="5372"/>
                    <a:pt x="3032" y="5371"/>
                  </a:cubicBezTo>
                  <a:cubicBezTo>
                    <a:pt x="3042" y="5370"/>
                    <a:pt x="3053" y="5368"/>
                    <a:pt x="3063" y="5365"/>
                  </a:cubicBezTo>
                  <a:cubicBezTo>
                    <a:pt x="3075" y="5361"/>
                    <a:pt x="3082" y="5351"/>
                    <a:pt x="3082" y="5337"/>
                  </a:cubicBezTo>
                  <a:cubicBezTo>
                    <a:pt x="3082" y="5328"/>
                    <a:pt x="3082" y="5318"/>
                    <a:pt x="3078" y="5309"/>
                  </a:cubicBezTo>
                  <a:cubicBezTo>
                    <a:pt x="3075" y="5303"/>
                    <a:pt x="3074" y="5296"/>
                    <a:pt x="3073" y="5289"/>
                  </a:cubicBezTo>
                  <a:cubicBezTo>
                    <a:pt x="3069" y="5270"/>
                    <a:pt x="3067" y="5250"/>
                    <a:pt x="3064" y="5231"/>
                  </a:cubicBezTo>
                  <a:cubicBezTo>
                    <a:pt x="3061" y="5214"/>
                    <a:pt x="3061" y="5197"/>
                    <a:pt x="3055" y="5180"/>
                  </a:cubicBezTo>
                  <a:cubicBezTo>
                    <a:pt x="3051" y="5176"/>
                    <a:pt x="3046" y="5173"/>
                    <a:pt x="3045" y="5172"/>
                  </a:cubicBezTo>
                  <a:cubicBezTo>
                    <a:pt x="3037" y="5160"/>
                    <a:pt x="3032" y="5152"/>
                    <a:pt x="3027" y="5144"/>
                  </a:cubicBezTo>
                  <a:cubicBezTo>
                    <a:pt x="3017" y="5129"/>
                    <a:pt x="3018" y="5114"/>
                    <a:pt x="3029" y="5100"/>
                  </a:cubicBezTo>
                  <a:cubicBezTo>
                    <a:pt x="3031" y="5097"/>
                    <a:pt x="3034" y="5094"/>
                    <a:pt x="3037" y="5090"/>
                  </a:cubicBezTo>
                  <a:cubicBezTo>
                    <a:pt x="3036" y="5081"/>
                    <a:pt x="3035" y="5071"/>
                    <a:pt x="3034" y="5062"/>
                  </a:cubicBezTo>
                  <a:cubicBezTo>
                    <a:pt x="3033" y="5052"/>
                    <a:pt x="3031" y="5042"/>
                    <a:pt x="3032" y="5032"/>
                  </a:cubicBezTo>
                  <a:cubicBezTo>
                    <a:pt x="3034" y="4977"/>
                    <a:pt x="3029" y="4922"/>
                    <a:pt x="3026" y="4867"/>
                  </a:cubicBezTo>
                  <a:cubicBezTo>
                    <a:pt x="3018" y="4738"/>
                    <a:pt x="3009" y="4609"/>
                    <a:pt x="3000" y="4479"/>
                  </a:cubicBezTo>
                  <a:cubicBezTo>
                    <a:pt x="2999" y="4455"/>
                    <a:pt x="2997" y="4431"/>
                    <a:pt x="2995" y="4407"/>
                  </a:cubicBezTo>
                  <a:cubicBezTo>
                    <a:pt x="2991" y="4349"/>
                    <a:pt x="2986" y="4291"/>
                    <a:pt x="2982" y="4234"/>
                  </a:cubicBezTo>
                  <a:cubicBezTo>
                    <a:pt x="2980" y="4206"/>
                    <a:pt x="2979" y="4179"/>
                    <a:pt x="2977" y="4152"/>
                  </a:cubicBezTo>
                  <a:cubicBezTo>
                    <a:pt x="2973" y="4093"/>
                    <a:pt x="2969" y="4033"/>
                    <a:pt x="2966" y="3974"/>
                  </a:cubicBezTo>
                  <a:cubicBezTo>
                    <a:pt x="2962" y="3901"/>
                    <a:pt x="2958" y="3828"/>
                    <a:pt x="2955" y="3755"/>
                  </a:cubicBezTo>
                  <a:cubicBezTo>
                    <a:pt x="2953" y="3724"/>
                    <a:pt x="2951" y="3693"/>
                    <a:pt x="2949" y="3662"/>
                  </a:cubicBezTo>
                  <a:cubicBezTo>
                    <a:pt x="2945" y="3619"/>
                    <a:pt x="2941" y="3575"/>
                    <a:pt x="2938" y="3532"/>
                  </a:cubicBezTo>
                  <a:cubicBezTo>
                    <a:pt x="2934" y="3471"/>
                    <a:pt x="2931" y="3410"/>
                    <a:pt x="2927" y="3349"/>
                  </a:cubicBezTo>
                  <a:cubicBezTo>
                    <a:pt x="2925" y="3308"/>
                    <a:pt x="2922" y="3268"/>
                    <a:pt x="2920" y="3227"/>
                  </a:cubicBezTo>
                  <a:cubicBezTo>
                    <a:pt x="2920" y="3220"/>
                    <a:pt x="2920" y="3214"/>
                    <a:pt x="2920" y="3209"/>
                  </a:cubicBezTo>
                  <a:cubicBezTo>
                    <a:pt x="2928" y="3201"/>
                    <a:pt x="2934" y="3194"/>
                    <a:pt x="2941" y="3188"/>
                  </a:cubicBezTo>
                  <a:cubicBezTo>
                    <a:pt x="2948" y="3181"/>
                    <a:pt x="2954" y="3174"/>
                    <a:pt x="2962" y="3167"/>
                  </a:cubicBezTo>
                  <a:cubicBezTo>
                    <a:pt x="2983" y="3151"/>
                    <a:pt x="3000" y="3132"/>
                    <a:pt x="3019" y="3113"/>
                  </a:cubicBezTo>
                  <a:cubicBezTo>
                    <a:pt x="3036" y="3097"/>
                    <a:pt x="3049" y="3078"/>
                    <a:pt x="3059" y="3056"/>
                  </a:cubicBezTo>
                  <a:cubicBezTo>
                    <a:pt x="3066" y="3040"/>
                    <a:pt x="3070" y="3023"/>
                    <a:pt x="3069" y="3006"/>
                  </a:cubicBezTo>
                  <a:cubicBezTo>
                    <a:pt x="3066" y="2975"/>
                    <a:pt x="3066" y="2945"/>
                    <a:pt x="3070" y="2915"/>
                  </a:cubicBezTo>
                  <a:cubicBezTo>
                    <a:pt x="3073" y="2887"/>
                    <a:pt x="3074" y="2858"/>
                    <a:pt x="3074" y="2830"/>
                  </a:cubicBezTo>
                  <a:cubicBezTo>
                    <a:pt x="3074" y="2796"/>
                    <a:pt x="3072" y="2762"/>
                    <a:pt x="3070" y="2728"/>
                  </a:cubicBezTo>
                  <a:cubicBezTo>
                    <a:pt x="3069" y="2715"/>
                    <a:pt x="3071" y="2703"/>
                    <a:pt x="3078" y="2692"/>
                  </a:cubicBezTo>
                  <a:cubicBezTo>
                    <a:pt x="3088" y="2677"/>
                    <a:pt x="3087" y="2662"/>
                    <a:pt x="3080" y="2646"/>
                  </a:cubicBezTo>
                  <a:cubicBezTo>
                    <a:pt x="3079" y="2643"/>
                    <a:pt x="3078" y="2641"/>
                    <a:pt x="3077" y="2638"/>
                  </a:cubicBezTo>
                  <a:cubicBezTo>
                    <a:pt x="3072" y="2627"/>
                    <a:pt x="3068" y="2617"/>
                    <a:pt x="3064" y="2607"/>
                  </a:cubicBezTo>
                  <a:cubicBezTo>
                    <a:pt x="3062" y="2602"/>
                    <a:pt x="3061" y="2598"/>
                    <a:pt x="3058" y="2594"/>
                  </a:cubicBezTo>
                  <a:cubicBezTo>
                    <a:pt x="3052" y="2586"/>
                    <a:pt x="3051" y="2577"/>
                    <a:pt x="3050" y="2567"/>
                  </a:cubicBezTo>
                  <a:cubicBezTo>
                    <a:pt x="3047" y="2520"/>
                    <a:pt x="3045" y="2473"/>
                    <a:pt x="3042" y="2427"/>
                  </a:cubicBezTo>
                  <a:cubicBezTo>
                    <a:pt x="3041" y="2421"/>
                    <a:pt x="3042" y="2415"/>
                    <a:pt x="3042" y="2409"/>
                  </a:cubicBezTo>
                  <a:cubicBezTo>
                    <a:pt x="3057" y="2397"/>
                    <a:pt x="3070" y="2384"/>
                    <a:pt x="3089" y="2378"/>
                  </a:cubicBezTo>
                  <a:cubicBezTo>
                    <a:pt x="3101" y="2374"/>
                    <a:pt x="3110" y="2366"/>
                    <a:pt x="3118" y="2357"/>
                  </a:cubicBezTo>
                  <a:cubicBezTo>
                    <a:pt x="3126" y="2348"/>
                    <a:pt x="3132" y="2339"/>
                    <a:pt x="3140" y="2331"/>
                  </a:cubicBezTo>
                  <a:cubicBezTo>
                    <a:pt x="3145" y="2324"/>
                    <a:pt x="3150" y="2318"/>
                    <a:pt x="3156" y="2312"/>
                  </a:cubicBezTo>
                  <a:cubicBezTo>
                    <a:pt x="3165" y="2303"/>
                    <a:pt x="3173" y="2293"/>
                    <a:pt x="3180" y="2282"/>
                  </a:cubicBezTo>
                  <a:cubicBezTo>
                    <a:pt x="3183" y="2278"/>
                    <a:pt x="3186" y="2273"/>
                    <a:pt x="3187" y="2270"/>
                  </a:cubicBezTo>
                  <a:cubicBezTo>
                    <a:pt x="3190" y="2269"/>
                    <a:pt x="3190" y="2268"/>
                    <a:pt x="3191" y="2268"/>
                  </a:cubicBezTo>
                  <a:cubicBezTo>
                    <a:pt x="3216" y="2264"/>
                    <a:pt x="3230" y="2248"/>
                    <a:pt x="3235" y="2223"/>
                  </a:cubicBezTo>
                  <a:cubicBezTo>
                    <a:pt x="3236" y="2216"/>
                    <a:pt x="3240" y="2209"/>
                    <a:pt x="3244" y="2203"/>
                  </a:cubicBezTo>
                  <a:cubicBezTo>
                    <a:pt x="3256" y="2182"/>
                    <a:pt x="3266" y="2160"/>
                    <a:pt x="3274" y="2137"/>
                  </a:cubicBezTo>
                  <a:cubicBezTo>
                    <a:pt x="3277" y="2128"/>
                    <a:pt x="3280" y="2118"/>
                    <a:pt x="3284" y="2109"/>
                  </a:cubicBezTo>
                  <a:cubicBezTo>
                    <a:pt x="3293" y="2087"/>
                    <a:pt x="3306" y="2067"/>
                    <a:pt x="3320" y="2047"/>
                  </a:cubicBezTo>
                  <a:cubicBezTo>
                    <a:pt x="3328" y="2036"/>
                    <a:pt x="3336" y="2025"/>
                    <a:pt x="3342" y="2013"/>
                  </a:cubicBezTo>
                  <a:cubicBezTo>
                    <a:pt x="3355" y="1985"/>
                    <a:pt x="3357" y="1958"/>
                    <a:pt x="3338" y="1931"/>
                  </a:cubicBezTo>
                  <a:close/>
                  <a:moveTo>
                    <a:pt x="716" y="656"/>
                  </a:moveTo>
                  <a:cubicBezTo>
                    <a:pt x="716" y="656"/>
                    <a:pt x="715" y="654"/>
                    <a:pt x="715" y="653"/>
                  </a:cubicBezTo>
                  <a:cubicBezTo>
                    <a:pt x="715" y="652"/>
                    <a:pt x="717" y="651"/>
                    <a:pt x="719" y="650"/>
                  </a:cubicBezTo>
                  <a:cubicBezTo>
                    <a:pt x="719" y="652"/>
                    <a:pt x="720" y="654"/>
                    <a:pt x="720" y="656"/>
                  </a:cubicBezTo>
                  <a:cubicBezTo>
                    <a:pt x="719" y="656"/>
                    <a:pt x="717" y="657"/>
                    <a:pt x="716" y="656"/>
                  </a:cubicBezTo>
                  <a:close/>
                  <a:moveTo>
                    <a:pt x="1133" y="796"/>
                  </a:moveTo>
                  <a:cubicBezTo>
                    <a:pt x="1138" y="805"/>
                    <a:pt x="1138" y="806"/>
                    <a:pt x="1127" y="806"/>
                  </a:cubicBezTo>
                  <a:cubicBezTo>
                    <a:pt x="1127" y="800"/>
                    <a:pt x="1128" y="796"/>
                    <a:pt x="1133" y="796"/>
                  </a:cubicBezTo>
                  <a:close/>
                  <a:moveTo>
                    <a:pt x="1620" y="2202"/>
                  </a:moveTo>
                  <a:cubicBezTo>
                    <a:pt x="1617" y="2224"/>
                    <a:pt x="1614" y="2247"/>
                    <a:pt x="1611" y="2269"/>
                  </a:cubicBezTo>
                  <a:cubicBezTo>
                    <a:pt x="1607" y="2294"/>
                    <a:pt x="1603" y="2318"/>
                    <a:pt x="1600" y="2343"/>
                  </a:cubicBezTo>
                  <a:cubicBezTo>
                    <a:pt x="1596" y="2392"/>
                    <a:pt x="1596" y="2441"/>
                    <a:pt x="1594" y="2490"/>
                  </a:cubicBezTo>
                  <a:cubicBezTo>
                    <a:pt x="1593" y="2484"/>
                    <a:pt x="1592" y="2477"/>
                    <a:pt x="1591" y="2471"/>
                  </a:cubicBezTo>
                  <a:cubicBezTo>
                    <a:pt x="1587" y="2443"/>
                    <a:pt x="1582" y="2416"/>
                    <a:pt x="1578" y="2388"/>
                  </a:cubicBezTo>
                  <a:cubicBezTo>
                    <a:pt x="1574" y="2367"/>
                    <a:pt x="1571" y="2345"/>
                    <a:pt x="1568" y="2323"/>
                  </a:cubicBezTo>
                  <a:cubicBezTo>
                    <a:pt x="1567" y="2316"/>
                    <a:pt x="1566" y="2309"/>
                    <a:pt x="1564" y="2301"/>
                  </a:cubicBezTo>
                  <a:cubicBezTo>
                    <a:pt x="1558" y="2273"/>
                    <a:pt x="1551" y="2245"/>
                    <a:pt x="1545" y="2218"/>
                  </a:cubicBezTo>
                  <a:cubicBezTo>
                    <a:pt x="1544" y="2214"/>
                    <a:pt x="1544" y="2210"/>
                    <a:pt x="1543" y="2206"/>
                  </a:cubicBezTo>
                  <a:cubicBezTo>
                    <a:pt x="1549" y="2203"/>
                    <a:pt x="1555" y="2200"/>
                    <a:pt x="1561" y="2198"/>
                  </a:cubicBezTo>
                  <a:cubicBezTo>
                    <a:pt x="1562" y="2196"/>
                    <a:pt x="1563" y="2195"/>
                    <a:pt x="1563" y="2193"/>
                  </a:cubicBezTo>
                  <a:cubicBezTo>
                    <a:pt x="1559" y="2168"/>
                    <a:pt x="1557" y="2143"/>
                    <a:pt x="1547" y="2119"/>
                  </a:cubicBezTo>
                  <a:cubicBezTo>
                    <a:pt x="1545" y="2114"/>
                    <a:pt x="1543" y="2109"/>
                    <a:pt x="1542" y="2104"/>
                  </a:cubicBezTo>
                  <a:cubicBezTo>
                    <a:pt x="1539" y="2093"/>
                    <a:pt x="1534" y="2082"/>
                    <a:pt x="1526" y="2074"/>
                  </a:cubicBezTo>
                  <a:cubicBezTo>
                    <a:pt x="1518" y="2065"/>
                    <a:pt x="1514" y="2053"/>
                    <a:pt x="1514" y="2041"/>
                  </a:cubicBezTo>
                  <a:cubicBezTo>
                    <a:pt x="1514" y="2034"/>
                    <a:pt x="1514" y="2027"/>
                    <a:pt x="1514" y="2021"/>
                  </a:cubicBezTo>
                  <a:cubicBezTo>
                    <a:pt x="1522" y="2020"/>
                    <a:pt x="1528" y="2017"/>
                    <a:pt x="1534" y="2012"/>
                  </a:cubicBezTo>
                  <a:cubicBezTo>
                    <a:pt x="1541" y="2006"/>
                    <a:pt x="1548" y="2000"/>
                    <a:pt x="1555" y="1994"/>
                  </a:cubicBezTo>
                  <a:cubicBezTo>
                    <a:pt x="1568" y="2010"/>
                    <a:pt x="1581" y="2027"/>
                    <a:pt x="1595" y="2042"/>
                  </a:cubicBezTo>
                  <a:cubicBezTo>
                    <a:pt x="1606" y="2054"/>
                    <a:pt x="1614" y="2068"/>
                    <a:pt x="1618" y="2083"/>
                  </a:cubicBezTo>
                  <a:cubicBezTo>
                    <a:pt x="1621" y="2099"/>
                    <a:pt x="1628" y="2113"/>
                    <a:pt x="1634" y="2127"/>
                  </a:cubicBezTo>
                  <a:cubicBezTo>
                    <a:pt x="1634" y="2128"/>
                    <a:pt x="1634" y="2130"/>
                    <a:pt x="1633" y="2131"/>
                  </a:cubicBezTo>
                  <a:cubicBezTo>
                    <a:pt x="1628" y="2154"/>
                    <a:pt x="1624" y="2178"/>
                    <a:pt x="1620" y="2202"/>
                  </a:cubicBezTo>
                  <a:close/>
                  <a:moveTo>
                    <a:pt x="1732" y="3426"/>
                  </a:moveTo>
                  <a:cubicBezTo>
                    <a:pt x="1730" y="3425"/>
                    <a:pt x="1729" y="3424"/>
                    <a:pt x="1727" y="3423"/>
                  </a:cubicBezTo>
                  <a:cubicBezTo>
                    <a:pt x="1728" y="3421"/>
                    <a:pt x="1729" y="3420"/>
                    <a:pt x="1730" y="3419"/>
                  </a:cubicBezTo>
                  <a:cubicBezTo>
                    <a:pt x="1731" y="3420"/>
                    <a:pt x="1733" y="3421"/>
                    <a:pt x="1734" y="3423"/>
                  </a:cubicBezTo>
                  <a:cubicBezTo>
                    <a:pt x="1734" y="3423"/>
                    <a:pt x="1732" y="3426"/>
                    <a:pt x="1732" y="3426"/>
                  </a:cubicBezTo>
                  <a:close/>
                  <a:moveTo>
                    <a:pt x="2703" y="4996"/>
                  </a:moveTo>
                  <a:cubicBezTo>
                    <a:pt x="2703" y="4996"/>
                    <a:pt x="2704" y="4996"/>
                    <a:pt x="2705" y="4997"/>
                  </a:cubicBezTo>
                  <a:cubicBezTo>
                    <a:pt x="2705" y="4997"/>
                    <a:pt x="2705" y="4998"/>
                    <a:pt x="2704" y="4998"/>
                  </a:cubicBezTo>
                  <a:cubicBezTo>
                    <a:pt x="2704" y="4998"/>
                    <a:pt x="2703" y="4998"/>
                    <a:pt x="2702" y="4998"/>
                  </a:cubicBezTo>
                  <a:cubicBezTo>
                    <a:pt x="2703" y="4997"/>
                    <a:pt x="2703" y="4996"/>
                    <a:pt x="2703" y="4996"/>
                  </a:cubicBezTo>
                  <a:close/>
                  <a:moveTo>
                    <a:pt x="2968" y="2417"/>
                  </a:moveTo>
                  <a:cubicBezTo>
                    <a:pt x="2965" y="2419"/>
                    <a:pt x="2961" y="2419"/>
                    <a:pt x="2958" y="2416"/>
                  </a:cubicBezTo>
                  <a:cubicBezTo>
                    <a:pt x="2955" y="2413"/>
                    <a:pt x="2954" y="2409"/>
                    <a:pt x="2959" y="2405"/>
                  </a:cubicBezTo>
                  <a:cubicBezTo>
                    <a:pt x="2965" y="2404"/>
                    <a:pt x="2970" y="2403"/>
                    <a:pt x="2973" y="2412"/>
                  </a:cubicBezTo>
                  <a:cubicBezTo>
                    <a:pt x="2972" y="2413"/>
                    <a:pt x="2970" y="2416"/>
                    <a:pt x="2968" y="2417"/>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1" name="Group 40"/>
          <p:cNvGrpSpPr/>
          <p:nvPr/>
        </p:nvGrpSpPr>
        <p:grpSpPr>
          <a:xfrm>
            <a:off x="2393681" y="1201924"/>
            <a:ext cx="2104805" cy="5516376"/>
            <a:chOff x="2393681" y="1201924"/>
            <a:chExt cx="2104805" cy="5516376"/>
          </a:xfrm>
        </p:grpSpPr>
        <p:sp>
          <p:nvSpPr>
            <p:cNvPr id="95" name="Rectangle 94"/>
            <p:cNvSpPr/>
            <p:nvPr/>
          </p:nvSpPr>
          <p:spPr>
            <a:xfrm>
              <a:off x="2402192" y="1201924"/>
              <a:ext cx="2096294" cy="5516375"/>
            </a:xfrm>
            <a:prstGeom prst="rect">
              <a:avLst/>
            </a:prstGeom>
            <a:solidFill>
              <a:schemeClr val="bg1">
                <a:lumMod val="95000"/>
                <a:alpha val="9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5" name="Rectangle 34"/>
            <p:cNvSpPr/>
            <p:nvPr/>
          </p:nvSpPr>
          <p:spPr>
            <a:xfrm>
              <a:off x="2402192" y="5011968"/>
              <a:ext cx="2096294" cy="1706332"/>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7" name="Rectangle 86"/>
            <p:cNvSpPr/>
            <p:nvPr/>
          </p:nvSpPr>
          <p:spPr>
            <a:xfrm>
              <a:off x="2402192" y="5030035"/>
              <a:ext cx="2096294"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uLnTx/>
                  <a:uFillTx/>
                </a:rPr>
                <a:t>11-19% </a:t>
              </a:r>
              <a:br>
                <a:rPr kumimoji="0" lang="en-US" sz="1800" b="0" i="0" u="none" strike="noStrike" kern="0" cap="none" spc="0" normalizeH="0" baseline="0" noProof="0" dirty="0">
                  <a:ln>
                    <a:noFill/>
                  </a:ln>
                  <a:solidFill>
                    <a:schemeClr val="bg1"/>
                  </a:solidFill>
                  <a:effectLst/>
                  <a:uLnTx/>
                  <a:uFillTx/>
                </a:rPr>
              </a:br>
              <a:r>
                <a:rPr kumimoji="0" lang="en-US" sz="1800" b="0" i="0" u="none" strike="noStrike" kern="0" cap="none" spc="0" normalizeH="0" baseline="0" noProof="0" dirty="0">
                  <a:ln>
                    <a:noFill/>
                  </a:ln>
                  <a:solidFill>
                    <a:schemeClr val="bg1"/>
                  </a:solidFill>
                  <a:effectLst/>
                  <a:uLnTx/>
                  <a:uFillTx/>
                </a:rPr>
                <a:t>Developed PUs</a:t>
              </a:r>
              <a:r>
                <a:rPr kumimoji="0" lang="en-GB" altLang="zh-CN" sz="1800" b="0" i="0" u="none" strike="noStrike" kern="0" cap="none" spc="0" normalizeH="0" baseline="30000" noProof="0" dirty="0">
                  <a:ln>
                    <a:noFill/>
                  </a:ln>
                  <a:solidFill>
                    <a:schemeClr val="bg1"/>
                  </a:solidFill>
                  <a:effectLst/>
                  <a:uLnTx/>
                  <a:uFillTx/>
                </a:rPr>
                <a:t> 2,3</a:t>
              </a:r>
              <a:endParaRPr kumimoji="0" lang="en-US" sz="1800" b="0" i="0" u="none" strike="noStrike" kern="0" cap="none" spc="0" normalizeH="0" baseline="0" noProof="0" dirty="0">
                <a:ln>
                  <a:noFill/>
                </a:ln>
                <a:solidFill>
                  <a:schemeClr val="bg1"/>
                </a:solidFill>
                <a:effectLst/>
                <a:uLnTx/>
                <a:uFillTx/>
              </a:endParaRPr>
            </a:p>
          </p:txBody>
        </p:sp>
        <p:sp>
          <p:nvSpPr>
            <p:cNvPr id="91" name="TextBox 6"/>
            <p:cNvSpPr txBox="1">
              <a:spLocks noChangeArrowheads="1"/>
            </p:cNvSpPr>
            <p:nvPr/>
          </p:nvSpPr>
          <p:spPr bwMode="auto">
            <a:xfrm>
              <a:off x="2778521" y="2703090"/>
              <a:ext cx="13436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srgbClr val="595959"/>
                  </a:solidFill>
                  <a:effectLst/>
                  <a:uLnTx/>
                  <a:uFillTx/>
                  <a:latin typeface="+mj-lt"/>
                </a:rPr>
                <a:t>Long-term</a:t>
              </a:r>
              <a:r>
                <a:rPr kumimoji="0" lang="en-US" altLang="en-US" sz="1400" b="0" i="0" u="none" strike="noStrike" kern="0" cap="none" spc="0" normalizeH="0" noProof="0" dirty="0">
                  <a:ln>
                    <a:noFill/>
                  </a:ln>
                  <a:solidFill>
                    <a:srgbClr val="595959"/>
                  </a:solidFill>
                  <a:effectLst/>
                  <a:uLnTx/>
                  <a:uFillTx/>
                  <a:latin typeface="+mj-lt"/>
                </a:rPr>
                <a:t> care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noProof="0" dirty="0">
                  <a:ln>
                    <a:noFill/>
                  </a:ln>
                  <a:solidFill>
                    <a:srgbClr val="595959"/>
                  </a:solidFill>
                  <a:effectLst/>
                  <a:uLnTx/>
                  <a:uFillTx/>
                  <a:latin typeface="+mj-lt"/>
                </a:rPr>
                <a:t>facility residents</a:t>
              </a:r>
              <a:endParaRPr kumimoji="0" lang="en-US" altLang="en-US" sz="1400" b="0" i="0" u="none" strike="noStrike" kern="0" cap="none" spc="0" normalizeH="0" baseline="0" noProof="0" dirty="0">
                <a:ln>
                  <a:noFill/>
                </a:ln>
                <a:solidFill>
                  <a:srgbClr val="595959"/>
                </a:solidFill>
                <a:effectLst/>
                <a:uLnTx/>
                <a:uFillTx/>
                <a:latin typeface="+mj-lt"/>
              </a:endParaRPr>
            </a:p>
          </p:txBody>
        </p:sp>
        <p:sp>
          <p:nvSpPr>
            <p:cNvPr id="98" name="TextBox 97"/>
            <p:cNvSpPr txBox="1"/>
            <p:nvPr/>
          </p:nvSpPr>
          <p:spPr>
            <a:xfrm>
              <a:off x="2393681" y="6199464"/>
              <a:ext cx="2099122" cy="478582"/>
            </a:xfrm>
            <a:prstGeom prst="rect">
              <a:avLst/>
            </a:prstGeom>
            <a:noFill/>
          </p:spPr>
          <p:txBody>
            <a:bodyPr wrap="square" rtlCol="0">
              <a:noAutofit/>
            </a:bodyPr>
            <a:lstStyle/>
            <a:p>
              <a:pPr algn="ctr">
                <a:spcBef>
                  <a:spcPct val="0"/>
                </a:spcBef>
              </a:pPr>
              <a:r>
                <a:rPr lang="en-GB" altLang="zh-CN" sz="800" baseline="30000" dirty="0">
                  <a:solidFill>
                    <a:schemeClr val="bg1"/>
                  </a:solidFill>
                </a:rPr>
                <a:t>2</a:t>
              </a:r>
              <a:r>
                <a:rPr lang="en-US" altLang="en-US" sz="800" dirty="0">
                  <a:solidFill>
                    <a:schemeClr val="bg1"/>
                  </a:solidFill>
                </a:rPr>
                <a:t>Park-Lee E, </a:t>
              </a:r>
              <a:r>
                <a:rPr lang="en-US" altLang="en-US" sz="800" dirty="0" err="1">
                  <a:solidFill>
                    <a:schemeClr val="bg1"/>
                  </a:solidFill>
                </a:rPr>
                <a:t>Caffrey</a:t>
              </a:r>
              <a:r>
                <a:rPr lang="en-US" altLang="en-US" sz="800" dirty="0">
                  <a:solidFill>
                    <a:schemeClr val="bg1"/>
                  </a:solidFill>
                </a:rPr>
                <a:t> C. NCHS data brief, no 14. 2009.</a:t>
              </a:r>
              <a:r>
                <a:rPr lang="en-US" altLang="en-US" sz="800" baseline="30000" dirty="0">
                  <a:solidFill>
                    <a:schemeClr val="bg1"/>
                  </a:solidFill>
                </a:rPr>
                <a:t>3</a:t>
              </a:r>
              <a:r>
                <a:rPr lang="en-US" altLang="en-US" sz="800" dirty="0">
                  <a:solidFill>
                    <a:schemeClr val="bg1"/>
                  </a:solidFill>
                </a:rPr>
                <a:t>Horn SD, Bender SA, Bergstrom N, et al. J Am </a:t>
              </a:r>
              <a:r>
                <a:rPr lang="en-US" altLang="en-US" sz="800" dirty="0" err="1">
                  <a:solidFill>
                    <a:schemeClr val="bg1"/>
                  </a:solidFill>
                </a:rPr>
                <a:t>Geriatr</a:t>
              </a:r>
              <a:r>
                <a:rPr lang="en-US" altLang="en-US" sz="800" dirty="0">
                  <a:solidFill>
                    <a:schemeClr val="bg1"/>
                  </a:solidFill>
                </a:rPr>
                <a:t> </a:t>
              </a:r>
              <a:r>
                <a:rPr lang="en-US" altLang="en-US" sz="800" dirty="0" err="1">
                  <a:solidFill>
                    <a:schemeClr val="bg1"/>
                  </a:solidFill>
                </a:rPr>
                <a:t>Soc</a:t>
              </a:r>
              <a:r>
                <a:rPr lang="en-US" altLang="en-US" sz="800" dirty="0">
                  <a:solidFill>
                    <a:schemeClr val="bg1"/>
                  </a:solidFill>
                </a:rPr>
                <a:t> 2002;50:1816-25.</a:t>
              </a:r>
            </a:p>
          </p:txBody>
        </p:sp>
        <p:sp>
          <p:nvSpPr>
            <p:cNvPr id="10" name="Freeform 9"/>
            <p:cNvSpPr>
              <a:spLocks noEditPoints="1"/>
            </p:cNvSpPr>
            <p:nvPr/>
          </p:nvSpPr>
          <p:spPr bwMode="auto">
            <a:xfrm>
              <a:off x="2854864" y="1368374"/>
              <a:ext cx="892734" cy="1310414"/>
            </a:xfrm>
            <a:custGeom>
              <a:avLst/>
              <a:gdLst>
                <a:gd name="T0" fmla="*/ 366 w 385"/>
                <a:gd name="T1" fmla="*/ 197 h 568"/>
                <a:gd name="T2" fmla="*/ 324 w 385"/>
                <a:gd name="T3" fmla="*/ 71 h 568"/>
                <a:gd name="T4" fmla="*/ 323 w 385"/>
                <a:gd name="T5" fmla="*/ 38 h 568"/>
                <a:gd name="T6" fmla="*/ 292 w 385"/>
                <a:gd name="T7" fmla="*/ 4 h 568"/>
                <a:gd name="T8" fmla="*/ 254 w 385"/>
                <a:gd name="T9" fmla="*/ 18 h 568"/>
                <a:gd name="T10" fmla="*/ 245 w 385"/>
                <a:gd name="T11" fmla="*/ 50 h 568"/>
                <a:gd name="T12" fmla="*/ 268 w 385"/>
                <a:gd name="T13" fmla="*/ 89 h 568"/>
                <a:gd name="T14" fmla="*/ 233 w 385"/>
                <a:gd name="T15" fmla="*/ 168 h 568"/>
                <a:gd name="T16" fmla="*/ 189 w 385"/>
                <a:gd name="T17" fmla="*/ 206 h 568"/>
                <a:gd name="T18" fmla="*/ 145 w 385"/>
                <a:gd name="T19" fmla="*/ 226 h 568"/>
                <a:gd name="T20" fmla="*/ 105 w 385"/>
                <a:gd name="T21" fmla="*/ 315 h 568"/>
                <a:gd name="T22" fmla="*/ 81 w 385"/>
                <a:gd name="T23" fmla="*/ 358 h 568"/>
                <a:gd name="T24" fmla="*/ 68 w 385"/>
                <a:gd name="T25" fmla="*/ 434 h 568"/>
                <a:gd name="T26" fmla="*/ 20 w 385"/>
                <a:gd name="T27" fmla="*/ 447 h 568"/>
                <a:gd name="T28" fmla="*/ 117 w 385"/>
                <a:gd name="T29" fmla="*/ 521 h 568"/>
                <a:gd name="T30" fmla="*/ 136 w 385"/>
                <a:gd name="T31" fmla="*/ 477 h 568"/>
                <a:gd name="T32" fmla="*/ 157 w 385"/>
                <a:gd name="T33" fmla="*/ 452 h 568"/>
                <a:gd name="T34" fmla="*/ 194 w 385"/>
                <a:gd name="T35" fmla="*/ 458 h 568"/>
                <a:gd name="T36" fmla="*/ 226 w 385"/>
                <a:gd name="T37" fmla="*/ 494 h 568"/>
                <a:gd name="T38" fmla="*/ 276 w 385"/>
                <a:gd name="T39" fmla="*/ 518 h 568"/>
                <a:gd name="T40" fmla="*/ 321 w 385"/>
                <a:gd name="T41" fmla="*/ 515 h 568"/>
                <a:gd name="T42" fmla="*/ 344 w 385"/>
                <a:gd name="T43" fmla="*/ 473 h 568"/>
                <a:gd name="T44" fmla="*/ 339 w 385"/>
                <a:gd name="T45" fmla="*/ 463 h 568"/>
                <a:gd name="T46" fmla="*/ 378 w 385"/>
                <a:gd name="T47" fmla="*/ 450 h 568"/>
                <a:gd name="T48" fmla="*/ 70 w 385"/>
                <a:gd name="T49" fmla="*/ 478 h 568"/>
                <a:gd name="T50" fmla="*/ 230 w 385"/>
                <a:gd name="T51" fmla="*/ 276 h 568"/>
                <a:gd name="T52" fmla="*/ 227 w 385"/>
                <a:gd name="T53" fmla="*/ 275 h 568"/>
                <a:gd name="T54" fmla="*/ 230 w 385"/>
                <a:gd name="T55" fmla="*/ 271 h 568"/>
                <a:gd name="T56" fmla="*/ 233 w 385"/>
                <a:gd name="T57" fmla="*/ 271 h 568"/>
                <a:gd name="T58" fmla="*/ 181 w 385"/>
                <a:gd name="T59" fmla="*/ 250 h 568"/>
                <a:gd name="T60" fmla="*/ 174 w 385"/>
                <a:gd name="T61" fmla="*/ 246 h 568"/>
                <a:gd name="T62" fmla="*/ 172 w 385"/>
                <a:gd name="T63" fmla="*/ 244 h 568"/>
                <a:gd name="T64" fmla="*/ 159 w 385"/>
                <a:gd name="T65" fmla="*/ 246 h 568"/>
                <a:gd name="T66" fmla="*/ 165 w 385"/>
                <a:gd name="T67" fmla="*/ 238 h 568"/>
                <a:gd name="T68" fmla="*/ 141 w 385"/>
                <a:gd name="T69" fmla="*/ 237 h 568"/>
                <a:gd name="T70" fmla="*/ 102 w 385"/>
                <a:gd name="T71" fmla="*/ 358 h 568"/>
                <a:gd name="T72" fmla="*/ 98 w 385"/>
                <a:gd name="T73" fmla="*/ 372 h 568"/>
                <a:gd name="T74" fmla="*/ 103 w 385"/>
                <a:gd name="T75" fmla="*/ 395 h 568"/>
                <a:gd name="T76" fmla="*/ 140 w 385"/>
                <a:gd name="T77" fmla="*/ 430 h 568"/>
                <a:gd name="T78" fmla="*/ 150 w 385"/>
                <a:gd name="T79" fmla="*/ 394 h 568"/>
                <a:gd name="T80" fmla="*/ 157 w 385"/>
                <a:gd name="T81" fmla="*/ 364 h 568"/>
                <a:gd name="T82" fmla="*/ 117 w 385"/>
                <a:gd name="T83" fmla="*/ 318 h 568"/>
                <a:gd name="T84" fmla="*/ 132 w 385"/>
                <a:gd name="T85" fmla="*/ 258 h 568"/>
                <a:gd name="T86" fmla="*/ 168 w 385"/>
                <a:gd name="T87" fmla="*/ 258 h 568"/>
                <a:gd name="T88" fmla="*/ 186 w 385"/>
                <a:gd name="T89" fmla="*/ 252 h 568"/>
                <a:gd name="T90" fmla="*/ 205 w 385"/>
                <a:gd name="T91" fmla="*/ 233 h 568"/>
                <a:gd name="T92" fmla="*/ 226 w 385"/>
                <a:gd name="T93" fmla="*/ 255 h 568"/>
                <a:gd name="T94" fmla="*/ 193 w 385"/>
                <a:gd name="T95" fmla="*/ 266 h 568"/>
                <a:gd name="T96" fmla="*/ 134 w 385"/>
                <a:gd name="T97" fmla="*/ 324 h 568"/>
                <a:gd name="T98" fmla="*/ 202 w 385"/>
                <a:gd name="T99" fmla="*/ 266 h 568"/>
                <a:gd name="T100" fmla="*/ 197 w 385"/>
                <a:gd name="T101" fmla="*/ 286 h 568"/>
                <a:gd name="T102" fmla="*/ 153 w 385"/>
                <a:gd name="T103" fmla="*/ 419 h 568"/>
                <a:gd name="T104" fmla="*/ 173 w 385"/>
                <a:gd name="T105" fmla="*/ 383 h 568"/>
                <a:gd name="T106" fmla="*/ 249 w 385"/>
                <a:gd name="T107" fmla="*/ 491 h 568"/>
                <a:gd name="T108" fmla="*/ 172 w 385"/>
                <a:gd name="T109" fmla="*/ 361 h 568"/>
                <a:gd name="T110" fmla="*/ 197 w 385"/>
                <a:gd name="T111" fmla="*/ 289 h 568"/>
                <a:gd name="T112" fmla="*/ 232 w 385"/>
                <a:gd name="T113" fmla="*/ 290 h 568"/>
                <a:gd name="T114" fmla="*/ 222 w 385"/>
                <a:gd name="T115" fmla="*/ 443 h 568"/>
                <a:gd name="T116" fmla="*/ 245 w 385"/>
                <a:gd name="T117" fmla="*/ 447 h 568"/>
                <a:gd name="T118" fmla="*/ 296 w 385"/>
                <a:gd name="T119" fmla="*/ 497 h 568"/>
                <a:gd name="T120" fmla="*/ 299 w 385"/>
                <a:gd name="T121" fmla="*/ 48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 h="568">
                  <a:moveTo>
                    <a:pt x="361" y="371"/>
                  </a:moveTo>
                  <a:cubicBezTo>
                    <a:pt x="357" y="337"/>
                    <a:pt x="362" y="303"/>
                    <a:pt x="362" y="303"/>
                  </a:cubicBezTo>
                  <a:cubicBezTo>
                    <a:pt x="362" y="303"/>
                    <a:pt x="370" y="300"/>
                    <a:pt x="372" y="299"/>
                  </a:cubicBezTo>
                  <a:cubicBezTo>
                    <a:pt x="374" y="297"/>
                    <a:pt x="382" y="295"/>
                    <a:pt x="384" y="294"/>
                  </a:cubicBezTo>
                  <a:cubicBezTo>
                    <a:pt x="385" y="292"/>
                    <a:pt x="375" y="258"/>
                    <a:pt x="374" y="251"/>
                  </a:cubicBezTo>
                  <a:cubicBezTo>
                    <a:pt x="374" y="244"/>
                    <a:pt x="369" y="211"/>
                    <a:pt x="366" y="197"/>
                  </a:cubicBezTo>
                  <a:cubicBezTo>
                    <a:pt x="363" y="184"/>
                    <a:pt x="364" y="138"/>
                    <a:pt x="363" y="131"/>
                  </a:cubicBezTo>
                  <a:cubicBezTo>
                    <a:pt x="362" y="125"/>
                    <a:pt x="360" y="114"/>
                    <a:pt x="358" y="111"/>
                  </a:cubicBezTo>
                  <a:cubicBezTo>
                    <a:pt x="357" y="108"/>
                    <a:pt x="341" y="85"/>
                    <a:pt x="338" y="83"/>
                  </a:cubicBezTo>
                  <a:cubicBezTo>
                    <a:pt x="336" y="81"/>
                    <a:pt x="335" y="79"/>
                    <a:pt x="334" y="77"/>
                  </a:cubicBezTo>
                  <a:cubicBezTo>
                    <a:pt x="333" y="75"/>
                    <a:pt x="329" y="74"/>
                    <a:pt x="329" y="74"/>
                  </a:cubicBezTo>
                  <a:cubicBezTo>
                    <a:pt x="329" y="74"/>
                    <a:pt x="325" y="72"/>
                    <a:pt x="324" y="71"/>
                  </a:cubicBezTo>
                  <a:cubicBezTo>
                    <a:pt x="324" y="71"/>
                    <a:pt x="323" y="70"/>
                    <a:pt x="323" y="69"/>
                  </a:cubicBezTo>
                  <a:cubicBezTo>
                    <a:pt x="323" y="67"/>
                    <a:pt x="322" y="65"/>
                    <a:pt x="321" y="65"/>
                  </a:cubicBezTo>
                  <a:cubicBezTo>
                    <a:pt x="321" y="64"/>
                    <a:pt x="322" y="63"/>
                    <a:pt x="322" y="63"/>
                  </a:cubicBezTo>
                  <a:cubicBezTo>
                    <a:pt x="323" y="62"/>
                    <a:pt x="324" y="60"/>
                    <a:pt x="324" y="59"/>
                  </a:cubicBezTo>
                  <a:cubicBezTo>
                    <a:pt x="324" y="57"/>
                    <a:pt x="322" y="53"/>
                    <a:pt x="322" y="50"/>
                  </a:cubicBezTo>
                  <a:cubicBezTo>
                    <a:pt x="321" y="47"/>
                    <a:pt x="323" y="43"/>
                    <a:pt x="323" y="38"/>
                  </a:cubicBezTo>
                  <a:cubicBezTo>
                    <a:pt x="322" y="34"/>
                    <a:pt x="317" y="29"/>
                    <a:pt x="317" y="27"/>
                  </a:cubicBezTo>
                  <a:cubicBezTo>
                    <a:pt x="317" y="25"/>
                    <a:pt x="315" y="22"/>
                    <a:pt x="314" y="21"/>
                  </a:cubicBezTo>
                  <a:cubicBezTo>
                    <a:pt x="313" y="20"/>
                    <a:pt x="311" y="19"/>
                    <a:pt x="310" y="18"/>
                  </a:cubicBezTo>
                  <a:cubicBezTo>
                    <a:pt x="309" y="17"/>
                    <a:pt x="307" y="14"/>
                    <a:pt x="304" y="9"/>
                  </a:cubicBezTo>
                  <a:cubicBezTo>
                    <a:pt x="300" y="5"/>
                    <a:pt x="294" y="5"/>
                    <a:pt x="294" y="5"/>
                  </a:cubicBezTo>
                  <a:cubicBezTo>
                    <a:pt x="294" y="5"/>
                    <a:pt x="293" y="5"/>
                    <a:pt x="292" y="4"/>
                  </a:cubicBezTo>
                  <a:cubicBezTo>
                    <a:pt x="291" y="4"/>
                    <a:pt x="287" y="5"/>
                    <a:pt x="287" y="5"/>
                  </a:cubicBezTo>
                  <a:cubicBezTo>
                    <a:pt x="287" y="5"/>
                    <a:pt x="278" y="0"/>
                    <a:pt x="275" y="0"/>
                  </a:cubicBezTo>
                  <a:cubicBezTo>
                    <a:pt x="272" y="0"/>
                    <a:pt x="268" y="4"/>
                    <a:pt x="267" y="5"/>
                  </a:cubicBezTo>
                  <a:cubicBezTo>
                    <a:pt x="266" y="7"/>
                    <a:pt x="266" y="9"/>
                    <a:pt x="265" y="10"/>
                  </a:cubicBezTo>
                  <a:cubicBezTo>
                    <a:pt x="263" y="10"/>
                    <a:pt x="259" y="13"/>
                    <a:pt x="257" y="14"/>
                  </a:cubicBezTo>
                  <a:cubicBezTo>
                    <a:pt x="256" y="14"/>
                    <a:pt x="255" y="16"/>
                    <a:pt x="254" y="18"/>
                  </a:cubicBezTo>
                  <a:cubicBezTo>
                    <a:pt x="254" y="19"/>
                    <a:pt x="252" y="20"/>
                    <a:pt x="250" y="21"/>
                  </a:cubicBezTo>
                  <a:cubicBezTo>
                    <a:pt x="248" y="23"/>
                    <a:pt x="247" y="26"/>
                    <a:pt x="247" y="26"/>
                  </a:cubicBezTo>
                  <a:cubicBezTo>
                    <a:pt x="247" y="28"/>
                    <a:pt x="246" y="33"/>
                    <a:pt x="248" y="36"/>
                  </a:cubicBezTo>
                  <a:cubicBezTo>
                    <a:pt x="249" y="40"/>
                    <a:pt x="250" y="41"/>
                    <a:pt x="249" y="42"/>
                  </a:cubicBezTo>
                  <a:cubicBezTo>
                    <a:pt x="249" y="43"/>
                    <a:pt x="249" y="44"/>
                    <a:pt x="249" y="44"/>
                  </a:cubicBezTo>
                  <a:cubicBezTo>
                    <a:pt x="249" y="44"/>
                    <a:pt x="246" y="45"/>
                    <a:pt x="245" y="50"/>
                  </a:cubicBezTo>
                  <a:cubicBezTo>
                    <a:pt x="244" y="57"/>
                    <a:pt x="251" y="58"/>
                    <a:pt x="251" y="58"/>
                  </a:cubicBezTo>
                  <a:cubicBezTo>
                    <a:pt x="251" y="58"/>
                    <a:pt x="249" y="60"/>
                    <a:pt x="253" y="66"/>
                  </a:cubicBezTo>
                  <a:cubicBezTo>
                    <a:pt x="254" y="68"/>
                    <a:pt x="256" y="70"/>
                    <a:pt x="257" y="72"/>
                  </a:cubicBezTo>
                  <a:cubicBezTo>
                    <a:pt x="258" y="74"/>
                    <a:pt x="255" y="78"/>
                    <a:pt x="258" y="81"/>
                  </a:cubicBezTo>
                  <a:cubicBezTo>
                    <a:pt x="260" y="83"/>
                    <a:pt x="262" y="82"/>
                    <a:pt x="264" y="84"/>
                  </a:cubicBezTo>
                  <a:cubicBezTo>
                    <a:pt x="265" y="86"/>
                    <a:pt x="268" y="89"/>
                    <a:pt x="268" y="89"/>
                  </a:cubicBezTo>
                  <a:cubicBezTo>
                    <a:pt x="268" y="89"/>
                    <a:pt x="266" y="92"/>
                    <a:pt x="265" y="94"/>
                  </a:cubicBezTo>
                  <a:cubicBezTo>
                    <a:pt x="264" y="95"/>
                    <a:pt x="254" y="123"/>
                    <a:pt x="254" y="126"/>
                  </a:cubicBezTo>
                  <a:cubicBezTo>
                    <a:pt x="253" y="130"/>
                    <a:pt x="252" y="132"/>
                    <a:pt x="250" y="135"/>
                  </a:cubicBezTo>
                  <a:cubicBezTo>
                    <a:pt x="247" y="139"/>
                    <a:pt x="244" y="146"/>
                    <a:pt x="244" y="150"/>
                  </a:cubicBezTo>
                  <a:cubicBezTo>
                    <a:pt x="243" y="153"/>
                    <a:pt x="241" y="154"/>
                    <a:pt x="238" y="157"/>
                  </a:cubicBezTo>
                  <a:cubicBezTo>
                    <a:pt x="235" y="160"/>
                    <a:pt x="233" y="165"/>
                    <a:pt x="233" y="168"/>
                  </a:cubicBezTo>
                  <a:cubicBezTo>
                    <a:pt x="233" y="172"/>
                    <a:pt x="228" y="171"/>
                    <a:pt x="225" y="171"/>
                  </a:cubicBezTo>
                  <a:cubicBezTo>
                    <a:pt x="222" y="171"/>
                    <a:pt x="220" y="173"/>
                    <a:pt x="219" y="176"/>
                  </a:cubicBezTo>
                  <a:cubicBezTo>
                    <a:pt x="219" y="180"/>
                    <a:pt x="210" y="189"/>
                    <a:pt x="210" y="189"/>
                  </a:cubicBezTo>
                  <a:cubicBezTo>
                    <a:pt x="208" y="191"/>
                    <a:pt x="201" y="196"/>
                    <a:pt x="200" y="202"/>
                  </a:cubicBezTo>
                  <a:cubicBezTo>
                    <a:pt x="200" y="204"/>
                    <a:pt x="197" y="203"/>
                    <a:pt x="195" y="202"/>
                  </a:cubicBezTo>
                  <a:cubicBezTo>
                    <a:pt x="193" y="202"/>
                    <a:pt x="190" y="204"/>
                    <a:pt x="189" y="206"/>
                  </a:cubicBezTo>
                  <a:cubicBezTo>
                    <a:pt x="189" y="209"/>
                    <a:pt x="183" y="211"/>
                    <a:pt x="182" y="213"/>
                  </a:cubicBezTo>
                  <a:cubicBezTo>
                    <a:pt x="181" y="214"/>
                    <a:pt x="177" y="214"/>
                    <a:pt x="177" y="216"/>
                  </a:cubicBezTo>
                  <a:cubicBezTo>
                    <a:pt x="176" y="218"/>
                    <a:pt x="170" y="219"/>
                    <a:pt x="167" y="221"/>
                  </a:cubicBezTo>
                  <a:cubicBezTo>
                    <a:pt x="167" y="222"/>
                    <a:pt x="153" y="226"/>
                    <a:pt x="153" y="226"/>
                  </a:cubicBezTo>
                  <a:cubicBezTo>
                    <a:pt x="153" y="226"/>
                    <a:pt x="153" y="225"/>
                    <a:pt x="151" y="225"/>
                  </a:cubicBezTo>
                  <a:cubicBezTo>
                    <a:pt x="147" y="224"/>
                    <a:pt x="149" y="226"/>
                    <a:pt x="145" y="226"/>
                  </a:cubicBezTo>
                  <a:cubicBezTo>
                    <a:pt x="143" y="226"/>
                    <a:pt x="143" y="228"/>
                    <a:pt x="142" y="228"/>
                  </a:cubicBezTo>
                  <a:cubicBezTo>
                    <a:pt x="128" y="232"/>
                    <a:pt x="128" y="256"/>
                    <a:pt x="124" y="255"/>
                  </a:cubicBezTo>
                  <a:cubicBezTo>
                    <a:pt x="124" y="255"/>
                    <a:pt x="123" y="256"/>
                    <a:pt x="116" y="278"/>
                  </a:cubicBezTo>
                  <a:cubicBezTo>
                    <a:pt x="113" y="287"/>
                    <a:pt x="109" y="295"/>
                    <a:pt x="112" y="297"/>
                  </a:cubicBezTo>
                  <a:cubicBezTo>
                    <a:pt x="112" y="297"/>
                    <a:pt x="109" y="308"/>
                    <a:pt x="108" y="308"/>
                  </a:cubicBezTo>
                  <a:cubicBezTo>
                    <a:pt x="106" y="308"/>
                    <a:pt x="104" y="313"/>
                    <a:pt x="105" y="315"/>
                  </a:cubicBezTo>
                  <a:cubicBezTo>
                    <a:pt x="106" y="316"/>
                    <a:pt x="103" y="324"/>
                    <a:pt x="103" y="324"/>
                  </a:cubicBezTo>
                  <a:cubicBezTo>
                    <a:pt x="103" y="324"/>
                    <a:pt x="82" y="324"/>
                    <a:pt x="75" y="324"/>
                  </a:cubicBezTo>
                  <a:cubicBezTo>
                    <a:pt x="69" y="324"/>
                    <a:pt x="70" y="328"/>
                    <a:pt x="71" y="330"/>
                  </a:cubicBezTo>
                  <a:cubicBezTo>
                    <a:pt x="71" y="332"/>
                    <a:pt x="96" y="344"/>
                    <a:pt x="96" y="344"/>
                  </a:cubicBezTo>
                  <a:cubicBezTo>
                    <a:pt x="89" y="363"/>
                    <a:pt x="89" y="363"/>
                    <a:pt x="89" y="363"/>
                  </a:cubicBezTo>
                  <a:cubicBezTo>
                    <a:pt x="89" y="363"/>
                    <a:pt x="85" y="356"/>
                    <a:pt x="81" y="358"/>
                  </a:cubicBezTo>
                  <a:cubicBezTo>
                    <a:pt x="80" y="359"/>
                    <a:pt x="79" y="361"/>
                    <a:pt x="78" y="362"/>
                  </a:cubicBezTo>
                  <a:cubicBezTo>
                    <a:pt x="78" y="365"/>
                    <a:pt x="86" y="372"/>
                    <a:pt x="86" y="372"/>
                  </a:cubicBezTo>
                  <a:cubicBezTo>
                    <a:pt x="80" y="394"/>
                    <a:pt x="80" y="394"/>
                    <a:pt x="80" y="394"/>
                  </a:cubicBezTo>
                  <a:cubicBezTo>
                    <a:pt x="80" y="394"/>
                    <a:pt x="78" y="394"/>
                    <a:pt x="77" y="397"/>
                  </a:cubicBezTo>
                  <a:cubicBezTo>
                    <a:pt x="76" y="400"/>
                    <a:pt x="78" y="401"/>
                    <a:pt x="78" y="401"/>
                  </a:cubicBezTo>
                  <a:cubicBezTo>
                    <a:pt x="78" y="401"/>
                    <a:pt x="74" y="415"/>
                    <a:pt x="68" y="434"/>
                  </a:cubicBezTo>
                  <a:cubicBezTo>
                    <a:pt x="66" y="442"/>
                    <a:pt x="60" y="442"/>
                    <a:pt x="58" y="443"/>
                  </a:cubicBezTo>
                  <a:cubicBezTo>
                    <a:pt x="54" y="445"/>
                    <a:pt x="32" y="436"/>
                    <a:pt x="32" y="436"/>
                  </a:cubicBezTo>
                  <a:cubicBezTo>
                    <a:pt x="32" y="436"/>
                    <a:pt x="35" y="426"/>
                    <a:pt x="29" y="425"/>
                  </a:cubicBezTo>
                  <a:cubicBezTo>
                    <a:pt x="22" y="424"/>
                    <a:pt x="22" y="434"/>
                    <a:pt x="22" y="434"/>
                  </a:cubicBezTo>
                  <a:cubicBezTo>
                    <a:pt x="22" y="434"/>
                    <a:pt x="15" y="429"/>
                    <a:pt x="13" y="439"/>
                  </a:cubicBezTo>
                  <a:cubicBezTo>
                    <a:pt x="12" y="442"/>
                    <a:pt x="20" y="447"/>
                    <a:pt x="20" y="447"/>
                  </a:cubicBezTo>
                  <a:cubicBezTo>
                    <a:pt x="20" y="447"/>
                    <a:pt x="16" y="446"/>
                    <a:pt x="15" y="454"/>
                  </a:cubicBezTo>
                  <a:cubicBezTo>
                    <a:pt x="14" y="460"/>
                    <a:pt x="18" y="467"/>
                    <a:pt x="15" y="468"/>
                  </a:cubicBezTo>
                  <a:cubicBezTo>
                    <a:pt x="7" y="472"/>
                    <a:pt x="0" y="499"/>
                    <a:pt x="16" y="511"/>
                  </a:cubicBezTo>
                  <a:cubicBezTo>
                    <a:pt x="43" y="529"/>
                    <a:pt x="58" y="508"/>
                    <a:pt x="58" y="508"/>
                  </a:cubicBezTo>
                  <a:cubicBezTo>
                    <a:pt x="58" y="508"/>
                    <a:pt x="50" y="525"/>
                    <a:pt x="60" y="538"/>
                  </a:cubicBezTo>
                  <a:cubicBezTo>
                    <a:pt x="83" y="568"/>
                    <a:pt x="116" y="545"/>
                    <a:pt x="117" y="521"/>
                  </a:cubicBezTo>
                  <a:cubicBezTo>
                    <a:pt x="118" y="500"/>
                    <a:pt x="107" y="495"/>
                    <a:pt x="100" y="491"/>
                  </a:cubicBezTo>
                  <a:cubicBezTo>
                    <a:pt x="94" y="488"/>
                    <a:pt x="85" y="489"/>
                    <a:pt x="85" y="489"/>
                  </a:cubicBezTo>
                  <a:cubicBezTo>
                    <a:pt x="85" y="489"/>
                    <a:pt x="87" y="485"/>
                    <a:pt x="81" y="481"/>
                  </a:cubicBezTo>
                  <a:cubicBezTo>
                    <a:pt x="78" y="479"/>
                    <a:pt x="85" y="480"/>
                    <a:pt x="98" y="484"/>
                  </a:cubicBezTo>
                  <a:cubicBezTo>
                    <a:pt x="128" y="495"/>
                    <a:pt x="132" y="478"/>
                    <a:pt x="132" y="478"/>
                  </a:cubicBezTo>
                  <a:cubicBezTo>
                    <a:pt x="132" y="478"/>
                    <a:pt x="135" y="478"/>
                    <a:pt x="136" y="477"/>
                  </a:cubicBezTo>
                  <a:cubicBezTo>
                    <a:pt x="137" y="475"/>
                    <a:pt x="140" y="460"/>
                    <a:pt x="140" y="460"/>
                  </a:cubicBezTo>
                  <a:cubicBezTo>
                    <a:pt x="147" y="440"/>
                    <a:pt x="147" y="440"/>
                    <a:pt x="147" y="440"/>
                  </a:cubicBezTo>
                  <a:cubicBezTo>
                    <a:pt x="151" y="440"/>
                    <a:pt x="151" y="440"/>
                    <a:pt x="151" y="440"/>
                  </a:cubicBezTo>
                  <a:cubicBezTo>
                    <a:pt x="155" y="444"/>
                    <a:pt x="155" y="444"/>
                    <a:pt x="155" y="444"/>
                  </a:cubicBezTo>
                  <a:cubicBezTo>
                    <a:pt x="155" y="444"/>
                    <a:pt x="154" y="445"/>
                    <a:pt x="153" y="445"/>
                  </a:cubicBezTo>
                  <a:cubicBezTo>
                    <a:pt x="153" y="446"/>
                    <a:pt x="157" y="452"/>
                    <a:pt x="157" y="452"/>
                  </a:cubicBezTo>
                  <a:cubicBezTo>
                    <a:pt x="157" y="452"/>
                    <a:pt x="155" y="452"/>
                    <a:pt x="155" y="453"/>
                  </a:cubicBezTo>
                  <a:cubicBezTo>
                    <a:pt x="154" y="454"/>
                    <a:pt x="157" y="457"/>
                    <a:pt x="157" y="457"/>
                  </a:cubicBezTo>
                  <a:cubicBezTo>
                    <a:pt x="157" y="457"/>
                    <a:pt x="156" y="456"/>
                    <a:pt x="151" y="463"/>
                  </a:cubicBezTo>
                  <a:cubicBezTo>
                    <a:pt x="146" y="471"/>
                    <a:pt x="138" y="492"/>
                    <a:pt x="158" y="506"/>
                  </a:cubicBezTo>
                  <a:cubicBezTo>
                    <a:pt x="168" y="513"/>
                    <a:pt x="178" y="510"/>
                    <a:pt x="184" y="506"/>
                  </a:cubicBezTo>
                  <a:cubicBezTo>
                    <a:pt x="211" y="488"/>
                    <a:pt x="200" y="465"/>
                    <a:pt x="194" y="458"/>
                  </a:cubicBezTo>
                  <a:cubicBezTo>
                    <a:pt x="188" y="451"/>
                    <a:pt x="178" y="450"/>
                    <a:pt x="178" y="450"/>
                  </a:cubicBezTo>
                  <a:cubicBezTo>
                    <a:pt x="177" y="450"/>
                    <a:pt x="175" y="446"/>
                    <a:pt x="174" y="446"/>
                  </a:cubicBezTo>
                  <a:cubicBezTo>
                    <a:pt x="173" y="445"/>
                    <a:pt x="185" y="444"/>
                    <a:pt x="187" y="444"/>
                  </a:cubicBezTo>
                  <a:cubicBezTo>
                    <a:pt x="189" y="444"/>
                    <a:pt x="226" y="484"/>
                    <a:pt x="226" y="484"/>
                  </a:cubicBezTo>
                  <a:cubicBezTo>
                    <a:pt x="226" y="484"/>
                    <a:pt x="225" y="485"/>
                    <a:pt x="225" y="487"/>
                  </a:cubicBezTo>
                  <a:cubicBezTo>
                    <a:pt x="224" y="491"/>
                    <a:pt x="231" y="492"/>
                    <a:pt x="226" y="494"/>
                  </a:cubicBezTo>
                  <a:cubicBezTo>
                    <a:pt x="225" y="494"/>
                    <a:pt x="228" y="498"/>
                    <a:pt x="228" y="498"/>
                  </a:cubicBezTo>
                  <a:cubicBezTo>
                    <a:pt x="228" y="498"/>
                    <a:pt x="222" y="502"/>
                    <a:pt x="218" y="510"/>
                  </a:cubicBezTo>
                  <a:cubicBezTo>
                    <a:pt x="215" y="518"/>
                    <a:pt x="212" y="532"/>
                    <a:pt x="220" y="542"/>
                  </a:cubicBezTo>
                  <a:cubicBezTo>
                    <a:pt x="234" y="558"/>
                    <a:pt x="253" y="551"/>
                    <a:pt x="253" y="551"/>
                  </a:cubicBezTo>
                  <a:cubicBezTo>
                    <a:pt x="273" y="543"/>
                    <a:pt x="274" y="518"/>
                    <a:pt x="274" y="518"/>
                  </a:cubicBezTo>
                  <a:cubicBezTo>
                    <a:pt x="274" y="518"/>
                    <a:pt x="275" y="518"/>
                    <a:pt x="276" y="518"/>
                  </a:cubicBezTo>
                  <a:cubicBezTo>
                    <a:pt x="277" y="517"/>
                    <a:pt x="279" y="517"/>
                    <a:pt x="279" y="517"/>
                  </a:cubicBezTo>
                  <a:cubicBezTo>
                    <a:pt x="279" y="517"/>
                    <a:pt x="278" y="521"/>
                    <a:pt x="278" y="522"/>
                  </a:cubicBezTo>
                  <a:cubicBezTo>
                    <a:pt x="278" y="523"/>
                    <a:pt x="279" y="523"/>
                    <a:pt x="279" y="524"/>
                  </a:cubicBezTo>
                  <a:cubicBezTo>
                    <a:pt x="280" y="524"/>
                    <a:pt x="284" y="525"/>
                    <a:pt x="284" y="525"/>
                  </a:cubicBezTo>
                  <a:cubicBezTo>
                    <a:pt x="284" y="525"/>
                    <a:pt x="285" y="528"/>
                    <a:pt x="291" y="529"/>
                  </a:cubicBezTo>
                  <a:cubicBezTo>
                    <a:pt x="297" y="529"/>
                    <a:pt x="314" y="520"/>
                    <a:pt x="321" y="515"/>
                  </a:cubicBezTo>
                  <a:cubicBezTo>
                    <a:pt x="328" y="511"/>
                    <a:pt x="331" y="500"/>
                    <a:pt x="332" y="497"/>
                  </a:cubicBezTo>
                  <a:cubicBezTo>
                    <a:pt x="333" y="493"/>
                    <a:pt x="335" y="493"/>
                    <a:pt x="335" y="493"/>
                  </a:cubicBezTo>
                  <a:cubicBezTo>
                    <a:pt x="337" y="492"/>
                    <a:pt x="340" y="493"/>
                    <a:pt x="341" y="493"/>
                  </a:cubicBezTo>
                  <a:cubicBezTo>
                    <a:pt x="343" y="494"/>
                    <a:pt x="347" y="489"/>
                    <a:pt x="349" y="486"/>
                  </a:cubicBezTo>
                  <a:cubicBezTo>
                    <a:pt x="350" y="484"/>
                    <a:pt x="349" y="484"/>
                    <a:pt x="348" y="483"/>
                  </a:cubicBezTo>
                  <a:cubicBezTo>
                    <a:pt x="348" y="482"/>
                    <a:pt x="345" y="474"/>
                    <a:pt x="344" y="473"/>
                  </a:cubicBezTo>
                  <a:cubicBezTo>
                    <a:pt x="343" y="472"/>
                    <a:pt x="339" y="475"/>
                    <a:pt x="339" y="475"/>
                  </a:cubicBezTo>
                  <a:cubicBezTo>
                    <a:pt x="339" y="475"/>
                    <a:pt x="339" y="470"/>
                    <a:pt x="338" y="468"/>
                  </a:cubicBezTo>
                  <a:cubicBezTo>
                    <a:pt x="337" y="466"/>
                    <a:pt x="334" y="463"/>
                    <a:pt x="332" y="461"/>
                  </a:cubicBezTo>
                  <a:cubicBezTo>
                    <a:pt x="330" y="459"/>
                    <a:pt x="329" y="455"/>
                    <a:pt x="329" y="455"/>
                  </a:cubicBezTo>
                  <a:cubicBezTo>
                    <a:pt x="334" y="456"/>
                    <a:pt x="334" y="456"/>
                    <a:pt x="334" y="456"/>
                  </a:cubicBezTo>
                  <a:cubicBezTo>
                    <a:pt x="334" y="456"/>
                    <a:pt x="336" y="460"/>
                    <a:pt x="339" y="463"/>
                  </a:cubicBezTo>
                  <a:cubicBezTo>
                    <a:pt x="341" y="465"/>
                    <a:pt x="349" y="465"/>
                    <a:pt x="351" y="466"/>
                  </a:cubicBezTo>
                  <a:cubicBezTo>
                    <a:pt x="352" y="466"/>
                    <a:pt x="351" y="462"/>
                    <a:pt x="351" y="462"/>
                  </a:cubicBezTo>
                  <a:cubicBezTo>
                    <a:pt x="351" y="462"/>
                    <a:pt x="355" y="463"/>
                    <a:pt x="357" y="463"/>
                  </a:cubicBezTo>
                  <a:cubicBezTo>
                    <a:pt x="359" y="463"/>
                    <a:pt x="357" y="459"/>
                    <a:pt x="358" y="458"/>
                  </a:cubicBezTo>
                  <a:cubicBezTo>
                    <a:pt x="358" y="456"/>
                    <a:pt x="358" y="456"/>
                    <a:pt x="362" y="455"/>
                  </a:cubicBezTo>
                  <a:cubicBezTo>
                    <a:pt x="366" y="455"/>
                    <a:pt x="378" y="450"/>
                    <a:pt x="378" y="450"/>
                  </a:cubicBezTo>
                  <a:cubicBezTo>
                    <a:pt x="381" y="449"/>
                    <a:pt x="368" y="429"/>
                    <a:pt x="361" y="371"/>
                  </a:cubicBezTo>
                  <a:close/>
                  <a:moveTo>
                    <a:pt x="35" y="457"/>
                  </a:moveTo>
                  <a:cubicBezTo>
                    <a:pt x="35" y="456"/>
                    <a:pt x="35" y="456"/>
                    <a:pt x="35" y="456"/>
                  </a:cubicBezTo>
                  <a:cubicBezTo>
                    <a:pt x="36" y="456"/>
                    <a:pt x="37" y="457"/>
                    <a:pt x="38" y="457"/>
                  </a:cubicBezTo>
                  <a:cubicBezTo>
                    <a:pt x="38" y="457"/>
                    <a:pt x="36" y="457"/>
                    <a:pt x="35" y="457"/>
                  </a:cubicBezTo>
                  <a:close/>
                  <a:moveTo>
                    <a:pt x="70" y="478"/>
                  </a:moveTo>
                  <a:cubicBezTo>
                    <a:pt x="68" y="478"/>
                    <a:pt x="66" y="478"/>
                    <a:pt x="66" y="478"/>
                  </a:cubicBezTo>
                  <a:cubicBezTo>
                    <a:pt x="66" y="476"/>
                    <a:pt x="65" y="475"/>
                    <a:pt x="65" y="475"/>
                  </a:cubicBezTo>
                  <a:cubicBezTo>
                    <a:pt x="65" y="475"/>
                    <a:pt x="68" y="476"/>
                    <a:pt x="71" y="477"/>
                  </a:cubicBezTo>
                  <a:cubicBezTo>
                    <a:pt x="71" y="477"/>
                    <a:pt x="70" y="478"/>
                    <a:pt x="70" y="478"/>
                  </a:cubicBezTo>
                  <a:close/>
                  <a:moveTo>
                    <a:pt x="227" y="275"/>
                  </a:moveTo>
                  <a:cubicBezTo>
                    <a:pt x="229" y="275"/>
                    <a:pt x="229" y="275"/>
                    <a:pt x="230" y="276"/>
                  </a:cubicBezTo>
                  <a:cubicBezTo>
                    <a:pt x="232" y="276"/>
                    <a:pt x="233" y="276"/>
                    <a:pt x="234" y="276"/>
                  </a:cubicBezTo>
                  <a:cubicBezTo>
                    <a:pt x="235" y="276"/>
                    <a:pt x="237" y="276"/>
                    <a:pt x="237" y="276"/>
                  </a:cubicBezTo>
                  <a:cubicBezTo>
                    <a:pt x="233" y="288"/>
                    <a:pt x="233" y="288"/>
                    <a:pt x="233" y="288"/>
                  </a:cubicBezTo>
                  <a:cubicBezTo>
                    <a:pt x="233" y="288"/>
                    <a:pt x="227" y="287"/>
                    <a:pt x="226" y="286"/>
                  </a:cubicBezTo>
                  <a:cubicBezTo>
                    <a:pt x="225" y="285"/>
                    <a:pt x="227" y="282"/>
                    <a:pt x="228" y="279"/>
                  </a:cubicBezTo>
                  <a:cubicBezTo>
                    <a:pt x="228" y="277"/>
                    <a:pt x="226" y="274"/>
                    <a:pt x="227" y="275"/>
                  </a:cubicBezTo>
                  <a:close/>
                  <a:moveTo>
                    <a:pt x="223" y="270"/>
                  </a:moveTo>
                  <a:cubicBezTo>
                    <a:pt x="222" y="270"/>
                    <a:pt x="221" y="267"/>
                    <a:pt x="221" y="267"/>
                  </a:cubicBezTo>
                  <a:cubicBezTo>
                    <a:pt x="221" y="267"/>
                    <a:pt x="223" y="267"/>
                    <a:pt x="224" y="266"/>
                  </a:cubicBezTo>
                  <a:cubicBezTo>
                    <a:pt x="224" y="264"/>
                    <a:pt x="225" y="264"/>
                    <a:pt x="226" y="265"/>
                  </a:cubicBezTo>
                  <a:cubicBezTo>
                    <a:pt x="227" y="265"/>
                    <a:pt x="226" y="266"/>
                    <a:pt x="227" y="268"/>
                  </a:cubicBezTo>
                  <a:cubicBezTo>
                    <a:pt x="228" y="269"/>
                    <a:pt x="229" y="271"/>
                    <a:pt x="230" y="271"/>
                  </a:cubicBezTo>
                  <a:cubicBezTo>
                    <a:pt x="231" y="271"/>
                    <a:pt x="224" y="271"/>
                    <a:pt x="223" y="270"/>
                  </a:cubicBezTo>
                  <a:close/>
                  <a:moveTo>
                    <a:pt x="236" y="263"/>
                  </a:moveTo>
                  <a:cubicBezTo>
                    <a:pt x="236" y="263"/>
                    <a:pt x="237" y="264"/>
                    <a:pt x="237" y="265"/>
                  </a:cubicBezTo>
                  <a:cubicBezTo>
                    <a:pt x="237" y="266"/>
                    <a:pt x="238" y="268"/>
                    <a:pt x="237" y="268"/>
                  </a:cubicBezTo>
                  <a:cubicBezTo>
                    <a:pt x="235" y="269"/>
                    <a:pt x="235" y="271"/>
                    <a:pt x="235" y="271"/>
                  </a:cubicBezTo>
                  <a:cubicBezTo>
                    <a:pt x="233" y="271"/>
                    <a:pt x="233" y="271"/>
                    <a:pt x="233" y="271"/>
                  </a:cubicBezTo>
                  <a:cubicBezTo>
                    <a:pt x="233" y="271"/>
                    <a:pt x="232" y="270"/>
                    <a:pt x="232" y="269"/>
                  </a:cubicBezTo>
                  <a:cubicBezTo>
                    <a:pt x="232" y="268"/>
                    <a:pt x="233" y="266"/>
                    <a:pt x="234" y="265"/>
                  </a:cubicBezTo>
                  <a:cubicBezTo>
                    <a:pt x="234" y="265"/>
                    <a:pt x="236" y="263"/>
                    <a:pt x="236" y="263"/>
                  </a:cubicBezTo>
                  <a:close/>
                  <a:moveTo>
                    <a:pt x="180" y="246"/>
                  </a:moveTo>
                  <a:cubicBezTo>
                    <a:pt x="180" y="245"/>
                    <a:pt x="180" y="246"/>
                    <a:pt x="180" y="246"/>
                  </a:cubicBezTo>
                  <a:cubicBezTo>
                    <a:pt x="181" y="247"/>
                    <a:pt x="181" y="249"/>
                    <a:pt x="181" y="250"/>
                  </a:cubicBezTo>
                  <a:cubicBezTo>
                    <a:pt x="181" y="250"/>
                    <a:pt x="182" y="251"/>
                    <a:pt x="181" y="252"/>
                  </a:cubicBezTo>
                  <a:cubicBezTo>
                    <a:pt x="180" y="252"/>
                    <a:pt x="179" y="252"/>
                    <a:pt x="179" y="252"/>
                  </a:cubicBezTo>
                  <a:cubicBezTo>
                    <a:pt x="179" y="252"/>
                    <a:pt x="179" y="251"/>
                    <a:pt x="179" y="250"/>
                  </a:cubicBezTo>
                  <a:cubicBezTo>
                    <a:pt x="179" y="249"/>
                    <a:pt x="179" y="247"/>
                    <a:pt x="180" y="246"/>
                  </a:cubicBezTo>
                  <a:close/>
                  <a:moveTo>
                    <a:pt x="172" y="244"/>
                  </a:moveTo>
                  <a:cubicBezTo>
                    <a:pt x="172" y="245"/>
                    <a:pt x="174" y="245"/>
                    <a:pt x="174" y="246"/>
                  </a:cubicBezTo>
                  <a:cubicBezTo>
                    <a:pt x="174" y="246"/>
                    <a:pt x="174" y="247"/>
                    <a:pt x="174" y="248"/>
                  </a:cubicBezTo>
                  <a:cubicBezTo>
                    <a:pt x="174" y="250"/>
                    <a:pt x="174" y="254"/>
                    <a:pt x="174" y="254"/>
                  </a:cubicBezTo>
                  <a:cubicBezTo>
                    <a:pt x="173" y="255"/>
                    <a:pt x="170" y="255"/>
                    <a:pt x="170" y="255"/>
                  </a:cubicBezTo>
                  <a:cubicBezTo>
                    <a:pt x="171" y="254"/>
                    <a:pt x="172" y="251"/>
                    <a:pt x="171" y="251"/>
                  </a:cubicBezTo>
                  <a:cubicBezTo>
                    <a:pt x="171" y="250"/>
                    <a:pt x="171" y="248"/>
                    <a:pt x="171" y="247"/>
                  </a:cubicBezTo>
                  <a:cubicBezTo>
                    <a:pt x="172" y="246"/>
                    <a:pt x="172" y="244"/>
                    <a:pt x="172" y="244"/>
                  </a:cubicBezTo>
                  <a:close/>
                  <a:moveTo>
                    <a:pt x="166" y="244"/>
                  </a:moveTo>
                  <a:cubicBezTo>
                    <a:pt x="166" y="245"/>
                    <a:pt x="165" y="251"/>
                    <a:pt x="165" y="252"/>
                  </a:cubicBezTo>
                  <a:cubicBezTo>
                    <a:pt x="166" y="253"/>
                    <a:pt x="166" y="255"/>
                    <a:pt x="166" y="255"/>
                  </a:cubicBezTo>
                  <a:cubicBezTo>
                    <a:pt x="164" y="255"/>
                    <a:pt x="157" y="254"/>
                    <a:pt x="157" y="253"/>
                  </a:cubicBezTo>
                  <a:cubicBezTo>
                    <a:pt x="158" y="252"/>
                    <a:pt x="160" y="250"/>
                    <a:pt x="159" y="248"/>
                  </a:cubicBezTo>
                  <a:cubicBezTo>
                    <a:pt x="159" y="247"/>
                    <a:pt x="159" y="246"/>
                    <a:pt x="159" y="246"/>
                  </a:cubicBezTo>
                  <a:cubicBezTo>
                    <a:pt x="159" y="245"/>
                    <a:pt x="160" y="243"/>
                    <a:pt x="160" y="243"/>
                  </a:cubicBezTo>
                  <a:cubicBezTo>
                    <a:pt x="161" y="243"/>
                    <a:pt x="166" y="244"/>
                    <a:pt x="166" y="244"/>
                  </a:cubicBezTo>
                  <a:close/>
                  <a:moveTo>
                    <a:pt x="158" y="237"/>
                  </a:moveTo>
                  <a:cubicBezTo>
                    <a:pt x="159" y="237"/>
                    <a:pt x="160" y="237"/>
                    <a:pt x="161" y="236"/>
                  </a:cubicBezTo>
                  <a:cubicBezTo>
                    <a:pt x="162" y="235"/>
                    <a:pt x="164" y="235"/>
                    <a:pt x="164" y="236"/>
                  </a:cubicBezTo>
                  <a:cubicBezTo>
                    <a:pt x="164" y="236"/>
                    <a:pt x="164" y="238"/>
                    <a:pt x="165" y="238"/>
                  </a:cubicBezTo>
                  <a:cubicBezTo>
                    <a:pt x="165" y="238"/>
                    <a:pt x="165" y="239"/>
                    <a:pt x="165" y="240"/>
                  </a:cubicBezTo>
                  <a:cubicBezTo>
                    <a:pt x="165" y="240"/>
                    <a:pt x="156" y="239"/>
                    <a:pt x="156" y="239"/>
                  </a:cubicBezTo>
                  <a:cubicBezTo>
                    <a:pt x="157" y="238"/>
                    <a:pt x="156" y="237"/>
                    <a:pt x="157" y="237"/>
                  </a:cubicBezTo>
                  <a:cubicBezTo>
                    <a:pt x="157" y="236"/>
                    <a:pt x="157" y="237"/>
                    <a:pt x="158" y="237"/>
                  </a:cubicBezTo>
                  <a:close/>
                  <a:moveTo>
                    <a:pt x="136" y="244"/>
                  </a:moveTo>
                  <a:cubicBezTo>
                    <a:pt x="137" y="239"/>
                    <a:pt x="140" y="237"/>
                    <a:pt x="141" y="237"/>
                  </a:cubicBezTo>
                  <a:cubicBezTo>
                    <a:pt x="141" y="236"/>
                    <a:pt x="140" y="238"/>
                    <a:pt x="140" y="239"/>
                  </a:cubicBezTo>
                  <a:cubicBezTo>
                    <a:pt x="140" y="240"/>
                    <a:pt x="139" y="244"/>
                    <a:pt x="139" y="244"/>
                  </a:cubicBezTo>
                  <a:cubicBezTo>
                    <a:pt x="138" y="245"/>
                    <a:pt x="137" y="248"/>
                    <a:pt x="136" y="249"/>
                  </a:cubicBezTo>
                  <a:cubicBezTo>
                    <a:pt x="136" y="250"/>
                    <a:pt x="134" y="252"/>
                    <a:pt x="134" y="252"/>
                  </a:cubicBezTo>
                  <a:cubicBezTo>
                    <a:pt x="134" y="252"/>
                    <a:pt x="135" y="248"/>
                    <a:pt x="136" y="244"/>
                  </a:cubicBezTo>
                  <a:close/>
                  <a:moveTo>
                    <a:pt x="102" y="358"/>
                  </a:moveTo>
                  <a:cubicBezTo>
                    <a:pt x="102" y="358"/>
                    <a:pt x="106" y="359"/>
                    <a:pt x="107" y="355"/>
                  </a:cubicBezTo>
                  <a:cubicBezTo>
                    <a:pt x="108" y="351"/>
                    <a:pt x="109" y="351"/>
                    <a:pt x="109" y="351"/>
                  </a:cubicBezTo>
                  <a:cubicBezTo>
                    <a:pt x="109" y="351"/>
                    <a:pt x="109" y="351"/>
                    <a:pt x="110" y="351"/>
                  </a:cubicBezTo>
                  <a:cubicBezTo>
                    <a:pt x="110" y="352"/>
                    <a:pt x="110" y="353"/>
                    <a:pt x="110" y="354"/>
                  </a:cubicBezTo>
                  <a:cubicBezTo>
                    <a:pt x="110" y="356"/>
                    <a:pt x="104" y="370"/>
                    <a:pt x="103" y="375"/>
                  </a:cubicBezTo>
                  <a:cubicBezTo>
                    <a:pt x="98" y="372"/>
                    <a:pt x="98" y="372"/>
                    <a:pt x="98" y="372"/>
                  </a:cubicBezTo>
                  <a:cubicBezTo>
                    <a:pt x="99" y="370"/>
                    <a:pt x="102" y="358"/>
                    <a:pt x="102" y="358"/>
                  </a:cubicBezTo>
                  <a:close/>
                  <a:moveTo>
                    <a:pt x="88" y="395"/>
                  </a:moveTo>
                  <a:cubicBezTo>
                    <a:pt x="88" y="395"/>
                    <a:pt x="90" y="386"/>
                    <a:pt x="91" y="386"/>
                  </a:cubicBezTo>
                  <a:cubicBezTo>
                    <a:pt x="93" y="387"/>
                    <a:pt x="102" y="390"/>
                    <a:pt x="103" y="389"/>
                  </a:cubicBezTo>
                  <a:cubicBezTo>
                    <a:pt x="105" y="386"/>
                    <a:pt x="109" y="396"/>
                    <a:pt x="109" y="396"/>
                  </a:cubicBezTo>
                  <a:cubicBezTo>
                    <a:pt x="109" y="396"/>
                    <a:pt x="105" y="396"/>
                    <a:pt x="103" y="395"/>
                  </a:cubicBezTo>
                  <a:cubicBezTo>
                    <a:pt x="101" y="395"/>
                    <a:pt x="90" y="396"/>
                    <a:pt x="88" y="395"/>
                  </a:cubicBezTo>
                  <a:close/>
                  <a:moveTo>
                    <a:pt x="140" y="430"/>
                  </a:moveTo>
                  <a:cubicBezTo>
                    <a:pt x="138" y="429"/>
                    <a:pt x="91" y="401"/>
                    <a:pt x="91" y="401"/>
                  </a:cubicBezTo>
                  <a:cubicBezTo>
                    <a:pt x="91" y="401"/>
                    <a:pt x="112" y="400"/>
                    <a:pt x="113" y="400"/>
                  </a:cubicBezTo>
                  <a:cubicBezTo>
                    <a:pt x="113" y="401"/>
                    <a:pt x="140" y="427"/>
                    <a:pt x="140" y="427"/>
                  </a:cubicBezTo>
                  <a:cubicBezTo>
                    <a:pt x="140" y="427"/>
                    <a:pt x="141" y="430"/>
                    <a:pt x="140" y="430"/>
                  </a:cubicBezTo>
                  <a:close/>
                  <a:moveTo>
                    <a:pt x="143" y="420"/>
                  </a:moveTo>
                  <a:cubicBezTo>
                    <a:pt x="142" y="418"/>
                    <a:pt x="117" y="392"/>
                    <a:pt x="117" y="392"/>
                  </a:cubicBezTo>
                  <a:cubicBezTo>
                    <a:pt x="117" y="392"/>
                    <a:pt x="146" y="407"/>
                    <a:pt x="146" y="409"/>
                  </a:cubicBezTo>
                  <a:cubicBezTo>
                    <a:pt x="146" y="410"/>
                    <a:pt x="143" y="420"/>
                    <a:pt x="143" y="420"/>
                  </a:cubicBezTo>
                  <a:close/>
                  <a:moveTo>
                    <a:pt x="154" y="385"/>
                  </a:moveTo>
                  <a:cubicBezTo>
                    <a:pt x="151" y="384"/>
                    <a:pt x="151" y="393"/>
                    <a:pt x="150" y="394"/>
                  </a:cubicBezTo>
                  <a:cubicBezTo>
                    <a:pt x="149" y="396"/>
                    <a:pt x="147" y="398"/>
                    <a:pt x="147" y="398"/>
                  </a:cubicBezTo>
                  <a:cubicBezTo>
                    <a:pt x="106" y="376"/>
                    <a:pt x="106" y="376"/>
                    <a:pt x="106" y="376"/>
                  </a:cubicBezTo>
                  <a:cubicBezTo>
                    <a:pt x="114" y="353"/>
                    <a:pt x="114" y="353"/>
                    <a:pt x="114" y="353"/>
                  </a:cubicBezTo>
                  <a:cubicBezTo>
                    <a:pt x="117" y="354"/>
                    <a:pt x="121" y="355"/>
                    <a:pt x="123" y="355"/>
                  </a:cubicBezTo>
                  <a:cubicBezTo>
                    <a:pt x="128" y="356"/>
                    <a:pt x="160" y="353"/>
                    <a:pt x="157" y="356"/>
                  </a:cubicBezTo>
                  <a:cubicBezTo>
                    <a:pt x="155" y="358"/>
                    <a:pt x="154" y="362"/>
                    <a:pt x="157" y="364"/>
                  </a:cubicBezTo>
                  <a:cubicBezTo>
                    <a:pt x="158" y="364"/>
                    <a:pt x="160" y="365"/>
                    <a:pt x="160" y="367"/>
                  </a:cubicBezTo>
                  <a:cubicBezTo>
                    <a:pt x="159" y="369"/>
                    <a:pt x="156" y="385"/>
                    <a:pt x="154" y="385"/>
                  </a:cubicBezTo>
                  <a:close/>
                  <a:moveTo>
                    <a:pt x="134" y="324"/>
                  </a:moveTo>
                  <a:cubicBezTo>
                    <a:pt x="129" y="322"/>
                    <a:pt x="111" y="323"/>
                    <a:pt x="111" y="323"/>
                  </a:cubicBezTo>
                  <a:cubicBezTo>
                    <a:pt x="111" y="323"/>
                    <a:pt x="113" y="319"/>
                    <a:pt x="113" y="318"/>
                  </a:cubicBezTo>
                  <a:cubicBezTo>
                    <a:pt x="113" y="317"/>
                    <a:pt x="115" y="318"/>
                    <a:pt x="117" y="318"/>
                  </a:cubicBezTo>
                  <a:cubicBezTo>
                    <a:pt x="119" y="318"/>
                    <a:pt x="120" y="314"/>
                    <a:pt x="119" y="313"/>
                  </a:cubicBezTo>
                  <a:cubicBezTo>
                    <a:pt x="119" y="312"/>
                    <a:pt x="115" y="310"/>
                    <a:pt x="115" y="310"/>
                  </a:cubicBezTo>
                  <a:cubicBezTo>
                    <a:pt x="119" y="299"/>
                    <a:pt x="119" y="299"/>
                    <a:pt x="119" y="299"/>
                  </a:cubicBezTo>
                  <a:cubicBezTo>
                    <a:pt x="119" y="298"/>
                    <a:pt x="121" y="300"/>
                    <a:pt x="121" y="299"/>
                  </a:cubicBezTo>
                  <a:cubicBezTo>
                    <a:pt x="128" y="278"/>
                    <a:pt x="134" y="261"/>
                    <a:pt x="134" y="260"/>
                  </a:cubicBezTo>
                  <a:cubicBezTo>
                    <a:pt x="134" y="258"/>
                    <a:pt x="132" y="258"/>
                    <a:pt x="132" y="258"/>
                  </a:cubicBezTo>
                  <a:cubicBezTo>
                    <a:pt x="132" y="258"/>
                    <a:pt x="132" y="257"/>
                    <a:pt x="132" y="257"/>
                  </a:cubicBezTo>
                  <a:cubicBezTo>
                    <a:pt x="132" y="257"/>
                    <a:pt x="134" y="257"/>
                    <a:pt x="135" y="257"/>
                  </a:cubicBezTo>
                  <a:cubicBezTo>
                    <a:pt x="136" y="258"/>
                    <a:pt x="137" y="259"/>
                    <a:pt x="138" y="259"/>
                  </a:cubicBezTo>
                  <a:cubicBezTo>
                    <a:pt x="139" y="260"/>
                    <a:pt x="144" y="259"/>
                    <a:pt x="147" y="259"/>
                  </a:cubicBezTo>
                  <a:cubicBezTo>
                    <a:pt x="150" y="259"/>
                    <a:pt x="153" y="257"/>
                    <a:pt x="155" y="256"/>
                  </a:cubicBezTo>
                  <a:cubicBezTo>
                    <a:pt x="158" y="256"/>
                    <a:pt x="165" y="258"/>
                    <a:pt x="168" y="258"/>
                  </a:cubicBezTo>
                  <a:cubicBezTo>
                    <a:pt x="171" y="258"/>
                    <a:pt x="174" y="257"/>
                    <a:pt x="174" y="257"/>
                  </a:cubicBezTo>
                  <a:cubicBezTo>
                    <a:pt x="174" y="257"/>
                    <a:pt x="175" y="258"/>
                    <a:pt x="176" y="258"/>
                  </a:cubicBezTo>
                  <a:cubicBezTo>
                    <a:pt x="178" y="258"/>
                    <a:pt x="179" y="255"/>
                    <a:pt x="179" y="255"/>
                  </a:cubicBezTo>
                  <a:cubicBezTo>
                    <a:pt x="182" y="253"/>
                    <a:pt x="182" y="253"/>
                    <a:pt x="182" y="253"/>
                  </a:cubicBezTo>
                  <a:cubicBezTo>
                    <a:pt x="182" y="253"/>
                    <a:pt x="181" y="255"/>
                    <a:pt x="182" y="255"/>
                  </a:cubicBezTo>
                  <a:cubicBezTo>
                    <a:pt x="185" y="255"/>
                    <a:pt x="186" y="252"/>
                    <a:pt x="186" y="252"/>
                  </a:cubicBezTo>
                  <a:cubicBezTo>
                    <a:pt x="186" y="252"/>
                    <a:pt x="190" y="250"/>
                    <a:pt x="191" y="248"/>
                  </a:cubicBezTo>
                  <a:cubicBezTo>
                    <a:pt x="192" y="244"/>
                    <a:pt x="185" y="243"/>
                    <a:pt x="185" y="243"/>
                  </a:cubicBezTo>
                  <a:cubicBezTo>
                    <a:pt x="185" y="243"/>
                    <a:pt x="185" y="238"/>
                    <a:pt x="186" y="238"/>
                  </a:cubicBezTo>
                  <a:cubicBezTo>
                    <a:pt x="188" y="237"/>
                    <a:pt x="189" y="240"/>
                    <a:pt x="191" y="239"/>
                  </a:cubicBezTo>
                  <a:cubicBezTo>
                    <a:pt x="195" y="238"/>
                    <a:pt x="198" y="236"/>
                    <a:pt x="198" y="236"/>
                  </a:cubicBezTo>
                  <a:cubicBezTo>
                    <a:pt x="200" y="235"/>
                    <a:pt x="203" y="233"/>
                    <a:pt x="205" y="233"/>
                  </a:cubicBezTo>
                  <a:cubicBezTo>
                    <a:pt x="209" y="231"/>
                    <a:pt x="217" y="227"/>
                    <a:pt x="224" y="223"/>
                  </a:cubicBezTo>
                  <a:cubicBezTo>
                    <a:pt x="233" y="219"/>
                    <a:pt x="242" y="212"/>
                    <a:pt x="242" y="212"/>
                  </a:cubicBezTo>
                  <a:cubicBezTo>
                    <a:pt x="242" y="212"/>
                    <a:pt x="242" y="215"/>
                    <a:pt x="242" y="216"/>
                  </a:cubicBezTo>
                  <a:cubicBezTo>
                    <a:pt x="242" y="226"/>
                    <a:pt x="240" y="242"/>
                    <a:pt x="239" y="246"/>
                  </a:cubicBezTo>
                  <a:cubicBezTo>
                    <a:pt x="239" y="247"/>
                    <a:pt x="237" y="248"/>
                    <a:pt x="235" y="249"/>
                  </a:cubicBezTo>
                  <a:cubicBezTo>
                    <a:pt x="227" y="253"/>
                    <a:pt x="227" y="255"/>
                    <a:pt x="226" y="255"/>
                  </a:cubicBezTo>
                  <a:cubicBezTo>
                    <a:pt x="224" y="255"/>
                    <a:pt x="223" y="254"/>
                    <a:pt x="221" y="253"/>
                  </a:cubicBezTo>
                  <a:cubicBezTo>
                    <a:pt x="218" y="252"/>
                    <a:pt x="217" y="255"/>
                    <a:pt x="217" y="255"/>
                  </a:cubicBezTo>
                  <a:cubicBezTo>
                    <a:pt x="217" y="254"/>
                    <a:pt x="206" y="255"/>
                    <a:pt x="205" y="256"/>
                  </a:cubicBezTo>
                  <a:cubicBezTo>
                    <a:pt x="203" y="257"/>
                    <a:pt x="203" y="258"/>
                    <a:pt x="203" y="258"/>
                  </a:cubicBezTo>
                  <a:cubicBezTo>
                    <a:pt x="203" y="258"/>
                    <a:pt x="202" y="258"/>
                    <a:pt x="200" y="259"/>
                  </a:cubicBezTo>
                  <a:cubicBezTo>
                    <a:pt x="198" y="261"/>
                    <a:pt x="193" y="266"/>
                    <a:pt x="193" y="266"/>
                  </a:cubicBezTo>
                  <a:cubicBezTo>
                    <a:pt x="193" y="266"/>
                    <a:pt x="191" y="265"/>
                    <a:pt x="190" y="266"/>
                  </a:cubicBezTo>
                  <a:cubicBezTo>
                    <a:pt x="190" y="266"/>
                    <a:pt x="178" y="304"/>
                    <a:pt x="177" y="307"/>
                  </a:cubicBezTo>
                  <a:cubicBezTo>
                    <a:pt x="176" y="309"/>
                    <a:pt x="179" y="309"/>
                    <a:pt x="179" y="309"/>
                  </a:cubicBezTo>
                  <a:cubicBezTo>
                    <a:pt x="179" y="309"/>
                    <a:pt x="170" y="338"/>
                    <a:pt x="169" y="338"/>
                  </a:cubicBezTo>
                  <a:cubicBezTo>
                    <a:pt x="168" y="338"/>
                    <a:pt x="167" y="339"/>
                    <a:pt x="167" y="339"/>
                  </a:cubicBezTo>
                  <a:cubicBezTo>
                    <a:pt x="167" y="339"/>
                    <a:pt x="139" y="325"/>
                    <a:pt x="134" y="324"/>
                  </a:cubicBezTo>
                  <a:close/>
                  <a:moveTo>
                    <a:pt x="186" y="247"/>
                  </a:moveTo>
                  <a:cubicBezTo>
                    <a:pt x="186" y="246"/>
                    <a:pt x="188" y="247"/>
                    <a:pt x="188" y="248"/>
                  </a:cubicBezTo>
                  <a:cubicBezTo>
                    <a:pt x="188" y="249"/>
                    <a:pt x="186" y="249"/>
                    <a:pt x="186" y="249"/>
                  </a:cubicBezTo>
                  <a:cubicBezTo>
                    <a:pt x="186" y="249"/>
                    <a:pt x="185" y="248"/>
                    <a:pt x="186" y="247"/>
                  </a:cubicBezTo>
                  <a:close/>
                  <a:moveTo>
                    <a:pt x="201" y="269"/>
                  </a:moveTo>
                  <a:cubicBezTo>
                    <a:pt x="201" y="269"/>
                    <a:pt x="201" y="267"/>
                    <a:pt x="202" y="266"/>
                  </a:cubicBezTo>
                  <a:cubicBezTo>
                    <a:pt x="203" y="266"/>
                    <a:pt x="206" y="264"/>
                    <a:pt x="206" y="265"/>
                  </a:cubicBezTo>
                  <a:cubicBezTo>
                    <a:pt x="207" y="267"/>
                    <a:pt x="205" y="269"/>
                    <a:pt x="206" y="273"/>
                  </a:cubicBezTo>
                  <a:cubicBezTo>
                    <a:pt x="206" y="274"/>
                    <a:pt x="207" y="273"/>
                    <a:pt x="205" y="279"/>
                  </a:cubicBezTo>
                  <a:cubicBezTo>
                    <a:pt x="205" y="281"/>
                    <a:pt x="204" y="284"/>
                    <a:pt x="203" y="284"/>
                  </a:cubicBezTo>
                  <a:cubicBezTo>
                    <a:pt x="202" y="284"/>
                    <a:pt x="201" y="285"/>
                    <a:pt x="200" y="285"/>
                  </a:cubicBezTo>
                  <a:cubicBezTo>
                    <a:pt x="200" y="286"/>
                    <a:pt x="198" y="285"/>
                    <a:pt x="197" y="286"/>
                  </a:cubicBezTo>
                  <a:cubicBezTo>
                    <a:pt x="196" y="286"/>
                    <a:pt x="203" y="269"/>
                    <a:pt x="201" y="269"/>
                  </a:cubicBezTo>
                  <a:close/>
                  <a:moveTo>
                    <a:pt x="174" y="430"/>
                  </a:moveTo>
                  <a:cubicBezTo>
                    <a:pt x="173" y="430"/>
                    <a:pt x="172" y="433"/>
                    <a:pt x="171" y="432"/>
                  </a:cubicBezTo>
                  <a:cubicBezTo>
                    <a:pt x="171" y="432"/>
                    <a:pt x="157" y="432"/>
                    <a:pt x="156" y="432"/>
                  </a:cubicBezTo>
                  <a:cubicBezTo>
                    <a:pt x="155" y="432"/>
                    <a:pt x="150" y="427"/>
                    <a:pt x="150" y="427"/>
                  </a:cubicBezTo>
                  <a:cubicBezTo>
                    <a:pt x="150" y="426"/>
                    <a:pt x="153" y="419"/>
                    <a:pt x="153" y="419"/>
                  </a:cubicBezTo>
                  <a:cubicBezTo>
                    <a:pt x="154" y="419"/>
                    <a:pt x="161" y="420"/>
                    <a:pt x="162" y="420"/>
                  </a:cubicBezTo>
                  <a:cubicBezTo>
                    <a:pt x="163" y="420"/>
                    <a:pt x="164" y="419"/>
                    <a:pt x="164" y="419"/>
                  </a:cubicBezTo>
                  <a:cubicBezTo>
                    <a:pt x="165" y="420"/>
                    <a:pt x="174" y="430"/>
                    <a:pt x="174" y="430"/>
                  </a:cubicBezTo>
                  <a:close/>
                  <a:moveTo>
                    <a:pt x="160" y="403"/>
                  </a:moveTo>
                  <a:cubicBezTo>
                    <a:pt x="160" y="403"/>
                    <a:pt x="166" y="385"/>
                    <a:pt x="167" y="382"/>
                  </a:cubicBezTo>
                  <a:cubicBezTo>
                    <a:pt x="167" y="381"/>
                    <a:pt x="172" y="382"/>
                    <a:pt x="173" y="383"/>
                  </a:cubicBezTo>
                  <a:cubicBezTo>
                    <a:pt x="173" y="383"/>
                    <a:pt x="165" y="408"/>
                    <a:pt x="165" y="408"/>
                  </a:cubicBezTo>
                  <a:lnTo>
                    <a:pt x="160" y="403"/>
                  </a:lnTo>
                  <a:close/>
                  <a:moveTo>
                    <a:pt x="264" y="484"/>
                  </a:moveTo>
                  <a:cubicBezTo>
                    <a:pt x="263" y="488"/>
                    <a:pt x="257" y="493"/>
                    <a:pt x="257" y="493"/>
                  </a:cubicBezTo>
                  <a:cubicBezTo>
                    <a:pt x="257" y="493"/>
                    <a:pt x="255" y="492"/>
                    <a:pt x="253" y="492"/>
                  </a:cubicBezTo>
                  <a:cubicBezTo>
                    <a:pt x="252" y="491"/>
                    <a:pt x="249" y="491"/>
                    <a:pt x="249" y="491"/>
                  </a:cubicBezTo>
                  <a:cubicBezTo>
                    <a:pt x="249" y="491"/>
                    <a:pt x="246" y="487"/>
                    <a:pt x="243" y="484"/>
                  </a:cubicBezTo>
                  <a:cubicBezTo>
                    <a:pt x="241" y="480"/>
                    <a:pt x="232" y="478"/>
                    <a:pt x="232" y="478"/>
                  </a:cubicBezTo>
                  <a:cubicBezTo>
                    <a:pt x="168" y="410"/>
                    <a:pt x="168" y="410"/>
                    <a:pt x="168" y="410"/>
                  </a:cubicBezTo>
                  <a:cubicBezTo>
                    <a:pt x="168" y="410"/>
                    <a:pt x="178" y="379"/>
                    <a:pt x="177" y="378"/>
                  </a:cubicBezTo>
                  <a:cubicBezTo>
                    <a:pt x="177" y="377"/>
                    <a:pt x="167" y="375"/>
                    <a:pt x="167" y="375"/>
                  </a:cubicBezTo>
                  <a:cubicBezTo>
                    <a:pt x="167" y="375"/>
                    <a:pt x="171" y="361"/>
                    <a:pt x="172" y="361"/>
                  </a:cubicBezTo>
                  <a:cubicBezTo>
                    <a:pt x="172" y="361"/>
                    <a:pt x="183" y="351"/>
                    <a:pt x="183" y="351"/>
                  </a:cubicBezTo>
                  <a:cubicBezTo>
                    <a:pt x="183" y="351"/>
                    <a:pt x="187" y="350"/>
                    <a:pt x="184" y="345"/>
                  </a:cubicBezTo>
                  <a:cubicBezTo>
                    <a:pt x="184" y="344"/>
                    <a:pt x="177" y="341"/>
                    <a:pt x="177" y="341"/>
                  </a:cubicBezTo>
                  <a:cubicBezTo>
                    <a:pt x="177" y="341"/>
                    <a:pt x="186" y="311"/>
                    <a:pt x="187" y="312"/>
                  </a:cubicBezTo>
                  <a:cubicBezTo>
                    <a:pt x="189" y="312"/>
                    <a:pt x="190" y="307"/>
                    <a:pt x="192" y="301"/>
                  </a:cubicBezTo>
                  <a:cubicBezTo>
                    <a:pt x="194" y="295"/>
                    <a:pt x="197" y="289"/>
                    <a:pt x="197" y="289"/>
                  </a:cubicBezTo>
                  <a:cubicBezTo>
                    <a:pt x="197" y="289"/>
                    <a:pt x="198" y="288"/>
                    <a:pt x="198" y="289"/>
                  </a:cubicBezTo>
                  <a:cubicBezTo>
                    <a:pt x="199" y="289"/>
                    <a:pt x="201" y="289"/>
                    <a:pt x="202" y="290"/>
                  </a:cubicBezTo>
                  <a:cubicBezTo>
                    <a:pt x="204" y="291"/>
                    <a:pt x="203" y="293"/>
                    <a:pt x="207" y="294"/>
                  </a:cubicBezTo>
                  <a:cubicBezTo>
                    <a:pt x="209" y="294"/>
                    <a:pt x="215" y="292"/>
                    <a:pt x="217" y="293"/>
                  </a:cubicBezTo>
                  <a:cubicBezTo>
                    <a:pt x="219" y="293"/>
                    <a:pt x="223" y="289"/>
                    <a:pt x="225" y="288"/>
                  </a:cubicBezTo>
                  <a:cubicBezTo>
                    <a:pt x="227" y="288"/>
                    <a:pt x="232" y="290"/>
                    <a:pt x="232" y="290"/>
                  </a:cubicBezTo>
                  <a:cubicBezTo>
                    <a:pt x="232" y="290"/>
                    <a:pt x="228" y="301"/>
                    <a:pt x="224" y="305"/>
                  </a:cubicBezTo>
                  <a:cubicBezTo>
                    <a:pt x="221" y="310"/>
                    <a:pt x="239" y="313"/>
                    <a:pt x="239" y="313"/>
                  </a:cubicBezTo>
                  <a:cubicBezTo>
                    <a:pt x="239" y="313"/>
                    <a:pt x="236" y="328"/>
                    <a:pt x="232" y="340"/>
                  </a:cubicBezTo>
                  <a:cubicBezTo>
                    <a:pt x="229" y="352"/>
                    <a:pt x="212" y="438"/>
                    <a:pt x="212" y="441"/>
                  </a:cubicBezTo>
                  <a:cubicBezTo>
                    <a:pt x="211" y="444"/>
                    <a:pt x="222" y="441"/>
                    <a:pt x="222" y="441"/>
                  </a:cubicBezTo>
                  <a:cubicBezTo>
                    <a:pt x="222" y="441"/>
                    <a:pt x="222" y="442"/>
                    <a:pt x="222" y="443"/>
                  </a:cubicBezTo>
                  <a:cubicBezTo>
                    <a:pt x="222" y="444"/>
                    <a:pt x="226" y="444"/>
                    <a:pt x="226" y="444"/>
                  </a:cubicBezTo>
                  <a:cubicBezTo>
                    <a:pt x="226" y="444"/>
                    <a:pt x="225" y="446"/>
                    <a:pt x="226" y="448"/>
                  </a:cubicBezTo>
                  <a:cubicBezTo>
                    <a:pt x="226" y="451"/>
                    <a:pt x="234" y="451"/>
                    <a:pt x="234" y="451"/>
                  </a:cubicBezTo>
                  <a:cubicBezTo>
                    <a:pt x="235" y="452"/>
                    <a:pt x="235" y="454"/>
                    <a:pt x="235" y="456"/>
                  </a:cubicBezTo>
                  <a:cubicBezTo>
                    <a:pt x="234" y="457"/>
                    <a:pt x="241" y="456"/>
                    <a:pt x="243" y="456"/>
                  </a:cubicBezTo>
                  <a:cubicBezTo>
                    <a:pt x="244" y="455"/>
                    <a:pt x="244" y="447"/>
                    <a:pt x="245" y="447"/>
                  </a:cubicBezTo>
                  <a:cubicBezTo>
                    <a:pt x="252" y="447"/>
                    <a:pt x="254" y="453"/>
                    <a:pt x="256" y="456"/>
                  </a:cubicBezTo>
                  <a:cubicBezTo>
                    <a:pt x="258" y="459"/>
                    <a:pt x="266" y="464"/>
                    <a:pt x="266" y="464"/>
                  </a:cubicBezTo>
                  <a:cubicBezTo>
                    <a:pt x="266" y="464"/>
                    <a:pt x="267" y="477"/>
                    <a:pt x="264" y="484"/>
                  </a:cubicBezTo>
                  <a:close/>
                  <a:moveTo>
                    <a:pt x="299" y="488"/>
                  </a:moveTo>
                  <a:cubicBezTo>
                    <a:pt x="299" y="490"/>
                    <a:pt x="296" y="500"/>
                    <a:pt x="296" y="500"/>
                  </a:cubicBezTo>
                  <a:cubicBezTo>
                    <a:pt x="296" y="500"/>
                    <a:pt x="296" y="498"/>
                    <a:pt x="296" y="497"/>
                  </a:cubicBezTo>
                  <a:cubicBezTo>
                    <a:pt x="295" y="494"/>
                    <a:pt x="292" y="493"/>
                    <a:pt x="294" y="479"/>
                  </a:cubicBezTo>
                  <a:cubicBezTo>
                    <a:pt x="294" y="475"/>
                    <a:pt x="293" y="461"/>
                    <a:pt x="293" y="457"/>
                  </a:cubicBezTo>
                  <a:cubicBezTo>
                    <a:pt x="293" y="454"/>
                    <a:pt x="294" y="453"/>
                    <a:pt x="295" y="452"/>
                  </a:cubicBezTo>
                  <a:cubicBezTo>
                    <a:pt x="297" y="451"/>
                    <a:pt x="299" y="451"/>
                    <a:pt x="299" y="453"/>
                  </a:cubicBezTo>
                  <a:cubicBezTo>
                    <a:pt x="300" y="454"/>
                    <a:pt x="303" y="472"/>
                    <a:pt x="303" y="474"/>
                  </a:cubicBezTo>
                  <a:cubicBezTo>
                    <a:pt x="303" y="476"/>
                    <a:pt x="300" y="486"/>
                    <a:pt x="299" y="488"/>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p:txBody>
          <a:bodyPr/>
          <a:lstStyle/>
          <a:p>
            <a:r>
              <a:rPr lang="en-US" dirty="0"/>
              <a:t>Pressure Ulcer Prevalence</a:t>
            </a:r>
          </a:p>
        </p:txBody>
      </p:sp>
      <p:grpSp>
        <p:nvGrpSpPr>
          <p:cNvPr id="18" name="Group 17"/>
          <p:cNvGrpSpPr/>
          <p:nvPr/>
        </p:nvGrpSpPr>
        <p:grpSpPr>
          <a:xfrm>
            <a:off x="2854864" y="3436834"/>
            <a:ext cx="1151657" cy="1151657"/>
            <a:chOff x="2854864" y="3436834"/>
            <a:chExt cx="1151657" cy="1151657"/>
          </a:xfrm>
        </p:grpSpPr>
        <p:sp>
          <p:nvSpPr>
            <p:cNvPr id="79" name="Oval 78"/>
            <p:cNvSpPr>
              <a:spLocks noChangeAspect="1"/>
            </p:cNvSpPr>
            <p:nvPr/>
          </p:nvSpPr>
          <p:spPr>
            <a:xfrm>
              <a:off x="2903746" y="3537390"/>
              <a:ext cx="1005840" cy="1005840"/>
            </a:xfrm>
            <a:prstGeom prst="ellipse">
              <a:avLst/>
            </a:prstGeom>
            <a:solidFill>
              <a:srgbClr val="ABB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Pie 82"/>
            <p:cNvSpPr/>
            <p:nvPr/>
          </p:nvSpPr>
          <p:spPr>
            <a:xfrm>
              <a:off x="2854864" y="3436834"/>
              <a:ext cx="1151657" cy="1151657"/>
            </a:xfrm>
            <a:prstGeom prst="pie">
              <a:avLst>
                <a:gd name="adj1" fmla="val 16168504"/>
                <a:gd name="adj2" fmla="val 20549910"/>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38" name="Group 37"/>
          <p:cNvGrpSpPr/>
          <p:nvPr/>
        </p:nvGrpSpPr>
        <p:grpSpPr>
          <a:xfrm>
            <a:off x="5146498" y="3435328"/>
            <a:ext cx="1151657" cy="1151657"/>
            <a:chOff x="5146498" y="3435328"/>
            <a:chExt cx="1151657" cy="1151657"/>
          </a:xfrm>
        </p:grpSpPr>
        <p:sp>
          <p:nvSpPr>
            <p:cNvPr id="81" name="Oval 80"/>
            <p:cNvSpPr>
              <a:spLocks noChangeAspect="1"/>
            </p:cNvSpPr>
            <p:nvPr/>
          </p:nvSpPr>
          <p:spPr>
            <a:xfrm>
              <a:off x="5219407" y="3537390"/>
              <a:ext cx="1005840" cy="1005840"/>
            </a:xfrm>
            <a:prstGeom prst="ellipse">
              <a:avLst/>
            </a:prstGeom>
            <a:solidFill>
              <a:srgbClr val="ABB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4" name="Pie 83"/>
            <p:cNvSpPr/>
            <p:nvPr/>
          </p:nvSpPr>
          <p:spPr>
            <a:xfrm>
              <a:off x="5146498" y="3435328"/>
              <a:ext cx="1151657" cy="1151657"/>
            </a:xfrm>
            <a:prstGeom prst="pie">
              <a:avLst>
                <a:gd name="adj1" fmla="val 16105522"/>
                <a:gd name="adj2" fmla="val 20258377"/>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39" name="Group 38"/>
          <p:cNvGrpSpPr/>
          <p:nvPr/>
        </p:nvGrpSpPr>
        <p:grpSpPr>
          <a:xfrm>
            <a:off x="7330338" y="3435328"/>
            <a:ext cx="1151657" cy="1151657"/>
            <a:chOff x="7330338" y="3435328"/>
            <a:chExt cx="1151657" cy="1151657"/>
          </a:xfrm>
        </p:grpSpPr>
        <p:sp>
          <p:nvSpPr>
            <p:cNvPr id="82" name="Oval 81"/>
            <p:cNvSpPr>
              <a:spLocks noChangeAspect="1"/>
            </p:cNvSpPr>
            <p:nvPr/>
          </p:nvSpPr>
          <p:spPr>
            <a:xfrm>
              <a:off x="7385368" y="3537390"/>
              <a:ext cx="1005840" cy="1005840"/>
            </a:xfrm>
            <a:prstGeom prst="ellipse">
              <a:avLst/>
            </a:prstGeom>
            <a:solidFill>
              <a:srgbClr val="ABB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 name="Pie 84"/>
            <p:cNvSpPr/>
            <p:nvPr/>
          </p:nvSpPr>
          <p:spPr>
            <a:xfrm>
              <a:off x="7330338" y="3435328"/>
              <a:ext cx="1151657" cy="1151657"/>
            </a:xfrm>
            <a:prstGeom prst="pie">
              <a:avLst>
                <a:gd name="adj1" fmla="val 16185722"/>
                <a:gd name="adj2" fmla="val 20286374"/>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3" name="Group 2"/>
          <p:cNvGrpSpPr/>
          <p:nvPr/>
        </p:nvGrpSpPr>
        <p:grpSpPr>
          <a:xfrm>
            <a:off x="171450" y="1201924"/>
            <a:ext cx="2099123" cy="5613093"/>
            <a:chOff x="-1958595" y="1201924"/>
            <a:chExt cx="2099123" cy="5613093"/>
          </a:xfrm>
        </p:grpSpPr>
        <p:grpSp>
          <p:nvGrpSpPr>
            <p:cNvPr id="42" name="Group 41"/>
            <p:cNvGrpSpPr/>
            <p:nvPr/>
          </p:nvGrpSpPr>
          <p:grpSpPr>
            <a:xfrm>
              <a:off x="-1958595" y="1201924"/>
              <a:ext cx="2099123" cy="5613093"/>
              <a:chOff x="171450" y="1201924"/>
              <a:chExt cx="2099123" cy="5613093"/>
            </a:xfrm>
          </p:grpSpPr>
          <p:sp>
            <p:nvSpPr>
              <p:cNvPr id="43" name="Rectangle 42"/>
              <p:cNvSpPr/>
              <p:nvPr/>
            </p:nvSpPr>
            <p:spPr>
              <a:xfrm>
                <a:off x="174278" y="1201924"/>
                <a:ext cx="2096294" cy="5516375"/>
              </a:xfrm>
              <a:prstGeom prst="rect">
                <a:avLst/>
              </a:prstGeom>
              <a:solidFill>
                <a:schemeClr val="bg1">
                  <a:lumMod val="95000"/>
                  <a:alpha val="9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Rectangle 43"/>
              <p:cNvSpPr/>
              <p:nvPr/>
            </p:nvSpPr>
            <p:spPr>
              <a:xfrm>
                <a:off x="174278" y="5011968"/>
                <a:ext cx="2096294" cy="1706332"/>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5" name="Rectangle 44"/>
              <p:cNvSpPr/>
              <p:nvPr/>
            </p:nvSpPr>
            <p:spPr>
              <a:xfrm>
                <a:off x="171450" y="5030035"/>
                <a:ext cx="2099122"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bg1"/>
                    </a:solidFill>
                    <a:effectLst/>
                    <a:uLnTx/>
                    <a:uFillTx/>
                  </a:rPr>
                  <a:t>4.5% </a:t>
                </a:r>
                <a:br>
                  <a:rPr kumimoji="0" lang="en-US" sz="1800" b="0" i="0" u="none" strike="noStrike" kern="0" cap="none" spc="0" normalizeH="0" baseline="0" noProof="0" dirty="0">
                    <a:ln>
                      <a:noFill/>
                    </a:ln>
                    <a:solidFill>
                      <a:schemeClr val="bg1"/>
                    </a:solidFill>
                    <a:effectLst/>
                    <a:uLnTx/>
                    <a:uFillTx/>
                  </a:rPr>
                </a:br>
                <a:r>
                  <a:rPr kumimoji="0" lang="en-US" sz="1800" b="0" i="0" u="none" strike="noStrike" kern="0" cap="none" spc="0" normalizeH="0" baseline="0" noProof="0" dirty="0">
                    <a:ln>
                      <a:noFill/>
                    </a:ln>
                    <a:solidFill>
                      <a:schemeClr val="bg1"/>
                    </a:solidFill>
                    <a:effectLst/>
                    <a:uLnTx/>
                    <a:uFillTx/>
                  </a:rPr>
                  <a:t>1 new PU during hospitalization</a:t>
                </a:r>
                <a:r>
                  <a:rPr kumimoji="0" lang="en-GB" altLang="zh-CN" sz="1800" b="0" i="0" u="none" strike="noStrike" kern="0" cap="none" spc="0" normalizeH="0" baseline="30000" noProof="0" dirty="0">
                    <a:ln>
                      <a:noFill/>
                    </a:ln>
                    <a:solidFill>
                      <a:schemeClr val="bg1"/>
                    </a:solidFill>
                    <a:effectLst/>
                    <a:uLnTx/>
                    <a:uFillTx/>
                  </a:rPr>
                  <a:t> 1</a:t>
                </a:r>
                <a:endParaRPr kumimoji="0" lang="en-US" sz="1800" b="0" i="0" u="none" strike="noStrike" kern="0" cap="none" spc="0" normalizeH="0" baseline="0" noProof="0" dirty="0">
                  <a:ln>
                    <a:noFill/>
                  </a:ln>
                  <a:solidFill>
                    <a:schemeClr val="bg1"/>
                  </a:solidFill>
                  <a:effectLst/>
                  <a:uLnTx/>
                  <a:uFillTx/>
                </a:endParaRPr>
              </a:p>
            </p:txBody>
          </p:sp>
          <p:sp>
            <p:nvSpPr>
              <p:cNvPr id="46" name="TextBox 6"/>
              <p:cNvSpPr txBox="1">
                <a:spLocks noChangeArrowheads="1"/>
              </p:cNvSpPr>
              <p:nvPr/>
            </p:nvSpPr>
            <p:spPr bwMode="auto">
              <a:xfrm>
                <a:off x="171451" y="2703090"/>
                <a:ext cx="2099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srgbClr val="595959"/>
                    </a:solidFill>
                    <a:effectLst/>
                    <a:uLnTx/>
                    <a:uFillTx/>
                    <a:latin typeface="+mj-lt"/>
                  </a:rPr>
                  <a:t>Medicare</a:t>
                </a:r>
                <a:r>
                  <a:rPr kumimoji="0" lang="en-US" altLang="en-US" sz="1400" b="0" i="0" u="none" strike="noStrike" kern="0" cap="none" spc="0" normalizeH="0" noProof="0" dirty="0">
                    <a:ln>
                      <a:noFill/>
                    </a:ln>
                    <a:solidFill>
                      <a:srgbClr val="595959"/>
                    </a:solidFill>
                    <a:effectLst/>
                    <a:uLnTx/>
                    <a:uFillTx/>
                    <a:latin typeface="+mj-lt"/>
                  </a:rPr>
                  <a:t> </a:t>
                </a:r>
                <a:r>
                  <a:rPr lang="en-US" altLang="en-US" sz="1400" kern="0" noProof="0" dirty="0">
                    <a:solidFill>
                      <a:srgbClr val="595959"/>
                    </a:solidFill>
                    <a:latin typeface="+mj-lt"/>
                  </a:rPr>
                  <a:t>p</a:t>
                </a:r>
                <a:r>
                  <a:rPr lang="en-US" altLang="en-US" sz="1400" kern="0" dirty="0" err="1">
                    <a:solidFill>
                      <a:srgbClr val="595959"/>
                    </a:solidFill>
                    <a:latin typeface="+mj-lt"/>
                  </a:rPr>
                  <a:t>atients</a:t>
                </a:r>
                <a:endParaRPr kumimoji="0" lang="en-US" altLang="en-US" sz="1400" b="0" i="0" u="none" strike="noStrike" kern="0" cap="none" spc="0" normalizeH="0" baseline="0" noProof="0" dirty="0">
                  <a:ln>
                    <a:noFill/>
                  </a:ln>
                  <a:solidFill>
                    <a:srgbClr val="595959"/>
                  </a:solidFill>
                  <a:effectLst/>
                  <a:uLnTx/>
                  <a:uFillTx/>
                  <a:latin typeface="+mj-lt"/>
                </a:endParaRPr>
              </a:p>
            </p:txBody>
          </p:sp>
          <p:sp>
            <p:nvSpPr>
              <p:cNvPr id="47" name="TextBox 46"/>
              <p:cNvSpPr txBox="1"/>
              <p:nvPr/>
            </p:nvSpPr>
            <p:spPr>
              <a:xfrm>
                <a:off x="171450" y="6199464"/>
                <a:ext cx="2099122" cy="615553"/>
              </a:xfrm>
              <a:prstGeom prst="rect">
                <a:avLst/>
              </a:prstGeom>
              <a:noFill/>
            </p:spPr>
            <p:txBody>
              <a:bodyPr wrap="square" rtlCol="0">
                <a:spAutoFit/>
              </a:bodyPr>
              <a:lstStyle/>
              <a:p>
                <a:pPr algn="ctr"/>
                <a:r>
                  <a:rPr lang="en-GB" altLang="zh-CN" sz="800" baseline="30000" dirty="0">
                    <a:solidFill>
                      <a:schemeClr val="bg1"/>
                    </a:solidFill>
                  </a:rPr>
                  <a:t>1</a:t>
                </a:r>
                <a:r>
                  <a:rPr lang="en-US" altLang="en-US" sz="800" dirty="0" err="1">
                    <a:solidFill>
                      <a:schemeClr val="bg1"/>
                    </a:solidFill>
                  </a:rPr>
                  <a:t>Lyder</a:t>
                </a:r>
                <a:r>
                  <a:rPr lang="en-US" altLang="en-US" sz="800" dirty="0">
                    <a:solidFill>
                      <a:schemeClr val="bg1"/>
                    </a:solidFill>
                  </a:rPr>
                  <a:t> CH, Yu C, Stevenson D, et al. Ostomy Wound Manage 1998;44(3A </a:t>
                </a:r>
                <a:r>
                  <a:rPr lang="en-US" altLang="en-US" sz="800" dirty="0" err="1">
                    <a:solidFill>
                      <a:schemeClr val="bg1"/>
                    </a:solidFill>
                  </a:rPr>
                  <a:t>Suppl</a:t>
                </a:r>
                <a:r>
                  <a:rPr lang="en-US" altLang="en-US" sz="800" dirty="0">
                    <a:solidFill>
                      <a:schemeClr val="bg1"/>
                    </a:solidFill>
                  </a:rPr>
                  <a:t>):42S-9S.</a:t>
                </a:r>
              </a:p>
              <a:p>
                <a:pPr algn="ctr"/>
                <a:endParaRPr lang="en-US" dirty="0">
                  <a:solidFill>
                    <a:schemeClr val="bg1"/>
                  </a:solidFill>
                </a:endParaRPr>
              </a:p>
            </p:txBody>
          </p:sp>
        </p:grpSp>
        <p:sp>
          <p:nvSpPr>
            <p:cNvPr id="40" name="Freeform 37"/>
            <p:cNvSpPr>
              <a:spLocks noEditPoints="1"/>
            </p:cNvSpPr>
            <p:nvPr/>
          </p:nvSpPr>
          <p:spPr bwMode="auto">
            <a:xfrm>
              <a:off x="-1471870" y="1558229"/>
              <a:ext cx="1125673" cy="952872"/>
            </a:xfrm>
            <a:custGeom>
              <a:avLst/>
              <a:gdLst>
                <a:gd name="T0" fmla="*/ 87 w 225"/>
                <a:gd name="T1" fmla="*/ 102 h 190"/>
                <a:gd name="T2" fmla="*/ 97 w 225"/>
                <a:gd name="T3" fmla="*/ 66 h 190"/>
                <a:gd name="T4" fmla="*/ 79 w 225"/>
                <a:gd name="T5" fmla="*/ 80 h 190"/>
                <a:gd name="T6" fmla="*/ 124 w 225"/>
                <a:gd name="T7" fmla="*/ 180 h 190"/>
                <a:gd name="T8" fmla="*/ 130 w 225"/>
                <a:gd name="T9" fmla="*/ 181 h 190"/>
                <a:gd name="T10" fmla="*/ 120 w 225"/>
                <a:gd name="T11" fmla="*/ 176 h 190"/>
                <a:gd name="T12" fmla="*/ 136 w 225"/>
                <a:gd name="T13" fmla="*/ 107 h 190"/>
                <a:gd name="T14" fmla="*/ 122 w 225"/>
                <a:gd name="T15" fmla="*/ 111 h 190"/>
                <a:gd name="T16" fmla="*/ 117 w 225"/>
                <a:gd name="T17" fmla="*/ 132 h 190"/>
                <a:gd name="T18" fmla="*/ 103 w 225"/>
                <a:gd name="T19" fmla="*/ 141 h 190"/>
                <a:gd name="T20" fmla="*/ 93 w 225"/>
                <a:gd name="T21" fmla="*/ 158 h 190"/>
                <a:gd name="T22" fmla="*/ 107 w 225"/>
                <a:gd name="T23" fmla="*/ 162 h 190"/>
                <a:gd name="T24" fmla="*/ 108 w 225"/>
                <a:gd name="T25" fmla="*/ 150 h 190"/>
                <a:gd name="T26" fmla="*/ 122 w 225"/>
                <a:gd name="T27" fmla="*/ 141 h 190"/>
                <a:gd name="T28" fmla="*/ 140 w 225"/>
                <a:gd name="T29" fmla="*/ 118 h 190"/>
                <a:gd name="T30" fmla="*/ 126 w 225"/>
                <a:gd name="T31" fmla="*/ 145 h 190"/>
                <a:gd name="T32" fmla="*/ 117 w 225"/>
                <a:gd name="T33" fmla="*/ 150 h 190"/>
                <a:gd name="T34" fmla="*/ 118 w 225"/>
                <a:gd name="T35" fmla="*/ 162 h 190"/>
                <a:gd name="T36" fmla="*/ 103 w 225"/>
                <a:gd name="T37" fmla="*/ 170 h 190"/>
                <a:gd name="T38" fmla="*/ 95 w 225"/>
                <a:gd name="T39" fmla="*/ 181 h 190"/>
                <a:gd name="T40" fmla="*/ 101 w 225"/>
                <a:gd name="T41" fmla="*/ 180 h 190"/>
                <a:gd name="T42" fmla="*/ 112 w 225"/>
                <a:gd name="T43" fmla="*/ 174 h 190"/>
                <a:gd name="T44" fmla="*/ 127 w 225"/>
                <a:gd name="T45" fmla="*/ 167 h 190"/>
                <a:gd name="T46" fmla="*/ 126 w 225"/>
                <a:gd name="T47" fmla="*/ 145 h 190"/>
                <a:gd name="T48" fmla="*/ 109 w 225"/>
                <a:gd name="T49" fmla="*/ 127 h 190"/>
                <a:gd name="T50" fmla="*/ 116 w 225"/>
                <a:gd name="T51" fmla="*/ 127 h 190"/>
                <a:gd name="T52" fmla="*/ 112 w 225"/>
                <a:gd name="T53" fmla="*/ 113 h 190"/>
                <a:gd name="T54" fmla="*/ 110 w 225"/>
                <a:gd name="T55" fmla="*/ 158 h 190"/>
                <a:gd name="T56" fmla="*/ 115 w 225"/>
                <a:gd name="T57" fmla="*/ 158 h 190"/>
                <a:gd name="T58" fmla="*/ 112 w 225"/>
                <a:gd name="T59" fmla="*/ 153 h 190"/>
                <a:gd name="T60" fmla="*/ 110 w 225"/>
                <a:gd name="T61" fmla="*/ 158 h 190"/>
                <a:gd name="T62" fmla="*/ 116 w 225"/>
                <a:gd name="T63" fmla="*/ 133 h 190"/>
                <a:gd name="T64" fmla="*/ 109 w 225"/>
                <a:gd name="T65" fmla="*/ 133 h 190"/>
                <a:gd name="T66" fmla="*/ 112 w 225"/>
                <a:gd name="T67" fmla="*/ 135 h 190"/>
                <a:gd name="T68" fmla="*/ 216 w 225"/>
                <a:gd name="T69" fmla="*/ 32 h 190"/>
                <a:gd name="T70" fmla="*/ 118 w 225"/>
                <a:gd name="T71" fmla="*/ 40 h 190"/>
                <a:gd name="T72" fmla="*/ 128 w 225"/>
                <a:gd name="T73" fmla="*/ 15 h 190"/>
                <a:gd name="T74" fmla="*/ 97 w 225"/>
                <a:gd name="T75" fmla="*/ 15 h 190"/>
                <a:gd name="T76" fmla="*/ 107 w 225"/>
                <a:gd name="T77" fmla="*/ 40 h 190"/>
                <a:gd name="T78" fmla="*/ 9 w 225"/>
                <a:gd name="T79" fmla="*/ 32 h 190"/>
                <a:gd name="T80" fmla="*/ 108 w 225"/>
                <a:gd name="T81" fmla="*/ 89 h 190"/>
                <a:gd name="T82" fmla="*/ 117 w 225"/>
                <a:gd name="T83" fmla="*/ 89 h 190"/>
                <a:gd name="T84" fmla="*/ 216 w 225"/>
                <a:gd name="T85" fmla="*/ 32 h 190"/>
                <a:gd name="T86" fmla="*/ 115 w 225"/>
                <a:gd name="T87" fmla="*/ 164 h 190"/>
                <a:gd name="T88" fmla="*/ 110 w 225"/>
                <a:gd name="T89" fmla="*/ 164 h 190"/>
                <a:gd name="T90" fmla="*/ 112 w 225"/>
                <a:gd name="T91" fmla="*/ 166 h 190"/>
                <a:gd name="T92" fmla="*/ 112 w 225"/>
                <a:gd name="T93" fmla="*/ 179 h 190"/>
                <a:gd name="T94" fmla="*/ 110 w 225"/>
                <a:gd name="T95" fmla="*/ 188 h 190"/>
                <a:gd name="T96" fmla="*/ 115 w 225"/>
                <a:gd name="T97" fmla="*/ 188 h 190"/>
                <a:gd name="T98" fmla="*/ 112 w 225"/>
                <a:gd name="T99" fmla="*/ 179 h 190"/>
                <a:gd name="T100" fmla="*/ 136 w 225"/>
                <a:gd name="T101" fmla="*/ 74 h 190"/>
                <a:gd name="T102" fmla="*/ 121 w 225"/>
                <a:gd name="T103" fmla="*/ 93 h 190"/>
                <a:gd name="T104" fmla="*/ 94 w 225"/>
                <a:gd name="T105" fmla="*/ 103 h 190"/>
                <a:gd name="T106" fmla="*/ 84 w 225"/>
                <a:gd name="T107" fmla="*/ 118 h 190"/>
                <a:gd name="T108" fmla="*/ 108 w 225"/>
                <a:gd name="T109" fmla="*/ 132 h 190"/>
                <a:gd name="T110" fmla="*/ 103 w 225"/>
                <a:gd name="T111" fmla="*/ 111 h 190"/>
                <a:gd name="T112" fmla="*/ 131 w 225"/>
                <a:gd name="T113" fmla="*/ 103 h 190"/>
                <a:gd name="T114" fmla="*/ 159 w 225"/>
                <a:gd name="T115"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5" h="190">
                  <a:moveTo>
                    <a:pt x="104" y="93"/>
                  </a:moveTo>
                  <a:cubicBezTo>
                    <a:pt x="98" y="95"/>
                    <a:pt x="92" y="98"/>
                    <a:pt x="87" y="102"/>
                  </a:cubicBezTo>
                  <a:cubicBezTo>
                    <a:pt x="75" y="98"/>
                    <a:pt x="66" y="92"/>
                    <a:pt x="66" y="80"/>
                  </a:cubicBezTo>
                  <a:cubicBezTo>
                    <a:pt x="66" y="60"/>
                    <a:pt x="88" y="56"/>
                    <a:pt x="97" y="66"/>
                  </a:cubicBezTo>
                  <a:cubicBezTo>
                    <a:pt x="101" y="70"/>
                    <a:pt x="96" y="79"/>
                    <a:pt x="89" y="74"/>
                  </a:cubicBezTo>
                  <a:cubicBezTo>
                    <a:pt x="85" y="72"/>
                    <a:pt x="79" y="74"/>
                    <a:pt x="79" y="80"/>
                  </a:cubicBezTo>
                  <a:cubicBezTo>
                    <a:pt x="79" y="86"/>
                    <a:pt x="90" y="89"/>
                    <a:pt x="104" y="93"/>
                  </a:cubicBezTo>
                  <a:close/>
                  <a:moveTo>
                    <a:pt x="124" y="180"/>
                  </a:moveTo>
                  <a:cubicBezTo>
                    <a:pt x="124" y="184"/>
                    <a:pt x="125" y="187"/>
                    <a:pt x="128" y="187"/>
                  </a:cubicBezTo>
                  <a:cubicBezTo>
                    <a:pt x="130" y="187"/>
                    <a:pt x="130" y="184"/>
                    <a:pt x="130" y="181"/>
                  </a:cubicBezTo>
                  <a:cubicBezTo>
                    <a:pt x="130" y="178"/>
                    <a:pt x="129" y="175"/>
                    <a:pt x="126" y="173"/>
                  </a:cubicBezTo>
                  <a:cubicBezTo>
                    <a:pt x="124" y="175"/>
                    <a:pt x="122" y="175"/>
                    <a:pt x="120" y="176"/>
                  </a:cubicBezTo>
                  <a:cubicBezTo>
                    <a:pt x="122" y="177"/>
                    <a:pt x="124" y="179"/>
                    <a:pt x="124" y="180"/>
                  </a:cubicBezTo>
                  <a:close/>
                  <a:moveTo>
                    <a:pt x="136" y="107"/>
                  </a:moveTo>
                  <a:cubicBezTo>
                    <a:pt x="131" y="109"/>
                    <a:pt x="126" y="110"/>
                    <a:pt x="122" y="111"/>
                  </a:cubicBezTo>
                  <a:cubicBezTo>
                    <a:pt x="122" y="111"/>
                    <a:pt x="122" y="111"/>
                    <a:pt x="122" y="111"/>
                  </a:cubicBezTo>
                  <a:cubicBezTo>
                    <a:pt x="125" y="113"/>
                    <a:pt x="128" y="115"/>
                    <a:pt x="128" y="118"/>
                  </a:cubicBezTo>
                  <a:cubicBezTo>
                    <a:pt x="128" y="124"/>
                    <a:pt x="123" y="128"/>
                    <a:pt x="117" y="132"/>
                  </a:cubicBezTo>
                  <a:cubicBezTo>
                    <a:pt x="116" y="133"/>
                    <a:pt x="114" y="134"/>
                    <a:pt x="112" y="135"/>
                  </a:cubicBezTo>
                  <a:cubicBezTo>
                    <a:pt x="109" y="137"/>
                    <a:pt x="106" y="139"/>
                    <a:pt x="103" y="141"/>
                  </a:cubicBezTo>
                  <a:cubicBezTo>
                    <a:pt x="102" y="142"/>
                    <a:pt x="100" y="144"/>
                    <a:pt x="99" y="145"/>
                  </a:cubicBezTo>
                  <a:cubicBezTo>
                    <a:pt x="95" y="148"/>
                    <a:pt x="93" y="152"/>
                    <a:pt x="93" y="158"/>
                  </a:cubicBezTo>
                  <a:cubicBezTo>
                    <a:pt x="93" y="162"/>
                    <a:pt x="95" y="165"/>
                    <a:pt x="98" y="167"/>
                  </a:cubicBezTo>
                  <a:cubicBezTo>
                    <a:pt x="101" y="165"/>
                    <a:pt x="104" y="164"/>
                    <a:pt x="107" y="162"/>
                  </a:cubicBezTo>
                  <a:cubicBezTo>
                    <a:pt x="104" y="161"/>
                    <a:pt x="102" y="159"/>
                    <a:pt x="102" y="157"/>
                  </a:cubicBezTo>
                  <a:cubicBezTo>
                    <a:pt x="102" y="154"/>
                    <a:pt x="104" y="152"/>
                    <a:pt x="108" y="150"/>
                  </a:cubicBezTo>
                  <a:cubicBezTo>
                    <a:pt x="109" y="149"/>
                    <a:pt x="111" y="148"/>
                    <a:pt x="112" y="147"/>
                  </a:cubicBezTo>
                  <a:cubicBezTo>
                    <a:pt x="115" y="145"/>
                    <a:pt x="118" y="143"/>
                    <a:pt x="122" y="141"/>
                  </a:cubicBezTo>
                  <a:cubicBezTo>
                    <a:pt x="123" y="140"/>
                    <a:pt x="125" y="139"/>
                    <a:pt x="126" y="138"/>
                  </a:cubicBezTo>
                  <a:cubicBezTo>
                    <a:pt x="134" y="133"/>
                    <a:pt x="140" y="127"/>
                    <a:pt x="140" y="118"/>
                  </a:cubicBezTo>
                  <a:cubicBezTo>
                    <a:pt x="140" y="114"/>
                    <a:pt x="139" y="110"/>
                    <a:pt x="136" y="107"/>
                  </a:cubicBezTo>
                  <a:close/>
                  <a:moveTo>
                    <a:pt x="126" y="145"/>
                  </a:moveTo>
                  <a:cubicBezTo>
                    <a:pt x="123" y="146"/>
                    <a:pt x="121" y="147"/>
                    <a:pt x="119" y="149"/>
                  </a:cubicBezTo>
                  <a:cubicBezTo>
                    <a:pt x="118" y="149"/>
                    <a:pt x="118" y="149"/>
                    <a:pt x="117" y="150"/>
                  </a:cubicBezTo>
                  <a:cubicBezTo>
                    <a:pt x="120" y="152"/>
                    <a:pt x="123" y="154"/>
                    <a:pt x="123" y="157"/>
                  </a:cubicBezTo>
                  <a:cubicBezTo>
                    <a:pt x="123" y="159"/>
                    <a:pt x="121" y="161"/>
                    <a:pt x="118" y="162"/>
                  </a:cubicBezTo>
                  <a:cubicBezTo>
                    <a:pt x="116" y="163"/>
                    <a:pt x="114" y="164"/>
                    <a:pt x="112" y="165"/>
                  </a:cubicBezTo>
                  <a:cubicBezTo>
                    <a:pt x="109" y="167"/>
                    <a:pt x="106" y="168"/>
                    <a:pt x="103" y="170"/>
                  </a:cubicBezTo>
                  <a:cubicBezTo>
                    <a:pt x="101" y="171"/>
                    <a:pt x="100" y="172"/>
                    <a:pt x="98" y="173"/>
                  </a:cubicBezTo>
                  <a:cubicBezTo>
                    <a:pt x="96" y="175"/>
                    <a:pt x="95" y="178"/>
                    <a:pt x="95" y="181"/>
                  </a:cubicBezTo>
                  <a:cubicBezTo>
                    <a:pt x="95" y="184"/>
                    <a:pt x="95" y="187"/>
                    <a:pt x="97" y="187"/>
                  </a:cubicBezTo>
                  <a:cubicBezTo>
                    <a:pt x="100" y="187"/>
                    <a:pt x="101" y="184"/>
                    <a:pt x="101" y="180"/>
                  </a:cubicBezTo>
                  <a:cubicBezTo>
                    <a:pt x="101" y="179"/>
                    <a:pt x="102" y="177"/>
                    <a:pt x="105" y="176"/>
                  </a:cubicBezTo>
                  <a:cubicBezTo>
                    <a:pt x="107" y="175"/>
                    <a:pt x="109" y="174"/>
                    <a:pt x="112" y="174"/>
                  </a:cubicBezTo>
                  <a:cubicBezTo>
                    <a:pt x="116" y="173"/>
                    <a:pt x="119" y="171"/>
                    <a:pt x="122" y="170"/>
                  </a:cubicBezTo>
                  <a:cubicBezTo>
                    <a:pt x="124" y="169"/>
                    <a:pt x="125" y="168"/>
                    <a:pt x="127" y="167"/>
                  </a:cubicBezTo>
                  <a:cubicBezTo>
                    <a:pt x="130" y="165"/>
                    <a:pt x="132" y="162"/>
                    <a:pt x="132" y="158"/>
                  </a:cubicBezTo>
                  <a:cubicBezTo>
                    <a:pt x="132" y="152"/>
                    <a:pt x="129" y="148"/>
                    <a:pt x="126" y="145"/>
                  </a:cubicBezTo>
                  <a:close/>
                  <a:moveTo>
                    <a:pt x="108" y="114"/>
                  </a:moveTo>
                  <a:cubicBezTo>
                    <a:pt x="109" y="127"/>
                    <a:pt x="109" y="127"/>
                    <a:pt x="109" y="127"/>
                  </a:cubicBezTo>
                  <a:cubicBezTo>
                    <a:pt x="110" y="127"/>
                    <a:pt x="111" y="128"/>
                    <a:pt x="112" y="129"/>
                  </a:cubicBezTo>
                  <a:cubicBezTo>
                    <a:pt x="114" y="128"/>
                    <a:pt x="115" y="127"/>
                    <a:pt x="116" y="127"/>
                  </a:cubicBezTo>
                  <a:cubicBezTo>
                    <a:pt x="116" y="114"/>
                    <a:pt x="116" y="114"/>
                    <a:pt x="116" y="114"/>
                  </a:cubicBezTo>
                  <a:cubicBezTo>
                    <a:pt x="115" y="114"/>
                    <a:pt x="114" y="114"/>
                    <a:pt x="112" y="113"/>
                  </a:cubicBezTo>
                  <a:cubicBezTo>
                    <a:pt x="111" y="114"/>
                    <a:pt x="110" y="114"/>
                    <a:pt x="108" y="114"/>
                  </a:cubicBezTo>
                  <a:close/>
                  <a:moveTo>
                    <a:pt x="110" y="158"/>
                  </a:moveTo>
                  <a:cubicBezTo>
                    <a:pt x="110" y="159"/>
                    <a:pt x="111" y="159"/>
                    <a:pt x="112" y="160"/>
                  </a:cubicBezTo>
                  <a:cubicBezTo>
                    <a:pt x="113" y="159"/>
                    <a:pt x="114" y="159"/>
                    <a:pt x="115" y="158"/>
                  </a:cubicBezTo>
                  <a:cubicBezTo>
                    <a:pt x="115" y="155"/>
                    <a:pt x="115" y="155"/>
                    <a:pt x="115" y="155"/>
                  </a:cubicBezTo>
                  <a:cubicBezTo>
                    <a:pt x="115" y="154"/>
                    <a:pt x="114" y="153"/>
                    <a:pt x="112" y="153"/>
                  </a:cubicBezTo>
                  <a:cubicBezTo>
                    <a:pt x="111" y="153"/>
                    <a:pt x="110" y="154"/>
                    <a:pt x="109" y="155"/>
                  </a:cubicBezTo>
                  <a:lnTo>
                    <a:pt x="110" y="158"/>
                  </a:lnTo>
                  <a:close/>
                  <a:moveTo>
                    <a:pt x="116" y="133"/>
                  </a:moveTo>
                  <a:cubicBezTo>
                    <a:pt x="116" y="133"/>
                    <a:pt x="116" y="133"/>
                    <a:pt x="116" y="133"/>
                  </a:cubicBezTo>
                  <a:cubicBezTo>
                    <a:pt x="115" y="134"/>
                    <a:pt x="114" y="134"/>
                    <a:pt x="112" y="135"/>
                  </a:cubicBezTo>
                  <a:cubicBezTo>
                    <a:pt x="111" y="134"/>
                    <a:pt x="110" y="134"/>
                    <a:pt x="109" y="133"/>
                  </a:cubicBezTo>
                  <a:cubicBezTo>
                    <a:pt x="109" y="133"/>
                    <a:pt x="109" y="133"/>
                    <a:pt x="109" y="133"/>
                  </a:cubicBezTo>
                  <a:cubicBezTo>
                    <a:pt x="110" y="134"/>
                    <a:pt x="111" y="135"/>
                    <a:pt x="112" y="135"/>
                  </a:cubicBezTo>
                  <a:cubicBezTo>
                    <a:pt x="114" y="135"/>
                    <a:pt x="115" y="134"/>
                    <a:pt x="116" y="133"/>
                  </a:cubicBezTo>
                  <a:close/>
                  <a:moveTo>
                    <a:pt x="216" y="32"/>
                  </a:moveTo>
                  <a:cubicBezTo>
                    <a:pt x="196" y="31"/>
                    <a:pt x="195" y="18"/>
                    <a:pt x="170" y="10"/>
                  </a:cubicBezTo>
                  <a:cubicBezTo>
                    <a:pt x="145" y="2"/>
                    <a:pt x="136" y="40"/>
                    <a:pt x="118" y="40"/>
                  </a:cubicBezTo>
                  <a:cubicBezTo>
                    <a:pt x="119" y="29"/>
                    <a:pt x="119" y="29"/>
                    <a:pt x="119" y="29"/>
                  </a:cubicBezTo>
                  <a:cubicBezTo>
                    <a:pt x="124" y="27"/>
                    <a:pt x="128" y="22"/>
                    <a:pt x="128" y="15"/>
                  </a:cubicBezTo>
                  <a:cubicBezTo>
                    <a:pt x="128" y="7"/>
                    <a:pt x="121" y="0"/>
                    <a:pt x="112" y="0"/>
                  </a:cubicBezTo>
                  <a:cubicBezTo>
                    <a:pt x="104" y="0"/>
                    <a:pt x="97" y="7"/>
                    <a:pt x="97" y="15"/>
                  </a:cubicBezTo>
                  <a:cubicBezTo>
                    <a:pt x="97" y="22"/>
                    <a:pt x="101" y="27"/>
                    <a:pt x="106" y="29"/>
                  </a:cubicBezTo>
                  <a:cubicBezTo>
                    <a:pt x="107" y="40"/>
                    <a:pt x="107" y="40"/>
                    <a:pt x="107" y="40"/>
                  </a:cubicBezTo>
                  <a:cubicBezTo>
                    <a:pt x="87" y="40"/>
                    <a:pt x="81" y="2"/>
                    <a:pt x="57" y="10"/>
                  </a:cubicBezTo>
                  <a:cubicBezTo>
                    <a:pt x="32" y="18"/>
                    <a:pt x="29" y="31"/>
                    <a:pt x="9" y="32"/>
                  </a:cubicBezTo>
                  <a:cubicBezTo>
                    <a:pt x="0" y="33"/>
                    <a:pt x="31" y="65"/>
                    <a:pt x="107" y="54"/>
                  </a:cubicBezTo>
                  <a:cubicBezTo>
                    <a:pt x="108" y="89"/>
                    <a:pt x="108" y="89"/>
                    <a:pt x="108" y="89"/>
                  </a:cubicBezTo>
                  <a:cubicBezTo>
                    <a:pt x="109" y="89"/>
                    <a:pt x="111" y="90"/>
                    <a:pt x="112" y="90"/>
                  </a:cubicBezTo>
                  <a:cubicBezTo>
                    <a:pt x="114" y="90"/>
                    <a:pt x="115" y="89"/>
                    <a:pt x="117" y="89"/>
                  </a:cubicBezTo>
                  <a:cubicBezTo>
                    <a:pt x="118" y="54"/>
                    <a:pt x="118" y="54"/>
                    <a:pt x="118" y="54"/>
                  </a:cubicBezTo>
                  <a:cubicBezTo>
                    <a:pt x="194" y="66"/>
                    <a:pt x="225" y="33"/>
                    <a:pt x="216" y="32"/>
                  </a:cubicBezTo>
                  <a:close/>
                  <a:moveTo>
                    <a:pt x="115" y="164"/>
                  </a:moveTo>
                  <a:cubicBezTo>
                    <a:pt x="115" y="164"/>
                    <a:pt x="115" y="164"/>
                    <a:pt x="115" y="164"/>
                  </a:cubicBezTo>
                  <a:cubicBezTo>
                    <a:pt x="114" y="164"/>
                    <a:pt x="113" y="165"/>
                    <a:pt x="112" y="165"/>
                  </a:cubicBezTo>
                  <a:cubicBezTo>
                    <a:pt x="111" y="165"/>
                    <a:pt x="111" y="164"/>
                    <a:pt x="110" y="164"/>
                  </a:cubicBezTo>
                  <a:cubicBezTo>
                    <a:pt x="110" y="164"/>
                    <a:pt x="110" y="164"/>
                    <a:pt x="110" y="164"/>
                  </a:cubicBezTo>
                  <a:cubicBezTo>
                    <a:pt x="111" y="165"/>
                    <a:pt x="111" y="165"/>
                    <a:pt x="112" y="166"/>
                  </a:cubicBezTo>
                  <a:cubicBezTo>
                    <a:pt x="113" y="165"/>
                    <a:pt x="114" y="165"/>
                    <a:pt x="115" y="164"/>
                  </a:cubicBezTo>
                  <a:close/>
                  <a:moveTo>
                    <a:pt x="112" y="179"/>
                  </a:moveTo>
                  <a:cubicBezTo>
                    <a:pt x="112" y="179"/>
                    <a:pt x="111" y="180"/>
                    <a:pt x="110" y="180"/>
                  </a:cubicBezTo>
                  <a:cubicBezTo>
                    <a:pt x="110" y="188"/>
                    <a:pt x="110" y="188"/>
                    <a:pt x="110" y="188"/>
                  </a:cubicBezTo>
                  <a:cubicBezTo>
                    <a:pt x="110" y="189"/>
                    <a:pt x="111" y="190"/>
                    <a:pt x="112" y="190"/>
                  </a:cubicBezTo>
                  <a:cubicBezTo>
                    <a:pt x="114" y="190"/>
                    <a:pt x="115" y="189"/>
                    <a:pt x="115" y="188"/>
                  </a:cubicBezTo>
                  <a:cubicBezTo>
                    <a:pt x="115" y="180"/>
                    <a:pt x="115" y="180"/>
                    <a:pt x="115" y="180"/>
                  </a:cubicBezTo>
                  <a:cubicBezTo>
                    <a:pt x="114" y="180"/>
                    <a:pt x="113" y="179"/>
                    <a:pt x="112" y="179"/>
                  </a:cubicBezTo>
                  <a:close/>
                  <a:moveTo>
                    <a:pt x="128" y="66"/>
                  </a:moveTo>
                  <a:cubicBezTo>
                    <a:pt x="124" y="70"/>
                    <a:pt x="129" y="79"/>
                    <a:pt x="136" y="74"/>
                  </a:cubicBezTo>
                  <a:cubicBezTo>
                    <a:pt x="140" y="72"/>
                    <a:pt x="146" y="74"/>
                    <a:pt x="146" y="80"/>
                  </a:cubicBezTo>
                  <a:cubicBezTo>
                    <a:pt x="146" y="86"/>
                    <a:pt x="134" y="89"/>
                    <a:pt x="121" y="93"/>
                  </a:cubicBezTo>
                  <a:cubicBezTo>
                    <a:pt x="118" y="94"/>
                    <a:pt x="115" y="94"/>
                    <a:pt x="112" y="95"/>
                  </a:cubicBezTo>
                  <a:cubicBezTo>
                    <a:pt x="105" y="97"/>
                    <a:pt x="99" y="100"/>
                    <a:pt x="94" y="103"/>
                  </a:cubicBezTo>
                  <a:cubicBezTo>
                    <a:pt x="92" y="105"/>
                    <a:pt x="90" y="106"/>
                    <a:pt x="89" y="107"/>
                  </a:cubicBezTo>
                  <a:cubicBezTo>
                    <a:pt x="86" y="110"/>
                    <a:pt x="84" y="114"/>
                    <a:pt x="84" y="118"/>
                  </a:cubicBezTo>
                  <a:cubicBezTo>
                    <a:pt x="84" y="127"/>
                    <a:pt x="91" y="133"/>
                    <a:pt x="99" y="138"/>
                  </a:cubicBezTo>
                  <a:cubicBezTo>
                    <a:pt x="102" y="136"/>
                    <a:pt x="105" y="134"/>
                    <a:pt x="108" y="132"/>
                  </a:cubicBezTo>
                  <a:cubicBezTo>
                    <a:pt x="102" y="128"/>
                    <a:pt x="97" y="124"/>
                    <a:pt x="97" y="118"/>
                  </a:cubicBezTo>
                  <a:cubicBezTo>
                    <a:pt x="97" y="115"/>
                    <a:pt x="99" y="113"/>
                    <a:pt x="103" y="111"/>
                  </a:cubicBezTo>
                  <a:cubicBezTo>
                    <a:pt x="106" y="110"/>
                    <a:pt x="109" y="109"/>
                    <a:pt x="112" y="108"/>
                  </a:cubicBezTo>
                  <a:cubicBezTo>
                    <a:pt x="118" y="106"/>
                    <a:pt x="125" y="105"/>
                    <a:pt x="131" y="103"/>
                  </a:cubicBezTo>
                  <a:cubicBezTo>
                    <a:pt x="133" y="103"/>
                    <a:pt x="135" y="102"/>
                    <a:pt x="137" y="102"/>
                  </a:cubicBezTo>
                  <a:cubicBezTo>
                    <a:pt x="149" y="98"/>
                    <a:pt x="159" y="92"/>
                    <a:pt x="159" y="80"/>
                  </a:cubicBezTo>
                  <a:cubicBezTo>
                    <a:pt x="159" y="60"/>
                    <a:pt x="137" y="56"/>
                    <a:pt x="128" y="66"/>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6" name="Group 15"/>
          <p:cNvGrpSpPr/>
          <p:nvPr/>
        </p:nvGrpSpPr>
        <p:grpSpPr>
          <a:xfrm>
            <a:off x="595710" y="3436834"/>
            <a:ext cx="1147915" cy="1147915"/>
            <a:chOff x="595710" y="3436834"/>
            <a:chExt cx="1147915" cy="1147915"/>
          </a:xfrm>
        </p:grpSpPr>
        <p:sp>
          <p:nvSpPr>
            <p:cNvPr id="80" name="Oval 79"/>
            <p:cNvSpPr>
              <a:spLocks noChangeAspect="1"/>
            </p:cNvSpPr>
            <p:nvPr/>
          </p:nvSpPr>
          <p:spPr>
            <a:xfrm>
              <a:off x="659588" y="3537390"/>
              <a:ext cx="1005840" cy="1005840"/>
            </a:xfrm>
            <a:prstGeom prst="ellipse">
              <a:avLst/>
            </a:prstGeom>
            <a:solidFill>
              <a:srgbClr val="ABB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8" name="Pie 67"/>
            <p:cNvSpPr/>
            <p:nvPr/>
          </p:nvSpPr>
          <p:spPr>
            <a:xfrm>
              <a:off x="595710" y="3436834"/>
              <a:ext cx="1147915" cy="1147915"/>
            </a:xfrm>
            <a:prstGeom prst="pie">
              <a:avLst>
                <a:gd name="adj1" fmla="val 16152210"/>
                <a:gd name="adj2" fmla="val 17195277"/>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62023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130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6" presetClass="emph" presetSubtype="0" accel="48000" decel="52000" autoRev="1" fill="hold" nodeType="withEffect">
                                  <p:stCondLst>
                                    <p:cond delay="1600"/>
                                  </p:stCondLst>
                                  <p:childTnLst>
                                    <p:animScale>
                                      <p:cBhvr>
                                        <p:cTn id="15" dur="250" fill="hold"/>
                                        <p:tgtEl>
                                          <p:spTgt spid="16"/>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2" presetClass="entr" presetSubtype="4" decel="100000" fill="hold" nodeType="click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750" fill="hold"/>
                                        <p:tgtEl>
                                          <p:spTgt spid="41"/>
                                        </p:tgtEl>
                                        <p:attrNameLst>
                                          <p:attrName>ppt_x</p:attrName>
                                        </p:attrNameLst>
                                      </p:cBhvr>
                                      <p:tavLst>
                                        <p:tav tm="0">
                                          <p:val>
                                            <p:strVal val="#ppt_x"/>
                                          </p:val>
                                        </p:tav>
                                        <p:tav tm="100000">
                                          <p:val>
                                            <p:strVal val="#ppt_x"/>
                                          </p:val>
                                        </p:tav>
                                      </p:tavLst>
                                    </p:anim>
                                    <p:anim calcmode="lin" valueType="num">
                                      <p:cBhvr additive="base">
                                        <p:cTn id="21" dur="750" fill="hold"/>
                                        <p:tgtEl>
                                          <p:spTgt spid="41"/>
                                        </p:tgtEl>
                                        <p:attrNameLst>
                                          <p:attrName>ppt_y</p:attrName>
                                        </p:attrNameLst>
                                      </p:cBhvr>
                                      <p:tavLst>
                                        <p:tav tm="0">
                                          <p:val>
                                            <p:strVal val="1+#ppt_h/2"/>
                                          </p:val>
                                        </p:tav>
                                        <p:tav tm="100000">
                                          <p:val>
                                            <p:strVal val="#ppt_y"/>
                                          </p:val>
                                        </p:tav>
                                      </p:tavLst>
                                    </p:anim>
                                  </p:childTnLst>
                                </p:cTn>
                              </p:par>
                              <p:par>
                                <p:cTn id="22" presetID="53" presetClass="entr" presetSubtype="16" fill="hold" nodeType="withEffect">
                                  <p:stCondLst>
                                    <p:cond delay="8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6" presetClass="emph" presetSubtype="0" accel="48000" decel="52000" autoRev="1" fill="hold" nodeType="withEffect">
                                  <p:stCondLst>
                                    <p:cond delay="1100"/>
                                  </p:stCondLst>
                                  <p:childTnLst>
                                    <p:animScale>
                                      <p:cBhvr>
                                        <p:cTn id="28" dur="250" fill="hold"/>
                                        <p:tgtEl>
                                          <p:spTgt spid="18"/>
                                        </p:tgtEl>
                                      </p:cBhvr>
                                      <p:by x="105000" y="105000"/>
                                    </p:animScale>
                                  </p:childTnLst>
                                </p:cTn>
                              </p:par>
                            </p:childTnLst>
                          </p:cTn>
                        </p:par>
                      </p:childTnLst>
                    </p:cTn>
                  </p:par>
                  <p:par>
                    <p:cTn id="29" fill="hold">
                      <p:stCondLst>
                        <p:cond delay="indefinite"/>
                      </p:stCondLst>
                      <p:childTnLst>
                        <p:par>
                          <p:cTn id="30" fill="hold">
                            <p:stCondLst>
                              <p:cond delay="0"/>
                            </p:stCondLst>
                            <p:childTnLst>
                              <p:par>
                                <p:cTn id="31" presetID="2" presetClass="entr" presetSubtype="4" decel="100000" fill="hold" nodeType="click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750" fill="hold"/>
                                        <p:tgtEl>
                                          <p:spTgt spid="54"/>
                                        </p:tgtEl>
                                        <p:attrNameLst>
                                          <p:attrName>ppt_x</p:attrName>
                                        </p:attrNameLst>
                                      </p:cBhvr>
                                      <p:tavLst>
                                        <p:tav tm="0">
                                          <p:val>
                                            <p:strVal val="#ppt_x"/>
                                          </p:val>
                                        </p:tav>
                                        <p:tav tm="100000">
                                          <p:val>
                                            <p:strVal val="#ppt_x"/>
                                          </p:val>
                                        </p:tav>
                                      </p:tavLst>
                                    </p:anim>
                                    <p:anim calcmode="lin" valueType="num">
                                      <p:cBhvr additive="base">
                                        <p:cTn id="34" dur="750" fill="hold"/>
                                        <p:tgtEl>
                                          <p:spTgt spid="54"/>
                                        </p:tgtEl>
                                        <p:attrNameLst>
                                          <p:attrName>ppt_y</p:attrName>
                                        </p:attrNameLst>
                                      </p:cBhvr>
                                      <p:tavLst>
                                        <p:tav tm="0">
                                          <p:val>
                                            <p:strVal val="1+#ppt_h/2"/>
                                          </p:val>
                                        </p:tav>
                                        <p:tav tm="100000">
                                          <p:val>
                                            <p:strVal val="#ppt_y"/>
                                          </p:val>
                                        </p:tav>
                                      </p:tavLst>
                                    </p:anim>
                                  </p:childTnLst>
                                </p:cTn>
                              </p:par>
                              <p:par>
                                <p:cTn id="35" presetID="53" presetClass="entr" presetSubtype="16" fill="hold" nodeType="withEffect">
                                  <p:stCondLst>
                                    <p:cond delay="8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6" presetClass="emph" presetSubtype="0" accel="48000" decel="52000" autoRev="1" fill="hold" nodeType="withEffect">
                                  <p:stCondLst>
                                    <p:cond delay="1100"/>
                                  </p:stCondLst>
                                  <p:childTnLst>
                                    <p:animScale>
                                      <p:cBhvr>
                                        <p:cTn id="41" dur="250" fill="hold"/>
                                        <p:tgtEl>
                                          <p:spTgt spid="38"/>
                                        </p:tgtEl>
                                      </p:cBhvr>
                                      <p:by x="105000" y="105000"/>
                                    </p:animScale>
                                  </p:childTnLst>
                                </p:cTn>
                              </p:par>
                              <p:par>
                                <p:cTn id="42" presetID="53" presetClass="entr" presetSubtype="16" fill="hold" nodeType="withEffect">
                                  <p:stCondLst>
                                    <p:cond delay="80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6" presetClass="emph" presetSubtype="0" accel="48000" decel="52000" autoRev="1" fill="hold" nodeType="withEffect">
                                  <p:stCondLst>
                                    <p:cond delay="1100"/>
                                  </p:stCondLst>
                                  <p:childTnLst>
                                    <p:animScale>
                                      <p:cBhvr>
                                        <p:cTn id="48" dur="250"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 name="Rectangle 818"/>
          <p:cNvSpPr/>
          <p:nvPr/>
        </p:nvSpPr>
        <p:spPr>
          <a:xfrm>
            <a:off x="169249" y="1187450"/>
            <a:ext cx="2785159" cy="5530850"/>
          </a:xfrm>
          <a:prstGeom prst="rect">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p:nvPr>
        </p:nvSpPr>
        <p:spPr/>
        <p:txBody>
          <a:bodyPr/>
          <a:lstStyle/>
          <a:p>
            <a:r>
              <a:rPr lang="en-US" dirty="0"/>
              <a:t>Stage IV Pressure Ulcers</a:t>
            </a:r>
          </a:p>
        </p:txBody>
      </p:sp>
      <p:grpSp>
        <p:nvGrpSpPr>
          <p:cNvPr id="826" name="Group 825"/>
          <p:cNvGrpSpPr/>
          <p:nvPr/>
        </p:nvGrpSpPr>
        <p:grpSpPr>
          <a:xfrm>
            <a:off x="3098800" y="1187450"/>
            <a:ext cx="5854700" cy="5530850"/>
            <a:chOff x="3098800" y="1187450"/>
            <a:chExt cx="5854700" cy="5530850"/>
          </a:xfrm>
        </p:grpSpPr>
        <p:sp>
          <p:nvSpPr>
            <p:cNvPr id="757" name="Rectangle 756"/>
            <p:cNvSpPr/>
            <p:nvPr/>
          </p:nvSpPr>
          <p:spPr>
            <a:xfrm>
              <a:off x="3098800" y="1187450"/>
              <a:ext cx="5854700" cy="553085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53" name="Picture 752"/>
            <p:cNvPicPr>
              <a:picLocks noChangeAspect="1"/>
            </p:cNvPicPr>
            <p:nvPr/>
          </p:nvPicPr>
          <p:blipFill rotWithShape="1">
            <a:blip r:embed="rId3"/>
            <a:srcRect l="74567" r="2039"/>
            <a:stretch/>
          </p:blipFill>
          <p:spPr>
            <a:xfrm>
              <a:off x="4591067" y="3156964"/>
              <a:ext cx="2650273" cy="2014155"/>
            </a:xfrm>
            <a:prstGeom prst="rect">
              <a:avLst/>
            </a:prstGeom>
          </p:spPr>
        </p:pic>
      </p:grpSp>
      <p:sp>
        <p:nvSpPr>
          <p:cNvPr id="762" name="Oval 761"/>
          <p:cNvSpPr>
            <a:spLocks noChangeAspect="1"/>
          </p:cNvSpPr>
          <p:nvPr/>
        </p:nvSpPr>
        <p:spPr>
          <a:xfrm>
            <a:off x="3602184" y="1753520"/>
            <a:ext cx="1033272" cy="1033272"/>
          </a:xfrm>
          <a:prstGeom prst="ellipse">
            <a:avLst/>
          </a:prstGeom>
          <a:blipFill dpi="0" rotWithShape="0">
            <a:blip r:embed="rId4"/>
            <a:srcRect/>
            <a:tile tx="-139700" ty="31750" sx="35000" sy="35000" flip="none" algn="ctr"/>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63" name="Oval 762"/>
          <p:cNvSpPr/>
          <p:nvPr/>
        </p:nvSpPr>
        <p:spPr>
          <a:xfrm>
            <a:off x="7379265" y="1753520"/>
            <a:ext cx="1036061" cy="1036061"/>
          </a:xfrm>
          <a:prstGeom prst="ellipse">
            <a:avLst/>
          </a:prstGeom>
          <a:blipFill dpi="0" rotWithShape="0">
            <a:blip r:embed="rId5"/>
            <a:srcRect/>
            <a:tile tx="-184150" ty="-38100" sx="50000" sy="50000" flip="none" algn="ctr"/>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64" name="Oval 763"/>
          <p:cNvSpPr/>
          <p:nvPr/>
        </p:nvSpPr>
        <p:spPr>
          <a:xfrm>
            <a:off x="6454377" y="3173816"/>
            <a:ext cx="432581" cy="432581"/>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769" name="Straight Connector 768"/>
          <p:cNvCxnSpPr>
            <a:stCxn id="763" idx="3"/>
            <a:endCxn id="764" idx="7"/>
          </p:cNvCxnSpPr>
          <p:nvPr/>
        </p:nvCxnSpPr>
        <p:spPr>
          <a:xfrm flipH="1">
            <a:off x="6823608" y="2637853"/>
            <a:ext cx="707385" cy="599313"/>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74" name="Oval 773"/>
          <p:cNvSpPr/>
          <p:nvPr/>
        </p:nvSpPr>
        <p:spPr>
          <a:xfrm>
            <a:off x="5483621" y="3439301"/>
            <a:ext cx="432581" cy="432581"/>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775" name="Straight Connector 774"/>
          <p:cNvCxnSpPr>
            <a:stCxn id="762" idx="5"/>
            <a:endCxn id="774" idx="1"/>
          </p:cNvCxnSpPr>
          <p:nvPr/>
        </p:nvCxnSpPr>
        <p:spPr>
          <a:xfrm>
            <a:off x="4484137" y="2635473"/>
            <a:ext cx="1062834" cy="867178"/>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80" name="Oval 779"/>
          <p:cNvSpPr/>
          <p:nvPr/>
        </p:nvSpPr>
        <p:spPr>
          <a:xfrm>
            <a:off x="5907467" y="4381816"/>
            <a:ext cx="432581" cy="432581"/>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781" name="Straight Connector 780"/>
          <p:cNvCxnSpPr>
            <a:stCxn id="787" idx="0"/>
            <a:endCxn id="780" idx="3"/>
          </p:cNvCxnSpPr>
          <p:nvPr/>
        </p:nvCxnSpPr>
        <p:spPr>
          <a:xfrm flipV="1">
            <a:off x="4483247" y="4751047"/>
            <a:ext cx="1487570" cy="969804"/>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87" name="Rectangle 786"/>
          <p:cNvSpPr/>
          <p:nvPr/>
        </p:nvSpPr>
        <p:spPr>
          <a:xfrm>
            <a:off x="3602184" y="5720851"/>
            <a:ext cx="1762125" cy="5445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Exposed bone</a:t>
            </a:r>
          </a:p>
        </p:txBody>
      </p:sp>
      <p:sp>
        <p:nvSpPr>
          <p:cNvPr id="788" name="Rectangle 787"/>
          <p:cNvSpPr/>
          <p:nvPr/>
        </p:nvSpPr>
        <p:spPr>
          <a:xfrm>
            <a:off x="6528035" y="5720851"/>
            <a:ext cx="1889125" cy="54451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Tunneling and undermining</a:t>
            </a:r>
          </a:p>
        </p:txBody>
      </p:sp>
      <p:sp>
        <p:nvSpPr>
          <p:cNvPr id="794" name="Oval 793"/>
          <p:cNvSpPr/>
          <p:nvPr/>
        </p:nvSpPr>
        <p:spPr>
          <a:xfrm>
            <a:off x="6043920" y="3810078"/>
            <a:ext cx="432581" cy="432581"/>
          </a:xfrm>
          <a:prstGeom prst="ellipse">
            <a:avLst/>
          </a:prstGeom>
          <a:solidFill>
            <a:schemeClr val="bg1">
              <a:alpha val="19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795" name="Straight Connector 794"/>
          <p:cNvCxnSpPr>
            <a:stCxn id="788" idx="0"/>
            <a:endCxn id="794" idx="5"/>
          </p:cNvCxnSpPr>
          <p:nvPr/>
        </p:nvCxnSpPr>
        <p:spPr>
          <a:xfrm flipH="1" flipV="1">
            <a:off x="6413151" y="4179309"/>
            <a:ext cx="1059447" cy="1541542"/>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805" name="Group 804"/>
          <p:cNvGrpSpPr/>
          <p:nvPr/>
        </p:nvGrpSpPr>
        <p:grpSpPr>
          <a:xfrm>
            <a:off x="7339391" y="1753520"/>
            <a:ext cx="1115808" cy="1036061"/>
            <a:chOff x="7556462" y="1753520"/>
            <a:chExt cx="1115808" cy="1036061"/>
          </a:xfrm>
        </p:grpSpPr>
        <p:sp>
          <p:nvSpPr>
            <p:cNvPr id="804" name="Oval 803"/>
            <p:cNvSpPr/>
            <p:nvPr/>
          </p:nvSpPr>
          <p:spPr>
            <a:xfrm>
              <a:off x="7596336" y="1753520"/>
              <a:ext cx="1036061" cy="1036061"/>
            </a:xfrm>
            <a:prstGeom prst="ellipse">
              <a:avLst/>
            </a:prstGeom>
            <a:solidFill>
              <a:schemeClr val="tx2">
                <a:lumMod val="75000"/>
                <a:alpha val="63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01" name="TextBox 800"/>
            <p:cNvSpPr txBox="1"/>
            <p:nvPr/>
          </p:nvSpPr>
          <p:spPr>
            <a:xfrm>
              <a:off x="7556462" y="2120643"/>
              <a:ext cx="1115808" cy="338554"/>
            </a:xfrm>
            <a:prstGeom prst="rect">
              <a:avLst/>
            </a:prstGeom>
            <a:noFill/>
          </p:spPr>
          <p:txBody>
            <a:bodyPr wrap="square" rtlCol="0">
              <a:spAutoFit/>
            </a:bodyPr>
            <a:lstStyle/>
            <a:p>
              <a:pPr algn="ctr"/>
              <a:r>
                <a:rPr lang="en-US" sz="1600" dirty="0">
                  <a:solidFill>
                    <a:schemeClr val="bg1"/>
                  </a:solidFill>
                </a:rPr>
                <a:t>Slough</a:t>
              </a:r>
            </a:p>
          </p:txBody>
        </p:sp>
      </p:grpSp>
      <p:grpSp>
        <p:nvGrpSpPr>
          <p:cNvPr id="809" name="Group 808"/>
          <p:cNvGrpSpPr/>
          <p:nvPr/>
        </p:nvGrpSpPr>
        <p:grpSpPr>
          <a:xfrm>
            <a:off x="3557002" y="1750731"/>
            <a:ext cx="1115808" cy="1036061"/>
            <a:chOff x="3777987" y="1750731"/>
            <a:chExt cx="1115808" cy="1036061"/>
          </a:xfrm>
        </p:grpSpPr>
        <p:sp>
          <p:nvSpPr>
            <p:cNvPr id="807" name="Oval 806"/>
            <p:cNvSpPr/>
            <p:nvPr/>
          </p:nvSpPr>
          <p:spPr>
            <a:xfrm>
              <a:off x="3819255" y="1750731"/>
              <a:ext cx="1036061" cy="1036061"/>
            </a:xfrm>
            <a:prstGeom prst="ellipse">
              <a:avLst/>
            </a:prstGeom>
            <a:solidFill>
              <a:schemeClr val="tx2">
                <a:lumMod val="75000"/>
                <a:alpha val="63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08" name="TextBox 807"/>
            <p:cNvSpPr txBox="1"/>
            <p:nvPr/>
          </p:nvSpPr>
          <p:spPr>
            <a:xfrm>
              <a:off x="3777987" y="2117854"/>
              <a:ext cx="1115808" cy="338554"/>
            </a:xfrm>
            <a:prstGeom prst="rect">
              <a:avLst/>
            </a:prstGeom>
            <a:noFill/>
          </p:spPr>
          <p:txBody>
            <a:bodyPr wrap="square" rtlCol="0">
              <a:spAutoFit/>
            </a:bodyPr>
            <a:lstStyle/>
            <a:p>
              <a:pPr algn="ctr"/>
              <a:r>
                <a:rPr lang="en-US" sz="1600" dirty="0">
                  <a:solidFill>
                    <a:schemeClr val="bg1"/>
                  </a:solidFill>
                </a:rPr>
                <a:t>Eschar</a:t>
              </a:r>
            </a:p>
          </p:txBody>
        </p:sp>
      </p:grpSp>
      <p:grpSp>
        <p:nvGrpSpPr>
          <p:cNvPr id="824" name="Group 823"/>
          <p:cNvGrpSpPr/>
          <p:nvPr/>
        </p:nvGrpSpPr>
        <p:grpSpPr>
          <a:xfrm>
            <a:off x="484780" y="1643222"/>
            <a:ext cx="2154097" cy="1746884"/>
            <a:chOff x="295791" y="1643222"/>
            <a:chExt cx="2154097" cy="1746884"/>
          </a:xfrm>
        </p:grpSpPr>
        <p:pic>
          <p:nvPicPr>
            <p:cNvPr id="817" name="Picture 5" descr="http://www.woundsource.com/sites/default/files/patient-condition/pressure_ulcers_on_sacrum.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5791" y="1643222"/>
              <a:ext cx="2154097" cy="1746884"/>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20" name="Flowchart: Extract 819"/>
            <p:cNvSpPr/>
            <p:nvPr/>
          </p:nvSpPr>
          <p:spPr>
            <a:xfrm rot="5400000">
              <a:off x="2007514" y="2396891"/>
              <a:ext cx="432048" cy="251544"/>
            </a:xfrm>
            <a:prstGeom prst="flowChartExtract">
              <a:avLst/>
            </a:prstGeom>
            <a:solidFill>
              <a:schemeClr val="bg1">
                <a:alpha val="53000"/>
              </a:schemeClr>
            </a:solid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825" name="Group 824"/>
          <p:cNvGrpSpPr/>
          <p:nvPr/>
        </p:nvGrpSpPr>
        <p:grpSpPr>
          <a:xfrm>
            <a:off x="484780" y="4576790"/>
            <a:ext cx="2154097" cy="1619016"/>
            <a:chOff x="295791" y="4576790"/>
            <a:chExt cx="2154097" cy="1619016"/>
          </a:xfrm>
        </p:grpSpPr>
        <p:pic>
          <p:nvPicPr>
            <p:cNvPr id="818" name="Picture 7" descr="http://www.npuap.org/online-store/images/P/27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791" y="4576790"/>
              <a:ext cx="2154097" cy="1619016"/>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21" name="Flowchart: Extract 820"/>
            <p:cNvSpPr/>
            <p:nvPr/>
          </p:nvSpPr>
          <p:spPr>
            <a:xfrm rot="5400000">
              <a:off x="2035309" y="5275594"/>
              <a:ext cx="432048" cy="251544"/>
            </a:xfrm>
            <a:prstGeom prst="flowChartExtract">
              <a:avLst/>
            </a:prstGeom>
            <a:solidFill>
              <a:schemeClr val="bg1">
                <a:alpha val="53000"/>
              </a:schemeClr>
            </a:solidFill>
            <a:ln w="571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827" name="Rectangle 826"/>
          <p:cNvSpPr/>
          <p:nvPr/>
        </p:nvSpPr>
        <p:spPr>
          <a:xfrm>
            <a:off x="7897294" y="1286832"/>
            <a:ext cx="914400"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4</a:t>
            </a:r>
          </a:p>
        </p:txBody>
      </p:sp>
      <p:sp>
        <p:nvSpPr>
          <p:cNvPr id="835" name="Rectangle 834"/>
          <p:cNvSpPr/>
          <p:nvPr/>
        </p:nvSpPr>
        <p:spPr>
          <a:xfrm>
            <a:off x="0" y="1187450"/>
            <a:ext cx="169249" cy="5670550"/>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36" name="Rectangle 835"/>
          <p:cNvSpPr/>
          <p:nvPr/>
        </p:nvSpPr>
        <p:spPr>
          <a:xfrm>
            <a:off x="8984504" y="1187450"/>
            <a:ext cx="169249" cy="5670550"/>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09577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
                                        </p:tgtEl>
                                        <p:attrNameLst>
                                          <p:attrName>style.visibility</p:attrName>
                                        </p:attrNameLst>
                                      </p:cBhvr>
                                      <p:to>
                                        <p:strVal val="visible"/>
                                      </p:to>
                                    </p:set>
                                    <p:animEffect transition="in" filter="fade">
                                      <p:cBhvr>
                                        <p:cTn id="7" dur="500"/>
                                        <p:tgtEl>
                                          <p:spTgt spid="819"/>
                                        </p:tgtEl>
                                      </p:cBhvr>
                                    </p:animEffect>
                                  </p:childTnLst>
                                </p:cTn>
                              </p:par>
                              <p:par>
                                <p:cTn id="8" presetID="2" presetClass="entr" presetSubtype="8" decel="100000" fill="hold" nodeType="withEffect">
                                  <p:stCondLst>
                                    <p:cond delay="300"/>
                                  </p:stCondLst>
                                  <p:childTnLst>
                                    <p:set>
                                      <p:cBhvr>
                                        <p:cTn id="9" dur="1" fill="hold">
                                          <p:stCondLst>
                                            <p:cond delay="0"/>
                                          </p:stCondLst>
                                        </p:cTn>
                                        <p:tgtEl>
                                          <p:spTgt spid="824"/>
                                        </p:tgtEl>
                                        <p:attrNameLst>
                                          <p:attrName>style.visibility</p:attrName>
                                        </p:attrNameLst>
                                      </p:cBhvr>
                                      <p:to>
                                        <p:strVal val="visible"/>
                                      </p:to>
                                    </p:set>
                                    <p:anim calcmode="lin" valueType="num">
                                      <p:cBhvr additive="base">
                                        <p:cTn id="10" dur="500" fill="hold"/>
                                        <p:tgtEl>
                                          <p:spTgt spid="824"/>
                                        </p:tgtEl>
                                        <p:attrNameLst>
                                          <p:attrName>ppt_x</p:attrName>
                                        </p:attrNameLst>
                                      </p:cBhvr>
                                      <p:tavLst>
                                        <p:tav tm="0">
                                          <p:val>
                                            <p:strVal val="0-#ppt_w/2"/>
                                          </p:val>
                                        </p:tav>
                                        <p:tav tm="100000">
                                          <p:val>
                                            <p:strVal val="#ppt_x"/>
                                          </p:val>
                                        </p:tav>
                                      </p:tavLst>
                                    </p:anim>
                                    <p:anim calcmode="lin" valueType="num">
                                      <p:cBhvr additive="base">
                                        <p:cTn id="11" dur="500" fill="hold"/>
                                        <p:tgtEl>
                                          <p:spTgt spid="824"/>
                                        </p:tgtEl>
                                        <p:attrNameLst>
                                          <p:attrName>ppt_y</p:attrName>
                                        </p:attrNameLst>
                                      </p:cBhvr>
                                      <p:tavLst>
                                        <p:tav tm="0">
                                          <p:val>
                                            <p:strVal val="#ppt_y"/>
                                          </p:val>
                                        </p:tav>
                                        <p:tav tm="100000">
                                          <p:val>
                                            <p:strVal val="#ppt_y"/>
                                          </p:val>
                                        </p:tav>
                                      </p:tavLst>
                                    </p:anim>
                                  </p:childTnLst>
                                </p:cTn>
                              </p:par>
                              <p:par>
                                <p:cTn id="12" presetID="2" presetClass="entr" presetSubtype="8" decel="100000" fill="hold" nodeType="withEffect">
                                  <p:stCondLst>
                                    <p:cond delay="600"/>
                                  </p:stCondLst>
                                  <p:childTnLst>
                                    <p:set>
                                      <p:cBhvr>
                                        <p:cTn id="13" dur="1" fill="hold">
                                          <p:stCondLst>
                                            <p:cond delay="0"/>
                                          </p:stCondLst>
                                        </p:cTn>
                                        <p:tgtEl>
                                          <p:spTgt spid="825"/>
                                        </p:tgtEl>
                                        <p:attrNameLst>
                                          <p:attrName>style.visibility</p:attrName>
                                        </p:attrNameLst>
                                      </p:cBhvr>
                                      <p:to>
                                        <p:strVal val="visible"/>
                                      </p:to>
                                    </p:set>
                                    <p:anim calcmode="lin" valueType="num">
                                      <p:cBhvr additive="base">
                                        <p:cTn id="14" dur="500" fill="hold"/>
                                        <p:tgtEl>
                                          <p:spTgt spid="825"/>
                                        </p:tgtEl>
                                        <p:attrNameLst>
                                          <p:attrName>ppt_x</p:attrName>
                                        </p:attrNameLst>
                                      </p:cBhvr>
                                      <p:tavLst>
                                        <p:tav tm="0">
                                          <p:val>
                                            <p:strVal val="0-#ppt_w/2"/>
                                          </p:val>
                                        </p:tav>
                                        <p:tav tm="100000">
                                          <p:val>
                                            <p:strVal val="#ppt_x"/>
                                          </p:val>
                                        </p:tav>
                                      </p:tavLst>
                                    </p:anim>
                                    <p:anim calcmode="lin" valueType="num">
                                      <p:cBhvr additive="base">
                                        <p:cTn id="15" dur="500" fill="hold"/>
                                        <p:tgtEl>
                                          <p:spTgt spid="825"/>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1100"/>
                                  </p:stCondLst>
                                  <p:childTnLst>
                                    <p:set>
                                      <p:cBhvr>
                                        <p:cTn id="17" dur="1" fill="hold">
                                          <p:stCondLst>
                                            <p:cond delay="0"/>
                                          </p:stCondLst>
                                        </p:cTn>
                                        <p:tgtEl>
                                          <p:spTgt spid="826"/>
                                        </p:tgtEl>
                                        <p:attrNameLst>
                                          <p:attrName>style.visibility</p:attrName>
                                        </p:attrNameLst>
                                      </p:cBhvr>
                                      <p:to>
                                        <p:strVal val="visible"/>
                                      </p:to>
                                    </p:set>
                                    <p:anim calcmode="lin" valueType="num">
                                      <p:cBhvr additive="base">
                                        <p:cTn id="18" dur="500" fill="hold"/>
                                        <p:tgtEl>
                                          <p:spTgt spid="826"/>
                                        </p:tgtEl>
                                        <p:attrNameLst>
                                          <p:attrName>ppt_x</p:attrName>
                                        </p:attrNameLst>
                                      </p:cBhvr>
                                      <p:tavLst>
                                        <p:tav tm="0">
                                          <p:val>
                                            <p:strVal val="1+#ppt_w/2"/>
                                          </p:val>
                                        </p:tav>
                                        <p:tav tm="100000">
                                          <p:val>
                                            <p:strVal val="#ppt_x"/>
                                          </p:val>
                                        </p:tav>
                                      </p:tavLst>
                                    </p:anim>
                                    <p:anim calcmode="lin" valueType="num">
                                      <p:cBhvr additive="base">
                                        <p:cTn id="19" dur="500" fill="hold"/>
                                        <p:tgtEl>
                                          <p:spTgt spid="826"/>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1600"/>
                                  </p:stCondLst>
                                  <p:childTnLst>
                                    <p:set>
                                      <p:cBhvr>
                                        <p:cTn id="21" dur="1" fill="hold">
                                          <p:stCondLst>
                                            <p:cond delay="0"/>
                                          </p:stCondLst>
                                        </p:cTn>
                                        <p:tgtEl>
                                          <p:spTgt spid="827"/>
                                        </p:tgtEl>
                                        <p:attrNameLst>
                                          <p:attrName>style.visibility</p:attrName>
                                        </p:attrNameLst>
                                      </p:cBhvr>
                                      <p:to>
                                        <p:strVal val="visible"/>
                                      </p:to>
                                    </p:set>
                                    <p:animEffect transition="in" filter="fade">
                                      <p:cBhvr>
                                        <p:cTn id="22" dur="500"/>
                                        <p:tgtEl>
                                          <p:spTgt spid="82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74"/>
                                        </p:tgtEl>
                                        <p:attrNameLst>
                                          <p:attrName>style.visibility</p:attrName>
                                        </p:attrNameLst>
                                      </p:cBhvr>
                                      <p:to>
                                        <p:strVal val="visible"/>
                                      </p:to>
                                    </p:set>
                                    <p:anim calcmode="lin" valueType="num">
                                      <p:cBhvr>
                                        <p:cTn id="27" dur="500" fill="hold"/>
                                        <p:tgtEl>
                                          <p:spTgt spid="774"/>
                                        </p:tgtEl>
                                        <p:attrNameLst>
                                          <p:attrName>ppt_w</p:attrName>
                                        </p:attrNameLst>
                                      </p:cBhvr>
                                      <p:tavLst>
                                        <p:tav tm="0">
                                          <p:val>
                                            <p:fltVal val="0"/>
                                          </p:val>
                                        </p:tav>
                                        <p:tav tm="100000">
                                          <p:val>
                                            <p:strVal val="#ppt_w"/>
                                          </p:val>
                                        </p:tav>
                                      </p:tavLst>
                                    </p:anim>
                                    <p:anim calcmode="lin" valueType="num">
                                      <p:cBhvr>
                                        <p:cTn id="28" dur="500" fill="hold"/>
                                        <p:tgtEl>
                                          <p:spTgt spid="774"/>
                                        </p:tgtEl>
                                        <p:attrNameLst>
                                          <p:attrName>ppt_h</p:attrName>
                                        </p:attrNameLst>
                                      </p:cBhvr>
                                      <p:tavLst>
                                        <p:tav tm="0">
                                          <p:val>
                                            <p:fltVal val="0"/>
                                          </p:val>
                                        </p:tav>
                                        <p:tav tm="100000">
                                          <p:val>
                                            <p:strVal val="#ppt_h"/>
                                          </p:val>
                                        </p:tav>
                                      </p:tavLst>
                                    </p:anim>
                                    <p:animEffect transition="in" filter="fade">
                                      <p:cBhvr>
                                        <p:cTn id="29" dur="500"/>
                                        <p:tgtEl>
                                          <p:spTgt spid="774"/>
                                        </p:tgtEl>
                                      </p:cBhvr>
                                    </p:animEffect>
                                  </p:childTnLst>
                                </p:cTn>
                              </p:par>
                              <p:par>
                                <p:cTn id="30" presetID="6" presetClass="emph" presetSubtype="0" accel="26000" decel="26000" autoRev="1" fill="hold" grpId="1" nodeType="withEffect">
                                  <p:stCondLst>
                                    <p:cond delay="300"/>
                                  </p:stCondLst>
                                  <p:childTnLst>
                                    <p:animScale>
                                      <p:cBhvr>
                                        <p:cTn id="31" dur="250" fill="hold"/>
                                        <p:tgtEl>
                                          <p:spTgt spid="774"/>
                                        </p:tgtEl>
                                      </p:cBhvr>
                                      <p:by x="105000" y="105000"/>
                                    </p:animScale>
                                  </p:childTnLst>
                                </p:cTn>
                              </p:par>
                              <p:par>
                                <p:cTn id="32" presetID="22" presetClass="entr" presetSubtype="4" fill="hold" nodeType="withEffect">
                                  <p:stCondLst>
                                    <p:cond delay="800"/>
                                  </p:stCondLst>
                                  <p:childTnLst>
                                    <p:set>
                                      <p:cBhvr>
                                        <p:cTn id="33" dur="1" fill="hold">
                                          <p:stCondLst>
                                            <p:cond delay="0"/>
                                          </p:stCondLst>
                                        </p:cTn>
                                        <p:tgtEl>
                                          <p:spTgt spid="775"/>
                                        </p:tgtEl>
                                        <p:attrNameLst>
                                          <p:attrName>style.visibility</p:attrName>
                                        </p:attrNameLst>
                                      </p:cBhvr>
                                      <p:to>
                                        <p:strVal val="visible"/>
                                      </p:to>
                                    </p:set>
                                    <p:animEffect transition="in" filter="wipe(down)">
                                      <p:cBhvr>
                                        <p:cTn id="34" dur="500"/>
                                        <p:tgtEl>
                                          <p:spTgt spid="775"/>
                                        </p:tgtEl>
                                      </p:cBhvr>
                                    </p:animEffect>
                                  </p:childTnLst>
                                </p:cTn>
                              </p:par>
                              <p:par>
                                <p:cTn id="35" presetID="10" presetClass="entr" presetSubtype="0" fill="hold" grpId="0" nodeType="withEffect">
                                  <p:stCondLst>
                                    <p:cond delay="1300"/>
                                  </p:stCondLst>
                                  <p:childTnLst>
                                    <p:set>
                                      <p:cBhvr>
                                        <p:cTn id="36" dur="1" fill="hold">
                                          <p:stCondLst>
                                            <p:cond delay="0"/>
                                          </p:stCondLst>
                                        </p:cTn>
                                        <p:tgtEl>
                                          <p:spTgt spid="762"/>
                                        </p:tgtEl>
                                        <p:attrNameLst>
                                          <p:attrName>style.visibility</p:attrName>
                                        </p:attrNameLst>
                                      </p:cBhvr>
                                      <p:to>
                                        <p:strVal val="visible"/>
                                      </p:to>
                                    </p:set>
                                    <p:animEffect transition="in" filter="fade">
                                      <p:cBhvr>
                                        <p:cTn id="37" dur="500"/>
                                        <p:tgtEl>
                                          <p:spTgt spid="762"/>
                                        </p:tgtEl>
                                      </p:cBhvr>
                                    </p:animEffect>
                                  </p:childTnLst>
                                </p:cTn>
                              </p:par>
                              <p:par>
                                <p:cTn id="38" presetID="10" presetClass="entr" presetSubtype="0" fill="hold" nodeType="withEffect">
                                  <p:stCondLst>
                                    <p:cond delay="1900"/>
                                  </p:stCondLst>
                                  <p:childTnLst>
                                    <p:set>
                                      <p:cBhvr>
                                        <p:cTn id="39" dur="1" fill="hold">
                                          <p:stCondLst>
                                            <p:cond delay="0"/>
                                          </p:stCondLst>
                                        </p:cTn>
                                        <p:tgtEl>
                                          <p:spTgt spid="809"/>
                                        </p:tgtEl>
                                        <p:attrNameLst>
                                          <p:attrName>style.visibility</p:attrName>
                                        </p:attrNameLst>
                                      </p:cBhvr>
                                      <p:to>
                                        <p:strVal val="visible"/>
                                      </p:to>
                                    </p:set>
                                    <p:animEffect transition="in" filter="fade">
                                      <p:cBhvr>
                                        <p:cTn id="40" dur="500"/>
                                        <p:tgtEl>
                                          <p:spTgt spid="809"/>
                                        </p:tgtEl>
                                      </p:cBhvr>
                                    </p:animEffect>
                                  </p:childTnLst>
                                </p:cTn>
                              </p:par>
                              <p:par>
                                <p:cTn id="41" presetID="53" presetClass="entr" presetSubtype="16" fill="hold" grpId="0" nodeType="withEffect">
                                  <p:stCondLst>
                                    <p:cond delay="1900"/>
                                  </p:stCondLst>
                                  <p:childTnLst>
                                    <p:set>
                                      <p:cBhvr>
                                        <p:cTn id="42" dur="1" fill="hold">
                                          <p:stCondLst>
                                            <p:cond delay="0"/>
                                          </p:stCondLst>
                                        </p:cTn>
                                        <p:tgtEl>
                                          <p:spTgt spid="764"/>
                                        </p:tgtEl>
                                        <p:attrNameLst>
                                          <p:attrName>style.visibility</p:attrName>
                                        </p:attrNameLst>
                                      </p:cBhvr>
                                      <p:to>
                                        <p:strVal val="visible"/>
                                      </p:to>
                                    </p:set>
                                    <p:anim calcmode="lin" valueType="num">
                                      <p:cBhvr>
                                        <p:cTn id="43" dur="500" fill="hold"/>
                                        <p:tgtEl>
                                          <p:spTgt spid="764"/>
                                        </p:tgtEl>
                                        <p:attrNameLst>
                                          <p:attrName>ppt_w</p:attrName>
                                        </p:attrNameLst>
                                      </p:cBhvr>
                                      <p:tavLst>
                                        <p:tav tm="0">
                                          <p:val>
                                            <p:fltVal val="0"/>
                                          </p:val>
                                        </p:tav>
                                        <p:tav tm="100000">
                                          <p:val>
                                            <p:strVal val="#ppt_w"/>
                                          </p:val>
                                        </p:tav>
                                      </p:tavLst>
                                    </p:anim>
                                    <p:anim calcmode="lin" valueType="num">
                                      <p:cBhvr>
                                        <p:cTn id="44" dur="500" fill="hold"/>
                                        <p:tgtEl>
                                          <p:spTgt spid="764"/>
                                        </p:tgtEl>
                                        <p:attrNameLst>
                                          <p:attrName>ppt_h</p:attrName>
                                        </p:attrNameLst>
                                      </p:cBhvr>
                                      <p:tavLst>
                                        <p:tav tm="0">
                                          <p:val>
                                            <p:fltVal val="0"/>
                                          </p:val>
                                        </p:tav>
                                        <p:tav tm="100000">
                                          <p:val>
                                            <p:strVal val="#ppt_h"/>
                                          </p:val>
                                        </p:tav>
                                      </p:tavLst>
                                    </p:anim>
                                    <p:animEffect transition="in" filter="fade">
                                      <p:cBhvr>
                                        <p:cTn id="45" dur="500"/>
                                        <p:tgtEl>
                                          <p:spTgt spid="764"/>
                                        </p:tgtEl>
                                      </p:cBhvr>
                                    </p:animEffect>
                                  </p:childTnLst>
                                </p:cTn>
                              </p:par>
                              <p:par>
                                <p:cTn id="46" presetID="6" presetClass="emph" presetSubtype="0" accel="24000" decel="26000" autoRev="1" fill="hold" grpId="1" nodeType="withEffect">
                                  <p:stCondLst>
                                    <p:cond delay="2200"/>
                                  </p:stCondLst>
                                  <p:childTnLst>
                                    <p:animScale>
                                      <p:cBhvr>
                                        <p:cTn id="47" dur="250" fill="hold"/>
                                        <p:tgtEl>
                                          <p:spTgt spid="764"/>
                                        </p:tgtEl>
                                      </p:cBhvr>
                                      <p:by x="105000" y="105000"/>
                                    </p:animScale>
                                  </p:childTnLst>
                                </p:cTn>
                              </p:par>
                              <p:par>
                                <p:cTn id="48" presetID="22" presetClass="entr" presetSubtype="8" fill="hold" nodeType="withEffect">
                                  <p:stCondLst>
                                    <p:cond delay="2700"/>
                                  </p:stCondLst>
                                  <p:childTnLst>
                                    <p:set>
                                      <p:cBhvr>
                                        <p:cTn id="49" dur="1" fill="hold">
                                          <p:stCondLst>
                                            <p:cond delay="0"/>
                                          </p:stCondLst>
                                        </p:cTn>
                                        <p:tgtEl>
                                          <p:spTgt spid="769"/>
                                        </p:tgtEl>
                                        <p:attrNameLst>
                                          <p:attrName>style.visibility</p:attrName>
                                        </p:attrNameLst>
                                      </p:cBhvr>
                                      <p:to>
                                        <p:strVal val="visible"/>
                                      </p:to>
                                    </p:set>
                                    <p:animEffect transition="in" filter="wipe(left)">
                                      <p:cBhvr>
                                        <p:cTn id="50" dur="500"/>
                                        <p:tgtEl>
                                          <p:spTgt spid="769"/>
                                        </p:tgtEl>
                                      </p:cBhvr>
                                    </p:animEffect>
                                  </p:childTnLst>
                                </p:cTn>
                              </p:par>
                              <p:par>
                                <p:cTn id="51" presetID="10" presetClass="entr" presetSubtype="0" fill="hold" grpId="0" nodeType="withEffect">
                                  <p:stCondLst>
                                    <p:cond delay="3300"/>
                                  </p:stCondLst>
                                  <p:childTnLst>
                                    <p:set>
                                      <p:cBhvr>
                                        <p:cTn id="52" dur="1" fill="hold">
                                          <p:stCondLst>
                                            <p:cond delay="0"/>
                                          </p:stCondLst>
                                        </p:cTn>
                                        <p:tgtEl>
                                          <p:spTgt spid="763"/>
                                        </p:tgtEl>
                                        <p:attrNameLst>
                                          <p:attrName>style.visibility</p:attrName>
                                        </p:attrNameLst>
                                      </p:cBhvr>
                                      <p:to>
                                        <p:strVal val="visible"/>
                                      </p:to>
                                    </p:set>
                                    <p:animEffect transition="in" filter="fade">
                                      <p:cBhvr>
                                        <p:cTn id="53" dur="500"/>
                                        <p:tgtEl>
                                          <p:spTgt spid="763"/>
                                        </p:tgtEl>
                                      </p:cBhvr>
                                    </p:animEffect>
                                  </p:childTnLst>
                                </p:cTn>
                              </p:par>
                              <p:par>
                                <p:cTn id="54" presetID="10" presetClass="entr" presetSubtype="0" fill="hold" nodeType="withEffect">
                                  <p:stCondLst>
                                    <p:cond delay="4000"/>
                                  </p:stCondLst>
                                  <p:childTnLst>
                                    <p:set>
                                      <p:cBhvr>
                                        <p:cTn id="55" dur="1" fill="hold">
                                          <p:stCondLst>
                                            <p:cond delay="0"/>
                                          </p:stCondLst>
                                        </p:cTn>
                                        <p:tgtEl>
                                          <p:spTgt spid="805"/>
                                        </p:tgtEl>
                                        <p:attrNameLst>
                                          <p:attrName>style.visibility</p:attrName>
                                        </p:attrNameLst>
                                      </p:cBhvr>
                                      <p:to>
                                        <p:strVal val="visible"/>
                                      </p:to>
                                    </p:set>
                                    <p:animEffect transition="in" filter="fade">
                                      <p:cBhvr>
                                        <p:cTn id="56" dur="500"/>
                                        <p:tgtEl>
                                          <p:spTgt spid="80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794"/>
                                        </p:tgtEl>
                                        <p:attrNameLst>
                                          <p:attrName>style.visibility</p:attrName>
                                        </p:attrNameLst>
                                      </p:cBhvr>
                                      <p:to>
                                        <p:strVal val="visible"/>
                                      </p:to>
                                    </p:set>
                                    <p:anim calcmode="lin" valueType="num">
                                      <p:cBhvr>
                                        <p:cTn id="61" dur="500" fill="hold"/>
                                        <p:tgtEl>
                                          <p:spTgt spid="794"/>
                                        </p:tgtEl>
                                        <p:attrNameLst>
                                          <p:attrName>ppt_w</p:attrName>
                                        </p:attrNameLst>
                                      </p:cBhvr>
                                      <p:tavLst>
                                        <p:tav tm="0">
                                          <p:val>
                                            <p:fltVal val="0"/>
                                          </p:val>
                                        </p:tav>
                                        <p:tav tm="100000">
                                          <p:val>
                                            <p:strVal val="#ppt_w"/>
                                          </p:val>
                                        </p:tav>
                                      </p:tavLst>
                                    </p:anim>
                                    <p:anim calcmode="lin" valueType="num">
                                      <p:cBhvr>
                                        <p:cTn id="62" dur="500" fill="hold"/>
                                        <p:tgtEl>
                                          <p:spTgt spid="794"/>
                                        </p:tgtEl>
                                        <p:attrNameLst>
                                          <p:attrName>ppt_h</p:attrName>
                                        </p:attrNameLst>
                                      </p:cBhvr>
                                      <p:tavLst>
                                        <p:tav tm="0">
                                          <p:val>
                                            <p:fltVal val="0"/>
                                          </p:val>
                                        </p:tav>
                                        <p:tav tm="100000">
                                          <p:val>
                                            <p:strVal val="#ppt_h"/>
                                          </p:val>
                                        </p:tav>
                                      </p:tavLst>
                                    </p:anim>
                                    <p:animEffect transition="in" filter="fade">
                                      <p:cBhvr>
                                        <p:cTn id="63" dur="500"/>
                                        <p:tgtEl>
                                          <p:spTgt spid="794"/>
                                        </p:tgtEl>
                                      </p:cBhvr>
                                    </p:animEffect>
                                  </p:childTnLst>
                                </p:cTn>
                              </p:par>
                              <p:par>
                                <p:cTn id="64" presetID="6" presetClass="emph" presetSubtype="0" accel="48000" decel="52000" autoRev="1" fill="hold" grpId="1" nodeType="withEffect">
                                  <p:stCondLst>
                                    <p:cond delay="300"/>
                                  </p:stCondLst>
                                  <p:childTnLst>
                                    <p:animScale>
                                      <p:cBhvr>
                                        <p:cTn id="65" dur="250" fill="hold"/>
                                        <p:tgtEl>
                                          <p:spTgt spid="794"/>
                                        </p:tgtEl>
                                      </p:cBhvr>
                                      <p:by x="105000" y="105000"/>
                                    </p:animScale>
                                  </p:childTnLst>
                                </p:cTn>
                              </p:par>
                              <p:par>
                                <p:cTn id="66" presetID="22" presetClass="entr" presetSubtype="1" fill="hold" nodeType="withEffect">
                                  <p:stCondLst>
                                    <p:cond delay="800"/>
                                  </p:stCondLst>
                                  <p:childTnLst>
                                    <p:set>
                                      <p:cBhvr>
                                        <p:cTn id="67" dur="1" fill="hold">
                                          <p:stCondLst>
                                            <p:cond delay="0"/>
                                          </p:stCondLst>
                                        </p:cTn>
                                        <p:tgtEl>
                                          <p:spTgt spid="795"/>
                                        </p:tgtEl>
                                        <p:attrNameLst>
                                          <p:attrName>style.visibility</p:attrName>
                                        </p:attrNameLst>
                                      </p:cBhvr>
                                      <p:to>
                                        <p:strVal val="visible"/>
                                      </p:to>
                                    </p:set>
                                    <p:animEffect transition="in" filter="wipe(up)">
                                      <p:cBhvr>
                                        <p:cTn id="68" dur="500"/>
                                        <p:tgtEl>
                                          <p:spTgt spid="795"/>
                                        </p:tgtEl>
                                      </p:cBhvr>
                                    </p:animEffect>
                                  </p:childTnLst>
                                </p:cTn>
                              </p:par>
                              <p:par>
                                <p:cTn id="69" presetID="10" presetClass="entr" presetSubtype="0" fill="hold" grpId="0" nodeType="withEffect">
                                  <p:stCondLst>
                                    <p:cond delay="1300"/>
                                  </p:stCondLst>
                                  <p:childTnLst>
                                    <p:set>
                                      <p:cBhvr>
                                        <p:cTn id="70" dur="1" fill="hold">
                                          <p:stCondLst>
                                            <p:cond delay="0"/>
                                          </p:stCondLst>
                                        </p:cTn>
                                        <p:tgtEl>
                                          <p:spTgt spid="788"/>
                                        </p:tgtEl>
                                        <p:attrNameLst>
                                          <p:attrName>style.visibility</p:attrName>
                                        </p:attrNameLst>
                                      </p:cBhvr>
                                      <p:to>
                                        <p:strVal val="visible"/>
                                      </p:to>
                                    </p:set>
                                    <p:animEffect transition="in" filter="fade">
                                      <p:cBhvr>
                                        <p:cTn id="71" dur="500"/>
                                        <p:tgtEl>
                                          <p:spTgt spid="788"/>
                                        </p:tgtEl>
                                      </p:cBhvr>
                                    </p:animEffect>
                                  </p:childTnLst>
                                </p:cTn>
                              </p:par>
                              <p:par>
                                <p:cTn id="72" presetID="53" presetClass="entr" presetSubtype="16" fill="hold" grpId="0" nodeType="withEffect">
                                  <p:stCondLst>
                                    <p:cond delay="1900"/>
                                  </p:stCondLst>
                                  <p:childTnLst>
                                    <p:set>
                                      <p:cBhvr>
                                        <p:cTn id="73" dur="1" fill="hold">
                                          <p:stCondLst>
                                            <p:cond delay="0"/>
                                          </p:stCondLst>
                                        </p:cTn>
                                        <p:tgtEl>
                                          <p:spTgt spid="780"/>
                                        </p:tgtEl>
                                        <p:attrNameLst>
                                          <p:attrName>style.visibility</p:attrName>
                                        </p:attrNameLst>
                                      </p:cBhvr>
                                      <p:to>
                                        <p:strVal val="visible"/>
                                      </p:to>
                                    </p:set>
                                    <p:anim calcmode="lin" valueType="num">
                                      <p:cBhvr>
                                        <p:cTn id="74" dur="500" fill="hold"/>
                                        <p:tgtEl>
                                          <p:spTgt spid="780"/>
                                        </p:tgtEl>
                                        <p:attrNameLst>
                                          <p:attrName>ppt_w</p:attrName>
                                        </p:attrNameLst>
                                      </p:cBhvr>
                                      <p:tavLst>
                                        <p:tav tm="0">
                                          <p:val>
                                            <p:fltVal val="0"/>
                                          </p:val>
                                        </p:tav>
                                        <p:tav tm="100000">
                                          <p:val>
                                            <p:strVal val="#ppt_w"/>
                                          </p:val>
                                        </p:tav>
                                      </p:tavLst>
                                    </p:anim>
                                    <p:anim calcmode="lin" valueType="num">
                                      <p:cBhvr>
                                        <p:cTn id="75" dur="500" fill="hold"/>
                                        <p:tgtEl>
                                          <p:spTgt spid="780"/>
                                        </p:tgtEl>
                                        <p:attrNameLst>
                                          <p:attrName>ppt_h</p:attrName>
                                        </p:attrNameLst>
                                      </p:cBhvr>
                                      <p:tavLst>
                                        <p:tav tm="0">
                                          <p:val>
                                            <p:fltVal val="0"/>
                                          </p:val>
                                        </p:tav>
                                        <p:tav tm="100000">
                                          <p:val>
                                            <p:strVal val="#ppt_h"/>
                                          </p:val>
                                        </p:tav>
                                      </p:tavLst>
                                    </p:anim>
                                    <p:animEffect transition="in" filter="fade">
                                      <p:cBhvr>
                                        <p:cTn id="76" dur="500"/>
                                        <p:tgtEl>
                                          <p:spTgt spid="780"/>
                                        </p:tgtEl>
                                      </p:cBhvr>
                                    </p:animEffect>
                                  </p:childTnLst>
                                </p:cTn>
                              </p:par>
                              <p:par>
                                <p:cTn id="77" presetID="6" presetClass="emph" presetSubtype="0" accel="48000" decel="52000" autoRev="1" fill="hold" grpId="1" nodeType="withEffect">
                                  <p:stCondLst>
                                    <p:cond delay="2200"/>
                                  </p:stCondLst>
                                  <p:childTnLst>
                                    <p:animScale>
                                      <p:cBhvr>
                                        <p:cTn id="78" dur="250" fill="hold"/>
                                        <p:tgtEl>
                                          <p:spTgt spid="780"/>
                                        </p:tgtEl>
                                      </p:cBhvr>
                                      <p:by x="105000" y="105000"/>
                                    </p:animScale>
                                  </p:childTnLst>
                                </p:cTn>
                              </p:par>
                              <p:par>
                                <p:cTn id="79" presetID="22" presetClass="entr" presetSubtype="1" fill="hold" nodeType="withEffect">
                                  <p:stCondLst>
                                    <p:cond delay="2700"/>
                                  </p:stCondLst>
                                  <p:childTnLst>
                                    <p:set>
                                      <p:cBhvr>
                                        <p:cTn id="80" dur="1" fill="hold">
                                          <p:stCondLst>
                                            <p:cond delay="0"/>
                                          </p:stCondLst>
                                        </p:cTn>
                                        <p:tgtEl>
                                          <p:spTgt spid="781"/>
                                        </p:tgtEl>
                                        <p:attrNameLst>
                                          <p:attrName>style.visibility</p:attrName>
                                        </p:attrNameLst>
                                      </p:cBhvr>
                                      <p:to>
                                        <p:strVal val="visible"/>
                                      </p:to>
                                    </p:set>
                                    <p:animEffect transition="in" filter="wipe(up)">
                                      <p:cBhvr>
                                        <p:cTn id="81" dur="500"/>
                                        <p:tgtEl>
                                          <p:spTgt spid="781"/>
                                        </p:tgtEl>
                                      </p:cBhvr>
                                    </p:animEffect>
                                  </p:childTnLst>
                                </p:cTn>
                              </p:par>
                              <p:par>
                                <p:cTn id="82" presetID="10" presetClass="entr" presetSubtype="0" fill="hold" grpId="0" nodeType="withEffect">
                                  <p:stCondLst>
                                    <p:cond delay="3300"/>
                                  </p:stCondLst>
                                  <p:childTnLst>
                                    <p:set>
                                      <p:cBhvr>
                                        <p:cTn id="83" dur="1" fill="hold">
                                          <p:stCondLst>
                                            <p:cond delay="0"/>
                                          </p:stCondLst>
                                        </p:cTn>
                                        <p:tgtEl>
                                          <p:spTgt spid="787"/>
                                        </p:tgtEl>
                                        <p:attrNameLst>
                                          <p:attrName>style.visibility</p:attrName>
                                        </p:attrNameLst>
                                      </p:cBhvr>
                                      <p:to>
                                        <p:strVal val="visible"/>
                                      </p:to>
                                    </p:set>
                                    <p:animEffect transition="in" filter="fade">
                                      <p:cBhvr>
                                        <p:cTn id="84" dur="500"/>
                                        <p:tgtEl>
                                          <p:spTgt spid="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 grpId="0" animBg="1"/>
      <p:bldP spid="762" grpId="0" animBg="1"/>
      <p:bldP spid="763" grpId="0" animBg="1"/>
      <p:bldP spid="764" grpId="0" animBg="1"/>
      <p:bldP spid="764" grpId="1" animBg="1"/>
      <p:bldP spid="774" grpId="0" animBg="1"/>
      <p:bldP spid="774" grpId="1" animBg="1"/>
      <p:bldP spid="780" grpId="0" animBg="1"/>
      <p:bldP spid="780" grpId="1" animBg="1"/>
      <p:bldP spid="787" grpId="0" animBg="1"/>
      <p:bldP spid="788" grpId="0" animBg="1"/>
      <p:bldP spid="794" grpId="0" animBg="1"/>
      <p:bldP spid="794" grpId="1" animBg="1"/>
      <p:bldP spid="8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of Care</a:t>
            </a:r>
          </a:p>
        </p:txBody>
      </p:sp>
      <p:grpSp>
        <p:nvGrpSpPr>
          <p:cNvPr id="379" name="Group 378"/>
          <p:cNvGrpSpPr/>
          <p:nvPr/>
        </p:nvGrpSpPr>
        <p:grpSpPr>
          <a:xfrm>
            <a:off x="6850380" y="1187450"/>
            <a:ext cx="2103120" cy="2697480"/>
            <a:chOff x="6850380" y="1187450"/>
            <a:chExt cx="2103120" cy="2697480"/>
          </a:xfrm>
        </p:grpSpPr>
        <p:grpSp>
          <p:nvGrpSpPr>
            <p:cNvPr id="1084" name="Group 1083"/>
            <p:cNvGrpSpPr/>
            <p:nvPr/>
          </p:nvGrpSpPr>
          <p:grpSpPr>
            <a:xfrm>
              <a:off x="6850380" y="1187450"/>
              <a:ext cx="2103120" cy="2697480"/>
              <a:chOff x="6850380" y="1187450"/>
              <a:chExt cx="2103120" cy="2697480"/>
            </a:xfrm>
          </p:grpSpPr>
          <p:sp>
            <p:nvSpPr>
              <p:cNvPr id="39" name="Rectangle 38"/>
              <p:cNvSpPr/>
              <p:nvPr/>
            </p:nvSpPr>
            <p:spPr>
              <a:xfrm>
                <a:off x="6850380" y="118745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1" forceAA="0" compatLnSpc="1">
                <a:prstTxWarp prst="textNoShape">
                  <a:avLst/>
                </a:prstTxWarp>
                <a:noAutofit/>
              </a:bodyPr>
              <a:lstStyle/>
              <a:p>
                <a:pPr lvl="0" algn="ctr">
                  <a:defRPr/>
                </a:pPr>
                <a:r>
                  <a:rPr lang="en-US" kern="0">
                    <a:solidFill>
                      <a:schemeClr val="tx2">
                        <a:lumMod val="75000"/>
                      </a:schemeClr>
                    </a:solidFill>
                  </a:rPr>
                  <a:t>Skin care surrounding wound</a:t>
                </a:r>
                <a:endParaRPr lang="en-US" kern="0" dirty="0">
                  <a:solidFill>
                    <a:schemeClr val="tx2">
                      <a:lumMod val="75000"/>
                    </a:schemeClr>
                  </a:solidFill>
                </a:endParaRPr>
              </a:p>
            </p:txBody>
          </p:sp>
          <p:pic>
            <p:nvPicPr>
              <p:cNvPr id="46" name="Picture 45"/>
              <p:cNvPicPr>
                <a:picLocks noChangeAspect="1"/>
              </p:cNvPicPr>
              <p:nvPr/>
            </p:nvPicPr>
            <p:blipFill rotWithShape="1">
              <a:blip r:embed="rId3"/>
              <a:srcRect l="74567" r="2039"/>
              <a:stretch/>
            </p:blipFill>
            <p:spPr>
              <a:xfrm>
                <a:off x="7060445" y="2453669"/>
                <a:ext cx="1682989" cy="1279038"/>
              </a:xfrm>
              <a:prstGeom prst="rect">
                <a:avLst/>
              </a:prstGeom>
            </p:spPr>
          </p:pic>
          <p:sp>
            <p:nvSpPr>
              <p:cNvPr id="99" name="Freeform 33"/>
              <p:cNvSpPr>
                <a:spLocks/>
              </p:cNvSpPr>
              <p:nvPr/>
            </p:nvSpPr>
            <p:spPr bwMode="auto">
              <a:xfrm>
                <a:off x="7373230" y="2450448"/>
                <a:ext cx="1236701" cy="125460"/>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1" h="10001">
                    <a:moveTo>
                      <a:pt x="4171" y="0"/>
                    </a:moveTo>
                    <a:lnTo>
                      <a:pt x="3911" y="0"/>
                    </a:lnTo>
                    <a:cubicBezTo>
                      <a:pt x="3363" y="80"/>
                      <a:pt x="2297" y="399"/>
                      <a:pt x="1751" y="641"/>
                    </a:cubicBezTo>
                    <a:cubicBezTo>
                      <a:pt x="1533" y="721"/>
                      <a:pt x="1167" y="1301"/>
                      <a:pt x="901" y="2110"/>
                    </a:cubicBezTo>
                    <a:cubicBezTo>
                      <a:pt x="633" y="2921"/>
                      <a:pt x="399" y="4369"/>
                      <a:pt x="150" y="5500"/>
                    </a:cubicBezTo>
                    <a:cubicBezTo>
                      <a:pt x="-100" y="6628"/>
                      <a:pt x="-43" y="7001"/>
                      <a:pt x="372" y="7720"/>
                    </a:cubicBezTo>
                    <a:cubicBezTo>
                      <a:pt x="788" y="8439"/>
                      <a:pt x="2174" y="10662"/>
                      <a:pt x="2646" y="9809"/>
                    </a:cubicBezTo>
                    <a:cubicBezTo>
                      <a:pt x="3119" y="8955"/>
                      <a:pt x="2141" y="5163"/>
                      <a:pt x="3209" y="2600"/>
                    </a:cubicBezTo>
                    <a:cubicBezTo>
                      <a:pt x="8108" y="-2999"/>
                      <a:pt x="7053" y="10276"/>
                      <a:pt x="8341" y="9432"/>
                    </a:cubicBezTo>
                    <a:cubicBezTo>
                      <a:pt x="8734" y="9272"/>
                      <a:pt x="10197" y="7229"/>
                      <a:pt x="9979" y="5125"/>
                    </a:cubicBezTo>
                    <a:cubicBezTo>
                      <a:pt x="9803" y="3426"/>
                      <a:pt x="8468" y="1157"/>
                      <a:pt x="8078" y="1076"/>
                    </a:cubicBezTo>
                    <a:cubicBezTo>
                      <a:pt x="6920" y="914"/>
                      <a:pt x="6001" y="380"/>
                      <a:pt x="4844" y="380"/>
                    </a:cubicBezTo>
                  </a:path>
                </a:pathLst>
              </a:custGeom>
              <a:solidFill>
                <a:schemeClr val="bg1">
                  <a:lumMod val="95000"/>
                  <a:alpha val="89000"/>
                </a:scheme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sp>
            <p:nvSpPr>
              <p:cNvPr id="143" name="Teardrop 142"/>
              <p:cNvSpPr/>
              <p:nvPr/>
            </p:nvSpPr>
            <p:spPr>
              <a:xfrm rot="18474076">
                <a:off x="8402645" y="2411219"/>
                <a:ext cx="85805" cy="86424"/>
              </a:xfrm>
              <a:prstGeom prst="teardrop">
                <a:avLst>
                  <a:gd name="adj" fmla="val 193444"/>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9" name="Group 64"/>
            <p:cNvGrpSpPr>
              <a:grpSpLocks noChangeAspect="1"/>
            </p:cNvGrpSpPr>
            <p:nvPr/>
          </p:nvGrpSpPr>
          <p:grpSpPr bwMode="auto">
            <a:xfrm rot="3396209">
              <a:off x="7348600" y="1706399"/>
              <a:ext cx="891989" cy="879426"/>
              <a:chOff x="2169" y="1463"/>
              <a:chExt cx="1420" cy="1400"/>
            </a:xfrm>
          </p:grpSpPr>
          <p:sp>
            <p:nvSpPr>
              <p:cNvPr id="310" name="AutoShape 63"/>
              <p:cNvSpPr>
                <a:spLocks noChangeAspect="1" noChangeArrowheads="1" noTextEdit="1"/>
              </p:cNvSpPr>
              <p:nvPr/>
            </p:nvSpPr>
            <p:spPr bwMode="auto">
              <a:xfrm>
                <a:off x="2171" y="1463"/>
                <a:ext cx="1418" cy="1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 name="Freeform 65"/>
              <p:cNvSpPr>
                <a:spLocks/>
              </p:cNvSpPr>
              <p:nvPr/>
            </p:nvSpPr>
            <p:spPr bwMode="auto">
              <a:xfrm>
                <a:off x="2169" y="1580"/>
                <a:ext cx="1295" cy="1283"/>
              </a:xfrm>
              <a:custGeom>
                <a:avLst/>
                <a:gdLst>
                  <a:gd name="T0" fmla="*/ 6 w 644"/>
                  <a:gd name="T1" fmla="*/ 419 h 638"/>
                  <a:gd name="T2" fmla="*/ 214 w 644"/>
                  <a:gd name="T3" fmla="*/ 631 h 638"/>
                  <a:gd name="T4" fmla="*/ 237 w 644"/>
                  <a:gd name="T5" fmla="*/ 632 h 638"/>
                  <a:gd name="T6" fmla="*/ 237 w 644"/>
                  <a:gd name="T7" fmla="*/ 632 h 638"/>
                  <a:gd name="T8" fmla="*/ 237 w 644"/>
                  <a:gd name="T9" fmla="*/ 608 h 638"/>
                  <a:gd name="T10" fmla="*/ 236 w 644"/>
                  <a:gd name="T11" fmla="*/ 607 h 638"/>
                  <a:gd name="T12" fmla="*/ 644 w 644"/>
                  <a:gd name="T13" fmla="*/ 138 h 638"/>
                  <a:gd name="T14" fmla="*/ 577 w 644"/>
                  <a:gd name="T15" fmla="*/ 69 h 638"/>
                  <a:gd name="T16" fmla="*/ 509 w 644"/>
                  <a:gd name="T17" fmla="*/ 0 h 638"/>
                  <a:gd name="T18" fmla="*/ 31 w 644"/>
                  <a:gd name="T19" fmla="*/ 398 h 638"/>
                  <a:gd name="T20" fmla="*/ 30 w 644"/>
                  <a:gd name="T21" fmla="*/ 397 h 638"/>
                  <a:gd name="T22" fmla="*/ 7 w 644"/>
                  <a:gd name="T23" fmla="*/ 396 h 638"/>
                  <a:gd name="T24" fmla="*/ 7 w 644"/>
                  <a:gd name="T25" fmla="*/ 396 h 638"/>
                  <a:gd name="T26" fmla="*/ 6 w 644"/>
                  <a:gd name="T27" fmla="*/ 41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4" h="638">
                    <a:moveTo>
                      <a:pt x="6" y="419"/>
                    </a:moveTo>
                    <a:cubicBezTo>
                      <a:pt x="214" y="631"/>
                      <a:pt x="214" y="631"/>
                      <a:pt x="214" y="631"/>
                    </a:cubicBezTo>
                    <a:cubicBezTo>
                      <a:pt x="220" y="638"/>
                      <a:pt x="230" y="638"/>
                      <a:pt x="237" y="632"/>
                    </a:cubicBezTo>
                    <a:cubicBezTo>
                      <a:pt x="237" y="632"/>
                      <a:pt x="237" y="632"/>
                      <a:pt x="237" y="632"/>
                    </a:cubicBezTo>
                    <a:cubicBezTo>
                      <a:pt x="243" y="625"/>
                      <a:pt x="243" y="615"/>
                      <a:pt x="237" y="608"/>
                    </a:cubicBezTo>
                    <a:cubicBezTo>
                      <a:pt x="236" y="607"/>
                      <a:pt x="236" y="607"/>
                      <a:pt x="236" y="607"/>
                    </a:cubicBezTo>
                    <a:cubicBezTo>
                      <a:pt x="644" y="138"/>
                      <a:pt x="644" y="138"/>
                      <a:pt x="644" y="138"/>
                    </a:cubicBezTo>
                    <a:cubicBezTo>
                      <a:pt x="577" y="69"/>
                      <a:pt x="577" y="69"/>
                      <a:pt x="577" y="69"/>
                    </a:cubicBezTo>
                    <a:cubicBezTo>
                      <a:pt x="509" y="0"/>
                      <a:pt x="509" y="0"/>
                      <a:pt x="509" y="0"/>
                    </a:cubicBezTo>
                    <a:cubicBezTo>
                      <a:pt x="31" y="398"/>
                      <a:pt x="31" y="398"/>
                      <a:pt x="31" y="398"/>
                    </a:cubicBezTo>
                    <a:cubicBezTo>
                      <a:pt x="30" y="397"/>
                      <a:pt x="30" y="397"/>
                      <a:pt x="30" y="397"/>
                    </a:cubicBezTo>
                    <a:cubicBezTo>
                      <a:pt x="24" y="390"/>
                      <a:pt x="13" y="390"/>
                      <a:pt x="7" y="396"/>
                    </a:cubicBezTo>
                    <a:cubicBezTo>
                      <a:pt x="7" y="396"/>
                      <a:pt x="7" y="396"/>
                      <a:pt x="7" y="396"/>
                    </a:cubicBezTo>
                    <a:cubicBezTo>
                      <a:pt x="0" y="403"/>
                      <a:pt x="0" y="413"/>
                      <a:pt x="6" y="419"/>
                    </a:cubicBezTo>
                    <a:close/>
                  </a:path>
                </a:pathLst>
              </a:custGeom>
              <a:solidFill>
                <a:schemeClr val="bg1"/>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2" name="Freeform 66"/>
              <p:cNvSpPr>
                <a:spLocks/>
              </p:cNvSpPr>
              <p:nvPr/>
            </p:nvSpPr>
            <p:spPr bwMode="auto">
              <a:xfrm>
                <a:off x="3196" y="1581"/>
                <a:ext cx="271" cy="277"/>
              </a:xfrm>
              <a:custGeom>
                <a:avLst/>
                <a:gdLst>
                  <a:gd name="T0" fmla="*/ 0 w 135"/>
                  <a:gd name="T1" fmla="*/ 0 h 138"/>
                  <a:gd name="T2" fmla="*/ 135 w 135"/>
                  <a:gd name="T3" fmla="*/ 138 h 138"/>
                  <a:gd name="T4" fmla="*/ 124 w 135"/>
                  <a:gd name="T5" fmla="*/ 69 h 138"/>
                  <a:gd name="T6" fmla="*/ 120 w 135"/>
                  <a:gd name="T7" fmla="*/ 60 h 138"/>
                  <a:gd name="T8" fmla="*/ 119 w 135"/>
                  <a:gd name="T9" fmla="*/ 60 h 138"/>
                  <a:gd name="T10" fmla="*/ 125 w 135"/>
                  <a:gd name="T11" fmla="*/ 53 h 138"/>
                  <a:gd name="T12" fmla="*/ 85 w 135"/>
                  <a:gd name="T13" fmla="*/ 12 h 138"/>
                  <a:gd name="T14" fmla="*/ 78 w 135"/>
                  <a:gd name="T15" fmla="*/ 18 h 138"/>
                  <a:gd name="T16" fmla="*/ 77 w 135"/>
                  <a:gd name="T17" fmla="*/ 17 h 138"/>
                  <a:gd name="T18" fmla="*/ 69 w 135"/>
                  <a:gd name="T19" fmla="*/ 13 h 138"/>
                  <a:gd name="T20" fmla="*/ 0 w 135"/>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38">
                    <a:moveTo>
                      <a:pt x="0" y="0"/>
                    </a:moveTo>
                    <a:cubicBezTo>
                      <a:pt x="135" y="138"/>
                      <a:pt x="135" y="138"/>
                      <a:pt x="135" y="138"/>
                    </a:cubicBezTo>
                    <a:cubicBezTo>
                      <a:pt x="124" y="69"/>
                      <a:pt x="124" y="69"/>
                      <a:pt x="124" y="69"/>
                    </a:cubicBezTo>
                    <a:cubicBezTo>
                      <a:pt x="123" y="66"/>
                      <a:pt x="122" y="63"/>
                      <a:pt x="120" y="60"/>
                    </a:cubicBezTo>
                    <a:cubicBezTo>
                      <a:pt x="119" y="60"/>
                      <a:pt x="119" y="60"/>
                      <a:pt x="119" y="60"/>
                    </a:cubicBezTo>
                    <a:cubicBezTo>
                      <a:pt x="125" y="53"/>
                      <a:pt x="125" y="53"/>
                      <a:pt x="125" y="53"/>
                    </a:cubicBezTo>
                    <a:cubicBezTo>
                      <a:pt x="85" y="12"/>
                      <a:pt x="85" y="12"/>
                      <a:pt x="85" y="12"/>
                    </a:cubicBezTo>
                    <a:cubicBezTo>
                      <a:pt x="78" y="18"/>
                      <a:pt x="78" y="18"/>
                      <a:pt x="78" y="18"/>
                    </a:cubicBezTo>
                    <a:cubicBezTo>
                      <a:pt x="77" y="17"/>
                      <a:pt x="77" y="17"/>
                      <a:pt x="77" y="17"/>
                    </a:cubicBezTo>
                    <a:cubicBezTo>
                      <a:pt x="75" y="15"/>
                      <a:pt x="72" y="13"/>
                      <a:pt x="69" y="13"/>
                    </a:cubicBezTo>
                    <a:lnTo>
                      <a:pt x="0" y="0"/>
                    </a:lnTo>
                    <a:close/>
                  </a:path>
                </a:pathLst>
              </a:custGeom>
              <a:solidFill>
                <a:schemeClr val="bg1"/>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3" name="Freeform 67"/>
              <p:cNvSpPr>
                <a:spLocks/>
              </p:cNvSpPr>
              <p:nvPr/>
            </p:nvSpPr>
            <p:spPr bwMode="auto">
              <a:xfrm>
                <a:off x="3343" y="1470"/>
                <a:ext cx="245" cy="243"/>
              </a:xfrm>
              <a:custGeom>
                <a:avLst/>
                <a:gdLst>
                  <a:gd name="T0" fmla="*/ 0 w 245"/>
                  <a:gd name="T1" fmla="*/ 117 h 243"/>
                  <a:gd name="T2" fmla="*/ 124 w 245"/>
                  <a:gd name="T3" fmla="*/ 243 h 243"/>
                  <a:gd name="T4" fmla="*/ 245 w 245"/>
                  <a:gd name="T5" fmla="*/ 86 h 243"/>
                  <a:gd name="T6" fmla="*/ 161 w 245"/>
                  <a:gd name="T7" fmla="*/ 0 h 243"/>
                  <a:gd name="T8" fmla="*/ 0 w 245"/>
                  <a:gd name="T9" fmla="*/ 117 h 243"/>
                </a:gdLst>
                <a:ahLst/>
                <a:cxnLst>
                  <a:cxn ang="0">
                    <a:pos x="T0" y="T1"/>
                  </a:cxn>
                  <a:cxn ang="0">
                    <a:pos x="T2" y="T3"/>
                  </a:cxn>
                  <a:cxn ang="0">
                    <a:pos x="T4" y="T5"/>
                  </a:cxn>
                  <a:cxn ang="0">
                    <a:pos x="T6" y="T7"/>
                  </a:cxn>
                  <a:cxn ang="0">
                    <a:pos x="T8" y="T9"/>
                  </a:cxn>
                </a:cxnLst>
                <a:rect l="0" t="0" r="r" b="b"/>
                <a:pathLst>
                  <a:path w="245" h="243">
                    <a:moveTo>
                      <a:pt x="0" y="117"/>
                    </a:moveTo>
                    <a:lnTo>
                      <a:pt x="124" y="243"/>
                    </a:lnTo>
                    <a:lnTo>
                      <a:pt x="245" y="86"/>
                    </a:lnTo>
                    <a:lnTo>
                      <a:pt x="161" y="0"/>
                    </a:lnTo>
                    <a:lnTo>
                      <a:pt x="0" y="117"/>
                    </a:lnTo>
                    <a:close/>
                  </a:path>
                </a:pathLst>
              </a:custGeom>
              <a:solidFill>
                <a:srgbClr val="FFFFFF"/>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378" name="Group 377"/>
          <p:cNvGrpSpPr/>
          <p:nvPr/>
        </p:nvGrpSpPr>
        <p:grpSpPr>
          <a:xfrm>
            <a:off x="2397760" y="1187450"/>
            <a:ext cx="2103120" cy="2697480"/>
            <a:chOff x="2397760" y="1187450"/>
            <a:chExt cx="2103120" cy="2697480"/>
          </a:xfrm>
        </p:grpSpPr>
        <p:sp>
          <p:nvSpPr>
            <p:cNvPr id="37" name="Rectangle 36"/>
            <p:cNvSpPr/>
            <p:nvPr/>
          </p:nvSpPr>
          <p:spPr>
            <a:xfrm>
              <a:off x="2397760" y="118745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91440" rIns="0" bIns="91440" numCol="1" spcCol="0" rtlCol="0" fromWordArt="0" anchor="t" anchorCtr="1" forceAA="0" compatLnSpc="1">
              <a:prstTxWarp prst="textNoShape">
                <a:avLst/>
              </a:prstTxWarp>
              <a:noAutofit/>
            </a:bodyPr>
            <a:lstStyle/>
            <a:p>
              <a:pPr lvl="0" algn="ctr">
                <a:defRPr/>
              </a:pPr>
              <a:r>
                <a:rPr lang="en-US" kern="0" dirty="0">
                  <a:solidFill>
                    <a:schemeClr val="tx2">
                      <a:lumMod val="75000"/>
                    </a:schemeClr>
                  </a:solidFill>
                </a:rPr>
                <a:t>Debridement</a:t>
              </a:r>
            </a:p>
          </p:txBody>
        </p:sp>
        <p:pic>
          <p:nvPicPr>
            <p:cNvPr id="202" name="Picture 201"/>
            <p:cNvPicPr>
              <a:picLocks noChangeAspect="1"/>
            </p:cNvPicPr>
            <p:nvPr/>
          </p:nvPicPr>
          <p:blipFill rotWithShape="1">
            <a:blip r:embed="rId3"/>
            <a:srcRect l="74567" r="2039"/>
            <a:stretch/>
          </p:blipFill>
          <p:spPr>
            <a:xfrm>
              <a:off x="2582764" y="2453669"/>
              <a:ext cx="1682989" cy="1279038"/>
            </a:xfrm>
            <a:prstGeom prst="rect">
              <a:avLst/>
            </a:prstGeom>
          </p:spPr>
        </p:pic>
        <p:grpSp>
          <p:nvGrpSpPr>
            <p:cNvPr id="315" name="Group 70"/>
            <p:cNvGrpSpPr>
              <a:grpSpLocks noChangeAspect="1"/>
            </p:cNvGrpSpPr>
            <p:nvPr/>
          </p:nvGrpSpPr>
          <p:grpSpPr bwMode="auto">
            <a:xfrm rot="5074410">
              <a:off x="2695259" y="1509399"/>
              <a:ext cx="1117233" cy="1214278"/>
              <a:chOff x="6077" y="698"/>
              <a:chExt cx="1370" cy="1489"/>
            </a:xfrm>
          </p:grpSpPr>
          <p:sp>
            <p:nvSpPr>
              <p:cNvPr id="316" name="AutoShape 69"/>
              <p:cNvSpPr>
                <a:spLocks noChangeAspect="1" noChangeArrowheads="1" noTextEdit="1"/>
              </p:cNvSpPr>
              <p:nvPr/>
            </p:nvSpPr>
            <p:spPr bwMode="auto">
              <a:xfrm>
                <a:off x="6077" y="698"/>
                <a:ext cx="1370" cy="1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7" name="Freeform 71"/>
              <p:cNvSpPr>
                <a:spLocks/>
              </p:cNvSpPr>
              <p:nvPr/>
            </p:nvSpPr>
            <p:spPr bwMode="auto">
              <a:xfrm>
                <a:off x="7053" y="692"/>
                <a:ext cx="395" cy="511"/>
              </a:xfrm>
              <a:custGeom>
                <a:avLst/>
                <a:gdLst>
                  <a:gd name="T0" fmla="*/ 1011 w 1017"/>
                  <a:gd name="T1" fmla="*/ 53 h 1319"/>
                  <a:gd name="T2" fmla="*/ 1006 w 1017"/>
                  <a:gd name="T3" fmla="*/ 238 h 1319"/>
                  <a:gd name="T4" fmla="*/ 620 w 1017"/>
                  <a:gd name="T5" fmla="*/ 777 h 1319"/>
                  <a:gd name="T6" fmla="*/ 348 w 1017"/>
                  <a:gd name="T7" fmla="*/ 1171 h 1319"/>
                  <a:gd name="T8" fmla="*/ 317 w 1017"/>
                  <a:gd name="T9" fmla="*/ 1319 h 1319"/>
                  <a:gd name="T10" fmla="*/ 0 w 1017"/>
                  <a:gd name="T11" fmla="*/ 1002 h 1319"/>
                  <a:gd name="T12" fmla="*/ 977 w 1017"/>
                  <a:gd name="T13" fmla="*/ 25 h 1319"/>
                  <a:gd name="T14" fmla="*/ 1011 w 1017"/>
                  <a:gd name="T15" fmla="*/ 53 h 1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7" h="1319">
                    <a:moveTo>
                      <a:pt x="1011" y="53"/>
                    </a:moveTo>
                    <a:cubicBezTo>
                      <a:pt x="1017" y="81"/>
                      <a:pt x="1015" y="164"/>
                      <a:pt x="1006" y="238"/>
                    </a:cubicBezTo>
                    <a:cubicBezTo>
                      <a:pt x="979" y="459"/>
                      <a:pt x="896" y="575"/>
                      <a:pt x="620" y="777"/>
                    </a:cubicBezTo>
                    <a:cubicBezTo>
                      <a:pt x="436" y="912"/>
                      <a:pt x="395" y="971"/>
                      <a:pt x="348" y="1171"/>
                    </a:cubicBezTo>
                    <a:cubicBezTo>
                      <a:pt x="317" y="1319"/>
                      <a:pt x="317" y="1319"/>
                      <a:pt x="317" y="1319"/>
                    </a:cubicBezTo>
                    <a:cubicBezTo>
                      <a:pt x="0" y="1002"/>
                      <a:pt x="0" y="1002"/>
                      <a:pt x="0" y="1002"/>
                    </a:cubicBezTo>
                    <a:cubicBezTo>
                      <a:pt x="977" y="25"/>
                      <a:pt x="977" y="25"/>
                      <a:pt x="977" y="25"/>
                    </a:cubicBezTo>
                    <a:cubicBezTo>
                      <a:pt x="1003" y="0"/>
                      <a:pt x="1008" y="39"/>
                      <a:pt x="1011" y="53"/>
                    </a:cubicBezTo>
                    <a:close/>
                  </a:path>
                </a:pathLst>
              </a:custGeom>
              <a:solidFill>
                <a:schemeClr val="bg1">
                  <a:lumMod val="8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 name="Freeform 72"/>
              <p:cNvSpPr>
                <a:spLocks/>
              </p:cNvSpPr>
              <p:nvPr/>
            </p:nvSpPr>
            <p:spPr bwMode="auto">
              <a:xfrm>
                <a:off x="6064" y="1073"/>
                <a:ext cx="1128" cy="1126"/>
              </a:xfrm>
              <a:custGeom>
                <a:avLst/>
                <a:gdLst>
                  <a:gd name="T0" fmla="*/ 2875 w 2905"/>
                  <a:gd name="T1" fmla="*/ 402 h 2904"/>
                  <a:gd name="T2" fmla="*/ 2756 w 2905"/>
                  <a:gd name="T3" fmla="*/ 597 h 2904"/>
                  <a:gd name="T4" fmla="*/ 573 w 2905"/>
                  <a:gd name="T5" fmla="*/ 2781 h 2904"/>
                  <a:gd name="T6" fmla="*/ 131 w 2905"/>
                  <a:gd name="T7" fmla="*/ 2782 h 2904"/>
                  <a:gd name="T8" fmla="*/ 123 w 2905"/>
                  <a:gd name="T9" fmla="*/ 2774 h 2904"/>
                  <a:gd name="T10" fmla="*/ 124 w 2905"/>
                  <a:gd name="T11" fmla="*/ 2332 h 2904"/>
                  <a:gd name="T12" fmla="*/ 2308 w 2905"/>
                  <a:gd name="T13" fmla="*/ 148 h 2904"/>
                  <a:gd name="T14" fmla="*/ 2503 w 2905"/>
                  <a:gd name="T15" fmla="*/ 30 h 2904"/>
                  <a:gd name="T16" fmla="*/ 2875 w 2905"/>
                  <a:gd name="T17" fmla="*/ 402 h 2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5" h="2904">
                    <a:moveTo>
                      <a:pt x="2875" y="402"/>
                    </a:moveTo>
                    <a:cubicBezTo>
                      <a:pt x="2905" y="432"/>
                      <a:pt x="2829" y="525"/>
                      <a:pt x="2756" y="597"/>
                    </a:cubicBezTo>
                    <a:cubicBezTo>
                      <a:pt x="573" y="2781"/>
                      <a:pt x="573" y="2781"/>
                      <a:pt x="573" y="2781"/>
                    </a:cubicBezTo>
                    <a:cubicBezTo>
                      <a:pt x="450" y="2903"/>
                      <a:pt x="254" y="2904"/>
                      <a:pt x="131" y="2782"/>
                    </a:cubicBezTo>
                    <a:cubicBezTo>
                      <a:pt x="123" y="2774"/>
                      <a:pt x="123" y="2774"/>
                      <a:pt x="123" y="2774"/>
                    </a:cubicBezTo>
                    <a:cubicBezTo>
                      <a:pt x="0" y="2651"/>
                      <a:pt x="2" y="2454"/>
                      <a:pt x="124" y="2332"/>
                    </a:cubicBezTo>
                    <a:cubicBezTo>
                      <a:pt x="900" y="1556"/>
                      <a:pt x="1630" y="827"/>
                      <a:pt x="2308" y="148"/>
                    </a:cubicBezTo>
                    <a:cubicBezTo>
                      <a:pt x="2380" y="76"/>
                      <a:pt x="2473" y="0"/>
                      <a:pt x="2503" y="30"/>
                    </a:cubicBezTo>
                    <a:cubicBezTo>
                      <a:pt x="2629" y="155"/>
                      <a:pt x="2763" y="289"/>
                      <a:pt x="2875" y="402"/>
                    </a:cubicBezTo>
                    <a:close/>
                  </a:path>
                </a:pathLst>
              </a:custGeom>
              <a:solidFill>
                <a:schemeClr val="bg1">
                  <a:lumMod val="8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80" name="Group 1079"/>
            <p:cNvGrpSpPr/>
            <p:nvPr/>
          </p:nvGrpSpPr>
          <p:grpSpPr>
            <a:xfrm>
              <a:off x="3711040" y="2577883"/>
              <a:ext cx="184685" cy="268185"/>
              <a:chOff x="3711040" y="2577883"/>
              <a:chExt cx="184685" cy="268185"/>
            </a:xfrm>
            <a:effectLst/>
          </p:grpSpPr>
          <p:sp>
            <p:nvSpPr>
              <p:cNvPr id="118" name="Freeform 117"/>
              <p:cNvSpPr/>
              <p:nvPr/>
            </p:nvSpPr>
            <p:spPr>
              <a:xfrm>
                <a:off x="3711040" y="2577883"/>
                <a:ext cx="184685" cy="268185"/>
              </a:xfrm>
              <a:custGeom>
                <a:avLst/>
                <a:gdLst>
                  <a:gd name="connsiteX0" fmla="*/ 76200 w 209550"/>
                  <a:gd name="connsiteY0" fmla="*/ 0 h 238125"/>
                  <a:gd name="connsiteX1" fmla="*/ 209550 w 209550"/>
                  <a:gd name="connsiteY1" fmla="*/ 9525 h 238125"/>
                  <a:gd name="connsiteX2" fmla="*/ 85725 w 209550"/>
                  <a:gd name="connsiteY2" fmla="*/ 219075 h 238125"/>
                  <a:gd name="connsiteX3" fmla="*/ 0 w 209550"/>
                  <a:gd name="connsiteY3" fmla="*/ 238125 h 238125"/>
                  <a:gd name="connsiteX4" fmla="*/ 76200 w 209550"/>
                  <a:gd name="connsiteY4" fmla="*/ 0 h 238125"/>
                  <a:gd name="connsiteX0" fmla="*/ 76242 w 209592"/>
                  <a:gd name="connsiteY0" fmla="*/ 23744 h 261869"/>
                  <a:gd name="connsiteX1" fmla="*/ 209592 w 209592"/>
                  <a:gd name="connsiteY1" fmla="*/ 33269 h 261869"/>
                  <a:gd name="connsiteX2" fmla="*/ 85767 w 209592"/>
                  <a:gd name="connsiteY2" fmla="*/ 242819 h 261869"/>
                  <a:gd name="connsiteX3" fmla="*/ 42 w 209592"/>
                  <a:gd name="connsiteY3" fmla="*/ 261869 h 261869"/>
                  <a:gd name="connsiteX4" fmla="*/ 76242 w 209592"/>
                  <a:gd name="connsiteY4" fmla="*/ 23744 h 261869"/>
                  <a:gd name="connsiteX0" fmla="*/ 92901 w 209582"/>
                  <a:gd name="connsiteY0" fmla="*/ 31753 h 253210"/>
                  <a:gd name="connsiteX1" fmla="*/ 209582 w 209582"/>
                  <a:gd name="connsiteY1" fmla="*/ 24610 h 253210"/>
                  <a:gd name="connsiteX2" fmla="*/ 85757 w 209582"/>
                  <a:gd name="connsiteY2" fmla="*/ 234160 h 253210"/>
                  <a:gd name="connsiteX3" fmla="*/ 32 w 209582"/>
                  <a:gd name="connsiteY3" fmla="*/ 253210 h 253210"/>
                  <a:gd name="connsiteX4" fmla="*/ 92901 w 209582"/>
                  <a:gd name="connsiteY4" fmla="*/ 31753 h 253210"/>
                  <a:gd name="connsiteX0" fmla="*/ 92893 w 209574"/>
                  <a:gd name="connsiteY0" fmla="*/ 36016 h 257473"/>
                  <a:gd name="connsiteX1" fmla="*/ 209574 w 209574"/>
                  <a:gd name="connsiteY1" fmla="*/ 28873 h 257473"/>
                  <a:gd name="connsiteX2" fmla="*/ 85749 w 209574"/>
                  <a:gd name="connsiteY2" fmla="*/ 238423 h 257473"/>
                  <a:gd name="connsiteX3" fmla="*/ 24 w 209574"/>
                  <a:gd name="connsiteY3" fmla="*/ 257473 h 257473"/>
                  <a:gd name="connsiteX4" fmla="*/ 92893 w 209574"/>
                  <a:gd name="connsiteY4" fmla="*/ 36016 h 257473"/>
                  <a:gd name="connsiteX0" fmla="*/ 92892 w 209573"/>
                  <a:gd name="connsiteY0" fmla="*/ 25952 h 247409"/>
                  <a:gd name="connsiteX1" fmla="*/ 209573 w 209573"/>
                  <a:gd name="connsiteY1" fmla="*/ 18809 h 247409"/>
                  <a:gd name="connsiteX2" fmla="*/ 85748 w 209573"/>
                  <a:gd name="connsiteY2" fmla="*/ 228359 h 247409"/>
                  <a:gd name="connsiteX3" fmla="*/ 23 w 209573"/>
                  <a:gd name="connsiteY3" fmla="*/ 247409 h 247409"/>
                  <a:gd name="connsiteX4" fmla="*/ 92892 w 209573"/>
                  <a:gd name="connsiteY4" fmla="*/ 25952 h 247409"/>
                  <a:gd name="connsiteX0" fmla="*/ 66724 w 183405"/>
                  <a:gd name="connsiteY0" fmla="*/ 31888 h 255726"/>
                  <a:gd name="connsiteX1" fmla="*/ 183405 w 183405"/>
                  <a:gd name="connsiteY1" fmla="*/ 24745 h 255726"/>
                  <a:gd name="connsiteX2" fmla="*/ 59580 w 183405"/>
                  <a:gd name="connsiteY2" fmla="*/ 234295 h 255726"/>
                  <a:gd name="connsiteX3" fmla="*/ 49 w 183405"/>
                  <a:gd name="connsiteY3" fmla="*/ 255726 h 255726"/>
                  <a:gd name="connsiteX4" fmla="*/ 66724 w 183405"/>
                  <a:gd name="connsiteY4" fmla="*/ 31888 h 255726"/>
                  <a:gd name="connsiteX0" fmla="*/ 66724 w 183405"/>
                  <a:gd name="connsiteY0" fmla="*/ 20061 h 243899"/>
                  <a:gd name="connsiteX1" fmla="*/ 183405 w 183405"/>
                  <a:gd name="connsiteY1" fmla="*/ 12918 h 243899"/>
                  <a:gd name="connsiteX2" fmla="*/ 59580 w 183405"/>
                  <a:gd name="connsiteY2" fmla="*/ 222468 h 243899"/>
                  <a:gd name="connsiteX3" fmla="*/ 49 w 183405"/>
                  <a:gd name="connsiteY3" fmla="*/ 243899 h 243899"/>
                  <a:gd name="connsiteX4" fmla="*/ 66724 w 183405"/>
                  <a:gd name="connsiteY4" fmla="*/ 20061 h 243899"/>
                  <a:gd name="connsiteX0" fmla="*/ 66726 w 183407"/>
                  <a:gd name="connsiteY0" fmla="*/ 20061 h 272068"/>
                  <a:gd name="connsiteX1" fmla="*/ 183407 w 183407"/>
                  <a:gd name="connsiteY1" fmla="*/ 12918 h 272068"/>
                  <a:gd name="connsiteX2" fmla="*/ 59582 w 183407"/>
                  <a:gd name="connsiteY2" fmla="*/ 222468 h 272068"/>
                  <a:gd name="connsiteX3" fmla="*/ 51 w 183407"/>
                  <a:gd name="connsiteY3" fmla="*/ 243899 h 272068"/>
                  <a:gd name="connsiteX4" fmla="*/ 66726 w 183407"/>
                  <a:gd name="connsiteY4" fmla="*/ 20061 h 272068"/>
                  <a:gd name="connsiteX0" fmla="*/ 68004 w 184685"/>
                  <a:gd name="connsiteY0" fmla="*/ 20061 h 268185"/>
                  <a:gd name="connsiteX1" fmla="*/ 184685 w 184685"/>
                  <a:gd name="connsiteY1" fmla="*/ 12918 h 268185"/>
                  <a:gd name="connsiteX2" fmla="*/ 60860 w 184685"/>
                  <a:gd name="connsiteY2" fmla="*/ 222468 h 268185"/>
                  <a:gd name="connsiteX3" fmla="*/ 25141 w 184685"/>
                  <a:gd name="connsiteY3" fmla="*/ 258185 h 268185"/>
                  <a:gd name="connsiteX4" fmla="*/ 1329 w 184685"/>
                  <a:gd name="connsiteY4" fmla="*/ 243899 h 268185"/>
                  <a:gd name="connsiteX5" fmla="*/ 68004 w 184685"/>
                  <a:gd name="connsiteY5" fmla="*/ 20061 h 26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85" h="268185">
                    <a:moveTo>
                      <a:pt x="68004" y="20061"/>
                    </a:moveTo>
                    <a:cubicBezTo>
                      <a:pt x="98563" y="-18436"/>
                      <a:pt x="164048" y="9743"/>
                      <a:pt x="184685" y="12918"/>
                    </a:cubicBezTo>
                    <a:cubicBezTo>
                      <a:pt x="143410" y="82768"/>
                      <a:pt x="87451" y="181590"/>
                      <a:pt x="60860" y="222468"/>
                    </a:cubicBezTo>
                    <a:cubicBezTo>
                      <a:pt x="34269" y="263346"/>
                      <a:pt x="35063" y="254613"/>
                      <a:pt x="25141" y="258185"/>
                    </a:cubicBezTo>
                    <a:cubicBezTo>
                      <a:pt x="15219" y="261757"/>
                      <a:pt x="-5418" y="285570"/>
                      <a:pt x="1329" y="243899"/>
                    </a:cubicBezTo>
                    <a:cubicBezTo>
                      <a:pt x="-258" y="207387"/>
                      <a:pt x="37445" y="58558"/>
                      <a:pt x="68004" y="20061"/>
                    </a:cubicBezTo>
                    <a:close/>
                  </a:path>
                </a:pathLst>
              </a:custGeom>
              <a:solidFill>
                <a:srgbClr val="FFDCAE">
                  <a:alpha val="37000"/>
                </a:srgb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Freeform 305"/>
              <p:cNvSpPr/>
              <p:nvPr/>
            </p:nvSpPr>
            <p:spPr>
              <a:xfrm>
                <a:off x="3720155" y="2604006"/>
                <a:ext cx="148455" cy="215575"/>
              </a:xfrm>
              <a:custGeom>
                <a:avLst/>
                <a:gdLst>
                  <a:gd name="connsiteX0" fmla="*/ 76200 w 209550"/>
                  <a:gd name="connsiteY0" fmla="*/ 0 h 238125"/>
                  <a:gd name="connsiteX1" fmla="*/ 209550 w 209550"/>
                  <a:gd name="connsiteY1" fmla="*/ 9525 h 238125"/>
                  <a:gd name="connsiteX2" fmla="*/ 85725 w 209550"/>
                  <a:gd name="connsiteY2" fmla="*/ 219075 h 238125"/>
                  <a:gd name="connsiteX3" fmla="*/ 0 w 209550"/>
                  <a:gd name="connsiteY3" fmla="*/ 238125 h 238125"/>
                  <a:gd name="connsiteX4" fmla="*/ 76200 w 209550"/>
                  <a:gd name="connsiteY4" fmla="*/ 0 h 238125"/>
                  <a:gd name="connsiteX0" fmla="*/ 76242 w 209592"/>
                  <a:gd name="connsiteY0" fmla="*/ 23744 h 261869"/>
                  <a:gd name="connsiteX1" fmla="*/ 209592 w 209592"/>
                  <a:gd name="connsiteY1" fmla="*/ 33269 h 261869"/>
                  <a:gd name="connsiteX2" fmla="*/ 85767 w 209592"/>
                  <a:gd name="connsiteY2" fmla="*/ 242819 h 261869"/>
                  <a:gd name="connsiteX3" fmla="*/ 42 w 209592"/>
                  <a:gd name="connsiteY3" fmla="*/ 261869 h 261869"/>
                  <a:gd name="connsiteX4" fmla="*/ 76242 w 209592"/>
                  <a:gd name="connsiteY4" fmla="*/ 23744 h 261869"/>
                  <a:gd name="connsiteX0" fmla="*/ 92901 w 209582"/>
                  <a:gd name="connsiteY0" fmla="*/ 31753 h 253210"/>
                  <a:gd name="connsiteX1" fmla="*/ 209582 w 209582"/>
                  <a:gd name="connsiteY1" fmla="*/ 24610 h 253210"/>
                  <a:gd name="connsiteX2" fmla="*/ 85757 w 209582"/>
                  <a:gd name="connsiteY2" fmla="*/ 234160 h 253210"/>
                  <a:gd name="connsiteX3" fmla="*/ 32 w 209582"/>
                  <a:gd name="connsiteY3" fmla="*/ 253210 h 253210"/>
                  <a:gd name="connsiteX4" fmla="*/ 92901 w 209582"/>
                  <a:gd name="connsiteY4" fmla="*/ 31753 h 253210"/>
                  <a:gd name="connsiteX0" fmla="*/ 92893 w 209574"/>
                  <a:gd name="connsiteY0" fmla="*/ 36016 h 257473"/>
                  <a:gd name="connsiteX1" fmla="*/ 209574 w 209574"/>
                  <a:gd name="connsiteY1" fmla="*/ 28873 h 257473"/>
                  <a:gd name="connsiteX2" fmla="*/ 85749 w 209574"/>
                  <a:gd name="connsiteY2" fmla="*/ 238423 h 257473"/>
                  <a:gd name="connsiteX3" fmla="*/ 24 w 209574"/>
                  <a:gd name="connsiteY3" fmla="*/ 257473 h 257473"/>
                  <a:gd name="connsiteX4" fmla="*/ 92893 w 209574"/>
                  <a:gd name="connsiteY4" fmla="*/ 36016 h 257473"/>
                  <a:gd name="connsiteX0" fmla="*/ 92892 w 209573"/>
                  <a:gd name="connsiteY0" fmla="*/ 25952 h 247409"/>
                  <a:gd name="connsiteX1" fmla="*/ 209573 w 209573"/>
                  <a:gd name="connsiteY1" fmla="*/ 18809 h 247409"/>
                  <a:gd name="connsiteX2" fmla="*/ 85748 w 209573"/>
                  <a:gd name="connsiteY2" fmla="*/ 228359 h 247409"/>
                  <a:gd name="connsiteX3" fmla="*/ 23 w 209573"/>
                  <a:gd name="connsiteY3" fmla="*/ 247409 h 247409"/>
                  <a:gd name="connsiteX4" fmla="*/ 92892 w 209573"/>
                  <a:gd name="connsiteY4" fmla="*/ 25952 h 247409"/>
                  <a:gd name="connsiteX0" fmla="*/ 66724 w 183405"/>
                  <a:gd name="connsiteY0" fmla="*/ 31888 h 255726"/>
                  <a:gd name="connsiteX1" fmla="*/ 183405 w 183405"/>
                  <a:gd name="connsiteY1" fmla="*/ 24745 h 255726"/>
                  <a:gd name="connsiteX2" fmla="*/ 59580 w 183405"/>
                  <a:gd name="connsiteY2" fmla="*/ 234295 h 255726"/>
                  <a:gd name="connsiteX3" fmla="*/ 49 w 183405"/>
                  <a:gd name="connsiteY3" fmla="*/ 255726 h 255726"/>
                  <a:gd name="connsiteX4" fmla="*/ 66724 w 183405"/>
                  <a:gd name="connsiteY4" fmla="*/ 31888 h 255726"/>
                  <a:gd name="connsiteX0" fmla="*/ 66724 w 183405"/>
                  <a:gd name="connsiteY0" fmla="*/ 20061 h 243899"/>
                  <a:gd name="connsiteX1" fmla="*/ 183405 w 183405"/>
                  <a:gd name="connsiteY1" fmla="*/ 12918 h 243899"/>
                  <a:gd name="connsiteX2" fmla="*/ 59580 w 183405"/>
                  <a:gd name="connsiteY2" fmla="*/ 222468 h 243899"/>
                  <a:gd name="connsiteX3" fmla="*/ 49 w 183405"/>
                  <a:gd name="connsiteY3" fmla="*/ 243899 h 243899"/>
                  <a:gd name="connsiteX4" fmla="*/ 66724 w 183405"/>
                  <a:gd name="connsiteY4" fmla="*/ 20061 h 243899"/>
                  <a:gd name="connsiteX0" fmla="*/ 66726 w 183407"/>
                  <a:gd name="connsiteY0" fmla="*/ 20061 h 272068"/>
                  <a:gd name="connsiteX1" fmla="*/ 183407 w 183407"/>
                  <a:gd name="connsiteY1" fmla="*/ 12918 h 272068"/>
                  <a:gd name="connsiteX2" fmla="*/ 59582 w 183407"/>
                  <a:gd name="connsiteY2" fmla="*/ 222468 h 272068"/>
                  <a:gd name="connsiteX3" fmla="*/ 51 w 183407"/>
                  <a:gd name="connsiteY3" fmla="*/ 243899 h 272068"/>
                  <a:gd name="connsiteX4" fmla="*/ 66726 w 183407"/>
                  <a:gd name="connsiteY4" fmla="*/ 20061 h 272068"/>
                  <a:gd name="connsiteX0" fmla="*/ 68004 w 184685"/>
                  <a:gd name="connsiteY0" fmla="*/ 20061 h 268185"/>
                  <a:gd name="connsiteX1" fmla="*/ 184685 w 184685"/>
                  <a:gd name="connsiteY1" fmla="*/ 12918 h 268185"/>
                  <a:gd name="connsiteX2" fmla="*/ 60860 w 184685"/>
                  <a:gd name="connsiteY2" fmla="*/ 222468 h 268185"/>
                  <a:gd name="connsiteX3" fmla="*/ 25141 w 184685"/>
                  <a:gd name="connsiteY3" fmla="*/ 258185 h 268185"/>
                  <a:gd name="connsiteX4" fmla="*/ 1329 w 184685"/>
                  <a:gd name="connsiteY4" fmla="*/ 243899 h 268185"/>
                  <a:gd name="connsiteX5" fmla="*/ 68004 w 184685"/>
                  <a:gd name="connsiteY5" fmla="*/ 20061 h 268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85" h="268185">
                    <a:moveTo>
                      <a:pt x="68004" y="20061"/>
                    </a:moveTo>
                    <a:cubicBezTo>
                      <a:pt x="98563" y="-18436"/>
                      <a:pt x="164048" y="9743"/>
                      <a:pt x="184685" y="12918"/>
                    </a:cubicBezTo>
                    <a:cubicBezTo>
                      <a:pt x="143410" y="82768"/>
                      <a:pt x="87451" y="181590"/>
                      <a:pt x="60860" y="222468"/>
                    </a:cubicBezTo>
                    <a:cubicBezTo>
                      <a:pt x="34269" y="263346"/>
                      <a:pt x="35063" y="254613"/>
                      <a:pt x="25141" y="258185"/>
                    </a:cubicBezTo>
                    <a:cubicBezTo>
                      <a:pt x="15219" y="261757"/>
                      <a:pt x="-5418" y="285570"/>
                      <a:pt x="1329" y="243899"/>
                    </a:cubicBezTo>
                    <a:cubicBezTo>
                      <a:pt x="-258" y="207387"/>
                      <a:pt x="37445" y="58558"/>
                      <a:pt x="68004" y="20061"/>
                    </a:cubicBezTo>
                    <a:close/>
                  </a:path>
                </a:pathLst>
              </a:custGeom>
              <a:solidFill>
                <a:schemeClr val="tx1">
                  <a:alpha val="82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122" name="Ink 121"/>
                  <p14:cNvContentPartPr/>
                  <p14:nvPr/>
                </p14:nvContentPartPr>
                <p14:xfrm>
                  <a:off x="3733841" y="2619420"/>
                  <a:ext cx="117000" cy="164520"/>
                </p14:xfrm>
              </p:contentPart>
            </mc:Choice>
            <mc:Fallback xmlns="">
              <p:pic>
                <p:nvPicPr>
                  <p:cNvPr id="122" name="Ink 121"/>
                  <p:cNvPicPr/>
                  <p:nvPr/>
                </p:nvPicPr>
                <p:blipFill>
                  <a:blip r:embed="rId6"/>
                  <a:stretch>
                    <a:fillRect/>
                  </a:stretch>
                </p:blipFill>
                <p:spPr>
                  <a:xfrm>
                    <a:off x="3732401" y="2617980"/>
                    <a:ext cx="119880" cy="167400"/>
                  </a:xfrm>
                  <a:prstGeom prst="rect">
                    <a:avLst/>
                  </a:prstGeom>
                </p:spPr>
              </p:pic>
            </mc:Fallback>
          </mc:AlternateContent>
        </p:grpSp>
      </p:grpSp>
      <p:grpSp>
        <p:nvGrpSpPr>
          <p:cNvPr id="377" name="Group 376"/>
          <p:cNvGrpSpPr/>
          <p:nvPr/>
        </p:nvGrpSpPr>
        <p:grpSpPr>
          <a:xfrm>
            <a:off x="171450" y="1187450"/>
            <a:ext cx="2103120" cy="2697480"/>
            <a:chOff x="171450" y="1187450"/>
            <a:chExt cx="2103120" cy="2697480"/>
          </a:xfrm>
        </p:grpSpPr>
        <p:sp>
          <p:nvSpPr>
            <p:cNvPr id="4" name="Rectangle 3"/>
            <p:cNvSpPr/>
            <p:nvPr/>
          </p:nvSpPr>
          <p:spPr>
            <a:xfrm>
              <a:off x="171450" y="118745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1"/>
            <a:lstStyle/>
            <a:p>
              <a:pPr lvl="0" algn="ctr">
                <a:defRPr/>
              </a:pPr>
              <a:r>
                <a:rPr lang="en-US" kern="0" dirty="0">
                  <a:solidFill>
                    <a:schemeClr val="tx2">
                      <a:lumMod val="75000"/>
                    </a:schemeClr>
                  </a:solidFill>
                </a:rPr>
                <a:t>Wound cleansing </a:t>
              </a:r>
            </a:p>
          </p:txBody>
        </p:sp>
        <p:pic>
          <p:nvPicPr>
            <p:cNvPr id="203" name="Picture 202"/>
            <p:cNvPicPr>
              <a:picLocks noChangeAspect="1"/>
            </p:cNvPicPr>
            <p:nvPr/>
          </p:nvPicPr>
          <p:blipFill rotWithShape="1">
            <a:blip r:embed="rId3"/>
            <a:srcRect l="74567" r="2039"/>
            <a:stretch/>
          </p:blipFill>
          <p:spPr>
            <a:xfrm>
              <a:off x="360198" y="2453669"/>
              <a:ext cx="1682989" cy="1279038"/>
            </a:xfrm>
            <a:prstGeom prst="rect">
              <a:avLst/>
            </a:prstGeom>
          </p:spPr>
        </p:pic>
        <p:sp>
          <p:nvSpPr>
            <p:cNvPr id="226" name="Freeform 225"/>
            <p:cNvSpPr/>
            <p:nvPr/>
          </p:nvSpPr>
          <p:spPr>
            <a:xfrm flipH="1">
              <a:off x="923762" y="2497873"/>
              <a:ext cx="696417" cy="173495"/>
            </a:xfrm>
            <a:custGeom>
              <a:avLst/>
              <a:gdLst>
                <a:gd name="connsiteX0" fmla="*/ 0 w 527050"/>
                <a:gd name="connsiteY0" fmla="*/ 38100 h 895350"/>
                <a:gd name="connsiteX1" fmla="*/ 209550 w 527050"/>
                <a:gd name="connsiteY1" fmla="*/ 0 h 895350"/>
                <a:gd name="connsiteX2" fmla="*/ 365125 w 527050"/>
                <a:gd name="connsiteY2" fmla="*/ 12700 h 895350"/>
                <a:gd name="connsiteX3" fmla="*/ 527050 w 527050"/>
                <a:gd name="connsiteY3" fmla="*/ 53975 h 895350"/>
                <a:gd name="connsiteX4" fmla="*/ 447675 w 527050"/>
                <a:gd name="connsiteY4" fmla="*/ 241300 h 895350"/>
                <a:gd name="connsiteX5" fmla="*/ 419100 w 527050"/>
                <a:gd name="connsiteY5" fmla="*/ 473075 h 895350"/>
                <a:gd name="connsiteX6" fmla="*/ 400050 w 527050"/>
                <a:gd name="connsiteY6" fmla="*/ 625475 h 895350"/>
                <a:gd name="connsiteX7" fmla="*/ 415925 w 527050"/>
                <a:gd name="connsiteY7" fmla="*/ 793750 h 895350"/>
                <a:gd name="connsiteX8" fmla="*/ 390525 w 527050"/>
                <a:gd name="connsiteY8" fmla="*/ 895350 h 895350"/>
                <a:gd name="connsiteX9" fmla="*/ 206375 w 527050"/>
                <a:gd name="connsiteY9" fmla="*/ 825500 h 895350"/>
                <a:gd name="connsiteX10" fmla="*/ 63500 w 527050"/>
                <a:gd name="connsiteY10" fmla="*/ 854075 h 895350"/>
                <a:gd name="connsiteX11" fmla="*/ 28575 w 527050"/>
                <a:gd name="connsiteY11" fmla="*/ 717550 h 895350"/>
                <a:gd name="connsiteX12" fmla="*/ 69850 w 527050"/>
                <a:gd name="connsiteY12" fmla="*/ 609600 h 895350"/>
                <a:gd name="connsiteX13" fmla="*/ 57150 w 527050"/>
                <a:gd name="connsiteY13" fmla="*/ 466725 h 895350"/>
                <a:gd name="connsiteX14" fmla="*/ 60325 w 527050"/>
                <a:gd name="connsiteY14" fmla="*/ 273050 h 895350"/>
                <a:gd name="connsiteX15" fmla="*/ 0 w 527050"/>
                <a:gd name="connsiteY15" fmla="*/ 38100 h 895350"/>
                <a:gd name="connsiteX0" fmla="*/ 0 w 527050"/>
                <a:gd name="connsiteY0" fmla="*/ 38100 h 895350"/>
                <a:gd name="connsiteX1" fmla="*/ 209550 w 527050"/>
                <a:gd name="connsiteY1" fmla="*/ 0 h 895350"/>
                <a:gd name="connsiteX2" fmla="*/ 365125 w 527050"/>
                <a:gd name="connsiteY2" fmla="*/ 12700 h 895350"/>
                <a:gd name="connsiteX3" fmla="*/ 527050 w 527050"/>
                <a:gd name="connsiteY3" fmla="*/ 53975 h 895350"/>
                <a:gd name="connsiteX4" fmla="*/ 450850 w 527050"/>
                <a:gd name="connsiteY4" fmla="*/ 244475 h 895350"/>
                <a:gd name="connsiteX5" fmla="*/ 419100 w 527050"/>
                <a:gd name="connsiteY5" fmla="*/ 473075 h 895350"/>
                <a:gd name="connsiteX6" fmla="*/ 400050 w 527050"/>
                <a:gd name="connsiteY6" fmla="*/ 625475 h 895350"/>
                <a:gd name="connsiteX7" fmla="*/ 415925 w 527050"/>
                <a:gd name="connsiteY7" fmla="*/ 793750 h 895350"/>
                <a:gd name="connsiteX8" fmla="*/ 390525 w 527050"/>
                <a:gd name="connsiteY8" fmla="*/ 895350 h 895350"/>
                <a:gd name="connsiteX9" fmla="*/ 206375 w 527050"/>
                <a:gd name="connsiteY9" fmla="*/ 825500 h 895350"/>
                <a:gd name="connsiteX10" fmla="*/ 63500 w 527050"/>
                <a:gd name="connsiteY10" fmla="*/ 854075 h 895350"/>
                <a:gd name="connsiteX11" fmla="*/ 28575 w 527050"/>
                <a:gd name="connsiteY11" fmla="*/ 717550 h 895350"/>
                <a:gd name="connsiteX12" fmla="*/ 69850 w 527050"/>
                <a:gd name="connsiteY12" fmla="*/ 609600 h 895350"/>
                <a:gd name="connsiteX13" fmla="*/ 57150 w 527050"/>
                <a:gd name="connsiteY13" fmla="*/ 466725 h 895350"/>
                <a:gd name="connsiteX14" fmla="*/ 60325 w 527050"/>
                <a:gd name="connsiteY14" fmla="*/ 273050 h 895350"/>
                <a:gd name="connsiteX15" fmla="*/ 0 w 527050"/>
                <a:gd name="connsiteY15" fmla="*/ 38100 h 895350"/>
                <a:gd name="connsiteX0" fmla="*/ 0 w 528902"/>
                <a:gd name="connsiteY0" fmla="*/ 38100 h 895350"/>
                <a:gd name="connsiteX1" fmla="*/ 209550 w 528902"/>
                <a:gd name="connsiteY1" fmla="*/ 0 h 895350"/>
                <a:gd name="connsiteX2" fmla="*/ 365125 w 528902"/>
                <a:gd name="connsiteY2" fmla="*/ 12700 h 895350"/>
                <a:gd name="connsiteX3" fmla="*/ 527050 w 528902"/>
                <a:gd name="connsiteY3" fmla="*/ 53975 h 895350"/>
                <a:gd name="connsiteX4" fmla="*/ 450850 w 528902"/>
                <a:gd name="connsiteY4" fmla="*/ 244475 h 895350"/>
                <a:gd name="connsiteX5" fmla="*/ 419100 w 528902"/>
                <a:gd name="connsiteY5" fmla="*/ 473075 h 895350"/>
                <a:gd name="connsiteX6" fmla="*/ 400050 w 528902"/>
                <a:gd name="connsiteY6" fmla="*/ 625475 h 895350"/>
                <a:gd name="connsiteX7" fmla="*/ 415925 w 528902"/>
                <a:gd name="connsiteY7" fmla="*/ 793750 h 895350"/>
                <a:gd name="connsiteX8" fmla="*/ 390525 w 528902"/>
                <a:gd name="connsiteY8" fmla="*/ 895350 h 895350"/>
                <a:gd name="connsiteX9" fmla="*/ 206375 w 528902"/>
                <a:gd name="connsiteY9" fmla="*/ 825500 h 895350"/>
                <a:gd name="connsiteX10" fmla="*/ 63500 w 528902"/>
                <a:gd name="connsiteY10" fmla="*/ 854075 h 895350"/>
                <a:gd name="connsiteX11" fmla="*/ 28575 w 528902"/>
                <a:gd name="connsiteY11" fmla="*/ 717550 h 895350"/>
                <a:gd name="connsiteX12" fmla="*/ 69850 w 528902"/>
                <a:gd name="connsiteY12" fmla="*/ 609600 h 895350"/>
                <a:gd name="connsiteX13" fmla="*/ 57150 w 528902"/>
                <a:gd name="connsiteY13" fmla="*/ 466725 h 895350"/>
                <a:gd name="connsiteX14" fmla="*/ 60325 w 528902"/>
                <a:gd name="connsiteY14" fmla="*/ 273050 h 895350"/>
                <a:gd name="connsiteX15" fmla="*/ 0 w 528902"/>
                <a:gd name="connsiteY15" fmla="*/ 38100 h 895350"/>
                <a:gd name="connsiteX0" fmla="*/ 0 w 529054"/>
                <a:gd name="connsiteY0" fmla="*/ 38100 h 895350"/>
                <a:gd name="connsiteX1" fmla="*/ 209550 w 529054"/>
                <a:gd name="connsiteY1" fmla="*/ 0 h 895350"/>
                <a:gd name="connsiteX2" fmla="*/ 365125 w 529054"/>
                <a:gd name="connsiteY2" fmla="*/ 12700 h 895350"/>
                <a:gd name="connsiteX3" fmla="*/ 527050 w 529054"/>
                <a:gd name="connsiteY3" fmla="*/ 53975 h 895350"/>
                <a:gd name="connsiteX4" fmla="*/ 457200 w 529054"/>
                <a:gd name="connsiteY4" fmla="*/ 247650 h 895350"/>
                <a:gd name="connsiteX5" fmla="*/ 419100 w 529054"/>
                <a:gd name="connsiteY5" fmla="*/ 473075 h 895350"/>
                <a:gd name="connsiteX6" fmla="*/ 400050 w 529054"/>
                <a:gd name="connsiteY6" fmla="*/ 625475 h 895350"/>
                <a:gd name="connsiteX7" fmla="*/ 415925 w 529054"/>
                <a:gd name="connsiteY7" fmla="*/ 793750 h 895350"/>
                <a:gd name="connsiteX8" fmla="*/ 390525 w 529054"/>
                <a:gd name="connsiteY8" fmla="*/ 895350 h 895350"/>
                <a:gd name="connsiteX9" fmla="*/ 206375 w 529054"/>
                <a:gd name="connsiteY9" fmla="*/ 825500 h 895350"/>
                <a:gd name="connsiteX10" fmla="*/ 63500 w 529054"/>
                <a:gd name="connsiteY10" fmla="*/ 854075 h 895350"/>
                <a:gd name="connsiteX11" fmla="*/ 28575 w 529054"/>
                <a:gd name="connsiteY11" fmla="*/ 717550 h 895350"/>
                <a:gd name="connsiteX12" fmla="*/ 69850 w 529054"/>
                <a:gd name="connsiteY12" fmla="*/ 609600 h 895350"/>
                <a:gd name="connsiteX13" fmla="*/ 57150 w 529054"/>
                <a:gd name="connsiteY13" fmla="*/ 466725 h 895350"/>
                <a:gd name="connsiteX14" fmla="*/ 60325 w 529054"/>
                <a:gd name="connsiteY14" fmla="*/ 273050 h 895350"/>
                <a:gd name="connsiteX15" fmla="*/ 0 w 529054"/>
                <a:gd name="connsiteY15" fmla="*/ 38100 h 895350"/>
                <a:gd name="connsiteX0" fmla="*/ 0 w 529028"/>
                <a:gd name="connsiteY0" fmla="*/ 38100 h 895350"/>
                <a:gd name="connsiteX1" fmla="*/ 209550 w 529028"/>
                <a:gd name="connsiteY1" fmla="*/ 0 h 895350"/>
                <a:gd name="connsiteX2" fmla="*/ 365125 w 529028"/>
                <a:gd name="connsiteY2" fmla="*/ 12700 h 895350"/>
                <a:gd name="connsiteX3" fmla="*/ 527050 w 529028"/>
                <a:gd name="connsiteY3" fmla="*/ 53975 h 895350"/>
                <a:gd name="connsiteX4" fmla="*/ 457200 w 529028"/>
                <a:gd name="connsiteY4" fmla="*/ 247650 h 895350"/>
                <a:gd name="connsiteX5" fmla="*/ 425450 w 529028"/>
                <a:gd name="connsiteY5" fmla="*/ 473075 h 895350"/>
                <a:gd name="connsiteX6" fmla="*/ 400050 w 529028"/>
                <a:gd name="connsiteY6" fmla="*/ 625475 h 895350"/>
                <a:gd name="connsiteX7" fmla="*/ 415925 w 529028"/>
                <a:gd name="connsiteY7" fmla="*/ 793750 h 895350"/>
                <a:gd name="connsiteX8" fmla="*/ 390525 w 529028"/>
                <a:gd name="connsiteY8" fmla="*/ 895350 h 895350"/>
                <a:gd name="connsiteX9" fmla="*/ 206375 w 529028"/>
                <a:gd name="connsiteY9" fmla="*/ 825500 h 895350"/>
                <a:gd name="connsiteX10" fmla="*/ 63500 w 529028"/>
                <a:gd name="connsiteY10" fmla="*/ 854075 h 895350"/>
                <a:gd name="connsiteX11" fmla="*/ 28575 w 529028"/>
                <a:gd name="connsiteY11" fmla="*/ 717550 h 895350"/>
                <a:gd name="connsiteX12" fmla="*/ 69850 w 529028"/>
                <a:gd name="connsiteY12" fmla="*/ 609600 h 895350"/>
                <a:gd name="connsiteX13" fmla="*/ 57150 w 529028"/>
                <a:gd name="connsiteY13" fmla="*/ 466725 h 895350"/>
                <a:gd name="connsiteX14" fmla="*/ 60325 w 529028"/>
                <a:gd name="connsiteY14" fmla="*/ 273050 h 895350"/>
                <a:gd name="connsiteX15" fmla="*/ 0 w 529028"/>
                <a:gd name="connsiteY15" fmla="*/ 38100 h 895350"/>
                <a:gd name="connsiteX0" fmla="*/ 0 w 529028"/>
                <a:gd name="connsiteY0" fmla="*/ 38100 h 895350"/>
                <a:gd name="connsiteX1" fmla="*/ 209550 w 529028"/>
                <a:gd name="connsiteY1" fmla="*/ 0 h 895350"/>
                <a:gd name="connsiteX2" fmla="*/ 365125 w 529028"/>
                <a:gd name="connsiteY2" fmla="*/ 12700 h 895350"/>
                <a:gd name="connsiteX3" fmla="*/ 527050 w 529028"/>
                <a:gd name="connsiteY3" fmla="*/ 53975 h 895350"/>
                <a:gd name="connsiteX4" fmla="*/ 457200 w 529028"/>
                <a:gd name="connsiteY4" fmla="*/ 247650 h 895350"/>
                <a:gd name="connsiteX5" fmla="*/ 425450 w 529028"/>
                <a:gd name="connsiteY5" fmla="*/ 473075 h 895350"/>
                <a:gd name="connsiteX6" fmla="*/ 400050 w 529028"/>
                <a:gd name="connsiteY6" fmla="*/ 625475 h 895350"/>
                <a:gd name="connsiteX7" fmla="*/ 415925 w 529028"/>
                <a:gd name="connsiteY7" fmla="*/ 793750 h 895350"/>
                <a:gd name="connsiteX8" fmla="*/ 390525 w 529028"/>
                <a:gd name="connsiteY8" fmla="*/ 895350 h 895350"/>
                <a:gd name="connsiteX9" fmla="*/ 206375 w 529028"/>
                <a:gd name="connsiteY9" fmla="*/ 825500 h 895350"/>
                <a:gd name="connsiteX10" fmla="*/ 63500 w 529028"/>
                <a:gd name="connsiteY10" fmla="*/ 854075 h 895350"/>
                <a:gd name="connsiteX11" fmla="*/ 28575 w 529028"/>
                <a:gd name="connsiteY11" fmla="*/ 717550 h 895350"/>
                <a:gd name="connsiteX12" fmla="*/ 69850 w 529028"/>
                <a:gd name="connsiteY12" fmla="*/ 609600 h 895350"/>
                <a:gd name="connsiteX13" fmla="*/ 57150 w 529028"/>
                <a:gd name="connsiteY13" fmla="*/ 466725 h 895350"/>
                <a:gd name="connsiteX14" fmla="*/ 60325 w 529028"/>
                <a:gd name="connsiteY14" fmla="*/ 273050 h 895350"/>
                <a:gd name="connsiteX15" fmla="*/ 0 w 529028"/>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0050 w 528953"/>
                <a:gd name="connsiteY6" fmla="*/ 6254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0050 w 528953"/>
                <a:gd name="connsiteY6" fmla="*/ 6254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0050 w 528953"/>
                <a:gd name="connsiteY6" fmla="*/ 6254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3225 w 528953"/>
                <a:gd name="connsiteY6" fmla="*/ 63182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9575 w 528953"/>
                <a:gd name="connsiteY6" fmla="*/ 6381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9198"/>
                <a:gd name="connsiteY0" fmla="*/ 38100 h 895350"/>
                <a:gd name="connsiteX1" fmla="*/ 209550 w 529198"/>
                <a:gd name="connsiteY1" fmla="*/ 0 h 895350"/>
                <a:gd name="connsiteX2" fmla="*/ 365125 w 529198"/>
                <a:gd name="connsiteY2" fmla="*/ 12700 h 895350"/>
                <a:gd name="connsiteX3" fmla="*/ 527050 w 529198"/>
                <a:gd name="connsiteY3" fmla="*/ 53975 h 895350"/>
                <a:gd name="connsiteX4" fmla="*/ 457200 w 529198"/>
                <a:gd name="connsiteY4" fmla="*/ 247650 h 895350"/>
                <a:gd name="connsiteX5" fmla="*/ 425450 w 529198"/>
                <a:gd name="connsiteY5" fmla="*/ 473075 h 895350"/>
                <a:gd name="connsiteX6" fmla="*/ 409575 w 529198"/>
                <a:gd name="connsiteY6" fmla="*/ 638175 h 895350"/>
                <a:gd name="connsiteX7" fmla="*/ 415925 w 529198"/>
                <a:gd name="connsiteY7" fmla="*/ 793750 h 895350"/>
                <a:gd name="connsiteX8" fmla="*/ 390525 w 529198"/>
                <a:gd name="connsiteY8" fmla="*/ 895350 h 895350"/>
                <a:gd name="connsiteX9" fmla="*/ 206375 w 529198"/>
                <a:gd name="connsiteY9" fmla="*/ 825500 h 895350"/>
                <a:gd name="connsiteX10" fmla="*/ 63500 w 529198"/>
                <a:gd name="connsiteY10" fmla="*/ 854075 h 895350"/>
                <a:gd name="connsiteX11" fmla="*/ 28575 w 529198"/>
                <a:gd name="connsiteY11" fmla="*/ 717550 h 895350"/>
                <a:gd name="connsiteX12" fmla="*/ 69850 w 529198"/>
                <a:gd name="connsiteY12" fmla="*/ 609600 h 895350"/>
                <a:gd name="connsiteX13" fmla="*/ 57150 w 529198"/>
                <a:gd name="connsiteY13" fmla="*/ 466725 h 895350"/>
                <a:gd name="connsiteX14" fmla="*/ 60325 w 529198"/>
                <a:gd name="connsiteY14" fmla="*/ 273050 h 895350"/>
                <a:gd name="connsiteX15" fmla="*/ 0 w 529198"/>
                <a:gd name="connsiteY15" fmla="*/ 38100 h 895350"/>
                <a:gd name="connsiteX0" fmla="*/ 0 w 529283"/>
                <a:gd name="connsiteY0" fmla="*/ 38100 h 895350"/>
                <a:gd name="connsiteX1" fmla="*/ 209550 w 529283"/>
                <a:gd name="connsiteY1" fmla="*/ 0 h 895350"/>
                <a:gd name="connsiteX2" fmla="*/ 365125 w 529283"/>
                <a:gd name="connsiteY2" fmla="*/ 12700 h 895350"/>
                <a:gd name="connsiteX3" fmla="*/ 527050 w 529283"/>
                <a:gd name="connsiteY3" fmla="*/ 53975 h 895350"/>
                <a:gd name="connsiteX4" fmla="*/ 460375 w 529283"/>
                <a:gd name="connsiteY4" fmla="*/ 250825 h 895350"/>
                <a:gd name="connsiteX5" fmla="*/ 425450 w 529283"/>
                <a:gd name="connsiteY5" fmla="*/ 473075 h 895350"/>
                <a:gd name="connsiteX6" fmla="*/ 409575 w 529283"/>
                <a:gd name="connsiteY6" fmla="*/ 638175 h 895350"/>
                <a:gd name="connsiteX7" fmla="*/ 415925 w 529283"/>
                <a:gd name="connsiteY7" fmla="*/ 793750 h 895350"/>
                <a:gd name="connsiteX8" fmla="*/ 390525 w 529283"/>
                <a:gd name="connsiteY8" fmla="*/ 895350 h 895350"/>
                <a:gd name="connsiteX9" fmla="*/ 206375 w 529283"/>
                <a:gd name="connsiteY9" fmla="*/ 825500 h 895350"/>
                <a:gd name="connsiteX10" fmla="*/ 63500 w 529283"/>
                <a:gd name="connsiteY10" fmla="*/ 854075 h 895350"/>
                <a:gd name="connsiteX11" fmla="*/ 28575 w 529283"/>
                <a:gd name="connsiteY11" fmla="*/ 717550 h 895350"/>
                <a:gd name="connsiteX12" fmla="*/ 69850 w 529283"/>
                <a:gd name="connsiteY12" fmla="*/ 609600 h 895350"/>
                <a:gd name="connsiteX13" fmla="*/ 57150 w 529283"/>
                <a:gd name="connsiteY13" fmla="*/ 466725 h 895350"/>
                <a:gd name="connsiteX14" fmla="*/ 60325 w 529283"/>
                <a:gd name="connsiteY14" fmla="*/ 273050 h 895350"/>
                <a:gd name="connsiteX15" fmla="*/ 0 w 529283"/>
                <a:gd name="connsiteY15" fmla="*/ 38100 h 895350"/>
                <a:gd name="connsiteX0" fmla="*/ 0 w 529283"/>
                <a:gd name="connsiteY0" fmla="*/ 38100 h 895350"/>
                <a:gd name="connsiteX1" fmla="*/ 209550 w 529283"/>
                <a:gd name="connsiteY1" fmla="*/ 0 h 895350"/>
                <a:gd name="connsiteX2" fmla="*/ 365125 w 529283"/>
                <a:gd name="connsiteY2" fmla="*/ 12700 h 895350"/>
                <a:gd name="connsiteX3" fmla="*/ 527050 w 529283"/>
                <a:gd name="connsiteY3" fmla="*/ 53975 h 895350"/>
                <a:gd name="connsiteX4" fmla="*/ 460375 w 529283"/>
                <a:gd name="connsiteY4" fmla="*/ 250825 h 895350"/>
                <a:gd name="connsiteX5" fmla="*/ 425450 w 529283"/>
                <a:gd name="connsiteY5" fmla="*/ 473075 h 895350"/>
                <a:gd name="connsiteX6" fmla="*/ 409575 w 529283"/>
                <a:gd name="connsiteY6" fmla="*/ 638175 h 895350"/>
                <a:gd name="connsiteX7" fmla="*/ 415925 w 529283"/>
                <a:gd name="connsiteY7" fmla="*/ 793750 h 895350"/>
                <a:gd name="connsiteX8" fmla="*/ 390525 w 529283"/>
                <a:gd name="connsiteY8" fmla="*/ 895350 h 895350"/>
                <a:gd name="connsiteX9" fmla="*/ 206375 w 529283"/>
                <a:gd name="connsiteY9" fmla="*/ 825500 h 895350"/>
                <a:gd name="connsiteX10" fmla="*/ 63500 w 529283"/>
                <a:gd name="connsiteY10" fmla="*/ 854075 h 895350"/>
                <a:gd name="connsiteX11" fmla="*/ 28575 w 529283"/>
                <a:gd name="connsiteY11" fmla="*/ 717550 h 895350"/>
                <a:gd name="connsiteX12" fmla="*/ 69850 w 529283"/>
                <a:gd name="connsiteY12" fmla="*/ 609600 h 895350"/>
                <a:gd name="connsiteX13" fmla="*/ 57150 w 529283"/>
                <a:gd name="connsiteY13" fmla="*/ 466725 h 895350"/>
                <a:gd name="connsiteX14" fmla="*/ 60325 w 529283"/>
                <a:gd name="connsiteY14" fmla="*/ 273050 h 895350"/>
                <a:gd name="connsiteX15" fmla="*/ 0 w 529283"/>
                <a:gd name="connsiteY15" fmla="*/ 38100 h 89535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6375 w 529283"/>
                <a:gd name="connsiteY9" fmla="*/ 825500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080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0800 w 529283"/>
                <a:gd name="connsiteY13" fmla="*/ 466725 h 901700"/>
                <a:gd name="connsiteX14" fmla="*/ 60325 w 529283"/>
                <a:gd name="connsiteY14" fmla="*/ 273050 h 901700"/>
                <a:gd name="connsiteX15" fmla="*/ 0 w 529283"/>
                <a:gd name="connsiteY15" fmla="*/ 38100 h 901700"/>
                <a:gd name="connsiteX0" fmla="*/ 0 w 541983"/>
                <a:gd name="connsiteY0" fmla="*/ 38100 h 901700"/>
                <a:gd name="connsiteX1" fmla="*/ 222250 w 541983"/>
                <a:gd name="connsiteY1" fmla="*/ 0 h 901700"/>
                <a:gd name="connsiteX2" fmla="*/ 377825 w 541983"/>
                <a:gd name="connsiteY2" fmla="*/ 12700 h 901700"/>
                <a:gd name="connsiteX3" fmla="*/ 539750 w 541983"/>
                <a:gd name="connsiteY3" fmla="*/ 53975 h 901700"/>
                <a:gd name="connsiteX4" fmla="*/ 473075 w 541983"/>
                <a:gd name="connsiteY4" fmla="*/ 250825 h 901700"/>
                <a:gd name="connsiteX5" fmla="*/ 438150 w 541983"/>
                <a:gd name="connsiteY5" fmla="*/ 473075 h 901700"/>
                <a:gd name="connsiteX6" fmla="*/ 422275 w 541983"/>
                <a:gd name="connsiteY6" fmla="*/ 638175 h 901700"/>
                <a:gd name="connsiteX7" fmla="*/ 428625 w 541983"/>
                <a:gd name="connsiteY7" fmla="*/ 793750 h 901700"/>
                <a:gd name="connsiteX8" fmla="*/ 412750 w 541983"/>
                <a:gd name="connsiteY8" fmla="*/ 901700 h 901700"/>
                <a:gd name="connsiteX9" fmla="*/ 212725 w 541983"/>
                <a:gd name="connsiteY9" fmla="*/ 828675 h 901700"/>
                <a:gd name="connsiteX10" fmla="*/ 76200 w 541983"/>
                <a:gd name="connsiteY10" fmla="*/ 854075 h 901700"/>
                <a:gd name="connsiteX11" fmla="*/ 50800 w 541983"/>
                <a:gd name="connsiteY11" fmla="*/ 717550 h 901700"/>
                <a:gd name="connsiteX12" fmla="*/ 82550 w 541983"/>
                <a:gd name="connsiteY12" fmla="*/ 609600 h 901700"/>
                <a:gd name="connsiteX13" fmla="*/ 63500 w 541983"/>
                <a:gd name="connsiteY13" fmla="*/ 466725 h 901700"/>
                <a:gd name="connsiteX14" fmla="*/ 73025 w 541983"/>
                <a:gd name="connsiteY14" fmla="*/ 273050 h 901700"/>
                <a:gd name="connsiteX15" fmla="*/ 0 w 541983"/>
                <a:gd name="connsiteY15" fmla="*/ 38100 h 901700"/>
                <a:gd name="connsiteX0" fmla="*/ 0 w 541983"/>
                <a:gd name="connsiteY0" fmla="*/ 38100 h 901700"/>
                <a:gd name="connsiteX1" fmla="*/ 222250 w 541983"/>
                <a:gd name="connsiteY1" fmla="*/ 0 h 901700"/>
                <a:gd name="connsiteX2" fmla="*/ 377825 w 541983"/>
                <a:gd name="connsiteY2" fmla="*/ 12700 h 901700"/>
                <a:gd name="connsiteX3" fmla="*/ 539750 w 541983"/>
                <a:gd name="connsiteY3" fmla="*/ 53975 h 901700"/>
                <a:gd name="connsiteX4" fmla="*/ 473075 w 541983"/>
                <a:gd name="connsiteY4" fmla="*/ 250825 h 901700"/>
                <a:gd name="connsiteX5" fmla="*/ 438150 w 541983"/>
                <a:gd name="connsiteY5" fmla="*/ 473075 h 901700"/>
                <a:gd name="connsiteX6" fmla="*/ 422275 w 541983"/>
                <a:gd name="connsiteY6" fmla="*/ 638175 h 901700"/>
                <a:gd name="connsiteX7" fmla="*/ 428625 w 541983"/>
                <a:gd name="connsiteY7" fmla="*/ 793750 h 901700"/>
                <a:gd name="connsiteX8" fmla="*/ 412750 w 541983"/>
                <a:gd name="connsiteY8" fmla="*/ 901700 h 901700"/>
                <a:gd name="connsiteX9" fmla="*/ 212725 w 541983"/>
                <a:gd name="connsiteY9" fmla="*/ 828675 h 901700"/>
                <a:gd name="connsiteX10" fmla="*/ 76200 w 541983"/>
                <a:gd name="connsiteY10" fmla="*/ 854075 h 901700"/>
                <a:gd name="connsiteX11" fmla="*/ 50800 w 541983"/>
                <a:gd name="connsiteY11" fmla="*/ 717550 h 901700"/>
                <a:gd name="connsiteX12" fmla="*/ 82550 w 541983"/>
                <a:gd name="connsiteY12" fmla="*/ 609600 h 901700"/>
                <a:gd name="connsiteX13" fmla="*/ 63500 w 541983"/>
                <a:gd name="connsiteY13" fmla="*/ 466725 h 901700"/>
                <a:gd name="connsiteX14" fmla="*/ 73025 w 541983"/>
                <a:gd name="connsiteY14" fmla="*/ 273050 h 901700"/>
                <a:gd name="connsiteX15" fmla="*/ 0 w 541983"/>
                <a:gd name="connsiteY15" fmla="*/ 38100 h 901700"/>
                <a:gd name="connsiteX0" fmla="*/ 0 w 541983"/>
                <a:gd name="connsiteY0" fmla="*/ 34925 h 898525"/>
                <a:gd name="connsiteX1" fmla="*/ 215900 w 541983"/>
                <a:gd name="connsiteY1" fmla="*/ 0 h 898525"/>
                <a:gd name="connsiteX2" fmla="*/ 377825 w 541983"/>
                <a:gd name="connsiteY2" fmla="*/ 9525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3500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77825 w 541983"/>
                <a:gd name="connsiteY2" fmla="*/ 9525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3500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3500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73025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73025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9850 w 541983"/>
                <a:gd name="connsiteY13" fmla="*/ 460375 h 898525"/>
                <a:gd name="connsiteX14" fmla="*/ 73025 w 541983"/>
                <a:gd name="connsiteY14" fmla="*/ 269875 h 898525"/>
                <a:gd name="connsiteX15" fmla="*/ 0 w 541983"/>
                <a:gd name="connsiteY15" fmla="*/ 34925 h 898525"/>
                <a:gd name="connsiteX0" fmla="*/ 0 w 523632"/>
                <a:gd name="connsiteY0" fmla="*/ 34925 h 898525"/>
                <a:gd name="connsiteX1" fmla="*/ 215900 w 523632"/>
                <a:gd name="connsiteY1" fmla="*/ 0 h 898525"/>
                <a:gd name="connsiteX2" fmla="*/ 361950 w 523632"/>
                <a:gd name="connsiteY2" fmla="*/ 19050 h 898525"/>
                <a:gd name="connsiteX3" fmla="*/ 520700 w 523632"/>
                <a:gd name="connsiteY3" fmla="*/ 50800 h 898525"/>
                <a:gd name="connsiteX4" fmla="*/ 473075 w 523632"/>
                <a:gd name="connsiteY4" fmla="*/ 247650 h 898525"/>
                <a:gd name="connsiteX5" fmla="*/ 438150 w 523632"/>
                <a:gd name="connsiteY5" fmla="*/ 469900 h 898525"/>
                <a:gd name="connsiteX6" fmla="*/ 422275 w 523632"/>
                <a:gd name="connsiteY6" fmla="*/ 635000 h 898525"/>
                <a:gd name="connsiteX7" fmla="*/ 428625 w 523632"/>
                <a:gd name="connsiteY7" fmla="*/ 790575 h 898525"/>
                <a:gd name="connsiteX8" fmla="*/ 412750 w 523632"/>
                <a:gd name="connsiteY8" fmla="*/ 898525 h 898525"/>
                <a:gd name="connsiteX9" fmla="*/ 212725 w 523632"/>
                <a:gd name="connsiteY9" fmla="*/ 825500 h 898525"/>
                <a:gd name="connsiteX10" fmla="*/ 76200 w 523632"/>
                <a:gd name="connsiteY10" fmla="*/ 850900 h 898525"/>
                <a:gd name="connsiteX11" fmla="*/ 50800 w 523632"/>
                <a:gd name="connsiteY11" fmla="*/ 714375 h 898525"/>
                <a:gd name="connsiteX12" fmla="*/ 82550 w 523632"/>
                <a:gd name="connsiteY12" fmla="*/ 606425 h 898525"/>
                <a:gd name="connsiteX13" fmla="*/ 69850 w 523632"/>
                <a:gd name="connsiteY13" fmla="*/ 460375 h 898525"/>
                <a:gd name="connsiteX14" fmla="*/ 73025 w 523632"/>
                <a:gd name="connsiteY14" fmla="*/ 269875 h 898525"/>
                <a:gd name="connsiteX15" fmla="*/ 0 w 523632"/>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2227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9100 w 523681"/>
                <a:gd name="connsiteY6" fmla="*/ 638175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25450 w 523681"/>
                <a:gd name="connsiteY6" fmla="*/ 64135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408"/>
                <a:gd name="connsiteY0" fmla="*/ 34925 h 898525"/>
                <a:gd name="connsiteX1" fmla="*/ 215900 w 523408"/>
                <a:gd name="connsiteY1" fmla="*/ 0 h 898525"/>
                <a:gd name="connsiteX2" fmla="*/ 361950 w 523408"/>
                <a:gd name="connsiteY2" fmla="*/ 19050 h 898525"/>
                <a:gd name="connsiteX3" fmla="*/ 520700 w 523408"/>
                <a:gd name="connsiteY3" fmla="*/ 50800 h 898525"/>
                <a:gd name="connsiteX4" fmla="*/ 473075 w 523408"/>
                <a:gd name="connsiteY4" fmla="*/ 247650 h 898525"/>
                <a:gd name="connsiteX5" fmla="*/ 431800 w 523408"/>
                <a:gd name="connsiteY5" fmla="*/ 473075 h 898525"/>
                <a:gd name="connsiteX6" fmla="*/ 425450 w 523408"/>
                <a:gd name="connsiteY6" fmla="*/ 641350 h 898525"/>
                <a:gd name="connsiteX7" fmla="*/ 428625 w 523408"/>
                <a:gd name="connsiteY7" fmla="*/ 790575 h 898525"/>
                <a:gd name="connsiteX8" fmla="*/ 412750 w 523408"/>
                <a:gd name="connsiteY8" fmla="*/ 898525 h 898525"/>
                <a:gd name="connsiteX9" fmla="*/ 212725 w 523408"/>
                <a:gd name="connsiteY9" fmla="*/ 825500 h 898525"/>
                <a:gd name="connsiteX10" fmla="*/ 76200 w 523408"/>
                <a:gd name="connsiteY10" fmla="*/ 850900 h 898525"/>
                <a:gd name="connsiteX11" fmla="*/ 50800 w 523408"/>
                <a:gd name="connsiteY11" fmla="*/ 714375 h 898525"/>
                <a:gd name="connsiteX12" fmla="*/ 82550 w 523408"/>
                <a:gd name="connsiteY12" fmla="*/ 606425 h 898525"/>
                <a:gd name="connsiteX13" fmla="*/ 69850 w 523408"/>
                <a:gd name="connsiteY13" fmla="*/ 460375 h 898525"/>
                <a:gd name="connsiteX14" fmla="*/ 73025 w 523408"/>
                <a:gd name="connsiteY14" fmla="*/ 269875 h 898525"/>
                <a:gd name="connsiteX15" fmla="*/ 0 w 523408"/>
                <a:gd name="connsiteY15" fmla="*/ 34925 h 898525"/>
                <a:gd name="connsiteX0" fmla="*/ 0 w 523408"/>
                <a:gd name="connsiteY0" fmla="*/ 34925 h 898525"/>
                <a:gd name="connsiteX1" fmla="*/ 215900 w 523408"/>
                <a:gd name="connsiteY1" fmla="*/ 0 h 898525"/>
                <a:gd name="connsiteX2" fmla="*/ 361950 w 523408"/>
                <a:gd name="connsiteY2" fmla="*/ 19050 h 898525"/>
                <a:gd name="connsiteX3" fmla="*/ 520700 w 523408"/>
                <a:gd name="connsiteY3" fmla="*/ 50800 h 898525"/>
                <a:gd name="connsiteX4" fmla="*/ 473075 w 523408"/>
                <a:gd name="connsiteY4" fmla="*/ 247650 h 898525"/>
                <a:gd name="connsiteX5" fmla="*/ 431800 w 523408"/>
                <a:gd name="connsiteY5" fmla="*/ 473075 h 898525"/>
                <a:gd name="connsiteX6" fmla="*/ 425450 w 523408"/>
                <a:gd name="connsiteY6" fmla="*/ 641350 h 898525"/>
                <a:gd name="connsiteX7" fmla="*/ 428625 w 523408"/>
                <a:gd name="connsiteY7" fmla="*/ 790575 h 898525"/>
                <a:gd name="connsiteX8" fmla="*/ 412750 w 523408"/>
                <a:gd name="connsiteY8" fmla="*/ 898525 h 898525"/>
                <a:gd name="connsiteX9" fmla="*/ 212725 w 523408"/>
                <a:gd name="connsiteY9" fmla="*/ 825500 h 898525"/>
                <a:gd name="connsiteX10" fmla="*/ 76200 w 523408"/>
                <a:gd name="connsiteY10" fmla="*/ 850900 h 898525"/>
                <a:gd name="connsiteX11" fmla="*/ 50800 w 523408"/>
                <a:gd name="connsiteY11" fmla="*/ 714375 h 898525"/>
                <a:gd name="connsiteX12" fmla="*/ 82550 w 523408"/>
                <a:gd name="connsiteY12" fmla="*/ 606425 h 898525"/>
                <a:gd name="connsiteX13" fmla="*/ 69850 w 523408"/>
                <a:gd name="connsiteY13" fmla="*/ 460375 h 898525"/>
                <a:gd name="connsiteX14" fmla="*/ 73025 w 523408"/>
                <a:gd name="connsiteY14" fmla="*/ 269875 h 898525"/>
                <a:gd name="connsiteX15" fmla="*/ 0 w 523408"/>
                <a:gd name="connsiteY15" fmla="*/ 34925 h 898525"/>
                <a:gd name="connsiteX0" fmla="*/ 0 w 523408"/>
                <a:gd name="connsiteY0" fmla="*/ 34925 h 898525"/>
                <a:gd name="connsiteX1" fmla="*/ 215900 w 523408"/>
                <a:gd name="connsiteY1" fmla="*/ 0 h 898525"/>
                <a:gd name="connsiteX2" fmla="*/ 361950 w 523408"/>
                <a:gd name="connsiteY2" fmla="*/ 19050 h 898525"/>
                <a:gd name="connsiteX3" fmla="*/ 520700 w 523408"/>
                <a:gd name="connsiteY3" fmla="*/ 50800 h 898525"/>
                <a:gd name="connsiteX4" fmla="*/ 473075 w 523408"/>
                <a:gd name="connsiteY4" fmla="*/ 247650 h 898525"/>
                <a:gd name="connsiteX5" fmla="*/ 431800 w 523408"/>
                <a:gd name="connsiteY5" fmla="*/ 473075 h 898525"/>
                <a:gd name="connsiteX6" fmla="*/ 425450 w 523408"/>
                <a:gd name="connsiteY6" fmla="*/ 641350 h 898525"/>
                <a:gd name="connsiteX7" fmla="*/ 428625 w 523408"/>
                <a:gd name="connsiteY7" fmla="*/ 790575 h 898525"/>
                <a:gd name="connsiteX8" fmla="*/ 412750 w 523408"/>
                <a:gd name="connsiteY8" fmla="*/ 898525 h 898525"/>
                <a:gd name="connsiteX9" fmla="*/ 212725 w 523408"/>
                <a:gd name="connsiteY9" fmla="*/ 825500 h 898525"/>
                <a:gd name="connsiteX10" fmla="*/ 76200 w 523408"/>
                <a:gd name="connsiteY10" fmla="*/ 850900 h 898525"/>
                <a:gd name="connsiteX11" fmla="*/ 50800 w 523408"/>
                <a:gd name="connsiteY11" fmla="*/ 714375 h 898525"/>
                <a:gd name="connsiteX12" fmla="*/ 82550 w 523408"/>
                <a:gd name="connsiteY12" fmla="*/ 606425 h 898525"/>
                <a:gd name="connsiteX13" fmla="*/ 69850 w 523408"/>
                <a:gd name="connsiteY13" fmla="*/ 460375 h 898525"/>
                <a:gd name="connsiteX14" fmla="*/ 73025 w 523408"/>
                <a:gd name="connsiteY14" fmla="*/ 269875 h 898525"/>
                <a:gd name="connsiteX15" fmla="*/ 0 w 523408"/>
                <a:gd name="connsiteY15" fmla="*/ 34925 h 898525"/>
                <a:gd name="connsiteX0" fmla="*/ 0 w 523584"/>
                <a:gd name="connsiteY0" fmla="*/ 34925 h 898525"/>
                <a:gd name="connsiteX1" fmla="*/ 215900 w 523584"/>
                <a:gd name="connsiteY1" fmla="*/ 0 h 898525"/>
                <a:gd name="connsiteX2" fmla="*/ 361950 w 523584"/>
                <a:gd name="connsiteY2" fmla="*/ 19050 h 898525"/>
                <a:gd name="connsiteX3" fmla="*/ 520700 w 523584"/>
                <a:gd name="connsiteY3" fmla="*/ 50800 h 898525"/>
                <a:gd name="connsiteX4" fmla="*/ 473075 w 523584"/>
                <a:gd name="connsiteY4" fmla="*/ 247650 h 898525"/>
                <a:gd name="connsiteX5" fmla="*/ 444500 w 523584"/>
                <a:gd name="connsiteY5" fmla="*/ 469900 h 898525"/>
                <a:gd name="connsiteX6" fmla="*/ 425450 w 523584"/>
                <a:gd name="connsiteY6" fmla="*/ 641350 h 898525"/>
                <a:gd name="connsiteX7" fmla="*/ 428625 w 523584"/>
                <a:gd name="connsiteY7" fmla="*/ 790575 h 898525"/>
                <a:gd name="connsiteX8" fmla="*/ 412750 w 523584"/>
                <a:gd name="connsiteY8" fmla="*/ 898525 h 898525"/>
                <a:gd name="connsiteX9" fmla="*/ 212725 w 523584"/>
                <a:gd name="connsiteY9" fmla="*/ 825500 h 898525"/>
                <a:gd name="connsiteX10" fmla="*/ 76200 w 523584"/>
                <a:gd name="connsiteY10" fmla="*/ 850900 h 898525"/>
                <a:gd name="connsiteX11" fmla="*/ 50800 w 523584"/>
                <a:gd name="connsiteY11" fmla="*/ 714375 h 898525"/>
                <a:gd name="connsiteX12" fmla="*/ 82550 w 523584"/>
                <a:gd name="connsiteY12" fmla="*/ 606425 h 898525"/>
                <a:gd name="connsiteX13" fmla="*/ 69850 w 523584"/>
                <a:gd name="connsiteY13" fmla="*/ 460375 h 898525"/>
                <a:gd name="connsiteX14" fmla="*/ 73025 w 523584"/>
                <a:gd name="connsiteY14" fmla="*/ 269875 h 898525"/>
                <a:gd name="connsiteX15" fmla="*/ 0 w 523584"/>
                <a:gd name="connsiteY15" fmla="*/ 34925 h 898525"/>
                <a:gd name="connsiteX0" fmla="*/ 0 w 545141"/>
                <a:gd name="connsiteY0" fmla="*/ 34925 h 898525"/>
                <a:gd name="connsiteX1" fmla="*/ 215900 w 545141"/>
                <a:gd name="connsiteY1" fmla="*/ 0 h 898525"/>
                <a:gd name="connsiteX2" fmla="*/ 361950 w 545141"/>
                <a:gd name="connsiteY2" fmla="*/ 19050 h 898525"/>
                <a:gd name="connsiteX3" fmla="*/ 542925 w 545141"/>
                <a:gd name="connsiteY3" fmla="*/ 53975 h 898525"/>
                <a:gd name="connsiteX4" fmla="*/ 473075 w 545141"/>
                <a:gd name="connsiteY4" fmla="*/ 247650 h 898525"/>
                <a:gd name="connsiteX5" fmla="*/ 444500 w 545141"/>
                <a:gd name="connsiteY5" fmla="*/ 469900 h 898525"/>
                <a:gd name="connsiteX6" fmla="*/ 425450 w 545141"/>
                <a:gd name="connsiteY6" fmla="*/ 641350 h 898525"/>
                <a:gd name="connsiteX7" fmla="*/ 428625 w 545141"/>
                <a:gd name="connsiteY7" fmla="*/ 790575 h 898525"/>
                <a:gd name="connsiteX8" fmla="*/ 412750 w 545141"/>
                <a:gd name="connsiteY8" fmla="*/ 898525 h 898525"/>
                <a:gd name="connsiteX9" fmla="*/ 212725 w 545141"/>
                <a:gd name="connsiteY9" fmla="*/ 825500 h 898525"/>
                <a:gd name="connsiteX10" fmla="*/ 76200 w 545141"/>
                <a:gd name="connsiteY10" fmla="*/ 850900 h 898525"/>
                <a:gd name="connsiteX11" fmla="*/ 50800 w 545141"/>
                <a:gd name="connsiteY11" fmla="*/ 714375 h 898525"/>
                <a:gd name="connsiteX12" fmla="*/ 82550 w 545141"/>
                <a:gd name="connsiteY12" fmla="*/ 606425 h 898525"/>
                <a:gd name="connsiteX13" fmla="*/ 69850 w 545141"/>
                <a:gd name="connsiteY13" fmla="*/ 460375 h 898525"/>
                <a:gd name="connsiteX14" fmla="*/ 73025 w 545141"/>
                <a:gd name="connsiteY14" fmla="*/ 269875 h 898525"/>
                <a:gd name="connsiteX15" fmla="*/ 0 w 54514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25450 w 545331"/>
                <a:gd name="connsiteY6" fmla="*/ 641350 h 898525"/>
                <a:gd name="connsiteX7" fmla="*/ 428625 w 545331"/>
                <a:gd name="connsiteY7" fmla="*/ 790575 h 898525"/>
                <a:gd name="connsiteX8" fmla="*/ 412750 w 545331"/>
                <a:gd name="connsiteY8" fmla="*/ 898525 h 898525"/>
                <a:gd name="connsiteX9" fmla="*/ 212725 w 545331"/>
                <a:gd name="connsiteY9" fmla="*/ 825500 h 898525"/>
                <a:gd name="connsiteX10" fmla="*/ 762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25450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762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762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73025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73025 w 545331"/>
                <a:gd name="connsiteY12" fmla="*/ 606425 h 898525"/>
                <a:gd name="connsiteX13" fmla="*/ 60325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73025 w 545331"/>
                <a:gd name="connsiteY12" fmla="*/ 606425 h 898525"/>
                <a:gd name="connsiteX13" fmla="*/ 60325 w 545331"/>
                <a:gd name="connsiteY13" fmla="*/ 460375 h 898525"/>
                <a:gd name="connsiteX14" fmla="*/ 60325 w 545331"/>
                <a:gd name="connsiteY14" fmla="*/ 269875 h 898525"/>
                <a:gd name="connsiteX15" fmla="*/ 0 w 5453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85725 w 558031"/>
                <a:gd name="connsiteY12" fmla="*/ 606425 h 898525"/>
                <a:gd name="connsiteX13" fmla="*/ 73025 w 558031"/>
                <a:gd name="connsiteY13" fmla="*/ 460375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73025 w 558031"/>
                <a:gd name="connsiteY13" fmla="*/ 460375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73025 w 558031"/>
                <a:gd name="connsiteY13" fmla="*/ 460375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090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725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725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725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1850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1850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1850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3810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3810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5069 h 905019"/>
                <a:gd name="connsiteX1" fmla="*/ 107950 w 558031"/>
                <a:gd name="connsiteY1" fmla="*/ 25544 h 905019"/>
                <a:gd name="connsiteX2" fmla="*/ 228600 w 558031"/>
                <a:gd name="connsiteY2" fmla="*/ 144 h 905019"/>
                <a:gd name="connsiteX3" fmla="*/ 374650 w 558031"/>
                <a:gd name="connsiteY3" fmla="*/ 38244 h 905019"/>
                <a:gd name="connsiteX4" fmla="*/ 555625 w 558031"/>
                <a:gd name="connsiteY4" fmla="*/ 54119 h 905019"/>
                <a:gd name="connsiteX5" fmla="*/ 492125 w 558031"/>
                <a:gd name="connsiteY5" fmla="*/ 250969 h 905019"/>
                <a:gd name="connsiteX6" fmla="*/ 457200 w 558031"/>
                <a:gd name="connsiteY6" fmla="*/ 470044 h 905019"/>
                <a:gd name="connsiteX7" fmla="*/ 447675 w 558031"/>
                <a:gd name="connsiteY7" fmla="*/ 641494 h 905019"/>
                <a:gd name="connsiteX8" fmla="*/ 450850 w 558031"/>
                <a:gd name="connsiteY8" fmla="*/ 797069 h 905019"/>
                <a:gd name="connsiteX9" fmla="*/ 422275 w 558031"/>
                <a:gd name="connsiteY9" fmla="*/ 905019 h 905019"/>
                <a:gd name="connsiteX10" fmla="*/ 225425 w 558031"/>
                <a:gd name="connsiteY10" fmla="*/ 835169 h 905019"/>
                <a:gd name="connsiteX11" fmla="*/ 76200 w 558031"/>
                <a:gd name="connsiteY11" fmla="*/ 857394 h 905019"/>
                <a:gd name="connsiteX12" fmla="*/ 57150 w 558031"/>
                <a:gd name="connsiteY12" fmla="*/ 714519 h 905019"/>
                <a:gd name="connsiteX13" fmla="*/ 76200 w 558031"/>
                <a:gd name="connsiteY13" fmla="*/ 606569 h 905019"/>
                <a:gd name="connsiteX14" fmla="*/ 63500 w 558031"/>
                <a:gd name="connsiteY14" fmla="*/ 457344 h 905019"/>
                <a:gd name="connsiteX15" fmla="*/ 73025 w 558031"/>
                <a:gd name="connsiteY15" fmla="*/ 270019 h 905019"/>
                <a:gd name="connsiteX16" fmla="*/ 0 w 558031"/>
                <a:gd name="connsiteY16" fmla="*/ 35069 h 905019"/>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555625 w 558031"/>
                <a:gd name="connsiteY4" fmla="*/ 54062 h 904962"/>
                <a:gd name="connsiteX5" fmla="*/ 492125 w 558031"/>
                <a:gd name="connsiteY5" fmla="*/ 250912 h 904962"/>
                <a:gd name="connsiteX6" fmla="*/ 457200 w 558031"/>
                <a:gd name="connsiteY6" fmla="*/ 469987 h 904962"/>
                <a:gd name="connsiteX7" fmla="*/ 447675 w 558031"/>
                <a:gd name="connsiteY7" fmla="*/ 641437 h 904962"/>
                <a:gd name="connsiteX8" fmla="*/ 450850 w 558031"/>
                <a:gd name="connsiteY8" fmla="*/ 797012 h 904962"/>
                <a:gd name="connsiteX9" fmla="*/ 422275 w 558031"/>
                <a:gd name="connsiteY9" fmla="*/ 904962 h 904962"/>
                <a:gd name="connsiteX10" fmla="*/ 225425 w 558031"/>
                <a:gd name="connsiteY10" fmla="*/ 835112 h 904962"/>
                <a:gd name="connsiteX11" fmla="*/ 76200 w 558031"/>
                <a:gd name="connsiteY11" fmla="*/ 857337 h 904962"/>
                <a:gd name="connsiteX12" fmla="*/ 57150 w 558031"/>
                <a:gd name="connsiteY12" fmla="*/ 714462 h 904962"/>
                <a:gd name="connsiteX13" fmla="*/ 76200 w 558031"/>
                <a:gd name="connsiteY13" fmla="*/ 606512 h 904962"/>
                <a:gd name="connsiteX14" fmla="*/ 63500 w 558031"/>
                <a:gd name="connsiteY14" fmla="*/ 457287 h 904962"/>
                <a:gd name="connsiteX15" fmla="*/ 73025 w 558031"/>
                <a:gd name="connsiteY15" fmla="*/ 269962 h 904962"/>
                <a:gd name="connsiteX16" fmla="*/ 0 w 558031"/>
                <a:gd name="connsiteY16" fmla="*/ 35012 h 904962"/>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444500 w 558031"/>
                <a:gd name="connsiteY4" fmla="*/ 31836 h 904962"/>
                <a:gd name="connsiteX5" fmla="*/ 555625 w 558031"/>
                <a:gd name="connsiteY5" fmla="*/ 54062 h 904962"/>
                <a:gd name="connsiteX6" fmla="*/ 492125 w 558031"/>
                <a:gd name="connsiteY6" fmla="*/ 250912 h 904962"/>
                <a:gd name="connsiteX7" fmla="*/ 457200 w 558031"/>
                <a:gd name="connsiteY7" fmla="*/ 469987 h 904962"/>
                <a:gd name="connsiteX8" fmla="*/ 447675 w 558031"/>
                <a:gd name="connsiteY8" fmla="*/ 641437 h 904962"/>
                <a:gd name="connsiteX9" fmla="*/ 450850 w 558031"/>
                <a:gd name="connsiteY9" fmla="*/ 797012 h 904962"/>
                <a:gd name="connsiteX10" fmla="*/ 422275 w 558031"/>
                <a:gd name="connsiteY10" fmla="*/ 904962 h 904962"/>
                <a:gd name="connsiteX11" fmla="*/ 225425 w 558031"/>
                <a:gd name="connsiteY11" fmla="*/ 835112 h 904962"/>
                <a:gd name="connsiteX12" fmla="*/ 76200 w 558031"/>
                <a:gd name="connsiteY12" fmla="*/ 857337 h 904962"/>
                <a:gd name="connsiteX13" fmla="*/ 57150 w 558031"/>
                <a:gd name="connsiteY13" fmla="*/ 714462 h 904962"/>
                <a:gd name="connsiteX14" fmla="*/ 76200 w 558031"/>
                <a:gd name="connsiteY14" fmla="*/ 606512 h 904962"/>
                <a:gd name="connsiteX15" fmla="*/ 63500 w 558031"/>
                <a:gd name="connsiteY15" fmla="*/ 457287 h 904962"/>
                <a:gd name="connsiteX16" fmla="*/ 73025 w 558031"/>
                <a:gd name="connsiteY16" fmla="*/ 269962 h 904962"/>
                <a:gd name="connsiteX17" fmla="*/ 0 w 558031"/>
                <a:gd name="connsiteY17" fmla="*/ 35012 h 904962"/>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441325 w 558031"/>
                <a:gd name="connsiteY4" fmla="*/ 44536 h 904962"/>
                <a:gd name="connsiteX5" fmla="*/ 555625 w 558031"/>
                <a:gd name="connsiteY5" fmla="*/ 54062 h 904962"/>
                <a:gd name="connsiteX6" fmla="*/ 492125 w 558031"/>
                <a:gd name="connsiteY6" fmla="*/ 250912 h 904962"/>
                <a:gd name="connsiteX7" fmla="*/ 457200 w 558031"/>
                <a:gd name="connsiteY7" fmla="*/ 469987 h 904962"/>
                <a:gd name="connsiteX8" fmla="*/ 447675 w 558031"/>
                <a:gd name="connsiteY8" fmla="*/ 641437 h 904962"/>
                <a:gd name="connsiteX9" fmla="*/ 450850 w 558031"/>
                <a:gd name="connsiteY9" fmla="*/ 797012 h 904962"/>
                <a:gd name="connsiteX10" fmla="*/ 422275 w 558031"/>
                <a:gd name="connsiteY10" fmla="*/ 904962 h 904962"/>
                <a:gd name="connsiteX11" fmla="*/ 225425 w 558031"/>
                <a:gd name="connsiteY11" fmla="*/ 835112 h 904962"/>
                <a:gd name="connsiteX12" fmla="*/ 76200 w 558031"/>
                <a:gd name="connsiteY12" fmla="*/ 857337 h 904962"/>
                <a:gd name="connsiteX13" fmla="*/ 57150 w 558031"/>
                <a:gd name="connsiteY13" fmla="*/ 714462 h 904962"/>
                <a:gd name="connsiteX14" fmla="*/ 76200 w 558031"/>
                <a:gd name="connsiteY14" fmla="*/ 606512 h 904962"/>
                <a:gd name="connsiteX15" fmla="*/ 63500 w 558031"/>
                <a:gd name="connsiteY15" fmla="*/ 457287 h 904962"/>
                <a:gd name="connsiteX16" fmla="*/ 73025 w 558031"/>
                <a:gd name="connsiteY16" fmla="*/ 269962 h 904962"/>
                <a:gd name="connsiteX17" fmla="*/ 0 w 558031"/>
                <a:gd name="connsiteY17" fmla="*/ 35012 h 904962"/>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441325 w 558031"/>
                <a:gd name="connsiteY4" fmla="*/ 44536 h 904962"/>
                <a:gd name="connsiteX5" fmla="*/ 555625 w 558031"/>
                <a:gd name="connsiteY5" fmla="*/ 54062 h 904962"/>
                <a:gd name="connsiteX6" fmla="*/ 492125 w 558031"/>
                <a:gd name="connsiteY6" fmla="*/ 250912 h 904962"/>
                <a:gd name="connsiteX7" fmla="*/ 457200 w 558031"/>
                <a:gd name="connsiteY7" fmla="*/ 469987 h 904962"/>
                <a:gd name="connsiteX8" fmla="*/ 447675 w 558031"/>
                <a:gd name="connsiteY8" fmla="*/ 641437 h 904962"/>
                <a:gd name="connsiteX9" fmla="*/ 450850 w 558031"/>
                <a:gd name="connsiteY9" fmla="*/ 797012 h 904962"/>
                <a:gd name="connsiteX10" fmla="*/ 422275 w 558031"/>
                <a:gd name="connsiteY10" fmla="*/ 904962 h 904962"/>
                <a:gd name="connsiteX11" fmla="*/ 225425 w 558031"/>
                <a:gd name="connsiteY11" fmla="*/ 835112 h 904962"/>
                <a:gd name="connsiteX12" fmla="*/ 76200 w 558031"/>
                <a:gd name="connsiteY12" fmla="*/ 857337 h 904962"/>
                <a:gd name="connsiteX13" fmla="*/ 57150 w 558031"/>
                <a:gd name="connsiteY13" fmla="*/ 714462 h 904962"/>
                <a:gd name="connsiteX14" fmla="*/ 76200 w 558031"/>
                <a:gd name="connsiteY14" fmla="*/ 606512 h 904962"/>
                <a:gd name="connsiteX15" fmla="*/ 63500 w 558031"/>
                <a:gd name="connsiteY15" fmla="*/ 457287 h 904962"/>
                <a:gd name="connsiteX16" fmla="*/ 73025 w 558031"/>
                <a:gd name="connsiteY16" fmla="*/ 269962 h 904962"/>
                <a:gd name="connsiteX17" fmla="*/ 0 w 558031"/>
                <a:gd name="connsiteY17" fmla="*/ 35012 h 904962"/>
                <a:gd name="connsiteX0" fmla="*/ 0 w 558031"/>
                <a:gd name="connsiteY0" fmla="*/ 35012 h 857337"/>
                <a:gd name="connsiteX1" fmla="*/ 111125 w 558031"/>
                <a:gd name="connsiteY1" fmla="*/ 41362 h 857337"/>
                <a:gd name="connsiteX2" fmla="*/ 228600 w 558031"/>
                <a:gd name="connsiteY2" fmla="*/ 87 h 857337"/>
                <a:gd name="connsiteX3" fmla="*/ 374650 w 558031"/>
                <a:gd name="connsiteY3" fmla="*/ 38187 h 857337"/>
                <a:gd name="connsiteX4" fmla="*/ 441325 w 558031"/>
                <a:gd name="connsiteY4" fmla="*/ 44536 h 857337"/>
                <a:gd name="connsiteX5" fmla="*/ 555625 w 558031"/>
                <a:gd name="connsiteY5" fmla="*/ 54062 h 857337"/>
                <a:gd name="connsiteX6" fmla="*/ 492125 w 558031"/>
                <a:gd name="connsiteY6" fmla="*/ 250912 h 857337"/>
                <a:gd name="connsiteX7" fmla="*/ 457200 w 558031"/>
                <a:gd name="connsiteY7" fmla="*/ 469987 h 857337"/>
                <a:gd name="connsiteX8" fmla="*/ 447675 w 558031"/>
                <a:gd name="connsiteY8" fmla="*/ 641437 h 857337"/>
                <a:gd name="connsiteX9" fmla="*/ 450850 w 558031"/>
                <a:gd name="connsiteY9" fmla="*/ 797012 h 857337"/>
                <a:gd name="connsiteX10" fmla="*/ 225425 w 558031"/>
                <a:gd name="connsiteY10" fmla="*/ 835112 h 857337"/>
                <a:gd name="connsiteX11" fmla="*/ 76200 w 558031"/>
                <a:gd name="connsiteY11" fmla="*/ 857337 h 857337"/>
                <a:gd name="connsiteX12" fmla="*/ 57150 w 558031"/>
                <a:gd name="connsiteY12" fmla="*/ 714462 h 857337"/>
                <a:gd name="connsiteX13" fmla="*/ 76200 w 558031"/>
                <a:gd name="connsiteY13" fmla="*/ 606512 h 857337"/>
                <a:gd name="connsiteX14" fmla="*/ 63500 w 558031"/>
                <a:gd name="connsiteY14" fmla="*/ 457287 h 857337"/>
                <a:gd name="connsiteX15" fmla="*/ 73025 w 558031"/>
                <a:gd name="connsiteY15" fmla="*/ 269962 h 857337"/>
                <a:gd name="connsiteX16" fmla="*/ 0 w 558031"/>
                <a:gd name="connsiteY16" fmla="*/ 35012 h 857337"/>
                <a:gd name="connsiteX0" fmla="*/ 0 w 558031"/>
                <a:gd name="connsiteY0" fmla="*/ 35012 h 860215"/>
                <a:gd name="connsiteX1" fmla="*/ 111125 w 558031"/>
                <a:gd name="connsiteY1" fmla="*/ 41362 h 860215"/>
                <a:gd name="connsiteX2" fmla="*/ 228600 w 558031"/>
                <a:gd name="connsiteY2" fmla="*/ 87 h 860215"/>
                <a:gd name="connsiteX3" fmla="*/ 374650 w 558031"/>
                <a:gd name="connsiteY3" fmla="*/ 38187 h 860215"/>
                <a:gd name="connsiteX4" fmla="*/ 441325 w 558031"/>
                <a:gd name="connsiteY4" fmla="*/ 44536 h 860215"/>
                <a:gd name="connsiteX5" fmla="*/ 555625 w 558031"/>
                <a:gd name="connsiteY5" fmla="*/ 54062 h 860215"/>
                <a:gd name="connsiteX6" fmla="*/ 492125 w 558031"/>
                <a:gd name="connsiteY6" fmla="*/ 250912 h 860215"/>
                <a:gd name="connsiteX7" fmla="*/ 457200 w 558031"/>
                <a:gd name="connsiteY7" fmla="*/ 469987 h 860215"/>
                <a:gd name="connsiteX8" fmla="*/ 447675 w 558031"/>
                <a:gd name="connsiteY8" fmla="*/ 641437 h 860215"/>
                <a:gd name="connsiteX9" fmla="*/ 450850 w 558031"/>
                <a:gd name="connsiteY9" fmla="*/ 797012 h 860215"/>
                <a:gd name="connsiteX10" fmla="*/ 76200 w 558031"/>
                <a:gd name="connsiteY10" fmla="*/ 857337 h 860215"/>
                <a:gd name="connsiteX11" fmla="*/ 57150 w 558031"/>
                <a:gd name="connsiteY11" fmla="*/ 714462 h 860215"/>
                <a:gd name="connsiteX12" fmla="*/ 76200 w 558031"/>
                <a:gd name="connsiteY12" fmla="*/ 606512 h 860215"/>
                <a:gd name="connsiteX13" fmla="*/ 63500 w 558031"/>
                <a:gd name="connsiteY13" fmla="*/ 457287 h 860215"/>
                <a:gd name="connsiteX14" fmla="*/ 73025 w 558031"/>
                <a:gd name="connsiteY14" fmla="*/ 269962 h 860215"/>
                <a:gd name="connsiteX15" fmla="*/ 0 w 558031"/>
                <a:gd name="connsiteY15" fmla="*/ 35012 h 860215"/>
                <a:gd name="connsiteX0" fmla="*/ 0 w 558031"/>
                <a:gd name="connsiteY0" fmla="*/ 35012 h 798552"/>
                <a:gd name="connsiteX1" fmla="*/ 111125 w 558031"/>
                <a:gd name="connsiteY1" fmla="*/ 41362 h 798552"/>
                <a:gd name="connsiteX2" fmla="*/ 228600 w 558031"/>
                <a:gd name="connsiteY2" fmla="*/ 87 h 798552"/>
                <a:gd name="connsiteX3" fmla="*/ 374650 w 558031"/>
                <a:gd name="connsiteY3" fmla="*/ 38187 h 798552"/>
                <a:gd name="connsiteX4" fmla="*/ 441325 w 558031"/>
                <a:gd name="connsiteY4" fmla="*/ 44536 h 798552"/>
                <a:gd name="connsiteX5" fmla="*/ 555625 w 558031"/>
                <a:gd name="connsiteY5" fmla="*/ 54062 h 798552"/>
                <a:gd name="connsiteX6" fmla="*/ 492125 w 558031"/>
                <a:gd name="connsiteY6" fmla="*/ 250912 h 798552"/>
                <a:gd name="connsiteX7" fmla="*/ 457200 w 558031"/>
                <a:gd name="connsiteY7" fmla="*/ 469987 h 798552"/>
                <a:gd name="connsiteX8" fmla="*/ 447675 w 558031"/>
                <a:gd name="connsiteY8" fmla="*/ 641437 h 798552"/>
                <a:gd name="connsiteX9" fmla="*/ 450850 w 558031"/>
                <a:gd name="connsiteY9" fmla="*/ 797012 h 798552"/>
                <a:gd name="connsiteX10" fmla="*/ 57150 w 558031"/>
                <a:gd name="connsiteY10" fmla="*/ 714462 h 798552"/>
                <a:gd name="connsiteX11" fmla="*/ 76200 w 558031"/>
                <a:gd name="connsiteY11" fmla="*/ 606512 h 798552"/>
                <a:gd name="connsiteX12" fmla="*/ 63500 w 558031"/>
                <a:gd name="connsiteY12" fmla="*/ 457287 h 798552"/>
                <a:gd name="connsiteX13" fmla="*/ 73025 w 558031"/>
                <a:gd name="connsiteY13" fmla="*/ 269962 h 798552"/>
                <a:gd name="connsiteX14" fmla="*/ 0 w 558031"/>
                <a:gd name="connsiteY14" fmla="*/ 35012 h 798552"/>
                <a:gd name="connsiteX0" fmla="*/ 0 w 558031"/>
                <a:gd name="connsiteY0" fmla="*/ 35012 h 797012"/>
                <a:gd name="connsiteX1" fmla="*/ 111125 w 558031"/>
                <a:gd name="connsiteY1" fmla="*/ 41362 h 797012"/>
                <a:gd name="connsiteX2" fmla="*/ 228600 w 558031"/>
                <a:gd name="connsiteY2" fmla="*/ 87 h 797012"/>
                <a:gd name="connsiteX3" fmla="*/ 374650 w 558031"/>
                <a:gd name="connsiteY3" fmla="*/ 38187 h 797012"/>
                <a:gd name="connsiteX4" fmla="*/ 441325 w 558031"/>
                <a:gd name="connsiteY4" fmla="*/ 44536 h 797012"/>
                <a:gd name="connsiteX5" fmla="*/ 555625 w 558031"/>
                <a:gd name="connsiteY5" fmla="*/ 54062 h 797012"/>
                <a:gd name="connsiteX6" fmla="*/ 492125 w 558031"/>
                <a:gd name="connsiteY6" fmla="*/ 250912 h 797012"/>
                <a:gd name="connsiteX7" fmla="*/ 457200 w 558031"/>
                <a:gd name="connsiteY7" fmla="*/ 469987 h 797012"/>
                <a:gd name="connsiteX8" fmla="*/ 447675 w 558031"/>
                <a:gd name="connsiteY8" fmla="*/ 641437 h 797012"/>
                <a:gd name="connsiteX9" fmla="*/ 450850 w 558031"/>
                <a:gd name="connsiteY9" fmla="*/ 797012 h 797012"/>
                <a:gd name="connsiteX10" fmla="*/ 76200 w 558031"/>
                <a:gd name="connsiteY10" fmla="*/ 606512 h 797012"/>
                <a:gd name="connsiteX11" fmla="*/ 63500 w 558031"/>
                <a:gd name="connsiteY11" fmla="*/ 457287 h 797012"/>
                <a:gd name="connsiteX12" fmla="*/ 73025 w 558031"/>
                <a:gd name="connsiteY12" fmla="*/ 269962 h 797012"/>
                <a:gd name="connsiteX13" fmla="*/ 0 w 558031"/>
                <a:gd name="connsiteY13" fmla="*/ 35012 h 797012"/>
                <a:gd name="connsiteX0" fmla="*/ 0 w 558031"/>
                <a:gd name="connsiteY0" fmla="*/ 35012 h 649906"/>
                <a:gd name="connsiteX1" fmla="*/ 111125 w 558031"/>
                <a:gd name="connsiteY1" fmla="*/ 41362 h 649906"/>
                <a:gd name="connsiteX2" fmla="*/ 228600 w 558031"/>
                <a:gd name="connsiteY2" fmla="*/ 87 h 649906"/>
                <a:gd name="connsiteX3" fmla="*/ 374650 w 558031"/>
                <a:gd name="connsiteY3" fmla="*/ 38187 h 649906"/>
                <a:gd name="connsiteX4" fmla="*/ 441325 w 558031"/>
                <a:gd name="connsiteY4" fmla="*/ 44536 h 649906"/>
                <a:gd name="connsiteX5" fmla="*/ 555625 w 558031"/>
                <a:gd name="connsiteY5" fmla="*/ 54062 h 649906"/>
                <a:gd name="connsiteX6" fmla="*/ 492125 w 558031"/>
                <a:gd name="connsiteY6" fmla="*/ 250912 h 649906"/>
                <a:gd name="connsiteX7" fmla="*/ 457200 w 558031"/>
                <a:gd name="connsiteY7" fmla="*/ 469987 h 649906"/>
                <a:gd name="connsiteX8" fmla="*/ 447675 w 558031"/>
                <a:gd name="connsiteY8" fmla="*/ 641437 h 649906"/>
                <a:gd name="connsiteX9" fmla="*/ 76200 w 558031"/>
                <a:gd name="connsiteY9" fmla="*/ 606512 h 649906"/>
                <a:gd name="connsiteX10" fmla="*/ 63500 w 558031"/>
                <a:gd name="connsiteY10" fmla="*/ 457287 h 649906"/>
                <a:gd name="connsiteX11" fmla="*/ 73025 w 558031"/>
                <a:gd name="connsiteY11" fmla="*/ 269962 h 649906"/>
                <a:gd name="connsiteX12" fmla="*/ 0 w 558031"/>
                <a:gd name="connsiteY12" fmla="*/ 35012 h 649906"/>
                <a:gd name="connsiteX0" fmla="*/ 0 w 558031"/>
                <a:gd name="connsiteY0" fmla="*/ 35012 h 606553"/>
                <a:gd name="connsiteX1" fmla="*/ 111125 w 558031"/>
                <a:gd name="connsiteY1" fmla="*/ 41362 h 606553"/>
                <a:gd name="connsiteX2" fmla="*/ 228600 w 558031"/>
                <a:gd name="connsiteY2" fmla="*/ 87 h 606553"/>
                <a:gd name="connsiteX3" fmla="*/ 374650 w 558031"/>
                <a:gd name="connsiteY3" fmla="*/ 38187 h 606553"/>
                <a:gd name="connsiteX4" fmla="*/ 441325 w 558031"/>
                <a:gd name="connsiteY4" fmla="*/ 44536 h 606553"/>
                <a:gd name="connsiteX5" fmla="*/ 555625 w 558031"/>
                <a:gd name="connsiteY5" fmla="*/ 54062 h 606553"/>
                <a:gd name="connsiteX6" fmla="*/ 492125 w 558031"/>
                <a:gd name="connsiteY6" fmla="*/ 250912 h 606553"/>
                <a:gd name="connsiteX7" fmla="*/ 457200 w 558031"/>
                <a:gd name="connsiteY7" fmla="*/ 469987 h 606553"/>
                <a:gd name="connsiteX8" fmla="*/ 76200 w 558031"/>
                <a:gd name="connsiteY8" fmla="*/ 606512 h 606553"/>
                <a:gd name="connsiteX9" fmla="*/ 63500 w 558031"/>
                <a:gd name="connsiteY9" fmla="*/ 457287 h 606553"/>
                <a:gd name="connsiteX10" fmla="*/ 73025 w 558031"/>
                <a:gd name="connsiteY10" fmla="*/ 269962 h 606553"/>
                <a:gd name="connsiteX11" fmla="*/ 0 w 558031"/>
                <a:gd name="connsiteY11" fmla="*/ 35012 h 606553"/>
                <a:gd name="connsiteX0" fmla="*/ 0 w 558031"/>
                <a:gd name="connsiteY0" fmla="*/ 35012 h 489980"/>
                <a:gd name="connsiteX1" fmla="*/ 111125 w 558031"/>
                <a:gd name="connsiteY1" fmla="*/ 41362 h 489980"/>
                <a:gd name="connsiteX2" fmla="*/ 228600 w 558031"/>
                <a:gd name="connsiteY2" fmla="*/ 87 h 489980"/>
                <a:gd name="connsiteX3" fmla="*/ 374650 w 558031"/>
                <a:gd name="connsiteY3" fmla="*/ 38187 h 489980"/>
                <a:gd name="connsiteX4" fmla="*/ 441325 w 558031"/>
                <a:gd name="connsiteY4" fmla="*/ 44536 h 489980"/>
                <a:gd name="connsiteX5" fmla="*/ 555625 w 558031"/>
                <a:gd name="connsiteY5" fmla="*/ 54062 h 489980"/>
                <a:gd name="connsiteX6" fmla="*/ 492125 w 558031"/>
                <a:gd name="connsiteY6" fmla="*/ 250912 h 489980"/>
                <a:gd name="connsiteX7" fmla="*/ 457200 w 558031"/>
                <a:gd name="connsiteY7" fmla="*/ 469987 h 489980"/>
                <a:gd name="connsiteX8" fmla="*/ 63500 w 558031"/>
                <a:gd name="connsiteY8" fmla="*/ 457287 h 489980"/>
                <a:gd name="connsiteX9" fmla="*/ 73025 w 558031"/>
                <a:gd name="connsiteY9" fmla="*/ 269962 h 489980"/>
                <a:gd name="connsiteX10" fmla="*/ 0 w 558031"/>
                <a:gd name="connsiteY10" fmla="*/ 35012 h 489980"/>
                <a:gd name="connsiteX0" fmla="*/ 0 w 558031"/>
                <a:gd name="connsiteY0" fmla="*/ 35012 h 470043"/>
                <a:gd name="connsiteX1" fmla="*/ 111125 w 558031"/>
                <a:gd name="connsiteY1" fmla="*/ 41362 h 470043"/>
                <a:gd name="connsiteX2" fmla="*/ 228600 w 558031"/>
                <a:gd name="connsiteY2" fmla="*/ 87 h 470043"/>
                <a:gd name="connsiteX3" fmla="*/ 374650 w 558031"/>
                <a:gd name="connsiteY3" fmla="*/ 38187 h 470043"/>
                <a:gd name="connsiteX4" fmla="*/ 441325 w 558031"/>
                <a:gd name="connsiteY4" fmla="*/ 44536 h 470043"/>
                <a:gd name="connsiteX5" fmla="*/ 555625 w 558031"/>
                <a:gd name="connsiteY5" fmla="*/ 54062 h 470043"/>
                <a:gd name="connsiteX6" fmla="*/ 492125 w 558031"/>
                <a:gd name="connsiteY6" fmla="*/ 250912 h 470043"/>
                <a:gd name="connsiteX7" fmla="*/ 457200 w 558031"/>
                <a:gd name="connsiteY7" fmla="*/ 469987 h 470043"/>
                <a:gd name="connsiteX8" fmla="*/ 73025 w 558031"/>
                <a:gd name="connsiteY8" fmla="*/ 269962 h 470043"/>
                <a:gd name="connsiteX9" fmla="*/ 0 w 558031"/>
                <a:gd name="connsiteY9" fmla="*/ 35012 h 470043"/>
                <a:gd name="connsiteX0" fmla="*/ 0 w 563897"/>
                <a:gd name="connsiteY0" fmla="*/ 35012 h 289235"/>
                <a:gd name="connsiteX1" fmla="*/ 111125 w 563897"/>
                <a:gd name="connsiteY1" fmla="*/ 41362 h 289235"/>
                <a:gd name="connsiteX2" fmla="*/ 228600 w 563897"/>
                <a:gd name="connsiteY2" fmla="*/ 87 h 289235"/>
                <a:gd name="connsiteX3" fmla="*/ 374650 w 563897"/>
                <a:gd name="connsiteY3" fmla="*/ 38187 h 289235"/>
                <a:gd name="connsiteX4" fmla="*/ 441325 w 563897"/>
                <a:gd name="connsiteY4" fmla="*/ 44536 h 289235"/>
                <a:gd name="connsiteX5" fmla="*/ 555625 w 563897"/>
                <a:gd name="connsiteY5" fmla="*/ 54062 h 289235"/>
                <a:gd name="connsiteX6" fmla="*/ 492125 w 563897"/>
                <a:gd name="connsiteY6" fmla="*/ 250912 h 289235"/>
                <a:gd name="connsiteX7" fmla="*/ 73025 w 563897"/>
                <a:gd name="connsiteY7" fmla="*/ 269962 h 289235"/>
                <a:gd name="connsiteX8" fmla="*/ 0 w 563897"/>
                <a:gd name="connsiteY8" fmla="*/ 35012 h 289235"/>
                <a:gd name="connsiteX0" fmla="*/ 0 w 557701"/>
                <a:gd name="connsiteY0" fmla="*/ 35012 h 284916"/>
                <a:gd name="connsiteX1" fmla="*/ 111125 w 557701"/>
                <a:gd name="connsiteY1" fmla="*/ 41362 h 284916"/>
                <a:gd name="connsiteX2" fmla="*/ 228600 w 557701"/>
                <a:gd name="connsiteY2" fmla="*/ 87 h 284916"/>
                <a:gd name="connsiteX3" fmla="*/ 374650 w 557701"/>
                <a:gd name="connsiteY3" fmla="*/ 38187 h 284916"/>
                <a:gd name="connsiteX4" fmla="*/ 441325 w 557701"/>
                <a:gd name="connsiteY4" fmla="*/ 44536 h 284916"/>
                <a:gd name="connsiteX5" fmla="*/ 555625 w 557701"/>
                <a:gd name="connsiteY5" fmla="*/ 54062 h 284916"/>
                <a:gd name="connsiteX6" fmla="*/ 492125 w 557701"/>
                <a:gd name="connsiteY6" fmla="*/ 250912 h 284916"/>
                <a:gd name="connsiteX7" fmla="*/ 73025 w 557701"/>
                <a:gd name="connsiteY7" fmla="*/ 269962 h 284916"/>
                <a:gd name="connsiteX8" fmla="*/ 0 w 557701"/>
                <a:gd name="connsiteY8" fmla="*/ 35012 h 284916"/>
                <a:gd name="connsiteX0" fmla="*/ 0 w 557375"/>
                <a:gd name="connsiteY0" fmla="*/ 35012 h 296227"/>
                <a:gd name="connsiteX1" fmla="*/ 111125 w 557375"/>
                <a:gd name="connsiteY1" fmla="*/ 41362 h 296227"/>
                <a:gd name="connsiteX2" fmla="*/ 228600 w 557375"/>
                <a:gd name="connsiteY2" fmla="*/ 87 h 296227"/>
                <a:gd name="connsiteX3" fmla="*/ 374650 w 557375"/>
                <a:gd name="connsiteY3" fmla="*/ 38187 h 296227"/>
                <a:gd name="connsiteX4" fmla="*/ 441325 w 557375"/>
                <a:gd name="connsiteY4" fmla="*/ 44536 h 296227"/>
                <a:gd name="connsiteX5" fmla="*/ 555625 w 557375"/>
                <a:gd name="connsiteY5" fmla="*/ 54062 h 296227"/>
                <a:gd name="connsiteX6" fmla="*/ 476250 w 557375"/>
                <a:gd name="connsiteY6" fmla="*/ 282662 h 296227"/>
                <a:gd name="connsiteX7" fmla="*/ 73025 w 557375"/>
                <a:gd name="connsiteY7" fmla="*/ 269962 h 296227"/>
                <a:gd name="connsiteX8" fmla="*/ 0 w 557375"/>
                <a:gd name="connsiteY8" fmla="*/ 35012 h 296227"/>
                <a:gd name="connsiteX0" fmla="*/ 0 w 560591"/>
                <a:gd name="connsiteY0" fmla="*/ 35012 h 307112"/>
                <a:gd name="connsiteX1" fmla="*/ 111125 w 560591"/>
                <a:gd name="connsiteY1" fmla="*/ 41362 h 307112"/>
                <a:gd name="connsiteX2" fmla="*/ 228600 w 560591"/>
                <a:gd name="connsiteY2" fmla="*/ 87 h 307112"/>
                <a:gd name="connsiteX3" fmla="*/ 374650 w 560591"/>
                <a:gd name="connsiteY3" fmla="*/ 38187 h 307112"/>
                <a:gd name="connsiteX4" fmla="*/ 441325 w 560591"/>
                <a:gd name="connsiteY4" fmla="*/ 44536 h 307112"/>
                <a:gd name="connsiteX5" fmla="*/ 555625 w 560591"/>
                <a:gd name="connsiteY5" fmla="*/ 54062 h 307112"/>
                <a:gd name="connsiteX6" fmla="*/ 476250 w 560591"/>
                <a:gd name="connsiteY6" fmla="*/ 282662 h 307112"/>
                <a:gd name="connsiteX7" fmla="*/ 98425 w 560591"/>
                <a:gd name="connsiteY7" fmla="*/ 276312 h 307112"/>
                <a:gd name="connsiteX8" fmla="*/ 0 w 560591"/>
                <a:gd name="connsiteY8" fmla="*/ 35012 h 307112"/>
                <a:gd name="connsiteX0" fmla="*/ 0 w 560591"/>
                <a:gd name="connsiteY0" fmla="*/ 35012 h 307112"/>
                <a:gd name="connsiteX1" fmla="*/ 111125 w 560591"/>
                <a:gd name="connsiteY1" fmla="*/ 41362 h 307112"/>
                <a:gd name="connsiteX2" fmla="*/ 228600 w 560591"/>
                <a:gd name="connsiteY2" fmla="*/ 87 h 307112"/>
                <a:gd name="connsiteX3" fmla="*/ 374650 w 560591"/>
                <a:gd name="connsiteY3" fmla="*/ 38187 h 307112"/>
                <a:gd name="connsiteX4" fmla="*/ 441325 w 560591"/>
                <a:gd name="connsiteY4" fmla="*/ 44536 h 307112"/>
                <a:gd name="connsiteX5" fmla="*/ 555625 w 560591"/>
                <a:gd name="connsiteY5" fmla="*/ 54062 h 307112"/>
                <a:gd name="connsiteX6" fmla="*/ 476250 w 560591"/>
                <a:gd name="connsiteY6" fmla="*/ 282662 h 307112"/>
                <a:gd name="connsiteX7" fmla="*/ 98425 w 560591"/>
                <a:gd name="connsiteY7" fmla="*/ 276312 h 307112"/>
                <a:gd name="connsiteX8" fmla="*/ 0 w 560591"/>
                <a:gd name="connsiteY8" fmla="*/ 35012 h 307112"/>
                <a:gd name="connsiteX0" fmla="*/ 0 w 557664"/>
                <a:gd name="connsiteY0" fmla="*/ 35012 h 305830"/>
                <a:gd name="connsiteX1" fmla="*/ 111125 w 557664"/>
                <a:gd name="connsiteY1" fmla="*/ 41362 h 305830"/>
                <a:gd name="connsiteX2" fmla="*/ 228600 w 557664"/>
                <a:gd name="connsiteY2" fmla="*/ 87 h 305830"/>
                <a:gd name="connsiteX3" fmla="*/ 374650 w 557664"/>
                <a:gd name="connsiteY3" fmla="*/ 38187 h 305830"/>
                <a:gd name="connsiteX4" fmla="*/ 441325 w 557664"/>
                <a:gd name="connsiteY4" fmla="*/ 44536 h 305830"/>
                <a:gd name="connsiteX5" fmla="*/ 555625 w 557664"/>
                <a:gd name="connsiteY5" fmla="*/ 54062 h 305830"/>
                <a:gd name="connsiteX6" fmla="*/ 476250 w 557664"/>
                <a:gd name="connsiteY6" fmla="*/ 282662 h 305830"/>
                <a:gd name="connsiteX7" fmla="*/ 98425 w 557664"/>
                <a:gd name="connsiteY7" fmla="*/ 276312 h 305830"/>
                <a:gd name="connsiteX8" fmla="*/ 0 w 557664"/>
                <a:gd name="connsiteY8" fmla="*/ 35012 h 305830"/>
                <a:gd name="connsiteX0" fmla="*/ 0 w 560822"/>
                <a:gd name="connsiteY0" fmla="*/ 35012 h 302421"/>
                <a:gd name="connsiteX1" fmla="*/ 111125 w 560822"/>
                <a:gd name="connsiteY1" fmla="*/ 41362 h 302421"/>
                <a:gd name="connsiteX2" fmla="*/ 228600 w 560822"/>
                <a:gd name="connsiteY2" fmla="*/ 87 h 302421"/>
                <a:gd name="connsiteX3" fmla="*/ 374650 w 560822"/>
                <a:gd name="connsiteY3" fmla="*/ 38187 h 302421"/>
                <a:gd name="connsiteX4" fmla="*/ 441325 w 560822"/>
                <a:gd name="connsiteY4" fmla="*/ 44536 h 302421"/>
                <a:gd name="connsiteX5" fmla="*/ 555625 w 560822"/>
                <a:gd name="connsiteY5" fmla="*/ 54062 h 302421"/>
                <a:gd name="connsiteX6" fmla="*/ 530225 w 560822"/>
                <a:gd name="connsiteY6" fmla="*/ 276126 h 302421"/>
                <a:gd name="connsiteX7" fmla="*/ 98425 w 560822"/>
                <a:gd name="connsiteY7" fmla="*/ 276312 h 302421"/>
                <a:gd name="connsiteX8" fmla="*/ 0 w 560822"/>
                <a:gd name="connsiteY8" fmla="*/ 35012 h 302421"/>
                <a:gd name="connsiteX0" fmla="*/ 0 w 579671"/>
                <a:gd name="connsiteY0" fmla="*/ 35012 h 291922"/>
                <a:gd name="connsiteX1" fmla="*/ 111125 w 579671"/>
                <a:gd name="connsiteY1" fmla="*/ 41362 h 291922"/>
                <a:gd name="connsiteX2" fmla="*/ 228600 w 579671"/>
                <a:gd name="connsiteY2" fmla="*/ 87 h 291922"/>
                <a:gd name="connsiteX3" fmla="*/ 374650 w 579671"/>
                <a:gd name="connsiteY3" fmla="*/ 38187 h 291922"/>
                <a:gd name="connsiteX4" fmla="*/ 441325 w 579671"/>
                <a:gd name="connsiteY4" fmla="*/ 44536 h 291922"/>
                <a:gd name="connsiteX5" fmla="*/ 555625 w 579671"/>
                <a:gd name="connsiteY5" fmla="*/ 54062 h 291922"/>
                <a:gd name="connsiteX6" fmla="*/ 530225 w 579671"/>
                <a:gd name="connsiteY6" fmla="*/ 276126 h 291922"/>
                <a:gd name="connsiteX7" fmla="*/ 63500 w 579671"/>
                <a:gd name="connsiteY7" fmla="*/ 250168 h 291922"/>
                <a:gd name="connsiteX8" fmla="*/ 0 w 579671"/>
                <a:gd name="connsiteY8" fmla="*/ 35012 h 291922"/>
                <a:gd name="connsiteX0" fmla="*/ 0 w 581165"/>
                <a:gd name="connsiteY0" fmla="*/ 35012 h 291922"/>
                <a:gd name="connsiteX1" fmla="*/ 111125 w 581165"/>
                <a:gd name="connsiteY1" fmla="*/ 41362 h 291922"/>
                <a:gd name="connsiteX2" fmla="*/ 228600 w 581165"/>
                <a:gd name="connsiteY2" fmla="*/ 87 h 291922"/>
                <a:gd name="connsiteX3" fmla="*/ 374650 w 581165"/>
                <a:gd name="connsiteY3" fmla="*/ 38187 h 291922"/>
                <a:gd name="connsiteX4" fmla="*/ 441325 w 581165"/>
                <a:gd name="connsiteY4" fmla="*/ 44536 h 291922"/>
                <a:gd name="connsiteX5" fmla="*/ 555625 w 581165"/>
                <a:gd name="connsiteY5" fmla="*/ 54062 h 291922"/>
                <a:gd name="connsiteX6" fmla="*/ 530225 w 581165"/>
                <a:gd name="connsiteY6" fmla="*/ 276126 h 291922"/>
                <a:gd name="connsiteX7" fmla="*/ 41275 w 581165"/>
                <a:gd name="connsiteY7" fmla="*/ 250167 h 291922"/>
                <a:gd name="connsiteX8" fmla="*/ 0 w 581165"/>
                <a:gd name="connsiteY8" fmla="*/ 35012 h 291922"/>
                <a:gd name="connsiteX0" fmla="*/ 0 w 581165"/>
                <a:gd name="connsiteY0" fmla="*/ 35012 h 291922"/>
                <a:gd name="connsiteX1" fmla="*/ 111125 w 581165"/>
                <a:gd name="connsiteY1" fmla="*/ 41362 h 291922"/>
                <a:gd name="connsiteX2" fmla="*/ 228600 w 581165"/>
                <a:gd name="connsiteY2" fmla="*/ 87 h 291922"/>
                <a:gd name="connsiteX3" fmla="*/ 374650 w 581165"/>
                <a:gd name="connsiteY3" fmla="*/ 38187 h 291922"/>
                <a:gd name="connsiteX4" fmla="*/ 441325 w 581165"/>
                <a:gd name="connsiteY4" fmla="*/ 44536 h 291922"/>
                <a:gd name="connsiteX5" fmla="*/ 555625 w 581165"/>
                <a:gd name="connsiteY5" fmla="*/ 54062 h 291922"/>
                <a:gd name="connsiteX6" fmla="*/ 530225 w 581165"/>
                <a:gd name="connsiteY6" fmla="*/ 276126 h 291922"/>
                <a:gd name="connsiteX7" fmla="*/ 41275 w 581165"/>
                <a:gd name="connsiteY7" fmla="*/ 250167 h 291922"/>
                <a:gd name="connsiteX8" fmla="*/ 0 w 581165"/>
                <a:gd name="connsiteY8" fmla="*/ 35012 h 291922"/>
                <a:gd name="connsiteX0" fmla="*/ 0 w 560822"/>
                <a:gd name="connsiteY0" fmla="*/ 35012 h 286115"/>
                <a:gd name="connsiteX1" fmla="*/ 111125 w 560822"/>
                <a:gd name="connsiteY1" fmla="*/ 41362 h 286115"/>
                <a:gd name="connsiteX2" fmla="*/ 228600 w 560822"/>
                <a:gd name="connsiteY2" fmla="*/ 87 h 286115"/>
                <a:gd name="connsiteX3" fmla="*/ 374650 w 560822"/>
                <a:gd name="connsiteY3" fmla="*/ 38187 h 286115"/>
                <a:gd name="connsiteX4" fmla="*/ 441325 w 560822"/>
                <a:gd name="connsiteY4" fmla="*/ 44536 h 286115"/>
                <a:gd name="connsiteX5" fmla="*/ 555625 w 560822"/>
                <a:gd name="connsiteY5" fmla="*/ 54062 h 286115"/>
                <a:gd name="connsiteX6" fmla="*/ 530225 w 560822"/>
                <a:gd name="connsiteY6" fmla="*/ 276126 h 286115"/>
                <a:gd name="connsiteX7" fmla="*/ 41275 w 560822"/>
                <a:gd name="connsiteY7" fmla="*/ 250167 h 286115"/>
                <a:gd name="connsiteX8" fmla="*/ 0 w 560822"/>
                <a:gd name="connsiteY8" fmla="*/ 35012 h 286115"/>
                <a:gd name="connsiteX0" fmla="*/ 107 w 560929"/>
                <a:gd name="connsiteY0" fmla="*/ 35012 h 286115"/>
                <a:gd name="connsiteX1" fmla="*/ 111232 w 560929"/>
                <a:gd name="connsiteY1" fmla="*/ 41362 h 286115"/>
                <a:gd name="connsiteX2" fmla="*/ 228707 w 560929"/>
                <a:gd name="connsiteY2" fmla="*/ 87 h 286115"/>
                <a:gd name="connsiteX3" fmla="*/ 374757 w 560929"/>
                <a:gd name="connsiteY3" fmla="*/ 38187 h 286115"/>
                <a:gd name="connsiteX4" fmla="*/ 441432 w 560929"/>
                <a:gd name="connsiteY4" fmla="*/ 44536 h 286115"/>
                <a:gd name="connsiteX5" fmla="*/ 555732 w 560929"/>
                <a:gd name="connsiteY5" fmla="*/ 54062 h 286115"/>
                <a:gd name="connsiteX6" fmla="*/ 530332 w 560929"/>
                <a:gd name="connsiteY6" fmla="*/ 276126 h 286115"/>
                <a:gd name="connsiteX7" fmla="*/ 41382 w 560929"/>
                <a:gd name="connsiteY7" fmla="*/ 250167 h 286115"/>
                <a:gd name="connsiteX8" fmla="*/ 107 w 560929"/>
                <a:gd name="connsiteY8" fmla="*/ 35012 h 286115"/>
                <a:gd name="connsiteX0" fmla="*/ 107 w 560929"/>
                <a:gd name="connsiteY0" fmla="*/ 50174 h 301277"/>
                <a:gd name="connsiteX1" fmla="*/ 111232 w 560929"/>
                <a:gd name="connsiteY1" fmla="*/ 56524 h 301277"/>
                <a:gd name="connsiteX2" fmla="*/ 228707 w 560929"/>
                <a:gd name="connsiteY2" fmla="*/ 15249 h 301277"/>
                <a:gd name="connsiteX3" fmla="*/ 377932 w 560929"/>
                <a:gd name="connsiteY3" fmla="*/ 1061 h 301277"/>
                <a:gd name="connsiteX4" fmla="*/ 441432 w 560929"/>
                <a:gd name="connsiteY4" fmla="*/ 59698 h 301277"/>
                <a:gd name="connsiteX5" fmla="*/ 555732 w 560929"/>
                <a:gd name="connsiteY5" fmla="*/ 69224 h 301277"/>
                <a:gd name="connsiteX6" fmla="*/ 530332 w 560929"/>
                <a:gd name="connsiteY6" fmla="*/ 291288 h 301277"/>
                <a:gd name="connsiteX7" fmla="*/ 41382 w 560929"/>
                <a:gd name="connsiteY7" fmla="*/ 265329 h 301277"/>
                <a:gd name="connsiteX8" fmla="*/ 107 w 560929"/>
                <a:gd name="connsiteY8" fmla="*/ 50174 h 301277"/>
                <a:gd name="connsiteX0" fmla="*/ 107 w 560929"/>
                <a:gd name="connsiteY0" fmla="*/ 64294 h 315397"/>
                <a:gd name="connsiteX1" fmla="*/ 111232 w 560929"/>
                <a:gd name="connsiteY1" fmla="*/ 70644 h 315397"/>
                <a:gd name="connsiteX2" fmla="*/ 228707 w 560929"/>
                <a:gd name="connsiteY2" fmla="*/ 29369 h 315397"/>
                <a:gd name="connsiteX3" fmla="*/ 377932 w 560929"/>
                <a:gd name="connsiteY3" fmla="*/ 15181 h 315397"/>
                <a:gd name="connsiteX4" fmla="*/ 447782 w 560929"/>
                <a:gd name="connsiteY4" fmla="*/ 1921 h 315397"/>
                <a:gd name="connsiteX5" fmla="*/ 555732 w 560929"/>
                <a:gd name="connsiteY5" fmla="*/ 83344 h 315397"/>
                <a:gd name="connsiteX6" fmla="*/ 530332 w 560929"/>
                <a:gd name="connsiteY6" fmla="*/ 305408 h 315397"/>
                <a:gd name="connsiteX7" fmla="*/ 41382 w 560929"/>
                <a:gd name="connsiteY7" fmla="*/ 279449 h 315397"/>
                <a:gd name="connsiteX8" fmla="*/ 107 w 560929"/>
                <a:gd name="connsiteY8" fmla="*/ 64294 h 315397"/>
                <a:gd name="connsiteX0" fmla="*/ 71 w 576768"/>
                <a:gd name="connsiteY0" fmla="*/ 44686 h 315397"/>
                <a:gd name="connsiteX1" fmla="*/ 127071 w 576768"/>
                <a:gd name="connsiteY1" fmla="*/ 70644 h 315397"/>
                <a:gd name="connsiteX2" fmla="*/ 244546 w 576768"/>
                <a:gd name="connsiteY2" fmla="*/ 29369 h 315397"/>
                <a:gd name="connsiteX3" fmla="*/ 393771 w 576768"/>
                <a:gd name="connsiteY3" fmla="*/ 15181 h 315397"/>
                <a:gd name="connsiteX4" fmla="*/ 463621 w 576768"/>
                <a:gd name="connsiteY4" fmla="*/ 1921 h 315397"/>
                <a:gd name="connsiteX5" fmla="*/ 571571 w 576768"/>
                <a:gd name="connsiteY5" fmla="*/ 83344 h 315397"/>
                <a:gd name="connsiteX6" fmla="*/ 546171 w 576768"/>
                <a:gd name="connsiteY6" fmla="*/ 305408 h 315397"/>
                <a:gd name="connsiteX7" fmla="*/ 57221 w 576768"/>
                <a:gd name="connsiteY7" fmla="*/ 279449 h 315397"/>
                <a:gd name="connsiteX8" fmla="*/ 71 w 576768"/>
                <a:gd name="connsiteY8" fmla="*/ 44686 h 315397"/>
                <a:gd name="connsiteX0" fmla="*/ 56 w 589453"/>
                <a:gd name="connsiteY0" fmla="*/ 38150 h 315397"/>
                <a:gd name="connsiteX1" fmla="*/ 139756 w 589453"/>
                <a:gd name="connsiteY1" fmla="*/ 70644 h 315397"/>
                <a:gd name="connsiteX2" fmla="*/ 257231 w 589453"/>
                <a:gd name="connsiteY2" fmla="*/ 29369 h 315397"/>
                <a:gd name="connsiteX3" fmla="*/ 406456 w 589453"/>
                <a:gd name="connsiteY3" fmla="*/ 15181 h 315397"/>
                <a:gd name="connsiteX4" fmla="*/ 476306 w 589453"/>
                <a:gd name="connsiteY4" fmla="*/ 1921 h 315397"/>
                <a:gd name="connsiteX5" fmla="*/ 584256 w 589453"/>
                <a:gd name="connsiteY5" fmla="*/ 83344 h 315397"/>
                <a:gd name="connsiteX6" fmla="*/ 558856 w 589453"/>
                <a:gd name="connsiteY6" fmla="*/ 305408 h 315397"/>
                <a:gd name="connsiteX7" fmla="*/ 69906 w 589453"/>
                <a:gd name="connsiteY7" fmla="*/ 279449 h 315397"/>
                <a:gd name="connsiteX8" fmla="*/ 56 w 589453"/>
                <a:gd name="connsiteY8" fmla="*/ 38150 h 315397"/>
                <a:gd name="connsiteX0" fmla="*/ 0 w 589397"/>
                <a:gd name="connsiteY0" fmla="*/ 38150 h 315397"/>
                <a:gd name="connsiteX1" fmla="*/ 139700 w 589397"/>
                <a:gd name="connsiteY1" fmla="*/ 70644 h 315397"/>
                <a:gd name="connsiteX2" fmla="*/ 257175 w 589397"/>
                <a:gd name="connsiteY2" fmla="*/ 29369 h 315397"/>
                <a:gd name="connsiteX3" fmla="*/ 406400 w 589397"/>
                <a:gd name="connsiteY3" fmla="*/ 15181 h 315397"/>
                <a:gd name="connsiteX4" fmla="*/ 476250 w 589397"/>
                <a:gd name="connsiteY4" fmla="*/ 1921 h 315397"/>
                <a:gd name="connsiteX5" fmla="*/ 584200 w 589397"/>
                <a:gd name="connsiteY5" fmla="*/ 83344 h 315397"/>
                <a:gd name="connsiteX6" fmla="*/ 558800 w 589397"/>
                <a:gd name="connsiteY6" fmla="*/ 305408 h 315397"/>
                <a:gd name="connsiteX7" fmla="*/ 69850 w 589397"/>
                <a:gd name="connsiteY7" fmla="*/ 279449 h 315397"/>
                <a:gd name="connsiteX8" fmla="*/ 0 w 589397"/>
                <a:gd name="connsiteY8" fmla="*/ 38150 h 315397"/>
                <a:gd name="connsiteX0" fmla="*/ 0 w 605272"/>
                <a:gd name="connsiteY0" fmla="*/ 25078 h 315397"/>
                <a:gd name="connsiteX1" fmla="*/ 155575 w 605272"/>
                <a:gd name="connsiteY1" fmla="*/ 70644 h 315397"/>
                <a:gd name="connsiteX2" fmla="*/ 273050 w 605272"/>
                <a:gd name="connsiteY2" fmla="*/ 29369 h 315397"/>
                <a:gd name="connsiteX3" fmla="*/ 422275 w 605272"/>
                <a:gd name="connsiteY3" fmla="*/ 15181 h 315397"/>
                <a:gd name="connsiteX4" fmla="*/ 492125 w 605272"/>
                <a:gd name="connsiteY4" fmla="*/ 1921 h 315397"/>
                <a:gd name="connsiteX5" fmla="*/ 600075 w 605272"/>
                <a:gd name="connsiteY5" fmla="*/ 83344 h 315397"/>
                <a:gd name="connsiteX6" fmla="*/ 574675 w 605272"/>
                <a:gd name="connsiteY6" fmla="*/ 305408 h 315397"/>
                <a:gd name="connsiteX7" fmla="*/ 85725 w 605272"/>
                <a:gd name="connsiteY7" fmla="*/ 279449 h 315397"/>
                <a:gd name="connsiteX8" fmla="*/ 0 w 605272"/>
                <a:gd name="connsiteY8" fmla="*/ 25078 h 315397"/>
                <a:gd name="connsiteX0" fmla="*/ 0 w 605272"/>
                <a:gd name="connsiteY0" fmla="*/ 31449 h 321768"/>
                <a:gd name="connsiteX1" fmla="*/ 155575 w 605272"/>
                <a:gd name="connsiteY1" fmla="*/ 77015 h 321768"/>
                <a:gd name="connsiteX2" fmla="*/ 273050 w 605272"/>
                <a:gd name="connsiteY2" fmla="*/ 35740 h 321768"/>
                <a:gd name="connsiteX3" fmla="*/ 422275 w 605272"/>
                <a:gd name="connsiteY3" fmla="*/ 21552 h 321768"/>
                <a:gd name="connsiteX4" fmla="*/ 552450 w 605272"/>
                <a:gd name="connsiteY4" fmla="*/ 1756 h 321768"/>
                <a:gd name="connsiteX5" fmla="*/ 600075 w 605272"/>
                <a:gd name="connsiteY5" fmla="*/ 89715 h 321768"/>
                <a:gd name="connsiteX6" fmla="*/ 574675 w 605272"/>
                <a:gd name="connsiteY6" fmla="*/ 311779 h 321768"/>
                <a:gd name="connsiteX7" fmla="*/ 85725 w 605272"/>
                <a:gd name="connsiteY7" fmla="*/ 285820 h 321768"/>
                <a:gd name="connsiteX8" fmla="*/ 0 w 605272"/>
                <a:gd name="connsiteY8" fmla="*/ 31449 h 321768"/>
                <a:gd name="connsiteX0" fmla="*/ 0 w 692133"/>
                <a:gd name="connsiteY0" fmla="*/ 63598 h 353917"/>
                <a:gd name="connsiteX1" fmla="*/ 155575 w 692133"/>
                <a:gd name="connsiteY1" fmla="*/ 109164 h 353917"/>
                <a:gd name="connsiteX2" fmla="*/ 273050 w 692133"/>
                <a:gd name="connsiteY2" fmla="*/ 67889 h 353917"/>
                <a:gd name="connsiteX3" fmla="*/ 422275 w 692133"/>
                <a:gd name="connsiteY3" fmla="*/ 53701 h 353917"/>
                <a:gd name="connsiteX4" fmla="*/ 682625 w 692133"/>
                <a:gd name="connsiteY4" fmla="*/ 1225 h 353917"/>
                <a:gd name="connsiteX5" fmla="*/ 600075 w 692133"/>
                <a:gd name="connsiteY5" fmla="*/ 121864 h 353917"/>
                <a:gd name="connsiteX6" fmla="*/ 574675 w 692133"/>
                <a:gd name="connsiteY6" fmla="*/ 343928 h 353917"/>
                <a:gd name="connsiteX7" fmla="*/ 85725 w 692133"/>
                <a:gd name="connsiteY7" fmla="*/ 317969 h 353917"/>
                <a:gd name="connsiteX8" fmla="*/ 0 w 692133"/>
                <a:gd name="connsiteY8" fmla="*/ 63598 h 353917"/>
                <a:gd name="connsiteX0" fmla="*/ 0 w 693591"/>
                <a:gd name="connsiteY0" fmla="*/ 63769 h 360863"/>
                <a:gd name="connsiteX1" fmla="*/ 155575 w 693591"/>
                <a:gd name="connsiteY1" fmla="*/ 109335 h 360863"/>
                <a:gd name="connsiteX2" fmla="*/ 273050 w 693591"/>
                <a:gd name="connsiteY2" fmla="*/ 68060 h 360863"/>
                <a:gd name="connsiteX3" fmla="*/ 422275 w 693591"/>
                <a:gd name="connsiteY3" fmla="*/ 53872 h 360863"/>
                <a:gd name="connsiteX4" fmla="*/ 682625 w 693591"/>
                <a:gd name="connsiteY4" fmla="*/ 1396 h 360863"/>
                <a:gd name="connsiteX5" fmla="*/ 622300 w 693591"/>
                <a:gd name="connsiteY5" fmla="*/ 108962 h 360863"/>
                <a:gd name="connsiteX6" fmla="*/ 574675 w 693591"/>
                <a:gd name="connsiteY6" fmla="*/ 344099 h 360863"/>
                <a:gd name="connsiteX7" fmla="*/ 85725 w 693591"/>
                <a:gd name="connsiteY7" fmla="*/ 318140 h 360863"/>
                <a:gd name="connsiteX8" fmla="*/ 0 w 693591"/>
                <a:gd name="connsiteY8" fmla="*/ 63769 h 360863"/>
                <a:gd name="connsiteX0" fmla="*/ 0 w 690744"/>
                <a:gd name="connsiteY0" fmla="*/ 63411 h 358084"/>
                <a:gd name="connsiteX1" fmla="*/ 155575 w 690744"/>
                <a:gd name="connsiteY1" fmla="*/ 108977 h 358084"/>
                <a:gd name="connsiteX2" fmla="*/ 273050 w 690744"/>
                <a:gd name="connsiteY2" fmla="*/ 67702 h 358084"/>
                <a:gd name="connsiteX3" fmla="*/ 422275 w 690744"/>
                <a:gd name="connsiteY3" fmla="*/ 53514 h 358084"/>
                <a:gd name="connsiteX4" fmla="*/ 682625 w 690744"/>
                <a:gd name="connsiteY4" fmla="*/ 1038 h 358084"/>
                <a:gd name="connsiteX5" fmla="*/ 571500 w 690744"/>
                <a:gd name="connsiteY5" fmla="*/ 141284 h 358084"/>
                <a:gd name="connsiteX6" fmla="*/ 574675 w 690744"/>
                <a:gd name="connsiteY6" fmla="*/ 343741 h 358084"/>
                <a:gd name="connsiteX7" fmla="*/ 85725 w 690744"/>
                <a:gd name="connsiteY7" fmla="*/ 317782 h 358084"/>
                <a:gd name="connsiteX8" fmla="*/ 0 w 690744"/>
                <a:gd name="connsiteY8" fmla="*/ 63411 h 358084"/>
                <a:gd name="connsiteX0" fmla="*/ 0 w 690744"/>
                <a:gd name="connsiteY0" fmla="*/ 63411 h 358084"/>
                <a:gd name="connsiteX1" fmla="*/ 155575 w 690744"/>
                <a:gd name="connsiteY1" fmla="*/ 108977 h 358084"/>
                <a:gd name="connsiteX2" fmla="*/ 273050 w 690744"/>
                <a:gd name="connsiteY2" fmla="*/ 67702 h 358084"/>
                <a:gd name="connsiteX3" fmla="*/ 422275 w 690744"/>
                <a:gd name="connsiteY3" fmla="*/ 53514 h 358084"/>
                <a:gd name="connsiteX4" fmla="*/ 682625 w 690744"/>
                <a:gd name="connsiteY4" fmla="*/ 1038 h 358084"/>
                <a:gd name="connsiteX5" fmla="*/ 571500 w 690744"/>
                <a:gd name="connsiteY5" fmla="*/ 141284 h 358084"/>
                <a:gd name="connsiteX6" fmla="*/ 574675 w 690744"/>
                <a:gd name="connsiteY6" fmla="*/ 343741 h 358084"/>
                <a:gd name="connsiteX7" fmla="*/ 85725 w 690744"/>
                <a:gd name="connsiteY7" fmla="*/ 317782 h 358084"/>
                <a:gd name="connsiteX8" fmla="*/ 0 w 690744"/>
                <a:gd name="connsiteY8" fmla="*/ 63411 h 358084"/>
                <a:gd name="connsiteX0" fmla="*/ 0 w 690744"/>
                <a:gd name="connsiteY0" fmla="*/ 63411 h 358084"/>
                <a:gd name="connsiteX1" fmla="*/ 155575 w 690744"/>
                <a:gd name="connsiteY1" fmla="*/ 108977 h 358084"/>
                <a:gd name="connsiteX2" fmla="*/ 273050 w 690744"/>
                <a:gd name="connsiteY2" fmla="*/ 67702 h 358084"/>
                <a:gd name="connsiteX3" fmla="*/ 422275 w 690744"/>
                <a:gd name="connsiteY3" fmla="*/ 53514 h 358084"/>
                <a:gd name="connsiteX4" fmla="*/ 682625 w 690744"/>
                <a:gd name="connsiteY4" fmla="*/ 1038 h 358084"/>
                <a:gd name="connsiteX5" fmla="*/ 571500 w 690744"/>
                <a:gd name="connsiteY5" fmla="*/ 141284 h 358084"/>
                <a:gd name="connsiteX6" fmla="*/ 574675 w 690744"/>
                <a:gd name="connsiteY6" fmla="*/ 343741 h 358084"/>
                <a:gd name="connsiteX7" fmla="*/ 85725 w 690744"/>
                <a:gd name="connsiteY7" fmla="*/ 317782 h 358084"/>
                <a:gd name="connsiteX8" fmla="*/ 0 w 690744"/>
                <a:gd name="connsiteY8" fmla="*/ 63411 h 358084"/>
                <a:gd name="connsiteX0" fmla="*/ 0 w 690744"/>
                <a:gd name="connsiteY0" fmla="*/ 63411 h 358084"/>
                <a:gd name="connsiteX1" fmla="*/ 155575 w 690744"/>
                <a:gd name="connsiteY1" fmla="*/ 108977 h 358084"/>
                <a:gd name="connsiteX2" fmla="*/ 273050 w 690744"/>
                <a:gd name="connsiteY2" fmla="*/ 67702 h 358084"/>
                <a:gd name="connsiteX3" fmla="*/ 422275 w 690744"/>
                <a:gd name="connsiteY3" fmla="*/ 53514 h 358084"/>
                <a:gd name="connsiteX4" fmla="*/ 682625 w 690744"/>
                <a:gd name="connsiteY4" fmla="*/ 1038 h 358084"/>
                <a:gd name="connsiteX5" fmla="*/ 571500 w 690744"/>
                <a:gd name="connsiteY5" fmla="*/ 141284 h 358084"/>
                <a:gd name="connsiteX6" fmla="*/ 574675 w 690744"/>
                <a:gd name="connsiteY6" fmla="*/ 343741 h 358084"/>
                <a:gd name="connsiteX7" fmla="*/ 85725 w 690744"/>
                <a:gd name="connsiteY7" fmla="*/ 317782 h 358084"/>
                <a:gd name="connsiteX8" fmla="*/ 0 w 690744"/>
                <a:gd name="connsiteY8" fmla="*/ 63411 h 358084"/>
                <a:gd name="connsiteX0" fmla="*/ 0 w 694094"/>
                <a:gd name="connsiteY0" fmla="*/ 63411 h 358084"/>
                <a:gd name="connsiteX1" fmla="*/ 155575 w 694094"/>
                <a:gd name="connsiteY1" fmla="*/ 108977 h 358084"/>
                <a:gd name="connsiteX2" fmla="*/ 273050 w 694094"/>
                <a:gd name="connsiteY2" fmla="*/ 67702 h 358084"/>
                <a:gd name="connsiteX3" fmla="*/ 422275 w 694094"/>
                <a:gd name="connsiteY3" fmla="*/ 53514 h 358084"/>
                <a:gd name="connsiteX4" fmla="*/ 682625 w 694094"/>
                <a:gd name="connsiteY4" fmla="*/ 1038 h 358084"/>
                <a:gd name="connsiteX5" fmla="*/ 628650 w 694094"/>
                <a:gd name="connsiteY5" fmla="*/ 141284 h 358084"/>
                <a:gd name="connsiteX6" fmla="*/ 574675 w 694094"/>
                <a:gd name="connsiteY6" fmla="*/ 343741 h 358084"/>
                <a:gd name="connsiteX7" fmla="*/ 85725 w 694094"/>
                <a:gd name="connsiteY7" fmla="*/ 317782 h 358084"/>
                <a:gd name="connsiteX8" fmla="*/ 0 w 694094"/>
                <a:gd name="connsiteY8" fmla="*/ 63411 h 358084"/>
                <a:gd name="connsiteX0" fmla="*/ 0 w 694094"/>
                <a:gd name="connsiteY0" fmla="*/ 63411 h 358084"/>
                <a:gd name="connsiteX1" fmla="*/ 155575 w 694094"/>
                <a:gd name="connsiteY1" fmla="*/ 108977 h 358084"/>
                <a:gd name="connsiteX2" fmla="*/ 273050 w 694094"/>
                <a:gd name="connsiteY2" fmla="*/ 67702 h 358084"/>
                <a:gd name="connsiteX3" fmla="*/ 422275 w 694094"/>
                <a:gd name="connsiteY3" fmla="*/ 53514 h 358084"/>
                <a:gd name="connsiteX4" fmla="*/ 682625 w 694094"/>
                <a:gd name="connsiteY4" fmla="*/ 1038 h 358084"/>
                <a:gd name="connsiteX5" fmla="*/ 628650 w 694094"/>
                <a:gd name="connsiteY5" fmla="*/ 141284 h 358084"/>
                <a:gd name="connsiteX6" fmla="*/ 574675 w 694094"/>
                <a:gd name="connsiteY6" fmla="*/ 343741 h 358084"/>
                <a:gd name="connsiteX7" fmla="*/ 85725 w 694094"/>
                <a:gd name="connsiteY7" fmla="*/ 317782 h 358084"/>
                <a:gd name="connsiteX8" fmla="*/ 0 w 694094"/>
                <a:gd name="connsiteY8" fmla="*/ 63411 h 358084"/>
                <a:gd name="connsiteX0" fmla="*/ 0 w 694094"/>
                <a:gd name="connsiteY0" fmla="*/ 63411 h 352277"/>
                <a:gd name="connsiteX1" fmla="*/ 155575 w 694094"/>
                <a:gd name="connsiteY1" fmla="*/ 108977 h 352277"/>
                <a:gd name="connsiteX2" fmla="*/ 273050 w 694094"/>
                <a:gd name="connsiteY2" fmla="*/ 67702 h 352277"/>
                <a:gd name="connsiteX3" fmla="*/ 422275 w 694094"/>
                <a:gd name="connsiteY3" fmla="*/ 53514 h 352277"/>
                <a:gd name="connsiteX4" fmla="*/ 682625 w 694094"/>
                <a:gd name="connsiteY4" fmla="*/ 1038 h 352277"/>
                <a:gd name="connsiteX5" fmla="*/ 628650 w 694094"/>
                <a:gd name="connsiteY5" fmla="*/ 141284 h 352277"/>
                <a:gd name="connsiteX6" fmla="*/ 574675 w 694094"/>
                <a:gd name="connsiteY6" fmla="*/ 343741 h 352277"/>
                <a:gd name="connsiteX7" fmla="*/ 85725 w 694094"/>
                <a:gd name="connsiteY7" fmla="*/ 317782 h 352277"/>
                <a:gd name="connsiteX8" fmla="*/ 0 w 694094"/>
                <a:gd name="connsiteY8" fmla="*/ 63411 h 352277"/>
                <a:gd name="connsiteX0" fmla="*/ 0 w 694094"/>
                <a:gd name="connsiteY0" fmla="*/ 63411 h 352277"/>
                <a:gd name="connsiteX1" fmla="*/ 155575 w 694094"/>
                <a:gd name="connsiteY1" fmla="*/ 108977 h 352277"/>
                <a:gd name="connsiteX2" fmla="*/ 273050 w 694094"/>
                <a:gd name="connsiteY2" fmla="*/ 67702 h 352277"/>
                <a:gd name="connsiteX3" fmla="*/ 422275 w 694094"/>
                <a:gd name="connsiteY3" fmla="*/ 53514 h 352277"/>
                <a:gd name="connsiteX4" fmla="*/ 682625 w 694094"/>
                <a:gd name="connsiteY4" fmla="*/ 1038 h 352277"/>
                <a:gd name="connsiteX5" fmla="*/ 628650 w 694094"/>
                <a:gd name="connsiteY5" fmla="*/ 141284 h 352277"/>
                <a:gd name="connsiteX6" fmla="*/ 574675 w 694094"/>
                <a:gd name="connsiteY6" fmla="*/ 343741 h 352277"/>
                <a:gd name="connsiteX7" fmla="*/ 85725 w 694094"/>
                <a:gd name="connsiteY7" fmla="*/ 317782 h 352277"/>
                <a:gd name="connsiteX8" fmla="*/ 0 w 694094"/>
                <a:gd name="connsiteY8" fmla="*/ 63411 h 352277"/>
                <a:gd name="connsiteX0" fmla="*/ 0 w 696417"/>
                <a:gd name="connsiteY0" fmla="*/ 68292 h 357158"/>
                <a:gd name="connsiteX1" fmla="*/ 155575 w 696417"/>
                <a:gd name="connsiteY1" fmla="*/ 113858 h 357158"/>
                <a:gd name="connsiteX2" fmla="*/ 273050 w 696417"/>
                <a:gd name="connsiteY2" fmla="*/ 72583 h 357158"/>
                <a:gd name="connsiteX3" fmla="*/ 422275 w 696417"/>
                <a:gd name="connsiteY3" fmla="*/ 58395 h 357158"/>
                <a:gd name="connsiteX4" fmla="*/ 682625 w 696417"/>
                <a:gd name="connsiteY4" fmla="*/ 5919 h 357158"/>
                <a:gd name="connsiteX5" fmla="*/ 628650 w 696417"/>
                <a:gd name="connsiteY5" fmla="*/ 146165 h 357158"/>
                <a:gd name="connsiteX6" fmla="*/ 574675 w 696417"/>
                <a:gd name="connsiteY6" fmla="*/ 348622 h 357158"/>
                <a:gd name="connsiteX7" fmla="*/ 85725 w 696417"/>
                <a:gd name="connsiteY7" fmla="*/ 322663 h 357158"/>
                <a:gd name="connsiteX8" fmla="*/ 0 w 696417"/>
                <a:gd name="connsiteY8" fmla="*/ 68292 h 35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417" h="357158">
                  <a:moveTo>
                    <a:pt x="0" y="68292"/>
                  </a:moveTo>
                  <a:cubicBezTo>
                    <a:pt x="5821" y="27546"/>
                    <a:pt x="117475" y="119679"/>
                    <a:pt x="155575" y="113858"/>
                  </a:cubicBezTo>
                  <a:cubicBezTo>
                    <a:pt x="193675" y="108037"/>
                    <a:pt x="228600" y="70466"/>
                    <a:pt x="273050" y="72583"/>
                  </a:cubicBezTo>
                  <a:cubicBezTo>
                    <a:pt x="321733" y="85283"/>
                    <a:pt x="354013" y="69506"/>
                    <a:pt x="422275" y="58395"/>
                  </a:cubicBezTo>
                  <a:cubicBezTo>
                    <a:pt x="490537" y="47284"/>
                    <a:pt x="630238" y="-20069"/>
                    <a:pt x="682625" y="5919"/>
                  </a:cubicBezTo>
                  <a:cubicBezTo>
                    <a:pt x="735012" y="31907"/>
                    <a:pt x="620713" y="109652"/>
                    <a:pt x="628650" y="146165"/>
                  </a:cubicBezTo>
                  <a:cubicBezTo>
                    <a:pt x="586846" y="283365"/>
                    <a:pt x="601663" y="332277"/>
                    <a:pt x="574675" y="348622"/>
                  </a:cubicBezTo>
                  <a:cubicBezTo>
                    <a:pt x="547687" y="364967"/>
                    <a:pt x="167746" y="358646"/>
                    <a:pt x="85725" y="322663"/>
                  </a:cubicBezTo>
                  <a:cubicBezTo>
                    <a:pt x="71967" y="235508"/>
                    <a:pt x="29633" y="135652"/>
                    <a:pt x="0" y="68292"/>
                  </a:cubicBezTo>
                  <a:close/>
                </a:path>
              </a:pathLst>
            </a:custGeom>
            <a:gradFill flip="none" rotWithShape="1">
              <a:gsLst>
                <a:gs pos="0">
                  <a:schemeClr val="accent5">
                    <a:lumMod val="20000"/>
                    <a:lumOff val="80000"/>
                    <a:alpha val="0"/>
                  </a:schemeClr>
                </a:gs>
                <a:gs pos="53000">
                  <a:schemeClr val="accent5">
                    <a:alpha val="63000"/>
                  </a:schemeClr>
                </a:gs>
              </a:gsLst>
              <a:lin ang="16200000" scaled="1"/>
              <a:tileRect/>
            </a:gra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1006475" y="2546264"/>
              <a:ext cx="558031" cy="904962"/>
            </a:xfrm>
            <a:custGeom>
              <a:avLst/>
              <a:gdLst>
                <a:gd name="connsiteX0" fmla="*/ 0 w 527050"/>
                <a:gd name="connsiteY0" fmla="*/ 38100 h 895350"/>
                <a:gd name="connsiteX1" fmla="*/ 209550 w 527050"/>
                <a:gd name="connsiteY1" fmla="*/ 0 h 895350"/>
                <a:gd name="connsiteX2" fmla="*/ 365125 w 527050"/>
                <a:gd name="connsiteY2" fmla="*/ 12700 h 895350"/>
                <a:gd name="connsiteX3" fmla="*/ 527050 w 527050"/>
                <a:gd name="connsiteY3" fmla="*/ 53975 h 895350"/>
                <a:gd name="connsiteX4" fmla="*/ 447675 w 527050"/>
                <a:gd name="connsiteY4" fmla="*/ 241300 h 895350"/>
                <a:gd name="connsiteX5" fmla="*/ 419100 w 527050"/>
                <a:gd name="connsiteY5" fmla="*/ 473075 h 895350"/>
                <a:gd name="connsiteX6" fmla="*/ 400050 w 527050"/>
                <a:gd name="connsiteY6" fmla="*/ 625475 h 895350"/>
                <a:gd name="connsiteX7" fmla="*/ 415925 w 527050"/>
                <a:gd name="connsiteY7" fmla="*/ 793750 h 895350"/>
                <a:gd name="connsiteX8" fmla="*/ 390525 w 527050"/>
                <a:gd name="connsiteY8" fmla="*/ 895350 h 895350"/>
                <a:gd name="connsiteX9" fmla="*/ 206375 w 527050"/>
                <a:gd name="connsiteY9" fmla="*/ 825500 h 895350"/>
                <a:gd name="connsiteX10" fmla="*/ 63500 w 527050"/>
                <a:gd name="connsiteY10" fmla="*/ 854075 h 895350"/>
                <a:gd name="connsiteX11" fmla="*/ 28575 w 527050"/>
                <a:gd name="connsiteY11" fmla="*/ 717550 h 895350"/>
                <a:gd name="connsiteX12" fmla="*/ 69850 w 527050"/>
                <a:gd name="connsiteY12" fmla="*/ 609600 h 895350"/>
                <a:gd name="connsiteX13" fmla="*/ 57150 w 527050"/>
                <a:gd name="connsiteY13" fmla="*/ 466725 h 895350"/>
                <a:gd name="connsiteX14" fmla="*/ 60325 w 527050"/>
                <a:gd name="connsiteY14" fmla="*/ 273050 h 895350"/>
                <a:gd name="connsiteX15" fmla="*/ 0 w 527050"/>
                <a:gd name="connsiteY15" fmla="*/ 38100 h 895350"/>
                <a:gd name="connsiteX0" fmla="*/ 0 w 527050"/>
                <a:gd name="connsiteY0" fmla="*/ 38100 h 895350"/>
                <a:gd name="connsiteX1" fmla="*/ 209550 w 527050"/>
                <a:gd name="connsiteY1" fmla="*/ 0 h 895350"/>
                <a:gd name="connsiteX2" fmla="*/ 365125 w 527050"/>
                <a:gd name="connsiteY2" fmla="*/ 12700 h 895350"/>
                <a:gd name="connsiteX3" fmla="*/ 527050 w 527050"/>
                <a:gd name="connsiteY3" fmla="*/ 53975 h 895350"/>
                <a:gd name="connsiteX4" fmla="*/ 450850 w 527050"/>
                <a:gd name="connsiteY4" fmla="*/ 244475 h 895350"/>
                <a:gd name="connsiteX5" fmla="*/ 419100 w 527050"/>
                <a:gd name="connsiteY5" fmla="*/ 473075 h 895350"/>
                <a:gd name="connsiteX6" fmla="*/ 400050 w 527050"/>
                <a:gd name="connsiteY6" fmla="*/ 625475 h 895350"/>
                <a:gd name="connsiteX7" fmla="*/ 415925 w 527050"/>
                <a:gd name="connsiteY7" fmla="*/ 793750 h 895350"/>
                <a:gd name="connsiteX8" fmla="*/ 390525 w 527050"/>
                <a:gd name="connsiteY8" fmla="*/ 895350 h 895350"/>
                <a:gd name="connsiteX9" fmla="*/ 206375 w 527050"/>
                <a:gd name="connsiteY9" fmla="*/ 825500 h 895350"/>
                <a:gd name="connsiteX10" fmla="*/ 63500 w 527050"/>
                <a:gd name="connsiteY10" fmla="*/ 854075 h 895350"/>
                <a:gd name="connsiteX11" fmla="*/ 28575 w 527050"/>
                <a:gd name="connsiteY11" fmla="*/ 717550 h 895350"/>
                <a:gd name="connsiteX12" fmla="*/ 69850 w 527050"/>
                <a:gd name="connsiteY12" fmla="*/ 609600 h 895350"/>
                <a:gd name="connsiteX13" fmla="*/ 57150 w 527050"/>
                <a:gd name="connsiteY13" fmla="*/ 466725 h 895350"/>
                <a:gd name="connsiteX14" fmla="*/ 60325 w 527050"/>
                <a:gd name="connsiteY14" fmla="*/ 273050 h 895350"/>
                <a:gd name="connsiteX15" fmla="*/ 0 w 527050"/>
                <a:gd name="connsiteY15" fmla="*/ 38100 h 895350"/>
                <a:gd name="connsiteX0" fmla="*/ 0 w 528902"/>
                <a:gd name="connsiteY0" fmla="*/ 38100 h 895350"/>
                <a:gd name="connsiteX1" fmla="*/ 209550 w 528902"/>
                <a:gd name="connsiteY1" fmla="*/ 0 h 895350"/>
                <a:gd name="connsiteX2" fmla="*/ 365125 w 528902"/>
                <a:gd name="connsiteY2" fmla="*/ 12700 h 895350"/>
                <a:gd name="connsiteX3" fmla="*/ 527050 w 528902"/>
                <a:gd name="connsiteY3" fmla="*/ 53975 h 895350"/>
                <a:gd name="connsiteX4" fmla="*/ 450850 w 528902"/>
                <a:gd name="connsiteY4" fmla="*/ 244475 h 895350"/>
                <a:gd name="connsiteX5" fmla="*/ 419100 w 528902"/>
                <a:gd name="connsiteY5" fmla="*/ 473075 h 895350"/>
                <a:gd name="connsiteX6" fmla="*/ 400050 w 528902"/>
                <a:gd name="connsiteY6" fmla="*/ 625475 h 895350"/>
                <a:gd name="connsiteX7" fmla="*/ 415925 w 528902"/>
                <a:gd name="connsiteY7" fmla="*/ 793750 h 895350"/>
                <a:gd name="connsiteX8" fmla="*/ 390525 w 528902"/>
                <a:gd name="connsiteY8" fmla="*/ 895350 h 895350"/>
                <a:gd name="connsiteX9" fmla="*/ 206375 w 528902"/>
                <a:gd name="connsiteY9" fmla="*/ 825500 h 895350"/>
                <a:gd name="connsiteX10" fmla="*/ 63500 w 528902"/>
                <a:gd name="connsiteY10" fmla="*/ 854075 h 895350"/>
                <a:gd name="connsiteX11" fmla="*/ 28575 w 528902"/>
                <a:gd name="connsiteY11" fmla="*/ 717550 h 895350"/>
                <a:gd name="connsiteX12" fmla="*/ 69850 w 528902"/>
                <a:gd name="connsiteY12" fmla="*/ 609600 h 895350"/>
                <a:gd name="connsiteX13" fmla="*/ 57150 w 528902"/>
                <a:gd name="connsiteY13" fmla="*/ 466725 h 895350"/>
                <a:gd name="connsiteX14" fmla="*/ 60325 w 528902"/>
                <a:gd name="connsiteY14" fmla="*/ 273050 h 895350"/>
                <a:gd name="connsiteX15" fmla="*/ 0 w 528902"/>
                <a:gd name="connsiteY15" fmla="*/ 38100 h 895350"/>
                <a:gd name="connsiteX0" fmla="*/ 0 w 529054"/>
                <a:gd name="connsiteY0" fmla="*/ 38100 h 895350"/>
                <a:gd name="connsiteX1" fmla="*/ 209550 w 529054"/>
                <a:gd name="connsiteY1" fmla="*/ 0 h 895350"/>
                <a:gd name="connsiteX2" fmla="*/ 365125 w 529054"/>
                <a:gd name="connsiteY2" fmla="*/ 12700 h 895350"/>
                <a:gd name="connsiteX3" fmla="*/ 527050 w 529054"/>
                <a:gd name="connsiteY3" fmla="*/ 53975 h 895350"/>
                <a:gd name="connsiteX4" fmla="*/ 457200 w 529054"/>
                <a:gd name="connsiteY4" fmla="*/ 247650 h 895350"/>
                <a:gd name="connsiteX5" fmla="*/ 419100 w 529054"/>
                <a:gd name="connsiteY5" fmla="*/ 473075 h 895350"/>
                <a:gd name="connsiteX6" fmla="*/ 400050 w 529054"/>
                <a:gd name="connsiteY6" fmla="*/ 625475 h 895350"/>
                <a:gd name="connsiteX7" fmla="*/ 415925 w 529054"/>
                <a:gd name="connsiteY7" fmla="*/ 793750 h 895350"/>
                <a:gd name="connsiteX8" fmla="*/ 390525 w 529054"/>
                <a:gd name="connsiteY8" fmla="*/ 895350 h 895350"/>
                <a:gd name="connsiteX9" fmla="*/ 206375 w 529054"/>
                <a:gd name="connsiteY9" fmla="*/ 825500 h 895350"/>
                <a:gd name="connsiteX10" fmla="*/ 63500 w 529054"/>
                <a:gd name="connsiteY10" fmla="*/ 854075 h 895350"/>
                <a:gd name="connsiteX11" fmla="*/ 28575 w 529054"/>
                <a:gd name="connsiteY11" fmla="*/ 717550 h 895350"/>
                <a:gd name="connsiteX12" fmla="*/ 69850 w 529054"/>
                <a:gd name="connsiteY12" fmla="*/ 609600 h 895350"/>
                <a:gd name="connsiteX13" fmla="*/ 57150 w 529054"/>
                <a:gd name="connsiteY13" fmla="*/ 466725 h 895350"/>
                <a:gd name="connsiteX14" fmla="*/ 60325 w 529054"/>
                <a:gd name="connsiteY14" fmla="*/ 273050 h 895350"/>
                <a:gd name="connsiteX15" fmla="*/ 0 w 529054"/>
                <a:gd name="connsiteY15" fmla="*/ 38100 h 895350"/>
                <a:gd name="connsiteX0" fmla="*/ 0 w 529028"/>
                <a:gd name="connsiteY0" fmla="*/ 38100 h 895350"/>
                <a:gd name="connsiteX1" fmla="*/ 209550 w 529028"/>
                <a:gd name="connsiteY1" fmla="*/ 0 h 895350"/>
                <a:gd name="connsiteX2" fmla="*/ 365125 w 529028"/>
                <a:gd name="connsiteY2" fmla="*/ 12700 h 895350"/>
                <a:gd name="connsiteX3" fmla="*/ 527050 w 529028"/>
                <a:gd name="connsiteY3" fmla="*/ 53975 h 895350"/>
                <a:gd name="connsiteX4" fmla="*/ 457200 w 529028"/>
                <a:gd name="connsiteY4" fmla="*/ 247650 h 895350"/>
                <a:gd name="connsiteX5" fmla="*/ 425450 w 529028"/>
                <a:gd name="connsiteY5" fmla="*/ 473075 h 895350"/>
                <a:gd name="connsiteX6" fmla="*/ 400050 w 529028"/>
                <a:gd name="connsiteY6" fmla="*/ 625475 h 895350"/>
                <a:gd name="connsiteX7" fmla="*/ 415925 w 529028"/>
                <a:gd name="connsiteY7" fmla="*/ 793750 h 895350"/>
                <a:gd name="connsiteX8" fmla="*/ 390525 w 529028"/>
                <a:gd name="connsiteY8" fmla="*/ 895350 h 895350"/>
                <a:gd name="connsiteX9" fmla="*/ 206375 w 529028"/>
                <a:gd name="connsiteY9" fmla="*/ 825500 h 895350"/>
                <a:gd name="connsiteX10" fmla="*/ 63500 w 529028"/>
                <a:gd name="connsiteY10" fmla="*/ 854075 h 895350"/>
                <a:gd name="connsiteX11" fmla="*/ 28575 w 529028"/>
                <a:gd name="connsiteY11" fmla="*/ 717550 h 895350"/>
                <a:gd name="connsiteX12" fmla="*/ 69850 w 529028"/>
                <a:gd name="connsiteY12" fmla="*/ 609600 h 895350"/>
                <a:gd name="connsiteX13" fmla="*/ 57150 w 529028"/>
                <a:gd name="connsiteY13" fmla="*/ 466725 h 895350"/>
                <a:gd name="connsiteX14" fmla="*/ 60325 w 529028"/>
                <a:gd name="connsiteY14" fmla="*/ 273050 h 895350"/>
                <a:gd name="connsiteX15" fmla="*/ 0 w 529028"/>
                <a:gd name="connsiteY15" fmla="*/ 38100 h 895350"/>
                <a:gd name="connsiteX0" fmla="*/ 0 w 529028"/>
                <a:gd name="connsiteY0" fmla="*/ 38100 h 895350"/>
                <a:gd name="connsiteX1" fmla="*/ 209550 w 529028"/>
                <a:gd name="connsiteY1" fmla="*/ 0 h 895350"/>
                <a:gd name="connsiteX2" fmla="*/ 365125 w 529028"/>
                <a:gd name="connsiteY2" fmla="*/ 12700 h 895350"/>
                <a:gd name="connsiteX3" fmla="*/ 527050 w 529028"/>
                <a:gd name="connsiteY3" fmla="*/ 53975 h 895350"/>
                <a:gd name="connsiteX4" fmla="*/ 457200 w 529028"/>
                <a:gd name="connsiteY4" fmla="*/ 247650 h 895350"/>
                <a:gd name="connsiteX5" fmla="*/ 425450 w 529028"/>
                <a:gd name="connsiteY5" fmla="*/ 473075 h 895350"/>
                <a:gd name="connsiteX6" fmla="*/ 400050 w 529028"/>
                <a:gd name="connsiteY6" fmla="*/ 625475 h 895350"/>
                <a:gd name="connsiteX7" fmla="*/ 415925 w 529028"/>
                <a:gd name="connsiteY7" fmla="*/ 793750 h 895350"/>
                <a:gd name="connsiteX8" fmla="*/ 390525 w 529028"/>
                <a:gd name="connsiteY8" fmla="*/ 895350 h 895350"/>
                <a:gd name="connsiteX9" fmla="*/ 206375 w 529028"/>
                <a:gd name="connsiteY9" fmla="*/ 825500 h 895350"/>
                <a:gd name="connsiteX10" fmla="*/ 63500 w 529028"/>
                <a:gd name="connsiteY10" fmla="*/ 854075 h 895350"/>
                <a:gd name="connsiteX11" fmla="*/ 28575 w 529028"/>
                <a:gd name="connsiteY11" fmla="*/ 717550 h 895350"/>
                <a:gd name="connsiteX12" fmla="*/ 69850 w 529028"/>
                <a:gd name="connsiteY12" fmla="*/ 609600 h 895350"/>
                <a:gd name="connsiteX13" fmla="*/ 57150 w 529028"/>
                <a:gd name="connsiteY13" fmla="*/ 466725 h 895350"/>
                <a:gd name="connsiteX14" fmla="*/ 60325 w 529028"/>
                <a:gd name="connsiteY14" fmla="*/ 273050 h 895350"/>
                <a:gd name="connsiteX15" fmla="*/ 0 w 529028"/>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0050 w 528953"/>
                <a:gd name="connsiteY6" fmla="*/ 6254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0050 w 528953"/>
                <a:gd name="connsiteY6" fmla="*/ 6254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0050 w 528953"/>
                <a:gd name="connsiteY6" fmla="*/ 6254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3225 w 528953"/>
                <a:gd name="connsiteY6" fmla="*/ 63182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8953"/>
                <a:gd name="connsiteY0" fmla="*/ 38100 h 895350"/>
                <a:gd name="connsiteX1" fmla="*/ 209550 w 528953"/>
                <a:gd name="connsiteY1" fmla="*/ 0 h 895350"/>
                <a:gd name="connsiteX2" fmla="*/ 365125 w 528953"/>
                <a:gd name="connsiteY2" fmla="*/ 12700 h 895350"/>
                <a:gd name="connsiteX3" fmla="*/ 527050 w 528953"/>
                <a:gd name="connsiteY3" fmla="*/ 53975 h 895350"/>
                <a:gd name="connsiteX4" fmla="*/ 457200 w 528953"/>
                <a:gd name="connsiteY4" fmla="*/ 247650 h 895350"/>
                <a:gd name="connsiteX5" fmla="*/ 425450 w 528953"/>
                <a:gd name="connsiteY5" fmla="*/ 473075 h 895350"/>
                <a:gd name="connsiteX6" fmla="*/ 409575 w 528953"/>
                <a:gd name="connsiteY6" fmla="*/ 638175 h 895350"/>
                <a:gd name="connsiteX7" fmla="*/ 415925 w 528953"/>
                <a:gd name="connsiteY7" fmla="*/ 793750 h 895350"/>
                <a:gd name="connsiteX8" fmla="*/ 390525 w 528953"/>
                <a:gd name="connsiteY8" fmla="*/ 895350 h 895350"/>
                <a:gd name="connsiteX9" fmla="*/ 206375 w 528953"/>
                <a:gd name="connsiteY9" fmla="*/ 825500 h 895350"/>
                <a:gd name="connsiteX10" fmla="*/ 63500 w 528953"/>
                <a:gd name="connsiteY10" fmla="*/ 854075 h 895350"/>
                <a:gd name="connsiteX11" fmla="*/ 28575 w 528953"/>
                <a:gd name="connsiteY11" fmla="*/ 717550 h 895350"/>
                <a:gd name="connsiteX12" fmla="*/ 69850 w 528953"/>
                <a:gd name="connsiteY12" fmla="*/ 609600 h 895350"/>
                <a:gd name="connsiteX13" fmla="*/ 57150 w 528953"/>
                <a:gd name="connsiteY13" fmla="*/ 466725 h 895350"/>
                <a:gd name="connsiteX14" fmla="*/ 60325 w 528953"/>
                <a:gd name="connsiteY14" fmla="*/ 273050 h 895350"/>
                <a:gd name="connsiteX15" fmla="*/ 0 w 528953"/>
                <a:gd name="connsiteY15" fmla="*/ 38100 h 895350"/>
                <a:gd name="connsiteX0" fmla="*/ 0 w 529198"/>
                <a:gd name="connsiteY0" fmla="*/ 38100 h 895350"/>
                <a:gd name="connsiteX1" fmla="*/ 209550 w 529198"/>
                <a:gd name="connsiteY1" fmla="*/ 0 h 895350"/>
                <a:gd name="connsiteX2" fmla="*/ 365125 w 529198"/>
                <a:gd name="connsiteY2" fmla="*/ 12700 h 895350"/>
                <a:gd name="connsiteX3" fmla="*/ 527050 w 529198"/>
                <a:gd name="connsiteY3" fmla="*/ 53975 h 895350"/>
                <a:gd name="connsiteX4" fmla="*/ 457200 w 529198"/>
                <a:gd name="connsiteY4" fmla="*/ 247650 h 895350"/>
                <a:gd name="connsiteX5" fmla="*/ 425450 w 529198"/>
                <a:gd name="connsiteY5" fmla="*/ 473075 h 895350"/>
                <a:gd name="connsiteX6" fmla="*/ 409575 w 529198"/>
                <a:gd name="connsiteY6" fmla="*/ 638175 h 895350"/>
                <a:gd name="connsiteX7" fmla="*/ 415925 w 529198"/>
                <a:gd name="connsiteY7" fmla="*/ 793750 h 895350"/>
                <a:gd name="connsiteX8" fmla="*/ 390525 w 529198"/>
                <a:gd name="connsiteY8" fmla="*/ 895350 h 895350"/>
                <a:gd name="connsiteX9" fmla="*/ 206375 w 529198"/>
                <a:gd name="connsiteY9" fmla="*/ 825500 h 895350"/>
                <a:gd name="connsiteX10" fmla="*/ 63500 w 529198"/>
                <a:gd name="connsiteY10" fmla="*/ 854075 h 895350"/>
                <a:gd name="connsiteX11" fmla="*/ 28575 w 529198"/>
                <a:gd name="connsiteY11" fmla="*/ 717550 h 895350"/>
                <a:gd name="connsiteX12" fmla="*/ 69850 w 529198"/>
                <a:gd name="connsiteY12" fmla="*/ 609600 h 895350"/>
                <a:gd name="connsiteX13" fmla="*/ 57150 w 529198"/>
                <a:gd name="connsiteY13" fmla="*/ 466725 h 895350"/>
                <a:gd name="connsiteX14" fmla="*/ 60325 w 529198"/>
                <a:gd name="connsiteY14" fmla="*/ 273050 h 895350"/>
                <a:gd name="connsiteX15" fmla="*/ 0 w 529198"/>
                <a:gd name="connsiteY15" fmla="*/ 38100 h 895350"/>
                <a:gd name="connsiteX0" fmla="*/ 0 w 529283"/>
                <a:gd name="connsiteY0" fmla="*/ 38100 h 895350"/>
                <a:gd name="connsiteX1" fmla="*/ 209550 w 529283"/>
                <a:gd name="connsiteY1" fmla="*/ 0 h 895350"/>
                <a:gd name="connsiteX2" fmla="*/ 365125 w 529283"/>
                <a:gd name="connsiteY2" fmla="*/ 12700 h 895350"/>
                <a:gd name="connsiteX3" fmla="*/ 527050 w 529283"/>
                <a:gd name="connsiteY3" fmla="*/ 53975 h 895350"/>
                <a:gd name="connsiteX4" fmla="*/ 460375 w 529283"/>
                <a:gd name="connsiteY4" fmla="*/ 250825 h 895350"/>
                <a:gd name="connsiteX5" fmla="*/ 425450 w 529283"/>
                <a:gd name="connsiteY5" fmla="*/ 473075 h 895350"/>
                <a:gd name="connsiteX6" fmla="*/ 409575 w 529283"/>
                <a:gd name="connsiteY6" fmla="*/ 638175 h 895350"/>
                <a:gd name="connsiteX7" fmla="*/ 415925 w 529283"/>
                <a:gd name="connsiteY7" fmla="*/ 793750 h 895350"/>
                <a:gd name="connsiteX8" fmla="*/ 390525 w 529283"/>
                <a:gd name="connsiteY8" fmla="*/ 895350 h 895350"/>
                <a:gd name="connsiteX9" fmla="*/ 206375 w 529283"/>
                <a:gd name="connsiteY9" fmla="*/ 825500 h 895350"/>
                <a:gd name="connsiteX10" fmla="*/ 63500 w 529283"/>
                <a:gd name="connsiteY10" fmla="*/ 854075 h 895350"/>
                <a:gd name="connsiteX11" fmla="*/ 28575 w 529283"/>
                <a:gd name="connsiteY11" fmla="*/ 717550 h 895350"/>
                <a:gd name="connsiteX12" fmla="*/ 69850 w 529283"/>
                <a:gd name="connsiteY12" fmla="*/ 609600 h 895350"/>
                <a:gd name="connsiteX13" fmla="*/ 57150 w 529283"/>
                <a:gd name="connsiteY13" fmla="*/ 466725 h 895350"/>
                <a:gd name="connsiteX14" fmla="*/ 60325 w 529283"/>
                <a:gd name="connsiteY14" fmla="*/ 273050 h 895350"/>
                <a:gd name="connsiteX15" fmla="*/ 0 w 529283"/>
                <a:gd name="connsiteY15" fmla="*/ 38100 h 895350"/>
                <a:gd name="connsiteX0" fmla="*/ 0 w 529283"/>
                <a:gd name="connsiteY0" fmla="*/ 38100 h 895350"/>
                <a:gd name="connsiteX1" fmla="*/ 209550 w 529283"/>
                <a:gd name="connsiteY1" fmla="*/ 0 h 895350"/>
                <a:gd name="connsiteX2" fmla="*/ 365125 w 529283"/>
                <a:gd name="connsiteY2" fmla="*/ 12700 h 895350"/>
                <a:gd name="connsiteX3" fmla="*/ 527050 w 529283"/>
                <a:gd name="connsiteY3" fmla="*/ 53975 h 895350"/>
                <a:gd name="connsiteX4" fmla="*/ 460375 w 529283"/>
                <a:gd name="connsiteY4" fmla="*/ 250825 h 895350"/>
                <a:gd name="connsiteX5" fmla="*/ 425450 w 529283"/>
                <a:gd name="connsiteY5" fmla="*/ 473075 h 895350"/>
                <a:gd name="connsiteX6" fmla="*/ 409575 w 529283"/>
                <a:gd name="connsiteY6" fmla="*/ 638175 h 895350"/>
                <a:gd name="connsiteX7" fmla="*/ 415925 w 529283"/>
                <a:gd name="connsiteY7" fmla="*/ 793750 h 895350"/>
                <a:gd name="connsiteX8" fmla="*/ 390525 w 529283"/>
                <a:gd name="connsiteY8" fmla="*/ 895350 h 895350"/>
                <a:gd name="connsiteX9" fmla="*/ 206375 w 529283"/>
                <a:gd name="connsiteY9" fmla="*/ 825500 h 895350"/>
                <a:gd name="connsiteX10" fmla="*/ 63500 w 529283"/>
                <a:gd name="connsiteY10" fmla="*/ 854075 h 895350"/>
                <a:gd name="connsiteX11" fmla="*/ 28575 w 529283"/>
                <a:gd name="connsiteY11" fmla="*/ 717550 h 895350"/>
                <a:gd name="connsiteX12" fmla="*/ 69850 w 529283"/>
                <a:gd name="connsiteY12" fmla="*/ 609600 h 895350"/>
                <a:gd name="connsiteX13" fmla="*/ 57150 w 529283"/>
                <a:gd name="connsiteY13" fmla="*/ 466725 h 895350"/>
                <a:gd name="connsiteX14" fmla="*/ 60325 w 529283"/>
                <a:gd name="connsiteY14" fmla="*/ 273050 h 895350"/>
                <a:gd name="connsiteX15" fmla="*/ 0 w 529283"/>
                <a:gd name="connsiteY15" fmla="*/ 38100 h 89535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6375 w 529283"/>
                <a:gd name="connsiteY9" fmla="*/ 825500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28575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715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0800 w 529283"/>
                <a:gd name="connsiteY13" fmla="*/ 466725 h 901700"/>
                <a:gd name="connsiteX14" fmla="*/ 60325 w 529283"/>
                <a:gd name="connsiteY14" fmla="*/ 273050 h 901700"/>
                <a:gd name="connsiteX15" fmla="*/ 0 w 529283"/>
                <a:gd name="connsiteY15" fmla="*/ 38100 h 901700"/>
                <a:gd name="connsiteX0" fmla="*/ 0 w 529283"/>
                <a:gd name="connsiteY0" fmla="*/ 38100 h 901700"/>
                <a:gd name="connsiteX1" fmla="*/ 209550 w 529283"/>
                <a:gd name="connsiteY1" fmla="*/ 0 h 901700"/>
                <a:gd name="connsiteX2" fmla="*/ 365125 w 529283"/>
                <a:gd name="connsiteY2" fmla="*/ 12700 h 901700"/>
                <a:gd name="connsiteX3" fmla="*/ 527050 w 529283"/>
                <a:gd name="connsiteY3" fmla="*/ 53975 h 901700"/>
                <a:gd name="connsiteX4" fmla="*/ 460375 w 529283"/>
                <a:gd name="connsiteY4" fmla="*/ 250825 h 901700"/>
                <a:gd name="connsiteX5" fmla="*/ 425450 w 529283"/>
                <a:gd name="connsiteY5" fmla="*/ 473075 h 901700"/>
                <a:gd name="connsiteX6" fmla="*/ 409575 w 529283"/>
                <a:gd name="connsiteY6" fmla="*/ 638175 h 901700"/>
                <a:gd name="connsiteX7" fmla="*/ 415925 w 529283"/>
                <a:gd name="connsiteY7" fmla="*/ 793750 h 901700"/>
                <a:gd name="connsiteX8" fmla="*/ 400050 w 529283"/>
                <a:gd name="connsiteY8" fmla="*/ 901700 h 901700"/>
                <a:gd name="connsiteX9" fmla="*/ 200025 w 529283"/>
                <a:gd name="connsiteY9" fmla="*/ 828675 h 901700"/>
                <a:gd name="connsiteX10" fmla="*/ 63500 w 529283"/>
                <a:gd name="connsiteY10" fmla="*/ 854075 h 901700"/>
                <a:gd name="connsiteX11" fmla="*/ 38100 w 529283"/>
                <a:gd name="connsiteY11" fmla="*/ 717550 h 901700"/>
                <a:gd name="connsiteX12" fmla="*/ 69850 w 529283"/>
                <a:gd name="connsiteY12" fmla="*/ 609600 h 901700"/>
                <a:gd name="connsiteX13" fmla="*/ 50800 w 529283"/>
                <a:gd name="connsiteY13" fmla="*/ 466725 h 901700"/>
                <a:gd name="connsiteX14" fmla="*/ 60325 w 529283"/>
                <a:gd name="connsiteY14" fmla="*/ 273050 h 901700"/>
                <a:gd name="connsiteX15" fmla="*/ 0 w 529283"/>
                <a:gd name="connsiteY15" fmla="*/ 38100 h 901700"/>
                <a:gd name="connsiteX0" fmla="*/ 0 w 541983"/>
                <a:gd name="connsiteY0" fmla="*/ 38100 h 901700"/>
                <a:gd name="connsiteX1" fmla="*/ 222250 w 541983"/>
                <a:gd name="connsiteY1" fmla="*/ 0 h 901700"/>
                <a:gd name="connsiteX2" fmla="*/ 377825 w 541983"/>
                <a:gd name="connsiteY2" fmla="*/ 12700 h 901700"/>
                <a:gd name="connsiteX3" fmla="*/ 539750 w 541983"/>
                <a:gd name="connsiteY3" fmla="*/ 53975 h 901700"/>
                <a:gd name="connsiteX4" fmla="*/ 473075 w 541983"/>
                <a:gd name="connsiteY4" fmla="*/ 250825 h 901700"/>
                <a:gd name="connsiteX5" fmla="*/ 438150 w 541983"/>
                <a:gd name="connsiteY5" fmla="*/ 473075 h 901700"/>
                <a:gd name="connsiteX6" fmla="*/ 422275 w 541983"/>
                <a:gd name="connsiteY6" fmla="*/ 638175 h 901700"/>
                <a:gd name="connsiteX7" fmla="*/ 428625 w 541983"/>
                <a:gd name="connsiteY7" fmla="*/ 793750 h 901700"/>
                <a:gd name="connsiteX8" fmla="*/ 412750 w 541983"/>
                <a:gd name="connsiteY8" fmla="*/ 901700 h 901700"/>
                <a:gd name="connsiteX9" fmla="*/ 212725 w 541983"/>
                <a:gd name="connsiteY9" fmla="*/ 828675 h 901700"/>
                <a:gd name="connsiteX10" fmla="*/ 76200 w 541983"/>
                <a:gd name="connsiteY10" fmla="*/ 854075 h 901700"/>
                <a:gd name="connsiteX11" fmla="*/ 50800 w 541983"/>
                <a:gd name="connsiteY11" fmla="*/ 717550 h 901700"/>
                <a:gd name="connsiteX12" fmla="*/ 82550 w 541983"/>
                <a:gd name="connsiteY12" fmla="*/ 609600 h 901700"/>
                <a:gd name="connsiteX13" fmla="*/ 63500 w 541983"/>
                <a:gd name="connsiteY13" fmla="*/ 466725 h 901700"/>
                <a:gd name="connsiteX14" fmla="*/ 73025 w 541983"/>
                <a:gd name="connsiteY14" fmla="*/ 273050 h 901700"/>
                <a:gd name="connsiteX15" fmla="*/ 0 w 541983"/>
                <a:gd name="connsiteY15" fmla="*/ 38100 h 901700"/>
                <a:gd name="connsiteX0" fmla="*/ 0 w 541983"/>
                <a:gd name="connsiteY0" fmla="*/ 38100 h 901700"/>
                <a:gd name="connsiteX1" fmla="*/ 222250 w 541983"/>
                <a:gd name="connsiteY1" fmla="*/ 0 h 901700"/>
                <a:gd name="connsiteX2" fmla="*/ 377825 w 541983"/>
                <a:gd name="connsiteY2" fmla="*/ 12700 h 901700"/>
                <a:gd name="connsiteX3" fmla="*/ 539750 w 541983"/>
                <a:gd name="connsiteY3" fmla="*/ 53975 h 901700"/>
                <a:gd name="connsiteX4" fmla="*/ 473075 w 541983"/>
                <a:gd name="connsiteY4" fmla="*/ 250825 h 901700"/>
                <a:gd name="connsiteX5" fmla="*/ 438150 w 541983"/>
                <a:gd name="connsiteY5" fmla="*/ 473075 h 901700"/>
                <a:gd name="connsiteX6" fmla="*/ 422275 w 541983"/>
                <a:gd name="connsiteY6" fmla="*/ 638175 h 901700"/>
                <a:gd name="connsiteX7" fmla="*/ 428625 w 541983"/>
                <a:gd name="connsiteY7" fmla="*/ 793750 h 901700"/>
                <a:gd name="connsiteX8" fmla="*/ 412750 w 541983"/>
                <a:gd name="connsiteY8" fmla="*/ 901700 h 901700"/>
                <a:gd name="connsiteX9" fmla="*/ 212725 w 541983"/>
                <a:gd name="connsiteY9" fmla="*/ 828675 h 901700"/>
                <a:gd name="connsiteX10" fmla="*/ 76200 w 541983"/>
                <a:gd name="connsiteY10" fmla="*/ 854075 h 901700"/>
                <a:gd name="connsiteX11" fmla="*/ 50800 w 541983"/>
                <a:gd name="connsiteY11" fmla="*/ 717550 h 901700"/>
                <a:gd name="connsiteX12" fmla="*/ 82550 w 541983"/>
                <a:gd name="connsiteY12" fmla="*/ 609600 h 901700"/>
                <a:gd name="connsiteX13" fmla="*/ 63500 w 541983"/>
                <a:gd name="connsiteY13" fmla="*/ 466725 h 901700"/>
                <a:gd name="connsiteX14" fmla="*/ 73025 w 541983"/>
                <a:gd name="connsiteY14" fmla="*/ 273050 h 901700"/>
                <a:gd name="connsiteX15" fmla="*/ 0 w 541983"/>
                <a:gd name="connsiteY15" fmla="*/ 38100 h 901700"/>
                <a:gd name="connsiteX0" fmla="*/ 0 w 541983"/>
                <a:gd name="connsiteY0" fmla="*/ 34925 h 898525"/>
                <a:gd name="connsiteX1" fmla="*/ 215900 w 541983"/>
                <a:gd name="connsiteY1" fmla="*/ 0 h 898525"/>
                <a:gd name="connsiteX2" fmla="*/ 377825 w 541983"/>
                <a:gd name="connsiteY2" fmla="*/ 9525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3500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77825 w 541983"/>
                <a:gd name="connsiteY2" fmla="*/ 9525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3500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3500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73025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73025 w 541983"/>
                <a:gd name="connsiteY13" fmla="*/ 463550 h 898525"/>
                <a:gd name="connsiteX14" fmla="*/ 73025 w 541983"/>
                <a:gd name="connsiteY14" fmla="*/ 269875 h 898525"/>
                <a:gd name="connsiteX15" fmla="*/ 0 w 541983"/>
                <a:gd name="connsiteY15" fmla="*/ 34925 h 898525"/>
                <a:gd name="connsiteX0" fmla="*/ 0 w 541983"/>
                <a:gd name="connsiteY0" fmla="*/ 34925 h 898525"/>
                <a:gd name="connsiteX1" fmla="*/ 215900 w 541983"/>
                <a:gd name="connsiteY1" fmla="*/ 0 h 898525"/>
                <a:gd name="connsiteX2" fmla="*/ 361950 w 541983"/>
                <a:gd name="connsiteY2" fmla="*/ 19050 h 898525"/>
                <a:gd name="connsiteX3" fmla="*/ 539750 w 541983"/>
                <a:gd name="connsiteY3" fmla="*/ 50800 h 898525"/>
                <a:gd name="connsiteX4" fmla="*/ 473075 w 541983"/>
                <a:gd name="connsiteY4" fmla="*/ 247650 h 898525"/>
                <a:gd name="connsiteX5" fmla="*/ 438150 w 541983"/>
                <a:gd name="connsiteY5" fmla="*/ 469900 h 898525"/>
                <a:gd name="connsiteX6" fmla="*/ 422275 w 541983"/>
                <a:gd name="connsiteY6" fmla="*/ 635000 h 898525"/>
                <a:gd name="connsiteX7" fmla="*/ 428625 w 541983"/>
                <a:gd name="connsiteY7" fmla="*/ 790575 h 898525"/>
                <a:gd name="connsiteX8" fmla="*/ 412750 w 541983"/>
                <a:gd name="connsiteY8" fmla="*/ 898525 h 898525"/>
                <a:gd name="connsiteX9" fmla="*/ 212725 w 541983"/>
                <a:gd name="connsiteY9" fmla="*/ 825500 h 898525"/>
                <a:gd name="connsiteX10" fmla="*/ 76200 w 541983"/>
                <a:gd name="connsiteY10" fmla="*/ 850900 h 898525"/>
                <a:gd name="connsiteX11" fmla="*/ 50800 w 541983"/>
                <a:gd name="connsiteY11" fmla="*/ 714375 h 898525"/>
                <a:gd name="connsiteX12" fmla="*/ 82550 w 541983"/>
                <a:gd name="connsiteY12" fmla="*/ 606425 h 898525"/>
                <a:gd name="connsiteX13" fmla="*/ 69850 w 541983"/>
                <a:gd name="connsiteY13" fmla="*/ 460375 h 898525"/>
                <a:gd name="connsiteX14" fmla="*/ 73025 w 541983"/>
                <a:gd name="connsiteY14" fmla="*/ 269875 h 898525"/>
                <a:gd name="connsiteX15" fmla="*/ 0 w 541983"/>
                <a:gd name="connsiteY15" fmla="*/ 34925 h 898525"/>
                <a:gd name="connsiteX0" fmla="*/ 0 w 523632"/>
                <a:gd name="connsiteY0" fmla="*/ 34925 h 898525"/>
                <a:gd name="connsiteX1" fmla="*/ 215900 w 523632"/>
                <a:gd name="connsiteY1" fmla="*/ 0 h 898525"/>
                <a:gd name="connsiteX2" fmla="*/ 361950 w 523632"/>
                <a:gd name="connsiteY2" fmla="*/ 19050 h 898525"/>
                <a:gd name="connsiteX3" fmla="*/ 520700 w 523632"/>
                <a:gd name="connsiteY3" fmla="*/ 50800 h 898525"/>
                <a:gd name="connsiteX4" fmla="*/ 473075 w 523632"/>
                <a:gd name="connsiteY4" fmla="*/ 247650 h 898525"/>
                <a:gd name="connsiteX5" fmla="*/ 438150 w 523632"/>
                <a:gd name="connsiteY5" fmla="*/ 469900 h 898525"/>
                <a:gd name="connsiteX6" fmla="*/ 422275 w 523632"/>
                <a:gd name="connsiteY6" fmla="*/ 635000 h 898525"/>
                <a:gd name="connsiteX7" fmla="*/ 428625 w 523632"/>
                <a:gd name="connsiteY7" fmla="*/ 790575 h 898525"/>
                <a:gd name="connsiteX8" fmla="*/ 412750 w 523632"/>
                <a:gd name="connsiteY8" fmla="*/ 898525 h 898525"/>
                <a:gd name="connsiteX9" fmla="*/ 212725 w 523632"/>
                <a:gd name="connsiteY9" fmla="*/ 825500 h 898525"/>
                <a:gd name="connsiteX10" fmla="*/ 76200 w 523632"/>
                <a:gd name="connsiteY10" fmla="*/ 850900 h 898525"/>
                <a:gd name="connsiteX11" fmla="*/ 50800 w 523632"/>
                <a:gd name="connsiteY11" fmla="*/ 714375 h 898525"/>
                <a:gd name="connsiteX12" fmla="*/ 82550 w 523632"/>
                <a:gd name="connsiteY12" fmla="*/ 606425 h 898525"/>
                <a:gd name="connsiteX13" fmla="*/ 69850 w 523632"/>
                <a:gd name="connsiteY13" fmla="*/ 460375 h 898525"/>
                <a:gd name="connsiteX14" fmla="*/ 73025 w 523632"/>
                <a:gd name="connsiteY14" fmla="*/ 269875 h 898525"/>
                <a:gd name="connsiteX15" fmla="*/ 0 w 523632"/>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2227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5925 w 523681"/>
                <a:gd name="connsiteY6" fmla="*/ 63500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19100 w 523681"/>
                <a:gd name="connsiteY6" fmla="*/ 638175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681"/>
                <a:gd name="connsiteY0" fmla="*/ 34925 h 898525"/>
                <a:gd name="connsiteX1" fmla="*/ 215900 w 523681"/>
                <a:gd name="connsiteY1" fmla="*/ 0 h 898525"/>
                <a:gd name="connsiteX2" fmla="*/ 361950 w 523681"/>
                <a:gd name="connsiteY2" fmla="*/ 19050 h 898525"/>
                <a:gd name="connsiteX3" fmla="*/ 520700 w 523681"/>
                <a:gd name="connsiteY3" fmla="*/ 50800 h 898525"/>
                <a:gd name="connsiteX4" fmla="*/ 473075 w 523681"/>
                <a:gd name="connsiteY4" fmla="*/ 247650 h 898525"/>
                <a:gd name="connsiteX5" fmla="*/ 431800 w 523681"/>
                <a:gd name="connsiteY5" fmla="*/ 473075 h 898525"/>
                <a:gd name="connsiteX6" fmla="*/ 425450 w 523681"/>
                <a:gd name="connsiteY6" fmla="*/ 641350 h 898525"/>
                <a:gd name="connsiteX7" fmla="*/ 428625 w 523681"/>
                <a:gd name="connsiteY7" fmla="*/ 790575 h 898525"/>
                <a:gd name="connsiteX8" fmla="*/ 412750 w 523681"/>
                <a:gd name="connsiteY8" fmla="*/ 898525 h 898525"/>
                <a:gd name="connsiteX9" fmla="*/ 212725 w 523681"/>
                <a:gd name="connsiteY9" fmla="*/ 825500 h 898525"/>
                <a:gd name="connsiteX10" fmla="*/ 76200 w 523681"/>
                <a:gd name="connsiteY10" fmla="*/ 850900 h 898525"/>
                <a:gd name="connsiteX11" fmla="*/ 50800 w 523681"/>
                <a:gd name="connsiteY11" fmla="*/ 714375 h 898525"/>
                <a:gd name="connsiteX12" fmla="*/ 82550 w 523681"/>
                <a:gd name="connsiteY12" fmla="*/ 606425 h 898525"/>
                <a:gd name="connsiteX13" fmla="*/ 69850 w 523681"/>
                <a:gd name="connsiteY13" fmla="*/ 460375 h 898525"/>
                <a:gd name="connsiteX14" fmla="*/ 73025 w 523681"/>
                <a:gd name="connsiteY14" fmla="*/ 269875 h 898525"/>
                <a:gd name="connsiteX15" fmla="*/ 0 w 523681"/>
                <a:gd name="connsiteY15" fmla="*/ 34925 h 898525"/>
                <a:gd name="connsiteX0" fmla="*/ 0 w 523408"/>
                <a:gd name="connsiteY0" fmla="*/ 34925 h 898525"/>
                <a:gd name="connsiteX1" fmla="*/ 215900 w 523408"/>
                <a:gd name="connsiteY1" fmla="*/ 0 h 898525"/>
                <a:gd name="connsiteX2" fmla="*/ 361950 w 523408"/>
                <a:gd name="connsiteY2" fmla="*/ 19050 h 898525"/>
                <a:gd name="connsiteX3" fmla="*/ 520700 w 523408"/>
                <a:gd name="connsiteY3" fmla="*/ 50800 h 898525"/>
                <a:gd name="connsiteX4" fmla="*/ 473075 w 523408"/>
                <a:gd name="connsiteY4" fmla="*/ 247650 h 898525"/>
                <a:gd name="connsiteX5" fmla="*/ 431800 w 523408"/>
                <a:gd name="connsiteY5" fmla="*/ 473075 h 898525"/>
                <a:gd name="connsiteX6" fmla="*/ 425450 w 523408"/>
                <a:gd name="connsiteY6" fmla="*/ 641350 h 898525"/>
                <a:gd name="connsiteX7" fmla="*/ 428625 w 523408"/>
                <a:gd name="connsiteY7" fmla="*/ 790575 h 898525"/>
                <a:gd name="connsiteX8" fmla="*/ 412750 w 523408"/>
                <a:gd name="connsiteY8" fmla="*/ 898525 h 898525"/>
                <a:gd name="connsiteX9" fmla="*/ 212725 w 523408"/>
                <a:gd name="connsiteY9" fmla="*/ 825500 h 898525"/>
                <a:gd name="connsiteX10" fmla="*/ 76200 w 523408"/>
                <a:gd name="connsiteY10" fmla="*/ 850900 h 898525"/>
                <a:gd name="connsiteX11" fmla="*/ 50800 w 523408"/>
                <a:gd name="connsiteY11" fmla="*/ 714375 h 898525"/>
                <a:gd name="connsiteX12" fmla="*/ 82550 w 523408"/>
                <a:gd name="connsiteY12" fmla="*/ 606425 h 898525"/>
                <a:gd name="connsiteX13" fmla="*/ 69850 w 523408"/>
                <a:gd name="connsiteY13" fmla="*/ 460375 h 898525"/>
                <a:gd name="connsiteX14" fmla="*/ 73025 w 523408"/>
                <a:gd name="connsiteY14" fmla="*/ 269875 h 898525"/>
                <a:gd name="connsiteX15" fmla="*/ 0 w 523408"/>
                <a:gd name="connsiteY15" fmla="*/ 34925 h 898525"/>
                <a:gd name="connsiteX0" fmla="*/ 0 w 523408"/>
                <a:gd name="connsiteY0" fmla="*/ 34925 h 898525"/>
                <a:gd name="connsiteX1" fmla="*/ 215900 w 523408"/>
                <a:gd name="connsiteY1" fmla="*/ 0 h 898525"/>
                <a:gd name="connsiteX2" fmla="*/ 361950 w 523408"/>
                <a:gd name="connsiteY2" fmla="*/ 19050 h 898525"/>
                <a:gd name="connsiteX3" fmla="*/ 520700 w 523408"/>
                <a:gd name="connsiteY3" fmla="*/ 50800 h 898525"/>
                <a:gd name="connsiteX4" fmla="*/ 473075 w 523408"/>
                <a:gd name="connsiteY4" fmla="*/ 247650 h 898525"/>
                <a:gd name="connsiteX5" fmla="*/ 431800 w 523408"/>
                <a:gd name="connsiteY5" fmla="*/ 473075 h 898525"/>
                <a:gd name="connsiteX6" fmla="*/ 425450 w 523408"/>
                <a:gd name="connsiteY6" fmla="*/ 641350 h 898525"/>
                <a:gd name="connsiteX7" fmla="*/ 428625 w 523408"/>
                <a:gd name="connsiteY7" fmla="*/ 790575 h 898525"/>
                <a:gd name="connsiteX8" fmla="*/ 412750 w 523408"/>
                <a:gd name="connsiteY8" fmla="*/ 898525 h 898525"/>
                <a:gd name="connsiteX9" fmla="*/ 212725 w 523408"/>
                <a:gd name="connsiteY9" fmla="*/ 825500 h 898525"/>
                <a:gd name="connsiteX10" fmla="*/ 76200 w 523408"/>
                <a:gd name="connsiteY10" fmla="*/ 850900 h 898525"/>
                <a:gd name="connsiteX11" fmla="*/ 50800 w 523408"/>
                <a:gd name="connsiteY11" fmla="*/ 714375 h 898525"/>
                <a:gd name="connsiteX12" fmla="*/ 82550 w 523408"/>
                <a:gd name="connsiteY12" fmla="*/ 606425 h 898525"/>
                <a:gd name="connsiteX13" fmla="*/ 69850 w 523408"/>
                <a:gd name="connsiteY13" fmla="*/ 460375 h 898525"/>
                <a:gd name="connsiteX14" fmla="*/ 73025 w 523408"/>
                <a:gd name="connsiteY14" fmla="*/ 269875 h 898525"/>
                <a:gd name="connsiteX15" fmla="*/ 0 w 523408"/>
                <a:gd name="connsiteY15" fmla="*/ 34925 h 898525"/>
                <a:gd name="connsiteX0" fmla="*/ 0 w 523408"/>
                <a:gd name="connsiteY0" fmla="*/ 34925 h 898525"/>
                <a:gd name="connsiteX1" fmla="*/ 215900 w 523408"/>
                <a:gd name="connsiteY1" fmla="*/ 0 h 898525"/>
                <a:gd name="connsiteX2" fmla="*/ 361950 w 523408"/>
                <a:gd name="connsiteY2" fmla="*/ 19050 h 898525"/>
                <a:gd name="connsiteX3" fmla="*/ 520700 w 523408"/>
                <a:gd name="connsiteY3" fmla="*/ 50800 h 898525"/>
                <a:gd name="connsiteX4" fmla="*/ 473075 w 523408"/>
                <a:gd name="connsiteY4" fmla="*/ 247650 h 898525"/>
                <a:gd name="connsiteX5" fmla="*/ 431800 w 523408"/>
                <a:gd name="connsiteY5" fmla="*/ 473075 h 898525"/>
                <a:gd name="connsiteX6" fmla="*/ 425450 w 523408"/>
                <a:gd name="connsiteY6" fmla="*/ 641350 h 898525"/>
                <a:gd name="connsiteX7" fmla="*/ 428625 w 523408"/>
                <a:gd name="connsiteY7" fmla="*/ 790575 h 898525"/>
                <a:gd name="connsiteX8" fmla="*/ 412750 w 523408"/>
                <a:gd name="connsiteY8" fmla="*/ 898525 h 898525"/>
                <a:gd name="connsiteX9" fmla="*/ 212725 w 523408"/>
                <a:gd name="connsiteY9" fmla="*/ 825500 h 898525"/>
                <a:gd name="connsiteX10" fmla="*/ 76200 w 523408"/>
                <a:gd name="connsiteY10" fmla="*/ 850900 h 898525"/>
                <a:gd name="connsiteX11" fmla="*/ 50800 w 523408"/>
                <a:gd name="connsiteY11" fmla="*/ 714375 h 898525"/>
                <a:gd name="connsiteX12" fmla="*/ 82550 w 523408"/>
                <a:gd name="connsiteY12" fmla="*/ 606425 h 898525"/>
                <a:gd name="connsiteX13" fmla="*/ 69850 w 523408"/>
                <a:gd name="connsiteY13" fmla="*/ 460375 h 898525"/>
                <a:gd name="connsiteX14" fmla="*/ 73025 w 523408"/>
                <a:gd name="connsiteY14" fmla="*/ 269875 h 898525"/>
                <a:gd name="connsiteX15" fmla="*/ 0 w 523408"/>
                <a:gd name="connsiteY15" fmla="*/ 34925 h 898525"/>
                <a:gd name="connsiteX0" fmla="*/ 0 w 523584"/>
                <a:gd name="connsiteY0" fmla="*/ 34925 h 898525"/>
                <a:gd name="connsiteX1" fmla="*/ 215900 w 523584"/>
                <a:gd name="connsiteY1" fmla="*/ 0 h 898525"/>
                <a:gd name="connsiteX2" fmla="*/ 361950 w 523584"/>
                <a:gd name="connsiteY2" fmla="*/ 19050 h 898525"/>
                <a:gd name="connsiteX3" fmla="*/ 520700 w 523584"/>
                <a:gd name="connsiteY3" fmla="*/ 50800 h 898525"/>
                <a:gd name="connsiteX4" fmla="*/ 473075 w 523584"/>
                <a:gd name="connsiteY4" fmla="*/ 247650 h 898525"/>
                <a:gd name="connsiteX5" fmla="*/ 444500 w 523584"/>
                <a:gd name="connsiteY5" fmla="*/ 469900 h 898525"/>
                <a:gd name="connsiteX6" fmla="*/ 425450 w 523584"/>
                <a:gd name="connsiteY6" fmla="*/ 641350 h 898525"/>
                <a:gd name="connsiteX7" fmla="*/ 428625 w 523584"/>
                <a:gd name="connsiteY7" fmla="*/ 790575 h 898525"/>
                <a:gd name="connsiteX8" fmla="*/ 412750 w 523584"/>
                <a:gd name="connsiteY8" fmla="*/ 898525 h 898525"/>
                <a:gd name="connsiteX9" fmla="*/ 212725 w 523584"/>
                <a:gd name="connsiteY9" fmla="*/ 825500 h 898525"/>
                <a:gd name="connsiteX10" fmla="*/ 76200 w 523584"/>
                <a:gd name="connsiteY10" fmla="*/ 850900 h 898525"/>
                <a:gd name="connsiteX11" fmla="*/ 50800 w 523584"/>
                <a:gd name="connsiteY11" fmla="*/ 714375 h 898525"/>
                <a:gd name="connsiteX12" fmla="*/ 82550 w 523584"/>
                <a:gd name="connsiteY12" fmla="*/ 606425 h 898525"/>
                <a:gd name="connsiteX13" fmla="*/ 69850 w 523584"/>
                <a:gd name="connsiteY13" fmla="*/ 460375 h 898525"/>
                <a:gd name="connsiteX14" fmla="*/ 73025 w 523584"/>
                <a:gd name="connsiteY14" fmla="*/ 269875 h 898525"/>
                <a:gd name="connsiteX15" fmla="*/ 0 w 523584"/>
                <a:gd name="connsiteY15" fmla="*/ 34925 h 898525"/>
                <a:gd name="connsiteX0" fmla="*/ 0 w 545141"/>
                <a:gd name="connsiteY0" fmla="*/ 34925 h 898525"/>
                <a:gd name="connsiteX1" fmla="*/ 215900 w 545141"/>
                <a:gd name="connsiteY1" fmla="*/ 0 h 898525"/>
                <a:gd name="connsiteX2" fmla="*/ 361950 w 545141"/>
                <a:gd name="connsiteY2" fmla="*/ 19050 h 898525"/>
                <a:gd name="connsiteX3" fmla="*/ 542925 w 545141"/>
                <a:gd name="connsiteY3" fmla="*/ 53975 h 898525"/>
                <a:gd name="connsiteX4" fmla="*/ 473075 w 545141"/>
                <a:gd name="connsiteY4" fmla="*/ 247650 h 898525"/>
                <a:gd name="connsiteX5" fmla="*/ 444500 w 545141"/>
                <a:gd name="connsiteY5" fmla="*/ 469900 h 898525"/>
                <a:gd name="connsiteX6" fmla="*/ 425450 w 545141"/>
                <a:gd name="connsiteY6" fmla="*/ 641350 h 898525"/>
                <a:gd name="connsiteX7" fmla="*/ 428625 w 545141"/>
                <a:gd name="connsiteY7" fmla="*/ 790575 h 898525"/>
                <a:gd name="connsiteX8" fmla="*/ 412750 w 545141"/>
                <a:gd name="connsiteY8" fmla="*/ 898525 h 898525"/>
                <a:gd name="connsiteX9" fmla="*/ 212725 w 545141"/>
                <a:gd name="connsiteY9" fmla="*/ 825500 h 898525"/>
                <a:gd name="connsiteX10" fmla="*/ 76200 w 545141"/>
                <a:gd name="connsiteY10" fmla="*/ 850900 h 898525"/>
                <a:gd name="connsiteX11" fmla="*/ 50800 w 545141"/>
                <a:gd name="connsiteY11" fmla="*/ 714375 h 898525"/>
                <a:gd name="connsiteX12" fmla="*/ 82550 w 545141"/>
                <a:gd name="connsiteY12" fmla="*/ 606425 h 898525"/>
                <a:gd name="connsiteX13" fmla="*/ 69850 w 545141"/>
                <a:gd name="connsiteY13" fmla="*/ 460375 h 898525"/>
                <a:gd name="connsiteX14" fmla="*/ 73025 w 545141"/>
                <a:gd name="connsiteY14" fmla="*/ 269875 h 898525"/>
                <a:gd name="connsiteX15" fmla="*/ 0 w 54514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25450 w 545331"/>
                <a:gd name="connsiteY6" fmla="*/ 641350 h 898525"/>
                <a:gd name="connsiteX7" fmla="*/ 428625 w 545331"/>
                <a:gd name="connsiteY7" fmla="*/ 790575 h 898525"/>
                <a:gd name="connsiteX8" fmla="*/ 412750 w 545331"/>
                <a:gd name="connsiteY8" fmla="*/ 898525 h 898525"/>
                <a:gd name="connsiteX9" fmla="*/ 212725 w 545331"/>
                <a:gd name="connsiteY9" fmla="*/ 825500 h 898525"/>
                <a:gd name="connsiteX10" fmla="*/ 762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25450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762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762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5080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82550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73025 w 545331"/>
                <a:gd name="connsiteY12" fmla="*/ 606425 h 898525"/>
                <a:gd name="connsiteX13" fmla="*/ 69850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73025 w 545331"/>
                <a:gd name="connsiteY12" fmla="*/ 606425 h 898525"/>
                <a:gd name="connsiteX13" fmla="*/ 60325 w 545331"/>
                <a:gd name="connsiteY13" fmla="*/ 460375 h 898525"/>
                <a:gd name="connsiteX14" fmla="*/ 73025 w 545331"/>
                <a:gd name="connsiteY14" fmla="*/ 269875 h 898525"/>
                <a:gd name="connsiteX15" fmla="*/ 0 w 545331"/>
                <a:gd name="connsiteY15" fmla="*/ 34925 h 898525"/>
                <a:gd name="connsiteX0" fmla="*/ 0 w 545331"/>
                <a:gd name="connsiteY0" fmla="*/ 34925 h 898525"/>
                <a:gd name="connsiteX1" fmla="*/ 215900 w 545331"/>
                <a:gd name="connsiteY1" fmla="*/ 0 h 898525"/>
                <a:gd name="connsiteX2" fmla="*/ 361950 w 545331"/>
                <a:gd name="connsiteY2" fmla="*/ 19050 h 898525"/>
                <a:gd name="connsiteX3" fmla="*/ 542925 w 545331"/>
                <a:gd name="connsiteY3" fmla="*/ 53975 h 898525"/>
                <a:gd name="connsiteX4" fmla="*/ 479425 w 545331"/>
                <a:gd name="connsiteY4" fmla="*/ 250825 h 898525"/>
                <a:gd name="connsiteX5" fmla="*/ 444500 w 545331"/>
                <a:gd name="connsiteY5" fmla="*/ 469900 h 898525"/>
                <a:gd name="connsiteX6" fmla="*/ 434975 w 545331"/>
                <a:gd name="connsiteY6" fmla="*/ 641350 h 898525"/>
                <a:gd name="connsiteX7" fmla="*/ 438150 w 545331"/>
                <a:gd name="connsiteY7" fmla="*/ 796925 h 898525"/>
                <a:gd name="connsiteX8" fmla="*/ 412750 w 545331"/>
                <a:gd name="connsiteY8" fmla="*/ 898525 h 898525"/>
                <a:gd name="connsiteX9" fmla="*/ 212725 w 545331"/>
                <a:gd name="connsiteY9" fmla="*/ 825500 h 898525"/>
                <a:gd name="connsiteX10" fmla="*/ 63500 w 545331"/>
                <a:gd name="connsiteY10" fmla="*/ 850900 h 898525"/>
                <a:gd name="connsiteX11" fmla="*/ 44450 w 545331"/>
                <a:gd name="connsiteY11" fmla="*/ 714375 h 898525"/>
                <a:gd name="connsiteX12" fmla="*/ 73025 w 545331"/>
                <a:gd name="connsiteY12" fmla="*/ 606425 h 898525"/>
                <a:gd name="connsiteX13" fmla="*/ 60325 w 545331"/>
                <a:gd name="connsiteY13" fmla="*/ 460375 h 898525"/>
                <a:gd name="connsiteX14" fmla="*/ 60325 w 545331"/>
                <a:gd name="connsiteY14" fmla="*/ 269875 h 898525"/>
                <a:gd name="connsiteX15" fmla="*/ 0 w 5453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85725 w 558031"/>
                <a:gd name="connsiteY12" fmla="*/ 606425 h 898525"/>
                <a:gd name="connsiteX13" fmla="*/ 73025 w 558031"/>
                <a:gd name="connsiteY13" fmla="*/ 460375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73025 w 558031"/>
                <a:gd name="connsiteY13" fmla="*/ 460375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73025 w 558031"/>
                <a:gd name="connsiteY13" fmla="*/ 460375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25500 h 898525"/>
                <a:gd name="connsiteX10" fmla="*/ 76200 w 558031"/>
                <a:gd name="connsiteY10" fmla="*/ 85090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090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725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725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898525"/>
                <a:gd name="connsiteX1" fmla="*/ 228600 w 558031"/>
                <a:gd name="connsiteY1" fmla="*/ 0 h 898525"/>
                <a:gd name="connsiteX2" fmla="*/ 374650 w 558031"/>
                <a:gd name="connsiteY2" fmla="*/ 19050 h 898525"/>
                <a:gd name="connsiteX3" fmla="*/ 555625 w 558031"/>
                <a:gd name="connsiteY3" fmla="*/ 53975 h 898525"/>
                <a:gd name="connsiteX4" fmla="*/ 492125 w 558031"/>
                <a:gd name="connsiteY4" fmla="*/ 250825 h 898525"/>
                <a:gd name="connsiteX5" fmla="*/ 457200 w 558031"/>
                <a:gd name="connsiteY5" fmla="*/ 469900 h 898525"/>
                <a:gd name="connsiteX6" fmla="*/ 447675 w 558031"/>
                <a:gd name="connsiteY6" fmla="*/ 641350 h 898525"/>
                <a:gd name="connsiteX7" fmla="*/ 450850 w 558031"/>
                <a:gd name="connsiteY7" fmla="*/ 796925 h 898525"/>
                <a:gd name="connsiteX8" fmla="*/ 425450 w 558031"/>
                <a:gd name="connsiteY8" fmla="*/ 898525 h 898525"/>
                <a:gd name="connsiteX9" fmla="*/ 225425 w 558031"/>
                <a:gd name="connsiteY9" fmla="*/ 831850 h 898525"/>
                <a:gd name="connsiteX10" fmla="*/ 76200 w 558031"/>
                <a:gd name="connsiteY10" fmla="*/ 857250 h 898525"/>
                <a:gd name="connsiteX11" fmla="*/ 57150 w 558031"/>
                <a:gd name="connsiteY11" fmla="*/ 714375 h 898525"/>
                <a:gd name="connsiteX12" fmla="*/ 76200 w 558031"/>
                <a:gd name="connsiteY12" fmla="*/ 606425 h 898525"/>
                <a:gd name="connsiteX13" fmla="*/ 63500 w 558031"/>
                <a:gd name="connsiteY13" fmla="*/ 457200 h 898525"/>
                <a:gd name="connsiteX14" fmla="*/ 73025 w 558031"/>
                <a:gd name="connsiteY14" fmla="*/ 269875 h 898525"/>
                <a:gd name="connsiteX15" fmla="*/ 0 w 558031"/>
                <a:gd name="connsiteY15" fmla="*/ 34925 h 89852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1850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1850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1850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1905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3810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4925 h 904875"/>
                <a:gd name="connsiteX1" fmla="*/ 228600 w 558031"/>
                <a:gd name="connsiteY1" fmla="*/ 0 h 904875"/>
                <a:gd name="connsiteX2" fmla="*/ 374650 w 558031"/>
                <a:gd name="connsiteY2" fmla="*/ 38100 h 904875"/>
                <a:gd name="connsiteX3" fmla="*/ 555625 w 558031"/>
                <a:gd name="connsiteY3" fmla="*/ 53975 h 904875"/>
                <a:gd name="connsiteX4" fmla="*/ 492125 w 558031"/>
                <a:gd name="connsiteY4" fmla="*/ 250825 h 904875"/>
                <a:gd name="connsiteX5" fmla="*/ 457200 w 558031"/>
                <a:gd name="connsiteY5" fmla="*/ 469900 h 904875"/>
                <a:gd name="connsiteX6" fmla="*/ 447675 w 558031"/>
                <a:gd name="connsiteY6" fmla="*/ 641350 h 904875"/>
                <a:gd name="connsiteX7" fmla="*/ 450850 w 558031"/>
                <a:gd name="connsiteY7" fmla="*/ 796925 h 904875"/>
                <a:gd name="connsiteX8" fmla="*/ 422275 w 558031"/>
                <a:gd name="connsiteY8" fmla="*/ 904875 h 904875"/>
                <a:gd name="connsiteX9" fmla="*/ 225425 w 558031"/>
                <a:gd name="connsiteY9" fmla="*/ 835025 h 904875"/>
                <a:gd name="connsiteX10" fmla="*/ 76200 w 558031"/>
                <a:gd name="connsiteY10" fmla="*/ 857250 h 904875"/>
                <a:gd name="connsiteX11" fmla="*/ 57150 w 558031"/>
                <a:gd name="connsiteY11" fmla="*/ 714375 h 904875"/>
                <a:gd name="connsiteX12" fmla="*/ 76200 w 558031"/>
                <a:gd name="connsiteY12" fmla="*/ 606425 h 904875"/>
                <a:gd name="connsiteX13" fmla="*/ 63500 w 558031"/>
                <a:gd name="connsiteY13" fmla="*/ 457200 h 904875"/>
                <a:gd name="connsiteX14" fmla="*/ 73025 w 558031"/>
                <a:gd name="connsiteY14" fmla="*/ 269875 h 904875"/>
                <a:gd name="connsiteX15" fmla="*/ 0 w 558031"/>
                <a:gd name="connsiteY15" fmla="*/ 34925 h 904875"/>
                <a:gd name="connsiteX0" fmla="*/ 0 w 558031"/>
                <a:gd name="connsiteY0" fmla="*/ 35069 h 905019"/>
                <a:gd name="connsiteX1" fmla="*/ 107950 w 558031"/>
                <a:gd name="connsiteY1" fmla="*/ 25544 h 905019"/>
                <a:gd name="connsiteX2" fmla="*/ 228600 w 558031"/>
                <a:gd name="connsiteY2" fmla="*/ 144 h 905019"/>
                <a:gd name="connsiteX3" fmla="*/ 374650 w 558031"/>
                <a:gd name="connsiteY3" fmla="*/ 38244 h 905019"/>
                <a:gd name="connsiteX4" fmla="*/ 555625 w 558031"/>
                <a:gd name="connsiteY4" fmla="*/ 54119 h 905019"/>
                <a:gd name="connsiteX5" fmla="*/ 492125 w 558031"/>
                <a:gd name="connsiteY5" fmla="*/ 250969 h 905019"/>
                <a:gd name="connsiteX6" fmla="*/ 457200 w 558031"/>
                <a:gd name="connsiteY6" fmla="*/ 470044 h 905019"/>
                <a:gd name="connsiteX7" fmla="*/ 447675 w 558031"/>
                <a:gd name="connsiteY7" fmla="*/ 641494 h 905019"/>
                <a:gd name="connsiteX8" fmla="*/ 450850 w 558031"/>
                <a:gd name="connsiteY8" fmla="*/ 797069 h 905019"/>
                <a:gd name="connsiteX9" fmla="*/ 422275 w 558031"/>
                <a:gd name="connsiteY9" fmla="*/ 905019 h 905019"/>
                <a:gd name="connsiteX10" fmla="*/ 225425 w 558031"/>
                <a:gd name="connsiteY10" fmla="*/ 835169 h 905019"/>
                <a:gd name="connsiteX11" fmla="*/ 76200 w 558031"/>
                <a:gd name="connsiteY11" fmla="*/ 857394 h 905019"/>
                <a:gd name="connsiteX12" fmla="*/ 57150 w 558031"/>
                <a:gd name="connsiteY12" fmla="*/ 714519 h 905019"/>
                <a:gd name="connsiteX13" fmla="*/ 76200 w 558031"/>
                <a:gd name="connsiteY13" fmla="*/ 606569 h 905019"/>
                <a:gd name="connsiteX14" fmla="*/ 63500 w 558031"/>
                <a:gd name="connsiteY14" fmla="*/ 457344 h 905019"/>
                <a:gd name="connsiteX15" fmla="*/ 73025 w 558031"/>
                <a:gd name="connsiteY15" fmla="*/ 270019 h 905019"/>
                <a:gd name="connsiteX16" fmla="*/ 0 w 558031"/>
                <a:gd name="connsiteY16" fmla="*/ 35069 h 905019"/>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555625 w 558031"/>
                <a:gd name="connsiteY4" fmla="*/ 54062 h 904962"/>
                <a:gd name="connsiteX5" fmla="*/ 492125 w 558031"/>
                <a:gd name="connsiteY5" fmla="*/ 250912 h 904962"/>
                <a:gd name="connsiteX6" fmla="*/ 457200 w 558031"/>
                <a:gd name="connsiteY6" fmla="*/ 469987 h 904962"/>
                <a:gd name="connsiteX7" fmla="*/ 447675 w 558031"/>
                <a:gd name="connsiteY7" fmla="*/ 641437 h 904962"/>
                <a:gd name="connsiteX8" fmla="*/ 450850 w 558031"/>
                <a:gd name="connsiteY8" fmla="*/ 797012 h 904962"/>
                <a:gd name="connsiteX9" fmla="*/ 422275 w 558031"/>
                <a:gd name="connsiteY9" fmla="*/ 904962 h 904962"/>
                <a:gd name="connsiteX10" fmla="*/ 225425 w 558031"/>
                <a:gd name="connsiteY10" fmla="*/ 835112 h 904962"/>
                <a:gd name="connsiteX11" fmla="*/ 76200 w 558031"/>
                <a:gd name="connsiteY11" fmla="*/ 857337 h 904962"/>
                <a:gd name="connsiteX12" fmla="*/ 57150 w 558031"/>
                <a:gd name="connsiteY12" fmla="*/ 714462 h 904962"/>
                <a:gd name="connsiteX13" fmla="*/ 76200 w 558031"/>
                <a:gd name="connsiteY13" fmla="*/ 606512 h 904962"/>
                <a:gd name="connsiteX14" fmla="*/ 63500 w 558031"/>
                <a:gd name="connsiteY14" fmla="*/ 457287 h 904962"/>
                <a:gd name="connsiteX15" fmla="*/ 73025 w 558031"/>
                <a:gd name="connsiteY15" fmla="*/ 269962 h 904962"/>
                <a:gd name="connsiteX16" fmla="*/ 0 w 558031"/>
                <a:gd name="connsiteY16" fmla="*/ 35012 h 904962"/>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444500 w 558031"/>
                <a:gd name="connsiteY4" fmla="*/ 31836 h 904962"/>
                <a:gd name="connsiteX5" fmla="*/ 555625 w 558031"/>
                <a:gd name="connsiteY5" fmla="*/ 54062 h 904962"/>
                <a:gd name="connsiteX6" fmla="*/ 492125 w 558031"/>
                <a:gd name="connsiteY6" fmla="*/ 250912 h 904962"/>
                <a:gd name="connsiteX7" fmla="*/ 457200 w 558031"/>
                <a:gd name="connsiteY7" fmla="*/ 469987 h 904962"/>
                <a:gd name="connsiteX8" fmla="*/ 447675 w 558031"/>
                <a:gd name="connsiteY8" fmla="*/ 641437 h 904962"/>
                <a:gd name="connsiteX9" fmla="*/ 450850 w 558031"/>
                <a:gd name="connsiteY9" fmla="*/ 797012 h 904962"/>
                <a:gd name="connsiteX10" fmla="*/ 422275 w 558031"/>
                <a:gd name="connsiteY10" fmla="*/ 904962 h 904962"/>
                <a:gd name="connsiteX11" fmla="*/ 225425 w 558031"/>
                <a:gd name="connsiteY11" fmla="*/ 835112 h 904962"/>
                <a:gd name="connsiteX12" fmla="*/ 76200 w 558031"/>
                <a:gd name="connsiteY12" fmla="*/ 857337 h 904962"/>
                <a:gd name="connsiteX13" fmla="*/ 57150 w 558031"/>
                <a:gd name="connsiteY13" fmla="*/ 714462 h 904962"/>
                <a:gd name="connsiteX14" fmla="*/ 76200 w 558031"/>
                <a:gd name="connsiteY14" fmla="*/ 606512 h 904962"/>
                <a:gd name="connsiteX15" fmla="*/ 63500 w 558031"/>
                <a:gd name="connsiteY15" fmla="*/ 457287 h 904962"/>
                <a:gd name="connsiteX16" fmla="*/ 73025 w 558031"/>
                <a:gd name="connsiteY16" fmla="*/ 269962 h 904962"/>
                <a:gd name="connsiteX17" fmla="*/ 0 w 558031"/>
                <a:gd name="connsiteY17" fmla="*/ 35012 h 904962"/>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441325 w 558031"/>
                <a:gd name="connsiteY4" fmla="*/ 44536 h 904962"/>
                <a:gd name="connsiteX5" fmla="*/ 555625 w 558031"/>
                <a:gd name="connsiteY5" fmla="*/ 54062 h 904962"/>
                <a:gd name="connsiteX6" fmla="*/ 492125 w 558031"/>
                <a:gd name="connsiteY6" fmla="*/ 250912 h 904962"/>
                <a:gd name="connsiteX7" fmla="*/ 457200 w 558031"/>
                <a:gd name="connsiteY7" fmla="*/ 469987 h 904962"/>
                <a:gd name="connsiteX8" fmla="*/ 447675 w 558031"/>
                <a:gd name="connsiteY8" fmla="*/ 641437 h 904962"/>
                <a:gd name="connsiteX9" fmla="*/ 450850 w 558031"/>
                <a:gd name="connsiteY9" fmla="*/ 797012 h 904962"/>
                <a:gd name="connsiteX10" fmla="*/ 422275 w 558031"/>
                <a:gd name="connsiteY10" fmla="*/ 904962 h 904962"/>
                <a:gd name="connsiteX11" fmla="*/ 225425 w 558031"/>
                <a:gd name="connsiteY11" fmla="*/ 835112 h 904962"/>
                <a:gd name="connsiteX12" fmla="*/ 76200 w 558031"/>
                <a:gd name="connsiteY12" fmla="*/ 857337 h 904962"/>
                <a:gd name="connsiteX13" fmla="*/ 57150 w 558031"/>
                <a:gd name="connsiteY13" fmla="*/ 714462 h 904962"/>
                <a:gd name="connsiteX14" fmla="*/ 76200 w 558031"/>
                <a:gd name="connsiteY14" fmla="*/ 606512 h 904962"/>
                <a:gd name="connsiteX15" fmla="*/ 63500 w 558031"/>
                <a:gd name="connsiteY15" fmla="*/ 457287 h 904962"/>
                <a:gd name="connsiteX16" fmla="*/ 73025 w 558031"/>
                <a:gd name="connsiteY16" fmla="*/ 269962 h 904962"/>
                <a:gd name="connsiteX17" fmla="*/ 0 w 558031"/>
                <a:gd name="connsiteY17" fmla="*/ 35012 h 904962"/>
                <a:gd name="connsiteX0" fmla="*/ 0 w 558031"/>
                <a:gd name="connsiteY0" fmla="*/ 35012 h 904962"/>
                <a:gd name="connsiteX1" fmla="*/ 111125 w 558031"/>
                <a:gd name="connsiteY1" fmla="*/ 41362 h 904962"/>
                <a:gd name="connsiteX2" fmla="*/ 228600 w 558031"/>
                <a:gd name="connsiteY2" fmla="*/ 87 h 904962"/>
                <a:gd name="connsiteX3" fmla="*/ 374650 w 558031"/>
                <a:gd name="connsiteY3" fmla="*/ 38187 h 904962"/>
                <a:gd name="connsiteX4" fmla="*/ 441325 w 558031"/>
                <a:gd name="connsiteY4" fmla="*/ 44536 h 904962"/>
                <a:gd name="connsiteX5" fmla="*/ 555625 w 558031"/>
                <a:gd name="connsiteY5" fmla="*/ 54062 h 904962"/>
                <a:gd name="connsiteX6" fmla="*/ 492125 w 558031"/>
                <a:gd name="connsiteY6" fmla="*/ 250912 h 904962"/>
                <a:gd name="connsiteX7" fmla="*/ 457200 w 558031"/>
                <a:gd name="connsiteY7" fmla="*/ 469987 h 904962"/>
                <a:gd name="connsiteX8" fmla="*/ 447675 w 558031"/>
                <a:gd name="connsiteY8" fmla="*/ 641437 h 904962"/>
                <a:gd name="connsiteX9" fmla="*/ 450850 w 558031"/>
                <a:gd name="connsiteY9" fmla="*/ 797012 h 904962"/>
                <a:gd name="connsiteX10" fmla="*/ 422275 w 558031"/>
                <a:gd name="connsiteY10" fmla="*/ 904962 h 904962"/>
                <a:gd name="connsiteX11" fmla="*/ 225425 w 558031"/>
                <a:gd name="connsiteY11" fmla="*/ 835112 h 904962"/>
                <a:gd name="connsiteX12" fmla="*/ 76200 w 558031"/>
                <a:gd name="connsiteY12" fmla="*/ 857337 h 904962"/>
                <a:gd name="connsiteX13" fmla="*/ 57150 w 558031"/>
                <a:gd name="connsiteY13" fmla="*/ 714462 h 904962"/>
                <a:gd name="connsiteX14" fmla="*/ 76200 w 558031"/>
                <a:gd name="connsiteY14" fmla="*/ 606512 h 904962"/>
                <a:gd name="connsiteX15" fmla="*/ 63500 w 558031"/>
                <a:gd name="connsiteY15" fmla="*/ 457287 h 904962"/>
                <a:gd name="connsiteX16" fmla="*/ 73025 w 558031"/>
                <a:gd name="connsiteY16" fmla="*/ 269962 h 904962"/>
                <a:gd name="connsiteX17" fmla="*/ 0 w 558031"/>
                <a:gd name="connsiteY17" fmla="*/ 35012 h 904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8031" h="904962">
                  <a:moveTo>
                    <a:pt x="0" y="35012"/>
                  </a:moveTo>
                  <a:cubicBezTo>
                    <a:pt x="5821" y="-5734"/>
                    <a:pt x="73025" y="47183"/>
                    <a:pt x="111125" y="41362"/>
                  </a:cubicBezTo>
                  <a:cubicBezTo>
                    <a:pt x="149225" y="35541"/>
                    <a:pt x="184150" y="-2030"/>
                    <a:pt x="228600" y="87"/>
                  </a:cubicBezTo>
                  <a:cubicBezTo>
                    <a:pt x="277283" y="12787"/>
                    <a:pt x="339196" y="30779"/>
                    <a:pt x="374650" y="38187"/>
                  </a:cubicBezTo>
                  <a:cubicBezTo>
                    <a:pt x="410104" y="45595"/>
                    <a:pt x="411163" y="41890"/>
                    <a:pt x="441325" y="44536"/>
                  </a:cubicBezTo>
                  <a:cubicBezTo>
                    <a:pt x="487362" y="31307"/>
                    <a:pt x="547688" y="17549"/>
                    <a:pt x="555625" y="54062"/>
                  </a:cubicBezTo>
                  <a:cubicBezTo>
                    <a:pt x="570971" y="93220"/>
                    <a:pt x="508529" y="181591"/>
                    <a:pt x="492125" y="250912"/>
                  </a:cubicBezTo>
                  <a:cubicBezTo>
                    <a:pt x="475721" y="320233"/>
                    <a:pt x="464608" y="404900"/>
                    <a:pt x="457200" y="469987"/>
                  </a:cubicBezTo>
                  <a:cubicBezTo>
                    <a:pt x="449792" y="535074"/>
                    <a:pt x="448733" y="586933"/>
                    <a:pt x="447675" y="641437"/>
                  </a:cubicBezTo>
                  <a:cubicBezTo>
                    <a:pt x="446617" y="695941"/>
                    <a:pt x="452437" y="752033"/>
                    <a:pt x="450850" y="797012"/>
                  </a:cubicBezTo>
                  <a:cubicBezTo>
                    <a:pt x="458258" y="843579"/>
                    <a:pt x="430742" y="871095"/>
                    <a:pt x="422275" y="904962"/>
                  </a:cubicBezTo>
                  <a:cubicBezTo>
                    <a:pt x="361950" y="858395"/>
                    <a:pt x="283104" y="839874"/>
                    <a:pt x="225425" y="835112"/>
                  </a:cubicBezTo>
                  <a:cubicBezTo>
                    <a:pt x="167746" y="830350"/>
                    <a:pt x="138642" y="842520"/>
                    <a:pt x="76200" y="857337"/>
                  </a:cubicBezTo>
                  <a:cubicBezTo>
                    <a:pt x="47625" y="838816"/>
                    <a:pt x="57150" y="756266"/>
                    <a:pt x="57150" y="714462"/>
                  </a:cubicBezTo>
                  <a:cubicBezTo>
                    <a:pt x="57150" y="672658"/>
                    <a:pt x="62442" y="642495"/>
                    <a:pt x="76200" y="606512"/>
                  </a:cubicBezTo>
                  <a:cubicBezTo>
                    <a:pt x="71967" y="558887"/>
                    <a:pt x="64029" y="513379"/>
                    <a:pt x="63500" y="457287"/>
                  </a:cubicBezTo>
                  <a:cubicBezTo>
                    <a:pt x="62971" y="401195"/>
                    <a:pt x="66675" y="338225"/>
                    <a:pt x="73025" y="269962"/>
                  </a:cubicBezTo>
                  <a:lnTo>
                    <a:pt x="0" y="35012"/>
                  </a:lnTo>
                  <a:close/>
                </a:path>
              </a:pathLst>
            </a:custGeom>
            <a:solidFill>
              <a:schemeClr val="accent5">
                <a:lumMod val="40000"/>
                <a:lumOff val="60000"/>
                <a:alpha val="68000"/>
              </a:schemeClr>
            </a:solidFill>
            <a:ln w="57150">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Freeform 406"/>
            <p:cNvSpPr>
              <a:spLocks/>
            </p:cNvSpPr>
            <p:nvPr/>
          </p:nvSpPr>
          <p:spPr bwMode="auto">
            <a:xfrm rot="16200000">
              <a:off x="362202" y="1349961"/>
              <a:ext cx="1096300" cy="1331511"/>
            </a:xfrm>
            <a:custGeom>
              <a:avLst/>
              <a:gdLst>
                <a:gd name="connsiteX0" fmla="*/ 2255838 w 2574926"/>
                <a:gd name="connsiteY0" fmla="*/ 0 h 3127375"/>
                <a:gd name="connsiteX1" fmla="*/ 2574926 w 2574926"/>
                <a:gd name="connsiteY1" fmla="*/ 230188 h 3127375"/>
                <a:gd name="connsiteX2" fmla="*/ 2536826 w 2574926"/>
                <a:gd name="connsiteY2" fmla="*/ 277813 h 3127375"/>
                <a:gd name="connsiteX3" fmla="*/ 2442451 w 2574926"/>
                <a:gd name="connsiteY3" fmla="*/ 209731 h 3127375"/>
                <a:gd name="connsiteX4" fmla="*/ 1843088 w 2574926"/>
                <a:gd name="connsiteY4" fmla="*/ 962025 h 3127375"/>
                <a:gd name="connsiteX5" fmla="*/ 1841674 w 2574926"/>
                <a:gd name="connsiteY5" fmla="*/ 960965 h 3127375"/>
                <a:gd name="connsiteX6" fmla="*/ 1838303 w 2574926"/>
                <a:gd name="connsiteY6" fmla="*/ 965195 h 3127375"/>
                <a:gd name="connsiteX7" fmla="*/ 2006600 w 2574926"/>
                <a:gd name="connsiteY7" fmla="*/ 1087438 h 3127375"/>
                <a:gd name="connsiteX8" fmla="*/ 1984375 w 2574926"/>
                <a:gd name="connsiteY8" fmla="*/ 1116013 h 3127375"/>
                <a:gd name="connsiteX9" fmla="*/ 1917266 w 2574926"/>
                <a:gd name="connsiteY9" fmla="*/ 1067268 h 3127375"/>
                <a:gd name="connsiteX10" fmla="*/ 1916709 w 2574926"/>
                <a:gd name="connsiteY10" fmla="*/ 1072811 h 3127375"/>
                <a:gd name="connsiteX11" fmla="*/ 1906484 w 2574926"/>
                <a:gd name="connsiteY11" fmla="*/ 1093279 h 3127375"/>
                <a:gd name="connsiteX12" fmla="*/ 827476 w 2574926"/>
                <a:gd name="connsiteY12" fmla="*/ 2447804 h 3127375"/>
                <a:gd name="connsiteX13" fmla="*/ 750860 w 2574926"/>
                <a:gd name="connsiteY13" fmla="*/ 2463740 h 3127375"/>
                <a:gd name="connsiteX14" fmla="*/ 614837 w 2574926"/>
                <a:gd name="connsiteY14" fmla="*/ 2435504 h 3127375"/>
                <a:gd name="connsiteX15" fmla="*/ 612955 w 2574926"/>
                <a:gd name="connsiteY15" fmla="*/ 2434805 h 3127375"/>
                <a:gd name="connsiteX16" fmla="*/ 612775 w 2574926"/>
                <a:gd name="connsiteY16" fmla="*/ 2435225 h 3127375"/>
                <a:gd name="connsiteX17" fmla="*/ 565150 w 2574926"/>
                <a:gd name="connsiteY17" fmla="*/ 2498725 h 3127375"/>
                <a:gd name="connsiteX18" fmla="*/ 542925 w 2574926"/>
                <a:gd name="connsiteY18" fmla="*/ 2501900 h 3127375"/>
                <a:gd name="connsiteX19" fmla="*/ 524489 w 2574926"/>
                <a:gd name="connsiteY19" fmla="*/ 2488886 h 3127375"/>
                <a:gd name="connsiteX20" fmla="*/ 47625 w 2574926"/>
                <a:gd name="connsiteY20" fmla="*/ 3089275 h 3127375"/>
                <a:gd name="connsiteX21" fmla="*/ 0 w 2574926"/>
                <a:gd name="connsiteY21" fmla="*/ 3127375 h 3127375"/>
                <a:gd name="connsiteX22" fmla="*/ 25400 w 2574926"/>
                <a:gd name="connsiteY22" fmla="*/ 3073400 h 3127375"/>
                <a:gd name="connsiteX23" fmla="*/ 504005 w 2574926"/>
                <a:gd name="connsiteY23" fmla="*/ 2474427 h 3127375"/>
                <a:gd name="connsiteX24" fmla="*/ 495697 w 2574926"/>
                <a:gd name="connsiteY24" fmla="*/ 2468563 h 3127375"/>
                <a:gd name="connsiteX25" fmla="*/ 488950 w 2574926"/>
                <a:gd name="connsiteY25" fmla="*/ 2463800 h 3127375"/>
                <a:gd name="connsiteX26" fmla="*/ 485775 w 2574926"/>
                <a:gd name="connsiteY26" fmla="*/ 2441575 h 3127375"/>
                <a:gd name="connsiteX27" fmla="*/ 536575 w 2574926"/>
                <a:gd name="connsiteY27" fmla="*/ 2381250 h 3127375"/>
                <a:gd name="connsiteX28" fmla="*/ 541061 w 2574926"/>
                <a:gd name="connsiteY28" fmla="*/ 2378046 h 3127375"/>
                <a:gd name="connsiteX29" fmla="*/ 515824 w 2574926"/>
                <a:gd name="connsiteY29" fmla="*/ 2334661 h 3127375"/>
                <a:gd name="connsiteX30" fmla="*/ 485896 w 2574926"/>
                <a:gd name="connsiteY30" fmla="*/ 2272512 h 3127375"/>
                <a:gd name="connsiteX31" fmla="*/ 482704 w 2574926"/>
                <a:gd name="connsiteY31" fmla="*/ 2199209 h 3127375"/>
                <a:gd name="connsiteX32" fmla="*/ 1561712 w 2574926"/>
                <a:gd name="connsiteY32" fmla="*/ 841496 h 3127375"/>
                <a:gd name="connsiteX33" fmla="*/ 1585113 w 2574926"/>
                <a:gd name="connsiteY33" fmla="*/ 826009 h 3127375"/>
                <a:gd name="connsiteX34" fmla="*/ 1514475 w 2574926"/>
                <a:gd name="connsiteY34" fmla="*/ 774700 h 3127375"/>
                <a:gd name="connsiteX35" fmla="*/ 1536700 w 2574926"/>
                <a:gd name="connsiteY35" fmla="*/ 746125 h 3127375"/>
                <a:gd name="connsiteX36" fmla="*/ 1709778 w 2574926"/>
                <a:gd name="connsiteY36" fmla="*/ 871841 h 3127375"/>
                <a:gd name="connsiteX37" fmla="*/ 2310979 w 2574926"/>
                <a:gd name="connsiteY37" fmla="*/ 114888 h 3127375"/>
                <a:gd name="connsiteX38" fmla="*/ 2217738 w 2574926"/>
                <a:gd name="connsiteY38" fmla="*/ 47625 h 312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74926" h="3127375">
                  <a:moveTo>
                    <a:pt x="2255838" y="0"/>
                  </a:moveTo>
                  <a:lnTo>
                    <a:pt x="2574926" y="230188"/>
                  </a:lnTo>
                  <a:lnTo>
                    <a:pt x="2536826" y="277813"/>
                  </a:lnTo>
                  <a:lnTo>
                    <a:pt x="2442451" y="209731"/>
                  </a:lnTo>
                  <a:lnTo>
                    <a:pt x="1843088" y="962025"/>
                  </a:lnTo>
                  <a:lnTo>
                    <a:pt x="1841674" y="960965"/>
                  </a:lnTo>
                  <a:lnTo>
                    <a:pt x="1838303" y="965195"/>
                  </a:lnTo>
                  <a:lnTo>
                    <a:pt x="2006600" y="1087438"/>
                  </a:lnTo>
                  <a:lnTo>
                    <a:pt x="1984375" y="1116013"/>
                  </a:lnTo>
                  <a:lnTo>
                    <a:pt x="1917266" y="1067268"/>
                  </a:lnTo>
                  <a:lnTo>
                    <a:pt x="1916709" y="1072811"/>
                  </a:lnTo>
                  <a:cubicBezTo>
                    <a:pt x="1914664" y="1079933"/>
                    <a:pt x="1911272" y="1086904"/>
                    <a:pt x="1906484" y="1093279"/>
                  </a:cubicBezTo>
                  <a:cubicBezTo>
                    <a:pt x="827476" y="2447804"/>
                    <a:pt x="827476" y="2447804"/>
                    <a:pt x="827476" y="2447804"/>
                  </a:cubicBezTo>
                  <a:cubicBezTo>
                    <a:pt x="808322" y="2473301"/>
                    <a:pt x="773206" y="2479675"/>
                    <a:pt x="750860" y="2463740"/>
                  </a:cubicBezTo>
                  <a:cubicBezTo>
                    <a:pt x="750860" y="2463740"/>
                    <a:pt x="670054" y="2452983"/>
                    <a:pt x="614837" y="2435504"/>
                  </a:cubicBezTo>
                  <a:lnTo>
                    <a:pt x="612955" y="2434805"/>
                  </a:lnTo>
                  <a:lnTo>
                    <a:pt x="612775" y="2435225"/>
                  </a:lnTo>
                  <a:lnTo>
                    <a:pt x="565150" y="2498725"/>
                  </a:lnTo>
                  <a:cubicBezTo>
                    <a:pt x="558800" y="2505075"/>
                    <a:pt x="549275" y="2508250"/>
                    <a:pt x="542925" y="2501900"/>
                  </a:cubicBezTo>
                  <a:lnTo>
                    <a:pt x="524489" y="2488886"/>
                  </a:lnTo>
                  <a:lnTo>
                    <a:pt x="47625" y="3089275"/>
                  </a:lnTo>
                  <a:lnTo>
                    <a:pt x="0" y="3127375"/>
                  </a:lnTo>
                  <a:lnTo>
                    <a:pt x="25400" y="3073400"/>
                  </a:lnTo>
                  <a:lnTo>
                    <a:pt x="504005" y="2474427"/>
                  </a:lnTo>
                  <a:lnTo>
                    <a:pt x="495697" y="2468563"/>
                  </a:lnTo>
                  <a:cubicBezTo>
                    <a:pt x="488950" y="2463800"/>
                    <a:pt x="488950" y="2463800"/>
                    <a:pt x="488950" y="2463800"/>
                  </a:cubicBezTo>
                  <a:cubicBezTo>
                    <a:pt x="482600" y="2460625"/>
                    <a:pt x="482600" y="2447925"/>
                    <a:pt x="485775" y="2441575"/>
                  </a:cubicBezTo>
                  <a:cubicBezTo>
                    <a:pt x="536575" y="2381250"/>
                    <a:pt x="536575" y="2381250"/>
                    <a:pt x="536575" y="2381250"/>
                  </a:cubicBezTo>
                  <a:lnTo>
                    <a:pt x="541061" y="2378046"/>
                  </a:lnTo>
                  <a:lnTo>
                    <a:pt x="515824" y="2334661"/>
                  </a:lnTo>
                  <a:cubicBezTo>
                    <a:pt x="498666" y="2301993"/>
                    <a:pt x="485896" y="2272512"/>
                    <a:pt x="485896" y="2272512"/>
                  </a:cubicBezTo>
                  <a:cubicBezTo>
                    <a:pt x="463550" y="2256577"/>
                    <a:pt x="463550" y="2221519"/>
                    <a:pt x="482704" y="2199209"/>
                  </a:cubicBezTo>
                  <a:cubicBezTo>
                    <a:pt x="1561712" y="841496"/>
                    <a:pt x="1561712" y="841496"/>
                    <a:pt x="1561712" y="841496"/>
                  </a:cubicBezTo>
                  <a:lnTo>
                    <a:pt x="1585113" y="826009"/>
                  </a:lnTo>
                  <a:lnTo>
                    <a:pt x="1514475" y="774700"/>
                  </a:lnTo>
                  <a:lnTo>
                    <a:pt x="1536700" y="746125"/>
                  </a:lnTo>
                  <a:lnTo>
                    <a:pt x="1709778" y="871841"/>
                  </a:lnTo>
                  <a:lnTo>
                    <a:pt x="2310979" y="114888"/>
                  </a:lnTo>
                  <a:lnTo>
                    <a:pt x="2217738" y="47625"/>
                  </a:lnTo>
                  <a:close/>
                </a:path>
              </a:pathLst>
            </a:custGeom>
            <a:solidFill>
              <a:srgbClr val="FFFFFF"/>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noAutofit/>
            </a:bodyPr>
            <a:lstStyle/>
            <a:p>
              <a:endParaRPr lang="en-US"/>
            </a:p>
          </p:txBody>
        </p:sp>
      </p:grpSp>
      <p:grpSp>
        <p:nvGrpSpPr>
          <p:cNvPr id="376" name="Group 375"/>
          <p:cNvGrpSpPr/>
          <p:nvPr/>
        </p:nvGrpSpPr>
        <p:grpSpPr>
          <a:xfrm>
            <a:off x="4624070" y="1187450"/>
            <a:ext cx="2103120" cy="2697480"/>
            <a:chOff x="4624070" y="1187450"/>
            <a:chExt cx="2103120" cy="2697480"/>
          </a:xfrm>
        </p:grpSpPr>
        <p:sp>
          <p:nvSpPr>
            <p:cNvPr id="38" name="Rectangle 37"/>
            <p:cNvSpPr/>
            <p:nvPr/>
          </p:nvSpPr>
          <p:spPr>
            <a:xfrm>
              <a:off x="4624070" y="118745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1" forceAA="0" compatLnSpc="1">
              <a:prstTxWarp prst="textNoShape">
                <a:avLst/>
              </a:prstTxWarp>
              <a:noAutofit/>
            </a:bodyPr>
            <a:lstStyle/>
            <a:p>
              <a:pPr lvl="0" algn="ctr">
                <a:defRPr/>
              </a:pPr>
              <a:r>
                <a:rPr lang="en-US" kern="0" dirty="0">
                  <a:solidFill>
                    <a:schemeClr val="tx2">
                      <a:lumMod val="75000"/>
                    </a:schemeClr>
                  </a:solidFill>
                </a:rPr>
                <a:t>Infection management</a:t>
              </a:r>
            </a:p>
          </p:txBody>
        </p:sp>
        <p:pic>
          <p:nvPicPr>
            <p:cNvPr id="45" name="Picture 44"/>
            <p:cNvPicPr>
              <a:picLocks noChangeAspect="1"/>
            </p:cNvPicPr>
            <p:nvPr/>
          </p:nvPicPr>
          <p:blipFill rotWithShape="1">
            <a:blip r:embed="rId3"/>
            <a:srcRect l="74567" r="2039"/>
            <a:stretch/>
          </p:blipFill>
          <p:spPr>
            <a:xfrm>
              <a:off x="4807709" y="2453669"/>
              <a:ext cx="1682989" cy="1279038"/>
            </a:xfrm>
            <a:prstGeom prst="rect">
              <a:avLst/>
            </a:prstGeom>
          </p:spPr>
        </p:pic>
        <p:sp>
          <p:nvSpPr>
            <p:cNvPr id="136" name="Oval 135"/>
            <p:cNvSpPr/>
            <p:nvPr/>
          </p:nvSpPr>
          <p:spPr>
            <a:xfrm>
              <a:off x="5850402" y="2450448"/>
              <a:ext cx="337211" cy="337211"/>
            </a:xfrm>
            <a:prstGeom prst="ellipse">
              <a:avLst/>
            </a:prstGeom>
            <a:solidFill>
              <a:schemeClr val="bg1">
                <a:alpha val="19000"/>
              </a:schemeClr>
            </a:solidFill>
            <a:ln w="95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761" name="Straight Connector 760"/>
            <p:cNvCxnSpPr>
              <a:stCxn id="136" idx="1"/>
            </p:cNvCxnSpPr>
            <p:nvPr/>
          </p:nvCxnSpPr>
          <p:spPr>
            <a:xfrm flipH="1" flipV="1">
              <a:off x="5332142" y="2261699"/>
              <a:ext cx="567643" cy="238132"/>
            </a:xfrm>
            <a:prstGeom prst="line">
              <a:avLst/>
            </a:prstGeom>
            <a:ln w="95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5" name="Group 374"/>
            <p:cNvGrpSpPr/>
            <p:nvPr/>
          </p:nvGrpSpPr>
          <p:grpSpPr>
            <a:xfrm>
              <a:off x="4899727" y="1883904"/>
              <a:ext cx="478417" cy="478417"/>
              <a:chOff x="4899727" y="1883904"/>
              <a:chExt cx="478417" cy="478417"/>
            </a:xfrm>
          </p:grpSpPr>
          <p:sp>
            <p:nvSpPr>
              <p:cNvPr id="372" name="Freeform 371"/>
              <p:cNvSpPr/>
              <p:nvPr/>
            </p:nvSpPr>
            <p:spPr>
              <a:xfrm>
                <a:off x="4905375" y="1912144"/>
                <a:ext cx="402431" cy="400050"/>
              </a:xfrm>
              <a:custGeom>
                <a:avLst/>
                <a:gdLst>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0513 w 402431"/>
                  <a:gd name="connsiteY19" fmla="*/ 273844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90488 w 402431"/>
                  <a:gd name="connsiteY12" fmla="*/ 173831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4775 w 402431"/>
                  <a:gd name="connsiteY11" fmla="*/ 264319 h 400050"/>
                  <a:gd name="connsiteX12" fmla="*/ 111920 w 402431"/>
                  <a:gd name="connsiteY12" fmla="*/ 185737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9537 w 402431"/>
                  <a:gd name="connsiteY11" fmla="*/ 254794 h 400050"/>
                  <a:gd name="connsiteX12" fmla="*/ 111920 w 402431"/>
                  <a:gd name="connsiteY12" fmla="*/ 185737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9537 w 402431"/>
                  <a:gd name="connsiteY11" fmla="*/ 254794 h 400050"/>
                  <a:gd name="connsiteX12" fmla="*/ 111920 w 402431"/>
                  <a:gd name="connsiteY12" fmla="*/ 185737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 name="connsiteX0" fmla="*/ 116681 w 402431"/>
                  <a:gd name="connsiteY0" fmla="*/ 0 h 400050"/>
                  <a:gd name="connsiteX1" fmla="*/ 76200 w 402431"/>
                  <a:gd name="connsiteY1" fmla="*/ 119062 h 400050"/>
                  <a:gd name="connsiteX2" fmla="*/ 159544 w 402431"/>
                  <a:gd name="connsiteY2" fmla="*/ 76200 h 400050"/>
                  <a:gd name="connsiteX3" fmla="*/ 197644 w 402431"/>
                  <a:gd name="connsiteY3" fmla="*/ 97631 h 400050"/>
                  <a:gd name="connsiteX4" fmla="*/ 283369 w 402431"/>
                  <a:gd name="connsiteY4" fmla="*/ 71437 h 400050"/>
                  <a:gd name="connsiteX5" fmla="*/ 326231 w 402431"/>
                  <a:gd name="connsiteY5" fmla="*/ 102394 h 400050"/>
                  <a:gd name="connsiteX6" fmla="*/ 392906 w 402431"/>
                  <a:gd name="connsiteY6" fmla="*/ 147637 h 400050"/>
                  <a:gd name="connsiteX7" fmla="*/ 347663 w 402431"/>
                  <a:gd name="connsiteY7" fmla="*/ 209550 h 400050"/>
                  <a:gd name="connsiteX8" fmla="*/ 295275 w 402431"/>
                  <a:gd name="connsiteY8" fmla="*/ 154781 h 400050"/>
                  <a:gd name="connsiteX9" fmla="*/ 221456 w 402431"/>
                  <a:gd name="connsiteY9" fmla="*/ 309562 h 400050"/>
                  <a:gd name="connsiteX10" fmla="*/ 200025 w 402431"/>
                  <a:gd name="connsiteY10" fmla="*/ 254794 h 400050"/>
                  <a:gd name="connsiteX11" fmla="*/ 109537 w 402431"/>
                  <a:gd name="connsiteY11" fmla="*/ 254794 h 400050"/>
                  <a:gd name="connsiteX12" fmla="*/ 111920 w 402431"/>
                  <a:gd name="connsiteY12" fmla="*/ 185737 h 400050"/>
                  <a:gd name="connsiteX13" fmla="*/ 178594 w 402431"/>
                  <a:gd name="connsiteY13" fmla="*/ 207169 h 400050"/>
                  <a:gd name="connsiteX14" fmla="*/ 202406 w 402431"/>
                  <a:gd name="connsiteY14" fmla="*/ 150019 h 400050"/>
                  <a:gd name="connsiteX15" fmla="*/ 297656 w 402431"/>
                  <a:gd name="connsiteY15" fmla="*/ 214312 h 400050"/>
                  <a:gd name="connsiteX16" fmla="*/ 330994 w 402431"/>
                  <a:gd name="connsiteY16" fmla="*/ 166687 h 400050"/>
                  <a:gd name="connsiteX17" fmla="*/ 402431 w 402431"/>
                  <a:gd name="connsiteY17" fmla="*/ 219075 h 400050"/>
                  <a:gd name="connsiteX18" fmla="*/ 378619 w 402431"/>
                  <a:gd name="connsiteY18" fmla="*/ 273844 h 400050"/>
                  <a:gd name="connsiteX19" fmla="*/ 297657 w 402431"/>
                  <a:gd name="connsiteY19" fmla="*/ 285750 h 400050"/>
                  <a:gd name="connsiteX20" fmla="*/ 273844 w 402431"/>
                  <a:gd name="connsiteY20" fmla="*/ 369094 h 400050"/>
                  <a:gd name="connsiteX21" fmla="*/ 223838 w 402431"/>
                  <a:gd name="connsiteY21" fmla="*/ 340519 h 400050"/>
                  <a:gd name="connsiteX22" fmla="*/ 211931 w 402431"/>
                  <a:gd name="connsiteY22" fmla="*/ 376237 h 400050"/>
                  <a:gd name="connsiteX23" fmla="*/ 88106 w 402431"/>
                  <a:gd name="connsiteY23" fmla="*/ 400050 h 400050"/>
                  <a:gd name="connsiteX24" fmla="*/ 85725 w 402431"/>
                  <a:gd name="connsiteY24" fmla="*/ 297656 h 400050"/>
                  <a:gd name="connsiteX25" fmla="*/ 9525 w 402431"/>
                  <a:gd name="connsiteY25" fmla="*/ 295275 h 400050"/>
                  <a:gd name="connsiteX26" fmla="*/ 45244 w 402431"/>
                  <a:gd name="connsiteY26" fmla="*/ 159544 h 400050"/>
                  <a:gd name="connsiteX27" fmla="*/ 0 w 402431"/>
                  <a:gd name="connsiteY27" fmla="*/ 17145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2431" h="400050">
                    <a:moveTo>
                      <a:pt x="116681" y="0"/>
                    </a:moveTo>
                    <a:cubicBezTo>
                      <a:pt x="103187" y="39687"/>
                      <a:pt x="69056" y="106362"/>
                      <a:pt x="76200" y="119062"/>
                    </a:cubicBezTo>
                    <a:cubicBezTo>
                      <a:pt x="83344" y="131762"/>
                      <a:pt x="146844" y="69056"/>
                      <a:pt x="159544" y="76200"/>
                    </a:cubicBezTo>
                    <a:lnTo>
                      <a:pt x="197644" y="97631"/>
                    </a:lnTo>
                    <a:cubicBezTo>
                      <a:pt x="218281" y="96837"/>
                      <a:pt x="269082" y="61118"/>
                      <a:pt x="283369" y="71437"/>
                    </a:cubicBezTo>
                    <a:lnTo>
                      <a:pt x="326231" y="102394"/>
                    </a:lnTo>
                    <a:cubicBezTo>
                      <a:pt x="344487" y="115094"/>
                      <a:pt x="389334" y="129778"/>
                      <a:pt x="392906" y="147637"/>
                    </a:cubicBezTo>
                    <a:cubicBezTo>
                      <a:pt x="396478" y="165496"/>
                      <a:pt x="363935" y="208359"/>
                      <a:pt x="347663" y="209550"/>
                    </a:cubicBezTo>
                    <a:lnTo>
                      <a:pt x="295275" y="154781"/>
                    </a:lnTo>
                    <a:lnTo>
                      <a:pt x="221456" y="309562"/>
                    </a:lnTo>
                    <a:cubicBezTo>
                      <a:pt x="205581" y="326231"/>
                      <a:pt x="218678" y="263922"/>
                      <a:pt x="200025" y="254794"/>
                    </a:cubicBezTo>
                    <a:cubicBezTo>
                      <a:pt x="181372" y="245666"/>
                      <a:pt x="108743" y="277813"/>
                      <a:pt x="109537" y="254794"/>
                    </a:cubicBezTo>
                    <a:cubicBezTo>
                      <a:pt x="110331" y="231775"/>
                      <a:pt x="100411" y="193674"/>
                      <a:pt x="111920" y="185737"/>
                    </a:cubicBezTo>
                    <a:cubicBezTo>
                      <a:pt x="123429" y="177800"/>
                      <a:pt x="159941" y="211138"/>
                      <a:pt x="178594" y="207169"/>
                    </a:cubicBezTo>
                    <a:cubicBezTo>
                      <a:pt x="197247" y="203200"/>
                      <a:pt x="182562" y="148829"/>
                      <a:pt x="202406" y="150019"/>
                    </a:cubicBezTo>
                    <a:cubicBezTo>
                      <a:pt x="222250" y="151210"/>
                      <a:pt x="276225" y="211534"/>
                      <a:pt x="297656" y="214312"/>
                    </a:cubicBezTo>
                    <a:cubicBezTo>
                      <a:pt x="319087" y="217090"/>
                      <a:pt x="313532" y="165893"/>
                      <a:pt x="330994" y="166687"/>
                    </a:cubicBezTo>
                    <a:cubicBezTo>
                      <a:pt x="348456" y="167481"/>
                      <a:pt x="394494" y="201216"/>
                      <a:pt x="402431" y="219075"/>
                    </a:cubicBezTo>
                    <a:cubicBezTo>
                      <a:pt x="394494" y="237331"/>
                      <a:pt x="396081" y="262732"/>
                      <a:pt x="378619" y="273844"/>
                    </a:cubicBezTo>
                    <a:cubicBezTo>
                      <a:pt x="361157" y="284956"/>
                      <a:pt x="303213" y="254000"/>
                      <a:pt x="297657" y="285750"/>
                    </a:cubicBezTo>
                    <a:cubicBezTo>
                      <a:pt x="289719" y="313531"/>
                      <a:pt x="288926" y="365126"/>
                      <a:pt x="273844" y="369094"/>
                    </a:cubicBezTo>
                    <a:cubicBezTo>
                      <a:pt x="258762" y="373062"/>
                      <a:pt x="234157" y="339329"/>
                      <a:pt x="223838" y="340519"/>
                    </a:cubicBezTo>
                    <a:lnTo>
                      <a:pt x="211931" y="376237"/>
                    </a:lnTo>
                    <a:lnTo>
                      <a:pt x="88106" y="400050"/>
                    </a:lnTo>
                    <a:cubicBezTo>
                      <a:pt x="67072" y="386953"/>
                      <a:pt x="111125" y="298450"/>
                      <a:pt x="85725" y="297656"/>
                    </a:cubicBezTo>
                    <a:lnTo>
                      <a:pt x="9525" y="295275"/>
                    </a:lnTo>
                    <a:cubicBezTo>
                      <a:pt x="2778" y="272256"/>
                      <a:pt x="46831" y="180181"/>
                      <a:pt x="45244" y="159544"/>
                    </a:cubicBezTo>
                    <a:cubicBezTo>
                      <a:pt x="43657" y="138907"/>
                      <a:pt x="15081" y="167481"/>
                      <a:pt x="0" y="171450"/>
                    </a:cubicBezTo>
                  </a:path>
                </a:pathLst>
              </a:custGeom>
              <a:no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ounded Rectangle 370"/>
              <p:cNvSpPr/>
              <p:nvPr/>
            </p:nvSpPr>
            <p:spPr>
              <a:xfrm>
                <a:off x="5041957" y="1932595"/>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Rounded Rectangle 408"/>
              <p:cNvSpPr/>
              <p:nvPr/>
            </p:nvSpPr>
            <p:spPr>
              <a:xfrm rot="1097818">
                <a:off x="4936753" y="2033946"/>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Rounded Rectangle 409"/>
              <p:cNvSpPr/>
              <p:nvPr/>
            </p:nvSpPr>
            <p:spPr>
              <a:xfrm rot="20825580">
                <a:off x="5041957" y="2123112"/>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Rounded Rectangle 410"/>
              <p:cNvSpPr/>
              <p:nvPr/>
            </p:nvSpPr>
            <p:spPr>
              <a:xfrm>
                <a:off x="5041957" y="2210810"/>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Rounded Rectangle 411"/>
              <p:cNvSpPr/>
              <p:nvPr/>
            </p:nvSpPr>
            <p:spPr>
              <a:xfrm rot="2376286">
                <a:off x="4936753" y="2155698"/>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Rounded Rectangle 417"/>
              <p:cNvSpPr/>
              <p:nvPr/>
            </p:nvSpPr>
            <p:spPr>
              <a:xfrm rot="21153293">
                <a:off x="5049224" y="2015627"/>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Freeform 372"/>
              <p:cNvSpPr/>
              <p:nvPr/>
            </p:nvSpPr>
            <p:spPr>
              <a:xfrm>
                <a:off x="5024438" y="1893374"/>
                <a:ext cx="353016" cy="459300"/>
              </a:xfrm>
              <a:custGeom>
                <a:avLst/>
                <a:gdLst>
                  <a:gd name="connsiteX0" fmla="*/ 0 w 357187"/>
                  <a:gd name="connsiteY0" fmla="*/ 16669 h 461963"/>
                  <a:gd name="connsiteX1" fmla="*/ 78581 w 357187"/>
                  <a:gd name="connsiteY1" fmla="*/ 33338 h 461963"/>
                  <a:gd name="connsiteX2" fmla="*/ 183356 w 357187"/>
                  <a:gd name="connsiteY2" fmla="*/ 0 h 461963"/>
                  <a:gd name="connsiteX3" fmla="*/ 200025 w 357187"/>
                  <a:gd name="connsiteY3" fmla="*/ 35719 h 461963"/>
                  <a:gd name="connsiteX4" fmla="*/ 252412 w 357187"/>
                  <a:gd name="connsiteY4" fmla="*/ 35719 h 461963"/>
                  <a:gd name="connsiteX5" fmla="*/ 223837 w 357187"/>
                  <a:gd name="connsiteY5" fmla="*/ 135731 h 461963"/>
                  <a:gd name="connsiteX6" fmla="*/ 333375 w 357187"/>
                  <a:gd name="connsiteY6" fmla="*/ 140494 h 461963"/>
                  <a:gd name="connsiteX7" fmla="*/ 319087 w 357187"/>
                  <a:gd name="connsiteY7" fmla="*/ 180975 h 461963"/>
                  <a:gd name="connsiteX8" fmla="*/ 357187 w 357187"/>
                  <a:gd name="connsiteY8" fmla="*/ 233363 h 461963"/>
                  <a:gd name="connsiteX9" fmla="*/ 285750 w 357187"/>
                  <a:gd name="connsiteY9" fmla="*/ 304800 h 461963"/>
                  <a:gd name="connsiteX10" fmla="*/ 321468 w 357187"/>
                  <a:gd name="connsiteY10" fmla="*/ 347663 h 461963"/>
                  <a:gd name="connsiteX11" fmla="*/ 261937 w 357187"/>
                  <a:gd name="connsiteY11" fmla="*/ 350044 h 461963"/>
                  <a:gd name="connsiteX12" fmla="*/ 257175 w 357187"/>
                  <a:gd name="connsiteY12" fmla="*/ 419100 h 461963"/>
                  <a:gd name="connsiteX13" fmla="*/ 161925 w 357187"/>
                  <a:gd name="connsiteY13" fmla="*/ 383381 h 461963"/>
                  <a:gd name="connsiteX14" fmla="*/ 211931 w 357187"/>
                  <a:gd name="connsiteY14" fmla="*/ 354806 h 461963"/>
                  <a:gd name="connsiteX15" fmla="*/ 195262 w 357187"/>
                  <a:gd name="connsiteY15" fmla="*/ 454819 h 461963"/>
                  <a:gd name="connsiteX16" fmla="*/ 140493 w 357187"/>
                  <a:gd name="connsiteY16" fmla="*/ 442913 h 461963"/>
                  <a:gd name="connsiteX17" fmla="*/ 78581 w 357187"/>
                  <a:gd name="connsiteY17" fmla="*/ 461963 h 461963"/>
                  <a:gd name="connsiteX18" fmla="*/ 38100 w 357187"/>
                  <a:gd name="connsiteY18" fmla="*/ 407194 h 461963"/>
                  <a:gd name="connsiteX19" fmla="*/ 38100 w 357187"/>
                  <a:gd name="connsiteY19" fmla="*/ 407194 h 461963"/>
                  <a:gd name="connsiteX20" fmla="*/ 38100 w 357187"/>
                  <a:gd name="connsiteY20" fmla="*/ 407194 h 461963"/>
                  <a:gd name="connsiteX21" fmla="*/ 38100 w 357187"/>
                  <a:gd name="connsiteY21" fmla="*/ 407194 h 461963"/>
                  <a:gd name="connsiteX0" fmla="*/ 0 w 357187"/>
                  <a:gd name="connsiteY0" fmla="*/ 16672 h 461966"/>
                  <a:gd name="connsiteX1" fmla="*/ 78581 w 357187"/>
                  <a:gd name="connsiteY1" fmla="*/ 33341 h 461966"/>
                  <a:gd name="connsiteX2" fmla="*/ 183356 w 357187"/>
                  <a:gd name="connsiteY2" fmla="*/ 3 h 461966"/>
                  <a:gd name="connsiteX3" fmla="*/ 200025 w 357187"/>
                  <a:gd name="connsiteY3" fmla="*/ 35722 h 461966"/>
                  <a:gd name="connsiteX4" fmla="*/ 252412 w 357187"/>
                  <a:gd name="connsiteY4" fmla="*/ 35722 h 461966"/>
                  <a:gd name="connsiteX5" fmla="*/ 223837 w 357187"/>
                  <a:gd name="connsiteY5" fmla="*/ 135734 h 461966"/>
                  <a:gd name="connsiteX6" fmla="*/ 333375 w 357187"/>
                  <a:gd name="connsiteY6" fmla="*/ 140497 h 461966"/>
                  <a:gd name="connsiteX7" fmla="*/ 319087 w 357187"/>
                  <a:gd name="connsiteY7" fmla="*/ 180978 h 461966"/>
                  <a:gd name="connsiteX8" fmla="*/ 357187 w 357187"/>
                  <a:gd name="connsiteY8" fmla="*/ 233366 h 461966"/>
                  <a:gd name="connsiteX9" fmla="*/ 285750 w 357187"/>
                  <a:gd name="connsiteY9" fmla="*/ 304803 h 461966"/>
                  <a:gd name="connsiteX10" fmla="*/ 321468 w 357187"/>
                  <a:gd name="connsiteY10" fmla="*/ 347666 h 461966"/>
                  <a:gd name="connsiteX11" fmla="*/ 261937 w 357187"/>
                  <a:gd name="connsiteY11" fmla="*/ 350047 h 461966"/>
                  <a:gd name="connsiteX12" fmla="*/ 257175 w 357187"/>
                  <a:gd name="connsiteY12" fmla="*/ 419103 h 461966"/>
                  <a:gd name="connsiteX13" fmla="*/ 161925 w 357187"/>
                  <a:gd name="connsiteY13" fmla="*/ 383384 h 461966"/>
                  <a:gd name="connsiteX14" fmla="*/ 211931 w 357187"/>
                  <a:gd name="connsiteY14" fmla="*/ 354809 h 461966"/>
                  <a:gd name="connsiteX15" fmla="*/ 195262 w 357187"/>
                  <a:gd name="connsiteY15" fmla="*/ 454822 h 461966"/>
                  <a:gd name="connsiteX16" fmla="*/ 140493 w 357187"/>
                  <a:gd name="connsiteY16" fmla="*/ 442916 h 461966"/>
                  <a:gd name="connsiteX17" fmla="*/ 78581 w 357187"/>
                  <a:gd name="connsiteY17" fmla="*/ 461966 h 461966"/>
                  <a:gd name="connsiteX18" fmla="*/ 38100 w 357187"/>
                  <a:gd name="connsiteY18" fmla="*/ 407197 h 461966"/>
                  <a:gd name="connsiteX19" fmla="*/ 38100 w 357187"/>
                  <a:gd name="connsiteY19" fmla="*/ 407197 h 461966"/>
                  <a:gd name="connsiteX20" fmla="*/ 38100 w 357187"/>
                  <a:gd name="connsiteY20" fmla="*/ 407197 h 461966"/>
                  <a:gd name="connsiteX21" fmla="*/ 38100 w 357187"/>
                  <a:gd name="connsiteY21" fmla="*/ 407197 h 461966"/>
                  <a:gd name="connsiteX0" fmla="*/ 0 w 357187"/>
                  <a:gd name="connsiteY0" fmla="*/ 18769 h 464063"/>
                  <a:gd name="connsiteX1" fmla="*/ 78581 w 357187"/>
                  <a:gd name="connsiteY1" fmla="*/ 35438 h 464063"/>
                  <a:gd name="connsiteX2" fmla="*/ 183356 w 357187"/>
                  <a:gd name="connsiteY2" fmla="*/ 2100 h 464063"/>
                  <a:gd name="connsiteX3" fmla="*/ 200025 w 357187"/>
                  <a:gd name="connsiteY3" fmla="*/ 37819 h 464063"/>
                  <a:gd name="connsiteX4" fmla="*/ 252412 w 357187"/>
                  <a:gd name="connsiteY4" fmla="*/ 37819 h 464063"/>
                  <a:gd name="connsiteX5" fmla="*/ 223837 w 357187"/>
                  <a:gd name="connsiteY5" fmla="*/ 137831 h 464063"/>
                  <a:gd name="connsiteX6" fmla="*/ 333375 w 357187"/>
                  <a:gd name="connsiteY6" fmla="*/ 142594 h 464063"/>
                  <a:gd name="connsiteX7" fmla="*/ 319087 w 357187"/>
                  <a:gd name="connsiteY7" fmla="*/ 183075 h 464063"/>
                  <a:gd name="connsiteX8" fmla="*/ 357187 w 357187"/>
                  <a:gd name="connsiteY8" fmla="*/ 235463 h 464063"/>
                  <a:gd name="connsiteX9" fmla="*/ 285750 w 357187"/>
                  <a:gd name="connsiteY9" fmla="*/ 306900 h 464063"/>
                  <a:gd name="connsiteX10" fmla="*/ 321468 w 357187"/>
                  <a:gd name="connsiteY10" fmla="*/ 349763 h 464063"/>
                  <a:gd name="connsiteX11" fmla="*/ 261937 w 357187"/>
                  <a:gd name="connsiteY11" fmla="*/ 352144 h 464063"/>
                  <a:gd name="connsiteX12" fmla="*/ 257175 w 357187"/>
                  <a:gd name="connsiteY12" fmla="*/ 421200 h 464063"/>
                  <a:gd name="connsiteX13" fmla="*/ 161925 w 357187"/>
                  <a:gd name="connsiteY13" fmla="*/ 385481 h 464063"/>
                  <a:gd name="connsiteX14" fmla="*/ 211931 w 357187"/>
                  <a:gd name="connsiteY14" fmla="*/ 356906 h 464063"/>
                  <a:gd name="connsiteX15" fmla="*/ 195262 w 357187"/>
                  <a:gd name="connsiteY15" fmla="*/ 456919 h 464063"/>
                  <a:gd name="connsiteX16" fmla="*/ 140493 w 357187"/>
                  <a:gd name="connsiteY16" fmla="*/ 445013 h 464063"/>
                  <a:gd name="connsiteX17" fmla="*/ 78581 w 357187"/>
                  <a:gd name="connsiteY17" fmla="*/ 464063 h 464063"/>
                  <a:gd name="connsiteX18" fmla="*/ 38100 w 357187"/>
                  <a:gd name="connsiteY18" fmla="*/ 409294 h 464063"/>
                  <a:gd name="connsiteX19" fmla="*/ 38100 w 357187"/>
                  <a:gd name="connsiteY19" fmla="*/ 409294 h 464063"/>
                  <a:gd name="connsiteX20" fmla="*/ 38100 w 357187"/>
                  <a:gd name="connsiteY20" fmla="*/ 409294 h 464063"/>
                  <a:gd name="connsiteX21" fmla="*/ 38100 w 357187"/>
                  <a:gd name="connsiteY21" fmla="*/ 409294 h 464063"/>
                  <a:gd name="connsiteX0" fmla="*/ 0 w 357187"/>
                  <a:gd name="connsiteY0" fmla="*/ 18769 h 464063"/>
                  <a:gd name="connsiteX1" fmla="*/ 78581 w 357187"/>
                  <a:gd name="connsiteY1" fmla="*/ 35438 h 464063"/>
                  <a:gd name="connsiteX2" fmla="*/ 183356 w 357187"/>
                  <a:gd name="connsiteY2" fmla="*/ 2100 h 464063"/>
                  <a:gd name="connsiteX3" fmla="*/ 200025 w 357187"/>
                  <a:gd name="connsiteY3" fmla="*/ 37819 h 464063"/>
                  <a:gd name="connsiteX4" fmla="*/ 252412 w 357187"/>
                  <a:gd name="connsiteY4" fmla="*/ 37819 h 464063"/>
                  <a:gd name="connsiteX5" fmla="*/ 223837 w 357187"/>
                  <a:gd name="connsiteY5" fmla="*/ 137831 h 464063"/>
                  <a:gd name="connsiteX6" fmla="*/ 333375 w 357187"/>
                  <a:gd name="connsiteY6" fmla="*/ 142594 h 464063"/>
                  <a:gd name="connsiteX7" fmla="*/ 319087 w 357187"/>
                  <a:gd name="connsiteY7" fmla="*/ 183075 h 464063"/>
                  <a:gd name="connsiteX8" fmla="*/ 357187 w 357187"/>
                  <a:gd name="connsiteY8" fmla="*/ 235463 h 464063"/>
                  <a:gd name="connsiteX9" fmla="*/ 285750 w 357187"/>
                  <a:gd name="connsiteY9" fmla="*/ 306900 h 464063"/>
                  <a:gd name="connsiteX10" fmla="*/ 321468 w 357187"/>
                  <a:gd name="connsiteY10" fmla="*/ 349763 h 464063"/>
                  <a:gd name="connsiteX11" fmla="*/ 261937 w 357187"/>
                  <a:gd name="connsiteY11" fmla="*/ 352144 h 464063"/>
                  <a:gd name="connsiteX12" fmla="*/ 257175 w 357187"/>
                  <a:gd name="connsiteY12" fmla="*/ 421200 h 464063"/>
                  <a:gd name="connsiteX13" fmla="*/ 161925 w 357187"/>
                  <a:gd name="connsiteY13" fmla="*/ 385481 h 464063"/>
                  <a:gd name="connsiteX14" fmla="*/ 211931 w 357187"/>
                  <a:gd name="connsiteY14" fmla="*/ 356906 h 464063"/>
                  <a:gd name="connsiteX15" fmla="*/ 195262 w 357187"/>
                  <a:gd name="connsiteY15" fmla="*/ 456919 h 464063"/>
                  <a:gd name="connsiteX16" fmla="*/ 140493 w 357187"/>
                  <a:gd name="connsiteY16" fmla="*/ 445013 h 464063"/>
                  <a:gd name="connsiteX17" fmla="*/ 78581 w 357187"/>
                  <a:gd name="connsiteY17" fmla="*/ 464063 h 464063"/>
                  <a:gd name="connsiteX18" fmla="*/ 38100 w 357187"/>
                  <a:gd name="connsiteY18" fmla="*/ 409294 h 464063"/>
                  <a:gd name="connsiteX19" fmla="*/ 38100 w 357187"/>
                  <a:gd name="connsiteY19" fmla="*/ 409294 h 464063"/>
                  <a:gd name="connsiteX20" fmla="*/ 38100 w 357187"/>
                  <a:gd name="connsiteY20" fmla="*/ 409294 h 464063"/>
                  <a:gd name="connsiteX21" fmla="*/ 38100 w 357187"/>
                  <a:gd name="connsiteY21" fmla="*/ 409294 h 464063"/>
                  <a:gd name="connsiteX0" fmla="*/ 0 w 357187"/>
                  <a:gd name="connsiteY0" fmla="*/ 18769 h 464063"/>
                  <a:gd name="connsiteX1" fmla="*/ 78581 w 357187"/>
                  <a:gd name="connsiteY1" fmla="*/ 35438 h 464063"/>
                  <a:gd name="connsiteX2" fmla="*/ 183356 w 357187"/>
                  <a:gd name="connsiteY2" fmla="*/ 2100 h 464063"/>
                  <a:gd name="connsiteX3" fmla="*/ 200025 w 357187"/>
                  <a:gd name="connsiteY3" fmla="*/ 37819 h 464063"/>
                  <a:gd name="connsiteX4" fmla="*/ 252412 w 357187"/>
                  <a:gd name="connsiteY4" fmla="*/ 37819 h 464063"/>
                  <a:gd name="connsiteX5" fmla="*/ 223837 w 357187"/>
                  <a:gd name="connsiteY5" fmla="*/ 137831 h 464063"/>
                  <a:gd name="connsiteX6" fmla="*/ 333375 w 357187"/>
                  <a:gd name="connsiteY6" fmla="*/ 142594 h 464063"/>
                  <a:gd name="connsiteX7" fmla="*/ 319087 w 357187"/>
                  <a:gd name="connsiteY7" fmla="*/ 183075 h 464063"/>
                  <a:gd name="connsiteX8" fmla="*/ 357187 w 357187"/>
                  <a:gd name="connsiteY8" fmla="*/ 235463 h 464063"/>
                  <a:gd name="connsiteX9" fmla="*/ 285750 w 357187"/>
                  <a:gd name="connsiteY9" fmla="*/ 306900 h 464063"/>
                  <a:gd name="connsiteX10" fmla="*/ 321468 w 357187"/>
                  <a:gd name="connsiteY10" fmla="*/ 349763 h 464063"/>
                  <a:gd name="connsiteX11" fmla="*/ 261937 w 357187"/>
                  <a:gd name="connsiteY11" fmla="*/ 352144 h 464063"/>
                  <a:gd name="connsiteX12" fmla="*/ 257175 w 357187"/>
                  <a:gd name="connsiteY12" fmla="*/ 421200 h 464063"/>
                  <a:gd name="connsiteX13" fmla="*/ 161925 w 357187"/>
                  <a:gd name="connsiteY13" fmla="*/ 385481 h 464063"/>
                  <a:gd name="connsiteX14" fmla="*/ 211931 w 357187"/>
                  <a:gd name="connsiteY14" fmla="*/ 356906 h 464063"/>
                  <a:gd name="connsiteX15" fmla="*/ 195262 w 357187"/>
                  <a:gd name="connsiteY15" fmla="*/ 456919 h 464063"/>
                  <a:gd name="connsiteX16" fmla="*/ 140493 w 357187"/>
                  <a:gd name="connsiteY16" fmla="*/ 445013 h 464063"/>
                  <a:gd name="connsiteX17" fmla="*/ 78581 w 357187"/>
                  <a:gd name="connsiteY17" fmla="*/ 464063 h 464063"/>
                  <a:gd name="connsiteX18" fmla="*/ 38100 w 357187"/>
                  <a:gd name="connsiteY18" fmla="*/ 409294 h 464063"/>
                  <a:gd name="connsiteX19" fmla="*/ 38100 w 357187"/>
                  <a:gd name="connsiteY19" fmla="*/ 409294 h 464063"/>
                  <a:gd name="connsiteX20" fmla="*/ 38100 w 357187"/>
                  <a:gd name="connsiteY20" fmla="*/ 409294 h 464063"/>
                  <a:gd name="connsiteX21" fmla="*/ 38100 w 357187"/>
                  <a:gd name="connsiteY21" fmla="*/ 409294 h 464063"/>
                  <a:gd name="connsiteX0" fmla="*/ 0 w 357187"/>
                  <a:gd name="connsiteY0" fmla="*/ 18769 h 464063"/>
                  <a:gd name="connsiteX1" fmla="*/ 78581 w 357187"/>
                  <a:gd name="connsiteY1" fmla="*/ 35438 h 464063"/>
                  <a:gd name="connsiteX2" fmla="*/ 183356 w 357187"/>
                  <a:gd name="connsiteY2" fmla="*/ 2100 h 464063"/>
                  <a:gd name="connsiteX3" fmla="*/ 200025 w 357187"/>
                  <a:gd name="connsiteY3" fmla="*/ 37819 h 464063"/>
                  <a:gd name="connsiteX4" fmla="*/ 252412 w 357187"/>
                  <a:gd name="connsiteY4" fmla="*/ 37819 h 464063"/>
                  <a:gd name="connsiteX5" fmla="*/ 223837 w 357187"/>
                  <a:gd name="connsiteY5" fmla="*/ 137831 h 464063"/>
                  <a:gd name="connsiteX6" fmla="*/ 333375 w 357187"/>
                  <a:gd name="connsiteY6" fmla="*/ 142594 h 464063"/>
                  <a:gd name="connsiteX7" fmla="*/ 319087 w 357187"/>
                  <a:gd name="connsiteY7" fmla="*/ 183075 h 464063"/>
                  <a:gd name="connsiteX8" fmla="*/ 357187 w 357187"/>
                  <a:gd name="connsiteY8" fmla="*/ 235463 h 464063"/>
                  <a:gd name="connsiteX9" fmla="*/ 285750 w 357187"/>
                  <a:gd name="connsiteY9" fmla="*/ 306900 h 464063"/>
                  <a:gd name="connsiteX10" fmla="*/ 321468 w 357187"/>
                  <a:gd name="connsiteY10" fmla="*/ 349763 h 464063"/>
                  <a:gd name="connsiteX11" fmla="*/ 261937 w 357187"/>
                  <a:gd name="connsiteY11" fmla="*/ 352144 h 464063"/>
                  <a:gd name="connsiteX12" fmla="*/ 257175 w 357187"/>
                  <a:gd name="connsiteY12" fmla="*/ 421200 h 464063"/>
                  <a:gd name="connsiteX13" fmla="*/ 161925 w 357187"/>
                  <a:gd name="connsiteY13" fmla="*/ 385481 h 464063"/>
                  <a:gd name="connsiteX14" fmla="*/ 211931 w 357187"/>
                  <a:gd name="connsiteY14" fmla="*/ 356906 h 464063"/>
                  <a:gd name="connsiteX15" fmla="*/ 195262 w 357187"/>
                  <a:gd name="connsiteY15" fmla="*/ 456919 h 464063"/>
                  <a:gd name="connsiteX16" fmla="*/ 140493 w 357187"/>
                  <a:gd name="connsiteY16" fmla="*/ 445013 h 464063"/>
                  <a:gd name="connsiteX17" fmla="*/ 78581 w 357187"/>
                  <a:gd name="connsiteY17" fmla="*/ 464063 h 464063"/>
                  <a:gd name="connsiteX18" fmla="*/ 38100 w 357187"/>
                  <a:gd name="connsiteY18" fmla="*/ 409294 h 464063"/>
                  <a:gd name="connsiteX19" fmla="*/ 38100 w 357187"/>
                  <a:gd name="connsiteY19" fmla="*/ 409294 h 464063"/>
                  <a:gd name="connsiteX20" fmla="*/ 38100 w 357187"/>
                  <a:gd name="connsiteY20" fmla="*/ 409294 h 464063"/>
                  <a:gd name="connsiteX21" fmla="*/ 38100 w 357187"/>
                  <a:gd name="connsiteY21" fmla="*/ 409294 h 464063"/>
                  <a:gd name="connsiteX0" fmla="*/ 0 w 357187"/>
                  <a:gd name="connsiteY0" fmla="*/ 18769 h 464063"/>
                  <a:gd name="connsiteX1" fmla="*/ 78581 w 357187"/>
                  <a:gd name="connsiteY1" fmla="*/ 35438 h 464063"/>
                  <a:gd name="connsiteX2" fmla="*/ 183356 w 357187"/>
                  <a:gd name="connsiteY2" fmla="*/ 2100 h 464063"/>
                  <a:gd name="connsiteX3" fmla="*/ 200025 w 357187"/>
                  <a:gd name="connsiteY3" fmla="*/ 37819 h 464063"/>
                  <a:gd name="connsiteX4" fmla="*/ 252412 w 357187"/>
                  <a:gd name="connsiteY4" fmla="*/ 37819 h 464063"/>
                  <a:gd name="connsiteX5" fmla="*/ 223837 w 357187"/>
                  <a:gd name="connsiteY5" fmla="*/ 137831 h 464063"/>
                  <a:gd name="connsiteX6" fmla="*/ 333375 w 357187"/>
                  <a:gd name="connsiteY6" fmla="*/ 142594 h 464063"/>
                  <a:gd name="connsiteX7" fmla="*/ 319087 w 357187"/>
                  <a:gd name="connsiteY7" fmla="*/ 183075 h 464063"/>
                  <a:gd name="connsiteX8" fmla="*/ 357187 w 357187"/>
                  <a:gd name="connsiteY8" fmla="*/ 235463 h 464063"/>
                  <a:gd name="connsiteX9" fmla="*/ 285750 w 357187"/>
                  <a:gd name="connsiteY9" fmla="*/ 306900 h 464063"/>
                  <a:gd name="connsiteX10" fmla="*/ 321468 w 357187"/>
                  <a:gd name="connsiteY10" fmla="*/ 349763 h 464063"/>
                  <a:gd name="connsiteX11" fmla="*/ 261937 w 357187"/>
                  <a:gd name="connsiteY11" fmla="*/ 352144 h 464063"/>
                  <a:gd name="connsiteX12" fmla="*/ 257175 w 357187"/>
                  <a:gd name="connsiteY12" fmla="*/ 421200 h 464063"/>
                  <a:gd name="connsiteX13" fmla="*/ 161925 w 357187"/>
                  <a:gd name="connsiteY13" fmla="*/ 385481 h 464063"/>
                  <a:gd name="connsiteX14" fmla="*/ 211931 w 357187"/>
                  <a:gd name="connsiteY14" fmla="*/ 356906 h 464063"/>
                  <a:gd name="connsiteX15" fmla="*/ 195262 w 357187"/>
                  <a:gd name="connsiteY15" fmla="*/ 456919 h 464063"/>
                  <a:gd name="connsiteX16" fmla="*/ 140493 w 357187"/>
                  <a:gd name="connsiteY16" fmla="*/ 445013 h 464063"/>
                  <a:gd name="connsiteX17" fmla="*/ 78581 w 357187"/>
                  <a:gd name="connsiteY17" fmla="*/ 464063 h 464063"/>
                  <a:gd name="connsiteX18" fmla="*/ 38100 w 357187"/>
                  <a:gd name="connsiteY18" fmla="*/ 409294 h 464063"/>
                  <a:gd name="connsiteX19" fmla="*/ 38100 w 357187"/>
                  <a:gd name="connsiteY19" fmla="*/ 409294 h 464063"/>
                  <a:gd name="connsiteX20" fmla="*/ 38100 w 357187"/>
                  <a:gd name="connsiteY20" fmla="*/ 409294 h 464063"/>
                  <a:gd name="connsiteX21" fmla="*/ 38100 w 357187"/>
                  <a:gd name="connsiteY21" fmla="*/ 409294 h 464063"/>
                  <a:gd name="connsiteX0" fmla="*/ 0 w 357631"/>
                  <a:gd name="connsiteY0" fmla="*/ 18769 h 464063"/>
                  <a:gd name="connsiteX1" fmla="*/ 78581 w 357631"/>
                  <a:gd name="connsiteY1" fmla="*/ 35438 h 464063"/>
                  <a:gd name="connsiteX2" fmla="*/ 183356 w 357631"/>
                  <a:gd name="connsiteY2" fmla="*/ 2100 h 464063"/>
                  <a:gd name="connsiteX3" fmla="*/ 200025 w 357631"/>
                  <a:gd name="connsiteY3" fmla="*/ 37819 h 464063"/>
                  <a:gd name="connsiteX4" fmla="*/ 252412 w 357631"/>
                  <a:gd name="connsiteY4" fmla="*/ 37819 h 464063"/>
                  <a:gd name="connsiteX5" fmla="*/ 223837 w 357631"/>
                  <a:gd name="connsiteY5" fmla="*/ 137831 h 464063"/>
                  <a:gd name="connsiteX6" fmla="*/ 333375 w 357631"/>
                  <a:gd name="connsiteY6" fmla="*/ 142594 h 464063"/>
                  <a:gd name="connsiteX7" fmla="*/ 319087 w 357631"/>
                  <a:gd name="connsiteY7" fmla="*/ 183075 h 464063"/>
                  <a:gd name="connsiteX8" fmla="*/ 357187 w 357631"/>
                  <a:gd name="connsiteY8" fmla="*/ 235463 h 464063"/>
                  <a:gd name="connsiteX9" fmla="*/ 285750 w 357631"/>
                  <a:gd name="connsiteY9" fmla="*/ 306900 h 464063"/>
                  <a:gd name="connsiteX10" fmla="*/ 321468 w 357631"/>
                  <a:gd name="connsiteY10" fmla="*/ 349763 h 464063"/>
                  <a:gd name="connsiteX11" fmla="*/ 261937 w 357631"/>
                  <a:gd name="connsiteY11" fmla="*/ 352144 h 464063"/>
                  <a:gd name="connsiteX12" fmla="*/ 257175 w 357631"/>
                  <a:gd name="connsiteY12" fmla="*/ 421200 h 464063"/>
                  <a:gd name="connsiteX13" fmla="*/ 161925 w 357631"/>
                  <a:gd name="connsiteY13" fmla="*/ 385481 h 464063"/>
                  <a:gd name="connsiteX14" fmla="*/ 211931 w 357631"/>
                  <a:gd name="connsiteY14" fmla="*/ 356906 h 464063"/>
                  <a:gd name="connsiteX15" fmla="*/ 195262 w 357631"/>
                  <a:gd name="connsiteY15" fmla="*/ 456919 h 464063"/>
                  <a:gd name="connsiteX16" fmla="*/ 140493 w 357631"/>
                  <a:gd name="connsiteY16" fmla="*/ 445013 h 464063"/>
                  <a:gd name="connsiteX17" fmla="*/ 78581 w 357631"/>
                  <a:gd name="connsiteY17" fmla="*/ 464063 h 464063"/>
                  <a:gd name="connsiteX18" fmla="*/ 38100 w 357631"/>
                  <a:gd name="connsiteY18" fmla="*/ 409294 h 464063"/>
                  <a:gd name="connsiteX19" fmla="*/ 38100 w 357631"/>
                  <a:gd name="connsiteY19" fmla="*/ 409294 h 464063"/>
                  <a:gd name="connsiteX20" fmla="*/ 38100 w 357631"/>
                  <a:gd name="connsiteY20" fmla="*/ 409294 h 464063"/>
                  <a:gd name="connsiteX21" fmla="*/ 38100 w 357631"/>
                  <a:gd name="connsiteY21" fmla="*/ 409294 h 464063"/>
                  <a:gd name="connsiteX0" fmla="*/ 0 w 357631"/>
                  <a:gd name="connsiteY0" fmla="*/ 18769 h 464063"/>
                  <a:gd name="connsiteX1" fmla="*/ 78581 w 357631"/>
                  <a:gd name="connsiteY1" fmla="*/ 35438 h 464063"/>
                  <a:gd name="connsiteX2" fmla="*/ 183356 w 357631"/>
                  <a:gd name="connsiteY2" fmla="*/ 2100 h 464063"/>
                  <a:gd name="connsiteX3" fmla="*/ 200025 w 357631"/>
                  <a:gd name="connsiteY3" fmla="*/ 37819 h 464063"/>
                  <a:gd name="connsiteX4" fmla="*/ 252412 w 357631"/>
                  <a:gd name="connsiteY4" fmla="*/ 37819 h 464063"/>
                  <a:gd name="connsiteX5" fmla="*/ 223837 w 357631"/>
                  <a:gd name="connsiteY5" fmla="*/ 137831 h 464063"/>
                  <a:gd name="connsiteX6" fmla="*/ 333375 w 357631"/>
                  <a:gd name="connsiteY6" fmla="*/ 142594 h 464063"/>
                  <a:gd name="connsiteX7" fmla="*/ 319087 w 357631"/>
                  <a:gd name="connsiteY7" fmla="*/ 183075 h 464063"/>
                  <a:gd name="connsiteX8" fmla="*/ 357187 w 357631"/>
                  <a:gd name="connsiteY8" fmla="*/ 235463 h 464063"/>
                  <a:gd name="connsiteX9" fmla="*/ 285750 w 357631"/>
                  <a:gd name="connsiteY9" fmla="*/ 306900 h 464063"/>
                  <a:gd name="connsiteX10" fmla="*/ 321468 w 357631"/>
                  <a:gd name="connsiteY10" fmla="*/ 349763 h 464063"/>
                  <a:gd name="connsiteX11" fmla="*/ 261937 w 357631"/>
                  <a:gd name="connsiteY11" fmla="*/ 352144 h 464063"/>
                  <a:gd name="connsiteX12" fmla="*/ 257175 w 357631"/>
                  <a:gd name="connsiteY12" fmla="*/ 421200 h 464063"/>
                  <a:gd name="connsiteX13" fmla="*/ 161925 w 357631"/>
                  <a:gd name="connsiteY13" fmla="*/ 385481 h 464063"/>
                  <a:gd name="connsiteX14" fmla="*/ 211931 w 357631"/>
                  <a:gd name="connsiteY14" fmla="*/ 356906 h 464063"/>
                  <a:gd name="connsiteX15" fmla="*/ 195262 w 357631"/>
                  <a:gd name="connsiteY15" fmla="*/ 456919 h 464063"/>
                  <a:gd name="connsiteX16" fmla="*/ 140493 w 357631"/>
                  <a:gd name="connsiteY16" fmla="*/ 445013 h 464063"/>
                  <a:gd name="connsiteX17" fmla="*/ 78581 w 357631"/>
                  <a:gd name="connsiteY17" fmla="*/ 464063 h 464063"/>
                  <a:gd name="connsiteX18" fmla="*/ 38100 w 357631"/>
                  <a:gd name="connsiteY18" fmla="*/ 409294 h 464063"/>
                  <a:gd name="connsiteX19" fmla="*/ 38100 w 357631"/>
                  <a:gd name="connsiteY19" fmla="*/ 409294 h 464063"/>
                  <a:gd name="connsiteX20" fmla="*/ 38100 w 357631"/>
                  <a:gd name="connsiteY20" fmla="*/ 409294 h 464063"/>
                  <a:gd name="connsiteX21" fmla="*/ 38100 w 357631"/>
                  <a:gd name="connsiteY21" fmla="*/ 409294 h 464063"/>
                  <a:gd name="connsiteX0" fmla="*/ 0 w 357631"/>
                  <a:gd name="connsiteY0" fmla="*/ 18769 h 464063"/>
                  <a:gd name="connsiteX1" fmla="*/ 78581 w 357631"/>
                  <a:gd name="connsiteY1" fmla="*/ 35438 h 464063"/>
                  <a:gd name="connsiteX2" fmla="*/ 183356 w 357631"/>
                  <a:gd name="connsiteY2" fmla="*/ 2100 h 464063"/>
                  <a:gd name="connsiteX3" fmla="*/ 200025 w 357631"/>
                  <a:gd name="connsiteY3" fmla="*/ 37819 h 464063"/>
                  <a:gd name="connsiteX4" fmla="*/ 252412 w 357631"/>
                  <a:gd name="connsiteY4" fmla="*/ 37819 h 464063"/>
                  <a:gd name="connsiteX5" fmla="*/ 223837 w 357631"/>
                  <a:gd name="connsiteY5" fmla="*/ 137831 h 464063"/>
                  <a:gd name="connsiteX6" fmla="*/ 333375 w 357631"/>
                  <a:gd name="connsiteY6" fmla="*/ 142594 h 464063"/>
                  <a:gd name="connsiteX7" fmla="*/ 319087 w 357631"/>
                  <a:gd name="connsiteY7" fmla="*/ 183075 h 464063"/>
                  <a:gd name="connsiteX8" fmla="*/ 357187 w 357631"/>
                  <a:gd name="connsiteY8" fmla="*/ 235463 h 464063"/>
                  <a:gd name="connsiteX9" fmla="*/ 285750 w 357631"/>
                  <a:gd name="connsiteY9" fmla="*/ 306900 h 464063"/>
                  <a:gd name="connsiteX10" fmla="*/ 321468 w 357631"/>
                  <a:gd name="connsiteY10" fmla="*/ 349763 h 464063"/>
                  <a:gd name="connsiteX11" fmla="*/ 261937 w 357631"/>
                  <a:gd name="connsiteY11" fmla="*/ 352144 h 464063"/>
                  <a:gd name="connsiteX12" fmla="*/ 257175 w 357631"/>
                  <a:gd name="connsiteY12" fmla="*/ 421200 h 464063"/>
                  <a:gd name="connsiteX13" fmla="*/ 161925 w 357631"/>
                  <a:gd name="connsiteY13" fmla="*/ 385481 h 464063"/>
                  <a:gd name="connsiteX14" fmla="*/ 211931 w 357631"/>
                  <a:gd name="connsiteY14" fmla="*/ 356906 h 464063"/>
                  <a:gd name="connsiteX15" fmla="*/ 195262 w 357631"/>
                  <a:gd name="connsiteY15" fmla="*/ 456919 h 464063"/>
                  <a:gd name="connsiteX16" fmla="*/ 140493 w 357631"/>
                  <a:gd name="connsiteY16" fmla="*/ 445013 h 464063"/>
                  <a:gd name="connsiteX17" fmla="*/ 78581 w 357631"/>
                  <a:gd name="connsiteY17" fmla="*/ 464063 h 464063"/>
                  <a:gd name="connsiteX18" fmla="*/ 38100 w 357631"/>
                  <a:gd name="connsiteY18" fmla="*/ 409294 h 464063"/>
                  <a:gd name="connsiteX19" fmla="*/ 38100 w 357631"/>
                  <a:gd name="connsiteY19" fmla="*/ 409294 h 464063"/>
                  <a:gd name="connsiteX20" fmla="*/ 38100 w 357631"/>
                  <a:gd name="connsiteY20" fmla="*/ 409294 h 464063"/>
                  <a:gd name="connsiteX21" fmla="*/ 38100 w 357631"/>
                  <a:gd name="connsiteY21" fmla="*/ 409294 h 464063"/>
                  <a:gd name="connsiteX0" fmla="*/ 0 w 357631"/>
                  <a:gd name="connsiteY0" fmla="*/ 18769 h 464063"/>
                  <a:gd name="connsiteX1" fmla="*/ 78581 w 357631"/>
                  <a:gd name="connsiteY1" fmla="*/ 35438 h 464063"/>
                  <a:gd name="connsiteX2" fmla="*/ 183356 w 357631"/>
                  <a:gd name="connsiteY2" fmla="*/ 2100 h 464063"/>
                  <a:gd name="connsiteX3" fmla="*/ 200025 w 357631"/>
                  <a:gd name="connsiteY3" fmla="*/ 37819 h 464063"/>
                  <a:gd name="connsiteX4" fmla="*/ 252412 w 357631"/>
                  <a:gd name="connsiteY4" fmla="*/ 37819 h 464063"/>
                  <a:gd name="connsiteX5" fmla="*/ 223837 w 357631"/>
                  <a:gd name="connsiteY5" fmla="*/ 137831 h 464063"/>
                  <a:gd name="connsiteX6" fmla="*/ 333375 w 357631"/>
                  <a:gd name="connsiteY6" fmla="*/ 142594 h 464063"/>
                  <a:gd name="connsiteX7" fmla="*/ 319087 w 357631"/>
                  <a:gd name="connsiteY7" fmla="*/ 183075 h 464063"/>
                  <a:gd name="connsiteX8" fmla="*/ 357187 w 357631"/>
                  <a:gd name="connsiteY8" fmla="*/ 235463 h 464063"/>
                  <a:gd name="connsiteX9" fmla="*/ 285750 w 357631"/>
                  <a:gd name="connsiteY9" fmla="*/ 306900 h 464063"/>
                  <a:gd name="connsiteX10" fmla="*/ 321468 w 357631"/>
                  <a:gd name="connsiteY10" fmla="*/ 349763 h 464063"/>
                  <a:gd name="connsiteX11" fmla="*/ 261937 w 357631"/>
                  <a:gd name="connsiteY11" fmla="*/ 352144 h 464063"/>
                  <a:gd name="connsiteX12" fmla="*/ 257175 w 357631"/>
                  <a:gd name="connsiteY12" fmla="*/ 421200 h 464063"/>
                  <a:gd name="connsiteX13" fmla="*/ 161925 w 357631"/>
                  <a:gd name="connsiteY13" fmla="*/ 385481 h 464063"/>
                  <a:gd name="connsiteX14" fmla="*/ 211931 w 357631"/>
                  <a:gd name="connsiteY14" fmla="*/ 356906 h 464063"/>
                  <a:gd name="connsiteX15" fmla="*/ 195262 w 357631"/>
                  <a:gd name="connsiteY15" fmla="*/ 456919 h 464063"/>
                  <a:gd name="connsiteX16" fmla="*/ 140493 w 357631"/>
                  <a:gd name="connsiteY16" fmla="*/ 445013 h 464063"/>
                  <a:gd name="connsiteX17" fmla="*/ 78581 w 357631"/>
                  <a:gd name="connsiteY17" fmla="*/ 464063 h 464063"/>
                  <a:gd name="connsiteX18" fmla="*/ 38100 w 357631"/>
                  <a:gd name="connsiteY18" fmla="*/ 409294 h 464063"/>
                  <a:gd name="connsiteX19" fmla="*/ 38100 w 357631"/>
                  <a:gd name="connsiteY19" fmla="*/ 409294 h 464063"/>
                  <a:gd name="connsiteX20" fmla="*/ 38100 w 357631"/>
                  <a:gd name="connsiteY20" fmla="*/ 409294 h 464063"/>
                  <a:gd name="connsiteX21" fmla="*/ 38100 w 357631"/>
                  <a:gd name="connsiteY21" fmla="*/ 409294 h 464063"/>
                  <a:gd name="connsiteX0" fmla="*/ 0 w 357631"/>
                  <a:gd name="connsiteY0" fmla="*/ 18769 h 464063"/>
                  <a:gd name="connsiteX1" fmla="*/ 78581 w 357631"/>
                  <a:gd name="connsiteY1" fmla="*/ 35438 h 464063"/>
                  <a:gd name="connsiteX2" fmla="*/ 183356 w 357631"/>
                  <a:gd name="connsiteY2" fmla="*/ 2100 h 464063"/>
                  <a:gd name="connsiteX3" fmla="*/ 200025 w 357631"/>
                  <a:gd name="connsiteY3" fmla="*/ 37819 h 464063"/>
                  <a:gd name="connsiteX4" fmla="*/ 252412 w 357631"/>
                  <a:gd name="connsiteY4" fmla="*/ 37819 h 464063"/>
                  <a:gd name="connsiteX5" fmla="*/ 223837 w 357631"/>
                  <a:gd name="connsiteY5" fmla="*/ 137831 h 464063"/>
                  <a:gd name="connsiteX6" fmla="*/ 333375 w 357631"/>
                  <a:gd name="connsiteY6" fmla="*/ 142594 h 464063"/>
                  <a:gd name="connsiteX7" fmla="*/ 319087 w 357631"/>
                  <a:gd name="connsiteY7" fmla="*/ 183075 h 464063"/>
                  <a:gd name="connsiteX8" fmla="*/ 357187 w 357631"/>
                  <a:gd name="connsiteY8" fmla="*/ 235463 h 464063"/>
                  <a:gd name="connsiteX9" fmla="*/ 285750 w 357631"/>
                  <a:gd name="connsiteY9" fmla="*/ 306900 h 464063"/>
                  <a:gd name="connsiteX10" fmla="*/ 321468 w 357631"/>
                  <a:gd name="connsiteY10" fmla="*/ 349763 h 464063"/>
                  <a:gd name="connsiteX11" fmla="*/ 261937 w 357631"/>
                  <a:gd name="connsiteY11" fmla="*/ 352144 h 464063"/>
                  <a:gd name="connsiteX12" fmla="*/ 257175 w 357631"/>
                  <a:gd name="connsiteY12" fmla="*/ 421200 h 464063"/>
                  <a:gd name="connsiteX13" fmla="*/ 161925 w 357631"/>
                  <a:gd name="connsiteY13" fmla="*/ 385481 h 464063"/>
                  <a:gd name="connsiteX14" fmla="*/ 211931 w 357631"/>
                  <a:gd name="connsiteY14" fmla="*/ 356906 h 464063"/>
                  <a:gd name="connsiteX15" fmla="*/ 195262 w 357631"/>
                  <a:gd name="connsiteY15" fmla="*/ 456919 h 464063"/>
                  <a:gd name="connsiteX16" fmla="*/ 140493 w 357631"/>
                  <a:gd name="connsiteY16" fmla="*/ 445013 h 464063"/>
                  <a:gd name="connsiteX17" fmla="*/ 78581 w 357631"/>
                  <a:gd name="connsiteY17" fmla="*/ 464063 h 464063"/>
                  <a:gd name="connsiteX18" fmla="*/ 38100 w 357631"/>
                  <a:gd name="connsiteY18" fmla="*/ 409294 h 464063"/>
                  <a:gd name="connsiteX19" fmla="*/ 38100 w 357631"/>
                  <a:gd name="connsiteY19" fmla="*/ 409294 h 464063"/>
                  <a:gd name="connsiteX20" fmla="*/ 38100 w 357631"/>
                  <a:gd name="connsiteY20" fmla="*/ 409294 h 464063"/>
                  <a:gd name="connsiteX21" fmla="*/ 38100 w 357631"/>
                  <a:gd name="connsiteY21" fmla="*/ 409294 h 464063"/>
                  <a:gd name="connsiteX0" fmla="*/ 0 w 357631"/>
                  <a:gd name="connsiteY0" fmla="*/ 18769 h 464063"/>
                  <a:gd name="connsiteX1" fmla="*/ 78581 w 357631"/>
                  <a:gd name="connsiteY1" fmla="*/ 35438 h 464063"/>
                  <a:gd name="connsiteX2" fmla="*/ 183356 w 357631"/>
                  <a:gd name="connsiteY2" fmla="*/ 2100 h 464063"/>
                  <a:gd name="connsiteX3" fmla="*/ 200025 w 357631"/>
                  <a:gd name="connsiteY3" fmla="*/ 37819 h 464063"/>
                  <a:gd name="connsiteX4" fmla="*/ 252412 w 357631"/>
                  <a:gd name="connsiteY4" fmla="*/ 44963 h 464063"/>
                  <a:gd name="connsiteX5" fmla="*/ 223837 w 357631"/>
                  <a:gd name="connsiteY5" fmla="*/ 137831 h 464063"/>
                  <a:gd name="connsiteX6" fmla="*/ 333375 w 357631"/>
                  <a:gd name="connsiteY6" fmla="*/ 142594 h 464063"/>
                  <a:gd name="connsiteX7" fmla="*/ 319087 w 357631"/>
                  <a:gd name="connsiteY7" fmla="*/ 183075 h 464063"/>
                  <a:gd name="connsiteX8" fmla="*/ 357187 w 357631"/>
                  <a:gd name="connsiteY8" fmla="*/ 235463 h 464063"/>
                  <a:gd name="connsiteX9" fmla="*/ 285750 w 357631"/>
                  <a:gd name="connsiteY9" fmla="*/ 306900 h 464063"/>
                  <a:gd name="connsiteX10" fmla="*/ 321468 w 357631"/>
                  <a:gd name="connsiteY10" fmla="*/ 349763 h 464063"/>
                  <a:gd name="connsiteX11" fmla="*/ 261937 w 357631"/>
                  <a:gd name="connsiteY11" fmla="*/ 352144 h 464063"/>
                  <a:gd name="connsiteX12" fmla="*/ 257175 w 357631"/>
                  <a:gd name="connsiteY12" fmla="*/ 421200 h 464063"/>
                  <a:gd name="connsiteX13" fmla="*/ 161925 w 357631"/>
                  <a:gd name="connsiteY13" fmla="*/ 385481 h 464063"/>
                  <a:gd name="connsiteX14" fmla="*/ 211931 w 357631"/>
                  <a:gd name="connsiteY14" fmla="*/ 356906 h 464063"/>
                  <a:gd name="connsiteX15" fmla="*/ 195262 w 357631"/>
                  <a:gd name="connsiteY15" fmla="*/ 456919 h 464063"/>
                  <a:gd name="connsiteX16" fmla="*/ 140493 w 357631"/>
                  <a:gd name="connsiteY16" fmla="*/ 445013 h 464063"/>
                  <a:gd name="connsiteX17" fmla="*/ 78581 w 357631"/>
                  <a:gd name="connsiteY17" fmla="*/ 464063 h 464063"/>
                  <a:gd name="connsiteX18" fmla="*/ 38100 w 357631"/>
                  <a:gd name="connsiteY18" fmla="*/ 409294 h 464063"/>
                  <a:gd name="connsiteX19" fmla="*/ 38100 w 357631"/>
                  <a:gd name="connsiteY19" fmla="*/ 409294 h 464063"/>
                  <a:gd name="connsiteX20" fmla="*/ 38100 w 357631"/>
                  <a:gd name="connsiteY20" fmla="*/ 409294 h 464063"/>
                  <a:gd name="connsiteX21" fmla="*/ 38100 w 357631"/>
                  <a:gd name="connsiteY21" fmla="*/ 409294 h 464063"/>
                  <a:gd name="connsiteX0" fmla="*/ 0 w 355363"/>
                  <a:gd name="connsiteY0" fmla="*/ 18769 h 464063"/>
                  <a:gd name="connsiteX1" fmla="*/ 78581 w 355363"/>
                  <a:gd name="connsiteY1" fmla="*/ 35438 h 464063"/>
                  <a:gd name="connsiteX2" fmla="*/ 183356 w 355363"/>
                  <a:gd name="connsiteY2" fmla="*/ 2100 h 464063"/>
                  <a:gd name="connsiteX3" fmla="*/ 200025 w 355363"/>
                  <a:gd name="connsiteY3" fmla="*/ 37819 h 464063"/>
                  <a:gd name="connsiteX4" fmla="*/ 252412 w 355363"/>
                  <a:gd name="connsiteY4" fmla="*/ 44963 h 464063"/>
                  <a:gd name="connsiteX5" fmla="*/ 223837 w 355363"/>
                  <a:gd name="connsiteY5" fmla="*/ 137831 h 464063"/>
                  <a:gd name="connsiteX6" fmla="*/ 333375 w 355363"/>
                  <a:gd name="connsiteY6" fmla="*/ 142594 h 464063"/>
                  <a:gd name="connsiteX7" fmla="*/ 319087 w 355363"/>
                  <a:gd name="connsiteY7" fmla="*/ 183075 h 464063"/>
                  <a:gd name="connsiteX8" fmla="*/ 354806 w 355363"/>
                  <a:gd name="connsiteY8" fmla="*/ 235463 h 464063"/>
                  <a:gd name="connsiteX9" fmla="*/ 285750 w 355363"/>
                  <a:gd name="connsiteY9" fmla="*/ 306900 h 464063"/>
                  <a:gd name="connsiteX10" fmla="*/ 321468 w 355363"/>
                  <a:gd name="connsiteY10" fmla="*/ 349763 h 464063"/>
                  <a:gd name="connsiteX11" fmla="*/ 261937 w 355363"/>
                  <a:gd name="connsiteY11" fmla="*/ 352144 h 464063"/>
                  <a:gd name="connsiteX12" fmla="*/ 257175 w 355363"/>
                  <a:gd name="connsiteY12" fmla="*/ 421200 h 464063"/>
                  <a:gd name="connsiteX13" fmla="*/ 161925 w 355363"/>
                  <a:gd name="connsiteY13" fmla="*/ 385481 h 464063"/>
                  <a:gd name="connsiteX14" fmla="*/ 211931 w 355363"/>
                  <a:gd name="connsiteY14" fmla="*/ 356906 h 464063"/>
                  <a:gd name="connsiteX15" fmla="*/ 195262 w 355363"/>
                  <a:gd name="connsiteY15" fmla="*/ 456919 h 464063"/>
                  <a:gd name="connsiteX16" fmla="*/ 140493 w 355363"/>
                  <a:gd name="connsiteY16" fmla="*/ 445013 h 464063"/>
                  <a:gd name="connsiteX17" fmla="*/ 78581 w 355363"/>
                  <a:gd name="connsiteY17" fmla="*/ 464063 h 464063"/>
                  <a:gd name="connsiteX18" fmla="*/ 38100 w 355363"/>
                  <a:gd name="connsiteY18" fmla="*/ 409294 h 464063"/>
                  <a:gd name="connsiteX19" fmla="*/ 38100 w 355363"/>
                  <a:gd name="connsiteY19" fmla="*/ 409294 h 464063"/>
                  <a:gd name="connsiteX20" fmla="*/ 38100 w 355363"/>
                  <a:gd name="connsiteY20" fmla="*/ 409294 h 464063"/>
                  <a:gd name="connsiteX21" fmla="*/ 38100 w 355363"/>
                  <a:gd name="connsiteY21" fmla="*/ 409294 h 464063"/>
                  <a:gd name="connsiteX0" fmla="*/ 0 w 355363"/>
                  <a:gd name="connsiteY0" fmla="*/ 18769 h 464063"/>
                  <a:gd name="connsiteX1" fmla="*/ 78581 w 355363"/>
                  <a:gd name="connsiteY1" fmla="*/ 35438 h 464063"/>
                  <a:gd name="connsiteX2" fmla="*/ 183356 w 355363"/>
                  <a:gd name="connsiteY2" fmla="*/ 2100 h 464063"/>
                  <a:gd name="connsiteX3" fmla="*/ 200025 w 355363"/>
                  <a:gd name="connsiteY3" fmla="*/ 37819 h 464063"/>
                  <a:gd name="connsiteX4" fmla="*/ 252412 w 355363"/>
                  <a:gd name="connsiteY4" fmla="*/ 44963 h 464063"/>
                  <a:gd name="connsiteX5" fmla="*/ 223837 w 355363"/>
                  <a:gd name="connsiteY5" fmla="*/ 137831 h 464063"/>
                  <a:gd name="connsiteX6" fmla="*/ 333375 w 355363"/>
                  <a:gd name="connsiteY6" fmla="*/ 142594 h 464063"/>
                  <a:gd name="connsiteX7" fmla="*/ 319087 w 355363"/>
                  <a:gd name="connsiteY7" fmla="*/ 183075 h 464063"/>
                  <a:gd name="connsiteX8" fmla="*/ 354806 w 355363"/>
                  <a:gd name="connsiteY8" fmla="*/ 235463 h 464063"/>
                  <a:gd name="connsiteX9" fmla="*/ 285750 w 355363"/>
                  <a:gd name="connsiteY9" fmla="*/ 306900 h 464063"/>
                  <a:gd name="connsiteX10" fmla="*/ 316705 w 355363"/>
                  <a:gd name="connsiteY10" fmla="*/ 349763 h 464063"/>
                  <a:gd name="connsiteX11" fmla="*/ 261937 w 355363"/>
                  <a:gd name="connsiteY11" fmla="*/ 352144 h 464063"/>
                  <a:gd name="connsiteX12" fmla="*/ 257175 w 355363"/>
                  <a:gd name="connsiteY12" fmla="*/ 421200 h 464063"/>
                  <a:gd name="connsiteX13" fmla="*/ 161925 w 355363"/>
                  <a:gd name="connsiteY13" fmla="*/ 385481 h 464063"/>
                  <a:gd name="connsiteX14" fmla="*/ 211931 w 355363"/>
                  <a:gd name="connsiteY14" fmla="*/ 356906 h 464063"/>
                  <a:gd name="connsiteX15" fmla="*/ 195262 w 355363"/>
                  <a:gd name="connsiteY15" fmla="*/ 456919 h 464063"/>
                  <a:gd name="connsiteX16" fmla="*/ 140493 w 355363"/>
                  <a:gd name="connsiteY16" fmla="*/ 445013 h 464063"/>
                  <a:gd name="connsiteX17" fmla="*/ 78581 w 355363"/>
                  <a:gd name="connsiteY17" fmla="*/ 464063 h 464063"/>
                  <a:gd name="connsiteX18" fmla="*/ 38100 w 355363"/>
                  <a:gd name="connsiteY18" fmla="*/ 409294 h 464063"/>
                  <a:gd name="connsiteX19" fmla="*/ 38100 w 355363"/>
                  <a:gd name="connsiteY19" fmla="*/ 409294 h 464063"/>
                  <a:gd name="connsiteX20" fmla="*/ 38100 w 355363"/>
                  <a:gd name="connsiteY20" fmla="*/ 409294 h 464063"/>
                  <a:gd name="connsiteX21" fmla="*/ 38100 w 355363"/>
                  <a:gd name="connsiteY21" fmla="*/ 409294 h 464063"/>
                  <a:gd name="connsiteX0" fmla="*/ 0 w 355363"/>
                  <a:gd name="connsiteY0" fmla="*/ 18769 h 464063"/>
                  <a:gd name="connsiteX1" fmla="*/ 78581 w 355363"/>
                  <a:gd name="connsiteY1" fmla="*/ 35438 h 464063"/>
                  <a:gd name="connsiteX2" fmla="*/ 183356 w 355363"/>
                  <a:gd name="connsiteY2" fmla="*/ 2100 h 464063"/>
                  <a:gd name="connsiteX3" fmla="*/ 200025 w 355363"/>
                  <a:gd name="connsiteY3" fmla="*/ 37819 h 464063"/>
                  <a:gd name="connsiteX4" fmla="*/ 252412 w 355363"/>
                  <a:gd name="connsiteY4" fmla="*/ 44963 h 464063"/>
                  <a:gd name="connsiteX5" fmla="*/ 223837 w 355363"/>
                  <a:gd name="connsiteY5" fmla="*/ 137831 h 464063"/>
                  <a:gd name="connsiteX6" fmla="*/ 333375 w 355363"/>
                  <a:gd name="connsiteY6" fmla="*/ 142594 h 464063"/>
                  <a:gd name="connsiteX7" fmla="*/ 319087 w 355363"/>
                  <a:gd name="connsiteY7" fmla="*/ 183075 h 464063"/>
                  <a:gd name="connsiteX8" fmla="*/ 354806 w 355363"/>
                  <a:gd name="connsiteY8" fmla="*/ 235463 h 464063"/>
                  <a:gd name="connsiteX9" fmla="*/ 285750 w 355363"/>
                  <a:gd name="connsiteY9" fmla="*/ 306900 h 464063"/>
                  <a:gd name="connsiteX10" fmla="*/ 316705 w 355363"/>
                  <a:gd name="connsiteY10" fmla="*/ 349763 h 464063"/>
                  <a:gd name="connsiteX11" fmla="*/ 261937 w 355363"/>
                  <a:gd name="connsiteY11" fmla="*/ 352144 h 464063"/>
                  <a:gd name="connsiteX12" fmla="*/ 257175 w 355363"/>
                  <a:gd name="connsiteY12" fmla="*/ 414057 h 464063"/>
                  <a:gd name="connsiteX13" fmla="*/ 161925 w 355363"/>
                  <a:gd name="connsiteY13" fmla="*/ 385481 h 464063"/>
                  <a:gd name="connsiteX14" fmla="*/ 211931 w 355363"/>
                  <a:gd name="connsiteY14" fmla="*/ 356906 h 464063"/>
                  <a:gd name="connsiteX15" fmla="*/ 195262 w 355363"/>
                  <a:gd name="connsiteY15" fmla="*/ 456919 h 464063"/>
                  <a:gd name="connsiteX16" fmla="*/ 140493 w 355363"/>
                  <a:gd name="connsiteY16" fmla="*/ 445013 h 464063"/>
                  <a:gd name="connsiteX17" fmla="*/ 78581 w 355363"/>
                  <a:gd name="connsiteY17" fmla="*/ 464063 h 464063"/>
                  <a:gd name="connsiteX18" fmla="*/ 38100 w 355363"/>
                  <a:gd name="connsiteY18" fmla="*/ 409294 h 464063"/>
                  <a:gd name="connsiteX19" fmla="*/ 38100 w 355363"/>
                  <a:gd name="connsiteY19" fmla="*/ 409294 h 464063"/>
                  <a:gd name="connsiteX20" fmla="*/ 38100 w 355363"/>
                  <a:gd name="connsiteY20" fmla="*/ 409294 h 464063"/>
                  <a:gd name="connsiteX21" fmla="*/ 38100 w 355363"/>
                  <a:gd name="connsiteY21" fmla="*/ 409294 h 464063"/>
                  <a:gd name="connsiteX0" fmla="*/ 0 w 355363"/>
                  <a:gd name="connsiteY0" fmla="*/ 18769 h 464063"/>
                  <a:gd name="connsiteX1" fmla="*/ 78581 w 355363"/>
                  <a:gd name="connsiteY1" fmla="*/ 35438 h 464063"/>
                  <a:gd name="connsiteX2" fmla="*/ 183356 w 355363"/>
                  <a:gd name="connsiteY2" fmla="*/ 2100 h 464063"/>
                  <a:gd name="connsiteX3" fmla="*/ 200025 w 355363"/>
                  <a:gd name="connsiteY3" fmla="*/ 37819 h 464063"/>
                  <a:gd name="connsiteX4" fmla="*/ 252412 w 355363"/>
                  <a:gd name="connsiteY4" fmla="*/ 44963 h 464063"/>
                  <a:gd name="connsiteX5" fmla="*/ 223837 w 355363"/>
                  <a:gd name="connsiteY5" fmla="*/ 137831 h 464063"/>
                  <a:gd name="connsiteX6" fmla="*/ 333375 w 355363"/>
                  <a:gd name="connsiteY6" fmla="*/ 142594 h 464063"/>
                  <a:gd name="connsiteX7" fmla="*/ 319087 w 355363"/>
                  <a:gd name="connsiteY7" fmla="*/ 183075 h 464063"/>
                  <a:gd name="connsiteX8" fmla="*/ 354806 w 355363"/>
                  <a:gd name="connsiteY8" fmla="*/ 235463 h 464063"/>
                  <a:gd name="connsiteX9" fmla="*/ 285750 w 355363"/>
                  <a:gd name="connsiteY9" fmla="*/ 306900 h 464063"/>
                  <a:gd name="connsiteX10" fmla="*/ 316705 w 355363"/>
                  <a:gd name="connsiteY10" fmla="*/ 349763 h 464063"/>
                  <a:gd name="connsiteX11" fmla="*/ 261937 w 355363"/>
                  <a:gd name="connsiteY11" fmla="*/ 352144 h 464063"/>
                  <a:gd name="connsiteX12" fmla="*/ 257175 w 355363"/>
                  <a:gd name="connsiteY12" fmla="*/ 414057 h 464063"/>
                  <a:gd name="connsiteX13" fmla="*/ 161925 w 355363"/>
                  <a:gd name="connsiteY13" fmla="*/ 385481 h 464063"/>
                  <a:gd name="connsiteX14" fmla="*/ 211931 w 355363"/>
                  <a:gd name="connsiteY14" fmla="*/ 356906 h 464063"/>
                  <a:gd name="connsiteX15" fmla="*/ 195262 w 355363"/>
                  <a:gd name="connsiteY15" fmla="*/ 456919 h 464063"/>
                  <a:gd name="connsiteX16" fmla="*/ 140493 w 355363"/>
                  <a:gd name="connsiteY16" fmla="*/ 445013 h 464063"/>
                  <a:gd name="connsiteX17" fmla="*/ 78581 w 355363"/>
                  <a:gd name="connsiteY17" fmla="*/ 464063 h 464063"/>
                  <a:gd name="connsiteX18" fmla="*/ 38100 w 355363"/>
                  <a:gd name="connsiteY18" fmla="*/ 409294 h 464063"/>
                  <a:gd name="connsiteX19" fmla="*/ 38100 w 355363"/>
                  <a:gd name="connsiteY19" fmla="*/ 409294 h 464063"/>
                  <a:gd name="connsiteX20" fmla="*/ 38100 w 355363"/>
                  <a:gd name="connsiteY20" fmla="*/ 409294 h 464063"/>
                  <a:gd name="connsiteX21" fmla="*/ 38100 w 355363"/>
                  <a:gd name="connsiteY21" fmla="*/ 409294 h 464063"/>
                  <a:gd name="connsiteX0" fmla="*/ 0 w 355363"/>
                  <a:gd name="connsiteY0" fmla="*/ 18769 h 464063"/>
                  <a:gd name="connsiteX1" fmla="*/ 78581 w 355363"/>
                  <a:gd name="connsiteY1" fmla="*/ 35438 h 464063"/>
                  <a:gd name="connsiteX2" fmla="*/ 183356 w 355363"/>
                  <a:gd name="connsiteY2" fmla="*/ 2100 h 464063"/>
                  <a:gd name="connsiteX3" fmla="*/ 200025 w 355363"/>
                  <a:gd name="connsiteY3" fmla="*/ 37819 h 464063"/>
                  <a:gd name="connsiteX4" fmla="*/ 252412 w 355363"/>
                  <a:gd name="connsiteY4" fmla="*/ 44963 h 464063"/>
                  <a:gd name="connsiteX5" fmla="*/ 223837 w 355363"/>
                  <a:gd name="connsiteY5" fmla="*/ 137831 h 464063"/>
                  <a:gd name="connsiteX6" fmla="*/ 333375 w 355363"/>
                  <a:gd name="connsiteY6" fmla="*/ 142594 h 464063"/>
                  <a:gd name="connsiteX7" fmla="*/ 319087 w 355363"/>
                  <a:gd name="connsiteY7" fmla="*/ 183075 h 464063"/>
                  <a:gd name="connsiteX8" fmla="*/ 354806 w 355363"/>
                  <a:gd name="connsiteY8" fmla="*/ 235463 h 464063"/>
                  <a:gd name="connsiteX9" fmla="*/ 285750 w 355363"/>
                  <a:gd name="connsiteY9" fmla="*/ 306900 h 464063"/>
                  <a:gd name="connsiteX10" fmla="*/ 316705 w 355363"/>
                  <a:gd name="connsiteY10" fmla="*/ 349763 h 464063"/>
                  <a:gd name="connsiteX11" fmla="*/ 261937 w 355363"/>
                  <a:gd name="connsiteY11" fmla="*/ 352144 h 464063"/>
                  <a:gd name="connsiteX12" fmla="*/ 257175 w 355363"/>
                  <a:gd name="connsiteY12" fmla="*/ 414057 h 464063"/>
                  <a:gd name="connsiteX13" fmla="*/ 161925 w 355363"/>
                  <a:gd name="connsiteY13" fmla="*/ 385481 h 464063"/>
                  <a:gd name="connsiteX14" fmla="*/ 211931 w 355363"/>
                  <a:gd name="connsiteY14" fmla="*/ 356906 h 464063"/>
                  <a:gd name="connsiteX15" fmla="*/ 195262 w 355363"/>
                  <a:gd name="connsiteY15" fmla="*/ 452156 h 464063"/>
                  <a:gd name="connsiteX16" fmla="*/ 140493 w 355363"/>
                  <a:gd name="connsiteY16" fmla="*/ 445013 h 464063"/>
                  <a:gd name="connsiteX17" fmla="*/ 78581 w 355363"/>
                  <a:gd name="connsiteY17" fmla="*/ 464063 h 464063"/>
                  <a:gd name="connsiteX18" fmla="*/ 38100 w 355363"/>
                  <a:gd name="connsiteY18" fmla="*/ 409294 h 464063"/>
                  <a:gd name="connsiteX19" fmla="*/ 38100 w 355363"/>
                  <a:gd name="connsiteY19" fmla="*/ 409294 h 464063"/>
                  <a:gd name="connsiteX20" fmla="*/ 38100 w 355363"/>
                  <a:gd name="connsiteY20" fmla="*/ 409294 h 464063"/>
                  <a:gd name="connsiteX21" fmla="*/ 38100 w 355363"/>
                  <a:gd name="connsiteY21" fmla="*/ 409294 h 464063"/>
                  <a:gd name="connsiteX0" fmla="*/ 0 w 355363"/>
                  <a:gd name="connsiteY0" fmla="*/ 18769 h 464063"/>
                  <a:gd name="connsiteX1" fmla="*/ 78581 w 355363"/>
                  <a:gd name="connsiteY1" fmla="*/ 35438 h 464063"/>
                  <a:gd name="connsiteX2" fmla="*/ 183356 w 355363"/>
                  <a:gd name="connsiteY2" fmla="*/ 2100 h 464063"/>
                  <a:gd name="connsiteX3" fmla="*/ 200025 w 355363"/>
                  <a:gd name="connsiteY3" fmla="*/ 37819 h 464063"/>
                  <a:gd name="connsiteX4" fmla="*/ 252412 w 355363"/>
                  <a:gd name="connsiteY4" fmla="*/ 44963 h 464063"/>
                  <a:gd name="connsiteX5" fmla="*/ 223837 w 355363"/>
                  <a:gd name="connsiteY5" fmla="*/ 137831 h 464063"/>
                  <a:gd name="connsiteX6" fmla="*/ 333375 w 355363"/>
                  <a:gd name="connsiteY6" fmla="*/ 142594 h 464063"/>
                  <a:gd name="connsiteX7" fmla="*/ 319087 w 355363"/>
                  <a:gd name="connsiteY7" fmla="*/ 183075 h 464063"/>
                  <a:gd name="connsiteX8" fmla="*/ 354806 w 355363"/>
                  <a:gd name="connsiteY8" fmla="*/ 235463 h 464063"/>
                  <a:gd name="connsiteX9" fmla="*/ 285750 w 355363"/>
                  <a:gd name="connsiteY9" fmla="*/ 306900 h 464063"/>
                  <a:gd name="connsiteX10" fmla="*/ 316705 w 355363"/>
                  <a:gd name="connsiteY10" fmla="*/ 349763 h 464063"/>
                  <a:gd name="connsiteX11" fmla="*/ 261937 w 355363"/>
                  <a:gd name="connsiteY11" fmla="*/ 352144 h 464063"/>
                  <a:gd name="connsiteX12" fmla="*/ 257175 w 355363"/>
                  <a:gd name="connsiteY12" fmla="*/ 409294 h 464063"/>
                  <a:gd name="connsiteX13" fmla="*/ 161925 w 355363"/>
                  <a:gd name="connsiteY13" fmla="*/ 385481 h 464063"/>
                  <a:gd name="connsiteX14" fmla="*/ 211931 w 355363"/>
                  <a:gd name="connsiteY14" fmla="*/ 356906 h 464063"/>
                  <a:gd name="connsiteX15" fmla="*/ 195262 w 355363"/>
                  <a:gd name="connsiteY15" fmla="*/ 452156 h 464063"/>
                  <a:gd name="connsiteX16" fmla="*/ 140493 w 355363"/>
                  <a:gd name="connsiteY16" fmla="*/ 445013 h 464063"/>
                  <a:gd name="connsiteX17" fmla="*/ 78581 w 355363"/>
                  <a:gd name="connsiteY17" fmla="*/ 464063 h 464063"/>
                  <a:gd name="connsiteX18" fmla="*/ 38100 w 355363"/>
                  <a:gd name="connsiteY18" fmla="*/ 409294 h 464063"/>
                  <a:gd name="connsiteX19" fmla="*/ 38100 w 355363"/>
                  <a:gd name="connsiteY19" fmla="*/ 409294 h 464063"/>
                  <a:gd name="connsiteX20" fmla="*/ 38100 w 355363"/>
                  <a:gd name="connsiteY20" fmla="*/ 409294 h 464063"/>
                  <a:gd name="connsiteX21" fmla="*/ 38100 w 355363"/>
                  <a:gd name="connsiteY21" fmla="*/ 409294 h 464063"/>
                  <a:gd name="connsiteX0" fmla="*/ 0 w 353010"/>
                  <a:gd name="connsiteY0" fmla="*/ 18769 h 464063"/>
                  <a:gd name="connsiteX1" fmla="*/ 78581 w 353010"/>
                  <a:gd name="connsiteY1" fmla="*/ 35438 h 464063"/>
                  <a:gd name="connsiteX2" fmla="*/ 183356 w 353010"/>
                  <a:gd name="connsiteY2" fmla="*/ 2100 h 464063"/>
                  <a:gd name="connsiteX3" fmla="*/ 200025 w 353010"/>
                  <a:gd name="connsiteY3" fmla="*/ 37819 h 464063"/>
                  <a:gd name="connsiteX4" fmla="*/ 252412 w 353010"/>
                  <a:gd name="connsiteY4" fmla="*/ 44963 h 464063"/>
                  <a:gd name="connsiteX5" fmla="*/ 223837 w 353010"/>
                  <a:gd name="connsiteY5" fmla="*/ 137831 h 464063"/>
                  <a:gd name="connsiteX6" fmla="*/ 333375 w 353010"/>
                  <a:gd name="connsiteY6" fmla="*/ 142594 h 464063"/>
                  <a:gd name="connsiteX7" fmla="*/ 319087 w 353010"/>
                  <a:gd name="connsiteY7" fmla="*/ 183075 h 464063"/>
                  <a:gd name="connsiteX8" fmla="*/ 352425 w 353010"/>
                  <a:gd name="connsiteY8" fmla="*/ 235463 h 464063"/>
                  <a:gd name="connsiteX9" fmla="*/ 285750 w 353010"/>
                  <a:gd name="connsiteY9" fmla="*/ 306900 h 464063"/>
                  <a:gd name="connsiteX10" fmla="*/ 316705 w 353010"/>
                  <a:gd name="connsiteY10" fmla="*/ 349763 h 464063"/>
                  <a:gd name="connsiteX11" fmla="*/ 261937 w 353010"/>
                  <a:gd name="connsiteY11" fmla="*/ 352144 h 464063"/>
                  <a:gd name="connsiteX12" fmla="*/ 257175 w 353010"/>
                  <a:gd name="connsiteY12" fmla="*/ 409294 h 464063"/>
                  <a:gd name="connsiteX13" fmla="*/ 161925 w 353010"/>
                  <a:gd name="connsiteY13" fmla="*/ 385481 h 464063"/>
                  <a:gd name="connsiteX14" fmla="*/ 211931 w 353010"/>
                  <a:gd name="connsiteY14" fmla="*/ 356906 h 464063"/>
                  <a:gd name="connsiteX15" fmla="*/ 195262 w 353010"/>
                  <a:gd name="connsiteY15" fmla="*/ 452156 h 464063"/>
                  <a:gd name="connsiteX16" fmla="*/ 140493 w 353010"/>
                  <a:gd name="connsiteY16" fmla="*/ 445013 h 464063"/>
                  <a:gd name="connsiteX17" fmla="*/ 78581 w 353010"/>
                  <a:gd name="connsiteY17" fmla="*/ 464063 h 464063"/>
                  <a:gd name="connsiteX18" fmla="*/ 38100 w 353010"/>
                  <a:gd name="connsiteY18" fmla="*/ 409294 h 464063"/>
                  <a:gd name="connsiteX19" fmla="*/ 38100 w 353010"/>
                  <a:gd name="connsiteY19" fmla="*/ 409294 h 464063"/>
                  <a:gd name="connsiteX20" fmla="*/ 38100 w 353010"/>
                  <a:gd name="connsiteY20" fmla="*/ 409294 h 464063"/>
                  <a:gd name="connsiteX21" fmla="*/ 38100 w 353010"/>
                  <a:gd name="connsiteY21" fmla="*/ 409294 h 464063"/>
                  <a:gd name="connsiteX0" fmla="*/ 0 w 353016"/>
                  <a:gd name="connsiteY0" fmla="*/ 18769 h 464063"/>
                  <a:gd name="connsiteX1" fmla="*/ 78581 w 353016"/>
                  <a:gd name="connsiteY1" fmla="*/ 35438 h 464063"/>
                  <a:gd name="connsiteX2" fmla="*/ 183356 w 353016"/>
                  <a:gd name="connsiteY2" fmla="*/ 2100 h 464063"/>
                  <a:gd name="connsiteX3" fmla="*/ 200025 w 353016"/>
                  <a:gd name="connsiteY3" fmla="*/ 37819 h 464063"/>
                  <a:gd name="connsiteX4" fmla="*/ 252412 w 353016"/>
                  <a:gd name="connsiteY4" fmla="*/ 44963 h 464063"/>
                  <a:gd name="connsiteX5" fmla="*/ 223837 w 353016"/>
                  <a:gd name="connsiteY5" fmla="*/ 137831 h 464063"/>
                  <a:gd name="connsiteX6" fmla="*/ 330994 w 353016"/>
                  <a:gd name="connsiteY6" fmla="*/ 142594 h 464063"/>
                  <a:gd name="connsiteX7" fmla="*/ 319087 w 353016"/>
                  <a:gd name="connsiteY7" fmla="*/ 183075 h 464063"/>
                  <a:gd name="connsiteX8" fmla="*/ 352425 w 353016"/>
                  <a:gd name="connsiteY8" fmla="*/ 235463 h 464063"/>
                  <a:gd name="connsiteX9" fmla="*/ 285750 w 353016"/>
                  <a:gd name="connsiteY9" fmla="*/ 306900 h 464063"/>
                  <a:gd name="connsiteX10" fmla="*/ 316705 w 353016"/>
                  <a:gd name="connsiteY10" fmla="*/ 349763 h 464063"/>
                  <a:gd name="connsiteX11" fmla="*/ 261937 w 353016"/>
                  <a:gd name="connsiteY11" fmla="*/ 352144 h 464063"/>
                  <a:gd name="connsiteX12" fmla="*/ 257175 w 353016"/>
                  <a:gd name="connsiteY12" fmla="*/ 409294 h 464063"/>
                  <a:gd name="connsiteX13" fmla="*/ 161925 w 353016"/>
                  <a:gd name="connsiteY13" fmla="*/ 385481 h 464063"/>
                  <a:gd name="connsiteX14" fmla="*/ 211931 w 353016"/>
                  <a:gd name="connsiteY14" fmla="*/ 356906 h 464063"/>
                  <a:gd name="connsiteX15" fmla="*/ 195262 w 353016"/>
                  <a:gd name="connsiteY15" fmla="*/ 452156 h 464063"/>
                  <a:gd name="connsiteX16" fmla="*/ 140493 w 353016"/>
                  <a:gd name="connsiteY16" fmla="*/ 445013 h 464063"/>
                  <a:gd name="connsiteX17" fmla="*/ 78581 w 353016"/>
                  <a:gd name="connsiteY17" fmla="*/ 464063 h 464063"/>
                  <a:gd name="connsiteX18" fmla="*/ 38100 w 353016"/>
                  <a:gd name="connsiteY18" fmla="*/ 409294 h 464063"/>
                  <a:gd name="connsiteX19" fmla="*/ 38100 w 353016"/>
                  <a:gd name="connsiteY19" fmla="*/ 409294 h 464063"/>
                  <a:gd name="connsiteX20" fmla="*/ 38100 w 353016"/>
                  <a:gd name="connsiteY20" fmla="*/ 409294 h 464063"/>
                  <a:gd name="connsiteX21" fmla="*/ 38100 w 353016"/>
                  <a:gd name="connsiteY21" fmla="*/ 409294 h 464063"/>
                  <a:gd name="connsiteX0" fmla="*/ 0 w 353016"/>
                  <a:gd name="connsiteY0" fmla="*/ 18769 h 459300"/>
                  <a:gd name="connsiteX1" fmla="*/ 78581 w 353016"/>
                  <a:gd name="connsiteY1" fmla="*/ 35438 h 459300"/>
                  <a:gd name="connsiteX2" fmla="*/ 183356 w 353016"/>
                  <a:gd name="connsiteY2" fmla="*/ 2100 h 459300"/>
                  <a:gd name="connsiteX3" fmla="*/ 200025 w 353016"/>
                  <a:gd name="connsiteY3" fmla="*/ 37819 h 459300"/>
                  <a:gd name="connsiteX4" fmla="*/ 252412 w 353016"/>
                  <a:gd name="connsiteY4" fmla="*/ 44963 h 459300"/>
                  <a:gd name="connsiteX5" fmla="*/ 223837 w 353016"/>
                  <a:gd name="connsiteY5" fmla="*/ 137831 h 459300"/>
                  <a:gd name="connsiteX6" fmla="*/ 330994 w 353016"/>
                  <a:gd name="connsiteY6" fmla="*/ 142594 h 459300"/>
                  <a:gd name="connsiteX7" fmla="*/ 319087 w 353016"/>
                  <a:gd name="connsiteY7" fmla="*/ 183075 h 459300"/>
                  <a:gd name="connsiteX8" fmla="*/ 352425 w 353016"/>
                  <a:gd name="connsiteY8" fmla="*/ 235463 h 459300"/>
                  <a:gd name="connsiteX9" fmla="*/ 285750 w 353016"/>
                  <a:gd name="connsiteY9" fmla="*/ 306900 h 459300"/>
                  <a:gd name="connsiteX10" fmla="*/ 316705 w 353016"/>
                  <a:gd name="connsiteY10" fmla="*/ 349763 h 459300"/>
                  <a:gd name="connsiteX11" fmla="*/ 261937 w 353016"/>
                  <a:gd name="connsiteY11" fmla="*/ 352144 h 459300"/>
                  <a:gd name="connsiteX12" fmla="*/ 257175 w 353016"/>
                  <a:gd name="connsiteY12" fmla="*/ 409294 h 459300"/>
                  <a:gd name="connsiteX13" fmla="*/ 161925 w 353016"/>
                  <a:gd name="connsiteY13" fmla="*/ 385481 h 459300"/>
                  <a:gd name="connsiteX14" fmla="*/ 211931 w 353016"/>
                  <a:gd name="connsiteY14" fmla="*/ 356906 h 459300"/>
                  <a:gd name="connsiteX15" fmla="*/ 195262 w 353016"/>
                  <a:gd name="connsiteY15" fmla="*/ 452156 h 459300"/>
                  <a:gd name="connsiteX16" fmla="*/ 140493 w 353016"/>
                  <a:gd name="connsiteY16" fmla="*/ 445013 h 459300"/>
                  <a:gd name="connsiteX17" fmla="*/ 78581 w 353016"/>
                  <a:gd name="connsiteY17" fmla="*/ 459300 h 459300"/>
                  <a:gd name="connsiteX18" fmla="*/ 38100 w 353016"/>
                  <a:gd name="connsiteY18" fmla="*/ 409294 h 459300"/>
                  <a:gd name="connsiteX19" fmla="*/ 38100 w 353016"/>
                  <a:gd name="connsiteY19" fmla="*/ 409294 h 459300"/>
                  <a:gd name="connsiteX20" fmla="*/ 38100 w 353016"/>
                  <a:gd name="connsiteY20" fmla="*/ 409294 h 459300"/>
                  <a:gd name="connsiteX21" fmla="*/ 38100 w 353016"/>
                  <a:gd name="connsiteY21" fmla="*/ 409294 h 45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3016" h="459300">
                    <a:moveTo>
                      <a:pt x="0" y="18769"/>
                    </a:moveTo>
                    <a:cubicBezTo>
                      <a:pt x="26194" y="24325"/>
                      <a:pt x="48022" y="38216"/>
                      <a:pt x="78581" y="35438"/>
                    </a:cubicBezTo>
                    <a:cubicBezTo>
                      <a:pt x="109140" y="32660"/>
                      <a:pt x="177800" y="-9806"/>
                      <a:pt x="183356" y="2100"/>
                    </a:cubicBezTo>
                    <a:cubicBezTo>
                      <a:pt x="188912" y="14006"/>
                      <a:pt x="188516" y="30675"/>
                      <a:pt x="200025" y="37819"/>
                    </a:cubicBezTo>
                    <a:cubicBezTo>
                      <a:pt x="211534" y="44963"/>
                      <a:pt x="261937" y="11626"/>
                      <a:pt x="252412" y="44963"/>
                    </a:cubicBezTo>
                    <a:cubicBezTo>
                      <a:pt x="242887" y="75919"/>
                      <a:pt x="210740" y="121559"/>
                      <a:pt x="223837" y="137831"/>
                    </a:cubicBezTo>
                    <a:cubicBezTo>
                      <a:pt x="236934" y="154103"/>
                      <a:pt x="335757" y="129100"/>
                      <a:pt x="330994" y="142594"/>
                    </a:cubicBezTo>
                    <a:cubicBezTo>
                      <a:pt x="326231" y="156088"/>
                      <a:pt x="315515" y="167597"/>
                      <a:pt x="319087" y="183075"/>
                    </a:cubicBezTo>
                    <a:cubicBezTo>
                      <a:pt x="322659" y="198553"/>
                      <a:pt x="357981" y="214826"/>
                      <a:pt x="352425" y="235463"/>
                    </a:cubicBezTo>
                    <a:cubicBezTo>
                      <a:pt x="329406" y="259275"/>
                      <a:pt x="291703" y="287850"/>
                      <a:pt x="285750" y="306900"/>
                    </a:cubicBezTo>
                    <a:cubicBezTo>
                      <a:pt x="279797" y="325950"/>
                      <a:pt x="320674" y="342222"/>
                      <a:pt x="316705" y="349763"/>
                    </a:cubicBezTo>
                    <a:cubicBezTo>
                      <a:pt x="298449" y="350557"/>
                      <a:pt x="271859" y="342222"/>
                      <a:pt x="261937" y="352144"/>
                    </a:cubicBezTo>
                    <a:cubicBezTo>
                      <a:pt x="252015" y="362066"/>
                      <a:pt x="279400" y="409293"/>
                      <a:pt x="257175" y="409294"/>
                    </a:cubicBezTo>
                    <a:cubicBezTo>
                      <a:pt x="234950" y="409295"/>
                      <a:pt x="193675" y="395006"/>
                      <a:pt x="161925" y="385481"/>
                    </a:cubicBezTo>
                    <a:cubicBezTo>
                      <a:pt x="154384" y="374765"/>
                      <a:pt x="206375" y="345794"/>
                      <a:pt x="211931" y="356906"/>
                    </a:cubicBezTo>
                    <a:cubicBezTo>
                      <a:pt x="217487" y="368019"/>
                      <a:pt x="207168" y="437472"/>
                      <a:pt x="195262" y="452156"/>
                    </a:cubicBezTo>
                    <a:lnTo>
                      <a:pt x="140493" y="445013"/>
                    </a:lnTo>
                    <a:lnTo>
                      <a:pt x="78581" y="459300"/>
                    </a:lnTo>
                    <a:lnTo>
                      <a:pt x="38100" y="409294"/>
                    </a:lnTo>
                    <a:lnTo>
                      <a:pt x="38100" y="409294"/>
                    </a:lnTo>
                    <a:lnTo>
                      <a:pt x="38100" y="409294"/>
                    </a:lnTo>
                    <a:lnTo>
                      <a:pt x="38100" y="409294"/>
                    </a:lnTo>
                  </a:path>
                </a:pathLst>
              </a:custGeom>
              <a:no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Rounded Rectangle 412"/>
              <p:cNvSpPr/>
              <p:nvPr/>
            </p:nvSpPr>
            <p:spPr>
              <a:xfrm rot="21153293">
                <a:off x="5168828" y="1932595"/>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Rounded Rectangle 413"/>
              <p:cNvSpPr/>
              <p:nvPr/>
            </p:nvSpPr>
            <p:spPr>
              <a:xfrm rot="507457">
                <a:off x="5168828" y="2020293"/>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Rounded Rectangle 414"/>
              <p:cNvSpPr/>
              <p:nvPr/>
            </p:nvSpPr>
            <p:spPr>
              <a:xfrm rot="20627079">
                <a:off x="5168827" y="2127651"/>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Rounded Rectangle 415"/>
              <p:cNvSpPr/>
              <p:nvPr/>
            </p:nvSpPr>
            <p:spPr>
              <a:xfrm rot="20879611">
                <a:off x="5217317" y="2196391"/>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Rounded Rectangle 416"/>
              <p:cNvSpPr/>
              <p:nvPr/>
            </p:nvSpPr>
            <p:spPr>
              <a:xfrm rot="21227579">
                <a:off x="5109812" y="2283783"/>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Rounded Rectangle 418"/>
              <p:cNvSpPr/>
              <p:nvPr/>
            </p:nvSpPr>
            <p:spPr>
              <a:xfrm rot="4749335">
                <a:off x="5268801" y="2068451"/>
                <a:ext cx="96978" cy="52520"/>
              </a:xfrm>
              <a:prstGeom prst="roundRect">
                <a:avLst>
                  <a:gd name="adj" fmla="val 50000"/>
                </a:avLst>
              </a:prstGeom>
              <a:solidFill>
                <a:srgbClr val="D5EEF6"/>
              </a:solidFill>
              <a:ln w="9525">
                <a:solidFill>
                  <a:srgbClr val="217E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p:cNvSpPr/>
              <p:nvPr/>
            </p:nvSpPr>
            <p:spPr>
              <a:xfrm>
                <a:off x="4899727" y="1883904"/>
                <a:ext cx="478417" cy="478417"/>
              </a:xfrm>
              <a:prstGeom prst="ellipse">
                <a:avLst/>
              </a:prstGeom>
              <a:noFill/>
              <a:ln w="95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
        <p:nvSpPr>
          <p:cNvPr id="1089" name="Rectangle 1088"/>
          <p:cNvSpPr/>
          <p:nvPr/>
        </p:nvSpPr>
        <p:spPr>
          <a:xfrm>
            <a:off x="0" y="3962400"/>
            <a:ext cx="9144000" cy="2895600"/>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87" name="Group 1086"/>
          <p:cNvGrpSpPr/>
          <p:nvPr/>
        </p:nvGrpSpPr>
        <p:grpSpPr>
          <a:xfrm>
            <a:off x="4624070" y="4020820"/>
            <a:ext cx="2103120" cy="2697480"/>
            <a:chOff x="4624070" y="4020820"/>
            <a:chExt cx="2103120" cy="2697480"/>
          </a:xfrm>
        </p:grpSpPr>
        <p:sp>
          <p:nvSpPr>
            <p:cNvPr id="42" name="Rectangle 41"/>
            <p:cNvSpPr/>
            <p:nvPr/>
          </p:nvSpPr>
          <p:spPr>
            <a:xfrm>
              <a:off x="4624070" y="402082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1" forceAA="0" compatLnSpc="1">
              <a:prstTxWarp prst="textNoShape">
                <a:avLst/>
              </a:prstTxWarp>
              <a:noAutofit/>
            </a:bodyPr>
            <a:lstStyle/>
            <a:p>
              <a:pPr lvl="0" algn="ctr">
                <a:defRPr/>
              </a:pPr>
              <a:r>
                <a:rPr lang="en-US" kern="0" dirty="0">
                  <a:solidFill>
                    <a:schemeClr val="tx2">
                      <a:lumMod val="75000"/>
                    </a:schemeClr>
                  </a:solidFill>
                </a:rPr>
                <a:t>Patient repositioning</a:t>
              </a:r>
            </a:p>
          </p:txBody>
        </p:sp>
        <p:grpSp>
          <p:nvGrpSpPr>
            <p:cNvPr id="6" name="Group 5"/>
            <p:cNvGrpSpPr/>
            <p:nvPr/>
          </p:nvGrpSpPr>
          <p:grpSpPr>
            <a:xfrm>
              <a:off x="4716456" y="6035040"/>
              <a:ext cx="1918345" cy="553720"/>
              <a:chOff x="611560" y="4631261"/>
              <a:chExt cx="7731892" cy="2231769"/>
            </a:xfrm>
          </p:grpSpPr>
          <p:grpSp>
            <p:nvGrpSpPr>
              <p:cNvPr id="48" name="Group 47"/>
              <p:cNvGrpSpPr/>
              <p:nvPr/>
            </p:nvGrpSpPr>
            <p:grpSpPr>
              <a:xfrm>
                <a:off x="611560" y="6143948"/>
                <a:ext cx="7725296" cy="719082"/>
                <a:chOff x="611560" y="6143948"/>
                <a:chExt cx="7725296" cy="719082"/>
              </a:xfrm>
            </p:grpSpPr>
            <p:sp>
              <p:nvSpPr>
                <p:cNvPr id="49" name="Rectangle 48"/>
                <p:cNvSpPr/>
                <p:nvPr/>
              </p:nvSpPr>
              <p:spPr>
                <a:xfrm>
                  <a:off x="611560" y="6143948"/>
                  <a:ext cx="7725296" cy="146056"/>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Rectangle 49"/>
                <p:cNvSpPr/>
                <p:nvPr/>
              </p:nvSpPr>
              <p:spPr>
                <a:xfrm rot="16200000">
                  <a:off x="1544104" y="6453975"/>
                  <a:ext cx="653216" cy="16489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1" name="Rectangle 50"/>
                <p:cNvSpPr/>
                <p:nvPr/>
              </p:nvSpPr>
              <p:spPr>
                <a:xfrm rot="16200000">
                  <a:off x="6383473" y="6453976"/>
                  <a:ext cx="653216" cy="16489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52" name="Group 51"/>
              <p:cNvGrpSpPr/>
              <p:nvPr/>
            </p:nvGrpSpPr>
            <p:grpSpPr>
              <a:xfrm>
                <a:off x="795324" y="4631261"/>
                <a:ext cx="7548128" cy="1587341"/>
                <a:chOff x="795324" y="4631261"/>
                <a:chExt cx="7548128" cy="1587341"/>
              </a:xfrm>
            </p:grpSpPr>
            <p:sp>
              <p:nvSpPr>
                <p:cNvPr id="53" name="AutoShape 42"/>
                <p:cNvSpPr>
                  <a:spLocks noChangeAspect="1" noChangeArrowheads="1" noTextEdit="1"/>
                </p:cNvSpPr>
                <p:nvPr/>
              </p:nvSpPr>
              <p:spPr bwMode="auto">
                <a:xfrm>
                  <a:off x="801910" y="4664193"/>
                  <a:ext cx="7541542" cy="154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4"/>
                <p:cNvSpPr>
                  <a:spLocks/>
                </p:cNvSpPr>
                <p:nvPr/>
              </p:nvSpPr>
              <p:spPr bwMode="auto">
                <a:xfrm>
                  <a:off x="4322394" y="4631261"/>
                  <a:ext cx="2022055" cy="1001144"/>
                </a:xfrm>
                <a:custGeom>
                  <a:avLst/>
                  <a:gdLst>
                    <a:gd name="T0" fmla="*/ 0 w 306"/>
                    <a:gd name="T1" fmla="*/ 111 h 150"/>
                    <a:gd name="T2" fmla="*/ 133 w 306"/>
                    <a:gd name="T3" fmla="*/ 23 h 150"/>
                    <a:gd name="T4" fmla="*/ 217 w 306"/>
                    <a:gd name="T5" fmla="*/ 12 h 150"/>
                    <a:gd name="T6" fmla="*/ 243 w 306"/>
                    <a:gd name="T7" fmla="*/ 59 h 150"/>
                    <a:gd name="T8" fmla="*/ 306 w 306"/>
                    <a:gd name="T9" fmla="*/ 150 h 150"/>
                    <a:gd name="T10" fmla="*/ 228 w 306"/>
                    <a:gd name="T11" fmla="*/ 150 h 150"/>
                    <a:gd name="T12" fmla="*/ 189 w 306"/>
                    <a:gd name="T13" fmla="*/ 105 h 150"/>
                    <a:gd name="T14" fmla="*/ 178 w 306"/>
                    <a:gd name="T15" fmla="*/ 87 h 150"/>
                    <a:gd name="T16" fmla="*/ 149 w 306"/>
                    <a:gd name="T17" fmla="*/ 121 h 150"/>
                    <a:gd name="T18" fmla="*/ 133 w 306"/>
                    <a:gd name="T19" fmla="*/ 128 h 150"/>
                    <a:gd name="T20" fmla="*/ 0 w 306"/>
                    <a:gd name="T21" fmla="*/ 11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0">
                      <a:moveTo>
                        <a:pt x="0" y="111"/>
                      </a:moveTo>
                      <a:cubicBezTo>
                        <a:pt x="0" y="111"/>
                        <a:pt x="110" y="37"/>
                        <a:pt x="133" y="23"/>
                      </a:cubicBezTo>
                      <a:cubicBezTo>
                        <a:pt x="155" y="10"/>
                        <a:pt x="206" y="0"/>
                        <a:pt x="217" y="12"/>
                      </a:cubicBezTo>
                      <a:cubicBezTo>
                        <a:pt x="229" y="23"/>
                        <a:pt x="237" y="44"/>
                        <a:pt x="243" y="59"/>
                      </a:cubicBezTo>
                      <a:cubicBezTo>
                        <a:pt x="250" y="74"/>
                        <a:pt x="306" y="150"/>
                        <a:pt x="306" y="150"/>
                      </a:cubicBezTo>
                      <a:cubicBezTo>
                        <a:pt x="228" y="150"/>
                        <a:pt x="228" y="150"/>
                        <a:pt x="228" y="150"/>
                      </a:cubicBezTo>
                      <a:cubicBezTo>
                        <a:pt x="228" y="150"/>
                        <a:pt x="203" y="135"/>
                        <a:pt x="189" y="105"/>
                      </a:cubicBezTo>
                      <a:cubicBezTo>
                        <a:pt x="185" y="94"/>
                        <a:pt x="182" y="87"/>
                        <a:pt x="178" y="87"/>
                      </a:cubicBezTo>
                      <a:cubicBezTo>
                        <a:pt x="174" y="88"/>
                        <a:pt x="149" y="121"/>
                        <a:pt x="149" y="121"/>
                      </a:cubicBezTo>
                      <a:cubicBezTo>
                        <a:pt x="149" y="121"/>
                        <a:pt x="144" y="128"/>
                        <a:pt x="133" y="128"/>
                      </a:cubicBezTo>
                      <a:cubicBezTo>
                        <a:pt x="121" y="128"/>
                        <a:pt x="0" y="111"/>
                        <a:pt x="0" y="111"/>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46"/>
                <p:cNvSpPr>
                  <a:spLocks/>
                </p:cNvSpPr>
                <p:nvPr/>
              </p:nvSpPr>
              <p:spPr bwMode="auto">
                <a:xfrm>
                  <a:off x="4322394" y="4631261"/>
                  <a:ext cx="2022055" cy="1001144"/>
                </a:xfrm>
                <a:custGeom>
                  <a:avLst/>
                  <a:gdLst>
                    <a:gd name="T0" fmla="*/ 0 w 306"/>
                    <a:gd name="T1" fmla="*/ 111 h 150"/>
                    <a:gd name="T2" fmla="*/ 133 w 306"/>
                    <a:gd name="T3" fmla="*/ 23 h 150"/>
                    <a:gd name="T4" fmla="*/ 217 w 306"/>
                    <a:gd name="T5" fmla="*/ 12 h 150"/>
                    <a:gd name="T6" fmla="*/ 243 w 306"/>
                    <a:gd name="T7" fmla="*/ 59 h 150"/>
                    <a:gd name="T8" fmla="*/ 306 w 306"/>
                    <a:gd name="T9" fmla="*/ 150 h 150"/>
                    <a:gd name="T10" fmla="*/ 228 w 306"/>
                    <a:gd name="T11" fmla="*/ 150 h 150"/>
                    <a:gd name="T12" fmla="*/ 189 w 306"/>
                    <a:gd name="T13" fmla="*/ 105 h 150"/>
                    <a:gd name="T14" fmla="*/ 178 w 306"/>
                    <a:gd name="T15" fmla="*/ 87 h 150"/>
                    <a:gd name="T16" fmla="*/ 149 w 306"/>
                    <a:gd name="T17" fmla="*/ 121 h 150"/>
                    <a:gd name="T18" fmla="*/ 133 w 306"/>
                    <a:gd name="T19" fmla="*/ 128 h 150"/>
                    <a:gd name="T20" fmla="*/ 0 w 306"/>
                    <a:gd name="T21" fmla="*/ 11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0">
                      <a:moveTo>
                        <a:pt x="0" y="111"/>
                      </a:moveTo>
                      <a:cubicBezTo>
                        <a:pt x="0" y="111"/>
                        <a:pt x="110" y="37"/>
                        <a:pt x="133" y="23"/>
                      </a:cubicBezTo>
                      <a:cubicBezTo>
                        <a:pt x="155" y="10"/>
                        <a:pt x="206" y="0"/>
                        <a:pt x="217" y="12"/>
                      </a:cubicBezTo>
                      <a:cubicBezTo>
                        <a:pt x="229" y="23"/>
                        <a:pt x="237" y="44"/>
                        <a:pt x="243" y="59"/>
                      </a:cubicBezTo>
                      <a:cubicBezTo>
                        <a:pt x="250" y="74"/>
                        <a:pt x="306" y="150"/>
                        <a:pt x="306" y="150"/>
                      </a:cubicBezTo>
                      <a:cubicBezTo>
                        <a:pt x="228" y="150"/>
                        <a:pt x="228" y="150"/>
                        <a:pt x="228" y="150"/>
                      </a:cubicBezTo>
                      <a:cubicBezTo>
                        <a:pt x="228" y="150"/>
                        <a:pt x="203" y="135"/>
                        <a:pt x="189" y="105"/>
                      </a:cubicBezTo>
                      <a:cubicBezTo>
                        <a:pt x="185" y="94"/>
                        <a:pt x="182" y="87"/>
                        <a:pt x="178" y="87"/>
                      </a:cubicBezTo>
                      <a:cubicBezTo>
                        <a:pt x="174" y="88"/>
                        <a:pt x="149" y="121"/>
                        <a:pt x="149" y="121"/>
                      </a:cubicBezTo>
                      <a:cubicBezTo>
                        <a:pt x="149" y="121"/>
                        <a:pt x="144" y="128"/>
                        <a:pt x="133" y="128"/>
                      </a:cubicBezTo>
                      <a:cubicBezTo>
                        <a:pt x="121" y="128"/>
                        <a:pt x="0" y="111"/>
                        <a:pt x="0" y="111"/>
                      </a:cubicBezTo>
                      <a:close/>
                    </a:path>
                  </a:pathLst>
                </a:custGeom>
                <a:noFill/>
                <a:ln w="9525" cap="flat">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47"/>
                <p:cNvSpPr>
                  <a:spLocks/>
                </p:cNvSpPr>
                <p:nvPr/>
              </p:nvSpPr>
              <p:spPr bwMode="auto">
                <a:xfrm>
                  <a:off x="795324" y="5237217"/>
                  <a:ext cx="7541542" cy="981385"/>
                </a:xfrm>
                <a:custGeom>
                  <a:avLst/>
                  <a:gdLst>
                    <a:gd name="T0" fmla="*/ 446 w 1140"/>
                    <a:gd name="T1" fmla="*/ 127 h 147"/>
                    <a:gd name="T2" fmla="*/ 530 w 1140"/>
                    <a:gd name="T3" fmla="*/ 143 h 147"/>
                    <a:gd name="T4" fmla="*/ 628 w 1140"/>
                    <a:gd name="T5" fmla="*/ 123 h 147"/>
                    <a:gd name="T6" fmla="*/ 740 w 1140"/>
                    <a:gd name="T7" fmla="*/ 106 h 147"/>
                    <a:gd name="T8" fmla="*/ 860 w 1140"/>
                    <a:gd name="T9" fmla="*/ 123 h 147"/>
                    <a:gd name="T10" fmla="*/ 996 w 1140"/>
                    <a:gd name="T11" fmla="*/ 117 h 147"/>
                    <a:gd name="T12" fmla="*/ 1039 w 1140"/>
                    <a:gd name="T13" fmla="*/ 133 h 147"/>
                    <a:gd name="T14" fmla="*/ 1078 w 1140"/>
                    <a:gd name="T15" fmla="*/ 103 h 147"/>
                    <a:gd name="T16" fmla="*/ 1120 w 1140"/>
                    <a:gd name="T17" fmla="*/ 67 h 147"/>
                    <a:gd name="T18" fmla="*/ 1138 w 1140"/>
                    <a:gd name="T19" fmla="*/ 32 h 147"/>
                    <a:gd name="T20" fmla="*/ 1128 w 1140"/>
                    <a:gd name="T21" fmla="*/ 8 h 147"/>
                    <a:gd name="T22" fmla="*/ 1094 w 1140"/>
                    <a:gd name="T23" fmla="*/ 38 h 147"/>
                    <a:gd name="T24" fmla="*/ 1005 w 1140"/>
                    <a:gd name="T25" fmla="*/ 81 h 147"/>
                    <a:gd name="T26" fmla="*/ 811 w 1140"/>
                    <a:gd name="T27" fmla="*/ 55 h 147"/>
                    <a:gd name="T28" fmla="*/ 780 w 1140"/>
                    <a:gd name="T29" fmla="*/ 37 h 147"/>
                    <a:gd name="T30" fmla="*/ 721 w 1140"/>
                    <a:gd name="T31" fmla="*/ 33 h 147"/>
                    <a:gd name="T32" fmla="*/ 540 w 1140"/>
                    <a:gd name="T33" fmla="*/ 21 h 147"/>
                    <a:gd name="T34" fmla="*/ 487 w 1140"/>
                    <a:gd name="T35" fmla="*/ 13 h 147"/>
                    <a:gd name="T36" fmla="*/ 352 w 1140"/>
                    <a:gd name="T37" fmla="*/ 6 h 147"/>
                    <a:gd name="T38" fmla="*/ 272 w 1140"/>
                    <a:gd name="T39" fmla="*/ 2 h 147"/>
                    <a:gd name="T40" fmla="*/ 172 w 1140"/>
                    <a:gd name="T41" fmla="*/ 42 h 147"/>
                    <a:gd name="T42" fmla="*/ 145 w 1140"/>
                    <a:gd name="T43" fmla="*/ 43 h 147"/>
                    <a:gd name="T44" fmla="*/ 127 w 1140"/>
                    <a:gd name="T45" fmla="*/ 17 h 147"/>
                    <a:gd name="T46" fmla="*/ 94 w 1140"/>
                    <a:gd name="T47" fmla="*/ 20 h 147"/>
                    <a:gd name="T48" fmla="*/ 79 w 1140"/>
                    <a:gd name="T49" fmla="*/ 14 h 147"/>
                    <a:gd name="T50" fmla="*/ 63 w 1140"/>
                    <a:gd name="T51" fmla="*/ 33 h 147"/>
                    <a:gd name="T52" fmla="*/ 57 w 1140"/>
                    <a:gd name="T53" fmla="*/ 33 h 147"/>
                    <a:gd name="T54" fmla="*/ 22 w 1140"/>
                    <a:gd name="T55" fmla="*/ 42 h 147"/>
                    <a:gd name="T56" fmla="*/ 1 w 1140"/>
                    <a:gd name="T57" fmla="*/ 83 h 147"/>
                    <a:gd name="T58" fmla="*/ 44 w 1140"/>
                    <a:gd name="T59" fmla="*/ 135 h 147"/>
                    <a:gd name="T60" fmla="*/ 108 w 1140"/>
                    <a:gd name="T61" fmla="*/ 132 h 147"/>
                    <a:gd name="T62" fmla="*/ 144 w 1140"/>
                    <a:gd name="T63" fmla="*/ 97 h 147"/>
                    <a:gd name="T64" fmla="*/ 175 w 1140"/>
                    <a:gd name="T65" fmla="*/ 118 h 147"/>
                    <a:gd name="T66" fmla="*/ 232 w 1140"/>
                    <a:gd name="T67" fmla="*/ 128 h 147"/>
                    <a:gd name="T68" fmla="*/ 446 w 1140"/>
                    <a:gd name="T69" fmla="*/ 12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0" h="147">
                      <a:moveTo>
                        <a:pt x="446" y="127"/>
                      </a:moveTo>
                      <a:cubicBezTo>
                        <a:pt x="465" y="127"/>
                        <a:pt x="483" y="140"/>
                        <a:pt x="530" y="143"/>
                      </a:cubicBezTo>
                      <a:cubicBezTo>
                        <a:pt x="577" y="147"/>
                        <a:pt x="598" y="125"/>
                        <a:pt x="628" y="123"/>
                      </a:cubicBezTo>
                      <a:cubicBezTo>
                        <a:pt x="659" y="120"/>
                        <a:pt x="717" y="106"/>
                        <a:pt x="740" y="106"/>
                      </a:cubicBezTo>
                      <a:cubicBezTo>
                        <a:pt x="763" y="105"/>
                        <a:pt x="804" y="122"/>
                        <a:pt x="860" y="123"/>
                      </a:cubicBezTo>
                      <a:cubicBezTo>
                        <a:pt x="917" y="123"/>
                        <a:pt x="979" y="117"/>
                        <a:pt x="996" y="117"/>
                      </a:cubicBezTo>
                      <a:cubicBezTo>
                        <a:pt x="1014" y="117"/>
                        <a:pt x="1024" y="127"/>
                        <a:pt x="1039" y="133"/>
                      </a:cubicBezTo>
                      <a:cubicBezTo>
                        <a:pt x="1054" y="139"/>
                        <a:pt x="1066" y="116"/>
                        <a:pt x="1078" y="103"/>
                      </a:cubicBezTo>
                      <a:cubicBezTo>
                        <a:pt x="1084" y="97"/>
                        <a:pt x="1108" y="83"/>
                        <a:pt x="1120" y="67"/>
                      </a:cubicBezTo>
                      <a:cubicBezTo>
                        <a:pt x="1133" y="51"/>
                        <a:pt x="1137" y="36"/>
                        <a:pt x="1138" y="32"/>
                      </a:cubicBezTo>
                      <a:cubicBezTo>
                        <a:pt x="1140" y="24"/>
                        <a:pt x="1132" y="11"/>
                        <a:pt x="1128" y="8"/>
                      </a:cubicBezTo>
                      <a:cubicBezTo>
                        <a:pt x="1124" y="5"/>
                        <a:pt x="1103" y="31"/>
                        <a:pt x="1094" y="38"/>
                      </a:cubicBezTo>
                      <a:cubicBezTo>
                        <a:pt x="1084" y="46"/>
                        <a:pt x="1017" y="80"/>
                        <a:pt x="1005" y="81"/>
                      </a:cubicBezTo>
                      <a:cubicBezTo>
                        <a:pt x="993" y="82"/>
                        <a:pt x="820" y="57"/>
                        <a:pt x="811" y="55"/>
                      </a:cubicBezTo>
                      <a:cubicBezTo>
                        <a:pt x="803" y="54"/>
                        <a:pt x="792" y="40"/>
                        <a:pt x="780" y="37"/>
                      </a:cubicBezTo>
                      <a:cubicBezTo>
                        <a:pt x="768" y="33"/>
                        <a:pt x="740" y="34"/>
                        <a:pt x="721" y="33"/>
                      </a:cubicBezTo>
                      <a:cubicBezTo>
                        <a:pt x="702" y="32"/>
                        <a:pt x="559" y="21"/>
                        <a:pt x="540" y="21"/>
                      </a:cubicBezTo>
                      <a:cubicBezTo>
                        <a:pt x="520" y="21"/>
                        <a:pt x="504" y="17"/>
                        <a:pt x="487" y="13"/>
                      </a:cubicBezTo>
                      <a:cubicBezTo>
                        <a:pt x="470" y="10"/>
                        <a:pt x="373" y="7"/>
                        <a:pt x="352" y="6"/>
                      </a:cubicBezTo>
                      <a:cubicBezTo>
                        <a:pt x="330" y="5"/>
                        <a:pt x="311" y="0"/>
                        <a:pt x="272" y="2"/>
                      </a:cubicBezTo>
                      <a:cubicBezTo>
                        <a:pt x="233" y="3"/>
                        <a:pt x="172" y="42"/>
                        <a:pt x="172" y="42"/>
                      </a:cubicBezTo>
                      <a:cubicBezTo>
                        <a:pt x="172" y="42"/>
                        <a:pt x="151" y="46"/>
                        <a:pt x="145" y="43"/>
                      </a:cubicBezTo>
                      <a:cubicBezTo>
                        <a:pt x="140" y="40"/>
                        <a:pt x="131" y="20"/>
                        <a:pt x="127" y="17"/>
                      </a:cubicBezTo>
                      <a:cubicBezTo>
                        <a:pt x="124" y="14"/>
                        <a:pt x="97" y="20"/>
                        <a:pt x="94" y="20"/>
                      </a:cubicBezTo>
                      <a:cubicBezTo>
                        <a:pt x="90" y="20"/>
                        <a:pt x="82" y="14"/>
                        <a:pt x="79" y="14"/>
                      </a:cubicBezTo>
                      <a:cubicBezTo>
                        <a:pt x="76" y="13"/>
                        <a:pt x="65" y="31"/>
                        <a:pt x="63" y="33"/>
                      </a:cubicBezTo>
                      <a:cubicBezTo>
                        <a:pt x="61" y="34"/>
                        <a:pt x="60" y="33"/>
                        <a:pt x="57" y="33"/>
                      </a:cubicBezTo>
                      <a:cubicBezTo>
                        <a:pt x="54" y="33"/>
                        <a:pt x="42" y="30"/>
                        <a:pt x="22" y="42"/>
                      </a:cubicBezTo>
                      <a:cubicBezTo>
                        <a:pt x="6" y="52"/>
                        <a:pt x="2" y="66"/>
                        <a:pt x="1" y="83"/>
                      </a:cubicBezTo>
                      <a:cubicBezTo>
                        <a:pt x="0" y="106"/>
                        <a:pt x="12" y="134"/>
                        <a:pt x="44" y="135"/>
                      </a:cubicBezTo>
                      <a:cubicBezTo>
                        <a:pt x="76" y="136"/>
                        <a:pt x="98" y="137"/>
                        <a:pt x="108" y="132"/>
                      </a:cubicBezTo>
                      <a:cubicBezTo>
                        <a:pt x="119" y="128"/>
                        <a:pt x="136" y="101"/>
                        <a:pt x="144" y="97"/>
                      </a:cubicBezTo>
                      <a:cubicBezTo>
                        <a:pt x="152" y="92"/>
                        <a:pt x="154" y="109"/>
                        <a:pt x="175" y="118"/>
                      </a:cubicBezTo>
                      <a:cubicBezTo>
                        <a:pt x="196" y="127"/>
                        <a:pt x="203" y="128"/>
                        <a:pt x="232" y="128"/>
                      </a:cubicBezTo>
                      <a:cubicBezTo>
                        <a:pt x="262" y="129"/>
                        <a:pt x="428" y="126"/>
                        <a:pt x="446" y="127"/>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2"/>
                <p:cNvSpPr>
                  <a:spLocks/>
                </p:cNvSpPr>
                <p:nvPr/>
              </p:nvSpPr>
              <p:spPr bwMode="auto">
                <a:xfrm>
                  <a:off x="795324" y="5237217"/>
                  <a:ext cx="7541542" cy="981385"/>
                </a:xfrm>
                <a:custGeom>
                  <a:avLst/>
                  <a:gdLst>
                    <a:gd name="T0" fmla="*/ 446 w 1140"/>
                    <a:gd name="T1" fmla="*/ 127 h 147"/>
                    <a:gd name="T2" fmla="*/ 530 w 1140"/>
                    <a:gd name="T3" fmla="*/ 143 h 147"/>
                    <a:gd name="T4" fmla="*/ 628 w 1140"/>
                    <a:gd name="T5" fmla="*/ 123 h 147"/>
                    <a:gd name="T6" fmla="*/ 740 w 1140"/>
                    <a:gd name="T7" fmla="*/ 106 h 147"/>
                    <a:gd name="T8" fmla="*/ 860 w 1140"/>
                    <a:gd name="T9" fmla="*/ 123 h 147"/>
                    <a:gd name="T10" fmla="*/ 996 w 1140"/>
                    <a:gd name="T11" fmla="*/ 117 h 147"/>
                    <a:gd name="T12" fmla="*/ 1039 w 1140"/>
                    <a:gd name="T13" fmla="*/ 133 h 147"/>
                    <a:gd name="T14" fmla="*/ 1078 w 1140"/>
                    <a:gd name="T15" fmla="*/ 103 h 147"/>
                    <a:gd name="T16" fmla="*/ 1120 w 1140"/>
                    <a:gd name="T17" fmla="*/ 67 h 147"/>
                    <a:gd name="T18" fmla="*/ 1138 w 1140"/>
                    <a:gd name="T19" fmla="*/ 32 h 147"/>
                    <a:gd name="T20" fmla="*/ 1128 w 1140"/>
                    <a:gd name="T21" fmla="*/ 8 h 147"/>
                    <a:gd name="T22" fmla="*/ 1094 w 1140"/>
                    <a:gd name="T23" fmla="*/ 38 h 147"/>
                    <a:gd name="T24" fmla="*/ 1005 w 1140"/>
                    <a:gd name="T25" fmla="*/ 81 h 147"/>
                    <a:gd name="T26" fmla="*/ 811 w 1140"/>
                    <a:gd name="T27" fmla="*/ 55 h 147"/>
                    <a:gd name="T28" fmla="*/ 780 w 1140"/>
                    <a:gd name="T29" fmla="*/ 37 h 147"/>
                    <a:gd name="T30" fmla="*/ 721 w 1140"/>
                    <a:gd name="T31" fmla="*/ 33 h 147"/>
                    <a:gd name="T32" fmla="*/ 540 w 1140"/>
                    <a:gd name="T33" fmla="*/ 21 h 147"/>
                    <a:gd name="T34" fmla="*/ 487 w 1140"/>
                    <a:gd name="T35" fmla="*/ 13 h 147"/>
                    <a:gd name="T36" fmla="*/ 352 w 1140"/>
                    <a:gd name="T37" fmla="*/ 6 h 147"/>
                    <a:gd name="T38" fmla="*/ 272 w 1140"/>
                    <a:gd name="T39" fmla="*/ 2 h 147"/>
                    <a:gd name="T40" fmla="*/ 172 w 1140"/>
                    <a:gd name="T41" fmla="*/ 42 h 147"/>
                    <a:gd name="T42" fmla="*/ 145 w 1140"/>
                    <a:gd name="T43" fmla="*/ 43 h 147"/>
                    <a:gd name="T44" fmla="*/ 127 w 1140"/>
                    <a:gd name="T45" fmla="*/ 17 h 147"/>
                    <a:gd name="T46" fmla="*/ 94 w 1140"/>
                    <a:gd name="T47" fmla="*/ 20 h 147"/>
                    <a:gd name="T48" fmla="*/ 79 w 1140"/>
                    <a:gd name="T49" fmla="*/ 14 h 147"/>
                    <a:gd name="T50" fmla="*/ 63 w 1140"/>
                    <a:gd name="T51" fmla="*/ 33 h 147"/>
                    <a:gd name="T52" fmla="*/ 57 w 1140"/>
                    <a:gd name="T53" fmla="*/ 33 h 147"/>
                    <a:gd name="T54" fmla="*/ 22 w 1140"/>
                    <a:gd name="T55" fmla="*/ 42 h 147"/>
                    <a:gd name="T56" fmla="*/ 1 w 1140"/>
                    <a:gd name="T57" fmla="*/ 83 h 147"/>
                    <a:gd name="T58" fmla="*/ 44 w 1140"/>
                    <a:gd name="T59" fmla="*/ 135 h 147"/>
                    <a:gd name="T60" fmla="*/ 108 w 1140"/>
                    <a:gd name="T61" fmla="*/ 132 h 147"/>
                    <a:gd name="T62" fmla="*/ 144 w 1140"/>
                    <a:gd name="T63" fmla="*/ 97 h 147"/>
                    <a:gd name="T64" fmla="*/ 175 w 1140"/>
                    <a:gd name="T65" fmla="*/ 118 h 147"/>
                    <a:gd name="T66" fmla="*/ 232 w 1140"/>
                    <a:gd name="T67" fmla="*/ 128 h 147"/>
                    <a:gd name="T68" fmla="*/ 446 w 1140"/>
                    <a:gd name="T69" fmla="*/ 12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0" h="147">
                      <a:moveTo>
                        <a:pt x="446" y="127"/>
                      </a:moveTo>
                      <a:cubicBezTo>
                        <a:pt x="465" y="127"/>
                        <a:pt x="483" y="140"/>
                        <a:pt x="530" y="143"/>
                      </a:cubicBezTo>
                      <a:cubicBezTo>
                        <a:pt x="577" y="147"/>
                        <a:pt x="598" y="125"/>
                        <a:pt x="628" y="123"/>
                      </a:cubicBezTo>
                      <a:cubicBezTo>
                        <a:pt x="659" y="120"/>
                        <a:pt x="717" y="106"/>
                        <a:pt x="740" y="106"/>
                      </a:cubicBezTo>
                      <a:cubicBezTo>
                        <a:pt x="763" y="105"/>
                        <a:pt x="804" y="122"/>
                        <a:pt x="860" y="123"/>
                      </a:cubicBezTo>
                      <a:cubicBezTo>
                        <a:pt x="917" y="123"/>
                        <a:pt x="979" y="117"/>
                        <a:pt x="996" y="117"/>
                      </a:cubicBezTo>
                      <a:cubicBezTo>
                        <a:pt x="1014" y="117"/>
                        <a:pt x="1024" y="127"/>
                        <a:pt x="1039" y="133"/>
                      </a:cubicBezTo>
                      <a:cubicBezTo>
                        <a:pt x="1054" y="139"/>
                        <a:pt x="1066" y="116"/>
                        <a:pt x="1078" y="103"/>
                      </a:cubicBezTo>
                      <a:cubicBezTo>
                        <a:pt x="1084" y="97"/>
                        <a:pt x="1108" y="83"/>
                        <a:pt x="1120" y="67"/>
                      </a:cubicBezTo>
                      <a:cubicBezTo>
                        <a:pt x="1133" y="51"/>
                        <a:pt x="1137" y="36"/>
                        <a:pt x="1138" y="32"/>
                      </a:cubicBezTo>
                      <a:cubicBezTo>
                        <a:pt x="1140" y="24"/>
                        <a:pt x="1132" y="11"/>
                        <a:pt x="1128" y="8"/>
                      </a:cubicBezTo>
                      <a:cubicBezTo>
                        <a:pt x="1124" y="5"/>
                        <a:pt x="1103" y="31"/>
                        <a:pt x="1094" y="38"/>
                      </a:cubicBezTo>
                      <a:cubicBezTo>
                        <a:pt x="1084" y="46"/>
                        <a:pt x="1017" y="80"/>
                        <a:pt x="1005" y="81"/>
                      </a:cubicBezTo>
                      <a:cubicBezTo>
                        <a:pt x="993" y="82"/>
                        <a:pt x="820" y="57"/>
                        <a:pt x="811" y="55"/>
                      </a:cubicBezTo>
                      <a:cubicBezTo>
                        <a:pt x="803" y="54"/>
                        <a:pt x="792" y="40"/>
                        <a:pt x="780" y="37"/>
                      </a:cubicBezTo>
                      <a:cubicBezTo>
                        <a:pt x="768" y="33"/>
                        <a:pt x="740" y="34"/>
                        <a:pt x="721" y="33"/>
                      </a:cubicBezTo>
                      <a:cubicBezTo>
                        <a:pt x="702" y="32"/>
                        <a:pt x="559" y="21"/>
                        <a:pt x="540" y="21"/>
                      </a:cubicBezTo>
                      <a:cubicBezTo>
                        <a:pt x="520" y="21"/>
                        <a:pt x="504" y="17"/>
                        <a:pt x="487" y="13"/>
                      </a:cubicBezTo>
                      <a:cubicBezTo>
                        <a:pt x="470" y="10"/>
                        <a:pt x="373" y="7"/>
                        <a:pt x="352" y="6"/>
                      </a:cubicBezTo>
                      <a:cubicBezTo>
                        <a:pt x="330" y="5"/>
                        <a:pt x="311" y="0"/>
                        <a:pt x="272" y="2"/>
                      </a:cubicBezTo>
                      <a:cubicBezTo>
                        <a:pt x="233" y="3"/>
                        <a:pt x="172" y="42"/>
                        <a:pt x="172" y="42"/>
                      </a:cubicBezTo>
                      <a:cubicBezTo>
                        <a:pt x="172" y="42"/>
                        <a:pt x="151" y="46"/>
                        <a:pt x="145" y="43"/>
                      </a:cubicBezTo>
                      <a:cubicBezTo>
                        <a:pt x="140" y="40"/>
                        <a:pt x="131" y="20"/>
                        <a:pt x="127" y="17"/>
                      </a:cubicBezTo>
                      <a:cubicBezTo>
                        <a:pt x="124" y="14"/>
                        <a:pt x="97" y="20"/>
                        <a:pt x="94" y="20"/>
                      </a:cubicBezTo>
                      <a:cubicBezTo>
                        <a:pt x="90" y="20"/>
                        <a:pt x="82" y="14"/>
                        <a:pt x="79" y="14"/>
                      </a:cubicBezTo>
                      <a:cubicBezTo>
                        <a:pt x="76" y="13"/>
                        <a:pt x="65" y="31"/>
                        <a:pt x="63" y="33"/>
                      </a:cubicBezTo>
                      <a:cubicBezTo>
                        <a:pt x="61" y="34"/>
                        <a:pt x="60" y="33"/>
                        <a:pt x="57" y="33"/>
                      </a:cubicBezTo>
                      <a:cubicBezTo>
                        <a:pt x="54" y="33"/>
                        <a:pt x="42" y="30"/>
                        <a:pt x="22" y="42"/>
                      </a:cubicBezTo>
                      <a:cubicBezTo>
                        <a:pt x="6" y="52"/>
                        <a:pt x="2" y="66"/>
                        <a:pt x="1" y="83"/>
                      </a:cubicBezTo>
                      <a:cubicBezTo>
                        <a:pt x="0" y="106"/>
                        <a:pt x="12" y="134"/>
                        <a:pt x="44" y="135"/>
                      </a:cubicBezTo>
                      <a:cubicBezTo>
                        <a:pt x="76" y="136"/>
                        <a:pt x="98" y="137"/>
                        <a:pt x="108" y="132"/>
                      </a:cubicBezTo>
                      <a:cubicBezTo>
                        <a:pt x="119" y="128"/>
                        <a:pt x="136" y="101"/>
                        <a:pt x="144" y="97"/>
                      </a:cubicBezTo>
                      <a:cubicBezTo>
                        <a:pt x="152" y="92"/>
                        <a:pt x="154" y="109"/>
                        <a:pt x="175" y="118"/>
                      </a:cubicBezTo>
                      <a:cubicBezTo>
                        <a:pt x="196" y="127"/>
                        <a:pt x="203" y="128"/>
                        <a:pt x="232" y="128"/>
                      </a:cubicBezTo>
                      <a:cubicBezTo>
                        <a:pt x="262" y="129"/>
                        <a:pt x="428" y="126"/>
                        <a:pt x="446" y="127"/>
                      </a:cubicBezTo>
                      <a:close/>
                    </a:path>
                  </a:pathLst>
                </a:custGeom>
                <a:noFill/>
                <a:ln w="9525" cap="flat">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53"/>
                <p:cNvSpPr>
                  <a:spLocks/>
                </p:cNvSpPr>
                <p:nvPr/>
              </p:nvSpPr>
              <p:spPr bwMode="auto">
                <a:xfrm>
                  <a:off x="2323392" y="5632405"/>
                  <a:ext cx="681703" cy="158075"/>
                </a:xfrm>
                <a:custGeom>
                  <a:avLst/>
                  <a:gdLst>
                    <a:gd name="T0" fmla="*/ 0 w 103"/>
                    <a:gd name="T1" fmla="*/ 0 h 24"/>
                    <a:gd name="T2" fmla="*/ 21 w 103"/>
                    <a:gd name="T3" fmla="*/ 13 h 24"/>
                    <a:gd name="T4" fmla="*/ 69 w 103"/>
                    <a:gd name="T5" fmla="*/ 17 h 24"/>
                    <a:gd name="T6" fmla="*/ 103 w 103"/>
                    <a:gd name="T7" fmla="*/ 24 h 24"/>
                  </a:gdLst>
                  <a:ahLst/>
                  <a:cxnLst>
                    <a:cxn ang="0">
                      <a:pos x="T0" y="T1"/>
                    </a:cxn>
                    <a:cxn ang="0">
                      <a:pos x="T2" y="T3"/>
                    </a:cxn>
                    <a:cxn ang="0">
                      <a:pos x="T4" y="T5"/>
                    </a:cxn>
                    <a:cxn ang="0">
                      <a:pos x="T6" y="T7"/>
                    </a:cxn>
                  </a:cxnLst>
                  <a:rect l="0" t="0" r="r" b="b"/>
                  <a:pathLst>
                    <a:path w="103" h="24">
                      <a:moveTo>
                        <a:pt x="0" y="0"/>
                      </a:moveTo>
                      <a:cubicBezTo>
                        <a:pt x="0" y="0"/>
                        <a:pt x="14" y="11"/>
                        <a:pt x="21" y="13"/>
                      </a:cubicBezTo>
                      <a:cubicBezTo>
                        <a:pt x="29" y="16"/>
                        <a:pt x="50" y="15"/>
                        <a:pt x="69" y="17"/>
                      </a:cubicBezTo>
                      <a:cubicBezTo>
                        <a:pt x="88" y="20"/>
                        <a:pt x="103" y="24"/>
                        <a:pt x="103" y="24"/>
                      </a:cubicBezTo>
                    </a:path>
                  </a:pathLst>
                </a:custGeom>
                <a:noFill/>
                <a:ln w="9525" cap="rnd">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54"/>
                <p:cNvSpPr>
                  <a:spLocks/>
                </p:cNvSpPr>
                <p:nvPr/>
              </p:nvSpPr>
              <p:spPr bwMode="auto">
                <a:xfrm>
                  <a:off x="1845871" y="5125247"/>
                  <a:ext cx="1514895" cy="1086769"/>
                </a:xfrm>
                <a:custGeom>
                  <a:avLst/>
                  <a:gdLst>
                    <a:gd name="T0" fmla="*/ 226 w 229"/>
                    <a:gd name="T1" fmla="*/ 95 h 163"/>
                    <a:gd name="T2" fmla="*/ 223 w 229"/>
                    <a:gd name="T3" fmla="*/ 36 h 163"/>
                    <a:gd name="T4" fmla="*/ 224 w 229"/>
                    <a:gd name="T5" fmla="*/ 9 h 163"/>
                    <a:gd name="T6" fmla="*/ 217 w 229"/>
                    <a:gd name="T7" fmla="*/ 4 h 163"/>
                    <a:gd name="T8" fmla="*/ 210 w 229"/>
                    <a:gd name="T9" fmla="*/ 7 h 163"/>
                    <a:gd name="T10" fmla="*/ 203 w 229"/>
                    <a:gd name="T11" fmla="*/ 2 h 163"/>
                    <a:gd name="T12" fmla="*/ 197 w 229"/>
                    <a:gd name="T13" fmla="*/ 4 h 163"/>
                    <a:gd name="T14" fmla="*/ 190 w 229"/>
                    <a:gd name="T15" fmla="*/ 0 h 163"/>
                    <a:gd name="T16" fmla="*/ 187 w 229"/>
                    <a:gd name="T17" fmla="*/ 3 h 163"/>
                    <a:gd name="T18" fmla="*/ 178 w 229"/>
                    <a:gd name="T19" fmla="*/ 2 h 163"/>
                    <a:gd name="T20" fmla="*/ 171 w 229"/>
                    <a:gd name="T21" fmla="*/ 13 h 163"/>
                    <a:gd name="T22" fmla="*/ 165 w 229"/>
                    <a:gd name="T23" fmla="*/ 17 h 163"/>
                    <a:gd name="T24" fmla="*/ 184 w 229"/>
                    <a:gd name="T25" fmla="*/ 29 h 163"/>
                    <a:gd name="T26" fmla="*/ 186 w 229"/>
                    <a:gd name="T27" fmla="*/ 66 h 163"/>
                    <a:gd name="T28" fmla="*/ 177 w 229"/>
                    <a:gd name="T29" fmla="*/ 93 h 163"/>
                    <a:gd name="T30" fmla="*/ 179 w 229"/>
                    <a:gd name="T31" fmla="*/ 121 h 163"/>
                    <a:gd name="T32" fmla="*/ 0 w 229"/>
                    <a:gd name="T33" fmla="*/ 114 h 163"/>
                    <a:gd name="T34" fmla="*/ 53 w 229"/>
                    <a:gd name="T35" fmla="*/ 154 h 163"/>
                    <a:gd name="T36" fmla="*/ 219 w 229"/>
                    <a:gd name="T37" fmla="*/ 158 h 163"/>
                    <a:gd name="T38" fmla="*/ 226 w 229"/>
                    <a:gd name="T39" fmla="*/ 9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163">
                      <a:moveTo>
                        <a:pt x="226" y="95"/>
                      </a:moveTo>
                      <a:cubicBezTo>
                        <a:pt x="223" y="61"/>
                        <a:pt x="222" y="41"/>
                        <a:pt x="223" y="36"/>
                      </a:cubicBezTo>
                      <a:cubicBezTo>
                        <a:pt x="226" y="28"/>
                        <a:pt x="227" y="10"/>
                        <a:pt x="224" y="9"/>
                      </a:cubicBezTo>
                      <a:cubicBezTo>
                        <a:pt x="224" y="9"/>
                        <a:pt x="221" y="4"/>
                        <a:pt x="217" y="4"/>
                      </a:cubicBezTo>
                      <a:cubicBezTo>
                        <a:pt x="213" y="5"/>
                        <a:pt x="213" y="7"/>
                        <a:pt x="210" y="7"/>
                      </a:cubicBezTo>
                      <a:cubicBezTo>
                        <a:pt x="207" y="7"/>
                        <a:pt x="206" y="2"/>
                        <a:pt x="203" y="2"/>
                      </a:cubicBezTo>
                      <a:cubicBezTo>
                        <a:pt x="202" y="2"/>
                        <a:pt x="200" y="3"/>
                        <a:pt x="197" y="4"/>
                      </a:cubicBezTo>
                      <a:cubicBezTo>
                        <a:pt x="194" y="2"/>
                        <a:pt x="191" y="0"/>
                        <a:pt x="190" y="0"/>
                      </a:cubicBezTo>
                      <a:cubicBezTo>
                        <a:pt x="189" y="0"/>
                        <a:pt x="188" y="1"/>
                        <a:pt x="187" y="3"/>
                      </a:cubicBezTo>
                      <a:cubicBezTo>
                        <a:pt x="184" y="2"/>
                        <a:pt x="181" y="1"/>
                        <a:pt x="178" y="2"/>
                      </a:cubicBezTo>
                      <a:cubicBezTo>
                        <a:pt x="175" y="3"/>
                        <a:pt x="172" y="13"/>
                        <a:pt x="171" y="13"/>
                      </a:cubicBezTo>
                      <a:cubicBezTo>
                        <a:pt x="170" y="13"/>
                        <a:pt x="165" y="14"/>
                        <a:pt x="165" y="17"/>
                      </a:cubicBezTo>
                      <a:cubicBezTo>
                        <a:pt x="164" y="21"/>
                        <a:pt x="183" y="26"/>
                        <a:pt x="184" y="29"/>
                      </a:cubicBezTo>
                      <a:cubicBezTo>
                        <a:pt x="185" y="31"/>
                        <a:pt x="189" y="56"/>
                        <a:pt x="186" y="66"/>
                      </a:cubicBezTo>
                      <a:cubicBezTo>
                        <a:pt x="183" y="76"/>
                        <a:pt x="179" y="86"/>
                        <a:pt x="177" y="93"/>
                      </a:cubicBezTo>
                      <a:cubicBezTo>
                        <a:pt x="174" y="99"/>
                        <a:pt x="174" y="111"/>
                        <a:pt x="179" y="121"/>
                      </a:cubicBezTo>
                      <a:cubicBezTo>
                        <a:pt x="0" y="114"/>
                        <a:pt x="0" y="114"/>
                        <a:pt x="0" y="114"/>
                      </a:cubicBezTo>
                      <a:cubicBezTo>
                        <a:pt x="0" y="114"/>
                        <a:pt x="9" y="147"/>
                        <a:pt x="53" y="154"/>
                      </a:cubicBezTo>
                      <a:cubicBezTo>
                        <a:pt x="97" y="162"/>
                        <a:pt x="216" y="163"/>
                        <a:pt x="219" y="158"/>
                      </a:cubicBezTo>
                      <a:cubicBezTo>
                        <a:pt x="221" y="154"/>
                        <a:pt x="229" y="129"/>
                        <a:pt x="226" y="95"/>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7"/>
                <p:cNvSpPr>
                  <a:spLocks/>
                </p:cNvSpPr>
                <p:nvPr/>
              </p:nvSpPr>
              <p:spPr bwMode="auto">
                <a:xfrm>
                  <a:off x="1845871" y="5125247"/>
                  <a:ext cx="1514895" cy="1086769"/>
                </a:xfrm>
                <a:custGeom>
                  <a:avLst/>
                  <a:gdLst>
                    <a:gd name="T0" fmla="*/ 0 w 229"/>
                    <a:gd name="T1" fmla="*/ 114 h 163"/>
                    <a:gd name="T2" fmla="*/ 53 w 229"/>
                    <a:gd name="T3" fmla="*/ 154 h 163"/>
                    <a:gd name="T4" fmla="*/ 219 w 229"/>
                    <a:gd name="T5" fmla="*/ 158 h 163"/>
                    <a:gd name="T6" fmla="*/ 226 w 229"/>
                    <a:gd name="T7" fmla="*/ 95 h 163"/>
                    <a:gd name="T8" fmla="*/ 223 w 229"/>
                    <a:gd name="T9" fmla="*/ 36 h 163"/>
                    <a:gd name="T10" fmla="*/ 224 w 229"/>
                    <a:gd name="T11" fmla="*/ 9 h 163"/>
                    <a:gd name="T12" fmla="*/ 217 w 229"/>
                    <a:gd name="T13" fmla="*/ 4 h 163"/>
                    <a:gd name="T14" fmla="*/ 210 w 229"/>
                    <a:gd name="T15" fmla="*/ 7 h 163"/>
                    <a:gd name="T16" fmla="*/ 203 w 229"/>
                    <a:gd name="T17" fmla="*/ 2 h 163"/>
                    <a:gd name="T18" fmla="*/ 197 w 229"/>
                    <a:gd name="T19" fmla="*/ 4 h 163"/>
                    <a:gd name="T20" fmla="*/ 190 w 229"/>
                    <a:gd name="T21" fmla="*/ 0 h 163"/>
                    <a:gd name="T22" fmla="*/ 187 w 229"/>
                    <a:gd name="T23" fmla="*/ 3 h 163"/>
                    <a:gd name="T24" fmla="*/ 178 w 229"/>
                    <a:gd name="T25" fmla="*/ 2 h 163"/>
                    <a:gd name="T26" fmla="*/ 171 w 229"/>
                    <a:gd name="T27" fmla="*/ 13 h 163"/>
                    <a:gd name="T28" fmla="*/ 165 w 229"/>
                    <a:gd name="T29" fmla="*/ 17 h 163"/>
                    <a:gd name="T30" fmla="*/ 184 w 229"/>
                    <a:gd name="T31" fmla="*/ 29 h 163"/>
                    <a:gd name="T32" fmla="*/ 186 w 229"/>
                    <a:gd name="T33" fmla="*/ 66 h 163"/>
                    <a:gd name="T34" fmla="*/ 177 w 229"/>
                    <a:gd name="T35" fmla="*/ 93 h 163"/>
                    <a:gd name="T36" fmla="*/ 179 w 229"/>
                    <a:gd name="T37" fmla="*/ 12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9" h="163">
                      <a:moveTo>
                        <a:pt x="0" y="114"/>
                      </a:moveTo>
                      <a:cubicBezTo>
                        <a:pt x="0" y="114"/>
                        <a:pt x="9" y="147"/>
                        <a:pt x="53" y="154"/>
                      </a:cubicBezTo>
                      <a:cubicBezTo>
                        <a:pt x="97" y="162"/>
                        <a:pt x="216" y="163"/>
                        <a:pt x="219" y="158"/>
                      </a:cubicBezTo>
                      <a:cubicBezTo>
                        <a:pt x="221" y="154"/>
                        <a:pt x="229" y="129"/>
                        <a:pt x="226" y="95"/>
                      </a:cubicBezTo>
                      <a:cubicBezTo>
                        <a:pt x="223" y="61"/>
                        <a:pt x="222" y="41"/>
                        <a:pt x="223" y="36"/>
                      </a:cubicBezTo>
                      <a:cubicBezTo>
                        <a:pt x="226" y="28"/>
                        <a:pt x="226" y="14"/>
                        <a:pt x="224" y="9"/>
                      </a:cubicBezTo>
                      <a:cubicBezTo>
                        <a:pt x="224" y="9"/>
                        <a:pt x="221" y="4"/>
                        <a:pt x="217" y="4"/>
                      </a:cubicBezTo>
                      <a:cubicBezTo>
                        <a:pt x="213" y="5"/>
                        <a:pt x="211" y="7"/>
                        <a:pt x="210" y="7"/>
                      </a:cubicBezTo>
                      <a:cubicBezTo>
                        <a:pt x="209" y="6"/>
                        <a:pt x="208" y="2"/>
                        <a:pt x="203" y="2"/>
                      </a:cubicBezTo>
                      <a:cubicBezTo>
                        <a:pt x="202" y="2"/>
                        <a:pt x="200" y="3"/>
                        <a:pt x="197" y="4"/>
                      </a:cubicBezTo>
                      <a:cubicBezTo>
                        <a:pt x="194" y="2"/>
                        <a:pt x="191" y="0"/>
                        <a:pt x="190" y="0"/>
                      </a:cubicBezTo>
                      <a:cubicBezTo>
                        <a:pt x="189" y="0"/>
                        <a:pt x="188" y="1"/>
                        <a:pt x="187" y="3"/>
                      </a:cubicBezTo>
                      <a:cubicBezTo>
                        <a:pt x="183" y="2"/>
                        <a:pt x="180" y="1"/>
                        <a:pt x="178" y="2"/>
                      </a:cubicBezTo>
                      <a:cubicBezTo>
                        <a:pt x="175" y="3"/>
                        <a:pt x="172" y="13"/>
                        <a:pt x="171" y="13"/>
                      </a:cubicBezTo>
                      <a:cubicBezTo>
                        <a:pt x="170" y="13"/>
                        <a:pt x="165" y="14"/>
                        <a:pt x="165" y="17"/>
                      </a:cubicBezTo>
                      <a:cubicBezTo>
                        <a:pt x="164" y="21"/>
                        <a:pt x="183" y="26"/>
                        <a:pt x="184" y="29"/>
                      </a:cubicBezTo>
                      <a:cubicBezTo>
                        <a:pt x="185" y="31"/>
                        <a:pt x="189" y="56"/>
                        <a:pt x="186" y="66"/>
                      </a:cubicBezTo>
                      <a:cubicBezTo>
                        <a:pt x="183" y="76"/>
                        <a:pt x="179" y="86"/>
                        <a:pt x="177" y="93"/>
                      </a:cubicBezTo>
                      <a:cubicBezTo>
                        <a:pt x="174" y="99"/>
                        <a:pt x="174" y="111"/>
                        <a:pt x="179" y="121"/>
                      </a:cubicBezTo>
                    </a:path>
                  </a:pathLst>
                </a:custGeom>
                <a:noFill/>
                <a:ln w="9525" cap="rnd">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Group 60"/>
              <p:cNvGrpSpPr/>
              <p:nvPr/>
            </p:nvGrpSpPr>
            <p:grpSpPr>
              <a:xfrm>
                <a:off x="1039024" y="4904599"/>
                <a:ext cx="6800560" cy="1300829"/>
                <a:chOff x="1039024" y="6330572"/>
                <a:chExt cx="6800560" cy="1300829"/>
              </a:xfrm>
            </p:grpSpPr>
            <p:sp>
              <p:nvSpPr>
                <p:cNvPr id="62" name="Freeform 45"/>
                <p:cNvSpPr>
                  <a:spLocks/>
                </p:cNvSpPr>
                <p:nvPr/>
              </p:nvSpPr>
              <p:spPr bwMode="auto">
                <a:xfrm>
                  <a:off x="5181932" y="6330572"/>
                  <a:ext cx="596078" cy="266752"/>
                </a:xfrm>
                <a:custGeom>
                  <a:avLst/>
                  <a:gdLst>
                    <a:gd name="T0" fmla="*/ 26 w 90"/>
                    <a:gd name="T1" fmla="*/ 3 h 40"/>
                    <a:gd name="T2" fmla="*/ 74 w 90"/>
                    <a:gd name="T3" fmla="*/ 8 h 40"/>
                    <a:gd name="T4" fmla="*/ 44 w 90"/>
                    <a:gd name="T5" fmla="*/ 37 h 40"/>
                    <a:gd name="T6" fmla="*/ 26 w 90"/>
                    <a:gd name="T7" fmla="*/ 3 h 40"/>
                  </a:gdLst>
                  <a:ahLst/>
                  <a:cxnLst>
                    <a:cxn ang="0">
                      <a:pos x="T0" y="T1"/>
                    </a:cxn>
                    <a:cxn ang="0">
                      <a:pos x="T2" y="T3"/>
                    </a:cxn>
                    <a:cxn ang="0">
                      <a:pos x="T4" y="T5"/>
                    </a:cxn>
                    <a:cxn ang="0">
                      <a:pos x="T6" y="T7"/>
                    </a:cxn>
                  </a:cxnLst>
                  <a:rect l="0" t="0" r="r" b="b"/>
                  <a:pathLst>
                    <a:path w="90" h="40">
                      <a:moveTo>
                        <a:pt x="26" y="3"/>
                      </a:moveTo>
                      <a:cubicBezTo>
                        <a:pt x="26" y="3"/>
                        <a:pt x="59" y="0"/>
                        <a:pt x="74" y="8"/>
                      </a:cubicBezTo>
                      <a:cubicBezTo>
                        <a:pt x="90" y="16"/>
                        <a:pt x="73" y="40"/>
                        <a:pt x="44" y="37"/>
                      </a:cubicBezTo>
                      <a:cubicBezTo>
                        <a:pt x="14" y="34"/>
                        <a:pt x="0" y="3"/>
                        <a:pt x="26" y="3"/>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48"/>
                <p:cNvSpPr>
                  <a:spLocks/>
                </p:cNvSpPr>
                <p:nvPr/>
              </p:nvSpPr>
              <p:spPr bwMode="auto">
                <a:xfrm>
                  <a:off x="4029295" y="6972753"/>
                  <a:ext cx="826606" cy="510452"/>
                </a:xfrm>
                <a:custGeom>
                  <a:avLst/>
                  <a:gdLst>
                    <a:gd name="T0" fmla="*/ 5 w 125"/>
                    <a:gd name="T1" fmla="*/ 13 h 77"/>
                    <a:gd name="T2" fmla="*/ 47 w 125"/>
                    <a:gd name="T3" fmla="*/ 1 h 77"/>
                    <a:gd name="T4" fmla="*/ 123 w 125"/>
                    <a:gd name="T5" fmla="*/ 26 h 77"/>
                    <a:gd name="T6" fmla="*/ 44 w 125"/>
                    <a:gd name="T7" fmla="*/ 65 h 77"/>
                    <a:gd name="T8" fmla="*/ 5 w 125"/>
                    <a:gd name="T9" fmla="*/ 13 h 77"/>
                  </a:gdLst>
                  <a:ahLst/>
                  <a:cxnLst>
                    <a:cxn ang="0">
                      <a:pos x="T0" y="T1"/>
                    </a:cxn>
                    <a:cxn ang="0">
                      <a:pos x="T2" y="T3"/>
                    </a:cxn>
                    <a:cxn ang="0">
                      <a:pos x="T4" y="T5"/>
                    </a:cxn>
                    <a:cxn ang="0">
                      <a:pos x="T6" y="T7"/>
                    </a:cxn>
                    <a:cxn ang="0">
                      <a:pos x="T8" y="T9"/>
                    </a:cxn>
                  </a:cxnLst>
                  <a:rect l="0" t="0" r="r" b="b"/>
                  <a:pathLst>
                    <a:path w="125" h="77">
                      <a:moveTo>
                        <a:pt x="5" y="13"/>
                      </a:moveTo>
                      <a:cubicBezTo>
                        <a:pt x="5" y="13"/>
                        <a:pt x="24" y="0"/>
                        <a:pt x="47" y="1"/>
                      </a:cubicBezTo>
                      <a:cubicBezTo>
                        <a:pt x="71" y="2"/>
                        <a:pt x="125" y="11"/>
                        <a:pt x="123" y="26"/>
                      </a:cubicBezTo>
                      <a:cubicBezTo>
                        <a:pt x="121" y="42"/>
                        <a:pt x="81" y="77"/>
                        <a:pt x="44" y="65"/>
                      </a:cubicBezTo>
                      <a:cubicBezTo>
                        <a:pt x="8" y="53"/>
                        <a:pt x="0" y="25"/>
                        <a:pt x="5" y="13"/>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49"/>
                <p:cNvSpPr>
                  <a:spLocks/>
                </p:cNvSpPr>
                <p:nvPr/>
              </p:nvSpPr>
              <p:spPr bwMode="auto">
                <a:xfrm>
                  <a:off x="1039024" y="7196694"/>
                  <a:ext cx="622424" cy="382016"/>
                </a:xfrm>
                <a:custGeom>
                  <a:avLst/>
                  <a:gdLst>
                    <a:gd name="T0" fmla="*/ 83 w 94"/>
                    <a:gd name="T1" fmla="*/ 22 h 57"/>
                    <a:gd name="T2" fmla="*/ 46 w 94"/>
                    <a:gd name="T3" fmla="*/ 0 h 57"/>
                    <a:gd name="T4" fmla="*/ 14 w 94"/>
                    <a:gd name="T5" fmla="*/ 22 h 57"/>
                    <a:gd name="T6" fmla="*/ 0 w 94"/>
                    <a:gd name="T7" fmla="*/ 55 h 57"/>
                    <a:gd name="T8" fmla="*/ 71 w 94"/>
                    <a:gd name="T9" fmla="*/ 52 h 57"/>
                    <a:gd name="T10" fmla="*/ 94 w 94"/>
                    <a:gd name="T11" fmla="*/ 29 h 57"/>
                    <a:gd name="T12" fmla="*/ 83 w 94"/>
                    <a:gd name="T13" fmla="*/ 22 h 57"/>
                  </a:gdLst>
                  <a:ahLst/>
                  <a:cxnLst>
                    <a:cxn ang="0">
                      <a:pos x="T0" y="T1"/>
                    </a:cxn>
                    <a:cxn ang="0">
                      <a:pos x="T2" y="T3"/>
                    </a:cxn>
                    <a:cxn ang="0">
                      <a:pos x="T4" y="T5"/>
                    </a:cxn>
                    <a:cxn ang="0">
                      <a:pos x="T6" y="T7"/>
                    </a:cxn>
                    <a:cxn ang="0">
                      <a:pos x="T8" y="T9"/>
                    </a:cxn>
                    <a:cxn ang="0">
                      <a:pos x="T10" y="T11"/>
                    </a:cxn>
                    <a:cxn ang="0">
                      <a:pos x="T12" y="T13"/>
                    </a:cxn>
                  </a:cxnLst>
                  <a:rect l="0" t="0" r="r" b="b"/>
                  <a:pathLst>
                    <a:path w="94" h="57">
                      <a:moveTo>
                        <a:pt x="83" y="22"/>
                      </a:moveTo>
                      <a:cubicBezTo>
                        <a:pt x="80" y="15"/>
                        <a:pt x="64" y="0"/>
                        <a:pt x="46" y="0"/>
                      </a:cubicBezTo>
                      <a:cubicBezTo>
                        <a:pt x="28" y="0"/>
                        <a:pt x="21" y="8"/>
                        <a:pt x="14" y="22"/>
                      </a:cubicBezTo>
                      <a:cubicBezTo>
                        <a:pt x="10" y="31"/>
                        <a:pt x="0" y="55"/>
                        <a:pt x="0" y="55"/>
                      </a:cubicBezTo>
                      <a:cubicBezTo>
                        <a:pt x="32" y="56"/>
                        <a:pt x="61" y="57"/>
                        <a:pt x="71" y="52"/>
                      </a:cubicBezTo>
                      <a:cubicBezTo>
                        <a:pt x="78" y="50"/>
                        <a:pt x="86" y="39"/>
                        <a:pt x="94" y="29"/>
                      </a:cubicBezTo>
                      <a:cubicBezTo>
                        <a:pt x="90" y="26"/>
                        <a:pt x="84" y="25"/>
                        <a:pt x="83" y="22"/>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0"/>
                <p:cNvSpPr>
                  <a:spLocks/>
                </p:cNvSpPr>
                <p:nvPr/>
              </p:nvSpPr>
              <p:spPr bwMode="auto">
                <a:xfrm>
                  <a:off x="3476029" y="7417341"/>
                  <a:ext cx="1155931" cy="214060"/>
                </a:xfrm>
                <a:custGeom>
                  <a:avLst/>
                  <a:gdLst>
                    <a:gd name="T0" fmla="*/ 41 w 175"/>
                    <a:gd name="T1" fmla="*/ 1 h 32"/>
                    <a:gd name="T2" fmla="*/ 0 w 175"/>
                    <a:gd name="T3" fmla="*/ 14 h 32"/>
                    <a:gd name="T4" fmla="*/ 41 w 175"/>
                    <a:gd name="T5" fmla="*/ 14 h 32"/>
                    <a:gd name="T6" fmla="*/ 125 w 175"/>
                    <a:gd name="T7" fmla="*/ 30 h 32"/>
                    <a:gd name="T8" fmla="*/ 175 w 175"/>
                    <a:gd name="T9" fmla="*/ 24 h 32"/>
                    <a:gd name="T10" fmla="*/ 104 w 175"/>
                    <a:gd name="T11" fmla="*/ 12 h 32"/>
                    <a:gd name="T12" fmla="*/ 41 w 175"/>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175" h="32">
                      <a:moveTo>
                        <a:pt x="41" y="1"/>
                      </a:moveTo>
                      <a:cubicBezTo>
                        <a:pt x="26" y="1"/>
                        <a:pt x="9" y="9"/>
                        <a:pt x="0" y="14"/>
                      </a:cubicBezTo>
                      <a:cubicBezTo>
                        <a:pt x="21" y="14"/>
                        <a:pt x="36" y="14"/>
                        <a:pt x="41" y="14"/>
                      </a:cubicBezTo>
                      <a:cubicBezTo>
                        <a:pt x="60" y="14"/>
                        <a:pt x="78" y="27"/>
                        <a:pt x="125" y="30"/>
                      </a:cubicBezTo>
                      <a:cubicBezTo>
                        <a:pt x="146" y="32"/>
                        <a:pt x="161" y="29"/>
                        <a:pt x="175" y="24"/>
                      </a:cubicBezTo>
                      <a:cubicBezTo>
                        <a:pt x="154" y="23"/>
                        <a:pt x="128" y="14"/>
                        <a:pt x="104" y="12"/>
                      </a:cubicBezTo>
                      <a:cubicBezTo>
                        <a:pt x="76" y="10"/>
                        <a:pt x="64" y="0"/>
                        <a:pt x="41" y="1"/>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51"/>
                <p:cNvSpPr>
                  <a:spLocks/>
                </p:cNvSpPr>
                <p:nvPr/>
              </p:nvSpPr>
              <p:spPr bwMode="auto">
                <a:xfrm>
                  <a:off x="7464154" y="7384408"/>
                  <a:ext cx="375430" cy="194301"/>
                </a:xfrm>
                <a:custGeom>
                  <a:avLst/>
                  <a:gdLst>
                    <a:gd name="T0" fmla="*/ 0 w 57"/>
                    <a:gd name="T1" fmla="*/ 10 h 29"/>
                    <a:gd name="T2" fmla="*/ 31 w 57"/>
                    <a:gd name="T3" fmla="*/ 25 h 29"/>
                    <a:gd name="T4" fmla="*/ 57 w 57"/>
                    <a:gd name="T5" fmla="*/ 11 h 29"/>
                    <a:gd name="T6" fmla="*/ 21 w 57"/>
                    <a:gd name="T7" fmla="*/ 1 h 29"/>
                    <a:gd name="T8" fmla="*/ 0 w 57"/>
                    <a:gd name="T9" fmla="*/ 10 h 29"/>
                  </a:gdLst>
                  <a:ahLst/>
                  <a:cxnLst>
                    <a:cxn ang="0">
                      <a:pos x="T0" y="T1"/>
                    </a:cxn>
                    <a:cxn ang="0">
                      <a:pos x="T2" y="T3"/>
                    </a:cxn>
                    <a:cxn ang="0">
                      <a:pos x="T4" y="T5"/>
                    </a:cxn>
                    <a:cxn ang="0">
                      <a:pos x="T6" y="T7"/>
                    </a:cxn>
                    <a:cxn ang="0">
                      <a:pos x="T8" y="T9"/>
                    </a:cxn>
                  </a:cxnLst>
                  <a:rect l="0" t="0" r="r" b="b"/>
                  <a:pathLst>
                    <a:path w="57" h="29">
                      <a:moveTo>
                        <a:pt x="0" y="10"/>
                      </a:moveTo>
                      <a:cubicBezTo>
                        <a:pt x="11" y="13"/>
                        <a:pt x="20" y="20"/>
                        <a:pt x="31" y="25"/>
                      </a:cubicBezTo>
                      <a:cubicBezTo>
                        <a:pt x="40" y="29"/>
                        <a:pt x="49" y="21"/>
                        <a:pt x="57" y="11"/>
                      </a:cubicBezTo>
                      <a:cubicBezTo>
                        <a:pt x="47" y="6"/>
                        <a:pt x="32" y="2"/>
                        <a:pt x="21" y="1"/>
                      </a:cubicBezTo>
                      <a:cubicBezTo>
                        <a:pt x="12" y="0"/>
                        <a:pt x="5" y="5"/>
                        <a:pt x="0" y="10"/>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55"/>
                <p:cNvSpPr>
                  <a:spLocks/>
                </p:cNvSpPr>
                <p:nvPr/>
              </p:nvSpPr>
              <p:spPr bwMode="auto">
                <a:xfrm>
                  <a:off x="2040172" y="7463446"/>
                  <a:ext cx="467641" cy="148196"/>
                </a:xfrm>
                <a:custGeom>
                  <a:avLst/>
                  <a:gdLst>
                    <a:gd name="T0" fmla="*/ 0 w 71"/>
                    <a:gd name="T1" fmla="*/ 9 h 22"/>
                    <a:gd name="T2" fmla="*/ 24 w 71"/>
                    <a:gd name="T3" fmla="*/ 17 h 22"/>
                    <a:gd name="T4" fmla="*/ 71 w 71"/>
                    <a:gd name="T5" fmla="*/ 22 h 22"/>
                    <a:gd name="T6" fmla="*/ 34 w 71"/>
                    <a:gd name="T7" fmla="*/ 1 h 22"/>
                    <a:gd name="T8" fmla="*/ 0 w 71"/>
                    <a:gd name="T9" fmla="*/ 9 h 22"/>
                  </a:gdLst>
                  <a:ahLst/>
                  <a:cxnLst>
                    <a:cxn ang="0">
                      <a:pos x="T0" y="T1"/>
                    </a:cxn>
                    <a:cxn ang="0">
                      <a:pos x="T2" y="T3"/>
                    </a:cxn>
                    <a:cxn ang="0">
                      <a:pos x="T4" y="T5"/>
                    </a:cxn>
                    <a:cxn ang="0">
                      <a:pos x="T6" y="T7"/>
                    </a:cxn>
                    <a:cxn ang="0">
                      <a:pos x="T8" y="T9"/>
                    </a:cxn>
                  </a:cxnLst>
                  <a:rect l="0" t="0" r="r" b="b"/>
                  <a:pathLst>
                    <a:path w="71" h="22">
                      <a:moveTo>
                        <a:pt x="0" y="9"/>
                      </a:moveTo>
                      <a:cubicBezTo>
                        <a:pt x="6" y="13"/>
                        <a:pt x="14" y="16"/>
                        <a:pt x="24" y="17"/>
                      </a:cubicBezTo>
                      <a:cubicBezTo>
                        <a:pt x="36" y="20"/>
                        <a:pt x="52" y="21"/>
                        <a:pt x="71" y="22"/>
                      </a:cubicBezTo>
                      <a:cubicBezTo>
                        <a:pt x="60" y="13"/>
                        <a:pt x="46" y="1"/>
                        <a:pt x="34" y="1"/>
                      </a:cubicBezTo>
                      <a:cubicBezTo>
                        <a:pt x="24" y="0"/>
                        <a:pt x="10" y="5"/>
                        <a:pt x="0" y="9"/>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56"/>
                <p:cNvSpPr>
                  <a:spLocks/>
                </p:cNvSpPr>
                <p:nvPr/>
              </p:nvSpPr>
              <p:spPr bwMode="auto">
                <a:xfrm>
                  <a:off x="2886537" y="7476619"/>
                  <a:ext cx="421536" cy="148196"/>
                </a:xfrm>
                <a:custGeom>
                  <a:avLst/>
                  <a:gdLst>
                    <a:gd name="T0" fmla="*/ 62 w 64"/>
                    <a:gd name="T1" fmla="*/ 19 h 22"/>
                    <a:gd name="T2" fmla="*/ 64 w 64"/>
                    <a:gd name="T3" fmla="*/ 14 h 22"/>
                    <a:gd name="T4" fmla="*/ 42 w 64"/>
                    <a:gd name="T5" fmla="*/ 1 h 22"/>
                    <a:gd name="T6" fmla="*/ 0 w 64"/>
                    <a:gd name="T7" fmla="*/ 22 h 22"/>
                    <a:gd name="T8" fmla="*/ 62 w 64"/>
                    <a:gd name="T9" fmla="*/ 19 h 22"/>
                  </a:gdLst>
                  <a:ahLst/>
                  <a:cxnLst>
                    <a:cxn ang="0">
                      <a:pos x="T0" y="T1"/>
                    </a:cxn>
                    <a:cxn ang="0">
                      <a:pos x="T2" y="T3"/>
                    </a:cxn>
                    <a:cxn ang="0">
                      <a:pos x="T4" y="T5"/>
                    </a:cxn>
                    <a:cxn ang="0">
                      <a:pos x="T6" y="T7"/>
                    </a:cxn>
                    <a:cxn ang="0">
                      <a:pos x="T8" y="T9"/>
                    </a:cxn>
                  </a:cxnLst>
                  <a:rect l="0" t="0" r="r" b="b"/>
                  <a:pathLst>
                    <a:path w="64" h="22">
                      <a:moveTo>
                        <a:pt x="62" y="19"/>
                      </a:moveTo>
                      <a:cubicBezTo>
                        <a:pt x="62" y="18"/>
                        <a:pt x="63" y="17"/>
                        <a:pt x="64" y="14"/>
                      </a:cubicBezTo>
                      <a:cubicBezTo>
                        <a:pt x="55" y="10"/>
                        <a:pt x="47" y="2"/>
                        <a:pt x="42" y="1"/>
                      </a:cubicBezTo>
                      <a:cubicBezTo>
                        <a:pt x="31" y="0"/>
                        <a:pt x="10" y="15"/>
                        <a:pt x="0" y="22"/>
                      </a:cubicBezTo>
                      <a:cubicBezTo>
                        <a:pt x="33" y="22"/>
                        <a:pt x="61" y="21"/>
                        <a:pt x="62" y="19"/>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82" name="Rectangle 81"/>
            <p:cNvSpPr/>
            <p:nvPr/>
          </p:nvSpPr>
          <p:spPr>
            <a:xfrm>
              <a:off x="4716456" y="5654331"/>
              <a:ext cx="1916708" cy="36238"/>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3" name="Rectangle 82"/>
            <p:cNvSpPr/>
            <p:nvPr/>
          </p:nvSpPr>
          <p:spPr>
            <a:xfrm rot="16200000">
              <a:off x="4947828" y="5731251"/>
              <a:ext cx="162068" cy="4091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4" name="Rectangle 83"/>
            <p:cNvSpPr/>
            <p:nvPr/>
          </p:nvSpPr>
          <p:spPr>
            <a:xfrm rot="16200000">
              <a:off x="6148514" y="5731251"/>
              <a:ext cx="162068" cy="4091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1" name="Group 8"/>
            <p:cNvGrpSpPr>
              <a:grpSpLocks noChangeAspect="1"/>
            </p:cNvGrpSpPr>
            <p:nvPr/>
          </p:nvGrpSpPr>
          <p:grpSpPr bwMode="auto">
            <a:xfrm rot="16200000">
              <a:off x="5375661" y="4568269"/>
              <a:ext cx="582613" cy="1812925"/>
              <a:chOff x="4696" y="3560"/>
              <a:chExt cx="367" cy="1142"/>
            </a:xfrm>
          </p:grpSpPr>
          <p:sp>
            <p:nvSpPr>
              <p:cNvPr id="12" name="AutoShape 7"/>
              <p:cNvSpPr>
                <a:spLocks noChangeAspect="1" noChangeArrowheads="1" noTextEdit="1"/>
              </p:cNvSpPr>
              <p:nvPr/>
            </p:nvSpPr>
            <p:spPr bwMode="auto">
              <a:xfrm>
                <a:off x="4696" y="3560"/>
                <a:ext cx="366" cy="1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9"/>
              <p:cNvSpPr>
                <a:spLocks/>
              </p:cNvSpPr>
              <p:nvPr/>
            </p:nvSpPr>
            <p:spPr bwMode="auto">
              <a:xfrm>
                <a:off x="4767" y="3560"/>
                <a:ext cx="296" cy="1142"/>
              </a:xfrm>
              <a:custGeom>
                <a:avLst/>
                <a:gdLst>
                  <a:gd name="T0" fmla="*/ 7107 w 7153"/>
                  <a:gd name="T1" fmla="*/ 8917 h 22158"/>
                  <a:gd name="T2" fmla="*/ 6747 w 7153"/>
                  <a:gd name="T3" fmla="*/ 6057 h 22158"/>
                  <a:gd name="T4" fmla="*/ 6630 w 7153"/>
                  <a:gd name="T5" fmla="*/ 5325 h 22158"/>
                  <a:gd name="T6" fmla="*/ 6265 w 7153"/>
                  <a:gd name="T7" fmla="*/ 4116 h 22158"/>
                  <a:gd name="T8" fmla="*/ 4318 w 7153"/>
                  <a:gd name="T9" fmla="*/ 2896 h 22158"/>
                  <a:gd name="T10" fmla="*/ 4536 w 7153"/>
                  <a:gd name="T11" fmla="*/ 2414 h 22158"/>
                  <a:gd name="T12" fmla="*/ 4695 w 7153"/>
                  <a:gd name="T13" fmla="*/ 2163 h 22158"/>
                  <a:gd name="T14" fmla="*/ 4752 w 7153"/>
                  <a:gd name="T15" fmla="*/ 1551 h 22158"/>
                  <a:gd name="T16" fmla="*/ 4743 w 7153"/>
                  <a:gd name="T17" fmla="*/ 959 h 22158"/>
                  <a:gd name="T18" fmla="*/ 4036 w 7153"/>
                  <a:gd name="T19" fmla="*/ 70 h 22158"/>
                  <a:gd name="T20" fmla="*/ 3577 w 7153"/>
                  <a:gd name="T21" fmla="*/ 0 h 22158"/>
                  <a:gd name="T22" fmla="*/ 3117 w 7153"/>
                  <a:gd name="T23" fmla="*/ 70 h 22158"/>
                  <a:gd name="T24" fmla="*/ 2411 w 7153"/>
                  <a:gd name="T25" fmla="*/ 959 h 22158"/>
                  <a:gd name="T26" fmla="*/ 2401 w 7153"/>
                  <a:gd name="T27" fmla="*/ 1551 h 22158"/>
                  <a:gd name="T28" fmla="*/ 2459 w 7153"/>
                  <a:gd name="T29" fmla="*/ 2163 h 22158"/>
                  <a:gd name="T30" fmla="*/ 2617 w 7153"/>
                  <a:gd name="T31" fmla="*/ 2414 h 22158"/>
                  <a:gd name="T32" fmla="*/ 2836 w 7153"/>
                  <a:gd name="T33" fmla="*/ 2894 h 22158"/>
                  <a:gd name="T34" fmla="*/ 889 w 7153"/>
                  <a:gd name="T35" fmla="*/ 4116 h 22158"/>
                  <a:gd name="T36" fmla="*/ 523 w 7153"/>
                  <a:gd name="T37" fmla="*/ 5325 h 22158"/>
                  <a:gd name="T38" fmla="*/ 406 w 7153"/>
                  <a:gd name="T39" fmla="*/ 6057 h 22158"/>
                  <a:gd name="T40" fmla="*/ 46 w 7153"/>
                  <a:gd name="T41" fmla="*/ 8917 h 22158"/>
                  <a:gd name="T42" fmla="*/ 107 w 7153"/>
                  <a:gd name="T43" fmla="*/ 11525 h 22158"/>
                  <a:gd name="T44" fmla="*/ 528 w 7153"/>
                  <a:gd name="T45" fmla="*/ 12722 h 22158"/>
                  <a:gd name="T46" fmla="*/ 659 w 7153"/>
                  <a:gd name="T47" fmla="*/ 12047 h 22158"/>
                  <a:gd name="T48" fmla="*/ 801 w 7153"/>
                  <a:gd name="T49" fmla="*/ 12303 h 22158"/>
                  <a:gd name="T50" fmla="*/ 1006 w 7153"/>
                  <a:gd name="T51" fmla="*/ 11812 h 22158"/>
                  <a:gd name="T52" fmla="*/ 742 w 7153"/>
                  <a:gd name="T53" fmla="*/ 10932 h 22158"/>
                  <a:gd name="T54" fmla="*/ 1368 w 7153"/>
                  <a:gd name="T55" fmla="*/ 8672 h 22158"/>
                  <a:gd name="T56" fmla="*/ 1584 w 7153"/>
                  <a:gd name="T57" fmla="*/ 7010 h 22158"/>
                  <a:gd name="T58" fmla="*/ 1529 w 7153"/>
                  <a:gd name="T59" fmla="*/ 9703 h 22158"/>
                  <a:gd name="T60" fmla="*/ 1402 w 7153"/>
                  <a:gd name="T61" fmla="*/ 11402 h 22158"/>
                  <a:gd name="T62" fmla="*/ 1701 w 7153"/>
                  <a:gd name="T63" fmla="*/ 16677 h 22158"/>
                  <a:gd name="T64" fmla="*/ 1721 w 7153"/>
                  <a:gd name="T65" fmla="*/ 18691 h 22158"/>
                  <a:gd name="T66" fmla="*/ 2247 w 7153"/>
                  <a:gd name="T67" fmla="*/ 20810 h 22158"/>
                  <a:gd name="T68" fmla="*/ 2727 w 7153"/>
                  <a:gd name="T69" fmla="*/ 22145 h 22158"/>
                  <a:gd name="T70" fmla="*/ 2905 w 7153"/>
                  <a:gd name="T71" fmla="*/ 20030 h 22158"/>
                  <a:gd name="T72" fmla="*/ 3139 w 7153"/>
                  <a:gd name="T73" fmla="*/ 16459 h 22158"/>
                  <a:gd name="T74" fmla="*/ 3324 w 7153"/>
                  <a:gd name="T75" fmla="*/ 13756 h 22158"/>
                  <a:gd name="T76" fmla="*/ 3874 w 7153"/>
                  <a:gd name="T77" fmla="*/ 14484 h 22158"/>
                  <a:gd name="T78" fmla="*/ 4151 w 7153"/>
                  <a:gd name="T79" fmla="*/ 17932 h 22158"/>
                  <a:gd name="T80" fmla="*/ 4186 w 7153"/>
                  <a:gd name="T81" fmla="*/ 20437 h 22158"/>
                  <a:gd name="T82" fmla="*/ 5092 w 7153"/>
                  <a:gd name="T83" fmla="*/ 21937 h 22158"/>
                  <a:gd name="T84" fmla="*/ 4973 w 7153"/>
                  <a:gd name="T85" fmla="*/ 20467 h 22158"/>
                  <a:gd name="T86" fmla="*/ 5506 w 7153"/>
                  <a:gd name="T87" fmla="*/ 17268 h 22158"/>
                  <a:gd name="T88" fmla="*/ 5420 w 7153"/>
                  <a:gd name="T89" fmla="*/ 15618 h 22158"/>
                  <a:gd name="T90" fmla="*/ 5752 w 7153"/>
                  <a:gd name="T91" fmla="*/ 11383 h 22158"/>
                  <a:gd name="T92" fmla="*/ 5471 w 7153"/>
                  <a:gd name="T93" fmla="*/ 9052 h 22158"/>
                  <a:gd name="T94" fmla="*/ 5712 w 7153"/>
                  <a:gd name="T95" fmla="*/ 7825 h 22158"/>
                  <a:gd name="T96" fmla="*/ 5849 w 7153"/>
                  <a:gd name="T97" fmla="*/ 9131 h 22158"/>
                  <a:gd name="T98" fmla="*/ 6411 w 7153"/>
                  <a:gd name="T99" fmla="*/ 10932 h 22158"/>
                  <a:gd name="T100" fmla="*/ 6147 w 7153"/>
                  <a:gd name="T101" fmla="*/ 11812 h 22158"/>
                  <a:gd name="T102" fmla="*/ 6353 w 7153"/>
                  <a:gd name="T103" fmla="*/ 12303 h 22158"/>
                  <a:gd name="T104" fmla="*/ 6494 w 7153"/>
                  <a:gd name="T105" fmla="*/ 12047 h 22158"/>
                  <a:gd name="T106" fmla="*/ 6625 w 7153"/>
                  <a:gd name="T107" fmla="*/ 12722 h 22158"/>
                  <a:gd name="T108" fmla="*/ 7047 w 7153"/>
                  <a:gd name="T109" fmla="*/ 11525 h 22158"/>
                  <a:gd name="connsiteX0" fmla="*/ 9836 w 9909"/>
                  <a:gd name="connsiteY0" fmla="*/ 4958 h 9994"/>
                  <a:gd name="connsiteX1" fmla="*/ 9831 w 9909"/>
                  <a:gd name="connsiteY1" fmla="*/ 4913 h 9994"/>
                  <a:gd name="connsiteX2" fmla="*/ 9891 w 9909"/>
                  <a:gd name="connsiteY2" fmla="*/ 4024 h 9994"/>
                  <a:gd name="connsiteX3" fmla="*/ 9531 w 9909"/>
                  <a:gd name="connsiteY3" fmla="*/ 3445 h 9994"/>
                  <a:gd name="connsiteX4" fmla="*/ 9478 w 9909"/>
                  <a:gd name="connsiteY4" fmla="*/ 3073 h 9994"/>
                  <a:gd name="connsiteX5" fmla="*/ 9387 w 9909"/>
                  <a:gd name="connsiteY5" fmla="*/ 2734 h 9994"/>
                  <a:gd name="connsiteX6" fmla="*/ 9382 w 9909"/>
                  <a:gd name="connsiteY6" fmla="*/ 2725 h 9994"/>
                  <a:gd name="connsiteX7" fmla="*/ 9225 w 9909"/>
                  <a:gd name="connsiteY7" fmla="*/ 2523 h 9994"/>
                  <a:gd name="connsiteX8" fmla="*/ 9224 w 9909"/>
                  <a:gd name="connsiteY8" fmla="*/ 2403 h 9994"/>
                  <a:gd name="connsiteX9" fmla="*/ 9228 w 9909"/>
                  <a:gd name="connsiteY9" fmla="*/ 2302 h 9994"/>
                  <a:gd name="connsiteX10" fmla="*/ 9140 w 9909"/>
                  <a:gd name="connsiteY10" fmla="*/ 2073 h 9994"/>
                  <a:gd name="connsiteX11" fmla="*/ 8714 w 9909"/>
                  <a:gd name="connsiteY11" fmla="*/ 1858 h 9994"/>
                  <a:gd name="connsiteX12" fmla="*/ 8055 w 9909"/>
                  <a:gd name="connsiteY12" fmla="*/ 1751 h 9994"/>
                  <a:gd name="connsiteX13" fmla="*/ 6171 w 9909"/>
                  <a:gd name="connsiteY13" fmla="*/ 1536 h 9994"/>
                  <a:gd name="connsiteX14" fmla="*/ 5992 w 9909"/>
                  <a:gd name="connsiteY14" fmla="*/ 1307 h 9994"/>
                  <a:gd name="connsiteX15" fmla="*/ 6144 w 9909"/>
                  <a:gd name="connsiteY15" fmla="*/ 1257 h 9994"/>
                  <a:gd name="connsiteX16" fmla="*/ 6266 w 9909"/>
                  <a:gd name="connsiteY16" fmla="*/ 1097 h 9994"/>
                  <a:gd name="connsiteX17" fmla="*/ 6296 w 9909"/>
                  <a:gd name="connsiteY17" fmla="*/ 1089 h 9994"/>
                  <a:gd name="connsiteX18" fmla="*/ 6393 w 9909"/>
                  <a:gd name="connsiteY18" fmla="*/ 1075 h 9994"/>
                  <a:gd name="connsiteX19" fmla="*/ 6425 w 9909"/>
                  <a:gd name="connsiteY19" fmla="*/ 1051 h 9994"/>
                  <a:gd name="connsiteX20" fmla="*/ 6519 w 9909"/>
                  <a:gd name="connsiteY20" fmla="*/ 976 h 9994"/>
                  <a:gd name="connsiteX21" fmla="*/ 6686 w 9909"/>
                  <a:gd name="connsiteY21" fmla="*/ 806 h 9994"/>
                  <a:gd name="connsiteX22" fmla="*/ 6658 w 9909"/>
                  <a:gd name="connsiteY22" fmla="*/ 709 h 9994"/>
                  <a:gd name="connsiteX23" fmla="*/ 6598 w 9909"/>
                  <a:gd name="connsiteY23" fmla="*/ 700 h 9994"/>
                  <a:gd name="connsiteX24" fmla="*/ 6519 w 9909"/>
                  <a:gd name="connsiteY24" fmla="*/ 725 h 9994"/>
                  <a:gd name="connsiteX25" fmla="*/ 6587 w 9909"/>
                  <a:gd name="connsiteY25" fmla="*/ 568 h 9994"/>
                  <a:gd name="connsiteX26" fmla="*/ 6586 w 9909"/>
                  <a:gd name="connsiteY26" fmla="*/ 433 h 9994"/>
                  <a:gd name="connsiteX27" fmla="*/ 6531 w 9909"/>
                  <a:gd name="connsiteY27" fmla="*/ 310 h 9994"/>
                  <a:gd name="connsiteX28" fmla="*/ 6446 w 9909"/>
                  <a:gd name="connsiteY28" fmla="*/ 257 h 9994"/>
                  <a:gd name="connsiteX29" fmla="*/ 5597 w 9909"/>
                  <a:gd name="connsiteY29" fmla="*/ 32 h 9994"/>
                  <a:gd name="connsiteX30" fmla="*/ 4963 w 9909"/>
                  <a:gd name="connsiteY30" fmla="*/ 0 h 9994"/>
                  <a:gd name="connsiteX31" fmla="*/ 4963 w 9909"/>
                  <a:gd name="connsiteY31" fmla="*/ 0 h 9994"/>
                  <a:gd name="connsiteX32" fmla="*/ 4956 w 9909"/>
                  <a:gd name="connsiteY32" fmla="*/ 0 h 9994"/>
                  <a:gd name="connsiteX33" fmla="*/ 4949 w 9909"/>
                  <a:gd name="connsiteY33" fmla="*/ 0 h 9994"/>
                  <a:gd name="connsiteX34" fmla="*/ 4949 w 9909"/>
                  <a:gd name="connsiteY34" fmla="*/ 0 h 9994"/>
                  <a:gd name="connsiteX35" fmla="*/ 4313 w 9909"/>
                  <a:gd name="connsiteY35" fmla="*/ 32 h 9994"/>
                  <a:gd name="connsiteX36" fmla="*/ 3464 w 9909"/>
                  <a:gd name="connsiteY36" fmla="*/ 257 h 9994"/>
                  <a:gd name="connsiteX37" fmla="*/ 3380 w 9909"/>
                  <a:gd name="connsiteY37" fmla="*/ 310 h 9994"/>
                  <a:gd name="connsiteX38" fmla="*/ 3326 w 9909"/>
                  <a:gd name="connsiteY38" fmla="*/ 433 h 9994"/>
                  <a:gd name="connsiteX39" fmla="*/ 3324 w 9909"/>
                  <a:gd name="connsiteY39" fmla="*/ 568 h 9994"/>
                  <a:gd name="connsiteX40" fmla="*/ 3391 w 9909"/>
                  <a:gd name="connsiteY40" fmla="*/ 725 h 9994"/>
                  <a:gd name="connsiteX41" fmla="*/ 3312 w 9909"/>
                  <a:gd name="connsiteY41" fmla="*/ 700 h 9994"/>
                  <a:gd name="connsiteX42" fmla="*/ 3252 w 9909"/>
                  <a:gd name="connsiteY42" fmla="*/ 709 h 9994"/>
                  <a:gd name="connsiteX43" fmla="*/ 3225 w 9909"/>
                  <a:gd name="connsiteY43" fmla="*/ 806 h 9994"/>
                  <a:gd name="connsiteX44" fmla="*/ 3393 w 9909"/>
                  <a:gd name="connsiteY44" fmla="*/ 976 h 9994"/>
                  <a:gd name="connsiteX45" fmla="*/ 3485 w 9909"/>
                  <a:gd name="connsiteY45" fmla="*/ 1051 h 9994"/>
                  <a:gd name="connsiteX46" fmla="*/ 3517 w 9909"/>
                  <a:gd name="connsiteY46" fmla="*/ 1075 h 9994"/>
                  <a:gd name="connsiteX47" fmla="*/ 3614 w 9909"/>
                  <a:gd name="connsiteY47" fmla="*/ 1089 h 9994"/>
                  <a:gd name="connsiteX48" fmla="*/ 3646 w 9909"/>
                  <a:gd name="connsiteY48" fmla="*/ 1097 h 9994"/>
                  <a:gd name="connsiteX49" fmla="*/ 3767 w 9909"/>
                  <a:gd name="connsiteY49" fmla="*/ 1254 h 9994"/>
                  <a:gd name="connsiteX50" fmla="*/ 3920 w 9909"/>
                  <a:gd name="connsiteY50" fmla="*/ 1306 h 9994"/>
                  <a:gd name="connsiteX51" fmla="*/ 3741 w 9909"/>
                  <a:gd name="connsiteY51" fmla="*/ 1536 h 9994"/>
                  <a:gd name="connsiteX52" fmla="*/ 1856 w 9909"/>
                  <a:gd name="connsiteY52" fmla="*/ 1751 h 9994"/>
                  <a:gd name="connsiteX53" fmla="*/ 1198 w 9909"/>
                  <a:gd name="connsiteY53" fmla="*/ 1858 h 9994"/>
                  <a:gd name="connsiteX54" fmla="*/ 771 w 9909"/>
                  <a:gd name="connsiteY54" fmla="*/ 2073 h 9994"/>
                  <a:gd name="connsiteX55" fmla="*/ 683 w 9909"/>
                  <a:gd name="connsiteY55" fmla="*/ 2302 h 9994"/>
                  <a:gd name="connsiteX56" fmla="*/ 686 w 9909"/>
                  <a:gd name="connsiteY56" fmla="*/ 2403 h 9994"/>
                  <a:gd name="connsiteX57" fmla="*/ 685 w 9909"/>
                  <a:gd name="connsiteY57" fmla="*/ 2523 h 9994"/>
                  <a:gd name="connsiteX58" fmla="*/ 528 w 9909"/>
                  <a:gd name="connsiteY58" fmla="*/ 2725 h 9994"/>
                  <a:gd name="connsiteX59" fmla="*/ 523 w 9909"/>
                  <a:gd name="connsiteY59" fmla="*/ 2734 h 9994"/>
                  <a:gd name="connsiteX60" fmla="*/ 433 w 9909"/>
                  <a:gd name="connsiteY60" fmla="*/ 3073 h 9994"/>
                  <a:gd name="connsiteX61" fmla="*/ 379 w 9909"/>
                  <a:gd name="connsiteY61" fmla="*/ 3445 h 9994"/>
                  <a:gd name="connsiteX62" fmla="*/ 19 w 9909"/>
                  <a:gd name="connsiteY62" fmla="*/ 4024 h 9994"/>
                  <a:gd name="connsiteX63" fmla="*/ 81 w 9909"/>
                  <a:gd name="connsiteY63" fmla="*/ 4913 h 9994"/>
                  <a:gd name="connsiteX64" fmla="*/ 74 w 9909"/>
                  <a:gd name="connsiteY64" fmla="*/ 4958 h 9994"/>
                  <a:gd name="connsiteX65" fmla="*/ 105 w 9909"/>
                  <a:gd name="connsiteY65" fmla="*/ 5201 h 9994"/>
                  <a:gd name="connsiteX66" fmla="*/ 102 w 9909"/>
                  <a:gd name="connsiteY66" fmla="*/ 5412 h 9994"/>
                  <a:gd name="connsiteX67" fmla="*/ 693 w 9909"/>
                  <a:gd name="connsiteY67" fmla="*/ 5741 h 9994"/>
                  <a:gd name="connsiteX68" fmla="*/ 1322 w 9909"/>
                  <a:gd name="connsiteY68" fmla="*/ 5798 h 9994"/>
                  <a:gd name="connsiteX69" fmla="*/ 1036 w 9909"/>
                  <a:gd name="connsiteY69" fmla="*/ 5630 h 9994"/>
                  <a:gd name="connsiteX70" fmla="*/ 876 w 9909"/>
                  <a:gd name="connsiteY70" fmla="*/ 5437 h 9994"/>
                  <a:gd name="connsiteX71" fmla="*/ 939 w 9909"/>
                  <a:gd name="connsiteY71" fmla="*/ 5422 h 9994"/>
                  <a:gd name="connsiteX72" fmla="*/ 1027 w 9909"/>
                  <a:gd name="connsiteY72" fmla="*/ 5439 h 9994"/>
                  <a:gd name="connsiteX73" fmla="*/ 1075 w 9909"/>
                  <a:gd name="connsiteY73" fmla="*/ 5552 h 9994"/>
                  <a:gd name="connsiteX74" fmla="*/ 1405 w 9909"/>
                  <a:gd name="connsiteY74" fmla="*/ 5572 h 9994"/>
                  <a:gd name="connsiteX75" fmla="*/ 1420 w 9909"/>
                  <a:gd name="connsiteY75" fmla="*/ 5476 h 9994"/>
                  <a:gd name="connsiteX76" fmla="*/ 1361 w 9909"/>
                  <a:gd name="connsiteY76" fmla="*/ 5331 h 9994"/>
                  <a:gd name="connsiteX77" fmla="*/ 1264 w 9909"/>
                  <a:gd name="connsiteY77" fmla="*/ 5185 h 9994"/>
                  <a:gd name="connsiteX78" fmla="*/ 1029 w 9909"/>
                  <a:gd name="connsiteY78" fmla="*/ 5073 h 9994"/>
                  <a:gd name="connsiteX79" fmla="*/ 992 w 9909"/>
                  <a:gd name="connsiteY79" fmla="*/ 4934 h 9994"/>
                  <a:gd name="connsiteX80" fmla="*/ 1718 w 9909"/>
                  <a:gd name="connsiteY80" fmla="*/ 4236 h 9994"/>
                  <a:gd name="connsiteX81" fmla="*/ 1779 w 9909"/>
                  <a:gd name="connsiteY81" fmla="*/ 4121 h 9994"/>
                  <a:gd name="connsiteX82" fmla="*/ 1867 w 9909"/>
                  <a:gd name="connsiteY82" fmla="*/ 3914 h 9994"/>
                  <a:gd name="connsiteX83" fmla="*/ 1867 w 9909"/>
                  <a:gd name="connsiteY83" fmla="*/ 3824 h 9994"/>
                  <a:gd name="connsiteX84" fmla="*/ 1970 w 9909"/>
                  <a:gd name="connsiteY84" fmla="*/ 3531 h 9994"/>
                  <a:gd name="connsiteX85" fmla="*/ 2169 w 9909"/>
                  <a:gd name="connsiteY85" fmla="*/ 3164 h 9994"/>
                  <a:gd name="connsiteX86" fmla="*/ 2190 w 9909"/>
                  <a:gd name="connsiteY86" fmla="*/ 3206 h 9994"/>
                  <a:gd name="connsiteX87" fmla="*/ 2308 w 9909"/>
                  <a:gd name="connsiteY87" fmla="*/ 4085 h 9994"/>
                  <a:gd name="connsiteX88" fmla="*/ 2093 w 9909"/>
                  <a:gd name="connsiteY88" fmla="*/ 4379 h 9994"/>
                  <a:gd name="connsiteX89" fmla="*/ 2028 w 9909"/>
                  <a:gd name="connsiteY89" fmla="*/ 4461 h 9994"/>
                  <a:gd name="connsiteX90" fmla="*/ 1915 w 9909"/>
                  <a:gd name="connsiteY90" fmla="*/ 5145 h 9994"/>
                  <a:gd name="connsiteX91" fmla="*/ 1915 w 9909"/>
                  <a:gd name="connsiteY91" fmla="*/ 5146 h 9994"/>
                  <a:gd name="connsiteX92" fmla="*/ 2083 w 9909"/>
                  <a:gd name="connsiteY92" fmla="*/ 6454 h 9994"/>
                  <a:gd name="connsiteX93" fmla="*/ 2386 w 9909"/>
                  <a:gd name="connsiteY93" fmla="*/ 7057 h 9994"/>
                  <a:gd name="connsiteX94" fmla="*/ 2333 w 9909"/>
                  <a:gd name="connsiteY94" fmla="*/ 7526 h 9994"/>
                  <a:gd name="connsiteX95" fmla="*/ 2272 w 9909"/>
                  <a:gd name="connsiteY95" fmla="*/ 7787 h 9994"/>
                  <a:gd name="connsiteX96" fmla="*/ 2269 w 9909"/>
                  <a:gd name="connsiteY96" fmla="*/ 7801 h 9994"/>
                  <a:gd name="connsiteX97" fmla="*/ 2361 w 9909"/>
                  <a:gd name="connsiteY97" fmla="*/ 8435 h 9994"/>
                  <a:gd name="connsiteX98" fmla="*/ 2962 w 9909"/>
                  <a:gd name="connsiteY98" fmla="*/ 9040 h 9994"/>
                  <a:gd name="connsiteX99" fmla="*/ 3019 w 9909"/>
                  <a:gd name="connsiteY99" fmla="*/ 9245 h 9994"/>
                  <a:gd name="connsiteX100" fmla="*/ 3096 w 9909"/>
                  <a:gd name="connsiteY100" fmla="*/ 9392 h 9994"/>
                  <a:gd name="connsiteX101" fmla="*/ 3010 w 9909"/>
                  <a:gd name="connsiteY101" fmla="*/ 9606 h 9994"/>
                  <a:gd name="connsiteX102" fmla="*/ 2856 w 9909"/>
                  <a:gd name="connsiteY102" fmla="*/ 9908 h 9994"/>
                  <a:gd name="connsiteX103" fmla="*/ 3767 w 9909"/>
                  <a:gd name="connsiteY103" fmla="*/ 9994 h 9994"/>
                  <a:gd name="connsiteX104" fmla="*/ 4167 w 9909"/>
                  <a:gd name="connsiteY104" fmla="*/ 9505 h 9994"/>
                  <a:gd name="connsiteX105" fmla="*/ 4120 w 9909"/>
                  <a:gd name="connsiteY105" fmla="*/ 9232 h 9994"/>
                  <a:gd name="connsiteX106" fmla="*/ 4016 w 9909"/>
                  <a:gd name="connsiteY106" fmla="*/ 9040 h 9994"/>
                  <a:gd name="connsiteX107" fmla="*/ 4166 w 9909"/>
                  <a:gd name="connsiteY107" fmla="*/ 8485 h 9994"/>
                  <a:gd name="connsiteX108" fmla="*/ 4163 w 9909"/>
                  <a:gd name="connsiteY108" fmla="*/ 8101 h 9994"/>
                  <a:gd name="connsiteX109" fmla="*/ 4343 w 9909"/>
                  <a:gd name="connsiteY109" fmla="*/ 7428 h 9994"/>
                  <a:gd name="connsiteX110" fmla="*/ 4355 w 9909"/>
                  <a:gd name="connsiteY110" fmla="*/ 7408 h 9994"/>
                  <a:gd name="connsiteX111" fmla="*/ 4529 w 9909"/>
                  <a:gd name="connsiteY111" fmla="*/ 6545 h 9994"/>
                  <a:gd name="connsiteX112" fmla="*/ 4602 w 9909"/>
                  <a:gd name="connsiteY112" fmla="*/ 6208 h 9994"/>
                  <a:gd name="connsiteX113" fmla="*/ 4939 w 9909"/>
                  <a:gd name="connsiteY113" fmla="*/ 5444 h 9994"/>
                  <a:gd name="connsiteX114" fmla="*/ 5312 w 9909"/>
                  <a:gd name="connsiteY114" fmla="*/ 6193 h 9994"/>
                  <a:gd name="connsiteX115" fmla="*/ 5371 w 9909"/>
                  <a:gd name="connsiteY115" fmla="*/ 6537 h 9994"/>
                  <a:gd name="connsiteX116" fmla="*/ 5565 w 9909"/>
                  <a:gd name="connsiteY116" fmla="*/ 7399 h 9994"/>
                  <a:gd name="connsiteX117" fmla="*/ 5575 w 9909"/>
                  <a:gd name="connsiteY117" fmla="*/ 7419 h 9994"/>
                  <a:gd name="connsiteX118" fmla="*/ 5758 w 9909"/>
                  <a:gd name="connsiteY118" fmla="*/ 8093 h 9994"/>
                  <a:gd name="connsiteX119" fmla="*/ 5758 w 9909"/>
                  <a:gd name="connsiteY119" fmla="*/ 8476 h 9994"/>
                  <a:gd name="connsiteX120" fmla="*/ 5908 w 9909"/>
                  <a:gd name="connsiteY120" fmla="*/ 9040 h 9994"/>
                  <a:gd name="connsiteX121" fmla="*/ 5807 w 9909"/>
                  <a:gd name="connsiteY121" fmla="*/ 9223 h 9994"/>
                  <a:gd name="connsiteX122" fmla="*/ 5761 w 9909"/>
                  <a:gd name="connsiteY122" fmla="*/ 9496 h 9994"/>
                  <a:gd name="connsiteX123" fmla="*/ 6162 w 9909"/>
                  <a:gd name="connsiteY123" fmla="*/ 9986 h 9994"/>
                  <a:gd name="connsiteX124" fmla="*/ 7074 w 9909"/>
                  <a:gd name="connsiteY124" fmla="*/ 9900 h 9994"/>
                  <a:gd name="connsiteX125" fmla="*/ 6919 w 9909"/>
                  <a:gd name="connsiteY125" fmla="*/ 9598 h 9994"/>
                  <a:gd name="connsiteX126" fmla="*/ 6830 w 9909"/>
                  <a:gd name="connsiteY126" fmla="*/ 9384 h 9994"/>
                  <a:gd name="connsiteX127" fmla="*/ 6907 w 9909"/>
                  <a:gd name="connsiteY127" fmla="*/ 9237 h 9994"/>
                  <a:gd name="connsiteX128" fmla="*/ 6959 w 9909"/>
                  <a:gd name="connsiteY128" fmla="*/ 9040 h 9994"/>
                  <a:gd name="connsiteX129" fmla="*/ 7563 w 9909"/>
                  <a:gd name="connsiteY129" fmla="*/ 8427 h 9994"/>
                  <a:gd name="connsiteX130" fmla="*/ 7652 w 9909"/>
                  <a:gd name="connsiteY130" fmla="*/ 7793 h 9994"/>
                  <a:gd name="connsiteX131" fmla="*/ 7650 w 9909"/>
                  <a:gd name="connsiteY131" fmla="*/ 7779 h 9994"/>
                  <a:gd name="connsiteX132" fmla="*/ 7587 w 9909"/>
                  <a:gd name="connsiteY132" fmla="*/ 7519 h 9994"/>
                  <a:gd name="connsiteX133" fmla="*/ 7532 w 9909"/>
                  <a:gd name="connsiteY133" fmla="*/ 7048 h 9994"/>
                  <a:gd name="connsiteX134" fmla="*/ 7801 w 9909"/>
                  <a:gd name="connsiteY134" fmla="*/ 6444 h 9994"/>
                  <a:gd name="connsiteX135" fmla="*/ 7996 w 9909"/>
                  <a:gd name="connsiteY135" fmla="*/ 5138 h 9994"/>
                  <a:gd name="connsiteX136" fmla="*/ 7996 w 9909"/>
                  <a:gd name="connsiteY136" fmla="*/ 5137 h 9994"/>
                  <a:gd name="connsiteX137" fmla="*/ 7883 w 9909"/>
                  <a:gd name="connsiteY137" fmla="*/ 4461 h 9994"/>
                  <a:gd name="connsiteX138" fmla="*/ 7819 w 9909"/>
                  <a:gd name="connsiteY138" fmla="*/ 4379 h 9994"/>
                  <a:gd name="connsiteX139" fmla="*/ 7604 w 9909"/>
                  <a:gd name="connsiteY139" fmla="*/ 4085 h 9994"/>
                  <a:gd name="connsiteX140" fmla="*/ 7720 w 9909"/>
                  <a:gd name="connsiteY140" fmla="*/ 3206 h 9994"/>
                  <a:gd name="connsiteX141" fmla="*/ 7742 w 9909"/>
                  <a:gd name="connsiteY141" fmla="*/ 3163 h 9994"/>
                  <a:gd name="connsiteX142" fmla="*/ 7940 w 9909"/>
                  <a:gd name="connsiteY142" fmla="*/ 3531 h 9994"/>
                  <a:gd name="connsiteX143" fmla="*/ 8044 w 9909"/>
                  <a:gd name="connsiteY143" fmla="*/ 3824 h 9994"/>
                  <a:gd name="connsiteX144" fmla="*/ 8044 w 9909"/>
                  <a:gd name="connsiteY144" fmla="*/ 3914 h 9994"/>
                  <a:gd name="connsiteX145" fmla="*/ 8132 w 9909"/>
                  <a:gd name="connsiteY145" fmla="*/ 4121 h 9994"/>
                  <a:gd name="connsiteX146" fmla="*/ 8192 w 9909"/>
                  <a:gd name="connsiteY146" fmla="*/ 4236 h 9994"/>
                  <a:gd name="connsiteX147" fmla="*/ 8305 w 9909"/>
                  <a:gd name="connsiteY147" fmla="*/ 4384 h 9994"/>
                  <a:gd name="connsiteX148" fmla="*/ 8918 w 9909"/>
                  <a:gd name="connsiteY148" fmla="*/ 4934 h 9994"/>
                  <a:gd name="connsiteX149" fmla="*/ 8881 w 9909"/>
                  <a:gd name="connsiteY149" fmla="*/ 5073 h 9994"/>
                  <a:gd name="connsiteX150" fmla="*/ 8648 w 9909"/>
                  <a:gd name="connsiteY150" fmla="*/ 5185 h 9994"/>
                  <a:gd name="connsiteX151" fmla="*/ 8549 w 9909"/>
                  <a:gd name="connsiteY151" fmla="*/ 5331 h 9994"/>
                  <a:gd name="connsiteX152" fmla="*/ 8491 w 9909"/>
                  <a:gd name="connsiteY152" fmla="*/ 5476 h 9994"/>
                  <a:gd name="connsiteX153" fmla="*/ 8505 w 9909"/>
                  <a:gd name="connsiteY153" fmla="*/ 5572 h 9994"/>
                  <a:gd name="connsiteX154" fmla="*/ 8837 w 9909"/>
                  <a:gd name="connsiteY154" fmla="*/ 5552 h 9994"/>
                  <a:gd name="connsiteX155" fmla="*/ 8884 w 9909"/>
                  <a:gd name="connsiteY155" fmla="*/ 5439 h 9994"/>
                  <a:gd name="connsiteX156" fmla="*/ 8972 w 9909"/>
                  <a:gd name="connsiteY156" fmla="*/ 5422 h 9994"/>
                  <a:gd name="connsiteX157" fmla="*/ 9034 w 9909"/>
                  <a:gd name="connsiteY157" fmla="*/ 5437 h 9994"/>
                  <a:gd name="connsiteX158" fmla="*/ 8876 w 9909"/>
                  <a:gd name="connsiteY158" fmla="*/ 5630 h 9994"/>
                  <a:gd name="connsiteX159" fmla="*/ 8589 w 9909"/>
                  <a:gd name="connsiteY159" fmla="*/ 5798 h 9994"/>
                  <a:gd name="connsiteX160" fmla="*/ 9217 w 9909"/>
                  <a:gd name="connsiteY160" fmla="*/ 5741 h 9994"/>
                  <a:gd name="connsiteX161" fmla="*/ 9647 w 9909"/>
                  <a:gd name="connsiteY161" fmla="*/ 5615 h 9994"/>
                  <a:gd name="connsiteX162" fmla="*/ 9808 w 9909"/>
                  <a:gd name="connsiteY162" fmla="*/ 5412 h 9994"/>
                  <a:gd name="connsiteX163" fmla="*/ 9807 w 9909"/>
                  <a:gd name="connsiteY163" fmla="*/ 5201 h 9994"/>
                  <a:gd name="connsiteX164" fmla="*/ 9836 w 9909"/>
                  <a:gd name="connsiteY164" fmla="*/ 4958 h 9994"/>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1334 w 10000"/>
                  <a:gd name="connsiteY67" fmla="*/ 5801 h 10000"/>
                  <a:gd name="connsiteX68" fmla="*/ 1046 w 10000"/>
                  <a:gd name="connsiteY68" fmla="*/ 5633 h 10000"/>
                  <a:gd name="connsiteX69" fmla="*/ 884 w 10000"/>
                  <a:gd name="connsiteY69" fmla="*/ 5440 h 10000"/>
                  <a:gd name="connsiteX70" fmla="*/ 948 w 10000"/>
                  <a:gd name="connsiteY70" fmla="*/ 5425 h 10000"/>
                  <a:gd name="connsiteX71" fmla="*/ 1036 w 10000"/>
                  <a:gd name="connsiteY71" fmla="*/ 5442 h 10000"/>
                  <a:gd name="connsiteX72" fmla="*/ 1085 w 10000"/>
                  <a:gd name="connsiteY72" fmla="*/ 5555 h 10000"/>
                  <a:gd name="connsiteX73" fmla="*/ 1418 w 10000"/>
                  <a:gd name="connsiteY73" fmla="*/ 5575 h 10000"/>
                  <a:gd name="connsiteX74" fmla="*/ 1433 w 10000"/>
                  <a:gd name="connsiteY74" fmla="*/ 5479 h 10000"/>
                  <a:gd name="connsiteX75" fmla="*/ 1373 w 10000"/>
                  <a:gd name="connsiteY75" fmla="*/ 5334 h 10000"/>
                  <a:gd name="connsiteX76" fmla="*/ 1276 w 10000"/>
                  <a:gd name="connsiteY76" fmla="*/ 5188 h 10000"/>
                  <a:gd name="connsiteX77" fmla="*/ 1038 w 10000"/>
                  <a:gd name="connsiteY77" fmla="*/ 5076 h 10000"/>
                  <a:gd name="connsiteX78" fmla="*/ 1001 w 10000"/>
                  <a:gd name="connsiteY78" fmla="*/ 4937 h 10000"/>
                  <a:gd name="connsiteX79" fmla="*/ 1734 w 10000"/>
                  <a:gd name="connsiteY79" fmla="*/ 4239 h 10000"/>
                  <a:gd name="connsiteX80" fmla="*/ 1795 w 10000"/>
                  <a:gd name="connsiteY80" fmla="*/ 4123 h 10000"/>
                  <a:gd name="connsiteX81" fmla="*/ 1884 w 10000"/>
                  <a:gd name="connsiteY81" fmla="*/ 3916 h 10000"/>
                  <a:gd name="connsiteX82" fmla="*/ 1884 w 10000"/>
                  <a:gd name="connsiteY82" fmla="*/ 3826 h 10000"/>
                  <a:gd name="connsiteX83" fmla="*/ 1988 w 10000"/>
                  <a:gd name="connsiteY83" fmla="*/ 3533 h 10000"/>
                  <a:gd name="connsiteX84" fmla="*/ 2189 w 10000"/>
                  <a:gd name="connsiteY84" fmla="*/ 3166 h 10000"/>
                  <a:gd name="connsiteX85" fmla="*/ 2210 w 10000"/>
                  <a:gd name="connsiteY85" fmla="*/ 3208 h 10000"/>
                  <a:gd name="connsiteX86" fmla="*/ 2329 w 10000"/>
                  <a:gd name="connsiteY86" fmla="*/ 4087 h 10000"/>
                  <a:gd name="connsiteX87" fmla="*/ 2112 w 10000"/>
                  <a:gd name="connsiteY87" fmla="*/ 4382 h 10000"/>
                  <a:gd name="connsiteX88" fmla="*/ 2047 w 10000"/>
                  <a:gd name="connsiteY88" fmla="*/ 4464 h 10000"/>
                  <a:gd name="connsiteX89" fmla="*/ 1933 w 10000"/>
                  <a:gd name="connsiteY89" fmla="*/ 5148 h 10000"/>
                  <a:gd name="connsiteX90" fmla="*/ 1933 w 10000"/>
                  <a:gd name="connsiteY90" fmla="*/ 5149 h 10000"/>
                  <a:gd name="connsiteX91" fmla="*/ 2102 w 10000"/>
                  <a:gd name="connsiteY91" fmla="*/ 6458 h 10000"/>
                  <a:gd name="connsiteX92" fmla="*/ 2408 w 10000"/>
                  <a:gd name="connsiteY92" fmla="*/ 7061 h 10000"/>
                  <a:gd name="connsiteX93" fmla="*/ 2354 w 10000"/>
                  <a:gd name="connsiteY93" fmla="*/ 7531 h 10000"/>
                  <a:gd name="connsiteX94" fmla="*/ 2293 w 10000"/>
                  <a:gd name="connsiteY94" fmla="*/ 7792 h 10000"/>
                  <a:gd name="connsiteX95" fmla="*/ 2290 w 10000"/>
                  <a:gd name="connsiteY95" fmla="*/ 7806 h 10000"/>
                  <a:gd name="connsiteX96" fmla="*/ 2383 w 10000"/>
                  <a:gd name="connsiteY96" fmla="*/ 8440 h 10000"/>
                  <a:gd name="connsiteX97" fmla="*/ 2989 w 10000"/>
                  <a:gd name="connsiteY97" fmla="*/ 9045 h 10000"/>
                  <a:gd name="connsiteX98" fmla="*/ 3047 w 10000"/>
                  <a:gd name="connsiteY98" fmla="*/ 9251 h 10000"/>
                  <a:gd name="connsiteX99" fmla="*/ 3124 w 10000"/>
                  <a:gd name="connsiteY99" fmla="*/ 9398 h 10000"/>
                  <a:gd name="connsiteX100" fmla="*/ 3038 w 10000"/>
                  <a:gd name="connsiteY100" fmla="*/ 9612 h 10000"/>
                  <a:gd name="connsiteX101" fmla="*/ 2882 w 10000"/>
                  <a:gd name="connsiteY101" fmla="*/ 9914 h 10000"/>
                  <a:gd name="connsiteX102" fmla="*/ 3802 w 10000"/>
                  <a:gd name="connsiteY102" fmla="*/ 10000 h 10000"/>
                  <a:gd name="connsiteX103" fmla="*/ 4205 w 10000"/>
                  <a:gd name="connsiteY103" fmla="*/ 9511 h 10000"/>
                  <a:gd name="connsiteX104" fmla="*/ 4158 w 10000"/>
                  <a:gd name="connsiteY104" fmla="*/ 9238 h 10000"/>
                  <a:gd name="connsiteX105" fmla="*/ 4053 w 10000"/>
                  <a:gd name="connsiteY105" fmla="*/ 9045 h 10000"/>
                  <a:gd name="connsiteX106" fmla="*/ 4204 w 10000"/>
                  <a:gd name="connsiteY106" fmla="*/ 8490 h 10000"/>
                  <a:gd name="connsiteX107" fmla="*/ 4201 w 10000"/>
                  <a:gd name="connsiteY107" fmla="*/ 8106 h 10000"/>
                  <a:gd name="connsiteX108" fmla="*/ 4383 w 10000"/>
                  <a:gd name="connsiteY108" fmla="*/ 7432 h 10000"/>
                  <a:gd name="connsiteX109" fmla="*/ 4395 w 10000"/>
                  <a:gd name="connsiteY109" fmla="*/ 7412 h 10000"/>
                  <a:gd name="connsiteX110" fmla="*/ 4571 w 10000"/>
                  <a:gd name="connsiteY110" fmla="*/ 6549 h 10000"/>
                  <a:gd name="connsiteX111" fmla="*/ 4644 w 10000"/>
                  <a:gd name="connsiteY111" fmla="*/ 6212 h 10000"/>
                  <a:gd name="connsiteX112" fmla="*/ 4984 w 10000"/>
                  <a:gd name="connsiteY112" fmla="*/ 5447 h 10000"/>
                  <a:gd name="connsiteX113" fmla="*/ 5361 w 10000"/>
                  <a:gd name="connsiteY113" fmla="*/ 6197 h 10000"/>
                  <a:gd name="connsiteX114" fmla="*/ 5420 w 10000"/>
                  <a:gd name="connsiteY114" fmla="*/ 6541 h 10000"/>
                  <a:gd name="connsiteX115" fmla="*/ 5616 w 10000"/>
                  <a:gd name="connsiteY115" fmla="*/ 7403 h 10000"/>
                  <a:gd name="connsiteX116" fmla="*/ 5626 w 10000"/>
                  <a:gd name="connsiteY116" fmla="*/ 7423 h 10000"/>
                  <a:gd name="connsiteX117" fmla="*/ 5811 w 10000"/>
                  <a:gd name="connsiteY117" fmla="*/ 8098 h 10000"/>
                  <a:gd name="connsiteX118" fmla="*/ 5811 w 10000"/>
                  <a:gd name="connsiteY118" fmla="*/ 8481 h 10000"/>
                  <a:gd name="connsiteX119" fmla="*/ 5962 w 10000"/>
                  <a:gd name="connsiteY119" fmla="*/ 9045 h 10000"/>
                  <a:gd name="connsiteX120" fmla="*/ 5860 w 10000"/>
                  <a:gd name="connsiteY120" fmla="*/ 9229 h 10000"/>
                  <a:gd name="connsiteX121" fmla="*/ 5814 w 10000"/>
                  <a:gd name="connsiteY121" fmla="*/ 9502 h 10000"/>
                  <a:gd name="connsiteX122" fmla="*/ 6219 w 10000"/>
                  <a:gd name="connsiteY122" fmla="*/ 9992 h 10000"/>
                  <a:gd name="connsiteX123" fmla="*/ 7139 w 10000"/>
                  <a:gd name="connsiteY123" fmla="*/ 9906 h 10000"/>
                  <a:gd name="connsiteX124" fmla="*/ 6983 w 10000"/>
                  <a:gd name="connsiteY124" fmla="*/ 9604 h 10000"/>
                  <a:gd name="connsiteX125" fmla="*/ 6893 w 10000"/>
                  <a:gd name="connsiteY125" fmla="*/ 9390 h 10000"/>
                  <a:gd name="connsiteX126" fmla="*/ 6970 w 10000"/>
                  <a:gd name="connsiteY126" fmla="*/ 9243 h 10000"/>
                  <a:gd name="connsiteX127" fmla="*/ 7023 w 10000"/>
                  <a:gd name="connsiteY127" fmla="*/ 9045 h 10000"/>
                  <a:gd name="connsiteX128" fmla="*/ 7632 w 10000"/>
                  <a:gd name="connsiteY128" fmla="*/ 8432 h 10000"/>
                  <a:gd name="connsiteX129" fmla="*/ 7722 w 10000"/>
                  <a:gd name="connsiteY129" fmla="*/ 7798 h 10000"/>
                  <a:gd name="connsiteX130" fmla="*/ 7720 w 10000"/>
                  <a:gd name="connsiteY130" fmla="*/ 7784 h 10000"/>
                  <a:gd name="connsiteX131" fmla="*/ 7657 w 10000"/>
                  <a:gd name="connsiteY131" fmla="*/ 7524 h 10000"/>
                  <a:gd name="connsiteX132" fmla="*/ 7601 w 10000"/>
                  <a:gd name="connsiteY132" fmla="*/ 7052 h 10000"/>
                  <a:gd name="connsiteX133" fmla="*/ 7873 w 10000"/>
                  <a:gd name="connsiteY133" fmla="*/ 6448 h 10000"/>
                  <a:gd name="connsiteX134" fmla="*/ 8069 w 10000"/>
                  <a:gd name="connsiteY134" fmla="*/ 5141 h 10000"/>
                  <a:gd name="connsiteX135" fmla="*/ 8069 w 10000"/>
                  <a:gd name="connsiteY135" fmla="*/ 5140 h 10000"/>
                  <a:gd name="connsiteX136" fmla="*/ 7955 w 10000"/>
                  <a:gd name="connsiteY136" fmla="*/ 4464 h 10000"/>
                  <a:gd name="connsiteX137" fmla="*/ 7891 w 10000"/>
                  <a:gd name="connsiteY137" fmla="*/ 4382 h 10000"/>
                  <a:gd name="connsiteX138" fmla="*/ 7674 w 10000"/>
                  <a:gd name="connsiteY138" fmla="*/ 4087 h 10000"/>
                  <a:gd name="connsiteX139" fmla="*/ 7791 w 10000"/>
                  <a:gd name="connsiteY139" fmla="*/ 3208 h 10000"/>
                  <a:gd name="connsiteX140" fmla="*/ 7813 w 10000"/>
                  <a:gd name="connsiteY140" fmla="*/ 3165 h 10000"/>
                  <a:gd name="connsiteX141" fmla="*/ 8013 w 10000"/>
                  <a:gd name="connsiteY141" fmla="*/ 3533 h 10000"/>
                  <a:gd name="connsiteX142" fmla="*/ 8118 w 10000"/>
                  <a:gd name="connsiteY142" fmla="*/ 3826 h 10000"/>
                  <a:gd name="connsiteX143" fmla="*/ 8118 w 10000"/>
                  <a:gd name="connsiteY143" fmla="*/ 3916 h 10000"/>
                  <a:gd name="connsiteX144" fmla="*/ 8207 w 10000"/>
                  <a:gd name="connsiteY144" fmla="*/ 4123 h 10000"/>
                  <a:gd name="connsiteX145" fmla="*/ 8267 w 10000"/>
                  <a:gd name="connsiteY145" fmla="*/ 4239 h 10000"/>
                  <a:gd name="connsiteX146" fmla="*/ 8381 w 10000"/>
                  <a:gd name="connsiteY146" fmla="*/ 4387 h 10000"/>
                  <a:gd name="connsiteX147" fmla="*/ 9000 w 10000"/>
                  <a:gd name="connsiteY147" fmla="*/ 4937 h 10000"/>
                  <a:gd name="connsiteX148" fmla="*/ 8963 w 10000"/>
                  <a:gd name="connsiteY148" fmla="*/ 5076 h 10000"/>
                  <a:gd name="connsiteX149" fmla="*/ 8727 w 10000"/>
                  <a:gd name="connsiteY149" fmla="*/ 5188 h 10000"/>
                  <a:gd name="connsiteX150" fmla="*/ 8628 w 10000"/>
                  <a:gd name="connsiteY150" fmla="*/ 5334 h 10000"/>
                  <a:gd name="connsiteX151" fmla="*/ 8569 w 10000"/>
                  <a:gd name="connsiteY151" fmla="*/ 5479 h 10000"/>
                  <a:gd name="connsiteX152" fmla="*/ 8583 w 10000"/>
                  <a:gd name="connsiteY152" fmla="*/ 5575 h 10000"/>
                  <a:gd name="connsiteX153" fmla="*/ 8918 w 10000"/>
                  <a:gd name="connsiteY153" fmla="*/ 5555 h 10000"/>
                  <a:gd name="connsiteX154" fmla="*/ 8966 w 10000"/>
                  <a:gd name="connsiteY154" fmla="*/ 5442 h 10000"/>
                  <a:gd name="connsiteX155" fmla="*/ 9054 w 10000"/>
                  <a:gd name="connsiteY155" fmla="*/ 5425 h 10000"/>
                  <a:gd name="connsiteX156" fmla="*/ 9117 w 10000"/>
                  <a:gd name="connsiteY156" fmla="*/ 5440 h 10000"/>
                  <a:gd name="connsiteX157" fmla="*/ 8958 w 10000"/>
                  <a:gd name="connsiteY157" fmla="*/ 5633 h 10000"/>
                  <a:gd name="connsiteX158" fmla="*/ 8668 w 10000"/>
                  <a:gd name="connsiteY158" fmla="*/ 5801 h 10000"/>
                  <a:gd name="connsiteX159" fmla="*/ 9302 w 10000"/>
                  <a:gd name="connsiteY159" fmla="*/ 5744 h 10000"/>
                  <a:gd name="connsiteX160" fmla="*/ 9736 w 10000"/>
                  <a:gd name="connsiteY160" fmla="*/ 5618 h 10000"/>
                  <a:gd name="connsiteX161" fmla="*/ 9898 w 10000"/>
                  <a:gd name="connsiteY161" fmla="*/ 5415 h 10000"/>
                  <a:gd name="connsiteX162" fmla="*/ 9897 w 10000"/>
                  <a:gd name="connsiteY162" fmla="*/ 5204 h 10000"/>
                  <a:gd name="connsiteX163" fmla="*/ 9926 w 10000"/>
                  <a:gd name="connsiteY163"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1046 w 10000"/>
                  <a:gd name="connsiteY67" fmla="*/ 5633 h 10000"/>
                  <a:gd name="connsiteX68" fmla="*/ 884 w 10000"/>
                  <a:gd name="connsiteY68" fmla="*/ 5440 h 10000"/>
                  <a:gd name="connsiteX69" fmla="*/ 948 w 10000"/>
                  <a:gd name="connsiteY69" fmla="*/ 5425 h 10000"/>
                  <a:gd name="connsiteX70" fmla="*/ 1036 w 10000"/>
                  <a:gd name="connsiteY70" fmla="*/ 5442 h 10000"/>
                  <a:gd name="connsiteX71" fmla="*/ 1085 w 10000"/>
                  <a:gd name="connsiteY71" fmla="*/ 5555 h 10000"/>
                  <a:gd name="connsiteX72" fmla="*/ 1418 w 10000"/>
                  <a:gd name="connsiteY72" fmla="*/ 5575 h 10000"/>
                  <a:gd name="connsiteX73" fmla="*/ 1433 w 10000"/>
                  <a:gd name="connsiteY73" fmla="*/ 5479 h 10000"/>
                  <a:gd name="connsiteX74" fmla="*/ 1373 w 10000"/>
                  <a:gd name="connsiteY74" fmla="*/ 5334 h 10000"/>
                  <a:gd name="connsiteX75" fmla="*/ 1276 w 10000"/>
                  <a:gd name="connsiteY75" fmla="*/ 5188 h 10000"/>
                  <a:gd name="connsiteX76" fmla="*/ 1038 w 10000"/>
                  <a:gd name="connsiteY76" fmla="*/ 5076 h 10000"/>
                  <a:gd name="connsiteX77" fmla="*/ 1001 w 10000"/>
                  <a:gd name="connsiteY77" fmla="*/ 4937 h 10000"/>
                  <a:gd name="connsiteX78" fmla="*/ 1734 w 10000"/>
                  <a:gd name="connsiteY78" fmla="*/ 4239 h 10000"/>
                  <a:gd name="connsiteX79" fmla="*/ 1795 w 10000"/>
                  <a:gd name="connsiteY79" fmla="*/ 4123 h 10000"/>
                  <a:gd name="connsiteX80" fmla="*/ 1884 w 10000"/>
                  <a:gd name="connsiteY80" fmla="*/ 3916 h 10000"/>
                  <a:gd name="connsiteX81" fmla="*/ 1884 w 10000"/>
                  <a:gd name="connsiteY81" fmla="*/ 3826 h 10000"/>
                  <a:gd name="connsiteX82" fmla="*/ 1988 w 10000"/>
                  <a:gd name="connsiteY82" fmla="*/ 3533 h 10000"/>
                  <a:gd name="connsiteX83" fmla="*/ 2189 w 10000"/>
                  <a:gd name="connsiteY83" fmla="*/ 3166 h 10000"/>
                  <a:gd name="connsiteX84" fmla="*/ 2210 w 10000"/>
                  <a:gd name="connsiteY84" fmla="*/ 3208 h 10000"/>
                  <a:gd name="connsiteX85" fmla="*/ 2329 w 10000"/>
                  <a:gd name="connsiteY85" fmla="*/ 4087 h 10000"/>
                  <a:gd name="connsiteX86" fmla="*/ 2112 w 10000"/>
                  <a:gd name="connsiteY86" fmla="*/ 4382 h 10000"/>
                  <a:gd name="connsiteX87" fmla="*/ 2047 w 10000"/>
                  <a:gd name="connsiteY87" fmla="*/ 4464 h 10000"/>
                  <a:gd name="connsiteX88" fmla="*/ 1933 w 10000"/>
                  <a:gd name="connsiteY88" fmla="*/ 5148 h 10000"/>
                  <a:gd name="connsiteX89" fmla="*/ 1933 w 10000"/>
                  <a:gd name="connsiteY89" fmla="*/ 5149 h 10000"/>
                  <a:gd name="connsiteX90" fmla="*/ 2102 w 10000"/>
                  <a:gd name="connsiteY90" fmla="*/ 6458 h 10000"/>
                  <a:gd name="connsiteX91" fmla="*/ 2408 w 10000"/>
                  <a:gd name="connsiteY91" fmla="*/ 7061 h 10000"/>
                  <a:gd name="connsiteX92" fmla="*/ 2354 w 10000"/>
                  <a:gd name="connsiteY92" fmla="*/ 7531 h 10000"/>
                  <a:gd name="connsiteX93" fmla="*/ 2293 w 10000"/>
                  <a:gd name="connsiteY93" fmla="*/ 7792 h 10000"/>
                  <a:gd name="connsiteX94" fmla="*/ 2290 w 10000"/>
                  <a:gd name="connsiteY94" fmla="*/ 7806 h 10000"/>
                  <a:gd name="connsiteX95" fmla="*/ 2383 w 10000"/>
                  <a:gd name="connsiteY95" fmla="*/ 8440 h 10000"/>
                  <a:gd name="connsiteX96" fmla="*/ 2989 w 10000"/>
                  <a:gd name="connsiteY96" fmla="*/ 9045 h 10000"/>
                  <a:gd name="connsiteX97" fmla="*/ 3047 w 10000"/>
                  <a:gd name="connsiteY97" fmla="*/ 9251 h 10000"/>
                  <a:gd name="connsiteX98" fmla="*/ 3124 w 10000"/>
                  <a:gd name="connsiteY98" fmla="*/ 9398 h 10000"/>
                  <a:gd name="connsiteX99" fmla="*/ 3038 w 10000"/>
                  <a:gd name="connsiteY99" fmla="*/ 9612 h 10000"/>
                  <a:gd name="connsiteX100" fmla="*/ 2882 w 10000"/>
                  <a:gd name="connsiteY100" fmla="*/ 9914 h 10000"/>
                  <a:gd name="connsiteX101" fmla="*/ 3802 w 10000"/>
                  <a:gd name="connsiteY101" fmla="*/ 10000 h 10000"/>
                  <a:gd name="connsiteX102" fmla="*/ 4205 w 10000"/>
                  <a:gd name="connsiteY102" fmla="*/ 9511 h 10000"/>
                  <a:gd name="connsiteX103" fmla="*/ 4158 w 10000"/>
                  <a:gd name="connsiteY103" fmla="*/ 9238 h 10000"/>
                  <a:gd name="connsiteX104" fmla="*/ 4053 w 10000"/>
                  <a:gd name="connsiteY104" fmla="*/ 9045 h 10000"/>
                  <a:gd name="connsiteX105" fmla="*/ 4204 w 10000"/>
                  <a:gd name="connsiteY105" fmla="*/ 8490 h 10000"/>
                  <a:gd name="connsiteX106" fmla="*/ 4201 w 10000"/>
                  <a:gd name="connsiteY106" fmla="*/ 8106 h 10000"/>
                  <a:gd name="connsiteX107" fmla="*/ 4383 w 10000"/>
                  <a:gd name="connsiteY107" fmla="*/ 7432 h 10000"/>
                  <a:gd name="connsiteX108" fmla="*/ 4395 w 10000"/>
                  <a:gd name="connsiteY108" fmla="*/ 7412 h 10000"/>
                  <a:gd name="connsiteX109" fmla="*/ 4571 w 10000"/>
                  <a:gd name="connsiteY109" fmla="*/ 6549 h 10000"/>
                  <a:gd name="connsiteX110" fmla="*/ 4644 w 10000"/>
                  <a:gd name="connsiteY110" fmla="*/ 6212 h 10000"/>
                  <a:gd name="connsiteX111" fmla="*/ 4984 w 10000"/>
                  <a:gd name="connsiteY111" fmla="*/ 5447 h 10000"/>
                  <a:gd name="connsiteX112" fmla="*/ 5361 w 10000"/>
                  <a:gd name="connsiteY112" fmla="*/ 6197 h 10000"/>
                  <a:gd name="connsiteX113" fmla="*/ 5420 w 10000"/>
                  <a:gd name="connsiteY113" fmla="*/ 6541 h 10000"/>
                  <a:gd name="connsiteX114" fmla="*/ 5616 w 10000"/>
                  <a:gd name="connsiteY114" fmla="*/ 7403 h 10000"/>
                  <a:gd name="connsiteX115" fmla="*/ 5626 w 10000"/>
                  <a:gd name="connsiteY115" fmla="*/ 7423 h 10000"/>
                  <a:gd name="connsiteX116" fmla="*/ 5811 w 10000"/>
                  <a:gd name="connsiteY116" fmla="*/ 8098 h 10000"/>
                  <a:gd name="connsiteX117" fmla="*/ 5811 w 10000"/>
                  <a:gd name="connsiteY117" fmla="*/ 8481 h 10000"/>
                  <a:gd name="connsiteX118" fmla="*/ 5962 w 10000"/>
                  <a:gd name="connsiteY118" fmla="*/ 9045 h 10000"/>
                  <a:gd name="connsiteX119" fmla="*/ 5860 w 10000"/>
                  <a:gd name="connsiteY119" fmla="*/ 9229 h 10000"/>
                  <a:gd name="connsiteX120" fmla="*/ 5814 w 10000"/>
                  <a:gd name="connsiteY120" fmla="*/ 9502 h 10000"/>
                  <a:gd name="connsiteX121" fmla="*/ 6219 w 10000"/>
                  <a:gd name="connsiteY121" fmla="*/ 9992 h 10000"/>
                  <a:gd name="connsiteX122" fmla="*/ 7139 w 10000"/>
                  <a:gd name="connsiteY122" fmla="*/ 9906 h 10000"/>
                  <a:gd name="connsiteX123" fmla="*/ 6983 w 10000"/>
                  <a:gd name="connsiteY123" fmla="*/ 9604 h 10000"/>
                  <a:gd name="connsiteX124" fmla="*/ 6893 w 10000"/>
                  <a:gd name="connsiteY124" fmla="*/ 9390 h 10000"/>
                  <a:gd name="connsiteX125" fmla="*/ 6970 w 10000"/>
                  <a:gd name="connsiteY125" fmla="*/ 9243 h 10000"/>
                  <a:gd name="connsiteX126" fmla="*/ 7023 w 10000"/>
                  <a:gd name="connsiteY126" fmla="*/ 9045 h 10000"/>
                  <a:gd name="connsiteX127" fmla="*/ 7632 w 10000"/>
                  <a:gd name="connsiteY127" fmla="*/ 8432 h 10000"/>
                  <a:gd name="connsiteX128" fmla="*/ 7722 w 10000"/>
                  <a:gd name="connsiteY128" fmla="*/ 7798 h 10000"/>
                  <a:gd name="connsiteX129" fmla="*/ 7720 w 10000"/>
                  <a:gd name="connsiteY129" fmla="*/ 7784 h 10000"/>
                  <a:gd name="connsiteX130" fmla="*/ 7657 w 10000"/>
                  <a:gd name="connsiteY130" fmla="*/ 7524 h 10000"/>
                  <a:gd name="connsiteX131" fmla="*/ 7601 w 10000"/>
                  <a:gd name="connsiteY131" fmla="*/ 7052 h 10000"/>
                  <a:gd name="connsiteX132" fmla="*/ 7873 w 10000"/>
                  <a:gd name="connsiteY132" fmla="*/ 6448 h 10000"/>
                  <a:gd name="connsiteX133" fmla="*/ 8069 w 10000"/>
                  <a:gd name="connsiteY133" fmla="*/ 5141 h 10000"/>
                  <a:gd name="connsiteX134" fmla="*/ 8069 w 10000"/>
                  <a:gd name="connsiteY134" fmla="*/ 5140 h 10000"/>
                  <a:gd name="connsiteX135" fmla="*/ 7955 w 10000"/>
                  <a:gd name="connsiteY135" fmla="*/ 4464 h 10000"/>
                  <a:gd name="connsiteX136" fmla="*/ 7891 w 10000"/>
                  <a:gd name="connsiteY136" fmla="*/ 4382 h 10000"/>
                  <a:gd name="connsiteX137" fmla="*/ 7674 w 10000"/>
                  <a:gd name="connsiteY137" fmla="*/ 4087 h 10000"/>
                  <a:gd name="connsiteX138" fmla="*/ 7791 w 10000"/>
                  <a:gd name="connsiteY138" fmla="*/ 3208 h 10000"/>
                  <a:gd name="connsiteX139" fmla="*/ 7813 w 10000"/>
                  <a:gd name="connsiteY139" fmla="*/ 3165 h 10000"/>
                  <a:gd name="connsiteX140" fmla="*/ 8013 w 10000"/>
                  <a:gd name="connsiteY140" fmla="*/ 3533 h 10000"/>
                  <a:gd name="connsiteX141" fmla="*/ 8118 w 10000"/>
                  <a:gd name="connsiteY141" fmla="*/ 3826 h 10000"/>
                  <a:gd name="connsiteX142" fmla="*/ 8118 w 10000"/>
                  <a:gd name="connsiteY142" fmla="*/ 3916 h 10000"/>
                  <a:gd name="connsiteX143" fmla="*/ 8207 w 10000"/>
                  <a:gd name="connsiteY143" fmla="*/ 4123 h 10000"/>
                  <a:gd name="connsiteX144" fmla="*/ 8267 w 10000"/>
                  <a:gd name="connsiteY144" fmla="*/ 4239 h 10000"/>
                  <a:gd name="connsiteX145" fmla="*/ 8381 w 10000"/>
                  <a:gd name="connsiteY145" fmla="*/ 4387 h 10000"/>
                  <a:gd name="connsiteX146" fmla="*/ 9000 w 10000"/>
                  <a:gd name="connsiteY146" fmla="*/ 4937 h 10000"/>
                  <a:gd name="connsiteX147" fmla="*/ 8963 w 10000"/>
                  <a:gd name="connsiteY147" fmla="*/ 5076 h 10000"/>
                  <a:gd name="connsiteX148" fmla="*/ 8727 w 10000"/>
                  <a:gd name="connsiteY148" fmla="*/ 5188 h 10000"/>
                  <a:gd name="connsiteX149" fmla="*/ 8628 w 10000"/>
                  <a:gd name="connsiteY149" fmla="*/ 5334 h 10000"/>
                  <a:gd name="connsiteX150" fmla="*/ 8569 w 10000"/>
                  <a:gd name="connsiteY150" fmla="*/ 5479 h 10000"/>
                  <a:gd name="connsiteX151" fmla="*/ 8583 w 10000"/>
                  <a:gd name="connsiteY151" fmla="*/ 5575 h 10000"/>
                  <a:gd name="connsiteX152" fmla="*/ 8918 w 10000"/>
                  <a:gd name="connsiteY152" fmla="*/ 5555 h 10000"/>
                  <a:gd name="connsiteX153" fmla="*/ 8966 w 10000"/>
                  <a:gd name="connsiteY153" fmla="*/ 5442 h 10000"/>
                  <a:gd name="connsiteX154" fmla="*/ 9054 w 10000"/>
                  <a:gd name="connsiteY154" fmla="*/ 5425 h 10000"/>
                  <a:gd name="connsiteX155" fmla="*/ 9117 w 10000"/>
                  <a:gd name="connsiteY155" fmla="*/ 5440 h 10000"/>
                  <a:gd name="connsiteX156" fmla="*/ 8958 w 10000"/>
                  <a:gd name="connsiteY156" fmla="*/ 5633 h 10000"/>
                  <a:gd name="connsiteX157" fmla="*/ 8668 w 10000"/>
                  <a:gd name="connsiteY157" fmla="*/ 5801 h 10000"/>
                  <a:gd name="connsiteX158" fmla="*/ 9302 w 10000"/>
                  <a:gd name="connsiteY158" fmla="*/ 5744 h 10000"/>
                  <a:gd name="connsiteX159" fmla="*/ 9736 w 10000"/>
                  <a:gd name="connsiteY159" fmla="*/ 5618 h 10000"/>
                  <a:gd name="connsiteX160" fmla="*/ 9898 w 10000"/>
                  <a:gd name="connsiteY160" fmla="*/ 5415 h 10000"/>
                  <a:gd name="connsiteX161" fmla="*/ 9897 w 10000"/>
                  <a:gd name="connsiteY161" fmla="*/ 5204 h 10000"/>
                  <a:gd name="connsiteX162" fmla="*/ 9926 w 10000"/>
                  <a:gd name="connsiteY162"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1046 w 10000"/>
                  <a:gd name="connsiteY67" fmla="*/ 5633 h 10000"/>
                  <a:gd name="connsiteX68" fmla="*/ 884 w 10000"/>
                  <a:gd name="connsiteY68" fmla="*/ 5440 h 10000"/>
                  <a:gd name="connsiteX69" fmla="*/ 948 w 10000"/>
                  <a:gd name="connsiteY69" fmla="*/ 5425 h 10000"/>
                  <a:gd name="connsiteX70" fmla="*/ 1036 w 10000"/>
                  <a:gd name="connsiteY70" fmla="*/ 5442 h 10000"/>
                  <a:gd name="connsiteX71" fmla="*/ 1085 w 10000"/>
                  <a:gd name="connsiteY71" fmla="*/ 5555 h 10000"/>
                  <a:gd name="connsiteX72" fmla="*/ 1433 w 10000"/>
                  <a:gd name="connsiteY72" fmla="*/ 5479 h 10000"/>
                  <a:gd name="connsiteX73" fmla="*/ 1373 w 10000"/>
                  <a:gd name="connsiteY73" fmla="*/ 5334 h 10000"/>
                  <a:gd name="connsiteX74" fmla="*/ 1276 w 10000"/>
                  <a:gd name="connsiteY74" fmla="*/ 5188 h 10000"/>
                  <a:gd name="connsiteX75" fmla="*/ 1038 w 10000"/>
                  <a:gd name="connsiteY75" fmla="*/ 5076 h 10000"/>
                  <a:gd name="connsiteX76" fmla="*/ 1001 w 10000"/>
                  <a:gd name="connsiteY76" fmla="*/ 4937 h 10000"/>
                  <a:gd name="connsiteX77" fmla="*/ 1734 w 10000"/>
                  <a:gd name="connsiteY77" fmla="*/ 4239 h 10000"/>
                  <a:gd name="connsiteX78" fmla="*/ 1795 w 10000"/>
                  <a:gd name="connsiteY78" fmla="*/ 4123 h 10000"/>
                  <a:gd name="connsiteX79" fmla="*/ 1884 w 10000"/>
                  <a:gd name="connsiteY79" fmla="*/ 3916 h 10000"/>
                  <a:gd name="connsiteX80" fmla="*/ 1884 w 10000"/>
                  <a:gd name="connsiteY80" fmla="*/ 3826 h 10000"/>
                  <a:gd name="connsiteX81" fmla="*/ 1988 w 10000"/>
                  <a:gd name="connsiteY81" fmla="*/ 3533 h 10000"/>
                  <a:gd name="connsiteX82" fmla="*/ 2189 w 10000"/>
                  <a:gd name="connsiteY82" fmla="*/ 3166 h 10000"/>
                  <a:gd name="connsiteX83" fmla="*/ 2210 w 10000"/>
                  <a:gd name="connsiteY83" fmla="*/ 3208 h 10000"/>
                  <a:gd name="connsiteX84" fmla="*/ 2329 w 10000"/>
                  <a:gd name="connsiteY84" fmla="*/ 4087 h 10000"/>
                  <a:gd name="connsiteX85" fmla="*/ 2112 w 10000"/>
                  <a:gd name="connsiteY85" fmla="*/ 4382 h 10000"/>
                  <a:gd name="connsiteX86" fmla="*/ 2047 w 10000"/>
                  <a:gd name="connsiteY86" fmla="*/ 4464 h 10000"/>
                  <a:gd name="connsiteX87" fmla="*/ 1933 w 10000"/>
                  <a:gd name="connsiteY87" fmla="*/ 5148 h 10000"/>
                  <a:gd name="connsiteX88" fmla="*/ 1933 w 10000"/>
                  <a:gd name="connsiteY88" fmla="*/ 5149 h 10000"/>
                  <a:gd name="connsiteX89" fmla="*/ 2102 w 10000"/>
                  <a:gd name="connsiteY89" fmla="*/ 6458 h 10000"/>
                  <a:gd name="connsiteX90" fmla="*/ 2408 w 10000"/>
                  <a:gd name="connsiteY90" fmla="*/ 7061 h 10000"/>
                  <a:gd name="connsiteX91" fmla="*/ 2354 w 10000"/>
                  <a:gd name="connsiteY91" fmla="*/ 7531 h 10000"/>
                  <a:gd name="connsiteX92" fmla="*/ 2293 w 10000"/>
                  <a:gd name="connsiteY92" fmla="*/ 7792 h 10000"/>
                  <a:gd name="connsiteX93" fmla="*/ 2290 w 10000"/>
                  <a:gd name="connsiteY93" fmla="*/ 7806 h 10000"/>
                  <a:gd name="connsiteX94" fmla="*/ 2383 w 10000"/>
                  <a:gd name="connsiteY94" fmla="*/ 8440 h 10000"/>
                  <a:gd name="connsiteX95" fmla="*/ 2989 w 10000"/>
                  <a:gd name="connsiteY95" fmla="*/ 9045 h 10000"/>
                  <a:gd name="connsiteX96" fmla="*/ 3047 w 10000"/>
                  <a:gd name="connsiteY96" fmla="*/ 9251 h 10000"/>
                  <a:gd name="connsiteX97" fmla="*/ 3124 w 10000"/>
                  <a:gd name="connsiteY97" fmla="*/ 9398 h 10000"/>
                  <a:gd name="connsiteX98" fmla="*/ 3038 w 10000"/>
                  <a:gd name="connsiteY98" fmla="*/ 9612 h 10000"/>
                  <a:gd name="connsiteX99" fmla="*/ 2882 w 10000"/>
                  <a:gd name="connsiteY99" fmla="*/ 9914 h 10000"/>
                  <a:gd name="connsiteX100" fmla="*/ 3802 w 10000"/>
                  <a:gd name="connsiteY100" fmla="*/ 10000 h 10000"/>
                  <a:gd name="connsiteX101" fmla="*/ 4205 w 10000"/>
                  <a:gd name="connsiteY101" fmla="*/ 9511 h 10000"/>
                  <a:gd name="connsiteX102" fmla="*/ 4158 w 10000"/>
                  <a:gd name="connsiteY102" fmla="*/ 9238 h 10000"/>
                  <a:gd name="connsiteX103" fmla="*/ 4053 w 10000"/>
                  <a:gd name="connsiteY103" fmla="*/ 9045 h 10000"/>
                  <a:gd name="connsiteX104" fmla="*/ 4204 w 10000"/>
                  <a:gd name="connsiteY104" fmla="*/ 8490 h 10000"/>
                  <a:gd name="connsiteX105" fmla="*/ 4201 w 10000"/>
                  <a:gd name="connsiteY105" fmla="*/ 8106 h 10000"/>
                  <a:gd name="connsiteX106" fmla="*/ 4383 w 10000"/>
                  <a:gd name="connsiteY106" fmla="*/ 7432 h 10000"/>
                  <a:gd name="connsiteX107" fmla="*/ 4395 w 10000"/>
                  <a:gd name="connsiteY107" fmla="*/ 7412 h 10000"/>
                  <a:gd name="connsiteX108" fmla="*/ 4571 w 10000"/>
                  <a:gd name="connsiteY108" fmla="*/ 6549 h 10000"/>
                  <a:gd name="connsiteX109" fmla="*/ 4644 w 10000"/>
                  <a:gd name="connsiteY109" fmla="*/ 6212 h 10000"/>
                  <a:gd name="connsiteX110" fmla="*/ 4984 w 10000"/>
                  <a:gd name="connsiteY110" fmla="*/ 5447 h 10000"/>
                  <a:gd name="connsiteX111" fmla="*/ 5361 w 10000"/>
                  <a:gd name="connsiteY111" fmla="*/ 6197 h 10000"/>
                  <a:gd name="connsiteX112" fmla="*/ 5420 w 10000"/>
                  <a:gd name="connsiteY112" fmla="*/ 6541 h 10000"/>
                  <a:gd name="connsiteX113" fmla="*/ 5616 w 10000"/>
                  <a:gd name="connsiteY113" fmla="*/ 7403 h 10000"/>
                  <a:gd name="connsiteX114" fmla="*/ 5626 w 10000"/>
                  <a:gd name="connsiteY114" fmla="*/ 7423 h 10000"/>
                  <a:gd name="connsiteX115" fmla="*/ 5811 w 10000"/>
                  <a:gd name="connsiteY115" fmla="*/ 8098 h 10000"/>
                  <a:gd name="connsiteX116" fmla="*/ 5811 w 10000"/>
                  <a:gd name="connsiteY116" fmla="*/ 8481 h 10000"/>
                  <a:gd name="connsiteX117" fmla="*/ 5962 w 10000"/>
                  <a:gd name="connsiteY117" fmla="*/ 9045 h 10000"/>
                  <a:gd name="connsiteX118" fmla="*/ 5860 w 10000"/>
                  <a:gd name="connsiteY118" fmla="*/ 9229 h 10000"/>
                  <a:gd name="connsiteX119" fmla="*/ 5814 w 10000"/>
                  <a:gd name="connsiteY119" fmla="*/ 9502 h 10000"/>
                  <a:gd name="connsiteX120" fmla="*/ 6219 w 10000"/>
                  <a:gd name="connsiteY120" fmla="*/ 9992 h 10000"/>
                  <a:gd name="connsiteX121" fmla="*/ 7139 w 10000"/>
                  <a:gd name="connsiteY121" fmla="*/ 9906 h 10000"/>
                  <a:gd name="connsiteX122" fmla="*/ 6983 w 10000"/>
                  <a:gd name="connsiteY122" fmla="*/ 9604 h 10000"/>
                  <a:gd name="connsiteX123" fmla="*/ 6893 w 10000"/>
                  <a:gd name="connsiteY123" fmla="*/ 9390 h 10000"/>
                  <a:gd name="connsiteX124" fmla="*/ 6970 w 10000"/>
                  <a:gd name="connsiteY124" fmla="*/ 9243 h 10000"/>
                  <a:gd name="connsiteX125" fmla="*/ 7023 w 10000"/>
                  <a:gd name="connsiteY125" fmla="*/ 9045 h 10000"/>
                  <a:gd name="connsiteX126" fmla="*/ 7632 w 10000"/>
                  <a:gd name="connsiteY126" fmla="*/ 8432 h 10000"/>
                  <a:gd name="connsiteX127" fmla="*/ 7722 w 10000"/>
                  <a:gd name="connsiteY127" fmla="*/ 7798 h 10000"/>
                  <a:gd name="connsiteX128" fmla="*/ 7720 w 10000"/>
                  <a:gd name="connsiteY128" fmla="*/ 7784 h 10000"/>
                  <a:gd name="connsiteX129" fmla="*/ 7657 w 10000"/>
                  <a:gd name="connsiteY129" fmla="*/ 7524 h 10000"/>
                  <a:gd name="connsiteX130" fmla="*/ 7601 w 10000"/>
                  <a:gd name="connsiteY130" fmla="*/ 7052 h 10000"/>
                  <a:gd name="connsiteX131" fmla="*/ 7873 w 10000"/>
                  <a:gd name="connsiteY131" fmla="*/ 6448 h 10000"/>
                  <a:gd name="connsiteX132" fmla="*/ 8069 w 10000"/>
                  <a:gd name="connsiteY132" fmla="*/ 5141 h 10000"/>
                  <a:gd name="connsiteX133" fmla="*/ 8069 w 10000"/>
                  <a:gd name="connsiteY133" fmla="*/ 5140 h 10000"/>
                  <a:gd name="connsiteX134" fmla="*/ 7955 w 10000"/>
                  <a:gd name="connsiteY134" fmla="*/ 4464 h 10000"/>
                  <a:gd name="connsiteX135" fmla="*/ 7891 w 10000"/>
                  <a:gd name="connsiteY135" fmla="*/ 4382 h 10000"/>
                  <a:gd name="connsiteX136" fmla="*/ 7674 w 10000"/>
                  <a:gd name="connsiteY136" fmla="*/ 4087 h 10000"/>
                  <a:gd name="connsiteX137" fmla="*/ 7791 w 10000"/>
                  <a:gd name="connsiteY137" fmla="*/ 3208 h 10000"/>
                  <a:gd name="connsiteX138" fmla="*/ 7813 w 10000"/>
                  <a:gd name="connsiteY138" fmla="*/ 3165 h 10000"/>
                  <a:gd name="connsiteX139" fmla="*/ 8013 w 10000"/>
                  <a:gd name="connsiteY139" fmla="*/ 3533 h 10000"/>
                  <a:gd name="connsiteX140" fmla="*/ 8118 w 10000"/>
                  <a:gd name="connsiteY140" fmla="*/ 3826 h 10000"/>
                  <a:gd name="connsiteX141" fmla="*/ 8118 w 10000"/>
                  <a:gd name="connsiteY141" fmla="*/ 3916 h 10000"/>
                  <a:gd name="connsiteX142" fmla="*/ 8207 w 10000"/>
                  <a:gd name="connsiteY142" fmla="*/ 4123 h 10000"/>
                  <a:gd name="connsiteX143" fmla="*/ 8267 w 10000"/>
                  <a:gd name="connsiteY143" fmla="*/ 4239 h 10000"/>
                  <a:gd name="connsiteX144" fmla="*/ 8381 w 10000"/>
                  <a:gd name="connsiteY144" fmla="*/ 4387 h 10000"/>
                  <a:gd name="connsiteX145" fmla="*/ 9000 w 10000"/>
                  <a:gd name="connsiteY145" fmla="*/ 4937 h 10000"/>
                  <a:gd name="connsiteX146" fmla="*/ 8963 w 10000"/>
                  <a:gd name="connsiteY146" fmla="*/ 5076 h 10000"/>
                  <a:gd name="connsiteX147" fmla="*/ 8727 w 10000"/>
                  <a:gd name="connsiteY147" fmla="*/ 5188 h 10000"/>
                  <a:gd name="connsiteX148" fmla="*/ 8628 w 10000"/>
                  <a:gd name="connsiteY148" fmla="*/ 5334 h 10000"/>
                  <a:gd name="connsiteX149" fmla="*/ 8569 w 10000"/>
                  <a:gd name="connsiteY149" fmla="*/ 5479 h 10000"/>
                  <a:gd name="connsiteX150" fmla="*/ 8583 w 10000"/>
                  <a:gd name="connsiteY150" fmla="*/ 5575 h 10000"/>
                  <a:gd name="connsiteX151" fmla="*/ 8918 w 10000"/>
                  <a:gd name="connsiteY151" fmla="*/ 5555 h 10000"/>
                  <a:gd name="connsiteX152" fmla="*/ 8966 w 10000"/>
                  <a:gd name="connsiteY152" fmla="*/ 5442 h 10000"/>
                  <a:gd name="connsiteX153" fmla="*/ 9054 w 10000"/>
                  <a:gd name="connsiteY153" fmla="*/ 5425 h 10000"/>
                  <a:gd name="connsiteX154" fmla="*/ 9117 w 10000"/>
                  <a:gd name="connsiteY154" fmla="*/ 5440 h 10000"/>
                  <a:gd name="connsiteX155" fmla="*/ 8958 w 10000"/>
                  <a:gd name="connsiteY155" fmla="*/ 5633 h 10000"/>
                  <a:gd name="connsiteX156" fmla="*/ 8668 w 10000"/>
                  <a:gd name="connsiteY156" fmla="*/ 5801 h 10000"/>
                  <a:gd name="connsiteX157" fmla="*/ 9302 w 10000"/>
                  <a:gd name="connsiteY157" fmla="*/ 5744 h 10000"/>
                  <a:gd name="connsiteX158" fmla="*/ 9736 w 10000"/>
                  <a:gd name="connsiteY158" fmla="*/ 5618 h 10000"/>
                  <a:gd name="connsiteX159" fmla="*/ 9898 w 10000"/>
                  <a:gd name="connsiteY159" fmla="*/ 5415 h 10000"/>
                  <a:gd name="connsiteX160" fmla="*/ 9897 w 10000"/>
                  <a:gd name="connsiteY160" fmla="*/ 5204 h 10000"/>
                  <a:gd name="connsiteX161" fmla="*/ 9926 w 10000"/>
                  <a:gd name="connsiteY161"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1046 w 10000"/>
                  <a:gd name="connsiteY67" fmla="*/ 5633 h 10000"/>
                  <a:gd name="connsiteX68" fmla="*/ 884 w 10000"/>
                  <a:gd name="connsiteY68" fmla="*/ 5440 h 10000"/>
                  <a:gd name="connsiteX69" fmla="*/ 948 w 10000"/>
                  <a:gd name="connsiteY69" fmla="*/ 5425 h 10000"/>
                  <a:gd name="connsiteX70" fmla="*/ 1036 w 10000"/>
                  <a:gd name="connsiteY70" fmla="*/ 5442 h 10000"/>
                  <a:gd name="connsiteX71" fmla="*/ 1433 w 10000"/>
                  <a:gd name="connsiteY71" fmla="*/ 5479 h 10000"/>
                  <a:gd name="connsiteX72" fmla="*/ 1373 w 10000"/>
                  <a:gd name="connsiteY72" fmla="*/ 5334 h 10000"/>
                  <a:gd name="connsiteX73" fmla="*/ 1276 w 10000"/>
                  <a:gd name="connsiteY73" fmla="*/ 5188 h 10000"/>
                  <a:gd name="connsiteX74" fmla="*/ 1038 w 10000"/>
                  <a:gd name="connsiteY74" fmla="*/ 5076 h 10000"/>
                  <a:gd name="connsiteX75" fmla="*/ 1001 w 10000"/>
                  <a:gd name="connsiteY75" fmla="*/ 4937 h 10000"/>
                  <a:gd name="connsiteX76" fmla="*/ 1734 w 10000"/>
                  <a:gd name="connsiteY76" fmla="*/ 4239 h 10000"/>
                  <a:gd name="connsiteX77" fmla="*/ 1795 w 10000"/>
                  <a:gd name="connsiteY77" fmla="*/ 4123 h 10000"/>
                  <a:gd name="connsiteX78" fmla="*/ 1884 w 10000"/>
                  <a:gd name="connsiteY78" fmla="*/ 3916 h 10000"/>
                  <a:gd name="connsiteX79" fmla="*/ 1884 w 10000"/>
                  <a:gd name="connsiteY79" fmla="*/ 3826 h 10000"/>
                  <a:gd name="connsiteX80" fmla="*/ 1988 w 10000"/>
                  <a:gd name="connsiteY80" fmla="*/ 3533 h 10000"/>
                  <a:gd name="connsiteX81" fmla="*/ 2189 w 10000"/>
                  <a:gd name="connsiteY81" fmla="*/ 3166 h 10000"/>
                  <a:gd name="connsiteX82" fmla="*/ 2210 w 10000"/>
                  <a:gd name="connsiteY82" fmla="*/ 3208 h 10000"/>
                  <a:gd name="connsiteX83" fmla="*/ 2329 w 10000"/>
                  <a:gd name="connsiteY83" fmla="*/ 4087 h 10000"/>
                  <a:gd name="connsiteX84" fmla="*/ 2112 w 10000"/>
                  <a:gd name="connsiteY84" fmla="*/ 4382 h 10000"/>
                  <a:gd name="connsiteX85" fmla="*/ 2047 w 10000"/>
                  <a:gd name="connsiteY85" fmla="*/ 4464 h 10000"/>
                  <a:gd name="connsiteX86" fmla="*/ 1933 w 10000"/>
                  <a:gd name="connsiteY86" fmla="*/ 5148 h 10000"/>
                  <a:gd name="connsiteX87" fmla="*/ 1933 w 10000"/>
                  <a:gd name="connsiteY87" fmla="*/ 5149 h 10000"/>
                  <a:gd name="connsiteX88" fmla="*/ 2102 w 10000"/>
                  <a:gd name="connsiteY88" fmla="*/ 6458 h 10000"/>
                  <a:gd name="connsiteX89" fmla="*/ 2408 w 10000"/>
                  <a:gd name="connsiteY89" fmla="*/ 7061 h 10000"/>
                  <a:gd name="connsiteX90" fmla="*/ 2354 w 10000"/>
                  <a:gd name="connsiteY90" fmla="*/ 7531 h 10000"/>
                  <a:gd name="connsiteX91" fmla="*/ 2293 w 10000"/>
                  <a:gd name="connsiteY91" fmla="*/ 7792 h 10000"/>
                  <a:gd name="connsiteX92" fmla="*/ 2290 w 10000"/>
                  <a:gd name="connsiteY92" fmla="*/ 7806 h 10000"/>
                  <a:gd name="connsiteX93" fmla="*/ 2383 w 10000"/>
                  <a:gd name="connsiteY93" fmla="*/ 8440 h 10000"/>
                  <a:gd name="connsiteX94" fmla="*/ 2989 w 10000"/>
                  <a:gd name="connsiteY94" fmla="*/ 9045 h 10000"/>
                  <a:gd name="connsiteX95" fmla="*/ 3047 w 10000"/>
                  <a:gd name="connsiteY95" fmla="*/ 9251 h 10000"/>
                  <a:gd name="connsiteX96" fmla="*/ 3124 w 10000"/>
                  <a:gd name="connsiteY96" fmla="*/ 9398 h 10000"/>
                  <a:gd name="connsiteX97" fmla="*/ 3038 w 10000"/>
                  <a:gd name="connsiteY97" fmla="*/ 9612 h 10000"/>
                  <a:gd name="connsiteX98" fmla="*/ 2882 w 10000"/>
                  <a:gd name="connsiteY98" fmla="*/ 9914 h 10000"/>
                  <a:gd name="connsiteX99" fmla="*/ 3802 w 10000"/>
                  <a:gd name="connsiteY99" fmla="*/ 10000 h 10000"/>
                  <a:gd name="connsiteX100" fmla="*/ 4205 w 10000"/>
                  <a:gd name="connsiteY100" fmla="*/ 9511 h 10000"/>
                  <a:gd name="connsiteX101" fmla="*/ 4158 w 10000"/>
                  <a:gd name="connsiteY101" fmla="*/ 9238 h 10000"/>
                  <a:gd name="connsiteX102" fmla="*/ 4053 w 10000"/>
                  <a:gd name="connsiteY102" fmla="*/ 9045 h 10000"/>
                  <a:gd name="connsiteX103" fmla="*/ 4204 w 10000"/>
                  <a:gd name="connsiteY103" fmla="*/ 8490 h 10000"/>
                  <a:gd name="connsiteX104" fmla="*/ 4201 w 10000"/>
                  <a:gd name="connsiteY104" fmla="*/ 8106 h 10000"/>
                  <a:gd name="connsiteX105" fmla="*/ 4383 w 10000"/>
                  <a:gd name="connsiteY105" fmla="*/ 7432 h 10000"/>
                  <a:gd name="connsiteX106" fmla="*/ 4395 w 10000"/>
                  <a:gd name="connsiteY106" fmla="*/ 7412 h 10000"/>
                  <a:gd name="connsiteX107" fmla="*/ 4571 w 10000"/>
                  <a:gd name="connsiteY107" fmla="*/ 6549 h 10000"/>
                  <a:gd name="connsiteX108" fmla="*/ 4644 w 10000"/>
                  <a:gd name="connsiteY108" fmla="*/ 6212 h 10000"/>
                  <a:gd name="connsiteX109" fmla="*/ 4984 w 10000"/>
                  <a:gd name="connsiteY109" fmla="*/ 5447 h 10000"/>
                  <a:gd name="connsiteX110" fmla="*/ 5361 w 10000"/>
                  <a:gd name="connsiteY110" fmla="*/ 6197 h 10000"/>
                  <a:gd name="connsiteX111" fmla="*/ 5420 w 10000"/>
                  <a:gd name="connsiteY111" fmla="*/ 6541 h 10000"/>
                  <a:gd name="connsiteX112" fmla="*/ 5616 w 10000"/>
                  <a:gd name="connsiteY112" fmla="*/ 7403 h 10000"/>
                  <a:gd name="connsiteX113" fmla="*/ 5626 w 10000"/>
                  <a:gd name="connsiteY113" fmla="*/ 7423 h 10000"/>
                  <a:gd name="connsiteX114" fmla="*/ 5811 w 10000"/>
                  <a:gd name="connsiteY114" fmla="*/ 8098 h 10000"/>
                  <a:gd name="connsiteX115" fmla="*/ 5811 w 10000"/>
                  <a:gd name="connsiteY115" fmla="*/ 8481 h 10000"/>
                  <a:gd name="connsiteX116" fmla="*/ 5962 w 10000"/>
                  <a:gd name="connsiteY116" fmla="*/ 9045 h 10000"/>
                  <a:gd name="connsiteX117" fmla="*/ 5860 w 10000"/>
                  <a:gd name="connsiteY117" fmla="*/ 9229 h 10000"/>
                  <a:gd name="connsiteX118" fmla="*/ 5814 w 10000"/>
                  <a:gd name="connsiteY118" fmla="*/ 9502 h 10000"/>
                  <a:gd name="connsiteX119" fmla="*/ 6219 w 10000"/>
                  <a:gd name="connsiteY119" fmla="*/ 9992 h 10000"/>
                  <a:gd name="connsiteX120" fmla="*/ 7139 w 10000"/>
                  <a:gd name="connsiteY120" fmla="*/ 9906 h 10000"/>
                  <a:gd name="connsiteX121" fmla="*/ 6983 w 10000"/>
                  <a:gd name="connsiteY121" fmla="*/ 9604 h 10000"/>
                  <a:gd name="connsiteX122" fmla="*/ 6893 w 10000"/>
                  <a:gd name="connsiteY122" fmla="*/ 9390 h 10000"/>
                  <a:gd name="connsiteX123" fmla="*/ 6970 w 10000"/>
                  <a:gd name="connsiteY123" fmla="*/ 9243 h 10000"/>
                  <a:gd name="connsiteX124" fmla="*/ 7023 w 10000"/>
                  <a:gd name="connsiteY124" fmla="*/ 9045 h 10000"/>
                  <a:gd name="connsiteX125" fmla="*/ 7632 w 10000"/>
                  <a:gd name="connsiteY125" fmla="*/ 8432 h 10000"/>
                  <a:gd name="connsiteX126" fmla="*/ 7722 w 10000"/>
                  <a:gd name="connsiteY126" fmla="*/ 7798 h 10000"/>
                  <a:gd name="connsiteX127" fmla="*/ 7720 w 10000"/>
                  <a:gd name="connsiteY127" fmla="*/ 7784 h 10000"/>
                  <a:gd name="connsiteX128" fmla="*/ 7657 w 10000"/>
                  <a:gd name="connsiteY128" fmla="*/ 7524 h 10000"/>
                  <a:gd name="connsiteX129" fmla="*/ 7601 w 10000"/>
                  <a:gd name="connsiteY129" fmla="*/ 7052 h 10000"/>
                  <a:gd name="connsiteX130" fmla="*/ 7873 w 10000"/>
                  <a:gd name="connsiteY130" fmla="*/ 6448 h 10000"/>
                  <a:gd name="connsiteX131" fmla="*/ 8069 w 10000"/>
                  <a:gd name="connsiteY131" fmla="*/ 5141 h 10000"/>
                  <a:gd name="connsiteX132" fmla="*/ 8069 w 10000"/>
                  <a:gd name="connsiteY132" fmla="*/ 5140 h 10000"/>
                  <a:gd name="connsiteX133" fmla="*/ 7955 w 10000"/>
                  <a:gd name="connsiteY133" fmla="*/ 4464 h 10000"/>
                  <a:gd name="connsiteX134" fmla="*/ 7891 w 10000"/>
                  <a:gd name="connsiteY134" fmla="*/ 4382 h 10000"/>
                  <a:gd name="connsiteX135" fmla="*/ 7674 w 10000"/>
                  <a:gd name="connsiteY135" fmla="*/ 4087 h 10000"/>
                  <a:gd name="connsiteX136" fmla="*/ 7791 w 10000"/>
                  <a:gd name="connsiteY136" fmla="*/ 3208 h 10000"/>
                  <a:gd name="connsiteX137" fmla="*/ 7813 w 10000"/>
                  <a:gd name="connsiteY137" fmla="*/ 3165 h 10000"/>
                  <a:gd name="connsiteX138" fmla="*/ 8013 w 10000"/>
                  <a:gd name="connsiteY138" fmla="*/ 3533 h 10000"/>
                  <a:gd name="connsiteX139" fmla="*/ 8118 w 10000"/>
                  <a:gd name="connsiteY139" fmla="*/ 3826 h 10000"/>
                  <a:gd name="connsiteX140" fmla="*/ 8118 w 10000"/>
                  <a:gd name="connsiteY140" fmla="*/ 3916 h 10000"/>
                  <a:gd name="connsiteX141" fmla="*/ 8207 w 10000"/>
                  <a:gd name="connsiteY141" fmla="*/ 4123 h 10000"/>
                  <a:gd name="connsiteX142" fmla="*/ 8267 w 10000"/>
                  <a:gd name="connsiteY142" fmla="*/ 4239 h 10000"/>
                  <a:gd name="connsiteX143" fmla="*/ 8381 w 10000"/>
                  <a:gd name="connsiteY143" fmla="*/ 4387 h 10000"/>
                  <a:gd name="connsiteX144" fmla="*/ 9000 w 10000"/>
                  <a:gd name="connsiteY144" fmla="*/ 4937 h 10000"/>
                  <a:gd name="connsiteX145" fmla="*/ 8963 w 10000"/>
                  <a:gd name="connsiteY145" fmla="*/ 5076 h 10000"/>
                  <a:gd name="connsiteX146" fmla="*/ 8727 w 10000"/>
                  <a:gd name="connsiteY146" fmla="*/ 5188 h 10000"/>
                  <a:gd name="connsiteX147" fmla="*/ 8628 w 10000"/>
                  <a:gd name="connsiteY147" fmla="*/ 5334 h 10000"/>
                  <a:gd name="connsiteX148" fmla="*/ 8569 w 10000"/>
                  <a:gd name="connsiteY148" fmla="*/ 5479 h 10000"/>
                  <a:gd name="connsiteX149" fmla="*/ 8583 w 10000"/>
                  <a:gd name="connsiteY149" fmla="*/ 5575 h 10000"/>
                  <a:gd name="connsiteX150" fmla="*/ 8918 w 10000"/>
                  <a:gd name="connsiteY150" fmla="*/ 5555 h 10000"/>
                  <a:gd name="connsiteX151" fmla="*/ 8966 w 10000"/>
                  <a:gd name="connsiteY151" fmla="*/ 5442 h 10000"/>
                  <a:gd name="connsiteX152" fmla="*/ 9054 w 10000"/>
                  <a:gd name="connsiteY152" fmla="*/ 5425 h 10000"/>
                  <a:gd name="connsiteX153" fmla="*/ 9117 w 10000"/>
                  <a:gd name="connsiteY153" fmla="*/ 5440 h 10000"/>
                  <a:gd name="connsiteX154" fmla="*/ 8958 w 10000"/>
                  <a:gd name="connsiteY154" fmla="*/ 5633 h 10000"/>
                  <a:gd name="connsiteX155" fmla="*/ 8668 w 10000"/>
                  <a:gd name="connsiteY155" fmla="*/ 5801 h 10000"/>
                  <a:gd name="connsiteX156" fmla="*/ 9302 w 10000"/>
                  <a:gd name="connsiteY156" fmla="*/ 5744 h 10000"/>
                  <a:gd name="connsiteX157" fmla="*/ 9736 w 10000"/>
                  <a:gd name="connsiteY157" fmla="*/ 5618 h 10000"/>
                  <a:gd name="connsiteX158" fmla="*/ 9898 w 10000"/>
                  <a:gd name="connsiteY158" fmla="*/ 5415 h 10000"/>
                  <a:gd name="connsiteX159" fmla="*/ 9897 w 10000"/>
                  <a:gd name="connsiteY159" fmla="*/ 5204 h 10000"/>
                  <a:gd name="connsiteX160" fmla="*/ 9926 w 10000"/>
                  <a:gd name="connsiteY160"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884 w 10000"/>
                  <a:gd name="connsiteY67" fmla="*/ 5440 h 10000"/>
                  <a:gd name="connsiteX68" fmla="*/ 948 w 10000"/>
                  <a:gd name="connsiteY68" fmla="*/ 5425 h 10000"/>
                  <a:gd name="connsiteX69" fmla="*/ 1036 w 10000"/>
                  <a:gd name="connsiteY69" fmla="*/ 5442 h 10000"/>
                  <a:gd name="connsiteX70" fmla="*/ 1433 w 10000"/>
                  <a:gd name="connsiteY70" fmla="*/ 5479 h 10000"/>
                  <a:gd name="connsiteX71" fmla="*/ 1373 w 10000"/>
                  <a:gd name="connsiteY71" fmla="*/ 5334 h 10000"/>
                  <a:gd name="connsiteX72" fmla="*/ 1276 w 10000"/>
                  <a:gd name="connsiteY72" fmla="*/ 5188 h 10000"/>
                  <a:gd name="connsiteX73" fmla="*/ 1038 w 10000"/>
                  <a:gd name="connsiteY73" fmla="*/ 5076 h 10000"/>
                  <a:gd name="connsiteX74" fmla="*/ 1001 w 10000"/>
                  <a:gd name="connsiteY74" fmla="*/ 4937 h 10000"/>
                  <a:gd name="connsiteX75" fmla="*/ 1734 w 10000"/>
                  <a:gd name="connsiteY75" fmla="*/ 4239 h 10000"/>
                  <a:gd name="connsiteX76" fmla="*/ 1795 w 10000"/>
                  <a:gd name="connsiteY76" fmla="*/ 4123 h 10000"/>
                  <a:gd name="connsiteX77" fmla="*/ 1884 w 10000"/>
                  <a:gd name="connsiteY77" fmla="*/ 3916 h 10000"/>
                  <a:gd name="connsiteX78" fmla="*/ 1884 w 10000"/>
                  <a:gd name="connsiteY78" fmla="*/ 3826 h 10000"/>
                  <a:gd name="connsiteX79" fmla="*/ 1988 w 10000"/>
                  <a:gd name="connsiteY79" fmla="*/ 3533 h 10000"/>
                  <a:gd name="connsiteX80" fmla="*/ 2189 w 10000"/>
                  <a:gd name="connsiteY80" fmla="*/ 3166 h 10000"/>
                  <a:gd name="connsiteX81" fmla="*/ 2210 w 10000"/>
                  <a:gd name="connsiteY81" fmla="*/ 3208 h 10000"/>
                  <a:gd name="connsiteX82" fmla="*/ 2329 w 10000"/>
                  <a:gd name="connsiteY82" fmla="*/ 4087 h 10000"/>
                  <a:gd name="connsiteX83" fmla="*/ 2112 w 10000"/>
                  <a:gd name="connsiteY83" fmla="*/ 4382 h 10000"/>
                  <a:gd name="connsiteX84" fmla="*/ 2047 w 10000"/>
                  <a:gd name="connsiteY84" fmla="*/ 4464 h 10000"/>
                  <a:gd name="connsiteX85" fmla="*/ 1933 w 10000"/>
                  <a:gd name="connsiteY85" fmla="*/ 5148 h 10000"/>
                  <a:gd name="connsiteX86" fmla="*/ 1933 w 10000"/>
                  <a:gd name="connsiteY86" fmla="*/ 5149 h 10000"/>
                  <a:gd name="connsiteX87" fmla="*/ 2102 w 10000"/>
                  <a:gd name="connsiteY87" fmla="*/ 6458 h 10000"/>
                  <a:gd name="connsiteX88" fmla="*/ 2408 w 10000"/>
                  <a:gd name="connsiteY88" fmla="*/ 7061 h 10000"/>
                  <a:gd name="connsiteX89" fmla="*/ 2354 w 10000"/>
                  <a:gd name="connsiteY89" fmla="*/ 7531 h 10000"/>
                  <a:gd name="connsiteX90" fmla="*/ 2293 w 10000"/>
                  <a:gd name="connsiteY90" fmla="*/ 7792 h 10000"/>
                  <a:gd name="connsiteX91" fmla="*/ 2290 w 10000"/>
                  <a:gd name="connsiteY91" fmla="*/ 7806 h 10000"/>
                  <a:gd name="connsiteX92" fmla="*/ 2383 w 10000"/>
                  <a:gd name="connsiteY92" fmla="*/ 8440 h 10000"/>
                  <a:gd name="connsiteX93" fmla="*/ 2989 w 10000"/>
                  <a:gd name="connsiteY93" fmla="*/ 9045 h 10000"/>
                  <a:gd name="connsiteX94" fmla="*/ 3047 w 10000"/>
                  <a:gd name="connsiteY94" fmla="*/ 9251 h 10000"/>
                  <a:gd name="connsiteX95" fmla="*/ 3124 w 10000"/>
                  <a:gd name="connsiteY95" fmla="*/ 9398 h 10000"/>
                  <a:gd name="connsiteX96" fmla="*/ 3038 w 10000"/>
                  <a:gd name="connsiteY96" fmla="*/ 9612 h 10000"/>
                  <a:gd name="connsiteX97" fmla="*/ 2882 w 10000"/>
                  <a:gd name="connsiteY97" fmla="*/ 9914 h 10000"/>
                  <a:gd name="connsiteX98" fmla="*/ 3802 w 10000"/>
                  <a:gd name="connsiteY98" fmla="*/ 10000 h 10000"/>
                  <a:gd name="connsiteX99" fmla="*/ 4205 w 10000"/>
                  <a:gd name="connsiteY99" fmla="*/ 9511 h 10000"/>
                  <a:gd name="connsiteX100" fmla="*/ 4158 w 10000"/>
                  <a:gd name="connsiteY100" fmla="*/ 9238 h 10000"/>
                  <a:gd name="connsiteX101" fmla="*/ 4053 w 10000"/>
                  <a:gd name="connsiteY101" fmla="*/ 9045 h 10000"/>
                  <a:gd name="connsiteX102" fmla="*/ 4204 w 10000"/>
                  <a:gd name="connsiteY102" fmla="*/ 8490 h 10000"/>
                  <a:gd name="connsiteX103" fmla="*/ 4201 w 10000"/>
                  <a:gd name="connsiteY103" fmla="*/ 8106 h 10000"/>
                  <a:gd name="connsiteX104" fmla="*/ 4383 w 10000"/>
                  <a:gd name="connsiteY104" fmla="*/ 7432 h 10000"/>
                  <a:gd name="connsiteX105" fmla="*/ 4395 w 10000"/>
                  <a:gd name="connsiteY105" fmla="*/ 7412 h 10000"/>
                  <a:gd name="connsiteX106" fmla="*/ 4571 w 10000"/>
                  <a:gd name="connsiteY106" fmla="*/ 6549 h 10000"/>
                  <a:gd name="connsiteX107" fmla="*/ 4644 w 10000"/>
                  <a:gd name="connsiteY107" fmla="*/ 6212 h 10000"/>
                  <a:gd name="connsiteX108" fmla="*/ 4984 w 10000"/>
                  <a:gd name="connsiteY108" fmla="*/ 5447 h 10000"/>
                  <a:gd name="connsiteX109" fmla="*/ 5361 w 10000"/>
                  <a:gd name="connsiteY109" fmla="*/ 6197 h 10000"/>
                  <a:gd name="connsiteX110" fmla="*/ 5420 w 10000"/>
                  <a:gd name="connsiteY110" fmla="*/ 6541 h 10000"/>
                  <a:gd name="connsiteX111" fmla="*/ 5616 w 10000"/>
                  <a:gd name="connsiteY111" fmla="*/ 7403 h 10000"/>
                  <a:gd name="connsiteX112" fmla="*/ 5626 w 10000"/>
                  <a:gd name="connsiteY112" fmla="*/ 7423 h 10000"/>
                  <a:gd name="connsiteX113" fmla="*/ 5811 w 10000"/>
                  <a:gd name="connsiteY113" fmla="*/ 8098 h 10000"/>
                  <a:gd name="connsiteX114" fmla="*/ 5811 w 10000"/>
                  <a:gd name="connsiteY114" fmla="*/ 8481 h 10000"/>
                  <a:gd name="connsiteX115" fmla="*/ 5962 w 10000"/>
                  <a:gd name="connsiteY115" fmla="*/ 9045 h 10000"/>
                  <a:gd name="connsiteX116" fmla="*/ 5860 w 10000"/>
                  <a:gd name="connsiteY116" fmla="*/ 9229 h 10000"/>
                  <a:gd name="connsiteX117" fmla="*/ 5814 w 10000"/>
                  <a:gd name="connsiteY117" fmla="*/ 9502 h 10000"/>
                  <a:gd name="connsiteX118" fmla="*/ 6219 w 10000"/>
                  <a:gd name="connsiteY118" fmla="*/ 9992 h 10000"/>
                  <a:gd name="connsiteX119" fmla="*/ 7139 w 10000"/>
                  <a:gd name="connsiteY119" fmla="*/ 9906 h 10000"/>
                  <a:gd name="connsiteX120" fmla="*/ 6983 w 10000"/>
                  <a:gd name="connsiteY120" fmla="*/ 9604 h 10000"/>
                  <a:gd name="connsiteX121" fmla="*/ 6893 w 10000"/>
                  <a:gd name="connsiteY121" fmla="*/ 9390 h 10000"/>
                  <a:gd name="connsiteX122" fmla="*/ 6970 w 10000"/>
                  <a:gd name="connsiteY122" fmla="*/ 9243 h 10000"/>
                  <a:gd name="connsiteX123" fmla="*/ 7023 w 10000"/>
                  <a:gd name="connsiteY123" fmla="*/ 9045 h 10000"/>
                  <a:gd name="connsiteX124" fmla="*/ 7632 w 10000"/>
                  <a:gd name="connsiteY124" fmla="*/ 8432 h 10000"/>
                  <a:gd name="connsiteX125" fmla="*/ 7722 w 10000"/>
                  <a:gd name="connsiteY125" fmla="*/ 7798 h 10000"/>
                  <a:gd name="connsiteX126" fmla="*/ 7720 w 10000"/>
                  <a:gd name="connsiteY126" fmla="*/ 7784 h 10000"/>
                  <a:gd name="connsiteX127" fmla="*/ 7657 w 10000"/>
                  <a:gd name="connsiteY127" fmla="*/ 7524 h 10000"/>
                  <a:gd name="connsiteX128" fmla="*/ 7601 w 10000"/>
                  <a:gd name="connsiteY128" fmla="*/ 7052 h 10000"/>
                  <a:gd name="connsiteX129" fmla="*/ 7873 w 10000"/>
                  <a:gd name="connsiteY129" fmla="*/ 6448 h 10000"/>
                  <a:gd name="connsiteX130" fmla="*/ 8069 w 10000"/>
                  <a:gd name="connsiteY130" fmla="*/ 5141 h 10000"/>
                  <a:gd name="connsiteX131" fmla="*/ 8069 w 10000"/>
                  <a:gd name="connsiteY131" fmla="*/ 5140 h 10000"/>
                  <a:gd name="connsiteX132" fmla="*/ 7955 w 10000"/>
                  <a:gd name="connsiteY132" fmla="*/ 4464 h 10000"/>
                  <a:gd name="connsiteX133" fmla="*/ 7891 w 10000"/>
                  <a:gd name="connsiteY133" fmla="*/ 4382 h 10000"/>
                  <a:gd name="connsiteX134" fmla="*/ 7674 w 10000"/>
                  <a:gd name="connsiteY134" fmla="*/ 4087 h 10000"/>
                  <a:gd name="connsiteX135" fmla="*/ 7791 w 10000"/>
                  <a:gd name="connsiteY135" fmla="*/ 3208 h 10000"/>
                  <a:gd name="connsiteX136" fmla="*/ 7813 w 10000"/>
                  <a:gd name="connsiteY136" fmla="*/ 3165 h 10000"/>
                  <a:gd name="connsiteX137" fmla="*/ 8013 w 10000"/>
                  <a:gd name="connsiteY137" fmla="*/ 3533 h 10000"/>
                  <a:gd name="connsiteX138" fmla="*/ 8118 w 10000"/>
                  <a:gd name="connsiteY138" fmla="*/ 3826 h 10000"/>
                  <a:gd name="connsiteX139" fmla="*/ 8118 w 10000"/>
                  <a:gd name="connsiteY139" fmla="*/ 3916 h 10000"/>
                  <a:gd name="connsiteX140" fmla="*/ 8207 w 10000"/>
                  <a:gd name="connsiteY140" fmla="*/ 4123 h 10000"/>
                  <a:gd name="connsiteX141" fmla="*/ 8267 w 10000"/>
                  <a:gd name="connsiteY141" fmla="*/ 4239 h 10000"/>
                  <a:gd name="connsiteX142" fmla="*/ 8381 w 10000"/>
                  <a:gd name="connsiteY142" fmla="*/ 4387 h 10000"/>
                  <a:gd name="connsiteX143" fmla="*/ 9000 w 10000"/>
                  <a:gd name="connsiteY143" fmla="*/ 4937 h 10000"/>
                  <a:gd name="connsiteX144" fmla="*/ 8963 w 10000"/>
                  <a:gd name="connsiteY144" fmla="*/ 5076 h 10000"/>
                  <a:gd name="connsiteX145" fmla="*/ 8727 w 10000"/>
                  <a:gd name="connsiteY145" fmla="*/ 5188 h 10000"/>
                  <a:gd name="connsiteX146" fmla="*/ 8628 w 10000"/>
                  <a:gd name="connsiteY146" fmla="*/ 5334 h 10000"/>
                  <a:gd name="connsiteX147" fmla="*/ 8569 w 10000"/>
                  <a:gd name="connsiteY147" fmla="*/ 5479 h 10000"/>
                  <a:gd name="connsiteX148" fmla="*/ 8583 w 10000"/>
                  <a:gd name="connsiteY148" fmla="*/ 5575 h 10000"/>
                  <a:gd name="connsiteX149" fmla="*/ 8918 w 10000"/>
                  <a:gd name="connsiteY149" fmla="*/ 5555 h 10000"/>
                  <a:gd name="connsiteX150" fmla="*/ 8966 w 10000"/>
                  <a:gd name="connsiteY150" fmla="*/ 5442 h 10000"/>
                  <a:gd name="connsiteX151" fmla="*/ 9054 w 10000"/>
                  <a:gd name="connsiteY151" fmla="*/ 5425 h 10000"/>
                  <a:gd name="connsiteX152" fmla="*/ 9117 w 10000"/>
                  <a:gd name="connsiteY152" fmla="*/ 5440 h 10000"/>
                  <a:gd name="connsiteX153" fmla="*/ 8958 w 10000"/>
                  <a:gd name="connsiteY153" fmla="*/ 5633 h 10000"/>
                  <a:gd name="connsiteX154" fmla="*/ 8668 w 10000"/>
                  <a:gd name="connsiteY154" fmla="*/ 5801 h 10000"/>
                  <a:gd name="connsiteX155" fmla="*/ 9302 w 10000"/>
                  <a:gd name="connsiteY155" fmla="*/ 5744 h 10000"/>
                  <a:gd name="connsiteX156" fmla="*/ 9736 w 10000"/>
                  <a:gd name="connsiteY156" fmla="*/ 5618 h 10000"/>
                  <a:gd name="connsiteX157" fmla="*/ 9898 w 10000"/>
                  <a:gd name="connsiteY157" fmla="*/ 5415 h 10000"/>
                  <a:gd name="connsiteX158" fmla="*/ 9897 w 10000"/>
                  <a:gd name="connsiteY158" fmla="*/ 5204 h 10000"/>
                  <a:gd name="connsiteX159" fmla="*/ 9926 w 10000"/>
                  <a:gd name="connsiteY159"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884 w 10000"/>
                  <a:gd name="connsiteY67" fmla="*/ 5440 h 10000"/>
                  <a:gd name="connsiteX68" fmla="*/ 948 w 10000"/>
                  <a:gd name="connsiteY68" fmla="*/ 5425 h 10000"/>
                  <a:gd name="connsiteX69" fmla="*/ 1433 w 10000"/>
                  <a:gd name="connsiteY69" fmla="*/ 5479 h 10000"/>
                  <a:gd name="connsiteX70" fmla="*/ 1373 w 10000"/>
                  <a:gd name="connsiteY70" fmla="*/ 5334 h 10000"/>
                  <a:gd name="connsiteX71" fmla="*/ 1276 w 10000"/>
                  <a:gd name="connsiteY71" fmla="*/ 5188 h 10000"/>
                  <a:gd name="connsiteX72" fmla="*/ 1038 w 10000"/>
                  <a:gd name="connsiteY72" fmla="*/ 5076 h 10000"/>
                  <a:gd name="connsiteX73" fmla="*/ 1001 w 10000"/>
                  <a:gd name="connsiteY73" fmla="*/ 4937 h 10000"/>
                  <a:gd name="connsiteX74" fmla="*/ 1734 w 10000"/>
                  <a:gd name="connsiteY74" fmla="*/ 4239 h 10000"/>
                  <a:gd name="connsiteX75" fmla="*/ 1795 w 10000"/>
                  <a:gd name="connsiteY75" fmla="*/ 4123 h 10000"/>
                  <a:gd name="connsiteX76" fmla="*/ 1884 w 10000"/>
                  <a:gd name="connsiteY76" fmla="*/ 3916 h 10000"/>
                  <a:gd name="connsiteX77" fmla="*/ 1884 w 10000"/>
                  <a:gd name="connsiteY77" fmla="*/ 3826 h 10000"/>
                  <a:gd name="connsiteX78" fmla="*/ 1988 w 10000"/>
                  <a:gd name="connsiteY78" fmla="*/ 3533 h 10000"/>
                  <a:gd name="connsiteX79" fmla="*/ 2189 w 10000"/>
                  <a:gd name="connsiteY79" fmla="*/ 3166 h 10000"/>
                  <a:gd name="connsiteX80" fmla="*/ 2210 w 10000"/>
                  <a:gd name="connsiteY80" fmla="*/ 3208 h 10000"/>
                  <a:gd name="connsiteX81" fmla="*/ 2329 w 10000"/>
                  <a:gd name="connsiteY81" fmla="*/ 4087 h 10000"/>
                  <a:gd name="connsiteX82" fmla="*/ 2112 w 10000"/>
                  <a:gd name="connsiteY82" fmla="*/ 4382 h 10000"/>
                  <a:gd name="connsiteX83" fmla="*/ 2047 w 10000"/>
                  <a:gd name="connsiteY83" fmla="*/ 4464 h 10000"/>
                  <a:gd name="connsiteX84" fmla="*/ 1933 w 10000"/>
                  <a:gd name="connsiteY84" fmla="*/ 5148 h 10000"/>
                  <a:gd name="connsiteX85" fmla="*/ 1933 w 10000"/>
                  <a:gd name="connsiteY85" fmla="*/ 5149 h 10000"/>
                  <a:gd name="connsiteX86" fmla="*/ 2102 w 10000"/>
                  <a:gd name="connsiteY86" fmla="*/ 6458 h 10000"/>
                  <a:gd name="connsiteX87" fmla="*/ 2408 w 10000"/>
                  <a:gd name="connsiteY87" fmla="*/ 7061 h 10000"/>
                  <a:gd name="connsiteX88" fmla="*/ 2354 w 10000"/>
                  <a:gd name="connsiteY88" fmla="*/ 7531 h 10000"/>
                  <a:gd name="connsiteX89" fmla="*/ 2293 w 10000"/>
                  <a:gd name="connsiteY89" fmla="*/ 7792 h 10000"/>
                  <a:gd name="connsiteX90" fmla="*/ 2290 w 10000"/>
                  <a:gd name="connsiteY90" fmla="*/ 7806 h 10000"/>
                  <a:gd name="connsiteX91" fmla="*/ 2383 w 10000"/>
                  <a:gd name="connsiteY91" fmla="*/ 8440 h 10000"/>
                  <a:gd name="connsiteX92" fmla="*/ 2989 w 10000"/>
                  <a:gd name="connsiteY92" fmla="*/ 9045 h 10000"/>
                  <a:gd name="connsiteX93" fmla="*/ 3047 w 10000"/>
                  <a:gd name="connsiteY93" fmla="*/ 9251 h 10000"/>
                  <a:gd name="connsiteX94" fmla="*/ 3124 w 10000"/>
                  <a:gd name="connsiteY94" fmla="*/ 9398 h 10000"/>
                  <a:gd name="connsiteX95" fmla="*/ 3038 w 10000"/>
                  <a:gd name="connsiteY95" fmla="*/ 9612 h 10000"/>
                  <a:gd name="connsiteX96" fmla="*/ 2882 w 10000"/>
                  <a:gd name="connsiteY96" fmla="*/ 9914 h 10000"/>
                  <a:gd name="connsiteX97" fmla="*/ 3802 w 10000"/>
                  <a:gd name="connsiteY97" fmla="*/ 10000 h 10000"/>
                  <a:gd name="connsiteX98" fmla="*/ 4205 w 10000"/>
                  <a:gd name="connsiteY98" fmla="*/ 9511 h 10000"/>
                  <a:gd name="connsiteX99" fmla="*/ 4158 w 10000"/>
                  <a:gd name="connsiteY99" fmla="*/ 9238 h 10000"/>
                  <a:gd name="connsiteX100" fmla="*/ 4053 w 10000"/>
                  <a:gd name="connsiteY100" fmla="*/ 9045 h 10000"/>
                  <a:gd name="connsiteX101" fmla="*/ 4204 w 10000"/>
                  <a:gd name="connsiteY101" fmla="*/ 8490 h 10000"/>
                  <a:gd name="connsiteX102" fmla="*/ 4201 w 10000"/>
                  <a:gd name="connsiteY102" fmla="*/ 8106 h 10000"/>
                  <a:gd name="connsiteX103" fmla="*/ 4383 w 10000"/>
                  <a:gd name="connsiteY103" fmla="*/ 7432 h 10000"/>
                  <a:gd name="connsiteX104" fmla="*/ 4395 w 10000"/>
                  <a:gd name="connsiteY104" fmla="*/ 7412 h 10000"/>
                  <a:gd name="connsiteX105" fmla="*/ 4571 w 10000"/>
                  <a:gd name="connsiteY105" fmla="*/ 6549 h 10000"/>
                  <a:gd name="connsiteX106" fmla="*/ 4644 w 10000"/>
                  <a:gd name="connsiteY106" fmla="*/ 6212 h 10000"/>
                  <a:gd name="connsiteX107" fmla="*/ 4984 w 10000"/>
                  <a:gd name="connsiteY107" fmla="*/ 5447 h 10000"/>
                  <a:gd name="connsiteX108" fmla="*/ 5361 w 10000"/>
                  <a:gd name="connsiteY108" fmla="*/ 6197 h 10000"/>
                  <a:gd name="connsiteX109" fmla="*/ 5420 w 10000"/>
                  <a:gd name="connsiteY109" fmla="*/ 6541 h 10000"/>
                  <a:gd name="connsiteX110" fmla="*/ 5616 w 10000"/>
                  <a:gd name="connsiteY110" fmla="*/ 7403 h 10000"/>
                  <a:gd name="connsiteX111" fmla="*/ 5626 w 10000"/>
                  <a:gd name="connsiteY111" fmla="*/ 7423 h 10000"/>
                  <a:gd name="connsiteX112" fmla="*/ 5811 w 10000"/>
                  <a:gd name="connsiteY112" fmla="*/ 8098 h 10000"/>
                  <a:gd name="connsiteX113" fmla="*/ 5811 w 10000"/>
                  <a:gd name="connsiteY113" fmla="*/ 8481 h 10000"/>
                  <a:gd name="connsiteX114" fmla="*/ 5962 w 10000"/>
                  <a:gd name="connsiteY114" fmla="*/ 9045 h 10000"/>
                  <a:gd name="connsiteX115" fmla="*/ 5860 w 10000"/>
                  <a:gd name="connsiteY115" fmla="*/ 9229 h 10000"/>
                  <a:gd name="connsiteX116" fmla="*/ 5814 w 10000"/>
                  <a:gd name="connsiteY116" fmla="*/ 9502 h 10000"/>
                  <a:gd name="connsiteX117" fmla="*/ 6219 w 10000"/>
                  <a:gd name="connsiteY117" fmla="*/ 9992 h 10000"/>
                  <a:gd name="connsiteX118" fmla="*/ 7139 w 10000"/>
                  <a:gd name="connsiteY118" fmla="*/ 9906 h 10000"/>
                  <a:gd name="connsiteX119" fmla="*/ 6983 w 10000"/>
                  <a:gd name="connsiteY119" fmla="*/ 9604 h 10000"/>
                  <a:gd name="connsiteX120" fmla="*/ 6893 w 10000"/>
                  <a:gd name="connsiteY120" fmla="*/ 9390 h 10000"/>
                  <a:gd name="connsiteX121" fmla="*/ 6970 w 10000"/>
                  <a:gd name="connsiteY121" fmla="*/ 9243 h 10000"/>
                  <a:gd name="connsiteX122" fmla="*/ 7023 w 10000"/>
                  <a:gd name="connsiteY122" fmla="*/ 9045 h 10000"/>
                  <a:gd name="connsiteX123" fmla="*/ 7632 w 10000"/>
                  <a:gd name="connsiteY123" fmla="*/ 8432 h 10000"/>
                  <a:gd name="connsiteX124" fmla="*/ 7722 w 10000"/>
                  <a:gd name="connsiteY124" fmla="*/ 7798 h 10000"/>
                  <a:gd name="connsiteX125" fmla="*/ 7720 w 10000"/>
                  <a:gd name="connsiteY125" fmla="*/ 7784 h 10000"/>
                  <a:gd name="connsiteX126" fmla="*/ 7657 w 10000"/>
                  <a:gd name="connsiteY126" fmla="*/ 7524 h 10000"/>
                  <a:gd name="connsiteX127" fmla="*/ 7601 w 10000"/>
                  <a:gd name="connsiteY127" fmla="*/ 7052 h 10000"/>
                  <a:gd name="connsiteX128" fmla="*/ 7873 w 10000"/>
                  <a:gd name="connsiteY128" fmla="*/ 6448 h 10000"/>
                  <a:gd name="connsiteX129" fmla="*/ 8069 w 10000"/>
                  <a:gd name="connsiteY129" fmla="*/ 5141 h 10000"/>
                  <a:gd name="connsiteX130" fmla="*/ 8069 w 10000"/>
                  <a:gd name="connsiteY130" fmla="*/ 5140 h 10000"/>
                  <a:gd name="connsiteX131" fmla="*/ 7955 w 10000"/>
                  <a:gd name="connsiteY131" fmla="*/ 4464 h 10000"/>
                  <a:gd name="connsiteX132" fmla="*/ 7891 w 10000"/>
                  <a:gd name="connsiteY132" fmla="*/ 4382 h 10000"/>
                  <a:gd name="connsiteX133" fmla="*/ 7674 w 10000"/>
                  <a:gd name="connsiteY133" fmla="*/ 4087 h 10000"/>
                  <a:gd name="connsiteX134" fmla="*/ 7791 w 10000"/>
                  <a:gd name="connsiteY134" fmla="*/ 3208 h 10000"/>
                  <a:gd name="connsiteX135" fmla="*/ 7813 w 10000"/>
                  <a:gd name="connsiteY135" fmla="*/ 3165 h 10000"/>
                  <a:gd name="connsiteX136" fmla="*/ 8013 w 10000"/>
                  <a:gd name="connsiteY136" fmla="*/ 3533 h 10000"/>
                  <a:gd name="connsiteX137" fmla="*/ 8118 w 10000"/>
                  <a:gd name="connsiteY137" fmla="*/ 3826 h 10000"/>
                  <a:gd name="connsiteX138" fmla="*/ 8118 w 10000"/>
                  <a:gd name="connsiteY138" fmla="*/ 3916 h 10000"/>
                  <a:gd name="connsiteX139" fmla="*/ 8207 w 10000"/>
                  <a:gd name="connsiteY139" fmla="*/ 4123 h 10000"/>
                  <a:gd name="connsiteX140" fmla="*/ 8267 w 10000"/>
                  <a:gd name="connsiteY140" fmla="*/ 4239 h 10000"/>
                  <a:gd name="connsiteX141" fmla="*/ 8381 w 10000"/>
                  <a:gd name="connsiteY141" fmla="*/ 4387 h 10000"/>
                  <a:gd name="connsiteX142" fmla="*/ 9000 w 10000"/>
                  <a:gd name="connsiteY142" fmla="*/ 4937 h 10000"/>
                  <a:gd name="connsiteX143" fmla="*/ 8963 w 10000"/>
                  <a:gd name="connsiteY143" fmla="*/ 5076 h 10000"/>
                  <a:gd name="connsiteX144" fmla="*/ 8727 w 10000"/>
                  <a:gd name="connsiteY144" fmla="*/ 5188 h 10000"/>
                  <a:gd name="connsiteX145" fmla="*/ 8628 w 10000"/>
                  <a:gd name="connsiteY145" fmla="*/ 5334 h 10000"/>
                  <a:gd name="connsiteX146" fmla="*/ 8569 w 10000"/>
                  <a:gd name="connsiteY146" fmla="*/ 5479 h 10000"/>
                  <a:gd name="connsiteX147" fmla="*/ 8583 w 10000"/>
                  <a:gd name="connsiteY147" fmla="*/ 5575 h 10000"/>
                  <a:gd name="connsiteX148" fmla="*/ 8918 w 10000"/>
                  <a:gd name="connsiteY148" fmla="*/ 5555 h 10000"/>
                  <a:gd name="connsiteX149" fmla="*/ 8966 w 10000"/>
                  <a:gd name="connsiteY149" fmla="*/ 5442 h 10000"/>
                  <a:gd name="connsiteX150" fmla="*/ 9054 w 10000"/>
                  <a:gd name="connsiteY150" fmla="*/ 5425 h 10000"/>
                  <a:gd name="connsiteX151" fmla="*/ 9117 w 10000"/>
                  <a:gd name="connsiteY151" fmla="*/ 5440 h 10000"/>
                  <a:gd name="connsiteX152" fmla="*/ 8958 w 10000"/>
                  <a:gd name="connsiteY152" fmla="*/ 5633 h 10000"/>
                  <a:gd name="connsiteX153" fmla="*/ 8668 w 10000"/>
                  <a:gd name="connsiteY153" fmla="*/ 5801 h 10000"/>
                  <a:gd name="connsiteX154" fmla="*/ 9302 w 10000"/>
                  <a:gd name="connsiteY154" fmla="*/ 5744 h 10000"/>
                  <a:gd name="connsiteX155" fmla="*/ 9736 w 10000"/>
                  <a:gd name="connsiteY155" fmla="*/ 5618 h 10000"/>
                  <a:gd name="connsiteX156" fmla="*/ 9898 w 10000"/>
                  <a:gd name="connsiteY156" fmla="*/ 5415 h 10000"/>
                  <a:gd name="connsiteX157" fmla="*/ 9897 w 10000"/>
                  <a:gd name="connsiteY157" fmla="*/ 5204 h 10000"/>
                  <a:gd name="connsiteX158" fmla="*/ 9926 w 10000"/>
                  <a:gd name="connsiteY158"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884 w 10000"/>
                  <a:gd name="connsiteY67" fmla="*/ 5440 h 10000"/>
                  <a:gd name="connsiteX68" fmla="*/ 1433 w 10000"/>
                  <a:gd name="connsiteY68" fmla="*/ 5479 h 10000"/>
                  <a:gd name="connsiteX69" fmla="*/ 1373 w 10000"/>
                  <a:gd name="connsiteY69" fmla="*/ 5334 h 10000"/>
                  <a:gd name="connsiteX70" fmla="*/ 1276 w 10000"/>
                  <a:gd name="connsiteY70" fmla="*/ 5188 h 10000"/>
                  <a:gd name="connsiteX71" fmla="*/ 1038 w 10000"/>
                  <a:gd name="connsiteY71" fmla="*/ 5076 h 10000"/>
                  <a:gd name="connsiteX72" fmla="*/ 1001 w 10000"/>
                  <a:gd name="connsiteY72" fmla="*/ 4937 h 10000"/>
                  <a:gd name="connsiteX73" fmla="*/ 1734 w 10000"/>
                  <a:gd name="connsiteY73" fmla="*/ 4239 h 10000"/>
                  <a:gd name="connsiteX74" fmla="*/ 1795 w 10000"/>
                  <a:gd name="connsiteY74" fmla="*/ 4123 h 10000"/>
                  <a:gd name="connsiteX75" fmla="*/ 1884 w 10000"/>
                  <a:gd name="connsiteY75" fmla="*/ 3916 h 10000"/>
                  <a:gd name="connsiteX76" fmla="*/ 1884 w 10000"/>
                  <a:gd name="connsiteY76" fmla="*/ 3826 h 10000"/>
                  <a:gd name="connsiteX77" fmla="*/ 1988 w 10000"/>
                  <a:gd name="connsiteY77" fmla="*/ 3533 h 10000"/>
                  <a:gd name="connsiteX78" fmla="*/ 2189 w 10000"/>
                  <a:gd name="connsiteY78" fmla="*/ 3166 h 10000"/>
                  <a:gd name="connsiteX79" fmla="*/ 2210 w 10000"/>
                  <a:gd name="connsiteY79" fmla="*/ 3208 h 10000"/>
                  <a:gd name="connsiteX80" fmla="*/ 2329 w 10000"/>
                  <a:gd name="connsiteY80" fmla="*/ 4087 h 10000"/>
                  <a:gd name="connsiteX81" fmla="*/ 2112 w 10000"/>
                  <a:gd name="connsiteY81" fmla="*/ 4382 h 10000"/>
                  <a:gd name="connsiteX82" fmla="*/ 2047 w 10000"/>
                  <a:gd name="connsiteY82" fmla="*/ 4464 h 10000"/>
                  <a:gd name="connsiteX83" fmla="*/ 1933 w 10000"/>
                  <a:gd name="connsiteY83" fmla="*/ 5148 h 10000"/>
                  <a:gd name="connsiteX84" fmla="*/ 1933 w 10000"/>
                  <a:gd name="connsiteY84" fmla="*/ 5149 h 10000"/>
                  <a:gd name="connsiteX85" fmla="*/ 2102 w 10000"/>
                  <a:gd name="connsiteY85" fmla="*/ 6458 h 10000"/>
                  <a:gd name="connsiteX86" fmla="*/ 2408 w 10000"/>
                  <a:gd name="connsiteY86" fmla="*/ 7061 h 10000"/>
                  <a:gd name="connsiteX87" fmla="*/ 2354 w 10000"/>
                  <a:gd name="connsiteY87" fmla="*/ 7531 h 10000"/>
                  <a:gd name="connsiteX88" fmla="*/ 2293 w 10000"/>
                  <a:gd name="connsiteY88" fmla="*/ 7792 h 10000"/>
                  <a:gd name="connsiteX89" fmla="*/ 2290 w 10000"/>
                  <a:gd name="connsiteY89" fmla="*/ 7806 h 10000"/>
                  <a:gd name="connsiteX90" fmla="*/ 2383 w 10000"/>
                  <a:gd name="connsiteY90" fmla="*/ 8440 h 10000"/>
                  <a:gd name="connsiteX91" fmla="*/ 2989 w 10000"/>
                  <a:gd name="connsiteY91" fmla="*/ 9045 h 10000"/>
                  <a:gd name="connsiteX92" fmla="*/ 3047 w 10000"/>
                  <a:gd name="connsiteY92" fmla="*/ 9251 h 10000"/>
                  <a:gd name="connsiteX93" fmla="*/ 3124 w 10000"/>
                  <a:gd name="connsiteY93" fmla="*/ 9398 h 10000"/>
                  <a:gd name="connsiteX94" fmla="*/ 3038 w 10000"/>
                  <a:gd name="connsiteY94" fmla="*/ 9612 h 10000"/>
                  <a:gd name="connsiteX95" fmla="*/ 2882 w 10000"/>
                  <a:gd name="connsiteY95" fmla="*/ 9914 h 10000"/>
                  <a:gd name="connsiteX96" fmla="*/ 3802 w 10000"/>
                  <a:gd name="connsiteY96" fmla="*/ 10000 h 10000"/>
                  <a:gd name="connsiteX97" fmla="*/ 4205 w 10000"/>
                  <a:gd name="connsiteY97" fmla="*/ 9511 h 10000"/>
                  <a:gd name="connsiteX98" fmla="*/ 4158 w 10000"/>
                  <a:gd name="connsiteY98" fmla="*/ 9238 h 10000"/>
                  <a:gd name="connsiteX99" fmla="*/ 4053 w 10000"/>
                  <a:gd name="connsiteY99" fmla="*/ 9045 h 10000"/>
                  <a:gd name="connsiteX100" fmla="*/ 4204 w 10000"/>
                  <a:gd name="connsiteY100" fmla="*/ 8490 h 10000"/>
                  <a:gd name="connsiteX101" fmla="*/ 4201 w 10000"/>
                  <a:gd name="connsiteY101" fmla="*/ 8106 h 10000"/>
                  <a:gd name="connsiteX102" fmla="*/ 4383 w 10000"/>
                  <a:gd name="connsiteY102" fmla="*/ 7432 h 10000"/>
                  <a:gd name="connsiteX103" fmla="*/ 4395 w 10000"/>
                  <a:gd name="connsiteY103" fmla="*/ 7412 h 10000"/>
                  <a:gd name="connsiteX104" fmla="*/ 4571 w 10000"/>
                  <a:gd name="connsiteY104" fmla="*/ 6549 h 10000"/>
                  <a:gd name="connsiteX105" fmla="*/ 4644 w 10000"/>
                  <a:gd name="connsiteY105" fmla="*/ 6212 h 10000"/>
                  <a:gd name="connsiteX106" fmla="*/ 4984 w 10000"/>
                  <a:gd name="connsiteY106" fmla="*/ 5447 h 10000"/>
                  <a:gd name="connsiteX107" fmla="*/ 5361 w 10000"/>
                  <a:gd name="connsiteY107" fmla="*/ 6197 h 10000"/>
                  <a:gd name="connsiteX108" fmla="*/ 5420 w 10000"/>
                  <a:gd name="connsiteY108" fmla="*/ 6541 h 10000"/>
                  <a:gd name="connsiteX109" fmla="*/ 5616 w 10000"/>
                  <a:gd name="connsiteY109" fmla="*/ 7403 h 10000"/>
                  <a:gd name="connsiteX110" fmla="*/ 5626 w 10000"/>
                  <a:gd name="connsiteY110" fmla="*/ 7423 h 10000"/>
                  <a:gd name="connsiteX111" fmla="*/ 5811 w 10000"/>
                  <a:gd name="connsiteY111" fmla="*/ 8098 h 10000"/>
                  <a:gd name="connsiteX112" fmla="*/ 5811 w 10000"/>
                  <a:gd name="connsiteY112" fmla="*/ 8481 h 10000"/>
                  <a:gd name="connsiteX113" fmla="*/ 5962 w 10000"/>
                  <a:gd name="connsiteY113" fmla="*/ 9045 h 10000"/>
                  <a:gd name="connsiteX114" fmla="*/ 5860 w 10000"/>
                  <a:gd name="connsiteY114" fmla="*/ 9229 h 10000"/>
                  <a:gd name="connsiteX115" fmla="*/ 5814 w 10000"/>
                  <a:gd name="connsiteY115" fmla="*/ 9502 h 10000"/>
                  <a:gd name="connsiteX116" fmla="*/ 6219 w 10000"/>
                  <a:gd name="connsiteY116" fmla="*/ 9992 h 10000"/>
                  <a:gd name="connsiteX117" fmla="*/ 7139 w 10000"/>
                  <a:gd name="connsiteY117" fmla="*/ 9906 h 10000"/>
                  <a:gd name="connsiteX118" fmla="*/ 6983 w 10000"/>
                  <a:gd name="connsiteY118" fmla="*/ 9604 h 10000"/>
                  <a:gd name="connsiteX119" fmla="*/ 6893 w 10000"/>
                  <a:gd name="connsiteY119" fmla="*/ 9390 h 10000"/>
                  <a:gd name="connsiteX120" fmla="*/ 6970 w 10000"/>
                  <a:gd name="connsiteY120" fmla="*/ 9243 h 10000"/>
                  <a:gd name="connsiteX121" fmla="*/ 7023 w 10000"/>
                  <a:gd name="connsiteY121" fmla="*/ 9045 h 10000"/>
                  <a:gd name="connsiteX122" fmla="*/ 7632 w 10000"/>
                  <a:gd name="connsiteY122" fmla="*/ 8432 h 10000"/>
                  <a:gd name="connsiteX123" fmla="*/ 7722 w 10000"/>
                  <a:gd name="connsiteY123" fmla="*/ 7798 h 10000"/>
                  <a:gd name="connsiteX124" fmla="*/ 7720 w 10000"/>
                  <a:gd name="connsiteY124" fmla="*/ 7784 h 10000"/>
                  <a:gd name="connsiteX125" fmla="*/ 7657 w 10000"/>
                  <a:gd name="connsiteY125" fmla="*/ 7524 h 10000"/>
                  <a:gd name="connsiteX126" fmla="*/ 7601 w 10000"/>
                  <a:gd name="connsiteY126" fmla="*/ 7052 h 10000"/>
                  <a:gd name="connsiteX127" fmla="*/ 7873 w 10000"/>
                  <a:gd name="connsiteY127" fmla="*/ 6448 h 10000"/>
                  <a:gd name="connsiteX128" fmla="*/ 8069 w 10000"/>
                  <a:gd name="connsiteY128" fmla="*/ 5141 h 10000"/>
                  <a:gd name="connsiteX129" fmla="*/ 8069 w 10000"/>
                  <a:gd name="connsiteY129" fmla="*/ 5140 h 10000"/>
                  <a:gd name="connsiteX130" fmla="*/ 7955 w 10000"/>
                  <a:gd name="connsiteY130" fmla="*/ 4464 h 10000"/>
                  <a:gd name="connsiteX131" fmla="*/ 7891 w 10000"/>
                  <a:gd name="connsiteY131" fmla="*/ 4382 h 10000"/>
                  <a:gd name="connsiteX132" fmla="*/ 7674 w 10000"/>
                  <a:gd name="connsiteY132" fmla="*/ 4087 h 10000"/>
                  <a:gd name="connsiteX133" fmla="*/ 7791 w 10000"/>
                  <a:gd name="connsiteY133" fmla="*/ 3208 h 10000"/>
                  <a:gd name="connsiteX134" fmla="*/ 7813 w 10000"/>
                  <a:gd name="connsiteY134" fmla="*/ 3165 h 10000"/>
                  <a:gd name="connsiteX135" fmla="*/ 8013 w 10000"/>
                  <a:gd name="connsiteY135" fmla="*/ 3533 h 10000"/>
                  <a:gd name="connsiteX136" fmla="*/ 8118 w 10000"/>
                  <a:gd name="connsiteY136" fmla="*/ 3826 h 10000"/>
                  <a:gd name="connsiteX137" fmla="*/ 8118 w 10000"/>
                  <a:gd name="connsiteY137" fmla="*/ 3916 h 10000"/>
                  <a:gd name="connsiteX138" fmla="*/ 8207 w 10000"/>
                  <a:gd name="connsiteY138" fmla="*/ 4123 h 10000"/>
                  <a:gd name="connsiteX139" fmla="*/ 8267 w 10000"/>
                  <a:gd name="connsiteY139" fmla="*/ 4239 h 10000"/>
                  <a:gd name="connsiteX140" fmla="*/ 8381 w 10000"/>
                  <a:gd name="connsiteY140" fmla="*/ 4387 h 10000"/>
                  <a:gd name="connsiteX141" fmla="*/ 9000 w 10000"/>
                  <a:gd name="connsiteY141" fmla="*/ 4937 h 10000"/>
                  <a:gd name="connsiteX142" fmla="*/ 8963 w 10000"/>
                  <a:gd name="connsiteY142" fmla="*/ 5076 h 10000"/>
                  <a:gd name="connsiteX143" fmla="*/ 8727 w 10000"/>
                  <a:gd name="connsiteY143" fmla="*/ 5188 h 10000"/>
                  <a:gd name="connsiteX144" fmla="*/ 8628 w 10000"/>
                  <a:gd name="connsiteY144" fmla="*/ 5334 h 10000"/>
                  <a:gd name="connsiteX145" fmla="*/ 8569 w 10000"/>
                  <a:gd name="connsiteY145" fmla="*/ 5479 h 10000"/>
                  <a:gd name="connsiteX146" fmla="*/ 8583 w 10000"/>
                  <a:gd name="connsiteY146" fmla="*/ 5575 h 10000"/>
                  <a:gd name="connsiteX147" fmla="*/ 8918 w 10000"/>
                  <a:gd name="connsiteY147" fmla="*/ 5555 h 10000"/>
                  <a:gd name="connsiteX148" fmla="*/ 8966 w 10000"/>
                  <a:gd name="connsiteY148" fmla="*/ 5442 h 10000"/>
                  <a:gd name="connsiteX149" fmla="*/ 9054 w 10000"/>
                  <a:gd name="connsiteY149" fmla="*/ 5425 h 10000"/>
                  <a:gd name="connsiteX150" fmla="*/ 9117 w 10000"/>
                  <a:gd name="connsiteY150" fmla="*/ 5440 h 10000"/>
                  <a:gd name="connsiteX151" fmla="*/ 8958 w 10000"/>
                  <a:gd name="connsiteY151" fmla="*/ 5633 h 10000"/>
                  <a:gd name="connsiteX152" fmla="*/ 8668 w 10000"/>
                  <a:gd name="connsiteY152" fmla="*/ 5801 h 10000"/>
                  <a:gd name="connsiteX153" fmla="*/ 9302 w 10000"/>
                  <a:gd name="connsiteY153" fmla="*/ 5744 h 10000"/>
                  <a:gd name="connsiteX154" fmla="*/ 9736 w 10000"/>
                  <a:gd name="connsiteY154" fmla="*/ 5618 h 10000"/>
                  <a:gd name="connsiteX155" fmla="*/ 9898 w 10000"/>
                  <a:gd name="connsiteY155" fmla="*/ 5415 h 10000"/>
                  <a:gd name="connsiteX156" fmla="*/ 9897 w 10000"/>
                  <a:gd name="connsiteY156" fmla="*/ 5204 h 10000"/>
                  <a:gd name="connsiteX157" fmla="*/ 9926 w 10000"/>
                  <a:gd name="connsiteY157"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 w 10000"/>
                  <a:gd name="connsiteY66" fmla="*/ 5415 h 10000"/>
                  <a:gd name="connsiteX67" fmla="*/ 1433 w 10000"/>
                  <a:gd name="connsiteY67" fmla="*/ 5479 h 10000"/>
                  <a:gd name="connsiteX68" fmla="*/ 1373 w 10000"/>
                  <a:gd name="connsiteY68" fmla="*/ 5334 h 10000"/>
                  <a:gd name="connsiteX69" fmla="*/ 1276 w 10000"/>
                  <a:gd name="connsiteY69" fmla="*/ 5188 h 10000"/>
                  <a:gd name="connsiteX70" fmla="*/ 1038 w 10000"/>
                  <a:gd name="connsiteY70" fmla="*/ 5076 h 10000"/>
                  <a:gd name="connsiteX71" fmla="*/ 1001 w 10000"/>
                  <a:gd name="connsiteY71" fmla="*/ 4937 h 10000"/>
                  <a:gd name="connsiteX72" fmla="*/ 1734 w 10000"/>
                  <a:gd name="connsiteY72" fmla="*/ 4239 h 10000"/>
                  <a:gd name="connsiteX73" fmla="*/ 1795 w 10000"/>
                  <a:gd name="connsiteY73" fmla="*/ 4123 h 10000"/>
                  <a:gd name="connsiteX74" fmla="*/ 1884 w 10000"/>
                  <a:gd name="connsiteY74" fmla="*/ 3916 h 10000"/>
                  <a:gd name="connsiteX75" fmla="*/ 1884 w 10000"/>
                  <a:gd name="connsiteY75" fmla="*/ 3826 h 10000"/>
                  <a:gd name="connsiteX76" fmla="*/ 1988 w 10000"/>
                  <a:gd name="connsiteY76" fmla="*/ 3533 h 10000"/>
                  <a:gd name="connsiteX77" fmla="*/ 2189 w 10000"/>
                  <a:gd name="connsiteY77" fmla="*/ 3166 h 10000"/>
                  <a:gd name="connsiteX78" fmla="*/ 2210 w 10000"/>
                  <a:gd name="connsiteY78" fmla="*/ 3208 h 10000"/>
                  <a:gd name="connsiteX79" fmla="*/ 2329 w 10000"/>
                  <a:gd name="connsiteY79" fmla="*/ 4087 h 10000"/>
                  <a:gd name="connsiteX80" fmla="*/ 2112 w 10000"/>
                  <a:gd name="connsiteY80" fmla="*/ 4382 h 10000"/>
                  <a:gd name="connsiteX81" fmla="*/ 2047 w 10000"/>
                  <a:gd name="connsiteY81" fmla="*/ 4464 h 10000"/>
                  <a:gd name="connsiteX82" fmla="*/ 1933 w 10000"/>
                  <a:gd name="connsiteY82" fmla="*/ 5148 h 10000"/>
                  <a:gd name="connsiteX83" fmla="*/ 1933 w 10000"/>
                  <a:gd name="connsiteY83" fmla="*/ 5149 h 10000"/>
                  <a:gd name="connsiteX84" fmla="*/ 2102 w 10000"/>
                  <a:gd name="connsiteY84" fmla="*/ 6458 h 10000"/>
                  <a:gd name="connsiteX85" fmla="*/ 2408 w 10000"/>
                  <a:gd name="connsiteY85" fmla="*/ 7061 h 10000"/>
                  <a:gd name="connsiteX86" fmla="*/ 2354 w 10000"/>
                  <a:gd name="connsiteY86" fmla="*/ 7531 h 10000"/>
                  <a:gd name="connsiteX87" fmla="*/ 2293 w 10000"/>
                  <a:gd name="connsiteY87" fmla="*/ 7792 h 10000"/>
                  <a:gd name="connsiteX88" fmla="*/ 2290 w 10000"/>
                  <a:gd name="connsiteY88" fmla="*/ 7806 h 10000"/>
                  <a:gd name="connsiteX89" fmla="*/ 2383 w 10000"/>
                  <a:gd name="connsiteY89" fmla="*/ 8440 h 10000"/>
                  <a:gd name="connsiteX90" fmla="*/ 2989 w 10000"/>
                  <a:gd name="connsiteY90" fmla="*/ 9045 h 10000"/>
                  <a:gd name="connsiteX91" fmla="*/ 3047 w 10000"/>
                  <a:gd name="connsiteY91" fmla="*/ 9251 h 10000"/>
                  <a:gd name="connsiteX92" fmla="*/ 3124 w 10000"/>
                  <a:gd name="connsiteY92" fmla="*/ 9398 h 10000"/>
                  <a:gd name="connsiteX93" fmla="*/ 3038 w 10000"/>
                  <a:gd name="connsiteY93" fmla="*/ 9612 h 10000"/>
                  <a:gd name="connsiteX94" fmla="*/ 2882 w 10000"/>
                  <a:gd name="connsiteY94" fmla="*/ 9914 h 10000"/>
                  <a:gd name="connsiteX95" fmla="*/ 3802 w 10000"/>
                  <a:gd name="connsiteY95" fmla="*/ 10000 h 10000"/>
                  <a:gd name="connsiteX96" fmla="*/ 4205 w 10000"/>
                  <a:gd name="connsiteY96" fmla="*/ 9511 h 10000"/>
                  <a:gd name="connsiteX97" fmla="*/ 4158 w 10000"/>
                  <a:gd name="connsiteY97" fmla="*/ 9238 h 10000"/>
                  <a:gd name="connsiteX98" fmla="*/ 4053 w 10000"/>
                  <a:gd name="connsiteY98" fmla="*/ 9045 h 10000"/>
                  <a:gd name="connsiteX99" fmla="*/ 4204 w 10000"/>
                  <a:gd name="connsiteY99" fmla="*/ 8490 h 10000"/>
                  <a:gd name="connsiteX100" fmla="*/ 4201 w 10000"/>
                  <a:gd name="connsiteY100" fmla="*/ 8106 h 10000"/>
                  <a:gd name="connsiteX101" fmla="*/ 4383 w 10000"/>
                  <a:gd name="connsiteY101" fmla="*/ 7432 h 10000"/>
                  <a:gd name="connsiteX102" fmla="*/ 4395 w 10000"/>
                  <a:gd name="connsiteY102" fmla="*/ 7412 h 10000"/>
                  <a:gd name="connsiteX103" fmla="*/ 4571 w 10000"/>
                  <a:gd name="connsiteY103" fmla="*/ 6549 h 10000"/>
                  <a:gd name="connsiteX104" fmla="*/ 4644 w 10000"/>
                  <a:gd name="connsiteY104" fmla="*/ 6212 h 10000"/>
                  <a:gd name="connsiteX105" fmla="*/ 4984 w 10000"/>
                  <a:gd name="connsiteY105" fmla="*/ 5447 h 10000"/>
                  <a:gd name="connsiteX106" fmla="*/ 5361 w 10000"/>
                  <a:gd name="connsiteY106" fmla="*/ 6197 h 10000"/>
                  <a:gd name="connsiteX107" fmla="*/ 5420 w 10000"/>
                  <a:gd name="connsiteY107" fmla="*/ 6541 h 10000"/>
                  <a:gd name="connsiteX108" fmla="*/ 5616 w 10000"/>
                  <a:gd name="connsiteY108" fmla="*/ 7403 h 10000"/>
                  <a:gd name="connsiteX109" fmla="*/ 5626 w 10000"/>
                  <a:gd name="connsiteY109" fmla="*/ 7423 h 10000"/>
                  <a:gd name="connsiteX110" fmla="*/ 5811 w 10000"/>
                  <a:gd name="connsiteY110" fmla="*/ 8098 h 10000"/>
                  <a:gd name="connsiteX111" fmla="*/ 5811 w 10000"/>
                  <a:gd name="connsiteY111" fmla="*/ 8481 h 10000"/>
                  <a:gd name="connsiteX112" fmla="*/ 5962 w 10000"/>
                  <a:gd name="connsiteY112" fmla="*/ 9045 h 10000"/>
                  <a:gd name="connsiteX113" fmla="*/ 5860 w 10000"/>
                  <a:gd name="connsiteY113" fmla="*/ 9229 h 10000"/>
                  <a:gd name="connsiteX114" fmla="*/ 5814 w 10000"/>
                  <a:gd name="connsiteY114" fmla="*/ 9502 h 10000"/>
                  <a:gd name="connsiteX115" fmla="*/ 6219 w 10000"/>
                  <a:gd name="connsiteY115" fmla="*/ 9992 h 10000"/>
                  <a:gd name="connsiteX116" fmla="*/ 7139 w 10000"/>
                  <a:gd name="connsiteY116" fmla="*/ 9906 h 10000"/>
                  <a:gd name="connsiteX117" fmla="*/ 6983 w 10000"/>
                  <a:gd name="connsiteY117" fmla="*/ 9604 h 10000"/>
                  <a:gd name="connsiteX118" fmla="*/ 6893 w 10000"/>
                  <a:gd name="connsiteY118" fmla="*/ 9390 h 10000"/>
                  <a:gd name="connsiteX119" fmla="*/ 6970 w 10000"/>
                  <a:gd name="connsiteY119" fmla="*/ 9243 h 10000"/>
                  <a:gd name="connsiteX120" fmla="*/ 7023 w 10000"/>
                  <a:gd name="connsiteY120" fmla="*/ 9045 h 10000"/>
                  <a:gd name="connsiteX121" fmla="*/ 7632 w 10000"/>
                  <a:gd name="connsiteY121" fmla="*/ 8432 h 10000"/>
                  <a:gd name="connsiteX122" fmla="*/ 7722 w 10000"/>
                  <a:gd name="connsiteY122" fmla="*/ 7798 h 10000"/>
                  <a:gd name="connsiteX123" fmla="*/ 7720 w 10000"/>
                  <a:gd name="connsiteY123" fmla="*/ 7784 h 10000"/>
                  <a:gd name="connsiteX124" fmla="*/ 7657 w 10000"/>
                  <a:gd name="connsiteY124" fmla="*/ 7524 h 10000"/>
                  <a:gd name="connsiteX125" fmla="*/ 7601 w 10000"/>
                  <a:gd name="connsiteY125" fmla="*/ 7052 h 10000"/>
                  <a:gd name="connsiteX126" fmla="*/ 7873 w 10000"/>
                  <a:gd name="connsiteY126" fmla="*/ 6448 h 10000"/>
                  <a:gd name="connsiteX127" fmla="*/ 8069 w 10000"/>
                  <a:gd name="connsiteY127" fmla="*/ 5141 h 10000"/>
                  <a:gd name="connsiteX128" fmla="*/ 8069 w 10000"/>
                  <a:gd name="connsiteY128" fmla="*/ 5140 h 10000"/>
                  <a:gd name="connsiteX129" fmla="*/ 7955 w 10000"/>
                  <a:gd name="connsiteY129" fmla="*/ 4464 h 10000"/>
                  <a:gd name="connsiteX130" fmla="*/ 7891 w 10000"/>
                  <a:gd name="connsiteY130" fmla="*/ 4382 h 10000"/>
                  <a:gd name="connsiteX131" fmla="*/ 7674 w 10000"/>
                  <a:gd name="connsiteY131" fmla="*/ 4087 h 10000"/>
                  <a:gd name="connsiteX132" fmla="*/ 7791 w 10000"/>
                  <a:gd name="connsiteY132" fmla="*/ 3208 h 10000"/>
                  <a:gd name="connsiteX133" fmla="*/ 7813 w 10000"/>
                  <a:gd name="connsiteY133" fmla="*/ 3165 h 10000"/>
                  <a:gd name="connsiteX134" fmla="*/ 8013 w 10000"/>
                  <a:gd name="connsiteY134" fmla="*/ 3533 h 10000"/>
                  <a:gd name="connsiteX135" fmla="*/ 8118 w 10000"/>
                  <a:gd name="connsiteY135" fmla="*/ 3826 h 10000"/>
                  <a:gd name="connsiteX136" fmla="*/ 8118 w 10000"/>
                  <a:gd name="connsiteY136" fmla="*/ 3916 h 10000"/>
                  <a:gd name="connsiteX137" fmla="*/ 8207 w 10000"/>
                  <a:gd name="connsiteY137" fmla="*/ 4123 h 10000"/>
                  <a:gd name="connsiteX138" fmla="*/ 8267 w 10000"/>
                  <a:gd name="connsiteY138" fmla="*/ 4239 h 10000"/>
                  <a:gd name="connsiteX139" fmla="*/ 8381 w 10000"/>
                  <a:gd name="connsiteY139" fmla="*/ 4387 h 10000"/>
                  <a:gd name="connsiteX140" fmla="*/ 9000 w 10000"/>
                  <a:gd name="connsiteY140" fmla="*/ 4937 h 10000"/>
                  <a:gd name="connsiteX141" fmla="*/ 8963 w 10000"/>
                  <a:gd name="connsiteY141" fmla="*/ 5076 h 10000"/>
                  <a:gd name="connsiteX142" fmla="*/ 8727 w 10000"/>
                  <a:gd name="connsiteY142" fmla="*/ 5188 h 10000"/>
                  <a:gd name="connsiteX143" fmla="*/ 8628 w 10000"/>
                  <a:gd name="connsiteY143" fmla="*/ 5334 h 10000"/>
                  <a:gd name="connsiteX144" fmla="*/ 8569 w 10000"/>
                  <a:gd name="connsiteY144" fmla="*/ 5479 h 10000"/>
                  <a:gd name="connsiteX145" fmla="*/ 8583 w 10000"/>
                  <a:gd name="connsiteY145" fmla="*/ 5575 h 10000"/>
                  <a:gd name="connsiteX146" fmla="*/ 8918 w 10000"/>
                  <a:gd name="connsiteY146" fmla="*/ 5555 h 10000"/>
                  <a:gd name="connsiteX147" fmla="*/ 8966 w 10000"/>
                  <a:gd name="connsiteY147" fmla="*/ 5442 h 10000"/>
                  <a:gd name="connsiteX148" fmla="*/ 9054 w 10000"/>
                  <a:gd name="connsiteY148" fmla="*/ 5425 h 10000"/>
                  <a:gd name="connsiteX149" fmla="*/ 9117 w 10000"/>
                  <a:gd name="connsiteY149" fmla="*/ 5440 h 10000"/>
                  <a:gd name="connsiteX150" fmla="*/ 8958 w 10000"/>
                  <a:gd name="connsiteY150" fmla="*/ 5633 h 10000"/>
                  <a:gd name="connsiteX151" fmla="*/ 8668 w 10000"/>
                  <a:gd name="connsiteY151" fmla="*/ 5801 h 10000"/>
                  <a:gd name="connsiteX152" fmla="*/ 9302 w 10000"/>
                  <a:gd name="connsiteY152" fmla="*/ 5744 h 10000"/>
                  <a:gd name="connsiteX153" fmla="*/ 9736 w 10000"/>
                  <a:gd name="connsiteY153" fmla="*/ 5618 h 10000"/>
                  <a:gd name="connsiteX154" fmla="*/ 9898 w 10000"/>
                  <a:gd name="connsiteY154" fmla="*/ 5415 h 10000"/>
                  <a:gd name="connsiteX155" fmla="*/ 9897 w 10000"/>
                  <a:gd name="connsiteY155" fmla="*/ 5204 h 10000"/>
                  <a:gd name="connsiteX156" fmla="*/ 9926 w 10000"/>
                  <a:gd name="connsiteY156"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433 w 10000"/>
                  <a:gd name="connsiteY66" fmla="*/ 5479 h 10000"/>
                  <a:gd name="connsiteX67" fmla="*/ 1373 w 10000"/>
                  <a:gd name="connsiteY67" fmla="*/ 5334 h 10000"/>
                  <a:gd name="connsiteX68" fmla="*/ 1276 w 10000"/>
                  <a:gd name="connsiteY68" fmla="*/ 5188 h 10000"/>
                  <a:gd name="connsiteX69" fmla="*/ 1038 w 10000"/>
                  <a:gd name="connsiteY69" fmla="*/ 5076 h 10000"/>
                  <a:gd name="connsiteX70" fmla="*/ 1001 w 10000"/>
                  <a:gd name="connsiteY70" fmla="*/ 4937 h 10000"/>
                  <a:gd name="connsiteX71" fmla="*/ 1734 w 10000"/>
                  <a:gd name="connsiteY71" fmla="*/ 4239 h 10000"/>
                  <a:gd name="connsiteX72" fmla="*/ 1795 w 10000"/>
                  <a:gd name="connsiteY72" fmla="*/ 4123 h 10000"/>
                  <a:gd name="connsiteX73" fmla="*/ 1884 w 10000"/>
                  <a:gd name="connsiteY73" fmla="*/ 3916 h 10000"/>
                  <a:gd name="connsiteX74" fmla="*/ 1884 w 10000"/>
                  <a:gd name="connsiteY74" fmla="*/ 3826 h 10000"/>
                  <a:gd name="connsiteX75" fmla="*/ 1988 w 10000"/>
                  <a:gd name="connsiteY75" fmla="*/ 3533 h 10000"/>
                  <a:gd name="connsiteX76" fmla="*/ 2189 w 10000"/>
                  <a:gd name="connsiteY76" fmla="*/ 3166 h 10000"/>
                  <a:gd name="connsiteX77" fmla="*/ 2210 w 10000"/>
                  <a:gd name="connsiteY77" fmla="*/ 3208 h 10000"/>
                  <a:gd name="connsiteX78" fmla="*/ 2329 w 10000"/>
                  <a:gd name="connsiteY78" fmla="*/ 4087 h 10000"/>
                  <a:gd name="connsiteX79" fmla="*/ 2112 w 10000"/>
                  <a:gd name="connsiteY79" fmla="*/ 4382 h 10000"/>
                  <a:gd name="connsiteX80" fmla="*/ 2047 w 10000"/>
                  <a:gd name="connsiteY80" fmla="*/ 4464 h 10000"/>
                  <a:gd name="connsiteX81" fmla="*/ 1933 w 10000"/>
                  <a:gd name="connsiteY81" fmla="*/ 5148 h 10000"/>
                  <a:gd name="connsiteX82" fmla="*/ 1933 w 10000"/>
                  <a:gd name="connsiteY82" fmla="*/ 5149 h 10000"/>
                  <a:gd name="connsiteX83" fmla="*/ 2102 w 10000"/>
                  <a:gd name="connsiteY83" fmla="*/ 6458 h 10000"/>
                  <a:gd name="connsiteX84" fmla="*/ 2408 w 10000"/>
                  <a:gd name="connsiteY84" fmla="*/ 7061 h 10000"/>
                  <a:gd name="connsiteX85" fmla="*/ 2354 w 10000"/>
                  <a:gd name="connsiteY85" fmla="*/ 7531 h 10000"/>
                  <a:gd name="connsiteX86" fmla="*/ 2293 w 10000"/>
                  <a:gd name="connsiteY86" fmla="*/ 7792 h 10000"/>
                  <a:gd name="connsiteX87" fmla="*/ 2290 w 10000"/>
                  <a:gd name="connsiteY87" fmla="*/ 7806 h 10000"/>
                  <a:gd name="connsiteX88" fmla="*/ 2383 w 10000"/>
                  <a:gd name="connsiteY88" fmla="*/ 8440 h 10000"/>
                  <a:gd name="connsiteX89" fmla="*/ 2989 w 10000"/>
                  <a:gd name="connsiteY89" fmla="*/ 9045 h 10000"/>
                  <a:gd name="connsiteX90" fmla="*/ 3047 w 10000"/>
                  <a:gd name="connsiteY90" fmla="*/ 9251 h 10000"/>
                  <a:gd name="connsiteX91" fmla="*/ 3124 w 10000"/>
                  <a:gd name="connsiteY91" fmla="*/ 9398 h 10000"/>
                  <a:gd name="connsiteX92" fmla="*/ 3038 w 10000"/>
                  <a:gd name="connsiteY92" fmla="*/ 9612 h 10000"/>
                  <a:gd name="connsiteX93" fmla="*/ 2882 w 10000"/>
                  <a:gd name="connsiteY93" fmla="*/ 9914 h 10000"/>
                  <a:gd name="connsiteX94" fmla="*/ 3802 w 10000"/>
                  <a:gd name="connsiteY94" fmla="*/ 10000 h 10000"/>
                  <a:gd name="connsiteX95" fmla="*/ 4205 w 10000"/>
                  <a:gd name="connsiteY95" fmla="*/ 9511 h 10000"/>
                  <a:gd name="connsiteX96" fmla="*/ 4158 w 10000"/>
                  <a:gd name="connsiteY96" fmla="*/ 9238 h 10000"/>
                  <a:gd name="connsiteX97" fmla="*/ 4053 w 10000"/>
                  <a:gd name="connsiteY97" fmla="*/ 9045 h 10000"/>
                  <a:gd name="connsiteX98" fmla="*/ 4204 w 10000"/>
                  <a:gd name="connsiteY98" fmla="*/ 8490 h 10000"/>
                  <a:gd name="connsiteX99" fmla="*/ 4201 w 10000"/>
                  <a:gd name="connsiteY99" fmla="*/ 8106 h 10000"/>
                  <a:gd name="connsiteX100" fmla="*/ 4383 w 10000"/>
                  <a:gd name="connsiteY100" fmla="*/ 7432 h 10000"/>
                  <a:gd name="connsiteX101" fmla="*/ 4395 w 10000"/>
                  <a:gd name="connsiteY101" fmla="*/ 7412 h 10000"/>
                  <a:gd name="connsiteX102" fmla="*/ 4571 w 10000"/>
                  <a:gd name="connsiteY102" fmla="*/ 6549 h 10000"/>
                  <a:gd name="connsiteX103" fmla="*/ 4644 w 10000"/>
                  <a:gd name="connsiteY103" fmla="*/ 6212 h 10000"/>
                  <a:gd name="connsiteX104" fmla="*/ 4984 w 10000"/>
                  <a:gd name="connsiteY104" fmla="*/ 5447 h 10000"/>
                  <a:gd name="connsiteX105" fmla="*/ 5361 w 10000"/>
                  <a:gd name="connsiteY105" fmla="*/ 6197 h 10000"/>
                  <a:gd name="connsiteX106" fmla="*/ 5420 w 10000"/>
                  <a:gd name="connsiteY106" fmla="*/ 6541 h 10000"/>
                  <a:gd name="connsiteX107" fmla="*/ 5616 w 10000"/>
                  <a:gd name="connsiteY107" fmla="*/ 7403 h 10000"/>
                  <a:gd name="connsiteX108" fmla="*/ 5626 w 10000"/>
                  <a:gd name="connsiteY108" fmla="*/ 7423 h 10000"/>
                  <a:gd name="connsiteX109" fmla="*/ 5811 w 10000"/>
                  <a:gd name="connsiteY109" fmla="*/ 8098 h 10000"/>
                  <a:gd name="connsiteX110" fmla="*/ 5811 w 10000"/>
                  <a:gd name="connsiteY110" fmla="*/ 8481 h 10000"/>
                  <a:gd name="connsiteX111" fmla="*/ 5962 w 10000"/>
                  <a:gd name="connsiteY111" fmla="*/ 9045 h 10000"/>
                  <a:gd name="connsiteX112" fmla="*/ 5860 w 10000"/>
                  <a:gd name="connsiteY112" fmla="*/ 9229 h 10000"/>
                  <a:gd name="connsiteX113" fmla="*/ 5814 w 10000"/>
                  <a:gd name="connsiteY113" fmla="*/ 9502 h 10000"/>
                  <a:gd name="connsiteX114" fmla="*/ 6219 w 10000"/>
                  <a:gd name="connsiteY114" fmla="*/ 9992 h 10000"/>
                  <a:gd name="connsiteX115" fmla="*/ 7139 w 10000"/>
                  <a:gd name="connsiteY115" fmla="*/ 9906 h 10000"/>
                  <a:gd name="connsiteX116" fmla="*/ 6983 w 10000"/>
                  <a:gd name="connsiteY116" fmla="*/ 9604 h 10000"/>
                  <a:gd name="connsiteX117" fmla="*/ 6893 w 10000"/>
                  <a:gd name="connsiteY117" fmla="*/ 9390 h 10000"/>
                  <a:gd name="connsiteX118" fmla="*/ 6970 w 10000"/>
                  <a:gd name="connsiteY118" fmla="*/ 9243 h 10000"/>
                  <a:gd name="connsiteX119" fmla="*/ 7023 w 10000"/>
                  <a:gd name="connsiteY119" fmla="*/ 9045 h 10000"/>
                  <a:gd name="connsiteX120" fmla="*/ 7632 w 10000"/>
                  <a:gd name="connsiteY120" fmla="*/ 8432 h 10000"/>
                  <a:gd name="connsiteX121" fmla="*/ 7722 w 10000"/>
                  <a:gd name="connsiteY121" fmla="*/ 7798 h 10000"/>
                  <a:gd name="connsiteX122" fmla="*/ 7720 w 10000"/>
                  <a:gd name="connsiteY122" fmla="*/ 7784 h 10000"/>
                  <a:gd name="connsiteX123" fmla="*/ 7657 w 10000"/>
                  <a:gd name="connsiteY123" fmla="*/ 7524 h 10000"/>
                  <a:gd name="connsiteX124" fmla="*/ 7601 w 10000"/>
                  <a:gd name="connsiteY124" fmla="*/ 7052 h 10000"/>
                  <a:gd name="connsiteX125" fmla="*/ 7873 w 10000"/>
                  <a:gd name="connsiteY125" fmla="*/ 6448 h 10000"/>
                  <a:gd name="connsiteX126" fmla="*/ 8069 w 10000"/>
                  <a:gd name="connsiteY126" fmla="*/ 5141 h 10000"/>
                  <a:gd name="connsiteX127" fmla="*/ 8069 w 10000"/>
                  <a:gd name="connsiteY127" fmla="*/ 5140 h 10000"/>
                  <a:gd name="connsiteX128" fmla="*/ 7955 w 10000"/>
                  <a:gd name="connsiteY128" fmla="*/ 4464 h 10000"/>
                  <a:gd name="connsiteX129" fmla="*/ 7891 w 10000"/>
                  <a:gd name="connsiteY129" fmla="*/ 4382 h 10000"/>
                  <a:gd name="connsiteX130" fmla="*/ 7674 w 10000"/>
                  <a:gd name="connsiteY130" fmla="*/ 4087 h 10000"/>
                  <a:gd name="connsiteX131" fmla="*/ 7791 w 10000"/>
                  <a:gd name="connsiteY131" fmla="*/ 3208 h 10000"/>
                  <a:gd name="connsiteX132" fmla="*/ 7813 w 10000"/>
                  <a:gd name="connsiteY132" fmla="*/ 3165 h 10000"/>
                  <a:gd name="connsiteX133" fmla="*/ 8013 w 10000"/>
                  <a:gd name="connsiteY133" fmla="*/ 3533 h 10000"/>
                  <a:gd name="connsiteX134" fmla="*/ 8118 w 10000"/>
                  <a:gd name="connsiteY134" fmla="*/ 3826 h 10000"/>
                  <a:gd name="connsiteX135" fmla="*/ 8118 w 10000"/>
                  <a:gd name="connsiteY135" fmla="*/ 3916 h 10000"/>
                  <a:gd name="connsiteX136" fmla="*/ 8207 w 10000"/>
                  <a:gd name="connsiteY136" fmla="*/ 4123 h 10000"/>
                  <a:gd name="connsiteX137" fmla="*/ 8267 w 10000"/>
                  <a:gd name="connsiteY137" fmla="*/ 4239 h 10000"/>
                  <a:gd name="connsiteX138" fmla="*/ 8381 w 10000"/>
                  <a:gd name="connsiteY138" fmla="*/ 4387 h 10000"/>
                  <a:gd name="connsiteX139" fmla="*/ 9000 w 10000"/>
                  <a:gd name="connsiteY139" fmla="*/ 4937 h 10000"/>
                  <a:gd name="connsiteX140" fmla="*/ 8963 w 10000"/>
                  <a:gd name="connsiteY140" fmla="*/ 5076 h 10000"/>
                  <a:gd name="connsiteX141" fmla="*/ 8727 w 10000"/>
                  <a:gd name="connsiteY141" fmla="*/ 5188 h 10000"/>
                  <a:gd name="connsiteX142" fmla="*/ 8628 w 10000"/>
                  <a:gd name="connsiteY142" fmla="*/ 5334 h 10000"/>
                  <a:gd name="connsiteX143" fmla="*/ 8569 w 10000"/>
                  <a:gd name="connsiteY143" fmla="*/ 5479 h 10000"/>
                  <a:gd name="connsiteX144" fmla="*/ 8583 w 10000"/>
                  <a:gd name="connsiteY144" fmla="*/ 5575 h 10000"/>
                  <a:gd name="connsiteX145" fmla="*/ 8918 w 10000"/>
                  <a:gd name="connsiteY145" fmla="*/ 5555 h 10000"/>
                  <a:gd name="connsiteX146" fmla="*/ 8966 w 10000"/>
                  <a:gd name="connsiteY146" fmla="*/ 5442 h 10000"/>
                  <a:gd name="connsiteX147" fmla="*/ 9054 w 10000"/>
                  <a:gd name="connsiteY147" fmla="*/ 5425 h 10000"/>
                  <a:gd name="connsiteX148" fmla="*/ 9117 w 10000"/>
                  <a:gd name="connsiteY148" fmla="*/ 5440 h 10000"/>
                  <a:gd name="connsiteX149" fmla="*/ 8958 w 10000"/>
                  <a:gd name="connsiteY149" fmla="*/ 5633 h 10000"/>
                  <a:gd name="connsiteX150" fmla="*/ 8668 w 10000"/>
                  <a:gd name="connsiteY150" fmla="*/ 5801 h 10000"/>
                  <a:gd name="connsiteX151" fmla="*/ 9302 w 10000"/>
                  <a:gd name="connsiteY151" fmla="*/ 5744 h 10000"/>
                  <a:gd name="connsiteX152" fmla="*/ 9736 w 10000"/>
                  <a:gd name="connsiteY152" fmla="*/ 5618 h 10000"/>
                  <a:gd name="connsiteX153" fmla="*/ 9898 w 10000"/>
                  <a:gd name="connsiteY153" fmla="*/ 5415 h 10000"/>
                  <a:gd name="connsiteX154" fmla="*/ 9897 w 10000"/>
                  <a:gd name="connsiteY154" fmla="*/ 5204 h 10000"/>
                  <a:gd name="connsiteX155" fmla="*/ 9926 w 10000"/>
                  <a:gd name="connsiteY155"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373 w 10000"/>
                  <a:gd name="connsiteY66" fmla="*/ 5334 h 10000"/>
                  <a:gd name="connsiteX67" fmla="*/ 1276 w 10000"/>
                  <a:gd name="connsiteY67" fmla="*/ 5188 h 10000"/>
                  <a:gd name="connsiteX68" fmla="*/ 1038 w 10000"/>
                  <a:gd name="connsiteY68" fmla="*/ 5076 h 10000"/>
                  <a:gd name="connsiteX69" fmla="*/ 1001 w 10000"/>
                  <a:gd name="connsiteY69" fmla="*/ 4937 h 10000"/>
                  <a:gd name="connsiteX70" fmla="*/ 1734 w 10000"/>
                  <a:gd name="connsiteY70" fmla="*/ 4239 h 10000"/>
                  <a:gd name="connsiteX71" fmla="*/ 1795 w 10000"/>
                  <a:gd name="connsiteY71" fmla="*/ 4123 h 10000"/>
                  <a:gd name="connsiteX72" fmla="*/ 1884 w 10000"/>
                  <a:gd name="connsiteY72" fmla="*/ 3916 h 10000"/>
                  <a:gd name="connsiteX73" fmla="*/ 1884 w 10000"/>
                  <a:gd name="connsiteY73" fmla="*/ 3826 h 10000"/>
                  <a:gd name="connsiteX74" fmla="*/ 1988 w 10000"/>
                  <a:gd name="connsiteY74" fmla="*/ 3533 h 10000"/>
                  <a:gd name="connsiteX75" fmla="*/ 2189 w 10000"/>
                  <a:gd name="connsiteY75" fmla="*/ 3166 h 10000"/>
                  <a:gd name="connsiteX76" fmla="*/ 2210 w 10000"/>
                  <a:gd name="connsiteY76" fmla="*/ 3208 h 10000"/>
                  <a:gd name="connsiteX77" fmla="*/ 2329 w 10000"/>
                  <a:gd name="connsiteY77" fmla="*/ 4087 h 10000"/>
                  <a:gd name="connsiteX78" fmla="*/ 2112 w 10000"/>
                  <a:gd name="connsiteY78" fmla="*/ 4382 h 10000"/>
                  <a:gd name="connsiteX79" fmla="*/ 2047 w 10000"/>
                  <a:gd name="connsiteY79" fmla="*/ 4464 h 10000"/>
                  <a:gd name="connsiteX80" fmla="*/ 1933 w 10000"/>
                  <a:gd name="connsiteY80" fmla="*/ 5148 h 10000"/>
                  <a:gd name="connsiteX81" fmla="*/ 1933 w 10000"/>
                  <a:gd name="connsiteY81" fmla="*/ 5149 h 10000"/>
                  <a:gd name="connsiteX82" fmla="*/ 2102 w 10000"/>
                  <a:gd name="connsiteY82" fmla="*/ 6458 h 10000"/>
                  <a:gd name="connsiteX83" fmla="*/ 2408 w 10000"/>
                  <a:gd name="connsiteY83" fmla="*/ 7061 h 10000"/>
                  <a:gd name="connsiteX84" fmla="*/ 2354 w 10000"/>
                  <a:gd name="connsiteY84" fmla="*/ 7531 h 10000"/>
                  <a:gd name="connsiteX85" fmla="*/ 2293 w 10000"/>
                  <a:gd name="connsiteY85" fmla="*/ 7792 h 10000"/>
                  <a:gd name="connsiteX86" fmla="*/ 2290 w 10000"/>
                  <a:gd name="connsiteY86" fmla="*/ 7806 h 10000"/>
                  <a:gd name="connsiteX87" fmla="*/ 2383 w 10000"/>
                  <a:gd name="connsiteY87" fmla="*/ 8440 h 10000"/>
                  <a:gd name="connsiteX88" fmla="*/ 2989 w 10000"/>
                  <a:gd name="connsiteY88" fmla="*/ 9045 h 10000"/>
                  <a:gd name="connsiteX89" fmla="*/ 3047 w 10000"/>
                  <a:gd name="connsiteY89" fmla="*/ 9251 h 10000"/>
                  <a:gd name="connsiteX90" fmla="*/ 3124 w 10000"/>
                  <a:gd name="connsiteY90" fmla="*/ 9398 h 10000"/>
                  <a:gd name="connsiteX91" fmla="*/ 3038 w 10000"/>
                  <a:gd name="connsiteY91" fmla="*/ 9612 h 10000"/>
                  <a:gd name="connsiteX92" fmla="*/ 2882 w 10000"/>
                  <a:gd name="connsiteY92" fmla="*/ 9914 h 10000"/>
                  <a:gd name="connsiteX93" fmla="*/ 3802 w 10000"/>
                  <a:gd name="connsiteY93" fmla="*/ 10000 h 10000"/>
                  <a:gd name="connsiteX94" fmla="*/ 4205 w 10000"/>
                  <a:gd name="connsiteY94" fmla="*/ 9511 h 10000"/>
                  <a:gd name="connsiteX95" fmla="*/ 4158 w 10000"/>
                  <a:gd name="connsiteY95" fmla="*/ 9238 h 10000"/>
                  <a:gd name="connsiteX96" fmla="*/ 4053 w 10000"/>
                  <a:gd name="connsiteY96" fmla="*/ 9045 h 10000"/>
                  <a:gd name="connsiteX97" fmla="*/ 4204 w 10000"/>
                  <a:gd name="connsiteY97" fmla="*/ 8490 h 10000"/>
                  <a:gd name="connsiteX98" fmla="*/ 4201 w 10000"/>
                  <a:gd name="connsiteY98" fmla="*/ 8106 h 10000"/>
                  <a:gd name="connsiteX99" fmla="*/ 4383 w 10000"/>
                  <a:gd name="connsiteY99" fmla="*/ 7432 h 10000"/>
                  <a:gd name="connsiteX100" fmla="*/ 4395 w 10000"/>
                  <a:gd name="connsiteY100" fmla="*/ 7412 h 10000"/>
                  <a:gd name="connsiteX101" fmla="*/ 4571 w 10000"/>
                  <a:gd name="connsiteY101" fmla="*/ 6549 h 10000"/>
                  <a:gd name="connsiteX102" fmla="*/ 4644 w 10000"/>
                  <a:gd name="connsiteY102" fmla="*/ 6212 h 10000"/>
                  <a:gd name="connsiteX103" fmla="*/ 4984 w 10000"/>
                  <a:gd name="connsiteY103" fmla="*/ 5447 h 10000"/>
                  <a:gd name="connsiteX104" fmla="*/ 5361 w 10000"/>
                  <a:gd name="connsiteY104" fmla="*/ 6197 h 10000"/>
                  <a:gd name="connsiteX105" fmla="*/ 5420 w 10000"/>
                  <a:gd name="connsiteY105" fmla="*/ 6541 h 10000"/>
                  <a:gd name="connsiteX106" fmla="*/ 5616 w 10000"/>
                  <a:gd name="connsiteY106" fmla="*/ 7403 h 10000"/>
                  <a:gd name="connsiteX107" fmla="*/ 5626 w 10000"/>
                  <a:gd name="connsiteY107" fmla="*/ 7423 h 10000"/>
                  <a:gd name="connsiteX108" fmla="*/ 5811 w 10000"/>
                  <a:gd name="connsiteY108" fmla="*/ 8098 h 10000"/>
                  <a:gd name="connsiteX109" fmla="*/ 5811 w 10000"/>
                  <a:gd name="connsiteY109" fmla="*/ 8481 h 10000"/>
                  <a:gd name="connsiteX110" fmla="*/ 5962 w 10000"/>
                  <a:gd name="connsiteY110" fmla="*/ 9045 h 10000"/>
                  <a:gd name="connsiteX111" fmla="*/ 5860 w 10000"/>
                  <a:gd name="connsiteY111" fmla="*/ 9229 h 10000"/>
                  <a:gd name="connsiteX112" fmla="*/ 5814 w 10000"/>
                  <a:gd name="connsiteY112" fmla="*/ 9502 h 10000"/>
                  <a:gd name="connsiteX113" fmla="*/ 6219 w 10000"/>
                  <a:gd name="connsiteY113" fmla="*/ 9992 h 10000"/>
                  <a:gd name="connsiteX114" fmla="*/ 7139 w 10000"/>
                  <a:gd name="connsiteY114" fmla="*/ 9906 h 10000"/>
                  <a:gd name="connsiteX115" fmla="*/ 6983 w 10000"/>
                  <a:gd name="connsiteY115" fmla="*/ 9604 h 10000"/>
                  <a:gd name="connsiteX116" fmla="*/ 6893 w 10000"/>
                  <a:gd name="connsiteY116" fmla="*/ 9390 h 10000"/>
                  <a:gd name="connsiteX117" fmla="*/ 6970 w 10000"/>
                  <a:gd name="connsiteY117" fmla="*/ 9243 h 10000"/>
                  <a:gd name="connsiteX118" fmla="*/ 7023 w 10000"/>
                  <a:gd name="connsiteY118" fmla="*/ 9045 h 10000"/>
                  <a:gd name="connsiteX119" fmla="*/ 7632 w 10000"/>
                  <a:gd name="connsiteY119" fmla="*/ 8432 h 10000"/>
                  <a:gd name="connsiteX120" fmla="*/ 7722 w 10000"/>
                  <a:gd name="connsiteY120" fmla="*/ 7798 h 10000"/>
                  <a:gd name="connsiteX121" fmla="*/ 7720 w 10000"/>
                  <a:gd name="connsiteY121" fmla="*/ 7784 h 10000"/>
                  <a:gd name="connsiteX122" fmla="*/ 7657 w 10000"/>
                  <a:gd name="connsiteY122" fmla="*/ 7524 h 10000"/>
                  <a:gd name="connsiteX123" fmla="*/ 7601 w 10000"/>
                  <a:gd name="connsiteY123" fmla="*/ 7052 h 10000"/>
                  <a:gd name="connsiteX124" fmla="*/ 7873 w 10000"/>
                  <a:gd name="connsiteY124" fmla="*/ 6448 h 10000"/>
                  <a:gd name="connsiteX125" fmla="*/ 8069 w 10000"/>
                  <a:gd name="connsiteY125" fmla="*/ 5141 h 10000"/>
                  <a:gd name="connsiteX126" fmla="*/ 8069 w 10000"/>
                  <a:gd name="connsiteY126" fmla="*/ 5140 h 10000"/>
                  <a:gd name="connsiteX127" fmla="*/ 7955 w 10000"/>
                  <a:gd name="connsiteY127" fmla="*/ 4464 h 10000"/>
                  <a:gd name="connsiteX128" fmla="*/ 7891 w 10000"/>
                  <a:gd name="connsiteY128" fmla="*/ 4382 h 10000"/>
                  <a:gd name="connsiteX129" fmla="*/ 7674 w 10000"/>
                  <a:gd name="connsiteY129" fmla="*/ 4087 h 10000"/>
                  <a:gd name="connsiteX130" fmla="*/ 7791 w 10000"/>
                  <a:gd name="connsiteY130" fmla="*/ 3208 h 10000"/>
                  <a:gd name="connsiteX131" fmla="*/ 7813 w 10000"/>
                  <a:gd name="connsiteY131" fmla="*/ 3165 h 10000"/>
                  <a:gd name="connsiteX132" fmla="*/ 8013 w 10000"/>
                  <a:gd name="connsiteY132" fmla="*/ 3533 h 10000"/>
                  <a:gd name="connsiteX133" fmla="*/ 8118 w 10000"/>
                  <a:gd name="connsiteY133" fmla="*/ 3826 h 10000"/>
                  <a:gd name="connsiteX134" fmla="*/ 8118 w 10000"/>
                  <a:gd name="connsiteY134" fmla="*/ 3916 h 10000"/>
                  <a:gd name="connsiteX135" fmla="*/ 8207 w 10000"/>
                  <a:gd name="connsiteY135" fmla="*/ 4123 h 10000"/>
                  <a:gd name="connsiteX136" fmla="*/ 8267 w 10000"/>
                  <a:gd name="connsiteY136" fmla="*/ 4239 h 10000"/>
                  <a:gd name="connsiteX137" fmla="*/ 8381 w 10000"/>
                  <a:gd name="connsiteY137" fmla="*/ 4387 h 10000"/>
                  <a:gd name="connsiteX138" fmla="*/ 9000 w 10000"/>
                  <a:gd name="connsiteY138" fmla="*/ 4937 h 10000"/>
                  <a:gd name="connsiteX139" fmla="*/ 8963 w 10000"/>
                  <a:gd name="connsiteY139" fmla="*/ 5076 h 10000"/>
                  <a:gd name="connsiteX140" fmla="*/ 8727 w 10000"/>
                  <a:gd name="connsiteY140" fmla="*/ 5188 h 10000"/>
                  <a:gd name="connsiteX141" fmla="*/ 8628 w 10000"/>
                  <a:gd name="connsiteY141" fmla="*/ 5334 h 10000"/>
                  <a:gd name="connsiteX142" fmla="*/ 8569 w 10000"/>
                  <a:gd name="connsiteY142" fmla="*/ 5479 h 10000"/>
                  <a:gd name="connsiteX143" fmla="*/ 8583 w 10000"/>
                  <a:gd name="connsiteY143" fmla="*/ 5575 h 10000"/>
                  <a:gd name="connsiteX144" fmla="*/ 8918 w 10000"/>
                  <a:gd name="connsiteY144" fmla="*/ 5555 h 10000"/>
                  <a:gd name="connsiteX145" fmla="*/ 8966 w 10000"/>
                  <a:gd name="connsiteY145" fmla="*/ 5442 h 10000"/>
                  <a:gd name="connsiteX146" fmla="*/ 9054 w 10000"/>
                  <a:gd name="connsiteY146" fmla="*/ 5425 h 10000"/>
                  <a:gd name="connsiteX147" fmla="*/ 9117 w 10000"/>
                  <a:gd name="connsiteY147" fmla="*/ 5440 h 10000"/>
                  <a:gd name="connsiteX148" fmla="*/ 8958 w 10000"/>
                  <a:gd name="connsiteY148" fmla="*/ 5633 h 10000"/>
                  <a:gd name="connsiteX149" fmla="*/ 8668 w 10000"/>
                  <a:gd name="connsiteY149" fmla="*/ 5801 h 10000"/>
                  <a:gd name="connsiteX150" fmla="*/ 9302 w 10000"/>
                  <a:gd name="connsiteY150" fmla="*/ 5744 h 10000"/>
                  <a:gd name="connsiteX151" fmla="*/ 9736 w 10000"/>
                  <a:gd name="connsiteY151" fmla="*/ 5618 h 10000"/>
                  <a:gd name="connsiteX152" fmla="*/ 9898 w 10000"/>
                  <a:gd name="connsiteY152" fmla="*/ 5415 h 10000"/>
                  <a:gd name="connsiteX153" fmla="*/ 9897 w 10000"/>
                  <a:gd name="connsiteY153" fmla="*/ 5204 h 10000"/>
                  <a:gd name="connsiteX154" fmla="*/ 9926 w 10000"/>
                  <a:gd name="connsiteY154"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373 w 10000"/>
                  <a:gd name="connsiteY66" fmla="*/ 5334 h 10000"/>
                  <a:gd name="connsiteX67" fmla="*/ 1038 w 10000"/>
                  <a:gd name="connsiteY67" fmla="*/ 5076 h 10000"/>
                  <a:gd name="connsiteX68" fmla="*/ 1001 w 10000"/>
                  <a:gd name="connsiteY68" fmla="*/ 4937 h 10000"/>
                  <a:gd name="connsiteX69" fmla="*/ 1734 w 10000"/>
                  <a:gd name="connsiteY69" fmla="*/ 4239 h 10000"/>
                  <a:gd name="connsiteX70" fmla="*/ 1795 w 10000"/>
                  <a:gd name="connsiteY70" fmla="*/ 4123 h 10000"/>
                  <a:gd name="connsiteX71" fmla="*/ 1884 w 10000"/>
                  <a:gd name="connsiteY71" fmla="*/ 3916 h 10000"/>
                  <a:gd name="connsiteX72" fmla="*/ 1884 w 10000"/>
                  <a:gd name="connsiteY72" fmla="*/ 3826 h 10000"/>
                  <a:gd name="connsiteX73" fmla="*/ 1988 w 10000"/>
                  <a:gd name="connsiteY73" fmla="*/ 3533 h 10000"/>
                  <a:gd name="connsiteX74" fmla="*/ 2189 w 10000"/>
                  <a:gd name="connsiteY74" fmla="*/ 3166 h 10000"/>
                  <a:gd name="connsiteX75" fmla="*/ 2210 w 10000"/>
                  <a:gd name="connsiteY75" fmla="*/ 3208 h 10000"/>
                  <a:gd name="connsiteX76" fmla="*/ 2329 w 10000"/>
                  <a:gd name="connsiteY76" fmla="*/ 4087 h 10000"/>
                  <a:gd name="connsiteX77" fmla="*/ 2112 w 10000"/>
                  <a:gd name="connsiteY77" fmla="*/ 4382 h 10000"/>
                  <a:gd name="connsiteX78" fmla="*/ 2047 w 10000"/>
                  <a:gd name="connsiteY78" fmla="*/ 4464 h 10000"/>
                  <a:gd name="connsiteX79" fmla="*/ 1933 w 10000"/>
                  <a:gd name="connsiteY79" fmla="*/ 5148 h 10000"/>
                  <a:gd name="connsiteX80" fmla="*/ 1933 w 10000"/>
                  <a:gd name="connsiteY80" fmla="*/ 5149 h 10000"/>
                  <a:gd name="connsiteX81" fmla="*/ 2102 w 10000"/>
                  <a:gd name="connsiteY81" fmla="*/ 6458 h 10000"/>
                  <a:gd name="connsiteX82" fmla="*/ 2408 w 10000"/>
                  <a:gd name="connsiteY82" fmla="*/ 7061 h 10000"/>
                  <a:gd name="connsiteX83" fmla="*/ 2354 w 10000"/>
                  <a:gd name="connsiteY83" fmla="*/ 7531 h 10000"/>
                  <a:gd name="connsiteX84" fmla="*/ 2293 w 10000"/>
                  <a:gd name="connsiteY84" fmla="*/ 7792 h 10000"/>
                  <a:gd name="connsiteX85" fmla="*/ 2290 w 10000"/>
                  <a:gd name="connsiteY85" fmla="*/ 7806 h 10000"/>
                  <a:gd name="connsiteX86" fmla="*/ 2383 w 10000"/>
                  <a:gd name="connsiteY86" fmla="*/ 8440 h 10000"/>
                  <a:gd name="connsiteX87" fmla="*/ 2989 w 10000"/>
                  <a:gd name="connsiteY87" fmla="*/ 9045 h 10000"/>
                  <a:gd name="connsiteX88" fmla="*/ 3047 w 10000"/>
                  <a:gd name="connsiteY88" fmla="*/ 9251 h 10000"/>
                  <a:gd name="connsiteX89" fmla="*/ 3124 w 10000"/>
                  <a:gd name="connsiteY89" fmla="*/ 9398 h 10000"/>
                  <a:gd name="connsiteX90" fmla="*/ 3038 w 10000"/>
                  <a:gd name="connsiteY90" fmla="*/ 9612 h 10000"/>
                  <a:gd name="connsiteX91" fmla="*/ 2882 w 10000"/>
                  <a:gd name="connsiteY91" fmla="*/ 9914 h 10000"/>
                  <a:gd name="connsiteX92" fmla="*/ 3802 w 10000"/>
                  <a:gd name="connsiteY92" fmla="*/ 10000 h 10000"/>
                  <a:gd name="connsiteX93" fmla="*/ 4205 w 10000"/>
                  <a:gd name="connsiteY93" fmla="*/ 9511 h 10000"/>
                  <a:gd name="connsiteX94" fmla="*/ 4158 w 10000"/>
                  <a:gd name="connsiteY94" fmla="*/ 9238 h 10000"/>
                  <a:gd name="connsiteX95" fmla="*/ 4053 w 10000"/>
                  <a:gd name="connsiteY95" fmla="*/ 9045 h 10000"/>
                  <a:gd name="connsiteX96" fmla="*/ 4204 w 10000"/>
                  <a:gd name="connsiteY96" fmla="*/ 8490 h 10000"/>
                  <a:gd name="connsiteX97" fmla="*/ 4201 w 10000"/>
                  <a:gd name="connsiteY97" fmla="*/ 8106 h 10000"/>
                  <a:gd name="connsiteX98" fmla="*/ 4383 w 10000"/>
                  <a:gd name="connsiteY98" fmla="*/ 7432 h 10000"/>
                  <a:gd name="connsiteX99" fmla="*/ 4395 w 10000"/>
                  <a:gd name="connsiteY99" fmla="*/ 7412 h 10000"/>
                  <a:gd name="connsiteX100" fmla="*/ 4571 w 10000"/>
                  <a:gd name="connsiteY100" fmla="*/ 6549 h 10000"/>
                  <a:gd name="connsiteX101" fmla="*/ 4644 w 10000"/>
                  <a:gd name="connsiteY101" fmla="*/ 6212 h 10000"/>
                  <a:gd name="connsiteX102" fmla="*/ 4984 w 10000"/>
                  <a:gd name="connsiteY102" fmla="*/ 5447 h 10000"/>
                  <a:gd name="connsiteX103" fmla="*/ 5361 w 10000"/>
                  <a:gd name="connsiteY103" fmla="*/ 6197 h 10000"/>
                  <a:gd name="connsiteX104" fmla="*/ 5420 w 10000"/>
                  <a:gd name="connsiteY104" fmla="*/ 6541 h 10000"/>
                  <a:gd name="connsiteX105" fmla="*/ 5616 w 10000"/>
                  <a:gd name="connsiteY105" fmla="*/ 7403 h 10000"/>
                  <a:gd name="connsiteX106" fmla="*/ 5626 w 10000"/>
                  <a:gd name="connsiteY106" fmla="*/ 7423 h 10000"/>
                  <a:gd name="connsiteX107" fmla="*/ 5811 w 10000"/>
                  <a:gd name="connsiteY107" fmla="*/ 8098 h 10000"/>
                  <a:gd name="connsiteX108" fmla="*/ 5811 w 10000"/>
                  <a:gd name="connsiteY108" fmla="*/ 8481 h 10000"/>
                  <a:gd name="connsiteX109" fmla="*/ 5962 w 10000"/>
                  <a:gd name="connsiteY109" fmla="*/ 9045 h 10000"/>
                  <a:gd name="connsiteX110" fmla="*/ 5860 w 10000"/>
                  <a:gd name="connsiteY110" fmla="*/ 9229 h 10000"/>
                  <a:gd name="connsiteX111" fmla="*/ 5814 w 10000"/>
                  <a:gd name="connsiteY111" fmla="*/ 9502 h 10000"/>
                  <a:gd name="connsiteX112" fmla="*/ 6219 w 10000"/>
                  <a:gd name="connsiteY112" fmla="*/ 9992 h 10000"/>
                  <a:gd name="connsiteX113" fmla="*/ 7139 w 10000"/>
                  <a:gd name="connsiteY113" fmla="*/ 9906 h 10000"/>
                  <a:gd name="connsiteX114" fmla="*/ 6983 w 10000"/>
                  <a:gd name="connsiteY114" fmla="*/ 9604 h 10000"/>
                  <a:gd name="connsiteX115" fmla="*/ 6893 w 10000"/>
                  <a:gd name="connsiteY115" fmla="*/ 9390 h 10000"/>
                  <a:gd name="connsiteX116" fmla="*/ 6970 w 10000"/>
                  <a:gd name="connsiteY116" fmla="*/ 9243 h 10000"/>
                  <a:gd name="connsiteX117" fmla="*/ 7023 w 10000"/>
                  <a:gd name="connsiteY117" fmla="*/ 9045 h 10000"/>
                  <a:gd name="connsiteX118" fmla="*/ 7632 w 10000"/>
                  <a:gd name="connsiteY118" fmla="*/ 8432 h 10000"/>
                  <a:gd name="connsiteX119" fmla="*/ 7722 w 10000"/>
                  <a:gd name="connsiteY119" fmla="*/ 7798 h 10000"/>
                  <a:gd name="connsiteX120" fmla="*/ 7720 w 10000"/>
                  <a:gd name="connsiteY120" fmla="*/ 7784 h 10000"/>
                  <a:gd name="connsiteX121" fmla="*/ 7657 w 10000"/>
                  <a:gd name="connsiteY121" fmla="*/ 7524 h 10000"/>
                  <a:gd name="connsiteX122" fmla="*/ 7601 w 10000"/>
                  <a:gd name="connsiteY122" fmla="*/ 7052 h 10000"/>
                  <a:gd name="connsiteX123" fmla="*/ 7873 w 10000"/>
                  <a:gd name="connsiteY123" fmla="*/ 6448 h 10000"/>
                  <a:gd name="connsiteX124" fmla="*/ 8069 w 10000"/>
                  <a:gd name="connsiteY124" fmla="*/ 5141 h 10000"/>
                  <a:gd name="connsiteX125" fmla="*/ 8069 w 10000"/>
                  <a:gd name="connsiteY125" fmla="*/ 5140 h 10000"/>
                  <a:gd name="connsiteX126" fmla="*/ 7955 w 10000"/>
                  <a:gd name="connsiteY126" fmla="*/ 4464 h 10000"/>
                  <a:gd name="connsiteX127" fmla="*/ 7891 w 10000"/>
                  <a:gd name="connsiteY127" fmla="*/ 4382 h 10000"/>
                  <a:gd name="connsiteX128" fmla="*/ 7674 w 10000"/>
                  <a:gd name="connsiteY128" fmla="*/ 4087 h 10000"/>
                  <a:gd name="connsiteX129" fmla="*/ 7791 w 10000"/>
                  <a:gd name="connsiteY129" fmla="*/ 3208 h 10000"/>
                  <a:gd name="connsiteX130" fmla="*/ 7813 w 10000"/>
                  <a:gd name="connsiteY130" fmla="*/ 3165 h 10000"/>
                  <a:gd name="connsiteX131" fmla="*/ 8013 w 10000"/>
                  <a:gd name="connsiteY131" fmla="*/ 3533 h 10000"/>
                  <a:gd name="connsiteX132" fmla="*/ 8118 w 10000"/>
                  <a:gd name="connsiteY132" fmla="*/ 3826 h 10000"/>
                  <a:gd name="connsiteX133" fmla="*/ 8118 w 10000"/>
                  <a:gd name="connsiteY133" fmla="*/ 3916 h 10000"/>
                  <a:gd name="connsiteX134" fmla="*/ 8207 w 10000"/>
                  <a:gd name="connsiteY134" fmla="*/ 4123 h 10000"/>
                  <a:gd name="connsiteX135" fmla="*/ 8267 w 10000"/>
                  <a:gd name="connsiteY135" fmla="*/ 4239 h 10000"/>
                  <a:gd name="connsiteX136" fmla="*/ 8381 w 10000"/>
                  <a:gd name="connsiteY136" fmla="*/ 4387 h 10000"/>
                  <a:gd name="connsiteX137" fmla="*/ 9000 w 10000"/>
                  <a:gd name="connsiteY137" fmla="*/ 4937 h 10000"/>
                  <a:gd name="connsiteX138" fmla="*/ 8963 w 10000"/>
                  <a:gd name="connsiteY138" fmla="*/ 5076 h 10000"/>
                  <a:gd name="connsiteX139" fmla="*/ 8727 w 10000"/>
                  <a:gd name="connsiteY139" fmla="*/ 5188 h 10000"/>
                  <a:gd name="connsiteX140" fmla="*/ 8628 w 10000"/>
                  <a:gd name="connsiteY140" fmla="*/ 5334 h 10000"/>
                  <a:gd name="connsiteX141" fmla="*/ 8569 w 10000"/>
                  <a:gd name="connsiteY141" fmla="*/ 5479 h 10000"/>
                  <a:gd name="connsiteX142" fmla="*/ 8583 w 10000"/>
                  <a:gd name="connsiteY142" fmla="*/ 5575 h 10000"/>
                  <a:gd name="connsiteX143" fmla="*/ 8918 w 10000"/>
                  <a:gd name="connsiteY143" fmla="*/ 5555 h 10000"/>
                  <a:gd name="connsiteX144" fmla="*/ 8966 w 10000"/>
                  <a:gd name="connsiteY144" fmla="*/ 5442 h 10000"/>
                  <a:gd name="connsiteX145" fmla="*/ 9054 w 10000"/>
                  <a:gd name="connsiteY145" fmla="*/ 5425 h 10000"/>
                  <a:gd name="connsiteX146" fmla="*/ 9117 w 10000"/>
                  <a:gd name="connsiteY146" fmla="*/ 5440 h 10000"/>
                  <a:gd name="connsiteX147" fmla="*/ 8958 w 10000"/>
                  <a:gd name="connsiteY147" fmla="*/ 5633 h 10000"/>
                  <a:gd name="connsiteX148" fmla="*/ 8668 w 10000"/>
                  <a:gd name="connsiteY148" fmla="*/ 5801 h 10000"/>
                  <a:gd name="connsiteX149" fmla="*/ 9302 w 10000"/>
                  <a:gd name="connsiteY149" fmla="*/ 5744 h 10000"/>
                  <a:gd name="connsiteX150" fmla="*/ 9736 w 10000"/>
                  <a:gd name="connsiteY150" fmla="*/ 5618 h 10000"/>
                  <a:gd name="connsiteX151" fmla="*/ 9898 w 10000"/>
                  <a:gd name="connsiteY151" fmla="*/ 5415 h 10000"/>
                  <a:gd name="connsiteX152" fmla="*/ 9897 w 10000"/>
                  <a:gd name="connsiteY152" fmla="*/ 5204 h 10000"/>
                  <a:gd name="connsiteX153" fmla="*/ 9926 w 10000"/>
                  <a:gd name="connsiteY153"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6 w 10000"/>
                  <a:gd name="connsiteY65" fmla="*/ 5204 h 10000"/>
                  <a:gd name="connsiteX66" fmla="*/ 1038 w 10000"/>
                  <a:gd name="connsiteY66" fmla="*/ 5076 h 10000"/>
                  <a:gd name="connsiteX67" fmla="*/ 1001 w 10000"/>
                  <a:gd name="connsiteY67" fmla="*/ 4937 h 10000"/>
                  <a:gd name="connsiteX68" fmla="*/ 1734 w 10000"/>
                  <a:gd name="connsiteY68" fmla="*/ 4239 h 10000"/>
                  <a:gd name="connsiteX69" fmla="*/ 1795 w 10000"/>
                  <a:gd name="connsiteY69" fmla="*/ 4123 h 10000"/>
                  <a:gd name="connsiteX70" fmla="*/ 1884 w 10000"/>
                  <a:gd name="connsiteY70" fmla="*/ 3916 h 10000"/>
                  <a:gd name="connsiteX71" fmla="*/ 1884 w 10000"/>
                  <a:gd name="connsiteY71" fmla="*/ 3826 h 10000"/>
                  <a:gd name="connsiteX72" fmla="*/ 1988 w 10000"/>
                  <a:gd name="connsiteY72" fmla="*/ 3533 h 10000"/>
                  <a:gd name="connsiteX73" fmla="*/ 2189 w 10000"/>
                  <a:gd name="connsiteY73" fmla="*/ 3166 h 10000"/>
                  <a:gd name="connsiteX74" fmla="*/ 2210 w 10000"/>
                  <a:gd name="connsiteY74" fmla="*/ 3208 h 10000"/>
                  <a:gd name="connsiteX75" fmla="*/ 2329 w 10000"/>
                  <a:gd name="connsiteY75" fmla="*/ 4087 h 10000"/>
                  <a:gd name="connsiteX76" fmla="*/ 2112 w 10000"/>
                  <a:gd name="connsiteY76" fmla="*/ 4382 h 10000"/>
                  <a:gd name="connsiteX77" fmla="*/ 2047 w 10000"/>
                  <a:gd name="connsiteY77" fmla="*/ 4464 h 10000"/>
                  <a:gd name="connsiteX78" fmla="*/ 1933 w 10000"/>
                  <a:gd name="connsiteY78" fmla="*/ 5148 h 10000"/>
                  <a:gd name="connsiteX79" fmla="*/ 1933 w 10000"/>
                  <a:gd name="connsiteY79" fmla="*/ 5149 h 10000"/>
                  <a:gd name="connsiteX80" fmla="*/ 2102 w 10000"/>
                  <a:gd name="connsiteY80" fmla="*/ 6458 h 10000"/>
                  <a:gd name="connsiteX81" fmla="*/ 2408 w 10000"/>
                  <a:gd name="connsiteY81" fmla="*/ 7061 h 10000"/>
                  <a:gd name="connsiteX82" fmla="*/ 2354 w 10000"/>
                  <a:gd name="connsiteY82" fmla="*/ 7531 h 10000"/>
                  <a:gd name="connsiteX83" fmla="*/ 2293 w 10000"/>
                  <a:gd name="connsiteY83" fmla="*/ 7792 h 10000"/>
                  <a:gd name="connsiteX84" fmla="*/ 2290 w 10000"/>
                  <a:gd name="connsiteY84" fmla="*/ 7806 h 10000"/>
                  <a:gd name="connsiteX85" fmla="*/ 2383 w 10000"/>
                  <a:gd name="connsiteY85" fmla="*/ 8440 h 10000"/>
                  <a:gd name="connsiteX86" fmla="*/ 2989 w 10000"/>
                  <a:gd name="connsiteY86" fmla="*/ 9045 h 10000"/>
                  <a:gd name="connsiteX87" fmla="*/ 3047 w 10000"/>
                  <a:gd name="connsiteY87" fmla="*/ 9251 h 10000"/>
                  <a:gd name="connsiteX88" fmla="*/ 3124 w 10000"/>
                  <a:gd name="connsiteY88" fmla="*/ 9398 h 10000"/>
                  <a:gd name="connsiteX89" fmla="*/ 3038 w 10000"/>
                  <a:gd name="connsiteY89" fmla="*/ 9612 h 10000"/>
                  <a:gd name="connsiteX90" fmla="*/ 2882 w 10000"/>
                  <a:gd name="connsiteY90" fmla="*/ 9914 h 10000"/>
                  <a:gd name="connsiteX91" fmla="*/ 3802 w 10000"/>
                  <a:gd name="connsiteY91" fmla="*/ 10000 h 10000"/>
                  <a:gd name="connsiteX92" fmla="*/ 4205 w 10000"/>
                  <a:gd name="connsiteY92" fmla="*/ 9511 h 10000"/>
                  <a:gd name="connsiteX93" fmla="*/ 4158 w 10000"/>
                  <a:gd name="connsiteY93" fmla="*/ 9238 h 10000"/>
                  <a:gd name="connsiteX94" fmla="*/ 4053 w 10000"/>
                  <a:gd name="connsiteY94" fmla="*/ 9045 h 10000"/>
                  <a:gd name="connsiteX95" fmla="*/ 4204 w 10000"/>
                  <a:gd name="connsiteY95" fmla="*/ 8490 h 10000"/>
                  <a:gd name="connsiteX96" fmla="*/ 4201 w 10000"/>
                  <a:gd name="connsiteY96" fmla="*/ 8106 h 10000"/>
                  <a:gd name="connsiteX97" fmla="*/ 4383 w 10000"/>
                  <a:gd name="connsiteY97" fmla="*/ 7432 h 10000"/>
                  <a:gd name="connsiteX98" fmla="*/ 4395 w 10000"/>
                  <a:gd name="connsiteY98" fmla="*/ 7412 h 10000"/>
                  <a:gd name="connsiteX99" fmla="*/ 4571 w 10000"/>
                  <a:gd name="connsiteY99" fmla="*/ 6549 h 10000"/>
                  <a:gd name="connsiteX100" fmla="*/ 4644 w 10000"/>
                  <a:gd name="connsiteY100" fmla="*/ 6212 h 10000"/>
                  <a:gd name="connsiteX101" fmla="*/ 4984 w 10000"/>
                  <a:gd name="connsiteY101" fmla="*/ 5447 h 10000"/>
                  <a:gd name="connsiteX102" fmla="*/ 5361 w 10000"/>
                  <a:gd name="connsiteY102" fmla="*/ 6197 h 10000"/>
                  <a:gd name="connsiteX103" fmla="*/ 5420 w 10000"/>
                  <a:gd name="connsiteY103" fmla="*/ 6541 h 10000"/>
                  <a:gd name="connsiteX104" fmla="*/ 5616 w 10000"/>
                  <a:gd name="connsiteY104" fmla="*/ 7403 h 10000"/>
                  <a:gd name="connsiteX105" fmla="*/ 5626 w 10000"/>
                  <a:gd name="connsiteY105" fmla="*/ 7423 h 10000"/>
                  <a:gd name="connsiteX106" fmla="*/ 5811 w 10000"/>
                  <a:gd name="connsiteY106" fmla="*/ 8098 h 10000"/>
                  <a:gd name="connsiteX107" fmla="*/ 5811 w 10000"/>
                  <a:gd name="connsiteY107" fmla="*/ 8481 h 10000"/>
                  <a:gd name="connsiteX108" fmla="*/ 5962 w 10000"/>
                  <a:gd name="connsiteY108" fmla="*/ 9045 h 10000"/>
                  <a:gd name="connsiteX109" fmla="*/ 5860 w 10000"/>
                  <a:gd name="connsiteY109" fmla="*/ 9229 h 10000"/>
                  <a:gd name="connsiteX110" fmla="*/ 5814 w 10000"/>
                  <a:gd name="connsiteY110" fmla="*/ 9502 h 10000"/>
                  <a:gd name="connsiteX111" fmla="*/ 6219 w 10000"/>
                  <a:gd name="connsiteY111" fmla="*/ 9992 h 10000"/>
                  <a:gd name="connsiteX112" fmla="*/ 7139 w 10000"/>
                  <a:gd name="connsiteY112" fmla="*/ 9906 h 10000"/>
                  <a:gd name="connsiteX113" fmla="*/ 6983 w 10000"/>
                  <a:gd name="connsiteY113" fmla="*/ 9604 h 10000"/>
                  <a:gd name="connsiteX114" fmla="*/ 6893 w 10000"/>
                  <a:gd name="connsiteY114" fmla="*/ 9390 h 10000"/>
                  <a:gd name="connsiteX115" fmla="*/ 6970 w 10000"/>
                  <a:gd name="connsiteY115" fmla="*/ 9243 h 10000"/>
                  <a:gd name="connsiteX116" fmla="*/ 7023 w 10000"/>
                  <a:gd name="connsiteY116" fmla="*/ 9045 h 10000"/>
                  <a:gd name="connsiteX117" fmla="*/ 7632 w 10000"/>
                  <a:gd name="connsiteY117" fmla="*/ 8432 h 10000"/>
                  <a:gd name="connsiteX118" fmla="*/ 7722 w 10000"/>
                  <a:gd name="connsiteY118" fmla="*/ 7798 h 10000"/>
                  <a:gd name="connsiteX119" fmla="*/ 7720 w 10000"/>
                  <a:gd name="connsiteY119" fmla="*/ 7784 h 10000"/>
                  <a:gd name="connsiteX120" fmla="*/ 7657 w 10000"/>
                  <a:gd name="connsiteY120" fmla="*/ 7524 h 10000"/>
                  <a:gd name="connsiteX121" fmla="*/ 7601 w 10000"/>
                  <a:gd name="connsiteY121" fmla="*/ 7052 h 10000"/>
                  <a:gd name="connsiteX122" fmla="*/ 7873 w 10000"/>
                  <a:gd name="connsiteY122" fmla="*/ 6448 h 10000"/>
                  <a:gd name="connsiteX123" fmla="*/ 8069 w 10000"/>
                  <a:gd name="connsiteY123" fmla="*/ 5141 h 10000"/>
                  <a:gd name="connsiteX124" fmla="*/ 8069 w 10000"/>
                  <a:gd name="connsiteY124" fmla="*/ 5140 h 10000"/>
                  <a:gd name="connsiteX125" fmla="*/ 7955 w 10000"/>
                  <a:gd name="connsiteY125" fmla="*/ 4464 h 10000"/>
                  <a:gd name="connsiteX126" fmla="*/ 7891 w 10000"/>
                  <a:gd name="connsiteY126" fmla="*/ 4382 h 10000"/>
                  <a:gd name="connsiteX127" fmla="*/ 7674 w 10000"/>
                  <a:gd name="connsiteY127" fmla="*/ 4087 h 10000"/>
                  <a:gd name="connsiteX128" fmla="*/ 7791 w 10000"/>
                  <a:gd name="connsiteY128" fmla="*/ 3208 h 10000"/>
                  <a:gd name="connsiteX129" fmla="*/ 7813 w 10000"/>
                  <a:gd name="connsiteY129" fmla="*/ 3165 h 10000"/>
                  <a:gd name="connsiteX130" fmla="*/ 8013 w 10000"/>
                  <a:gd name="connsiteY130" fmla="*/ 3533 h 10000"/>
                  <a:gd name="connsiteX131" fmla="*/ 8118 w 10000"/>
                  <a:gd name="connsiteY131" fmla="*/ 3826 h 10000"/>
                  <a:gd name="connsiteX132" fmla="*/ 8118 w 10000"/>
                  <a:gd name="connsiteY132" fmla="*/ 3916 h 10000"/>
                  <a:gd name="connsiteX133" fmla="*/ 8207 w 10000"/>
                  <a:gd name="connsiteY133" fmla="*/ 4123 h 10000"/>
                  <a:gd name="connsiteX134" fmla="*/ 8267 w 10000"/>
                  <a:gd name="connsiteY134" fmla="*/ 4239 h 10000"/>
                  <a:gd name="connsiteX135" fmla="*/ 8381 w 10000"/>
                  <a:gd name="connsiteY135" fmla="*/ 4387 h 10000"/>
                  <a:gd name="connsiteX136" fmla="*/ 9000 w 10000"/>
                  <a:gd name="connsiteY136" fmla="*/ 4937 h 10000"/>
                  <a:gd name="connsiteX137" fmla="*/ 8963 w 10000"/>
                  <a:gd name="connsiteY137" fmla="*/ 5076 h 10000"/>
                  <a:gd name="connsiteX138" fmla="*/ 8727 w 10000"/>
                  <a:gd name="connsiteY138" fmla="*/ 5188 h 10000"/>
                  <a:gd name="connsiteX139" fmla="*/ 8628 w 10000"/>
                  <a:gd name="connsiteY139" fmla="*/ 5334 h 10000"/>
                  <a:gd name="connsiteX140" fmla="*/ 8569 w 10000"/>
                  <a:gd name="connsiteY140" fmla="*/ 5479 h 10000"/>
                  <a:gd name="connsiteX141" fmla="*/ 8583 w 10000"/>
                  <a:gd name="connsiteY141" fmla="*/ 5575 h 10000"/>
                  <a:gd name="connsiteX142" fmla="*/ 8918 w 10000"/>
                  <a:gd name="connsiteY142" fmla="*/ 5555 h 10000"/>
                  <a:gd name="connsiteX143" fmla="*/ 8966 w 10000"/>
                  <a:gd name="connsiteY143" fmla="*/ 5442 h 10000"/>
                  <a:gd name="connsiteX144" fmla="*/ 9054 w 10000"/>
                  <a:gd name="connsiteY144" fmla="*/ 5425 h 10000"/>
                  <a:gd name="connsiteX145" fmla="*/ 9117 w 10000"/>
                  <a:gd name="connsiteY145" fmla="*/ 5440 h 10000"/>
                  <a:gd name="connsiteX146" fmla="*/ 8958 w 10000"/>
                  <a:gd name="connsiteY146" fmla="*/ 5633 h 10000"/>
                  <a:gd name="connsiteX147" fmla="*/ 8668 w 10000"/>
                  <a:gd name="connsiteY147" fmla="*/ 5801 h 10000"/>
                  <a:gd name="connsiteX148" fmla="*/ 9302 w 10000"/>
                  <a:gd name="connsiteY148" fmla="*/ 5744 h 10000"/>
                  <a:gd name="connsiteX149" fmla="*/ 9736 w 10000"/>
                  <a:gd name="connsiteY149" fmla="*/ 5618 h 10000"/>
                  <a:gd name="connsiteX150" fmla="*/ 9898 w 10000"/>
                  <a:gd name="connsiteY150" fmla="*/ 5415 h 10000"/>
                  <a:gd name="connsiteX151" fmla="*/ 9897 w 10000"/>
                  <a:gd name="connsiteY151" fmla="*/ 5204 h 10000"/>
                  <a:gd name="connsiteX152" fmla="*/ 9926 w 10000"/>
                  <a:gd name="connsiteY152"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38 w 10000"/>
                  <a:gd name="connsiteY65" fmla="*/ 5076 h 10000"/>
                  <a:gd name="connsiteX66" fmla="*/ 1001 w 10000"/>
                  <a:gd name="connsiteY66" fmla="*/ 4937 h 10000"/>
                  <a:gd name="connsiteX67" fmla="*/ 1734 w 10000"/>
                  <a:gd name="connsiteY67" fmla="*/ 4239 h 10000"/>
                  <a:gd name="connsiteX68" fmla="*/ 1795 w 10000"/>
                  <a:gd name="connsiteY68" fmla="*/ 4123 h 10000"/>
                  <a:gd name="connsiteX69" fmla="*/ 1884 w 10000"/>
                  <a:gd name="connsiteY69" fmla="*/ 3916 h 10000"/>
                  <a:gd name="connsiteX70" fmla="*/ 1884 w 10000"/>
                  <a:gd name="connsiteY70" fmla="*/ 3826 h 10000"/>
                  <a:gd name="connsiteX71" fmla="*/ 1988 w 10000"/>
                  <a:gd name="connsiteY71" fmla="*/ 3533 h 10000"/>
                  <a:gd name="connsiteX72" fmla="*/ 2189 w 10000"/>
                  <a:gd name="connsiteY72" fmla="*/ 3166 h 10000"/>
                  <a:gd name="connsiteX73" fmla="*/ 2210 w 10000"/>
                  <a:gd name="connsiteY73" fmla="*/ 3208 h 10000"/>
                  <a:gd name="connsiteX74" fmla="*/ 2329 w 10000"/>
                  <a:gd name="connsiteY74" fmla="*/ 4087 h 10000"/>
                  <a:gd name="connsiteX75" fmla="*/ 2112 w 10000"/>
                  <a:gd name="connsiteY75" fmla="*/ 4382 h 10000"/>
                  <a:gd name="connsiteX76" fmla="*/ 2047 w 10000"/>
                  <a:gd name="connsiteY76" fmla="*/ 4464 h 10000"/>
                  <a:gd name="connsiteX77" fmla="*/ 1933 w 10000"/>
                  <a:gd name="connsiteY77" fmla="*/ 5148 h 10000"/>
                  <a:gd name="connsiteX78" fmla="*/ 1933 w 10000"/>
                  <a:gd name="connsiteY78" fmla="*/ 5149 h 10000"/>
                  <a:gd name="connsiteX79" fmla="*/ 2102 w 10000"/>
                  <a:gd name="connsiteY79" fmla="*/ 6458 h 10000"/>
                  <a:gd name="connsiteX80" fmla="*/ 2408 w 10000"/>
                  <a:gd name="connsiteY80" fmla="*/ 7061 h 10000"/>
                  <a:gd name="connsiteX81" fmla="*/ 2354 w 10000"/>
                  <a:gd name="connsiteY81" fmla="*/ 7531 h 10000"/>
                  <a:gd name="connsiteX82" fmla="*/ 2293 w 10000"/>
                  <a:gd name="connsiteY82" fmla="*/ 7792 h 10000"/>
                  <a:gd name="connsiteX83" fmla="*/ 2290 w 10000"/>
                  <a:gd name="connsiteY83" fmla="*/ 7806 h 10000"/>
                  <a:gd name="connsiteX84" fmla="*/ 2383 w 10000"/>
                  <a:gd name="connsiteY84" fmla="*/ 8440 h 10000"/>
                  <a:gd name="connsiteX85" fmla="*/ 2989 w 10000"/>
                  <a:gd name="connsiteY85" fmla="*/ 9045 h 10000"/>
                  <a:gd name="connsiteX86" fmla="*/ 3047 w 10000"/>
                  <a:gd name="connsiteY86" fmla="*/ 9251 h 10000"/>
                  <a:gd name="connsiteX87" fmla="*/ 3124 w 10000"/>
                  <a:gd name="connsiteY87" fmla="*/ 9398 h 10000"/>
                  <a:gd name="connsiteX88" fmla="*/ 3038 w 10000"/>
                  <a:gd name="connsiteY88" fmla="*/ 9612 h 10000"/>
                  <a:gd name="connsiteX89" fmla="*/ 2882 w 10000"/>
                  <a:gd name="connsiteY89" fmla="*/ 9914 h 10000"/>
                  <a:gd name="connsiteX90" fmla="*/ 3802 w 10000"/>
                  <a:gd name="connsiteY90" fmla="*/ 10000 h 10000"/>
                  <a:gd name="connsiteX91" fmla="*/ 4205 w 10000"/>
                  <a:gd name="connsiteY91" fmla="*/ 9511 h 10000"/>
                  <a:gd name="connsiteX92" fmla="*/ 4158 w 10000"/>
                  <a:gd name="connsiteY92" fmla="*/ 9238 h 10000"/>
                  <a:gd name="connsiteX93" fmla="*/ 4053 w 10000"/>
                  <a:gd name="connsiteY93" fmla="*/ 9045 h 10000"/>
                  <a:gd name="connsiteX94" fmla="*/ 4204 w 10000"/>
                  <a:gd name="connsiteY94" fmla="*/ 8490 h 10000"/>
                  <a:gd name="connsiteX95" fmla="*/ 4201 w 10000"/>
                  <a:gd name="connsiteY95" fmla="*/ 8106 h 10000"/>
                  <a:gd name="connsiteX96" fmla="*/ 4383 w 10000"/>
                  <a:gd name="connsiteY96" fmla="*/ 7432 h 10000"/>
                  <a:gd name="connsiteX97" fmla="*/ 4395 w 10000"/>
                  <a:gd name="connsiteY97" fmla="*/ 7412 h 10000"/>
                  <a:gd name="connsiteX98" fmla="*/ 4571 w 10000"/>
                  <a:gd name="connsiteY98" fmla="*/ 6549 h 10000"/>
                  <a:gd name="connsiteX99" fmla="*/ 4644 w 10000"/>
                  <a:gd name="connsiteY99" fmla="*/ 6212 h 10000"/>
                  <a:gd name="connsiteX100" fmla="*/ 4984 w 10000"/>
                  <a:gd name="connsiteY100" fmla="*/ 5447 h 10000"/>
                  <a:gd name="connsiteX101" fmla="*/ 5361 w 10000"/>
                  <a:gd name="connsiteY101" fmla="*/ 6197 h 10000"/>
                  <a:gd name="connsiteX102" fmla="*/ 5420 w 10000"/>
                  <a:gd name="connsiteY102" fmla="*/ 6541 h 10000"/>
                  <a:gd name="connsiteX103" fmla="*/ 5616 w 10000"/>
                  <a:gd name="connsiteY103" fmla="*/ 7403 h 10000"/>
                  <a:gd name="connsiteX104" fmla="*/ 5626 w 10000"/>
                  <a:gd name="connsiteY104" fmla="*/ 7423 h 10000"/>
                  <a:gd name="connsiteX105" fmla="*/ 5811 w 10000"/>
                  <a:gd name="connsiteY105" fmla="*/ 8098 h 10000"/>
                  <a:gd name="connsiteX106" fmla="*/ 5811 w 10000"/>
                  <a:gd name="connsiteY106" fmla="*/ 8481 h 10000"/>
                  <a:gd name="connsiteX107" fmla="*/ 5962 w 10000"/>
                  <a:gd name="connsiteY107" fmla="*/ 9045 h 10000"/>
                  <a:gd name="connsiteX108" fmla="*/ 5860 w 10000"/>
                  <a:gd name="connsiteY108" fmla="*/ 9229 h 10000"/>
                  <a:gd name="connsiteX109" fmla="*/ 5814 w 10000"/>
                  <a:gd name="connsiteY109" fmla="*/ 9502 h 10000"/>
                  <a:gd name="connsiteX110" fmla="*/ 6219 w 10000"/>
                  <a:gd name="connsiteY110" fmla="*/ 9992 h 10000"/>
                  <a:gd name="connsiteX111" fmla="*/ 7139 w 10000"/>
                  <a:gd name="connsiteY111" fmla="*/ 9906 h 10000"/>
                  <a:gd name="connsiteX112" fmla="*/ 6983 w 10000"/>
                  <a:gd name="connsiteY112" fmla="*/ 9604 h 10000"/>
                  <a:gd name="connsiteX113" fmla="*/ 6893 w 10000"/>
                  <a:gd name="connsiteY113" fmla="*/ 9390 h 10000"/>
                  <a:gd name="connsiteX114" fmla="*/ 6970 w 10000"/>
                  <a:gd name="connsiteY114" fmla="*/ 9243 h 10000"/>
                  <a:gd name="connsiteX115" fmla="*/ 7023 w 10000"/>
                  <a:gd name="connsiteY115" fmla="*/ 9045 h 10000"/>
                  <a:gd name="connsiteX116" fmla="*/ 7632 w 10000"/>
                  <a:gd name="connsiteY116" fmla="*/ 8432 h 10000"/>
                  <a:gd name="connsiteX117" fmla="*/ 7722 w 10000"/>
                  <a:gd name="connsiteY117" fmla="*/ 7798 h 10000"/>
                  <a:gd name="connsiteX118" fmla="*/ 7720 w 10000"/>
                  <a:gd name="connsiteY118" fmla="*/ 7784 h 10000"/>
                  <a:gd name="connsiteX119" fmla="*/ 7657 w 10000"/>
                  <a:gd name="connsiteY119" fmla="*/ 7524 h 10000"/>
                  <a:gd name="connsiteX120" fmla="*/ 7601 w 10000"/>
                  <a:gd name="connsiteY120" fmla="*/ 7052 h 10000"/>
                  <a:gd name="connsiteX121" fmla="*/ 7873 w 10000"/>
                  <a:gd name="connsiteY121" fmla="*/ 6448 h 10000"/>
                  <a:gd name="connsiteX122" fmla="*/ 8069 w 10000"/>
                  <a:gd name="connsiteY122" fmla="*/ 5141 h 10000"/>
                  <a:gd name="connsiteX123" fmla="*/ 8069 w 10000"/>
                  <a:gd name="connsiteY123" fmla="*/ 5140 h 10000"/>
                  <a:gd name="connsiteX124" fmla="*/ 7955 w 10000"/>
                  <a:gd name="connsiteY124" fmla="*/ 4464 h 10000"/>
                  <a:gd name="connsiteX125" fmla="*/ 7891 w 10000"/>
                  <a:gd name="connsiteY125" fmla="*/ 4382 h 10000"/>
                  <a:gd name="connsiteX126" fmla="*/ 7674 w 10000"/>
                  <a:gd name="connsiteY126" fmla="*/ 4087 h 10000"/>
                  <a:gd name="connsiteX127" fmla="*/ 7791 w 10000"/>
                  <a:gd name="connsiteY127" fmla="*/ 3208 h 10000"/>
                  <a:gd name="connsiteX128" fmla="*/ 7813 w 10000"/>
                  <a:gd name="connsiteY128" fmla="*/ 3165 h 10000"/>
                  <a:gd name="connsiteX129" fmla="*/ 8013 w 10000"/>
                  <a:gd name="connsiteY129" fmla="*/ 3533 h 10000"/>
                  <a:gd name="connsiteX130" fmla="*/ 8118 w 10000"/>
                  <a:gd name="connsiteY130" fmla="*/ 3826 h 10000"/>
                  <a:gd name="connsiteX131" fmla="*/ 8118 w 10000"/>
                  <a:gd name="connsiteY131" fmla="*/ 3916 h 10000"/>
                  <a:gd name="connsiteX132" fmla="*/ 8207 w 10000"/>
                  <a:gd name="connsiteY132" fmla="*/ 4123 h 10000"/>
                  <a:gd name="connsiteX133" fmla="*/ 8267 w 10000"/>
                  <a:gd name="connsiteY133" fmla="*/ 4239 h 10000"/>
                  <a:gd name="connsiteX134" fmla="*/ 8381 w 10000"/>
                  <a:gd name="connsiteY134" fmla="*/ 4387 h 10000"/>
                  <a:gd name="connsiteX135" fmla="*/ 9000 w 10000"/>
                  <a:gd name="connsiteY135" fmla="*/ 4937 h 10000"/>
                  <a:gd name="connsiteX136" fmla="*/ 8963 w 10000"/>
                  <a:gd name="connsiteY136" fmla="*/ 5076 h 10000"/>
                  <a:gd name="connsiteX137" fmla="*/ 8727 w 10000"/>
                  <a:gd name="connsiteY137" fmla="*/ 5188 h 10000"/>
                  <a:gd name="connsiteX138" fmla="*/ 8628 w 10000"/>
                  <a:gd name="connsiteY138" fmla="*/ 5334 h 10000"/>
                  <a:gd name="connsiteX139" fmla="*/ 8569 w 10000"/>
                  <a:gd name="connsiteY139" fmla="*/ 5479 h 10000"/>
                  <a:gd name="connsiteX140" fmla="*/ 8583 w 10000"/>
                  <a:gd name="connsiteY140" fmla="*/ 5575 h 10000"/>
                  <a:gd name="connsiteX141" fmla="*/ 8918 w 10000"/>
                  <a:gd name="connsiteY141" fmla="*/ 5555 h 10000"/>
                  <a:gd name="connsiteX142" fmla="*/ 8966 w 10000"/>
                  <a:gd name="connsiteY142" fmla="*/ 5442 h 10000"/>
                  <a:gd name="connsiteX143" fmla="*/ 9054 w 10000"/>
                  <a:gd name="connsiteY143" fmla="*/ 5425 h 10000"/>
                  <a:gd name="connsiteX144" fmla="*/ 9117 w 10000"/>
                  <a:gd name="connsiteY144" fmla="*/ 5440 h 10000"/>
                  <a:gd name="connsiteX145" fmla="*/ 8958 w 10000"/>
                  <a:gd name="connsiteY145" fmla="*/ 5633 h 10000"/>
                  <a:gd name="connsiteX146" fmla="*/ 8668 w 10000"/>
                  <a:gd name="connsiteY146" fmla="*/ 5801 h 10000"/>
                  <a:gd name="connsiteX147" fmla="*/ 9302 w 10000"/>
                  <a:gd name="connsiteY147" fmla="*/ 5744 h 10000"/>
                  <a:gd name="connsiteX148" fmla="*/ 9736 w 10000"/>
                  <a:gd name="connsiteY148" fmla="*/ 5618 h 10000"/>
                  <a:gd name="connsiteX149" fmla="*/ 9898 w 10000"/>
                  <a:gd name="connsiteY149" fmla="*/ 5415 h 10000"/>
                  <a:gd name="connsiteX150" fmla="*/ 9897 w 10000"/>
                  <a:gd name="connsiteY150" fmla="*/ 5204 h 10000"/>
                  <a:gd name="connsiteX151" fmla="*/ 9926 w 10000"/>
                  <a:gd name="connsiteY151"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001 w 10000"/>
                  <a:gd name="connsiteY65" fmla="*/ 4937 h 10000"/>
                  <a:gd name="connsiteX66" fmla="*/ 1734 w 10000"/>
                  <a:gd name="connsiteY66" fmla="*/ 4239 h 10000"/>
                  <a:gd name="connsiteX67" fmla="*/ 1795 w 10000"/>
                  <a:gd name="connsiteY67" fmla="*/ 4123 h 10000"/>
                  <a:gd name="connsiteX68" fmla="*/ 1884 w 10000"/>
                  <a:gd name="connsiteY68" fmla="*/ 3916 h 10000"/>
                  <a:gd name="connsiteX69" fmla="*/ 1884 w 10000"/>
                  <a:gd name="connsiteY69" fmla="*/ 3826 h 10000"/>
                  <a:gd name="connsiteX70" fmla="*/ 1988 w 10000"/>
                  <a:gd name="connsiteY70" fmla="*/ 3533 h 10000"/>
                  <a:gd name="connsiteX71" fmla="*/ 2189 w 10000"/>
                  <a:gd name="connsiteY71" fmla="*/ 3166 h 10000"/>
                  <a:gd name="connsiteX72" fmla="*/ 2210 w 10000"/>
                  <a:gd name="connsiteY72" fmla="*/ 3208 h 10000"/>
                  <a:gd name="connsiteX73" fmla="*/ 2329 w 10000"/>
                  <a:gd name="connsiteY73" fmla="*/ 4087 h 10000"/>
                  <a:gd name="connsiteX74" fmla="*/ 2112 w 10000"/>
                  <a:gd name="connsiteY74" fmla="*/ 4382 h 10000"/>
                  <a:gd name="connsiteX75" fmla="*/ 2047 w 10000"/>
                  <a:gd name="connsiteY75" fmla="*/ 4464 h 10000"/>
                  <a:gd name="connsiteX76" fmla="*/ 1933 w 10000"/>
                  <a:gd name="connsiteY76" fmla="*/ 5148 h 10000"/>
                  <a:gd name="connsiteX77" fmla="*/ 1933 w 10000"/>
                  <a:gd name="connsiteY77" fmla="*/ 5149 h 10000"/>
                  <a:gd name="connsiteX78" fmla="*/ 2102 w 10000"/>
                  <a:gd name="connsiteY78" fmla="*/ 6458 h 10000"/>
                  <a:gd name="connsiteX79" fmla="*/ 2408 w 10000"/>
                  <a:gd name="connsiteY79" fmla="*/ 7061 h 10000"/>
                  <a:gd name="connsiteX80" fmla="*/ 2354 w 10000"/>
                  <a:gd name="connsiteY80" fmla="*/ 7531 h 10000"/>
                  <a:gd name="connsiteX81" fmla="*/ 2293 w 10000"/>
                  <a:gd name="connsiteY81" fmla="*/ 7792 h 10000"/>
                  <a:gd name="connsiteX82" fmla="*/ 2290 w 10000"/>
                  <a:gd name="connsiteY82" fmla="*/ 7806 h 10000"/>
                  <a:gd name="connsiteX83" fmla="*/ 2383 w 10000"/>
                  <a:gd name="connsiteY83" fmla="*/ 8440 h 10000"/>
                  <a:gd name="connsiteX84" fmla="*/ 2989 w 10000"/>
                  <a:gd name="connsiteY84" fmla="*/ 9045 h 10000"/>
                  <a:gd name="connsiteX85" fmla="*/ 3047 w 10000"/>
                  <a:gd name="connsiteY85" fmla="*/ 9251 h 10000"/>
                  <a:gd name="connsiteX86" fmla="*/ 3124 w 10000"/>
                  <a:gd name="connsiteY86" fmla="*/ 9398 h 10000"/>
                  <a:gd name="connsiteX87" fmla="*/ 3038 w 10000"/>
                  <a:gd name="connsiteY87" fmla="*/ 9612 h 10000"/>
                  <a:gd name="connsiteX88" fmla="*/ 2882 w 10000"/>
                  <a:gd name="connsiteY88" fmla="*/ 9914 h 10000"/>
                  <a:gd name="connsiteX89" fmla="*/ 3802 w 10000"/>
                  <a:gd name="connsiteY89" fmla="*/ 10000 h 10000"/>
                  <a:gd name="connsiteX90" fmla="*/ 4205 w 10000"/>
                  <a:gd name="connsiteY90" fmla="*/ 9511 h 10000"/>
                  <a:gd name="connsiteX91" fmla="*/ 4158 w 10000"/>
                  <a:gd name="connsiteY91" fmla="*/ 9238 h 10000"/>
                  <a:gd name="connsiteX92" fmla="*/ 4053 w 10000"/>
                  <a:gd name="connsiteY92" fmla="*/ 9045 h 10000"/>
                  <a:gd name="connsiteX93" fmla="*/ 4204 w 10000"/>
                  <a:gd name="connsiteY93" fmla="*/ 8490 h 10000"/>
                  <a:gd name="connsiteX94" fmla="*/ 4201 w 10000"/>
                  <a:gd name="connsiteY94" fmla="*/ 8106 h 10000"/>
                  <a:gd name="connsiteX95" fmla="*/ 4383 w 10000"/>
                  <a:gd name="connsiteY95" fmla="*/ 7432 h 10000"/>
                  <a:gd name="connsiteX96" fmla="*/ 4395 w 10000"/>
                  <a:gd name="connsiteY96" fmla="*/ 7412 h 10000"/>
                  <a:gd name="connsiteX97" fmla="*/ 4571 w 10000"/>
                  <a:gd name="connsiteY97" fmla="*/ 6549 h 10000"/>
                  <a:gd name="connsiteX98" fmla="*/ 4644 w 10000"/>
                  <a:gd name="connsiteY98" fmla="*/ 6212 h 10000"/>
                  <a:gd name="connsiteX99" fmla="*/ 4984 w 10000"/>
                  <a:gd name="connsiteY99" fmla="*/ 5447 h 10000"/>
                  <a:gd name="connsiteX100" fmla="*/ 5361 w 10000"/>
                  <a:gd name="connsiteY100" fmla="*/ 6197 h 10000"/>
                  <a:gd name="connsiteX101" fmla="*/ 5420 w 10000"/>
                  <a:gd name="connsiteY101" fmla="*/ 6541 h 10000"/>
                  <a:gd name="connsiteX102" fmla="*/ 5616 w 10000"/>
                  <a:gd name="connsiteY102" fmla="*/ 7403 h 10000"/>
                  <a:gd name="connsiteX103" fmla="*/ 5626 w 10000"/>
                  <a:gd name="connsiteY103" fmla="*/ 7423 h 10000"/>
                  <a:gd name="connsiteX104" fmla="*/ 5811 w 10000"/>
                  <a:gd name="connsiteY104" fmla="*/ 8098 h 10000"/>
                  <a:gd name="connsiteX105" fmla="*/ 5811 w 10000"/>
                  <a:gd name="connsiteY105" fmla="*/ 8481 h 10000"/>
                  <a:gd name="connsiteX106" fmla="*/ 5962 w 10000"/>
                  <a:gd name="connsiteY106" fmla="*/ 9045 h 10000"/>
                  <a:gd name="connsiteX107" fmla="*/ 5860 w 10000"/>
                  <a:gd name="connsiteY107" fmla="*/ 9229 h 10000"/>
                  <a:gd name="connsiteX108" fmla="*/ 5814 w 10000"/>
                  <a:gd name="connsiteY108" fmla="*/ 9502 h 10000"/>
                  <a:gd name="connsiteX109" fmla="*/ 6219 w 10000"/>
                  <a:gd name="connsiteY109" fmla="*/ 9992 h 10000"/>
                  <a:gd name="connsiteX110" fmla="*/ 7139 w 10000"/>
                  <a:gd name="connsiteY110" fmla="*/ 9906 h 10000"/>
                  <a:gd name="connsiteX111" fmla="*/ 6983 w 10000"/>
                  <a:gd name="connsiteY111" fmla="*/ 9604 h 10000"/>
                  <a:gd name="connsiteX112" fmla="*/ 6893 w 10000"/>
                  <a:gd name="connsiteY112" fmla="*/ 9390 h 10000"/>
                  <a:gd name="connsiteX113" fmla="*/ 6970 w 10000"/>
                  <a:gd name="connsiteY113" fmla="*/ 9243 h 10000"/>
                  <a:gd name="connsiteX114" fmla="*/ 7023 w 10000"/>
                  <a:gd name="connsiteY114" fmla="*/ 9045 h 10000"/>
                  <a:gd name="connsiteX115" fmla="*/ 7632 w 10000"/>
                  <a:gd name="connsiteY115" fmla="*/ 8432 h 10000"/>
                  <a:gd name="connsiteX116" fmla="*/ 7722 w 10000"/>
                  <a:gd name="connsiteY116" fmla="*/ 7798 h 10000"/>
                  <a:gd name="connsiteX117" fmla="*/ 7720 w 10000"/>
                  <a:gd name="connsiteY117" fmla="*/ 7784 h 10000"/>
                  <a:gd name="connsiteX118" fmla="*/ 7657 w 10000"/>
                  <a:gd name="connsiteY118" fmla="*/ 7524 h 10000"/>
                  <a:gd name="connsiteX119" fmla="*/ 7601 w 10000"/>
                  <a:gd name="connsiteY119" fmla="*/ 7052 h 10000"/>
                  <a:gd name="connsiteX120" fmla="*/ 7873 w 10000"/>
                  <a:gd name="connsiteY120" fmla="*/ 6448 h 10000"/>
                  <a:gd name="connsiteX121" fmla="*/ 8069 w 10000"/>
                  <a:gd name="connsiteY121" fmla="*/ 5141 h 10000"/>
                  <a:gd name="connsiteX122" fmla="*/ 8069 w 10000"/>
                  <a:gd name="connsiteY122" fmla="*/ 5140 h 10000"/>
                  <a:gd name="connsiteX123" fmla="*/ 7955 w 10000"/>
                  <a:gd name="connsiteY123" fmla="*/ 4464 h 10000"/>
                  <a:gd name="connsiteX124" fmla="*/ 7891 w 10000"/>
                  <a:gd name="connsiteY124" fmla="*/ 4382 h 10000"/>
                  <a:gd name="connsiteX125" fmla="*/ 7674 w 10000"/>
                  <a:gd name="connsiteY125" fmla="*/ 4087 h 10000"/>
                  <a:gd name="connsiteX126" fmla="*/ 7791 w 10000"/>
                  <a:gd name="connsiteY126" fmla="*/ 3208 h 10000"/>
                  <a:gd name="connsiteX127" fmla="*/ 7813 w 10000"/>
                  <a:gd name="connsiteY127" fmla="*/ 3165 h 10000"/>
                  <a:gd name="connsiteX128" fmla="*/ 8013 w 10000"/>
                  <a:gd name="connsiteY128" fmla="*/ 3533 h 10000"/>
                  <a:gd name="connsiteX129" fmla="*/ 8118 w 10000"/>
                  <a:gd name="connsiteY129" fmla="*/ 3826 h 10000"/>
                  <a:gd name="connsiteX130" fmla="*/ 8118 w 10000"/>
                  <a:gd name="connsiteY130" fmla="*/ 3916 h 10000"/>
                  <a:gd name="connsiteX131" fmla="*/ 8207 w 10000"/>
                  <a:gd name="connsiteY131" fmla="*/ 4123 h 10000"/>
                  <a:gd name="connsiteX132" fmla="*/ 8267 w 10000"/>
                  <a:gd name="connsiteY132" fmla="*/ 4239 h 10000"/>
                  <a:gd name="connsiteX133" fmla="*/ 8381 w 10000"/>
                  <a:gd name="connsiteY133" fmla="*/ 4387 h 10000"/>
                  <a:gd name="connsiteX134" fmla="*/ 9000 w 10000"/>
                  <a:gd name="connsiteY134" fmla="*/ 4937 h 10000"/>
                  <a:gd name="connsiteX135" fmla="*/ 8963 w 10000"/>
                  <a:gd name="connsiteY135" fmla="*/ 5076 h 10000"/>
                  <a:gd name="connsiteX136" fmla="*/ 8727 w 10000"/>
                  <a:gd name="connsiteY136" fmla="*/ 5188 h 10000"/>
                  <a:gd name="connsiteX137" fmla="*/ 8628 w 10000"/>
                  <a:gd name="connsiteY137" fmla="*/ 5334 h 10000"/>
                  <a:gd name="connsiteX138" fmla="*/ 8569 w 10000"/>
                  <a:gd name="connsiteY138" fmla="*/ 5479 h 10000"/>
                  <a:gd name="connsiteX139" fmla="*/ 8583 w 10000"/>
                  <a:gd name="connsiteY139" fmla="*/ 5575 h 10000"/>
                  <a:gd name="connsiteX140" fmla="*/ 8918 w 10000"/>
                  <a:gd name="connsiteY140" fmla="*/ 5555 h 10000"/>
                  <a:gd name="connsiteX141" fmla="*/ 8966 w 10000"/>
                  <a:gd name="connsiteY141" fmla="*/ 5442 h 10000"/>
                  <a:gd name="connsiteX142" fmla="*/ 9054 w 10000"/>
                  <a:gd name="connsiteY142" fmla="*/ 5425 h 10000"/>
                  <a:gd name="connsiteX143" fmla="*/ 9117 w 10000"/>
                  <a:gd name="connsiteY143" fmla="*/ 5440 h 10000"/>
                  <a:gd name="connsiteX144" fmla="*/ 8958 w 10000"/>
                  <a:gd name="connsiteY144" fmla="*/ 5633 h 10000"/>
                  <a:gd name="connsiteX145" fmla="*/ 8668 w 10000"/>
                  <a:gd name="connsiteY145" fmla="*/ 5801 h 10000"/>
                  <a:gd name="connsiteX146" fmla="*/ 9302 w 10000"/>
                  <a:gd name="connsiteY146" fmla="*/ 5744 h 10000"/>
                  <a:gd name="connsiteX147" fmla="*/ 9736 w 10000"/>
                  <a:gd name="connsiteY147" fmla="*/ 5618 h 10000"/>
                  <a:gd name="connsiteX148" fmla="*/ 9898 w 10000"/>
                  <a:gd name="connsiteY148" fmla="*/ 5415 h 10000"/>
                  <a:gd name="connsiteX149" fmla="*/ 9897 w 10000"/>
                  <a:gd name="connsiteY149" fmla="*/ 5204 h 10000"/>
                  <a:gd name="connsiteX150" fmla="*/ 9926 w 10000"/>
                  <a:gd name="connsiteY150" fmla="*/ 4961 h 10000"/>
                  <a:gd name="connsiteX0" fmla="*/ 9926 w 10000"/>
                  <a:gd name="connsiteY0" fmla="*/ 4961 h 10000"/>
                  <a:gd name="connsiteX1" fmla="*/ 9921 w 10000"/>
                  <a:gd name="connsiteY1" fmla="*/ 4916 h 10000"/>
                  <a:gd name="connsiteX2" fmla="*/ 9982 w 10000"/>
                  <a:gd name="connsiteY2" fmla="*/ 4026 h 10000"/>
                  <a:gd name="connsiteX3" fmla="*/ 9619 w 10000"/>
                  <a:gd name="connsiteY3" fmla="*/ 3447 h 10000"/>
                  <a:gd name="connsiteX4" fmla="*/ 9565 w 10000"/>
                  <a:gd name="connsiteY4" fmla="*/ 3075 h 10000"/>
                  <a:gd name="connsiteX5" fmla="*/ 9473 w 10000"/>
                  <a:gd name="connsiteY5" fmla="*/ 2736 h 10000"/>
                  <a:gd name="connsiteX6" fmla="*/ 9468 w 10000"/>
                  <a:gd name="connsiteY6" fmla="*/ 2727 h 10000"/>
                  <a:gd name="connsiteX7" fmla="*/ 9310 w 10000"/>
                  <a:gd name="connsiteY7" fmla="*/ 2525 h 10000"/>
                  <a:gd name="connsiteX8" fmla="*/ 9309 w 10000"/>
                  <a:gd name="connsiteY8" fmla="*/ 2404 h 10000"/>
                  <a:gd name="connsiteX9" fmla="*/ 9313 w 10000"/>
                  <a:gd name="connsiteY9" fmla="*/ 2303 h 10000"/>
                  <a:gd name="connsiteX10" fmla="*/ 9224 w 10000"/>
                  <a:gd name="connsiteY10" fmla="*/ 2074 h 10000"/>
                  <a:gd name="connsiteX11" fmla="*/ 8794 w 10000"/>
                  <a:gd name="connsiteY11" fmla="*/ 1859 h 10000"/>
                  <a:gd name="connsiteX12" fmla="*/ 8129 w 10000"/>
                  <a:gd name="connsiteY12" fmla="*/ 1752 h 10000"/>
                  <a:gd name="connsiteX13" fmla="*/ 6228 w 10000"/>
                  <a:gd name="connsiteY13" fmla="*/ 1537 h 10000"/>
                  <a:gd name="connsiteX14" fmla="*/ 6047 w 10000"/>
                  <a:gd name="connsiteY14" fmla="*/ 1308 h 10000"/>
                  <a:gd name="connsiteX15" fmla="*/ 6200 w 10000"/>
                  <a:gd name="connsiteY15" fmla="*/ 1258 h 10000"/>
                  <a:gd name="connsiteX16" fmla="*/ 6324 w 10000"/>
                  <a:gd name="connsiteY16" fmla="*/ 1098 h 10000"/>
                  <a:gd name="connsiteX17" fmla="*/ 6354 w 10000"/>
                  <a:gd name="connsiteY17" fmla="*/ 1090 h 10000"/>
                  <a:gd name="connsiteX18" fmla="*/ 6452 w 10000"/>
                  <a:gd name="connsiteY18" fmla="*/ 1076 h 10000"/>
                  <a:gd name="connsiteX19" fmla="*/ 6484 w 10000"/>
                  <a:gd name="connsiteY19" fmla="*/ 1052 h 10000"/>
                  <a:gd name="connsiteX20" fmla="*/ 6579 w 10000"/>
                  <a:gd name="connsiteY20" fmla="*/ 977 h 10000"/>
                  <a:gd name="connsiteX21" fmla="*/ 6747 w 10000"/>
                  <a:gd name="connsiteY21" fmla="*/ 806 h 10000"/>
                  <a:gd name="connsiteX22" fmla="*/ 6719 w 10000"/>
                  <a:gd name="connsiteY22" fmla="*/ 709 h 10000"/>
                  <a:gd name="connsiteX23" fmla="*/ 6659 w 10000"/>
                  <a:gd name="connsiteY23" fmla="*/ 700 h 10000"/>
                  <a:gd name="connsiteX24" fmla="*/ 6579 w 10000"/>
                  <a:gd name="connsiteY24" fmla="*/ 725 h 10000"/>
                  <a:gd name="connsiteX25" fmla="*/ 6647 w 10000"/>
                  <a:gd name="connsiteY25" fmla="*/ 568 h 10000"/>
                  <a:gd name="connsiteX26" fmla="*/ 6646 w 10000"/>
                  <a:gd name="connsiteY26" fmla="*/ 433 h 10000"/>
                  <a:gd name="connsiteX27" fmla="*/ 6591 w 10000"/>
                  <a:gd name="connsiteY27" fmla="*/ 310 h 10000"/>
                  <a:gd name="connsiteX28" fmla="*/ 6505 w 10000"/>
                  <a:gd name="connsiteY28" fmla="*/ 257 h 10000"/>
                  <a:gd name="connsiteX29" fmla="*/ 5648 w 10000"/>
                  <a:gd name="connsiteY29" fmla="*/ 32 h 10000"/>
                  <a:gd name="connsiteX30" fmla="*/ 5009 w 10000"/>
                  <a:gd name="connsiteY30" fmla="*/ 0 h 10000"/>
                  <a:gd name="connsiteX31" fmla="*/ 5009 w 10000"/>
                  <a:gd name="connsiteY31" fmla="*/ 0 h 10000"/>
                  <a:gd name="connsiteX32" fmla="*/ 5002 w 10000"/>
                  <a:gd name="connsiteY32" fmla="*/ 0 h 10000"/>
                  <a:gd name="connsiteX33" fmla="*/ 4994 w 10000"/>
                  <a:gd name="connsiteY33" fmla="*/ 0 h 10000"/>
                  <a:gd name="connsiteX34" fmla="*/ 4994 w 10000"/>
                  <a:gd name="connsiteY34" fmla="*/ 0 h 10000"/>
                  <a:gd name="connsiteX35" fmla="*/ 4353 w 10000"/>
                  <a:gd name="connsiteY35" fmla="*/ 32 h 10000"/>
                  <a:gd name="connsiteX36" fmla="*/ 3496 w 10000"/>
                  <a:gd name="connsiteY36" fmla="*/ 257 h 10000"/>
                  <a:gd name="connsiteX37" fmla="*/ 3411 w 10000"/>
                  <a:gd name="connsiteY37" fmla="*/ 310 h 10000"/>
                  <a:gd name="connsiteX38" fmla="*/ 3357 w 10000"/>
                  <a:gd name="connsiteY38" fmla="*/ 433 h 10000"/>
                  <a:gd name="connsiteX39" fmla="*/ 3355 w 10000"/>
                  <a:gd name="connsiteY39" fmla="*/ 568 h 10000"/>
                  <a:gd name="connsiteX40" fmla="*/ 3422 w 10000"/>
                  <a:gd name="connsiteY40" fmla="*/ 725 h 10000"/>
                  <a:gd name="connsiteX41" fmla="*/ 3342 w 10000"/>
                  <a:gd name="connsiteY41" fmla="*/ 700 h 10000"/>
                  <a:gd name="connsiteX42" fmla="*/ 3282 w 10000"/>
                  <a:gd name="connsiteY42" fmla="*/ 709 h 10000"/>
                  <a:gd name="connsiteX43" fmla="*/ 3255 w 10000"/>
                  <a:gd name="connsiteY43" fmla="*/ 806 h 10000"/>
                  <a:gd name="connsiteX44" fmla="*/ 3424 w 10000"/>
                  <a:gd name="connsiteY44" fmla="*/ 977 h 10000"/>
                  <a:gd name="connsiteX45" fmla="*/ 3517 w 10000"/>
                  <a:gd name="connsiteY45" fmla="*/ 1052 h 10000"/>
                  <a:gd name="connsiteX46" fmla="*/ 3549 w 10000"/>
                  <a:gd name="connsiteY46" fmla="*/ 1076 h 10000"/>
                  <a:gd name="connsiteX47" fmla="*/ 3647 w 10000"/>
                  <a:gd name="connsiteY47" fmla="*/ 1090 h 10000"/>
                  <a:gd name="connsiteX48" fmla="*/ 3679 w 10000"/>
                  <a:gd name="connsiteY48" fmla="*/ 1098 h 10000"/>
                  <a:gd name="connsiteX49" fmla="*/ 3802 w 10000"/>
                  <a:gd name="connsiteY49" fmla="*/ 1255 h 10000"/>
                  <a:gd name="connsiteX50" fmla="*/ 3956 w 10000"/>
                  <a:gd name="connsiteY50" fmla="*/ 1307 h 10000"/>
                  <a:gd name="connsiteX51" fmla="*/ 3775 w 10000"/>
                  <a:gd name="connsiteY51" fmla="*/ 1537 h 10000"/>
                  <a:gd name="connsiteX52" fmla="*/ 1873 w 10000"/>
                  <a:gd name="connsiteY52" fmla="*/ 1752 h 10000"/>
                  <a:gd name="connsiteX53" fmla="*/ 1209 w 10000"/>
                  <a:gd name="connsiteY53" fmla="*/ 1859 h 10000"/>
                  <a:gd name="connsiteX54" fmla="*/ 778 w 10000"/>
                  <a:gd name="connsiteY54" fmla="*/ 2074 h 10000"/>
                  <a:gd name="connsiteX55" fmla="*/ 689 w 10000"/>
                  <a:gd name="connsiteY55" fmla="*/ 2303 h 10000"/>
                  <a:gd name="connsiteX56" fmla="*/ 692 w 10000"/>
                  <a:gd name="connsiteY56" fmla="*/ 2404 h 10000"/>
                  <a:gd name="connsiteX57" fmla="*/ 691 w 10000"/>
                  <a:gd name="connsiteY57" fmla="*/ 2525 h 10000"/>
                  <a:gd name="connsiteX58" fmla="*/ 533 w 10000"/>
                  <a:gd name="connsiteY58" fmla="*/ 2727 h 10000"/>
                  <a:gd name="connsiteX59" fmla="*/ 528 w 10000"/>
                  <a:gd name="connsiteY59" fmla="*/ 2736 h 10000"/>
                  <a:gd name="connsiteX60" fmla="*/ 437 w 10000"/>
                  <a:gd name="connsiteY60" fmla="*/ 3075 h 10000"/>
                  <a:gd name="connsiteX61" fmla="*/ 382 w 10000"/>
                  <a:gd name="connsiteY61" fmla="*/ 3447 h 10000"/>
                  <a:gd name="connsiteX62" fmla="*/ 19 w 10000"/>
                  <a:gd name="connsiteY62" fmla="*/ 4026 h 10000"/>
                  <a:gd name="connsiteX63" fmla="*/ 82 w 10000"/>
                  <a:gd name="connsiteY63" fmla="*/ 4916 h 10000"/>
                  <a:gd name="connsiteX64" fmla="*/ 75 w 10000"/>
                  <a:gd name="connsiteY64" fmla="*/ 4961 h 10000"/>
                  <a:gd name="connsiteX65" fmla="*/ 1734 w 10000"/>
                  <a:gd name="connsiteY65" fmla="*/ 4239 h 10000"/>
                  <a:gd name="connsiteX66" fmla="*/ 1795 w 10000"/>
                  <a:gd name="connsiteY66" fmla="*/ 4123 h 10000"/>
                  <a:gd name="connsiteX67" fmla="*/ 1884 w 10000"/>
                  <a:gd name="connsiteY67" fmla="*/ 3916 h 10000"/>
                  <a:gd name="connsiteX68" fmla="*/ 1884 w 10000"/>
                  <a:gd name="connsiteY68" fmla="*/ 3826 h 10000"/>
                  <a:gd name="connsiteX69" fmla="*/ 1988 w 10000"/>
                  <a:gd name="connsiteY69" fmla="*/ 3533 h 10000"/>
                  <a:gd name="connsiteX70" fmla="*/ 2189 w 10000"/>
                  <a:gd name="connsiteY70" fmla="*/ 3166 h 10000"/>
                  <a:gd name="connsiteX71" fmla="*/ 2210 w 10000"/>
                  <a:gd name="connsiteY71" fmla="*/ 3208 h 10000"/>
                  <a:gd name="connsiteX72" fmla="*/ 2329 w 10000"/>
                  <a:gd name="connsiteY72" fmla="*/ 4087 h 10000"/>
                  <a:gd name="connsiteX73" fmla="*/ 2112 w 10000"/>
                  <a:gd name="connsiteY73" fmla="*/ 4382 h 10000"/>
                  <a:gd name="connsiteX74" fmla="*/ 2047 w 10000"/>
                  <a:gd name="connsiteY74" fmla="*/ 4464 h 10000"/>
                  <a:gd name="connsiteX75" fmla="*/ 1933 w 10000"/>
                  <a:gd name="connsiteY75" fmla="*/ 5148 h 10000"/>
                  <a:gd name="connsiteX76" fmla="*/ 1933 w 10000"/>
                  <a:gd name="connsiteY76" fmla="*/ 5149 h 10000"/>
                  <a:gd name="connsiteX77" fmla="*/ 2102 w 10000"/>
                  <a:gd name="connsiteY77" fmla="*/ 6458 h 10000"/>
                  <a:gd name="connsiteX78" fmla="*/ 2408 w 10000"/>
                  <a:gd name="connsiteY78" fmla="*/ 7061 h 10000"/>
                  <a:gd name="connsiteX79" fmla="*/ 2354 w 10000"/>
                  <a:gd name="connsiteY79" fmla="*/ 7531 h 10000"/>
                  <a:gd name="connsiteX80" fmla="*/ 2293 w 10000"/>
                  <a:gd name="connsiteY80" fmla="*/ 7792 h 10000"/>
                  <a:gd name="connsiteX81" fmla="*/ 2290 w 10000"/>
                  <a:gd name="connsiteY81" fmla="*/ 7806 h 10000"/>
                  <a:gd name="connsiteX82" fmla="*/ 2383 w 10000"/>
                  <a:gd name="connsiteY82" fmla="*/ 8440 h 10000"/>
                  <a:gd name="connsiteX83" fmla="*/ 2989 w 10000"/>
                  <a:gd name="connsiteY83" fmla="*/ 9045 h 10000"/>
                  <a:gd name="connsiteX84" fmla="*/ 3047 w 10000"/>
                  <a:gd name="connsiteY84" fmla="*/ 9251 h 10000"/>
                  <a:gd name="connsiteX85" fmla="*/ 3124 w 10000"/>
                  <a:gd name="connsiteY85" fmla="*/ 9398 h 10000"/>
                  <a:gd name="connsiteX86" fmla="*/ 3038 w 10000"/>
                  <a:gd name="connsiteY86" fmla="*/ 9612 h 10000"/>
                  <a:gd name="connsiteX87" fmla="*/ 2882 w 10000"/>
                  <a:gd name="connsiteY87" fmla="*/ 9914 h 10000"/>
                  <a:gd name="connsiteX88" fmla="*/ 3802 w 10000"/>
                  <a:gd name="connsiteY88" fmla="*/ 10000 h 10000"/>
                  <a:gd name="connsiteX89" fmla="*/ 4205 w 10000"/>
                  <a:gd name="connsiteY89" fmla="*/ 9511 h 10000"/>
                  <a:gd name="connsiteX90" fmla="*/ 4158 w 10000"/>
                  <a:gd name="connsiteY90" fmla="*/ 9238 h 10000"/>
                  <a:gd name="connsiteX91" fmla="*/ 4053 w 10000"/>
                  <a:gd name="connsiteY91" fmla="*/ 9045 h 10000"/>
                  <a:gd name="connsiteX92" fmla="*/ 4204 w 10000"/>
                  <a:gd name="connsiteY92" fmla="*/ 8490 h 10000"/>
                  <a:gd name="connsiteX93" fmla="*/ 4201 w 10000"/>
                  <a:gd name="connsiteY93" fmla="*/ 8106 h 10000"/>
                  <a:gd name="connsiteX94" fmla="*/ 4383 w 10000"/>
                  <a:gd name="connsiteY94" fmla="*/ 7432 h 10000"/>
                  <a:gd name="connsiteX95" fmla="*/ 4395 w 10000"/>
                  <a:gd name="connsiteY95" fmla="*/ 7412 h 10000"/>
                  <a:gd name="connsiteX96" fmla="*/ 4571 w 10000"/>
                  <a:gd name="connsiteY96" fmla="*/ 6549 h 10000"/>
                  <a:gd name="connsiteX97" fmla="*/ 4644 w 10000"/>
                  <a:gd name="connsiteY97" fmla="*/ 6212 h 10000"/>
                  <a:gd name="connsiteX98" fmla="*/ 4984 w 10000"/>
                  <a:gd name="connsiteY98" fmla="*/ 5447 h 10000"/>
                  <a:gd name="connsiteX99" fmla="*/ 5361 w 10000"/>
                  <a:gd name="connsiteY99" fmla="*/ 6197 h 10000"/>
                  <a:gd name="connsiteX100" fmla="*/ 5420 w 10000"/>
                  <a:gd name="connsiteY100" fmla="*/ 6541 h 10000"/>
                  <a:gd name="connsiteX101" fmla="*/ 5616 w 10000"/>
                  <a:gd name="connsiteY101" fmla="*/ 7403 h 10000"/>
                  <a:gd name="connsiteX102" fmla="*/ 5626 w 10000"/>
                  <a:gd name="connsiteY102" fmla="*/ 7423 h 10000"/>
                  <a:gd name="connsiteX103" fmla="*/ 5811 w 10000"/>
                  <a:gd name="connsiteY103" fmla="*/ 8098 h 10000"/>
                  <a:gd name="connsiteX104" fmla="*/ 5811 w 10000"/>
                  <a:gd name="connsiteY104" fmla="*/ 8481 h 10000"/>
                  <a:gd name="connsiteX105" fmla="*/ 5962 w 10000"/>
                  <a:gd name="connsiteY105" fmla="*/ 9045 h 10000"/>
                  <a:gd name="connsiteX106" fmla="*/ 5860 w 10000"/>
                  <a:gd name="connsiteY106" fmla="*/ 9229 h 10000"/>
                  <a:gd name="connsiteX107" fmla="*/ 5814 w 10000"/>
                  <a:gd name="connsiteY107" fmla="*/ 9502 h 10000"/>
                  <a:gd name="connsiteX108" fmla="*/ 6219 w 10000"/>
                  <a:gd name="connsiteY108" fmla="*/ 9992 h 10000"/>
                  <a:gd name="connsiteX109" fmla="*/ 7139 w 10000"/>
                  <a:gd name="connsiteY109" fmla="*/ 9906 h 10000"/>
                  <a:gd name="connsiteX110" fmla="*/ 6983 w 10000"/>
                  <a:gd name="connsiteY110" fmla="*/ 9604 h 10000"/>
                  <a:gd name="connsiteX111" fmla="*/ 6893 w 10000"/>
                  <a:gd name="connsiteY111" fmla="*/ 9390 h 10000"/>
                  <a:gd name="connsiteX112" fmla="*/ 6970 w 10000"/>
                  <a:gd name="connsiteY112" fmla="*/ 9243 h 10000"/>
                  <a:gd name="connsiteX113" fmla="*/ 7023 w 10000"/>
                  <a:gd name="connsiteY113" fmla="*/ 9045 h 10000"/>
                  <a:gd name="connsiteX114" fmla="*/ 7632 w 10000"/>
                  <a:gd name="connsiteY114" fmla="*/ 8432 h 10000"/>
                  <a:gd name="connsiteX115" fmla="*/ 7722 w 10000"/>
                  <a:gd name="connsiteY115" fmla="*/ 7798 h 10000"/>
                  <a:gd name="connsiteX116" fmla="*/ 7720 w 10000"/>
                  <a:gd name="connsiteY116" fmla="*/ 7784 h 10000"/>
                  <a:gd name="connsiteX117" fmla="*/ 7657 w 10000"/>
                  <a:gd name="connsiteY117" fmla="*/ 7524 h 10000"/>
                  <a:gd name="connsiteX118" fmla="*/ 7601 w 10000"/>
                  <a:gd name="connsiteY118" fmla="*/ 7052 h 10000"/>
                  <a:gd name="connsiteX119" fmla="*/ 7873 w 10000"/>
                  <a:gd name="connsiteY119" fmla="*/ 6448 h 10000"/>
                  <a:gd name="connsiteX120" fmla="*/ 8069 w 10000"/>
                  <a:gd name="connsiteY120" fmla="*/ 5141 h 10000"/>
                  <a:gd name="connsiteX121" fmla="*/ 8069 w 10000"/>
                  <a:gd name="connsiteY121" fmla="*/ 5140 h 10000"/>
                  <a:gd name="connsiteX122" fmla="*/ 7955 w 10000"/>
                  <a:gd name="connsiteY122" fmla="*/ 4464 h 10000"/>
                  <a:gd name="connsiteX123" fmla="*/ 7891 w 10000"/>
                  <a:gd name="connsiteY123" fmla="*/ 4382 h 10000"/>
                  <a:gd name="connsiteX124" fmla="*/ 7674 w 10000"/>
                  <a:gd name="connsiteY124" fmla="*/ 4087 h 10000"/>
                  <a:gd name="connsiteX125" fmla="*/ 7791 w 10000"/>
                  <a:gd name="connsiteY125" fmla="*/ 3208 h 10000"/>
                  <a:gd name="connsiteX126" fmla="*/ 7813 w 10000"/>
                  <a:gd name="connsiteY126" fmla="*/ 3165 h 10000"/>
                  <a:gd name="connsiteX127" fmla="*/ 8013 w 10000"/>
                  <a:gd name="connsiteY127" fmla="*/ 3533 h 10000"/>
                  <a:gd name="connsiteX128" fmla="*/ 8118 w 10000"/>
                  <a:gd name="connsiteY128" fmla="*/ 3826 h 10000"/>
                  <a:gd name="connsiteX129" fmla="*/ 8118 w 10000"/>
                  <a:gd name="connsiteY129" fmla="*/ 3916 h 10000"/>
                  <a:gd name="connsiteX130" fmla="*/ 8207 w 10000"/>
                  <a:gd name="connsiteY130" fmla="*/ 4123 h 10000"/>
                  <a:gd name="connsiteX131" fmla="*/ 8267 w 10000"/>
                  <a:gd name="connsiteY131" fmla="*/ 4239 h 10000"/>
                  <a:gd name="connsiteX132" fmla="*/ 8381 w 10000"/>
                  <a:gd name="connsiteY132" fmla="*/ 4387 h 10000"/>
                  <a:gd name="connsiteX133" fmla="*/ 9000 w 10000"/>
                  <a:gd name="connsiteY133" fmla="*/ 4937 h 10000"/>
                  <a:gd name="connsiteX134" fmla="*/ 8963 w 10000"/>
                  <a:gd name="connsiteY134" fmla="*/ 5076 h 10000"/>
                  <a:gd name="connsiteX135" fmla="*/ 8727 w 10000"/>
                  <a:gd name="connsiteY135" fmla="*/ 5188 h 10000"/>
                  <a:gd name="connsiteX136" fmla="*/ 8628 w 10000"/>
                  <a:gd name="connsiteY136" fmla="*/ 5334 h 10000"/>
                  <a:gd name="connsiteX137" fmla="*/ 8569 w 10000"/>
                  <a:gd name="connsiteY137" fmla="*/ 5479 h 10000"/>
                  <a:gd name="connsiteX138" fmla="*/ 8583 w 10000"/>
                  <a:gd name="connsiteY138" fmla="*/ 5575 h 10000"/>
                  <a:gd name="connsiteX139" fmla="*/ 8918 w 10000"/>
                  <a:gd name="connsiteY139" fmla="*/ 5555 h 10000"/>
                  <a:gd name="connsiteX140" fmla="*/ 8966 w 10000"/>
                  <a:gd name="connsiteY140" fmla="*/ 5442 h 10000"/>
                  <a:gd name="connsiteX141" fmla="*/ 9054 w 10000"/>
                  <a:gd name="connsiteY141" fmla="*/ 5425 h 10000"/>
                  <a:gd name="connsiteX142" fmla="*/ 9117 w 10000"/>
                  <a:gd name="connsiteY142" fmla="*/ 5440 h 10000"/>
                  <a:gd name="connsiteX143" fmla="*/ 8958 w 10000"/>
                  <a:gd name="connsiteY143" fmla="*/ 5633 h 10000"/>
                  <a:gd name="connsiteX144" fmla="*/ 8668 w 10000"/>
                  <a:gd name="connsiteY144" fmla="*/ 5801 h 10000"/>
                  <a:gd name="connsiteX145" fmla="*/ 9302 w 10000"/>
                  <a:gd name="connsiteY145" fmla="*/ 5744 h 10000"/>
                  <a:gd name="connsiteX146" fmla="*/ 9736 w 10000"/>
                  <a:gd name="connsiteY146" fmla="*/ 5618 h 10000"/>
                  <a:gd name="connsiteX147" fmla="*/ 9898 w 10000"/>
                  <a:gd name="connsiteY147" fmla="*/ 5415 h 10000"/>
                  <a:gd name="connsiteX148" fmla="*/ 9897 w 10000"/>
                  <a:gd name="connsiteY148" fmla="*/ 5204 h 10000"/>
                  <a:gd name="connsiteX149" fmla="*/ 9926 w 10000"/>
                  <a:gd name="connsiteY149" fmla="*/ 4961 h 10000"/>
                  <a:gd name="connsiteX0" fmla="*/ 10009 w 10083"/>
                  <a:gd name="connsiteY0" fmla="*/ 4961 h 10000"/>
                  <a:gd name="connsiteX1" fmla="*/ 10004 w 10083"/>
                  <a:gd name="connsiteY1" fmla="*/ 4916 h 10000"/>
                  <a:gd name="connsiteX2" fmla="*/ 10065 w 10083"/>
                  <a:gd name="connsiteY2" fmla="*/ 4026 h 10000"/>
                  <a:gd name="connsiteX3" fmla="*/ 9702 w 10083"/>
                  <a:gd name="connsiteY3" fmla="*/ 3447 h 10000"/>
                  <a:gd name="connsiteX4" fmla="*/ 9648 w 10083"/>
                  <a:gd name="connsiteY4" fmla="*/ 3075 h 10000"/>
                  <a:gd name="connsiteX5" fmla="*/ 9556 w 10083"/>
                  <a:gd name="connsiteY5" fmla="*/ 2736 h 10000"/>
                  <a:gd name="connsiteX6" fmla="*/ 9551 w 10083"/>
                  <a:gd name="connsiteY6" fmla="*/ 2727 h 10000"/>
                  <a:gd name="connsiteX7" fmla="*/ 9393 w 10083"/>
                  <a:gd name="connsiteY7" fmla="*/ 2525 h 10000"/>
                  <a:gd name="connsiteX8" fmla="*/ 9392 w 10083"/>
                  <a:gd name="connsiteY8" fmla="*/ 2404 h 10000"/>
                  <a:gd name="connsiteX9" fmla="*/ 9396 w 10083"/>
                  <a:gd name="connsiteY9" fmla="*/ 2303 h 10000"/>
                  <a:gd name="connsiteX10" fmla="*/ 9307 w 10083"/>
                  <a:gd name="connsiteY10" fmla="*/ 2074 h 10000"/>
                  <a:gd name="connsiteX11" fmla="*/ 8877 w 10083"/>
                  <a:gd name="connsiteY11" fmla="*/ 1859 h 10000"/>
                  <a:gd name="connsiteX12" fmla="*/ 8212 w 10083"/>
                  <a:gd name="connsiteY12" fmla="*/ 1752 h 10000"/>
                  <a:gd name="connsiteX13" fmla="*/ 6311 w 10083"/>
                  <a:gd name="connsiteY13" fmla="*/ 1537 h 10000"/>
                  <a:gd name="connsiteX14" fmla="*/ 6130 w 10083"/>
                  <a:gd name="connsiteY14" fmla="*/ 1308 h 10000"/>
                  <a:gd name="connsiteX15" fmla="*/ 6283 w 10083"/>
                  <a:gd name="connsiteY15" fmla="*/ 1258 h 10000"/>
                  <a:gd name="connsiteX16" fmla="*/ 6407 w 10083"/>
                  <a:gd name="connsiteY16" fmla="*/ 1098 h 10000"/>
                  <a:gd name="connsiteX17" fmla="*/ 6437 w 10083"/>
                  <a:gd name="connsiteY17" fmla="*/ 1090 h 10000"/>
                  <a:gd name="connsiteX18" fmla="*/ 6535 w 10083"/>
                  <a:gd name="connsiteY18" fmla="*/ 1076 h 10000"/>
                  <a:gd name="connsiteX19" fmla="*/ 6567 w 10083"/>
                  <a:gd name="connsiteY19" fmla="*/ 1052 h 10000"/>
                  <a:gd name="connsiteX20" fmla="*/ 6662 w 10083"/>
                  <a:gd name="connsiteY20" fmla="*/ 977 h 10000"/>
                  <a:gd name="connsiteX21" fmla="*/ 6830 w 10083"/>
                  <a:gd name="connsiteY21" fmla="*/ 806 h 10000"/>
                  <a:gd name="connsiteX22" fmla="*/ 6802 w 10083"/>
                  <a:gd name="connsiteY22" fmla="*/ 709 h 10000"/>
                  <a:gd name="connsiteX23" fmla="*/ 6742 w 10083"/>
                  <a:gd name="connsiteY23" fmla="*/ 700 h 10000"/>
                  <a:gd name="connsiteX24" fmla="*/ 6662 w 10083"/>
                  <a:gd name="connsiteY24" fmla="*/ 725 h 10000"/>
                  <a:gd name="connsiteX25" fmla="*/ 6730 w 10083"/>
                  <a:gd name="connsiteY25" fmla="*/ 568 h 10000"/>
                  <a:gd name="connsiteX26" fmla="*/ 6729 w 10083"/>
                  <a:gd name="connsiteY26" fmla="*/ 433 h 10000"/>
                  <a:gd name="connsiteX27" fmla="*/ 6674 w 10083"/>
                  <a:gd name="connsiteY27" fmla="*/ 310 h 10000"/>
                  <a:gd name="connsiteX28" fmla="*/ 6588 w 10083"/>
                  <a:gd name="connsiteY28" fmla="*/ 257 h 10000"/>
                  <a:gd name="connsiteX29" fmla="*/ 5731 w 10083"/>
                  <a:gd name="connsiteY29" fmla="*/ 32 h 10000"/>
                  <a:gd name="connsiteX30" fmla="*/ 5092 w 10083"/>
                  <a:gd name="connsiteY30" fmla="*/ 0 h 10000"/>
                  <a:gd name="connsiteX31" fmla="*/ 5092 w 10083"/>
                  <a:gd name="connsiteY31" fmla="*/ 0 h 10000"/>
                  <a:gd name="connsiteX32" fmla="*/ 5085 w 10083"/>
                  <a:gd name="connsiteY32" fmla="*/ 0 h 10000"/>
                  <a:gd name="connsiteX33" fmla="*/ 5077 w 10083"/>
                  <a:gd name="connsiteY33" fmla="*/ 0 h 10000"/>
                  <a:gd name="connsiteX34" fmla="*/ 5077 w 10083"/>
                  <a:gd name="connsiteY34" fmla="*/ 0 h 10000"/>
                  <a:gd name="connsiteX35" fmla="*/ 4436 w 10083"/>
                  <a:gd name="connsiteY35" fmla="*/ 32 h 10000"/>
                  <a:gd name="connsiteX36" fmla="*/ 3579 w 10083"/>
                  <a:gd name="connsiteY36" fmla="*/ 257 h 10000"/>
                  <a:gd name="connsiteX37" fmla="*/ 3494 w 10083"/>
                  <a:gd name="connsiteY37" fmla="*/ 310 h 10000"/>
                  <a:gd name="connsiteX38" fmla="*/ 3440 w 10083"/>
                  <a:gd name="connsiteY38" fmla="*/ 433 h 10000"/>
                  <a:gd name="connsiteX39" fmla="*/ 3438 w 10083"/>
                  <a:gd name="connsiteY39" fmla="*/ 568 h 10000"/>
                  <a:gd name="connsiteX40" fmla="*/ 3505 w 10083"/>
                  <a:gd name="connsiteY40" fmla="*/ 725 h 10000"/>
                  <a:gd name="connsiteX41" fmla="*/ 3425 w 10083"/>
                  <a:gd name="connsiteY41" fmla="*/ 700 h 10000"/>
                  <a:gd name="connsiteX42" fmla="*/ 3365 w 10083"/>
                  <a:gd name="connsiteY42" fmla="*/ 709 h 10000"/>
                  <a:gd name="connsiteX43" fmla="*/ 3338 w 10083"/>
                  <a:gd name="connsiteY43" fmla="*/ 806 h 10000"/>
                  <a:gd name="connsiteX44" fmla="*/ 3507 w 10083"/>
                  <a:gd name="connsiteY44" fmla="*/ 977 h 10000"/>
                  <a:gd name="connsiteX45" fmla="*/ 3600 w 10083"/>
                  <a:gd name="connsiteY45" fmla="*/ 1052 h 10000"/>
                  <a:gd name="connsiteX46" fmla="*/ 3632 w 10083"/>
                  <a:gd name="connsiteY46" fmla="*/ 1076 h 10000"/>
                  <a:gd name="connsiteX47" fmla="*/ 3730 w 10083"/>
                  <a:gd name="connsiteY47" fmla="*/ 1090 h 10000"/>
                  <a:gd name="connsiteX48" fmla="*/ 3762 w 10083"/>
                  <a:gd name="connsiteY48" fmla="*/ 1098 h 10000"/>
                  <a:gd name="connsiteX49" fmla="*/ 3885 w 10083"/>
                  <a:gd name="connsiteY49" fmla="*/ 1255 h 10000"/>
                  <a:gd name="connsiteX50" fmla="*/ 4039 w 10083"/>
                  <a:gd name="connsiteY50" fmla="*/ 1307 h 10000"/>
                  <a:gd name="connsiteX51" fmla="*/ 3858 w 10083"/>
                  <a:gd name="connsiteY51" fmla="*/ 1537 h 10000"/>
                  <a:gd name="connsiteX52" fmla="*/ 1956 w 10083"/>
                  <a:gd name="connsiteY52" fmla="*/ 1752 h 10000"/>
                  <a:gd name="connsiteX53" fmla="*/ 1292 w 10083"/>
                  <a:gd name="connsiteY53" fmla="*/ 1859 h 10000"/>
                  <a:gd name="connsiteX54" fmla="*/ 861 w 10083"/>
                  <a:gd name="connsiteY54" fmla="*/ 2074 h 10000"/>
                  <a:gd name="connsiteX55" fmla="*/ 772 w 10083"/>
                  <a:gd name="connsiteY55" fmla="*/ 2303 h 10000"/>
                  <a:gd name="connsiteX56" fmla="*/ 775 w 10083"/>
                  <a:gd name="connsiteY56" fmla="*/ 2404 h 10000"/>
                  <a:gd name="connsiteX57" fmla="*/ 774 w 10083"/>
                  <a:gd name="connsiteY57" fmla="*/ 2525 h 10000"/>
                  <a:gd name="connsiteX58" fmla="*/ 616 w 10083"/>
                  <a:gd name="connsiteY58" fmla="*/ 2727 h 10000"/>
                  <a:gd name="connsiteX59" fmla="*/ 611 w 10083"/>
                  <a:gd name="connsiteY59" fmla="*/ 2736 h 10000"/>
                  <a:gd name="connsiteX60" fmla="*/ 520 w 10083"/>
                  <a:gd name="connsiteY60" fmla="*/ 3075 h 10000"/>
                  <a:gd name="connsiteX61" fmla="*/ 465 w 10083"/>
                  <a:gd name="connsiteY61" fmla="*/ 3447 h 10000"/>
                  <a:gd name="connsiteX62" fmla="*/ 102 w 10083"/>
                  <a:gd name="connsiteY62" fmla="*/ 4026 h 10000"/>
                  <a:gd name="connsiteX63" fmla="*/ 165 w 10083"/>
                  <a:gd name="connsiteY63" fmla="*/ 4916 h 10000"/>
                  <a:gd name="connsiteX64" fmla="*/ 1817 w 10083"/>
                  <a:gd name="connsiteY64" fmla="*/ 4239 h 10000"/>
                  <a:gd name="connsiteX65" fmla="*/ 1878 w 10083"/>
                  <a:gd name="connsiteY65" fmla="*/ 4123 h 10000"/>
                  <a:gd name="connsiteX66" fmla="*/ 1967 w 10083"/>
                  <a:gd name="connsiteY66" fmla="*/ 3916 h 10000"/>
                  <a:gd name="connsiteX67" fmla="*/ 1967 w 10083"/>
                  <a:gd name="connsiteY67" fmla="*/ 3826 h 10000"/>
                  <a:gd name="connsiteX68" fmla="*/ 2071 w 10083"/>
                  <a:gd name="connsiteY68" fmla="*/ 3533 h 10000"/>
                  <a:gd name="connsiteX69" fmla="*/ 2272 w 10083"/>
                  <a:gd name="connsiteY69" fmla="*/ 3166 h 10000"/>
                  <a:gd name="connsiteX70" fmla="*/ 2293 w 10083"/>
                  <a:gd name="connsiteY70" fmla="*/ 3208 h 10000"/>
                  <a:gd name="connsiteX71" fmla="*/ 2412 w 10083"/>
                  <a:gd name="connsiteY71" fmla="*/ 4087 h 10000"/>
                  <a:gd name="connsiteX72" fmla="*/ 2195 w 10083"/>
                  <a:gd name="connsiteY72" fmla="*/ 4382 h 10000"/>
                  <a:gd name="connsiteX73" fmla="*/ 2130 w 10083"/>
                  <a:gd name="connsiteY73" fmla="*/ 4464 h 10000"/>
                  <a:gd name="connsiteX74" fmla="*/ 2016 w 10083"/>
                  <a:gd name="connsiteY74" fmla="*/ 5148 h 10000"/>
                  <a:gd name="connsiteX75" fmla="*/ 2016 w 10083"/>
                  <a:gd name="connsiteY75" fmla="*/ 5149 h 10000"/>
                  <a:gd name="connsiteX76" fmla="*/ 2185 w 10083"/>
                  <a:gd name="connsiteY76" fmla="*/ 6458 h 10000"/>
                  <a:gd name="connsiteX77" fmla="*/ 2491 w 10083"/>
                  <a:gd name="connsiteY77" fmla="*/ 7061 h 10000"/>
                  <a:gd name="connsiteX78" fmla="*/ 2437 w 10083"/>
                  <a:gd name="connsiteY78" fmla="*/ 7531 h 10000"/>
                  <a:gd name="connsiteX79" fmla="*/ 2376 w 10083"/>
                  <a:gd name="connsiteY79" fmla="*/ 7792 h 10000"/>
                  <a:gd name="connsiteX80" fmla="*/ 2373 w 10083"/>
                  <a:gd name="connsiteY80" fmla="*/ 7806 h 10000"/>
                  <a:gd name="connsiteX81" fmla="*/ 2466 w 10083"/>
                  <a:gd name="connsiteY81" fmla="*/ 8440 h 10000"/>
                  <a:gd name="connsiteX82" fmla="*/ 3072 w 10083"/>
                  <a:gd name="connsiteY82" fmla="*/ 9045 h 10000"/>
                  <a:gd name="connsiteX83" fmla="*/ 3130 w 10083"/>
                  <a:gd name="connsiteY83" fmla="*/ 9251 h 10000"/>
                  <a:gd name="connsiteX84" fmla="*/ 3207 w 10083"/>
                  <a:gd name="connsiteY84" fmla="*/ 9398 h 10000"/>
                  <a:gd name="connsiteX85" fmla="*/ 3121 w 10083"/>
                  <a:gd name="connsiteY85" fmla="*/ 9612 h 10000"/>
                  <a:gd name="connsiteX86" fmla="*/ 2965 w 10083"/>
                  <a:gd name="connsiteY86" fmla="*/ 9914 h 10000"/>
                  <a:gd name="connsiteX87" fmla="*/ 3885 w 10083"/>
                  <a:gd name="connsiteY87" fmla="*/ 10000 h 10000"/>
                  <a:gd name="connsiteX88" fmla="*/ 4288 w 10083"/>
                  <a:gd name="connsiteY88" fmla="*/ 9511 h 10000"/>
                  <a:gd name="connsiteX89" fmla="*/ 4241 w 10083"/>
                  <a:gd name="connsiteY89" fmla="*/ 9238 h 10000"/>
                  <a:gd name="connsiteX90" fmla="*/ 4136 w 10083"/>
                  <a:gd name="connsiteY90" fmla="*/ 9045 h 10000"/>
                  <a:gd name="connsiteX91" fmla="*/ 4287 w 10083"/>
                  <a:gd name="connsiteY91" fmla="*/ 8490 h 10000"/>
                  <a:gd name="connsiteX92" fmla="*/ 4284 w 10083"/>
                  <a:gd name="connsiteY92" fmla="*/ 8106 h 10000"/>
                  <a:gd name="connsiteX93" fmla="*/ 4466 w 10083"/>
                  <a:gd name="connsiteY93" fmla="*/ 7432 h 10000"/>
                  <a:gd name="connsiteX94" fmla="*/ 4478 w 10083"/>
                  <a:gd name="connsiteY94" fmla="*/ 7412 h 10000"/>
                  <a:gd name="connsiteX95" fmla="*/ 4654 w 10083"/>
                  <a:gd name="connsiteY95" fmla="*/ 6549 h 10000"/>
                  <a:gd name="connsiteX96" fmla="*/ 4727 w 10083"/>
                  <a:gd name="connsiteY96" fmla="*/ 6212 h 10000"/>
                  <a:gd name="connsiteX97" fmla="*/ 5067 w 10083"/>
                  <a:gd name="connsiteY97" fmla="*/ 5447 h 10000"/>
                  <a:gd name="connsiteX98" fmla="*/ 5444 w 10083"/>
                  <a:gd name="connsiteY98" fmla="*/ 6197 h 10000"/>
                  <a:gd name="connsiteX99" fmla="*/ 5503 w 10083"/>
                  <a:gd name="connsiteY99" fmla="*/ 6541 h 10000"/>
                  <a:gd name="connsiteX100" fmla="*/ 5699 w 10083"/>
                  <a:gd name="connsiteY100" fmla="*/ 7403 h 10000"/>
                  <a:gd name="connsiteX101" fmla="*/ 5709 w 10083"/>
                  <a:gd name="connsiteY101" fmla="*/ 7423 h 10000"/>
                  <a:gd name="connsiteX102" fmla="*/ 5894 w 10083"/>
                  <a:gd name="connsiteY102" fmla="*/ 8098 h 10000"/>
                  <a:gd name="connsiteX103" fmla="*/ 5894 w 10083"/>
                  <a:gd name="connsiteY103" fmla="*/ 8481 h 10000"/>
                  <a:gd name="connsiteX104" fmla="*/ 6045 w 10083"/>
                  <a:gd name="connsiteY104" fmla="*/ 9045 h 10000"/>
                  <a:gd name="connsiteX105" fmla="*/ 5943 w 10083"/>
                  <a:gd name="connsiteY105" fmla="*/ 9229 h 10000"/>
                  <a:gd name="connsiteX106" fmla="*/ 5897 w 10083"/>
                  <a:gd name="connsiteY106" fmla="*/ 9502 h 10000"/>
                  <a:gd name="connsiteX107" fmla="*/ 6302 w 10083"/>
                  <a:gd name="connsiteY107" fmla="*/ 9992 h 10000"/>
                  <a:gd name="connsiteX108" fmla="*/ 7222 w 10083"/>
                  <a:gd name="connsiteY108" fmla="*/ 9906 h 10000"/>
                  <a:gd name="connsiteX109" fmla="*/ 7066 w 10083"/>
                  <a:gd name="connsiteY109" fmla="*/ 9604 h 10000"/>
                  <a:gd name="connsiteX110" fmla="*/ 6976 w 10083"/>
                  <a:gd name="connsiteY110" fmla="*/ 9390 h 10000"/>
                  <a:gd name="connsiteX111" fmla="*/ 7053 w 10083"/>
                  <a:gd name="connsiteY111" fmla="*/ 9243 h 10000"/>
                  <a:gd name="connsiteX112" fmla="*/ 7106 w 10083"/>
                  <a:gd name="connsiteY112" fmla="*/ 9045 h 10000"/>
                  <a:gd name="connsiteX113" fmla="*/ 7715 w 10083"/>
                  <a:gd name="connsiteY113" fmla="*/ 8432 h 10000"/>
                  <a:gd name="connsiteX114" fmla="*/ 7805 w 10083"/>
                  <a:gd name="connsiteY114" fmla="*/ 7798 h 10000"/>
                  <a:gd name="connsiteX115" fmla="*/ 7803 w 10083"/>
                  <a:gd name="connsiteY115" fmla="*/ 7784 h 10000"/>
                  <a:gd name="connsiteX116" fmla="*/ 7740 w 10083"/>
                  <a:gd name="connsiteY116" fmla="*/ 7524 h 10000"/>
                  <a:gd name="connsiteX117" fmla="*/ 7684 w 10083"/>
                  <a:gd name="connsiteY117" fmla="*/ 7052 h 10000"/>
                  <a:gd name="connsiteX118" fmla="*/ 7956 w 10083"/>
                  <a:gd name="connsiteY118" fmla="*/ 6448 h 10000"/>
                  <a:gd name="connsiteX119" fmla="*/ 8152 w 10083"/>
                  <a:gd name="connsiteY119" fmla="*/ 5141 h 10000"/>
                  <a:gd name="connsiteX120" fmla="*/ 8152 w 10083"/>
                  <a:gd name="connsiteY120" fmla="*/ 5140 h 10000"/>
                  <a:gd name="connsiteX121" fmla="*/ 8038 w 10083"/>
                  <a:gd name="connsiteY121" fmla="*/ 4464 h 10000"/>
                  <a:gd name="connsiteX122" fmla="*/ 7974 w 10083"/>
                  <a:gd name="connsiteY122" fmla="*/ 4382 h 10000"/>
                  <a:gd name="connsiteX123" fmla="*/ 7757 w 10083"/>
                  <a:gd name="connsiteY123" fmla="*/ 4087 h 10000"/>
                  <a:gd name="connsiteX124" fmla="*/ 7874 w 10083"/>
                  <a:gd name="connsiteY124" fmla="*/ 3208 h 10000"/>
                  <a:gd name="connsiteX125" fmla="*/ 7896 w 10083"/>
                  <a:gd name="connsiteY125" fmla="*/ 3165 h 10000"/>
                  <a:gd name="connsiteX126" fmla="*/ 8096 w 10083"/>
                  <a:gd name="connsiteY126" fmla="*/ 3533 h 10000"/>
                  <a:gd name="connsiteX127" fmla="*/ 8201 w 10083"/>
                  <a:gd name="connsiteY127" fmla="*/ 3826 h 10000"/>
                  <a:gd name="connsiteX128" fmla="*/ 8201 w 10083"/>
                  <a:gd name="connsiteY128" fmla="*/ 3916 h 10000"/>
                  <a:gd name="connsiteX129" fmla="*/ 8290 w 10083"/>
                  <a:gd name="connsiteY129" fmla="*/ 4123 h 10000"/>
                  <a:gd name="connsiteX130" fmla="*/ 8350 w 10083"/>
                  <a:gd name="connsiteY130" fmla="*/ 4239 h 10000"/>
                  <a:gd name="connsiteX131" fmla="*/ 8464 w 10083"/>
                  <a:gd name="connsiteY131" fmla="*/ 4387 h 10000"/>
                  <a:gd name="connsiteX132" fmla="*/ 9083 w 10083"/>
                  <a:gd name="connsiteY132" fmla="*/ 4937 h 10000"/>
                  <a:gd name="connsiteX133" fmla="*/ 9046 w 10083"/>
                  <a:gd name="connsiteY133" fmla="*/ 5076 h 10000"/>
                  <a:gd name="connsiteX134" fmla="*/ 8810 w 10083"/>
                  <a:gd name="connsiteY134" fmla="*/ 5188 h 10000"/>
                  <a:gd name="connsiteX135" fmla="*/ 8711 w 10083"/>
                  <a:gd name="connsiteY135" fmla="*/ 5334 h 10000"/>
                  <a:gd name="connsiteX136" fmla="*/ 8652 w 10083"/>
                  <a:gd name="connsiteY136" fmla="*/ 5479 h 10000"/>
                  <a:gd name="connsiteX137" fmla="*/ 8666 w 10083"/>
                  <a:gd name="connsiteY137" fmla="*/ 5575 h 10000"/>
                  <a:gd name="connsiteX138" fmla="*/ 9001 w 10083"/>
                  <a:gd name="connsiteY138" fmla="*/ 5555 h 10000"/>
                  <a:gd name="connsiteX139" fmla="*/ 9049 w 10083"/>
                  <a:gd name="connsiteY139" fmla="*/ 5442 h 10000"/>
                  <a:gd name="connsiteX140" fmla="*/ 9137 w 10083"/>
                  <a:gd name="connsiteY140" fmla="*/ 5425 h 10000"/>
                  <a:gd name="connsiteX141" fmla="*/ 9200 w 10083"/>
                  <a:gd name="connsiteY141" fmla="*/ 5440 h 10000"/>
                  <a:gd name="connsiteX142" fmla="*/ 9041 w 10083"/>
                  <a:gd name="connsiteY142" fmla="*/ 5633 h 10000"/>
                  <a:gd name="connsiteX143" fmla="*/ 8751 w 10083"/>
                  <a:gd name="connsiteY143" fmla="*/ 5801 h 10000"/>
                  <a:gd name="connsiteX144" fmla="*/ 9385 w 10083"/>
                  <a:gd name="connsiteY144" fmla="*/ 5744 h 10000"/>
                  <a:gd name="connsiteX145" fmla="*/ 9819 w 10083"/>
                  <a:gd name="connsiteY145" fmla="*/ 5618 h 10000"/>
                  <a:gd name="connsiteX146" fmla="*/ 9981 w 10083"/>
                  <a:gd name="connsiteY146" fmla="*/ 5415 h 10000"/>
                  <a:gd name="connsiteX147" fmla="*/ 9980 w 10083"/>
                  <a:gd name="connsiteY147" fmla="*/ 5204 h 10000"/>
                  <a:gd name="connsiteX148" fmla="*/ 10009 w 10083"/>
                  <a:gd name="connsiteY148" fmla="*/ 4961 h 10000"/>
                  <a:gd name="connsiteX0" fmla="*/ 9907 w 9981"/>
                  <a:gd name="connsiteY0" fmla="*/ 4961 h 10000"/>
                  <a:gd name="connsiteX1" fmla="*/ 9902 w 9981"/>
                  <a:gd name="connsiteY1" fmla="*/ 4916 h 10000"/>
                  <a:gd name="connsiteX2" fmla="*/ 9963 w 9981"/>
                  <a:gd name="connsiteY2" fmla="*/ 4026 h 10000"/>
                  <a:gd name="connsiteX3" fmla="*/ 9600 w 9981"/>
                  <a:gd name="connsiteY3" fmla="*/ 3447 h 10000"/>
                  <a:gd name="connsiteX4" fmla="*/ 9546 w 9981"/>
                  <a:gd name="connsiteY4" fmla="*/ 3075 h 10000"/>
                  <a:gd name="connsiteX5" fmla="*/ 9454 w 9981"/>
                  <a:gd name="connsiteY5" fmla="*/ 2736 h 10000"/>
                  <a:gd name="connsiteX6" fmla="*/ 9449 w 9981"/>
                  <a:gd name="connsiteY6" fmla="*/ 2727 h 10000"/>
                  <a:gd name="connsiteX7" fmla="*/ 9291 w 9981"/>
                  <a:gd name="connsiteY7" fmla="*/ 2525 h 10000"/>
                  <a:gd name="connsiteX8" fmla="*/ 9290 w 9981"/>
                  <a:gd name="connsiteY8" fmla="*/ 2404 h 10000"/>
                  <a:gd name="connsiteX9" fmla="*/ 9294 w 9981"/>
                  <a:gd name="connsiteY9" fmla="*/ 2303 h 10000"/>
                  <a:gd name="connsiteX10" fmla="*/ 9205 w 9981"/>
                  <a:gd name="connsiteY10" fmla="*/ 2074 h 10000"/>
                  <a:gd name="connsiteX11" fmla="*/ 8775 w 9981"/>
                  <a:gd name="connsiteY11" fmla="*/ 1859 h 10000"/>
                  <a:gd name="connsiteX12" fmla="*/ 8110 w 9981"/>
                  <a:gd name="connsiteY12" fmla="*/ 1752 h 10000"/>
                  <a:gd name="connsiteX13" fmla="*/ 6209 w 9981"/>
                  <a:gd name="connsiteY13" fmla="*/ 1537 h 10000"/>
                  <a:gd name="connsiteX14" fmla="*/ 6028 w 9981"/>
                  <a:gd name="connsiteY14" fmla="*/ 1308 h 10000"/>
                  <a:gd name="connsiteX15" fmla="*/ 6181 w 9981"/>
                  <a:gd name="connsiteY15" fmla="*/ 1258 h 10000"/>
                  <a:gd name="connsiteX16" fmla="*/ 6305 w 9981"/>
                  <a:gd name="connsiteY16" fmla="*/ 1098 h 10000"/>
                  <a:gd name="connsiteX17" fmla="*/ 6335 w 9981"/>
                  <a:gd name="connsiteY17" fmla="*/ 1090 h 10000"/>
                  <a:gd name="connsiteX18" fmla="*/ 6433 w 9981"/>
                  <a:gd name="connsiteY18" fmla="*/ 1076 h 10000"/>
                  <a:gd name="connsiteX19" fmla="*/ 6465 w 9981"/>
                  <a:gd name="connsiteY19" fmla="*/ 1052 h 10000"/>
                  <a:gd name="connsiteX20" fmla="*/ 6560 w 9981"/>
                  <a:gd name="connsiteY20" fmla="*/ 977 h 10000"/>
                  <a:gd name="connsiteX21" fmla="*/ 6728 w 9981"/>
                  <a:gd name="connsiteY21" fmla="*/ 806 h 10000"/>
                  <a:gd name="connsiteX22" fmla="*/ 6700 w 9981"/>
                  <a:gd name="connsiteY22" fmla="*/ 709 h 10000"/>
                  <a:gd name="connsiteX23" fmla="*/ 6640 w 9981"/>
                  <a:gd name="connsiteY23" fmla="*/ 700 h 10000"/>
                  <a:gd name="connsiteX24" fmla="*/ 6560 w 9981"/>
                  <a:gd name="connsiteY24" fmla="*/ 725 h 10000"/>
                  <a:gd name="connsiteX25" fmla="*/ 6628 w 9981"/>
                  <a:gd name="connsiteY25" fmla="*/ 568 h 10000"/>
                  <a:gd name="connsiteX26" fmla="*/ 6627 w 9981"/>
                  <a:gd name="connsiteY26" fmla="*/ 433 h 10000"/>
                  <a:gd name="connsiteX27" fmla="*/ 6572 w 9981"/>
                  <a:gd name="connsiteY27" fmla="*/ 310 h 10000"/>
                  <a:gd name="connsiteX28" fmla="*/ 6486 w 9981"/>
                  <a:gd name="connsiteY28" fmla="*/ 257 h 10000"/>
                  <a:gd name="connsiteX29" fmla="*/ 5629 w 9981"/>
                  <a:gd name="connsiteY29" fmla="*/ 32 h 10000"/>
                  <a:gd name="connsiteX30" fmla="*/ 4990 w 9981"/>
                  <a:gd name="connsiteY30" fmla="*/ 0 h 10000"/>
                  <a:gd name="connsiteX31" fmla="*/ 4990 w 9981"/>
                  <a:gd name="connsiteY31" fmla="*/ 0 h 10000"/>
                  <a:gd name="connsiteX32" fmla="*/ 4983 w 9981"/>
                  <a:gd name="connsiteY32" fmla="*/ 0 h 10000"/>
                  <a:gd name="connsiteX33" fmla="*/ 4975 w 9981"/>
                  <a:gd name="connsiteY33" fmla="*/ 0 h 10000"/>
                  <a:gd name="connsiteX34" fmla="*/ 4975 w 9981"/>
                  <a:gd name="connsiteY34" fmla="*/ 0 h 10000"/>
                  <a:gd name="connsiteX35" fmla="*/ 4334 w 9981"/>
                  <a:gd name="connsiteY35" fmla="*/ 32 h 10000"/>
                  <a:gd name="connsiteX36" fmla="*/ 3477 w 9981"/>
                  <a:gd name="connsiteY36" fmla="*/ 257 h 10000"/>
                  <a:gd name="connsiteX37" fmla="*/ 3392 w 9981"/>
                  <a:gd name="connsiteY37" fmla="*/ 310 h 10000"/>
                  <a:gd name="connsiteX38" fmla="*/ 3338 w 9981"/>
                  <a:gd name="connsiteY38" fmla="*/ 433 h 10000"/>
                  <a:gd name="connsiteX39" fmla="*/ 3336 w 9981"/>
                  <a:gd name="connsiteY39" fmla="*/ 568 h 10000"/>
                  <a:gd name="connsiteX40" fmla="*/ 3403 w 9981"/>
                  <a:gd name="connsiteY40" fmla="*/ 725 h 10000"/>
                  <a:gd name="connsiteX41" fmla="*/ 3323 w 9981"/>
                  <a:gd name="connsiteY41" fmla="*/ 700 h 10000"/>
                  <a:gd name="connsiteX42" fmla="*/ 3263 w 9981"/>
                  <a:gd name="connsiteY42" fmla="*/ 709 h 10000"/>
                  <a:gd name="connsiteX43" fmla="*/ 3236 w 9981"/>
                  <a:gd name="connsiteY43" fmla="*/ 806 h 10000"/>
                  <a:gd name="connsiteX44" fmla="*/ 3405 w 9981"/>
                  <a:gd name="connsiteY44" fmla="*/ 977 h 10000"/>
                  <a:gd name="connsiteX45" fmla="*/ 3498 w 9981"/>
                  <a:gd name="connsiteY45" fmla="*/ 1052 h 10000"/>
                  <a:gd name="connsiteX46" fmla="*/ 3530 w 9981"/>
                  <a:gd name="connsiteY46" fmla="*/ 1076 h 10000"/>
                  <a:gd name="connsiteX47" fmla="*/ 3628 w 9981"/>
                  <a:gd name="connsiteY47" fmla="*/ 1090 h 10000"/>
                  <a:gd name="connsiteX48" fmla="*/ 3660 w 9981"/>
                  <a:gd name="connsiteY48" fmla="*/ 1098 h 10000"/>
                  <a:gd name="connsiteX49" fmla="*/ 3783 w 9981"/>
                  <a:gd name="connsiteY49" fmla="*/ 1255 h 10000"/>
                  <a:gd name="connsiteX50" fmla="*/ 3937 w 9981"/>
                  <a:gd name="connsiteY50" fmla="*/ 1307 h 10000"/>
                  <a:gd name="connsiteX51" fmla="*/ 3756 w 9981"/>
                  <a:gd name="connsiteY51" fmla="*/ 1537 h 10000"/>
                  <a:gd name="connsiteX52" fmla="*/ 1854 w 9981"/>
                  <a:gd name="connsiteY52" fmla="*/ 1752 h 10000"/>
                  <a:gd name="connsiteX53" fmla="*/ 1190 w 9981"/>
                  <a:gd name="connsiteY53" fmla="*/ 1859 h 10000"/>
                  <a:gd name="connsiteX54" fmla="*/ 759 w 9981"/>
                  <a:gd name="connsiteY54" fmla="*/ 2074 h 10000"/>
                  <a:gd name="connsiteX55" fmla="*/ 670 w 9981"/>
                  <a:gd name="connsiteY55" fmla="*/ 2303 h 10000"/>
                  <a:gd name="connsiteX56" fmla="*/ 673 w 9981"/>
                  <a:gd name="connsiteY56" fmla="*/ 2404 h 10000"/>
                  <a:gd name="connsiteX57" fmla="*/ 672 w 9981"/>
                  <a:gd name="connsiteY57" fmla="*/ 2525 h 10000"/>
                  <a:gd name="connsiteX58" fmla="*/ 514 w 9981"/>
                  <a:gd name="connsiteY58" fmla="*/ 2727 h 10000"/>
                  <a:gd name="connsiteX59" fmla="*/ 509 w 9981"/>
                  <a:gd name="connsiteY59" fmla="*/ 2736 h 10000"/>
                  <a:gd name="connsiteX60" fmla="*/ 418 w 9981"/>
                  <a:gd name="connsiteY60" fmla="*/ 3075 h 10000"/>
                  <a:gd name="connsiteX61" fmla="*/ 363 w 9981"/>
                  <a:gd name="connsiteY61" fmla="*/ 3447 h 10000"/>
                  <a:gd name="connsiteX62" fmla="*/ 0 w 9981"/>
                  <a:gd name="connsiteY62" fmla="*/ 4026 h 10000"/>
                  <a:gd name="connsiteX63" fmla="*/ 1715 w 9981"/>
                  <a:gd name="connsiteY63" fmla="*/ 4239 h 10000"/>
                  <a:gd name="connsiteX64" fmla="*/ 1776 w 9981"/>
                  <a:gd name="connsiteY64" fmla="*/ 4123 h 10000"/>
                  <a:gd name="connsiteX65" fmla="*/ 1865 w 9981"/>
                  <a:gd name="connsiteY65" fmla="*/ 3916 h 10000"/>
                  <a:gd name="connsiteX66" fmla="*/ 1865 w 9981"/>
                  <a:gd name="connsiteY66" fmla="*/ 3826 h 10000"/>
                  <a:gd name="connsiteX67" fmla="*/ 1969 w 9981"/>
                  <a:gd name="connsiteY67" fmla="*/ 3533 h 10000"/>
                  <a:gd name="connsiteX68" fmla="*/ 2170 w 9981"/>
                  <a:gd name="connsiteY68" fmla="*/ 3166 h 10000"/>
                  <a:gd name="connsiteX69" fmla="*/ 2191 w 9981"/>
                  <a:gd name="connsiteY69" fmla="*/ 3208 h 10000"/>
                  <a:gd name="connsiteX70" fmla="*/ 2310 w 9981"/>
                  <a:gd name="connsiteY70" fmla="*/ 4087 h 10000"/>
                  <a:gd name="connsiteX71" fmla="*/ 2093 w 9981"/>
                  <a:gd name="connsiteY71" fmla="*/ 4382 h 10000"/>
                  <a:gd name="connsiteX72" fmla="*/ 2028 w 9981"/>
                  <a:gd name="connsiteY72" fmla="*/ 4464 h 10000"/>
                  <a:gd name="connsiteX73" fmla="*/ 1914 w 9981"/>
                  <a:gd name="connsiteY73" fmla="*/ 5148 h 10000"/>
                  <a:gd name="connsiteX74" fmla="*/ 1914 w 9981"/>
                  <a:gd name="connsiteY74" fmla="*/ 5149 h 10000"/>
                  <a:gd name="connsiteX75" fmla="*/ 2083 w 9981"/>
                  <a:gd name="connsiteY75" fmla="*/ 6458 h 10000"/>
                  <a:gd name="connsiteX76" fmla="*/ 2389 w 9981"/>
                  <a:gd name="connsiteY76" fmla="*/ 7061 h 10000"/>
                  <a:gd name="connsiteX77" fmla="*/ 2335 w 9981"/>
                  <a:gd name="connsiteY77" fmla="*/ 7531 h 10000"/>
                  <a:gd name="connsiteX78" fmla="*/ 2274 w 9981"/>
                  <a:gd name="connsiteY78" fmla="*/ 7792 h 10000"/>
                  <a:gd name="connsiteX79" fmla="*/ 2271 w 9981"/>
                  <a:gd name="connsiteY79" fmla="*/ 7806 h 10000"/>
                  <a:gd name="connsiteX80" fmla="*/ 2364 w 9981"/>
                  <a:gd name="connsiteY80" fmla="*/ 8440 h 10000"/>
                  <a:gd name="connsiteX81" fmla="*/ 2970 w 9981"/>
                  <a:gd name="connsiteY81" fmla="*/ 9045 h 10000"/>
                  <a:gd name="connsiteX82" fmla="*/ 3028 w 9981"/>
                  <a:gd name="connsiteY82" fmla="*/ 9251 h 10000"/>
                  <a:gd name="connsiteX83" fmla="*/ 3105 w 9981"/>
                  <a:gd name="connsiteY83" fmla="*/ 9398 h 10000"/>
                  <a:gd name="connsiteX84" fmla="*/ 3019 w 9981"/>
                  <a:gd name="connsiteY84" fmla="*/ 9612 h 10000"/>
                  <a:gd name="connsiteX85" fmla="*/ 2863 w 9981"/>
                  <a:gd name="connsiteY85" fmla="*/ 9914 h 10000"/>
                  <a:gd name="connsiteX86" fmla="*/ 3783 w 9981"/>
                  <a:gd name="connsiteY86" fmla="*/ 10000 h 10000"/>
                  <a:gd name="connsiteX87" fmla="*/ 4186 w 9981"/>
                  <a:gd name="connsiteY87" fmla="*/ 9511 h 10000"/>
                  <a:gd name="connsiteX88" fmla="*/ 4139 w 9981"/>
                  <a:gd name="connsiteY88" fmla="*/ 9238 h 10000"/>
                  <a:gd name="connsiteX89" fmla="*/ 4034 w 9981"/>
                  <a:gd name="connsiteY89" fmla="*/ 9045 h 10000"/>
                  <a:gd name="connsiteX90" fmla="*/ 4185 w 9981"/>
                  <a:gd name="connsiteY90" fmla="*/ 8490 h 10000"/>
                  <a:gd name="connsiteX91" fmla="*/ 4182 w 9981"/>
                  <a:gd name="connsiteY91" fmla="*/ 8106 h 10000"/>
                  <a:gd name="connsiteX92" fmla="*/ 4364 w 9981"/>
                  <a:gd name="connsiteY92" fmla="*/ 7432 h 10000"/>
                  <a:gd name="connsiteX93" fmla="*/ 4376 w 9981"/>
                  <a:gd name="connsiteY93" fmla="*/ 7412 h 10000"/>
                  <a:gd name="connsiteX94" fmla="*/ 4552 w 9981"/>
                  <a:gd name="connsiteY94" fmla="*/ 6549 h 10000"/>
                  <a:gd name="connsiteX95" fmla="*/ 4625 w 9981"/>
                  <a:gd name="connsiteY95" fmla="*/ 6212 h 10000"/>
                  <a:gd name="connsiteX96" fmla="*/ 4965 w 9981"/>
                  <a:gd name="connsiteY96" fmla="*/ 5447 h 10000"/>
                  <a:gd name="connsiteX97" fmla="*/ 5342 w 9981"/>
                  <a:gd name="connsiteY97" fmla="*/ 6197 h 10000"/>
                  <a:gd name="connsiteX98" fmla="*/ 5401 w 9981"/>
                  <a:gd name="connsiteY98" fmla="*/ 6541 h 10000"/>
                  <a:gd name="connsiteX99" fmla="*/ 5597 w 9981"/>
                  <a:gd name="connsiteY99" fmla="*/ 7403 h 10000"/>
                  <a:gd name="connsiteX100" fmla="*/ 5607 w 9981"/>
                  <a:gd name="connsiteY100" fmla="*/ 7423 h 10000"/>
                  <a:gd name="connsiteX101" fmla="*/ 5792 w 9981"/>
                  <a:gd name="connsiteY101" fmla="*/ 8098 h 10000"/>
                  <a:gd name="connsiteX102" fmla="*/ 5792 w 9981"/>
                  <a:gd name="connsiteY102" fmla="*/ 8481 h 10000"/>
                  <a:gd name="connsiteX103" fmla="*/ 5943 w 9981"/>
                  <a:gd name="connsiteY103" fmla="*/ 9045 h 10000"/>
                  <a:gd name="connsiteX104" fmla="*/ 5841 w 9981"/>
                  <a:gd name="connsiteY104" fmla="*/ 9229 h 10000"/>
                  <a:gd name="connsiteX105" fmla="*/ 5795 w 9981"/>
                  <a:gd name="connsiteY105" fmla="*/ 9502 h 10000"/>
                  <a:gd name="connsiteX106" fmla="*/ 6200 w 9981"/>
                  <a:gd name="connsiteY106" fmla="*/ 9992 h 10000"/>
                  <a:gd name="connsiteX107" fmla="*/ 7120 w 9981"/>
                  <a:gd name="connsiteY107" fmla="*/ 9906 h 10000"/>
                  <a:gd name="connsiteX108" fmla="*/ 6964 w 9981"/>
                  <a:gd name="connsiteY108" fmla="*/ 9604 h 10000"/>
                  <a:gd name="connsiteX109" fmla="*/ 6874 w 9981"/>
                  <a:gd name="connsiteY109" fmla="*/ 9390 h 10000"/>
                  <a:gd name="connsiteX110" fmla="*/ 6951 w 9981"/>
                  <a:gd name="connsiteY110" fmla="*/ 9243 h 10000"/>
                  <a:gd name="connsiteX111" fmla="*/ 7004 w 9981"/>
                  <a:gd name="connsiteY111" fmla="*/ 9045 h 10000"/>
                  <a:gd name="connsiteX112" fmla="*/ 7613 w 9981"/>
                  <a:gd name="connsiteY112" fmla="*/ 8432 h 10000"/>
                  <a:gd name="connsiteX113" fmla="*/ 7703 w 9981"/>
                  <a:gd name="connsiteY113" fmla="*/ 7798 h 10000"/>
                  <a:gd name="connsiteX114" fmla="*/ 7701 w 9981"/>
                  <a:gd name="connsiteY114" fmla="*/ 7784 h 10000"/>
                  <a:gd name="connsiteX115" fmla="*/ 7638 w 9981"/>
                  <a:gd name="connsiteY115" fmla="*/ 7524 h 10000"/>
                  <a:gd name="connsiteX116" fmla="*/ 7582 w 9981"/>
                  <a:gd name="connsiteY116" fmla="*/ 7052 h 10000"/>
                  <a:gd name="connsiteX117" fmla="*/ 7854 w 9981"/>
                  <a:gd name="connsiteY117" fmla="*/ 6448 h 10000"/>
                  <a:gd name="connsiteX118" fmla="*/ 8050 w 9981"/>
                  <a:gd name="connsiteY118" fmla="*/ 5141 h 10000"/>
                  <a:gd name="connsiteX119" fmla="*/ 8050 w 9981"/>
                  <a:gd name="connsiteY119" fmla="*/ 5140 h 10000"/>
                  <a:gd name="connsiteX120" fmla="*/ 7936 w 9981"/>
                  <a:gd name="connsiteY120" fmla="*/ 4464 h 10000"/>
                  <a:gd name="connsiteX121" fmla="*/ 7872 w 9981"/>
                  <a:gd name="connsiteY121" fmla="*/ 4382 h 10000"/>
                  <a:gd name="connsiteX122" fmla="*/ 7655 w 9981"/>
                  <a:gd name="connsiteY122" fmla="*/ 4087 h 10000"/>
                  <a:gd name="connsiteX123" fmla="*/ 7772 w 9981"/>
                  <a:gd name="connsiteY123" fmla="*/ 3208 h 10000"/>
                  <a:gd name="connsiteX124" fmla="*/ 7794 w 9981"/>
                  <a:gd name="connsiteY124" fmla="*/ 3165 h 10000"/>
                  <a:gd name="connsiteX125" fmla="*/ 7994 w 9981"/>
                  <a:gd name="connsiteY125" fmla="*/ 3533 h 10000"/>
                  <a:gd name="connsiteX126" fmla="*/ 8099 w 9981"/>
                  <a:gd name="connsiteY126" fmla="*/ 3826 h 10000"/>
                  <a:gd name="connsiteX127" fmla="*/ 8099 w 9981"/>
                  <a:gd name="connsiteY127" fmla="*/ 3916 h 10000"/>
                  <a:gd name="connsiteX128" fmla="*/ 8188 w 9981"/>
                  <a:gd name="connsiteY128" fmla="*/ 4123 h 10000"/>
                  <a:gd name="connsiteX129" fmla="*/ 8248 w 9981"/>
                  <a:gd name="connsiteY129" fmla="*/ 4239 h 10000"/>
                  <a:gd name="connsiteX130" fmla="*/ 8362 w 9981"/>
                  <a:gd name="connsiteY130" fmla="*/ 4387 h 10000"/>
                  <a:gd name="connsiteX131" fmla="*/ 8981 w 9981"/>
                  <a:gd name="connsiteY131" fmla="*/ 4937 h 10000"/>
                  <a:gd name="connsiteX132" fmla="*/ 8944 w 9981"/>
                  <a:gd name="connsiteY132" fmla="*/ 5076 h 10000"/>
                  <a:gd name="connsiteX133" fmla="*/ 8708 w 9981"/>
                  <a:gd name="connsiteY133" fmla="*/ 5188 h 10000"/>
                  <a:gd name="connsiteX134" fmla="*/ 8609 w 9981"/>
                  <a:gd name="connsiteY134" fmla="*/ 5334 h 10000"/>
                  <a:gd name="connsiteX135" fmla="*/ 8550 w 9981"/>
                  <a:gd name="connsiteY135" fmla="*/ 5479 h 10000"/>
                  <a:gd name="connsiteX136" fmla="*/ 8564 w 9981"/>
                  <a:gd name="connsiteY136" fmla="*/ 5575 h 10000"/>
                  <a:gd name="connsiteX137" fmla="*/ 8899 w 9981"/>
                  <a:gd name="connsiteY137" fmla="*/ 5555 h 10000"/>
                  <a:gd name="connsiteX138" fmla="*/ 8947 w 9981"/>
                  <a:gd name="connsiteY138" fmla="*/ 5442 h 10000"/>
                  <a:gd name="connsiteX139" fmla="*/ 9035 w 9981"/>
                  <a:gd name="connsiteY139" fmla="*/ 5425 h 10000"/>
                  <a:gd name="connsiteX140" fmla="*/ 9098 w 9981"/>
                  <a:gd name="connsiteY140" fmla="*/ 5440 h 10000"/>
                  <a:gd name="connsiteX141" fmla="*/ 8939 w 9981"/>
                  <a:gd name="connsiteY141" fmla="*/ 5633 h 10000"/>
                  <a:gd name="connsiteX142" fmla="*/ 8649 w 9981"/>
                  <a:gd name="connsiteY142" fmla="*/ 5801 h 10000"/>
                  <a:gd name="connsiteX143" fmla="*/ 9283 w 9981"/>
                  <a:gd name="connsiteY143" fmla="*/ 5744 h 10000"/>
                  <a:gd name="connsiteX144" fmla="*/ 9717 w 9981"/>
                  <a:gd name="connsiteY144" fmla="*/ 5618 h 10000"/>
                  <a:gd name="connsiteX145" fmla="*/ 9879 w 9981"/>
                  <a:gd name="connsiteY145" fmla="*/ 5415 h 10000"/>
                  <a:gd name="connsiteX146" fmla="*/ 9878 w 9981"/>
                  <a:gd name="connsiteY146" fmla="*/ 5204 h 10000"/>
                  <a:gd name="connsiteX147" fmla="*/ 9907 w 9981"/>
                  <a:gd name="connsiteY147" fmla="*/ 4961 h 10000"/>
                  <a:gd name="connsiteX0" fmla="*/ 9650 w 9724"/>
                  <a:gd name="connsiteY0" fmla="*/ 4961 h 10000"/>
                  <a:gd name="connsiteX1" fmla="*/ 9645 w 9724"/>
                  <a:gd name="connsiteY1" fmla="*/ 4916 h 10000"/>
                  <a:gd name="connsiteX2" fmla="*/ 9706 w 9724"/>
                  <a:gd name="connsiteY2" fmla="*/ 4026 h 10000"/>
                  <a:gd name="connsiteX3" fmla="*/ 9342 w 9724"/>
                  <a:gd name="connsiteY3" fmla="*/ 3447 h 10000"/>
                  <a:gd name="connsiteX4" fmla="*/ 9288 w 9724"/>
                  <a:gd name="connsiteY4" fmla="*/ 3075 h 10000"/>
                  <a:gd name="connsiteX5" fmla="*/ 9196 w 9724"/>
                  <a:gd name="connsiteY5" fmla="*/ 2736 h 10000"/>
                  <a:gd name="connsiteX6" fmla="*/ 9191 w 9724"/>
                  <a:gd name="connsiteY6" fmla="*/ 2727 h 10000"/>
                  <a:gd name="connsiteX7" fmla="*/ 9033 w 9724"/>
                  <a:gd name="connsiteY7" fmla="*/ 2525 h 10000"/>
                  <a:gd name="connsiteX8" fmla="*/ 9032 w 9724"/>
                  <a:gd name="connsiteY8" fmla="*/ 2404 h 10000"/>
                  <a:gd name="connsiteX9" fmla="*/ 9036 w 9724"/>
                  <a:gd name="connsiteY9" fmla="*/ 2303 h 10000"/>
                  <a:gd name="connsiteX10" fmla="*/ 8947 w 9724"/>
                  <a:gd name="connsiteY10" fmla="*/ 2074 h 10000"/>
                  <a:gd name="connsiteX11" fmla="*/ 8516 w 9724"/>
                  <a:gd name="connsiteY11" fmla="*/ 1859 h 10000"/>
                  <a:gd name="connsiteX12" fmla="*/ 7849 w 9724"/>
                  <a:gd name="connsiteY12" fmla="*/ 1752 h 10000"/>
                  <a:gd name="connsiteX13" fmla="*/ 5945 w 9724"/>
                  <a:gd name="connsiteY13" fmla="*/ 1537 h 10000"/>
                  <a:gd name="connsiteX14" fmla="*/ 5763 w 9724"/>
                  <a:gd name="connsiteY14" fmla="*/ 1308 h 10000"/>
                  <a:gd name="connsiteX15" fmla="*/ 5917 w 9724"/>
                  <a:gd name="connsiteY15" fmla="*/ 1258 h 10000"/>
                  <a:gd name="connsiteX16" fmla="*/ 6041 w 9724"/>
                  <a:gd name="connsiteY16" fmla="*/ 1098 h 10000"/>
                  <a:gd name="connsiteX17" fmla="*/ 6071 w 9724"/>
                  <a:gd name="connsiteY17" fmla="*/ 1090 h 10000"/>
                  <a:gd name="connsiteX18" fmla="*/ 6169 w 9724"/>
                  <a:gd name="connsiteY18" fmla="*/ 1076 h 10000"/>
                  <a:gd name="connsiteX19" fmla="*/ 6201 w 9724"/>
                  <a:gd name="connsiteY19" fmla="*/ 1052 h 10000"/>
                  <a:gd name="connsiteX20" fmla="*/ 6296 w 9724"/>
                  <a:gd name="connsiteY20" fmla="*/ 977 h 10000"/>
                  <a:gd name="connsiteX21" fmla="*/ 6465 w 9724"/>
                  <a:gd name="connsiteY21" fmla="*/ 806 h 10000"/>
                  <a:gd name="connsiteX22" fmla="*/ 6437 w 9724"/>
                  <a:gd name="connsiteY22" fmla="*/ 709 h 10000"/>
                  <a:gd name="connsiteX23" fmla="*/ 6377 w 9724"/>
                  <a:gd name="connsiteY23" fmla="*/ 700 h 10000"/>
                  <a:gd name="connsiteX24" fmla="*/ 6296 w 9724"/>
                  <a:gd name="connsiteY24" fmla="*/ 725 h 10000"/>
                  <a:gd name="connsiteX25" fmla="*/ 6365 w 9724"/>
                  <a:gd name="connsiteY25" fmla="*/ 568 h 10000"/>
                  <a:gd name="connsiteX26" fmla="*/ 6364 w 9724"/>
                  <a:gd name="connsiteY26" fmla="*/ 433 h 10000"/>
                  <a:gd name="connsiteX27" fmla="*/ 6309 w 9724"/>
                  <a:gd name="connsiteY27" fmla="*/ 310 h 10000"/>
                  <a:gd name="connsiteX28" fmla="*/ 6222 w 9724"/>
                  <a:gd name="connsiteY28" fmla="*/ 257 h 10000"/>
                  <a:gd name="connsiteX29" fmla="*/ 5364 w 9724"/>
                  <a:gd name="connsiteY29" fmla="*/ 32 h 10000"/>
                  <a:gd name="connsiteX30" fmla="*/ 4723 w 9724"/>
                  <a:gd name="connsiteY30" fmla="*/ 0 h 10000"/>
                  <a:gd name="connsiteX31" fmla="*/ 4723 w 9724"/>
                  <a:gd name="connsiteY31" fmla="*/ 0 h 10000"/>
                  <a:gd name="connsiteX32" fmla="*/ 4716 w 9724"/>
                  <a:gd name="connsiteY32" fmla="*/ 0 h 10000"/>
                  <a:gd name="connsiteX33" fmla="*/ 4708 w 9724"/>
                  <a:gd name="connsiteY33" fmla="*/ 0 h 10000"/>
                  <a:gd name="connsiteX34" fmla="*/ 4708 w 9724"/>
                  <a:gd name="connsiteY34" fmla="*/ 0 h 10000"/>
                  <a:gd name="connsiteX35" fmla="*/ 4066 w 9724"/>
                  <a:gd name="connsiteY35" fmla="*/ 32 h 10000"/>
                  <a:gd name="connsiteX36" fmla="*/ 3208 w 9724"/>
                  <a:gd name="connsiteY36" fmla="*/ 257 h 10000"/>
                  <a:gd name="connsiteX37" fmla="*/ 3122 w 9724"/>
                  <a:gd name="connsiteY37" fmla="*/ 310 h 10000"/>
                  <a:gd name="connsiteX38" fmla="*/ 3068 w 9724"/>
                  <a:gd name="connsiteY38" fmla="*/ 433 h 10000"/>
                  <a:gd name="connsiteX39" fmla="*/ 3066 w 9724"/>
                  <a:gd name="connsiteY39" fmla="*/ 568 h 10000"/>
                  <a:gd name="connsiteX40" fmla="*/ 3133 w 9724"/>
                  <a:gd name="connsiteY40" fmla="*/ 725 h 10000"/>
                  <a:gd name="connsiteX41" fmla="*/ 3053 w 9724"/>
                  <a:gd name="connsiteY41" fmla="*/ 700 h 10000"/>
                  <a:gd name="connsiteX42" fmla="*/ 2993 w 9724"/>
                  <a:gd name="connsiteY42" fmla="*/ 709 h 10000"/>
                  <a:gd name="connsiteX43" fmla="*/ 2966 w 9724"/>
                  <a:gd name="connsiteY43" fmla="*/ 806 h 10000"/>
                  <a:gd name="connsiteX44" fmla="*/ 3135 w 9724"/>
                  <a:gd name="connsiteY44" fmla="*/ 977 h 10000"/>
                  <a:gd name="connsiteX45" fmla="*/ 3229 w 9724"/>
                  <a:gd name="connsiteY45" fmla="*/ 1052 h 10000"/>
                  <a:gd name="connsiteX46" fmla="*/ 3261 w 9724"/>
                  <a:gd name="connsiteY46" fmla="*/ 1076 h 10000"/>
                  <a:gd name="connsiteX47" fmla="*/ 3359 w 9724"/>
                  <a:gd name="connsiteY47" fmla="*/ 1090 h 10000"/>
                  <a:gd name="connsiteX48" fmla="*/ 3391 w 9724"/>
                  <a:gd name="connsiteY48" fmla="*/ 1098 h 10000"/>
                  <a:gd name="connsiteX49" fmla="*/ 3514 w 9724"/>
                  <a:gd name="connsiteY49" fmla="*/ 1255 h 10000"/>
                  <a:gd name="connsiteX50" fmla="*/ 3668 w 9724"/>
                  <a:gd name="connsiteY50" fmla="*/ 1307 h 10000"/>
                  <a:gd name="connsiteX51" fmla="*/ 3487 w 9724"/>
                  <a:gd name="connsiteY51" fmla="*/ 1537 h 10000"/>
                  <a:gd name="connsiteX52" fmla="*/ 1582 w 9724"/>
                  <a:gd name="connsiteY52" fmla="*/ 1752 h 10000"/>
                  <a:gd name="connsiteX53" fmla="*/ 916 w 9724"/>
                  <a:gd name="connsiteY53" fmla="*/ 1859 h 10000"/>
                  <a:gd name="connsiteX54" fmla="*/ 484 w 9724"/>
                  <a:gd name="connsiteY54" fmla="*/ 2074 h 10000"/>
                  <a:gd name="connsiteX55" fmla="*/ 395 w 9724"/>
                  <a:gd name="connsiteY55" fmla="*/ 2303 h 10000"/>
                  <a:gd name="connsiteX56" fmla="*/ 398 w 9724"/>
                  <a:gd name="connsiteY56" fmla="*/ 2404 h 10000"/>
                  <a:gd name="connsiteX57" fmla="*/ 397 w 9724"/>
                  <a:gd name="connsiteY57" fmla="*/ 2525 h 10000"/>
                  <a:gd name="connsiteX58" fmla="*/ 239 w 9724"/>
                  <a:gd name="connsiteY58" fmla="*/ 2727 h 10000"/>
                  <a:gd name="connsiteX59" fmla="*/ 234 w 9724"/>
                  <a:gd name="connsiteY59" fmla="*/ 2736 h 10000"/>
                  <a:gd name="connsiteX60" fmla="*/ 143 w 9724"/>
                  <a:gd name="connsiteY60" fmla="*/ 3075 h 10000"/>
                  <a:gd name="connsiteX61" fmla="*/ 88 w 9724"/>
                  <a:gd name="connsiteY61" fmla="*/ 3447 h 10000"/>
                  <a:gd name="connsiteX62" fmla="*/ 1442 w 9724"/>
                  <a:gd name="connsiteY62" fmla="*/ 4239 h 10000"/>
                  <a:gd name="connsiteX63" fmla="*/ 1503 w 9724"/>
                  <a:gd name="connsiteY63" fmla="*/ 4123 h 10000"/>
                  <a:gd name="connsiteX64" fmla="*/ 1593 w 9724"/>
                  <a:gd name="connsiteY64" fmla="*/ 3916 h 10000"/>
                  <a:gd name="connsiteX65" fmla="*/ 1593 w 9724"/>
                  <a:gd name="connsiteY65" fmla="*/ 3826 h 10000"/>
                  <a:gd name="connsiteX66" fmla="*/ 1697 w 9724"/>
                  <a:gd name="connsiteY66" fmla="*/ 3533 h 10000"/>
                  <a:gd name="connsiteX67" fmla="*/ 1898 w 9724"/>
                  <a:gd name="connsiteY67" fmla="*/ 3166 h 10000"/>
                  <a:gd name="connsiteX68" fmla="*/ 1919 w 9724"/>
                  <a:gd name="connsiteY68" fmla="*/ 3208 h 10000"/>
                  <a:gd name="connsiteX69" fmla="*/ 2038 w 9724"/>
                  <a:gd name="connsiteY69" fmla="*/ 4087 h 10000"/>
                  <a:gd name="connsiteX70" fmla="*/ 1821 w 9724"/>
                  <a:gd name="connsiteY70" fmla="*/ 4382 h 10000"/>
                  <a:gd name="connsiteX71" fmla="*/ 1756 w 9724"/>
                  <a:gd name="connsiteY71" fmla="*/ 4464 h 10000"/>
                  <a:gd name="connsiteX72" fmla="*/ 1642 w 9724"/>
                  <a:gd name="connsiteY72" fmla="*/ 5148 h 10000"/>
                  <a:gd name="connsiteX73" fmla="*/ 1642 w 9724"/>
                  <a:gd name="connsiteY73" fmla="*/ 5149 h 10000"/>
                  <a:gd name="connsiteX74" fmla="*/ 1811 w 9724"/>
                  <a:gd name="connsiteY74" fmla="*/ 6458 h 10000"/>
                  <a:gd name="connsiteX75" fmla="*/ 2118 w 9724"/>
                  <a:gd name="connsiteY75" fmla="*/ 7061 h 10000"/>
                  <a:gd name="connsiteX76" fmla="*/ 2063 w 9724"/>
                  <a:gd name="connsiteY76" fmla="*/ 7531 h 10000"/>
                  <a:gd name="connsiteX77" fmla="*/ 2002 w 9724"/>
                  <a:gd name="connsiteY77" fmla="*/ 7792 h 10000"/>
                  <a:gd name="connsiteX78" fmla="*/ 1999 w 9724"/>
                  <a:gd name="connsiteY78" fmla="*/ 7806 h 10000"/>
                  <a:gd name="connsiteX79" fmla="*/ 2093 w 9724"/>
                  <a:gd name="connsiteY79" fmla="*/ 8440 h 10000"/>
                  <a:gd name="connsiteX80" fmla="*/ 2700 w 9724"/>
                  <a:gd name="connsiteY80" fmla="*/ 9045 h 10000"/>
                  <a:gd name="connsiteX81" fmla="*/ 2758 w 9724"/>
                  <a:gd name="connsiteY81" fmla="*/ 9251 h 10000"/>
                  <a:gd name="connsiteX82" fmla="*/ 2835 w 9724"/>
                  <a:gd name="connsiteY82" fmla="*/ 9398 h 10000"/>
                  <a:gd name="connsiteX83" fmla="*/ 2749 w 9724"/>
                  <a:gd name="connsiteY83" fmla="*/ 9612 h 10000"/>
                  <a:gd name="connsiteX84" fmla="*/ 2592 w 9724"/>
                  <a:gd name="connsiteY84" fmla="*/ 9914 h 10000"/>
                  <a:gd name="connsiteX85" fmla="*/ 3514 w 9724"/>
                  <a:gd name="connsiteY85" fmla="*/ 10000 h 10000"/>
                  <a:gd name="connsiteX86" fmla="*/ 3918 w 9724"/>
                  <a:gd name="connsiteY86" fmla="*/ 9511 h 10000"/>
                  <a:gd name="connsiteX87" fmla="*/ 3871 w 9724"/>
                  <a:gd name="connsiteY87" fmla="*/ 9238 h 10000"/>
                  <a:gd name="connsiteX88" fmla="*/ 3766 w 9724"/>
                  <a:gd name="connsiteY88" fmla="*/ 9045 h 10000"/>
                  <a:gd name="connsiteX89" fmla="*/ 3917 w 9724"/>
                  <a:gd name="connsiteY89" fmla="*/ 8490 h 10000"/>
                  <a:gd name="connsiteX90" fmla="*/ 3914 w 9724"/>
                  <a:gd name="connsiteY90" fmla="*/ 8106 h 10000"/>
                  <a:gd name="connsiteX91" fmla="*/ 4096 w 9724"/>
                  <a:gd name="connsiteY91" fmla="*/ 7432 h 10000"/>
                  <a:gd name="connsiteX92" fmla="*/ 4108 w 9724"/>
                  <a:gd name="connsiteY92" fmla="*/ 7412 h 10000"/>
                  <a:gd name="connsiteX93" fmla="*/ 4285 w 9724"/>
                  <a:gd name="connsiteY93" fmla="*/ 6549 h 10000"/>
                  <a:gd name="connsiteX94" fmla="*/ 4358 w 9724"/>
                  <a:gd name="connsiteY94" fmla="*/ 6212 h 10000"/>
                  <a:gd name="connsiteX95" fmla="*/ 4698 w 9724"/>
                  <a:gd name="connsiteY95" fmla="*/ 5447 h 10000"/>
                  <a:gd name="connsiteX96" fmla="*/ 5076 w 9724"/>
                  <a:gd name="connsiteY96" fmla="*/ 6197 h 10000"/>
                  <a:gd name="connsiteX97" fmla="*/ 5135 w 9724"/>
                  <a:gd name="connsiteY97" fmla="*/ 6541 h 10000"/>
                  <a:gd name="connsiteX98" fmla="*/ 5332 w 9724"/>
                  <a:gd name="connsiteY98" fmla="*/ 7403 h 10000"/>
                  <a:gd name="connsiteX99" fmla="*/ 5342 w 9724"/>
                  <a:gd name="connsiteY99" fmla="*/ 7423 h 10000"/>
                  <a:gd name="connsiteX100" fmla="*/ 5527 w 9724"/>
                  <a:gd name="connsiteY100" fmla="*/ 8098 h 10000"/>
                  <a:gd name="connsiteX101" fmla="*/ 5527 w 9724"/>
                  <a:gd name="connsiteY101" fmla="*/ 8481 h 10000"/>
                  <a:gd name="connsiteX102" fmla="*/ 5678 w 9724"/>
                  <a:gd name="connsiteY102" fmla="*/ 9045 h 10000"/>
                  <a:gd name="connsiteX103" fmla="*/ 5576 w 9724"/>
                  <a:gd name="connsiteY103" fmla="*/ 9229 h 10000"/>
                  <a:gd name="connsiteX104" fmla="*/ 5530 w 9724"/>
                  <a:gd name="connsiteY104" fmla="*/ 9502 h 10000"/>
                  <a:gd name="connsiteX105" fmla="*/ 5936 w 9724"/>
                  <a:gd name="connsiteY105" fmla="*/ 9992 h 10000"/>
                  <a:gd name="connsiteX106" fmla="*/ 6858 w 9724"/>
                  <a:gd name="connsiteY106" fmla="*/ 9906 h 10000"/>
                  <a:gd name="connsiteX107" fmla="*/ 6701 w 9724"/>
                  <a:gd name="connsiteY107" fmla="*/ 9604 h 10000"/>
                  <a:gd name="connsiteX108" fmla="*/ 6611 w 9724"/>
                  <a:gd name="connsiteY108" fmla="*/ 9390 h 10000"/>
                  <a:gd name="connsiteX109" fmla="*/ 6688 w 9724"/>
                  <a:gd name="connsiteY109" fmla="*/ 9243 h 10000"/>
                  <a:gd name="connsiteX110" fmla="*/ 6741 w 9724"/>
                  <a:gd name="connsiteY110" fmla="*/ 9045 h 10000"/>
                  <a:gd name="connsiteX111" fmla="*/ 7351 w 9724"/>
                  <a:gd name="connsiteY111" fmla="*/ 8432 h 10000"/>
                  <a:gd name="connsiteX112" fmla="*/ 7442 w 9724"/>
                  <a:gd name="connsiteY112" fmla="*/ 7798 h 10000"/>
                  <a:gd name="connsiteX113" fmla="*/ 7440 w 9724"/>
                  <a:gd name="connsiteY113" fmla="*/ 7784 h 10000"/>
                  <a:gd name="connsiteX114" fmla="*/ 7377 w 9724"/>
                  <a:gd name="connsiteY114" fmla="*/ 7524 h 10000"/>
                  <a:gd name="connsiteX115" fmla="*/ 7320 w 9724"/>
                  <a:gd name="connsiteY115" fmla="*/ 7052 h 10000"/>
                  <a:gd name="connsiteX116" fmla="*/ 7593 w 9724"/>
                  <a:gd name="connsiteY116" fmla="*/ 6448 h 10000"/>
                  <a:gd name="connsiteX117" fmla="*/ 7789 w 9724"/>
                  <a:gd name="connsiteY117" fmla="*/ 5141 h 10000"/>
                  <a:gd name="connsiteX118" fmla="*/ 7789 w 9724"/>
                  <a:gd name="connsiteY118" fmla="*/ 5140 h 10000"/>
                  <a:gd name="connsiteX119" fmla="*/ 7675 w 9724"/>
                  <a:gd name="connsiteY119" fmla="*/ 4464 h 10000"/>
                  <a:gd name="connsiteX120" fmla="*/ 7611 w 9724"/>
                  <a:gd name="connsiteY120" fmla="*/ 4382 h 10000"/>
                  <a:gd name="connsiteX121" fmla="*/ 7394 w 9724"/>
                  <a:gd name="connsiteY121" fmla="*/ 4087 h 10000"/>
                  <a:gd name="connsiteX122" fmla="*/ 7511 w 9724"/>
                  <a:gd name="connsiteY122" fmla="*/ 3208 h 10000"/>
                  <a:gd name="connsiteX123" fmla="*/ 7533 w 9724"/>
                  <a:gd name="connsiteY123" fmla="*/ 3165 h 10000"/>
                  <a:gd name="connsiteX124" fmla="*/ 7733 w 9724"/>
                  <a:gd name="connsiteY124" fmla="*/ 3533 h 10000"/>
                  <a:gd name="connsiteX125" fmla="*/ 7838 w 9724"/>
                  <a:gd name="connsiteY125" fmla="*/ 3826 h 10000"/>
                  <a:gd name="connsiteX126" fmla="*/ 7838 w 9724"/>
                  <a:gd name="connsiteY126" fmla="*/ 3916 h 10000"/>
                  <a:gd name="connsiteX127" fmla="*/ 7928 w 9724"/>
                  <a:gd name="connsiteY127" fmla="*/ 4123 h 10000"/>
                  <a:gd name="connsiteX128" fmla="*/ 7988 w 9724"/>
                  <a:gd name="connsiteY128" fmla="*/ 4239 h 10000"/>
                  <a:gd name="connsiteX129" fmla="*/ 8102 w 9724"/>
                  <a:gd name="connsiteY129" fmla="*/ 4387 h 10000"/>
                  <a:gd name="connsiteX130" fmla="*/ 8722 w 9724"/>
                  <a:gd name="connsiteY130" fmla="*/ 4937 h 10000"/>
                  <a:gd name="connsiteX131" fmla="*/ 8685 w 9724"/>
                  <a:gd name="connsiteY131" fmla="*/ 5076 h 10000"/>
                  <a:gd name="connsiteX132" fmla="*/ 8449 w 9724"/>
                  <a:gd name="connsiteY132" fmla="*/ 5188 h 10000"/>
                  <a:gd name="connsiteX133" fmla="*/ 8349 w 9724"/>
                  <a:gd name="connsiteY133" fmla="*/ 5334 h 10000"/>
                  <a:gd name="connsiteX134" fmla="*/ 8290 w 9724"/>
                  <a:gd name="connsiteY134" fmla="*/ 5479 h 10000"/>
                  <a:gd name="connsiteX135" fmla="*/ 8304 w 9724"/>
                  <a:gd name="connsiteY135" fmla="*/ 5575 h 10000"/>
                  <a:gd name="connsiteX136" fmla="*/ 8640 w 9724"/>
                  <a:gd name="connsiteY136" fmla="*/ 5555 h 10000"/>
                  <a:gd name="connsiteX137" fmla="*/ 8688 w 9724"/>
                  <a:gd name="connsiteY137" fmla="*/ 5442 h 10000"/>
                  <a:gd name="connsiteX138" fmla="*/ 8776 w 9724"/>
                  <a:gd name="connsiteY138" fmla="*/ 5425 h 10000"/>
                  <a:gd name="connsiteX139" fmla="*/ 8839 w 9724"/>
                  <a:gd name="connsiteY139" fmla="*/ 5440 h 10000"/>
                  <a:gd name="connsiteX140" fmla="*/ 8680 w 9724"/>
                  <a:gd name="connsiteY140" fmla="*/ 5633 h 10000"/>
                  <a:gd name="connsiteX141" fmla="*/ 8389 w 9724"/>
                  <a:gd name="connsiteY141" fmla="*/ 5801 h 10000"/>
                  <a:gd name="connsiteX142" fmla="*/ 9025 w 9724"/>
                  <a:gd name="connsiteY142" fmla="*/ 5744 h 10000"/>
                  <a:gd name="connsiteX143" fmla="*/ 9459 w 9724"/>
                  <a:gd name="connsiteY143" fmla="*/ 5618 h 10000"/>
                  <a:gd name="connsiteX144" fmla="*/ 9622 w 9724"/>
                  <a:gd name="connsiteY144" fmla="*/ 5415 h 10000"/>
                  <a:gd name="connsiteX145" fmla="*/ 9621 w 9724"/>
                  <a:gd name="connsiteY145" fmla="*/ 5204 h 10000"/>
                  <a:gd name="connsiteX146" fmla="*/ 9650 w 9724"/>
                  <a:gd name="connsiteY146" fmla="*/ 4961 h 10000"/>
                  <a:gd name="connsiteX0" fmla="*/ 9928 w 10003"/>
                  <a:gd name="connsiteY0" fmla="*/ 4961 h 10000"/>
                  <a:gd name="connsiteX1" fmla="*/ 9923 w 10003"/>
                  <a:gd name="connsiteY1" fmla="*/ 4916 h 10000"/>
                  <a:gd name="connsiteX2" fmla="*/ 9985 w 10003"/>
                  <a:gd name="connsiteY2" fmla="*/ 4026 h 10000"/>
                  <a:gd name="connsiteX3" fmla="*/ 9611 w 10003"/>
                  <a:gd name="connsiteY3" fmla="*/ 3447 h 10000"/>
                  <a:gd name="connsiteX4" fmla="*/ 9556 w 10003"/>
                  <a:gd name="connsiteY4" fmla="*/ 3075 h 10000"/>
                  <a:gd name="connsiteX5" fmla="*/ 9461 w 10003"/>
                  <a:gd name="connsiteY5" fmla="*/ 2736 h 10000"/>
                  <a:gd name="connsiteX6" fmla="*/ 9456 w 10003"/>
                  <a:gd name="connsiteY6" fmla="*/ 2727 h 10000"/>
                  <a:gd name="connsiteX7" fmla="*/ 9293 w 10003"/>
                  <a:gd name="connsiteY7" fmla="*/ 2525 h 10000"/>
                  <a:gd name="connsiteX8" fmla="*/ 9292 w 10003"/>
                  <a:gd name="connsiteY8" fmla="*/ 2404 h 10000"/>
                  <a:gd name="connsiteX9" fmla="*/ 9296 w 10003"/>
                  <a:gd name="connsiteY9" fmla="*/ 2303 h 10000"/>
                  <a:gd name="connsiteX10" fmla="*/ 9205 w 10003"/>
                  <a:gd name="connsiteY10" fmla="*/ 2074 h 10000"/>
                  <a:gd name="connsiteX11" fmla="*/ 8762 w 10003"/>
                  <a:gd name="connsiteY11" fmla="*/ 1859 h 10000"/>
                  <a:gd name="connsiteX12" fmla="*/ 8076 w 10003"/>
                  <a:gd name="connsiteY12" fmla="*/ 1752 h 10000"/>
                  <a:gd name="connsiteX13" fmla="*/ 6118 w 10003"/>
                  <a:gd name="connsiteY13" fmla="*/ 1537 h 10000"/>
                  <a:gd name="connsiteX14" fmla="*/ 5931 w 10003"/>
                  <a:gd name="connsiteY14" fmla="*/ 1308 h 10000"/>
                  <a:gd name="connsiteX15" fmla="*/ 6089 w 10003"/>
                  <a:gd name="connsiteY15" fmla="*/ 1258 h 10000"/>
                  <a:gd name="connsiteX16" fmla="*/ 6216 w 10003"/>
                  <a:gd name="connsiteY16" fmla="*/ 1098 h 10000"/>
                  <a:gd name="connsiteX17" fmla="*/ 6247 w 10003"/>
                  <a:gd name="connsiteY17" fmla="*/ 1090 h 10000"/>
                  <a:gd name="connsiteX18" fmla="*/ 6348 w 10003"/>
                  <a:gd name="connsiteY18" fmla="*/ 1076 h 10000"/>
                  <a:gd name="connsiteX19" fmla="*/ 6381 w 10003"/>
                  <a:gd name="connsiteY19" fmla="*/ 1052 h 10000"/>
                  <a:gd name="connsiteX20" fmla="*/ 6479 w 10003"/>
                  <a:gd name="connsiteY20" fmla="*/ 977 h 10000"/>
                  <a:gd name="connsiteX21" fmla="*/ 6652 w 10003"/>
                  <a:gd name="connsiteY21" fmla="*/ 806 h 10000"/>
                  <a:gd name="connsiteX22" fmla="*/ 6624 w 10003"/>
                  <a:gd name="connsiteY22" fmla="*/ 709 h 10000"/>
                  <a:gd name="connsiteX23" fmla="*/ 6562 w 10003"/>
                  <a:gd name="connsiteY23" fmla="*/ 700 h 10000"/>
                  <a:gd name="connsiteX24" fmla="*/ 6479 w 10003"/>
                  <a:gd name="connsiteY24" fmla="*/ 725 h 10000"/>
                  <a:gd name="connsiteX25" fmla="*/ 6550 w 10003"/>
                  <a:gd name="connsiteY25" fmla="*/ 568 h 10000"/>
                  <a:gd name="connsiteX26" fmla="*/ 6549 w 10003"/>
                  <a:gd name="connsiteY26" fmla="*/ 433 h 10000"/>
                  <a:gd name="connsiteX27" fmla="*/ 6492 w 10003"/>
                  <a:gd name="connsiteY27" fmla="*/ 310 h 10000"/>
                  <a:gd name="connsiteX28" fmla="*/ 6403 w 10003"/>
                  <a:gd name="connsiteY28" fmla="*/ 257 h 10000"/>
                  <a:gd name="connsiteX29" fmla="*/ 5520 w 10003"/>
                  <a:gd name="connsiteY29" fmla="*/ 32 h 10000"/>
                  <a:gd name="connsiteX30" fmla="*/ 4861 w 10003"/>
                  <a:gd name="connsiteY30" fmla="*/ 0 h 10000"/>
                  <a:gd name="connsiteX31" fmla="*/ 4861 w 10003"/>
                  <a:gd name="connsiteY31" fmla="*/ 0 h 10000"/>
                  <a:gd name="connsiteX32" fmla="*/ 4854 w 10003"/>
                  <a:gd name="connsiteY32" fmla="*/ 0 h 10000"/>
                  <a:gd name="connsiteX33" fmla="*/ 4846 w 10003"/>
                  <a:gd name="connsiteY33" fmla="*/ 0 h 10000"/>
                  <a:gd name="connsiteX34" fmla="*/ 4846 w 10003"/>
                  <a:gd name="connsiteY34" fmla="*/ 0 h 10000"/>
                  <a:gd name="connsiteX35" fmla="*/ 4185 w 10003"/>
                  <a:gd name="connsiteY35" fmla="*/ 32 h 10000"/>
                  <a:gd name="connsiteX36" fmla="*/ 3303 w 10003"/>
                  <a:gd name="connsiteY36" fmla="*/ 257 h 10000"/>
                  <a:gd name="connsiteX37" fmla="*/ 3215 w 10003"/>
                  <a:gd name="connsiteY37" fmla="*/ 310 h 10000"/>
                  <a:gd name="connsiteX38" fmla="*/ 3159 w 10003"/>
                  <a:gd name="connsiteY38" fmla="*/ 433 h 10000"/>
                  <a:gd name="connsiteX39" fmla="*/ 3157 w 10003"/>
                  <a:gd name="connsiteY39" fmla="*/ 568 h 10000"/>
                  <a:gd name="connsiteX40" fmla="*/ 3226 w 10003"/>
                  <a:gd name="connsiteY40" fmla="*/ 725 h 10000"/>
                  <a:gd name="connsiteX41" fmla="*/ 3144 w 10003"/>
                  <a:gd name="connsiteY41" fmla="*/ 700 h 10000"/>
                  <a:gd name="connsiteX42" fmla="*/ 3082 w 10003"/>
                  <a:gd name="connsiteY42" fmla="*/ 709 h 10000"/>
                  <a:gd name="connsiteX43" fmla="*/ 3054 w 10003"/>
                  <a:gd name="connsiteY43" fmla="*/ 806 h 10000"/>
                  <a:gd name="connsiteX44" fmla="*/ 3228 w 10003"/>
                  <a:gd name="connsiteY44" fmla="*/ 977 h 10000"/>
                  <a:gd name="connsiteX45" fmla="*/ 3325 w 10003"/>
                  <a:gd name="connsiteY45" fmla="*/ 1052 h 10000"/>
                  <a:gd name="connsiteX46" fmla="*/ 3358 w 10003"/>
                  <a:gd name="connsiteY46" fmla="*/ 1076 h 10000"/>
                  <a:gd name="connsiteX47" fmla="*/ 3458 w 10003"/>
                  <a:gd name="connsiteY47" fmla="*/ 1090 h 10000"/>
                  <a:gd name="connsiteX48" fmla="*/ 3491 w 10003"/>
                  <a:gd name="connsiteY48" fmla="*/ 1098 h 10000"/>
                  <a:gd name="connsiteX49" fmla="*/ 3618 w 10003"/>
                  <a:gd name="connsiteY49" fmla="*/ 1255 h 10000"/>
                  <a:gd name="connsiteX50" fmla="*/ 3776 w 10003"/>
                  <a:gd name="connsiteY50" fmla="*/ 1307 h 10000"/>
                  <a:gd name="connsiteX51" fmla="*/ 3590 w 10003"/>
                  <a:gd name="connsiteY51" fmla="*/ 1537 h 10000"/>
                  <a:gd name="connsiteX52" fmla="*/ 1631 w 10003"/>
                  <a:gd name="connsiteY52" fmla="*/ 1752 h 10000"/>
                  <a:gd name="connsiteX53" fmla="*/ 946 w 10003"/>
                  <a:gd name="connsiteY53" fmla="*/ 1859 h 10000"/>
                  <a:gd name="connsiteX54" fmla="*/ 502 w 10003"/>
                  <a:gd name="connsiteY54" fmla="*/ 2074 h 10000"/>
                  <a:gd name="connsiteX55" fmla="*/ 410 w 10003"/>
                  <a:gd name="connsiteY55" fmla="*/ 2303 h 10000"/>
                  <a:gd name="connsiteX56" fmla="*/ 413 w 10003"/>
                  <a:gd name="connsiteY56" fmla="*/ 2404 h 10000"/>
                  <a:gd name="connsiteX57" fmla="*/ 412 w 10003"/>
                  <a:gd name="connsiteY57" fmla="*/ 2525 h 10000"/>
                  <a:gd name="connsiteX58" fmla="*/ 250 w 10003"/>
                  <a:gd name="connsiteY58" fmla="*/ 2727 h 10000"/>
                  <a:gd name="connsiteX59" fmla="*/ 245 w 10003"/>
                  <a:gd name="connsiteY59" fmla="*/ 2736 h 10000"/>
                  <a:gd name="connsiteX60" fmla="*/ 151 w 10003"/>
                  <a:gd name="connsiteY60" fmla="*/ 3075 h 10000"/>
                  <a:gd name="connsiteX61" fmla="*/ 94 w 10003"/>
                  <a:gd name="connsiteY61" fmla="*/ 3447 h 10000"/>
                  <a:gd name="connsiteX62" fmla="*/ 1550 w 10003"/>
                  <a:gd name="connsiteY62" fmla="*/ 4123 h 10000"/>
                  <a:gd name="connsiteX63" fmla="*/ 1642 w 10003"/>
                  <a:gd name="connsiteY63" fmla="*/ 3916 h 10000"/>
                  <a:gd name="connsiteX64" fmla="*/ 1642 w 10003"/>
                  <a:gd name="connsiteY64" fmla="*/ 3826 h 10000"/>
                  <a:gd name="connsiteX65" fmla="*/ 1749 w 10003"/>
                  <a:gd name="connsiteY65" fmla="*/ 3533 h 10000"/>
                  <a:gd name="connsiteX66" fmla="*/ 1956 w 10003"/>
                  <a:gd name="connsiteY66" fmla="*/ 3166 h 10000"/>
                  <a:gd name="connsiteX67" fmla="*/ 1977 w 10003"/>
                  <a:gd name="connsiteY67" fmla="*/ 3208 h 10000"/>
                  <a:gd name="connsiteX68" fmla="*/ 2100 w 10003"/>
                  <a:gd name="connsiteY68" fmla="*/ 4087 h 10000"/>
                  <a:gd name="connsiteX69" fmla="*/ 1877 w 10003"/>
                  <a:gd name="connsiteY69" fmla="*/ 4382 h 10000"/>
                  <a:gd name="connsiteX70" fmla="*/ 1810 w 10003"/>
                  <a:gd name="connsiteY70" fmla="*/ 4464 h 10000"/>
                  <a:gd name="connsiteX71" fmla="*/ 1693 w 10003"/>
                  <a:gd name="connsiteY71" fmla="*/ 5148 h 10000"/>
                  <a:gd name="connsiteX72" fmla="*/ 1693 w 10003"/>
                  <a:gd name="connsiteY72" fmla="*/ 5149 h 10000"/>
                  <a:gd name="connsiteX73" fmla="*/ 1866 w 10003"/>
                  <a:gd name="connsiteY73" fmla="*/ 6458 h 10000"/>
                  <a:gd name="connsiteX74" fmla="*/ 2182 w 10003"/>
                  <a:gd name="connsiteY74" fmla="*/ 7061 h 10000"/>
                  <a:gd name="connsiteX75" fmla="*/ 2126 w 10003"/>
                  <a:gd name="connsiteY75" fmla="*/ 7531 h 10000"/>
                  <a:gd name="connsiteX76" fmla="*/ 2063 w 10003"/>
                  <a:gd name="connsiteY76" fmla="*/ 7792 h 10000"/>
                  <a:gd name="connsiteX77" fmla="*/ 2060 w 10003"/>
                  <a:gd name="connsiteY77" fmla="*/ 7806 h 10000"/>
                  <a:gd name="connsiteX78" fmla="*/ 2156 w 10003"/>
                  <a:gd name="connsiteY78" fmla="*/ 8440 h 10000"/>
                  <a:gd name="connsiteX79" fmla="*/ 2781 w 10003"/>
                  <a:gd name="connsiteY79" fmla="*/ 9045 h 10000"/>
                  <a:gd name="connsiteX80" fmla="*/ 2840 w 10003"/>
                  <a:gd name="connsiteY80" fmla="*/ 9251 h 10000"/>
                  <a:gd name="connsiteX81" fmla="*/ 2919 w 10003"/>
                  <a:gd name="connsiteY81" fmla="*/ 9398 h 10000"/>
                  <a:gd name="connsiteX82" fmla="*/ 2831 w 10003"/>
                  <a:gd name="connsiteY82" fmla="*/ 9612 h 10000"/>
                  <a:gd name="connsiteX83" fmla="*/ 2670 w 10003"/>
                  <a:gd name="connsiteY83" fmla="*/ 9914 h 10000"/>
                  <a:gd name="connsiteX84" fmla="*/ 3618 w 10003"/>
                  <a:gd name="connsiteY84" fmla="*/ 10000 h 10000"/>
                  <a:gd name="connsiteX85" fmla="*/ 4033 w 10003"/>
                  <a:gd name="connsiteY85" fmla="*/ 9511 h 10000"/>
                  <a:gd name="connsiteX86" fmla="*/ 3985 w 10003"/>
                  <a:gd name="connsiteY86" fmla="*/ 9238 h 10000"/>
                  <a:gd name="connsiteX87" fmla="*/ 3877 w 10003"/>
                  <a:gd name="connsiteY87" fmla="*/ 9045 h 10000"/>
                  <a:gd name="connsiteX88" fmla="*/ 4032 w 10003"/>
                  <a:gd name="connsiteY88" fmla="*/ 8490 h 10000"/>
                  <a:gd name="connsiteX89" fmla="*/ 4029 w 10003"/>
                  <a:gd name="connsiteY89" fmla="*/ 8106 h 10000"/>
                  <a:gd name="connsiteX90" fmla="*/ 4216 w 10003"/>
                  <a:gd name="connsiteY90" fmla="*/ 7432 h 10000"/>
                  <a:gd name="connsiteX91" fmla="*/ 4229 w 10003"/>
                  <a:gd name="connsiteY91" fmla="*/ 7412 h 10000"/>
                  <a:gd name="connsiteX92" fmla="*/ 4411 w 10003"/>
                  <a:gd name="connsiteY92" fmla="*/ 6549 h 10000"/>
                  <a:gd name="connsiteX93" fmla="*/ 4486 w 10003"/>
                  <a:gd name="connsiteY93" fmla="*/ 6212 h 10000"/>
                  <a:gd name="connsiteX94" fmla="*/ 4835 w 10003"/>
                  <a:gd name="connsiteY94" fmla="*/ 5447 h 10000"/>
                  <a:gd name="connsiteX95" fmla="*/ 5224 w 10003"/>
                  <a:gd name="connsiteY95" fmla="*/ 6197 h 10000"/>
                  <a:gd name="connsiteX96" fmla="*/ 5285 w 10003"/>
                  <a:gd name="connsiteY96" fmla="*/ 6541 h 10000"/>
                  <a:gd name="connsiteX97" fmla="*/ 5487 w 10003"/>
                  <a:gd name="connsiteY97" fmla="*/ 7403 h 10000"/>
                  <a:gd name="connsiteX98" fmla="*/ 5498 w 10003"/>
                  <a:gd name="connsiteY98" fmla="*/ 7423 h 10000"/>
                  <a:gd name="connsiteX99" fmla="*/ 5688 w 10003"/>
                  <a:gd name="connsiteY99" fmla="*/ 8098 h 10000"/>
                  <a:gd name="connsiteX100" fmla="*/ 5688 w 10003"/>
                  <a:gd name="connsiteY100" fmla="*/ 8481 h 10000"/>
                  <a:gd name="connsiteX101" fmla="*/ 5843 w 10003"/>
                  <a:gd name="connsiteY101" fmla="*/ 9045 h 10000"/>
                  <a:gd name="connsiteX102" fmla="*/ 5738 w 10003"/>
                  <a:gd name="connsiteY102" fmla="*/ 9229 h 10000"/>
                  <a:gd name="connsiteX103" fmla="*/ 5691 w 10003"/>
                  <a:gd name="connsiteY103" fmla="*/ 9502 h 10000"/>
                  <a:gd name="connsiteX104" fmla="*/ 6108 w 10003"/>
                  <a:gd name="connsiteY104" fmla="*/ 9992 h 10000"/>
                  <a:gd name="connsiteX105" fmla="*/ 7057 w 10003"/>
                  <a:gd name="connsiteY105" fmla="*/ 9906 h 10000"/>
                  <a:gd name="connsiteX106" fmla="*/ 6895 w 10003"/>
                  <a:gd name="connsiteY106" fmla="*/ 9604 h 10000"/>
                  <a:gd name="connsiteX107" fmla="*/ 6803 w 10003"/>
                  <a:gd name="connsiteY107" fmla="*/ 9390 h 10000"/>
                  <a:gd name="connsiteX108" fmla="*/ 6882 w 10003"/>
                  <a:gd name="connsiteY108" fmla="*/ 9243 h 10000"/>
                  <a:gd name="connsiteX109" fmla="*/ 6936 w 10003"/>
                  <a:gd name="connsiteY109" fmla="*/ 9045 h 10000"/>
                  <a:gd name="connsiteX110" fmla="*/ 7564 w 10003"/>
                  <a:gd name="connsiteY110" fmla="*/ 8432 h 10000"/>
                  <a:gd name="connsiteX111" fmla="*/ 7657 w 10003"/>
                  <a:gd name="connsiteY111" fmla="*/ 7798 h 10000"/>
                  <a:gd name="connsiteX112" fmla="*/ 7655 w 10003"/>
                  <a:gd name="connsiteY112" fmla="*/ 7784 h 10000"/>
                  <a:gd name="connsiteX113" fmla="*/ 7590 w 10003"/>
                  <a:gd name="connsiteY113" fmla="*/ 7524 h 10000"/>
                  <a:gd name="connsiteX114" fmla="*/ 7532 w 10003"/>
                  <a:gd name="connsiteY114" fmla="*/ 7052 h 10000"/>
                  <a:gd name="connsiteX115" fmla="*/ 7813 w 10003"/>
                  <a:gd name="connsiteY115" fmla="*/ 6448 h 10000"/>
                  <a:gd name="connsiteX116" fmla="*/ 8014 w 10003"/>
                  <a:gd name="connsiteY116" fmla="*/ 5141 h 10000"/>
                  <a:gd name="connsiteX117" fmla="*/ 8014 w 10003"/>
                  <a:gd name="connsiteY117" fmla="*/ 5140 h 10000"/>
                  <a:gd name="connsiteX118" fmla="*/ 7897 w 10003"/>
                  <a:gd name="connsiteY118" fmla="*/ 4464 h 10000"/>
                  <a:gd name="connsiteX119" fmla="*/ 7831 w 10003"/>
                  <a:gd name="connsiteY119" fmla="*/ 4382 h 10000"/>
                  <a:gd name="connsiteX120" fmla="*/ 7608 w 10003"/>
                  <a:gd name="connsiteY120" fmla="*/ 4087 h 10000"/>
                  <a:gd name="connsiteX121" fmla="*/ 7728 w 10003"/>
                  <a:gd name="connsiteY121" fmla="*/ 3208 h 10000"/>
                  <a:gd name="connsiteX122" fmla="*/ 7751 w 10003"/>
                  <a:gd name="connsiteY122" fmla="*/ 3165 h 10000"/>
                  <a:gd name="connsiteX123" fmla="*/ 7956 w 10003"/>
                  <a:gd name="connsiteY123" fmla="*/ 3533 h 10000"/>
                  <a:gd name="connsiteX124" fmla="*/ 8064 w 10003"/>
                  <a:gd name="connsiteY124" fmla="*/ 3826 h 10000"/>
                  <a:gd name="connsiteX125" fmla="*/ 8064 w 10003"/>
                  <a:gd name="connsiteY125" fmla="*/ 3916 h 10000"/>
                  <a:gd name="connsiteX126" fmla="*/ 8157 w 10003"/>
                  <a:gd name="connsiteY126" fmla="*/ 4123 h 10000"/>
                  <a:gd name="connsiteX127" fmla="*/ 8219 w 10003"/>
                  <a:gd name="connsiteY127" fmla="*/ 4239 h 10000"/>
                  <a:gd name="connsiteX128" fmla="*/ 8336 w 10003"/>
                  <a:gd name="connsiteY128" fmla="*/ 4387 h 10000"/>
                  <a:gd name="connsiteX129" fmla="*/ 8974 w 10003"/>
                  <a:gd name="connsiteY129" fmla="*/ 4937 h 10000"/>
                  <a:gd name="connsiteX130" fmla="*/ 8936 w 10003"/>
                  <a:gd name="connsiteY130" fmla="*/ 5076 h 10000"/>
                  <a:gd name="connsiteX131" fmla="*/ 8693 w 10003"/>
                  <a:gd name="connsiteY131" fmla="*/ 5188 h 10000"/>
                  <a:gd name="connsiteX132" fmla="*/ 8590 w 10003"/>
                  <a:gd name="connsiteY132" fmla="*/ 5334 h 10000"/>
                  <a:gd name="connsiteX133" fmla="*/ 8529 w 10003"/>
                  <a:gd name="connsiteY133" fmla="*/ 5479 h 10000"/>
                  <a:gd name="connsiteX134" fmla="*/ 8544 w 10003"/>
                  <a:gd name="connsiteY134" fmla="*/ 5575 h 10000"/>
                  <a:gd name="connsiteX135" fmla="*/ 8889 w 10003"/>
                  <a:gd name="connsiteY135" fmla="*/ 5555 h 10000"/>
                  <a:gd name="connsiteX136" fmla="*/ 8939 w 10003"/>
                  <a:gd name="connsiteY136" fmla="*/ 5442 h 10000"/>
                  <a:gd name="connsiteX137" fmla="*/ 9029 w 10003"/>
                  <a:gd name="connsiteY137" fmla="*/ 5425 h 10000"/>
                  <a:gd name="connsiteX138" fmla="*/ 9094 w 10003"/>
                  <a:gd name="connsiteY138" fmla="*/ 5440 h 10000"/>
                  <a:gd name="connsiteX139" fmla="*/ 8930 w 10003"/>
                  <a:gd name="connsiteY139" fmla="*/ 5633 h 10000"/>
                  <a:gd name="connsiteX140" fmla="*/ 8631 w 10003"/>
                  <a:gd name="connsiteY140" fmla="*/ 5801 h 10000"/>
                  <a:gd name="connsiteX141" fmla="*/ 9285 w 10003"/>
                  <a:gd name="connsiteY141" fmla="*/ 5744 h 10000"/>
                  <a:gd name="connsiteX142" fmla="*/ 9731 w 10003"/>
                  <a:gd name="connsiteY142" fmla="*/ 5618 h 10000"/>
                  <a:gd name="connsiteX143" fmla="*/ 9899 w 10003"/>
                  <a:gd name="connsiteY143" fmla="*/ 5415 h 10000"/>
                  <a:gd name="connsiteX144" fmla="*/ 9898 w 10003"/>
                  <a:gd name="connsiteY144" fmla="*/ 5204 h 10000"/>
                  <a:gd name="connsiteX145" fmla="*/ 9928 w 10003"/>
                  <a:gd name="connsiteY145" fmla="*/ 4961 h 10000"/>
                  <a:gd name="connsiteX0" fmla="*/ 9935 w 10010"/>
                  <a:gd name="connsiteY0" fmla="*/ 4961 h 10000"/>
                  <a:gd name="connsiteX1" fmla="*/ 9930 w 10010"/>
                  <a:gd name="connsiteY1" fmla="*/ 4916 h 10000"/>
                  <a:gd name="connsiteX2" fmla="*/ 9992 w 10010"/>
                  <a:gd name="connsiteY2" fmla="*/ 4026 h 10000"/>
                  <a:gd name="connsiteX3" fmla="*/ 9618 w 10010"/>
                  <a:gd name="connsiteY3" fmla="*/ 3447 h 10000"/>
                  <a:gd name="connsiteX4" fmla="*/ 9563 w 10010"/>
                  <a:gd name="connsiteY4" fmla="*/ 3075 h 10000"/>
                  <a:gd name="connsiteX5" fmla="*/ 9468 w 10010"/>
                  <a:gd name="connsiteY5" fmla="*/ 2736 h 10000"/>
                  <a:gd name="connsiteX6" fmla="*/ 9463 w 10010"/>
                  <a:gd name="connsiteY6" fmla="*/ 2727 h 10000"/>
                  <a:gd name="connsiteX7" fmla="*/ 9300 w 10010"/>
                  <a:gd name="connsiteY7" fmla="*/ 2525 h 10000"/>
                  <a:gd name="connsiteX8" fmla="*/ 9299 w 10010"/>
                  <a:gd name="connsiteY8" fmla="*/ 2404 h 10000"/>
                  <a:gd name="connsiteX9" fmla="*/ 9303 w 10010"/>
                  <a:gd name="connsiteY9" fmla="*/ 2303 h 10000"/>
                  <a:gd name="connsiteX10" fmla="*/ 9212 w 10010"/>
                  <a:gd name="connsiteY10" fmla="*/ 2074 h 10000"/>
                  <a:gd name="connsiteX11" fmla="*/ 8769 w 10010"/>
                  <a:gd name="connsiteY11" fmla="*/ 1859 h 10000"/>
                  <a:gd name="connsiteX12" fmla="*/ 8083 w 10010"/>
                  <a:gd name="connsiteY12" fmla="*/ 1752 h 10000"/>
                  <a:gd name="connsiteX13" fmla="*/ 6125 w 10010"/>
                  <a:gd name="connsiteY13" fmla="*/ 1537 h 10000"/>
                  <a:gd name="connsiteX14" fmla="*/ 5938 w 10010"/>
                  <a:gd name="connsiteY14" fmla="*/ 1308 h 10000"/>
                  <a:gd name="connsiteX15" fmla="*/ 6096 w 10010"/>
                  <a:gd name="connsiteY15" fmla="*/ 1258 h 10000"/>
                  <a:gd name="connsiteX16" fmla="*/ 6223 w 10010"/>
                  <a:gd name="connsiteY16" fmla="*/ 1098 h 10000"/>
                  <a:gd name="connsiteX17" fmla="*/ 6254 w 10010"/>
                  <a:gd name="connsiteY17" fmla="*/ 1090 h 10000"/>
                  <a:gd name="connsiteX18" fmla="*/ 6355 w 10010"/>
                  <a:gd name="connsiteY18" fmla="*/ 1076 h 10000"/>
                  <a:gd name="connsiteX19" fmla="*/ 6388 w 10010"/>
                  <a:gd name="connsiteY19" fmla="*/ 1052 h 10000"/>
                  <a:gd name="connsiteX20" fmla="*/ 6486 w 10010"/>
                  <a:gd name="connsiteY20" fmla="*/ 977 h 10000"/>
                  <a:gd name="connsiteX21" fmla="*/ 6659 w 10010"/>
                  <a:gd name="connsiteY21" fmla="*/ 806 h 10000"/>
                  <a:gd name="connsiteX22" fmla="*/ 6631 w 10010"/>
                  <a:gd name="connsiteY22" fmla="*/ 709 h 10000"/>
                  <a:gd name="connsiteX23" fmla="*/ 6569 w 10010"/>
                  <a:gd name="connsiteY23" fmla="*/ 700 h 10000"/>
                  <a:gd name="connsiteX24" fmla="*/ 6486 w 10010"/>
                  <a:gd name="connsiteY24" fmla="*/ 725 h 10000"/>
                  <a:gd name="connsiteX25" fmla="*/ 6557 w 10010"/>
                  <a:gd name="connsiteY25" fmla="*/ 568 h 10000"/>
                  <a:gd name="connsiteX26" fmla="*/ 6556 w 10010"/>
                  <a:gd name="connsiteY26" fmla="*/ 433 h 10000"/>
                  <a:gd name="connsiteX27" fmla="*/ 6499 w 10010"/>
                  <a:gd name="connsiteY27" fmla="*/ 310 h 10000"/>
                  <a:gd name="connsiteX28" fmla="*/ 6410 w 10010"/>
                  <a:gd name="connsiteY28" fmla="*/ 257 h 10000"/>
                  <a:gd name="connsiteX29" fmla="*/ 5527 w 10010"/>
                  <a:gd name="connsiteY29" fmla="*/ 32 h 10000"/>
                  <a:gd name="connsiteX30" fmla="*/ 4868 w 10010"/>
                  <a:gd name="connsiteY30" fmla="*/ 0 h 10000"/>
                  <a:gd name="connsiteX31" fmla="*/ 4868 w 10010"/>
                  <a:gd name="connsiteY31" fmla="*/ 0 h 10000"/>
                  <a:gd name="connsiteX32" fmla="*/ 4861 w 10010"/>
                  <a:gd name="connsiteY32" fmla="*/ 0 h 10000"/>
                  <a:gd name="connsiteX33" fmla="*/ 4853 w 10010"/>
                  <a:gd name="connsiteY33" fmla="*/ 0 h 10000"/>
                  <a:gd name="connsiteX34" fmla="*/ 4853 w 10010"/>
                  <a:gd name="connsiteY34" fmla="*/ 0 h 10000"/>
                  <a:gd name="connsiteX35" fmla="*/ 4192 w 10010"/>
                  <a:gd name="connsiteY35" fmla="*/ 32 h 10000"/>
                  <a:gd name="connsiteX36" fmla="*/ 3310 w 10010"/>
                  <a:gd name="connsiteY36" fmla="*/ 257 h 10000"/>
                  <a:gd name="connsiteX37" fmla="*/ 3222 w 10010"/>
                  <a:gd name="connsiteY37" fmla="*/ 310 h 10000"/>
                  <a:gd name="connsiteX38" fmla="*/ 3166 w 10010"/>
                  <a:gd name="connsiteY38" fmla="*/ 433 h 10000"/>
                  <a:gd name="connsiteX39" fmla="*/ 3164 w 10010"/>
                  <a:gd name="connsiteY39" fmla="*/ 568 h 10000"/>
                  <a:gd name="connsiteX40" fmla="*/ 3233 w 10010"/>
                  <a:gd name="connsiteY40" fmla="*/ 725 h 10000"/>
                  <a:gd name="connsiteX41" fmla="*/ 3151 w 10010"/>
                  <a:gd name="connsiteY41" fmla="*/ 700 h 10000"/>
                  <a:gd name="connsiteX42" fmla="*/ 3089 w 10010"/>
                  <a:gd name="connsiteY42" fmla="*/ 709 h 10000"/>
                  <a:gd name="connsiteX43" fmla="*/ 3061 w 10010"/>
                  <a:gd name="connsiteY43" fmla="*/ 806 h 10000"/>
                  <a:gd name="connsiteX44" fmla="*/ 3235 w 10010"/>
                  <a:gd name="connsiteY44" fmla="*/ 977 h 10000"/>
                  <a:gd name="connsiteX45" fmla="*/ 3332 w 10010"/>
                  <a:gd name="connsiteY45" fmla="*/ 1052 h 10000"/>
                  <a:gd name="connsiteX46" fmla="*/ 3365 w 10010"/>
                  <a:gd name="connsiteY46" fmla="*/ 1076 h 10000"/>
                  <a:gd name="connsiteX47" fmla="*/ 3465 w 10010"/>
                  <a:gd name="connsiteY47" fmla="*/ 1090 h 10000"/>
                  <a:gd name="connsiteX48" fmla="*/ 3498 w 10010"/>
                  <a:gd name="connsiteY48" fmla="*/ 1098 h 10000"/>
                  <a:gd name="connsiteX49" fmla="*/ 3625 w 10010"/>
                  <a:gd name="connsiteY49" fmla="*/ 1255 h 10000"/>
                  <a:gd name="connsiteX50" fmla="*/ 3783 w 10010"/>
                  <a:gd name="connsiteY50" fmla="*/ 1307 h 10000"/>
                  <a:gd name="connsiteX51" fmla="*/ 3597 w 10010"/>
                  <a:gd name="connsiteY51" fmla="*/ 1537 h 10000"/>
                  <a:gd name="connsiteX52" fmla="*/ 1638 w 10010"/>
                  <a:gd name="connsiteY52" fmla="*/ 1752 h 10000"/>
                  <a:gd name="connsiteX53" fmla="*/ 953 w 10010"/>
                  <a:gd name="connsiteY53" fmla="*/ 1859 h 10000"/>
                  <a:gd name="connsiteX54" fmla="*/ 509 w 10010"/>
                  <a:gd name="connsiteY54" fmla="*/ 2074 h 10000"/>
                  <a:gd name="connsiteX55" fmla="*/ 417 w 10010"/>
                  <a:gd name="connsiteY55" fmla="*/ 2303 h 10000"/>
                  <a:gd name="connsiteX56" fmla="*/ 420 w 10010"/>
                  <a:gd name="connsiteY56" fmla="*/ 2404 h 10000"/>
                  <a:gd name="connsiteX57" fmla="*/ 419 w 10010"/>
                  <a:gd name="connsiteY57" fmla="*/ 2525 h 10000"/>
                  <a:gd name="connsiteX58" fmla="*/ 257 w 10010"/>
                  <a:gd name="connsiteY58" fmla="*/ 2727 h 10000"/>
                  <a:gd name="connsiteX59" fmla="*/ 252 w 10010"/>
                  <a:gd name="connsiteY59" fmla="*/ 2736 h 10000"/>
                  <a:gd name="connsiteX60" fmla="*/ 158 w 10010"/>
                  <a:gd name="connsiteY60" fmla="*/ 3075 h 10000"/>
                  <a:gd name="connsiteX61" fmla="*/ 101 w 10010"/>
                  <a:gd name="connsiteY61" fmla="*/ 3447 h 10000"/>
                  <a:gd name="connsiteX62" fmla="*/ 1649 w 10010"/>
                  <a:gd name="connsiteY62" fmla="*/ 3916 h 10000"/>
                  <a:gd name="connsiteX63" fmla="*/ 1649 w 10010"/>
                  <a:gd name="connsiteY63" fmla="*/ 3826 h 10000"/>
                  <a:gd name="connsiteX64" fmla="*/ 1756 w 10010"/>
                  <a:gd name="connsiteY64" fmla="*/ 3533 h 10000"/>
                  <a:gd name="connsiteX65" fmla="*/ 1963 w 10010"/>
                  <a:gd name="connsiteY65" fmla="*/ 3166 h 10000"/>
                  <a:gd name="connsiteX66" fmla="*/ 1984 w 10010"/>
                  <a:gd name="connsiteY66" fmla="*/ 3208 h 10000"/>
                  <a:gd name="connsiteX67" fmla="*/ 2107 w 10010"/>
                  <a:gd name="connsiteY67" fmla="*/ 4087 h 10000"/>
                  <a:gd name="connsiteX68" fmla="*/ 1884 w 10010"/>
                  <a:gd name="connsiteY68" fmla="*/ 4382 h 10000"/>
                  <a:gd name="connsiteX69" fmla="*/ 1817 w 10010"/>
                  <a:gd name="connsiteY69" fmla="*/ 4464 h 10000"/>
                  <a:gd name="connsiteX70" fmla="*/ 1700 w 10010"/>
                  <a:gd name="connsiteY70" fmla="*/ 5148 h 10000"/>
                  <a:gd name="connsiteX71" fmla="*/ 1700 w 10010"/>
                  <a:gd name="connsiteY71" fmla="*/ 5149 h 10000"/>
                  <a:gd name="connsiteX72" fmla="*/ 1873 w 10010"/>
                  <a:gd name="connsiteY72" fmla="*/ 6458 h 10000"/>
                  <a:gd name="connsiteX73" fmla="*/ 2189 w 10010"/>
                  <a:gd name="connsiteY73" fmla="*/ 7061 h 10000"/>
                  <a:gd name="connsiteX74" fmla="*/ 2133 w 10010"/>
                  <a:gd name="connsiteY74" fmla="*/ 7531 h 10000"/>
                  <a:gd name="connsiteX75" fmla="*/ 2070 w 10010"/>
                  <a:gd name="connsiteY75" fmla="*/ 7792 h 10000"/>
                  <a:gd name="connsiteX76" fmla="*/ 2067 w 10010"/>
                  <a:gd name="connsiteY76" fmla="*/ 7806 h 10000"/>
                  <a:gd name="connsiteX77" fmla="*/ 2163 w 10010"/>
                  <a:gd name="connsiteY77" fmla="*/ 8440 h 10000"/>
                  <a:gd name="connsiteX78" fmla="*/ 2788 w 10010"/>
                  <a:gd name="connsiteY78" fmla="*/ 9045 h 10000"/>
                  <a:gd name="connsiteX79" fmla="*/ 2847 w 10010"/>
                  <a:gd name="connsiteY79" fmla="*/ 9251 h 10000"/>
                  <a:gd name="connsiteX80" fmla="*/ 2926 w 10010"/>
                  <a:gd name="connsiteY80" fmla="*/ 9398 h 10000"/>
                  <a:gd name="connsiteX81" fmla="*/ 2838 w 10010"/>
                  <a:gd name="connsiteY81" fmla="*/ 9612 h 10000"/>
                  <a:gd name="connsiteX82" fmla="*/ 2677 w 10010"/>
                  <a:gd name="connsiteY82" fmla="*/ 9914 h 10000"/>
                  <a:gd name="connsiteX83" fmla="*/ 3625 w 10010"/>
                  <a:gd name="connsiteY83" fmla="*/ 10000 h 10000"/>
                  <a:gd name="connsiteX84" fmla="*/ 4040 w 10010"/>
                  <a:gd name="connsiteY84" fmla="*/ 9511 h 10000"/>
                  <a:gd name="connsiteX85" fmla="*/ 3992 w 10010"/>
                  <a:gd name="connsiteY85" fmla="*/ 9238 h 10000"/>
                  <a:gd name="connsiteX86" fmla="*/ 3884 w 10010"/>
                  <a:gd name="connsiteY86" fmla="*/ 9045 h 10000"/>
                  <a:gd name="connsiteX87" fmla="*/ 4039 w 10010"/>
                  <a:gd name="connsiteY87" fmla="*/ 8490 h 10000"/>
                  <a:gd name="connsiteX88" fmla="*/ 4036 w 10010"/>
                  <a:gd name="connsiteY88" fmla="*/ 8106 h 10000"/>
                  <a:gd name="connsiteX89" fmla="*/ 4223 w 10010"/>
                  <a:gd name="connsiteY89" fmla="*/ 7432 h 10000"/>
                  <a:gd name="connsiteX90" fmla="*/ 4236 w 10010"/>
                  <a:gd name="connsiteY90" fmla="*/ 7412 h 10000"/>
                  <a:gd name="connsiteX91" fmla="*/ 4418 w 10010"/>
                  <a:gd name="connsiteY91" fmla="*/ 6549 h 10000"/>
                  <a:gd name="connsiteX92" fmla="*/ 4493 w 10010"/>
                  <a:gd name="connsiteY92" fmla="*/ 6212 h 10000"/>
                  <a:gd name="connsiteX93" fmla="*/ 4842 w 10010"/>
                  <a:gd name="connsiteY93" fmla="*/ 5447 h 10000"/>
                  <a:gd name="connsiteX94" fmla="*/ 5231 w 10010"/>
                  <a:gd name="connsiteY94" fmla="*/ 6197 h 10000"/>
                  <a:gd name="connsiteX95" fmla="*/ 5292 w 10010"/>
                  <a:gd name="connsiteY95" fmla="*/ 6541 h 10000"/>
                  <a:gd name="connsiteX96" fmla="*/ 5494 w 10010"/>
                  <a:gd name="connsiteY96" fmla="*/ 7403 h 10000"/>
                  <a:gd name="connsiteX97" fmla="*/ 5505 w 10010"/>
                  <a:gd name="connsiteY97" fmla="*/ 7423 h 10000"/>
                  <a:gd name="connsiteX98" fmla="*/ 5695 w 10010"/>
                  <a:gd name="connsiteY98" fmla="*/ 8098 h 10000"/>
                  <a:gd name="connsiteX99" fmla="*/ 5695 w 10010"/>
                  <a:gd name="connsiteY99" fmla="*/ 8481 h 10000"/>
                  <a:gd name="connsiteX100" fmla="*/ 5850 w 10010"/>
                  <a:gd name="connsiteY100" fmla="*/ 9045 h 10000"/>
                  <a:gd name="connsiteX101" fmla="*/ 5745 w 10010"/>
                  <a:gd name="connsiteY101" fmla="*/ 9229 h 10000"/>
                  <a:gd name="connsiteX102" fmla="*/ 5698 w 10010"/>
                  <a:gd name="connsiteY102" fmla="*/ 9502 h 10000"/>
                  <a:gd name="connsiteX103" fmla="*/ 6115 w 10010"/>
                  <a:gd name="connsiteY103" fmla="*/ 9992 h 10000"/>
                  <a:gd name="connsiteX104" fmla="*/ 7064 w 10010"/>
                  <a:gd name="connsiteY104" fmla="*/ 9906 h 10000"/>
                  <a:gd name="connsiteX105" fmla="*/ 6902 w 10010"/>
                  <a:gd name="connsiteY105" fmla="*/ 9604 h 10000"/>
                  <a:gd name="connsiteX106" fmla="*/ 6810 w 10010"/>
                  <a:gd name="connsiteY106" fmla="*/ 9390 h 10000"/>
                  <a:gd name="connsiteX107" fmla="*/ 6889 w 10010"/>
                  <a:gd name="connsiteY107" fmla="*/ 9243 h 10000"/>
                  <a:gd name="connsiteX108" fmla="*/ 6943 w 10010"/>
                  <a:gd name="connsiteY108" fmla="*/ 9045 h 10000"/>
                  <a:gd name="connsiteX109" fmla="*/ 7571 w 10010"/>
                  <a:gd name="connsiteY109" fmla="*/ 8432 h 10000"/>
                  <a:gd name="connsiteX110" fmla="*/ 7664 w 10010"/>
                  <a:gd name="connsiteY110" fmla="*/ 7798 h 10000"/>
                  <a:gd name="connsiteX111" fmla="*/ 7662 w 10010"/>
                  <a:gd name="connsiteY111" fmla="*/ 7784 h 10000"/>
                  <a:gd name="connsiteX112" fmla="*/ 7597 w 10010"/>
                  <a:gd name="connsiteY112" fmla="*/ 7524 h 10000"/>
                  <a:gd name="connsiteX113" fmla="*/ 7539 w 10010"/>
                  <a:gd name="connsiteY113" fmla="*/ 7052 h 10000"/>
                  <a:gd name="connsiteX114" fmla="*/ 7820 w 10010"/>
                  <a:gd name="connsiteY114" fmla="*/ 6448 h 10000"/>
                  <a:gd name="connsiteX115" fmla="*/ 8021 w 10010"/>
                  <a:gd name="connsiteY115" fmla="*/ 5141 h 10000"/>
                  <a:gd name="connsiteX116" fmla="*/ 8021 w 10010"/>
                  <a:gd name="connsiteY116" fmla="*/ 5140 h 10000"/>
                  <a:gd name="connsiteX117" fmla="*/ 7904 w 10010"/>
                  <a:gd name="connsiteY117" fmla="*/ 4464 h 10000"/>
                  <a:gd name="connsiteX118" fmla="*/ 7838 w 10010"/>
                  <a:gd name="connsiteY118" fmla="*/ 4382 h 10000"/>
                  <a:gd name="connsiteX119" fmla="*/ 7615 w 10010"/>
                  <a:gd name="connsiteY119" fmla="*/ 4087 h 10000"/>
                  <a:gd name="connsiteX120" fmla="*/ 7735 w 10010"/>
                  <a:gd name="connsiteY120" fmla="*/ 3208 h 10000"/>
                  <a:gd name="connsiteX121" fmla="*/ 7758 w 10010"/>
                  <a:gd name="connsiteY121" fmla="*/ 3165 h 10000"/>
                  <a:gd name="connsiteX122" fmla="*/ 7963 w 10010"/>
                  <a:gd name="connsiteY122" fmla="*/ 3533 h 10000"/>
                  <a:gd name="connsiteX123" fmla="*/ 8071 w 10010"/>
                  <a:gd name="connsiteY123" fmla="*/ 3826 h 10000"/>
                  <a:gd name="connsiteX124" fmla="*/ 8071 w 10010"/>
                  <a:gd name="connsiteY124" fmla="*/ 3916 h 10000"/>
                  <a:gd name="connsiteX125" fmla="*/ 8164 w 10010"/>
                  <a:gd name="connsiteY125" fmla="*/ 4123 h 10000"/>
                  <a:gd name="connsiteX126" fmla="*/ 8226 w 10010"/>
                  <a:gd name="connsiteY126" fmla="*/ 4239 h 10000"/>
                  <a:gd name="connsiteX127" fmla="*/ 8343 w 10010"/>
                  <a:gd name="connsiteY127" fmla="*/ 4387 h 10000"/>
                  <a:gd name="connsiteX128" fmla="*/ 8981 w 10010"/>
                  <a:gd name="connsiteY128" fmla="*/ 4937 h 10000"/>
                  <a:gd name="connsiteX129" fmla="*/ 8943 w 10010"/>
                  <a:gd name="connsiteY129" fmla="*/ 5076 h 10000"/>
                  <a:gd name="connsiteX130" fmla="*/ 8700 w 10010"/>
                  <a:gd name="connsiteY130" fmla="*/ 5188 h 10000"/>
                  <a:gd name="connsiteX131" fmla="*/ 8597 w 10010"/>
                  <a:gd name="connsiteY131" fmla="*/ 5334 h 10000"/>
                  <a:gd name="connsiteX132" fmla="*/ 8536 w 10010"/>
                  <a:gd name="connsiteY132" fmla="*/ 5479 h 10000"/>
                  <a:gd name="connsiteX133" fmla="*/ 8551 w 10010"/>
                  <a:gd name="connsiteY133" fmla="*/ 5575 h 10000"/>
                  <a:gd name="connsiteX134" fmla="*/ 8896 w 10010"/>
                  <a:gd name="connsiteY134" fmla="*/ 5555 h 10000"/>
                  <a:gd name="connsiteX135" fmla="*/ 8946 w 10010"/>
                  <a:gd name="connsiteY135" fmla="*/ 5442 h 10000"/>
                  <a:gd name="connsiteX136" fmla="*/ 9036 w 10010"/>
                  <a:gd name="connsiteY136" fmla="*/ 5425 h 10000"/>
                  <a:gd name="connsiteX137" fmla="*/ 9101 w 10010"/>
                  <a:gd name="connsiteY137" fmla="*/ 5440 h 10000"/>
                  <a:gd name="connsiteX138" fmla="*/ 8937 w 10010"/>
                  <a:gd name="connsiteY138" fmla="*/ 5633 h 10000"/>
                  <a:gd name="connsiteX139" fmla="*/ 8638 w 10010"/>
                  <a:gd name="connsiteY139" fmla="*/ 5801 h 10000"/>
                  <a:gd name="connsiteX140" fmla="*/ 9292 w 10010"/>
                  <a:gd name="connsiteY140" fmla="*/ 5744 h 10000"/>
                  <a:gd name="connsiteX141" fmla="*/ 9738 w 10010"/>
                  <a:gd name="connsiteY141" fmla="*/ 5618 h 10000"/>
                  <a:gd name="connsiteX142" fmla="*/ 9906 w 10010"/>
                  <a:gd name="connsiteY142" fmla="*/ 5415 h 10000"/>
                  <a:gd name="connsiteX143" fmla="*/ 9905 w 10010"/>
                  <a:gd name="connsiteY143" fmla="*/ 5204 h 10000"/>
                  <a:gd name="connsiteX144" fmla="*/ 9935 w 10010"/>
                  <a:gd name="connsiteY144" fmla="*/ 4961 h 10000"/>
                  <a:gd name="connsiteX0" fmla="*/ 9935 w 10010"/>
                  <a:gd name="connsiteY0" fmla="*/ 4961 h 10000"/>
                  <a:gd name="connsiteX1" fmla="*/ 9930 w 10010"/>
                  <a:gd name="connsiteY1" fmla="*/ 4916 h 10000"/>
                  <a:gd name="connsiteX2" fmla="*/ 9992 w 10010"/>
                  <a:gd name="connsiteY2" fmla="*/ 4026 h 10000"/>
                  <a:gd name="connsiteX3" fmla="*/ 9618 w 10010"/>
                  <a:gd name="connsiteY3" fmla="*/ 3447 h 10000"/>
                  <a:gd name="connsiteX4" fmla="*/ 9563 w 10010"/>
                  <a:gd name="connsiteY4" fmla="*/ 3075 h 10000"/>
                  <a:gd name="connsiteX5" fmla="*/ 9468 w 10010"/>
                  <a:gd name="connsiteY5" fmla="*/ 2736 h 10000"/>
                  <a:gd name="connsiteX6" fmla="*/ 9463 w 10010"/>
                  <a:gd name="connsiteY6" fmla="*/ 2727 h 10000"/>
                  <a:gd name="connsiteX7" fmla="*/ 9300 w 10010"/>
                  <a:gd name="connsiteY7" fmla="*/ 2525 h 10000"/>
                  <a:gd name="connsiteX8" fmla="*/ 9299 w 10010"/>
                  <a:gd name="connsiteY8" fmla="*/ 2404 h 10000"/>
                  <a:gd name="connsiteX9" fmla="*/ 9303 w 10010"/>
                  <a:gd name="connsiteY9" fmla="*/ 2303 h 10000"/>
                  <a:gd name="connsiteX10" fmla="*/ 9212 w 10010"/>
                  <a:gd name="connsiteY10" fmla="*/ 2074 h 10000"/>
                  <a:gd name="connsiteX11" fmla="*/ 8769 w 10010"/>
                  <a:gd name="connsiteY11" fmla="*/ 1859 h 10000"/>
                  <a:gd name="connsiteX12" fmla="*/ 8083 w 10010"/>
                  <a:gd name="connsiteY12" fmla="*/ 1752 h 10000"/>
                  <a:gd name="connsiteX13" fmla="*/ 6125 w 10010"/>
                  <a:gd name="connsiteY13" fmla="*/ 1537 h 10000"/>
                  <a:gd name="connsiteX14" fmla="*/ 5938 w 10010"/>
                  <a:gd name="connsiteY14" fmla="*/ 1308 h 10000"/>
                  <a:gd name="connsiteX15" fmla="*/ 6096 w 10010"/>
                  <a:gd name="connsiteY15" fmla="*/ 1258 h 10000"/>
                  <a:gd name="connsiteX16" fmla="*/ 6223 w 10010"/>
                  <a:gd name="connsiteY16" fmla="*/ 1098 h 10000"/>
                  <a:gd name="connsiteX17" fmla="*/ 6254 w 10010"/>
                  <a:gd name="connsiteY17" fmla="*/ 1090 h 10000"/>
                  <a:gd name="connsiteX18" fmla="*/ 6355 w 10010"/>
                  <a:gd name="connsiteY18" fmla="*/ 1076 h 10000"/>
                  <a:gd name="connsiteX19" fmla="*/ 6388 w 10010"/>
                  <a:gd name="connsiteY19" fmla="*/ 1052 h 10000"/>
                  <a:gd name="connsiteX20" fmla="*/ 6486 w 10010"/>
                  <a:gd name="connsiteY20" fmla="*/ 977 h 10000"/>
                  <a:gd name="connsiteX21" fmla="*/ 6659 w 10010"/>
                  <a:gd name="connsiteY21" fmla="*/ 806 h 10000"/>
                  <a:gd name="connsiteX22" fmla="*/ 6631 w 10010"/>
                  <a:gd name="connsiteY22" fmla="*/ 709 h 10000"/>
                  <a:gd name="connsiteX23" fmla="*/ 6569 w 10010"/>
                  <a:gd name="connsiteY23" fmla="*/ 700 h 10000"/>
                  <a:gd name="connsiteX24" fmla="*/ 6486 w 10010"/>
                  <a:gd name="connsiteY24" fmla="*/ 725 h 10000"/>
                  <a:gd name="connsiteX25" fmla="*/ 6557 w 10010"/>
                  <a:gd name="connsiteY25" fmla="*/ 568 h 10000"/>
                  <a:gd name="connsiteX26" fmla="*/ 6556 w 10010"/>
                  <a:gd name="connsiteY26" fmla="*/ 433 h 10000"/>
                  <a:gd name="connsiteX27" fmla="*/ 6499 w 10010"/>
                  <a:gd name="connsiteY27" fmla="*/ 310 h 10000"/>
                  <a:gd name="connsiteX28" fmla="*/ 6410 w 10010"/>
                  <a:gd name="connsiteY28" fmla="*/ 257 h 10000"/>
                  <a:gd name="connsiteX29" fmla="*/ 5527 w 10010"/>
                  <a:gd name="connsiteY29" fmla="*/ 32 h 10000"/>
                  <a:gd name="connsiteX30" fmla="*/ 4868 w 10010"/>
                  <a:gd name="connsiteY30" fmla="*/ 0 h 10000"/>
                  <a:gd name="connsiteX31" fmla="*/ 4868 w 10010"/>
                  <a:gd name="connsiteY31" fmla="*/ 0 h 10000"/>
                  <a:gd name="connsiteX32" fmla="*/ 4861 w 10010"/>
                  <a:gd name="connsiteY32" fmla="*/ 0 h 10000"/>
                  <a:gd name="connsiteX33" fmla="*/ 4853 w 10010"/>
                  <a:gd name="connsiteY33" fmla="*/ 0 h 10000"/>
                  <a:gd name="connsiteX34" fmla="*/ 4853 w 10010"/>
                  <a:gd name="connsiteY34" fmla="*/ 0 h 10000"/>
                  <a:gd name="connsiteX35" fmla="*/ 4192 w 10010"/>
                  <a:gd name="connsiteY35" fmla="*/ 32 h 10000"/>
                  <a:gd name="connsiteX36" fmla="*/ 3310 w 10010"/>
                  <a:gd name="connsiteY36" fmla="*/ 257 h 10000"/>
                  <a:gd name="connsiteX37" fmla="*/ 3222 w 10010"/>
                  <a:gd name="connsiteY37" fmla="*/ 310 h 10000"/>
                  <a:gd name="connsiteX38" fmla="*/ 3166 w 10010"/>
                  <a:gd name="connsiteY38" fmla="*/ 433 h 10000"/>
                  <a:gd name="connsiteX39" fmla="*/ 3164 w 10010"/>
                  <a:gd name="connsiteY39" fmla="*/ 568 h 10000"/>
                  <a:gd name="connsiteX40" fmla="*/ 3233 w 10010"/>
                  <a:gd name="connsiteY40" fmla="*/ 725 h 10000"/>
                  <a:gd name="connsiteX41" fmla="*/ 3151 w 10010"/>
                  <a:gd name="connsiteY41" fmla="*/ 700 h 10000"/>
                  <a:gd name="connsiteX42" fmla="*/ 3089 w 10010"/>
                  <a:gd name="connsiteY42" fmla="*/ 709 h 10000"/>
                  <a:gd name="connsiteX43" fmla="*/ 3061 w 10010"/>
                  <a:gd name="connsiteY43" fmla="*/ 806 h 10000"/>
                  <a:gd name="connsiteX44" fmla="*/ 3235 w 10010"/>
                  <a:gd name="connsiteY44" fmla="*/ 977 h 10000"/>
                  <a:gd name="connsiteX45" fmla="*/ 3332 w 10010"/>
                  <a:gd name="connsiteY45" fmla="*/ 1052 h 10000"/>
                  <a:gd name="connsiteX46" fmla="*/ 3365 w 10010"/>
                  <a:gd name="connsiteY46" fmla="*/ 1076 h 10000"/>
                  <a:gd name="connsiteX47" fmla="*/ 3465 w 10010"/>
                  <a:gd name="connsiteY47" fmla="*/ 1090 h 10000"/>
                  <a:gd name="connsiteX48" fmla="*/ 3498 w 10010"/>
                  <a:gd name="connsiteY48" fmla="*/ 1098 h 10000"/>
                  <a:gd name="connsiteX49" fmla="*/ 3625 w 10010"/>
                  <a:gd name="connsiteY49" fmla="*/ 1255 h 10000"/>
                  <a:gd name="connsiteX50" fmla="*/ 3783 w 10010"/>
                  <a:gd name="connsiteY50" fmla="*/ 1307 h 10000"/>
                  <a:gd name="connsiteX51" fmla="*/ 3597 w 10010"/>
                  <a:gd name="connsiteY51" fmla="*/ 1537 h 10000"/>
                  <a:gd name="connsiteX52" fmla="*/ 1638 w 10010"/>
                  <a:gd name="connsiteY52" fmla="*/ 1752 h 10000"/>
                  <a:gd name="connsiteX53" fmla="*/ 953 w 10010"/>
                  <a:gd name="connsiteY53" fmla="*/ 1859 h 10000"/>
                  <a:gd name="connsiteX54" fmla="*/ 509 w 10010"/>
                  <a:gd name="connsiteY54" fmla="*/ 2074 h 10000"/>
                  <a:gd name="connsiteX55" fmla="*/ 417 w 10010"/>
                  <a:gd name="connsiteY55" fmla="*/ 2303 h 10000"/>
                  <a:gd name="connsiteX56" fmla="*/ 420 w 10010"/>
                  <a:gd name="connsiteY56" fmla="*/ 2404 h 10000"/>
                  <a:gd name="connsiteX57" fmla="*/ 419 w 10010"/>
                  <a:gd name="connsiteY57" fmla="*/ 2525 h 10000"/>
                  <a:gd name="connsiteX58" fmla="*/ 257 w 10010"/>
                  <a:gd name="connsiteY58" fmla="*/ 2727 h 10000"/>
                  <a:gd name="connsiteX59" fmla="*/ 252 w 10010"/>
                  <a:gd name="connsiteY59" fmla="*/ 2736 h 10000"/>
                  <a:gd name="connsiteX60" fmla="*/ 158 w 10010"/>
                  <a:gd name="connsiteY60" fmla="*/ 3075 h 10000"/>
                  <a:gd name="connsiteX61" fmla="*/ 101 w 10010"/>
                  <a:gd name="connsiteY61" fmla="*/ 3447 h 10000"/>
                  <a:gd name="connsiteX62" fmla="*/ 1649 w 10010"/>
                  <a:gd name="connsiteY62" fmla="*/ 3826 h 10000"/>
                  <a:gd name="connsiteX63" fmla="*/ 1756 w 10010"/>
                  <a:gd name="connsiteY63" fmla="*/ 3533 h 10000"/>
                  <a:gd name="connsiteX64" fmla="*/ 1963 w 10010"/>
                  <a:gd name="connsiteY64" fmla="*/ 3166 h 10000"/>
                  <a:gd name="connsiteX65" fmla="*/ 1984 w 10010"/>
                  <a:gd name="connsiteY65" fmla="*/ 3208 h 10000"/>
                  <a:gd name="connsiteX66" fmla="*/ 2107 w 10010"/>
                  <a:gd name="connsiteY66" fmla="*/ 4087 h 10000"/>
                  <a:gd name="connsiteX67" fmla="*/ 1884 w 10010"/>
                  <a:gd name="connsiteY67" fmla="*/ 4382 h 10000"/>
                  <a:gd name="connsiteX68" fmla="*/ 1817 w 10010"/>
                  <a:gd name="connsiteY68" fmla="*/ 4464 h 10000"/>
                  <a:gd name="connsiteX69" fmla="*/ 1700 w 10010"/>
                  <a:gd name="connsiteY69" fmla="*/ 5148 h 10000"/>
                  <a:gd name="connsiteX70" fmla="*/ 1700 w 10010"/>
                  <a:gd name="connsiteY70" fmla="*/ 5149 h 10000"/>
                  <a:gd name="connsiteX71" fmla="*/ 1873 w 10010"/>
                  <a:gd name="connsiteY71" fmla="*/ 6458 h 10000"/>
                  <a:gd name="connsiteX72" fmla="*/ 2189 w 10010"/>
                  <a:gd name="connsiteY72" fmla="*/ 7061 h 10000"/>
                  <a:gd name="connsiteX73" fmla="*/ 2133 w 10010"/>
                  <a:gd name="connsiteY73" fmla="*/ 7531 h 10000"/>
                  <a:gd name="connsiteX74" fmla="*/ 2070 w 10010"/>
                  <a:gd name="connsiteY74" fmla="*/ 7792 h 10000"/>
                  <a:gd name="connsiteX75" fmla="*/ 2067 w 10010"/>
                  <a:gd name="connsiteY75" fmla="*/ 7806 h 10000"/>
                  <a:gd name="connsiteX76" fmla="*/ 2163 w 10010"/>
                  <a:gd name="connsiteY76" fmla="*/ 8440 h 10000"/>
                  <a:gd name="connsiteX77" fmla="*/ 2788 w 10010"/>
                  <a:gd name="connsiteY77" fmla="*/ 9045 h 10000"/>
                  <a:gd name="connsiteX78" fmla="*/ 2847 w 10010"/>
                  <a:gd name="connsiteY78" fmla="*/ 9251 h 10000"/>
                  <a:gd name="connsiteX79" fmla="*/ 2926 w 10010"/>
                  <a:gd name="connsiteY79" fmla="*/ 9398 h 10000"/>
                  <a:gd name="connsiteX80" fmla="*/ 2838 w 10010"/>
                  <a:gd name="connsiteY80" fmla="*/ 9612 h 10000"/>
                  <a:gd name="connsiteX81" fmla="*/ 2677 w 10010"/>
                  <a:gd name="connsiteY81" fmla="*/ 9914 h 10000"/>
                  <a:gd name="connsiteX82" fmla="*/ 3625 w 10010"/>
                  <a:gd name="connsiteY82" fmla="*/ 10000 h 10000"/>
                  <a:gd name="connsiteX83" fmla="*/ 4040 w 10010"/>
                  <a:gd name="connsiteY83" fmla="*/ 9511 h 10000"/>
                  <a:gd name="connsiteX84" fmla="*/ 3992 w 10010"/>
                  <a:gd name="connsiteY84" fmla="*/ 9238 h 10000"/>
                  <a:gd name="connsiteX85" fmla="*/ 3884 w 10010"/>
                  <a:gd name="connsiteY85" fmla="*/ 9045 h 10000"/>
                  <a:gd name="connsiteX86" fmla="*/ 4039 w 10010"/>
                  <a:gd name="connsiteY86" fmla="*/ 8490 h 10000"/>
                  <a:gd name="connsiteX87" fmla="*/ 4036 w 10010"/>
                  <a:gd name="connsiteY87" fmla="*/ 8106 h 10000"/>
                  <a:gd name="connsiteX88" fmla="*/ 4223 w 10010"/>
                  <a:gd name="connsiteY88" fmla="*/ 7432 h 10000"/>
                  <a:gd name="connsiteX89" fmla="*/ 4236 w 10010"/>
                  <a:gd name="connsiteY89" fmla="*/ 7412 h 10000"/>
                  <a:gd name="connsiteX90" fmla="*/ 4418 w 10010"/>
                  <a:gd name="connsiteY90" fmla="*/ 6549 h 10000"/>
                  <a:gd name="connsiteX91" fmla="*/ 4493 w 10010"/>
                  <a:gd name="connsiteY91" fmla="*/ 6212 h 10000"/>
                  <a:gd name="connsiteX92" fmla="*/ 4842 w 10010"/>
                  <a:gd name="connsiteY92" fmla="*/ 5447 h 10000"/>
                  <a:gd name="connsiteX93" fmla="*/ 5231 w 10010"/>
                  <a:gd name="connsiteY93" fmla="*/ 6197 h 10000"/>
                  <a:gd name="connsiteX94" fmla="*/ 5292 w 10010"/>
                  <a:gd name="connsiteY94" fmla="*/ 6541 h 10000"/>
                  <a:gd name="connsiteX95" fmla="*/ 5494 w 10010"/>
                  <a:gd name="connsiteY95" fmla="*/ 7403 h 10000"/>
                  <a:gd name="connsiteX96" fmla="*/ 5505 w 10010"/>
                  <a:gd name="connsiteY96" fmla="*/ 7423 h 10000"/>
                  <a:gd name="connsiteX97" fmla="*/ 5695 w 10010"/>
                  <a:gd name="connsiteY97" fmla="*/ 8098 h 10000"/>
                  <a:gd name="connsiteX98" fmla="*/ 5695 w 10010"/>
                  <a:gd name="connsiteY98" fmla="*/ 8481 h 10000"/>
                  <a:gd name="connsiteX99" fmla="*/ 5850 w 10010"/>
                  <a:gd name="connsiteY99" fmla="*/ 9045 h 10000"/>
                  <a:gd name="connsiteX100" fmla="*/ 5745 w 10010"/>
                  <a:gd name="connsiteY100" fmla="*/ 9229 h 10000"/>
                  <a:gd name="connsiteX101" fmla="*/ 5698 w 10010"/>
                  <a:gd name="connsiteY101" fmla="*/ 9502 h 10000"/>
                  <a:gd name="connsiteX102" fmla="*/ 6115 w 10010"/>
                  <a:gd name="connsiteY102" fmla="*/ 9992 h 10000"/>
                  <a:gd name="connsiteX103" fmla="*/ 7064 w 10010"/>
                  <a:gd name="connsiteY103" fmla="*/ 9906 h 10000"/>
                  <a:gd name="connsiteX104" fmla="*/ 6902 w 10010"/>
                  <a:gd name="connsiteY104" fmla="*/ 9604 h 10000"/>
                  <a:gd name="connsiteX105" fmla="*/ 6810 w 10010"/>
                  <a:gd name="connsiteY105" fmla="*/ 9390 h 10000"/>
                  <a:gd name="connsiteX106" fmla="*/ 6889 w 10010"/>
                  <a:gd name="connsiteY106" fmla="*/ 9243 h 10000"/>
                  <a:gd name="connsiteX107" fmla="*/ 6943 w 10010"/>
                  <a:gd name="connsiteY107" fmla="*/ 9045 h 10000"/>
                  <a:gd name="connsiteX108" fmla="*/ 7571 w 10010"/>
                  <a:gd name="connsiteY108" fmla="*/ 8432 h 10000"/>
                  <a:gd name="connsiteX109" fmla="*/ 7664 w 10010"/>
                  <a:gd name="connsiteY109" fmla="*/ 7798 h 10000"/>
                  <a:gd name="connsiteX110" fmla="*/ 7662 w 10010"/>
                  <a:gd name="connsiteY110" fmla="*/ 7784 h 10000"/>
                  <a:gd name="connsiteX111" fmla="*/ 7597 w 10010"/>
                  <a:gd name="connsiteY111" fmla="*/ 7524 h 10000"/>
                  <a:gd name="connsiteX112" fmla="*/ 7539 w 10010"/>
                  <a:gd name="connsiteY112" fmla="*/ 7052 h 10000"/>
                  <a:gd name="connsiteX113" fmla="*/ 7820 w 10010"/>
                  <a:gd name="connsiteY113" fmla="*/ 6448 h 10000"/>
                  <a:gd name="connsiteX114" fmla="*/ 8021 w 10010"/>
                  <a:gd name="connsiteY114" fmla="*/ 5141 h 10000"/>
                  <a:gd name="connsiteX115" fmla="*/ 8021 w 10010"/>
                  <a:gd name="connsiteY115" fmla="*/ 5140 h 10000"/>
                  <a:gd name="connsiteX116" fmla="*/ 7904 w 10010"/>
                  <a:gd name="connsiteY116" fmla="*/ 4464 h 10000"/>
                  <a:gd name="connsiteX117" fmla="*/ 7838 w 10010"/>
                  <a:gd name="connsiteY117" fmla="*/ 4382 h 10000"/>
                  <a:gd name="connsiteX118" fmla="*/ 7615 w 10010"/>
                  <a:gd name="connsiteY118" fmla="*/ 4087 h 10000"/>
                  <a:gd name="connsiteX119" fmla="*/ 7735 w 10010"/>
                  <a:gd name="connsiteY119" fmla="*/ 3208 h 10000"/>
                  <a:gd name="connsiteX120" fmla="*/ 7758 w 10010"/>
                  <a:gd name="connsiteY120" fmla="*/ 3165 h 10000"/>
                  <a:gd name="connsiteX121" fmla="*/ 7963 w 10010"/>
                  <a:gd name="connsiteY121" fmla="*/ 3533 h 10000"/>
                  <a:gd name="connsiteX122" fmla="*/ 8071 w 10010"/>
                  <a:gd name="connsiteY122" fmla="*/ 3826 h 10000"/>
                  <a:gd name="connsiteX123" fmla="*/ 8071 w 10010"/>
                  <a:gd name="connsiteY123" fmla="*/ 3916 h 10000"/>
                  <a:gd name="connsiteX124" fmla="*/ 8164 w 10010"/>
                  <a:gd name="connsiteY124" fmla="*/ 4123 h 10000"/>
                  <a:gd name="connsiteX125" fmla="*/ 8226 w 10010"/>
                  <a:gd name="connsiteY125" fmla="*/ 4239 h 10000"/>
                  <a:gd name="connsiteX126" fmla="*/ 8343 w 10010"/>
                  <a:gd name="connsiteY126" fmla="*/ 4387 h 10000"/>
                  <a:gd name="connsiteX127" fmla="*/ 8981 w 10010"/>
                  <a:gd name="connsiteY127" fmla="*/ 4937 h 10000"/>
                  <a:gd name="connsiteX128" fmla="*/ 8943 w 10010"/>
                  <a:gd name="connsiteY128" fmla="*/ 5076 h 10000"/>
                  <a:gd name="connsiteX129" fmla="*/ 8700 w 10010"/>
                  <a:gd name="connsiteY129" fmla="*/ 5188 h 10000"/>
                  <a:gd name="connsiteX130" fmla="*/ 8597 w 10010"/>
                  <a:gd name="connsiteY130" fmla="*/ 5334 h 10000"/>
                  <a:gd name="connsiteX131" fmla="*/ 8536 w 10010"/>
                  <a:gd name="connsiteY131" fmla="*/ 5479 h 10000"/>
                  <a:gd name="connsiteX132" fmla="*/ 8551 w 10010"/>
                  <a:gd name="connsiteY132" fmla="*/ 5575 h 10000"/>
                  <a:gd name="connsiteX133" fmla="*/ 8896 w 10010"/>
                  <a:gd name="connsiteY133" fmla="*/ 5555 h 10000"/>
                  <a:gd name="connsiteX134" fmla="*/ 8946 w 10010"/>
                  <a:gd name="connsiteY134" fmla="*/ 5442 h 10000"/>
                  <a:gd name="connsiteX135" fmla="*/ 9036 w 10010"/>
                  <a:gd name="connsiteY135" fmla="*/ 5425 h 10000"/>
                  <a:gd name="connsiteX136" fmla="*/ 9101 w 10010"/>
                  <a:gd name="connsiteY136" fmla="*/ 5440 h 10000"/>
                  <a:gd name="connsiteX137" fmla="*/ 8937 w 10010"/>
                  <a:gd name="connsiteY137" fmla="*/ 5633 h 10000"/>
                  <a:gd name="connsiteX138" fmla="*/ 8638 w 10010"/>
                  <a:gd name="connsiteY138" fmla="*/ 5801 h 10000"/>
                  <a:gd name="connsiteX139" fmla="*/ 9292 w 10010"/>
                  <a:gd name="connsiteY139" fmla="*/ 5744 h 10000"/>
                  <a:gd name="connsiteX140" fmla="*/ 9738 w 10010"/>
                  <a:gd name="connsiteY140" fmla="*/ 5618 h 10000"/>
                  <a:gd name="connsiteX141" fmla="*/ 9906 w 10010"/>
                  <a:gd name="connsiteY141" fmla="*/ 5415 h 10000"/>
                  <a:gd name="connsiteX142" fmla="*/ 9905 w 10010"/>
                  <a:gd name="connsiteY142" fmla="*/ 5204 h 10000"/>
                  <a:gd name="connsiteX143" fmla="*/ 9935 w 10010"/>
                  <a:gd name="connsiteY143" fmla="*/ 4961 h 10000"/>
                  <a:gd name="connsiteX0" fmla="*/ 9943 w 10018"/>
                  <a:gd name="connsiteY0" fmla="*/ 4961 h 10000"/>
                  <a:gd name="connsiteX1" fmla="*/ 9938 w 10018"/>
                  <a:gd name="connsiteY1" fmla="*/ 4916 h 10000"/>
                  <a:gd name="connsiteX2" fmla="*/ 10000 w 10018"/>
                  <a:gd name="connsiteY2" fmla="*/ 4026 h 10000"/>
                  <a:gd name="connsiteX3" fmla="*/ 9626 w 10018"/>
                  <a:gd name="connsiteY3" fmla="*/ 3447 h 10000"/>
                  <a:gd name="connsiteX4" fmla="*/ 9571 w 10018"/>
                  <a:gd name="connsiteY4" fmla="*/ 3075 h 10000"/>
                  <a:gd name="connsiteX5" fmla="*/ 9476 w 10018"/>
                  <a:gd name="connsiteY5" fmla="*/ 2736 h 10000"/>
                  <a:gd name="connsiteX6" fmla="*/ 9471 w 10018"/>
                  <a:gd name="connsiteY6" fmla="*/ 2727 h 10000"/>
                  <a:gd name="connsiteX7" fmla="*/ 9308 w 10018"/>
                  <a:gd name="connsiteY7" fmla="*/ 2525 h 10000"/>
                  <a:gd name="connsiteX8" fmla="*/ 9307 w 10018"/>
                  <a:gd name="connsiteY8" fmla="*/ 2404 h 10000"/>
                  <a:gd name="connsiteX9" fmla="*/ 9311 w 10018"/>
                  <a:gd name="connsiteY9" fmla="*/ 2303 h 10000"/>
                  <a:gd name="connsiteX10" fmla="*/ 9220 w 10018"/>
                  <a:gd name="connsiteY10" fmla="*/ 2074 h 10000"/>
                  <a:gd name="connsiteX11" fmla="*/ 8777 w 10018"/>
                  <a:gd name="connsiteY11" fmla="*/ 1859 h 10000"/>
                  <a:gd name="connsiteX12" fmla="*/ 8091 w 10018"/>
                  <a:gd name="connsiteY12" fmla="*/ 1752 h 10000"/>
                  <a:gd name="connsiteX13" fmla="*/ 6133 w 10018"/>
                  <a:gd name="connsiteY13" fmla="*/ 1537 h 10000"/>
                  <a:gd name="connsiteX14" fmla="*/ 5946 w 10018"/>
                  <a:gd name="connsiteY14" fmla="*/ 1308 h 10000"/>
                  <a:gd name="connsiteX15" fmla="*/ 6104 w 10018"/>
                  <a:gd name="connsiteY15" fmla="*/ 1258 h 10000"/>
                  <a:gd name="connsiteX16" fmla="*/ 6231 w 10018"/>
                  <a:gd name="connsiteY16" fmla="*/ 1098 h 10000"/>
                  <a:gd name="connsiteX17" fmla="*/ 6262 w 10018"/>
                  <a:gd name="connsiteY17" fmla="*/ 1090 h 10000"/>
                  <a:gd name="connsiteX18" fmla="*/ 6363 w 10018"/>
                  <a:gd name="connsiteY18" fmla="*/ 1076 h 10000"/>
                  <a:gd name="connsiteX19" fmla="*/ 6396 w 10018"/>
                  <a:gd name="connsiteY19" fmla="*/ 1052 h 10000"/>
                  <a:gd name="connsiteX20" fmla="*/ 6494 w 10018"/>
                  <a:gd name="connsiteY20" fmla="*/ 977 h 10000"/>
                  <a:gd name="connsiteX21" fmla="*/ 6667 w 10018"/>
                  <a:gd name="connsiteY21" fmla="*/ 806 h 10000"/>
                  <a:gd name="connsiteX22" fmla="*/ 6639 w 10018"/>
                  <a:gd name="connsiteY22" fmla="*/ 709 h 10000"/>
                  <a:gd name="connsiteX23" fmla="*/ 6577 w 10018"/>
                  <a:gd name="connsiteY23" fmla="*/ 700 h 10000"/>
                  <a:gd name="connsiteX24" fmla="*/ 6494 w 10018"/>
                  <a:gd name="connsiteY24" fmla="*/ 725 h 10000"/>
                  <a:gd name="connsiteX25" fmla="*/ 6565 w 10018"/>
                  <a:gd name="connsiteY25" fmla="*/ 568 h 10000"/>
                  <a:gd name="connsiteX26" fmla="*/ 6564 w 10018"/>
                  <a:gd name="connsiteY26" fmla="*/ 433 h 10000"/>
                  <a:gd name="connsiteX27" fmla="*/ 6507 w 10018"/>
                  <a:gd name="connsiteY27" fmla="*/ 310 h 10000"/>
                  <a:gd name="connsiteX28" fmla="*/ 6418 w 10018"/>
                  <a:gd name="connsiteY28" fmla="*/ 257 h 10000"/>
                  <a:gd name="connsiteX29" fmla="*/ 5535 w 10018"/>
                  <a:gd name="connsiteY29" fmla="*/ 32 h 10000"/>
                  <a:gd name="connsiteX30" fmla="*/ 4876 w 10018"/>
                  <a:gd name="connsiteY30" fmla="*/ 0 h 10000"/>
                  <a:gd name="connsiteX31" fmla="*/ 4876 w 10018"/>
                  <a:gd name="connsiteY31" fmla="*/ 0 h 10000"/>
                  <a:gd name="connsiteX32" fmla="*/ 4869 w 10018"/>
                  <a:gd name="connsiteY32" fmla="*/ 0 h 10000"/>
                  <a:gd name="connsiteX33" fmla="*/ 4861 w 10018"/>
                  <a:gd name="connsiteY33" fmla="*/ 0 h 10000"/>
                  <a:gd name="connsiteX34" fmla="*/ 4861 w 10018"/>
                  <a:gd name="connsiteY34" fmla="*/ 0 h 10000"/>
                  <a:gd name="connsiteX35" fmla="*/ 4200 w 10018"/>
                  <a:gd name="connsiteY35" fmla="*/ 32 h 10000"/>
                  <a:gd name="connsiteX36" fmla="*/ 3318 w 10018"/>
                  <a:gd name="connsiteY36" fmla="*/ 257 h 10000"/>
                  <a:gd name="connsiteX37" fmla="*/ 3230 w 10018"/>
                  <a:gd name="connsiteY37" fmla="*/ 310 h 10000"/>
                  <a:gd name="connsiteX38" fmla="*/ 3174 w 10018"/>
                  <a:gd name="connsiteY38" fmla="*/ 433 h 10000"/>
                  <a:gd name="connsiteX39" fmla="*/ 3172 w 10018"/>
                  <a:gd name="connsiteY39" fmla="*/ 568 h 10000"/>
                  <a:gd name="connsiteX40" fmla="*/ 3241 w 10018"/>
                  <a:gd name="connsiteY40" fmla="*/ 725 h 10000"/>
                  <a:gd name="connsiteX41" fmla="*/ 3159 w 10018"/>
                  <a:gd name="connsiteY41" fmla="*/ 700 h 10000"/>
                  <a:gd name="connsiteX42" fmla="*/ 3097 w 10018"/>
                  <a:gd name="connsiteY42" fmla="*/ 709 h 10000"/>
                  <a:gd name="connsiteX43" fmla="*/ 3069 w 10018"/>
                  <a:gd name="connsiteY43" fmla="*/ 806 h 10000"/>
                  <a:gd name="connsiteX44" fmla="*/ 3243 w 10018"/>
                  <a:gd name="connsiteY44" fmla="*/ 977 h 10000"/>
                  <a:gd name="connsiteX45" fmla="*/ 3340 w 10018"/>
                  <a:gd name="connsiteY45" fmla="*/ 1052 h 10000"/>
                  <a:gd name="connsiteX46" fmla="*/ 3373 w 10018"/>
                  <a:gd name="connsiteY46" fmla="*/ 1076 h 10000"/>
                  <a:gd name="connsiteX47" fmla="*/ 3473 w 10018"/>
                  <a:gd name="connsiteY47" fmla="*/ 1090 h 10000"/>
                  <a:gd name="connsiteX48" fmla="*/ 3506 w 10018"/>
                  <a:gd name="connsiteY48" fmla="*/ 1098 h 10000"/>
                  <a:gd name="connsiteX49" fmla="*/ 3633 w 10018"/>
                  <a:gd name="connsiteY49" fmla="*/ 1255 h 10000"/>
                  <a:gd name="connsiteX50" fmla="*/ 3791 w 10018"/>
                  <a:gd name="connsiteY50" fmla="*/ 1307 h 10000"/>
                  <a:gd name="connsiteX51" fmla="*/ 3605 w 10018"/>
                  <a:gd name="connsiteY51" fmla="*/ 1537 h 10000"/>
                  <a:gd name="connsiteX52" fmla="*/ 1646 w 10018"/>
                  <a:gd name="connsiteY52" fmla="*/ 1752 h 10000"/>
                  <a:gd name="connsiteX53" fmla="*/ 961 w 10018"/>
                  <a:gd name="connsiteY53" fmla="*/ 1859 h 10000"/>
                  <a:gd name="connsiteX54" fmla="*/ 517 w 10018"/>
                  <a:gd name="connsiteY54" fmla="*/ 2074 h 10000"/>
                  <a:gd name="connsiteX55" fmla="*/ 425 w 10018"/>
                  <a:gd name="connsiteY55" fmla="*/ 2303 h 10000"/>
                  <a:gd name="connsiteX56" fmla="*/ 428 w 10018"/>
                  <a:gd name="connsiteY56" fmla="*/ 2404 h 10000"/>
                  <a:gd name="connsiteX57" fmla="*/ 427 w 10018"/>
                  <a:gd name="connsiteY57" fmla="*/ 2525 h 10000"/>
                  <a:gd name="connsiteX58" fmla="*/ 265 w 10018"/>
                  <a:gd name="connsiteY58" fmla="*/ 2727 h 10000"/>
                  <a:gd name="connsiteX59" fmla="*/ 260 w 10018"/>
                  <a:gd name="connsiteY59" fmla="*/ 2736 h 10000"/>
                  <a:gd name="connsiteX60" fmla="*/ 166 w 10018"/>
                  <a:gd name="connsiteY60" fmla="*/ 3075 h 10000"/>
                  <a:gd name="connsiteX61" fmla="*/ 109 w 10018"/>
                  <a:gd name="connsiteY61" fmla="*/ 3447 h 10000"/>
                  <a:gd name="connsiteX62" fmla="*/ 1764 w 10018"/>
                  <a:gd name="connsiteY62" fmla="*/ 3533 h 10000"/>
                  <a:gd name="connsiteX63" fmla="*/ 1971 w 10018"/>
                  <a:gd name="connsiteY63" fmla="*/ 3166 h 10000"/>
                  <a:gd name="connsiteX64" fmla="*/ 1992 w 10018"/>
                  <a:gd name="connsiteY64" fmla="*/ 3208 h 10000"/>
                  <a:gd name="connsiteX65" fmla="*/ 2115 w 10018"/>
                  <a:gd name="connsiteY65" fmla="*/ 4087 h 10000"/>
                  <a:gd name="connsiteX66" fmla="*/ 1892 w 10018"/>
                  <a:gd name="connsiteY66" fmla="*/ 4382 h 10000"/>
                  <a:gd name="connsiteX67" fmla="*/ 1825 w 10018"/>
                  <a:gd name="connsiteY67" fmla="*/ 4464 h 10000"/>
                  <a:gd name="connsiteX68" fmla="*/ 1708 w 10018"/>
                  <a:gd name="connsiteY68" fmla="*/ 5148 h 10000"/>
                  <a:gd name="connsiteX69" fmla="*/ 1708 w 10018"/>
                  <a:gd name="connsiteY69" fmla="*/ 5149 h 10000"/>
                  <a:gd name="connsiteX70" fmla="*/ 1881 w 10018"/>
                  <a:gd name="connsiteY70" fmla="*/ 6458 h 10000"/>
                  <a:gd name="connsiteX71" fmla="*/ 2197 w 10018"/>
                  <a:gd name="connsiteY71" fmla="*/ 7061 h 10000"/>
                  <a:gd name="connsiteX72" fmla="*/ 2141 w 10018"/>
                  <a:gd name="connsiteY72" fmla="*/ 7531 h 10000"/>
                  <a:gd name="connsiteX73" fmla="*/ 2078 w 10018"/>
                  <a:gd name="connsiteY73" fmla="*/ 7792 h 10000"/>
                  <a:gd name="connsiteX74" fmla="*/ 2075 w 10018"/>
                  <a:gd name="connsiteY74" fmla="*/ 7806 h 10000"/>
                  <a:gd name="connsiteX75" fmla="*/ 2171 w 10018"/>
                  <a:gd name="connsiteY75" fmla="*/ 8440 h 10000"/>
                  <a:gd name="connsiteX76" fmla="*/ 2796 w 10018"/>
                  <a:gd name="connsiteY76" fmla="*/ 9045 h 10000"/>
                  <a:gd name="connsiteX77" fmla="*/ 2855 w 10018"/>
                  <a:gd name="connsiteY77" fmla="*/ 9251 h 10000"/>
                  <a:gd name="connsiteX78" fmla="*/ 2934 w 10018"/>
                  <a:gd name="connsiteY78" fmla="*/ 9398 h 10000"/>
                  <a:gd name="connsiteX79" fmla="*/ 2846 w 10018"/>
                  <a:gd name="connsiteY79" fmla="*/ 9612 h 10000"/>
                  <a:gd name="connsiteX80" fmla="*/ 2685 w 10018"/>
                  <a:gd name="connsiteY80" fmla="*/ 9914 h 10000"/>
                  <a:gd name="connsiteX81" fmla="*/ 3633 w 10018"/>
                  <a:gd name="connsiteY81" fmla="*/ 10000 h 10000"/>
                  <a:gd name="connsiteX82" fmla="*/ 4048 w 10018"/>
                  <a:gd name="connsiteY82" fmla="*/ 9511 h 10000"/>
                  <a:gd name="connsiteX83" fmla="*/ 4000 w 10018"/>
                  <a:gd name="connsiteY83" fmla="*/ 9238 h 10000"/>
                  <a:gd name="connsiteX84" fmla="*/ 3892 w 10018"/>
                  <a:gd name="connsiteY84" fmla="*/ 9045 h 10000"/>
                  <a:gd name="connsiteX85" fmla="*/ 4047 w 10018"/>
                  <a:gd name="connsiteY85" fmla="*/ 8490 h 10000"/>
                  <a:gd name="connsiteX86" fmla="*/ 4044 w 10018"/>
                  <a:gd name="connsiteY86" fmla="*/ 8106 h 10000"/>
                  <a:gd name="connsiteX87" fmla="*/ 4231 w 10018"/>
                  <a:gd name="connsiteY87" fmla="*/ 7432 h 10000"/>
                  <a:gd name="connsiteX88" fmla="*/ 4244 w 10018"/>
                  <a:gd name="connsiteY88" fmla="*/ 7412 h 10000"/>
                  <a:gd name="connsiteX89" fmla="*/ 4426 w 10018"/>
                  <a:gd name="connsiteY89" fmla="*/ 6549 h 10000"/>
                  <a:gd name="connsiteX90" fmla="*/ 4501 w 10018"/>
                  <a:gd name="connsiteY90" fmla="*/ 6212 h 10000"/>
                  <a:gd name="connsiteX91" fmla="*/ 4850 w 10018"/>
                  <a:gd name="connsiteY91" fmla="*/ 5447 h 10000"/>
                  <a:gd name="connsiteX92" fmla="*/ 5239 w 10018"/>
                  <a:gd name="connsiteY92" fmla="*/ 6197 h 10000"/>
                  <a:gd name="connsiteX93" fmla="*/ 5300 w 10018"/>
                  <a:gd name="connsiteY93" fmla="*/ 6541 h 10000"/>
                  <a:gd name="connsiteX94" fmla="*/ 5502 w 10018"/>
                  <a:gd name="connsiteY94" fmla="*/ 7403 h 10000"/>
                  <a:gd name="connsiteX95" fmla="*/ 5513 w 10018"/>
                  <a:gd name="connsiteY95" fmla="*/ 7423 h 10000"/>
                  <a:gd name="connsiteX96" fmla="*/ 5703 w 10018"/>
                  <a:gd name="connsiteY96" fmla="*/ 8098 h 10000"/>
                  <a:gd name="connsiteX97" fmla="*/ 5703 w 10018"/>
                  <a:gd name="connsiteY97" fmla="*/ 8481 h 10000"/>
                  <a:gd name="connsiteX98" fmla="*/ 5858 w 10018"/>
                  <a:gd name="connsiteY98" fmla="*/ 9045 h 10000"/>
                  <a:gd name="connsiteX99" fmla="*/ 5753 w 10018"/>
                  <a:gd name="connsiteY99" fmla="*/ 9229 h 10000"/>
                  <a:gd name="connsiteX100" fmla="*/ 5706 w 10018"/>
                  <a:gd name="connsiteY100" fmla="*/ 9502 h 10000"/>
                  <a:gd name="connsiteX101" fmla="*/ 6123 w 10018"/>
                  <a:gd name="connsiteY101" fmla="*/ 9992 h 10000"/>
                  <a:gd name="connsiteX102" fmla="*/ 7072 w 10018"/>
                  <a:gd name="connsiteY102" fmla="*/ 9906 h 10000"/>
                  <a:gd name="connsiteX103" fmla="*/ 6910 w 10018"/>
                  <a:gd name="connsiteY103" fmla="*/ 9604 h 10000"/>
                  <a:gd name="connsiteX104" fmla="*/ 6818 w 10018"/>
                  <a:gd name="connsiteY104" fmla="*/ 9390 h 10000"/>
                  <a:gd name="connsiteX105" fmla="*/ 6897 w 10018"/>
                  <a:gd name="connsiteY105" fmla="*/ 9243 h 10000"/>
                  <a:gd name="connsiteX106" fmla="*/ 6951 w 10018"/>
                  <a:gd name="connsiteY106" fmla="*/ 9045 h 10000"/>
                  <a:gd name="connsiteX107" fmla="*/ 7579 w 10018"/>
                  <a:gd name="connsiteY107" fmla="*/ 8432 h 10000"/>
                  <a:gd name="connsiteX108" fmla="*/ 7672 w 10018"/>
                  <a:gd name="connsiteY108" fmla="*/ 7798 h 10000"/>
                  <a:gd name="connsiteX109" fmla="*/ 7670 w 10018"/>
                  <a:gd name="connsiteY109" fmla="*/ 7784 h 10000"/>
                  <a:gd name="connsiteX110" fmla="*/ 7605 w 10018"/>
                  <a:gd name="connsiteY110" fmla="*/ 7524 h 10000"/>
                  <a:gd name="connsiteX111" fmla="*/ 7547 w 10018"/>
                  <a:gd name="connsiteY111" fmla="*/ 7052 h 10000"/>
                  <a:gd name="connsiteX112" fmla="*/ 7828 w 10018"/>
                  <a:gd name="connsiteY112" fmla="*/ 6448 h 10000"/>
                  <a:gd name="connsiteX113" fmla="*/ 8029 w 10018"/>
                  <a:gd name="connsiteY113" fmla="*/ 5141 h 10000"/>
                  <a:gd name="connsiteX114" fmla="*/ 8029 w 10018"/>
                  <a:gd name="connsiteY114" fmla="*/ 5140 h 10000"/>
                  <a:gd name="connsiteX115" fmla="*/ 7912 w 10018"/>
                  <a:gd name="connsiteY115" fmla="*/ 4464 h 10000"/>
                  <a:gd name="connsiteX116" fmla="*/ 7846 w 10018"/>
                  <a:gd name="connsiteY116" fmla="*/ 4382 h 10000"/>
                  <a:gd name="connsiteX117" fmla="*/ 7623 w 10018"/>
                  <a:gd name="connsiteY117" fmla="*/ 4087 h 10000"/>
                  <a:gd name="connsiteX118" fmla="*/ 7743 w 10018"/>
                  <a:gd name="connsiteY118" fmla="*/ 3208 h 10000"/>
                  <a:gd name="connsiteX119" fmla="*/ 7766 w 10018"/>
                  <a:gd name="connsiteY119" fmla="*/ 3165 h 10000"/>
                  <a:gd name="connsiteX120" fmla="*/ 7971 w 10018"/>
                  <a:gd name="connsiteY120" fmla="*/ 3533 h 10000"/>
                  <a:gd name="connsiteX121" fmla="*/ 8079 w 10018"/>
                  <a:gd name="connsiteY121" fmla="*/ 3826 h 10000"/>
                  <a:gd name="connsiteX122" fmla="*/ 8079 w 10018"/>
                  <a:gd name="connsiteY122" fmla="*/ 3916 h 10000"/>
                  <a:gd name="connsiteX123" fmla="*/ 8172 w 10018"/>
                  <a:gd name="connsiteY123" fmla="*/ 4123 h 10000"/>
                  <a:gd name="connsiteX124" fmla="*/ 8234 w 10018"/>
                  <a:gd name="connsiteY124" fmla="*/ 4239 h 10000"/>
                  <a:gd name="connsiteX125" fmla="*/ 8351 w 10018"/>
                  <a:gd name="connsiteY125" fmla="*/ 4387 h 10000"/>
                  <a:gd name="connsiteX126" fmla="*/ 8989 w 10018"/>
                  <a:gd name="connsiteY126" fmla="*/ 4937 h 10000"/>
                  <a:gd name="connsiteX127" fmla="*/ 8951 w 10018"/>
                  <a:gd name="connsiteY127" fmla="*/ 5076 h 10000"/>
                  <a:gd name="connsiteX128" fmla="*/ 8708 w 10018"/>
                  <a:gd name="connsiteY128" fmla="*/ 5188 h 10000"/>
                  <a:gd name="connsiteX129" fmla="*/ 8605 w 10018"/>
                  <a:gd name="connsiteY129" fmla="*/ 5334 h 10000"/>
                  <a:gd name="connsiteX130" fmla="*/ 8544 w 10018"/>
                  <a:gd name="connsiteY130" fmla="*/ 5479 h 10000"/>
                  <a:gd name="connsiteX131" fmla="*/ 8559 w 10018"/>
                  <a:gd name="connsiteY131" fmla="*/ 5575 h 10000"/>
                  <a:gd name="connsiteX132" fmla="*/ 8904 w 10018"/>
                  <a:gd name="connsiteY132" fmla="*/ 5555 h 10000"/>
                  <a:gd name="connsiteX133" fmla="*/ 8954 w 10018"/>
                  <a:gd name="connsiteY133" fmla="*/ 5442 h 10000"/>
                  <a:gd name="connsiteX134" fmla="*/ 9044 w 10018"/>
                  <a:gd name="connsiteY134" fmla="*/ 5425 h 10000"/>
                  <a:gd name="connsiteX135" fmla="*/ 9109 w 10018"/>
                  <a:gd name="connsiteY135" fmla="*/ 5440 h 10000"/>
                  <a:gd name="connsiteX136" fmla="*/ 8945 w 10018"/>
                  <a:gd name="connsiteY136" fmla="*/ 5633 h 10000"/>
                  <a:gd name="connsiteX137" fmla="*/ 8646 w 10018"/>
                  <a:gd name="connsiteY137" fmla="*/ 5801 h 10000"/>
                  <a:gd name="connsiteX138" fmla="*/ 9300 w 10018"/>
                  <a:gd name="connsiteY138" fmla="*/ 5744 h 10000"/>
                  <a:gd name="connsiteX139" fmla="*/ 9746 w 10018"/>
                  <a:gd name="connsiteY139" fmla="*/ 5618 h 10000"/>
                  <a:gd name="connsiteX140" fmla="*/ 9914 w 10018"/>
                  <a:gd name="connsiteY140" fmla="*/ 5415 h 10000"/>
                  <a:gd name="connsiteX141" fmla="*/ 9913 w 10018"/>
                  <a:gd name="connsiteY141" fmla="*/ 5204 h 10000"/>
                  <a:gd name="connsiteX142" fmla="*/ 9943 w 10018"/>
                  <a:gd name="connsiteY142" fmla="*/ 4961 h 10000"/>
                  <a:gd name="connsiteX0" fmla="*/ 9958 w 10033"/>
                  <a:gd name="connsiteY0" fmla="*/ 4961 h 10000"/>
                  <a:gd name="connsiteX1" fmla="*/ 9953 w 10033"/>
                  <a:gd name="connsiteY1" fmla="*/ 4916 h 10000"/>
                  <a:gd name="connsiteX2" fmla="*/ 10015 w 10033"/>
                  <a:gd name="connsiteY2" fmla="*/ 4026 h 10000"/>
                  <a:gd name="connsiteX3" fmla="*/ 9641 w 10033"/>
                  <a:gd name="connsiteY3" fmla="*/ 3447 h 10000"/>
                  <a:gd name="connsiteX4" fmla="*/ 9586 w 10033"/>
                  <a:gd name="connsiteY4" fmla="*/ 3075 h 10000"/>
                  <a:gd name="connsiteX5" fmla="*/ 9491 w 10033"/>
                  <a:gd name="connsiteY5" fmla="*/ 2736 h 10000"/>
                  <a:gd name="connsiteX6" fmla="*/ 9486 w 10033"/>
                  <a:gd name="connsiteY6" fmla="*/ 2727 h 10000"/>
                  <a:gd name="connsiteX7" fmla="*/ 9323 w 10033"/>
                  <a:gd name="connsiteY7" fmla="*/ 2525 h 10000"/>
                  <a:gd name="connsiteX8" fmla="*/ 9322 w 10033"/>
                  <a:gd name="connsiteY8" fmla="*/ 2404 h 10000"/>
                  <a:gd name="connsiteX9" fmla="*/ 9326 w 10033"/>
                  <a:gd name="connsiteY9" fmla="*/ 2303 h 10000"/>
                  <a:gd name="connsiteX10" fmla="*/ 9235 w 10033"/>
                  <a:gd name="connsiteY10" fmla="*/ 2074 h 10000"/>
                  <a:gd name="connsiteX11" fmla="*/ 8792 w 10033"/>
                  <a:gd name="connsiteY11" fmla="*/ 1859 h 10000"/>
                  <a:gd name="connsiteX12" fmla="*/ 8106 w 10033"/>
                  <a:gd name="connsiteY12" fmla="*/ 1752 h 10000"/>
                  <a:gd name="connsiteX13" fmla="*/ 6148 w 10033"/>
                  <a:gd name="connsiteY13" fmla="*/ 1537 h 10000"/>
                  <a:gd name="connsiteX14" fmla="*/ 5961 w 10033"/>
                  <a:gd name="connsiteY14" fmla="*/ 1308 h 10000"/>
                  <a:gd name="connsiteX15" fmla="*/ 6119 w 10033"/>
                  <a:gd name="connsiteY15" fmla="*/ 1258 h 10000"/>
                  <a:gd name="connsiteX16" fmla="*/ 6246 w 10033"/>
                  <a:gd name="connsiteY16" fmla="*/ 1098 h 10000"/>
                  <a:gd name="connsiteX17" fmla="*/ 6277 w 10033"/>
                  <a:gd name="connsiteY17" fmla="*/ 1090 h 10000"/>
                  <a:gd name="connsiteX18" fmla="*/ 6378 w 10033"/>
                  <a:gd name="connsiteY18" fmla="*/ 1076 h 10000"/>
                  <a:gd name="connsiteX19" fmla="*/ 6411 w 10033"/>
                  <a:gd name="connsiteY19" fmla="*/ 1052 h 10000"/>
                  <a:gd name="connsiteX20" fmla="*/ 6509 w 10033"/>
                  <a:gd name="connsiteY20" fmla="*/ 977 h 10000"/>
                  <a:gd name="connsiteX21" fmla="*/ 6682 w 10033"/>
                  <a:gd name="connsiteY21" fmla="*/ 806 h 10000"/>
                  <a:gd name="connsiteX22" fmla="*/ 6654 w 10033"/>
                  <a:gd name="connsiteY22" fmla="*/ 709 h 10000"/>
                  <a:gd name="connsiteX23" fmla="*/ 6592 w 10033"/>
                  <a:gd name="connsiteY23" fmla="*/ 700 h 10000"/>
                  <a:gd name="connsiteX24" fmla="*/ 6509 w 10033"/>
                  <a:gd name="connsiteY24" fmla="*/ 725 h 10000"/>
                  <a:gd name="connsiteX25" fmla="*/ 6580 w 10033"/>
                  <a:gd name="connsiteY25" fmla="*/ 568 h 10000"/>
                  <a:gd name="connsiteX26" fmla="*/ 6579 w 10033"/>
                  <a:gd name="connsiteY26" fmla="*/ 433 h 10000"/>
                  <a:gd name="connsiteX27" fmla="*/ 6522 w 10033"/>
                  <a:gd name="connsiteY27" fmla="*/ 310 h 10000"/>
                  <a:gd name="connsiteX28" fmla="*/ 6433 w 10033"/>
                  <a:gd name="connsiteY28" fmla="*/ 257 h 10000"/>
                  <a:gd name="connsiteX29" fmla="*/ 5550 w 10033"/>
                  <a:gd name="connsiteY29" fmla="*/ 32 h 10000"/>
                  <a:gd name="connsiteX30" fmla="*/ 4891 w 10033"/>
                  <a:gd name="connsiteY30" fmla="*/ 0 h 10000"/>
                  <a:gd name="connsiteX31" fmla="*/ 4891 w 10033"/>
                  <a:gd name="connsiteY31" fmla="*/ 0 h 10000"/>
                  <a:gd name="connsiteX32" fmla="*/ 4884 w 10033"/>
                  <a:gd name="connsiteY32" fmla="*/ 0 h 10000"/>
                  <a:gd name="connsiteX33" fmla="*/ 4876 w 10033"/>
                  <a:gd name="connsiteY33" fmla="*/ 0 h 10000"/>
                  <a:gd name="connsiteX34" fmla="*/ 4876 w 10033"/>
                  <a:gd name="connsiteY34" fmla="*/ 0 h 10000"/>
                  <a:gd name="connsiteX35" fmla="*/ 4215 w 10033"/>
                  <a:gd name="connsiteY35" fmla="*/ 32 h 10000"/>
                  <a:gd name="connsiteX36" fmla="*/ 3333 w 10033"/>
                  <a:gd name="connsiteY36" fmla="*/ 257 h 10000"/>
                  <a:gd name="connsiteX37" fmla="*/ 3245 w 10033"/>
                  <a:gd name="connsiteY37" fmla="*/ 310 h 10000"/>
                  <a:gd name="connsiteX38" fmla="*/ 3189 w 10033"/>
                  <a:gd name="connsiteY38" fmla="*/ 433 h 10000"/>
                  <a:gd name="connsiteX39" fmla="*/ 3187 w 10033"/>
                  <a:gd name="connsiteY39" fmla="*/ 568 h 10000"/>
                  <a:gd name="connsiteX40" fmla="*/ 3256 w 10033"/>
                  <a:gd name="connsiteY40" fmla="*/ 725 h 10000"/>
                  <a:gd name="connsiteX41" fmla="*/ 3174 w 10033"/>
                  <a:gd name="connsiteY41" fmla="*/ 700 h 10000"/>
                  <a:gd name="connsiteX42" fmla="*/ 3112 w 10033"/>
                  <a:gd name="connsiteY42" fmla="*/ 709 h 10000"/>
                  <a:gd name="connsiteX43" fmla="*/ 3084 w 10033"/>
                  <a:gd name="connsiteY43" fmla="*/ 806 h 10000"/>
                  <a:gd name="connsiteX44" fmla="*/ 3258 w 10033"/>
                  <a:gd name="connsiteY44" fmla="*/ 977 h 10000"/>
                  <a:gd name="connsiteX45" fmla="*/ 3355 w 10033"/>
                  <a:gd name="connsiteY45" fmla="*/ 1052 h 10000"/>
                  <a:gd name="connsiteX46" fmla="*/ 3388 w 10033"/>
                  <a:gd name="connsiteY46" fmla="*/ 1076 h 10000"/>
                  <a:gd name="connsiteX47" fmla="*/ 3488 w 10033"/>
                  <a:gd name="connsiteY47" fmla="*/ 1090 h 10000"/>
                  <a:gd name="connsiteX48" fmla="*/ 3521 w 10033"/>
                  <a:gd name="connsiteY48" fmla="*/ 1098 h 10000"/>
                  <a:gd name="connsiteX49" fmla="*/ 3648 w 10033"/>
                  <a:gd name="connsiteY49" fmla="*/ 1255 h 10000"/>
                  <a:gd name="connsiteX50" fmla="*/ 3806 w 10033"/>
                  <a:gd name="connsiteY50" fmla="*/ 1307 h 10000"/>
                  <a:gd name="connsiteX51" fmla="*/ 3620 w 10033"/>
                  <a:gd name="connsiteY51" fmla="*/ 1537 h 10000"/>
                  <a:gd name="connsiteX52" fmla="*/ 1661 w 10033"/>
                  <a:gd name="connsiteY52" fmla="*/ 1752 h 10000"/>
                  <a:gd name="connsiteX53" fmla="*/ 976 w 10033"/>
                  <a:gd name="connsiteY53" fmla="*/ 1859 h 10000"/>
                  <a:gd name="connsiteX54" fmla="*/ 532 w 10033"/>
                  <a:gd name="connsiteY54" fmla="*/ 2074 h 10000"/>
                  <a:gd name="connsiteX55" fmla="*/ 440 w 10033"/>
                  <a:gd name="connsiteY55" fmla="*/ 2303 h 10000"/>
                  <a:gd name="connsiteX56" fmla="*/ 443 w 10033"/>
                  <a:gd name="connsiteY56" fmla="*/ 2404 h 10000"/>
                  <a:gd name="connsiteX57" fmla="*/ 442 w 10033"/>
                  <a:gd name="connsiteY57" fmla="*/ 2525 h 10000"/>
                  <a:gd name="connsiteX58" fmla="*/ 280 w 10033"/>
                  <a:gd name="connsiteY58" fmla="*/ 2727 h 10000"/>
                  <a:gd name="connsiteX59" fmla="*/ 275 w 10033"/>
                  <a:gd name="connsiteY59" fmla="*/ 2736 h 10000"/>
                  <a:gd name="connsiteX60" fmla="*/ 181 w 10033"/>
                  <a:gd name="connsiteY60" fmla="*/ 3075 h 10000"/>
                  <a:gd name="connsiteX61" fmla="*/ 124 w 10033"/>
                  <a:gd name="connsiteY61" fmla="*/ 3447 h 10000"/>
                  <a:gd name="connsiteX62" fmla="*/ 1986 w 10033"/>
                  <a:gd name="connsiteY62" fmla="*/ 3166 h 10000"/>
                  <a:gd name="connsiteX63" fmla="*/ 2007 w 10033"/>
                  <a:gd name="connsiteY63" fmla="*/ 3208 h 10000"/>
                  <a:gd name="connsiteX64" fmla="*/ 2130 w 10033"/>
                  <a:gd name="connsiteY64" fmla="*/ 4087 h 10000"/>
                  <a:gd name="connsiteX65" fmla="*/ 1907 w 10033"/>
                  <a:gd name="connsiteY65" fmla="*/ 4382 h 10000"/>
                  <a:gd name="connsiteX66" fmla="*/ 1840 w 10033"/>
                  <a:gd name="connsiteY66" fmla="*/ 4464 h 10000"/>
                  <a:gd name="connsiteX67" fmla="*/ 1723 w 10033"/>
                  <a:gd name="connsiteY67" fmla="*/ 5148 h 10000"/>
                  <a:gd name="connsiteX68" fmla="*/ 1723 w 10033"/>
                  <a:gd name="connsiteY68" fmla="*/ 5149 h 10000"/>
                  <a:gd name="connsiteX69" fmla="*/ 1896 w 10033"/>
                  <a:gd name="connsiteY69" fmla="*/ 6458 h 10000"/>
                  <a:gd name="connsiteX70" fmla="*/ 2212 w 10033"/>
                  <a:gd name="connsiteY70" fmla="*/ 7061 h 10000"/>
                  <a:gd name="connsiteX71" fmla="*/ 2156 w 10033"/>
                  <a:gd name="connsiteY71" fmla="*/ 7531 h 10000"/>
                  <a:gd name="connsiteX72" fmla="*/ 2093 w 10033"/>
                  <a:gd name="connsiteY72" fmla="*/ 7792 h 10000"/>
                  <a:gd name="connsiteX73" fmla="*/ 2090 w 10033"/>
                  <a:gd name="connsiteY73" fmla="*/ 7806 h 10000"/>
                  <a:gd name="connsiteX74" fmla="*/ 2186 w 10033"/>
                  <a:gd name="connsiteY74" fmla="*/ 8440 h 10000"/>
                  <a:gd name="connsiteX75" fmla="*/ 2811 w 10033"/>
                  <a:gd name="connsiteY75" fmla="*/ 9045 h 10000"/>
                  <a:gd name="connsiteX76" fmla="*/ 2870 w 10033"/>
                  <a:gd name="connsiteY76" fmla="*/ 9251 h 10000"/>
                  <a:gd name="connsiteX77" fmla="*/ 2949 w 10033"/>
                  <a:gd name="connsiteY77" fmla="*/ 9398 h 10000"/>
                  <a:gd name="connsiteX78" fmla="*/ 2861 w 10033"/>
                  <a:gd name="connsiteY78" fmla="*/ 9612 h 10000"/>
                  <a:gd name="connsiteX79" fmla="*/ 2700 w 10033"/>
                  <a:gd name="connsiteY79" fmla="*/ 9914 h 10000"/>
                  <a:gd name="connsiteX80" fmla="*/ 3648 w 10033"/>
                  <a:gd name="connsiteY80" fmla="*/ 10000 h 10000"/>
                  <a:gd name="connsiteX81" fmla="*/ 4063 w 10033"/>
                  <a:gd name="connsiteY81" fmla="*/ 9511 h 10000"/>
                  <a:gd name="connsiteX82" fmla="*/ 4015 w 10033"/>
                  <a:gd name="connsiteY82" fmla="*/ 9238 h 10000"/>
                  <a:gd name="connsiteX83" fmla="*/ 3907 w 10033"/>
                  <a:gd name="connsiteY83" fmla="*/ 9045 h 10000"/>
                  <a:gd name="connsiteX84" fmla="*/ 4062 w 10033"/>
                  <a:gd name="connsiteY84" fmla="*/ 8490 h 10000"/>
                  <a:gd name="connsiteX85" fmla="*/ 4059 w 10033"/>
                  <a:gd name="connsiteY85" fmla="*/ 8106 h 10000"/>
                  <a:gd name="connsiteX86" fmla="*/ 4246 w 10033"/>
                  <a:gd name="connsiteY86" fmla="*/ 7432 h 10000"/>
                  <a:gd name="connsiteX87" fmla="*/ 4259 w 10033"/>
                  <a:gd name="connsiteY87" fmla="*/ 7412 h 10000"/>
                  <a:gd name="connsiteX88" fmla="*/ 4441 w 10033"/>
                  <a:gd name="connsiteY88" fmla="*/ 6549 h 10000"/>
                  <a:gd name="connsiteX89" fmla="*/ 4516 w 10033"/>
                  <a:gd name="connsiteY89" fmla="*/ 6212 h 10000"/>
                  <a:gd name="connsiteX90" fmla="*/ 4865 w 10033"/>
                  <a:gd name="connsiteY90" fmla="*/ 5447 h 10000"/>
                  <a:gd name="connsiteX91" fmla="*/ 5254 w 10033"/>
                  <a:gd name="connsiteY91" fmla="*/ 6197 h 10000"/>
                  <a:gd name="connsiteX92" fmla="*/ 5315 w 10033"/>
                  <a:gd name="connsiteY92" fmla="*/ 6541 h 10000"/>
                  <a:gd name="connsiteX93" fmla="*/ 5517 w 10033"/>
                  <a:gd name="connsiteY93" fmla="*/ 7403 h 10000"/>
                  <a:gd name="connsiteX94" fmla="*/ 5528 w 10033"/>
                  <a:gd name="connsiteY94" fmla="*/ 7423 h 10000"/>
                  <a:gd name="connsiteX95" fmla="*/ 5718 w 10033"/>
                  <a:gd name="connsiteY95" fmla="*/ 8098 h 10000"/>
                  <a:gd name="connsiteX96" fmla="*/ 5718 w 10033"/>
                  <a:gd name="connsiteY96" fmla="*/ 8481 h 10000"/>
                  <a:gd name="connsiteX97" fmla="*/ 5873 w 10033"/>
                  <a:gd name="connsiteY97" fmla="*/ 9045 h 10000"/>
                  <a:gd name="connsiteX98" fmla="*/ 5768 w 10033"/>
                  <a:gd name="connsiteY98" fmla="*/ 9229 h 10000"/>
                  <a:gd name="connsiteX99" fmla="*/ 5721 w 10033"/>
                  <a:gd name="connsiteY99" fmla="*/ 9502 h 10000"/>
                  <a:gd name="connsiteX100" fmla="*/ 6138 w 10033"/>
                  <a:gd name="connsiteY100" fmla="*/ 9992 h 10000"/>
                  <a:gd name="connsiteX101" fmla="*/ 7087 w 10033"/>
                  <a:gd name="connsiteY101" fmla="*/ 9906 h 10000"/>
                  <a:gd name="connsiteX102" fmla="*/ 6925 w 10033"/>
                  <a:gd name="connsiteY102" fmla="*/ 9604 h 10000"/>
                  <a:gd name="connsiteX103" fmla="*/ 6833 w 10033"/>
                  <a:gd name="connsiteY103" fmla="*/ 9390 h 10000"/>
                  <a:gd name="connsiteX104" fmla="*/ 6912 w 10033"/>
                  <a:gd name="connsiteY104" fmla="*/ 9243 h 10000"/>
                  <a:gd name="connsiteX105" fmla="*/ 6966 w 10033"/>
                  <a:gd name="connsiteY105" fmla="*/ 9045 h 10000"/>
                  <a:gd name="connsiteX106" fmla="*/ 7594 w 10033"/>
                  <a:gd name="connsiteY106" fmla="*/ 8432 h 10000"/>
                  <a:gd name="connsiteX107" fmla="*/ 7687 w 10033"/>
                  <a:gd name="connsiteY107" fmla="*/ 7798 h 10000"/>
                  <a:gd name="connsiteX108" fmla="*/ 7685 w 10033"/>
                  <a:gd name="connsiteY108" fmla="*/ 7784 h 10000"/>
                  <a:gd name="connsiteX109" fmla="*/ 7620 w 10033"/>
                  <a:gd name="connsiteY109" fmla="*/ 7524 h 10000"/>
                  <a:gd name="connsiteX110" fmla="*/ 7562 w 10033"/>
                  <a:gd name="connsiteY110" fmla="*/ 7052 h 10000"/>
                  <a:gd name="connsiteX111" fmla="*/ 7843 w 10033"/>
                  <a:gd name="connsiteY111" fmla="*/ 6448 h 10000"/>
                  <a:gd name="connsiteX112" fmla="*/ 8044 w 10033"/>
                  <a:gd name="connsiteY112" fmla="*/ 5141 h 10000"/>
                  <a:gd name="connsiteX113" fmla="*/ 8044 w 10033"/>
                  <a:gd name="connsiteY113" fmla="*/ 5140 h 10000"/>
                  <a:gd name="connsiteX114" fmla="*/ 7927 w 10033"/>
                  <a:gd name="connsiteY114" fmla="*/ 4464 h 10000"/>
                  <a:gd name="connsiteX115" fmla="*/ 7861 w 10033"/>
                  <a:gd name="connsiteY115" fmla="*/ 4382 h 10000"/>
                  <a:gd name="connsiteX116" fmla="*/ 7638 w 10033"/>
                  <a:gd name="connsiteY116" fmla="*/ 4087 h 10000"/>
                  <a:gd name="connsiteX117" fmla="*/ 7758 w 10033"/>
                  <a:gd name="connsiteY117" fmla="*/ 3208 h 10000"/>
                  <a:gd name="connsiteX118" fmla="*/ 7781 w 10033"/>
                  <a:gd name="connsiteY118" fmla="*/ 3165 h 10000"/>
                  <a:gd name="connsiteX119" fmla="*/ 7986 w 10033"/>
                  <a:gd name="connsiteY119" fmla="*/ 3533 h 10000"/>
                  <a:gd name="connsiteX120" fmla="*/ 8094 w 10033"/>
                  <a:gd name="connsiteY120" fmla="*/ 3826 h 10000"/>
                  <a:gd name="connsiteX121" fmla="*/ 8094 w 10033"/>
                  <a:gd name="connsiteY121" fmla="*/ 3916 h 10000"/>
                  <a:gd name="connsiteX122" fmla="*/ 8187 w 10033"/>
                  <a:gd name="connsiteY122" fmla="*/ 4123 h 10000"/>
                  <a:gd name="connsiteX123" fmla="*/ 8249 w 10033"/>
                  <a:gd name="connsiteY123" fmla="*/ 4239 h 10000"/>
                  <a:gd name="connsiteX124" fmla="*/ 8366 w 10033"/>
                  <a:gd name="connsiteY124" fmla="*/ 4387 h 10000"/>
                  <a:gd name="connsiteX125" fmla="*/ 9004 w 10033"/>
                  <a:gd name="connsiteY125" fmla="*/ 4937 h 10000"/>
                  <a:gd name="connsiteX126" fmla="*/ 8966 w 10033"/>
                  <a:gd name="connsiteY126" fmla="*/ 5076 h 10000"/>
                  <a:gd name="connsiteX127" fmla="*/ 8723 w 10033"/>
                  <a:gd name="connsiteY127" fmla="*/ 5188 h 10000"/>
                  <a:gd name="connsiteX128" fmla="*/ 8620 w 10033"/>
                  <a:gd name="connsiteY128" fmla="*/ 5334 h 10000"/>
                  <a:gd name="connsiteX129" fmla="*/ 8559 w 10033"/>
                  <a:gd name="connsiteY129" fmla="*/ 5479 h 10000"/>
                  <a:gd name="connsiteX130" fmla="*/ 8574 w 10033"/>
                  <a:gd name="connsiteY130" fmla="*/ 5575 h 10000"/>
                  <a:gd name="connsiteX131" fmla="*/ 8919 w 10033"/>
                  <a:gd name="connsiteY131" fmla="*/ 5555 h 10000"/>
                  <a:gd name="connsiteX132" fmla="*/ 8969 w 10033"/>
                  <a:gd name="connsiteY132" fmla="*/ 5442 h 10000"/>
                  <a:gd name="connsiteX133" fmla="*/ 9059 w 10033"/>
                  <a:gd name="connsiteY133" fmla="*/ 5425 h 10000"/>
                  <a:gd name="connsiteX134" fmla="*/ 9124 w 10033"/>
                  <a:gd name="connsiteY134" fmla="*/ 5440 h 10000"/>
                  <a:gd name="connsiteX135" fmla="*/ 8960 w 10033"/>
                  <a:gd name="connsiteY135" fmla="*/ 5633 h 10000"/>
                  <a:gd name="connsiteX136" fmla="*/ 8661 w 10033"/>
                  <a:gd name="connsiteY136" fmla="*/ 5801 h 10000"/>
                  <a:gd name="connsiteX137" fmla="*/ 9315 w 10033"/>
                  <a:gd name="connsiteY137" fmla="*/ 5744 h 10000"/>
                  <a:gd name="connsiteX138" fmla="*/ 9761 w 10033"/>
                  <a:gd name="connsiteY138" fmla="*/ 5618 h 10000"/>
                  <a:gd name="connsiteX139" fmla="*/ 9929 w 10033"/>
                  <a:gd name="connsiteY139" fmla="*/ 5415 h 10000"/>
                  <a:gd name="connsiteX140" fmla="*/ 9928 w 10033"/>
                  <a:gd name="connsiteY140" fmla="*/ 5204 h 10000"/>
                  <a:gd name="connsiteX141" fmla="*/ 9958 w 10033"/>
                  <a:gd name="connsiteY141" fmla="*/ 4961 h 10000"/>
                  <a:gd name="connsiteX0" fmla="*/ 9777 w 9852"/>
                  <a:gd name="connsiteY0" fmla="*/ 4961 h 10000"/>
                  <a:gd name="connsiteX1" fmla="*/ 9772 w 9852"/>
                  <a:gd name="connsiteY1" fmla="*/ 4916 h 10000"/>
                  <a:gd name="connsiteX2" fmla="*/ 9834 w 9852"/>
                  <a:gd name="connsiteY2" fmla="*/ 4026 h 10000"/>
                  <a:gd name="connsiteX3" fmla="*/ 9460 w 9852"/>
                  <a:gd name="connsiteY3" fmla="*/ 3447 h 10000"/>
                  <a:gd name="connsiteX4" fmla="*/ 9405 w 9852"/>
                  <a:gd name="connsiteY4" fmla="*/ 3075 h 10000"/>
                  <a:gd name="connsiteX5" fmla="*/ 9310 w 9852"/>
                  <a:gd name="connsiteY5" fmla="*/ 2736 h 10000"/>
                  <a:gd name="connsiteX6" fmla="*/ 9305 w 9852"/>
                  <a:gd name="connsiteY6" fmla="*/ 2727 h 10000"/>
                  <a:gd name="connsiteX7" fmla="*/ 9142 w 9852"/>
                  <a:gd name="connsiteY7" fmla="*/ 2525 h 10000"/>
                  <a:gd name="connsiteX8" fmla="*/ 9141 w 9852"/>
                  <a:gd name="connsiteY8" fmla="*/ 2404 h 10000"/>
                  <a:gd name="connsiteX9" fmla="*/ 9145 w 9852"/>
                  <a:gd name="connsiteY9" fmla="*/ 2303 h 10000"/>
                  <a:gd name="connsiteX10" fmla="*/ 9054 w 9852"/>
                  <a:gd name="connsiteY10" fmla="*/ 2074 h 10000"/>
                  <a:gd name="connsiteX11" fmla="*/ 8611 w 9852"/>
                  <a:gd name="connsiteY11" fmla="*/ 1859 h 10000"/>
                  <a:gd name="connsiteX12" fmla="*/ 7925 w 9852"/>
                  <a:gd name="connsiteY12" fmla="*/ 1752 h 10000"/>
                  <a:gd name="connsiteX13" fmla="*/ 5967 w 9852"/>
                  <a:gd name="connsiteY13" fmla="*/ 1537 h 10000"/>
                  <a:gd name="connsiteX14" fmla="*/ 5780 w 9852"/>
                  <a:gd name="connsiteY14" fmla="*/ 1308 h 10000"/>
                  <a:gd name="connsiteX15" fmla="*/ 5938 w 9852"/>
                  <a:gd name="connsiteY15" fmla="*/ 1258 h 10000"/>
                  <a:gd name="connsiteX16" fmla="*/ 6065 w 9852"/>
                  <a:gd name="connsiteY16" fmla="*/ 1098 h 10000"/>
                  <a:gd name="connsiteX17" fmla="*/ 6096 w 9852"/>
                  <a:gd name="connsiteY17" fmla="*/ 1090 h 10000"/>
                  <a:gd name="connsiteX18" fmla="*/ 6197 w 9852"/>
                  <a:gd name="connsiteY18" fmla="*/ 1076 h 10000"/>
                  <a:gd name="connsiteX19" fmla="*/ 6230 w 9852"/>
                  <a:gd name="connsiteY19" fmla="*/ 1052 h 10000"/>
                  <a:gd name="connsiteX20" fmla="*/ 6328 w 9852"/>
                  <a:gd name="connsiteY20" fmla="*/ 977 h 10000"/>
                  <a:gd name="connsiteX21" fmla="*/ 6501 w 9852"/>
                  <a:gd name="connsiteY21" fmla="*/ 806 h 10000"/>
                  <a:gd name="connsiteX22" fmla="*/ 6473 w 9852"/>
                  <a:gd name="connsiteY22" fmla="*/ 709 h 10000"/>
                  <a:gd name="connsiteX23" fmla="*/ 6411 w 9852"/>
                  <a:gd name="connsiteY23" fmla="*/ 700 h 10000"/>
                  <a:gd name="connsiteX24" fmla="*/ 6328 w 9852"/>
                  <a:gd name="connsiteY24" fmla="*/ 725 h 10000"/>
                  <a:gd name="connsiteX25" fmla="*/ 6399 w 9852"/>
                  <a:gd name="connsiteY25" fmla="*/ 568 h 10000"/>
                  <a:gd name="connsiteX26" fmla="*/ 6398 w 9852"/>
                  <a:gd name="connsiteY26" fmla="*/ 433 h 10000"/>
                  <a:gd name="connsiteX27" fmla="*/ 6341 w 9852"/>
                  <a:gd name="connsiteY27" fmla="*/ 310 h 10000"/>
                  <a:gd name="connsiteX28" fmla="*/ 6252 w 9852"/>
                  <a:gd name="connsiteY28" fmla="*/ 257 h 10000"/>
                  <a:gd name="connsiteX29" fmla="*/ 5369 w 9852"/>
                  <a:gd name="connsiteY29" fmla="*/ 32 h 10000"/>
                  <a:gd name="connsiteX30" fmla="*/ 4710 w 9852"/>
                  <a:gd name="connsiteY30" fmla="*/ 0 h 10000"/>
                  <a:gd name="connsiteX31" fmla="*/ 4710 w 9852"/>
                  <a:gd name="connsiteY31" fmla="*/ 0 h 10000"/>
                  <a:gd name="connsiteX32" fmla="*/ 4703 w 9852"/>
                  <a:gd name="connsiteY32" fmla="*/ 0 h 10000"/>
                  <a:gd name="connsiteX33" fmla="*/ 4695 w 9852"/>
                  <a:gd name="connsiteY33" fmla="*/ 0 h 10000"/>
                  <a:gd name="connsiteX34" fmla="*/ 4695 w 9852"/>
                  <a:gd name="connsiteY34" fmla="*/ 0 h 10000"/>
                  <a:gd name="connsiteX35" fmla="*/ 4034 w 9852"/>
                  <a:gd name="connsiteY35" fmla="*/ 32 h 10000"/>
                  <a:gd name="connsiteX36" fmla="*/ 3152 w 9852"/>
                  <a:gd name="connsiteY36" fmla="*/ 257 h 10000"/>
                  <a:gd name="connsiteX37" fmla="*/ 3064 w 9852"/>
                  <a:gd name="connsiteY37" fmla="*/ 310 h 10000"/>
                  <a:gd name="connsiteX38" fmla="*/ 3008 w 9852"/>
                  <a:gd name="connsiteY38" fmla="*/ 433 h 10000"/>
                  <a:gd name="connsiteX39" fmla="*/ 3006 w 9852"/>
                  <a:gd name="connsiteY39" fmla="*/ 568 h 10000"/>
                  <a:gd name="connsiteX40" fmla="*/ 3075 w 9852"/>
                  <a:gd name="connsiteY40" fmla="*/ 725 h 10000"/>
                  <a:gd name="connsiteX41" fmla="*/ 2993 w 9852"/>
                  <a:gd name="connsiteY41" fmla="*/ 700 h 10000"/>
                  <a:gd name="connsiteX42" fmla="*/ 2931 w 9852"/>
                  <a:gd name="connsiteY42" fmla="*/ 709 h 10000"/>
                  <a:gd name="connsiteX43" fmla="*/ 2903 w 9852"/>
                  <a:gd name="connsiteY43" fmla="*/ 806 h 10000"/>
                  <a:gd name="connsiteX44" fmla="*/ 3077 w 9852"/>
                  <a:gd name="connsiteY44" fmla="*/ 977 h 10000"/>
                  <a:gd name="connsiteX45" fmla="*/ 3174 w 9852"/>
                  <a:gd name="connsiteY45" fmla="*/ 1052 h 10000"/>
                  <a:gd name="connsiteX46" fmla="*/ 3207 w 9852"/>
                  <a:gd name="connsiteY46" fmla="*/ 1076 h 10000"/>
                  <a:gd name="connsiteX47" fmla="*/ 3307 w 9852"/>
                  <a:gd name="connsiteY47" fmla="*/ 1090 h 10000"/>
                  <a:gd name="connsiteX48" fmla="*/ 3340 w 9852"/>
                  <a:gd name="connsiteY48" fmla="*/ 1098 h 10000"/>
                  <a:gd name="connsiteX49" fmla="*/ 3467 w 9852"/>
                  <a:gd name="connsiteY49" fmla="*/ 1255 h 10000"/>
                  <a:gd name="connsiteX50" fmla="*/ 3625 w 9852"/>
                  <a:gd name="connsiteY50" fmla="*/ 1307 h 10000"/>
                  <a:gd name="connsiteX51" fmla="*/ 3439 w 9852"/>
                  <a:gd name="connsiteY51" fmla="*/ 1537 h 10000"/>
                  <a:gd name="connsiteX52" fmla="*/ 1480 w 9852"/>
                  <a:gd name="connsiteY52" fmla="*/ 1752 h 10000"/>
                  <a:gd name="connsiteX53" fmla="*/ 795 w 9852"/>
                  <a:gd name="connsiteY53" fmla="*/ 1859 h 10000"/>
                  <a:gd name="connsiteX54" fmla="*/ 351 w 9852"/>
                  <a:gd name="connsiteY54" fmla="*/ 2074 h 10000"/>
                  <a:gd name="connsiteX55" fmla="*/ 259 w 9852"/>
                  <a:gd name="connsiteY55" fmla="*/ 2303 h 10000"/>
                  <a:gd name="connsiteX56" fmla="*/ 262 w 9852"/>
                  <a:gd name="connsiteY56" fmla="*/ 2404 h 10000"/>
                  <a:gd name="connsiteX57" fmla="*/ 261 w 9852"/>
                  <a:gd name="connsiteY57" fmla="*/ 2525 h 10000"/>
                  <a:gd name="connsiteX58" fmla="*/ 99 w 9852"/>
                  <a:gd name="connsiteY58" fmla="*/ 2727 h 10000"/>
                  <a:gd name="connsiteX59" fmla="*/ 94 w 9852"/>
                  <a:gd name="connsiteY59" fmla="*/ 2736 h 10000"/>
                  <a:gd name="connsiteX60" fmla="*/ 0 w 9852"/>
                  <a:gd name="connsiteY60" fmla="*/ 3075 h 10000"/>
                  <a:gd name="connsiteX61" fmla="*/ 1805 w 9852"/>
                  <a:gd name="connsiteY61" fmla="*/ 3166 h 10000"/>
                  <a:gd name="connsiteX62" fmla="*/ 1826 w 9852"/>
                  <a:gd name="connsiteY62" fmla="*/ 3208 h 10000"/>
                  <a:gd name="connsiteX63" fmla="*/ 1949 w 9852"/>
                  <a:gd name="connsiteY63" fmla="*/ 4087 h 10000"/>
                  <a:gd name="connsiteX64" fmla="*/ 1726 w 9852"/>
                  <a:gd name="connsiteY64" fmla="*/ 4382 h 10000"/>
                  <a:gd name="connsiteX65" fmla="*/ 1659 w 9852"/>
                  <a:gd name="connsiteY65" fmla="*/ 4464 h 10000"/>
                  <a:gd name="connsiteX66" fmla="*/ 1542 w 9852"/>
                  <a:gd name="connsiteY66" fmla="*/ 5148 h 10000"/>
                  <a:gd name="connsiteX67" fmla="*/ 1542 w 9852"/>
                  <a:gd name="connsiteY67" fmla="*/ 5149 h 10000"/>
                  <a:gd name="connsiteX68" fmla="*/ 1715 w 9852"/>
                  <a:gd name="connsiteY68" fmla="*/ 6458 h 10000"/>
                  <a:gd name="connsiteX69" fmla="*/ 2031 w 9852"/>
                  <a:gd name="connsiteY69" fmla="*/ 7061 h 10000"/>
                  <a:gd name="connsiteX70" fmla="*/ 1975 w 9852"/>
                  <a:gd name="connsiteY70" fmla="*/ 7531 h 10000"/>
                  <a:gd name="connsiteX71" fmla="*/ 1912 w 9852"/>
                  <a:gd name="connsiteY71" fmla="*/ 7792 h 10000"/>
                  <a:gd name="connsiteX72" fmla="*/ 1909 w 9852"/>
                  <a:gd name="connsiteY72" fmla="*/ 7806 h 10000"/>
                  <a:gd name="connsiteX73" fmla="*/ 2005 w 9852"/>
                  <a:gd name="connsiteY73" fmla="*/ 8440 h 10000"/>
                  <a:gd name="connsiteX74" fmla="*/ 2630 w 9852"/>
                  <a:gd name="connsiteY74" fmla="*/ 9045 h 10000"/>
                  <a:gd name="connsiteX75" fmla="*/ 2689 w 9852"/>
                  <a:gd name="connsiteY75" fmla="*/ 9251 h 10000"/>
                  <a:gd name="connsiteX76" fmla="*/ 2768 w 9852"/>
                  <a:gd name="connsiteY76" fmla="*/ 9398 h 10000"/>
                  <a:gd name="connsiteX77" fmla="*/ 2680 w 9852"/>
                  <a:gd name="connsiteY77" fmla="*/ 9612 h 10000"/>
                  <a:gd name="connsiteX78" fmla="*/ 2519 w 9852"/>
                  <a:gd name="connsiteY78" fmla="*/ 9914 h 10000"/>
                  <a:gd name="connsiteX79" fmla="*/ 3467 w 9852"/>
                  <a:gd name="connsiteY79" fmla="*/ 10000 h 10000"/>
                  <a:gd name="connsiteX80" fmla="*/ 3882 w 9852"/>
                  <a:gd name="connsiteY80" fmla="*/ 9511 h 10000"/>
                  <a:gd name="connsiteX81" fmla="*/ 3834 w 9852"/>
                  <a:gd name="connsiteY81" fmla="*/ 9238 h 10000"/>
                  <a:gd name="connsiteX82" fmla="*/ 3726 w 9852"/>
                  <a:gd name="connsiteY82" fmla="*/ 9045 h 10000"/>
                  <a:gd name="connsiteX83" fmla="*/ 3881 w 9852"/>
                  <a:gd name="connsiteY83" fmla="*/ 8490 h 10000"/>
                  <a:gd name="connsiteX84" fmla="*/ 3878 w 9852"/>
                  <a:gd name="connsiteY84" fmla="*/ 8106 h 10000"/>
                  <a:gd name="connsiteX85" fmla="*/ 4065 w 9852"/>
                  <a:gd name="connsiteY85" fmla="*/ 7432 h 10000"/>
                  <a:gd name="connsiteX86" fmla="*/ 4078 w 9852"/>
                  <a:gd name="connsiteY86" fmla="*/ 7412 h 10000"/>
                  <a:gd name="connsiteX87" fmla="*/ 4260 w 9852"/>
                  <a:gd name="connsiteY87" fmla="*/ 6549 h 10000"/>
                  <a:gd name="connsiteX88" fmla="*/ 4335 w 9852"/>
                  <a:gd name="connsiteY88" fmla="*/ 6212 h 10000"/>
                  <a:gd name="connsiteX89" fmla="*/ 4684 w 9852"/>
                  <a:gd name="connsiteY89" fmla="*/ 5447 h 10000"/>
                  <a:gd name="connsiteX90" fmla="*/ 5073 w 9852"/>
                  <a:gd name="connsiteY90" fmla="*/ 6197 h 10000"/>
                  <a:gd name="connsiteX91" fmla="*/ 5134 w 9852"/>
                  <a:gd name="connsiteY91" fmla="*/ 6541 h 10000"/>
                  <a:gd name="connsiteX92" fmla="*/ 5336 w 9852"/>
                  <a:gd name="connsiteY92" fmla="*/ 7403 h 10000"/>
                  <a:gd name="connsiteX93" fmla="*/ 5347 w 9852"/>
                  <a:gd name="connsiteY93" fmla="*/ 7423 h 10000"/>
                  <a:gd name="connsiteX94" fmla="*/ 5537 w 9852"/>
                  <a:gd name="connsiteY94" fmla="*/ 8098 h 10000"/>
                  <a:gd name="connsiteX95" fmla="*/ 5537 w 9852"/>
                  <a:gd name="connsiteY95" fmla="*/ 8481 h 10000"/>
                  <a:gd name="connsiteX96" fmla="*/ 5692 w 9852"/>
                  <a:gd name="connsiteY96" fmla="*/ 9045 h 10000"/>
                  <a:gd name="connsiteX97" fmla="*/ 5587 w 9852"/>
                  <a:gd name="connsiteY97" fmla="*/ 9229 h 10000"/>
                  <a:gd name="connsiteX98" fmla="*/ 5540 w 9852"/>
                  <a:gd name="connsiteY98" fmla="*/ 9502 h 10000"/>
                  <a:gd name="connsiteX99" fmla="*/ 5957 w 9852"/>
                  <a:gd name="connsiteY99" fmla="*/ 9992 h 10000"/>
                  <a:gd name="connsiteX100" fmla="*/ 6906 w 9852"/>
                  <a:gd name="connsiteY100" fmla="*/ 9906 h 10000"/>
                  <a:gd name="connsiteX101" fmla="*/ 6744 w 9852"/>
                  <a:gd name="connsiteY101" fmla="*/ 9604 h 10000"/>
                  <a:gd name="connsiteX102" fmla="*/ 6652 w 9852"/>
                  <a:gd name="connsiteY102" fmla="*/ 9390 h 10000"/>
                  <a:gd name="connsiteX103" fmla="*/ 6731 w 9852"/>
                  <a:gd name="connsiteY103" fmla="*/ 9243 h 10000"/>
                  <a:gd name="connsiteX104" fmla="*/ 6785 w 9852"/>
                  <a:gd name="connsiteY104" fmla="*/ 9045 h 10000"/>
                  <a:gd name="connsiteX105" fmla="*/ 7413 w 9852"/>
                  <a:gd name="connsiteY105" fmla="*/ 8432 h 10000"/>
                  <a:gd name="connsiteX106" fmla="*/ 7506 w 9852"/>
                  <a:gd name="connsiteY106" fmla="*/ 7798 h 10000"/>
                  <a:gd name="connsiteX107" fmla="*/ 7504 w 9852"/>
                  <a:gd name="connsiteY107" fmla="*/ 7784 h 10000"/>
                  <a:gd name="connsiteX108" fmla="*/ 7439 w 9852"/>
                  <a:gd name="connsiteY108" fmla="*/ 7524 h 10000"/>
                  <a:gd name="connsiteX109" fmla="*/ 7381 w 9852"/>
                  <a:gd name="connsiteY109" fmla="*/ 7052 h 10000"/>
                  <a:gd name="connsiteX110" fmla="*/ 7662 w 9852"/>
                  <a:gd name="connsiteY110" fmla="*/ 6448 h 10000"/>
                  <a:gd name="connsiteX111" fmla="*/ 7863 w 9852"/>
                  <a:gd name="connsiteY111" fmla="*/ 5141 h 10000"/>
                  <a:gd name="connsiteX112" fmla="*/ 7863 w 9852"/>
                  <a:gd name="connsiteY112" fmla="*/ 5140 h 10000"/>
                  <a:gd name="connsiteX113" fmla="*/ 7746 w 9852"/>
                  <a:gd name="connsiteY113" fmla="*/ 4464 h 10000"/>
                  <a:gd name="connsiteX114" fmla="*/ 7680 w 9852"/>
                  <a:gd name="connsiteY114" fmla="*/ 4382 h 10000"/>
                  <a:gd name="connsiteX115" fmla="*/ 7457 w 9852"/>
                  <a:gd name="connsiteY115" fmla="*/ 4087 h 10000"/>
                  <a:gd name="connsiteX116" fmla="*/ 7577 w 9852"/>
                  <a:gd name="connsiteY116" fmla="*/ 3208 h 10000"/>
                  <a:gd name="connsiteX117" fmla="*/ 7600 w 9852"/>
                  <a:gd name="connsiteY117" fmla="*/ 3165 h 10000"/>
                  <a:gd name="connsiteX118" fmla="*/ 7805 w 9852"/>
                  <a:gd name="connsiteY118" fmla="*/ 3533 h 10000"/>
                  <a:gd name="connsiteX119" fmla="*/ 7913 w 9852"/>
                  <a:gd name="connsiteY119" fmla="*/ 3826 h 10000"/>
                  <a:gd name="connsiteX120" fmla="*/ 7913 w 9852"/>
                  <a:gd name="connsiteY120" fmla="*/ 3916 h 10000"/>
                  <a:gd name="connsiteX121" fmla="*/ 8006 w 9852"/>
                  <a:gd name="connsiteY121" fmla="*/ 4123 h 10000"/>
                  <a:gd name="connsiteX122" fmla="*/ 8068 w 9852"/>
                  <a:gd name="connsiteY122" fmla="*/ 4239 h 10000"/>
                  <a:gd name="connsiteX123" fmla="*/ 8185 w 9852"/>
                  <a:gd name="connsiteY123" fmla="*/ 4387 h 10000"/>
                  <a:gd name="connsiteX124" fmla="*/ 8823 w 9852"/>
                  <a:gd name="connsiteY124" fmla="*/ 4937 h 10000"/>
                  <a:gd name="connsiteX125" fmla="*/ 8785 w 9852"/>
                  <a:gd name="connsiteY125" fmla="*/ 5076 h 10000"/>
                  <a:gd name="connsiteX126" fmla="*/ 8542 w 9852"/>
                  <a:gd name="connsiteY126" fmla="*/ 5188 h 10000"/>
                  <a:gd name="connsiteX127" fmla="*/ 8439 w 9852"/>
                  <a:gd name="connsiteY127" fmla="*/ 5334 h 10000"/>
                  <a:gd name="connsiteX128" fmla="*/ 8378 w 9852"/>
                  <a:gd name="connsiteY128" fmla="*/ 5479 h 10000"/>
                  <a:gd name="connsiteX129" fmla="*/ 8393 w 9852"/>
                  <a:gd name="connsiteY129" fmla="*/ 5575 h 10000"/>
                  <a:gd name="connsiteX130" fmla="*/ 8738 w 9852"/>
                  <a:gd name="connsiteY130" fmla="*/ 5555 h 10000"/>
                  <a:gd name="connsiteX131" fmla="*/ 8788 w 9852"/>
                  <a:gd name="connsiteY131" fmla="*/ 5442 h 10000"/>
                  <a:gd name="connsiteX132" fmla="*/ 8878 w 9852"/>
                  <a:gd name="connsiteY132" fmla="*/ 5425 h 10000"/>
                  <a:gd name="connsiteX133" fmla="*/ 8943 w 9852"/>
                  <a:gd name="connsiteY133" fmla="*/ 5440 h 10000"/>
                  <a:gd name="connsiteX134" fmla="*/ 8779 w 9852"/>
                  <a:gd name="connsiteY134" fmla="*/ 5633 h 10000"/>
                  <a:gd name="connsiteX135" fmla="*/ 8480 w 9852"/>
                  <a:gd name="connsiteY135" fmla="*/ 5801 h 10000"/>
                  <a:gd name="connsiteX136" fmla="*/ 9134 w 9852"/>
                  <a:gd name="connsiteY136" fmla="*/ 5744 h 10000"/>
                  <a:gd name="connsiteX137" fmla="*/ 9580 w 9852"/>
                  <a:gd name="connsiteY137" fmla="*/ 5618 h 10000"/>
                  <a:gd name="connsiteX138" fmla="*/ 9748 w 9852"/>
                  <a:gd name="connsiteY138" fmla="*/ 5415 h 10000"/>
                  <a:gd name="connsiteX139" fmla="*/ 9747 w 9852"/>
                  <a:gd name="connsiteY139" fmla="*/ 5204 h 10000"/>
                  <a:gd name="connsiteX140" fmla="*/ 9777 w 9852"/>
                  <a:gd name="connsiteY140" fmla="*/ 4961 h 10000"/>
                  <a:gd name="connsiteX0" fmla="*/ 9956 w 10033"/>
                  <a:gd name="connsiteY0" fmla="*/ 4961 h 10000"/>
                  <a:gd name="connsiteX1" fmla="*/ 9951 w 10033"/>
                  <a:gd name="connsiteY1" fmla="*/ 4916 h 10000"/>
                  <a:gd name="connsiteX2" fmla="*/ 10014 w 10033"/>
                  <a:gd name="connsiteY2" fmla="*/ 4026 h 10000"/>
                  <a:gd name="connsiteX3" fmla="*/ 9634 w 10033"/>
                  <a:gd name="connsiteY3" fmla="*/ 3447 h 10000"/>
                  <a:gd name="connsiteX4" fmla="*/ 9578 w 10033"/>
                  <a:gd name="connsiteY4" fmla="*/ 3075 h 10000"/>
                  <a:gd name="connsiteX5" fmla="*/ 9482 w 10033"/>
                  <a:gd name="connsiteY5" fmla="*/ 2736 h 10000"/>
                  <a:gd name="connsiteX6" fmla="*/ 9477 w 10033"/>
                  <a:gd name="connsiteY6" fmla="*/ 2727 h 10000"/>
                  <a:gd name="connsiteX7" fmla="*/ 9311 w 10033"/>
                  <a:gd name="connsiteY7" fmla="*/ 2525 h 10000"/>
                  <a:gd name="connsiteX8" fmla="*/ 9310 w 10033"/>
                  <a:gd name="connsiteY8" fmla="*/ 2404 h 10000"/>
                  <a:gd name="connsiteX9" fmla="*/ 9314 w 10033"/>
                  <a:gd name="connsiteY9" fmla="*/ 2303 h 10000"/>
                  <a:gd name="connsiteX10" fmla="*/ 9222 w 10033"/>
                  <a:gd name="connsiteY10" fmla="*/ 2074 h 10000"/>
                  <a:gd name="connsiteX11" fmla="*/ 8772 w 10033"/>
                  <a:gd name="connsiteY11" fmla="*/ 1859 h 10000"/>
                  <a:gd name="connsiteX12" fmla="*/ 8076 w 10033"/>
                  <a:gd name="connsiteY12" fmla="*/ 1752 h 10000"/>
                  <a:gd name="connsiteX13" fmla="*/ 6089 w 10033"/>
                  <a:gd name="connsiteY13" fmla="*/ 1537 h 10000"/>
                  <a:gd name="connsiteX14" fmla="*/ 5899 w 10033"/>
                  <a:gd name="connsiteY14" fmla="*/ 1308 h 10000"/>
                  <a:gd name="connsiteX15" fmla="*/ 6059 w 10033"/>
                  <a:gd name="connsiteY15" fmla="*/ 1258 h 10000"/>
                  <a:gd name="connsiteX16" fmla="*/ 6188 w 10033"/>
                  <a:gd name="connsiteY16" fmla="*/ 1098 h 10000"/>
                  <a:gd name="connsiteX17" fmla="*/ 6220 w 10033"/>
                  <a:gd name="connsiteY17" fmla="*/ 1090 h 10000"/>
                  <a:gd name="connsiteX18" fmla="*/ 6322 w 10033"/>
                  <a:gd name="connsiteY18" fmla="*/ 1076 h 10000"/>
                  <a:gd name="connsiteX19" fmla="*/ 6356 w 10033"/>
                  <a:gd name="connsiteY19" fmla="*/ 1052 h 10000"/>
                  <a:gd name="connsiteX20" fmla="*/ 6455 w 10033"/>
                  <a:gd name="connsiteY20" fmla="*/ 977 h 10000"/>
                  <a:gd name="connsiteX21" fmla="*/ 6631 w 10033"/>
                  <a:gd name="connsiteY21" fmla="*/ 806 h 10000"/>
                  <a:gd name="connsiteX22" fmla="*/ 6602 w 10033"/>
                  <a:gd name="connsiteY22" fmla="*/ 709 h 10000"/>
                  <a:gd name="connsiteX23" fmla="*/ 6539 w 10033"/>
                  <a:gd name="connsiteY23" fmla="*/ 700 h 10000"/>
                  <a:gd name="connsiteX24" fmla="*/ 6455 w 10033"/>
                  <a:gd name="connsiteY24" fmla="*/ 725 h 10000"/>
                  <a:gd name="connsiteX25" fmla="*/ 6527 w 10033"/>
                  <a:gd name="connsiteY25" fmla="*/ 568 h 10000"/>
                  <a:gd name="connsiteX26" fmla="*/ 6526 w 10033"/>
                  <a:gd name="connsiteY26" fmla="*/ 433 h 10000"/>
                  <a:gd name="connsiteX27" fmla="*/ 6468 w 10033"/>
                  <a:gd name="connsiteY27" fmla="*/ 310 h 10000"/>
                  <a:gd name="connsiteX28" fmla="*/ 6378 w 10033"/>
                  <a:gd name="connsiteY28" fmla="*/ 257 h 10000"/>
                  <a:gd name="connsiteX29" fmla="*/ 5482 w 10033"/>
                  <a:gd name="connsiteY29" fmla="*/ 32 h 10000"/>
                  <a:gd name="connsiteX30" fmla="*/ 4813 w 10033"/>
                  <a:gd name="connsiteY30" fmla="*/ 0 h 10000"/>
                  <a:gd name="connsiteX31" fmla="*/ 4813 w 10033"/>
                  <a:gd name="connsiteY31" fmla="*/ 0 h 10000"/>
                  <a:gd name="connsiteX32" fmla="*/ 4806 w 10033"/>
                  <a:gd name="connsiteY32" fmla="*/ 0 h 10000"/>
                  <a:gd name="connsiteX33" fmla="*/ 4798 w 10033"/>
                  <a:gd name="connsiteY33" fmla="*/ 0 h 10000"/>
                  <a:gd name="connsiteX34" fmla="*/ 4798 w 10033"/>
                  <a:gd name="connsiteY34" fmla="*/ 0 h 10000"/>
                  <a:gd name="connsiteX35" fmla="*/ 4127 w 10033"/>
                  <a:gd name="connsiteY35" fmla="*/ 32 h 10000"/>
                  <a:gd name="connsiteX36" fmla="*/ 3231 w 10033"/>
                  <a:gd name="connsiteY36" fmla="*/ 257 h 10000"/>
                  <a:gd name="connsiteX37" fmla="*/ 3142 w 10033"/>
                  <a:gd name="connsiteY37" fmla="*/ 310 h 10000"/>
                  <a:gd name="connsiteX38" fmla="*/ 3085 w 10033"/>
                  <a:gd name="connsiteY38" fmla="*/ 433 h 10000"/>
                  <a:gd name="connsiteX39" fmla="*/ 3083 w 10033"/>
                  <a:gd name="connsiteY39" fmla="*/ 568 h 10000"/>
                  <a:gd name="connsiteX40" fmla="*/ 3153 w 10033"/>
                  <a:gd name="connsiteY40" fmla="*/ 725 h 10000"/>
                  <a:gd name="connsiteX41" fmla="*/ 3070 w 10033"/>
                  <a:gd name="connsiteY41" fmla="*/ 700 h 10000"/>
                  <a:gd name="connsiteX42" fmla="*/ 3007 w 10033"/>
                  <a:gd name="connsiteY42" fmla="*/ 709 h 10000"/>
                  <a:gd name="connsiteX43" fmla="*/ 2979 w 10033"/>
                  <a:gd name="connsiteY43" fmla="*/ 806 h 10000"/>
                  <a:gd name="connsiteX44" fmla="*/ 3155 w 10033"/>
                  <a:gd name="connsiteY44" fmla="*/ 977 h 10000"/>
                  <a:gd name="connsiteX45" fmla="*/ 3254 w 10033"/>
                  <a:gd name="connsiteY45" fmla="*/ 1052 h 10000"/>
                  <a:gd name="connsiteX46" fmla="*/ 3287 w 10033"/>
                  <a:gd name="connsiteY46" fmla="*/ 1076 h 10000"/>
                  <a:gd name="connsiteX47" fmla="*/ 3389 w 10033"/>
                  <a:gd name="connsiteY47" fmla="*/ 1090 h 10000"/>
                  <a:gd name="connsiteX48" fmla="*/ 3422 w 10033"/>
                  <a:gd name="connsiteY48" fmla="*/ 1098 h 10000"/>
                  <a:gd name="connsiteX49" fmla="*/ 3551 w 10033"/>
                  <a:gd name="connsiteY49" fmla="*/ 1255 h 10000"/>
                  <a:gd name="connsiteX50" fmla="*/ 3711 w 10033"/>
                  <a:gd name="connsiteY50" fmla="*/ 1307 h 10000"/>
                  <a:gd name="connsiteX51" fmla="*/ 3523 w 10033"/>
                  <a:gd name="connsiteY51" fmla="*/ 1537 h 10000"/>
                  <a:gd name="connsiteX52" fmla="*/ 1534 w 10033"/>
                  <a:gd name="connsiteY52" fmla="*/ 1752 h 10000"/>
                  <a:gd name="connsiteX53" fmla="*/ 839 w 10033"/>
                  <a:gd name="connsiteY53" fmla="*/ 1859 h 10000"/>
                  <a:gd name="connsiteX54" fmla="*/ 388 w 10033"/>
                  <a:gd name="connsiteY54" fmla="*/ 2074 h 10000"/>
                  <a:gd name="connsiteX55" fmla="*/ 295 w 10033"/>
                  <a:gd name="connsiteY55" fmla="*/ 2303 h 10000"/>
                  <a:gd name="connsiteX56" fmla="*/ 298 w 10033"/>
                  <a:gd name="connsiteY56" fmla="*/ 2404 h 10000"/>
                  <a:gd name="connsiteX57" fmla="*/ 297 w 10033"/>
                  <a:gd name="connsiteY57" fmla="*/ 2525 h 10000"/>
                  <a:gd name="connsiteX58" fmla="*/ 132 w 10033"/>
                  <a:gd name="connsiteY58" fmla="*/ 2727 h 10000"/>
                  <a:gd name="connsiteX59" fmla="*/ 127 w 10033"/>
                  <a:gd name="connsiteY59" fmla="*/ 2736 h 10000"/>
                  <a:gd name="connsiteX60" fmla="*/ 1864 w 10033"/>
                  <a:gd name="connsiteY60" fmla="*/ 3166 h 10000"/>
                  <a:gd name="connsiteX61" fmla="*/ 1885 w 10033"/>
                  <a:gd name="connsiteY61" fmla="*/ 3208 h 10000"/>
                  <a:gd name="connsiteX62" fmla="*/ 2010 w 10033"/>
                  <a:gd name="connsiteY62" fmla="*/ 4087 h 10000"/>
                  <a:gd name="connsiteX63" fmla="*/ 1784 w 10033"/>
                  <a:gd name="connsiteY63" fmla="*/ 4382 h 10000"/>
                  <a:gd name="connsiteX64" fmla="*/ 1716 w 10033"/>
                  <a:gd name="connsiteY64" fmla="*/ 4464 h 10000"/>
                  <a:gd name="connsiteX65" fmla="*/ 1597 w 10033"/>
                  <a:gd name="connsiteY65" fmla="*/ 5148 h 10000"/>
                  <a:gd name="connsiteX66" fmla="*/ 1597 w 10033"/>
                  <a:gd name="connsiteY66" fmla="*/ 5149 h 10000"/>
                  <a:gd name="connsiteX67" fmla="*/ 1773 w 10033"/>
                  <a:gd name="connsiteY67" fmla="*/ 6458 h 10000"/>
                  <a:gd name="connsiteX68" fmla="*/ 2094 w 10033"/>
                  <a:gd name="connsiteY68" fmla="*/ 7061 h 10000"/>
                  <a:gd name="connsiteX69" fmla="*/ 2037 w 10033"/>
                  <a:gd name="connsiteY69" fmla="*/ 7531 h 10000"/>
                  <a:gd name="connsiteX70" fmla="*/ 1973 w 10033"/>
                  <a:gd name="connsiteY70" fmla="*/ 7792 h 10000"/>
                  <a:gd name="connsiteX71" fmla="*/ 1970 w 10033"/>
                  <a:gd name="connsiteY71" fmla="*/ 7806 h 10000"/>
                  <a:gd name="connsiteX72" fmla="*/ 2067 w 10033"/>
                  <a:gd name="connsiteY72" fmla="*/ 8440 h 10000"/>
                  <a:gd name="connsiteX73" fmla="*/ 2702 w 10033"/>
                  <a:gd name="connsiteY73" fmla="*/ 9045 h 10000"/>
                  <a:gd name="connsiteX74" fmla="*/ 2761 w 10033"/>
                  <a:gd name="connsiteY74" fmla="*/ 9251 h 10000"/>
                  <a:gd name="connsiteX75" fmla="*/ 2842 w 10033"/>
                  <a:gd name="connsiteY75" fmla="*/ 9398 h 10000"/>
                  <a:gd name="connsiteX76" fmla="*/ 2752 w 10033"/>
                  <a:gd name="connsiteY76" fmla="*/ 9612 h 10000"/>
                  <a:gd name="connsiteX77" fmla="*/ 2589 w 10033"/>
                  <a:gd name="connsiteY77" fmla="*/ 9914 h 10000"/>
                  <a:gd name="connsiteX78" fmla="*/ 3551 w 10033"/>
                  <a:gd name="connsiteY78" fmla="*/ 10000 h 10000"/>
                  <a:gd name="connsiteX79" fmla="*/ 3972 w 10033"/>
                  <a:gd name="connsiteY79" fmla="*/ 9511 h 10000"/>
                  <a:gd name="connsiteX80" fmla="*/ 3924 w 10033"/>
                  <a:gd name="connsiteY80" fmla="*/ 9238 h 10000"/>
                  <a:gd name="connsiteX81" fmla="*/ 3814 w 10033"/>
                  <a:gd name="connsiteY81" fmla="*/ 9045 h 10000"/>
                  <a:gd name="connsiteX82" fmla="*/ 3971 w 10033"/>
                  <a:gd name="connsiteY82" fmla="*/ 8490 h 10000"/>
                  <a:gd name="connsiteX83" fmla="*/ 3968 w 10033"/>
                  <a:gd name="connsiteY83" fmla="*/ 8106 h 10000"/>
                  <a:gd name="connsiteX84" fmla="*/ 4158 w 10033"/>
                  <a:gd name="connsiteY84" fmla="*/ 7432 h 10000"/>
                  <a:gd name="connsiteX85" fmla="*/ 4171 w 10033"/>
                  <a:gd name="connsiteY85" fmla="*/ 7412 h 10000"/>
                  <a:gd name="connsiteX86" fmla="*/ 4356 w 10033"/>
                  <a:gd name="connsiteY86" fmla="*/ 6549 h 10000"/>
                  <a:gd name="connsiteX87" fmla="*/ 4432 w 10033"/>
                  <a:gd name="connsiteY87" fmla="*/ 6212 h 10000"/>
                  <a:gd name="connsiteX88" fmla="*/ 4786 w 10033"/>
                  <a:gd name="connsiteY88" fmla="*/ 5447 h 10000"/>
                  <a:gd name="connsiteX89" fmla="*/ 5181 w 10033"/>
                  <a:gd name="connsiteY89" fmla="*/ 6197 h 10000"/>
                  <a:gd name="connsiteX90" fmla="*/ 5243 w 10033"/>
                  <a:gd name="connsiteY90" fmla="*/ 6541 h 10000"/>
                  <a:gd name="connsiteX91" fmla="*/ 5448 w 10033"/>
                  <a:gd name="connsiteY91" fmla="*/ 7403 h 10000"/>
                  <a:gd name="connsiteX92" fmla="*/ 5459 w 10033"/>
                  <a:gd name="connsiteY92" fmla="*/ 7423 h 10000"/>
                  <a:gd name="connsiteX93" fmla="*/ 5652 w 10033"/>
                  <a:gd name="connsiteY93" fmla="*/ 8098 h 10000"/>
                  <a:gd name="connsiteX94" fmla="*/ 5652 w 10033"/>
                  <a:gd name="connsiteY94" fmla="*/ 8481 h 10000"/>
                  <a:gd name="connsiteX95" fmla="*/ 5810 w 10033"/>
                  <a:gd name="connsiteY95" fmla="*/ 9045 h 10000"/>
                  <a:gd name="connsiteX96" fmla="*/ 5703 w 10033"/>
                  <a:gd name="connsiteY96" fmla="*/ 9229 h 10000"/>
                  <a:gd name="connsiteX97" fmla="*/ 5655 w 10033"/>
                  <a:gd name="connsiteY97" fmla="*/ 9502 h 10000"/>
                  <a:gd name="connsiteX98" fmla="*/ 6078 w 10033"/>
                  <a:gd name="connsiteY98" fmla="*/ 9992 h 10000"/>
                  <a:gd name="connsiteX99" fmla="*/ 7042 w 10033"/>
                  <a:gd name="connsiteY99" fmla="*/ 9906 h 10000"/>
                  <a:gd name="connsiteX100" fmla="*/ 6877 w 10033"/>
                  <a:gd name="connsiteY100" fmla="*/ 9604 h 10000"/>
                  <a:gd name="connsiteX101" fmla="*/ 6784 w 10033"/>
                  <a:gd name="connsiteY101" fmla="*/ 9390 h 10000"/>
                  <a:gd name="connsiteX102" fmla="*/ 6864 w 10033"/>
                  <a:gd name="connsiteY102" fmla="*/ 9243 h 10000"/>
                  <a:gd name="connsiteX103" fmla="*/ 6919 w 10033"/>
                  <a:gd name="connsiteY103" fmla="*/ 9045 h 10000"/>
                  <a:gd name="connsiteX104" fmla="*/ 7556 w 10033"/>
                  <a:gd name="connsiteY104" fmla="*/ 8432 h 10000"/>
                  <a:gd name="connsiteX105" fmla="*/ 7651 w 10033"/>
                  <a:gd name="connsiteY105" fmla="*/ 7798 h 10000"/>
                  <a:gd name="connsiteX106" fmla="*/ 7649 w 10033"/>
                  <a:gd name="connsiteY106" fmla="*/ 7784 h 10000"/>
                  <a:gd name="connsiteX107" fmla="*/ 7583 w 10033"/>
                  <a:gd name="connsiteY107" fmla="*/ 7524 h 10000"/>
                  <a:gd name="connsiteX108" fmla="*/ 7524 w 10033"/>
                  <a:gd name="connsiteY108" fmla="*/ 7052 h 10000"/>
                  <a:gd name="connsiteX109" fmla="*/ 7809 w 10033"/>
                  <a:gd name="connsiteY109" fmla="*/ 6448 h 10000"/>
                  <a:gd name="connsiteX110" fmla="*/ 8013 w 10033"/>
                  <a:gd name="connsiteY110" fmla="*/ 5141 h 10000"/>
                  <a:gd name="connsiteX111" fmla="*/ 8013 w 10033"/>
                  <a:gd name="connsiteY111" fmla="*/ 5140 h 10000"/>
                  <a:gd name="connsiteX112" fmla="*/ 7894 w 10033"/>
                  <a:gd name="connsiteY112" fmla="*/ 4464 h 10000"/>
                  <a:gd name="connsiteX113" fmla="*/ 7827 w 10033"/>
                  <a:gd name="connsiteY113" fmla="*/ 4382 h 10000"/>
                  <a:gd name="connsiteX114" fmla="*/ 7601 w 10033"/>
                  <a:gd name="connsiteY114" fmla="*/ 4087 h 10000"/>
                  <a:gd name="connsiteX115" fmla="*/ 7723 w 10033"/>
                  <a:gd name="connsiteY115" fmla="*/ 3208 h 10000"/>
                  <a:gd name="connsiteX116" fmla="*/ 7746 w 10033"/>
                  <a:gd name="connsiteY116" fmla="*/ 3165 h 10000"/>
                  <a:gd name="connsiteX117" fmla="*/ 7954 w 10033"/>
                  <a:gd name="connsiteY117" fmla="*/ 3533 h 10000"/>
                  <a:gd name="connsiteX118" fmla="*/ 8064 w 10033"/>
                  <a:gd name="connsiteY118" fmla="*/ 3826 h 10000"/>
                  <a:gd name="connsiteX119" fmla="*/ 8064 w 10033"/>
                  <a:gd name="connsiteY119" fmla="*/ 3916 h 10000"/>
                  <a:gd name="connsiteX120" fmla="*/ 8158 w 10033"/>
                  <a:gd name="connsiteY120" fmla="*/ 4123 h 10000"/>
                  <a:gd name="connsiteX121" fmla="*/ 8221 w 10033"/>
                  <a:gd name="connsiteY121" fmla="*/ 4239 h 10000"/>
                  <a:gd name="connsiteX122" fmla="*/ 8340 w 10033"/>
                  <a:gd name="connsiteY122" fmla="*/ 4387 h 10000"/>
                  <a:gd name="connsiteX123" fmla="*/ 8988 w 10033"/>
                  <a:gd name="connsiteY123" fmla="*/ 4937 h 10000"/>
                  <a:gd name="connsiteX124" fmla="*/ 8949 w 10033"/>
                  <a:gd name="connsiteY124" fmla="*/ 5076 h 10000"/>
                  <a:gd name="connsiteX125" fmla="*/ 8702 w 10033"/>
                  <a:gd name="connsiteY125" fmla="*/ 5188 h 10000"/>
                  <a:gd name="connsiteX126" fmla="*/ 8598 w 10033"/>
                  <a:gd name="connsiteY126" fmla="*/ 5334 h 10000"/>
                  <a:gd name="connsiteX127" fmla="*/ 8536 w 10033"/>
                  <a:gd name="connsiteY127" fmla="*/ 5479 h 10000"/>
                  <a:gd name="connsiteX128" fmla="*/ 8551 w 10033"/>
                  <a:gd name="connsiteY128" fmla="*/ 5575 h 10000"/>
                  <a:gd name="connsiteX129" fmla="*/ 8901 w 10033"/>
                  <a:gd name="connsiteY129" fmla="*/ 5555 h 10000"/>
                  <a:gd name="connsiteX130" fmla="*/ 8952 w 10033"/>
                  <a:gd name="connsiteY130" fmla="*/ 5442 h 10000"/>
                  <a:gd name="connsiteX131" fmla="*/ 9043 w 10033"/>
                  <a:gd name="connsiteY131" fmla="*/ 5425 h 10000"/>
                  <a:gd name="connsiteX132" fmla="*/ 9109 w 10033"/>
                  <a:gd name="connsiteY132" fmla="*/ 5440 h 10000"/>
                  <a:gd name="connsiteX133" fmla="*/ 8943 w 10033"/>
                  <a:gd name="connsiteY133" fmla="*/ 5633 h 10000"/>
                  <a:gd name="connsiteX134" fmla="*/ 8639 w 10033"/>
                  <a:gd name="connsiteY134" fmla="*/ 5801 h 10000"/>
                  <a:gd name="connsiteX135" fmla="*/ 9303 w 10033"/>
                  <a:gd name="connsiteY135" fmla="*/ 5744 h 10000"/>
                  <a:gd name="connsiteX136" fmla="*/ 9756 w 10033"/>
                  <a:gd name="connsiteY136" fmla="*/ 5618 h 10000"/>
                  <a:gd name="connsiteX137" fmla="*/ 9926 w 10033"/>
                  <a:gd name="connsiteY137" fmla="*/ 5415 h 10000"/>
                  <a:gd name="connsiteX138" fmla="*/ 9925 w 10033"/>
                  <a:gd name="connsiteY138" fmla="*/ 5204 h 10000"/>
                  <a:gd name="connsiteX139" fmla="*/ 9956 w 10033"/>
                  <a:gd name="connsiteY139" fmla="*/ 4961 h 10000"/>
                  <a:gd name="connsiteX0" fmla="*/ 9824 w 9901"/>
                  <a:gd name="connsiteY0" fmla="*/ 4961 h 10000"/>
                  <a:gd name="connsiteX1" fmla="*/ 9819 w 9901"/>
                  <a:gd name="connsiteY1" fmla="*/ 4916 h 10000"/>
                  <a:gd name="connsiteX2" fmla="*/ 9882 w 9901"/>
                  <a:gd name="connsiteY2" fmla="*/ 4026 h 10000"/>
                  <a:gd name="connsiteX3" fmla="*/ 9502 w 9901"/>
                  <a:gd name="connsiteY3" fmla="*/ 3447 h 10000"/>
                  <a:gd name="connsiteX4" fmla="*/ 9446 w 9901"/>
                  <a:gd name="connsiteY4" fmla="*/ 3075 h 10000"/>
                  <a:gd name="connsiteX5" fmla="*/ 9350 w 9901"/>
                  <a:gd name="connsiteY5" fmla="*/ 2736 h 10000"/>
                  <a:gd name="connsiteX6" fmla="*/ 9345 w 9901"/>
                  <a:gd name="connsiteY6" fmla="*/ 2727 h 10000"/>
                  <a:gd name="connsiteX7" fmla="*/ 9179 w 9901"/>
                  <a:gd name="connsiteY7" fmla="*/ 2525 h 10000"/>
                  <a:gd name="connsiteX8" fmla="*/ 9178 w 9901"/>
                  <a:gd name="connsiteY8" fmla="*/ 2404 h 10000"/>
                  <a:gd name="connsiteX9" fmla="*/ 9182 w 9901"/>
                  <a:gd name="connsiteY9" fmla="*/ 2303 h 10000"/>
                  <a:gd name="connsiteX10" fmla="*/ 9090 w 9901"/>
                  <a:gd name="connsiteY10" fmla="*/ 2074 h 10000"/>
                  <a:gd name="connsiteX11" fmla="*/ 8640 w 9901"/>
                  <a:gd name="connsiteY11" fmla="*/ 1859 h 10000"/>
                  <a:gd name="connsiteX12" fmla="*/ 7944 w 9901"/>
                  <a:gd name="connsiteY12" fmla="*/ 1752 h 10000"/>
                  <a:gd name="connsiteX13" fmla="*/ 5957 w 9901"/>
                  <a:gd name="connsiteY13" fmla="*/ 1537 h 10000"/>
                  <a:gd name="connsiteX14" fmla="*/ 5767 w 9901"/>
                  <a:gd name="connsiteY14" fmla="*/ 1308 h 10000"/>
                  <a:gd name="connsiteX15" fmla="*/ 5927 w 9901"/>
                  <a:gd name="connsiteY15" fmla="*/ 1258 h 10000"/>
                  <a:gd name="connsiteX16" fmla="*/ 6056 w 9901"/>
                  <a:gd name="connsiteY16" fmla="*/ 1098 h 10000"/>
                  <a:gd name="connsiteX17" fmla="*/ 6088 w 9901"/>
                  <a:gd name="connsiteY17" fmla="*/ 1090 h 10000"/>
                  <a:gd name="connsiteX18" fmla="*/ 6190 w 9901"/>
                  <a:gd name="connsiteY18" fmla="*/ 1076 h 10000"/>
                  <a:gd name="connsiteX19" fmla="*/ 6224 w 9901"/>
                  <a:gd name="connsiteY19" fmla="*/ 1052 h 10000"/>
                  <a:gd name="connsiteX20" fmla="*/ 6323 w 9901"/>
                  <a:gd name="connsiteY20" fmla="*/ 977 h 10000"/>
                  <a:gd name="connsiteX21" fmla="*/ 6499 w 9901"/>
                  <a:gd name="connsiteY21" fmla="*/ 806 h 10000"/>
                  <a:gd name="connsiteX22" fmla="*/ 6470 w 9901"/>
                  <a:gd name="connsiteY22" fmla="*/ 709 h 10000"/>
                  <a:gd name="connsiteX23" fmla="*/ 6407 w 9901"/>
                  <a:gd name="connsiteY23" fmla="*/ 700 h 10000"/>
                  <a:gd name="connsiteX24" fmla="*/ 6323 w 9901"/>
                  <a:gd name="connsiteY24" fmla="*/ 725 h 10000"/>
                  <a:gd name="connsiteX25" fmla="*/ 6395 w 9901"/>
                  <a:gd name="connsiteY25" fmla="*/ 568 h 10000"/>
                  <a:gd name="connsiteX26" fmla="*/ 6394 w 9901"/>
                  <a:gd name="connsiteY26" fmla="*/ 433 h 10000"/>
                  <a:gd name="connsiteX27" fmla="*/ 6336 w 9901"/>
                  <a:gd name="connsiteY27" fmla="*/ 310 h 10000"/>
                  <a:gd name="connsiteX28" fmla="*/ 6246 w 9901"/>
                  <a:gd name="connsiteY28" fmla="*/ 257 h 10000"/>
                  <a:gd name="connsiteX29" fmla="*/ 5350 w 9901"/>
                  <a:gd name="connsiteY29" fmla="*/ 32 h 10000"/>
                  <a:gd name="connsiteX30" fmla="*/ 4681 w 9901"/>
                  <a:gd name="connsiteY30" fmla="*/ 0 h 10000"/>
                  <a:gd name="connsiteX31" fmla="*/ 4681 w 9901"/>
                  <a:gd name="connsiteY31" fmla="*/ 0 h 10000"/>
                  <a:gd name="connsiteX32" fmla="*/ 4674 w 9901"/>
                  <a:gd name="connsiteY32" fmla="*/ 0 h 10000"/>
                  <a:gd name="connsiteX33" fmla="*/ 4666 w 9901"/>
                  <a:gd name="connsiteY33" fmla="*/ 0 h 10000"/>
                  <a:gd name="connsiteX34" fmla="*/ 4666 w 9901"/>
                  <a:gd name="connsiteY34" fmla="*/ 0 h 10000"/>
                  <a:gd name="connsiteX35" fmla="*/ 3995 w 9901"/>
                  <a:gd name="connsiteY35" fmla="*/ 32 h 10000"/>
                  <a:gd name="connsiteX36" fmla="*/ 3099 w 9901"/>
                  <a:gd name="connsiteY36" fmla="*/ 257 h 10000"/>
                  <a:gd name="connsiteX37" fmla="*/ 3010 w 9901"/>
                  <a:gd name="connsiteY37" fmla="*/ 310 h 10000"/>
                  <a:gd name="connsiteX38" fmla="*/ 2953 w 9901"/>
                  <a:gd name="connsiteY38" fmla="*/ 433 h 10000"/>
                  <a:gd name="connsiteX39" fmla="*/ 2951 w 9901"/>
                  <a:gd name="connsiteY39" fmla="*/ 568 h 10000"/>
                  <a:gd name="connsiteX40" fmla="*/ 3021 w 9901"/>
                  <a:gd name="connsiteY40" fmla="*/ 725 h 10000"/>
                  <a:gd name="connsiteX41" fmla="*/ 2938 w 9901"/>
                  <a:gd name="connsiteY41" fmla="*/ 700 h 10000"/>
                  <a:gd name="connsiteX42" fmla="*/ 2875 w 9901"/>
                  <a:gd name="connsiteY42" fmla="*/ 709 h 10000"/>
                  <a:gd name="connsiteX43" fmla="*/ 2847 w 9901"/>
                  <a:gd name="connsiteY43" fmla="*/ 806 h 10000"/>
                  <a:gd name="connsiteX44" fmla="*/ 3023 w 9901"/>
                  <a:gd name="connsiteY44" fmla="*/ 977 h 10000"/>
                  <a:gd name="connsiteX45" fmla="*/ 3122 w 9901"/>
                  <a:gd name="connsiteY45" fmla="*/ 1052 h 10000"/>
                  <a:gd name="connsiteX46" fmla="*/ 3155 w 9901"/>
                  <a:gd name="connsiteY46" fmla="*/ 1076 h 10000"/>
                  <a:gd name="connsiteX47" fmla="*/ 3257 w 9901"/>
                  <a:gd name="connsiteY47" fmla="*/ 1090 h 10000"/>
                  <a:gd name="connsiteX48" fmla="*/ 3290 w 9901"/>
                  <a:gd name="connsiteY48" fmla="*/ 1098 h 10000"/>
                  <a:gd name="connsiteX49" fmla="*/ 3419 w 9901"/>
                  <a:gd name="connsiteY49" fmla="*/ 1255 h 10000"/>
                  <a:gd name="connsiteX50" fmla="*/ 3579 w 9901"/>
                  <a:gd name="connsiteY50" fmla="*/ 1307 h 10000"/>
                  <a:gd name="connsiteX51" fmla="*/ 3391 w 9901"/>
                  <a:gd name="connsiteY51" fmla="*/ 1537 h 10000"/>
                  <a:gd name="connsiteX52" fmla="*/ 1402 w 9901"/>
                  <a:gd name="connsiteY52" fmla="*/ 1752 h 10000"/>
                  <a:gd name="connsiteX53" fmla="*/ 707 w 9901"/>
                  <a:gd name="connsiteY53" fmla="*/ 1859 h 10000"/>
                  <a:gd name="connsiteX54" fmla="*/ 256 w 9901"/>
                  <a:gd name="connsiteY54" fmla="*/ 2074 h 10000"/>
                  <a:gd name="connsiteX55" fmla="*/ 163 w 9901"/>
                  <a:gd name="connsiteY55" fmla="*/ 2303 h 10000"/>
                  <a:gd name="connsiteX56" fmla="*/ 166 w 9901"/>
                  <a:gd name="connsiteY56" fmla="*/ 2404 h 10000"/>
                  <a:gd name="connsiteX57" fmla="*/ 165 w 9901"/>
                  <a:gd name="connsiteY57" fmla="*/ 2525 h 10000"/>
                  <a:gd name="connsiteX58" fmla="*/ 0 w 9901"/>
                  <a:gd name="connsiteY58" fmla="*/ 2727 h 10000"/>
                  <a:gd name="connsiteX59" fmla="*/ 1732 w 9901"/>
                  <a:gd name="connsiteY59" fmla="*/ 3166 h 10000"/>
                  <a:gd name="connsiteX60" fmla="*/ 1753 w 9901"/>
                  <a:gd name="connsiteY60" fmla="*/ 3208 h 10000"/>
                  <a:gd name="connsiteX61" fmla="*/ 1878 w 9901"/>
                  <a:gd name="connsiteY61" fmla="*/ 4087 h 10000"/>
                  <a:gd name="connsiteX62" fmla="*/ 1652 w 9901"/>
                  <a:gd name="connsiteY62" fmla="*/ 4382 h 10000"/>
                  <a:gd name="connsiteX63" fmla="*/ 1584 w 9901"/>
                  <a:gd name="connsiteY63" fmla="*/ 4464 h 10000"/>
                  <a:gd name="connsiteX64" fmla="*/ 1465 w 9901"/>
                  <a:gd name="connsiteY64" fmla="*/ 5148 h 10000"/>
                  <a:gd name="connsiteX65" fmla="*/ 1465 w 9901"/>
                  <a:gd name="connsiteY65" fmla="*/ 5149 h 10000"/>
                  <a:gd name="connsiteX66" fmla="*/ 1641 w 9901"/>
                  <a:gd name="connsiteY66" fmla="*/ 6458 h 10000"/>
                  <a:gd name="connsiteX67" fmla="*/ 1962 w 9901"/>
                  <a:gd name="connsiteY67" fmla="*/ 7061 h 10000"/>
                  <a:gd name="connsiteX68" fmla="*/ 1905 w 9901"/>
                  <a:gd name="connsiteY68" fmla="*/ 7531 h 10000"/>
                  <a:gd name="connsiteX69" fmla="*/ 1841 w 9901"/>
                  <a:gd name="connsiteY69" fmla="*/ 7792 h 10000"/>
                  <a:gd name="connsiteX70" fmla="*/ 1838 w 9901"/>
                  <a:gd name="connsiteY70" fmla="*/ 7806 h 10000"/>
                  <a:gd name="connsiteX71" fmla="*/ 1935 w 9901"/>
                  <a:gd name="connsiteY71" fmla="*/ 8440 h 10000"/>
                  <a:gd name="connsiteX72" fmla="*/ 2570 w 9901"/>
                  <a:gd name="connsiteY72" fmla="*/ 9045 h 10000"/>
                  <a:gd name="connsiteX73" fmla="*/ 2629 w 9901"/>
                  <a:gd name="connsiteY73" fmla="*/ 9251 h 10000"/>
                  <a:gd name="connsiteX74" fmla="*/ 2710 w 9901"/>
                  <a:gd name="connsiteY74" fmla="*/ 9398 h 10000"/>
                  <a:gd name="connsiteX75" fmla="*/ 2620 w 9901"/>
                  <a:gd name="connsiteY75" fmla="*/ 9612 h 10000"/>
                  <a:gd name="connsiteX76" fmla="*/ 2457 w 9901"/>
                  <a:gd name="connsiteY76" fmla="*/ 9914 h 10000"/>
                  <a:gd name="connsiteX77" fmla="*/ 3419 w 9901"/>
                  <a:gd name="connsiteY77" fmla="*/ 10000 h 10000"/>
                  <a:gd name="connsiteX78" fmla="*/ 3840 w 9901"/>
                  <a:gd name="connsiteY78" fmla="*/ 9511 h 10000"/>
                  <a:gd name="connsiteX79" fmla="*/ 3792 w 9901"/>
                  <a:gd name="connsiteY79" fmla="*/ 9238 h 10000"/>
                  <a:gd name="connsiteX80" fmla="*/ 3682 w 9901"/>
                  <a:gd name="connsiteY80" fmla="*/ 9045 h 10000"/>
                  <a:gd name="connsiteX81" fmla="*/ 3839 w 9901"/>
                  <a:gd name="connsiteY81" fmla="*/ 8490 h 10000"/>
                  <a:gd name="connsiteX82" fmla="*/ 3836 w 9901"/>
                  <a:gd name="connsiteY82" fmla="*/ 8106 h 10000"/>
                  <a:gd name="connsiteX83" fmla="*/ 4026 w 9901"/>
                  <a:gd name="connsiteY83" fmla="*/ 7432 h 10000"/>
                  <a:gd name="connsiteX84" fmla="*/ 4039 w 9901"/>
                  <a:gd name="connsiteY84" fmla="*/ 7412 h 10000"/>
                  <a:gd name="connsiteX85" fmla="*/ 4224 w 9901"/>
                  <a:gd name="connsiteY85" fmla="*/ 6549 h 10000"/>
                  <a:gd name="connsiteX86" fmla="*/ 4300 w 9901"/>
                  <a:gd name="connsiteY86" fmla="*/ 6212 h 10000"/>
                  <a:gd name="connsiteX87" fmla="*/ 4654 w 9901"/>
                  <a:gd name="connsiteY87" fmla="*/ 5447 h 10000"/>
                  <a:gd name="connsiteX88" fmla="*/ 5049 w 9901"/>
                  <a:gd name="connsiteY88" fmla="*/ 6197 h 10000"/>
                  <a:gd name="connsiteX89" fmla="*/ 5111 w 9901"/>
                  <a:gd name="connsiteY89" fmla="*/ 6541 h 10000"/>
                  <a:gd name="connsiteX90" fmla="*/ 5316 w 9901"/>
                  <a:gd name="connsiteY90" fmla="*/ 7403 h 10000"/>
                  <a:gd name="connsiteX91" fmla="*/ 5327 w 9901"/>
                  <a:gd name="connsiteY91" fmla="*/ 7423 h 10000"/>
                  <a:gd name="connsiteX92" fmla="*/ 5520 w 9901"/>
                  <a:gd name="connsiteY92" fmla="*/ 8098 h 10000"/>
                  <a:gd name="connsiteX93" fmla="*/ 5520 w 9901"/>
                  <a:gd name="connsiteY93" fmla="*/ 8481 h 10000"/>
                  <a:gd name="connsiteX94" fmla="*/ 5678 w 9901"/>
                  <a:gd name="connsiteY94" fmla="*/ 9045 h 10000"/>
                  <a:gd name="connsiteX95" fmla="*/ 5571 w 9901"/>
                  <a:gd name="connsiteY95" fmla="*/ 9229 h 10000"/>
                  <a:gd name="connsiteX96" fmla="*/ 5523 w 9901"/>
                  <a:gd name="connsiteY96" fmla="*/ 9502 h 10000"/>
                  <a:gd name="connsiteX97" fmla="*/ 5946 w 9901"/>
                  <a:gd name="connsiteY97" fmla="*/ 9992 h 10000"/>
                  <a:gd name="connsiteX98" fmla="*/ 6910 w 9901"/>
                  <a:gd name="connsiteY98" fmla="*/ 9906 h 10000"/>
                  <a:gd name="connsiteX99" fmla="*/ 6745 w 9901"/>
                  <a:gd name="connsiteY99" fmla="*/ 9604 h 10000"/>
                  <a:gd name="connsiteX100" fmla="*/ 6652 w 9901"/>
                  <a:gd name="connsiteY100" fmla="*/ 9390 h 10000"/>
                  <a:gd name="connsiteX101" fmla="*/ 6732 w 9901"/>
                  <a:gd name="connsiteY101" fmla="*/ 9243 h 10000"/>
                  <a:gd name="connsiteX102" fmla="*/ 6787 w 9901"/>
                  <a:gd name="connsiteY102" fmla="*/ 9045 h 10000"/>
                  <a:gd name="connsiteX103" fmla="*/ 7424 w 9901"/>
                  <a:gd name="connsiteY103" fmla="*/ 8432 h 10000"/>
                  <a:gd name="connsiteX104" fmla="*/ 7519 w 9901"/>
                  <a:gd name="connsiteY104" fmla="*/ 7798 h 10000"/>
                  <a:gd name="connsiteX105" fmla="*/ 7517 w 9901"/>
                  <a:gd name="connsiteY105" fmla="*/ 7784 h 10000"/>
                  <a:gd name="connsiteX106" fmla="*/ 7451 w 9901"/>
                  <a:gd name="connsiteY106" fmla="*/ 7524 h 10000"/>
                  <a:gd name="connsiteX107" fmla="*/ 7392 w 9901"/>
                  <a:gd name="connsiteY107" fmla="*/ 7052 h 10000"/>
                  <a:gd name="connsiteX108" fmla="*/ 7677 w 9901"/>
                  <a:gd name="connsiteY108" fmla="*/ 6448 h 10000"/>
                  <a:gd name="connsiteX109" fmla="*/ 7881 w 9901"/>
                  <a:gd name="connsiteY109" fmla="*/ 5141 h 10000"/>
                  <a:gd name="connsiteX110" fmla="*/ 7881 w 9901"/>
                  <a:gd name="connsiteY110" fmla="*/ 5140 h 10000"/>
                  <a:gd name="connsiteX111" fmla="*/ 7762 w 9901"/>
                  <a:gd name="connsiteY111" fmla="*/ 4464 h 10000"/>
                  <a:gd name="connsiteX112" fmla="*/ 7695 w 9901"/>
                  <a:gd name="connsiteY112" fmla="*/ 4382 h 10000"/>
                  <a:gd name="connsiteX113" fmla="*/ 7469 w 9901"/>
                  <a:gd name="connsiteY113" fmla="*/ 4087 h 10000"/>
                  <a:gd name="connsiteX114" fmla="*/ 7591 w 9901"/>
                  <a:gd name="connsiteY114" fmla="*/ 3208 h 10000"/>
                  <a:gd name="connsiteX115" fmla="*/ 7614 w 9901"/>
                  <a:gd name="connsiteY115" fmla="*/ 3165 h 10000"/>
                  <a:gd name="connsiteX116" fmla="*/ 7822 w 9901"/>
                  <a:gd name="connsiteY116" fmla="*/ 3533 h 10000"/>
                  <a:gd name="connsiteX117" fmla="*/ 7932 w 9901"/>
                  <a:gd name="connsiteY117" fmla="*/ 3826 h 10000"/>
                  <a:gd name="connsiteX118" fmla="*/ 7932 w 9901"/>
                  <a:gd name="connsiteY118" fmla="*/ 3916 h 10000"/>
                  <a:gd name="connsiteX119" fmla="*/ 8026 w 9901"/>
                  <a:gd name="connsiteY119" fmla="*/ 4123 h 10000"/>
                  <a:gd name="connsiteX120" fmla="*/ 8089 w 9901"/>
                  <a:gd name="connsiteY120" fmla="*/ 4239 h 10000"/>
                  <a:gd name="connsiteX121" fmla="*/ 8208 w 9901"/>
                  <a:gd name="connsiteY121" fmla="*/ 4387 h 10000"/>
                  <a:gd name="connsiteX122" fmla="*/ 8856 w 9901"/>
                  <a:gd name="connsiteY122" fmla="*/ 4937 h 10000"/>
                  <a:gd name="connsiteX123" fmla="*/ 8817 w 9901"/>
                  <a:gd name="connsiteY123" fmla="*/ 5076 h 10000"/>
                  <a:gd name="connsiteX124" fmla="*/ 8570 w 9901"/>
                  <a:gd name="connsiteY124" fmla="*/ 5188 h 10000"/>
                  <a:gd name="connsiteX125" fmla="*/ 8466 w 9901"/>
                  <a:gd name="connsiteY125" fmla="*/ 5334 h 10000"/>
                  <a:gd name="connsiteX126" fmla="*/ 8404 w 9901"/>
                  <a:gd name="connsiteY126" fmla="*/ 5479 h 10000"/>
                  <a:gd name="connsiteX127" fmla="*/ 8419 w 9901"/>
                  <a:gd name="connsiteY127" fmla="*/ 5575 h 10000"/>
                  <a:gd name="connsiteX128" fmla="*/ 8769 w 9901"/>
                  <a:gd name="connsiteY128" fmla="*/ 5555 h 10000"/>
                  <a:gd name="connsiteX129" fmla="*/ 8820 w 9901"/>
                  <a:gd name="connsiteY129" fmla="*/ 5442 h 10000"/>
                  <a:gd name="connsiteX130" fmla="*/ 8911 w 9901"/>
                  <a:gd name="connsiteY130" fmla="*/ 5425 h 10000"/>
                  <a:gd name="connsiteX131" fmla="*/ 8977 w 9901"/>
                  <a:gd name="connsiteY131" fmla="*/ 5440 h 10000"/>
                  <a:gd name="connsiteX132" fmla="*/ 8811 w 9901"/>
                  <a:gd name="connsiteY132" fmla="*/ 5633 h 10000"/>
                  <a:gd name="connsiteX133" fmla="*/ 8507 w 9901"/>
                  <a:gd name="connsiteY133" fmla="*/ 5801 h 10000"/>
                  <a:gd name="connsiteX134" fmla="*/ 9171 w 9901"/>
                  <a:gd name="connsiteY134" fmla="*/ 5744 h 10000"/>
                  <a:gd name="connsiteX135" fmla="*/ 9624 w 9901"/>
                  <a:gd name="connsiteY135" fmla="*/ 5618 h 10000"/>
                  <a:gd name="connsiteX136" fmla="*/ 9794 w 9901"/>
                  <a:gd name="connsiteY136" fmla="*/ 5415 h 10000"/>
                  <a:gd name="connsiteX137" fmla="*/ 9793 w 9901"/>
                  <a:gd name="connsiteY137" fmla="*/ 5204 h 10000"/>
                  <a:gd name="connsiteX138" fmla="*/ 9824 w 9901"/>
                  <a:gd name="connsiteY138" fmla="*/ 4961 h 10000"/>
                  <a:gd name="connsiteX0" fmla="*/ 9759 w 9837"/>
                  <a:gd name="connsiteY0" fmla="*/ 4961 h 10000"/>
                  <a:gd name="connsiteX1" fmla="*/ 9754 w 9837"/>
                  <a:gd name="connsiteY1" fmla="*/ 4916 h 10000"/>
                  <a:gd name="connsiteX2" fmla="*/ 9818 w 9837"/>
                  <a:gd name="connsiteY2" fmla="*/ 4026 h 10000"/>
                  <a:gd name="connsiteX3" fmla="*/ 9434 w 9837"/>
                  <a:gd name="connsiteY3" fmla="*/ 3447 h 10000"/>
                  <a:gd name="connsiteX4" fmla="*/ 9377 w 9837"/>
                  <a:gd name="connsiteY4" fmla="*/ 3075 h 10000"/>
                  <a:gd name="connsiteX5" fmla="*/ 9280 w 9837"/>
                  <a:gd name="connsiteY5" fmla="*/ 2736 h 10000"/>
                  <a:gd name="connsiteX6" fmla="*/ 9275 w 9837"/>
                  <a:gd name="connsiteY6" fmla="*/ 2727 h 10000"/>
                  <a:gd name="connsiteX7" fmla="*/ 9108 w 9837"/>
                  <a:gd name="connsiteY7" fmla="*/ 2525 h 10000"/>
                  <a:gd name="connsiteX8" fmla="*/ 9107 w 9837"/>
                  <a:gd name="connsiteY8" fmla="*/ 2404 h 10000"/>
                  <a:gd name="connsiteX9" fmla="*/ 9111 w 9837"/>
                  <a:gd name="connsiteY9" fmla="*/ 2303 h 10000"/>
                  <a:gd name="connsiteX10" fmla="*/ 9018 w 9837"/>
                  <a:gd name="connsiteY10" fmla="*/ 2074 h 10000"/>
                  <a:gd name="connsiteX11" fmla="*/ 8563 w 9837"/>
                  <a:gd name="connsiteY11" fmla="*/ 1859 h 10000"/>
                  <a:gd name="connsiteX12" fmla="*/ 7860 w 9837"/>
                  <a:gd name="connsiteY12" fmla="*/ 1752 h 10000"/>
                  <a:gd name="connsiteX13" fmla="*/ 5854 w 9837"/>
                  <a:gd name="connsiteY13" fmla="*/ 1537 h 10000"/>
                  <a:gd name="connsiteX14" fmla="*/ 5662 w 9837"/>
                  <a:gd name="connsiteY14" fmla="*/ 1308 h 10000"/>
                  <a:gd name="connsiteX15" fmla="*/ 5823 w 9837"/>
                  <a:gd name="connsiteY15" fmla="*/ 1258 h 10000"/>
                  <a:gd name="connsiteX16" fmla="*/ 5954 w 9837"/>
                  <a:gd name="connsiteY16" fmla="*/ 1098 h 10000"/>
                  <a:gd name="connsiteX17" fmla="*/ 5986 w 9837"/>
                  <a:gd name="connsiteY17" fmla="*/ 1090 h 10000"/>
                  <a:gd name="connsiteX18" fmla="*/ 6089 w 9837"/>
                  <a:gd name="connsiteY18" fmla="*/ 1076 h 10000"/>
                  <a:gd name="connsiteX19" fmla="*/ 6123 w 9837"/>
                  <a:gd name="connsiteY19" fmla="*/ 1052 h 10000"/>
                  <a:gd name="connsiteX20" fmla="*/ 6223 w 9837"/>
                  <a:gd name="connsiteY20" fmla="*/ 977 h 10000"/>
                  <a:gd name="connsiteX21" fmla="*/ 6401 w 9837"/>
                  <a:gd name="connsiteY21" fmla="*/ 806 h 10000"/>
                  <a:gd name="connsiteX22" fmla="*/ 6372 w 9837"/>
                  <a:gd name="connsiteY22" fmla="*/ 709 h 10000"/>
                  <a:gd name="connsiteX23" fmla="*/ 6308 w 9837"/>
                  <a:gd name="connsiteY23" fmla="*/ 700 h 10000"/>
                  <a:gd name="connsiteX24" fmla="*/ 6223 w 9837"/>
                  <a:gd name="connsiteY24" fmla="*/ 725 h 10000"/>
                  <a:gd name="connsiteX25" fmla="*/ 6296 w 9837"/>
                  <a:gd name="connsiteY25" fmla="*/ 568 h 10000"/>
                  <a:gd name="connsiteX26" fmla="*/ 6295 w 9837"/>
                  <a:gd name="connsiteY26" fmla="*/ 433 h 10000"/>
                  <a:gd name="connsiteX27" fmla="*/ 6236 w 9837"/>
                  <a:gd name="connsiteY27" fmla="*/ 310 h 10000"/>
                  <a:gd name="connsiteX28" fmla="*/ 6145 w 9837"/>
                  <a:gd name="connsiteY28" fmla="*/ 257 h 10000"/>
                  <a:gd name="connsiteX29" fmla="*/ 5240 w 9837"/>
                  <a:gd name="connsiteY29" fmla="*/ 32 h 10000"/>
                  <a:gd name="connsiteX30" fmla="*/ 4565 w 9837"/>
                  <a:gd name="connsiteY30" fmla="*/ 0 h 10000"/>
                  <a:gd name="connsiteX31" fmla="*/ 4565 w 9837"/>
                  <a:gd name="connsiteY31" fmla="*/ 0 h 10000"/>
                  <a:gd name="connsiteX32" fmla="*/ 4558 w 9837"/>
                  <a:gd name="connsiteY32" fmla="*/ 0 h 10000"/>
                  <a:gd name="connsiteX33" fmla="*/ 4550 w 9837"/>
                  <a:gd name="connsiteY33" fmla="*/ 0 h 10000"/>
                  <a:gd name="connsiteX34" fmla="*/ 4550 w 9837"/>
                  <a:gd name="connsiteY34" fmla="*/ 0 h 10000"/>
                  <a:gd name="connsiteX35" fmla="*/ 3872 w 9837"/>
                  <a:gd name="connsiteY35" fmla="*/ 32 h 10000"/>
                  <a:gd name="connsiteX36" fmla="*/ 2967 w 9837"/>
                  <a:gd name="connsiteY36" fmla="*/ 257 h 10000"/>
                  <a:gd name="connsiteX37" fmla="*/ 2877 w 9837"/>
                  <a:gd name="connsiteY37" fmla="*/ 310 h 10000"/>
                  <a:gd name="connsiteX38" fmla="*/ 2820 w 9837"/>
                  <a:gd name="connsiteY38" fmla="*/ 433 h 10000"/>
                  <a:gd name="connsiteX39" fmla="*/ 2818 w 9837"/>
                  <a:gd name="connsiteY39" fmla="*/ 568 h 10000"/>
                  <a:gd name="connsiteX40" fmla="*/ 2888 w 9837"/>
                  <a:gd name="connsiteY40" fmla="*/ 725 h 10000"/>
                  <a:gd name="connsiteX41" fmla="*/ 2804 w 9837"/>
                  <a:gd name="connsiteY41" fmla="*/ 700 h 10000"/>
                  <a:gd name="connsiteX42" fmla="*/ 2741 w 9837"/>
                  <a:gd name="connsiteY42" fmla="*/ 709 h 10000"/>
                  <a:gd name="connsiteX43" fmla="*/ 2712 w 9837"/>
                  <a:gd name="connsiteY43" fmla="*/ 806 h 10000"/>
                  <a:gd name="connsiteX44" fmla="*/ 2890 w 9837"/>
                  <a:gd name="connsiteY44" fmla="*/ 977 h 10000"/>
                  <a:gd name="connsiteX45" fmla="*/ 2990 w 9837"/>
                  <a:gd name="connsiteY45" fmla="*/ 1052 h 10000"/>
                  <a:gd name="connsiteX46" fmla="*/ 3024 w 9837"/>
                  <a:gd name="connsiteY46" fmla="*/ 1076 h 10000"/>
                  <a:gd name="connsiteX47" fmla="*/ 3127 w 9837"/>
                  <a:gd name="connsiteY47" fmla="*/ 1090 h 10000"/>
                  <a:gd name="connsiteX48" fmla="*/ 3160 w 9837"/>
                  <a:gd name="connsiteY48" fmla="*/ 1098 h 10000"/>
                  <a:gd name="connsiteX49" fmla="*/ 3290 w 9837"/>
                  <a:gd name="connsiteY49" fmla="*/ 1255 h 10000"/>
                  <a:gd name="connsiteX50" fmla="*/ 3452 w 9837"/>
                  <a:gd name="connsiteY50" fmla="*/ 1307 h 10000"/>
                  <a:gd name="connsiteX51" fmla="*/ 3262 w 9837"/>
                  <a:gd name="connsiteY51" fmla="*/ 1537 h 10000"/>
                  <a:gd name="connsiteX52" fmla="*/ 1253 w 9837"/>
                  <a:gd name="connsiteY52" fmla="*/ 1752 h 10000"/>
                  <a:gd name="connsiteX53" fmla="*/ 551 w 9837"/>
                  <a:gd name="connsiteY53" fmla="*/ 1859 h 10000"/>
                  <a:gd name="connsiteX54" fmla="*/ 96 w 9837"/>
                  <a:gd name="connsiteY54" fmla="*/ 2074 h 10000"/>
                  <a:gd name="connsiteX55" fmla="*/ 2 w 9837"/>
                  <a:gd name="connsiteY55" fmla="*/ 2303 h 10000"/>
                  <a:gd name="connsiteX56" fmla="*/ 5 w 9837"/>
                  <a:gd name="connsiteY56" fmla="*/ 2404 h 10000"/>
                  <a:gd name="connsiteX57" fmla="*/ 4 w 9837"/>
                  <a:gd name="connsiteY57" fmla="*/ 2525 h 10000"/>
                  <a:gd name="connsiteX58" fmla="*/ 1586 w 9837"/>
                  <a:gd name="connsiteY58" fmla="*/ 3166 h 10000"/>
                  <a:gd name="connsiteX59" fmla="*/ 1608 w 9837"/>
                  <a:gd name="connsiteY59" fmla="*/ 3208 h 10000"/>
                  <a:gd name="connsiteX60" fmla="*/ 1734 w 9837"/>
                  <a:gd name="connsiteY60" fmla="*/ 4087 h 10000"/>
                  <a:gd name="connsiteX61" fmla="*/ 1506 w 9837"/>
                  <a:gd name="connsiteY61" fmla="*/ 4382 h 10000"/>
                  <a:gd name="connsiteX62" fmla="*/ 1437 w 9837"/>
                  <a:gd name="connsiteY62" fmla="*/ 4464 h 10000"/>
                  <a:gd name="connsiteX63" fmla="*/ 1317 w 9837"/>
                  <a:gd name="connsiteY63" fmla="*/ 5148 h 10000"/>
                  <a:gd name="connsiteX64" fmla="*/ 1317 w 9837"/>
                  <a:gd name="connsiteY64" fmla="*/ 5149 h 10000"/>
                  <a:gd name="connsiteX65" fmla="*/ 1494 w 9837"/>
                  <a:gd name="connsiteY65" fmla="*/ 6458 h 10000"/>
                  <a:gd name="connsiteX66" fmla="*/ 1819 w 9837"/>
                  <a:gd name="connsiteY66" fmla="*/ 7061 h 10000"/>
                  <a:gd name="connsiteX67" fmla="*/ 1761 w 9837"/>
                  <a:gd name="connsiteY67" fmla="*/ 7531 h 10000"/>
                  <a:gd name="connsiteX68" fmla="*/ 1696 w 9837"/>
                  <a:gd name="connsiteY68" fmla="*/ 7792 h 10000"/>
                  <a:gd name="connsiteX69" fmla="*/ 1693 w 9837"/>
                  <a:gd name="connsiteY69" fmla="*/ 7806 h 10000"/>
                  <a:gd name="connsiteX70" fmla="*/ 1791 w 9837"/>
                  <a:gd name="connsiteY70" fmla="*/ 8440 h 10000"/>
                  <a:gd name="connsiteX71" fmla="*/ 2433 w 9837"/>
                  <a:gd name="connsiteY71" fmla="*/ 9045 h 10000"/>
                  <a:gd name="connsiteX72" fmla="*/ 2492 w 9837"/>
                  <a:gd name="connsiteY72" fmla="*/ 9251 h 10000"/>
                  <a:gd name="connsiteX73" fmla="*/ 2574 w 9837"/>
                  <a:gd name="connsiteY73" fmla="*/ 9398 h 10000"/>
                  <a:gd name="connsiteX74" fmla="*/ 2483 w 9837"/>
                  <a:gd name="connsiteY74" fmla="*/ 9612 h 10000"/>
                  <a:gd name="connsiteX75" fmla="*/ 2319 w 9837"/>
                  <a:gd name="connsiteY75" fmla="*/ 9914 h 10000"/>
                  <a:gd name="connsiteX76" fmla="*/ 3290 w 9837"/>
                  <a:gd name="connsiteY76" fmla="*/ 10000 h 10000"/>
                  <a:gd name="connsiteX77" fmla="*/ 3715 w 9837"/>
                  <a:gd name="connsiteY77" fmla="*/ 9511 h 10000"/>
                  <a:gd name="connsiteX78" fmla="*/ 3667 w 9837"/>
                  <a:gd name="connsiteY78" fmla="*/ 9238 h 10000"/>
                  <a:gd name="connsiteX79" fmla="*/ 3556 w 9837"/>
                  <a:gd name="connsiteY79" fmla="*/ 9045 h 10000"/>
                  <a:gd name="connsiteX80" fmla="*/ 3714 w 9837"/>
                  <a:gd name="connsiteY80" fmla="*/ 8490 h 10000"/>
                  <a:gd name="connsiteX81" fmla="*/ 3711 w 9837"/>
                  <a:gd name="connsiteY81" fmla="*/ 8106 h 10000"/>
                  <a:gd name="connsiteX82" fmla="*/ 3903 w 9837"/>
                  <a:gd name="connsiteY82" fmla="*/ 7432 h 10000"/>
                  <a:gd name="connsiteX83" fmla="*/ 3916 w 9837"/>
                  <a:gd name="connsiteY83" fmla="*/ 7412 h 10000"/>
                  <a:gd name="connsiteX84" fmla="*/ 4103 w 9837"/>
                  <a:gd name="connsiteY84" fmla="*/ 6549 h 10000"/>
                  <a:gd name="connsiteX85" fmla="*/ 4180 w 9837"/>
                  <a:gd name="connsiteY85" fmla="*/ 6212 h 10000"/>
                  <a:gd name="connsiteX86" fmla="*/ 4538 w 9837"/>
                  <a:gd name="connsiteY86" fmla="*/ 5447 h 10000"/>
                  <a:gd name="connsiteX87" fmla="*/ 4936 w 9837"/>
                  <a:gd name="connsiteY87" fmla="*/ 6197 h 10000"/>
                  <a:gd name="connsiteX88" fmla="*/ 4999 w 9837"/>
                  <a:gd name="connsiteY88" fmla="*/ 6541 h 10000"/>
                  <a:gd name="connsiteX89" fmla="*/ 5206 w 9837"/>
                  <a:gd name="connsiteY89" fmla="*/ 7403 h 10000"/>
                  <a:gd name="connsiteX90" fmla="*/ 5217 w 9837"/>
                  <a:gd name="connsiteY90" fmla="*/ 7423 h 10000"/>
                  <a:gd name="connsiteX91" fmla="*/ 5412 w 9837"/>
                  <a:gd name="connsiteY91" fmla="*/ 8098 h 10000"/>
                  <a:gd name="connsiteX92" fmla="*/ 5412 w 9837"/>
                  <a:gd name="connsiteY92" fmla="*/ 8481 h 10000"/>
                  <a:gd name="connsiteX93" fmla="*/ 5572 w 9837"/>
                  <a:gd name="connsiteY93" fmla="*/ 9045 h 10000"/>
                  <a:gd name="connsiteX94" fmla="*/ 5464 w 9837"/>
                  <a:gd name="connsiteY94" fmla="*/ 9229 h 10000"/>
                  <a:gd name="connsiteX95" fmla="*/ 5415 w 9837"/>
                  <a:gd name="connsiteY95" fmla="*/ 9502 h 10000"/>
                  <a:gd name="connsiteX96" fmla="*/ 5842 w 9837"/>
                  <a:gd name="connsiteY96" fmla="*/ 9992 h 10000"/>
                  <a:gd name="connsiteX97" fmla="*/ 6816 w 9837"/>
                  <a:gd name="connsiteY97" fmla="*/ 9906 h 10000"/>
                  <a:gd name="connsiteX98" fmla="*/ 6649 w 9837"/>
                  <a:gd name="connsiteY98" fmla="*/ 9604 h 10000"/>
                  <a:gd name="connsiteX99" fmla="*/ 6556 w 9837"/>
                  <a:gd name="connsiteY99" fmla="*/ 9390 h 10000"/>
                  <a:gd name="connsiteX100" fmla="*/ 6636 w 9837"/>
                  <a:gd name="connsiteY100" fmla="*/ 9243 h 10000"/>
                  <a:gd name="connsiteX101" fmla="*/ 6692 w 9837"/>
                  <a:gd name="connsiteY101" fmla="*/ 9045 h 10000"/>
                  <a:gd name="connsiteX102" fmla="*/ 7335 w 9837"/>
                  <a:gd name="connsiteY102" fmla="*/ 8432 h 10000"/>
                  <a:gd name="connsiteX103" fmla="*/ 7431 w 9837"/>
                  <a:gd name="connsiteY103" fmla="*/ 7798 h 10000"/>
                  <a:gd name="connsiteX104" fmla="*/ 7429 w 9837"/>
                  <a:gd name="connsiteY104" fmla="*/ 7784 h 10000"/>
                  <a:gd name="connsiteX105" fmla="*/ 7363 w 9837"/>
                  <a:gd name="connsiteY105" fmla="*/ 7524 h 10000"/>
                  <a:gd name="connsiteX106" fmla="*/ 7303 w 9837"/>
                  <a:gd name="connsiteY106" fmla="*/ 7052 h 10000"/>
                  <a:gd name="connsiteX107" fmla="*/ 7591 w 9837"/>
                  <a:gd name="connsiteY107" fmla="*/ 6448 h 10000"/>
                  <a:gd name="connsiteX108" fmla="*/ 7797 w 9837"/>
                  <a:gd name="connsiteY108" fmla="*/ 5141 h 10000"/>
                  <a:gd name="connsiteX109" fmla="*/ 7797 w 9837"/>
                  <a:gd name="connsiteY109" fmla="*/ 5140 h 10000"/>
                  <a:gd name="connsiteX110" fmla="*/ 7677 w 9837"/>
                  <a:gd name="connsiteY110" fmla="*/ 4464 h 10000"/>
                  <a:gd name="connsiteX111" fmla="*/ 7609 w 9837"/>
                  <a:gd name="connsiteY111" fmla="*/ 4382 h 10000"/>
                  <a:gd name="connsiteX112" fmla="*/ 7381 w 9837"/>
                  <a:gd name="connsiteY112" fmla="*/ 4087 h 10000"/>
                  <a:gd name="connsiteX113" fmla="*/ 7504 w 9837"/>
                  <a:gd name="connsiteY113" fmla="*/ 3208 h 10000"/>
                  <a:gd name="connsiteX114" fmla="*/ 7527 w 9837"/>
                  <a:gd name="connsiteY114" fmla="*/ 3165 h 10000"/>
                  <a:gd name="connsiteX115" fmla="*/ 7737 w 9837"/>
                  <a:gd name="connsiteY115" fmla="*/ 3533 h 10000"/>
                  <a:gd name="connsiteX116" fmla="*/ 7848 w 9837"/>
                  <a:gd name="connsiteY116" fmla="*/ 3826 h 10000"/>
                  <a:gd name="connsiteX117" fmla="*/ 7848 w 9837"/>
                  <a:gd name="connsiteY117" fmla="*/ 3916 h 10000"/>
                  <a:gd name="connsiteX118" fmla="*/ 7943 w 9837"/>
                  <a:gd name="connsiteY118" fmla="*/ 4123 h 10000"/>
                  <a:gd name="connsiteX119" fmla="*/ 8007 w 9837"/>
                  <a:gd name="connsiteY119" fmla="*/ 4239 h 10000"/>
                  <a:gd name="connsiteX120" fmla="*/ 8127 w 9837"/>
                  <a:gd name="connsiteY120" fmla="*/ 4387 h 10000"/>
                  <a:gd name="connsiteX121" fmla="*/ 8782 w 9837"/>
                  <a:gd name="connsiteY121" fmla="*/ 4937 h 10000"/>
                  <a:gd name="connsiteX122" fmla="*/ 8742 w 9837"/>
                  <a:gd name="connsiteY122" fmla="*/ 5076 h 10000"/>
                  <a:gd name="connsiteX123" fmla="*/ 8493 w 9837"/>
                  <a:gd name="connsiteY123" fmla="*/ 5188 h 10000"/>
                  <a:gd name="connsiteX124" fmla="*/ 8388 w 9837"/>
                  <a:gd name="connsiteY124" fmla="*/ 5334 h 10000"/>
                  <a:gd name="connsiteX125" fmla="*/ 8325 w 9837"/>
                  <a:gd name="connsiteY125" fmla="*/ 5479 h 10000"/>
                  <a:gd name="connsiteX126" fmla="*/ 8340 w 9837"/>
                  <a:gd name="connsiteY126" fmla="*/ 5575 h 10000"/>
                  <a:gd name="connsiteX127" fmla="*/ 8694 w 9837"/>
                  <a:gd name="connsiteY127" fmla="*/ 5555 h 10000"/>
                  <a:gd name="connsiteX128" fmla="*/ 8745 w 9837"/>
                  <a:gd name="connsiteY128" fmla="*/ 5442 h 10000"/>
                  <a:gd name="connsiteX129" fmla="*/ 8837 w 9837"/>
                  <a:gd name="connsiteY129" fmla="*/ 5425 h 10000"/>
                  <a:gd name="connsiteX130" fmla="*/ 8904 w 9837"/>
                  <a:gd name="connsiteY130" fmla="*/ 5440 h 10000"/>
                  <a:gd name="connsiteX131" fmla="*/ 8736 w 9837"/>
                  <a:gd name="connsiteY131" fmla="*/ 5633 h 10000"/>
                  <a:gd name="connsiteX132" fmla="*/ 8429 w 9837"/>
                  <a:gd name="connsiteY132" fmla="*/ 5801 h 10000"/>
                  <a:gd name="connsiteX133" fmla="*/ 9100 w 9837"/>
                  <a:gd name="connsiteY133" fmla="*/ 5744 h 10000"/>
                  <a:gd name="connsiteX134" fmla="*/ 9557 w 9837"/>
                  <a:gd name="connsiteY134" fmla="*/ 5618 h 10000"/>
                  <a:gd name="connsiteX135" fmla="*/ 9729 w 9837"/>
                  <a:gd name="connsiteY135" fmla="*/ 5415 h 10000"/>
                  <a:gd name="connsiteX136" fmla="*/ 9728 w 9837"/>
                  <a:gd name="connsiteY136" fmla="*/ 5204 h 10000"/>
                  <a:gd name="connsiteX137" fmla="*/ 9759 w 9837"/>
                  <a:gd name="connsiteY137" fmla="*/ 4961 h 10000"/>
                  <a:gd name="connsiteX0" fmla="*/ 9921 w 10000"/>
                  <a:gd name="connsiteY0" fmla="*/ 4961 h 10000"/>
                  <a:gd name="connsiteX1" fmla="*/ 9916 w 10000"/>
                  <a:gd name="connsiteY1" fmla="*/ 4916 h 10000"/>
                  <a:gd name="connsiteX2" fmla="*/ 9981 w 10000"/>
                  <a:gd name="connsiteY2" fmla="*/ 4026 h 10000"/>
                  <a:gd name="connsiteX3" fmla="*/ 9590 w 10000"/>
                  <a:gd name="connsiteY3" fmla="*/ 3447 h 10000"/>
                  <a:gd name="connsiteX4" fmla="*/ 9532 w 10000"/>
                  <a:gd name="connsiteY4" fmla="*/ 3075 h 10000"/>
                  <a:gd name="connsiteX5" fmla="*/ 9434 w 10000"/>
                  <a:gd name="connsiteY5" fmla="*/ 2736 h 10000"/>
                  <a:gd name="connsiteX6" fmla="*/ 9429 w 10000"/>
                  <a:gd name="connsiteY6" fmla="*/ 2727 h 10000"/>
                  <a:gd name="connsiteX7" fmla="*/ 9259 w 10000"/>
                  <a:gd name="connsiteY7" fmla="*/ 2525 h 10000"/>
                  <a:gd name="connsiteX8" fmla="*/ 9258 w 10000"/>
                  <a:gd name="connsiteY8" fmla="*/ 2404 h 10000"/>
                  <a:gd name="connsiteX9" fmla="*/ 9262 w 10000"/>
                  <a:gd name="connsiteY9" fmla="*/ 2303 h 10000"/>
                  <a:gd name="connsiteX10" fmla="*/ 9167 w 10000"/>
                  <a:gd name="connsiteY10" fmla="*/ 2074 h 10000"/>
                  <a:gd name="connsiteX11" fmla="*/ 8705 w 10000"/>
                  <a:gd name="connsiteY11" fmla="*/ 1859 h 10000"/>
                  <a:gd name="connsiteX12" fmla="*/ 7990 w 10000"/>
                  <a:gd name="connsiteY12" fmla="*/ 1752 h 10000"/>
                  <a:gd name="connsiteX13" fmla="*/ 5951 w 10000"/>
                  <a:gd name="connsiteY13" fmla="*/ 1537 h 10000"/>
                  <a:gd name="connsiteX14" fmla="*/ 5756 w 10000"/>
                  <a:gd name="connsiteY14" fmla="*/ 1308 h 10000"/>
                  <a:gd name="connsiteX15" fmla="*/ 5919 w 10000"/>
                  <a:gd name="connsiteY15" fmla="*/ 1258 h 10000"/>
                  <a:gd name="connsiteX16" fmla="*/ 6053 w 10000"/>
                  <a:gd name="connsiteY16" fmla="*/ 1098 h 10000"/>
                  <a:gd name="connsiteX17" fmla="*/ 6085 w 10000"/>
                  <a:gd name="connsiteY17" fmla="*/ 1090 h 10000"/>
                  <a:gd name="connsiteX18" fmla="*/ 6190 w 10000"/>
                  <a:gd name="connsiteY18" fmla="*/ 1076 h 10000"/>
                  <a:gd name="connsiteX19" fmla="*/ 6224 w 10000"/>
                  <a:gd name="connsiteY19" fmla="*/ 1052 h 10000"/>
                  <a:gd name="connsiteX20" fmla="*/ 6326 w 10000"/>
                  <a:gd name="connsiteY20" fmla="*/ 977 h 10000"/>
                  <a:gd name="connsiteX21" fmla="*/ 6507 w 10000"/>
                  <a:gd name="connsiteY21" fmla="*/ 806 h 10000"/>
                  <a:gd name="connsiteX22" fmla="*/ 6478 w 10000"/>
                  <a:gd name="connsiteY22" fmla="*/ 709 h 10000"/>
                  <a:gd name="connsiteX23" fmla="*/ 6413 w 10000"/>
                  <a:gd name="connsiteY23" fmla="*/ 700 h 10000"/>
                  <a:gd name="connsiteX24" fmla="*/ 6326 w 10000"/>
                  <a:gd name="connsiteY24" fmla="*/ 725 h 10000"/>
                  <a:gd name="connsiteX25" fmla="*/ 6400 w 10000"/>
                  <a:gd name="connsiteY25" fmla="*/ 568 h 10000"/>
                  <a:gd name="connsiteX26" fmla="*/ 6399 w 10000"/>
                  <a:gd name="connsiteY26" fmla="*/ 433 h 10000"/>
                  <a:gd name="connsiteX27" fmla="*/ 6339 w 10000"/>
                  <a:gd name="connsiteY27" fmla="*/ 310 h 10000"/>
                  <a:gd name="connsiteX28" fmla="*/ 6247 w 10000"/>
                  <a:gd name="connsiteY28" fmla="*/ 257 h 10000"/>
                  <a:gd name="connsiteX29" fmla="*/ 5327 w 10000"/>
                  <a:gd name="connsiteY29" fmla="*/ 32 h 10000"/>
                  <a:gd name="connsiteX30" fmla="*/ 4641 w 10000"/>
                  <a:gd name="connsiteY30" fmla="*/ 0 h 10000"/>
                  <a:gd name="connsiteX31" fmla="*/ 4641 w 10000"/>
                  <a:gd name="connsiteY31" fmla="*/ 0 h 10000"/>
                  <a:gd name="connsiteX32" fmla="*/ 4634 w 10000"/>
                  <a:gd name="connsiteY32" fmla="*/ 0 h 10000"/>
                  <a:gd name="connsiteX33" fmla="*/ 4625 w 10000"/>
                  <a:gd name="connsiteY33" fmla="*/ 0 h 10000"/>
                  <a:gd name="connsiteX34" fmla="*/ 4625 w 10000"/>
                  <a:gd name="connsiteY34" fmla="*/ 0 h 10000"/>
                  <a:gd name="connsiteX35" fmla="*/ 3936 w 10000"/>
                  <a:gd name="connsiteY35" fmla="*/ 32 h 10000"/>
                  <a:gd name="connsiteX36" fmla="*/ 3016 w 10000"/>
                  <a:gd name="connsiteY36" fmla="*/ 257 h 10000"/>
                  <a:gd name="connsiteX37" fmla="*/ 2925 w 10000"/>
                  <a:gd name="connsiteY37" fmla="*/ 310 h 10000"/>
                  <a:gd name="connsiteX38" fmla="*/ 2867 w 10000"/>
                  <a:gd name="connsiteY38" fmla="*/ 433 h 10000"/>
                  <a:gd name="connsiteX39" fmla="*/ 2865 w 10000"/>
                  <a:gd name="connsiteY39" fmla="*/ 568 h 10000"/>
                  <a:gd name="connsiteX40" fmla="*/ 2936 w 10000"/>
                  <a:gd name="connsiteY40" fmla="*/ 725 h 10000"/>
                  <a:gd name="connsiteX41" fmla="*/ 2850 w 10000"/>
                  <a:gd name="connsiteY41" fmla="*/ 700 h 10000"/>
                  <a:gd name="connsiteX42" fmla="*/ 2786 w 10000"/>
                  <a:gd name="connsiteY42" fmla="*/ 709 h 10000"/>
                  <a:gd name="connsiteX43" fmla="*/ 2757 w 10000"/>
                  <a:gd name="connsiteY43" fmla="*/ 806 h 10000"/>
                  <a:gd name="connsiteX44" fmla="*/ 2938 w 10000"/>
                  <a:gd name="connsiteY44" fmla="*/ 977 h 10000"/>
                  <a:gd name="connsiteX45" fmla="*/ 3040 w 10000"/>
                  <a:gd name="connsiteY45" fmla="*/ 1052 h 10000"/>
                  <a:gd name="connsiteX46" fmla="*/ 3074 w 10000"/>
                  <a:gd name="connsiteY46" fmla="*/ 1076 h 10000"/>
                  <a:gd name="connsiteX47" fmla="*/ 3179 w 10000"/>
                  <a:gd name="connsiteY47" fmla="*/ 1090 h 10000"/>
                  <a:gd name="connsiteX48" fmla="*/ 3212 w 10000"/>
                  <a:gd name="connsiteY48" fmla="*/ 1098 h 10000"/>
                  <a:gd name="connsiteX49" fmla="*/ 3345 w 10000"/>
                  <a:gd name="connsiteY49" fmla="*/ 1255 h 10000"/>
                  <a:gd name="connsiteX50" fmla="*/ 3509 w 10000"/>
                  <a:gd name="connsiteY50" fmla="*/ 1307 h 10000"/>
                  <a:gd name="connsiteX51" fmla="*/ 3316 w 10000"/>
                  <a:gd name="connsiteY51" fmla="*/ 1537 h 10000"/>
                  <a:gd name="connsiteX52" fmla="*/ 1274 w 10000"/>
                  <a:gd name="connsiteY52" fmla="*/ 1752 h 10000"/>
                  <a:gd name="connsiteX53" fmla="*/ 560 w 10000"/>
                  <a:gd name="connsiteY53" fmla="*/ 1859 h 10000"/>
                  <a:gd name="connsiteX54" fmla="*/ 98 w 10000"/>
                  <a:gd name="connsiteY54" fmla="*/ 2074 h 10000"/>
                  <a:gd name="connsiteX55" fmla="*/ 2 w 10000"/>
                  <a:gd name="connsiteY55" fmla="*/ 2303 h 10000"/>
                  <a:gd name="connsiteX56" fmla="*/ 5 w 10000"/>
                  <a:gd name="connsiteY56" fmla="*/ 2404 h 10000"/>
                  <a:gd name="connsiteX57" fmla="*/ 1612 w 10000"/>
                  <a:gd name="connsiteY57" fmla="*/ 3166 h 10000"/>
                  <a:gd name="connsiteX58" fmla="*/ 1635 w 10000"/>
                  <a:gd name="connsiteY58" fmla="*/ 3208 h 10000"/>
                  <a:gd name="connsiteX59" fmla="*/ 1763 w 10000"/>
                  <a:gd name="connsiteY59" fmla="*/ 4087 h 10000"/>
                  <a:gd name="connsiteX60" fmla="*/ 1531 w 10000"/>
                  <a:gd name="connsiteY60" fmla="*/ 4382 h 10000"/>
                  <a:gd name="connsiteX61" fmla="*/ 1461 w 10000"/>
                  <a:gd name="connsiteY61" fmla="*/ 4464 h 10000"/>
                  <a:gd name="connsiteX62" fmla="*/ 1339 w 10000"/>
                  <a:gd name="connsiteY62" fmla="*/ 5148 h 10000"/>
                  <a:gd name="connsiteX63" fmla="*/ 1339 w 10000"/>
                  <a:gd name="connsiteY63" fmla="*/ 5149 h 10000"/>
                  <a:gd name="connsiteX64" fmla="*/ 1519 w 10000"/>
                  <a:gd name="connsiteY64" fmla="*/ 6458 h 10000"/>
                  <a:gd name="connsiteX65" fmla="*/ 1849 w 10000"/>
                  <a:gd name="connsiteY65" fmla="*/ 7061 h 10000"/>
                  <a:gd name="connsiteX66" fmla="*/ 1790 w 10000"/>
                  <a:gd name="connsiteY66" fmla="*/ 7531 h 10000"/>
                  <a:gd name="connsiteX67" fmla="*/ 1724 w 10000"/>
                  <a:gd name="connsiteY67" fmla="*/ 7792 h 10000"/>
                  <a:gd name="connsiteX68" fmla="*/ 1721 w 10000"/>
                  <a:gd name="connsiteY68" fmla="*/ 7806 h 10000"/>
                  <a:gd name="connsiteX69" fmla="*/ 1821 w 10000"/>
                  <a:gd name="connsiteY69" fmla="*/ 8440 h 10000"/>
                  <a:gd name="connsiteX70" fmla="*/ 2473 w 10000"/>
                  <a:gd name="connsiteY70" fmla="*/ 9045 h 10000"/>
                  <a:gd name="connsiteX71" fmla="*/ 2533 w 10000"/>
                  <a:gd name="connsiteY71" fmla="*/ 9251 h 10000"/>
                  <a:gd name="connsiteX72" fmla="*/ 2617 w 10000"/>
                  <a:gd name="connsiteY72" fmla="*/ 9398 h 10000"/>
                  <a:gd name="connsiteX73" fmla="*/ 2524 w 10000"/>
                  <a:gd name="connsiteY73" fmla="*/ 9612 h 10000"/>
                  <a:gd name="connsiteX74" fmla="*/ 2357 w 10000"/>
                  <a:gd name="connsiteY74" fmla="*/ 9914 h 10000"/>
                  <a:gd name="connsiteX75" fmla="*/ 3345 w 10000"/>
                  <a:gd name="connsiteY75" fmla="*/ 10000 h 10000"/>
                  <a:gd name="connsiteX76" fmla="*/ 3777 w 10000"/>
                  <a:gd name="connsiteY76" fmla="*/ 9511 h 10000"/>
                  <a:gd name="connsiteX77" fmla="*/ 3728 w 10000"/>
                  <a:gd name="connsiteY77" fmla="*/ 9238 h 10000"/>
                  <a:gd name="connsiteX78" fmla="*/ 3615 w 10000"/>
                  <a:gd name="connsiteY78" fmla="*/ 9045 h 10000"/>
                  <a:gd name="connsiteX79" fmla="*/ 3776 w 10000"/>
                  <a:gd name="connsiteY79" fmla="*/ 8490 h 10000"/>
                  <a:gd name="connsiteX80" fmla="*/ 3772 w 10000"/>
                  <a:gd name="connsiteY80" fmla="*/ 8106 h 10000"/>
                  <a:gd name="connsiteX81" fmla="*/ 3968 w 10000"/>
                  <a:gd name="connsiteY81" fmla="*/ 7432 h 10000"/>
                  <a:gd name="connsiteX82" fmla="*/ 3981 w 10000"/>
                  <a:gd name="connsiteY82" fmla="*/ 7412 h 10000"/>
                  <a:gd name="connsiteX83" fmla="*/ 4171 w 10000"/>
                  <a:gd name="connsiteY83" fmla="*/ 6549 h 10000"/>
                  <a:gd name="connsiteX84" fmla="*/ 4249 w 10000"/>
                  <a:gd name="connsiteY84" fmla="*/ 6212 h 10000"/>
                  <a:gd name="connsiteX85" fmla="*/ 4613 w 10000"/>
                  <a:gd name="connsiteY85" fmla="*/ 5447 h 10000"/>
                  <a:gd name="connsiteX86" fmla="*/ 5018 w 10000"/>
                  <a:gd name="connsiteY86" fmla="*/ 6197 h 10000"/>
                  <a:gd name="connsiteX87" fmla="*/ 5082 w 10000"/>
                  <a:gd name="connsiteY87" fmla="*/ 6541 h 10000"/>
                  <a:gd name="connsiteX88" fmla="*/ 5292 w 10000"/>
                  <a:gd name="connsiteY88" fmla="*/ 7403 h 10000"/>
                  <a:gd name="connsiteX89" fmla="*/ 5303 w 10000"/>
                  <a:gd name="connsiteY89" fmla="*/ 7423 h 10000"/>
                  <a:gd name="connsiteX90" fmla="*/ 5502 w 10000"/>
                  <a:gd name="connsiteY90" fmla="*/ 8098 h 10000"/>
                  <a:gd name="connsiteX91" fmla="*/ 5502 w 10000"/>
                  <a:gd name="connsiteY91" fmla="*/ 8481 h 10000"/>
                  <a:gd name="connsiteX92" fmla="*/ 5664 w 10000"/>
                  <a:gd name="connsiteY92" fmla="*/ 9045 h 10000"/>
                  <a:gd name="connsiteX93" fmla="*/ 5555 w 10000"/>
                  <a:gd name="connsiteY93" fmla="*/ 9229 h 10000"/>
                  <a:gd name="connsiteX94" fmla="*/ 5505 w 10000"/>
                  <a:gd name="connsiteY94" fmla="*/ 9502 h 10000"/>
                  <a:gd name="connsiteX95" fmla="*/ 5939 w 10000"/>
                  <a:gd name="connsiteY95" fmla="*/ 9992 h 10000"/>
                  <a:gd name="connsiteX96" fmla="*/ 6929 w 10000"/>
                  <a:gd name="connsiteY96" fmla="*/ 9906 h 10000"/>
                  <a:gd name="connsiteX97" fmla="*/ 6759 w 10000"/>
                  <a:gd name="connsiteY97" fmla="*/ 9604 h 10000"/>
                  <a:gd name="connsiteX98" fmla="*/ 6665 w 10000"/>
                  <a:gd name="connsiteY98" fmla="*/ 9390 h 10000"/>
                  <a:gd name="connsiteX99" fmla="*/ 6746 w 10000"/>
                  <a:gd name="connsiteY99" fmla="*/ 9243 h 10000"/>
                  <a:gd name="connsiteX100" fmla="*/ 6803 w 10000"/>
                  <a:gd name="connsiteY100" fmla="*/ 9045 h 10000"/>
                  <a:gd name="connsiteX101" fmla="*/ 7457 w 10000"/>
                  <a:gd name="connsiteY101" fmla="*/ 8432 h 10000"/>
                  <a:gd name="connsiteX102" fmla="*/ 7554 w 10000"/>
                  <a:gd name="connsiteY102" fmla="*/ 7798 h 10000"/>
                  <a:gd name="connsiteX103" fmla="*/ 7552 w 10000"/>
                  <a:gd name="connsiteY103" fmla="*/ 7784 h 10000"/>
                  <a:gd name="connsiteX104" fmla="*/ 7485 w 10000"/>
                  <a:gd name="connsiteY104" fmla="*/ 7524 h 10000"/>
                  <a:gd name="connsiteX105" fmla="*/ 7424 w 10000"/>
                  <a:gd name="connsiteY105" fmla="*/ 7052 h 10000"/>
                  <a:gd name="connsiteX106" fmla="*/ 7717 w 10000"/>
                  <a:gd name="connsiteY106" fmla="*/ 6448 h 10000"/>
                  <a:gd name="connsiteX107" fmla="*/ 7926 w 10000"/>
                  <a:gd name="connsiteY107" fmla="*/ 5141 h 10000"/>
                  <a:gd name="connsiteX108" fmla="*/ 7926 w 10000"/>
                  <a:gd name="connsiteY108" fmla="*/ 5140 h 10000"/>
                  <a:gd name="connsiteX109" fmla="*/ 7804 w 10000"/>
                  <a:gd name="connsiteY109" fmla="*/ 4464 h 10000"/>
                  <a:gd name="connsiteX110" fmla="*/ 7735 w 10000"/>
                  <a:gd name="connsiteY110" fmla="*/ 4382 h 10000"/>
                  <a:gd name="connsiteX111" fmla="*/ 7503 w 10000"/>
                  <a:gd name="connsiteY111" fmla="*/ 4087 h 10000"/>
                  <a:gd name="connsiteX112" fmla="*/ 7628 w 10000"/>
                  <a:gd name="connsiteY112" fmla="*/ 3208 h 10000"/>
                  <a:gd name="connsiteX113" fmla="*/ 7652 w 10000"/>
                  <a:gd name="connsiteY113" fmla="*/ 3165 h 10000"/>
                  <a:gd name="connsiteX114" fmla="*/ 7865 w 10000"/>
                  <a:gd name="connsiteY114" fmla="*/ 3533 h 10000"/>
                  <a:gd name="connsiteX115" fmla="*/ 7978 w 10000"/>
                  <a:gd name="connsiteY115" fmla="*/ 3826 h 10000"/>
                  <a:gd name="connsiteX116" fmla="*/ 7978 w 10000"/>
                  <a:gd name="connsiteY116" fmla="*/ 3916 h 10000"/>
                  <a:gd name="connsiteX117" fmla="*/ 8075 w 10000"/>
                  <a:gd name="connsiteY117" fmla="*/ 4123 h 10000"/>
                  <a:gd name="connsiteX118" fmla="*/ 8140 w 10000"/>
                  <a:gd name="connsiteY118" fmla="*/ 4239 h 10000"/>
                  <a:gd name="connsiteX119" fmla="*/ 8262 w 10000"/>
                  <a:gd name="connsiteY119" fmla="*/ 4387 h 10000"/>
                  <a:gd name="connsiteX120" fmla="*/ 8928 w 10000"/>
                  <a:gd name="connsiteY120" fmla="*/ 4937 h 10000"/>
                  <a:gd name="connsiteX121" fmla="*/ 8887 w 10000"/>
                  <a:gd name="connsiteY121" fmla="*/ 5076 h 10000"/>
                  <a:gd name="connsiteX122" fmla="*/ 8634 w 10000"/>
                  <a:gd name="connsiteY122" fmla="*/ 5188 h 10000"/>
                  <a:gd name="connsiteX123" fmla="*/ 8527 w 10000"/>
                  <a:gd name="connsiteY123" fmla="*/ 5334 h 10000"/>
                  <a:gd name="connsiteX124" fmla="*/ 8463 w 10000"/>
                  <a:gd name="connsiteY124" fmla="*/ 5479 h 10000"/>
                  <a:gd name="connsiteX125" fmla="*/ 8478 w 10000"/>
                  <a:gd name="connsiteY125" fmla="*/ 5575 h 10000"/>
                  <a:gd name="connsiteX126" fmla="*/ 8838 w 10000"/>
                  <a:gd name="connsiteY126" fmla="*/ 5555 h 10000"/>
                  <a:gd name="connsiteX127" fmla="*/ 8890 w 10000"/>
                  <a:gd name="connsiteY127" fmla="*/ 5442 h 10000"/>
                  <a:gd name="connsiteX128" fmla="*/ 8983 w 10000"/>
                  <a:gd name="connsiteY128" fmla="*/ 5425 h 10000"/>
                  <a:gd name="connsiteX129" fmla="*/ 9052 w 10000"/>
                  <a:gd name="connsiteY129" fmla="*/ 5440 h 10000"/>
                  <a:gd name="connsiteX130" fmla="*/ 8881 w 10000"/>
                  <a:gd name="connsiteY130" fmla="*/ 5633 h 10000"/>
                  <a:gd name="connsiteX131" fmla="*/ 8569 w 10000"/>
                  <a:gd name="connsiteY131" fmla="*/ 5801 h 10000"/>
                  <a:gd name="connsiteX132" fmla="*/ 9251 w 10000"/>
                  <a:gd name="connsiteY132" fmla="*/ 5744 h 10000"/>
                  <a:gd name="connsiteX133" fmla="*/ 9715 w 10000"/>
                  <a:gd name="connsiteY133" fmla="*/ 5618 h 10000"/>
                  <a:gd name="connsiteX134" fmla="*/ 9890 w 10000"/>
                  <a:gd name="connsiteY134" fmla="*/ 5415 h 10000"/>
                  <a:gd name="connsiteX135" fmla="*/ 9889 w 10000"/>
                  <a:gd name="connsiteY135" fmla="*/ 5204 h 10000"/>
                  <a:gd name="connsiteX136" fmla="*/ 9921 w 10000"/>
                  <a:gd name="connsiteY136" fmla="*/ 4961 h 10000"/>
                  <a:gd name="connsiteX0" fmla="*/ 9919 w 9998"/>
                  <a:gd name="connsiteY0" fmla="*/ 4961 h 10000"/>
                  <a:gd name="connsiteX1" fmla="*/ 9914 w 9998"/>
                  <a:gd name="connsiteY1" fmla="*/ 4916 h 10000"/>
                  <a:gd name="connsiteX2" fmla="*/ 9979 w 9998"/>
                  <a:gd name="connsiteY2" fmla="*/ 4026 h 10000"/>
                  <a:gd name="connsiteX3" fmla="*/ 9588 w 9998"/>
                  <a:gd name="connsiteY3" fmla="*/ 3447 h 10000"/>
                  <a:gd name="connsiteX4" fmla="*/ 9530 w 9998"/>
                  <a:gd name="connsiteY4" fmla="*/ 3075 h 10000"/>
                  <a:gd name="connsiteX5" fmla="*/ 9432 w 9998"/>
                  <a:gd name="connsiteY5" fmla="*/ 2736 h 10000"/>
                  <a:gd name="connsiteX6" fmla="*/ 9427 w 9998"/>
                  <a:gd name="connsiteY6" fmla="*/ 2727 h 10000"/>
                  <a:gd name="connsiteX7" fmla="*/ 9257 w 9998"/>
                  <a:gd name="connsiteY7" fmla="*/ 2525 h 10000"/>
                  <a:gd name="connsiteX8" fmla="*/ 9256 w 9998"/>
                  <a:gd name="connsiteY8" fmla="*/ 2404 h 10000"/>
                  <a:gd name="connsiteX9" fmla="*/ 9260 w 9998"/>
                  <a:gd name="connsiteY9" fmla="*/ 2303 h 10000"/>
                  <a:gd name="connsiteX10" fmla="*/ 9165 w 9998"/>
                  <a:gd name="connsiteY10" fmla="*/ 2074 h 10000"/>
                  <a:gd name="connsiteX11" fmla="*/ 8703 w 9998"/>
                  <a:gd name="connsiteY11" fmla="*/ 1859 h 10000"/>
                  <a:gd name="connsiteX12" fmla="*/ 7988 w 9998"/>
                  <a:gd name="connsiteY12" fmla="*/ 1752 h 10000"/>
                  <a:gd name="connsiteX13" fmla="*/ 5949 w 9998"/>
                  <a:gd name="connsiteY13" fmla="*/ 1537 h 10000"/>
                  <a:gd name="connsiteX14" fmla="*/ 5754 w 9998"/>
                  <a:gd name="connsiteY14" fmla="*/ 1308 h 10000"/>
                  <a:gd name="connsiteX15" fmla="*/ 5917 w 9998"/>
                  <a:gd name="connsiteY15" fmla="*/ 1258 h 10000"/>
                  <a:gd name="connsiteX16" fmla="*/ 6051 w 9998"/>
                  <a:gd name="connsiteY16" fmla="*/ 1098 h 10000"/>
                  <a:gd name="connsiteX17" fmla="*/ 6083 w 9998"/>
                  <a:gd name="connsiteY17" fmla="*/ 1090 h 10000"/>
                  <a:gd name="connsiteX18" fmla="*/ 6188 w 9998"/>
                  <a:gd name="connsiteY18" fmla="*/ 1076 h 10000"/>
                  <a:gd name="connsiteX19" fmla="*/ 6222 w 9998"/>
                  <a:gd name="connsiteY19" fmla="*/ 1052 h 10000"/>
                  <a:gd name="connsiteX20" fmla="*/ 6324 w 9998"/>
                  <a:gd name="connsiteY20" fmla="*/ 977 h 10000"/>
                  <a:gd name="connsiteX21" fmla="*/ 6505 w 9998"/>
                  <a:gd name="connsiteY21" fmla="*/ 806 h 10000"/>
                  <a:gd name="connsiteX22" fmla="*/ 6476 w 9998"/>
                  <a:gd name="connsiteY22" fmla="*/ 709 h 10000"/>
                  <a:gd name="connsiteX23" fmla="*/ 6411 w 9998"/>
                  <a:gd name="connsiteY23" fmla="*/ 700 h 10000"/>
                  <a:gd name="connsiteX24" fmla="*/ 6324 w 9998"/>
                  <a:gd name="connsiteY24" fmla="*/ 725 h 10000"/>
                  <a:gd name="connsiteX25" fmla="*/ 6398 w 9998"/>
                  <a:gd name="connsiteY25" fmla="*/ 568 h 10000"/>
                  <a:gd name="connsiteX26" fmla="*/ 6397 w 9998"/>
                  <a:gd name="connsiteY26" fmla="*/ 433 h 10000"/>
                  <a:gd name="connsiteX27" fmla="*/ 6337 w 9998"/>
                  <a:gd name="connsiteY27" fmla="*/ 310 h 10000"/>
                  <a:gd name="connsiteX28" fmla="*/ 6245 w 9998"/>
                  <a:gd name="connsiteY28" fmla="*/ 257 h 10000"/>
                  <a:gd name="connsiteX29" fmla="*/ 5325 w 9998"/>
                  <a:gd name="connsiteY29" fmla="*/ 32 h 10000"/>
                  <a:gd name="connsiteX30" fmla="*/ 4639 w 9998"/>
                  <a:gd name="connsiteY30" fmla="*/ 0 h 10000"/>
                  <a:gd name="connsiteX31" fmla="*/ 4639 w 9998"/>
                  <a:gd name="connsiteY31" fmla="*/ 0 h 10000"/>
                  <a:gd name="connsiteX32" fmla="*/ 4632 w 9998"/>
                  <a:gd name="connsiteY32" fmla="*/ 0 h 10000"/>
                  <a:gd name="connsiteX33" fmla="*/ 4623 w 9998"/>
                  <a:gd name="connsiteY33" fmla="*/ 0 h 10000"/>
                  <a:gd name="connsiteX34" fmla="*/ 4623 w 9998"/>
                  <a:gd name="connsiteY34" fmla="*/ 0 h 10000"/>
                  <a:gd name="connsiteX35" fmla="*/ 3934 w 9998"/>
                  <a:gd name="connsiteY35" fmla="*/ 32 h 10000"/>
                  <a:gd name="connsiteX36" fmla="*/ 3014 w 9998"/>
                  <a:gd name="connsiteY36" fmla="*/ 257 h 10000"/>
                  <a:gd name="connsiteX37" fmla="*/ 2923 w 9998"/>
                  <a:gd name="connsiteY37" fmla="*/ 310 h 10000"/>
                  <a:gd name="connsiteX38" fmla="*/ 2865 w 9998"/>
                  <a:gd name="connsiteY38" fmla="*/ 433 h 10000"/>
                  <a:gd name="connsiteX39" fmla="*/ 2863 w 9998"/>
                  <a:gd name="connsiteY39" fmla="*/ 568 h 10000"/>
                  <a:gd name="connsiteX40" fmla="*/ 2934 w 9998"/>
                  <a:gd name="connsiteY40" fmla="*/ 725 h 10000"/>
                  <a:gd name="connsiteX41" fmla="*/ 2848 w 9998"/>
                  <a:gd name="connsiteY41" fmla="*/ 700 h 10000"/>
                  <a:gd name="connsiteX42" fmla="*/ 2784 w 9998"/>
                  <a:gd name="connsiteY42" fmla="*/ 709 h 10000"/>
                  <a:gd name="connsiteX43" fmla="*/ 2755 w 9998"/>
                  <a:gd name="connsiteY43" fmla="*/ 806 h 10000"/>
                  <a:gd name="connsiteX44" fmla="*/ 2936 w 9998"/>
                  <a:gd name="connsiteY44" fmla="*/ 977 h 10000"/>
                  <a:gd name="connsiteX45" fmla="*/ 3038 w 9998"/>
                  <a:gd name="connsiteY45" fmla="*/ 1052 h 10000"/>
                  <a:gd name="connsiteX46" fmla="*/ 3072 w 9998"/>
                  <a:gd name="connsiteY46" fmla="*/ 1076 h 10000"/>
                  <a:gd name="connsiteX47" fmla="*/ 3177 w 9998"/>
                  <a:gd name="connsiteY47" fmla="*/ 1090 h 10000"/>
                  <a:gd name="connsiteX48" fmla="*/ 3210 w 9998"/>
                  <a:gd name="connsiteY48" fmla="*/ 1098 h 10000"/>
                  <a:gd name="connsiteX49" fmla="*/ 3343 w 9998"/>
                  <a:gd name="connsiteY49" fmla="*/ 1255 h 10000"/>
                  <a:gd name="connsiteX50" fmla="*/ 3507 w 9998"/>
                  <a:gd name="connsiteY50" fmla="*/ 1307 h 10000"/>
                  <a:gd name="connsiteX51" fmla="*/ 3314 w 9998"/>
                  <a:gd name="connsiteY51" fmla="*/ 1537 h 10000"/>
                  <a:gd name="connsiteX52" fmla="*/ 1272 w 9998"/>
                  <a:gd name="connsiteY52" fmla="*/ 1752 h 10000"/>
                  <a:gd name="connsiteX53" fmla="*/ 558 w 9998"/>
                  <a:gd name="connsiteY53" fmla="*/ 1859 h 10000"/>
                  <a:gd name="connsiteX54" fmla="*/ 96 w 9998"/>
                  <a:gd name="connsiteY54" fmla="*/ 2074 h 10000"/>
                  <a:gd name="connsiteX55" fmla="*/ 0 w 9998"/>
                  <a:gd name="connsiteY55" fmla="*/ 2303 h 10000"/>
                  <a:gd name="connsiteX56" fmla="*/ 1610 w 9998"/>
                  <a:gd name="connsiteY56" fmla="*/ 3166 h 10000"/>
                  <a:gd name="connsiteX57" fmla="*/ 1633 w 9998"/>
                  <a:gd name="connsiteY57" fmla="*/ 3208 h 10000"/>
                  <a:gd name="connsiteX58" fmla="*/ 1761 w 9998"/>
                  <a:gd name="connsiteY58" fmla="*/ 4087 h 10000"/>
                  <a:gd name="connsiteX59" fmla="*/ 1529 w 9998"/>
                  <a:gd name="connsiteY59" fmla="*/ 4382 h 10000"/>
                  <a:gd name="connsiteX60" fmla="*/ 1459 w 9998"/>
                  <a:gd name="connsiteY60" fmla="*/ 4464 h 10000"/>
                  <a:gd name="connsiteX61" fmla="*/ 1337 w 9998"/>
                  <a:gd name="connsiteY61" fmla="*/ 5148 h 10000"/>
                  <a:gd name="connsiteX62" fmla="*/ 1337 w 9998"/>
                  <a:gd name="connsiteY62" fmla="*/ 5149 h 10000"/>
                  <a:gd name="connsiteX63" fmla="*/ 1517 w 9998"/>
                  <a:gd name="connsiteY63" fmla="*/ 6458 h 10000"/>
                  <a:gd name="connsiteX64" fmla="*/ 1847 w 9998"/>
                  <a:gd name="connsiteY64" fmla="*/ 7061 h 10000"/>
                  <a:gd name="connsiteX65" fmla="*/ 1788 w 9998"/>
                  <a:gd name="connsiteY65" fmla="*/ 7531 h 10000"/>
                  <a:gd name="connsiteX66" fmla="*/ 1722 w 9998"/>
                  <a:gd name="connsiteY66" fmla="*/ 7792 h 10000"/>
                  <a:gd name="connsiteX67" fmla="*/ 1719 w 9998"/>
                  <a:gd name="connsiteY67" fmla="*/ 7806 h 10000"/>
                  <a:gd name="connsiteX68" fmla="*/ 1819 w 9998"/>
                  <a:gd name="connsiteY68" fmla="*/ 8440 h 10000"/>
                  <a:gd name="connsiteX69" fmla="*/ 2471 w 9998"/>
                  <a:gd name="connsiteY69" fmla="*/ 9045 h 10000"/>
                  <a:gd name="connsiteX70" fmla="*/ 2531 w 9998"/>
                  <a:gd name="connsiteY70" fmla="*/ 9251 h 10000"/>
                  <a:gd name="connsiteX71" fmla="*/ 2615 w 9998"/>
                  <a:gd name="connsiteY71" fmla="*/ 9398 h 10000"/>
                  <a:gd name="connsiteX72" fmla="*/ 2522 w 9998"/>
                  <a:gd name="connsiteY72" fmla="*/ 9612 h 10000"/>
                  <a:gd name="connsiteX73" fmla="*/ 2355 w 9998"/>
                  <a:gd name="connsiteY73" fmla="*/ 9914 h 10000"/>
                  <a:gd name="connsiteX74" fmla="*/ 3343 w 9998"/>
                  <a:gd name="connsiteY74" fmla="*/ 10000 h 10000"/>
                  <a:gd name="connsiteX75" fmla="*/ 3775 w 9998"/>
                  <a:gd name="connsiteY75" fmla="*/ 9511 h 10000"/>
                  <a:gd name="connsiteX76" fmla="*/ 3726 w 9998"/>
                  <a:gd name="connsiteY76" fmla="*/ 9238 h 10000"/>
                  <a:gd name="connsiteX77" fmla="*/ 3613 w 9998"/>
                  <a:gd name="connsiteY77" fmla="*/ 9045 h 10000"/>
                  <a:gd name="connsiteX78" fmla="*/ 3774 w 9998"/>
                  <a:gd name="connsiteY78" fmla="*/ 8490 h 10000"/>
                  <a:gd name="connsiteX79" fmla="*/ 3770 w 9998"/>
                  <a:gd name="connsiteY79" fmla="*/ 8106 h 10000"/>
                  <a:gd name="connsiteX80" fmla="*/ 3966 w 9998"/>
                  <a:gd name="connsiteY80" fmla="*/ 7432 h 10000"/>
                  <a:gd name="connsiteX81" fmla="*/ 3979 w 9998"/>
                  <a:gd name="connsiteY81" fmla="*/ 7412 h 10000"/>
                  <a:gd name="connsiteX82" fmla="*/ 4169 w 9998"/>
                  <a:gd name="connsiteY82" fmla="*/ 6549 h 10000"/>
                  <a:gd name="connsiteX83" fmla="*/ 4247 w 9998"/>
                  <a:gd name="connsiteY83" fmla="*/ 6212 h 10000"/>
                  <a:gd name="connsiteX84" fmla="*/ 4611 w 9998"/>
                  <a:gd name="connsiteY84" fmla="*/ 5447 h 10000"/>
                  <a:gd name="connsiteX85" fmla="*/ 5016 w 9998"/>
                  <a:gd name="connsiteY85" fmla="*/ 6197 h 10000"/>
                  <a:gd name="connsiteX86" fmla="*/ 5080 w 9998"/>
                  <a:gd name="connsiteY86" fmla="*/ 6541 h 10000"/>
                  <a:gd name="connsiteX87" fmla="*/ 5290 w 9998"/>
                  <a:gd name="connsiteY87" fmla="*/ 7403 h 10000"/>
                  <a:gd name="connsiteX88" fmla="*/ 5301 w 9998"/>
                  <a:gd name="connsiteY88" fmla="*/ 7423 h 10000"/>
                  <a:gd name="connsiteX89" fmla="*/ 5500 w 9998"/>
                  <a:gd name="connsiteY89" fmla="*/ 8098 h 10000"/>
                  <a:gd name="connsiteX90" fmla="*/ 5500 w 9998"/>
                  <a:gd name="connsiteY90" fmla="*/ 8481 h 10000"/>
                  <a:gd name="connsiteX91" fmla="*/ 5662 w 9998"/>
                  <a:gd name="connsiteY91" fmla="*/ 9045 h 10000"/>
                  <a:gd name="connsiteX92" fmla="*/ 5553 w 9998"/>
                  <a:gd name="connsiteY92" fmla="*/ 9229 h 10000"/>
                  <a:gd name="connsiteX93" fmla="*/ 5503 w 9998"/>
                  <a:gd name="connsiteY93" fmla="*/ 9502 h 10000"/>
                  <a:gd name="connsiteX94" fmla="*/ 5937 w 9998"/>
                  <a:gd name="connsiteY94" fmla="*/ 9992 h 10000"/>
                  <a:gd name="connsiteX95" fmla="*/ 6927 w 9998"/>
                  <a:gd name="connsiteY95" fmla="*/ 9906 h 10000"/>
                  <a:gd name="connsiteX96" fmla="*/ 6757 w 9998"/>
                  <a:gd name="connsiteY96" fmla="*/ 9604 h 10000"/>
                  <a:gd name="connsiteX97" fmla="*/ 6663 w 9998"/>
                  <a:gd name="connsiteY97" fmla="*/ 9390 h 10000"/>
                  <a:gd name="connsiteX98" fmla="*/ 6744 w 9998"/>
                  <a:gd name="connsiteY98" fmla="*/ 9243 h 10000"/>
                  <a:gd name="connsiteX99" fmla="*/ 6801 w 9998"/>
                  <a:gd name="connsiteY99" fmla="*/ 9045 h 10000"/>
                  <a:gd name="connsiteX100" fmla="*/ 7455 w 9998"/>
                  <a:gd name="connsiteY100" fmla="*/ 8432 h 10000"/>
                  <a:gd name="connsiteX101" fmla="*/ 7552 w 9998"/>
                  <a:gd name="connsiteY101" fmla="*/ 7798 h 10000"/>
                  <a:gd name="connsiteX102" fmla="*/ 7550 w 9998"/>
                  <a:gd name="connsiteY102" fmla="*/ 7784 h 10000"/>
                  <a:gd name="connsiteX103" fmla="*/ 7483 w 9998"/>
                  <a:gd name="connsiteY103" fmla="*/ 7524 h 10000"/>
                  <a:gd name="connsiteX104" fmla="*/ 7422 w 9998"/>
                  <a:gd name="connsiteY104" fmla="*/ 7052 h 10000"/>
                  <a:gd name="connsiteX105" fmla="*/ 7715 w 9998"/>
                  <a:gd name="connsiteY105" fmla="*/ 6448 h 10000"/>
                  <a:gd name="connsiteX106" fmla="*/ 7924 w 9998"/>
                  <a:gd name="connsiteY106" fmla="*/ 5141 h 10000"/>
                  <a:gd name="connsiteX107" fmla="*/ 7924 w 9998"/>
                  <a:gd name="connsiteY107" fmla="*/ 5140 h 10000"/>
                  <a:gd name="connsiteX108" fmla="*/ 7802 w 9998"/>
                  <a:gd name="connsiteY108" fmla="*/ 4464 h 10000"/>
                  <a:gd name="connsiteX109" fmla="*/ 7733 w 9998"/>
                  <a:gd name="connsiteY109" fmla="*/ 4382 h 10000"/>
                  <a:gd name="connsiteX110" fmla="*/ 7501 w 9998"/>
                  <a:gd name="connsiteY110" fmla="*/ 4087 h 10000"/>
                  <a:gd name="connsiteX111" fmla="*/ 7626 w 9998"/>
                  <a:gd name="connsiteY111" fmla="*/ 3208 h 10000"/>
                  <a:gd name="connsiteX112" fmla="*/ 7650 w 9998"/>
                  <a:gd name="connsiteY112" fmla="*/ 3165 h 10000"/>
                  <a:gd name="connsiteX113" fmla="*/ 7863 w 9998"/>
                  <a:gd name="connsiteY113" fmla="*/ 3533 h 10000"/>
                  <a:gd name="connsiteX114" fmla="*/ 7976 w 9998"/>
                  <a:gd name="connsiteY114" fmla="*/ 3826 h 10000"/>
                  <a:gd name="connsiteX115" fmla="*/ 7976 w 9998"/>
                  <a:gd name="connsiteY115" fmla="*/ 3916 h 10000"/>
                  <a:gd name="connsiteX116" fmla="*/ 8073 w 9998"/>
                  <a:gd name="connsiteY116" fmla="*/ 4123 h 10000"/>
                  <a:gd name="connsiteX117" fmla="*/ 8138 w 9998"/>
                  <a:gd name="connsiteY117" fmla="*/ 4239 h 10000"/>
                  <a:gd name="connsiteX118" fmla="*/ 8260 w 9998"/>
                  <a:gd name="connsiteY118" fmla="*/ 4387 h 10000"/>
                  <a:gd name="connsiteX119" fmla="*/ 8926 w 9998"/>
                  <a:gd name="connsiteY119" fmla="*/ 4937 h 10000"/>
                  <a:gd name="connsiteX120" fmla="*/ 8885 w 9998"/>
                  <a:gd name="connsiteY120" fmla="*/ 5076 h 10000"/>
                  <a:gd name="connsiteX121" fmla="*/ 8632 w 9998"/>
                  <a:gd name="connsiteY121" fmla="*/ 5188 h 10000"/>
                  <a:gd name="connsiteX122" fmla="*/ 8525 w 9998"/>
                  <a:gd name="connsiteY122" fmla="*/ 5334 h 10000"/>
                  <a:gd name="connsiteX123" fmla="*/ 8461 w 9998"/>
                  <a:gd name="connsiteY123" fmla="*/ 5479 h 10000"/>
                  <a:gd name="connsiteX124" fmla="*/ 8476 w 9998"/>
                  <a:gd name="connsiteY124" fmla="*/ 5575 h 10000"/>
                  <a:gd name="connsiteX125" fmla="*/ 8836 w 9998"/>
                  <a:gd name="connsiteY125" fmla="*/ 5555 h 10000"/>
                  <a:gd name="connsiteX126" fmla="*/ 8888 w 9998"/>
                  <a:gd name="connsiteY126" fmla="*/ 5442 h 10000"/>
                  <a:gd name="connsiteX127" fmla="*/ 8981 w 9998"/>
                  <a:gd name="connsiteY127" fmla="*/ 5425 h 10000"/>
                  <a:gd name="connsiteX128" fmla="*/ 9050 w 9998"/>
                  <a:gd name="connsiteY128" fmla="*/ 5440 h 10000"/>
                  <a:gd name="connsiteX129" fmla="*/ 8879 w 9998"/>
                  <a:gd name="connsiteY129" fmla="*/ 5633 h 10000"/>
                  <a:gd name="connsiteX130" fmla="*/ 8567 w 9998"/>
                  <a:gd name="connsiteY130" fmla="*/ 5801 h 10000"/>
                  <a:gd name="connsiteX131" fmla="*/ 9249 w 9998"/>
                  <a:gd name="connsiteY131" fmla="*/ 5744 h 10000"/>
                  <a:gd name="connsiteX132" fmla="*/ 9713 w 9998"/>
                  <a:gd name="connsiteY132" fmla="*/ 5618 h 10000"/>
                  <a:gd name="connsiteX133" fmla="*/ 9888 w 9998"/>
                  <a:gd name="connsiteY133" fmla="*/ 5415 h 10000"/>
                  <a:gd name="connsiteX134" fmla="*/ 9887 w 9998"/>
                  <a:gd name="connsiteY134" fmla="*/ 5204 h 10000"/>
                  <a:gd name="connsiteX135" fmla="*/ 9919 w 9998"/>
                  <a:gd name="connsiteY135" fmla="*/ 4961 h 10000"/>
                  <a:gd name="connsiteX0" fmla="*/ 9825 w 9904"/>
                  <a:gd name="connsiteY0" fmla="*/ 4961 h 10000"/>
                  <a:gd name="connsiteX1" fmla="*/ 9820 w 9904"/>
                  <a:gd name="connsiteY1" fmla="*/ 4916 h 10000"/>
                  <a:gd name="connsiteX2" fmla="*/ 9885 w 9904"/>
                  <a:gd name="connsiteY2" fmla="*/ 4026 h 10000"/>
                  <a:gd name="connsiteX3" fmla="*/ 9494 w 9904"/>
                  <a:gd name="connsiteY3" fmla="*/ 3447 h 10000"/>
                  <a:gd name="connsiteX4" fmla="*/ 9436 w 9904"/>
                  <a:gd name="connsiteY4" fmla="*/ 3075 h 10000"/>
                  <a:gd name="connsiteX5" fmla="*/ 9338 w 9904"/>
                  <a:gd name="connsiteY5" fmla="*/ 2736 h 10000"/>
                  <a:gd name="connsiteX6" fmla="*/ 9333 w 9904"/>
                  <a:gd name="connsiteY6" fmla="*/ 2727 h 10000"/>
                  <a:gd name="connsiteX7" fmla="*/ 9163 w 9904"/>
                  <a:gd name="connsiteY7" fmla="*/ 2525 h 10000"/>
                  <a:gd name="connsiteX8" fmla="*/ 9162 w 9904"/>
                  <a:gd name="connsiteY8" fmla="*/ 2404 h 10000"/>
                  <a:gd name="connsiteX9" fmla="*/ 9166 w 9904"/>
                  <a:gd name="connsiteY9" fmla="*/ 2303 h 10000"/>
                  <a:gd name="connsiteX10" fmla="*/ 9071 w 9904"/>
                  <a:gd name="connsiteY10" fmla="*/ 2074 h 10000"/>
                  <a:gd name="connsiteX11" fmla="*/ 8609 w 9904"/>
                  <a:gd name="connsiteY11" fmla="*/ 1859 h 10000"/>
                  <a:gd name="connsiteX12" fmla="*/ 7894 w 9904"/>
                  <a:gd name="connsiteY12" fmla="*/ 1752 h 10000"/>
                  <a:gd name="connsiteX13" fmla="*/ 5854 w 9904"/>
                  <a:gd name="connsiteY13" fmla="*/ 1537 h 10000"/>
                  <a:gd name="connsiteX14" fmla="*/ 5659 w 9904"/>
                  <a:gd name="connsiteY14" fmla="*/ 1308 h 10000"/>
                  <a:gd name="connsiteX15" fmla="*/ 5822 w 9904"/>
                  <a:gd name="connsiteY15" fmla="*/ 1258 h 10000"/>
                  <a:gd name="connsiteX16" fmla="*/ 5956 w 9904"/>
                  <a:gd name="connsiteY16" fmla="*/ 1098 h 10000"/>
                  <a:gd name="connsiteX17" fmla="*/ 5988 w 9904"/>
                  <a:gd name="connsiteY17" fmla="*/ 1090 h 10000"/>
                  <a:gd name="connsiteX18" fmla="*/ 6093 w 9904"/>
                  <a:gd name="connsiteY18" fmla="*/ 1076 h 10000"/>
                  <a:gd name="connsiteX19" fmla="*/ 6127 w 9904"/>
                  <a:gd name="connsiteY19" fmla="*/ 1052 h 10000"/>
                  <a:gd name="connsiteX20" fmla="*/ 6229 w 9904"/>
                  <a:gd name="connsiteY20" fmla="*/ 977 h 10000"/>
                  <a:gd name="connsiteX21" fmla="*/ 6410 w 9904"/>
                  <a:gd name="connsiteY21" fmla="*/ 806 h 10000"/>
                  <a:gd name="connsiteX22" fmla="*/ 6381 w 9904"/>
                  <a:gd name="connsiteY22" fmla="*/ 709 h 10000"/>
                  <a:gd name="connsiteX23" fmla="*/ 6316 w 9904"/>
                  <a:gd name="connsiteY23" fmla="*/ 700 h 10000"/>
                  <a:gd name="connsiteX24" fmla="*/ 6229 w 9904"/>
                  <a:gd name="connsiteY24" fmla="*/ 725 h 10000"/>
                  <a:gd name="connsiteX25" fmla="*/ 6303 w 9904"/>
                  <a:gd name="connsiteY25" fmla="*/ 568 h 10000"/>
                  <a:gd name="connsiteX26" fmla="*/ 6302 w 9904"/>
                  <a:gd name="connsiteY26" fmla="*/ 433 h 10000"/>
                  <a:gd name="connsiteX27" fmla="*/ 6242 w 9904"/>
                  <a:gd name="connsiteY27" fmla="*/ 310 h 10000"/>
                  <a:gd name="connsiteX28" fmla="*/ 6150 w 9904"/>
                  <a:gd name="connsiteY28" fmla="*/ 257 h 10000"/>
                  <a:gd name="connsiteX29" fmla="*/ 5230 w 9904"/>
                  <a:gd name="connsiteY29" fmla="*/ 32 h 10000"/>
                  <a:gd name="connsiteX30" fmla="*/ 4544 w 9904"/>
                  <a:gd name="connsiteY30" fmla="*/ 0 h 10000"/>
                  <a:gd name="connsiteX31" fmla="*/ 4544 w 9904"/>
                  <a:gd name="connsiteY31" fmla="*/ 0 h 10000"/>
                  <a:gd name="connsiteX32" fmla="*/ 4537 w 9904"/>
                  <a:gd name="connsiteY32" fmla="*/ 0 h 10000"/>
                  <a:gd name="connsiteX33" fmla="*/ 4528 w 9904"/>
                  <a:gd name="connsiteY33" fmla="*/ 0 h 10000"/>
                  <a:gd name="connsiteX34" fmla="*/ 4528 w 9904"/>
                  <a:gd name="connsiteY34" fmla="*/ 0 h 10000"/>
                  <a:gd name="connsiteX35" fmla="*/ 3839 w 9904"/>
                  <a:gd name="connsiteY35" fmla="*/ 32 h 10000"/>
                  <a:gd name="connsiteX36" fmla="*/ 2919 w 9904"/>
                  <a:gd name="connsiteY36" fmla="*/ 257 h 10000"/>
                  <a:gd name="connsiteX37" fmla="*/ 2828 w 9904"/>
                  <a:gd name="connsiteY37" fmla="*/ 310 h 10000"/>
                  <a:gd name="connsiteX38" fmla="*/ 2770 w 9904"/>
                  <a:gd name="connsiteY38" fmla="*/ 433 h 10000"/>
                  <a:gd name="connsiteX39" fmla="*/ 2768 w 9904"/>
                  <a:gd name="connsiteY39" fmla="*/ 568 h 10000"/>
                  <a:gd name="connsiteX40" fmla="*/ 2839 w 9904"/>
                  <a:gd name="connsiteY40" fmla="*/ 725 h 10000"/>
                  <a:gd name="connsiteX41" fmla="*/ 2753 w 9904"/>
                  <a:gd name="connsiteY41" fmla="*/ 700 h 10000"/>
                  <a:gd name="connsiteX42" fmla="*/ 2689 w 9904"/>
                  <a:gd name="connsiteY42" fmla="*/ 709 h 10000"/>
                  <a:gd name="connsiteX43" fmla="*/ 2660 w 9904"/>
                  <a:gd name="connsiteY43" fmla="*/ 806 h 10000"/>
                  <a:gd name="connsiteX44" fmla="*/ 2841 w 9904"/>
                  <a:gd name="connsiteY44" fmla="*/ 977 h 10000"/>
                  <a:gd name="connsiteX45" fmla="*/ 2943 w 9904"/>
                  <a:gd name="connsiteY45" fmla="*/ 1052 h 10000"/>
                  <a:gd name="connsiteX46" fmla="*/ 2977 w 9904"/>
                  <a:gd name="connsiteY46" fmla="*/ 1076 h 10000"/>
                  <a:gd name="connsiteX47" fmla="*/ 3082 w 9904"/>
                  <a:gd name="connsiteY47" fmla="*/ 1090 h 10000"/>
                  <a:gd name="connsiteX48" fmla="*/ 3115 w 9904"/>
                  <a:gd name="connsiteY48" fmla="*/ 1098 h 10000"/>
                  <a:gd name="connsiteX49" fmla="*/ 3248 w 9904"/>
                  <a:gd name="connsiteY49" fmla="*/ 1255 h 10000"/>
                  <a:gd name="connsiteX50" fmla="*/ 3412 w 9904"/>
                  <a:gd name="connsiteY50" fmla="*/ 1307 h 10000"/>
                  <a:gd name="connsiteX51" fmla="*/ 3219 w 9904"/>
                  <a:gd name="connsiteY51" fmla="*/ 1537 h 10000"/>
                  <a:gd name="connsiteX52" fmla="*/ 1176 w 9904"/>
                  <a:gd name="connsiteY52" fmla="*/ 1752 h 10000"/>
                  <a:gd name="connsiteX53" fmla="*/ 462 w 9904"/>
                  <a:gd name="connsiteY53" fmla="*/ 1859 h 10000"/>
                  <a:gd name="connsiteX54" fmla="*/ 0 w 9904"/>
                  <a:gd name="connsiteY54" fmla="*/ 2074 h 10000"/>
                  <a:gd name="connsiteX55" fmla="*/ 1514 w 9904"/>
                  <a:gd name="connsiteY55" fmla="*/ 3166 h 10000"/>
                  <a:gd name="connsiteX56" fmla="*/ 1537 w 9904"/>
                  <a:gd name="connsiteY56" fmla="*/ 3208 h 10000"/>
                  <a:gd name="connsiteX57" fmla="*/ 1665 w 9904"/>
                  <a:gd name="connsiteY57" fmla="*/ 4087 h 10000"/>
                  <a:gd name="connsiteX58" fmla="*/ 1433 w 9904"/>
                  <a:gd name="connsiteY58" fmla="*/ 4382 h 10000"/>
                  <a:gd name="connsiteX59" fmla="*/ 1363 w 9904"/>
                  <a:gd name="connsiteY59" fmla="*/ 4464 h 10000"/>
                  <a:gd name="connsiteX60" fmla="*/ 1241 w 9904"/>
                  <a:gd name="connsiteY60" fmla="*/ 5148 h 10000"/>
                  <a:gd name="connsiteX61" fmla="*/ 1241 w 9904"/>
                  <a:gd name="connsiteY61" fmla="*/ 5149 h 10000"/>
                  <a:gd name="connsiteX62" fmla="*/ 1421 w 9904"/>
                  <a:gd name="connsiteY62" fmla="*/ 6458 h 10000"/>
                  <a:gd name="connsiteX63" fmla="*/ 1751 w 9904"/>
                  <a:gd name="connsiteY63" fmla="*/ 7061 h 10000"/>
                  <a:gd name="connsiteX64" fmla="*/ 1692 w 9904"/>
                  <a:gd name="connsiteY64" fmla="*/ 7531 h 10000"/>
                  <a:gd name="connsiteX65" fmla="*/ 1626 w 9904"/>
                  <a:gd name="connsiteY65" fmla="*/ 7792 h 10000"/>
                  <a:gd name="connsiteX66" fmla="*/ 1623 w 9904"/>
                  <a:gd name="connsiteY66" fmla="*/ 7806 h 10000"/>
                  <a:gd name="connsiteX67" fmla="*/ 1723 w 9904"/>
                  <a:gd name="connsiteY67" fmla="*/ 8440 h 10000"/>
                  <a:gd name="connsiteX68" fmla="*/ 2375 w 9904"/>
                  <a:gd name="connsiteY68" fmla="*/ 9045 h 10000"/>
                  <a:gd name="connsiteX69" fmla="*/ 2436 w 9904"/>
                  <a:gd name="connsiteY69" fmla="*/ 9251 h 10000"/>
                  <a:gd name="connsiteX70" fmla="*/ 2520 w 9904"/>
                  <a:gd name="connsiteY70" fmla="*/ 9398 h 10000"/>
                  <a:gd name="connsiteX71" fmla="*/ 2427 w 9904"/>
                  <a:gd name="connsiteY71" fmla="*/ 9612 h 10000"/>
                  <a:gd name="connsiteX72" fmla="*/ 2259 w 9904"/>
                  <a:gd name="connsiteY72" fmla="*/ 9914 h 10000"/>
                  <a:gd name="connsiteX73" fmla="*/ 3248 w 9904"/>
                  <a:gd name="connsiteY73" fmla="*/ 10000 h 10000"/>
                  <a:gd name="connsiteX74" fmla="*/ 3680 w 9904"/>
                  <a:gd name="connsiteY74" fmla="*/ 9511 h 10000"/>
                  <a:gd name="connsiteX75" fmla="*/ 3631 w 9904"/>
                  <a:gd name="connsiteY75" fmla="*/ 9238 h 10000"/>
                  <a:gd name="connsiteX76" fmla="*/ 3518 w 9904"/>
                  <a:gd name="connsiteY76" fmla="*/ 9045 h 10000"/>
                  <a:gd name="connsiteX77" fmla="*/ 3679 w 9904"/>
                  <a:gd name="connsiteY77" fmla="*/ 8490 h 10000"/>
                  <a:gd name="connsiteX78" fmla="*/ 3675 w 9904"/>
                  <a:gd name="connsiteY78" fmla="*/ 8106 h 10000"/>
                  <a:gd name="connsiteX79" fmla="*/ 3871 w 9904"/>
                  <a:gd name="connsiteY79" fmla="*/ 7432 h 10000"/>
                  <a:gd name="connsiteX80" fmla="*/ 3884 w 9904"/>
                  <a:gd name="connsiteY80" fmla="*/ 7412 h 10000"/>
                  <a:gd name="connsiteX81" fmla="*/ 4074 w 9904"/>
                  <a:gd name="connsiteY81" fmla="*/ 6549 h 10000"/>
                  <a:gd name="connsiteX82" fmla="*/ 4152 w 9904"/>
                  <a:gd name="connsiteY82" fmla="*/ 6212 h 10000"/>
                  <a:gd name="connsiteX83" fmla="*/ 4516 w 9904"/>
                  <a:gd name="connsiteY83" fmla="*/ 5447 h 10000"/>
                  <a:gd name="connsiteX84" fmla="*/ 4921 w 9904"/>
                  <a:gd name="connsiteY84" fmla="*/ 6197 h 10000"/>
                  <a:gd name="connsiteX85" fmla="*/ 4985 w 9904"/>
                  <a:gd name="connsiteY85" fmla="*/ 6541 h 10000"/>
                  <a:gd name="connsiteX86" fmla="*/ 5195 w 9904"/>
                  <a:gd name="connsiteY86" fmla="*/ 7403 h 10000"/>
                  <a:gd name="connsiteX87" fmla="*/ 5206 w 9904"/>
                  <a:gd name="connsiteY87" fmla="*/ 7423 h 10000"/>
                  <a:gd name="connsiteX88" fmla="*/ 5405 w 9904"/>
                  <a:gd name="connsiteY88" fmla="*/ 8098 h 10000"/>
                  <a:gd name="connsiteX89" fmla="*/ 5405 w 9904"/>
                  <a:gd name="connsiteY89" fmla="*/ 8481 h 10000"/>
                  <a:gd name="connsiteX90" fmla="*/ 5567 w 9904"/>
                  <a:gd name="connsiteY90" fmla="*/ 9045 h 10000"/>
                  <a:gd name="connsiteX91" fmla="*/ 5458 w 9904"/>
                  <a:gd name="connsiteY91" fmla="*/ 9229 h 10000"/>
                  <a:gd name="connsiteX92" fmla="*/ 5408 w 9904"/>
                  <a:gd name="connsiteY92" fmla="*/ 9502 h 10000"/>
                  <a:gd name="connsiteX93" fmla="*/ 5842 w 9904"/>
                  <a:gd name="connsiteY93" fmla="*/ 9992 h 10000"/>
                  <a:gd name="connsiteX94" fmla="*/ 6832 w 9904"/>
                  <a:gd name="connsiteY94" fmla="*/ 9906 h 10000"/>
                  <a:gd name="connsiteX95" fmla="*/ 6662 w 9904"/>
                  <a:gd name="connsiteY95" fmla="*/ 9604 h 10000"/>
                  <a:gd name="connsiteX96" fmla="*/ 6568 w 9904"/>
                  <a:gd name="connsiteY96" fmla="*/ 9390 h 10000"/>
                  <a:gd name="connsiteX97" fmla="*/ 6649 w 9904"/>
                  <a:gd name="connsiteY97" fmla="*/ 9243 h 10000"/>
                  <a:gd name="connsiteX98" fmla="*/ 6706 w 9904"/>
                  <a:gd name="connsiteY98" fmla="*/ 9045 h 10000"/>
                  <a:gd name="connsiteX99" fmla="*/ 7360 w 9904"/>
                  <a:gd name="connsiteY99" fmla="*/ 8432 h 10000"/>
                  <a:gd name="connsiteX100" fmla="*/ 7458 w 9904"/>
                  <a:gd name="connsiteY100" fmla="*/ 7798 h 10000"/>
                  <a:gd name="connsiteX101" fmla="*/ 7456 w 9904"/>
                  <a:gd name="connsiteY101" fmla="*/ 7784 h 10000"/>
                  <a:gd name="connsiteX102" fmla="*/ 7388 w 9904"/>
                  <a:gd name="connsiteY102" fmla="*/ 7524 h 10000"/>
                  <a:gd name="connsiteX103" fmla="*/ 7327 w 9904"/>
                  <a:gd name="connsiteY103" fmla="*/ 7052 h 10000"/>
                  <a:gd name="connsiteX104" fmla="*/ 7621 w 9904"/>
                  <a:gd name="connsiteY104" fmla="*/ 6448 h 10000"/>
                  <a:gd name="connsiteX105" fmla="*/ 7830 w 9904"/>
                  <a:gd name="connsiteY105" fmla="*/ 5141 h 10000"/>
                  <a:gd name="connsiteX106" fmla="*/ 7830 w 9904"/>
                  <a:gd name="connsiteY106" fmla="*/ 5140 h 10000"/>
                  <a:gd name="connsiteX107" fmla="*/ 7708 w 9904"/>
                  <a:gd name="connsiteY107" fmla="*/ 4464 h 10000"/>
                  <a:gd name="connsiteX108" fmla="*/ 7639 w 9904"/>
                  <a:gd name="connsiteY108" fmla="*/ 4382 h 10000"/>
                  <a:gd name="connsiteX109" fmla="*/ 7407 w 9904"/>
                  <a:gd name="connsiteY109" fmla="*/ 4087 h 10000"/>
                  <a:gd name="connsiteX110" fmla="*/ 7532 w 9904"/>
                  <a:gd name="connsiteY110" fmla="*/ 3208 h 10000"/>
                  <a:gd name="connsiteX111" fmla="*/ 7556 w 9904"/>
                  <a:gd name="connsiteY111" fmla="*/ 3165 h 10000"/>
                  <a:gd name="connsiteX112" fmla="*/ 7769 w 9904"/>
                  <a:gd name="connsiteY112" fmla="*/ 3533 h 10000"/>
                  <a:gd name="connsiteX113" fmla="*/ 7882 w 9904"/>
                  <a:gd name="connsiteY113" fmla="*/ 3826 h 10000"/>
                  <a:gd name="connsiteX114" fmla="*/ 7882 w 9904"/>
                  <a:gd name="connsiteY114" fmla="*/ 3916 h 10000"/>
                  <a:gd name="connsiteX115" fmla="*/ 7979 w 9904"/>
                  <a:gd name="connsiteY115" fmla="*/ 4123 h 10000"/>
                  <a:gd name="connsiteX116" fmla="*/ 8044 w 9904"/>
                  <a:gd name="connsiteY116" fmla="*/ 4239 h 10000"/>
                  <a:gd name="connsiteX117" fmla="*/ 8166 w 9904"/>
                  <a:gd name="connsiteY117" fmla="*/ 4387 h 10000"/>
                  <a:gd name="connsiteX118" fmla="*/ 8832 w 9904"/>
                  <a:gd name="connsiteY118" fmla="*/ 4937 h 10000"/>
                  <a:gd name="connsiteX119" fmla="*/ 8791 w 9904"/>
                  <a:gd name="connsiteY119" fmla="*/ 5076 h 10000"/>
                  <a:gd name="connsiteX120" fmla="*/ 8538 w 9904"/>
                  <a:gd name="connsiteY120" fmla="*/ 5188 h 10000"/>
                  <a:gd name="connsiteX121" fmla="*/ 8431 w 9904"/>
                  <a:gd name="connsiteY121" fmla="*/ 5334 h 10000"/>
                  <a:gd name="connsiteX122" fmla="*/ 8367 w 9904"/>
                  <a:gd name="connsiteY122" fmla="*/ 5479 h 10000"/>
                  <a:gd name="connsiteX123" fmla="*/ 8382 w 9904"/>
                  <a:gd name="connsiteY123" fmla="*/ 5575 h 10000"/>
                  <a:gd name="connsiteX124" fmla="*/ 8742 w 9904"/>
                  <a:gd name="connsiteY124" fmla="*/ 5555 h 10000"/>
                  <a:gd name="connsiteX125" fmla="*/ 8794 w 9904"/>
                  <a:gd name="connsiteY125" fmla="*/ 5442 h 10000"/>
                  <a:gd name="connsiteX126" fmla="*/ 8887 w 9904"/>
                  <a:gd name="connsiteY126" fmla="*/ 5425 h 10000"/>
                  <a:gd name="connsiteX127" fmla="*/ 8956 w 9904"/>
                  <a:gd name="connsiteY127" fmla="*/ 5440 h 10000"/>
                  <a:gd name="connsiteX128" fmla="*/ 8785 w 9904"/>
                  <a:gd name="connsiteY128" fmla="*/ 5633 h 10000"/>
                  <a:gd name="connsiteX129" fmla="*/ 8473 w 9904"/>
                  <a:gd name="connsiteY129" fmla="*/ 5801 h 10000"/>
                  <a:gd name="connsiteX130" fmla="*/ 9155 w 9904"/>
                  <a:gd name="connsiteY130" fmla="*/ 5744 h 10000"/>
                  <a:gd name="connsiteX131" fmla="*/ 9619 w 9904"/>
                  <a:gd name="connsiteY131" fmla="*/ 5618 h 10000"/>
                  <a:gd name="connsiteX132" fmla="*/ 9794 w 9904"/>
                  <a:gd name="connsiteY132" fmla="*/ 5415 h 10000"/>
                  <a:gd name="connsiteX133" fmla="*/ 9793 w 9904"/>
                  <a:gd name="connsiteY133" fmla="*/ 5204 h 10000"/>
                  <a:gd name="connsiteX134" fmla="*/ 9825 w 9904"/>
                  <a:gd name="connsiteY134" fmla="*/ 4961 h 10000"/>
                  <a:gd name="connsiteX0" fmla="*/ 9459 w 9539"/>
                  <a:gd name="connsiteY0" fmla="*/ 4961 h 10000"/>
                  <a:gd name="connsiteX1" fmla="*/ 9454 w 9539"/>
                  <a:gd name="connsiteY1" fmla="*/ 4916 h 10000"/>
                  <a:gd name="connsiteX2" fmla="*/ 9520 w 9539"/>
                  <a:gd name="connsiteY2" fmla="*/ 4026 h 10000"/>
                  <a:gd name="connsiteX3" fmla="*/ 9125 w 9539"/>
                  <a:gd name="connsiteY3" fmla="*/ 3447 h 10000"/>
                  <a:gd name="connsiteX4" fmla="*/ 9066 w 9539"/>
                  <a:gd name="connsiteY4" fmla="*/ 3075 h 10000"/>
                  <a:gd name="connsiteX5" fmla="*/ 8968 w 9539"/>
                  <a:gd name="connsiteY5" fmla="*/ 2736 h 10000"/>
                  <a:gd name="connsiteX6" fmla="*/ 8962 w 9539"/>
                  <a:gd name="connsiteY6" fmla="*/ 2727 h 10000"/>
                  <a:gd name="connsiteX7" fmla="*/ 8791 w 9539"/>
                  <a:gd name="connsiteY7" fmla="*/ 2525 h 10000"/>
                  <a:gd name="connsiteX8" fmla="*/ 8790 w 9539"/>
                  <a:gd name="connsiteY8" fmla="*/ 2404 h 10000"/>
                  <a:gd name="connsiteX9" fmla="*/ 8794 w 9539"/>
                  <a:gd name="connsiteY9" fmla="*/ 2303 h 10000"/>
                  <a:gd name="connsiteX10" fmla="*/ 8698 w 9539"/>
                  <a:gd name="connsiteY10" fmla="*/ 2074 h 10000"/>
                  <a:gd name="connsiteX11" fmla="*/ 8231 w 9539"/>
                  <a:gd name="connsiteY11" fmla="*/ 1859 h 10000"/>
                  <a:gd name="connsiteX12" fmla="*/ 7510 w 9539"/>
                  <a:gd name="connsiteY12" fmla="*/ 1752 h 10000"/>
                  <a:gd name="connsiteX13" fmla="*/ 5450 w 9539"/>
                  <a:gd name="connsiteY13" fmla="*/ 1537 h 10000"/>
                  <a:gd name="connsiteX14" fmla="*/ 5253 w 9539"/>
                  <a:gd name="connsiteY14" fmla="*/ 1308 h 10000"/>
                  <a:gd name="connsiteX15" fmla="*/ 5417 w 9539"/>
                  <a:gd name="connsiteY15" fmla="*/ 1258 h 10000"/>
                  <a:gd name="connsiteX16" fmla="*/ 5553 w 9539"/>
                  <a:gd name="connsiteY16" fmla="*/ 1098 h 10000"/>
                  <a:gd name="connsiteX17" fmla="*/ 5585 w 9539"/>
                  <a:gd name="connsiteY17" fmla="*/ 1090 h 10000"/>
                  <a:gd name="connsiteX18" fmla="*/ 5691 w 9539"/>
                  <a:gd name="connsiteY18" fmla="*/ 1076 h 10000"/>
                  <a:gd name="connsiteX19" fmla="*/ 5725 w 9539"/>
                  <a:gd name="connsiteY19" fmla="*/ 1052 h 10000"/>
                  <a:gd name="connsiteX20" fmla="*/ 5828 w 9539"/>
                  <a:gd name="connsiteY20" fmla="*/ 977 h 10000"/>
                  <a:gd name="connsiteX21" fmla="*/ 6011 w 9539"/>
                  <a:gd name="connsiteY21" fmla="*/ 806 h 10000"/>
                  <a:gd name="connsiteX22" fmla="*/ 5982 w 9539"/>
                  <a:gd name="connsiteY22" fmla="*/ 709 h 10000"/>
                  <a:gd name="connsiteX23" fmla="*/ 5916 w 9539"/>
                  <a:gd name="connsiteY23" fmla="*/ 700 h 10000"/>
                  <a:gd name="connsiteX24" fmla="*/ 5828 w 9539"/>
                  <a:gd name="connsiteY24" fmla="*/ 725 h 10000"/>
                  <a:gd name="connsiteX25" fmla="*/ 5903 w 9539"/>
                  <a:gd name="connsiteY25" fmla="*/ 568 h 10000"/>
                  <a:gd name="connsiteX26" fmla="*/ 5902 w 9539"/>
                  <a:gd name="connsiteY26" fmla="*/ 433 h 10000"/>
                  <a:gd name="connsiteX27" fmla="*/ 5842 w 9539"/>
                  <a:gd name="connsiteY27" fmla="*/ 310 h 10000"/>
                  <a:gd name="connsiteX28" fmla="*/ 5749 w 9539"/>
                  <a:gd name="connsiteY28" fmla="*/ 257 h 10000"/>
                  <a:gd name="connsiteX29" fmla="*/ 4820 w 9539"/>
                  <a:gd name="connsiteY29" fmla="*/ 32 h 10000"/>
                  <a:gd name="connsiteX30" fmla="*/ 4127 w 9539"/>
                  <a:gd name="connsiteY30" fmla="*/ 0 h 10000"/>
                  <a:gd name="connsiteX31" fmla="*/ 4127 w 9539"/>
                  <a:gd name="connsiteY31" fmla="*/ 0 h 10000"/>
                  <a:gd name="connsiteX32" fmla="*/ 4120 w 9539"/>
                  <a:gd name="connsiteY32" fmla="*/ 0 h 10000"/>
                  <a:gd name="connsiteX33" fmla="*/ 4111 w 9539"/>
                  <a:gd name="connsiteY33" fmla="*/ 0 h 10000"/>
                  <a:gd name="connsiteX34" fmla="*/ 4111 w 9539"/>
                  <a:gd name="connsiteY34" fmla="*/ 0 h 10000"/>
                  <a:gd name="connsiteX35" fmla="*/ 3415 w 9539"/>
                  <a:gd name="connsiteY35" fmla="*/ 32 h 10000"/>
                  <a:gd name="connsiteX36" fmla="*/ 2486 w 9539"/>
                  <a:gd name="connsiteY36" fmla="*/ 257 h 10000"/>
                  <a:gd name="connsiteX37" fmla="*/ 2394 w 9539"/>
                  <a:gd name="connsiteY37" fmla="*/ 310 h 10000"/>
                  <a:gd name="connsiteX38" fmla="*/ 2336 w 9539"/>
                  <a:gd name="connsiteY38" fmla="*/ 433 h 10000"/>
                  <a:gd name="connsiteX39" fmla="*/ 2334 w 9539"/>
                  <a:gd name="connsiteY39" fmla="*/ 568 h 10000"/>
                  <a:gd name="connsiteX40" fmla="*/ 2406 w 9539"/>
                  <a:gd name="connsiteY40" fmla="*/ 725 h 10000"/>
                  <a:gd name="connsiteX41" fmla="*/ 2319 w 9539"/>
                  <a:gd name="connsiteY41" fmla="*/ 700 h 10000"/>
                  <a:gd name="connsiteX42" fmla="*/ 2254 w 9539"/>
                  <a:gd name="connsiteY42" fmla="*/ 709 h 10000"/>
                  <a:gd name="connsiteX43" fmla="*/ 2225 w 9539"/>
                  <a:gd name="connsiteY43" fmla="*/ 806 h 10000"/>
                  <a:gd name="connsiteX44" fmla="*/ 2408 w 9539"/>
                  <a:gd name="connsiteY44" fmla="*/ 977 h 10000"/>
                  <a:gd name="connsiteX45" fmla="*/ 2511 w 9539"/>
                  <a:gd name="connsiteY45" fmla="*/ 1052 h 10000"/>
                  <a:gd name="connsiteX46" fmla="*/ 2545 w 9539"/>
                  <a:gd name="connsiteY46" fmla="*/ 1076 h 10000"/>
                  <a:gd name="connsiteX47" fmla="*/ 2651 w 9539"/>
                  <a:gd name="connsiteY47" fmla="*/ 1090 h 10000"/>
                  <a:gd name="connsiteX48" fmla="*/ 2684 w 9539"/>
                  <a:gd name="connsiteY48" fmla="*/ 1098 h 10000"/>
                  <a:gd name="connsiteX49" fmla="*/ 2818 w 9539"/>
                  <a:gd name="connsiteY49" fmla="*/ 1255 h 10000"/>
                  <a:gd name="connsiteX50" fmla="*/ 2984 w 9539"/>
                  <a:gd name="connsiteY50" fmla="*/ 1307 h 10000"/>
                  <a:gd name="connsiteX51" fmla="*/ 2789 w 9539"/>
                  <a:gd name="connsiteY51" fmla="*/ 1537 h 10000"/>
                  <a:gd name="connsiteX52" fmla="*/ 726 w 9539"/>
                  <a:gd name="connsiteY52" fmla="*/ 1752 h 10000"/>
                  <a:gd name="connsiteX53" fmla="*/ 5 w 9539"/>
                  <a:gd name="connsiteY53" fmla="*/ 1859 h 10000"/>
                  <a:gd name="connsiteX54" fmla="*/ 1068 w 9539"/>
                  <a:gd name="connsiteY54" fmla="*/ 3166 h 10000"/>
                  <a:gd name="connsiteX55" fmla="*/ 1091 w 9539"/>
                  <a:gd name="connsiteY55" fmla="*/ 3208 h 10000"/>
                  <a:gd name="connsiteX56" fmla="*/ 1220 w 9539"/>
                  <a:gd name="connsiteY56" fmla="*/ 4087 h 10000"/>
                  <a:gd name="connsiteX57" fmla="*/ 986 w 9539"/>
                  <a:gd name="connsiteY57" fmla="*/ 4382 h 10000"/>
                  <a:gd name="connsiteX58" fmla="*/ 915 w 9539"/>
                  <a:gd name="connsiteY58" fmla="*/ 4464 h 10000"/>
                  <a:gd name="connsiteX59" fmla="*/ 792 w 9539"/>
                  <a:gd name="connsiteY59" fmla="*/ 5148 h 10000"/>
                  <a:gd name="connsiteX60" fmla="*/ 792 w 9539"/>
                  <a:gd name="connsiteY60" fmla="*/ 5149 h 10000"/>
                  <a:gd name="connsiteX61" fmla="*/ 974 w 9539"/>
                  <a:gd name="connsiteY61" fmla="*/ 6458 h 10000"/>
                  <a:gd name="connsiteX62" fmla="*/ 1307 w 9539"/>
                  <a:gd name="connsiteY62" fmla="*/ 7061 h 10000"/>
                  <a:gd name="connsiteX63" fmla="*/ 1247 w 9539"/>
                  <a:gd name="connsiteY63" fmla="*/ 7531 h 10000"/>
                  <a:gd name="connsiteX64" fmla="*/ 1181 w 9539"/>
                  <a:gd name="connsiteY64" fmla="*/ 7792 h 10000"/>
                  <a:gd name="connsiteX65" fmla="*/ 1178 w 9539"/>
                  <a:gd name="connsiteY65" fmla="*/ 7806 h 10000"/>
                  <a:gd name="connsiteX66" fmla="*/ 1279 w 9539"/>
                  <a:gd name="connsiteY66" fmla="*/ 8440 h 10000"/>
                  <a:gd name="connsiteX67" fmla="*/ 1937 w 9539"/>
                  <a:gd name="connsiteY67" fmla="*/ 9045 h 10000"/>
                  <a:gd name="connsiteX68" fmla="*/ 1999 w 9539"/>
                  <a:gd name="connsiteY68" fmla="*/ 9251 h 10000"/>
                  <a:gd name="connsiteX69" fmla="*/ 2083 w 9539"/>
                  <a:gd name="connsiteY69" fmla="*/ 9398 h 10000"/>
                  <a:gd name="connsiteX70" fmla="*/ 1990 w 9539"/>
                  <a:gd name="connsiteY70" fmla="*/ 9612 h 10000"/>
                  <a:gd name="connsiteX71" fmla="*/ 1820 w 9539"/>
                  <a:gd name="connsiteY71" fmla="*/ 9914 h 10000"/>
                  <a:gd name="connsiteX72" fmla="*/ 2818 w 9539"/>
                  <a:gd name="connsiteY72" fmla="*/ 10000 h 10000"/>
                  <a:gd name="connsiteX73" fmla="*/ 3255 w 9539"/>
                  <a:gd name="connsiteY73" fmla="*/ 9511 h 10000"/>
                  <a:gd name="connsiteX74" fmla="*/ 3205 w 9539"/>
                  <a:gd name="connsiteY74" fmla="*/ 9238 h 10000"/>
                  <a:gd name="connsiteX75" fmla="*/ 3091 w 9539"/>
                  <a:gd name="connsiteY75" fmla="*/ 9045 h 10000"/>
                  <a:gd name="connsiteX76" fmla="*/ 3254 w 9539"/>
                  <a:gd name="connsiteY76" fmla="*/ 8490 h 10000"/>
                  <a:gd name="connsiteX77" fmla="*/ 3250 w 9539"/>
                  <a:gd name="connsiteY77" fmla="*/ 8106 h 10000"/>
                  <a:gd name="connsiteX78" fmla="*/ 3448 w 9539"/>
                  <a:gd name="connsiteY78" fmla="*/ 7432 h 10000"/>
                  <a:gd name="connsiteX79" fmla="*/ 3461 w 9539"/>
                  <a:gd name="connsiteY79" fmla="*/ 7412 h 10000"/>
                  <a:gd name="connsiteX80" fmla="*/ 3652 w 9539"/>
                  <a:gd name="connsiteY80" fmla="*/ 6549 h 10000"/>
                  <a:gd name="connsiteX81" fmla="*/ 3731 w 9539"/>
                  <a:gd name="connsiteY81" fmla="*/ 6212 h 10000"/>
                  <a:gd name="connsiteX82" fmla="*/ 4099 w 9539"/>
                  <a:gd name="connsiteY82" fmla="*/ 5447 h 10000"/>
                  <a:gd name="connsiteX83" fmla="*/ 4508 w 9539"/>
                  <a:gd name="connsiteY83" fmla="*/ 6197 h 10000"/>
                  <a:gd name="connsiteX84" fmla="*/ 4572 w 9539"/>
                  <a:gd name="connsiteY84" fmla="*/ 6541 h 10000"/>
                  <a:gd name="connsiteX85" fmla="*/ 4784 w 9539"/>
                  <a:gd name="connsiteY85" fmla="*/ 7403 h 10000"/>
                  <a:gd name="connsiteX86" fmla="*/ 4795 w 9539"/>
                  <a:gd name="connsiteY86" fmla="*/ 7423 h 10000"/>
                  <a:gd name="connsiteX87" fmla="*/ 4996 w 9539"/>
                  <a:gd name="connsiteY87" fmla="*/ 8098 h 10000"/>
                  <a:gd name="connsiteX88" fmla="*/ 4996 w 9539"/>
                  <a:gd name="connsiteY88" fmla="*/ 8481 h 10000"/>
                  <a:gd name="connsiteX89" fmla="*/ 5160 w 9539"/>
                  <a:gd name="connsiteY89" fmla="*/ 9045 h 10000"/>
                  <a:gd name="connsiteX90" fmla="*/ 5050 w 9539"/>
                  <a:gd name="connsiteY90" fmla="*/ 9229 h 10000"/>
                  <a:gd name="connsiteX91" fmla="*/ 4999 w 9539"/>
                  <a:gd name="connsiteY91" fmla="*/ 9502 h 10000"/>
                  <a:gd name="connsiteX92" fmla="*/ 5438 w 9539"/>
                  <a:gd name="connsiteY92" fmla="*/ 9992 h 10000"/>
                  <a:gd name="connsiteX93" fmla="*/ 6437 w 9539"/>
                  <a:gd name="connsiteY93" fmla="*/ 9906 h 10000"/>
                  <a:gd name="connsiteX94" fmla="*/ 6266 w 9539"/>
                  <a:gd name="connsiteY94" fmla="*/ 9604 h 10000"/>
                  <a:gd name="connsiteX95" fmla="*/ 6171 w 9539"/>
                  <a:gd name="connsiteY95" fmla="*/ 9390 h 10000"/>
                  <a:gd name="connsiteX96" fmla="*/ 6252 w 9539"/>
                  <a:gd name="connsiteY96" fmla="*/ 9243 h 10000"/>
                  <a:gd name="connsiteX97" fmla="*/ 6310 w 9539"/>
                  <a:gd name="connsiteY97" fmla="*/ 9045 h 10000"/>
                  <a:gd name="connsiteX98" fmla="*/ 6970 w 9539"/>
                  <a:gd name="connsiteY98" fmla="*/ 8432 h 10000"/>
                  <a:gd name="connsiteX99" fmla="*/ 7069 w 9539"/>
                  <a:gd name="connsiteY99" fmla="*/ 7798 h 10000"/>
                  <a:gd name="connsiteX100" fmla="*/ 7067 w 9539"/>
                  <a:gd name="connsiteY100" fmla="*/ 7784 h 10000"/>
                  <a:gd name="connsiteX101" fmla="*/ 6999 w 9539"/>
                  <a:gd name="connsiteY101" fmla="*/ 7524 h 10000"/>
                  <a:gd name="connsiteX102" fmla="*/ 6937 w 9539"/>
                  <a:gd name="connsiteY102" fmla="*/ 7052 h 10000"/>
                  <a:gd name="connsiteX103" fmla="*/ 7234 w 9539"/>
                  <a:gd name="connsiteY103" fmla="*/ 6448 h 10000"/>
                  <a:gd name="connsiteX104" fmla="*/ 7445 w 9539"/>
                  <a:gd name="connsiteY104" fmla="*/ 5141 h 10000"/>
                  <a:gd name="connsiteX105" fmla="*/ 7445 w 9539"/>
                  <a:gd name="connsiteY105" fmla="*/ 5140 h 10000"/>
                  <a:gd name="connsiteX106" fmla="*/ 7322 w 9539"/>
                  <a:gd name="connsiteY106" fmla="*/ 4464 h 10000"/>
                  <a:gd name="connsiteX107" fmla="*/ 7252 w 9539"/>
                  <a:gd name="connsiteY107" fmla="*/ 4382 h 10000"/>
                  <a:gd name="connsiteX108" fmla="*/ 7018 w 9539"/>
                  <a:gd name="connsiteY108" fmla="*/ 4087 h 10000"/>
                  <a:gd name="connsiteX109" fmla="*/ 7144 w 9539"/>
                  <a:gd name="connsiteY109" fmla="*/ 3208 h 10000"/>
                  <a:gd name="connsiteX110" fmla="*/ 7168 w 9539"/>
                  <a:gd name="connsiteY110" fmla="*/ 3165 h 10000"/>
                  <a:gd name="connsiteX111" fmla="*/ 7383 w 9539"/>
                  <a:gd name="connsiteY111" fmla="*/ 3533 h 10000"/>
                  <a:gd name="connsiteX112" fmla="*/ 7497 w 9539"/>
                  <a:gd name="connsiteY112" fmla="*/ 3826 h 10000"/>
                  <a:gd name="connsiteX113" fmla="*/ 7497 w 9539"/>
                  <a:gd name="connsiteY113" fmla="*/ 3916 h 10000"/>
                  <a:gd name="connsiteX114" fmla="*/ 7595 w 9539"/>
                  <a:gd name="connsiteY114" fmla="*/ 4123 h 10000"/>
                  <a:gd name="connsiteX115" fmla="*/ 7661 w 9539"/>
                  <a:gd name="connsiteY115" fmla="*/ 4239 h 10000"/>
                  <a:gd name="connsiteX116" fmla="*/ 7784 w 9539"/>
                  <a:gd name="connsiteY116" fmla="*/ 4387 h 10000"/>
                  <a:gd name="connsiteX117" fmla="*/ 8457 w 9539"/>
                  <a:gd name="connsiteY117" fmla="*/ 4937 h 10000"/>
                  <a:gd name="connsiteX118" fmla="*/ 8415 w 9539"/>
                  <a:gd name="connsiteY118" fmla="*/ 5076 h 10000"/>
                  <a:gd name="connsiteX119" fmla="*/ 8160 w 9539"/>
                  <a:gd name="connsiteY119" fmla="*/ 5188 h 10000"/>
                  <a:gd name="connsiteX120" fmla="*/ 8052 w 9539"/>
                  <a:gd name="connsiteY120" fmla="*/ 5334 h 10000"/>
                  <a:gd name="connsiteX121" fmla="*/ 7987 w 9539"/>
                  <a:gd name="connsiteY121" fmla="*/ 5479 h 10000"/>
                  <a:gd name="connsiteX122" fmla="*/ 8002 w 9539"/>
                  <a:gd name="connsiteY122" fmla="*/ 5575 h 10000"/>
                  <a:gd name="connsiteX123" fmla="*/ 8366 w 9539"/>
                  <a:gd name="connsiteY123" fmla="*/ 5555 h 10000"/>
                  <a:gd name="connsiteX124" fmla="*/ 8418 w 9539"/>
                  <a:gd name="connsiteY124" fmla="*/ 5442 h 10000"/>
                  <a:gd name="connsiteX125" fmla="*/ 8512 w 9539"/>
                  <a:gd name="connsiteY125" fmla="*/ 5425 h 10000"/>
                  <a:gd name="connsiteX126" fmla="*/ 8582 w 9539"/>
                  <a:gd name="connsiteY126" fmla="*/ 5440 h 10000"/>
                  <a:gd name="connsiteX127" fmla="*/ 8409 w 9539"/>
                  <a:gd name="connsiteY127" fmla="*/ 5633 h 10000"/>
                  <a:gd name="connsiteX128" fmla="*/ 8094 w 9539"/>
                  <a:gd name="connsiteY128" fmla="*/ 5801 h 10000"/>
                  <a:gd name="connsiteX129" fmla="*/ 8783 w 9539"/>
                  <a:gd name="connsiteY129" fmla="*/ 5744 h 10000"/>
                  <a:gd name="connsiteX130" fmla="*/ 9251 w 9539"/>
                  <a:gd name="connsiteY130" fmla="*/ 5618 h 10000"/>
                  <a:gd name="connsiteX131" fmla="*/ 9428 w 9539"/>
                  <a:gd name="connsiteY131" fmla="*/ 5415 h 10000"/>
                  <a:gd name="connsiteX132" fmla="*/ 9427 w 9539"/>
                  <a:gd name="connsiteY132" fmla="*/ 5204 h 10000"/>
                  <a:gd name="connsiteX133" fmla="*/ 9459 w 9539"/>
                  <a:gd name="connsiteY133" fmla="*/ 4961 h 10000"/>
                  <a:gd name="connsiteX0" fmla="*/ 9240 w 9324"/>
                  <a:gd name="connsiteY0" fmla="*/ 4961 h 10000"/>
                  <a:gd name="connsiteX1" fmla="*/ 9235 w 9324"/>
                  <a:gd name="connsiteY1" fmla="*/ 4916 h 10000"/>
                  <a:gd name="connsiteX2" fmla="*/ 9304 w 9324"/>
                  <a:gd name="connsiteY2" fmla="*/ 4026 h 10000"/>
                  <a:gd name="connsiteX3" fmla="*/ 8890 w 9324"/>
                  <a:gd name="connsiteY3" fmla="*/ 3447 h 10000"/>
                  <a:gd name="connsiteX4" fmla="*/ 8828 w 9324"/>
                  <a:gd name="connsiteY4" fmla="*/ 3075 h 10000"/>
                  <a:gd name="connsiteX5" fmla="*/ 8725 w 9324"/>
                  <a:gd name="connsiteY5" fmla="*/ 2736 h 10000"/>
                  <a:gd name="connsiteX6" fmla="*/ 8719 w 9324"/>
                  <a:gd name="connsiteY6" fmla="*/ 2727 h 10000"/>
                  <a:gd name="connsiteX7" fmla="*/ 8540 w 9324"/>
                  <a:gd name="connsiteY7" fmla="*/ 2525 h 10000"/>
                  <a:gd name="connsiteX8" fmla="*/ 8539 w 9324"/>
                  <a:gd name="connsiteY8" fmla="*/ 2404 h 10000"/>
                  <a:gd name="connsiteX9" fmla="*/ 8543 w 9324"/>
                  <a:gd name="connsiteY9" fmla="*/ 2303 h 10000"/>
                  <a:gd name="connsiteX10" fmla="*/ 8442 w 9324"/>
                  <a:gd name="connsiteY10" fmla="*/ 2074 h 10000"/>
                  <a:gd name="connsiteX11" fmla="*/ 7953 w 9324"/>
                  <a:gd name="connsiteY11" fmla="*/ 1859 h 10000"/>
                  <a:gd name="connsiteX12" fmla="*/ 7197 w 9324"/>
                  <a:gd name="connsiteY12" fmla="*/ 1752 h 10000"/>
                  <a:gd name="connsiteX13" fmla="*/ 5037 w 9324"/>
                  <a:gd name="connsiteY13" fmla="*/ 1537 h 10000"/>
                  <a:gd name="connsiteX14" fmla="*/ 4831 w 9324"/>
                  <a:gd name="connsiteY14" fmla="*/ 1308 h 10000"/>
                  <a:gd name="connsiteX15" fmla="*/ 5003 w 9324"/>
                  <a:gd name="connsiteY15" fmla="*/ 1258 h 10000"/>
                  <a:gd name="connsiteX16" fmla="*/ 5145 w 9324"/>
                  <a:gd name="connsiteY16" fmla="*/ 1098 h 10000"/>
                  <a:gd name="connsiteX17" fmla="*/ 5179 w 9324"/>
                  <a:gd name="connsiteY17" fmla="*/ 1090 h 10000"/>
                  <a:gd name="connsiteX18" fmla="*/ 5290 w 9324"/>
                  <a:gd name="connsiteY18" fmla="*/ 1076 h 10000"/>
                  <a:gd name="connsiteX19" fmla="*/ 5326 w 9324"/>
                  <a:gd name="connsiteY19" fmla="*/ 1052 h 10000"/>
                  <a:gd name="connsiteX20" fmla="*/ 5434 w 9324"/>
                  <a:gd name="connsiteY20" fmla="*/ 977 h 10000"/>
                  <a:gd name="connsiteX21" fmla="*/ 5625 w 9324"/>
                  <a:gd name="connsiteY21" fmla="*/ 806 h 10000"/>
                  <a:gd name="connsiteX22" fmla="*/ 5595 w 9324"/>
                  <a:gd name="connsiteY22" fmla="*/ 709 h 10000"/>
                  <a:gd name="connsiteX23" fmla="*/ 5526 w 9324"/>
                  <a:gd name="connsiteY23" fmla="*/ 700 h 10000"/>
                  <a:gd name="connsiteX24" fmla="*/ 5434 w 9324"/>
                  <a:gd name="connsiteY24" fmla="*/ 725 h 10000"/>
                  <a:gd name="connsiteX25" fmla="*/ 5512 w 9324"/>
                  <a:gd name="connsiteY25" fmla="*/ 568 h 10000"/>
                  <a:gd name="connsiteX26" fmla="*/ 5511 w 9324"/>
                  <a:gd name="connsiteY26" fmla="*/ 433 h 10000"/>
                  <a:gd name="connsiteX27" fmla="*/ 5448 w 9324"/>
                  <a:gd name="connsiteY27" fmla="*/ 310 h 10000"/>
                  <a:gd name="connsiteX28" fmla="*/ 5351 w 9324"/>
                  <a:gd name="connsiteY28" fmla="*/ 257 h 10000"/>
                  <a:gd name="connsiteX29" fmla="*/ 4377 w 9324"/>
                  <a:gd name="connsiteY29" fmla="*/ 32 h 10000"/>
                  <a:gd name="connsiteX30" fmla="*/ 3650 w 9324"/>
                  <a:gd name="connsiteY30" fmla="*/ 0 h 10000"/>
                  <a:gd name="connsiteX31" fmla="*/ 3650 w 9324"/>
                  <a:gd name="connsiteY31" fmla="*/ 0 h 10000"/>
                  <a:gd name="connsiteX32" fmla="*/ 3643 w 9324"/>
                  <a:gd name="connsiteY32" fmla="*/ 0 h 10000"/>
                  <a:gd name="connsiteX33" fmla="*/ 3634 w 9324"/>
                  <a:gd name="connsiteY33" fmla="*/ 0 h 10000"/>
                  <a:gd name="connsiteX34" fmla="*/ 3634 w 9324"/>
                  <a:gd name="connsiteY34" fmla="*/ 0 h 10000"/>
                  <a:gd name="connsiteX35" fmla="*/ 2904 w 9324"/>
                  <a:gd name="connsiteY35" fmla="*/ 32 h 10000"/>
                  <a:gd name="connsiteX36" fmla="*/ 1930 w 9324"/>
                  <a:gd name="connsiteY36" fmla="*/ 257 h 10000"/>
                  <a:gd name="connsiteX37" fmla="*/ 1834 w 9324"/>
                  <a:gd name="connsiteY37" fmla="*/ 310 h 10000"/>
                  <a:gd name="connsiteX38" fmla="*/ 1773 w 9324"/>
                  <a:gd name="connsiteY38" fmla="*/ 433 h 10000"/>
                  <a:gd name="connsiteX39" fmla="*/ 1771 w 9324"/>
                  <a:gd name="connsiteY39" fmla="*/ 568 h 10000"/>
                  <a:gd name="connsiteX40" fmla="*/ 1846 w 9324"/>
                  <a:gd name="connsiteY40" fmla="*/ 725 h 10000"/>
                  <a:gd name="connsiteX41" fmla="*/ 1755 w 9324"/>
                  <a:gd name="connsiteY41" fmla="*/ 700 h 10000"/>
                  <a:gd name="connsiteX42" fmla="*/ 1687 w 9324"/>
                  <a:gd name="connsiteY42" fmla="*/ 709 h 10000"/>
                  <a:gd name="connsiteX43" fmla="*/ 1657 w 9324"/>
                  <a:gd name="connsiteY43" fmla="*/ 806 h 10000"/>
                  <a:gd name="connsiteX44" fmla="*/ 1848 w 9324"/>
                  <a:gd name="connsiteY44" fmla="*/ 977 h 10000"/>
                  <a:gd name="connsiteX45" fmla="*/ 1956 w 9324"/>
                  <a:gd name="connsiteY45" fmla="*/ 1052 h 10000"/>
                  <a:gd name="connsiteX46" fmla="*/ 1992 w 9324"/>
                  <a:gd name="connsiteY46" fmla="*/ 1076 h 10000"/>
                  <a:gd name="connsiteX47" fmla="*/ 2103 w 9324"/>
                  <a:gd name="connsiteY47" fmla="*/ 1090 h 10000"/>
                  <a:gd name="connsiteX48" fmla="*/ 2138 w 9324"/>
                  <a:gd name="connsiteY48" fmla="*/ 1098 h 10000"/>
                  <a:gd name="connsiteX49" fmla="*/ 2278 w 9324"/>
                  <a:gd name="connsiteY49" fmla="*/ 1255 h 10000"/>
                  <a:gd name="connsiteX50" fmla="*/ 2452 w 9324"/>
                  <a:gd name="connsiteY50" fmla="*/ 1307 h 10000"/>
                  <a:gd name="connsiteX51" fmla="*/ 2248 w 9324"/>
                  <a:gd name="connsiteY51" fmla="*/ 1537 h 10000"/>
                  <a:gd name="connsiteX52" fmla="*/ 85 w 9324"/>
                  <a:gd name="connsiteY52" fmla="*/ 1752 h 10000"/>
                  <a:gd name="connsiteX53" fmla="*/ 444 w 9324"/>
                  <a:gd name="connsiteY53" fmla="*/ 3166 h 10000"/>
                  <a:gd name="connsiteX54" fmla="*/ 468 w 9324"/>
                  <a:gd name="connsiteY54" fmla="*/ 3208 h 10000"/>
                  <a:gd name="connsiteX55" fmla="*/ 603 w 9324"/>
                  <a:gd name="connsiteY55" fmla="*/ 4087 h 10000"/>
                  <a:gd name="connsiteX56" fmla="*/ 358 w 9324"/>
                  <a:gd name="connsiteY56" fmla="*/ 4382 h 10000"/>
                  <a:gd name="connsiteX57" fmla="*/ 283 w 9324"/>
                  <a:gd name="connsiteY57" fmla="*/ 4464 h 10000"/>
                  <a:gd name="connsiteX58" fmla="*/ 154 w 9324"/>
                  <a:gd name="connsiteY58" fmla="*/ 5148 h 10000"/>
                  <a:gd name="connsiteX59" fmla="*/ 154 w 9324"/>
                  <a:gd name="connsiteY59" fmla="*/ 5149 h 10000"/>
                  <a:gd name="connsiteX60" fmla="*/ 345 w 9324"/>
                  <a:gd name="connsiteY60" fmla="*/ 6458 h 10000"/>
                  <a:gd name="connsiteX61" fmla="*/ 694 w 9324"/>
                  <a:gd name="connsiteY61" fmla="*/ 7061 h 10000"/>
                  <a:gd name="connsiteX62" fmla="*/ 631 w 9324"/>
                  <a:gd name="connsiteY62" fmla="*/ 7531 h 10000"/>
                  <a:gd name="connsiteX63" fmla="*/ 562 w 9324"/>
                  <a:gd name="connsiteY63" fmla="*/ 7792 h 10000"/>
                  <a:gd name="connsiteX64" fmla="*/ 559 w 9324"/>
                  <a:gd name="connsiteY64" fmla="*/ 7806 h 10000"/>
                  <a:gd name="connsiteX65" fmla="*/ 665 w 9324"/>
                  <a:gd name="connsiteY65" fmla="*/ 8440 h 10000"/>
                  <a:gd name="connsiteX66" fmla="*/ 1355 w 9324"/>
                  <a:gd name="connsiteY66" fmla="*/ 9045 h 10000"/>
                  <a:gd name="connsiteX67" fmla="*/ 1420 w 9324"/>
                  <a:gd name="connsiteY67" fmla="*/ 9251 h 10000"/>
                  <a:gd name="connsiteX68" fmla="*/ 1508 w 9324"/>
                  <a:gd name="connsiteY68" fmla="*/ 9398 h 10000"/>
                  <a:gd name="connsiteX69" fmla="*/ 1410 w 9324"/>
                  <a:gd name="connsiteY69" fmla="*/ 9612 h 10000"/>
                  <a:gd name="connsiteX70" fmla="*/ 1232 w 9324"/>
                  <a:gd name="connsiteY70" fmla="*/ 9914 h 10000"/>
                  <a:gd name="connsiteX71" fmla="*/ 2278 w 9324"/>
                  <a:gd name="connsiteY71" fmla="*/ 10000 h 10000"/>
                  <a:gd name="connsiteX72" fmla="*/ 2736 w 9324"/>
                  <a:gd name="connsiteY72" fmla="*/ 9511 h 10000"/>
                  <a:gd name="connsiteX73" fmla="*/ 2684 w 9324"/>
                  <a:gd name="connsiteY73" fmla="*/ 9238 h 10000"/>
                  <a:gd name="connsiteX74" fmla="*/ 2564 w 9324"/>
                  <a:gd name="connsiteY74" fmla="*/ 9045 h 10000"/>
                  <a:gd name="connsiteX75" fmla="*/ 2735 w 9324"/>
                  <a:gd name="connsiteY75" fmla="*/ 8490 h 10000"/>
                  <a:gd name="connsiteX76" fmla="*/ 2731 w 9324"/>
                  <a:gd name="connsiteY76" fmla="*/ 8106 h 10000"/>
                  <a:gd name="connsiteX77" fmla="*/ 2939 w 9324"/>
                  <a:gd name="connsiteY77" fmla="*/ 7432 h 10000"/>
                  <a:gd name="connsiteX78" fmla="*/ 2952 w 9324"/>
                  <a:gd name="connsiteY78" fmla="*/ 7412 h 10000"/>
                  <a:gd name="connsiteX79" fmla="*/ 3152 w 9324"/>
                  <a:gd name="connsiteY79" fmla="*/ 6549 h 10000"/>
                  <a:gd name="connsiteX80" fmla="*/ 3235 w 9324"/>
                  <a:gd name="connsiteY80" fmla="*/ 6212 h 10000"/>
                  <a:gd name="connsiteX81" fmla="*/ 3621 w 9324"/>
                  <a:gd name="connsiteY81" fmla="*/ 5447 h 10000"/>
                  <a:gd name="connsiteX82" fmla="*/ 4050 w 9324"/>
                  <a:gd name="connsiteY82" fmla="*/ 6197 h 10000"/>
                  <a:gd name="connsiteX83" fmla="*/ 4117 w 9324"/>
                  <a:gd name="connsiteY83" fmla="*/ 6541 h 10000"/>
                  <a:gd name="connsiteX84" fmla="*/ 4339 w 9324"/>
                  <a:gd name="connsiteY84" fmla="*/ 7403 h 10000"/>
                  <a:gd name="connsiteX85" fmla="*/ 4351 w 9324"/>
                  <a:gd name="connsiteY85" fmla="*/ 7423 h 10000"/>
                  <a:gd name="connsiteX86" fmla="*/ 4561 w 9324"/>
                  <a:gd name="connsiteY86" fmla="*/ 8098 h 10000"/>
                  <a:gd name="connsiteX87" fmla="*/ 4561 w 9324"/>
                  <a:gd name="connsiteY87" fmla="*/ 8481 h 10000"/>
                  <a:gd name="connsiteX88" fmla="*/ 4733 w 9324"/>
                  <a:gd name="connsiteY88" fmla="*/ 9045 h 10000"/>
                  <a:gd name="connsiteX89" fmla="*/ 4618 w 9324"/>
                  <a:gd name="connsiteY89" fmla="*/ 9229 h 10000"/>
                  <a:gd name="connsiteX90" fmla="*/ 4565 w 9324"/>
                  <a:gd name="connsiteY90" fmla="*/ 9502 h 10000"/>
                  <a:gd name="connsiteX91" fmla="*/ 5025 w 9324"/>
                  <a:gd name="connsiteY91" fmla="*/ 9992 h 10000"/>
                  <a:gd name="connsiteX92" fmla="*/ 6072 w 9324"/>
                  <a:gd name="connsiteY92" fmla="*/ 9906 h 10000"/>
                  <a:gd name="connsiteX93" fmla="*/ 5893 w 9324"/>
                  <a:gd name="connsiteY93" fmla="*/ 9604 h 10000"/>
                  <a:gd name="connsiteX94" fmla="*/ 5793 w 9324"/>
                  <a:gd name="connsiteY94" fmla="*/ 9390 h 10000"/>
                  <a:gd name="connsiteX95" fmla="*/ 5878 w 9324"/>
                  <a:gd name="connsiteY95" fmla="*/ 9243 h 10000"/>
                  <a:gd name="connsiteX96" fmla="*/ 5939 w 9324"/>
                  <a:gd name="connsiteY96" fmla="*/ 9045 h 10000"/>
                  <a:gd name="connsiteX97" fmla="*/ 6631 w 9324"/>
                  <a:gd name="connsiteY97" fmla="*/ 8432 h 10000"/>
                  <a:gd name="connsiteX98" fmla="*/ 6735 w 9324"/>
                  <a:gd name="connsiteY98" fmla="*/ 7798 h 10000"/>
                  <a:gd name="connsiteX99" fmla="*/ 6733 w 9324"/>
                  <a:gd name="connsiteY99" fmla="*/ 7784 h 10000"/>
                  <a:gd name="connsiteX100" fmla="*/ 6661 w 9324"/>
                  <a:gd name="connsiteY100" fmla="*/ 7524 h 10000"/>
                  <a:gd name="connsiteX101" fmla="*/ 6596 w 9324"/>
                  <a:gd name="connsiteY101" fmla="*/ 7052 h 10000"/>
                  <a:gd name="connsiteX102" fmla="*/ 6908 w 9324"/>
                  <a:gd name="connsiteY102" fmla="*/ 6448 h 10000"/>
                  <a:gd name="connsiteX103" fmla="*/ 7129 w 9324"/>
                  <a:gd name="connsiteY103" fmla="*/ 5141 h 10000"/>
                  <a:gd name="connsiteX104" fmla="*/ 7129 w 9324"/>
                  <a:gd name="connsiteY104" fmla="*/ 5140 h 10000"/>
                  <a:gd name="connsiteX105" fmla="*/ 7000 w 9324"/>
                  <a:gd name="connsiteY105" fmla="*/ 4464 h 10000"/>
                  <a:gd name="connsiteX106" fmla="*/ 6926 w 9324"/>
                  <a:gd name="connsiteY106" fmla="*/ 4382 h 10000"/>
                  <a:gd name="connsiteX107" fmla="*/ 6681 w 9324"/>
                  <a:gd name="connsiteY107" fmla="*/ 4087 h 10000"/>
                  <a:gd name="connsiteX108" fmla="*/ 6813 w 9324"/>
                  <a:gd name="connsiteY108" fmla="*/ 3208 h 10000"/>
                  <a:gd name="connsiteX109" fmla="*/ 6838 w 9324"/>
                  <a:gd name="connsiteY109" fmla="*/ 3165 h 10000"/>
                  <a:gd name="connsiteX110" fmla="*/ 7064 w 9324"/>
                  <a:gd name="connsiteY110" fmla="*/ 3533 h 10000"/>
                  <a:gd name="connsiteX111" fmla="*/ 7183 w 9324"/>
                  <a:gd name="connsiteY111" fmla="*/ 3826 h 10000"/>
                  <a:gd name="connsiteX112" fmla="*/ 7183 w 9324"/>
                  <a:gd name="connsiteY112" fmla="*/ 3916 h 10000"/>
                  <a:gd name="connsiteX113" fmla="*/ 7286 w 9324"/>
                  <a:gd name="connsiteY113" fmla="*/ 4123 h 10000"/>
                  <a:gd name="connsiteX114" fmla="*/ 7355 w 9324"/>
                  <a:gd name="connsiteY114" fmla="*/ 4239 h 10000"/>
                  <a:gd name="connsiteX115" fmla="*/ 7484 w 9324"/>
                  <a:gd name="connsiteY115" fmla="*/ 4387 h 10000"/>
                  <a:gd name="connsiteX116" fmla="*/ 8190 w 9324"/>
                  <a:gd name="connsiteY116" fmla="*/ 4937 h 10000"/>
                  <a:gd name="connsiteX117" fmla="*/ 8146 w 9324"/>
                  <a:gd name="connsiteY117" fmla="*/ 5076 h 10000"/>
                  <a:gd name="connsiteX118" fmla="*/ 7878 w 9324"/>
                  <a:gd name="connsiteY118" fmla="*/ 5188 h 10000"/>
                  <a:gd name="connsiteX119" fmla="*/ 7765 w 9324"/>
                  <a:gd name="connsiteY119" fmla="*/ 5334 h 10000"/>
                  <a:gd name="connsiteX120" fmla="*/ 7697 w 9324"/>
                  <a:gd name="connsiteY120" fmla="*/ 5479 h 10000"/>
                  <a:gd name="connsiteX121" fmla="*/ 7713 w 9324"/>
                  <a:gd name="connsiteY121" fmla="*/ 5575 h 10000"/>
                  <a:gd name="connsiteX122" fmla="*/ 8094 w 9324"/>
                  <a:gd name="connsiteY122" fmla="*/ 5555 h 10000"/>
                  <a:gd name="connsiteX123" fmla="*/ 8149 w 9324"/>
                  <a:gd name="connsiteY123" fmla="*/ 5442 h 10000"/>
                  <a:gd name="connsiteX124" fmla="*/ 8247 w 9324"/>
                  <a:gd name="connsiteY124" fmla="*/ 5425 h 10000"/>
                  <a:gd name="connsiteX125" fmla="*/ 8321 w 9324"/>
                  <a:gd name="connsiteY125" fmla="*/ 5440 h 10000"/>
                  <a:gd name="connsiteX126" fmla="*/ 8139 w 9324"/>
                  <a:gd name="connsiteY126" fmla="*/ 5633 h 10000"/>
                  <a:gd name="connsiteX127" fmla="*/ 7809 w 9324"/>
                  <a:gd name="connsiteY127" fmla="*/ 5801 h 10000"/>
                  <a:gd name="connsiteX128" fmla="*/ 8531 w 9324"/>
                  <a:gd name="connsiteY128" fmla="*/ 5744 h 10000"/>
                  <a:gd name="connsiteX129" fmla="*/ 9022 w 9324"/>
                  <a:gd name="connsiteY129" fmla="*/ 5618 h 10000"/>
                  <a:gd name="connsiteX130" fmla="*/ 9208 w 9324"/>
                  <a:gd name="connsiteY130" fmla="*/ 5415 h 10000"/>
                  <a:gd name="connsiteX131" fmla="*/ 9207 w 9324"/>
                  <a:gd name="connsiteY131" fmla="*/ 5204 h 10000"/>
                  <a:gd name="connsiteX132" fmla="*/ 9240 w 9324"/>
                  <a:gd name="connsiteY132" fmla="*/ 4961 h 10000"/>
                  <a:gd name="connsiteX0" fmla="*/ 9779 w 9869"/>
                  <a:gd name="connsiteY0" fmla="*/ 4961 h 10000"/>
                  <a:gd name="connsiteX1" fmla="*/ 9774 w 9869"/>
                  <a:gd name="connsiteY1" fmla="*/ 4916 h 10000"/>
                  <a:gd name="connsiteX2" fmla="*/ 9848 w 9869"/>
                  <a:gd name="connsiteY2" fmla="*/ 4026 h 10000"/>
                  <a:gd name="connsiteX3" fmla="*/ 9404 w 9869"/>
                  <a:gd name="connsiteY3" fmla="*/ 3447 h 10000"/>
                  <a:gd name="connsiteX4" fmla="*/ 9337 w 9869"/>
                  <a:gd name="connsiteY4" fmla="*/ 3075 h 10000"/>
                  <a:gd name="connsiteX5" fmla="*/ 9227 w 9869"/>
                  <a:gd name="connsiteY5" fmla="*/ 2736 h 10000"/>
                  <a:gd name="connsiteX6" fmla="*/ 9220 w 9869"/>
                  <a:gd name="connsiteY6" fmla="*/ 2727 h 10000"/>
                  <a:gd name="connsiteX7" fmla="*/ 9028 w 9869"/>
                  <a:gd name="connsiteY7" fmla="*/ 2525 h 10000"/>
                  <a:gd name="connsiteX8" fmla="*/ 9027 w 9869"/>
                  <a:gd name="connsiteY8" fmla="*/ 2404 h 10000"/>
                  <a:gd name="connsiteX9" fmla="*/ 9031 w 9869"/>
                  <a:gd name="connsiteY9" fmla="*/ 2303 h 10000"/>
                  <a:gd name="connsiteX10" fmla="*/ 8923 w 9869"/>
                  <a:gd name="connsiteY10" fmla="*/ 2074 h 10000"/>
                  <a:gd name="connsiteX11" fmla="*/ 8399 w 9869"/>
                  <a:gd name="connsiteY11" fmla="*/ 1859 h 10000"/>
                  <a:gd name="connsiteX12" fmla="*/ 7588 w 9869"/>
                  <a:gd name="connsiteY12" fmla="*/ 1752 h 10000"/>
                  <a:gd name="connsiteX13" fmla="*/ 5271 w 9869"/>
                  <a:gd name="connsiteY13" fmla="*/ 1537 h 10000"/>
                  <a:gd name="connsiteX14" fmla="*/ 5050 w 9869"/>
                  <a:gd name="connsiteY14" fmla="*/ 1308 h 10000"/>
                  <a:gd name="connsiteX15" fmla="*/ 5235 w 9869"/>
                  <a:gd name="connsiteY15" fmla="*/ 1258 h 10000"/>
                  <a:gd name="connsiteX16" fmla="*/ 5387 w 9869"/>
                  <a:gd name="connsiteY16" fmla="*/ 1098 h 10000"/>
                  <a:gd name="connsiteX17" fmla="*/ 5423 w 9869"/>
                  <a:gd name="connsiteY17" fmla="*/ 1090 h 10000"/>
                  <a:gd name="connsiteX18" fmla="*/ 5543 w 9869"/>
                  <a:gd name="connsiteY18" fmla="*/ 1076 h 10000"/>
                  <a:gd name="connsiteX19" fmla="*/ 5581 w 9869"/>
                  <a:gd name="connsiteY19" fmla="*/ 1052 h 10000"/>
                  <a:gd name="connsiteX20" fmla="*/ 5697 w 9869"/>
                  <a:gd name="connsiteY20" fmla="*/ 977 h 10000"/>
                  <a:gd name="connsiteX21" fmla="*/ 5902 w 9869"/>
                  <a:gd name="connsiteY21" fmla="*/ 806 h 10000"/>
                  <a:gd name="connsiteX22" fmla="*/ 5870 w 9869"/>
                  <a:gd name="connsiteY22" fmla="*/ 709 h 10000"/>
                  <a:gd name="connsiteX23" fmla="*/ 5796 w 9869"/>
                  <a:gd name="connsiteY23" fmla="*/ 700 h 10000"/>
                  <a:gd name="connsiteX24" fmla="*/ 5697 w 9869"/>
                  <a:gd name="connsiteY24" fmla="*/ 725 h 10000"/>
                  <a:gd name="connsiteX25" fmla="*/ 5781 w 9869"/>
                  <a:gd name="connsiteY25" fmla="*/ 568 h 10000"/>
                  <a:gd name="connsiteX26" fmla="*/ 5780 w 9869"/>
                  <a:gd name="connsiteY26" fmla="*/ 433 h 10000"/>
                  <a:gd name="connsiteX27" fmla="*/ 5712 w 9869"/>
                  <a:gd name="connsiteY27" fmla="*/ 310 h 10000"/>
                  <a:gd name="connsiteX28" fmla="*/ 5608 w 9869"/>
                  <a:gd name="connsiteY28" fmla="*/ 257 h 10000"/>
                  <a:gd name="connsiteX29" fmla="*/ 4563 w 9869"/>
                  <a:gd name="connsiteY29" fmla="*/ 32 h 10000"/>
                  <a:gd name="connsiteX30" fmla="*/ 3784 w 9869"/>
                  <a:gd name="connsiteY30" fmla="*/ 0 h 10000"/>
                  <a:gd name="connsiteX31" fmla="*/ 3784 w 9869"/>
                  <a:gd name="connsiteY31" fmla="*/ 0 h 10000"/>
                  <a:gd name="connsiteX32" fmla="*/ 3776 w 9869"/>
                  <a:gd name="connsiteY32" fmla="*/ 0 h 10000"/>
                  <a:gd name="connsiteX33" fmla="*/ 3766 w 9869"/>
                  <a:gd name="connsiteY33" fmla="*/ 0 h 10000"/>
                  <a:gd name="connsiteX34" fmla="*/ 3766 w 9869"/>
                  <a:gd name="connsiteY34" fmla="*/ 0 h 10000"/>
                  <a:gd name="connsiteX35" fmla="*/ 2984 w 9869"/>
                  <a:gd name="connsiteY35" fmla="*/ 32 h 10000"/>
                  <a:gd name="connsiteX36" fmla="*/ 1939 w 9869"/>
                  <a:gd name="connsiteY36" fmla="*/ 257 h 10000"/>
                  <a:gd name="connsiteX37" fmla="*/ 1836 w 9869"/>
                  <a:gd name="connsiteY37" fmla="*/ 310 h 10000"/>
                  <a:gd name="connsiteX38" fmla="*/ 1771 w 9869"/>
                  <a:gd name="connsiteY38" fmla="*/ 433 h 10000"/>
                  <a:gd name="connsiteX39" fmla="*/ 1768 w 9869"/>
                  <a:gd name="connsiteY39" fmla="*/ 568 h 10000"/>
                  <a:gd name="connsiteX40" fmla="*/ 1849 w 9869"/>
                  <a:gd name="connsiteY40" fmla="*/ 725 h 10000"/>
                  <a:gd name="connsiteX41" fmla="*/ 1751 w 9869"/>
                  <a:gd name="connsiteY41" fmla="*/ 700 h 10000"/>
                  <a:gd name="connsiteX42" fmla="*/ 1678 w 9869"/>
                  <a:gd name="connsiteY42" fmla="*/ 709 h 10000"/>
                  <a:gd name="connsiteX43" fmla="*/ 1646 w 9869"/>
                  <a:gd name="connsiteY43" fmla="*/ 806 h 10000"/>
                  <a:gd name="connsiteX44" fmla="*/ 1851 w 9869"/>
                  <a:gd name="connsiteY44" fmla="*/ 977 h 10000"/>
                  <a:gd name="connsiteX45" fmla="*/ 1967 w 9869"/>
                  <a:gd name="connsiteY45" fmla="*/ 1052 h 10000"/>
                  <a:gd name="connsiteX46" fmla="*/ 2005 w 9869"/>
                  <a:gd name="connsiteY46" fmla="*/ 1076 h 10000"/>
                  <a:gd name="connsiteX47" fmla="*/ 2124 w 9869"/>
                  <a:gd name="connsiteY47" fmla="*/ 1090 h 10000"/>
                  <a:gd name="connsiteX48" fmla="*/ 2162 w 9869"/>
                  <a:gd name="connsiteY48" fmla="*/ 1098 h 10000"/>
                  <a:gd name="connsiteX49" fmla="*/ 2312 w 9869"/>
                  <a:gd name="connsiteY49" fmla="*/ 1255 h 10000"/>
                  <a:gd name="connsiteX50" fmla="*/ 2499 w 9869"/>
                  <a:gd name="connsiteY50" fmla="*/ 1307 h 10000"/>
                  <a:gd name="connsiteX51" fmla="*/ 2280 w 9869"/>
                  <a:gd name="connsiteY51" fmla="*/ 1537 h 10000"/>
                  <a:gd name="connsiteX52" fmla="*/ 110 w 9869"/>
                  <a:gd name="connsiteY52" fmla="*/ 1739 h 10000"/>
                  <a:gd name="connsiteX53" fmla="*/ 345 w 9869"/>
                  <a:gd name="connsiteY53" fmla="*/ 3166 h 10000"/>
                  <a:gd name="connsiteX54" fmla="*/ 371 w 9869"/>
                  <a:gd name="connsiteY54" fmla="*/ 3208 h 10000"/>
                  <a:gd name="connsiteX55" fmla="*/ 516 w 9869"/>
                  <a:gd name="connsiteY55" fmla="*/ 4087 h 10000"/>
                  <a:gd name="connsiteX56" fmla="*/ 253 w 9869"/>
                  <a:gd name="connsiteY56" fmla="*/ 4382 h 10000"/>
                  <a:gd name="connsiteX57" fmla="*/ 173 w 9869"/>
                  <a:gd name="connsiteY57" fmla="*/ 4464 h 10000"/>
                  <a:gd name="connsiteX58" fmla="*/ 34 w 9869"/>
                  <a:gd name="connsiteY58" fmla="*/ 5148 h 10000"/>
                  <a:gd name="connsiteX59" fmla="*/ 34 w 9869"/>
                  <a:gd name="connsiteY59" fmla="*/ 5149 h 10000"/>
                  <a:gd name="connsiteX60" fmla="*/ 239 w 9869"/>
                  <a:gd name="connsiteY60" fmla="*/ 6458 h 10000"/>
                  <a:gd name="connsiteX61" fmla="*/ 613 w 9869"/>
                  <a:gd name="connsiteY61" fmla="*/ 7061 h 10000"/>
                  <a:gd name="connsiteX62" fmla="*/ 546 w 9869"/>
                  <a:gd name="connsiteY62" fmla="*/ 7531 h 10000"/>
                  <a:gd name="connsiteX63" fmla="*/ 472 w 9869"/>
                  <a:gd name="connsiteY63" fmla="*/ 7792 h 10000"/>
                  <a:gd name="connsiteX64" fmla="*/ 469 w 9869"/>
                  <a:gd name="connsiteY64" fmla="*/ 7806 h 10000"/>
                  <a:gd name="connsiteX65" fmla="*/ 582 w 9869"/>
                  <a:gd name="connsiteY65" fmla="*/ 8440 h 10000"/>
                  <a:gd name="connsiteX66" fmla="*/ 1322 w 9869"/>
                  <a:gd name="connsiteY66" fmla="*/ 9045 h 10000"/>
                  <a:gd name="connsiteX67" fmla="*/ 1392 w 9869"/>
                  <a:gd name="connsiteY67" fmla="*/ 9251 h 10000"/>
                  <a:gd name="connsiteX68" fmla="*/ 1486 w 9869"/>
                  <a:gd name="connsiteY68" fmla="*/ 9398 h 10000"/>
                  <a:gd name="connsiteX69" fmla="*/ 1381 w 9869"/>
                  <a:gd name="connsiteY69" fmla="*/ 9612 h 10000"/>
                  <a:gd name="connsiteX70" fmla="*/ 1190 w 9869"/>
                  <a:gd name="connsiteY70" fmla="*/ 9914 h 10000"/>
                  <a:gd name="connsiteX71" fmla="*/ 2312 w 9869"/>
                  <a:gd name="connsiteY71" fmla="*/ 10000 h 10000"/>
                  <a:gd name="connsiteX72" fmla="*/ 2803 w 9869"/>
                  <a:gd name="connsiteY72" fmla="*/ 9511 h 10000"/>
                  <a:gd name="connsiteX73" fmla="*/ 2748 w 9869"/>
                  <a:gd name="connsiteY73" fmla="*/ 9238 h 10000"/>
                  <a:gd name="connsiteX74" fmla="*/ 2619 w 9869"/>
                  <a:gd name="connsiteY74" fmla="*/ 9045 h 10000"/>
                  <a:gd name="connsiteX75" fmla="*/ 2802 w 9869"/>
                  <a:gd name="connsiteY75" fmla="*/ 8490 h 10000"/>
                  <a:gd name="connsiteX76" fmla="*/ 2798 w 9869"/>
                  <a:gd name="connsiteY76" fmla="*/ 8106 h 10000"/>
                  <a:gd name="connsiteX77" fmla="*/ 3021 w 9869"/>
                  <a:gd name="connsiteY77" fmla="*/ 7432 h 10000"/>
                  <a:gd name="connsiteX78" fmla="*/ 3035 w 9869"/>
                  <a:gd name="connsiteY78" fmla="*/ 7412 h 10000"/>
                  <a:gd name="connsiteX79" fmla="*/ 3250 w 9869"/>
                  <a:gd name="connsiteY79" fmla="*/ 6549 h 10000"/>
                  <a:gd name="connsiteX80" fmla="*/ 3339 w 9869"/>
                  <a:gd name="connsiteY80" fmla="*/ 6212 h 10000"/>
                  <a:gd name="connsiteX81" fmla="*/ 3753 w 9869"/>
                  <a:gd name="connsiteY81" fmla="*/ 5447 h 10000"/>
                  <a:gd name="connsiteX82" fmla="*/ 4213 w 9869"/>
                  <a:gd name="connsiteY82" fmla="*/ 6197 h 10000"/>
                  <a:gd name="connsiteX83" fmla="*/ 4284 w 9869"/>
                  <a:gd name="connsiteY83" fmla="*/ 6541 h 10000"/>
                  <a:gd name="connsiteX84" fmla="*/ 4523 w 9869"/>
                  <a:gd name="connsiteY84" fmla="*/ 7403 h 10000"/>
                  <a:gd name="connsiteX85" fmla="*/ 4535 w 9869"/>
                  <a:gd name="connsiteY85" fmla="*/ 7423 h 10000"/>
                  <a:gd name="connsiteX86" fmla="*/ 4761 w 9869"/>
                  <a:gd name="connsiteY86" fmla="*/ 8098 h 10000"/>
                  <a:gd name="connsiteX87" fmla="*/ 4761 w 9869"/>
                  <a:gd name="connsiteY87" fmla="*/ 8481 h 10000"/>
                  <a:gd name="connsiteX88" fmla="*/ 4945 w 9869"/>
                  <a:gd name="connsiteY88" fmla="*/ 9045 h 10000"/>
                  <a:gd name="connsiteX89" fmla="*/ 4822 w 9869"/>
                  <a:gd name="connsiteY89" fmla="*/ 9229 h 10000"/>
                  <a:gd name="connsiteX90" fmla="*/ 4765 w 9869"/>
                  <a:gd name="connsiteY90" fmla="*/ 9502 h 10000"/>
                  <a:gd name="connsiteX91" fmla="*/ 5258 w 9869"/>
                  <a:gd name="connsiteY91" fmla="*/ 9992 h 10000"/>
                  <a:gd name="connsiteX92" fmla="*/ 6381 w 9869"/>
                  <a:gd name="connsiteY92" fmla="*/ 9906 h 10000"/>
                  <a:gd name="connsiteX93" fmla="*/ 6189 w 9869"/>
                  <a:gd name="connsiteY93" fmla="*/ 9604 h 10000"/>
                  <a:gd name="connsiteX94" fmla="*/ 6082 w 9869"/>
                  <a:gd name="connsiteY94" fmla="*/ 9390 h 10000"/>
                  <a:gd name="connsiteX95" fmla="*/ 6173 w 9869"/>
                  <a:gd name="connsiteY95" fmla="*/ 9243 h 10000"/>
                  <a:gd name="connsiteX96" fmla="*/ 6239 w 9869"/>
                  <a:gd name="connsiteY96" fmla="*/ 9045 h 10000"/>
                  <a:gd name="connsiteX97" fmla="*/ 6981 w 9869"/>
                  <a:gd name="connsiteY97" fmla="*/ 8432 h 10000"/>
                  <a:gd name="connsiteX98" fmla="*/ 7092 w 9869"/>
                  <a:gd name="connsiteY98" fmla="*/ 7798 h 10000"/>
                  <a:gd name="connsiteX99" fmla="*/ 7090 w 9869"/>
                  <a:gd name="connsiteY99" fmla="*/ 7784 h 10000"/>
                  <a:gd name="connsiteX100" fmla="*/ 7013 w 9869"/>
                  <a:gd name="connsiteY100" fmla="*/ 7524 h 10000"/>
                  <a:gd name="connsiteX101" fmla="*/ 6943 w 9869"/>
                  <a:gd name="connsiteY101" fmla="*/ 7052 h 10000"/>
                  <a:gd name="connsiteX102" fmla="*/ 7278 w 9869"/>
                  <a:gd name="connsiteY102" fmla="*/ 6448 h 10000"/>
                  <a:gd name="connsiteX103" fmla="*/ 7515 w 9869"/>
                  <a:gd name="connsiteY103" fmla="*/ 5141 h 10000"/>
                  <a:gd name="connsiteX104" fmla="*/ 7515 w 9869"/>
                  <a:gd name="connsiteY104" fmla="*/ 5140 h 10000"/>
                  <a:gd name="connsiteX105" fmla="*/ 7377 w 9869"/>
                  <a:gd name="connsiteY105" fmla="*/ 4464 h 10000"/>
                  <a:gd name="connsiteX106" fmla="*/ 7297 w 9869"/>
                  <a:gd name="connsiteY106" fmla="*/ 4382 h 10000"/>
                  <a:gd name="connsiteX107" fmla="*/ 7034 w 9869"/>
                  <a:gd name="connsiteY107" fmla="*/ 4087 h 10000"/>
                  <a:gd name="connsiteX108" fmla="*/ 7176 w 9869"/>
                  <a:gd name="connsiteY108" fmla="*/ 3208 h 10000"/>
                  <a:gd name="connsiteX109" fmla="*/ 7203 w 9869"/>
                  <a:gd name="connsiteY109" fmla="*/ 3165 h 10000"/>
                  <a:gd name="connsiteX110" fmla="*/ 7445 w 9869"/>
                  <a:gd name="connsiteY110" fmla="*/ 3533 h 10000"/>
                  <a:gd name="connsiteX111" fmla="*/ 7573 w 9869"/>
                  <a:gd name="connsiteY111" fmla="*/ 3826 h 10000"/>
                  <a:gd name="connsiteX112" fmla="*/ 7573 w 9869"/>
                  <a:gd name="connsiteY112" fmla="*/ 3916 h 10000"/>
                  <a:gd name="connsiteX113" fmla="*/ 7683 w 9869"/>
                  <a:gd name="connsiteY113" fmla="*/ 4123 h 10000"/>
                  <a:gd name="connsiteX114" fmla="*/ 7757 w 9869"/>
                  <a:gd name="connsiteY114" fmla="*/ 4239 h 10000"/>
                  <a:gd name="connsiteX115" fmla="*/ 7896 w 9869"/>
                  <a:gd name="connsiteY115" fmla="*/ 4387 h 10000"/>
                  <a:gd name="connsiteX116" fmla="*/ 8653 w 9869"/>
                  <a:gd name="connsiteY116" fmla="*/ 4937 h 10000"/>
                  <a:gd name="connsiteX117" fmla="*/ 8606 w 9869"/>
                  <a:gd name="connsiteY117" fmla="*/ 5076 h 10000"/>
                  <a:gd name="connsiteX118" fmla="*/ 8318 w 9869"/>
                  <a:gd name="connsiteY118" fmla="*/ 5188 h 10000"/>
                  <a:gd name="connsiteX119" fmla="*/ 8197 w 9869"/>
                  <a:gd name="connsiteY119" fmla="*/ 5334 h 10000"/>
                  <a:gd name="connsiteX120" fmla="*/ 8124 w 9869"/>
                  <a:gd name="connsiteY120" fmla="*/ 5479 h 10000"/>
                  <a:gd name="connsiteX121" fmla="*/ 8141 w 9869"/>
                  <a:gd name="connsiteY121" fmla="*/ 5575 h 10000"/>
                  <a:gd name="connsiteX122" fmla="*/ 8550 w 9869"/>
                  <a:gd name="connsiteY122" fmla="*/ 5555 h 10000"/>
                  <a:gd name="connsiteX123" fmla="*/ 8609 w 9869"/>
                  <a:gd name="connsiteY123" fmla="*/ 5442 h 10000"/>
                  <a:gd name="connsiteX124" fmla="*/ 8714 w 9869"/>
                  <a:gd name="connsiteY124" fmla="*/ 5425 h 10000"/>
                  <a:gd name="connsiteX125" fmla="*/ 8793 w 9869"/>
                  <a:gd name="connsiteY125" fmla="*/ 5440 h 10000"/>
                  <a:gd name="connsiteX126" fmla="*/ 8598 w 9869"/>
                  <a:gd name="connsiteY126" fmla="*/ 5633 h 10000"/>
                  <a:gd name="connsiteX127" fmla="*/ 8244 w 9869"/>
                  <a:gd name="connsiteY127" fmla="*/ 5801 h 10000"/>
                  <a:gd name="connsiteX128" fmla="*/ 9019 w 9869"/>
                  <a:gd name="connsiteY128" fmla="*/ 5744 h 10000"/>
                  <a:gd name="connsiteX129" fmla="*/ 9545 w 9869"/>
                  <a:gd name="connsiteY129" fmla="*/ 5618 h 10000"/>
                  <a:gd name="connsiteX130" fmla="*/ 9745 w 9869"/>
                  <a:gd name="connsiteY130" fmla="*/ 5415 h 10000"/>
                  <a:gd name="connsiteX131" fmla="*/ 9744 w 9869"/>
                  <a:gd name="connsiteY131" fmla="*/ 5204 h 10000"/>
                  <a:gd name="connsiteX132" fmla="*/ 9779 w 9869"/>
                  <a:gd name="connsiteY132" fmla="*/ 4961 h 10000"/>
                  <a:gd name="connsiteX0" fmla="*/ 9909 w 10000"/>
                  <a:gd name="connsiteY0" fmla="*/ 4961 h 10000"/>
                  <a:gd name="connsiteX1" fmla="*/ 9904 w 10000"/>
                  <a:gd name="connsiteY1" fmla="*/ 4916 h 10000"/>
                  <a:gd name="connsiteX2" fmla="*/ 9979 w 10000"/>
                  <a:gd name="connsiteY2" fmla="*/ 4026 h 10000"/>
                  <a:gd name="connsiteX3" fmla="*/ 9529 w 10000"/>
                  <a:gd name="connsiteY3" fmla="*/ 3447 h 10000"/>
                  <a:gd name="connsiteX4" fmla="*/ 9461 w 10000"/>
                  <a:gd name="connsiteY4" fmla="*/ 3075 h 10000"/>
                  <a:gd name="connsiteX5" fmla="*/ 9349 w 10000"/>
                  <a:gd name="connsiteY5" fmla="*/ 2736 h 10000"/>
                  <a:gd name="connsiteX6" fmla="*/ 9342 w 10000"/>
                  <a:gd name="connsiteY6" fmla="*/ 2727 h 10000"/>
                  <a:gd name="connsiteX7" fmla="*/ 9148 w 10000"/>
                  <a:gd name="connsiteY7" fmla="*/ 2525 h 10000"/>
                  <a:gd name="connsiteX8" fmla="*/ 9147 w 10000"/>
                  <a:gd name="connsiteY8" fmla="*/ 2404 h 10000"/>
                  <a:gd name="connsiteX9" fmla="*/ 9151 w 10000"/>
                  <a:gd name="connsiteY9" fmla="*/ 2303 h 10000"/>
                  <a:gd name="connsiteX10" fmla="*/ 9041 w 10000"/>
                  <a:gd name="connsiteY10" fmla="*/ 2074 h 10000"/>
                  <a:gd name="connsiteX11" fmla="*/ 8510 w 10000"/>
                  <a:gd name="connsiteY11" fmla="*/ 1859 h 10000"/>
                  <a:gd name="connsiteX12" fmla="*/ 7689 w 10000"/>
                  <a:gd name="connsiteY12" fmla="*/ 1752 h 10000"/>
                  <a:gd name="connsiteX13" fmla="*/ 5341 w 10000"/>
                  <a:gd name="connsiteY13" fmla="*/ 1537 h 10000"/>
                  <a:gd name="connsiteX14" fmla="*/ 5117 w 10000"/>
                  <a:gd name="connsiteY14" fmla="*/ 1308 h 10000"/>
                  <a:gd name="connsiteX15" fmla="*/ 5304 w 10000"/>
                  <a:gd name="connsiteY15" fmla="*/ 1258 h 10000"/>
                  <a:gd name="connsiteX16" fmla="*/ 5459 w 10000"/>
                  <a:gd name="connsiteY16" fmla="*/ 1098 h 10000"/>
                  <a:gd name="connsiteX17" fmla="*/ 5495 w 10000"/>
                  <a:gd name="connsiteY17" fmla="*/ 1090 h 10000"/>
                  <a:gd name="connsiteX18" fmla="*/ 5617 w 10000"/>
                  <a:gd name="connsiteY18" fmla="*/ 1076 h 10000"/>
                  <a:gd name="connsiteX19" fmla="*/ 5655 w 10000"/>
                  <a:gd name="connsiteY19" fmla="*/ 1052 h 10000"/>
                  <a:gd name="connsiteX20" fmla="*/ 5773 w 10000"/>
                  <a:gd name="connsiteY20" fmla="*/ 977 h 10000"/>
                  <a:gd name="connsiteX21" fmla="*/ 5980 w 10000"/>
                  <a:gd name="connsiteY21" fmla="*/ 806 h 10000"/>
                  <a:gd name="connsiteX22" fmla="*/ 5948 w 10000"/>
                  <a:gd name="connsiteY22" fmla="*/ 709 h 10000"/>
                  <a:gd name="connsiteX23" fmla="*/ 5873 w 10000"/>
                  <a:gd name="connsiteY23" fmla="*/ 700 h 10000"/>
                  <a:gd name="connsiteX24" fmla="*/ 5773 w 10000"/>
                  <a:gd name="connsiteY24" fmla="*/ 725 h 10000"/>
                  <a:gd name="connsiteX25" fmla="*/ 5858 w 10000"/>
                  <a:gd name="connsiteY25" fmla="*/ 568 h 10000"/>
                  <a:gd name="connsiteX26" fmla="*/ 5857 w 10000"/>
                  <a:gd name="connsiteY26" fmla="*/ 433 h 10000"/>
                  <a:gd name="connsiteX27" fmla="*/ 5788 w 10000"/>
                  <a:gd name="connsiteY27" fmla="*/ 310 h 10000"/>
                  <a:gd name="connsiteX28" fmla="*/ 5682 w 10000"/>
                  <a:gd name="connsiteY28" fmla="*/ 257 h 10000"/>
                  <a:gd name="connsiteX29" fmla="*/ 4624 w 10000"/>
                  <a:gd name="connsiteY29" fmla="*/ 32 h 10000"/>
                  <a:gd name="connsiteX30" fmla="*/ 3834 w 10000"/>
                  <a:gd name="connsiteY30" fmla="*/ 0 h 10000"/>
                  <a:gd name="connsiteX31" fmla="*/ 3834 w 10000"/>
                  <a:gd name="connsiteY31" fmla="*/ 0 h 10000"/>
                  <a:gd name="connsiteX32" fmla="*/ 3826 w 10000"/>
                  <a:gd name="connsiteY32" fmla="*/ 0 h 10000"/>
                  <a:gd name="connsiteX33" fmla="*/ 3816 w 10000"/>
                  <a:gd name="connsiteY33" fmla="*/ 0 h 10000"/>
                  <a:gd name="connsiteX34" fmla="*/ 3816 w 10000"/>
                  <a:gd name="connsiteY34" fmla="*/ 0 h 10000"/>
                  <a:gd name="connsiteX35" fmla="*/ 3024 w 10000"/>
                  <a:gd name="connsiteY35" fmla="*/ 32 h 10000"/>
                  <a:gd name="connsiteX36" fmla="*/ 1965 w 10000"/>
                  <a:gd name="connsiteY36" fmla="*/ 257 h 10000"/>
                  <a:gd name="connsiteX37" fmla="*/ 1860 w 10000"/>
                  <a:gd name="connsiteY37" fmla="*/ 310 h 10000"/>
                  <a:gd name="connsiteX38" fmla="*/ 1795 w 10000"/>
                  <a:gd name="connsiteY38" fmla="*/ 433 h 10000"/>
                  <a:gd name="connsiteX39" fmla="*/ 1791 w 10000"/>
                  <a:gd name="connsiteY39" fmla="*/ 568 h 10000"/>
                  <a:gd name="connsiteX40" fmla="*/ 1874 w 10000"/>
                  <a:gd name="connsiteY40" fmla="*/ 725 h 10000"/>
                  <a:gd name="connsiteX41" fmla="*/ 1774 w 10000"/>
                  <a:gd name="connsiteY41" fmla="*/ 700 h 10000"/>
                  <a:gd name="connsiteX42" fmla="*/ 1700 w 10000"/>
                  <a:gd name="connsiteY42" fmla="*/ 709 h 10000"/>
                  <a:gd name="connsiteX43" fmla="*/ 1668 w 10000"/>
                  <a:gd name="connsiteY43" fmla="*/ 806 h 10000"/>
                  <a:gd name="connsiteX44" fmla="*/ 1876 w 10000"/>
                  <a:gd name="connsiteY44" fmla="*/ 977 h 10000"/>
                  <a:gd name="connsiteX45" fmla="*/ 1993 w 10000"/>
                  <a:gd name="connsiteY45" fmla="*/ 1052 h 10000"/>
                  <a:gd name="connsiteX46" fmla="*/ 2032 w 10000"/>
                  <a:gd name="connsiteY46" fmla="*/ 1076 h 10000"/>
                  <a:gd name="connsiteX47" fmla="*/ 2152 w 10000"/>
                  <a:gd name="connsiteY47" fmla="*/ 1090 h 10000"/>
                  <a:gd name="connsiteX48" fmla="*/ 2191 w 10000"/>
                  <a:gd name="connsiteY48" fmla="*/ 1098 h 10000"/>
                  <a:gd name="connsiteX49" fmla="*/ 2343 w 10000"/>
                  <a:gd name="connsiteY49" fmla="*/ 1255 h 10000"/>
                  <a:gd name="connsiteX50" fmla="*/ 2532 w 10000"/>
                  <a:gd name="connsiteY50" fmla="*/ 1307 h 10000"/>
                  <a:gd name="connsiteX51" fmla="*/ 2310 w 10000"/>
                  <a:gd name="connsiteY51" fmla="*/ 1537 h 10000"/>
                  <a:gd name="connsiteX52" fmla="*/ 111 w 10000"/>
                  <a:gd name="connsiteY52" fmla="*/ 1739 h 10000"/>
                  <a:gd name="connsiteX53" fmla="*/ 350 w 10000"/>
                  <a:gd name="connsiteY53" fmla="*/ 3166 h 10000"/>
                  <a:gd name="connsiteX54" fmla="*/ 376 w 10000"/>
                  <a:gd name="connsiteY54" fmla="*/ 3208 h 10000"/>
                  <a:gd name="connsiteX55" fmla="*/ 523 w 10000"/>
                  <a:gd name="connsiteY55" fmla="*/ 4087 h 10000"/>
                  <a:gd name="connsiteX56" fmla="*/ 256 w 10000"/>
                  <a:gd name="connsiteY56" fmla="*/ 4382 h 10000"/>
                  <a:gd name="connsiteX57" fmla="*/ 175 w 10000"/>
                  <a:gd name="connsiteY57" fmla="*/ 4464 h 10000"/>
                  <a:gd name="connsiteX58" fmla="*/ 34 w 10000"/>
                  <a:gd name="connsiteY58" fmla="*/ 5148 h 10000"/>
                  <a:gd name="connsiteX59" fmla="*/ 34 w 10000"/>
                  <a:gd name="connsiteY59" fmla="*/ 5149 h 10000"/>
                  <a:gd name="connsiteX60" fmla="*/ 242 w 10000"/>
                  <a:gd name="connsiteY60" fmla="*/ 6458 h 10000"/>
                  <a:gd name="connsiteX61" fmla="*/ 621 w 10000"/>
                  <a:gd name="connsiteY61" fmla="*/ 7061 h 10000"/>
                  <a:gd name="connsiteX62" fmla="*/ 553 w 10000"/>
                  <a:gd name="connsiteY62" fmla="*/ 7531 h 10000"/>
                  <a:gd name="connsiteX63" fmla="*/ 478 w 10000"/>
                  <a:gd name="connsiteY63" fmla="*/ 7792 h 10000"/>
                  <a:gd name="connsiteX64" fmla="*/ 475 w 10000"/>
                  <a:gd name="connsiteY64" fmla="*/ 7806 h 10000"/>
                  <a:gd name="connsiteX65" fmla="*/ 590 w 10000"/>
                  <a:gd name="connsiteY65" fmla="*/ 8440 h 10000"/>
                  <a:gd name="connsiteX66" fmla="*/ 1340 w 10000"/>
                  <a:gd name="connsiteY66" fmla="*/ 9045 h 10000"/>
                  <a:gd name="connsiteX67" fmla="*/ 1410 w 10000"/>
                  <a:gd name="connsiteY67" fmla="*/ 9251 h 10000"/>
                  <a:gd name="connsiteX68" fmla="*/ 1506 w 10000"/>
                  <a:gd name="connsiteY68" fmla="*/ 9398 h 10000"/>
                  <a:gd name="connsiteX69" fmla="*/ 1399 w 10000"/>
                  <a:gd name="connsiteY69" fmla="*/ 9612 h 10000"/>
                  <a:gd name="connsiteX70" fmla="*/ 1206 w 10000"/>
                  <a:gd name="connsiteY70" fmla="*/ 9914 h 10000"/>
                  <a:gd name="connsiteX71" fmla="*/ 2343 w 10000"/>
                  <a:gd name="connsiteY71" fmla="*/ 10000 h 10000"/>
                  <a:gd name="connsiteX72" fmla="*/ 2840 w 10000"/>
                  <a:gd name="connsiteY72" fmla="*/ 9511 h 10000"/>
                  <a:gd name="connsiteX73" fmla="*/ 2784 w 10000"/>
                  <a:gd name="connsiteY73" fmla="*/ 9238 h 10000"/>
                  <a:gd name="connsiteX74" fmla="*/ 2654 w 10000"/>
                  <a:gd name="connsiteY74" fmla="*/ 9045 h 10000"/>
                  <a:gd name="connsiteX75" fmla="*/ 2839 w 10000"/>
                  <a:gd name="connsiteY75" fmla="*/ 8490 h 10000"/>
                  <a:gd name="connsiteX76" fmla="*/ 2835 w 10000"/>
                  <a:gd name="connsiteY76" fmla="*/ 8106 h 10000"/>
                  <a:gd name="connsiteX77" fmla="*/ 3061 w 10000"/>
                  <a:gd name="connsiteY77" fmla="*/ 7432 h 10000"/>
                  <a:gd name="connsiteX78" fmla="*/ 3075 w 10000"/>
                  <a:gd name="connsiteY78" fmla="*/ 7412 h 10000"/>
                  <a:gd name="connsiteX79" fmla="*/ 3293 w 10000"/>
                  <a:gd name="connsiteY79" fmla="*/ 6549 h 10000"/>
                  <a:gd name="connsiteX80" fmla="*/ 3383 w 10000"/>
                  <a:gd name="connsiteY80" fmla="*/ 6212 h 10000"/>
                  <a:gd name="connsiteX81" fmla="*/ 3803 w 10000"/>
                  <a:gd name="connsiteY81" fmla="*/ 5447 h 10000"/>
                  <a:gd name="connsiteX82" fmla="*/ 4269 w 10000"/>
                  <a:gd name="connsiteY82" fmla="*/ 6197 h 10000"/>
                  <a:gd name="connsiteX83" fmla="*/ 4341 w 10000"/>
                  <a:gd name="connsiteY83" fmla="*/ 6541 h 10000"/>
                  <a:gd name="connsiteX84" fmla="*/ 4583 w 10000"/>
                  <a:gd name="connsiteY84" fmla="*/ 7403 h 10000"/>
                  <a:gd name="connsiteX85" fmla="*/ 4595 w 10000"/>
                  <a:gd name="connsiteY85" fmla="*/ 7423 h 10000"/>
                  <a:gd name="connsiteX86" fmla="*/ 4824 w 10000"/>
                  <a:gd name="connsiteY86" fmla="*/ 8098 h 10000"/>
                  <a:gd name="connsiteX87" fmla="*/ 4824 w 10000"/>
                  <a:gd name="connsiteY87" fmla="*/ 8481 h 10000"/>
                  <a:gd name="connsiteX88" fmla="*/ 5011 w 10000"/>
                  <a:gd name="connsiteY88" fmla="*/ 9045 h 10000"/>
                  <a:gd name="connsiteX89" fmla="*/ 4886 w 10000"/>
                  <a:gd name="connsiteY89" fmla="*/ 9229 h 10000"/>
                  <a:gd name="connsiteX90" fmla="*/ 4828 w 10000"/>
                  <a:gd name="connsiteY90" fmla="*/ 9502 h 10000"/>
                  <a:gd name="connsiteX91" fmla="*/ 5328 w 10000"/>
                  <a:gd name="connsiteY91" fmla="*/ 9992 h 10000"/>
                  <a:gd name="connsiteX92" fmla="*/ 6466 w 10000"/>
                  <a:gd name="connsiteY92" fmla="*/ 9906 h 10000"/>
                  <a:gd name="connsiteX93" fmla="*/ 6271 w 10000"/>
                  <a:gd name="connsiteY93" fmla="*/ 9604 h 10000"/>
                  <a:gd name="connsiteX94" fmla="*/ 6163 w 10000"/>
                  <a:gd name="connsiteY94" fmla="*/ 9390 h 10000"/>
                  <a:gd name="connsiteX95" fmla="*/ 6255 w 10000"/>
                  <a:gd name="connsiteY95" fmla="*/ 9243 h 10000"/>
                  <a:gd name="connsiteX96" fmla="*/ 6322 w 10000"/>
                  <a:gd name="connsiteY96" fmla="*/ 9045 h 10000"/>
                  <a:gd name="connsiteX97" fmla="*/ 7074 w 10000"/>
                  <a:gd name="connsiteY97" fmla="*/ 8432 h 10000"/>
                  <a:gd name="connsiteX98" fmla="*/ 7186 w 10000"/>
                  <a:gd name="connsiteY98" fmla="*/ 7798 h 10000"/>
                  <a:gd name="connsiteX99" fmla="*/ 7184 w 10000"/>
                  <a:gd name="connsiteY99" fmla="*/ 7784 h 10000"/>
                  <a:gd name="connsiteX100" fmla="*/ 7106 w 10000"/>
                  <a:gd name="connsiteY100" fmla="*/ 7524 h 10000"/>
                  <a:gd name="connsiteX101" fmla="*/ 7035 w 10000"/>
                  <a:gd name="connsiteY101" fmla="*/ 7052 h 10000"/>
                  <a:gd name="connsiteX102" fmla="*/ 7375 w 10000"/>
                  <a:gd name="connsiteY102" fmla="*/ 6448 h 10000"/>
                  <a:gd name="connsiteX103" fmla="*/ 7615 w 10000"/>
                  <a:gd name="connsiteY103" fmla="*/ 5141 h 10000"/>
                  <a:gd name="connsiteX104" fmla="*/ 7615 w 10000"/>
                  <a:gd name="connsiteY104" fmla="*/ 5140 h 10000"/>
                  <a:gd name="connsiteX105" fmla="*/ 7475 w 10000"/>
                  <a:gd name="connsiteY105" fmla="*/ 4464 h 10000"/>
                  <a:gd name="connsiteX106" fmla="*/ 7394 w 10000"/>
                  <a:gd name="connsiteY106" fmla="*/ 4382 h 10000"/>
                  <a:gd name="connsiteX107" fmla="*/ 7127 w 10000"/>
                  <a:gd name="connsiteY107" fmla="*/ 4087 h 10000"/>
                  <a:gd name="connsiteX108" fmla="*/ 7271 w 10000"/>
                  <a:gd name="connsiteY108" fmla="*/ 3208 h 10000"/>
                  <a:gd name="connsiteX109" fmla="*/ 7299 w 10000"/>
                  <a:gd name="connsiteY109" fmla="*/ 3165 h 10000"/>
                  <a:gd name="connsiteX110" fmla="*/ 7544 w 10000"/>
                  <a:gd name="connsiteY110" fmla="*/ 3533 h 10000"/>
                  <a:gd name="connsiteX111" fmla="*/ 7674 w 10000"/>
                  <a:gd name="connsiteY111" fmla="*/ 3826 h 10000"/>
                  <a:gd name="connsiteX112" fmla="*/ 7674 w 10000"/>
                  <a:gd name="connsiteY112" fmla="*/ 3916 h 10000"/>
                  <a:gd name="connsiteX113" fmla="*/ 7785 w 10000"/>
                  <a:gd name="connsiteY113" fmla="*/ 4123 h 10000"/>
                  <a:gd name="connsiteX114" fmla="*/ 7860 w 10000"/>
                  <a:gd name="connsiteY114" fmla="*/ 4239 h 10000"/>
                  <a:gd name="connsiteX115" fmla="*/ 8001 w 10000"/>
                  <a:gd name="connsiteY115" fmla="*/ 4387 h 10000"/>
                  <a:gd name="connsiteX116" fmla="*/ 8768 w 10000"/>
                  <a:gd name="connsiteY116" fmla="*/ 4937 h 10000"/>
                  <a:gd name="connsiteX117" fmla="*/ 8720 w 10000"/>
                  <a:gd name="connsiteY117" fmla="*/ 5076 h 10000"/>
                  <a:gd name="connsiteX118" fmla="*/ 8428 w 10000"/>
                  <a:gd name="connsiteY118" fmla="*/ 5188 h 10000"/>
                  <a:gd name="connsiteX119" fmla="*/ 8306 w 10000"/>
                  <a:gd name="connsiteY119" fmla="*/ 5334 h 10000"/>
                  <a:gd name="connsiteX120" fmla="*/ 8232 w 10000"/>
                  <a:gd name="connsiteY120" fmla="*/ 5479 h 10000"/>
                  <a:gd name="connsiteX121" fmla="*/ 8249 w 10000"/>
                  <a:gd name="connsiteY121" fmla="*/ 5575 h 10000"/>
                  <a:gd name="connsiteX122" fmla="*/ 8663 w 10000"/>
                  <a:gd name="connsiteY122" fmla="*/ 5555 h 10000"/>
                  <a:gd name="connsiteX123" fmla="*/ 8723 w 10000"/>
                  <a:gd name="connsiteY123" fmla="*/ 5442 h 10000"/>
                  <a:gd name="connsiteX124" fmla="*/ 8830 w 10000"/>
                  <a:gd name="connsiteY124" fmla="*/ 5425 h 10000"/>
                  <a:gd name="connsiteX125" fmla="*/ 8910 w 10000"/>
                  <a:gd name="connsiteY125" fmla="*/ 5440 h 10000"/>
                  <a:gd name="connsiteX126" fmla="*/ 8712 w 10000"/>
                  <a:gd name="connsiteY126" fmla="*/ 5633 h 10000"/>
                  <a:gd name="connsiteX127" fmla="*/ 8353 w 10000"/>
                  <a:gd name="connsiteY127" fmla="*/ 5801 h 10000"/>
                  <a:gd name="connsiteX128" fmla="*/ 9139 w 10000"/>
                  <a:gd name="connsiteY128" fmla="*/ 5744 h 10000"/>
                  <a:gd name="connsiteX129" fmla="*/ 9672 w 10000"/>
                  <a:gd name="connsiteY129" fmla="*/ 5618 h 10000"/>
                  <a:gd name="connsiteX130" fmla="*/ 9874 w 10000"/>
                  <a:gd name="connsiteY130" fmla="*/ 5415 h 10000"/>
                  <a:gd name="connsiteX131" fmla="*/ 9873 w 10000"/>
                  <a:gd name="connsiteY131" fmla="*/ 5204 h 10000"/>
                  <a:gd name="connsiteX132" fmla="*/ 9909 w 10000"/>
                  <a:gd name="connsiteY132" fmla="*/ 496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0000" h="10000">
                    <a:moveTo>
                      <a:pt x="9909" y="4961"/>
                    </a:moveTo>
                    <a:cubicBezTo>
                      <a:pt x="9909" y="4946"/>
                      <a:pt x="9906" y="4931"/>
                      <a:pt x="9904" y="4916"/>
                    </a:cubicBezTo>
                    <a:cubicBezTo>
                      <a:pt x="9904" y="4916"/>
                      <a:pt x="10056" y="4183"/>
                      <a:pt x="9979" y="4026"/>
                    </a:cubicBezTo>
                    <a:cubicBezTo>
                      <a:pt x="9901" y="3878"/>
                      <a:pt x="9672" y="3593"/>
                      <a:pt x="9529" y="3447"/>
                    </a:cubicBezTo>
                    <a:cubicBezTo>
                      <a:pt x="9457" y="3375"/>
                      <a:pt x="9489" y="3216"/>
                      <a:pt x="9461" y="3075"/>
                    </a:cubicBezTo>
                    <a:cubicBezTo>
                      <a:pt x="9435" y="2938"/>
                      <a:pt x="9410" y="2809"/>
                      <a:pt x="9349" y="2736"/>
                    </a:cubicBezTo>
                    <a:cubicBezTo>
                      <a:pt x="9345" y="2733"/>
                      <a:pt x="9344" y="2730"/>
                      <a:pt x="9342" y="2727"/>
                    </a:cubicBezTo>
                    <a:cubicBezTo>
                      <a:pt x="9290" y="2660"/>
                      <a:pt x="9171" y="2592"/>
                      <a:pt x="9148" y="2525"/>
                    </a:cubicBezTo>
                    <a:cubicBezTo>
                      <a:pt x="9136" y="2485"/>
                      <a:pt x="9143" y="2446"/>
                      <a:pt x="9147" y="2404"/>
                    </a:cubicBezTo>
                    <a:cubicBezTo>
                      <a:pt x="9151" y="2371"/>
                      <a:pt x="9156" y="2337"/>
                      <a:pt x="9151" y="2303"/>
                    </a:cubicBezTo>
                    <a:cubicBezTo>
                      <a:pt x="9143" y="2233"/>
                      <a:pt x="9127" y="2152"/>
                      <a:pt x="9041" y="2074"/>
                    </a:cubicBezTo>
                    <a:cubicBezTo>
                      <a:pt x="8941" y="1980"/>
                      <a:pt x="8768" y="1908"/>
                      <a:pt x="8510" y="1859"/>
                    </a:cubicBezTo>
                    <a:cubicBezTo>
                      <a:pt x="8261" y="1811"/>
                      <a:pt x="7972" y="1779"/>
                      <a:pt x="7689" y="1752"/>
                    </a:cubicBezTo>
                    <a:cubicBezTo>
                      <a:pt x="7316" y="1702"/>
                      <a:pt x="5413" y="1559"/>
                      <a:pt x="5341" y="1537"/>
                    </a:cubicBezTo>
                    <a:cubicBezTo>
                      <a:pt x="5189" y="1493"/>
                      <a:pt x="5134" y="1363"/>
                      <a:pt x="5117" y="1308"/>
                    </a:cubicBezTo>
                    <a:lnTo>
                      <a:pt x="5304" y="1258"/>
                    </a:lnTo>
                    <a:cubicBezTo>
                      <a:pt x="5336" y="1251"/>
                      <a:pt x="5441" y="1144"/>
                      <a:pt x="5459" y="1098"/>
                    </a:cubicBezTo>
                    <a:cubicBezTo>
                      <a:pt x="5459" y="1095"/>
                      <a:pt x="5482" y="1090"/>
                      <a:pt x="5495" y="1090"/>
                    </a:cubicBezTo>
                    <a:cubicBezTo>
                      <a:pt x="5544" y="1090"/>
                      <a:pt x="5592" y="1087"/>
                      <a:pt x="5617" y="1076"/>
                    </a:cubicBezTo>
                    <a:cubicBezTo>
                      <a:pt x="5633" y="1069"/>
                      <a:pt x="5644" y="1060"/>
                      <a:pt x="5655" y="1052"/>
                    </a:cubicBezTo>
                    <a:cubicBezTo>
                      <a:pt x="5692" y="1027"/>
                      <a:pt x="5716" y="1000"/>
                      <a:pt x="5773" y="977"/>
                    </a:cubicBezTo>
                    <a:cubicBezTo>
                      <a:pt x="5897" y="924"/>
                      <a:pt x="5997" y="870"/>
                      <a:pt x="5980" y="806"/>
                    </a:cubicBezTo>
                    <a:cubicBezTo>
                      <a:pt x="5974" y="774"/>
                      <a:pt x="5963" y="741"/>
                      <a:pt x="5948" y="709"/>
                    </a:cubicBezTo>
                    <a:cubicBezTo>
                      <a:pt x="5945" y="700"/>
                      <a:pt x="5911" y="695"/>
                      <a:pt x="5873" y="700"/>
                    </a:cubicBezTo>
                    <a:cubicBezTo>
                      <a:pt x="5857" y="702"/>
                      <a:pt x="5786" y="722"/>
                      <a:pt x="5773" y="725"/>
                    </a:cubicBezTo>
                    <a:cubicBezTo>
                      <a:pt x="5771" y="720"/>
                      <a:pt x="5858" y="588"/>
                      <a:pt x="5858" y="568"/>
                    </a:cubicBezTo>
                    <a:cubicBezTo>
                      <a:pt x="5861" y="523"/>
                      <a:pt x="5862" y="478"/>
                      <a:pt x="5857" y="433"/>
                    </a:cubicBezTo>
                    <a:cubicBezTo>
                      <a:pt x="5852" y="395"/>
                      <a:pt x="5802" y="317"/>
                      <a:pt x="5788" y="310"/>
                    </a:cubicBezTo>
                    <a:cubicBezTo>
                      <a:pt x="5755" y="292"/>
                      <a:pt x="5720" y="274"/>
                      <a:pt x="5682" y="257"/>
                    </a:cubicBezTo>
                    <a:cubicBezTo>
                      <a:pt x="5647" y="243"/>
                      <a:pt x="5034" y="55"/>
                      <a:pt x="4624" y="32"/>
                    </a:cubicBezTo>
                    <a:cubicBezTo>
                      <a:pt x="4555" y="28"/>
                      <a:pt x="4140" y="1"/>
                      <a:pt x="3834" y="0"/>
                    </a:cubicBezTo>
                    <a:lnTo>
                      <a:pt x="3834" y="0"/>
                    </a:lnTo>
                    <a:lnTo>
                      <a:pt x="3826" y="0"/>
                    </a:lnTo>
                    <a:lnTo>
                      <a:pt x="3816" y="0"/>
                    </a:lnTo>
                    <a:lnTo>
                      <a:pt x="3816" y="0"/>
                    </a:lnTo>
                    <a:cubicBezTo>
                      <a:pt x="3508" y="1"/>
                      <a:pt x="3096" y="28"/>
                      <a:pt x="3024" y="32"/>
                    </a:cubicBezTo>
                    <a:cubicBezTo>
                      <a:pt x="2614" y="55"/>
                      <a:pt x="2000" y="243"/>
                      <a:pt x="1965" y="257"/>
                    </a:cubicBezTo>
                    <a:cubicBezTo>
                      <a:pt x="1929" y="274"/>
                      <a:pt x="1893" y="292"/>
                      <a:pt x="1860" y="310"/>
                    </a:cubicBezTo>
                    <a:cubicBezTo>
                      <a:pt x="1845" y="317"/>
                      <a:pt x="1797" y="395"/>
                      <a:pt x="1795" y="433"/>
                    </a:cubicBezTo>
                    <a:cubicBezTo>
                      <a:pt x="1785" y="478"/>
                      <a:pt x="1789" y="523"/>
                      <a:pt x="1791" y="568"/>
                    </a:cubicBezTo>
                    <a:cubicBezTo>
                      <a:pt x="1791" y="588"/>
                      <a:pt x="1877" y="720"/>
                      <a:pt x="1874" y="725"/>
                    </a:cubicBezTo>
                    <a:cubicBezTo>
                      <a:pt x="1862" y="722"/>
                      <a:pt x="1791" y="702"/>
                      <a:pt x="1774" y="700"/>
                    </a:cubicBezTo>
                    <a:cubicBezTo>
                      <a:pt x="1736" y="695"/>
                      <a:pt x="1702" y="700"/>
                      <a:pt x="1700" y="709"/>
                    </a:cubicBezTo>
                    <a:cubicBezTo>
                      <a:pt x="1686" y="741"/>
                      <a:pt x="1676" y="774"/>
                      <a:pt x="1668" y="806"/>
                    </a:cubicBezTo>
                    <a:cubicBezTo>
                      <a:pt x="1651" y="870"/>
                      <a:pt x="1750" y="924"/>
                      <a:pt x="1876" y="977"/>
                    </a:cubicBezTo>
                    <a:cubicBezTo>
                      <a:pt x="1931" y="1000"/>
                      <a:pt x="1957" y="1027"/>
                      <a:pt x="1993" y="1052"/>
                    </a:cubicBezTo>
                    <a:cubicBezTo>
                      <a:pt x="2005" y="1060"/>
                      <a:pt x="2013" y="1069"/>
                      <a:pt x="2032" y="1076"/>
                    </a:cubicBezTo>
                    <a:cubicBezTo>
                      <a:pt x="2056" y="1087"/>
                      <a:pt x="2102" y="1090"/>
                      <a:pt x="2152" y="1090"/>
                    </a:cubicBezTo>
                    <a:cubicBezTo>
                      <a:pt x="2166" y="1090"/>
                      <a:pt x="2189" y="1095"/>
                      <a:pt x="2191" y="1098"/>
                    </a:cubicBezTo>
                    <a:cubicBezTo>
                      <a:pt x="2206" y="1144"/>
                      <a:pt x="2314" y="1248"/>
                      <a:pt x="2343" y="1255"/>
                    </a:cubicBezTo>
                    <a:cubicBezTo>
                      <a:pt x="2395" y="1268"/>
                      <a:pt x="2464" y="1288"/>
                      <a:pt x="2532" y="1307"/>
                    </a:cubicBezTo>
                    <a:cubicBezTo>
                      <a:pt x="2517" y="1361"/>
                      <a:pt x="2459" y="1492"/>
                      <a:pt x="2310" y="1537"/>
                    </a:cubicBezTo>
                    <a:cubicBezTo>
                      <a:pt x="2234" y="1559"/>
                      <a:pt x="438" y="1468"/>
                      <a:pt x="111" y="1739"/>
                    </a:cubicBezTo>
                    <a:cubicBezTo>
                      <a:pt x="-216" y="2010"/>
                      <a:pt x="281" y="2923"/>
                      <a:pt x="350" y="3166"/>
                    </a:cubicBezTo>
                    <a:cubicBezTo>
                      <a:pt x="360" y="3182"/>
                      <a:pt x="368" y="3196"/>
                      <a:pt x="376" y="3208"/>
                    </a:cubicBezTo>
                    <a:cubicBezTo>
                      <a:pt x="518" y="3403"/>
                      <a:pt x="543" y="3905"/>
                      <a:pt x="523" y="4087"/>
                    </a:cubicBezTo>
                    <a:cubicBezTo>
                      <a:pt x="515" y="4116"/>
                      <a:pt x="338" y="4296"/>
                      <a:pt x="256" y="4382"/>
                    </a:cubicBezTo>
                    <a:cubicBezTo>
                      <a:pt x="222" y="4415"/>
                      <a:pt x="194" y="4443"/>
                      <a:pt x="175" y="4464"/>
                    </a:cubicBezTo>
                    <a:cubicBezTo>
                      <a:pt x="-49" y="4699"/>
                      <a:pt x="3" y="4990"/>
                      <a:pt x="34" y="5148"/>
                    </a:cubicBezTo>
                    <a:lnTo>
                      <a:pt x="34" y="5149"/>
                    </a:lnTo>
                    <a:cubicBezTo>
                      <a:pt x="67" y="5521"/>
                      <a:pt x="80" y="6019"/>
                      <a:pt x="242" y="6458"/>
                    </a:cubicBezTo>
                    <a:cubicBezTo>
                      <a:pt x="321" y="6677"/>
                      <a:pt x="567" y="6884"/>
                      <a:pt x="621" y="7061"/>
                    </a:cubicBezTo>
                    <a:cubicBezTo>
                      <a:pt x="665" y="7216"/>
                      <a:pt x="613" y="7369"/>
                      <a:pt x="553" y="7531"/>
                    </a:cubicBezTo>
                    <a:cubicBezTo>
                      <a:pt x="523" y="7617"/>
                      <a:pt x="492" y="7705"/>
                      <a:pt x="478" y="7792"/>
                    </a:cubicBezTo>
                    <a:cubicBezTo>
                      <a:pt x="477" y="7797"/>
                      <a:pt x="476" y="7801"/>
                      <a:pt x="475" y="7806"/>
                    </a:cubicBezTo>
                    <a:cubicBezTo>
                      <a:pt x="439" y="8016"/>
                      <a:pt x="402" y="8233"/>
                      <a:pt x="590" y="8440"/>
                    </a:cubicBezTo>
                    <a:cubicBezTo>
                      <a:pt x="659" y="8516"/>
                      <a:pt x="1340" y="9045"/>
                      <a:pt x="1340" y="9045"/>
                    </a:cubicBezTo>
                    <a:cubicBezTo>
                      <a:pt x="1409" y="9139"/>
                      <a:pt x="1442" y="9212"/>
                      <a:pt x="1410" y="9251"/>
                    </a:cubicBezTo>
                    <a:cubicBezTo>
                      <a:pt x="1351" y="9335"/>
                      <a:pt x="1470" y="9380"/>
                      <a:pt x="1506" y="9398"/>
                    </a:cubicBezTo>
                    <a:cubicBezTo>
                      <a:pt x="1684" y="9486"/>
                      <a:pt x="1496" y="9534"/>
                      <a:pt x="1399" y="9612"/>
                    </a:cubicBezTo>
                    <a:cubicBezTo>
                      <a:pt x="1281" y="9706"/>
                      <a:pt x="874" y="9826"/>
                      <a:pt x="1206" y="9914"/>
                    </a:cubicBezTo>
                    <a:cubicBezTo>
                      <a:pt x="1450" y="9978"/>
                      <a:pt x="2032" y="9998"/>
                      <a:pt x="2343" y="10000"/>
                    </a:cubicBezTo>
                    <a:cubicBezTo>
                      <a:pt x="3302" y="10006"/>
                      <a:pt x="2890" y="9611"/>
                      <a:pt x="2840" y="9511"/>
                    </a:cubicBezTo>
                    <a:cubicBezTo>
                      <a:pt x="2787" y="9398"/>
                      <a:pt x="2943" y="9350"/>
                      <a:pt x="2784" y="9238"/>
                    </a:cubicBezTo>
                    <a:cubicBezTo>
                      <a:pt x="2715" y="9190"/>
                      <a:pt x="2674" y="9120"/>
                      <a:pt x="2654" y="9045"/>
                    </a:cubicBezTo>
                    <a:cubicBezTo>
                      <a:pt x="2654" y="9045"/>
                      <a:pt x="2831" y="8573"/>
                      <a:pt x="2839" y="8490"/>
                    </a:cubicBezTo>
                    <a:cubicBezTo>
                      <a:pt x="2855" y="8365"/>
                      <a:pt x="2872" y="8235"/>
                      <a:pt x="2835" y="8106"/>
                    </a:cubicBezTo>
                    <a:cubicBezTo>
                      <a:pt x="2777" y="7872"/>
                      <a:pt x="2908" y="7669"/>
                      <a:pt x="3061" y="7432"/>
                    </a:cubicBezTo>
                    <a:cubicBezTo>
                      <a:pt x="3065" y="7425"/>
                      <a:pt x="3070" y="7419"/>
                      <a:pt x="3075" y="7412"/>
                    </a:cubicBezTo>
                    <a:cubicBezTo>
                      <a:pt x="3219" y="7193"/>
                      <a:pt x="3219" y="6804"/>
                      <a:pt x="3293" y="6549"/>
                    </a:cubicBezTo>
                    <a:cubicBezTo>
                      <a:pt x="3309" y="6498"/>
                      <a:pt x="3346" y="6366"/>
                      <a:pt x="3383" y="6212"/>
                    </a:cubicBezTo>
                    <a:cubicBezTo>
                      <a:pt x="3453" y="5951"/>
                      <a:pt x="3704" y="5447"/>
                      <a:pt x="3803" y="5447"/>
                    </a:cubicBezTo>
                    <a:cubicBezTo>
                      <a:pt x="3913" y="5447"/>
                      <a:pt x="4198" y="5939"/>
                      <a:pt x="4269" y="6197"/>
                    </a:cubicBezTo>
                    <a:cubicBezTo>
                      <a:pt x="4310" y="6353"/>
                      <a:pt x="4325" y="6489"/>
                      <a:pt x="4341" y="6541"/>
                    </a:cubicBezTo>
                    <a:cubicBezTo>
                      <a:pt x="4419" y="6797"/>
                      <a:pt x="4440" y="7186"/>
                      <a:pt x="4583" y="7403"/>
                    </a:cubicBezTo>
                    <a:cubicBezTo>
                      <a:pt x="4586" y="7410"/>
                      <a:pt x="4592" y="7416"/>
                      <a:pt x="4595" y="7423"/>
                    </a:cubicBezTo>
                    <a:cubicBezTo>
                      <a:pt x="4751" y="7660"/>
                      <a:pt x="4886" y="7864"/>
                      <a:pt x="4824" y="8098"/>
                    </a:cubicBezTo>
                    <a:cubicBezTo>
                      <a:pt x="4793" y="8227"/>
                      <a:pt x="4807" y="8356"/>
                      <a:pt x="4824" y="8481"/>
                    </a:cubicBezTo>
                    <a:cubicBezTo>
                      <a:pt x="4832" y="8564"/>
                      <a:pt x="5011" y="9045"/>
                      <a:pt x="5011" y="9045"/>
                    </a:cubicBezTo>
                    <a:cubicBezTo>
                      <a:pt x="4989" y="9116"/>
                      <a:pt x="4950" y="9184"/>
                      <a:pt x="4886" y="9229"/>
                    </a:cubicBezTo>
                    <a:cubicBezTo>
                      <a:pt x="4727" y="9341"/>
                      <a:pt x="4882" y="9390"/>
                      <a:pt x="4828" y="9502"/>
                    </a:cubicBezTo>
                    <a:cubicBezTo>
                      <a:pt x="4782" y="9603"/>
                      <a:pt x="4368" y="9997"/>
                      <a:pt x="5328" y="9992"/>
                    </a:cubicBezTo>
                    <a:cubicBezTo>
                      <a:pt x="5639" y="9990"/>
                      <a:pt x="6222" y="9970"/>
                      <a:pt x="6466" y="9906"/>
                    </a:cubicBezTo>
                    <a:cubicBezTo>
                      <a:pt x="6795" y="9818"/>
                      <a:pt x="6388" y="9698"/>
                      <a:pt x="6271" y="9604"/>
                    </a:cubicBezTo>
                    <a:cubicBezTo>
                      <a:pt x="6175" y="9526"/>
                      <a:pt x="5985" y="9478"/>
                      <a:pt x="6163" y="9390"/>
                    </a:cubicBezTo>
                    <a:cubicBezTo>
                      <a:pt x="6197" y="9372"/>
                      <a:pt x="6317" y="9327"/>
                      <a:pt x="6255" y="9243"/>
                    </a:cubicBezTo>
                    <a:cubicBezTo>
                      <a:pt x="6229" y="9204"/>
                      <a:pt x="6255" y="9135"/>
                      <a:pt x="6322" y="9045"/>
                    </a:cubicBezTo>
                    <a:cubicBezTo>
                      <a:pt x="6322" y="9045"/>
                      <a:pt x="7007" y="8508"/>
                      <a:pt x="7074" y="8432"/>
                    </a:cubicBezTo>
                    <a:cubicBezTo>
                      <a:pt x="7261" y="8225"/>
                      <a:pt x="7226" y="8008"/>
                      <a:pt x="7186" y="7798"/>
                    </a:cubicBezTo>
                    <a:cubicBezTo>
                      <a:pt x="7185" y="7793"/>
                      <a:pt x="7185" y="7789"/>
                      <a:pt x="7184" y="7784"/>
                    </a:cubicBezTo>
                    <a:cubicBezTo>
                      <a:pt x="7169" y="7697"/>
                      <a:pt x="7138" y="7609"/>
                      <a:pt x="7106" y="7524"/>
                    </a:cubicBezTo>
                    <a:cubicBezTo>
                      <a:pt x="7046" y="7361"/>
                      <a:pt x="6991" y="7209"/>
                      <a:pt x="7035" y="7052"/>
                    </a:cubicBezTo>
                    <a:cubicBezTo>
                      <a:pt x="7090" y="6875"/>
                      <a:pt x="7292" y="6668"/>
                      <a:pt x="7375" y="6448"/>
                    </a:cubicBezTo>
                    <a:cubicBezTo>
                      <a:pt x="7530" y="6010"/>
                      <a:pt x="7585" y="5513"/>
                      <a:pt x="7615" y="5141"/>
                    </a:cubicBezTo>
                    <a:lnTo>
                      <a:pt x="7615" y="5140"/>
                    </a:lnTo>
                    <a:cubicBezTo>
                      <a:pt x="7642" y="4995"/>
                      <a:pt x="7695" y="4696"/>
                      <a:pt x="7475" y="4464"/>
                    </a:cubicBezTo>
                    <a:cubicBezTo>
                      <a:pt x="7453" y="4443"/>
                      <a:pt x="7426" y="4415"/>
                      <a:pt x="7394" y="4382"/>
                    </a:cubicBezTo>
                    <a:cubicBezTo>
                      <a:pt x="7308" y="4296"/>
                      <a:pt x="7133" y="4116"/>
                      <a:pt x="7127" y="4087"/>
                    </a:cubicBezTo>
                    <a:cubicBezTo>
                      <a:pt x="7106" y="3905"/>
                      <a:pt x="7132" y="3403"/>
                      <a:pt x="7271" y="3208"/>
                    </a:cubicBezTo>
                    <a:cubicBezTo>
                      <a:pt x="7280" y="3196"/>
                      <a:pt x="7289" y="3181"/>
                      <a:pt x="7299" y="3165"/>
                    </a:cubicBezTo>
                    <a:cubicBezTo>
                      <a:pt x="7365" y="3219"/>
                      <a:pt x="7455" y="3502"/>
                      <a:pt x="7544" y="3533"/>
                    </a:cubicBezTo>
                    <a:cubicBezTo>
                      <a:pt x="7689" y="3582"/>
                      <a:pt x="7680" y="3735"/>
                      <a:pt x="7674" y="3826"/>
                    </a:cubicBezTo>
                    <a:cubicBezTo>
                      <a:pt x="7670" y="3861"/>
                      <a:pt x="7668" y="3891"/>
                      <a:pt x="7674" y="3916"/>
                    </a:cubicBezTo>
                    <a:cubicBezTo>
                      <a:pt x="7688" y="3986"/>
                      <a:pt x="7737" y="4055"/>
                      <a:pt x="7785" y="4123"/>
                    </a:cubicBezTo>
                    <a:cubicBezTo>
                      <a:pt x="7813" y="4163"/>
                      <a:pt x="7841" y="4201"/>
                      <a:pt x="7860" y="4239"/>
                    </a:cubicBezTo>
                    <a:cubicBezTo>
                      <a:pt x="7886" y="4292"/>
                      <a:pt x="7935" y="4341"/>
                      <a:pt x="8001" y="4387"/>
                    </a:cubicBezTo>
                    <a:cubicBezTo>
                      <a:pt x="8091" y="4448"/>
                      <a:pt x="8765" y="4930"/>
                      <a:pt x="8768" y="4937"/>
                    </a:cubicBezTo>
                    <a:cubicBezTo>
                      <a:pt x="8781" y="4983"/>
                      <a:pt x="8832" y="5035"/>
                      <a:pt x="8720" y="5076"/>
                    </a:cubicBezTo>
                    <a:cubicBezTo>
                      <a:pt x="8617" y="5113"/>
                      <a:pt x="8498" y="5148"/>
                      <a:pt x="8428" y="5188"/>
                    </a:cubicBezTo>
                    <a:cubicBezTo>
                      <a:pt x="8342" y="5235"/>
                      <a:pt x="8322" y="5284"/>
                      <a:pt x="8306" y="5334"/>
                    </a:cubicBezTo>
                    <a:cubicBezTo>
                      <a:pt x="8290" y="5382"/>
                      <a:pt x="8259" y="5431"/>
                      <a:pt x="8232" y="5479"/>
                    </a:cubicBezTo>
                    <a:cubicBezTo>
                      <a:pt x="8218" y="5503"/>
                      <a:pt x="8208" y="5549"/>
                      <a:pt x="8249" y="5575"/>
                    </a:cubicBezTo>
                    <a:cubicBezTo>
                      <a:pt x="8323" y="5619"/>
                      <a:pt x="8594" y="5633"/>
                      <a:pt x="8663" y="5555"/>
                    </a:cubicBezTo>
                    <a:cubicBezTo>
                      <a:pt x="8683" y="5517"/>
                      <a:pt x="8701" y="5480"/>
                      <a:pt x="8723" y="5442"/>
                    </a:cubicBezTo>
                    <a:cubicBezTo>
                      <a:pt x="8732" y="5420"/>
                      <a:pt x="8739" y="5420"/>
                      <a:pt x="8830" y="5425"/>
                    </a:cubicBezTo>
                    <a:cubicBezTo>
                      <a:pt x="8869" y="5426"/>
                      <a:pt x="8897" y="5432"/>
                      <a:pt x="8910" y="5440"/>
                    </a:cubicBezTo>
                    <a:cubicBezTo>
                      <a:pt x="9005" y="5505"/>
                      <a:pt x="8870" y="5580"/>
                      <a:pt x="8712" y="5633"/>
                    </a:cubicBezTo>
                    <a:cubicBezTo>
                      <a:pt x="8626" y="5662"/>
                      <a:pt x="8218" y="5769"/>
                      <a:pt x="8353" y="5801"/>
                    </a:cubicBezTo>
                    <a:cubicBezTo>
                      <a:pt x="8557" y="5848"/>
                      <a:pt x="8965" y="5768"/>
                      <a:pt x="9139" y="5744"/>
                    </a:cubicBezTo>
                    <a:cubicBezTo>
                      <a:pt x="9373" y="5712"/>
                      <a:pt x="9597" y="5681"/>
                      <a:pt x="9672" y="5618"/>
                    </a:cubicBezTo>
                    <a:cubicBezTo>
                      <a:pt x="9756" y="5552"/>
                      <a:pt x="9911" y="5485"/>
                      <a:pt x="9874" y="5415"/>
                    </a:cubicBezTo>
                    <a:cubicBezTo>
                      <a:pt x="9840" y="5347"/>
                      <a:pt x="9876" y="5273"/>
                      <a:pt x="9873" y="5204"/>
                    </a:cubicBezTo>
                    <a:cubicBezTo>
                      <a:pt x="9868" y="5123"/>
                      <a:pt x="9916" y="5042"/>
                      <a:pt x="9909" y="4961"/>
                    </a:cubicBezTo>
                    <a:close/>
                  </a:path>
                </a:pathLst>
              </a:custGeom>
              <a:solidFill>
                <a:srgbClr val="FFDCAE"/>
              </a:solidFill>
              <a:ln w="9525">
                <a:solidFill>
                  <a:srgbClr val="A97A51"/>
                </a:solid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5" name="Freeform 50"/>
            <p:cNvSpPr>
              <a:spLocks/>
            </p:cNvSpPr>
            <p:nvPr/>
          </p:nvSpPr>
          <p:spPr bwMode="auto">
            <a:xfrm>
              <a:off x="5046230" y="5611368"/>
              <a:ext cx="129366" cy="41284"/>
            </a:xfrm>
            <a:custGeom>
              <a:avLst/>
              <a:gdLst>
                <a:gd name="T0" fmla="*/ 41 w 175"/>
                <a:gd name="T1" fmla="*/ 1 h 32"/>
                <a:gd name="T2" fmla="*/ 0 w 175"/>
                <a:gd name="T3" fmla="*/ 14 h 32"/>
                <a:gd name="T4" fmla="*/ 41 w 175"/>
                <a:gd name="T5" fmla="*/ 14 h 32"/>
                <a:gd name="T6" fmla="*/ 125 w 175"/>
                <a:gd name="T7" fmla="*/ 30 h 32"/>
                <a:gd name="T8" fmla="*/ 175 w 175"/>
                <a:gd name="T9" fmla="*/ 24 h 32"/>
                <a:gd name="T10" fmla="*/ 104 w 175"/>
                <a:gd name="T11" fmla="*/ 12 h 32"/>
                <a:gd name="T12" fmla="*/ 41 w 175"/>
                <a:gd name="T13" fmla="*/ 1 h 32"/>
                <a:gd name="connsiteX0" fmla="*/ 528 w 8185"/>
                <a:gd name="connsiteY0" fmla="*/ 22 h 9279"/>
                <a:gd name="connsiteX1" fmla="*/ 528 w 8185"/>
                <a:gd name="connsiteY1" fmla="*/ 4084 h 9279"/>
                <a:gd name="connsiteX2" fmla="*/ 5328 w 8185"/>
                <a:gd name="connsiteY2" fmla="*/ 9084 h 9279"/>
                <a:gd name="connsiteX3" fmla="*/ 8185 w 8185"/>
                <a:gd name="connsiteY3" fmla="*/ 7209 h 9279"/>
                <a:gd name="connsiteX4" fmla="*/ 4128 w 8185"/>
                <a:gd name="connsiteY4" fmla="*/ 3459 h 9279"/>
                <a:gd name="connsiteX5" fmla="*/ 528 w 8185"/>
                <a:gd name="connsiteY5" fmla="*/ 22 h 9279"/>
                <a:gd name="connsiteX0" fmla="*/ 4412 w 9369"/>
                <a:gd name="connsiteY0" fmla="*/ 301 h 6573"/>
                <a:gd name="connsiteX1" fmla="*/ 14 w 9369"/>
                <a:gd name="connsiteY1" fmla="*/ 974 h 6573"/>
                <a:gd name="connsiteX2" fmla="*/ 5878 w 9369"/>
                <a:gd name="connsiteY2" fmla="*/ 6363 h 6573"/>
                <a:gd name="connsiteX3" fmla="*/ 9369 w 9369"/>
                <a:gd name="connsiteY3" fmla="*/ 4342 h 6573"/>
                <a:gd name="connsiteX4" fmla="*/ 4412 w 9369"/>
                <a:gd name="connsiteY4" fmla="*/ 301 h 6573"/>
                <a:gd name="connsiteX0" fmla="*/ 162 w 5453"/>
                <a:gd name="connsiteY0" fmla="*/ 0 h 9543"/>
                <a:gd name="connsiteX1" fmla="*/ 1727 w 5453"/>
                <a:gd name="connsiteY1" fmla="*/ 9223 h 9543"/>
                <a:gd name="connsiteX2" fmla="*/ 5453 w 5453"/>
                <a:gd name="connsiteY2" fmla="*/ 6148 h 9543"/>
                <a:gd name="connsiteX3" fmla="*/ 162 w 5453"/>
                <a:gd name="connsiteY3" fmla="*/ 0 h 9543"/>
                <a:gd name="connsiteX0" fmla="*/ 252 w 10551"/>
                <a:gd name="connsiteY0" fmla="*/ 0 h 15393"/>
                <a:gd name="connsiteX1" fmla="*/ 3718 w 10551"/>
                <a:gd name="connsiteY1" fmla="*/ 15058 h 15393"/>
                <a:gd name="connsiteX2" fmla="*/ 10551 w 10551"/>
                <a:gd name="connsiteY2" fmla="*/ 11835 h 15393"/>
                <a:gd name="connsiteX3" fmla="*/ 252 w 10551"/>
                <a:gd name="connsiteY3" fmla="*/ 0 h 15393"/>
                <a:gd name="connsiteX0" fmla="*/ 488 w 10787"/>
                <a:gd name="connsiteY0" fmla="*/ 0 h 13356"/>
                <a:gd name="connsiteX1" fmla="*/ 1968 w 10787"/>
                <a:gd name="connsiteY1" fmla="*/ 11976 h 13356"/>
                <a:gd name="connsiteX2" fmla="*/ 10787 w 10787"/>
                <a:gd name="connsiteY2" fmla="*/ 11835 h 13356"/>
                <a:gd name="connsiteX3" fmla="*/ 488 w 10787"/>
                <a:gd name="connsiteY3" fmla="*/ 0 h 13356"/>
              </a:gdLst>
              <a:ahLst/>
              <a:cxnLst>
                <a:cxn ang="0">
                  <a:pos x="connsiteX0" y="connsiteY0"/>
                </a:cxn>
                <a:cxn ang="0">
                  <a:pos x="connsiteX1" y="connsiteY1"/>
                </a:cxn>
                <a:cxn ang="0">
                  <a:pos x="connsiteX2" y="connsiteY2"/>
                </a:cxn>
                <a:cxn ang="0">
                  <a:pos x="connsiteX3" y="connsiteY3"/>
                </a:cxn>
              </a:cxnLst>
              <a:rect l="l" t="t" r="r" b="b"/>
              <a:pathLst>
                <a:path w="10787" h="13356">
                  <a:moveTo>
                    <a:pt x="488" y="0"/>
                  </a:moveTo>
                  <a:cubicBezTo>
                    <a:pt x="-651" y="537"/>
                    <a:pt x="351" y="10902"/>
                    <a:pt x="1968" y="11976"/>
                  </a:cubicBezTo>
                  <a:cubicBezTo>
                    <a:pt x="4840" y="13048"/>
                    <a:pt x="8874" y="14521"/>
                    <a:pt x="10787" y="11835"/>
                  </a:cubicBezTo>
                  <a:cubicBezTo>
                    <a:pt x="7917" y="11300"/>
                    <a:pt x="3767" y="1073"/>
                    <a:pt x="488" y="0"/>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50"/>
            <p:cNvSpPr>
              <a:spLocks/>
            </p:cNvSpPr>
            <p:nvPr/>
          </p:nvSpPr>
          <p:spPr bwMode="auto">
            <a:xfrm>
              <a:off x="5413883" y="5601065"/>
              <a:ext cx="293937" cy="50247"/>
            </a:xfrm>
            <a:custGeom>
              <a:avLst/>
              <a:gdLst>
                <a:gd name="T0" fmla="*/ 41 w 175"/>
                <a:gd name="T1" fmla="*/ 1 h 32"/>
                <a:gd name="T2" fmla="*/ 0 w 175"/>
                <a:gd name="T3" fmla="*/ 14 h 32"/>
                <a:gd name="T4" fmla="*/ 41 w 175"/>
                <a:gd name="T5" fmla="*/ 14 h 32"/>
                <a:gd name="T6" fmla="*/ 125 w 175"/>
                <a:gd name="T7" fmla="*/ 30 h 32"/>
                <a:gd name="T8" fmla="*/ 175 w 175"/>
                <a:gd name="T9" fmla="*/ 24 h 32"/>
                <a:gd name="T10" fmla="*/ 104 w 175"/>
                <a:gd name="T11" fmla="*/ 12 h 32"/>
                <a:gd name="T12" fmla="*/ 41 w 175"/>
                <a:gd name="T13" fmla="*/ 1 h 32"/>
                <a:gd name="connsiteX0" fmla="*/ 2343 w 10000"/>
                <a:gd name="connsiteY0" fmla="*/ 22 h 9461"/>
                <a:gd name="connsiteX1" fmla="*/ 0 w 10000"/>
                <a:gd name="connsiteY1" fmla="*/ 4084 h 9461"/>
                <a:gd name="connsiteX2" fmla="*/ 2343 w 10000"/>
                <a:gd name="connsiteY2" fmla="*/ 4084 h 9461"/>
                <a:gd name="connsiteX3" fmla="*/ 7143 w 10000"/>
                <a:gd name="connsiteY3" fmla="*/ 9084 h 9461"/>
                <a:gd name="connsiteX4" fmla="*/ 10000 w 10000"/>
                <a:gd name="connsiteY4" fmla="*/ 8106 h 9461"/>
                <a:gd name="connsiteX5" fmla="*/ 5943 w 10000"/>
                <a:gd name="connsiteY5" fmla="*/ 3459 h 9461"/>
                <a:gd name="connsiteX6" fmla="*/ 2343 w 10000"/>
                <a:gd name="connsiteY6" fmla="*/ 22 h 9461"/>
                <a:gd name="connsiteX0" fmla="*/ 2343 w 10000"/>
                <a:gd name="connsiteY0" fmla="*/ 23 h 10000"/>
                <a:gd name="connsiteX1" fmla="*/ 0 w 10000"/>
                <a:gd name="connsiteY1" fmla="*/ 4317 h 10000"/>
                <a:gd name="connsiteX2" fmla="*/ 2343 w 10000"/>
                <a:gd name="connsiteY2" fmla="*/ 3369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4317 h 10000"/>
                <a:gd name="connsiteX2" fmla="*/ 2343 w 10000"/>
                <a:gd name="connsiteY2" fmla="*/ 4317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4317 h 10000"/>
                <a:gd name="connsiteX2" fmla="*/ 2343 w 10000"/>
                <a:gd name="connsiteY2" fmla="*/ 4317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4791 h 10000"/>
                <a:gd name="connsiteX2" fmla="*/ 2343 w 10000"/>
                <a:gd name="connsiteY2" fmla="*/ 4317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6213 h 10000"/>
                <a:gd name="connsiteX2" fmla="*/ 2343 w 10000"/>
                <a:gd name="connsiteY2" fmla="*/ 4317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4317 h 10000"/>
                <a:gd name="connsiteX2" fmla="*/ 2343 w 10000"/>
                <a:gd name="connsiteY2" fmla="*/ 4317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4317 h 10000"/>
                <a:gd name="connsiteX2" fmla="*/ 2260 w 10000"/>
                <a:gd name="connsiteY2" fmla="*/ 5265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4317 h 10000"/>
                <a:gd name="connsiteX2" fmla="*/ 2260 w 10000"/>
                <a:gd name="connsiteY2" fmla="*/ 5265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343 w 10000"/>
                <a:gd name="connsiteY0" fmla="*/ 23 h 10000"/>
                <a:gd name="connsiteX1" fmla="*/ 0 w 10000"/>
                <a:gd name="connsiteY1" fmla="*/ 4317 h 10000"/>
                <a:gd name="connsiteX2" fmla="*/ 2343 w 10000"/>
                <a:gd name="connsiteY2" fmla="*/ 4317 h 10000"/>
                <a:gd name="connsiteX3" fmla="*/ 7143 w 10000"/>
                <a:gd name="connsiteY3" fmla="*/ 9602 h 10000"/>
                <a:gd name="connsiteX4" fmla="*/ 10000 w 10000"/>
                <a:gd name="connsiteY4" fmla="*/ 8568 h 10000"/>
                <a:gd name="connsiteX5" fmla="*/ 5943 w 10000"/>
                <a:gd name="connsiteY5" fmla="*/ 3656 h 10000"/>
                <a:gd name="connsiteX6" fmla="*/ 2343 w 10000"/>
                <a:gd name="connsiteY6" fmla="*/ 23 h 10000"/>
                <a:gd name="connsiteX0" fmla="*/ 2592 w 10249"/>
                <a:gd name="connsiteY0" fmla="*/ 23 h 10000"/>
                <a:gd name="connsiteX1" fmla="*/ 0 w 10249"/>
                <a:gd name="connsiteY1" fmla="*/ 5739 h 10000"/>
                <a:gd name="connsiteX2" fmla="*/ 2592 w 10249"/>
                <a:gd name="connsiteY2" fmla="*/ 4317 h 10000"/>
                <a:gd name="connsiteX3" fmla="*/ 7392 w 10249"/>
                <a:gd name="connsiteY3" fmla="*/ 9602 h 10000"/>
                <a:gd name="connsiteX4" fmla="*/ 10249 w 10249"/>
                <a:gd name="connsiteY4" fmla="*/ 8568 h 10000"/>
                <a:gd name="connsiteX5" fmla="*/ 6192 w 10249"/>
                <a:gd name="connsiteY5" fmla="*/ 3656 h 10000"/>
                <a:gd name="connsiteX6" fmla="*/ 2592 w 10249"/>
                <a:gd name="connsiteY6" fmla="*/ 23 h 10000"/>
                <a:gd name="connsiteX0" fmla="*/ 2592 w 10249"/>
                <a:gd name="connsiteY0" fmla="*/ 23 h 10000"/>
                <a:gd name="connsiteX1" fmla="*/ 0 w 10249"/>
                <a:gd name="connsiteY1" fmla="*/ 5739 h 10000"/>
                <a:gd name="connsiteX2" fmla="*/ 2592 w 10249"/>
                <a:gd name="connsiteY2" fmla="*/ 4791 h 10000"/>
                <a:gd name="connsiteX3" fmla="*/ 7392 w 10249"/>
                <a:gd name="connsiteY3" fmla="*/ 9602 h 10000"/>
                <a:gd name="connsiteX4" fmla="*/ 10249 w 10249"/>
                <a:gd name="connsiteY4" fmla="*/ 8568 h 10000"/>
                <a:gd name="connsiteX5" fmla="*/ 6192 w 10249"/>
                <a:gd name="connsiteY5" fmla="*/ 3656 h 10000"/>
                <a:gd name="connsiteX6" fmla="*/ 2592 w 10249"/>
                <a:gd name="connsiteY6"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49" h="10000">
                  <a:moveTo>
                    <a:pt x="2592" y="23"/>
                  </a:moveTo>
                  <a:cubicBezTo>
                    <a:pt x="1735" y="23"/>
                    <a:pt x="514" y="4088"/>
                    <a:pt x="0" y="5739"/>
                  </a:cubicBezTo>
                  <a:cubicBezTo>
                    <a:pt x="781" y="5581"/>
                    <a:pt x="1360" y="4147"/>
                    <a:pt x="2592" y="4791"/>
                  </a:cubicBezTo>
                  <a:cubicBezTo>
                    <a:pt x="3824" y="5435"/>
                    <a:pt x="4623" y="8137"/>
                    <a:pt x="7392" y="9602"/>
                  </a:cubicBezTo>
                  <a:cubicBezTo>
                    <a:pt x="8592" y="10262"/>
                    <a:pt x="9449" y="10220"/>
                    <a:pt x="10249" y="8568"/>
                  </a:cubicBezTo>
                  <a:cubicBezTo>
                    <a:pt x="9049" y="8238"/>
                    <a:pt x="7563" y="4317"/>
                    <a:pt x="6192" y="3656"/>
                  </a:cubicBezTo>
                  <a:cubicBezTo>
                    <a:pt x="4592" y="2995"/>
                    <a:pt x="3906" y="-308"/>
                    <a:pt x="2592" y="23"/>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Oval 13"/>
            <p:cNvSpPr/>
            <p:nvPr/>
          </p:nvSpPr>
          <p:spPr>
            <a:xfrm>
              <a:off x="6067357" y="5430476"/>
              <a:ext cx="324381" cy="94315"/>
            </a:xfrm>
            <a:prstGeom prst="ellipse">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4724937" y="5557332"/>
              <a:ext cx="324381" cy="94315"/>
            </a:xfrm>
            <a:prstGeom prst="ellipse">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a:stCxn id="88" idx="2"/>
              <a:endCxn id="88" idx="6"/>
            </p:cNvCxnSpPr>
            <p:nvPr/>
          </p:nvCxnSpPr>
          <p:spPr>
            <a:xfrm>
              <a:off x="4724937" y="5604490"/>
              <a:ext cx="32438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4" idx="2"/>
              <a:endCxn id="14" idx="6"/>
            </p:cNvCxnSpPr>
            <p:nvPr/>
          </p:nvCxnSpPr>
          <p:spPr>
            <a:xfrm>
              <a:off x="6067357" y="5477634"/>
              <a:ext cx="32438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6" name="Oval 95"/>
            <p:cNvSpPr/>
            <p:nvPr/>
          </p:nvSpPr>
          <p:spPr>
            <a:xfrm>
              <a:off x="6371682" y="5592628"/>
              <a:ext cx="201748" cy="58659"/>
            </a:xfrm>
            <a:prstGeom prst="ellipse">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6367463" y="5619807"/>
              <a:ext cx="205967"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085" name="Group 1084"/>
          <p:cNvGrpSpPr/>
          <p:nvPr/>
        </p:nvGrpSpPr>
        <p:grpSpPr>
          <a:xfrm>
            <a:off x="171450" y="4020820"/>
            <a:ext cx="2103120" cy="2697480"/>
            <a:chOff x="171450" y="4020820"/>
            <a:chExt cx="2103120" cy="2697480"/>
          </a:xfrm>
        </p:grpSpPr>
        <p:sp>
          <p:nvSpPr>
            <p:cNvPr id="40" name="Rectangle 39"/>
            <p:cNvSpPr/>
            <p:nvPr/>
          </p:nvSpPr>
          <p:spPr>
            <a:xfrm>
              <a:off x="171450" y="402082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1" forceAA="0" compatLnSpc="1">
              <a:prstTxWarp prst="textNoShape">
                <a:avLst/>
              </a:prstTxWarp>
              <a:noAutofit/>
            </a:bodyPr>
            <a:lstStyle/>
            <a:p>
              <a:pPr lvl="0" algn="ctr">
                <a:defRPr/>
              </a:pPr>
              <a:r>
                <a:rPr lang="en-US" kern="0" dirty="0">
                  <a:solidFill>
                    <a:schemeClr val="tx2">
                      <a:lumMod val="75000"/>
                    </a:schemeClr>
                  </a:solidFill>
                </a:rPr>
                <a:t>Appropriate local treatment</a:t>
              </a:r>
            </a:p>
          </p:txBody>
        </p:sp>
        <p:pic>
          <p:nvPicPr>
            <p:cNvPr id="47" name="Picture 46"/>
            <p:cNvPicPr>
              <a:picLocks noChangeAspect="1"/>
            </p:cNvPicPr>
            <p:nvPr/>
          </p:nvPicPr>
          <p:blipFill rotWithShape="1">
            <a:blip r:embed="rId3"/>
            <a:srcRect l="74567" r="2039"/>
            <a:stretch/>
          </p:blipFill>
          <p:spPr>
            <a:xfrm>
              <a:off x="381515" y="5096832"/>
              <a:ext cx="1682989" cy="1279038"/>
            </a:xfrm>
            <a:prstGeom prst="rect">
              <a:avLst/>
            </a:prstGeom>
          </p:spPr>
        </p:pic>
        <p:sp>
          <p:nvSpPr>
            <p:cNvPr id="150" name="Freeform 33"/>
            <p:cNvSpPr>
              <a:spLocks/>
            </p:cNvSpPr>
            <p:nvPr/>
          </p:nvSpPr>
          <p:spPr bwMode="auto">
            <a:xfrm>
              <a:off x="666327" y="5096832"/>
              <a:ext cx="1237615" cy="125774"/>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26"/>
                <a:gd name="connsiteX1" fmla="*/ 3911 w 10001"/>
                <a:gd name="connsiteY1" fmla="*/ 0 h 10026"/>
                <a:gd name="connsiteX2" fmla="*/ 1751 w 10001"/>
                <a:gd name="connsiteY2" fmla="*/ 641 h 10026"/>
                <a:gd name="connsiteX3" fmla="*/ 901 w 10001"/>
                <a:gd name="connsiteY3" fmla="*/ 2110 h 10026"/>
                <a:gd name="connsiteX4" fmla="*/ 150 w 10001"/>
                <a:gd name="connsiteY4" fmla="*/ 5500 h 10026"/>
                <a:gd name="connsiteX5" fmla="*/ 372 w 10001"/>
                <a:gd name="connsiteY5" fmla="*/ 7720 h 10026"/>
                <a:gd name="connsiteX6" fmla="*/ 2646 w 10001"/>
                <a:gd name="connsiteY6" fmla="*/ 9809 h 10026"/>
                <a:gd name="connsiteX7" fmla="*/ 8341 w 10001"/>
                <a:gd name="connsiteY7" fmla="*/ 9432 h 10026"/>
                <a:gd name="connsiteX8" fmla="*/ 9979 w 10001"/>
                <a:gd name="connsiteY8" fmla="*/ 5125 h 10026"/>
                <a:gd name="connsiteX9" fmla="*/ 8078 w 10001"/>
                <a:gd name="connsiteY9" fmla="*/ 1076 h 10026"/>
                <a:gd name="connsiteX10" fmla="*/ 4844 w 10001"/>
                <a:gd name="connsiteY10" fmla="*/ 380 h 10026"/>
                <a:gd name="connsiteX0" fmla="*/ 4096 w 9926"/>
                <a:gd name="connsiteY0" fmla="*/ 0 h 10026"/>
                <a:gd name="connsiteX1" fmla="*/ 3836 w 9926"/>
                <a:gd name="connsiteY1" fmla="*/ 0 h 10026"/>
                <a:gd name="connsiteX2" fmla="*/ 1676 w 9926"/>
                <a:gd name="connsiteY2" fmla="*/ 641 h 10026"/>
                <a:gd name="connsiteX3" fmla="*/ 749 w 9926"/>
                <a:gd name="connsiteY3" fmla="*/ 1161 h 10026"/>
                <a:gd name="connsiteX4" fmla="*/ 75 w 9926"/>
                <a:gd name="connsiteY4" fmla="*/ 5500 h 10026"/>
                <a:gd name="connsiteX5" fmla="*/ 297 w 9926"/>
                <a:gd name="connsiteY5" fmla="*/ 7720 h 10026"/>
                <a:gd name="connsiteX6" fmla="*/ 2571 w 9926"/>
                <a:gd name="connsiteY6" fmla="*/ 9809 h 10026"/>
                <a:gd name="connsiteX7" fmla="*/ 8266 w 9926"/>
                <a:gd name="connsiteY7" fmla="*/ 9432 h 10026"/>
                <a:gd name="connsiteX8" fmla="*/ 9904 w 9926"/>
                <a:gd name="connsiteY8" fmla="*/ 5125 h 10026"/>
                <a:gd name="connsiteX9" fmla="*/ 8003 w 9926"/>
                <a:gd name="connsiteY9" fmla="*/ 1076 h 10026"/>
                <a:gd name="connsiteX10" fmla="*/ 4769 w 9926"/>
                <a:gd name="connsiteY10" fmla="*/ 380 h 10026"/>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10" fmla="*/ 4888 w 10083"/>
                <a:gd name="connsiteY10" fmla="*/ 379 h 10000"/>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10" fmla="*/ 4888 w 10083"/>
                <a:gd name="connsiteY10" fmla="*/ 379 h 10000"/>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5112 h 10000"/>
                <a:gd name="connsiteX8" fmla="*/ 8146 w 10083"/>
                <a:gd name="connsiteY8" fmla="*/ 1073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5112 h 10000"/>
                <a:gd name="connsiteX8" fmla="*/ 8185 w 10083"/>
                <a:gd name="connsiteY8" fmla="*/ 694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6248 h 10000"/>
                <a:gd name="connsiteX8" fmla="*/ 8185 w 10083"/>
                <a:gd name="connsiteY8" fmla="*/ 69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83" h="10000">
                  <a:moveTo>
                    <a:pt x="3948" y="0"/>
                  </a:moveTo>
                  <a:cubicBezTo>
                    <a:pt x="3396" y="80"/>
                    <a:pt x="2322" y="398"/>
                    <a:pt x="1771" y="639"/>
                  </a:cubicBezTo>
                  <a:cubicBezTo>
                    <a:pt x="1552" y="719"/>
                    <a:pt x="1126" y="224"/>
                    <a:pt x="838" y="1158"/>
                  </a:cubicBezTo>
                  <a:cubicBezTo>
                    <a:pt x="550" y="2092"/>
                    <a:pt x="118" y="5153"/>
                    <a:pt x="43" y="6243"/>
                  </a:cubicBezTo>
                  <a:cubicBezTo>
                    <a:pt x="-33" y="7333"/>
                    <a:pt x="-56" y="7110"/>
                    <a:pt x="382" y="7700"/>
                  </a:cubicBezTo>
                  <a:cubicBezTo>
                    <a:pt x="820" y="8290"/>
                    <a:pt x="1335" y="9499"/>
                    <a:pt x="2673" y="9784"/>
                  </a:cubicBezTo>
                  <a:cubicBezTo>
                    <a:pt x="4011" y="10068"/>
                    <a:pt x="7180" y="10187"/>
                    <a:pt x="8411" y="9408"/>
                  </a:cubicBezTo>
                  <a:cubicBezTo>
                    <a:pt x="8807" y="9248"/>
                    <a:pt x="10280" y="8346"/>
                    <a:pt x="10061" y="6248"/>
                  </a:cubicBezTo>
                  <a:cubicBezTo>
                    <a:pt x="9884" y="4553"/>
                    <a:pt x="8578" y="775"/>
                    <a:pt x="8185" y="694"/>
                  </a:cubicBezTo>
                </a:path>
              </a:pathLst>
            </a:custGeom>
            <a:solidFill>
              <a:srgbClr val="FFDCAE">
                <a:alpha val="96000"/>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sp>
          <p:nvSpPr>
            <p:cNvPr id="151" name="Freeform 33"/>
            <p:cNvSpPr>
              <a:spLocks/>
            </p:cNvSpPr>
            <p:nvPr/>
          </p:nvSpPr>
          <p:spPr bwMode="auto">
            <a:xfrm>
              <a:off x="935453" y="5096832"/>
              <a:ext cx="710785" cy="113744"/>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26"/>
                <a:gd name="connsiteX1" fmla="*/ 3911 w 10001"/>
                <a:gd name="connsiteY1" fmla="*/ 0 h 10026"/>
                <a:gd name="connsiteX2" fmla="*/ 1751 w 10001"/>
                <a:gd name="connsiteY2" fmla="*/ 641 h 10026"/>
                <a:gd name="connsiteX3" fmla="*/ 901 w 10001"/>
                <a:gd name="connsiteY3" fmla="*/ 2110 h 10026"/>
                <a:gd name="connsiteX4" fmla="*/ 150 w 10001"/>
                <a:gd name="connsiteY4" fmla="*/ 5500 h 10026"/>
                <a:gd name="connsiteX5" fmla="*/ 372 w 10001"/>
                <a:gd name="connsiteY5" fmla="*/ 7720 h 10026"/>
                <a:gd name="connsiteX6" fmla="*/ 2646 w 10001"/>
                <a:gd name="connsiteY6" fmla="*/ 9809 h 10026"/>
                <a:gd name="connsiteX7" fmla="*/ 8341 w 10001"/>
                <a:gd name="connsiteY7" fmla="*/ 9432 h 10026"/>
                <a:gd name="connsiteX8" fmla="*/ 9979 w 10001"/>
                <a:gd name="connsiteY8" fmla="*/ 5125 h 10026"/>
                <a:gd name="connsiteX9" fmla="*/ 8078 w 10001"/>
                <a:gd name="connsiteY9" fmla="*/ 1076 h 10026"/>
                <a:gd name="connsiteX10" fmla="*/ 4844 w 10001"/>
                <a:gd name="connsiteY10" fmla="*/ 380 h 10026"/>
                <a:gd name="connsiteX0" fmla="*/ 4096 w 9926"/>
                <a:gd name="connsiteY0" fmla="*/ 0 h 10026"/>
                <a:gd name="connsiteX1" fmla="*/ 3836 w 9926"/>
                <a:gd name="connsiteY1" fmla="*/ 0 h 10026"/>
                <a:gd name="connsiteX2" fmla="*/ 1676 w 9926"/>
                <a:gd name="connsiteY2" fmla="*/ 641 h 10026"/>
                <a:gd name="connsiteX3" fmla="*/ 749 w 9926"/>
                <a:gd name="connsiteY3" fmla="*/ 1161 h 10026"/>
                <a:gd name="connsiteX4" fmla="*/ 75 w 9926"/>
                <a:gd name="connsiteY4" fmla="*/ 5500 h 10026"/>
                <a:gd name="connsiteX5" fmla="*/ 297 w 9926"/>
                <a:gd name="connsiteY5" fmla="*/ 7720 h 10026"/>
                <a:gd name="connsiteX6" fmla="*/ 2571 w 9926"/>
                <a:gd name="connsiteY6" fmla="*/ 9809 h 10026"/>
                <a:gd name="connsiteX7" fmla="*/ 8266 w 9926"/>
                <a:gd name="connsiteY7" fmla="*/ 9432 h 10026"/>
                <a:gd name="connsiteX8" fmla="*/ 9904 w 9926"/>
                <a:gd name="connsiteY8" fmla="*/ 5125 h 10026"/>
                <a:gd name="connsiteX9" fmla="*/ 8003 w 9926"/>
                <a:gd name="connsiteY9" fmla="*/ 1076 h 10026"/>
                <a:gd name="connsiteX10" fmla="*/ 4769 w 9926"/>
                <a:gd name="connsiteY10" fmla="*/ 380 h 10026"/>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10" fmla="*/ 4888 w 10083"/>
                <a:gd name="connsiteY10" fmla="*/ 379 h 10000"/>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10" fmla="*/ 4888 w 10083"/>
                <a:gd name="connsiteY10" fmla="*/ 379 h 10000"/>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5112 h 10000"/>
                <a:gd name="connsiteX8" fmla="*/ 8146 w 10083"/>
                <a:gd name="connsiteY8" fmla="*/ 1073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5112 h 10000"/>
                <a:gd name="connsiteX8" fmla="*/ 8185 w 10083"/>
                <a:gd name="connsiteY8" fmla="*/ 694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6248 h 10000"/>
                <a:gd name="connsiteX8" fmla="*/ 8185 w 10083"/>
                <a:gd name="connsiteY8" fmla="*/ 69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83" h="10000">
                  <a:moveTo>
                    <a:pt x="3948" y="0"/>
                  </a:moveTo>
                  <a:cubicBezTo>
                    <a:pt x="3396" y="80"/>
                    <a:pt x="2322" y="398"/>
                    <a:pt x="1771" y="639"/>
                  </a:cubicBezTo>
                  <a:cubicBezTo>
                    <a:pt x="1552" y="719"/>
                    <a:pt x="1126" y="224"/>
                    <a:pt x="838" y="1158"/>
                  </a:cubicBezTo>
                  <a:cubicBezTo>
                    <a:pt x="550" y="2092"/>
                    <a:pt x="118" y="5153"/>
                    <a:pt x="43" y="6243"/>
                  </a:cubicBezTo>
                  <a:cubicBezTo>
                    <a:pt x="-33" y="7333"/>
                    <a:pt x="-56" y="7110"/>
                    <a:pt x="382" y="7700"/>
                  </a:cubicBezTo>
                  <a:cubicBezTo>
                    <a:pt x="820" y="8290"/>
                    <a:pt x="1335" y="9499"/>
                    <a:pt x="2673" y="9784"/>
                  </a:cubicBezTo>
                  <a:cubicBezTo>
                    <a:pt x="4011" y="10068"/>
                    <a:pt x="7180" y="10187"/>
                    <a:pt x="8411" y="9408"/>
                  </a:cubicBezTo>
                  <a:cubicBezTo>
                    <a:pt x="8807" y="9248"/>
                    <a:pt x="10280" y="8346"/>
                    <a:pt x="10061" y="6248"/>
                  </a:cubicBezTo>
                  <a:cubicBezTo>
                    <a:pt x="9884" y="4553"/>
                    <a:pt x="8578" y="775"/>
                    <a:pt x="8185" y="694"/>
                  </a:cubicBezTo>
                </a:path>
              </a:pathLst>
            </a:custGeom>
            <a:solidFill>
              <a:srgbClr val="FFD297">
                <a:alpha val="95686"/>
              </a:srgbClr>
            </a:solidFill>
            <a:ln>
              <a:noFill/>
            </a:ln>
            <a:effectLst>
              <a:outerShdw blurRad="12700" sx="102000" sy="102000" algn="ctr" rotWithShape="0">
                <a:prstClr val="black">
                  <a:alpha val="10000"/>
                </a:prstClr>
              </a:outerShdw>
              <a:softEdge rad="0"/>
            </a:effectLst>
          </p:spPr>
          <p:txBody>
            <a:bodyPr vert="horz" wrap="square" lIns="91440" tIns="45720" rIns="91440" bIns="45720" numCol="1" anchor="t" anchorCtr="0" compatLnSpc="1">
              <a:prstTxWarp prst="textNoShape">
                <a:avLst/>
              </a:prstTxWarp>
            </a:bodyPr>
            <a:lstStyle/>
            <a:p>
              <a:endParaRPr lang="en-US"/>
            </a:p>
          </p:txBody>
        </p:sp>
        <p:sp>
          <p:nvSpPr>
            <p:cNvPr id="152" name="Freeform 33"/>
            <p:cNvSpPr>
              <a:spLocks/>
            </p:cNvSpPr>
            <p:nvPr/>
          </p:nvSpPr>
          <p:spPr bwMode="auto">
            <a:xfrm>
              <a:off x="981283" y="5081916"/>
              <a:ext cx="619125" cy="99128"/>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26"/>
                <a:gd name="connsiteX1" fmla="*/ 3911 w 10001"/>
                <a:gd name="connsiteY1" fmla="*/ 0 h 10026"/>
                <a:gd name="connsiteX2" fmla="*/ 1751 w 10001"/>
                <a:gd name="connsiteY2" fmla="*/ 641 h 10026"/>
                <a:gd name="connsiteX3" fmla="*/ 901 w 10001"/>
                <a:gd name="connsiteY3" fmla="*/ 2110 h 10026"/>
                <a:gd name="connsiteX4" fmla="*/ 150 w 10001"/>
                <a:gd name="connsiteY4" fmla="*/ 5500 h 10026"/>
                <a:gd name="connsiteX5" fmla="*/ 372 w 10001"/>
                <a:gd name="connsiteY5" fmla="*/ 7720 h 10026"/>
                <a:gd name="connsiteX6" fmla="*/ 2646 w 10001"/>
                <a:gd name="connsiteY6" fmla="*/ 9809 h 10026"/>
                <a:gd name="connsiteX7" fmla="*/ 8341 w 10001"/>
                <a:gd name="connsiteY7" fmla="*/ 9432 h 10026"/>
                <a:gd name="connsiteX8" fmla="*/ 9979 w 10001"/>
                <a:gd name="connsiteY8" fmla="*/ 5125 h 10026"/>
                <a:gd name="connsiteX9" fmla="*/ 8078 w 10001"/>
                <a:gd name="connsiteY9" fmla="*/ 1076 h 10026"/>
                <a:gd name="connsiteX10" fmla="*/ 4844 w 10001"/>
                <a:gd name="connsiteY10" fmla="*/ 380 h 10026"/>
                <a:gd name="connsiteX0" fmla="*/ 4096 w 9926"/>
                <a:gd name="connsiteY0" fmla="*/ 0 h 10026"/>
                <a:gd name="connsiteX1" fmla="*/ 3836 w 9926"/>
                <a:gd name="connsiteY1" fmla="*/ 0 h 10026"/>
                <a:gd name="connsiteX2" fmla="*/ 1676 w 9926"/>
                <a:gd name="connsiteY2" fmla="*/ 641 h 10026"/>
                <a:gd name="connsiteX3" fmla="*/ 749 w 9926"/>
                <a:gd name="connsiteY3" fmla="*/ 1161 h 10026"/>
                <a:gd name="connsiteX4" fmla="*/ 75 w 9926"/>
                <a:gd name="connsiteY4" fmla="*/ 5500 h 10026"/>
                <a:gd name="connsiteX5" fmla="*/ 297 w 9926"/>
                <a:gd name="connsiteY5" fmla="*/ 7720 h 10026"/>
                <a:gd name="connsiteX6" fmla="*/ 2571 w 9926"/>
                <a:gd name="connsiteY6" fmla="*/ 9809 h 10026"/>
                <a:gd name="connsiteX7" fmla="*/ 8266 w 9926"/>
                <a:gd name="connsiteY7" fmla="*/ 9432 h 10026"/>
                <a:gd name="connsiteX8" fmla="*/ 9904 w 9926"/>
                <a:gd name="connsiteY8" fmla="*/ 5125 h 10026"/>
                <a:gd name="connsiteX9" fmla="*/ 8003 w 9926"/>
                <a:gd name="connsiteY9" fmla="*/ 1076 h 10026"/>
                <a:gd name="connsiteX10" fmla="*/ 4769 w 9926"/>
                <a:gd name="connsiteY10" fmla="*/ 380 h 10026"/>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10" fmla="*/ 4888 w 10083"/>
                <a:gd name="connsiteY10" fmla="*/ 379 h 10000"/>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10" fmla="*/ 4888 w 10083"/>
                <a:gd name="connsiteY10" fmla="*/ 379 h 10000"/>
                <a:gd name="connsiteX0" fmla="*/ 4210 w 10083"/>
                <a:gd name="connsiteY0" fmla="*/ 0 h 10000"/>
                <a:gd name="connsiteX1" fmla="*/ 3948 w 10083"/>
                <a:gd name="connsiteY1" fmla="*/ 0 h 10000"/>
                <a:gd name="connsiteX2" fmla="*/ 1771 w 10083"/>
                <a:gd name="connsiteY2" fmla="*/ 639 h 10000"/>
                <a:gd name="connsiteX3" fmla="*/ 838 w 10083"/>
                <a:gd name="connsiteY3" fmla="*/ 1158 h 10000"/>
                <a:gd name="connsiteX4" fmla="*/ 43 w 10083"/>
                <a:gd name="connsiteY4" fmla="*/ 6243 h 10000"/>
                <a:gd name="connsiteX5" fmla="*/ 382 w 10083"/>
                <a:gd name="connsiteY5" fmla="*/ 7700 h 10000"/>
                <a:gd name="connsiteX6" fmla="*/ 2673 w 10083"/>
                <a:gd name="connsiteY6" fmla="*/ 9784 h 10000"/>
                <a:gd name="connsiteX7" fmla="*/ 8411 w 10083"/>
                <a:gd name="connsiteY7" fmla="*/ 9408 h 10000"/>
                <a:gd name="connsiteX8" fmla="*/ 10061 w 10083"/>
                <a:gd name="connsiteY8" fmla="*/ 5112 h 10000"/>
                <a:gd name="connsiteX9" fmla="*/ 8146 w 10083"/>
                <a:gd name="connsiteY9" fmla="*/ 1073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5112 h 10000"/>
                <a:gd name="connsiteX8" fmla="*/ 8146 w 10083"/>
                <a:gd name="connsiteY8" fmla="*/ 1073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5112 h 10000"/>
                <a:gd name="connsiteX8" fmla="*/ 8185 w 10083"/>
                <a:gd name="connsiteY8" fmla="*/ 694 h 10000"/>
                <a:gd name="connsiteX0" fmla="*/ 3948 w 10083"/>
                <a:gd name="connsiteY0" fmla="*/ 0 h 10000"/>
                <a:gd name="connsiteX1" fmla="*/ 1771 w 10083"/>
                <a:gd name="connsiteY1" fmla="*/ 639 h 10000"/>
                <a:gd name="connsiteX2" fmla="*/ 838 w 10083"/>
                <a:gd name="connsiteY2" fmla="*/ 1158 h 10000"/>
                <a:gd name="connsiteX3" fmla="*/ 43 w 10083"/>
                <a:gd name="connsiteY3" fmla="*/ 6243 h 10000"/>
                <a:gd name="connsiteX4" fmla="*/ 382 w 10083"/>
                <a:gd name="connsiteY4" fmla="*/ 7700 h 10000"/>
                <a:gd name="connsiteX5" fmla="*/ 2673 w 10083"/>
                <a:gd name="connsiteY5" fmla="*/ 9784 h 10000"/>
                <a:gd name="connsiteX6" fmla="*/ 8411 w 10083"/>
                <a:gd name="connsiteY6" fmla="*/ 9408 h 10000"/>
                <a:gd name="connsiteX7" fmla="*/ 10061 w 10083"/>
                <a:gd name="connsiteY7" fmla="*/ 6248 h 10000"/>
                <a:gd name="connsiteX8" fmla="*/ 8185 w 10083"/>
                <a:gd name="connsiteY8" fmla="*/ 69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83" h="10000">
                  <a:moveTo>
                    <a:pt x="3948" y="0"/>
                  </a:moveTo>
                  <a:cubicBezTo>
                    <a:pt x="3396" y="80"/>
                    <a:pt x="2322" y="398"/>
                    <a:pt x="1771" y="639"/>
                  </a:cubicBezTo>
                  <a:cubicBezTo>
                    <a:pt x="1552" y="719"/>
                    <a:pt x="1126" y="224"/>
                    <a:pt x="838" y="1158"/>
                  </a:cubicBezTo>
                  <a:cubicBezTo>
                    <a:pt x="550" y="2092"/>
                    <a:pt x="118" y="5153"/>
                    <a:pt x="43" y="6243"/>
                  </a:cubicBezTo>
                  <a:cubicBezTo>
                    <a:pt x="-33" y="7333"/>
                    <a:pt x="-56" y="7110"/>
                    <a:pt x="382" y="7700"/>
                  </a:cubicBezTo>
                  <a:cubicBezTo>
                    <a:pt x="820" y="8290"/>
                    <a:pt x="1335" y="9499"/>
                    <a:pt x="2673" y="9784"/>
                  </a:cubicBezTo>
                  <a:cubicBezTo>
                    <a:pt x="4011" y="10068"/>
                    <a:pt x="7180" y="10187"/>
                    <a:pt x="8411" y="9408"/>
                  </a:cubicBezTo>
                  <a:cubicBezTo>
                    <a:pt x="8807" y="9248"/>
                    <a:pt x="10280" y="8346"/>
                    <a:pt x="10061" y="6248"/>
                  </a:cubicBezTo>
                  <a:cubicBezTo>
                    <a:pt x="9884" y="4553"/>
                    <a:pt x="8578" y="775"/>
                    <a:pt x="8185" y="694"/>
                  </a:cubicBezTo>
                </a:path>
              </a:pathLst>
            </a:custGeom>
            <a:solidFill>
              <a:srgbClr val="FFD297">
                <a:alpha val="95686"/>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grpSp>
      <p:grpSp>
        <p:nvGrpSpPr>
          <p:cNvPr id="1088" name="Group 1087"/>
          <p:cNvGrpSpPr/>
          <p:nvPr/>
        </p:nvGrpSpPr>
        <p:grpSpPr>
          <a:xfrm>
            <a:off x="6850380" y="4020820"/>
            <a:ext cx="2103120" cy="2697480"/>
            <a:chOff x="6850380" y="4020820"/>
            <a:chExt cx="2103120" cy="2697480"/>
          </a:xfrm>
        </p:grpSpPr>
        <p:sp>
          <p:nvSpPr>
            <p:cNvPr id="43" name="Rectangle 42"/>
            <p:cNvSpPr/>
            <p:nvPr/>
          </p:nvSpPr>
          <p:spPr>
            <a:xfrm>
              <a:off x="6850380" y="402082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1" forceAA="0" compatLnSpc="1">
              <a:prstTxWarp prst="textNoShape">
                <a:avLst/>
              </a:prstTxWarp>
              <a:noAutofit/>
            </a:bodyPr>
            <a:lstStyle/>
            <a:p>
              <a:pPr lvl="0" algn="ctr">
                <a:defRPr/>
              </a:pPr>
              <a:r>
                <a:rPr lang="en-US" kern="0" dirty="0">
                  <a:solidFill>
                    <a:schemeClr val="tx2">
                      <a:lumMod val="75000"/>
                    </a:schemeClr>
                  </a:solidFill>
                </a:rPr>
                <a:t>Nutritional assessment</a:t>
              </a:r>
            </a:p>
          </p:txBody>
        </p:sp>
        <p:pic>
          <p:nvPicPr>
            <p:cNvPr id="117" name="Picture 116"/>
            <p:cNvPicPr>
              <a:picLocks noChangeAspect="1"/>
            </p:cNvPicPr>
            <p:nvPr/>
          </p:nvPicPr>
          <p:blipFill rotWithShape="1">
            <a:blip r:embed="rId7"/>
            <a:srcRect b="28085"/>
            <a:stretch/>
          </p:blipFill>
          <p:spPr>
            <a:xfrm>
              <a:off x="7044379" y="4736593"/>
              <a:ext cx="902286" cy="1981707"/>
            </a:xfrm>
            <a:prstGeom prst="rect">
              <a:avLst/>
            </a:prstGeom>
          </p:spPr>
        </p:pic>
        <p:grpSp>
          <p:nvGrpSpPr>
            <p:cNvPr id="100" name="Group 99"/>
            <p:cNvGrpSpPr/>
            <p:nvPr/>
          </p:nvGrpSpPr>
          <p:grpSpPr>
            <a:xfrm rot="455576">
              <a:off x="7735798" y="4937651"/>
              <a:ext cx="961138" cy="1466043"/>
              <a:chOff x="7981164" y="6378632"/>
              <a:chExt cx="694153" cy="1058806"/>
            </a:xfrm>
          </p:grpSpPr>
          <p:sp>
            <p:nvSpPr>
              <p:cNvPr id="280" name="Rounded Rectangle 279"/>
              <p:cNvSpPr/>
              <p:nvPr/>
            </p:nvSpPr>
            <p:spPr>
              <a:xfrm>
                <a:off x="7981164" y="6446838"/>
                <a:ext cx="694153" cy="990600"/>
              </a:xfrm>
              <a:prstGeom prst="roundRect">
                <a:avLst>
                  <a:gd name="adj" fmla="val 5689"/>
                </a:avLst>
              </a:prstGeom>
              <a:solidFill>
                <a:schemeClr val="bg1">
                  <a:lumMod val="95000"/>
                </a:scheme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ounded Rectangle 278"/>
              <p:cNvSpPr/>
              <p:nvPr/>
            </p:nvSpPr>
            <p:spPr>
              <a:xfrm>
                <a:off x="8031766" y="6519050"/>
                <a:ext cx="592949" cy="846175"/>
              </a:xfrm>
              <a:prstGeom prst="roundRect">
                <a:avLst>
                  <a:gd name="adj" fmla="val 0"/>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ounded Rectangle 280"/>
              <p:cNvSpPr/>
              <p:nvPr/>
            </p:nvSpPr>
            <p:spPr>
              <a:xfrm>
                <a:off x="8172111" y="6412530"/>
                <a:ext cx="312258" cy="108677"/>
              </a:xfrm>
              <a:prstGeom prst="roundRect">
                <a:avLst/>
              </a:prstGeom>
              <a:solidFill>
                <a:schemeClr val="bg1">
                  <a:lumMod val="65000"/>
                </a:schemeClr>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p:cNvSpPr/>
              <p:nvPr/>
            </p:nvSpPr>
            <p:spPr>
              <a:xfrm>
                <a:off x="8288914" y="6378632"/>
                <a:ext cx="84137" cy="84137"/>
              </a:xfrm>
              <a:prstGeom prst="ellipse">
                <a:avLst/>
              </a:prstGeom>
              <a:solidFill>
                <a:srgbClr val="E3E8E8"/>
              </a:solid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p:cNvGrpSpPr/>
              <p:nvPr/>
            </p:nvGrpSpPr>
            <p:grpSpPr>
              <a:xfrm>
                <a:off x="8161863" y="6603717"/>
                <a:ext cx="331788" cy="285450"/>
                <a:chOff x="8374857" y="5360985"/>
                <a:chExt cx="568325" cy="488952"/>
              </a:xfrm>
            </p:grpSpPr>
            <p:sp>
              <p:nvSpPr>
                <p:cNvPr id="288" name="Freeform 37"/>
                <p:cNvSpPr>
                  <a:spLocks/>
                </p:cNvSpPr>
                <p:nvPr/>
              </p:nvSpPr>
              <p:spPr bwMode="auto">
                <a:xfrm>
                  <a:off x="8434388" y="5360985"/>
                  <a:ext cx="449264" cy="276225"/>
                </a:xfrm>
                <a:custGeom>
                  <a:avLst/>
                  <a:gdLst>
                    <a:gd name="T0" fmla="*/ 49 w 258"/>
                    <a:gd name="T1" fmla="*/ 81 h 159"/>
                    <a:gd name="T2" fmla="*/ 55 w 258"/>
                    <a:gd name="T3" fmla="*/ 76 h 159"/>
                    <a:gd name="T4" fmla="*/ 61 w 258"/>
                    <a:gd name="T5" fmla="*/ 82 h 159"/>
                    <a:gd name="T6" fmla="*/ 70 w 258"/>
                    <a:gd name="T7" fmla="*/ 159 h 159"/>
                    <a:gd name="T8" fmla="*/ 78 w 258"/>
                    <a:gd name="T9" fmla="*/ 116 h 159"/>
                    <a:gd name="T10" fmla="*/ 84 w 258"/>
                    <a:gd name="T11" fmla="*/ 111 h 159"/>
                    <a:gd name="T12" fmla="*/ 90 w 258"/>
                    <a:gd name="T13" fmla="*/ 116 h 159"/>
                    <a:gd name="T14" fmla="*/ 98 w 258"/>
                    <a:gd name="T15" fmla="*/ 146 h 159"/>
                    <a:gd name="T16" fmla="*/ 108 w 258"/>
                    <a:gd name="T17" fmla="*/ 82 h 159"/>
                    <a:gd name="T18" fmla="*/ 114 w 258"/>
                    <a:gd name="T19" fmla="*/ 76 h 159"/>
                    <a:gd name="T20" fmla="*/ 120 w 258"/>
                    <a:gd name="T21" fmla="*/ 82 h 159"/>
                    <a:gd name="T22" fmla="*/ 130 w 258"/>
                    <a:gd name="T23" fmla="*/ 159 h 159"/>
                    <a:gd name="T24" fmla="*/ 137 w 258"/>
                    <a:gd name="T25" fmla="*/ 116 h 159"/>
                    <a:gd name="T26" fmla="*/ 143 w 258"/>
                    <a:gd name="T27" fmla="*/ 111 h 159"/>
                    <a:gd name="T28" fmla="*/ 150 w 258"/>
                    <a:gd name="T29" fmla="*/ 116 h 159"/>
                    <a:gd name="T30" fmla="*/ 157 w 258"/>
                    <a:gd name="T31" fmla="*/ 146 h 159"/>
                    <a:gd name="T32" fmla="*/ 167 w 258"/>
                    <a:gd name="T33" fmla="*/ 82 h 159"/>
                    <a:gd name="T34" fmla="*/ 173 w 258"/>
                    <a:gd name="T35" fmla="*/ 76 h 159"/>
                    <a:gd name="T36" fmla="*/ 179 w 258"/>
                    <a:gd name="T37" fmla="*/ 82 h 159"/>
                    <a:gd name="T38" fmla="*/ 189 w 258"/>
                    <a:gd name="T39" fmla="*/ 159 h 159"/>
                    <a:gd name="T40" fmla="*/ 197 w 258"/>
                    <a:gd name="T41" fmla="*/ 116 h 159"/>
                    <a:gd name="T42" fmla="*/ 202 w 258"/>
                    <a:gd name="T43" fmla="*/ 111 h 159"/>
                    <a:gd name="T44" fmla="*/ 209 w 258"/>
                    <a:gd name="T45" fmla="*/ 115 h 159"/>
                    <a:gd name="T46" fmla="*/ 222 w 258"/>
                    <a:gd name="T47" fmla="*/ 155 h 159"/>
                    <a:gd name="T48" fmla="*/ 247 w 258"/>
                    <a:gd name="T49" fmla="*/ 155 h 159"/>
                    <a:gd name="T50" fmla="*/ 258 w 258"/>
                    <a:gd name="T51" fmla="*/ 95 h 159"/>
                    <a:gd name="T52" fmla="*/ 129 w 258"/>
                    <a:gd name="T53" fmla="*/ 65 h 159"/>
                    <a:gd name="T54" fmla="*/ 0 w 258"/>
                    <a:gd name="T55" fmla="*/ 95 h 159"/>
                    <a:gd name="T56" fmla="*/ 11 w 258"/>
                    <a:gd name="T57" fmla="*/ 155 h 159"/>
                    <a:gd name="T58" fmla="*/ 35 w 258"/>
                    <a:gd name="T59" fmla="*/ 155 h 159"/>
                    <a:gd name="T60" fmla="*/ 49 w 258"/>
                    <a:gd name="T61" fmla="*/ 8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8" h="159">
                      <a:moveTo>
                        <a:pt x="49" y="81"/>
                      </a:moveTo>
                      <a:cubicBezTo>
                        <a:pt x="49" y="78"/>
                        <a:pt x="52" y="76"/>
                        <a:pt x="55" y="76"/>
                      </a:cubicBezTo>
                      <a:cubicBezTo>
                        <a:pt x="58" y="76"/>
                        <a:pt x="60" y="79"/>
                        <a:pt x="61" y="82"/>
                      </a:cubicBezTo>
                      <a:cubicBezTo>
                        <a:pt x="70" y="159"/>
                        <a:pt x="70" y="159"/>
                        <a:pt x="70" y="159"/>
                      </a:cubicBezTo>
                      <a:cubicBezTo>
                        <a:pt x="78" y="116"/>
                        <a:pt x="78" y="116"/>
                        <a:pt x="78" y="116"/>
                      </a:cubicBezTo>
                      <a:cubicBezTo>
                        <a:pt x="79" y="113"/>
                        <a:pt x="81" y="111"/>
                        <a:pt x="84" y="111"/>
                      </a:cubicBezTo>
                      <a:cubicBezTo>
                        <a:pt x="87" y="111"/>
                        <a:pt x="90" y="113"/>
                        <a:pt x="90" y="116"/>
                      </a:cubicBezTo>
                      <a:cubicBezTo>
                        <a:pt x="98" y="146"/>
                        <a:pt x="98" y="146"/>
                        <a:pt x="98" y="146"/>
                      </a:cubicBezTo>
                      <a:cubicBezTo>
                        <a:pt x="108" y="82"/>
                        <a:pt x="108" y="82"/>
                        <a:pt x="108" y="82"/>
                      </a:cubicBezTo>
                      <a:cubicBezTo>
                        <a:pt x="108" y="78"/>
                        <a:pt x="111" y="76"/>
                        <a:pt x="114" y="76"/>
                      </a:cubicBezTo>
                      <a:cubicBezTo>
                        <a:pt x="117" y="76"/>
                        <a:pt x="120" y="79"/>
                        <a:pt x="120" y="82"/>
                      </a:cubicBezTo>
                      <a:cubicBezTo>
                        <a:pt x="130" y="159"/>
                        <a:pt x="130" y="159"/>
                        <a:pt x="130" y="159"/>
                      </a:cubicBezTo>
                      <a:cubicBezTo>
                        <a:pt x="137" y="116"/>
                        <a:pt x="137" y="116"/>
                        <a:pt x="137" y="116"/>
                      </a:cubicBezTo>
                      <a:cubicBezTo>
                        <a:pt x="138" y="113"/>
                        <a:pt x="140" y="111"/>
                        <a:pt x="143" y="111"/>
                      </a:cubicBezTo>
                      <a:cubicBezTo>
                        <a:pt x="146" y="111"/>
                        <a:pt x="149" y="113"/>
                        <a:pt x="150" y="116"/>
                      </a:cubicBezTo>
                      <a:cubicBezTo>
                        <a:pt x="157" y="146"/>
                        <a:pt x="157" y="146"/>
                        <a:pt x="157" y="146"/>
                      </a:cubicBezTo>
                      <a:cubicBezTo>
                        <a:pt x="167" y="82"/>
                        <a:pt x="167" y="82"/>
                        <a:pt x="167" y="82"/>
                      </a:cubicBezTo>
                      <a:cubicBezTo>
                        <a:pt x="168" y="78"/>
                        <a:pt x="170" y="76"/>
                        <a:pt x="173" y="76"/>
                      </a:cubicBezTo>
                      <a:cubicBezTo>
                        <a:pt x="176" y="76"/>
                        <a:pt x="179" y="79"/>
                        <a:pt x="179" y="82"/>
                      </a:cubicBezTo>
                      <a:cubicBezTo>
                        <a:pt x="189" y="159"/>
                        <a:pt x="189" y="159"/>
                        <a:pt x="189" y="159"/>
                      </a:cubicBezTo>
                      <a:cubicBezTo>
                        <a:pt x="197" y="116"/>
                        <a:pt x="197" y="116"/>
                        <a:pt x="197" y="116"/>
                      </a:cubicBezTo>
                      <a:cubicBezTo>
                        <a:pt x="197" y="113"/>
                        <a:pt x="199" y="111"/>
                        <a:pt x="202" y="111"/>
                      </a:cubicBezTo>
                      <a:cubicBezTo>
                        <a:pt x="205" y="111"/>
                        <a:pt x="208" y="112"/>
                        <a:pt x="209" y="115"/>
                      </a:cubicBezTo>
                      <a:cubicBezTo>
                        <a:pt x="222" y="155"/>
                        <a:pt x="222" y="155"/>
                        <a:pt x="222" y="155"/>
                      </a:cubicBezTo>
                      <a:cubicBezTo>
                        <a:pt x="247" y="155"/>
                        <a:pt x="247" y="155"/>
                        <a:pt x="247" y="155"/>
                      </a:cubicBezTo>
                      <a:cubicBezTo>
                        <a:pt x="254" y="137"/>
                        <a:pt x="258" y="117"/>
                        <a:pt x="258" y="95"/>
                      </a:cubicBezTo>
                      <a:cubicBezTo>
                        <a:pt x="258" y="23"/>
                        <a:pt x="161" y="0"/>
                        <a:pt x="129" y="65"/>
                      </a:cubicBezTo>
                      <a:cubicBezTo>
                        <a:pt x="97" y="0"/>
                        <a:pt x="0" y="23"/>
                        <a:pt x="0" y="95"/>
                      </a:cubicBezTo>
                      <a:cubicBezTo>
                        <a:pt x="0" y="117"/>
                        <a:pt x="4" y="136"/>
                        <a:pt x="11" y="155"/>
                      </a:cubicBezTo>
                      <a:cubicBezTo>
                        <a:pt x="35" y="155"/>
                        <a:pt x="35" y="155"/>
                        <a:pt x="35" y="155"/>
                      </a:cubicBezTo>
                      <a:lnTo>
                        <a:pt x="49" y="81"/>
                      </a:lnTo>
                      <a:close/>
                    </a:path>
                  </a:pathLst>
                </a:custGeom>
                <a:solidFill>
                  <a:srgbClr val="EE6F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9" name="Freeform 38"/>
                <p:cNvSpPr>
                  <a:spLocks/>
                </p:cNvSpPr>
                <p:nvPr/>
              </p:nvSpPr>
              <p:spPr bwMode="auto">
                <a:xfrm>
                  <a:off x="8464550" y="5572125"/>
                  <a:ext cx="392113" cy="277812"/>
                </a:xfrm>
                <a:custGeom>
                  <a:avLst/>
                  <a:gdLst>
                    <a:gd name="T0" fmla="*/ 195 w 225"/>
                    <a:gd name="T1" fmla="*/ 41 h 160"/>
                    <a:gd name="T2" fmla="*/ 188 w 225"/>
                    <a:gd name="T3" fmla="*/ 20 h 160"/>
                    <a:gd name="T4" fmla="*/ 177 w 225"/>
                    <a:gd name="T5" fmla="*/ 80 h 160"/>
                    <a:gd name="T6" fmla="*/ 171 w 225"/>
                    <a:gd name="T7" fmla="*/ 85 h 160"/>
                    <a:gd name="T8" fmla="*/ 171 w 225"/>
                    <a:gd name="T9" fmla="*/ 85 h 160"/>
                    <a:gd name="T10" fmla="*/ 165 w 225"/>
                    <a:gd name="T11" fmla="*/ 80 h 160"/>
                    <a:gd name="T12" fmla="*/ 155 w 225"/>
                    <a:gd name="T13" fmla="*/ 5 h 160"/>
                    <a:gd name="T14" fmla="*/ 147 w 225"/>
                    <a:gd name="T15" fmla="*/ 57 h 160"/>
                    <a:gd name="T16" fmla="*/ 142 w 225"/>
                    <a:gd name="T17" fmla="*/ 62 h 160"/>
                    <a:gd name="T18" fmla="*/ 135 w 225"/>
                    <a:gd name="T19" fmla="*/ 57 h 160"/>
                    <a:gd name="T20" fmla="*/ 127 w 225"/>
                    <a:gd name="T21" fmla="*/ 25 h 160"/>
                    <a:gd name="T22" fmla="*/ 118 w 225"/>
                    <a:gd name="T23" fmla="*/ 80 h 160"/>
                    <a:gd name="T24" fmla="*/ 112 w 225"/>
                    <a:gd name="T25" fmla="*/ 85 h 160"/>
                    <a:gd name="T26" fmla="*/ 106 w 225"/>
                    <a:gd name="T27" fmla="*/ 80 h 160"/>
                    <a:gd name="T28" fmla="*/ 96 w 225"/>
                    <a:gd name="T29" fmla="*/ 5 h 160"/>
                    <a:gd name="T30" fmla="*/ 88 w 225"/>
                    <a:gd name="T31" fmla="*/ 57 h 160"/>
                    <a:gd name="T32" fmla="*/ 82 w 225"/>
                    <a:gd name="T33" fmla="*/ 62 h 160"/>
                    <a:gd name="T34" fmla="*/ 76 w 225"/>
                    <a:gd name="T35" fmla="*/ 57 h 160"/>
                    <a:gd name="T36" fmla="*/ 68 w 225"/>
                    <a:gd name="T37" fmla="*/ 25 h 160"/>
                    <a:gd name="T38" fmla="*/ 59 w 225"/>
                    <a:gd name="T39" fmla="*/ 80 h 160"/>
                    <a:gd name="T40" fmla="*/ 52 w 225"/>
                    <a:gd name="T41" fmla="*/ 85 h 160"/>
                    <a:gd name="T42" fmla="*/ 46 w 225"/>
                    <a:gd name="T43" fmla="*/ 80 h 160"/>
                    <a:gd name="T44" fmla="*/ 36 w 225"/>
                    <a:gd name="T45" fmla="*/ 0 h 160"/>
                    <a:gd name="T46" fmla="*/ 29 w 225"/>
                    <a:gd name="T47" fmla="*/ 40 h 160"/>
                    <a:gd name="T48" fmla="*/ 23 w 225"/>
                    <a:gd name="T49" fmla="*/ 45 h 160"/>
                    <a:gd name="T50" fmla="*/ 0 w 225"/>
                    <a:gd name="T51" fmla="*/ 45 h 160"/>
                    <a:gd name="T52" fmla="*/ 112 w 225"/>
                    <a:gd name="T53" fmla="*/ 160 h 160"/>
                    <a:gd name="T54" fmla="*/ 225 w 225"/>
                    <a:gd name="T55" fmla="*/ 45 h 160"/>
                    <a:gd name="T56" fmla="*/ 201 w 225"/>
                    <a:gd name="T57" fmla="*/ 45 h 160"/>
                    <a:gd name="T58" fmla="*/ 195 w 225"/>
                    <a:gd name="T59" fmla="*/ 4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5" h="160">
                      <a:moveTo>
                        <a:pt x="195" y="41"/>
                      </a:moveTo>
                      <a:cubicBezTo>
                        <a:pt x="188" y="20"/>
                        <a:pt x="188" y="20"/>
                        <a:pt x="188" y="20"/>
                      </a:cubicBezTo>
                      <a:cubicBezTo>
                        <a:pt x="177" y="80"/>
                        <a:pt x="177" y="80"/>
                        <a:pt x="177" y="80"/>
                      </a:cubicBezTo>
                      <a:cubicBezTo>
                        <a:pt x="177" y="83"/>
                        <a:pt x="174" y="85"/>
                        <a:pt x="171" y="85"/>
                      </a:cubicBezTo>
                      <a:cubicBezTo>
                        <a:pt x="171" y="85"/>
                        <a:pt x="171" y="85"/>
                        <a:pt x="171" y="85"/>
                      </a:cubicBezTo>
                      <a:cubicBezTo>
                        <a:pt x="168" y="85"/>
                        <a:pt x="165" y="83"/>
                        <a:pt x="165" y="80"/>
                      </a:cubicBezTo>
                      <a:cubicBezTo>
                        <a:pt x="155" y="5"/>
                        <a:pt x="155" y="5"/>
                        <a:pt x="155" y="5"/>
                      </a:cubicBezTo>
                      <a:cubicBezTo>
                        <a:pt x="147" y="57"/>
                        <a:pt x="147" y="57"/>
                        <a:pt x="147" y="57"/>
                      </a:cubicBezTo>
                      <a:cubicBezTo>
                        <a:pt x="147" y="60"/>
                        <a:pt x="145" y="62"/>
                        <a:pt x="142" y="62"/>
                      </a:cubicBezTo>
                      <a:cubicBezTo>
                        <a:pt x="139" y="62"/>
                        <a:pt x="136" y="60"/>
                        <a:pt x="135" y="57"/>
                      </a:cubicBezTo>
                      <a:cubicBezTo>
                        <a:pt x="127" y="25"/>
                        <a:pt x="127" y="25"/>
                        <a:pt x="127" y="25"/>
                      </a:cubicBezTo>
                      <a:cubicBezTo>
                        <a:pt x="118" y="80"/>
                        <a:pt x="118" y="80"/>
                        <a:pt x="118" y="80"/>
                      </a:cubicBezTo>
                      <a:cubicBezTo>
                        <a:pt x="117" y="83"/>
                        <a:pt x="115" y="85"/>
                        <a:pt x="112" y="85"/>
                      </a:cubicBezTo>
                      <a:cubicBezTo>
                        <a:pt x="108" y="85"/>
                        <a:pt x="106" y="83"/>
                        <a:pt x="106" y="80"/>
                      </a:cubicBezTo>
                      <a:cubicBezTo>
                        <a:pt x="96" y="5"/>
                        <a:pt x="96" y="5"/>
                        <a:pt x="96" y="5"/>
                      </a:cubicBezTo>
                      <a:cubicBezTo>
                        <a:pt x="88" y="57"/>
                        <a:pt x="88" y="57"/>
                        <a:pt x="88" y="57"/>
                      </a:cubicBezTo>
                      <a:cubicBezTo>
                        <a:pt x="88" y="60"/>
                        <a:pt x="85" y="62"/>
                        <a:pt x="82" y="62"/>
                      </a:cubicBezTo>
                      <a:cubicBezTo>
                        <a:pt x="79" y="62"/>
                        <a:pt x="77" y="60"/>
                        <a:pt x="76" y="57"/>
                      </a:cubicBezTo>
                      <a:cubicBezTo>
                        <a:pt x="68" y="25"/>
                        <a:pt x="68" y="25"/>
                        <a:pt x="68" y="25"/>
                      </a:cubicBezTo>
                      <a:cubicBezTo>
                        <a:pt x="59" y="80"/>
                        <a:pt x="59" y="80"/>
                        <a:pt x="59" y="80"/>
                      </a:cubicBezTo>
                      <a:cubicBezTo>
                        <a:pt x="58" y="83"/>
                        <a:pt x="55" y="85"/>
                        <a:pt x="52" y="85"/>
                      </a:cubicBezTo>
                      <a:cubicBezTo>
                        <a:pt x="49" y="85"/>
                        <a:pt x="47" y="83"/>
                        <a:pt x="46" y="80"/>
                      </a:cubicBezTo>
                      <a:cubicBezTo>
                        <a:pt x="36" y="0"/>
                        <a:pt x="36" y="0"/>
                        <a:pt x="36" y="0"/>
                      </a:cubicBezTo>
                      <a:cubicBezTo>
                        <a:pt x="29" y="40"/>
                        <a:pt x="29" y="40"/>
                        <a:pt x="29" y="40"/>
                      </a:cubicBezTo>
                      <a:cubicBezTo>
                        <a:pt x="28" y="43"/>
                        <a:pt x="26" y="45"/>
                        <a:pt x="23" y="45"/>
                      </a:cubicBezTo>
                      <a:cubicBezTo>
                        <a:pt x="0" y="45"/>
                        <a:pt x="0" y="45"/>
                        <a:pt x="0" y="45"/>
                      </a:cubicBezTo>
                      <a:cubicBezTo>
                        <a:pt x="35" y="118"/>
                        <a:pt x="112" y="160"/>
                        <a:pt x="112" y="160"/>
                      </a:cubicBezTo>
                      <a:cubicBezTo>
                        <a:pt x="112" y="160"/>
                        <a:pt x="190" y="119"/>
                        <a:pt x="225" y="45"/>
                      </a:cubicBezTo>
                      <a:cubicBezTo>
                        <a:pt x="201" y="45"/>
                        <a:pt x="201" y="45"/>
                        <a:pt x="201" y="45"/>
                      </a:cubicBezTo>
                      <a:cubicBezTo>
                        <a:pt x="198" y="45"/>
                        <a:pt x="196" y="43"/>
                        <a:pt x="195" y="41"/>
                      </a:cubicBezTo>
                      <a:close/>
                    </a:path>
                  </a:pathLst>
                </a:custGeom>
                <a:solidFill>
                  <a:srgbClr val="EE6F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0" name="Freeform 50"/>
                <p:cNvSpPr>
                  <a:spLocks/>
                </p:cNvSpPr>
                <p:nvPr/>
              </p:nvSpPr>
              <p:spPr bwMode="auto">
                <a:xfrm>
                  <a:off x="8374857" y="5493805"/>
                  <a:ext cx="568325" cy="227011"/>
                </a:xfrm>
                <a:custGeom>
                  <a:avLst/>
                  <a:gdLst>
                    <a:gd name="T0" fmla="*/ 6 w 326"/>
                    <a:gd name="T1" fmla="*/ 91 h 131"/>
                    <a:gd name="T2" fmla="*/ 51 w 326"/>
                    <a:gd name="T3" fmla="*/ 91 h 131"/>
                    <a:gd name="T4" fmla="*/ 74 w 326"/>
                    <a:gd name="T5" fmla="*/ 91 h 131"/>
                    <a:gd name="T6" fmla="*/ 80 w 326"/>
                    <a:gd name="T7" fmla="*/ 86 h 131"/>
                    <a:gd name="T8" fmla="*/ 87 w 326"/>
                    <a:gd name="T9" fmla="*/ 46 h 131"/>
                    <a:gd name="T10" fmla="*/ 97 w 326"/>
                    <a:gd name="T11" fmla="*/ 126 h 131"/>
                    <a:gd name="T12" fmla="*/ 103 w 326"/>
                    <a:gd name="T13" fmla="*/ 131 h 131"/>
                    <a:gd name="T14" fmla="*/ 110 w 326"/>
                    <a:gd name="T15" fmla="*/ 126 h 131"/>
                    <a:gd name="T16" fmla="*/ 119 w 326"/>
                    <a:gd name="T17" fmla="*/ 71 h 131"/>
                    <a:gd name="T18" fmla="*/ 127 w 326"/>
                    <a:gd name="T19" fmla="*/ 103 h 131"/>
                    <a:gd name="T20" fmla="*/ 133 w 326"/>
                    <a:gd name="T21" fmla="*/ 108 h 131"/>
                    <a:gd name="T22" fmla="*/ 139 w 326"/>
                    <a:gd name="T23" fmla="*/ 103 h 131"/>
                    <a:gd name="T24" fmla="*/ 147 w 326"/>
                    <a:gd name="T25" fmla="*/ 51 h 131"/>
                    <a:gd name="T26" fmla="*/ 157 w 326"/>
                    <a:gd name="T27" fmla="*/ 126 h 131"/>
                    <a:gd name="T28" fmla="*/ 163 w 326"/>
                    <a:gd name="T29" fmla="*/ 131 h 131"/>
                    <a:gd name="T30" fmla="*/ 169 w 326"/>
                    <a:gd name="T31" fmla="*/ 126 h 131"/>
                    <a:gd name="T32" fmla="*/ 178 w 326"/>
                    <a:gd name="T33" fmla="*/ 71 h 131"/>
                    <a:gd name="T34" fmla="*/ 186 w 326"/>
                    <a:gd name="T35" fmla="*/ 103 h 131"/>
                    <a:gd name="T36" fmla="*/ 193 w 326"/>
                    <a:gd name="T37" fmla="*/ 108 h 131"/>
                    <a:gd name="T38" fmla="*/ 198 w 326"/>
                    <a:gd name="T39" fmla="*/ 103 h 131"/>
                    <a:gd name="T40" fmla="*/ 206 w 326"/>
                    <a:gd name="T41" fmla="*/ 51 h 131"/>
                    <a:gd name="T42" fmla="*/ 216 w 326"/>
                    <a:gd name="T43" fmla="*/ 126 h 131"/>
                    <a:gd name="T44" fmla="*/ 222 w 326"/>
                    <a:gd name="T45" fmla="*/ 131 h 131"/>
                    <a:gd name="T46" fmla="*/ 222 w 326"/>
                    <a:gd name="T47" fmla="*/ 131 h 131"/>
                    <a:gd name="T48" fmla="*/ 228 w 326"/>
                    <a:gd name="T49" fmla="*/ 126 h 131"/>
                    <a:gd name="T50" fmla="*/ 239 w 326"/>
                    <a:gd name="T51" fmla="*/ 66 h 131"/>
                    <a:gd name="T52" fmla="*/ 246 w 326"/>
                    <a:gd name="T53" fmla="*/ 87 h 131"/>
                    <a:gd name="T54" fmla="*/ 252 w 326"/>
                    <a:gd name="T55" fmla="*/ 91 h 131"/>
                    <a:gd name="T56" fmla="*/ 276 w 326"/>
                    <a:gd name="T57" fmla="*/ 91 h 131"/>
                    <a:gd name="T58" fmla="*/ 320 w 326"/>
                    <a:gd name="T59" fmla="*/ 91 h 131"/>
                    <a:gd name="T60" fmla="*/ 326 w 326"/>
                    <a:gd name="T61" fmla="*/ 85 h 131"/>
                    <a:gd name="T62" fmla="*/ 320 w 326"/>
                    <a:gd name="T63" fmla="*/ 79 h 131"/>
                    <a:gd name="T64" fmla="*/ 281 w 326"/>
                    <a:gd name="T65" fmla="*/ 79 h 131"/>
                    <a:gd name="T66" fmla="*/ 256 w 326"/>
                    <a:gd name="T67" fmla="*/ 79 h 131"/>
                    <a:gd name="T68" fmla="*/ 243 w 326"/>
                    <a:gd name="T69" fmla="*/ 39 h 131"/>
                    <a:gd name="T70" fmla="*/ 236 w 326"/>
                    <a:gd name="T71" fmla="*/ 35 h 131"/>
                    <a:gd name="T72" fmla="*/ 231 w 326"/>
                    <a:gd name="T73" fmla="*/ 40 h 131"/>
                    <a:gd name="T74" fmla="*/ 223 w 326"/>
                    <a:gd name="T75" fmla="*/ 83 h 131"/>
                    <a:gd name="T76" fmla="*/ 213 w 326"/>
                    <a:gd name="T77" fmla="*/ 6 h 131"/>
                    <a:gd name="T78" fmla="*/ 207 w 326"/>
                    <a:gd name="T79" fmla="*/ 0 h 131"/>
                    <a:gd name="T80" fmla="*/ 201 w 326"/>
                    <a:gd name="T81" fmla="*/ 6 h 131"/>
                    <a:gd name="T82" fmla="*/ 191 w 326"/>
                    <a:gd name="T83" fmla="*/ 70 h 131"/>
                    <a:gd name="T84" fmla="*/ 184 w 326"/>
                    <a:gd name="T85" fmla="*/ 40 h 131"/>
                    <a:gd name="T86" fmla="*/ 177 w 326"/>
                    <a:gd name="T87" fmla="*/ 35 h 131"/>
                    <a:gd name="T88" fmla="*/ 171 w 326"/>
                    <a:gd name="T89" fmla="*/ 40 h 131"/>
                    <a:gd name="T90" fmla="*/ 164 w 326"/>
                    <a:gd name="T91" fmla="*/ 83 h 131"/>
                    <a:gd name="T92" fmla="*/ 154 w 326"/>
                    <a:gd name="T93" fmla="*/ 6 h 131"/>
                    <a:gd name="T94" fmla="*/ 148 w 326"/>
                    <a:gd name="T95" fmla="*/ 0 h 131"/>
                    <a:gd name="T96" fmla="*/ 142 w 326"/>
                    <a:gd name="T97" fmla="*/ 6 h 131"/>
                    <a:gd name="T98" fmla="*/ 132 w 326"/>
                    <a:gd name="T99" fmla="*/ 70 h 131"/>
                    <a:gd name="T100" fmla="*/ 124 w 326"/>
                    <a:gd name="T101" fmla="*/ 40 h 131"/>
                    <a:gd name="T102" fmla="*/ 118 w 326"/>
                    <a:gd name="T103" fmla="*/ 35 h 131"/>
                    <a:gd name="T104" fmla="*/ 112 w 326"/>
                    <a:gd name="T105" fmla="*/ 40 h 131"/>
                    <a:gd name="T106" fmla="*/ 104 w 326"/>
                    <a:gd name="T107" fmla="*/ 83 h 131"/>
                    <a:gd name="T108" fmla="*/ 95 w 326"/>
                    <a:gd name="T109" fmla="*/ 6 h 131"/>
                    <a:gd name="T110" fmla="*/ 89 w 326"/>
                    <a:gd name="T111" fmla="*/ 0 h 131"/>
                    <a:gd name="T112" fmla="*/ 83 w 326"/>
                    <a:gd name="T113" fmla="*/ 5 h 131"/>
                    <a:gd name="T114" fmla="*/ 69 w 326"/>
                    <a:gd name="T115" fmla="*/ 79 h 131"/>
                    <a:gd name="T116" fmla="*/ 45 w 326"/>
                    <a:gd name="T117" fmla="*/ 79 h 131"/>
                    <a:gd name="T118" fmla="*/ 6 w 326"/>
                    <a:gd name="T119" fmla="*/ 79 h 131"/>
                    <a:gd name="T120" fmla="*/ 0 w 326"/>
                    <a:gd name="T121" fmla="*/ 85 h 131"/>
                    <a:gd name="T122" fmla="*/ 6 w 326"/>
                    <a:gd name="T123" fmla="*/ 9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6" h="131">
                      <a:moveTo>
                        <a:pt x="6" y="91"/>
                      </a:moveTo>
                      <a:cubicBezTo>
                        <a:pt x="51" y="91"/>
                        <a:pt x="51" y="91"/>
                        <a:pt x="51" y="91"/>
                      </a:cubicBezTo>
                      <a:cubicBezTo>
                        <a:pt x="74" y="91"/>
                        <a:pt x="74" y="91"/>
                        <a:pt x="74" y="91"/>
                      </a:cubicBezTo>
                      <a:cubicBezTo>
                        <a:pt x="77" y="91"/>
                        <a:pt x="79" y="89"/>
                        <a:pt x="80" y="86"/>
                      </a:cubicBezTo>
                      <a:cubicBezTo>
                        <a:pt x="87" y="46"/>
                        <a:pt x="87" y="46"/>
                        <a:pt x="87" y="46"/>
                      </a:cubicBezTo>
                      <a:cubicBezTo>
                        <a:pt x="97" y="126"/>
                        <a:pt x="97" y="126"/>
                        <a:pt x="97" y="126"/>
                      </a:cubicBezTo>
                      <a:cubicBezTo>
                        <a:pt x="98" y="129"/>
                        <a:pt x="100" y="131"/>
                        <a:pt x="103" y="131"/>
                      </a:cubicBezTo>
                      <a:cubicBezTo>
                        <a:pt x="106" y="131"/>
                        <a:pt x="109" y="129"/>
                        <a:pt x="110" y="126"/>
                      </a:cubicBezTo>
                      <a:cubicBezTo>
                        <a:pt x="119" y="71"/>
                        <a:pt x="119" y="71"/>
                        <a:pt x="119" y="71"/>
                      </a:cubicBezTo>
                      <a:cubicBezTo>
                        <a:pt x="127" y="103"/>
                        <a:pt x="127" y="103"/>
                        <a:pt x="127" y="103"/>
                      </a:cubicBezTo>
                      <a:cubicBezTo>
                        <a:pt x="128" y="106"/>
                        <a:pt x="130" y="108"/>
                        <a:pt x="133" y="108"/>
                      </a:cubicBezTo>
                      <a:cubicBezTo>
                        <a:pt x="136" y="108"/>
                        <a:pt x="139" y="106"/>
                        <a:pt x="139" y="103"/>
                      </a:cubicBezTo>
                      <a:cubicBezTo>
                        <a:pt x="147" y="51"/>
                        <a:pt x="147" y="51"/>
                        <a:pt x="147" y="51"/>
                      </a:cubicBezTo>
                      <a:cubicBezTo>
                        <a:pt x="157" y="126"/>
                        <a:pt x="157" y="126"/>
                        <a:pt x="157" y="126"/>
                      </a:cubicBezTo>
                      <a:cubicBezTo>
                        <a:pt x="157" y="129"/>
                        <a:pt x="159" y="131"/>
                        <a:pt x="163" y="131"/>
                      </a:cubicBezTo>
                      <a:cubicBezTo>
                        <a:pt x="166" y="131"/>
                        <a:pt x="168" y="129"/>
                        <a:pt x="169" y="126"/>
                      </a:cubicBezTo>
                      <a:cubicBezTo>
                        <a:pt x="178" y="71"/>
                        <a:pt x="178" y="71"/>
                        <a:pt x="178" y="71"/>
                      </a:cubicBezTo>
                      <a:cubicBezTo>
                        <a:pt x="186" y="103"/>
                        <a:pt x="186" y="103"/>
                        <a:pt x="186" y="103"/>
                      </a:cubicBezTo>
                      <a:cubicBezTo>
                        <a:pt x="187" y="106"/>
                        <a:pt x="190" y="108"/>
                        <a:pt x="193" y="108"/>
                      </a:cubicBezTo>
                      <a:cubicBezTo>
                        <a:pt x="196" y="108"/>
                        <a:pt x="198" y="106"/>
                        <a:pt x="198" y="103"/>
                      </a:cubicBezTo>
                      <a:cubicBezTo>
                        <a:pt x="206" y="51"/>
                        <a:pt x="206" y="51"/>
                        <a:pt x="206" y="51"/>
                      </a:cubicBezTo>
                      <a:cubicBezTo>
                        <a:pt x="216" y="126"/>
                        <a:pt x="216" y="126"/>
                        <a:pt x="216" y="126"/>
                      </a:cubicBezTo>
                      <a:cubicBezTo>
                        <a:pt x="216" y="129"/>
                        <a:pt x="219" y="131"/>
                        <a:pt x="222" y="131"/>
                      </a:cubicBezTo>
                      <a:cubicBezTo>
                        <a:pt x="222" y="131"/>
                        <a:pt x="222" y="131"/>
                        <a:pt x="222" y="131"/>
                      </a:cubicBezTo>
                      <a:cubicBezTo>
                        <a:pt x="225" y="131"/>
                        <a:pt x="228" y="129"/>
                        <a:pt x="228" y="126"/>
                      </a:cubicBezTo>
                      <a:cubicBezTo>
                        <a:pt x="239" y="66"/>
                        <a:pt x="239" y="66"/>
                        <a:pt x="239" y="66"/>
                      </a:cubicBezTo>
                      <a:cubicBezTo>
                        <a:pt x="246" y="87"/>
                        <a:pt x="246" y="87"/>
                        <a:pt x="246" y="87"/>
                      </a:cubicBezTo>
                      <a:cubicBezTo>
                        <a:pt x="247" y="89"/>
                        <a:pt x="249" y="91"/>
                        <a:pt x="252" y="91"/>
                      </a:cubicBezTo>
                      <a:cubicBezTo>
                        <a:pt x="276" y="91"/>
                        <a:pt x="276" y="91"/>
                        <a:pt x="276" y="91"/>
                      </a:cubicBezTo>
                      <a:cubicBezTo>
                        <a:pt x="320" y="91"/>
                        <a:pt x="320" y="91"/>
                        <a:pt x="320" y="91"/>
                      </a:cubicBezTo>
                      <a:cubicBezTo>
                        <a:pt x="323" y="91"/>
                        <a:pt x="326" y="88"/>
                        <a:pt x="326" y="85"/>
                      </a:cubicBezTo>
                      <a:cubicBezTo>
                        <a:pt x="326" y="81"/>
                        <a:pt x="323" y="79"/>
                        <a:pt x="320" y="79"/>
                      </a:cubicBezTo>
                      <a:cubicBezTo>
                        <a:pt x="281" y="79"/>
                        <a:pt x="281" y="79"/>
                        <a:pt x="281" y="79"/>
                      </a:cubicBezTo>
                      <a:cubicBezTo>
                        <a:pt x="256" y="79"/>
                        <a:pt x="256" y="79"/>
                        <a:pt x="256" y="79"/>
                      </a:cubicBezTo>
                      <a:cubicBezTo>
                        <a:pt x="243" y="39"/>
                        <a:pt x="243" y="39"/>
                        <a:pt x="243" y="39"/>
                      </a:cubicBezTo>
                      <a:cubicBezTo>
                        <a:pt x="242" y="36"/>
                        <a:pt x="239" y="35"/>
                        <a:pt x="236" y="35"/>
                      </a:cubicBezTo>
                      <a:cubicBezTo>
                        <a:pt x="233" y="35"/>
                        <a:pt x="231" y="37"/>
                        <a:pt x="231" y="40"/>
                      </a:cubicBezTo>
                      <a:cubicBezTo>
                        <a:pt x="223" y="83"/>
                        <a:pt x="223" y="83"/>
                        <a:pt x="223" y="83"/>
                      </a:cubicBezTo>
                      <a:cubicBezTo>
                        <a:pt x="213" y="6"/>
                        <a:pt x="213" y="6"/>
                        <a:pt x="213" y="6"/>
                      </a:cubicBezTo>
                      <a:cubicBezTo>
                        <a:pt x="213" y="3"/>
                        <a:pt x="210" y="0"/>
                        <a:pt x="207" y="0"/>
                      </a:cubicBezTo>
                      <a:cubicBezTo>
                        <a:pt x="204" y="0"/>
                        <a:pt x="202" y="2"/>
                        <a:pt x="201" y="6"/>
                      </a:cubicBezTo>
                      <a:cubicBezTo>
                        <a:pt x="191" y="70"/>
                        <a:pt x="191" y="70"/>
                        <a:pt x="191" y="70"/>
                      </a:cubicBezTo>
                      <a:cubicBezTo>
                        <a:pt x="184" y="40"/>
                        <a:pt x="184" y="40"/>
                        <a:pt x="184" y="40"/>
                      </a:cubicBezTo>
                      <a:cubicBezTo>
                        <a:pt x="183" y="37"/>
                        <a:pt x="180" y="35"/>
                        <a:pt x="177" y="35"/>
                      </a:cubicBezTo>
                      <a:cubicBezTo>
                        <a:pt x="174" y="35"/>
                        <a:pt x="172" y="37"/>
                        <a:pt x="171" y="40"/>
                      </a:cubicBezTo>
                      <a:cubicBezTo>
                        <a:pt x="164" y="83"/>
                        <a:pt x="164" y="83"/>
                        <a:pt x="164" y="83"/>
                      </a:cubicBezTo>
                      <a:cubicBezTo>
                        <a:pt x="154" y="6"/>
                        <a:pt x="154" y="6"/>
                        <a:pt x="154" y="6"/>
                      </a:cubicBezTo>
                      <a:cubicBezTo>
                        <a:pt x="154" y="3"/>
                        <a:pt x="151" y="0"/>
                        <a:pt x="148" y="0"/>
                      </a:cubicBezTo>
                      <a:cubicBezTo>
                        <a:pt x="145" y="0"/>
                        <a:pt x="142" y="2"/>
                        <a:pt x="142" y="6"/>
                      </a:cubicBezTo>
                      <a:cubicBezTo>
                        <a:pt x="132" y="70"/>
                        <a:pt x="132" y="70"/>
                        <a:pt x="132" y="70"/>
                      </a:cubicBezTo>
                      <a:cubicBezTo>
                        <a:pt x="124" y="40"/>
                        <a:pt x="124" y="40"/>
                        <a:pt x="124" y="40"/>
                      </a:cubicBezTo>
                      <a:cubicBezTo>
                        <a:pt x="124" y="37"/>
                        <a:pt x="121" y="35"/>
                        <a:pt x="118" y="35"/>
                      </a:cubicBezTo>
                      <a:cubicBezTo>
                        <a:pt x="115" y="35"/>
                        <a:pt x="113" y="37"/>
                        <a:pt x="112" y="40"/>
                      </a:cubicBezTo>
                      <a:cubicBezTo>
                        <a:pt x="104" y="83"/>
                        <a:pt x="104" y="83"/>
                        <a:pt x="104" y="83"/>
                      </a:cubicBezTo>
                      <a:cubicBezTo>
                        <a:pt x="95" y="6"/>
                        <a:pt x="95" y="6"/>
                        <a:pt x="95" y="6"/>
                      </a:cubicBezTo>
                      <a:cubicBezTo>
                        <a:pt x="94" y="3"/>
                        <a:pt x="92" y="0"/>
                        <a:pt x="89" y="0"/>
                      </a:cubicBezTo>
                      <a:cubicBezTo>
                        <a:pt x="86" y="0"/>
                        <a:pt x="83" y="2"/>
                        <a:pt x="83" y="5"/>
                      </a:cubicBezTo>
                      <a:cubicBezTo>
                        <a:pt x="69" y="79"/>
                        <a:pt x="69" y="79"/>
                        <a:pt x="69" y="79"/>
                      </a:cubicBezTo>
                      <a:cubicBezTo>
                        <a:pt x="45" y="79"/>
                        <a:pt x="45" y="79"/>
                        <a:pt x="45" y="79"/>
                      </a:cubicBezTo>
                      <a:cubicBezTo>
                        <a:pt x="6" y="79"/>
                        <a:pt x="6" y="79"/>
                        <a:pt x="6" y="79"/>
                      </a:cubicBezTo>
                      <a:cubicBezTo>
                        <a:pt x="3" y="79"/>
                        <a:pt x="0" y="81"/>
                        <a:pt x="0" y="85"/>
                      </a:cubicBezTo>
                      <a:cubicBezTo>
                        <a:pt x="0" y="88"/>
                        <a:pt x="3" y="91"/>
                        <a:pt x="6" y="91"/>
                      </a:cubicBezTo>
                      <a:close/>
                    </a:path>
                  </a:pathLst>
                </a:custGeom>
                <a:solidFill>
                  <a:schemeClr val="accent5">
                    <a:lumMod val="60000"/>
                    <a:lumOff val="40000"/>
                  </a:schemeClr>
                </a:solidFill>
                <a:ln w="0">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93" name="Rectangle 92"/>
              <p:cNvSpPr/>
              <p:nvPr/>
            </p:nvSpPr>
            <p:spPr>
              <a:xfrm>
                <a:off x="8076971" y="6954073"/>
                <a:ext cx="87254" cy="87254"/>
              </a:xfrm>
              <a:prstGeom prst="rect">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Rectangle 290"/>
              <p:cNvSpPr/>
              <p:nvPr/>
            </p:nvSpPr>
            <p:spPr>
              <a:xfrm>
                <a:off x="8076971" y="7075635"/>
                <a:ext cx="87254" cy="87254"/>
              </a:xfrm>
              <a:prstGeom prst="rect">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291"/>
              <p:cNvSpPr/>
              <p:nvPr/>
            </p:nvSpPr>
            <p:spPr>
              <a:xfrm>
                <a:off x="8076971" y="7197197"/>
                <a:ext cx="87254" cy="87254"/>
              </a:xfrm>
              <a:prstGeom prst="rect">
                <a:avLst/>
              </a:prstGeom>
              <a:solidFill>
                <a:schemeClr val="bg1"/>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Connector 94"/>
              <p:cNvCxnSpPr/>
              <p:nvPr/>
            </p:nvCxnSpPr>
            <p:spPr>
              <a:xfrm>
                <a:off x="8196617" y="7024629"/>
                <a:ext cx="33143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p:nvPr/>
            </p:nvCxnSpPr>
            <p:spPr>
              <a:xfrm>
                <a:off x="8196617" y="7153306"/>
                <a:ext cx="33143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p:nvPr/>
            </p:nvCxnSpPr>
            <p:spPr>
              <a:xfrm>
                <a:off x="8196617" y="7267605"/>
                <a:ext cx="33143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7" name="Freeform 96"/>
              <p:cNvSpPr/>
              <p:nvPr/>
            </p:nvSpPr>
            <p:spPr>
              <a:xfrm>
                <a:off x="8089063" y="6933994"/>
                <a:ext cx="107554" cy="90635"/>
              </a:xfrm>
              <a:custGeom>
                <a:avLst/>
                <a:gdLst>
                  <a:gd name="connsiteX0" fmla="*/ 0 w 211931"/>
                  <a:gd name="connsiteY0" fmla="*/ 95250 h 178593"/>
                  <a:gd name="connsiteX1" fmla="*/ 69056 w 211931"/>
                  <a:gd name="connsiteY1" fmla="*/ 178593 h 178593"/>
                  <a:gd name="connsiteX2" fmla="*/ 211931 w 211931"/>
                  <a:gd name="connsiteY2" fmla="*/ 0 h 178593"/>
                  <a:gd name="connsiteX3" fmla="*/ 211931 w 211931"/>
                  <a:gd name="connsiteY3" fmla="*/ 0 h 178593"/>
                </a:gdLst>
                <a:ahLst/>
                <a:cxnLst>
                  <a:cxn ang="0">
                    <a:pos x="connsiteX0" y="connsiteY0"/>
                  </a:cxn>
                  <a:cxn ang="0">
                    <a:pos x="connsiteX1" y="connsiteY1"/>
                  </a:cxn>
                  <a:cxn ang="0">
                    <a:pos x="connsiteX2" y="connsiteY2"/>
                  </a:cxn>
                  <a:cxn ang="0">
                    <a:pos x="connsiteX3" y="connsiteY3"/>
                  </a:cxn>
                </a:cxnLst>
                <a:rect l="l" t="t" r="r" b="b"/>
                <a:pathLst>
                  <a:path w="211931" h="178593">
                    <a:moveTo>
                      <a:pt x="0" y="95250"/>
                    </a:moveTo>
                    <a:lnTo>
                      <a:pt x="69056" y="178593"/>
                    </a:lnTo>
                    <a:lnTo>
                      <a:pt x="211931" y="0"/>
                    </a:lnTo>
                    <a:lnTo>
                      <a:pt x="211931" y="0"/>
                    </a:ln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p:cNvGrpSpPr/>
          <p:nvPr/>
        </p:nvGrpSpPr>
        <p:grpSpPr>
          <a:xfrm>
            <a:off x="2397760" y="4020820"/>
            <a:ext cx="2103120" cy="3005939"/>
            <a:chOff x="2397760" y="4020820"/>
            <a:chExt cx="2103120" cy="3005939"/>
          </a:xfrm>
        </p:grpSpPr>
        <p:sp>
          <p:nvSpPr>
            <p:cNvPr id="41" name="Rectangle 40"/>
            <p:cNvSpPr/>
            <p:nvPr/>
          </p:nvSpPr>
          <p:spPr>
            <a:xfrm>
              <a:off x="2397760" y="4020820"/>
              <a:ext cx="2103120" cy="269748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1" forceAA="0" compatLnSpc="1">
              <a:prstTxWarp prst="textNoShape">
                <a:avLst/>
              </a:prstTxWarp>
              <a:noAutofit/>
            </a:bodyPr>
            <a:lstStyle/>
            <a:p>
              <a:pPr lvl="0" algn="ctr">
                <a:defRPr/>
              </a:pPr>
              <a:r>
                <a:rPr lang="en-US" kern="0" dirty="0">
                  <a:solidFill>
                    <a:schemeClr val="tx2">
                      <a:lumMod val="75000"/>
                    </a:schemeClr>
                  </a:solidFill>
                </a:rPr>
                <a:t>Offloading</a:t>
              </a:r>
            </a:p>
          </p:txBody>
        </p:sp>
        <p:sp>
          <p:nvSpPr>
            <p:cNvPr id="15" name="AutoShape 3"/>
            <p:cNvSpPr>
              <a:spLocks noChangeAspect="1" noChangeArrowheads="1" noTextEdit="1"/>
            </p:cNvSpPr>
            <p:nvPr/>
          </p:nvSpPr>
          <p:spPr bwMode="auto">
            <a:xfrm>
              <a:off x="2600150" y="5555318"/>
              <a:ext cx="1790954" cy="147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5"/>
            <p:cNvSpPr>
              <a:spLocks/>
            </p:cNvSpPr>
            <p:nvPr/>
          </p:nvSpPr>
          <p:spPr bwMode="auto">
            <a:xfrm rot="20992727">
              <a:off x="3791466" y="5129455"/>
              <a:ext cx="484983" cy="244439"/>
            </a:xfrm>
            <a:custGeom>
              <a:avLst/>
              <a:gdLst>
                <a:gd name="T0" fmla="*/ 192 w 291"/>
                <a:gd name="T1" fmla="*/ 15 h 203"/>
                <a:gd name="T2" fmla="*/ 53 w 291"/>
                <a:gd name="T3" fmla="*/ 80 h 203"/>
                <a:gd name="T4" fmla="*/ 11 w 291"/>
                <a:gd name="T5" fmla="*/ 145 h 203"/>
                <a:gd name="T6" fmla="*/ 32 w 291"/>
                <a:gd name="T7" fmla="*/ 203 h 203"/>
                <a:gd name="T8" fmla="*/ 291 w 291"/>
                <a:gd name="T9" fmla="*/ 110 h 203"/>
                <a:gd name="T10" fmla="*/ 270 w 291"/>
                <a:gd name="T11" fmla="*/ 52 h 203"/>
                <a:gd name="T12" fmla="*/ 192 w 291"/>
                <a:gd name="T13" fmla="*/ 15 h 203"/>
              </a:gdLst>
              <a:ahLst/>
              <a:cxnLst>
                <a:cxn ang="0">
                  <a:pos x="T0" y="T1"/>
                </a:cxn>
                <a:cxn ang="0">
                  <a:pos x="T2" y="T3"/>
                </a:cxn>
                <a:cxn ang="0">
                  <a:pos x="T4" y="T5"/>
                </a:cxn>
                <a:cxn ang="0">
                  <a:pos x="T6" y="T7"/>
                </a:cxn>
                <a:cxn ang="0">
                  <a:pos x="T8" y="T9"/>
                </a:cxn>
                <a:cxn ang="0">
                  <a:pos x="T10" y="T11"/>
                </a:cxn>
                <a:cxn ang="0">
                  <a:pos x="T12" y="T13"/>
                </a:cxn>
              </a:cxnLst>
              <a:rect l="0" t="0" r="r" b="b"/>
              <a:pathLst>
                <a:path w="291" h="203">
                  <a:moveTo>
                    <a:pt x="192" y="15"/>
                  </a:moveTo>
                  <a:cubicBezTo>
                    <a:pt x="146" y="39"/>
                    <a:pt x="104" y="73"/>
                    <a:pt x="53" y="80"/>
                  </a:cubicBezTo>
                  <a:cubicBezTo>
                    <a:pt x="20" y="85"/>
                    <a:pt x="0" y="114"/>
                    <a:pt x="11" y="145"/>
                  </a:cubicBezTo>
                  <a:cubicBezTo>
                    <a:pt x="32" y="203"/>
                    <a:pt x="32" y="203"/>
                    <a:pt x="32" y="203"/>
                  </a:cubicBezTo>
                  <a:cubicBezTo>
                    <a:pt x="291" y="110"/>
                    <a:pt x="291" y="110"/>
                    <a:pt x="291" y="110"/>
                  </a:cubicBezTo>
                  <a:cubicBezTo>
                    <a:pt x="270" y="52"/>
                    <a:pt x="270" y="52"/>
                    <a:pt x="270" y="52"/>
                  </a:cubicBezTo>
                  <a:cubicBezTo>
                    <a:pt x="258" y="20"/>
                    <a:pt x="221" y="0"/>
                    <a:pt x="192" y="15"/>
                  </a:cubicBezTo>
                  <a:close/>
                </a:path>
              </a:pathLst>
            </a:custGeom>
            <a:solidFill>
              <a:schemeClr val="bg1"/>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3072213" y="5595557"/>
              <a:ext cx="720706" cy="350743"/>
            </a:xfrm>
            <a:custGeom>
              <a:avLst/>
              <a:gdLst>
                <a:gd name="T0" fmla="*/ 1172 w 1200"/>
                <a:gd name="T1" fmla="*/ 584 h 584"/>
                <a:gd name="T2" fmla="*/ 1200 w 1200"/>
                <a:gd name="T3" fmla="*/ 522 h 584"/>
                <a:gd name="T4" fmla="*/ 28 w 1200"/>
                <a:gd name="T5" fmla="*/ 0 h 584"/>
                <a:gd name="T6" fmla="*/ 0 w 1200"/>
                <a:gd name="T7" fmla="*/ 62 h 584"/>
                <a:gd name="T8" fmla="*/ 1172 w 1200"/>
                <a:gd name="T9" fmla="*/ 584 h 584"/>
                <a:gd name="T10" fmla="*/ 1172 w 1200"/>
                <a:gd name="T11" fmla="*/ 584 h 584"/>
              </a:gdLst>
              <a:ahLst/>
              <a:cxnLst>
                <a:cxn ang="0">
                  <a:pos x="T0" y="T1"/>
                </a:cxn>
                <a:cxn ang="0">
                  <a:pos x="T2" y="T3"/>
                </a:cxn>
                <a:cxn ang="0">
                  <a:pos x="T4" y="T5"/>
                </a:cxn>
                <a:cxn ang="0">
                  <a:pos x="T6" y="T7"/>
                </a:cxn>
                <a:cxn ang="0">
                  <a:pos x="T8" y="T9"/>
                </a:cxn>
                <a:cxn ang="0">
                  <a:pos x="T10" y="T11"/>
                </a:cxn>
              </a:cxnLst>
              <a:rect l="0" t="0" r="r" b="b"/>
              <a:pathLst>
                <a:path w="1200" h="584">
                  <a:moveTo>
                    <a:pt x="1172" y="584"/>
                  </a:moveTo>
                  <a:lnTo>
                    <a:pt x="1200" y="522"/>
                  </a:lnTo>
                  <a:lnTo>
                    <a:pt x="28" y="0"/>
                  </a:lnTo>
                  <a:lnTo>
                    <a:pt x="0" y="62"/>
                  </a:lnTo>
                  <a:lnTo>
                    <a:pt x="1172" y="584"/>
                  </a:lnTo>
                  <a:lnTo>
                    <a:pt x="1172" y="584"/>
                  </a:ln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8"/>
            <p:cNvSpPr>
              <a:spLocks noChangeArrowheads="1"/>
            </p:cNvSpPr>
            <p:nvPr/>
          </p:nvSpPr>
          <p:spPr bwMode="auto">
            <a:xfrm>
              <a:off x="4025946" y="6165516"/>
              <a:ext cx="186783" cy="186783"/>
            </a:xfrm>
            <a:prstGeom prst="ellipse">
              <a:avLst/>
            </a:prstGeom>
            <a:solidFill>
              <a:schemeClr val="accent4">
                <a:lumMod val="5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Oval 9"/>
            <p:cNvSpPr>
              <a:spLocks noChangeArrowheads="1"/>
            </p:cNvSpPr>
            <p:nvPr/>
          </p:nvSpPr>
          <p:spPr bwMode="auto">
            <a:xfrm>
              <a:off x="4070390" y="6209959"/>
              <a:ext cx="97896" cy="99097"/>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0"/>
            <p:cNvSpPr>
              <a:spLocks/>
            </p:cNvSpPr>
            <p:nvPr/>
          </p:nvSpPr>
          <p:spPr bwMode="auto">
            <a:xfrm>
              <a:off x="4000722" y="6123474"/>
              <a:ext cx="156753" cy="156754"/>
            </a:xfrm>
            <a:custGeom>
              <a:avLst/>
              <a:gdLst>
                <a:gd name="T0" fmla="*/ 96 w 130"/>
                <a:gd name="T1" fmla="*/ 1 h 130"/>
                <a:gd name="T2" fmla="*/ 103 w 130"/>
                <a:gd name="T3" fmla="*/ 26 h 130"/>
                <a:gd name="T4" fmla="*/ 100 w 130"/>
                <a:gd name="T5" fmla="*/ 127 h 130"/>
                <a:gd name="T6" fmla="*/ 82 w 130"/>
                <a:gd name="T7" fmla="*/ 100 h 130"/>
                <a:gd name="T8" fmla="*/ 32 w 130"/>
                <a:gd name="T9" fmla="*/ 52 h 130"/>
                <a:gd name="T10" fmla="*/ 0 w 130"/>
                <a:gd name="T11" fmla="*/ 0 h 130"/>
                <a:gd name="T12" fmla="*/ 96 w 130"/>
                <a:gd name="T13" fmla="*/ 1 h 130"/>
              </a:gdLst>
              <a:ahLst/>
              <a:cxnLst>
                <a:cxn ang="0">
                  <a:pos x="T0" y="T1"/>
                </a:cxn>
                <a:cxn ang="0">
                  <a:pos x="T2" y="T3"/>
                </a:cxn>
                <a:cxn ang="0">
                  <a:pos x="T4" y="T5"/>
                </a:cxn>
                <a:cxn ang="0">
                  <a:pos x="T6" y="T7"/>
                </a:cxn>
                <a:cxn ang="0">
                  <a:pos x="T8" y="T9"/>
                </a:cxn>
                <a:cxn ang="0">
                  <a:pos x="T10" y="T11"/>
                </a:cxn>
                <a:cxn ang="0">
                  <a:pos x="T12" y="T13"/>
                </a:cxn>
              </a:cxnLst>
              <a:rect l="0" t="0" r="r" b="b"/>
              <a:pathLst>
                <a:path w="130" h="130">
                  <a:moveTo>
                    <a:pt x="96" y="1"/>
                  </a:moveTo>
                  <a:cubicBezTo>
                    <a:pt x="95" y="15"/>
                    <a:pt x="96" y="19"/>
                    <a:pt x="103" y="26"/>
                  </a:cubicBezTo>
                  <a:cubicBezTo>
                    <a:pt x="127" y="52"/>
                    <a:pt x="130" y="130"/>
                    <a:pt x="100" y="127"/>
                  </a:cubicBezTo>
                  <a:cubicBezTo>
                    <a:pt x="82" y="126"/>
                    <a:pt x="84" y="111"/>
                    <a:pt x="82" y="100"/>
                  </a:cubicBezTo>
                  <a:cubicBezTo>
                    <a:pt x="78" y="70"/>
                    <a:pt x="47" y="63"/>
                    <a:pt x="32" y="52"/>
                  </a:cubicBezTo>
                  <a:cubicBezTo>
                    <a:pt x="15" y="41"/>
                    <a:pt x="0" y="34"/>
                    <a:pt x="0" y="0"/>
                  </a:cubicBezTo>
                  <a:cubicBezTo>
                    <a:pt x="96" y="1"/>
                    <a:pt x="96" y="1"/>
                    <a:pt x="96" y="1"/>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Oval 11"/>
            <p:cNvSpPr>
              <a:spLocks noChangeArrowheads="1"/>
            </p:cNvSpPr>
            <p:nvPr/>
          </p:nvSpPr>
          <p:spPr bwMode="auto">
            <a:xfrm>
              <a:off x="4107626" y="6249598"/>
              <a:ext cx="23423" cy="22222"/>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Oval 12"/>
            <p:cNvSpPr>
              <a:spLocks noChangeArrowheads="1"/>
            </p:cNvSpPr>
            <p:nvPr/>
          </p:nvSpPr>
          <p:spPr bwMode="auto">
            <a:xfrm>
              <a:off x="2771918" y="6165516"/>
              <a:ext cx="186783" cy="186783"/>
            </a:xfrm>
            <a:prstGeom prst="ellipse">
              <a:avLst/>
            </a:prstGeom>
            <a:solidFill>
              <a:schemeClr val="accent4">
                <a:lumMod val="5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13"/>
            <p:cNvSpPr>
              <a:spLocks noChangeArrowheads="1"/>
            </p:cNvSpPr>
            <p:nvPr/>
          </p:nvSpPr>
          <p:spPr bwMode="auto">
            <a:xfrm>
              <a:off x="2816362" y="6209959"/>
              <a:ext cx="97295" cy="99097"/>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4"/>
            <p:cNvSpPr>
              <a:spLocks/>
            </p:cNvSpPr>
            <p:nvPr/>
          </p:nvSpPr>
          <p:spPr bwMode="auto">
            <a:xfrm>
              <a:off x="2746093" y="6123474"/>
              <a:ext cx="156753" cy="156754"/>
            </a:xfrm>
            <a:custGeom>
              <a:avLst/>
              <a:gdLst>
                <a:gd name="T0" fmla="*/ 96 w 130"/>
                <a:gd name="T1" fmla="*/ 1 h 130"/>
                <a:gd name="T2" fmla="*/ 103 w 130"/>
                <a:gd name="T3" fmla="*/ 26 h 130"/>
                <a:gd name="T4" fmla="*/ 99 w 130"/>
                <a:gd name="T5" fmla="*/ 127 h 130"/>
                <a:gd name="T6" fmla="*/ 82 w 130"/>
                <a:gd name="T7" fmla="*/ 100 h 130"/>
                <a:gd name="T8" fmla="*/ 32 w 130"/>
                <a:gd name="T9" fmla="*/ 52 h 130"/>
                <a:gd name="T10" fmla="*/ 0 w 130"/>
                <a:gd name="T11" fmla="*/ 0 h 130"/>
                <a:gd name="T12" fmla="*/ 96 w 130"/>
                <a:gd name="T13" fmla="*/ 1 h 130"/>
              </a:gdLst>
              <a:ahLst/>
              <a:cxnLst>
                <a:cxn ang="0">
                  <a:pos x="T0" y="T1"/>
                </a:cxn>
                <a:cxn ang="0">
                  <a:pos x="T2" y="T3"/>
                </a:cxn>
                <a:cxn ang="0">
                  <a:pos x="T4" y="T5"/>
                </a:cxn>
                <a:cxn ang="0">
                  <a:pos x="T6" y="T7"/>
                </a:cxn>
                <a:cxn ang="0">
                  <a:pos x="T8" y="T9"/>
                </a:cxn>
                <a:cxn ang="0">
                  <a:pos x="T10" y="T11"/>
                </a:cxn>
                <a:cxn ang="0">
                  <a:pos x="T12" y="T13"/>
                </a:cxn>
              </a:cxnLst>
              <a:rect l="0" t="0" r="r" b="b"/>
              <a:pathLst>
                <a:path w="130" h="130">
                  <a:moveTo>
                    <a:pt x="96" y="1"/>
                  </a:moveTo>
                  <a:cubicBezTo>
                    <a:pt x="95" y="15"/>
                    <a:pt x="96" y="19"/>
                    <a:pt x="103" y="26"/>
                  </a:cubicBezTo>
                  <a:cubicBezTo>
                    <a:pt x="127" y="52"/>
                    <a:pt x="130" y="130"/>
                    <a:pt x="99" y="127"/>
                  </a:cubicBezTo>
                  <a:cubicBezTo>
                    <a:pt x="82" y="126"/>
                    <a:pt x="84" y="111"/>
                    <a:pt x="82" y="100"/>
                  </a:cubicBezTo>
                  <a:cubicBezTo>
                    <a:pt x="78" y="70"/>
                    <a:pt x="47" y="63"/>
                    <a:pt x="32" y="52"/>
                  </a:cubicBezTo>
                  <a:cubicBezTo>
                    <a:pt x="15" y="41"/>
                    <a:pt x="0" y="34"/>
                    <a:pt x="0" y="0"/>
                  </a:cubicBezTo>
                  <a:cubicBezTo>
                    <a:pt x="96" y="1"/>
                    <a:pt x="96" y="1"/>
                    <a:pt x="96" y="1"/>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Oval 15"/>
            <p:cNvSpPr>
              <a:spLocks noChangeArrowheads="1"/>
            </p:cNvSpPr>
            <p:nvPr/>
          </p:nvSpPr>
          <p:spPr bwMode="auto">
            <a:xfrm>
              <a:off x="2853598" y="6249598"/>
              <a:ext cx="22822" cy="22222"/>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16"/>
            <p:cNvSpPr>
              <a:spLocks/>
            </p:cNvSpPr>
            <p:nvPr/>
          </p:nvSpPr>
          <p:spPr bwMode="auto">
            <a:xfrm>
              <a:off x="3072213" y="5595557"/>
              <a:ext cx="720706" cy="350743"/>
            </a:xfrm>
            <a:custGeom>
              <a:avLst/>
              <a:gdLst>
                <a:gd name="T0" fmla="*/ 28 w 1200"/>
                <a:gd name="T1" fmla="*/ 584 h 584"/>
                <a:gd name="T2" fmla="*/ 0 w 1200"/>
                <a:gd name="T3" fmla="*/ 522 h 584"/>
                <a:gd name="T4" fmla="*/ 1172 w 1200"/>
                <a:gd name="T5" fmla="*/ 0 h 584"/>
                <a:gd name="T6" fmla="*/ 1200 w 1200"/>
                <a:gd name="T7" fmla="*/ 62 h 584"/>
                <a:gd name="T8" fmla="*/ 28 w 1200"/>
                <a:gd name="T9" fmla="*/ 584 h 584"/>
                <a:gd name="T10" fmla="*/ 28 w 1200"/>
                <a:gd name="T11" fmla="*/ 584 h 584"/>
              </a:gdLst>
              <a:ahLst/>
              <a:cxnLst>
                <a:cxn ang="0">
                  <a:pos x="T0" y="T1"/>
                </a:cxn>
                <a:cxn ang="0">
                  <a:pos x="T2" y="T3"/>
                </a:cxn>
                <a:cxn ang="0">
                  <a:pos x="T4" y="T5"/>
                </a:cxn>
                <a:cxn ang="0">
                  <a:pos x="T6" y="T7"/>
                </a:cxn>
                <a:cxn ang="0">
                  <a:pos x="T8" y="T9"/>
                </a:cxn>
                <a:cxn ang="0">
                  <a:pos x="T10" y="T11"/>
                </a:cxn>
              </a:cxnLst>
              <a:rect l="0" t="0" r="r" b="b"/>
              <a:pathLst>
                <a:path w="1200" h="584">
                  <a:moveTo>
                    <a:pt x="28" y="584"/>
                  </a:moveTo>
                  <a:lnTo>
                    <a:pt x="0" y="522"/>
                  </a:lnTo>
                  <a:lnTo>
                    <a:pt x="1172" y="0"/>
                  </a:lnTo>
                  <a:lnTo>
                    <a:pt x="1200" y="62"/>
                  </a:lnTo>
                  <a:lnTo>
                    <a:pt x="28" y="584"/>
                  </a:lnTo>
                  <a:lnTo>
                    <a:pt x="28" y="584"/>
                  </a:ln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7"/>
            <p:cNvSpPr>
              <a:spLocks/>
            </p:cNvSpPr>
            <p:nvPr/>
          </p:nvSpPr>
          <p:spPr bwMode="auto">
            <a:xfrm>
              <a:off x="2543695" y="5519283"/>
              <a:ext cx="1308681" cy="76275"/>
            </a:xfrm>
            <a:custGeom>
              <a:avLst/>
              <a:gdLst>
                <a:gd name="T0" fmla="*/ 1075 w 1085"/>
                <a:gd name="T1" fmla="*/ 0 h 63"/>
                <a:gd name="T2" fmla="*/ 10 w 1085"/>
                <a:gd name="T3" fmla="*/ 0 h 63"/>
                <a:gd name="T4" fmla="*/ 0 w 1085"/>
                <a:gd name="T5" fmla="*/ 10 h 63"/>
                <a:gd name="T6" fmla="*/ 0 w 1085"/>
                <a:gd name="T7" fmla="*/ 53 h 63"/>
                <a:gd name="T8" fmla="*/ 10 w 1085"/>
                <a:gd name="T9" fmla="*/ 63 h 63"/>
                <a:gd name="T10" fmla="*/ 1075 w 1085"/>
                <a:gd name="T11" fmla="*/ 63 h 63"/>
                <a:gd name="T12" fmla="*/ 1085 w 1085"/>
                <a:gd name="T13" fmla="*/ 53 h 63"/>
                <a:gd name="T14" fmla="*/ 1085 w 1085"/>
                <a:gd name="T15" fmla="*/ 10 h 63"/>
                <a:gd name="T16" fmla="*/ 1075 w 1085"/>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5" h="63">
                  <a:moveTo>
                    <a:pt x="1075" y="0"/>
                  </a:moveTo>
                  <a:cubicBezTo>
                    <a:pt x="10" y="0"/>
                    <a:pt x="10" y="0"/>
                    <a:pt x="10" y="0"/>
                  </a:cubicBezTo>
                  <a:cubicBezTo>
                    <a:pt x="4" y="0"/>
                    <a:pt x="0" y="5"/>
                    <a:pt x="0" y="10"/>
                  </a:cubicBezTo>
                  <a:cubicBezTo>
                    <a:pt x="0" y="53"/>
                    <a:pt x="0" y="53"/>
                    <a:pt x="0" y="53"/>
                  </a:cubicBezTo>
                  <a:cubicBezTo>
                    <a:pt x="0" y="58"/>
                    <a:pt x="4" y="63"/>
                    <a:pt x="10" y="63"/>
                  </a:cubicBezTo>
                  <a:cubicBezTo>
                    <a:pt x="1075" y="63"/>
                    <a:pt x="1075" y="63"/>
                    <a:pt x="1075" y="63"/>
                  </a:cubicBezTo>
                  <a:cubicBezTo>
                    <a:pt x="1080" y="63"/>
                    <a:pt x="1085" y="58"/>
                    <a:pt x="1085" y="53"/>
                  </a:cubicBezTo>
                  <a:cubicBezTo>
                    <a:pt x="1085" y="10"/>
                    <a:pt x="1085" y="10"/>
                    <a:pt x="1085" y="10"/>
                  </a:cubicBezTo>
                  <a:cubicBezTo>
                    <a:pt x="1085" y="5"/>
                    <a:pt x="1080" y="0"/>
                    <a:pt x="1075" y="0"/>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8"/>
            <p:cNvSpPr>
              <a:spLocks/>
            </p:cNvSpPr>
            <p:nvPr/>
          </p:nvSpPr>
          <p:spPr bwMode="auto">
            <a:xfrm>
              <a:off x="3816942" y="5332500"/>
              <a:ext cx="521310" cy="264259"/>
            </a:xfrm>
            <a:custGeom>
              <a:avLst/>
              <a:gdLst>
                <a:gd name="T0" fmla="*/ 401 w 432"/>
                <a:gd name="T1" fmla="*/ 2 h 219"/>
                <a:gd name="T2" fmla="*/ 7 w 432"/>
                <a:gd name="T3" fmla="*/ 159 h 219"/>
                <a:gd name="T4" fmla="*/ 2 w 432"/>
                <a:gd name="T5" fmla="*/ 172 h 219"/>
                <a:gd name="T6" fmla="*/ 18 w 432"/>
                <a:gd name="T7" fmla="*/ 212 h 219"/>
                <a:gd name="T8" fmla="*/ 30 w 432"/>
                <a:gd name="T9" fmla="*/ 217 h 219"/>
                <a:gd name="T10" fmla="*/ 424 w 432"/>
                <a:gd name="T11" fmla="*/ 60 h 219"/>
                <a:gd name="T12" fmla="*/ 430 w 432"/>
                <a:gd name="T13" fmla="*/ 48 h 219"/>
                <a:gd name="T14" fmla="*/ 414 w 432"/>
                <a:gd name="T15" fmla="*/ 7 h 219"/>
                <a:gd name="T16" fmla="*/ 401 w 432"/>
                <a:gd name="T17" fmla="*/ 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 h="219">
                  <a:moveTo>
                    <a:pt x="401" y="2"/>
                  </a:moveTo>
                  <a:cubicBezTo>
                    <a:pt x="7" y="159"/>
                    <a:pt x="7" y="159"/>
                    <a:pt x="7" y="159"/>
                  </a:cubicBezTo>
                  <a:cubicBezTo>
                    <a:pt x="2" y="161"/>
                    <a:pt x="0" y="167"/>
                    <a:pt x="2" y="172"/>
                  </a:cubicBezTo>
                  <a:cubicBezTo>
                    <a:pt x="18" y="212"/>
                    <a:pt x="18" y="212"/>
                    <a:pt x="18" y="212"/>
                  </a:cubicBezTo>
                  <a:cubicBezTo>
                    <a:pt x="20" y="217"/>
                    <a:pt x="25" y="219"/>
                    <a:pt x="30" y="217"/>
                  </a:cubicBezTo>
                  <a:cubicBezTo>
                    <a:pt x="424" y="60"/>
                    <a:pt x="424" y="60"/>
                    <a:pt x="424" y="60"/>
                  </a:cubicBezTo>
                  <a:cubicBezTo>
                    <a:pt x="429" y="58"/>
                    <a:pt x="432" y="52"/>
                    <a:pt x="430" y="48"/>
                  </a:cubicBezTo>
                  <a:cubicBezTo>
                    <a:pt x="414" y="7"/>
                    <a:pt x="414" y="7"/>
                    <a:pt x="414" y="7"/>
                  </a:cubicBezTo>
                  <a:cubicBezTo>
                    <a:pt x="412" y="3"/>
                    <a:pt x="406" y="0"/>
                    <a:pt x="401" y="2"/>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44"/>
            <p:cNvSpPr>
              <a:spLocks/>
            </p:cNvSpPr>
            <p:nvPr/>
          </p:nvSpPr>
          <p:spPr bwMode="auto">
            <a:xfrm>
              <a:off x="2596546" y="5160815"/>
              <a:ext cx="1709109" cy="363969"/>
            </a:xfrm>
            <a:custGeom>
              <a:avLst/>
              <a:gdLst>
                <a:gd name="connsiteX0" fmla="*/ 1663889 w 1712018"/>
                <a:gd name="connsiteY0" fmla="*/ 989 h 429967"/>
                <a:gd name="connsiteX1" fmla="*/ 1706593 w 1712018"/>
                <a:gd name="connsiteY1" fmla="*/ 81103 h 429967"/>
                <a:gd name="connsiteX2" fmla="*/ 1712018 w 1712018"/>
                <a:gd name="connsiteY2" fmla="*/ 186580 h 429967"/>
                <a:gd name="connsiteX3" fmla="*/ 1171829 w 1712018"/>
                <a:gd name="connsiteY3" fmla="*/ 429967 h 429967"/>
                <a:gd name="connsiteX4" fmla="*/ 1170347 w 1712018"/>
                <a:gd name="connsiteY4" fmla="*/ 396007 h 429967"/>
                <a:gd name="connsiteX5" fmla="*/ 1169293 w 1712018"/>
                <a:gd name="connsiteY5" fmla="*/ 371850 h 429967"/>
                <a:gd name="connsiteX6" fmla="*/ 832456 w 1712018"/>
                <a:gd name="connsiteY6" fmla="*/ 371850 h 429967"/>
                <a:gd name="connsiteX7" fmla="*/ 0 w 1712018"/>
                <a:gd name="connsiteY7" fmla="*/ 371850 h 429967"/>
                <a:gd name="connsiteX8" fmla="*/ 0 w 1712018"/>
                <a:gd name="connsiteY8" fmla="*/ 289583 h 429967"/>
                <a:gd name="connsiteX9" fmla="*/ 60169 w 1712018"/>
                <a:gd name="connsiteY9" fmla="*/ 205487 h 429967"/>
                <a:gd name="connsiteX10" fmla="*/ 1183756 w 1712018"/>
                <a:gd name="connsiteY10" fmla="*/ 205487 h 429967"/>
                <a:gd name="connsiteX11" fmla="*/ 1202521 w 1712018"/>
                <a:gd name="connsiteY11" fmla="*/ 210756 h 429967"/>
                <a:gd name="connsiteX12" fmla="*/ 1226327 w 1712018"/>
                <a:gd name="connsiteY12" fmla="*/ 191257 h 429967"/>
                <a:gd name="connsiteX13" fmla="*/ 1638499 w 1712018"/>
                <a:gd name="connsiteY13" fmla="*/ 3838 h 429967"/>
                <a:gd name="connsiteX14" fmla="*/ 1663889 w 1712018"/>
                <a:gd name="connsiteY14" fmla="*/ 989 h 429967"/>
                <a:gd name="connsiteX0" fmla="*/ 1663889 w 1712018"/>
                <a:gd name="connsiteY0" fmla="*/ 989 h 396007"/>
                <a:gd name="connsiteX1" fmla="*/ 1706593 w 1712018"/>
                <a:gd name="connsiteY1" fmla="*/ 81103 h 396007"/>
                <a:gd name="connsiteX2" fmla="*/ 1712018 w 1712018"/>
                <a:gd name="connsiteY2" fmla="*/ 186580 h 396007"/>
                <a:gd name="connsiteX3" fmla="*/ 1170347 w 1712018"/>
                <a:gd name="connsiteY3" fmla="*/ 396007 h 396007"/>
                <a:gd name="connsiteX4" fmla="*/ 1169293 w 1712018"/>
                <a:gd name="connsiteY4" fmla="*/ 371850 h 396007"/>
                <a:gd name="connsiteX5" fmla="*/ 832456 w 1712018"/>
                <a:gd name="connsiteY5" fmla="*/ 371850 h 396007"/>
                <a:gd name="connsiteX6" fmla="*/ 0 w 1712018"/>
                <a:gd name="connsiteY6" fmla="*/ 371850 h 396007"/>
                <a:gd name="connsiteX7" fmla="*/ 0 w 1712018"/>
                <a:gd name="connsiteY7" fmla="*/ 289583 h 396007"/>
                <a:gd name="connsiteX8" fmla="*/ 60169 w 1712018"/>
                <a:gd name="connsiteY8" fmla="*/ 205487 h 396007"/>
                <a:gd name="connsiteX9" fmla="*/ 1183756 w 1712018"/>
                <a:gd name="connsiteY9" fmla="*/ 205487 h 396007"/>
                <a:gd name="connsiteX10" fmla="*/ 1202521 w 1712018"/>
                <a:gd name="connsiteY10" fmla="*/ 210756 h 396007"/>
                <a:gd name="connsiteX11" fmla="*/ 1226327 w 1712018"/>
                <a:gd name="connsiteY11" fmla="*/ 191257 h 396007"/>
                <a:gd name="connsiteX12" fmla="*/ 1638499 w 1712018"/>
                <a:gd name="connsiteY12" fmla="*/ 3838 h 396007"/>
                <a:gd name="connsiteX13" fmla="*/ 1663889 w 1712018"/>
                <a:gd name="connsiteY13" fmla="*/ 989 h 396007"/>
                <a:gd name="connsiteX0" fmla="*/ 1663889 w 1712018"/>
                <a:gd name="connsiteY0" fmla="*/ 989 h 371850"/>
                <a:gd name="connsiteX1" fmla="*/ 1706593 w 1712018"/>
                <a:gd name="connsiteY1" fmla="*/ 81103 h 371850"/>
                <a:gd name="connsiteX2" fmla="*/ 1712018 w 1712018"/>
                <a:gd name="connsiteY2" fmla="*/ 186580 h 371850"/>
                <a:gd name="connsiteX3" fmla="*/ 1169293 w 1712018"/>
                <a:gd name="connsiteY3" fmla="*/ 371850 h 371850"/>
                <a:gd name="connsiteX4" fmla="*/ 832456 w 1712018"/>
                <a:gd name="connsiteY4" fmla="*/ 371850 h 371850"/>
                <a:gd name="connsiteX5" fmla="*/ 0 w 1712018"/>
                <a:gd name="connsiteY5" fmla="*/ 371850 h 371850"/>
                <a:gd name="connsiteX6" fmla="*/ 0 w 1712018"/>
                <a:gd name="connsiteY6" fmla="*/ 289583 h 371850"/>
                <a:gd name="connsiteX7" fmla="*/ 60169 w 1712018"/>
                <a:gd name="connsiteY7" fmla="*/ 205487 h 371850"/>
                <a:gd name="connsiteX8" fmla="*/ 1183756 w 1712018"/>
                <a:gd name="connsiteY8" fmla="*/ 205487 h 371850"/>
                <a:gd name="connsiteX9" fmla="*/ 1202521 w 1712018"/>
                <a:gd name="connsiteY9" fmla="*/ 210756 h 371850"/>
                <a:gd name="connsiteX10" fmla="*/ 1226327 w 1712018"/>
                <a:gd name="connsiteY10" fmla="*/ 191257 h 371850"/>
                <a:gd name="connsiteX11" fmla="*/ 1638499 w 1712018"/>
                <a:gd name="connsiteY11" fmla="*/ 3838 h 371850"/>
                <a:gd name="connsiteX12" fmla="*/ 1663889 w 1712018"/>
                <a:gd name="connsiteY12" fmla="*/ 989 h 371850"/>
                <a:gd name="connsiteX0" fmla="*/ 1663889 w 1746433"/>
                <a:gd name="connsiteY0" fmla="*/ 989 h 371850"/>
                <a:gd name="connsiteX1" fmla="*/ 1706593 w 1746433"/>
                <a:gd name="connsiteY1" fmla="*/ 81103 h 371850"/>
                <a:gd name="connsiteX2" fmla="*/ 1712018 w 1746433"/>
                <a:gd name="connsiteY2" fmla="*/ 186580 h 371850"/>
                <a:gd name="connsiteX3" fmla="*/ 1228824 w 1746433"/>
                <a:gd name="connsiteY3" fmla="*/ 367087 h 371850"/>
                <a:gd name="connsiteX4" fmla="*/ 832456 w 1746433"/>
                <a:gd name="connsiteY4" fmla="*/ 371850 h 371850"/>
                <a:gd name="connsiteX5" fmla="*/ 0 w 1746433"/>
                <a:gd name="connsiteY5" fmla="*/ 371850 h 371850"/>
                <a:gd name="connsiteX6" fmla="*/ 0 w 1746433"/>
                <a:gd name="connsiteY6" fmla="*/ 289583 h 371850"/>
                <a:gd name="connsiteX7" fmla="*/ 60169 w 1746433"/>
                <a:gd name="connsiteY7" fmla="*/ 205487 h 371850"/>
                <a:gd name="connsiteX8" fmla="*/ 1183756 w 1746433"/>
                <a:gd name="connsiteY8" fmla="*/ 205487 h 371850"/>
                <a:gd name="connsiteX9" fmla="*/ 1202521 w 1746433"/>
                <a:gd name="connsiteY9" fmla="*/ 210756 h 371850"/>
                <a:gd name="connsiteX10" fmla="*/ 1226327 w 1746433"/>
                <a:gd name="connsiteY10" fmla="*/ 191257 h 371850"/>
                <a:gd name="connsiteX11" fmla="*/ 1638499 w 1746433"/>
                <a:gd name="connsiteY11" fmla="*/ 3838 h 371850"/>
                <a:gd name="connsiteX12" fmla="*/ 1663889 w 1746433"/>
                <a:gd name="connsiteY12" fmla="*/ 989 h 371850"/>
                <a:gd name="connsiteX0" fmla="*/ 1663889 w 1746433"/>
                <a:gd name="connsiteY0" fmla="*/ 989 h 371850"/>
                <a:gd name="connsiteX1" fmla="*/ 1706593 w 1746433"/>
                <a:gd name="connsiteY1" fmla="*/ 81103 h 371850"/>
                <a:gd name="connsiteX2" fmla="*/ 1712018 w 1746433"/>
                <a:gd name="connsiteY2" fmla="*/ 186580 h 371850"/>
                <a:gd name="connsiteX3" fmla="*/ 1228824 w 1746433"/>
                <a:gd name="connsiteY3" fmla="*/ 367087 h 371850"/>
                <a:gd name="connsiteX4" fmla="*/ 832456 w 1746433"/>
                <a:gd name="connsiteY4" fmla="*/ 371850 h 371850"/>
                <a:gd name="connsiteX5" fmla="*/ 0 w 1746433"/>
                <a:gd name="connsiteY5" fmla="*/ 371850 h 371850"/>
                <a:gd name="connsiteX6" fmla="*/ 0 w 1746433"/>
                <a:gd name="connsiteY6" fmla="*/ 289583 h 371850"/>
                <a:gd name="connsiteX7" fmla="*/ 60169 w 1746433"/>
                <a:gd name="connsiteY7" fmla="*/ 205487 h 371850"/>
                <a:gd name="connsiteX8" fmla="*/ 1183756 w 1746433"/>
                <a:gd name="connsiteY8" fmla="*/ 205487 h 371850"/>
                <a:gd name="connsiteX9" fmla="*/ 1202521 w 1746433"/>
                <a:gd name="connsiteY9" fmla="*/ 210756 h 371850"/>
                <a:gd name="connsiteX10" fmla="*/ 1226327 w 1746433"/>
                <a:gd name="connsiteY10" fmla="*/ 191257 h 371850"/>
                <a:gd name="connsiteX11" fmla="*/ 1638499 w 1746433"/>
                <a:gd name="connsiteY11" fmla="*/ 3838 h 371850"/>
                <a:gd name="connsiteX12" fmla="*/ 1663889 w 1746433"/>
                <a:gd name="connsiteY12" fmla="*/ 989 h 371850"/>
                <a:gd name="connsiteX0" fmla="*/ 1663889 w 1746433"/>
                <a:gd name="connsiteY0" fmla="*/ 989 h 380391"/>
                <a:gd name="connsiteX1" fmla="*/ 1706593 w 1746433"/>
                <a:gd name="connsiteY1" fmla="*/ 81103 h 380391"/>
                <a:gd name="connsiteX2" fmla="*/ 1712018 w 1746433"/>
                <a:gd name="connsiteY2" fmla="*/ 186580 h 380391"/>
                <a:gd name="connsiteX3" fmla="*/ 1228824 w 1746433"/>
                <a:gd name="connsiteY3" fmla="*/ 367087 h 380391"/>
                <a:gd name="connsiteX4" fmla="*/ 832456 w 1746433"/>
                <a:gd name="connsiteY4" fmla="*/ 371850 h 380391"/>
                <a:gd name="connsiteX5" fmla="*/ 0 w 1746433"/>
                <a:gd name="connsiteY5" fmla="*/ 371850 h 380391"/>
                <a:gd name="connsiteX6" fmla="*/ 0 w 1746433"/>
                <a:gd name="connsiteY6" fmla="*/ 289583 h 380391"/>
                <a:gd name="connsiteX7" fmla="*/ 60169 w 1746433"/>
                <a:gd name="connsiteY7" fmla="*/ 205487 h 380391"/>
                <a:gd name="connsiteX8" fmla="*/ 1183756 w 1746433"/>
                <a:gd name="connsiteY8" fmla="*/ 205487 h 380391"/>
                <a:gd name="connsiteX9" fmla="*/ 1202521 w 1746433"/>
                <a:gd name="connsiteY9" fmla="*/ 210756 h 380391"/>
                <a:gd name="connsiteX10" fmla="*/ 1226327 w 1746433"/>
                <a:gd name="connsiteY10" fmla="*/ 191257 h 380391"/>
                <a:gd name="connsiteX11" fmla="*/ 1638499 w 1746433"/>
                <a:gd name="connsiteY11" fmla="*/ 3838 h 380391"/>
                <a:gd name="connsiteX12" fmla="*/ 1663889 w 1746433"/>
                <a:gd name="connsiteY12" fmla="*/ 989 h 380391"/>
                <a:gd name="connsiteX0" fmla="*/ 1663889 w 1745552"/>
                <a:gd name="connsiteY0" fmla="*/ 989 h 374530"/>
                <a:gd name="connsiteX1" fmla="*/ 1706593 w 1745552"/>
                <a:gd name="connsiteY1" fmla="*/ 81103 h 374530"/>
                <a:gd name="connsiteX2" fmla="*/ 1712018 w 1745552"/>
                <a:gd name="connsiteY2" fmla="*/ 186580 h 374530"/>
                <a:gd name="connsiteX3" fmla="*/ 1240730 w 1745552"/>
                <a:gd name="connsiteY3" fmla="*/ 357562 h 374530"/>
                <a:gd name="connsiteX4" fmla="*/ 832456 w 1745552"/>
                <a:gd name="connsiteY4" fmla="*/ 371850 h 374530"/>
                <a:gd name="connsiteX5" fmla="*/ 0 w 1745552"/>
                <a:gd name="connsiteY5" fmla="*/ 371850 h 374530"/>
                <a:gd name="connsiteX6" fmla="*/ 0 w 1745552"/>
                <a:gd name="connsiteY6" fmla="*/ 289583 h 374530"/>
                <a:gd name="connsiteX7" fmla="*/ 60169 w 1745552"/>
                <a:gd name="connsiteY7" fmla="*/ 205487 h 374530"/>
                <a:gd name="connsiteX8" fmla="*/ 1183756 w 1745552"/>
                <a:gd name="connsiteY8" fmla="*/ 205487 h 374530"/>
                <a:gd name="connsiteX9" fmla="*/ 1202521 w 1745552"/>
                <a:gd name="connsiteY9" fmla="*/ 210756 h 374530"/>
                <a:gd name="connsiteX10" fmla="*/ 1226327 w 1745552"/>
                <a:gd name="connsiteY10" fmla="*/ 191257 h 374530"/>
                <a:gd name="connsiteX11" fmla="*/ 1638499 w 1745552"/>
                <a:gd name="connsiteY11" fmla="*/ 3838 h 374530"/>
                <a:gd name="connsiteX12" fmla="*/ 1663889 w 1745552"/>
                <a:gd name="connsiteY12" fmla="*/ 989 h 374530"/>
                <a:gd name="connsiteX0" fmla="*/ 1663889 w 1745023"/>
                <a:gd name="connsiteY0" fmla="*/ 989 h 380391"/>
                <a:gd name="connsiteX1" fmla="*/ 1706593 w 1745023"/>
                <a:gd name="connsiteY1" fmla="*/ 81103 h 380391"/>
                <a:gd name="connsiteX2" fmla="*/ 1712018 w 1745023"/>
                <a:gd name="connsiteY2" fmla="*/ 186580 h 380391"/>
                <a:gd name="connsiteX3" fmla="*/ 1247874 w 1745023"/>
                <a:gd name="connsiteY3" fmla="*/ 367087 h 380391"/>
                <a:gd name="connsiteX4" fmla="*/ 832456 w 1745023"/>
                <a:gd name="connsiteY4" fmla="*/ 371850 h 380391"/>
                <a:gd name="connsiteX5" fmla="*/ 0 w 1745023"/>
                <a:gd name="connsiteY5" fmla="*/ 371850 h 380391"/>
                <a:gd name="connsiteX6" fmla="*/ 0 w 1745023"/>
                <a:gd name="connsiteY6" fmla="*/ 289583 h 380391"/>
                <a:gd name="connsiteX7" fmla="*/ 60169 w 1745023"/>
                <a:gd name="connsiteY7" fmla="*/ 205487 h 380391"/>
                <a:gd name="connsiteX8" fmla="*/ 1183756 w 1745023"/>
                <a:gd name="connsiteY8" fmla="*/ 205487 h 380391"/>
                <a:gd name="connsiteX9" fmla="*/ 1202521 w 1745023"/>
                <a:gd name="connsiteY9" fmla="*/ 210756 h 380391"/>
                <a:gd name="connsiteX10" fmla="*/ 1226327 w 1745023"/>
                <a:gd name="connsiteY10" fmla="*/ 191257 h 380391"/>
                <a:gd name="connsiteX11" fmla="*/ 1638499 w 1745023"/>
                <a:gd name="connsiteY11" fmla="*/ 3838 h 380391"/>
                <a:gd name="connsiteX12" fmla="*/ 1663889 w 1745023"/>
                <a:gd name="connsiteY12" fmla="*/ 989 h 380391"/>
                <a:gd name="connsiteX0" fmla="*/ 1663889 w 1745023"/>
                <a:gd name="connsiteY0" fmla="*/ 989 h 374138"/>
                <a:gd name="connsiteX1" fmla="*/ 1706593 w 1745023"/>
                <a:gd name="connsiteY1" fmla="*/ 81103 h 374138"/>
                <a:gd name="connsiteX2" fmla="*/ 1712018 w 1745023"/>
                <a:gd name="connsiteY2" fmla="*/ 186580 h 374138"/>
                <a:gd name="connsiteX3" fmla="*/ 1247874 w 1745023"/>
                <a:gd name="connsiteY3" fmla="*/ 367087 h 374138"/>
                <a:gd name="connsiteX4" fmla="*/ 832456 w 1745023"/>
                <a:gd name="connsiteY4" fmla="*/ 371850 h 374138"/>
                <a:gd name="connsiteX5" fmla="*/ 0 w 1745023"/>
                <a:gd name="connsiteY5" fmla="*/ 371850 h 374138"/>
                <a:gd name="connsiteX6" fmla="*/ 0 w 1745023"/>
                <a:gd name="connsiteY6" fmla="*/ 289583 h 374138"/>
                <a:gd name="connsiteX7" fmla="*/ 60169 w 1745023"/>
                <a:gd name="connsiteY7" fmla="*/ 205487 h 374138"/>
                <a:gd name="connsiteX8" fmla="*/ 1183756 w 1745023"/>
                <a:gd name="connsiteY8" fmla="*/ 205487 h 374138"/>
                <a:gd name="connsiteX9" fmla="*/ 1202521 w 1745023"/>
                <a:gd name="connsiteY9" fmla="*/ 210756 h 374138"/>
                <a:gd name="connsiteX10" fmla="*/ 1226327 w 1745023"/>
                <a:gd name="connsiteY10" fmla="*/ 191257 h 374138"/>
                <a:gd name="connsiteX11" fmla="*/ 1638499 w 1745023"/>
                <a:gd name="connsiteY11" fmla="*/ 3838 h 374138"/>
                <a:gd name="connsiteX12" fmla="*/ 1663889 w 1745023"/>
                <a:gd name="connsiteY12" fmla="*/ 989 h 374138"/>
                <a:gd name="connsiteX0" fmla="*/ 1663889 w 1735482"/>
                <a:gd name="connsiteY0" fmla="*/ 989 h 374138"/>
                <a:gd name="connsiteX1" fmla="*/ 1712018 w 1735482"/>
                <a:gd name="connsiteY1" fmla="*/ 186580 h 374138"/>
                <a:gd name="connsiteX2" fmla="*/ 1247874 w 1735482"/>
                <a:gd name="connsiteY2" fmla="*/ 367087 h 374138"/>
                <a:gd name="connsiteX3" fmla="*/ 832456 w 1735482"/>
                <a:gd name="connsiteY3" fmla="*/ 371850 h 374138"/>
                <a:gd name="connsiteX4" fmla="*/ 0 w 1735482"/>
                <a:gd name="connsiteY4" fmla="*/ 371850 h 374138"/>
                <a:gd name="connsiteX5" fmla="*/ 0 w 1735482"/>
                <a:gd name="connsiteY5" fmla="*/ 289583 h 374138"/>
                <a:gd name="connsiteX6" fmla="*/ 60169 w 1735482"/>
                <a:gd name="connsiteY6" fmla="*/ 205487 h 374138"/>
                <a:gd name="connsiteX7" fmla="*/ 1183756 w 1735482"/>
                <a:gd name="connsiteY7" fmla="*/ 205487 h 374138"/>
                <a:gd name="connsiteX8" fmla="*/ 1202521 w 1735482"/>
                <a:gd name="connsiteY8" fmla="*/ 210756 h 374138"/>
                <a:gd name="connsiteX9" fmla="*/ 1226327 w 1735482"/>
                <a:gd name="connsiteY9" fmla="*/ 191257 h 374138"/>
                <a:gd name="connsiteX10" fmla="*/ 1638499 w 1735482"/>
                <a:gd name="connsiteY10" fmla="*/ 3838 h 374138"/>
                <a:gd name="connsiteX11" fmla="*/ 1663889 w 1735482"/>
                <a:gd name="connsiteY11" fmla="*/ 989 h 374138"/>
                <a:gd name="connsiteX0" fmla="*/ 1663889 w 1741473"/>
                <a:gd name="connsiteY0" fmla="*/ 989 h 374138"/>
                <a:gd name="connsiteX1" fmla="*/ 1712018 w 1741473"/>
                <a:gd name="connsiteY1" fmla="*/ 186580 h 374138"/>
                <a:gd name="connsiteX2" fmla="*/ 1247874 w 1741473"/>
                <a:gd name="connsiteY2" fmla="*/ 367087 h 374138"/>
                <a:gd name="connsiteX3" fmla="*/ 832456 w 1741473"/>
                <a:gd name="connsiteY3" fmla="*/ 371850 h 374138"/>
                <a:gd name="connsiteX4" fmla="*/ 0 w 1741473"/>
                <a:gd name="connsiteY4" fmla="*/ 371850 h 374138"/>
                <a:gd name="connsiteX5" fmla="*/ 0 w 1741473"/>
                <a:gd name="connsiteY5" fmla="*/ 289583 h 374138"/>
                <a:gd name="connsiteX6" fmla="*/ 60169 w 1741473"/>
                <a:gd name="connsiteY6" fmla="*/ 205487 h 374138"/>
                <a:gd name="connsiteX7" fmla="*/ 1183756 w 1741473"/>
                <a:gd name="connsiteY7" fmla="*/ 205487 h 374138"/>
                <a:gd name="connsiteX8" fmla="*/ 1202521 w 1741473"/>
                <a:gd name="connsiteY8" fmla="*/ 210756 h 374138"/>
                <a:gd name="connsiteX9" fmla="*/ 1226327 w 1741473"/>
                <a:gd name="connsiteY9" fmla="*/ 191257 h 374138"/>
                <a:gd name="connsiteX10" fmla="*/ 1638499 w 1741473"/>
                <a:gd name="connsiteY10" fmla="*/ 3838 h 374138"/>
                <a:gd name="connsiteX11" fmla="*/ 1663889 w 1741473"/>
                <a:gd name="connsiteY11" fmla="*/ 989 h 374138"/>
                <a:gd name="connsiteX0" fmla="*/ 1663889 w 1742823"/>
                <a:gd name="connsiteY0" fmla="*/ 989 h 374138"/>
                <a:gd name="connsiteX1" fmla="*/ 1712018 w 1742823"/>
                <a:gd name="connsiteY1" fmla="*/ 186580 h 374138"/>
                <a:gd name="connsiteX2" fmla="*/ 1247874 w 1742823"/>
                <a:gd name="connsiteY2" fmla="*/ 367087 h 374138"/>
                <a:gd name="connsiteX3" fmla="*/ 832456 w 1742823"/>
                <a:gd name="connsiteY3" fmla="*/ 371850 h 374138"/>
                <a:gd name="connsiteX4" fmla="*/ 0 w 1742823"/>
                <a:gd name="connsiteY4" fmla="*/ 371850 h 374138"/>
                <a:gd name="connsiteX5" fmla="*/ 0 w 1742823"/>
                <a:gd name="connsiteY5" fmla="*/ 289583 h 374138"/>
                <a:gd name="connsiteX6" fmla="*/ 60169 w 1742823"/>
                <a:gd name="connsiteY6" fmla="*/ 205487 h 374138"/>
                <a:gd name="connsiteX7" fmla="*/ 1183756 w 1742823"/>
                <a:gd name="connsiteY7" fmla="*/ 205487 h 374138"/>
                <a:gd name="connsiteX8" fmla="*/ 1202521 w 1742823"/>
                <a:gd name="connsiteY8" fmla="*/ 210756 h 374138"/>
                <a:gd name="connsiteX9" fmla="*/ 1226327 w 1742823"/>
                <a:gd name="connsiteY9" fmla="*/ 191257 h 374138"/>
                <a:gd name="connsiteX10" fmla="*/ 1638499 w 1742823"/>
                <a:gd name="connsiteY10" fmla="*/ 3838 h 374138"/>
                <a:gd name="connsiteX11" fmla="*/ 1663889 w 1742823"/>
                <a:gd name="connsiteY11" fmla="*/ 989 h 374138"/>
                <a:gd name="connsiteX0" fmla="*/ 1663889 w 1721644"/>
                <a:gd name="connsiteY0" fmla="*/ 989 h 381232"/>
                <a:gd name="connsiteX1" fmla="*/ 1685824 w 1721644"/>
                <a:gd name="connsiteY1" fmla="*/ 193723 h 381232"/>
                <a:gd name="connsiteX2" fmla="*/ 1247874 w 1721644"/>
                <a:gd name="connsiteY2" fmla="*/ 367087 h 381232"/>
                <a:gd name="connsiteX3" fmla="*/ 832456 w 1721644"/>
                <a:gd name="connsiteY3" fmla="*/ 371850 h 381232"/>
                <a:gd name="connsiteX4" fmla="*/ 0 w 1721644"/>
                <a:gd name="connsiteY4" fmla="*/ 371850 h 381232"/>
                <a:gd name="connsiteX5" fmla="*/ 0 w 1721644"/>
                <a:gd name="connsiteY5" fmla="*/ 289583 h 381232"/>
                <a:gd name="connsiteX6" fmla="*/ 60169 w 1721644"/>
                <a:gd name="connsiteY6" fmla="*/ 205487 h 381232"/>
                <a:gd name="connsiteX7" fmla="*/ 1183756 w 1721644"/>
                <a:gd name="connsiteY7" fmla="*/ 205487 h 381232"/>
                <a:gd name="connsiteX8" fmla="*/ 1202521 w 1721644"/>
                <a:gd name="connsiteY8" fmla="*/ 210756 h 381232"/>
                <a:gd name="connsiteX9" fmla="*/ 1226327 w 1721644"/>
                <a:gd name="connsiteY9" fmla="*/ 191257 h 381232"/>
                <a:gd name="connsiteX10" fmla="*/ 1638499 w 1721644"/>
                <a:gd name="connsiteY10" fmla="*/ 3838 h 381232"/>
                <a:gd name="connsiteX11" fmla="*/ 1663889 w 1721644"/>
                <a:gd name="connsiteY11" fmla="*/ 989 h 381232"/>
                <a:gd name="connsiteX0" fmla="*/ 1663889 w 1721644"/>
                <a:gd name="connsiteY0" fmla="*/ 146 h 380389"/>
                <a:gd name="connsiteX1" fmla="*/ 1685824 w 1721644"/>
                <a:gd name="connsiteY1" fmla="*/ 192880 h 380389"/>
                <a:gd name="connsiteX2" fmla="*/ 1247874 w 1721644"/>
                <a:gd name="connsiteY2" fmla="*/ 366244 h 380389"/>
                <a:gd name="connsiteX3" fmla="*/ 832456 w 1721644"/>
                <a:gd name="connsiteY3" fmla="*/ 371007 h 380389"/>
                <a:gd name="connsiteX4" fmla="*/ 0 w 1721644"/>
                <a:gd name="connsiteY4" fmla="*/ 371007 h 380389"/>
                <a:gd name="connsiteX5" fmla="*/ 0 w 1721644"/>
                <a:gd name="connsiteY5" fmla="*/ 288740 h 380389"/>
                <a:gd name="connsiteX6" fmla="*/ 60169 w 1721644"/>
                <a:gd name="connsiteY6" fmla="*/ 204644 h 380389"/>
                <a:gd name="connsiteX7" fmla="*/ 1183756 w 1721644"/>
                <a:gd name="connsiteY7" fmla="*/ 204644 h 380389"/>
                <a:gd name="connsiteX8" fmla="*/ 1202521 w 1721644"/>
                <a:gd name="connsiteY8" fmla="*/ 209913 h 380389"/>
                <a:gd name="connsiteX9" fmla="*/ 1226327 w 1721644"/>
                <a:gd name="connsiteY9" fmla="*/ 190414 h 380389"/>
                <a:gd name="connsiteX10" fmla="*/ 1602780 w 1721644"/>
                <a:gd name="connsiteY10" fmla="*/ 19664 h 380389"/>
                <a:gd name="connsiteX11" fmla="*/ 1663889 w 1721644"/>
                <a:gd name="connsiteY11" fmla="*/ 146 h 380389"/>
                <a:gd name="connsiteX0" fmla="*/ 1663889 w 1721644"/>
                <a:gd name="connsiteY0" fmla="*/ 15596 h 395839"/>
                <a:gd name="connsiteX1" fmla="*/ 1685824 w 1721644"/>
                <a:gd name="connsiteY1" fmla="*/ 208330 h 395839"/>
                <a:gd name="connsiteX2" fmla="*/ 1247874 w 1721644"/>
                <a:gd name="connsiteY2" fmla="*/ 381694 h 395839"/>
                <a:gd name="connsiteX3" fmla="*/ 832456 w 1721644"/>
                <a:gd name="connsiteY3" fmla="*/ 386457 h 395839"/>
                <a:gd name="connsiteX4" fmla="*/ 0 w 1721644"/>
                <a:gd name="connsiteY4" fmla="*/ 386457 h 395839"/>
                <a:gd name="connsiteX5" fmla="*/ 0 w 1721644"/>
                <a:gd name="connsiteY5" fmla="*/ 304190 h 395839"/>
                <a:gd name="connsiteX6" fmla="*/ 60169 w 1721644"/>
                <a:gd name="connsiteY6" fmla="*/ 220094 h 395839"/>
                <a:gd name="connsiteX7" fmla="*/ 1183756 w 1721644"/>
                <a:gd name="connsiteY7" fmla="*/ 220094 h 395839"/>
                <a:gd name="connsiteX8" fmla="*/ 1202521 w 1721644"/>
                <a:gd name="connsiteY8" fmla="*/ 225363 h 395839"/>
                <a:gd name="connsiteX9" fmla="*/ 1226327 w 1721644"/>
                <a:gd name="connsiteY9" fmla="*/ 205864 h 395839"/>
                <a:gd name="connsiteX10" fmla="*/ 1602780 w 1721644"/>
                <a:gd name="connsiteY10" fmla="*/ 35114 h 395839"/>
                <a:gd name="connsiteX11" fmla="*/ 1663889 w 1721644"/>
                <a:gd name="connsiteY11" fmla="*/ 15596 h 395839"/>
                <a:gd name="connsiteX0" fmla="*/ 1663889 w 1722986"/>
                <a:gd name="connsiteY0" fmla="*/ 11076 h 391319"/>
                <a:gd name="connsiteX1" fmla="*/ 1685824 w 1722986"/>
                <a:gd name="connsiteY1" fmla="*/ 203810 h 391319"/>
                <a:gd name="connsiteX2" fmla="*/ 1247874 w 1722986"/>
                <a:gd name="connsiteY2" fmla="*/ 377174 h 391319"/>
                <a:gd name="connsiteX3" fmla="*/ 832456 w 1722986"/>
                <a:gd name="connsiteY3" fmla="*/ 381937 h 391319"/>
                <a:gd name="connsiteX4" fmla="*/ 0 w 1722986"/>
                <a:gd name="connsiteY4" fmla="*/ 381937 h 391319"/>
                <a:gd name="connsiteX5" fmla="*/ 0 w 1722986"/>
                <a:gd name="connsiteY5" fmla="*/ 299670 h 391319"/>
                <a:gd name="connsiteX6" fmla="*/ 60169 w 1722986"/>
                <a:gd name="connsiteY6" fmla="*/ 215574 h 391319"/>
                <a:gd name="connsiteX7" fmla="*/ 1183756 w 1722986"/>
                <a:gd name="connsiteY7" fmla="*/ 215574 h 391319"/>
                <a:gd name="connsiteX8" fmla="*/ 1202521 w 1722986"/>
                <a:gd name="connsiteY8" fmla="*/ 220843 h 391319"/>
                <a:gd name="connsiteX9" fmla="*/ 1226327 w 1722986"/>
                <a:gd name="connsiteY9" fmla="*/ 201344 h 391319"/>
                <a:gd name="connsiteX10" fmla="*/ 1571823 w 1722986"/>
                <a:gd name="connsiteY10" fmla="*/ 42501 h 391319"/>
                <a:gd name="connsiteX11" fmla="*/ 1663889 w 1722986"/>
                <a:gd name="connsiteY11" fmla="*/ 11076 h 391319"/>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183756 w 1725365"/>
                <a:gd name="connsiteY7" fmla="*/ 209625 h 385370"/>
                <a:gd name="connsiteX8" fmla="*/ 1202521 w 1725365"/>
                <a:gd name="connsiteY8" fmla="*/ 214894 h 385370"/>
                <a:gd name="connsiteX9" fmla="*/ 1226327 w 1725365"/>
                <a:gd name="connsiteY9" fmla="*/ 195395 h 385370"/>
                <a:gd name="connsiteX10" fmla="*/ 1505148 w 1725365"/>
                <a:gd name="connsiteY10" fmla="*/ 67508 h 385370"/>
                <a:gd name="connsiteX11" fmla="*/ 1663889 w 1725365"/>
                <a:gd name="connsiteY11"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183756 w 1725365"/>
                <a:gd name="connsiteY7" fmla="*/ 209625 h 385370"/>
                <a:gd name="connsiteX8" fmla="*/ 1202521 w 1725365"/>
                <a:gd name="connsiteY8" fmla="*/ 214894 h 385370"/>
                <a:gd name="connsiteX9" fmla="*/ 1226327 w 1725365"/>
                <a:gd name="connsiteY9" fmla="*/ 195395 h 385370"/>
                <a:gd name="connsiteX10" fmla="*/ 1505148 w 1725365"/>
                <a:gd name="connsiteY10" fmla="*/ 67508 h 385370"/>
                <a:gd name="connsiteX11" fmla="*/ 1663889 w 1725365"/>
                <a:gd name="connsiteY11"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183756 w 1725365"/>
                <a:gd name="connsiteY7" fmla="*/ 209625 h 385370"/>
                <a:gd name="connsiteX8" fmla="*/ 1226327 w 1725365"/>
                <a:gd name="connsiteY8" fmla="*/ 195395 h 385370"/>
                <a:gd name="connsiteX9" fmla="*/ 1505148 w 1725365"/>
                <a:gd name="connsiteY9" fmla="*/ 67508 h 385370"/>
                <a:gd name="connsiteX10" fmla="*/ 1663889 w 1725365"/>
                <a:gd name="connsiteY10"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226327 w 1725365"/>
                <a:gd name="connsiteY7" fmla="*/ 195395 h 385370"/>
                <a:gd name="connsiteX8" fmla="*/ 1505148 w 1725365"/>
                <a:gd name="connsiteY8" fmla="*/ 67508 h 385370"/>
                <a:gd name="connsiteX9" fmla="*/ 1663889 w 1725365"/>
                <a:gd name="connsiteY9"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226327 w 1725365"/>
                <a:gd name="connsiteY7" fmla="*/ 195395 h 385370"/>
                <a:gd name="connsiteX8" fmla="*/ 1505148 w 1725365"/>
                <a:gd name="connsiteY8" fmla="*/ 67508 h 385370"/>
                <a:gd name="connsiteX9" fmla="*/ 1663889 w 1725365"/>
                <a:gd name="connsiteY9" fmla="*/ 5127 h 385370"/>
                <a:gd name="connsiteX0" fmla="*/ 1709745 w 1771221"/>
                <a:gd name="connsiteY0" fmla="*/ 5127 h 385370"/>
                <a:gd name="connsiteX1" fmla="*/ 1731680 w 1771221"/>
                <a:gd name="connsiteY1" fmla="*/ 197861 h 385370"/>
                <a:gd name="connsiteX2" fmla="*/ 1293730 w 1771221"/>
                <a:gd name="connsiteY2" fmla="*/ 371225 h 385370"/>
                <a:gd name="connsiteX3" fmla="*/ 878312 w 1771221"/>
                <a:gd name="connsiteY3" fmla="*/ 375988 h 385370"/>
                <a:gd name="connsiteX4" fmla="*/ 45856 w 1771221"/>
                <a:gd name="connsiteY4" fmla="*/ 375988 h 385370"/>
                <a:gd name="connsiteX5" fmla="*/ 45856 w 1771221"/>
                <a:gd name="connsiteY5" fmla="*/ 293721 h 385370"/>
                <a:gd name="connsiteX6" fmla="*/ 106025 w 1771221"/>
                <a:gd name="connsiteY6" fmla="*/ 209625 h 385370"/>
                <a:gd name="connsiteX7" fmla="*/ 1222176 w 1771221"/>
                <a:gd name="connsiteY7" fmla="*/ 204920 h 385370"/>
                <a:gd name="connsiteX8" fmla="*/ 1551004 w 1771221"/>
                <a:gd name="connsiteY8" fmla="*/ 67508 h 385370"/>
                <a:gd name="connsiteX9" fmla="*/ 1709745 w 1771221"/>
                <a:gd name="connsiteY9" fmla="*/ 5127 h 385370"/>
                <a:gd name="connsiteX0" fmla="*/ 1709745 w 1771221"/>
                <a:gd name="connsiteY0" fmla="*/ 5127 h 385370"/>
                <a:gd name="connsiteX1" fmla="*/ 1731680 w 1771221"/>
                <a:gd name="connsiteY1" fmla="*/ 197861 h 385370"/>
                <a:gd name="connsiteX2" fmla="*/ 1293730 w 1771221"/>
                <a:gd name="connsiteY2" fmla="*/ 371225 h 385370"/>
                <a:gd name="connsiteX3" fmla="*/ 878312 w 1771221"/>
                <a:gd name="connsiteY3" fmla="*/ 375988 h 385370"/>
                <a:gd name="connsiteX4" fmla="*/ 45856 w 1771221"/>
                <a:gd name="connsiteY4" fmla="*/ 375988 h 385370"/>
                <a:gd name="connsiteX5" fmla="*/ 45856 w 1771221"/>
                <a:gd name="connsiteY5" fmla="*/ 293721 h 385370"/>
                <a:gd name="connsiteX6" fmla="*/ 106025 w 1771221"/>
                <a:gd name="connsiteY6" fmla="*/ 209625 h 385370"/>
                <a:gd name="connsiteX7" fmla="*/ 1222176 w 1771221"/>
                <a:gd name="connsiteY7" fmla="*/ 204920 h 385370"/>
                <a:gd name="connsiteX8" fmla="*/ 1551004 w 1771221"/>
                <a:gd name="connsiteY8" fmla="*/ 67508 h 385370"/>
                <a:gd name="connsiteX9" fmla="*/ 1709745 w 1771221"/>
                <a:gd name="connsiteY9" fmla="*/ 5127 h 385370"/>
                <a:gd name="connsiteX0" fmla="*/ 1709745 w 1771221"/>
                <a:gd name="connsiteY0" fmla="*/ 5127 h 385370"/>
                <a:gd name="connsiteX1" fmla="*/ 1731680 w 1771221"/>
                <a:gd name="connsiteY1" fmla="*/ 197861 h 385370"/>
                <a:gd name="connsiteX2" fmla="*/ 1293730 w 1771221"/>
                <a:gd name="connsiteY2" fmla="*/ 371225 h 385370"/>
                <a:gd name="connsiteX3" fmla="*/ 878312 w 1771221"/>
                <a:gd name="connsiteY3" fmla="*/ 375988 h 385370"/>
                <a:gd name="connsiteX4" fmla="*/ 45856 w 1771221"/>
                <a:gd name="connsiteY4" fmla="*/ 375988 h 385370"/>
                <a:gd name="connsiteX5" fmla="*/ 45856 w 1771221"/>
                <a:gd name="connsiteY5" fmla="*/ 293721 h 385370"/>
                <a:gd name="connsiteX6" fmla="*/ 106025 w 1771221"/>
                <a:gd name="connsiteY6" fmla="*/ 209625 h 385370"/>
                <a:gd name="connsiteX7" fmla="*/ 1222176 w 1771221"/>
                <a:gd name="connsiteY7" fmla="*/ 204920 h 385370"/>
                <a:gd name="connsiteX8" fmla="*/ 1551004 w 1771221"/>
                <a:gd name="connsiteY8" fmla="*/ 67508 h 385370"/>
                <a:gd name="connsiteX9" fmla="*/ 1709745 w 1771221"/>
                <a:gd name="connsiteY9"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1178898 w 1727943"/>
                <a:gd name="connsiteY7" fmla="*/ 204920 h 385370"/>
                <a:gd name="connsiteX8" fmla="*/ 1507726 w 1727943"/>
                <a:gd name="connsiteY8" fmla="*/ 67508 h 385370"/>
                <a:gd name="connsiteX9" fmla="*/ 1666467 w 1727943"/>
                <a:gd name="connsiteY9"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50235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50235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50235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21660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001531 w 1725373"/>
                <a:gd name="connsiteY9" fmla="*/ 238329 h 385370"/>
                <a:gd name="connsiteX10" fmla="*/ 1176328 w 1725373"/>
                <a:gd name="connsiteY10" fmla="*/ 204920 h 385370"/>
                <a:gd name="connsiteX11" fmla="*/ 1505156 w 1725373"/>
                <a:gd name="connsiteY11" fmla="*/ 67508 h 385370"/>
                <a:gd name="connsiteX12" fmla="*/ 1663897 w 1725373"/>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46729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46729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46679 w 1725365"/>
                <a:gd name="connsiteY7" fmla="*/ 25261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46679 w 1725365"/>
                <a:gd name="connsiteY7" fmla="*/ 25261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7219"/>
                <a:gd name="connsiteY0" fmla="*/ 5772 h 385195"/>
                <a:gd name="connsiteX1" fmla="*/ 1688205 w 1727219"/>
                <a:gd name="connsiteY1" fmla="*/ 209658 h 385195"/>
                <a:gd name="connsiteX2" fmla="*/ 1247874 w 1727219"/>
                <a:gd name="connsiteY2" fmla="*/ 371870 h 385195"/>
                <a:gd name="connsiteX3" fmla="*/ 832456 w 1727219"/>
                <a:gd name="connsiteY3" fmla="*/ 376633 h 385195"/>
                <a:gd name="connsiteX4" fmla="*/ 0 w 1727219"/>
                <a:gd name="connsiteY4" fmla="*/ 376633 h 385195"/>
                <a:gd name="connsiteX5" fmla="*/ 0 w 1727219"/>
                <a:gd name="connsiteY5" fmla="*/ 294366 h 385195"/>
                <a:gd name="connsiteX6" fmla="*/ 60169 w 1727219"/>
                <a:gd name="connsiteY6" fmla="*/ 210270 h 385195"/>
                <a:gd name="connsiteX7" fmla="*/ 351442 w 1727219"/>
                <a:gd name="connsiteY7" fmla="*/ 234211 h 385195"/>
                <a:gd name="connsiteX8" fmla="*/ 699104 w 1727219"/>
                <a:gd name="connsiteY8" fmla="*/ 236592 h 385195"/>
                <a:gd name="connsiteX9" fmla="*/ 1001523 w 1727219"/>
                <a:gd name="connsiteY9" fmla="*/ 238974 h 385195"/>
                <a:gd name="connsiteX10" fmla="*/ 1176320 w 1727219"/>
                <a:gd name="connsiteY10" fmla="*/ 205565 h 385195"/>
                <a:gd name="connsiteX11" fmla="*/ 1505148 w 1727219"/>
                <a:gd name="connsiteY11" fmla="*/ 68153 h 385195"/>
                <a:gd name="connsiteX12" fmla="*/ 1663889 w 1727219"/>
                <a:gd name="connsiteY12" fmla="*/ 5772 h 385195"/>
                <a:gd name="connsiteX0" fmla="*/ 1663889 w 1727219"/>
                <a:gd name="connsiteY0" fmla="*/ 6257 h 385075"/>
                <a:gd name="connsiteX1" fmla="*/ 1688205 w 1727219"/>
                <a:gd name="connsiteY1" fmla="*/ 218359 h 385075"/>
                <a:gd name="connsiteX2" fmla="*/ 1247874 w 1727219"/>
                <a:gd name="connsiteY2" fmla="*/ 372355 h 385075"/>
                <a:gd name="connsiteX3" fmla="*/ 832456 w 1727219"/>
                <a:gd name="connsiteY3" fmla="*/ 377118 h 385075"/>
                <a:gd name="connsiteX4" fmla="*/ 0 w 1727219"/>
                <a:gd name="connsiteY4" fmla="*/ 377118 h 385075"/>
                <a:gd name="connsiteX5" fmla="*/ 0 w 1727219"/>
                <a:gd name="connsiteY5" fmla="*/ 294851 h 385075"/>
                <a:gd name="connsiteX6" fmla="*/ 60169 w 1727219"/>
                <a:gd name="connsiteY6" fmla="*/ 210755 h 385075"/>
                <a:gd name="connsiteX7" fmla="*/ 351442 w 1727219"/>
                <a:gd name="connsiteY7" fmla="*/ 234696 h 385075"/>
                <a:gd name="connsiteX8" fmla="*/ 699104 w 1727219"/>
                <a:gd name="connsiteY8" fmla="*/ 237077 h 385075"/>
                <a:gd name="connsiteX9" fmla="*/ 1001523 w 1727219"/>
                <a:gd name="connsiteY9" fmla="*/ 239459 h 385075"/>
                <a:gd name="connsiteX10" fmla="*/ 1176320 w 1727219"/>
                <a:gd name="connsiteY10" fmla="*/ 206050 h 385075"/>
                <a:gd name="connsiteX11" fmla="*/ 1505148 w 1727219"/>
                <a:gd name="connsiteY11" fmla="*/ 68638 h 385075"/>
                <a:gd name="connsiteX12" fmla="*/ 1663889 w 1727219"/>
                <a:gd name="connsiteY12" fmla="*/ 6257 h 385075"/>
                <a:gd name="connsiteX0" fmla="*/ 1663889 w 1720029"/>
                <a:gd name="connsiteY0" fmla="*/ 6257 h 379971"/>
                <a:gd name="connsiteX1" fmla="*/ 1688205 w 1720029"/>
                <a:gd name="connsiteY1" fmla="*/ 218359 h 379971"/>
                <a:gd name="connsiteX2" fmla="*/ 1240730 w 1720029"/>
                <a:gd name="connsiteY2" fmla="*/ 364139 h 379971"/>
                <a:gd name="connsiteX3" fmla="*/ 832456 w 1720029"/>
                <a:gd name="connsiteY3" fmla="*/ 377118 h 379971"/>
                <a:gd name="connsiteX4" fmla="*/ 0 w 1720029"/>
                <a:gd name="connsiteY4" fmla="*/ 377118 h 379971"/>
                <a:gd name="connsiteX5" fmla="*/ 0 w 1720029"/>
                <a:gd name="connsiteY5" fmla="*/ 294851 h 379971"/>
                <a:gd name="connsiteX6" fmla="*/ 60169 w 1720029"/>
                <a:gd name="connsiteY6" fmla="*/ 210755 h 379971"/>
                <a:gd name="connsiteX7" fmla="*/ 351442 w 1720029"/>
                <a:gd name="connsiteY7" fmla="*/ 234696 h 379971"/>
                <a:gd name="connsiteX8" fmla="*/ 699104 w 1720029"/>
                <a:gd name="connsiteY8" fmla="*/ 237077 h 379971"/>
                <a:gd name="connsiteX9" fmla="*/ 1001523 w 1720029"/>
                <a:gd name="connsiteY9" fmla="*/ 239459 h 379971"/>
                <a:gd name="connsiteX10" fmla="*/ 1176320 w 1720029"/>
                <a:gd name="connsiteY10" fmla="*/ 206050 h 379971"/>
                <a:gd name="connsiteX11" fmla="*/ 1505148 w 1720029"/>
                <a:gd name="connsiteY11" fmla="*/ 68638 h 379971"/>
                <a:gd name="connsiteX12" fmla="*/ 1663889 w 1720029"/>
                <a:gd name="connsiteY12" fmla="*/ 6257 h 379971"/>
                <a:gd name="connsiteX0" fmla="*/ 1663889 w 1719853"/>
                <a:gd name="connsiteY0" fmla="*/ 6257 h 382356"/>
                <a:gd name="connsiteX1" fmla="*/ 1688205 w 1719853"/>
                <a:gd name="connsiteY1" fmla="*/ 218359 h 382356"/>
                <a:gd name="connsiteX2" fmla="*/ 1243111 w 1719853"/>
                <a:gd name="connsiteY2" fmla="*/ 368247 h 382356"/>
                <a:gd name="connsiteX3" fmla="*/ 832456 w 1719853"/>
                <a:gd name="connsiteY3" fmla="*/ 377118 h 382356"/>
                <a:gd name="connsiteX4" fmla="*/ 0 w 1719853"/>
                <a:gd name="connsiteY4" fmla="*/ 377118 h 382356"/>
                <a:gd name="connsiteX5" fmla="*/ 0 w 1719853"/>
                <a:gd name="connsiteY5" fmla="*/ 294851 h 382356"/>
                <a:gd name="connsiteX6" fmla="*/ 60169 w 1719853"/>
                <a:gd name="connsiteY6" fmla="*/ 210755 h 382356"/>
                <a:gd name="connsiteX7" fmla="*/ 351442 w 1719853"/>
                <a:gd name="connsiteY7" fmla="*/ 234696 h 382356"/>
                <a:gd name="connsiteX8" fmla="*/ 699104 w 1719853"/>
                <a:gd name="connsiteY8" fmla="*/ 237077 h 382356"/>
                <a:gd name="connsiteX9" fmla="*/ 1001523 w 1719853"/>
                <a:gd name="connsiteY9" fmla="*/ 239459 h 382356"/>
                <a:gd name="connsiteX10" fmla="*/ 1176320 w 1719853"/>
                <a:gd name="connsiteY10" fmla="*/ 206050 h 382356"/>
                <a:gd name="connsiteX11" fmla="*/ 1505148 w 1719853"/>
                <a:gd name="connsiteY11" fmla="*/ 68638 h 382356"/>
                <a:gd name="connsiteX12" fmla="*/ 1663889 w 1719853"/>
                <a:gd name="connsiteY12" fmla="*/ 6257 h 382356"/>
                <a:gd name="connsiteX0" fmla="*/ 1663889 w 1719853"/>
                <a:gd name="connsiteY0" fmla="*/ 6257 h 378158"/>
                <a:gd name="connsiteX1" fmla="*/ 1688205 w 1719853"/>
                <a:gd name="connsiteY1" fmla="*/ 218359 h 378158"/>
                <a:gd name="connsiteX2" fmla="*/ 1243111 w 1719853"/>
                <a:gd name="connsiteY2" fmla="*/ 368247 h 378158"/>
                <a:gd name="connsiteX3" fmla="*/ 832456 w 1719853"/>
                <a:gd name="connsiteY3" fmla="*/ 377118 h 378158"/>
                <a:gd name="connsiteX4" fmla="*/ 0 w 1719853"/>
                <a:gd name="connsiteY4" fmla="*/ 377118 h 378158"/>
                <a:gd name="connsiteX5" fmla="*/ 0 w 1719853"/>
                <a:gd name="connsiteY5" fmla="*/ 294851 h 378158"/>
                <a:gd name="connsiteX6" fmla="*/ 60169 w 1719853"/>
                <a:gd name="connsiteY6" fmla="*/ 210755 h 378158"/>
                <a:gd name="connsiteX7" fmla="*/ 351442 w 1719853"/>
                <a:gd name="connsiteY7" fmla="*/ 234696 h 378158"/>
                <a:gd name="connsiteX8" fmla="*/ 699104 w 1719853"/>
                <a:gd name="connsiteY8" fmla="*/ 237077 h 378158"/>
                <a:gd name="connsiteX9" fmla="*/ 1001523 w 1719853"/>
                <a:gd name="connsiteY9" fmla="*/ 239459 h 378158"/>
                <a:gd name="connsiteX10" fmla="*/ 1176320 w 1719853"/>
                <a:gd name="connsiteY10" fmla="*/ 206050 h 378158"/>
                <a:gd name="connsiteX11" fmla="*/ 1505148 w 1719853"/>
                <a:gd name="connsiteY11" fmla="*/ 68638 h 378158"/>
                <a:gd name="connsiteX12" fmla="*/ 1663889 w 1719853"/>
                <a:gd name="connsiteY12" fmla="*/ 6257 h 378158"/>
                <a:gd name="connsiteX0" fmla="*/ 1663889 w 1724576"/>
                <a:gd name="connsiteY0" fmla="*/ 6257 h 378158"/>
                <a:gd name="connsiteX1" fmla="*/ 1688205 w 1724576"/>
                <a:gd name="connsiteY1" fmla="*/ 218359 h 378158"/>
                <a:gd name="connsiteX2" fmla="*/ 1243111 w 1724576"/>
                <a:gd name="connsiteY2" fmla="*/ 368247 h 378158"/>
                <a:gd name="connsiteX3" fmla="*/ 832456 w 1724576"/>
                <a:gd name="connsiteY3" fmla="*/ 377118 h 378158"/>
                <a:gd name="connsiteX4" fmla="*/ 0 w 1724576"/>
                <a:gd name="connsiteY4" fmla="*/ 377118 h 378158"/>
                <a:gd name="connsiteX5" fmla="*/ 0 w 1724576"/>
                <a:gd name="connsiteY5" fmla="*/ 294851 h 378158"/>
                <a:gd name="connsiteX6" fmla="*/ 60169 w 1724576"/>
                <a:gd name="connsiteY6" fmla="*/ 210755 h 378158"/>
                <a:gd name="connsiteX7" fmla="*/ 351442 w 1724576"/>
                <a:gd name="connsiteY7" fmla="*/ 234696 h 378158"/>
                <a:gd name="connsiteX8" fmla="*/ 699104 w 1724576"/>
                <a:gd name="connsiteY8" fmla="*/ 237077 h 378158"/>
                <a:gd name="connsiteX9" fmla="*/ 1001523 w 1724576"/>
                <a:gd name="connsiteY9" fmla="*/ 239459 h 378158"/>
                <a:gd name="connsiteX10" fmla="*/ 1176320 w 1724576"/>
                <a:gd name="connsiteY10" fmla="*/ 206050 h 378158"/>
                <a:gd name="connsiteX11" fmla="*/ 1505148 w 1724576"/>
                <a:gd name="connsiteY11" fmla="*/ 68638 h 378158"/>
                <a:gd name="connsiteX12" fmla="*/ 1663889 w 1724576"/>
                <a:gd name="connsiteY12" fmla="*/ 6257 h 378158"/>
                <a:gd name="connsiteX0" fmla="*/ 1663889 w 1726880"/>
                <a:gd name="connsiteY0" fmla="*/ 6257 h 378158"/>
                <a:gd name="connsiteX1" fmla="*/ 1688205 w 1726880"/>
                <a:gd name="connsiteY1" fmla="*/ 218359 h 378158"/>
                <a:gd name="connsiteX2" fmla="*/ 1243111 w 1726880"/>
                <a:gd name="connsiteY2" fmla="*/ 368247 h 378158"/>
                <a:gd name="connsiteX3" fmla="*/ 832456 w 1726880"/>
                <a:gd name="connsiteY3" fmla="*/ 377118 h 378158"/>
                <a:gd name="connsiteX4" fmla="*/ 0 w 1726880"/>
                <a:gd name="connsiteY4" fmla="*/ 377118 h 378158"/>
                <a:gd name="connsiteX5" fmla="*/ 0 w 1726880"/>
                <a:gd name="connsiteY5" fmla="*/ 294851 h 378158"/>
                <a:gd name="connsiteX6" fmla="*/ 60169 w 1726880"/>
                <a:gd name="connsiteY6" fmla="*/ 210755 h 378158"/>
                <a:gd name="connsiteX7" fmla="*/ 351442 w 1726880"/>
                <a:gd name="connsiteY7" fmla="*/ 234696 h 378158"/>
                <a:gd name="connsiteX8" fmla="*/ 699104 w 1726880"/>
                <a:gd name="connsiteY8" fmla="*/ 237077 h 378158"/>
                <a:gd name="connsiteX9" fmla="*/ 1001523 w 1726880"/>
                <a:gd name="connsiteY9" fmla="*/ 239459 h 378158"/>
                <a:gd name="connsiteX10" fmla="*/ 1176320 w 1726880"/>
                <a:gd name="connsiteY10" fmla="*/ 206050 h 378158"/>
                <a:gd name="connsiteX11" fmla="*/ 1505148 w 1726880"/>
                <a:gd name="connsiteY11" fmla="*/ 68638 h 378158"/>
                <a:gd name="connsiteX12" fmla="*/ 1663889 w 1726880"/>
                <a:gd name="connsiteY12" fmla="*/ 6257 h 378158"/>
                <a:gd name="connsiteX0" fmla="*/ 1663889 w 1726706"/>
                <a:gd name="connsiteY0" fmla="*/ 3229 h 375130"/>
                <a:gd name="connsiteX1" fmla="*/ 1688205 w 1726706"/>
                <a:gd name="connsiteY1" fmla="*/ 215331 h 375130"/>
                <a:gd name="connsiteX2" fmla="*/ 1243111 w 1726706"/>
                <a:gd name="connsiteY2" fmla="*/ 365219 h 375130"/>
                <a:gd name="connsiteX3" fmla="*/ 832456 w 1726706"/>
                <a:gd name="connsiteY3" fmla="*/ 374090 h 375130"/>
                <a:gd name="connsiteX4" fmla="*/ 0 w 1726706"/>
                <a:gd name="connsiteY4" fmla="*/ 374090 h 375130"/>
                <a:gd name="connsiteX5" fmla="*/ 0 w 1726706"/>
                <a:gd name="connsiteY5" fmla="*/ 291823 h 375130"/>
                <a:gd name="connsiteX6" fmla="*/ 60169 w 1726706"/>
                <a:gd name="connsiteY6" fmla="*/ 207727 h 375130"/>
                <a:gd name="connsiteX7" fmla="*/ 351442 w 1726706"/>
                <a:gd name="connsiteY7" fmla="*/ 231668 h 375130"/>
                <a:gd name="connsiteX8" fmla="*/ 699104 w 1726706"/>
                <a:gd name="connsiteY8" fmla="*/ 234049 h 375130"/>
                <a:gd name="connsiteX9" fmla="*/ 1001523 w 1726706"/>
                <a:gd name="connsiteY9" fmla="*/ 236431 h 375130"/>
                <a:gd name="connsiteX10" fmla="*/ 1176320 w 1726706"/>
                <a:gd name="connsiteY10" fmla="*/ 203022 h 375130"/>
                <a:gd name="connsiteX11" fmla="*/ 1509911 w 1726706"/>
                <a:gd name="connsiteY11" fmla="*/ 94366 h 375130"/>
                <a:gd name="connsiteX12" fmla="*/ 1663889 w 1726706"/>
                <a:gd name="connsiteY12" fmla="*/ 3229 h 375130"/>
                <a:gd name="connsiteX0" fmla="*/ 1663889 w 1726706"/>
                <a:gd name="connsiteY0" fmla="*/ 3229 h 375130"/>
                <a:gd name="connsiteX1" fmla="*/ 1688205 w 1726706"/>
                <a:gd name="connsiteY1" fmla="*/ 215331 h 375130"/>
                <a:gd name="connsiteX2" fmla="*/ 1243111 w 1726706"/>
                <a:gd name="connsiteY2" fmla="*/ 365219 h 375130"/>
                <a:gd name="connsiteX3" fmla="*/ 832456 w 1726706"/>
                <a:gd name="connsiteY3" fmla="*/ 374090 h 375130"/>
                <a:gd name="connsiteX4" fmla="*/ 0 w 1726706"/>
                <a:gd name="connsiteY4" fmla="*/ 374090 h 375130"/>
                <a:gd name="connsiteX5" fmla="*/ 0 w 1726706"/>
                <a:gd name="connsiteY5" fmla="*/ 291823 h 375130"/>
                <a:gd name="connsiteX6" fmla="*/ 60169 w 1726706"/>
                <a:gd name="connsiteY6" fmla="*/ 207727 h 375130"/>
                <a:gd name="connsiteX7" fmla="*/ 351442 w 1726706"/>
                <a:gd name="connsiteY7" fmla="*/ 231668 h 375130"/>
                <a:gd name="connsiteX8" fmla="*/ 699104 w 1726706"/>
                <a:gd name="connsiteY8" fmla="*/ 234049 h 375130"/>
                <a:gd name="connsiteX9" fmla="*/ 1001523 w 1726706"/>
                <a:gd name="connsiteY9" fmla="*/ 236431 h 375130"/>
                <a:gd name="connsiteX10" fmla="*/ 1176320 w 1726706"/>
                <a:gd name="connsiteY10" fmla="*/ 203022 h 375130"/>
                <a:gd name="connsiteX11" fmla="*/ 1509911 w 1726706"/>
                <a:gd name="connsiteY11" fmla="*/ 94366 h 375130"/>
                <a:gd name="connsiteX12" fmla="*/ 1663889 w 1726706"/>
                <a:gd name="connsiteY12" fmla="*/ 3229 h 375130"/>
                <a:gd name="connsiteX0" fmla="*/ 1663889 w 1726706"/>
                <a:gd name="connsiteY0" fmla="*/ 3229 h 375130"/>
                <a:gd name="connsiteX1" fmla="*/ 1688205 w 1726706"/>
                <a:gd name="connsiteY1" fmla="*/ 215331 h 375130"/>
                <a:gd name="connsiteX2" fmla="*/ 1243111 w 1726706"/>
                <a:gd name="connsiteY2" fmla="*/ 365219 h 375130"/>
                <a:gd name="connsiteX3" fmla="*/ 832456 w 1726706"/>
                <a:gd name="connsiteY3" fmla="*/ 374090 h 375130"/>
                <a:gd name="connsiteX4" fmla="*/ 0 w 1726706"/>
                <a:gd name="connsiteY4" fmla="*/ 374090 h 375130"/>
                <a:gd name="connsiteX5" fmla="*/ 0 w 1726706"/>
                <a:gd name="connsiteY5" fmla="*/ 291823 h 375130"/>
                <a:gd name="connsiteX6" fmla="*/ 60169 w 1726706"/>
                <a:gd name="connsiteY6" fmla="*/ 207727 h 375130"/>
                <a:gd name="connsiteX7" fmla="*/ 351442 w 1726706"/>
                <a:gd name="connsiteY7" fmla="*/ 231668 h 375130"/>
                <a:gd name="connsiteX8" fmla="*/ 699104 w 1726706"/>
                <a:gd name="connsiteY8" fmla="*/ 234049 h 375130"/>
                <a:gd name="connsiteX9" fmla="*/ 1001523 w 1726706"/>
                <a:gd name="connsiteY9" fmla="*/ 236431 h 375130"/>
                <a:gd name="connsiteX10" fmla="*/ 1176320 w 1726706"/>
                <a:gd name="connsiteY10" fmla="*/ 203022 h 375130"/>
                <a:gd name="connsiteX11" fmla="*/ 1282509 w 1726706"/>
                <a:gd name="connsiteY11" fmla="*/ 201121 h 375130"/>
                <a:gd name="connsiteX12" fmla="*/ 1509911 w 1726706"/>
                <a:gd name="connsiteY12" fmla="*/ 94366 h 375130"/>
                <a:gd name="connsiteX13" fmla="*/ 1663889 w 1726706"/>
                <a:gd name="connsiteY13" fmla="*/ 3229 h 375130"/>
                <a:gd name="connsiteX0" fmla="*/ 1678176 w 1724736"/>
                <a:gd name="connsiteY0" fmla="*/ 7737 h 322127"/>
                <a:gd name="connsiteX1" fmla="*/ 1688205 w 1724736"/>
                <a:gd name="connsiteY1" fmla="*/ 162328 h 322127"/>
                <a:gd name="connsiteX2" fmla="*/ 1243111 w 1724736"/>
                <a:gd name="connsiteY2" fmla="*/ 312216 h 322127"/>
                <a:gd name="connsiteX3" fmla="*/ 832456 w 1724736"/>
                <a:gd name="connsiteY3" fmla="*/ 321087 h 322127"/>
                <a:gd name="connsiteX4" fmla="*/ 0 w 1724736"/>
                <a:gd name="connsiteY4" fmla="*/ 321087 h 322127"/>
                <a:gd name="connsiteX5" fmla="*/ 0 w 1724736"/>
                <a:gd name="connsiteY5" fmla="*/ 238820 h 322127"/>
                <a:gd name="connsiteX6" fmla="*/ 60169 w 1724736"/>
                <a:gd name="connsiteY6" fmla="*/ 154724 h 322127"/>
                <a:gd name="connsiteX7" fmla="*/ 351442 w 1724736"/>
                <a:gd name="connsiteY7" fmla="*/ 178665 h 322127"/>
                <a:gd name="connsiteX8" fmla="*/ 699104 w 1724736"/>
                <a:gd name="connsiteY8" fmla="*/ 181046 h 322127"/>
                <a:gd name="connsiteX9" fmla="*/ 1001523 w 1724736"/>
                <a:gd name="connsiteY9" fmla="*/ 183428 h 322127"/>
                <a:gd name="connsiteX10" fmla="*/ 1176320 w 1724736"/>
                <a:gd name="connsiteY10" fmla="*/ 150019 h 322127"/>
                <a:gd name="connsiteX11" fmla="*/ 1282509 w 1724736"/>
                <a:gd name="connsiteY11" fmla="*/ 148118 h 322127"/>
                <a:gd name="connsiteX12" fmla="*/ 1509911 w 1724736"/>
                <a:gd name="connsiteY12" fmla="*/ 41363 h 322127"/>
                <a:gd name="connsiteX13" fmla="*/ 1678176 w 1724736"/>
                <a:gd name="connsiteY13" fmla="*/ 7737 h 322127"/>
                <a:gd name="connsiteX0" fmla="*/ 1680558 w 1725662"/>
                <a:gd name="connsiteY0" fmla="*/ 8111 h 320446"/>
                <a:gd name="connsiteX1" fmla="*/ 1688205 w 1725662"/>
                <a:gd name="connsiteY1" fmla="*/ 160647 h 320446"/>
                <a:gd name="connsiteX2" fmla="*/ 1243111 w 1725662"/>
                <a:gd name="connsiteY2" fmla="*/ 310535 h 320446"/>
                <a:gd name="connsiteX3" fmla="*/ 832456 w 1725662"/>
                <a:gd name="connsiteY3" fmla="*/ 319406 h 320446"/>
                <a:gd name="connsiteX4" fmla="*/ 0 w 1725662"/>
                <a:gd name="connsiteY4" fmla="*/ 319406 h 320446"/>
                <a:gd name="connsiteX5" fmla="*/ 0 w 1725662"/>
                <a:gd name="connsiteY5" fmla="*/ 237139 h 320446"/>
                <a:gd name="connsiteX6" fmla="*/ 60169 w 1725662"/>
                <a:gd name="connsiteY6" fmla="*/ 153043 h 320446"/>
                <a:gd name="connsiteX7" fmla="*/ 351442 w 1725662"/>
                <a:gd name="connsiteY7" fmla="*/ 176984 h 320446"/>
                <a:gd name="connsiteX8" fmla="*/ 699104 w 1725662"/>
                <a:gd name="connsiteY8" fmla="*/ 179365 h 320446"/>
                <a:gd name="connsiteX9" fmla="*/ 1001523 w 1725662"/>
                <a:gd name="connsiteY9" fmla="*/ 181747 h 320446"/>
                <a:gd name="connsiteX10" fmla="*/ 1176320 w 1725662"/>
                <a:gd name="connsiteY10" fmla="*/ 148338 h 320446"/>
                <a:gd name="connsiteX11" fmla="*/ 1282509 w 1725662"/>
                <a:gd name="connsiteY11" fmla="*/ 146437 h 320446"/>
                <a:gd name="connsiteX12" fmla="*/ 1509911 w 1725662"/>
                <a:gd name="connsiteY12" fmla="*/ 39682 h 320446"/>
                <a:gd name="connsiteX13" fmla="*/ 1680558 w 1725662"/>
                <a:gd name="connsiteY13" fmla="*/ 8111 h 320446"/>
                <a:gd name="connsiteX0" fmla="*/ 1680558 w 1721534"/>
                <a:gd name="connsiteY0" fmla="*/ 13503 h 325838"/>
                <a:gd name="connsiteX1" fmla="*/ 1688205 w 1721534"/>
                <a:gd name="connsiteY1" fmla="*/ 166039 h 325838"/>
                <a:gd name="connsiteX2" fmla="*/ 1243111 w 1721534"/>
                <a:gd name="connsiteY2" fmla="*/ 315927 h 325838"/>
                <a:gd name="connsiteX3" fmla="*/ 832456 w 1721534"/>
                <a:gd name="connsiteY3" fmla="*/ 324798 h 325838"/>
                <a:gd name="connsiteX4" fmla="*/ 0 w 1721534"/>
                <a:gd name="connsiteY4" fmla="*/ 324798 h 325838"/>
                <a:gd name="connsiteX5" fmla="*/ 0 w 1721534"/>
                <a:gd name="connsiteY5" fmla="*/ 242531 h 325838"/>
                <a:gd name="connsiteX6" fmla="*/ 60169 w 1721534"/>
                <a:gd name="connsiteY6" fmla="*/ 158435 h 325838"/>
                <a:gd name="connsiteX7" fmla="*/ 351442 w 1721534"/>
                <a:gd name="connsiteY7" fmla="*/ 182376 h 325838"/>
                <a:gd name="connsiteX8" fmla="*/ 699104 w 1721534"/>
                <a:gd name="connsiteY8" fmla="*/ 184757 h 325838"/>
                <a:gd name="connsiteX9" fmla="*/ 1001523 w 1721534"/>
                <a:gd name="connsiteY9" fmla="*/ 187139 h 325838"/>
                <a:gd name="connsiteX10" fmla="*/ 1176320 w 1721534"/>
                <a:gd name="connsiteY10" fmla="*/ 153730 h 325838"/>
                <a:gd name="connsiteX11" fmla="*/ 1282509 w 1721534"/>
                <a:gd name="connsiteY11" fmla="*/ 151829 h 325838"/>
                <a:gd name="connsiteX12" fmla="*/ 1509911 w 1721534"/>
                <a:gd name="connsiteY12" fmla="*/ 45074 h 325838"/>
                <a:gd name="connsiteX13" fmla="*/ 1680558 w 1721534"/>
                <a:gd name="connsiteY13" fmla="*/ 13503 h 325838"/>
                <a:gd name="connsiteX0" fmla="*/ 1680558 w 1708840"/>
                <a:gd name="connsiteY0" fmla="*/ 13503 h 325838"/>
                <a:gd name="connsiteX1" fmla="*/ 1688205 w 1708840"/>
                <a:gd name="connsiteY1" fmla="*/ 166039 h 325838"/>
                <a:gd name="connsiteX2" fmla="*/ 1243111 w 1708840"/>
                <a:gd name="connsiteY2" fmla="*/ 315927 h 325838"/>
                <a:gd name="connsiteX3" fmla="*/ 832456 w 1708840"/>
                <a:gd name="connsiteY3" fmla="*/ 324798 h 325838"/>
                <a:gd name="connsiteX4" fmla="*/ 0 w 1708840"/>
                <a:gd name="connsiteY4" fmla="*/ 324798 h 325838"/>
                <a:gd name="connsiteX5" fmla="*/ 0 w 1708840"/>
                <a:gd name="connsiteY5" fmla="*/ 242531 h 325838"/>
                <a:gd name="connsiteX6" fmla="*/ 60169 w 1708840"/>
                <a:gd name="connsiteY6" fmla="*/ 158435 h 325838"/>
                <a:gd name="connsiteX7" fmla="*/ 351442 w 1708840"/>
                <a:gd name="connsiteY7" fmla="*/ 182376 h 325838"/>
                <a:gd name="connsiteX8" fmla="*/ 699104 w 1708840"/>
                <a:gd name="connsiteY8" fmla="*/ 184757 h 325838"/>
                <a:gd name="connsiteX9" fmla="*/ 1001523 w 1708840"/>
                <a:gd name="connsiteY9" fmla="*/ 187139 h 325838"/>
                <a:gd name="connsiteX10" fmla="*/ 1176320 w 1708840"/>
                <a:gd name="connsiteY10" fmla="*/ 153730 h 325838"/>
                <a:gd name="connsiteX11" fmla="*/ 1282509 w 1708840"/>
                <a:gd name="connsiteY11" fmla="*/ 151829 h 325838"/>
                <a:gd name="connsiteX12" fmla="*/ 1509911 w 1708840"/>
                <a:gd name="connsiteY12" fmla="*/ 45074 h 325838"/>
                <a:gd name="connsiteX13" fmla="*/ 1680558 w 1708840"/>
                <a:gd name="connsiteY13" fmla="*/ 13503 h 325838"/>
                <a:gd name="connsiteX0" fmla="*/ 1666270 w 1717035"/>
                <a:gd name="connsiteY0" fmla="*/ 15985 h 318050"/>
                <a:gd name="connsiteX1" fmla="*/ 1688205 w 1717035"/>
                <a:gd name="connsiteY1" fmla="*/ 158251 h 318050"/>
                <a:gd name="connsiteX2" fmla="*/ 1243111 w 1717035"/>
                <a:gd name="connsiteY2" fmla="*/ 308139 h 318050"/>
                <a:gd name="connsiteX3" fmla="*/ 832456 w 1717035"/>
                <a:gd name="connsiteY3" fmla="*/ 317010 h 318050"/>
                <a:gd name="connsiteX4" fmla="*/ 0 w 1717035"/>
                <a:gd name="connsiteY4" fmla="*/ 317010 h 318050"/>
                <a:gd name="connsiteX5" fmla="*/ 0 w 1717035"/>
                <a:gd name="connsiteY5" fmla="*/ 234743 h 318050"/>
                <a:gd name="connsiteX6" fmla="*/ 60169 w 1717035"/>
                <a:gd name="connsiteY6" fmla="*/ 150647 h 318050"/>
                <a:gd name="connsiteX7" fmla="*/ 351442 w 1717035"/>
                <a:gd name="connsiteY7" fmla="*/ 174588 h 318050"/>
                <a:gd name="connsiteX8" fmla="*/ 699104 w 1717035"/>
                <a:gd name="connsiteY8" fmla="*/ 176969 h 318050"/>
                <a:gd name="connsiteX9" fmla="*/ 1001523 w 1717035"/>
                <a:gd name="connsiteY9" fmla="*/ 179351 h 318050"/>
                <a:gd name="connsiteX10" fmla="*/ 1176320 w 1717035"/>
                <a:gd name="connsiteY10" fmla="*/ 145942 h 318050"/>
                <a:gd name="connsiteX11" fmla="*/ 1282509 w 1717035"/>
                <a:gd name="connsiteY11" fmla="*/ 144041 h 318050"/>
                <a:gd name="connsiteX12" fmla="*/ 1509911 w 1717035"/>
                <a:gd name="connsiteY12" fmla="*/ 37286 h 318050"/>
                <a:gd name="connsiteX13" fmla="*/ 1666270 w 1717035"/>
                <a:gd name="connsiteY13" fmla="*/ 15985 h 318050"/>
                <a:gd name="connsiteX0" fmla="*/ 1666270 w 1720673"/>
                <a:gd name="connsiteY0" fmla="*/ 15985 h 318050"/>
                <a:gd name="connsiteX1" fmla="*/ 1688205 w 1720673"/>
                <a:gd name="connsiteY1" fmla="*/ 158251 h 318050"/>
                <a:gd name="connsiteX2" fmla="*/ 1243111 w 1720673"/>
                <a:gd name="connsiteY2" fmla="*/ 308139 h 318050"/>
                <a:gd name="connsiteX3" fmla="*/ 832456 w 1720673"/>
                <a:gd name="connsiteY3" fmla="*/ 317010 h 318050"/>
                <a:gd name="connsiteX4" fmla="*/ 0 w 1720673"/>
                <a:gd name="connsiteY4" fmla="*/ 317010 h 318050"/>
                <a:gd name="connsiteX5" fmla="*/ 0 w 1720673"/>
                <a:gd name="connsiteY5" fmla="*/ 234743 h 318050"/>
                <a:gd name="connsiteX6" fmla="*/ 60169 w 1720673"/>
                <a:gd name="connsiteY6" fmla="*/ 150647 h 318050"/>
                <a:gd name="connsiteX7" fmla="*/ 351442 w 1720673"/>
                <a:gd name="connsiteY7" fmla="*/ 174588 h 318050"/>
                <a:gd name="connsiteX8" fmla="*/ 699104 w 1720673"/>
                <a:gd name="connsiteY8" fmla="*/ 176969 h 318050"/>
                <a:gd name="connsiteX9" fmla="*/ 1001523 w 1720673"/>
                <a:gd name="connsiteY9" fmla="*/ 179351 h 318050"/>
                <a:gd name="connsiteX10" fmla="*/ 1176320 w 1720673"/>
                <a:gd name="connsiteY10" fmla="*/ 145942 h 318050"/>
                <a:gd name="connsiteX11" fmla="*/ 1282509 w 1720673"/>
                <a:gd name="connsiteY11" fmla="*/ 144041 h 318050"/>
                <a:gd name="connsiteX12" fmla="*/ 1509911 w 1720673"/>
                <a:gd name="connsiteY12" fmla="*/ 37286 h 318050"/>
                <a:gd name="connsiteX13" fmla="*/ 1666270 w 1720673"/>
                <a:gd name="connsiteY13" fmla="*/ 15985 h 318050"/>
                <a:gd name="connsiteX0" fmla="*/ 1654364 w 1713806"/>
                <a:gd name="connsiteY0" fmla="*/ 17197 h 315155"/>
                <a:gd name="connsiteX1" fmla="*/ 1688205 w 1713806"/>
                <a:gd name="connsiteY1" fmla="*/ 155356 h 315155"/>
                <a:gd name="connsiteX2" fmla="*/ 1243111 w 1713806"/>
                <a:gd name="connsiteY2" fmla="*/ 305244 h 315155"/>
                <a:gd name="connsiteX3" fmla="*/ 832456 w 1713806"/>
                <a:gd name="connsiteY3" fmla="*/ 314115 h 315155"/>
                <a:gd name="connsiteX4" fmla="*/ 0 w 1713806"/>
                <a:gd name="connsiteY4" fmla="*/ 314115 h 315155"/>
                <a:gd name="connsiteX5" fmla="*/ 0 w 1713806"/>
                <a:gd name="connsiteY5" fmla="*/ 231848 h 315155"/>
                <a:gd name="connsiteX6" fmla="*/ 60169 w 1713806"/>
                <a:gd name="connsiteY6" fmla="*/ 147752 h 315155"/>
                <a:gd name="connsiteX7" fmla="*/ 351442 w 1713806"/>
                <a:gd name="connsiteY7" fmla="*/ 171693 h 315155"/>
                <a:gd name="connsiteX8" fmla="*/ 699104 w 1713806"/>
                <a:gd name="connsiteY8" fmla="*/ 174074 h 315155"/>
                <a:gd name="connsiteX9" fmla="*/ 1001523 w 1713806"/>
                <a:gd name="connsiteY9" fmla="*/ 176456 h 315155"/>
                <a:gd name="connsiteX10" fmla="*/ 1176320 w 1713806"/>
                <a:gd name="connsiteY10" fmla="*/ 143047 h 315155"/>
                <a:gd name="connsiteX11" fmla="*/ 1282509 w 1713806"/>
                <a:gd name="connsiteY11" fmla="*/ 141146 h 315155"/>
                <a:gd name="connsiteX12" fmla="*/ 1509911 w 1713806"/>
                <a:gd name="connsiteY12" fmla="*/ 34391 h 315155"/>
                <a:gd name="connsiteX13" fmla="*/ 1654364 w 1713806"/>
                <a:gd name="connsiteY13" fmla="*/ 17197 h 315155"/>
                <a:gd name="connsiteX0" fmla="*/ 1654364 w 1709109"/>
                <a:gd name="connsiteY0" fmla="*/ 11054 h 313941"/>
                <a:gd name="connsiteX1" fmla="*/ 1678680 w 1709109"/>
                <a:gd name="connsiteY1" fmla="*/ 138944 h 313941"/>
                <a:gd name="connsiteX2" fmla="*/ 1243111 w 1709109"/>
                <a:gd name="connsiteY2" fmla="*/ 299101 h 313941"/>
                <a:gd name="connsiteX3" fmla="*/ 832456 w 1709109"/>
                <a:gd name="connsiteY3" fmla="*/ 307972 h 313941"/>
                <a:gd name="connsiteX4" fmla="*/ 0 w 1709109"/>
                <a:gd name="connsiteY4" fmla="*/ 307972 h 313941"/>
                <a:gd name="connsiteX5" fmla="*/ 0 w 1709109"/>
                <a:gd name="connsiteY5" fmla="*/ 225705 h 313941"/>
                <a:gd name="connsiteX6" fmla="*/ 60169 w 1709109"/>
                <a:gd name="connsiteY6" fmla="*/ 141609 h 313941"/>
                <a:gd name="connsiteX7" fmla="*/ 351442 w 1709109"/>
                <a:gd name="connsiteY7" fmla="*/ 165550 h 313941"/>
                <a:gd name="connsiteX8" fmla="*/ 699104 w 1709109"/>
                <a:gd name="connsiteY8" fmla="*/ 167931 h 313941"/>
                <a:gd name="connsiteX9" fmla="*/ 1001523 w 1709109"/>
                <a:gd name="connsiteY9" fmla="*/ 170313 h 313941"/>
                <a:gd name="connsiteX10" fmla="*/ 1176320 w 1709109"/>
                <a:gd name="connsiteY10" fmla="*/ 136904 h 313941"/>
                <a:gd name="connsiteX11" fmla="*/ 1282509 w 1709109"/>
                <a:gd name="connsiteY11" fmla="*/ 135003 h 313941"/>
                <a:gd name="connsiteX12" fmla="*/ 1509911 w 1709109"/>
                <a:gd name="connsiteY12" fmla="*/ 28248 h 313941"/>
                <a:gd name="connsiteX13" fmla="*/ 1654364 w 1709109"/>
                <a:gd name="connsiteY13" fmla="*/ 11054 h 31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9109" h="313941">
                  <a:moveTo>
                    <a:pt x="1654364" y="11054"/>
                  </a:moveTo>
                  <a:cubicBezTo>
                    <a:pt x="1682492" y="29503"/>
                    <a:pt x="1747222" y="90936"/>
                    <a:pt x="1678680" y="138944"/>
                  </a:cubicBezTo>
                  <a:cubicBezTo>
                    <a:pt x="1610138" y="186952"/>
                    <a:pt x="1384148" y="270930"/>
                    <a:pt x="1243111" y="299101"/>
                  </a:cubicBezTo>
                  <a:cubicBezTo>
                    <a:pt x="1102074" y="327272"/>
                    <a:pt x="964579" y="306384"/>
                    <a:pt x="832456" y="307972"/>
                  </a:cubicBezTo>
                  <a:lnTo>
                    <a:pt x="0" y="307972"/>
                  </a:lnTo>
                  <a:lnTo>
                    <a:pt x="0" y="225705"/>
                  </a:lnTo>
                  <a:cubicBezTo>
                    <a:pt x="0" y="178173"/>
                    <a:pt x="1595" y="151635"/>
                    <a:pt x="60169" y="141609"/>
                  </a:cubicBezTo>
                  <a:cubicBezTo>
                    <a:pt x="118743" y="131583"/>
                    <a:pt x="252097" y="194500"/>
                    <a:pt x="351442" y="165550"/>
                  </a:cubicBezTo>
                  <a:cubicBezTo>
                    <a:pt x="450787" y="136600"/>
                    <a:pt x="578851" y="205237"/>
                    <a:pt x="699104" y="167931"/>
                  </a:cubicBezTo>
                  <a:cubicBezTo>
                    <a:pt x="819357" y="130625"/>
                    <a:pt x="894207" y="204059"/>
                    <a:pt x="1001523" y="170313"/>
                  </a:cubicBezTo>
                  <a:cubicBezTo>
                    <a:pt x="1108839" y="136567"/>
                    <a:pt x="1129489" y="142789"/>
                    <a:pt x="1176320" y="136904"/>
                  </a:cubicBezTo>
                  <a:cubicBezTo>
                    <a:pt x="1223151" y="131019"/>
                    <a:pt x="1226911" y="153112"/>
                    <a:pt x="1282509" y="135003"/>
                  </a:cubicBezTo>
                  <a:cubicBezTo>
                    <a:pt x="1338107" y="116894"/>
                    <a:pt x="1445157" y="57807"/>
                    <a:pt x="1509911" y="28248"/>
                  </a:cubicBezTo>
                  <a:cubicBezTo>
                    <a:pt x="1582838" y="-3463"/>
                    <a:pt x="1626236" y="-7395"/>
                    <a:pt x="1654364" y="11054"/>
                  </a:cubicBezTo>
                  <a:close/>
                </a:path>
              </a:pathLst>
            </a:custGeom>
            <a:solidFill>
              <a:schemeClr val="bg1">
                <a:lumMod val="9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4" name="Freeform 20"/>
            <p:cNvSpPr>
              <a:spLocks/>
            </p:cNvSpPr>
            <p:nvPr/>
          </p:nvSpPr>
          <p:spPr bwMode="auto">
            <a:xfrm>
              <a:off x="2779126" y="5945100"/>
              <a:ext cx="1306880" cy="151949"/>
            </a:xfrm>
            <a:custGeom>
              <a:avLst/>
              <a:gdLst>
                <a:gd name="T0" fmla="*/ 988 w 1084"/>
                <a:gd name="T1" fmla="*/ 0 h 126"/>
                <a:gd name="T2" fmla="*/ 96 w 1084"/>
                <a:gd name="T3" fmla="*/ 0 h 126"/>
                <a:gd name="T4" fmla="*/ 28 w 1084"/>
                <a:gd name="T5" fmla="*/ 28 h 126"/>
                <a:gd name="T6" fmla="*/ 0 w 1084"/>
                <a:gd name="T7" fmla="*/ 96 h 126"/>
                <a:gd name="T8" fmla="*/ 0 w 1084"/>
                <a:gd name="T9" fmla="*/ 126 h 126"/>
                <a:gd name="T10" fmla="*/ 38 w 1084"/>
                <a:gd name="T11" fmla="*/ 126 h 126"/>
                <a:gd name="T12" fmla="*/ 38 w 1084"/>
                <a:gd name="T13" fmla="*/ 96 h 126"/>
                <a:gd name="T14" fmla="*/ 55 w 1084"/>
                <a:gd name="T15" fmla="*/ 55 h 126"/>
                <a:gd name="T16" fmla="*/ 96 w 1084"/>
                <a:gd name="T17" fmla="*/ 38 h 126"/>
                <a:gd name="T18" fmla="*/ 988 w 1084"/>
                <a:gd name="T19" fmla="*/ 38 h 126"/>
                <a:gd name="T20" fmla="*/ 1029 w 1084"/>
                <a:gd name="T21" fmla="*/ 55 h 126"/>
                <a:gd name="T22" fmla="*/ 1046 w 1084"/>
                <a:gd name="T23" fmla="*/ 96 h 126"/>
                <a:gd name="T24" fmla="*/ 1046 w 1084"/>
                <a:gd name="T25" fmla="*/ 126 h 126"/>
                <a:gd name="T26" fmla="*/ 1084 w 1084"/>
                <a:gd name="T27" fmla="*/ 126 h 126"/>
                <a:gd name="T28" fmla="*/ 1084 w 1084"/>
                <a:gd name="T29" fmla="*/ 96 h 126"/>
                <a:gd name="T30" fmla="*/ 1056 w 1084"/>
                <a:gd name="T31" fmla="*/ 28 h 126"/>
                <a:gd name="T32" fmla="*/ 988 w 1084"/>
                <a:gd name="T3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4" h="126">
                  <a:moveTo>
                    <a:pt x="988" y="0"/>
                  </a:moveTo>
                  <a:cubicBezTo>
                    <a:pt x="96" y="0"/>
                    <a:pt x="96" y="0"/>
                    <a:pt x="96" y="0"/>
                  </a:cubicBezTo>
                  <a:cubicBezTo>
                    <a:pt x="69" y="0"/>
                    <a:pt x="45" y="11"/>
                    <a:pt x="28" y="28"/>
                  </a:cubicBezTo>
                  <a:cubicBezTo>
                    <a:pt x="10" y="45"/>
                    <a:pt x="0" y="69"/>
                    <a:pt x="0" y="96"/>
                  </a:cubicBezTo>
                  <a:cubicBezTo>
                    <a:pt x="0" y="126"/>
                    <a:pt x="0" y="126"/>
                    <a:pt x="0" y="126"/>
                  </a:cubicBezTo>
                  <a:cubicBezTo>
                    <a:pt x="38" y="126"/>
                    <a:pt x="38" y="126"/>
                    <a:pt x="38" y="126"/>
                  </a:cubicBezTo>
                  <a:cubicBezTo>
                    <a:pt x="38" y="96"/>
                    <a:pt x="38" y="96"/>
                    <a:pt x="38" y="96"/>
                  </a:cubicBezTo>
                  <a:cubicBezTo>
                    <a:pt x="38" y="80"/>
                    <a:pt x="45" y="66"/>
                    <a:pt x="55" y="55"/>
                  </a:cubicBezTo>
                  <a:cubicBezTo>
                    <a:pt x="65" y="45"/>
                    <a:pt x="80" y="38"/>
                    <a:pt x="96" y="38"/>
                  </a:cubicBezTo>
                  <a:cubicBezTo>
                    <a:pt x="988" y="38"/>
                    <a:pt x="988" y="38"/>
                    <a:pt x="988" y="38"/>
                  </a:cubicBezTo>
                  <a:cubicBezTo>
                    <a:pt x="1004" y="38"/>
                    <a:pt x="1018" y="45"/>
                    <a:pt x="1029" y="55"/>
                  </a:cubicBezTo>
                  <a:cubicBezTo>
                    <a:pt x="1039" y="66"/>
                    <a:pt x="1046" y="80"/>
                    <a:pt x="1046" y="96"/>
                  </a:cubicBezTo>
                  <a:cubicBezTo>
                    <a:pt x="1046" y="126"/>
                    <a:pt x="1046" y="126"/>
                    <a:pt x="1046" y="126"/>
                  </a:cubicBezTo>
                  <a:cubicBezTo>
                    <a:pt x="1084" y="126"/>
                    <a:pt x="1084" y="126"/>
                    <a:pt x="1084" y="126"/>
                  </a:cubicBezTo>
                  <a:cubicBezTo>
                    <a:pt x="1084" y="96"/>
                    <a:pt x="1084" y="96"/>
                    <a:pt x="1084" y="96"/>
                  </a:cubicBezTo>
                  <a:cubicBezTo>
                    <a:pt x="1084" y="69"/>
                    <a:pt x="1073" y="45"/>
                    <a:pt x="1056" y="28"/>
                  </a:cubicBezTo>
                  <a:cubicBezTo>
                    <a:pt x="1038" y="11"/>
                    <a:pt x="1014" y="0"/>
                    <a:pt x="988" y="0"/>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21"/>
            <p:cNvSpPr>
              <a:spLocks/>
            </p:cNvSpPr>
            <p:nvPr/>
          </p:nvSpPr>
          <p:spPr bwMode="auto">
            <a:xfrm>
              <a:off x="2698222" y="5276044"/>
              <a:ext cx="1060038" cy="249845"/>
            </a:xfrm>
            <a:custGeom>
              <a:avLst/>
              <a:gdLst>
                <a:gd name="T0" fmla="*/ 879 w 879"/>
                <a:gd name="T1" fmla="*/ 173 h 173"/>
                <a:gd name="T2" fmla="*/ 853 w 879"/>
                <a:gd name="T3" fmla="*/ 173 h 173"/>
                <a:gd name="T4" fmla="*/ 853 w 879"/>
                <a:gd name="T5" fmla="*/ 86 h 173"/>
                <a:gd name="T6" fmla="*/ 835 w 879"/>
                <a:gd name="T7" fmla="*/ 44 h 173"/>
                <a:gd name="T8" fmla="*/ 793 w 879"/>
                <a:gd name="T9" fmla="*/ 27 h 173"/>
                <a:gd name="T10" fmla="*/ 86 w 879"/>
                <a:gd name="T11" fmla="*/ 27 h 173"/>
                <a:gd name="T12" fmla="*/ 44 w 879"/>
                <a:gd name="T13" fmla="*/ 44 h 173"/>
                <a:gd name="T14" fmla="*/ 27 w 879"/>
                <a:gd name="T15" fmla="*/ 86 h 173"/>
                <a:gd name="T16" fmla="*/ 27 w 879"/>
                <a:gd name="T17" fmla="*/ 173 h 173"/>
                <a:gd name="T18" fmla="*/ 0 w 879"/>
                <a:gd name="T19" fmla="*/ 173 h 173"/>
                <a:gd name="T20" fmla="*/ 0 w 879"/>
                <a:gd name="T21" fmla="*/ 86 h 173"/>
                <a:gd name="T22" fmla="*/ 26 w 879"/>
                <a:gd name="T23" fmla="*/ 25 h 173"/>
                <a:gd name="T24" fmla="*/ 86 w 879"/>
                <a:gd name="T25" fmla="*/ 0 h 173"/>
                <a:gd name="T26" fmla="*/ 793 w 879"/>
                <a:gd name="T27" fmla="*/ 0 h 173"/>
                <a:gd name="T28" fmla="*/ 854 w 879"/>
                <a:gd name="T29" fmla="*/ 25 h 173"/>
                <a:gd name="T30" fmla="*/ 879 w 879"/>
                <a:gd name="T31" fmla="*/ 86 h 173"/>
                <a:gd name="T32" fmla="*/ 879 w 879"/>
                <a:gd name="T3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9" h="173">
                  <a:moveTo>
                    <a:pt x="879" y="173"/>
                  </a:moveTo>
                  <a:cubicBezTo>
                    <a:pt x="853" y="173"/>
                    <a:pt x="853" y="173"/>
                    <a:pt x="853" y="173"/>
                  </a:cubicBezTo>
                  <a:cubicBezTo>
                    <a:pt x="853" y="86"/>
                    <a:pt x="853" y="86"/>
                    <a:pt x="853" y="86"/>
                  </a:cubicBezTo>
                  <a:cubicBezTo>
                    <a:pt x="853" y="70"/>
                    <a:pt x="846" y="55"/>
                    <a:pt x="835" y="44"/>
                  </a:cubicBezTo>
                  <a:cubicBezTo>
                    <a:pt x="824" y="33"/>
                    <a:pt x="809" y="27"/>
                    <a:pt x="793" y="27"/>
                  </a:cubicBezTo>
                  <a:cubicBezTo>
                    <a:pt x="86" y="27"/>
                    <a:pt x="86" y="27"/>
                    <a:pt x="86" y="27"/>
                  </a:cubicBezTo>
                  <a:cubicBezTo>
                    <a:pt x="70" y="27"/>
                    <a:pt x="55" y="33"/>
                    <a:pt x="44" y="44"/>
                  </a:cubicBezTo>
                  <a:cubicBezTo>
                    <a:pt x="33" y="55"/>
                    <a:pt x="27" y="70"/>
                    <a:pt x="27" y="86"/>
                  </a:cubicBezTo>
                  <a:cubicBezTo>
                    <a:pt x="27" y="173"/>
                    <a:pt x="27" y="173"/>
                    <a:pt x="27" y="173"/>
                  </a:cubicBezTo>
                  <a:cubicBezTo>
                    <a:pt x="0" y="173"/>
                    <a:pt x="0" y="173"/>
                    <a:pt x="0" y="173"/>
                  </a:cubicBezTo>
                  <a:cubicBezTo>
                    <a:pt x="0" y="86"/>
                    <a:pt x="0" y="86"/>
                    <a:pt x="0" y="86"/>
                  </a:cubicBezTo>
                  <a:cubicBezTo>
                    <a:pt x="0" y="63"/>
                    <a:pt x="9" y="41"/>
                    <a:pt x="26" y="25"/>
                  </a:cubicBezTo>
                  <a:cubicBezTo>
                    <a:pt x="42" y="9"/>
                    <a:pt x="63" y="0"/>
                    <a:pt x="86" y="0"/>
                  </a:cubicBezTo>
                  <a:cubicBezTo>
                    <a:pt x="793" y="0"/>
                    <a:pt x="793" y="0"/>
                    <a:pt x="793" y="0"/>
                  </a:cubicBezTo>
                  <a:cubicBezTo>
                    <a:pt x="816" y="0"/>
                    <a:pt x="838" y="9"/>
                    <a:pt x="854" y="25"/>
                  </a:cubicBezTo>
                  <a:cubicBezTo>
                    <a:pt x="870" y="41"/>
                    <a:pt x="879" y="63"/>
                    <a:pt x="879" y="86"/>
                  </a:cubicBezTo>
                  <a:cubicBezTo>
                    <a:pt x="879" y="173"/>
                    <a:pt x="879" y="173"/>
                    <a:pt x="879" y="173"/>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22"/>
            <p:cNvSpPr>
              <a:spLocks/>
            </p:cNvSpPr>
            <p:nvPr/>
          </p:nvSpPr>
          <p:spPr bwMode="auto">
            <a:xfrm>
              <a:off x="3986308" y="6095847"/>
              <a:ext cx="142339" cy="30029"/>
            </a:xfrm>
            <a:custGeom>
              <a:avLst/>
              <a:gdLst>
                <a:gd name="T0" fmla="*/ 237 w 237"/>
                <a:gd name="T1" fmla="*/ 50 h 50"/>
                <a:gd name="T2" fmla="*/ 0 w 237"/>
                <a:gd name="T3" fmla="*/ 50 h 50"/>
                <a:gd name="T4" fmla="*/ 0 w 237"/>
                <a:gd name="T5" fmla="*/ 0 h 50"/>
                <a:gd name="T6" fmla="*/ 237 w 237"/>
                <a:gd name="T7" fmla="*/ 0 h 50"/>
                <a:gd name="T8" fmla="*/ 237 w 237"/>
                <a:gd name="T9" fmla="*/ 50 h 50"/>
                <a:gd name="T10" fmla="*/ 237 w 237"/>
                <a:gd name="T11" fmla="*/ 50 h 50"/>
              </a:gdLst>
              <a:ahLst/>
              <a:cxnLst>
                <a:cxn ang="0">
                  <a:pos x="T0" y="T1"/>
                </a:cxn>
                <a:cxn ang="0">
                  <a:pos x="T2" y="T3"/>
                </a:cxn>
                <a:cxn ang="0">
                  <a:pos x="T4" y="T5"/>
                </a:cxn>
                <a:cxn ang="0">
                  <a:pos x="T6" y="T7"/>
                </a:cxn>
                <a:cxn ang="0">
                  <a:pos x="T8" y="T9"/>
                </a:cxn>
                <a:cxn ang="0">
                  <a:pos x="T10" y="T11"/>
                </a:cxn>
              </a:cxnLst>
              <a:rect l="0" t="0" r="r" b="b"/>
              <a:pathLst>
                <a:path w="237" h="50">
                  <a:moveTo>
                    <a:pt x="237" y="50"/>
                  </a:moveTo>
                  <a:lnTo>
                    <a:pt x="0" y="50"/>
                  </a:lnTo>
                  <a:lnTo>
                    <a:pt x="0" y="0"/>
                  </a:lnTo>
                  <a:lnTo>
                    <a:pt x="237" y="0"/>
                  </a:lnTo>
                  <a:lnTo>
                    <a:pt x="237" y="50"/>
                  </a:lnTo>
                  <a:lnTo>
                    <a:pt x="237" y="50"/>
                  </a:ln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23"/>
            <p:cNvSpPr>
              <a:spLocks/>
            </p:cNvSpPr>
            <p:nvPr/>
          </p:nvSpPr>
          <p:spPr bwMode="auto">
            <a:xfrm>
              <a:off x="2731679" y="6095847"/>
              <a:ext cx="142339" cy="30029"/>
            </a:xfrm>
            <a:custGeom>
              <a:avLst/>
              <a:gdLst>
                <a:gd name="T0" fmla="*/ 237 w 237"/>
                <a:gd name="T1" fmla="*/ 50 h 50"/>
                <a:gd name="T2" fmla="*/ 0 w 237"/>
                <a:gd name="T3" fmla="*/ 50 h 50"/>
                <a:gd name="T4" fmla="*/ 0 w 237"/>
                <a:gd name="T5" fmla="*/ 0 h 50"/>
                <a:gd name="T6" fmla="*/ 237 w 237"/>
                <a:gd name="T7" fmla="*/ 0 h 50"/>
                <a:gd name="T8" fmla="*/ 237 w 237"/>
                <a:gd name="T9" fmla="*/ 50 h 50"/>
                <a:gd name="T10" fmla="*/ 237 w 237"/>
                <a:gd name="T11" fmla="*/ 50 h 50"/>
              </a:gdLst>
              <a:ahLst/>
              <a:cxnLst>
                <a:cxn ang="0">
                  <a:pos x="T0" y="T1"/>
                </a:cxn>
                <a:cxn ang="0">
                  <a:pos x="T2" y="T3"/>
                </a:cxn>
                <a:cxn ang="0">
                  <a:pos x="T4" y="T5"/>
                </a:cxn>
                <a:cxn ang="0">
                  <a:pos x="T6" y="T7"/>
                </a:cxn>
                <a:cxn ang="0">
                  <a:pos x="T8" y="T9"/>
                </a:cxn>
                <a:cxn ang="0">
                  <a:pos x="T10" y="T11"/>
                </a:cxn>
              </a:cxnLst>
              <a:rect l="0" t="0" r="r" b="b"/>
              <a:pathLst>
                <a:path w="237" h="50">
                  <a:moveTo>
                    <a:pt x="237" y="50"/>
                  </a:moveTo>
                  <a:lnTo>
                    <a:pt x="0" y="50"/>
                  </a:lnTo>
                  <a:lnTo>
                    <a:pt x="0" y="0"/>
                  </a:lnTo>
                  <a:lnTo>
                    <a:pt x="237" y="0"/>
                  </a:lnTo>
                  <a:lnTo>
                    <a:pt x="237" y="50"/>
                  </a:lnTo>
                  <a:lnTo>
                    <a:pt x="237" y="50"/>
                  </a:ln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24"/>
            <p:cNvSpPr>
              <a:spLocks/>
            </p:cNvSpPr>
            <p:nvPr/>
          </p:nvSpPr>
          <p:spPr bwMode="auto">
            <a:xfrm>
              <a:off x="3729256" y="5595557"/>
              <a:ext cx="80479" cy="54053"/>
            </a:xfrm>
            <a:custGeom>
              <a:avLst/>
              <a:gdLst>
                <a:gd name="T0" fmla="*/ 67 w 67"/>
                <a:gd name="T1" fmla="*/ 0 h 45"/>
                <a:gd name="T2" fmla="*/ 0 w 67"/>
                <a:gd name="T3" fmla="*/ 0 h 45"/>
                <a:gd name="T4" fmla="*/ 0 w 67"/>
                <a:gd name="T5" fmla="*/ 22 h 45"/>
                <a:gd name="T6" fmla="*/ 22 w 67"/>
                <a:gd name="T7" fmla="*/ 45 h 45"/>
                <a:gd name="T8" fmla="*/ 45 w 67"/>
                <a:gd name="T9" fmla="*/ 45 h 45"/>
                <a:gd name="T10" fmla="*/ 67 w 67"/>
                <a:gd name="T11" fmla="*/ 22 h 45"/>
                <a:gd name="T12" fmla="*/ 67 w 67"/>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67" h="45">
                  <a:moveTo>
                    <a:pt x="67" y="0"/>
                  </a:moveTo>
                  <a:cubicBezTo>
                    <a:pt x="0" y="0"/>
                    <a:pt x="0" y="0"/>
                    <a:pt x="0" y="0"/>
                  </a:cubicBezTo>
                  <a:cubicBezTo>
                    <a:pt x="0" y="22"/>
                    <a:pt x="0" y="22"/>
                    <a:pt x="0" y="22"/>
                  </a:cubicBezTo>
                  <a:cubicBezTo>
                    <a:pt x="0" y="35"/>
                    <a:pt x="10" y="45"/>
                    <a:pt x="22" y="45"/>
                  </a:cubicBezTo>
                  <a:cubicBezTo>
                    <a:pt x="45" y="45"/>
                    <a:pt x="45" y="45"/>
                    <a:pt x="45" y="45"/>
                  </a:cubicBezTo>
                  <a:cubicBezTo>
                    <a:pt x="57" y="45"/>
                    <a:pt x="67" y="35"/>
                    <a:pt x="67" y="22"/>
                  </a:cubicBezTo>
                  <a:cubicBezTo>
                    <a:pt x="67" y="0"/>
                    <a:pt x="67" y="0"/>
                    <a:pt x="67" y="0"/>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25"/>
            <p:cNvSpPr>
              <a:spLocks/>
            </p:cNvSpPr>
            <p:nvPr/>
          </p:nvSpPr>
          <p:spPr bwMode="auto">
            <a:xfrm>
              <a:off x="3729256" y="5892248"/>
              <a:ext cx="80479" cy="54053"/>
            </a:xfrm>
            <a:custGeom>
              <a:avLst/>
              <a:gdLst>
                <a:gd name="T0" fmla="*/ 67 w 67"/>
                <a:gd name="T1" fmla="*/ 45 h 45"/>
                <a:gd name="T2" fmla="*/ 0 w 67"/>
                <a:gd name="T3" fmla="*/ 45 h 45"/>
                <a:gd name="T4" fmla="*/ 0 w 67"/>
                <a:gd name="T5" fmla="*/ 23 h 45"/>
                <a:gd name="T6" fmla="*/ 22 w 67"/>
                <a:gd name="T7" fmla="*/ 0 h 45"/>
                <a:gd name="T8" fmla="*/ 45 w 67"/>
                <a:gd name="T9" fmla="*/ 0 h 45"/>
                <a:gd name="T10" fmla="*/ 67 w 67"/>
                <a:gd name="T11" fmla="*/ 23 h 45"/>
                <a:gd name="T12" fmla="*/ 67 w 67"/>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67" h="45">
                  <a:moveTo>
                    <a:pt x="67" y="45"/>
                  </a:moveTo>
                  <a:cubicBezTo>
                    <a:pt x="0" y="45"/>
                    <a:pt x="0" y="45"/>
                    <a:pt x="0" y="45"/>
                  </a:cubicBezTo>
                  <a:cubicBezTo>
                    <a:pt x="0" y="23"/>
                    <a:pt x="0" y="23"/>
                    <a:pt x="0" y="23"/>
                  </a:cubicBezTo>
                  <a:cubicBezTo>
                    <a:pt x="0" y="10"/>
                    <a:pt x="10" y="0"/>
                    <a:pt x="22" y="0"/>
                  </a:cubicBezTo>
                  <a:cubicBezTo>
                    <a:pt x="45" y="0"/>
                    <a:pt x="45" y="0"/>
                    <a:pt x="45" y="0"/>
                  </a:cubicBezTo>
                  <a:cubicBezTo>
                    <a:pt x="57" y="0"/>
                    <a:pt x="67" y="10"/>
                    <a:pt x="67" y="23"/>
                  </a:cubicBezTo>
                  <a:cubicBezTo>
                    <a:pt x="67" y="45"/>
                    <a:pt x="67" y="45"/>
                    <a:pt x="67" y="45"/>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26"/>
            <p:cNvSpPr>
              <a:spLocks/>
            </p:cNvSpPr>
            <p:nvPr/>
          </p:nvSpPr>
          <p:spPr bwMode="auto">
            <a:xfrm>
              <a:off x="3052393" y="5595557"/>
              <a:ext cx="82281" cy="54053"/>
            </a:xfrm>
            <a:custGeom>
              <a:avLst/>
              <a:gdLst>
                <a:gd name="T0" fmla="*/ 68 w 68"/>
                <a:gd name="T1" fmla="*/ 0 h 45"/>
                <a:gd name="T2" fmla="*/ 0 w 68"/>
                <a:gd name="T3" fmla="*/ 0 h 45"/>
                <a:gd name="T4" fmla="*/ 0 w 68"/>
                <a:gd name="T5" fmla="*/ 22 h 45"/>
                <a:gd name="T6" fmla="*/ 23 w 68"/>
                <a:gd name="T7" fmla="*/ 45 h 45"/>
                <a:gd name="T8" fmla="*/ 45 w 68"/>
                <a:gd name="T9" fmla="*/ 45 h 45"/>
                <a:gd name="T10" fmla="*/ 68 w 68"/>
                <a:gd name="T11" fmla="*/ 22 h 45"/>
                <a:gd name="T12" fmla="*/ 68 w 68"/>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68" h="45">
                  <a:moveTo>
                    <a:pt x="68" y="0"/>
                  </a:moveTo>
                  <a:cubicBezTo>
                    <a:pt x="0" y="0"/>
                    <a:pt x="0" y="0"/>
                    <a:pt x="0" y="0"/>
                  </a:cubicBezTo>
                  <a:cubicBezTo>
                    <a:pt x="0" y="22"/>
                    <a:pt x="0" y="22"/>
                    <a:pt x="0" y="22"/>
                  </a:cubicBezTo>
                  <a:cubicBezTo>
                    <a:pt x="0" y="35"/>
                    <a:pt x="11" y="45"/>
                    <a:pt x="23" y="45"/>
                  </a:cubicBezTo>
                  <a:cubicBezTo>
                    <a:pt x="45" y="45"/>
                    <a:pt x="45" y="45"/>
                    <a:pt x="45" y="45"/>
                  </a:cubicBezTo>
                  <a:cubicBezTo>
                    <a:pt x="58" y="45"/>
                    <a:pt x="68" y="35"/>
                    <a:pt x="68" y="22"/>
                  </a:cubicBezTo>
                  <a:cubicBezTo>
                    <a:pt x="68" y="0"/>
                    <a:pt x="68" y="0"/>
                    <a:pt x="68" y="0"/>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27"/>
            <p:cNvSpPr>
              <a:spLocks/>
            </p:cNvSpPr>
            <p:nvPr/>
          </p:nvSpPr>
          <p:spPr bwMode="auto">
            <a:xfrm>
              <a:off x="3052393" y="5892248"/>
              <a:ext cx="82281" cy="54053"/>
            </a:xfrm>
            <a:custGeom>
              <a:avLst/>
              <a:gdLst>
                <a:gd name="T0" fmla="*/ 68 w 68"/>
                <a:gd name="T1" fmla="*/ 45 h 45"/>
                <a:gd name="T2" fmla="*/ 0 w 68"/>
                <a:gd name="T3" fmla="*/ 45 h 45"/>
                <a:gd name="T4" fmla="*/ 0 w 68"/>
                <a:gd name="T5" fmla="*/ 23 h 45"/>
                <a:gd name="T6" fmla="*/ 23 w 68"/>
                <a:gd name="T7" fmla="*/ 0 h 45"/>
                <a:gd name="T8" fmla="*/ 45 w 68"/>
                <a:gd name="T9" fmla="*/ 0 h 45"/>
                <a:gd name="T10" fmla="*/ 68 w 68"/>
                <a:gd name="T11" fmla="*/ 23 h 45"/>
                <a:gd name="T12" fmla="*/ 68 w 68"/>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68" h="45">
                  <a:moveTo>
                    <a:pt x="68" y="45"/>
                  </a:moveTo>
                  <a:cubicBezTo>
                    <a:pt x="0" y="45"/>
                    <a:pt x="0" y="45"/>
                    <a:pt x="0" y="45"/>
                  </a:cubicBezTo>
                  <a:cubicBezTo>
                    <a:pt x="0" y="23"/>
                    <a:pt x="0" y="23"/>
                    <a:pt x="0" y="23"/>
                  </a:cubicBezTo>
                  <a:cubicBezTo>
                    <a:pt x="0" y="10"/>
                    <a:pt x="11" y="0"/>
                    <a:pt x="23" y="0"/>
                  </a:cubicBezTo>
                  <a:cubicBezTo>
                    <a:pt x="45" y="0"/>
                    <a:pt x="45" y="0"/>
                    <a:pt x="45" y="0"/>
                  </a:cubicBezTo>
                  <a:cubicBezTo>
                    <a:pt x="58" y="0"/>
                    <a:pt x="68" y="10"/>
                    <a:pt x="68" y="23"/>
                  </a:cubicBezTo>
                  <a:cubicBezTo>
                    <a:pt x="68" y="45"/>
                    <a:pt x="68" y="45"/>
                    <a:pt x="68" y="45"/>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12" name="Rectangle 1111"/>
          <p:cNvSpPr/>
          <p:nvPr/>
        </p:nvSpPr>
        <p:spPr>
          <a:xfrm>
            <a:off x="0" y="6718299"/>
            <a:ext cx="9144000" cy="167287"/>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605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77"/>
                                        </p:tgtEl>
                                        <p:attrNameLst>
                                          <p:attrName>style.visibility</p:attrName>
                                        </p:attrNameLst>
                                      </p:cBhvr>
                                      <p:to>
                                        <p:strVal val="visible"/>
                                      </p:to>
                                    </p:set>
                                    <p:anim calcmode="lin" valueType="num">
                                      <p:cBhvr additive="base">
                                        <p:cTn id="7" dur="1000" fill="hold"/>
                                        <p:tgtEl>
                                          <p:spTgt spid="377"/>
                                        </p:tgtEl>
                                        <p:attrNameLst>
                                          <p:attrName>ppt_x</p:attrName>
                                        </p:attrNameLst>
                                      </p:cBhvr>
                                      <p:tavLst>
                                        <p:tav tm="0">
                                          <p:val>
                                            <p:strVal val="#ppt_x"/>
                                          </p:val>
                                        </p:tav>
                                        <p:tav tm="100000">
                                          <p:val>
                                            <p:strVal val="#ppt_x"/>
                                          </p:val>
                                        </p:tav>
                                      </p:tavLst>
                                    </p:anim>
                                    <p:anim calcmode="lin" valueType="num">
                                      <p:cBhvr additive="base">
                                        <p:cTn id="8" dur="1000" fill="hold"/>
                                        <p:tgtEl>
                                          <p:spTgt spid="37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378"/>
                                        </p:tgtEl>
                                        <p:attrNameLst>
                                          <p:attrName>style.visibility</p:attrName>
                                        </p:attrNameLst>
                                      </p:cBhvr>
                                      <p:to>
                                        <p:strVal val="visible"/>
                                      </p:to>
                                    </p:set>
                                    <p:anim calcmode="lin" valueType="num">
                                      <p:cBhvr additive="base">
                                        <p:cTn id="11" dur="1000" fill="hold"/>
                                        <p:tgtEl>
                                          <p:spTgt spid="378"/>
                                        </p:tgtEl>
                                        <p:attrNameLst>
                                          <p:attrName>ppt_x</p:attrName>
                                        </p:attrNameLst>
                                      </p:cBhvr>
                                      <p:tavLst>
                                        <p:tav tm="0">
                                          <p:val>
                                            <p:strVal val="#ppt_x"/>
                                          </p:val>
                                        </p:tav>
                                        <p:tav tm="100000">
                                          <p:val>
                                            <p:strVal val="#ppt_x"/>
                                          </p:val>
                                        </p:tav>
                                      </p:tavLst>
                                    </p:anim>
                                    <p:anim calcmode="lin" valueType="num">
                                      <p:cBhvr additive="base">
                                        <p:cTn id="12" dur="1000" fill="hold"/>
                                        <p:tgtEl>
                                          <p:spTgt spid="378"/>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376"/>
                                        </p:tgtEl>
                                        <p:attrNameLst>
                                          <p:attrName>style.visibility</p:attrName>
                                        </p:attrNameLst>
                                      </p:cBhvr>
                                      <p:to>
                                        <p:strVal val="visible"/>
                                      </p:to>
                                    </p:set>
                                    <p:anim calcmode="lin" valueType="num">
                                      <p:cBhvr additive="base">
                                        <p:cTn id="15" dur="1000" fill="hold"/>
                                        <p:tgtEl>
                                          <p:spTgt spid="376"/>
                                        </p:tgtEl>
                                        <p:attrNameLst>
                                          <p:attrName>ppt_x</p:attrName>
                                        </p:attrNameLst>
                                      </p:cBhvr>
                                      <p:tavLst>
                                        <p:tav tm="0">
                                          <p:val>
                                            <p:strVal val="#ppt_x"/>
                                          </p:val>
                                        </p:tav>
                                        <p:tav tm="100000">
                                          <p:val>
                                            <p:strVal val="#ppt_x"/>
                                          </p:val>
                                        </p:tav>
                                      </p:tavLst>
                                    </p:anim>
                                    <p:anim calcmode="lin" valueType="num">
                                      <p:cBhvr additive="base">
                                        <p:cTn id="16" dur="1000" fill="hold"/>
                                        <p:tgtEl>
                                          <p:spTgt spid="376"/>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600"/>
                                  </p:stCondLst>
                                  <p:childTnLst>
                                    <p:set>
                                      <p:cBhvr>
                                        <p:cTn id="18" dur="1" fill="hold">
                                          <p:stCondLst>
                                            <p:cond delay="0"/>
                                          </p:stCondLst>
                                        </p:cTn>
                                        <p:tgtEl>
                                          <p:spTgt spid="379"/>
                                        </p:tgtEl>
                                        <p:attrNameLst>
                                          <p:attrName>style.visibility</p:attrName>
                                        </p:attrNameLst>
                                      </p:cBhvr>
                                      <p:to>
                                        <p:strVal val="visible"/>
                                      </p:to>
                                    </p:set>
                                    <p:anim calcmode="lin" valueType="num">
                                      <p:cBhvr additive="base">
                                        <p:cTn id="19" dur="1000" fill="hold"/>
                                        <p:tgtEl>
                                          <p:spTgt spid="379"/>
                                        </p:tgtEl>
                                        <p:attrNameLst>
                                          <p:attrName>ppt_x</p:attrName>
                                        </p:attrNameLst>
                                      </p:cBhvr>
                                      <p:tavLst>
                                        <p:tav tm="0">
                                          <p:val>
                                            <p:strVal val="#ppt_x"/>
                                          </p:val>
                                        </p:tav>
                                        <p:tav tm="100000">
                                          <p:val>
                                            <p:strVal val="#ppt_x"/>
                                          </p:val>
                                        </p:tav>
                                      </p:tavLst>
                                    </p:anim>
                                    <p:anim calcmode="lin" valueType="num">
                                      <p:cBhvr additive="base">
                                        <p:cTn id="20" dur="1000" fill="hold"/>
                                        <p:tgtEl>
                                          <p:spTgt spid="379"/>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800"/>
                                  </p:stCondLst>
                                  <p:childTnLst>
                                    <p:set>
                                      <p:cBhvr>
                                        <p:cTn id="22" dur="1" fill="hold">
                                          <p:stCondLst>
                                            <p:cond delay="0"/>
                                          </p:stCondLst>
                                        </p:cTn>
                                        <p:tgtEl>
                                          <p:spTgt spid="1085"/>
                                        </p:tgtEl>
                                        <p:attrNameLst>
                                          <p:attrName>style.visibility</p:attrName>
                                        </p:attrNameLst>
                                      </p:cBhvr>
                                      <p:to>
                                        <p:strVal val="visible"/>
                                      </p:to>
                                    </p:set>
                                    <p:anim calcmode="lin" valueType="num">
                                      <p:cBhvr additive="base">
                                        <p:cTn id="23" dur="750" fill="hold"/>
                                        <p:tgtEl>
                                          <p:spTgt spid="1085"/>
                                        </p:tgtEl>
                                        <p:attrNameLst>
                                          <p:attrName>ppt_x</p:attrName>
                                        </p:attrNameLst>
                                      </p:cBhvr>
                                      <p:tavLst>
                                        <p:tav tm="0">
                                          <p:val>
                                            <p:strVal val="#ppt_x"/>
                                          </p:val>
                                        </p:tav>
                                        <p:tav tm="100000">
                                          <p:val>
                                            <p:strVal val="#ppt_x"/>
                                          </p:val>
                                        </p:tav>
                                      </p:tavLst>
                                    </p:anim>
                                    <p:anim calcmode="lin" valueType="num">
                                      <p:cBhvr additive="base">
                                        <p:cTn id="24" dur="750" fill="hold"/>
                                        <p:tgtEl>
                                          <p:spTgt spid="1085"/>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2200"/>
                                  </p:stCondLst>
                                  <p:childTnLst>
                                    <p:set>
                                      <p:cBhvr>
                                        <p:cTn id="26" dur="1" fill="hold">
                                          <p:stCondLst>
                                            <p:cond delay="0"/>
                                          </p:stCondLst>
                                        </p:cTn>
                                        <p:tgtEl>
                                          <p:spTgt spid="1087"/>
                                        </p:tgtEl>
                                        <p:attrNameLst>
                                          <p:attrName>style.visibility</p:attrName>
                                        </p:attrNameLst>
                                      </p:cBhvr>
                                      <p:to>
                                        <p:strVal val="visible"/>
                                      </p:to>
                                    </p:set>
                                    <p:anim calcmode="lin" valueType="num">
                                      <p:cBhvr additive="base">
                                        <p:cTn id="27" dur="750" fill="hold"/>
                                        <p:tgtEl>
                                          <p:spTgt spid="1087"/>
                                        </p:tgtEl>
                                        <p:attrNameLst>
                                          <p:attrName>ppt_x</p:attrName>
                                        </p:attrNameLst>
                                      </p:cBhvr>
                                      <p:tavLst>
                                        <p:tav tm="0">
                                          <p:val>
                                            <p:strVal val="#ppt_x"/>
                                          </p:val>
                                        </p:tav>
                                        <p:tav tm="100000">
                                          <p:val>
                                            <p:strVal val="#ppt_x"/>
                                          </p:val>
                                        </p:tav>
                                      </p:tavLst>
                                    </p:anim>
                                    <p:anim calcmode="lin" valueType="num">
                                      <p:cBhvr additive="base">
                                        <p:cTn id="28" dur="750" fill="hold"/>
                                        <p:tgtEl>
                                          <p:spTgt spid="1087"/>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2400"/>
                                  </p:stCondLst>
                                  <p:childTnLst>
                                    <p:set>
                                      <p:cBhvr>
                                        <p:cTn id="30" dur="1" fill="hold">
                                          <p:stCondLst>
                                            <p:cond delay="0"/>
                                          </p:stCondLst>
                                        </p:cTn>
                                        <p:tgtEl>
                                          <p:spTgt spid="1088"/>
                                        </p:tgtEl>
                                        <p:attrNameLst>
                                          <p:attrName>style.visibility</p:attrName>
                                        </p:attrNameLst>
                                      </p:cBhvr>
                                      <p:to>
                                        <p:strVal val="visible"/>
                                      </p:to>
                                    </p:set>
                                    <p:anim calcmode="lin" valueType="num">
                                      <p:cBhvr additive="base">
                                        <p:cTn id="31" dur="750" fill="hold"/>
                                        <p:tgtEl>
                                          <p:spTgt spid="1088"/>
                                        </p:tgtEl>
                                        <p:attrNameLst>
                                          <p:attrName>ppt_x</p:attrName>
                                        </p:attrNameLst>
                                      </p:cBhvr>
                                      <p:tavLst>
                                        <p:tav tm="0">
                                          <p:val>
                                            <p:strVal val="#ppt_x"/>
                                          </p:val>
                                        </p:tav>
                                        <p:tav tm="100000">
                                          <p:val>
                                            <p:strVal val="#ppt_x"/>
                                          </p:val>
                                        </p:tav>
                                      </p:tavLst>
                                    </p:anim>
                                    <p:anim calcmode="lin" valueType="num">
                                      <p:cBhvr additive="base">
                                        <p:cTn id="32" dur="750" fill="hold"/>
                                        <p:tgtEl>
                                          <p:spTgt spid="1088"/>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00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750" fill="hold"/>
                                        <p:tgtEl>
                                          <p:spTgt spid="3"/>
                                        </p:tgtEl>
                                        <p:attrNameLst>
                                          <p:attrName>ppt_x</p:attrName>
                                        </p:attrNameLst>
                                      </p:cBhvr>
                                      <p:tavLst>
                                        <p:tav tm="0">
                                          <p:val>
                                            <p:strVal val="#ppt_x"/>
                                          </p:val>
                                        </p:tav>
                                        <p:tav tm="100000">
                                          <p:val>
                                            <p:strVal val="#ppt_x"/>
                                          </p:val>
                                        </p:tav>
                                      </p:tavLst>
                                    </p:anim>
                                    <p:anim calcmode="lin" valueType="num">
                                      <p:cBhvr additive="base">
                                        <p:cTn id="36"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a:t>
            </a:r>
            <a:r>
              <a:rPr lang="en-US" dirty="0" err="1"/>
              <a:t>Clostridial</a:t>
            </a:r>
            <a:r>
              <a:rPr lang="en-US" dirty="0"/>
              <a:t> Collagenase Ointment (CCO)</a:t>
            </a:r>
          </a:p>
        </p:txBody>
      </p:sp>
      <p:sp>
        <p:nvSpPr>
          <p:cNvPr id="3" name="Rectangle 2"/>
          <p:cNvSpPr/>
          <p:nvPr/>
        </p:nvSpPr>
        <p:spPr>
          <a:xfrm>
            <a:off x="3270250" y="1187450"/>
            <a:ext cx="5683250" cy="5530850"/>
          </a:xfrm>
          <a:prstGeom prst="rect">
            <a:avLst/>
          </a:prstGeom>
          <a:solidFill>
            <a:srgbClr val="E3E8E8"/>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a:off x="171450" y="1187450"/>
            <a:ext cx="2927350" cy="5530850"/>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8" name="Group 64"/>
          <p:cNvGrpSpPr>
            <a:grpSpLocks noChangeAspect="1"/>
          </p:cNvGrpSpPr>
          <p:nvPr/>
        </p:nvGrpSpPr>
        <p:grpSpPr bwMode="auto">
          <a:xfrm rot="2928862">
            <a:off x="943029" y="1815947"/>
            <a:ext cx="1296955" cy="1278688"/>
            <a:chOff x="2169" y="1463"/>
            <a:chExt cx="1420" cy="1400"/>
          </a:xfrm>
        </p:grpSpPr>
        <p:sp>
          <p:nvSpPr>
            <p:cNvPr id="159" name="AutoShape 63"/>
            <p:cNvSpPr>
              <a:spLocks noChangeAspect="1" noChangeArrowheads="1" noTextEdit="1"/>
            </p:cNvSpPr>
            <p:nvPr/>
          </p:nvSpPr>
          <p:spPr bwMode="auto">
            <a:xfrm>
              <a:off x="2171" y="1463"/>
              <a:ext cx="1418" cy="1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65"/>
            <p:cNvSpPr>
              <a:spLocks/>
            </p:cNvSpPr>
            <p:nvPr/>
          </p:nvSpPr>
          <p:spPr bwMode="auto">
            <a:xfrm>
              <a:off x="2169" y="1580"/>
              <a:ext cx="1295" cy="1283"/>
            </a:xfrm>
            <a:custGeom>
              <a:avLst/>
              <a:gdLst>
                <a:gd name="T0" fmla="*/ 6 w 644"/>
                <a:gd name="T1" fmla="*/ 419 h 638"/>
                <a:gd name="T2" fmla="*/ 214 w 644"/>
                <a:gd name="T3" fmla="*/ 631 h 638"/>
                <a:gd name="T4" fmla="*/ 237 w 644"/>
                <a:gd name="T5" fmla="*/ 632 h 638"/>
                <a:gd name="T6" fmla="*/ 237 w 644"/>
                <a:gd name="T7" fmla="*/ 632 h 638"/>
                <a:gd name="T8" fmla="*/ 237 w 644"/>
                <a:gd name="T9" fmla="*/ 608 h 638"/>
                <a:gd name="T10" fmla="*/ 236 w 644"/>
                <a:gd name="T11" fmla="*/ 607 h 638"/>
                <a:gd name="T12" fmla="*/ 644 w 644"/>
                <a:gd name="T13" fmla="*/ 138 h 638"/>
                <a:gd name="T14" fmla="*/ 577 w 644"/>
                <a:gd name="T15" fmla="*/ 69 h 638"/>
                <a:gd name="T16" fmla="*/ 509 w 644"/>
                <a:gd name="T17" fmla="*/ 0 h 638"/>
                <a:gd name="T18" fmla="*/ 31 w 644"/>
                <a:gd name="T19" fmla="*/ 398 h 638"/>
                <a:gd name="T20" fmla="*/ 30 w 644"/>
                <a:gd name="T21" fmla="*/ 397 h 638"/>
                <a:gd name="T22" fmla="*/ 7 w 644"/>
                <a:gd name="T23" fmla="*/ 396 h 638"/>
                <a:gd name="T24" fmla="*/ 7 w 644"/>
                <a:gd name="T25" fmla="*/ 396 h 638"/>
                <a:gd name="T26" fmla="*/ 6 w 644"/>
                <a:gd name="T27" fmla="*/ 41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4" h="638">
                  <a:moveTo>
                    <a:pt x="6" y="419"/>
                  </a:moveTo>
                  <a:cubicBezTo>
                    <a:pt x="214" y="631"/>
                    <a:pt x="214" y="631"/>
                    <a:pt x="214" y="631"/>
                  </a:cubicBezTo>
                  <a:cubicBezTo>
                    <a:pt x="220" y="638"/>
                    <a:pt x="230" y="638"/>
                    <a:pt x="237" y="632"/>
                  </a:cubicBezTo>
                  <a:cubicBezTo>
                    <a:pt x="237" y="632"/>
                    <a:pt x="237" y="632"/>
                    <a:pt x="237" y="632"/>
                  </a:cubicBezTo>
                  <a:cubicBezTo>
                    <a:pt x="243" y="625"/>
                    <a:pt x="243" y="615"/>
                    <a:pt x="237" y="608"/>
                  </a:cubicBezTo>
                  <a:cubicBezTo>
                    <a:pt x="236" y="607"/>
                    <a:pt x="236" y="607"/>
                    <a:pt x="236" y="607"/>
                  </a:cubicBezTo>
                  <a:cubicBezTo>
                    <a:pt x="644" y="138"/>
                    <a:pt x="644" y="138"/>
                    <a:pt x="644" y="138"/>
                  </a:cubicBezTo>
                  <a:cubicBezTo>
                    <a:pt x="577" y="69"/>
                    <a:pt x="577" y="69"/>
                    <a:pt x="577" y="69"/>
                  </a:cubicBezTo>
                  <a:cubicBezTo>
                    <a:pt x="509" y="0"/>
                    <a:pt x="509" y="0"/>
                    <a:pt x="509" y="0"/>
                  </a:cubicBezTo>
                  <a:cubicBezTo>
                    <a:pt x="31" y="398"/>
                    <a:pt x="31" y="398"/>
                    <a:pt x="31" y="398"/>
                  </a:cubicBezTo>
                  <a:cubicBezTo>
                    <a:pt x="30" y="397"/>
                    <a:pt x="30" y="397"/>
                    <a:pt x="30" y="397"/>
                  </a:cubicBezTo>
                  <a:cubicBezTo>
                    <a:pt x="24" y="390"/>
                    <a:pt x="13" y="390"/>
                    <a:pt x="7" y="396"/>
                  </a:cubicBezTo>
                  <a:cubicBezTo>
                    <a:pt x="7" y="396"/>
                    <a:pt x="7" y="396"/>
                    <a:pt x="7" y="396"/>
                  </a:cubicBezTo>
                  <a:cubicBezTo>
                    <a:pt x="0" y="403"/>
                    <a:pt x="0" y="413"/>
                    <a:pt x="6" y="419"/>
                  </a:cubicBezTo>
                  <a:close/>
                </a:path>
              </a:pathLst>
            </a:custGeom>
            <a:solidFill>
              <a:schemeClr val="bg1"/>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66"/>
            <p:cNvSpPr>
              <a:spLocks/>
            </p:cNvSpPr>
            <p:nvPr/>
          </p:nvSpPr>
          <p:spPr bwMode="auto">
            <a:xfrm>
              <a:off x="3196" y="1581"/>
              <a:ext cx="271" cy="277"/>
            </a:xfrm>
            <a:custGeom>
              <a:avLst/>
              <a:gdLst>
                <a:gd name="T0" fmla="*/ 0 w 135"/>
                <a:gd name="T1" fmla="*/ 0 h 138"/>
                <a:gd name="T2" fmla="*/ 135 w 135"/>
                <a:gd name="T3" fmla="*/ 138 h 138"/>
                <a:gd name="T4" fmla="*/ 124 w 135"/>
                <a:gd name="T5" fmla="*/ 69 h 138"/>
                <a:gd name="T6" fmla="*/ 120 w 135"/>
                <a:gd name="T7" fmla="*/ 60 h 138"/>
                <a:gd name="T8" fmla="*/ 119 w 135"/>
                <a:gd name="T9" fmla="*/ 60 h 138"/>
                <a:gd name="T10" fmla="*/ 125 w 135"/>
                <a:gd name="T11" fmla="*/ 53 h 138"/>
                <a:gd name="T12" fmla="*/ 85 w 135"/>
                <a:gd name="T13" fmla="*/ 12 h 138"/>
                <a:gd name="T14" fmla="*/ 78 w 135"/>
                <a:gd name="T15" fmla="*/ 18 h 138"/>
                <a:gd name="T16" fmla="*/ 77 w 135"/>
                <a:gd name="T17" fmla="*/ 17 h 138"/>
                <a:gd name="T18" fmla="*/ 69 w 135"/>
                <a:gd name="T19" fmla="*/ 13 h 138"/>
                <a:gd name="T20" fmla="*/ 0 w 135"/>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38">
                  <a:moveTo>
                    <a:pt x="0" y="0"/>
                  </a:moveTo>
                  <a:cubicBezTo>
                    <a:pt x="135" y="138"/>
                    <a:pt x="135" y="138"/>
                    <a:pt x="135" y="138"/>
                  </a:cubicBezTo>
                  <a:cubicBezTo>
                    <a:pt x="124" y="69"/>
                    <a:pt x="124" y="69"/>
                    <a:pt x="124" y="69"/>
                  </a:cubicBezTo>
                  <a:cubicBezTo>
                    <a:pt x="123" y="66"/>
                    <a:pt x="122" y="63"/>
                    <a:pt x="120" y="60"/>
                  </a:cubicBezTo>
                  <a:cubicBezTo>
                    <a:pt x="119" y="60"/>
                    <a:pt x="119" y="60"/>
                    <a:pt x="119" y="60"/>
                  </a:cubicBezTo>
                  <a:cubicBezTo>
                    <a:pt x="125" y="53"/>
                    <a:pt x="125" y="53"/>
                    <a:pt x="125" y="53"/>
                  </a:cubicBezTo>
                  <a:cubicBezTo>
                    <a:pt x="85" y="12"/>
                    <a:pt x="85" y="12"/>
                    <a:pt x="85" y="12"/>
                  </a:cubicBezTo>
                  <a:cubicBezTo>
                    <a:pt x="78" y="18"/>
                    <a:pt x="78" y="18"/>
                    <a:pt x="78" y="18"/>
                  </a:cubicBezTo>
                  <a:cubicBezTo>
                    <a:pt x="77" y="17"/>
                    <a:pt x="77" y="17"/>
                    <a:pt x="77" y="17"/>
                  </a:cubicBezTo>
                  <a:cubicBezTo>
                    <a:pt x="75" y="15"/>
                    <a:pt x="72" y="13"/>
                    <a:pt x="69" y="13"/>
                  </a:cubicBezTo>
                  <a:lnTo>
                    <a:pt x="0" y="0"/>
                  </a:lnTo>
                  <a:close/>
                </a:path>
              </a:pathLst>
            </a:custGeom>
            <a:solidFill>
              <a:schemeClr val="bg1"/>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67"/>
            <p:cNvSpPr>
              <a:spLocks/>
            </p:cNvSpPr>
            <p:nvPr/>
          </p:nvSpPr>
          <p:spPr bwMode="auto">
            <a:xfrm>
              <a:off x="3343" y="1470"/>
              <a:ext cx="245" cy="243"/>
            </a:xfrm>
            <a:custGeom>
              <a:avLst/>
              <a:gdLst>
                <a:gd name="T0" fmla="*/ 0 w 245"/>
                <a:gd name="T1" fmla="*/ 117 h 243"/>
                <a:gd name="T2" fmla="*/ 124 w 245"/>
                <a:gd name="T3" fmla="*/ 243 h 243"/>
                <a:gd name="T4" fmla="*/ 245 w 245"/>
                <a:gd name="T5" fmla="*/ 86 h 243"/>
                <a:gd name="T6" fmla="*/ 161 w 245"/>
                <a:gd name="T7" fmla="*/ 0 h 243"/>
                <a:gd name="T8" fmla="*/ 0 w 245"/>
                <a:gd name="T9" fmla="*/ 117 h 243"/>
              </a:gdLst>
              <a:ahLst/>
              <a:cxnLst>
                <a:cxn ang="0">
                  <a:pos x="T0" y="T1"/>
                </a:cxn>
                <a:cxn ang="0">
                  <a:pos x="T2" y="T3"/>
                </a:cxn>
                <a:cxn ang="0">
                  <a:pos x="T4" y="T5"/>
                </a:cxn>
                <a:cxn ang="0">
                  <a:pos x="T6" y="T7"/>
                </a:cxn>
                <a:cxn ang="0">
                  <a:pos x="T8" y="T9"/>
                </a:cxn>
              </a:cxnLst>
              <a:rect l="0" t="0" r="r" b="b"/>
              <a:pathLst>
                <a:path w="245" h="243">
                  <a:moveTo>
                    <a:pt x="0" y="117"/>
                  </a:moveTo>
                  <a:lnTo>
                    <a:pt x="124" y="243"/>
                  </a:lnTo>
                  <a:lnTo>
                    <a:pt x="245" y="86"/>
                  </a:lnTo>
                  <a:lnTo>
                    <a:pt x="161" y="0"/>
                  </a:lnTo>
                  <a:lnTo>
                    <a:pt x="0" y="117"/>
                  </a:lnTo>
                  <a:close/>
                </a:path>
              </a:pathLst>
            </a:custGeom>
            <a:solidFill>
              <a:srgbClr val="FFFFFF"/>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67" name="Picture 166"/>
          <p:cNvPicPr>
            <a:picLocks noChangeAspect="1"/>
          </p:cNvPicPr>
          <p:nvPr/>
        </p:nvPicPr>
        <p:blipFill rotWithShape="1">
          <a:blip r:embed="rId3"/>
          <a:srcRect l="74567" r="2039"/>
          <a:stretch/>
        </p:blipFill>
        <p:spPr>
          <a:xfrm>
            <a:off x="4591067" y="3156964"/>
            <a:ext cx="2650273" cy="2014155"/>
          </a:xfrm>
          <a:prstGeom prst="rect">
            <a:avLst/>
          </a:prstGeom>
        </p:spPr>
      </p:pic>
      <p:sp>
        <p:nvSpPr>
          <p:cNvPr id="169" name="Freeform 33"/>
          <p:cNvSpPr>
            <a:spLocks/>
          </p:cNvSpPr>
          <p:nvPr/>
        </p:nvSpPr>
        <p:spPr bwMode="auto">
          <a:xfrm>
            <a:off x="5247591" y="3226099"/>
            <a:ext cx="499124" cy="1008188"/>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55 w 9985"/>
              <a:gd name="connsiteY0" fmla="*/ 0 h 29325"/>
              <a:gd name="connsiteX1" fmla="*/ 3895 w 9985"/>
              <a:gd name="connsiteY1" fmla="*/ 0 h 29325"/>
              <a:gd name="connsiteX2" fmla="*/ 1735 w 9985"/>
              <a:gd name="connsiteY2" fmla="*/ 641 h 29325"/>
              <a:gd name="connsiteX3" fmla="*/ 885 w 9985"/>
              <a:gd name="connsiteY3" fmla="*/ 2110 h 29325"/>
              <a:gd name="connsiteX4" fmla="*/ 134 w 9985"/>
              <a:gd name="connsiteY4" fmla="*/ 5500 h 29325"/>
              <a:gd name="connsiteX5" fmla="*/ 356 w 9985"/>
              <a:gd name="connsiteY5" fmla="*/ 7720 h 29325"/>
              <a:gd name="connsiteX6" fmla="*/ 2271 w 9985"/>
              <a:gd name="connsiteY6" fmla="*/ 29297 h 29325"/>
              <a:gd name="connsiteX7" fmla="*/ 3193 w 9985"/>
              <a:gd name="connsiteY7" fmla="*/ 2600 h 29325"/>
              <a:gd name="connsiteX8" fmla="*/ 8325 w 9985"/>
              <a:gd name="connsiteY8" fmla="*/ 9432 h 29325"/>
              <a:gd name="connsiteX9" fmla="*/ 9963 w 9985"/>
              <a:gd name="connsiteY9" fmla="*/ 5125 h 29325"/>
              <a:gd name="connsiteX10" fmla="*/ 8062 w 9985"/>
              <a:gd name="connsiteY10" fmla="*/ 1076 h 29325"/>
              <a:gd name="connsiteX11" fmla="*/ 4828 w 9985"/>
              <a:gd name="connsiteY11" fmla="*/ 380 h 29325"/>
              <a:gd name="connsiteX0" fmla="*/ 4198 w 10036"/>
              <a:gd name="connsiteY0" fmla="*/ 0 h 27341"/>
              <a:gd name="connsiteX1" fmla="*/ 3938 w 10036"/>
              <a:gd name="connsiteY1" fmla="*/ 0 h 27341"/>
              <a:gd name="connsiteX2" fmla="*/ 1775 w 10036"/>
              <a:gd name="connsiteY2" fmla="*/ 219 h 27341"/>
              <a:gd name="connsiteX3" fmla="*/ 923 w 10036"/>
              <a:gd name="connsiteY3" fmla="*/ 720 h 27341"/>
              <a:gd name="connsiteX4" fmla="*/ 171 w 10036"/>
              <a:gd name="connsiteY4" fmla="*/ 1876 h 27341"/>
              <a:gd name="connsiteX5" fmla="*/ 394 w 10036"/>
              <a:gd name="connsiteY5" fmla="*/ 2633 h 27341"/>
              <a:gd name="connsiteX6" fmla="*/ 3108 w 10036"/>
              <a:gd name="connsiteY6" fmla="*/ 27338 h 27341"/>
              <a:gd name="connsiteX7" fmla="*/ 3235 w 10036"/>
              <a:gd name="connsiteY7" fmla="*/ 887 h 27341"/>
              <a:gd name="connsiteX8" fmla="*/ 8375 w 10036"/>
              <a:gd name="connsiteY8" fmla="*/ 3216 h 27341"/>
              <a:gd name="connsiteX9" fmla="*/ 10015 w 10036"/>
              <a:gd name="connsiteY9" fmla="*/ 1748 h 27341"/>
              <a:gd name="connsiteX10" fmla="*/ 8111 w 10036"/>
              <a:gd name="connsiteY10" fmla="*/ 367 h 27341"/>
              <a:gd name="connsiteX11" fmla="*/ 4872 w 10036"/>
              <a:gd name="connsiteY11" fmla="*/ 130 h 27341"/>
              <a:gd name="connsiteX0" fmla="*/ 4198 w 10036"/>
              <a:gd name="connsiteY0" fmla="*/ 0 h 27497"/>
              <a:gd name="connsiteX1" fmla="*/ 3938 w 10036"/>
              <a:gd name="connsiteY1" fmla="*/ 0 h 27497"/>
              <a:gd name="connsiteX2" fmla="*/ 1775 w 10036"/>
              <a:gd name="connsiteY2" fmla="*/ 219 h 27497"/>
              <a:gd name="connsiteX3" fmla="*/ 923 w 10036"/>
              <a:gd name="connsiteY3" fmla="*/ 720 h 27497"/>
              <a:gd name="connsiteX4" fmla="*/ 171 w 10036"/>
              <a:gd name="connsiteY4" fmla="*/ 1876 h 27497"/>
              <a:gd name="connsiteX5" fmla="*/ 394 w 10036"/>
              <a:gd name="connsiteY5" fmla="*/ 2633 h 27497"/>
              <a:gd name="connsiteX6" fmla="*/ 3108 w 10036"/>
              <a:gd name="connsiteY6" fmla="*/ 27338 h 27497"/>
              <a:gd name="connsiteX7" fmla="*/ 3338 w 10036"/>
              <a:gd name="connsiteY7" fmla="*/ 13660 h 27497"/>
              <a:gd name="connsiteX8" fmla="*/ 8375 w 10036"/>
              <a:gd name="connsiteY8" fmla="*/ 3216 h 27497"/>
              <a:gd name="connsiteX9" fmla="*/ 10015 w 10036"/>
              <a:gd name="connsiteY9" fmla="*/ 1748 h 27497"/>
              <a:gd name="connsiteX10" fmla="*/ 8111 w 10036"/>
              <a:gd name="connsiteY10" fmla="*/ 367 h 27497"/>
              <a:gd name="connsiteX11" fmla="*/ 4872 w 10036"/>
              <a:gd name="connsiteY11" fmla="*/ 130 h 27497"/>
              <a:gd name="connsiteX0" fmla="*/ 4198 w 10036"/>
              <a:gd name="connsiteY0" fmla="*/ 0 h 27533"/>
              <a:gd name="connsiteX1" fmla="*/ 3938 w 10036"/>
              <a:gd name="connsiteY1" fmla="*/ 0 h 27533"/>
              <a:gd name="connsiteX2" fmla="*/ 1775 w 10036"/>
              <a:gd name="connsiteY2" fmla="*/ 219 h 27533"/>
              <a:gd name="connsiteX3" fmla="*/ 923 w 10036"/>
              <a:gd name="connsiteY3" fmla="*/ 720 h 27533"/>
              <a:gd name="connsiteX4" fmla="*/ 171 w 10036"/>
              <a:gd name="connsiteY4" fmla="*/ 1876 h 27533"/>
              <a:gd name="connsiteX5" fmla="*/ 394 w 10036"/>
              <a:gd name="connsiteY5" fmla="*/ 2633 h 27533"/>
              <a:gd name="connsiteX6" fmla="*/ 3108 w 10036"/>
              <a:gd name="connsiteY6" fmla="*/ 27338 h 27533"/>
              <a:gd name="connsiteX7" fmla="*/ 3338 w 10036"/>
              <a:gd name="connsiteY7" fmla="*/ 13660 h 27533"/>
              <a:gd name="connsiteX8" fmla="*/ 8375 w 10036"/>
              <a:gd name="connsiteY8" fmla="*/ 3216 h 27533"/>
              <a:gd name="connsiteX9" fmla="*/ 10015 w 10036"/>
              <a:gd name="connsiteY9" fmla="*/ 1748 h 27533"/>
              <a:gd name="connsiteX10" fmla="*/ 8111 w 10036"/>
              <a:gd name="connsiteY10" fmla="*/ 367 h 27533"/>
              <a:gd name="connsiteX11" fmla="*/ 4872 w 10036"/>
              <a:gd name="connsiteY11" fmla="*/ 130 h 27533"/>
              <a:gd name="connsiteX0" fmla="*/ 4196 w 10034"/>
              <a:gd name="connsiteY0" fmla="*/ 0 h 27788"/>
              <a:gd name="connsiteX1" fmla="*/ 3936 w 10034"/>
              <a:gd name="connsiteY1" fmla="*/ 0 h 27788"/>
              <a:gd name="connsiteX2" fmla="*/ 1773 w 10034"/>
              <a:gd name="connsiteY2" fmla="*/ 219 h 27788"/>
              <a:gd name="connsiteX3" fmla="*/ 921 w 10034"/>
              <a:gd name="connsiteY3" fmla="*/ 720 h 27788"/>
              <a:gd name="connsiteX4" fmla="*/ 169 w 10034"/>
              <a:gd name="connsiteY4" fmla="*/ 1876 h 27788"/>
              <a:gd name="connsiteX5" fmla="*/ 392 w 10034"/>
              <a:gd name="connsiteY5" fmla="*/ 2633 h 27788"/>
              <a:gd name="connsiteX6" fmla="*/ 3055 w 10034"/>
              <a:gd name="connsiteY6" fmla="*/ 27597 h 27788"/>
              <a:gd name="connsiteX7" fmla="*/ 3336 w 10034"/>
              <a:gd name="connsiteY7" fmla="*/ 13660 h 27788"/>
              <a:gd name="connsiteX8" fmla="*/ 8373 w 10034"/>
              <a:gd name="connsiteY8" fmla="*/ 3216 h 27788"/>
              <a:gd name="connsiteX9" fmla="*/ 10013 w 10034"/>
              <a:gd name="connsiteY9" fmla="*/ 1748 h 27788"/>
              <a:gd name="connsiteX10" fmla="*/ 8109 w 10034"/>
              <a:gd name="connsiteY10" fmla="*/ 367 h 27788"/>
              <a:gd name="connsiteX11" fmla="*/ 4870 w 10034"/>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8"/>
              <a:gd name="connsiteY0" fmla="*/ 0 h 27788"/>
              <a:gd name="connsiteX1" fmla="*/ 3936 w 10018"/>
              <a:gd name="connsiteY1" fmla="*/ 0 h 27788"/>
              <a:gd name="connsiteX2" fmla="*/ 1773 w 10018"/>
              <a:gd name="connsiteY2" fmla="*/ 219 h 27788"/>
              <a:gd name="connsiteX3" fmla="*/ 921 w 10018"/>
              <a:gd name="connsiteY3" fmla="*/ 720 h 27788"/>
              <a:gd name="connsiteX4" fmla="*/ 169 w 10018"/>
              <a:gd name="connsiteY4" fmla="*/ 1876 h 27788"/>
              <a:gd name="connsiteX5" fmla="*/ 392 w 10018"/>
              <a:gd name="connsiteY5" fmla="*/ 2633 h 27788"/>
              <a:gd name="connsiteX6" fmla="*/ 3055 w 10018"/>
              <a:gd name="connsiteY6" fmla="*/ 27597 h 27788"/>
              <a:gd name="connsiteX7" fmla="*/ 3336 w 10018"/>
              <a:gd name="connsiteY7" fmla="*/ 13660 h 27788"/>
              <a:gd name="connsiteX8" fmla="*/ 3101 w 10018"/>
              <a:gd name="connsiteY8" fmla="*/ 3475 h 27788"/>
              <a:gd name="connsiteX9" fmla="*/ 10013 w 10018"/>
              <a:gd name="connsiteY9" fmla="*/ 1748 h 27788"/>
              <a:gd name="connsiteX10" fmla="*/ 8109 w 10018"/>
              <a:gd name="connsiteY10" fmla="*/ 367 h 27788"/>
              <a:gd name="connsiteX11" fmla="*/ 4870 w 10018"/>
              <a:gd name="connsiteY11" fmla="*/ 130 h 27788"/>
              <a:gd name="connsiteX0" fmla="*/ 4073 w 9895"/>
              <a:gd name="connsiteY0" fmla="*/ 0 h 27775"/>
              <a:gd name="connsiteX1" fmla="*/ 3813 w 9895"/>
              <a:gd name="connsiteY1" fmla="*/ 0 h 27775"/>
              <a:gd name="connsiteX2" fmla="*/ 1650 w 9895"/>
              <a:gd name="connsiteY2" fmla="*/ 219 h 27775"/>
              <a:gd name="connsiteX3" fmla="*/ 798 w 9895"/>
              <a:gd name="connsiteY3" fmla="*/ 720 h 27775"/>
              <a:gd name="connsiteX4" fmla="*/ 46 w 9895"/>
              <a:gd name="connsiteY4" fmla="*/ 1876 h 27775"/>
              <a:gd name="connsiteX5" fmla="*/ 398 w 9895"/>
              <a:gd name="connsiteY5" fmla="*/ 3065 h 27775"/>
              <a:gd name="connsiteX6" fmla="*/ 2932 w 9895"/>
              <a:gd name="connsiteY6" fmla="*/ 27597 h 27775"/>
              <a:gd name="connsiteX7" fmla="*/ 3213 w 9895"/>
              <a:gd name="connsiteY7" fmla="*/ 13660 h 27775"/>
              <a:gd name="connsiteX8" fmla="*/ 2978 w 9895"/>
              <a:gd name="connsiteY8" fmla="*/ 3475 h 27775"/>
              <a:gd name="connsiteX9" fmla="*/ 9890 w 9895"/>
              <a:gd name="connsiteY9" fmla="*/ 1748 h 27775"/>
              <a:gd name="connsiteX10" fmla="*/ 7986 w 9895"/>
              <a:gd name="connsiteY10" fmla="*/ 367 h 27775"/>
              <a:gd name="connsiteX11" fmla="*/ 4747 w 9895"/>
              <a:gd name="connsiteY11" fmla="*/ 130 h 27775"/>
              <a:gd name="connsiteX0" fmla="*/ 4906 w 10790"/>
              <a:gd name="connsiteY0" fmla="*/ 0 h 10000"/>
              <a:gd name="connsiteX1" fmla="*/ 4643 w 10790"/>
              <a:gd name="connsiteY1" fmla="*/ 0 h 10000"/>
              <a:gd name="connsiteX2" fmla="*/ 2458 w 10790"/>
              <a:gd name="connsiteY2" fmla="*/ 79 h 10000"/>
              <a:gd name="connsiteX3" fmla="*/ 1596 w 10790"/>
              <a:gd name="connsiteY3" fmla="*/ 259 h 10000"/>
              <a:gd name="connsiteX4" fmla="*/ 4 w 10790"/>
              <a:gd name="connsiteY4" fmla="*/ 768 h 10000"/>
              <a:gd name="connsiteX5" fmla="*/ 1192 w 10790"/>
              <a:gd name="connsiteY5" fmla="*/ 1104 h 10000"/>
              <a:gd name="connsiteX6" fmla="*/ 3753 w 10790"/>
              <a:gd name="connsiteY6" fmla="*/ 9936 h 10000"/>
              <a:gd name="connsiteX7" fmla="*/ 4037 w 10790"/>
              <a:gd name="connsiteY7" fmla="*/ 4918 h 10000"/>
              <a:gd name="connsiteX8" fmla="*/ 3800 w 10790"/>
              <a:gd name="connsiteY8" fmla="*/ 1251 h 10000"/>
              <a:gd name="connsiteX9" fmla="*/ 10785 w 10790"/>
              <a:gd name="connsiteY9" fmla="*/ 629 h 10000"/>
              <a:gd name="connsiteX10" fmla="*/ 8861 w 10790"/>
              <a:gd name="connsiteY10" fmla="*/ 132 h 10000"/>
              <a:gd name="connsiteX11" fmla="*/ 5587 w 10790"/>
              <a:gd name="connsiteY11" fmla="*/ 47 h 10000"/>
              <a:gd name="connsiteX0" fmla="*/ 5095 w 10979"/>
              <a:gd name="connsiteY0" fmla="*/ 0 h 10000"/>
              <a:gd name="connsiteX1" fmla="*/ 4832 w 10979"/>
              <a:gd name="connsiteY1" fmla="*/ 0 h 10000"/>
              <a:gd name="connsiteX2" fmla="*/ 2647 w 10979"/>
              <a:gd name="connsiteY2" fmla="*/ 79 h 10000"/>
              <a:gd name="connsiteX3" fmla="*/ 1785 w 10979"/>
              <a:gd name="connsiteY3" fmla="*/ 259 h 10000"/>
              <a:gd name="connsiteX4" fmla="*/ 193 w 10979"/>
              <a:gd name="connsiteY4" fmla="*/ 768 h 10000"/>
              <a:gd name="connsiteX5" fmla="*/ 1381 w 10979"/>
              <a:gd name="connsiteY5" fmla="*/ 1104 h 10000"/>
              <a:gd name="connsiteX6" fmla="*/ 3942 w 10979"/>
              <a:gd name="connsiteY6" fmla="*/ 9936 h 10000"/>
              <a:gd name="connsiteX7" fmla="*/ 4226 w 10979"/>
              <a:gd name="connsiteY7" fmla="*/ 4918 h 10000"/>
              <a:gd name="connsiteX8" fmla="*/ 3989 w 10979"/>
              <a:gd name="connsiteY8" fmla="*/ 1251 h 10000"/>
              <a:gd name="connsiteX9" fmla="*/ 10974 w 10979"/>
              <a:gd name="connsiteY9" fmla="*/ 629 h 10000"/>
              <a:gd name="connsiteX10" fmla="*/ 9050 w 10979"/>
              <a:gd name="connsiteY10" fmla="*/ 132 h 10000"/>
              <a:gd name="connsiteX11" fmla="*/ 5776 w 10979"/>
              <a:gd name="connsiteY11" fmla="*/ 47 h 10000"/>
              <a:gd name="connsiteX0" fmla="*/ 4908 w 10792"/>
              <a:gd name="connsiteY0" fmla="*/ 0 h 9969"/>
              <a:gd name="connsiteX1" fmla="*/ 4645 w 10792"/>
              <a:gd name="connsiteY1" fmla="*/ 0 h 9969"/>
              <a:gd name="connsiteX2" fmla="*/ 2460 w 10792"/>
              <a:gd name="connsiteY2" fmla="*/ 79 h 9969"/>
              <a:gd name="connsiteX3" fmla="*/ 1598 w 10792"/>
              <a:gd name="connsiteY3" fmla="*/ 259 h 9969"/>
              <a:gd name="connsiteX4" fmla="*/ 6 w 10792"/>
              <a:gd name="connsiteY4" fmla="*/ 768 h 9969"/>
              <a:gd name="connsiteX5" fmla="*/ 2208 w 10792"/>
              <a:gd name="connsiteY5" fmla="*/ 2285 h 9969"/>
              <a:gd name="connsiteX6" fmla="*/ 3755 w 10792"/>
              <a:gd name="connsiteY6" fmla="*/ 9936 h 9969"/>
              <a:gd name="connsiteX7" fmla="*/ 4039 w 10792"/>
              <a:gd name="connsiteY7" fmla="*/ 4918 h 9969"/>
              <a:gd name="connsiteX8" fmla="*/ 3802 w 10792"/>
              <a:gd name="connsiteY8" fmla="*/ 1251 h 9969"/>
              <a:gd name="connsiteX9" fmla="*/ 10787 w 10792"/>
              <a:gd name="connsiteY9" fmla="*/ 629 h 9969"/>
              <a:gd name="connsiteX10" fmla="*/ 8863 w 10792"/>
              <a:gd name="connsiteY10" fmla="*/ 132 h 9969"/>
              <a:gd name="connsiteX11" fmla="*/ 5589 w 10792"/>
              <a:gd name="connsiteY11" fmla="*/ 47 h 9969"/>
              <a:gd name="connsiteX0" fmla="*/ 4571 w 10022"/>
              <a:gd name="connsiteY0" fmla="*/ 0 h 10000"/>
              <a:gd name="connsiteX1" fmla="*/ 4327 w 10022"/>
              <a:gd name="connsiteY1" fmla="*/ 0 h 10000"/>
              <a:gd name="connsiteX2" fmla="*/ 2302 w 10022"/>
              <a:gd name="connsiteY2" fmla="*/ 79 h 10000"/>
              <a:gd name="connsiteX3" fmla="*/ 1504 w 10022"/>
              <a:gd name="connsiteY3" fmla="*/ 260 h 10000"/>
              <a:gd name="connsiteX4" fmla="*/ 5 w 10022"/>
              <a:gd name="connsiteY4" fmla="*/ 1019 h 10000"/>
              <a:gd name="connsiteX5" fmla="*/ 2069 w 10022"/>
              <a:gd name="connsiteY5" fmla="*/ 2292 h 10000"/>
              <a:gd name="connsiteX6" fmla="*/ 3502 w 10022"/>
              <a:gd name="connsiteY6" fmla="*/ 9967 h 10000"/>
              <a:gd name="connsiteX7" fmla="*/ 3766 w 10022"/>
              <a:gd name="connsiteY7" fmla="*/ 4933 h 10000"/>
              <a:gd name="connsiteX8" fmla="*/ 3546 w 10022"/>
              <a:gd name="connsiteY8" fmla="*/ 1255 h 10000"/>
              <a:gd name="connsiteX9" fmla="*/ 10018 w 10022"/>
              <a:gd name="connsiteY9" fmla="*/ 631 h 10000"/>
              <a:gd name="connsiteX10" fmla="*/ 8236 w 10022"/>
              <a:gd name="connsiteY10" fmla="*/ 132 h 10000"/>
              <a:gd name="connsiteX11" fmla="*/ 5202 w 10022"/>
              <a:gd name="connsiteY11" fmla="*/ 47 h 10000"/>
              <a:gd name="connsiteX0" fmla="*/ 4575 w 10026"/>
              <a:gd name="connsiteY0" fmla="*/ 0 h 10000"/>
              <a:gd name="connsiteX1" fmla="*/ 4331 w 10026"/>
              <a:gd name="connsiteY1" fmla="*/ 0 h 10000"/>
              <a:gd name="connsiteX2" fmla="*/ 2306 w 10026"/>
              <a:gd name="connsiteY2" fmla="*/ 79 h 10000"/>
              <a:gd name="connsiteX3" fmla="*/ 1339 w 10026"/>
              <a:gd name="connsiteY3" fmla="*/ 322 h 10000"/>
              <a:gd name="connsiteX4" fmla="*/ 9 w 10026"/>
              <a:gd name="connsiteY4" fmla="*/ 1019 h 10000"/>
              <a:gd name="connsiteX5" fmla="*/ 2073 w 10026"/>
              <a:gd name="connsiteY5" fmla="*/ 2292 h 10000"/>
              <a:gd name="connsiteX6" fmla="*/ 3506 w 10026"/>
              <a:gd name="connsiteY6" fmla="*/ 9967 h 10000"/>
              <a:gd name="connsiteX7" fmla="*/ 3770 w 10026"/>
              <a:gd name="connsiteY7" fmla="*/ 4933 h 10000"/>
              <a:gd name="connsiteX8" fmla="*/ 3550 w 10026"/>
              <a:gd name="connsiteY8" fmla="*/ 1255 h 10000"/>
              <a:gd name="connsiteX9" fmla="*/ 10022 w 10026"/>
              <a:gd name="connsiteY9" fmla="*/ 631 h 10000"/>
              <a:gd name="connsiteX10" fmla="*/ 8240 w 10026"/>
              <a:gd name="connsiteY10" fmla="*/ 132 h 10000"/>
              <a:gd name="connsiteX11" fmla="*/ 5206 w 10026"/>
              <a:gd name="connsiteY11" fmla="*/ 47 h 10000"/>
              <a:gd name="connsiteX0" fmla="*/ 4575 w 8240"/>
              <a:gd name="connsiteY0" fmla="*/ 0 h 10000"/>
              <a:gd name="connsiteX1" fmla="*/ 4331 w 8240"/>
              <a:gd name="connsiteY1" fmla="*/ 0 h 10000"/>
              <a:gd name="connsiteX2" fmla="*/ 2306 w 8240"/>
              <a:gd name="connsiteY2" fmla="*/ 79 h 10000"/>
              <a:gd name="connsiteX3" fmla="*/ 1339 w 8240"/>
              <a:gd name="connsiteY3" fmla="*/ 322 h 10000"/>
              <a:gd name="connsiteX4" fmla="*/ 9 w 8240"/>
              <a:gd name="connsiteY4" fmla="*/ 1019 h 10000"/>
              <a:gd name="connsiteX5" fmla="*/ 2073 w 8240"/>
              <a:gd name="connsiteY5" fmla="*/ 2292 h 10000"/>
              <a:gd name="connsiteX6" fmla="*/ 3506 w 8240"/>
              <a:gd name="connsiteY6" fmla="*/ 9967 h 10000"/>
              <a:gd name="connsiteX7" fmla="*/ 3770 w 8240"/>
              <a:gd name="connsiteY7" fmla="*/ 4933 h 10000"/>
              <a:gd name="connsiteX8" fmla="*/ 3550 w 8240"/>
              <a:gd name="connsiteY8" fmla="*/ 1255 h 10000"/>
              <a:gd name="connsiteX9" fmla="*/ 8240 w 8240"/>
              <a:gd name="connsiteY9" fmla="*/ 132 h 10000"/>
              <a:gd name="connsiteX10" fmla="*/ 5206 w 8240"/>
              <a:gd name="connsiteY10" fmla="*/ 47 h 10000"/>
              <a:gd name="connsiteX0" fmla="*/ 5552 w 6318"/>
              <a:gd name="connsiteY0" fmla="*/ 0 h 10000"/>
              <a:gd name="connsiteX1" fmla="*/ 5256 w 6318"/>
              <a:gd name="connsiteY1" fmla="*/ 0 h 10000"/>
              <a:gd name="connsiteX2" fmla="*/ 2799 w 6318"/>
              <a:gd name="connsiteY2" fmla="*/ 79 h 10000"/>
              <a:gd name="connsiteX3" fmla="*/ 1625 w 6318"/>
              <a:gd name="connsiteY3" fmla="*/ 322 h 10000"/>
              <a:gd name="connsiteX4" fmla="*/ 11 w 6318"/>
              <a:gd name="connsiteY4" fmla="*/ 1019 h 10000"/>
              <a:gd name="connsiteX5" fmla="*/ 2516 w 6318"/>
              <a:gd name="connsiteY5" fmla="*/ 2292 h 10000"/>
              <a:gd name="connsiteX6" fmla="*/ 4255 w 6318"/>
              <a:gd name="connsiteY6" fmla="*/ 9967 h 10000"/>
              <a:gd name="connsiteX7" fmla="*/ 4575 w 6318"/>
              <a:gd name="connsiteY7" fmla="*/ 4933 h 10000"/>
              <a:gd name="connsiteX8" fmla="*/ 4308 w 6318"/>
              <a:gd name="connsiteY8" fmla="*/ 1255 h 10000"/>
              <a:gd name="connsiteX9" fmla="*/ 6318 w 6318"/>
              <a:gd name="connsiteY9" fmla="*/ 47 h 10000"/>
              <a:gd name="connsiteX0" fmla="*/ 8789 w 8789"/>
              <a:gd name="connsiteY0" fmla="*/ 0 h 10000"/>
              <a:gd name="connsiteX1" fmla="*/ 8320 w 8789"/>
              <a:gd name="connsiteY1" fmla="*/ 0 h 10000"/>
              <a:gd name="connsiteX2" fmla="*/ 4431 w 8789"/>
              <a:gd name="connsiteY2" fmla="*/ 79 h 10000"/>
              <a:gd name="connsiteX3" fmla="*/ 2573 w 8789"/>
              <a:gd name="connsiteY3" fmla="*/ 322 h 10000"/>
              <a:gd name="connsiteX4" fmla="*/ 18 w 8789"/>
              <a:gd name="connsiteY4" fmla="*/ 1019 h 10000"/>
              <a:gd name="connsiteX5" fmla="*/ 3983 w 8789"/>
              <a:gd name="connsiteY5" fmla="*/ 2292 h 10000"/>
              <a:gd name="connsiteX6" fmla="*/ 6736 w 8789"/>
              <a:gd name="connsiteY6" fmla="*/ 9967 h 10000"/>
              <a:gd name="connsiteX7" fmla="*/ 7242 w 8789"/>
              <a:gd name="connsiteY7" fmla="*/ 4933 h 10000"/>
              <a:gd name="connsiteX8" fmla="*/ 6820 w 8789"/>
              <a:gd name="connsiteY8" fmla="*/ 1255 h 10000"/>
              <a:gd name="connsiteX0" fmla="*/ 9466 w 9466"/>
              <a:gd name="connsiteY0" fmla="*/ 0 h 10000"/>
              <a:gd name="connsiteX1" fmla="*/ 5042 w 9466"/>
              <a:gd name="connsiteY1" fmla="*/ 79 h 10000"/>
              <a:gd name="connsiteX2" fmla="*/ 2928 w 9466"/>
              <a:gd name="connsiteY2" fmla="*/ 322 h 10000"/>
              <a:gd name="connsiteX3" fmla="*/ 20 w 9466"/>
              <a:gd name="connsiteY3" fmla="*/ 1019 h 10000"/>
              <a:gd name="connsiteX4" fmla="*/ 4532 w 9466"/>
              <a:gd name="connsiteY4" fmla="*/ 2292 h 10000"/>
              <a:gd name="connsiteX5" fmla="*/ 7664 w 9466"/>
              <a:gd name="connsiteY5" fmla="*/ 9967 h 10000"/>
              <a:gd name="connsiteX6" fmla="*/ 8240 w 9466"/>
              <a:gd name="connsiteY6" fmla="*/ 4933 h 10000"/>
              <a:gd name="connsiteX7" fmla="*/ 7760 w 9466"/>
              <a:gd name="connsiteY7" fmla="*/ 1255 h 10000"/>
              <a:gd name="connsiteX0" fmla="*/ 5327 w 8706"/>
              <a:gd name="connsiteY0" fmla="*/ 0 h 9921"/>
              <a:gd name="connsiteX1" fmla="*/ 3094 w 8706"/>
              <a:gd name="connsiteY1" fmla="*/ 243 h 9921"/>
              <a:gd name="connsiteX2" fmla="*/ 22 w 8706"/>
              <a:gd name="connsiteY2" fmla="*/ 940 h 9921"/>
              <a:gd name="connsiteX3" fmla="*/ 4789 w 8706"/>
              <a:gd name="connsiteY3" fmla="*/ 2213 h 9921"/>
              <a:gd name="connsiteX4" fmla="*/ 8097 w 8706"/>
              <a:gd name="connsiteY4" fmla="*/ 9888 h 9921"/>
              <a:gd name="connsiteX5" fmla="*/ 8706 w 8706"/>
              <a:gd name="connsiteY5" fmla="*/ 4854 h 9921"/>
              <a:gd name="connsiteX6" fmla="*/ 8199 w 8706"/>
              <a:gd name="connsiteY6" fmla="*/ 1176 h 9921"/>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7885 w 10000"/>
              <a:gd name="connsiteY6" fmla="*/ 146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8038 w 10003"/>
              <a:gd name="connsiteY0" fmla="*/ 0 h 9937"/>
              <a:gd name="connsiteX1" fmla="*/ 3557 w 10003"/>
              <a:gd name="connsiteY1" fmla="*/ 182 h 9937"/>
              <a:gd name="connsiteX2" fmla="*/ 28 w 10003"/>
              <a:gd name="connsiteY2" fmla="*/ 884 h 9937"/>
              <a:gd name="connsiteX3" fmla="*/ 5504 w 10003"/>
              <a:gd name="connsiteY3" fmla="*/ 2168 h 9937"/>
              <a:gd name="connsiteX4" fmla="*/ 9303 w 10003"/>
              <a:gd name="connsiteY4" fmla="*/ 9904 h 9937"/>
              <a:gd name="connsiteX5" fmla="*/ 10003 w 10003"/>
              <a:gd name="connsiteY5" fmla="*/ 4830 h 9937"/>
              <a:gd name="connsiteX6" fmla="*/ 8271 w 10003"/>
              <a:gd name="connsiteY6" fmla="*/ 1185 h 9937"/>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6631 w 9999"/>
              <a:gd name="connsiteY0" fmla="*/ 0 h 10063"/>
              <a:gd name="connsiteX1" fmla="*/ 3555 w 9999"/>
              <a:gd name="connsiteY1" fmla="*/ 246 h 10063"/>
              <a:gd name="connsiteX2" fmla="*/ 27 w 9999"/>
              <a:gd name="connsiteY2" fmla="*/ 953 h 10063"/>
              <a:gd name="connsiteX3" fmla="*/ 5501 w 9999"/>
              <a:gd name="connsiteY3" fmla="*/ 2245 h 10063"/>
              <a:gd name="connsiteX4" fmla="*/ 9299 w 9999"/>
              <a:gd name="connsiteY4" fmla="*/ 10030 h 10063"/>
              <a:gd name="connsiteX5" fmla="*/ 9999 w 9999"/>
              <a:gd name="connsiteY5" fmla="*/ 4924 h 10063"/>
              <a:gd name="connsiteX6" fmla="*/ 8268 w 9999"/>
              <a:gd name="connsiteY6" fmla="*/ 1256 h 10063"/>
              <a:gd name="connsiteX0" fmla="*/ 7270 w 10000"/>
              <a:gd name="connsiteY0" fmla="*/ 103 h 9789"/>
              <a:gd name="connsiteX1" fmla="*/ 3555 w 10000"/>
              <a:gd name="connsiteY1" fmla="*/ 33 h 9789"/>
              <a:gd name="connsiteX2" fmla="*/ 27 w 10000"/>
              <a:gd name="connsiteY2" fmla="*/ 736 h 9789"/>
              <a:gd name="connsiteX3" fmla="*/ 5502 w 10000"/>
              <a:gd name="connsiteY3" fmla="*/ 2020 h 9789"/>
              <a:gd name="connsiteX4" fmla="*/ 9300 w 10000"/>
              <a:gd name="connsiteY4" fmla="*/ 9756 h 9789"/>
              <a:gd name="connsiteX5" fmla="*/ 10000 w 10000"/>
              <a:gd name="connsiteY5" fmla="*/ 4682 h 9789"/>
              <a:gd name="connsiteX6" fmla="*/ 8269 w 10000"/>
              <a:gd name="connsiteY6" fmla="*/ 1037 h 9789"/>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6864 w 10000"/>
              <a:gd name="connsiteY6" fmla="*/ 1436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501 h 10621"/>
              <a:gd name="connsiteX1" fmla="*/ 3555 w 10000"/>
              <a:gd name="connsiteY1" fmla="*/ 655 h 10621"/>
              <a:gd name="connsiteX2" fmla="*/ 27 w 10000"/>
              <a:gd name="connsiteY2" fmla="*/ 1373 h 10621"/>
              <a:gd name="connsiteX3" fmla="*/ 5502 w 10000"/>
              <a:gd name="connsiteY3" fmla="*/ 2685 h 10621"/>
              <a:gd name="connsiteX4" fmla="*/ 9300 w 10000"/>
              <a:gd name="connsiteY4" fmla="*/ 10587 h 10621"/>
              <a:gd name="connsiteX5" fmla="*/ 10000 w 10000"/>
              <a:gd name="connsiteY5" fmla="*/ 5404 h 10621"/>
              <a:gd name="connsiteX6" fmla="*/ 8141 w 10000"/>
              <a:gd name="connsiteY6" fmla="*/ 1616 h 10621"/>
              <a:gd name="connsiteX0" fmla="*/ 7398 w 10000"/>
              <a:gd name="connsiteY0" fmla="*/ 61 h 10181"/>
              <a:gd name="connsiteX1" fmla="*/ 3555 w 10000"/>
              <a:gd name="connsiteY1" fmla="*/ 215 h 10181"/>
              <a:gd name="connsiteX2" fmla="*/ 27 w 10000"/>
              <a:gd name="connsiteY2" fmla="*/ 933 h 10181"/>
              <a:gd name="connsiteX3" fmla="*/ 5502 w 10000"/>
              <a:gd name="connsiteY3" fmla="*/ 2245 h 10181"/>
              <a:gd name="connsiteX4" fmla="*/ 9300 w 10000"/>
              <a:gd name="connsiteY4" fmla="*/ 10147 h 10181"/>
              <a:gd name="connsiteX5" fmla="*/ 10000 w 10000"/>
              <a:gd name="connsiteY5" fmla="*/ 4964 h 10181"/>
              <a:gd name="connsiteX6" fmla="*/ 8141 w 10000"/>
              <a:gd name="connsiteY6" fmla="*/ 1176 h 10181"/>
              <a:gd name="connsiteX0" fmla="*/ 7398 w 10000"/>
              <a:gd name="connsiteY0" fmla="*/ 61 h 10181"/>
              <a:gd name="connsiteX1" fmla="*/ 3555 w 10000"/>
              <a:gd name="connsiteY1" fmla="*/ 215 h 10181"/>
              <a:gd name="connsiteX2" fmla="*/ 27 w 10000"/>
              <a:gd name="connsiteY2" fmla="*/ 933 h 10181"/>
              <a:gd name="connsiteX3" fmla="*/ 5502 w 10000"/>
              <a:gd name="connsiteY3" fmla="*/ 2245 h 10181"/>
              <a:gd name="connsiteX4" fmla="*/ 9300 w 10000"/>
              <a:gd name="connsiteY4" fmla="*/ 10147 h 10181"/>
              <a:gd name="connsiteX5" fmla="*/ 10000 w 10000"/>
              <a:gd name="connsiteY5" fmla="*/ 4964 h 10181"/>
              <a:gd name="connsiteX6" fmla="*/ 8141 w 10000"/>
              <a:gd name="connsiteY6" fmla="*/ 1176 h 10181"/>
              <a:gd name="connsiteX0" fmla="*/ 7781 w 10000"/>
              <a:gd name="connsiteY0" fmla="*/ 53 h 10221"/>
              <a:gd name="connsiteX1" fmla="*/ 3555 w 10000"/>
              <a:gd name="connsiteY1" fmla="*/ 255 h 10221"/>
              <a:gd name="connsiteX2" fmla="*/ 27 w 10000"/>
              <a:gd name="connsiteY2" fmla="*/ 973 h 10221"/>
              <a:gd name="connsiteX3" fmla="*/ 5502 w 10000"/>
              <a:gd name="connsiteY3" fmla="*/ 2285 h 10221"/>
              <a:gd name="connsiteX4" fmla="*/ 9300 w 10000"/>
              <a:gd name="connsiteY4" fmla="*/ 10187 h 10221"/>
              <a:gd name="connsiteX5" fmla="*/ 10000 w 10000"/>
              <a:gd name="connsiteY5" fmla="*/ 5004 h 10221"/>
              <a:gd name="connsiteX6" fmla="*/ 8141 w 10000"/>
              <a:gd name="connsiteY6" fmla="*/ 1216 h 10221"/>
              <a:gd name="connsiteX0" fmla="*/ 7818 w 10037"/>
              <a:gd name="connsiteY0" fmla="*/ 98 h 10266"/>
              <a:gd name="connsiteX1" fmla="*/ 2874 w 10037"/>
              <a:gd name="connsiteY1" fmla="*/ 131 h 10266"/>
              <a:gd name="connsiteX2" fmla="*/ 64 w 10037"/>
              <a:gd name="connsiteY2" fmla="*/ 1018 h 10266"/>
              <a:gd name="connsiteX3" fmla="*/ 5539 w 10037"/>
              <a:gd name="connsiteY3" fmla="*/ 2330 h 10266"/>
              <a:gd name="connsiteX4" fmla="*/ 9337 w 10037"/>
              <a:gd name="connsiteY4" fmla="*/ 10232 h 10266"/>
              <a:gd name="connsiteX5" fmla="*/ 10037 w 10037"/>
              <a:gd name="connsiteY5" fmla="*/ 5049 h 10266"/>
              <a:gd name="connsiteX6" fmla="*/ 8178 w 10037"/>
              <a:gd name="connsiteY6" fmla="*/ 1261 h 10266"/>
              <a:gd name="connsiteX0" fmla="*/ 7818 w 10037"/>
              <a:gd name="connsiteY0" fmla="*/ 98 h 10266"/>
              <a:gd name="connsiteX1" fmla="*/ 2874 w 10037"/>
              <a:gd name="connsiteY1" fmla="*/ 131 h 10266"/>
              <a:gd name="connsiteX2" fmla="*/ 64 w 10037"/>
              <a:gd name="connsiteY2" fmla="*/ 1018 h 10266"/>
              <a:gd name="connsiteX3" fmla="*/ 5539 w 10037"/>
              <a:gd name="connsiteY3" fmla="*/ 2330 h 10266"/>
              <a:gd name="connsiteX4" fmla="*/ 9337 w 10037"/>
              <a:gd name="connsiteY4" fmla="*/ 10232 h 10266"/>
              <a:gd name="connsiteX5" fmla="*/ 10037 w 10037"/>
              <a:gd name="connsiteY5" fmla="*/ 5049 h 10266"/>
              <a:gd name="connsiteX6" fmla="*/ 8178 w 10037"/>
              <a:gd name="connsiteY6" fmla="*/ 1261 h 10266"/>
              <a:gd name="connsiteX0" fmla="*/ 7823 w 10042"/>
              <a:gd name="connsiteY0" fmla="*/ 66 h 10234"/>
              <a:gd name="connsiteX1" fmla="*/ 2879 w 10042"/>
              <a:gd name="connsiteY1" fmla="*/ 99 h 10234"/>
              <a:gd name="connsiteX2" fmla="*/ 69 w 10042"/>
              <a:gd name="connsiteY2" fmla="*/ 986 h 10234"/>
              <a:gd name="connsiteX3" fmla="*/ 5544 w 10042"/>
              <a:gd name="connsiteY3" fmla="*/ 2298 h 10234"/>
              <a:gd name="connsiteX4" fmla="*/ 9342 w 10042"/>
              <a:gd name="connsiteY4" fmla="*/ 10200 h 10234"/>
              <a:gd name="connsiteX5" fmla="*/ 10042 w 10042"/>
              <a:gd name="connsiteY5" fmla="*/ 5017 h 10234"/>
              <a:gd name="connsiteX6" fmla="*/ 8183 w 10042"/>
              <a:gd name="connsiteY6" fmla="*/ 1229 h 10234"/>
              <a:gd name="connsiteX0" fmla="*/ 7823 w 10042"/>
              <a:gd name="connsiteY0" fmla="*/ 23 h 10191"/>
              <a:gd name="connsiteX1" fmla="*/ 2879 w 10042"/>
              <a:gd name="connsiteY1" fmla="*/ 56 h 10191"/>
              <a:gd name="connsiteX2" fmla="*/ 69 w 10042"/>
              <a:gd name="connsiteY2" fmla="*/ 943 h 10191"/>
              <a:gd name="connsiteX3" fmla="*/ 5544 w 10042"/>
              <a:gd name="connsiteY3" fmla="*/ 2255 h 10191"/>
              <a:gd name="connsiteX4" fmla="*/ 9342 w 10042"/>
              <a:gd name="connsiteY4" fmla="*/ 10157 h 10191"/>
              <a:gd name="connsiteX5" fmla="*/ 10042 w 10042"/>
              <a:gd name="connsiteY5" fmla="*/ 4974 h 10191"/>
              <a:gd name="connsiteX6" fmla="*/ 8183 w 10042"/>
              <a:gd name="connsiteY6" fmla="*/ 1186 h 10191"/>
              <a:gd name="connsiteX0" fmla="*/ 7823 w 10042"/>
              <a:gd name="connsiteY0" fmla="*/ 23 h 10191"/>
              <a:gd name="connsiteX1" fmla="*/ 2879 w 10042"/>
              <a:gd name="connsiteY1" fmla="*/ 56 h 10191"/>
              <a:gd name="connsiteX2" fmla="*/ 69 w 10042"/>
              <a:gd name="connsiteY2" fmla="*/ 943 h 10191"/>
              <a:gd name="connsiteX3" fmla="*/ 5544 w 10042"/>
              <a:gd name="connsiteY3" fmla="*/ 2255 h 10191"/>
              <a:gd name="connsiteX4" fmla="*/ 9342 w 10042"/>
              <a:gd name="connsiteY4" fmla="*/ 10157 h 10191"/>
              <a:gd name="connsiteX5" fmla="*/ 10042 w 10042"/>
              <a:gd name="connsiteY5" fmla="*/ 4974 h 10191"/>
              <a:gd name="connsiteX6" fmla="*/ 8183 w 10042"/>
              <a:gd name="connsiteY6" fmla="*/ 1186 h 10191"/>
              <a:gd name="connsiteX0" fmla="*/ 7754 w 10037"/>
              <a:gd name="connsiteY0" fmla="*/ 120 h 10192"/>
              <a:gd name="connsiteX1" fmla="*/ 2874 w 10037"/>
              <a:gd name="connsiteY1" fmla="*/ 57 h 10192"/>
              <a:gd name="connsiteX2" fmla="*/ 64 w 10037"/>
              <a:gd name="connsiteY2" fmla="*/ 944 h 10192"/>
              <a:gd name="connsiteX3" fmla="*/ 5539 w 10037"/>
              <a:gd name="connsiteY3" fmla="*/ 2256 h 10192"/>
              <a:gd name="connsiteX4" fmla="*/ 9337 w 10037"/>
              <a:gd name="connsiteY4" fmla="*/ 10158 h 10192"/>
              <a:gd name="connsiteX5" fmla="*/ 10037 w 10037"/>
              <a:gd name="connsiteY5" fmla="*/ 4975 h 10192"/>
              <a:gd name="connsiteX6" fmla="*/ 8178 w 10037"/>
              <a:gd name="connsiteY6" fmla="*/ 1187 h 10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7" h="10192">
                <a:moveTo>
                  <a:pt x="7754" y="120"/>
                </a:moveTo>
                <a:cubicBezTo>
                  <a:pt x="7145" y="66"/>
                  <a:pt x="4156" y="-80"/>
                  <a:pt x="2874" y="57"/>
                </a:cubicBezTo>
                <a:cubicBezTo>
                  <a:pt x="1592" y="194"/>
                  <a:pt x="-380" y="578"/>
                  <a:pt x="64" y="944"/>
                </a:cubicBezTo>
                <a:cubicBezTo>
                  <a:pt x="508" y="1310"/>
                  <a:pt x="3992" y="719"/>
                  <a:pt x="5539" y="2256"/>
                </a:cubicBezTo>
                <a:cubicBezTo>
                  <a:pt x="7083" y="3789"/>
                  <a:pt x="8590" y="9705"/>
                  <a:pt x="9337" y="10158"/>
                </a:cubicBezTo>
                <a:cubicBezTo>
                  <a:pt x="10088" y="10611"/>
                  <a:pt x="9821" y="6519"/>
                  <a:pt x="10037" y="4975"/>
                </a:cubicBezTo>
                <a:cubicBezTo>
                  <a:pt x="8809" y="2210"/>
                  <a:pt x="7575" y="2394"/>
                  <a:pt x="8178" y="1187"/>
                </a:cubicBezTo>
              </a:path>
            </a:pathLst>
          </a:custGeom>
          <a:solidFill>
            <a:schemeClr val="bg2">
              <a:lumMod val="75000"/>
              <a:alpha val="89000"/>
            </a:schemeClr>
          </a:solidFill>
          <a:ln>
            <a:noFill/>
          </a:ln>
          <a:effectLst>
            <a:softEdge rad="0"/>
          </a:effectLst>
        </p:spPr>
        <p:txBody>
          <a:bodyPr vert="horz" wrap="square" lIns="91440" tIns="45720" rIns="91440" bIns="45720" numCol="1" anchor="t" anchorCtr="0" compatLnSpc="1">
            <a:prstTxWarp prst="textNoShape">
              <a:avLst/>
            </a:prstTxWarp>
          </a:bodyPr>
          <a:lstStyle/>
          <a:p>
            <a:endParaRPr lang="en-US" dirty="0"/>
          </a:p>
        </p:txBody>
      </p:sp>
      <p:sp>
        <p:nvSpPr>
          <p:cNvPr id="168" name="Rectangle 167"/>
          <p:cNvSpPr/>
          <p:nvPr/>
        </p:nvSpPr>
        <p:spPr>
          <a:xfrm>
            <a:off x="7897294" y="1286832"/>
            <a:ext cx="914400"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Wound</a:t>
            </a:r>
          </a:p>
        </p:txBody>
      </p:sp>
      <p:sp>
        <p:nvSpPr>
          <p:cNvPr id="170" name="Freeform 33"/>
          <p:cNvSpPr>
            <a:spLocks/>
          </p:cNvSpPr>
          <p:nvPr/>
        </p:nvSpPr>
        <p:spPr bwMode="auto">
          <a:xfrm>
            <a:off x="5358423" y="3160093"/>
            <a:ext cx="1335031" cy="226186"/>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55 w 9985"/>
              <a:gd name="connsiteY0" fmla="*/ 0 h 29325"/>
              <a:gd name="connsiteX1" fmla="*/ 3895 w 9985"/>
              <a:gd name="connsiteY1" fmla="*/ 0 h 29325"/>
              <a:gd name="connsiteX2" fmla="*/ 1735 w 9985"/>
              <a:gd name="connsiteY2" fmla="*/ 641 h 29325"/>
              <a:gd name="connsiteX3" fmla="*/ 885 w 9985"/>
              <a:gd name="connsiteY3" fmla="*/ 2110 h 29325"/>
              <a:gd name="connsiteX4" fmla="*/ 134 w 9985"/>
              <a:gd name="connsiteY4" fmla="*/ 5500 h 29325"/>
              <a:gd name="connsiteX5" fmla="*/ 356 w 9985"/>
              <a:gd name="connsiteY5" fmla="*/ 7720 h 29325"/>
              <a:gd name="connsiteX6" fmla="*/ 2271 w 9985"/>
              <a:gd name="connsiteY6" fmla="*/ 29297 h 29325"/>
              <a:gd name="connsiteX7" fmla="*/ 3193 w 9985"/>
              <a:gd name="connsiteY7" fmla="*/ 2600 h 29325"/>
              <a:gd name="connsiteX8" fmla="*/ 8325 w 9985"/>
              <a:gd name="connsiteY8" fmla="*/ 9432 h 29325"/>
              <a:gd name="connsiteX9" fmla="*/ 9963 w 9985"/>
              <a:gd name="connsiteY9" fmla="*/ 5125 h 29325"/>
              <a:gd name="connsiteX10" fmla="*/ 8062 w 9985"/>
              <a:gd name="connsiteY10" fmla="*/ 1076 h 29325"/>
              <a:gd name="connsiteX11" fmla="*/ 4828 w 9985"/>
              <a:gd name="connsiteY11" fmla="*/ 380 h 29325"/>
              <a:gd name="connsiteX0" fmla="*/ 4198 w 10036"/>
              <a:gd name="connsiteY0" fmla="*/ 0 h 27341"/>
              <a:gd name="connsiteX1" fmla="*/ 3938 w 10036"/>
              <a:gd name="connsiteY1" fmla="*/ 0 h 27341"/>
              <a:gd name="connsiteX2" fmla="*/ 1775 w 10036"/>
              <a:gd name="connsiteY2" fmla="*/ 219 h 27341"/>
              <a:gd name="connsiteX3" fmla="*/ 923 w 10036"/>
              <a:gd name="connsiteY3" fmla="*/ 720 h 27341"/>
              <a:gd name="connsiteX4" fmla="*/ 171 w 10036"/>
              <a:gd name="connsiteY4" fmla="*/ 1876 h 27341"/>
              <a:gd name="connsiteX5" fmla="*/ 394 w 10036"/>
              <a:gd name="connsiteY5" fmla="*/ 2633 h 27341"/>
              <a:gd name="connsiteX6" fmla="*/ 3108 w 10036"/>
              <a:gd name="connsiteY6" fmla="*/ 27338 h 27341"/>
              <a:gd name="connsiteX7" fmla="*/ 3235 w 10036"/>
              <a:gd name="connsiteY7" fmla="*/ 887 h 27341"/>
              <a:gd name="connsiteX8" fmla="*/ 8375 w 10036"/>
              <a:gd name="connsiteY8" fmla="*/ 3216 h 27341"/>
              <a:gd name="connsiteX9" fmla="*/ 10015 w 10036"/>
              <a:gd name="connsiteY9" fmla="*/ 1748 h 27341"/>
              <a:gd name="connsiteX10" fmla="*/ 8111 w 10036"/>
              <a:gd name="connsiteY10" fmla="*/ 367 h 27341"/>
              <a:gd name="connsiteX11" fmla="*/ 4872 w 10036"/>
              <a:gd name="connsiteY11" fmla="*/ 130 h 27341"/>
              <a:gd name="connsiteX0" fmla="*/ 4198 w 10036"/>
              <a:gd name="connsiteY0" fmla="*/ 0 h 27497"/>
              <a:gd name="connsiteX1" fmla="*/ 3938 w 10036"/>
              <a:gd name="connsiteY1" fmla="*/ 0 h 27497"/>
              <a:gd name="connsiteX2" fmla="*/ 1775 w 10036"/>
              <a:gd name="connsiteY2" fmla="*/ 219 h 27497"/>
              <a:gd name="connsiteX3" fmla="*/ 923 w 10036"/>
              <a:gd name="connsiteY3" fmla="*/ 720 h 27497"/>
              <a:gd name="connsiteX4" fmla="*/ 171 w 10036"/>
              <a:gd name="connsiteY4" fmla="*/ 1876 h 27497"/>
              <a:gd name="connsiteX5" fmla="*/ 394 w 10036"/>
              <a:gd name="connsiteY5" fmla="*/ 2633 h 27497"/>
              <a:gd name="connsiteX6" fmla="*/ 3108 w 10036"/>
              <a:gd name="connsiteY6" fmla="*/ 27338 h 27497"/>
              <a:gd name="connsiteX7" fmla="*/ 3338 w 10036"/>
              <a:gd name="connsiteY7" fmla="*/ 13660 h 27497"/>
              <a:gd name="connsiteX8" fmla="*/ 8375 w 10036"/>
              <a:gd name="connsiteY8" fmla="*/ 3216 h 27497"/>
              <a:gd name="connsiteX9" fmla="*/ 10015 w 10036"/>
              <a:gd name="connsiteY9" fmla="*/ 1748 h 27497"/>
              <a:gd name="connsiteX10" fmla="*/ 8111 w 10036"/>
              <a:gd name="connsiteY10" fmla="*/ 367 h 27497"/>
              <a:gd name="connsiteX11" fmla="*/ 4872 w 10036"/>
              <a:gd name="connsiteY11" fmla="*/ 130 h 27497"/>
              <a:gd name="connsiteX0" fmla="*/ 4198 w 10036"/>
              <a:gd name="connsiteY0" fmla="*/ 0 h 27533"/>
              <a:gd name="connsiteX1" fmla="*/ 3938 w 10036"/>
              <a:gd name="connsiteY1" fmla="*/ 0 h 27533"/>
              <a:gd name="connsiteX2" fmla="*/ 1775 w 10036"/>
              <a:gd name="connsiteY2" fmla="*/ 219 h 27533"/>
              <a:gd name="connsiteX3" fmla="*/ 923 w 10036"/>
              <a:gd name="connsiteY3" fmla="*/ 720 h 27533"/>
              <a:gd name="connsiteX4" fmla="*/ 171 w 10036"/>
              <a:gd name="connsiteY4" fmla="*/ 1876 h 27533"/>
              <a:gd name="connsiteX5" fmla="*/ 394 w 10036"/>
              <a:gd name="connsiteY5" fmla="*/ 2633 h 27533"/>
              <a:gd name="connsiteX6" fmla="*/ 3108 w 10036"/>
              <a:gd name="connsiteY6" fmla="*/ 27338 h 27533"/>
              <a:gd name="connsiteX7" fmla="*/ 3338 w 10036"/>
              <a:gd name="connsiteY7" fmla="*/ 13660 h 27533"/>
              <a:gd name="connsiteX8" fmla="*/ 8375 w 10036"/>
              <a:gd name="connsiteY8" fmla="*/ 3216 h 27533"/>
              <a:gd name="connsiteX9" fmla="*/ 10015 w 10036"/>
              <a:gd name="connsiteY9" fmla="*/ 1748 h 27533"/>
              <a:gd name="connsiteX10" fmla="*/ 8111 w 10036"/>
              <a:gd name="connsiteY10" fmla="*/ 367 h 27533"/>
              <a:gd name="connsiteX11" fmla="*/ 4872 w 10036"/>
              <a:gd name="connsiteY11" fmla="*/ 130 h 27533"/>
              <a:gd name="connsiteX0" fmla="*/ 4196 w 10034"/>
              <a:gd name="connsiteY0" fmla="*/ 0 h 27788"/>
              <a:gd name="connsiteX1" fmla="*/ 3936 w 10034"/>
              <a:gd name="connsiteY1" fmla="*/ 0 h 27788"/>
              <a:gd name="connsiteX2" fmla="*/ 1773 w 10034"/>
              <a:gd name="connsiteY2" fmla="*/ 219 h 27788"/>
              <a:gd name="connsiteX3" fmla="*/ 921 w 10034"/>
              <a:gd name="connsiteY3" fmla="*/ 720 h 27788"/>
              <a:gd name="connsiteX4" fmla="*/ 169 w 10034"/>
              <a:gd name="connsiteY4" fmla="*/ 1876 h 27788"/>
              <a:gd name="connsiteX5" fmla="*/ 392 w 10034"/>
              <a:gd name="connsiteY5" fmla="*/ 2633 h 27788"/>
              <a:gd name="connsiteX6" fmla="*/ 3055 w 10034"/>
              <a:gd name="connsiteY6" fmla="*/ 27597 h 27788"/>
              <a:gd name="connsiteX7" fmla="*/ 3336 w 10034"/>
              <a:gd name="connsiteY7" fmla="*/ 13660 h 27788"/>
              <a:gd name="connsiteX8" fmla="*/ 8373 w 10034"/>
              <a:gd name="connsiteY8" fmla="*/ 3216 h 27788"/>
              <a:gd name="connsiteX9" fmla="*/ 10013 w 10034"/>
              <a:gd name="connsiteY9" fmla="*/ 1748 h 27788"/>
              <a:gd name="connsiteX10" fmla="*/ 8109 w 10034"/>
              <a:gd name="connsiteY10" fmla="*/ 367 h 27788"/>
              <a:gd name="connsiteX11" fmla="*/ 4870 w 10034"/>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8"/>
              <a:gd name="connsiteY0" fmla="*/ 0 h 27788"/>
              <a:gd name="connsiteX1" fmla="*/ 3936 w 10018"/>
              <a:gd name="connsiteY1" fmla="*/ 0 h 27788"/>
              <a:gd name="connsiteX2" fmla="*/ 1773 w 10018"/>
              <a:gd name="connsiteY2" fmla="*/ 219 h 27788"/>
              <a:gd name="connsiteX3" fmla="*/ 921 w 10018"/>
              <a:gd name="connsiteY3" fmla="*/ 720 h 27788"/>
              <a:gd name="connsiteX4" fmla="*/ 169 w 10018"/>
              <a:gd name="connsiteY4" fmla="*/ 1876 h 27788"/>
              <a:gd name="connsiteX5" fmla="*/ 392 w 10018"/>
              <a:gd name="connsiteY5" fmla="*/ 2633 h 27788"/>
              <a:gd name="connsiteX6" fmla="*/ 3055 w 10018"/>
              <a:gd name="connsiteY6" fmla="*/ 27597 h 27788"/>
              <a:gd name="connsiteX7" fmla="*/ 3336 w 10018"/>
              <a:gd name="connsiteY7" fmla="*/ 13660 h 27788"/>
              <a:gd name="connsiteX8" fmla="*/ 3101 w 10018"/>
              <a:gd name="connsiteY8" fmla="*/ 3475 h 27788"/>
              <a:gd name="connsiteX9" fmla="*/ 10013 w 10018"/>
              <a:gd name="connsiteY9" fmla="*/ 1748 h 27788"/>
              <a:gd name="connsiteX10" fmla="*/ 8109 w 10018"/>
              <a:gd name="connsiteY10" fmla="*/ 367 h 27788"/>
              <a:gd name="connsiteX11" fmla="*/ 4870 w 10018"/>
              <a:gd name="connsiteY11" fmla="*/ 130 h 27788"/>
              <a:gd name="connsiteX0" fmla="*/ 4073 w 9895"/>
              <a:gd name="connsiteY0" fmla="*/ 0 h 27775"/>
              <a:gd name="connsiteX1" fmla="*/ 3813 w 9895"/>
              <a:gd name="connsiteY1" fmla="*/ 0 h 27775"/>
              <a:gd name="connsiteX2" fmla="*/ 1650 w 9895"/>
              <a:gd name="connsiteY2" fmla="*/ 219 h 27775"/>
              <a:gd name="connsiteX3" fmla="*/ 798 w 9895"/>
              <a:gd name="connsiteY3" fmla="*/ 720 h 27775"/>
              <a:gd name="connsiteX4" fmla="*/ 46 w 9895"/>
              <a:gd name="connsiteY4" fmla="*/ 1876 h 27775"/>
              <a:gd name="connsiteX5" fmla="*/ 398 w 9895"/>
              <a:gd name="connsiteY5" fmla="*/ 3065 h 27775"/>
              <a:gd name="connsiteX6" fmla="*/ 2932 w 9895"/>
              <a:gd name="connsiteY6" fmla="*/ 27597 h 27775"/>
              <a:gd name="connsiteX7" fmla="*/ 3213 w 9895"/>
              <a:gd name="connsiteY7" fmla="*/ 13660 h 27775"/>
              <a:gd name="connsiteX8" fmla="*/ 2978 w 9895"/>
              <a:gd name="connsiteY8" fmla="*/ 3475 h 27775"/>
              <a:gd name="connsiteX9" fmla="*/ 9890 w 9895"/>
              <a:gd name="connsiteY9" fmla="*/ 1748 h 27775"/>
              <a:gd name="connsiteX10" fmla="*/ 7986 w 9895"/>
              <a:gd name="connsiteY10" fmla="*/ 367 h 27775"/>
              <a:gd name="connsiteX11" fmla="*/ 4747 w 9895"/>
              <a:gd name="connsiteY11" fmla="*/ 130 h 27775"/>
              <a:gd name="connsiteX0" fmla="*/ 4906 w 10790"/>
              <a:gd name="connsiteY0" fmla="*/ 0 h 10000"/>
              <a:gd name="connsiteX1" fmla="*/ 4643 w 10790"/>
              <a:gd name="connsiteY1" fmla="*/ 0 h 10000"/>
              <a:gd name="connsiteX2" fmla="*/ 2458 w 10790"/>
              <a:gd name="connsiteY2" fmla="*/ 79 h 10000"/>
              <a:gd name="connsiteX3" fmla="*/ 1596 w 10790"/>
              <a:gd name="connsiteY3" fmla="*/ 259 h 10000"/>
              <a:gd name="connsiteX4" fmla="*/ 4 w 10790"/>
              <a:gd name="connsiteY4" fmla="*/ 768 h 10000"/>
              <a:gd name="connsiteX5" fmla="*/ 1192 w 10790"/>
              <a:gd name="connsiteY5" fmla="*/ 1104 h 10000"/>
              <a:gd name="connsiteX6" fmla="*/ 3753 w 10790"/>
              <a:gd name="connsiteY6" fmla="*/ 9936 h 10000"/>
              <a:gd name="connsiteX7" fmla="*/ 4037 w 10790"/>
              <a:gd name="connsiteY7" fmla="*/ 4918 h 10000"/>
              <a:gd name="connsiteX8" fmla="*/ 3800 w 10790"/>
              <a:gd name="connsiteY8" fmla="*/ 1251 h 10000"/>
              <a:gd name="connsiteX9" fmla="*/ 10785 w 10790"/>
              <a:gd name="connsiteY9" fmla="*/ 629 h 10000"/>
              <a:gd name="connsiteX10" fmla="*/ 8861 w 10790"/>
              <a:gd name="connsiteY10" fmla="*/ 132 h 10000"/>
              <a:gd name="connsiteX11" fmla="*/ 5587 w 10790"/>
              <a:gd name="connsiteY11" fmla="*/ 47 h 10000"/>
              <a:gd name="connsiteX0" fmla="*/ 5095 w 10979"/>
              <a:gd name="connsiteY0" fmla="*/ 0 h 10000"/>
              <a:gd name="connsiteX1" fmla="*/ 4832 w 10979"/>
              <a:gd name="connsiteY1" fmla="*/ 0 h 10000"/>
              <a:gd name="connsiteX2" fmla="*/ 2647 w 10979"/>
              <a:gd name="connsiteY2" fmla="*/ 79 h 10000"/>
              <a:gd name="connsiteX3" fmla="*/ 1785 w 10979"/>
              <a:gd name="connsiteY3" fmla="*/ 259 h 10000"/>
              <a:gd name="connsiteX4" fmla="*/ 193 w 10979"/>
              <a:gd name="connsiteY4" fmla="*/ 768 h 10000"/>
              <a:gd name="connsiteX5" fmla="*/ 1381 w 10979"/>
              <a:gd name="connsiteY5" fmla="*/ 1104 h 10000"/>
              <a:gd name="connsiteX6" fmla="*/ 3942 w 10979"/>
              <a:gd name="connsiteY6" fmla="*/ 9936 h 10000"/>
              <a:gd name="connsiteX7" fmla="*/ 4226 w 10979"/>
              <a:gd name="connsiteY7" fmla="*/ 4918 h 10000"/>
              <a:gd name="connsiteX8" fmla="*/ 3989 w 10979"/>
              <a:gd name="connsiteY8" fmla="*/ 1251 h 10000"/>
              <a:gd name="connsiteX9" fmla="*/ 10974 w 10979"/>
              <a:gd name="connsiteY9" fmla="*/ 629 h 10000"/>
              <a:gd name="connsiteX10" fmla="*/ 9050 w 10979"/>
              <a:gd name="connsiteY10" fmla="*/ 132 h 10000"/>
              <a:gd name="connsiteX11" fmla="*/ 5776 w 10979"/>
              <a:gd name="connsiteY11" fmla="*/ 47 h 10000"/>
              <a:gd name="connsiteX0" fmla="*/ 4908 w 10792"/>
              <a:gd name="connsiteY0" fmla="*/ 0 h 9969"/>
              <a:gd name="connsiteX1" fmla="*/ 4645 w 10792"/>
              <a:gd name="connsiteY1" fmla="*/ 0 h 9969"/>
              <a:gd name="connsiteX2" fmla="*/ 2460 w 10792"/>
              <a:gd name="connsiteY2" fmla="*/ 79 h 9969"/>
              <a:gd name="connsiteX3" fmla="*/ 1598 w 10792"/>
              <a:gd name="connsiteY3" fmla="*/ 259 h 9969"/>
              <a:gd name="connsiteX4" fmla="*/ 6 w 10792"/>
              <a:gd name="connsiteY4" fmla="*/ 768 h 9969"/>
              <a:gd name="connsiteX5" fmla="*/ 2208 w 10792"/>
              <a:gd name="connsiteY5" fmla="*/ 2285 h 9969"/>
              <a:gd name="connsiteX6" fmla="*/ 3755 w 10792"/>
              <a:gd name="connsiteY6" fmla="*/ 9936 h 9969"/>
              <a:gd name="connsiteX7" fmla="*/ 4039 w 10792"/>
              <a:gd name="connsiteY7" fmla="*/ 4918 h 9969"/>
              <a:gd name="connsiteX8" fmla="*/ 3802 w 10792"/>
              <a:gd name="connsiteY8" fmla="*/ 1251 h 9969"/>
              <a:gd name="connsiteX9" fmla="*/ 10787 w 10792"/>
              <a:gd name="connsiteY9" fmla="*/ 629 h 9969"/>
              <a:gd name="connsiteX10" fmla="*/ 8863 w 10792"/>
              <a:gd name="connsiteY10" fmla="*/ 132 h 9969"/>
              <a:gd name="connsiteX11" fmla="*/ 5589 w 10792"/>
              <a:gd name="connsiteY11" fmla="*/ 47 h 9969"/>
              <a:gd name="connsiteX0" fmla="*/ 4571 w 10022"/>
              <a:gd name="connsiteY0" fmla="*/ 0 h 10000"/>
              <a:gd name="connsiteX1" fmla="*/ 4327 w 10022"/>
              <a:gd name="connsiteY1" fmla="*/ 0 h 10000"/>
              <a:gd name="connsiteX2" fmla="*/ 2302 w 10022"/>
              <a:gd name="connsiteY2" fmla="*/ 79 h 10000"/>
              <a:gd name="connsiteX3" fmla="*/ 1504 w 10022"/>
              <a:gd name="connsiteY3" fmla="*/ 260 h 10000"/>
              <a:gd name="connsiteX4" fmla="*/ 5 w 10022"/>
              <a:gd name="connsiteY4" fmla="*/ 1019 h 10000"/>
              <a:gd name="connsiteX5" fmla="*/ 2069 w 10022"/>
              <a:gd name="connsiteY5" fmla="*/ 2292 h 10000"/>
              <a:gd name="connsiteX6" fmla="*/ 3502 w 10022"/>
              <a:gd name="connsiteY6" fmla="*/ 9967 h 10000"/>
              <a:gd name="connsiteX7" fmla="*/ 3766 w 10022"/>
              <a:gd name="connsiteY7" fmla="*/ 4933 h 10000"/>
              <a:gd name="connsiteX8" fmla="*/ 3546 w 10022"/>
              <a:gd name="connsiteY8" fmla="*/ 1255 h 10000"/>
              <a:gd name="connsiteX9" fmla="*/ 10018 w 10022"/>
              <a:gd name="connsiteY9" fmla="*/ 631 h 10000"/>
              <a:gd name="connsiteX10" fmla="*/ 8236 w 10022"/>
              <a:gd name="connsiteY10" fmla="*/ 132 h 10000"/>
              <a:gd name="connsiteX11" fmla="*/ 5202 w 10022"/>
              <a:gd name="connsiteY11" fmla="*/ 47 h 10000"/>
              <a:gd name="connsiteX0" fmla="*/ 4575 w 10026"/>
              <a:gd name="connsiteY0" fmla="*/ 0 h 10000"/>
              <a:gd name="connsiteX1" fmla="*/ 4331 w 10026"/>
              <a:gd name="connsiteY1" fmla="*/ 0 h 10000"/>
              <a:gd name="connsiteX2" fmla="*/ 2306 w 10026"/>
              <a:gd name="connsiteY2" fmla="*/ 79 h 10000"/>
              <a:gd name="connsiteX3" fmla="*/ 1339 w 10026"/>
              <a:gd name="connsiteY3" fmla="*/ 322 h 10000"/>
              <a:gd name="connsiteX4" fmla="*/ 9 w 10026"/>
              <a:gd name="connsiteY4" fmla="*/ 1019 h 10000"/>
              <a:gd name="connsiteX5" fmla="*/ 2073 w 10026"/>
              <a:gd name="connsiteY5" fmla="*/ 2292 h 10000"/>
              <a:gd name="connsiteX6" fmla="*/ 3506 w 10026"/>
              <a:gd name="connsiteY6" fmla="*/ 9967 h 10000"/>
              <a:gd name="connsiteX7" fmla="*/ 3770 w 10026"/>
              <a:gd name="connsiteY7" fmla="*/ 4933 h 10000"/>
              <a:gd name="connsiteX8" fmla="*/ 3550 w 10026"/>
              <a:gd name="connsiteY8" fmla="*/ 1255 h 10000"/>
              <a:gd name="connsiteX9" fmla="*/ 10022 w 10026"/>
              <a:gd name="connsiteY9" fmla="*/ 631 h 10000"/>
              <a:gd name="connsiteX10" fmla="*/ 8240 w 10026"/>
              <a:gd name="connsiteY10" fmla="*/ 132 h 10000"/>
              <a:gd name="connsiteX11" fmla="*/ 5206 w 10026"/>
              <a:gd name="connsiteY11" fmla="*/ 47 h 10000"/>
              <a:gd name="connsiteX0" fmla="*/ 4575 w 8240"/>
              <a:gd name="connsiteY0" fmla="*/ 0 h 10000"/>
              <a:gd name="connsiteX1" fmla="*/ 4331 w 8240"/>
              <a:gd name="connsiteY1" fmla="*/ 0 h 10000"/>
              <a:gd name="connsiteX2" fmla="*/ 2306 w 8240"/>
              <a:gd name="connsiteY2" fmla="*/ 79 h 10000"/>
              <a:gd name="connsiteX3" fmla="*/ 1339 w 8240"/>
              <a:gd name="connsiteY3" fmla="*/ 322 h 10000"/>
              <a:gd name="connsiteX4" fmla="*/ 9 w 8240"/>
              <a:gd name="connsiteY4" fmla="*/ 1019 h 10000"/>
              <a:gd name="connsiteX5" fmla="*/ 2073 w 8240"/>
              <a:gd name="connsiteY5" fmla="*/ 2292 h 10000"/>
              <a:gd name="connsiteX6" fmla="*/ 3506 w 8240"/>
              <a:gd name="connsiteY6" fmla="*/ 9967 h 10000"/>
              <a:gd name="connsiteX7" fmla="*/ 3770 w 8240"/>
              <a:gd name="connsiteY7" fmla="*/ 4933 h 10000"/>
              <a:gd name="connsiteX8" fmla="*/ 3550 w 8240"/>
              <a:gd name="connsiteY8" fmla="*/ 1255 h 10000"/>
              <a:gd name="connsiteX9" fmla="*/ 8240 w 8240"/>
              <a:gd name="connsiteY9" fmla="*/ 132 h 10000"/>
              <a:gd name="connsiteX10" fmla="*/ 5206 w 8240"/>
              <a:gd name="connsiteY10" fmla="*/ 47 h 10000"/>
              <a:gd name="connsiteX0" fmla="*/ 5552 w 6318"/>
              <a:gd name="connsiteY0" fmla="*/ 0 h 10000"/>
              <a:gd name="connsiteX1" fmla="*/ 5256 w 6318"/>
              <a:gd name="connsiteY1" fmla="*/ 0 h 10000"/>
              <a:gd name="connsiteX2" fmla="*/ 2799 w 6318"/>
              <a:gd name="connsiteY2" fmla="*/ 79 h 10000"/>
              <a:gd name="connsiteX3" fmla="*/ 1625 w 6318"/>
              <a:gd name="connsiteY3" fmla="*/ 322 h 10000"/>
              <a:gd name="connsiteX4" fmla="*/ 11 w 6318"/>
              <a:gd name="connsiteY4" fmla="*/ 1019 h 10000"/>
              <a:gd name="connsiteX5" fmla="*/ 2516 w 6318"/>
              <a:gd name="connsiteY5" fmla="*/ 2292 h 10000"/>
              <a:gd name="connsiteX6" fmla="*/ 4255 w 6318"/>
              <a:gd name="connsiteY6" fmla="*/ 9967 h 10000"/>
              <a:gd name="connsiteX7" fmla="*/ 4575 w 6318"/>
              <a:gd name="connsiteY7" fmla="*/ 4933 h 10000"/>
              <a:gd name="connsiteX8" fmla="*/ 4308 w 6318"/>
              <a:gd name="connsiteY8" fmla="*/ 1255 h 10000"/>
              <a:gd name="connsiteX9" fmla="*/ 6318 w 6318"/>
              <a:gd name="connsiteY9" fmla="*/ 47 h 10000"/>
              <a:gd name="connsiteX0" fmla="*/ 8789 w 8789"/>
              <a:gd name="connsiteY0" fmla="*/ 0 h 10000"/>
              <a:gd name="connsiteX1" fmla="*/ 8320 w 8789"/>
              <a:gd name="connsiteY1" fmla="*/ 0 h 10000"/>
              <a:gd name="connsiteX2" fmla="*/ 4431 w 8789"/>
              <a:gd name="connsiteY2" fmla="*/ 79 h 10000"/>
              <a:gd name="connsiteX3" fmla="*/ 2573 w 8789"/>
              <a:gd name="connsiteY3" fmla="*/ 322 h 10000"/>
              <a:gd name="connsiteX4" fmla="*/ 18 w 8789"/>
              <a:gd name="connsiteY4" fmla="*/ 1019 h 10000"/>
              <a:gd name="connsiteX5" fmla="*/ 3983 w 8789"/>
              <a:gd name="connsiteY5" fmla="*/ 2292 h 10000"/>
              <a:gd name="connsiteX6" fmla="*/ 6736 w 8789"/>
              <a:gd name="connsiteY6" fmla="*/ 9967 h 10000"/>
              <a:gd name="connsiteX7" fmla="*/ 7242 w 8789"/>
              <a:gd name="connsiteY7" fmla="*/ 4933 h 10000"/>
              <a:gd name="connsiteX8" fmla="*/ 6820 w 8789"/>
              <a:gd name="connsiteY8" fmla="*/ 1255 h 10000"/>
              <a:gd name="connsiteX0" fmla="*/ 9466 w 9466"/>
              <a:gd name="connsiteY0" fmla="*/ 0 h 10000"/>
              <a:gd name="connsiteX1" fmla="*/ 5042 w 9466"/>
              <a:gd name="connsiteY1" fmla="*/ 79 h 10000"/>
              <a:gd name="connsiteX2" fmla="*/ 2928 w 9466"/>
              <a:gd name="connsiteY2" fmla="*/ 322 h 10000"/>
              <a:gd name="connsiteX3" fmla="*/ 20 w 9466"/>
              <a:gd name="connsiteY3" fmla="*/ 1019 h 10000"/>
              <a:gd name="connsiteX4" fmla="*/ 4532 w 9466"/>
              <a:gd name="connsiteY4" fmla="*/ 2292 h 10000"/>
              <a:gd name="connsiteX5" fmla="*/ 7664 w 9466"/>
              <a:gd name="connsiteY5" fmla="*/ 9967 h 10000"/>
              <a:gd name="connsiteX6" fmla="*/ 8240 w 9466"/>
              <a:gd name="connsiteY6" fmla="*/ 4933 h 10000"/>
              <a:gd name="connsiteX7" fmla="*/ 7760 w 9466"/>
              <a:gd name="connsiteY7" fmla="*/ 1255 h 10000"/>
              <a:gd name="connsiteX0" fmla="*/ 5327 w 8706"/>
              <a:gd name="connsiteY0" fmla="*/ 0 h 9921"/>
              <a:gd name="connsiteX1" fmla="*/ 3094 w 8706"/>
              <a:gd name="connsiteY1" fmla="*/ 243 h 9921"/>
              <a:gd name="connsiteX2" fmla="*/ 22 w 8706"/>
              <a:gd name="connsiteY2" fmla="*/ 940 h 9921"/>
              <a:gd name="connsiteX3" fmla="*/ 4789 w 8706"/>
              <a:gd name="connsiteY3" fmla="*/ 2213 h 9921"/>
              <a:gd name="connsiteX4" fmla="*/ 8097 w 8706"/>
              <a:gd name="connsiteY4" fmla="*/ 9888 h 9921"/>
              <a:gd name="connsiteX5" fmla="*/ 8706 w 8706"/>
              <a:gd name="connsiteY5" fmla="*/ 4854 h 9921"/>
              <a:gd name="connsiteX6" fmla="*/ 8199 w 8706"/>
              <a:gd name="connsiteY6" fmla="*/ 1176 h 9921"/>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7885 w 10000"/>
              <a:gd name="connsiteY6" fmla="*/ 146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8038 w 10003"/>
              <a:gd name="connsiteY0" fmla="*/ 0 h 9937"/>
              <a:gd name="connsiteX1" fmla="*/ 3557 w 10003"/>
              <a:gd name="connsiteY1" fmla="*/ 182 h 9937"/>
              <a:gd name="connsiteX2" fmla="*/ 28 w 10003"/>
              <a:gd name="connsiteY2" fmla="*/ 884 h 9937"/>
              <a:gd name="connsiteX3" fmla="*/ 5504 w 10003"/>
              <a:gd name="connsiteY3" fmla="*/ 2168 h 9937"/>
              <a:gd name="connsiteX4" fmla="*/ 9303 w 10003"/>
              <a:gd name="connsiteY4" fmla="*/ 9904 h 9937"/>
              <a:gd name="connsiteX5" fmla="*/ 10003 w 10003"/>
              <a:gd name="connsiteY5" fmla="*/ 4830 h 9937"/>
              <a:gd name="connsiteX6" fmla="*/ 8271 w 10003"/>
              <a:gd name="connsiteY6" fmla="*/ 1185 h 9937"/>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6631 w 9999"/>
              <a:gd name="connsiteY0" fmla="*/ 0 h 10063"/>
              <a:gd name="connsiteX1" fmla="*/ 3555 w 9999"/>
              <a:gd name="connsiteY1" fmla="*/ 246 h 10063"/>
              <a:gd name="connsiteX2" fmla="*/ 27 w 9999"/>
              <a:gd name="connsiteY2" fmla="*/ 953 h 10063"/>
              <a:gd name="connsiteX3" fmla="*/ 5501 w 9999"/>
              <a:gd name="connsiteY3" fmla="*/ 2245 h 10063"/>
              <a:gd name="connsiteX4" fmla="*/ 9299 w 9999"/>
              <a:gd name="connsiteY4" fmla="*/ 10030 h 10063"/>
              <a:gd name="connsiteX5" fmla="*/ 9999 w 9999"/>
              <a:gd name="connsiteY5" fmla="*/ 4924 h 10063"/>
              <a:gd name="connsiteX6" fmla="*/ 8268 w 9999"/>
              <a:gd name="connsiteY6" fmla="*/ 1256 h 10063"/>
              <a:gd name="connsiteX0" fmla="*/ 7270 w 10000"/>
              <a:gd name="connsiteY0" fmla="*/ 103 h 9789"/>
              <a:gd name="connsiteX1" fmla="*/ 3555 w 10000"/>
              <a:gd name="connsiteY1" fmla="*/ 33 h 9789"/>
              <a:gd name="connsiteX2" fmla="*/ 27 w 10000"/>
              <a:gd name="connsiteY2" fmla="*/ 736 h 9789"/>
              <a:gd name="connsiteX3" fmla="*/ 5502 w 10000"/>
              <a:gd name="connsiteY3" fmla="*/ 2020 h 9789"/>
              <a:gd name="connsiteX4" fmla="*/ 9300 w 10000"/>
              <a:gd name="connsiteY4" fmla="*/ 9756 h 9789"/>
              <a:gd name="connsiteX5" fmla="*/ 10000 w 10000"/>
              <a:gd name="connsiteY5" fmla="*/ 4682 h 9789"/>
              <a:gd name="connsiteX6" fmla="*/ 8269 w 10000"/>
              <a:gd name="connsiteY6" fmla="*/ 1037 h 9789"/>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6864 w 10000"/>
              <a:gd name="connsiteY6" fmla="*/ 1436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501 h 10621"/>
              <a:gd name="connsiteX1" fmla="*/ 3555 w 10000"/>
              <a:gd name="connsiteY1" fmla="*/ 655 h 10621"/>
              <a:gd name="connsiteX2" fmla="*/ 27 w 10000"/>
              <a:gd name="connsiteY2" fmla="*/ 1373 h 10621"/>
              <a:gd name="connsiteX3" fmla="*/ 5502 w 10000"/>
              <a:gd name="connsiteY3" fmla="*/ 2685 h 10621"/>
              <a:gd name="connsiteX4" fmla="*/ 9300 w 10000"/>
              <a:gd name="connsiteY4" fmla="*/ 10587 h 10621"/>
              <a:gd name="connsiteX5" fmla="*/ 10000 w 10000"/>
              <a:gd name="connsiteY5" fmla="*/ 5404 h 10621"/>
              <a:gd name="connsiteX6" fmla="*/ 8141 w 10000"/>
              <a:gd name="connsiteY6" fmla="*/ 1616 h 10621"/>
              <a:gd name="connsiteX0" fmla="*/ 7398 w 10000"/>
              <a:gd name="connsiteY0" fmla="*/ 61 h 10181"/>
              <a:gd name="connsiteX1" fmla="*/ 3555 w 10000"/>
              <a:gd name="connsiteY1" fmla="*/ 215 h 10181"/>
              <a:gd name="connsiteX2" fmla="*/ 27 w 10000"/>
              <a:gd name="connsiteY2" fmla="*/ 933 h 10181"/>
              <a:gd name="connsiteX3" fmla="*/ 5502 w 10000"/>
              <a:gd name="connsiteY3" fmla="*/ 2245 h 10181"/>
              <a:gd name="connsiteX4" fmla="*/ 9300 w 10000"/>
              <a:gd name="connsiteY4" fmla="*/ 10147 h 10181"/>
              <a:gd name="connsiteX5" fmla="*/ 10000 w 10000"/>
              <a:gd name="connsiteY5" fmla="*/ 4964 h 10181"/>
              <a:gd name="connsiteX6" fmla="*/ 8141 w 10000"/>
              <a:gd name="connsiteY6" fmla="*/ 1176 h 10181"/>
              <a:gd name="connsiteX0" fmla="*/ 7398 w 10000"/>
              <a:gd name="connsiteY0" fmla="*/ 61 h 4974"/>
              <a:gd name="connsiteX1" fmla="*/ 3555 w 10000"/>
              <a:gd name="connsiteY1" fmla="*/ 215 h 4974"/>
              <a:gd name="connsiteX2" fmla="*/ 27 w 10000"/>
              <a:gd name="connsiteY2" fmla="*/ 933 h 4974"/>
              <a:gd name="connsiteX3" fmla="*/ 5502 w 10000"/>
              <a:gd name="connsiteY3" fmla="*/ 2245 h 4974"/>
              <a:gd name="connsiteX4" fmla="*/ 10000 w 10000"/>
              <a:gd name="connsiteY4" fmla="*/ 4964 h 4974"/>
              <a:gd name="connsiteX5" fmla="*/ 8141 w 10000"/>
              <a:gd name="connsiteY5" fmla="*/ 1176 h 4974"/>
              <a:gd name="connsiteX0" fmla="*/ 7398 w 8141"/>
              <a:gd name="connsiteY0" fmla="*/ 122 h 4514"/>
              <a:gd name="connsiteX1" fmla="*/ 3555 w 8141"/>
              <a:gd name="connsiteY1" fmla="*/ 431 h 4514"/>
              <a:gd name="connsiteX2" fmla="*/ 27 w 8141"/>
              <a:gd name="connsiteY2" fmla="*/ 1875 h 4514"/>
              <a:gd name="connsiteX3" fmla="*/ 5502 w 8141"/>
              <a:gd name="connsiteY3" fmla="*/ 4512 h 4514"/>
              <a:gd name="connsiteX4" fmla="*/ 8141 w 8141"/>
              <a:gd name="connsiteY4" fmla="*/ 2363 h 4514"/>
              <a:gd name="connsiteX0" fmla="*/ 9060 w 9973"/>
              <a:gd name="connsiteY0" fmla="*/ 270 h 10573"/>
              <a:gd name="connsiteX1" fmla="*/ 4340 w 9973"/>
              <a:gd name="connsiteY1" fmla="*/ 955 h 10573"/>
              <a:gd name="connsiteX2" fmla="*/ 6 w 9973"/>
              <a:gd name="connsiteY2" fmla="*/ 4154 h 10573"/>
              <a:gd name="connsiteX3" fmla="*/ 5241 w 9973"/>
              <a:gd name="connsiteY3" fmla="*/ 10568 h 10573"/>
              <a:gd name="connsiteX4" fmla="*/ 9973 w 9973"/>
              <a:gd name="connsiteY4" fmla="*/ 5235 h 10573"/>
              <a:gd name="connsiteX0" fmla="*/ 9085 w 10000"/>
              <a:gd name="connsiteY0" fmla="*/ 255 h 12698"/>
              <a:gd name="connsiteX1" fmla="*/ 4352 w 10000"/>
              <a:gd name="connsiteY1" fmla="*/ 903 h 12698"/>
              <a:gd name="connsiteX2" fmla="*/ 6 w 10000"/>
              <a:gd name="connsiteY2" fmla="*/ 3929 h 12698"/>
              <a:gd name="connsiteX3" fmla="*/ 5255 w 10000"/>
              <a:gd name="connsiteY3" fmla="*/ 9995 h 12698"/>
              <a:gd name="connsiteX4" fmla="*/ 10000 w 10000"/>
              <a:gd name="connsiteY4" fmla="*/ 4951 h 12698"/>
              <a:gd name="connsiteX0" fmla="*/ 9085 w 10000"/>
              <a:gd name="connsiteY0" fmla="*/ 255 h 12983"/>
              <a:gd name="connsiteX1" fmla="*/ 4352 w 10000"/>
              <a:gd name="connsiteY1" fmla="*/ 903 h 12983"/>
              <a:gd name="connsiteX2" fmla="*/ 6 w 10000"/>
              <a:gd name="connsiteY2" fmla="*/ 3929 h 12983"/>
              <a:gd name="connsiteX3" fmla="*/ 5255 w 10000"/>
              <a:gd name="connsiteY3" fmla="*/ 9995 h 12983"/>
              <a:gd name="connsiteX4" fmla="*/ 10000 w 10000"/>
              <a:gd name="connsiteY4" fmla="*/ 4951 h 12983"/>
              <a:gd name="connsiteX0" fmla="*/ 9081 w 9996"/>
              <a:gd name="connsiteY0" fmla="*/ 255 h 11311"/>
              <a:gd name="connsiteX1" fmla="*/ 4348 w 9996"/>
              <a:gd name="connsiteY1" fmla="*/ 903 h 11311"/>
              <a:gd name="connsiteX2" fmla="*/ 2 w 9996"/>
              <a:gd name="connsiteY2" fmla="*/ 3929 h 11311"/>
              <a:gd name="connsiteX3" fmla="*/ 4779 w 9996"/>
              <a:gd name="connsiteY3" fmla="*/ 7967 h 11311"/>
              <a:gd name="connsiteX4" fmla="*/ 9996 w 9996"/>
              <a:gd name="connsiteY4" fmla="*/ 4951 h 11311"/>
              <a:gd name="connsiteX0" fmla="*/ 9084 w 9999"/>
              <a:gd name="connsiteY0" fmla="*/ 225 h 9523"/>
              <a:gd name="connsiteX1" fmla="*/ 4349 w 9999"/>
              <a:gd name="connsiteY1" fmla="*/ 798 h 9523"/>
              <a:gd name="connsiteX2" fmla="*/ 1 w 9999"/>
              <a:gd name="connsiteY2" fmla="*/ 3474 h 9523"/>
              <a:gd name="connsiteX3" fmla="*/ 4701 w 9999"/>
              <a:gd name="connsiteY3" fmla="*/ 6446 h 9523"/>
              <a:gd name="connsiteX4" fmla="*/ 9999 w 9999"/>
              <a:gd name="connsiteY4" fmla="*/ 4377 h 9523"/>
              <a:gd name="connsiteX0" fmla="*/ 9087 w 10002"/>
              <a:gd name="connsiteY0" fmla="*/ 236 h 9608"/>
              <a:gd name="connsiteX1" fmla="*/ 4351 w 10002"/>
              <a:gd name="connsiteY1" fmla="*/ 838 h 9608"/>
              <a:gd name="connsiteX2" fmla="*/ 3 w 10002"/>
              <a:gd name="connsiteY2" fmla="*/ 3648 h 9608"/>
              <a:gd name="connsiteX3" fmla="*/ 5018 w 10002"/>
              <a:gd name="connsiteY3" fmla="*/ 6267 h 9608"/>
              <a:gd name="connsiteX4" fmla="*/ 10002 w 10002"/>
              <a:gd name="connsiteY4" fmla="*/ 4596 h 9608"/>
              <a:gd name="connsiteX0" fmla="*/ 9085 w 10000"/>
              <a:gd name="connsiteY0" fmla="*/ 246 h 7817"/>
              <a:gd name="connsiteX1" fmla="*/ 4350 w 10000"/>
              <a:gd name="connsiteY1" fmla="*/ 872 h 7817"/>
              <a:gd name="connsiteX2" fmla="*/ 3 w 10000"/>
              <a:gd name="connsiteY2" fmla="*/ 3797 h 7817"/>
              <a:gd name="connsiteX3" fmla="*/ 5017 w 10000"/>
              <a:gd name="connsiteY3" fmla="*/ 6523 h 7817"/>
              <a:gd name="connsiteX4" fmla="*/ 10000 w 10000"/>
              <a:gd name="connsiteY4" fmla="*/ 4784 h 7817"/>
              <a:gd name="connsiteX0" fmla="*/ 11364 w 12279"/>
              <a:gd name="connsiteY0" fmla="*/ 388 h 8457"/>
              <a:gd name="connsiteX1" fmla="*/ 6629 w 12279"/>
              <a:gd name="connsiteY1" fmla="*/ 1189 h 8457"/>
              <a:gd name="connsiteX2" fmla="*/ 1 w 12279"/>
              <a:gd name="connsiteY2" fmla="*/ 7103 h 8457"/>
              <a:gd name="connsiteX3" fmla="*/ 7296 w 12279"/>
              <a:gd name="connsiteY3" fmla="*/ 8418 h 8457"/>
              <a:gd name="connsiteX4" fmla="*/ 12279 w 12279"/>
              <a:gd name="connsiteY4" fmla="*/ 6193 h 8457"/>
              <a:gd name="connsiteX0" fmla="*/ 9255 w 10000"/>
              <a:gd name="connsiteY0" fmla="*/ 459 h 8825"/>
              <a:gd name="connsiteX1" fmla="*/ 5399 w 10000"/>
              <a:gd name="connsiteY1" fmla="*/ 1406 h 8825"/>
              <a:gd name="connsiteX2" fmla="*/ 1 w 10000"/>
              <a:gd name="connsiteY2" fmla="*/ 8399 h 8825"/>
              <a:gd name="connsiteX3" fmla="*/ 5558 w 10000"/>
              <a:gd name="connsiteY3" fmla="*/ 7978 h 8825"/>
              <a:gd name="connsiteX4" fmla="*/ 10000 w 10000"/>
              <a:gd name="connsiteY4" fmla="*/ 7323 h 8825"/>
              <a:gd name="connsiteX0" fmla="*/ 9255 w 10000"/>
              <a:gd name="connsiteY0" fmla="*/ 520 h 10109"/>
              <a:gd name="connsiteX1" fmla="*/ 5399 w 10000"/>
              <a:gd name="connsiteY1" fmla="*/ 1593 h 10109"/>
              <a:gd name="connsiteX2" fmla="*/ 1 w 10000"/>
              <a:gd name="connsiteY2" fmla="*/ 9517 h 10109"/>
              <a:gd name="connsiteX3" fmla="*/ 5558 w 10000"/>
              <a:gd name="connsiteY3" fmla="*/ 9040 h 10109"/>
              <a:gd name="connsiteX4" fmla="*/ 10000 w 10000"/>
              <a:gd name="connsiteY4" fmla="*/ 8298 h 10109"/>
              <a:gd name="connsiteX0" fmla="*/ 9255 w 10000"/>
              <a:gd name="connsiteY0" fmla="*/ 520 h 10201"/>
              <a:gd name="connsiteX1" fmla="*/ 5399 w 10000"/>
              <a:gd name="connsiteY1" fmla="*/ 1593 h 10201"/>
              <a:gd name="connsiteX2" fmla="*/ 1 w 10000"/>
              <a:gd name="connsiteY2" fmla="*/ 9517 h 10201"/>
              <a:gd name="connsiteX3" fmla="*/ 5558 w 10000"/>
              <a:gd name="connsiteY3" fmla="*/ 9040 h 10201"/>
              <a:gd name="connsiteX4" fmla="*/ 8027 w 10000"/>
              <a:gd name="connsiteY4" fmla="*/ 10192 h 10201"/>
              <a:gd name="connsiteX5" fmla="*/ 10000 w 10000"/>
              <a:gd name="connsiteY5" fmla="*/ 8298 h 10201"/>
              <a:gd name="connsiteX0" fmla="*/ 9255 w 10000"/>
              <a:gd name="connsiteY0" fmla="*/ 520 h 15791"/>
              <a:gd name="connsiteX1" fmla="*/ 5399 w 10000"/>
              <a:gd name="connsiteY1" fmla="*/ 1593 h 15791"/>
              <a:gd name="connsiteX2" fmla="*/ 1 w 10000"/>
              <a:gd name="connsiteY2" fmla="*/ 9517 h 15791"/>
              <a:gd name="connsiteX3" fmla="*/ 5558 w 10000"/>
              <a:gd name="connsiteY3" fmla="*/ 9040 h 15791"/>
              <a:gd name="connsiteX4" fmla="*/ 7707 w 10000"/>
              <a:gd name="connsiteY4" fmla="*/ 15790 h 15791"/>
              <a:gd name="connsiteX5" fmla="*/ 10000 w 10000"/>
              <a:gd name="connsiteY5" fmla="*/ 8298 h 15791"/>
              <a:gd name="connsiteX0" fmla="*/ 9255 w 10000"/>
              <a:gd name="connsiteY0" fmla="*/ 520 h 16499"/>
              <a:gd name="connsiteX1" fmla="*/ 5399 w 10000"/>
              <a:gd name="connsiteY1" fmla="*/ 1593 h 16499"/>
              <a:gd name="connsiteX2" fmla="*/ 1 w 10000"/>
              <a:gd name="connsiteY2" fmla="*/ 9517 h 16499"/>
              <a:gd name="connsiteX3" fmla="*/ 5558 w 10000"/>
              <a:gd name="connsiteY3" fmla="*/ 9040 h 16499"/>
              <a:gd name="connsiteX4" fmla="*/ 7707 w 10000"/>
              <a:gd name="connsiteY4" fmla="*/ 15790 h 16499"/>
              <a:gd name="connsiteX5" fmla="*/ 10000 w 10000"/>
              <a:gd name="connsiteY5" fmla="*/ 8298 h 16499"/>
              <a:gd name="connsiteX0" fmla="*/ 9255 w 10000"/>
              <a:gd name="connsiteY0" fmla="*/ 520 h 16527"/>
              <a:gd name="connsiteX1" fmla="*/ 5399 w 10000"/>
              <a:gd name="connsiteY1" fmla="*/ 1593 h 16527"/>
              <a:gd name="connsiteX2" fmla="*/ 1 w 10000"/>
              <a:gd name="connsiteY2" fmla="*/ 9517 h 16527"/>
              <a:gd name="connsiteX3" fmla="*/ 5558 w 10000"/>
              <a:gd name="connsiteY3" fmla="*/ 9040 h 16527"/>
              <a:gd name="connsiteX4" fmla="*/ 7707 w 10000"/>
              <a:gd name="connsiteY4" fmla="*/ 15790 h 16527"/>
              <a:gd name="connsiteX5" fmla="*/ 10000 w 10000"/>
              <a:gd name="connsiteY5" fmla="*/ 8298 h 16527"/>
              <a:gd name="connsiteX0" fmla="*/ 9575 w 10000"/>
              <a:gd name="connsiteY0" fmla="*/ 2910 h 15110"/>
              <a:gd name="connsiteX1" fmla="*/ 5399 w 10000"/>
              <a:gd name="connsiteY1" fmla="*/ 176 h 15110"/>
              <a:gd name="connsiteX2" fmla="*/ 1 w 10000"/>
              <a:gd name="connsiteY2" fmla="*/ 8100 h 15110"/>
              <a:gd name="connsiteX3" fmla="*/ 5558 w 10000"/>
              <a:gd name="connsiteY3" fmla="*/ 7623 h 15110"/>
              <a:gd name="connsiteX4" fmla="*/ 7707 w 10000"/>
              <a:gd name="connsiteY4" fmla="*/ 14373 h 15110"/>
              <a:gd name="connsiteX5" fmla="*/ 10000 w 10000"/>
              <a:gd name="connsiteY5" fmla="*/ 6881 h 15110"/>
              <a:gd name="connsiteX0" fmla="*/ 9575 w 10000"/>
              <a:gd name="connsiteY0" fmla="*/ 997 h 13197"/>
              <a:gd name="connsiteX1" fmla="*/ 5463 w 10000"/>
              <a:gd name="connsiteY1" fmla="*/ 502 h 13197"/>
              <a:gd name="connsiteX2" fmla="*/ 1 w 10000"/>
              <a:gd name="connsiteY2" fmla="*/ 6187 h 13197"/>
              <a:gd name="connsiteX3" fmla="*/ 5558 w 10000"/>
              <a:gd name="connsiteY3" fmla="*/ 5710 h 13197"/>
              <a:gd name="connsiteX4" fmla="*/ 7707 w 10000"/>
              <a:gd name="connsiteY4" fmla="*/ 12460 h 13197"/>
              <a:gd name="connsiteX5" fmla="*/ 10000 w 10000"/>
              <a:gd name="connsiteY5" fmla="*/ 4968 h 13197"/>
              <a:gd name="connsiteX0" fmla="*/ 24437 w 24437"/>
              <a:gd name="connsiteY0" fmla="*/ 1134 h 13110"/>
              <a:gd name="connsiteX1" fmla="*/ 5463 w 24437"/>
              <a:gd name="connsiteY1" fmla="*/ 415 h 13110"/>
              <a:gd name="connsiteX2" fmla="*/ 1 w 24437"/>
              <a:gd name="connsiteY2" fmla="*/ 6100 h 13110"/>
              <a:gd name="connsiteX3" fmla="*/ 5558 w 24437"/>
              <a:gd name="connsiteY3" fmla="*/ 5623 h 13110"/>
              <a:gd name="connsiteX4" fmla="*/ 7707 w 24437"/>
              <a:gd name="connsiteY4" fmla="*/ 12373 h 13110"/>
              <a:gd name="connsiteX5" fmla="*/ 10000 w 24437"/>
              <a:gd name="connsiteY5" fmla="*/ 4881 h 13110"/>
              <a:gd name="connsiteX0" fmla="*/ 24437 w 24670"/>
              <a:gd name="connsiteY0" fmla="*/ 1134 h 13110"/>
              <a:gd name="connsiteX1" fmla="*/ 5463 w 24670"/>
              <a:gd name="connsiteY1" fmla="*/ 415 h 13110"/>
              <a:gd name="connsiteX2" fmla="*/ 1 w 24670"/>
              <a:gd name="connsiteY2" fmla="*/ 6100 h 13110"/>
              <a:gd name="connsiteX3" fmla="*/ 5558 w 24670"/>
              <a:gd name="connsiteY3" fmla="*/ 5623 h 13110"/>
              <a:gd name="connsiteX4" fmla="*/ 7707 w 24670"/>
              <a:gd name="connsiteY4" fmla="*/ 12373 h 13110"/>
              <a:gd name="connsiteX5" fmla="*/ 24670 w 24670"/>
              <a:gd name="connsiteY5" fmla="*/ 7568 h 13110"/>
              <a:gd name="connsiteX0" fmla="*/ 24437 w 25951"/>
              <a:gd name="connsiteY0" fmla="*/ 1134 h 13110"/>
              <a:gd name="connsiteX1" fmla="*/ 5463 w 25951"/>
              <a:gd name="connsiteY1" fmla="*/ 415 h 13110"/>
              <a:gd name="connsiteX2" fmla="*/ 1 w 25951"/>
              <a:gd name="connsiteY2" fmla="*/ 6100 h 13110"/>
              <a:gd name="connsiteX3" fmla="*/ 5558 w 25951"/>
              <a:gd name="connsiteY3" fmla="*/ 5623 h 13110"/>
              <a:gd name="connsiteX4" fmla="*/ 7707 w 25951"/>
              <a:gd name="connsiteY4" fmla="*/ 12373 h 13110"/>
              <a:gd name="connsiteX5" fmla="*/ 25951 w 25951"/>
              <a:gd name="connsiteY5" fmla="*/ 5777 h 13110"/>
              <a:gd name="connsiteX0" fmla="*/ 24437 w 25951"/>
              <a:gd name="connsiteY0" fmla="*/ 1134 h 13110"/>
              <a:gd name="connsiteX1" fmla="*/ 5463 w 25951"/>
              <a:gd name="connsiteY1" fmla="*/ 415 h 13110"/>
              <a:gd name="connsiteX2" fmla="*/ 1 w 25951"/>
              <a:gd name="connsiteY2" fmla="*/ 6100 h 13110"/>
              <a:gd name="connsiteX3" fmla="*/ 5558 w 25951"/>
              <a:gd name="connsiteY3" fmla="*/ 5623 h 13110"/>
              <a:gd name="connsiteX4" fmla="*/ 7707 w 25951"/>
              <a:gd name="connsiteY4" fmla="*/ 12373 h 13110"/>
              <a:gd name="connsiteX5" fmla="*/ 25951 w 25951"/>
              <a:gd name="connsiteY5" fmla="*/ 5777 h 13110"/>
              <a:gd name="connsiteX0" fmla="*/ 24437 w 26207"/>
              <a:gd name="connsiteY0" fmla="*/ 1134 h 13110"/>
              <a:gd name="connsiteX1" fmla="*/ 5463 w 26207"/>
              <a:gd name="connsiteY1" fmla="*/ 415 h 13110"/>
              <a:gd name="connsiteX2" fmla="*/ 1 w 26207"/>
              <a:gd name="connsiteY2" fmla="*/ 6100 h 13110"/>
              <a:gd name="connsiteX3" fmla="*/ 5558 w 26207"/>
              <a:gd name="connsiteY3" fmla="*/ 5623 h 13110"/>
              <a:gd name="connsiteX4" fmla="*/ 7707 w 26207"/>
              <a:gd name="connsiteY4" fmla="*/ 12373 h 13110"/>
              <a:gd name="connsiteX5" fmla="*/ 26207 w 26207"/>
              <a:gd name="connsiteY5" fmla="*/ 9360 h 13110"/>
              <a:gd name="connsiteX0" fmla="*/ 24437 w 26251"/>
              <a:gd name="connsiteY0" fmla="*/ 1134 h 13110"/>
              <a:gd name="connsiteX1" fmla="*/ 5463 w 26251"/>
              <a:gd name="connsiteY1" fmla="*/ 415 h 13110"/>
              <a:gd name="connsiteX2" fmla="*/ 1 w 26251"/>
              <a:gd name="connsiteY2" fmla="*/ 6100 h 13110"/>
              <a:gd name="connsiteX3" fmla="*/ 5558 w 26251"/>
              <a:gd name="connsiteY3" fmla="*/ 5623 h 13110"/>
              <a:gd name="connsiteX4" fmla="*/ 7707 w 26251"/>
              <a:gd name="connsiteY4" fmla="*/ 12373 h 13110"/>
              <a:gd name="connsiteX5" fmla="*/ 26207 w 26251"/>
              <a:gd name="connsiteY5" fmla="*/ 9360 h 13110"/>
              <a:gd name="connsiteX0" fmla="*/ 24437 w 26256"/>
              <a:gd name="connsiteY0" fmla="*/ 1134 h 13110"/>
              <a:gd name="connsiteX1" fmla="*/ 5463 w 26256"/>
              <a:gd name="connsiteY1" fmla="*/ 415 h 13110"/>
              <a:gd name="connsiteX2" fmla="*/ 1 w 26256"/>
              <a:gd name="connsiteY2" fmla="*/ 6100 h 13110"/>
              <a:gd name="connsiteX3" fmla="*/ 5558 w 26256"/>
              <a:gd name="connsiteY3" fmla="*/ 5623 h 13110"/>
              <a:gd name="connsiteX4" fmla="*/ 7707 w 26256"/>
              <a:gd name="connsiteY4" fmla="*/ 12373 h 13110"/>
              <a:gd name="connsiteX5" fmla="*/ 26207 w 26256"/>
              <a:gd name="connsiteY5" fmla="*/ 9360 h 13110"/>
              <a:gd name="connsiteX0" fmla="*/ 24437 w 26256"/>
              <a:gd name="connsiteY0" fmla="*/ 1134 h 13110"/>
              <a:gd name="connsiteX1" fmla="*/ 5463 w 26256"/>
              <a:gd name="connsiteY1" fmla="*/ 415 h 13110"/>
              <a:gd name="connsiteX2" fmla="*/ 1 w 26256"/>
              <a:gd name="connsiteY2" fmla="*/ 6100 h 13110"/>
              <a:gd name="connsiteX3" fmla="*/ 5558 w 26256"/>
              <a:gd name="connsiteY3" fmla="*/ 5623 h 13110"/>
              <a:gd name="connsiteX4" fmla="*/ 7707 w 26256"/>
              <a:gd name="connsiteY4" fmla="*/ 12373 h 13110"/>
              <a:gd name="connsiteX5" fmla="*/ 26207 w 26256"/>
              <a:gd name="connsiteY5" fmla="*/ 9360 h 13110"/>
              <a:gd name="connsiteX0" fmla="*/ 24437 w 24437"/>
              <a:gd name="connsiteY0" fmla="*/ 1134 h 15590"/>
              <a:gd name="connsiteX1" fmla="*/ 5463 w 24437"/>
              <a:gd name="connsiteY1" fmla="*/ 415 h 15590"/>
              <a:gd name="connsiteX2" fmla="*/ 1 w 24437"/>
              <a:gd name="connsiteY2" fmla="*/ 6100 h 15590"/>
              <a:gd name="connsiteX3" fmla="*/ 5558 w 24437"/>
              <a:gd name="connsiteY3" fmla="*/ 5623 h 15590"/>
              <a:gd name="connsiteX4" fmla="*/ 7707 w 24437"/>
              <a:gd name="connsiteY4" fmla="*/ 12373 h 15590"/>
              <a:gd name="connsiteX5" fmla="*/ 22043 w 24437"/>
              <a:gd name="connsiteY5" fmla="*/ 14958 h 15590"/>
              <a:gd name="connsiteX0" fmla="*/ 24437 w 24437"/>
              <a:gd name="connsiteY0" fmla="*/ 1134 h 14958"/>
              <a:gd name="connsiteX1" fmla="*/ 5463 w 24437"/>
              <a:gd name="connsiteY1" fmla="*/ 415 h 14958"/>
              <a:gd name="connsiteX2" fmla="*/ 1 w 24437"/>
              <a:gd name="connsiteY2" fmla="*/ 6100 h 14958"/>
              <a:gd name="connsiteX3" fmla="*/ 5558 w 24437"/>
              <a:gd name="connsiteY3" fmla="*/ 5623 h 14958"/>
              <a:gd name="connsiteX4" fmla="*/ 7707 w 24437"/>
              <a:gd name="connsiteY4" fmla="*/ 12373 h 14958"/>
              <a:gd name="connsiteX5" fmla="*/ 22043 w 24437"/>
              <a:gd name="connsiteY5" fmla="*/ 14958 h 14958"/>
              <a:gd name="connsiteX0" fmla="*/ 24437 w 24437"/>
              <a:gd name="connsiteY0" fmla="*/ 1134 h 14958"/>
              <a:gd name="connsiteX1" fmla="*/ 5463 w 24437"/>
              <a:gd name="connsiteY1" fmla="*/ 415 h 14958"/>
              <a:gd name="connsiteX2" fmla="*/ 1 w 24437"/>
              <a:gd name="connsiteY2" fmla="*/ 6100 h 14958"/>
              <a:gd name="connsiteX3" fmla="*/ 5558 w 24437"/>
              <a:gd name="connsiteY3" fmla="*/ 5623 h 14958"/>
              <a:gd name="connsiteX4" fmla="*/ 7707 w 24437"/>
              <a:gd name="connsiteY4" fmla="*/ 12373 h 14958"/>
              <a:gd name="connsiteX5" fmla="*/ 22043 w 24437"/>
              <a:gd name="connsiteY5" fmla="*/ 14958 h 14958"/>
              <a:gd name="connsiteX0" fmla="*/ 24437 w 24437"/>
              <a:gd name="connsiteY0" fmla="*/ 1134 h 16078"/>
              <a:gd name="connsiteX1" fmla="*/ 5463 w 24437"/>
              <a:gd name="connsiteY1" fmla="*/ 415 h 16078"/>
              <a:gd name="connsiteX2" fmla="*/ 1 w 24437"/>
              <a:gd name="connsiteY2" fmla="*/ 6100 h 16078"/>
              <a:gd name="connsiteX3" fmla="*/ 5558 w 24437"/>
              <a:gd name="connsiteY3" fmla="*/ 5623 h 16078"/>
              <a:gd name="connsiteX4" fmla="*/ 7707 w 24437"/>
              <a:gd name="connsiteY4" fmla="*/ 12373 h 16078"/>
              <a:gd name="connsiteX5" fmla="*/ 21915 w 24437"/>
              <a:gd name="connsiteY5" fmla="*/ 16078 h 16078"/>
              <a:gd name="connsiteX0" fmla="*/ 24437 w 25884"/>
              <a:gd name="connsiteY0" fmla="*/ 1014 h 15958"/>
              <a:gd name="connsiteX1" fmla="*/ 24491 w 25884"/>
              <a:gd name="connsiteY1" fmla="*/ 833 h 15958"/>
              <a:gd name="connsiteX2" fmla="*/ 5463 w 25884"/>
              <a:gd name="connsiteY2" fmla="*/ 295 h 15958"/>
              <a:gd name="connsiteX3" fmla="*/ 1 w 25884"/>
              <a:gd name="connsiteY3" fmla="*/ 5980 h 15958"/>
              <a:gd name="connsiteX4" fmla="*/ 5558 w 25884"/>
              <a:gd name="connsiteY4" fmla="*/ 5503 h 15958"/>
              <a:gd name="connsiteX5" fmla="*/ 7707 w 25884"/>
              <a:gd name="connsiteY5" fmla="*/ 12253 h 15958"/>
              <a:gd name="connsiteX6" fmla="*/ 21915 w 25884"/>
              <a:gd name="connsiteY6" fmla="*/ 15958 h 15958"/>
              <a:gd name="connsiteX0" fmla="*/ 24437 w 29916"/>
              <a:gd name="connsiteY0" fmla="*/ 720 h 15664"/>
              <a:gd name="connsiteX1" fmla="*/ 29168 w 29916"/>
              <a:gd name="connsiteY1" fmla="*/ 5242 h 15664"/>
              <a:gd name="connsiteX2" fmla="*/ 5463 w 29916"/>
              <a:gd name="connsiteY2" fmla="*/ 1 h 15664"/>
              <a:gd name="connsiteX3" fmla="*/ 1 w 29916"/>
              <a:gd name="connsiteY3" fmla="*/ 5686 h 15664"/>
              <a:gd name="connsiteX4" fmla="*/ 5558 w 29916"/>
              <a:gd name="connsiteY4" fmla="*/ 5209 h 15664"/>
              <a:gd name="connsiteX5" fmla="*/ 7707 w 29916"/>
              <a:gd name="connsiteY5" fmla="*/ 11959 h 15664"/>
              <a:gd name="connsiteX6" fmla="*/ 21915 w 29916"/>
              <a:gd name="connsiteY6" fmla="*/ 15664 h 15664"/>
              <a:gd name="connsiteX0" fmla="*/ 24437 w 26177"/>
              <a:gd name="connsiteY0" fmla="*/ 7125 h 22069"/>
              <a:gd name="connsiteX1" fmla="*/ 24876 w 26177"/>
              <a:gd name="connsiteY1" fmla="*/ 2 h 22069"/>
              <a:gd name="connsiteX2" fmla="*/ 5463 w 26177"/>
              <a:gd name="connsiteY2" fmla="*/ 6406 h 22069"/>
              <a:gd name="connsiteX3" fmla="*/ 1 w 26177"/>
              <a:gd name="connsiteY3" fmla="*/ 12091 h 22069"/>
              <a:gd name="connsiteX4" fmla="*/ 5558 w 26177"/>
              <a:gd name="connsiteY4" fmla="*/ 11614 h 22069"/>
              <a:gd name="connsiteX5" fmla="*/ 7707 w 26177"/>
              <a:gd name="connsiteY5" fmla="*/ 18364 h 22069"/>
              <a:gd name="connsiteX6" fmla="*/ 21915 w 26177"/>
              <a:gd name="connsiteY6" fmla="*/ 22069 h 22069"/>
              <a:gd name="connsiteX0" fmla="*/ 27640 w 27659"/>
              <a:gd name="connsiteY0" fmla="*/ 13171 h 22069"/>
              <a:gd name="connsiteX1" fmla="*/ 24876 w 27659"/>
              <a:gd name="connsiteY1" fmla="*/ 2 h 22069"/>
              <a:gd name="connsiteX2" fmla="*/ 5463 w 27659"/>
              <a:gd name="connsiteY2" fmla="*/ 6406 h 22069"/>
              <a:gd name="connsiteX3" fmla="*/ 1 w 27659"/>
              <a:gd name="connsiteY3" fmla="*/ 12091 h 22069"/>
              <a:gd name="connsiteX4" fmla="*/ 5558 w 27659"/>
              <a:gd name="connsiteY4" fmla="*/ 11614 h 22069"/>
              <a:gd name="connsiteX5" fmla="*/ 7707 w 27659"/>
              <a:gd name="connsiteY5" fmla="*/ 18364 h 22069"/>
              <a:gd name="connsiteX6" fmla="*/ 21915 w 27659"/>
              <a:gd name="connsiteY6" fmla="*/ 22069 h 22069"/>
              <a:gd name="connsiteX0" fmla="*/ 27640 w 27648"/>
              <a:gd name="connsiteY0" fmla="*/ 7060 h 15958"/>
              <a:gd name="connsiteX1" fmla="*/ 24748 w 27648"/>
              <a:gd name="connsiteY1" fmla="*/ 833 h 15958"/>
              <a:gd name="connsiteX2" fmla="*/ 5463 w 27648"/>
              <a:gd name="connsiteY2" fmla="*/ 295 h 15958"/>
              <a:gd name="connsiteX3" fmla="*/ 1 w 27648"/>
              <a:gd name="connsiteY3" fmla="*/ 5980 h 15958"/>
              <a:gd name="connsiteX4" fmla="*/ 5558 w 27648"/>
              <a:gd name="connsiteY4" fmla="*/ 5503 h 15958"/>
              <a:gd name="connsiteX5" fmla="*/ 7707 w 27648"/>
              <a:gd name="connsiteY5" fmla="*/ 12253 h 15958"/>
              <a:gd name="connsiteX6" fmla="*/ 21915 w 27648"/>
              <a:gd name="connsiteY6" fmla="*/ 15958 h 15958"/>
              <a:gd name="connsiteX0" fmla="*/ 27640 w 27648"/>
              <a:gd name="connsiteY0" fmla="*/ 7060 h 15510"/>
              <a:gd name="connsiteX1" fmla="*/ 24748 w 27648"/>
              <a:gd name="connsiteY1" fmla="*/ 833 h 15510"/>
              <a:gd name="connsiteX2" fmla="*/ 5463 w 27648"/>
              <a:gd name="connsiteY2" fmla="*/ 295 h 15510"/>
              <a:gd name="connsiteX3" fmla="*/ 1 w 27648"/>
              <a:gd name="connsiteY3" fmla="*/ 5980 h 15510"/>
              <a:gd name="connsiteX4" fmla="*/ 5558 w 27648"/>
              <a:gd name="connsiteY4" fmla="*/ 5503 h 15510"/>
              <a:gd name="connsiteX5" fmla="*/ 7707 w 27648"/>
              <a:gd name="connsiteY5" fmla="*/ 12253 h 15510"/>
              <a:gd name="connsiteX6" fmla="*/ 22107 w 27648"/>
              <a:gd name="connsiteY6" fmla="*/ 15510 h 15510"/>
              <a:gd name="connsiteX0" fmla="*/ 27640 w 27641"/>
              <a:gd name="connsiteY0" fmla="*/ 6943 h 15393"/>
              <a:gd name="connsiteX1" fmla="*/ 24556 w 27641"/>
              <a:gd name="connsiteY1" fmla="*/ 1388 h 15393"/>
              <a:gd name="connsiteX2" fmla="*/ 5463 w 27641"/>
              <a:gd name="connsiteY2" fmla="*/ 178 h 15393"/>
              <a:gd name="connsiteX3" fmla="*/ 1 w 27641"/>
              <a:gd name="connsiteY3" fmla="*/ 5863 h 15393"/>
              <a:gd name="connsiteX4" fmla="*/ 5558 w 27641"/>
              <a:gd name="connsiteY4" fmla="*/ 5386 h 15393"/>
              <a:gd name="connsiteX5" fmla="*/ 7707 w 27641"/>
              <a:gd name="connsiteY5" fmla="*/ 12136 h 15393"/>
              <a:gd name="connsiteX6" fmla="*/ 22107 w 27641"/>
              <a:gd name="connsiteY6" fmla="*/ 15393 h 15393"/>
              <a:gd name="connsiteX0" fmla="*/ 27128 w 27175"/>
              <a:gd name="connsiteY0" fmla="*/ 6943 h 15393"/>
              <a:gd name="connsiteX1" fmla="*/ 24556 w 27175"/>
              <a:gd name="connsiteY1" fmla="*/ 1388 h 15393"/>
              <a:gd name="connsiteX2" fmla="*/ 5463 w 27175"/>
              <a:gd name="connsiteY2" fmla="*/ 178 h 15393"/>
              <a:gd name="connsiteX3" fmla="*/ 1 w 27175"/>
              <a:gd name="connsiteY3" fmla="*/ 5863 h 15393"/>
              <a:gd name="connsiteX4" fmla="*/ 5558 w 27175"/>
              <a:gd name="connsiteY4" fmla="*/ 5386 h 15393"/>
              <a:gd name="connsiteX5" fmla="*/ 7707 w 27175"/>
              <a:gd name="connsiteY5" fmla="*/ 12136 h 15393"/>
              <a:gd name="connsiteX6" fmla="*/ 22107 w 27175"/>
              <a:gd name="connsiteY6" fmla="*/ 15393 h 15393"/>
              <a:gd name="connsiteX0" fmla="*/ 27128 w 27128"/>
              <a:gd name="connsiteY0" fmla="*/ 6943 h 15393"/>
              <a:gd name="connsiteX1" fmla="*/ 24556 w 27128"/>
              <a:gd name="connsiteY1" fmla="*/ 1388 h 15393"/>
              <a:gd name="connsiteX2" fmla="*/ 5463 w 27128"/>
              <a:gd name="connsiteY2" fmla="*/ 178 h 15393"/>
              <a:gd name="connsiteX3" fmla="*/ 1 w 27128"/>
              <a:gd name="connsiteY3" fmla="*/ 5863 h 15393"/>
              <a:gd name="connsiteX4" fmla="*/ 5558 w 27128"/>
              <a:gd name="connsiteY4" fmla="*/ 5386 h 15393"/>
              <a:gd name="connsiteX5" fmla="*/ 7707 w 27128"/>
              <a:gd name="connsiteY5" fmla="*/ 12136 h 15393"/>
              <a:gd name="connsiteX6" fmla="*/ 22107 w 27128"/>
              <a:gd name="connsiteY6" fmla="*/ 15393 h 15393"/>
              <a:gd name="connsiteX0" fmla="*/ 27128 w 27175"/>
              <a:gd name="connsiteY0" fmla="*/ 6943 h 15393"/>
              <a:gd name="connsiteX1" fmla="*/ 24556 w 27175"/>
              <a:gd name="connsiteY1" fmla="*/ 1388 h 15393"/>
              <a:gd name="connsiteX2" fmla="*/ 5463 w 27175"/>
              <a:gd name="connsiteY2" fmla="*/ 178 h 15393"/>
              <a:gd name="connsiteX3" fmla="*/ 1 w 27175"/>
              <a:gd name="connsiteY3" fmla="*/ 5863 h 15393"/>
              <a:gd name="connsiteX4" fmla="*/ 5558 w 27175"/>
              <a:gd name="connsiteY4" fmla="*/ 5386 h 15393"/>
              <a:gd name="connsiteX5" fmla="*/ 7707 w 27175"/>
              <a:gd name="connsiteY5" fmla="*/ 12136 h 15393"/>
              <a:gd name="connsiteX6" fmla="*/ 22107 w 27175"/>
              <a:gd name="connsiteY6" fmla="*/ 15393 h 15393"/>
              <a:gd name="connsiteX0" fmla="*/ 27128 w 27175"/>
              <a:gd name="connsiteY0" fmla="*/ 6943 h 15393"/>
              <a:gd name="connsiteX1" fmla="*/ 24556 w 27175"/>
              <a:gd name="connsiteY1" fmla="*/ 1388 h 15393"/>
              <a:gd name="connsiteX2" fmla="*/ 5463 w 27175"/>
              <a:gd name="connsiteY2" fmla="*/ 178 h 15393"/>
              <a:gd name="connsiteX3" fmla="*/ 1 w 27175"/>
              <a:gd name="connsiteY3" fmla="*/ 5863 h 15393"/>
              <a:gd name="connsiteX4" fmla="*/ 5558 w 27175"/>
              <a:gd name="connsiteY4" fmla="*/ 5386 h 15393"/>
              <a:gd name="connsiteX5" fmla="*/ 7707 w 27175"/>
              <a:gd name="connsiteY5" fmla="*/ 12136 h 15393"/>
              <a:gd name="connsiteX6" fmla="*/ 22107 w 27175"/>
              <a:gd name="connsiteY6" fmla="*/ 15393 h 15393"/>
              <a:gd name="connsiteX0" fmla="*/ 26808 w 27045"/>
              <a:gd name="connsiteY0" fmla="*/ 9356 h 15567"/>
              <a:gd name="connsiteX1" fmla="*/ 24556 w 27045"/>
              <a:gd name="connsiteY1" fmla="*/ 1562 h 15567"/>
              <a:gd name="connsiteX2" fmla="*/ 5463 w 27045"/>
              <a:gd name="connsiteY2" fmla="*/ 352 h 15567"/>
              <a:gd name="connsiteX3" fmla="*/ 1 w 27045"/>
              <a:gd name="connsiteY3" fmla="*/ 6037 h 15567"/>
              <a:gd name="connsiteX4" fmla="*/ 5558 w 27045"/>
              <a:gd name="connsiteY4" fmla="*/ 5560 h 15567"/>
              <a:gd name="connsiteX5" fmla="*/ 7707 w 27045"/>
              <a:gd name="connsiteY5" fmla="*/ 12310 h 15567"/>
              <a:gd name="connsiteX6" fmla="*/ 22107 w 27045"/>
              <a:gd name="connsiteY6" fmla="*/ 15567 h 15567"/>
              <a:gd name="connsiteX0" fmla="*/ 26808 w 26937"/>
              <a:gd name="connsiteY0" fmla="*/ 9070 h 15281"/>
              <a:gd name="connsiteX1" fmla="*/ 24236 w 26937"/>
              <a:gd name="connsiteY1" fmla="*/ 3067 h 15281"/>
              <a:gd name="connsiteX2" fmla="*/ 5463 w 26937"/>
              <a:gd name="connsiteY2" fmla="*/ 66 h 15281"/>
              <a:gd name="connsiteX3" fmla="*/ 1 w 26937"/>
              <a:gd name="connsiteY3" fmla="*/ 5751 h 15281"/>
              <a:gd name="connsiteX4" fmla="*/ 5558 w 26937"/>
              <a:gd name="connsiteY4" fmla="*/ 5274 h 15281"/>
              <a:gd name="connsiteX5" fmla="*/ 7707 w 26937"/>
              <a:gd name="connsiteY5" fmla="*/ 12024 h 15281"/>
              <a:gd name="connsiteX6" fmla="*/ 22107 w 26937"/>
              <a:gd name="connsiteY6" fmla="*/ 15281 h 15281"/>
              <a:gd name="connsiteX0" fmla="*/ 26808 w 26937"/>
              <a:gd name="connsiteY0" fmla="*/ 9070 h 15953"/>
              <a:gd name="connsiteX1" fmla="*/ 24236 w 26937"/>
              <a:gd name="connsiteY1" fmla="*/ 3067 h 15953"/>
              <a:gd name="connsiteX2" fmla="*/ 5463 w 26937"/>
              <a:gd name="connsiteY2" fmla="*/ 66 h 15953"/>
              <a:gd name="connsiteX3" fmla="*/ 1 w 26937"/>
              <a:gd name="connsiteY3" fmla="*/ 5751 h 15953"/>
              <a:gd name="connsiteX4" fmla="*/ 5558 w 26937"/>
              <a:gd name="connsiteY4" fmla="*/ 5274 h 15953"/>
              <a:gd name="connsiteX5" fmla="*/ 7707 w 26937"/>
              <a:gd name="connsiteY5" fmla="*/ 12024 h 15953"/>
              <a:gd name="connsiteX6" fmla="*/ 21867 w 26937"/>
              <a:gd name="connsiteY6" fmla="*/ 15953 h 15953"/>
              <a:gd name="connsiteX0" fmla="*/ 26808 w 26937"/>
              <a:gd name="connsiteY0" fmla="*/ 9070 h 15953"/>
              <a:gd name="connsiteX1" fmla="*/ 24236 w 26937"/>
              <a:gd name="connsiteY1" fmla="*/ 3067 h 15953"/>
              <a:gd name="connsiteX2" fmla="*/ 5463 w 26937"/>
              <a:gd name="connsiteY2" fmla="*/ 66 h 15953"/>
              <a:gd name="connsiteX3" fmla="*/ 1 w 26937"/>
              <a:gd name="connsiteY3" fmla="*/ 5751 h 15953"/>
              <a:gd name="connsiteX4" fmla="*/ 5558 w 26937"/>
              <a:gd name="connsiteY4" fmla="*/ 5274 h 15953"/>
              <a:gd name="connsiteX5" fmla="*/ 7707 w 26937"/>
              <a:gd name="connsiteY5" fmla="*/ 12528 h 15953"/>
              <a:gd name="connsiteX6" fmla="*/ 21867 w 26937"/>
              <a:gd name="connsiteY6" fmla="*/ 15953 h 15953"/>
              <a:gd name="connsiteX0" fmla="*/ 26808 w 26937"/>
              <a:gd name="connsiteY0" fmla="*/ 9070 h 15953"/>
              <a:gd name="connsiteX1" fmla="*/ 24236 w 26937"/>
              <a:gd name="connsiteY1" fmla="*/ 3067 h 15953"/>
              <a:gd name="connsiteX2" fmla="*/ 5463 w 26937"/>
              <a:gd name="connsiteY2" fmla="*/ 66 h 15953"/>
              <a:gd name="connsiteX3" fmla="*/ 1 w 26937"/>
              <a:gd name="connsiteY3" fmla="*/ 5751 h 15953"/>
              <a:gd name="connsiteX4" fmla="*/ 5558 w 26937"/>
              <a:gd name="connsiteY4" fmla="*/ 5274 h 15953"/>
              <a:gd name="connsiteX5" fmla="*/ 7707 w 26937"/>
              <a:gd name="connsiteY5" fmla="*/ 12528 h 15953"/>
              <a:gd name="connsiteX6" fmla="*/ 21867 w 26937"/>
              <a:gd name="connsiteY6" fmla="*/ 15953 h 15953"/>
              <a:gd name="connsiteX0" fmla="*/ 26808 w 26937"/>
              <a:gd name="connsiteY0" fmla="*/ 9070 h 15953"/>
              <a:gd name="connsiteX1" fmla="*/ 24236 w 26937"/>
              <a:gd name="connsiteY1" fmla="*/ 3067 h 15953"/>
              <a:gd name="connsiteX2" fmla="*/ 5463 w 26937"/>
              <a:gd name="connsiteY2" fmla="*/ 66 h 15953"/>
              <a:gd name="connsiteX3" fmla="*/ 1 w 26937"/>
              <a:gd name="connsiteY3" fmla="*/ 5751 h 15953"/>
              <a:gd name="connsiteX4" fmla="*/ 5558 w 26937"/>
              <a:gd name="connsiteY4" fmla="*/ 5274 h 15953"/>
              <a:gd name="connsiteX5" fmla="*/ 7707 w 26937"/>
              <a:gd name="connsiteY5" fmla="*/ 12528 h 15953"/>
              <a:gd name="connsiteX6" fmla="*/ 21867 w 26937"/>
              <a:gd name="connsiteY6" fmla="*/ 15953 h 15953"/>
              <a:gd name="connsiteX0" fmla="*/ 26808 w 26937"/>
              <a:gd name="connsiteY0" fmla="*/ 9070 h 15953"/>
              <a:gd name="connsiteX1" fmla="*/ 24236 w 26937"/>
              <a:gd name="connsiteY1" fmla="*/ 3067 h 15953"/>
              <a:gd name="connsiteX2" fmla="*/ 5463 w 26937"/>
              <a:gd name="connsiteY2" fmla="*/ 66 h 15953"/>
              <a:gd name="connsiteX3" fmla="*/ 1 w 26937"/>
              <a:gd name="connsiteY3" fmla="*/ 5751 h 15953"/>
              <a:gd name="connsiteX4" fmla="*/ 5558 w 26937"/>
              <a:gd name="connsiteY4" fmla="*/ 5274 h 15953"/>
              <a:gd name="connsiteX5" fmla="*/ 7707 w 26937"/>
              <a:gd name="connsiteY5" fmla="*/ 12528 h 15953"/>
              <a:gd name="connsiteX6" fmla="*/ 21867 w 26937"/>
              <a:gd name="connsiteY6" fmla="*/ 15953 h 15953"/>
              <a:gd name="connsiteX0" fmla="*/ 26808 w 26937"/>
              <a:gd name="connsiteY0" fmla="*/ 9070 h 15953"/>
              <a:gd name="connsiteX1" fmla="*/ 24236 w 26937"/>
              <a:gd name="connsiteY1" fmla="*/ 3067 h 15953"/>
              <a:gd name="connsiteX2" fmla="*/ 5463 w 26937"/>
              <a:gd name="connsiteY2" fmla="*/ 66 h 15953"/>
              <a:gd name="connsiteX3" fmla="*/ 1 w 26937"/>
              <a:gd name="connsiteY3" fmla="*/ 5751 h 15953"/>
              <a:gd name="connsiteX4" fmla="*/ 5510 w 26937"/>
              <a:gd name="connsiteY4" fmla="*/ 5442 h 15953"/>
              <a:gd name="connsiteX5" fmla="*/ 7707 w 26937"/>
              <a:gd name="connsiteY5" fmla="*/ 12528 h 15953"/>
              <a:gd name="connsiteX6" fmla="*/ 21867 w 26937"/>
              <a:gd name="connsiteY6" fmla="*/ 15953 h 15953"/>
              <a:gd name="connsiteX0" fmla="*/ 26808 w 26937"/>
              <a:gd name="connsiteY0" fmla="*/ 9070 h 15953"/>
              <a:gd name="connsiteX1" fmla="*/ 24236 w 26937"/>
              <a:gd name="connsiteY1" fmla="*/ 3067 h 15953"/>
              <a:gd name="connsiteX2" fmla="*/ 5463 w 26937"/>
              <a:gd name="connsiteY2" fmla="*/ 66 h 15953"/>
              <a:gd name="connsiteX3" fmla="*/ 1 w 26937"/>
              <a:gd name="connsiteY3" fmla="*/ 5751 h 15953"/>
              <a:gd name="connsiteX4" fmla="*/ 5190 w 26937"/>
              <a:gd name="connsiteY4" fmla="*/ 6114 h 15953"/>
              <a:gd name="connsiteX5" fmla="*/ 7707 w 26937"/>
              <a:gd name="connsiteY5" fmla="*/ 12528 h 15953"/>
              <a:gd name="connsiteX6" fmla="*/ 21867 w 26937"/>
              <a:gd name="connsiteY6" fmla="*/ 15953 h 15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37" h="15953">
                <a:moveTo>
                  <a:pt x="26808" y="9070"/>
                </a:moveTo>
                <a:cubicBezTo>
                  <a:pt x="26817" y="9040"/>
                  <a:pt x="27793" y="4568"/>
                  <a:pt x="24236" y="3067"/>
                </a:cubicBezTo>
                <a:cubicBezTo>
                  <a:pt x="20679" y="1566"/>
                  <a:pt x="9502" y="-381"/>
                  <a:pt x="5463" y="66"/>
                </a:cubicBezTo>
                <a:cubicBezTo>
                  <a:pt x="1424" y="513"/>
                  <a:pt x="47" y="4743"/>
                  <a:pt x="1" y="5751"/>
                </a:cubicBezTo>
                <a:cubicBezTo>
                  <a:pt x="-45" y="6759"/>
                  <a:pt x="4483" y="6329"/>
                  <a:pt x="5190" y="6114"/>
                </a:cubicBezTo>
                <a:cubicBezTo>
                  <a:pt x="5897" y="5899"/>
                  <a:pt x="4740" y="15955"/>
                  <a:pt x="7707" y="12528"/>
                </a:cubicBezTo>
                <a:cubicBezTo>
                  <a:pt x="10305" y="9269"/>
                  <a:pt x="23524" y="13805"/>
                  <a:pt x="21867" y="15953"/>
                </a:cubicBezTo>
              </a:path>
            </a:pathLst>
          </a:custGeom>
          <a:solidFill>
            <a:srgbClr val="463047">
              <a:alpha val="88235"/>
            </a:srgb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sp>
        <p:nvSpPr>
          <p:cNvPr id="171" name="Freeform 33"/>
          <p:cNvSpPr>
            <a:spLocks/>
          </p:cNvSpPr>
          <p:nvPr/>
        </p:nvSpPr>
        <p:spPr bwMode="auto">
          <a:xfrm flipH="1">
            <a:off x="6283047" y="3263886"/>
            <a:ext cx="551290" cy="1046569"/>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55 w 9985"/>
              <a:gd name="connsiteY0" fmla="*/ 0 h 29325"/>
              <a:gd name="connsiteX1" fmla="*/ 3895 w 9985"/>
              <a:gd name="connsiteY1" fmla="*/ 0 h 29325"/>
              <a:gd name="connsiteX2" fmla="*/ 1735 w 9985"/>
              <a:gd name="connsiteY2" fmla="*/ 641 h 29325"/>
              <a:gd name="connsiteX3" fmla="*/ 885 w 9985"/>
              <a:gd name="connsiteY3" fmla="*/ 2110 h 29325"/>
              <a:gd name="connsiteX4" fmla="*/ 134 w 9985"/>
              <a:gd name="connsiteY4" fmla="*/ 5500 h 29325"/>
              <a:gd name="connsiteX5" fmla="*/ 356 w 9985"/>
              <a:gd name="connsiteY5" fmla="*/ 7720 h 29325"/>
              <a:gd name="connsiteX6" fmla="*/ 2271 w 9985"/>
              <a:gd name="connsiteY6" fmla="*/ 29297 h 29325"/>
              <a:gd name="connsiteX7" fmla="*/ 3193 w 9985"/>
              <a:gd name="connsiteY7" fmla="*/ 2600 h 29325"/>
              <a:gd name="connsiteX8" fmla="*/ 8325 w 9985"/>
              <a:gd name="connsiteY8" fmla="*/ 9432 h 29325"/>
              <a:gd name="connsiteX9" fmla="*/ 9963 w 9985"/>
              <a:gd name="connsiteY9" fmla="*/ 5125 h 29325"/>
              <a:gd name="connsiteX10" fmla="*/ 8062 w 9985"/>
              <a:gd name="connsiteY10" fmla="*/ 1076 h 29325"/>
              <a:gd name="connsiteX11" fmla="*/ 4828 w 9985"/>
              <a:gd name="connsiteY11" fmla="*/ 380 h 29325"/>
              <a:gd name="connsiteX0" fmla="*/ 4198 w 10036"/>
              <a:gd name="connsiteY0" fmla="*/ 0 h 27341"/>
              <a:gd name="connsiteX1" fmla="*/ 3938 w 10036"/>
              <a:gd name="connsiteY1" fmla="*/ 0 h 27341"/>
              <a:gd name="connsiteX2" fmla="*/ 1775 w 10036"/>
              <a:gd name="connsiteY2" fmla="*/ 219 h 27341"/>
              <a:gd name="connsiteX3" fmla="*/ 923 w 10036"/>
              <a:gd name="connsiteY3" fmla="*/ 720 h 27341"/>
              <a:gd name="connsiteX4" fmla="*/ 171 w 10036"/>
              <a:gd name="connsiteY4" fmla="*/ 1876 h 27341"/>
              <a:gd name="connsiteX5" fmla="*/ 394 w 10036"/>
              <a:gd name="connsiteY5" fmla="*/ 2633 h 27341"/>
              <a:gd name="connsiteX6" fmla="*/ 3108 w 10036"/>
              <a:gd name="connsiteY6" fmla="*/ 27338 h 27341"/>
              <a:gd name="connsiteX7" fmla="*/ 3235 w 10036"/>
              <a:gd name="connsiteY7" fmla="*/ 887 h 27341"/>
              <a:gd name="connsiteX8" fmla="*/ 8375 w 10036"/>
              <a:gd name="connsiteY8" fmla="*/ 3216 h 27341"/>
              <a:gd name="connsiteX9" fmla="*/ 10015 w 10036"/>
              <a:gd name="connsiteY9" fmla="*/ 1748 h 27341"/>
              <a:gd name="connsiteX10" fmla="*/ 8111 w 10036"/>
              <a:gd name="connsiteY10" fmla="*/ 367 h 27341"/>
              <a:gd name="connsiteX11" fmla="*/ 4872 w 10036"/>
              <a:gd name="connsiteY11" fmla="*/ 130 h 27341"/>
              <a:gd name="connsiteX0" fmla="*/ 4198 w 10036"/>
              <a:gd name="connsiteY0" fmla="*/ 0 h 27497"/>
              <a:gd name="connsiteX1" fmla="*/ 3938 w 10036"/>
              <a:gd name="connsiteY1" fmla="*/ 0 h 27497"/>
              <a:gd name="connsiteX2" fmla="*/ 1775 w 10036"/>
              <a:gd name="connsiteY2" fmla="*/ 219 h 27497"/>
              <a:gd name="connsiteX3" fmla="*/ 923 w 10036"/>
              <a:gd name="connsiteY3" fmla="*/ 720 h 27497"/>
              <a:gd name="connsiteX4" fmla="*/ 171 w 10036"/>
              <a:gd name="connsiteY4" fmla="*/ 1876 h 27497"/>
              <a:gd name="connsiteX5" fmla="*/ 394 w 10036"/>
              <a:gd name="connsiteY5" fmla="*/ 2633 h 27497"/>
              <a:gd name="connsiteX6" fmla="*/ 3108 w 10036"/>
              <a:gd name="connsiteY6" fmla="*/ 27338 h 27497"/>
              <a:gd name="connsiteX7" fmla="*/ 3338 w 10036"/>
              <a:gd name="connsiteY7" fmla="*/ 13660 h 27497"/>
              <a:gd name="connsiteX8" fmla="*/ 8375 w 10036"/>
              <a:gd name="connsiteY8" fmla="*/ 3216 h 27497"/>
              <a:gd name="connsiteX9" fmla="*/ 10015 w 10036"/>
              <a:gd name="connsiteY9" fmla="*/ 1748 h 27497"/>
              <a:gd name="connsiteX10" fmla="*/ 8111 w 10036"/>
              <a:gd name="connsiteY10" fmla="*/ 367 h 27497"/>
              <a:gd name="connsiteX11" fmla="*/ 4872 w 10036"/>
              <a:gd name="connsiteY11" fmla="*/ 130 h 27497"/>
              <a:gd name="connsiteX0" fmla="*/ 4198 w 10036"/>
              <a:gd name="connsiteY0" fmla="*/ 0 h 27533"/>
              <a:gd name="connsiteX1" fmla="*/ 3938 w 10036"/>
              <a:gd name="connsiteY1" fmla="*/ 0 h 27533"/>
              <a:gd name="connsiteX2" fmla="*/ 1775 w 10036"/>
              <a:gd name="connsiteY2" fmla="*/ 219 h 27533"/>
              <a:gd name="connsiteX3" fmla="*/ 923 w 10036"/>
              <a:gd name="connsiteY3" fmla="*/ 720 h 27533"/>
              <a:gd name="connsiteX4" fmla="*/ 171 w 10036"/>
              <a:gd name="connsiteY4" fmla="*/ 1876 h 27533"/>
              <a:gd name="connsiteX5" fmla="*/ 394 w 10036"/>
              <a:gd name="connsiteY5" fmla="*/ 2633 h 27533"/>
              <a:gd name="connsiteX6" fmla="*/ 3108 w 10036"/>
              <a:gd name="connsiteY6" fmla="*/ 27338 h 27533"/>
              <a:gd name="connsiteX7" fmla="*/ 3338 w 10036"/>
              <a:gd name="connsiteY7" fmla="*/ 13660 h 27533"/>
              <a:gd name="connsiteX8" fmla="*/ 8375 w 10036"/>
              <a:gd name="connsiteY8" fmla="*/ 3216 h 27533"/>
              <a:gd name="connsiteX9" fmla="*/ 10015 w 10036"/>
              <a:gd name="connsiteY9" fmla="*/ 1748 h 27533"/>
              <a:gd name="connsiteX10" fmla="*/ 8111 w 10036"/>
              <a:gd name="connsiteY10" fmla="*/ 367 h 27533"/>
              <a:gd name="connsiteX11" fmla="*/ 4872 w 10036"/>
              <a:gd name="connsiteY11" fmla="*/ 130 h 27533"/>
              <a:gd name="connsiteX0" fmla="*/ 4196 w 10034"/>
              <a:gd name="connsiteY0" fmla="*/ 0 h 27788"/>
              <a:gd name="connsiteX1" fmla="*/ 3936 w 10034"/>
              <a:gd name="connsiteY1" fmla="*/ 0 h 27788"/>
              <a:gd name="connsiteX2" fmla="*/ 1773 w 10034"/>
              <a:gd name="connsiteY2" fmla="*/ 219 h 27788"/>
              <a:gd name="connsiteX3" fmla="*/ 921 w 10034"/>
              <a:gd name="connsiteY3" fmla="*/ 720 h 27788"/>
              <a:gd name="connsiteX4" fmla="*/ 169 w 10034"/>
              <a:gd name="connsiteY4" fmla="*/ 1876 h 27788"/>
              <a:gd name="connsiteX5" fmla="*/ 392 w 10034"/>
              <a:gd name="connsiteY5" fmla="*/ 2633 h 27788"/>
              <a:gd name="connsiteX6" fmla="*/ 3055 w 10034"/>
              <a:gd name="connsiteY6" fmla="*/ 27597 h 27788"/>
              <a:gd name="connsiteX7" fmla="*/ 3336 w 10034"/>
              <a:gd name="connsiteY7" fmla="*/ 13660 h 27788"/>
              <a:gd name="connsiteX8" fmla="*/ 8373 w 10034"/>
              <a:gd name="connsiteY8" fmla="*/ 3216 h 27788"/>
              <a:gd name="connsiteX9" fmla="*/ 10013 w 10034"/>
              <a:gd name="connsiteY9" fmla="*/ 1748 h 27788"/>
              <a:gd name="connsiteX10" fmla="*/ 8109 w 10034"/>
              <a:gd name="connsiteY10" fmla="*/ 367 h 27788"/>
              <a:gd name="connsiteX11" fmla="*/ 4870 w 10034"/>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8"/>
              <a:gd name="connsiteY0" fmla="*/ 0 h 27788"/>
              <a:gd name="connsiteX1" fmla="*/ 3936 w 10018"/>
              <a:gd name="connsiteY1" fmla="*/ 0 h 27788"/>
              <a:gd name="connsiteX2" fmla="*/ 1773 w 10018"/>
              <a:gd name="connsiteY2" fmla="*/ 219 h 27788"/>
              <a:gd name="connsiteX3" fmla="*/ 921 w 10018"/>
              <a:gd name="connsiteY3" fmla="*/ 720 h 27788"/>
              <a:gd name="connsiteX4" fmla="*/ 169 w 10018"/>
              <a:gd name="connsiteY4" fmla="*/ 1876 h 27788"/>
              <a:gd name="connsiteX5" fmla="*/ 392 w 10018"/>
              <a:gd name="connsiteY5" fmla="*/ 2633 h 27788"/>
              <a:gd name="connsiteX6" fmla="*/ 3055 w 10018"/>
              <a:gd name="connsiteY6" fmla="*/ 27597 h 27788"/>
              <a:gd name="connsiteX7" fmla="*/ 3336 w 10018"/>
              <a:gd name="connsiteY7" fmla="*/ 13660 h 27788"/>
              <a:gd name="connsiteX8" fmla="*/ 3101 w 10018"/>
              <a:gd name="connsiteY8" fmla="*/ 3475 h 27788"/>
              <a:gd name="connsiteX9" fmla="*/ 10013 w 10018"/>
              <a:gd name="connsiteY9" fmla="*/ 1748 h 27788"/>
              <a:gd name="connsiteX10" fmla="*/ 8109 w 10018"/>
              <a:gd name="connsiteY10" fmla="*/ 367 h 27788"/>
              <a:gd name="connsiteX11" fmla="*/ 4870 w 10018"/>
              <a:gd name="connsiteY11" fmla="*/ 130 h 27788"/>
              <a:gd name="connsiteX0" fmla="*/ 4073 w 9895"/>
              <a:gd name="connsiteY0" fmla="*/ 0 h 27775"/>
              <a:gd name="connsiteX1" fmla="*/ 3813 w 9895"/>
              <a:gd name="connsiteY1" fmla="*/ 0 h 27775"/>
              <a:gd name="connsiteX2" fmla="*/ 1650 w 9895"/>
              <a:gd name="connsiteY2" fmla="*/ 219 h 27775"/>
              <a:gd name="connsiteX3" fmla="*/ 798 w 9895"/>
              <a:gd name="connsiteY3" fmla="*/ 720 h 27775"/>
              <a:gd name="connsiteX4" fmla="*/ 46 w 9895"/>
              <a:gd name="connsiteY4" fmla="*/ 1876 h 27775"/>
              <a:gd name="connsiteX5" fmla="*/ 398 w 9895"/>
              <a:gd name="connsiteY5" fmla="*/ 3065 h 27775"/>
              <a:gd name="connsiteX6" fmla="*/ 2932 w 9895"/>
              <a:gd name="connsiteY6" fmla="*/ 27597 h 27775"/>
              <a:gd name="connsiteX7" fmla="*/ 3213 w 9895"/>
              <a:gd name="connsiteY7" fmla="*/ 13660 h 27775"/>
              <a:gd name="connsiteX8" fmla="*/ 2978 w 9895"/>
              <a:gd name="connsiteY8" fmla="*/ 3475 h 27775"/>
              <a:gd name="connsiteX9" fmla="*/ 9890 w 9895"/>
              <a:gd name="connsiteY9" fmla="*/ 1748 h 27775"/>
              <a:gd name="connsiteX10" fmla="*/ 7986 w 9895"/>
              <a:gd name="connsiteY10" fmla="*/ 367 h 27775"/>
              <a:gd name="connsiteX11" fmla="*/ 4747 w 9895"/>
              <a:gd name="connsiteY11" fmla="*/ 130 h 27775"/>
              <a:gd name="connsiteX0" fmla="*/ 4906 w 10790"/>
              <a:gd name="connsiteY0" fmla="*/ 0 h 10000"/>
              <a:gd name="connsiteX1" fmla="*/ 4643 w 10790"/>
              <a:gd name="connsiteY1" fmla="*/ 0 h 10000"/>
              <a:gd name="connsiteX2" fmla="*/ 2458 w 10790"/>
              <a:gd name="connsiteY2" fmla="*/ 79 h 10000"/>
              <a:gd name="connsiteX3" fmla="*/ 1596 w 10790"/>
              <a:gd name="connsiteY3" fmla="*/ 259 h 10000"/>
              <a:gd name="connsiteX4" fmla="*/ 4 w 10790"/>
              <a:gd name="connsiteY4" fmla="*/ 768 h 10000"/>
              <a:gd name="connsiteX5" fmla="*/ 1192 w 10790"/>
              <a:gd name="connsiteY5" fmla="*/ 1104 h 10000"/>
              <a:gd name="connsiteX6" fmla="*/ 3753 w 10790"/>
              <a:gd name="connsiteY6" fmla="*/ 9936 h 10000"/>
              <a:gd name="connsiteX7" fmla="*/ 4037 w 10790"/>
              <a:gd name="connsiteY7" fmla="*/ 4918 h 10000"/>
              <a:gd name="connsiteX8" fmla="*/ 3800 w 10790"/>
              <a:gd name="connsiteY8" fmla="*/ 1251 h 10000"/>
              <a:gd name="connsiteX9" fmla="*/ 10785 w 10790"/>
              <a:gd name="connsiteY9" fmla="*/ 629 h 10000"/>
              <a:gd name="connsiteX10" fmla="*/ 8861 w 10790"/>
              <a:gd name="connsiteY10" fmla="*/ 132 h 10000"/>
              <a:gd name="connsiteX11" fmla="*/ 5587 w 10790"/>
              <a:gd name="connsiteY11" fmla="*/ 47 h 10000"/>
              <a:gd name="connsiteX0" fmla="*/ 5095 w 10979"/>
              <a:gd name="connsiteY0" fmla="*/ 0 h 10000"/>
              <a:gd name="connsiteX1" fmla="*/ 4832 w 10979"/>
              <a:gd name="connsiteY1" fmla="*/ 0 h 10000"/>
              <a:gd name="connsiteX2" fmla="*/ 2647 w 10979"/>
              <a:gd name="connsiteY2" fmla="*/ 79 h 10000"/>
              <a:gd name="connsiteX3" fmla="*/ 1785 w 10979"/>
              <a:gd name="connsiteY3" fmla="*/ 259 h 10000"/>
              <a:gd name="connsiteX4" fmla="*/ 193 w 10979"/>
              <a:gd name="connsiteY4" fmla="*/ 768 h 10000"/>
              <a:gd name="connsiteX5" fmla="*/ 1381 w 10979"/>
              <a:gd name="connsiteY5" fmla="*/ 1104 h 10000"/>
              <a:gd name="connsiteX6" fmla="*/ 3942 w 10979"/>
              <a:gd name="connsiteY6" fmla="*/ 9936 h 10000"/>
              <a:gd name="connsiteX7" fmla="*/ 4226 w 10979"/>
              <a:gd name="connsiteY7" fmla="*/ 4918 h 10000"/>
              <a:gd name="connsiteX8" fmla="*/ 3989 w 10979"/>
              <a:gd name="connsiteY8" fmla="*/ 1251 h 10000"/>
              <a:gd name="connsiteX9" fmla="*/ 10974 w 10979"/>
              <a:gd name="connsiteY9" fmla="*/ 629 h 10000"/>
              <a:gd name="connsiteX10" fmla="*/ 9050 w 10979"/>
              <a:gd name="connsiteY10" fmla="*/ 132 h 10000"/>
              <a:gd name="connsiteX11" fmla="*/ 5776 w 10979"/>
              <a:gd name="connsiteY11" fmla="*/ 47 h 10000"/>
              <a:gd name="connsiteX0" fmla="*/ 4908 w 10792"/>
              <a:gd name="connsiteY0" fmla="*/ 0 h 9969"/>
              <a:gd name="connsiteX1" fmla="*/ 4645 w 10792"/>
              <a:gd name="connsiteY1" fmla="*/ 0 h 9969"/>
              <a:gd name="connsiteX2" fmla="*/ 2460 w 10792"/>
              <a:gd name="connsiteY2" fmla="*/ 79 h 9969"/>
              <a:gd name="connsiteX3" fmla="*/ 1598 w 10792"/>
              <a:gd name="connsiteY3" fmla="*/ 259 h 9969"/>
              <a:gd name="connsiteX4" fmla="*/ 6 w 10792"/>
              <a:gd name="connsiteY4" fmla="*/ 768 h 9969"/>
              <a:gd name="connsiteX5" fmla="*/ 2208 w 10792"/>
              <a:gd name="connsiteY5" fmla="*/ 2285 h 9969"/>
              <a:gd name="connsiteX6" fmla="*/ 3755 w 10792"/>
              <a:gd name="connsiteY6" fmla="*/ 9936 h 9969"/>
              <a:gd name="connsiteX7" fmla="*/ 4039 w 10792"/>
              <a:gd name="connsiteY7" fmla="*/ 4918 h 9969"/>
              <a:gd name="connsiteX8" fmla="*/ 3802 w 10792"/>
              <a:gd name="connsiteY8" fmla="*/ 1251 h 9969"/>
              <a:gd name="connsiteX9" fmla="*/ 10787 w 10792"/>
              <a:gd name="connsiteY9" fmla="*/ 629 h 9969"/>
              <a:gd name="connsiteX10" fmla="*/ 8863 w 10792"/>
              <a:gd name="connsiteY10" fmla="*/ 132 h 9969"/>
              <a:gd name="connsiteX11" fmla="*/ 5589 w 10792"/>
              <a:gd name="connsiteY11" fmla="*/ 47 h 9969"/>
              <a:gd name="connsiteX0" fmla="*/ 4571 w 10022"/>
              <a:gd name="connsiteY0" fmla="*/ 0 h 10000"/>
              <a:gd name="connsiteX1" fmla="*/ 4327 w 10022"/>
              <a:gd name="connsiteY1" fmla="*/ 0 h 10000"/>
              <a:gd name="connsiteX2" fmla="*/ 2302 w 10022"/>
              <a:gd name="connsiteY2" fmla="*/ 79 h 10000"/>
              <a:gd name="connsiteX3" fmla="*/ 1504 w 10022"/>
              <a:gd name="connsiteY3" fmla="*/ 260 h 10000"/>
              <a:gd name="connsiteX4" fmla="*/ 5 w 10022"/>
              <a:gd name="connsiteY4" fmla="*/ 1019 h 10000"/>
              <a:gd name="connsiteX5" fmla="*/ 2069 w 10022"/>
              <a:gd name="connsiteY5" fmla="*/ 2292 h 10000"/>
              <a:gd name="connsiteX6" fmla="*/ 3502 w 10022"/>
              <a:gd name="connsiteY6" fmla="*/ 9967 h 10000"/>
              <a:gd name="connsiteX7" fmla="*/ 3766 w 10022"/>
              <a:gd name="connsiteY7" fmla="*/ 4933 h 10000"/>
              <a:gd name="connsiteX8" fmla="*/ 3546 w 10022"/>
              <a:gd name="connsiteY8" fmla="*/ 1255 h 10000"/>
              <a:gd name="connsiteX9" fmla="*/ 10018 w 10022"/>
              <a:gd name="connsiteY9" fmla="*/ 631 h 10000"/>
              <a:gd name="connsiteX10" fmla="*/ 8236 w 10022"/>
              <a:gd name="connsiteY10" fmla="*/ 132 h 10000"/>
              <a:gd name="connsiteX11" fmla="*/ 5202 w 10022"/>
              <a:gd name="connsiteY11" fmla="*/ 47 h 10000"/>
              <a:gd name="connsiteX0" fmla="*/ 4575 w 10026"/>
              <a:gd name="connsiteY0" fmla="*/ 0 h 10000"/>
              <a:gd name="connsiteX1" fmla="*/ 4331 w 10026"/>
              <a:gd name="connsiteY1" fmla="*/ 0 h 10000"/>
              <a:gd name="connsiteX2" fmla="*/ 2306 w 10026"/>
              <a:gd name="connsiteY2" fmla="*/ 79 h 10000"/>
              <a:gd name="connsiteX3" fmla="*/ 1339 w 10026"/>
              <a:gd name="connsiteY3" fmla="*/ 322 h 10000"/>
              <a:gd name="connsiteX4" fmla="*/ 9 w 10026"/>
              <a:gd name="connsiteY4" fmla="*/ 1019 h 10000"/>
              <a:gd name="connsiteX5" fmla="*/ 2073 w 10026"/>
              <a:gd name="connsiteY5" fmla="*/ 2292 h 10000"/>
              <a:gd name="connsiteX6" fmla="*/ 3506 w 10026"/>
              <a:gd name="connsiteY6" fmla="*/ 9967 h 10000"/>
              <a:gd name="connsiteX7" fmla="*/ 3770 w 10026"/>
              <a:gd name="connsiteY7" fmla="*/ 4933 h 10000"/>
              <a:gd name="connsiteX8" fmla="*/ 3550 w 10026"/>
              <a:gd name="connsiteY8" fmla="*/ 1255 h 10000"/>
              <a:gd name="connsiteX9" fmla="*/ 10022 w 10026"/>
              <a:gd name="connsiteY9" fmla="*/ 631 h 10000"/>
              <a:gd name="connsiteX10" fmla="*/ 8240 w 10026"/>
              <a:gd name="connsiteY10" fmla="*/ 132 h 10000"/>
              <a:gd name="connsiteX11" fmla="*/ 5206 w 10026"/>
              <a:gd name="connsiteY11" fmla="*/ 47 h 10000"/>
              <a:gd name="connsiteX0" fmla="*/ 4575 w 8240"/>
              <a:gd name="connsiteY0" fmla="*/ 0 h 10000"/>
              <a:gd name="connsiteX1" fmla="*/ 4331 w 8240"/>
              <a:gd name="connsiteY1" fmla="*/ 0 h 10000"/>
              <a:gd name="connsiteX2" fmla="*/ 2306 w 8240"/>
              <a:gd name="connsiteY2" fmla="*/ 79 h 10000"/>
              <a:gd name="connsiteX3" fmla="*/ 1339 w 8240"/>
              <a:gd name="connsiteY3" fmla="*/ 322 h 10000"/>
              <a:gd name="connsiteX4" fmla="*/ 9 w 8240"/>
              <a:gd name="connsiteY4" fmla="*/ 1019 h 10000"/>
              <a:gd name="connsiteX5" fmla="*/ 2073 w 8240"/>
              <a:gd name="connsiteY5" fmla="*/ 2292 h 10000"/>
              <a:gd name="connsiteX6" fmla="*/ 3506 w 8240"/>
              <a:gd name="connsiteY6" fmla="*/ 9967 h 10000"/>
              <a:gd name="connsiteX7" fmla="*/ 3770 w 8240"/>
              <a:gd name="connsiteY7" fmla="*/ 4933 h 10000"/>
              <a:gd name="connsiteX8" fmla="*/ 3550 w 8240"/>
              <a:gd name="connsiteY8" fmla="*/ 1255 h 10000"/>
              <a:gd name="connsiteX9" fmla="*/ 8240 w 8240"/>
              <a:gd name="connsiteY9" fmla="*/ 132 h 10000"/>
              <a:gd name="connsiteX10" fmla="*/ 5206 w 8240"/>
              <a:gd name="connsiteY10" fmla="*/ 47 h 10000"/>
              <a:gd name="connsiteX0" fmla="*/ 5552 w 6318"/>
              <a:gd name="connsiteY0" fmla="*/ 0 h 10000"/>
              <a:gd name="connsiteX1" fmla="*/ 5256 w 6318"/>
              <a:gd name="connsiteY1" fmla="*/ 0 h 10000"/>
              <a:gd name="connsiteX2" fmla="*/ 2799 w 6318"/>
              <a:gd name="connsiteY2" fmla="*/ 79 h 10000"/>
              <a:gd name="connsiteX3" fmla="*/ 1625 w 6318"/>
              <a:gd name="connsiteY3" fmla="*/ 322 h 10000"/>
              <a:gd name="connsiteX4" fmla="*/ 11 w 6318"/>
              <a:gd name="connsiteY4" fmla="*/ 1019 h 10000"/>
              <a:gd name="connsiteX5" fmla="*/ 2516 w 6318"/>
              <a:gd name="connsiteY5" fmla="*/ 2292 h 10000"/>
              <a:gd name="connsiteX6" fmla="*/ 4255 w 6318"/>
              <a:gd name="connsiteY6" fmla="*/ 9967 h 10000"/>
              <a:gd name="connsiteX7" fmla="*/ 4575 w 6318"/>
              <a:gd name="connsiteY7" fmla="*/ 4933 h 10000"/>
              <a:gd name="connsiteX8" fmla="*/ 4308 w 6318"/>
              <a:gd name="connsiteY8" fmla="*/ 1255 h 10000"/>
              <a:gd name="connsiteX9" fmla="*/ 6318 w 6318"/>
              <a:gd name="connsiteY9" fmla="*/ 47 h 10000"/>
              <a:gd name="connsiteX0" fmla="*/ 8789 w 8789"/>
              <a:gd name="connsiteY0" fmla="*/ 0 h 10000"/>
              <a:gd name="connsiteX1" fmla="*/ 8320 w 8789"/>
              <a:gd name="connsiteY1" fmla="*/ 0 h 10000"/>
              <a:gd name="connsiteX2" fmla="*/ 4431 w 8789"/>
              <a:gd name="connsiteY2" fmla="*/ 79 h 10000"/>
              <a:gd name="connsiteX3" fmla="*/ 2573 w 8789"/>
              <a:gd name="connsiteY3" fmla="*/ 322 h 10000"/>
              <a:gd name="connsiteX4" fmla="*/ 18 w 8789"/>
              <a:gd name="connsiteY4" fmla="*/ 1019 h 10000"/>
              <a:gd name="connsiteX5" fmla="*/ 3983 w 8789"/>
              <a:gd name="connsiteY5" fmla="*/ 2292 h 10000"/>
              <a:gd name="connsiteX6" fmla="*/ 6736 w 8789"/>
              <a:gd name="connsiteY6" fmla="*/ 9967 h 10000"/>
              <a:gd name="connsiteX7" fmla="*/ 7242 w 8789"/>
              <a:gd name="connsiteY7" fmla="*/ 4933 h 10000"/>
              <a:gd name="connsiteX8" fmla="*/ 6820 w 8789"/>
              <a:gd name="connsiteY8" fmla="*/ 1255 h 10000"/>
              <a:gd name="connsiteX0" fmla="*/ 9466 w 9466"/>
              <a:gd name="connsiteY0" fmla="*/ 0 h 10000"/>
              <a:gd name="connsiteX1" fmla="*/ 5042 w 9466"/>
              <a:gd name="connsiteY1" fmla="*/ 79 h 10000"/>
              <a:gd name="connsiteX2" fmla="*/ 2928 w 9466"/>
              <a:gd name="connsiteY2" fmla="*/ 322 h 10000"/>
              <a:gd name="connsiteX3" fmla="*/ 20 w 9466"/>
              <a:gd name="connsiteY3" fmla="*/ 1019 h 10000"/>
              <a:gd name="connsiteX4" fmla="*/ 4532 w 9466"/>
              <a:gd name="connsiteY4" fmla="*/ 2292 h 10000"/>
              <a:gd name="connsiteX5" fmla="*/ 7664 w 9466"/>
              <a:gd name="connsiteY5" fmla="*/ 9967 h 10000"/>
              <a:gd name="connsiteX6" fmla="*/ 8240 w 9466"/>
              <a:gd name="connsiteY6" fmla="*/ 4933 h 10000"/>
              <a:gd name="connsiteX7" fmla="*/ 7760 w 9466"/>
              <a:gd name="connsiteY7" fmla="*/ 1255 h 10000"/>
              <a:gd name="connsiteX0" fmla="*/ 5327 w 8706"/>
              <a:gd name="connsiteY0" fmla="*/ 0 h 9921"/>
              <a:gd name="connsiteX1" fmla="*/ 3094 w 8706"/>
              <a:gd name="connsiteY1" fmla="*/ 243 h 9921"/>
              <a:gd name="connsiteX2" fmla="*/ 22 w 8706"/>
              <a:gd name="connsiteY2" fmla="*/ 940 h 9921"/>
              <a:gd name="connsiteX3" fmla="*/ 4789 w 8706"/>
              <a:gd name="connsiteY3" fmla="*/ 2213 h 9921"/>
              <a:gd name="connsiteX4" fmla="*/ 8097 w 8706"/>
              <a:gd name="connsiteY4" fmla="*/ 9888 h 9921"/>
              <a:gd name="connsiteX5" fmla="*/ 8706 w 8706"/>
              <a:gd name="connsiteY5" fmla="*/ 4854 h 9921"/>
              <a:gd name="connsiteX6" fmla="*/ 8199 w 8706"/>
              <a:gd name="connsiteY6" fmla="*/ 1176 h 9921"/>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7885 w 10000"/>
              <a:gd name="connsiteY6" fmla="*/ 146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8038 w 10003"/>
              <a:gd name="connsiteY0" fmla="*/ 0 h 9937"/>
              <a:gd name="connsiteX1" fmla="*/ 3557 w 10003"/>
              <a:gd name="connsiteY1" fmla="*/ 182 h 9937"/>
              <a:gd name="connsiteX2" fmla="*/ 28 w 10003"/>
              <a:gd name="connsiteY2" fmla="*/ 884 h 9937"/>
              <a:gd name="connsiteX3" fmla="*/ 5504 w 10003"/>
              <a:gd name="connsiteY3" fmla="*/ 2168 h 9937"/>
              <a:gd name="connsiteX4" fmla="*/ 9303 w 10003"/>
              <a:gd name="connsiteY4" fmla="*/ 9904 h 9937"/>
              <a:gd name="connsiteX5" fmla="*/ 10003 w 10003"/>
              <a:gd name="connsiteY5" fmla="*/ 4830 h 9937"/>
              <a:gd name="connsiteX6" fmla="*/ 8271 w 10003"/>
              <a:gd name="connsiteY6" fmla="*/ 1185 h 9937"/>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6631 w 9999"/>
              <a:gd name="connsiteY0" fmla="*/ 0 h 10063"/>
              <a:gd name="connsiteX1" fmla="*/ 3555 w 9999"/>
              <a:gd name="connsiteY1" fmla="*/ 246 h 10063"/>
              <a:gd name="connsiteX2" fmla="*/ 27 w 9999"/>
              <a:gd name="connsiteY2" fmla="*/ 953 h 10063"/>
              <a:gd name="connsiteX3" fmla="*/ 5501 w 9999"/>
              <a:gd name="connsiteY3" fmla="*/ 2245 h 10063"/>
              <a:gd name="connsiteX4" fmla="*/ 9299 w 9999"/>
              <a:gd name="connsiteY4" fmla="*/ 10030 h 10063"/>
              <a:gd name="connsiteX5" fmla="*/ 9999 w 9999"/>
              <a:gd name="connsiteY5" fmla="*/ 4924 h 10063"/>
              <a:gd name="connsiteX6" fmla="*/ 8268 w 9999"/>
              <a:gd name="connsiteY6" fmla="*/ 1256 h 10063"/>
              <a:gd name="connsiteX0" fmla="*/ 7270 w 10000"/>
              <a:gd name="connsiteY0" fmla="*/ 103 h 9789"/>
              <a:gd name="connsiteX1" fmla="*/ 3555 w 10000"/>
              <a:gd name="connsiteY1" fmla="*/ 33 h 9789"/>
              <a:gd name="connsiteX2" fmla="*/ 27 w 10000"/>
              <a:gd name="connsiteY2" fmla="*/ 736 h 9789"/>
              <a:gd name="connsiteX3" fmla="*/ 5502 w 10000"/>
              <a:gd name="connsiteY3" fmla="*/ 2020 h 9789"/>
              <a:gd name="connsiteX4" fmla="*/ 9300 w 10000"/>
              <a:gd name="connsiteY4" fmla="*/ 9756 h 9789"/>
              <a:gd name="connsiteX5" fmla="*/ 10000 w 10000"/>
              <a:gd name="connsiteY5" fmla="*/ 4682 h 9789"/>
              <a:gd name="connsiteX6" fmla="*/ 8269 w 10000"/>
              <a:gd name="connsiteY6" fmla="*/ 1037 h 9789"/>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6864 w 10000"/>
              <a:gd name="connsiteY6" fmla="*/ 1436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501 h 10621"/>
              <a:gd name="connsiteX1" fmla="*/ 3555 w 10000"/>
              <a:gd name="connsiteY1" fmla="*/ 655 h 10621"/>
              <a:gd name="connsiteX2" fmla="*/ 27 w 10000"/>
              <a:gd name="connsiteY2" fmla="*/ 1373 h 10621"/>
              <a:gd name="connsiteX3" fmla="*/ 5502 w 10000"/>
              <a:gd name="connsiteY3" fmla="*/ 2685 h 10621"/>
              <a:gd name="connsiteX4" fmla="*/ 9300 w 10000"/>
              <a:gd name="connsiteY4" fmla="*/ 10587 h 10621"/>
              <a:gd name="connsiteX5" fmla="*/ 10000 w 10000"/>
              <a:gd name="connsiteY5" fmla="*/ 5404 h 10621"/>
              <a:gd name="connsiteX6" fmla="*/ 8141 w 10000"/>
              <a:gd name="connsiteY6" fmla="*/ 1616 h 10621"/>
              <a:gd name="connsiteX0" fmla="*/ 7398 w 10000"/>
              <a:gd name="connsiteY0" fmla="*/ 61 h 10181"/>
              <a:gd name="connsiteX1" fmla="*/ 3555 w 10000"/>
              <a:gd name="connsiteY1" fmla="*/ 215 h 10181"/>
              <a:gd name="connsiteX2" fmla="*/ 27 w 10000"/>
              <a:gd name="connsiteY2" fmla="*/ 933 h 10181"/>
              <a:gd name="connsiteX3" fmla="*/ 5502 w 10000"/>
              <a:gd name="connsiteY3" fmla="*/ 2245 h 10181"/>
              <a:gd name="connsiteX4" fmla="*/ 9300 w 10000"/>
              <a:gd name="connsiteY4" fmla="*/ 10147 h 10181"/>
              <a:gd name="connsiteX5" fmla="*/ 10000 w 10000"/>
              <a:gd name="connsiteY5" fmla="*/ 4964 h 10181"/>
              <a:gd name="connsiteX6" fmla="*/ 8141 w 10000"/>
              <a:gd name="connsiteY6" fmla="*/ 1176 h 10181"/>
              <a:gd name="connsiteX0" fmla="*/ 6632 w 10000"/>
              <a:gd name="connsiteY0" fmla="*/ 53 h 10221"/>
              <a:gd name="connsiteX1" fmla="*/ 3555 w 10000"/>
              <a:gd name="connsiteY1" fmla="*/ 255 h 10221"/>
              <a:gd name="connsiteX2" fmla="*/ 27 w 10000"/>
              <a:gd name="connsiteY2" fmla="*/ 973 h 10221"/>
              <a:gd name="connsiteX3" fmla="*/ 5502 w 10000"/>
              <a:gd name="connsiteY3" fmla="*/ 2285 h 10221"/>
              <a:gd name="connsiteX4" fmla="*/ 9300 w 10000"/>
              <a:gd name="connsiteY4" fmla="*/ 10187 h 10221"/>
              <a:gd name="connsiteX5" fmla="*/ 10000 w 10000"/>
              <a:gd name="connsiteY5" fmla="*/ 5004 h 10221"/>
              <a:gd name="connsiteX6" fmla="*/ 8141 w 10000"/>
              <a:gd name="connsiteY6" fmla="*/ 1216 h 10221"/>
              <a:gd name="connsiteX0" fmla="*/ 6632 w 10000"/>
              <a:gd name="connsiteY0" fmla="*/ 0 h 10168"/>
              <a:gd name="connsiteX1" fmla="*/ 3555 w 10000"/>
              <a:gd name="connsiteY1" fmla="*/ 202 h 10168"/>
              <a:gd name="connsiteX2" fmla="*/ 27 w 10000"/>
              <a:gd name="connsiteY2" fmla="*/ 920 h 10168"/>
              <a:gd name="connsiteX3" fmla="*/ 5502 w 10000"/>
              <a:gd name="connsiteY3" fmla="*/ 2232 h 10168"/>
              <a:gd name="connsiteX4" fmla="*/ 9300 w 10000"/>
              <a:gd name="connsiteY4" fmla="*/ 10134 h 10168"/>
              <a:gd name="connsiteX5" fmla="*/ 10000 w 10000"/>
              <a:gd name="connsiteY5" fmla="*/ 4951 h 10168"/>
              <a:gd name="connsiteX6" fmla="*/ 8141 w 10000"/>
              <a:gd name="connsiteY6" fmla="*/ 1163 h 10168"/>
              <a:gd name="connsiteX0" fmla="*/ 6724 w 10092"/>
              <a:gd name="connsiteY0" fmla="*/ 393 h 10561"/>
              <a:gd name="connsiteX1" fmla="*/ 2210 w 10092"/>
              <a:gd name="connsiteY1" fmla="*/ 17 h 10561"/>
              <a:gd name="connsiteX2" fmla="*/ 119 w 10092"/>
              <a:gd name="connsiteY2" fmla="*/ 1313 h 10561"/>
              <a:gd name="connsiteX3" fmla="*/ 5594 w 10092"/>
              <a:gd name="connsiteY3" fmla="*/ 2625 h 10561"/>
              <a:gd name="connsiteX4" fmla="*/ 9392 w 10092"/>
              <a:gd name="connsiteY4" fmla="*/ 10527 h 10561"/>
              <a:gd name="connsiteX5" fmla="*/ 10092 w 10092"/>
              <a:gd name="connsiteY5" fmla="*/ 5344 h 10561"/>
              <a:gd name="connsiteX6" fmla="*/ 8233 w 10092"/>
              <a:gd name="connsiteY6" fmla="*/ 1556 h 10561"/>
              <a:gd name="connsiteX0" fmla="*/ 6436 w 10091"/>
              <a:gd name="connsiteY0" fmla="*/ 860 h 10547"/>
              <a:gd name="connsiteX1" fmla="*/ 2209 w 10091"/>
              <a:gd name="connsiteY1" fmla="*/ 3 h 10547"/>
              <a:gd name="connsiteX2" fmla="*/ 118 w 10091"/>
              <a:gd name="connsiteY2" fmla="*/ 1299 h 10547"/>
              <a:gd name="connsiteX3" fmla="*/ 5593 w 10091"/>
              <a:gd name="connsiteY3" fmla="*/ 2611 h 10547"/>
              <a:gd name="connsiteX4" fmla="*/ 9391 w 10091"/>
              <a:gd name="connsiteY4" fmla="*/ 10513 h 10547"/>
              <a:gd name="connsiteX5" fmla="*/ 10091 w 10091"/>
              <a:gd name="connsiteY5" fmla="*/ 5330 h 10547"/>
              <a:gd name="connsiteX6" fmla="*/ 8232 w 10091"/>
              <a:gd name="connsiteY6" fmla="*/ 1542 h 10547"/>
              <a:gd name="connsiteX0" fmla="*/ 6436 w 10091"/>
              <a:gd name="connsiteY0" fmla="*/ 862 h 10549"/>
              <a:gd name="connsiteX1" fmla="*/ 2209 w 10091"/>
              <a:gd name="connsiteY1" fmla="*/ 5 h 10549"/>
              <a:gd name="connsiteX2" fmla="*/ 118 w 10091"/>
              <a:gd name="connsiteY2" fmla="*/ 1301 h 10549"/>
              <a:gd name="connsiteX3" fmla="*/ 5593 w 10091"/>
              <a:gd name="connsiteY3" fmla="*/ 2613 h 10549"/>
              <a:gd name="connsiteX4" fmla="*/ 9391 w 10091"/>
              <a:gd name="connsiteY4" fmla="*/ 10515 h 10549"/>
              <a:gd name="connsiteX5" fmla="*/ 10091 w 10091"/>
              <a:gd name="connsiteY5" fmla="*/ 5332 h 10549"/>
              <a:gd name="connsiteX6" fmla="*/ 8232 w 10091"/>
              <a:gd name="connsiteY6" fmla="*/ 1544 h 10549"/>
              <a:gd name="connsiteX0" fmla="*/ 6436 w 10091"/>
              <a:gd name="connsiteY0" fmla="*/ 862 h 10549"/>
              <a:gd name="connsiteX1" fmla="*/ 2209 w 10091"/>
              <a:gd name="connsiteY1" fmla="*/ 5 h 10549"/>
              <a:gd name="connsiteX2" fmla="*/ 118 w 10091"/>
              <a:gd name="connsiteY2" fmla="*/ 1301 h 10549"/>
              <a:gd name="connsiteX3" fmla="*/ 5593 w 10091"/>
              <a:gd name="connsiteY3" fmla="*/ 2613 h 10549"/>
              <a:gd name="connsiteX4" fmla="*/ 9391 w 10091"/>
              <a:gd name="connsiteY4" fmla="*/ 10515 h 10549"/>
              <a:gd name="connsiteX5" fmla="*/ 10091 w 10091"/>
              <a:gd name="connsiteY5" fmla="*/ 5332 h 10549"/>
              <a:gd name="connsiteX6" fmla="*/ 7945 w 10091"/>
              <a:gd name="connsiteY6" fmla="*/ 1111 h 10549"/>
              <a:gd name="connsiteX0" fmla="*/ 6393 w 10048"/>
              <a:gd name="connsiteY0" fmla="*/ 862 h 10549"/>
              <a:gd name="connsiteX1" fmla="*/ 2645 w 10048"/>
              <a:gd name="connsiteY1" fmla="*/ 5 h 10549"/>
              <a:gd name="connsiteX2" fmla="*/ 75 w 10048"/>
              <a:gd name="connsiteY2" fmla="*/ 1301 h 10549"/>
              <a:gd name="connsiteX3" fmla="*/ 5550 w 10048"/>
              <a:gd name="connsiteY3" fmla="*/ 2613 h 10549"/>
              <a:gd name="connsiteX4" fmla="*/ 9348 w 10048"/>
              <a:gd name="connsiteY4" fmla="*/ 10515 h 10549"/>
              <a:gd name="connsiteX5" fmla="*/ 10048 w 10048"/>
              <a:gd name="connsiteY5" fmla="*/ 5332 h 10549"/>
              <a:gd name="connsiteX6" fmla="*/ 7902 w 10048"/>
              <a:gd name="connsiteY6" fmla="*/ 1111 h 10549"/>
              <a:gd name="connsiteX0" fmla="*/ 6393 w 10410"/>
              <a:gd name="connsiteY0" fmla="*/ 862 h 10596"/>
              <a:gd name="connsiteX1" fmla="*/ 2645 w 10410"/>
              <a:gd name="connsiteY1" fmla="*/ 5 h 10596"/>
              <a:gd name="connsiteX2" fmla="*/ 75 w 10410"/>
              <a:gd name="connsiteY2" fmla="*/ 1301 h 10596"/>
              <a:gd name="connsiteX3" fmla="*/ 5550 w 10410"/>
              <a:gd name="connsiteY3" fmla="*/ 2613 h 10596"/>
              <a:gd name="connsiteX4" fmla="*/ 10210 w 10410"/>
              <a:gd name="connsiteY4" fmla="*/ 10563 h 10596"/>
              <a:gd name="connsiteX5" fmla="*/ 10048 w 10410"/>
              <a:gd name="connsiteY5" fmla="*/ 5332 h 10596"/>
              <a:gd name="connsiteX6" fmla="*/ 7902 w 10410"/>
              <a:gd name="connsiteY6" fmla="*/ 1111 h 10596"/>
              <a:gd name="connsiteX0" fmla="*/ 6393 w 10522"/>
              <a:gd name="connsiteY0" fmla="*/ 862 h 10563"/>
              <a:gd name="connsiteX1" fmla="*/ 2645 w 10522"/>
              <a:gd name="connsiteY1" fmla="*/ 5 h 10563"/>
              <a:gd name="connsiteX2" fmla="*/ 75 w 10522"/>
              <a:gd name="connsiteY2" fmla="*/ 1301 h 10563"/>
              <a:gd name="connsiteX3" fmla="*/ 5550 w 10522"/>
              <a:gd name="connsiteY3" fmla="*/ 2613 h 10563"/>
              <a:gd name="connsiteX4" fmla="*/ 10210 w 10522"/>
              <a:gd name="connsiteY4" fmla="*/ 10563 h 10563"/>
              <a:gd name="connsiteX5" fmla="*/ 10048 w 10522"/>
              <a:gd name="connsiteY5" fmla="*/ 5332 h 10563"/>
              <a:gd name="connsiteX6" fmla="*/ 7902 w 10522"/>
              <a:gd name="connsiteY6" fmla="*/ 1111 h 10563"/>
              <a:gd name="connsiteX0" fmla="*/ 6393 w 10951"/>
              <a:gd name="connsiteY0" fmla="*/ 862 h 10563"/>
              <a:gd name="connsiteX1" fmla="*/ 2645 w 10951"/>
              <a:gd name="connsiteY1" fmla="*/ 5 h 10563"/>
              <a:gd name="connsiteX2" fmla="*/ 75 w 10951"/>
              <a:gd name="connsiteY2" fmla="*/ 1301 h 10563"/>
              <a:gd name="connsiteX3" fmla="*/ 5550 w 10951"/>
              <a:gd name="connsiteY3" fmla="*/ 2613 h 10563"/>
              <a:gd name="connsiteX4" fmla="*/ 10689 w 10951"/>
              <a:gd name="connsiteY4" fmla="*/ 10563 h 10563"/>
              <a:gd name="connsiteX5" fmla="*/ 10048 w 10951"/>
              <a:gd name="connsiteY5" fmla="*/ 5332 h 10563"/>
              <a:gd name="connsiteX6" fmla="*/ 7902 w 10951"/>
              <a:gd name="connsiteY6" fmla="*/ 1111 h 10563"/>
              <a:gd name="connsiteX0" fmla="*/ 6393 w 11039"/>
              <a:gd name="connsiteY0" fmla="*/ 862 h 10563"/>
              <a:gd name="connsiteX1" fmla="*/ 2645 w 11039"/>
              <a:gd name="connsiteY1" fmla="*/ 5 h 10563"/>
              <a:gd name="connsiteX2" fmla="*/ 75 w 11039"/>
              <a:gd name="connsiteY2" fmla="*/ 1301 h 10563"/>
              <a:gd name="connsiteX3" fmla="*/ 5550 w 11039"/>
              <a:gd name="connsiteY3" fmla="*/ 2613 h 10563"/>
              <a:gd name="connsiteX4" fmla="*/ 10785 w 11039"/>
              <a:gd name="connsiteY4" fmla="*/ 10563 h 10563"/>
              <a:gd name="connsiteX5" fmla="*/ 10048 w 11039"/>
              <a:gd name="connsiteY5" fmla="*/ 5332 h 10563"/>
              <a:gd name="connsiteX6" fmla="*/ 7902 w 11039"/>
              <a:gd name="connsiteY6" fmla="*/ 1111 h 10563"/>
              <a:gd name="connsiteX0" fmla="*/ 6393 w 11091"/>
              <a:gd name="connsiteY0" fmla="*/ 862 h 10563"/>
              <a:gd name="connsiteX1" fmla="*/ 2645 w 11091"/>
              <a:gd name="connsiteY1" fmla="*/ 5 h 10563"/>
              <a:gd name="connsiteX2" fmla="*/ 75 w 11091"/>
              <a:gd name="connsiteY2" fmla="*/ 1301 h 10563"/>
              <a:gd name="connsiteX3" fmla="*/ 5550 w 11091"/>
              <a:gd name="connsiteY3" fmla="*/ 2613 h 10563"/>
              <a:gd name="connsiteX4" fmla="*/ 10785 w 11091"/>
              <a:gd name="connsiteY4" fmla="*/ 10563 h 10563"/>
              <a:gd name="connsiteX5" fmla="*/ 10048 w 11091"/>
              <a:gd name="connsiteY5" fmla="*/ 5332 h 10563"/>
              <a:gd name="connsiteX6" fmla="*/ 7902 w 11091"/>
              <a:gd name="connsiteY6" fmla="*/ 1111 h 10563"/>
              <a:gd name="connsiteX0" fmla="*/ 6393 w 11091"/>
              <a:gd name="connsiteY0" fmla="*/ 862 h 10563"/>
              <a:gd name="connsiteX1" fmla="*/ 2645 w 11091"/>
              <a:gd name="connsiteY1" fmla="*/ 5 h 10563"/>
              <a:gd name="connsiteX2" fmla="*/ 75 w 11091"/>
              <a:gd name="connsiteY2" fmla="*/ 1301 h 10563"/>
              <a:gd name="connsiteX3" fmla="*/ 5550 w 11091"/>
              <a:gd name="connsiteY3" fmla="*/ 2613 h 10563"/>
              <a:gd name="connsiteX4" fmla="*/ 10785 w 11091"/>
              <a:gd name="connsiteY4" fmla="*/ 10563 h 10563"/>
              <a:gd name="connsiteX5" fmla="*/ 10048 w 11091"/>
              <a:gd name="connsiteY5" fmla="*/ 5332 h 10563"/>
              <a:gd name="connsiteX6" fmla="*/ 7902 w 11091"/>
              <a:gd name="connsiteY6" fmla="*/ 1111 h 10563"/>
              <a:gd name="connsiteX0" fmla="*/ 5430 w 11086"/>
              <a:gd name="connsiteY0" fmla="*/ 590 h 10580"/>
              <a:gd name="connsiteX1" fmla="*/ 2640 w 11086"/>
              <a:gd name="connsiteY1" fmla="*/ 22 h 10580"/>
              <a:gd name="connsiteX2" fmla="*/ 70 w 11086"/>
              <a:gd name="connsiteY2" fmla="*/ 1318 h 10580"/>
              <a:gd name="connsiteX3" fmla="*/ 5545 w 11086"/>
              <a:gd name="connsiteY3" fmla="*/ 2630 h 10580"/>
              <a:gd name="connsiteX4" fmla="*/ 10780 w 11086"/>
              <a:gd name="connsiteY4" fmla="*/ 10580 h 10580"/>
              <a:gd name="connsiteX5" fmla="*/ 10043 w 11086"/>
              <a:gd name="connsiteY5" fmla="*/ 5349 h 10580"/>
              <a:gd name="connsiteX6" fmla="*/ 7897 w 11086"/>
              <a:gd name="connsiteY6" fmla="*/ 1128 h 1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6" h="10580">
                <a:moveTo>
                  <a:pt x="5430" y="590"/>
                </a:moveTo>
                <a:cubicBezTo>
                  <a:pt x="2906" y="296"/>
                  <a:pt x="3533" y="-99"/>
                  <a:pt x="2640" y="22"/>
                </a:cubicBezTo>
                <a:cubicBezTo>
                  <a:pt x="1747" y="143"/>
                  <a:pt x="-414" y="883"/>
                  <a:pt x="70" y="1318"/>
                </a:cubicBezTo>
                <a:cubicBezTo>
                  <a:pt x="554" y="1753"/>
                  <a:pt x="3760" y="1086"/>
                  <a:pt x="5545" y="2630"/>
                </a:cubicBezTo>
                <a:cubicBezTo>
                  <a:pt x="7330" y="4174"/>
                  <a:pt x="9742" y="10657"/>
                  <a:pt x="10780" y="10580"/>
                </a:cubicBezTo>
                <a:cubicBezTo>
                  <a:pt x="11818" y="10503"/>
                  <a:pt x="9875" y="6845"/>
                  <a:pt x="10043" y="5349"/>
                </a:cubicBezTo>
                <a:cubicBezTo>
                  <a:pt x="8815" y="2584"/>
                  <a:pt x="7581" y="2311"/>
                  <a:pt x="7897" y="1128"/>
                </a:cubicBezTo>
              </a:path>
            </a:pathLst>
          </a:custGeom>
          <a:solidFill>
            <a:schemeClr val="tx1">
              <a:lumMod val="85000"/>
              <a:lumOff val="15000"/>
              <a:alpha val="89000"/>
            </a:scheme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sp>
        <p:nvSpPr>
          <p:cNvPr id="9" name="Freeform 8"/>
          <p:cNvSpPr/>
          <p:nvPr/>
        </p:nvSpPr>
        <p:spPr>
          <a:xfrm>
            <a:off x="5242018" y="3161243"/>
            <a:ext cx="1593044" cy="1148285"/>
          </a:xfrm>
          <a:custGeom>
            <a:avLst/>
            <a:gdLst>
              <a:gd name="connsiteX0" fmla="*/ 481013 w 1585913"/>
              <a:gd name="connsiteY0" fmla="*/ 1019175 h 1128713"/>
              <a:gd name="connsiteX1" fmla="*/ 476250 w 1585913"/>
              <a:gd name="connsiteY1" fmla="*/ 1085850 h 1128713"/>
              <a:gd name="connsiteX2" fmla="*/ 414338 w 1585913"/>
              <a:gd name="connsiteY2" fmla="*/ 876300 h 1128713"/>
              <a:gd name="connsiteX3" fmla="*/ 366713 w 1585913"/>
              <a:gd name="connsiteY3" fmla="*/ 585788 h 1128713"/>
              <a:gd name="connsiteX4" fmla="*/ 304800 w 1585913"/>
              <a:gd name="connsiteY4" fmla="*/ 333375 h 1128713"/>
              <a:gd name="connsiteX5" fmla="*/ 228600 w 1585913"/>
              <a:gd name="connsiteY5" fmla="*/ 214313 h 1128713"/>
              <a:gd name="connsiteX6" fmla="*/ 80963 w 1585913"/>
              <a:gd name="connsiteY6" fmla="*/ 176213 h 1128713"/>
              <a:gd name="connsiteX7" fmla="*/ 0 w 1585913"/>
              <a:gd name="connsiteY7" fmla="*/ 157163 h 1128713"/>
              <a:gd name="connsiteX8" fmla="*/ 66675 w 1585913"/>
              <a:gd name="connsiteY8" fmla="*/ 76200 h 1128713"/>
              <a:gd name="connsiteX9" fmla="*/ 123825 w 1585913"/>
              <a:gd name="connsiteY9" fmla="*/ 52388 h 1128713"/>
              <a:gd name="connsiteX10" fmla="*/ 328613 w 1585913"/>
              <a:gd name="connsiteY10" fmla="*/ 4763 h 1128713"/>
              <a:gd name="connsiteX11" fmla="*/ 809625 w 1585913"/>
              <a:gd name="connsiteY11" fmla="*/ 0 h 1128713"/>
              <a:gd name="connsiteX12" fmla="*/ 1357313 w 1585913"/>
              <a:gd name="connsiteY12" fmla="*/ 47625 h 1128713"/>
              <a:gd name="connsiteX13" fmla="*/ 1447800 w 1585913"/>
              <a:gd name="connsiteY13" fmla="*/ 90488 h 1128713"/>
              <a:gd name="connsiteX14" fmla="*/ 1576388 w 1585913"/>
              <a:gd name="connsiteY14" fmla="*/ 157163 h 1128713"/>
              <a:gd name="connsiteX15" fmla="*/ 1585913 w 1585913"/>
              <a:gd name="connsiteY15" fmla="*/ 233363 h 1128713"/>
              <a:gd name="connsiteX16" fmla="*/ 1533525 w 1585913"/>
              <a:gd name="connsiteY16" fmla="*/ 252413 h 1128713"/>
              <a:gd name="connsiteX17" fmla="*/ 1352550 w 1585913"/>
              <a:gd name="connsiteY17" fmla="*/ 295275 h 1128713"/>
              <a:gd name="connsiteX18" fmla="*/ 1271588 w 1585913"/>
              <a:gd name="connsiteY18" fmla="*/ 466725 h 1128713"/>
              <a:gd name="connsiteX19" fmla="*/ 1085850 w 1585913"/>
              <a:gd name="connsiteY19" fmla="*/ 1109663 h 1128713"/>
              <a:gd name="connsiteX20" fmla="*/ 1033463 w 1585913"/>
              <a:gd name="connsiteY20" fmla="*/ 1128713 h 1128713"/>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90650 w 1585913"/>
              <a:gd name="connsiteY17" fmla="*/ 27622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90650 w 1585913"/>
              <a:gd name="connsiteY17" fmla="*/ 27622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26219 h 1147228"/>
              <a:gd name="connsiteX16" fmla="*/ 1533525 w 1585913"/>
              <a:gd name="connsiteY16" fmla="*/ 252413 h 1147228"/>
              <a:gd name="connsiteX17" fmla="*/ 1390650 w 1585913"/>
              <a:gd name="connsiteY17" fmla="*/ 27622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92493"/>
              <a:gd name="connsiteY0" fmla="*/ 1019175 h 1147228"/>
              <a:gd name="connsiteX1" fmla="*/ 476250 w 1592493"/>
              <a:gd name="connsiteY1" fmla="*/ 1085850 h 1147228"/>
              <a:gd name="connsiteX2" fmla="*/ 414338 w 1592493"/>
              <a:gd name="connsiteY2" fmla="*/ 876300 h 1147228"/>
              <a:gd name="connsiteX3" fmla="*/ 366713 w 1592493"/>
              <a:gd name="connsiteY3" fmla="*/ 585788 h 1147228"/>
              <a:gd name="connsiteX4" fmla="*/ 304800 w 1592493"/>
              <a:gd name="connsiteY4" fmla="*/ 333375 h 1147228"/>
              <a:gd name="connsiteX5" fmla="*/ 228600 w 1592493"/>
              <a:gd name="connsiteY5" fmla="*/ 214313 h 1147228"/>
              <a:gd name="connsiteX6" fmla="*/ 80963 w 1592493"/>
              <a:gd name="connsiteY6" fmla="*/ 176213 h 1147228"/>
              <a:gd name="connsiteX7" fmla="*/ 0 w 1592493"/>
              <a:gd name="connsiteY7" fmla="*/ 157163 h 1147228"/>
              <a:gd name="connsiteX8" fmla="*/ 66675 w 1592493"/>
              <a:gd name="connsiteY8" fmla="*/ 76200 h 1147228"/>
              <a:gd name="connsiteX9" fmla="*/ 123825 w 1592493"/>
              <a:gd name="connsiteY9" fmla="*/ 52388 h 1147228"/>
              <a:gd name="connsiteX10" fmla="*/ 328613 w 1592493"/>
              <a:gd name="connsiteY10" fmla="*/ 4763 h 1147228"/>
              <a:gd name="connsiteX11" fmla="*/ 809625 w 1592493"/>
              <a:gd name="connsiteY11" fmla="*/ 0 h 1147228"/>
              <a:gd name="connsiteX12" fmla="*/ 1357313 w 1592493"/>
              <a:gd name="connsiteY12" fmla="*/ 47625 h 1147228"/>
              <a:gd name="connsiteX13" fmla="*/ 1447800 w 1592493"/>
              <a:gd name="connsiteY13" fmla="*/ 90488 h 1147228"/>
              <a:gd name="connsiteX14" fmla="*/ 1576388 w 1592493"/>
              <a:gd name="connsiteY14" fmla="*/ 157163 h 1147228"/>
              <a:gd name="connsiteX15" fmla="*/ 1585913 w 1592493"/>
              <a:gd name="connsiteY15" fmla="*/ 226219 h 1147228"/>
              <a:gd name="connsiteX16" fmla="*/ 1533525 w 1592493"/>
              <a:gd name="connsiteY16" fmla="*/ 252413 h 1147228"/>
              <a:gd name="connsiteX17" fmla="*/ 1390650 w 1592493"/>
              <a:gd name="connsiteY17" fmla="*/ 276225 h 1147228"/>
              <a:gd name="connsiteX18" fmla="*/ 1271588 w 1592493"/>
              <a:gd name="connsiteY18" fmla="*/ 466725 h 1147228"/>
              <a:gd name="connsiteX19" fmla="*/ 1085850 w 1592493"/>
              <a:gd name="connsiteY19" fmla="*/ 1109663 h 1147228"/>
              <a:gd name="connsiteX20" fmla="*/ 1033463 w 1592493"/>
              <a:gd name="connsiteY20" fmla="*/ 1128713 h 1147228"/>
              <a:gd name="connsiteX0" fmla="*/ 481013 w 1592493"/>
              <a:gd name="connsiteY0" fmla="*/ 1019175 h 1147228"/>
              <a:gd name="connsiteX1" fmla="*/ 476250 w 1592493"/>
              <a:gd name="connsiteY1" fmla="*/ 1085850 h 1147228"/>
              <a:gd name="connsiteX2" fmla="*/ 414338 w 1592493"/>
              <a:gd name="connsiteY2" fmla="*/ 876300 h 1147228"/>
              <a:gd name="connsiteX3" fmla="*/ 366713 w 1592493"/>
              <a:gd name="connsiteY3" fmla="*/ 585788 h 1147228"/>
              <a:gd name="connsiteX4" fmla="*/ 304800 w 1592493"/>
              <a:gd name="connsiteY4" fmla="*/ 333375 h 1147228"/>
              <a:gd name="connsiteX5" fmla="*/ 228600 w 1592493"/>
              <a:gd name="connsiteY5" fmla="*/ 214313 h 1147228"/>
              <a:gd name="connsiteX6" fmla="*/ 80963 w 1592493"/>
              <a:gd name="connsiteY6" fmla="*/ 176213 h 1147228"/>
              <a:gd name="connsiteX7" fmla="*/ 0 w 1592493"/>
              <a:gd name="connsiteY7" fmla="*/ 157163 h 1147228"/>
              <a:gd name="connsiteX8" fmla="*/ 66675 w 1592493"/>
              <a:gd name="connsiteY8" fmla="*/ 76200 h 1147228"/>
              <a:gd name="connsiteX9" fmla="*/ 123825 w 1592493"/>
              <a:gd name="connsiteY9" fmla="*/ 52388 h 1147228"/>
              <a:gd name="connsiteX10" fmla="*/ 328613 w 1592493"/>
              <a:gd name="connsiteY10" fmla="*/ 4763 h 1147228"/>
              <a:gd name="connsiteX11" fmla="*/ 809625 w 1592493"/>
              <a:gd name="connsiteY11" fmla="*/ 0 h 1147228"/>
              <a:gd name="connsiteX12" fmla="*/ 1357313 w 1592493"/>
              <a:gd name="connsiteY12" fmla="*/ 47625 h 1147228"/>
              <a:gd name="connsiteX13" fmla="*/ 1447800 w 1592493"/>
              <a:gd name="connsiteY13" fmla="*/ 90488 h 1147228"/>
              <a:gd name="connsiteX14" fmla="*/ 1576388 w 1592493"/>
              <a:gd name="connsiteY14" fmla="*/ 157163 h 1147228"/>
              <a:gd name="connsiteX15" fmla="*/ 1585913 w 1592493"/>
              <a:gd name="connsiteY15" fmla="*/ 226219 h 1147228"/>
              <a:gd name="connsiteX16" fmla="*/ 1533525 w 1592493"/>
              <a:gd name="connsiteY16" fmla="*/ 252413 h 1147228"/>
              <a:gd name="connsiteX17" fmla="*/ 1390650 w 1592493"/>
              <a:gd name="connsiteY17" fmla="*/ 276225 h 1147228"/>
              <a:gd name="connsiteX18" fmla="*/ 1271588 w 1592493"/>
              <a:gd name="connsiteY18" fmla="*/ 466725 h 1147228"/>
              <a:gd name="connsiteX19" fmla="*/ 1085850 w 1592493"/>
              <a:gd name="connsiteY19" fmla="*/ 1109663 h 1147228"/>
              <a:gd name="connsiteX20" fmla="*/ 1033463 w 1592493"/>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7625 h 1147228"/>
              <a:gd name="connsiteX13" fmla="*/ 1447800 w 1586788"/>
              <a:gd name="connsiteY13" fmla="*/ 90488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7625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4819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0037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0037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6922 w 1592697"/>
              <a:gd name="connsiteY0" fmla="*/ 1019175 h 1147228"/>
              <a:gd name="connsiteX1" fmla="*/ 455965 w 1592697"/>
              <a:gd name="connsiteY1" fmla="*/ 1062037 h 1147228"/>
              <a:gd name="connsiteX2" fmla="*/ 420247 w 1592697"/>
              <a:gd name="connsiteY2" fmla="*/ 876300 h 1147228"/>
              <a:gd name="connsiteX3" fmla="*/ 372622 w 1592697"/>
              <a:gd name="connsiteY3" fmla="*/ 585788 h 1147228"/>
              <a:gd name="connsiteX4" fmla="*/ 296421 w 1592697"/>
              <a:gd name="connsiteY4" fmla="*/ 333375 h 1147228"/>
              <a:gd name="connsiteX5" fmla="*/ 234509 w 1592697"/>
              <a:gd name="connsiteY5" fmla="*/ 214313 h 1147228"/>
              <a:gd name="connsiteX6" fmla="*/ 86872 w 1592697"/>
              <a:gd name="connsiteY6" fmla="*/ 176213 h 1147228"/>
              <a:gd name="connsiteX7" fmla="*/ 5909 w 1592697"/>
              <a:gd name="connsiteY7" fmla="*/ 157163 h 1147228"/>
              <a:gd name="connsiteX8" fmla="*/ 72584 w 1592697"/>
              <a:gd name="connsiteY8" fmla="*/ 76200 h 1147228"/>
              <a:gd name="connsiteX9" fmla="*/ 129734 w 1592697"/>
              <a:gd name="connsiteY9" fmla="*/ 52388 h 1147228"/>
              <a:gd name="connsiteX10" fmla="*/ 334522 w 1592697"/>
              <a:gd name="connsiteY10" fmla="*/ 4763 h 1147228"/>
              <a:gd name="connsiteX11" fmla="*/ 815534 w 1592697"/>
              <a:gd name="connsiteY11" fmla="*/ 0 h 1147228"/>
              <a:gd name="connsiteX12" fmla="*/ 1363222 w 1592697"/>
              <a:gd name="connsiteY12" fmla="*/ 40481 h 1147228"/>
              <a:gd name="connsiteX13" fmla="*/ 1453709 w 1592697"/>
              <a:gd name="connsiteY13" fmla="*/ 85726 h 1147228"/>
              <a:gd name="connsiteX14" fmla="*/ 1563247 w 1592697"/>
              <a:gd name="connsiteY14" fmla="*/ 157163 h 1147228"/>
              <a:gd name="connsiteX15" fmla="*/ 1591822 w 1592697"/>
              <a:gd name="connsiteY15" fmla="*/ 226219 h 1147228"/>
              <a:gd name="connsiteX16" fmla="*/ 1539434 w 1592697"/>
              <a:gd name="connsiteY16" fmla="*/ 252413 h 1147228"/>
              <a:gd name="connsiteX17" fmla="*/ 1396559 w 1592697"/>
              <a:gd name="connsiteY17" fmla="*/ 276225 h 1147228"/>
              <a:gd name="connsiteX18" fmla="*/ 1277497 w 1592697"/>
              <a:gd name="connsiteY18" fmla="*/ 466725 h 1147228"/>
              <a:gd name="connsiteX19" fmla="*/ 1091759 w 1592697"/>
              <a:gd name="connsiteY19" fmla="*/ 1109663 h 1147228"/>
              <a:gd name="connsiteX20" fmla="*/ 1039372 w 1592697"/>
              <a:gd name="connsiteY20" fmla="*/ 1128713 h 1147228"/>
              <a:gd name="connsiteX0" fmla="*/ 486922 w 1592697"/>
              <a:gd name="connsiteY0" fmla="*/ 1019175 h 1147228"/>
              <a:gd name="connsiteX1" fmla="*/ 455965 w 1592697"/>
              <a:gd name="connsiteY1" fmla="*/ 1062037 h 1147228"/>
              <a:gd name="connsiteX2" fmla="*/ 420247 w 1592697"/>
              <a:gd name="connsiteY2" fmla="*/ 876300 h 1147228"/>
              <a:gd name="connsiteX3" fmla="*/ 372622 w 1592697"/>
              <a:gd name="connsiteY3" fmla="*/ 585788 h 1147228"/>
              <a:gd name="connsiteX4" fmla="*/ 296421 w 1592697"/>
              <a:gd name="connsiteY4" fmla="*/ 333375 h 1147228"/>
              <a:gd name="connsiteX5" fmla="*/ 234509 w 1592697"/>
              <a:gd name="connsiteY5" fmla="*/ 214313 h 1147228"/>
              <a:gd name="connsiteX6" fmla="*/ 86872 w 1592697"/>
              <a:gd name="connsiteY6" fmla="*/ 176213 h 1147228"/>
              <a:gd name="connsiteX7" fmla="*/ 5909 w 1592697"/>
              <a:gd name="connsiteY7" fmla="*/ 157163 h 1147228"/>
              <a:gd name="connsiteX8" fmla="*/ 72584 w 1592697"/>
              <a:gd name="connsiteY8" fmla="*/ 76200 h 1147228"/>
              <a:gd name="connsiteX9" fmla="*/ 129734 w 1592697"/>
              <a:gd name="connsiteY9" fmla="*/ 52388 h 1147228"/>
              <a:gd name="connsiteX10" fmla="*/ 334522 w 1592697"/>
              <a:gd name="connsiteY10" fmla="*/ 4763 h 1147228"/>
              <a:gd name="connsiteX11" fmla="*/ 815534 w 1592697"/>
              <a:gd name="connsiteY11" fmla="*/ 0 h 1147228"/>
              <a:gd name="connsiteX12" fmla="*/ 1363222 w 1592697"/>
              <a:gd name="connsiteY12" fmla="*/ 40481 h 1147228"/>
              <a:gd name="connsiteX13" fmla="*/ 1453709 w 1592697"/>
              <a:gd name="connsiteY13" fmla="*/ 85726 h 1147228"/>
              <a:gd name="connsiteX14" fmla="*/ 1563247 w 1592697"/>
              <a:gd name="connsiteY14" fmla="*/ 157163 h 1147228"/>
              <a:gd name="connsiteX15" fmla="*/ 1591822 w 1592697"/>
              <a:gd name="connsiteY15" fmla="*/ 226219 h 1147228"/>
              <a:gd name="connsiteX16" fmla="*/ 1539434 w 1592697"/>
              <a:gd name="connsiteY16" fmla="*/ 252413 h 1147228"/>
              <a:gd name="connsiteX17" fmla="*/ 1396559 w 1592697"/>
              <a:gd name="connsiteY17" fmla="*/ 276225 h 1147228"/>
              <a:gd name="connsiteX18" fmla="*/ 1277497 w 1592697"/>
              <a:gd name="connsiteY18" fmla="*/ 466725 h 1147228"/>
              <a:gd name="connsiteX19" fmla="*/ 1091759 w 1592697"/>
              <a:gd name="connsiteY19" fmla="*/ 1109663 h 1147228"/>
              <a:gd name="connsiteX20" fmla="*/ 1039372 w 1592697"/>
              <a:gd name="connsiteY20" fmla="*/ 1128713 h 1147228"/>
              <a:gd name="connsiteX0" fmla="*/ 486922 w 1592697"/>
              <a:gd name="connsiteY0" fmla="*/ 1019175 h 1147228"/>
              <a:gd name="connsiteX1" fmla="*/ 455965 w 1592697"/>
              <a:gd name="connsiteY1" fmla="*/ 1062037 h 1147228"/>
              <a:gd name="connsiteX2" fmla="*/ 420247 w 1592697"/>
              <a:gd name="connsiteY2" fmla="*/ 876300 h 1147228"/>
              <a:gd name="connsiteX3" fmla="*/ 372622 w 1592697"/>
              <a:gd name="connsiteY3" fmla="*/ 585788 h 1147228"/>
              <a:gd name="connsiteX4" fmla="*/ 296421 w 1592697"/>
              <a:gd name="connsiteY4" fmla="*/ 333375 h 1147228"/>
              <a:gd name="connsiteX5" fmla="*/ 234509 w 1592697"/>
              <a:gd name="connsiteY5" fmla="*/ 214313 h 1147228"/>
              <a:gd name="connsiteX6" fmla="*/ 86872 w 1592697"/>
              <a:gd name="connsiteY6" fmla="*/ 176213 h 1147228"/>
              <a:gd name="connsiteX7" fmla="*/ 5909 w 1592697"/>
              <a:gd name="connsiteY7" fmla="*/ 152401 h 1147228"/>
              <a:gd name="connsiteX8" fmla="*/ 72584 w 1592697"/>
              <a:gd name="connsiteY8" fmla="*/ 76200 h 1147228"/>
              <a:gd name="connsiteX9" fmla="*/ 129734 w 1592697"/>
              <a:gd name="connsiteY9" fmla="*/ 52388 h 1147228"/>
              <a:gd name="connsiteX10" fmla="*/ 334522 w 1592697"/>
              <a:gd name="connsiteY10" fmla="*/ 4763 h 1147228"/>
              <a:gd name="connsiteX11" fmla="*/ 815534 w 1592697"/>
              <a:gd name="connsiteY11" fmla="*/ 0 h 1147228"/>
              <a:gd name="connsiteX12" fmla="*/ 1363222 w 1592697"/>
              <a:gd name="connsiteY12" fmla="*/ 40481 h 1147228"/>
              <a:gd name="connsiteX13" fmla="*/ 1453709 w 1592697"/>
              <a:gd name="connsiteY13" fmla="*/ 85726 h 1147228"/>
              <a:gd name="connsiteX14" fmla="*/ 1563247 w 1592697"/>
              <a:gd name="connsiteY14" fmla="*/ 157163 h 1147228"/>
              <a:gd name="connsiteX15" fmla="*/ 1591822 w 1592697"/>
              <a:gd name="connsiteY15" fmla="*/ 226219 h 1147228"/>
              <a:gd name="connsiteX16" fmla="*/ 1539434 w 1592697"/>
              <a:gd name="connsiteY16" fmla="*/ 252413 h 1147228"/>
              <a:gd name="connsiteX17" fmla="*/ 1396559 w 1592697"/>
              <a:gd name="connsiteY17" fmla="*/ 276225 h 1147228"/>
              <a:gd name="connsiteX18" fmla="*/ 1277497 w 1592697"/>
              <a:gd name="connsiteY18" fmla="*/ 466725 h 1147228"/>
              <a:gd name="connsiteX19" fmla="*/ 1091759 w 1592697"/>
              <a:gd name="connsiteY19" fmla="*/ 1109663 h 1147228"/>
              <a:gd name="connsiteX20" fmla="*/ 1039372 w 1592697"/>
              <a:gd name="connsiteY20" fmla="*/ 1128713 h 1147228"/>
              <a:gd name="connsiteX0" fmla="*/ 486830 w 1592605"/>
              <a:gd name="connsiteY0" fmla="*/ 1019175 h 1147228"/>
              <a:gd name="connsiteX1" fmla="*/ 455873 w 1592605"/>
              <a:gd name="connsiteY1" fmla="*/ 1062037 h 1147228"/>
              <a:gd name="connsiteX2" fmla="*/ 420155 w 1592605"/>
              <a:gd name="connsiteY2" fmla="*/ 876300 h 1147228"/>
              <a:gd name="connsiteX3" fmla="*/ 372530 w 1592605"/>
              <a:gd name="connsiteY3" fmla="*/ 585788 h 1147228"/>
              <a:gd name="connsiteX4" fmla="*/ 296329 w 1592605"/>
              <a:gd name="connsiteY4" fmla="*/ 333375 h 1147228"/>
              <a:gd name="connsiteX5" fmla="*/ 234417 w 1592605"/>
              <a:gd name="connsiteY5" fmla="*/ 214313 h 1147228"/>
              <a:gd name="connsiteX6" fmla="*/ 86780 w 1592605"/>
              <a:gd name="connsiteY6" fmla="*/ 176213 h 1147228"/>
              <a:gd name="connsiteX7" fmla="*/ 5817 w 1592605"/>
              <a:gd name="connsiteY7" fmla="*/ 152401 h 1147228"/>
              <a:gd name="connsiteX8" fmla="*/ 72492 w 1592605"/>
              <a:gd name="connsiteY8" fmla="*/ 76200 h 1147228"/>
              <a:gd name="connsiteX9" fmla="*/ 129642 w 1592605"/>
              <a:gd name="connsiteY9" fmla="*/ 52388 h 1147228"/>
              <a:gd name="connsiteX10" fmla="*/ 334430 w 1592605"/>
              <a:gd name="connsiteY10" fmla="*/ 4763 h 1147228"/>
              <a:gd name="connsiteX11" fmla="*/ 815442 w 1592605"/>
              <a:gd name="connsiteY11" fmla="*/ 0 h 1147228"/>
              <a:gd name="connsiteX12" fmla="*/ 1363130 w 1592605"/>
              <a:gd name="connsiteY12" fmla="*/ 40481 h 1147228"/>
              <a:gd name="connsiteX13" fmla="*/ 1453617 w 1592605"/>
              <a:gd name="connsiteY13" fmla="*/ 85726 h 1147228"/>
              <a:gd name="connsiteX14" fmla="*/ 1563155 w 1592605"/>
              <a:gd name="connsiteY14" fmla="*/ 157163 h 1147228"/>
              <a:gd name="connsiteX15" fmla="*/ 1591730 w 1592605"/>
              <a:gd name="connsiteY15" fmla="*/ 226219 h 1147228"/>
              <a:gd name="connsiteX16" fmla="*/ 1539342 w 1592605"/>
              <a:gd name="connsiteY16" fmla="*/ 252413 h 1147228"/>
              <a:gd name="connsiteX17" fmla="*/ 1396467 w 1592605"/>
              <a:gd name="connsiteY17" fmla="*/ 276225 h 1147228"/>
              <a:gd name="connsiteX18" fmla="*/ 1277405 w 1592605"/>
              <a:gd name="connsiteY18" fmla="*/ 466725 h 1147228"/>
              <a:gd name="connsiteX19" fmla="*/ 1091667 w 1592605"/>
              <a:gd name="connsiteY19" fmla="*/ 1109663 h 1147228"/>
              <a:gd name="connsiteX20" fmla="*/ 1039280 w 1592605"/>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1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1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20232 h 1148285"/>
              <a:gd name="connsiteX1" fmla="*/ 456312 w 1593044"/>
              <a:gd name="connsiteY1" fmla="*/ 1063094 h 1148285"/>
              <a:gd name="connsiteX2" fmla="*/ 420594 w 1593044"/>
              <a:gd name="connsiteY2" fmla="*/ 877357 h 1148285"/>
              <a:gd name="connsiteX3" fmla="*/ 372969 w 1593044"/>
              <a:gd name="connsiteY3" fmla="*/ 586845 h 1148285"/>
              <a:gd name="connsiteX4" fmla="*/ 296768 w 1593044"/>
              <a:gd name="connsiteY4" fmla="*/ 334432 h 1148285"/>
              <a:gd name="connsiteX5" fmla="*/ 234856 w 1593044"/>
              <a:gd name="connsiteY5" fmla="*/ 215370 h 1148285"/>
              <a:gd name="connsiteX6" fmla="*/ 87219 w 1593044"/>
              <a:gd name="connsiteY6" fmla="*/ 177270 h 1148285"/>
              <a:gd name="connsiteX7" fmla="*/ 6256 w 1593044"/>
              <a:gd name="connsiteY7" fmla="*/ 153458 h 1148285"/>
              <a:gd name="connsiteX8" fmla="*/ 72931 w 1593044"/>
              <a:gd name="connsiteY8" fmla="*/ 77257 h 1148285"/>
              <a:gd name="connsiteX9" fmla="*/ 130081 w 1593044"/>
              <a:gd name="connsiteY9" fmla="*/ 53445 h 1148285"/>
              <a:gd name="connsiteX10" fmla="*/ 334869 w 1593044"/>
              <a:gd name="connsiteY10" fmla="*/ 1058 h 1148285"/>
              <a:gd name="connsiteX11" fmla="*/ 815881 w 1593044"/>
              <a:gd name="connsiteY11" fmla="*/ 1057 h 1148285"/>
              <a:gd name="connsiteX12" fmla="*/ 1363569 w 1593044"/>
              <a:gd name="connsiteY12" fmla="*/ 41538 h 1148285"/>
              <a:gd name="connsiteX13" fmla="*/ 1454056 w 1593044"/>
              <a:gd name="connsiteY13" fmla="*/ 86783 h 1148285"/>
              <a:gd name="connsiteX14" fmla="*/ 1563594 w 1593044"/>
              <a:gd name="connsiteY14" fmla="*/ 158220 h 1148285"/>
              <a:gd name="connsiteX15" fmla="*/ 1592169 w 1593044"/>
              <a:gd name="connsiteY15" fmla="*/ 227276 h 1148285"/>
              <a:gd name="connsiteX16" fmla="*/ 1539781 w 1593044"/>
              <a:gd name="connsiteY16" fmla="*/ 253470 h 1148285"/>
              <a:gd name="connsiteX17" fmla="*/ 1396906 w 1593044"/>
              <a:gd name="connsiteY17" fmla="*/ 277282 h 1148285"/>
              <a:gd name="connsiteX18" fmla="*/ 1277844 w 1593044"/>
              <a:gd name="connsiteY18" fmla="*/ 467782 h 1148285"/>
              <a:gd name="connsiteX19" fmla="*/ 1092106 w 1593044"/>
              <a:gd name="connsiteY19" fmla="*/ 1110720 h 1148285"/>
              <a:gd name="connsiteX20" fmla="*/ 1039719 w 1593044"/>
              <a:gd name="connsiteY20" fmla="*/ 1129770 h 114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93044" h="1148285">
                <a:moveTo>
                  <a:pt x="487269" y="1020232"/>
                </a:moveTo>
                <a:cubicBezTo>
                  <a:pt x="485681" y="1042457"/>
                  <a:pt x="467425" y="1086907"/>
                  <a:pt x="456312" y="1063094"/>
                </a:cubicBezTo>
                <a:cubicBezTo>
                  <a:pt x="445200" y="1039282"/>
                  <a:pt x="438850" y="960701"/>
                  <a:pt x="420594" y="877357"/>
                </a:cubicBezTo>
                <a:cubicBezTo>
                  <a:pt x="404719" y="780520"/>
                  <a:pt x="393607" y="677333"/>
                  <a:pt x="372969" y="586845"/>
                </a:cubicBezTo>
                <a:cubicBezTo>
                  <a:pt x="352331" y="496358"/>
                  <a:pt x="320580" y="383644"/>
                  <a:pt x="296768" y="334432"/>
                </a:cubicBezTo>
                <a:cubicBezTo>
                  <a:pt x="272956" y="285220"/>
                  <a:pt x="267400" y="232832"/>
                  <a:pt x="234856" y="215370"/>
                </a:cubicBezTo>
                <a:cubicBezTo>
                  <a:pt x="202312" y="197908"/>
                  <a:pt x="136431" y="189970"/>
                  <a:pt x="87219" y="177270"/>
                </a:cubicBezTo>
                <a:cubicBezTo>
                  <a:pt x="60231" y="170920"/>
                  <a:pt x="33244" y="174095"/>
                  <a:pt x="6256" y="153458"/>
                </a:cubicBezTo>
                <a:cubicBezTo>
                  <a:pt x="-20732" y="132821"/>
                  <a:pt x="46738" y="89957"/>
                  <a:pt x="72931" y="77257"/>
                </a:cubicBezTo>
                <a:cubicBezTo>
                  <a:pt x="99124" y="64557"/>
                  <a:pt x="86425" y="66145"/>
                  <a:pt x="130081" y="53445"/>
                </a:cubicBezTo>
                <a:cubicBezTo>
                  <a:pt x="173737" y="40745"/>
                  <a:pt x="191200" y="3439"/>
                  <a:pt x="334869" y="1058"/>
                </a:cubicBezTo>
                <a:cubicBezTo>
                  <a:pt x="478538" y="-1323"/>
                  <a:pt x="655544" y="1057"/>
                  <a:pt x="815881" y="1057"/>
                </a:cubicBezTo>
                <a:cubicBezTo>
                  <a:pt x="998444" y="14551"/>
                  <a:pt x="1181006" y="16137"/>
                  <a:pt x="1363569" y="41538"/>
                </a:cubicBezTo>
                <a:lnTo>
                  <a:pt x="1454056" y="86783"/>
                </a:lnTo>
                <a:cubicBezTo>
                  <a:pt x="1478663" y="114564"/>
                  <a:pt x="1540575" y="134805"/>
                  <a:pt x="1563594" y="158220"/>
                </a:cubicBezTo>
                <a:cubicBezTo>
                  <a:pt x="1586613" y="181635"/>
                  <a:pt x="1596138" y="211401"/>
                  <a:pt x="1592169" y="227276"/>
                </a:cubicBezTo>
                <a:cubicBezTo>
                  <a:pt x="1588200" y="243151"/>
                  <a:pt x="1572325" y="245136"/>
                  <a:pt x="1539781" y="253470"/>
                </a:cubicBezTo>
                <a:cubicBezTo>
                  <a:pt x="1507237" y="261804"/>
                  <a:pt x="1440562" y="241563"/>
                  <a:pt x="1396906" y="277282"/>
                </a:cubicBezTo>
                <a:cubicBezTo>
                  <a:pt x="1353250" y="313001"/>
                  <a:pt x="1328644" y="328876"/>
                  <a:pt x="1277844" y="467782"/>
                </a:cubicBezTo>
                <a:cubicBezTo>
                  <a:pt x="1227044" y="606688"/>
                  <a:pt x="1131794" y="1000389"/>
                  <a:pt x="1092106" y="1110720"/>
                </a:cubicBezTo>
                <a:cubicBezTo>
                  <a:pt x="1074644" y="1117070"/>
                  <a:pt x="1064325" y="1178188"/>
                  <a:pt x="1039719" y="1129770"/>
                </a:cubicBezTo>
              </a:path>
            </a:pathLst>
          </a:cu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648233" y="4125941"/>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5629275" y="4007821"/>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5605278" y="3889699"/>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5591083" y="3771577"/>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p:cNvSpPr/>
          <p:nvPr/>
        </p:nvSpPr>
        <p:spPr>
          <a:xfrm>
            <a:off x="5557468" y="3653455"/>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p:cNvSpPr/>
          <p:nvPr/>
        </p:nvSpPr>
        <p:spPr>
          <a:xfrm>
            <a:off x="5529078" y="3535333"/>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p:cNvSpPr/>
          <p:nvPr/>
        </p:nvSpPr>
        <p:spPr>
          <a:xfrm>
            <a:off x="5481083" y="3417211"/>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5398402" y="3322622"/>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p:cNvSpPr/>
          <p:nvPr/>
        </p:nvSpPr>
        <p:spPr>
          <a:xfrm>
            <a:off x="5284772" y="3322622"/>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p:cNvSpPr/>
          <p:nvPr/>
        </p:nvSpPr>
        <p:spPr>
          <a:xfrm>
            <a:off x="5255223" y="3225271"/>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a:off x="5382255" y="3164719"/>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5510466"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p:cNvSpPr/>
          <p:nvPr/>
        </p:nvSpPr>
        <p:spPr>
          <a:xfrm>
            <a:off x="5645914"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p:cNvSpPr/>
          <p:nvPr/>
        </p:nvSpPr>
        <p:spPr>
          <a:xfrm>
            <a:off x="5754455"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p:cNvSpPr/>
          <p:nvPr/>
        </p:nvSpPr>
        <p:spPr>
          <a:xfrm>
            <a:off x="5882666"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p:cNvSpPr/>
          <p:nvPr/>
        </p:nvSpPr>
        <p:spPr>
          <a:xfrm>
            <a:off x="5994417"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p:cNvSpPr/>
          <p:nvPr/>
        </p:nvSpPr>
        <p:spPr>
          <a:xfrm>
            <a:off x="6118084"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p:cNvSpPr/>
          <p:nvPr/>
        </p:nvSpPr>
        <p:spPr>
          <a:xfrm>
            <a:off x="6241155"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p:cNvSpPr/>
          <p:nvPr/>
        </p:nvSpPr>
        <p:spPr>
          <a:xfrm>
            <a:off x="6352237"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6475970" y="314617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p:cNvSpPr/>
          <p:nvPr/>
        </p:nvSpPr>
        <p:spPr>
          <a:xfrm>
            <a:off x="6584511" y="3174465"/>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p:cNvSpPr/>
          <p:nvPr/>
        </p:nvSpPr>
        <p:spPr>
          <a:xfrm>
            <a:off x="6679699" y="3223148"/>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p:cNvSpPr/>
          <p:nvPr/>
        </p:nvSpPr>
        <p:spPr>
          <a:xfrm>
            <a:off x="6769779" y="3299348"/>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194"/>
          <p:cNvSpPr/>
          <p:nvPr/>
        </p:nvSpPr>
        <p:spPr>
          <a:xfrm>
            <a:off x="6769779" y="3375548"/>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p:cNvSpPr/>
          <p:nvPr/>
        </p:nvSpPr>
        <p:spPr>
          <a:xfrm>
            <a:off x="6665987" y="3375548"/>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val 196"/>
          <p:cNvSpPr/>
          <p:nvPr/>
        </p:nvSpPr>
        <p:spPr>
          <a:xfrm>
            <a:off x="6573838" y="342270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a:off x="6520592" y="3505745"/>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p:cNvSpPr/>
          <p:nvPr/>
        </p:nvSpPr>
        <p:spPr>
          <a:xfrm>
            <a:off x="6484465" y="3602267"/>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6448124" y="3702311"/>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p:cNvSpPr/>
          <p:nvPr/>
        </p:nvSpPr>
        <p:spPr>
          <a:xfrm>
            <a:off x="6410967" y="3804954"/>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p:cNvSpPr/>
          <p:nvPr/>
        </p:nvSpPr>
        <p:spPr>
          <a:xfrm>
            <a:off x="6390337" y="3914775"/>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p:cNvSpPr/>
          <p:nvPr/>
        </p:nvSpPr>
        <p:spPr>
          <a:xfrm>
            <a:off x="6370986" y="4021947"/>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p:cNvSpPr/>
          <p:nvPr/>
        </p:nvSpPr>
        <p:spPr>
          <a:xfrm>
            <a:off x="6350998" y="4126564"/>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p:cNvSpPr/>
          <p:nvPr/>
        </p:nvSpPr>
        <p:spPr>
          <a:xfrm>
            <a:off x="6297371" y="4223086"/>
            <a:ext cx="76200" cy="76200"/>
          </a:xfrm>
          <a:prstGeom prst="ellipse">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207"/>
          <p:cNvSpPr/>
          <p:nvPr/>
        </p:nvSpPr>
        <p:spPr>
          <a:xfrm>
            <a:off x="435621" y="3230767"/>
            <a:ext cx="2427625" cy="939759"/>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kern="0" dirty="0">
                <a:solidFill>
                  <a:schemeClr val="bg1"/>
                </a:solidFill>
              </a:rPr>
              <a:t>CCO</a:t>
            </a:r>
          </a:p>
          <a:p>
            <a:pPr lvl="0" algn="ctr">
              <a:defRPr/>
            </a:pPr>
            <a:r>
              <a:rPr lang="en-US" sz="1600" kern="0" dirty="0">
                <a:solidFill>
                  <a:schemeClr val="bg1"/>
                </a:solidFill>
              </a:rPr>
              <a:t>FDA approved enzymatic debridement agent</a:t>
            </a:r>
          </a:p>
        </p:txBody>
      </p:sp>
      <p:cxnSp>
        <p:nvCxnSpPr>
          <p:cNvPr id="212" name="Straight Connector 211"/>
          <p:cNvCxnSpPr/>
          <p:nvPr/>
        </p:nvCxnSpPr>
        <p:spPr>
          <a:xfrm>
            <a:off x="4338034" y="2889835"/>
            <a:ext cx="1279432" cy="615910"/>
          </a:xfrm>
          <a:prstGeom prst="line">
            <a:avLst/>
          </a:prstGeom>
          <a:ln w="19050"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13" name="Rectangle 212"/>
          <p:cNvSpPr/>
          <p:nvPr/>
        </p:nvSpPr>
        <p:spPr>
          <a:xfrm>
            <a:off x="3433763" y="2468820"/>
            <a:ext cx="1762125" cy="41729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Slough</a:t>
            </a:r>
          </a:p>
        </p:txBody>
      </p:sp>
      <p:cxnSp>
        <p:nvCxnSpPr>
          <p:cNvPr id="214" name="Straight Connector 213"/>
          <p:cNvCxnSpPr>
            <a:stCxn id="232" idx="2"/>
          </p:cNvCxnSpPr>
          <p:nvPr/>
        </p:nvCxnSpPr>
        <p:spPr>
          <a:xfrm flipH="1">
            <a:off x="6070617" y="1985417"/>
            <a:ext cx="14968" cy="1305986"/>
          </a:xfrm>
          <a:prstGeom prst="line">
            <a:avLst/>
          </a:prstGeom>
          <a:ln w="19050"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5204522" y="1555509"/>
            <a:ext cx="1762125" cy="41932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Dead tissue</a:t>
            </a:r>
          </a:p>
        </p:txBody>
      </p:sp>
      <p:cxnSp>
        <p:nvCxnSpPr>
          <p:cNvPr id="218" name="Straight Connector 217"/>
          <p:cNvCxnSpPr>
            <a:stCxn id="219" idx="2"/>
          </p:cNvCxnSpPr>
          <p:nvPr/>
        </p:nvCxnSpPr>
        <p:spPr>
          <a:xfrm flipH="1">
            <a:off x="6410968" y="2886112"/>
            <a:ext cx="1433035" cy="716155"/>
          </a:xfrm>
          <a:prstGeom prst="line">
            <a:avLst/>
          </a:prstGeom>
          <a:ln w="19050" cap="rnd">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19" name="Rectangle 218"/>
          <p:cNvSpPr/>
          <p:nvPr/>
        </p:nvSpPr>
        <p:spPr>
          <a:xfrm>
            <a:off x="6962940" y="2468820"/>
            <a:ext cx="1762125" cy="41729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Eschar</a:t>
            </a:r>
          </a:p>
        </p:txBody>
      </p:sp>
      <p:sp>
        <p:nvSpPr>
          <p:cNvPr id="221" name="Freeform 33"/>
          <p:cNvSpPr>
            <a:spLocks/>
          </p:cNvSpPr>
          <p:nvPr/>
        </p:nvSpPr>
        <p:spPr bwMode="auto">
          <a:xfrm flipH="1">
            <a:off x="6316583" y="3443587"/>
            <a:ext cx="188681" cy="628737"/>
          </a:xfrm>
          <a:custGeom>
            <a:avLst/>
            <a:gdLst>
              <a:gd name="T0" fmla="*/ 155 w 381"/>
              <a:gd name="T1" fmla="*/ 0 h 131"/>
              <a:gd name="T2" fmla="*/ 143 w 381"/>
              <a:gd name="T3" fmla="*/ 0 h 131"/>
              <a:gd name="T4" fmla="*/ 44 w 381"/>
              <a:gd name="T5" fmla="*/ 22 h 131"/>
              <a:gd name="T6" fmla="*/ 20 w 381"/>
              <a:gd name="T7" fmla="*/ 66 h 131"/>
              <a:gd name="T8" fmla="*/ 20 w 381"/>
              <a:gd name="T9" fmla="*/ 68 h 131"/>
              <a:gd name="T10" fmla="*/ 47 w 381"/>
              <a:gd name="T11" fmla="*/ 79 h 131"/>
              <a:gd name="T12" fmla="*/ 96 w 381"/>
              <a:gd name="T13" fmla="*/ 126 h 131"/>
              <a:gd name="T14" fmla="*/ 96 w 381"/>
              <a:gd name="T15" fmla="*/ 126 h 131"/>
              <a:gd name="T16" fmla="*/ 96 w 381"/>
              <a:gd name="T17" fmla="*/ 126 h 131"/>
              <a:gd name="T18" fmla="*/ 242 w 381"/>
              <a:gd name="T19" fmla="*/ 131 h 131"/>
              <a:gd name="T20" fmla="*/ 333 w 381"/>
              <a:gd name="T21" fmla="*/ 83 h 131"/>
              <a:gd name="T22" fmla="*/ 371 w 381"/>
              <a:gd name="T23" fmla="*/ 54 h 131"/>
              <a:gd name="T24" fmla="*/ 320 w 381"/>
              <a:gd name="T25" fmla="*/ 18 h 131"/>
              <a:gd name="T26" fmla="*/ 155 w 381"/>
              <a:gd name="T27" fmla="*/ 0 h 131"/>
              <a:gd name="connsiteX0" fmla="*/ 3706 w 9428"/>
              <a:gd name="connsiteY0" fmla="*/ 0 h 17167"/>
              <a:gd name="connsiteX1" fmla="*/ 3391 w 9428"/>
              <a:gd name="connsiteY1" fmla="*/ 0 h 17167"/>
              <a:gd name="connsiteX2" fmla="*/ 793 w 9428"/>
              <a:gd name="connsiteY2" fmla="*/ 1679 h 17167"/>
              <a:gd name="connsiteX3" fmla="*/ 163 w 9428"/>
              <a:gd name="connsiteY3" fmla="*/ 5038 h 17167"/>
              <a:gd name="connsiteX4" fmla="*/ 163 w 9428"/>
              <a:gd name="connsiteY4" fmla="*/ 5191 h 17167"/>
              <a:gd name="connsiteX5" fmla="*/ 872 w 9428"/>
              <a:gd name="connsiteY5" fmla="*/ 6031 h 17167"/>
              <a:gd name="connsiteX6" fmla="*/ 2158 w 9428"/>
              <a:gd name="connsiteY6" fmla="*/ 9618 h 17167"/>
              <a:gd name="connsiteX7" fmla="*/ 2158 w 9428"/>
              <a:gd name="connsiteY7" fmla="*/ 9618 h 17167"/>
              <a:gd name="connsiteX8" fmla="*/ 2158 w 9428"/>
              <a:gd name="connsiteY8" fmla="*/ 9618 h 17167"/>
              <a:gd name="connsiteX9" fmla="*/ 6367 w 9428"/>
              <a:gd name="connsiteY9" fmla="*/ 17167 h 17167"/>
              <a:gd name="connsiteX10" fmla="*/ 8378 w 9428"/>
              <a:gd name="connsiteY10" fmla="*/ 6336 h 17167"/>
              <a:gd name="connsiteX11" fmla="*/ 9376 w 9428"/>
              <a:gd name="connsiteY11" fmla="*/ 4122 h 17167"/>
              <a:gd name="connsiteX12" fmla="*/ 8037 w 9428"/>
              <a:gd name="connsiteY12" fmla="*/ 1374 h 17167"/>
              <a:gd name="connsiteX13" fmla="*/ 3706 w 9428"/>
              <a:gd name="connsiteY13" fmla="*/ 0 h 17167"/>
              <a:gd name="connsiteX0" fmla="*/ 3931 w 9995"/>
              <a:gd name="connsiteY0" fmla="*/ 0 h 10001"/>
              <a:gd name="connsiteX1" fmla="*/ 3597 w 9995"/>
              <a:gd name="connsiteY1" fmla="*/ 0 h 10001"/>
              <a:gd name="connsiteX2" fmla="*/ 841 w 9995"/>
              <a:gd name="connsiteY2" fmla="*/ 978 h 10001"/>
              <a:gd name="connsiteX3" fmla="*/ 173 w 9995"/>
              <a:gd name="connsiteY3" fmla="*/ 2935 h 10001"/>
              <a:gd name="connsiteX4" fmla="*/ 173 w 9995"/>
              <a:gd name="connsiteY4" fmla="*/ 3024 h 10001"/>
              <a:gd name="connsiteX5" fmla="*/ 925 w 9995"/>
              <a:gd name="connsiteY5" fmla="*/ 3513 h 10001"/>
              <a:gd name="connsiteX6" fmla="*/ 2289 w 9995"/>
              <a:gd name="connsiteY6" fmla="*/ 5603 h 10001"/>
              <a:gd name="connsiteX7" fmla="*/ 2289 w 9995"/>
              <a:gd name="connsiteY7" fmla="*/ 5603 h 10001"/>
              <a:gd name="connsiteX8" fmla="*/ 2289 w 9995"/>
              <a:gd name="connsiteY8" fmla="*/ 5603 h 10001"/>
              <a:gd name="connsiteX9" fmla="*/ 6753 w 9995"/>
              <a:gd name="connsiteY9" fmla="*/ 10000 h 10001"/>
              <a:gd name="connsiteX10" fmla="*/ 8786 w 9995"/>
              <a:gd name="connsiteY10" fmla="*/ 5083 h 10001"/>
              <a:gd name="connsiteX11" fmla="*/ 9945 w 9995"/>
              <a:gd name="connsiteY11" fmla="*/ 2401 h 10001"/>
              <a:gd name="connsiteX12" fmla="*/ 8525 w 9995"/>
              <a:gd name="connsiteY12" fmla="*/ 800 h 10001"/>
              <a:gd name="connsiteX13" fmla="*/ 3931 w 9995"/>
              <a:gd name="connsiteY13" fmla="*/ 0 h 10001"/>
              <a:gd name="connsiteX0" fmla="*/ 3933 w 10000"/>
              <a:gd name="connsiteY0" fmla="*/ 0 h 12504"/>
              <a:gd name="connsiteX1" fmla="*/ 3599 w 10000"/>
              <a:gd name="connsiteY1" fmla="*/ 0 h 12504"/>
              <a:gd name="connsiteX2" fmla="*/ 841 w 10000"/>
              <a:gd name="connsiteY2" fmla="*/ 978 h 12504"/>
              <a:gd name="connsiteX3" fmla="*/ 173 w 10000"/>
              <a:gd name="connsiteY3" fmla="*/ 2935 h 12504"/>
              <a:gd name="connsiteX4" fmla="*/ 173 w 10000"/>
              <a:gd name="connsiteY4" fmla="*/ 3024 h 12504"/>
              <a:gd name="connsiteX5" fmla="*/ 925 w 10000"/>
              <a:gd name="connsiteY5" fmla="*/ 3513 h 12504"/>
              <a:gd name="connsiteX6" fmla="*/ 2290 w 10000"/>
              <a:gd name="connsiteY6" fmla="*/ 5602 h 12504"/>
              <a:gd name="connsiteX7" fmla="*/ 2290 w 10000"/>
              <a:gd name="connsiteY7" fmla="*/ 5602 h 12504"/>
              <a:gd name="connsiteX8" fmla="*/ 2290 w 10000"/>
              <a:gd name="connsiteY8" fmla="*/ 5602 h 12504"/>
              <a:gd name="connsiteX9" fmla="*/ 7656 w 10000"/>
              <a:gd name="connsiteY9" fmla="*/ 12504 h 12504"/>
              <a:gd name="connsiteX10" fmla="*/ 8790 w 10000"/>
              <a:gd name="connsiteY10" fmla="*/ 5082 h 12504"/>
              <a:gd name="connsiteX11" fmla="*/ 9950 w 10000"/>
              <a:gd name="connsiteY11" fmla="*/ 2401 h 12504"/>
              <a:gd name="connsiteX12" fmla="*/ 8529 w 10000"/>
              <a:gd name="connsiteY12" fmla="*/ 800 h 12504"/>
              <a:gd name="connsiteX13" fmla="*/ 3933 w 10000"/>
              <a:gd name="connsiteY13" fmla="*/ 0 h 12504"/>
              <a:gd name="connsiteX0" fmla="*/ 3933 w 10000"/>
              <a:gd name="connsiteY0" fmla="*/ 0 h 19183"/>
              <a:gd name="connsiteX1" fmla="*/ 3599 w 10000"/>
              <a:gd name="connsiteY1" fmla="*/ 0 h 19183"/>
              <a:gd name="connsiteX2" fmla="*/ 841 w 10000"/>
              <a:gd name="connsiteY2" fmla="*/ 978 h 19183"/>
              <a:gd name="connsiteX3" fmla="*/ 173 w 10000"/>
              <a:gd name="connsiteY3" fmla="*/ 2935 h 19183"/>
              <a:gd name="connsiteX4" fmla="*/ 173 w 10000"/>
              <a:gd name="connsiteY4" fmla="*/ 3024 h 19183"/>
              <a:gd name="connsiteX5" fmla="*/ 925 w 10000"/>
              <a:gd name="connsiteY5" fmla="*/ 3513 h 19183"/>
              <a:gd name="connsiteX6" fmla="*/ 2290 w 10000"/>
              <a:gd name="connsiteY6" fmla="*/ 5602 h 19183"/>
              <a:gd name="connsiteX7" fmla="*/ 2290 w 10000"/>
              <a:gd name="connsiteY7" fmla="*/ 5602 h 19183"/>
              <a:gd name="connsiteX8" fmla="*/ 2290 w 10000"/>
              <a:gd name="connsiteY8" fmla="*/ 5602 h 19183"/>
              <a:gd name="connsiteX9" fmla="*/ 6756 w 10000"/>
              <a:gd name="connsiteY9" fmla="*/ 19183 h 19183"/>
              <a:gd name="connsiteX10" fmla="*/ 8790 w 10000"/>
              <a:gd name="connsiteY10" fmla="*/ 5082 h 19183"/>
              <a:gd name="connsiteX11" fmla="*/ 9950 w 10000"/>
              <a:gd name="connsiteY11" fmla="*/ 2401 h 19183"/>
              <a:gd name="connsiteX12" fmla="*/ 8529 w 10000"/>
              <a:gd name="connsiteY12" fmla="*/ 800 h 19183"/>
              <a:gd name="connsiteX13" fmla="*/ 3933 w 10000"/>
              <a:gd name="connsiteY13" fmla="*/ 0 h 19183"/>
              <a:gd name="connsiteX0" fmla="*/ 3933 w 10000"/>
              <a:gd name="connsiteY0" fmla="*/ 0 h 19223"/>
              <a:gd name="connsiteX1" fmla="*/ 3599 w 10000"/>
              <a:gd name="connsiteY1" fmla="*/ 0 h 19223"/>
              <a:gd name="connsiteX2" fmla="*/ 841 w 10000"/>
              <a:gd name="connsiteY2" fmla="*/ 978 h 19223"/>
              <a:gd name="connsiteX3" fmla="*/ 173 w 10000"/>
              <a:gd name="connsiteY3" fmla="*/ 2935 h 19223"/>
              <a:gd name="connsiteX4" fmla="*/ 173 w 10000"/>
              <a:gd name="connsiteY4" fmla="*/ 3024 h 19223"/>
              <a:gd name="connsiteX5" fmla="*/ 925 w 10000"/>
              <a:gd name="connsiteY5" fmla="*/ 3513 h 19223"/>
              <a:gd name="connsiteX6" fmla="*/ 2290 w 10000"/>
              <a:gd name="connsiteY6" fmla="*/ 5602 h 19223"/>
              <a:gd name="connsiteX7" fmla="*/ 2290 w 10000"/>
              <a:gd name="connsiteY7" fmla="*/ 5602 h 19223"/>
              <a:gd name="connsiteX8" fmla="*/ 1690 w 10000"/>
              <a:gd name="connsiteY8" fmla="*/ 9220 h 19223"/>
              <a:gd name="connsiteX9" fmla="*/ 6756 w 10000"/>
              <a:gd name="connsiteY9" fmla="*/ 19183 h 19223"/>
              <a:gd name="connsiteX10" fmla="*/ 8790 w 10000"/>
              <a:gd name="connsiteY10" fmla="*/ 5082 h 19223"/>
              <a:gd name="connsiteX11" fmla="*/ 9950 w 10000"/>
              <a:gd name="connsiteY11" fmla="*/ 2401 h 19223"/>
              <a:gd name="connsiteX12" fmla="*/ 8529 w 10000"/>
              <a:gd name="connsiteY12" fmla="*/ 800 h 19223"/>
              <a:gd name="connsiteX13" fmla="*/ 3933 w 10000"/>
              <a:gd name="connsiteY13" fmla="*/ 0 h 19223"/>
              <a:gd name="connsiteX0" fmla="*/ 3933 w 10000"/>
              <a:gd name="connsiteY0" fmla="*/ 0 h 19822"/>
              <a:gd name="connsiteX1" fmla="*/ 3599 w 10000"/>
              <a:gd name="connsiteY1" fmla="*/ 0 h 19822"/>
              <a:gd name="connsiteX2" fmla="*/ 841 w 10000"/>
              <a:gd name="connsiteY2" fmla="*/ 978 h 19822"/>
              <a:gd name="connsiteX3" fmla="*/ 173 w 10000"/>
              <a:gd name="connsiteY3" fmla="*/ 2935 h 19822"/>
              <a:gd name="connsiteX4" fmla="*/ 173 w 10000"/>
              <a:gd name="connsiteY4" fmla="*/ 3024 h 19822"/>
              <a:gd name="connsiteX5" fmla="*/ 925 w 10000"/>
              <a:gd name="connsiteY5" fmla="*/ 3513 h 19822"/>
              <a:gd name="connsiteX6" fmla="*/ 2290 w 10000"/>
              <a:gd name="connsiteY6" fmla="*/ 5602 h 19822"/>
              <a:gd name="connsiteX7" fmla="*/ 2290 w 10000"/>
              <a:gd name="connsiteY7" fmla="*/ 5602 h 19822"/>
              <a:gd name="connsiteX8" fmla="*/ 1690 w 10000"/>
              <a:gd name="connsiteY8" fmla="*/ 9220 h 19822"/>
              <a:gd name="connsiteX9" fmla="*/ 6756 w 10000"/>
              <a:gd name="connsiteY9" fmla="*/ 19183 h 19822"/>
              <a:gd name="connsiteX10" fmla="*/ 8790 w 10000"/>
              <a:gd name="connsiteY10" fmla="*/ 5082 h 19822"/>
              <a:gd name="connsiteX11" fmla="*/ 9950 w 10000"/>
              <a:gd name="connsiteY11" fmla="*/ 2401 h 19822"/>
              <a:gd name="connsiteX12" fmla="*/ 8529 w 10000"/>
              <a:gd name="connsiteY12" fmla="*/ 800 h 19822"/>
              <a:gd name="connsiteX13" fmla="*/ 3933 w 10000"/>
              <a:gd name="connsiteY13" fmla="*/ 0 h 19822"/>
              <a:gd name="connsiteX0" fmla="*/ 3933 w 10000"/>
              <a:gd name="connsiteY0" fmla="*/ 0 h 22049"/>
              <a:gd name="connsiteX1" fmla="*/ 3599 w 10000"/>
              <a:gd name="connsiteY1" fmla="*/ 0 h 22049"/>
              <a:gd name="connsiteX2" fmla="*/ 841 w 10000"/>
              <a:gd name="connsiteY2" fmla="*/ 978 h 22049"/>
              <a:gd name="connsiteX3" fmla="*/ 173 w 10000"/>
              <a:gd name="connsiteY3" fmla="*/ 2935 h 22049"/>
              <a:gd name="connsiteX4" fmla="*/ 173 w 10000"/>
              <a:gd name="connsiteY4" fmla="*/ 3024 h 22049"/>
              <a:gd name="connsiteX5" fmla="*/ 925 w 10000"/>
              <a:gd name="connsiteY5" fmla="*/ 3513 h 22049"/>
              <a:gd name="connsiteX6" fmla="*/ 2290 w 10000"/>
              <a:gd name="connsiteY6" fmla="*/ 5602 h 22049"/>
              <a:gd name="connsiteX7" fmla="*/ 2290 w 10000"/>
              <a:gd name="connsiteY7" fmla="*/ 5602 h 22049"/>
              <a:gd name="connsiteX8" fmla="*/ 2090 w 10000"/>
              <a:gd name="connsiteY8" fmla="*/ 13951 h 22049"/>
              <a:gd name="connsiteX9" fmla="*/ 6756 w 10000"/>
              <a:gd name="connsiteY9" fmla="*/ 19183 h 22049"/>
              <a:gd name="connsiteX10" fmla="*/ 8790 w 10000"/>
              <a:gd name="connsiteY10" fmla="*/ 5082 h 22049"/>
              <a:gd name="connsiteX11" fmla="*/ 9950 w 10000"/>
              <a:gd name="connsiteY11" fmla="*/ 2401 h 22049"/>
              <a:gd name="connsiteX12" fmla="*/ 8529 w 10000"/>
              <a:gd name="connsiteY12" fmla="*/ 800 h 22049"/>
              <a:gd name="connsiteX13" fmla="*/ 3933 w 10000"/>
              <a:gd name="connsiteY13" fmla="*/ 0 h 22049"/>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1728 w 10000"/>
              <a:gd name="connsiteY7" fmla="*/ 5602 h 19477"/>
              <a:gd name="connsiteX8" fmla="*/ 2090 w 10000"/>
              <a:gd name="connsiteY8" fmla="*/ 13951 h 19477"/>
              <a:gd name="connsiteX9" fmla="*/ 6756 w 10000"/>
              <a:gd name="connsiteY9" fmla="*/ 19183 h 19477"/>
              <a:gd name="connsiteX10" fmla="*/ 8790 w 10000"/>
              <a:gd name="connsiteY10" fmla="*/ 5082 h 19477"/>
              <a:gd name="connsiteX11" fmla="*/ 9950 w 10000"/>
              <a:gd name="connsiteY11" fmla="*/ 2401 h 19477"/>
              <a:gd name="connsiteX12" fmla="*/ 8529 w 10000"/>
              <a:gd name="connsiteY12" fmla="*/ 800 h 19477"/>
              <a:gd name="connsiteX13" fmla="*/ 3933 w 10000"/>
              <a:gd name="connsiteY13" fmla="*/ 0 h 19477"/>
              <a:gd name="connsiteX0" fmla="*/ 3933 w 10000"/>
              <a:gd name="connsiteY0" fmla="*/ 0 h 19477"/>
              <a:gd name="connsiteX1" fmla="*/ 3599 w 10000"/>
              <a:gd name="connsiteY1" fmla="*/ 0 h 19477"/>
              <a:gd name="connsiteX2" fmla="*/ 841 w 10000"/>
              <a:gd name="connsiteY2" fmla="*/ 978 h 19477"/>
              <a:gd name="connsiteX3" fmla="*/ 173 w 10000"/>
              <a:gd name="connsiteY3" fmla="*/ 2935 h 19477"/>
              <a:gd name="connsiteX4" fmla="*/ 173 w 10000"/>
              <a:gd name="connsiteY4" fmla="*/ 3024 h 19477"/>
              <a:gd name="connsiteX5" fmla="*/ 925 w 10000"/>
              <a:gd name="connsiteY5" fmla="*/ 3513 h 19477"/>
              <a:gd name="connsiteX6" fmla="*/ 2290 w 10000"/>
              <a:gd name="connsiteY6" fmla="*/ 5602 h 19477"/>
              <a:gd name="connsiteX7" fmla="*/ 2090 w 10000"/>
              <a:gd name="connsiteY7" fmla="*/ 13951 h 19477"/>
              <a:gd name="connsiteX8" fmla="*/ 6756 w 10000"/>
              <a:gd name="connsiteY8" fmla="*/ 19183 h 19477"/>
              <a:gd name="connsiteX9" fmla="*/ 8790 w 10000"/>
              <a:gd name="connsiteY9" fmla="*/ 5082 h 19477"/>
              <a:gd name="connsiteX10" fmla="*/ 9950 w 10000"/>
              <a:gd name="connsiteY10" fmla="*/ 2401 h 19477"/>
              <a:gd name="connsiteX11" fmla="*/ 8529 w 10000"/>
              <a:gd name="connsiteY11" fmla="*/ 800 h 19477"/>
              <a:gd name="connsiteX12" fmla="*/ 3933 w 10000"/>
              <a:gd name="connsiteY12" fmla="*/ 0 h 19477"/>
              <a:gd name="connsiteX0" fmla="*/ 3933 w 10000"/>
              <a:gd name="connsiteY0" fmla="*/ 0 h 19474"/>
              <a:gd name="connsiteX1" fmla="*/ 3599 w 10000"/>
              <a:gd name="connsiteY1" fmla="*/ 0 h 19474"/>
              <a:gd name="connsiteX2" fmla="*/ 841 w 10000"/>
              <a:gd name="connsiteY2" fmla="*/ 978 h 19474"/>
              <a:gd name="connsiteX3" fmla="*/ 173 w 10000"/>
              <a:gd name="connsiteY3" fmla="*/ 2935 h 19474"/>
              <a:gd name="connsiteX4" fmla="*/ 173 w 10000"/>
              <a:gd name="connsiteY4" fmla="*/ 3024 h 19474"/>
              <a:gd name="connsiteX5" fmla="*/ 925 w 10000"/>
              <a:gd name="connsiteY5" fmla="*/ 3513 h 19474"/>
              <a:gd name="connsiteX6" fmla="*/ 1765 w 10000"/>
              <a:gd name="connsiteY6" fmla="*/ 6019 h 19474"/>
              <a:gd name="connsiteX7" fmla="*/ 2090 w 10000"/>
              <a:gd name="connsiteY7" fmla="*/ 13951 h 19474"/>
              <a:gd name="connsiteX8" fmla="*/ 6756 w 10000"/>
              <a:gd name="connsiteY8" fmla="*/ 19183 h 19474"/>
              <a:gd name="connsiteX9" fmla="*/ 8790 w 10000"/>
              <a:gd name="connsiteY9" fmla="*/ 5082 h 19474"/>
              <a:gd name="connsiteX10" fmla="*/ 9950 w 10000"/>
              <a:gd name="connsiteY10" fmla="*/ 2401 h 19474"/>
              <a:gd name="connsiteX11" fmla="*/ 8529 w 10000"/>
              <a:gd name="connsiteY11" fmla="*/ 800 h 19474"/>
              <a:gd name="connsiteX12" fmla="*/ 3933 w 10000"/>
              <a:gd name="connsiteY12" fmla="*/ 0 h 19474"/>
              <a:gd name="connsiteX0" fmla="*/ 3933 w 10000"/>
              <a:gd name="connsiteY0" fmla="*/ 0 h 19464"/>
              <a:gd name="connsiteX1" fmla="*/ 3599 w 10000"/>
              <a:gd name="connsiteY1" fmla="*/ 0 h 19464"/>
              <a:gd name="connsiteX2" fmla="*/ 841 w 10000"/>
              <a:gd name="connsiteY2" fmla="*/ 978 h 19464"/>
              <a:gd name="connsiteX3" fmla="*/ 173 w 10000"/>
              <a:gd name="connsiteY3" fmla="*/ 2935 h 19464"/>
              <a:gd name="connsiteX4" fmla="*/ 173 w 10000"/>
              <a:gd name="connsiteY4" fmla="*/ 3024 h 19464"/>
              <a:gd name="connsiteX5" fmla="*/ 925 w 10000"/>
              <a:gd name="connsiteY5" fmla="*/ 3513 h 19464"/>
              <a:gd name="connsiteX6" fmla="*/ 1765 w 10000"/>
              <a:gd name="connsiteY6" fmla="*/ 6019 h 19464"/>
              <a:gd name="connsiteX7" fmla="*/ 2990 w 10000"/>
              <a:gd name="connsiteY7" fmla="*/ 13847 h 19464"/>
              <a:gd name="connsiteX8" fmla="*/ 6756 w 10000"/>
              <a:gd name="connsiteY8" fmla="*/ 19183 h 19464"/>
              <a:gd name="connsiteX9" fmla="*/ 8790 w 10000"/>
              <a:gd name="connsiteY9" fmla="*/ 5082 h 19464"/>
              <a:gd name="connsiteX10" fmla="*/ 9950 w 10000"/>
              <a:gd name="connsiteY10" fmla="*/ 2401 h 19464"/>
              <a:gd name="connsiteX11" fmla="*/ 8529 w 10000"/>
              <a:gd name="connsiteY11" fmla="*/ 800 h 19464"/>
              <a:gd name="connsiteX12" fmla="*/ 3933 w 10000"/>
              <a:gd name="connsiteY12" fmla="*/ 0 h 19464"/>
              <a:gd name="connsiteX0" fmla="*/ 3933 w 10000"/>
              <a:gd name="connsiteY0" fmla="*/ 0 h 19663"/>
              <a:gd name="connsiteX1" fmla="*/ 3599 w 10000"/>
              <a:gd name="connsiteY1" fmla="*/ 0 h 19663"/>
              <a:gd name="connsiteX2" fmla="*/ 841 w 10000"/>
              <a:gd name="connsiteY2" fmla="*/ 978 h 19663"/>
              <a:gd name="connsiteX3" fmla="*/ 173 w 10000"/>
              <a:gd name="connsiteY3" fmla="*/ 2935 h 19663"/>
              <a:gd name="connsiteX4" fmla="*/ 173 w 10000"/>
              <a:gd name="connsiteY4" fmla="*/ 3024 h 19663"/>
              <a:gd name="connsiteX5" fmla="*/ 925 w 10000"/>
              <a:gd name="connsiteY5" fmla="*/ 3513 h 19663"/>
              <a:gd name="connsiteX6" fmla="*/ 1765 w 10000"/>
              <a:gd name="connsiteY6" fmla="*/ 6019 h 19663"/>
              <a:gd name="connsiteX7" fmla="*/ 2690 w 10000"/>
              <a:gd name="connsiteY7" fmla="*/ 15412 h 19663"/>
              <a:gd name="connsiteX8" fmla="*/ 6756 w 10000"/>
              <a:gd name="connsiteY8" fmla="*/ 19183 h 19663"/>
              <a:gd name="connsiteX9" fmla="*/ 8790 w 10000"/>
              <a:gd name="connsiteY9" fmla="*/ 5082 h 19663"/>
              <a:gd name="connsiteX10" fmla="*/ 9950 w 10000"/>
              <a:gd name="connsiteY10" fmla="*/ 2401 h 19663"/>
              <a:gd name="connsiteX11" fmla="*/ 8529 w 10000"/>
              <a:gd name="connsiteY11" fmla="*/ 800 h 19663"/>
              <a:gd name="connsiteX12" fmla="*/ 3933 w 10000"/>
              <a:gd name="connsiteY12" fmla="*/ 0 h 19663"/>
              <a:gd name="connsiteX0" fmla="*/ 3933 w 10000"/>
              <a:gd name="connsiteY0" fmla="*/ 0 h 19677"/>
              <a:gd name="connsiteX1" fmla="*/ 3599 w 10000"/>
              <a:gd name="connsiteY1" fmla="*/ 0 h 19677"/>
              <a:gd name="connsiteX2" fmla="*/ 841 w 10000"/>
              <a:gd name="connsiteY2" fmla="*/ 978 h 19677"/>
              <a:gd name="connsiteX3" fmla="*/ 173 w 10000"/>
              <a:gd name="connsiteY3" fmla="*/ 2935 h 19677"/>
              <a:gd name="connsiteX4" fmla="*/ 173 w 10000"/>
              <a:gd name="connsiteY4" fmla="*/ 3024 h 19677"/>
              <a:gd name="connsiteX5" fmla="*/ 925 w 10000"/>
              <a:gd name="connsiteY5" fmla="*/ 3513 h 19677"/>
              <a:gd name="connsiteX6" fmla="*/ 1765 w 10000"/>
              <a:gd name="connsiteY6" fmla="*/ 6019 h 19677"/>
              <a:gd name="connsiteX7" fmla="*/ 2690 w 10000"/>
              <a:gd name="connsiteY7" fmla="*/ 15412 h 19677"/>
              <a:gd name="connsiteX8" fmla="*/ 6756 w 10000"/>
              <a:gd name="connsiteY8" fmla="*/ 19183 h 19677"/>
              <a:gd name="connsiteX9" fmla="*/ 8790 w 10000"/>
              <a:gd name="connsiteY9" fmla="*/ 5082 h 19677"/>
              <a:gd name="connsiteX10" fmla="*/ 9950 w 10000"/>
              <a:gd name="connsiteY10" fmla="*/ 2401 h 19677"/>
              <a:gd name="connsiteX11" fmla="*/ 8529 w 10000"/>
              <a:gd name="connsiteY11" fmla="*/ 800 h 19677"/>
              <a:gd name="connsiteX12" fmla="*/ 3933 w 10000"/>
              <a:gd name="connsiteY12" fmla="*/ 0 h 19677"/>
              <a:gd name="connsiteX0" fmla="*/ 3933 w 10000"/>
              <a:gd name="connsiteY0" fmla="*/ 0 h 19694"/>
              <a:gd name="connsiteX1" fmla="*/ 3599 w 10000"/>
              <a:gd name="connsiteY1" fmla="*/ 0 h 19694"/>
              <a:gd name="connsiteX2" fmla="*/ 841 w 10000"/>
              <a:gd name="connsiteY2" fmla="*/ 978 h 19694"/>
              <a:gd name="connsiteX3" fmla="*/ 173 w 10000"/>
              <a:gd name="connsiteY3" fmla="*/ 2935 h 19694"/>
              <a:gd name="connsiteX4" fmla="*/ 173 w 10000"/>
              <a:gd name="connsiteY4" fmla="*/ 3024 h 19694"/>
              <a:gd name="connsiteX5" fmla="*/ 925 w 10000"/>
              <a:gd name="connsiteY5" fmla="*/ 3513 h 19694"/>
              <a:gd name="connsiteX6" fmla="*/ 1765 w 10000"/>
              <a:gd name="connsiteY6" fmla="*/ 6019 h 19694"/>
              <a:gd name="connsiteX7" fmla="*/ 2615 w 10000"/>
              <a:gd name="connsiteY7" fmla="*/ 15516 h 19694"/>
              <a:gd name="connsiteX8" fmla="*/ 6756 w 10000"/>
              <a:gd name="connsiteY8" fmla="*/ 19183 h 19694"/>
              <a:gd name="connsiteX9" fmla="*/ 8790 w 10000"/>
              <a:gd name="connsiteY9" fmla="*/ 5082 h 19694"/>
              <a:gd name="connsiteX10" fmla="*/ 9950 w 10000"/>
              <a:gd name="connsiteY10" fmla="*/ 2401 h 19694"/>
              <a:gd name="connsiteX11" fmla="*/ 8529 w 10000"/>
              <a:gd name="connsiteY11" fmla="*/ 800 h 19694"/>
              <a:gd name="connsiteX12" fmla="*/ 3933 w 10000"/>
              <a:gd name="connsiteY12" fmla="*/ 0 h 19694"/>
              <a:gd name="connsiteX0" fmla="*/ 3933 w 10000"/>
              <a:gd name="connsiteY0" fmla="*/ 0 h 19676"/>
              <a:gd name="connsiteX1" fmla="*/ 3599 w 10000"/>
              <a:gd name="connsiteY1" fmla="*/ 0 h 19676"/>
              <a:gd name="connsiteX2" fmla="*/ 841 w 10000"/>
              <a:gd name="connsiteY2" fmla="*/ 978 h 19676"/>
              <a:gd name="connsiteX3" fmla="*/ 173 w 10000"/>
              <a:gd name="connsiteY3" fmla="*/ 2935 h 19676"/>
              <a:gd name="connsiteX4" fmla="*/ 173 w 10000"/>
              <a:gd name="connsiteY4" fmla="*/ 3024 h 19676"/>
              <a:gd name="connsiteX5" fmla="*/ 925 w 10000"/>
              <a:gd name="connsiteY5" fmla="*/ 3513 h 19676"/>
              <a:gd name="connsiteX6" fmla="*/ 1690 w 10000"/>
              <a:gd name="connsiteY6" fmla="*/ 6228 h 19676"/>
              <a:gd name="connsiteX7" fmla="*/ 2615 w 10000"/>
              <a:gd name="connsiteY7" fmla="*/ 15516 h 19676"/>
              <a:gd name="connsiteX8" fmla="*/ 6756 w 10000"/>
              <a:gd name="connsiteY8" fmla="*/ 19183 h 19676"/>
              <a:gd name="connsiteX9" fmla="*/ 8790 w 10000"/>
              <a:gd name="connsiteY9" fmla="*/ 5082 h 19676"/>
              <a:gd name="connsiteX10" fmla="*/ 9950 w 10000"/>
              <a:gd name="connsiteY10" fmla="*/ 2401 h 19676"/>
              <a:gd name="connsiteX11" fmla="*/ 8529 w 10000"/>
              <a:gd name="connsiteY11" fmla="*/ 800 h 19676"/>
              <a:gd name="connsiteX12" fmla="*/ 3933 w 10000"/>
              <a:gd name="connsiteY12" fmla="*/ 0 h 19676"/>
              <a:gd name="connsiteX0" fmla="*/ 3933 w 10000"/>
              <a:gd name="connsiteY0" fmla="*/ 0 h 19692"/>
              <a:gd name="connsiteX1" fmla="*/ 3599 w 10000"/>
              <a:gd name="connsiteY1" fmla="*/ 0 h 19692"/>
              <a:gd name="connsiteX2" fmla="*/ 841 w 10000"/>
              <a:gd name="connsiteY2" fmla="*/ 978 h 19692"/>
              <a:gd name="connsiteX3" fmla="*/ 173 w 10000"/>
              <a:gd name="connsiteY3" fmla="*/ 2935 h 19692"/>
              <a:gd name="connsiteX4" fmla="*/ 173 w 10000"/>
              <a:gd name="connsiteY4" fmla="*/ 3024 h 19692"/>
              <a:gd name="connsiteX5" fmla="*/ 925 w 10000"/>
              <a:gd name="connsiteY5" fmla="*/ 3513 h 19692"/>
              <a:gd name="connsiteX6" fmla="*/ 1690 w 10000"/>
              <a:gd name="connsiteY6" fmla="*/ 6228 h 19692"/>
              <a:gd name="connsiteX7" fmla="*/ 2615 w 10000"/>
              <a:gd name="connsiteY7" fmla="*/ 15516 h 19692"/>
              <a:gd name="connsiteX8" fmla="*/ 6756 w 10000"/>
              <a:gd name="connsiteY8" fmla="*/ 19183 h 19692"/>
              <a:gd name="connsiteX9" fmla="*/ 8790 w 10000"/>
              <a:gd name="connsiteY9" fmla="*/ 5082 h 19692"/>
              <a:gd name="connsiteX10" fmla="*/ 9950 w 10000"/>
              <a:gd name="connsiteY10" fmla="*/ 2401 h 19692"/>
              <a:gd name="connsiteX11" fmla="*/ 8529 w 10000"/>
              <a:gd name="connsiteY11" fmla="*/ 800 h 19692"/>
              <a:gd name="connsiteX12" fmla="*/ 3933 w 10000"/>
              <a:gd name="connsiteY12" fmla="*/ 0 h 19692"/>
              <a:gd name="connsiteX0" fmla="*/ 3933 w 10000"/>
              <a:gd name="connsiteY0" fmla="*/ 0 h 20038"/>
              <a:gd name="connsiteX1" fmla="*/ 3599 w 10000"/>
              <a:gd name="connsiteY1" fmla="*/ 0 h 20038"/>
              <a:gd name="connsiteX2" fmla="*/ 841 w 10000"/>
              <a:gd name="connsiteY2" fmla="*/ 978 h 20038"/>
              <a:gd name="connsiteX3" fmla="*/ 173 w 10000"/>
              <a:gd name="connsiteY3" fmla="*/ 2935 h 20038"/>
              <a:gd name="connsiteX4" fmla="*/ 173 w 10000"/>
              <a:gd name="connsiteY4" fmla="*/ 3024 h 20038"/>
              <a:gd name="connsiteX5" fmla="*/ 925 w 10000"/>
              <a:gd name="connsiteY5" fmla="*/ 3513 h 20038"/>
              <a:gd name="connsiteX6" fmla="*/ 1690 w 10000"/>
              <a:gd name="connsiteY6" fmla="*/ 6228 h 20038"/>
              <a:gd name="connsiteX7" fmla="*/ 2615 w 10000"/>
              <a:gd name="connsiteY7" fmla="*/ 15516 h 20038"/>
              <a:gd name="connsiteX8" fmla="*/ 3763 w 10000"/>
              <a:gd name="connsiteY8" fmla="*/ 18154 h 20038"/>
              <a:gd name="connsiteX9" fmla="*/ 6756 w 10000"/>
              <a:gd name="connsiteY9" fmla="*/ 19183 h 20038"/>
              <a:gd name="connsiteX10" fmla="*/ 8790 w 10000"/>
              <a:gd name="connsiteY10" fmla="*/ 5082 h 20038"/>
              <a:gd name="connsiteX11" fmla="*/ 9950 w 10000"/>
              <a:gd name="connsiteY11" fmla="*/ 2401 h 20038"/>
              <a:gd name="connsiteX12" fmla="*/ 8529 w 10000"/>
              <a:gd name="connsiteY12" fmla="*/ 800 h 20038"/>
              <a:gd name="connsiteX13" fmla="*/ 3933 w 10000"/>
              <a:gd name="connsiteY13" fmla="*/ 0 h 20038"/>
              <a:gd name="connsiteX0" fmla="*/ 3933 w 10000"/>
              <a:gd name="connsiteY0" fmla="*/ 0 h 20229"/>
              <a:gd name="connsiteX1" fmla="*/ 3599 w 10000"/>
              <a:gd name="connsiteY1" fmla="*/ 0 h 20229"/>
              <a:gd name="connsiteX2" fmla="*/ 841 w 10000"/>
              <a:gd name="connsiteY2" fmla="*/ 978 h 20229"/>
              <a:gd name="connsiteX3" fmla="*/ 173 w 10000"/>
              <a:gd name="connsiteY3" fmla="*/ 2935 h 20229"/>
              <a:gd name="connsiteX4" fmla="*/ 173 w 10000"/>
              <a:gd name="connsiteY4" fmla="*/ 3024 h 20229"/>
              <a:gd name="connsiteX5" fmla="*/ 925 w 10000"/>
              <a:gd name="connsiteY5" fmla="*/ 3513 h 20229"/>
              <a:gd name="connsiteX6" fmla="*/ 1690 w 10000"/>
              <a:gd name="connsiteY6" fmla="*/ 6228 h 20229"/>
              <a:gd name="connsiteX7" fmla="*/ 2615 w 10000"/>
              <a:gd name="connsiteY7" fmla="*/ 15516 h 20229"/>
              <a:gd name="connsiteX8" fmla="*/ 3351 w 10000"/>
              <a:gd name="connsiteY8" fmla="*/ 18780 h 20229"/>
              <a:gd name="connsiteX9" fmla="*/ 6756 w 10000"/>
              <a:gd name="connsiteY9" fmla="*/ 19183 h 20229"/>
              <a:gd name="connsiteX10" fmla="*/ 8790 w 10000"/>
              <a:gd name="connsiteY10" fmla="*/ 5082 h 20229"/>
              <a:gd name="connsiteX11" fmla="*/ 9950 w 10000"/>
              <a:gd name="connsiteY11" fmla="*/ 2401 h 20229"/>
              <a:gd name="connsiteX12" fmla="*/ 8529 w 10000"/>
              <a:gd name="connsiteY12" fmla="*/ 800 h 20229"/>
              <a:gd name="connsiteX13" fmla="*/ 3933 w 10000"/>
              <a:gd name="connsiteY13" fmla="*/ 0 h 20229"/>
              <a:gd name="connsiteX0" fmla="*/ 3933 w 10000"/>
              <a:gd name="connsiteY0" fmla="*/ 0 h 19246"/>
              <a:gd name="connsiteX1" fmla="*/ 3599 w 10000"/>
              <a:gd name="connsiteY1" fmla="*/ 0 h 19246"/>
              <a:gd name="connsiteX2" fmla="*/ 841 w 10000"/>
              <a:gd name="connsiteY2" fmla="*/ 978 h 19246"/>
              <a:gd name="connsiteX3" fmla="*/ 173 w 10000"/>
              <a:gd name="connsiteY3" fmla="*/ 2935 h 19246"/>
              <a:gd name="connsiteX4" fmla="*/ 173 w 10000"/>
              <a:gd name="connsiteY4" fmla="*/ 3024 h 19246"/>
              <a:gd name="connsiteX5" fmla="*/ 925 w 10000"/>
              <a:gd name="connsiteY5" fmla="*/ 3513 h 19246"/>
              <a:gd name="connsiteX6" fmla="*/ 1690 w 10000"/>
              <a:gd name="connsiteY6" fmla="*/ 6228 h 19246"/>
              <a:gd name="connsiteX7" fmla="*/ 2615 w 10000"/>
              <a:gd name="connsiteY7" fmla="*/ 15516 h 19246"/>
              <a:gd name="connsiteX8" fmla="*/ 3351 w 10000"/>
              <a:gd name="connsiteY8" fmla="*/ 18780 h 19246"/>
              <a:gd name="connsiteX9" fmla="*/ 6756 w 10000"/>
              <a:gd name="connsiteY9" fmla="*/ 19183 h 19246"/>
              <a:gd name="connsiteX10" fmla="*/ 8790 w 10000"/>
              <a:gd name="connsiteY10" fmla="*/ 5082 h 19246"/>
              <a:gd name="connsiteX11" fmla="*/ 9950 w 10000"/>
              <a:gd name="connsiteY11" fmla="*/ 2401 h 19246"/>
              <a:gd name="connsiteX12" fmla="*/ 8529 w 10000"/>
              <a:gd name="connsiteY12" fmla="*/ 800 h 19246"/>
              <a:gd name="connsiteX13" fmla="*/ 3933 w 10000"/>
              <a:gd name="connsiteY13" fmla="*/ 0 h 19246"/>
              <a:gd name="connsiteX0" fmla="*/ 3933 w 10000"/>
              <a:gd name="connsiteY0" fmla="*/ 0 h 20253"/>
              <a:gd name="connsiteX1" fmla="*/ 3599 w 10000"/>
              <a:gd name="connsiteY1" fmla="*/ 0 h 20253"/>
              <a:gd name="connsiteX2" fmla="*/ 841 w 10000"/>
              <a:gd name="connsiteY2" fmla="*/ 978 h 20253"/>
              <a:gd name="connsiteX3" fmla="*/ 173 w 10000"/>
              <a:gd name="connsiteY3" fmla="*/ 2935 h 20253"/>
              <a:gd name="connsiteX4" fmla="*/ 173 w 10000"/>
              <a:gd name="connsiteY4" fmla="*/ 3024 h 20253"/>
              <a:gd name="connsiteX5" fmla="*/ 925 w 10000"/>
              <a:gd name="connsiteY5" fmla="*/ 3513 h 20253"/>
              <a:gd name="connsiteX6" fmla="*/ 1690 w 10000"/>
              <a:gd name="connsiteY6" fmla="*/ 6228 h 20253"/>
              <a:gd name="connsiteX7" fmla="*/ 2615 w 10000"/>
              <a:gd name="connsiteY7" fmla="*/ 15516 h 20253"/>
              <a:gd name="connsiteX8" fmla="*/ 3351 w 10000"/>
              <a:gd name="connsiteY8" fmla="*/ 18780 h 20253"/>
              <a:gd name="connsiteX9" fmla="*/ 6756 w 10000"/>
              <a:gd name="connsiteY9" fmla="*/ 19183 h 20253"/>
              <a:gd name="connsiteX10" fmla="*/ 6724 w 10000"/>
              <a:gd name="connsiteY10" fmla="*/ 19197 h 20253"/>
              <a:gd name="connsiteX11" fmla="*/ 8790 w 10000"/>
              <a:gd name="connsiteY11" fmla="*/ 5082 h 20253"/>
              <a:gd name="connsiteX12" fmla="*/ 9950 w 10000"/>
              <a:gd name="connsiteY12" fmla="*/ 2401 h 20253"/>
              <a:gd name="connsiteX13" fmla="*/ 8529 w 10000"/>
              <a:gd name="connsiteY13" fmla="*/ 800 h 20253"/>
              <a:gd name="connsiteX14" fmla="*/ 3933 w 10000"/>
              <a:gd name="connsiteY14" fmla="*/ 0 h 20253"/>
              <a:gd name="connsiteX0" fmla="*/ 3933 w 10000"/>
              <a:gd name="connsiteY0" fmla="*/ 0 h 19649"/>
              <a:gd name="connsiteX1" fmla="*/ 3599 w 10000"/>
              <a:gd name="connsiteY1" fmla="*/ 0 h 19649"/>
              <a:gd name="connsiteX2" fmla="*/ 841 w 10000"/>
              <a:gd name="connsiteY2" fmla="*/ 978 h 19649"/>
              <a:gd name="connsiteX3" fmla="*/ 173 w 10000"/>
              <a:gd name="connsiteY3" fmla="*/ 2935 h 19649"/>
              <a:gd name="connsiteX4" fmla="*/ 173 w 10000"/>
              <a:gd name="connsiteY4" fmla="*/ 3024 h 19649"/>
              <a:gd name="connsiteX5" fmla="*/ 925 w 10000"/>
              <a:gd name="connsiteY5" fmla="*/ 3513 h 19649"/>
              <a:gd name="connsiteX6" fmla="*/ 1690 w 10000"/>
              <a:gd name="connsiteY6" fmla="*/ 6228 h 19649"/>
              <a:gd name="connsiteX7" fmla="*/ 2615 w 10000"/>
              <a:gd name="connsiteY7" fmla="*/ 15516 h 19649"/>
              <a:gd name="connsiteX8" fmla="*/ 3351 w 10000"/>
              <a:gd name="connsiteY8" fmla="*/ 18780 h 19649"/>
              <a:gd name="connsiteX9" fmla="*/ 6756 w 10000"/>
              <a:gd name="connsiteY9" fmla="*/ 19183 h 19649"/>
              <a:gd name="connsiteX10" fmla="*/ 7024 w 10000"/>
              <a:gd name="connsiteY10" fmla="*/ 18362 h 19649"/>
              <a:gd name="connsiteX11" fmla="*/ 8790 w 10000"/>
              <a:gd name="connsiteY11" fmla="*/ 5082 h 19649"/>
              <a:gd name="connsiteX12" fmla="*/ 9950 w 10000"/>
              <a:gd name="connsiteY12" fmla="*/ 2401 h 19649"/>
              <a:gd name="connsiteX13" fmla="*/ 8529 w 10000"/>
              <a:gd name="connsiteY13" fmla="*/ 800 h 19649"/>
              <a:gd name="connsiteX14" fmla="*/ 3933 w 10000"/>
              <a:gd name="connsiteY14" fmla="*/ 0 h 19649"/>
              <a:gd name="connsiteX0" fmla="*/ 3933 w 10000"/>
              <a:gd name="connsiteY0" fmla="*/ 0 h 19610"/>
              <a:gd name="connsiteX1" fmla="*/ 3599 w 10000"/>
              <a:gd name="connsiteY1" fmla="*/ 0 h 19610"/>
              <a:gd name="connsiteX2" fmla="*/ 841 w 10000"/>
              <a:gd name="connsiteY2" fmla="*/ 978 h 19610"/>
              <a:gd name="connsiteX3" fmla="*/ 173 w 10000"/>
              <a:gd name="connsiteY3" fmla="*/ 2935 h 19610"/>
              <a:gd name="connsiteX4" fmla="*/ 173 w 10000"/>
              <a:gd name="connsiteY4" fmla="*/ 3024 h 19610"/>
              <a:gd name="connsiteX5" fmla="*/ 925 w 10000"/>
              <a:gd name="connsiteY5" fmla="*/ 3513 h 19610"/>
              <a:gd name="connsiteX6" fmla="*/ 1690 w 10000"/>
              <a:gd name="connsiteY6" fmla="*/ 6228 h 19610"/>
              <a:gd name="connsiteX7" fmla="*/ 2615 w 10000"/>
              <a:gd name="connsiteY7" fmla="*/ 15516 h 19610"/>
              <a:gd name="connsiteX8" fmla="*/ 3351 w 10000"/>
              <a:gd name="connsiteY8" fmla="*/ 18780 h 19610"/>
              <a:gd name="connsiteX9" fmla="*/ 6006 w 10000"/>
              <a:gd name="connsiteY9" fmla="*/ 19079 h 19610"/>
              <a:gd name="connsiteX10" fmla="*/ 7024 w 10000"/>
              <a:gd name="connsiteY10" fmla="*/ 18362 h 19610"/>
              <a:gd name="connsiteX11" fmla="*/ 8790 w 10000"/>
              <a:gd name="connsiteY11" fmla="*/ 5082 h 19610"/>
              <a:gd name="connsiteX12" fmla="*/ 9950 w 10000"/>
              <a:gd name="connsiteY12" fmla="*/ 2401 h 19610"/>
              <a:gd name="connsiteX13" fmla="*/ 8529 w 10000"/>
              <a:gd name="connsiteY13" fmla="*/ 800 h 19610"/>
              <a:gd name="connsiteX14" fmla="*/ 3933 w 10000"/>
              <a:gd name="connsiteY14" fmla="*/ 0 h 19610"/>
              <a:gd name="connsiteX0" fmla="*/ 3933 w 10000"/>
              <a:gd name="connsiteY0" fmla="*/ 0 h 19472"/>
              <a:gd name="connsiteX1" fmla="*/ 3599 w 10000"/>
              <a:gd name="connsiteY1" fmla="*/ 0 h 19472"/>
              <a:gd name="connsiteX2" fmla="*/ 841 w 10000"/>
              <a:gd name="connsiteY2" fmla="*/ 978 h 19472"/>
              <a:gd name="connsiteX3" fmla="*/ 173 w 10000"/>
              <a:gd name="connsiteY3" fmla="*/ 2935 h 19472"/>
              <a:gd name="connsiteX4" fmla="*/ 173 w 10000"/>
              <a:gd name="connsiteY4" fmla="*/ 3024 h 19472"/>
              <a:gd name="connsiteX5" fmla="*/ 925 w 10000"/>
              <a:gd name="connsiteY5" fmla="*/ 3513 h 19472"/>
              <a:gd name="connsiteX6" fmla="*/ 1690 w 10000"/>
              <a:gd name="connsiteY6" fmla="*/ 6228 h 19472"/>
              <a:gd name="connsiteX7" fmla="*/ 2615 w 10000"/>
              <a:gd name="connsiteY7" fmla="*/ 15516 h 19472"/>
              <a:gd name="connsiteX8" fmla="*/ 3351 w 10000"/>
              <a:gd name="connsiteY8" fmla="*/ 18780 h 19472"/>
              <a:gd name="connsiteX9" fmla="*/ 5106 w 10000"/>
              <a:gd name="connsiteY9" fmla="*/ 18662 h 19472"/>
              <a:gd name="connsiteX10" fmla="*/ 7024 w 10000"/>
              <a:gd name="connsiteY10" fmla="*/ 18362 h 19472"/>
              <a:gd name="connsiteX11" fmla="*/ 8790 w 10000"/>
              <a:gd name="connsiteY11" fmla="*/ 5082 h 19472"/>
              <a:gd name="connsiteX12" fmla="*/ 9950 w 10000"/>
              <a:gd name="connsiteY12" fmla="*/ 2401 h 19472"/>
              <a:gd name="connsiteX13" fmla="*/ 8529 w 10000"/>
              <a:gd name="connsiteY13" fmla="*/ 800 h 19472"/>
              <a:gd name="connsiteX14" fmla="*/ 3933 w 10000"/>
              <a:gd name="connsiteY14" fmla="*/ 0 h 19472"/>
              <a:gd name="connsiteX0" fmla="*/ 3933 w 10000"/>
              <a:gd name="connsiteY0" fmla="*/ 0 h 19063"/>
              <a:gd name="connsiteX1" fmla="*/ 3599 w 10000"/>
              <a:gd name="connsiteY1" fmla="*/ 0 h 19063"/>
              <a:gd name="connsiteX2" fmla="*/ 841 w 10000"/>
              <a:gd name="connsiteY2" fmla="*/ 978 h 19063"/>
              <a:gd name="connsiteX3" fmla="*/ 173 w 10000"/>
              <a:gd name="connsiteY3" fmla="*/ 2935 h 19063"/>
              <a:gd name="connsiteX4" fmla="*/ 173 w 10000"/>
              <a:gd name="connsiteY4" fmla="*/ 3024 h 19063"/>
              <a:gd name="connsiteX5" fmla="*/ 925 w 10000"/>
              <a:gd name="connsiteY5" fmla="*/ 3513 h 19063"/>
              <a:gd name="connsiteX6" fmla="*/ 1690 w 10000"/>
              <a:gd name="connsiteY6" fmla="*/ 6228 h 19063"/>
              <a:gd name="connsiteX7" fmla="*/ 2615 w 10000"/>
              <a:gd name="connsiteY7" fmla="*/ 15516 h 19063"/>
              <a:gd name="connsiteX8" fmla="*/ 3351 w 10000"/>
              <a:gd name="connsiteY8" fmla="*/ 18780 h 19063"/>
              <a:gd name="connsiteX9" fmla="*/ 5106 w 10000"/>
              <a:gd name="connsiteY9" fmla="*/ 18662 h 19063"/>
              <a:gd name="connsiteX10" fmla="*/ 7249 w 10000"/>
              <a:gd name="connsiteY10" fmla="*/ 17631 h 19063"/>
              <a:gd name="connsiteX11" fmla="*/ 8790 w 10000"/>
              <a:gd name="connsiteY11" fmla="*/ 5082 h 19063"/>
              <a:gd name="connsiteX12" fmla="*/ 9950 w 10000"/>
              <a:gd name="connsiteY12" fmla="*/ 2401 h 19063"/>
              <a:gd name="connsiteX13" fmla="*/ 8529 w 10000"/>
              <a:gd name="connsiteY13" fmla="*/ 800 h 19063"/>
              <a:gd name="connsiteX14" fmla="*/ 3933 w 10000"/>
              <a:gd name="connsiteY14" fmla="*/ 0 h 19063"/>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49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5082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00"/>
              <a:gd name="connsiteY0" fmla="*/ 0 h 19318"/>
              <a:gd name="connsiteX1" fmla="*/ 3599 w 10000"/>
              <a:gd name="connsiteY1" fmla="*/ 0 h 19318"/>
              <a:gd name="connsiteX2" fmla="*/ 841 w 10000"/>
              <a:gd name="connsiteY2" fmla="*/ 978 h 19318"/>
              <a:gd name="connsiteX3" fmla="*/ 173 w 10000"/>
              <a:gd name="connsiteY3" fmla="*/ 2935 h 19318"/>
              <a:gd name="connsiteX4" fmla="*/ 173 w 10000"/>
              <a:gd name="connsiteY4" fmla="*/ 3024 h 19318"/>
              <a:gd name="connsiteX5" fmla="*/ 925 w 10000"/>
              <a:gd name="connsiteY5" fmla="*/ 3513 h 19318"/>
              <a:gd name="connsiteX6" fmla="*/ 1690 w 10000"/>
              <a:gd name="connsiteY6" fmla="*/ 6228 h 19318"/>
              <a:gd name="connsiteX7" fmla="*/ 2615 w 10000"/>
              <a:gd name="connsiteY7" fmla="*/ 15516 h 19318"/>
              <a:gd name="connsiteX8" fmla="*/ 3313 w 10000"/>
              <a:gd name="connsiteY8" fmla="*/ 19093 h 19318"/>
              <a:gd name="connsiteX9" fmla="*/ 5106 w 10000"/>
              <a:gd name="connsiteY9" fmla="*/ 18662 h 19318"/>
              <a:gd name="connsiteX10" fmla="*/ 7212 w 10000"/>
              <a:gd name="connsiteY10" fmla="*/ 17631 h 19318"/>
              <a:gd name="connsiteX11" fmla="*/ 8790 w 10000"/>
              <a:gd name="connsiteY11" fmla="*/ 3830 h 19318"/>
              <a:gd name="connsiteX12" fmla="*/ 9950 w 10000"/>
              <a:gd name="connsiteY12" fmla="*/ 2401 h 19318"/>
              <a:gd name="connsiteX13" fmla="*/ 8529 w 10000"/>
              <a:gd name="connsiteY13" fmla="*/ 800 h 19318"/>
              <a:gd name="connsiteX14" fmla="*/ 3933 w 10000"/>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61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90 w 10012"/>
              <a:gd name="connsiteY6" fmla="*/ 6228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19318"/>
              <a:gd name="connsiteX1" fmla="*/ 3599 w 10012"/>
              <a:gd name="connsiteY1" fmla="*/ 0 h 19318"/>
              <a:gd name="connsiteX2" fmla="*/ 841 w 10012"/>
              <a:gd name="connsiteY2" fmla="*/ 978 h 19318"/>
              <a:gd name="connsiteX3" fmla="*/ 173 w 10012"/>
              <a:gd name="connsiteY3" fmla="*/ 2935 h 19318"/>
              <a:gd name="connsiteX4" fmla="*/ 173 w 10012"/>
              <a:gd name="connsiteY4" fmla="*/ 3024 h 19318"/>
              <a:gd name="connsiteX5" fmla="*/ 925 w 10012"/>
              <a:gd name="connsiteY5" fmla="*/ 3513 h 19318"/>
              <a:gd name="connsiteX6" fmla="*/ 1615 w 10012"/>
              <a:gd name="connsiteY6" fmla="*/ 6019 h 19318"/>
              <a:gd name="connsiteX7" fmla="*/ 2465 w 10012"/>
              <a:gd name="connsiteY7" fmla="*/ 15516 h 19318"/>
              <a:gd name="connsiteX8" fmla="*/ 3313 w 10012"/>
              <a:gd name="connsiteY8" fmla="*/ 19093 h 19318"/>
              <a:gd name="connsiteX9" fmla="*/ 5106 w 10012"/>
              <a:gd name="connsiteY9" fmla="*/ 18662 h 19318"/>
              <a:gd name="connsiteX10" fmla="*/ 7212 w 10012"/>
              <a:gd name="connsiteY10" fmla="*/ 17631 h 19318"/>
              <a:gd name="connsiteX11" fmla="*/ 9015 w 10012"/>
              <a:gd name="connsiteY11" fmla="*/ 3830 h 19318"/>
              <a:gd name="connsiteX12" fmla="*/ 9950 w 10012"/>
              <a:gd name="connsiteY12" fmla="*/ 2401 h 19318"/>
              <a:gd name="connsiteX13" fmla="*/ 8529 w 10012"/>
              <a:gd name="connsiteY13" fmla="*/ 800 h 19318"/>
              <a:gd name="connsiteX14" fmla="*/ 3933 w 10012"/>
              <a:gd name="connsiteY14" fmla="*/ 0 h 19318"/>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545"/>
              <a:gd name="connsiteX1" fmla="*/ 3599 w 10012"/>
              <a:gd name="connsiteY1" fmla="*/ 0 h 44545"/>
              <a:gd name="connsiteX2" fmla="*/ 841 w 10012"/>
              <a:gd name="connsiteY2" fmla="*/ 978 h 44545"/>
              <a:gd name="connsiteX3" fmla="*/ 173 w 10012"/>
              <a:gd name="connsiteY3" fmla="*/ 2935 h 44545"/>
              <a:gd name="connsiteX4" fmla="*/ 173 w 10012"/>
              <a:gd name="connsiteY4" fmla="*/ 3024 h 44545"/>
              <a:gd name="connsiteX5" fmla="*/ 925 w 10012"/>
              <a:gd name="connsiteY5" fmla="*/ 3513 h 44545"/>
              <a:gd name="connsiteX6" fmla="*/ 1615 w 10012"/>
              <a:gd name="connsiteY6" fmla="*/ 6019 h 44545"/>
              <a:gd name="connsiteX7" fmla="*/ 2465 w 10012"/>
              <a:gd name="connsiteY7" fmla="*/ 15516 h 44545"/>
              <a:gd name="connsiteX8" fmla="*/ 3313 w 10012"/>
              <a:gd name="connsiteY8" fmla="*/ 19093 h 44545"/>
              <a:gd name="connsiteX9" fmla="*/ 6484 w 10012"/>
              <a:gd name="connsiteY9" fmla="*/ 44544 h 44545"/>
              <a:gd name="connsiteX10" fmla="*/ 7212 w 10012"/>
              <a:gd name="connsiteY10" fmla="*/ 17631 h 44545"/>
              <a:gd name="connsiteX11" fmla="*/ 9015 w 10012"/>
              <a:gd name="connsiteY11" fmla="*/ 3830 h 44545"/>
              <a:gd name="connsiteX12" fmla="*/ 9950 w 10012"/>
              <a:gd name="connsiteY12" fmla="*/ 2401 h 44545"/>
              <a:gd name="connsiteX13" fmla="*/ 8529 w 10012"/>
              <a:gd name="connsiteY13" fmla="*/ 800 h 44545"/>
              <a:gd name="connsiteX14" fmla="*/ 3933 w 10012"/>
              <a:gd name="connsiteY14" fmla="*/ 0 h 44545"/>
              <a:gd name="connsiteX0" fmla="*/ 3933 w 10012"/>
              <a:gd name="connsiteY0" fmla="*/ 0 h 44662"/>
              <a:gd name="connsiteX1" fmla="*/ 3599 w 10012"/>
              <a:gd name="connsiteY1" fmla="*/ 0 h 44662"/>
              <a:gd name="connsiteX2" fmla="*/ 841 w 10012"/>
              <a:gd name="connsiteY2" fmla="*/ 978 h 44662"/>
              <a:gd name="connsiteX3" fmla="*/ 173 w 10012"/>
              <a:gd name="connsiteY3" fmla="*/ 2935 h 44662"/>
              <a:gd name="connsiteX4" fmla="*/ 173 w 10012"/>
              <a:gd name="connsiteY4" fmla="*/ 3024 h 44662"/>
              <a:gd name="connsiteX5" fmla="*/ 925 w 10012"/>
              <a:gd name="connsiteY5" fmla="*/ 3513 h 44662"/>
              <a:gd name="connsiteX6" fmla="*/ 1615 w 10012"/>
              <a:gd name="connsiteY6" fmla="*/ 6019 h 44662"/>
              <a:gd name="connsiteX7" fmla="*/ 2465 w 10012"/>
              <a:gd name="connsiteY7" fmla="*/ 15516 h 44662"/>
              <a:gd name="connsiteX8" fmla="*/ 2919 w 10012"/>
              <a:gd name="connsiteY8" fmla="*/ 27999 h 44662"/>
              <a:gd name="connsiteX9" fmla="*/ 6484 w 10012"/>
              <a:gd name="connsiteY9" fmla="*/ 44544 h 44662"/>
              <a:gd name="connsiteX10" fmla="*/ 7212 w 10012"/>
              <a:gd name="connsiteY10" fmla="*/ 17631 h 44662"/>
              <a:gd name="connsiteX11" fmla="*/ 9015 w 10012"/>
              <a:gd name="connsiteY11" fmla="*/ 3830 h 44662"/>
              <a:gd name="connsiteX12" fmla="*/ 9950 w 10012"/>
              <a:gd name="connsiteY12" fmla="*/ 2401 h 44662"/>
              <a:gd name="connsiteX13" fmla="*/ 8529 w 10012"/>
              <a:gd name="connsiteY13" fmla="*/ 800 h 44662"/>
              <a:gd name="connsiteX14" fmla="*/ 3933 w 10012"/>
              <a:gd name="connsiteY14" fmla="*/ 0 h 44662"/>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465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127"/>
              <a:gd name="connsiteX1" fmla="*/ 3599 w 10012"/>
              <a:gd name="connsiteY1" fmla="*/ 0 h 46127"/>
              <a:gd name="connsiteX2" fmla="*/ 841 w 10012"/>
              <a:gd name="connsiteY2" fmla="*/ 978 h 46127"/>
              <a:gd name="connsiteX3" fmla="*/ 173 w 10012"/>
              <a:gd name="connsiteY3" fmla="*/ 2935 h 46127"/>
              <a:gd name="connsiteX4" fmla="*/ 173 w 10012"/>
              <a:gd name="connsiteY4" fmla="*/ 3024 h 46127"/>
              <a:gd name="connsiteX5" fmla="*/ 925 w 10012"/>
              <a:gd name="connsiteY5" fmla="*/ 3513 h 46127"/>
              <a:gd name="connsiteX6" fmla="*/ 1615 w 10012"/>
              <a:gd name="connsiteY6" fmla="*/ 6019 h 46127"/>
              <a:gd name="connsiteX7" fmla="*/ 2531 w 10012"/>
              <a:gd name="connsiteY7" fmla="*/ 15516 h 46127"/>
              <a:gd name="connsiteX8" fmla="*/ 2788 w 10012"/>
              <a:gd name="connsiteY8" fmla="*/ 42749 h 46127"/>
              <a:gd name="connsiteX9" fmla="*/ 6484 w 10012"/>
              <a:gd name="connsiteY9" fmla="*/ 44544 h 46127"/>
              <a:gd name="connsiteX10" fmla="*/ 7212 w 10012"/>
              <a:gd name="connsiteY10" fmla="*/ 17631 h 46127"/>
              <a:gd name="connsiteX11" fmla="*/ 9015 w 10012"/>
              <a:gd name="connsiteY11" fmla="*/ 3830 h 46127"/>
              <a:gd name="connsiteX12" fmla="*/ 9950 w 10012"/>
              <a:gd name="connsiteY12" fmla="*/ 2401 h 46127"/>
              <a:gd name="connsiteX13" fmla="*/ 8529 w 10012"/>
              <a:gd name="connsiteY13" fmla="*/ 800 h 46127"/>
              <a:gd name="connsiteX14" fmla="*/ 3933 w 10012"/>
              <a:gd name="connsiteY14" fmla="*/ 0 h 46127"/>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442 w 10012"/>
              <a:gd name="connsiteY8" fmla="*/ 28561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770 w 10012"/>
              <a:gd name="connsiteY8" fmla="*/ 29674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6532"/>
              <a:gd name="connsiteX1" fmla="*/ 3599 w 10012"/>
              <a:gd name="connsiteY1" fmla="*/ 0 h 46532"/>
              <a:gd name="connsiteX2" fmla="*/ 841 w 10012"/>
              <a:gd name="connsiteY2" fmla="*/ 978 h 46532"/>
              <a:gd name="connsiteX3" fmla="*/ 173 w 10012"/>
              <a:gd name="connsiteY3" fmla="*/ 2935 h 46532"/>
              <a:gd name="connsiteX4" fmla="*/ 173 w 10012"/>
              <a:gd name="connsiteY4" fmla="*/ 3024 h 46532"/>
              <a:gd name="connsiteX5" fmla="*/ 925 w 10012"/>
              <a:gd name="connsiteY5" fmla="*/ 3513 h 46532"/>
              <a:gd name="connsiteX6" fmla="*/ 1615 w 10012"/>
              <a:gd name="connsiteY6" fmla="*/ 6019 h 46532"/>
              <a:gd name="connsiteX7" fmla="*/ 2531 w 10012"/>
              <a:gd name="connsiteY7" fmla="*/ 15516 h 46532"/>
              <a:gd name="connsiteX8" fmla="*/ 2573 w 10012"/>
              <a:gd name="connsiteY8" fmla="*/ 29952 h 46532"/>
              <a:gd name="connsiteX9" fmla="*/ 2788 w 10012"/>
              <a:gd name="connsiteY9" fmla="*/ 42749 h 46532"/>
              <a:gd name="connsiteX10" fmla="*/ 6484 w 10012"/>
              <a:gd name="connsiteY10" fmla="*/ 44544 h 46532"/>
              <a:gd name="connsiteX11" fmla="*/ 7212 w 10012"/>
              <a:gd name="connsiteY11" fmla="*/ 17631 h 46532"/>
              <a:gd name="connsiteX12" fmla="*/ 9015 w 10012"/>
              <a:gd name="connsiteY12" fmla="*/ 3830 h 46532"/>
              <a:gd name="connsiteX13" fmla="*/ 9950 w 10012"/>
              <a:gd name="connsiteY13" fmla="*/ 2401 h 46532"/>
              <a:gd name="connsiteX14" fmla="*/ 8529 w 10012"/>
              <a:gd name="connsiteY14" fmla="*/ 800 h 46532"/>
              <a:gd name="connsiteX15" fmla="*/ 3933 w 10012"/>
              <a:gd name="connsiteY15" fmla="*/ 0 h 46532"/>
              <a:gd name="connsiteX0" fmla="*/ 3933 w 10012"/>
              <a:gd name="connsiteY0" fmla="*/ 0 h 49236"/>
              <a:gd name="connsiteX1" fmla="*/ 3599 w 10012"/>
              <a:gd name="connsiteY1" fmla="*/ 0 h 49236"/>
              <a:gd name="connsiteX2" fmla="*/ 841 w 10012"/>
              <a:gd name="connsiteY2" fmla="*/ 978 h 49236"/>
              <a:gd name="connsiteX3" fmla="*/ 173 w 10012"/>
              <a:gd name="connsiteY3" fmla="*/ 2935 h 49236"/>
              <a:gd name="connsiteX4" fmla="*/ 173 w 10012"/>
              <a:gd name="connsiteY4" fmla="*/ 3024 h 49236"/>
              <a:gd name="connsiteX5" fmla="*/ 925 w 10012"/>
              <a:gd name="connsiteY5" fmla="*/ 3513 h 49236"/>
              <a:gd name="connsiteX6" fmla="*/ 1615 w 10012"/>
              <a:gd name="connsiteY6" fmla="*/ 6019 h 49236"/>
              <a:gd name="connsiteX7" fmla="*/ 2531 w 10012"/>
              <a:gd name="connsiteY7" fmla="*/ 15516 h 49236"/>
              <a:gd name="connsiteX8" fmla="*/ 2573 w 10012"/>
              <a:gd name="connsiteY8" fmla="*/ 29952 h 49236"/>
              <a:gd name="connsiteX9" fmla="*/ 2788 w 10012"/>
              <a:gd name="connsiteY9" fmla="*/ 47758 h 49236"/>
              <a:gd name="connsiteX10" fmla="*/ 6484 w 10012"/>
              <a:gd name="connsiteY10" fmla="*/ 44544 h 49236"/>
              <a:gd name="connsiteX11" fmla="*/ 7212 w 10012"/>
              <a:gd name="connsiteY11" fmla="*/ 17631 h 49236"/>
              <a:gd name="connsiteX12" fmla="*/ 9015 w 10012"/>
              <a:gd name="connsiteY12" fmla="*/ 3830 h 49236"/>
              <a:gd name="connsiteX13" fmla="*/ 9950 w 10012"/>
              <a:gd name="connsiteY13" fmla="*/ 2401 h 49236"/>
              <a:gd name="connsiteX14" fmla="*/ 8529 w 10012"/>
              <a:gd name="connsiteY14" fmla="*/ 800 h 49236"/>
              <a:gd name="connsiteX15" fmla="*/ 3933 w 10012"/>
              <a:gd name="connsiteY15" fmla="*/ 0 h 4923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50616"/>
              <a:gd name="connsiteX1" fmla="*/ 3599 w 10012"/>
              <a:gd name="connsiteY1" fmla="*/ 0 h 50616"/>
              <a:gd name="connsiteX2" fmla="*/ 841 w 10012"/>
              <a:gd name="connsiteY2" fmla="*/ 978 h 50616"/>
              <a:gd name="connsiteX3" fmla="*/ 173 w 10012"/>
              <a:gd name="connsiteY3" fmla="*/ 2935 h 50616"/>
              <a:gd name="connsiteX4" fmla="*/ 173 w 10012"/>
              <a:gd name="connsiteY4" fmla="*/ 3024 h 50616"/>
              <a:gd name="connsiteX5" fmla="*/ 925 w 10012"/>
              <a:gd name="connsiteY5" fmla="*/ 3513 h 50616"/>
              <a:gd name="connsiteX6" fmla="*/ 1615 w 10012"/>
              <a:gd name="connsiteY6" fmla="*/ 6019 h 50616"/>
              <a:gd name="connsiteX7" fmla="*/ 2531 w 10012"/>
              <a:gd name="connsiteY7" fmla="*/ 15516 h 50616"/>
              <a:gd name="connsiteX8" fmla="*/ 2573 w 10012"/>
              <a:gd name="connsiteY8" fmla="*/ 29952 h 50616"/>
              <a:gd name="connsiteX9" fmla="*/ 2788 w 10012"/>
              <a:gd name="connsiteY9" fmla="*/ 47758 h 50616"/>
              <a:gd name="connsiteX10" fmla="*/ 6845 w 10012"/>
              <a:gd name="connsiteY10" fmla="*/ 47466 h 50616"/>
              <a:gd name="connsiteX11" fmla="*/ 7212 w 10012"/>
              <a:gd name="connsiteY11" fmla="*/ 17631 h 50616"/>
              <a:gd name="connsiteX12" fmla="*/ 9015 w 10012"/>
              <a:gd name="connsiteY12" fmla="*/ 3830 h 50616"/>
              <a:gd name="connsiteX13" fmla="*/ 9950 w 10012"/>
              <a:gd name="connsiteY13" fmla="*/ 2401 h 50616"/>
              <a:gd name="connsiteX14" fmla="*/ 8529 w 10012"/>
              <a:gd name="connsiteY14" fmla="*/ 800 h 50616"/>
              <a:gd name="connsiteX15" fmla="*/ 3933 w 10012"/>
              <a:gd name="connsiteY15" fmla="*/ 0 h 50616"/>
              <a:gd name="connsiteX0" fmla="*/ 3933 w 10012"/>
              <a:gd name="connsiteY0" fmla="*/ 0 h 47955"/>
              <a:gd name="connsiteX1" fmla="*/ 3599 w 10012"/>
              <a:gd name="connsiteY1" fmla="*/ 0 h 47955"/>
              <a:gd name="connsiteX2" fmla="*/ 841 w 10012"/>
              <a:gd name="connsiteY2" fmla="*/ 978 h 47955"/>
              <a:gd name="connsiteX3" fmla="*/ 173 w 10012"/>
              <a:gd name="connsiteY3" fmla="*/ 2935 h 47955"/>
              <a:gd name="connsiteX4" fmla="*/ 173 w 10012"/>
              <a:gd name="connsiteY4" fmla="*/ 3024 h 47955"/>
              <a:gd name="connsiteX5" fmla="*/ 925 w 10012"/>
              <a:gd name="connsiteY5" fmla="*/ 3513 h 47955"/>
              <a:gd name="connsiteX6" fmla="*/ 1615 w 10012"/>
              <a:gd name="connsiteY6" fmla="*/ 6019 h 47955"/>
              <a:gd name="connsiteX7" fmla="*/ 2531 w 10012"/>
              <a:gd name="connsiteY7" fmla="*/ 15516 h 47955"/>
              <a:gd name="connsiteX8" fmla="*/ 2573 w 10012"/>
              <a:gd name="connsiteY8" fmla="*/ 29952 h 47955"/>
              <a:gd name="connsiteX9" fmla="*/ 2788 w 10012"/>
              <a:gd name="connsiteY9" fmla="*/ 47758 h 47955"/>
              <a:gd name="connsiteX10" fmla="*/ 7212 w 10012"/>
              <a:gd name="connsiteY10" fmla="*/ 17631 h 47955"/>
              <a:gd name="connsiteX11" fmla="*/ 9015 w 10012"/>
              <a:gd name="connsiteY11" fmla="*/ 3830 h 47955"/>
              <a:gd name="connsiteX12" fmla="*/ 9950 w 10012"/>
              <a:gd name="connsiteY12" fmla="*/ 2401 h 47955"/>
              <a:gd name="connsiteX13" fmla="*/ 8529 w 10012"/>
              <a:gd name="connsiteY13" fmla="*/ 800 h 47955"/>
              <a:gd name="connsiteX14" fmla="*/ 3933 w 10012"/>
              <a:gd name="connsiteY14" fmla="*/ 0 h 47955"/>
              <a:gd name="connsiteX0" fmla="*/ 3933 w 10012"/>
              <a:gd name="connsiteY0" fmla="*/ 0 h 29962"/>
              <a:gd name="connsiteX1" fmla="*/ 3599 w 10012"/>
              <a:gd name="connsiteY1" fmla="*/ 0 h 29962"/>
              <a:gd name="connsiteX2" fmla="*/ 841 w 10012"/>
              <a:gd name="connsiteY2" fmla="*/ 978 h 29962"/>
              <a:gd name="connsiteX3" fmla="*/ 173 w 10012"/>
              <a:gd name="connsiteY3" fmla="*/ 2935 h 29962"/>
              <a:gd name="connsiteX4" fmla="*/ 173 w 10012"/>
              <a:gd name="connsiteY4" fmla="*/ 3024 h 29962"/>
              <a:gd name="connsiteX5" fmla="*/ 925 w 10012"/>
              <a:gd name="connsiteY5" fmla="*/ 3513 h 29962"/>
              <a:gd name="connsiteX6" fmla="*/ 1615 w 10012"/>
              <a:gd name="connsiteY6" fmla="*/ 6019 h 29962"/>
              <a:gd name="connsiteX7" fmla="*/ 2531 w 10012"/>
              <a:gd name="connsiteY7" fmla="*/ 15516 h 29962"/>
              <a:gd name="connsiteX8" fmla="*/ 2573 w 10012"/>
              <a:gd name="connsiteY8" fmla="*/ 29952 h 29962"/>
              <a:gd name="connsiteX9" fmla="*/ 7212 w 10012"/>
              <a:gd name="connsiteY9" fmla="*/ 17631 h 29962"/>
              <a:gd name="connsiteX10" fmla="*/ 9015 w 10012"/>
              <a:gd name="connsiteY10" fmla="*/ 3830 h 29962"/>
              <a:gd name="connsiteX11" fmla="*/ 9950 w 10012"/>
              <a:gd name="connsiteY11" fmla="*/ 2401 h 29962"/>
              <a:gd name="connsiteX12" fmla="*/ 8529 w 10012"/>
              <a:gd name="connsiteY12" fmla="*/ 800 h 29962"/>
              <a:gd name="connsiteX13" fmla="*/ 3933 w 10012"/>
              <a:gd name="connsiteY13" fmla="*/ 0 h 29962"/>
              <a:gd name="connsiteX0" fmla="*/ 3933 w 10012"/>
              <a:gd name="connsiteY0" fmla="*/ 0 h 18402"/>
              <a:gd name="connsiteX1" fmla="*/ 3599 w 10012"/>
              <a:gd name="connsiteY1" fmla="*/ 0 h 18402"/>
              <a:gd name="connsiteX2" fmla="*/ 841 w 10012"/>
              <a:gd name="connsiteY2" fmla="*/ 978 h 18402"/>
              <a:gd name="connsiteX3" fmla="*/ 173 w 10012"/>
              <a:gd name="connsiteY3" fmla="*/ 2935 h 18402"/>
              <a:gd name="connsiteX4" fmla="*/ 173 w 10012"/>
              <a:gd name="connsiteY4" fmla="*/ 3024 h 18402"/>
              <a:gd name="connsiteX5" fmla="*/ 925 w 10012"/>
              <a:gd name="connsiteY5" fmla="*/ 3513 h 18402"/>
              <a:gd name="connsiteX6" fmla="*/ 1615 w 10012"/>
              <a:gd name="connsiteY6" fmla="*/ 6019 h 18402"/>
              <a:gd name="connsiteX7" fmla="*/ 2531 w 10012"/>
              <a:gd name="connsiteY7" fmla="*/ 15516 h 18402"/>
              <a:gd name="connsiteX8" fmla="*/ 7212 w 10012"/>
              <a:gd name="connsiteY8" fmla="*/ 17631 h 18402"/>
              <a:gd name="connsiteX9" fmla="*/ 9015 w 10012"/>
              <a:gd name="connsiteY9" fmla="*/ 3830 h 18402"/>
              <a:gd name="connsiteX10" fmla="*/ 9950 w 10012"/>
              <a:gd name="connsiteY10" fmla="*/ 2401 h 18402"/>
              <a:gd name="connsiteX11" fmla="*/ 8529 w 10012"/>
              <a:gd name="connsiteY11" fmla="*/ 800 h 18402"/>
              <a:gd name="connsiteX12" fmla="*/ 3933 w 10012"/>
              <a:gd name="connsiteY12" fmla="*/ 0 h 18402"/>
              <a:gd name="connsiteX0" fmla="*/ 3933 w 10012"/>
              <a:gd name="connsiteY0" fmla="*/ 0 h 17641"/>
              <a:gd name="connsiteX1" fmla="*/ 3599 w 10012"/>
              <a:gd name="connsiteY1" fmla="*/ 0 h 17641"/>
              <a:gd name="connsiteX2" fmla="*/ 841 w 10012"/>
              <a:gd name="connsiteY2" fmla="*/ 978 h 17641"/>
              <a:gd name="connsiteX3" fmla="*/ 173 w 10012"/>
              <a:gd name="connsiteY3" fmla="*/ 2935 h 17641"/>
              <a:gd name="connsiteX4" fmla="*/ 173 w 10012"/>
              <a:gd name="connsiteY4" fmla="*/ 3024 h 17641"/>
              <a:gd name="connsiteX5" fmla="*/ 925 w 10012"/>
              <a:gd name="connsiteY5" fmla="*/ 3513 h 17641"/>
              <a:gd name="connsiteX6" fmla="*/ 1615 w 10012"/>
              <a:gd name="connsiteY6" fmla="*/ 6019 h 17641"/>
              <a:gd name="connsiteX7" fmla="*/ 7212 w 10012"/>
              <a:gd name="connsiteY7" fmla="*/ 17631 h 17641"/>
              <a:gd name="connsiteX8" fmla="*/ 9015 w 10012"/>
              <a:gd name="connsiteY8" fmla="*/ 3830 h 17641"/>
              <a:gd name="connsiteX9" fmla="*/ 9950 w 10012"/>
              <a:gd name="connsiteY9" fmla="*/ 2401 h 17641"/>
              <a:gd name="connsiteX10" fmla="*/ 8529 w 10012"/>
              <a:gd name="connsiteY10" fmla="*/ 800 h 17641"/>
              <a:gd name="connsiteX11" fmla="*/ 3933 w 10012"/>
              <a:gd name="connsiteY11" fmla="*/ 0 h 17641"/>
              <a:gd name="connsiteX0" fmla="*/ 3933 w 10012"/>
              <a:gd name="connsiteY0" fmla="*/ 0 h 6020"/>
              <a:gd name="connsiteX1" fmla="*/ 3599 w 10012"/>
              <a:gd name="connsiteY1" fmla="*/ 0 h 6020"/>
              <a:gd name="connsiteX2" fmla="*/ 841 w 10012"/>
              <a:gd name="connsiteY2" fmla="*/ 978 h 6020"/>
              <a:gd name="connsiteX3" fmla="*/ 173 w 10012"/>
              <a:gd name="connsiteY3" fmla="*/ 2935 h 6020"/>
              <a:gd name="connsiteX4" fmla="*/ 173 w 10012"/>
              <a:gd name="connsiteY4" fmla="*/ 3024 h 6020"/>
              <a:gd name="connsiteX5" fmla="*/ 925 w 10012"/>
              <a:gd name="connsiteY5" fmla="*/ 3513 h 6020"/>
              <a:gd name="connsiteX6" fmla="*/ 1615 w 10012"/>
              <a:gd name="connsiteY6" fmla="*/ 6019 h 6020"/>
              <a:gd name="connsiteX7" fmla="*/ 9015 w 10012"/>
              <a:gd name="connsiteY7" fmla="*/ 3830 h 6020"/>
              <a:gd name="connsiteX8" fmla="*/ 9950 w 10012"/>
              <a:gd name="connsiteY8" fmla="*/ 2401 h 6020"/>
              <a:gd name="connsiteX9" fmla="*/ 8529 w 10012"/>
              <a:gd name="connsiteY9" fmla="*/ 800 h 6020"/>
              <a:gd name="connsiteX10" fmla="*/ 3933 w 10012"/>
              <a:gd name="connsiteY10" fmla="*/ 0 h 6020"/>
              <a:gd name="connsiteX0" fmla="*/ 5131 w 11203"/>
              <a:gd name="connsiteY0" fmla="*/ 0 h 10000"/>
              <a:gd name="connsiteX1" fmla="*/ 4798 w 11203"/>
              <a:gd name="connsiteY1" fmla="*/ 0 h 10000"/>
              <a:gd name="connsiteX2" fmla="*/ 2043 w 11203"/>
              <a:gd name="connsiteY2" fmla="*/ 1625 h 10000"/>
              <a:gd name="connsiteX3" fmla="*/ 1376 w 11203"/>
              <a:gd name="connsiteY3" fmla="*/ 4875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0"/>
              <a:gd name="connsiteX1" fmla="*/ 4798 w 11203"/>
              <a:gd name="connsiteY1" fmla="*/ 0 h 10000"/>
              <a:gd name="connsiteX2" fmla="*/ 2043 w 11203"/>
              <a:gd name="connsiteY2" fmla="*/ 1625 h 10000"/>
              <a:gd name="connsiteX3" fmla="*/ 958 w 11203"/>
              <a:gd name="connsiteY3" fmla="*/ 1928 h 10000"/>
              <a:gd name="connsiteX4" fmla="*/ 0 w 11203"/>
              <a:gd name="connsiteY4" fmla="*/ 5023 h 10000"/>
              <a:gd name="connsiteX5" fmla="*/ 2127 w 11203"/>
              <a:gd name="connsiteY5" fmla="*/ 5836 h 10000"/>
              <a:gd name="connsiteX6" fmla="*/ 2816 w 11203"/>
              <a:gd name="connsiteY6" fmla="*/ 9998 h 10000"/>
              <a:gd name="connsiteX7" fmla="*/ 10207 w 11203"/>
              <a:gd name="connsiteY7" fmla="*/ 6362 h 10000"/>
              <a:gd name="connsiteX8" fmla="*/ 11141 w 11203"/>
              <a:gd name="connsiteY8" fmla="*/ 3988 h 10000"/>
              <a:gd name="connsiteX9" fmla="*/ 9722 w 11203"/>
              <a:gd name="connsiteY9" fmla="*/ 1329 h 10000"/>
              <a:gd name="connsiteX10" fmla="*/ 5131 w 11203"/>
              <a:gd name="connsiteY10" fmla="*/ 0 h 10000"/>
              <a:gd name="connsiteX0" fmla="*/ 5131 w 11203"/>
              <a:gd name="connsiteY0" fmla="*/ 0 h 10002"/>
              <a:gd name="connsiteX1" fmla="*/ 4798 w 11203"/>
              <a:gd name="connsiteY1" fmla="*/ 0 h 10002"/>
              <a:gd name="connsiteX2" fmla="*/ 2043 w 11203"/>
              <a:gd name="connsiteY2" fmla="*/ 1625 h 10002"/>
              <a:gd name="connsiteX3" fmla="*/ 958 w 11203"/>
              <a:gd name="connsiteY3" fmla="*/ 1928 h 10002"/>
              <a:gd name="connsiteX4" fmla="*/ 0 w 11203"/>
              <a:gd name="connsiteY4" fmla="*/ 5023 h 10002"/>
              <a:gd name="connsiteX5" fmla="*/ 284 w 11203"/>
              <a:gd name="connsiteY5" fmla="*/ 7050 h 10002"/>
              <a:gd name="connsiteX6" fmla="*/ 2816 w 11203"/>
              <a:gd name="connsiteY6" fmla="*/ 9998 h 10002"/>
              <a:gd name="connsiteX7" fmla="*/ 10207 w 11203"/>
              <a:gd name="connsiteY7" fmla="*/ 6362 h 10002"/>
              <a:gd name="connsiteX8" fmla="*/ 11141 w 11203"/>
              <a:gd name="connsiteY8" fmla="*/ 3988 h 10002"/>
              <a:gd name="connsiteX9" fmla="*/ 9722 w 11203"/>
              <a:gd name="connsiteY9" fmla="*/ 1329 h 10002"/>
              <a:gd name="connsiteX10" fmla="*/ 5131 w 11203"/>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162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9896 w 11377"/>
              <a:gd name="connsiteY9" fmla="*/ 1329 h 10002"/>
              <a:gd name="connsiteX10" fmla="*/ 5305 w 11377"/>
              <a:gd name="connsiteY10" fmla="*/ 0 h 10002"/>
              <a:gd name="connsiteX0" fmla="*/ 5305 w 11377"/>
              <a:gd name="connsiteY0" fmla="*/ 0 h 10002"/>
              <a:gd name="connsiteX1" fmla="*/ 4972 w 11377"/>
              <a:gd name="connsiteY1" fmla="*/ 0 h 10002"/>
              <a:gd name="connsiteX2" fmla="*/ 2217 w 11377"/>
              <a:gd name="connsiteY2" fmla="*/ 585 h 10002"/>
              <a:gd name="connsiteX3" fmla="*/ 1132 w 11377"/>
              <a:gd name="connsiteY3" fmla="*/ 1928 h 10002"/>
              <a:gd name="connsiteX4" fmla="*/ 174 w 11377"/>
              <a:gd name="connsiteY4" fmla="*/ 5023 h 10002"/>
              <a:gd name="connsiteX5" fmla="*/ 458 w 11377"/>
              <a:gd name="connsiteY5" fmla="*/ 7050 h 10002"/>
              <a:gd name="connsiteX6" fmla="*/ 2990 w 11377"/>
              <a:gd name="connsiteY6" fmla="*/ 9998 h 10002"/>
              <a:gd name="connsiteX7" fmla="*/ 10381 w 11377"/>
              <a:gd name="connsiteY7" fmla="*/ 6362 h 10002"/>
              <a:gd name="connsiteX8" fmla="*/ 11315 w 11377"/>
              <a:gd name="connsiteY8" fmla="*/ 3988 h 10002"/>
              <a:gd name="connsiteX9" fmla="*/ 10289 w 11377"/>
              <a:gd name="connsiteY9" fmla="*/ 982 h 10002"/>
              <a:gd name="connsiteX10" fmla="*/ 5305 w 11377"/>
              <a:gd name="connsiteY10" fmla="*/ 0 h 10002"/>
              <a:gd name="connsiteX0" fmla="*/ 5305 w 12741"/>
              <a:gd name="connsiteY0" fmla="*/ 0 h 10002"/>
              <a:gd name="connsiteX1" fmla="*/ 4972 w 12741"/>
              <a:gd name="connsiteY1" fmla="*/ 0 h 10002"/>
              <a:gd name="connsiteX2" fmla="*/ 2217 w 12741"/>
              <a:gd name="connsiteY2" fmla="*/ 585 h 10002"/>
              <a:gd name="connsiteX3" fmla="*/ 1132 w 12741"/>
              <a:gd name="connsiteY3" fmla="*/ 1928 h 10002"/>
              <a:gd name="connsiteX4" fmla="*/ 174 w 12741"/>
              <a:gd name="connsiteY4" fmla="*/ 5023 h 10002"/>
              <a:gd name="connsiteX5" fmla="*/ 458 w 12741"/>
              <a:gd name="connsiteY5" fmla="*/ 7050 h 10002"/>
              <a:gd name="connsiteX6" fmla="*/ 2990 w 12741"/>
              <a:gd name="connsiteY6" fmla="*/ 9998 h 10002"/>
              <a:gd name="connsiteX7" fmla="*/ 10381 w 12741"/>
              <a:gd name="connsiteY7" fmla="*/ 6362 h 10002"/>
              <a:gd name="connsiteX8" fmla="*/ 12716 w 12741"/>
              <a:gd name="connsiteY8" fmla="*/ 4681 h 10002"/>
              <a:gd name="connsiteX9" fmla="*/ 10289 w 12741"/>
              <a:gd name="connsiteY9" fmla="*/ 982 h 10002"/>
              <a:gd name="connsiteX10" fmla="*/ 5305 w 12741"/>
              <a:gd name="connsiteY10" fmla="*/ 0 h 10002"/>
              <a:gd name="connsiteX0" fmla="*/ 5305 w 12783"/>
              <a:gd name="connsiteY0" fmla="*/ 0 h 10111"/>
              <a:gd name="connsiteX1" fmla="*/ 4972 w 12783"/>
              <a:gd name="connsiteY1" fmla="*/ 0 h 10111"/>
              <a:gd name="connsiteX2" fmla="*/ 2217 w 12783"/>
              <a:gd name="connsiteY2" fmla="*/ 585 h 10111"/>
              <a:gd name="connsiteX3" fmla="*/ 1132 w 12783"/>
              <a:gd name="connsiteY3" fmla="*/ 1928 h 10111"/>
              <a:gd name="connsiteX4" fmla="*/ 174 w 12783"/>
              <a:gd name="connsiteY4" fmla="*/ 5023 h 10111"/>
              <a:gd name="connsiteX5" fmla="*/ 458 w 12783"/>
              <a:gd name="connsiteY5" fmla="*/ 7050 h 10111"/>
              <a:gd name="connsiteX6" fmla="*/ 2990 w 12783"/>
              <a:gd name="connsiteY6" fmla="*/ 9998 h 10111"/>
              <a:gd name="connsiteX7" fmla="*/ 11855 w 12783"/>
              <a:gd name="connsiteY7" fmla="*/ 8962 h 10111"/>
              <a:gd name="connsiteX8" fmla="*/ 12716 w 12783"/>
              <a:gd name="connsiteY8" fmla="*/ 4681 h 10111"/>
              <a:gd name="connsiteX9" fmla="*/ 10289 w 12783"/>
              <a:gd name="connsiteY9" fmla="*/ 982 h 10111"/>
              <a:gd name="connsiteX10" fmla="*/ 5305 w 12783"/>
              <a:gd name="connsiteY10" fmla="*/ 0 h 10111"/>
              <a:gd name="connsiteX0" fmla="*/ 5305 w 12783"/>
              <a:gd name="connsiteY0" fmla="*/ 0 h 10066"/>
              <a:gd name="connsiteX1" fmla="*/ 4972 w 12783"/>
              <a:gd name="connsiteY1" fmla="*/ 0 h 10066"/>
              <a:gd name="connsiteX2" fmla="*/ 2217 w 12783"/>
              <a:gd name="connsiteY2" fmla="*/ 585 h 10066"/>
              <a:gd name="connsiteX3" fmla="*/ 1132 w 12783"/>
              <a:gd name="connsiteY3" fmla="*/ 1928 h 10066"/>
              <a:gd name="connsiteX4" fmla="*/ 174 w 12783"/>
              <a:gd name="connsiteY4" fmla="*/ 5023 h 10066"/>
              <a:gd name="connsiteX5" fmla="*/ 458 w 12783"/>
              <a:gd name="connsiteY5" fmla="*/ 7050 h 10066"/>
              <a:gd name="connsiteX6" fmla="*/ 2990 w 12783"/>
              <a:gd name="connsiteY6" fmla="*/ 9998 h 10066"/>
              <a:gd name="connsiteX7" fmla="*/ 11855 w 12783"/>
              <a:gd name="connsiteY7" fmla="*/ 8962 h 10066"/>
              <a:gd name="connsiteX8" fmla="*/ 12716 w 12783"/>
              <a:gd name="connsiteY8" fmla="*/ 4681 h 10066"/>
              <a:gd name="connsiteX9" fmla="*/ 10289 w 12783"/>
              <a:gd name="connsiteY9" fmla="*/ 982 h 10066"/>
              <a:gd name="connsiteX10" fmla="*/ 5305 w 12783"/>
              <a:gd name="connsiteY10" fmla="*/ 0 h 10066"/>
              <a:gd name="connsiteX0" fmla="*/ 5303 w 12781"/>
              <a:gd name="connsiteY0" fmla="*/ 0 h 9600"/>
              <a:gd name="connsiteX1" fmla="*/ 4970 w 12781"/>
              <a:gd name="connsiteY1" fmla="*/ 0 h 9600"/>
              <a:gd name="connsiteX2" fmla="*/ 2215 w 12781"/>
              <a:gd name="connsiteY2" fmla="*/ 585 h 9600"/>
              <a:gd name="connsiteX3" fmla="*/ 1130 w 12781"/>
              <a:gd name="connsiteY3" fmla="*/ 1928 h 9600"/>
              <a:gd name="connsiteX4" fmla="*/ 172 w 12781"/>
              <a:gd name="connsiteY4" fmla="*/ 5023 h 9600"/>
              <a:gd name="connsiteX5" fmla="*/ 456 w 12781"/>
              <a:gd name="connsiteY5" fmla="*/ 7050 h 9600"/>
              <a:gd name="connsiteX6" fmla="*/ 2939 w 12781"/>
              <a:gd name="connsiteY6" fmla="*/ 9478 h 9600"/>
              <a:gd name="connsiteX7" fmla="*/ 11853 w 12781"/>
              <a:gd name="connsiteY7" fmla="*/ 8962 h 9600"/>
              <a:gd name="connsiteX8" fmla="*/ 12714 w 12781"/>
              <a:gd name="connsiteY8" fmla="*/ 4681 h 9600"/>
              <a:gd name="connsiteX9" fmla="*/ 10287 w 12781"/>
              <a:gd name="connsiteY9" fmla="*/ 982 h 9600"/>
              <a:gd name="connsiteX10" fmla="*/ 5303 w 12781"/>
              <a:gd name="connsiteY10" fmla="*/ 0 h 9600"/>
              <a:gd name="connsiteX0" fmla="*/ 4149 w 10000"/>
              <a:gd name="connsiteY0" fmla="*/ 0 h 10025"/>
              <a:gd name="connsiteX1" fmla="*/ 3889 w 10000"/>
              <a:gd name="connsiteY1" fmla="*/ 0 h 10025"/>
              <a:gd name="connsiteX2" fmla="*/ 1733 w 10000"/>
              <a:gd name="connsiteY2" fmla="*/ 609 h 10025"/>
              <a:gd name="connsiteX3" fmla="*/ 884 w 10000"/>
              <a:gd name="connsiteY3" fmla="*/ 2008 h 10025"/>
              <a:gd name="connsiteX4" fmla="*/ 135 w 10000"/>
              <a:gd name="connsiteY4" fmla="*/ 5232 h 10025"/>
              <a:gd name="connsiteX5" fmla="*/ 357 w 10000"/>
              <a:gd name="connsiteY5" fmla="*/ 7344 h 10025"/>
              <a:gd name="connsiteX6" fmla="*/ 2300 w 10000"/>
              <a:gd name="connsiteY6" fmla="*/ 9873 h 10025"/>
              <a:gd name="connsiteX7" fmla="*/ 2227 w 10000"/>
              <a:gd name="connsiteY7" fmla="*/ 9696 h 10025"/>
              <a:gd name="connsiteX8" fmla="*/ 9274 w 10000"/>
              <a:gd name="connsiteY8" fmla="*/ 9335 h 10025"/>
              <a:gd name="connsiteX9" fmla="*/ 9948 w 10000"/>
              <a:gd name="connsiteY9" fmla="*/ 4876 h 10025"/>
              <a:gd name="connsiteX10" fmla="*/ 8049 w 10000"/>
              <a:gd name="connsiteY10" fmla="*/ 1023 h 10025"/>
              <a:gd name="connsiteX11" fmla="*/ 4149 w 10000"/>
              <a:gd name="connsiteY11" fmla="*/ 0 h 10025"/>
              <a:gd name="connsiteX0" fmla="*/ 4149 w 10000"/>
              <a:gd name="connsiteY0" fmla="*/ 0 h 9878"/>
              <a:gd name="connsiteX1" fmla="*/ 3889 w 10000"/>
              <a:gd name="connsiteY1" fmla="*/ 0 h 9878"/>
              <a:gd name="connsiteX2" fmla="*/ 1733 w 10000"/>
              <a:gd name="connsiteY2" fmla="*/ 609 h 9878"/>
              <a:gd name="connsiteX3" fmla="*/ 884 w 10000"/>
              <a:gd name="connsiteY3" fmla="*/ 2008 h 9878"/>
              <a:gd name="connsiteX4" fmla="*/ 135 w 10000"/>
              <a:gd name="connsiteY4" fmla="*/ 5232 h 9878"/>
              <a:gd name="connsiteX5" fmla="*/ 357 w 10000"/>
              <a:gd name="connsiteY5" fmla="*/ 7344 h 9878"/>
              <a:gd name="connsiteX6" fmla="*/ 2300 w 10000"/>
              <a:gd name="connsiteY6" fmla="*/ 9873 h 9878"/>
              <a:gd name="connsiteX7" fmla="*/ 1593 w 10000"/>
              <a:gd name="connsiteY7" fmla="*/ 6626 h 9878"/>
              <a:gd name="connsiteX8" fmla="*/ 9274 w 10000"/>
              <a:gd name="connsiteY8" fmla="*/ 9335 h 9878"/>
              <a:gd name="connsiteX9" fmla="*/ 9948 w 10000"/>
              <a:gd name="connsiteY9" fmla="*/ 4876 h 9878"/>
              <a:gd name="connsiteX10" fmla="*/ 8049 w 10000"/>
              <a:gd name="connsiteY10" fmla="*/ 1023 h 9878"/>
              <a:gd name="connsiteX11" fmla="*/ 4149 w 10000"/>
              <a:gd name="connsiteY11" fmla="*/ 0 h 9878"/>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149 w 10000"/>
              <a:gd name="connsiteY11" fmla="*/ 0 h 10000"/>
              <a:gd name="connsiteX0" fmla="*/ 4149 w 10000"/>
              <a:gd name="connsiteY0" fmla="*/ 0 h 10000"/>
              <a:gd name="connsiteX1" fmla="*/ 3889 w 10000"/>
              <a:gd name="connsiteY1" fmla="*/ 0 h 10000"/>
              <a:gd name="connsiteX2" fmla="*/ 1733 w 10000"/>
              <a:gd name="connsiteY2" fmla="*/ 617 h 10000"/>
              <a:gd name="connsiteX3" fmla="*/ 884 w 10000"/>
              <a:gd name="connsiteY3" fmla="*/ 2033 h 10000"/>
              <a:gd name="connsiteX4" fmla="*/ 135 w 10000"/>
              <a:gd name="connsiteY4" fmla="*/ 5297 h 10000"/>
              <a:gd name="connsiteX5" fmla="*/ 357 w 10000"/>
              <a:gd name="connsiteY5" fmla="*/ 7435 h 10000"/>
              <a:gd name="connsiteX6" fmla="*/ 2300 w 10000"/>
              <a:gd name="connsiteY6" fmla="*/ 9995 h 10000"/>
              <a:gd name="connsiteX7" fmla="*/ 1593 w 10000"/>
              <a:gd name="connsiteY7" fmla="*/ 6708 h 10000"/>
              <a:gd name="connsiteX8" fmla="*/ 9274 w 10000"/>
              <a:gd name="connsiteY8" fmla="*/ 9450 h 10000"/>
              <a:gd name="connsiteX9" fmla="*/ 9948 w 10000"/>
              <a:gd name="connsiteY9" fmla="*/ 4936 h 10000"/>
              <a:gd name="connsiteX10" fmla="*/ 8049 w 10000"/>
              <a:gd name="connsiteY10" fmla="*/ 1036 h 10000"/>
              <a:gd name="connsiteX11" fmla="*/ 4822 w 10000"/>
              <a:gd name="connsiteY11" fmla="*/ 366 h 10000"/>
              <a:gd name="connsiteX0" fmla="*/ 4149 w 10000"/>
              <a:gd name="connsiteY0" fmla="*/ 1119 h 11212"/>
              <a:gd name="connsiteX1" fmla="*/ 3889 w 10000"/>
              <a:gd name="connsiteY1" fmla="*/ 1119 h 11212"/>
              <a:gd name="connsiteX2" fmla="*/ 1733 w 10000"/>
              <a:gd name="connsiteY2" fmla="*/ 1736 h 11212"/>
              <a:gd name="connsiteX3" fmla="*/ 884 w 10000"/>
              <a:gd name="connsiteY3" fmla="*/ 3152 h 11212"/>
              <a:gd name="connsiteX4" fmla="*/ 135 w 10000"/>
              <a:gd name="connsiteY4" fmla="*/ 6416 h 11212"/>
              <a:gd name="connsiteX5" fmla="*/ 357 w 10000"/>
              <a:gd name="connsiteY5" fmla="*/ 8554 h 11212"/>
              <a:gd name="connsiteX6" fmla="*/ 2300 w 10000"/>
              <a:gd name="connsiteY6" fmla="*/ 11114 h 11212"/>
              <a:gd name="connsiteX7" fmla="*/ 2900 w 10000"/>
              <a:gd name="connsiteY7" fmla="*/ 4902 h 11212"/>
              <a:gd name="connsiteX8" fmla="*/ 9274 w 10000"/>
              <a:gd name="connsiteY8" fmla="*/ 10569 h 11212"/>
              <a:gd name="connsiteX9" fmla="*/ 9948 w 10000"/>
              <a:gd name="connsiteY9" fmla="*/ 6055 h 11212"/>
              <a:gd name="connsiteX10" fmla="*/ 8049 w 10000"/>
              <a:gd name="connsiteY10" fmla="*/ 2155 h 11212"/>
              <a:gd name="connsiteX11" fmla="*/ 4822 w 10000"/>
              <a:gd name="connsiteY11" fmla="*/ 1485 h 11212"/>
              <a:gd name="connsiteX0" fmla="*/ 4163 w 10014"/>
              <a:gd name="connsiteY0" fmla="*/ 1119 h 10858"/>
              <a:gd name="connsiteX1" fmla="*/ 3903 w 10014"/>
              <a:gd name="connsiteY1" fmla="*/ 1119 h 10858"/>
              <a:gd name="connsiteX2" fmla="*/ 1747 w 10014"/>
              <a:gd name="connsiteY2" fmla="*/ 1736 h 10858"/>
              <a:gd name="connsiteX3" fmla="*/ 898 w 10014"/>
              <a:gd name="connsiteY3" fmla="*/ 3152 h 10858"/>
              <a:gd name="connsiteX4" fmla="*/ 149 w 10014"/>
              <a:gd name="connsiteY4" fmla="*/ 6416 h 10858"/>
              <a:gd name="connsiteX5" fmla="*/ 371 w 10014"/>
              <a:gd name="connsiteY5" fmla="*/ 8554 h 10858"/>
              <a:gd name="connsiteX6" fmla="*/ 2641 w 10014"/>
              <a:gd name="connsiteY6" fmla="*/ 10748 h 10858"/>
              <a:gd name="connsiteX7" fmla="*/ 2914 w 10014"/>
              <a:gd name="connsiteY7" fmla="*/ 4902 h 10858"/>
              <a:gd name="connsiteX8" fmla="*/ 9288 w 10014"/>
              <a:gd name="connsiteY8" fmla="*/ 10569 h 10858"/>
              <a:gd name="connsiteX9" fmla="*/ 9962 w 10014"/>
              <a:gd name="connsiteY9" fmla="*/ 6055 h 10858"/>
              <a:gd name="connsiteX10" fmla="*/ 8063 w 10014"/>
              <a:gd name="connsiteY10" fmla="*/ 2155 h 10858"/>
              <a:gd name="connsiteX11" fmla="*/ 4836 w 10014"/>
              <a:gd name="connsiteY11" fmla="*/ 1485 h 10858"/>
              <a:gd name="connsiteX0" fmla="*/ 4163 w 10014"/>
              <a:gd name="connsiteY0" fmla="*/ 0 h 9739"/>
              <a:gd name="connsiteX1" fmla="*/ 3903 w 10014"/>
              <a:gd name="connsiteY1" fmla="*/ 0 h 9739"/>
              <a:gd name="connsiteX2" fmla="*/ 1747 w 10014"/>
              <a:gd name="connsiteY2" fmla="*/ 617 h 9739"/>
              <a:gd name="connsiteX3" fmla="*/ 898 w 10014"/>
              <a:gd name="connsiteY3" fmla="*/ 2033 h 9739"/>
              <a:gd name="connsiteX4" fmla="*/ 149 w 10014"/>
              <a:gd name="connsiteY4" fmla="*/ 5297 h 9739"/>
              <a:gd name="connsiteX5" fmla="*/ 371 w 10014"/>
              <a:gd name="connsiteY5" fmla="*/ 7435 h 9739"/>
              <a:gd name="connsiteX6" fmla="*/ 2641 w 10014"/>
              <a:gd name="connsiteY6" fmla="*/ 9629 h 9739"/>
              <a:gd name="connsiteX7" fmla="*/ 2914 w 10014"/>
              <a:gd name="connsiteY7" fmla="*/ 3783 h 9739"/>
              <a:gd name="connsiteX8" fmla="*/ 9288 w 10014"/>
              <a:gd name="connsiteY8" fmla="*/ 9450 h 9739"/>
              <a:gd name="connsiteX9" fmla="*/ 9962 w 10014"/>
              <a:gd name="connsiteY9" fmla="*/ 4936 h 9739"/>
              <a:gd name="connsiteX10" fmla="*/ 8063 w 10014"/>
              <a:gd name="connsiteY10" fmla="*/ 1036 h 9739"/>
              <a:gd name="connsiteX11" fmla="*/ 4836 w 10014"/>
              <a:gd name="connsiteY11" fmla="*/ 366 h 9739"/>
              <a:gd name="connsiteX0" fmla="*/ 4165 w 10008"/>
              <a:gd name="connsiteY0" fmla="*/ 0 h 9735"/>
              <a:gd name="connsiteX1" fmla="*/ 3906 w 10008"/>
              <a:gd name="connsiteY1" fmla="*/ 0 h 9735"/>
              <a:gd name="connsiteX2" fmla="*/ 1753 w 10008"/>
              <a:gd name="connsiteY2" fmla="*/ 634 h 9735"/>
              <a:gd name="connsiteX3" fmla="*/ 905 w 10008"/>
              <a:gd name="connsiteY3" fmla="*/ 2087 h 9735"/>
              <a:gd name="connsiteX4" fmla="*/ 157 w 10008"/>
              <a:gd name="connsiteY4" fmla="*/ 5439 h 9735"/>
              <a:gd name="connsiteX5" fmla="*/ 378 w 10008"/>
              <a:gd name="connsiteY5" fmla="*/ 7634 h 9735"/>
              <a:gd name="connsiteX6" fmla="*/ 2818 w 10008"/>
              <a:gd name="connsiteY6" fmla="*/ 9512 h 9735"/>
              <a:gd name="connsiteX7" fmla="*/ 2918 w 10008"/>
              <a:gd name="connsiteY7" fmla="*/ 3884 h 9735"/>
              <a:gd name="connsiteX8" fmla="*/ 9283 w 10008"/>
              <a:gd name="connsiteY8" fmla="*/ 9703 h 9735"/>
              <a:gd name="connsiteX9" fmla="*/ 9956 w 10008"/>
              <a:gd name="connsiteY9" fmla="*/ 5068 h 9735"/>
              <a:gd name="connsiteX10" fmla="*/ 8060 w 10008"/>
              <a:gd name="connsiteY10" fmla="*/ 1064 h 9735"/>
              <a:gd name="connsiteX11" fmla="*/ 4837 w 10008"/>
              <a:gd name="connsiteY11" fmla="*/ 376 h 9735"/>
              <a:gd name="connsiteX0" fmla="*/ 4162 w 10000"/>
              <a:gd name="connsiteY0" fmla="*/ 0 h 9998"/>
              <a:gd name="connsiteX1" fmla="*/ 3903 w 10000"/>
              <a:gd name="connsiteY1" fmla="*/ 0 h 9998"/>
              <a:gd name="connsiteX2" fmla="*/ 1752 w 10000"/>
              <a:gd name="connsiteY2" fmla="*/ 651 h 9998"/>
              <a:gd name="connsiteX3" fmla="*/ 904 w 10000"/>
              <a:gd name="connsiteY3" fmla="*/ 2144 h 9998"/>
              <a:gd name="connsiteX4" fmla="*/ 157 w 10000"/>
              <a:gd name="connsiteY4" fmla="*/ 5587 h 9998"/>
              <a:gd name="connsiteX5" fmla="*/ 378 w 10000"/>
              <a:gd name="connsiteY5" fmla="*/ 7842 h 9998"/>
              <a:gd name="connsiteX6" fmla="*/ 2816 w 10000"/>
              <a:gd name="connsiteY6" fmla="*/ 9771 h 9998"/>
              <a:gd name="connsiteX7" fmla="*/ 3108 w 10000"/>
              <a:gd name="connsiteY7" fmla="*/ 2833 h 9998"/>
              <a:gd name="connsiteX8" fmla="*/ 9276 w 10000"/>
              <a:gd name="connsiteY8" fmla="*/ 9967 h 9998"/>
              <a:gd name="connsiteX9" fmla="*/ 9948 w 10000"/>
              <a:gd name="connsiteY9" fmla="*/ 5206 h 9998"/>
              <a:gd name="connsiteX10" fmla="*/ 8054 w 10000"/>
              <a:gd name="connsiteY10" fmla="*/ 1093 h 9998"/>
              <a:gd name="connsiteX11" fmla="*/ 4833 w 10000"/>
              <a:gd name="connsiteY11" fmla="*/ 386 h 9998"/>
              <a:gd name="connsiteX0" fmla="*/ 4162 w 10000"/>
              <a:gd name="connsiteY0" fmla="*/ 0 h 10000"/>
              <a:gd name="connsiteX1" fmla="*/ 3903 w 10000"/>
              <a:gd name="connsiteY1" fmla="*/ 0 h 10000"/>
              <a:gd name="connsiteX2" fmla="*/ 1752 w 10000"/>
              <a:gd name="connsiteY2" fmla="*/ 651 h 10000"/>
              <a:gd name="connsiteX3" fmla="*/ 904 w 10000"/>
              <a:gd name="connsiteY3" fmla="*/ 2144 h 10000"/>
              <a:gd name="connsiteX4" fmla="*/ 157 w 10000"/>
              <a:gd name="connsiteY4" fmla="*/ 5588 h 10000"/>
              <a:gd name="connsiteX5" fmla="*/ 378 w 10000"/>
              <a:gd name="connsiteY5" fmla="*/ 7844 h 10000"/>
              <a:gd name="connsiteX6" fmla="*/ 2816 w 10000"/>
              <a:gd name="connsiteY6" fmla="*/ 9773 h 10000"/>
              <a:gd name="connsiteX7" fmla="*/ 3300 w 10000"/>
              <a:gd name="connsiteY7" fmla="*/ 3220 h 10000"/>
              <a:gd name="connsiteX8" fmla="*/ 9276 w 10000"/>
              <a:gd name="connsiteY8" fmla="*/ 9969 h 10000"/>
              <a:gd name="connsiteX9" fmla="*/ 9948 w 10000"/>
              <a:gd name="connsiteY9" fmla="*/ 5207 h 10000"/>
              <a:gd name="connsiteX10" fmla="*/ 8054 w 10000"/>
              <a:gd name="connsiteY10" fmla="*/ 1093 h 10000"/>
              <a:gd name="connsiteX11" fmla="*/ 4833 w 10000"/>
              <a:gd name="connsiteY11" fmla="*/ 386 h 10000"/>
              <a:gd name="connsiteX0" fmla="*/ 4155 w 9993"/>
              <a:gd name="connsiteY0" fmla="*/ 0 h 10129"/>
              <a:gd name="connsiteX1" fmla="*/ 3896 w 9993"/>
              <a:gd name="connsiteY1" fmla="*/ 0 h 10129"/>
              <a:gd name="connsiteX2" fmla="*/ 1745 w 9993"/>
              <a:gd name="connsiteY2" fmla="*/ 651 h 10129"/>
              <a:gd name="connsiteX3" fmla="*/ 897 w 9993"/>
              <a:gd name="connsiteY3" fmla="*/ 2144 h 10129"/>
              <a:gd name="connsiteX4" fmla="*/ 150 w 9993"/>
              <a:gd name="connsiteY4" fmla="*/ 5588 h 10129"/>
              <a:gd name="connsiteX5" fmla="*/ 371 w 9993"/>
              <a:gd name="connsiteY5" fmla="*/ 7844 h 10129"/>
              <a:gd name="connsiteX6" fmla="*/ 2636 w 9993"/>
              <a:gd name="connsiteY6" fmla="*/ 9966 h 10129"/>
              <a:gd name="connsiteX7" fmla="*/ 3293 w 9993"/>
              <a:gd name="connsiteY7" fmla="*/ 3220 h 10129"/>
              <a:gd name="connsiteX8" fmla="*/ 9269 w 9993"/>
              <a:gd name="connsiteY8" fmla="*/ 9969 h 10129"/>
              <a:gd name="connsiteX9" fmla="*/ 9941 w 9993"/>
              <a:gd name="connsiteY9" fmla="*/ 5207 h 10129"/>
              <a:gd name="connsiteX10" fmla="*/ 8047 w 9993"/>
              <a:gd name="connsiteY10" fmla="*/ 1093 h 10129"/>
              <a:gd name="connsiteX11" fmla="*/ 4826 w 9993"/>
              <a:gd name="connsiteY11" fmla="*/ 386 h 10129"/>
              <a:gd name="connsiteX0" fmla="*/ 4158 w 10000"/>
              <a:gd name="connsiteY0" fmla="*/ 35 h 10066"/>
              <a:gd name="connsiteX1" fmla="*/ 3899 w 10000"/>
              <a:gd name="connsiteY1" fmla="*/ 35 h 10066"/>
              <a:gd name="connsiteX2" fmla="*/ 1746 w 10000"/>
              <a:gd name="connsiteY2" fmla="*/ 678 h 10066"/>
              <a:gd name="connsiteX3" fmla="*/ 898 w 10000"/>
              <a:gd name="connsiteY3" fmla="*/ 2152 h 10066"/>
              <a:gd name="connsiteX4" fmla="*/ 150 w 10000"/>
              <a:gd name="connsiteY4" fmla="*/ 5552 h 10066"/>
              <a:gd name="connsiteX5" fmla="*/ 371 w 10000"/>
              <a:gd name="connsiteY5" fmla="*/ 7779 h 10066"/>
              <a:gd name="connsiteX6" fmla="*/ 2638 w 10000"/>
              <a:gd name="connsiteY6" fmla="*/ 9874 h 10066"/>
              <a:gd name="connsiteX7" fmla="*/ 3199 w 10000"/>
              <a:gd name="connsiteY7" fmla="*/ 2643 h 10066"/>
              <a:gd name="connsiteX8" fmla="*/ 9275 w 10000"/>
              <a:gd name="connsiteY8" fmla="*/ 9877 h 10066"/>
              <a:gd name="connsiteX9" fmla="*/ 9948 w 10000"/>
              <a:gd name="connsiteY9" fmla="*/ 5176 h 10066"/>
              <a:gd name="connsiteX10" fmla="*/ 8053 w 10000"/>
              <a:gd name="connsiteY10" fmla="*/ 1114 h 10066"/>
              <a:gd name="connsiteX11" fmla="*/ 4829 w 10000"/>
              <a:gd name="connsiteY11" fmla="*/ 416 h 10066"/>
              <a:gd name="connsiteX0" fmla="*/ 4158 w 10000"/>
              <a:gd name="connsiteY0" fmla="*/ 0 h 10031"/>
              <a:gd name="connsiteX1" fmla="*/ 3899 w 10000"/>
              <a:gd name="connsiteY1" fmla="*/ 0 h 10031"/>
              <a:gd name="connsiteX2" fmla="*/ 1746 w 10000"/>
              <a:gd name="connsiteY2" fmla="*/ 643 h 10031"/>
              <a:gd name="connsiteX3" fmla="*/ 898 w 10000"/>
              <a:gd name="connsiteY3" fmla="*/ 2117 h 10031"/>
              <a:gd name="connsiteX4" fmla="*/ 150 w 10000"/>
              <a:gd name="connsiteY4" fmla="*/ 5517 h 10031"/>
              <a:gd name="connsiteX5" fmla="*/ 371 w 10000"/>
              <a:gd name="connsiteY5" fmla="*/ 7744 h 10031"/>
              <a:gd name="connsiteX6" fmla="*/ 2638 w 10000"/>
              <a:gd name="connsiteY6" fmla="*/ 9839 h 10031"/>
              <a:gd name="connsiteX7" fmla="*/ 3199 w 10000"/>
              <a:gd name="connsiteY7" fmla="*/ 2608 h 10031"/>
              <a:gd name="connsiteX8" fmla="*/ 9275 w 10000"/>
              <a:gd name="connsiteY8" fmla="*/ 9842 h 10031"/>
              <a:gd name="connsiteX9" fmla="*/ 9948 w 10000"/>
              <a:gd name="connsiteY9" fmla="*/ 5141 h 10031"/>
              <a:gd name="connsiteX10" fmla="*/ 8053 w 10000"/>
              <a:gd name="connsiteY10" fmla="*/ 1079 h 10031"/>
              <a:gd name="connsiteX11" fmla="*/ 4829 w 10000"/>
              <a:gd name="connsiteY11" fmla="*/ 381 h 10031"/>
              <a:gd name="connsiteX0" fmla="*/ 4158 w 9969"/>
              <a:gd name="connsiteY0" fmla="*/ 0 h 10031"/>
              <a:gd name="connsiteX1" fmla="*/ 3899 w 9969"/>
              <a:gd name="connsiteY1" fmla="*/ 0 h 10031"/>
              <a:gd name="connsiteX2" fmla="*/ 1746 w 9969"/>
              <a:gd name="connsiteY2" fmla="*/ 643 h 10031"/>
              <a:gd name="connsiteX3" fmla="*/ 898 w 9969"/>
              <a:gd name="connsiteY3" fmla="*/ 2117 h 10031"/>
              <a:gd name="connsiteX4" fmla="*/ 150 w 9969"/>
              <a:gd name="connsiteY4" fmla="*/ 5517 h 10031"/>
              <a:gd name="connsiteX5" fmla="*/ 371 w 9969"/>
              <a:gd name="connsiteY5" fmla="*/ 7744 h 10031"/>
              <a:gd name="connsiteX6" fmla="*/ 2638 w 9969"/>
              <a:gd name="connsiteY6" fmla="*/ 9839 h 10031"/>
              <a:gd name="connsiteX7" fmla="*/ 3199 w 9969"/>
              <a:gd name="connsiteY7" fmla="*/ 2608 h 10031"/>
              <a:gd name="connsiteX8" fmla="*/ 8315 w 9969"/>
              <a:gd name="connsiteY8" fmla="*/ 9461 h 10031"/>
              <a:gd name="connsiteX9" fmla="*/ 9948 w 9969"/>
              <a:gd name="connsiteY9" fmla="*/ 5141 h 10031"/>
              <a:gd name="connsiteX10" fmla="*/ 8053 w 9969"/>
              <a:gd name="connsiteY10" fmla="*/ 1079 h 10031"/>
              <a:gd name="connsiteX11" fmla="*/ 4829 w 9969"/>
              <a:gd name="connsiteY11" fmla="*/ 381 h 1003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71 w 10001"/>
              <a:gd name="connsiteY0" fmla="*/ 0 h 10001"/>
              <a:gd name="connsiteX1" fmla="*/ 3911 w 10001"/>
              <a:gd name="connsiteY1" fmla="*/ 0 h 10001"/>
              <a:gd name="connsiteX2" fmla="*/ 1751 w 10001"/>
              <a:gd name="connsiteY2" fmla="*/ 641 h 10001"/>
              <a:gd name="connsiteX3" fmla="*/ 901 w 10001"/>
              <a:gd name="connsiteY3" fmla="*/ 2110 h 10001"/>
              <a:gd name="connsiteX4" fmla="*/ 150 w 10001"/>
              <a:gd name="connsiteY4" fmla="*/ 5500 h 10001"/>
              <a:gd name="connsiteX5" fmla="*/ 372 w 10001"/>
              <a:gd name="connsiteY5" fmla="*/ 7720 h 10001"/>
              <a:gd name="connsiteX6" fmla="*/ 2646 w 10001"/>
              <a:gd name="connsiteY6" fmla="*/ 9809 h 10001"/>
              <a:gd name="connsiteX7" fmla="*/ 3209 w 10001"/>
              <a:gd name="connsiteY7" fmla="*/ 2600 h 10001"/>
              <a:gd name="connsiteX8" fmla="*/ 8341 w 10001"/>
              <a:gd name="connsiteY8" fmla="*/ 9432 h 10001"/>
              <a:gd name="connsiteX9" fmla="*/ 9979 w 10001"/>
              <a:gd name="connsiteY9" fmla="*/ 5125 h 10001"/>
              <a:gd name="connsiteX10" fmla="*/ 8078 w 10001"/>
              <a:gd name="connsiteY10" fmla="*/ 1076 h 10001"/>
              <a:gd name="connsiteX11" fmla="*/ 4844 w 10001"/>
              <a:gd name="connsiteY11" fmla="*/ 380 h 10001"/>
              <a:gd name="connsiteX0" fmla="*/ 4155 w 9985"/>
              <a:gd name="connsiteY0" fmla="*/ 0 h 29325"/>
              <a:gd name="connsiteX1" fmla="*/ 3895 w 9985"/>
              <a:gd name="connsiteY1" fmla="*/ 0 h 29325"/>
              <a:gd name="connsiteX2" fmla="*/ 1735 w 9985"/>
              <a:gd name="connsiteY2" fmla="*/ 641 h 29325"/>
              <a:gd name="connsiteX3" fmla="*/ 885 w 9985"/>
              <a:gd name="connsiteY3" fmla="*/ 2110 h 29325"/>
              <a:gd name="connsiteX4" fmla="*/ 134 w 9985"/>
              <a:gd name="connsiteY4" fmla="*/ 5500 h 29325"/>
              <a:gd name="connsiteX5" fmla="*/ 356 w 9985"/>
              <a:gd name="connsiteY5" fmla="*/ 7720 h 29325"/>
              <a:gd name="connsiteX6" fmla="*/ 2271 w 9985"/>
              <a:gd name="connsiteY6" fmla="*/ 29297 h 29325"/>
              <a:gd name="connsiteX7" fmla="*/ 3193 w 9985"/>
              <a:gd name="connsiteY7" fmla="*/ 2600 h 29325"/>
              <a:gd name="connsiteX8" fmla="*/ 8325 w 9985"/>
              <a:gd name="connsiteY8" fmla="*/ 9432 h 29325"/>
              <a:gd name="connsiteX9" fmla="*/ 9963 w 9985"/>
              <a:gd name="connsiteY9" fmla="*/ 5125 h 29325"/>
              <a:gd name="connsiteX10" fmla="*/ 8062 w 9985"/>
              <a:gd name="connsiteY10" fmla="*/ 1076 h 29325"/>
              <a:gd name="connsiteX11" fmla="*/ 4828 w 9985"/>
              <a:gd name="connsiteY11" fmla="*/ 380 h 29325"/>
              <a:gd name="connsiteX0" fmla="*/ 4198 w 10036"/>
              <a:gd name="connsiteY0" fmla="*/ 0 h 27341"/>
              <a:gd name="connsiteX1" fmla="*/ 3938 w 10036"/>
              <a:gd name="connsiteY1" fmla="*/ 0 h 27341"/>
              <a:gd name="connsiteX2" fmla="*/ 1775 w 10036"/>
              <a:gd name="connsiteY2" fmla="*/ 219 h 27341"/>
              <a:gd name="connsiteX3" fmla="*/ 923 w 10036"/>
              <a:gd name="connsiteY3" fmla="*/ 720 h 27341"/>
              <a:gd name="connsiteX4" fmla="*/ 171 w 10036"/>
              <a:gd name="connsiteY4" fmla="*/ 1876 h 27341"/>
              <a:gd name="connsiteX5" fmla="*/ 394 w 10036"/>
              <a:gd name="connsiteY5" fmla="*/ 2633 h 27341"/>
              <a:gd name="connsiteX6" fmla="*/ 3108 w 10036"/>
              <a:gd name="connsiteY6" fmla="*/ 27338 h 27341"/>
              <a:gd name="connsiteX7" fmla="*/ 3235 w 10036"/>
              <a:gd name="connsiteY7" fmla="*/ 887 h 27341"/>
              <a:gd name="connsiteX8" fmla="*/ 8375 w 10036"/>
              <a:gd name="connsiteY8" fmla="*/ 3216 h 27341"/>
              <a:gd name="connsiteX9" fmla="*/ 10015 w 10036"/>
              <a:gd name="connsiteY9" fmla="*/ 1748 h 27341"/>
              <a:gd name="connsiteX10" fmla="*/ 8111 w 10036"/>
              <a:gd name="connsiteY10" fmla="*/ 367 h 27341"/>
              <a:gd name="connsiteX11" fmla="*/ 4872 w 10036"/>
              <a:gd name="connsiteY11" fmla="*/ 130 h 27341"/>
              <a:gd name="connsiteX0" fmla="*/ 4198 w 10036"/>
              <a:gd name="connsiteY0" fmla="*/ 0 h 27497"/>
              <a:gd name="connsiteX1" fmla="*/ 3938 w 10036"/>
              <a:gd name="connsiteY1" fmla="*/ 0 h 27497"/>
              <a:gd name="connsiteX2" fmla="*/ 1775 w 10036"/>
              <a:gd name="connsiteY2" fmla="*/ 219 h 27497"/>
              <a:gd name="connsiteX3" fmla="*/ 923 w 10036"/>
              <a:gd name="connsiteY3" fmla="*/ 720 h 27497"/>
              <a:gd name="connsiteX4" fmla="*/ 171 w 10036"/>
              <a:gd name="connsiteY4" fmla="*/ 1876 h 27497"/>
              <a:gd name="connsiteX5" fmla="*/ 394 w 10036"/>
              <a:gd name="connsiteY5" fmla="*/ 2633 h 27497"/>
              <a:gd name="connsiteX6" fmla="*/ 3108 w 10036"/>
              <a:gd name="connsiteY6" fmla="*/ 27338 h 27497"/>
              <a:gd name="connsiteX7" fmla="*/ 3338 w 10036"/>
              <a:gd name="connsiteY7" fmla="*/ 13660 h 27497"/>
              <a:gd name="connsiteX8" fmla="*/ 8375 w 10036"/>
              <a:gd name="connsiteY8" fmla="*/ 3216 h 27497"/>
              <a:gd name="connsiteX9" fmla="*/ 10015 w 10036"/>
              <a:gd name="connsiteY9" fmla="*/ 1748 h 27497"/>
              <a:gd name="connsiteX10" fmla="*/ 8111 w 10036"/>
              <a:gd name="connsiteY10" fmla="*/ 367 h 27497"/>
              <a:gd name="connsiteX11" fmla="*/ 4872 w 10036"/>
              <a:gd name="connsiteY11" fmla="*/ 130 h 27497"/>
              <a:gd name="connsiteX0" fmla="*/ 4198 w 10036"/>
              <a:gd name="connsiteY0" fmla="*/ 0 h 27533"/>
              <a:gd name="connsiteX1" fmla="*/ 3938 w 10036"/>
              <a:gd name="connsiteY1" fmla="*/ 0 h 27533"/>
              <a:gd name="connsiteX2" fmla="*/ 1775 w 10036"/>
              <a:gd name="connsiteY2" fmla="*/ 219 h 27533"/>
              <a:gd name="connsiteX3" fmla="*/ 923 w 10036"/>
              <a:gd name="connsiteY3" fmla="*/ 720 h 27533"/>
              <a:gd name="connsiteX4" fmla="*/ 171 w 10036"/>
              <a:gd name="connsiteY4" fmla="*/ 1876 h 27533"/>
              <a:gd name="connsiteX5" fmla="*/ 394 w 10036"/>
              <a:gd name="connsiteY5" fmla="*/ 2633 h 27533"/>
              <a:gd name="connsiteX6" fmla="*/ 3108 w 10036"/>
              <a:gd name="connsiteY6" fmla="*/ 27338 h 27533"/>
              <a:gd name="connsiteX7" fmla="*/ 3338 w 10036"/>
              <a:gd name="connsiteY7" fmla="*/ 13660 h 27533"/>
              <a:gd name="connsiteX8" fmla="*/ 8375 w 10036"/>
              <a:gd name="connsiteY8" fmla="*/ 3216 h 27533"/>
              <a:gd name="connsiteX9" fmla="*/ 10015 w 10036"/>
              <a:gd name="connsiteY9" fmla="*/ 1748 h 27533"/>
              <a:gd name="connsiteX10" fmla="*/ 8111 w 10036"/>
              <a:gd name="connsiteY10" fmla="*/ 367 h 27533"/>
              <a:gd name="connsiteX11" fmla="*/ 4872 w 10036"/>
              <a:gd name="connsiteY11" fmla="*/ 130 h 27533"/>
              <a:gd name="connsiteX0" fmla="*/ 4196 w 10034"/>
              <a:gd name="connsiteY0" fmla="*/ 0 h 27788"/>
              <a:gd name="connsiteX1" fmla="*/ 3936 w 10034"/>
              <a:gd name="connsiteY1" fmla="*/ 0 h 27788"/>
              <a:gd name="connsiteX2" fmla="*/ 1773 w 10034"/>
              <a:gd name="connsiteY2" fmla="*/ 219 h 27788"/>
              <a:gd name="connsiteX3" fmla="*/ 921 w 10034"/>
              <a:gd name="connsiteY3" fmla="*/ 720 h 27788"/>
              <a:gd name="connsiteX4" fmla="*/ 169 w 10034"/>
              <a:gd name="connsiteY4" fmla="*/ 1876 h 27788"/>
              <a:gd name="connsiteX5" fmla="*/ 392 w 10034"/>
              <a:gd name="connsiteY5" fmla="*/ 2633 h 27788"/>
              <a:gd name="connsiteX6" fmla="*/ 3055 w 10034"/>
              <a:gd name="connsiteY6" fmla="*/ 27597 h 27788"/>
              <a:gd name="connsiteX7" fmla="*/ 3336 w 10034"/>
              <a:gd name="connsiteY7" fmla="*/ 13660 h 27788"/>
              <a:gd name="connsiteX8" fmla="*/ 8373 w 10034"/>
              <a:gd name="connsiteY8" fmla="*/ 3216 h 27788"/>
              <a:gd name="connsiteX9" fmla="*/ 10013 w 10034"/>
              <a:gd name="connsiteY9" fmla="*/ 1748 h 27788"/>
              <a:gd name="connsiteX10" fmla="*/ 8109 w 10034"/>
              <a:gd name="connsiteY10" fmla="*/ 367 h 27788"/>
              <a:gd name="connsiteX11" fmla="*/ 4870 w 10034"/>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7"/>
              <a:gd name="connsiteY0" fmla="*/ 0 h 27788"/>
              <a:gd name="connsiteX1" fmla="*/ 3936 w 10017"/>
              <a:gd name="connsiteY1" fmla="*/ 0 h 27788"/>
              <a:gd name="connsiteX2" fmla="*/ 1773 w 10017"/>
              <a:gd name="connsiteY2" fmla="*/ 219 h 27788"/>
              <a:gd name="connsiteX3" fmla="*/ 921 w 10017"/>
              <a:gd name="connsiteY3" fmla="*/ 720 h 27788"/>
              <a:gd name="connsiteX4" fmla="*/ 169 w 10017"/>
              <a:gd name="connsiteY4" fmla="*/ 1876 h 27788"/>
              <a:gd name="connsiteX5" fmla="*/ 392 w 10017"/>
              <a:gd name="connsiteY5" fmla="*/ 2633 h 27788"/>
              <a:gd name="connsiteX6" fmla="*/ 3055 w 10017"/>
              <a:gd name="connsiteY6" fmla="*/ 27597 h 27788"/>
              <a:gd name="connsiteX7" fmla="*/ 3336 w 10017"/>
              <a:gd name="connsiteY7" fmla="*/ 13660 h 27788"/>
              <a:gd name="connsiteX8" fmla="*/ 2664 w 10017"/>
              <a:gd name="connsiteY8" fmla="*/ 3561 h 27788"/>
              <a:gd name="connsiteX9" fmla="*/ 10013 w 10017"/>
              <a:gd name="connsiteY9" fmla="*/ 1748 h 27788"/>
              <a:gd name="connsiteX10" fmla="*/ 8109 w 10017"/>
              <a:gd name="connsiteY10" fmla="*/ 367 h 27788"/>
              <a:gd name="connsiteX11" fmla="*/ 4870 w 10017"/>
              <a:gd name="connsiteY11" fmla="*/ 130 h 27788"/>
              <a:gd name="connsiteX0" fmla="*/ 4196 w 10018"/>
              <a:gd name="connsiteY0" fmla="*/ 0 h 27788"/>
              <a:gd name="connsiteX1" fmla="*/ 3936 w 10018"/>
              <a:gd name="connsiteY1" fmla="*/ 0 h 27788"/>
              <a:gd name="connsiteX2" fmla="*/ 1773 w 10018"/>
              <a:gd name="connsiteY2" fmla="*/ 219 h 27788"/>
              <a:gd name="connsiteX3" fmla="*/ 921 w 10018"/>
              <a:gd name="connsiteY3" fmla="*/ 720 h 27788"/>
              <a:gd name="connsiteX4" fmla="*/ 169 w 10018"/>
              <a:gd name="connsiteY4" fmla="*/ 1876 h 27788"/>
              <a:gd name="connsiteX5" fmla="*/ 392 w 10018"/>
              <a:gd name="connsiteY5" fmla="*/ 2633 h 27788"/>
              <a:gd name="connsiteX6" fmla="*/ 3055 w 10018"/>
              <a:gd name="connsiteY6" fmla="*/ 27597 h 27788"/>
              <a:gd name="connsiteX7" fmla="*/ 3336 w 10018"/>
              <a:gd name="connsiteY7" fmla="*/ 13660 h 27788"/>
              <a:gd name="connsiteX8" fmla="*/ 3101 w 10018"/>
              <a:gd name="connsiteY8" fmla="*/ 3475 h 27788"/>
              <a:gd name="connsiteX9" fmla="*/ 10013 w 10018"/>
              <a:gd name="connsiteY9" fmla="*/ 1748 h 27788"/>
              <a:gd name="connsiteX10" fmla="*/ 8109 w 10018"/>
              <a:gd name="connsiteY10" fmla="*/ 367 h 27788"/>
              <a:gd name="connsiteX11" fmla="*/ 4870 w 10018"/>
              <a:gd name="connsiteY11" fmla="*/ 130 h 27788"/>
              <a:gd name="connsiteX0" fmla="*/ 4073 w 9895"/>
              <a:gd name="connsiteY0" fmla="*/ 0 h 27775"/>
              <a:gd name="connsiteX1" fmla="*/ 3813 w 9895"/>
              <a:gd name="connsiteY1" fmla="*/ 0 h 27775"/>
              <a:gd name="connsiteX2" fmla="*/ 1650 w 9895"/>
              <a:gd name="connsiteY2" fmla="*/ 219 h 27775"/>
              <a:gd name="connsiteX3" fmla="*/ 798 w 9895"/>
              <a:gd name="connsiteY3" fmla="*/ 720 h 27775"/>
              <a:gd name="connsiteX4" fmla="*/ 46 w 9895"/>
              <a:gd name="connsiteY4" fmla="*/ 1876 h 27775"/>
              <a:gd name="connsiteX5" fmla="*/ 398 w 9895"/>
              <a:gd name="connsiteY5" fmla="*/ 3065 h 27775"/>
              <a:gd name="connsiteX6" fmla="*/ 2932 w 9895"/>
              <a:gd name="connsiteY6" fmla="*/ 27597 h 27775"/>
              <a:gd name="connsiteX7" fmla="*/ 3213 w 9895"/>
              <a:gd name="connsiteY7" fmla="*/ 13660 h 27775"/>
              <a:gd name="connsiteX8" fmla="*/ 2978 w 9895"/>
              <a:gd name="connsiteY8" fmla="*/ 3475 h 27775"/>
              <a:gd name="connsiteX9" fmla="*/ 9890 w 9895"/>
              <a:gd name="connsiteY9" fmla="*/ 1748 h 27775"/>
              <a:gd name="connsiteX10" fmla="*/ 7986 w 9895"/>
              <a:gd name="connsiteY10" fmla="*/ 367 h 27775"/>
              <a:gd name="connsiteX11" fmla="*/ 4747 w 9895"/>
              <a:gd name="connsiteY11" fmla="*/ 130 h 27775"/>
              <a:gd name="connsiteX0" fmla="*/ 4906 w 10790"/>
              <a:gd name="connsiteY0" fmla="*/ 0 h 10000"/>
              <a:gd name="connsiteX1" fmla="*/ 4643 w 10790"/>
              <a:gd name="connsiteY1" fmla="*/ 0 h 10000"/>
              <a:gd name="connsiteX2" fmla="*/ 2458 w 10790"/>
              <a:gd name="connsiteY2" fmla="*/ 79 h 10000"/>
              <a:gd name="connsiteX3" fmla="*/ 1596 w 10790"/>
              <a:gd name="connsiteY3" fmla="*/ 259 h 10000"/>
              <a:gd name="connsiteX4" fmla="*/ 4 w 10790"/>
              <a:gd name="connsiteY4" fmla="*/ 768 h 10000"/>
              <a:gd name="connsiteX5" fmla="*/ 1192 w 10790"/>
              <a:gd name="connsiteY5" fmla="*/ 1104 h 10000"/>
              <a:gd name="connsiteX6" fmla="*/ 3753 w 10790"/>
              <a:gd name="connsiteY6" fmla="*/ 9936 h 10000"/>
              <a:gd name="connsiteX7" fmla="*/ 4037 w 10790"/>
              <a:gd name="connsiteY7" fmla="*/ 4918 h 10000"/>
              <a:gd name="connsiteX8" fmla="*/ 3800 w 10790"/>
              <a:gd name="connsiteY8" fmla="*/ 1251 h 10000"/>
              <a:gd name="connsiteX9" fmla="*/ 10785 w 10790"/>
              <a:gd name="connsiteY9" fmla="*/ 629 h 10000"/>
              <a:gd name="connsiteX10" fmla="*/ 8861 w 10790"/>
              <a:gd name="connsiteY10" fmla="*/ 132 h 10000"/>
              <a:gd name="connsiteX11" fmla="*/ 5587 w 10790"/>
              <a:gd name="connsiteY11" fmla="*/ 47 h 10000"/>
              <a:gd name="connsiteX0" fmla="*/ 5095 w 10979"/>
              <a:gd name="connsiteY0" fmla="*/ 0 h 10000"/>
              <a:gd name="connsiteX1" fmla="*/ 4832 w 10979"/>
              <a:gd name="connsiteY1" fmla="*/ 0 h 10000"/>
              <a:gd name="connsiteX2" fmla="*/ 2647 w 10979"/>
              <a:gd name="connsiteY2" fmla="*/ 79 h 10000"/>
              <a:gd name="connsiteX3" fmla="*/ 1785 w 10979"/>
              <a:gd name="connsiteY3" fmla="*/ 259 h 10000"/>
              <a:gd name="connsiteX4" fmla="*/ 193 w 10979"/>
              <a:gd name="connsiteY4" fmla="*/ 768 h 10000"/>
              <a:gd name="connsiteX5" fmla="*/ 1381 w 10979"/>
              <a:gd name="connsiteY5" fmla="*/ 1104 h 10000"/>
              <a:gd name="connsiteX6" fmla="*/ 3942 w 10979"/>
              <a:gd name="connsiteY6" fmla="*/ 9936 h 10000"/>
              <a:gd name="connsiteX7" fmla="*/ 4226 w 10979"/>
              <a:gd name="connsiteY7" fmla="*/ 4918 h 10000"/>
              <a:gd name="connsiteX8" fmla="*/ 3989 w 10979"/>
              <a:gd name="connsiteY8" fmla="*/ 1251 h 10000"/>
              <a:gd name="connsiteX9" fmla="*/ 10974 w 10979"/>
              <a:gd name="connsiteY9" fmla="*/ 629 h 10000"/>
              <a:gd name="connsiteX10" fmla="*/ 9050 w 10979"/>
              <a:gd name="connsiteY10" fmla="*/ 132 h 10000"/>
              <a:gd name="connsiteX11" fmla="*/ 5776 w 10979"/>
              <a:gd name="connsiteY11" fmla="*/ 47 h 10000"/>
              <a:gd name="connsiteX0" fmla="*/ 4908 w 10792"/>
              <a:gd name="connsiteY0" fmla="*/ 0 h 9969"/>
              <a:gd name="connsiteX1" fmla="*/ 4645 w 10792"/>
              <a:gd name="connsiteY1" fmla="*/ 0 h 9969"/>
              <a:gd name="connsiteX2" fmla="*/ 2460 w 10792"/>
              <a:gd name="connsiteY2" fmla="*/ 79 h 9969"/>
              <a:gd name="connsiteX3" fmla="*/ 1598 w 10792"/>
              <a:gd name="connsiteY3" fmla="*/ 259 h 9969"/>
              <a:gd name="connsiteX4" fmla="*/ 6 w 10792"/>
              <a:gd name="connsiteY4" fmla="*/ 768 h 9969"/>
              <a:gd name="connsiteX5" fmla="*/ 2208 w 10792"/>
              <a:gd name="connsiteY5" fmla="*/ 2285 h 9969"/>
              <a:gd name="connsiteX6" fmla="*/ 3755 w 10792"/>
              <a:gd name="connsiteY6" fmla="*/ 9936 h 9969"/>
              <a:gd name="connsiteX7" fmla="*/ 4039 w 10792"/>
              <a:gd name="connsiteY7" fmla="*/ 4918 h 9969"/>
              <a:gd name="connsiteX8" fmla="*/ 3802 w 10792"/>
              <a:gd name="connsiteY8" fmla="*/ 1251 h 9969"/>
              <a:gd name="connsiteX9" fmla="*/ 10787 w 10792"/>
              <a:gd name="connsiteY9" fmla="*/ 629 h 9969"/>
              <a:gd name="connsiteX10" fmla="*/ 8863 w 10792"/>
              <a:gd name="connsiteY10" fmla="*/ 132 h 9969"/>
              <a:gd name="connsiteX11" fmla="*/ 5589 w 10792"/>
              <a:gd name="connsiteY11" fmla="*/ 47 h 9969"/>
              <a:gd name="connsiteX0" fmla="*/ 4571 w 10022"/>
              <a:gd name="connsiteY0" fmla="*/ 0 h 10000"/>
              <a:gd name="connsiteX1" fmla="*/ 4327 w 10022"/>
              <a:gd name="connsiteY1" fmla="*/ 0 h 10000"/>
              <a:gd name="connsiteX2" fmla="*/ 2302 w 10022"/>
              <a:gd name="connsiteY2" fmla="*/ 79 h 10000"/>
              <a:gd name="connsiteX3" fmla="*/ 1504 w 10022"/>
              <a:gd name="connsiteY3" fmla="*/ 260 h 10000"/>
              <a:gd name="connsiteX4" fmla="*/ 5 w 10022"/>
              <a:gd name="connsiteY4" fmla="*/ 1019 h 10000"/>
              <a:gd name="connsiteX5" fmla="*/ 2069 w 10022"/>
              <a:gd name="connsiteY5" fmla="*/ 2292 h 10000"/>
              <a:gd name="connsiteX6" fmla="*/ 3502 w 10022"/>
              <a:gd name="connsiteY6" fmla="*/ 9967 h 10000"/>
              <a:gd name="connsiteX7" fmla="*/ 3766 w 10022"/>
              <a:gd name="connsiteY7" fmla="*/ 4933 h 10000"/>
              <a:gd name="connsiteX8" fmla="*/ 3546 w 10022"/>
              <a:gd name="connsiteY8" fmla="*/ 1255 h 10000"/>
              <a:gd name="connsiteX9" fmla="*/ 10018 w 10022"/>
              <a:gd name="connsiteY9" fmla="*/ 631 h 10000"/>
              <a:gd name="connsiteX10" fmla="*/ 8236 w 10022"/>
              <a:gd name="connsiteY10" fmla="*/ 132 h 10000"/>
              <a:gd name="connsiteX11" fmla="*/ 5202 w 10022"/>
              <a:gd name="connsiteY11" fmla="*/ 47 h 10000"/>
              <a:gd name="connsiteX0" fmla="*/ 4575 w 10026"/>
              <a:gd name="connsiteY0" fmla="*/ 0 h 10000"/>
              <a:gd name="connsiteX1" fmla="*/ 4331 w 10026"/>
              <a:gd name="connsiteY1" fmla="*/ 0 h 10000"/>
              <a:gd name="connsiteX2" fmla="*/ 2306 w 10026"/>
              <a:gd name="connsiteY2" fmla="*/ 79 h 10000"/>
              <a:gd name="connsiteX3" fmla="*/ 1339 w 10026"/>
              <a:gd name="connsiteY3" fmla="*/ 322 h 10000"/>
              <a:gd name="connsiteX4" fmla="*/ 9 w 10026"/>
              <a:gd name="connsiteY4" fmla="*/ 1019 h 10000"/>
              <a:gd name="connsiteX5" fmla="*/ 2073 w 10026"/>
              <a:gd name="connsiteY5" fmla="*/ 2292 h 10000"/>
              <a:gd name="connsiteX6" fmla="*/ 3506 w 10026"/>
              <a:gd name="connsiteY6" fmla="*/ 9967 h 10000"/>
              <a:gd name="connsiteX7" fmla="*/ 3770 w 10026"/>
              <a:gd name="connsiteY7" fmla="*/ 4933 h 10000"/>
              <a:gd name="connsiteX8" fmla="*/ 3550 w 10026"/>
              <a:gd name="connsiteY8" fmla="*/ 1255 h 10000"/>
              <a:gd name="connsiteX9" fmla="*/ 10022 w 10026"/>
              <a:gd name="connsiteY9" fmla="*/ 631 h 10000"/>
              <a:gd name="connsiteX10" fmla="*/ 8240 w 10026"/>
              <a:gd name="connsiteY10" fmla="*/ 132 h 10000"/>
              <a:gd name="connsiteX11" fmla="*/ 5206 w 10026"/>
              <a:gd name="connsiteY11" fmla="*/ 47 h 10000"/>
              <a:gd name="connsiteX0" fmla="*/ 4575 w 8240"/>
              <a:gd name="connsiteY0" fmla="*/ 0 h 10000"/>
              <a:gd name="connsiteX1" fmla="*/ 4331 w 8240"/>
              <a:gd name="connsiteY1" fmla="*/ 0 h 10000"/>
              <a:gd name="connsiteX2" fmla="*/ 2306 w 8240"/>
              <a:gd name="connsiteY2" fmla="*/ 79 h 10000"/>
              <a:gd name="connsiteX3" fmla="*/ 1339 w 8240"/>
              <a:gd name="connsiteY3" fmla="*/ 322 h 10000"/>
              <a:gd name="connsiteX4" fmla="*/ 9 w 8240"/>
              <a:gd name="connsiteY4" fmla="*/ 1019 h 10000"/>
              <a:gd name="connsiteX5" fmla="*/ 2073 w 8240"/>
              <a:gd name="connsiteY5" fmla="*/ 2292 h 10000"/>
              <a:gd name="connsiteX6" fmla="*/ 3506 w 8240"/>
              <a:gd name="connsiteY6" fmla="*/ 9967 h 10000"/>
              <a:gd name="connsiteX7" fmla="*/ 3770 w 8240"/>
              <a:gd name="connsiteY7" fmla="*/ 4933 h 10000"/>
              <a:gd name="connsiteX8" fmla="*/ 3550 w 8240"/>
              <a:gd name="connsiteY8" fmla="*/ 1255 h 10000"/>
              <a:gd name="connsiteX9" fmla="*/ 8240 w 8240"/>
              <a:gd name="connsiteY9" fmla="*/ 132 h 10000"/>
              <a:gd name="connsiteX10" fmla="*/ 5206 w 8240"/>
              <a:gd name="connsiteY10" fmla="*/ 47 h 10000"/>
              <a:gd name="connsiteX0" fmla="*/ 5552 w 6318"/>
              <a:gd name="connsiteY0" fmla="*/ 0 h 10000"/>
              <a:gd name="connsiteX1" fmla="*/ 5256 w 6318"/>
              <a:gd name="connsiteY1" fmla="*/ 0 h 10000"/>
              <a:gd name="connsiteX2" fmla="*/ 2799 w 6318"/>
              <a:gd name="connsiteY2" fmla="*/ 79 h 10000"/>
              <a:gd name="connsiteX3" fmla="*/ 1625 w 6318"/>
              <a:gd name="connsiteY3" fmla="*/ 322 h 10000"/>
              <a:gd name="connsiteX4" fmla="*/ 11 w 6318"/>
              <a:gd name="connsiteY4" fmla="*/ 1019 h 10000"/>
              <a:gd name="connsiteX5" fmla="*/ 2516 w 6318"/>
              <a:gd name="connsiteY5" fmla="*/ 2292 h 10000"/>
              <a:gd name="connsiteX6" fmla="*/ 4255 w 6318"/>
              <a:gd name="connsiteY6" fmla="*/ 9967 h 10000"/>
              <a:gd name="connsiteX7" fmla="*/ 4575 w 6318"/>
              <a:gd name="connsiteY7" fmla="*/ 4933 h 10000"/>
              <a:gd name="connsiteX8" fmla="*/ 4308 w 6318"/>
              <a:gd name="connsiteY8" fmla="*/ 1255 h 10000"/>
              <a:gd name="connsiteX9" fmla="*/ 6318 w 6318"/>
              <a:gd name="connsiteY9" fmla="*/ 47 h 10000"/>
              <a:gd name="connsiteX0" fmla="*/ 8789 w 8789"/>
              <a:gd name="connsiteY0" fmla="*/ 0 h 10000"/>
              <a:gd name="connsiteX1" fmla="*/ 8320 w 8789"/>
              <a:gd name="connsiteY1" fmla="*/ 0 h 10000"/>
              <a:gd name="connsiteX2" fmla="*/ 4431 w 8789"/>
              <a:gd name="connsiteY2" fmla="*/ 79 h 10000"/>
              <a:gd name="connsiteX3" fmla="*/ 2573 w 8789"/>
              <a:gd name="connsiteY3" fmla="*/ 322 h 10000"/>
              <a:gd name="connsiteX4" fmla="*/ 18 w 8789"/>
              <a:gd name="connsiteY4" fmla="*/ 1019 h 10000"/>
              <a:gd name="connsiteX5" fmla="*/ 3983 w 8789"/>
              <a:gd name="connsiteY5" fmla="*/ 2292 h 10000"/>
              <a:gd name="connsiteX6" fmla="*/ 6736 w 8789"/>
              <a:gd name="connsiteY6" fmla="*/ 9967 h 10000"/>
              <a:gd name="connsiteX7" fmla="*/ 7242 w 8789"/>
              <a:gd name="connsiteY7" fmla="*/ 4933 h 10000"/>
              <a:gd name="connsiteX8" fmla="*/ 6820 w 8789"/>
              <a:gd name="connsiteY8" fmla="*/ 1255 h 10000"/>
              <a:gd name="connsiteX0" fmla="*/ 9466 w 9466"/>
              <a:gd name="connsiteY0" fmla="*/ 0 h 10000"/>
              <a:gd name="connsiteX1" fmla="*/ 5042 w 9466"/>
              <a:gd name="connsiteY1" fmla="*/ 79 h 10000"/>
              <a:gd name="connsiteX2" fmla="*/ 2928 w 9466"/>
              <a:gd name="connsiteY2" fmla="*/ 322 h 10000"/>
              <a:gd name="connsiteX3" fmla="*/ 20 w 9466"/>
              <a:gd name="connsiteY3" fmla="*/ 1019 h 10000"/>
              <a:gd name="connsiteX4" fmla="*/ 4532 w 9466"/>
              <a:gd name="connsiteY4" fmla="*/ 2292 h 10000"/>
              <a:gd name="connsiteX5" fmla="*/ 7664 w 9466"/>
              <a:gd name="connsiteY5" fmla="*/ 9967 h 10000"/>
              <a:gd name="connsiteX6" fmla="*/ 8240 w 9466"/>
              <a:gd name="connsiteY6" fmla="*/ 4933 h 10000"/>
              <a:gd name="connsiteX7" fmla="*/ 7760 w 9466"/>
              <a:gd name="connsiteY7" fmla="*/ 1255 h 10000"/>
              <a:gd name="connsiteX0" fmla="*/ 5327 w 8706"/>
              <a:gd name="connsiteY0" fmla="*/ 0 h 9921"/>
              <a:gd name="connsiteX1" fmla="*/ 3094 w 8706"/>
              <a:gd name="connsiteY1" fmla="*/ 243 h 9921"/>
              <a:gd name="connsiteX2" fmla="*/ 22 w 8706"/>
              <a:gd name="connsiteY2" fmla="*/ 940 h 9921"/>
              <a:gd name="connsiteX3" fmla="*/ 4789 w 8706"/>
              <a:gd name="connsiteY3" fmla="*/ 2213 h 9921"/>
              <a:gd name="connsiteX4" fmla="*/ 8097 w 8706"/>
              <a:gd name="connsiteY4" fmla="*/ 9888 h 9921"/>
              <a:gd name="connsiteX5" fmla="*/ 8706 w 8706"/>
              <a:gd name="connsiteY5" fmla="*/ 4854 h 9921"/>
              <a:gd name="connsiteX6" fmla="*/ 8199 w 8706"/>
              <a:gd name="connsiteY6" fmla="*/ 1176 h 9921"/>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7885 w 10000"/>
              <a:gd name="connsiteY6" fmla="*/ 146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6119 w 10000"/>
              <a:gd name="connsiteY0" fmla="*/ 0 h 10000"/>
              <a:gd name="connsiteX1" fmla="*/ 3554 w 10000"/>
              <a:gd name="connsiteY1" fmla="*/ 245 h 10000"/>
              <a:gd name="connsiteX2" fmla="*/ 25 w 10000"/>
              <a:gd name="connsiteY2" fmla="*/ 947 h 10000"/>
              <a:gd name="connsiteX3" fmla="*/ 5501 w 10000"/>
              <a:gd name="connsiteY3" fmla="*/ 2231 h 10000"/>
              <a:gd name="connsiteX4" fmla="*/ 9300 w 10000"/>
              <a:gd name="connsiteY4" fmla="*/ 9967 h 10000"/>
              <a:gd name="connsiteX5" fmla="*/ 10000 w 10000"/>
              <a:gd name="connsiteY5" fmla="*/ 4893 h 10000"/>
              <a:gd name="connsiteX6" fmla="*/ 8268 w 10000"/>
              <a:gd name="connsiteY6" fmla="*/ 1248 h 10000"/>
              <a:gd name="connsiteX0" fmla="*/ 8038 w 10003"/>
              <a:gd name="connsiteY0" fmla="*/ 0 h 9937"/>
              <a:gd name="connsiteX1" fmla="*/ 3557 w 10003"/>
              <a:gd name="connsiteY1" fmla="*/ 182 h 9937"/>
              <a:gd name="connsiteX2" fmla="*/ 28 w 10003"/>
              <a:gd name="connsiteY2" fmla="*/ 884 h 9937"/>
              <a:gd name="connsiteX3" fmla="*/ 5504 w 10003"/>
              <a:gd name="connsiteY3" fmla="*/ 2168 h 9937"/>
              <a:gd name="connsiteX4" fmla="*/ 9303 w 10003"/>
              <a:gd name="connsiteY4" fmla="*/ 9904 h 9937"/>
              <a:gd name="connsiteX5" fmla="*/ 10003 w 10003"/>
              <a:gd name="connsiteY5" fmla="*/ 4830 h 9937"/>
              <a:gd name="connsiteX6" fmla="*/ 8271 w 10003"/>
              <a:gd name="connsiteY6" fmla="*/ 1185 h 9937"/>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8036 w 10000"/>
              <a:gd name="connsiteY0" fmla="*/ 0 h 10000"/>
              <a:gd name="connsiteX1" fmla="*/ 3556 w 10000"/>
              <a:gd name="connsiteY1" fmla="*/ 183 h 10000"/>
              <a:gd name="connsiteX2" fmla="*/ 28 w 10000"/>
              <a:gd name="connsiteY2" fmla="*/ 890 h 10000"/>
              <a:gd name="connsiteX3" fmla="*/ 5502 w 10000"/>
              <a:gd name="connsiteY3" fmla="*/ 2182 h 10000"/>
              <a:gd name="connsiteX4" fmla="*/ 9300 w 10000"/>
              <a:gd name="connsiteY4" fmla="*/ 9967 h 10000"/>
              <a:gd name="connsiteX5" fmla="*/ 10000 w 10000"/>
              <a:gd name="connsiteY5" fmla="*/ 4861 h 10000"/>
              <a:gd name="connsiteX6" fmla="*/ 8269 w 10000"/>
              <a:gd name="connsiteY6" fmla="*/ 1193 h 10000"/>
              <a:gd name="connsiteX0" fmla="*/ 6631 w 9999"/>
              <a:gd name="connsiteY0" fmla="*/ 0 h 10063"/>
              <a:gd name="connsiteX1" fmla="*/ 3555 w 9999"/>
              <a:gd name="connsiteY1" fmla="*/ 246 h 10063"/>
              <a:gd name="connsiteX2" fmla="*/ 27 w 9999"/>
              <a:gd name="connsiteY2" fmla="*/ 953 h 10063"/>
              <a:gd name="connsiteX3" fmla="*/ 5501 w 9999"/>
              <a:gd name="connsiteY3" fmla="*/ 2245 h 10063"/>
              <a:gd name="connsiteX4" fmla="*/ 9299 w 9999"/>
              <a:gd name="connsiteY4" fmla="*/ 10030 h 10063"/>
              <a:gd name="connsiteX5" fmla="*/ 9999 w 9999"/>
              <a:gd name="connsiteY5" fmla="*/ 4924 h 10063"/>
              <a:gd name="connsiteX6" fmla="*/ 8268 w 9999"/>
              <a:gd name="connsiteY6" fmla="*/ 1256 h 10063"/>
              <a:gd name="connsiteX0" fmla="*/ 7270 w 10000"/>
              <a:gd name="connsiteY0" fmla="*/ 103 h 9789"/>
              <a:gd name="connsiteX1" fmla="*/ 3555 w 10000"/>
              <a:gd name="connsiteY1" fmla="*/ 33 h 9789"/>
              <a:gd name="connsiteX2" fmla="*/ 27 w 10000"/>
              <a:gd name="connsiteY2" fmla="*/ 736 h 9789"/>
              <a:gd name="connsiteX3" fmla="*/ 5502 w 10000"/>
              <a:gd name="connsiteY3" fmla="*/ 2020 h 9789"/>
              <a:gd name="connsiteX4" fmla="*/ 9300 w 10000"/>
              <a:gd name="connsiteY4" fmla="*/ 9756 h 9789"/>
              <a:gd name="connsiteX5" fmla="*/ 10000 w 10000"/>
              <a:gd name="connsiteY5" fmla="*/ 4682 h 9789"/>
              <a:gd name="connsiteX6" fmla="*/ 8269 w 10000"/>
              <a:gd name="connsiteY6" fmla="*/ 1037 h 9789"/>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269 w 10000"/>
              <a:gd name="connsiteY6" fmla="*/ 1179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796"/>
              <a:gd name="connsiteY0" fmla="*/ 0 h 10120"/>
              <a:gd name="connsiteX1" fmla="*/ 3555 w 10796"/>
              <a:gd name="connsiteY1" fmla="*/ 154 h 10120"/>
              <a:gd name="connsiteX2" fmla="*/ 27 w 10796"/>
              <a:gd name="connsiteY2" fmla="*/ 872 h 10120"/>
              <a:gd name="connsiteX3" fmla="*/ 5502 w 10796"/>
              <a:gd name="connsiteY3" fmla="*/ 2184 h 10120"/>
              <a:gd name="connsiteX4" fmla="*/ 9300 w 10796"/>
              <a:gd name="connsiteY4" fmla="*/ 10086 h 10120"/>
              <a:gd name="connsiteX5" fmla="*/ 10000 w 10796"/>
              <a:gd name="connsiteY5" fmla="*/ 4903 h 10120"/>
              <a:gd name="connsiteX6" fmla="*/ 10312 w 10796"/>
              <a:gd name="connsiteY6" fmla="*/ 1404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6864 w 10000"/>
              <a:gd name="connsiteY6" fmla="*/ 1436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7566 w 10000"/>
              <a:gd name="connsiteY6" fmla="*/ 1243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0 h 10120"/>
              <a:gd name="connsiteX1" fmla="*/ 3555 w 10000"/>
              <a:gd name="connsiteY1" fmla="*/ 154 h 10120"/>
              <a:gd name="connsiteX2" fmla="*/ 27 w 10000"/>
              <a:gd name="connsiteY2" fmla="*/ 872 h 10120"/>
              <a:gd name="connsiteX3" fmla="*/ 5502 w 10000"/>
              <a:gd name="connsiteY3" fmla="*/ 2184 h 10120"/>
              <a:gd name="connsiteX4" fmla="*/ 9300 w 10000"/>
              <a:gd name="connsiteY4" fmla="*/ 10086 h 10120"/>
              <a:gd name="connsiteX5" fmla="*/ 10000 w 10000"/>
              <a:gd name="connsiteY5" fmla="*/ 4903 h 10120"/>
              <a:gd name="connsiteX6" fmla="*/ 8141 w 10000"/>
              <a:gd name="connsiteY6" fmla="*/ 1115 h 10120"/>
              <a:gd name="connsiteX0" fmla="*/ 7398 w 10000"/>
              <a:gd name="connsiteY0" fmla="*/ 501 h 10621"/>
              <a:gd name="connsiteX1" fmla="*/ 3555 w 10000"/>
              <a:gd name="connsiteY1" fmla="*/ 655 h 10621"/>
              <a:gd name="connsiteX2" fmla="*/ 27 w 10000"/>
              <a:gd name="connsiteY2" fmla="*/ 1373 h 10621"/>
              <a:gd name="connsiteX3" fmla="*/ 5502 w 10000"/>
              <a:gd name="connsiteY3" fmla="*/ 2685 h 10621"/>
              <a:gd name="connsiteX4" fmla="*/ 9300 w 10000"/>
              <a:gd name="connsiteY4" fmla="*/ 10587 h 10621"/>
              <a:gd name="connsiteX5" fmla="*/ 10000 w 10000"/>
              <a:gd name="connsiteY5" fmla="*/ 5404 h 10621"/>
              <a:gd name="connsiteX6" fmla="*/ 8141 w 10000"/>
              <a:gd name="connsiteY6" fmla="*/ 1616 h 10621"/>
              <a:gd name="connsiteX0" fmla="*/ 7398 w 10000"/>
              <a:gd name="connsiteY0" fmla="*/ 61 h 10181"/>
              <a:gd name="connsiteX1" fmla="*/ 3555 w 10000"/>
              <a:gd name="connsiteY1" fmla="*/ 215 h 10181"/>
              <a:gd name="connsiteX2" fmla="*/ 27 w 10000"/>
              <a:gd name="connsiteY2" fmla="*/ 933 h 10181"/>
              <a:gd name="connsiteX3" fmla="*/ 5502 w 10000"/>
              <a:gd name="connsiteY3" fmla="*/ 2245 h 10181"/>
              <a:gd name="connsiteX4" fmla="*/ 9300 w 10000"/>
              <a:gd name="connsiteY4" fmla="*/ 10147 h 10181"/>
              <a:gd name="connsiteX5" fmla="*/ 10000 w 10000"/>
              <a:gd name="connsiteY5" fmla="*/ 4964 h 10181"/>
              <a:gd name="connsiteX6" fmla="*/ 8141 w 10000"/>
              <a:gd name="connsiteY6" fmla="*/ 1176 h 10181"/>
              <a:gd name="connsiteX0" fmla="*/ 6632 w 10000"/>
              <a:gd name="connsiteY0" fmla="*/ 53 h 10221"/>
              <a:gd name="connsiteX1" fmla="*/ 3555 w 10000"/>
              <a:gd name="connsiteY1" fmla="*/ 255 h 10221"/>
              <a:gd name="connsiteX2" fmla="*/ 27 w 10000"/>
              <a:gd name="connsiteY2" fmla="*/ 973 h 10221"/>
              <a:gd name="connsiteX3" fmla="*/ 5502 w 10000"/>
              <a:gd name="connsiteY3" fmla="*/ 2285 h 10221"/>
              <a:gd name="connsiteX4" fmla="*/ 9300 w 10000"/>
              <a:gd name="connsiteY4" fmla="*/ 10187 h 10221"/>
              <a:gd name="connsiteX5" fmla="*/ 10000 w 10000"/>
              <a:gd name="connsiteY5" fmla="*/ 5004 h 10221"/>
              <a:gd name="connsiteX6" fmla="*/ 8141 w 10000"/>
              <a:gd name="connsiteY6" fmla="*/ 1216 h 10221"/>
              <a:gd name="connsiteX0" fmla="*/ 6632 w 10000"/>
              <a:gd name="connsiteY0" fmla="*/ 0 h 10168"/>
              <a:gd name="connsiteX1" fmla="*/ 3555 w 10000"/>
              <a:gd name="connsiteY1" fmla="*/ 202 h 10168"/>
              <a:gd name="connsiteX2" fmla="*/ 27 w 10000"/>
              <a:gd name="connsiteY2" fmla="*/ 920 h 10168"/>
              <a:gd name="connsiteX3" fmla="*/ 5502 w 10000"/>
              <a:gd name="connsiteY3" fmla="*/ 2232 h 10168"/>
              <a:gd name="connsiteX4" fmla="*/ 9300 w 10000"/>
              <a:gd name="connsiteY4" fmla="*/ 10134 h 10168"/>
              <a:gd name="connsiteX5" fmla="*/ 10000 w 10000"/>
              <a:gd name="connsiteY5" fmla="*/ 4951 h 10168"/>
              <a:gd name="connsiteX6" fmla="*/ 8141 w 10000"/>
              <a:gd name="connsiteY6" fmla="*/ 1163 h 10168"/>
              <a:gd name="connsiteX0" fmla="*/ 6724 w 10092"/>
              <a:gd name="connsiteY0" fmla="*/ 393 h 10561"/>
              <a:gd name="connsiteX1" fmla="*/ 2210 w 10092"/>
              <a:gd name="connsiteY1" fmla="*/ 17 h 10561"/>
              <a:gd name="connsiteX2" fmla="*/ 119 w 10092"/>
              <a:gd name="connsiteY2" fmla="*/ 1313 h 10561"/>
              <a:gd name="connsiteX3" fmla="*/ 5594 w 10092"/>
              <a:gd name="connsiteY3" fmla="*/ 2625 h 10561"/>
              <a:gd name="connsiteX4" fmla="*/ 9392 w 10092"/>
              <a:gd name="connsiteY4" fmla="*/ 10527 h 10561"/>
              <a:gd name="connsiteX5" fmla="*/ 10092 w 10092"/>
              <a:gd name="connsiteY5" fmla="*/ 5344 h 10561"/>
              <a:gd name="connsiteX6" fmla="*/ 8233 w 10092"/>
              <a:gd name="connsiteY6" fmla="*/ 1556 h 10561"/>
              <a:gd name="connsiteX0" fmla="*/ 6436 w 10091"/>
              <a:gd name="connsiteY0" fmla="*/ 860 h 10547"/>
              <a:gd name="connsiteX1" fmla="*/ 2209 w 10091"/>
              <a:gd name="connsiteY1" fmla="*/ 3 h 10547"/>
              <a:gd name="connsiteX2" fmla="*/ 118 w 10091"/>
              <a:gd name="connsiteY2" fmla="*/ 1299 h 10547"/>
              <a:gd name="connsiteX3" fmla="*/ 5593 w 10091"/>
              <a:gd name="connsiteY3" fmla="*/ 2611 h 10547"/>
              <a:gd name="connsiteX4" fmla="*/ 9391 w 10091"/>
              <a:gd name="connsiteY4" fmla="*/ 10513 h 10547"/>
              <a:gd name="connsiteX5" fmla="*/ 10091 w 10091"/>
              <a:gd name="connsiteY5" fmla="*/ 5330 h 10547"/>
              <a:gd name="connsiteX6" fmla="*/ 8232 w 10091"/>
              <a:gd name="connsiteY6" fmla="*/ 1542 h 10547"/>
              <a:gd name="connsiteX0" fmla="*/ 6436 w 10091"/>
              <a:gd name="connsiteY0" fmla="*/ 862 h 10549"/>
              <a:gd name="connsiteX1" fmla="*/ 2209 w 10091"/>
              <a:gd name="connsiteY1" fmla="*/ 5 h 10549"/>
              <a:gd name="connsiteX2" fmla="*/ 118 w 10091"/>
              <a:gd name="connsiteY2" fmla="*/ 1301 h 10549"/>
              <a:gd name="connsiteX3" fmla="*/ 5593 w 10091"/>
              <a:gd name="connsiteY3" fmla="*/ 2613 h 10549"/>
              <a:gd name="connsiteX4" fmla="*/ 9391 w 10091"/>
              <a:gd name="connsiteY4" fmla="*/ 10515 h 10549"/>
              <a:gd name="connsiteX5" fmla="*/ 10091 w 10091"/>
              <a:gd name="connsiteY5" fmla="*/ 5332 h 10549"/>
              <a:gd name="connsiteX6" fmla="*/ 8232 w 10091"/>
              <a:gd name="connsiteY6" fmla="*/ 1544 h 10549"/>
              <a:gd name="connsiteX0" fmla="*/ 6436 w 10091"/>
              <a:gd name="connsiteY0" fmla="*/ 862 h 10549"/>
              <a:gd name="connsiteX1" fmla="*/ 2209 w 10091"/>
              <a:gd name="connsiteY1" fmla="*/ 5 h 10549"/>
              <a:gd name="connsiteX2" fmla="*/ 118 w 10091"/>
              <a:gd name="connsiteY2" fmla="*/ 1301 h 10549"/>
              <a:gd name="connsiteX3" fmla="*/ 5593 w 10091"/>
              <a:gd name="connsiteY3" fmla="*/ 2613 h 10549"/>
              <a:gd name="connsiteX4" fmla="*/ 9391 w 10091"/>
              <a:gd name="connsiteY4" fmla="*/ 10515 h 10549"/>
              <a:gd name="connsiteX5" fmla="*/ 10091 w 10091"/>
              <a:gd name="connsiteY5" fmla="*/ 5332 h 10549"/>
              <a:gd name="connsiteX6" fmla="*/ 7945 w 10091"/>
              <a:gd name="connsiteY6" fmla="*/ 1111 h 10549"/>
              <a:gd name="connsiteX0" fmla="*/ 6393 w 10048"/>
              <a:gd name="connsiteY0" fmla="*/ 862 h 10549"/>
              <a:gd name="connsiteX1" fmla="*/ 2645 w 10048"/>
              <a:gd name="connsiteY1" fmla="*/ 5 h 10549"/>
              <a:gd name="connsiteX2" fmla="*/ 75 w 10048"/>
              <a:gd name="connsiteY2" fmla="*/ 1301 h 10549"/>
              <a:gd name="connsiteX3" fmla="*/ 5550 w 10048"/>
              <a:gd name="connsiteY3" fmla="*/ 2613 h 10549"/>
              <a:gd name="connsiteX4" fmla="*/ 9348 w 10048"/>
              <a:gd name="connsiteY4" fmla="*/ 10515 h 10549"/>
              <a:gd name="connsiteX5" fmla="*/ 10048 w 10048"/>
              <a:gd name="connsiteY5" fmla="*/ 5332 h 10549"/>
              <a:gd name="connsiteX6" fmla="*/ 7902 w 10048"/>
              <a:gd name="connsiteY6" fmla="*/ 1111 h 10549"/>
              <a:gd name="connsiteX0" fmla="*/ 6393 w 10410"/>
              <a:gd name="connsiteY0" fmla="*/ 862 h 10596"/>
              <a:gd name="connsiteX1" fmla="*/ 2645 w 10410"/>
              <a:gd name="connsiteY1" fmla="*/ 5 h 10596"/>
              <a:gd name="connsiteX2" fmla="*/ 75 w 10410"/>
              <a:gd name="connsiteY2" fmla="*/ 1301 h 10596"/>
              <a:gd name="connsiteX3" fmla="*/ 5550 w 10410"/>
              <a:gd name="connsiteY3" fmla="*/ 2613 h 10596"/>
              <a:gd name="connsiteX4" fmla="*/ 10210 w 10410"/>
              <a:gd name="connsiteY4" fmla="*/ 10563 h 10596"/>
              <a:gd name="connsiteX5" fmla="*/ 10048 w 10410"/>
              <a:gd name="connsiteY5" fmla="*/ 5332 h 10596"/>
              <a:gd name="connsiteX6" fmla="*/ 7902 w 10410"/>
              <a:gd name="connsiteY6" fmla="*/ 1111 h 10596"/>
              <a:gd name="connsiteX0" fmla="*/ 6393 w 10522"/>
              <a:gd name="connsiteY0" fmla="*/ 862 h 10563"/>
              <a:gd name="connsiteX1" fmla="*/ 2645 w 10522"/>
              <a:gd name="connsiteY1" fmla="*/ 5 h 10563"/>
              <a:gd name="connsiteX2" fmla="*/ 75 w 10522"/>
              <a:gd name="connsiteY2" fmla="*/ 1301 h 10563"/>
              <a:gd name="connsiteX3" fmla="*/ 5550 w 10522"/>
              <a:gd name="connsiteY3" fmla="*/ 2613 h 10563"/>
              <a:gd name="connsiteX4" fmla="*/ 10210 w 10522"/>
              <a:gd name="connsiteY4" fmla="*/ 10563 h 10563"/>
              <a:gd name="connsiteX5" fmla="*/ 10048 w 10522"/>
              <a:gd name="connsiteY5" fmla="*/ 5332 h 10563"/>
              <a:gd name="connsiteX6" fmla="*/ 7902 w 10522"/>
              <a:gd name="connsiteY6" fmla="*/ 1111 h 10563"/>
              <a:gd name="connsiteX0" fmla="*/ 6393 w 10951"/>
              <a:gd name="connsiteY0" fmla="*/ 862 h 10563"/>
              <a:gd name="connsiteX1" fmla="*/ 2645 w 10951"/>
              <a:gd name="connsiteY1" fmla="*/ 5 h 10563"/>
              <a:gd name="connsiteX2" fmla="*/ 75 w 10951"/>
              <a:gd name="connsiteY2" fmla="*/ 1301 h 10563"/>
              <a:gd name="connsiteX3" fmla="*/ 5550 w 10951"/>
              <a:gd name="connsiteY3" fmla="*/ 2613 h 10563"/>
              <a:gd name="connsiteX4" fmla="*/ 10689 w 10951"/>
              <a:gd name="connsiteY4" fmla="*/ 10563 h 10563"/>
              <a:gd name="connsiteX5" fmla="*/ 10048 w 10951"/>
              <a:gd name="connsiteY5" fmla="*/ 5332 h 10563"/>
              <a:gd name="connsiteX6" fmla="*/ 7902 w 10951"/>
              <a:gd name="connsiteY6" fmla="*/ 1111 h 10563"/>
              <a:gd name="connsiteX0" fmla="*/ 6393 w 11039"/>
              <a:gd name="connsiteY0" fmla="*/ 862 h 10563"/>
              <a:gd name="connsiteX1" fmla="*/ 2645 w 11039"/>
              <a:gd name="connsiteY1" fmla="*/ 5 h 10563"/>
              <a:gd name="connsiteX2" fmla="*/ 75 w 11039"/>
              <a:gd name="connsiteY2" fmla="*/ 1301 h 10563"/>
              <a:gd name="connsiteX3" fmla="*/ 5550 w 11039"/>
              <a:gd name="connsiteY3" fmla="*/ 2613 h 10563"/>
              <a:gd name="connsiteX4" fmla="*/ 10785 w 11039"/>
              <a:gd name="connsiteY4" fmla="*/ 10563 h 10563"/>
              <a:gd name="connsiteX5" fmla="*/ 10048 w 11039"/>
              <a:gd name="connsiteY5" fmla="*/ 5332 h 10563"/>
              <a:gd name="connsiteX6" fmla="*/ 7902 w 11039"/>
              <a:gd name="connsiteY6" fmla="*/ 1111 h 10563"/>
              <a:gd name="connsiteX0" fmla="*/ 6393 w 11091"/>
              <a:gd name="connsiteY0" fmla="*/ 862 h 10563"/>
              <a:gd name="connsiteX1" fmla="*/ 2645 w 11091"/>
              <a:gd name="connsiteY1" fmla="*/ 5 h 10563"/>
              <a:gd name="connsiteX2" fmla="*/ 75 w 11091"/>
              <a:gd name="connsiteY2" fmla="*/ 1301 h 10563"/>
              <a:gd name="connsiteX3" fmla="*/ 5550 w 11091"/>
              <a:gd name="connsiteY3" fmla="*/ 2613 h 10563"/>
              <a:gd name="connsiteX4" fmla="*/ 10785 w 11091"/>
              <a:gd name="connsiteY4" fmla="*/ 10563 h 10563"/>
              <a:gd name="connsiteX5" fmla="*/ 10048 w 11091"/>
              <a:gd name="connsiteY5" fmla="*/ 5332 h 10563"/>
              <a:gd name="connsiteX6" fmla="*/ 7902 w 11091"/>
              <a:gd name="connsiteY6" fmla="*/ 1111 h 10563"/>
              <a:gd name="connsiteX0" fmla="*/ 6393 w 11091"/>
              <a:gd name="connsiteY0" fmla="*/ 862 h 10563"/>
              <a:gd name="connsiteX1" fmla="*/ 2645 w 11091"/>
              <a:gd name="connsiteY1" fmla="*/ 5 h 10563"/>
              <a:gd name="connsiteX2" fmla="*/ 75 w 11091"/>
              <a:gd name="connsiteY2" fmla="*/ 1301 h 10563"/>
              <a:gd name="connsiteX3" fmla="*/ 5550 w 11091"/>
              <a:gd name="connsiteY3" fmla="*/ 2613 h 10563"/>
              <a:gd name="connsiteX4" fmla="*/ 10785 w 11091"/>
              <a:gd name="connsiteY4" fmla="*/ 10563 h 10563"/>
              <a:gd name="connsiteX5" fmla="*/ 10048 w 11091"/>
              <a:gd name="connsiteY5" fmla="*/ 5332 h 10563"/>
              <a:gd name="connsiteX6" fmla="*/ 7902 w 11091"/>
              <a:gd name="connsiteY6" fmla="*/ 1111 h 10563"/>
              <a:gd name="connsiteX0" fmla="*/ 5430 w 11086"/>
              <a:gd name="connsiteY0" fmla="*/ 590 h 10580"/>
              <a:gd name="connsiteX1" fmla="*/ 2640 w 11086"/>
              <a:gd name="connsiteY1" fmla="*/ 22 h 10580"/>
              <a:gd name="connsiteX2" fmla="*/ 70 w 11086"/>
              <a:gd name="connsiteY2" fmla="*/ 1318 h 10580"/>
              <a:gd name="connsiteX3" fmla="*/ 5545 w 11086"/>
              <a:gd name="connsiteY3" fmla="*/ 2630 h 10580"/>
              <a:gd name="connsiteX4" fmla="*/ 10780 w 11086"/>
              <a:gd name="connsiteY4" fmla="*/ 10580 h 10580"/>
              <a:gd name="connsiteX5" fmla="*/ 10043 w 11086"/>
              <a:gd name="connsiteY5" fmla="*/ 5349 h 10580"/>
              <a:gd name="connsiteX6" fmla="*/ 7897 w 11086"/>
              <a:gd name="connsiteY6" fmla="*/ 1128 h 10580"/>
              <a:gd name="connsiteX0" fmla="*/ 5361 w 11017"/>
              <a:gd name="connsiteY0" fmla="*/ 0 h 9990"/>
              <a:gd name="connsiteX1" fmla="*/ 1 w 11017"/>
              <a:gd name="connsiteY1" fmla="*/ 728 h 9990"/>
              <a:gd name="connsiteX2" fmla="*/ 5476 w 11017"/>
              <a:gd name="connsiteY2" fmla="*/ 2040 h 9990"/>
              <a:gd name="connsiteX3" fmla="*/ 10711 w 11017"/>
              <a:gd name="connsiteY3" fmla="*/ 9990 h 9990"/>
              <a:gd name="connsiteX4" fmla="*/ 9974 w 11017"/>
              <a:gd name="connsiteY4" fmla="*/ 4759 h 9990"/>
              <a:gd name="connsiteX5" fmla="*/ 7828 w 11017"/>
              <a:gd name="connsiteY5" fmla="*/ 538 h 9990"/>
              <a:gd name="connsiteX0" fmla="*/ 279 w 5413"/>
              <a:gd name="connsiteY0" fmla="*/ 0 h 10000"/>
              <a:gd name="connsiteX1" fmla="*/ 384 w 5413"/>
              <a:gd name="connsiteY1" fmla="*/ 2042 h 10000"/>
              <a:gd name="connsiteX2" fmla="*/ 5135 w 5413"/>
              <a:gd name="connsiteY2" fmla="*/ 10000 h 10000"/>
              <a:gd name="connsiteX3" fmla="*/ 4466 w 5413"/>
              <a:gd name="connsiteY3" fmla="*/ 4764 h 10000"/>
              <a:gd name="connsiteX4" fmla="*/ 2518 w 5413"/>
              <a:gd name="connsiteY4" fmla="*/ 539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3" h="10000">
                <a:moveTo>
                  <a:pt x="279" y="0"/>
                </a:moveTo>
                <a:cubicBezTo>
                  <a:pt x="301" y="425"/>
                  <a:pt x="-425" y="376"/>
                  <a:pt x="384" y="2042"/>
                </a:cubicBezTo>
                <a:cubicBezTo>
                  <a:pt x="1193" y="3708"/>
                  <a:pt x="4193" y="10077"/>
                  <a:pt x="5135" y="10000"/>
                </a:cubicBezTo>
                <a:cubicBezTo>
                  <a:pt x="6077" y="9923"/>
                  <a:pt x="4314" y="6261"/>
                  <a:pt x="4466" y="4764"/>
                </a:cubicBezTo>
                <a:cubicBezTo>
                  <a:pt x="3352" y="1996"/>
                  <a:pt x="2232" y="1723"/>
                  <a:pt x="2518" y="539"/>
                </a:cubicBezTo>
              </a:path>
            </a:pathLst>
          </a:custGeom>
          <a:solidFill>
            <a:schemeClr val="tx1">
              <a:lumMod val="85000"/>
              <a:lumOff val="15000"/>
              <a:alpha val="89000"/>
            </a:schemeClr>
          </a:solidFill>
          <a:ln>
            <a:noFill/>
          </a:ln>
          <a:effectLst>
            <a:softEdge rad="0"/>
          </a:effectLst>
        </p:spPr>
        <p:txBody>
          <a:bodyPr vert="horz" wrap="square" lIns="91440" tIns="45720" rIns="91440" bIns="45720" numCol="1" anchor="t" anchorCtr="0" compatLnSpc="1">
            <a:prstTxWarp prst="textNoShape">
              <a:avLst/>
            </a:prstTxWarp>
          </a:bodyPr>
          <a:lstStyle/>
          <a:p>
            <a:endParaRPr lang="en-US"/>
          </a:p>
        </p:txBody>
      </p:sp>
      <p:sp>
        <p:nvSpPr>
          <p:cNvPr id="222" name="Rectangle 221"/>
          <p:cNvSpPr/>
          <p:nvPr/>
        </p:nvSpPr>
        <p:spPr>
          <a:xfrm>
            <a:off x="435621" y="4727767"/>
            <a:ext cx="2427625" cy="939759"/>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kern="0" dirty="0">
                <a:solidFill>
                  <a:schemeClr val="bg1"/>
                </a:solidFill>
              </a:rPr>
              <a:t>Subsequent cleansing</a:t>
            </a:r>
            <a:endParaRPr lang="en-US" sz="1600" kern="0" dirty="0">
              <a:solidFill>
                <a:schemeClr val="bg1"/>
              </a:solidFill>
            </a:endParaRPr>
          </a:p>
        </p:txBody>
      </p:sp>
      <p:sp>
        <p:nvSpPr>
          <p:cNvPr id="25" name="Isosceles Triangle 24"/>
          <p:cNvSpPr/>
          <p:nvPr/>
        </p:nvSpPr>
        <p:spPr>
          <a:xfrm flipV="1">
            <a:off x="1389063" y="4309528"/>
            <a:ext cx="514350" cy="305335"/>
          </a:xfrm>
          <a:prstGeom prst="triangle">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1439069" y="5853667"/>
            <a:ext cx="471487" cy="471487"/>
            <a:chOff x="1439069" y="5853667"/>
            <a:chExt cx="471487" cy="471487"/>
          </a:xfrm>
        </p:grpSpPr>
        <p:sp>
          <p:nvSpPr>
            <p:cNvPr id="26" name="Oval 25"/>
            <p:cNvSpPr/>
            <p:nvPr/>
          </p:nvSpPr>
          <p:spPr>
            <a:xfrm>
              <a:off x="1439069" y="5853667"/>
              <a:ext cx="471487" cy="471487"/>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0" name="Freeform 229"/>
          <p:cNvSpPr/>
          <p:nvPr/>
        </p:nvSpPr>
        <p:spPr>
          <a:xfrm>
            <a:off x="5261910" y="3166023"/>
            <a:ext cx="1566173" cy="1191074"/>
          </a:xfrm>
          <a:custGeom>
            <a:avLst/>
            <a:gdLst>
              <a:gd name="connsiteX0" fmla="*/ 481013 w 1585913"/>
              <a:gd name="connsiteY0" fmla="*/ 1019175 h 1128713"/>
              <a:gd name="connsiteX1" fmla="*/ 476250 w 1585913"/>
              <a:gd name="connsiteY1" fmla="*/ 1085850 h 1128713"/>
              <a:gd name="connsiteX2" fmla="*/ 414338 w 1585913"/>
              <a:gd name="connsiteY2" fmla="*/ 876300 h 1128713"/>
              <a:gd name="connsiteX3" fmla="*/ 366713 w 1585913"/>
              <a:gd name="connsiteY3" fmla="*/ 585788 h 1128713"/>
              <a:gd name="connsiteX4" fmla="*/ 304800 w 1585913"/>
              <a:gd name="connsiteY4" fmla="*/ 333375 h 1128713"/>
              <a:gd name="connsiteX5" fmla="*/ 228600 w 1585913"/>
              <a:gd name="connsiteY5" fmla="*/ 214313 h 1128713"/>
              <a:gd name="connsiteX6" fmla="*/ 80963 w 1585913"/>
              <a:gd name="connsiteY6" fmla="*/ 176213 h 1128713"/>
              <a:gd name="connsiteX7" fmla="*/ 0 w 1585913"/>
              <a:gd name="connsiteY7" fmla="*/ 157163 h 1128713"/>
              <a:gd name="connsiteX8" fmla="*/ 66675 w 1585913"/>
              <a:gd name="connsiteY8" fmla="*/ 76200 h 1128713"/>
              <a:gd name="connsiteX9" fmla="*/ 123825 w 1585913"/>
              <a:gd name="connsiteY9" fmla="*/ 52388 h 1128713"/>
              <a:gd name="connsiteX10" fmla="*/ 328613 w 1585913"/>
              <a:gd name="connsiteY10" fmla="*/ 4763 h 1128713"/>
              <a:gd name="connsiteX11" fmla="*/ 809625 w 1585913"/>
              <a:gd name="connsiteY11" fmla="*/ 0 h 1128713"/>
              <a:gd name="connsiteX12" fmla="*/ 1357313 w 1585913"/>
              <a:gd name="connsiteY12" fmla="*/ 47625 h 1128713"/>
              <a:gd name="connsiteX13" fmla="*/ 1447800 w 1585913"/>
              <a:gd name="connsiteY13" fmla="*/ 90488 h 1128713"/>
              <a:gd name="connsiteX14" fmla="*/ 1576388 w 1585913"/>
              <a:gd name="connsiteY14" fmla="*/ 157163 h 1128713"/>
              <a:gd name="connsiteX15" fmla="*/ 1585913 w 1585913"/>
              <a:gd name="connsiteY15" fmla="*/ 233363 h 1128713"/>
              <a:gd name="connsiteX16" fmla="*/ 1533525 w 1585913"/>
              <a:gd name="connsiteY16" fmla="*/ 252413 h 1128713"/>
              <a:gd name="connsiteX17" fmla="*/ 1352550 w 1585913"/>
              <a:gd name="connsiteY17" fmla="*/ 295275 h 1128713"/>
              <a:gd name="connsiteX18" fmla="*/ 1271588 w 1585913"/>
              <a:gd name="connsiteY18" fmla="*/ 466725 h 1128713"/>
              <a:gd name="connsiteX19" fmla="*/ 1085850 w 1585913"/>
              <a:gd name="connsiteY19" fmla="*/ 1109663 h 1128713"/>
              <a:gd name="connsiteX20" fmla="*/ 1033463 w 1585913"/>
              <a:gd name="connsiteY20" fmla="*/ 1128713 h 1128713"/>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52550 w 1585913"/>
              <a:gd name="connsiteY17" fmla="*/ 29527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90650 w 1585913"/>
              <a:gd name="connsiteY17" fmla="*/ 27622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33363 h 1147228"/>
              <a:gd name="connsiteX16" fmla="*/ 1533525 w 1585913"/>
              <a:gd name="connsiteY16" fmla="*/ 252413 h 1147228"/>
              <a:gd name="connsiteX17" fmla="*/ 1390650 w 1585913"/>
              <a:gd name="connsiteY17" fmla="*/ 27622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85913"/>
              <a:gd name="connsiteY0" fmla="*/ 1019175 h 1147228"/>
              <a:gd name="connsiteX1" fmla="*/ 476250 w 1585913"/>
              <a:gd name="connsiteY1" fmla="*/ 1085850 h 1147228"/>
              <a:gd name="connsiteX2" fmla="*/ 414338 w 1585913"/>
              <a:gd name="connsiteY2" fmla="*/ 876300 h 1147228"/>
              <a:gd name="connsiteX3" fmla="*/ 366713 w 1585913"/>
              <a:gd name="connsiteY3" fmla="*/ 585788 h 1147228"/>
              <a:gd name="connsiteX4" fmla="*/ 304800 w 1585913"/>
              <a:gd name="connsiteY4" fmla="*/ 333375 h 1147228"/>
              <a:gd name="connsiteX5" fmla="*/ 228600 w 1585913"/>
              <a:gd name="connsiteY5" fmla="*/ 214313 h 1147228"/>
              <a:gd name="connsiteX6" fmla="*/ 80963 w 1585913"/>
              <a:gd name="connsiteY6" fmla="*/ 176213 h 1147228"/>
              <a:gd name="connsiteX7" fmla="*/ 0 w 1585913"/>
              <a:gd name="connsiteY7" fmla="*/ 157163 h 1147228"/>
              <a:gd name="connsiteX8" fmla="*/ 66675 w 1585913"/>
              <a:gd name="connsiteY8" fmla="*/ 76200 h 1147228"/>
              <a:gd name="connsiteX9" fmla="*/ 123825 w 1585913"/>
              <a:gd name="connsiteY9" fmla="*/ 52388 h 1147228"/>
              <a:gd name="connsiteX10" fmla="*/ 328613 w 1585913"/>
              <a:gd name="connsiteY10" fmla="*/ 4763 h 1147228"/>
              <a:gd name="connsiteX11" fmla="*/ 809625 w 1585913"/>
              <a:gd name="connsiteY11" fmla="*/ 0 h 1147228"/>
              <a:gd name="connsiteX12" fmla="*/ 1357313 w 1585913"/>
              <a:gd name="connsiteY12" fmla="*/ 47625 h 1147228"/>
              <a:gd name="connsiteX13" fmla="*/ 1447800 w 1585913"/>
              <a:gd name="connsiteY13" fmla="*/ 90488 h 1147228"/>
              <a:gd name="connsiteX14" fmla="*/ 1576388 w 1585913"/>
              <a:gd name="connsiteY14" fmla="*/ 157163 h 1147228"/>
              <a:gd name="connsiteX15" fmla="*/ 1585913 w 1585913"/>
              <a:gd name="connsiteY15" fmla="*/ 226219 h 1147228"/>
              <a:gd name="connsiteX16" fmla="*/ 1533525 w 1585913"/>
              <a:gd name="connsiteY16" fmla="*/ 252413 h 1147228"/>
              <a:gd name="connsiteX17" fmla="*/ 1390650 w 1585913"/>
              <a:gd name="connsiteY17" fmla="*/ 276225 h 1147228"/>
              <a:gd name="connsiteX18" fmla="*/ 1271588 w 1585913"/>
              <a:gd name="connsiteY18" fmla="*/ 466725 h 1147228"/>
              <a:gd name="connsiteX19" fmla="*/ 1085850 w 1585913"/>
              <a:gd name="connsiteY19" fmla="*/ 1109663 h 1147228"/>
              <a:gd name="connsiteX20" fmla="*/ 1033463 w 1585913"/>
              <a:gd name="connsiteY20" fmla="*/ 1128713 h 1147228"/>
              <a:gd name="connsiteX0" fmla="*/ 481013 w 1592493"/>
              <a:gd name="connsiteY0" fmla="*/ 1019175 h 1147228"/>
              <a:gd name="connsiteX1" fmla="*/ 476250 w 1592493"/>
              <a:gd name="connsiteY1" fmla="*/ 1085850 h 1147228"/>
              <a:gd name="connsiteX2" fmla="*/ 414338 w 1592493"/>
              <a:gd name="connsiteY2" fmla="*/ 876300 h 1147228"/>
              <a:gd name="connsiteX3" fmla="*/ 366713 w 1592493"/>
              <a:gd name="connsiteY3" fmla="*/ 585788 h 1147228"/>
              <a:gd name="connsiteX4" fmla="*/ 304800 w 1592493"/>
              <a:gd name="connsiteY4" fmla="*/ 333375 h 1147228"/>
              <a:gd name="connsiteX5" fmla="*/ 228600 w 1592493"/>
              <a:gd name="connsiteY5" fmla="*/ 214313 h 1147228"/>
              <a:gd name="connsiteX6" fmla="*/ 80963 w 1592493"/>
              <a:gd name="connsiteY6" fmla="*/ 176213 h 1147228"/>
              <a:gd name="connsiteX7" fmla="*/ 0 w 1592493"/>
              <a:gd name="connsiteY7" fmla="*/ 157163 h 1147228"/>
              <a:gd name="connsiteX8" fmla="*/ 66675 w 1592493"/>
              <a:gd name="connsiteY8" fmla="*/ 76200 h 1147228"/>
              <a:gd name="connsiteX9" fmla="*/ 123825 w 1592493"/>
              <a:gd name="connsiteY9" fmla="*/ 52388 h 1147228"/>
              <a:gd name="connsiteX10" fmla="*/ 328613 w 1592493"/>
              <a:gd name="connsiteY10" fmla="*/ 4763 h 1147228"/>
              <a:gd name="connsiteX11" fmla="*/ 809625 w 1592493"/>
              <a:gd name="connsiteY11" fmla="*/ 0 h 1147228"/>
              <a:gd name="connsiteX12" fmla="*/ 1357313 w 1592493"/>
              <a:gd name="connsiteY12" fmla="*/ 47625 h 1147228"/>
              <a:gd name="connsiteX13" fmla="*/ 1447800 w 1592493"/>
              <a:gd name="connsiteY13" fmla="*/ 90488 h 1147228"/>
              <a:gd name="connsiteX14" fmla="*/ 1576388 w 1592493"/>
              <a:gd name="connsiteY14" fmla="*/ 157163 h 1147228"/>
              <a:gd name="connsiteX15" fmla="*/ 1585913 w 1592493"/>
              <a:gd name="connsiteY15" fmla="*/ 226219 h 1147228"/>
              <a:gd name="connsiteX16" fmla="*/ 1533525 w 1592493"/>
              <a:gd name="connsiteY16" fmla="*/ 252413 h 1147228"/>
              <a:gd name="connsiteX17" fmla="*/ 1390650 w 1592493"/>
              <a:gd name="connsiteY17" fmla="*/ 276225 h 1147228"/>
              <a:gd name="connsiteX18" fmla="*/ 1271588 w 1592493"/>
              <a:gd name="connsiteY18" fmla="*/ 466725 h 1147228"/>
              <a:gd name="connsiteX19" fmla="*/ 1085850 w 1592493"/>
              <a:gd name="connsiteY19" fmla="*/ 1109663 h 1147228"/>
              <a:gd name="connsiteX20" fmla="*/ 1033463 w 1592493"/>
              <a:gd name="connsiteY20" fmla="*/ 1128713 h 1147228"/>
              <a:gd name="connsiteX0" fmla="*/ 481013 w 1592493"/>
              <a:gd name="connsiteY0" fmla="*/ 1019175 h 1147228"/>
              <a:gd name="connsiteX1" fmla="*/ 476250 w 1592493"/>
              <a:gd name="connsiteY1" fmla="*/ 1085850 h 1147228"/>
              <a:gd name="connsiteX2" fmla="*/ 414338 w 1592493"/>
              <a:gd name="connsiteY2" fmla="*/ 876300 h 1147228"/>
              <a:gd name="connsiteX3" fmla="*/ 366713 w 1592493"/>
              <a:gd name="connsiteY3" fmla="*/ 585788 h 1147228"/>
              <a:gd name="connsiteX4" fmla="*/ 304800 w 1592493"/>
              <a:gd name="connsiteY4" fmla="*/ 333375 h 1147228"/>
              <a:gd name="connsiteX5" fmla="*/ 228600 w 1592493"/>
              <a:gd name="connsiteY5" fmla="*/ 214313 h 1147228"/>
              <a:gd name="connsiteX6" fmla="*/ 80963 w 1592493"/>
              <a:gd name="connsiteY6" fmla="*/ 176213 h 1147228"/>
              <a:gd name="connsiteX7" fmla="*/ 0 w 1592493"/>
              <a:gd name="connsiteY7" fmla="*/ 157163 h 1147228"/>
              <a:gd name="connsiteX8" fmla="*/ 66675 w 1592493"/>
              <a:gd name="connsiteY8" fmla="*/ 76200 h 1147228"/>
              <a:gd name="connsiteX9" fmla="*/ 123825 w 1592493"/>
              <a:gd name="connsiteY9" fmla="*/ 52388 h 1147228"/>
              <a:gd name="connsiteX10" fmla="*/ 328613 w 1592493"/>
              <a:gd name="connsiteY10" fmla="*/ 4763 h 1147228"/>
              <a:gd name="connsiteX11" fmla="*/ 809625 w 1592493"/>
              <a:gd name="connsiteY11" fmla="*/ 0 h 1147228"/>
              <a:gd name="connsiteX12" fmla="*/ 1357313 w 1592493"/>
              <a:gd name="connsiteY12" fmla="*/ 47625 h 1147228"/>
              <a:gd name="connsiteX13" fmla="*/ 1447800 w 1592493"/>
              <a:gd name="connsiteY13" fmla="*/ 90488 h 1147228"/>
              <a:gd name="connsiteX14" fmla="*/ 1576388 w 1592493"/>
              <a:gd name="connsiteY14" fmla="*/ 157163 h 1147228"/>
              <a:gd name="connsiteX15" fmla="*/ 1585913 w 1592493"/>
              <a:gd name="connsiteY15" fmla="*/ 226219 h 1147228"/>
              <a:gd name="connsiteX16" fmla="*/ 1533525 w 1592493"/>
              <a:gd name="connsiteY16" fmla="*/ 252413 h 1147228"/>
              <a:gd name="connsiteX17" fmla="*/ 1390650 w 1592493"/>
              <a:gd name="connsiteY17" fmla="*/ 276225 h 1147228"/>
              <a:gd name="connsiteX18" fmla="*/ 1271588 w 1592493"/>
              <a:gd name="connsiteY18" fmla="*/ 466725 h 1147228"/>
              <a:gd name="connsiteX19" fmla="*/ 1085850 w 1592493"/>
              <a:gd name="connsiteY19" fmla="*/ 1109663 h 1147228"/>
              <a:gd name="connsiteX20" fmla="*/ 1033463 w 1592493"/>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7625 h 1147228"/>
              <a:gd name="connsiteX13" fmla="*/ 1447800 w 1586788"/>
              <a:gd name="connsiteY13" fmla="*/ 90488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7625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76250 w 1586788"/>
              <a:gd name="connsiteY1" fmla="*/ 1085850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4819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4800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0037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300037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1013 w 1586788"/>
              <a:gd name="connsiteY0" fmla="*/ 1019175 h 1147228"/>
              <a:gd name="connsiteX1" fmla="*/ 450056 w 1586788"/>
              <a:gd name="connsiteY1" fmla="*/ 1062037 h 1147228"/>
              <a:gd name="connsiteX2" fmla="*/ 414338 w 1586788"/>
              <a:gd name="connsiteY2" fmla="*/ 876300 h 1147228"/>
              <a:gd name="connsiteX3" fmla="*/ 366713 w 1586788"/>
              <a:gd name="connsiteY3" fmla="*/ 585788 h 1147228"/>
              <a:gd name="connsiteX4" fmla="*/ 290512 w 1586788"/>
              <a:gd name="connsiteY4" fmla="*/ 333375 h 1147228"/>
              <a:gd name="connsiteX5" fmla="*/ 228600 w 1586788"/>
              <a:gd name="connsiteY5" fmla="*/ 214313 h 1147228"/>
              <a:gd name="connsiteX6" fmla="*/ 80963 w 1586788"/>
              <a:gd name="connsiteY6" fmla="*/ 176213 h 1147228"/>
              <a:gd name="connsiteX7" fmla="*/ 0 w 1586788"/>
              <a:gd name="connsiteY7" fmla="*/ 157163 h 1147228"/>
              <a:gd name="connsiteX8" fmla="*/ 66675 w 1586788"/>
              <a:gd name="connsiteY8" fmla="*/ 76200 h 1147228"/>
              <a:gd name="connsiteX9" fmla="*/ 123825 w 1586788"/>
              <a:gd name="connsiteY9" fmla="*/ 52388 h 1147228"/>
              <a:gd name="connsiteX10" fmla="*/ 328613 w 1586788"/>
              <a:gd name="connsiteY10" fmla="*/ 4763 h 1147228"/>
              <a:gd name="connsiteX11" fmla="*/ 809625 w 1586788"/>
              <a:gd name="connsiteY11" fmla="*/ 0 h 1147228"/>
              <a:gd name="connsiteX12" fmla="*/ 1357313 w 1586788"/>
              <a:gd name="connsiteY12" fmla="*/ 40481 h 1147228"/>
              <a:gd name="connsiteX13" fmla="*/ 1447800 w 1586788"/>
              <a:gd name="connsiteY13" fmla="*/ 85726 h 1147228"/>
              <a:gd name="connsiteX14" fmla="*/ 1557338 w 1586788"/>
              <a:gd name="connsiteY14" fmla="*/ 157163 h 1147228"/>
              <a:gd name="connsiteX15" fmla="*/ 1585913 w 1586788"/>
              <a:gd name="connsiteY15" fmla="*/ 226219 h 1147228"/>
              <a:gd name="connsiteX16" fmla="*/ 1533525 w 1586788"/>
              <a:gd name="connsiteY16" fmla="*/ 252413 h 1147228"/>
              <a:gd name="connsiteX17" fmla="*/ 1390650 w 1586788"/>
              <a:gd name="connsiteY17" fmla="*/ 276225 h 1147228"/>
              <a:gd name="connsiteX18" fmla="*/ 1271588 w 1586788"/>
              <a:gd name="connsiteY18" fmla="*/ 466725 h 1147228"/>
              <a:gd name="connsiteX19" fmla="*/ 1085850 w 1586788"/>
              <a:gd name="connsiteY19" fmla="*/ 1109663 h 1147228"/>
              <a:gd name="connsiteX20" fmla="*/ 1033463 w 1586788"/>
              <a:gd name="connsiteY20" fmla="*/ 1128713 h 1147228"/>
              <a:gd name="connsiteX0" fmla="*/ 486922 w 1592697"/>
              <a:gd name="connsiteY0" fmla="*/ 1019175 h 1147228"/>
              <a:gd name="connsiteX1" fmla="*/ 455965 w 1592697"/>
              <a:gd name="connsiteY1" fmla="*/ 1062037 h 1147228"/>
              <a:gd name="connsiteX2" fmla="*/ 420247 w 1592697"/>
              <a:gd name="connsiteY2" fmla="*/ 876300 h 1147228"/>
              <a:gd name="connsiteX3" fmla="*/ 372622 w 1592697"/>
              <a:gd name="connsiteY3" fmla="*/ 585788 h 1147228"/>
              <a:gd name="connsiteX4" fmla="*/ 296421 w 1592697"/>
              <a:gd name="connsiteY4" fmla="*/ 333375 h 1147228"/>
              <a:gd name="connsiteX5" fmla="*/ 234509 w 1592697"/>
              <a:gd name="connsiteY5" fmla="*/ 214313 h 1147228"/>
              <a:gd name="connsiteX6" fmla="*/ 86872 w 1592697"/>
              <a:gd name="connsiteY6" fmla="*/ 176213 h 1147228"/>
              <a:gd name="connsiteX7" fmla="*/ 5909 w 1592697"/>
              <a:gd name="connsiteY7" fmla="*/ 157163 h 1147228"/>
              <a:gd name="connsiteX8" fmla="*/ 72584 w 1592697"/>
              <a:gd name="connsiteY8" fmla="*/ 76200 h 1147228"/>
              <a:gd name="connsiteX9" fmla="*/ 129734 w 1592697"/>
              <a:gd name="connsiteY9" fmla="*/ 52388 h 1147228"/>
              <a:gd name="connsiteX10" fmla="*/ 334522 w 1592697"/>
              <a:gd name="connsiteY10" fmla="*/ 4763 h 1147228"/>
              <a:gd name="connsiteX11" fmla="*/ 815534 w 1592697"/>
              <a:gd name="connsiteY11" fmla="*/ 0 h 1147228"/>
              <a:gd name="connsiteX12" fmla="*/ 1363222 w 1592697"/>
              <a:gd name="connsiteY12" fmla="*/ 40481 h 1147228"/>
              <a:gd name="connsiteX13" fmla="*/ 1453709 w 1592697"/>
              <a:gd name="connsiteY13" fmla="*/ 85726 h 1147228"/>
              <a:gd name="connsiteX14" fmla="*/ 1563247 w 1592697"/>
              <a:gd name="connsiteY14" fmla="*/ 157163 h 1147228"/>
              <a:gd name="connsiteX15" fmla="*/ 1591822 w 1592697"/>
              <a:gd name="connsiteY15" fmla="*/ 226219 h 1147228"/>
              <a:gd name="connsiteX16" fmla="*/ 1539434 w 1592697"/>
              <a:gd name="connsiteY16" fmla="*/ 252413 h 1147228"/>
              <a:gd name="connsiteX17" fmla="*/ 1396559 w 1592697"/>
              <a:gd name="connsiteY17" fmla="*/ 276225 h 1147228"/>
              <a:gd name="connsiteX18" fmla="*/ 1277497 w 1592697"/>
              <a:gd name="connsiteY18" fmla="*/ 466725 h 1147228"/>
              <a:gd name="connsiteX19" fmla="*/ 1091759 w 1592697"/>
              <a:gd name="connsiteY19" fmla="*/ 1109663 h 1147228"/>
              <a:gd name="connsiteX20" fmla="*/ 1039372 w 1592697"/>
              <a:gd name="connsiteY20" fmla="*/ 1128713 h 1147228"/>
              <a:gd name="connsiteX0" fmla="*/ 486922 w 1592697"/>
              <a:gd name="connsiteY0" fmla="*/ 1019175 h 1147228"/>
              <a:gd name="connsiteX1" fmla="*/ 455965 w 1592697"/>
              <a:gd name="connsiteY1" fmla="*/ 1062037 h 1147228"/>
              <a:gd name="connsiteX2" fmla="*/ 420247 w 1592697"/>
              <a:gd name="connsiteY2" fmla="*/ 876300 h 1147228"/>
              <a:gd name="connsiteX3" fmla="*/ 372622 w 1592697"/>
              <a:gd name="connsiteY3" fmla="*/ 585788 h 1147228"/>
              <a:gd name="connsiteX4" fmla="*/ 296421 w 1592697"/>
              <a:gd name="connsiteY4" fmla="*/ 333375 h 1147228"/>
              <a:gd name="connsiteX5" fmla="*/ 234509 w 1592697"/>
              <a:gd name="connsiteY5" fmla="*/ 214313 h 1147228"/>
              <a:gd name="connsiteX6" fmla="*/ 86872 w 1592697"/>
              <a:gd name="connsiteY6" fmla="*/ 176213 h 1147228"/>
              <a:gd name="connsiteX7" fmla="*/ 5909 w 1592697"/>
              <a:gd name="connsiteY7" fmla="*/ 157163 h 1147228"/>
              <a:gd name="connsiteX8" fmla="*/ 72584 w 1592697"/>
              <a:gd name="connsiteY8" fmla="*/ 76200 h 1147228"/>
              <a:gd name="connsiteX9" fmla="*/ 129734 w 1592697"/>
              <a:gd name="connsiteY9" fmla="*/ 52388 h 1147228"/>
              <a:gd name="connsiteX10" fmla="*/ 334522 w 1592697"/>
              <a:gd name="connsiteY10" fmla="*/ 4763 h 1147228"/>
              <a:gd name="connsiteX11" fmla="*/ 815534 w 1592697"/>
              <a:gd name="connsiteY11" fmla="*/ 0 h 1147228"/>
              <a:gd name="connsiteX12" fmla="*/ 1363222 w 1592697"/>
              <a:gd name="connsiteY12" fmla="*/ 40481 h 1147228"/>
              <a:gd name="connsiteX13" fmla="*/ 1453709 w 1592697"/>
              <a:gd name="connsiteY13" fmla="*/ 85726 h 1147228"/>
              <a:gd name="connsiteX14" fmla="*/ 1563247 w 1592697"/>
              <a:gd name="connsiteY14" fmla="*/ 157163 h 1147228"/>
              <a:gd name="connsiteX15" fmla="*/ 1591822 w 1592697"/>
              <a:gd name="connsiteY15" fmla="*/ 226219 h 1147228"/>
              <a:gd name="connsiteX16" fmla="*/ 1539434 w 1592697"/>
              <a:gd name="connsiteY16" fmla="*/ 252413 h 1147228"/>
              <a:gd name="connsiteX17" fmla="*/ 1396559 w 1592697"/>
              <a:gd name="connsiteY17" fmla="*/ 276225 h 1147228"/>
              <a:gd name="connsiteX18" fmla="*/ 1277497 w 1592697"/>
              <a:gd name="connsiteY18" fmla="*/ 466725 h 1147228"/>
              <a:gd name="connsiteX19" fmla="*/ 1091759 w 1592697"/>
              <a:gd name="connsiteY19" fmla="*/ 1109663 h 1147228"/>
              <a:gd name="connsiteX20" fmla="*/ 1039372 w 1592697"/>
              <a:gd name="connsiteY20" fmla="*/ 1128713 h 1147228"/>
              <a:gd name="connsiteX0" fmla="*/ 486922 w 1592697"/>
              <a:gd name="connsiteY0" fmla="*/ 1019175 h 1147228"/>
              <a:gd name="connsiteX1" fmla="*/ 455965 w 1592697"/>
              <a:gd name="connsiteY1" fmla="*/ 1062037 h 1147228"/>
              <a:gd name="connsiteX2" fmla="*/ 420247 w 1592697"/>
              <a:gd name="connsiteY2" fmla="*/ 876300 h 1147228"/>
              <a:gd name="connsiteX3" fmla="*/ 372622 w 1592697"/>
              <a:gd name="connsiteY3" fmla="*/ 585788 h 1147228"/>
              <a:gd name="connsiteX4" fmla="*/ 296421 w 1592697"/>
              <a:gd name="connsiteY4" fmla="*/ 333375 h 1147228"/>
              <a:gd name="connsiteX5" fmla="*/ 234509 w 1592697"/>
              <a:gd name="connsiteY5" fmla="*/ 214313 h 1147228"/>
              <a:gd name="connsiteX6" fmla="*/ 86872 w 1592697"/>
              <a:gd name="connsiteY6" fmla="*/ 176213 h 1147228"/>
              <a:gd name="connsiteX7" fmla="*/ 5909 w 1592697"/>
              <a:gd name="connsiteY7" fmla="*/ 152401 h 1147228"/>
              <a:gd name="connsiteX8" fmla="*/ 72584 w 1592697"/>
              <a:gd name="connsiteY8" fmla="*/ 76200 h 1147228"/>
              <a:gd name="connsiteX9" fmla="*/ 129734 w 1592697"/>
              <a:gd name="connsiteY9" fmla="*/ 52388 h 1147228"/>
              <a:gd name="connsiteX10" fmla="*/ 334522 w 1592697"/>
              <a:gd name="connsiteY10" fmla="*/ 4763 h 1147228"/>
              <a:gd name="connsiteX11" fmla="*/ 815534 w 1592697"/>
              <a:gd name="connsiteY11" fmla="*/ 0 h 1147228"/>
              <a:gd name="connsiteX12" fmla="*/ 1363222 w 1592697"/>
              <a:gd name="connsiteY12" fmla="*/ 40481 h 1147228"/>
              <a:gd name="connsiteX13" fmla="*/ 1453709 w 1592697"/>
              <a:gd name="connsiteY13" fmla="*/ 85726 h 1147228"/>
              <a:gd name="connsiteX14" fmla="*/ 1563247 w 1592697"/>
              <a:gd name="connsiteY14" fmla="*/ 157163 h 1147228"/>
              <a:gd name="connsiteX15" fmla="*/ 1591822 w 1592697"/>
              <a:gd name="connsiteY15" fmla="*/ 226219 h 1147228"/>
              <a:gd name="connsiteX16" fmla="*/ 1539434 w 1592697"/>
              <a:gd name="connsiteY16" fmla="*/ 252413 h 1147228"/>
              <a:gd name="connsiteX17" fmla="*/ 1396559 w 1592697"/>
              <a:gd name="connsiteY17" fmla="*/ 276225 h 1147228"/>
              <a:gd name="connsiteX18" fmla="*/ 1277497 w 1592697"/>
              <a:gd name="connsiteY18" fmla="*/ 466725 h 1147228"/>
              <a:gd name="connsiteX19" fmla="*/ 1091759 w 1592697"/>
              <a:gd name="connsiteY19" fmla="*/ 1109663 h 1147228"/>
              <a:gd name="connsiteX20" fmla="*/ 1039372 w 1592697"/>
              <a:gd name="connsiteY20" fmla="*/ 1128713 h 1147228"/>
              <a:gd name="connsiteX0" fmla="*/ 486830 w 1592605"/>
              <a:gd name="connsiteY0" fmla="*/ 1019175 h 1147228"/>
              <a:gd name="connsiteX1" fmla="*/ 455873 w 1592605"/>
              <a:gd name="connsiteY1" fmla="*/ 1062037 h 1147228"/>
              <a:gd name="connsiteX2" fmla="*/ 420155 w 1592605"/>
              <a:gd name="connsiteY2" fmla="*/ 876300 h 1147228"/>
              <a:gd name="connsiteX3" fmla="*/ 372530 w 1592605"/>
              <a:gd name="connsiteY3" fmla="*/ 585788 h 1147228"/>
              <a:gd name="connsiteX4" fmla="*/ 296329 w 1592605"/>
              <a:gd name="connsiteY4" fmla="*/ 333375 h 1147228"/>
              <a:gd name="connsiteX5" fmla="*/ 234417 w 1592605"/>
              <a:gd name="connsiteY5" fmla="*/ 214313 h 1147228"/>
              <a:gd name="connsiteX6" fmla="*/ 86780 w 1592605"/>
              <a:gd name="connsiteY6" fmla="*/ 176213 h 1147228"/>
              <a:gd name="connsiteX7" fmla="*/ 5817 w 1592605"/>
              <a:gd name="connsiteY7" fmla="*/ 152401 h 1147228"/>
              <a:gd name="connsiteX8" fmla="*/ 72492 w 1592605"/>
              <a:gd name="connsiteY8" fmla="*/ 76200 h 1147228"/>
              <a:gd name="connsiteX9" fmla="*/ 129642 w 1592605"/>
              <a:gd name="connsiteY9" fmla="*/ 52388 h 1147228"/>
              <a:gd name="connsiteX10" fmla="*/ 334430 w 1592605"/>
              <a:gd name="connsiteY10" fmla="*/ 4763 h 1147228"/>
              <a:gd name="connsiteX11" fmla="*/ 815442 w 1592605"/>
              <a:gd name="connsiteY11" fmla="*/ 0 h 1147228"/>
              <a:gd name="connsiteX12" fmla="*/ 1363130 w 1592605"/>
              <a:gd name="connsiteY12" fmla="*/ 40481 h 1147228"/>
              <a:gd name="connsiteX13" fmla="*/ 1453617 w 1592605"/>
              <a:gd name="connsiteY13" fmla="*/ 85726 h 1147228"/>
              <a:gd name="connsiteX14" fmla="*/ 1563155 w 1592605"/>
              <a:gd name="connsiteY14" fmla="*/ 157163 h 1147228"/>
              <a:gd name="connsiteX15" fmla="*/ 1591730 w 1592605"/>
              <a:gd name="connsiteY15" fmla="*/ 226219 h 1147228"/>
              <a:gd name="connsiteX16" fmla="*/ 1539342 w 1592605"/>
              <a:gd name="connsiteY16" fmla="*/ 252413 h 1147228"/>
              <a:gd name="connsiteX17" fmla="*/ 1396467 w 1592605"/>
              <a:gd name="connsiteY17" fmla="*/ 276225 h 1147228"/>
              <a:gd name="connsiteX18" fmla="*/ 1277405 w 1592605"/>
              <a:gd name="connsiteY18" fmla="*/ 466725 h 1147228"/>
              <a:gd name="connsiteX19" fmla="*/ 1091667 w 1592605"/>
              <a:gd name="connsiteY19" fmla="*/ 1109663 h 1147228"/>
              <a:gd name="connsiteX20" fmla="*/ 1039280 w 1592605"/>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4763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1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19175 h 1147228"/>
              <a:gd name="connsiteX1" fmla="*/ 456312 w 1593044"/>
              <a:gd name="connsiteY1" fmla="*/ 1062037 h 1147228"/>
              <a:gd name="connsiteX2" fmla="*/ 420594 w 1593044"/>
              <a:gd name="connsiteY2" fmla="*/ 876300 h 1147228"/>
              <a:gd name="connsiteX3" fmla="*/ 372969 w 1593044"/>
              <a:gd name="connsiteY3" fmla="*/ 585788 h 1147228"/>
              <a:gd name="connsiteX4" fmla="*/ 296768 w 1593044"/>
              <a:gd name="connsiteY4" fmla="*/ 333375 h 1147228"/>
              <a:gd name="connsiteX5" fmla="*/ 234856 w 1593044"/>
              <a:gd name="connsiteY5" fmla="*/ 214313 h 1147228"/>
              <a:gd name="connsiteX6" fmla="*/ 87219 w 1593044"/>
              <a:gd name="connsiteY6" fmla="*/ 176213 h 1147228"/>
              <a:gd name="connsiteX7" fmla="*/ 6256 w 1593044"/>
              <a:gd name="connsiteY7" fmla="*/ 152401 h 1147228"/>
              <a:gd name="connsiteX8" fmla="*/ 72931 w 1593044"/>
              <a:gd name="connsiteY8" fmla="*/ 76200 h 1147228"/>
              <a:gd name="connsiteX9" fmla="*/ 130081 w 1593044"/>
              <a:gd name="connsiteY9" fmla="*/ 52388 h 1147228"/>
              <a:gd name="connsiteX10" fmla="*/ 334869 w 1593044"/>
              <a:gd name="connsiteY10" fmla="*/ 1 h 1147228"/>
              <a:gd name="connsiteX11" fmla="*/ 815881 w 1593044"/>
              <a:gd name="connsiteY11" fmla="*/ 0 h 1147228"/>
              <a:gd name="connsiteX12" fmla="*/ 1363569 w 1593044"/>
              <a:gd name="connsiteY12" fmla="*/ 40481 h 1147228"/>
              <a:gd name="connsiteX13" fmla="*/ 1454056 w 1593044"/>
              <a:gd name="connsiteY13" fmla="*/ 85726 h 1147228"/>
              <a:gd name="connsiteX14" fmla="*/ 1563594 w 1593044"/>
              <a:gd name="connsiteY14" fmla="*/ 157163 h 1147228"/>
              <a:gd name="connsiteX15" fmla="*/ 1592169 w 1593044"/>
              <a:gd name="connsiteY15" fmla="*/ 226219 h 1147228"/>
              <a:gd name="connsiteX16" fmla="*/ 1539781 w 1593044"/>
              <a:gd name="connsiteY16" fmla="*/ 252413 h 1147228"/>
              <a:gd name="connsiteX17" fmla="*/ 1396906 w 1593044"/>
              <a:gd name="connsiteY17" fmla="*/ 276225 h 1147228"/>
              <a:gd name="connsiteX18" fmla="*/ 1277844 w 1593044"/>
              <a:gd name="connsiteY18" fmla="*/ 466725 h 1147228"/>
              <a:gd name="connsiteX19" fmla="*/ 1092106 w 1593044"/>
              <a:gd name="connsiteY19" fmla="*/ 1109663 h 1147228"/>
              <a:gd name="connsiteX20" fmla="*/ 1039719 w 1593044"/>
              <a:gd name="connsiteY20" fmla="*/ 1128713 h 1147228"/>
              <a:gd name="connsiteX0" fmla="*/ 487269 w 1593044"/>
              <a:gd name="connsiteY0" fmla="*/ 1020232 h 1148285"/>
              <a:gd name="connsiteX1" fmla="*/ 456312 w 1593044"/>
              <a:gd name="connsiteY1" fmla="*/ 1063094 h 1148285"/>
              <a:gd name="connsiteX2" fmla="*/ 420594 w 1593044"/>
              <a:gd name="connsiteY2" fmla="*/ 877357 h 1148285"/>
              <a:gd name="connsiteX3" fmla="*/ 372969 w 1593044"/>
              <a:gd name="connsiteY3" fmla="*/ 586845 h 1148285"/>
              <a:gd name="connsiteX4" fmla="*/ 296768 w 1593044"/>
              <a:gd name="connsiteY4" fmla="*/ 334432 h 1148285"/>
              <a:gd name="connsiteX5" fmla="*/ 234856 w 1593044"/>
              <a:gd name="connsiteY5" fmla="*/ 215370 h 1148285"/>
              <a:gd name="connsiteX6" fmla="*/ 87219 w 1593044"/>
              <a:gd name="connsiteY6" fmla="*/ 177270 h 1148285"/>
              <a:gd name="connsiteX7" fmla="*/ 6256 w 1593044"/>
              <a:gd name="connsiteY7" fmla="*/ 153458 h 1148285"/>
              <a:gd name="connsiteX8" fmla="*/ 72931 w 1593044"/>
              <a:gd name="connsiteY8" fmla="*/ 77257 h 1148285"/>
              <a:gd name="connsiteX9" fmla="*/ 130081 w 1593044"/>
              <a:gd name="connsiteY9" fmla="*/ 53445 h 1148285"/>
              <a:gd name="connsiteX10" fmla="*/ 334869 w 1593044"/>
              <a:gd name="connsiteY10" fmla="*/ 1058 h 1148285"/>
              <a:gd name="connsiteX11" fmla="*/ 815881 w 1593044"/>
              <a:gd name="connsiteY11" fmla="*/ 1057 h 1148285"/>
              <a:gd name="connsiteX12" fmla="*/ 1363569 w 1593044"/>
              <a:gd name="connsiteY12" fmla="*/ 41538 h 1148285"/>
              <a:gd name="connsiteX13" fmla="*/ 1454056 w 1593044"/>
              <a:gd name="connsiteY13" fmla="*/ 86783 h 1148285"/>
              <a:gd name="connsiteX14" fmla="*/ 1563594 w 1593044"/>
              <a:gd name="connsiteY14" fmla="*/ 158220 h 1148285"/>
              <a:gd name="connsiteX15" fmla="*/ 1592169 w 1593044"/>
              <a:gd name="connsiteY15" fmla="*/ 227276 h 1148285"/>
              <a:gd name="connsiteX16" fmla="*/ 1539781 w 1593044"/>
              <a:gd name="connsiteY16" fmla="*/ 253470 h 1148285"/>
              <a:gd name="connsiteX17" fmla="*/ 1396906 w 1593044"/>
              <a:gd name="connsiteY17" fmla="*/ 277282 h 1148285"/>
              <a:gd name="connsiteX18" fmla="*/ 1277844 w 1593044"/>
              <a:gd name="connsiteY18" fmla="*/ 467782 h 1148285"/>
              <a:gd name="connsiteX19" fmla="*/ 1092106 w 1593044"/>
              <a:gd name="connsiteY19" fmla="*/ 1110720 h 1148285"/>
              <a:gd name="connsiteX20" fmla="*/ 1039719 w 1593044"/>
              <a:gd name="connsiteY20" fmla="*/ 1129770 h 1148285"/>
              <a:gd name="connsiteX0" fmla="*/ 487269 w 1593044"/>
              <a:gd name="connsiteY0" fmla="*/ 1020232 h 1185442"/>
              <a:gd name="connsiteX1" fmla="*/ 456312 w 1593044"/>
              <a:gd name="connsiteY1" fmla="*/ 1063094 h 1185442"/>
              <a:gd name="connsiteX2" fmla="*/ 420594 w 1593044"/>
              <a:gd name="connsiteY2" fmla="*/ 877357 h 1185442"/>
              <a:gd name="connsiteX3" fmla="*/ 372969 w 1593044"/>
              <a:gd name="connsiteY3" fmla="*/ 586845 h 1185442"/>
              <a:gd name="connsiteX4" fmla="*/ 296768 w 1593044"/>
              <a:gd name="connsiteY4" fmla="*/ 334432 h 1185442"/>
              <a:gd name="connsiteX5" fmla="*/ 234856 w 1593044"/>
              <a:gd name="connsiteY5" fmla="*/ 215370 h 1185442"/>
              <a:gd name="connsiteX6" fmla="*/ 87219 w 1593044"/>
              <a:gd name="connsiteY6" fmla="*/ 177270 h 1185442"/>
              <a:gd name="connsiteX7" fmla="*/ 6256 w 1593044"/>
              <a:gd name="connsiteY7" fmla="*/ 153458 h 1185442"/>
              <a:gd name="connsiteX8" fmla="*/ 72931 w 1593044"/>
              <a:gd name="connsiteY8" fmla="*/ 77257 h 1185442"/>
              <a:gd name="connsiteX9" fmla="*/ 130081 w 1593044"/>
              <a:gd name="connsiteY9" fmla="*/ 53445 h 1185442"/>
              <a:gd name="connsiteX10" fmla="*/ 334869 w 1593044"/>
              <a:gd name="connsiteY10" fmla="*/ 1058 h 1185442"/>
              <a:gd name="connsiteX11" fmla="*/ 815881 w 1593044"/>
              <a:gd name="connsiteY11" fmla="*/ 1057 h 1185442"/>
              <a:gd name="connsiteX12" fmla="*/ 1363569 w 1593044"/>
              <a:gd name="connsiteY12" fmla="*/ 41538 h 1185442"/>
              <a:gd name="connsiteX13" fmla="*/ 1454056 w 1593044"/>
              <a:gd name="connsiteY13" fmla="*/ 86783 h 1185442"/>
              <a:gd name="connsiteX14" fmla="*/ 1563594 w 1593044"/>
              <a:gd name="connsiteY14" fmla="*/ 158220 h 1185442"/>
              <a:gd name="connsiteX15" fmla="*/ 1592169 w 1593044"/>
              <a:gd name="connsiteY15" fmla="*/ 227276 h 1185442"/>
              <a:gd name="connsiteX16" fmla="*/ 1539781 w 1593044"/>
              <a:gd name="connsiteY16" fmla="*/ 253470 h 1185442"/>
              <a:gd name="connsiteX17" fmla="*/ 1396906 w 1593044"/>
              <a:gd name="connsiteY17" fmla="*/ 277282 h 1185442"/>
              <a:gd name="connsiteX18" fmla="*/ 1277844 w 1593044"/>
              <a:gd name="connsiteY18" fmla="*/ 467782 h 1185442"/>
              <a:gd name="connsiteX19" fmla="*/ 1092106 w 1593044"/>
              <a:gd name="connsiteY19" fmla="*/ 1110720 h 1185442"/>
              <a:gd name="connsiteX20" fmla="*/ 1034957 w 1593044"/>
              <a:gd name="connsiteY20" fmla="*/ 1172632 h 1185442"/>
              <a:gd name="connsiteX0" fmla="*/ 487269 w 1593044"/>
              <a:gd name="connsiteY0" fmla="*/ 1020232 h 1110720"/>
              <a:gd name="connsiteX1" fmla="*/ 456312 w 1593044"/>
              <a:gd name="connsiteY1" fmla="*/ 1063094 h 1110720"/>
              <a:gd name="connsiteX2" fmla="*/ 420594 w 1593044"/>
              <a:gd name="connsiteY2" fmla="*/ 877357 h 1110720"/>
              <a:gd name="connsiteX3" fmla="*/ 372969 w 1593044"/>
              <a:gd name="connsiteY3" fmla="*/ 586845 h 1110720"/>
              <a:gd name="connsiteX4" fmla="*/ 296768 w 1593044"/>
              <a:gd name="connsiteY4" fmla="*/ 334432 h 1110720"/>
              <a:gd name="connsiteX5" fmla="*/ 234856 w 1593044"/>
              <a:gd name="connsiteY5" fmla="*/ 215370 h 1110720"/>
              <a:gd name="connsiteX6" fmla="*/ 87219 w 1593044"/>
              <a:gd name="connsiteY6" fmla="*/ 177270 h 1110720"/>
              <a:gd name="connsiteX7" fmla="*/ 6256 w 1593044"/>
              <a:gd name="connsiteY7" fmla="*/ 153458 h 1110720"/>
              <a:gd name="connsiteX8" fmla="*/ 72931 w 1593044"/>
              <a:gd name="connsiteY8" fmla="*/ 77257 h 1110720"/>
              <a:gd name="connsiteX9" fmla="*/ 130081 w 1593044"/>
              <a:gd name="connsiteY9" fmla="*/ 53445 h 1110720"/>
              <a:gd name="connsiteX10" fmla="*/ 334869 w 1593044"/>
              <a:gd name="connsiteY10" fmla="*/ 1058 h 1110720"/>
              <a:gd name="connsiteX11" fmla="*/ 815881 w 1593044"/>
              <a:gd name="connsiteY11" fmla="*/ 1057 h 1110720"/>
              <a:gd name="connsiteX12" fmla="*/ 1363569 w 1593044"/>
              <a:gd name="connsiteY12" fmla="*/ 41538 h 1110720"/>
              <a:gd name="connsiteX13" fmla="*/ 1454056 w 1593044"/>
              <a:gd name="connsiteY13" fmla="*/ 86783 h 1110720"/>
              <a:gd name="connsiteX14" fmla="*/ 1563594 w 1593044"/>
              <a:gd name="connsiteY14" fmla="*/ 158220 h 1110720"/>
              <a:gd name="connsiteX15" fmla="*/ 1592169 w 1593044"/>
              <a:gd name="connsiteY15" fmla="*/ 227276 h 1110720"/>
              <a:gd name="connsiteX16" fmla="*/ 1539781 w 1593044"/>
              <a:gd name="connsiteY16" fmla="*/ 253470 h 1110720"/>
              <a:gd name="connsiteX17" fmla="*/ 1396906 w 1593044"/>
              <a:gd name="connsiteY17" fmla="*/ 277282 h 1110720"/>
              <a:gd name="connsiteX18" fmla="*/ 1277844 w 1593044"/>
              <a:gd name="connsiteY18" fmla="*/ 467782 h 1110720"/>
              <a:gd name="connsiteX19" fmla="*/ 1092106 w 1593044"/>
              <a:gd name="connsiteY19" fmla="*/ 1110720 h 1110720"/>
              <a:gd name="connsiteX0" fmla="*/ 456312 w 1593044"/>
              <a:gd name="connsiteY0" fmla="*/ 1063094 h 1110720"/>
              <a:gd name="connsiteX1" fmla="*/ 420594 w 1593044"/>
              <a:gd name="connsiteY1" fmla="*/ 877357 h 1110720"/>
              <a:gd name="connsiteX2" fmla="*/ 372969 w 1593044"/>
              <a:gd name="connsiteY2" fmla="*/ 586845 h 1110720"/>
              <a:gd name="connsiteX3" fmla="*/ 296768 w 1593044"/>
              <a:gd name="connsiteY3" fmla="*/ 334432 h 1110720"/>
              <a:gd name="connsiteX4" fmla="*/ 234856 w 1593044"/>
              <a:gd name="connsiteY4" fmla="*/ 215370 h 1110720"/>
              <a:gd name="connsiteX5" fmla="*/ 87219 w 1593044"/>
              <a:gd name="connsiteY5" fmla="*/ 177270 h 1110720"/>
              <a:gd name="connsiteX6" fmla="*/ 6256 w 1593044"/>
              <a:gd name="connsiteY6" fmla="*/ 153458 h 1110720"/>
              <a:gd name="connsiteX7" fmla="*/ 72931 w 1593044"/>
              <a:gd name="connsiteY7" fmla="*/ 77257 h 1110720"/>
              <a:gd name="connsiteX8" fmla="*/ 130081 w 1593044"/>
              <a:gd name="connsiteY8" fmla="*/ 53445 h 1110720"/>
              <a:gd name="connsiteX9" fmla="*/ 334869 w 1593044"/>
              <a:gd name="connsiteY9" fmla="*/ 1058 h 1110720"/>
              <a:gd name="connsiteX10" fmla="*/ 815881 w 1593044"/>
              <a:gd name="connsiteY10" fmla="*/ 1057 h 1110720"/>
              <a:gd name="connsiteX11" fmla="*/ 1363569 w 1593044"/>
              <a:gd name="connsiteY11" fmla="*/ 41538 h 1110720"/>
              <a:gd name="connsiteX12" fmla="*/ 1454056 w 1593044"/>
              <a:gd name="connsiteY12" fmla="*/ 86783 h 1110720"/>
              <a:gd name="connsiteX13" fmla="*/ 1563594 w 1593044"/>
              <a:gd name="connsiteY13" fmla="*/ 158220 h 1110720"/>
              <a:gd name="connsiteX14" fmla="*/ 1592169 w 1593044"/>
              <a:gd name="connsiteY14" fmla="*/ 227276 h 1110720"/>
              <a:gd name="connsiteX15" fmla="*/ 1539781 w 1593044"/>
              <a:gd name="connsiteY15" fmla="*/ 253470 h 1110720"/>
              <a:gd name="connsiteX16" fmla="*/ 1396906 w 1593044"/>
              <a:gd name="connsiteY16" fmla="*/ 277282 h 1110720"/>
              <a:gd name="connsiteX17" fmla="*/ 1277844 w 1593044"/>
              <a:gd name="connsiteY17" fmla="*/ 467782 h 1110720"/>
              <a:gd name="connsiteX18" fmla="*/ 1092106 w 1593044"/>
              <a:gd name="connsiteY18" fmla="*/ 1110720 h 1110720"/>
              <a:gd name="connsiteX0" fmla="*/ 456312 w 1593044"/>
              <a:gd name="connsiteY0" fmla="*/ 1063094 h 1110720"/>
              <a:gd name="connsiteX1" fmla="*/ 451637 w 1593044"/>
              <a:gd name="connsiteY1" fmla="*/ 1058270 h 1110720"/>
              <a:gd name="connsiteX2" fmla="*/ 420594 w 1593044"/>
              <a:gd name="connsiteY2" fmla="*/ 877357 h 1110720"/>
              <a:gd name="connsiteX3" fmla="*/ 372969 w 1593044"/>
              <a:gd name="connsiteY3" fmla="*/ 586845 h 1110720"/>
              <a:gd name="connsiteX4" fmla="*/ 296768 w 1593044"/>
              <a:gd name="connsiteY4" fmla="*/ 334432 h 1110720"/>
              <a:gd name="connsiteX5" fmla="*/ 234856 w 1593044"/>
              <a:gd name="connsiteY5" fmla="*/ 215370 h 1110720"/>
              <a:gd name="connsiteX6" fmla="*/ 87219 w 1593044"/>
              <a:gd name="connsiteY6" fmla="*/ 177270 h 1110720"/>
              <a:gd name="connsiteX7" fmla="*/ 6256 w 1593044"/>
              <a:gd name="connsiteY7" fmla="*/ 153458 h 1110720"/>
              <a:gd name="connsiteX8" fmla="*/ 72931 w 1593044"/>
              <a:gd name="connsiteY8" fmla="*/ 77257 h 1110720"/>
              <a:gd name="connsiteX9" fmla="*/ 130081 w 1593044"/>
              <a:gd name="connsiteY9" fmla="*/ 53445 h 1110720"/>
              <a:gd name="connsiteX10" fmla="*/ 334869 w 1593044"/>
              <a:gd name="connsiteY10" fmla="*/ 1058 h 1110720"/>
              <a:gd name="connsiteX11" fmla="*/ 815881 w 1593044"/>
              <a:gd name="connsiteY11" fmla="*/ 1057 h 1110720"/>
              <a:gd name="connsiteX12" fmla="*/ 1363569 w 1593044"/>
              <a:gd name="connsiteY12" fmla="*/ 41538 h 1110720"/>
              <a:gd name="connsiteX13" fmla="*/ 1454056 w 1593044"/>
              <a:gd name="connsiteY13" fmla="*/ 86783 h 1110720"/>
              <a:gd name="connsiteX14" fmla="*/ 1563594 w 1593044"/>
              <a:gd name="connsiteY14" fmla="*/ 158220 h 1110720"/>
              <a:gd name="connsiteX15" fmla="*/ 1592169 w 1593044"/>
              <a:gd name="connsiteY15" fmla="*/ 227276 h 1110720"/>
              <a:gd name="connsiteX16" fmla="*/ 1539781 w 1593044"/>
              <a:gd name="connsiteY16" fmla="*/ 253470 h 1110720"/>
              <a:gd name="connsiteX17" fmla="*/ 1396906 w 1593044"/>
              <a:gd name="connsiteY17" fmla="*/ 277282 h 1110720"/>
              <a:gd name="connsiteX18" fmla="*/ 1277844 w 1593044"/>
              <a:gd name="connsiteY18" fmla="*/ 467782 h 1110720"/>
              <a:gd name="connsiteX19" fmla="*/ 1092106 w 1593044"/>
              <a:gd name="connsiteY19" fmla="*/ 1110720 h 1110720"/>
              <a:gd name="connsiteX0" fmla="*/ 494412 w 1593044"/>
              <a:gd name="connsiteY0" fmla="*/ 1267882 h 1267882"/>
              <a:gd name="connsiteX1" fmla="*/ 451637 w 1593044"/>
              <a:gd name="connsiteY1" fmla="*/ 1058270 h 1267882"/>
              <a:gd name="connsiteX2" fmla="*/ 420594 w 1593044"/>
              <a:gd name="connsiteY2" fmla="*/ 877357 h 1267882"/>
              <a:gd name="connsiteX3" fmla="*/ 372969 w 1593044"/>
              <a:gd name="connsiteY3" fmla="*/ 586845 h 1267882"/>
              <a:gd name="connsiteX4" fmla="*/ 296768 w 1593044"/>
              <a:gd name="connsiteY4" fmla="*/ 334432 h 1267882"/>
              <a:gd name="connsiteX5" fmla="*/ 234856 w 1593044"/>
              <a:gd name="connsiteY5" fmla="*/ 215370 h 1267882"/>
              <a:gd name="connsiteX6" fmla="*/ 87219 w 1593044"/>
              <a:gd name="connsiteY6" fmla="*/ 177270 h 1267882"/>
              <a:gd name="connsiteX7" fmla="*/ 6256 w 1593044"/>
              <a:gd name="connsiteY7" fmla="*/ 153458 h 1267882"/>
              <a:gd name="connsiteX8" fmla="*/ 72931 w 1593044"/>
              <a:gd name="connsiteY8" fmla="*/ 77257 h 1267882"/>
              <a:gd name="connsiteX9" fmla="*/ 130081 w 1593044"/>
              <a:gd name="connsiteY9" fmla="*/ 53445 h 1267882"/>
              <a:gd name="connsiteX10" fmla="*/ 334869 w 1593044"/>
              <a:gd name="connsiteY10" fmla="*/ 1058 h 1267882"/>
              <a:gd name="connsiteX11" fmla="*/ 815881 w 1593044"/>
              <a:gd name="connsiteY11" fmla="*/ 1057 h 1267882"/>
              <a:gd name="connsiteX12" fmla="*/ 1363569 w 1593044"/>
              <a:gd name="connsiteY12" fmla="*/ 41538 h 1267882"/>
              <a:gd name="connsiteX13" fmla="*/ 1454056 w 1593044"/>
              <a:gd name="connsiteY13" fmla="*/ 86783 h 1267882"/>
              <a:gd name="connsiteX14" fmla="*/ 1563594 w 1593044"/>
              <a:gd name="connsiteY14" fmla="*/ 158220 h 1267882"/>
              <a:gd name="connsiteX15" fmla="*/ 1592169 w 1593044"/>
              <a:gd name="connsiteY15" fmla="*/ 227276 h 1267882"/>
              <a:gd name="connsiteX16" fmla="*/ 1539781 w 1593044"/>
              <a:gd name="connsiteY16" fmla="*/ 253470 h 1267882"/>
              <a:gd name="connsiteX17" fmla="*/ 1396906 w 1593044"/>
              <a:gd name="connsiteY17" fmla="*/ 277282 h 1267882"/>
              <a:gd name="connsiteX18" fmla="*/ 1277844 w 1593044"/>
              <a:gd name="connsiteY18" fmla="*/ 467782 h 1267882"/>
              <a:gd name="connsiteX19" fmla="*/ 1092106 w 1593044"/>
              <a:gd name="connsiteY19" fmla="*/ 1110720 h 1267882"/>
              <a:gd name="connsiteX0" fmla="*/ 1094487 w 1593044"/>
              <a:gd name="connsiteY0" fmla="*/ 1125007 h 1125007"/>
              <a:gd name="connsiteX1" fmla="*/ 451637 w 1593044"/>
              <a:gd name="connsiteY1" fmla="*/ 1058270 h 1125007"/>
              <a:gd name="connsiteX2" fmla="*/ 420594 w 1593044"/>
              <a:gd name="connsiteY2" fmla="*/ 877357 h 1125007"/>
              <a:gd name="connsiteX3" fmla="*/ 372969 w 1593044"/>
              <a:gd name="connsiteY3" fmla="*/ 586845 h 1125007"/>
              <a:gd name="connsiteX4" fmla="*/ 296768 w 1593044"/>
              <a:gd name="connsiteY4" fmla="*/ 334432 h 1125007"/>
              <a:gd name="connsiteX5" fmla="*/ 234856 w 1593044"/>
              <a:gd name="connsiteY5" fmla="*/ 215370 h 1125007"/>
              <a:gd name="connsiteX6" fmla="*/ 87219 w 1593044"/>
              <a:gd name="connsiteY6" fmla="*/ 177270 h 1125007"/>
              <a:gd name="connsiteX7" fmla="*/ 6256 w 1593044"/>
              <a:gd name="connsiteY7" fmla="*/ 153458 h 1125007"/>
              <a:gd name="connsiteX8" fmla="*/ 72931 w 1593044"/>
              <a:gd name="connsiteY8" fmla="*/ 77257 h 1125007"/>
              <a:gd name="connsiteX9" fmla="*/ 130081 w 1593044"/>
              <a:gd name="connsiteY9" fmla="*/ 53445 h 1125007"/>
              <a:gd name="connsiteX10" fmla="*/ 334869 w 1593044"/>
              <a:gd name="connsiteY10" fmla="*/ 1058 h 1125007"/>
              <a:gd name="connsiteX11" fmla="*/ 815881 w 1593044"/>
              <a:gd name="connsiteY11" fmla="*/ 1057 h 1125007"/>
              <a:gd name="connsiteX12" fmla="*/ 1363569 w 1593044"/>
              <a:gd name="connsiteY12" fmla="*/ 41538 h 1125007"/>
              <a:gd name="connsiteX13" fmla="*/ 1454056 w 1593044"/>
              <a:gd name="connsiteY13" fmla="*/ 86783 h 1125007"/>
              <a:gd name="connsiteX14" fmla="*/ 1563594 w 1593044"/>
              <a:gd name="connsiteY14" fmla="*/ 158220 h 1125007"/>
              <a:gd name="connsiteX15" fmla="*/ 1592169 w 1593044"/>
              <a:gd name="connsiteY15" fmla="*/ 227276 h 1125007"/>
              <a:gd name="connsiteX16" fmla="*/ 1539781 w 1593044"/>
              <a:gd name="connsiteY16" fmla="*/ 253470 h 1125007"/>
              <a:gd name="connsiteX17" fmla="*/ 1396906 w 1593044"/>
              <a:gd name="connsiteY17" fmla="*/ 277282 h 1125007"/>
              <a:gd name="connsiteX18" fmla="*/ 1277844 w 1593044"/>
              <a:gd name="connsiteY18" fmla="*/ 467782 h 1125007"/>
              <a:gd name="connsiteX19" fmla="*/ 1092106 w 1593044"/>
              <a:gd name="connsiteY19" fmla="*/ 1110720 h 1125007"/>
              <a:gd name="connsiteX0" fmla="*/ 1094487 w 1593044"/>
              <a:gd name="connsiteY0" fmla="*/ 1125007 h 1125007"/>
              <a:gd name="connsiteX1" fmla="*/ 799300 w 1593044"/>
              <a:gd name="connsiteY1" fmla="*/ 1105896 h 1125007"/>
              <a:gd name="connsiteX2" fmla="*/ 451637 w 1593044"/>
              <a:gd name="connsiteY2" fmla="*/ 1058270 h 1125007"/>
              <a:gd name="connsiteX3" fmla="*/ 420594 w 1593044"/>
              <a:gd name="connsiteY3" fmla="*/ 877357 h 1125007"/>
              <a:gd name="connsiteX4" fmla="*/ 372969 w 1593044"/>
              <a:gd name="connsiteY4" fmla="*/ 586845 h 1125007"/>
              <a:gd name="connsiteX5" fmla="*/ 296768 w 1593044"/>
              <a:gd name="connsiteY5" fmla="*/ 334432 h 1125007"/>
              <a:gd name="connsiteX6" fmla="*/ 234856 w 1593044"/>
              <a:gd name="connsiteY6" fmla="*/ 215370 h 1125007"/>
              <a:gd name="connsiteX7" fmla="*/ 87219 w 1593044"/>
              <a:gd name="connsiteY7" fmla="*/ 177270 h 1125007"/>
              <a:gd name="connsiteX8" fmla="*/ 6256 w 1593044"/>
              <a:gd name="connsiteY8" fmla="*/ 153458 h 1125007"/>
              <a:gd name="connsiteX9" fmla="*/ 72931 w 1593044"/>
              <a:gd name="connsiteY9" fmla="*/ 77257 h 1125007"/>
              <a:gd name="connsiteX10" fmla="*/ 130081 w 1593044"/>
              <a:gd name="connsiteY10" fmla="*/ 53445 h 1125007"/>
              <a:gd name="connsiteX11" fmla="*/ 334869 w 1593044"/>
              <a:gd name="connsiteY11" fmla="*/ 1058 h 1125007"/>
              <a:gd name="connsiteX12" fmla="*/ 815881 w 1593044"/>
              <a:gd name="connsiteY12" fmla="*/ 1057 h 1125007"/>
              <a:gd name="connsiteX13" fmla="*/ 1363569 w 1593044"/>
              <a:gd name="connsiteY13" fmla="*/ 41538 h 1125007"/>
              <a:gd name="connsiteX14" fmla="*/ 1454056 w 1593044"/>
              <a:gd name="connsiteY14" fmla="*/ 86783 h 1125007"/>
              <a:gd name="connsiteX15" fmla="*/ 1563594 w 1593044"/>
              <a:gd name="connsiteY15" fmla="*/ 158220 h 1125007"/>
              <a:gd name="connsiteX16" fmla="*/ 1592169 w 1593044"/>
              <a:gd name="connsiteY16" fmla="*/ 227276 h 1125007"/>
              <a:gd name="connsiteX17" fmla="*/ 1539781 w 1593044"/>
              <a:gd name="connsiteY17" fmla="*/ 253470 h 1125007"/>
              <a:gd name="connsiteX18" fmla="*/ 1396906 w 1593044"/>
              <a:gd name="connsiteY18" fmla="*/ 277282 h 1125007"/>
              <a:gd name="connsiteX19" fmla="*/ 1277844 w 1593044"/>
              <a:gd name="connsiteY19" fmla="*/ 467782 h 1125007"/>
              <a:gd name="connsiteX20" fmla="*/ 1092106 w 1593044"/>
              <a:gd name="connsiteY20" fmla="*/ 1110720 h 1125007"/>
              <a:gd name="connsiteX0" fmla="*/ 1094487 w 1593044"/>
              <a:gd name="connsiteY0" fmla="*/ 1125007 h 1173910"/>
              <a:gd name="connsiteX1" fmla="*/ 746913 w 1593044"/>
              <a:gd name="connsiteY1" fmla="*/ 1172571 h 1173910"/>
              <a:gd name="connsiteX2" fmla="*/ 451637 w 1593044"/>
              <a:gd name="connsiteY2" fmla="*/ 1058270 h 1173910"/>
              <a:gd name="connsiteX3" fmla="*/ 420594 w 1593044"/>
              <a:gd name="connsiteY3" fmla="*/ 877357 h 1173910"/>
              <a:gd name="connsiteX4" fmla="*/ 372969 w 1593044"/>
              <a:gd name="connsiteY4" fmla="*/ 586845 h 1173910"/>
              <a:gd name="connsiteX5" fmla="*/ 296768 w 1593044"/>
              <a:gd name="connsiteY5" fmla="*/ 334432 h 1173910"/>
              <a:gd name="connsiteX6" fmla="*/ 234856 w 1593044"/>
              <a:gd name="connsiteY6" fmla="*/ 215370 h 1173910"/>
              <a:gd name="connsiteX7" fmla="*/ 87219 w 1593044"/>
              <a:gd name="connsiteY7" fmla="*/ 177270 h 1173910"/>
              <a:gd name="connsiteX8" fmla="*/ 6256 w 1593044"/>
              <a:gd name="connsiteY8" fmla="*/ 153458 h 1173910"/>
              <a:gd name="connsiteX9" fmla="*/ 72931 w 1593044"/>
              <a:gd name="connsiteY9" fmla="*/ 77257 h 1173910"/>
              <a:gd name="connsiteX10" fmla="*/ 130081 w 1593044"/>
              <a:gd name="connsiteY10" fmla="*/ 53445 h 1173910"/>
              <a:gd name="connsiteX11" fmla="*/ 334869 w 1593044"/>
              <a:gd name="connsiteY11" fmla="*/ 1058 h 1173910"/>
              <a:gd name="connsiteX12" fmla="*/ 815881 w 1593044"/>
              <a:gd name="connsiteY12" fmla="*/ 1057 h 1173910"/>
              <a:gd name="connsiteX13" fmla="*/ 1363569 w 1593044"/>
              <a:gd name="connsiteY13" fmla="*/ 41538 h 1173910"/>
              <a:gd name="connsiteX14" fmla="*/ 1454056 w 1593044"/>
              <a:gd name="connsiteY14" fmla="*/ 86783 h 1173910"/>
              <a:gd name="connsiteX15" fmla="*/ 1563594 w 1593044"/>
              <a:gd name="connsiteY15" fmla="*/ 158220 h 1173910"/>
              <a:gd name="connsiteX16" fmla="*/ 1592169 w 1593044"/>
              <a:gd name="connsiteY16" fmla="*/ 227276 h 1173910"/>
              <a:gd name="connsiteX17" fmla="*/ 1539781 w 1593044"/>
              <a:gd name="connsiteY17" fmla="*/ 253470 h 1173910"/>
              <a:gd name="connsiteX18" fmla="*/ 1396906 w 1593044"/>
              <a:gd name="connsiteY18" fmla="*/ 277282 h 1173910"/>
              <a:gd name="connsiteX19" fmla="*/ 1277844 w 1593044"/>
              <a:gd name="connsiteY19" fmla="*/ 467782 h 1173910"/>
              <a:gd name="connsiteX20" fmla="*/ 1092106 w 1593044"/>
              <a:gd name="connsiteY20" fmla="*/ 1110720 h 1173910"/>
              <a:gd name="connsiteX0" fmla="*/ 1094487 w 1593044"/>
              <a:gd name="connsiteY0" fmla="*/ 1125007 h 1211535"/>
              <a:gd name="connsiteX1" fmla="*/ 746913 w 1593044"/>
              <a:gd name="connsiteY1" fmla="*/ 1210671 h 1211535"/>
              <a:gd name="connsiteX2" fmla="*/ 451637 w 1593044"/>
              <a:gd name="connsiteY2" fmla="*/ 1058270 h 1211535"/>
              <a:gd name="connsiteX3" fmla="*/ 420594 w 1593044"/>
              <a:gd name="connsiteY3" fmla="*/ 877357 h 1211535"/>
              <a:gd name="connsiteX4" fmla="*/ 372969 w 1593044"/>
              <a:gd name="connsiteY4" fmla="*/ 586845 h 1211535"/>
              <a:gd name="connsiteX5" fmla="*/ 296768 w 1593044"/>
              <a:gd name="connsiteY5" fmla="*/ 334432 h 1211535"/>
              <a:gd name="connsiteX6" fmla="*/ 234856 w 1593044"/>
              <a:gd name="connsiteY6" fmla="*/ 215370 h 1211535"/>
              <a:gd name="connsiteX7" fmla="*/ 87219 w 1593044"/>
              <a:gd name="connsiteY7" fmla="*/ 177270 h 1211535"/>
              <a:gd name="connsiteX8" fmla="*/ 6256 w 1593044"/>
              <a:gd name="connsiteY8" fmla="*/ 153458 h 1211535"/>
              <a:gd name="connsiteX9" fmla="*/ 72931 w 1593044"/>
              <a:gd name="connsiteY9" fmla="*/ 77257 h 1211535"/>
              <a:gd name="connsiteX10" fmla="*/ 130081 w 1593044"/>
              <a:gd name="connsiteY10" fmla="*/ 53445 h 1211535"/>
              <a:gd name="connsiteX11" fmla="*/ 334869 w 1593044"/>
              <a:gd name="connsiteY11" fmla="*/ 1058 h 1211535"/>
              <a:gd name="connsiteX12" fmla="*/ 815881 w 1593044"/>
              <a:gd name="connsiteY12" fmla="*/ 1057 h 1211535"/>
              <a:gd name="connsiteX13" fmla="*/ 1363569 w 1593044"/>
              <a:gd name="connsiteY13" fmla="*/ 41538 h 1211535"/>
              <a:gd name="connsiteX14" fmla="*/ 1454056 w 1593044"/>
              <a:gd name="connsiteY14" fmla="*/ 86783 h 1211535"/>
              <a:gd name="connsiteX15" fmla="*/ 1563594 w 1593044"/>
              <a:gd name="connsiteY15" fmla="*/ 158220 h 1211535"/>
              <a:gd name="connsiteX16" fmla="*/ 1592169 w 1593044"/>
              <a:gd name="connsiteY16" fmla="*/ 227276 h 1211535"/>
              <a:gd name="connsiteX17" fmla="*/ 1539781 w 1593044"/>
              <a:gd name="connsiteY17" fmla="*/ 253470 h 1211535"/>
              <a:gd name="connsiteX18" fmla="*/ 1396906 w 1593044"/>
              <a:gd name="connsiteY18" fmla="*/ 277282 h 1211535"/>
              <a:gd name="connsiteX19" fmla="*/ 1277844 w 1593044"/>
              <a:gd name="connsiteY19" fmla="*/ 467782 h 1211535"/>
              <a:gd name="connsiteX20" fmla="*/ 1092106 w 1593044"/>
              <a:gd name="connsiteY20" fmla="*/ 1110720 h 1211535"/>
              <a:gd name="connsiteX0" fmla="*/ 1094487 w 1593044"/>
              <a:gd name="connsiteY0" fmla="*/ 1125007 h 1211535"/>
              <a:gd name="connsiteX1" fmla="*/ 746913 w 1593044"/>
              <a:gd name="connsiteY1" fmla="*/ 1210671 h 1211535"/>
              <a:gd name="connsiteX2" fmla="*/ 451637 w 1593044"/>
              <a:gd name="connsiteY2" fmla="*/ 1058270 h 1211535"/>
              <a:gd name="connsiteX3" fmla="*/ 420594 w 1593044"/>
              <a:gd name="connsiteY3" fmla="*/ 877357 h 1211535"/>
              <a:gd name="connsiteX4" fmla="*/ 372969 w 1593044"/>
              <a:gd name="connsiteY4" fmla="*/ 586845 h 1211535"/>
              <a:gd name="connsiteX5" fmla="*/ 296768 w 1593044"/>
              <a:gd name="connsiteY5" fmla="*/ 334432 h 1211535"/>
              <a:gd name="connsiteX6" fmla="*/ 234856 w 1593044"/>
              <a:gd name="connsiteY6" fmla="*/ 215370 h 1211535"/>
              <a:gd name="connsiteX7" fmla="*/ 87219 w 1593044"/>
              <a:gd name="connsiteY7" fmla="*/ 177270 h 1211535"/>
              <a:gd name="connsiteX8" fmla="*/ 6256 w 1593044"/>
              <a:gd name="connsiteY8" fmla="*/ 153458 h 1211535"/>
              <a:gd name="connsiteX9" fmla="*/ 72931 w 1593044"/>
              <a:gd name="connsiteY9" fmla="*/ 77257 h 1211535"/>
              <a:gd name="connsiteX10" fmla="*/ 130081 w 1593044"/>
              <a:gd name="connsiteY10" fmla="*/ 53445 h 1211535"/>
              <a:gd name="connsiteX11" fmla="*/ 334869 w 1593044"/>
              <a:gd name="connsiteY11" fmla="*/ 1058 h 1211535"/>
              <a:gd name="connsiteX12" fmla="*/ 815881 w 1593044"/>
              <a:gd name="connsiteY12" fmla="*/ 1057 h 1211535"/>
              <a:gd name="connsiteX13" fmla="*/ 1363569 w 1593044"/>
              <a:gd name="connsiteY13" fmla="*/ 41538 h 1211535"/>
              <a:gd name="connsiteX14" fmla="*/ 1454056 w 1593044"/>
              <a:gd name="connsiteY14" fmla="*/ 86783 h 1211535"/>
              <a:gd name="connsiteX15" fmla="*/ 1563594 w 1593044"/>
              <a:gd name="connsiteY15" fmla="*/ 158220 h 1211535"/>
              <a:gd name="connsiteX16" fmla="*/ 1592169 w 1593044"/>
              <a:gd name="connsiteY16" fmla="*/ 227276 h 1211535"/>
              <a:gd name="connsiteX17" fmla="*/ 1539781 w 1593044"/>
              <a:gd name="connsiteY17" fmla="*/ 253470 h 1211535"/>
              <a:gd name="connsiteX18" fmla="*/ 1396906 w 1593044"/>
              <a:gd name="connsiteY18" fmla="*/ 277282 h 1211535"/>
              <a:gd name="connsiteX19" fmla="*/ 1277844 w 1593044"/>
              <a:gd name="connsiteY19" fmla="*/ 467782 h 1211535"/>
              <a:gd name="connsiteX20" fmla="*/ 1101795 w 1593044"/>
              <a:gd name="connsiteY20" fmla="*/ 1084078 h 1211535"/>
              <a:gd name="connsiteX0" fmla="*/ 1106598 w 1593044"/>
              <a:gd name="connsiteY0" fmla="*/ 1083832 h 1211295"/>
              <a:gd name="connsiteX1" fmla="*/ 746913 w 1593044"/>
              <a:gd name="connsiteY1" fmla="*/ 1210671 h 1211295"/>
              <a:gd name="connsiteX2" fmla="*/ 451637 w 1593044"/>
              <a:gd name="connsiteY2" fmla="*/ 1058270 h 1211295"/>
              <a:gd name="connsiteX3" fmla="*/ 420594 w 1593044"/>
              <a:gd name="connsiteY3" fmla="*/ 877357 h 1211295"/>
              <a:gd name="connsiteX4" fmla="*/ 372969 w 1593044"/>
              <a:gd name="connsiteY4" fmla="*/ 586845 h 1211295"/>
              <a:gd name="connsiteX5" fmla="*/ 296768 w 1593044"/>
              <a:gd name="connsiteY5" fmla="*/ 334432 h 1211295"/>
              <a:gd name="connsiteX6" fmla="*/ 234856 w 1593044"/>
              <a:gd name="connsiteY6" fmla="*/ 215370 h 1211295"/>
              <a:gd name="connsiteX7" fmla="*/ 87219 w 1593044"/>
              <a:gd name="connsiteY7" fmla="*/ 177270 h 1211295"/>
              <a:gd name="connsiteX8" fmla="*/ 6256 w 1593044"/>
              <a:gd name="connsiteY8" fmla="*/ 153458 h 1211295"/>
              <a:gd name="connsiteX9" fmla="*/ 72931 w 1593044"/>
              <a:gd name="connsiteY9" fmla="*/ 77257 h 1211295"/>
              <a:gd name="connsiteX10" fmla="*/ 130081 w 1593044"/>
              <a:gd name="connsiteY10" fmla="*/ 53445 h 1211295"/>
              <a:gd name="connsiteX11" fmla="*/ 334869 w 1593044"/>
              <a:gd name="connsiteY11" fmla="*/ 1058 h 1211295"/>
              <a:gd name="connsiteX12" fmla="*/ 815881 w 1593044"/>
              <a:gd name="connsiteY12" fmla="*/ 1057 h 1211295"/>
              <a:gd name="connsiteX13" fmla="*/ 1363569 w 1593044"/>
              <a:gd name="connsiteY13" fmla="*/ 41538 h 1211295"/>
              <a:gd name="connsiteX14" fmla="*/ 1454056 w 1593044"/>
              <a:gd name="connsiteY14" fmla="*/ 86783 h 1211295"/>
              <a:gd name="connsiteX15" fmla="*/ 1563594 w 1593044"/>
              <a:gd name="connsiteY15" fmla="*/ 158220 h 1211295"/>
              <a:gd name="connsiteX16" fmla="*/ 1592169 w 1593044"/>
              <a:gd name="connsiteY16" fmla="*/ 227276 h 1211295"/>
              <a:gd name="connsiteX17" fmla="*/ 1539781 w 1593044"/>
              <a:gd name="connsiteY17" fmla="*/ 253470 h 1211295"/>
              <a:gd name="connsiteX18" fmla="*/ 1396906 w 1593044"/>
              <a:gd name="connsiteY18" fmla="*/ 277282 h 1211295"/>
              <a:gd name="connsiteX19" fmla="*/ 1277844 w 1593044"/>
              <a:gd name="connsiteY19" fmla="*/ 467782 h 1211295"/>
              <a:gd name="connsiteX20" fmla="*/ 1101795 w 1593044"/>
              <a:gd name="connsiteY20" fmla="*/ 1084078 h 1211295"/>
              <a:gd name="connsiteX0" fmla="*/ 1106598 w 1593044"/>
              <a:gd name="connsiteY0" fmla="*/ 1083832 h 1211510"/>
              <a:gd name="connsiteX1" fmla="*/ 746913 w 1593044"/>
              <a:gd name="connsiteY1" fmla="*/ 1210671 h 1211510"/>
              <a:gd name="connsiteX2" fmla="*/ 451637 w 1593044"/>
              <a:gd name="connsiteY2" fmla="*/ 1058270 h 1211510"/>
              <a:gd name="connsiteX3" fmla="*/ 420594 w 1593044"/>
              <a:gd name="connsiteY3" fmla="*/ 877357 h 1211510"/>
              <a:gd name="connsiteX4" fmla="*/ 372969 w 1593044"/>
              <a:gd name="connsiteY4" fmla="*/ 586845 h 1211510"/>
              <a:gd name="connsiteX5" fmla="*/ 296768 w 1593044"/>
              <a:gd name="connsiteY5" fmla="*/ 334432 h 1211510"/>
              <a:gd name="connsiteX6" fmla="*/ 234856 w 1593044"/>
              <a:gd name="connsiteY6" fmla="*/ 215370 h 1211510"/>
              <a:gd name="connsiteX7" fmla="*/ 87219 w 1593044"/>
              <a:gd name="connsiteY7" fmla="*/ 177270 h 1211510"/>
              <a:gd name="connsiteX8" fmla="*/ 6256 w 1593044"/>
              <a:gd name="connsiteY8" fmla="*/ 153458 h 1211510"/>
              <a:gd name="connsiteX9" fmla="*/ 72931 w 1593044"/>
              <a:gd name="connsiteY9" fmla="*/ 77257 h 1211510"/>
              <a:gd name="connsiteX10" fmla="*/ 130081 w 1593044"/>
              <a:gd name="connsiteY10" fmla="*/ 53445 h 1211510"/>
              <a:gd name="connsiteX11" fmla="*/ 334869 w 1593044"/>
              <a:gd name="connsiteY11" fmla="*/ 1058 h 1211510"/>
              <a:gd name="connsiteX12" fmla="*/ 815881 w 1593044"/>
              <a:gd name="connsiteY12" fmla="*/ 1057 h 1211510"/>
              <a:gd name="connsiteX13" fmla="*/ 1363569 w 1593044"/>
              <a:gd name="connsiteY13" fmla="*/ 41538 h 1211510"/>
              <a:gd name="connsiteX14" fmla="*/ 1454056 w 1593044"/>
              <a:gd name="connsiteY14" fmla="*/ 86783 h 1211510"/>
              <a:gd name="connsiteX15" fmla="*/ 1563594 w 1593044"/>
              <a:gd name="connsiteY15" fmla="*/ 158220 h 1211510"/>
              <a:gd name="connsiteX16" fmla="*/ 1592169 w 1593044"/>
              <a:gd name="connsiteY16" fmla="*/ 227276 h 1211510"/>
              <a:gd name="connsiteX17" fmla="*/ 1539781 w 1593044"/>
              <a:gd name="connsiteY17" fmla="*/ 253470 h 1211510"/>
              <a:gd name="connsiteX18" fmla="*/ 1396906 w 1593044"/>
              <a:gd name="connsiteY18" fmla="*/ 277282 h 1211510"/>
              <a:gd name="connsiteX19" fmla="*/ 1277844 w 1593044"/>
              <a:gd name="connsiteY19" fmla="*/ 467782 h 1211510"/>
              <a:gd name="connsiteX20" fmla="*/ 1101795 w 1593044"/>
              <a:gd name="connsiteY20" fmla="*/ 1084078 h 1211510"/>
              <a:gd name="connsiteX0" fmla="*/ 1106598 w 1593044"/>
              <a:gd name="connsiteY0" fmla="*/ 1083832 h 1211510"/>
              <a:gd name="connsiteX1" fmla="*/ 746913 w 1593044"/>
              <a:gd name="connsiteY1" fmla="*/ 1210671 h 1211510"/>
              <a:gd name="connsiteX2" fmla="*/ 451637 w 1593044"/>
              <a:gd name="connsiteY2" fmla="*/ 1058270 h 1211510"/>
              <a:gd name="connsiteX3" fmla="*/ 420594 w 1593044"/>
              <a:gd name="connsiteY3" fmla="*/ 877357 h 1211510"/>
              <a:gd name="connsiteX4" fmla="*/ 372969 w 1593044"/>
              <a:gd name="connsiteY4" fmla="*/ 586845 h 1211510"/>
              <a:gd name="connsiteX5" fmla="*/ 296768 w 1593044"/>
              <a:gd name="connsiteY5" fmla="*/ 334432 h 1211510"/>
              <a:gd name="connsiteX6" fmla="*/ 234856 w 1593044"/>
              <a:gd name="connsiteY6" fmla="*/ 215370 h 1211510"/>
              <a:gd name="connsiteX7" fmla="*/ 87219 w 1593044"/>
              <a:gd name="connsiteY7" fmla="*/ 177270 h 1211510"/>
              <a:gd name="connsiteX8" fmla="*/ 6256 w 1593044"/>
              <a:gd name="connsiteY8" fmla="*/ 153458 h 1211510"/>
              <a:gd name="connsiteX9" fmla="*/ 72931 w 1593044"/>
              <a:gd name="connsiteY9" fmla="*/ 77257 h 1211510"/>
              <a:gd name="connsiteX10" fmla="*/ 130081 w 1593044"/>
              <a:gd name="connsiteY10" fmla="*/ 53445 h 1211510"/>
              <a:gd name="connsiteX11" fmla="*/ 334869 w 1593044"/>
              <a:gd name="connsiteY11" fmla="*/ 1058 h 1211510"/>
              <a:gd name="connsiteX12" fmla="*/ 815881 w 1593044"/>
              <a:gd name="connsiteY12" fmla="*/ 1057 h 1211510"/>
              <a:gd name="connsiteX13" fmla="*/ 1363569 w 1593044"/>
              <a:gd name="connsiteY13" fmla="*/ 41538 h 1211510"/>
              <a:gd name="connsiteX14" fmla="*/ 1454056 w 1593044"/>
              <a:gd name="connsiteY14" fmla="*/ 86783 h 1211510"/>
              <a:gd name="connsiteX15" fmla="*/ 1563594 w 1593044"/>
              <a:gd name="connsiteY15" fmla="*/ 158220 h 1211510"/>
              <a:gd name="connsiteX16" fmla="*/ 1592169 w 1593044"/>
              <a:gd name="connsiteY16" fmla="*/ 227276 h 1211510"/>
              <a:gd name="connsiteX17" fmla="*/ 1539781 w 1593044"/>
              <a:gd name="connsiteY17" fmla="*/ 253470 h 1211510"/>
              <a:gd name="connsiteX18" fmla="*/ 1396906 w 1593044"/>
              <a:gd name="connsiteY18" fmla="*/ 277282 h 1211510"/>
              <a:gd name="connsiteX19" fmla="*/ 1277844 w 1593044"/>
              <a:gd name="connsiteY19" fmla="*/ 467782 h 1211510"/>
              <a:gd name="connsiteX20" fmla="*/ 1101795 w 1593044"/>
              <a:gd name="connsiteY20" fmla="*/ 1084078 h 121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93044" h="1211510">
                <a:moveTo>
                  <a:pt x="1106598" y="1083832"/>
                </a:moveTo>
                <a:cubicBezTo>
                  <a:pt x="1079199" y="1119401"/>
                  <a:pt x="854055" y="1221794"/>
                  <a:pt x="746913" y="1210671"/>
                </a:cubicBezTo>
                <a:cubicBezTo>
                  <a:pt x="639771" y="1199548"/>
                  <a:pt x="514755" y="1096360"/>
                  <a:pt x="451637" y="1058270"/>
                </a:cubicBezTo>
                <a:cubicBezTo>
                  <a:pt x="388519" y="1020180"/>
                  <a:pt x="433705" y="955928"/>
                  <a:pt x="420594" y="877357"/>
                </a:cubicBezTo>
                <a:cubicBezTo>
                  <a:pt x="404719" y="780520"/>
                  <a:pt x="393607" y="677333"/>
                  <a:pt x="372969" y="586845"/>
                </a:cubicBezTo>
                <a:cubicBezTo>
                  <a:pt x="352331" y="496358"/>
                  <a:pt x="320580" y="383644"/>
                  <a:pt x="296768" y="334432"/>
                </a:cubicBezTo>
                <a:cubicBezTo>
                  <a:pt x="272956" y="285220"/>
                  <a:pt x="267400" y="232832"/>
                  <a:pt x="234856" y="215370"/>
                </a:cubicBezTo>
                <a:cubicBezTo>
                  <a:pt x="202312" y="197908"/>
                  <a:pt x="136431" y="189970"/>
                  <a:pt x="87219" y="177270"/>
                </a:cubicBezTo>
                <a:cubicBezTo>
                  <a:pt x="60231" y="170920"/>
                  <a:pt x="33244" y="174095"/>
                  <a:pt x="6256" y="153458"/>
                </a:cubicBezTo>
                <a:cubicBezTo>
                  <a:pt x="-20732" y="132821"/>
                  <a:pt x="46738" y="89957"/>
                  <a:pt x="72931" y="77257"/>
                </a:cubicBezTo>
                <a:cubicBezTo>
                  <a:pt x="99124" y="64557"/>
                  <a:pt x="86425" y="66145"/>
                  <a:pt x="130081" y="53445"/>
                </a:cubicBezTo>
                <a:cubicBezTo>
                  <a:pt x="173737" y="40745"/>
                  <a:pt x="191200" y="3439"/>
                  <a:pt x="334869" y="1058"/>
                </a:cubicBezTo>
                <a:cubicBezTo>
                  <a:pt x="478538" y="-1323"/>
                  <a:pt x="655544" y="1057"/>
                  <a:pt x="815881" y="1057"/>
                </a:cubicBezTo>
                <a:cubicBezTo>
                  <a:pt x="998444" y="14551"/>
                  <a:pt x="1181006" y="16137"/>
                  <a:pt x="1363569" y="41538"/>
                </a:cubicBezTo>
                <a:lnTo>
                  <a:pt x="1454056" y="86783"/>
                </a:lnTo>
                <a:cubicBezTo>
                  <a:pt x="1478663" y="114564"/>
                  <a:pt x="1540575" y="134805"/>
                  <a:pt x="1563594" y="158220"/>
                </a:cubicBezTo>
                <a:cubicBezTo>
                  <a:pt x="1586613" y="181635"/>
                  <a:pt x="1596138" y="211401"/>
                  <a:pt x="1592169" y="227276"/>
                </a:cubicBezTo>
                <a:cubicBezTo>
                  <a:pt x="1588200" y="243151"/>
                  <a:pt x="1572325" y="245136"/>
                  <a:pt x="1539781" y="253470"/>
                </a:cubicBezTo>
                <a:cubicBezTo>
                  <a:pt x="1507237" y="261804"/>
                  <a:pt x="1440562" y="241563"/>
                  <a:pt x="1396906" y="277282"/>
                </a:cubicBezTo>
                <a:cubicBezTo>
                  <a:pt x="1353250" y="313001"/>
                  <a:pt x="1327029" y="333316"/>
                  <a:pt x="1277844" y="467782"/>
                </a:cubicBezTo>
                <a:cubicBezTo>
                  <a:pt x="1228659" y="602248"/>
                  <a:pt x="1141483" y="973747"/>
                  <a:pt x="1101795" y="1084078"/>
                </a:cubicBezTo>
              </a:path>
            </a:pathLst>
          </a:custGeom>
          <a:solidFill>
            <a:srgbClr val="C00000">
              <a:alpha val="37000"/>
            </a:srgbClr>
          </a:solidFill>
          <a:ln w="127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p:cNvSpPr/>
          <p:nvPr/>
        </p:nvSpPr>
        <p:spPr>
          <a:xfrm>
            <a:off x="5204522" y="1566090"/>
            <a:ext cx="1762125" cy="41932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Granulation</a:t>
            </a:r>
          </a:p>
        </p:txBody>
      </p:sp>
      <p:grpSp>
        <p:nvGrpSpPr>
          <p:cNvPr id="233" name="Group 232"/>
          <p:cNvGrpSpPr/>
          <p:nvPr/>
        </p:nvGrpSpPr>
        <p:grpSpPr>
          <a:xfrm>
            <a:off x="5849831" y="2289476"/>
            <a:ext cx="471487" cy="471487"/>
            <a:chOff x="1439069" y="5853667"/>
            <a:chExt cx="471487" cy="471487"/>
          </a:xfrm>
        </p:grpSpPr>
        <p:sp>
          <p:nvSpPr>
            <p:cNvPr id="234" name="Oval 233"/>
            <p:cNvSpPr/>
            <p:nvPr/>
          </p:nvSpPr>
          <p:spPr>
            <a:xfrm>
              <a:off x="1439069" y="5853667"/>
              <a:ext cx="471487" cy="471487"/>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Freeform 234"/>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1426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par>
                                <p:cTn id="8" presetID="2" presetClass="entr" presetSubtype="8" decel="100000" fill="hold" nodeType="withEffect">
                                  <p:stCondLst>
                                    <p:cond delay="300"/>
                                  </p:stCondLst>
                                  <p:childTnLst>
                                    <p:set>
                                      <p:cBhvr>
                                        <p:cTn id="9" dur="1" fill="hold">
                                          <p:stCondLst>
                                            <p:cond delay="0"/>
                                          </p:stCondLst>
                                        </p:cTn>
                                        <p:tgtEl>
                                          <p:spTgt spid="158"/>
                                        </p:tgtEl>
                                        <p:attrNameLst>
                                          <p:attrName>style.visibility</p:attrName>
                                        </p:attrNameLst>
                                      </p:cBhvr>
                                      <p:to>
                                        <p:strVal val="visible"/>
                                      </p:to>
                                    </p:set>
                                    <p:anim calcmode="lin" valueType="num">
                                      <p:cBhvr additive="base">
                                        <p:cTn id="10" dur="500" fill="hold"/>
                                        <p:tgtEl>
                                          <p:spTgt spid="158"/>
                                        </p:tgtEl>
                                        <p:attrNameLst>
                                          <p:attrName>ppt_x</p:attrName>
                                        </p:attrNameLst>
                                      </p:cBhvr>
                                      <p:tavLst>
                                        <p:tav tm="0">
                                          <p:val>
                                            <p:strVal val="0-#ppt_w/2"/>
                                          </p:val>
                                        </p:tav>
                                        <p:tav tm="100000">
                                          <p:val>
                                            <p:strVal val="#ppt_x"/>
                                          </p:val>
                                        </p:tav>
                                      </p:tavLst>
                                    </p:anim>
                                    <p:anim calcmode="lin" valueType="num">
                                      <p:cBhvr additive="base">
                                        <p:cTn id="11" dur="500" fill="hold"/>
                                        <p:tgtEl>
                                          <p:spTgt spid="158"/>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800"/>
                                  </p:stCondLst>
                                  <p:childTnLst>
                                    <p:set>
                                      <p:cBhvr>
                                        <p:cTn id="13" dur="1" fill="hold">
                                          <p:stCondLst>
                                            <p:cond delay="0"/>
                                          </p:stCondLst>
                                        </p:cTn>
                                        <p:tgtEl>
                                          <p:spTgt spid="208"/>
                                        </p:tgtEl>
                                        <p:attrNameLst>
                                          <p:attrName>style.visibility</p:attrName>
                                        </p:attrNameLst>
                                      </p:cBhvr>
                                      <p:to>
                                        <p:strVal val="visible"/>
                                      </p:to>
                                    </p:set>
                                    <p:animEffect transition="in" filter="fade">
                                      <p:cBhvr>
                                        <p:cTn id="14" dur="500"/>
                                        <p:tgtEl>
                                          <p:spTgt spid="208"/>
                                        </p:tgtEl>
                                      </p:cBhvr>
                                    </p:animEffect>
                                  </p:childTnLst>
                                </p:cTn>
                              </p:par>
                              <p:par>
                                <p:cTn id="15" presetID="2" presetClass="entr" presetSubtype="2" decel="100000" fill="hold" grpId="0" nodeType="withEffect">
                                  <p:stCondLst>
                                    <p:cond delay="13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10" presetClass="entr" presetSubtype="0" fill="hold" nodeType="withEffect">
                                  <p:stCondLst>
                                    <p:cond delay="1800"/>
                                  </p:stCondLst>
                                  <p:childTnLst>
                                    <p:set>
                                      <p:cBhvr>
                                        <p:cTn id="20" dur="1" fill="hold">
                                          <p:stCondLst>
                                            <p:cond delay="0"/>
                                          </p:stCondLst>
                                        </p:cTn>
                                        <p:tgtEl>
                                          <p:spTgt spid="167"/>
                                        </p:tgtEl>
                                        <p:attrNameLst>
                                          <p:attrName>style.visibility</p:attrName>
                                        </p:attrNameLst>
                                      </p:cBhvr>
                                      <p:to>
                                        <p:strVal val="visible"/>
                                      </p:to>
                                    </p:set>
                                    <p:animEffect transition="in" filter="fade">
                                      <p:cBhvr>
                                        <p:cTn id="21" dur="500"/>
                                        <p:tgtEl>
                                          <p:spTgt spid="167"/>
                                        </p:tgtEl>
                                      </p:cBhvr>
                                    </p:animEffect>
                                  </p:childTnLst>
                                </p:cTn>
                              </p:par>
                              <p:par>
                                <p:cTn id="22" presetID="10" presetClass="entr" presetSubtype="0" fill="hold" grpId="0" nodeType="withEffect">
                                  <p:stCondLst>
                                    <p:cond delay="2100"/>
                                  </p:stCondLst>
                                  <p:childTnLst>
                                    <p:set>
                                      <p:cBhvr>
                                        <p:cTn id="23" dur="1" fill="hold">
                                          <p:stCondLst>
                                            <p:cond delay="0"/>
                                          </p:stCondLst>
                                        </p:cTn>
                                        <p:tgtEl>
                                          <p:spTgt spid="168"/>
                                        </p:tgtEl>
                                        <p:attrNameLst>
                                          <p:attrName>style.visibility</p:attrName>
                                        </p:attrNameLst>
                                      </p:cBhvr>
                                      <p:to>
                                        <p:strVal val="visible"/>
                                      </p:to>
                                    </p:set>
                                    <p:animEffect transition="in" filter="fade">
                                      <p:cBhvr>
                                        <p:cTn id="24" dur="500"/>
                                        <p:tgtEl>
                                          <p:spTgt spid="168"/>
                                        </p:tgtEl>
                                      </p:cBhvr>
                                    </p:animEffect>
                                  </p:childTnLst>
                                </p:cTn>
                              </p:par>
                              <p:par>
                                <p:cTn id="25" presetID="10" presetClass="entr" presetSubtype="0" fill="hold" grpId="0" nodeType="withEffect">
                                  <p:stCondLst>
                                    <p:cond delay="2400"/>
                                  </p:stCondLst>
                                  <p:childTnLst>
                                    <p:set>
                                      <p:cBhvr>
                                        <p:cTn id="26" dur="1" fill="hold">
                                          <p:stCondLst>
                                            <p:cond delay="0"/>
                                          </p:stCondLst>
                                        </p:cTn>
                                        <p:tgtEl>
                                          <p:spTgt spid="169"/>
                                        </p:tgtEl>
                                        <p:attrNameLst>
                                          <p:attrName>style.visibility</p:attrName>
                                        </p:attrNameLst>
                                      </p:cBhvr>
                                      <p:to>
                                        <p:strVal val="visible"/>
                                      </p:to>
                                    </p:set>
                                    <p:animEffect transition="in" filter="fade">
                                      <p:cBhvr>
                                        <p:cTn id="27" dur="500"/>
                                        <p:tgtEl>
                                          <p:spTgt spid="169"/>
                                        </p:tgtEl>
                                      </p:cBhvr>
                                    </p:animEffect>
                                  </p:childTnLst>
                                </p:cTn>
                              </p:par>
                              <p:par>
                                <p:cTn id="28" presetID="22" presetClass="entr" presetSubtype="4" fill="hold" nodeType="withEffect">
                                  <p:stCondLst>
                                    <p:cond delay="2900"/>
                                  </p:stCondLst>
                                  <p:childTnLst>
                                    <p:set>
                                      <p:cBhvr>
                                        <p:cTn id="29" dur="1" fill="hold">
                                          <p:stCondLst>
                                            <p:cond delay="0"/>
                                          </p:stCondLst>
                                        </p:cTn>
                                        <p:tgtEl>
                                          <p:spTgt spid="212"/>
                                        </p:tgtEl>
                                        <p:attrNameLst>
                                          <p:attrName>style.visibility</p:attrName>
                                        </p:attrNameLst>
                                      </p:cBhvr>
                                      <p:to>
                                        <p:strVal val="visible"/>
                                      </p:to>
                                    </p:set>
                                    <p:animEffect transition="in" filter="wipe(down)">
                                      <p:cBhvr>
                                        <p:cTn id="30" dur="500"/>
                                        <p:tgtEl>
                                          <p:spTgt spid="212"/>
                                        </p:tgtEl>
                                      </p:cBhvr>
                                    </p:animEffect>
                                  </p:childTnLst>
                                </p:cTn>
                              </p:par>
                              <p:par>
                                <p:cTn id="31" presetID="10" presetClass="entr" presetSubtype="0" fill="hold" grpId="0" nodeType="withEffect">
                                  <p:stCondLst>
                                    <p:cond delay="3300"/>
                                  </p:stCondLst>
                                  <p:childTnLst>
                                    <p:set>
                                      <p:cBhvr>
                                        <p:cTn id="32" dur="1" fill="hold">
                                          <p:stCondLst>
                                            <p:cond delay="0"/>
                                          </p:stCondLst>
                                        </p:cTn>
                                        <p:tgtEl>
                                          <p:spTgt spid="213"/>
                                        </p:tgtEl>
                                        <p:attrNameLst>
                                          <p:attrName>style.visibility</p:attrName>
                                        </p:attrNameLst>
                                      </p:cBhvr>
                                      <p:to>
                                        <p:strVal val="visible"/>
                                      </p:to>
                                    </p:set>
                                    <p:animEffect transition="in" filter="fade">
                                      <p:cBhvr>
                                        <p:cTn id="33" dur="500"/>
                                        <p:tgtEl>
                                          <p:spTgt spid="213"/>
                                        </p:tgtEl>
                                      </p:cBhvr>
                                    </p:animEffect>
                                  </p:childTnLst>
                                </p:cTn>
                              </p:par>
                              <p:par>
                                <p:cTn id="34" presetID="10" presetClass="entr" presetSubtype="0" fill="hold" grpId="0" nodeType="withEffect">
                                  <p:stCondLst>
                                    <p:cond delay="3600"/>
                                  </p:stCondLst>
                                  <p:childTnLst>
                                    <p:set>
                                      <p:cBhvr>
                                        <p:cTn id="35" dur="1" fill="hold">
                                          <p:stCondLst>
                                            <p:cond delay="0"/>
                                          </p:stCondLst>
                                        </p:cTn>
                                        <p:tgtEl>
                                          <p:spTgt spid="170"/>
                                        </p:tgtEl>
                                        <p:attrNameLst>
                                          <p:attrName>style.visibility</p:attrName>
                                        </p:attrNameLst>
                                      </p:cBhvr>
                                      <p:to>
                                        <p:strVal val="visible"/>
                                      </p:to>
                                    </p:set>
                                    <p:animEffect transition="in" filter="fade">
                                      <p:cBhvr>
                                        <p:cTn id="36" dur="500"/>
                                        <p:tgtEl>
                                          <p:spTgt spid="170"/>
                                        </p:tgtEl>
                                      </p:cBhvr>
                                    </p:animEffect>
                                  </p:childTnLst>
                                </p:cTn>
                              </p:par>
                              <p:par>
                                <p:cTn id="37" presetID="22" presetClass="entr" presetSubtype="4" fill="hold" nodeType="withEffect">
                                  <p:stCondLst>
                                    <p:cond delay="4000"/>
                                  </p:stCondLst>
                                  <p:childTnLst>
                                    <p:set>
                                      <p:cBhvr>
                                        <p:cTn id="38" dur="1" fill="hold">
                                          <p:stCondLst>
                                            <p:cond delay="0"/>
                                          </p:stCondLst>
                                        </p:cTn>
                                        <p:tgtEl>
                                          <p:spTgt spid="214"/>
                                        </p:tgtEl>
                                        <p:attrNameLst>
                                          <p:attrName>style.visibility</p:attrName>
                                        </p:attrNameLst>
                                      </p:cBhvr>
                                      <p:to>
                                        <p:strVal val="visible"/>
                                      </p:to>
                                    </p:set>
                                    <p:animEffect transition="in" filter="wipe(down)">
                                      <p:cBhvr>
                                        <p:cTn id="39" dur="500"/>
                                        <p:tgtEl>
                                          <p:spTgt spid="214"/>
                                        </p:tgtEl>
                                      </p:cBhvr>
                                    </p:animEffect>
                                  </p:childTnLst>
                                </p:cTn>
                              </p:par>
                              <p:par>
                                <p:cTn id="40" presetID="10" presetClass="entr" presetSubtype="0" fill="hold" grpId="0" nodeType="withEffect">
                                  <p:stCondLst>
                                    <p:cond delay="4400"/>
                                  </p:stCondLst>
                                  <p:childTnLst>
                                    <p:set>
                                      <p:cBhvr>
                                        <p:cTn id="41" dur="1" fill="hold">
                                          <p:stCondLst>
                                            <p:cond delay="0"/>
                                          </p:stCondLst>
                                        </p:cTn>
                                        <p:tgtEl>
                                          <p:spTgt spid="215"/>
                                        </p:tgtEl>
                                        <p:attrNameLst>
                                          <p:attrName>style.visibility</p:attrName>
                                        </p:attrNameLst>
                                      </p:cBhvr>
                                      <p:to>
                                        <p:strVal val="visible"/>
                                      </p:to>
                                    </p:set>
                                    <p:animEffect transition="in" filter="fade">
                                      <p:cBhvr>
                                        <p:cTn id="42" dur="500"/>
                                        <p:tgtEl>
                                          <p:spTgt spid="215"/>
                                        </p:tgtEl>
                                      </p:cBhvr>
                                    </p:animEffect>
                                  </p:childTnLst>
                                </p:cTn>
                              </p:par>
                              <p:par>
                                <p:cTn id="43" presetID="10" presetClass="entr" presetSubtype="0" fill="hold" grpId="0" nodeType="withEffect">
                                  <p:stCondLst>
                                    <p:cond delay="4900"/>
                                  </p:stCondLst>
                                  <p:childTnLst>
                                    <p:set>
                                      <p:cBhvr>
                                        <p:cTn id="44" dur="1" fill="hold">
                                          <p:stCondLst>
                                            <p:cond delay="0"/>
                                          </p:stCondLst>
                                        </p:cTn>
                                        <p:tgtEl>
                                          <p:spTgt spid="171"/>
                                        </p:tgtEl>
                                        <p:attrNameLst>
                                          <p:attrName>style.visibility</p:attrName>
                                        </p:attrNameLst>
                                      </p:cBhvr>
                                      <p:to>
                                        <p:strVal val="visible"/>
                                      </p:to>
                                    </p:set>
                                    <p:animEffect transition="in" filter="fade">
                                      <p:cBhvr>
                                        <p:cTn id="45" dur="500"/>
                                        <p:tgtEl>
                                          <p:spTgt spid="171"/>
                                        </p:tgtEl>
                                      </p:cBhvr>
                                    </p:animEffect>
                                  </p:childTnLst>
                                </p:cTn>
                              </p:par>
                              <p:par>
                                <p:cTn id="46" presetID="22" presetClass="entr" presetSubtype="8" fill="hold" nodeType="withEffect">
                                  <p:stCondLst>
                                    <p:cond delay="5200"/>
                                  </p:stCondLst>
                                  <p:childTnLst>
                                    <p:set>
                                      <p:cBhvr>
                                        <p:cTn id="47" dur="1" fill="hold">
                                          <p:stCondLst>
                                            <p:cond delay="0"/>
                                          </p:stCondLst>
                                        </p:cTn>
                                        <p:tgtEl>
                                          <p:spTgt spid="218"/>
                                        </p:tgtEl>
                                        <p:attrNameLst>
                                          <p:attrName>style.visibility</p:attrName>
                                        </p:attrNameLst>
                                      </p:cBhvr>
                                      <p:to>
                                        <p:strVal val="visible"/>
                                      </p:to>
                                    </p:set>
                                    <p:animEffect transition="in" filter="wipe(left)">
                                      <p:cBhvr>
                                        <p:cTn id="48" dur="500"/>
                                        <p:tgtEl>
                                          <p:spTgt spid="218"/>
                                        </p:tgtEl>
                                      </p:cBhvr>
                                    </p:animEffect>
                                  </p:childTnLst>
                                </p:cTn>
                              </p:par>
                              <p:par>
                                <p:cTn id="49" presetID="10" presetClass="entr" presetSubtype="0" fill="hold" grpId="0" nodeType="withEffect">
                                  <p:stCondLst>
                                    <p:cond delay="5600"/>
                                  </p:stCondLst>
                                  <p:childTnLst>
                                    <p:set>
                                      <p:cBhvr>
                                        <p:cTn id="50" dur="1" fill="hold">
                                          <p:stCondLst>
                                            <p:cond delay="0"/>
                                          </p:stCondLst>
                                        </p:cTn>
                                        <p:tgtEl>
                                          <p:spTgt spid="219"/>
                                        </p:tgtEl>
                                        <p:attrNameLst>
                                          <p:attrName>style.visibility</p:attrName>
                                        </p:attrNameLst>
                                      </p:cBhvr>
                                      <p:to>
                                        <p:strVal val="visible"/>
                                      </p:to>
                                    </p:set>
                                    <p:animEffect transition="in" filter="fade">
                                      <p:cBhvr>
                                        <p:cTn id="51" dur="500"/>
                                        <p:tgtEl>
                                          <p:spTgt spid="219"/>
                                        </p:tgtEl>
                                      </p:cBhvr>
                                    </p:animEffect>
                                  </p:childTnLst>
                                </p:cTn>
                              </p:par>
                              <p:par>
                                <p:cTn id="52" presetID="10" presetClass="entr" presetSubtype="0" fill="hold" grpId="0" nodeType="withEffect">
                                  <p:stCondLst>
                                    <p:cond delay="600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par>
                                <p:cTn id="60" presetID="10" presetClass="entr" presetSubtype="0" fill="hold" grpId="0" nodeType="withEffect">
                                  <p:stCondLst>
                                    <p:cond delay="100"/>
                                  </p:stCondLst>
                                  <p:childTnLst>
                                    <p:set>
                                      <p:cBhvr>
                                        <p:cTn id="61" dur="1" fill="hold">
                                          <p:stCondLst>
                                            <p:cond delay="0"/>
                                          </p:stCondLst>
                                        </p:cTn>
                                        <p:tgtEl>
                                          <p:spTgt spid="172"/>
                                        </p:tgtEl>
                                        <p:attrNameLst>
                                          <p:attrName>style.visibility</p:attrName>
                                        </p:attrNameLst>
                                      </p:cBhvr>
                                      <p:to>
                                        <p:strVal val="visible"/>
                                      </p:to>
                                    </p:set>
                                    <p:animEffect transition="in" filter="fade">
                                      <p:cBhvr>
                                        <p:cTn id="62" dur="500"/>
                                        <p:tgtEl>
                                          <p:spTgt spid="172"/>
                                        </p:tgtEl>
                                      </p:cBhvr>
                                    </p:animEffect>
                                  </p:childTnLst>
                                </p:cTn>
                              </p:par>
                              <p:par>
                                <p:cTn id="63" presetID="10" presetClass="entr" presetSubtype="0" fill="hold" grpId="0" nodeType="withEffect">
                                  <p:stCondLst>
                                    <p:cond delay="200"/>
                                  </p:stCondLst>
                                  <p:childTnLst>
                                    <p:set>
                                      <p:cBhvr>
                                        <p:cTn id="64" dur="1" fill="hold">
                                          <p:stCondLst>
                                            <p:cond delay="0"/>
                                          </p:stCondLst>
                                        </p:cTn>
                                        <p:tgtEl>
                                          <p:spTgt spid="173"/>
                                        </p:tgtEl>
                                        <p:attrNameLst>
                                          <p:attrName>style.visibility</p:attrName>
                                        </p:attrNameLst>
                                      </p:cBhvr>
                                      <p:to>
                                        <p:strVal val="visible"/>
                                      </p:to>
                                    </p:set>
                                    <p:animEffect transition="in" filter="fade">
                                      <p:cBhvr>
                                        <p:cTn id="65" dur="500"/>
                                        <p:tgtEl>
                                          <p:spTgt spid="173"/>
                                        </p:tgtEl>
                                      </p:cBhvr>
                                    </p:animEffect>
                                  </p:childTnLst>
                                </p:cTn>
                              </p:par>
                              <p:par>
                                <p:cTn id="66" presetID="10" presetClass="entr" presetSubtype="0" fill="hold" grpId="0" nodeType="withEffect">
                                  <p:stCondLst>
                                    <p:cond delay="300"/>
                                  </p:stCondLst>
                                  <p:childTnLst>
                                    <p:set>
                                      <p:cBhvr>
                                        <p:cTn id="67" dur="1" fill="hold">
                                          <p:stCondLst>
                                            <p:cond delay="0"/>
                                          </p:stCondLst>
                                        </p:cTn>
                                        <p:tgtEl>
                                          <p:spTgt spid="174"/>
                                        </p:tgtEl>
                                        <p:attrNameLst>
                                          <p:attrName>style.visibility</p:attrName>
                                        </p:attrNameLst>
                                      </p:cBhvr>
                                      <p:to>
                                        <p:strVal val="visible"/>
                                      </p:to>
                                    </p:set>
                                    <p:animEffect transition="in" filter="fade">
                                      <p:cBhvr>
                                        <p:cTn id="68" dur="500"/>
                                        <p:tgtEl>
                                          <p:spTgt spid="174"/>
                                        </p:tgtEl>
                                      </p:cBhvr>
                                    </p:animEffect>
                                  </p:childTnLst>
                                </p:cTn>
                              </p:par>
                              <p:par>
                                <p:cTn id="69" presetID="10" presetClass="entr" presetSubtype="0" fill="hold" grpId="0" nodeType="withEffect">
                                  <p:stCondLst>
                                    <p:cond delay="400"/>
                                  </p:stCondLst>
                                  <p:childTnLst>
                                    <p:set>
                                      <p:cBhvr>
                                        <p:cTn id="70" dur="1" fill="hold">
                                          <p:stCondLst>
                                            <p:cond delay="0"/>
                                          </p:stCondLst>
                                        </p:cTn>
                                        <p:tgtEl>
                                          <p:spTgt spid="175"/>
                                        </p:tgtEl>
                                        <p:attrNameLst>
                                          <p:attrName>style.visibility</p:attrName>
                                        </p:attrNameLst>
                                      </p:cBhvr>
                                      <p:to>
                                        <p:strVal val="visible"/>
                                      </p:to>
                                    </p:set>
                                    <p:animEffect transition="in" filter="fade">
                                      <p:cBhvr>
                                        <p:cTn id="71" dur="500"/>
                                        <p:tgtEl>
                                          <p:spTgt spid="175"/>
                                        </p:tgtEl>
                                      </p:cBhvr>
                                    </p:animEffect>
                                  </p:childTnLst>
                                </p:cTn>
                              </p:par>
                              <p:par>
                                <p:cTn id="72" presetID="10" presetClass="entr" presetSubtype="0" fill="hold" grpId="0" nodeType="withEffect">
                                  <p:stCondLst>
                                    <p:cond delay="500"/>
                                  </p:stCondLst>
                                  <p:childTnLst>
                                    <p:set>
                                      <p:cBhvr>
                                        <p:cTn id="73" dur="1" fill="hold">
                                          <p:stCondLst>
                                            <p:cond delay="0"/>
                                          </p:stCondLst>
                                        </p:cTn>
                                        <p:tgtEl>
                                          <p:spTgt spid="176"/>
                                        </p:tgtEl>
                                        <p:attrNameLst>
                                          <p:attrName>style.visibility</p:attrName>
                                        </p:attrNameLst>
                                      </p:cBhvr>
                                      <p:to>
                                        <p:strVal val="visible"/>
                                      </p:to>
                                    </p:set>
                                    <p:animEffect transition="in" filter="fade">
                                      <p:cBhvr>
                                        <p:cTn id="74" dur="500"/>
                                        <p:tgtEl>
                                          <p:spTgt spid="176"/>
                                        </p:tgtEl>
                                      </p:cBhvr>
                                    </p:animEffect>
                                  </p:childTnLst>
                                </p:cTn>
                              </p:par>
                              <p:par>
                                <p:cTn id="75" presetID="10" presetClass="entr" presetSubtype="0" fill="hold" grpId="0" nodeType="withEffect">
                                  <p:stCondLst>
                                    <p:cond delay="600"/>
                                  </p:stCondLst>
                                  <p:childTnLst>
                                    <p:set>
                                      <p:cBhvr>
                                        <p:cTn id="76" dur="1" fill="hold">
                                          <p:stCondLst>
                                            <p:cond delay="0"/>
                                          </p:stCondLst>
                                        </p:cTn>
                                        <p:tgtEl>
                                          <p:spTgt spid="177"/>
                                        </p:tgtEl>
                                        <p:attrNameLst>
                                          <p:attrName>style.visibility</p:attrName>
                                        </p:attrNameLst>
                                      </p:cBhvr>
                                      <p:to>
                                        <p:strVal val="visible"/>
                                      </p:to>
                                    </p:set>
                                    <p:animEffect transition="in" filter="fade">
                                      <p:cBhvr>
                                        <p:cTn id="77" dur="500"/>
                                        <p:tgtEl>
                                          <p:spTgt spid="177"/>
                                        </p:tgtEl>
                                      </p:cBhvr>
                                    </p:animEffect>
                                  </p:childTnLst>
                                </p:cTn>
                              </p:par>
                              <p:par>
                                <p:cTn id="78" presetID="10" presetClass="entr" presetSubtype="0" fill="hold" grpId="0" nodeType="withEffect">
                                  <p:stCondLst>
                                    <p:cond delay="700"/>
                                  </p:stCondLst>
                                  <p:childTnLst>
                                    <p:set>
                                      <p:cBhvr>
                                        <p:cTn id="79" dur="1" fill="hold">
                                          <p:stCondLst>
                                            <p:cond delay="0"/>
                                          </p:stCondLst>
                                        </p:cTn>
                                        <p:tgtEl>
                                          <p:spTgt spid="178"/>
                                        </p:tgtEl>
                                        <p:attrNameLst>
                                          <p:attrName>style.visibility</p:attrName>
                                        </p:attrNameLst>
                                      </p:cBhvr>
                                      <p:to>
                                        <p:strVal val="visible"/>
                                      </p:to>
                                    </p:set>
                                    <p:animEffect transition="in" filter="fade">
                                      <p:cBhvr>
                                        <p:cTn id="80" dur="500"/>
                                        <p:tgtEl>
                                          <p:spTgt spid="178"/>
                                        </p:tgtEl>
                                      </p:cBhvr>
                                    </p:animEffect>
                                  </p:childTnLst>
                                </p:cTn>
                              </p:par>
                              <p:par>
                                <p:cTn id="81" presetID="10" presetClass="entr" presetSubtype="0" fill="hold" grpId="0" nodeType="withEffect">
                                  <p:stCondLst>
                                    <p:cond delay="800"/>
                                  </p:stCondLst>
                                  <p:childTnLst>
                                    <p:set>
                                      <p:cBhvr>
                                        <p:cTn id="82" dur="1" fill="hold">
                                          <p:stCondLst>
                                            <p:cond delay="0"/>
                                          </p:stCondLst>
                                        </p:cTn>
                                        <p:tgtEl>
                                          <p:spTgt spid="179"/>
                                        </p:tgtEl>
                                        <p:attrNameLst>
                                          <p:attrName>style.visibility</p:attrName>
                                        </p:attrNameLst>
                                      </p:cBhvr>
                                      <p:to>
                                        <p:strVal val="visible"/>
                                      </p:to>
                                    </p:set>
                                    <p:animEffect transition="in" filter="fade">
                                      <p:cBhvr>
                                        <p:cTn id="83" dur="500"/>
                                        <p:tgtEl>
                                          <p:spTgt spid="179"/>
                                        </p:tgtEl>
                                      </p:cBhvr>
                                    </p:animEffect>
                                  </p:childTnLst>
                                </p:cTn>
                              </p:par>
                              <p:par>
                                <p:cTn id="84" presetID="10" presetClass="entr" presetSubtype="0" fill="hold" grpId="0" nodeType="withEffect">
                                  <p:stCondLst>
                                    <p:cond delay="900"/>
                                  </p:stCondLst>
                                  <p:childTnLst>
                                    <p:set>
                                      <p:cBhvr>
                                        <p:cTn id="85" dur="1" fill="hold">
                                          <p:stCondLst>
                                            <p:cond delay="0"/>
                                          </p:stCondLst>
                                        </p:cTn>
                                        <p:tgtEl>
                                          <p:spTgt spid="180"/>
                                        </p:tgtEl>
                                        <p:attrNameLst>
                                          <p:attrName>style.visibility</p:attrName>
                                        </p:attrNameLst>
                                      </p:cBhvr>
                                      <p:to>
                                        <p:strVal val="visible"/>
                                      </p:to>
                                    </p:set>
                                    <p:animEffect transition="in" filter="fade">
                                      <p:cBhvr>
                                        <p:cTn id="86" dur="500"/>
                                        <p:tgtEl>
                                          <p:spTgt spid="180"/>
                                        </p:tgtEl>
                                      </p:cBhvr>
                                    </p:animEffect>
                                  </p:childTnLst>
                                </p:cTn>
                              </p:par>
                              <p:par>
                                <p:cTn id="87" presetID="10" presetClass="exit" presetSubtype="0" fill="hold" grpId="1" nodeType="withEffect">
                                  <p:stCondLst>
                                    <p:cond delay="1400"/>
                                  </p:stCondLst>
                                  <p:childTnLst>
                                    <p:animEffect transition="out" filter="fade">
                                      <p:cBhvr>
                                        <p:cTn id="88" dur="500"/>
                                        <p:tgtEl>
                                          <p:spTgt spid="169"/>
                                        </p:tgtEl>
                                      </p:cBhvr>
                                    </p:animEffect>
                                    <p:set>
                                      <p:cBhvr>
                                        <p:cTn id="89" dur="1" fill="hold">
                                          <p:stCondLst>
                                            <p:cond delay="499"/>
                                          </p:stCondLst>
                                        </p:cTn>
                                        <p:tgtEl>
                                          <p:spTgt spid="169"/>
                                        </p:tgtEl>
                                        <p:attrNameLst>
                                          <p:attrName>style.visibility</p:attrName>
                                        </p:attrNameLst>
                                      </p:cBhvr>
                                      <p:to>
                                        <p:strVal val="hidden"/>
                                      </p:to>
                                    </p:set>
                                  </p:childTnLst>
                                </p:cTn>
                              </p:par>
                              <p:par>
                                <p:cTn id="90" presetID="10" presetClass="exit" presetSubtype="0" fill="hold" nodeType="withEffect">
                                  <p:stCondLst>
                                    <p:cond delay="1600"/>
                                  </p:stCondLst>
                                  <p:childTnLst>
                                    <p:animEffect transition="out" filter="fade">
                                      <p:cBhvr>
                                        <p:cTn id="91" dur="500"/>
                                        <p:tgtEl>
                                          <p:spTgt spid="212"/>
                                        </p:tgtEl>
                                      </p:cBhvr>
                                    </p:animEffect>
                                    <p:set>
                                      <p:cBhvr>
                                        <p:cTn id="92" dur="1" fill="hold">
                                          <p:stCondLst>
                                            <p:cond delay="499"/>
                                          </p:stCondLst>
                                        </p:cTn>
                                        <p:tgtEl>
                                          <p:spTgt spid="212"/>
                                        </p:tgtEl>
                                        <p:attrNameLst>
                                          <p:attrName>style.visibility</p:attrName>
                                        </p:attrNameLst>
                                      </p:cBhvr>
                                      <p:to>
                                        <p:strVal val="hidden"/>
                                      </p:to>
                                    </p:set>
                                  </p:childTnLst>
                                </p:cTn>
                              </p:par>
                              <p:par>
                                <p:cTn id="93" presetID="10" presetClass="exit" presetSubtype="0" fill="hold" grpId="1" nodeType="withEffect">
                                  <p:stCondLst>
                                    <p:cond delay="1900"/>
                                  </p:stCondLst>
                                  <p:childTnLst>
                                    <p:animEffect transition="out" filter="fade">
                                      <p:cBhvr>
                                        <p:cTn id="94" dur="500"/>
                                        <p:tgtEl>
                                          <p:spTgt spid="213"/>
                                        </p:tgtEl>
                                      </p:cBhvr>
                                    </p:animEffect>
                                    <p:set>
                                      <p:cBhvr>
                                        <p:cTn id="95" dur="1" fill="hold">
                                          <p:stCondLst>
                                            <p:cond delay="499"/>
                                          </p:stCondLst>
                                        </p:cTn>
                                        <p:tgtEl>
                                          <p:spTgt spid="213"/>
                                        </p:tgtEl>
                                        <p:attrNameLst>
                                          <p:attrName>style.visibility</p:attrName>
                                        </p:attrNameLst>
                                      </p:cBhvr>
                                      <p:to>
                                        <p:strVal val="hidden"/>
                                      </p:to>
                                    </p:set>
                                  </p:childTnLst>
                                </p:cTn>
                              </p:par>
                              <p:par>
                                <p:cTn id="96" presetID="10" presetClass="entr" presetSubtype="0" fill="hold" grpId="0" nodeType="withEffect">
                                  <p:stCondLst>
                                    <p:cond delay="1900"/>
                                  </p:stCondLst>
                                  <p:childTnLst>
                                    <p:set>
                                      <p:cBhvr>
                                        <p:cTn id="97" dur="1" fill="hold">
                                          <p:stCondLst>
                                            <p:cond delay="0"/>
                                          </p:stCondLst>
                                        </p:cTn>
                                        <p:tgtEl>
                                          <p:spTgt spid="181"/>
                                        </p:tgtEl>
                                        <p:attrNameLst>
                                          <p:attrName>style.visibility</p:attrName>
                                        </p:attrNameLst>
                                      </p:cBhvr>
                                      <p:to>
                                        <p:strVal val="visible"/>
                                      </p:to>
                                    </p:set>
                                    <p:animEffect transition="in" filter="fade">
                                      <p:cBhvr>
                                        <p:cTn id="98" dur="500"/>
                                        <p:tgtEl>
                                          <p:spTgt spid="181"/>
                                        </p:tgtEl>
                                      </p:cBhvr>
                                    </p:animEffect>
                                  </p:childTnLst>
                                </p:cTn>
                              </p:par>
                              <p:par>
                                <p:cTn id="99" presetID="10" presetClass="entr" presetSubtype="0" fill="hold" grpId="0" nodeType="withEffect">
                                  <p:stCondLst>
                                    <p:cond delay="2000"/>
                                  </p:stCondLst>
                                  <p:childTnLst>
                                    <p:set>
                                      <p:cBhvr>
                                        <p:cTn id="100" dur="1" fill="hold">
                                          <p:stCondLst>
                                            <p:cond delay="0"/>
                                          </p:stCondLst>
                                        </p:cTn>
                                        <p:tgtEl>
                                          <p:spTgt spid="182"/>
                                        </p:tgtEl>
                                        <p:attrNameLst>
                                          <p:attrName>style.visibility</p:attrName>
                                        </p:attrNameLst>
                                      </p:cBhvr>
                                      <p:to>
                                        <p:strVal val="visible"/>
                                      </p:to>
                                    </p:set>
                                    <p:animEffect transition="in" filter="fade">
                                      <p:cBhvr>
                                        <p:cTn id="101" dur="500"/>
                                        <p:tgtEl>
                                          <p:spTgt spid="182"/>
                                        </p:tgtEl>
                                      </p:cBhvr>
                                    </p:animEffect>
                                  </p:childTnLst>
                                </p:cTn>
                              </p:par>
                              <p:par>
                                <p:cTn id="102" presetID="10" presetClass="entr" presetSubtype="0" fill="hold" grpId="0" nodeType="withEffect">
                                  <p:stCondLst>
                                    <p:cond delay="2100"/>
                                  </p:stCondLst>
                                  <p:childTnLst>
                                    <p:set>
                                      <p:cBhvr>
                                        <p:cTn id="103" dur="1" fill="hold">
                                          <p:stCondLst>
                                            <p:cond delay="0"/>
                                          </p:stCondLst>
                                        </p:cTn>
                                        <p:tgtEl>
                                          <p:spTgt spid="183"/>
                                        </p:tgtEl>
                                        <p:attrNameLst>
                                          <p:attrName>style.visibility</p:attrName>
                                        </p:attrNameLst>
                                      </p:cBhvr>
                                      <p:to>
                                        <p:strVal val="visible"/>
                                      </p:to>
                                    </p:set>
                                    <p:animEffect transition="in" filter="fade">
                                      <p:cBhvr>
                                        <p:cTn id="104" dur="500"/>
                                        <p:tgtEl>
                                          <p:spTgt spid="183"/>
                                        </p:tgtEl>
                                      </p:cBhvr>
                                    </p:animEffect>
                                  </p:childTnLst>
                                </p:cTn>
                              </p:par>
                              <p:par>
                                <p:cTn id="105" presetID="10" presetClass="entr" presetSubtype="0" fill="hold" grpId="0" nodeType="withEffect">
                                  <p:stCondLst>
                                    <p:cond delay="2200"/>
                                  </p:stCondLst>
                                  <p:childTnLst>
                                    <p:set>
                                      <p:cBhvr>
                                        <p:cTn id="106" dur="1" fill="hold">
                                          <p:stCondLst>
                                            <p:cond delay="0"/>
                                          </p:stCondLst>
                                        </p:cTn>
                                        <p:tgtEl>
                                          <p:spTgt spid="184"/>
                                        </p:tgtEl>
                                        <p:attrNameLst>
                                          <p:attrName>style.visibility</p:attrName>
                                        </p:attrNameLst>
                                      </p:cBhvr>
                                      <p:to>
                                        <p:strVal val="visible"/>
                                      </p:to>
                                    </p:set>
                                    <p:animEffect transition="in" filter="fade">
                                      <p:cBhvr>
                                        <p:cTn id="107" dur="500"/>
                                        <p:tgtEl>
                                          <p:spTgt spid="184"/>
                                        </p:tgtEl>
                                      </p:cBhvr>
                                    </p:animEffect>
                                  </p:childTnLst>
                                </p:cTn>
                              </p:par>
                              <p:par>
                                <p:cTn id="108" presetID="10" presetClass="entr" presetSubtype="0" fill="hold" grpId="0" nodeType="withEffect">
                                  <p:stCondLst>
                                    <p:cond delay="2300"/>
                                  </p:stCondLst>
                                  <p:childTnLst>
                                    <p:set>
                                      <p:cBhvr>
                                        <p:cTn id="109" dur="1" fill="hold">
                                          <p:stCondLst>
                                            <p:cond delay="0"/>
                                          </p:stCondLst>
                                        </p:cTn>
                                        <p:tgtEl>
                                          <p:spTgt spid="185"/>
                                        </p:tgtEl>
                                        <p:attrNameLst>
                                          <p:attrName>style.visibility</p:attrName>
                                        </p:attrNameLst>
                                      </p:cBhvr>
                                      <p:to>
                                        <p:strVal val="visible"/>
                                      </p:to>
                                    </p:set>
                                    <p:animEffect transition="in" filter="fade">
                                      <p:cBhvr>
                                        <p:cTn id="110" dur="500"/>
                                        <p:tgtEl>
                                          <p:spTgt spid="185"/>
                                        </p:tgtEl>
                                      </p:cBhvr>
                                    </p:animEffect>
                                  </p:childTnLst>
                                </p:cTn>
                              </p:par>
                              <p:par>
                                <p:cTn id="111" presetID="10" presetClass="entr" presetSubtype="0" fill="hold" grpId="0" nodeType="withEffect">
                                  <p:stCondLst>
                                    <p:cond delay="2400"/>
                                  </p:stCondLst>
                                  <p:childTnLst>
                                    <p:set>
                                      <p:cBhvr>
                                        <p:cTn id="112" dur="1" fill="hold">
                                          <p:stCondLst>
                                            <p:cond delay="0"/>
                                          </p:stCondLst>
                                        </p:cTn>
                                        <p:tgtEl>
                                          <p:spTgt spid="186"/>
                                        </p:tgtEl>
                                        <p:attrNameLst>
                                          <p:attrName>style.visibility</p:attrName>
                                        </p:attrNameLst>
                                      </p:cBhvr>
                                      <p:to>
                                        <p:strVal val="visible"/>
                                      </p:to>
                                    </p:set>
                                    <p:animEffect transition="in" filter="fade">
                                      <p:cBhvr>
                                        <p:cTn id="113" dur="500"/>
                                        <p:tgtEl>
                                          <p:spTgt spid="186"/>
                                        </p:tgtEl>
                                      </p:cBhvr>
                                    </p:animEffect>
                                  </p:childTnLst>
                                </p:cTn>
                              </p:par>
                              <p:par>
                                <p:cTn id="114" presetID="10" presetClass="entr" presetSubtype="0" fill="hold" grpId="0" nodeType="withEffect">
                                  <p:stCondLst>
                                    <p:cond delay="2500"/>
                                  </p:stCondLst>
                                  <p:childTnLst>
                                    <p:set>
                                      <p:cBhvr>
                                        <p:cTn id="115" dur="1" fill="hold">
                                          <p:stCondLst>
                                            <p:cond delay="0"/>
                                          </p:stCondLst>
                                        </p:cTn>
                                        <p:tgtEl>
                                          <p:spTgt spid="187"/>
                                        </p:tgtEl>
                                        <p:attrNameLst>
                                          <p:attrName>style.visibility</p:attrName>
                                        </p:attrNameLst>
                                      </p:cBhvr>
                                      <p:to>
                                        <p:strVal val="visible"/>
                                      </p:to>
                                    </p:set>
                                    <p:animEffect transition="in" filter="fade">
                                      <p:cBhvr>
                                        <p:cTn id="116" dur="500"/>
                                        <p:tgtEl>
                                          <p:spTgt spid="187"/>
                                        </p:tgtEl>
                                      </p:cBhvr>
                                    </p:animEffect>
                                  </p:childTnLst>
                                </p:cTn>
                              </p:par>
                              <p:par>
                                <p:cTn id="117" presetID="10" presetClass="entr" presetSubtype="0" fill="hold" grpId="0" nodeType="withEffect">
                                  <p:stCondLst>
                                    <p:cond delay="2600"/>
                                  </p:stCondLst>
                                  <p:childTnLst>
                                    <p:set>
                                      <p:cBhvr>
                                        <p:cTn id="118" dur="1" fill="hold">
                                          <p:stCondLst>
                                            <p:cond delay="0"/>
                                          </p:stCondLst>
                                        </p:cTn>
                                        <p:tgtEl>
                                          <p:spTgt spid="188"/>
                                        </p:tgtEl>
                                        <p:attrNameLst>
                                          <p:attrName>style.visibility</p:attrName>
                                        </p:attrNameLst>
                                      </p:cBhvr>
                                      <p:to>
                                        <p:strVal val="visible"/>
                                      </p:to>
                                    </p:set>
                                    <p:animEffect transition="in" filter="fade">
                                      <p:cBhvr>
                                        <p:cTn id="119" dur="500"/>
                                        <p:tgtEl>
                                          <p:spTgt spid="188"/>
                                        </p:tgtEl>
                                      </p:cBhvr>
                                    </p:animEffect>
                                  </p:childTnLst>
                                </p:cTn>
                              </p:par>
                              <p:par>
                                <p:cTn id="120" presetID="10" presetClass="entr" presetSubtype="0" fill="hold" grpId="0" nodeType="withEffect">
                                  <p:stCondLst>
                                    <p:cond delay="2700"/>
                                  </p:stCondLst>
                                  <p:childTnLst>
                                    <p:set>
                                      <p:cBhvr>
                                        <p:cTn id="121" dur="1" fill="hold">
                                          <p:stCondLst>
                                            <p:cond delay="0"/>
                                          </p:stCondLst>
                                        </p:cTn>
                                        <p:tgtEl>
                                          <p:spTgt spid="189"/>
                                        </p:tgtEl>
                                        <p:attrNameLst>
                                          <p:attrName>style.visibility</p:attrName>
                                        </p:attrNameLst>
                                      </p:cBhvr>
                                      <p:to>
                                        <p:strVal val="visible"/>
                                      </p:to>
                                    </p:set>
                                    <p:animEffect transition="in" filter="fade">
                                      <p:cBhvr>
                                        <p:cTn id="122" dur="500"/>
                                        <p:tgtEl>
                                          <p:spTgt spid="189"/>
                                        </p:tgtEl>
                                      </p:cBhvr>
                                    </p:animEffect>
                                  </p:childTnLst>
                                </p:cTn>
                              </p:par>
                              <p:par>
                                <p:cTn id="123" presetID="10" presetClass="entr" presetSubtype="0" fill="hold" grpId="0" nodeType="withEffect">
                                  <p:stCondLst>
                                    <p:cond delay="2800"/>
                                  </p:stCondLst>
                                  <p:childTnLst>
                                    <p:set>
                                      <p:cBhvr>
                                        <p:cTn id="124" dur="1" fill="hold">
                                          <p:stCondLst>
                                            <p:cond delay="0"/>
                                          </p:stCondLst>
                                        </p:cTn>
                                        <p:tgtEl>
                                          <p:spTgt spid="190"/>
                                        </p:tgtEl>
                                        <p:attrNameLst>
                                          <p:attrName>style.visibility</p:attrName>
                                        </p:attrNameLst>
                                      </p:cBhvr>
                                      <p:to>
                                        <p:strVal val="visible"/>
                                      </p:to>
                                    </p:set>
                                    <p:animEffect transition="in" filter="fade">
                                      <p:cBhvr>
                                        <p:cTn id="125" dur="500"/>
                                        <p:tgtEl>
                                          <p:spTgt spid="190"/>
                                        </p:tgtEl>
                                      </p:cBhvr>
                                    </p:animEffect>
                                  </p:childTnLst>
                                </p:cTn>
                              </p:par>
                              <p:par>
                                <p:cTn id="126" presetID="10" presetClass="entr" presetSubtype="0" fill="hold" grpId="0" nodeType="withEffect">
                                  <p:stCondLst>
                                    <p:cond delay="2900"/>
                                  </p:stCondLst>
                                  <p:childTnLst>
                                    <p:set>
                                      <p:cBhvr>
                                        <p:cTn id="127" dur="1" fill="hold">
                                          <p:stCondLst>
                                            <p:cond delay="0"/>
                                          </p:stCondLst>
                                        </p:cTn>
                                        <p:tgtEl>
                                          <p:spTgt spid="192"/>
                                        </p:tgtEl>
                                        <p:attrNameLst>
                                          <p:attrName>style.visibility</p:attrName>
                                        </p:attrNameLst>
                                      </p:cBhvr>
                                      <p:to>
                                        <p:strVal val="visible"/>
                                      </p:to>
                                    </p:set>
                                    <p:animEffect transition="in" filter="fade">
                                      <p:cBhvr>
                                        <p:cTn id="128" dur="500"/>
                                        <p:tgtEl>
                                          <p:spTgt spid="192"/>
                                        </p:tgtEl>
                                      </p:cBhvr>
                                    </p:animEffect>
                                  </p:childTnLst>
                                </p:cTn>
                              </p:par>
                              <p:par>
                                <p:cTn id="129" presetID="10" presetClass="entr" presetSubtype="0" fill="hold" grpId="0" nodeType="withEffect">
                                  <p:stCondLst>
                                    <p:cond delay="3000"/>
                                  </p:stCondLst>
                                  <p:childTnLst>
                                    <p:set>
                                      <p:cBhvr>
                                        <p:cTn id="130" dur="1" fill="hold">
                                          <p:stCondLst>
                                            <p:cond delay="0"/>
                                          </p:stCondLst>
                                        </p:cTn>
                                        <p:tgtEl>
                                          <p:spTgt spid="193"/>
                                        </p:tgtEl>
                                        <p:attrNameLst>
                                          <p:attrName>style.visibility</p:attrName>
                                        </p:attrNameLst>
                                      </p:cBhvr>
                                      <p:to>
                                        <p:strVal val="visible"/>
                                      </p:to>
                                    </p:set>
                                    <p:animEffect transition="in" filter="fade">
                                      <p:cBhvr>
                                        <p:cTn id="131" dur="500"/>
                                        <p:tgtEl>
                                          <p:spTgt spid="193"/>
                                        </p:tgtEl>
                                      </p:cBhvr>
                                    </p:animEffect>
                                  </p:childTnLst>
                                </p:cTn>
                              </p:par>
                              <p:par>
                                <p:cTn id="132" presetID="10" presetClass="exit" presetSubtype="0" fill="hold" grpId="1" nodeType="withEffect">
                                  <p:stCondLst>
                                    <p:cond delay="3500"/>
                                  </p:stCondLst>
                                  <p:childTnLst>
                                    <p:animEffect transition="out" filter="fade">
                                      <p:cBhvr>
                                        <p:cTn id="133" dur="500"/>
                                        <p:tgtEl>
                                          <p:spTgt spid="170"/>
                                        </p:tgtEl>
                                      </p:cBhvr>
                                    </p:animEffect>
                                    <p:set>
                                      <p:cBhvr>
                                        <p:cTn id="134" dur="1" fill="hold">
                                          <p:stCondLst>
                                            <p:cond delay="499"/>
                                          </p:stCondLst>
                                        </p:cTn>
                                        <p:tgtEl>
                                          <p:spTgt spid="170"/>
                                        </p:tgtEl>
                                        <p:attrNameLst>
                                          <p:attrName>style.visibility</p:attrName>
                                        </p:attrNameLst>
                                      </p:cBhvr>
                                      <p:to>
                                        <p:strVal val="hidden"/>
                                      </p:to>
                                    </p:set>
                                  </p:childTnLst>
                                </p:cTn>
                              </p:par>
                              <p:par>
                                <p:cTn id="135" presetID="10" presetClass="exit" presetSubtype="0" fill="hold" nodeType="withEffect">
                                  <p:stCondLst>
                                    <p:cond delay="3800"/>
                                  </p:stCondLst>
                                  <p:childTnLst>
                                    <p:animEffect transition="out" filter="fade">
                                      <p:cBhvr>
                                        <p:cTn id="136" dur="500"/>
                                        <p:tgtEl>
                                          <p:spTgt spid="214"/>
                                        </p:tgtEl>
                                      </p:cBhvr>
                                    </p:animEffect>
                                    <p:set>
                                      <p:cBhvr>
                                        <p:cTn id="137" dur="1" fill="hold">
                                          <p:stCondLst>
                                            <p:cond delay="499"/>
                                          </p:stCondLst>
                                        </p:cTn>
                                        <p:tgtEl>
                                          <p:spTgt spid="214"/>
                                        </p:tgtEl>
                                        <p:attrNameLst>
                                          <p:attrName>style.visibility</p:attrName>
                                        </p:attrNameLst>
                                      </p:cBhvr>
                                      <p:to>
                                        <p:strVal val="hidden"/>
                                      </p:to>
                                    </p:set>
                                  </p:childTnLst>
                                </p:cTn>
                              </p:par>
                              <p:par>
                                <p:cTn id="138" presetID="10" presetClass="exit" presetSubtype="0" fill="hold" grpId="1" nodeType="withEffect">
                                  <p:stCondLst>
                                    <p:cond delay="4200"/>
                                  </p:stCondLst>
                                  <p:childTnLst>
                                    <p:animEffect transition="out" filter="fade">
                                      <p:cBhvr>
                                        <p:cTn id="139" dur="500"/>
                                        <p:tgtEl>
                                          <p:spTgt spid="215"/>
                                        </p:tgtEl>
                                      </p:cBhvr>
                                    </p:animEffect>
                                    <p:set>
                                      <p:cBhvr>
                                        <p:cTn id="140" dur="1" fill="hold">
                                          <p:stCondLst>
                                            <p:cond delay="499"/>
                                          </p:stCondLst>
                                        </p:cTn>
                                        <p:tgtEl>
                                          <p:spTgt spid="215"/>
                                        </p:tgtEl>
                                        <p:attrNameLst>
                                          <p:attrName>style.visibility</p:attrName>
                                        </p:attrNameLst>
                                      </p:cBhvr>
                                      <p:to>
                                        <p:strVal val="hidden"/>
                                      </p:to>
                                    </p:set>
                                  </p:childTnLst>
                                </p:cTn>
                              </p:par>
                              <p:par>
                                <p:cTn id="141" presetID="10" presetClass="entr" presetSubtype="0" fill="hold" grpId="0" nodeType="withEffect">
                                  <p:stCondLst>
                                    <p:cond delay="3900"/>
                                  </p:stCondLst>
                                  <p:childTnLst>
                                    <p:set>
                                      <p:cBhvr>
                                        <p:cTn id="142" dur="1" fill="hold">
                                          <p:stCondLst>
                                            <p:cond delay="0"/>
                                          </p:stCondLst>
                                        </p:cTn>
                                        <p:tgtEl>
                                          <p:spTgt spid="194"/>
                                        </p:tgtEl>
                                        <p:attrNameLst>
                                          <p:attrName>style.visibility</p:attrName>
                                        </p:attrNameLst>
                                      </p:cBhvr>
                                      <p:to>
                                        <p:strVal val="visible"/>
                                      </p:to>
                                    </p:set>
                                    <p:animEffect transition="in" filter="fade">
                                      <p:cBhvr>
                                        <p:cTn id="143" dur="500"/>
                                        <p:tgtEl>
                                          <p:spTgt spid="194"/>
                                        </p:tgtEl>
                                      </p:cBhvr>
                                    </p:animEffect>
                                  </p:childTnLst>
                                </p:cTn>
                              </p:par>
                              <p:par>
                                <p:cTn id="144" presetID="10" presetClass="entr" presetSubtype="0" fill="hold" grpId="0" nodeType="withEffect">
                                  <p:stCondLst>
                                    <p:cond delay="4000"/>
                                  </p:stCondLst>
                                  <p:childTnLst>
                                    <p:set>
                                      <p:cBhvr>
                                        <p:cTn id="145" dur="1" fill="hold">
                                          <p:stCondLst>
                                            <p:cond delay="0"/>
                                          </p:stCondLst>
                                        </p:cTn>
                                        <p:tgtEl>
                                          <p:spTgt spid="195"/>
                                        </p:tgtEl>
                                        <p:attrNameLst>
                                          <p:attrName>style.visibility</p:attrName>
                                        </p:attrNameLst>
                                      </p:cBhvr>
                                      <p:to>
                                        <p:strVal val="visible"/>
                                      </p:to>
                                    </p:set>
                                    <p:animEffect transition="in" filter="fade">
                                      <p:cBhvr>
                                        <p:cTn id="146" dur="500"/>
                                        <p:tgtEl>
                                          <p:spTgt spid="195"/>
                                        </p:tgtEl>
                                      </p:cBhvr>
                                    </p:animEffect>
                                  </p:childTnLst>
                                </p:cTn>
                              </p:par>
                              <p:par>
                                <p:cTn id="147" presetID="10" presetClass="entr" presetSubtype="0" fill="hold" grpId="0" nodeType="withEffect">
                                  <p:stCondLst>
                                    <p:cond delay="4100"/>
                                  </p:stCondLst>
                                  <p:childTnLst>
                                    <p:set>
                                      <p:cBhvr>
                                        <p:cTn id="148" dur="1" fill="hold">
                                          <p:stCondLst>
                                            <p:cond delay="0"/>
                                          </p:stCondLst>
                                        </p:cTn>
                                        <p:tgtEl>
                                          <p:spTgt spid="196"/>
                                        </p:tgtEl>
                                        <p:attrNameLst>
                                          <p:attrName>style.visibility</p:attrName>
                                        </p:attrNameLst>
                                      </p:cBhvr>
                                      <p:to>
                                        <p:strVal val="visible"/>
                                      </p:to>
                                    </p:set>
                                    <p:animEffect transition="in" filter="fade">
                                      <p:cBhvr>
                                        <p:cTn id="149" dur="500"/>
                                        <p:tgtEl>
                                          <p:spTgt spid="196"/>
                                        </p:tgtEl>
                                      </p:cBhvr>
                                    </p:animEffect>
                                  </p:childTnLst>
                                </p:cTn>
                              </p:par>
                              <p:par>
                                <p:cTn id="150" presetID="10" presetClass="entr" presetSubtype="0" fill="hold" grpId="0" nodeType="withEffect">
                                  <p:stCondLst>
                                    <p:cond delay="4200"/>
                                  </p:stCondLst>
                                  <p:childTnLst>
                                    <p:set>
                                      <p:cBhvr>
                                        <p:cTn id="151" dur="1" fill="hold">
                                          <p:stCondLst>
                                            <p:cond delay="0"/>
                                          </p:stCondLst>
                                        </p:cTn>
                                        <p:tgtEl>
                                          <p:spTgt spid="197"/>
                                        </p:tgtEl>
                                        <p:attrNameLst>
                                          <p:attrName>style.visibility</p:attrName>
                                        </p:attrNameLst>
                                      </p:cBhvr>
                                      <p:to>
                                        <p:strVal val="visible"/>
                                      </p:to>
                                    </p:set>
                                    <p:animEffect transition="in" filter="fade">
                                      <p:cBhvr>
                                        <p:cTn id="152" dur="500"/>
                                        <p:tgtEl>
                                          <p:spTgt spid="197"/>
                                        </p:tgtEl>
                                      </p:cBhvr>
                                    </p:animEffect>
                                  </p:childTnLst>
                                </p:cTn>
                              </p:par>
                              <p:par>
                                <p:cTn id="153" presetID="10" presetClass="entr" presetSubtype="0" fill="hold" grpId="0" nodeType="withEffect">
                                  <p:stCondLst>
                                    <p:cond delay="4200"/>
                                  </p:stCondLst>
                                  <p:childTnLst>
                                    <p:set>
                                      <p:cBhvr>
                                        <p:cTn id="154" dur="1" fill="hold">
                                          <p:stCondLst>
                                            <p:cond delay="0"/>
                                          </p:stCondLst>
                                        </p:cTn>
                                        <p:tgtEl>
                                          <p:spTgt spid="198"/>
                                        </p:tgtEl>
                                        <p:attrNameLst>
                                          <p:attrName>style.visibility</p:attrName>
                                        </p:attrNameLst>
                                      </p:cBhvr>
                                      <p:to>
                                        <p:strVal val="visible"/>
                                      </p:to>
                                    </p:set>
                                    <p:animEffect transition="in" filter="fade">
                                      <p:cBhvr>
                                        <p:cTn id="155" dur="500"/>
                                        <p:tgtEl>
                                          <p:spTgt spid="198"/>
                                        </p:tgtEl>
                                      </p:cBhvr>
                                    </p:animEffect>
                                  </p:childTnLst>
                                </p:cTn>
                              </p:par>
                              <p:par>
                                <p:cTn id="156" presetID="10" presetClass="entr" presetSubtype="0" fill="hold" grpId="0" nodeType="withEffect">
                                  <p:stCondLst>
                                    <p:cond delay="4300"/>
                                  </p:stCondLst>
                                  <p:childTnLst>
                                    <p:set>
                                      <p:cBhvr>
                                        <p:cTn id="157" dur="1" fill="hold">
                                          <p:stCondLst>
                                            <p:cond delay="0"/>
                                          </p:stCondLst>
                                        </p:cTn>
                                        <p:tgtEl>
                                          <p:spTgt spid="199"/>
                                        </p:tgtEl>
                                        <p:attrNameLst>
                                          <p:attrName>style.visibility</p:attrName>
                                        </p:attrNameLst>
                                      </p:cBhvr>
                                      <p:to>
                                        <p:strVal val="visible"/>
                                      </p:to>
                                    </p:set>
                                    <p:animEffect transition="in" filter="fade">
                                      <p:cBhvr>
                                        <p:cTn id="158" dur="500"/>
                                        <p:tgtEl>
                                          <p:spTgt spid="199"/>
                                        </p:tgtEl>
                                      </p:cBhvr>
                                    </p:animEffect>
                                  </p:childTnLst>
                                </p:cTn>
                              </p:par>
                              <p:par>
                                <p:cTn id="159" presetID="10" presetClass="entr" presetSubtype="0" fill="hold" grpId="0" nodeType="withEffect">
                                  <p:stCondLst>
                                    <p:cond delay="4300"/>
                                  </p:stCondLst>
                                  <p:childTnLst>
                                    <p:set>
                                      <p:cBhvr>
                                        <p:cTn id="160" dur="1" fill="hold">
                                          <p:stCondLst>
                                            <p:cond delay="0"/>
                                          </p:stCondLst>
                                        </p:cTn>
                                        <p:tgtEl>
                                          <p:spTgt spid="200"/>
                                        </p:tgtEl>
                                        <p:attrNameLst>
                                          <p:attrName>style.visibility</p:attrName>
                                        </p:attrNameLst>
                                      </p:cBhvr>
                                      <p:to>
                                        <p:strVal val="visible"/>
                                      </p:to>
                                    </p:set>
                                    <p:animEffect transition="in" filter="fade">
                                      <p:cBhvr>
                                        <p:cTn id="161" dur="500"/>
                                        <p:tgtEl>
                                          <p:spTgt spid="200"/>
                                        </p:tgtEl>
                                      </p:cBhvr>
                                    </p:animEffect>
                                  </p:childTnLst>
                                </p:cTn>
                              </p:par>
                              <p:par>
                                <p:cTn id="162" presetID="10" presetClass="entr" presetSubtype="0" fill="hold" grpId="0" nodeType="withEffect">
                                  <p:stCondLst>
                                    <p:cond delay="4500"/>
                                  </p:stCondLst>
                                  <p:childTnLst>
                                    <p:set>
                                      <p:cBhvr>
                                        <p:cTn id="163" dur="1" fill="hold">
                                          <p:stCondLst>
                                            <p:cond delay="0"/>
                                          </p:stCondLst>
                                        </p:cTn>
                                        <p:tgtEl>
                                          <p:spTgt spid="201"/>
                                        </p:tgtEl>
                                        <p:attrNameLst>
                                          <p:attrName>style.visibility</p:attrName>
                                        </p:attrNameLst>
                                      </p:cBhvr>
                                      <p:to>
                                        <p:strVal val="visible"/>
                                      </p:to>
                                    </p:set>
                                    <p:animEffect transition="in" filter="fade">
                                      <p:cBhvr>
                                        <p:cTn id="164" dur="500"/>
                                        <p:tgtEl>
                                          <p:spTgt spid="201"/>
                                        </p:tgtEl>
                                      </p:cBhvr>
                                    </p:animEffect>
                                  </p:childTnLst>
                                </p:cTn>
                              </p:par>
                              <p:par>
                                <p:cTn id="165" presetID="10" presetClass="entr" presetSubtype="0" fill="hold" grpId="0" nodeType="withEffect">
                                  <p:stCondLst>
                                    <p:cond delay="4600"/>
                                  </p:stCondLst>
                                  <p:childTnLst>
                                    <p:set>
                                      <p:cBhvr>
                                        <p:cTn id="166" dur="1" fill="hold">
                                          <p:stCondLst>
                                            <p:cond delay="0"/>
                                          </p:stCondLst>
                                        </p:cTn>
                                        <p:tgtEl>
                                          <p:spTgt spid="204"/>
                                        </p:tgtEl>
                                        <p:attrNameLst>
                                          <p:attrName>style.visibility</p:attrName>
                                        </p:attrNameLst>
                                      </p:cBhvr>
                                      <p:to>
                                        <p:strVal val="visible"/>
                                      </p:to>
                                    </p:set>
                                    <p:animEffect transition="in" filter="fade">
                                      <p:cBhvr>
                                        <p:cTn id="167" dur="500"/>
                                        <p:tgtEl>
                                          <p:spTgt spid="204"/>
                                        </p:tgtEl>
                                      </p:cBhvr>
                                    </p:animEffect>
                                  </p:childTnLst>
                                </p:cTn>
                              </p:par>
                              <p:par>
                                <p:cTn id="168" presetID="10" presetClass="entr" presetSubtype="0" fill="hold" grpId="0" nodeType="withEffect">
                                  <p:stCondLst>
                                    <p:cond delay="4700"/>
                                  </p:stCondLst>
                                  <p:childTnLst>
                                    <p:set>
                                      <p:cBhvr>
                                        <p:cTn id="169" dur="1" fill="hold">
                                          <p:stCondLst>
                                            <p:cond delay="0"/>
                                          </p:stCondLst>
                                        </p:cTn>
                                        <p:tgtEl>
                                          <p:spTgt spid="205"/>
                                        </p:tgtEl>
                                        <p:attrNameLst>
                                          <p:attrName>style.visibility</p:attrName>
                                        </p:attrNameLst>
                                      </p:cBhvr>
                                      <p:to>
                                        <p:strVal val="visible"/>
                                      </p:to>
                                    </p:set>
                                    <p:animEffect transition="in" filter="fade">
                                      <p:cBhvr>
                                        <p:cTn id="170" dur="500"/>
                                        <p:tgtEl>
                                          <p:spTgt spid="205"/>
                                        </p:tgtEl>
                                      </p:cBhvr>
                                    </p:animEffect>
                                  </p:childTnLst>
                                </p:cTn>
                              </p:par>
                              <p:par>
                                <p:cTn id="171" presetID="10" presetClass="entr" presetSubtype="0" fill="hold" grpId="0" nodeType="withEffect">
                                  <p:stCondLst>
                                    <p:cond delay="4800"/>
                                  </p:stCondLst>
                                  <p:childTnLst>
                                    <p:set>
                                      <p:cBhvr>
                                        <p:cTn id="172" dur="1" fill="hold">
                                          <p:stCondLst>
                                            <p:cond delay="0"/>
                                          </p:stCondLst>
                                        </p:cTn>
                                        <p:tgtEl>
                                          <p:spTgt spid="206"/>
                                        </p:tgtEl>
                                        <p:attrNameLst>
                                          <p:attrName>style.visibility</p:attrName>
                                        </p:attrNameLst>
                                      </p:cBhvr>
                                      <p:to>
                                        <p:strVal val="visible"/>
                                      </p:to>
                                    </p:set>
                                    <p:animEffect transition="in" filter="fade">
                                      <p:cBhvr>
                                        <p:cTn id="173" dur="500"/>
                                        <p:tgtEl>
                                          <p:spTgt spid="206"/>
                                        </p:tgtEl>
                                      </p:cBhvr>
                                    </p:animEffect>
                                  </p:childTnLst>
                                </p:cTn>
                              </p:par>
                              <p:par>
                                <p:cTn id="174" presetID="10" presetClass="entr" presetSubtype="0" fill="hold" grpId="0" nodeType="withEffect">
                                  <p:stCondLst>
                                    <p:cond delay="4900"/>
                                  </p:stCondLst>
                                  <p:childTnLst>
                                    <p:set>
                                      <p:cBhvr>
                                        <p:cTn id="175" dur="1" fill="hold">
                                          <p:stCondLst>
                                            <p:cond delay="0"/>
                                          </p:stCondLst>
                                        </p:cTn>
                                        <p:tgtEl>
                                          <p:spTgt spid="207"/>
                                        </p:tgtEl>
                                        <p:attrNameLst>
                                          <p:attrName>style.visibility</p:attrName>
                                        </p:attrNameLst>
                                      </p:cBhvr>
                                      <p:to>
                                        <p:strVal val="visible"/>
                                      </p:to>
                                    </p:set>
                                    <p:animEffect transition="in" filter="fade">
                                      <p:cBhvr>
                                        <p:cTn id="176" dur="500"/>
                                        <p:tgtEl>
                                          <p:spTgt spid="207"/>
                                        </p:tgtEl>
                                      </p:cBhvr>
                                    </p:animEffect>
                                  </p:childTnLst>
                                </p:cTn>
                              </p:par>
                              <p:par>
                                <p:cTn id="177" presetID="10" presetClass="exit" presetSubtype="0" fill="hold" grpId="1" nodeType="withEffect">
                                  <p:stCondLst>
                                    <p:cond delay="5400"/>
                                  </p:stCondLst>
                                  <p:childTnLst>
                                    <p:animEffect transition="out" filter="fade">
                                      <p:cBhvr>
                                        <p:cTn id="178" dur="500"/>
                                        <p:tgtEl>
                                          <p:spTgt spid="171"/>
                                        </p:tgtEl>
                                      </p:cBhvr>
                                    </p:animEffect>
                                    <p:set>
                                      <p:cBhvr>
                                        <p:cTn id="179" dur="1" fill="hold">
                                          <p:stCondLst>
                                            <p:cond delay="499"/>
                                          </p:stCondLst>
                                        </p:cTn>
                                        <p:tgtEl>
                                          <p:spTgt spid="171"/>
                                        </p:tgtEl>
                                        <p:attrNameLst>
                                          <p:attrName>style.visibility</p:attrName>
                                        </p:attrNameLst>
                                      </p:cBhvr>
                                      <p:to>
                                        <p:strVal val="hidden"/>
                                      </p:to>
                                    </p:set>
                                  </p:childTnLst>
                                </p:cTn>
                              </p:par>
                              <p:par>
                                <p:cTn id="180" presetID="10" presetClass="exit" presetSubtype="0" fill="hold" nodeType="withEffect">
                                  <p:stCondLst>
                                    <p:cond delay="5400"/>
                                  </p:stCondLst>
                                  <p:childTnLst>
                                    <p:animEffect transition="out" filter="fade">
                                      <p:cBhvr>
                                        <p:cTn id="181" dur="500"/>
                                        <p:tgtEl>
                                          <p:spTgt spid="218"/>
                                        </p:tgtEl>
                                      </p:cBhvr>
                                    </p:animEffect>
                                    <p:set>
                                      <p:cBhvr>
                                        <p:cTn id="182" dur="1" fill="hold">
                                          <p:stCondLst>
                                            <p:cond delay="499"/>
                                          </p:stCondLst>
                                        </p:cTn>
                                        <p:tgtEl>
                                          <p:spTgt spid="218"/>
                                        </p:tgtEl>
                                        <p:attrNameLst>
                                          <p:attrName>style.visibility</p:attrName>
                                        </p:attrNameLst>
                                      </p:cBhvr>
                                      <p:to>
                                        <p:strVal val="hidden"/>
                                      </p:to>
                                    </p:set>
                                  </p:childTnLst>
                                </p:cTn>
                              </p:par>
                              <p:par>
                                <p:cTn id="183" presetID="10" presetClass="exit" presetSubtype="0" fill="hold" grpId="1" nodeType="withEffect">
                                  <p:stCondLst>
                                    <p:cond delay="5400"/>
                                  </p:stCondLst>
                                  <p:childTnLst>
                                    <p:animEffect transition="out" filter="fade">
                                      <p:cBhvr>
                                        <p:cTn id="184" dur="500"/>
                                        <p:tgtEl>
                                          <p:spTgt spid="219"/>
                                        </p:tgtEl>
                                      </p:cBhvr>
                                    </p:animEffect>
                                    <p:set>
                                      <p:cBhvr>
                                        <p:cTn id="185" dur="1" fill="hold">
                                          <p:stCondLst>
                                            <p:cond delay="499"/>
                                          </p:stCondLst>
                                        </p:cTn>
                                        <p:tgtEl>
                                          <p:spTgt spid="219"/>
                                        </p:tgtEl>
                                        <p:attrNameLst>
                                          <p:attrName>style.visibility</p:attrName>
                                        </p:attrNameLst>
                                      </p:cBhvr>
                                      <p:to>
                                        <p:strVal val="hidden"/>
                                      </p:to>
                                    </p:se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grpId="0" nodeType="clickEffect">
                                  <p:stCondLst>
                                    <p:cond delay="0"/>
                                  </p:stCondLst>
                                  <p:childTnLst>
                                    <p:set>
                                      <p:cBhvr>
                                        <p:cTn id="189" dur="1" fill="hold">
                                          <p:stCondLst>
                                            <p:cond delay="0"/>
                                          </p:stCondLst>
                                        </p:cTn>
                                        <p:tgtEl>
                                          <p:spTgt spid="221"/>
                                        </p:tgtEl>
                                        <p:attrNameLst>
                                          <p:attrName>style.visibility</p:attrName>
                                        </p:attrNameLst>
                                      </p:cBhvr>
                                      <p:to>
                                        <p:strVal val="visible"/>
                                      </p:to>
                                    </p:set>
                                    <p:animEffect transition="in" filter="fade">
                                      <p:cBhvr>
                                        <p:cTn id="190" dur="500"/>
                                        <p:tgtEl>
                                          <p:spTgt spid="221"/>
                                        </p:tgtEl>
                                      </p:cBhvr>
                                    </p:animEffect>
                                  </p:childTnLst>
                                </p:cTn>
                              </p:par>
                              <p:par>
                                <p:cTn id="191" presetID="22" presetClass="entr" presetSubtype="1" fill="hold" grpId="0" nodeType="withEffect">
                                  <p:stCondLst>
                                    <p:cond delay="600"/>
                                  </p:stCondLst>
                                  <p:childTnLst>
                                    <p:set>
                                      <p:cBhvr>
                                        <p:cTn id="192" dur="1" fill="hold">
                                          <p:stCondLst>
                                            <p:cond delay="0"/>
                                          </p:stCondLst>
                                        </p:cTn>
                                        <p:tgtEl>
                                          <p:spTgt spid="25"/>
                                        </p:tgtEl>
                                        <p:attrNameLst>
                                          <p:attrName>style.visibility</p:attrName>
                                        </p:attrNameLst>
                                      </p:cBhvr>
                                      <p:to>
                                        <p:strVal val="visible"/>
                                      </p:to>
                                    </p:set>
                                    <p:animEffect transition="in" filter="wipe(up)">
                                      <p:cBhvr>
                                        <p:cTn id="193" dur="500"/>
                                        <p:tgtEl>
                                          <p:spTgt spid="25"/>
                                        </p:tgtEl>
                                      </p:cBhvr>
                                    </p:animEffect>
                                  </p:childTnLst>
                                </p:cTn>
                              </p:par>
                              <p:par>
                                <p:cTn id="194" presetID="10" presetClass="entr" presetSubtype="0" fill="hold" grpId="0" nodeType="withEffect">
                                  <p:stCondLst>
                                    <p:cond delay="1100"/>
                                  </p:stCondLst>
                                  <p:childTnLst>
                                    <p:set>
                                      <p:cBhvr>
                                        <p:cTn id="195" dur="1" fill="hold">
                                          <p:stCondLst>
                                            <p:cond delay="0"/>
                                          </p:stCondLst>
                                        </p:cTn>
                                        <p:tgtEl>
                                          <p:spTgt spid="222"/>
                                        </p:tgtEl>
                                        <p:attrNameLst>
                                          <p:attrName>style.visibility</p:attrName>
                                        </p:attrNameLst>
                                      </p:cBhvr>
                                      <p:to>
                                        <p:strVal val="visible"/>
                                      </p:to>
                                    </p:set>
                                    <p:animEffect transition="in" filter="fade">
                                      <p:cBhvr>
                                        <p:cTn id="196" dur="500"/>
                                        <p:tgtEl>
                                          <p:spTgt spid="222"/>
                                        </p:tgtEl>
                                      </p:cBhvr>
                                    </p:animEffect>
                                  </p:childTnLst>
                                </p:cTn>
                              </p:par>
                              <p:par>
                                <p:cTn id="197" presetID="10" presetClass="exit" presetSubtype="0" fill="hold" grpId="1" nodeType="withEffect">
                                  <p:stCondLst>
                                    <p:cond delay="1700"/>
                                  </p:stCondLst>
                                  <p:childTnLst>
                                    <p:animEffect transition="out" filter="fade">
                                      <p:cBhvr>
                                        <p:cTn id="198" dur="500"/>
                                        <p:tgtEl>
                                          <p:spTgt spid="221"/>
                                        </p:tgtEl>
                                      </p:cBhvr>
                                    </p:animEffect>
                                    <p:set>
                                      <p:cBhvr>
                                        <p:cTn id="199" dur="1" fill="hold">
                                          <p:stCondLst>
                                            <p:cond delay="499"/>
                                          </p:stCondLst>
                                        </p:cTn>
                                        <p:tgtEl>
                                          <p:spTgt spid="221"/>
                                        </p:tgtEl>
                                        <p:attrNameLst>
                                          <p:attrName>style.visibility</p:attrName>
                                        </p:attrNameLst>
                                      </p:cBhvr>
                                      <p:to>
                                        <p:strVal val="hidden"/>
                                      </p:to>
                                    </p:set>
                                  </p:childTnLst>
                                </p:cTn>
                              </p:par>
                              <p:par>
                                <p:cTn id="200" presetID="53" presetClass="entr" presetSubtype="16" fill="hold" nodeType="withEffect">
                                  <p:stCondLst>
                                    <p:cond delay="2200"/>
                                  </p:stCondLst>
                                  <p:childTnLst>
                                    <p:set>
                                      <p:cBhvr>
                                        <p:cTn id="201" dur="1" fill="hold">
                                          <p:stCondLst>
                                            <p:cond delay="0"/>
                                          </p:stCondLst>
                                        </p:cTn>
                                        <p:tgtEl>
                                          <p:spTgt spid="30"/>
                                        </p:tgtEl>
                                        <p:attrNameLst>
                                          <p:attrName>style.visibility</p:attrName>
                                        </p:attrNameLst>
                                      </p:cBhvr>
                                      <p:to>
                                        <p:strVal val="visible"/>
                                      </p:to>
                                    </p:set>
                                    <p:anim calcmode="lin" valueType="num">
                                      <p:cBhvr>
                                        <p:cTn id="202" dur="500" fill="hold"/>
                                        <p:tgtEl>
                                          <p:spTgt spid="30"/>
                                        </p:tgtEl>
                                        <p:attrNameLst>
                                          <p:attrName>ppt_w</p:attrName>
                                        </p:attrNameLst>
                                      </p:cBhvr>
                                      <p:tavLst>
                                        <p:tav tm="0">
                                          <p:val>
                                            <p:fltVal val="0"/>
                                          </p:val>
                                        </p:tav>
                                        <p:tav tm="100000">
                                          <p:val>
                                            <p:strVal val="#ppt_w"/>
                                          </p:val>
                                        </p:tav>
                                      </p:tavLst>
                                    </p:anim>
                                    <p:anim calcmode="lin" valueType="num">
                                      <p:cBhvr>
                                        <p:cTn id="203" dur="500" fill="hold"/>
                                        <p:tgtEl>
                                          <p:spTgt spid="30"/>
                                        </p:tgtEl>
                                        <p:attrNameLst>
                                          <p:attrName>ppt_h</p:attrName>
                                        </p:attrNameLst>
                                      </p:cBhvr>
                                      <p:tavLst>
                                        <p:tav tm="0">
                                          <p:val>
                                            <p:fltVal val="0"/>
                                          </p:val>
                                        </p:tav>
                                        <p:tav tm="100000">
                                          <p:val>
                                            <p:strVal val="#ppt_h"/>
                                          </p:val>
                                        </p:tav>
                                      </p:tavLst>
                                    </p:anim>
                                    <p:animEffect transition="in" filter="fade">
                                      <p:cBhvr>
                                        <p:cTn id="204" dur="500"/>
                                        <p:tgtEl>
                                          <p:spTgt spid="30"/>
                                        </p:tgtEl>
                                      </p:cBhvr>
                                    </p:animEffect>
                                  </p:childTnLst>
                                </p:cTn>
                              </p:par>
                              <p:par>
                                <p:cTn id="205" presetID="6" presetClass="emph" presetSubtype="0" accel="48000" decel="52000" autoRev="1" fill="hold" nodeType="withEffect">
                                  <p:stCondLst>
                                    <p:cond delay="2500"/>
                                  </p:stCondLst>
                                  <p:childTnLst>
                                    <p:animScale>
                                      <p:cBhvr>
                                        <p:cTn id="206" dur="250" fill="hold"/>
                                        <p:tgtEl>
                                          <p:spTgt spid="30"/>
                                        </p:tgtEl>
                                      </p:cBhvr>
                                      <p:by x="105000" y="105000"/>
                                    </p:animScale>
                                  </p:childTnLst>
                                </p:cTn>
                              </p:par>
                            </p:childTnLst>
                          </p:cTn>
                        </p:par>
                      </p:childTnLst>
                    </p:cTn>
                  </p:par>
                  <p:par>
                    <p:cTn id="207" fill="hold">
                      <p:stCondLst>
                        <p:cond delay="indefinite"/>
                      </p:stCondLst>
                      <p:childTnLst>
                        <p:par>
                          <p:cTn id="208" fill="hold">
                            <p:stCondLst>
                              <p:cond delay="0"/>
                            </p:stCondLst>
                            <p:childTnLst>
                              <p:par>
                                <p:cTn id="209" presetID="10" presetClass="exit" presetSubtype="0" fill="hold" grpId="1" nodeType="clickEffect">
                                  <p:stCondLst>
                                    <p:cond delay="0"/>
                                  </p:stCondLst>
                                  <p:childTnLst>
                                    <p:animEffect transition="out" filter="fade">
                                      <p:cBhvr>
                                        <p:cTn id="210" dur="500"/>
                                        <p:tgtEl>
                                          <p:spTgt spid="10"/>
                                        </p:tgtEl>
                                      </p:cBhvr>
                                    </p:animEffect>
                                    <p:set>
                                      <p:cBhvr>
                                        <p:cTn id="211" dur="1" fill="hold">
                                          <p:stCondLst>
                                            <p:cond delay="499"/>
                                          </p:stCondLst>
                                        </p:cTn>
                                        <p:tgtEl>
                                          <p:spTgt spid="10"/>
                                        </p:tgtEl>
                                        <p:attrNameLst>
                                          <p:attrName>style.visibility</p:attrName>
                                        </p:attrNameLst>
                                      </p:cBhvr>
                                      <p:to>
                                        <p:strVal val="hidden"/>
                                      </p:to>
                                    </p:set>
                                  </p:childTnLst>
                                </p:cTn>
                              </p:par>
                              <p:par>
                                <p:cTn id="212" presetID="10" presetClass="exit" presetSubtype="0" fill="hold" grpId="1" nodeType="withEffect">
                                  <p:stCondLst>
                                    <p:cond delay="0"/>
                                  </p:stCondLst>
                                  <p:childTnLst>
                                    <p:animEffect transition="out" filter="fade">
                                      <p:cBhvr>
                                        <p:cTn id="213" dur="500"/>
                                        <p:tgtEl>
                                          <p:spTgt spid="172"/>
                                        </p:tgtEl>
                                      </p:cBhvr>
                                    </p:animEffect>
                                    <p:set>
                                      <p:cBhvr>
                                        <p:cTn id="214" dur="1" fill="hold">
                                          <p:stCondLst>
                                            <p:cond delay="499"/>
                                          </p:stCondLst>
                                        </p:cTn>
                                        <p:tgtEl>
                                          <p:spTgt spid="172"/>
                                        </p:tgtEl>
                                        <p:attrNameLst>
                                          <p:attrName>style.visibility</p:attrName>
                                        </p:attrNameLst>
                                      </p:cBhvr>
                                      <p:to>
                                        <p:strVal val="hidden"/>
                                      </p:to>
                                    </p:set>
                                  </p:childTnLst>
                                </p:cTn>
                              </p:par>
                              <p:par>
                                <p:cTn id="215" presetID="10" presetClass="exit" presetSubtype="0" fill="hold" grpId="1" nodeType="withEffect">
                                  <p:stCondLst>
                                    <p:cond delay="0"/>
                                  </p:stCondLst>
                                  <p:childTnLst>
                                    <p:animEffect transition="out" filter="fade">
                                      <p:cBhvr>
                                        <p:cTn id="216" dur="500"/>
                                        <p:tgtEl>
                                          <p:spTgt spid="173"/>
                                        </p:tgtEl>
                                      </p:cBhvr>
                                    </p:animEffect>
                                    <p:set>
                                      <p:cBhvr>
                                        <p:cTn id="217" dur="1" fill="hold">
                                          <p:stCondLst>
                                            <p:cond delay="499"/>
                                          </p:stCondLst>
                                        </p:cTn>
                                        <p:tgtEl>
                                          <p:spTgt spid="173"/>
                                        </p:tgtEl>
                                        <p:attrNameLst>
                                          <p:attrName>style.visibility</p:attrName>
                                        </p:attrNameLst>
                                      </p:cBhvr>
                                      <p:to>
                                        <p:strVal val="hidden"/>
                                      </p:to>
                                    </p:set>
                                  </p:childTnLst>
                                </p:cTn>
                              </p:par>
                              <p:par>
                                <p:cTn id="218" presetID="10" presetClass="exit" presetSubtype="0" fill="hold" grpId="1" nodeType="withEffect">
                                  <p:stCondLst>
                                    <p:cond delay="0"/>
                                  </p:stCondLst>
                                  <p:childTnLst>
                                    <p:animEffect transition="out" filter="fade">
                                      <p:cBhvr>
                                        <p:cTn id="219" dur="500"/>
                                        <p:tgtEl>
                                          <p:spTgt spid="174"/>
                                        </p:tgtEl>
                                      </p:cBhvr>
                                    </p:animEffect>
                                    <p:set>
                                      <p:cBhvr>
                                        <p:cTn id="220" dur="1" fill="hold">
                                          <p:stCondLst>
                                            <p:cond delay="499"/>
                                          </p:stCondLst>
                                        </p:cTn>
                                        <p:tgtEl>
                                          <p:spTgt spid="174"/>
                                        </p:tgtEl>
                                        <p:attrNameLst>
                                          <p:attrName>style.visibility</p:attrName>
                                        </p:attrNameLst>
                                      </p:cBhvr>
                                      <p:to>
                                        <p:strVal val="hidden"/>
                                      </p:to>
                                    </p:set>
                                  </p:childTnLst>
                                </p:cTn>
                              </p:par>
                              <p:par>
                                <p:cTn id="221" presetID="10" presetClass="exit" presetSubtype="0" fill="hold" grpId="1" nodeType="withEffect">
                                  <p:stCondLst>
                                    <p:cond delay="0"/>
                                  </p:stCondLst>
                                  <p:childTnLst>
                                    <p:animEffect transition="out" filter="fade">
                                      <p:cBhvr>
                                        <p:cTn id="222" dur="500"/>
                                        <p:tgtEl>
                                          <p:spTgt spid="175"/>
                                        </p:tgtEl>
                                      </p:cBhvr>
                                    </p:animEffect>
                                    <p:set>
                                      <p:cBhvr>
                                        <p:cTn id="223" dur="1" fill="hold">
                                          <p:stCondLst>
                                            <p:cond delay="499"/>
                                          </p:stCondLst>
                                        </p:cTn>
                                        <p:tgtEl>
                                          <p:spTgt spid="175"/>
                                        </p:tgtEl>
                                        <p:attrNameLst>
                                          <p:attrName>style.visibility</p:attrName>
                                        </p:attrNameLst>
                                      </p:cBhvr>
                                      <p:to>
                                        <p:strVal val="hidden"/>
                                      </p:to>
                                    </p:set>
                                  </p:childTnLst>
                                </p:cTn>
                              </p:par>
                              <p:par>
                                <p:cTn id="224" presetID="10" presetClass="exit" presetSubtype="0" fill="hold" grpId="1" nodeType="withEffect">
                                  <p:stCondLst>
                                    <p:cond delay="0"/>
                                  </p:stCondLst>
                                  <p:childTnLst>
                                    <p:animEffect transition="out" filter="fade">
                                      <p:cBhvr>
                                        <p:cTn id="225" dur="500"/>
                                        <p:tgtEl>
                                          <p:spTgt spid="176"/>
                                        </p:tgtEl>
                                      </p:cBhvr>
                                    </p:animEffect>
                                    <p:set>
                                      <p:cBhvr>
                                        <p:cTn id="226" dur="1" fill="hold">
                                          <p:stCondLst>
                                            <p:cond delay="499"/>
                                          </p:stCondLst>
                                        </p:cTn>
                                        <p:tgtEl>
                                          <p:spTgt spid="176"/>
                                        </p:tgtEl>
                                        <p:attrNameLst>
                                          <p:attrName>style.visibility</p:attrName>
                                        </p:attrNameLst>
                                      </p:cBhvr>
                                      <p:to>
                                        <p:strVal val="hidden"/>
                                      </p:to>
                                    </p:set>
                                  </p:childTnLst>
                                </p:cTn>
                              </p:par>
                              <p:par>
                                <p:cTn id="227" presetID="10" presetClass="exit" presetSubtype="0" fill="hold" grpId="1" nodeType="withEffect">
                                  <p:stCondLst>
                                    <p:cond delay="0"/>
                                  </p:stCondLst>
                                  <p:childTnLst>
                                    <p:animEffect transition="out" filter="fade">
                                      <p:cBhvr>
                                        <p:cTn id="228" dur="500"/>
                                        <p:tgtEl>
                                          <p:spTgt spid="177"/>
                                        </p:tgtEl>
                                      </p:cBhvr>
                                    </p:animEffect>
                                    <p:set>
                                      <p:cBhvr>
                                        <p:cTn id="229" dur="1" fill="hold">
                                          <p:stCondLst>
                                            <p:cond delay="499"/>
                                          </p:stCondLst>
                                        </p:cTn>
                                        <p:tgtEl>
                                          <p:spTgt spid="177"/>
                                        </p:tgtEl>
                                        <p:attrNameLst>
                                          <p:attrName>style.visibility</p:attrName>
                                        </p:attrNameLst>
                                      </p:cBhvr>
                                      <p:to>
                                        <p:strVal val="hidden"/>
                                      </p:to>
                                    </p:set>
                                  </p:childTnLst>
                                </p:cTn>
                              </p:par>
                              <p:par>
                                <p:cTn id="230" presetID="10" presetClass="exit" presetSubtype="0" fill="hold" grpId="1" nodeType="withEffect">
                                  <p:stCondLst>
                                    <p:cond delay="0"/>
                                  </p:stCondLst>
                                  <p:childTnLst>
                                    <p:animEffect transition="out" filter="fade">
                                      <p:cBhvr>
                                        <p:cTn id="231" dur="500"/>
                                        <p:tgtEl>
                                          <p:spTgt spid="178"/>
                                        </p:tgtEl>
                                      </p:cBhvr>
                                    </p:animEffect>
                                    <p:set>
                                      <p:cBhvr>
                                        <p:cTn id="232" dur="1" fill="hold">
                                          <p:stCondLst>
                                            <p:cond delay="499"/>
                                          </p:stCondLst>
                                        </p:cTn>
                                        <p:tgtEl>
                                          <p:spTgt spid="178"/>
                                        </p:tgtEl>
                                        <p:attrNameLst>
                                          <p:attrName>style.visibility</p:attrName>
                                        </p:attrNameLst>
                                      </p:cBhvr>
                                      <p:to>
                                        <p:strVal val="hidden"/>
                                      </p:to>
                                    </p:set>
                                  </p:childTnLst>
                                </p:cTn>
                              </p:par>
                              <p:par>
                                <p:cTn id="233" presetID="10" presetClass="exit" presetSubtype="0" fill="hold" grpId="1" nodeType="withEffect">
                                  <p:stCondLst>
                                    <p:cond delay="0"/>
                                  </p:stCondLst>
                                  <p:childTnLst>
                                    <p:animEffect transition="out" filter="fade">
                                      <p:cBhvr>
                                        <p:cTn id="234" dur="500"/>
                                        <p:tgtEl>
                                          <p:spTgt spid="179"/>
                                        </p:tgtEl>
                                      </p:cBhvr>
                                    </p:animEffect>
                                    <p:set>
                                      <p:cBhvr>
                                        <p:cTn id="235" dur="1" fill="hold">
                                          <p:stCondLst>
                                            <p:cond delay="499"/>
                                          </p:stCondLst>
                                        </p:cTn>
                                        <p:tgtEl>
                                          <p:spTgt spid="179"/>
                                        </p:tgtEl>
                                        <p:attrNameLst>
                                          <p:attrName>style.visibility</p:attrName>
                                        </p:attrNameLst>
                                      </p:cBhvr>
                                      <p:to>
                                        <p:strVal val="hidden"/>
                                      </p:to>
                                    </p:set>
                                  </p:childTnLst>
                                </p:cTn>
                              </p:par>
                              <p:par>
                                <p:cTn id="236" presetID="10" presetClass="exit" presetSubtype="0" fill="hold" grpId="1" nodeType="withEffect">
                                  <p:stCondLst>
                                    <p:cond delay="0"/>
                                  </p:stCondLst>
                                  <p:childTnLst>
                                    <p:animEffect transition="out" filter="fade">
                                      <p:cBhvr>
                                        <p:cTn id="237" dur="500"/>
                                        <p:tgtEl>
                                          <p:spTgt spid="180"/>
                                        </p:tgtEl>
                                      </p:cBhvr>
                                    </p:animEffect>
                                    <p:set>
                                      <p:cBhvr>
                                        <p:cTn id="238" dur="1" fill="hold">
                                          <p:stCondLst>
                                            <p:cond delay="499"/>
                                          </p:stCondLst>
                                        </p:cTn>
                                        <p:tgtEl>
                                          <p:spTgt spid="180"/>
                                        </p:tgtEl>
                                        <p:attrNameLst>
                                          <p:attrName>style.visibility</p:attrName>
                                        </p:attrNameLst>
                                      </p:cBhvr>
                                      <p:to>
                                        <p:strVal val="hidden"/>
                                      </p:to>
                                    </p:set>
                                  </p:childTnLst>
                                </p:cTn>
                              </p:par>
                              <p:par>
                                <p:cTn id="239" presetID="10" presetClass="exit" presetSubtype="0" fill="hold" grpId="1" nodeType="withEffect">
                                  <p:stCondLst>
                                    <p:cond delay="0"/>
                                  </p:stCondLst>
                                  <p:childTnLst>
                                    <p:animEffect transition="out" filter="fade">
                                      <p:cBhvr>
                                        <p:cTn id="240" dur="500"/>
                                        <p:tgtEl>
                                          <p:spTgt spid="181"/>
                                        </p:tgtEl>
                                      </p:cBhvr>
                                    </p:animEffect>
                                    <p:set>
                                      <p:cBhvr>
                                        <p:cTn id="241" dur="1" fill="hold">
                                          <p:stCondLst>
                                            <p:cond delay="499"/>
                                          </p:stCondLst>
                                        </p:cTn>
                                        <p:tgtEl>
                                          <p:spTgt spid="181"/>
                                        </p:tgtEl>
                                        <p:attrNameLst>
                                          <p:attrName>style.visibility</p:attrName>
                                        </p:attrNameLst>
                                      </p:cBhvr>
                                      <p:to>
                                        <p:strVal val="hidden"/>
                                      </p:to>
                                    </p:set>
                                  </p:childTnLst>
                                </p:cTn>
                              </p:par>
                              <p:par>
                                <p:cTn id="242" presetID="10" presetClass="exit" presetSubtype="0" fill="hold" grpId="1" nodeType="withEffect">
                                  <p:stCondLst>
                                    <p:cond delay="0"/>
                                  </p:stCondLst>
                                  <p:childTnLst>
                                    <p:animEffect transition="out" filter="fade">
                                      <p:cBhvr>
                                        <p:cTn id="243" dur="500"/>
                                        <p:tgtEl>
                                          <p:spTgt spid="182"/>
                                        </p:tgtEl>
                                      </p:cBhvr>
                                    </p:animEffect>
                                    <p:set>
                                      <p:cBhvr>
                                        <p:cTn id="244" dur="1" fill="hold">
                                          <p:stCondLst>
                                            <p:cond delay="499"/>
                                          </p:stCondLst>
                                        </p:cTn>
                                        <p:tgtEl>
                                          <p:spTgt spid="182"/>
                                        </p:tgtEl>
                                        <p:attrNameLst>
                                          <p:attrName>style.visibility</p:attrName>
                                        </p:attrNameLst>
                                      </p:cBhvr>
                                      <p:to>
                                        <p:strVal val="hidden"/>
                                      </p:to>
                                    </p:set>
                                  </p:childTnLst>
                                </p:cTn>
                              </p:par>
                              <p:par>
                                <p:cTn id="245" presetID="10" presetClass="exit" presetSubtype="0" fill="hold" grpId="1" nodeType="withEffect">
                                  <p:stCondLst>
                                    <p:cond delay="0"/>
                                  </p:stCondLst>
                                  <p:childTnLst>
                                    <p:animEffect transition="out" filter="fade">
                                      <p:cBhvr>
                                        <p:cTn id="246" dur="500"/>
                                        <p:tgtEl>
                                          <p:spTgt spid="183"/>
                                        </p:tgtEl>
                                      </p:cBhvr>
                                    </p:animEffect>
                                    <p:set>
                                      <p:cBhvr>
                                        <p:cTn id="247" dur="1" fill="hold">
                                          <p:stCondLst>
                                            <p:cond delay="499"/>
                                          </p:stCondLst>
                                        </p:cTn>
                                        <p:tgtEl>
                                          <p:spTgt spid="183"/>
                                        </p:tgtEl>
                                        <p:attrNameLst>
                                          <p:attrName>style.visibility</p:attrName>
                                        </p:attrNameLst>
                                      </p:cBhvr>
                                      <p:to>
                                        <p:strVal val="hidden"/>
                                      </p:to>
                                    </p:set>
                                  </p:childTnLst>
                                </p:cTn>
                              </p:par>
                              <p:par>
                                <p:cTn id="248" presetID="10" presetClass="exit" presetSubtype="0" fill="hold" grpId="1" nodeType="withEffect">
                                  <p:stCondLst>
                                    <p:cond delay="0"/>
                                  </p:stCondLst>
                                  <p:childTnLst>
                                    <p:animEffect transition="out" filter="fade">
                                      <p:cBhvr>
                                        <p:cTn id="249" dur="500"/>
                                        <p:tgtEl>
                                          <p:spTgt spid="184"/>
                                        </p:tgtEl>
                                      </p:cBhvr>
                                    </p:animEffect>
                                    <p:set>
                                      <p:cBhvr>
                                        <p:cTn id="250" dur="1" fill="hold">
                                          <p:stCondLst>
                                            <p:cond delay="499"/>
                                          </p:stCondLst>
                                        </p:cTn>
                                        <p:tgtEl>
                                          <p:spTgt spid="184"/>
                                        </p:tgtEl>
                                        <p:attrNameLst>
                                          <p:attrName>style.visibility</p:attrName>
                                        </p:attrNameLst>
                                      </p:cBhvr>
                                      <p:to>
                                        <p:strVal val="hidden"/>
                                      </p:to>
                                    </p:set>
                                  </p:childTnLst>
                                </p:cTn>
                              </p:par>
                              <p:par>
                                <p:cTn id="251" presetID="10" presetClass="exit" presetSubtype="0" fill="hold" grpId="1" nodeType="withEffect">
                                  <p:stCondLst>
                                    <p:cond delay="0"/>
                                  </p:stCondLst>
                                  <p:childTnLst>
                                    <p:animEffect transition="out" filter="fade">
                                      <p:cBhvr>
                                        <p:cTn id="252" dur="500"/>
                                        <p:tgtEl>
                                          <p:spTgt spid="185"/>
                                        </p:tgtEl>
                                      </p:cBhvr>
                                    </p:animEffect>
                                    <p:set>
                                      <p:cBhvr>
                                        <p:cTn id="253" dur="1" fill="hold">
                                          <p:stCondLst>
                                            <p:cond delay="499"/>
                                          </p:stCondLst>
                                        </p:cTn>
                                        <p:tgtEl>
                                          <p:spTgt spid="185"/>
                                        </p:tgtEl>
                                        <p:attrNameLst>
                                          <p:attrName>style.visibility</p:attrName>
                                        </p:attrNameLst>
                                      </p:cBhvr>
                                      <p:to>
                                        <p:strVal val="hidden"/>
                                      </p:to>
                                    </p:set>
                                  </p:childTnLst>
                                </p:cTn>
                              </p:par>
                              <p:par>
                                <p:cTn id="254" presetID="10" presetClass="exit" presetSubtype="0" fill="hold" grpId="1" nodeType="withEffect">
                                  <p:stCondLst>
                                    <p:cond delay="0"/>
                                  </p:stCondLst>
                                  <p:childTnLst>
                                    <p:animEffect transition="out" filter="fade">
                                      <p:cBhvr>
                                        <p:cTn id="255" dur="500"/>
                                        <p:tgtEl>
                                          <p:spTgt spid="186"/>
                                        </p:tgtEl>
                                      </p:cBhvr>
                                    </p:animEffect>
                                    <p:set>
                                      <p:cBhvr>
                                        <p:cTn id="256" dur="1" fill="hold">
                                          <p:stCondLst>
                                            <p:cond delay="499"/>
                                          </p:stCondLst>
                                        </p:cTn>
                                        <p:tgtEl>
                                          <p:spTgt spid="186"/>
                                        </p:tgtEl>
                                        <p:attrNameLst>
                                          <p:attrName>style.visibility</p:attrName>
                                        </p:attrNameLst>
                                      </p:cBhvr>
                                      <p:to>
                                        <p:strVal val="hidden"/>
                                      </p:to>
                                    </p:set>
                                  </p:childTnLst>
                                </p:cTn>
                              </p:par>
                              <p:par>
                                <p:cTn id="257" presetID="10" presetClass="exit" presetSubtype="0" fill="hold" grpId="1" nodeType="withEffect">
                                  <p:stCondLst>
                                    <p:cond delay="0"/>
                                  </p:stCondLst>
                                  <p:childTnLst>
                                    <p:animEffect transition="out" filter="fade">
                                      <p:cBhvr>
                                        <p:cTn id="258" dur="500"/>
                                        <p:tgtEl>
                                          <p:spTgt spid="187"/>
                                        </p:tgtEl>
                                      </p:cBhvr>
                                    </p:animEffect>
                                    <p:set>
                                      <p:cBhvr>
                                        <p:cTn id="259" dur="1" fill="hold">
                                          <p:stCondLst>
                                            <p:cond delay="499"/>
                                          </p:stCondLst>
                                        </p:cTn>
                                        <p:tgtEl>
                                          <p:spTgt spid="187"/>
                                        </p:tgtEl>
                                        <p:attrNameLst>
                                          <p:attrName>style.visibility</p:attrName>
                                        </p:attrNameLst>
                                      </p:cBhvr>
                                      <p:to>
                                        <p:strVal val="hidden"/>
                                      </p:to>
                                    </p:set>
                                  </p:childTnLst>
                                </p:cTn>
                              </p:par>
                              <p:par>
                                <p:cTn id="260" presetID="10" presetClass="exit" presetSubtype="0" fill="hold" grpId="1" nodeType="withEffect">
                                  <p:stCondLst>
                                    <p:cond delay="0"/>
                                  </p:stCondLst>
                                  <p:childTnLst>
                                    <p:animEffect transition="out" filter="fade">
                                      <p:cBhvr>
                                        <p:cTn id="261" dur="500"/>
                                        <p:tgtEl>
                                          <p:spTgt spid="188"/>
                                        </p:tgtEl>
                                      </p:cBhvr>
                                    </p:animEffect>
                                    <p:set>
                                      <p:cBhvr>
                                        <p:cTn id="262" dur="1" fill="hold">
                                          <p:stCondLst>
                                            <p:cond delay="499"/>
                                          </p:stCondLst>
                                        </p:cTn>
                                        <p:tgtEl>
                                          <p:spTgt spid="188"/>
                                        </p:tgtEl>
                                        <p:attrNameLst>
                                          <p:attrName>style.visibility</p:attrName>
                                        </p:attrNameLst>
                                      </p:cBhvr>
                                      <p:to>
                                        <p:strVal val="hidden"/>
                                      </p:to>
                                    </p:set>
                                  </p:childTnLst>
                                </p:cTn>
                              </p:par>
                              <p:par>
                                <p:cTn id="263" presetID="10" presetClass="exit" presetSubtype="0" fill="hold" grpId="1" nodeType="withEffect">
                                  <p:stCondLst>
                                    <p:cond delay="0"/>
                                  </p:stCondLst>
                                  <p:childTnLst>
                                    <p:animEffect transition="out" filter="fade">
                                      <p:cBhvr>
                                        <p:cTn id="264" dur="500"/>
                                        <p:tgtEl>
                                          <p:spTgt spid="189"/>
                                        </p:tgtEl>
                                      </p:cBhvr>
                                    </p:animEffect>
                                    <p:set>
                                      <p:cBhvr>
                                        <p:cTn id="265" dur="1" fill="hold">
                                          <p:stCondLst>
                                            <p:cond delay="499"/>
                                          </p:stCondLst>
                                        </p:cTn>
                                        <p:tgtEl>
                                          <p:spTgt spid="189"/>
                                        </p:tgtEl>
                                        <p:attrNameLst>
                                          <p:attrName>style.visibility</p:attrName>
                                        </p:attrNameLst>
                                      </p:cBhvr>
                                      <p:to>
                                        <p:strVal val="hidden"/>
                                      </p:to>
                                    </p:set>
                                  </p:childTnLst>
                                </p:cTn>
                              </p:par>
                              <p:par>
                                <p:cTn id="266" presetID="10" presetClass="exit" presetSubtype="0" fill="hold" grpId="1" nodeType="withEffect">
                                  <p:stCondLst>
                                    <p:cond delay="0"/>
                                  </p:stCondLst>
                                  <p:childTnLst>
                                    <p:animEffect transition="out" filter="fade">
                                      <p:cBhvr>
                                        <p:cTn id="267" dur="500"/>
                                        <p:tgtEl>
                                          <p:spTgt spid="190"/>
                                        </p:tgtEl>
                                      </p:cBhvr>
                                    </p:animEffect>
                                    <p:set>
                                      <p:cBhvr>
                                        <p:cTn id="268" dur="1" fill="hold">
                                          <p:stCondLst>
                                            <p:cond delay="499"/>
                                          </p:stCondLst>
                                        </p:cTn>
                                        <p:tgtEl>
                                          <p:spTgt spid="190"/>
                                        </p:tgtEl>
                                        <p:attrNameLst>
                                          <p:attrName>style.visibility</p:attrName>
                                        </p:attrNameLst>
                                      </p:cBhvr>
                                      <p:to>
                                        <p:strVal val="hidden"/>
                                      </p:to>
                                    </p:set>
                                  </p:childTnLst>
                                </p:cTn>
                              </p:par>
                              <p:par>
                                <p:cTn id="269" presetID="10" presetClass="exit" presetSubtype="0" fill="hold" grpId="1" nodeType="withEffect">
                                  <p:stCondLst>
                                    <p:cond delay="0"/>
                                  </p:stCondLst>
                                  <p:childTnLst>
                                    <p:animEffect transition="out" filter="fade">
                                      <p:cBhvr>
                                        <p:cTn id="270" dur="500"/>
                                        <p:tgtEl>
                                          <p:spTgt spid="192"/>
                                        </p:tgtEl>
                                      </p:cBhvr>
                                    </p:animEffect>
                                    <p:set>
                                      <p:cBhvr>
                                        <p:cTn id="271" dur="1" fill="hold">
                                          <p:stCondLst>
                                            <p:cond delay="499"/>
                                          </p:stCondLst>
                                        </p:cTn>
                                        <p:tgtEl>
                                          <p:spTgt spid="192"/>
                                        </p:tgtEl>
                                        <p:attrNameLst>
                                          <p:attrName>style.visibility</p:attrName>
                                        </p:attrNameLst>
                                      </p:cBhvr>
                                      <p:to>
                                        <p:strVal val="hidden"/>
                                      </p:to>
                                    </p:set>
                                  </p:childTnLst>
                                </p:cTn>
                              </p:par>
                              <p:par>
                                <p:cTn id="272" presetID="10" presetClass="exit" presetSubtype="0" fill="hold" grpId="1" nodeType="withEffect">
                                  <p:stCondLst>
                                    <p:cond delay="0"/>
                                  </p:stCondLst>
                                  <p:childTnLst>
                                    <p:animEffect transition="out" filter="fade">
                                      <p:cBhvr>
                                        <p:cTn id="273" dur="500"/>
                                        <p:tgtEl>
                                          <p:spTgt spid="193"/>
                                        </p:tgtEl>
                                      </p:cBhvr>
                                    </p:animEffect>
                                    <p:set>
                                      <p:cBhvr>
                                        <p:cTn id="274" dur="1" fill="hold">
                                          <p:stCondLst>
                                            <p:cond delay="499"/>
                                          </p:stCondLst>
                                        </p:cTn>
                                        <p:tgtEl>
                                          <p:spTgt spid="193"/>
                                        </p:tgtEl>
                                        <p:attrNameLst>
                                          <p:attrName>style.visibility</p:attrName>
                                        </p:attrNameLst>
                                      </p:cBhvr>
                                      <p:to>
                                        <p:strVal val="hidden"/>
                                      </p:to>
                                    </p:set>
                                  </p:childTnLst>
                                </p:cTn>
                              </p:par>
                              <p:par>
                                <p:cTn id="275" presetID="10" presetClass="exit" presetSubtype="0" fill="hold" grpId="1" nodeType="withEffect">
                                  <p:stCondLst>
                                    <p:cond delay="0"/>
                                  </p:stCondLst>
                                  <p:childTnLst>
                                    <p:animEffect transition="out" filter="fade">
                                      <p:cBhvr>
                                        <p:cTn id="276" dur="500"/>
                                        <p:tgtEl>
                                          <p:spTgt spid="194"/>
                                        </p:tgtEl>
                                      </p:cBhvr>
                                    </p:animEffect>
                                    <p:set>
                                      <p:cBhvr>
                                        <p:cTn id="277" dur="1" fill="hold">
                                          <p:stCondLst>
                                            <p:cond delay="499"/>
                                          </p:stCondLst>
                                        </p:cTn>
                                        <p:tgtEl>
                                          <p:spTgt spid="194"/>
                                        </p:tgtEl>
                                        <p:attrNameLst>
                                          <p:attrName>style.visibility</p:attrName>
                                        </p:attrNameLst>
                                      </p:cBhvr>
                                      <p:to>
                                        <p:strVal val="hidden"/>
                                      </p:to>
                                    </p:set>
                                  </p:childTnLst>
                                </p:cTn>
                              </p:par>
                              <p:par>
                                <p:cTn id="278" presetID="10" presetClass="exit" presetSubtype="0" fill="hold" grpId="1" nodeType="withEffect">
                                  <p:stCondLst>
                                    <p:cond delay="0"/>
                                  </p:stCondLst>
                                  <p:childTnLst>
                                    <p:animEffect transition="out" filter="fade">
                                      <p:cBhvr>
                                        <p:cTn id="279" dur="500"/>
                                        <p:tgtEl>
                                          <p:spTgt spid="195"/>
                                        </p:tgtEl>
                                      </p:cBhvr>
                                    </p:animEffect>
                                    <p:set>
                                      <p:cBhvr>
                                        <p:cTn id="280" dur="1" fill="hold">
                                          <p:stCondLst>
                                            <p:cond delay="499"/>
                                          </p:stCondLst>
                                        </p:cTn>
                                        <p:tgtEl>
                                          <p:spTgt spid="195"/>
                                        </p:tgtEl>
                                        <p:attrNameLst>
                                          <p:attrName>style.visibility</p:attrName>
                                        </p:attrNameLst>
                                      </p:cBhvr>
                                      <p:to>
                                        <p:strVal val="hidden"/>
                                      </p:to>
                                    </p:set>
                                  </p:childTnLst>
                                </p:cTn>
                              </p:par>
                              <p:par>
                                <p:cTn id="281" presetID="10" presetClass="exit" presetSubtype="0" fill="hold" grpId="1" nodeType="withEffect">
                                  <p:stCondLst>
                                    <p:cond delay="0"/>
                                  </p:stCondLst>
                                  <p:childTnLst>
                                    <p:animEffect transition="out" filter="fade">
                                      <p:cBhvr>
                                        <p:cTn id="282" dur="500"/>
                                        <p:tgtEl>
                                          <p:spTgt spid="196"/>
                                        </p:tgtEl>
                                      </p:cBhvr>
                                    </p:animEffect>
                                    <p:set>
                                      <p:cBhvr>
                                        <p:cTn id="283" dur="1" fill="hold">
                                          <p:stCondLst>
                                            <p:cond delay="499"/>
                                          </p:stCondLst>
                                        </p:cTn>
                                        <p:tgtEl>
                                          <p:spTgt spid="196"/>
                                        </p:tgtEl>
                                        <p:attrNameLst>
                                          <p:attrName>style.visibility</p:attrName>
                                        </p:attrNameLst>
                                      </p:cBhvr>
                                      <p:to>
                                        <p:strVal val="hidden"/>
                                      </p:to>
                                    </p:set>
                                  </p:childTnLst>
                                </p:cTn>
                              </p:par>
                              <p:par>
                                <p:cTn id="284" presetID="10" presetClass="exit" presetSubtype="0" fill="hold" grpId="1" nodeType="withEffect">
                                  <p:stCondLst>
                                    <p:cond delay="0"/>
                                  </p:stCondLst>
                                  <p:childTnLst>
                                    <p:animEffect transition="out" filter="fade">
                                      <p:cBhvr>
                                        <p:cTn id="285" dur="500"/>
                                        <p:tgtEl>
                                          <p:spTgt spid="197"/>
                                        </p:tgtEl>
                                      </p:cBhvr>
                                    </p:animEffect>
                                    <p:set>
                                      <p:cBhvr>
                                        <p:cTn id="286" dur="1" fill="hold">
                                          <p:stCondLst>
                                            <p:cond delay="499"/>
                                          </p:stCondLst>
                                        </p:cTn>
                                        <p:tgtEl>
                                          <p:spTgt spid="197"/>
                                        </p:tgtEl>
                                        <p:attrNameLst>
                                          <p:attrName>style.visibility</p:attrName>
                                        </p:attrNameLst>
                                      </p:cBhvr>
                                      <p:to>
                                        <p:strVal val="hidden"/>
                                      </p:to>
                                    </p:set>
                                  </p:childTnLst>
                                </p:cTn>
                              </p:par>
                              <p:par>
                                <p:cTn id="287" presetID="10" presetClass="exit" presetSubtype="0" fill="hold" grpId="1" nodeType="withEffect">
                                  <p:stCondLst>
                                    <p:cond delay="0"/>
                                  </p:stCondLst>
                                  <p:childTnLst>
                                    <p:animEffect transition="out" filter="fade">
                                      <p:cBhvr>
                                        <p:cTn id="288" dur="500"/>
                                        <p:tgtEl>
                                          <p:spTgt spid="198"/>
                                        </p:tgtEl>
                                      </p:cBhvr>
                                    </p:animEffect>
                                    <p:set>
                                      <p:cBhvr>
                                        <p:cTn id="289" dur="1" fill="hold">
                                          <p:stCondLst>
                                            <p:cond delay="499"/>
                                          </p:stCondLst>
                                        </p:cTn>
                                        <p:tgtEl>
                                          <p:spTgt spid="198"/>
                                        </p:tgtEl>
                                        <p:attrNameLst>
                                          <p:attrName>style.visibility</p:attrName>
                                        </p:attrNameLst>
                                      </p:cBhvr>
                                      <p:to>
                                        <p:strVal val="hidden"/>
                                      </p:to>
                                    </p:set>
                                  </p:childTnLst>
                                </p:cTn>
                              </p:par>
                              <p:par>
                                <p:cTn id="290" presetID="10" presetClass="exit" presetSubtype="0" fill="hold" grpId="1" nodeType="withEffect">
                                  <p:stCondLst>
                                    <p:cond delay="0"/>
                                  </p:stCondLst>
                                  <p:childTnLst>
                                    <p:animEffect transition="out" filter="fade">
                                      <p:cBhvr>
                                        <p:cTn id="291" dur="500"/>
                                        <p:tgtEl>
                                          <p:spTgt spid="199"/>
                                        </p:tgtEl>
                                      </p:cBhvr>
                                    </p:animEffect>
                                    <p:set>
                                      <p:cBhvr>
                                        <p:cTn id="292" dur="1" fill="hold">
                                          <p:stCondLst>
                                            <p:cond delay="499"/>
                                          </p:stCondLst>
                                        </p:cTn>
                                        <p:tgtEl>
                                          <p:spTgt spid="199"/>
                                        </p:tgtEl>
                                        <p:attrNameLst>
                                          <p:attrName>style.visibility</p:attrName>
                                        </p:attrNameLst>
                                      </p:cBhvr>
                                      <p:to>
                                        <p:strVal val="hidden"/>
                                      </p:to>
                                    </p:set>
                                  </p:childTnLst>
                                </p:cTn>
                              </p:par>
                              <p:par>
                                <p:cTn id="293" presetID="10" presetClass="exit" presetSubtype="0" fill="hold" grpId="1" nodeType="withEffect">
                                  <p:stCondLst>
                                    <p:cond delay="0"/>
                                  </p:stCondLst>
                                  <p:childTnLst>
                                    <p:animEffect transition="out" filter="fade">
                                      <p:cBhvr>
                                        <p:cTn id="294" dur="500"/>
                                        <p:tgtEl>
                                          <p:spTgt spid="200"/>
                                        </p:tgtEl>
                                      </p:cBhvr>
                                    </p:animEffect>
                                    <p:set>
                                      <p:cBhvr>
                                        <p:cTn id="295" dur="1" fill="hold">
                                          <p:stCondLst>
                                            <p:cond delay="499"/>
                                          </p:stCondLst>
                                        </p:cTn>
                                        <p:tgtEl>
                                          <p:spTgt spid="200"/>
                                        </p:tgtEl>
                                        <p:attrNameLst>
                                          <p:attrName>style.visibility</p:attrName>
                                        </p:attrNameLst>
                                      </p:cBhvr>
                                      <p:to>
                                        <p:strVal val="hidden"/>
                                      </p:to>
                                    </p:set>
                                  </p:childTnLst>
                                </p:cTn>
                              </p:par>
                              <p:par>
                                <p:cTn id="296" presetID="10" presetClass="exit" presetSubtype="0" fill="hold" grpId="1" nodeType="withEffect">
                                  <p:stCondLst>
                                    <p:cond delay="0"/>
                                  </p:stCondLst>
                                  <p:childTnLst>
                                    <p:animEffect transition="out" filter="fade">
                                      <p:cBhvr>
                                        <p:cTn id="297" dur="500"/>
                                        <p:tgtEl>
                                          <p:spTgt spid="201"/>
                                        </p:tgtEl>
                                      </p:cBhvr>
                                    </p:animEffect>
                                    <p:set>
                                      <p:cBhvr>
                                        <p:cTn id="298" dur="1" fill="hold">
                                          <p:stCondLst>
                                            <p:cond delay="499"/>
                                          </p:stCondLst>
                                        </p:cTn>
                                        <p:tgtEl>
                                          <p:spTgt spid="201"/>
                                        </p:tgtEl>
                                        <p:attrNameLst>
                                          <p:attrName>style.visibility</p:attrName>
                                        </p:attrNameLst>
                                      </p:cBhvr>
                                      <p:to>
                                        <p:strVal val="hidden"/>
                                      </p:to>
                                    </p:set>
                                  </p:childTnLst>
                                </p:cTn>
                              </p:par>
                              <p:par>
                                <p:cTn id="299" presetID="10" presetClass="exit" presetSubtype="0" fill="hold" grpId="1" nodeType="withEffect">
                                  <p:stCondLst>
                                    <p:cond delay="0"/>
                                  </p:stCondLst>
                                  <p:childTnLst>
                                    <p:animEffect transition="out" filter="fade">
                                      <p:cBhvr>
                                        <p:cTn id="300" dur="500"/>
                                        <p:tgtEl>
                                          <p:spTgt spid="204"/>
                                        </p:tgtEl>
                                      </p:cBhvr>
                                    </p:animEffect>
                                    <p:set>
                                      <p:cBhvr>
                                        <p:cTn id="301" dur="1" fill="hold">
                                          <p:stCondLst>
                                            <p:cond delay="499"/>
                                          </p:stCondLst>
                                        </p:cTn>
                                        <p:tgtEl>
                                          <p:spTgt spid="204"/>
                                        </p:tgtEl>
                                        <p:attrNameLst>
                                          <p:attrName>style.visibility</p:attrName>
                                        </p:attrNameLst>
                                      </p:cBhvr>
                                      <p:to>
                                        <p:strVal val="hidden"/>
                                      </p:to>
                                    </p:set>
                                  </p:childTnLst>
                                </p:cTn>
                              </p:par>
                              <p:par>
                                <p:cTn id="302" presetID="10" presetClass="exit" presetSubtype="0" fill="hold" grpId="1" nodeType="withEffect">
                                  <p:stCondLst>
                                    <p:cond delay="0"/>
                                  </p:stCondLst>
                                  <p:childTnLst>
                                    <p:animEffect transition="out" filter="fade">
                                      <p:cBhvr>
                                        <p:cTn id="303" dur="500"/>
                                        <p:tgtEl>
                                          <p:spTgt spid="205"/>
                                        </p:tgtEl>
                                      </p:cBhvr>
                                    </p:animEffect>
                                    <p:set>
                                      <p:cBhvr>
                                        <p:cTn id="304" dur="1" fill="hold">
                                          <p:stCondLst>
                                            <p:cond delay="499"/>
                                          </p:stCondLst>
                                        </p:cTn>
                                        <p:tgtEl>
                                          <p:spTgt spid="205"/>
                                        </p:tgtEl>
                                        <p:attrNameLst>
                                          <p:attrName>style.visibility</p:attrName>
                                        </p:attrNameLst>
                                      </p:cBhvr>
                                      <p:to>
                                        <p:strVal val="hidden"/>
                                      </p:to>
                                    </p:set>
                                  </p:childTnLst>
                                </p:cTn>
                              </p:par>
                              <p:par>
                                <p:cTn id="305" presetID="10" presetClass="exit" presetSubtype="0" fill="hold" grpId="1" nodeType="withEffect">
                                  <p:stCondLst>
                                    <p:cond delay="0"/>
                                  </p:stCondLst>
                                  <p:childTnLst>
                                    <p:animEffect transition="out" filter="fade">
                                      <p:cBhvr>
                                        <p:cTn id="306" dur="500"/>
                                        <p:tgtEl>
                                          <p:spTgt spid="206"/>
                                        </p:tgtEl>
                                      </p:cBhvr>
                                    </p:animEffect>
                                    <p:set>
                                      <p:cBhvr>
                                        <p:cTn id="307" dur="1" fill="hold">
                                          <p:stCondLst>
                                            <p:cond delay="499"/>
                                          </p:stCondLst>
                                        </p:cTn>
                                        <p:tgtEl>
                                          <p:spTgt spid="206"/>
                                        </p:tgtEl>
                                        <p:attrNameLst>
                                          <p:attrName>style.visibility</p:attrName>
                                        </p:attrNameLst>
                                      </p:cBhvr>
                                      <p:to>
                                        <p:strVal val="hidden"/>
                                      </p:to>
                                    </p:set>
                                  </p:childTnLst>
                                </p:cTn>
                              </p:par>
                              <p:par>
                                <p:cTn id="308" presetID="10" presetClass="exit" presetSubtype="0" fill="hold" grpId="1" nodeType="withEffect">
                                  <p:stCondLst>
                                    <p:cond delay="0"/>
                                  </p:stCondLst>
                                  <p:childTnLst>
                                    <p:animEffect transition="out" filter="fade">
                                      <p:cBhvr>
                                        <p:cTn id="309" dur="500"/>
                                        <p:tgtEl>
                                          <p:spTgt spid="207"/>
                                        </p:tgtEl>
                                      </p:cBhvr>
                                    </p:animEffect>
                                    <p:set>
                                      <p:cBhvr>
                                        <p:cTn id="310" dur="1" fill="hold">
                                          <p:stCondLst>
                                            <p:cond delay="499"/>
                                          </p:stCondLst>
                                        </p:cTn>
                                        <p:tgtEl>
                                          <p:spTgt spid="207"/>
                                        </p:tgtEl>
                                        <p:attrNameLst>
                                          <p:attrName>style.visibility</p:attrName>
                                        </p:attrNameLst>
                                      </p:cBhvr>
                                      <p:to>
                                        <p:strVal val="hidden"/>
                                      </p:to>
                                    </p:set>
                                  </p:childTnLst>
                                </p:cTn>
                              </p:par>
                              <p:par>
                                <p:cTn id="311" presetID="10" presetClass="entr" presetSubtype="0" fill="hold" grpId="0" nodeType="withEffect">
                                  <p:stCondLst>
                                    <p:cond delay="600"/>
                                  </p:stCondLst>
                                  <p:childTnLst>
                                    <p:set>
                                      <p:cBhvr>
                                        <p:cTn id="312" dur="1" fill="hold">
                                          <p:stCondLst>
                                            <p:cond delay="0"/>
                                          </p:stCondLst>
                                        </p:cTn>
                                        <p:tgtEl>
                                          <p:spTgt spid="230"/>
                                        </p:tgtEl>
                                        <p:attrNameLst>
                                          <p:attrName>style.visibility</p:attrName>
                                        </p:attrNameLst>
                                      </p:cBhvr>
                                      <p:to>
                                        <p:strVal val="visible"/>
                                      </p:to>
                                    </p:set>
                                    <p:animEffect transition="in" filter="fade">
                                      <p:cBhvr>
                                        <p:cTn id="313" dur="500"/>
                                        <p:tgtEl>
                                          <p:spTgt spid="230"/>
                                        </p:tgtEl>
                                      </p:cBhvr>
                                    </p:animEffect>
                                  </p:childTnLst>
                                </p:cTn>
                              </p:par>
                              <p:par>
                                <p:cTn id="314" presetID="10" presetClass="entr" presetSubtype="0" fill="hold" grpId="0" nodeType="withEffect">
                                  <p:stCondLst>
                                    <p:cond delay="1100"/>
                                  </p:stCondLst>
                                  <p:childTnLst>
                                    <p:set>
                                      <p:cBhvr>
                                        <p:cTn id="315" dur="1" fill="hold">
                                          <p:stCondLst>
                                            <p:cond delay="0"/>
                                          </p:stCondLst>
                                        </p:cTn>
                                        <p:tgtEl>
                                          <p:spTgt spid="232"/>
                                        </p:tgtEl>
                                        <p:attrNameLst>
                                          <p:attrName>style.visibility</p:attrName>
                                        </p:attrNameLst>
                                      </p:cBhvr>
                                      <p:to>
                                        <p:strVal val="visible"/>
                                      </p:to>
                                    </p:set>
                                    <p:animEffect transition="in" filter="fade">
                                      <p:cBhvr>
                                        <p:cTn id="316" dur="500"/>
                                        <p:tgtEl>
                                          <p:spTgt spid="232"/>
                                        </p:tgtEl>
                                      </p:cBhvr>
                                    </p:animEffect>
                                  </p:childTnLst>
                                </p:cTn>
                              </p:par>
                              <p:par>
                                <p:cTn id="317" presetID="53" presetClass="entr" presetSubtype="16" fill="hold" nodeType="withEffect">
                                  <p:stCondLst>
                                    <p:cond delay="1700"/>
                                  </p:stCondLst>
                                  <p:childTnLst>
                                    <p:set>
                                      <p:cBhvr>
                                        <p:cTn id="318" dur="1" fill="hold">
                                          <p:stCondLst>
                                            <p:cond delay="0"/>
                                          </p:stCondLst>
                                        </p:cTn>
                                        <p:tgtEl>
                                          <p:spTgt spid="233"/>
                                        </p:tgtEl>
                                        <p:attrNameLst>
                                          <p:attrName>style.visibility</p:attrName>
                                        </p:attrNameLst>
                                      </p:cBhvr>
                                      <p:to>
                                        <p:strVal val="visible"/>
                                      </p:to>
                                    </p:set>
                                    <p:anim calcmode="lin" valueType="num">
                                      <p:cBhvr>
                                        <p:cTn id="319" dur="500" fill="hold"/>
                                        <p:tgtEl>
                                          <p:spTgt spid="233"/>
                                        </p:tgtEl>
                                        <p:attrNameLst>
                                          <p:attrName>ppt_w</p:attrName>
                                        </p:attrNameLst>
                                      </p:cBhvr>
                                      <p:tavLst>
                                        <p:tav tm="0">
                                          <p:val>
                                            <p:fltVal val="0"/>
                                          </p:val>
                                        </p:tav>
                                        <p:tav tm="100000">
                                          <p:val>
                                            <p:strVal val="#ppt_w"/>
                                          </p:val>
                                        </p:tav>
                                      </p:tavLst>
                                    </p:anim>
                                    <p:anim calcmode="lin" valueType="num">
                                      <p:cBhvr>
                                        <p:cTn id="320" dur="500" fill="hold"/>
                                        <p:tgtEl>
                                          <p:spTgt spid="233"/>
                                        </p:tgtEl>
                                        <p:attrNameLst>
                                          <p:attrName>ppt_h</p:attrName>
                                        </p:attrNameLst>
                                      </p:cBhvr>
                                      <p:tavLst>
                                        <p:tav tm="0">
                                          <p:val>
                                            <p:fltVal val="0"/>
                                          </p:val>
                                        </p:tav>
                                        <p:tav tm="100000">
                                          <p:val>
                                            <p:strVal val="#ppt_h"/>
                                          </p:val>
                                        </p:tav>
                                      </p:tavLst>
                                    </p:anim>
                                    <p:animEffect transition="in" filter="fade">
                                      <p:cBhvr>
                                        <p:cTn id="321" dur="500"/>
                                        <p:tgtEl>
                                          <p:spTgt spid="233"/>
                                        </p:tgtEl>
                                      </p:cBhvr>
                                    </p:animEffect>
                                  </p:childTnLst>
                                </p:cTn>
                              </p:par>
                              <p:par>
                                <p:cTn id="322" presetID="6" presetClass="emph" presetSubtype="0" accel="48000" decel="52000" autoRev="1" fill="hold" nodeType="withEffect">
                                  <p:stCondLst>
                                    <p:cond delay="2000"/>
                                  </p:stCondLst>
                                  <p:childTnLst>
                                    <p:animScale>
                                      <p:cBhvr>
                                        <p:cTn id="323" dur="250" fill="hold"/>
                                        <p:tgtEl>
                                          <p:spTgt spid="23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0" grpId="0" animBg="1"/>
      <p:bldP spid="169" grpId="0" animBg="1"/>
      <p:bldP spid="169" grpId="1" animBg="1"/>
      <p:bldP spid="168" grpId="0" animBg="1"/>
      <p:bldP spid="170" grpId="0" animBg="1"/>
      <p:bldP spid="170" grpId="1" animBg="1"/>
      <p:bldP spid="171" grpId="0" animBg="1"/>
      <p:bldP spid="171" grpId="1" animBg="1"/>
      <p:bldP spid="9" grpId="0" animBg="1"/>
      <p:bldP spid="10" grpId="0" animBg="1"/>
      <p:bldP spid="10" grpId="1" animBg="1"/>
      <p:bldP spid="172" grpId="0" animBg="1"/>
      <p:bldP spid="172" grpId="1" animBg="1"/>
      <p:bldP spid="173" grpId="0" animBg="1"/>
      <p:bldP spid="173" grpId="1" animBg="1"/>
      <p:bldP spid="174" grpId="0" animBg="1"/>
      <p:bldP spid="174" grpId="1" animBg="1"/>
      <p:bldP spid="175" grpId="0" animBg="1"/>
      <p:bldP spid="175" grpId="1" animBg="1"/>
      <p:bldP spid="176" grpId="0" animBg="1"/>
      <p:bldP spid="176" grpId="1" animBg="1"/>
      <p:bldP spid="177" grpId="0" animBg="1"/>
      <p:bldP spid="177" grpId="1" animBg="1"/>
      <p:bldP spid="178" grpId="0" animBg="1"/>
      <p:bldP spid="178" grpId="1" animBg="1"/>
      <p:bldP spid="179" grpId="0" animBg="1"/>
      <p:bldP spid="179" grpId="1" animBg="1"/>
      <p:bldP spid="180" grpId="0" animBg="1"/>
      <p:bldP spid="180" grpId="1" animBg="1"/>
      <p:bldP spid="181" grpId="0" animBg="1"/>
      <p:bldP spid="181" grpId="1" animBg="1"/>
      <p:bldP spid="182" grpId="0" animBg="1"/>
      <p:bldP spid="182" grpId="1" animBg="1"/>
      <p:bldP spid="183" grpId="0" animBg="1"/>
      <p:bldP spid="183" grpId="1" animBg="1"/>
      <p:bldP spid="184" grpId="0" animBg="1"/>
      <p:bldP spid="184" grpId="1" animBg="1"/>
      <p:bldP spid="185" grpId="0" animBg="1"/>
      <p:bldP spid="185" grpId="1" animBg="1"/>
      <p:bldP spid="186" grpId="0" animBg="1"/>
      <p:bldP spid="186" grpId="1" animBg="1"/>
      <p:bldP spid="187" grpId="0" animBg="1"/>
      <p:bldP spid="187" grpId="1" animBg="1"/>
      <p:bldP spid="188" grpId="0" animBg="1"/>
      <p:bldP spid="188" grpId="1" animBg="1"/>
      <p:bldP spid="189" grpId="0" animBg="1"/>
      <p:bldP spid="189" grpId="1" animBg="1"/>
      <p:bldP spid="190" grpId="0" animBg="1"/>
      <p:bldP spid="190" grpId="1" animBg="1"/>
      <p:bldP spid="192" grpId="0" animBg="1"/>
      <p:bldP spid="192" grpId="1" animBg="1"/>
      <p:bldP spid="193" grpId="0" animBg="1"/>
      <p:bldP spid="193" grpId="1" animBg="1"/>
      <p:bldP spid="194" grpId="0" animBg="1"/>
      <p:bldP spid="194" grpId="1" animBg="1"/>
      <p:bldP spid="195" grpId="0" animBg="1"/>
      <p:bldP spid="195" grpId="1" animBg="1"/>
      <p:bldP spid="196" grpId="0" animBg="1"/>
      <p:bldP spid="196" grpId="1" animBg="1"/>
      <p:bldP spid="197" grpId="0" animBg="1"/>
      <p:bldP spid="197" grpId="1" animBg="1"/>
      <p:bldP spid="198" grpId="0" animBg="1"/>
      <p:bldP spid="198" grpId="1" animBg="1"/>
      <p:bldP spid="199" grpId="0" animBg="1"/>
      <p:bldP spid="199" grpId="1" animBg="1"/>
      <p:bldP spid="200" grpId="0" animBg="1"/>
      <p:bldP spid="200" grpId="1" animBg="1"/>
      <p:bldP spid="201" grpId="0" animBg="1"/>
      <p:bldP spid="201" grpId="1" animBg="1"/>
      <p:bldP spid="204" grpId="0" animBg="1"/>
      <p:bldP spid="204" grpId="1" animBg="1"/>
      <p:bldP spid="205" grpId="0" animBg="1"/>
      <p:bldP spid="205" grpId="1" animBg="1"/>
      <p:bldP spid="206" grpId="0" animBg="1"/>
      <p:bldP spid="206" grpId="1" animBg="1"/>
      <p:bldP spid="207" grpId="0" animBg="1"/>
      <p:bldP spid="207" grpId="1" animBg="1"/>
      <p:bldP spid="208" grpId="0" animBg="1"/>
      <p:bldP spid="213" grpId="0" animBg="1"/>
      <p:bldP spid="213" grpId="1" animBg="1"/>
      <p:bldP spid="215" grpId="0" animBg="1"/>
      <p:bldP spid="215" grpId="1" animBg="1"/>
      <p:bldP spid="219" grpId="0" animBg="1"/>
      <p:bldP spid="219" grpId="1" animBg="1"/>
      <p:bldP spid="221" grpId="0" animBg="1"/>
      <p:bldP spid="221" grpId="1" animBg="1"/>
      <p:bldP spid="222" grpId="0" animBg="1"/>
      <p:bldP spid="25" grpId="0" animBg="1"/>
      <p:bldP spid="230" grpId="0" animBg="1"/>
      <p:bldP spid="2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27584" y="1468670"/>
            <a:ext cx="4749317" cy="4840650"/>
            <a:chOff x="982971" y="1618025"/>
            <a:chExt cx="4749317" cy="4840650"/>
          </a:xfrm>
        </p:grpSpPr>
        <p:pic>
          <p:nvPicPr>
            <p:cNvPr id="96" name="Picture 9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971" y="1618025"/>
              <a:ext cx="4749317" cy="4840650"/>
            </a:xfrm>
            <a:prstGeom prst="rect">
              <a:avLst/>
            </a:prstGeom>
          </p:spPr>
        </p:pic>
        <p:cxnSp>
          <p:nvCxnSpPr>
            <p:cNvPr id="97" name="Straight Arrow Connector 96"/>
            <p:cNvCxnSpPr/>
            <p:nvPr/>
          </p:nvCxnSpPr>
          <p:spPr>
            <a:xfrm>
              <a:off x="2871250" y="5595844"/>
              <a:ext cx="931032" cy="0"/>
            </a:xfrm>
            <a:prstGeom prst="straightConnector1">
              <a:avLst/>
            </a:prstGeom>
            <a:ln w="19050">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827584" y="1462580"/>
            <a:ext cx="4755292" cy="4846740"/>
            <a:chOff x="979984" y="1614980"/>
            <a:chExt cx="4755292" cy="4846740"/>
          </a:xfrm>
        </p:grpSpPr>
        <p:pic>
          <p:nvPicPr>
            <p:cNvPr id="99" name="Picture 9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984" y="1614980"/>
              <a:ext cx="4755292" cy="4846740"/>
            </a:xfrm>
            <a:prstGeom prst="rect">
              <a:avLst/>
            </a:prstGeom>
          </p:spPr>
        </p:pic>
        <p:cxnSp>
          <p:nvCxnSpPr>
            <p:cNvPr id="100" name="Straight Arrow Connector 99"/>
            <p:cNvCxnSpPr/>
            <p:nvPr/>
          </p:nvCxnSpPr>
          <p:spPr>
            <a:xfrm>
              <a:off x="2871250" y="5595844"/>
              <a:ext cx="931032" cy="0"/>
            </a:xfrm>
            <a:prstGeom prst="straightConnector1">
              <a:avLst/>
            </a:prstGeom>
            <a:ln w="19050">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07" name="Freeform 106"/>
          <p:cNvSpPr/>
          <p:nvPr/>
        </p:nvSpPr>
        <p:spPr>
          <a:xfrm rot="10561340" flipH="1">
            <a:off x="1314597" y="3946118"/>
            <a:ext cx="1083168" cy="996993"/>
          </a:xfrm>
          <a:custGeom>
            <a:avLst/>
            <a:gdLst>
              <a:gd name="connsiteX0" fmla="*/ 616038 w 1083168"/>
              <a:gd name="connsiteY0" fmla="*/ 995757 h 996993"/>
              <a:gd name="connsiteX1" fmla="*/ 1081955 w 1083168"/>
              <a:gd name="connsiteY1" fmla="*/ 463695 h 996993"/>
              <a:gd name="connsiteX2" fmla="*/ 546884 w 1083168"/>
              <a:gd name="connsiteY2" fmla="*/ 1236 h 996993"/>
              <a:gd name="connsiteX3" fmla="*/ 147112 w 1083168"/>
              <a:gd name="connsiteY3" fmla="*/ 249332 h 996993"/>
              <a:gd name="connsiteX4" fmla="*/ 115267 w 1083168"/>
              <a:gd name="connsiteY4" fmla="*/ 318661 h 996993"/>
              <a:gd name="connsiteX5" fmla="*/ 358938 w 1083168"/>
              <a:gd name="connsiteY5" fmla="*/ 301717 h 996993"/>
              <a:gd name="connsiteX6" fmla="*/ 397636 w 1083168"/>
              <a:gd name="connsiteY6" fmla="*/ 265382 h 996993"/>
              <a:gd name="connsiteX7" fmla="*/ 560939 w 1083168"/>
              <a:gd name="connsiteY7" fmla="*/ 203382 h 996993"/>
              <a:gd name="connsiteX8" fmla="*/ 879807 w 1083168"/>
              <a:gd name="connsiteY8" fmla="*/ 477751 h 996993"/>
              <a:gd name="connsiteX9" fmla="*/ 601981 w 1083168"/>
              <a:gd name="connsiteY9" fmla="*/ 793611 h 996993"/>
              <a:gd name="connsiteX10" fmla="*/ 314547 w 1083168"/>
              <a:gd name="connsiteY10" fmla="*/ 632484 h 996993"/>
              <a:gd name="connsiteX11" fmla="*/ 310906 w 1083168"/>
              <a:gd name="connsiteY11" fmla="*/ 623194 h 996993"/>
              <a:gd name="connsiteX12" fmla="*/ 311551 w 1083168"/>
              <a:gd name="connsiteY12" fmla="*/ 623149 h 996993"/>
              <a:gd name="connsiteX13" fmla="*/ 292034 w 1083168"/>
              <a:gd name="connsiteY13" fmla="*/ 568562 h 996993"/>
              <a:gd name="connsiteX14" fmla="*/ 400749 w 1083168"/>
              <a:gd name="connsiteY14" fmla="*/ 568562 h 996993"/>
              <a:gd name="connsiteX15" fmla="*/ 200374 w 1083168"/>
              <a:gd name="connsiteY15" fmla="*/ 396779 h 996993"/>
              <a:gd name="connsiteX16" fmla="*/ 0 w 1083168"/>
              <a:gd name="connsiteY16" fmla="*/ 568562 h 996993"/>
              <a:gd name="connsiteX17" fmla="*/ 85095 w 1083168"/>
              <a:gd name="connsiteY17" fmla="*/ 568562 h 996993"/>
              <a:gd name="connsiteX18" fmla="*/ 96391 w 1083168"/>
              <a:gd name="connsiteY18" fmla="*/ 621355 h 996993"/>
              <a:gd name="connsiteX19" fmla="*/ 96136 w 1083168"/>
              <a:gd name="connsiteY19" fmla="*/ 621372 h 996993"/>
              <a:gd name="connsiteX20" fmla="*/ 98105 w 1083168"/>
              <a:gd name="connsiteY20" fmla="*/ 632806 h 996993"/>
              <a:gd name="connsiteX21" fmla="*/ 99813 w 1083168"/>
              <a:gd name="connsiteY21" fmla="*/ 637348 h 996993"/>
              <a:gd name="connsiteX22" fmla="*/ 99924 w 1083168"/>
              <a:gd name="connsiteY22" fmla="*/ 637865 h 996993"/>
              <a:gd name="connsiteX23" fmla="*/ 100006 w 1083168"/>
              <a:gd name="connsiteY23" fmla="*/ 637859 h 996993"/>
              <a:gd name="connsiteX24" fmla="*/ 128362 w 1083168"/>
              <a:gd name="connsiteY24" fmla="*/ 713217 h 996993"/>
              <a:gd name="connsiteX25" fmla="*/ 616038 w 1083168"/>
              <a:gd name="connsiteY25" fmla="*/ 995757 h 99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83168" h="996993">
                <a:moveTo>
                  <a:pt x="616038" y="995757"/>
                </a:moveTo>
                <a:cubicBezTo>
                  <a:pt x="892453" y="976536"/>
                  <a:pt x="1101051" y="738324"/>
                  <a:pt x="1081955" y="463695"/>
                </a:cubicBezTo>
                <a:cubicBezTo>
                  <a:pt x="1062858" y="189066"/>
                  <a:pt x="823299" y="-17984"/>
                  <a:pt x="546884" y="1236"/>
                </a:cubicBezTo>
                <a:cubicBezTo>
                  <a:pt x="374125" y="13249"/>
                  <a:pt x="227857" y="110805"/>
                  <a:pt x="147112" y="249332"/>
                </a:cubicBezTo>
                <a:lnTo>
                  <a:pt x="115267" y="318661"/>
                </a:lnTo>
                <a:lnTo>
                  <a:pt x="358938" y="301717"/>
                </a:lnTo>
                <a:lnTo>
                  <a:pt x="397636" y="265382"/>
                </a:lnTo>
                <a:cubicBezTo>
                  <a:pt x="443039" y="230250"/>
                  <a:pt x="499149" y="207679"/>
                  <a:pt x="560939" y="203382"/>
                </a:cubicBezTo>
                <a:cubicBezTo>
                  <a:pt x="725711" y="191925"/>
                  <a:pt x="868473" y="314764"/>
                  <a:pt x="879807" y="477751"/>
                </a:cubicBezTo>
                <a:cubicBezTo>
                  <a:pt x="891140" y="640739"/>
                  <a:pt x="766753" y="782154"/>
                  <a:pt x="601981" y="793611"/>
                </a:cubicBezTo>
                <a:cubicBezTo>
                  <a:pt x="478402" y="802204"/>
                  <a:pt x="367203" y="735255"/>
                  <a:pt x="314547" y="632484"/>
                </a:cubicBezTo>
                <a:lnTo>
                  <a:pt x="310906" y="623194"/>
                </a:lnTo>
                <a:lnTo>
                  <a:pt x="311551" y="623149"/>
                </a:lnTo>
                <a:lnTo>
                  <a:pt x="292034" y="568562"/>
                </a:lnTo>
                <a:lnTo>
                  <a:pt x="400749" y="568562"/>
                </a:lnTo>
                <a:lnTo>
                  <a:pt x="200374" y="396779"/>
                </a:lnTo>
                <a:lnTo>
                  <a:pt x="0" y="568562"/>
                </a:lnTo>
                <a:lnTo>
                  <a:pt x="85095" y="568562"/>
                </a:lnTo>
                <a:lnTo>
                  <a:pt x="96391" y="621355"/>
                </a:lnTo>
                <a:lnTo>
                  <a:pt x="96136" y="621372"/>
                </a:lnTo>
                <a:lnTo>
                  <a:pt x="98105" y="632806"/>
                </a:lnTo>
                <a:lnTo>
                  <a:pt x="99813" y="637348"/>
                </a:lnTo>
                <a:lnTo>
                  <a:pt x="99924" y="637865"/>
                </a:lnTo>
                <a:lnTo>
                  <a:pt x="100006" y="637859"/>
                </a:lnTo>
                <a:lnTo>
                  <a:pt x="128362" y="713217"/>
                </a:lnTo>
                <a:cubicBezTo>
                  <a:pt x="214382" y="892552"/>
                  <a:pt x="404408" y="1010473"/>
                  <a:pt x="616038" y="995757"/>
                </a:cubicBezTo>
                <a:close/>
              </a:path>
            </a:pathLst>
          </a:custGeom>
          <a:solidFill>
            <a:schemeClr val="tx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srgbClr val="FE7400"/>
              </a:solidFill>
              <a:effectLst/>
              <a:uLnTx/>
              <a:uFillTx/>
            </a:endParaRPr>
          </a:p>
        </p:txBody>
      </p:sp>
      <p:sp>
        <p:nvSpPr>
          <p:cNvPr id="105" name="Freeform 104"/>
          <p:cNvSpPr/>
          <p:nvPr/>
        </p:nvSpPr>
        <p:spPr>
          <a:xfrm rot="10561340" flipH="1">
            <a:off x="2549134" y="1468462"/>
            <a:ext cx="1083168" cy="996993"/>
          </a:xfrm>
          <a:custGeom>
            <a:avLst/>
            <a:gdLst>
              <a:gd name="connsiteX0" fmla="*/ 616038 w 1083168"/>
              <a:gd name="connsiteY0" fmla="*/ 995757 h 996993"/>
              <a:gd name="connsiteX1" fmla="*/ 1081955 w 1083168"/>
              <a:gd name="connsiteY1" fmla="*/ 463695 h 996993"/>
              <a:gd name="connsiteX2" fmla="*/ 546884 w 1083168"/>
              <a:gd name="connsiteY2" fmla="*/ 1236 h 996993"/>
              <a:gd name="connsiteX3" fmla="*/ 147112 w 1083168"/>
              <a:gd name="connsiteY3" fmla="*/ 249332 h 996993"/>
              <a:gd name="connsiteX4" fmla="*/ 115267 w 1083168"/>
              <a:gd name="connsiteY4" fmla="*/ 318661 h 996993"/>
              <a:gd name="connsiteX5" fmla="*/ 358938 w 1083168"/>
              <a:gd name="connsiteY5" fmla="*/ 301717 h 996993"/>
              <a:gd name="connsiteX6" fmla="*/ 397636 w 1083168"/>
              <a:gd name="connsiteY6" fmla="*/ 265382 h 996993"/>
              <a:gd name="connsiteX7" fmla="*/ 560939 w 1083168"/>
              <a:gd name="connsiteY7" fmla="*/ 203382 h 996993"/>
              <a:gd name="connsiteX8" fmla="*/ 879807 w 1083168"/>
              <a:gd name="connsiteY8" fmla="*/ 477751 h 996993"/>
              <a:gd name="connsiteX9" fmla="*/ 601981 w 1083168"/>
              <a:gd name="connsiteY9" fmla="*/ 793611 h 996993"/>
              <a:gd name="connsiteX10" fmla="*/ 314547 w 1083168"/>
              <a:gd name="connsiteY10" fmla="*/ 632484 h 996993"/>
              <a:gd name="connsiteX11" fmla="*/ 310906 w 1083168"/>
              <a:gd name="connsiteY11" fmla="*/ 623194 h 996993"/>
              <a:gd name="connsiteX12" fmla="*/ 311551 w 1083168"/>
              <a:gd name="connsiteY12" fmla="*/ 623149 h 996993"/>
              <a:gd name="connsiteX13" fmla="*/ 292034 w 1083168"/>
              <a:gd name="connsiteY13" fmla="*/ 568562 h 996993"/>
              <a:gd name="connsiteX14" fmla="*/ 400749 w 1083168"/>
              <a:gd name="connsiteY14" fmla="*/ 568562 h 996993"/>
              <a:gd name="connsiteX15" fmla="*/ 200374 w 1083168"/>
              <a:gd name="connsiteY15" fmla="*/ 396779 h 996993"/>
              <a:gd name="connsiteX16" fmla="*/ 0 w 1083168"/>
              <a:gd name="connsiteY16" fmla="*/ 568562 h 996993"/>
              <a:gd name="connsiteX17" fmla="*/ 85095 w 1083168"/>
              <a:gd name="connsiteY17" fmla="*/ 568562 h 996993"/>
              <a:gd name="connsiteX18" fmla="*/ 96391 w 1083168"/>
              <a:gd name="connsiteY18" fmla="*/ 621355 h 996993"/>
              <a:gd name="connsiteX19" fmla="*/ 96136 w 1083168"/>
              <a:gd name="connsiteY19" fmla="*/ 621372 h 996993"/>
              <a:gd name="connsiteX20" fmla="*/ 98105 w 1083168"/>
              <a:gd name="connsiteY20" fmla="*/ 632806 h 996993"/>
              <a:gd name="connsiteX21" fmla="*/ 99813 w 1083168"/>
              <a:gd name="connsiteY21" fmla="*/ 637348 h 996993"/>
              <a:gd name="connsiteX22" fmla="*/ 99924 w 1083168"/>
              <a:gd name="connsiteY22" fmla="*/ 637865 h 996993"/>
              <a:gd name="connsiteX23" fmla="*/ 100006 w 1083168"/>
              <a:gd name="connsiteY23" fmla="*/ 637859 h 996993"/>
              <a:gd name="connsiteX24" fmla="*/ 128362 w 1083168"/>
              <a:gd name="connsiteY24" fmla="*/ 713217 h 996993"/>
              <a:gd name="connsiteX25" fmla="*/ 616038 w 1083168"/>
              <a:gd name="connsiteY25" fmla="*/ 995757 h 99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83168" h="996993">
                <a:moveTo>
                  <a:pt x="616038" y="995757"/>
                </a:moveTo>
                <a:cubicBezTo>
                  <a:pt x="892453" y="976536"/>
                  <a:pt x="1101051" y="738324"/>
                  <a:pt x="1081955" y="463695"/>
                </a:cubicBezTo>
                <a:cubicBezTo>
                  <a:pt x="1062858" y="189066"/>
                  <a:pt x="823299" y="-17984"/>
                  <a:pt x="546884" y="1236"/>
                </a:cubicBezTo>
                <a:cubicBezTo>
                  <a:pt x="374125" y="13249"/>
                  <a:pt x="227857" y="110805"/>
                  <a:pt x="147112" y="249332"/>
                </a:cubicBezTo>
                <a:lnTo>
                  <a:pt x="115267" y="318661"/>
                </a:lnTo>
                <a:lnTo>
                  <a:pt x="358938" y="301717"/>
                </a:lnTo>
                <a:lnTo>
                  <a:pt x="397636" y="265382"/>
                </a:lnTo>
                <a:cubicBezTo>
                  <a:pt x="443039" y="230250"/>
                  <a:pt x="499149" y="207679"/>
                  <a:pt x="560939" y="203382"/>
                </a:cubicBezTo>
                <a:cubicBezTo>
                  <a:pt x="725711" y="191925"/>
                  <a:pt x="868473" y="314764"/>
                  <a:pt x="879807" y="477751"/>
                </a:cubicBezTo>
                <a:cubicBezTo>
                  <a:pt x="891140" y="640739"/>
                  <a:pt x="766753" y="782154"/>
                  <a:pt x="601981" y="793611"/>
                </a:cubicBezTo>
                <a:cubicBezTo>
                  <a:pt x="478402" y="802204"/>
                  <a:pt x="367203" y="735255"/>
                  <a:pt x="314547" y="632484"/>
                </a:cubicBezTo>
                <a:lnTo>
                  <a:pt x="310906" y="623194"/>
                </a:lnTo>
                <a:lnTo>
                  <a:pt x="311551" y="623149"/>
                </a:lnTo>
                <a:lnTo>
                  <a:pt x="292034" y="568562"/>
                </a:lnTo>
                <a:lnTo>
                  <a:pt x="400749" y="568562"/>
                </a:lnTo>
                <a:lnTo>
                  <a:pt x="200374" y="396779"/>
                </a:lnTo>
                <a:lnTo>
                  <a:pt x="0" y="568562"/>
                </a:lnTo>
                <a:lnTo>
                  <a:pt x="85095" y="568562"/>
                </a:lnTo>
                <a:lnTo>
                  <a:pt x="96391" y="621355"/>
                </a:lnTo>
                <a:lnTo>
                  <a:pt x="96136" y="621372"/>
                </a:lnTo>
                <a:lnTo>
                  <a:pt x="98105" y="632806"/>
                </a:lnTo>
                <a:lnTo>
                  <a:pt x="99813" y="637348"/>
                </a:lnTo>
                <a:lnTo>
                  <a:pt x="99924" y="637865"/>
                </a:lnTo>
                <a:lnTo>
                  <a:pt x="100006" y="637859"/>
                </a:lnTo>
                <a:lnTo>
                  <a:pt x="128362" y="713217"/>
                </a:lnTo>
                <a:cubicBezTo>
                  <a:pt x="214382" y="892552"/>
                  <a:pt x="404408" y="1010473"/>
                  <a:pt x="616038" y="995757"/>
                </a:cubicBezTo>
                <a:close/>
              </a:path>
            </a:pathLst>
          </a:custGeom>
          <a:solidFill>
            <a:schemeClr val="tx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a:ln>
                <a:noFill/>
              </a:ln>
              <a:solidFill>
                <a:srgbClr val="FE7400"/>
              </a:solidFill>
              <a:effectLst/>
              <a:uLnTx/>
              <a:uFillTx/>
            </a:endParaRPr>
          </a:p>
        </p:txBody>
      </p:sp>
      <p:sp>
        <p:nvSpPr>
          <p:cNvPr id="2" name="Title 1"/>
          <p:cNvSpPr>
            <a:spLocks noGrp="1"/>
          </p:cNvSpPr>
          <p:nvPr>
            <p:ph type="title"/>
          </p:nvPr>
        </p:nvSpPr>
        <p:spPr/>
        <p:txBody>
          <a:bodyPr/>
          <a:lstStyle/>
          <a:p>
            <a:r>
              <a:rPr lang="en-US" dirty="0"/>
              <a:t>Markov Diagram</a:t>
            </a:r>
          </a:p>
        </p:txBody>
      </p:sp>
      <p:sp>
        <p:nvSpPr>
          <p:cNvPr id="34" name="Oval 33"/>
          <p:cNvSpPr/>
          <p:nvPr/>
        </p:nvSpPr>
        <p:spPr>
          <a:xfrm>
            <a:off x="2318967" y="2060848"/>
            <a:ext cx="1529556" cy="1529556"/>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white"/>
              </a:solidFill>
              <a:effectLst/>
              <a:uLnTx/>
              <a:uFillTx/>
            </a:endParaRPr>
          </a:p>
        </p:txBody>
      </p:sp>
      <p:sp>
        <p:nvSpPr>
          <p:cNvPr id="35" name="TextBox 10"/>
          <p:cNvSpPr txBox="1">
            <a:spLocks noChangeArrowheads="1"/>
          </p:cNvSpPr>
          <p:nvPr/>
        </p:nvSpPr>
        <p:spPr bwMode="auto">
          <a:xfrm>
            <a:off x="2444066" y="2975608"/>
            <a:ext cx="12793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ctr" defTabSz="685617" eaLnBrk="1" fontAlgn="auto" latinLnBrk="0" hangingPunct="1">
              <a:lnSpc>
                <a:spcPct val="100000"/>
              </a:lnSpc>
              <a:spcBef>
                <a:spcPct val="0"/>
              </a:spcBef>
              <a:spcAft>
                <a:spcPts val="0"/>
              </a:spcAft>
              <a:buClrTx/>
              <a:buSzTx/>
              <a:buFont typeface="Arial" pitchFamily="34" charset="0"/>
              <a:buNone/>
              <a:tabLst/>
              <a:defRPr/>
            </a:pPr>
            <a:r>
              <a:rPr kumimoji="0" lang="en-US" altLang="en-US" sz="1500" b="0" i="0" u="none" strike="noStrike" kern="0" cap="none" spc="0" normalizeH="0" baseline="0" noProof="0" dirty="0">
                <a:ln>
                  <a:noFill/>
                </a:ln>
                <a:solidFill>
                  <a:srgbClr val="003087"/>
                </a:solidFill>
                <a:effectLst/>
                <a:uLnTx/>
                <a:uFillTx/>
                <a:latin typeface="Segoe UI"/>
              </a:rPr>
              <a:t>Unhealed</a:t>
            </a:r>
          </a:p>
        </p:txBody>
      </p:sp>
      <p:sp>
        <p:nvSpPr>
          <p:cNvPr id="38" name="Oval 37"/>
          <p:cNvSpPr/>
          <p:nvPr/>
        </p:nvSpPr>
        <p:spPr>
          <a:xfrm>
            <a:off x="1084266" y="4538621"/>
            <a:ext cx="1529556" cy="1529556"/>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white"/>
              </a:solidFill>
              <a:effectLst/>
              <a:uLnTx/>
              <a:uFillTx/>
            </a:endParaRPr>
          </a:p>
        </p:txBody>
      </p:sp>
      <p:sp>
        <p:nvSpPr>
          <p:cNvPr id="39" name="TextBox 10"/>
          <p:cNvSpPr txBox="1">
            <a:spLocks noChangeArrowheads="1"/>
          </p:cNvSpPr>
          <p:nvPr/>
        </p:nvSpPr>
        <p:spPr bwMode="auto">
          <a:xfrm>
            <a:off x="1209365" y="5443444"/>
            <a:ext cx="12793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ctr" defTabSz="685617" eaLnBrk="1" fontAlgn="auto" latinLnBrk="0" hangingPunct="1">
              <a:lnSpc>
                <a:spcPct val="100000"/>
              </a:lnSpc>
              <a:spcBef>
                <a:spcPct val="0"/>
              </a:spcBef>
              <a:spcAft>
                <a:spcPts val="0"/>
              </a:spcAft>
              <a:buClrTx/>
              <a:buSzTx/>
              <a:buFont typeface="Arial" pitchFamily="34" charset="0"/>
              <a:buNone/>
              <a:tabLst/>
              <a:defRPr/>
            </a:pPr>
            <a:r>
              <a:rPr kumimoji="0" lang="en-US" altLang="en-US" sz="1500" b="0" i="0" u="none" strike="noStrike" kern="0" cap="none" spc="0" normalizeH="0" baseline="0" noProof="0" dirty="0">
                <a:ln>
                  <a:noFill/>
                </a:ln>
                <a:solidFill>
                  <a:srgbClr val="003087"/>
                </a:solidFill>
                <a:effectLst/>
                <a:uLnTx/>
                <a:uFillTx/>
                <a:latin typeface="Segoe UI"/>
              </a:rPr>
              <a:t>Healed</a:t>
            </a:r>
          </a:p>
        </p:txBody>
      </p:sp>
      <p:sp>
        <p:nvSpPr>
          <p:cNvPr id="41" name="Oval 40"/>
          <p:cNvSpPr/>
          <p:nvPr/>
        </p:nvSpPr>
        <p:spPr>
          <a:xfrm>
            <a:off x="3792167" y="4538621"/>
            <a:ext cx="1529556" cy="1529556"/>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617"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white"/>
              </a:solidFill>
              <a:effectLst/>
              <a:uLnTx/>
              <a:uFillTx/>
            </a:endParaRPr>
          </a:p>
        </p:txBody>
      </p:sp>
      <p:sp>
        <p:nvSpPr>
          <p:cNvPr id="42" name="TextBox 10"/>
          <p:cNvSpPr txBox="1">
            <a:spLocks noChangeArrowheads="1"/>
          </p:cNvSpPr>
          <p:nvPr/>
        </p:nvSpPr>
        <p:spPr bwMode="auto">
          <a:xfrm>
            <a:off x="3917266" y="5430251"/>
            <a:ext cx="127935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73025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marR="0" lvl="0" indent="0" algn="ctr" defTabSz="685617" eaLnBrk="1" fontAlgn="auto" latinLnBrk="0" hangingPunct="1">
              <a:lnSpc>
                <a:spcPct val="100000"/>
              </a:lnSpc>
              <a:spcBef>
                <a:spcPct val="0"/>
              </a:spcBef>
              <a:spcAft>
                <a:spcPts val="0"/>
              </a:spcAft>
              <a:buClrTx/>
              <a:buSzTx/>
              <a:buFont typeface="Arial" pitchFamily="34" charset="0"/>
              <a:buNone/>
              <a:tabLst/>
              <a:defRPr/>
            </a:pPr>
            <a:r>
              <a:rPr kumimoji="0" lang="en-US" altLang="en-US" sz="1500" b="0" i="0" u="none" strike="noStrike" kern="0" cap="none" spc="0" normalizeH="0" baseline="0" noProof="0" dirty="0">
                <a:ln>
                  <a:noFill/>
                </a:ln>
                <a:solidFill>
                  <a:srgbClr val="003087"/>
                </a:solidFill>
                <a:effectLst/>
                <a:uLnTx/>
                <a:uFillTx/>
                <a:latin typeface="Segoe UI"/>
              </a:rPr>
              <a:t>Dead</a:t>
            </a:r>
          </a:p>
        </p:txBody>
      </p:sp>
      <p:sp>
        <p:nvSpPr>
          <p:cNvPr id="9" name="Freeform 5"/>
          <p:cNvSpPr>
            <a:spLocks noEditPoints="1"/>
          </p:cNvSpPr>
          <p:nvPr/>
        </p:nvSpPr>
        <p:spPr bwMode="auto">
          <a:xfrm>
            <a:off x="2718850" y="2314235"/>
            <a:ext cx="727075" cy="634999"/>
          </a:xfrm>
          <a:custGeom>
            <a:avLst/>
            <a:gdLst>
              <a:gd name="T0" fmla="*/ 162 w 187"/>
              <a:gd name="T1" fmla="*/ 24 h 163"/>
              <a:gd name="T2" fmla="*/ 129 w 187"/>
              <a:gd name="T3" fmla="*/ 24 h 163"/>
              <a:gd name="T4" fmla="*/ 129 w 187"/>
              <a:gd name="T5" fmla="*/ 18 h 163"/>
              <a:gd name="T6" fmla="*/ 110 w 187"/>
              <a:gd name="T7" fmla="*/ 0 h 163"/>
              <a:gd name="T8" fmla="*/ 77 w 187"/>
              <a:gd name="T9" fmla="*/ 0 h 163"/>
              <a:gd name="T10" fmla="*/ 58 w 187"/>
              <a:gd name="T11" fmla="*/ 18 h 163"/>
              <a:gd name="T12" fmla="*/ 58 w 187"/>
              <a:gd name="T13" fmla="*/ 24 h 163"/>
              <a:gd name="T14" fmla="*/ 25 w 187"/>
              <a:gd name="T15" fmla="*/ 24 h 163"/>
              <a:gd name="T16" fmla="*/ 0 w 187"/>
              <a:gd name="T17" fmla="*/ 49 h 163"/>
              <a:gd name="T18" fmla="*/ 0 w 187"/>
              <a:gd name="T19" fmla="*/ 138 h 163"/>
              <a:gd name="T20" fmla="*/ 25 w 187"/>
              <a:gd name="T21" fmla="*/ 163 h 163"/>
              <a:gd name="T22" fmla="*/ 162 w 187"/>
              <a:gd name="T23" fmla="*/ 163 h 163"/>
              <a:gd name="T24" fmla="*/ 187 w 187"/>
              <a:gd name="T25" fmla="*/ 138 h 163"/>
              <a:gd name="T26" fmla="*/ 187 w 187"/>
              <a:gd name="T27" fmla="*/ 49 h 163"/>
              <a:gd name="T28" fmla="*/ 162 w 187"/>
              <a:gd name="T29" fmla="*/ 24 h 163"/>
              <a:gd name="T30" fmla="*/ 69 w 187"/>
              <a:gd name="T31" fmla="*/ 18 h 163"/>
              <a:gd name="T32" fmla="*/ 77 w 187"/>
              <a:gd name="T33" fmla="*/ 11 h 163"/>
              <a:gd name="T34" fmla="*/ 110 w 187"/>
              <a:gd name="T35" fmla="*/ 11 h 163"/>
              <a:gd name="T36" fmla="*/ 118 w 187"/>
              <a:gd name="T37" fmla="*/ 18 h 163"/>
              <a:gd name="T38" fmla="*/ 118 w 187"/>
              <a:gd name="T39" fmla="*/ 24 h 163"/>
              <a:gd name="T40" fmla="*/ 69 w 187"/>
              <a:gd name="T41" fmla="*/ 24 h 163"/>
              <a:gd name="T42" fmla="*/ 69 w 187"/>
              <a:gd name="T43" fmla="*/ 18 h 163"/>
              <a:gd name="T44" fmla="*/ 94 w 187"/>
              <a:gd name="T45" fmla="*/ 134 h 163"/>
              <a:gd name="T46" fmla="*/ 53 w 187"/>
              <a:gd name="T47" fmla="*/ 94 h 163"/>
              <a:gd name="T48" fmla="*/ 94 w 187"/>
              <a:gd name="T49" fmla="*/ 53 h 163"/>
              <a:gd name="T50" fmla="*/ 134 w 187"/>
              <a:gd name="T51" fmla="*/ 94 h 163"/>
              <a:gd name="T52" fmla="*/ 94 w 187"/>
              <a:gd name="T53" fmla="*/ 134 h 163"/>
              <a:gd name="T54" fmla="*/ 122 w 187"/>
              <a:gd name="T55" fmla="*/ 103 h 163"/>
              <a:gd name="T56" fmla="*/ 103 w 187"/>
              <a:gd name="T57" fmla="*/ 103 h 163"/>
              <a:gd name="T58" fmla="*/ 103 w 187"/>
              <a:gd name="T59" fmla="*/ 122 h 163"/>
              <a:gd name="T60" fmla="*/ 85 w 187"/>
              <a:gd name="T61" fmla="*/ 122 h 163"/>
              <a:gd name="T62" fmla="*/ 85 w 187"/>
              <a:gd name="T63" fmla="*/ 103 h 163"/>
              <a:gd name="T64" fmla="*/ 66 w 187"/>
              <a:gd name="T65" fmla="*/ 103 h 163"/>
              <a:gd name="T66" fmla="*/ 66 w 187"/>
              <a:gd name="T67" fmla="*/ 85 h 163"/>
              <a:gd name="T68" fmla="*/ 85 w 187"/>
              <a:gd name="T69" fmla="*/ 85 h 163"/>
              <a:gd name="T70" fmla="*/ 85 w 187"/>
              <a:gd name="T71" fmla="*/ 66 h 163"/>
              <a:gd name="T72" fmla="*/ 103 w 187"/>
              <a:gd name="T73" fmla="*/ 66 h 163"/>
              <a:gd name="T74" fmla="*/ 103 w 187"/>
              <a:gd name="T75" fmla="*/ 85 h 163"/>
              <a:gd name="T76" fmla="*/ 122 w 187"/>
              <a:gd name="T77" fmla="*/ 85 h 163"/>
              <a:gd name="T78" fmla="*/ 122 w 187"/>
              <a:gd name="T79" fmla="*/ 10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7" h="163">
                <a:moveTo>
                  <a:pt x="162" y="24"/>
                </a:moveTo>
                <a:cubicBezTo>
                  <a:pt x="129" y="24"/>
                  <a:pt x="129" y="24"/>
                  <a:pt x="129" y="24"/>
                </a:cubicBezTo>
                <a:cubicBezTo>
                  <a:pt x="129" y="18"/>
                  <a:pt x="129" y="18"/>
                  <a:pt x="129" y="18"/>
                </a:cubicBezTo>
                <a:cubicBezTo>
                  <a:pt x="129" y="8"/>
                  <a:pt x="121" y="0"/>
                  <a:pt x="110" y="0"/>
                </a:cubicBezTo>
                <a:cubicBezTo>
                  <a:pt x="77" y="0"/>
                  <a:pt x="77" y="0"/>
                  <a:pt x="77" y="0"/>
                </a:cubicBezTo>
                <a:cubicBezTo>
                  <a:pt x="67" y="0"/>
                  <a:pt x="58" y="8"/>
                  <a:pt x="58" y="18"/>
                </a:cubicBezTo>
                <a:cubicBezTo>
                  <a:pt x="58" y="24"/>
                  <a:pt x="58" y="24"/>
                  <a:pt x="58" y="24"/>
                </a:cubicBezTo>
                <a:cubicBezTo>
                  <a:pt x="25" y="24"/>
                  <a:pt x="25" y="24"/>
                  <a:pt x="25" y="24"/>
                </a:cubicBezTo>
                <a:cubicBezTo>
                  <a:pt x="11" y="24"/>
                  <a:pt x="0" y="35"/>
                  <a:pt x="0" y="49"/>
                </a:cubicBezTo>
                <a:cubicBezTo>
                  <a:pt x="0" y="138"/>
                  <a:pt x="0" y="138"/>
                  <a:pt x="0" y="138"/>
                </a:cubicBezTo>
                <a:cubicBezTo>
                  <a:pt x="0" y="152"/>
                  <a:pt x="11" y="163"/>
                  <a:pt x="25" y="163"/>
                </a:cubicBezTo>
                <a:cubicBezTo>
                  <a:pt x="162" y="163"/>
                  <a:pt x="162" y="163"/>
                  <a:pt x="162" y="163"/>
                </a:cubicBezTo>
                <a:cubicBezTo>
                  <a:pt x="176" y="163"/>
                  <a:pt x="187" y="152"/>
                  <a:pt x="187" y="138"/>
                </a:cubicBezTo>
                <a:cubicBezTo>
                  <a:pt x="187" y="49"/>
                  <a:pt x="187" y="49"/>
                  <a:pt x="187" y="49"/>
                </a:cubicBezTo>
                <a:cubicBezTo>
                  <a:pt x="187" y="35"/>
                  <a:pt x="176" y="24"/>
                  <a:pt x="162" y="24"/>
                </a:cubicBezTo>
                <a:close/>
                <a:moveTo>
                  <a:pt x="69" y="18"/>
                </a:moveTo>
                <a:cubicBezTo>
                  <a:pt x="69" y="14"/>
                  <a:pt x="73" y="11"/>
                  <a:pt x="77" y="11"/>
                </a:cubicBezTo>
                <a:cubicBezTo>
                  <a:pt x="110" y="11"/>
                  <a:pt x="110" y="11"/>
                  <a:pt x="110" y="11"/>
                </a:cubicBezTo>
                <a:cubicBezTo>
                  <a:pt x="114" y="11"/>
                  <a:pt x="118" y="14"/>
                  <a:pt x="118" y="18"/>
                </a:cubicBezTo>
                <a:cubicBezTo>
                  <a:pt x="118" y="24"/>
                  <a:pt x="118" y="24"/>
                  <a:pt x="118" y="24"/>
                </a:cubicBezTo>
                <a:cubicBezTo>
                  <a:pt x="69" y="24"/>
                  <a:pt x="69" y="24"/>
                  <a:pt x="69" y="24"/>
                </a:cubicBezTo>
                <a:lnTo>
                  <a:pt x="69" y="18"/>
                </a:lnTo>
                <a:close/>
                <a:moveTo>
                  <a:pt x="94" y="134"/>
                </a:moveTo>
                <a:cubicBezTo>
                  <a:pt x="71" y="134"/>
                  <a:pt x="53" y="116"/>
                  <a:pt x="53" y="94"/>
                </a:cubicBezTo>
                <a:cubicBezTo>
                  <a:pt x="53" y="71"/>
                  <a:pt x="71" y="53"/>
                  <a:pt x="94" y="53"/>
                </a:cubicBezTo>
                <a:cubicBezTo>
                  <a:pt x="116" y="53"/>
                  <a:pt x="134" y="71"/>
                  <a:pt x="134" y="94"/>
                </a:cubicBezTo>
                <a:cubicBezTo>
                  <a:pt x="134" y="116"/>
                  <a:pt x="116" y="134"/>
                  <a:pt x="94" y="134"/>
                </a:cubicBezTo>
                <a:close/>
                <a:moveTo>
                  <a:pt x="122" y="103"/>
                </a:moveTo>
                <a:cubicBezTo>
                  <a:pt x="103" y="103"/>
                  <a:pt x="103" y="103"/>
                  <a:pt x="103" y="103"/>
                </a:cubicBezTo>
                <a:cubicBezTo>
                  <a:pt x="103" y="122"/>
                  <a:pt x="103" y="122"/>
                  <a:pt x="103" y="122"/>
                </a:cubicBezTo>
                <a:cubicBezTo>
                  <a:pt x="85" y="122"/>
                  <a:pt x="85" y="122"/>
                  <a:pt x="85" y="122"/>
                </a:cubicBezTo>
                <a:cubicBezTo>
                  <a:pt x="85" y="103"/>
                  <a:pt x="85" y="103"/>
                  <a:pt x="85" y="103"/>
                </a:cubicBezTo>
                <a:cubicBezTo>
                  <a:pt x="66" y="103"/>
                  <a:pt x="66" y="103"/>
                  <a:pt x="66" y="103"/>
                </a:cubicBezTo>
                <a:cubicBezTo>
                  <a:pt x="66" y="85"/>
                  <a:pt x="66" y="85"/>
                  <a:pt x="66" y="85"/>
                </a:cubicBezTo>
                <a:cubicBezTo>
                  <a:pt x="85" y="85"/>
                  <a:pt x="85" y="85"/>
                  <a:pt x="85" y="85"/>
                </a:cubicBezTo>
                <a:cubicBezTo>
                  <a:pt x="85" y="66"/>
                  <a:pt x="85" y="66"/>
                  <a:pt x="85" y="66"/>
                </a:cubicBezTo>
                <a:cubicBezTo>
                  <a:pt x="103" y="66"/>
                  <a:pt x="103" y="66"/>
                  <a:pt x="103" y="66"/>
                </a:cubicBezTo>
                <a:cubicBezTo>
                  <a:pt x="103" y="85"/>
                  <a:pt x="103" y="85"/>
                  <a:pt x="103" y="85"/>
                </a:cubicBezTo>
                <a:cubicBezTo>
                  <a:pt x="122" y="85"/>
                  <a:pt x="122" y="85"/>
                  <a:pt x="122" y="85"/>
                </a:cubicBezTo>
                <a:lnTo>
                  <a:pt x="122" y="103"/>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 name="Freeform 9"/>
          <p:cNvSpPr>
            <a:spLocks/>
          </p:cNvSpPr>
          <p:nvPr/>
        </p:nvSpPr>
        <p:spPr bwMode="auto">
          <a:xfrm>
            <a:off x="4228565" y="4793912"/>
            <a:ext cx="658813" cy="603250"/>
          </a:xfrm>
          <a:custGeom>
            <a:avLst/>
            <a:gdLst>
              <a:gd name="T0" fmla="*/ 2631 w 2649"/>
              <a:gd name="T1" fmla="*/ 639 h 2428"/>
              <a:gd name="T2" fmla="*/ 2452 w 2649"/>
              <a:gd name="T3" fmla="*/ 259 h 2428"/>
              <a:gd name="T4" fmla="*/ 1893 w 2649"/>
              <a:gd name="T5" fmla="*/ 0 h 2428"/>
              <a:gd name="T6" fmla="*/ 1520 w 2649"/>
              <a:gd name="T7" fmla="*/ 102 h 2428"/>
              <a:gd name="T8" fmla="*/ 1324 w 2649"/>
              <a:gd name="T9" fmla="*/ 268 h 2428"/>
              <a:gd name="T10" fmla="*/ 1130 w 2649"/>
              <a:gd name="T11" fmla="*/ 103 h 2428"/>
              <a:gd name="T12" fmla="*/ 757 w 2649"/>
              <a:gd name="T13" fmla="*/ 1 h 2428"/>
              <a:gd name="T14" fmla="*/ 645 w 2649"/>
              <a:gd name="T15" fmla="*/ 9 h 2428"/>
              <a:gd name="T16" fmla="*/ 145 w 2649"/>
              <a:gd name="T17" fmla="*/ 320 h 2428"/>
              <a:gd name="T18" fmla="*/ 21 w 2649"/>
              <a:gd name="T19" fmla="*/ 614 h 2428"/>
              <a:gd name="T20" fmla="*/ 25 w 2649"/>
              <a:gd name="T21" fmla="*/ 952 h 2428"/>
              <a:gd name="T22" fmla="*/ 149 w 2649"/>
              <a:gd name="T23" fmla="*/ 1291 h 2428"/>
              <a:gd name="T24" fmla="*/ 176 w 2649"/>
              <a:gd name="T25" fmla="*/ 1343 h 2428"/>
              <a:gd name="T26" fmla="*/ 689 w 2649"/>
              <a:gd name="T27" fmla="*/ 1343 h 2428"/>
              <a:gd name="T28" fmla="*/ 875 w 2649"/>
              <a:gd name="T29" fmla="*/ 1047 h 2428"/>
              <a:gd name="T30" fmla="*/ 1061 w 2649"/>
              <a:gd name="T31" fmla="*/ 1472 h 2428"/>
              <a:gd name="T32" fmla="*/ 1318 w 2649"/>
              <a:gd name="T33" fmla="*/ 1073 h 2428"/>
              <a:gd name="T34" fmla="*/ 1440 w 2649"/>
              <a:gd name="T35" fmla="*/ 1283 h 2428"/>
              <a:gd name="T36" fmla="*/ 1805 w 2649"/>
              <a:gd name="T37" fmla="*/ 1283 h 2428"/>
              <a:gd name="T38" fmla="*/ 1946 w 2649"/>
              <a:gd name="T39" fmla="*/ 1357 h 2428"/>
              <a:gd name="T40" fmla="*/ 2116 w 2649"/>
              <a:gd name="T41" fmla="*/ 1186 h 2428"/>
              <a:gd name="T42" fmla="*/ 1946 w 2649"/>
              <a:gd name="T43" fmla="*/ 1016 h 2428"/>
              <a:gd name="T44" fmla="*/ 1805 w 2649"/>
              <a:gd name="T45" fmla="*/ 1089 h 2428"/>
              <a:gd name="T46" fmla="*/ 1552 w 2649"/>
              <a:gd name="T47" fmla="*/ 1089 h 2428"/>
              <a:gd name="T48" fmla="*/ 1327 w 2649"/>
              <a:gd name="T49" fmla="*/ 701 h 2428"/>
              <a:gd name="T50" fmla="*/ 1094 w 2649"/>
              <a:gd name="T51" fmla="*/ 1063 h 2428"/>
              <a:gd name="T52" fmla="*/ 907 w 2649"/>
              <a:gd name="T53" fmla="*/ 633 h 2428"/>
              <a:gd name="T54" fmla="*/ 582 w 2649"/>
              <a:gd name="T55" fmla="*/ 1149 h 2428"/>
              <a:gd name="T56" fmla="*/ 295 w 2649"/>
              <a:gd name="T57" fmla="*/ 1149 h 2428"/>
              <a:gd name="T58" fmla="*/ 215 w 2649"/>
              <a:gd name="T59" fmla="*/ 912 h 2428"/>
              <a:gd name="T60" fmla="*/ 212 w 2649"/>
              <a:gd name="T61" fmla="*/ 651 h 2428"/>
              <a:gd name="T62" fmla="*/ 304 w 2649"/>
              <a:gd name="T63" fmla="*/ 430 h 2428"/>
              <a:gd name="T64" fmla="*/ 674 w 2649"/>
              <a:gd name="T65" fmla="*/ 201 h 2428"/>
              <a:gd name="T66" fmla="*/ 757 w 2649"/>
              <a:gd name="T67" fmla="*/ 195 h 2428"/>
              <a:gd name="T68" fmla="*/ 1031 w 2649"/>
              <a:gd name="T69" fmla="*/ 270 h 2428"/>
              <a:gd name="T70" fmla="*/ 1235 w 2649"/>
              <a:gd name="T71" fmla="*/ 479 h 2428"/>
              <a:gd name="T72" fmla="*/ 1239 w 2649"/>
              <a:gd name="T73" fmla="*/ 486 h 2428"/>
              <a:gd name="T74" fmla="*/ 1323 w 2649"/>
              <a:gd name="T75" fmla="*/ 634 h 2428"/>
              <a:gd name="T76" fmla="*/ 1407 w 2649"/>
              <a:gd name="T77" fmla="*/ 486 h 2428"/>
              <a:gd name="T78" fmla="*/ 1618 w 2649"/>
              <a:gd name="T79" fmla="*/ 269 h 2428"/>
              <a:gd name="T80" fmla="*/ 1893 w 2649"/>
              <a:gd name="T81" fmla="*/ 193 h 2428"/>
              <a:gd name="T82" fmla="*/ 2307 w 2649"/>
              <a:gd name="T83" fmla="*/ 387 h 2428"/>
              <a:gd name="T84" fmla="*/ 2439 w 2649"/>
              <a:gd name="T85" fmla="*/ 668 h 2428"/>
              <a:gd name="T86" fmla="*/ 2411 w 2649"/>
              <a:gd name="T87" fmla="*/ 989 h 2428"/>
              <a:gd name="T88" fmla="*/ 2063 w 2649"/>
              <a:gd name="T89" fmla="*/ 1561 h 2428"/>
              <a:gd name="T90" fmla="*/ 1322 w 2649"/>
              <a:gd name="T91" fmla="*/ 2217 h 2428"/>
              <a:gd name="T92" fmla="*/ 1203 w 2649"/>
              <a:gd name="T93" fmla="*/ 2119 h 2428"/>
              <a:gd name="T94" fmla="*/ 1202 w 2649"/>
              <a:gd name="T95" fmla="*/ 2119 h 2428"/>
              <a:gd name="T96" fmla="*/ 594 w 2649"/>
              <a:gd name="T97" fmla="*/ 1572 h 2428"/>
              <a:gd name="T98" fmla="*/ 457 w 2649"/>
              <a:gd name="T99" fmla="*/ 1566 h 2428"/>
              <a:gd name="T100" fmla="*/ 451 w 2649"/>
              <a:gd name="T101" fmla="*/ 1703 h 2428"/>
              <a:gd name="T102" fmla="*/ 1080 w 2649"/>
              <a:gd name="T103" fmla="*/ 2269 h 2428"/>
              <a:gd name="T104" fmla="*/ 1080 w 2649"/>
              <a:gd name="T105" fmla="*/ 2269 h 2428"/>
              <a:gd name="T106" fmla="*/ 1238 w 2649"/>
              <a:gd name="T107" fmla="*/ 2399 h 2428"/>
              <a:gd name="T108" fmla="*/ 1320 w 2649"/>
              <a:gd name="T109" fmla="*/ 2428 h 2428"/>
              <a:gd name="T110" fmla="*/ 1395 w 2649"/>
              <a:gd name="T111" fmla="*/ 2404 h 2428"/>
              <a:gd name="T112" fmla="*/ 2206 w 2649"/>
              <a:gd name="T113" fmla="*/ 1692 h 2428"/>
              <a:gd name="T114" fmla="*/ 2597 w 2649"/>
              <a:gd name="T115" fmla="*/ 1042 h 2428"/>
              <a:gd name="T116" fmla="*/ 2631 w 2649"/>
              <a:gd name="T117" fmla="*/ 639 h 2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49" h="2428">
                <a:moveTo>
                  <a:pt x="2631" y="639"/>
                </a:moveTo>
                <a:cubicBezTo>
                  <a:pt x="2610" y="498"/>
                  <a:pt x="2550" y="370"/>
                  <a:pt x="2452" y="259"/>
                </a:cubicBezTo>
                <a:cubicBezTo>
                  <a:pt x="2306" y="92"/>
                  <a:pt x="2107" y="0"/>
                  <a:pt x="1893" y="0"/>
                </a:cubicBezTo>
                <a:cubicBezTo>
                  <a:pt x="1762" y="0"/>
                  <a:pt x="1633" y="35"/>
                  <a:pt x="1520" y="102"/>
                </a:cubicBezTo>
                <a:cubicBezTo>
                  <a:pt x="1446" y="145"/>
                  <a:pt x="1380" y="202"/>
                  <a:pt x="1324" y="268"/>
                </a:cubicBezTo>
                <a:cubicBezTo>
                  <a:pt x="1268" y="202"/>
                  <a:pt x="1203" y="146"/>
                  <a:pt x="1130" y="103"/>
                </a:cubicBezTo>
                <a:cubicBezTo>
                  <a:pt x="1017" y="36"/>
                  <a:pt x="888" y="1"/>
                  <a:pt x="757" y="1"/>
                </a:cubicBezTo>
                <a:cubicBezTo>
                  <a:pt x="720" y="1"/>
                  <a:pt x="682" y="4"/>
                  <a:pt x="645" y="9"/>
                </a:cubicBezTo>
                <a:cubicBezTo>
                  <a:pt x="439" y="41"/>
                  <a:pt x="261" y="151"/>
                  <a:pt x="145" y="320"/>
                </a:cubicBezTo>
                <a:cubicBezTo>
                  <a:pt x="84" y="407"/>
                  <a:pt x="42" y="506"/>
                  <a:pt x="21" y="614"/>
                </a:cubicBezTo>
                <a:cubicBezTo>
                  <a:pt x="0" y="724"/>
                  <a:pt x="1" y="838"/>
                  <a:pt x="25" y="952"/>
                </a:cubicBezTo>
                <a:cubicBezTo>
                  <a:pt x="49" y="1068"/>
                  <a:pt x="90" y="1180"/>
                  <a:pt x="149" y="1291"/>
                </a:cubicBezTo>
                <a:cubicBezTo>
                  <a:pt x="176" y="1343"/>
                  <a:pt x="176" y="1343"/>
                  <a:pt x="176" y="1343"/>
                </a:cubicBezTo>
                <a:cubicBezTo>
                  <a:pt x="689" y="1343"/>
                  <a:pt x="689" y="1343"/>
                  <a:pt x="689" y="1343"/>
                </a:cubicBezTo>
                <a:cubicBezTo>
                  <a:pt x="875" y="1047"/>
                  <a:pt x="875" y="1047"/>
                  <a:pt x="875" y="1047"/>
                </a:cubicBezTo>
                <a:cubicBezTo>
                  <a:pt x="1061" y="1472"/>
                  <a:pt x="1061" y="1472"/>
                  <a:pt x="1061" y="1472"/>
                </a:cubicBezTo>
                <a:cubicBezTo>
                  <a:pt x="1318" y="1073"/>
                  <a:pt x="1318" y="1073"/>
                  <a:pt x="1318" y="1073"/>
                </a:cubicBezTo>
                <a:cubicBezTo>
                  <a:pt x="1440" y="1283"/>
                  <a:pt x="1440" y="1283"/>
                  <a:pt x="1440" y="1283"/>
                </a:cubicBezTo>
                <a:cubicBezTo>
                  <a:pt x="1805" y="1283"/>
                  <a:pt x="1805" y="1283"/>
                  <a:pt x="1805" y="1283"/>
                </a:cubicBezTo>
                <a:cubicBezTo>
                  <a:pt x="1836" y="1328"/>
                  <a:pt x="1887" y="1357"/>
                  <a:pt x="1946" y="1357"/>
                </a:cubicBezTo>
                <a:cubicBezTo>
                  <a:pt x="2040" y="1357"/>
                  <a:pt x="2116" y="1281"/>
                  <a:pt x="2116" y="1186"/>
                </a:cubicBezTo>
                <a:cubicBezTo>
                  <a:pt x="2116" y="1092"/>
                  <a:pt x="2040" y="1016"/>
                  <a:pt x="1946" y="1016"/>
                </a:cubicBezTo>
                <a:cubicBezTo>
                  <a:pt x="1887" y="1016"/>
                  <a:pt x="1836" y="1045"/>
                  <a:pt x="1805" y="1089"/>
                </a:cubicBezTo>
                <a:cubicBezTo>
                  <a:pt x="1552" y="1089"/>
                  <a:pt x="1552" y="1089"/>
                  <a:pt x="1552" y="1089"/>
                </a:cubicBezTo>
                <a:cubicBezTo>
                  <a:pt x="1327" y="701"/>
                  <a:pt x="1327" y="701"/>
                  <a:pt x="1327" y="701"/>
                </a:cubicBezTo>
                <a:cubicBezTo>
                  <a:pt x="1094" y="1063"/>
                  <a:pt x="1094" y="1063"/>
                  <a:pt x="1094" y="1063"/>
                </a:cubicBezTo>
                <a:cubicBezTo>
                  <a:pt x="907" y="633"/>
                  <a:pt x="907" y="633"/>
                  <a:pt x="907" y="633"/>
                </a:cubicBezTo>
                <a:cubicBezTo>
                  <a:pt x="582" y="1149"/>
                  <a:pt x="582" y="1149"/>
                  <a:pt x="582" y="1149"/>
                </a:cubicBezTo>
                <a:cubicBezTo>
                  <a:pt x="295" y="1149"/>
                  <a:pt x="295" y="1149"/>
                  <a:pt x="295" y="1149"/>
                </a:cubicBezTo>
                <a:cubicBezTo>
                  <a:pt x="258" y="1071"/>
                  <a:pt x="231" y="993"/>
                  <a:pt x="215" y="912"/>
                </a:cubicBezTo>
                <a:cubicBezTo>
                  <a:pt x="196" y="823"/>
                  <a:pt x="195" y="736"/>
                  <a:pt x="212" y="651"/>
                </a:cubicBezTo>
                <a:cubicBezTo>
                  <a:pt x="227" y="570"/>
                  <a:pt x="258" y="496"/>
                  <a:pt x="304" y="430"/>
                </a:cubicBezTo>
                <a:cubicBezTo>
                  <a:pt x="390" y="306"/>
                  <a:pt x="522" y="225"/>
                  <a:pt x="674" y="201"/>
                </a:cubicBezTo>
                <a:cubicBezTo>
                  <a:pt x="702" y="197"/>
                  <a:pt x="730" y="195"/>
                  <a:pt x="757" y="195"/>
                </a:cubicBezTo>
                <a:cubicBezTo>
                  <a:pt x="853" y="195"/>
                  <a:pt x="948" y="221"/>
                  <a:pt x="1031" y="270"/>
                </a:cubicBezTo>
                <a:cubicBezTo>
                  <a:pt x="1115" y="319"/>
                  <a:pt x="1185" y="392"/>
                  <a:pt x="1235" y="479"/>
                </a:cubicBezTo>
                <a:cubicBezTo>
                  <a:pt x="1236" y="482"/>
                  <a:pt x="1237" y="484"/>
                  <a:pt x="1239" y="486"/>
                </a:cubicBezTo>
                <a:cubicBezTo>
                  <a:pt x="1323" y="634"/>
                  <a:pt x="1323" y="634"/>
                  <a:pt x="1323" y="634"/>
                </a:cubicBezTo>
                <a:cubicBezTo>
                  <a:pt x="1407" y="486"/>
                  <a:pt x="1407" y="486"/>
                  <a:pt x="1407" y="486"/>
                </a:cubicBezTo>
                <a:cubicBezTo>
                  <a:pt x="1459" y="395"/>
                  <a:pt x="1532" y="319"/>
                  <a:pt x="1618" y="269"/>
                </a:cubicBezTo>
                <a:cubicBezTo>
                  <a:pt x="1702" y="220"/>
                  <a:pt x="1797" y="193"/>
                  <a:pt x="1893" y="193"/>
                </a:cubicBezTo>
                <a:cubicBezTo>
                  <a:pt x="2051" y="193"/>
                  <a:pt x="2198" y="262"/>
                  <a:pt x="2307" y="387"/>
                </a:cubicBezTo>
                <a:cubicBezTo>
                  <a:pt x="2379" y="469"/>
                  <a:pt x="2424" y="564"/>
                  <a:pt x="2439" y="668"/>
                </a:cubicBezTo>
                <a:cubicBezTo>
                  <a:pt x="2453" y="763"/>
                  <a:pt x="2444" y="871"/>
                  <a:pt x="2411" y="989"/>
                </a:cubicBezTo>
                <a:cubicBezTo>
                  <a:pt x="2342" y="1233"/>
                  <a:pt x="2188" y="1423"/>
                  <a:pt x="2063" y="1561"/>
                </a:cubicBezTo>
                <a:cubicBezTo>
                  <a:pt x="1914" y="1725"/>
                  <a:pt x="1544" y="2051"/>
                  <a:pt x="1322" y="2217"/>
                </a:cubicBezTo>
                <a:cubicBezTo>
                  <a:pt x="1283" y="2185"/>
                  <a:pt x="1243" y="2152"/>
                  <a:pt x="1203" y="2119"/>
                </a:cubicBezTo>
                <a:cubicBezTo>
                  <a:pt x="1202" y="2119"/>
                  <a:pt x="1202" y="2119"/>
                  <a:pt x="1202" y="2119"/>
                </a:cubicBezTo>
                <a:cubicBezTo>
                  <a:pt x="994" y="1949"/>
                  <a:pt x="779" y="1774"/>
                  <a:pt x="594" y="1572"/>
                </a:cubicBezTo>
                <a:cubicBezTo>
                  <a:pt x="557" y="1532"/>
                  <a:pt x="496" y="1530"/>
                  <a:pt x="457" y="1566"/>
                </a:cubicBezTo>
                <a:cubicBezTo>
                  <a:pt x="417" y="1602"/>
                  <a:pt x="415" y="1664"/>
                  <a:pt x="451" y="1703"/>
                </a:cubicBezTo>
                <a:cubicBezTo>
                  <a:pt x="646" y="1915"/>
                  <a:pt x="866" y="2095"/>
                  <a:pt x="1080" y="2269"/>
                </a:cubicBezTo>
                <a:cubicBezTo>
                  <a:pt x="1080" y="2269"/>
                  <a:pt x="1080" y="2269"/>
                  <a:pt x="1080" y="2269"/>
                </a:cubicBezTo>
                <a:cubicBezTo>
                  <a:pt x="1136" y="2315"/>
                  <a:pt x="1187" y="2356"/>
                  <a:pt x="1238" y="2399"/>
                </a:cubicBezTo>
                <a:cubicBezTo>
                  <a:pt x="1261" y="2418"/>
                  <a:pt x="1290" y="2428"/>
                  <a:pt x="1320" y="2428"/>
                </a:cubicBezTo>
                <a:cubicBezTo>
                  <a:pt x="1347" y="2428"/>
                  <a:pt x="1373" y="2420"/>
                  <a:pt x="1395" y="2404"/>
                </a:cubicBezTo>
                <a:cubicBezTo>
                  <a:pt x="1616" y="2246"/>
                  <a:pt x="2041" y="1873"/>
                  <a:pt x="2206" y="1692"/>
                </a:cubicBezTo>
                <a:cubicBezTo>
                  <a:pt x="2346" y="1538"/>
                  <a:pt x="2517" y="1325"/>
                  <a:pt x="2597" y="1042"/>
                </a:cubicBezTo>
                <a:cubicBezTo>
                  <a:pt x="2638" y="897"/>
                  <a:pt x="2649" y="762"/>
                  <a:pt x="2631" y="63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3" name="Group 12"/>
          <p:cNvGrpSpPr>
            <a:grpSpLocks noChangeAspect="1"/>
          </p:cNvGrpSpPr>
          <p:nvPr/>
        </p:nvGrpSpPr>
        <p:grpSpPr bwMode="auto">
          <a:xfrm>
            <a:off x="1546873" y="4761457"/>
            <a:ext cx="604343" cy="604342"/>
            <a:chOff x="494" y="3231"/>
            <a:chExt cx="487" cy="487"/>
          </a:xfrm>
          <a:solidFill>
            <a:schemeClr val="tx2">
              <a:lumMod val="75000"/>
            </a:schemeClr>
          </a:solidFill>
        </p:grpSpPr>
        <p:sp>
          <p:nvSpPr>
            <p:cNvPr id="15" name="Freeform 13"/>
            <p:cNvSpPr>
              <a:spLocks/>
            </p:cNvSpPr>
            <p:nvPr/>
          </p:nvSpPr>
          <p:spPr bwMode="auto">
            <a:xfrm>
              <a:off x="494" y="3484"/>
              <a:ext cx="234" cy="224"/>
            </a:xfrm>
            <a:custGeom>
              <a:avLst/>
              <a:gdLst>
                <a:gd name="T0" fmla="*/ 867 w 1300"/>
                <a:gd name="T1" fmla="*/ 934 h 1245"/>
                <a:gd name="T2" fmla="*/ 617 w 1300"/>
                <a:gd name="T3" fmla="*/ 1038 h 1245"/>
                <a:gd name="T4" fmla="*/ 366 w 1300"/>
                <a:gd name="T5" fmla="*/ 934 h 1245"/>
                <a:gd name="T6" fmla="*/ 263 w 1300"/>
                <a:gd name="T7" fmla="*/ 684 h 1245"/>
                <a:gd name="T8" fmla="*/ 366 w 1300"/>
                <a:gd name="T9" fmla="*/ 434 h 1245"/>
                <a:gd name="T10" fmla="*/ 653 w 1300"/>
                <a:gd name="T11" fmla="*/ 147 h 1245"/>
                <a:gd name="T12" fmla="*/ 506 w 1300"/>
                <a:gd name="T13" fmla="*/ 0 h 1245"/>
                <a:gd name="T14" fmla="*/ 220 w 1300"/>
                <a:gd name="T15" fmla="*/ 287 h 1245"/>
                <a:gd name="T16" fmla="*/ 220 w 1300"/>
                <a:gd name="T17" fmla="*/ 1081 h 1245"/>
                <a:gd name="T18" fmla="*/ 617 w 1300"/>
                <a:gd name="T19" fmla="*/ 1245 h 1245"/>
                <a:gd name="T20" fmla="*/ 1013 w 1300"/>
                <a:gd name="T21" fmla="*/ 1081 h 1245"/>
                <a:gd name="T22" fmla="*/ 1300 w 1300"/>
                <a:gd name="T23" fmla="*/ 794 h 1245"/>
                <a:gd name="T24" fmla="*/ 1153 w 1300"/>
                <a:gd name="T25" fmla="*/ 648 h 1245"/>
                <a:gd name="T26" fmla="*/ 867 w 1300"/>
                <a:gd name="T27" fmla="*/ 934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0" h="1245">
                  <a:moveTo>
                    <a:pt x="867" y="934"/>
                  </a:moveTo>
                  <a:cubicBezTo>
                    <a:pt x="800" y="1001"/>
                    <a:pt x="711" y="1038"/>
                    <a:pt x="617" y="1038"/>
                  </a:cubicBezTo>
                  <a:cubicBezTo>
                    <a:pt x="522" y="1038"/>
                    <a:pt x="433" y="1001"/>
                    <a:pt x="366" y="934"/>
                  </a:cubicBezTo>
                  <a:cubicBezTo>
                    <a:pt x="300" y="867"/>
                    <a:pt x="263" y="778"/>
                    <a:pt x="263" y="684"/>
                  </a:cubicBezTo>
                  <a:cubicBezTo>
                    <a:pt x="263" y="589"/>
                    <a:pt x="300" y="501"/>
                    <a:pt x="366" y="434"/>
                  </a:cubicBezTo>
                  <a:cubicBezTo>
                    <a:pt x="653" y="147"/>
                    <a:pt x="653" y="147"/>
                    <a:pt x="653" y="147"/>
                  </a:cubicBezTo>
                  <a:cubicBezTo>
                    <a:pt x="506" y="0"/>
                    <a:pt x="506" y="0"/>
                    <a:pt x="506" y="0"/>
                  </a:cubicBezTo>
                  <a:cubicBezTo>
                    <a:pt x="220" y="287"/>
                    <a:pt x="220" y="287"/>
                    <a:pt x="220" y="287"/>
                  </a:cubicBezTo>
                  <a:cubicBezTo>
                    <a:pt x="0" y="506"/>
                    <a:pt x="0" y="862"/>
                    <a:pt x="220" y="1081"/>
                  </a:cubicBezTo>
                  <a:cubicBezTo>
                    <a:pt x="329" y="1190"/>
                    <a:pt x="473" y="1245"/>
                    <a:pt x="617" y="1245"/>
                  </a:cubicBezTo>
                  <a:cubicBezTo>
                    <a:pt x="760" y="1245"/>
                    <a:pt x="904" y="1190"/>
                    <a:pt x="1013" y="1081"/>
                  </a:cubicBezTo>
                  <a:cubicBezTo>
                    <a:pt x="1300" y="794"/>
                    <a:pt x="1300" y="794"/>
                    <a:pt x="1300" y="794"/>
                  </a:cubicBezTo>
                  <a:cubicBezTo>
                    <a:pt x="1153" y="648"/>
                    <a:pt x="1153" y="648"/>
                    <a:pt x="1153" y="648"/>
                  </a:cubicBezTo>
                  <a:lnTo>
                    <a:pt x="867" y="9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Freeform 14"/>
            <p:cNvSpPr>
              <a:spLocks/>
            </p:cNvSpPr>
            <p:nvPr/>
          </p:nvSpPr>
          <p:spPr bwMode="auto">
            <a:xfrm>
              <a:off x="747" y="3241"/>
              <a:ext cx="234" cy="224"/>
            </a:xfrm>
            <a:custGeom>
              <a:avLst/>
              <a:gdLst>
                <a:gd name="T0" fmla="*/ 433 w 1299"/>
                <a:gd name="T1" fmla="*/ 311 h 1245"/>
                <a:gd name="T2" fmla="*/ 683 w 1299"/>
                <a:gd name="T3" fmla="*/ 207 h 1245"/>
                <a:gd name="T4" fmla="*/ 933 w 1299"/>
                <a:gd name="T5" fmla="*/ 311 h 1245"/>
                <a:gd name="T6" fmla="*/ 1037 w 1299"/>
                <a:gd name="T7" fmla="*/ 561 h 1245"/>
                <a:gd name="T8" fmla="*/ 933 w 1299"/>
                <a:gd name="T9" fmla="*/ 811 h 1245"/>
                <a:gd name="T10" fmla="*/ 647 w 1299"/>
                <a:gd name="T11" fmla="*/ 1098 h 1245"/>
                <a:gd name="T12" fmla="*/ 794 w 1299"/>
                <a:gd name="T13" fmla="*/ 1245 h 1245"/>
                <a:gd name="T14" fmla="*/ 1080 w 1299"/>
                <a:gd name="T15" fmla="*/ 958 h 1245"/>
                <a:gd name="T16" fmla="*/ 1080 w 1299"/>
                <a:gd name="T17" fmla="*/ 164 h 1245"/>
                <a:gd name="T18" fmla="*/ 683 w 1299"/>
                <a:gd name="T19" fmla="*/ 0 h 1245"/>
                <a:gd name="T20" fmla="*/ 286 w 1299"/>
                <a:gd name="T21" fmla="*/ 164 h 1245"/>
                <a:gd name="T22" fmla="*/ 0 w 1299"/>
                <a:gd name="T23" fmla="*/ 451 h 1245"/>
                <a:gd name="T24" fmla="*/ 147 w 1299"/>
                <a:gd name="T25" fmla="*/ 598 h 1245"/>
                <a:gd name="T26" fmla="*/ 433 w 1299"/>
                <a:gd name="T27" fmla="*/ 311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9" h="1245">
                  <a:moveTo>
                    <a:pt x="433" y="311"/>
                  </a:moveTo>
                  <a:cubicBezTo>
                    <a:pt x="500" y="244"/>
                    <a:pt x="589" y="207"/>
                    <a:pt x="683" y="207"/>
                  </a:cubicBezTo>
                  <a:cubicBezTo>
                    <a:pt x="778" y="207"/>
                    <a:pt x="867" y="244"/>
                    <a:pt x="933" y="311"/>
                  </a:cubicBezTo>
                  <a:cubicBezTo>
                    <a:pt x="1000" y="378"/>
                    <a:pt x="1037" y="467"/>
                    <a:pt x="1037" y="561"/>
                  </a:cubicBezTo>
                  <a:cubicBezTo>
                    <a:pt x="1037" y="656"/>
                    <a:pt x="1000" y="745"/>
                    <a:pt x="933" y="811"/>
                  </a:cubicBezTo>
                  <a:cubicBezTo>
                    <a:pt x="647" y="1098"/>
                    <a:pt x="647" y="1098"/>
                    <a:pt x="647" y="1098"/>
                  </a:cubicBezTo>
                  <a:cubicBezTo>
                    <a:pt x="794" y="1245"/>
                    <a:pt x="794" y="1245"/>
                    <a:pt x="794" y="1245"/>
                  </a:cubicBezTo>
                  <a:cubicBezTo>
                    <a:pt x="1080" y="958"/>
                    <a:pt x="1080" y="958"/>
                    <a:pt x="1080" y="958"/>
                  </a:cubicBezTo>
                  <a:cubicBezTo>
                    <a:pt x="1299" y="739"/>
                    <a:pt x="1299" y="384"/>
                    <a:pt x="1080" y="164"/>
                  </a:cubicBezTo>
                  <a:cubicBezTo>
                    <a:pt x="971" y="55"/>
                    <a:pt x="827" y="0"/>
                    <a:pt x="683" y="0"/>
                  </a:cubicBezTo>
                  <a:cubicBezTo>
                    <a:pt x="540" y="0"/>
                    <a:pt x="396" y="55"/>
                    <a:pt x="286" y="164"/>
                  </a:cubicBezTo>
                  <a:cubicBezTo>
                    <a:pt x="0" y="451"/>
                    <a:pt x="0" y="451"/>
                    <a:pt x="0" y="451"/>
                  </a:cubicBezTo>
                  <a:cubicBezTo>
                    <a:pt x="147" y="598"/>
                    <a:pt x="147" y="598"/>
                    <a:pt x="147" y="598"/>
                  </a:cubicBezTo>
                  <a:lnTo>
                    <a:pt x="43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 name="Freeform 15"/>
            <p:cNvSpPr>
              <a:spLocks noEditPoints="1"/>
            </p:cNvSpPr>
            <p:nvPr/>
          </p:nvSpPr>
          <p:spPr bwMode="auto">
            <a:xfrm>
              <a:off x="494" y="3231"/>
              <a:ext cx="487" cy="487"/>
            </a:xfrm>
            <a:custGeom>
              <a:avLst/>
              <a:gdLst>
                <a:gd name="T0" fmla="*/ 1013 w 2704"/>
                <a:gd name="T1" fmla="*/ 219 h 2704"/>
                <a:gd name="T2" fmla="*/ 220 w 2704"/>
                <a:gd name="T3" fmla="*/ 219 h 2704"/>
                <a:gd name="T4" fmla="*/ 220 w 2704"/>
                <a:gd name="T5" fmla="*/ 1013 h 2704"/>
                <a:gd name="T6" fmla="*/ 1691 w 2704"/>
                <a:gd name="T7" fmla="*/ 2485 h 2704"/>
                <a:gd name="T8" fmla="*/ 2485 w 2704"/>
                <a:gd name="T9" fmla="*/ 2485 h 2704"/>
                <a:gd name="T10" fmla="*/ 2485 w 2704"/>
                <a:gd name="T11" fmla="*/ 1691 h 2704"/>
                <a:gd name="T12" fmla="*/ 1013 w 2704"/>
                <a:gd name="T13" fmla="*/ 219 h 2704"/>
                <a:gd name="T14" fmla="*/ 1934 w 2704"/>
                <a:gd name="T15" fmla="*/ 1394 h 2704"/>
                <a:gd name="T16" fmla="*/ 1395 w 2704"/>
                <a:gd name="T17" fmla="*/ 1934 h 2704"/>
                <a:gd name="T18" fmla="*/ 1310 w 2704"/>
                <a:gd name="T19" fmla="*/ 1934 h 2704"/>
                <a:gd name="T20" fmla="*/ 771 w 2704"/>
                <a:gd name="T21" fmla="*/ 1394 h 2704"/>
                <a:gd name="T22" fmla="*/ 771 w 2704"/>
                <a:gd name="T23" fmla="*/ 1310 h 2704"/>
                <a:gd name="T24" fmla="*/ 1310 w 2704"/>
                <a:gd name="T25" fmla="*/ 770 h 2704"/>
                <a:gd name="T26" fmla="*/ 1395 w 2704"/>
                <a:gd name="T27" fmla="*/ 770 h 2704"/>
                <a:gd name="T28" fmla="*/ 1934 w 2704"/>
                <a:gd name="T29" fmla="*/ 1310 h 2704"/>
                <a:gd name="T30" fmla="*/ 1934 w 2704"/>
                <a:gd name="T31" fmla="*/ 1394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04" h="2704">
                  <a:moveTo>
                    <a:pt x="1013" y="219"/>
                  </a:moveTo>
                  <a:cubicBezTo>
                    <a:pt x="794" y="0"/>
                    <a:pt x="439" y="0"/>
                    <a:pt x="220" y="219"/>
                  </a:cubicBezTo>
                  <a:cubicBezTo>
                    <a:pt x="0" y="439"/>
                    <a:pt x="0" y="794"/>
                    <a:pt x="220" y="1013"/>
                  </a:cubicBezTo>
                  <a:cubicBezTo>
                    <a:pt x="1691" y="2485"/>
                    <a:pt x="1691" y="2485"/>
                    <a:pt x="1691" y="2485"/>
                  </a:cubicBezTo>
                  <a:cubicBezTo>
                    <a:pt x="1911" y="2704"/>
                    <a:pt x="2266" y="2704"/>
                    <a:pt x="2485" y="2485"/>
                  </a:cubicBezTo>
                  <a:cubicBezTo>
                    <a:pt x="2704" y="2266"/>
                    <a:pt x="2704" y="1910"/>
                    <a:pt x="2485" y="1691"/>
                  </a:cubicBezTo>
                  <a:lnTo>
                    <a:pt x="1013" y="219"/>
                  </a:lnTo>
                  <a:close/>
                  <a:moveTo>
                    <a:pt x="1934" y="1394"/>
                  </a:moveTo>
                  <a:cubicBezTo>
                    <a:pt x="1395" y="1934"/>
                    <a:pt x="1395" y="1934"/>
                    <a:pt x="1395" y="1934"/>
                  </a:cubicBezTo>
                  <a:cubicBezTo>
                    <a:pt x="1371" y="1957"/>
                    <a:pt x="1334" y="1957"/>
                    <a:pt x="1310" y="1934"/>
                  </a:cubicBezTo>
                  <a:cubicBezTo>
                    <a:pt x="771" y="1394"/>
                    <a:pt x="771" y="1394"/>
                    <a:pt x="771" y="1394"/>
                  </a:cubicBezTo>
                  <a:cubicBezTo>
                    <a:pt x="747" y="1371"/>
                    <a:pt x="747" y="1333"/>
                    <a:pt x="771" y="1310"/>
                  </a:cubicBezTo>
                  <a:cubicBezTo>
                    <a:pt x="1310" y="770"/>
                    <a:pt x="1310" y="770"/>
                    <a:pt x="1310" y="770"/>
                  </a:cubicBezTo>
                  <a:cubicBezTo>
                    <a:pt x="1334" y="747"/>
                    <a:pt x="1371" y="747"/>
                    <a:pt x="1395" y="770"/>
                  </a:cubicBezTo>
                  <a:cubicBezTo>
                    <a:pt x="1934" y="1310"/>
                    <a:pt x="1934" y="1310"/>
                    <a:pt x="1934" y="1310"/>
                  </a:cubicBezTo>
                  <a:cubicBezTo>
                    <a:pt x="1957" y="1333"/>
                    <a:pt x="1957" y="1371"/>
                    <a:pt x="1934" y="1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 name="Freeform 16"/>
            <p:cNvSpPr>
              <a:spLocks/>
            </p:cNvSpPr>
            <p:nvPr/>
          </p:nvSpPr>
          <p:spPr bwMode="auto">
            <a:xfrm>
              <a:off x="723" y="3389"/>
              <a:ext cx="28" cy="28"/>
            </a:xfrm>
            <a:custGeom>
              <a:avLst/>
              <a:gdLst>
                <a:gd name="T0" fmla="*/ 127 w 154"/>
                <a:gd name="T1" fmla="*/ 126 h 154"/>
                <a:gd name="T2" fmla="*/ 127 w 154"/>
                <a:gd name="T3" fmla="*/ 27 h 154"/>
                <a:gd name="T4" fmla="*/ 27 w 154"/>
                <a:gd name="T5" fmla="*/ 27 h 154"/>
                <a:gd name="T6" fmla="*/ 27 w 154"/>
                <a:gd name="T7" fmla="*/ 126 h 154"/>
                <a:gd name="T8" fmla="*/ 127 w 154"/>
                <a:gd name="T9" fmla="*/ 126 h 154"/>
              </a:gdLst>
              <a:ahLst/>
              <a:cxnLst>
                <a:cxn ang="0">
                  <a:pos x="T0" y="T1"/>
                </a:cxn>
                <a:cxn ang="0">
                  <a:pos x="T2" y="T3"/>
                </a:cxn>
                <a:cxn ang="0">
                  <a:pos x="T4" y="T5"/>
                </a:cxn>
                <a:cxn ang="0">
                  <a:pos x="T6" y="T7"/>
                </a:cxn>
                <a:cxn ang="0">
                  <a:pos x="T8" y="T9"/>
                </a:cxn>
              </a:cxnLst>
              <a:rect l="0" t="0" r="r" b="b"/>
              <a:pathLst>
                <a:path w="154" h="154">
                  <a:moveTo>
                    <a:pt x="127" y="126"/>
                  </a:moveTo>
                  <a:cubicBezTo>
                    <a:pt x="154" y="99"/>
                    <a:pt x="154" y="55"/>
                    <a:pt x="127" y="27"/>
                  </a:cubicBezTo>
                  <a:cubicBezTo>
                    <a:pt x="99" y="0"/>
                    <a:pt x="55" y="0"/>
                    <a:pt x="27" y="27"/>
                  </a:cubicBezTo>
                  <a:cubicBezTo>
                    <a:pt x="0" y="55"/>
                    <a:pt x="0" y="99"/>
                    <a:pt x="27" y="126"/>
                  </a:cubicBezTo>
                  <a:cubicBezTo>
                    <a:pt x="55" y="154"/>
                    <a:pt x="99" y="154"/>
                    <a:pt x="127"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 name="Freeform 17"/>
            <p:cNvSpPr>
              <a:spLocks/>
            </p:cNvSpPr>
            <p:nvPr/>
          </p:nvSpPr>
          <p:spPr bwMode="auto">
            <a:xfrm>
              <a:off x="759" y="3425"/>
              <a:ext cx="28" cy="28"/>
            </a:xfrm>
            <a:custGeom>
              <a:avLst/>
              <a:gdLst>
                <a:gd name="T0" fmla="*/ 127 w 154"/>
                <a:gd name="T1" fmla="*/ 126 h 154"/>
                <a:gd name="T2" fmla="*/ 127 w 154"/>
                <a:gd name="T3" fmla="*/ 27 h 154"/>
                <a:gd name="T4" fmla="*/ 27 w 154"/>
                <a:gd name="T5" fmla="*/ 27 h 154"/>
                <a:gd name="T6" fmla="*/ 27 w 154"/>
                <a:gd name="T7" fmla="*/ 126 h 154"/>
                <a:gd name="T8" fmla="*/ 127 w 154"/>
                <a:gd name="T9" fmla="*/ 126 h 154"/>
              </a:gdLst>
              <a:ahLst/>
              <a:cxnLst>
                <a:cxn ang="0">
                  <a:pos x="T0" y="T1"/>
                </a:cxn>
                <a:cxn ang="0">
                  <a:pos x="T2" y="T3"/>
                </a:cxn>
                <a:cxn ang="0">
                  <a:pos x="T4" y="T5"/>
                </a:cxn>
                <a:cxn ang="0">
                  <a:pos x="T6" y="T7"/>
                </a:cxn>
                <a:cxn ang="0">
                  <a:pos x="T8" y="T9"/>
                </a:cxn>
              </a:cxnLst>
              <a:rect l="0" t="0" r="r" b="b"/>
              <a:pathLst>
                <a:path w="154" h="154">
                  <a:moveTo>
                    <a:pt x="127" y="126"/>
                  </a:moveTo>
                  <a:cubicBezTo>
                    <a:pt x="154" y="99"/>
                    <a:pt x="154" y="54"/>
                    <a:pt x="127" y="27"/>
                  </a:cubicBezTo>
                  <a:cubicBezTo>
                    <a:pt x="99" y="0"/>
                    <a:pt x="55" y="0"/>
                    <a:pt x="27" y="27"/>
                  </a:cubicBezTo>
                  <a:cubicBezTo>
                    <a:pt x="0" y="54"/>
                    <a:pt x="0" y="99"/>
                    <a:pt x="27" y="126"/>
                  </a:cubicBezTo>
                  <a:cubicBezTo>
                    <a:pt x="55" y="154"/>
                    <a:pt x="99" y="154"/>
                    <a:pt x="127"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 name="Freeform 18"/>
            <p:cNvSpPr>
              <a:spLocks/>
            </p:cNvSpPr>
            <p:nvPr/>
          </p:nvSpPr>
          <p:spPr bwMode="auto">
            <a:xfrm>
              <a:off x="795" y="3461"/>
              <a:ext cx="28" cy="28"/>
            </a:xfrm>
            <a:custGeom>
              <a:avLst/>
              <a:gdLst>
                <a:gd name="T0" fmla="*/ 27 w 154"/>
                <a:gd name="T1" fmla="*/ 28 h 154"/>
                <a:gd name="T2" fmla="*/ 27 w 154"/>
                <a:gd name="T3" fmla="*/ 127 h 154"/>
                <a:gd name="T4" fmla="*/ 126 w 154"/>
                <a:gd name="T5" fmla="*/ 127 h 154"/>
                <a:gd name="T6" fmla="*/ 126 w 154"/>
                <a:gd name="T7" fmla="*/ 28 h 154"/>
                <a:gd name="T8" fmla="*/ 27 w 154"/>
                <a:gd name="T9" fmla="*/ 28 h 154"/>
              </a:gdLst>
              <a:ahLst/>
              <a:cxnLst>
                <a:cxn ang="0">
                  <a:pos x="T0" y="T1"/>
                </a:cxn>
                <a:cxn ang="0">
                  <a:pos x="T2" y="T3"/>
                </a:cxn>
                <a:cxn ang="0">
                  <a:pos x="T4" y="T5"/>
                </a:cxn>
                <a:cxn ang="0">
                  <a:pos x="T6" y="T7"/>
                </a:cxn>
                <a:cxn ang="0">
                  <a:pos x="T8" y="T9"/>
                </a:cxn>
              </a:cxnLst>
              <a:rect l="0" t="0" r="r" b="b"/>
              <a:pathLst>
                <a:path w="154" h="154">
                  <a:moveTo>
                    <a:pt x="27" y="28"/>
                  </a:moveTo>
                  <a:cubicBezTo>
                    <a:pt x="0" y="55"/>
                    <a:pt x="0" y="100"/>
                    <a:pt x="27" y="127"/>
                  </a:cubicBezTo>
                  <a:cubicBezTo>
                    <a:pt x="55" y="154"/>
                    <a:pt x="99" y="154"/>
                    <a:pt x="126" y="127"/>
                  </a:cubicBezTo>
                  <a:cubicBezTo>
                    <a:pt x="154" y="100"/>
                    <a:pt x="154" y="55"/>
                    <a:pt x="126" y="28"/>
                  </a:cubicBezTo>
                  <a:cubicBezTo>
                    <a:pt x="99" y="0"/>
                    <a:pt x="55" y="0"/>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 name="Freeform 19"/>
            <p:cNvSpPr>
              <a:spLocks/>
            </p:cNvSpPr>
            <p:nvPr/>
          </p:nvSpPr>
          <p:spPr bwMode="auto">
            <a:xfrm>
              <a:off x="688" y="3425"/>
              <a:ext cx="27" cy="27"/>
            </a:xfrm>
            <a:custGeom>
              <a:avLst/>
              <a:gdLst>
                <a:gd name="T0" fmla="*/ 126 w 154"/>
                <a:gd name="T1" fmla="*/ 127 h 154"/>
                <a:gd name="T2" fmla="*/ 126 w 154"/>
                <a:gd name="T3" fmla="*/ 28 h 154"/>
                <a:gd name="T4" fmla="*/ 27 w 154"/>
                <a:gd name="T5" fmla="*/ 28 h 154"/>
                <a:gd name="T6" fmla="*/ 27 w 154"/>
                <a:gd name="T7" fmla="*/ 127 h 154"/>
                <a:gd name="T8" fmla="*/ 126 w 154"/>
                <a:gd name="T9" fmla="*/ 127 h 154"/>
              </a:gdLst>
              <a:ahLst/>
              <a:cxnLst>
                <a:cxn ang="0">
                  <a:pos x="T0" y="T1"/>
                </a:cxn>
                <a:cxn ang="0">
                  <a:pos x="T2" y="T3"/>
                </a:cxn>
                <a:cxn ang="0">
                  <a:pos x="T4" y="T5"/>
                </a:cxn>
                <a:cxn ang="0">
                  <a:pos x="T6" y="T7"/>
                </a:cxn>
                <a:cxn ang="0">
                  <a:pos x="T8" y="T9"/>
                </a:cxn>
              </a:cxnLst>
              <a:rect l="0" t="0" r="r" b="b"/>
              <a:pathLst>
                <a:path w="154" h="154">
                  <a:moveTo>
                    <a:pt x="126" y="127"/>
                  </a:moveTo>
                  <a:cubicBezTo>
                    <a:pt x="154" y="99"/>
                    <a:pt x="154" y="55"/>
                    <a:pt x="126" y="28"/>
                  </a:cubicBezTo>
                  <a:cubicBezTo>
                    <a:pt x="99" y="0"/>
                    <a:pt x="54" y="0"/>
                    <a:pt x="27" y="28"/>
                  </a:cubicBezTo>
                  <a:cubicBezTo>
                    <a:pt x="0" y="55"/>
                    <a:pt x="0" y="99"/>
                    <a:pt x="27" y="127"/>
                  </a:cubicBezTo>
                  <a:cubicBezTo>
                    <a:pt x="54" y="154"/>
                    <a:pt x="99" y="154"/>
                    <a:pt x="126"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Freeform 20"/>
            <p:cNvSpPr>
              <a:spLocks/>
            </p:cNvSpPr>
            <p:nvPr/>
          </p:nvSpPr>
          <p:spPr bwMode="auto">
            <a:xfrm>
              <a:off x="724" y="3461"/>
              <a:ext cx="27" cy="27"/>
            </a:xfrm>
            <a:custGeom>
              <a:avLst/>
              <a:gdLst>
                <a:gd name="T0" fmla="*/ 127 w 154"/>
                <a:gd name="T1" fmla="*/ 127 h 154"/>
                <a:gd name="T2" fmla="*/ 127 w 154"/>
                <a:gd name="T3" fmla="*/ 27 h 154"/>
                <a:gd name="T4" fmla="*/ 28 w 154"/>
                <a:gd name="T5" fmla="*/ 27 h 154"/>
                <a:gd name="T6" fmla="*/ 28 w 154"/>
                <a:gd name="T7" fmla="*/ 127 h 154"/>
                <a:gd name="T8" fmla="*/ 127 w 154"/>
                <a:gd name="T9" fmla="*/ 127 h 154"/>
              </a:gdLst>
              <a:ahLst/>
              <a:cxnLst>
                <a:cxn ang="0">
                  <a:pos x="T0" y="T1"/>
                </a:cxn>
                <a:cxn ang="0">
                  <a:pos x="T2" y="T3"/>
                </a:cxn>
                <a:cxn ang="0">
                  <a:pos x="T4" y="T5"/>
                </a:cxn>
                <a:cxn ang="0">
                  <a:pos x="T6" y="T7"/>
                </a:cxn>
                <a:cxn ang="0">
                  <a:pos x="T8" y="T9"/>
                </a:cxn>
              </a:cxnLst>
              <a:rect l="0" t="0" r="r" b="b"/>
              <a:pathLst>
                <a:path w="154" h="154">
                  <a:moveTo>
                    <a:pt x="127" y="127"/>
                  </a:moveTo>
                  <a:cubicBezTo>
                    <a:pt x="154" y="99"/>
                    <a:pt x="154" y="55"/>
                    <a:pt x="127" y="27"/>
                  </a:cubicBezTo>
                  <a:cubicBezTo>
                    <a:pt x="100" y="0"/>
                    <a:pt x="55" y="0"/>
                    <a:pt x="28" y="27"/>
                  </a:cubicBezTo>
                  <a:cubicBezTo>
                    <a:pt x="0" y="55"/>
                    <a:pt x="0" y="99"/>
                    <a:pt x="28" y="127"/>
                  </a:cubicBezTo>
                  <a:cubicBezTo>
                    <a:pt x="55" y="154"/>
                    <a:pt x="100" y="154"/>
                    <a:pt x="127"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3" name="Freeform 21"/>
            <p:cNvSpPr>
              <a:spLocks/>
            </p:cNvSpPr>
            <p:nvPr/>
          </p:nvSpPr>
          <p:spPr bwMode="auto">
            <a:xfrm>
              <a:off x="760" y="3497"/>
              <a:ext cx="27" cy="27"/>
            </a:xfrm>
            <a:custGeom>
              <a:avLst/>
              <a:gdLst>
                <a:gd name="T0" fmla="*/ 28 w 154"/>
                <a:gd name="T1" fmla="*/ 27 h 154"/>
                <a:gd name="T2" fmla="*/ 28 w 154"/>
                <a:gd name="T3" fmla="*/ 127 h 154"/>
                <a:gd name="T4" fmla="*/ 127 w 154"/>
                <a:gd name="T5" fmla="*/ 127 h 154"/>
                <a:gd name="T6" fmla="*/ 127 w 154"/>
                <a:gd name="T7" fmla="*/ 27 h 154"/>
                <a:gd name="T8" fmla="*/ 28 w 154"/>
                <a:gd name="T9" fmla="*/ 27 h 154"/>
              </a:gdLst>
              <a:ahLst/>
              <a:cxnLst>
                <a:cxn ang="0">
                  <a:pos x="T0" y="T1"/>
                </a:cxn>
                <a:cxn ang="0">
                  <a:pos x="T2" y="T3"/>
                </a:cxn>
                <a:cxn ang="0">
                  <a:pos x="T4" y="T5"/>
                </a:cxn>
                <a:cxn ang="0">
                  <a:pos x="T6" y="T7"/>
                </a:cxn>
                <a:cxn ang="0">
                  <a:pos x="T8" y="T9"/>
                </a:cxn>
              </a:cxnLst>
              <a:rect l="0" t="0" r="r" b="b"/>
              <a:pathLst>
                <a:path w="154" h="154">
                  <a:moveTo>
                    <a:pt x="28" y="27"/>
                  </a:moveTo>
                  <a:cubicBezTo>
                    <a:pt x="0" y="55"/>
                    <a:pt x="0" y="99"/>
                    <a:pt x="28" y="127"/>
                  </a:cubicBezTo>
                  <a:cubicBezTo>
                    <a:pt x="55" y="154"/>
                    <a:pt x="99" y="154"/>
                    <a:pt x="127" y="127"/>
                  </a:cubicBezTo>
                  <a:cubicBezTo>
                    <a:pt x="154" y="99"/>
                    <a:pt x="154" y="55"/>
                    <a:pt x="127" y="27"/>
                  </a:cubicBezTo>
                  <a:cubicBezTo>
                    <a:pt x="99" y="0"/>
                    <a:pt x="55" y="0"/>
                    <a:pt x="28"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4" name="Freeform 22"/>
            <p:cNvSpPr>
              <a:spLocks/>
            </p:cNvSpPr>
            <p:nvPr/>
          </p:nvSpPr>
          <p:spPr bwMode="auto">
            <a:xfrm>
              <a:off x="652" y="3460"/>
              <a:ext cx="28" cy="28"/>
            </a:xfrm>
            <a:custGeom>
              <a:avLst/>
              <a:gdLst>
                <a:gd name="T0" fmla="*/ 27 w 154"/>
                <a:gd name="T1" fmla="*/ 27 h 154"/>
                <a:gd name="T2" fmla="*/ 27 w 154"/>
                <a:gd name="T3" fmla="*/ 126 h 154"/>
                <a:gd name="T4" fmla="*/ 127 w 154"/>
                <a:gd name="T5" fmla="*/ 126 h 154"/>
                <a:gd name="T6" fmla="*/ 127 w 154"/>
                <a:gd name="T7" fmla="*/ 27 h 154"/>
                <a:gd name="T8" fmla="*/ 27 w 154"/>
                <a:gd name="T9" fmla="*/ 27 h 154"/>
              </a:gdLst>
              <a:ahLst/>
              <a:cxnLst>
                <a:cxn ang="0">
                  <a:pos x="T0" y="T1"/>
                </a:cxn>
                <a:cxn ang="0">
                  <a:pos x="T2" y="T3"/>
                </a:cxn>
                <a:cxn ang="0">
                  <a:pos x="T4" y="T5"/>
                </a:cxn>
                <a:cxn ang="0">
                  <a:pos x="T6" y="T7"/>
                </a:cxn>
                <a:cxn ang="0">
                  <a:pos x="T8" y="T9"/>
                </a:cxn>
              </a:cxnLst>
              <a:rect l="0" t="0" r="r" b="b"/>
              <a:pathLst>
                <a:path w="154" h="154">
                  <a:moveTo>
                    <a:pt x="27" y="27"/>
                  </a:moveTo>
                  <a:cubicBezTo>
                    <a:pt x="0" y="55"/>
                    <a:pt x="0" y="99"/>
                    <a:pt x="27" y="126"/>
                  </a:cubicBezTo>
                  <a:cubicBezTo>
                    <a:pt x="55" y="154"/>
                    <a:pt x="99" y="154"/>
                    <a:pt x="127" y="126"/>
                  </a:cubicBezTo>
                  <a:cubicBezTo>
                    <a:pt x="154" y="99"/>
                    <a:pt x="154" y="55"/>
                    <a:pt x="127" y="27"/>
                  </a:cubicBezTo>
                  <a:cubicBezTo>
                    <a:pt x="99" y="0"/>
                    <a:pt x="55" y="0"/>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5" name="Freeform 23"/>
            <p:cNvSpPr>
              <a:spLocks/>
            </p:cNvSpPr>
            <p:nvPr/>
          </p:nvSpPr>
          <p:spPr bwMode="auto">
            <a:xfrm>
              <a:off x="688" y="3496"/>
              <a:ext cx="28" cy="28"/>
            </a:xfrm>
            <a:custGeom>
              <a:avLst/>
              <a:gdLst>
                <a:gd name="T0" fmla="*/ 27 w 154"/>
                <a:gd name="T1" fmla="*/ 27 h 154"/>
                <a:gd name="T2" fmla="*/ 27 w 154"/>
                <a:gd name="T3" fmla="*/ 126 h 154"/>
                <a:gd name="T4" fmla="*/ 127 w 154"/>
                <a:gd name="T5" fmla="*/ 126 h 154"/>
                <a:gd name="T6" fmla="*/ 127 w 154"/>
                <a:gd name="T7" fmla="*/ 27 h 154"/>
                <a:gd name="T8" fmla="*/ 27 w 154"/>
                <a:gd name="T9" fmla="*/ 27 h 154"/>
              </a:gdLst>
              <a:ahLst/>
              <a:cxnLst>
                <a:cxn ang="0">
                  <a:pos x="T0" y="T1"/>
                </a:cxn>
                <a:cxn ang="0">
                  <a:pos x="T2" y="T3"/>
                </a:cxn>
                <a:cxn ang="0">
                  <a:pos x="T4" y="T5"/>
                </a:cxn>
                <a:cxn ang="0">
                  <a:pos x="T6" y="T7"/>
                </a:cxn>
                <a:cxn ang="0">
                  <a:pos x="T8" y="T9"/>
                </a:cxn>
              </a:cxnLst>
              <a:rect l="0" t="0" r="r" b="b"/>
              <a:pathLst>
                <a:path w="154" h="154">
                  <a:moveTo>
                    <a:pt x="27" y="27"/>
                  </a:moveTo>
                  <a:cubicBezTo>
                    <a:pt x="0" y="54"/>
                    <a:pt x="0" y="99"/>
                    <a:pt x="27" y="126"/>
                  </a:cubicBezTo>
                  <a:cubicBezTo>
                    <a:pt x="55" y="154"/>
                    <a:pt x="99" y="154"/>
                    <a:pt x="127" y="126"/>
                  </a:cubicBezTo>
                  <a:cubicBezTo>
                    <a:pt x="154" y="99"/>
                    <a:pt x="154" y="54"/>
                    <a:pt x="127" y="27"/>
                  </a:cubicBezTo>
                  <a:cubicBezTo>
                    <a:pt x="99" y="0"/>
                    <a:pt x="55" y="0"/>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6" name="Freeform 24"/>
            <p:cNvSpPr>
              <a:spLocks/>
            </p:cNvSpPr>
            <p:nvPr/>
          </p:nvSpPr>
          <p:spPr bwMode="auto">
            <a:xfrm>
              <a:off x="724" y="3532"/>
              <a:ext cx="28" cy="28"/>
            </a:xfrm>
            <a:custGeom>
              <a:avLst/>
              <a:gdLst>
                <a:gd name="T0" fmla="*/ 27 w 154"/>
                <a:gd name="T1" fmla="*/ 28 h 154"/>
                <a:gd name="T2" fmla="*/ 27 w 154"/>
                <a:gd name="T3" fmla="*/ 127 h 154"/>
                <a:gd name="T4" fmla="*/ 126 w 154"/>
                <a:gd name="T5" fmla="*/ 127 h 154"/>
                <a:gd name="T6" fmla="*/ 126 w 154"/>
                <a:gd name="T7" fmla="*/ 28 h 154"/>
                <a:gd name="T8" fmla="*/ 27 w 154"/>
                <a:gd name="T9" fmla="*/ 28 h 154"/>
              </a:gdLst>
              <a:ahLst/>
              <a:cxnLst>
                <a:cxn ang="0">
                  <a:pos x="T0" y="T1"/>
                </a:cxn>
                <a:cxn ang="0">
                  <a:pos x="T2" y="T3"/>
                </a:cxn>
                <a:cxn ang="0">
                  <a:pos x="T4" y="T5"/>
                </a:cxn>
                <a:cxn ang="0">
                  <a:pos x="T6" y="T7"/>
                </a:cxn>
                <a:cxn ang="0">
                  <a:pos x="T8" y="T9"/>
                </a:cxn>
              </a:cxnLst>
              <a:rect l="0" t="0" r="r" b="b"/>
              <a:pathLst>
                <a:path w="154" h="154">
                  <a:moveTo>
                    <a:pt x="27" y="28"/>
                  </a:moveTo>
                  <a:cubicBezTo>
                    <a:pt x="0" y="55"/>
                    <a:pt x="0" y="100"/>
                    <a:pt x="27" y="127"/>
                  </a:cubicBezTo>
                  <a:cubicBezTo>
                    <a:pt x="55" y="154"/>
                    <a:pt x="99" y="154"/>
                    <a:pt x="126" y="127"/>
                  </a:cubicBezTo>
                  <a:cubicBezTo>
                    <a:pt x="154" y="100"/>
                    <a:pt x="154" y="55"/>
                    <a:pt x="126" y="28"/>
                  </a:cubicBezTo>
                  <a:cubicBezTo>
                    <a:pt x="99" y="0"/>
                    <a:pt x="55" y="0"/>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cxnSp>
        <p:nvCxnSpPr>
          <p:cNvPr id="28" name="Straight Arrow Connector 27"/>
          <p:cNvCxnSpPr/>
          <p:nvPr/>
        </p:nvCxnSpPr>
        <p:spPr>
          <a:xfrm flipH="1">
            <a:off x="2318967" y="3590404"/>
            <a:ext cx="399883" cy="526141"/>
          </a:xfrm>
          <a:prstGeom prst="straightConnector1">
            <a:avLst/>
          </a:prstGeom>
          <a:ln w="19050">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2718850" y="5448335"/>
            <a:ext cx="931032" cy="0"/>
          </a:xfrm>
          <a:prstGeom prst="straightConnector1">
            <a:avLst/>
          </a:prstGeom>
          <a:ln w="19050">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508485" y="3655976"/>
            <a:ext cx="530115" cy="882645"/>
          </a:xfrm>
          <a:prstGeom prst="straightConnector1">
            <a:avLst/>
          </a:prstGeom>
          <a:ln w="19050">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824962" y="3124104"/>
            <a:ext cx="4755150" cy="3183376"/>
            <a:chOff x="824962" y="3124104"/>
            <a:chExt cx="4755150" cy="3183376"/>
          </a:xfrm>
        </p:grpSpPr>
        <p:grpSp>
          <p:nvGrpSpPr>
            <p:cNvPr id="33" name="Group 32"/>
            <p:cNvGrpSpPr/>
            <p:nvPr/>
          </p:nvGrpSpPr>
          <p:grpSpPr>
            <a:xfrm>
              <a:off x="1917667" y="3124104"/>
              <a:ext cx="2310898" cy="720080"/>
              <a:chOff x="1251509" y="3300655"/>
              <a:chExt cx="2310898" cy="720080"/>
            </a:xfrm>
          </p:grpSpPr>
          <p:sp>
            <p:nvSpPr>
              <p:cNvPr id="75" name="Oval 74"/>
              <p:cNvSpPr/>
              <p:nvPr/>
            </p:nvSpPr>
            <p:spPr>
              <a:xfrm>
                <a:off x="1251509" y="3300655"/>
                <a:ext cx="720080" cy="72008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rPr>
                  <a:t>Clinical outcome</a:t>
                </a:r>
              </a:p>
            </p:txBody>
          </p:sp>
          <p:sp>
            <p:nvSpPr>
              <p:cNvPr id="76" name="Oval 75"/>
              <p:cNvSpPr/>
              <p:nvPr/>
            </p:nvSpPr>
            <p:spPr>
              <a:xfrm>
                <a:off x="2842327" y="3300655"/>
                <a:ext cx="720080" cy="72008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rPr>
                  <a:t>Cost</a:t>
                </a:r>
              </a:p>
            </p:txBody>
          </p:sp>
        </p:grpSp>
        <p:grpSp>
          <p:nvGrpSpPr>
            <p:cNvPr id="79" name="Group 78"/>
            <p:cNvGrpSpPr/>
            <p:nvPr/>
          </p:nvGrpSpPr>
          <p:grpSpPr>
            <a:xfrm>
              <a:off x="824962" y="5587400"/>
              <a:ext cx="2046334" cy="720080"/>
              <a:chOff x="1251509" y="3300655"/>
              <a:chExt cx="2046334" cy="720080"/>
            </a:xfrm>
          </p:grpSpPr>
          <p:sp>
            <p:nvSpPr>
              <p:cNvPr id="80" name="Oval 79"/>
              <p:cNvSpPr/>
              <p:nvPr/>
            </p:nvSpPr>
            <p:spPr>
              <a:xfrm>
                <a:off x="1251509" y="3300655"/>
                <a:ext cx="720080" cy="72008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rPr>
                  <a:t>Clinical outcome</a:t>
                </a:r>
              </a:p>
            </p:txBody>
          </p:sp>
          <p:sp>
            <p:nvSpPr>
              <p:cNvPr id="81" name="Oval 80"/>
              <p:cNvSpPr/>
              <p:nvPr/>
            </p:nvSpPr>
            <p:spPr>
              <a:xfrm>
                <a:off x="2577763" y="3300655"/>
                <a:ext cx="720080" cy="72008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rPr>
                  <a:t>Cost</a:t>
                </a:r>
              </a:p>
            </p:txBody>
          </p:sp>
        </p:grpSp>
        <p:grpSp>
          <p:nvGrpSpPr>
            <p:cNvPr id="82" name="Group 81"/>
            <p:cNvGrpSpPr/>
            <p:nvPr/>
          </p:nvGrpSpPr>
          <p:grpSpPr>
            <a:xfrm>
              <a:off x="3533778" y="5587400"/>
              <a:ext cx="2046334" cy="720080"/>
              <a:chOff x="1251509" y="3300655"/>
              <a:chExt cx="2046334" cy="720080"/>
            </a:xfrm>
          </p:grpSpPr>
          <p:sp>
            <p:nvSpPr>
              <p:cNvPr id="83" name="Oval 82"/>
              <p:cNvSpPr/>
              <p:nvPr/>
            </p:nvSpPr>
            <p:spPr>
              <a:xfrm>
                <a:off x="1251509" y="3300655"/>
                <a:ext cx="720080" cy="72008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rPr>
                  <a:t>Clinical outcome</a:t>
                </a:r>
              </a:p>
            </p:txBody>
          </p:sp>
          <p:sp>
            <p:nvSpPr>
              <p:cNvPr id="84" name="Oval 83"/>
              <p:cNvSpPr/>
              <p:nvPr/>
            </p:nvSpPr>
            <p:spPr>
              <a:xfrm>
                <a:off x="2577763" y="3300655"/>
                <a:ext cx="720080" cy="72008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rPr>
                  <a:t>Cost</a:t>
                </a:r>
              </a:p>
            </p:txBody>
          </p:sp>
        </p:grpSp>
      </p:grpSp>
      <p:cxnSp>
        <p:nvCxnSpPr>
          <p:cNvPr id="50" name="Straight Connector 49"/>
          <p:cNvCxnSpPr/>
          <p:nvPr/>
        </p:nvCxnSpPr>
        <p:spPr>
          <a:xfrm>
            <a:off x="721225" y="5714220"/>
            <a:ext cx="4755150" cy="0"/>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242750" y="5856226"/>
            <a:ext cx="176605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2"/>
                </a:solidFill>
                <a:effectLst/>
                <a:uLnTx/>
                <a:uFillTx/>
              </a:rPr>
              <a:t>2 years</a:t>
            </a:r>
          </a:p>
        </p:txBody>
      </p:sp>
      <p:sp>
        <p:nvSpPr>
          <p:cNvPr id="132" name="Rectangle 131"/>
          <p:cNvSpPr/>
          <p:nvPr/>
        </p:nvSpPr>
        <p:spPr>
          <a:xfrm>
            <a:off x="3754143" y="1703954"/>
            <a:ext cx="1505554" cy="578557"/>
          </a:xfrm>
          <a:prstGeom prst="rect">
            <a:avLst/>
          </a:prstGeom>
          <a:solidFill>
            <a:schemeClr val="tx2">
              <a:lumMod val="75000"/>
              <a:alpha val="56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Standard of care alone</a:t>
            </a:r>
          </a:p>
        </p:txBody>
      </p:sp>
      <p:sp>
        <p:nvSpPr>
          <p:cNvPr id="133" name="Rectangle 132"/>
          <p:cNvSpPr/>
          <p:nvPr/>
        </p:nvSpPr>
        <p:spPr>
          <a:xfrm>
            <a:off x="899592" y="1703954"/>
            <a:ext cx="1505554" cy="578557"/>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CCO</a:t>
            </a:r>
          </a:p>
        </p:txBody>
      </p:sp>
      <p:grpSp>
        <p:nvGrpSpPr>
          <p:cNvPr id="53" name="Group 52"/>
          <p:cNvGrpSpPr/>
          <p:nvPr/>
        </p:nvGrpSpPr>
        <p:grpSpPr>
          <a:xfrm>
            <a:off x="3364759" y="3565938"/>
            <a:ext cx="2414482" cy="1630955"/>
            <a:chOff x="3364759" y="3565938"/>
            <a:chExt cx="2414482" cy="1630955"/>
          </a:xfrm>
        </p:grpSpPr>
        <p:sp>
          <p:nvSpPr>
            <p:cNvPr id="134" name="Oval 133"/>
            <p:cNvSpPr/>
            <p:nvPr/>
          </p:nvSpPr>
          <p:spPr>
            <a:xfrm>
              <a:off x="4706261" y="3565938"/>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5" name="Oval 134"/>
            <p:cNvSpPr/>
            <p:nvPr/>
          </p:nvSpPr>
          <p:spPr>
            <a:xfrm>
              <a:off x="3913090" y="356633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6" name="Oval 135"/>
            <p:cNvSpPr/>
            <p:nvPr/>
          </p:nvSpPr>
          <p:spPr>
            <a:xfrm>
              <a:off x="3364759"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7" name="Oval 136"/>
            <p:cNvSpPr/>
            <p:nvPr/>
          </p:nvSpPr>
          <p:spPr>
            <a:xfrm>
              <a:off x="4038600"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8" name="Oval 137"/>
            <p:cNvSpPr/>
            <p:nvPr/>
          </p:nvSpPr>
          <p:spPr>
            <a:xfrm>
              <a:off x="4716016"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9" name="Oval 138"/>
            <p:cNvSpPr/>
            <p:nvPr/>
          </p:nvSpPr>
          <p:spPr>
            <a:xfrm>
              <a:off x="5389857"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47" name="Group 146"/>
          <p:cNvGrpSpPr/>
          <p:nvPr/>
        </p:nvGrpSpPr>
        <p:grpSpPr>
          <a:xfrm>
            <a:off x="540816" y="3573016"/>
            <a:ext cx="2414482" cy="1623877"/>
            <a:chOff x="476243" y="3573016"/>
            <a:chExt cx="2414482" cy="1623877"/>
          </a:xfrm>
        </p:grpSpPr>
        <p:sp>
          <p:nvSpPr>
            <p:cNvPr id="148" name="Oval 147"/>
            <p:cNvSpPr/>
            <p:nvPr/>
          </p:nvSpPr>
          <p:spPr>
            <a:xfrm>
              <a:off x="1822463" y="3573016"/>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9" name="Oval 148"/>
            <p:cNvSpPr/>
            <p:nvPr/>
          </p:nvSpPr>
          <p:spPr>
            <a:xfrm>
              <a:off x="1030375" y="3573016"/>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0" name="Oval 149"/>
            <p:cNvSpPr/>
            <p:nvPr/>
          </p:nvSpPr>
          <p:spPr>
            <a:xfrm>
              <a:off x="476243"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1" name="Oval 150"/>
            <p:cNvSpPr/>
            <p:nvPr/>
          </p:nvSpPr>
          <p:spPr>
            <a:xfrm>
              <a:off x="1150084"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2" name="Oval 151"/>
            <p:cNvSpPr/>
            <p:nvPr/>
          </p:nvSpPr>
          <p:spPr>
            <a:xfrm>
              <a:off x="1827500"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3" name="Oval 152"/>
            <p:cNvSpPr/>
            <p:nvPr/>
          </p:nvSpPr>
          <p:spPr>
            <a:xfrm>
              <a:off x="2501341" y="4807509"/>
              <a:ext cx="389384" cy="389384"/>
            </a:xfrm>
            <a:prstGeom prst="ellipse">
              <a:avLst/>
            </a:prstGeom>
            <a:solidFill>
              <a:schemeClr val="bg1">
                <a:alpha val="8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54" name="Oval 153"/>
          <p:cNvSpPr/>
          <p:nvPr/>
        </p:nvSpPr>
        <p:spPr>
          <a:xfrm>
            <a:off x="4747983" y="3573016"/>
            <a:ext cx="389384" cy="389384"/>
          </a:xfrm>
          <a:prstGeom prst="ellipse">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5" name="Oval 154"/>
          <p:cNvSpPr/>
          <p:nvPr/>
        </p:nvSpPr>
        <p:spPr>
          <a:xfrm>
            <a:off x="3968982" y="3574551"/>
            <a:ext cx="389384" cy="389384"/>
          </a:xfrm>
          <a:prstGeom prst="ellipse">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6" name="Oval 155"/>
          <p:cNvSpPr/>
          <p:nvPr/>
        </p:nvSpPr>
        <p:spPr>
          <a:xfrm>
            <a:off x="3364759" y="4784701"/>
            <a:ext cx="389384" cy="389384"/>
          </a:xfrm>
          <a:prstGeom prst="ellipse">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7" name="Oval 156"/>
          <p:cNvSpPr/>
          <p:nvPr/>
        </p:nvSpPr>
        <p:spPr>
          <a:xfrm>
            <a:off x="4038600" y="4784701"/>
            <a:ext cx="389384" cy="389384"/>
          </a:xfrm>
          <a:prstGeom prst="ellipse">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8" name="Oval 157"/>
          <p:cNvSpPr/>
          <p:nvPr/>
        </p:nvSpPr>
        <p:spPr>
          <a:xfrm>
            <a:off x="4716016" y="4784701"/>
            <a:ext cx="389384" cy="389384"/>
          </a:xfrm>
          <a:prstGeom prst="ellipse">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9" name="Oval 158"/>
          <p:cNvSpPr/>
          <p:nvPr/>
        </p:nvSpPr>
        <p:spPr>
          <a:xfrm>
            <a:off x="5389857" y="4784701"/>
            <a:ext cx="389384" cy="389384"/>
          </a:xfrm>
          <a:prstGeom prst="ellipse">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0" name="Oval 159"/>
          <p:cNvSpPr/>
          <p:nvPr/>
        </p:nvSpPr>
        <p:spPr>
          <a:xfrm>
            <a:off x="1852591" y="3556123"/>
            <a:ext cx="389384" cy="389384"/>
          </a:xfrm>
          <a:prstGeom prst="ellipse">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1" name="Oval 160"/>
          <p:cNvSpPr/>
          <p:nvPr/>
        </p:nvSpPr>
        <p:spPr>
          <a:xfrm>
            <a:off x="1060503" y="3556123"/>
            <a:ext cx="389384" cy="389384"/>
          </a:xfrm>
          <a:prstGeom prst="ellipse">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2" name="Oval 161"/>
          <p:cNvSpPr/>
          <p:nvPr/>
        </p:nvSpPr>
        <p:spPr>
          <a:xfrm>
            <a:off x="501334" y="4767808"/>
            <a:ext cx="389384" cy="389384"/>
          </a:xfrm>
          <a:prstGeom prst="ellipse">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3" name="Oval 162"/>
          <p:cNvSpPr/>
          <p:nvPr/>
        </p:nvSpPr>
        <p:spPr>
          <a:xfrm>
            <a:off x="1175175" y="4767808"/>
            <a:ext cx="389384" cy="389384"/>
          </a:xfrm>
          <a:prstGeom prst="ellipse">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4" name="Oval 163"/>
          <p:cNvSpPr/>
          <p:nvPr/>
        </p:nvSpPr>
        <p:spPr>
          <a:xfrm>
            <a:off x="1852591" y="4767808"/>
            <a:ext cx="389384" cy="389384"/>
          </a:xfrm>
          <a:prstGeom prst="ellipse">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5" name="Oval 164"/>
          <p:cNvSpPr/>
          <p:nvPr/>
        </p:nvSpPr>
        <p:spPr>
          <a:xfrm>
            <a:off x="2526432" y="4767808"/>
            <a:ext cx="389384" cy="389384"/>
          </a:xfrm>
          <a:prstGeom prst="ellipse">
            <a:avLst/>
          </a:prstGeom>
          <a:solidFill>
            <a:schemeClr val="tx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58" name="Group 57"/>
          <p:cNvGrpSpPr/>
          <p:nvPr/>
        </p:nvGrpSpPr>
        <p:grpSpPr>
          <a:xfrm>
            <a:off x="6038202" y="1187450"/>
            <a:ext cx="2915298" cy="5540375"/>
            <a:chOff x="6038202" y="1187450"/>
            <a:chExt cx="2915298" cy="5540375"/>
          </a:xfrm>
        </p:grpSpPr>
        <p:sp>
          <p:nvSpPr>
            <p:cNvPr id="55" name="Rectangle 54"/>
            <p:cNvSpPr/>
            <p:nvPr/>
          </p:nvSpPr>
          <p:spPr>
            <a:xfrm>
              <a:off x="6038202" y="1187450"/>
              <a:ext cx="2915298" cy="5530850"/>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57" name="Group 56"/>
            <p:cNvGrpSpPr/>
            <p:nvPr/>
          </p:nvGrpSpPr>
          <p:grpSpPr>
            <a:xfrm>
              <a:off x="6038202" y="1196975"/>
              <a:ext cx="1187749" cy="5530850"/>
              <a:chOff x="6038202" y="1196975"/>
              <a:chExt cx="1187749" cy="5530850"/>
            </a:xfrm>
          </p:grpSpPr>
          <p:sp>
            <p:nvSpPr>
              <p:cNvPr id="54" name="Flowchart: Extract 53"/>
              <p:cNvSpPr/>
              <p:nvPr/>
            </p:nvSpPr>
            <p:spPr>
              <a:xfrm rot="5400000">
                <a:off x="3719335" y="3515842"/>
                <a:ext cx="5530850" cy="893116"/>
              </a:xfrm>
              <a:prstGeom prst="flowChartExtract">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6" name="TextBox 55"/>
              <p:cNvSpPr txBox="1"/>
              <p:nvPr/>
            </p:nvSpPr>
            <p:spPr>
              <a:xfrm>
                <a:off x="6073823" y="3655976"/>
                <a:ext cx="1152128"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1"/>
                    </a:solidFill>
                    <a:effectLst/>
                    <a:uLnTx/>
                    <a:uFillTx/>
                  </a:rPr>
                  <a:t>Final</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1"/>
                    </a:solidFill>
                    <a:effectLst/>
                    <a:uLnTx/>
                    <a:uFillTx/>
                  </a:rPr>
                  <a:t>Output</a:t>
                </a:r>
              </a:p>
            </p:txBody>
          </p:sp>
        </p:grpSp>
      </p:grpSp>
      <p:grpSp>
        <p:nvGrpSpPr>
          <p:cNvPr id="736" name="Group 735"/>
          <p:cNvGrpSpPr/>
          <p:nvPr/>
        </p:nvGrpSpPr>
        <p:grpSpPr>
          <a:xfrm>
            <a:off x="6851204" y="3107998"/>
            <a:ext cx="2303327" cy="1675020"/>
            <a:chOff x="6851204" y="3107998"/>
            <a:chExt cx="2303327" cy="1675020"/>
          </a:xfrm>
        </p:grpSpPr>
        <p:sp>
          <p:nvSpPr>
            <p:cNvPr id="206" name="Freeform 205"/>
            <p:cNvSpPr/>
            <p:nvPr/>
          </p:nvSpPr>
          <p:spPr>
            <a:xfrm rot="5400000">
              <a:off x="7165358" y="2793844"/>
              <a:ext cx="1675020" cy="2303327"/>
            </a:xfrm>
            <a:custGeom>
              <a:avLst/>
              <a:gdLst>
                <a:gd name="connsiteX0" fmla="*/ 0 w 1675020"/>
                <a:gd name="connsiteY0" fmla="*/ 2303327 h 2303327"/>
                <a:gd name="connsiteX1" fmla="*/ 0 w 1675020"/>
                <a:gd name="connsiteY1" fmla="*/ 0 h 2303327"/>
                <a:gd name="connsiteX2" fmla="*/ 1675020 w 1675020"/>
                <a:gd name="connsiteY2" fmla="*/ 0 h 2303327"/>
                <a:gd name="connsiteX3" fmla="*/ 1675020 w 1675020"/>
                <a:gd name="connsiteY3" fmla="*/ 2282000 h 2303327"/>
                <a:gd name="connsiteX4" fmla="*/ 870530 w 1675020"/>
                <a:gd name="connsiteY4" fmla="*/ 2022183 h 2303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5020" h="2303327">
                  <a:moveTo>
                    <a:pt x="0" y="2303327"/>
                  </a:moveTo>
                  <a:lnTo>
                    <a:pt x="0" y="0"/>
                  </a:lnTo>
                  <a:lnTo>
                    <a:pt x="1675020" y="0"/>
                  </a:lnTo>
                  <a:lnTo>
                    <a:pt x="1675020" y="2282000"/>
                  </a:lnTo>
                  <a:lnTo>
                    <a:pt x="870530" y="2022183"/>
                  </a:lnTo>
                  <a:close/>
                </a:path>
              </a:pathLst>
            </a:custGeom>
            <a:solidFill>
              <a:schemeClr val="bg1">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0" name="TextBox 209"/>
            <p:cNvSpPr txBox="1"/>
            <p:nvPr/>
          </p:nvSpPr>
          <p:spPr>
            <a:xfrm>
              <a:off x="7002251" y="3175855"/>
              <a:ext cx="1763221"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Clinical outcome (ulcer-free weeks)</a:t>
              </a:r>
            </a:p>
          </p:txBody>
        </p:sp>
        <p:sp>
          <p:nvSpPr>
            <p:cNvPr id="212" name="Freeform 19"/>
            <p:cNvSpPr>
              <a:spLocks noEditPoints="1"/>
            </p:cNvSpPr>
            <p:nvPr/>
          </p:nvSpPr>
          <p:spPr bwMode="auto">
            <a:xfrm>
              <a:off x="7588736" y="3816308"/>
              <a:ext cx="571500" cy="722313"/>
            </a:xfrm>
            <a:custGeom>
              <a:avLst/>
              <a:gdLst>
                <a:gd name="T0" fmla="*/ 52 w 152"/>
                <a:gd name="T1" fmla="*/ 40 h 192"/>
                <a:gd name="T2" fmla="*/ 100 w 152"/>
                <a:gd name="T3" fmla="*/ 40 h 192"/>
                <a:gd name="T4" fmla="*/ 108 w 152"/>
                <a:gd name="T5" fmla="*/ 32 h 192"/>
                <a:gd name="T6" fmla="*/ 108 w 152"/>
                <a:gd name="T7" fmla="*/ 16 h 192"/>
                <a:gd name="T8" fmla="*/ 92 w 152"/>
                <a:gd name="T9" fmla="*/ 16 h 192"/>
                <a:gd name="T10" fmla="*/ 76 w 152"/>
                <a:gd name="T11" fmla="*/ 0 h 192"/>
                <a:gd name="T12" fmla="*/ 60 w 152"/>
                <a:gd name="T13" fmla="*/ 16 h 192"/>
                <a:gd name="T14" fmla="*/ 44 w 152"/>
                <a:gd name="T15" fmla="*/ 16 h 192"/>
                <a:gd name="T16" fmla="*/ 44 w 152"/>
                <a:gd name="T17" fmla="*/ 32 h 192"/>
                <a:gd name="T18" fmla="*/ 52 w 152"/>
                <a:gd name="T19" fmla="*/ 40 h 192"/>
                <a:gd name="T20" fmla="*/ 76 w 152"/>
                <a:gd name="T21" fmla="*/ 7 h 192"/>
                <a:gd name="T22" fmla="*/ 85 w 152"/>
                <a:gd name="T23" fmla="*/ 16 h 192"/>
                <a:gd name="T24" fmla="*/ 76 w 152"/>
                <a:gd name="T25" fmla="*/ 25 h 192"/>
                <a:gd name="T26" fmla="*/ 67 w 152"/>
                <a:gd name="T27" fmla="*/ 16 h 192"/>
                <a:gd name="T28" fmla="*/ 76 w 152"/>
                <a:gd name="T29" fmla="*/ 7 h 192"/>
                <a:gd name="T30" fmla="*/ 144 w 152"/>
                <a:gd name="T31" fmla="*/ 16 h 192"/>
                <a:gd name="T32" fmla="*/ 116 w 152"/>
                <a:gd name="T33" fmla="*/ 16 h 192"/>
                <a:gd name="T34" fmla="*/ 116 w 152"/>
                <a:gd name="T35" fmla="*/ 32 h 192"/>
                <a:gd name="T36" fmla="*/ 136 w 152"/>
                <a:gd name="T37" fmla="*/ 32 h 192"/>
                <a:gd name="T38" fmla="*/ 136 w 152"/>
                <a:gd name="T39" fmla="*/ 136 h 192"/>
                <a:gd name="T40" fmla="*/ 96 w 152"/>
                <a:gd name="T41" fmla="*/ 136 h 192"/>
                <a:gd name="T42" fmla="*/ 96 w 152"/>
                <a:gd name="T43" fmla="*/ 176 h 192"/>
                <a:gd name="T44" fmla="*/ 16 w 152"/>
                <a:gd name="T45" fmla="*/ 176 h 192"/>
                <a:gd name="T46" fmla="*/ 16 w 152"/>
                <a:gd name="T47" fmla="*/ 32 h 192"/>
                <a:gd name="T48" fmla="*/ 36 w 152"/>
                <a:gd name="T49" fmla="*/ 32 h 192"/>
                <a:gd name="T50" fmla="*/ 36 w 152"/>
                <a:gd name="T51" fmla="*/ 16 h 192"/>
                <a:gd name="T52" fmla="*/ 8 w 152"/>
                <a:gd name="T53" fmla="*/ 16 h 192"/>
                <a:gd name="T54" fmla="*/ 0 w 152"/>
                <a:gd name="T55" fmla="*/ 24 h 192"/>
                <a:gd name="T56" fmla="*/ 0 w 152"/>
                <a:gd name="T57" fmla="*/ 184 h 192"/>
                <a:gd name="T58" fmla="*/ 8 w 152"/>
                <a:gd name="T59" fmla="*/ 192 h 192"/>
                <a:gd name="T60" fmla="*/ 144 w 152"/>
                <a:gd name="T61" fmla="*/ 192 h 192"/>
                <a:gd name="T62" fmla="*/ 152 w 152"/>
                <a:gd name="T63" fmla="*/ 184 h 192"/>
                <a:gd name="T64" fmla="*/ 152 w 152"/>
                <a:gd name="T65" fmla="*/ 24 h 192"/>
                <a:gd name="T66" fmla="*/ 144 w 152"/>
                <a:gd name="T67" fmla="*/ 16 h 192"/>
                <a:gd name="T68" fmla="*/ 104 w 152"/>
                <a:gd name="T69" fmla="*/ 174 h 192"/>
                <a:gd name="T70" fmla="*/ 104 w 152"/>
                <a:gd name="T71" fmla="*/ 144 h 192"/>
                <a:gd name="T72" fmla="*/ 134 w 152"/>
                <a:gd name="T73" fmla="*/ 144 h 192"/>
                <a:gd name="T74" fmla="*/ 104 w 152"/>
                <a:gd name="T75" fmla="*/ 174 h 192"/>
                <a:gd name="T76" fmla="*/ 48 w 152"/>
                <a:gd name="T77" fmla="*/ 87 h 192"/>
                <a:gd name="T78" fmla="*/ 35 w 152"/>
                <a:gd name="T79" fmla="*/ 100 h 192"/>
                <a:gd name="T80" fmla="*/ 64 w 152"/>
                <a:gd name="T81" fmla="*/ 129 h 192"/>
                <a:gd name="T82" fmla="*/ 121 w 152"/>
                <a:gd name="T83" fmla="*/ 72 h 192"/>
                <a:gd name="T84" fmla="*/ 108 w 152"/>
                <a:gd name="T85" fmla="*/ 59 h 192"/>
                <a:gd name="T86" fmla="*/ 64 w 152"/>
                <a:gd name="T87" fmla="*/ 103 h 192"/>
                <a:gd name="T88" fmla="*/ 48 w 152"/>
                <a:gd name="T89" fmla="*/ 8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2" h="192">
                  <a:moveTo>
                    <a:pt x="52" y="40"/>
                  </a:moveTo>
                  <a:cubicBezTo>
                    <a:pt x="100" y="40"/>
                    <a:pt x="100" y="40"/>
                    <a:pt x="100" y="40"/>
                  </a:cubicBezTo>
                  <a:cubicBezTo>
                    <a:pt x="104" y="40"/>
                    <a:pt x="108" y="36"/>
                    <a:pt x="108" y="32"/>
                  </a:cubicBezTo>
                  <a:cubicBezTo>
                    <a:pt x="108" y="16"/>
                    <a:pt x="108" y="16"/>
                    <a:pt x="108" y="16"/>
                  </a:cubicBezTo>
                  <a:cubicBezTo>
                    <a:pt x="92" y="16"/>
                    <a:pt x="92" y="16"/>
                    <a:pt x="92" y="16"/>
                  </a:cubicBezTo>
                  <a:cubicBezTo>
                    <a:pt x="92" y="7"/>
                    <a:pt x="85" y="0"/>
                    <a:pt x="76" y="0"/>
                  </a:cubicBezTo>
                  <a:cubicBezTo>
                    <a:pt x="67" y="0"/>
                    <a:pt x="60" y="7"/>
                    <a:pt x="60" y="16"/>
                  </a:cubicBezTo>
                  <a:cubicBezTo>
                    <a:pt x="44" y="16"/>
                    <a:pt x="44" y="16"/>
                    <a:pt x="44" y="16"/>
                  </a:cubicBezTo>
                  <a:cubicBezTo>
                    <a:pt x="44" y="32"/>
                    <a:pt x="44" y="32"/>
                    <a:pt x="44" y="32"/>
                  </a:cubicBezTo>
                  <a:cubicBezTo>
                    <a:pt x="44" y="36"/>
                    <a:pt x="48" y="40"/>
                    <a:pt x="52" y="40"/>
                  </a:cubicBezTo>
                  <a:close/>
                  <a:moveTo>
                    <a:pt x="76" y="7"/>
                  </a:moveTo>
                  <a:cubicBezTo>
                    <a:pt x="81" y="7"/>
                    <a:pt x="85" y="11"/>
                    <a:pt x="85" y="16"/>
                  </a:cubicBezTo>
                  <a:cubicBezTo>
                    <a:pt x="85" y="21"/>
                    <a:pt x="81" y="25"/>
                    <a:pt x="76" y="25"/>
                  </a:cubicBezTo>
                  <a:cubicBezTo>
                    <a:pt x="71" y="25"/>
                    <a:pt x="67" y="21"/>
                    <a:pt x="67" y="16"/>
                  </a:cubicBezTo>
                  <a:cubicBezTo>
                    <a:pt x="67" y="11"/>
                    <a:pt x="71" y="7"/>
                    <a:pt x="76" y="7"/>
                  </a:cubicBezTo>
                  <a:close/>
                  <a:moveTo>
                    <a:pt x="144" y="16"/>
                  </a:moveTo>
                  <a:cubicBezTo>
                    <a:pt x="116" y="16"/>
                    <a:pt x="116" y="16"/>
                    <a:pt x="116" y="16"/>
                  </a:cubicBezTo>
                  <a:cubicBezTo>
                    <a:pt x="116" y="32"/>
                    <a:pt x="116" y="32"/>
                    <a:pt x="116" y="32"/>
                  </a:cubicBezTo>
                  <a:cubicBezTo>
                    <a:pt x="136" y="32"/>
                    <a:pt x="136" y="32"/>
                    <a:pt x="136" y="32"/>
                  </a:cubicBezTo>
                  <a:cubicBezTo>
                    <a:pt x="136" y="136"/>
                    <a:pt x="136" y="136"/>
                    <a:pt x="136" y="136"/>
                  </a:cubicBezTo>
                  <a:cubicBezTo>
                    <a:pt x="96" y="136"/>
                    <a:pt x="96" y="136"/>
                    <a:pt x="96" y="136"/>
                  </a:cubicBezTo>
                  <a:cubicBezTo>
                    <a:pt x="96" y="176"/>
                    <a:pt x="96" y="176"/>
                    <a:pt x="96" y="176"/>
                  </a:cubicBezTo>
                  <a:cubicBezTo>
                    <a:pt x="16" y="176"/>
                    <a:pt x="16" y="176"/>
                    <a:pt x="16" y="176"/>
                  </a:cubicBezTo>
                  <a:cubicBezTo>
                    <a:pt x="16" y="32"/>
                    <a:pt x="16" y="32"/>
                    <a:pt x="16" y="32"/>
                  </a:cubicBezTo>
                  <a:cubicBezTo>
                    <a:pt x="36" y="32"/>
                    <a:pt x="36" y="32"/>
                    <a:pt x="36" y="32"/>
                  </a:cubicBezTo>
                  <a:cubicBezTo>
                    <a:pt x="36" y="16"/>
                    <a:pt x="36" y="16"/>
                    <a:pt x="36" y="16"/>
                  </a:cubicBezTo>
                  <a:cubicBezTo>
                    <a:pt x="8" y="16"/>
                    <a:pt x="8" y="16"/>
                    <a:pt x="8" y="16"/>
                  </a:cubicBezTo>
                  <a:cubicBezTo>
                    <a:pt x="4" y="16"/>
                    <a:pt x="0" y="20"/>
                    <a:pt x="0" y="24"/>
                  </a:cubicBezTo>
                  <a:cubicBezTo>
                    <a:pt x="0" y="184"/>
                    <a:pt x="0" y="184"/>
                    <a:pt x="0" y="184"/>
                  </a:cubicBezTo>
                  <a:cubicBezTo>
                    <a:pt x="0" y="188"/>
                    <a:pt x="4" y="192"/>
                    <a:pt x="8" y="192"/>
                  </a:cubicBezTo>
                  <a:cubicBezTo>
                    <a:pt x="144" y="192"/>
                    <a:pt x="144" y="192"/>
                    <a:pt x="144" y="192"/>
                  </a:cubicBezTo>
                  <a:cubicBezTo>
                    <a:pt x="148" y="192"/>
                    <a:pt x="152" y="188"/>
                    <a:pt x="152" y="184"/>
                  </a:cubicBezTo>
                  <a:cubicBezTo>
                    <a:pt x="152" y="24"/>
                    <a:pt x="152" y="24"/>
                    <a:pt x="152" y="24"/>
                  </a:cubicBezTo>
                  <a:cubicBezTo>
                    <a:pt x="152" y="20"/>
                    <a:pt x="148" y="16"/>
                    <a:pt x="144" y="16"/>
                  </a:cubicBezTo>
                  <a:close/>
                  <a:moveTo>
                    <a:pt x="104" y="174"/>
                  </a:moveTo>
                  <a:cubicBezTo>
                    <a:pt x="104" y="144"/>
                    <a:pt x="104" y="144"/>
                    <a:pt x="104" y="144"/>
                  </a:cubicBezTo>
                  <a:cubicBezTo>
                    <a:pt x="134" y="144"/>
                    <a:pt x="134" y="144"/>
                    <a:pt x="134" y="144"/>
                  </a:cubicBezTo>
                  <a:lnTo>
                    <a:pt x="104" y="174"/>
                  </a:lnTo>
                  <a:close/>
                  <a:moveTo>
                    <a:pt x="48" y="87"/>
                  </a:moveTo>
                  <a:cubicBezTo>
                    <a:pt x="35" y="100"/>
                    <a:pt x="35" y="100"/>
                    <a:pt x="35" y="100"/>
                  </a:cubicBezTo>
                  <a:cubicBezTo>
                    <a:pt x="64" y="129"/>
                    <a:pt x="64" y="129"/>
                    <a:pt x="64" y="129"/>
                  </a:cubicBezTo>
                  <a:cubicBezTo>
                    <a:pt x="121" y="72"/>
                    <a:pt x="121" y="72"/>
                    <a:pt x="121" y="72"/>
                  </a:cubicBezTo>
                  <a:cubicBezTo>
                    <a:pt x="108" y="59"/>
                    <a:pt x="108" y="59"/>
                    <a:pt x="108" y="59"/>
                  </a:cubicBezTo>
                  <a:cubicBezTo>
                    <a:pt x="64" y="103"/>
                    <a:pt x="64" y="103"/>
                    <a:pt x="64" y="103"/>
                  </a:cubicBezTo>
                  <a:lnTo>
                    <a:pt x="48"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63" name="Group 62"/>
          <p:cNvGrpSpPr/>
          <p:nvPr/>
        </p:nvGrpSpPr>
        <p:grpSpPr>
          <a:xfrm>
            <a:off x="6239234" y="1189747"/>
            <a:ext cx="2915298" cy="1675019"/>
            <a:chOff x="6239234" y="1189747"/>
            <a:chExt cx="2915298" cy="1675019"/>
          </a:xfrm>
        </p:grpSpPr>
        <p:sp>
          <p:nvSpPr>
            <p:cNvPr id="205" name="Freeform 204"/>
            <p:cNvSpPr/>
            <p:nvPr/>
          </p:nvSpPr>
          <p:spPr>
            <a:xfrm>
              <a:off x="6239234" y="1189747"/>
              <a:ext cx="2915298" cy="1675019"/>
            </a:xfrm>
            <a:custGeom>
              <a:avLst/>
              <a:gdLst>
                <a:gd name="connsiteX0" fmla="*/ 0 w 2915298"/>
                <a:gd name="connsiteY0" fmla="*/ 0 h 1675019"/>
                <a:gd name="connsiteX1" fmla="*/ 2915298 w 2915298"/>
                <a:gd name="connsiteY1" fmla="*/ 0 h 1675019"/>
                <a:gd name="connsiteX2" fmla="*/ 2915298 w 2915298"/>
                <a:gd name="connsiteY2" fmla="*/ 1675019 h 1675019"/>
                <a:gd name="connsiteX3" fmla="*/ 537884 w 2915298"/>
                <a:gd name="connsiteY3" fmla="*/ 1675019 h 1675019"/>
                <a:gd name="connsiteX4" fmla="*/ 0 w 2915298"/>
                <a:gd name="connsiteY4" fmla="*/ 9525 h 1675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5298" h="1675019">
                  <a:moveTo>
                    <a:pt x="0" y="0"/>
                  </a:moveTo>
                  <a:lnTo>
                    <a:pt x="2915298" y="0"/>
                  </a:lnTo>
                  <a:lnTo>
                    <a:pt x="2915298" y="1675019"/>
                  </a:lnTo>
                  <a:lnTo>
                    <a:pt x="537884" y="1675019"/>
                  </a:lnTo>
                  <a:lnTo>
                    <a:pt x="0" y="9525"/>
                  </a:lnTo>
                  <a:close/>
                </a:path>
              </a:pathLst>
            </a:custGeom>
            <a:solidFill>
              <a:schemeClr val="bg1">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2" name="TextBox 61"/>
            <p:cNvSpPr txBox="1"/>
            <p:nvPr/>
          </p:nvSpPr>
          <p:spPr>
            <a:xfrm>
              <a:off x="7002251" y="1290503"/>
              <a:ext cx="1763221"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Cumulative cost (2015 US dollars)</a:t>
              </a:r>
            </a:p>
          </p:txBody>
        </p:sp>
        <p:grpSp>
          <p:nvGrpSpPr>
            <p:cNvPr id="213" name="Group 212"/>
            <p:cNvGrpSpPr/>
            <p:nvPr/>
          </p:nvGrpSpPr>
          <p:grpSpPr>
            <a:xfrm>
              <a:off x="7507061" y="1968356"/>
              <a:ext cx="734850" cy="736350"/>
              <a:chOff x="4946328" y="597159"/>
              <a:chExt cx="814606" cy="816269"/>
            </a:xfrm>
            <a:solidFill>
              <a:schemeClr val="bg1"/>
            </a:solidFill>
          </p:grpSpPr>
          <p:sp>
            <p:nvSpPr>
              <p:cNvPr id="214" name="Freeform 31"/>
              <p:cNvSpPr>
                <a:spLocks noEditPoints="1"/>
              </p:cNvSpPr>
              <p:nvPr/>
            </p:nvSpPr>
            <p:spPr bwMode="auto">
              <a:xfrm>
                <a:off x="5061038" y="678619"/>
                <a:ext cx="699896" cy="427253"/>
              </a:xfrm>
              <a:custGeom>
                <a:avLst/>
                <a:gdLst>
                  <a:gd name="T0" fmla="*/ 0 w 880"/>
                  <a:gd name="T1" fmla="*/ 68 h 537"/>
                  <a:gd name="T2" fmla="*/ 121 w 880"/>
                  <a:gd name="T3" fmla="*/ 6 h 537"/>
                  <a:gd name="T4" fmla="*/ 153 w 880"/>
                  <a:gd name="T5" fmla="*/ 16 h 537"/>
                  <a:gd name="T6" fmla="*/ 154 w 880"/>
                  <a:gd name="T7" fmla="*/ 17 h 537"/>
                  <a:gd name="T8" fmla="*/ 249 w 880"/>
                  <a:gd name="T9" fmla="*/ 214 h 537"/>
                  <a:gd name="T10" fmla="*/ 358 w 880"/>
                  <a:gd name="T11" fmla="*/ 132 h 537"/>
                  <a:gd name="T12" fmla="*/ 389 w 880"/>
                  <a:gd name="T13" fmla="*/ 134 h 537"/>
                  <a:gd name="T14" fmla="*/ 514 w 880"/>
                  <a:gd name="T15" fmla="*/ 244 h 537"/>
                  <a:gd name="T16" fmla="*/ 597 w 880"/>
                  <a:gd name="T17" fmla="*/ 220 h 537"/>
                  <a:gd name="T18" fmla="*/ 620 w 880"/>
                  <a:gd name="T19" fmla="*/ 226 h 537"/>
                  <a:gd name="T20" fmla="*/ 620 w 880"/>
                  <a:gd name="T21" fmla="*/ 226 h 537"/>
                  <a:gd name="T22" fmla="*/ 664 w 880"/>
                  <a:gd name="T23" fmla="*/ 267 h 537"/>
                  <a:gd name="T24" fmla="*/ 636 w 880"/>
                  <a:gd name="T25" fmla="*/ 306 h 537"/>
                  <a:gd name="T26" fmla="*/ 598 w 880"/>
                  <a:gd name="T27" fmla="*/ 270 h 537"/>
                  <a:gd name="T28" fmla="*/ 515 w 880"/>
                  <a:gd name="T29" fmla="*/ 294 h 537"/>
                  <a:gd name="T30" fmla="*/ 515 w 880"/>
                  <a:gd name="T31" fmla="*/ 294 h 537"/>
                  <a:gd name="T32" fmla="*/ 492 w 880"/>
                  <a:gd name="T33" fmla="*/ 289 h 537"/>
                  <a:gd name="T34" fmla="*/ 371 w 880"/>
                  <a:gd name="T35" fmla="*/ 182 h 537"/>
                  <a:gd name="T36" fmla="*/ 254 w 880"/>
                  <a:gd name="T37" fmla="*/ 270 h 537"/>
                  <a:gd name="T38" fmla="*/ 254 w 880"/>
                  <a:gd name="T39" fmla="*/ 270 h 537"/>
                  <a:gd name="T40" fmla="*/ 250 w 880"/>
                  <a:gd name="T41" fmla="*/ 273 h 537"/>
                  <a:gd name="T42" fmla="*/ 218 w 880"/>
                  <a:gd name="T43" fmla="*/ 261 h 537"/>
                  <a:gd name="T44" fmla="*/ 121 w 880"/>
                  <a:gd name="T45" fmla="*/ 60 h 537"/>
                  <a:gd name="T46" fmla="*/ 0 w 880"/>
                  <a:gd name="T47" fmla="*/ 122 h 537"/>
                  <a:gd name="T48" fmla="*/ 0 w 880"/>
                  <a:gd name="T49" fmla="*/ 68 h 537"/>
                  <a:gd name="T50" fmla="*/ 782 w 880"/>
                  <a:gd name="T51" fmla="*/ 378 h 537"/>
                  <a:gd name="T52" fmla="*/ 880 w 880"/>
                  <a:gd name="T53" fmla="*/ 471 h 537"/>
                  <a:gd name="T54" fmla="*/ 880 w 880"/>
                  <a:gd name="T55" fmla="*/ 537 h 537"/>
                  <a:gd name="T56" fmla="*/ 753 w 880"/>
                  <a:gd name="T57" fmla="*/ 417 h 537"/>
                  <a:gd name="T58" fmla="*/ 782 w 880"/>
                  <a:gd name="T59" fmla="*/ 378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0" h="537">
                    <a:moveTo>
                      <a:pt x="0" y="68"/>
                    </a:moveTo>
                    <a:cubicBezTo>
                      <a:pt x="121" y="6"/>
                      <a:pt x="121" y="6"/>
                      <a:pt x="121" y="6"/>
                    </a:cubicBezTo>
                    <a:cubicBezTo>
                      <a:pt x="133" y="0"/>
                      <a:pt x="147" y="4"/>
                      <a:pt x="153" y="16"/>
                    </a:cubicBezTo>
                    <a:cubicBezTo>
                      <a:pt x="154" y="17"/>
                      <a:pt x="154" y="17"/>
                      <a:pt x="154" y="17"/>
                    </a:cubicBezTo>
                    <a:cubicBezTo>
                      <a:pt x="249" y="214"/>
                      <a:pt x="249" y="214"/>
                      <a:pt x="249" y="214"/>
                    </a:cubicBezTo>
                    <a:cubicBezTo>
                      <a:pt x="358" y="132"/>
                      <a:pt x="358" y="132"/>
                      <a:pt x="358" y="132"/>
                    </a:cubicBezTo>
                    <a:cubicBezTo>
                      <a:pt x="367" y="125"/>
                      <a:pt x="381" y="126"/>
                      <a:pt x="389" y="134"/>
                    </a:cubicBezTo>
                    <a:cubicBezTo>
                      <a:pt x="514" y="244"/>
                      <a:pt x="514" y="244"/>
                      <a:pt x="514" y="244"/>
                    </a:cubicBezTo>
                    <a:cubicBezTo>
                      <a:pt x="597" y="220"/>
                      <a:pt x="597" y="220"/>
                      <a:pt x="597" y="220"/>
                    </a:cubicBezTo>
                    <a:cubicBezTo>
                      <a:pt x="606" y="218"/>
                      <a:pt x="614" y="220"/>
                      <a:pt x="620" y="226"/>
                    </a:cubicBezTo>
                    <a:cubicBezTo>
                      <a:pt x="620" y="226"/>
                      <a:pt x="620" y="226"/>
                      <a:pt x="620" y="226"/>
                    </a:cubicBezTo>
                    <a:cubicBezTo>
                      <a:pt x="664" y="267"/>
                      <a:pt x="664" y="267"/>
                      <a:pt x="664" y="267"/>
                    </a:cubicBezTo>
                    <a:cubicBezTo>
                      <a:pt x="636" y="306"/>
                      <a:pt x="636" y="306"/>
                      <a:pt x="636" y="306"/>
                    </a:cubicBezTo>
                    <a:cubicBezTo>
                      <a:pt x="598" y="270"/>
                      <a:pt x="598" y="270"/>
                      <a:pt x="598" y="270"/>
                    </a:cubicBezTo>
                    <a:cubicBezTo>
                      <a:pt x="515" y="294"/>
                      <a:pt x="515" y="294"/>
                      <a:pt x="515" y="294"/>
                    </a:cubicBezTo>
                    <a:cubicBezTo>
                      <a:pt x="515" y="294"/>
                      <a:pt x="515" y="294"/>
                      <a:pt x="515" y="294"/>
                    </a:cubicBezTo>
                    <a:cubicBezTo>
                      <a:pt x="507" y="296"/>
                      <a:pt x="499" y="295"/>
                      <a:pt x="492" y="289"/>
                    </a:cubicBezTo>
                    <a:cubicBezTo>
                      <a:pt x="371" y="182"/>
                      <a:pt x="371" y="182"/>
                      <a:pt x="371" y="182"/>
                    </a:cubicBezTo>
                    <a:cubicBezTo>
                      <a:pt x="254" y="270"/>
                      <a:pt x="254" y="270"/>
                      <a:pt x="254" y="270"/>
                    </a:cubicBezTo>
                    <a:cubicBezTo>
                      <a:pt x="254" y="270"/>
                      <a:pt x="254" y="270"/>
                      <a:pt x="254" y="270"/>
                    </a:cubicBezTo>
                    <a:cubicBezTo>
                      <a:pt x="253" y="271"/>
                      <a:pt x="252" y="272"/>
                      <a:pt x="250" y="273"/>
                    </a:cubicBezTo>
                    <a:cubicBezTo>
                      <a:pt x="239" y="278"/>
                      <a:pt x="224" y="273"/>
                      <a:pt x="218" y="261"/>
                    </a:cubicBezTo>
                    <a:cubicBezTo>
                      <a:pt x="121" y="60"/>
                      <a:pt x="121" y="60"/>
                      <a:pt x="121" y="60"/>
                    </a:cubicBezTo>
                    <a:cubicBezTo>
                      <a:pt x="0" y="122"/>
                      <a:pt x="0" y="122"/>
                      <a:pt x="0" y="122"/>
                    </a:cubicBezTo>
                    <a:cubicBezTo>
                      <a:pt x="0" y="68"/>
                      <a:pt x="0" y="68"/>
                      <a:pt x="0" y="68"/>
                    </a:cubicBezTo>
                    <a:close/>
                    <a:moveTo>
                      <a:pt x="782" y="378"/>
                    </a:moveTo>
                    <a:cubicBezTo>
                      <a:pt x="880" y="471"/>
                      <a:pt x="880" y="471"/>
                      <a:pt x="880" y="471"/>
                    </a:cubicBezTo>
                    <a:cubicBezTo>
                      <a:pt x="880" y="537"/>
                      <a:pt x="880" y="537"/>
                      <a:pt x="880" y="537"/>
                    </a:cubicBezTo>
                    <a:cubicBezTo>
                      <a:pt x="753" y="417"/>
                      <a:pt x="753" y="417"/>
                      <a:pt x="753" y="417"/>
                    </a:cubicBezTo>
                    <a:cubicBezTo>
                      <a:pt x="782" y="378"/>
                      <a:pt x="782" y="378"/>
                      <a:pt x="782"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5" name="Freeform 32"/>
              <p:cNvSpPr>
                <a:spLocks/>
              </p:cNvSpPr>
              <p:nvPr/>
            </p:nvSpPr>
            <p:spPr bwMode="auto">
              <a:xfrm>
                <a:off x="5061038" y="708543"/>
                <a:ext cx="699896" cy="590175"/>
              </a:xfrm>
              <a:custGeom>
                <a:avLst/>
                <a:gdLst>
                  <a:gd name="T0" fmla="*/ 0 w 880"/>
                  <a:gd name="T1" fmla="*/ 670 h 741"/>
                  <a:gd name="T2" fmla="*/ 138 w 880"/>
                  <a:gd name="T3" fmla="*/ 507 h 741"/>
                  <a:gd name="T4" fmla="*/ 185 w 880"/>
                  <a:gd name="T5" fmla="*/ 497 h 741"/>
                  <a:gd name="T6" fmla="*/ 259 w 880"/>
                  <a:gd name="T7" fmla="*/ 531 h 741"/>
                  <a:gd name="T8" fmla="*/ 380 w 880"/>
                  <a:gd name="T9" fmla="*/ 369 h 741"/>
                  <a:gd name="T10" fmla="*/ 437 w 880"/>
                  <a:gd name="T11" fmla="*/ 362 h 741"/>
                  <a:gd name="T12" fmla="*/ 552 w 880"/>
                  <a:gd name="T13" fmla="*/ 452 h 741"/>
                  <a:gd name="T14" fmla="*/ 880 w 880"/>
                  <a:gd name="T15" fmla="*/ 0 h 741"/>
                  <a:gd name="T16" fmla="*/ 880 w 880"/>
                  <a:gd name="T17" fmla="*/ 136 h 741"/>
                  <a:gd name="T18" fmla="*/ 592 w 880"/>
                  <a:gd name="T19" fmla="*/ 532 h 741"/>
                  <a:gd name="T20" fmla="*/ 591 w 880"/>
                  <a:gd name="T21" fmla="*/ 534 h 741"/>
                  <a:gd name="T22" fmla="*/ 535 w 880"/>
                  <a:gd name="T23" fmla="*/ 540 h 741"/>
                  <a:gd name="T24" fmla="*/ 419 w 880"/>
                  <a:gd name="T25" fmla="*/ 450 h 741"/>
                  <a:gd name="T26" fmla="*/ 305 w 880"/>
                  <a:gd name="T27" fmla="*/ 603 h 741"/>
                  <a:gd name="T28" fmla="*/ 255 w 880"/>
                  <a:gd name="T29" fmla="*/ 617 h 741"/>
                  <a:gd name="T30" fmla="*/ 179 w 880"/>
                  <a:gd name="T31" fmla="*/ 582 h 741"/>
                  <a:gd name="T32" fmla="*/ 45 w 880"/>
                  <a:gd name="T33" fmla="*/ 741 h 741"/>
                  <a:gd name="T34" fmla="*/ 0 w 880"/>
                  <a:gd name="T35" fmla="*/ 741 h 741"/>
                  <a:gd name="T36" fmla="*/ 0 w 880"/>
                  <a:gd name="T37" fmla="*/ 670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0" h="741">
                    <a:moveTo>
                      <a:pt x="0" y="670"/>
                    </a:moveTo>
                    <a:cubicBezTo>
                      <a:pt x="138" y="507"/>
                      <a:pt x="138" y="507"/>
                      <a:pt x="138" y="507"/>
                    </a:cubicBezTo>
                    <a:cubicBezTo>
                      <a:pt x="149" y="493"/>
                      <a:pt x="169" y="489"/>
                      <a:pt x="185" y="497"/>
                    </a:cubicBezTo>
                    <a:cubicBezTo>
                      <a:pt x="259" y="531"/>
                      <a:pt x="259" y="531"/>
                      <a:pt x="259" y="531"/>
                    </a:cubicBezTo>
                    <a:cubicBezTo>
                      <a:pt x="380" y="369"/>
                      <a:pt x="380" y="369"/>
                      <a:pt x="380" y="369"/>
                    </a:cubicBezTo>
                    <a:cubicBezTo>
                      <a:pt x="394" y="351"/>
                      <a:pt x="420" y="348"/>
                      <a:pt x="437" y="362"/>
                    </a:cubicBezTo>
                    <a:cubicBezTo>
                      <a:pt x="552" y="452"/>
                      <a:pt x="552" y="452"/>
                      <a:pt x="552" y="452"/>
                    </a:cubicBezTo>
                    <a:cubicBezTo>
                      <a:pt x="880" y="0"/>
                      <a:pt x="880" y="0"/>
                      <a:pt x="880" y="0"/>
                    </a:cubicBezTo>
                    <a:cubicBezTo>
                      <a:pt x="880" y="136"/>
                      <a:pt x="880" y="136"/>
                      <a:pt x="880" y="136"/>
                    </a:cubicBezTo>
                    <a:cubicBezTo>
                      <a:pt x="592" y="532"/>
                      <a:pt x="592" y="532"/>
                      <a:pt x="592" y="532"/>
                    </a:cubicBezTo>
                    <a:cubicBezTo>
                      <a:pt x="592" y="533"/>
                      <a:pt x="592" y="533"/>
                      <a:pt x="591" y="534"/>
                    </a:cubicBezTo>
                    <a:cubicBezTo>
                      <a:pt x="578" y="551"/>
                      <a:pt x="553" y="554"/>
                      <a:pt x="535" y="540"/>
                    </a:cubicBezTo>
                    <a:cubicBezTo>
                      <a:pt x="419" y="450"/>
                      <a:pt x="419" y="450"/>
                      <a:pt x="419" y="450"/>
                    </a:cubicBezTo>
                    <a:cubicBezTo>
                      <a:pt x="305" y="603"/>
                      <a:pt x="305" y="603"/>
                      <a:pt x="305" y="603"/>
                    </a:cubicBezTo>
                    <a:cubicBezTo>
                      <a:pt x="294" y="619"/>
                      <a:pt x="273" y="626"/>
                      <a:pt x="255" y="617"/>
                    </a:cubicBezTo>
                    <a:cubicBezTo>
                      <a:pt x="179" y="582"/>
                      <a:pt x="179" y="582"/>
                      <a:pt x="179" y="582"/>
                    </a:cubicBezTo>
                    <a:cubicBezTo>
                      <a:pt x="45" y="741"/>
                      <a:pt x="45" y="741"/>
                      <a:pt x="45" y="741"/>
                    </a:cubicBezTo>
                    <a:cubicBezTo>
                      <a:pt x="0" y="741"/>
                      <a:pt x="0" y="741"/>
                      <a:pt x="0" y="741"/>
                    </a:cubicBezTo>
                    <a:cubicBezTo>
                      <a:pt x="0" y="670"/>
                      <a:pt x="0" y="670"/>
                      <a:pt x="0" y="6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6" name="Freeform 33"/>
              <p:cNvSpPr>
                <a:spLocks/>
              </p:cNvSpPr>
              <p:nvPr/>
            </p:nvSpPr>
            <p:spPr bwMode="auto">
              <a:xfrm>
                <a:off x="4946328" y="597159"/>
                <a:ext cx="814606" cy="816269"/>
              </a:xfrm>
              <a:custGeom>
                <a:avLst/>
                <a:gdLst>
                  <a:gd name="T0" fmla="*/ 34 w 490"/>
                  <a:gd name="T1" fmla="*/ 0 h 491"/>
                  <a:gd name="T2" fmla="*/ 69 w 490"/>
                  <a:gd name="T3" fmla="*/ 46 h 491"/>
                  <a:gd name="T4" fmla="*/ 46 w 490"/>
                  <a:gd name="T5" fmla="*/ 46 h 491"/>
                  <a:gd name="T6" fmla="*/ 46 w 490"/>
                  <a:gd name="T7" fmla="*/ 445 h 491"/>
                  <a:gd name="T8" fmla="*/ 444 w 490"/>
                  <a:gd name="T9" fmla="*/ 445 h 491"/>
                  <a:gd name="T10" fmla="*/ 444 w 490"/>
                  <a:gd name="T11" fmla="*/ 422 h 491"/>
                  <a:gd name="T12" fmla="*/ 490 w 490"/>
                  <a:gd name="T13" fmla="*/ 456 h 491"/>
                  <a:gd name="T14" fmla="*/ 444 w 490"/>
                  <a:gd name="T15" fmla="*/ 491 h 491"/>
                  <a:gd name="T16" fmla="*/ 444 w 490"/>
                  <a:gd name="T17" fmla="*/ 468 h 491"/>
                  <a:gd name="T18" fmla="*/ 46 w 490"/>
                  <a:gd name="T19" fmla="*/ 468 h 491"/>
                  <a:gd name="T20" fmla="*/ 46 w 490"/>
                  <a:gd name="T21" fmla="*/ 491 h 491"/>
                  <a:gd name="T22" fmla="*/ 23 w 490"/>
                  <a:gd name="T23" fmla="*/ 491 h 491"/>
                  <a:gd name="T24" fmla="*/ 23 w 490"/>
                  <a:gd name="T25" fmla="*/ 468 h 491"/>
                  <a:gd name="T26" fmla="*/ 0 w 490"/>
                  <a:gd name="T27" fmla="*/ 468 h 491"/>
                  <a:gd name="T28" fmla="*/ 0 w 490"/>
                  <a:gd name="T29" fmla="*/ 445 h 491"/>
                  <a:gd name="T30" fmla="*/ 23 w 490"/>
                  <a:gd name="T31" fmla="*/ 445 h 491"/>
                  <a:gd name="T32" fmla="*/ 23 w 490"/>
                  <a:gd name="T33" fmla="*/ 46 h 491"/>
                  <a:gd name="T34" fmla="*/ 0 w 490"/>
                  <a:gd name="T35" fmla="*/ 46 h 491"/>
                  <a:gd name="T36" fmla="*/ 34 w 490"/>
                  <a:gd name="T37" fmla="*/ 0 h 491"/>
                  <a:gd name="T38" fmla="*/ 34 w 490"/>
                  <a:gd name="T39" fmla="*/ 0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491">
                    <a:moveTo>
                      <a:pt x="34" y="0"/>
                    </a:moveTo>
                    <a:lnTo>
                      <a:pt x="69" y="46"/>
                    </a:lnTo>
                    <a:lnTo>
                      <a:pt x="46" y="46"/>
                    </a:lnTo>
                    <a:lnTo>
                      <a:pt x="46" y="445"/>
                    </a:lnTo>
                    <a:lnTo>
                      <a:pt x="444" y="445"/>
                    </a:lnTo>
                    <a:lnTo>
                      <a:pt x="444" y="422"/>
                    </a:lnTo>
                    <a:lnTo>
                      <a:pt x="490" y="456"/>
                    </a:lnTo>
                    <a:lnTo>
                      <a:pt x="444" y="491"/>
                    </a:lnTo>
                    <a:lnTo>
                      <a:pt x="444" y="468"/>
                    </a:lnTo>
                    <a:lnTo>
                      <a:pt x="46" y="468"/>
                    </a:lnTo>
                    <a:lnTo>
                      <a:pt x="46" y="491"/>
                    </a:lnTo>
                    <a:lnTo>
                      <a:pt x="23" y="491"/>
                    </a:lnTo>
                    <a:lnTo>
                      <a:pt x="23" y="468"/>
                    </a:lnTo>
                    <a:lnTo>
                      <a:pt x="0" y="468"/>
                    </a:lnTo>
                    <a:lnTo>
                      <a:pt x="0" y="445"/>
                    </a:lnTo>
                    <a:lnTo>
                      <a:pt x="23" y="445"/>
                    </a:lnTo>
                    <a:lnTo>
                      <a:pt x="23" y="46"/>
                    </a:lnTo>
                    <a:lnTo>
                      <a:pt x="0" y="46"/>
                    </a:lnTo>
                    <a:lnTo>
                      <a:pt x="34" y="0"/>
                    </a:lnTo>
                    <a:lnTo>
                      <a:pt x="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grpSp>
        <p:nvGrpSpPr>
          <p:cNvPr id="737" name="Group 736"/>
          <p:cNvGrpSpPr/>
          <p:nvPr/>
        </p:nvGrpSpPr>
        <p:grpSpPr>
          <a:xfrm>
            <a:off x="6239234" y="4996292"/>
            <a:ext cx="2915298" cy="1731533"/>
            <a:chOff x="6239234" y="4996292"/>
            <a:chExt cx="2915298" cy="1731533"/>
          </a:xfrm>
        </p:grpSpPr>
        <p:sp>
          <p:nvSpPr>
            <p:cNvPr id="207" name="Freeform 206"/>
            <p:cNvSpPr/>
            <p:nvPr/>
          </p:nvSpPr>
          <p:spPr>
            <a:xfrm>
              <a:off x="6239234" y="4996292"/>
              <a:ext cx="2915298" cy="1731533"/>
            </a:xfrm>
            <a:custGeom>
              <a:avLst/>
              <a:gdLst>
                <a:gd name="connsiteX0" fmla="*/ 0 w 2915298"/>
                <a:gd name="connsiteY0" fmla="*/ 1722009 h 1731533"/>
                <a:gd name="connsiteX1" fmla="*/ 3076 w 2915298"/>
                <a:gd name="connsiteY1" fmla="*/ 1722009 h 1731533"/>
                <a:gd name="connsiteX2" fmla="*/ 0 w 2915298"/>
                <a:gd name="connsiteY2" fmla="*/ 1731533 h 1731533"/>
                <a:gd name="connsiteX3" fmla="*/ 0 w 2915298"/>
                <a:gd name="connsiteY3" fmla="*/ 1731533 h 1731533"/>
                <a:gd name="connsiteX4" fmla="*/ 559212 w 2915298"/>
                <a:gd name="connsiteY4" fmla="*/ 0 h 1731533"/>
                <a:gd name="connsiteX5" fmla="*/ 2915298 w 2915298"/>
                <a:gd name="connsiteY5" fmla="*/ 0 h 1731533"/>
                <a:gd name="connsiteX6" fmla="*/ 2915298 w 2915298"/>
                <a:gd name="connsiteY6" fmla="*/ 1722009 h 1731533"/>
                <a:gd name="connsiteX7" fmla="*/ 3076 w 2915298"/>
                <a:gd name="connsiteY7" fmla="*/ 1722009 h 173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15298" h="1731533">
                  <a:moveTo>
                    <a:pt x="0" y="1722009"/>
                  </a:moveTo>
                  <a:lnTo>
                    <a:pt x="3076" y="1722009"/>
                  </a:lnTo>
                  <a:lnTo>
                    <a:pt x="0" y="1731533"/>
                  </a:lnTo>
                  <a:lnTo>
                    <a:pt x="0" y="1731533"/>
                  </a:lnTo>
                  <a:close/>
                  <a:moveTo>
                    <a:pt x="559212" y="0"/>
                  </a:moveTo>
                  <a:lnTo>
                    <a:pt x="2915298" y="0"/>
                  </a:lnTo>
                  <a:lnTo>
                    <a:pt x="2915298" y="1722009"/>
                  </a:lnTo>
                  <a:lnTo>
                    <a:pt x="3076" y="1722009"/>
                  </a:lnTo>
                  <a:close/>
                </a:path>
              </a:pathLst>
            </a:custGeom>
            <a:solidFill>
              <a:schemeClr val="bg1">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1" name="TextBox 210"/>
            <p:cNvSpPr txBox="1"/>
            <p:nvPr/>
          </p:nvSpPr>
          <p:spPr>
            <a:xfrm>
              <a:off x="6890857" y="5121042"/>
              <a:ext cx="1986009"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Incremental cost effectiveness (ICER)</a:t>
              </a:r>
            </a:p>
          </p:txBody>
        </p:sp>
        <p:grpSp>
          <p:nvGrpSpPr>
            <p:cNvPr id="217" name="Group 216"/>
            <p:cNvGrpSpPr/>
            <p:nvPr/>
          </p:nvGrpSpPr>
          <p:grpSpPr>
            <a:xfrm>
              <a:off x="7519802" y="5771781"/>
              <a:ext cx="709369" cy="710817"/>
              <a:chOff x="1646342" y="597159"/>
              <a:chExt cx="814606" cy="816269"/>
            </a:xfrm>
            <a:solidFill>
              <a:schemeClr val="bg1"/>
            </a:solidFill>
          </p:grpSpPr>
          <p:sp>
            <p:nvSpPr>
              <p:cNvPr id="218" name="Freeform 34"/>
              <p:cNvSpPr>
                <a:spLocks noEditPoints="1"/>
              </p:cNvSpPr>
              <p:nvPr/>
            </p:nvSpPr>
            <p:spPr bwMode="auto">
              <a:xfrm>
                <a:off x="1761051" y="665319"/>
                <a:ext cx="699896" cy="593499"/>
              </a:xfrm>
              <a:custGeom>
                <a:avLst/>
                <a:gdLst>
                  <a:gd name="T0" fmla="*/ 0 w 880"/>
                  <a:gd name="T1" fmla="*/ 116 h 745"/>
                  <a:gd name="T2" fmla="*/ 158 w 880"/>
                  <a:gd name="T3" fmla="*/ 55 h 745"/>
                  <a:gd name="T4" fmla="*/ 222 w 880"/>
                  <a:gd name="T5" fmla="*/ 0 h 745"/>
                  <a:gd name="T6" fmla="*/ 286 w 880"/>
                  <a:gd name="T7" fmla="*/ 64 h 745"/>
                  <a:gd name="T8" fmla="*/ 276 w 880"/>
                  <a:gd name="T9" fmla="*/ 98 h 745"/>
                  <a:gd name="T10" fmla="*/ 443 w 880"/>
                  <a:gd name="T11" fmla="*/ 373 h 745"/>
                  <a:gd name="T12" fmla="*/ 409 w 880"/>
                  <a:gd name="T13" fmla="*/ 409 h 745"/>
                  <a:gd name="T14" fmla="*/ 237 w 880"/>
                  <a:gd name="T15" fmla="*/ 126 h 745"/>
                  <a:gd name="T16" fmla="*/ 222 w 880"/>
                  <a:gd name="T17" fmla="*/ 128 h 745"/>
                  <a:gd name="T18" fmla="*/ 170 w 880"/>
                  <a:gd name="T19" fmla="*/ 101 h 745"/>
                  <a:gd name="T20" fmla="*/ 0 w 880"/>
                  <a:gd name="T21" fmla="*/ 167 h 745"/>
                  <a:gd name="T22" fmla="*/ 0 w 880"/>
                  <a:gd name="T23" fmla="*/ 116 h 745"/>
                  <a:gd name="T24" fmla="*/ 504 w 880"/>
                  <a:gd name="T25" fmla="*/ 472 h 745"/>
                  <a:gd name="T26" fmla="*/ 594 w 880"/>
                  <a:gd name="T27" fmla="*/ 619 h 745"/>
                  <a:gd name="T28" fmla="*/ 609 w 880"/>
                  <a:gd name="T29" fmla="*/ 617 h 745"/>
                  <a:gd name="T30" fmla="*/ 632 w 880"/>
                  <a:gd name="T31" fmla="*/ 622 h 745"/>
                  <a:gd name="T32" fmla="*/ 683 w 880"/>
                  <a:gd name="T33" fmla="*/ 558 h 745"/>
                  <a:gd name="T34" fmla="*/ 677 w 880"/>
                  <a:gd name="T35" fmla="*/ 532 h 745"/>
                  <a:gd name="T36" fmla="*/ 741 w 880"/>
                  <a:gd name="T37" fmla="*/ 468 h 745"/>
                  <a:gd name="T38" fmla="*/ 775 w 880"/>
                  <a:gd name="T39" fmla="*/ 477 h 745"/>
                  <a:gd name="T40" fmla="*/ 880 w 880"/>
                  <a:gd name="T41" fmla="*/ 417 h 745"/>
                  <a:gd name="T42" fmla="*/ 880 w 880"/>
                  <a:gd name="T43" fmla="*/ 472 h 745"/>
                  <a:gd name="T44" fmla="*/ 803 w 880"/>
                  <a:gd name="T45" fmla="*/ 516 h 745"/>
                  <a:gd name="T46" fmla="*/ 805 w 880"/>
                  <a:gd name="T47" fmla="*/ 532 h 745"/>
                  <a:gd name="T48" fmla="*/ 741 w 880"/>
                  <a:gd name="T49" fmla="*/ 596 h 745"/>
                  <a:gd name="T50" fmla="*/ 718 w 880"/>
                  <a:gd name="T51" fmla="*/ 591 h 745"/>
                  <a:gd name="T52" fmla="*/ 667 w 880"/>
                  <a:gd name="T53" fmla="*/ 655 h 745"/>
                  <a:gd name="T54" fmla="*/ 673 w 880"/>
                  <a:gd name="T55" fmla="*/ 681 h 745"/>
                  <a:gd name="T56" fmla="*/ 609 w 880"/>
                  <a:gd name="T57" fmla="*/ 745 h 745"/>
                  <a:gd name="T58" fmla="*/ 545 w 880"/>
                  <a:gd name="T59" fmla="*/ 681 h 745"/>
                  <a:gd name="T60" fmla="*/ 555 w 880"/>
                  <a:gd name="T61" fmla="*/ 647 h 745"/>
                  <a:gd name="T62" fmla="*/ 470 w 880"/>
                  <a:gd name="T63" fmla="*/ 508 h 745"/>
                  <a:gd name="T64" fmla="*/ 504 w 880"/>
                  <a:gd name="T65" fmla="*/ 472 h 745"/>
                  <a:gd name="T66" fmla="*/ 222 w 880"/>
                  <a:gd name="T67" fmla="*/ 88 h 745"/>
                  <a:gd name="T68" fmla="*/ 246 w 880"/>
                  <a:gd name="T69" fmla="*/ 64 h 745"/>
                  <a:gd name="T70" fmla="*/ 222 w 880"/>
                  <a:gd name="T71" fmla="*/ 40 h 745"/>
                  <a:gd name="T72" fmla="*/ 198 w 880"/>
                  <a:gd name="T73" fmla="*/ 64 h 745"/>
                  <a:gd name="T74" fmla="*/ 222 w 880"/>
                  <a:gd name="T75" fmla="*/ 88 h 745"/>
                  <a:gd name="T76" fmla="*/ 741 w 880"/>
                  <a:gd name="T77" fmla="*/ 556 h 745"/>
                  <a:gd name="T78" fmla="*/ 765 w 880"/>
                  <a:gd name="T79" fmla="*/ 532 h 745"/>
                  <a:gd name="T80" fmla="*/ 741 w 880"/>
                  <a:gd name="T81" fmla="*/ 508 h 745"/>
                  <a:gd name="T82" fmla="*/ 717 w 880"/>
                  <a:gd name="T83" fmla="*/ 532 h 745"/>
                  <a:gd name="T84" fmla="*/ 741 w 880"/>
                  <a:gd name="T85" fmla="*/ 556 h 745"/>
                  <a:gd name="T86" fmla="*/ 609 w 880"/>
                  <a:gd name="T87" fmla="*/ 705 h 745"/>
                  <a:gd name="T88" fmla="*/ 633 w 880"/>
                  <a:gd name="T89" fmla="*/ 681 h 745"/>
                  <a:gd name="T90" fmla="*/ 609 w 880"/>
                  <a:gd name="T91" fmla="*/ 657 h 745"/>
                  <a:gd name="T92" fmla="*/ 585 w 880"/>
                  <a:gd name="T93" fmla="*/ 681 h 745"/>
                  <a:gd name="T94" fmla="*/ 609 w 880"/>
                  <a:gd name="T95" fmla="*/ 70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745">
                    <a:moveTo>
                      <a:pt x="0" y="116"/>
                    </a:moveTo>
                    <a:cubicBezTo>
                      <a:pt x="158" y="55"/>
                      <a:pt x="158" y="55"/>
                      <a:pt x="158" y="55"/>
                    </a:cubicBezTo>
                    <a:cubicBezTo>
                      <a:pt x="163" y="24"/>
                      <a:pt x="189" y="0"/>
                      <a:pt x="222" y="0"/>
                    </a:cubicBezTo>
                    <a:cubicBezTo>
                      <a:pt x="257" y="0"/>
                      <a:pt x="286" y="28"/>
                      <a:pt x="286" y="64"/>
                    </a:cubicBezTo>
                    <a:cubicBezTo>
                      <a:pt x="286" y="76"/>
                      <a:pt x="282" y="88"/>
                      <a:pt x="276" y="98"/>
                    </a:cubicBezTo>
                    <a:cubicBezTo>
                      <a:pt x="443" y="373"/>
                      <a:pt x="443" y="373"/>
                      <a:pt x="443" y="373"/>
                    </a:cubicBezTo>
                    <a:cubicBezTo>
                      <a:pt x="409" y="409"/>
                      <a:pt x="409" y="409"/>
                      <a:pt x="409" y="409"/>
                    </a:cubicBezTo>
                    <a:cubicBezTo>
                      <a:pt x="237" y="126"/>
                      <a:pt x="237" y="126"/>
                      <a:pt x="237" y="126"/>
                    </a:cubicBezTo>
                    <a:cubicBezTo>
                      <a:pt x="232" y="127"/>
                      <a:pt x="227" y="128"/>
                      <a:pt x="222" y="128"/>
                    </a:cubicBezTo>
                    <a:cubicBezTo>
                      <a:pt x="200" y="128"/>
                      <a:pt x="182" y="117"/>
                      <a:pt x="170" y="101"/>
                    </a:cubicBezTo>
                    <a:cubicBezTo>
                      <a:pt x="0" y="167"/>
                      <a:pt x="0" y="167"/>
                      <a:pt x="0" y="167"/>
                    </a:cubicBezTo>
                    <a:cubicBezTo>
                      <a:pt x="0" y="116"/>
                      <a:pt x="0" y="116"/>
                      <a:pt x="0" y="116"/>
                    </a:cubicBezTo>
                    <a:close/>
                    <a:moveTo>
                      <a:pt x="504" y="472"/>
                    </a:moveTo>
                    <a:cubicBezTo>
                      <a:pt x="594" y="619"/>
                      <a:pt x="594" y="619"/>
                      <a:pt x="594" y="619"/>
                    </a:cubicBezTo>
                    <a:cubicBezTo>
                      <a:pt x="599" y="618"/>
                      <a:pt x="604" y="617"/>
                      <a:pt x="609" y="617"/>
                    </a:cubicBezTo>
                    <a:cubicBezTo>
                      <a:pt x="617" y="617"/>
                      <a:pt x="625" y="619"/>
                      <a:pt x="632" y="622"/>
                    </a:cubicBezTo>
                    <a:cubicBezTo>
                      <a:pt x="683" y="558"/>
                      <a:pt x="683" y="558"/>
                      <a:pt x="683" y="558"/>
                    </a:cubicBezTo>
                    <a:cubicBezTo>
                      <a:pt x="679" y="550"/>
                      <a:pt x="677" y="541"/>
                      <a:pt x="677" y="532"/>
                    </a:cubicBezTo>
                    <a:cubicBezTo>
                      <a:pt x="677" y="496"/>
                      <a:pt x="706" y="468"/>
                      <a:pt x="741" y="468"/>
                    </a:cubicBezTo>
                    <a:cubicBezTo>
                      <a:pt x="754" y="468"/>
                      <a:pt x="765" y="471"/>
                      <a:pt x="775" y="477"/>
                    </a:cubicBezTo>
                    <a:cubicBezTo>
                      <a:pt x="880" y="417"/>
                      <a:pt x="880" y="417"/>
                      <a:pt x="880" y="417"/>
                    </a:cubicBezTo>
                    <a:cubicBezTo>
                      <a:pt x="880" y="472"/>
                      <a:pt x="880" y="472"/>
                      <a:pt x="880" y="472"/>
                    </a:cubicBezTo>
                    <a:cubicBezTo>
                      <a:pt x="803" y="516"/>
                      <a:pt x="803" y="516"/>
                      <a:pt x="803" y="516"/>
                    </a:cubicBezTo>
                    <a:cubicBezTo>
                      <a:pt x="805" y="521"/>
                      <a:pt x="805" y="526"/>
                      <a:pt x="805" y="532"/>
                    </a:cubicBezTo>
                    <a:cubicBezTo>
                      <a:pt x="805" y="567"/>
                      <a:pt x="777" y="596"/>
                      <a:pt x="741" y="596"/>
                    </a:cubicBezTo>
                    <a:cubicBezTo>
                      <a:pt x="733" y="596"/>
                      <a:pt x="725" y="594"/>
                      <a:pt x="718" y="591"/>
                    </a:cubicBezTo>
                    <a:cubicBezTo>
                      <a:pt x="667" y="655"/>
                      <a:pt x="667" y="655"/>
                      <a:pt x="667" y="655"/>
                    </a:cubicBezTo>
                    <a:cubicBezTo>
                      <a:pt x="671" y="663"/>
                      <a:pt x="673" y="672"/>
                      <a:pt x="673" y="681"/>
                    </a:cubicBezTo>
                    <a:cubicBezTo>
                      <a:pt x="673" y="717"/>
                      <a:pt x="644" y="745"/>
                      <a:pt x="609" y="745"/>
                    </a:cubicBezTo>
                    <a:cubicBezTo>
                      <a:pt x="573" y="745"/>
                      <a:pt x="545" y="717"/>
                      <a:pt x="545" y="681"/>
                    </a:cubicBezTo>
                    <a:cubicBezTo>
                      <a:pt x="545" y="668"/>
                      <a:pt x="548" y="657"/>
                      <a:pt x="555" y="647"/>
                    </a:cubicBezTo>
                    <a:cubicBezTo>
                      <a:pt x="470" y="508"/>
                      <a:pt x="470" y="508"/>
                      <a:pt x="470" y="508"/>
                    </a:cubicBezTo>
                    <a:cubicBezTo>
                      <a:pt x="504" y="472"/>
                      <a:pt x="504" y="472"/>
                      <a:pt x="504" y="472"/>
                    </a:cubicBezTo>
                    <a:close/>
                    <a:moveTo>
                      <a:pt x="222" y="88"/>
                    </a:moveTo>
                    <a:cubicBezTo>
                      <a:pt x="235" y="88"/>
                      <a:pt x="246" y="77"/>
                      <a:pt x="246" y="64"/>
                    </a:cubicBezTo>
                    <a:cubicBezTo>
                      <a:pt x="246" y="50"/>
                      <a:pt x="235" y="40"/>
                      <a:pt x="222" y="40"/>
                    </a:cubicBezTo>
                    <a:cubicBezTo>
                      <a:pt x="208" y="40"/>
                      <a:pt x="198" y="50"/>
                      <a:pt x="198" y="64"/>
                    </a:cubicBezTo>
                    <a:cubicBezTo>
                      <a:pt x="198" y="77"/>
                      <a:pt x="208" y="88"/>
                      <a:pt x="222" y="88"/>
                    </a:cubicBezTo>
                    <a:close/>
                    <a:moveTo>
                      <a:pt x="741" y="556"/>
                    </a:moveTo>
                    <a:cubicBezTo>
                      <a:pt x="755" y="556"/>
                      <a:pt x="765" y="545"/>
                      <a:pt x="765" y="532"/>
                    </a:cubicBezTo>
                    <a:cubicBezTo>
                      <a:pt x="765" y="519"/>
                      <a:pt x="755" y="508"/>
                      <a:pt x="741" y="508"/>
                    </a:cubicBezTo>
                    <a:cubicBezTo>
                      <a:pt x="728" y="508"/>
                      <a:pt x="717" y="519"/>
                      <a:pt x="717" y="532"/>
                    </a:cubicBezTo>
                    <a:cubicBezTo>
                      <a:pt x="717" y="545"/>
                      <a:pt x="728" y="556"/>
                      <a:pt x="741" y="556"/>
                    </a:cubicBezTo>
                    <a:close/>
                    <a:moveTo>
                      <a:pt x="609" y="705"/>
                    </a:moveTo>
                    <a:cubicBezTo>
                      <a:pt x="622" y="705"/>
                      <a:pt x="633" y="694"/>
                      <a:pt x="633" y="681"/>
                    </a:cubicBezTo>
                    <a:cubicBezTo>
                      <a:pt x="633" y="668"/>
                      <a:pt x="622" y="657"/>
                      <a:pt x="609" y="657"/>
                    </a:cubicBezTo>
                    <a:cubicBezTo>
                      <a:pt x="595" y="657"/>
                      <a:pt x="585" y="668"/>
                      <a:pt x="585" y="681"/>
                    </a:cubicBezTo>
                    <a:cubicBezTo>
                      <a:pt x="585" y="694"/>
                      <a:pt x="595" y="705"/>
                      <a:pt x="60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9" name="Freeform 35"/>
              <p:cNvSpPr>
                <a:spLocks/>
              </p:cNvSpPr>
              <p:nvPr/>
            </p:nvSpPr>
            <p:spPr bwMode="auto">
              <a:xfrm>
                <a:off x="1646342" y="597159"/>
                <a:ext cx="814606" cy="816269"/>
              </a:xfrm>
              <a:custGeom>
                <a:avLst/>
                <a:gdLst>
                  <a:gd name="T0" fmla="*/ 23 w 490"/>
                  <a:gd name="T1" fmla="*/ 491 h 491"/>
                  <a:gd name="T2" fmla="*/ 23 w 490"/>
                  <a:gd name="T3" fmla="*/ 468 h 491"/>
                  <a:gd name="T4" fmla="*/ 0 w 490"/>
                  <a:gd name="T5" fmla="*/ 468 h 491"/>
                  <a:gd name="T6" fmla="*/ 0 w 490"/>
                  <a:gd name="T7" fmla="*/ 445 h 491"/>
                  <a:gd name="T8" fmla="*/ 23 w 490"/>
                  <a:gd name="T9" fmla="*/ 445 h 491"/>
                  <a:gd name="T10" fmla="*/ 23 w 490"/>
                  <a:gd name="T11" fmla="*/ 383 h 491"/>
                  <a:gd name="T12" fmla="*/ 0 w 490"/>
                  <a:gd name="T13" fmla="*/ 383 h 491"/>
                  <a:gd name="T14" fmla="*/ 0 w 490"/>
                  <a:gd name="T15" fmla="*/ 368 h 491"/>
                  <a:gd name="T16" fmla="*/ 23 w 490"/>
                  <a:gd name="T17" fmla="*/ 368 h 491"/>
                  <a:gd name="T18" fmla="*/ 23 w 490"/>
                  <a:gd name="T19" fmla="*/ 307 h 491"/>
                  <a:gd name="T20" fmla="*/ 0 w 490"/>
                  <a:gd name="T21" fmla="*/ 307 h 491"/>
                  <a:gd name="T22" fmla="*/ 0 w 490"/>
                  <a:gd name="T23" fmla="*/ 292 h 491"/>
                  <a:gd name="T24" fmla="*/ 23 w 490"/>
                  <a:gd name="T25" fmla="*/ 292 h 491"/>
                  <a:gd name="T26" fmla="*/ 23 w 490"/>
                  <a:gd name="T27" fmla="*/ 230 h 491"/>
                  <a:gd name="T28" fmla="*/ 0 w 490"/>
                  <a:gd name="T29" fmla="*/ 230 h 491"/>
                  <a:gd name="T30" fmla="*/ 0 w 490"/>
                  <a:gd name="T31" fmla="*/ 215 h 491"/>
                  <a:gd name="T32" fmla="*/ 23 w 490"/>
                  <a:gd name="T33" fmla="*/ 215 h 491"/>
                  <a:gd name="T34" fmla="*/ 23 w 490"/>
                  <a:gd name="T35" fmla="*/ 154 h 491"/>
                  <a:gd name="T36" fmla="*/ 0 w 490"/>
                  <a:gd name="T37" fmla="*/ 154 h 491"/>
                  <a:gd name="T38" fmla="*/ 0 w 490"/>
                  <a:gd name="T39" fmla="*/ 138 h 491"/>
                  <a:gd name="T40" fmla="*/ 23 w 490"/>
                  <a:gd name="T41" fmla="*/ 138 h 491"/>
                  <a:gd name="T42" fmla="*/ 23 w 490"/>
                  <a:gd name="T43" fmla="*/ 77 h 491"/>
                  <a:gd name="T44" fmla="*/ 0 w 490"/>
                  <a:gd name="T45" fmla="*/ 77 h 491"/>
                  <a:gd name="T46" fmla="*/ 0 w 490"/>
                  <a:gd name="T47" fmla="*/ 62 h 491"/>
                  <a:gd name="T48" fmla="*/ 23 w 490"/>
                  <a:gd name="T49" fmla="*/ 62 h 491"/>
                  <a:gd name="T50" fmla="*/ 23 w 490"/>
                  <a:gd name="T51" fmla="*/ 0 h 491"/>
                  <a:gd name="T52" fmla="*/ 46 w 490"/>
                  <a:gd name="T53" fmla="*/ 0 h 491"/>
                  <a:gd name="T54" fmla="*/ 46 w 490"/>
                  <a:gd name="T55" fmla="*/ 445 h 491"/>
                  <a:gd name="T56" fmla="*/ 490 w 490"/>
                  <a:gd name="T57" fmla="*/ 445 h 491"/>
                  <a:gd name="T58" fmla="*/ 490 w 490"/>
                  <a:gd name="T59" fmla="*/ 468 h 491"/>
                  <a:gd name="T60" fmla="*/ 429 w 490"/>
                  <a:gd name="T61" fmla="*/ 468 h 491"/>
                  <a:gd name="T62" fmla="*/ 429 w 490"/>
                  <a:gd name="T63" fmla="*/ 491 h 491"/>
                  <a:gd name="T64" fmla="*/ 414 w 490"/>
                  <a:gd name="T65" fmla="*/ 491 h 491"/>
                  <a:gd name="T66" fmla="*/ 414 w 490"/>
                  <a:gd name="T67" fmla="*/ 468 h 491"/>
                  <a:gd name="T68" fmla="*/ 352 w 490"/>
                  <a:gd name="T69" fmla="*/ 468 h 491"/>
                  <a:gd name="T70" fmla="*/ 352 w 490"/>
                  <a:gd name="T71" fmla="*/ 491 h 491"/>
                  <a:gd name="T72" fmla="*/ 337 w 490"/>
                  <a:gd name="T73" fmla="*/ 491 h 491"/>
                  <a:gd name="T74" fmla="*/ 337 w 490"/>
                  <a:gd name="T75" fmla="*/ 468 h 491"/>
                  <a:gd name="T76" fmla="*/ 276 w 490"/>
                  <a:gd name="T77" fmla="*/ 468 h 491"/>
                  <a:gd name="T78" fmla="*/ 276 w 490"/>
                  <a:gd name="T79" fmla="*/ 491 h 491"/>
                  <a:gd name="T80" fmla="*/ 260 w 490"/>
                  <a:gd name="T81" fmla="*/ 491 h 491"/>
                  <a:gd name="T82" fmla="*/ 260 w 490"/>
                  <a:gd name="T83" fmla="*/ 468 h 491"/>
                  <a:gd name="T84" fmla="*/ 199 w 490"/>
                  <a:gd name="T85" fmla="*/ 468 h 491"/>
                  <a:gd name="T86" fmla="*/ 199 w 490"/>
                  <a:gd name="T87" fmla="*/ 491 h 491"/>
                  <a:gd name="T88" fmla="*/ 184 w 490"/>
                  <a:gd name="T89" fmla="*/ 491 h 491"/>
                  <a:gd name="T90" fmla="*/ 184 w 490"/>
                  <a:gd name="T91" fmla="*/ 468 h 491"/>
                  <a:gd name="T92" fmla="*/ 122 w 490"/>
                  <a:gd name="T93" fmla="*/ 468 h 491"/>
                  <a:gd name="T94" fmla="*/ 122 w 490"/>
                  <a:gd name="T95" fmla="*/ 491 h 491"/>
                  <a:gd name="T96" fmla="*/ 107 w 490"/>
                  <a:gd name="T97" fmla="*/ 491 h 491"/>
                  <a:gd name="T98" fmla="*/ 107 w 490"/>
                  <a:gd name="T99" fmla="*/ 468 h 491"/>
                  <a:gd name="T100" fmla="*/ 46 w 490"/>
                  <a:gd name="T101" fmla="*/ 468 h 491"/>
                  <a:gd name="T102" fmla="*/ 46 w 490"/>
                  <a:gd name="T103" fmla="*/ 491 h 491"/>
                  <a:gd name="T104" fmla="*/ 23 w 490"/>
                  <a:gd name="T105" fmla="*/ 491 h 491"/>
                  <a:gd name="T106" fmla="*/ 23 w 490"/>
                  <a:gd name="T107" fmla="*/ 49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0" h="491">
                    <a:moveTo>
                      <a:pt x="23" y="491"/>
                    </a:moveTo>
                    <a:lnTo>
                      <a:pt x="23" y="468"/>
                    </a:lnTo>
                    <a:lnTo>
                      <a:pt x="0" y="468"/>
                    </a:lnTo>
                    <a:lnTo>
                      <a:pt x="0" y="445"/>
                    </a:lnTo>
                    <a:lnTo>
                      <a:pt x="23" y="445"/>
                    </a:lnTo>
                    <a:lnTo>
                      <a:pt x="23" y="383"/>
                    </a:lnTo>
                    <a:lnTo>
                      <a:pt x="0" y="383"/>
                    </a:lnTo>
                    <a:lnTo>
                      <a:pt x="0" y="368"/>
                    </a:lnTo>
                    <a:lnTo>
                      <a:pt x="23" y="368"/>
                    </a:lnTo>
                    <a:lnTo>
                      <a:pt x="23" y="307"/>
                    </a:lnTo>
                    <a:lnTo>
                      <a:pt x="0" y="307"/>
                    </a:lnTo>
                    <a:lnTo>
                      <a:pt x="0" y="292"/>
                    </a:lnTo>
                    <a:lnTo>
                      <a:pt x="23" y="292"/>
                    </a:lnTo>
                    <a:lnTo>
                      <a:pt x="23" y="230"/>
                    </a:lnTo>
                    <a:lnTo>
                      <a:pt x="0" y="230"/>
                    </a:lnTo>
                    <a:lnTo>
                      <a:pt x="0" y="215"/>
                    </a:lnTo>
                    <a:lnTo>
                      <a:pt x="23" y="215"/>
                    </a:lnTo>
                    <a:lnTo>
                      <a:pt x="23" y="154"/>
                    </a:lnTo>
                    <a:lnTo>
                      <a:pt x="0" y="154"/>
                    </a:lnTo>
                    <a:lnTo>
                      <a:pt x="0" y="138"/>
                    </a:lnTo>
                    <a:lnTo>
                      <a:pt x="23" y="138"/>
                    </a:lnTo>
                    <a:lnTo>
                      <a:pt x="23" y="77"/>
                    </a:lnTo>
                    <a:lnTo>
                      <a:pt x="0" y="77"/>
                    </a:lnTo>
                    <a:lnTo>
                      <a:pt x="0" y="62"/>
                    </a:lnTo>
                    <a:lnTo>
                      <a:pt x="23" y="62"/>
                    </a:lnTo>
                    <a:lnTo>
                      <a:pt x="23" y="0"/>
                    </a:lnTo>
                    <a:lnTo>
                      <a:pt x="46" y="0"/>
                    </a:lnTo>
                    <a:lnTo>
                      <a:pt x="46" y="445"/>
                    </a:lnTo>
                    <a:lnTo>
                      <a:pt x="490" y="445"/>
                    </a:lnTo>
                    <a:lnTo>
                      <a:pt x="490" y="468"/>
                    </a:lnTo>
                    <a:lnTo>
                      <a:pt x="429" y="468"/>
                    </a:lnTo>
                    <a:lnTo>
                      <a:pt x="429" y="491"/>
                    </a:lnTo>
                    <a:lnTo>
                      <a:pt x="414" y="491"/>
                    </a:lnTo>
                    <a:lnTo>
                      <a:pt x="414" y="468"/>
                    </a:lnTo>
                    <a:lnTo>
                      <a:pt x="352" y="468"/>
                    </a:lnTo>
                    <a:lnTo>
                      <a:pt x="352" y="491"/>
                    </a:lnTo>
                    <a:lnTo>
                      <a:pt x="337" y="491"/>
                    </a:lnTo>
                    <a:lnTo>
                      <a:pt x="337" y="468"/>
                    </a:lnTo>
                    <a:lnTo>
                      <a:pt x="276" y="468"/>
                    </a:lnTo>
                    <a:lnTo>
                      <a:pt x="276" y="491"/>
                    </a:lnTo>
                    <a:lnTo>
                      <a:pt x="260" y="491"/>
                    </a:lnTo>
                    <a:lnTo>
                      <a:pt x="260" y="468"/>
                    </a:lnTo>
                    <a:lnTo>
                      <a:pt x="199" y="468"/>
                    </a:lnTo>
                    <a:lnTo>
                      <a:pt x="199" y="491"/>
                    </a:lnTo>
                    <a:lnTo>
                      <a:pt x="184" y="491"/>
                    </a:lnTo>
                    <a:lnTo>
                      <a:pt x="184" y="468"/>
                    </a:lnTo>
                    <a:lnTo>
                      <a:pt x="122" y="468"/>
                    </a:lnTo>
                    <a:lnTo>
                      <a:pt x="122" y="491"/>
                    </a:lnTo>
                    <a:lnTo>
                      <a:pt x="107" y="491"/>
                    </a:lnTo>
                    <a:lnTo>
                      <a:pt x="107" y="468"/>
                    </a:lnTo>
                    <a:lnTo>
                      <a:pt x="46" y="468"/>
                    </a:lnTo>
                    <a:lnTo>
                      <a:pt x="46" y="491"/>
                    </a:lnTo>
                    <a:lnTo>
                      <a:pt x="23" y="491"/>
                    </a:lnTo>
                    <a:lnTo>
                      <a:pt x="23" y="4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0" name="Freeform 36"/>
              <p:cNvSpPr>
                <a:spLocks noEditPoints="1"/>
              </p:cNvSpPr>
              <p:nvPr/>
            </p:nvSpPr>
            <p:spPr bwMode="auto">
              <a:xfrm>
                <a:off x="1761051" y="773380"/>
                <a:ext cx="699896" cy="423928"/>
              </a:xfrm>
              <a:custGeom>
                <a:avLst/>
                <a:gdLst>
                  <a:gd name="T0" fmla="*/ 690 w 880"/>
                  <a:gd name="T1" fmla="*/ 128 h 534"/>
                  <a:gd name="T2" fmla="*/ 753 w 880"/>
                  <a:gd name="T3" fmla="*/ 73 h 534"/>
                  <a:gd name="T4" fmla="*/ 880 w 880"/>
                  <a:gd name="T5" fmla="*/ 58 h 534"/>
                  <a:gd name="T6" fmla="*/ 880 w 880"/>
                  <a:gd name="T7" fmla="*/ 9 h 534"/>
                  <a:gd name="T8" fmla="*/ 741 w 880"/>
                  <a:gd name="T9" fmla="*/ 26 h 534"/>
                  <a:gd name="T10" fmla="*/ 690 w 880"/>
                  <a:gd name="T11" fmla="*/ 0 h 534"/>
                  <a:gd name="T12" fmla="*/ 626 w 880"/>
                  <a:gd name="T13" fmla="*/ 64 h 534"/>
                  <a:gd name="T14" fmla="*/ 630 w 880"/>
                  <a:gd name="T15" fmla="*/ 85 h 534"/>
                  <a:gd name="T16" fmla="*/ 365 w 880"/>
                  <a:gd name="T17" fmla="*/ 369 h 534"/>
                  <a:gd name="T18" fmla="*/ 337 w 880"/>
                  <a:gd name="T19" fmla="*/ 363 h 534"/>
                  <a:gd name="T20" fmla="*/ 304 w 880"/>
                  <a:gd name="T21" fmla="*/ 372 h 534"/>
                  <a:gd name="T22" fmla="*/ 256 w 880"/>
                  <a:gd name="T23" fmla="*/ 328 h 534"/>
                  <a:gd name="T24" fmla="*/ 259 w 880"/>
                  <a:gd name="T25" fmla="*/ 312 h 534"/>
                  <a:gd name="T26" fmla="*/ 195 w 880"/>
                  <a:gd name="T27" fmla="*/ 248 h 534"/>
                  <a:gd name="T28" fmla="*/ 131 w 880"/>
                  <a:gd name="T29" fmla="*/ 312 h 534"/>
                  <a:gd name="T30" fmla="*/ 134 w 880"/>
                  <a:gd name="T31" fmla="*/ 331 h 534"/>
                  <a:gd name="T32" fmla="*/ 0 w 880"/>
                  <a:gd name="T33" fmla="*/ 466 h 534"/>
                  <a:gd name="T34" fmla="*/ 0 w 880"/>
                  <a:gd name="T35" fmla="*/ 534 h 534"/>
                  <a:gd name="T36" fmla="*/ 164 w 880"/>
                  <a:gd name="T37" fmla="*/ 368 h 534"/>
                  <a:gd name="T38" fmla="*/ 195 w 880"/>
                  <a:gd name="T39" fmla="*/ 376 h 534"/>
                  <a:gd name="T40" fmla="*/ 228 w 880"/>
                  <a:gd name="T41" fmla="*/ 367 h 534"/>
                  <a:gd name="T42" fmla="*/ 275 w 880"/>
                  <a:gd name="T43" fmla="*/ 410 h 534"/>
                  <a:gd name="T44" fmla="*/ 273 w 880"/>
                  <a:gd name="T45" fmla="*/ 427 h 534"/>
                  <a:gd name="T46" fmla="*/ 337 w 880"/>
                  <a:gd name="T47" fmla="*/ 491 h 534"/>
                  <a:gd name="T48" fmla="*/ 401 w 880"/>
                  <a:gd name="T49" fmla="*/ 427 h 534"/>
                  <a:gd name="T50" fmla="*/ 397 w 880"/>
                  <a:gd name="T51" fmla="*/ 405 h 534"/>
                  <a:gd name="T52" fmla="*/ 662 w 880"/>
                  <a:gd name="T53" fmla="*/ 121 h 534"/>
                  <a:gd name="T54" fmla="*/ 690 w 880"/>
                  <a:gd name="T55" fmla="*/ 128 h 534"/>
                  <a:gd name="T56" fmla="*/ 690 w 880"/>
                  <a:gd name="T57" fmla="*/ 88 h 534"/>
                  <a:gd name="T58" fmla="*/ 714 w 880"/>
                  <a:gd name="T59" fmla="*/ 64 h 534"/>
                  <a:gd name="T60" fmla="*/ 690 w 880"/>
                  <a:gd name="T61" fmla="*/ 40 h 534"/>
                  <a:gd name="T62" fmla="*/ 666 w 880"/>
                  <a:gd name="T63" fmla="*/ 64 h 534"/>
                  <a:gd name="T64" fmla="*/ 690 w 880"/>
                  <a:gd name="T65" fmla="*/ 88 h 534"/>
                  <a:gd name="T66" fmla="*/ 337 w 880"/>
                  <a:gd name="T67" fmla="*/ 451 h 534"/>
                  <a:gd name="T68" fmla="*/ 361 w 880"/>
                  <a:gd name="T69" fmla="*/ 427 h 534"/>
                  <a:gd name="T70" fmla="*/ 337 w 880"/>
                  <a:gd name="T71" fmla="*/ 403 h 534"/>
                  <a:gd name="T72" fmla="*/ 313 w 880"/>
                  <a:gd name="T73" fmla="*/ 427 h 534"/>
                  <a:gd name="T74" fmla="*/ 337 w 880"/>
                  <a:gd name="T75" fmla="*/ 451 h 534"/>
                  <a:gd name="T76" fmla="*/ 195 w 880"/>
                  <a:gd name="T77" fmla="*/ 336 h 534"/>
                  <a:gd name="T78" fmla="*/ 219 w 880"/>
                  <a:gd name="T79" fmla="*/ 312 h 534"/>
                  <a:gd name="T80" fmla="*/ 195 w 880"/>
                  <a:gd name="T81" fmla="*/ 288 h 534"/>
                  <a:gd name="T82" fmla="*/ 171 w 880"/>
                  <a:gd name="T83" fmla="*/ 312 h 534"/>
                  <a:gd name="T84" fmla="*/ 195 w 880"/>
                  <a:gd name="T85" fmla="*/ 33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0" h="534">
                    <a:moveTo>
                      <a:pt x="690" y="128"/>
                    </a:moveTo>
                    <a:cubicBezTo>
                      <a:pt x="722" y="128"/>
                      <a:pt x="749" y="104"/>
                      <a:pt x="753" y="73"/>
                    </a:cubicBezTo>
                    <a:cubicBezTo>
                      <a:pt x="880" y="58"/>
                      <a:pt x="880" y="58"/>
                      <a:pt x="880" y="58"/>
                    </a:cubicBezTo>
                    <a:cubicBezTo>
                      <a:pt x="880" y="9"/>
                      <a:pt x="880" y="9"/>
                      <a:pt x="880" y="9"/>
                    </a:cubicBezTo>
                    <a:cubicBezTo>
                      <a:pt x="741" y="26"/>
                      <a:pt x="741" y="26"/>
                      <a:pt x="741" y="26"/>
                    </a:cubicBezTo>
                    <a:cubicBezTo>
                      <a:pt x="729" y="10"/>
                      <a:pt x="711" y="0"/>
                      <a:pt x="690" y="0"/>
                    </a:cubicBezTo>
                    <a:cubicBezTo>
                      <a:pt x="655" y="0"/>
                      <a:pt x="626" y="29"/>
                      <a:pt x="626" y="64"/>
                    </a:cubicBezTo>
                    <a:cubicBezTo>
                      <a:pt x="626" y="72"/>
                      <a:pt x="627" y="79"/>
                      <a:pt x="630" y="85"/>
                    </a:cubicBezTo>
                    <a:cubicBezTo>
                      <a:pt x="365" y="369"/>
                      <a:pt x="365" y="369"/>
                      <a:pt x="365" y="369"/>
                    </a:cubicBezTo>
                    <a:cubicBezTo>
                      <a:pt x="357" y="365"/>
                      <a:pt x="347" y="363"/>
                      <a:pt x="337" y="363"/>
                    </a:cubicBezTo>
                    <a:cubicBezTo>
                      <a:pt x="325" y="363"/>
                      <a:pt x="314" y="366"/>
                      <a:pt x="304" y="372"/>
                    </a:cubicBezTo>
                    <a:cubicBezTo>
                      <a:pt x="256" y="328"/>
                      <a:pt x="256" y="328"/>
                      <a:pt x="256" y="328"/>
                    </a:cubicBezTo>
                    <a:cubicBezTo>
                      <a:pt x="258" y="323"/>
                      <a:pt x="259" y="318"/>
                      <a:pt x="259" y="312"/>
                    </a:cubicBezTo>
                    <a:cubicBezTo>
                      <a:pt x="259" y="277"/>
                      <a:pt x="230" y="248"/>
                      <a:pt x="195" y="248"/>
                    </a:cubicBezTo>
                    <a:cubicBezTo>
                      <a:pt x="159" y="248"/>
                      <a:pt x="131" y="277"/>
                      <a:pt x="131" y="312"/>
                    </a:cubicBezTo>
                    <a:cubicBezTo>
                      <a:pt x="131" y="319"/>
                      <a:pt x="132" y="325"/>
                      <a:pt x="134" y="331"/>
                    </a:cubicBezTo>
                    <a:cubicBezTo>
                      <a:pt x="0" y="466"/>
                      <a:pt x="0" y="466"/>
                      <a:pt x="0" y="466"/>
                    </a:cubicBezTo>
                    <a:cubicBezTo>
                      <a:pt x="0" y="534"/>
                      <a:pt x="0" y="534"/>
                      <a:pt x="0" y="534"/>
                    </a:cubicBezTo>
                    <a:cubicBezTo>
                      <a:pt x="164" y="368"/>
                      <a:pt x="164" y="368"/>
                      <a:pt x="164" y="368"/>
                    </a:cubicBezTo>
                    <a:cubicBezTo>
                      <a:pt x="173" y="373"/>
                      <a:pt x="184" y="376"/>
                      <a:pt x="195" y="376"/>
                    </a:cubicBezTo>
                    <a:cubicBezTo>
                      <a:pt x="207" y="376"/>
                      <a:pt x="218" y="373"/>
                      <a:pt x="228" y="367"/>
                    </a:cubicBezTo>
                    <a:cubicBezTo>
                      <a:pt x="275" y="410"/>
                      <a:pt x="275" y="410"/>
                      <a:pt x="275" y="410"/>
                    </a:cubicBezTo>
                    <a:cubicBezTo>
                      <a:pt x="274" y="416"/>
                      <a:pt x="273" y="421"/>
                      <a:pt x="273" y="427"/>
                    </a:cubicBezTo>
                    <a:cubicBezTo>
                      <a:pt x="273" y="462"/>
                      <a:pt x="302" y="491"/>
                      <a:pt x="337" y="491"/>
                    </a:cubicBezTo>
                    <a:cubicBezTo>
                      <a:pt x="372" y="491"/>
                      <a:pt x="401" y="462"/>
                      <a:pt x="401" y="427"/>
                    </a:cubicBezTo>
                    <a:cubicBezTo>
                      <a:pt x="401" y="419"/>
                      <a:pt x="400" y="412"/>
                      <a:pt x="397" y="405"/>
                    </a:cubicBezTo>
                    <a:cubicBezTo>
                      <a:pt x="662" y="121"/>
                      <a:pt x="662" y="121"/>
                      <a:pt x="662" y="121"/>
                    </a:cubicBezTo>
                    <a:cubicBezTo>
                      <a:pt x="670" y="126"/>
                      <a:pt x="680" y="128"/>
                      <a:pt x="690" y="128"/>
                    </a:cubicBezTo>
                    <a:close/>
                    <a:moveTo>
                      <a:pt x="690" y="88"/>
                    </a:moveTo>
                    <a:cubicBezTo>
                      <a:pt x="703" y="88"/>
                      <a:pt x="714" y="77"/>
                      <a:pt x="714" y="64"/>
                    </a:cubicBezTo>
                    <a:cubicBezTo>
                      <a:pt x="714" y="51"/>
                      <a:pt x="703" y="40"/>
                      <a:pt x="690" y="40"/>
                    </a:cubicBezTo>
                    <a:cubicBezTo>
                      <a:pt x="677" y="40"/>
                      <a:pt x="666" y="51"/>
                      <a:pt x="666" y="64"/>
                    </a:cubicBezTo>
                    <a:cubicBezTo>
                      <a:pt x="666" y="77"/>
                      <a:pt x="677" y="88"/>
                      <a:pt x="690" y="88"/>
                    </a:cubicBezTo>
                    <a:close/>
                    <a:moveTo>
                      <a:pt x="337" y="451"/>
                    </a:moveTo>
                    <a:cubicBezTo>
                      <a:pt x="350" y="451"/>
                      <a:pt x="361" y="440"/>
                      <a:pt x="361" y="427"/>
                    </a:cubicBezTo>
                    <a:cubicBezTo>
                      <a:pt x="361" y="414"/>
                      <a:pt x="350" y="403"/>
                      <a:pt x="337" y="403"/>
                    </a:cubicBezTo>
                    <a:cubicBezTo>
                      <a:pt x="324" y="403"/>
                      <a:pt x="313" y="414"/>
                      <a:pt x="313" y="427"/>
                    </a:cubicBezTo>
                    <a:cubicBezTo>
                      <a:pt x="313" y="440"/>
                      <a:pt x="324" y="451"/>
                      <a:pt x="337" y="451"/>
                    </a:cubicBezTo>
                    <a:close/>
                    <a:moveTo>
                      <a:pt x="195" y="336"/>
                    </a:moveTo>
                    <a:cubicBezTo>
                      <a:pt x="208" y="336"/>
                      <a:pt x="219" y="325"/>
                      <a:pt x="219" y="312"/>
                    </a:cubicBezTo>
                    <a:cubicBezTo>
                      <a:pt x="219" y="299"/>
                      <a:pt x="208" y="288"/>
                      <a:pt x="195" y="288"/>
                    </a:cubicBezTo>
                    <a:cubicBezTo>
                      <a:pt x="181" y="288"/>
                      <a:pt x="171" y="299"/>
                      <a:pt x="171" y="312"/>
                    </a:cubicBezTo>
                    <a:cubicBezTo>
                      <a:pt x="171" y="325"/>
                      <a:pt x="181" y="336"/>
                      <a:pt x="195" y="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2538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00"/>
                                  </p:stCondLst>
                                  <p:childTnLst>
                                    <p:set>
                                      <p:cBhvr>
                                        <p:cTn id="6" dur="1" fill="hold">
                                          <p:stCondLst>
                                            <p:cond delay="0"/>
                                          </p:stCondLst>
                                        </p:cTn>
                                        <p:tgtEl>
                                          <p:spTgt spid="35"/>
                                        </p:tgtEl>
                                        <p:attrNameLst>
                                          <p:attrName>style.visibility</p:attrName>
                                        </p:attrNameLst>
                                      </p:cBhvr>
                                      <p:to>
                                        <p:strVal val="visible"/>
                                      </p:to>
                                    </p:set>
                                    <p:anim calcmode="lin" valueType="num">
                                      <p:cBhvr>
                                        <p:cTn id="7" dur="750" fill="hold"/>
                                        <p:tgtEl>
                                          <p:spTgt spid="35"/>
                                        </p:tgtEl>
                                        <p:attrNameLst>
                                          <p:attrName>ppt_w</p:attrName>
                                        </p:attrNameLst>
                                      </p:cBhvr>
                                      <p:tavLst>
                                        <p:tav tm="0">
                                          <p:val>
                                            <p:fltVal val="0"/>
                                          </p:val>
                                        </p:tav>
                                        <p:tav tm="100000">
                                          <p:val>
                                            <p:strVal val="#ppt_w"/>
                                          </p:val>
                                        </p:tav>
                                      </p:tavLst>
                                    </p:anim>
                                    <p:anim calcmode="lin" valueType="num">
                                      <p:cBhvr>
                                        <p:cTn id="8" dur="750" fill="hold"/>
                                        <p:tgtEl>
                                          <p:spTgt spid="35"/>
                                        </p:tgtEl>
                                        <p:attrNameLst>
                                          <p:attrName>ppt_h</p:attrName>
                                        </p:attrNameLst>
                                      </p:cBhvr>
                                      <p:tavLst>
                                        <p:tav tm="0">
                                          <p:val>
                                            <p:fltVal val="0"/>
                                          </p:val>
                                        </p:tav>
                                        <p:tav tm="100000">
                                          <p:val>
                                            <p:strVal val="#ppt_h"/>
                                          </p:val>
                                        </p:tav>
                                      </p:tavLst>
                                    </p:anim>
                                    <p:animEffect transition="in" filter="fade">
                                      <p:cBhvr>
                                        <p:cTn id="9" dur="750"/>
                                        <p:tgtEl>
                                          <p:spTgt spid="35"/>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heel(1)">
                                      <p:cBhvr>
                                        <p:cTn id="17" dur="1700"/>
                                        <p:tgtEl>
                                          <p:spTgt spid="34"/>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fade">
                                      <p:cBhvr>
                                        <p:cTn id="21" dur="500"/>
                                        <p:tgtEl>
                                          <p:spTgt spid="105"/>
                                        </p:tgtEl>
                                      </p:cBhvr>
                                    </p:animEffect>
                                  </p:childTnLst>
                                </p:cTn>
                              </p:par>
                              <p:par>
                                <p:cTn id="22" presetID="53" presetClass="entr" presetSubtype="16" fill="hold" grpId="1" nodeType="withEffect">
                                  <p:stCondLst>
                                    <p:cond delay="0"/>
                                  </p:stCondLst>
                                  <p:childTnLst>
                                    <p:set>
                                      <p:cBhvr>
                                        <p:cTn id="23" dur="1" fill="hold">
                                          <p:stCondLst>
                                            <p:cond delay="0"/>
                                          </p:stCondLst>
                                        </p:cTn>
                                        <p:tgtEl>
                                          <p:spTgt spid="105"/>
                                        </p:tgtEl>
                                        <p:attrNameLst>
                                          <p:attrName>style.visibility</p:attrName>
                                        </p:attrNameLst>
                                      </p:cBhvr>
                                      <p:to>
                                        <p:strVal val="visible"/>
                                      </p:to>
                                    </p:set>
                                    <p:anim calcmode="lin" valueType="num">
                                      <p:cBhvr>
                                        <p:cTn id="24" dur="500" fill="hold"/>
                                        <p:tgtEl>
                                          <p:spTgt spid="105"/>
                                        </p:tgtEl>
                                        <p:attrNameLst>
                                          <p:attrName>ppt_w</p:attrName>
                                        </p:attrNameLst>
                                      </p:cBhvr>
                                      <p:tavLst>
                                        <p:tav tm="0">
                                          <p:val>
                                            <p:fltVal val="0"/>
                                          </p:val>
                                        </p:tav>
                                        <p:tav tm="100000">
                                          <p:val>
                                            <p:strVal val="#ppt_w"/>
                                          </p:val>
                                        </p:tav>
                                      </p:tavLst>
                                    </p:anim>
                                    <p:anim calcmode="lin" valueType="num">
                                      <p:cBhvr>
                                        <p:cTn id="25" dur="500" fill="hold"/>
                                        <p:tgtEl>
                                          <p:spTgt spid="105"/>
                                        </p:tgtEl>
                                        <p:attrNameLst>
                                          <p:attrName>ppt_h</p:attrName>
                                        </p:attrNameLst>
                                      </p:cBhvr>
                                      <p:tavLst>
                                        <p:tav tm="0">
                                          <p:val>
                                            <p:fltVal val="0"/>
                                          </p:val>
                                        </p:tav>
                                        <p:tav tm="100000">
                                          <p:val>
                                            <p:strVal val="#ppt_h"/>
                                          </p:val>
                                        </p:tav>
                                      </p:tavLst>
                                    </p:anim>
                                    <p:animEffect transition="in" filter="fade">
                                      <p:cBhvr>
                                        <p:cTn id="26" dur="500"/>
                                        <p:tgtEl>
                                          <p:spTgt spid="105"/>
                                        </p:tgtEl>
                                      </p:cBhvr>
                                    </p:animEffect>
                                  </p:childTnLst>
                                </p:cTn>
                              </p:par>
                              <p:par>
                                <p:cTn id="27" presetID="8" presetClass="emph" presetSubtype="0" fill="hold" grpId="2" nodeType="withEffect">
                                  <p:stCondLst>
                                    <p:cond delay="0"/>
                                  </p:stCondLst>
                                  <p:childTnLst>
                                    <p:animRot by="-21600000">
                                      <p:cBhvr>
                                        <p:cTn id="28" dur="800" fill="hold"/>
                                        <p:tgtEl>
                                          <p:spTgt spid="105"/>
                                        </p:tgtEl>
                                        <p:attrNameLst>
                                          <p:attrName>r</p:attrName>
                                        </p:attrNameLst>
                                      </p:cBhvr>
                                    </p:animRo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up)">
                                      <p:cBhvr>
                                        <p:cTn id="32" dur="500"/>
                                        <p:tgtEl>
                                          <p:spTgt spid="28"/>
                                        </p:tgtEl>
                                      </p:cBhvr>
                                    </p:animEffect>
                                  </p:childTnLst>
                                </p:cTn>
                              </p:par>
                            </p:childTnLst>
                          </p:cTn>
                        </p:par>
                        <p:par>
                          <p:cTn id="33" fill="hold">
                            <p:stCondLst>
                              <p:cond delay="3000"/>
                            </p:stCondLst>
                            <p:childTnLst>
                              <p:par>
                                <p:cTn id="34" presetID="53" presetClass="entr" presetSubtype="16" fill="hold" grpId="0" nodeType="afterEffect">
                                  <p:stCondLst>
                                    <p:cond delay="100"/>
                                  </p:stCondLst>
                                  <p:childTnLst>
                                    <p:set>
                                      <p:cBhvr>
                                        <p:cTn id="35" dur="1" fill="hold">
                                          <p:stCondLst>
                                            <p:cond delay="0"/>
                                          </p:stCondLst>
                                        </p:cTn>
                                        <p:tgtEl>
                                          <p:spTgt spid="39"/>
                                        </p:tgtEl>
                                        <p:attrNameLst>
                                          <p:attrName>style.visibility</p:attrName>
                                        </p:attrNameLst>
                                      </p:cBhvr>
                                      <p:to>
                                        <p:strVal val="visible"/>
                                      </p:to>
                                    </p:set>
                                    <p:anim calcmode="lin" valueType="num">
                                      <p:cBhvr>
                                        <p:cTn id="36" dur="750" fill="hold"/>
                                        <p:tgtEl>
                                          <p:spTgt spid="39"/>
                                        </p:tgtEl>
                                        <p:attrNameLst>
                                          <p:attrName>ppt_w</p:attrName>
                                        </p:attrNameLst>
                                      </p:cBhvr>
                                      <p:tavLst>
                                        <p:tav tm="0">
                                          <p:val>
                                            <p:fltVal val="0"/>
                                          </p:val>
                                        </p:tav>
                                        <p:tav tm="100000">
                                          <p:val>
                                            <p:strVal val="#ppt_w"/>
                                          </p:val>
                                        </p:tav>
                                      </p:tavLst>
                                    </p:anim>
                                    <p:anim calcmode="lin" valueType="num">
                                      <p:cBhvr>
                                        <p:cTn id="37" dur="750" fill="hold"/>
                                        <p:tgtEl>
                                          <p:spTgt spid="39"/>
                                        </p:tgtEl>
                                        <p:attrNameLst>
                                          <p:attrName>ppt_h</p:attrName>
                                        </p:attrNameLst>
                                      </p:cBhvr>
                                      <p:tavLst>
                                        <p:tav tm="0">
                                          <p:val>
                                            <p:fltVal val="0"/>
                                          </p:val>
                                        </p:tav>
                                        <p:tav tm="100000">
                                          <p:val>
                                            <p:strVal val="#ppt_h"/>
                                          </p:val>
                                        </p:tav>
                                      </p:tavLst>
                                    </p:anim>
                                    <p:animEffect transition="in" filter="fade">
                                      <p:cBhvr>
                                        <p:cTn id="38" dur="750"/>
                                        <p:tgtEl>
                                          <p:spTgt spid="39"/>
                                        </p:tgtEl>
                                      </p:cBhvr>
                                    </p:animEffect>
                                  </p:childTnLst>
                                </p:cTn>
                              </p:par>
                              <p:par>
                                <p:cTn id="39" presetID="53" presetClass="entr" presetSubtype="16" fill="hold" nodeType="withEffect">
                                  <p:stCondLst>
                                    <p:cond delay="1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750" fill="hold"/>
                                        <p:tgtEl>
                                          <p:spTgt spid="13"/>
                                        </p:tgtEl>
                                        <p:attrNameLst>
                                          <p:attrName>ppt_w</p:attrName>
                                        </p:attrNameLst>
                                      </p:cBhvr>
                                      <p:tavLst>
                                        <p:tav tm="0">
                                          <p:val>
                                            <p:fltVal val="0"/>
                                          </p:val>
                                        </p:tav>
                                        <p:tav tm="100000">
                                          <p:val>
                                            <p:strVal val="#ppt_w"/>
                                          </p:val>
                                        </p:tav>
                                      </p:tavLst>
                                    </p:anim>
                                    <p:anim calcmode="lin" valueType="num">
                                      <p:cBhvr>
                                        <p:cTn id="42" dur="750" fill="hold"/>
                                        <p:tgtEl>
                                          <p:spTgt spid="13"/>
                                        </p:tgtEl>
                                        <p:attrNameLst>
                                          <p:attrName>ppt_h</p:attrName>
                                        </p:attrNameLst>
                                      </p:cBhvr>
                                      <p:tavLst>
                                        <p:tav tm="0">
                                          <p:val>
                                            <p:fltVal val="0"/>
                                          </p:val>
                                        </p:tav>
                                        <p:tav tm="100000">
                                          <p:val>
                                            <p:strVal val="#ppt_h"/>
                                          </p:val>
                                        </p:tav>
                                      </p:tavLst>
                                    </p:anim>
                                    <p:animEffect transition="in" filter="fade">
                                      <p:cBhvr>
                                        <p:cTn id="43" dur="750"/>
                                        <p:tgtEl>
                                          <p:spTgt spid="1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heel(1)">
                                      <p:cBhvr>
                                        <p:cTn id="46" dur="1700"/>
                                        <p:tgtEl>
                                          <p:spTgt spid="38"/>
                                        </p:tgtEl>
                                      </p:cBhvr>
                                    </p:animEffect>
                                  </p:childTnLst>
                                </p:cTn>
                              </p:par>
                            </p:childTnLst>
                          </p:cTn>
                        </p:par>
                        <p:par>
                          <p:cTn id="47" fill="hold">
                            <p:stCondLst>
                              <p:cond delay="4700"/>
                            </p:stCondLst>
                            <p:childTnLst>
                              <p:par>
                                <p:cTn id="48" presetID="10" presetClass="entr" presetSubtype="0" fill="hold" grpId="0" nodeType="afterEffect">
                                  <p:stCondLst>
                                    <p:cond delay="0"/>
                                  </p:stCondLst>
                                  <p:childTnLst>
                                    <p:set>
                                      <p:cBhvr>
                                        <p:cTn id="49" dur="1" fill="hold">
                                          <p:stCondLst>
                                            <p:cond delay="0"/>
                                          </p:stCondLst>
                                        </p:cTn>
                                        <p:tgtEl>
                                          <p:spTgt spid="107"/>
                                        </p:tgtEl>
                                        <p:attrNameLst>
                                          <p:attrName>style.visibility</p:attrName>
                                        </p:attrNameLst>
                                      </p:cBhvr>
                                      <p:to>
                                        <p:strVal val="visible"/>
                                      </p:to>
                                    </p:set>
                                    <p:animEffect transition="in" filter="fade">
                                      <p:cBhvr>
                                        <p:cTn id="50" dur="500"/>
                                        <p:tgtEl>
                                          <p:spTgt spid="107"/>
                                        </p:tgtEl>
                                      </p:cBhvr>
                                    </p:animEffect>
                                  </p:childTnLst>
                                </p:cTn>
                              </p:par>
                              <p:par>
                                <p:cTn id="51" presetID="53" presetClass="entr" presetSubtype="16" fill="hold" grpId="1" nodeType="withEffect">
                                  <p:stCondLst>
                                    <p:cond delay="0"/>
                                  </p:stCondLst>
                                  <p:childTnLst>
                                    <p:set>
                                      <p:cBhvr>
                                        <p:cTn id="52" dur="1" fill="hold">
                                          <p:stCondLst>
                                            <p:cond delay="0"/>
                                          </p:stCondLst>
                                        </p:cTn>
                                        <p:tgtEl>
                                          <p:spTgt spid="107"/>
                                        </p:tgtEl>
                                        <p:attrNameLst>
                                          <p:attrName>style.visibility</p:attrName>
                                        </p:attrNameLst>
                                      </p:cBhvr>
                                      <p:to>
                                        <p:strVal val="visible"/>
                                      </p:to>
                                    </p:set>
                                    <p:anim calcmode="lin" valueType="num">
                                      <p:cBhvr>
                                        <p:cTn id="53" dur="500" fill="hold"/>
                                        <p:tgtEl>
                                          <p:spTgt spid="107"/>
                                        </p:tgtEl>
                                        <p:attrNameLst>
                                          <p:attrName>ppt_w</p:attrName>
                                        </p:attrNameLst>
                                      </p:cBhvr>
                                      <p:tavLst>
                                        <p:tav tm="0">
                                          <p:val>
                                            <p:fltVal val="0"/>
                                          </p:val>
                                        </p:tav>
                                        <p:tav tm="100000">
                                          <p:val>
                                            <p:strVal val="#ppt_w"/>
                                          </p:val>
                                        </p:tav>
                                      </p:tavLst>
                                    </p:anim>
                                    <p:anim calcmode="lin" valueType="num">
                                      <p:cBhvr>
                                        <p:cTn id="54" dur="500" fill="hold"/>
                                        <p:tgtEl>
                                          <p:spTgt spid="107"/>
                                        </p:tgtEl>
                                        <p:attrNameLst>
                                          <p:attrName>ppt_h</p:attrName>
                                        </p:attrNameLst>
                                      </p:cBhvr>
                                      <p:tavLst>
                                        <p:tav tm="0">
                                          <p:val>
                                            <p:fltVal val="0"/>
                                          </p:val>
                                        </p:tav>
                                        <p:tav tm="100000">
                                          <p:val>
                                            <p:strVal val="#ppt_h"/>
                                          </p:val>
                                        </p:tav>
                                      </p:tavLst>
                                    </p:anim>
                                    <p:animEffect transition="in" filter="fade">
                                      <p:cBhvr>
                                        <p:cTn id="55" dur="500"/>
                                        <p:tgtEl>
                                          <p:spTgt spid="107"/>
                                        </p:tgtEl>
                                      </p:cBhvr>
                                    </p:animEffect>
                                  </p:childTnLst>
                                </p:cTn>
                              </p:par>
                              <p:par>
                                <p:cTn id="56" presetID="8" presetClass="emph" presetSubtype="0" fill="hold" grpId="2" nodeType="withEffect">
                                  <p:stCondLst>
                                    <p:cond delay="0"/>
                                  </p:stCondLst>
                                  <p:childTnLst>
                                    <p:animRot by="-21600000">
                                      <p:cBhvr>
                                        <p:cTn id="57" dur="800" fill="hold"/>
                                        <p:tgtEl>
                                          <p:spTgt spid="107"/>
                                        </p:tgtEl>
                                        <p:attrNameLst>
                                          <p:attrName>r</p:attrName>
                                        </p:attrNameLst>
                                      </p:cBhvr>
                                    </p:animRo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wipe(left)">
                                      <p:cBhvr>
                                        <p:cTn id="61" dur="500"/>
                                        <p:tgtEl>
                                          <p:spTgt spid="70"/>
                                        </p:tgtEl>
                                      </p:cBhvr>
                                    </p:animEffect>
                                  </p:childTnLst>
                                </p:cTn>
                              </p:par>
                            </p:childTnLst>
                          </p:cTn>
                        </p:par>
                        <p:par>
                          <p:cTn id="62" fill="hold">
                            <p:stCondLst>
                              <p:cond delay="6000"/>
                            </p:stCondLst>
                            <p:childTnLst>
                              <p:par>
                                <p:cTn id="63" presetID="53" presetClass="entr" presetSubtype="16" fill="hold" grpId="0" nodeType="afterEffect">
                                  <p:stCondLst>
                                    <p:cond delay="1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750" fill="hold"/>
                                        <p:tgtEl>
                                          <p:spTgt spid="42"/>
                                        </p:tgtEl>
                                        <p:attrNameLst>
                                          <p:attrName>ppt_w</p:attrName>
                                        </p:attrNameLst>
                                      </p:cBhvr>
                                      <p:tavLst>
                                        <p:tav tm="0">
                                          <p:val>
                                            <p:fltVal val="0"/>
                                          </p:val>
                                        </p:tav>
                                        <p:tav tm="100000">
                                          <p:val>
                                            <p:strVal val="#ppt_w"/>
                                          </p:val>
                                        </p:tav>
                                      </p:tavLst>
                                    </p:anim>
                                    <p:anim calcmode="lin" valueType="num">
                                      <p:cBhvr>
                                        <p:cTn id="66" dur="750" fill="hold"/>
                                        <p:tgtEl>
                                          <p:spTgt spid="42"/>
                                        </p:tgtEl>
                                        <p:attrNameLst>
                                          <p:attrName>ppt_h</p:attrName>
                                        </p:attrNameLst>
                                      </p:cBhvr>
                                      <p:tavLst>
                                        <p:tav tm="0">
                                          <p:val>
                                            <p:fltVal val="0"/>
                                          </p:val>
                                        </p:tav>
                                        <p:tav tm="100000">
                                          <p:val>
                                            <p:strVal val="#ppt_h"/>
                                          </p:val>
                                        </p:tav>
                                      </p:tavLst>
                                    </p:anim>
                                    <p:animEffect transition="in" filter="fade">
                                      <p:cBhvr>
                                        <p:cTn id="67" dur="750"/>
                                        <p:tgtEl>
                                          <p:spTgt spid="42"/>
                                        </p:tgtEl>
                                      </p:cBhvr>
                                    </p:animEffect>
                                  </p:childTnLst>
                                </p:cTn>
                              </p:par>
                              <p:par>
                                <p:cTn id="68" presetID="53" presetClass="entr" presetSubtype="16" fill="hold" grpId="0" nodeType="withEffect">
                                  <p:stCondLst>
                                    <p:cond delay="100"/>
                                  </p:stCondLst>
                                  <p:childTnLst>
                                    <p:set>
                                      <p:cBhvr>
                                        <p:cTn id="69" dur="1" fill="hold">
                                          <p:stCondLst>
                                            <p:cond delay="0"/>
                                          </p:stCondLst>
                                        </p:cTn>
                                        <p:tgtEl>
                                          <p:spTgt spid="12"/>
                                        </p:tgtEl>
                                        <p:attrNameLst>
                                          <p:attrName>style.visibility</p:attrName>
                                        </p:attrNameLst>
                                      </p:cBhvr>
                                      <p:to>
                                        <p:strVal val="visible"/>
                                      </p:to>
                                    </p:set>
                                    <p:anim calcmode="lin" valueType="num">
                                      <p:cBhvr>
                                        <p:cTn id="70" dur="750" fill="hold"/>
                                        <p:tgtEl>
                                          <p:spTgt spid="12"/>
                                        </p:tgtEl>
                                        <p:attrNameLst>
                                          <p:attrName>ppt_w</p:attrName>
                                        </p:attrNameLst>
                                      </p:cBhvr>
                                      <p:tavLst>
                                        <p:tav tm="0">
                                          <p:val>
                                            <p:fltVal val="0"/>
                                          </p:val>
                                        </p:tav>
                                        <p:tav tm="100000">
                                          <p:val>
                                            <p:strVal val="#ppt_w"/>
                                          </p:val>
                                        </p:tav>
                                      </p:tavLst>
                                    </p:anim>
                                    <p:anim calcmode="lin" valueType="num">
                                      <p:cBhvr>
                                        <p:cTn id="71" dur="750" fill="hold"/>
                                        <p:tgtEl>
                                          <p:spTgt spid="12"/>
                                        </p:tgtEl>
                                        <p:attrNameLst>
                                          <p:attrName>ppt_h</p:attrName>
                                        </p:attrNameLst>
                                      </p:cBhvr>
                                      <p:tavLst>
                                        <p:tav tm="0">
                                          <p:val>
                                            <p:fltVal val="0"/>
                                          </p:val>
                                        </p:tav>
                                        <p:tav tm="100000">
                                          <p:val>
                                            <p:strVal val="#ppt_h"/>
                                          </p:val>
                                        </p:tav>
                                      </p:tavLst>
                                    </p:anim>
                                    <p:animEffect transition="in" filter="fade">
                                      <p:cBhvr>
                                        <p:cTn id="72" dur="750"/>
                                        <p:tgtEl>
                                          <p:spTgt spid="12"/>
                                        </p:tgtEl>
                                      </p:cBhvr>
                                    </p:animEffect>
                                  </p:childTnLst>
                                </p:cTn>
                              </p:par>
                              <p:par>
                                <p:cTn id="73" presetID="21" presetClass="entr" presetSubtype="1"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heel(1)">
                                      <p:cBhvr>
                                        <p:cTn id="75" dur="1700"/>
                                        <p:tgtEl>
                                          <p:spTgt spid="41"/>
                                        </p:tgtEl>
                                      </p:cBhvr>
                                    </p:animEffect>
                                  </p:childTnLst>
                                </p:cTn>
                              </p:par>
                            </p:childTnLst>
                          </p:cTn>
                        </p:par>
                        <p:par>
                          <p:cTn id="76" fill="hold">
                            <p:stCondLst>
                              <p:cond delay="7700"/>
                            </p:stCondLst>
                            <p:childTnLst>
                              <p:par>
                                <p:cTn id="77" presetID="22" presetClass="entr" presetSubtype="1" fill="hold"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up)">
                                      <p:cBhvr>
                                        <p:cTn id="79" dur="500"/>
                                        <p:tgtEl>
                                          <p:spTgt spid="7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fade">
                                      <p:cBhvr>
                                        <p:cTn id="89" dur="500"/>
                                        <p:tgtEl>
                                          <p:spTgt spid="4"/>
                                        </p:tgtEl>
                                      </p:cBhvr>
                                    </p:animEffect>
                                  </p:childTnLst>
                                </p:cTn>
                              </p:par>
                              <p:par>
                                <p:cTn id="90" presetID="6" presetClass="emph" presetSubtype="0" fill="hold" nodeType="withEffect">
                                  <p:stCondLst>
                                    <p:cond delay="100"/>
                                  </p:stCondLst>
                                  <p:childTnLst>
                                    <p:animScale>
                                      <p:cBhvr>
                                        <p:cTn id="91" dur="1000" fill="hold"/>
                                        <p:tgtEl>
                                          <p:spTgt spid="4"/>
                                        </p:tgtEl>
                                      </p:cBhvr>
                                      <p:by x="50000" y="50000"/>
                                    </p:animScale>
                                  </p:childTnLst>
                                </p:cTn>
                              </p:par>
                              <p:par>
                                <p:cTn id="92" presetID="42" presetClass="path" presetSubtype="0" accel="50000" decel="50000" fill="hold" nodeType="withEffect">
                                  <p:stCondLst>
                                    <p:cond delay="100"/>
                                  </p:stCondLst>
                                  <p:childTnLst>
                                    <p:animMotion origin="layout" path="M -8.33333E-7 4.81481E-6 L 0.14948 0.01134 " pathEditMode="relative" rAng="0" ptsTypes="AA">
                                      <p:cBhvr>
                                        <p:cTn id="93" dur="1000" fill="hold"/>
                                        <p:tgtEl>
                                          <p:spTgt spid="4"/>
                                        </p:tgtEl>
                                        <p:attrNameLst>
                                          <p:attrName>ppt_x</p:attrName>
                                          <p:attrName>ppt_y</p:attrName>
                                        </p:attrNameLst>
                                      </p:cBhvr>
                                      <p:rCtr x="7465" y="556"/>
                                    </p:animMotion>
                                  </p:childTnLst>
                                </p:cTn>
                              </p:par>
                              <p:par>
                                <p:cTn id="94" presetID="10" presetClass="entr" presetSubtype="0" fill="hold" nodeType="withEffect">
                                  <p:stCondLst>
                                    <p:cond delay="100"/>
                                  </p:stCondLst>
                                  <p:childTnLst>
                                    <p:set>
                                      <p:cBhvr>
                                        <p:cTn id="95" dur="1" fill="hold">
                                          <p:stCondLst>
                                            <p:cond delay="0"/>
                                          </p:stCondLst>
                                        </p:cTn>
                                        <p:tgtEl>
                                          <p:spTgt spid="3"/>
                                        </p:tgtEl>
                                        <p:attrNameLst>
                                          <p:attrName>style.visibility</p:attrName>
                                        </p:attrNameLst>
                                      </p:cBhvr>
                                      <p:to>
                                        <p:strVal val="visible"/>
                                      </p:to>
                                    </p:set>
                                    <p:animEffect transition="in" filter="fade">
                                      <p:cBhvr>
                                        <p:cTn id="96" dur="500"/>
                                        <p:tgtEl>
                                          <p:spTgt spid="3"/>
                                        </p:tgtEl>
                                      </p:cBhvr>
                                    </p:animEffect>
                                  </p:childTnLst>
                                </p:cTn>
                              </p:par>
                              <p:par>
                                <p:cTn id="97" presetID="6" presetClass="emph" presetSubtype="0" fill="hold" nodeType="withEffect">
                                  <p:stCondLst>
                                    <p:cond delay="200"/>
                                  </p:stCondLst>
                                  <p:childTnLst>
                                    <p:animScale>
                                      <p:cBhvr>
                                        <p:cTn id="98" dur="1000" fill="hold"/>
                                        <p:tgtEl>
                                          <p:spTgt spid="3"/>
                                        </p:tgtEl>
                                      </p:cBhvr>
                                      <p:by x="50000" y="50000"/>
                                    </p:animScale>
                                  </p:childTnLst>
                                </p:cTn>
                              </p:par>
                              <p:par>
                                <p:cTn id="99" presetID="35" presetClass="path" presetSubtype="0" accel="50000" decel="50000" fill="hold" nodeType="withEffect">
                                  <p:stCondLst>
                                    <p:cond delay="200"/>
                                  </p:stCondLst>
                                  <p:childTnLst>
                                    <p:animMotion origin="layout" path="M -3.61111E-6 1.85185E-6 L -0.15989 0.01134 " pathEditMode="relative" rAng="0" ptsTypes="AA">
                                      <p:cBhvr>
                                        <p:cTn id="100" dur="1000" fill="hold"/>
                                        <p:tgtEl>
                                          <p:spTgt spid="3"/>
                                        </p:tgtEl>
                                        <p:attrNameLst>
                                          <p:attrName>ppt_x</p:attrName>
                                          <p:attrName>ppt_y</p:attrName>
                                        </p:attrNameLst>
                                      </p:cBhvr>
                                      <p:rCtr x="-8003" y="556"/>
                                    </p:animMotion>
                                  </p:childTnLst>
                                </p:cTn>
                              </p:par>
                              <p:par>
                                <p:cTn id="101" presetID="10" presetClass="exit" presetSubtype="0" fill="hold" grpId="1" nodeType="withEffect">
                                  <p:stCondLst>
                                    <p:cond delay="0"/>
                                  </p:stCondLst>
                                  <p:childTnLst>
                                    <p:animEffect transition="out" filter="fade">
                                      <p:cBhvr>
                                        <p:cTn id="102" dur="500"/>
                                        <p:tgtEl>
                                          <p:spTgt spid="35"/>
                                        </p:tgtEl>
                                      </p:cBhvr>
                                    </p:animEffect>
                                    <p:set>
                                      <p:cBhvr>
                                        <p:cTn id="103" dur="1" fill="hold">
                                          <p:stCondLst>
                                            <p:cond delay="499"/>
                                          </p:stCondLst>
                                        </p:cTn>
                                        <p:tgtEl>
                                          <p:spTgt spid="35"/>
                                        </p:tgtEl>
                                        <p:attrNameLst>
                                          <p:attrName>style.visibility</p:attrName>
                                        </p:attrNameLst>
                                      </p:cBhvr>
                                      <p:to>
                                        <p:strVal val="hidden"/>
                                      </p:to>
                                    </p:set>
                                  </p:childTnLst>
                                </p:cTn>
                              </p:par>
                              <p:par>
                                <p:cTn id="104" presetID="10" presetClass="exit" presetSubtype="0" fill="hold" grpId="1" nodeType="withEffect">
                                  <p:stCondLst>
                                    <p:cond delay="0"/>
                                  </p:stCondLst>
                                  <p:childTnLst>
                                    <p:animEffect transition="out" filter="fade">
                                      <p:cBhvr>
                                        <p:cTn id="105" dur="500"/>
                                        <p:tgtEl>
                                          <p:spTgt spid="9"/>
                                        </p:tgtEl>
                                      </p:cBhvr>
                                    </p:animEffect>
                                    <p:set>
                                      <p:cBhvr>
                                        <p:cTn id="106" dur="1" fill="hold">
                                          <p:stCondLst>
                                            <p:cond delay="499"/>
                                          </p:stCondLst>
                                        </p:cTn>
                                        <p:tgtEl>
                                          <p:spTgt spid="9"/>
                                        </p:tgtEl>
                                        <p:attrNameLst>
                                          <p:attrName>style.visibility</p:attrName>
                                        </p:attrNameLst>
                                      </p:cBhvr>
                                      <p:to>
                                        <p:strVal val="hidden"/>
                                      </p:to>
                                    </p:set>
                                  </p:childTnLst>
                                </p:cTn>
                              </p:par>
                              <p:par>
                                <p:cTn id="107" presetID="10" presetClass="exit" presetSubtype="0" fill="hold" grpId="1" nodeType="withEffect">
                                  <p:stCondLst>
                                    <p:cond delay="0"/>
                                  </p:stCondLst>
                                  <p:childTnLst>
                                    <p:animEffect transition="out" filter="fade">
                                      <p:cBhvr>
                                        <p:cTn id="108" dur="500"/>
                                        <p:tgtEl>
                                          <p:spTgt spid="34"/>
                                        </p:tgtEl>
                                      </p:cBhvr>
                                    </p:animEffect>
                                    <p:set>
                                      <p:cBhvr>
                                        <p:cTn id="109" dur="1" fill="hold">
                                          <p:stCondLst>
                                            <p:cond delay="499"/>
                                          </p:stCondLst>
                                        </p:cTn>
                                        <p:tgtEl>
                                          <p:spTgt spid="34"/>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500"/>
                                        <p:tgtEl>
                                          <p:spTgt spid="39"/>
                                        </p:tgtEl>
                                      </p:cBhvr>
                                    </p:animEffect>
                                    <p:set>
                                      <p:cBhvr>
                                        <p:cTn id="115" dur="1" fill="hold">
                                          <p:stCondLst>
                                            <p:cond delay="499"/>
                                          </p:stCondLst>
                                        </p:cTn>
                                        <p:tgtEl>
                                          <p:spTgt spid="39"/>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13"/>
                                        </p:tgtEl>
                                      </p:cBhvr>
                                    </p:animEffect>
                                    <p:set>
                                      <p:cBhvr>
                                        <p:cTn id="118" dur="1" fill="hold">
                                          <p:stCondLst>
                                            <p:cond delay="499"/>
                                          </p:stCondLst>
                                        </p:cTn>
                                        <p:tgtEl>
                                          <p:spTgt spid="13"/>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38"/>
                                        </p:tgtEl>
                                      </p:cBhvr>
                                    </p:animEffect>
                                    <p:set>
                                      <p:cBhvr>
                                        <p:cTn id="121" dur="1" fill="hold">
                                          <p:stCondLst>
                                            <p:cond delay="499"/>
                                          </p:stCondLst>
                                        </p:cTn>
                                        <p:tgtEl>
                                          <p:spTgt spid="38"/>
                                        </p:tgtEl>
                                        <p:attrNameLst>
                                          <p:attrName>style.visibility</p:attrName>
                                        </p:attrNameLst>
                                      </p:cBhvr>
                                      <p:to>
                                        <p:strVal val="hidden"/>
                                      </p:to>
                                    </p:set>
                                  </p:childTnLst>
                                </p:cTn>
                              </p:par>
                              <p:par>
                                <p:cTn id="122" presetID="10" presetClass="exit" presetSubtype="0" fill="hold" grpId="3" nodeType="withEffect">
                                  <p:stCondLst>
                                    <p:cond delay="0"/>
                                  </p:stCondLst>
                                  <p:childTnLst>
                                    <p:animEffect transition="out" filter="fade">
                                      <p:cBhvr>
                                        <p:cTn id="123" dur="500"/>
                                        <p:tgtEl>
                                          <p:spTgt spid="107"/>
                                        </p:tgtEl>
                                      </p:cBhvr>
                                    </p:animEffect>
                                    <p:set>
                                      <p:cBhvr>
                                        <p:cTn id="124" dur="1" fill="hold">
                                          <p:stCondLst>
                                            <p:cond delay="499"/>
                                          </p:stCondLst>
                                        </p:cTn>
                                        <p:tgtEl>
                                          <p:spTgt spid="107"/>
                                        </p:tgtEl>
                                        <p:attrNameLst>
                                          <p:attrName>style.visibility</p:attrName>
                                        </p:attrNameLst>
                                      </p:cBhvr>
                                      <p:to>
                                        <p:strVal val="hidden"/>
                                      </p:to>
                                    </p:set>
                                  </p:childTnLst>
                                </p:cTn>
                              </p:par>
                              <p:par>
                                <p:cTn id="125" presetID="10" presetClass="exit" presetSubtype="0" fill="hold" grpId="3" nodeType="withEffect">
                                  <p:stCondLst>
                                    <p:cond delay="0"/>
                                  </p:stCondLst>
                                  <p:childTnLst>
                                    <p:animEffect transition="out" filter="fade">
                                      <p:cBhvr>
                                        <p:cTn id="126" dur="500"/>
                                        <p:tgtEl>
                                          <p:spTgt spid="105"/>
                                        </p:tgtEl>
                                      </p:cBhvr>
                                    </p:animEffect>
                                    <p:set>
                                      <p:cBhvr>
                                        <p:cTn id="127" dur="1" fill="hold">
                                          <p:stCondLst>
                                            <p:cond delay="499"/>
                                          </p:stCondLst>
                                        </p:cTn>
                                        <p:tgtEl>
                                          <p:spTgt spid="105"/>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70"/>
                                        </p:tgtEl>
                                      </p:cBhvr>
                                    </p:animEffect>
                                    <p:set>
                                      <p:cBhvr>
                                        <p:cTn id="130" dur="1" fill="hold">
                                          <p:stCondLst>
                                            <p:cond delay="499"/>
                                          </p:stCondLst>
                                        </p:cTn>
                                        <p:tgtEl>
                                          <p:spTgt spid="70"/>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42"/>
                                        </p:tgtEl>
                                      </p:cBhvr>
                                    </p:animEffect>
                                    <p:set>
                                      <p:cBhvr>
                                        <p:cTn id="133" dur="1" fill="hold">
                                          <p:stCondLst>
                                            <p:cond delay="499"/>
                                          </p:stCondLst>
                                        </p:cTn>
                                        <p:tgtEl>
                                          <p:spTgt spid="42"/>
                                        </p:tgtEl>
                                        <p:attrNameLst>
                                          <p:attrName>style.visibility</p:attrName>
                                        </p:attrNameLst>
                                      </p:cBhvr>
                                      <p:to>
                                        <p:strVal val="hidden"/>
                                      </p:to>
                                    </p:set>
                                  </p:childTnLst>
                                </p:cTn>
                              </p:par>
                              <p:par>
                                <p:cTn id="134" presetID="10" presetClass="exit" presetSubtype="0" fill="hold" grpId="1" nodeType="withEffect">
                                  <p:stCondLst>
                                    <p:cond delay="0"/>
                                  </p:stCondLst>
                                  <p:childTnLst>
                                    <p:animEffect transition="out" filter="fade">
                                      <p:cBhvr>
                                        <p:cTn id="135" dur="500"/>
                                        <p:tgtEl>
                                          <p:spTgt spid="12"/>
                                        </p:tgtEl>
                                      </p:cBhvr>
                                    </p:animEffect>
                                    <p:set>
                                      <p:cBhvr>
                                        <p:cTn id="136" dur="1" fill="hold">
                                          <p:stCondLst>
                                            <p:cond delay="499"/>
                                          </p:stCondLst>
                                        </p:cTn>
                                        <p:tgtEl>
                                          <p:spTgt spid="12"/>
                                        </p:tgtEl>
                                        <p:attrNameLst>
                                          <p:attrName>style.visibility</p:attrName>
                                        </p:attrNameLst>
                                      </p:cBhvr>
                                      <p:to>
                                        <p:strVal val="hidden"/>
                                      </p:to>
                                    </p:set>
                                  </p:childTnLst>
                                </p:cTn>
                              </p:par>
                              <p:par>
                                <p:cTn id="137" presetID="10" presetClass="exit" presetSubtype="0" fill="hold" grpId="1" nodeType="withEffect">
                                  <p:stCondLst>
                                    <p:cond delay="0"/>
                                  </p:stCondLst>
                                  <p:childTnLst>
                                    <p:animEffect transition="out" filter="fade">
                                      <p:cBhvr>
                                        <p:cTn id="138" dur="500"/>
                                        <p:tgtEl>
                                          <p:spTgt spid="41"/>
                                        </p:tgtEl>
                                      </p:cBhvr>
                                    </p:animEffect>
                                    <p:set>
                                      <p:cBhvr>
                                        <p:cTn id="139" dur="1" fill="hold">
                                          <p:stCondLst>
                                            <p:cond delay="499"/>
                                          </p:stCondLst>
                                        </p:cTn>
                                        <p:tgtEl>
                                          <p:spTgt spid="41"/>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74"/>
                                        </p:tgtEl>
                                      </p:cBhvr>
                                    </p:animEffect>
                                    <p:set>
                                      <p:cBhvr>
                                        <p:cTn id="142" dur="1" fill="hold">
                                          <p:stCondLst>
                                            <p:cond delay="499"/>
                                          </p:stCondLst>
                                        </p:cTn>
                                        <p:tgtEl>
                                          <p:spTgt spid="74"/>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44"/>
                                        </p:tgtEl>
                                      </p:cBhvr>
                                    </p:animEffect>
                                    <p:set>
                                      <p:cBhvr>
                                        <p:cTn id="145" dur="1" fill="hold">
                                          <p:stCondLst>
                                            <p:cond delay="499"/>
                                          </p:stCondLst>
                                        </p:cTn>
                                        <p:tgtEl>
                                          <p:spTgt spid="44"/>
                                        </p:tgtEl>
                                        <p:attrNameLst>
                                          <p:attrName>style.visibility</p:attrName>
                                        </p:attrNameLst>
                                      </p:cBhvr>
                                      <p:to>
                                        <p:strVal val="hidden"/>
                                      </p:to>
                                    </p:set>
                                  </p:childTnLst>
                                </p:cTn>
                              </p:par>
                              <p:par>
                                <p:cTn id="146" presetID="10" presetClass="entr" presetSubtype="0" fill="hold" grpId="0" nodeType="withEffect">
                                  <p:stCondLst>
                                    <p:cond delay="1100"/>
                                  </p:stCondLst>
                                  <p:childTnLst>
                                    <p:set>
                                      <p:cBhvr>
                                        <p:cTn id="147" dur="1" fill="hold">
                                          <p:stCondLst>
                                            <p:cond delay="0"/>
                                          </p:stCondLst>
                                        </p:cTn>
                                        <p:tgtEl>
                                          <p:spTgt spid="133"/>
                                        </p:tgtEl>
                                        <p:attrNameLst>
                                          <p:attrName>style.visibility</p:attrName>
                                        </p:attrNameLst>
                                      </p:cBhvr>
                                      <p:to>
                                        <p:strVal val="visible"/>
                                      </p:to>
                                    </p:set>
                                    <p:animEffect transition="in" filter="fade">
                                      <p:cBhvr>
                                        <p:cTn id="148" dur="500"/>
                                        <p:tgtEl>
                                          <p:spTgt spid="133"/>
                                        </p:tgtEl>
                                      </p:cBhvr>
                                    </p:animEffect>
                                  </p:childTnLst>
                                </p:cTn>
                              </p:par>
                              <p:par>
                                <p:cTn id="149" presetID="10" presetClass="entr" presetSubtype="0" fill="hold" grpId="0" nodeType="withEffect">
                                  <p:stCondLst>
                                    <p:cond delay="1100"/>
                                  </p:stCondLst>
                                  <p:childTnLst>
                                    <p:set>
                                      <p:cBhvr>
                                        <p:cTn id="150" dur="1" fill="hold">
                                          <p:stCondLst>
                                            <p:cond delay="0"/>
                                          </p:stCondLst>
                                        </p:cTn>
                                        <p:tgtEl>
                                          <p:spTgt spid="132"/>
                                        </p:tgtEl>
                                        <p:attrNameLst>
                                          <p:attrName>style.visibility</p:attrName>
                                        </p:attrNameLst>
                                      </p:cBhvr>
                                      <p:to>
                                        <p:strVal val="visible"/>
                                      </p:to>
                                    </p:set>
                                    <p:animEffect transition="in" filter="fade">
                                      <p:cBhvr>
                                        <p:cTn id="151" dur="500"/>
                                        <p:tgtEl>
                                          <p:spTgt spid="132"/>
                                        </p:tgtEl>
                                      </p:cBhvr>
                                    </p:animEffect>
                                  </p:childTnLst>
                                </p:cTn>
                              </p:par>
                            </p:childTnLst>
                          </p:cTn>
                        </p:par>
                      </p:childTnLst>
                    </p:cTn>
                  </p:par>
                  <p:par>
                    <p:cTn id="152" fill="hold">
                      <p:stCondLst>
                        <p:cond delay="indefinite"/>
                      </p:stCondLst>
                      <p:childTnLst>
                        <p:par>
                          <p:cTn id="153" fill="hold">
                            <p:stCondLst>
                              <p:cond delay="0"/>
                            </p:stCondLst>
                            <p:childTnLst>
                              <p:par>
                                <p:cTn id="154" presetID="16" presetClass="entr" presetSubtype="37" fill="hold" nodeType="clickEffect">
                                  <p:stCondLst>
                                    <p:cond delay="0"/>
                                  </p:stCondLst>
                                  <p:childTnLst>
                                    <p:set>
                                      <p:cBhvr>
                                        <p:cTn id="155" dur="1" fill="hold">
                                          <p:stCondLst>
                                            <p:cond delay="0"/>
                                          </p:stCondLst>
                                        </p:cTn>
                                        <p:tgtEl>
                                          <p:spTgt spid="50"/>
                                        </p:tgtEl>
                                        <p:attrNameLst>
                                          <p:attrName>style.visibility</p:attrName>
                                        </p:attrNameLst>
                                      </p:cBhvr>
                                      <p:to>
                                        <p:strVal val="visible"/>
                                      </p:to>
                                    </p:set>
                                    <p:animEffect transition="in" filter="barn(outVertical)">
                                      <p:cBhvr>
                                        <p:cTn id="156" dur="500"/>
                                        <p:tgtEl>
                                          <p:spTgt spid="50"/>
                                        </p:tgtEl>
                                      </p:cBhvr>
                                    </p:animEffect>
                                  </p:childTnLst>
                                </p:cTn>
                              </p:par>
                              <p:par>
                                <p:cTn id="157" presetID="10" presetClass="entr" presetSubtype="0" fill="hold" grpId="0" nodeType="withEffect">
                                  <p:stCondLst>
                                    <p:cond delay="200"/>
                                  </p:stCondLst>
                                  <p:childTnLst>
                                    <p:set>
                                      <p:cBhvr>
                                        <p:cTn id="158" dur="1" fill="hold">
                                          <p:stCondLst>
                                            <p:cond delay="0"/>
                                          </p:stCondLst>
                                        </p:cTn>
                                        <p:tgtEl>
                                          <p:spTgt spid="52"/>
                                        </p:tgtEl>
                                        <p:attrNameLst>
                                          <p:attrName>style.visibility</p:attrName>
                                        </p:attrNameLst>
                                      </p:cBhvr>
                                      <p:to>
                                        <p:strVal val="visible"/>
                                      </p:to>
                                    </p:set>
                                    <p:animEffect transition="in" filter="fade">
                                      <p:cBhvr>
                                        <p:cTn id="159" dur="500"/>
                                        <p:tgtEl>
                                          <p:spTgt spid="52"/>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53"/>
                                        </p:tgtEl>
                                        <p:attrNameLst>
                                          <p:attrName>style.visibility</p:attrName>
                                        </p:attrNameLst>
                                      </p:cBhvr>
                                      <p:to>
                                        <p:strVal val="visible"/>
                                      </p:to>
                                    </p:set>
                                    <p:animEffect transition="in" filter="fade">
                                      <p:cBhvr>
                                        <p:cTn id="164" dur="500"/>
                                        <p:tgtEl>
                                          <p:spTgt spid="53"/>
                                        </p:tgtEl>
                                      </p:cBhvr>
                                    </p:animEffect>
                                  </p:childTnLst>
                                </p:cTn>
                              </p:par>
                              <p:par>
                                <p:cTn id="165" presetID="2" presetClass="entr" presetSubtype="2" decel="100000" fill="hold" nodeType="withEffect">
                                  <p:stCondLst>
                                    <p:cond delay="0"/>
                                  </p:stCondLst>
                                  <p:childTnLst>
                                    <p:set>
                                      <p:cBhvr>
                                        <p:cTn id="166" dur="1" fill="hold">
                                          <p:stCondLst>
                                            <p:cond delay="0"/>
                                          </p:stCondLst>
                                        </p:cTn>
                                        <p:tgtEl>
                                          <p:spTgt spid="58"/>
                                        </p:tgtEl>
                                        <p:attrNameLst>
                                          <p:attrName>style.visibility</p:attrName>
                                        </p:attrNameLst>
                                      </p:cBhvr>
                                      <p:to>
                                        <p:strVal val="visible"/>
                                      </p:to>
                                    </p:set>
                                    <p:anim calcmode="lin" valueType="num">
                                      <p:cBhvr additive="base">
                                        <p:cTn id="167" dur="750" fill="hold"/>
                                        <p:tgtEl>
                                          <p:spTgt spid="58"/>
                                        </p:tgtEl>
                                        <p:attrNameLst>
                                          <p:attrName>ppt_x</p:attrName>
                                        </p:attrNameLst>
                                      </p:cBhvr>
                                      <p:tavLst>
                                        <p:tav tm="0">
                                          <p:val>
                                            <p:strVal val="1+#ppt_w/2"/>
                                          </p:val>
                                        </p:tav>
                                        <p:tav tm="100000">
                                          <p:val>
                                            <p:strVal val="#ppt_x"/>
                                          </p:val>
                                        </p:tav>
                                      </p:tavLst>
                                    </p:anim>
                                    <p:anim calcmode="lin" valueType="num">
                                      <p:cBhvr additive="base">
                                        <p:cTn id="168" dur="750" fill="hold"/>
                                        <p:tgtEl>
                                          <p:spTgt spid="58"/>
                                        </p:tgtEl>
                                        <p:attrNameLst>
                                          <p:attrName>ppt_y</p:attrName>
                                        </p:attrNameLst>
                                      </p:cBhvr>
                                      <p:tavLst>
                                        <p:tav tm="0">
                                          <p:val>
                                            <p:strVal val="#ppt_y"/>
                                          </p:val>
                                        </p:tav>
                                        <p:tav tm="100000">
                                          <p:val>
                                            <p:strVal val="#ppt_y"/>
                                          </p:val>
                                        </p:tav>
                                      </p:tavLst>
                                    </p:anim>
                                  </p:childTnLst>
                                </p:cTn>
                              </p:par>
                              <p:par>
                                <p:cTn id="169" presetID="10" presetClass="entr" presetSubtype="0" fill="hold" nodeType="withEffect">
                                  <p:stCondLst>
                                    <p:cond delay="0"/>
                                  </p:stCondLst>
                                  <p:childTnLst>
                                    <p:set>
                                      <p:cBhvr>
                                        <p:cTn id="170" dur="1" fill="hold">
                                          <p:stCondLst>
                                            <p:cond delay="0"/>
                                          </p:stCondLst>
                                        </p:cTn>
                                        <p:tgtEl>
                                          <p:spTgt spid="147"/>
                                        </p:tgtEl>
                                        <p:attrNameLst>
                                          <p:attrName>style.visibility</p:attrName>
                                        </p:attrNameLst>
                                      </p:cBhvr>
                                      <p:to>
                                        <p:strVal val="visible"/>
                                      </p:to>
                                    </p:set>
                                    <p:animEffect transition="in" filter="fade">
                                      <p:cBhvr>
                                        <p:cTn id="171" dur="500"/>
                                        <p:tgtEl>
                                          <p:spTgt spid="147"/>
                                        </p:tgtEl>
                                      </p:cBhvr>
                                    </p:animEffect>
                                  </p:childTnLst>
                                </p:cTn>
                              </p:par>
                              <p:par>
                                <p:cTn id="172" presetID="10" presetClass="entr" presetSubtype="0" fill="hold" grpId="0" nodeType="withEffect">
                                  <p:stCondLst>
                                    <p:cond delay="700"/>
                                  </p:stCondLst>
                                  <p:childTnLst>
                                    <p:set>
                                      <p:cBhvr>
                                        <p:cTn id="173" dur="1" fill="hold">
                                          <p:stCondLst>
                                            <p:cond delay="0"/>
                                          </p:stCondLst>
                                        </p:cTn>
                                        <p:tgtEl>
                                          <p:spTgt spid="161"/>
                                        </p:tgtEl>
                                        <p:attrNameLst>
                                          <p:attrName>style.visibility</p:attrName>
                                        </p:attrNameLst>
                                      </p:cBhvr>
                                      <p:to>
                                        <p:strVal val="visible"/>
                                      </p:to>
                                    </p:set>
                                    <p:animEffect transition="in" filter="fade">
                                      <p:cBhvr>
                                        <p:cTn id="174" dur="500"/>
                                        <p:tgtEl>
                                          <p:spTgt spid="161"/>
                                        </p:tgtEl>
                                      </p:cBhvr>
                                    </p:animEffect>
                                  </p:childTnLst>
                                </p:cTn>
                              </p:par>
                              <p:par>
                                <p:cTn id="175" presetID="10" presetClass="entr" presetSubtype="0" fill="hold" grpId="0" nodeType="withEffect">
                                  <p:stCondLst>
                                    <p:cond delay="700"/>
                                  </p:stCondLst>
                                  <p:childTnLst>
                                    <p:set>
                                      <p:cBhvr>
                                        <p:cTn id="176" dur="1" fill="hold">
                                          <p:stCondLst>
                                            <p:cond delay="0"/>
                                          </p:stCondLst>
                                        </p:cTn>
                                        <p:tgtEl>
                                          <p:spTgt spid="160"/>
                                        </p:tgtEl>
                                        <p:attrNameLst>
                                          <p:attrName>style.visibility</p:attrName>
                                        </p:attrNameLst>
                                      </p:cBhvr>
                                      <p:to>
                                        <p:strVal val="visible"/>
                                      </p:to>
                                    </p:set>
                                    <p:animEffect transition="in" filter="fade">
                                      <p:cBhvr>
                                        <p:cTn id="177" dur="500"/>
                                        <p:tgtEl>
                                          <p:spTgt spid="160"/>
                                        </p:tgtEl>
                                      </p:cBhvr>
                                    </p:animEffect>
                                  </p:childTnLst>
                                </p:cTn>
                              </p:par>
                              <p:par>
                                <p:cTn id="178" presetID="10" presetClass="entr" presetSubtype="0" fill="hold" grpId="0" nodeType="withEffect">
                                  <p:stCondLst>
                                    <p:cond delay="700"/>
                                  </p:stCondLst>
                                  <p:childTnLst>
                                    <p:set>
                                      <p:cBhvr>
                                        <p:cTn id="179" dur="1" fill="hold">
                                          <p:stCondLst>
                                            <p:cond delay="0"/>
                                          </p:stCondLst>
                                        </p:cTn>
                                        <p:tgtEl>
                                          <p:spTgt spid="162"/>
                                        </p:tgtEl>
                                        <p:attrNameLst>
                                          <p:attrName>style.visibility</p:attrName>
                                        </p:attrNameLst>
                                      </p:cBhvr>
                                      <p:to>
                                        <p:strVal val="visible"/>
                                      </p:to>
                                    </p:set>
                                    <p:animEffect transition="in" filter="fade">
                                      <p:cBhvr>
                                        <p:cTn id="180" dur="500"/>
                                        <p:tgtEl>
                                          <p:spTgt spid="162"/>
                                        </p:tgtEl>
                                      </p:cBhvr>
                                    </p:animEffect>
                                  </p:childTnLst>
                                </p:cTn>
                              </p:par>
                              <p:par>
                                <p:cTn id="181" presetID="10" presetClass="entr" presetSubtype="0" fill="hold" grpId="0" nodeType="withEffect">
                                  <p:stCondLst>
                                    <p:cond delay="700"/>
                                  </p:stCondLst>
                                  <p:childTnLst>
                                    <p:set>
                                      <p:cBhvr>
                                        <p:cTn id="182" dur="1" fill="hold">
                                          <p:stCondLst>
                                            <p:cond delay="0"/>
                                          </p:stCondLst>
                                        </p:cTn>
                                        <p:tgtEl>
                                          <p:spTgt spid="163"/>
                                        </p:tgtEl>
                                        <p:attrNameLst>
                                          <p:attrName>style.visibility</p:attrName>
                                        </p:attrNameLst>
                                      </p:cBhvr>
                                      <p:to>
                                        <p:strVal val="visible"/>
                                      </p:to>
                                    </p:set>
                                    <p:animEffect transition="in" filter="fade">
                                      <p:cBhvr>
                                        <p:cTn id="183" dur="500"/>
                                        <p:tgtEl>
                                          <p:spTgt spid="163"/>
                                        </p:tgtEl>
                                      </p:cBhvr>
                                    </p:animEffect>
                                  </p:childTnLst>
                                </p:cTn>
                              </p:par>
                              <p:par>
                                <p:cTn id="184" presetID="10" presetClass="entr" presetSubtype="0" fill="hold" grpId="0" nodeType="withEffect">
                                  <p:stCondLst>
                                    <p:cond delay="700"/>
                                  </p:stCondLst>
                                  <p:childTnLst>
                                    <p:set>
                                      <p:cBhvr>
                                        <p:cTn id="185" dur="1" fill="hold">
                                          <p:stCondLst>
                                            <p:cond delay="0"/>
                                          </p:stCondLst>
                                        </p:cTn>
                                        <p:tgtEl>
                                          <p:spTgt spid="164"/>
                                        </p:tgtEl>
                                        <p:attrNameLst>
                                          <p:attrName>style.visibility</p:attrName>
                                        </p:attrNameLst>
                                      </p:cBhvr>
                                      <p:to>
                                        <p:strVal val="visible"/>
                                      </p:to>
                                    </p:set>
                                    <p:animEffect transition="in" filter="fade">
                                      <p:cBhvr>
                                        <p:cTn id="186" dur="500"/>
                                        <p:tgtEl>
                                          <p:spTgt spid="164"/>
                                        </p:tgtEl>
                                      </p:cBhvr>
                                    </p:animEffect>
                                  </p:childTnLst>
                                </p:cTn>
                              </p:par>
                              <p:par>
                                <p:cTn id="187" presetID="10" presetClass="entr" presetSubtype="0" fill="hold" grpId="0" nodeType="withEffect">
                                  <p:stCondLst>
                                    <p:cond delay="700"/>
                                  </p:stCondLst>
                                  <p:childTnLst>
                                    <p:set>
                                      <p:cBhvr>
                                        <p:cTn id="188" dur="1" fill="hold">
                                          <p:stCondLst>
                                            <p:cond delay="0"/>
                                          </p:stCondLst>
                                        </p:cTn>
                                        <p:tgtEl>
                                          <p:spTgt spid="165"/>
                                        </p:tgtEl>
                                        <p:attrNameLst>
                                          <p:attrName>style.visibility</p:attrName>
                                        </p:attrNameLst>
                                      </p:cBhvr>
                                      <p:to>
                                        <p:strVal val="visible"/>
                                      </p:to>
                                    </p:set>
                                    <p:animEffect transition="in" filter="fade">
                                      <p:cBhvr>
                                        <p:cTn id="189" dur="500"/>
                                        <p:tgtEl>
                                          <p:spTgt spid="165"/>
                                        </p:tgtEl>
                                      </p:cBhvr>
                                    </p:animEffect>
                                  </p:childTnLst>
                                </p:cTn>
                              </p:par>
                              <p:par>
                                <p:cTn id="190" presetID="63" presetClass="path" presetSubtype="0" accel="50000" decel="50000" fill="hold" grpId="1" nodeType="withEffect">
                                  <p:stCondLst>
                                    <p:cond delay="700"/>
                                  </p:stCondLst>
                                  <p:childTnLst>
                                    <p:animMotion origin="layout" path="M -2.77778E-6 7.40741E-7 L 0.66997 -0.15116 " pathEditMode="relative" rAng="0" ptsTypes="AA">
                                      <p:cBhvr>
                                        <p:cTn id="191" dur="1000" fill="hold"/>
                                        <p:tgtEl>
                                          <p:spTgt spid="161"/>
                                        </p:tgtEl>
                                        <p:attrNameLst>
                                          <p:attrName>ppt_x</p:attrName>
                                          <p:attrName>ppt_y</p:attrName>
                                        </p:attrNameLst>
                                      </p:cBhvr>
                                      <p:rCtr x="33490" y="-7569"/>
                                    </p:animMotion>
                                  </p:childTnLst>
                                </p:cTn>
                              </p:par>
                              <p:par>
                                <p:cTn id="192" presetID="63" presetClass="path" presetSubtype="0" accel="50000" decel="50000" fill="hold" grpId="1" nodeType="withEffect">
                                  <p:stCondLst>
                                    <p:cond delay="700"/>
                                  </p:stCondLst>
                                  <p:childTnLst>
                                    <p:animMotion origin="layout" path="M -4.72222E-6 7.40741E-7 L 0.57553 -0.10741 " pathEditMode="relative" rAng="0" ptsTypes="AA">
                                      <p:cBhvr>
                                        <p:cTn id="193" dur="1000" fill="hold"/>
                                        <p:tgtEl>
                                          <p:spTgt spid="160"/>
                                        </p:tgtEl>
                                        <p:attrNameLst>
                                          <p:attrName>ppt_x</p:attrName>
                                          <p:attrName>ppt_y</p:attrName>
                                        </p:attrNameLst>
                                      </p:cBhvr>
                                      <p:rCtr x="28767" y="-5370"/>
                                    </p:animMotion>
                                  </p:childTnLst>
                                </p:cTn>
                              </p:par>
                              <p:par>
                                <p:cTn id="194" presetID="63" presetClass="path" presetSubtype="0" accel="50000" decel="50000" fill="hold" grpId="1" nodeType="withEffect">
                                  <p:stCondLst>
                                    <p:cond delay="700"/>
                                  </p:stCondLst>
                                  <p:childTnLst>
                                    <p:animMotion origin="layout" path="M -1.66667E-6 -1.11111E-6 L 0.71528 -0.2368 " pathEditMode="relative" rAng="0" ptsTypes="AA">
                                      <p:cBhvr>
                                        <p:cTn id="195" dur="1000" fill="hold"/>
                                        <p:tgtEl>
                                          <p:spTgt spid="162"/>
                                        </p:tgtEl>
                                        <p:attrNameLst>
                                          <p:attrName>ppt_x</p:attrName>
                                          <p:attrName>ppt_y</p:attrName>
                                        </p:attrNameLst>
                                      </p:cBhvr>
                                      <p:rCtr x="35764" y="-11852"/>
                                    </p:animMotion>
                                  </p:childTnLst>
                                </p:cTn>
                              </p:par>
                              <p:par>
                                <p:cTn id="196" presetID="63" presetClass="path" presetSubtype="0" accel="50000" decel="50000" fill="hold" grpId="1" nodeType="withEffect">
                                  <p:stCondLst>
                                    <p:cond delay="700"/>
                                  </p:stCondLst>
                                  <p:childTnLst>
                                    <p:animMotion origin="layout" path="M 3.61111E-6 -1.11111E-6 L 0.64948 -0.09028 " pathEditMode="relative" rAng="0" ptsTypes="AA">
                                      <p:cBhvr>
                                        <p:cTn id="197" dur="1000" fill="hold"/>
                                        <p:tgtEl>
                                          <p:spTgt spid="163"/>
                                        </p:tgtEl>
                                        <p:attrNameLst>
                                          <p:attrName>ppt_x</p:attrName>
                                          <p:attrName>ppt_y</p:attrName>
                                        </p:attrNameLst>
                                      </p:cBhvr>
                                      <p:rCtr x="32465" y="-4514"/>
                                    </p:animMotion>
                                  </p:childTnLst>
                                </p:cTn>
                              </p:par>
                              <p:par>
                                <p:cTn id="198" presetID="63" presetClass="path" presetSubtype="0" accel="50000" decel="50000" fill="hold" grpId="1" nodeType="withEffect">
                                  <p:stCondLst>
                                    <p:cond delay="700"/>
                                  </p:stCondLst>
                                  <p:childTnLst>
                                    <p:animMotion origin="layout" path="M -4.72222E-6 -1.11111E-6 L 0.57553 -0.19768 " pathEditMode="relative" rAng="0" ptsTypes="AA">
                                      <p:cBhvr>
                                        <p:cTn id="199" dur="1000" fill="hold"/>
                                        <p:tgtEl>
                                          <p:spTgt spid="164"/>
                                        </p:tgtEl>
                                        <p:attrNameLst>
                                          <p:attrName>ppt_x</p:attrName>
                                          <p:attrName>ppt_y</p:attrName>
                                        </p:attrNameLst>
                                      </p:cBhvr>
                                      <p:rCtr x="28767" y="-9884"/>
                                    </p:animMotion>
                                  </p:childTnLst>
                                </p:cTn>
                              </p:par>
                              <p:par>
                                <p:cTn id="200" presetID="63" presetClass="path" presetSubtype="0" accel="50000" decel="50000" fill="hold" grpId="1" nodeType="withEffect">
                                  <p:stCondLst>
                                    <p:cond delay="700"/>
                                  </p:stCondLst>
                                  <p:childTnLst>
                                    <p:animMotion origin="layout" path="M 5.55556E-7 -1.11111E-6 L 0.50174 -0.14583 " pathEditMode="relative" rAng="0" ptsTypes="AA">
                                      <p:cBhvr>
                                        <p:cTn id="201" dur="1000" fill="hold"/>
                                        <p:tgtEl>
                                          <p:spTgt spid="165"/>
                                        </p:tgtEl>
                                        <p:attrNameLst>
                                          <p:attrName>ppt_x</p:attrName>
                                          <p:attrName>ppt_y</p:attrName>
                                        </p:attrNameLst>
                                      </p:cBhvr>
                                      <p:rCtr x="25087" y="-7292"/>
                                    </p:animMotion>
                                  </p:childTnLst>
                                </p:cTn>
                              </p:par>
                              <p:par>
                                <p:cTn id="202" presetID="10" presetClass="entr" presetSubtype="0" fill="hold" grpId="0" nodeType="withEffect">
                                  <p:stCondLst>
                                    <p:cond delay="700"/>
                                  </p:stCondLst>
                                  <p:childTnLst>
                                    <p:set>
                                      <p:cBhvr>
                                        <p:cTn id="203" dur="1" fill="hold">
                                          <p:stCondLst>
                                            <p:cond delay="0"/>
                                          </p:stCondLst>
                                        </p:cTn>
                                        <p:tgtEl>
                                          <p:spTgt spid="155"/>
                                        </p:tgtEl>
                                        <p:attrNameLst>
                                          <p:attrName>style.visibility</p:attrName>
                                        </p:attrNameLst>
                                      </p:cBhvr>
                                      <p:to>
                                        <p:strVal val="visible"/>
                                      </p:to>
                                    </p:set>
                                    <p:animEffect transition="in" filter="fade">
                                      <p:cBhvr>
                                        <p:cTn id="204" dur="500"/>
                                        <p:tgtEl>
                                          <p:spTgt spid="155"/>
                                        </p:tgtEl>
                                      </p:cBhvr>
                                    </p:animEffect>
                                  </p:childTnLst>
                                </p:cTn>
                              </p:par>
                              <p:par>
                                <p:cTn id="205" presetID="10" presetClass="entr" presetSubtype="0" fill="hold" grpId="0" nodeType="withEffect">
                                  <p:stCondLst>
                                    <p:cond delay="700"/>
                                  </p:stCondLst>
                                  <p:childTnLst>
                                    <p:set>
                                      <p:cBhvr>
                                        <p:cTn id="206" dur="1" fill="hold">
                                          <p:stCondLst>
                                            <p:cond delay="0"/>
                                          </p:stCondLst>
                                        </p:cTn>
                                        <p:tgtEl>
                                          <p:spTgt spid="154"/>
                                        </p:tgtEl>
                                        <p:attrNameLst>
                                          <p:attrName>style.visibility</p:attrName>
                                        </p:attrNameLst>
                                      </p:cBhvr>
                                      <p:to>
                                        <p:strVal val="visible"/>
                                      </p:to>
                                    </p:set>
                                    <p:animEffect transition="in" filter="fade">
                                      <p:cBhvr>
                                        <p:cTn id="207" dur="500"/>
                                        <p:tgtEl>
                                          <p:spTgt spid="154"/>
                                        </p:tgtEl>
                                      </p:cBhvr>
                                    </p:animEffect>
                                  </p:childTnLst>
                                </p:cTn>
                              </p:par>
                              <p:par>
                                <p:cTn id="208" presetID="10" presetClass="entr" presetSubtype="0" fill="hold" grpId="0" nodeType="withEffect">
                                  <p:stCondLst>
                                    <p:cond delay="700"/>
                                  </p:stCondLst>
                                  <p:childTnLst>
                                    <p:set>
                                      <p:cBhvr>
                                        <p:cTn id="209" dur="1" fill="hold">
                                          <p:stCondLst>
                                            <p:cond delay="0"/>
                                          </p:stCondLst>
                                        </p:cTn>
                                        <p:tgtEl>
                                          <p:spTgt spid="156"/>
                                        </p:tgtEl>
                                        <p:attrNameLst>
                                          <p:attrName>style.visibility</p:attrName>
                                        </p:attrNameLst>
                                      </p:cBhvr>
                                      <p:to>
                                        <p:strVal val="visible"/>
                                      </p:to>
                                    </p:set>
                                    <p:animEffect transition="in" filter="fade">
                                      <p:cBhvr>
                                        <p:cTn id="210" dur="500"/>
                                        <p:tgtEl>
                                          <p:spTgt spid="156"/>
                                        </p:tgtEl>
                                      </p:cBhvr>
                                    </p:animEffect>
                                  </p:childTnLst>
                                </p:cTn>
                              </p:par>
                              <p:par>
                                <p:cTn id="211" presetID="10" presetClass="entr" presetSubtype="0" fill="hold" grpId="0" nodeType="withEffect">
                                  <p:stCondLst>
                                    <p:cond delay="700"/>
                                  </p:stCondLst>
                                  <p:childTnLst>
                                    <p:set>
                                      <p:cBhvr>
                                        <p:cTn id="212" dur="1" fill="hold">
                                          <p:stCondLst>
                                            <p:cond delay="0"/>
                                          </p:stCondLst>
                                        </p:cTn>
                                        <p:tgtEl>
                                          <p:spTgt spid="157"/>
                                        </p:tgtEl>
                                        <p:attrNameLst>
                                          <p:attrName>style.visibility</p:attrName>
                                        </p:attrNameLst>
                                      </p:cBhvr>
                                      <p:to>
                                        <p:strVal val="visible"/>
                                      </p:to>
                                    </p:set>
                                    <p:animEffect transition="in" filter="fade">
                                      <p:cBhvr>
                                        <p:cTn id="213" dur="500"/>
                                        <p:tgtEl>
                                          <p:spTgt spid="157"/>
                                        </p:tgtEl>
                                      </p:cBhvr>
                                    </p:animEffect>
                                  </p:childTnLst>
                                </p:cTn>
                              </p:par>
                              <p:par>
                                <p:cTn id="214" presetID="10" presetClass="entr" presetSubtype="0" fill="hold" grpId="0" nodeType="withEffect">
                                  <p:stCondLst>
                                    <p:cond delay="700"/>
                                  </p:stCondLst>
                                  <p:childTnLst>
                                    <p:set>
                                      <p:cBhvr>
                                        <p:cTn id="215" dur="1" fill="hold">
                                          <p:stCondLst>
                                            <p:cond delay="0"/>
                                          </p:stCondLst>
                                        </p:cTn>
                                        <p:tgtEl>
                                          <p:spTgt spid="158"/>
                                        </p:tgtEl>
                                        <p:attrNameLst>
                                          <p:attrName>style.visibility</p:attrName>
                                        </p:attrNameLst>
                                      </p:cBhvr>
                                      <p:to>
                                        <p:strVal val="visible"/>
                                      </p:to>
                                    </p:set>
                                    <p:animEffect transition="in" filter="fade">
                                      <p:cBhvr>
                                        <p:cTn id="216" dur="500"/>
                                        <p:tgtEl>
                                          <p:spTgt spid="158"/>
                                        </p:tgtEl>
                                      </p:cBhvr>
                                    </p:animEffect>
                                  </p:childTnLst>
                                </p:cTn>
                              </p:par>
                              <p:par>
                                <p:cTn id="217" presetID="10" presetClass="entr" presetSubtype="0" fill="hold" grpId="0" nodeType="withEffect">
                                  <p:stCondLst>
                                    <p:cond delay="700"/>
                                  </p:stCondLst>
                                  <p:childTnLst>
                                    <p:set>
                                      <p:cBhvr>
                                        <p:cTn id="218" dur="1" fill="hold">
                                          <p:stCondLst>
                                            <p:cond delay="0"/>
                                          </p:stCondLst>
                                        </p:cTn>
                                        <p:tgtEl>
                                          <p:spTgt spid="159"/>
                                        </p:tgtEl>
                                        <p:attrNameLst>
                                          <p:attrName>style.visibility</p:attrName>
                                        </p:attrNameLst>
                                      </p:cBhvr>
                                      <p:to>
                                        <p:strVal val="visible"/>
                                      </p:to>
                                    </p:set>
                                    <p:animEffect transition="in" filter="fade">
                                      <p:cBhvr>
                                        <p:cTn id="219" dur="500"/>
                                        <p:tgtEl>
                                          <p:spTgt spid="159"/>
                                        </p:tgtEl>
                                      </p:cBhvr>
                                    </p:animEffect>
                                  </p:childTnLst>
                                </p:cTn>
                              </p:par>
                              <p:par>
                                <p:cTn id="220" presetID="63" presetClass="path" presetSubtype="0" accel="50000" decel="50000" fill="hold" grpId="1" nodeType="withEffect">
                                  <p:stCondLst>
                                    <p:cond delay="700"/>
                                  </p:stCondLst>
                                  <p:childTnLst>
                                    <p:animMotion origin="layout" path="M 1.66667E-6 2.96296E-6 L 0.34496 -0.21644 " pathEditMode="relative" rAng="0" ptsTypes="AA">
                                      <p:cBhvr>
                                        <p:cTn id="221" dur="1000" fill="hold"/>
                                        <p:tgtEl>
                                          <p:spTgt spid="155"/>
                                        </p:tgtEl>
                                        <p:attrNameLst>
                                          <p:attrName>ppt_x</p:attrName>
                                          <p:attrName>ppt_y</p:attrName>
                                        </p:attrNameLst>
                                      </p:cBhvr>
                                      <p:rCtr x="17240" y="-10833"/>
                                    </p:animMotion>
                                  </p:childTnLst>
                                </p:cTn>
                              </p:par>
                              <p:par>
                                <p:cTn id="222" presetID="63" presetClass="path" presetSubtype="0" accel="50000" decel="50000" fill="hold" grpId="1" nodeType="withEffect">
                                  <p:stCondLst>
                                    <p:cond delay="700"/>
                                  </p:stCondLst>
                                  <p:childTnLst>
                                    <p:animMotion origin="layout" path="M -1.38889E-6 4.44444E-6 L 0.25 4.44444E-6 " pathEditMode="relative" rAng="0" ptsTypes="AA">
                                      <p:cBhvr>
                                        <p:cTn id="223" dur="1000" fill="hold"/>
                                        <p:tgtEl>
                                          <p:spTgt spid="154"/>
                                        </p:tgtEl>
                                        <p:attrNameLst>
                                          <p:attrName>ppt_x</p:attrName>
                                          <p:attrName>ppt_y</p:attrName>
                                        </p:attrNameLst>
                                      </p:cBhvr>
                                      <p:rCtr x="12500" y="0"/>
                                    </p:animMotion>
                                  </p:childTnLst>
                                </p:cTn>
                              </p:par>
                              <p:par>
                                <p:cTn id="224" presetID="63" presetClass="path" presetSubtype="0" accel="50000" decel="50000" fill="hold" grpId="1" nodeType="withEffect">
                                  <p:stCondLst>
                                    <p:cond delay="700"/>
                                  </p:stCondLst>
                                  <p:childTnLst>
                                    <p:animMotion origin="layout" path="M 3.88889E-6 4.07407E-6 L 0.40208 -0.03449 " pathEditMode="relative" rAng="0" ptsTypes="AA">
                                      <p:cBhvr>
                                        <p:cTn id="225" dur="1000" fill="hold"/>
                                        <p:tgtEl>
                                          <p:spTgt spid="156"/>
                                        </p:tgtEl>
                                        <p:attrNameLst>
                                          <p:attrName>ppt_x</p:attrName>
                                          <p:attrName>ppt_y</p:attrName>
                                        </p:attrNameLst>
                                      </p:cBhvr>
                                      <p:rCtr x="20104" y="-1736"/>
                                    </p:animMotion>
                                  </p:childTnLst>
                                </p:cTn>
                              </p:par>
                              <p:par>
                                <p:cTn id="226" presetID="63" presetClass="path" presetSubtype="0" accel="50000" decel="50000" fill="hold" grpId="1" nodeType="withEffect">
                                  <p:stCondLst>
                                    <p:cond delay="700"/>
                                  </p:stCondLst>
                                  <p:childTnLst>
                                    <p:animMotion origin="layout" path="M 2.77778E-6 4.07407E-6 L 0.33646 0.02615 " pathEditMode="relative" rAng="0" ptsTypes="AA">
                                      <p:cBhvr>
                                        <p:cTn id="227" dur="1000" fill="hold"/>
                                        <p:tgtEl>
                                          <p:spTgt spid="157"/>
                                        </p:tgtEl>
                                        <p:attrNameLst>
                                          <p:attrName>ppt_x</p:attrName>
                                          <p:attrName>ppt_y</p:attrName>
                                        </p:attrNameLst>
                                      </p:cBhvr>
                                      <p:rCtr x="16823" y="1296"/>
                                    </p:animMotion>
                                  </p:childTnLst>
                                </p:cTn>
                              </p:par>
                              <p:par>
                                <p:cTn id="228" presetID="63" presetClass="path" presetSubtype="0" accel="50000" decel="50000" fill="hold" grpId="1" nodeType="withEffect">
                                  <p:stCondLst>
                                    <p:cond delay="700"/>
                                  </p:stCondLst>
                                  <p:childTnLst>
                                    <p:animMotion origin="layout" path="M 8.33333E-7 4.07407E-6 L 0.26233 0.09236 " pathEditMode="relative" rAng="0" ptsTypes="AA">
                                      <p:cBhvr>
                                        <p:cTn id="229" dur="1000" fill="hold"/>
                                        <p:tgtEl>
                                          <p:spTgt spid="158"/>
                                        </p:tgtEl>
                                        <p:attrNameLst>
                                          <p:attrName>ppt_x</p:attrName>
                                          <p:attrName>ppt_y</p:attrName>
                                        </p:attrNameLst>
                                      </p:cBhvr>
                                      <p:rCtr x="13108" y="4606"/>
                                    </p:animMotion>
                                  </p:childTnLst>
                                </p:cTn>
                              </p:par>
                              <p:par>
                                <p:cTn id="230" presetID="63" presetClass="path" presetSubtype="0" accel="50000" decel="50000" fill="hold" grpId="1" nodeType="withEffect">
                                  <p:stCondLst>
                                    <p:cond delay="700"/>
                                  </p:stCondLst>
                                  <p:childTnLst>
                                    <p:animMotion origin="layout" path="M -2.77778E-7 4.07407E-6 L 0.21233 0.19375 " pathEditMode="relative" rAng="0" ptsTypes="AA">
                                      <p:cBhvr>
                                        <p:cTn id="231" dur="1000" fill="hold"/>
                                        <p:tgtEl>
                                          <p:spTgt spid="159"/>
                                        </p:tgtEl>
                                        <p:attrNameLst>
                                          <p:attrName>ppt_x</p:attrName>
                                          <p:attrName>ppt_y</p:attrName>
                                        </p:attrNameLst>
                                      </p:cBhvr>
                                      <p:rCtr x="10608" y="9676"/>
                                    </p:animMotion>
                                  </p:childTnLst>
                                </p:cTn>
                              </p:par>
                              <p:par>
                                <p:cTn id="232" presetID="2" presetClass="entr" presetSubtype="2" decel="100000" fill="hold" nodeType="withEffect">
                                  <p:stCondLst>
                                    <p:cond delay="1700"/>
                                  </p:stCondLst>
                                  <p:childTnLst>
                                    <p:set>
                                      <p:cBhvr>
                                        <p:cTn id="233" dur="1" fill="hold">
                                          <p:stCondLst>
                                            <p:cond delay="0"/>
                                          </p:stCondLst>
                                        </p:cTn>
                                        <p:tgtEl>
                                          <p:spTgt spid="63"/>
                                        </p:tgtEl>
                                        <p:attrNameLst>
                                          <p:attrName>style.visibility</p:attrName>
                                        </p:attrNameLst>
                                      </p:cBhvr>
                                      <p:to>
                                        <p:strVal val="visible"/>
                                      </p:to>
                                    </p:set>
                                    <p:anim calcmode="lin" valueType="num">
                                      <p:cBhvr additive="base">
                                        <p:cTn id="234" dur="500" fill="hold"/>
                                        <p:tgtEl>
                                          <p:spTgt spid="63"/>
                                        </p:tgtEl>
                                        <p:attrNameLst>
                                          <p:attrName>ppt_x</p:attrName>
                                        </p:attrNameLst>
                                      </p:cBhvr>
                                      <p:tavLst>
                                        <p:tav tm="0">
                                          <p:val>
                                            <p:strVal val="1+#ppt_w/2"/>
                                          </p:val>
                                        </p:tav>
                                        <p:tav tm="100000">
                                          <p:val>
                                            <p:strVal val="#ppt_x"/>
                                          </p:val>
                                        </p:tav>
                                      </p:tavLst>
                                    </p:anim>
                                    <p:anim calcmode="lin" valueType="num">
                                      <p:cBhvr additive="base">
                                        <p:cTn id="235" dur="500" fill="hold"/>
                                        <p:tgtEl>
                                          <p:spTgt spid="63"/>
                                        </p:tgtEl>
                                        <p:attrNameLst>
                                          <p:attrName>ppt_y</p:attrName>
                                        </p:attrNameLst>
                                      </p:cBhvr>
                                      <p:tavLst>
                                        <p:tav tm="0">
                                          <p:val>
                                            <p:strVal val="#ppt_y"/>
                                          </p:val>
                                        </p:tav>
                                        <p:tav tm="100000">
                                          <p:val>
                                            <p:strVal val="#ppt_y"/>
                                          </p:val>
                                        </p:tav>
                                      </p:tavLst>
                                    </p:anim>
                                  </p:childTnLst>
                                </p:cTn>
                              </p:par>
                              <p:par>
                                <p:cTn id="236" presetID="2" presetClass="entr" presetSubtype="2" decel="100000" fill="hold" nodeType="withEffect">
                                  <p:stCondLst>
                                    <p:cond delay="2200"/>
                                  </p:stCondLst>
                                  <p:childTnLst>
                                    <p:set>
                                      <p:cBhvr>
                                        <p:cTn id="237" dur="1" fill="hold">
                                          <p:stCondLst>
                                            <p:cond delay="0"/>
                                          </p:stCondLst>
                                        </p:cTn>
                                        <p:tgtEl>
                                          <p:spTgt spid="736"/>
                                        </p:tgtEl>
                                        <p:attrNameLst>
                                          <p:attrName>style.visibility</p:attrName>
                                        </p:attrNameLst>
                                      </p:cBhvr>
                                      <p:to>
                                        <p:strVal val="visible"/>
                                      </p:to>
                                    </p:set>
                                    <p:anim calcmode="lin" valueType="num">
                                      <p:cBhvr additive="base">
                                        <p:cTn id="238" dur="500" fill="hold"/>
                                        <p:tgtEl>
                                          <p:spTgt spid="736"/>
                                        </p:tgtEl>
                                        <p:attrNameLst>
                                          <p:attrName>ppt_x</p:attrName>
                                        </p:attrNameLst>
                                      </p:cBhvr>
                                      <p:tavLst>
                                        <p:tav tm="0">
                                          <p:val>
                                            <p:strVal val="1+#ppt_w/2"/>
                                          </p:val>
                                        </p:tav>
                                        <p:tav tm="100000">
                                          <p:val>
                                            <p:strVal val="#ppt_x"/>
                                          </p:val>
                                        </p:tav>
                                      </p:tavLst>
                                    </p:anim>
                                    <p:anim calcmode="lin" valueType="num">
                                      <p:cBhvr additive="base">
                                        <p:cTn id="239" dur="500" fill="hold"/>
                                        <p:tgtEl>
                                          <p:spTgt spid="736"/>
                                        </p:tgtEl>
                                        <p:attrNameLst>
                                          <p:attrName>ppt_y</p:attrName>
                                        </p:attrNameLst>
                                      </p:cBhvr>
                                      <p:tavLst>
                                        <p:tav tm="0">
                                          <p:val>
                                            <p:strVal val="#ppt_y"/>
                                          </p:val>
                                        </p:tav>
                                        <p:tav tm="100000">
                                          <p:val>
                                            <p:strVal val="#ppt_y"/>
                                          </p:val>
                                        </p:tav>
                                      </p:tavLst>
                                    </p:anim>
                                  </p:childTnLst>
                                </p:cTn>
                              </p:par>
                              <p:par>
                                <p:cTn id="240" presetID="2" presetClass="entr" presetSubtype="2" decel="100000" fill="hold" nodeType="withEffect">
                                  <p:stCondLst>
                                    <p:cond delay="2700"/>
                                  </p:stCondLst>
                                  <p:childTnLst>
                                    <p:set>
                                      <p:cBhvr>
                                        <p:cTn id="241" dur="1" fill="hold">
                                          <p:stCondLst>
                                            <p:cond delay="0"/>
                                          </p:stCondLst>
                                        </p:cTn>
                                        <p:tgtEl>
                                          <p:spTgt spid="737"/>
                                        </p:tgtEl>
                                        <p:attrNameLst>
                                          <p:attrName>style.visibility</p:attrName>
                                        </p:attrNameLst>
                                      </p:cBhvr>
                                      <p:to>
                                        <p:strVal val="visible"/>
                                      </p:to>
                                    </p:set>
                                    <p:anim calcmode="lin" valueType="num">
                                      <p:cBhvr additive="base">
                                        <p:cTn id="242" dur="500" fill="hold"/>
                                        <p:tgtEl>
                                          <p:spTgt spid="737"/>
                                        </p:tgtEl>
                                        <p:attrNameLst>
                                          <p:attrName>ppt_x</p:attrName>
                                        </p:attrNameLst>
                                      </p:cBhvr>
                                      <p:tavLst>
                                        <p:tav tm="0">
                                          <p:val>
                                            <p:strVal val="1+#ppt_w/2"/>
                                          </p:val>
                                        </p:tav>
                                        <p:tav tm="100000">
                                          <p:val>
                                            <p:strVal val="#ppt_x"/>
                                          </p:val>
                                        </p:tav>
                                      </p:tavLst>
                                    </p:anim>
                                    <p:anim calcmode="lin" valueType="num">
                                      <p:cBhvr additive="base">
                                        <p:cTn id="243" dur="500" fill="hold"/>
                                        <p:tgtEl>
                                          <p:spTgt spid="7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7" grpId="1" animBg="1"/>
      <p:bldP spid="107" grpId="2" animBg="1"/>
      <p:bldP spid="107" grpId="3" animBg="1"/>
      <p:bldP spid="105" grpId="0" animBg="1"/>
      <p:bldP spid="105" grpId="1" animBg="1"/>
      <p:bldP spid="105" grpId="2" animBg="1"/>
      <p:bldP spid="105" grpId="3" animBg="1"/>
      <p:bldP spid="34" grpId="0" animBg="1"/>
      <p:bldP spid="34" grpId="1" animBg="1"/>
      <p:bldP spid="35" grpId="0"/>
      <p:bldP spid="35" grpId="1"/>
      <p:bldP spid="38" grpId="0" animBg="1"/>
      <p:bldP spid="38" grpId="1" animBg="1"/>
      <p:bldP spid="39" grpId="0"/>
      <p:bldP spid="39" grpId="1"/>
      <p:bldP spid="41" grpId="0" animBg="1"/>
      <p:bldP spid="41" grpId="1" animBg="1"/>
      <p:bldP spid="42" grpId="0"/>
      <p:bldP spid="42" grpId="1"/>
      <p:bldP spid="9" grpId="0" animBg="1"/>
      <p:bldP spid="9" grpId="1" animBg="1"/>
      <p:bldP spid="12" grpId="0" animBg="1"/>
      <p:bldP spid="12" grpId="1" animBg="1"/>
      <p:bldP spid="52" grpId="0"/>
      <p:bldP spid="132" grpId="0" animBg="1"/>
      <p:bldP spid="133" grpId="0" animBg="1"/>
      <p:bldP spid="154" grpId="0" animBg="1"/>
      <p:bldP spid="154" grpId="1" animBg="1"/>
      <p:bldP spid="155" grpId="0" animBg="1"/>
      <p:bldP spid="155" grpId="1" animBg="1"/>
      <p:bldP spid="156" grpId="0" animBg="1"/>
      <p:bldP spid="156" grpId="1" animBg="1"/>
      <p:bldP spid="157" grpId="0" animBg="1"/>
      <p:bldP spid="157" grpId="1" animBg="1"/>
      <p:bldP spid="158" grpId="0" animBg="1"/>
      <p:bldP spid="158" grpId="1" animBg="1"/>
      <p:bldP spid="159" grpId="0" animBg="1"/>
      <p:bldP spid="159" grpId="1" animBg="1"/>
      <p:bldP spid="160" grpId="0" animBg="1"/>
      <p:bldP spid="160" grpId="1" animBg="1"/>
      <p:bldP spid="161" grpId="0" animBg="1"/>
      <p:bldP spid="161" grpId="1" animBg="1"/>
      <p:bldP spid="162" grpId="0" animBg="1"/>
      <p:bldP spid="162" grpId="1" animBg="1"/>
      <p:bldP spid="163" grpId="0" animBg="1"/>
      <p:bldP spid="163" grpId="1" animBg="1"/>
      <p:bldP spid="164" grpId="0" animBg="1"/>
      <p:bldP spid="164" grpId="1" animBg="1"/>
      <p:bldP spid="165" grpId="0" animBg="1"/>
      <p:bldP spid="16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450" y="1187450"/>
            <a:ext cx="4400548" cy="5530850"/>
          </a:xfrm>
          <a:prstGeom prst="rect">
            <a:avLst/>
          </a:prstGeom>
          <a:solidFill>
            <a:schemeClr val="accent3">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Model Inputs</a:t>
            </a:r>
          </a:p>
        </p:txBody>
      </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9" name="Rectangle 78"/>
          <p:cNvSpPr/>
          <p:nvPr/>
        </p:nvSpPr>
        <p:spPr>
          <a:xfrm>
            <a:off x="4571999" y="1187450"/>
            <a:ext cx="4381499" cy="553085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6630484" y="1570038"/>
            <a:ext cx="977900" cy="977900"/>
          </a:xfrm>
          <a:prstGeom prst="ellipse">
            <a:avLst/>
          </a:prstGeom>
          <a:blipFill dpi="0" rotWithShape="1">
            <a:blip r:embed="rId3"/>
            <a:srcRect/>
            <a:tile tx="-444500" ty="19050" sx="50000" sy="55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bwMode="auto">
          <a:xfrm>
            <a:off x="2459038" y="1849438"/>
            <a:ext cx="4225925" cy="4225925"/>
          </a:xfrm>
          <a:prstGeom prst="ellipse">
            <a:avLst/>
          </a:prstGeom>
          <a:solidFill>
            <a:sysClr val="window" lastClr="FFFFFF">
              <a:alpha val="50000"/>
            </a:sys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dirty="0">
              <a:ln>
                <a:noFill/>
              </a:ln>
              <a:solidFill>
                <a:prstClr val="white"/>
              </a:solidFill>
              <a:effectLst/>
              <a:uLnTx/>
              <a:uFillTx/>
              <a:latin typeface="Smith&amp;NephewLF"/>
            </a:endParaRPr>
          </a:p>
        </p:txBody>
      </p:sp>
      <p:sp>
        <p:nvSpPr>
          <p:cNvPr id="104" name="Oval 103"/>
          <p:cNvSpPr/>
          <p:nvPr/>
        </p:nvSpPr>
        <p:spPr bwMode="auto">
          <a:xfrm>
            <a:off x="2668588" y="2058988"/>
            <a:ext cx="3806825" cy="3806825"/>
          </a:xfrm>
          <a:prstGeom prst="ellipse">
            <a:avLst/>
          </a:prstGeom>
          <a:solidFill>
            <a:sysClr val="window" lastClr="FFFFFF">
              <a:alpha val="50000"/>
            </a:sys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dirty="0">
              <a:ln>
                <a:noFill/>
              </a:ln>
              <a:solidFill>
                <a:prstClr val="white"/>
              </a:solidFill>
              <a:effectLst/>
              <a:uLnTx/>
              <a:uFillTx/>
              <a:latin typeface="Smith&amp;NephewLF"/>
            </a:endParaRPr>
          </a:p>
        </p:txBody>
      </p:sp>
      <p:sp>
        <p:nvSpPr>
          <p:cNvPr id="72" name="Oval 71"/>
          <p:cNvSpPr/>
          <p:nvPr/>
        </p:nvSpPr>
        <p:spPr>
          <a:xfrm>
            <a:off x="1402267" y="5357812"/>
            <a:ext cx="977900" cy="977900"/>
          </a:xfrm>
          <a:prstGeom prst="ellipse">
            <a:avLst/>
          </a:prstGeom>
          <a:blipFill>
            <a:blip r:embed="rId4"/>
            <a:stretch>
              <a:fillRect l="1000" t="22000" r="3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6630484" y="5357812"/>
            <a:ext cx="977900" cy="977900"/>
          </a:xfrm>
          <a:prstGeom prst="ellipse">
            <a:avLst/>
          </a:prstGeom>
          <a:blipFill>
            <a:blip r:embed="rId5"/>
            <a:stretch>
              <a:fillRect l="-8000" r="6000" b="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1402267" y="1570038"/>
            <a:ext cx="977900" cy="977900"/>
          </a:xfrm>
          <a:prstGeom prst="ellipse">
            <a:avLst/>
          </a:prstGeom>
          <a:blipFill dpi="0" rotWithShape="1">
            <a:blip r:embed="rId6"/>
            <a:srcRect/>
            <a:tile tx="-374650" ty="-368300" sx="65000" sy="65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Oval 76"/>
          <p:cNvSpPr/>
          <p:nvPr/>
        </p:nvSpPr>
        <p:spPr>
          <a:xfrm>
            <a:off x="7817934" y="2240887"/>
            <a:ext cx="977900" cy="977900"/>
          </a:xfrm>
          <a:prstGeom prst="ellipse">
            <a:avLst/>
          </a:prstGeom>
          <a:blipFill dpi="0" rotWithShape="1">
            <a:blip r:embed="rId7"/>
            <a:srcRect/>
            <a:stretch>
              <a:fillRect l="3247" t="25026" r="3247" b="-3026"/>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7817934" y="4686963"/>
            <a:ext cx="977900" cy="977900"/>
          </a:xfrm>
          <a:prstGeom prst="ellipse">
            <a:avLst/>
          </a:prstGeom>
          <a:blipFill dpi="0" rotWithShape="1">
            <a:blip r:embed="rId8"/>
            <a:srcRect/>
            <a:tile tx="-323850" ty="-641350" sx="70000" sy="7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591749" y="3463925"/>
            <a:ext cx="977900" cy="977900"/>
          </a:xfrm>
          <a:prstGeom prst="ellipse">
            <a:avLst/>
          </a:prstGeom>
          <a:blipFill>
            <a:blip r:embed="rId5"/>
            <a:stretch>
              <a:fillRect l="-8000" r="6000" b="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7004324" y="3463925"/>
            <a:ext cx="977900" cy="977900"/>
          </a:xfrm>
          <a:prstGeom prst="ellipse">
            <a:avLst/>
          </a:prstGeom>
          <a:blipFill dpi="0" rotWithShape="1">
            <a:blip r:embed="rId9"/>
            <a:srcRect/>
            <a:tile tx="-584200" ty="19050" sx="60000" sy="6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10"/>
          <p:cNvSpPr>
            <a:spLocks noChangeArrowheads="1"/>
          </p:cNvSpPr>
          <p:nvPr/>
        </p:nvSpPr>
        <p:spPr bwMode="auto">
          <a:xfrm>
            <a:off x="186933" y="4530486"/>
            <a:ext cx="17970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tx2"/>
                </a:solidFill>
                <a:effectLst/>
                <a:uLnTx/>
                <a:uFillTx/>
                <a:latin typeface="+mj-lt"/>
              </a:rPr>
              <a:t>Clinic visits </a:t>
            </a:r>
            <a:br>
              <a:rPr kumimoji="0" lang="en-US" altLang="en-US" sz="1400" b="0" i="0" u="none" strike="noStrike" kern="0" cap="none" spc="0" normalizeH="0" baseline="0" noProof="0" dirty="0">
                <a:ln>
                  <a:noFill/>
                </a:ln>
                <a:solidFill>
                  <a:schemeClr val="tx2"/>
                </a:solidFill>
                <a:effectLst/>
                <a:uLnTx/>
                <a:uFillTx/>
                <a:latin typeface="+mj-lt"/>
              </a:rPr>
            </a:br>
            <a:r>
              <a:rPr kumimoji="0" lang="en-US" altLang="en-US" sz="1400" b="0" i="0" u="none" strike="noStrike" kern="0" cap="none" spc="0" normalizeH="0" baseline="0" noProof="0" dirty="0">
                <a:ln>
                  <a:noFill/>
                </a:ln>
                <a:solidFill>
                  <a:schemeClr val="tx2"/>
                </a:solidFill>
                <a:effectLst/>
                <a:uLnTx/>
                <a:uFillTx/>
                <a:latin typeface="+mj-lt"/>
              </a:rPr>
              <a:t>(including evaluation </a:t>
            </a:r>
            <a:br>
              <a:rPr kumimoji="0" lang="en-US" altLang="en-US" sz="1400" b="0" i="0" u="none" strike="noStrike" kern="0" cap="none" spc="0" normalizeH="0" baseline="0" noProof="0" dirty="0">
                <a:ln>
                  <a:noFill/>
                </a:ln>
                <a:solidFill>
                  <a:schemeClr val="tx2"/>
                </a:solidFill>
                <a:effectLst/>
                <a:uLnTx/>
                <a:uFillTx/>
                <a:latin typeface="+mj-lt"/>
              </a:rPr>
            </a:br>
            <a:r>
              <a:rPr kumimoji="0" lang="en-US" altLang="en-US" sz="1400" b="0" i="0" u="none" strike="noStrike" kern="0" cap="none" spc="0" normalizeH="0" baseline="0" noProof="0" dirty="0">
                <a:ln>
                  <a:noFill/>
                </a:ln>
                <a:solidFill>
                  <a:schemeClr val="tx2"/>
                </a:solidFill>
                <a:effectLst/>
                <a:uLnTx/>
                <a:uFillTx/>
                <a:latin typeface="+mj-lt"/>
              </a:rPr>
              <a:t>and debridement)</a:t>
            </a:r>
          </a:p>
        </p:txBody>
      </p:sp>
      <p:sp>
        <p:nvSpPr>
          <p:cNvPr id="91" name="Rectangle 93"/>
          <p:cNvSpPr>
            <a:spLocks noChangeArrowheads="1"/>
          </p:cNvSpPr>
          <p:nvPr/>
        </p:nvSpPr>
        <p:spPr bwMode="auto">
          <a:xfrm>
            <a:off x="1016504" y="2572841"/>
            <a:ext cx="1749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tx2"/>
                </a:solidFill>
                <a:effectLst/>
                <a:uLnTx/>
                <a:uFillTx/>
                <a:latin typeface="+mj-lt"/>
              </a:rPr>
              <a:t>Offloading devices</a:t>
            </a:r>
            <a:endParaRPr kumimoji="0" lang="en-US" altLang="en-US" sz="1400" b="1" i="0" u="none" strike="noStrike" kern="0" cap="none" spc="0" normalizeH="0" baseline="0" noProof="0" dirty="0">
              <a:ln>
                <a:noFill/>
              </a:ln>
              <a:solidFill>
                <a:schemeClr val="tx2"/>
              </a:solidFill>
              <a:effectLst/>
              <a:uLnTx/>
              <a:uFillTx/>
              <a:latin typeface="+mj-lt"/>
            </a:endParaRPr>
          </a:p>
        </p:txBody>
      </p:sp>
      <p:sp>
        <p:nvSpPr>
          <p:cNvPr id="92" name="Rectangle 94"/>
          <p:cNvSpPr>
            <a:spLocks noChangeArrowheads="1"/>
          </p:cNvSpPr>
          <p:nvPr/>
        </p:nvSpPr>
        <p:spPr bwMode="auto">
          <a:xfrm>
            <a:off x="1226611" y="6373117"/>
            <a:ext cx="1329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tx2"/>
                </a:solidFill>
                <a:effectLst/>
                <a:uLnTx/>
                <a:uFillTx/>
                <a:latin typeface="+mj-lt"/>
              </a:rPr>
              <a:t>Surgical closure</a:t>
            </a:r>
          </a:p>
        </p:txBody>
      </p:sp>
      <p:sp>
        <p:nvSpPr>
          <p:cNvPr id="93" name="Rectangle 11"/>
          <p:cNvSpPr>
            <a:spLocks noChangeArrowheads="1"/>
          </p:cNvSpPr>
          <p:nvPr/>
        </p:nvSpPr>
        <p:spPr bwMode="auto">
          <a:xfrm>
            <a:off x="6178840" y="6373117"/>
            <a:ext cx="1881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accent4">
                    <a:lumMod val="75000"/>
                  </a:schemeClr>
                </a:solidFill>
                <a:effectLst/>
                <a:uLnTx/>
                <a:uFillTx/>
                <a:latin typeface="+mj-lt"/>
              </a:rPr>
              <a:t>Clinic visit frequency</a:t>
            </a:r>
          </a:p>
        </p:txBody>
      </p:sp>
      <p:sp>
        <p:nvSpPr>
          <p:cNvPr id="94" name="Rectangle 96"/>
          <p:cNvSpPr>
            <a:spLocks noChangeArrowheads="1"/>
          </p:cNvSpPr>
          <p:nvPr/>
        </p:nvSpPr>
        <p:spPr bwMode="auto">
          <a:xfrm>
            <a:off x="6143063" y="2585343"/>
            <a:ext cx="19618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accent4">
                    <a:lumMod val="75000"/>
                  </a:schemeClr>
                </a:solidFill>
                <a:effectLst/>
                <a:uLnTx/>
                <a:uFillTx/>
                <a:latin typeface="+mj-lt"/>
              </a:rPr>
              <a:t>PU body locations (weights)</a:t>
            </a:r>
          </a:p>
        </p:txBody>
      </p:sp>
      <p:sp>
        <p:nvSpPr>
          <p:cNvPr id="95" name="Rectangle 98"/>
          <p:cNvSpPr>
            <a:spLocks noChangeArrowheads="1"/>
          </p:cNvSpPr>
          <p:nvPr/>
        </p:nvSpPr>
        <p:spPr bwMode="auto">
          <a:xfrm>
            <a:off x="7739260" y="3219298"/>
            <a:ext cx="11352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accent4">
                    <a:lumMod val="75000"/>
                  </a:schemeClr>
                </a:solidFill>
                <a:effectLst/>
                <a:uLnTx/>
                <a:uFillTx/>
                <a:latin typeface="+mj-lt"/>
              </a:rPr>
              <a:t>Healing rates</a:t>
            </a:r>
          </a:p>
        </p:txBody>
      </p:sp>
      <p:sp>
        <p:nvSpPr>
          <p:cNvPr id="96" name="Rectangle 99"/>
          <p:cNvSpPr>
            <a:spLocks noChangeArrowheads="1"/>
          </p:cNvSpPr>
          <p:nvPr/>
        </p:nvSpPr>
        <p:spPr bwMode="auto">
          <a:xfrm>
            <a:off x="6888781" y="4469173"/>
            <a:ext cx="1208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accent4">
                    <a:lumMod val="75000"/>
                  </a:schemeClr>
                </a:solidFill>
                <a:effectLst/>
                <a:uLnTx/>
                <a:uFillTx/>
                <a:latin typeface="+mj-lt"/>
              </a:rPr>
              <a:t>Mortality rates</a:t>
            </a:r>
          </a:p>
        </p:txBody>
      </p:sp>
      <p:sp>
        <p:nvSpPr>
          <p:cNvPr id="97" name="Rectangle 100"/>
          <p:cNvSpPr>
            <a:spLocks noChangeArrowheads="1"/>
          </p:cNvSpPr>
          <p:nvPr/>
        </p:nvSpPr>
        <p:spPr bwMode="auto">
          <a:xfrm>
            <a:off x="7706772" y="5692212"/>
            <a:ext cx="12002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0" i="0" u="none" strike="noStrike" kern="0" cap="none" spc="0" normalizeH="0" baseline="0" noProof="0" dirty="0">
                <a:ln>
                  <a:noFill/>
                </a:ln>
                <a:solidFill>
                  <a:schemeClr val="accent4">
                    <a:lumMod val="75000"/>
                  </a:schemeClr>
                </a:solidFill>
                <a:effectLst/>
                <a:uLnTx/>
                <a:uFillTx/>
                <a:latin typeface="+mj-lt"/>
              </a:rPr>
              <a:t>Debridement frequency</a:t>
            </a:r>
          </a:p>
        </p:txBody>
      </p:sp>
      <p:sp>
        <p:nvSpPr>
          <p:cNvPr id="98" name="Freeform 97"/>
          <p:cNvSpPr/>
          <p:nvPr/>
        </p:nvSpPr>
        <p:spPr>
          <a:xfrm>
            <a:off x="3200400" y="2608263"/>
            <a:ext cx="1355725" cy="2705100"/>
          </a:xfrm>
          <a:custGeom>
            <a:avLst/>
            <a:gdLst>
              <a:gd name="connsiteX0" fmla="*/ 1356613 w 1356613"/>
              <a:gd name="connsiteY0" fmla="*/ 0 h 2705926"/>
              <a:gd name="connsiteX1" fmla="*/ 1356613 w 1356613"/>
              <a:gd name="connsiteY1" fmla="*/ 2705926 h 2705926"/>
              <a:gd name="connsiteX2" fmla="*/ 1225547 w 1356613"/>
              <a:gd name="connsiteY2" fmla="*/ 2699365 h 2705926"/>
              <a:gd name="connsiteX3" fmla="*/ 0 w 1356613"/>
              <a:gd name="connsiteY3" fmla="*/ 1352963 h 2705926"/>
              <a:gd name="connsiteX4" fmla="*/ 1225547 w 1356613"/>
              <a:gd name="connsiteY4" fmla="*/ 6562 h 2705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13" h="2705926">
                <a:moveTo>
                  <a:pt x="1356613" y="0"/>
                </a:moveTo>
                <a:lnTo>
                  <a:pt x="1356613" y="2705926"/>
                </a:lnTo>
                <a:lnTo>
                  <a:pt x="1225547" y="2699365"/>
                </a:lnTo>
                <a:cubicBezTo>
                  <a:pt x="537175" y="2630058"/>
                  <a:pt x="0" y="2053703"/>
                  <a:pt x="0" y="1352963"/>
                </a:cubicBezTo>
                <a:cubicBezTo>
                  <a:pt x="0" y="652223"/>
                  <a:pt x="537175" y="75869"/>
                  <a:pt x="1225547" y="6562"/>
                </a:cubicBezTo>
                <a:close/>
              </a:path>
            </a:pathLst>
          </a:custGeom>
          <a:solidFill>
            <a:schemeClr val="accent3"/>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COSTS</a:t>
            </a:r>
          </a:p>
        </p:txBody>
      </p:sp>
      <p:sp>
        <p:nvSpPr>
          <p:cNvPr id="99" name="Freeform 98"/>
          <p:cNvSpPr/>
          <p:nvPr/>
        </p:nvSpPr>
        <p:spPr>
          <a:xfrm flipH="1">
            <a:off x="4594225" y="2608263"/>
            <a:ext cx="1357313" cy="2706687"/>
          </a:xfrm>
          <a:custGeom>
            <a:avLst/>
            <a:gdLst>
              <a:gd name="connsiteX0" fmla="*/ 1356613 w 1356613"/>
              <a:gd name="connsiteY0" fmla="*/ 0 h 2705926"/>
              <a:gd name="connsiteX1" fmla="*/ 1356613 w 1356613"/>
              <a:gd name="connsiteY1" fmla="*/ 2705926 h 2705926"/>
              <a:gd name="connsiteX2" fmla="*/ 1225547 w 1356613"/>
              <a:gd name="connsiteY2" fmla="*/ 2699365 h 2705926"/>
              <a:gd name="connsiteX3" fmla="*/ 0 w 1356613"/>
              <a:gd name="connsiteY3" fmla="*/ 1352963 h 2705926"/>
              <a:gd name="connsiteX4" fmla="*/ 1225547 w 1356613"/>
              <a:gd name="connsiteY4" fmla="*/ 6562 h 2705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613" h="2705926">
                <a:moveTo>
                  <a:pt x="1356613" y="0"/>
                </a:moveTo>
                <a:lnTo>
                  <a:pt x="1356613" y="2705926"/>
                </a:lnTo>
                <a:lnTo>
                  <a:pt x="1225547" y="2699365"/>
                </a:lnTo>
                <a:cubicBezTo>
                  <a:pt x="537175" y="2630058"/>
                  <a:pt x="0" y="2053703"/>
                  <a:pt x="0" y="1352963"/>
                </a:cubicBezTo>
                <a:cubicBezTo>
                  <a:pt x="0" y="652223"/>
                  <a:pt x="537175" y="75869"/>
                  <a:pt x="1225547" y="6562"/>
                </a:cubicBezTo>
                <a:close/>
              </a:path>
            </a:pathLst>
          </a:custGeom>
          <a:solidFill>
            <a:schemeClr val="accent4">
              <a:lumMod val="60000"/>
              <a:lumOff val="4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chemeClr val="bg1"/>
                </a:solidFill>
                <a:effectLst/>
                <a:uLnTx/>
                <a:uFillTx/>
              </a:rPr>
              <a:t>POPULATION </a:t>
            </a:r>
            <a:br>
              <a:rPr kumimoji="0" lang="en-US" sz="1600" b="0" i="0" u="none" strike="noStrike" kern="0" cap="none" spc="0" normalizeH="0" baseline="0" noProof="0" dirty="0">
                <a:ln>
                  <a:noFill/>
                </a:ln>
                <a:solidFill>
                  <a:schemeClr val="bg1"/>
                </a:solidFill>
                <a:effectLst/>
                <a:uLnTx/>
                <a:uFillTx/>
              </a:rPr>
            </a:br>
            <a:r>
              <a:rPr kumimoji="0" lang="en-US" sz="1600" b="0" i="0" u="none" strike="noStrike" kern="0" cap="none" spc="0" normalizeH="0" baseline="0" noProof="0" dirty="0">
                <a:ln>
                  <a:noFill/>
                </a:ln>
                <a:solidFill>
                  <a:schemeClr val="bg1"/>
                </a:solidFill>
                <a:effectLst/>
                <a:uLnTx/>
                <a:uFillTx/>
              </a:rPr>
              <a:t>&amp; </a:t>
            </a:r>
            <a:br>
              <a:rPr kumimoji="0" lang="en-US" sz="1600" b="0" i="0" u="none" strike="noStrike" kern="0" cap="none" spc="0" normalizeH="0" baseline="0" noProof="0" dirty="0">
                <a:ln>
                  <a:noFill/>
                </a:ln>
                <a:solidFill>
                  <a:schemeClr val="bg1"/>
                </a:solidFill>
                <a:effectLst/>
                <a:uLnTx/>
                <a:uFillTx/>
              </a:rPr>
            </a:br>
            <a:r>
              <a:rPr kumimoji="0" lang="en-US" sz="1600" b="0" i="0" u="none" strike="noStrike" kern="0" cap="none" spc="0" normalizeH="0" baseline="0" noProof="0" dirty="0">
                <a:ln>
                  <a:noFill/>
                </a:ln>
                <a:solidFill>
                  <a:schemeClr val="bg1"/>
                </a:solidFill>
                <a:effectLst/>
                <a:uLnTx/>
                <a:uFillTx/>
              </a:rPr>
              <a:t>TREATMENT </a:t>
            </a:r>
            <a:br>
              <a:rPr kumimoji="0" lang="en-US" sz="1600" b="0" i="0" u="none" strike="noStrike" kern="0" cap="none" spc="0" normalizeH="0" baseline="0" noProof="0" dirty="0">
                <a:ln>
                  <a:noFill/>
                </a:ln>
                <a:solidFill>
                  <a:schemeClr val="bg1"/>
                </a:solidFill>
                <a:effectLst/>
                <a:uLnTx/>
                <a:uFillTx/>
              </a:rPr>
            </a:br>
            <a:r>
              <a:rPr kumimoji="0" lang="en-US" sz="1600" b="0" i="0" u="none" strike="noStrike" kern="0" cap="none" spc="0" normalizeH="0" baseline="0" noProof="0" dirty="0">
                <a:ln>
                  <a:noFill/>
                </a:ln>
                <a:solidFill>
                  <a:schemeClr val="bg1"/>
                </a:solidFill>
                <a:effectLst/>
                <a:uLnTx/>
                <a:uFillTx/>
              </a:rPr>
              <a:t>PARAMETERS</a:t>
            </a:r>
          </a:p>
        </p:txBody>
      </p:sp>
    </p:spTree>
    <p:extLst>
      <p:ext uri="{BB962C8B-B14F-4D97-AF65-F5344CB8AC3E}">
        <p14:creationId xmlns:p14="http://schemas.microsoft.com/office/powerpoint/2010/main" val="184630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104"/>
                                        </p:tgtEl>
                                        <p:attrNameLst>
                                          <p:attrName>style.visibility</p:attrName>
                                        </p:attrNameLst>
                                      </p:cBhvr>
                                      <p:to>
                                        <p:strVal val="visible"/>
                                      </p:to>
                                    </p:set>
                                    <p:animEffect transition="in" filter="fade">
                                      <p:cBhvr>
                                        <p:cTn id="13" dur="500"/>
                                        <p:tgtEl>
                                          <p:spTgt spid="104"/>
                                        </p:tgtEl>
                                      </p:cBhvr>
                                    </p:animEffect>
                                  </p:childTnLst>
                                </p:cTn>
                              </p:par>
                              <p:par>
                                <p:cTn id="14" presetID="10" presetClass="entr" presetSubtype="0" fill="hold" grpId="0" nodeType="withEffect">
                                  <p:stCondLst>
                                    <p:cond delay="1100"/>
                                  </p:stCondLst>
                                  <p:childTnLst>
                                    <p:set>
                                      <p:cBhvr>
                                        <p:cTn id="15" dur="1" fill="hold">
                                          <p:stCondLst>
                                            <p:cond delay="0"/>
                                          </p:stCondLst>
                                        </p:cTn>
                                        <p:tgtEl>
                                          <p:spTgt spid="103"/>
                                        </p:tgtEl>
                                        <p:attrNameLst>
                                          <p:attrName>style.visibility</p:attrName>
                                        </p:attrNameLst>
                                      </p:cBhvr>
                                      <p:to>
                                        <p:strVal val="visible"/>
                                      </p:to>
                                    </p:set>
                                    <p:animEffect transition="in" filter="fade">
                                      <p:cBhvr>
                                        <p:cTn id="16" dur="500"/>
                                        <p:tgtEl>
                                          <p:spTgt spid="103"/>
                                        </p:tgtEl>
                                      </p:cBhvr>
                                    </p:animEffect>
                                  </p:childTnLst>
                                </p:cTn>
                              </p:par>
                              <p:par>
                                <p:cTn id="17" presetID="53" presetClass="entr" presetSubtype="16" fill="hold" grpId="0" nodeType="withEffect">
                                  <p:stCondLst>
                                    <p:cond delay="1900"/>
                                  </p:stCondLst>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ppt_w</p:attrName>
                                        </p:attrNameLst>
                                      </p:cBhvr>
                                      <p:tavLst>
                                        <p:tav tm="0">
                                          <p:val>
                                            <p:fltVal val="0"/>
                                          </p:val>
                                        </p:tav>
                                        <p:tav tm="100000">
                                          <p:val>
                                            <p:strVal val="#ppt_w"/>
                                          </p:val>
                                        </p:tav>
                                      </p:tavLst>
                                    </p:anim>
                                    <p:anim calcmode="lin" valueType="num">
                                      <p:cBhvr>
                                        <p:cTn id="20" dur="500" fill="hold"/>
                                        <p:tgtEl>
                                          <p:spTgt spid="76"/>
                                        </p:tgtEl>
                                        <p:attrNameLst>
                                          <p:attrName>ppt_h</p:attrName>
                                        </p:attrNameLst>
                                      </p:cBhvr>
                                      <p:tavLst>
                                        <p:tav tm="0">
                                          <p:val>
                                            <p:fltVal val="0"/>
                                          </p:val>
                                        </p:tav>
                                        <p:tav tm="100000">
                                          <p:val>
                                            <p:strVal val="#ppt_h"/>
                                          </p:val>
                                        </p:tav>
                                      </p:tavLst>
                                    </p:anim>
                                    <p:animEffect transition="in" filter="fade">
                                      <p:cBhvr>
                                        <p:cTn id="21" dur="500"/>
                                        <p:tgtEl>
                                          <p:spTgt spid="76"/>
                                        </p:tgtEl>
                                      </p:cBhvr>
                                    </p:animEffect>
                                  </p:childTnLst>
                                </p:cTn>
                              </p:par>
                              <p:par>
                                <p:cTn id="22" presetID="6" presetClass="emph" presetSubtype="0" accel="48000" decel="52000" autoRev="1" fill="hold" grpId="1" nodeType="withEffect">
                                  <p:stCondLst>
                                    <p:cond delay="2500"/>
                                  </p:stCondLst>
                                  <p:childTnLst>
                                    <p:animScale>
                                      <p:cBhvr>
                                        <p:cTn id="23" dur="250" fill="hold"/>
                                        <p:tgtEl>
                                          <p:spTgt spid="76"/>
                                        </p:tgtEl>
                                      </p:cBhvr>
                                      <p:by x="105000" y="105000"/>
                                    </p:animScale>
                                  </p:childTnLst>
                                </p:cTn>
                              </p:par>
                              <p:par>
                                <p:cTn id="24" presetID="10" presetClass="entr" presetSubtype="0" fill="hold" grpId="0" nodeType="withEffect">
                                  <p:stCondLst>
                                    <p:cond delay="2900"/>
                                  </p:stCondLst>
                                  <p:childTnLst>
                                    <p:set>
                                      <p:cBhvr>
                                        <p:cTn id="25" dur="1" fill="hold">
                                          <p:stCondLst>
                                            <p:cond delay="0"/>
                                          </p:stCondLst>
                                        </p:cTn>
                                        <p:tgtEl>
                                          <p:spTgt spid="91"/>
                                        </p:tgtEl>
                                        <p:attrNameLst>
                                          <p:attrName>style.visibility</p:attrName>
                                        </p:attrNameLst>
                                      </p:cBhvr>
                                      <p:to>
                                        <p:strVal val="visible"/>
                                      </p:to>
                                    </p:set>
                                    <p:animEffect transition="in" filter="fade">
                                      <p:cBhvr>
                                        <p:cTn id="26" dur="500"/>
                                        <p:tgtEl>
                                          <p:spTgt spid="91"/>
                                        </p:tgtEl>
                                      </p:cBhvr>
                                    </p:animEffect>
                                  </p:childTnLst>
                                </p:cTn>
                              </p:par>
                              <p:par>
                                <p:cTn id="27" presetID="53" presetClass="entr" presetSubtype="16" fill="hold" grpId="0" nodeType="withEffect">
                                  <p:stCondLst>
                                    <p:cond delay="2400"/>
                                  </p:stCondLst>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par>
                                <p:cTn id="32" presetID="6" presetClass="emph" presetSubtype="0" accel="48000" decel="52000" autoRev="1" fill="hold" grpId="1" nodeType="withEffect">
                                  <p:stCondLst>
                                    <p:cond delay="2700"/>
                                  </p:stCondLst>
                                  <p:childTnLst>
                                    <p:animScale>
                                      <p:cBhvr>
                                        <p:cTn id="33" dur="250" fill="hold"/>
                                        <p:tgtEl>
                                          <p:spTgt spid="83"/>
                                        </p:tgtEl>
                                      </p:cBhvr>
                                      <p:by x="105000" y="105000"/>
                                    </p:animScale>
                                  </p:childTnLst>
                                </p:cTn>
                              </p:par>
                              <p:par>
                                <p:cTn id="34" presetID="10" presetClass="entr" presetSubtype="0" fill="hold" grpId="0" nodeType="withEffect">
                                  <p:stCondLst>
                                    <p:cond delay="3000"/>
                                  </p:stCondLst>
                                  <p:childTnLst>
                                    <p:set>
                                      <p:cBhvr>
                                        <p:cTn id="35" dur="1" fill="hold">
                                          <p:stCondLst>
                                            <p:cond delay="0"/>
                                          </p:stCondLst>
                                        </p:cTn>
                                        <p:tgtEl>
                                          <p:spTgt spid="90"/>
                                        </p:tgtEl>
                                        <p:attrNameLst>
                                          <p:attrName>style.visibility</p:attrName>
                                        </p:attrNameLst>
                                      </p:cBhvr>
                                      <p:to>
                                        <p:strVal val="visible"/>
                                      </p:to>
                                    </p:set>
                                    <p:animEffect transition="in" filter="fade">
                                      <p:cBhvr>
                                        <p:cTn id="36" dur="500"/>
                                        <p:tgtEl>
                                          <p:spTgt spid="90"/>
                                        </p:tgtEl>
                                      </p:cBhvr>
                                    </p:animEffect>
                                  </p:childTnLst>
                                </p:cTn>
                              </p:par>
                              <p:par>
                                <p:cTn id="37" presetID="53" presetClass="entr" presetSubtype="16" fill="hold" grpId="0" nodeType="withEffect">
                                  <p:stCondLst>
                                    <p:cond delay="2600"/>
                                  </p:stCondLst>
                                  <p:childTnLst>
                                    <p:set>
                                      <p:cBhvr>
                                        <p:cTn id="38" dur="1" fill="hold">
                                          <p:stCondLst>
                                            <p:cond delay="0"/>
                                          </p:stCondLst>
                                        </p:cTn>
                                        <p:tgtEl>
                                          <p:spTgt spid="72"/>
                                        </p:tgtEl>
                                        <p:attrNameLst>
                                          <p:attrName>style.visibility</p:attrName>
                                        </p:attrNameLst>
                                      </p:cBhvr>
                                      <p:to>
                                        <p:strVal val="visible"/>
                                      </p:to>
                                    </p:set>
                                    <p:anim calcmode="lin" valueType="num">
                                      <p:cBhvr>
                                        <p:cTn id="39" dur="500" fill="hold"/>
                                        <p:tgtEl>
                                          <p:spTgt spid="72"/>
                                        </p:tgtEl>
                                        <p:attrNameLst>
                                          <p:attrName>ppt_w</p:attrName>
                                        </p:attrNameLst>
                                      </p:cBhvr>
                                      <p:tavLst>
                                        <p:tav tm="0">
                                          <p:val>
                                            <p:fltVal val="0"/>
                                          </p:val>
                                        </p:tav>
                                        <p:tav tm="100000">
                                          <p:val>
                                            <p:strVal val="#ppt_w"/>
                                          </p:val>
                                        </p:tav>
                                      </p:tavLst>
                                    </p:anim>
                                    <p:anim calcmode="lin" valueType="num">
                                      <p:cBhvr>
                                        <p:cTn id="40" dur="500" fill="hold"/>
                                        <p:tgtEl>
                                          <p:spTgt spid="72"/>
                                        </p:tgtEl>
                                        <p:attrNameLst>
                                          <p:attrName>ppt_h</p:attrName>
                                        </p:attrNameLst>
                                      </p:cBhvr>
                                      <p:tavLst>
                                        <p:tav tm="0">
                                          <p:val>
                                            <p:fltVal val="0"/>
                                          </p:val>
                                        </p:tav>
                                        <p:tav tm="100000">
                                          <p:val>
                                            <p:strVal val="#ppt_h"/>
                                          </p:val>
                                        </p:tav>
                                      </p:tavLst>
                                    </p:anim>
                                    <p:animEffect transition="in" filter="fade">
                                      <p:cBhvr>
                                        <p:cTn id="41" dur="500"/>
                                        <p:tgtEl>
                                          <p:spTgt spid="72"/>
                                        </p:tgtEl>
                                      </p:cBhvr>
                                    </p:animEffect>
                                  </p:childTnLst>
                                </p:cTn>
                              </p:par>
                              <p:par>
                                <p:cTn id="42" presetID="6" presetClass="emph" presetSubtype="0" accel="48000" decel="52000" autoRev="1" fill="hold" grpId="1" nodeType="withEffect">
                                  <p:stCondLst>
                                    <p:cond delay="2900"/>
                                  </p:stCondLst>
                                  <p:childTnLst>
                                    <p:animScale>
                                      <p:cBhvr>
                                        <p:cTn id="43" dur="250" fill="hold"/>
                                        <p:tgtEl>
                                          <p:spTgt spid="72"/>
                                        </p:tgtEl>
                                      </p:cBhvr>
                                      <p:by x="105000" y="105000"/>
                                    </p:animScale>
                                  </p:childTnLst>
                                </p:cTn>
                              </p:par>
                              <p:par>
                                <p:cTn id="44" presetID="10" presetClass="entr" presetSubtype="0" fill="hold" grpId="0" nodeType="withEffect">
                                  <p:stCondLst>
                                    <p:cond delay="310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30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71"/>
                                        </p:tgtEl>
                                        <p:attrNameLst>
                                          <p:attrName>style.visibility</p:attrName>
                                        </p:attrNameLst>
                                      </p:cBhvr>
                                      <p:to>
                                        <p:strVal val="visible"/>
                                      </p:to>
                                    </p:set>
                                    <p:anim calcmode="lin" valueType="num">
                                      <p:cBhvr>
                                        <p:cTn id="57" dur="500" fill="hold"/>
                                        <p:tgtEl>
                                          <p:spTgt spid="71"/>
                                        </p:tgtEl>
                                        <p:attrNameLst>
                                          <p:attrName>ppt_w</p:attrName>
                                        </p:attrNameLst>
                                      </p:cBhvr>
                                      <p:tavLst>
                                        <p:tav tm="0">
                                          <p:val>
                                            <p:fltVal val="0"/>
                                          </p:val>
                                        </p:tav>
                                        <p:tav tm="100000">
                                          <p:val>
                                            <p:strVal val="#ppt_w"/>
                                          </p:val>
                                        </p:tav>
                                      </p:tavLst>
                                    </p:anim>
                                    <p:anim calcmode="lin" valueType="num">
                                      <p:cBhvr>
                                        <p:cTn id="58" dur="500" fill="hold"/>
                                        <p:tgtEl>
                                          <p:spTgt spid="71"/>
                                        </p:tgtEl>
                                        <p:attrNameLst>
                                          <p:attrName>ppt_h</p:attrName>
                                        </p:attrNameLst>
                                      </p:cBhvr>
                                      <p:tavLst>
                                        <p:tav tm="0">
                                          <p:val>
                                            <p:fltVal val="0"/>
                                          </p:val>
                                        </p:tav>
                                        <p:tav tm="100000">
                                          <p:val>
                                            <p:strVal val="#ppt_h"/>
                                          </p:val>
                                        </p:tav>
                                      </p:tavLst>
                                    </p:anim>
                                    <p:animEffect transition="in" filter="fade">
                                      <p:cBhvr>
                                        <p:cTn id="59" dur="500"/>
                                        <p:tgtEl>
                                          <p:spTgt spid="71"/>
                                        </p:tgtEl>
                                      </p:cBhvr>
                                    </p:animEffect>
                                  </p:childTnLst>
                                </p:cTn>
                              </p:par>
                              <p:par>
                                <p:cTn id="60" presetID="6" presetClass="emph" presetSubtype="0" accel="48000" decel="52000" autoRev="1" fill="hold" grpId="1" nodeType="withEffect">
                                  <p:stCondLst>
                                    <p:cond delay="1300"/>
                                  </p:stCondLst>
                                  <p:childTnLst>
                                    <p:animScale>
                                      <p:cBhvr>
                                        <p:cTn id="61" dur="250" fill="hold"/>
                                        <p:tgtEl>
                                          <p:spTgt spid="71"/>
                                        </p:tgtEl>
                                      </p:cBhvr>
                                      <p:by x="105000" y="105000"/>
                                    </p:animScale>
                                  </p:childTnLst>
                                </p:cTn>
                              </p:par>
                              <p:par>
                                <p:cTn id="62" presetID="10" presetClass="entr" presetSubtype="0" fill="hold" grpId="0" nodeType="withEffect">
                                  <p:stCondLst>
                                    <p:cond delay="1600"/>
                                  </p:stCondLst>
                                  <p:childTnLst>
                                    <p:set>
                                      <p:cBhvr>
                                        <p:cTn id="63" dur="1" fill="hold">
                                          <p:stCondLst>
                                            <p:cond delay="0"/>
                                          </p:stCondLst>
                                        </p:cTn>
                                        <p:tgtEl>
                                          <p:spTgt spid="94"/>
                                        </p:tgtEl>
                                        <p:attrNameLst>
                                          <p:attrName>style.visibility</p:attrName>
                                        </p:attrNameLst>
                                      </p:cBhvr>
                                      <p:to>
                                        <p:strVal val="visible"/>
                                      </p:to>
                                    </p:set>
                                    <p:animEffect transition="in" filter="fade">
                                      <p:cBhvr>
                                        <p:cTn id="64" dur="500"/>
                                        <p:tgtEl>
                                          <p:spTgt spid="94"/>
                                        </p:tgtEl>
                                      </p:cBhvr>
                                    </p:animEffect>
                                  </p:childTnLst>
                                </p:cTn>
                              </p:par>
                              <p:par>
                                <p:cTn id="65" presetID="53" presetClass="entr" presetSubtype="16" fill="hold" grpId="0" nodeType="withEffect">
                                  <p:stCondLst>
                                    <p:cond delay="1300"/>
                                  </p:stCondLst>
                                  <p:childTnLst>
                                    <p:set>
                                      <p:cBhvr>
                                        <p:cTn id="66" dur="1" fill="hold">
                                          <p:stCondLst>
                                            <p:cond delay="0"/>
                                          </p:stCondLst>
                                        </p:cTn>
                                        <p:tgtEl>
                                          <p:spTgt spid="77"/>
                                        </p:tgtEl>
                                        <p:attrNameLst>
                                          <p:attrName>style.visibility</p:attrName>
                                        </p:attrNameLst>
                                      </p:cBhvr>
                                      <p:to>
                                        <p:strVal val="visible"/>
                                      </p:to>
                                    </p:set>
                                    <p:anim calcmode="lin" valueType="num">
                                      <p:cBhvr>
                                        <p:cTn id="67" dur="500" fill="hold"/>
                                        <p:tgtEl>
                                          <p:spTgt spid="77"/>
                                        </p:tgtEl>
                                        <p:attrNameLst>
                                          <p:attrName>ppt_w</p:attrName>
                                        </p:attrNameLst>
                                      </p:cBhvr>
                                      <p:tavLst>
                                        <p:tav tm="0">
                                          <p:val>
                                            <p:fltVal val="0"/>
                                          </p:val>
                                        </p:tav>
                                        <p:tav tm="100000">
                                          <p:val>
                                            <p:strVal val="#ppt_w"/>
                                          </p:val>
                                        </p:tav>
                                      </p:tavLst>
                                    </p:anim>
                                    <p:anim calcmode="lin" valueType="num">
                                      <p:cBhvr>
                                        <p:cTn id="68" dur="500" fill="hold"/>
                                        <p:tgtEl>
                                          <p:spTgt spid="77"/>
                                        </p:tgtEl>
                                        <p:attrNameLst>
                                          <p:attrName>ppt_h</p:attrName>
                                        </p:attrNameLst>
                                      </p:cBhvr>
                                      <p:tavLst>
                                        <p:tav tm="0">
                                          <p:val>
                                            <p:fltVal val="0"/>
                                          </p:val>
                                        </p:tav>
                                        <p:tav tm="100000">
                                          <p:val>
                                            <p:strVal val="#ppt_h"/>
                                          </p:val>
                                        </p:tav>
                                      </p:tavLst>
                                    </p:anim>
                                    <p:animEffect transition="in" filter="fade">
                                      <p:cBhvr>
                                        <p:cTn id="69" dur="500"/>
                                        <p:tgtEl>
                                          <p:spTgt spid="77"/>
                                        </p:tgtEl>
                                      </p:cBhvr>
                                    </p:animEffect>
                                  </p:childTnLst>
                                </p:cTn>
                              </p:par>
                              <p:par>
                                <p:cTn id="70" presetID="6" presetClass="emph" presetSubtype="0" accel="48000" decel="52000" autoRev="1" fill="hold" grpId="1" nodeType="withEffect">
                                  <p:stCondLst>
                                    <p:cond delay="1600"/>
                                  </p:stCondLst>
                                  <p:childTnLst>
                                    <p:animScale>
                                      <p:cBhvr>
                                        <p:cTn id="71" dur="250" fill="hold"/>
                                        <p:tgtEl>
                                          <p:spTgt spid="77"/>
                                        </p:tgtEl>
                                      </p:cBhvr>
                                      <p:by x="105000" y="105000"/>
                                    </p:animScale>
                                  </p:childTnLst>
                                </p:cTn>
                              </p:par>
                              <p:par>
                                <p:cTn id="72" presetID="10" presetClass="entr" presetSubtype="0" fill="hold" grpId="0" nodeType="withEffect">
                                  <p:stCondLst>
                                    <p:cond delay="2000"/>
                                  </p:stCondLst>
                                  <p:childTnLst>
                                    <p:set>
                                      <p:cBhvr>
                                        <p:cTn id="73" dur="1" fill="hold">
                                          <p:stCondLst>
                                            <p:cond delay="0"/>
                                          </p:stCondLst>
                                        </p:cTn>
                                        <p:tgtEl>
                                          <p:spTgt spid="95"/>
                                        </p:tgtEl>
                                        <p:attrNameLst>
                                          <p:attrName>style.visibility</p:attrName>
                                        </p:attrNameLst>
                                      </p:cBhvr>
                                      <p:to>
                                        <p:strVal val="visible"/>
                                      </p:to>
                                    </p:set>
                                    <p:animEffect transition="in" filter="fade">
                                      <p:cBhvr>
                                        <p:cTn id="74" dur="500"/>
                                        <p:tgtEl>
                                          <p:spTgt spid="95"/>
                                        </p:tgtEl>
                                      </p:cBhvr>
                                    </p:animEffect>
                                  </p:childTnLst>
                                </p:cTn>
                              </p:par>
                              <p:par>
                                <p:cTn id="75" presetID="53" presetClass="entr" presetSubtype="16" fill="hold" grpId="0" nodeType="withEffect">
                                  <p:stCondLst>
                                    <p:cond delay="1600"/>
                                  </p:stCondLst>
                                  <p:childTnLst>
                                    <p:set>
                                      <p:cBhvr>
                                        <p:cTn id="76" dur="1" fill="hold">
                                          <p:stCondLst>
                                            <p:cond delay="0"/>
                                          </p:stCondLst>
                                        </p:cTn>
                                        <p:tgtEl>
                                          <p:spTgt spid="88"/>
                                        </p:tgtEl>
                                        <p:attrNameLst>
                                          <p:attrName>style.visibility</p:attrName>
                                        </p:attrNameLst>
                                      </p:cBhvr>
                                      <p:to>
                                        <p:strVal val="visible"/>
                                      </p:to>
                                    </p:set>
                                    <p:anim calcmode="lin" valueType="num">
                                      <p:cBhvr>
                                        <p:cTn id="77" dur="500" fill="hold"/>
                                        <p:tgtEl>
                                          <p:spTgt spid="88"/>
                                        </p:tgtEl>
                                        <p:attrNameLst>
                                          <p:attrName>ppt_w</p:attrName>
                                        </p:attrNameLst>
                                      </p:cBhvr>
                                      <p:tavLst>
                                        <p:tav tm="0">
                                          <p:val>
                                            <p:fltVal val="0"/>
                                          </p:val>
                                        </p:tav>
                                        <p:tav tm="100000">
                                          <p:val>
                                            <p:strVal val="#ppt_w"/>
                                          </p:val>
                                        </p:tav>
                                      </p:tavLst>
                                    </p:anim>
                                    <p:anim calcmode="lin" valueType="num">
                                      <p:cBhvr>
                                        <p:cTn id="78" dur="500" fill="hold"/>
                                        <p:tgtEl>
                                          <p:spTgt spid="88"/>
                                        </p:tgtEl>
                                        <p:attrNameLst>
                                          <p:attrName>ppt_h</p:attrName>
                                        </p:attrNameLst>
                                      </p:cBhvr>
                                      <p:tavLst>
                                        <p:tav tm="0">
                                          <p:val>
                                            <p:fltVal val="0"/>
                                          </p:val>
                                        </p:tav>
                                        <p:tav tm="100000">
                                          <p:val>
                                            <p:strVal val="#ppt_h"/>
                                          </p:val>
                                        </p:tav>
                                      </p:tavLst>
                                    </p:anim>
                                    <p:animEffect transition="in" filter="fade">
                                      <p:cBhvr>
                                        <p:cTn id="79" dur="500"/>
                                        <p:tgtEl>
                                          <p:spTgt spid="88"/>
                                        </p:tgtEl>
                                      </p:cBhvr>
                                    </p:animEffect>
                                  </p:childTnLst>
                                </p:cTn>
                              </p:par>
                              <p:par>
                                <p:cTn id="80" presetID="6" presetClass="emph" presetSubtype="0" accel="48000" decel="52000" autoRev="1" fill="hold" grpId="1" nodeType="withEffect">
                                  <p:stCondLst>
                                    <p:cond delay="1900"/>
                                  </p:stCondLst>
                                  <p:childTnLst>
                                    <p:animScale>
                                      <p:cBhvr>
                                        <p:cTn id="81" dur="250" fill="hold"/>
                                        <p:tgtEl>
                                          <p:spTgt spid="88"/>
                                        </p:tgtEl>
                                      </p:cBhvr>
                                      <p:by x="105000" y="105000"/>
                                    </p:animScale>
                                  </p:childTnLst>
                                </p:cTn>
                              </p:par>
                              <p:par>
                                <p:cTn id="82" presetID="10" presetClass="entr" presetSubtype="0" fill="hold" grpId="0" nodeType="withEffect">
                                  <p:stCondLst>
                                    <p:cond delay="2200"/>
                                  </p:stCondLst>
                                  <p:childTnLst>
                                    <p:set>
                                      <p:cBhvr>
                                        <p:cTn id="83" dur="1" fill="hold">
                                          <p:stCondLst>
                                            <p:cond delay="0"/>
                                          </p:stCondLst>
                                        </p:cTn>
                                        <p:tgtEl>
                                          <p:spTgt spid="96"/>
                                        </p:tgtEl>
                                        <p:attrNameLst>
                                          <p:attrName>style.visibility</p:attrName>
                                        </p:attrNameLst>
                                      </p:cBhvr>
                                      <p:to>
                                        <p:strVal val="visible"/>
                                      </p:to>
                                    </p:set>
                                    <p:animEffect transition="in" filter="fade">
                                      <p:cBhvr>
                                        <p:cTn id="84" dur="500"/>
                                        <p:tgtEl>
                                          <p:spTgt spid="96"/>
                                        </p:tgtEl>
                                      </p:cBhvr>
                                    </p:animEffect>
                                  </p:childTnLst>
                                </p:cTn>
                              </p:par>
                              <p:par>
                                <p:cTn id="85" presetID="53" presetClass="entr" presetSubtype="16" fill="hold" grpId="0" nodeType="withEffect">
                                  <p:stCondLst>
                                    <p:cond delay="1900"/>
                                  </p:stCondLst>
                                  <p:childTnLst>
                                    <p:set>
                                      <p:cBhvr>
                                        <p:cTn id="86" dur="1" fill="hold">
                                          <p:stCondLst>
                                            <p:cond delay="0"/>
                                          </p:stCondLst>
                                        </p:cTn>
                                        <p:tgtEl>
                                          <p:spTgt spid="78"/>
                                        </p:tgtEl>
                                        <p:attrNameLst>
                                          <p:attrName>style.visibility</p:attrName>
                                        </p:attrNameLst>
                                      </p:cBhvr>
                                      <p:to>
                                        <p:strVal val="visible"/>
                                      </p:to>
                                    </p:set>
                                    <p:anim calcmode="lin" valueType="num">
                                      <p:cBhvr>
                                        <p:cTn id="87" dur="500" fill="hold"/>
                                        <p:tgtEl>
                                          <p:spTgt spid="78"/>
                                        </p:tgtEl>
                                        <p:attrNameLst>
                                          <p:attrName>ppt_w</p:attrName>
                                        </p:attrNameLst>
                                      </p:cBhvr>
                                      <p:tavLst>
                                        <p:tav tm="0">
                                          <p:val>
                                            <p:fltVal val="0"/>
                                          </p:val>
                                        </p:tav>
                                        <p:tav tm="100000">
                                          <p:val>
                                            <p:strVal val="#ppt_w"/>
                                          </p:val>
                                        </p:tav>
                                      </p:tavLst>
                                    </p:anim>
                                    <p:anim calcmode="lin" valueType="num">
                                      <p:cBhvr>
                                        <p:cTn id="88" dur="500" fill="hold"/>
                                        <p:tgtEl>
                                          <p:spTgt spid="78"/>
                                        </p:tgtEl>
                                        <p:attrNameLst>
                                          <p:attrName>ppt_h</p:attrName>
                                        </p:attrNameLst>
                                      </p:cBhvr>
                                      <p:tavLst>
                                        <p:tav tm="0">
                                          <p:val>
                                            <p:fltVal val="0"/>
                                          </p:val>
                                        </p:tav>
                                        <p:tav tm="100000">
                                          <p:val>
                                            <p:strVal val="#ppt_h"/>
                                          </p:val>
                                        </p:tav>
                                      </p:tavLst>
                                    </p:anim>
                                    <p:animEffect transition="in" filter="fade">
                                      <p:cBhvr>
                                        <p:cTn id="89" dur="500"/>
                                        <p:tgtEl>
                                          <p:spTgt spid="78"/>
                                        </p:tgtEl>
                                      </p:cBhvr>
                                    </p:animEffect>
                                  </p:childTnLst>
                                </p:cTn>
                              </p:par>
                              <p:par>
                                <p:cTn id="90" presetID="6" presetClass="emph" presetSubtype="0" accel="48000" decel="52000" autoRev="1" fill="hold" grpId="1" nodeType="withEffect">
                                  <p:stCondLst>
                                    <p:cond delay="2200"/>
                                  </p:stCondLst>
                                  <p:childTnLst>
                                    <p:animScale>
                                      <p:cBhvr>
                                        <p:cTn id="91" dur="250" fill="hold"/>
                                        <p:tgtEl>
                                          <p:spTgt spid="78"/>
                                        </p:tgtEl>
                                      </p:cBhvr>
                                      <p:by x="105000" y="105000"/>
                                    </p:animScale>
                                  </p:childTnLst>
                                </p:cTn>
                              </p:par>
                              <p:par>
                                <p:cTn id="92" presetID="10" presetClass="entr" presetSubtype="0" fill="hold" grpId="0" nodeType="withEffect">
                                  <p:stCondLst>
                                    <p:cond delay="2500"/>
                                  </p:stCondLst>
                                  <p:childTnLst>
                                    <p:set>
                                      <p:cBhvr>
                                        <p:cTn id="93" dur="1" fill="hold">
                                          <p:stCondLst>
                                            <p:cond delay="0"/>
                                          </p:stCondLst>
                                        </p:cTn>
                                        <p:tgtEl>
                                          <p:spTgt spid="97"/>
                                        </p:tgtEl>
                                        <p:attrNameLst>
                                          <p:attrName>style.visibility</p:attrName>
                                        </p:attrNameLst>
                                      </p:cBhvr>
                                      <p:to>
                                        <p:strVal val="visible"/>
                                      </p:to>
                                    </p:set>
                                    <p:animEffect transition="in" filter="fade">
                                      <p:cBhvr>
                                        <p:cTn id="94" dur="500"/>
                                        <p:tgtEl>
                                          <p:spTgt spid="97"/>
                                        </p:tgtEl>
                                      </p:cBhvr>
                                    </p:animEffect>
                                  </p:childTnLst>
                                </p:cTn>
                              </p:par>
                              <p:par>
                                <p:cTn id="95" presetID="53" presetClass="entr" presetSubtype="16" fill="hold" grpId="0" nodeType="withEffect">
                                  <p:stCondLst>
                                    <p:cond delay="2200"/>
                                  </p:stCondLst>
                                  <p:childTnLst>
                                    <p:set>
                                      <p:cBhvr>
                                        <p:cTn id="96" dur="1" fill="hold">
                                          <p:stCondLst>
                                            <p:cond delay="0"/>
                                          </p:stCondLst>
                                        </p:cTn>
                                        <p:tgtEl>
                                          <p:spTgt spid="75"/>
                                        </p:tgtEl>
                                        <p:attrNameLst>
                                          <p:attrName>style.visibility</p:attrName>
                                        </p:attrNameLst>
                                      </p:cBhvr>
                                      <p:to>
                                        <p:strVal val="visible"/>
                                      </p:to>
                                    </p:set>
                                    <p:anim calcmode="lin" valueType="num">
                                      <p:cBhvr>
                                        <p:cTn id="97" dur="500" fill="hold"/>
                                        <p:tgtEl>
                                          <p:spTgt spid="75"/>
                                        </p:tgtEl>
                                        <p:attrNameLst>
                                          <p:attrName>ppt_w</p:attrName>
                                        </p:attrNameLst>
                                      </p:cBhvr>
                                      <p:tavLst>
                                        <p:tav tm="0">
                                          <p:val>
                                            <p:fltVal val="0"/>
                                          </p:val>
                                        </p:tav>
                                        <p:tav tm="100000">
                                          <p:val>
                                            <p:strVal val="#ppt_w"/>
                                          </p:val>
                                        </p:tav>
                                      </p:tavLst>
                                    </p:anim>
                                    <p:anim calcmode="lin" valueType="num">
                                      <p:cBhvr>
                                        <p:cTn id="98" dur="500" fill="hold"/>
                                        <p:tgtEl>
                                          <p:spTgt spid="75"/>
                                        </p:tgtEl>
                                        <p:attrNameLst>
                                          <p:attrName>ppt_h</p:attrName>
                                        </p:attrNameLst>
                                      </p:cBhvr>
                                      <p:tavLst>
                                        <p:tav tm="0">
                                          <p:val>
                                            <p:fltVal val="0"/>
                                          </p:val>
                                        </p:tav>
                                        <p:tav tm="100000">
                                          <p:val>
                                            <p:strVal val="#ppt_h"/>
                                          </p:val>
                                        </p:tav>
                                      </p:tavLst>
                                    </p:anim>
                                    <p:animEffect transition="in" filter="fade">
                                      <p:cBhvr>
                                        <p:cTn id="99" dur="500"/>
                                        <p:tgtEl>
                                          <p:spTgt spid="75"/>
                                        </p:tgtEl>
                                      </p:cBhvr>
                                    </p:animEffect>
                                  </p:childTnLst>
                                </p:cTn>
                              </p:par>
                              <p:par>
                                <p:cTn id="100" presetID="6" presetClass="emph" presetSubtype="0" accel="48000" decel="52000" autoRev="1" fill="hold" grpId="1" nodeType="withEffect">
                                  <p:stCondLst>
                                    <p:cond delay="2500"/>
                                  </p:stCondLst>
                                  <p:childTnLst>
                                    <p:animScale>
                                      <p:cBhvr>
                                        <p:cTn id="101" dur="250" fill="hold"/>
                                        <p:tgtEl>
                                          <p:spTgt spid="75"/>
                                        </p:tgtEl>
                                      </p:cBhvr>
                                      <p:by x="105000" y="105000"/>
                                    </p:animScale>
                                  </p:childTnLst>
                                </p:cTn>
                              </p:par>
                              <p:par>
                                <p:cTn id="102" presetID="10" presetClass="entr" presetSubtype="0" fill="hold" grpId="0" nodeType="withEffect">
                                  <p:stCondLst>
                                    <p:cond delay="2900"/>
                                  </p:stCondLst>
                                  <p:childTnLst>
                                    <p:set>
                                      <p:cBhvr>
                                        <p:cTn id="103" dur="1" fill="hold">
                                          <p:stCondLst>
                                            <p:cond delay="0"/>
                                          </p:stCondLst>
                                        </p:cTn>
                                        <p:tgtEl>
                                          <p:spTgt spid="93"/>
                                        </p:tgtEl>
                                        <p:attrNameLst>
                                          <p:attrName>style.visibility</p:attrName>
                                        </p:attrNameLst>
                                      </p:cBhvr>
                                      <p:to>
                                        <p:strVal val="visible"/>
                                      </p:to>
                                    </p:set>
                                    <p:animEffect transition="in" filter="fade">
                                      <p:cBhvr>
                                        <p:cTn id="10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9" grpId="0" animBg="1"/>
      <p:bldP spid="71" grpId="0" animBg="1"/>
      <p:bldP spid="71" grpId="1" animBg="1"/>
      <p:bldP spid="103" grpId="0" animBg="1"/>
      <p:bldP spid="104" grpId="0" animBg="1"/>
      <p:bldP spid="72" grpId="0" animBg="1"/>
      <p:bldP spid="72" grpId="1" animBg="1"/>
      <p:bldP spid="75" grpId="0" animBg="1"/>
      <p:bldP spid="75" grpId="1" animBg="1"/>
      <p:bldP spid="76" grpId="0" animBg="1"/>
      <p:bldP spid="76" grpId="1" animBg="1"/>
      <p:bldP spid="77" grpId="0" animBg="1"/>
      <p:bldP spid="77" grpId="1" animBg="1"/>
      <p:bldP spid="78" grpId="0" animBg="1"/>
      <p:bldP spid="78" grpId="1" animBg="1"/>
      <p:bldP spid="83" grpId="0" animBg="1"/>
      <p:bldP spid="83" grpId="1" animBg="1"/>
      <p:bldP spid="88" grpId="0" animBg="1"/>
      <p:bldP spid="88" grpId="1" animBg="1"/>
      <p:bldP spid="90" grpId="0"/>
      <p:bldP spid="91" grpId="0"/>
      <p:bldP spid="92" grpId="0"/>
      <p:bldP spid="93" grpId="0"/>
      <p:bldP spid="94" grpId="0"/>
      <p:bldP spid="95" grpId="0"/>
      <p:bldP spid="96" grpId="0"/>
      <p:bldP spid="97" grpId="0"/>
      <p:bldP spid="98" grpId="0" animBg="1"/>
      <p:bldP spid="9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1450" y="1187450"/>
            <a:ext cx="8782049" cy="5530850"/>
          </a:xfrm>
          <a:prstGeom prst="rect">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Healing Rates</a:t>
            </a:r>
          </a:p>
        </p:txBody>
      </p:sp>
      <p:sp>
        <p:nvSpPr>
          <p:cNvPr id="61" name="Rectangle 60"/>
          <p:cNvSpPr/>
          <p:nvPr/>
        </p:nvSpPr>
        <p:spPr>
          <a:xfrm>
            <a:off x="8953499" y="1052736"/>
            <a:ext cx="19050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15" name="Chart 14" hidden="1"/>
          <p:cNvGraphicFramePr>
            <a:graphicFrameLocks noGrp="1"/>
          </p:cNvGraphicFramePr>
          <p:nvPr>
            <p:extLst/>
          </p:nvPr>
        </p:nvGraphicFramePr>
        <p:xfrm>
          <a:off x="838200" y="1868556"/>
          <a:ext cx="7467600" cy="4412422"/>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619669" y="1766980"/>
            <a:ext cx="7326193" cy="4048611"/>
            <a:chOff x="183821" y="1560615"/>
            <a:chExt cx="7326193" cy="4048611"/>
          </a:xfrm>
        </p:grpSpPr>
        <p:grpSp>
          <p:nvGrpSpPr>
            <p:cNvPr id="5" name="Group 4"/>
            <p:cNvGrpSpPr/>
            <p:nvPr/>
          </p:nvGrpSpPr>
          <p:grpSpPr>
            <a:xfrm>
              <a:off x="656305" y="5282734"/>
              <a:ext cx="6853709" cy="326492"/>
              <a:chOff x="656305" y="5282734"/>
              <a:chExt cx="6853709" cy="326492"/>
            </a:xfrm>
          </p:grpSpPr>
          <p:grpSp>
            <p:nvGrpSpPr>
              <p:cNvPr id="28" name="GRAPH NUMBERS BOTTOM"/>
              <p:cNvGrpSpPr/>
              <p:nvPr/>
            </p:nvGrpSpPr>
            <p:grpSpPr>
              <a:xfrm>
                <a:off x="656305" y="5347616"/>
                <a:ext cx="6853709" cy="261610"/>
                <a:chOff x="1403475" y="5669392"/>
                <a:chExt cx="6853709" cy="261610"/>
              </a:xfrm>
            </p:grpSpPr>
            <p:sp>
              <p:nvSpPr>
                <p:cNvPr id="36" name="TextBox 35"/>
                <p:cNvSpPr txBox="1"/>
                <p:nvPr/>
              </p:nvSpPr>
              <p:spPr>
                <a:xfrm>
                  <a:off x="1403475" y="5669392"/>
                  <a:ext cx="26000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0</a:t>
                  </a:r>
                </a:p>
              </p:txBody>
            </p:sp>
            <p:sp>
              <p:nvSpPr>
                <p:cNvPr id="37" name="TextBox 36"/>
                <p:cNvSpPr txBox="1"/>
                <p:nvPr/>
              </p:nvSpPr>
              <p:spPr>
                <a:xfrm>
                  <a:off x="2439100" y="5669392"/>
                  <a:ext cx="26000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5</a:t>
                  </a:r>
                </a:p>
              </p:txBody>
            </p:sp>
            <p:sp>
              <p:nvSpPr>
                <p:cNvPr id="38" name="TextBox 37"/>
                <p:cNvSpPr txBox="1"/>
                <p:nvPr/>
              </p:nvSpPr>
              <p:spPr>
                <a:xfrm>
                  <a:off x="3525525" y="5669392"/>
                  <a:ext cx="306494"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10</a:t>
                  </a:r>
                </a:p>
              </p:txBody>
            </p:sp>
            <p:sp>
              <p:nvSpPr>
                <p:cNvPr id="39" name="TextBox 38"/>
                <p:cNvSpPr txBox="1"/>
                <p:nvPr/>
              </p:nvSpPr>
              <p:spPr>
                <a:xfrm>
                  <a:off x="4633036" y="5669392"/>
                  <a:ext cx="306494"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15</a:t>
                  </a:r>
                </a:p>
              </p:txBody>
            </p:sp>
            <p:sp>
              <p:nvSpPr>
                <p:cNvPr id="40" name="TextBox 39"/>
                <p:cNvSpPr txBox="1"/>
                <p:nvPr/>
              </p:nvSpPr>
              <p:spPr>
                <a:xfrm>
                  <a:off x="5715147" y="5669392"/>
                  <a:ext cx="33534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20</a:t>
                  </a:r>
                </a:p>
              </p:txBody>
            </p:sp>
            <p:sp>
              <p:nvSpPr>
                <p:cNvPr id="41" name="TextBox 40"/>
                <p:cNvSpPr txBox="1"/>
                <p:nvPr/>
              </p:nvSpPr>
              <p:spPr>
                <a:xfrm>
                  <a:off x="6821032" y="5669392"/>
                  <a:ext cx="33534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25</a:t>
                  </a:r>
                </a:p>
              </p:txBody>
            </p:sp>
            <p:sp>
              <p:nvSpPr>
                <p:cNvPr id="42" name="TextBox 41"/>
                <p:cNvSpPr txBox="1"/>
                <p:nvPr/>
              </p:nvSpPr>
              <p:spPr>
                <a:xfrm>
                  <a:off x="7921836" y="5669392"/>
                  <a:ext cx="33534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30</a:t>
                  </a:r>
                </a:p>
              </p:txBody>
            </p:sp>
          </p:grpSp>
          <p:grpSp>
            <p:nvGrpSpPr>
              <p:cNvPr id="96" name="GRAPH LINE BOTTOM"/>
              <p:cNvGrpSpPr/>
              <p:nvPr/>
            </p:nvGrpSpPr>
            <p:grpSpPr>
              <a:xfrm>
                <a:off x="787498" y="5282734"/>
                <a:ext cx="6553200" cy="64770"/>
                <a:chOff x="1529588" y="5604510"/>
                <a:chExt cx="6553200" cy="64770"/>
              </a:xfrm>
            </p:grpSpPr>
            <p:cxnSp>
              <p:nvCxnSpPr>
                <p:cNvPr id="21" name="Straight Connector 20"/>
                <p:cNvCxnSpPr/>
                <p:nvPr/>
              </p:nvCxnSpPr>
              <p:spPr>
                <a:xfrm>
                  <a:off x="1529588" y="5608320"/>
                  <a:ext cx="6553200" cy="0"/>
                </a:xfrm>
                <a:prstGeom prst="line">
                  <a:avLst/>
                </a:prstGeom>
                <a:ln w="1270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2571750" y="5608320"/>
                  <a:ext cx="0" cy="5715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3673221" y="5608320"/>
                  <a:ext cx="0" cy="5715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774692" y="5608320"/>
                  <a:ext cx="0" cy="5715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876163" y="5608320"/>
                  <a:ext cx="0" cy="5715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6977634" y="5608320"/>
                  <a:ext cx="0" cy="5715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8079105" y="5604510"/>
                  <a:ext cx="0" cy="6477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grpSp>
        </p:grpSp>
        <p:grpSp>
          <p:nvGrpSpPr>
            <p:cNvPr id="3" name="Group 2"/>
            <p:cNvGrpSpPr/>
            <p:nvPr/>
          </p:nvGrpSpPr>
          <p:grpSpPr>
            <a:xfrm>
              <a:off x="183821" y="1560615"/>
              <a:ext cx="612694" cy="3855571"/>
              <a:chOff x="183821" y="1560615"/>
              <a:chExt cx="612694" cy="3855571"/>
            </a:xfrm>
          </p:grpSpPr>
          <p:grpSp>
            <p:nvGrpSpPr>
              <p:cNvPr id="78" name="GRAPH NUMBERS LEFT"/>
              <p:cNvGrpSpPr/>
              <p:nvPr/>
            </p:nvGrpSpPr>
            <p:grpSpPr>
              <a:xfrm>
                <a:off x="452041" y="1560615"/>
                <a:ext cx="306494" cy="3855571"/>
                <a:chOff x="925907" y="1882391"/>
                <a:chExt cx="306494" cy="3855571"/>
              </a:xfrm>
            </p:grpSpPr>
            <p:sp>
              <p:nvSpPr>
                <p:cNvPr id="30" name="TextBox 29"/>
                <p:cNvSpPr txBox="1"/>
                <p:nvPr/>
              </p:nvSpPr>
              <p:spPr>
                <a:xfrm>
                  <a:off x="949150" y="4449506"/>
                  <a:ext cx="26000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4</a:t>
                  </a:r>
                </a:p>
              </p:txBody>
            </p:sp>
            <p:grpSp>
              <p:nvGrpSpPr>
                <p:cNvPr id="43" name="Group 42"/>
                <p:cNvGrpSpPr/>
                <p:nvPr/>
              </p:nvGrpSpPr>
              <p:grpSpPr>
                <a:xfrm>
                  <a:off x="925907" y="1882391"/>
                  <a:ext cx="306494" cy="3855571"/>
                  <a:chOff x="1192607" y="1882391"/>
                  <a:chExt cx="306494" cy="3855571"/>
                </a:xfrm>
              </p:grpSpPr>
              <p:sp>
                <p:nvSpPr>
                  <p:cNvPr id="27" name="TextBox 26"/>
                  <p:cNvSpPr txBox="1"/>
                  <p:nvPr/>
                </p:nvSpPr>
                <p:spPr>
                  <a:xfrm>
                    <a:off x="1215850" y="5476352"/>
                    <a:ext cx="26000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0</a:t>
                    </a:r>
                  </a:p>
                </p:txBody>
              </p:sp>
              <p:sp>
                <p:nvSpPr>
                  <p:cNvPr id="29" name="TextBox 28"/>
                  <p:cNvSpPr txBox="1"/>
                  <p:nvPr/>
                </p:nvSpPr>
                <p:spPr>
                  <a:xfrm>
                    <a:off x="1215850" y="4962929"/>
                    <a:ext cx="26000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2</a:t>
                    </a:r>
                  </a:p>
                </p:txBody>
              </p:sp>
              <p:sp>
                <p:nvSpPr>
                  <p:cNvPr id="31" name="TextBox 30"/>
                  <p:cNvSpPr txBox="1"/>
                  <p:nvPr/>
                </p:nvSpPr>
                <p:spPr>
                  <a:xfrm>
                    <a:off x="1215850" y="3936083"/>
                    <a:ext cx="26000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6</a:t>
                    </a:r>
                  </a:p>
                </p:txBody>
              </p:sp>
              <p:sp>
                <p:nvSpPr>
                  <p:cNvPr id="32" name="TextBox 31"/>
                  <p:cNvSpPr txBox="1"/>
                  <p:nvPr/>
                </p:nvSpPr>
                <p:spPr>
                  <a:xfrm>
                    <a:off x="1215850" y="3422660"/>
                    <a:ext cx="260008"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8</a:t>
                    </a:r>
                  </a:p>
                </p:txBody>
              </p:sp>
              <p:sp>
                <p:nvSpPr>
                  <p:cNvPr id="33" name="TextBox 32"/>
                  <p:cNvSpPr txBox="1"/>
                  <p:nvPr/>
                </p:nvSpPr>
                <p:spPr>
                  <a:xfrm>
                    <a:off x="1192607" y="2909237"/>
                    <a:ext cx="306494"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10</a:t>
                    </a:r>
                  </a:p>
                </p:txBody>
              </p:sp>
              <p:sp>
                <p:nvSpPr>
                  <p:cNvPr id="34" name="TextBox 33"/>
                  <p:cNvSpPr txBox="1"/>
                  <p:nvPr/>
                </p:nvSpPr>
                <p:spPr>
                  <a:xfrm>
                    <a:off x="1192607" y="2395814"/>
                    <a:ext cx="306494"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12</a:t>
                    </a:r>
                  </a:p>
                </p:txBody>
              </p:sp>
              <p:sp>
                <p:nvSpPr>
                  <p:cNvPr id="35" name="TextBox 34"/>
                  <p:cNvSpPr txBox="1"/>
                  <p:nvPr/>
                </p:nvSpPr>
                <p:spPr>
                  <a:xfrm>
                    <a:off x="1192607" y="1882391"/>
                    <a:ext cx="306494"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14</a:t>
                    </a:r>
                  </a:p>
                </p:txBody>
              </p:sp>
            </p:grpSp>
          </p:grpSp>
          <p:grpSp>
            <p:nvGrpSpPr>
              <p:cNvPr id="77" name="GRAPH LINE LEFT"/>
              <p:cNvGrpSpPr/>
              <p:nvPr/>
            </p:nvGrpSpPr>
            <p:grpSpPr>
              <a:xfrm>
                <a:off x="745715" y="1694984"/>
                <a:ext cx="50800" cy="3597275"/>
                <a:chOff x="1487805" y="2016760"/>
                <a:chExt cx="50800" cy="3597275"/>
              </a:xfrm>
            </p:grpSpPr>
            <p:cxnSp>
              <p:nvCxnSpPr>
                <p:cNvPr id="19" name="Straight Connector 18"/>
                <p:cNvCxnSpPr/>
                <p:nvPr/>
              </p:nvCxnSpPr>
              <p:spPr>
                <a:xfrm>
                  <a:off x="1531620" y="2019300"/>
                  <a:ext cx="0" cy="3594735"/>
                </a:xfrm>
                <a:prstGeom prst="line">
                  <a:avLst/>
                </a:prstGeom>
                <a:ln w="12700">
                  <a:solidFill>
                    <a:srgbClr val="233C54"/>
                  </a:solidFill>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1487805" y="2016760"/>
                  <a:ext cx="50800" cy="3592830"/>
                  <a:chOff x="1487805" y="2016760"/>
                  <a:chExt cx="50800" cy="3592830"/>
                </a:xfrm>
              </p:grpSpPr>
              <p:cxnSp>
                <p:nvCxnSpPr>
                  <p:cNvPr id="26" name="Straight Connector 25"/>
                  <p:cNvCxnSpPr/>
                  <p:nvPr/>
                </p:nvCxnSpPr>
                <p:spPr>
                  <a:xfrm flipH="1">
                    <a:off x="1487805" y="2016760"/>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1487805" y="2530021"/>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1487805" y="3043282"/>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1487805" y="3556543"/>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1487805" y="4069804"/>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1487805" y="4583065"/>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1487805" y="5096326"/>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1487805" y="5609590"/>
                    <a:ext cx="50800" cy="0"/>
                  </a:xfrm>
                  <a:prstGeom prst="line">
                    <a:avLst/>
                  </a:prstGeom>
                  <a:ln>
                    <a:solidFill>
                      <a:srgbClr val="233C54"/>
                    </a:solidFill>
                  </a:ln>
                </p:spPr>
                <p:style>
                  <a:lnRef idx="1">
                    <a:schemeClr val="accent1"/>
                  </a:lnRef>
                  <a:fillRef idx="0">
                    <a:schemeClr val="accent1"/>
                  </a:fillRef>
                  <a:effectRef idx="0">
                    <a:schemeClr val="accent1"/>
                  </a:effectRef>
                  <a:fontRef idx="minor">
                    <a:schemeClr val="tx1"/>
                  </a:fontRef>
                </p:style>
              </p:cxnSp>
            </p:grpSp>
          </p:grpSp>
          <p:sp>
            <p:nvSpPr>
              <p:cNvPr id="181" name="TextBox 180"/>
              <p:cNvSpPr txBox="1"/>
              <p:nvPr/>
            </p:nvSpPr>
            <p:spPr>
              <a:xfrm rot="16200000">
                <a:off x="-318239" y="3401131"/>
                <a:ext cx="131189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233C54"/>
                    </a:solidFill>
                    <a:effectLst/>
                    <a:uLnTx/>
                    <a:uFillTx/>
                  </a:rPr>
                  <a:t>Healing rate (%)</a:t>
                </a:r>
              </a:p>
            </p:txBody>
          </p:sp>
        </p:grpSp>
      </p:grpSp>
      <p:grpSp>
        <p:nvGrpSpPr>
          <p:cNvPr id="7" name="Group 6"/>
          <p:cNvGrpSpPr/>
          <p:nvPr/>
        </p:nvGrpSpPr>
        <p:grpSpPr>
          <a:xfrm>
            <a:off x="1668835" y="5766828"/>
            <a:ext cx="5638800" cy="684219"/>
            <a:chOff x="1232987" y="5676041"/>
            <a:chExt cx="5638800" cy="684219"/>
          </a:xfrm>
        </p:grpSpPr>
        <p:sp>
          <p:nvSpPr>
            <p:cNvPr id="98" name="2 year span box"/>
            <p:cNvSpPr/>
            <p:nvPr/>
          </p:nvSpPr>
          <p:spPr>
            <a:xfrm>
              <a:off x="2797224" y="6065520"/>
              <a:ext cx="2499536" cy="294740"/>
            </a:xfrm>
            <a:prstGeom prst="rect">
              <a:avLst/>
            </a:prstGeom>
            <a:solidFill>
              <a:schemeClr val="bg1">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chemeClr val="bg1"/>
                  </a:solidFill>
                  <a:effectLst/>
                  <a:uLnTx/>
                  <a:uFillTx/>
                </a:rPr>
                <a:t>2 year span, 28 day cycles</a:t>
              </a:r>
            </a:p>
          </p:txBody>
        </p:sp>
        <p:cxnSp>
          <p:nvCxnSpPr>
            <p:cNvPr id="17" name="arrow"/>
            <p:cNvCxnSpPr/>
            <p:nvPr/>
          </p:nvCxnSpPr>
          <p:spPr bwMode="auto">
            <a:xfrm>
              <a:off x="1232987" y="5970568"/>
              <a:ext cx="5638800" cy="0"/>
            </a:xfrm>
            <a:prstGeom prst="straightConnector1">
              <a:avLst/>
            </a:prstGeom>
            <a:ln>
              <a:solidFill>
                <a:srgbClr val="233C5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3463703" y="5676041"/>
              <a:ext cx="1200200" cy="307777"/>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233C54"/>
                  </a:solidFill>
                  <a:effectLst/>
                  <a:uLnTx/>
                  <a:uFillTx/>
                </a:rPr>
                <a:t>Cycle Number</a:t>
              </a:r>
            </a:p>
          </p:txBody>
        </p:sp>
      </p:grpSp>
      <p:grpSp>
        <p:nvGrpSpPr>
          <p:cNvPr id="8" name="Group 7"/>
          <p:cNvGrpSpPr/>
          <p:nvPr/>
        </p:nvGrpSpPr>
        <p:grpSpPr>
          <a:xfrm>
            <a:off x="1466652" y="1569980"/>
            <a:ext cx="1476248" cy="559580"/>
            <a:chOff x="1030804" y="1363615"/>
            <a:chExt cx="1476248" cy="559580"/>
          </a:xfrm>
        </p:grpSpPr>
        <p:grpSp>
          <p:nvGrpSpPr>
            <p:cNvPr id="196" name="Group 195"/>
            <p:cNvGrpSpPr/>
            <p:nvPr/>
          </p:nvGrpSpPr>
          <p:grpSpPr>
            <a:xfrm>
              <a:off x="1030804" y="1363615"/>
              <a:ext cx="891708" cy="307777"/>
              <a:chOff x="9344152" y="2178461"/>
              <a:chExt cx="891708" cy="307777"/>
            </a:xfrm>
          </p:grpSpPr>
          <p:grpSp>
            <p:nvGrpSpPr>
              <p:cNvPr id="195" name="Group 194"/>
              <p:cNvGrpSpPr/>
              <p:nvPr/>
            </p:nvGrpSpPr>
            <p:grpSpPr>
              <a:xfrm>
                <a:off x="9344152" y="2261616"/>
                <a:ext cx="347472" cy="115824"/>
                <a:chOff x="9344152" y="2261616"/>
                <a:chExt cx="347472" cy="115824"/>
              </a:xfrm>
            </p:grpSpPr>
            <p:cxnSp>
              <p:nvCxnSpPr>
                <p:cNvPr id="105" name="Straight Connector 104"/>
                <p:cNvCxnSpPr/>
                <p:nvPr/>
              </p:nvCxnSpPr>
              <p:spPr>
                <a:xfrm>
                  <a:off x="9344152" y="2319528"/>
                  <a:ext cx="347472" cy="0"/>
                </a:xfrm>
                <a:prstGeom prst="line">
                  <a:avLst/>
                </a:prstGeom>
                <a:ln w="28575">
                  <a:solidFill>
                    <a:srgbClr val="948A54"/>
                  </a:solidFill>
                </a:ln>
              </p:spPr>
              <p:style>
                <a:lnRef idx="1">
                  <a:schemeClr val="accent1"/>
                </a:lnRef>
                <a:fillRef idx="0">
                  <a:schemeClr val="accent1"/>
                </a:fillRef>
                <a:effectRef idx="0">
                  <a:schemeClr val="accent1"/>
                </a:effectRef>
                <a:fontRef idx="minor">
                  <a:schemeClr val="tx1"/>
                </a:fontRef>
              </p:style>
            </p:cxnSp>
            <p:sp>
              <p:nvSpPr>
                <p:cNvPr id="106" name="Rectangle 105"/>
                <p:cNvSpPr/>
                <p:nvPr/>
              </p:nvSpPr>
              <p:spPr>
                <a:xfrm>
                  <a:off x="9459976" y="2261616"/>
                  <a:ext cx="115824" cy="115824"/>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183" name="TextBox 182"/>
              <p:cNvSpPr txBox="1"/>
              <p:nvPr/>
            </p:nvSpPr>
            <p:spPr>
              <a:xfrm>
                <a:off x="9712960" y="2178461"/>
                <a:ext cx="522900"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233C54"/>
                    </a:solidFill>
                    <a:effectLst/>
                    <a:uLnTx/>
                    <a:uFillTx/>
                  </a:rPr>
                  <a:t>CCO</a:t>
                </a:r>
              </a:p>
            </p:txBody>
          </p:sp>
        </p:grpSp>
        <p:grpSp>
          <p:nvGrpSpPr>
            <p:cNvPr id="197" name="Group 196"/>
            <p:cNvGrpSpPr/>
            <p:nvPr/>
          </p:nvGrpSpPr>
          <p:grpSpPr>
            <a:xfrm>
              <a:off x="1030804" y="1615418"/>
              <a:ext cx="1476248" cy="307777"/>
              <a:chOff x="9344152" y="2503581"/>
              <a:chExt cx="1476248" cy="307777"/>
            </a:xfrm>
          </p:grpSpPr>
          <p:grpSp>
            <p:nvGrpSpPr>
              <p:cNvPr id="194" name="Group 193"/>
              <p:cNvGrpSpPr/>
              <p:nvPr/>
            </p:nvGrpSpPr>
            <p:grpSpPr>
              <a:xfrm>
                <a:off x="9344152" y="2590292"/>
                <a:ext cx="347472" cy="118872"/>
                <a:chOff x="9344152" y="2590292"/>
                <a:chExt cx="347472" cy="118872"/>
              </a:xfrm>
            </p:grpSpPr>
            <p:cxnSp>
              <p:nvCxnSpPr>
                <p:cNvPr id="101" name="Straight Connector 100"/>
                <p:cNvCxnSpPr/>
                <p:nvPr/>
              </p:nvCxnSpPr>
              <p:spPr>
                <a:xfrm>
                  <a:off x="9344152" y="2649728"/>
                  <a:ext cx="347472" cy="0"/>
                </a:xfrm>
                <a:prstGeom prst="line">
                  <a:avLst/>
                </a:prstGeom>
                <a:ln w="28575">
                  <a:solidFill>
                    <a:srgbClr val="ABB9BB"/>
                  </a:solidFill>
                </a:ln>
              </p:spPr>
              <p:style>
                <a:lnRef idx="1">
                  <a:schemeClr val="accent1"/>
                </a:lnRef>
                <a:fillRef idx="0">
                  <a:schemeClr val="accent1"/>
                </a:fillRef>
                <a:effectRef idx="0">
                  <a:schemeClr val="accent1"/>
                </a:effectRef>
                <a:fontRef idx="minor">
                  <a:schemeClr val="tx1"/>
                </a:fontRef>
              </p:style>
            </p:cxnSp>
            <p:sp>
              <p:nvSpPr>
                <p:cNvPr id="107" name="Diamond 106"/>
                <p:cNvSpPr/>
                <p:nvPr/>
              </p:nvSpPr>
              <p:spPr>
                <a:xfrm>
                  <a:off x="9458452" y="2590292"/>
                  <a:ext cx="118872" cy="118872"/>
                </a:xfrm>
                <a:prstGeom prst="diamond">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184" name="TextBox 183"/>
              <p:cNvSpPr txBox="1"/>
              <p:nvPr/>
            </p:nvSpPr>
            <p:spPr>
              <a:xfrm>
                <a:off x="9712960" y="2503581"/>
                <a:ext cx="110744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233C54"/>
                    </a:solidFill>
                    <a:effectLst/>
                    <a:uLnTx/>
                    <a:uFillTx/>
                  </a:rPr>
                  <a:t>Non - CCO</a:t>
                </a:r>
              </a:p>
            </p:txBody>
          </p:sp>
        </p:grpSp>
      </p:grpSp>
      <p:sp>
        <p:nvSpPr>
          <p:cNvPr id="185" name="Content Placeholder 2"/>
          <p:cNvSpPr txBox="1">
            <a:spLocks/>
          </p:cNvSpPr>
          <p:nvPr/>
        </p:nvSpPr>
        <p:spPr>
          <a:xfrm>
            <a:off x="457200" y="6489954"/>
            <a:ext cx="8229600" cy="299937"/>
          </a:xfrm>
          <a:prstGeom prst="rect">
            <a:avLst/>
          </a:prstGeom>
        </p:spPr>
        <p:txBody>
          <a:bodyPr/>
          <a:lstStyle>
            <a:lvl1pPr marL="257106" indent="-257106" algn="l" defTabSz="685617" rtl="0" eaLnBrk="1" latinLnBrk="0" hangingPunct="1">
              <a:spcBef>
                <a:spcPct val="20000"/>
              </a:spcBef>
              <a:buFont typeface="Arial" panose="020B0604020202020204" pitchFamily="34" charset="0"/>
              <a:buChar char="•"/>
              <a:defRPr sz="2399"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1pPr>
            <a:lvl2pPr marL="557064" indent="-214255" algn="l" defTabSz="685617" rtl="0" eaLnBrk="1" latinLnBrk="0" hangingPunct="1">
              <a:spcBef>
                <a:spcPct val="20000"/>
              </a:spcBef>
              <a:buFont typeface="Arial" panose="020B0604020202020204" pitchFamily="34" charset="0"/>
              <a:buChar char="–"/>
              <a:defRPr sz="2099"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2pPr>
            <a:lvl3pPr marL="857021" indent="-171404" algn="l" defTabSz="685617" rtl="0" eaLnBrk="1" latinLnBrk="0" hangingPunct="1">
              <a:spcBef>
                <a:spcPct val="20000"/>
              </a:spcBef>
              <a:buFont typeface="Arial" panose="020B0604020202020204" pitchFamily="34" charset="0"/>
              <a:buChar char="•"/>
              <a:defRPr sz="18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accent2"/>
                </a:solidFill>
                <a:latin typeface="Segoe UI" panose="020B0502040204020203" pitchFamily="34" charset="0"/>
                <a:ea typeface="Segoe UI" panose="020B0502040204020203" pitchFamily="34" charset="0"/>
                <a:cs typeface="Segoe UI" panose="020B0502040204020203" pitchFamily="34" charset="0"/>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457200" marR="0" lvl="0" indent="-457200" algn="ctr" defTabSz="685617" rtl="0" eaLnBrk="1" fontAlgn="auto" latinLnBrk="0" hangingPunct="1">
              <a:lnSpc>
                <a:spcPct val="100000"/>
              </a:lnSpc>
              <a:spcBef>
                <a:spcPts val="0"/>
              </a:spcBef>
              <a:spcAft>
                <a:spcPts val="0"/>
              </a:spcAft>
              <a:buClrTx/>
              <a:buSzTx/>
              <a:buFont typeface="Arial" charset="0"/>
              <a:buNone/>
              <a:tabLst/>
              <a:defRPr/>
            </a:pPr>
            <a:r>
              <a:rPr kumimoji="0" lang="en-US" sz="1000" b="0" i="0" u="none" strike="noStrike" kern="1200" cap="none" spc="0" normalizeH="0" baseline="30000" noProof="0" dirty="0">
                <a:ln>
                  <a:noFill/>
                </a:ln>
                <a:solidFill>
                  <a:schemeClr val="accent2"/>
                </a:solidFill>
                <a:effectLst/>
                <a:uLnTx/>
                <a:uFillTx/>
                <a:latin typeface="Segoe UI" panose="020B0502040204020203" pitchFamily="34" charset="0"/>
                <a:ea typeface="Segoe UI" panose="020B0502040204020203" pitchFamily="34" charset="0"/>
                <a:cs typeface="Segoe UI" panose="020B0502040204020203" pitchFamily="34" charset="0"/>
              </a:rPr>
              <a:t>1</a:t>
            </a:r>
            <a:r>
              <a:rPr kumimoji="0" lang="en-US" sz="1000" b="0" i="0" u="none" strike="noStrike" kern="1200" cap="none" spc="0" normalizeH="0" baseline="0" noProof="0" dirty="0">
                <a:ln>
                  <a:noFill/>
                </a:ln>
                <a:solidFill>
                  <a:schemeClr val="accent2"/>
                </a:solidFill>
                <a:effectLst/>
                <a:uLnTx/>
                <a:uFillTx/>
                <a:latin typeface="Segoe UI" panose="020B0502040204020203" pitchFamily="34" charset="0"/>
                <a:ea typeface="Segoe UI" panose="020B0502040204020203" pitchFamily="34" charset="0"/>
                <a:cs typeface="Segoe UI" panose="020B0502040204020203" pitchFamily="34" charset="0"/>
              </a:rPr>
              <a:t>Carter MJ, Gilligan AM, </a:t>
            </a:r>
            <a:r>
              <a:rPr kumimoji="0" lang="en-US" sz="1000" b="0" i="0" u="none" strike="noStrike" kern="1200" cap="none" spc="0" normalizeH="0" baseline="0" noProof="0" dirty="0" err="1">
                <a:ln>
                  <a:noFill/>
                </a:ln>
                <a:solidFill>
                  <a:schemeClr val="accent2"/>
                </a:solidFill>
                <a:effectLst/>
                <a:uLnTx/>
                <a:uFillTx/>
                <a:latin typeface="Segoe UI" panose="020B0502040204020203" pitchFamily="34" charset="0"/>
                <a:ea typeface="Segoe UI" panose="020B0502040204020203" pitchFamily="34" charset="0"/>
                <a:cs typeface="Segoe UI" panose="020B0502040204020203" pitchFamily="34" charset="0"/>
              </a:rPr>
              <a:t>Waycaster</a:t>
            </a:r>
            <a:r>
              <a:rPr kumimoji="0" lang="en-US" sz="1000" b="0" i="0" u="none" strike="noStrike" kern="1200" cap="none" spc="0" normalizeH="0" baseline="0" noProof="0" dirty="0">
                <a:ln>
                  <a:noFill/>
                </a:ln>
                <a:solidFill>
                  <a:schemeClr val="accent2"/>
                </a:solidFill>
                <a:effectLst/>
                <a:uLnTx/>
                <a:uFillTx/>
                <a:latin typeface="Segoe UI" panose="020B0502040204020203" pitchFamily="34" charset="0"/>
                <a:ea typeface="Segoe UI" panose="020B0502040204020203" pitchFamily="34" charset="0"/>
                <a:cs typeface="Segoe UI" panose="020B0502040204020203" pitchFamily="34" charset="0"/>
              </a:rPr>
              <a:t> CR, et al. Wound Repair Regen 2015; Submitted for publication</a:t>
            </a:r>
          </a:p>
          <a:p>
            <a:pPr marL="457200" marR="0" lvl="0" indent="-457200" algn="ctr" defTabSz="685617" rtl="0" eaLnBrk="1" fontAlgn="auto" latinLnBrk="0" hangingPunct="1">
              <a:lnSpc>
                <a:spcPct val="100000"/>
              </a:lnSpc>
              <a:spcBef>
                <a:spcPts val="0"/>
              </a:spcBef>
              <a:spcAft>
                <a:spcPts val="0"/>
              </a:spcAft>
              <a:buClrTx/>
              <a:buSzTx/>
              <a:buFont typeface="Arial" charset="0"/>
              <a:buNone/>
              <a:tabLst/>
              <a:defRPr/>
            </a:pPr>
            <a:endParaRPr kumimoji="0" lang="en-US" sz="1000" b="0" i="0" u="none" strike="noStrike" kern="1200" cap="none" spc="0" normalizeH="0" baseline="30000" noProof="0" dirty="0">
              <a:ln>
                <a:noFill/>
              </a:ln>
              <a:solidFill>
                <a:schemeClr val="accent2"/>
              </a:solidFill>
              <a:effectLst/>
              <a:uLnTx/>
              <a:uFillTx/>
              <a:latin typeface="Segoe UI" panose="020B0502040204020203" pitchFamily="34" charset="0"/>
              <a:ea typeface="Segoe UI" panose="020B0502040204020203" pitchFamily="34" charset="0"/>
              <a:cs typeface="Segoe UI" panose="020B0502040204020203" pitchFamily="34" charset="0"/>
            </a:endParaRPr>
          </a:p>
          <a:p>
            <a:pPr marL="457200" marR="0" lvl="0" indent="-457200" algn="ctr" defTabSz="685617" rtl="0" eaLnBrk="1" fontAlgn="auto" latinLnBrk="0" hangingPunct="1">
              <a:lnSpc>
                <a:spcPct val="100000"/>
              </a:lnSpc>
              <a:spcBef>
                <a:spcPts val="200"/>
              </a:spcBef>
              <a:spcAft>
                <a:spcPts val="0"/>
              </a:spcAft>
              <a:buClrTx/>
              <a:buSzTx/>
              <a:buFont typeface="Arial" charset="0"/>
              <a:buNone/>
              <a:tabLst/>
              <a:defRPr/>
            </a:pPr>
            <a:endParaRPr kumimoji="0" lang="en-GB" altLang="zh-CN" sz="1100" b="0" i="0" u="none" strike="noStrike" kern="1200" cap="none" spc="0" normalizeH="0" baseline="0" noProof="0" dirty="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8" name="BLUE BOX 3"/>
          <p:cNvSpPr/>
          <p:nvPr/>
        </p:nvSpPr>
        <p:spPr>
          <a:xfrm>
            <a:off x="5595736" y="2714164"/>
            <a:ext cx="3290353" cy="662430"/>
          </a:xfrm>
          <a:prstGeom prst="rect">
            <a:avLst/>
          </a:prstGeom>
          <a:solidFill>
            <a:srgbClr val="233C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rPr>
              <a:t>Healing rates modeled on wound closure rates</a:t>
            </a:r>
          </a:p>
        </p:txBody>
      </p:sp>
      <p:sp>
        <p:nvSpPr>
          <p:cNvPr id="187" name="BLUE BOX 2"/>
          <p:cNvSpPr/>
          <p:nvPr/>
        </p:nvSpPr>
        <p:spPr>
          <a:xfrm>
            <a:off x="5595736" y="1988674"/>
            <a:ext cx="3290353" cy="660696"/>
          </a:xfrm>
          <a:prstGeom prst="rect">
            <a:avLst/>
          </a:prstGeom>
          <a:solidFill>
            <a:srgbClr val="233C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defRPr/>
            </a:pPr>
            <a:r>
              <a:rPr lang="en-US" sz="1200" kern="0" dirty="0">
                <a:solidFill>
                  <a:schemeClr val="bg1"/>
                </a:solidFill>
              </a:rPr>
              <a:t>Most probable healing rate is based on actual wounds healed + estimating the number of wounds healed that were censored in the interval.</a:t>
            </a:r>
            <a:endParaRPr kumimoji="0" lang="en-US" sz="1200" b="0" i="0" u="none" strike="noStrike" kern="0" cap="none" spc="0" normalizeH="0" baseline="0" noProof="0" dirty="0">
              <a:ln>
                <a:noFill/>
              </a:ln>
              <a:solidFill>
                <a:schemeClr val="bg1"/>
              </a:solidFill>
              <a:effectLst/>
              <a:uLnTx/>
              <a:uFillTx/>
            </a:endParaRPr>
          </a:p>
        </p:txBody>
      </p:sp>
      <p:sp>
        <p:nvSpPr>
          <p:cNvPr id="186" name="BLUE BOX 1"/>
          <p:cNvSpPr/>
          <p:nvPr/>
        </p:nvSpPr>
        <p:spPr>
          <a:xfrm>
            <a:off x="5595110" y="1263314"/>
            <a:ext cx="3290980" cy="662430"/>
          </a:xfrm>
          <a:prstGeom prst="rect">
            <a:avLst/>
          </a:prstGeom>
          <a:solidFill>
            <a:srgbClr val="233C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rPr>
              <a:t>Proportion of stage IV PUs closed double for PUs treated with CCO </a:t>
            </a:r>
          </a:p>
        </p:txBody>
      </p:sp>
      <p:grpSp>
        <p:nvGrpSpPr>
          <p:cNvPr id="10" name="Group 9"/>
          <p:cNvGrpSpPr/>
          <p:nvPr/>
        </p:nvGrpSpPr>
        <p:grpSpPr>
          <a:xfrm>
            <a:off x="1479886" y="4366504"/>
            <a:ext cx="6861477" cy="553188"/>
            <a:chOff x="1479886" y="4366504"/>
            <a:chExt cx="6861477" cy="553188"/>
          </a:xfrm>
        </p:grpSpPr>
        <p:cxnSp>
          <p:nvCxnSpPr>
            <p:cNvPr id="112" name="graph straight line"/>
            <p:cNvCxnSpPr/>
            <p:nvPr/>
          </p:nvCxnSpPr>
          <p:spPr>
            <a:xfrm>
              <a:off x="1479886" y="4366504"/>
              <a:ext cx="5437632" cy="231648"/>
            </a:xfrm>
            <a:prstGeom prst="line">
              <a:avLst/>
            </a:prstGeom>
            <a:ln w="19050">
              <a:solidFill>
                <a:srgbClr val="4B5763"/>
              </a:solidFill>
            </a:ln>
          </p:spPr>
          <p:style>
            <a:lnRef idx="1">
              <a:schemeClr val="accent1"/>
            </a:lnRef>
            <a:fillRef idx="0">
              <a:schemeClr val="accent1"/>
            </a:fillRef>
            <a:effectRef idx="0">
              <a:schemeClr val="accent1"/>
            </a:effectRef>
            <a:fontRef idx="minor">
              <a:schemeClr val="tx1"/>
            </a:fontRef>
          </p:style>
        </p:cxnSp>
        <p:sp>
          <p:nvSpPr>
            <p:cNvPr id="199" name="TextBox 198"/>
            <p:cNvSpPr txBox="1"/>
            <p:nvPr/>
          </p:nvSpPr>
          <p:spPr>
            <a:xfrm>
              <a:off x="6911163" y="4488805"/>
              <a:ext cx="1430200" cy="430887"/>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Y= -0.0371x + 4.5026</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R</a:t>
              </a:r>
              <a:r>
                <a:rPr kumimoji="0" lang="en-GB" sz="1100" b="0" i="0" u="none" strike="noStrike" kern="0" cap="none" spc="0" normalizeH="0" baseline="30000" noProof="0" dirty="0">
                  <a:ln>
                    <a:noFill/>
                  </a:ln>
                  <a:solidFill>
                    <a:srgbClr val="233C54"/>
                  </a:solidFill>
                  <a:effectLst/>
                  <a:uLnTx/>
                  <a:uFillTx/>
                </a:rPr>
                <a:t>2</a:t>
              </a:r>
              <a:r>
                <a:rPr kumimoji="0" lang="en-GB" sz="1100" b="0" i="0" u="none" strike="noStrike" kern="0" cap="none" spc="0" normalizeH="0" baseline="0" noProof="0" dirty="0">
                  <a:ln>
                    <a:noFill/>
                  </a:ln>
                  <a:solidFill>
                    <a:srgbClr val="233C54"/>
                  </a:solidFill>
                  <a:effectLst/>
                  <a:uLnTx/>
                  <a:uFillTx/>
                </a:rPr>
                <a:t> = 0.0085</a:t>
              </a:r>
            </a:p>
          </p:txBody>
        </p:sp>
      </p:grpSp>
      <p:grpSp>
        <p:nvGrpSpPr>
          <p:cNvPr id="11" name="Group 10"/>
          <p:cNvGrpSpPr/>
          <p:nvPr/>
        </p:nvGrpSpPr>
        <p:grpSpPr>
          <a:xfrm>
            <a:off x="1461598" y="5024872"/>
            <a:ext cx="6902976" cy="497721"/>
            <a:chOff x="1461598" y="5024872"/>
            <a:chExt cx="6902976" cy="497721"/>
          </a:xfrm>
        </p:grpSpPr>
        <p:cxnSp>
          <p:nvCxnSpPr>
            <p:cNvPr id="114" name="graph dashed line"/>
            <p:cNvCxnSpPr/>
            <p:nvPr/>
          </p:nvCxnSpPr>
          <p:spPr>
            <a:xfrm>
              <a:off x="1461598" y="5024872"/>
              <a:ext cx="5437632" cy="219456"/>
            </a:xfrm>
            <a:prstGeom prst="line">
              <a:avLst/>
            </a:prstGeom>
            <a:ln w="19050">
              <a:solidFill>
                <a:srgbClr val="4B5763"/>
              </a:solidFill>
              <a:prstDash val="sysDash"/>
            </a:ln>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6932772" y="5091706"/>
              <a:ext cx="1431802" cy="430887"/>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Y= -0.0333X + 1.9198</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233C54"/>
                  </a:solidFill>
                  <a:effectLst/>
                  <a:uLnTx/>
                  <a:uFillTx/>
                </a:rPr>
                <a:t>R</a:t>
              </a:r>
              <a:r>
                <a:rPr kumimoji="0" lang="en-GB" sz="1100" b="0" i="0" u="none" strike="noStrike" kern="0" cap="none" spc="0" normalizeH="0" baseline="30000" noProof="0" dirty="0">
                  <a:ln>
                    <a:noFill/>
                  </a:ln>
                  <a:solidFill>
                    <a:srgbClr val="233C54"/>
                  </a:solidFill>
                  <a:effectLst/>
                  <a:uLnTx/>
                  <a:uFillTx/>
                </a:rPr>
                <a:t>2</a:t>
              </a:r>
              <a:r>
                <a:rPr kumimoji="0" lang="en-GB" sz="1100" b="0" i="0" u="none" strike="noStrike" kern="0" cap="none" spc="0" normalizeH="0" baseline="0" noProof="0" dirty="0">
                  <a:ln>
                    <a:noFill/>
                  </a:ln>
                  <a:solidFill>
                    <a:srgbClr val="233C54"/>
                  </a:solidFill>
                  <a:effectLst/>
                  <a:uLnTx/>
                  <a:uFillTx/>
                </a:rPr>
                <a:t> = 0.0324</a:t>
              </a:r>
            </a:p>
          </p:txBody>
        </p:sp>
      </p:grpSp>
      <p:grpSp>
        <p:nvGrpSpPr>
          <p:cNvPr id="193" name="Group 192"/>
          <p:cNvGrpSpPr/>
          <p:nvPr/>
        </p:nvGrpSpPr>
        <p:grpSpPr>
          <a:xfrm>
            <a:off x="1426038" y="4331325"/>
            <a:ext cx="5527035" cy="1203960"/>
            <a:chOff x="1732280" y="1080132"/>
            <a:chExt cx="5527035" cy="1203960"/>
          </a:xfrm>
        </p:grpSpPr>
        <p:sp>
          <p:nvSpPr>
            <p:cNvPr id="148" name="Freeform 147"/>
            <p:cNvSpPr/>
            <p:nvPr/>
          </p:nvSpPr>
          <p:spPr>
            <a:xfrm>
              <a:off x="1757680" y="1123315"/>
              <a:ext cx="5247640" cy="1122680"/>
            </a:xfrm>
            <a:custGeom>
              <a:avLst/>
              <a:gdLst>
                <a:gd name="connsiteX0" fmla="*/ 0 w 5247640"/>
                <a:gd name="connsiteY0" fmla="*/ 955040 h 1122680"/>
                <a:gd name="connsiteX1" fmla="*/ 228600 w 5247640"/>
                <a:gd name="connsiteY1" fmla="*/ 1112520 h 1122680"/>
                <a:gd name="connsiteX2" fmla="*/ 447040 w 5247640"/>
                <a:gd name="connsiteY2" fmla="*/ 619760 h 1122680"/>
                <a:gd name="connsiteX3" fmla="*/ 670560 w 5247640"/>
                <a:gd name="connsiteY3" fmla="*/ 243840 h 1122680"/>
                <a:gd name="connsiteX4" fmla="*/ 878840 w 5247640"/>
                <a:gd name="connsiteY4" fmla="*/ 863600 h 1122680"/>
                <a:gd name="connsiteX5" fmla="*/ 1112520 w 5247640"/>
                <a:gd name="connsiteY5" fmla="*/ 431800 h 1122680"/>
                <a:gd name="connsiteX6" fmla="*/ 1320800 w 5247640"/>
                <a:gd name="connsiteY6" fmla="*/ 955040 h 1122680"/>
                <a:gd name="connsiteX7" fmla="*/ 1549400 w 5247640"/>
                <a:gd name="connsiteY7" fmla="*/ 1122680 h 1122680"/>
                <a:gd name="connsiteX8" fmla="*/ 1757680 w 5247640"/>
                <a:gd name="connsiteY8" fmla="*/ 182880 h 1122680"/>
                <a:gd name="connsiteX9" fmla="*/ 1976120 w 5247640"/>
                <a:gd name="connsiteY9" fmla="*/ 497840 h 1122680"/>
                <a:gd name="connsiteX10" fmla="*/ 2194560 w 5247640"/>
                <a:gd name="connsiteY10" fmla="*/ 629920 h 1122680"/>
                <a:gd name="connsiteX11" fmla="*/ 2413000 w 5247640"/>
                <a:gd name="connsiteY11" fmla="*/ 848360 h 1122680"/>
                <a:gd name="connsiteX12" fmla="*/ 2626360 w 5247640"/>
                <a:gd name="connsiteY12" fmla="*/ 228600 h 1122680"/>
                <a:gd name="connsiteX13" fmla="*/ 2824480 w 5247640"/>
                <a:gd name="connsiteY13" fmla="*/ 756920 h 1122680"/>
                <a:gd name="connsiteX14" fmla="*/ 3063240 w 5247640"/>
                <a:gd name="connsiteY14" fmla="*/ 406400 h 1122680"/>
                <a:gd name="connsiteX15" fmla="*/ 3281680 w 5247640"/>
                <a:gd name="connsiteY15" fmla="*/ 355600 h 1122680"/>
                <a:gd name="connsiteX16" fmla="*/ 3500120 w 5247640"/>
                <a:gd name="connsiteY16" fmla="*/ 1097280 h 1122680"/>
                <a:gd name="connsiteX17" fmla="*/ 3708400 w 5247640"/>
                <a:gd name="connsiteY17" fmla="*/ 645160 h 1122680"/>
                <a:gd name="connsiteX18" fmla="*/ 3931920 w 5247640"/>
                <a:gd name="connsiteY18" fmla="*/ 1107440 h 1122680"/>
                <a:gd name="connsiteX19" fmla="*/ 4140200 w 5247640"/>
                <a:gd name="connsiteY19" fmla="*/ 0 h 1122680"/>
                <a:gd name="connsiteX20" fmla="*/ 4378960 w 5247640"/>
                <a:gd name="connsiteY20" fmla="*/ 1117600 h 1122680"/>
                <a:gd name="connsiteX21" fmla="*/ 4607560 w 5247640"/>
                <a:gd name="connsiteY21" fmla="*/ 1102360 h 1122680"/>
                <a:gd name="connsiteX22" fmla="*/ 4831080 w 5247640"/>
                <a:gd name="connsiteY22" fmla="*/ 411480 h 1122680"/>
                <a:gd name="connsiteX23" fmla="*/ 5034280 w 5247640"/>
                <a:gd name="connsiteY23" fmla="*/ 1122680 h 1122680"/>
                <a:gd name="connsiteX24" fmla="*/ 5247640 w 5247640"/>
                <a:gd name="connsiteY24" fmla="*/ 1107440 h 112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47640" h="1122680">
                  <a:moveTo>
                    <a:pt x="0" y="955040"/>
                  </a:moveTo>
                  <a:lnTo>
                    <a:pt x="228600" y="1112520"/>
                  </a:lnTo>
                  <a:lnTo>
                    <a:pt x="447040" y="619760"/>
                  </a:lnTo>
                  <a:lnTo>
                    <a:pt x="670560" y="243840"/>
                  </a:lnTo>
                  <a:lnTo>
                    <a:pt x="878840" y="863600"/>
                  </a:lnTo>
                  <a:lnTo>
                    <a:pt x="1112520" y="431800"/>
                  </a:lnTo>
                  <a:lnTo>
                    <a:pt x="1320800" y="955040"/>
                  </a:lnTo>
                  <a:lnTo>
                    <a:pt x="1549400" y="1122680"/>
                  </a:lnTo>
                  <a:lnTo>
                    <a:pt x="1757680" y="182880"/>
                  </a:lnTo>
                  <a:lnTo>
                    <a:pt x="1976120" y="497840"/>
                  </a:lnTo>
                  <a:lnTo>
                    <a:pt x="2194560" y="629920"/>
                  </a:lnTo>
                  <a:lnTo>
                    <a:pt x="2413000" y="848360"/>
                  </a:lnTo>
                  <a:lnTo>
                    <a:pt x="2626360" y="228600"/>
                  </a:lnTo>
                  <a:lnTo>
                    <a:pt x="2824480" y="756920"/>
                  </a:lnTo>
                  <a:lnTo>
                    <a:pt x="3063240" y="406400"/>
                  </a:lnTo>
                  <a:lnTo>
                    <a:pt x="3281680" y="355600"/>
                  </a:lnTo>
                  <a:lnTo>
                    <a:pt x="3500120" y="1097280"/>
                  </a:lnTo>
                  <a:lnTo>
                    <a:pt x="3708400" y="645160"/>
                  </a:lnTo>
                  <a:lnTo>
                    <a:pt x="3931920" y="1107440"/>
                  </a:lnTo>
                  <a:lnTo>
                    <a:pt x="4140200" y="0"/>
                  </a:lnTo>
                  <a:lnTo>
                    <a:pt x="4378960" y="1117600"/>
                  </a:lnTo>
                  <a:lnTo>
                    <a:pt x="4607560" y="1102360"/>
                  </a:lnTo>
                  <a:lnTo>
                    <a:pt x="4831080" y="411480"/>
                  </a:lnTo>
                  <a:lnTo>
                    <a:pt x="5034280" y="1122680"/>
                  </a:lnTo>
                  <a:lnTo>
                    <a:pt x="5247640" y="1107440"/>
                  </a:lnTo>
                </a:path>
              </a:pathLst>
            </a:custGeom>
            <a:noFill/>
            <a:ln w="19050">
              <a:solidFill>
                <a:srgbClr val="ABB9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nvGrpSpPr>
            <p:cNvPr id="190" name="Group 189"/>
            <p:cNvGrpSpPr/>
            <p:nvPr/>
          </p:nvGrpSpPr>
          <p:grpSpPr>
            <a:xfrm>
              <a:off x="1732280" y="1080132"/>
              <a:ext cx="5527035" cy="1203960"/>
              <a:chOff x="1732280" y="1080132"/>
              <a:chExt cx="5527035" cy="1203960"/>
            </a:xfrm>
          </p:grpSpPr>
          <p:sp>
            <p:nvSpPr>
              <p:cNvPr id="149" name="Rectangle 148"/>
              <p:cNvSpPr/>
              <p:nvPr/>
            </p:nvSpPr>
            <p:spPr>
              <a:xfrm rot="2227557">
                <a:off x="1732280" y="2045333"/>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0" name="Rectangle 149"/>
              <p:cNvSpPr/>
              <p:nvPr/>
            </p:nvSpPr>
            <p:spPr>
              <a:xfrm rot="2227557">
                <a:off x="1943100" y="2195193"/>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1" name="Rectangle 150"/>
              <p:cNvSpPr/>
              <p:nvPr/>
            </p:nvSpPr>
            <p:spPr>
              <a:xfrm rot="2227557">
                <a:off x="2153920" y="1717674"/>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2" name="Rectangle 151"/>
              <p:cNvSpPr/>
              <p:nvPr/>
            </p:nvSpPr>
            <p:spPr>
              <a:xfrm rot="2510730">
                <a:off x="2385059" y="1336674"/>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3" name="Rectangle 152"/>
              <p:cNvSpPr/>
              <p:nvPr/>
            </p:nvSpPr>
            <p:spPr>
              <a:xfrm rot="2510730">
                <a:off x="2600960" y="1961513"/>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4" name="Rectangle 153"/>
              <p:cNvSpPr/>
              <p:nvPr/>
            </p:nvSpPr>
            <p:spPr>
              <a:xfrm rot="2510730">
                <a:off x="2821940" y="1534793"/>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5" name="Rectangle 154"/>
              <p:cNvSpPr/>
              <p:nvPr/>
            </p:nvSpPr>
            <p:spPr>
              <a:xfrm rot="2510730">
                <a:off x="3035300" y="2047873"/>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6" name="Rectangle 155"/>
              <p:cNvSpPr/>
              <p:nvPr/>
            </p:nvSpPr>
            <p:spPr>
              <a:xfrm rot="2510730">
                <a:off x="3256280" y="219773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7" name="Rectangle 156"/>
              <p:cNvSpPr/>
              <p:nvPr/>
            </p:nvSpPr>
            <p:spPr>
              <a:xfrm rot="2510730">
                <a:off x="3474719" y="127825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8" name="Rectangle 157"/>
              <p:cNvSpPr/>
              <p:nvPr/>
            </p:nvSpPr>
            <p:spPr>
              <a:xfrm rot="2510730">
                <a:off x="3690619" y="1580513"/>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59" name="Rectangle 158"/>
              <p:cNvSpPr/>
              <p:nvPr/>
            </p:nvSpPr>
            <p:spPr>
              <a:xfrm rot="2510730">
                <a:off x="3903977" y="1717674"/>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0" name="Rectangle 159"/>
              <p:cNvSpPr/>
              <p:nvPr/>
            </p:nvSpPr>
            <p:spPr>
              <a:xfrm rot="2510730">
                <a:off x="4124956" y="1936115"/>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1" name="Rectangle 160"/>
              <p:cNvSpPr/>
              <p:nvPr/>
            </p:nvSpPr>
            <p:spPr>
              <a:xfrm rot="2510730">
                <a:off x="4556757" y="1857375"/>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2" name="Rectangle 161"/>
              <p:cNvSpPr/>
              <p:nvPr/>
            </p:nvSpPr>
            <p:spPr>
              <a:xfrm rot="2510730">
                <a:off x="4343395" y="1326514"/>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3" name="Rectangle 162"/>
              <p:cNvSpPr/>
              <p:nvPr/>
            </p:nvSpPr>
            <p:spPr>
              <a:xfrm rot="2510730">
                <a:off x="4782815" y="1511933"/>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4" name="Rectangle 163"/>
              <p:cNvSpPr/>
              <p:nvPr/>
            </p:nvSpPr>
            <p:spPr>
              <a:xfrm rot="4516802">
                <a:off x="4996175" y="1435731"/>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5" name="Rectangle 164"/>
              <p:cNvSpPr/>
              <p:nvPr/>
            </p:nvSpPr>
            <p:spPr>
              <a:xfrm rot="1755883">
                <a:off x="5219695" y="2197731"/>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6" name="Rectangle 165"/>
              <p:cNvSpPr/>
              <p:nvPr/>
            </p:nvSpPr>
            <p:spPr>
              <a:xfrm rot="2662350">
                <a:off x="5430516" y="174307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167" name="Rectangle 166"/>
              <p:cNvSpPr/>
              <p:nvPr/>
            </p:nvSpPr>
            <p:spPr>
              <a:xfrm rot="2662350">
                <a:off x="5651495" y="220027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8" name="Rectangle 167"/>
              <p:cNvSpPr/>
              <p:nvPr/>
            </p:nvSpPr>
            <p:spPr>
              <a:xfrm rot="2662350">
                <a:off x="5862315" y="108013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69" name="Rectangle 168"/>
              <p:cNvSpPr/>
              <p:nvPr/>
            </p:nvSpPr>
            <p:spPr>
              <a:xfrm rot="2662350">
                <a:off x="6088374" y="220027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70" name="Rectangle 169"/>
              <p:cNvSpPr/>
              <p:nvPr/>
            </p:nvSpPr>
            <p:spPr>
              <a:xfrm rot="2662350">
                <a:off x="6309354" y="219773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71" name="Rectangle 170"/>
              <p:cNvSpPr/>
              <p:nvPr/>
            </p:nvSpPr>
            <p:spPr>
              <a:xfrm rot="2662350">
                <a:off x="6527794" y="150431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72" name="Rectangle 171"/>
              <p:cNvSpPr/>
              <p:nvPr/>
            </p:nvSpPr>
            <p:spPr>
              <a:xfrm rot="2662350">
                <a:off x="6751315" y="220281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73" name="Rectangle 172"/>
              <p:cNvSpPr/>
              <p:nvPr/>
            </p:nvSpPr>
            <p:spPr>
              <a:xfrm rot="2662350">
                <a:off x="6949436" y="220281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cxnSp>
            <p:nvCxnSpPr>
              <p:cNvPr id="177" name="Straight Connector 176"/>
              <p:cNvCxnSpPr/>
              <p:nvPr/>
            </p:nvCxnSpPr>
            <p:spPr>
              <a:xfrm>
                <a:off x="7026116" y="2241072"/>
                <a:ext cx="205264" cy="478"/>
              </a:xfrm>
              <a:prstGeom prst="line">
                <a:avLst/>
              </a:prstGeom>
              <a:noFill/>
              <a:ln>
                <a:noFill/>
              </a:ln>
            </p:spPr>
            <p:style>
              <a:lnRef idx="1">
                <a:schemeClr val="accent1"/>
              </a:lnRef>
              <a:fillRef idx="0">
                <a:schemeClr val="accent1"/>
              </a:fillRef>
              <a:effectRef idx="0">
                <a:schemeClr val="accent1"/>
              </a:effectRef>
              <a:fontRef idx="minor">
                <a:schemeClr val="tx1"/>
              </a:fontRef>
            </p:style>
          </p:cxnSp>
          <p:sp>
            <p:nvSpPr>
              <p:cNvPr id="178" name="Rectangle 177"/>
              <p:cNvSpPr/>
              <p:nvPr/>
            </p:nvSpPr>
            <p:spPr>
              <a:xfrm rot="2662350">
                <a:off x="7178035" y="2202812"/>
                <a:ext cx="81280" cy="81280"/>
              </a:xfrm>
              <a:prstGeom prst="rect">
                <a:avLst/>
              </a:prstGeom>
              <a:solidFill>
                <a:srgbClr val="ABB9BB"/>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cxnSp>
          <p:nvCxnSpPr>
            <p:cNvPr id="192" name="Straight Connector 191"/>
            <p:cNvCxnSpPr/>
            <p:nvPr/>
          </p:nvCxnSpPr>
          <p:spPr>
            <a:xfrm>
              <a:off x="6977380" y="2232660"/>
              <a:ext cx="261620" cy="15240"/>
            </a:xfrm>
            <a:prstGeom prst="line">
              <a:avLst/>
            </a:prstGeom>
            <a:ln w="19050">
              <a:solidFill>
                <a:srgbClr val="ABB9BB"/>
              </a:solidFill>
            </a:ln>
          </p:spPr>
          <p:style>
            <a:lnRef idx="1">
              <a:schemeClr val="accent1"/>
            </a:lnRef>
            <a:fillRef idx="0">
              <a:schemeClr val="accent1"/>
            </a:fillRef>
            <a:effectRef idx="0">
              <a:schemeClr val="accent1"/>
            </a:effectRef>
            <a:fontRef idx="minor">
              <a:schemeClr val="tx1"/>
            </a:fontRef>
          </p:style>
        </p:cxnSp>
      </p:grpSp>
      <p:grpSp>
        <p:nvGrpSpPr>
          <p:cNvPr id="146" name="graph line 2"/>
          <p:cNvGrpSpPr/>
          <p:nvPr/>
        </p:nvGrpSpPr>
        <p:grpSpPr>
          <a:xfrm>
            <a:off x="1437468" y="2494270"/>
            <a:ext cx="5525770" cy="3074670"/>
            <a:chOff x="1743710" y="2602230"/>
            <a:chExt cx="5525770" cy="3074670"/>
          </a:xfrm>
        </p:grpSpPr>
        <p:sp>
          <p:nvSpPr>
            <p:cNvPr id="119" name="Freeform 118"/>
            <p:cNvSpPr/>
            <p:nvPr/>
          </p:nvSpPr>
          <p:spPr>
            <a:xfrm>
              <a:off x="1757680" y="2641600"/>
              <a:ext cx="5461000" cy="2976880"/>
            </a:xfrm>
            <a:custGeom>
              <a:avLst/>
              <a:gdLst>
                <a:gd name="connsiteX0" fmla="*/ 0 w 5461000"/>
                <a:gd name="connsiteY0" fmla="*/ 2839720 h 2976880"/>
                <a:gd name="connsiteX1" fmla="*/ 238760 w 5461000"/>
                <a:gd name="connsiteY1" fmla="*/ 2428240 h 2976880"/>
                <a:gd name="connsiteX2" fmla="*/ 462280 w 5461000"/>
                <a:gd name="connsiteY2" fmla="*/ 2494280 h 2976880"/>
                <a:gd name="connsiteX3" fmla="*/ 685800 w 5461000"/>
                <a:gd name="connsiteY3" fmla="*/ 2448560 h 2976880"/>
                <a:gd name="connsiteX4" fmla="*/ 889000 w 5461000"/>
                <a:gd name="connsiteY4" fmla="*/ 1610360 h 2976880"/>
                <a:gd name="connsiteX5" fmla="*/ 1127760 w 5461000"/>
                <a:gd name="connsiteY5" fmla="*/ 1605280 h 2976880"/>
                <a:gd name="connsiteX6" fmla="*/ 1325880 w 5461000"/>
                <a:gd name="connsiteY6" fmla="*/ 1574800 h 2976880"/>
                <a:gd name="connsiteX7" fmla="*/ 1564640 w 5461000"/>
                <a:gd name="connsiteY7" fmla="*/ 1544320 h 2976880"/>
                <a:gd name="connsiteX8" fmla="*/ 1767840 w 5461000"/>
                <a:gd name="connsiteY8" fmla="*/ 2499360 h 2976880"/>
                <a:gd name="connsiteX9" fmla="*/ 1981200 w 5461000"/>
                <a:gd name="connsiteY9" fmla="*/ 1366520 h 2976880"/>
                <a:gd name="connsiteX10" fmla="*/ 2189480 w 5461000"/>
                <a:gd name="connsiteY10" fmla="*/ 1178560 h 2976880"/>
                <a:gd name="connsiteX11" fmla="*/ 2651760 w 5461000"/>
                <a:gd name="connsiteY11" fmla="*/ 1651000 h 2976880"/>
                <a:gd name="connsiteX12" fmla="*/ 2839720 w 5461000"/>
                <a:gd name="connsiteY12" fmla="*/ 0 h 2976880"/>
                <a:gd name="connsiteX13" fmla="*/ 3063240 w 5461000"/>
                <a:gd name="connsiteY13" fmla="*/ 609600 h 2976880"/>
                <a:gd name="connsiteX14" fmla="*/ 3281680 w 5461000"/>
                <a:gd name="connsiteY14" fmla="*/ 2214880 h 2976880"/>
                <a:gd name="connsiteX15" fmla="*/ 3515360 w 5461000"/>
                <a:gd name="connsiteY15" fmla="*/ 2133600 h 2976880"/>
                <a:gd name="connsiteX16" fmla="*/ 3718560 w 5461000"/>
                <a:gd name="connsiteY16" fmla="*/ 2976880 h 2976880"/>
                <a:gd name="connsiteX17" fmla="*/ 3972560 w 5461000"/>
                <a:gd name="connsiteY17" fmla="*/ 2971800 h 2976880"/>
                <a:gd name="connsiteX18" fmla="*/ 4165600 w 5461000"/>
                <a:gd name="connsiteY18" fmla="*/ 1803400 h 2976880"/>
                <a:gd name="connsiteX19" fmla="*/ 4602480 w 5461000"/>
                <a:gd name="connsiteY19" fmla="*/ 1549400 h 2976880"/>
                <a:gd name="connsiteX20" fmla="*/ 4815840 w 5461000"/>
                <a:gd name="connsiteY20" fmla="*/ 2966720 h 2976880"/>
                <a:gd name="connsiteX21" fmla="*/ 5024120 w 5461000"/>
                <a:gd name="connsiteY21" fmla="*/ 1143000 h 2976880"/>
                <a:gd name="connsiteX22" fmla="*/ 5247640 w 5461000"/>
                <a:gd name="connsiteY22" fmla="*/ 2976880 h 2976880"/>
                <a:gd name="connsiteX23" fmla="*/ 5461000 w 5461000"/>
                <a:gd name="connsiteY23" fmla="*/ 2971800 h 297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61000" h="2976880">
                  <a:moveTo>
                    <a:pt x="0" y="2839720"/>
                  </a:moveTo>
                  <a:lnTo>
                    <a:pt x="238760" y="2428240"/>
                  </a:lnTo>
                  <a:lnTo>
                    <a:pt x="462280" y="2494280"/>
                  </a:lnTo>
                  <a:lnTo>
                    <a:pt x="685800" y="2448560"/>
                  </a:lnTo>
                  <a:lnTo>
                    <a:pt x="889000" y="1610360"/>
                  </a:lnTo>
                  <a:lnTo>
                    <a:pt x="1127760" y="1605280"/>
                  </a:lnTo>
                  <a:lnTo>
                    <a:pt x="1325880" y="1574800"/>
                  </a:lnTo>
                  <a:lnTo>
                    <a:pt x="1564640" y="1544320"/>
                  </a:lnTo>
                  <a:lnTo>
                    <a:pt x="1767840" y="2499360"/>
                  </a:lnTo>
                  <a:lnTo>
                    <a:pt x="1981200" y="1366520"/>
                  </a:lnTo>
                  <a:lnTo>
                    <a:pt x="2189480" y="1178560"/>
                  </a:lnTo>
                  <a:lnTo>
                    <a:pt x="2651760" y="1651000"/>
                  </a:lnTo>
                  <a:lnTo>
                    <a:pt x="2839720" y="0"/>
                  </a:lnTo>
                  <a:lnTo>
                    <a:pt x="3063240" y="609600"/>
                  </a:lnTo>
                  <a:lnTo>
                    <a:pt x="3281680" y="2214880"/>
                  </a:lnTo>
                  <a:lnTo>
                    <a:pt x="3515360" y="2133600"/>
                  </a:lnTo>
                  <a:lnTo>
                    <a:pt x="3718560" y="2976880"/>
                  </a:lnTo>
                  <a:lnTo>
                    <a:pt x="3972560" y="2971800"/>
                  </a:lnTo>
                  <a:lnTo>
                    <a:pt x="4165600" y="1803400"/>
                  </a:lnTo>
                  <a:lnTo>
                    <a:pt x="4602480" y="1549400"/>
                  </a:lnTo>
                  <a:lnTo>
                    <a:pt x="4815840" y="2966720"/>
                  </a:lnTo>
                  <a:lnTo>
                    <a:pt x="5024120" y="1143000"/>
                  </a:lnTo>
                  <a:lnTo>
                    <a:pt x="5247640" y="2976880"/>
                  </a:lnTo>
                  <a:lnTo>
                    <a:pt x="5461000" y="2971800"/>
                  </a:lnTo>
                </a:path>
              </a:pathLst>
            </a:custGeom>
            <a:noFill/>
            <a:ln w="19050">
              <a:solidFill>
                <a:srgbClr val="948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0" name="Rectangle 119"/>
            <p:cNvSpPr/>
            <p:nvPr/>
          </p:nvSpPr>
          <p:spPr>
            <a:xfrm>
              <a:off x="1743710" y="541528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1" name="Rectangle 120"/>
            <p:cNvSpPr/>
            <p:nvPr/>
          </p:nvSpPr>
          <p:spPr>
            <a:xfrm>
              <a:off x="1962150" y="502920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2" name="Rectangle 121"/>
            <p:cNvSpPr/>
            <p:nvPr/>
          </p:nvSpPr>
          <p:spPr>
            <a:xfrm>
              <a:off x="2164080" y="508508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3" name="Rectangle 122"/>
            <p:cNvSpPr/>
            <p:nvPr/>
          </p:nvSpPr>
          <p:spPr>
            <a:xfrm>
              <a:off x="2392680" y="503428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4" name="Rectangle 123"/>
            <p:cNvSpPr/>
            <p:nvPr/>
          </p:nvSpPr>
          <p:spPr>
            <a:xfrm>
              <a:off x="2611120" y="419100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5" name="Rectangle 124"/>
            <p:cNvSpPr/>
            <p:nvPr/>
          </p:nvSpPr>
          <p:spPr>
            <a:xfrm>
              <a:off x="2829560" y="419100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6" name="Rectangle 125"/>
            <p:cNvSpPr/>
            <p:nvPr/>
          </p:nvSpPr>
          <p:spPr>
            <a:xfrm>
              <a:off x="3037840" y="415798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7" name="Rectangle 126"/>
            <p:cNvSpPr/>
            <p:nvPr/>
          </p:nvSpPr>
          <p:spPr>
            <a:xfrm>
              <a:off x="3266440" y="413004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8" name="Rectangle 127"/>
            <p:cNvSpPr/>
            <p:nvPr/>
          </p:nvSpPr>
          <p:spPr>
            <a:xfrm>
              <a:off x="3475990" y="508254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9" name="Rectangle 128"/>
            <p:cNvSpPr/>
            <p:nvPr/>
          </p:nvSpPr>
          <p:spPr>
            <a:xfrm>
              <a:off x="3704590" y="396240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0" name="Rectangle 129"/>
            <p:cNvSpPr/>
            <p:nvPr/>
          </p:nvSpPr>
          <p:spPr>
            <a:xfrm>
              <a:off x="3914140" y="377190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1" name="Rectangle 130"/>
            <p:cNvSpPr/>
            <p:nvPr/>
          </p:nvSpPr>
          <p:spPr>
            <a:xfrm>
              <a:off x="4131310" y="400812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2" name="Rectangle 131"/>
            <p:cNvSpPr/>
            <p:nvPr/>
          </p:nvSpPr>
          <p:spPr>
            <a:xfrm>
              <a:off x="4352290" y="424815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3" name="Rectangle 132"/>
            <p:cNvSpPr/>
            <p:nvPr/>
          </p:nvSpPr>
          <p:spPr>
            <a:xfrm>
              <a:off x="4537710" y="260223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4" name="Rectangle 133"/>
            <p:cNvSpPr/>
            <p:nvPr/>
          </p:nvSpPr>
          <p:spPr>
            <a:xfrm>
              <a:off x="4770120" y="318135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5" name="Rectangle 134"/>
            <p:cNvSpPr/>
            <p:nvPr/>
          </p:nvSpPr>
          <p:spPr>
            <a:xfrm>
              <a:off x="4991100" y="479679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6" name="Rectangle 135"/>
            <p:cNvSpPr/>
            <p:nvPr/>
          </p:nvSpPr>
          <p:spPr>
            <a:xfrm>
              <a:off x="5227320" y="473583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7" name="Rectangle 136"/>
            <p:cNvSpPr/>
            <p:nvPr/>
          </p:nvSpPr>
          <p:spPr>
            <a:xfrm>
              <a:off x="5421630" y="556641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8" name="Rectangle 137"/>
            <p:cNvSpPr/>
            <p:nvPr/>
          </p:nvSpPr>
          <p:spPr>
            <a:xfrm>
              <a:off x="5642610" y="557022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39" name="Rectangle 138"/>
            <p:cNvSpPr/>
            <p:nvPr/>
          </p:nvSpPr>
          <p:spPr>
            <a:xfrm>
              <a:off x="5863590" y="440055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40" name="Rectangle 139"/>
            <p:cNvSpPr/>
            <p:nvPr/>
          </p:nvSpPr>
          <p:spPr>
            <a:xfrm>
              <a:off x="6080760" y="429006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41" name="Rectangle 140"/>
            <p:cNvSpPr/>
            <p:nvPr/>
          </p:nvSpPr>
          <p:spPr>
            <a:xfrm>
              <a:off x="6297930" y="413766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42" name="Rectangle 141"/>
            <p:cNvSpPr/>
            <p:nvPr/>
          </p:nvSpPr>
          <p:spPr>
            <a:xfrm>
              <a:off x="6515100" y="556260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43" name="Rectangle 142"/>
            <p:cNvSpPr/>
            <p:nvPr/>
          </p:nvSpPr>
          <p:spPr>
            <a:xfrm>
              <a:off x="6732270" y="372999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44" name="Rectangle 143"/>
            <p:cNvSpPr/>
            <p:nvPr/>
          </p:nvSpPr>
          <p:spPr>
            <a:xfrm>
              <a:off x="6949440" y="556260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45" name="Rectangle 144"/>
            <p:cNvSpPr/>
            <p:nvPr/>
          </p:nvSpPr>
          <p:spPr>
            <a:xfrm>
              <a:off x="7162800" y="5566410"/>
              <a:ext cx="106680" cy="106680"/>
            </a:xfrm>
            <a:prstGeom prst="rect">
              <a:avLst/>
            </a:prstGeom>
            <a:solidFill>
              <a:srgbClr val="948A5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147" name="Rectangle 146"/>
          <p:cNvSpPr/>
          <p:nvPr/>
        </p:nvSpPr>
        <p:spPr>
          <a:xfrm>
            <a:off x="4146320" y="2176326"/>
            <a:ext cx="304800" cy="3310399"/>
          </a:xfrm>
          <a:prstGeom prst="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w="0"/>
              <a:solidFill>
                <a:schemeClr val="tx1"/>
              </a:solidFill>
              <a:effectLst>
                <a:outerShdw blurRad="38100" dist="19050" dir="2700000" algn="tl" rotWithShape="0">
                  <a:schemeClr val="dk1">
                    <a:alpha val="40000"/>
                  </a:schemeClr>
                </a:outerShdw>
              </a:effectLst>
              <a:uLnTx/>
              <a:uFillTx/>
            </a:endParaRPr>
          </a:p>
        </p:txBody>
      </p:sp>
      <p:sp>
        <p:nvSpPr>
          <p:cNvPr id="174" name="Rectangle 173"/>
          <p:cNvSpPr/>
          <p:nvPr/>
        </p:nvSpPr>
        <p:spPr>
          <a:xfrm>
            <a:off x="6337600" y="3482906"/>
            <a:ext cx="304800" cy="2003820"/>
          </a:xfrm>
          <a:prstGeom prst="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w="0"/>
              <a:solidFill>
                <a:schemeClr val="tx1"/>
              </a:solidFill>
              <a:effectLst>
                <a:outerShdw blurRad="38100" dist="19050" dir="2700000" algn="tl" rotWithShape="0">
                  <a:schemeClr val="dk1">
                    <a:alpha val="40000"/>
                  </a:schemeClr>
                </a:outerShdw>
              </a:effectLst>
              <a:uLnTx/>
              <a:uFillTx/>
            </a:endParaRPr>
          </a:p>
        </p:txBody>
      </p:sp>
      <p:sp>
        <p:nvSpPr>
          <p:cNvPr id="175" name="Rectangle 174"/>
          <p:cNvSpPr/>
          <p:nvPr/>
        </p:nvSpPr>
        <p:spPr>
          <a:xfrm>
            <a:off x="8953500" y="1062434"/>
            <a:ext cx="276483"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7221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par>
                                <p:cTn id="8" presetID="18" presetClass="entr" presetSubtype="3"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upRight)">
                                      <p:cBhvr>
                                        <p:cTn id="10" dur="500"/>
                                        <p:tgtEl>
                                          <p:spTgt spid="6"/>
                                        </p:tgtEl>
                                      </p:cBhvr>
                                    </p:animEffect>
                                  </p:childTnLst>
                                </p:cTn>
                              </p:par>
                              <p:par>
                                <p:cTn id="11" presetID="22" presetClass="entr" presetSubtype="8" fill="hold" nodeType="withEffect">
                                  <p:stCondLst>
                                    <p:cond delay="600"/>
                                  </p:stCondLst>
                                  <p:childTnLst>
                                    <p:set>
                                      <p:cBhvr>
                                        <p:cTn id="12" dur="1" fill="hold">
                                          <p:stCondLst>
                                            <p:cond delay="0"/>
                                          </p:stCondLst>
                                        </p:cTn>
                                        <p:tgtEl>
                                          <p:spTgt spid="146"/>
                                        </p:tgtEl>
                                        <p:attrNameLst>
                                          <p:attrName>style.visibility</p:attrName>
                                        </p:attrNameLst>
                                      </p:cBhvr>
                                      <p:to>
                                        <p:strVal val="visible"/>
                                      </p:to>
                                    </p:set>
                                    <p:animEffect transition="in" filter="wipe(left)">
                                      <p:cBhvr>
                                        <p:cTn id="13" dur="500"/>
                                        <p:tgtEl>
                                          <p:spTgt spid="146"/>
                                        </p:tgtEl>
                                      </p:cBhvr>
                                    </p:animEffect>
                                  </p:childTnLst>
                                </p:cTn>
                              </p:par>
                              <p:par>
                                <p:cTn id="14" presetID="22" presetClass="entr" presetSubtype="8" fill="hold" nodeType="withEffect">
                                  <p:stCondLst>
                                    <p:cond delay="1100"/>
                                  </p:stCondLst>
                                  <p:childTnLst>
                                    <p:set>
                                      <p:cBhvr>
                                        <p:cTn id="15" dur="1" fill="hold">
                                          <p:stCondLst>
                                            <p:cond delay="0"/>
                                          </p:stCondLst>
                                        </p:cTn>
                                        <p:tgtEl>
                                          <p:spTgt spid="193"/>
                                        </p:tgtEl>
                                        <p:attrNameLst>
                                          <p:attrName>style.visibility</p:attrName>
                                        </p:attrNameLst>
                                      </p:cBhvr>
                                      <p:to>
                                        <p:strVal val="visible"/>
                                      </p:to>
                                    </p:set>
                                    <p:animEffect transition="in" filter="wipe(left)">
                                      <p:cBhvr>
                                        <p:cTn id="16" dur="500"/>
                                        <p:tgtEl>
                                          <p:spTgt spid="193"/>
                                        </p:tgtEl>
                                      </p:cBhvr>
                                    </p:animEffect>
                                  </p:childTnLst>
                                </p:cTn>
                              </p:par>
                              <p:par>
                                <p:cTn id="17" presetID="16" presetClass="entr" presetSubtype="37" fill="hold" nodeType="withEffect">
                                  <p:stCondLst>
                                    <p:cond delay="160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par>
                                <p:cTn id="20" presetID="10" presetClass="entr" presetSubtype="0" fill="hold" nodeType="withEffect">
                                  <p:stCondLst>
                                    <p:cond delay="16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7"/>
                                        </p:tgtEl>
                                        <p:attrNameLst>
                                          <p:attrName>style.visibility</p:attrName>
                                        </p:attrNameLst>
                                      </p:cBhvr>
                                      <p:to>
                                        <p:strVal val="visible"/>
                                      </p:to>
                                    </p:set>
                                    <p:animEffect transition="in" filter="wipe(down)">
                                      <p:cBhvr>
                                        <p:cTn id="27" dur="500"/>
                                        <p:tgtEl>
                                          <p:spTgt spid="14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down)">
                                      <p:cBhvr>
                                        <p:cTn id="30" dur="500"/>
                                        <p:tgtEl>
                                          <p:spTgt spid="174"/>
                                        </p:tgtEl>
                                      </p:cBhvr>
                                    </p:animEffect>
                                  </p:childTnLst>
                                </p:cTn>
                              </p:par>
                              <p:par>
                                <p:cTn id="31" presetID="2" presetClass="entr" presetSubtype="2" decel="100000" fill="hold" grpId="0" nodeType="withEffect">
                                  <p:stCondLst>
                                    <p:cond delay="0"/>
                                  </p:stCondLst>
                                  <p:childTnLst>
                                    <p:set>
                                      <p:cBhvr>
                                        <p:cTn id="32" dur="1" fill="hold">
                                          <p:stCondLst>
                                            <p:cond delay="0"/>
                                          </p:stCondLst>
                                        </p:cTn>
                                        <p:tgtEl>
                                          <p:spTgt spid="186"/>
                                        </p:tgtEl>
                                        <p:attrNameLst>
                                          <p:attrName>style.visibility</p:attrName>
                                        </p:attrNameLst>
                                      </p:cBhvr>
                                      <p:to>
                                        <p:strVal val="visible"/>
                                      </p:to>
                                    </p:set>
                                    <p:anim calcmode="lin" valueType="num">
                                      <p:cBhvr additive="base">
                                        <p:cTn id="33" dur="500" fill="hold"/>
                                        <p:tgtEl>
                                          <p:spTgt spid="186"/>
                                        </p:tgtEl>
                                        <p:attrNameLst>
                                          <p:attrName>ppt_x</p:attrName>
                                        </p:attrNameLst>
                                      </p:cBhvr>
                                      <p:tavLst>
                                        <p:tav tm="0">
                                          <p:val>
                                            <p:strVal val="1+#ppt_w/2"/>
                                          </p:val>
                                        </p:tav>
                                        <p:tav tm="100000">
                                          <p:val>
                                            <p:strVal val="#ppt_x"/>
                                          </p:val>
                                        </p:tav>
                                      </p:tavLst>
                                    </p:anim>
                                    <p:anim calcmode="lin" valueType="num">
                                      <p:cBhvr additive="base">
                                        <p:cTn id="34" dur="500" fill="hold"/>
                                        <p:tgtEl>
                                          <p:spTgt spid="18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right)">
                                      <p:cBhvr>
                                        <p:cTn id="39" dur="500"/>
                                        <p:tgtEl>
                                          <p:spTgt spid="10"/>
                                        </p:tgtEl>
                                      </p:cBhvr>
                                    </p:animEffect>
                                  </p:childTnLst>
                                </p:cTn>
                              </p:par>
                              <p:par>
                                <p:cTn id="40" presetID="2" presetClass="entr" presetSubtype="2" decel="100000" fill="hold" grpId="0" nodeType="withEffect">
                                  <p:stCondLst>
                                    <p:cond delay="300"/>
                                  </p:stCondLst>
                                  <p:childTnLst>
                                    <p:set>
                                      <p:cBhvr>
                                        <p:cTn id="41" dur="1" fill="hold">
                                          <p:stCondLst>
                                            <p:cond delay="0"/>
                                          </p:stCondLst>
                                        </p:cTn>
                                        <p:tgtEl>
                                          <p:spTgt spid="187"/>
                                        </p:tgtEl>
                                        <p:attrNameLst>
                                          <p:attrName>style.visibility</p:attrName>
                                        </p:attrNameLst>
                                      </p:cBhvr>
                                      <p:to>
                                        <p:strVal val="visible"/>
                                      </p:to>
                                    </p:set>
                                    <p:anim calcmode="lin" valueType="num">
                                      <p:cBhvr additive="base">
                                        <p:cTn id="42" dur="500" fill="hold"/>
                                        <p:tgtEl>
                                          <p:spTgt spid="187"/>
                                        </p:tgtEl>
                                        <p:attrNameLst>
                                          <p:attrName>ppt_x</p:attrName>
                                        </p:attrNameLst>
                                      </p:cBhvr>
                                      <p:tavLst>
                                        <p:tav tm="0">
                                          <p:val>
                                            <p:strVal val="1+#ppt_w/2"/>
                                          </p:val>
                                        </p:tav>
                                        <p:tav tm="100000">
                                          <p:val>
                                            <p:strVal val="#ppt_x"/>
                                          </p:val>
                                        </p:tav>
                                      </p:tavLst>
                                    </p:anim>
                                    <p:anim calcmode="lin" valueType="num">
                                      <p:cBhvr additive="base">
                                        <p:cTn id="43" dur="500" fill="hold"/>
                                        <p:tgtEl>
                                          <p:spTgt spid="187"/>
                                        </p:tgtEl>
                                        <p:attrNameLst>
                                          <p:attrName>ppt_y</p:attrName>
                                        </p:attrNameLst>
                                      </p:cBhvr>
                                      <p:tavLst>
                                        <p:tav tm="0">
                                          <p:val>
                                            <p:strVal val="#ppt_y"/>
                                          </p:val>
                                        </p:tav>
                                        <p:tav tm="100000">
                                          <p:val>
                                            <p:strVal val="#ppt_y"/>
                                          </p:val>
                                        </p:tav>
                                      </p:tavLst>
                                    </p:anim>
                                  </p:childTnLst>
                                </p:cTn>
                              </p:par>
                              <p:par>
                                <p:cTn id="44" presetID="2" presetClass="entr" presetSubtype="2" decel="100000" fill="hold" grpId="0" nodeType="withEffect">
                                  <p:stCondLst>
                                    <p:cond delay="300"/>
                                  </p:stCondLst>
                                  <p:childTnLst>
                                    <p:set>
                                      <p:cBhvr>
                                        <p:cTn id="45" dur="1" fill="hold">
                                          <p:stCondLst>
                                            <p:cond delay="0"/>
                                          </p:stCondLst>
                                        </p:cTn>
                                        <p:tgtEl>
                                          <p:spTgt spid="188"/>
                                        </p:tgtEl>
                                        <p:attrNameLst>
                                          <p:attrName>style.visibility</p:attrName>
                                        </p:attrNameLst>
                                      </p:cBhvr>
                                      <p:to>
                                        <p:strVal val="visible"/>
                                      </p:to>
                                    </p:set>
                                    <p:anim calcmode="lin" valueType="num">
                                      <p:cBhvr additive="base">
                                        <p:cTn id="46" dur="500" fill="hold"/>
                                        <p:tgtEl>
                                          <p:spTgt spid="188"/>
                                        </p:tgtEl>
                                        <p:attrNameLst>
                                          <p:attrName>ppt_x</p:attrName>
                                        </p:attrNameLst>
                                      </p:cBhvr>
                                      <p:tavLst>
                                        <p:tav tm="0">
                                          <p:val>
                                            <p:strVal val="1+#ppt_w/2"/>
                                          </p:val>
                                        </p:tav>
                                        <p:tav tm="100000">
                                          <p:val>
                                            <p:strVal val="#ppt_x"/>
                                          </p:val>
                                        </p:tav>
                                      </p:tavLst>
                                    </p:anim>
                                    <p:anim calcmode="lin" valueType="num">
                                      <p:cBhvr additive="base">
                                        <p:cTn id="47" dur="500" fill="hold"/>
                                        <p:tgtEl>
                                          <p:spTgt spid="188"/>
                                        </p:tgtEl>
                                        <p:attrNameLst>
                                          <p:attrName>ppt_y</p:attrName>
                                        </p:attrNameLst>
                                      </p:cBhvr>
                                      <p:tavLst>
                                        <p:tav tm="0">
                                          <p:val>
                                            <p:strVal val="#ppt_y"/>
                                          </p:val>
                                        </p:tav>
                                        <p:tav tm="100000">
                                          <p:val>
                                            <p:strVal val="#ppt_y"/>
                                          </p:val>
                                        </p:tav>
                                      </p:tavLst>
                                    </p:anim>
                                  </p:childTnLst>
                                </p:cTn>
                              </p:par>
                              <p:par>
                                <p:cTn id="48" presetID="22" presetClass="entr" presetSubtype="2" fill="hold" nodeType="withEffect">
                                  <p:stCondLst>
                                    <p:cond delay="70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p:bldP spid="188" grpId="0" animBg="1"/>
      <p:bldP spid="187" grpId="0" animBg="1"/>
      <p:bldP spid="186" grpId="0" animBg="1"/>
      <p:bldP spid="147" grpId="0" animBg="1"/>
      <p:bldP spid="17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4667202" y="1187450"/>
            <a:ext cx="4286298" cy="2774950"/>
            <a:chOff x="4667202" y="1187450"/>
            <a:chExt cx="4286298" cy="2774950"/>
          </a:xfrm>
        </p:grpSpPr>
        <p:sp>
          <p:nvSpPr>
            <p:cNvPr id="124" name="Rectangle 123"/>
            <p:cNvSpPr/>
            <p:nvPr/>
          </p:nvSpPr>
          <p:spPr>
            <a:xfrm>
              <a:off x="4667202" y="1187450"/>
              <a:ext cx="4286298" cy="2774950"/>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5" name="TextBox 144"/>
            <p:cNvSpPr txBox="1"/>
            <p:nvPr/>
          </p:nvSpPr>
          <p:spPr>
            <a:xfrm>
              <a:off x="4798594" y="1274323"/>
              <a:ext cx="289374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233C54"/>
                  </a:solidFill>
                  <a:effectLst/>
                  <a:uLnTx/>
                  <a:uFillTx/>
                </a:rPr>
                <a:t>Mean 4-week mortality rates </a:t>
              </a:r>
            </a:p>
          </p:txBody>
        </p:sp>
      </p:grpSp>
      <p:sp>
        <p:nvSpPr>
          <p:cNvPr id="4" name="Rectangle 3"/>
          <p:cNvSpPr/>
          <p:nvPr/>
        </p:nvSpPr>
        <p:spPr>
          <a:xfrm>
            <a:off x="178054" y="4149252"/>
            <a:ext cx="8775445" cy="2569048"/>
          </a:xfrm>
          <a:prstGeom prst="rect">
            <a:avLst/>
          </a:prstGeom>
          <a:solidFill>
            <a:schemeClr val="bg2">
              <a:lumMod val="9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0" y="5321837"/>
            <a:ext cx="8953500" cy="1135792"/>
            <a:chOff x="0" y="5321837"/>
            <a:chExt cx="8953500" cy="1135792"/>
          </a:xfrm>
        </p:grpSpPr>
        <p:sp>
          <p:nvSpPr>
            <p:cNvPr id="60" name="Rectangle 59"/>
            <p:cNvSpPr/>
            <p:nvPr/>
          </p:nvSpPr>
          <p:spPr>
            <a:xfrm>
              <a:off x="507116"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10</a:t>
              </a:r>
            </a:p>
          </p:txBody>
        </p:sp>
        <p:sp>
          <p:nvSpPr>
            <p:cNvPr id="62" name="Rectangle 61"/>
            <p:cNvSpPr/>
            <p:nvPr/>
          </p:nvSpPr>
          <p:spPr>
            <a:xfrm>
              <a:off x="1349521"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20</a:t>
              </a:r>
            </a:p>
          </p:txBody>
        </p:sp>
        <p:sp>
          <p:nvSpPr>
            <p:cNvPr id="63" name="Rectangle 62"/>
            <p:cNvSpPr/>
            <p:nvPr/>
          </p:nvSpPr>
          <p:spPr>
            <a:xfrm>
              <a:off x="2191926"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30</a:t>
              </a:r>
            </a:p>
          </p:txBody>
        </p:sp>
        <p:sp>
          <p:nvSpPr>
            <p:cNvPr id="64" name="Rectangle 63"/>
            <p:cNvSpPr/>
            <p:nvPr/>
          </p:nvSpPr>
          <p:spPr>
            <a:xfrm>
              <a:off x="3034331"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40</a:t>
              </a:r>
            </a:p>
          </p:txBody>
        </p:sp>
        <p:sp>
          <p:nvSpPr>
            <p:cNvPr id="65" name="Rectangle 64"/>
            <p:cNvSpPr/>
            <p:nvPr/>
          </p:nvSpPr>
          <p:spPr>
            <a:xfrm>
              <a:off x="3876736"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50</a:t>
              </a:r>
            </a:p>
          </p:txBody>
        </p:sp>
        <p:sp>
          <p:nvSpPr>
            <p:cNvPr id="66" name="Rectangle 65"/>
            <p:cNvSpPr/>
            <p:nvPr/>
          </p:nvSpPr>
          <p:spPr>
            <a:xfrm>
              <a:off x="4719141"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60</a:t>
              </a:r>
            </a:p>
          </p:txBody>
        </p:sp>
        <p:sp>
          <p:nvSpPr>
            <p:cNvPr id="67" name="Rectangle 66"/>
            <p:cNvSpPr/>
            <p:nvPr/>
          </p:nvSpPr>
          <p:spPr>
            <a:xfrm>
              <a:off x="5561546"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70</a:t>
              </a:r>
            </a:p>
          </p:txBody>
        </p:sp>
        <p:sp>
          <p:nvSpPr>
            <p:cNvPr id="68" name="Rectangle 67"/>
            <p:cNvSpPr/>
            <p:nvPr/>
          </p:nvSpPr>
          <p:spPr>
            <a:xfrm>
              <a:off x="6403951"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80</a:t>
              </a:r>
            </a:p>
          </p:txBody>
        </p:sp>
        <p:sp>
          <p:nvSpPr>
            <p:cNvPr id="69" name="Rectangle 68"/>
            <p:cNvSpPr/>
            <p:nvPr/>
          </p:nvSpPr>
          <p:spPr>
            <a:xfrm>
              <a:off x="7246356"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90</a:t>
              </a:r>
            </a:p>
          </p:txBody>
        </p:sp>
        <p:sp>
          <p:nvSpPr>
            <p:cNvPr id="70" name="Rectangle 69"/>
            <p:cNvSpPr/>
            <p:nvPr/>
          </p:nvSpPr>
          <p:spPr>
            <a:xfrm>
              <a:off x="8088759" y="5991700"/>
              <a:ext cx="552225" cy="465929"/>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bg2">
                      <a:lumMod val="25000"/>
                    </a:schemeClr>
                  </a:solidFill>
                  <a:effectLst/>
                  <a:uLnTx/>
                  <a:uFillTx/>
                </a:rPr>
                <a:t>100</a:t>
              </a:r>
            </a:p>
          </p:txBody>
        </p:sp>
        <p:grpSp>
          <p:nvGrpSpPr>
            <p:cNvPr id="7" name="Group 6"/>
            <p:cNvGrpSpPr/>
            <p:nvPr/>
          </p:nvGrpSpPr>
          <p:grpSpPr>
            <a:xfrm>
              <a:off x="0" y="5321837"/>
              <a:ext cx="8953500" cy="585949"/>
              <a:chOff x="0" y="5321837"/>
              <a:chExt cx="8953500" cy="585949"/>
            </a:xfrm>
          </p:grpSpPr>
          <p:cxnSp>
            <p:nvCxnSpPr>
              <p:cNvPr id="48" name="Straight Arrow Connector 47"/>
              <p:cNvCxnSpPr/>
              <p:nvPr/>
            </p:nvCxnSpPr>
            <p:spPr>
              <a:xfrm>
                <a:off x="171450" y="5769314"/>
                <a:ext cx="8782050" cy="0"/>
              </a:xfrm>
              <a:prstGeom prst="straightConnector1">
                <a:avLst/>
              </a:prstGeom>
              <a:ln w="19050">
                <a:solidFill>
                  <a:srgbClr val="233C54"/>
                </a:solidFill>
                <a:tailEnd type="triangle"/>
              </a:ln>
            </p:spPr>
            <p:style>
              <a:lnRef idx="1">
                <a:schemeClr val="accent1"/>
              </a:lnRef>
              <a:fillRef idx="0">
                <a:schemeClr val="accent1"/>
              </a:fillRef>
              <a:effectRef idx="0">
                <a:schemeClr val="accent1"/>
              </a:effectRef>
              <a:fontRef idx="minor">
                <a:schemeClr val="tx1"/>
              </a:fontRef>
            </p:style>
          </p:cxnSp>
          <p:grpSp>
            <p:nvGrpSpPr>
              <p:cNvPr id="113" name="Group 112"/>
              <p:cNvGrpSpPr/>
              <p:nvPr/>
            </p:nvGrpSpPr>
            <p:grpSpPr>
              <a:xfrm>
                <a:off x="749808" y="5630842"/>
                <a:ext cx="7601712" cy="276944"/>
                <a:chOff x="749808" y="5590032"/>
                <a:chExt cx="7601712" cy="451104"/>
              </a:xfrm>
            </p:grpSpPr>
            <p:cxnSp>
              <p:nvCxnSpPr>
                <p:cNvPr id="73" name="Straight Connector 72"/>
                <p:cNvCxnSpPr/>
                <p:nvPr/>
              </p:nvCxnSpPr>
              <p:spPr>
                <a:xfrm>
                  <a:off x="749808"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172125"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1594442"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016759"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439076"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861393"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3283710"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706027"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128344"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550661"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972978"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395295"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817612"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6239929"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6662246"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7084563"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7506880"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7929197"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351520" y="5590032"/>
                  <a:ext cx="0" cy="451104"/>
                </a:xfrm>
                <a:prstGeom prst="line">
                  <a:avLst/>
                </a:prstGeom>
                <a:ln w="19050">
                  <a:solidFill>
                    <a:srgbClr val="233C54"/>
                  </a:solidFill>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a:off x="0" y="5321837"/>
                <a:ext cx="1278857" cy="307777"/>
              </a:xfrm>
              <a:prstGeom prst="rect">
                <a:avLst/>
              </a:prstGeom>
              <a:noFill/>
            </p:spPr>
            <p:txBody>
              <a:bodyPr wrap="square" rtlCol="0">
                <a:spAutoFit/>
              </a:bodyPr>
              <a:lstStyle/>
              <a:p>
                <a:pPr algn="ctr"/>
                <a:r>
                  <a:rPr lang="en-US" sz="1400" dirty="0">
                    <a:solidFill>
                      <a:schemeClr val="bg2">
                        <a:lumMod val="25000"/>
                      </a:schemeClr>
                    </a:solidFill>
                  </a:rPr>
                  <a:t>Age (Years)</a:t>
                </a:r>
              </a:p>
            </p:txBody>
          </p:sp>
        </p:grpSp>
      </p:grpSp>
      <p:sp>
        <p:nvSpPr>
          <p:cNvPr id="2" name="Title 1"/>
          <p:cNvSpPr>
            <a:spLocks noGrp="1"/>
          </p:cNvSpPr>
          <p:nvPr>
            <p:ph type="title"/>
          </p:nvPr>
        </p:nvSpPr>
        <p:spPr/>
        <p:txBody>
          <a:bodyPr/>
          <a:lstStyle/>
          <a:p>
            <a:r>
              <a:rPr lang="en-US" dirty="0"/>
              <a:t>Mortality Rates</a:t>
            </a:r>
          </a:p>
        </p:txBody>
      </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 name="Rectangle 4"/>
          <p:cNvSpPr/>
          <p:nvPr/>
        </p:nvSpPr>
        <p:spPr>
          <a:xfrm>
            <a:off x="178055" y="1193546"/>
            <a:ext cx="4297758" cy="2768854"/>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1" name="Group 10"/>
          <p:cNvGrpSpPr/>
          <p:nvPr/>
        </p:nvGrpSpPr>
        <p:grpSpPr>
          <a:xfrm>
            <a:off x="320882" y="1274323"/>
            <a:ext cx="4172206" cy="2423634"/>
            <a:chOff x="320882" y="1274323"/>
            <a:chExt cx="4172206" cy="2423634"/>
          </a:xfrm>
        </p:grpSpPr>
        <p:sp>
          <p:nvSpPr>
            <p:cNvPr id="3" name="TextBox 2"/>
            <p:cNvSpPr txBox="1"/>
            <p:nvPr/>
          </p:nvSpPr>
          <p:spPr>
            <a:xfrm>
              <a:off x="320882" y="1274323"/>
              <a:ext cx="545919"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i="0" u="none" strike="noStrike" kern="0" cap="none" spc="0" normalizeH="0" baseline="0" noProof="0" dirty="0">
                  <a:ln>
                    <a:noFill/>
                  </a:ln>
                  <a:solidFill>
                    <a:srgbClr val="233C54"/>
                  </a:solidFill>
                  <a:effectLst/>
                  <a:uLnTx/>
                  <a:uFillTx/>
                </a:rPr>
                <a:t>Key</a:t>
              </a:r>
            </a:p>
          </p:txBody>
        </p:sp>
        <p:grpSp>
          <p:nvGrpSpPr>
            <p:cNvPr id="29" name="Group 28"/>
            <p:cNvGrpSpPr/>
            <p:nvPr/>
          </p:nvGrpSpPr>
          <p:grpSpPr>
            <a:xfrm>
              <a:off x="378968" y="1578916"/>
              <a:ext cx="1606590" cy="980071"/>
              <a:chOff x="453644" y="1551432"/>
              <a:chExt cx="1606590" cy="980071"/>
            </a:xfrm>
          </p:grpSpPr>
          <p:sp>
            <p:nvSpPr>
              <p:cNvPr id="24" name="TextBox 23"/>
              <p:cNvSpPr txBox="1"/>
              <p:nvPr/>
            </p:nvSpPr>
            <p:spPr>
              <a:xfrm>
                <a:off x="534924" y="1551432"/>
                <a:ext cx="264816"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25000" noProof="0" dirty="0">
                    <a:ln>
                      <a:noFill/>
                    </a:ln>
                    <a:solidFill>
                      <a:srgbClr val="233C54"/>
                    </a:solidFill>
                    <a:effectLst/>
                    <a:uLnTx/>
                    <a:uFillTx/>
                  </a:rPr>
                  <a:t>n</a:t>
                </a:r>
              </a:p>
            </p:txBody>
          </p:sp>
          <p:grpSp>
            <p:nvGrpSpPr>
              <p:cNvPr id="28" name="Group 27"/>
              <p:cNvGrpSpPr/>
              <p:nvPr/>
            </p:nvGrpSpPr>
            <p:grpSpPr>
              <a:xfrm>
                <a:off x="453644" y="1850136"/>
                <a:ext cx="1606590" cy="681367"/>
                <a:chOff x="453644" y="1850136"/>
                <a:chExt cx="1606590" cy="681367"/>
              </a:xfrm>
            </p:grpSpPr>
            <p:sp>
              <p:nvSpPr>
                <p:cNvPr id="25" name="Freeform 24"/>
                <p:cNvSpPr/>
                <p:nvPr/>
              </p:nvSpPr>
              <p:spPr>
                <a:xfrm>
                  <a:off x="498348" y="1850136"/>
                  <a:ext cx="304800" cy="475488"/>
                </a:xfrm>
                <a:custGeom>
                  <a:avLst/>
                  <a:gdLst>
                    <a:gd name="connsiteX0" fmla="*/ 292608 w 304800"/>
                    <a:gd name="connsiteY0" fmla="*/ 54864 h 475488"/>
                    <a:gd name="connsiteX1" fmla="*/ 286512 w 304800"/>
                    <a:gd name="connsiteY1" fmla="*/ 0 h 475488"/>
                    <a:gd name="connsiteX2" fmla="*/ 0 w 304800"/>
                    <a:gd name="connsiteY2" fmla="*/ 0 h 475488"/>
                    <a:gd name="connsiteX3" fmla="*/ 188976 w 304800"/>
                    <a:gd name="connsiteY3" fmla="*/ 225552 h 475488"/>
                    <a:gd name="connsiteX4" fmla="*/ 12192 w 304800"/>
                    <a:gd name="connsiteY4" fmla="*/ 475488 h 475488"/>
                    <a:gd name="connsiteX5" fmla="*/ 286512 w 304800"/>
                    <a:gd name="connsiteY5" fmla="*/ 475488 h 475488"/>
                    <a:gd name="connsiteX6" fmla="*/ 304800 w 304800"/>
                    <a:gd name="connsiteY6" fmla="*/ 420624 h 47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 h="475488">
                      <a:moveTo>
                        <a:pt x="292608" y="54864"/>
                      </a:moveTo>
                      <a:lnTo>
                        <a:pt x="286512" y="0"/>
                      </a:lnTo>
                      <a:lnTo>
                        <a:pt x="0" y="0"/>
                      </a:lnTo>
                      <a:lnTo>
                        <a:pt x="188976" y="225552"/>
                      </a:lnTo>
                      <a:lnTo>
                        <a:pt x="12192" y="475488"/>
                      </a:lnTo>
                      <a:lnTo>
                        <a:pt x="286512" y="475488"/>
                      </a:lnTo>
                      <a:lnTo>
                        <a:pt x="304800" y="420624"/>
                      </a:lnTo>
                    </a:path>
                  </a:pathLst>
                </a:custGeom>
                <a:noFill/>
                <a:ln w="28575">
                  <a:solidFill>
                    <a:srgbClr val="233C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233C54"/>
                    </a:solidFill>
                    <a:effectLst/>
                    <a:uLnTx/>
                    <a:uFillTx/>
                  </a:endParaRPr>
                </a:p>
              </p:txBody>
            </p:sp>
            <p:sp>
              <p:nvSpPr>
                <p:cNvPr id="27" name="TextBox 26"/>
                <p:cNvSpPr txBox="1"/>
                <p:nvPr/>
              </p:nvSpPr>
              <p:spPr>
                <a:xfrm>
                  <a:off x="453644" y="2254504"/>
                  <a:ext cx="433132"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25000" noProof="0" dirty="0" err="1">
                      <a:ln>
                        <a:noFill/>
                      </a:ln>
                      <a:solidFill>
                        <a:srgbClr val="233C54"/>
                      </a:solidFill>
                      <a:effectLst/>
                      <a:uLnTx/>
                      <a:uFillTx/>
                    </a:rPr>
                    <a:t>i</a:t>
                  </a:r>
                  <a:r>
                    <a:rPr kumimoji="0" lang="en-GB" sz="1800" b="0" i="1" u="none" strike="noStrike" kern="0" cap="none" spc="0" normalizeH="0" baseline="-25000" noProof="0" dirty="0">
                      <a:ln>
                        <a:noFill/>
                      </a:ln>
                      <a:solidFill>
                        <a:srgbClr val="233C54"/>
                      </a:solidFill>
                      <a:effectLst/>
                      <a:uLnTx/>
                      <a:uFillTx/>
                    </a:rPr>
                    <a:t> = 1</a:t>
                  </a:r>
                </a:p>
              </p:txBody>
            </p:sp>
            <p:sp>
              <p:nvSpPr>
                <p:cNvPr id="26" name="TextBox 25"/>
                <p:cNvSpPr txBox="1"/>
                <p:nvPr/>
              </p:nvSpPr>
              <p:spPr>
                <a:xfrm>
                  <a:off x="742950" y="1931670"/>
                  <a:ext cx="131728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0" noProof="0" dirty="0">
                      <a:ln>
                        <a:noFill/>
                      </a:ln>
                      <a:solidFill>
                        <a:srgbClr val="233C54"/>
                      </a:solidFill>
                      <a:effectLst/>
                      <a:uLnTx/>
                      <a:uFillTx/>
                    </a:rPr>
                    <a:t>(Fi </a:t>
                  </a:r>
                  <a:r>
                    <a:rPr kumimoji="0" lang="en-GB" sz="1800" b="0" u="none" strike="noStrike" kern="0" cap="none" spc="0" normalizeH="0" baseline="0" noProof="0" dirty="0">
                      <a:ln>
                        <a:noFill/>
                      </a:ln>
                      <a:solidFill>
                        <a:srgbClr val="233C54"/>
                      </a:solidFill>
                      <a:effectLst/>
                      <a:uLnTx/>
                      <a:uFillTx/>
                    </a:rPr>
                    <a:t>/ 100</a:t>
                  </a:r>
                  <a:r>
                    <a:rPr kumimoji="0" lang="en-GB" sz="1800" b="0" i="1" u="none" strike="noStrike" kern="0" cap="none" spc="0" normalizeH="0" baseline="0" noProof="0" dirty="0">
                      <a:ln>
                        <a:noFill/>
                      </a:ln>
                      <a:solidFill>
                        <a:srgbClr val="233C54"/>
                      </a:solidFill>
                      <a:effectLst/>
                      <a:uLnTx/>
                      <a:uFillTx/>
                    </a:rPr>
                    <a:t>) * Pi</a:t>
                  </a:r>
                </a:p>
              </p:txBody>
            </p:sp>
          </p:grpSp>
        </p:grpSp>
        <p:sp>
          <p:nvSpPr>
            <p:cNvPr id="30" name="Rectangle 29"/>
            <p:cNvSpPr/>
            <p:nvPr/>
          </p:nvSpPr>
          <p:spPr>
            <a:xfrm>
              <a:off x="385908" y="2708038"/>
              <a:ext cx="373380" cy="37338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rPr>
                <a:t>F</a:t>
              </a:r>
            </a:p>
          </p:txBody>
        </p:sp>
        <p:sp>
          <p:nvSpPr>
            <p:cNvPr id="32" name="Rectangle 31"/>
            <p:cNvSpPr/>
            <p:nvPr/>
          </p:nvSpPr>
          <p:spPr>
            <a:xfrm>
              <a:off x="385908" y="3218879"/>
              <a:ext cx="373380" cy="37338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rPr>
                <a:t>p</a:t>
              </a:r>
              <a:r>
                <a:rPr kumimoji="0" lang="en-GB" sz="1800" b="0" i="0" u="none" strike="noStrike" kern="0" cap="none" spc="0" normalizeH="0" baseline="-25000" noProof="0" dirty="0">
                  <a:ln>
                    <a:noFill/>
                  </a:ln>
                  <a:solidFill>
                    <a:sysClr val="windowText" lastClr="000000"/>
                  </a:solidFill>
                  <a:effectLst/>
                  <a:uLnTx/>
                  <a:uFillTx/>
                </a:rPr>
                <a:t>i</a:t>
              </a:r>
            </a:p>
          </p:txBody>
        </p:sp>
        <p:sp>
          <p:nvSpPr>
            <p:cNvPr id="31" name="TextBox 30"/>
            <p:cNvSpPr txBox="1"/>
            <p:nvPr/>
          </p:nvSpPr>
          <p:spPr>
            <a:xfrm>
              <a:off x="766746" y="2725451"/>
              <a:ext cx="3676263"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233C54"/>
                  </a:solidFill>
                  <a:effectLst/>
                  <a:uLnTx/>
                  <a:uFillTx/>
                </a:rPr>
                <a:t>Percentage of patients in the age </a:t>
              </a:r>
              <a:r>
                <a:rPr kumimoji="0" lang="en-GB" sz="1600" b="0" i="1" u="none" strike="noStrike" kern="0" cap="none" spc="0" normalizeH="0" baseline="0" noProof="0" dirty="0" err="1">
                  <a:ln>
                    <a:noFill/>
                  </a:ln>
                  <a:solidFill>
                    <a:srgbClr val="233C54"/>
                  </a:solidFill>
                  <a:effectLst/>
                  <a:uLnTx/>
                  <a:uFillTx/>
                </a:rPr>
                <a:t>i</a:t>
              </a:r>
              <a:r>
                <a:rPr kumimoji="0" lang="en-GB" sz="1600" b="0" i="0" u="none" strike="noStrike" kern="0" cap="none" spc="0" normalizeH="0" baseline="0" noProof="0" dirty="0" err="1">
                  <a:ln>
                    <a:noFill/>
                  </a:ln>
                  <a:solidFill>
                    <a:srgbClr val="233C54"/>
                  </a:solidFill>
                  <a:effectLst/>
                  <a:uLnTx/>
                  <a:uFillTx/>
                </a:rPr>
                <a:t>th</a:t>
              </a:r>
              <a:r>
                <a:rPr kumimoji="0" lang="en-GB" sz="1600" b="0" i="0" u="none" strike="noStrike" kern="0" cap="none" spc="0" normalizeH="0" baseline="0" noProof="0" dirty="0">
                  <a:ln>
                    <a:noFill/>
                  </a:ln>
                  <a:solidFill>
                    <a:srgbClr val="233C54"/>
                  </a:solidFill>
                  <a:effectLst/>
                  <a:uLnTx/>
                  <a:uFillTx/>
                </a:rPr>
                <a:t> group</a:t>
              </a:r>
            </a:p>
          </p:txBody>
        </p:sp>
        <p:sp>
          <p:nvSpPr>
            <p:cNvPr id="34" name="TextBox 33"/>
            <p:cNvSpPr txBox="1"/>
            <p:nvPr/>
          </p:nvSpPr>
          <p:spPr>
            <a:xfrm>
              <a:off x="766746" y="3113182"/>
              <a:ext cx="3726342"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233C54"/>
                  </a:solidFill>
                  <a:effectLst/>
                  <a:uLnTx/>
                  <a:uFillTx/>
                </a:rPr>
                <a:t>Percentage of death in moving from the </a:t>
              </a:r>
              <a:r>
                <a:rPr kumimoji="0" lang="en-GB" sz="1600" b="0" i="1" u="none" strike="noStrike" kern="0" cap="none" spc="0" normalizeH="0" baseline="0" noProof="0" dirty="0" err="1">
                  <a:ln>
                    <a:noFill/>
                  </a:ln>
                  <a:solidFill>
                    <a:srgbClr val="233C54"/>
                  </a:solidFill>
                  <a:effectLst/>
                  <a:uLnTx/>
                  <a:uFillTx/>
                </a:rPr>
                <a:t>i</a:t>
              </a:r>
              <a:r>
                <a:rPr kumimoji="0" lang="en-GB" sz="1600" b="0" i="0" u="none" strike="noStrike" kern="0" cap="none" spc="0" normalizeH="0" baseline="0" noProof="0" dirty="0" err="1">
                  <a:ln>
                    <a:noFill/>
                  </a:ln>
                  <a:solidFill>
                    <a:srgbClr val="233C54"/>
                  </a:solidFill>
                  <a:effectLst/>
                  <a:uLnTx/>
                  <a:uFillTx/>
                </a:rPr>
                <a:t>th</a:t>
              </a:r>
              <a:r>
                <a:rPr kumimoji="0" lang="en-GB" sz="1600" b="0" i="0" u="none" strike="noStrike" kern="0" cap="none" spc="0" normalizeH="0" baseline="0" noProof="0" dirty="0">
                  <a:ln>
                    <a:noFill/>
                  </a:ln>
                  <a:solidFill>
                    <a:srgbClr val="233C54"/>
                  </a:solidFill>
                  <a:effectLst/>
                  <a:uLnTx/>
                  <a:uFillTx/>
                </a:rPr>
                <a:t> age group to the </a:t>
              </a:r>
              <a:r>
                <a:rPr kumimoji="0" lang="en-GB" sz="1600" b="0" i="1" u="none" strike="noStrike" kern="0" cap="none" spc="0" normalizeH="0" baseline="0" noProof="0" dirty="0" err="1">
                  <a:ln>
                    <a:noFill/>
                  </a:ln>
                  <a:solidFill>
                    <a:srgbClr val="233C54"/>
                  </a:solidFill>
                  <a:effectLst/>
                  <a:uLnTx/>
                  <a:uFillTx/>
                </a:rPr>
                <a:t>i</a:t>
              </a:r>
              <a:r>
                <a:rPr kumimoji="0" lang="en-GB" sz="1600" b="0" i="0" u="none" strike="noStrike" kern="0" cap="none" spc="0" normalizeH="0" baseline="0" noProof="0" dirty="0" err="1">
                  <a:ln>
                    <a:noFill/>
                  </a:ln>
                  <a:solidFill>
                    <a:srgbClr val="233C54"/>
                  </a:solidFill>
                  <a:effectLst/>
                  <a:uLnTx/>
                  <a:uFillTx/>
                </a:rPr>
                <a:t>th</a:t>
              </a:r>
              <a:r>
                <a:rPr kumimoji="0" lang="en-GB" sz="1600" b="0" i="0" u="none" strike="noStrike" kern="0" cap="none" spc="0" normalizeH="0" baseline="0" noProof="0" dirty="0">
                  <a:ln>
                    <a:noFill/>
                  </a:ln>
                  <a:solidFill>
                    <a:srgbClr val="233C54"/>
                  </a:solidFill>
                  <a:effectLst/>
                  <a:uLnTx/>
                  <a:uFillTx/>
                </a:rPr>
                <a:t> + 1 age group</a:t>
              </a:r>
            </a:p>
          </p:txBody>
        </p:sp>
      </p:grpSp>
      <p:grpSp>
        <p:nvGrpSpPr>
          <p:cNvPr id="10" name="Group 9"/>
          <p:cNvGrpSpPr/>
          <p:nvPr/>
        </p:nvGrpSpPr>
        <p:grpSpPr>
          <a:xfrm>
            <a:off x="1594443" y="5272027"/>
            <a:ext cx="7043471" cy="497712"/>
            <a:chOff x="1594443" y="5272027"/>
            <a:chExt cx="7043471" cy="497712"/>
          </a:xfrm>
        </p:grpSpPr>
        <p:sp>
          <p:nvSpPr>
            <p:cNvPr id="114" name="Rectangle 113"/>
            <p:cNvSpPr/>
            <p:nvPr/>
          </p:nvSpPr>
          <p:spPr>
            <a:xfrm>
              <a:off x="1594443" y="5272027"/>
              <a:ext cx="6333180" cy="497711"/>
            </a:xfrm>
            <a:prstGeom prst="rect">
              <a:avLst/>
            </a:prstGeom>
            <a:solidFill>
              <a:schemeClr val="bg2"/>
            </a:solidFill>
            <a:ln w="19050">
              <a:solidFill>
                <a:srgbClr val="233C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GB" kern="0">
                  <a:solidFill>
                    <a:srgbClr val="233C54"/>
                  </a:solidFill>
                </a:rPr>
                <a:t>F</a:t>
              </a:r>
              <a:r>
                <a:rPr lang="en-GB" kern="0" baseline="-25000">
                  <a:solidFill>
                    <a:srgbClr val="233C54"/>
                  </a:solidFill>
                </a:rPr>
                <a:t>1</a:t>
              </a:r>
              <a:endParaRPr lang="en-GB" kern="0" baseline="-25000" dirty="0">
                <a:solidFill>
                  <a:srgbClr val="233C54"/>
                </a:solidFill>
              </a:endParaRPr>
            </a:p>
          </p:txBody>
        </p:sp>
        <p:sp>
          <p:nvSpPr>
            <p:cNvPr id="116" name="Rectangle 115"/>
            <p:cNvSpPr/>
            <p:nvPr/>
          </p:nvSpPr>
          <p:spPr>
            <a:xfrm>
              <a:off x="7928610" y="5272027"/>
              <a:ext cx="709304" cy="497712"/>
            </a:xfrm>
            <a:prstGeom prst="rect">
              <a:avLst/>
            </a:prstGeom>
            <a:solidFill>
              <a:schemeClr val="accent5">
                <a:lumMod val="20000"/>
                <a:lumOff val="80000"/>
              </a:schemeClr>
            </a:solidFill>
            <a:ln w="19050">
              <a:solidFill>
                <a:srgbClr val="233C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GB" kern="0" dirty="0" err="1">
                  <a:solidFill>
                    <a:srgbClr val="233C54"/>
                  </a:solidFill>
                </a:rPr>
                <a:t>F</a:t>
              </a:r>
              <a:r>
                <a:rPr lang="en-GB" kern="0" baseline="-25000" dirty="0" err="1">
                  <a:solidFill>
                    <a:srgbClr val="233C54"/>
                  </a:solidFill>
                </a:rPr>
                <a:t>n</a:t>
              </a:r>
              <a:endParaRPr lang="en-GB" kern="0" baseline="-25000" dirty="0">
                <a:solidFill>
                  <a:srgbClr val="233C54"/>
                </a:solidFill>
              </a:endParaRPr>
            </a:p>
          </p:txBody>
        </p:sp>
      </p:grpSp>
      <p:grpSp>
        <p:nvGrpSpPr>
          <p:cNvPr id="118" name="Group 37903"/>
          <p:cNvGrpSpPr>
            <a:grpSpLocks/>
          </p:cNvGrpSpPr>
          <p:nvPr/>
        </p:nvGrpSpPr>
        <p:grpSpPr bwMode="auto">
          <a:xfrm>
            <a:off x="760413" y="4804881"/>
            <a:ext cx="7874301" cy="316676"/>
            <a:chOff x="761127" y="3185962"/>
            <a:chExt cx="8103344" cy="331938"/>
          </a:xfrm>
        </p:grpSpPr>
        <p:grpSp>
          <p:nvGrpSpPr>
            <p:cNvPr id="119" name="Group 37902"/>
            <p:cNvGrpSpPr>
              <a:grpSpLocks/>
            </p:cNvGrpSpPr>
            <p:nvPr/>
          </p:nvGrpSpPr>
          <p:grpSpPr bwMode="auto">
            <a:xfrm>
              <a:off x="761127" y="3187700"/>
              <a:ext cx="8103344" cy="330200"/>
              <a:chOff x="761127" y="3187700"/>
              <a:chExt cx="8103344" cy="330200"/>
            </a:xfrm>
          </p:grpSpPr>
          <p:cxnSp>
            <p:nvCxnSpPr>
              <p:cNvPr id="121" name="Straight Connector 120"/>
              <p:cNvCxnSpPr/>
              <p:nvPr/>
            </p:nvCxnSpPr>
            <p:spPr>
              <a:xfrm flipV="1">
                <a:off x="761127" y="3188190"/>
                <a:ext cx="0" cy="329710"/>
              </a:xfrm>
              <a:prstGeom prst="line">
                <a:avLst/>
              </a:prstGeom>
              <a:ln w="19050" cap="rnd">
                <a:solidFill>
                  <a:srgbClr val="233C54"/>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8864471" y="3188190"/>
                <a:ext cx="0" cy="329710"/>
              </a:xfrm>
              <a:prstGeom prst="line">
                <a:avLst/>
              </a:prstGeom>
              <a:ln w="19050" cap="rnd">
                <a:solidFill>
                  <a:srgbClr val="233C54"/>
                </a:solidFill>
              </a:ln>
            </p:spPr>
            <p:style>
              <a:lnRef idx="1">
                <a:schemeClr val="accent1"/>
              </a:lnRef>
              <a:fillRef idx="0">
                <a:schemeClr val="accent1"/>
              </a:fillRef>
              <a:effectRef idx="0">
                <a:schemeClr val="accent1"/>
              </a:effectRef>
              <a:fontRef idx="minor">
                <a:schemeClr val="tx1"/>
              </a:fontRef>
            </p:style>
          </p:cxnSp>
        </p:grpSp>
        <p:cxnSp>
          <p:nvCxnSpPr>
            <p:cNvPr id="120" name="Straight Connector 119"/>
            <p:cNvCxnSpPr/>
            <p:nvPr/>
          </p:nvCxnSpPr>
          <p:spPr>
            <a:xfrm>
              <a:off x="761127" y="3185962"/>
              <a:ext cx="8103344" cy="0"/>
            </a:xfrm>
            <a:prstGeom prst="line">
              <a:avLst/>
            </a:prstGeom>
            <a:ln w="19050" cap="rnd">
              <a:solidFill>
                <a:srgbClr val="233C54"/>
              </a:solidFill>
            </a:ln>
          </p:spPr>
          <p:style>
            <a:lnRef idx="1">
              <a:schemeClr val="accent1"/>
            </a:lnRef>
            <a:fillRef idx="0">
              <a:schemeClr val="accent1"/>
            </a:fillRef>
            <a:effectRef idx="0">
              <a:schemeClr val="accent1"/>
            </a:effectRef>
            <a:fontRef idx="minor">
              <a:schemeClr val="tx1"/>
            </a:fontRef>
          </p:style>
        </p:cxnSp>
      </p:grpSp>
      <p:sp>
        <p:nvSpPr>
          <p:cNvPr id="123" name="Rectangle 37904"/>
          <p:cNvSpPr/>
          <p:nvPr/>
        </p:nvSpPr>
        <p:spPr>
          <a:xfrm>
            <a:off x="3593457" y="4262565"/>
            <a:ext cx="2208213" cy="472184"/>
          </a:xfrm>
          <a:prstGeom prst="rect">
            <a:avLst/>
          </a:prstGeom>
          <a:solidFill>
            <a:srgbClr val="233C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rPr>
              <a:t>% of</a:t>
            </a:r>
            <a:r>
              <a:rPr kumimoji="0" lang="en-US" sz="1400" b="0" i="0" u="none" strike="noStrike" kern="0" cap="none" spc="0" normalizeH="0" noProof="0" dirty="0">
                <a:ln>
                  <a:noFill/>
                </a:ln>
                <a:solidFill>
                  <a:schemeClr val="bg1"/>
                </a:solidFill>
                <a:effectLst/>
                <a:uLnTx/>
                <a:uFillTx/>
              </a:rPr>
              <a:t> patients</a:t>
            </a:r>
            <a:r>
              <a:rPr kumimoji="0" lang="en-US" sz="1400" b="0" i="0" u="none" strike="noStrike" kern="0" cap="none" spc="0" normalizeH="0" baseline="0" noProof="0" dirty="0">
                <a:ln>
                  <a:noFill/>
                </a:ln>
                <a:solidFill>
                  <a:schemeClr val="bg1"/>
                </a:solidFill>
                <a:effectLst/>
                <a:uLnTx/>
                <a:uFillTx/>
              </a:rPr>
              <a:t> in each interval calculated</a:t>
            </a:r>
          </a:p>
        </p:txBody>
      </p:sp>
      <p:sp>
        <p:nvSpPr>
          <p:cNvPr id="141" name="Rectangle 140"/>
          <p:cNvSpPr/>
          <p:nvPr/>
        </p:nvSpPr>
        <p:spPr>
          <a:xfrm>
            <a:off x="5517389" y="1780655"/>
            <a:ext cx="645319" cy="261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233C54"/>
                </a:solidFill>
                <a:effectLst/>
                <a:uLnTx/>
                <a:uFillTx/>
              </a:rPr>
              <a:t>1.26%</a:t>
            </a:r>
          </a:p>
        </p:txBody>
      </p:sp>
      <p:sp>
        <p:nvSpPr>
          <p:cNvPr id="146" name="Rectangle 145"/>
          <p:cNvSpPr/>
          <p:nvPr/>
        </p:nvSpPr>
        <p:spPr>
          <a:xfrm>
            <a:off x="7492201" y="1780655"/>
            <a:ext cx="645319" cy="261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233C54"/>
                </a:solidFill>
                <a:effectLst/>
                <a:uLnTx/>
                <a:uFillTx/>
              </a:rPr>
              <a:t>1.03%</a:t>
            </a:r>
          </a:p>
        </p:txBody>
      </p:sp>
      <p:grpSp>
        <p:nvGrpSpPr>
          <p:cNvPr id="13" name="Group 12"/>
          <p:cNvGrpSpPr/>
          <p:nvPr/>
        </p:nvGrpSpPr>
        <p:grpSpPr>
          <a:xfrm>
            <a:off x="5337128" y="2335092"/>
            <a:ext cx="3204742" cy="1476178"/>
            <a:chOff x="5337128" y="2335092"/>
            <a:chExt cx="3204742" cy="1476178"/>
          </a:xfrm>
        </p:grpSpPr>
        <p:sp>
          <p:nvSpPr>
            <p:cNvPr id="94" name="Oval 93"/>
            <p:cNvSpPr>
              <a:spLocks noChangeAspect="1"/>
            </p:cNvSpPr>
            <p:nvPr/>
          </p:nvSpPr>
          <p:spPr>
            <a:xfrm>
              <a:off x="5337128" y="2335092"/>
              <a:ext cx="1005840" cy="1005840"/>
            </a:xfrm>
            <a:prstGeom prst="ellipse">
              <a:avLst/>
            </a:prstGeom>
            <a:solidFill>
              <a:srgbClr val="ABB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solidFill>
                <a:effectLst/>
                <a:uLnTx/>
                <a:uFillTx/>
              </a:endParaRPr>
            </a:p>
          </p:txBody>
        </p:sp>
        <p:sp>
          <p:nvSpPr>
            <p:cNvPr id="147" name="Rectangle 146"/>
            <p:cNvSpPr/>
            <p:nvPr/>
          </p:nvSpPr>
          <p:spPr>
            <a:xfrm>
              <a:off x="5517389" y="3549765"/>
              <a:ext cx="645319" cy="261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233C54"/>
                  </a:solidFill>
                  <a:effectLst/>
                  <a:uLnTx/>
                  <a:uFillTx/>
                </a:rPr>
                <a:t>CCO</a:t>
              </a:r>
            </a:p>
          </p:txBody>
        </p:sp>
        <p:sp>
          <p:nvSpPr>
            <p:cNvPr id="149" name="Rectangle 148"/>
            <p:cNvSpPr/>
            <p:nvPr/>
          </p:nvSpPr>
          <p:spPr>
            <a:xfrm>
              <a:off x="7087850" y="3547109"/>
              <a:ext cx="1454020" cy="2641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233C54"/>
                  </a:solidFill>
                  <a:effectLst/>
                  <a:uLnTx/>
                  <a:uFillTx/>
                </a:rPr>
                <a:t>Standard of Care</a:t>
              </a:r>
            </a:p>
          </p:txBody>
        </p:sp>
        <p:sp>
          <p:nvSpPr>
            <p:cNvPr id="95" name="Oval 94"/>
            <p:cNvSpPr>
              <a:spLocks noChangeAspect="1"/>
            </p:cNvSpPr>
            <p:nvPr/>
          </p:nvSpPr>
          <p:spPr>
            <a:xfrm>
              <a:off x="7311940" y="2335092"/>
              <a:ext cx="1005840" cy="1005840"/>
            </a:xfrm>
            <a:prstGeom prst="ellipse">
              <a:avLst/>
            </a:prstGeom>
            <a:solidFill>
              <a:srgbClr val="ABB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solidFill>
                <a:effectLst/>
                <a:uLnTx/>
                <a:uFillTx/>
              </a:endParaRPr>
            </a:p>
          </p:txBody>
        </p:sp>
      </p:grpSp>
      <p:sp>
        <p:nvSpPr>
          <p:cNvPr id="133" name="Pie 132"/>
          <p:cNvSpPr/>
          <p:nvPr/>
        </p:nvSpPr>
        <p:spPr>
          <a:xfrm>
            <a:off x="7233029" y="2229012"/>
            <a:ext cx="1276140" cy="1276140"/>
          </a:xfrm>
          <a:prstGeom prst="pie">
            <a:avLst>
              <a:gd name="adj1" fmla="val 15973286"/>
              <a:gd name="adj2" fmla="val 16706405"/>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chemeClr val="tx1"/>
              </a:solidFill>
              <a:effectLst/>
              <a:uLnTx/>
              <a:uFillTx/>
            </a:endParaRPr>
          </a:p>
        </p:txBody>
      </p:sp>
      <p:sp>
        <p:nvSpPr>
          <p:cNvPr id="132" name="Pie 131"/>
          <p:cNvSpPr/>
          <p:nvPr/>
        </p:nvSpPr>
        <p:spPr>
          <a:xfrm>
            <a:off x="5248276" y="2229012"/>
            <a:ext cx="1276140" cy="1276140"/>
          </a:xfrm>
          <a:prstGeom prst="pie">
            <a:avLst>
              <a:gd name="adj1" fmla="val 16069323"/>
              <a:gd name="adj2" fmla="val 17440068"/>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chemeClr val="tx1"/>
              </a:solidFill>
              <a:effectLst/>
              <a:uLnTx/>
              <a:uFillTx/>
            </a:endParaRPr>
          </a:p>
        </p:txBody>
      </p:sp>
    </p:spTree>
    <p:extLst>
      <p:ext uri="{BB962C8B-B14F-4D97-AF65-F5344CB8AC3E}">
        <p14:creationId xmlns:p14="http://schemas.microsoft.com/office/powerpoint/2010/main" val="170332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4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22" presetClass="entr" presetSubtype="8" fill="hold" nodeType="withEffect">
                                  <p:stCondLst>
                                    <p:cond delay="50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90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par>
                                <p:cTn id="22" presetID="16" presetClass="entr" presetSubtype="37" fill="hold" nodeType="withEffect">
                                  <p:stCondLst>
                                    <p:cond delay="1400"/>
                                  </p:stCondLst>
                                  <p:childTnLst>
                                    <p:set>
                                      <p:cBhvr>
                                        <p:cTn id="23" dur="1" fill="hold">
                                          <p:stCondLst>
                                            <p:cond delay="0"/>
                                          </p:stCondLst>
                                        </p:cTn>
                                        <p:tgtEl>
                                          <p:spTgt spid="118"/>
                                        </p:tgtEl>
                                        <p:attrNameLst>
                                          <p:attrName>style.visibility</p:attrName>
                                        </p:attrNameLst>
                                      </p:cBhvr>
                                      <p:to>
                                        <p:strVal val="visible"/>
                                      </p:to>
                                    </p:set>
                                    <p:animEffect transition="in" filter="barn(outVertical)">
                                      <p:cBhvr>
                                        <p:cTn id="24" dur="500"/>
                                        <p:tgtEl>
                                          <p:spTgt spid="118"/>
                                        </p:tgtEl>
                                      </p:cBhvr>
                                    </p:animEffect>
                                  </p:childTnLst>
                                </p:cTn>
                              </p:par>
                              <p:par>
                                <p:cTn id="25" presetID="10" presetClass="entr" presetSubtype="0" fill="hold" grpId="0" nodeType="withEffect">
                                  <p:stCondLst>
                                    <p:cond delay="170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500"/>
                                        <p:tgtEl>
                                          <p:spTgt spid="1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nodeType="withEffect">
                                  <p:stCondLst>
                                    <p:cond delay="4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22" presetClass="entr" presetSubtype="4" fill="hold" grpId="0" nodeType="withEffect">
                                  <p:stCondLst>
                                    <p:cond delay="900"/>
                                  </p:stCondLst>
                                  <p:childTnLst>
                                    <p:set>
                                      <p:cBhvr>
                                        <p:cTn id="37" dur="1" fill="hold">
                                          <p:stCondLst>
                                            <p:cond delay="0"/>
                                          </p:stCondLst>
                                        </p:cTn>
                                        <p:tgtEl>
                                          <p:spTgt spid="132"/>
                                        </p:tgtEl>
                                        <p:attrNameLst>
                                          <p:attrName>style.visibility</p:attrName>
                                        </p:attrNameLst>
                                      </p:cBhvr>
                                      <p:to>
                                        <p:strVal val="visible"/>
                                      </p:to>
                                    </p:set>
                                    <p:animEffect transition="in" filter="wipe(down)">
                                      <p:cBhvr>
                                        <p:cTn id="38" dur="500"/>
                                        <p:tgtEl>
                                          <p:spTgt spid="132"/>
                                        </p:tgtEl>
                                      </p:cBhvr>
                                    </p:animEffect>
                                  </p:childTnLst>
                                </p:cTn>
                              </p:par>
                              <p:par>
                                <p:cTn id="39" presetID="22" presetClass="entr" presetSubtype="4" fill="hold" grpId="0" nodeType="withEffect">
                                  <p:stCondLst>
                                    <p:cond delay="900"/>
                                  </p:stCondLst>
                                  <p:childTnLst>
                                    <p:set>
                                      <p:cBhvr>
                                        <p:cTn id="40" dur="1" fill="hold">
                                          <p:stCondLst>
                                            <p:cond delay="0"/>
                                          </p:stCondLst>
                                        </p:cTn>
                                        <p:tgtEl>
                                          <p:spTgt spid="133"/>
                                        </p:tgtEl>
                                        <p:attrNameLst>
                                          <p:attrName>style.visibility</p:attrName>
                                        </p:attrNameLst>
                                      </p:cBhvr>
                                      <p:to>
                                        <p:strVal val="visible"/>
                                      </p:to>
                                    </p:set>
                                    <p:animEffect transition="in" filter="wipe(down)">
                                      <p:cBhvr>
                                        <p:cTn id="41" dur="500"/>
                                        <p:tgtEl>
                                          <p:spTgt spid="133"/>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141"/>
                                        </p:tgtEl>
                                        <p:attrNameLst>
                                          <p:attrName>style.visibility</p:attrName>
                                        </p:attrNameLst>
                                      </p:cBhvr>
                                      <p:to>
                                        <p:strVal val="visible"/>
                                      </p:to>
                                    </p:set>
                                    <p:animEffect transition="in" filter="fade">
                                      <p:cBhvr>
                                        <p:cTn id="44" dur="500"/>
                                        <p:tgtEl>
                                          <p:spTgt spid="141"/>
                                        </p:tgtEl>
                                      </p:cBhvr>
                                    </p:animEffect>
                                  </p:childTnLst>
                                </p:cTn>
                              </p:par>
                              <p:par>
                                <p:cTn id="45" presetID="10" presetClass="entr" presetSubtype="0" fill="hold" grpId="0" nodeType="withEffect">
                                  <p:stCondLst>
                                    <p:cond delay="1200"/>
                                  </p:stCondLst>
                                  <p:childTnLst>
                                    <p:set>
                                      <p:cBhvr>
                                        <p:cTn id="46" dur="1" fill="hold">
                                          <p:stCondLst>
                                            <p:cond delay="0"/>
                                          </p:stCondLst>
                                        </p:cTn>
                                        <p:tgtEl>
                                          <p:spTgt spid="146"/>
                                        </p:tgtEl>
                                        <p:attrNameLst>
                                          <p:attrName>style.visibility</p:attrName>
                                        </p:attrNameLst>
                                      </p:cBhvr>
                                      <p:to>
                                        <p:strVal val="visible"/>
                                      </p:to>
                                    </p:set>
                                    <p:animEffect transition="in" filter="fade">
                                      <p:cBhvr>
                                        <p:cTn id="47" dur="5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23" grpId="0" animBg="1"/>
      <p:bldP spid="141" grpId="0" animBg="1"/>
      <p:bldP spid="146" grpId="0" animBg="1"/>
      <p:bldP spid="133" grpId="0" animBg="1"/>
      <p:bldP spid="1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1450" y="1187450"/>
            <a:ext cx="8782050" cy="4474152"/>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 name="Title 1"/>
          <p:cNvSpPr>
            <a:spLocks noGrp="1"/>
          </p:cNvSpPr>
          <p:nvPr>
            <p:ph type="title"/>
          </p:nvPr>
        </p:nvSpPr>
        <p:spPr/>
        <p:txBody>
          <a:bodyPr/>
          <a:lstStyle/>
          <a:p>
            <a:r>
              <a:rPr lang="en-US" altLang="en-US" dirty="0"/>
              <a:t>Cost Elements</a:t>
            </a:r>
            <a:endParaRPr lang="en-US" dirty="0"/>
          </a:p>
        </p:txBody>
      </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95" name="Table 94"/>
          <p:cNvGraphicFramePr>
            <a:graphicFrameLocks noGrp="1"/>
          </p:cNvGraphicFramePr>
          <p:nvPr>
            <p:extLst/>
          </p:nvPr>
        </p:nvGraphicFramePr>
        <p:xfrm>
          <a:off x="457200" y="1412932"/>
          <a:ext cx="8229600" cy="4022723"/>
        </p:xfrm>
        <a:graphic>
          <a:graphicData uri="http://schemas.openxmlformats.org/drawingml/2006/table">
            <a:tbl>
              <a:tblPr/>
              <a:tblGrid>
                <a:gridCol w="2316163">
                  <a:extLst>
                    <a:ext uri="{9D8B030D-6E8A-4147-A177-3AD203B41FA5}">
                      <a16:colId xmlns:a16="http://schemas.microsoft.com/office/drawing/2014/main" val="1186542442"/>
                    </a:ext>
                  </a:extLst>
                </a:gridCol>
                <a:gridCol w="2317750">
                  <a:extLst>
                    <a:ext uri="{9D8B030D-6E8A-4147-A177-3AD203B41FA5}">
                      <a16:colId xmlns:a16="http://schemas.microsoft.com/office/drawing/2014/main" val="914790192"/>
                    </a:ext>
                  </a:extLst>
                </a:gridCol>
                <a:gridCol w="1797050">
                  <a:extLst>
                    <a:ext uri="{9D8B030D-6E8A-4147-A177-3AD203B41FA5}">
                      <a16:colId xmlns:a16="http://schemas.microsoft.com/office/drawing/2014/main" val="1814577299"/>
                    </a:ext>
                  </a:extLst>
                </a:gridCol>
                <a:gridCol w="1798637">
                  <a:extLst>
                    <a:ext uri="{9D8B030D-6E8A-4147-A177-3AD203B41FA5}">
                      <a16:colId xmlns:a16="http://schemas.microsoft.com/office/drawing/2014/main" val="3624589411"/>
                    </a:ext>
                  </a:extLst>
                </a:gridCol>
              </a:tblGrid>
              <a:tr h="731405">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mn-lt"/>
                          <a:cs typeface="Times New Roman" panose="02020603050405020304" pitchFamily="18" charset="0"/>
                        </a:rPr>
                        <a:t>Category</a:t>
                      </a:r>
                      <a:endParaRPr kumimoji="0" lang="en-US" altLang="en-US" sz="1200" b="0" i="0" u="none" strike="noStrike" cap="none" normalizeH="0" baseline="0" dirty="0">
                        <a:ln>
                          <a:noFill/>
                        </a:ln>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mn-lt"/>
                          <a:cs typeface="Times New Roman" panose="02020603050405020304" pitchFamily="18" charset="0"/>
                        </a:rPr>
                        <a:t>Item</a:t>
                      </a:r>
                      <a:endParaRPr kumimoji="0" lang="en-US" altLang="en-US" sz="1200" b="0" i="0" u="none" strike="noStrike" cap="none" normalizeH="0" baseline="0" dirty="0">
                        <a:ln>
                          <a:noFill/>
                        </a:ln>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mn-lt"/>
                          <a:cs typeface="Times New Roman" panose="02020603050405020304" pitchFamily="18" charset="0"/>
                        </a:rPr>
                        <a:t>CPT/</a:t>
                      </a:r>
                      <a:endParaRPr kumimoji="0" lang="en-US" altLang="en-US" sz="1200" b="0" i="0" u="none" strike="noStrike" cap="none" normalizeH="0" baseline="0" dirty="0">
                        <a:ln>
                          <a:noFill/>
                        </a:ln>
                        <a:solidFill>
                          <a:schemeClr val="bg1"/>
                        </a:solidFill>
                        <a:effectLst/>
                        <a:latin typeface="+mn-lt"/>
                        <a:ea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solidFill>
                          <a:effectLst/>
                          <a:latin typeface="+mn-lt"/>
                          <a:cs typeface="Times New Roman" panose="02020603050405020304" pitchFamily="18" charset="0"/>
                        </a:rPr>
                        <a:t>HCPCS Code</a:t>
                      </a:r>
                      <a:endParaRPr kumimoji="0" lang="en-US" altLang="en-US" sz="1200" b="0" i="0" u="none" strike="noStrike" cap="none" normalizeH="0" baseline="0" dirty="0">
                        <a:ln>
                          <a:noFill/>
                        </a:ln>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bg1"/>
                          </a:solidFill>
                          <a:effectLst/>
                          <a:latin typeface="+mn-lt"/>
                          <a:cs typeface="Times New Roman" panose="02020603050405020304" pitchFamily="18" charset="0"/>
                        </a:rPr>
                        <a:t>Medicare 2015 Allowable Charges ($) (Medicare Pays 80%, Patient Pays 20%)</a:t>
                      </a:r>
                      <a:endParaRPr kumimoji="0" lang="en-US" altLang="en-US" sz="1100" b="0" i="0" u="none" strike="noStrike" cap="none" normalizeH="0" baseline="0" dirty="0">
                        <a:ln>
                          <a:noFill/>
                        </a:ln>
                        <a:solidFill>
                          <a:schemeClr val="bg1"/>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5344069"/>
                  </a:ext>
                </a:extLst>
              </a:tr>
              <a:tr h="182851">
                <a:tc rowSpan="5">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 </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Physician, evaluation</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G0463</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77.5</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8062068"/>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Facility</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G0463</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96.25</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86904955"/>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Physician, debridement</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11042</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63.29</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42383268"/>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Facility, debridement</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11042</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283.14</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72549460"/>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Facility, debridement with </a:t>
                      </a:r>
                      <a:r>
                        <a:rPr kumimoji="0" lang="en-US" altLang="en-US" sz="1100" b="0" i="0" u="none" strike="noStrike" cap="none" normalizeH="0" baseline="0" dirty="0" err="1">
                          <a:ln>
                            <a:noFill/>
                          </a:ln>
                          <a:solidFill>
                            <a:schemeClr val="accent4">
                              <a:lumMod val="75000"/>
                            </a:schemeClr>
                          </a:solidFill>
                          <a:effectLst/>
                          <a:latin typeface="+mn-lt"/>
                          <a:cs typeface="Times New Roman" panose="02020603050405020304" pitchFamily="18" charset="0"/>
                        </a:rPr>
                        <a:t>Santyl</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97602</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146.14</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99288506"/>
                  </a:ext>
                </a:extLst>
              </a:tr>
              <a:tr h="182851">
                <a:tc rowSpan="5">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Physician, evaluation</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G0463</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51.13</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45306377"/>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Facility</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G0463</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96.25</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28984351"/>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Physician, debridement</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97597</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24.31</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57296551"/>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Facility, debridement</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97597</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146.14</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93016400"/>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Facility, debridement with </a:t>
                      </a:r>
                      <a:r>
                        <a:rPr kumimoji="0" lang="en-US" altLang="en-US" sz="1100" b="0" i="0" u="none" strike="noStrike" cap="none" normalizeH="0" baseline="0" dirty="0" err="1">
                          <a:ln>
                            <a:noFill/>
                          </a:ln>
                          <a:solidFill>
                            <a:schemeClr val="accent4">
                              <a:lumMod val="75000"/>
                            </a:schemeClr>
                          </a:solidFill>
                          <a:effectLst/>
                          <a:latin typeface="+mn-lt"/>
                          <a:cs typeface="Times New Roman" panose="02020603050405020304" pitchFamily="18" charset="0"/>
                        </a:rPr>
                        <a:t>Santyl</a:t>
                      </a: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 </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97602</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146.14</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24100944"/>
                  </a:ext>
                </a:extLst>
              </a:tr>
              <a:tr h="365702">
                <a:tc rowSpan="5">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err="1">
                          <a:ln>
                            <a:noFill/>
                          </a:ln>
                          <a:solidFill>
                            <a:schemeClr val="accent4">
                              <a:lumMod val="75000"/>
                            </a:schemeClr>
                          </a:solidFill>
                          <a:effectLst/>
                          <a:latin typeface="+mn-lt"/>
                          <a:cs typeface="Times New Roman" panose="02020603050405020304" pitchFamily="18" charset="0"/>
                        </a:rPr>
                        <a:t>Roho</a:t>
                      </a: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 high profile cushion or equivalent</a:t>
                      </a:r>
                      <a:r>
                        <a:rPr kumimoji="0" lang="en-US" altLang="en-US" sz="1100" b="0" i="0" u="none" strike="noStrike" cap="none" normalizeH="0" baseline="30000" dirty="0">
                          <a:ln>
                            <a:noFill/>
                          </a:ln>
                          <a:solidFill>
                            <a:schemeClr val="accent4">
                              <a:lumMod val="75000"/>
                            </a:schemeClr>
                          </a:solidFill>
                          <a:effectLst/>
                          <a:latin typeface="+mn-lt"/>
                          <a:cs typeface="Times New Roman" panose="02020603050405020304" pitchFamily="18" charset="0"/>
                        </a:rPr>
                        <a:t>$</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E2625 NU mod</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469.58</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99093356"/>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Group 2 low air loss mattress</a:t>
                      </a:r>
                      <a:r>
                        <a:rPr kumimoji="0" lang="en-US" altLang="en-US" sz="1100" b="0" i="0" u="none" strike="noStrike" cap="none" normalizeH="0" baseline="30000">
                          <a:ln>
                            <a:noFill/>
                          </a:ln>
                          <a:solidFill>
                            <a:schemeClr val="accent4">
                              <a:lumMod val="75000"/>
                            </a:schemeClr>
                          </a:solidFill>
                          <a:effectLst/>
                          <a:latin typeface="+mn-lt"/>
                          <a:cs typeface="Times New Roman" panose="02020603050405020304" pitchFamily="18" charset="0"/>
                        </a:rPr>
                        <a:t>¶</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E0277 RR mod</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663.22</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45008817"/>
                  </a:ext>
                </a:extLst>
              </a:tr>
              <a:tr h="182851">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Heel protector**</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E0191 NU mod</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10.52</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27977721"/>
                  </a:ext>
                </a:extLst>
              </a:tr>
              <a:tr h="365702">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err="1">
                          <a:ln>
                            <a:noFill/>
                          </a:ln>
                          <a:solidFill>
                            <a:schemeClr val="accent4">
                              <a:lumMod val="75000"/>
                            </a:schemeClr>
                          </a:solidFill>
                          <a:effectLst/>
                          <a:latin typeface="+mn-lt"/>
                          <a:cs typeface="Times New Roman" panose="02020603050405020304" pitchFamily="18" charset="0"/>
                        </a:rPr>
                        <a:t>Heelift</a:t>
                      </a: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 traction boot or equivalent</a:t>
                      </a:r>
                      <a:r>
                        <a:rPr kumimoji="0" lang="en-US" altLang="en-US" sz="1100" b="0" i="0" u="none" strike="noStrike" cap="none" normalizeH="0" baseline="30000" dirty="0">
                          <a:ln>
                            <a:noFill/>
                          </a:ln>
                          <a:solidFill>
                            <a:schemeClr val="accent4">
                              <a:lumMod val="75000"/>
                            </a:schemeClr>
                          </a:solidFill>
                          <a:effectLst/>
                          <a:latin typeface="+mn-lt"/>
                          <a:cs typeface="Times New Roman" panose="02020603050405020304" pitchFamily="18" charset="0"/>
                        </a:rPr>
                        <a:t>††</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E0945 mod NU</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46.61</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08637131"/>
                  </a:ext>
                </a:extLst>
              </a:tr>
              <a:tr h="365702">
                <a:tc vMerge="1">
                  <a:txBody>
                    <a:bodyPr/>
                    <a:lstStyle/>
                    <a:p>
                      <a:endParaRPr lang="en-US"/>
                    </a:p>
                  </a:txBody>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Pillows (2) and body wedges (2)</a:t>
                      </a:r>
                      <a:r>
                        <a:rPr kumimoji="0" lang="en-US" altLang="en-US" sz="1100" b="0" i="0" u="none" strike="noStrike" cap="none" normalizeH="0" baseline="30000" dirty="0">
                          <a:ln>
                            <a:noFill/>
                          </a:ln>
                          <a:solidFill>
                            <a:schemeClr val="accent4">
                              <a:lumMod val="75000"/>
                            </a:schemeClr>
                          </a:solidFill>
                          <a:effectLst/>
                          <a:latin typeface="+mn-lt"/>
                          <a:cs typeface="Times New Roman" panose="02020603050405020304" pitchFamily="18" charset="0"/>
                        </a:rPr>
                        <a:t> ‡‡</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accent4">
                              <a:lumMod val="75000"/>
                            </a:schemeClr>
                          </a:solidFill>
                          <a:effectLst/>
                          <a:latin typeface="+mn-lt"/>
                          <a:cs typeface="Times New Roman" panose="02020603050405020304" pitchFamily="18" charset="0"/>
                        </a:rPr>
                        <a:t>N/A (lowest commercial cost)</a:t>
                      </a:r>
                      <a:endParaRPr kumimoji="0" lang="en-US" altLang="en-US" sz="1100" b="0" i="0" u="none" strike="noStrike" cap="none" normalizeH="0" baseline="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accent4">
                              <a:lumMod val="75000"/>
                            </a:schemeClr>
                          </a:solidFill>
                          <a:effectLst/>
                          <a:latin typeface="+mn-lt"/>
                          <a:cs typeface="Times New Roman" panose="02020603050405020304" pitchFamily="18" charset="0"/>
                        </a:rPr>
                        <a:t>133</a:t>
                      </a:r>
                      <a:endParaRPr kumimoji="0" lang="en-US" altLang="en-US" sz="1100" b="0" i="0" u="none" strike="noStrike" cap="none" normalizeH="0" baseline="0" dirty="0">
                        <a:ln>
                          <a:noFill/>
                        </a:ln>
                        <a:solidFill>
                          <a:schemeClr val="accent4">
                            <a:lumMod val="75000"/>
                          </a:schemeClr>
                        </a:solidFill>
                        <a:effectLst/>
                        <a:latin typeface="+mn-lt"/>
                        <a:ea typeface="Calibri" panose="020F0502020204030204" pitchFamily="34" charset="0"/>
                        <a:cs typeface="Calibri" panose="020F0502020204030204" pitchFamily="34" charset="0"/>
                      </a:endParaRPr>
                    </a:p>
                  </a:txBody>
                  <a:tcPr marL="68580" marR="68580" marT="0" marB="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65910925"/>
                  </a:ext>
                </a:extLst>
              </a:tr>
            </a:tbl>
          </a:graphicData>
        </a:graphic>
      </p:graphicFrame>
      <p:grpSp>
        <p:nvGrpSpPr>
          <p:cNvPr id="5" name="Group 4"/>
          <p:cNvGrpSpPr/>
          <p:nvPr/>
        </p:nvGrpSpPr>
        <p:grpSpPr>
          <a:xfrm>
            <a:off x="171450" y="5777018"/>
            <a:ext cx="8782050" cy="1150832"/>
            <a:chOff x="171450" y="5777018"/>
            <a:chExt cx="8782050" cy="1150832"/>
          </a:xfrm>
        </p:grpSpPr>
        <p:sp>
          <p:nvSpPr>
            <p:cNvPr id="98" name="Rectangle 97"/>
            <p:cNvSpPr/>
            <p:nvPr/>
          </p:nvSpPr>
          <p:spPr>
            <a:xfrm>
              <a:off x="171450" y="5777018"/>
              <a:ext cx="8782050" cy="941282"/>
            </a:xfrm>
            <a:prstGeom prst="rect">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6" name="Rectangle 6"/>
            <p:cNvSpPr>
              <a:spLocks noChangeArrowheads="1"/>
            </p:cNvSpPr>
            <p:nvPr/>
          </p:nvSpPr>
          <p:spPr bwMode="auto">
            <a:xfrm>
              <a:off x="285750" y="5819854"/>
              <a:ext cx="8667748"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Arial" panose="020B0604020202020204" pitchFamily="34" charset="0"/>
                </a:rPr>
                <a:t>Table 1. Unit costs (US dollars).</a:t>
              </a:r>
            </a:p>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 </a:t>
              </a:r>
              <a: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clinic</a:t>
              </a:r>
              <a:r>
                <a:rPr kumimoji="0" lang="en-US" altLang="en-US" sz="800" b="0"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is a hospital-based outpatient wound care department. </a:t>
              </a:r>
              <a:r>
                <a:rPr kumimoji="0" lang="en-US" altLang="en-US" sz="800" b="0" i="0" u="none" strike="noStrike" kern="0" cap="none" spc="0" normalizeH="0" baseline="3000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The clinic visit includes everything but debridement. Level 3 complexity was assumed for evaluation and management at all visits. Only 97602 had a facility charge associated with it and no other kind of debridement codes were billed with it. </a:t>
              </a:r>
              <a:r>
                <a:rPr kumimoji="0" lang="en-US" altLang="en-US" sz="800" b="0" i="0" u="none" strike="noStrike" kern="0" cap="none" spc="0" normalizeH="0" baseline="3000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If any debridement was performed at an established clinic visit, separate billing for evaluation and management charges was not permitted. </a:t>
              </a:r>
              <a:r>
                <a:rPr kumimoji="0" lang="en-US" altLang="en-US" sz="800" b="0" i="0" u="none" strike="noStrike" kern="0" cap="none" spc="0" normalizeH="0" baseline="3000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For wheelchair-bound patients having PUs located on the sacrum, back, buttocks, ischium, or hips. </a:t>
              </a:r>
              <a:r>
                <a:rPr kumimoji="0" lang="en-US" altLang="en-US" sz="800" b="0" i="0" u="none" strike="noStrike" kern="0" cap="none" spc="0" normalizeH="0" baseline="3000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For patients with PUs located on the sacrum, back, buttocks, ischium, or hips; cost was per month. **For patients with heel or ankle PUs; cost was every 12 weeks. </a:t>
              </a:r>
              <a:r>
                <a:rPr kumimoji="0" lang="en-US" altLang="en-US" sz="800" b="0" i="0" u="none" strike="noStrike" kern="0" cap="none" spc="0" normalizeH="0" baseline="3000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For patients with foot PUs; cost was every 26 weeks. </a:t>
              </a:r>
              <a:r>
                <a:rPr kumimoji="0" lang="en-US" altLang="en-US" sz="800" b="0" i="0" u="none" strike="noStrike" kern="0" cap="none" spc="0" normalizeH="0" baseline="3000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en-US" altLang="en-US" sz="8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For patients with PUs located on sacrum, buttocks, ischium, hips. CPT: Current Procedural Terminology; HCPCS: Healthcare Common Procedure Coding System; N/A: not applicable</a:t>
              </a:r>
              <a:endParaRPr kumimoji="0" lang="en-US" altLang="en-US" sz="800" b="0" i="0" u="none" strike="noStrike" kern="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grpSp>
      <p:grpSp>
        <p:nvGrpSpPr>
          <p:cNvPr id="4" name="Group 3"/>
          <p:cNvGrpSpPr/>
          <p:nvPr/>
        </p:nvGrpSpPr>
        <p:grpSpPr>
          <a:xfrm>
            <a:off x="695888" y="2313376"/>
            <a:ext cx="2009212" cy="2738684"/>
            <a:chOff x="695888" y="2313376"/>
            <a:chExt cx="2009212" cy="2738684"/>
          </a:xfrm>
        </p:grpSpPr>
        <p:sp>
          <p:nvSpPr>
            <p:cNvPr id="8" name="Oval 7"/>
            <p:cNvSpPr/>
            <p:nvPr/>
          </p:nvSpPr>
          <p:spPr>
            <a:xfrm>
              <a:off x="695888" y="2313376"/>
              <a:ext cx="591748" cy="591748"/>
            </a:xfrm>
            <a:prstGeom prst="ellipse">
              <a:avLst/>
            </a:prstGeom>
            <a:blipFill>
              <a:blip r:embed="rId3"/>
              <a:stretch>
                <a:fillRect l="-8000" r="6000" b="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 name="Oval 8"/>
            <p:cNvSpPr/>
            <p:nvPr/>
          </p:nvSpPr>
          <p:spPr>
            <a:xfrm>
              <a:off x="695888" y="3213820"/>
              <a:ext cx="591748" cy="591748"/>
            </a:xfrm>
            <a:prstGeom prst="ellipse">
              <a:avLst/>
            </a:prstGeom>
            <a:blipFill>
              <a:blip r:embed="rId3"/>
              <a:stretch>
                <a:fillRect l="-8000" r="6000" b="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 name="Oval 9"/>
            <p:cNvSpPr>
              <a:spLocks noChangeAspect="1"/>
            </p:cNvSpPr>
            <p:nvPr/>
          </p:nvSpPr>
          <p:spPr>
            <a:xfrm>
              <a:off x="695888" y="4457700"/>
              <a:ext cx="594360" cy="594360"/>
            </a:xfrm>
            <a:prstGeom prst="ellipse">
              <a:avLst/>
            </a:prstGeom>
            <a:blipFill dpi="0" rotWithShape="1">
              <a:blip r:embed="rId4"/>
              <a:srcRect/>
              <a:tile tx="-127000" ty="-6350" sx="35000" sy="35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 name="TextBox 10"/>
            <p:cNvSpPr txBox="1"/>
            <p:nvPr/>
          </p:nvSpPr>
          <p:spPr>
            <a:xfrm>
              <a:off x="1388347" y="2519819"/>
              <a:ext cx="131675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chemeClr val="accent2"/>
                  </a:solidFill>
                  <a:effectLst/>
                  <a:uLnTx/>
                  <a:uFillTx/>
                </a:rPr>
                <a:t>Initial clinic visit*†</a:t>
              </a:r>
            </a:p>
          </p:txBody>
        </p:sp>
        <p:sp>
          <p:nvSpPr>
            <p:cNvPr id="12" name="TextBox 11"/>
            <p:cNvSpPr txBox="1"/>
            <p:nvPr/>
          </p:nvSpPr>
          <p:spPr>
            <a:xfrm>
              <a:off x="1388347" y="3267703"/>
              <a:ext cx="1037353"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chemeClr val="accent2"/>
                  </a:solidFill>
                  <a:effectLst/>
                  <a:uLnTx/>
                  <a:uFillTx/>
                  <a:latin typeface="Arial" panose="020B0604020202020204" pitchFamily="34" charset="0"/>
                  <a:cs typeface="Times New Roman" panose="02020603050405020304" pitchFamily="18" charset="0"/>
                </a:rPr>
                <a:t>Established clinic visit*</a:t>
              </a:r>
              <a:r>
                <a:rPr kumimoji="0" lang="en-US" altLang="en-US" sz="1200" b="0" i="0" u="none" strike="noStrike" kern="0" cap="none" spc="0" normalizeH="0" baseline="30000" noProof="0" dirty="0">
                  <a:ln>
                    <a:noFill/>
                  </a:ln>
                  <a:solidFill>
                    <a:schemeClr val="accent2"/>
                  </a:solidFill>
                  <a:effectLst/>
                  <a:uLnTx/>
                  <a:uFillTx/>
                  <a:latin typeface="Arial" panose="020B0604020202020204" pitchFamily="34" charset="0"/>
                  <a:cs typeface="Times New Roman" panose="02020603050405020304" pitchFamily="18" charset="0"/>
                </a:rPr>
                <a:t>†‡</a:t>
              </a:r>
              <a:endParaRPr kumimoji="0" lang="en-US" altLang="en-US" sz="1200" b="0" i="0" u="none" strike="noStrike" kern="0" cap="none" spc="0" normalizeH="0" baseline="0" noProof="0" dirty="0">
                <a:ln>
                  <a:noFill/>
                </a:ln>
                <a:solidFill>
                  <a:schemeClr val="accent2"/>
                </a:solidFill>
                <a:effectLst/>
                <a:uLnTx/>
                <a:uFillTx/>
                <a:latin typeface="Times New Roman" panose="02020603050405020304" pitchFamily="18" charset="0"/>
                <a:ea typeface="Calibri" panose="020F0502020204030204" pitchFamily="34" charset="0"/>
                <a:cs typeface="Calibri" panose="020F0502020204030204" pitchFamily="34" charset="0"/>
              </a:endParaRPr>
            </a:p>
          </p:txBody>
        </p:sp>
        <p:sp>
          <p:nvSpPr>
            <p:cNvPr id="13" name="TextBox 12"/>
            <p:cNvSpPr txBox="1"/>
            <p:nvPr/>
          </p:nvSpPr>
          <p:spPr>
            <a:xfrm>
              <a:off x="1388347" y="4524047"/>
              <a:ext cx="1037353"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chemeClr val="accent2"/>
                  </a:solidFill>
                  <a:effectLst/>
                  <a:uLnTx/>
                  <a:uFillTx/>
                  <a:latin typeface="Arial" panose="020B0604020202020204" pitchFamily="34" charset="0"/>
                  <a:cs typeface="Times New Roman" panose="02020603050405020304" pitchFamily="18" charset="0"/>
                </a:rPr>
                <a:t>Offloading</a:t>
              </a:r>
              <a:endParaRPr kumimoji="0" lang="en-US" altLang="en-US" sz="1200" b="0" i="0" u="none" strike="noStrike" kern="0" cap="none" spc="0" normalizeH="0" baseline="0" noProof="0" dirty="0">
                <a:ln>
                  <a:noFill/>
                </a:ln>
                <a:solidFill>
                  <a:schemeClr val="accent2"/>
                </a:solidFill>
                <a:effectLst/>
                <a:uLnTx/>
                <a:uFillTx/>
                <a:latin typeface="Times New Roman" panose="02020603050405020304" pitchFamily="18" charset="0"/>
                <a:ea typeface="Calibri" panose="020F0502020204030204" pitchFamily="34" charset="0"/>
                <a:cs typeface="Calibri" panose="020F0502020204030204" pitchFamily="34" charset="0"/>
              </a:endParaRPr>
            </a:p>
          </p:txBody>
        </p:sp>
      </p:grpSp>
      <p:sp>
        <p:nvSpPr>
          <p:cNvPr id="6" name="Rectangle 5"/>
          <p:cNvSpPr/>
          <p:nvPr/>
        </p:nvSpPr>
        <p:spPr>
          <a:xfrm>
            <a:off x="2768600" y="1412932"/>
            <a:ext cx="2311399" cy="4022723"/>
          </a:xfrm>
          <a:prstGeom prst="rect">
            <a:avLst/>
          </a:prstGeom>
          <a:solidFill>
            <a:schemeClr val="accent5">
              <a:lumMod val="20000"/>
              <a:lumOff val="80000"/>
              <a:alpha val="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Rectangle 21"/>
          <p:cNvSpPr/>
          <p:nvPr/>
        </p:nvSpPr>
        <p:spPr>
          <a:xfrm>
            <a:off x="6886516" y="5060035"/>
            <a:ext cx="1798413" cy="383596"/>
          </a:xfrm>
          <a:prstGeom prst="rect">
            <a:avLst/>
          </a:prstGeom>
          <a:pattFill prst="dkUpDiag">
            <a:fgClr>
              <a:schemeClr val="accent4">
                <a:lumMod val="60000"/>
                <a:lumOff val="40000"/>
              </a:schemeClr>
            </a:fgClr>
            <a:bgClr>
              <a:schemeClr val="bg1">
                <a:lumMod val="85000"/>
              </a:schemeClr>
            </a:bgClr>
          </a:patt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Rectangle 41"/>
          <p:cNvSpPr/>
          <p:nvPr/>
        </p:nvSpPr>
        <p:spPr>
          <a:xfrm>
            <a:off x="440250" y="3977351"/>
            <a:ext cx="8244449" cy="1473255"/>
          </a:xfrm>
          <a:prstGeom prst="rect">
            <a:avLst/>
          </a:prstGeom>
          <a:solidFill>
            <a:schemeClr val="accent5">
              <a:lumMod val="20000"/>
              <a:lumOff val="80000"/>
              <a:alpha val="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0" name="Group 29"/>
          <p:cNvGrpSpPr/>
          <p:nvPr/>
        </p:nvGrpSpPr>
        <p:grpSpPr>
          <a:xfrm>
            <a:off x="1828703" y="2274491"/>
            <a:ext cx="6356703" cy="3760776"/>
            <a:chOff x="1828703" y="2274491"/>
            <a:chExt cx="6356703" cy="3760776"/>
          </a:xfrm>
        </p:grpSpPr>
        <p:grpSp>
          <p:nvGrpSpPr>
            <p:cNvPr id="27" name="Group 26"/>
            <p:cNvGrpSpPr/>
            <p:nvPr/>
          </p:nvGrpSpPr>
          <p:grpSpPr>
            <a:xfrm>
              <a:off x="1828703" y="2274491"/>
              <a:ext cx="6356703" cy="3760776"/>
              <a:chOff x="1886017" y="2038635"/>
              <a:chExt cx="6356703" cy="3760776"/>
            </a:xfrm>
          </p:grpSpPr>
          <p:grpSp>
            <p:nvGrpSpPr>
              <p:cNvPr id="16" name="Group 15"/>
              <p:cNvGrpSpPr/>
              <p:nvPr/>
            </p:nvGrpSpPr>
            <p:grpSpPr>
              <a:xfrm>
                <a:off x="5519453" y="2038635"/>
                <a:ext cx="2723267" cy="2093945"/>
                <a:chOff x="2356732" y="2660935"/>
                <a:chExt cx="2723267" cy="2093945"/>
              </a:xfrm>
              <a:effectLst>
                <a:outerShdw blurRad="50800" dist="38100" dir="2700000" algn="tl" rotWithShape="0">
                  <a:prstClr val="black">
                    <a:alpha val="40000"/>
                  </a:prstClr>
                </a:outerShdw>
              </a:effectLst>
            </p:grpSpPr>
            <p:grpSp>
              <p:nvGrpSpPr>
                <p:cNvPr id="15" name="Group 14"/>
                <p:cNvGrpSpPr/>
                <p:nvPr/>
              </p:nvGrpSpPr>
              <p:grpSpPr>
                <a:xfrm>
                  <a:off x="2356732" y="2660935"/>
                  <a:ext cx="2723267" cy="2093945"/>
                  <a:chOff x="2356732" y="2660935"/>
                  <a:chExt cx="2723267" cy="2093945"/>
                </a:xfrm>
              </p:grpSpPr>
              <p:sp>
                <p:nvSpPr>
                  <p:cNvPr id="21" name="Rectangle 20"/>
                  <p:cNvSpPr/>
                  <p:nvPr/>
                </p:nvSpPr>
                <p:spPr>
                  <a:xfrm>
                    <a:off x="2356732" y="2660935"/>
                    <a:ext cx="2723267" cy="2093945"/>
                  </a:xfrm>
                  <a:prstGeom prst="rect">
                    <a:avLst/>
                  </a:prstGeom>
                  <a:solidFill>
                    <a:schemeClr val="accent5">
                      <a:lumMod val="20000"/>
                      <a:lumOff val="80000"/>
                      <a:alpha val="9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 name="Oval 17"/>
                  <p:cNvSpPr>
                    <a:spLocks noChangeAspect="1"/>
                  </p:cNvSpPr>
                  <p:nvPr/>
                </p:nvSpPr>
                <p:spPr>
                  <a:xfrm>
                    <a:off x="2558024" y="3411122"/>
                    <a:ext cx="1069328" cy="1069328"/>
                  </a:xfrm>
                  <a:prstGeom prst="ellipse">
                    <a:avLst/>
                  </a:prstGeom>
                  <a:blipFill dpi="0" rotWithShape="1">
                    <a:blip r:embed="rId5"/>
                    <a:srcRect/>
                    <a:tile tx="-381000" ty="-647700" sx="80000" sy="80000" flip="none" algn="tl"/>
                  </a:blipFill>
                  <a:ln w="158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4" name="Group 13"/>
                  <p:cNvGrpSpPr/>
                  <p:nvPr/>
                </p:nvGrpSpPr>
                <p:grpSpPr>
                  <a:xfrm>
                    <a:off x="3781318" y="3424293"/>
                    <a:ext cx="1078067" cy="1081668"/>
                    <a:chOff x="4635394" y="3267703"/>
                    <a:chExt cx="1078067" cy="1081668"/>
                  </a:xfrm>
                </p:grpSpPr>
                <p:sp>
                  <p:nvSpPr>
                    <p:cNvPr id="7" name="Oval 6"/>
                    <p:cNvSpPr/>
                    <p:nvPr/>
                  </p:nvSpPr>
                  <p:spPr>
                    <a:xfrm>
                      <a:off x="4635394" y="3271304"/>
                      <a:ext cx="1078067" cy="1078067"/>
                    </a:xfrm>
                    <a:prstGeom prst="ellipse">
                      <a:avLst/>
                    </a:prstGeom>
                    <a:solidFill>
                      <a:srgbClr val="E3E8E8"/>
                    </a:solidFill>
                    <a:ln w="158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7" name="Oval 16"/>
                    <p:cNvSpPr>
                      <a:spLocks noChangeAspect="1"/>
                    </p:cNvSpPr>
                    <p:nvPr/>
                  </p:nvSpPr>
                  <p:spPr>
                    <a:xfrm>
                      <a:off x="4644133" y="3267703"/>
                      <a:ext cx="1069328" cy="1069328"/>
                    </a:xfrm>
                    <a:prstGeom prst="ellipse">
                      <a:avLst/>
                    </a:prstGeom>
                    <a:blipFill dpi="0" rotWithShape="1">
                      <a:blip r:embed="rId4"/>
                      <a:srcRect/>
                      <a:tile tx="-260350" ty="-6350" sx="65000" sy="65000" flip="none" algn="tl"/>
                    </a:blipFill>
                    <a:ln w="158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23" name="TextBox 26"/>
                <p:cNvSpPr txBox="1">
                  <a:spLocks noChangeArrowheads="1"/>
                </p:cNvSpPr>
                <p:nvPr/>
              </p:nvSpPr>
              <p:spPr bwMode="auto">
                <a:xfrm>
                  <a:off x="2807935" y="2660936"/>
                  <a:ext cx="18754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chemeClr val="accent5"/>
                      </a:solidFill>
                      <a:effectLst/>
                      <a:uLnTx/>
                      <a:uFillTx/>
                      <a:latin typeface="+mn-lt"/>
                    </a:rPr>
                    <a:t>Unit costs (unhealed state)</a:t>
                  </a:r>
                </a:p>
              </p:txBody>
            </p:sp>
          </p:grpSp>
          <p:sp>
            <p:nvSpPr>
              <p:cNvPr id="26" name="Oval 25"/>
              <p:cNvSpPr/>
              <p:nvPr/>
            </p:nvSpPr>
            <p:spPr>
              <a:xfrm>
                <a:off x="1886017" y="5104665"/>
                <a:ext cx="626598" cy="694746"/>
              </a:xfrm>
              <a:prstGeom prst="ellipse">
                <a:avLst/>
              </a:prstGeom>
              <a:solidFill>
                <a:schemeClr val="accent4">
                  <a:lumMod val="60000"/>
                  <a:lumOff val="40000"/>
                  <a:alpha val="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29" name="Rectangle 28"/>
            <p:cNvSpPr/>
            <p:nvPr/>
          </p:nvSpPr>
          <p:spPr>
            <a:xfrm>
              <a:off x="5079999" y="3176848"/>
              <a:ext cx="400050" cy="403635"/>
            </a:xfrm>
            <a:custGeom>
              <a:avLst/>
              <a:gdLst>
                <a:gd name="connsiteX0" fmla="*/ 0 w 342900"/>
                <a:gd name="connsiteY0" fmla="*/ 0 h 244885"/>
                <a:gd name="connsiteX1" fmla="*/ 342900 w 342900"/>
                <a:gd name="connsiteY1" fmla="*/ 0 h 244885"/>
                <a:gd name="connsiteX2" fmla="*/ 342900 w 342900"/>
                <a:gd name="connsiteY2" fmla="*/ 244885 h 244885"/>
                <a:gd name="connsiteX3" fmla="*/ 0 w 342900"/>
                <a:gd name="connsiteY3" fmla="*/ 244885 h 244885"/>
                <a:gd name="connsiteX4" fmla="*/ 0 w 342900"/>
                <a:gd name="connsiteY4" fmla="*/ 0 h 244885"/>
                <a:gd name="connsiteX0" fmla="*/ 0 w 400050"/>
                <a:gd name="connsiteY0" fmla="*/ 158750 h 403635"/>
                <a:gd name="connsiteX1" fmla="*/ 400050 w 400050"/>
                <a:gd name="connsiteY1" fmla="*/ 0 h 403635"/>
                <a:gd name="connsiteX2" fmla="*/ 342900 w 400050"/>
                <a:gd name="connsiteY2" fmla="*/ 403635 h 403635"/>
                <a:gd name="connsiteX3" fmla="*/ 0 w 400050"/>
                <a:gd name="connsiteY3" fmla="*/ 403635 h 403635"/>
                <a:gd name="connsiteX4" fmla="*/ 0 w 400050"/>
                <a:gd name="connsiteY4" fmla="*/ 158750 h 403635"/>
                <a:gd name="connsiteX0" fmla="*/ 0 w 400050"/>
                <a:gd name="connsiteY0" fmla="*/ 158750 h 403635"/>
                <a:gd name="connsiteX1" fmla="*/ 400050 w 400050"/>
                <a:gd name="connsiteY1" fmla="*/ 0 h 403635"/>
                <a:gd name="connsiteX2" fmla="*/ 400050 w 400050"/>
                <a:gd name="connsiteY2" fmla="*/ 359185 h 403635"/>
                <a:gd name="connsiteX3" fmla="*/ 0 w 400050"/>
                <a:gd name="connsiteY3" fmla="*/ 403635 h 403635"/>
                <a:gd name="connsiteX4" fmla="*/ 0 w 400050"/>
                <a:gd name="connsiteY4" fmla="*/ 158750 h 403635"/>
                <a:gd name="connsiteX0" fmla="*/ 0 w 400050"/>
                <a:gd name="connsiteY0" fmla="*/ 311150 h 403635"/>
                <a:gd name="connsiteX1" fmla="*/ 400050 w 400050"/>
                <a:gd name="connsiteY1" fmla="*/ 0 h 403635"/>
                <a:gd name="connsiteX2" fmla="*/ 400050 w 400050"/>
                <a:gd name="connsiteY2" fmla="*/ 359185 h 403635"/>
                <a:gd name="connsiteX3" fmla="*/ 0 w 400050"/>
                <a:gd name="connsiteY3" fmla="*/ 403635 h 403635"/>
                <a:gd name="connsiteX4" fmla="*/ 0 w 400050"/>
                <a:gd name="connsiteY4" fmla="*/ 311150 h 403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03635">
                  <a:moveTo>
                    <a:pt x="0" y="311150"/>
                  </a:moveTo>
                  <a:lnTo>
                    <a:pt x="400050" y="0"/>
                  </a:lnTo>
                  <a:lnTo>
                    <a:pt x="400050" y="359185"/>
                  </a:lnTo>
                  <a:lnTo>
                    <a:pt x="0" y="403635"/>
                  </a:lnTo>
                  <a:lnTo>
                    <a:pt x="0" y="311150"/>
                  </a:lnTo>
                  <a:close/>
                </a:path>
              </a:pathLst>
            </a:cu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51" name="Rectangle 50"/>
          <p:cNvSpPr/>
          <p:nvPr/>
        </p:nvSpPr>
        <p:spPr>
          <a:xfrm>
            <a:off x="6879603" y="1412932"/>
            <a:ext cx="1807197" cy="4022723"/>
          </a:xfrm>
          <a:prstGeom prst="rect">
            <a:avLst/>
          </a:prstGeom>
          <a:solidFill>
            <a:schemeClr val="accent5">
              <a:lumMod val="20000"/>
              <a:lumOff val="80000"/>
              <a:alpha val="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31" name="Group 30"/>
          <p:cNvGrpSpPr/>
          <p:nvPr/>
        </p:nvGrpSpPr>
        <p:grpSpPr>
          <a:xfrm>
            <a:off x="3778309" y="2274491"/>
            <a:ext cx="6134696" cy="2874314"/>
            <a:chOff x="3778309" y="2274491"/>
            <a:chExt cx="6134696" cy="2874314"/>
          </a:xfrm>
        </p:grpSpPr>
        <p:grpSp>
          <p:nvGrpSpPr>
            <p:cNvPr id="58" name="Group 57"/>
            <p:cNvGrpSpPr/>
            <p:nvPr/>
          </p:nvGrpSpPr>
          <p:grpSpPr>
            <a:xfrm>
              <a:off x="3778309" y="2274491"/>
              <a:ext cx="2723267" cy="2093945"/>
              <a:chOff x="-2933899" y="2660935"/>
              <a:chExt cx="2723267" cy="2093945"/>
            </a:xfrm>
            <a:effectLst>
              <a:outerShdw blurRad="50800" dist="38100" dir="2700000" algn="tl" rotWithShape="0">
                <a:prstClr val="black">
                  <a:alpha val="40000"/>
                </a:prstClr>
              </a:outerShdw>
            </a:effectLst>
          </p:grpSpPr>
          <p:sp>
            <p:nvSpPr>
              <p:cNvPr id="63" name="Rectangle 62"/>
              <p:cNvSpPr/>
              <p:nvPr/>
            </p:nvSpPr>
            <p:spPr>
              <a:xfrm flipH="1">
                <a:off x="-2933899" y="2660935"/>
                <a:ext cx="2723267" cy="2093945"/>
              </a:xfrm>
              <a:prstGeom prst="rect">
                <a:avLst/>
              </a:prstGeom>
              <a:solidFill>
                <a:schemeClr val="accent5">
                  <a:lumMod val="20000"/>
                  <a:lumOff val="80000"/>
                  <a:alpha val="9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2" name="TextBox 26"/>
              <p:cNvSpPr txBox="1">
                <a:spLocks noChangeArrowheads="1"/>
              </p:cNvSpPr>
              <p:nvPr/>
            </p:nvSpPr>
            <p:spPr bwMode="auto">
              <a:xfrm>
                <a:off x="-2761427" y="2746824"/>
                <a:ext cx="23084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chemeClr val="accent5"/>
                    </a:solidFill>
                    <a:effectLst/>
                    <a:uLnTx/>
                    <a:uFillTx/>
                    <a:latin typeface="+mn-lt"/>
                  </a:rPr>
                  <a:t>2015 Medicare national average reimbursement rates</a:t>
                </a:r>
              </a:p>
            </p:txBody>
          </p:sp>
        </p:grpSp>
        <p:sp>
          <p:nvSpPr>
            <p:cNvPr id="59" name="Oval 58"/>
            <p:cNvSpPr/>
            <p:nvPr/>
          </p:nvSpPr>
          <p:spPr>
            <a:xfrm>
              <a:off x="9286407" y="4454059"/>
              <a:ext cx="626598" cy="694746"/>
            </a:xfrm>
            <a:prstGeom prst="ellipse">
              <a:avLst/>
            </a:prstGeom>
            <a:solidFill>
              <a:schemeClr val="accent4">
                <a:lumMod val="60000"/>
                <a:lumOff val="40000"/>
                <a:alpha val="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7" name="Rectangle 28"/>
            <p:cNvSpPr/>
            <p:nvPr/>
          </p:nvSpPr>
          <p:spPr>
            <a:xfrm flipH="1">
              <a:off x="6495170" y="3176848"/>
              <a:ext cx="400050" cy="403635"/>
            </a:xfrm>
            <a:custGeom>
              <a:avLst/>
              <a:gdLst>
                <a:gd name="connsiteX0" fmla="*/ 0 w 342900"/>
                <a:gd name="connsiteY0" fmla="*/ 0 h 244885"/>
                <a:gd name="connsiteX1" fmla="*/ 342900 w 342900"/>
                <a:gd name="connsiteY1" fmla="*/ 0 h 244885"/>
                <a:gd name="connsiteX2" fmla="*/ 342900 w 342900"/>
                <a:gd name="connsiteY2" fmla="*/ 244885 h 244885"/>
                <a:gd name="connsiteX3" fmla="*/ 0 w 342900"/>
                <a:gd name="connsiteY3" fmla="*/ 244885 h 244885"/>
                <a:gd name="connsiteX4" fmla="*/ 0 w 342900"/>
                <a:gd name="connsiteY4" fmla="*/ 0 h 244885"/>
                <a:gd name="connsiteX0" fmla="*/ 0 w 400050"/>
                <a:gd name="connsiteY0" fmla="*/ 158750 h 403635"/>
                <a:gd name="connsiteX1" fmla="*/ 400050 w 400050"/>
                <a:gd name="connsiteY1" fmla="*/ 0 h 403635"/>
                <a:gd name="connsiteX2" fmla="*/ 342900 w 400050"/>
                <a:gd name="connsiteY2" fmla="*/ 403635 h 403635"/>
                <a:gd name="connsiteX3" fmla="*/ 0 w 400050"/>
                <a:gd name="connsiteY3" fmla="*/ 403635 h 403635"/>
                <a:gd name="connsiteX4" fmla="*/ 0 w 400050"/>
                <a:gd name="connsiteY4" fmla="*/ 158750 h 403635"/>
                <a:gd name="connsiteX0" fmla="*/ 0 w 400050"/>
                <a:gd name="connsiteY0" fmla="*/ 158750 h 403635"/>
                <a:gd name="connsiteX1" fmla="*/ 400050 w 400050"/>
                <a:gd name="connsiteY1" fmla="*/ 0 h 403635"/>
                <a:gd name="connsiteX2" fmla="*/ 400050 w 400050"/>
                <a:gd name="connsiteY2" fmla="*/ 359185 h 403635"/>
                <a:gd name="connsiteX3" fmla="*/ 0 w 400050"/>
                <a:gd name="connsiteY3" fmla="*/ 403635 h 403635"/>
                <a:gd name="connsiteX4" fmla="*/ 0 w 400050"/>
                <a:gd name="connsiteY4" fmla="*/ 158750 h 403635"/>
                <a:gd name="connsiteX0" fmla="*/ 0 w 400050"/>
                <a:gd name="connsiteY0" fmla="*/ 311150 h 403635"/>
                <a:gd name="connsiteX1" fmla="*/ 400050 w 400050"/>
                <a:gd name="connsiteY1" fmla="*/ 0 h 403635"/>
                <a:gd name="connsiteX2" fmla="*/ 400050 w 400050"/>
                <a:gd name="connsiteY2" fmla="*/ 359185 h 403635"/>
                <a:gd name="connsiteX3" fmla="*/ 0 w 400050"/>
                <a:gd name="connsiteY3" fmla="*/ 403635 h 403635"/>
                <a:gd name="connsiteX4" fmla="*/ 0 w 400050"/>
                <a:gd name="connsiteY4" fmla="*/ 311150 h 403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03635">
                  <a:moveTo>
                    <a:pt x="0" y="311150"/>
                  </a:moveTo>
                  <a:lnTo>
                    <a:pt x="400050" y="0"/>
                  </a:lnTo>
                  <a:lnTo>
                    <a:pt x="400050" y="359185"/>
                  </a:lnTo>
                  <a:lnTo>
                    <a:pt x="0" y="403635"/>
                  </a:lnTo>
                  <a:lnTo>
                    <a:pt x="0" y="311150"/>
                  </a:lnTo>
                  <a:close/>
                </a:path>
              </a:pathLst>
            </a:cu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9" name="Freeform 37"/>
            <p:cNvSpPr>
              <a:spLocks noEditPoints="1"/>
            </p:cNvSpPr>
            <p:nvPr/>
          </p:nvSpPr>
          <p:spPr bwMode="auto">
            <a:xfrm>
              <a:off x="4599200" y="3313613"/>
              <a:ext cx="1125673" cy="952872"/>
            </a:xfrm>
            <a:custGeom>
              <a:avLst/>
              <a:gdLst>
                <a:gd name="T0" fmla="*/ 87 w 225"/>
                <a:gd name="T1" fmla="*/ 102 h 190"/>
                <a:gd name="T2" fmla="*/ 97 w 225"/>
                <a:gd name="T3" fmla="*/ 66 h 190"/>
                <a:gd name="T4" fmla="*/ 79 w 225"/>
                <a:gd name="T5" fmla="*/ 80 h 190"/>
                <a:gd name="T6" fmla="*/ 124 w 225"/>
                <a:gd name="T7" fmla="*/ 180 h 190"/>
                <a:gd name="T8" fmla="*/ 130 w 225"/>
                <a:gd name="T9" fmla="*/ 181 h 190"/>
                <a:gd name="T10" fmla="*/ 120 w 225"/>
                <a:gd name="T11" fmla="*/ 176 h 190"/>
                <a:gd name="T12" fmla="*/ 136 w 225"/>
                <a:gd name="T13" fmla="*/ 107 h 190"/>
                <a:gd name="T14" fmla="*/ 122 w 225"/>
                <a:gd name="T15" fmla="*/ 111 h 190"/>
                <a:gd name="T16" fmla="*/ 117 w 225"/>
                <a:gd name="T17" fmla="*/ 132 h 190"/>
                <a:gd name="T18" fmla="*/ 103 w 225"/>
                <a:gd name="T19" fmla="*/ 141 h 190"/>
                <a:gd name="T20" fmla="*/ 93 w 225"/>
                <a:gd name="T21" fmla="*/ 158 h 190"/>
                <a:gd name="T22" fmla="*/ 107 w 225"/>
                <a:gd name="T23" fmla="*/ 162 h 190"/>
                <a:gd name="T24" fmla="*/ 108 w 225"/>
                <a:gd name="T25" fmla="*/ 150 h 190"/>
                <a:gd name="T26" fmla="*/ 122 w 225"/>
                <a:gd name="T27" fmla="*/ 141 h 190"/>
                <a:gd name="T28" fmla="*/ 140 w 225"/>
                <a:gd name="T29" fmla="*/ 118 h 190"/>
                <a:gd name="T30" fmla="*/ 126 w 225"/>
                <a:gd name="T31" fmla="*/ 145 h 190"/>
                <a:gd name="T32" fmla="*/ 117 w 225"/>
                <a:gd name="T33" fmla="*/ 150 h 190"/>
                <a:gd name="T34" fmla="*/ 118 w 225"/>
                <a:gd name="T35" fmla="*/ 162 h 190"/>
                <a:gd name="T36" fmla="*/ 103 w 225"/>
                <a:gd name="T37" fmla="*/ 170 h 190"/>
                <a:gd name="T38" fmla="*/ 95 w 225"/>
                <a:gd name="T39" fmla="*/ 181 h 190"/>
                <a:gd name="T40" fmla="*/ 101 w 225"/>
                <a:gd name="T41" fmla="*/ 180 h 190"/>
                <a:gd name="T42" fmla="*/ 112 w 225"/>
                <a:gd name="T43" fmla="*/ 174 h 190"/>
                <a:gd name="T44" fmla="*/ 127 w 225"/>
                <a:gd name="T45" fmla="*/ 167 h 190"/>
                <a:gd name="T46" fmla="*/ 126 w 225"/>
                <a:gd name="T47" fmla="*/ 145 h 190"/>
                <a:gd name="T48" fmla="*/ 109 w 225"/>
                <a:gd name="T49" fmla="*/ 127 h 190"/>
                <a:gd name="T50" fmla="*/ 116 w 225"/>
                <a:gd name="T51" fmla="*/ 127 h 190"/>
                <a:gd name="T52" fmla="*/ 112 w 225"/>
                <a:gd name="T53" fmla="*/ 113 h 190"/>
                <a:gd name="T54" fmla="*/ 110 w 225"/>
                <a:gd name="T55" fmla="*/ 158 h 190"/>
                <a:gd name="T56" fmla="*/ 115 w 225"/>
                <a:gd name="T57" fmla="*/ 158 h 190"/>
                <a:gd name="T58" fmla="*/ 112 w 225"/>
                <a:gd name="T59" fmla="*/ 153 h 190"/>
                <a:gd name="T60" fmla="*/ 110 w 225"/>
                <a:gd name="T61" fmla="*/ 158 h 190"/>
                <a:gd name="T62" fmla="*/ 116 w 225"/>
                <a:gd name="T63" fmla="*/ 133 h 190"/>
                <a:gd name="T64" fmla="*/ 109 w 225"/>
                <a:gd name="T65" fmla="*/ 133 h 190"/>
                <a:gd name="T66" fmla="*/ 112 w 225"/>
                <a:gd name="T67" fmla="*/ 135 h 190"/>
                <a:gd name="T68" fmla="*/ 216 w 225"/>
                <a:gd name="T69" fmla="*/ 32 h 190"/>
                <a:gd name="T70" fmla="*/ 118 w 225"/>
                <a:gd name="T71" fmla="*/ 40 h 190"/>
                <a:gd name="T72" fmla="*/ 128 w 225"/>
                <a:gd name="T73" fmla="*/ 15 h 190"/>
                <a:gd name="T74" fmla="*/ 97 w 225"/>
                <a:gd name="T75" fmla="*/ 15 h 190"/>
                <a:gd name="T76" fmla="*/ 107 w 225"/>
                <a:gd name="T77" fmla="*/ 40 h 190"/>
                <a:gd name="T78" fmla="*/ 9 w 225"/>
                <a:gd name="T79" fmla="*/ 32 h 190"/>
                <a:gd name="T80" fmla="*/ 108 w 225"/>
                <a:gd name="T81" fmla="*/ 89 h 190"/>
                <a:gd name="T82" fmla="*/ 117 w 225"/>
                <a:gd name="T83" fmla="*/ 89 h 190"/>
                <a:gd name="T84" fmla="*/ 216 w 225"/>
                <a:gd name="T85" fmla="*/ 32 h 190"/>
                <a:gd name="T86" fmla="*/ 115 w 225"/>
                <a:gd name="T87" fmla="*/ 164 h 190"/>
                <a:gd name="T88" fmla="*/ 110 w 225"/>
                <a:gd name="T89" fmla="*/ 164 h 190"/>
                <a:gd name="T90" fmla="*/ 112 w 225"/>
                <a:gd name="T91" fmla="*/ 166 h 190"/>
                <a:gd name="T92" fmla="*/ 112 w 225"/>
                <a:gd name="T93" fmla="*/ 179 h 190"/>
                <a:gd name="T94" fmla="*/ 110 w 225"/>
                <a:gd name="T95" fmla="*/ 188 h 190"/>
                <a:gd name="T96" fmla="*/ 115 w 225"/>
                <a:gd name="T97" fmla="*/ 188 h 190"/>
                <a:gd name="T98" fmla="*/ 112 w 225"/>
                <a:gd name="T99" fmla="*/ 179 h 190"/>
                <a:gd name="T100" fmla="*/ 136 w 225"/>
                <a:gd name="T101" fmla="*/ 74 h 190"/>
                <a:gd name="T102" fmla="*/ 121 w 225"/>
                <a:gd name="T103" fmla="*/ 93 h 190"/>
                <a:gd name="T104" fmla="*/ 94 w 225"/>
                <a:gd name="T105" fmla="*/ 103 h 190"/>
                <a:gd name="T106" fmla="*/ 84 w 225"/>
                <a:gd name="T107" fmla="*/ 118 h 190"/>
                <a:gd name="T108" fmla="*/ 108 w 225"/>
                <a:gd name="T109" fmla="*/ 132 h 190"/>
                <a:gd name="T110" fmla="*/ 103 w 225"/>
                <a:gd name="T111" fmla="*/ 111 h 190"/>
                <a:gd name="T112" fmla="*/ 131 w 225"/>
                <a:gd name="T113" fmla="*/ 103 h 190"/>
                <a:gd name="T114" fmla="*/ 159 w 225"/>
                <a:gd name="T115"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5" h="190">
                  <a:moveTo>
                    <a:pt x="104" y="93"/>
                  </a:moveTo>
                  <a:cubicBezTo>
                    <a:pt x="98" y="95"/>
                    <a:pt x="92" y="98"/>
                    <a:pt x="87" y="102"/>
                  </a:cubicBezTo>
                  <a:cubicBezTo>
                    <a:pt x="75" y="98"/>
                    <a:pt x="66" y="92"/>
                    <a:pt x="66" y="80"/>
                  </a:cubicBezTo>
                  <a:cubicBezTo>
                    <a:pt x="66" y="60"/>
                    <a:pt x="88" y="56"/>
                    <a:pt x="97" y="66"/>
                  </a:cubicBezTo>
                  <a:cubicBezTo>
                    <a:pt x="101" y="70"/>
                    <a:pt x="96" y="79"/>
                    <a:pt x="89" y="74"/>
                  </a:cubicBezTo>
                  <a:cubicBezTo>
                    <a:pt x="85" y="72"/>
                    <a:pt x="79" y="74"/>
                    <a:pt x="79" y="80"/>
                  </a:cubicBezTo>
                  <a:cubicBezTo>
                    <a:pt x="79" y="86"/>
                    <a:pt x="90" y="89"/>
                    <a:pt x="104" y="93"/>
                  </a:cubicBezTo>
                  <a:close/>
                  <a:moveTo>
                    <a:pt x="124" y="180"/>
                  </a:moveTo>
                  <a:cubicBezTo>
                    <a:pt x="124" y="184"/>
                    <a:pt x="125" y="187"/>
                    <a:pt x="128" y="187"/>
                  </a:cubicBezTo>
                  <a:cubicBezTo>
                    <a:pt x="130" y="187"/>
                    <a:pt x="130" y="184"/>
                    <a:pt x="130" y="181"/>
                  </a:cubicBezTo>
                  <a:cubicBezTo>
                    <a:pt x="130" y="178"/>
                    <a:pt x="129" y="175"/>
                    <a:pt x="126" y="173"/>
                  </a:cubicBezTo>
                  <a:cubicBezTo>
                    <a:pt x="124" y="175"/>
                    <a:pt x="122" y="175"/>
                    <a:pt x="120" y="176"/>
                  </a:cubicBezTo>
                  <a:cubicBezTo>
                    <a:pt x="122" y="177"/>
                    <a:pt x="124" y="179"/>
                    <a:pt x="124" y="180"/>
                  </a:cubicBezTo>
                  <a:close/>
                  <a:moveTo>
                    <a:pt x="136" y="107"/>
                  </a:moveTo>
                  <a:cubicBezTo>
                    <a:pt x="131" y="109"/>
                    <a:pt x="126" y="110"/>
                    <a:pt x="122" y="111"/>
                  </a:cubicBezTo>
                  <a:cubicBezTo>
                    <a:pt x="122" y="111"/>
                    <a:pt x="122" y="111"/>
                    <a:pt x="122" y="111"/>
                  </a:cubicBezTo>
                  <a:cubicBezTo>
                    <a:pt x="125" y="113"/>
                    <a:pt x="128" y="115"/>
                    <a:pt x="128" y="118"/>
                  </a:cubicBezTo>
                  <a:cubicBezTo>
                    <a:pt x="128" y="124"/>
                    <a:pt x="123" y="128"/>
                    <a:pt x="117" y="132"/>
                  </a:cubicBezTo>
                  <a:cubicBezTo>
                    <a:pt x="116" y="133"/>
                    <a:pt x="114" y="134"/>
                    <a:pt x="112" y="135"/>
                  </a:cubicBezTo>
                  <a:cubicBezTo>
                    <a:pt x="109" y="137"/>
                    <a:pt x="106" y="139"/>
                    <a:pt x="103" y="141"/>
                  </a:cubicBezTo>
                  <a:cubicBezTo>
                    <a:pt x="102" y="142"/>
                    <a:pt x="100" y="144"/>
                    <a:pt x="99" y="145"/>
                  </a:cubicBezTo>
                  <a:cubicBezTo>
                    <a:pt x="95" y="148"/>
                    <a:pt x="93" y="152"/>
                    <a:pt x="93" y="158"/>
                  </a:cubicBezTo>
                  <a:cubicBezTo>
                    <a:pt x="93" y="162"/>
                    <a:pt x="95" y="165"/>
                    <a:pt x="98" y="167"/>
                  </a:cubicBezTo>
                  <a:cubicBezTo>
                    <a:pt x="101" y="165"/>
                    <a:pt x="104" y="164"/>
                    <a:pt x="107" y="162"/>
                  </a:cubicBezTo>
                  <a:cubicBezTo>
                    <a:pt x="104" y="161"/>
                    <a:pt x="102" y="159"/>
                    <a:pt x="102" y="157"/>
                  </a:cubicBezTo>
                  <a:cubicBezTo>
                    <a:pt x="102" y="154"/>
                    <a:pt x="104" y="152"/>
                    <a:pt x="108" y="150"/>
                  </a:cubicBezTo>
                  <a:cubicBezTo>
                    <a:pt x="109" y="149"/>
                    <a:pt x="111" y="148"/>
                    <a:pt x="112" y="147"/>
                  </a:cubicBezTo>
                  <a:cubicBezTo>
                    <a:pt x="115" y="145"/>
                    <a:pt x="118" y="143"/>
                    <a:pt x="122" y="141"/>
                  </a:cubicBezTo>
                  <a:cubicBezTo>
                    <a:pt x="123" y="140"/>
                    <a:pt x="125" y="139"/>
                    <a:pt x="126" y="138"/>
                  </a:cubicBezTo>
                  <a:cubicBezTo>
                    <a:pt x="134" y="133"/>
                    <a:pt x="140" y="127"/>
                    <a:pt x="140" y="118"/>
                  </a:cubicBezTo>
                  <a:cubicBezTo>
                    <a:pt x="140" y="114"/>
                    <a:pt x="139" y="110"/>
                    <a:pt x="136" y="107"/>
                  </a:cubicBezTo>
                  <a:close/>
                  <a:moveTo>
                    <a:pt x="126" y="145"/>
                  </a:moveTo>
                  <a:cubicBezTo>
                    <a:pt x="123" y="146"/>
                    <a:pt x="121" y="147"/>
                    <a:pt x="119" y="149"/>
                  </a:cubicBezTo>
                  <a:cubicBezTo>
                    <a:pt x="118" y="149"/>
                    <a:pt x="118" y="149"/>
                    <a:pt x="117" y="150"/>
                  </a:cubicBezTo>
                  <a:cubicBezTo>
                    <a:pt x="120" y="152"/>
                    <a:pt x="123" y="154"/>
                    <a:pt x="123" y="157"/>
                  </a:cubicBezTo>
                  <a:cubicBezTo>
                    <a:pt x="123" y="159"/>
                    <a:pt x="121" y="161"/>
                    <a:pt x="118" y="162"/>
                  </a:cubicBezTo>
                  <a:cubicBezTo>
                    <a:pt x="116" y="163"/>
                    <a:pt x="114" y="164"/>
                    <a:pt x="112" y="165"/>
                  </a:cubicBezTo>
                  <a:cubicBezTo>
                    <a:pt x="109" y="167"/>
                    <a:pt x="106" y="168"/>
                    <a:pt x="103" y="170"/>
                  </a:cubicBezTo>
                  <a:cubicBezTo>
                    <a:pt x="101" y="171"/>
                    <a:pt x="100" y="172"/>
                    <a:pt x="98" y="173"/>
                  </a:cubicBezTo>
                  <a:cubicBezTo>
                    <a:pt x="96" y="175"/>
                    <a:pt x="95" y="178"/>
                    <a:pt x="95" y="181"/>
                  </a:cubicBezTo>
                  <a:cubicBezTo>
                    <a:pt x="95" y="184"/>
                    <a:pt x="95" y="187"/>
                    <a:pt x="97" y="187"/>
                  </a:cubicBezTo>
                  <a:cubicBezTo>
                    <a:pt x="100" y="187"/>
                    <a:pt x="101" y="184"/>
                    <a:pt x="101" y="180"/>
                  </a:cubicBezTo>
                  <a:cubicBezTo>
                    <a:pt x="101" y="179"/>
                    <a:pt x="102" y="177"/>
                    <a:pt x="105" y="176"/>
                  </a:cubicBezTo>
                  <a:cubicBezTo>
                    <a:pt x="107" y="175"/>
                    <a:pt x="109" y="174"/>
                    <a:pt x="112" y="174"/>
                  </a:cubicBezTo>
                  <a:cubicBezTo>
                    <a:pt x="116" y="173"/>
                    <a:pt x="119" y="171"/>
                    <a:pt x="122" y="170"/>
                  </a:cubicBezTo>
                  <a:cubicBezTo>
                    <a:pt x="124" y="169"/>
                    <a:pt x="125" y="168"/>
                    <a:pt x="127" y="167"/>
                  </a:cubicBezTo>
                  <a:cubicBezTo>
                    <a:pt x="130" y="165"/>
                    <a:pt x="132" y="162"/>
                    <a:pt x="132" y="158"/>
                  </a:cubicBezTo>
                  <a:cubicBezTo>
                    <a:pt x="132" y="152"/>
                    <a:pt x="129" y="148"/>
                    <a:pt x="126" y="145"/>
                  </a:cubicBezTo>
                  <a:close/>
                  <a:moveTo>
                    <a:pt x="108" y="114"/>
                  </a:moveTo>
                  <a:cubicBezTo>
                    <a:pt x="109" y="127"/>
                    <a:pt x="109" y="127"/>
                    <a:pt x="109" y="127"/>
                  </a:cubicBezTo>
                  <a:cubicBezTo>
                    <a:pt x="110" y="127"/>
                    <a:pt x="111" y="128"/>
                    <a:pt x="112" y="129"/>
                  </a:cubicBezTo>
                  <a:cubicBezTo>
                    <a:pt x="114" y="128"/>
                    <a:pt x="115" y="127"/>
                    <a:pt x="116" y="127"/>
                  </a:cubicBezTo>
                  <a:cubicBezTo>
                    <a:pt x="116" y="114"/>
                    <a:pt x="116" y="114"/>
                    <a:pt x="116" y="114"/>
                  </a:cubicBezTo>
                  <a:cubicBezTo>
                    <a:pt x="115" y="114"/>
                    <a:pt x="114" y="114"/>
                    <a:pt x="112" y="113"/>
                  </a:cubicBezTo>
                  <a:cubicBezTo>
                    <a:pt x="111" y="114"/>
                    <a:pt x="110" y="114"/>
                    <a:pt x="108" y="114"/>
                  </a:cubicBezTo>
                  <a:close/>
                  <a:moveTo>
                    <a:pt x="110" y="158"/>
                  </a:moveTo>
                  <a:cubicBezTo>
                    <a:pt x="110" y="159"/>
                    <a:pt x="111" y="159"/>
                    <a:pt x="112" y="160"/>
                  </a:cubicBezTo>
                  <a:cubicBezTo>
                    <a:pt x="113" y="159"/>
                    <a:pt x="114" y="159"/>
                    <a:pt x="115" y="158"/>
                  </a:cubicBezTo>
                  <a:cubicBezTo>
                    <a:pt x="115" y="155"/>
                    <a:pt x="115" y="155"/>
                    <a:pt x="115" y="155"/>
                  </a:cubicBezTo>
                  <a:cubicBezTo>
                    <a:pt x="115" y="154"/>
                    <a:pt x="114" y="153"/>
                    <a:pt x="112" y="153"/>
                  </a:cubicBezTo>
                  <a:cubicBezTo>
                    <a:pt x="111" y="153"/>
                    <a:pt x="110" y="154"/>
                    <a:pt x="109" y="155"/>
                  </a:cubicBezTo>
                  <a:lnTo>
                    <a:pt x="110" y="158"/>
                  </a:lnTo>
                  <a:close/>
                  <a:moveTo>
                    <a:pt x="116" y="133"/>
                  </a:moveTo>
                  <a:cubicBezTo>
                    <a:pt x="116" y="133"/>
                    <a:pt x="116" y="133"/>
                    <a:pt x="116" y="133"/>
                  </a:cubicBezTo>
                  <a:cubicBezTo>
                    <a:pt x="115" y="134"/>
                    <a:pt x="114" y="134"/>
                    <a:pt x="112" y="135"/>
                  </a:cubicBezTo>
                  <a:cubicBezTo>
                    <a:pt x="111" y="134"/>
                    <a:pt x="110" y="134"/>
                    <a:pt x="109" y="133"/>
                  </a:cubicBezTo>
                  <a:cubicBezTo>
                    <a:pt x="109" y="133"/>
                    <a:pt x="109" y="133"/>
                    <a:pt x="109" y="133"/>
                  </a:cubicBezTo>
                  <a:cubicBezTo>
                    <a:pt x="110" y="134"/>
                    <a:pt x="111" y="135"/>
                    <a:pt x="112" y="135"/>
                  </a:cubicBezTo>
                  <a:cubicBezTo>
                    <a:pt x="114" y="135"/>
                    <a:pt x="115" y="134"/>
                    <a:pt x="116" y="133"/>
                  </a:cubicBezTo>
                  <a:close/>
                  <a:moveTo>
                    <a:pt x="216" y="32"/>
                  </a:moveTo>
                  <a:cubicBezTo>
                    <a:pt x="196" y="31"/>
                    <a:pt x="195" y="18"/>
                    <a:pt x="170" y="10"/>
                  </a:cubicBezTo>
                  <a:cubicBezTo>
                    <a:pt x="145" y="2"/>
                    <a:pt x="136" y="40"/>
                    <a:pt x="118" y="40"/>
                  </a:cubicBezTo>
                  <a:cubicBezTo>
                    <a:pt x="119" y="29"/>
                    <a:pt x="119" y="29"/>
                    <a:pt x="119" y="29"/>
                  </a:cubicBezTo>
                  <a:cubicBezTo>
                    <a:pt x="124" y="27"/>
                    <a:pt x="128" y="22"/>
                    <a:pt x="128" y="15"/>
                  </a:cubicBezTo>
                  <a:cubicBezTo>
                    <a:pt x="128" y="7"/>
                    <a:pt x="121" y="0"/>
                    <a:pt x="112" y="0"/>
                  </a:cubicBezTo>
                  <a:cubicBezTo>
                    <a:pt x="104" y="0"/>
                    <a:pt x="97" y="7"/>
                    <a:pt x="97" y="15"/>
                  </a:cubicBezTo>
                  <a:cubicBezTo>
                    <a:pt x="97" y="22"/>
                    <a:pt x="101" y="27"/>
                    <a:pt x="106" y="29"/>
                  </a:cubicBezTo>
                  <a:cubicBezTo>
                    <a:pt x="107" y="40"/>
                    <a:pt x="107" y="40"/>
                    <a:pt x="107" y="40"/>
                  </a:cubicBezTo>
                  <a:cubicBezTo>
                    <a:pt x="87" y="40"/>
                    <a:pt x="81" y="2"/>
                    <a:pt x="57" y="10"/>
                  </a:cubicBezTo>
                  <a:cubicBezTo>
                    <a:pt x="32" y="18"/>
                    <a:pt x="29" y="31"/>
                    <a:pt x="9" y="32"/>
                  </a:cubicBezTo>
                  <a:cubicBezTo>
                    <a:pt x="0" y="33"/>
                    <a:pt x="31" y="65"/>
                    <a:pt x="107" y="54"/>
                  </a:cubicBezTo>
                  <a:cubicBezTo>
                    <a:pt x="108" y="89"/>
                    <a:pt x="108" y="89"/>
                    <a:pt x="108" y="89"/>
                  </a:cubicBezTo>
                  <a:cubicBezTo>
                    <a:pt x="109" y="89"/>
                    <a:pt x="111" y="90"/>
                    <a:pt x="112" y="90"/>
                  </a:cubicBezTo>
                  <a:cubicBezTo>
                    <a:pt x="114" y="90"/>
                    <a:pt x="115" y="89"/>
                    <a:pt x="117" y="89"/>
                  </a:cubicBezTo>
                  <a:cubicBezTo>
                    <a:pt x="118" y="54"/>
                    <a:pt x="118" y="54"/>
                    <a:pt x="118" y="54"/>
                  </a:cubicBezTo>
                  <a:cubicBezTo>
                    <a:pt x="194" y="66"/>
                    <a:pt x="225" y="33"/>
                    <a:pt x="216" y="32"/>
                  </a:cubicBezTo>
                  <a:close/>
                  <a:moveTo>
                    <a:pt x="115" y="164"/>
                  </a:moveTo>
                  <a:cubicBezTo>
                    <a:pt x="115" y="164"/>
                    <a:pt x="115" y="164"/>
                    <a:pt x="115" y="164"/>
                  </a:cubicBezTo>
                  <a:cubicBezTo>
                    <a:pt x="114" y="164"/>
                    <a:pt x="113" y="165"/>
                    <a:pt x="112" y="165"/>
                  </a:cubicBezTo>
                  <a:cubicBezTo>
                    <a:pt x="111" y="165"/>
                    <a:pt x="111" y="164"/>
                    <a:pt x="110" y="164"/>
                  </a:cubicBezTo>
                  <a:cubicBezTo>
                    <a:pt x="110" y="164"/>
                    <a:pt x="110" y="164"/>
                    <a:pt x="110" y="164"/>
                  </a:cubicBezTo>
                  <a:cubicBezTo>
                    <a:pt x="111" y="165"/>
                    <a:pt x="111" y="165"/>
                    <a:pt x="112" y="166"/>
                  </a:cubicBezTo>
                  <a:cubicBezTo>
                    <a:pt x="113" y="165"/>
                    <a:pt x="114" y="165"/>
                    <a:pt x="115" y="164"/>
                  </a:cubicBezTo>
                  <a:close/>
                  <a:moveTo>
                    <a:pt x="112" y="179"/>
                  </a:moveTo>
                  <a:cubicBezTo>
                    <a:pt x="112" y="179"/>
                    <a:pt x="111" y="180"/>
                    <a:pt x="110" y="180"/>
                  </a:cubicBezTo>
                  <a:cubicBezTo>
                    <a:pt x="110" y="188"/>
                    <a:pt x="110" y="188"/>
                    <a:pt x="110" y="188"/>
                  </a:cubicBezTo>
                  <a:cubicBezTo>
                    <a:pt x="110" y="189"/>
                    <a:pt x="111" y="190"/>
                    <a:pt x="112" y="190"/>
                  </a:cubicBezTo>
                  <a:cubicBezTo>
                    <a:pt x="114" y="190"/>
                    <a:pt x="115" y="189"/>
                    <a:pt x="115" y="188"/>
                  </a:cubicBezTo>
                  <a:cubicBezTo>
                    <a:pt x="115" y="180"/>
                    <a:pt x="115" y="180"/>
                    <a:pt x="115" y="180"/>
                  </a:cubicBezTo>
                  <a:cubicBezTo>
                    <a:pt x="114" y="180"/>
                    <a:pt x="113" y="179"/>
                    <a:pt x="112" y="179"/>
                  </a:cubicBezTo>
                  <a:close/>
                  <a:moveTo>
                    <a:pt x="128" y="66"/>
                  </a:moveTo>
                  <a:cubicBezTo>
                    <a:pt x="124" y="70"/>
                    <a:pt x="129" y="79"/>
                    <a:pt x="136" y="74"/>
                  </a:cubicBezTo>
                  <a:cubicBezTo>
                    <a:pt x="140" y="72"/>
                    <a:pt x="146" y="74"/>
                    <a:pt x="146" y="80"/>
                  </a:cubicBezTo>
                  <a:cubicBezTo>
                    <a:pt x="146" y="86"/>
                    <a:pt x="134" y="89"/>
                    <a:pt x="121" y="93"/>
                  </a:cubicBezTo>
                  <a:cubicBezTo>
                    <a:pt x="118" y="94"/>
                    <a:pt x="115" y="94"/>
                    <a:pt x="112" y="95"/>
                  </a:cubicBezTo>
                  <a:cubicBezTo>
                    <a:pt x="105" y="97"/>
                    <a:pt x="99" y="100"/>
                    <a:pt x="94" y="103"/>
                  </a:cubicBezTo>
                  <a:cubicBezTo>
                    <a:pt x="92" y="105"/>
                    <a:pt x="90" y="106"/>
                    <a:pt x="89" y="107"/>
                  </a:cubicBezTo>
                  <a:cubicBezTo>
                    <a:pt x="86" y="110"/>
                    <a:pt x="84" y="114"/>
                    <a:pt x="84" y="118"/>
                  </a:cubicBezTo>
                  <a:cubicBezTo>
                    <a:pt x="84" y="127"/>
                    <a:pt x="91" y="133"/>
                    <a:pt x="99" y="138"/>
                  </a:cubicBezTo>
                  <a:cubicBezTo>
                    <a:pt x="102" y="136"/>
                    <a:pt x="105" y="134"/>
                    <a:pt x="108" y="132"/>
                  </a:cubicBezTo>
                  <a:cubicBezTo>
                    <a:pt x="102" y="128"/>
                    <a:pt x="97" y="124"/>
                    <a:pt x="97" y="118"/>
                  </a:cubicBezTo>
                  <a:cubicBezTo>
                    <a:pt x="97" y="115"/>
                    <a:pt x="99" y="113"/>
                    <a:pt x="103" y="111"/>
                  </a:cubicBezTo>
                  <a:cubicBezTo>
                    <a:pt x="106" y="110"/>
                    <a:pt x="109" y="109"/>
                    <a:pt x="112" y="108"/>
                  </a:cubicBezTo>
                  <a:cubicBezTo>
                    <a:pt x="118" y="106"/>
                    <a:pt x="125" y="105"/>
                    <a:pt x="131" y="103"/>
                  </a:cubicBezTo>
                  <a:cubicBezTo>
                    <a:pt x="133" y="103"/>
                    <a:pt x="135" y="102"/>
                    <a:pt x="137" y="102"/>
                  </a:cubicBezTo>
                  <a:cubicBezTo>
                    <a:pt x="149" y="98"/>
                    <a:pt x="159" y="92"/>
                    <a:pt x="159" y="80"/>
                  </a:cubicBezTo>
                  <a:cubicBezTo>
                    <a:pt x="159" y="60"/>
                    <a:pt x="137" y="56"/>
                    <a:pt x="128" y="66"/>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2" name="Group 31"/>
          <p:cNvGrpSpPr/>
          <p:nvPr/>
        </p:nvGrpSpPr>
        <p:grpSpPr>
          <a:xfrm>
            <a:off x="2298652" y="1526093"/>
            <a:ext cx="3314203" cy="4829150"/>
            <a:chOff x="2298652" y="1526093"/>
            <a:chExt cx="3314203" cy="4829150"/>
          </a:xfrm>
        </p:grpSpPr>
        <p:grpSp>
          <p:nvGrpSpPr>
            <p:cNvPr id="70" name="Group 69"/>
            <p:cNvGrpSpPr/>
            <p:nvPr/>
          </p:nvGrpSpPr>
          <p:grpSpPr>
            <a:xfrm>
              <a:off x="2298652" y="1526093"/>
              <a:ext cx="3314203" cy="4829150"/>
              <a:chOff x="3339278" y="2377215"/>
              <a:chExt cx="3314203" cy="4829150"/>
            </a:xfrm>
          </p:grpSpPr>
          <p:sp>
            <p:nvSpPr>
              <p:cNvPr id="75" name="Rectangle 74"/>
              <p:cNvSpPr/>
              <p:nvPr/>
            </p:nvSpPr>
            <p:spPr>
              <a:xfrm flipH="1">
                <a:off x="3930214" y="2377215"/>
                <a:ext cx="2723267" cy="2093945"/>
              </a:xfrm>
              <a:prstGeom prst="rect">
                <a:avLst/>
              </a:prstGeom>
              <a:solidFill>
                <a:schemeClr val="accent5">
                  <a:lumMod val="20000"/>
                  <a:lumOff val="80000"/>
                  <a:alpha val="90000"/>
                </a:schemeClr>
              </a:solidFill>
              <a:ln w="57150">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2" name="Oval 71"/>
              <p:cNvSpPr/>
              <p:nvPr/>
            </p:nvSpPr>
            <p:spPr>
              <a:xfrm>
                <a:off x="3339278" y="6511619"/>
                <a:ext cx="626598" cy="694746"/>
              </a:xfrm>
              <a:prstGeom prst="ellipse">
                <a:avLst/>
              </a:prstGeom>
              <a:solidFill>
                <a:schemeClr val="accent4">
                  <a:lumMod val="60000"/>
                  <a:lumOff val="40000"/>
                  <a:alpha val="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3" name="Rectangle 28"/>
              <p:cNvSpPr/>
              <p:nvPr/>
            </p:nvSpPr>
            <p:spPr>
              <a:xfrm rot="5400000" flipH="1">
                <a:off x="5126762" y="4448000"/>
                <a:ext cx="400050" cy="403635"/>
              </a:xfrm>
              <a:custGeom>
                <a:avLst/>
                <a:gdLst>
                  <a:gd name="connsiteX0" fmla="*/ 0 w 342900"/>
                  <a:gd name="connsiteY0" fmla="*/ 0 h 244885"/>
                  <a:gd name="connsiteX1" fmla="*/ 342900 w 342900"/>
                  <a:gd name="connsiteY1" fmla="*/ 0 h 244885"/>
                  <a:gd name="connsiteX2" fmla="*/ 342900 w 342900"/>
                  <a:gd name="connsiteY2" fmla="*/ 244885 h 244885"/>
                  <a:gd name="connsiteX3" fmla="*/ 0 w 342900"/>
                  <a:gd name="connsiteY3" fmla="*/ 244885 h 244885"/>
                  <a:gd name="connsiteX4" fmla="*/ 0 w 342900"/>
                  <a:gd name="connsiteY4" fmla="*/ 0 h 244885"/>
                  <a:gd name="connsiteX0" fmla="*/ 0 w 400050"/>
                  <a:gd name="connsiteY0" fmla="*/ 158750 h 403635"/>
                  <a:gd name="connsiteX1" fmla="*/ 400050 w 400050"/>
                  <a:gd name="connsiteY1" fmla="*/ 0 h 403635"/>
                  <a:gd name="connsiteX2" fmla="*/ 342900 w 400050"/>
                  <a:gd name="connsiteY2" fmla="*/ 403635 h 403635"/>
                  <a:gd name="connsiteX3" fmla="*/ 0 w 400050"/>
                  <a:gd name="connsiteY3" fmla="*/ 403635 h 403635"/>
                  <a:gd name="connsiteX4" fmla="*/ 0 w 400050"/>
                  <a:gd name="connsiteY4" fmla="*/ 158750 h 403635"/>
                  <a:gd name="connsiteX0" fmla="*/ 0 w 400050"/>
                  <a:gd name="connsiteY0" fmla="*/ 158750 h 403635"/>
                  <a:gd name="connsiteX1" fmla="*/ 400050 w 400050"/>
                  <a:gd name="connsiteY1" fmla="*/ 0 h 403635"/>
                  <a:gd name="connsiteX2" fmla="*/ 400050 w 400050"/>
                  <a:gd name="connsiteY2" fmla="*/ 359185 h 403635"/>
                  <a:gd name="connsiteX3" fmla="*/ 0 w 400050"/>
                  <a:gd name="connsiteY3" fmla="*/ 403635 h 403635"/>
                  <a:gd name="connsiteX4" fmla="*/ 0 w 400050"/>
                  <a:gd name="connsiteY4" fmla="*/ 158750 h 403635"/>
                  <a:gd name="connsiteX0" fmla="*/ 0 w 400050"/>
                  <a:gd name="connsiteY0" fmla="*/ 311150 h 403635"/>
                  <a:gd name="connsiteX1" fmla="*/ 400050 w 400050"/>
                  <a:gd name="connsiteY1" fmla="*/ 0 h 403635"/>
                  <a:gd name="connsiteX2" fmla="*/ 400050 w 400050"/>
                  <a:gd name="connsiteY2" fmla="*/ 359185 h 403635"/>
                  <a:gd name="connsiteX3" fmla="*/ 0 w 400050"/>
                  <a:gd name="connsiteY3" fmla="*/ 403635 h 403635"/>
                  <a:gd name="connsiteX4" fmla="*/ 0 w 400050"/>
                  <a:gd name="connsiteY4" fmla="*/ 311150 h 403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403635">
                    <a:moveTo>
                      <a:pt x="0" y="311150"/>
                    </a:moveTo>
                    <a:lnTo>
                      <a:pt x="400050" y="0"/>
                    </a:lnTo>
                    <a:lnTo>
                      <a:pt x="400050" y="359185"/>
                    </a:lnTo>
                    <a:lnTo>
                      <a:pt x="0" y="403635"/>
                    </a:lnTo>
                    <a:lnTo>
                      <a:pt x="0" y="311150"/>
                    </a:lnTo>
                    <a:close/>
                  </a:path>
                </a:pathLst>
              </a:cu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54" name="Group 53"/>
            <p:cNvGrpSpPr/>
            <p:nvPr/>
          </p:nvGrpSpPr>
          <p:grpSpPr>
            <a:xfrm>
              <a:off x="4410358" y="1957166"/>
              <a:ext cx="925092" cy="1539200"/>
              <a:chOff x="6255058" y="2251434"/>
              <a:chExt cx="2251036" cy="3745354"/>
            </a:xfrm>
          </p:grpSpPr>
          <p:grpSp>
            <p:nvGrpSpPr>
              <p:cNvPr id="40" name="Group 39"/>
              <p:cNvGrpSpPr/>
              <p:nvPr/>
            </p:nvGrpSpPr>
            <p:grpSpPr>
              <a:xfrm>
                <a:off x="6255058" y="2251434"/>
                <a:ext cx="2251036" cy="3745354"/>
                <a:chOff x="6255058" y="2251434"/>
                <a:chExt cx="2251036" cy="3745354"/>
              </a:xfrm>
            </p:grpSpPr>
            <p:grpSp>
              <p:nvGrpSpPr>
                <p:cNvPr id="46" name="Group 45"/>
                <p:cNvGrpSpPr/>
                <p:nvPr/>
              </p:nvGrpSpPr>
              <p:grpSpPr>
                <a:xfrm>
                  <a:off x="6255060" y="2251434"/>
                  <a:ext cx="2251034" cy="3023829"/>
                  <a:chOff x="6802638" y="2711673"/>
                  <a:chExt cx="1703456" cy="2288263"/>
                </a:xfrm>
              </p:grpSpPr>
              <p:sp>
                <p:nvSpPr>
                  <p:cNvPr id="48" name="Snip Single Corner Rectangle 47"/>
                  <p:cNvSpPr/>
                  <p:nvPr/>
                </p:nvSpPr>
                <p:spPr>
                  <a:xfrm>
                    <a:off x="6802638" y="2711673"/>
                    <a:ext cx="1703456" cy="2288263"/>
                  </a:xfrm>
                  <a:prstGeom prst="snip1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9" name="Right Triangle 51"/>
                  <p:cNvSpPr/>
                  <p:nvPr/>
                </p:nvSpPr>
                <p:spPr>
                  <a:xfrm>
                    <a:off x="8222385" y="2713579"/>
                    <a:ext cx="281329" cy="301338"/>
                  </a:xfrm>
                  <a:custGeom>
                    <a:avLst/>
                    <a:gdLst>
                      <a:gd name="connsiteX0" fmla="*/ 0 w 274184"/>
                      <a:gd name="connsiteY0" fmla="*/ 310863 h 310863"/>
                      <a:gd name="connsiteX1" fmla="*/ 0 w 274184"/>
                      <a:gd name="connsiteY1" fmla="*/ 0 h 310863"/>
                      <a:gd name="connsiteX2" fmla="*/ 274184 w 274184"/>
                      <a:gd name="connsiteY2" fmla="*/ 310863 h 310863"/>
                      <a:gd name="connsiteX3" fmla="*/ 0 w 274184"/>
                      <a:gd name="connsiteY3" fmla="*/ 310863 h 310863"/>
                      <a:gd name="connsiteX0" fmla="*/ 0 w 278947"/>
                      <a:gd name="connsiteY0" fmla="*/ 310863 h 310863"/>
                      <a:gd name="connsiteX1" fmla="*/ 0 w 278947"/>
                      <a:gd name="connsiteY1" fmla="*/ 0 h 310863"/>
                      <a:gd name="connsiteX2" fmla="*/ 278947 w 278947"/>
                      <a:gd name="connsiteY2" fmla="*/ 291813 h 310863"/>
                      <a:gd name="connsiteX3" fmla="*/ 0 w 278947"/>
                      <a:gd name="connsiteY3" fmla="*/ 310863 h 310863"/>
                      <a:gd name="connsiteX0" fmla="*/ 9525 w 288472"/>
                      <a:gd name="connsiteY0" fmla="*/ 301338 h 301338"/>
                      <a:gd name="connsiteX1" fmla="*/ 0 w 288472"/>
                      <a:gd name="connsiteY1" fmla="*/ 0 h 301338"/>
                      <a:gd name="connsiteX2" fmla="*/ 288472 w 288472"/>
                      <a:gd name="connsiteY2" fmla="*/ 282288 h 301338"/>
                      <a:gd name="connsiteX3" fmla="*/ 9525 w 288472"/>
                      <a:gd name="connsiteY3" fmla="*/ 301338 h 301338"/>
                      <a:gd name="connsiteX0" fmla="*/ 9525 w 281329"/>
                      <a:gd name="connsiteY0" fmla="*/ 301338 h 301338"/>
                      <a:gd name="connsiteX1" fmla="*/ 0 w 281329"/>
                      <a:gd name="connsiteY1" fmla="*/ 0 h 301338"/>
                      <a:gd name="connsiteX2" fmla="*/ 281329 w 281329"/>
                      <a:gd name="connsiteY2" fmla="*/ 282288 h 301338"/>
                      <a:gd name="connsiteX3" fmla="*/ 9525 w 281329"/>
                      <a:gd name="connsiteY3" fmla="*/ 301338 h 301338"/>
                    </a:gdLst>
                    <a:ahLst/>
                    <a:cxnLst>
                      <a:cxn ang="0">
                        <a:pos x="connsiteX0" y="connsiteY0"/>
                      </a:cxn>
                      <a:cxn ang="0">
                        <a:pos x="connsiteX1" y="connsiteY1"/>
                      </a:cxn>
                      <a:cxn ang="0">
                        <a:pos x="connsiteX2" y="connsiteY2"/>
                      </a:cxn>
                      <a:cxn ang="0">
                        <a:pos x="connsiteX3" y="connsiteY3"/>
                      </a:cxn>
                    </a:cxnLst>
                    <a:rect l="l" t="t" r="r" b="b"/>
                    <a:pathLst>
                      <a:path w="281329" h="301338">
                        <a:moveTo>
                          <a:pt x="9525" y="301338"/>
                        </a:moveTo>
                        <a:lnTo>
                          <a:pt x="0" y="0"/>
                        </a:lnTo>
                        <a:lnTo>
                          <a:pt x="281329" y="282288"/>
                        </a:lnTo>
                        <a:lnTo>
                          <a:pt x="9525" y="301338"/>
                        </a:lnTo>
                        <a:close/>
                      </a:path>
                    </a:pathLst>
                  </a:cu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38" name="TextBox 37"/>
                <p:cNvSpPr txBox="1"/>
                <p:nvPr/>
              </p:nvSpPr>
              <p:spPr>
                <a:xfrm>
                  <a:off x="6255058" y="3974713"/>
                  <a:ext cx="2241566" cy="20220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000" b="0" i="0" u="none" strike="noStrike" kern="0" cap="none" spc="0" normalizeH="0" baseline="0" noProof="0" dirty="0">
                      <a:ln>
                        <a:noFill/>
                      </a:ln>
                      <a:solidFill>
                        <a:schemeClr val="accent2"/>
                      </a:solidFill>
                      <a:effectLst/>
                      <a:uLnTx/>
                      <a:uFillTx/>
                    </a:rPr>
                    <a:t>Discussion with PU care practitioner</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50" name="Group 4"/>
              <p:cNvGrpSpPr>
                <a:grpSpLocks noChangeAspect="1"/>
              </p:cNvGrpSpPr>
              <p:nvPr/>
            </p:nvGrpSpPr>
            <p:grpSpPr bwMode="auto">
              <a:xfrm>
                <a:off x="6944778" y="2485908"/>
                <a:ext cx="858837" cy="1452562"/>
                <a:chOff x="4329" y="1589"/>
                <a:chExt cx="541" cy="915"/>
              </a:xfrm>
            </p:grpSpPr>
            <p:sp>
              <p:nvSpPr>
                <p:cNvPr id="52" name="Freeform 5"/>
                <p:cNvSpPr>
                  <a:spLocks/>
                </p:cNvSpPr>
                <p:nvPr/>
              </p:nvSpPr>
              <p:spPr bwMode="auto">
                <a:xfrm>
                  <a:off x="4422" y="1589"/>
                  <a:ext cx="448" cy="905"/>
                </a:xfrm>
                <a:custGeom>
                  <a:avLst/>
                  <a:gdLst>
                    <a:gd name="T0" fmla="*/ 128 w 221"/>
                    <a:gd name="T1" fmla="*/ 2 h 449"/>
                    <a:gd name="T2" fmla="*/ 148 w 221"/>
                    <a:gd name="T3" fmla="*/ 22 h 449"/>
                    <a:gd name="T4" fmla="*/ 148 w 221"/>
                    <a:gd name="T5" fmla="*/ 31 h 449"/>
                    <a:gd name="T6" fmla="*/ 148 w 221"/>
                    <a:gd name="T7" fmla="*/ 40 h 449"/>
                    <a:gd name="T8" fmla="*/ 148 w 221"/>
                    <a:gd name="T9" fmla="*/ 49 h 449"/>
                    <a:gd name="T10" fmla="*/ 142 w 221"/>
                    <a:gd name="T11" fmla="*/ 58 h 449"/>
                    <a:gd name="T12" fmla="*/ 134 w 221"/>
                    <a:gd name="T13" fmla="*/ 72 h 449"/>
                    <a:gd name="T14" fmla="*/ 138 w 221"/>
                    <a:gd name="T15" fmla="*/ 78 h 449"/>
                    <a:gd name="T16" fmla="*/ 137 w 221"/>
                    <a:gd name="T17" fmla="*/ 84 h 449"/>
                    <a:gd name="T18" fmla="*/ 135 w 221"/>
                    <a:gd name="T19" fmla="*/ 89 h 449"/>
                    <a:gd name="T20" fmla="*/ 145 w 221"/>
                    <a:gd name="T21" fmla="*/ 113 h 449"/>
                    <a:gd name="T22" fmla="*/ 154 w 221"/>
                    <a:gd name="T23" fmla="*/ 147 h 449"/>
                    <a:gd name="T24" fmla="*/ 156 w 221"/>
                    <a:gd name="T25" fmla="*/ 180 h 449"/>
                    <a:gd name="T26" fmla="*/ 167 w 221"/>
                    <a:gd name="T27" fmla="*/ 196 h 449"/>
                    <a:gd name="T28" fmla="*/ 162 w 221"/>
                    <a:gd name="T29" fmla="*/ 211 h 449"/>
                    <a:gd name="T30" fmla="*/ 157 w 221"/>
                    <a:gd name="T31" fmla="*/ 215 h 449"/>
                    <a:gd name="T32" fmla="*/ 171 w 221"/>
                    <a:gd name="T33" fmla="*/ 242 h 449"/>
                    <a:gd name="T34" fmla="*/ 175 w 221"/>
                    <a:gd name="T35" fmla="*/ 260 h 449"/>
                    <a:gd name="T36" fmla="*/ 174 w 221"/>
                    <a:gd name="T37" fmla="*/ 272 h 449"/>
                    <a:gd name="T38" fmla="*/ 178 w 221"/>
                    <a:gd name="T39" fmla="*/ 298 h 449"/>
                    <a:gd name="T40" fmla="*/ 186 w 221"/>
                    <a:gd name="T41" fmla="*/ 394 h 449"/>
                    <a:gd name="T42" fmla="*/ 182 w 221"/>
                    <a:gd name="T43" fmla="*/ 408 h 449"/>
                    <a:gd name="T44" fmla="*/ 208 w 221"/>
                    <a:gd name="T45" fmla="*/ 427 h 449"/>
                    <a:gd name="T46" fmla="*/ 220 w 221"/>
                    <a:gd name="T47" fmla="*/ 439 h 449"/>
                    <a:gd name="T48" fmla="*/ 173 w 221"/>
                    <a:gd name="T49" fmla="*/ 439 h 449"/>
                    <a:gd name="T50" fmla="*/ 145 w 221"/>
                    <a:gd name="T51" fmla="*/ 427 h 449"/>
                    <a:gd name="T52" fmla="*/ 148 w 221"/>
                    <a:gd name="T53" fmla="*/ 411 h 449"/>
                    <a:gd name="T54" fmla="*/ 139 w 221"/>
                    <a:gd name="T55" fmla="*/ 342 h 449"/>
                    <a:gd name="T56" fmla="*/ 131 w 221"/>
                    <a:gd name="T57" fmla="*/ 302 h 449"/>
                    <a:gd name="T58" fmla="*/ 95 w 221"/>
                    <a:gd name="T59" fmla="*/ 357 h 449"/>
                    <a:gd name="T60" fmla="*/ 51 w 221"/>
                    <a:gd name="T61" fmla="*/ 424 h 449"/>
                    <a:gd name="T62" fmla="*/ 65 w 221"/>
                    <a:gd name="T63" fmla="*/ 441 h 449"/>
                    <a:gd name="T64" fmla="*/ 36 w 221"/>
                    <a:gd name="T65" fmla="*/ 445 h 449"/>
                    <a:gd name="T66" fmla="*/ 15 w 221"/>
                    <a:gd name="T67" fmla="*/ 395 h 449"/>
                    <a:gd name="T68" fmla="*/ 39 w 221"/>
                    <a:gd name="T69" fmla="*/ 370 h 449"/>
                    <a:gd name="T70" fmla="*/ 84 w 221"/>
                    <a:gd name="T71" fmla="*/ 232 h 449"/>
                    <a:gd name="T72" fmla="*/ 111 w 221"/>
                    <a:gd name="T73" fmla="*/ 4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449">
                      <a:moveTo>
                        <a:pt x="111" y="4"/>
                      </a:moveTo>
                      <a:cubicBezTo>
                        <a:pt x="114" y="1"/>
                        <a:pt x="120" y="0"/>
                        <a:pt x="128" y="2"/>
                      </a:cubicBezTo>
                      <a:cubicBezTo>
                        <a:pt x="136" y="4"/>
                        <a:pt x="143" y="8"/>
                        <a:pt x="144" y="12"/>
                      </a:cubicBezTo>
                      <a:cubicBezTo>
                        <a:pt x="146" y="17"/>
                        <a:pt x="148" y="19"/>
                        <a:pt x="148" y="22"/>
                      </a:cubicBezTo>
                      <a:cubicBezTo>
                        <a:pt x="147" y="24"/>
                        <a:pt x="149" y="24"/>
                        <a:pt x="149" y="26"/>
                      </a:cubicBezTo>
                      <a:cubicBezTo>
                        <a:pt x="148" y="29"/>
                        <a:pt x="148" y="31"/>
                        <a:pt x="148" y="31"/>
                      </a:cubicBezTo>
                      <a:cubicBezTo>
                        <a:pt x="148" y="31"/>
                        <a:pt x="151" y="35"/>
                        <a:pt x="150" y="38"/>
                      </a:cubicBezTo>
                      <a:cubicBezTo>
                        <a:pt x="149" y="41"/>
                        <a:pt x="148" y="40"/>
                        <a:pt x="148" y="40"/>
                      </a:cubicBezTo>
                      <a:cubicBezTo>
                        <a:pt x="148" y="40"/>
                        <a:pt x="149" y="44"/>
                        <a:pt x="148" y="45"/>
                      </a:cubicBezTo>
                      <a:cubicBezTo>
                        <a:pt x="148" y="46"/>
                        <a:pt x="149" y="47"/>
                        <a:pt x="148" y="49"/>
                      </a:cubicBezTo>
                      <a:cubicBezTo>
                        <a:pt x="147" y="49"/>
                        <a:pt x="149" y="54"/>
                        <a:pt x="146" y="55"/>
                      </a:cubicBezTo>
                      <a:cubicBezTo>
                        <a:pt x="143" y="58"/>
                        <a:pt x="143" y="56"/>
                        <a:pt x="142" y="58"/>
                      </a:cubicBezTo>
                      <a:cubicBezTo>
                        <a:pt x="141" y="61"/>
                        <a:pt x="136" y="68"/>
                        <a:pt x="135" y="70"/>
                      </a:cubicBezTo>
                      <a:cubicBezTo>
                        <a:pt x="134" y="71"/>
                        <a:pt x="134" y="72"/>
                        <a:pt x="134" y="72"/>
                      </a:cubicBezTo>
                      <a:cubicBezTo>
                        <a:pt x="134" y="72"/>
                        <a:pt x="135" y="75"/>
                        <a:pt x="136" y="76"/>
                      </a:cubicBezTo>
                      <a:cubicBezTo>
                        <a:pt x="138" y="77"/>
                        <a:pt x="139" y="77"/>
                        <a:pt x="138" y="78"/>
                      </a:cubicBezTo>
                      <a:cubicBezTo>
                        <a:pt x="138" y="79"/>
                        <a:pt x="136" y="79"/>
                        <a:pt x="136" y="80"/>
                      </a:cubicBezTo>
                      <a:cubicBezTo>
                        <a:pt x="137" y="81"/>
                        <a:pt x="138" y="84"/>
                        <a:pt x="137" y="84"/>
                      </a:cubicBezTo>
                      <a:cubicBezTo>
                        <a:pt x="136" y="84"/>
                        <a:pt x="136" y="84"/>
                        <a:pt x="136" y="85"/>
                      </a:cubicBezTo>
                      <a:cubicBezTo>
                        <a:pt x="136" y="86"/>
                        <a:pt x="135" y="87"/>
                        <a:pt x="135" y="89"/>
                      </a:cubicBezTo>
                      <a:cubicBezTo>
                        <a:pt x="135" y="91"/>
                        <a:pt x="136" y="94"/>
                        <a:pt x="137" y="96"/>
                      </a:cubicBezTo>
                      <a:cubicBezTo>
                        <a:pt x="139" y="98"/>
                        <a:pt x="144" y="110"/>
                        <a:pt x="145" y="113"/>
                      </a:cubicBezTo>
                      <a:cubicBezTo>
                        <a:pt x="145" y="117"/>
                        <a:pt x="151" y="128"/>
                        <a:pt x="151" y="131"/>
                      </a:cubicBezTo>
                      <a:cubicBezTo>
                        <a:pt x="151" y="135"/>
                        <a:pt x="154" y="146"/>
                        <a:pt x="154" y="147"/>
                      </a:cubicBezTo>
                      <a:cubicBezTo>
                        <a:pt x="154" y="148"/>
                        <a:pt x="156" y="156"/>
                        <a:pt x="156" y="163"/>
                      </a:cubicBezTo>
                      <a:cubicBezTo>
                        <a:pt x="156" y="171"/>
                        <a:pt x="157" y="176"/>
                        <a:pt x="156" y="180"/>
                      </a:cubicBezTo>
                      <a:cubicBezTo>
                        <a:pt x="155" y="184"/>
                        <a:pt x="154" y="186"/>
                        <a:pt x="155" y="186"/>
                      </a:cubicBezTo>
                      <a:cubicBezTo>
                        <a:pt x="156" y="186"/>
                        <a:pt x="166" y="190"/>
                        <a:pt x="167" y="196"/>
                      </a:cubicBezTo>
                      <a:cubicBezTo>
                        <a:pt x="168" y="201"/>
                        <a:pt x="167" y="205"/>
                        <a:pt x="165" y="207"/>
                      </a:cubicBezTo>
                      <a:cubicBezTo>
                        <a:pt x="163" y="210"/>
                        <a:pt x="163" y="211"/>
                        <a:pt x="162" y="211"/>
                      </a:cubicBezTo>
                      <a:cubicBezTo>
                        <a:pt x="161" y="211"/>
                        <a:pt x="159" y="213"/>
                        <a:pt x="158" y="213"/>
                      </a:cubicBezTo>
                      <a:cubicBezTo>
                        <a:pt x="157" y="213"/>
                        <a:pt x="156" y="214"/>
                        <a:pt x="157" y="215"/>
                      </a:cubicBezTo>
                      <a:cubicBezTo>
                        <a:pt x="158" y="216"/>
                        <a:pt x="162" y="217"/>
                        <a:pt x="163" y="223"/>
                      </a:cubicBezTo>
                      <a:cubicBezTo>
                        <a:pt x="164" y="228"/>
                        <a:pt x="170" y="239"/>
                        <a:pt x="171" y="242"/>
                      </a:cubicBezTo>
                      <a:cubicBezTo>
                        <a:pt x="172" y="246"/>
                        <a:pt x="173" y="254"/>
                        <a:pt x="174" y="256"/>
                      </a:cubicBezTo>
                      <a:cubicBezTo>
                        <a:pt x="175" y="259"/>
                        <a:pt x="176" y="259"/>
                        <a:pt x="175" y="260"/>
                      </a:cubicBezTo>
                      <a:cubicBezTo>
                        <a:pt x="173" y="262"/>
                        <a:pt x="169" y="266"/>
                        <a:pt x="171" y="267"/>
                      </a:cubicBezTo>
                      <a:cubicBezTo>
                        <a:pt x="172" y="268"/>
                        <a:pt x="174" y="269"/>
                        <a:pt x="174" y="272"/>
                      </a:cubicBezTo>
                      <a:cubicBezTo>
                        <a:pt x="174" y="275"/>
                        <a:pt x="171" y="282"/>
                        <a:pt x="173" y="285"/>
                      </a:cubicBezTo>
                      <a:cubicBezTo>
                        <a:pt x="174" y="289"/>
                        <a:pt x="178" y="293"/>
                        <a:pt x="178" y="298"/>
                      </a:cubicBezTo>
                      <a:cubicBezTo>
                        <a:pt x="178" y="303"/>
                        <a:pt x="185" y="326"/>
                        <a:pt x="185" y="340"/>
                      </a:cubicBezTo>
                      <a:cubicBezTo>
                        <a:pt x="185" y="353"/>
                        <a:pt x="186" y="389"/>
                        <a:pt x="186" y="394"/>
                      </a:cubicBezTo>
                      <a:cubicBezTo>
                        <a:pt x="186" y="399"/>
                        <a:pt x="187" y="406"/>
                        <a:pt x="185" y="406"/>
                      </a:cubicBezTo>
                      <a:cubicBezTo>
                        <a:pt x="184" y="406"/>
                        <a:pt x="181" y="406"/>
                        <a:pt x="182" y="408"/>
                      </a:cubicBezTo>
                      <a:cubicBezTo>
                        <a:pt x="183" y="410"/>
                        <a:pt x="187" y="414"/>
                        <a:pt x="187" y="415"/>
                      </a:cubicBezTo>
                      <a:cubicBezTo>
                        <a:pt x="188" y="416"/>
                        <a:pt x="201" y="425"/>
                        <a:pt x="208" y="427"/>
                      </a:cubicBezTo>
                      <a:cubicBezTo>
                        <a:pt x="215" y="428"/>
                        <a:pt x="220" y="429"/>
                        <a:pt x="220" y="432"/>
                      </a:cubicBezTo>
                      <a:cubicBezTo>
                        <a:pt x="221" y="435"/>
                        <a:pt x="221" y="439"/>
                        <a:pt x="220" y="439"/>
                      </a:cubicBezTo>
                      <a:cubicBezTo>
                        <a:pt x="219" y="439"/>
                        <a:pt x="200" y="441"/>
                        <a:pt x="197" y="440"/>
                      </a:cubicBezTo>
                      <a:cubicBezTo>
                        <a:pt x="195" y="440"/>
                        <a:pt x="177" y="439"/>
                        <a:pt x="173" y="439"/>
                      </a:cubicBezTo>
                      <a:cubicBezTo>
                        <a:pt x="168" y="439"/>
                        <a:pt x="147" y="442"/>
                        <a:pt x="146" y="439"/>
                      </a:cubicBezTo>
                      <a:cubicBezTo>
                        <a:pt x="145" y="436"/>
                        <a:pt x="145" y="429"/>
                        <a:pt x="145" y="427"/>
                      </a:cubicBezTo>
                      <a:cubicBezTo>
                        <a:pt x="145" y="424"/>
                        <a:pt x="143" y="423"/>
                        <a:pt x="143" y="421"/>
                      </a:cubicBezTo>
                      <a:cubicBezTo>
                        <a:pt x="143" y="419"/>
                        <a:pt x="149" y="413"/>
                        <a:pt x="148" y="411"/>
                      </a:cubicBezTo>
                      <a:cubicBezTo>
                        <a:pt x="147" y="409"/>
                        <a:pt x="147" y="394"/>
                        <a:pt x="147" y="390"/>
                      </a:cubicBezTo>
                      <a:cubicBezTo>
                        <a:pt x="147" y="386"/>
                        <a:pt x="141" y="348"/>
                        <a:pt x="139" y="342"/>
                      </a:cubicBezTo>
                      <a:cubicBezTo>
                        <a:pt x="138" y="336"/>
                        <a:pt x="133" y="309"/>
                        <a:pt x="133" y="309"/>
                      </a:cubicBezTo>
                      <a:cubicBezTo>
                        <a:pt x="131" y="302"/>
                        <a:pt x="131" y="302"/>
                        <a:pt x="131" y="302"/>
                      </a:cubicBezTo>
                      <a:cubicBezTo>
                        <a:pt x="131" y="302"/>
                        <a:pt x="126" y="314"/>
                        <a:pt x="117" y="328"/>
                      </a:cubicBezTo>
                      <a:cubicBezTo>
                        <a:pt x="107" y="341"/>
                        <a:pt x="101" y="349"/>
                        <a:pt x="95" y="357"/>
                      </a:cubicBezTo>
                      <a:cubicBezTo>
                        <a:pt x="90" y="365"/>
                        <a:pt x="70" y="397"/>
                        <a:pt x="65" y="404"/>
                      </a:cubicBezTo>
                      <a:cubicBezTo>
                        <a:pt x="59" y="410"/>
                        <a:pt x="51" y="424"/>
                        <a:pt x="51" y="424"/>
                      </a:cubicBezTo>
                      <a:cubicBezTo>
                        <a:pt x="51" y="424"/>
                        <a:pt x="53" y="430"/>
                        <a:pt x="57" y="432"/>
                      </a:cubicBezTo>
                      <a:cubicBezTo>
                        <a:pt x="62" y="434"/>
                        <a:pt x="65" y="436"/>
                        <a:pt x="65" y="441"/>
                      </a:cubicBezTo>
                      <a:cubicBezTo>
                        <a:pt x="66" y="445"/>
                        <a:pt x="67" y="447"/>
                        <a:pt x="64" y="447"/>
                      </a:cubicBezTo>
                      <a:cubicBezTo>
                        <a:pt x="62" y="447"/>
                        <a:pt x="45" y="449"/>
                        <a:pt x="36" y="445"/>
                      </a:cubicBezTo>
                      <a:cubicBezTo>
                        <a:pt x="28" y="440"/>
                        <a:pt x="0" y="410"/>
                        <a:pt x="5" y="406"/>
                      </a:cubicBezTo>
                      <a:cubicBezTo>
                        <a:pt x="9" y="401"/>
                        <a:pt x="13" y="395"/>
                        <a:pt x="15" y="395"/>
                      </a:cubicBezTo>
                      <a:cubicBezTo>
                        <a:pt x="18" y="394"/>
                        <a:pt x="23" y="387"/>
                        <a:pt x="25" y="387"/>
                      </a:cubicBezTo>
                      <a:cubicBezTo>
                        <a:pt x="27" y="386"/>
                        <a:pt x="34" y="374"/>
                        <a:pt x="39" y="370"/>
                      </a:cubicBezTo>
                      <a:cubicBezTo>
                        <a:pt x="43" y="366"/>
                        <a:pt x="56" y="349"/>
                        <a:pt x="58" y="341"/>
                      </a:cubicBezTo>
                      <a:cubicBezTo>
                        <a:pt x="61" y="333"/>
                        <a:pt x="89" y="249"/>
                        <a:pt x="84" y="232"/>
                      </a:cubicBezTo>
                      <a:cubicBezTo>
                        <a:pt x="79" y="216"/>
                        <a:pt x="76" y="151"/>
                        <a:pt x="76" y="117"/>
                      </a:cubicBezTo>
                      <a:cubicBezTo>
                        <a:pt x="77" y="84"/>
                        <a:pt x="90" y="25"/>
                        <a:pt x="111" y="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3" name="Freeform 6"/>
                <p:cNvSpPr>
                  <a:spLocks/>
                </p:cNvSpPr>
                <p:nvPr/>
              </p:nvSpPr>
              <p:spPr bwMode="auto">
                <a:xfrm>
                  <a:off x="4329" y="1589"/>
                  <a:ext cx="430" cy="915"/>
                </a:xfrm>
                <a:custGeom>
                  <a:avLst/>
                  <a:gdLst>
                    <a:gd name="T0" fmla="*/ 111 w 212"/>
                    <a:gd name="T1" fmla="*/ 37 h 454"/>
                    <a:gd name="T2" fmla="*/ 120 w 212"/>
                    <a:gd name="T3" fmla="*/ 11 h 454"/>
                    <a:gd name="T4" fmla="*/ 133 w 212"/>
                    <a:gd name="T5" fmla="*/ 3 h 454"/>
                    <a:gd name="T6" fmla="*/ 150 w 212"/>
                    <a:gd name="T7" fmla="*/ 0 h 454"/>
                    <a:gd name="T8" fmla="*/ 161 w 212"/>
                    <a:gd name="T9" fmla="*/ 17 h 454"/>
                    <a:gd name="T10" fmla="*/ 167 w 212"/>
                    <a:gd name="T11" fmla="*/ 33 h 454"/>
                    <a:gd name="T12" fmla="*/ 170 w 212"/>
                    <a:gd name="T13" fmla="*/ 43 h 454"/>
                    <a:gd name="T14" fmla="*/ 161 w 212"/>
                    <a:gd name="T15" fmla="*/ 64 h 454"/>
                    <a:gd name="T16" fmla="*/ 149 w 212"/>
                    <a:gd name="T17" fmla="*/ 77 h 454"/>
                    <a:gd name="T18" fmla="*/ 157 w 212"/>
                    <a:gd name="T19" fmla="*/ 94 h 454"/>
                    <a:gd name="T20" fmla="*/ 170 w 212"/>
                    <a:gd name="T21" fmla="*/ 149 h 454"/>
                    <a:gd name="T22" fmla="*/ 180 w 212"/>
                    <a:gd name="T23" fmla="*/ 157 h 454"/>
                    <a:gd name="T24" fmla="*/ 187 w 212"/>
                    <a:gd name="T25" fmla="*/ 170 h 454"/>
                    <a:gd name="T26" fmla="*/ 195 w 212"/>
                    <a:gd name="T27" fmla="*/ 195 h 454"/>
                    <a:gd name="T28" fmla="*/ 189 w 212"/>
                    <a:gd name="T29" fmla="*/ 198 h 454"/>
                    <a:gd name="T30" fmla="*/ 178 w 212"/>
                    <a:gd name="T31" fmla="*/ 203 h 454"/>
                    <a:gd name="T32" fmla="*/ 179 w 212"/>
                    <a:gd name="T33" fmla="*/ 192 h 454"/>
                    <a:gd name="T34" fmla="*/ 174 w 212"/>
                    <a:gd name="T35" fmla="*/ 169 h 454"/>
                    <a:gd name="T36" fmla="*/ 168 w 212"/>
                    <a:gd name="T37" fmla="*/ 181 h 454"/>
                    <a:gd name="T38" fmla="*/ 173 w 212"/>
                    <a:gd name="T39" fmla="*/ 241 h 454"/>
                    <a:gd name="T40" fmla="*/ 189 w 212"/>
                    <a:gd name="T41" fmla="*/ 306 h 454"/>
                    <a:gd name="T42" fmla="*/ 179 w 212"/>
                    <a:gd name="T43" fmla="*/ 341 h 454"/>
                    <a:gd name="T44" fmla="*/ 174 w 212"/>
                    <a:gd name="T45" fmla="*/ 414 h 454"/>
                    <a:gd name="T46" fmla="*/ 193 w 212"/>
                    <a:gd name="T47" fmla="*/ 431 h 454"/>
                    <a:gd name="T48" fmla="*/ 202 w 212"/>
                    <a:gd name="T49" fmla="*/ 435 h 454"/>
                    <a:gd name="T50" fmla="*/ 209 w 212"/>
                    <a:gd name="T51" fmla="*/ 435 h 454"/>
                    <a:gd name="T52" fmla="*/ 212 w 212"/>
                    <a:gd name="T53" fmla="*/ 442 h 454"/>
                    <a:gd name="T54" fmla="*/ 166 w 212"/>
                    <a:gd name="T55" fmla="*/ 445 h 454"/>
                    <a:gd name="T56" fmla="*/ 143 w 212"/>
                    <a:gd name="T57" fmla="*/ 448 h 454"/>
                    <a:gd name="T58" fmla="*/ 150 w 212"/>
                    <a:gd name="T59" fmla="*/ 424 h 454"/>
                    <a:gd name="T60" fmla="*/ 147 w 212"/>
                    <a:gd name="T61" fmla="*/ 357 h 454"/>
                    <a:gd name="T62" fmla="*/ 98 w 212"/>
                    <a:gd name="T63" fmla="*/ 348 h 454"/>
                    <a:gd name="T64" fmla="*/ 47 w 212"/>
                    <a:gd name="T65" fmla="*/ 403 h 454"/>
                    <a:gd name="T66" fmla="*/ 44 w 212"/>
                    <a:gd name="T67" fmla="*/ 424 h 454"/>
                    <a:gd name="T68" fmla="*/ 57 w 212"/>
                    <a:gd name="T69" fmla="*/ 447 h 454"/>
                    <a:gd name="T70" fmla="*/ 49 w 212"/>
                    <a:gd name="T71" fmla="*/ 454 h 454"/>
                    <a:gd name="T72" fmla="*/ 10 w 212"/>
                    <a:gd name="T73" fmla="*/ 429 h 454"/>
                    <a:gd name="T74" fmla="*/ 12 w 212"/>
                    <a:gd name="T75" fmla="*/ 407 h 454"/>
                    <a:gd name="T76" fmla="*/ 45 w 212"/>
                    <a:gd name="T77" fmla="*/ 372 h 454"/>
                    <a:gd name="T78" fmla="*/ 72 w 212"/>
                    <a:gd name="T79" fmla="*/ 313 h 454"/>
                    <a:gd name="T80" fmla="*/ 74 w 212"/>
                    <a:gd name="T81" fmla="*/ 242 h 454"/>
                    <a:gd name="T82" fmla="*/ 78 w 212"/>
                    <a:gd name="T83" fmla="*/ 169 h 454"/>
                    <a:gd name="T84" fmla="*/ 107 w 212"/>
                    <a:gd name="T85" fmla="*/ 65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2" h="454">
                      <a:moveTo>
                        <a:pt x="115" y="58"/>
                      </a:moveTo>
                      <a:cubicBezTo>
                        <a:pt x="112" y="55"/>
                        <a:pt x="115" y="52"/>
                        <a:pt x="113" y="50"/>
                      </a:cubicBezTo>
                      <a:cubicBezTo>
                        <a:pt x="110" y="46"/>
                        <a:pt x="110" y="41"/>
                        <a:pt x="111" y="37"/>
                      </a:cubicBezTo>
                      <a:cubicBezTo>
                        <a:pt x="113" y="33"/>
                        <a:pt x="115" y="34"/>
                        <a:pt x="114" y="30"/>
                      </a:cubicBezTo>
                      <a:cubicBezTo>
                        <a:pt x="113" y="27"/>
                        <a:pt x="113" y="19"/>
                        <a:pt x="116" y="16"/>
                      </a:cubicBezTo>
                      <a:cubicBezTo>
                        <a:pt x="118" y="15"/>
                        <a:pt x="120" y="14"/>
                        <a:pt x="120" y="11"/>
                      </a:cubicBezTo>
                      <a:cubicBezTo>
                        <a:pt x="120" y="8"/>
                        <a:pt x="124" y="6"/>
                        <a:pt x="125" y="6"/>
                      </a:cubicBezTo>
                      <a:cubicBezTo>
                        <a:pt x="126" y="6"/>
                        <a:pt x="125" y="2"/>
                        <a:pt x="128" y="1"/>
                      </a:cubicBezTo>
                      <a:cubicBezTo>
                        <a:pt x="133" y="1"/>
                        <a:pt x="133" y="3"/>
                        <a:pt x="133" y="3"/>
                      </a:cubicBezTo>
                      <a:cubicBezTo>
                        <a:pt x="133" y="3"/>
                        <a:pt x="135" y="1"/>
                        <a:pt x="137" y="2"/>
                      </a:cubicBezTo>
                      <a:cubicBezTo>
                        <a:pt x="139" y="3"/>
                        <a:pt x="142" y="0"/>
                        <a:pt x="143" y="0"/>
                      </a:cubicBezTo>
                      <a:cubicBezTo>
                        <a:pt x="145" y="1"/>
                        <a:pt x="148" y="0"/>
                        <a:pt x="150" y="0"/>
                      </a:cubicBezTo>
                      <a:cubicBezTo>
                        <a:pt x="152" y="0"/>
                        <a:pt x="158" y="0"/>
                        <a:pt x="160" y="3"/>
                      </a:cubicBezTo>
                      <a:cubicBezTo>
                        <a:pt x="161" y="5"/>
                        <a:pt x="163" y="7"/>
                        <a:pt x="163" y="10"/>
                      </a:cubicBezTo>
                      <a:cubicBezTo>
                        <a:pt x="163" y="14"/>
                        <a:pt x="160" y="15"/>
                        <a:pt x="161" y="17"/>
                      </a:cubicBezTo>
                      <a:cubicBezTo>
                        <a:pt x="161" y="17"/>
                        <a:pt x="164" y="19"/>
                        <a:pt x="164" y="20"/>
                      </a:cubicBezTo>
                      <a:cubicBezTo>
                        <a:pt x="165" y="22"/>
                        <a:pt x="166" y="26"/>
                        <a:pt x="166" y="27"/>
                      </a:cubicBezTo>
                      <a:cubicBezTo>
                        <a:pt x="167" y="28"/>
                        <a:pt x="167" y="33"/>
                        <a:pt x="167" y="33"/>
                      </a:cubicBezTo>
                      <a:cubicBezTo>
                        <a:pt x="167" y="33"/>
                        <a:pt x="171" y="33"/>
                        <a:pt x="172" y="34"/>
                      </a:cubicBezTo>
                      <a:cubicBezTo>
                        <a:pt x="173" y="35"/>
                        <a:pt x="174" y="36"/>
                        <a:pt x="174" y="37"/>
                      </a:cubicBezTo>
                      <a:cubicBezTo>
                        <a:pt x="174" y="38"/>
                        <a:pt x="171" y="43"/>
                        <a:pt x="170" y="43"/>
                      </a:cubicBezTo>
                      <a:cubicBezTo>
                        <a:pt x="168" y="43"/>
                        <a:pt x="168" y="44"/>
                        <a:pt x="168" y="45"/>
                      </a:cubicBezTo>
                      <a:cubicBezTo>
                        <a:pt x="168" y="45"/>
                        <a:pt x="167" y="55"/>
                        <a:pt x="166" y="56"/>
                      </a:cubicBezTo>
                      <a:cubicBezTo>
                        <a:pt x="165" y="57"/>
                        <a:pt x="162" y="63"/>
                        <a:pt x="161" y="64"/>
                      </a:cubicBezTo>
                      <a:cubicBezTo>
                        <a:pt x="161" y="64"/>
                        <a:pt x="160" y="65"/>
                        <a:pt x="159" y="65"/>
                      </a:cubicBezTo>
                      <a:cubicBezTo>
                        <a:pt x="158" y="65"/>
                        <a:pt x="156" y="67"/>
                        <a:pt x="155" y="69"/>
                      </a:cubicBezTo>
                      <a:cubicBezTo>
                        <a:pt x="154" y="70"/>
                        <a:pt x="150" y="76"/>
                        <a:pt x="149" y="77"/>
                      </a:cubicBezTo>
                      <a:cubicBezTo>
                        <a:pt x="148" y="77"/>
                        <a:pt x="147" y="78"/>
                        <a:pt x="148" y="78"/>
                      </a:cubicBezTo>
                      <a:cubicBezTo>
                        <a:pt x="148" y="79"/>
                        <a:pt x="152" y="82"/>
                        <a:pt x="152" y="85"/>
                      </a:cubicBezTo>
                      <a:cubicBezTo>
                        <a:pt x="153" y="88"/>
                        <a:pt x="157" y="91"/>
                        <a:pt x="157" y="94"/>
                      </a:cubicBezTo>
                      <a:cubicBezTo>
                        <a:pt x="157" y="97"/>
                        <a:pt x="156" y="101"/>
                        <a:pt x="159" y="107"/>
                      </a:cubicBezTo>
                      <a:cubicBezTo>
                        <a:pt x="162" y="112"/>
                        <a:pt x="168" y="122"/>
                        <a:pt x="170" y="125"/>
                      </a:cubicBezTo>
                      <a:cubicBezTo>
                        <a:pt x="176" y="138"/>
                        <a:pt x="170" y="149"/>
                        <a:pt x="170" y="149"/>
                      </a:cubicBezTo>
                      <a:cubicBezTo>
                        <a:pt x="170" y="149"/>
                        <a:pt x="174" y="149"/>
                        <a:pt x="174" y="151"/>
                      </a:cubicBezTo>
                      <a:cubicBezTo>
                        <a:pt x="175" y="152"/>
                        <a:pt x="175" y="155"/>
                        <a:pt x="176" y="156"/>
                      </a:cubicBezTo>
                      <a:cubicBezTo>
                        <a:pt x="177" y="156"/>
                        <a:pt x="180" y="156"/>
                        <a:pt x="180" y="157"/>
                      </a:cubicBezTo>
                      <a:cubicBezTo>
                        <a:pt x="180" y="158"/>
                        <a:pt x="180" y="160"/>
                        <a:pt x="180" y="161"/>
                      </a:cubicBezTo>
                      <a:cubicBezTo>
                        <a:pt x="180" y="161"/>
                        <a:pt x="180" y="162"/>
                        <a:pt x="180" y="162"/>
                      </a:cubicBezTo>
                      <a:cubicBezTo>
                        <a:pt x="181" y="162"/>
                        <a:pt x="187" y="167"/>
                        <a:pt x="187" y="170"/>
                      </a:cubicBezTo>
                      <a:cubicBezTo>
                        <a:pt x="188" y="172"/>
                        <a:pt x="194" y="179"/>
                        <a:pt x="194" y="182"/>
                      </a:cubicBezTo>
                      <a:cubicBezTo>
                        <a:pt x="194" y="183"/>
                        <a:pt x="193" y="186"/>
                        <a:pt x="194" y="187"/>
                      </a:cubicBezTo>
                      <a:cubicBezTo>
                        <a:pt x="194" y="188"/>
                        <a:pt x="195" y="194"/>
                        <a:pt x="195" y="195"/>
                      </a:cubicBezTo>
                      <a:cubicBezTo>
                        <a:pt x="195" y="196"/>
                        <a:pt x="192" y="202"/>
                        <a:pt x="192" y="203"/>
                      </a:cubicBezTo>
                      <a:cubicBezTo>
                        <a:pt x="191" y="205"/>
                        <a:pt x="190" y="207"/>
                        <a:pt x="189" y="207"/>
                      </a:cubicBezTo>
                      <a:cubicBezTo>
                        <a:pt x="187" y="205"/>
                        <a:pt x="189" y="202"/>
                        <a:pt x="189" y="198"/>
                      </a:cubicBezTo>
                      <a:cubicBezTo>
                        <a:pt x="189" y="195"/>
                        <a:pt x="189" y="196"/>
                        <a:pt x="188" y="196"/>
                      </a:cubicBezTo>
                      <a:cubicBezTo>
                        <a:pt x="188" y="198"/>
                        <a:pt x="185" y="200"/>
                        <a:pt x="183" y="201"/>
                      </a:cubicBezTo>
                      <a:cubicBezTo>
                        <a:pt x="181" y="201"/>
                        <a:pt x="178" y="204"/>
                        <a:pt x="178" y="203"/>
                      </a:cubicBezTo>
                      <a:cubicBezTo>
                        <a:pt x="177" y="201"/>
                        <a:pt x="179" y="199"/>
                        <a:pt x="179" y="199"/>
                      </a:cubicBezTo>
                      <a:cubicBezTo>
                        <a:pt x="179" y="199"/>
                        <a:pt x="178" y="198"/>
                        <a:pt x="179" y="196"/>
                      </a:cubicBezTo>
                      <a:cubicBezTo>
                        <a:pt x="179" y="195"/>
                        <a:pt x="180" y="194"/>
                        <a:pt x="179" y="192"/>
                      </a:cubicBezTo>
                      <a:cubicBezTo>
                        <a:pt x="178" y="190"/>
                        <a:pt x="176" y="185"/>
                        <a:pt x="176" y="183"/>
                      </a:cubicBezTo>
                      <a:cubicBezTo>
                        <a:pt x="175" y="181"/>
                        <a:pt x="174" y="177"/>
                        <a:pt x="175" y="173"/>
                      </a:cubicBezTo>
                      <a:cubicBezTo>
                        <a:pt x="175" y="170"/>
                        <a:pt x="174" y="169"/>
                        <a:pt x="174" y="169"/>
                      </a:cubicBezTo>
                      <a:cubicBezTo>
                        <a:pt x="174" y="169"/>
                        <a:pt x="172" y="171"/>
                        <a:pt x="171" y="171"/>
                      </a:cubicBezTo>
                      <a:cubicBezTo>
                        <a:pt x="171" y="171"/>
                        <a:pt x="169" y="172"/>
                        <a:pt x="169" y="173"/>
                      </a:cubicBezTo>
                      <a:cubicBezTo>
                        <a:pt x="169" y="174"/>
                        <a:pt x="168" y="179"/>
                        <a:pt x="168" y="181"/>
                      </a:cubicBezTo>
                      <a:cubicBezTo>
                        <a:pt x="167" y="183"/>
                        <a:pt x="169" y="195"/>
                        <a:pt x="169" y="197"/>
                      </a:cubicBezTo>
                      <a:cubicBezTo>
                        <a:pt x="169" y="197"/>
                        <a:pt x="180" y="244"/>
                        <a:pt x="178" y="243"/>
                      </a:cubicBezTo>
                      <a:cubicBezTo>
                        <a:pt x="176" y="242"/>
                        <a:pt x="173" y="241"/>
                        <a:pt x="173" y="241"/>
                      </a:cubicBezTo>
                      <a:cubicBezTo>
                        <a:pt x="173" y="241"/>
                        <a:pt x="179" y="264"/>
                        <a:pt x="180" y="268"/>
                      </a:cubicBezTo>
                      <a:cubicBezTo>
                        <a:pt x="180" y="272"/>
                        <a:pt x="182" y="286"/>
                        <a:pt x="185" y="289"/>
                      </a:cubicBezTo>
                      <a:cubicBezTo>
                        <a:pt x="187" y="291"/>
                        <a:pt x="189" y="300"/>
                        <a:pt x="189" y="306"/>
                      </a:cubicBezTo>
                      <a:cubicBezTo>
                        <a:pt x="189" y="311"/>
                        <a:pt x="189" y="318"/>
                        <a:pt x="192" y="324"/>
                      </a:cubicBezTo>
                      <a:cubicBezTo>
                        <a:pt x="194" y="329"/>
                        <a:pt x="193" y="337"/>
                        <a:pt x="192" y="337"/>
                      </a:cubicBezTo>
                      <a:cubicBezTo>
                        <a:pt x="190" y="337"/>
                        <a:pt x="179" y="341"/>
                        <a:pt x="179" y="341"/>
                      </a:cubicBezTo>
                      <a:cubicBezTo>
                        <a:pt x="179" y="341"/>
                        <a:pt x="179" y="354"/>
                        <a:pt x="178" y="358"/>
                      </a:cubicBezTo>
                      <a:cubicBezTo>
                        <a:pt x="177" y="362"/>
                        <a:pt x="172" y="386"/>
                        <a:pt x="172" y="394"/>
                      </a:cubicBezTo>
                      <a:cubicBezTo>
                        <a:pt x="172" y="403"/>
                        <a:pt x="172" y="409"/>
                        <a:pt x="174" y="414"/>
                      </a:cubicBezTo>
                      <a:cubicBezTo>
                        <a:pt x="176" y="418"/>
                        <a:pt x="180" y="419"/>
                        <a:pt x="185" y="426"/>
                      </a:cubicBezTo>
                      <a:cubicBezTo>
                        <a:pt x="186" y="427"/>
                        <a:pt x="187" y="428"/>
                        <a:pt x="188" y="429"/>
                      </a:cubicBezTo>
                      <a:cubicBezTo>
                        <a:pt x="189" y="430"/>
                        <a:pt x="192" y="431"/>
                        <a:pt x="193" y="431"/>
                      </a:cubicBezTo>
                      <a:cubicBezTo>
                        <a:pt x="193" y="432"/>
                        <a:pt x="194" y="433"/>
                        <a:pt x="195" y="433"/>
                      </a:cubicBezTo>
                      <a:cubicBezTo>
                        <a:pt x="195" y="433"/>
                        <a:pt x="196" y="434"/>
                        <a:pt x="198" y="434"/>
                      </a:cubicBezTo>
                      <a:cubicBezTo>
                        <a:pt x="199" y="434"/>
                        <a:pt x="202" y="435"/>
                        <a:pt x="202" y="435"/>
                      </a:cubicBezTo>
                      <a:cubicBezTo>
                        <a:pt x="203" y="434"/>
                        <a:pt x="204" y="435"/>
                        <a:pt x="204" y="435"/>
                      </a:cubicBezTo>
                      <a:cubicBezTo>
                        <a:pt x="205" y="435"/>
                        <a:pt x="207" y="434"/>
                        <a:pt x="207" y="435"/>
                      </a:cubicBezTo>
                      <a:cubicBezTo>
                        <a:pt x="207" y="436"/>
                        <a:pt x="209" y="435"/>
                        <a:pt x="209" y="435"/>
                      </a:cubicBezTo>
                      <a:cubicBezTo>
                        <a:pt x="210" y="435"/>
                        <a:pt x="212" y="435"/>
                        <a:pt x="212" y="437"/>
                      </a:cubicBezTo>
                      <a:cubicBezTo>
                        <a:pt x="212" y="438"/>
                        <a:pt x="211" y="441"/>
                        <a:pt x="211" y="441"/>
                      </a:cubicBezTo>
                      <a:cubicBezTo>
                        <a:pt x="211" y="441"/>
                        <a:pt x="212" y="441"/>
                        <a:pt x="212" y="442"/>
                      </a:cubicBezTo>
                      <a:cubicBezTo>
                        <a:pt x="212" y="443"/>
                        <a:pt x="212" y="446"/>
                        <a:pt x="210" y="446"/>
                      </a:cubicBezTo>
                      <a:cubicBezTo>
                        <a:pt x="208" y="446"/>
                        <a:pt x="188" y="449"/>
                        <a:pt x="182" y="448"/>
                      </a:cubicBezTo>
                      <a:cubicBezTo>
                        <a:pt x="178" y="447"/>
                        <a:pt x="167" y="445"/>
                        <a:pt x="166" y="445"/>
                      </a:cubicBezTo>
                      <a:cubicBezTo>
                        <a:pt x="165" y="446"/>
                        <a:pt x="165" y="447"/>
                        <a:pt x="165" y="447"/>
                      </a:cubicBezTo>
                      <a:cubicBezTo>
                        <a:pt x="163" y="448"/>
                        <a:pt x="163" y="448"/>
                        <a:pt x="163" y="448"/>
                      </a:cubicBezTo>
                      <a:cubicBezTo>
                        <a:pt x="163" y="448"/>
                        <a:pt x="144" y="450"/>
                        <a:pt x="143" y="448"/>
                      </a:cubicBezTo>
                      <a:cubicBezTo>
                        <a:pt x="143" y="447"/>
                        <a:pt x="143" y="436"/>
                        <a:pt x="144" y="436"/>
                      </a:cubicBezTo>
                      <a:cubicBezTo>
                        <a:pt x="145" y="436"/>
                        <a:pt x="146" y="436"/>
                        <a:pt x="146" y="435"/>
                      </a:cubicBezTo>
                      <a:cubicBezTo>
                        <a:pt x="146" y="432"/>
                        <a:pt x="148" y="427"/>
                        <a:pt x="150" y="424"/>
                      </a:cubicBezTo>
                      <a:cubicBezTo>
                        <a:pt x="153" y="419"/>
                        <a:pt x="153" y="406"/>
                        <a:pt x="153" y="398"/>
                      </a:cubicBezTo>
                      <a:cubicBezTo>
                        <a:pt x="153" y="398"/>
                        <a:pt x="152" y="378"/>
                        <a:pt x="151" y="375"/>
                      </a:cubicBezTo>
                      <a:cubicBezTo>
                        <a:pt x="149" y="373"/>
                        <a:pt x="147" y="361"/>
                        <a:pt x="147" y="357"/>
                      </a:cubicBezTo>
                      <a:cubicBezTo>
                        <a:pt x="147" y="354"/>
                        <a:pt x="148" y="343"/>
                        <a:pt x="148" y="343"/>
                      </a:cubicBezTo>
                      <a:cubicBezTo>
                        <a:pt x="148" y="343"/>
                        <a:pt x="119" y="347"/>
                        <a:pt x="110" y="348"/>
                      </a:cubicBezTo>
                      <a:cubicBezTo>
                        <a:pt x="101" y="348"/>
                        <a:pt x="98" y="348"/>
                        <a:pt x="98" y="348"/>
                      </a:cubicBezTo>
                      <a:cubicBezTo>
                        <a:pt x="98" y="348"/>
                        <a:pt x="81" y="363"/>
                        <a:pt x="78" y="366"/>
                      </a:cubicBezTo>
                      <a:cubicBezTo>
                        <a:pt x="75" y="369"/>
                        <a:pt x="55" y="388"/>
                        <a:pt x="53" y="392"/>
                      </a:cubicBezTo>
                      <a:cubicBezTo>
                        <a:pt x="52" y="395"/>
                        <a:pt x="49" y="400"/>
                        <a:pt x="47" y="403"/>
                      </a:cubicBezTo>
                      <a:cubicBezTo>
                        <a:pt x="46" y="406"/>
                        <a:pt x="44" y="412"/>
                        <a:pt x="43" y="414"/>
                      </a:cubicBezTo>
                      <a:cubicBezTo>
                        <a:pt x="42" y="415"/>
                        <a:pt x="43" y="415"/>
                        <a:pt x="43" y="416"/>
                      </a:cubicBezTo>
                      <a:cubicBezTo>
                        <a:pt x="43" y="417"/>
                        <a:pt x="44" y="420"/>
                        <a:pt x="44" y="424"/>
                      </a:cubicBezTo>
                      <a:cubicBezTo>
                        <a:pt x="44" y="428"/>
                        <a:pt x="44" y="431"/>
                        <a:pt x="44" y="433"/>
                      </a:cubicBezTo>
                      <a:cubicBezTo>
                        <a:pt x="45" y="435"/>
                        <a:pt x="52" y="445"/>
                        <a:pt x="53" y="445"/>
                      </a:cubicBezTo>
                      <a:cubicBezTo>
                        <a:pt x="54" y="445"/>
                        <a:pt x="57" y="446"/>
                        <a:pt x="57" y="447"/>
                      </a:cubicBezTo>
                      <a:cubicBezTo>
                        <a:pt x="57" y="450"/>
                        <a:pt x="55" y="451"/>
                        <a:pt x="55" y="451"/>
                      </a:cubicBezTo>
                      <a:cubicBezTo>
                        <a:pt x="55" y="451"/>
                        <a:pt x="57" y="452"/>
                        <a:pt x="57" y="453"/>
                      </a:cubicBezTo>
                      <a:cubicBezTo>
                        <a:pt x="57" y="454"/>
                        <a:pt x="53" y="454"/>
                        <a:pt x="49" y="454"/>
                      </a:cubicBezTo>
                      <a:cubicBezTo>
                        <a:pt x="44" y="454"/>
                        <a:pt x="33" y="454"/>
                        <a:pt x="25" y="446"/>
                      </a:cubicBezTo>
                      <a:cubicBezTo>
                        <a:pt x="19" y="441"/>
                        <a:pt x="15" y="429"/>
                        <a:pt x="15" y="429"/>
                      </a:cubicBezTo>
                      <a:cubicBezTo>
                        <a:pt x="15" y="429"/>
                        <a:pt x="11" y="430"/>
                        <a:pt x="10" y="429"/>
                      </a:cubicBezTo>
                      <a:cubicBezTo>
                        <a:pt x="9" y="428"/>
                        <a:pt x="0" y="419"/>
                        <a:pt x="2" y="416"/>
                      </a:cubicBezTo>
                      <a:cubicBezTo>
                        <a:pt x="4" y="414"/>
                        <a:pt x="7" y="409"/>
                        <a:pt x="8" y="409"/>
                      </a:cubicBezTo>
                      <a:cubicBezTo>
                        <a:pt x="8" y="409"/>
                        <a:pt x="8" y="406"/>
                        <a:pt x="12" y="407"/>
                      </a:cubicBezTo>
                      <a:cubicBezTo>
                        <a:pt x="13" y="407"/>
                        <a:pt x="13" y="403"/>
                        <a:pt x="21" y="399"/>
                      </a:cubicBezTo>
                      <a:cubicBezTo>
                        <a:pt x="21" y="399"/>
                        <a:pt x="27" y="396"/>
                        <a:pt x="32" y="389"/>
                      </a:cubicBezTo>
                      <a:cubicBezTo>
                        <a:pt x="38" y="381"/>
                        <a:pt x="43" y="376"/>
                        <a:pt x="45" y="372"/>
                      </a:cubicBezTo>
                      <a:cubicBezTo>
                        <a:pt x="47" y="368"/>
                        <a:pt x="53" y="356"/>
                        <a:pt x="56" y="350"/>
                      </a:cubicBezTo>
                      <a:cubicBezTo>
                        <a:pt x="60" y="345"/>
                        <a:pt x="68" y="336"/>
                        <a:pt x="68" y="336"/>
                      </a:cubicBezTo>
                      <a:cubicBezTo>
                        <a:pt x="68" y="336"/>
                        <a:pt x="69" y="325"/>
                        <a:pt x="72" y="313"/>
                      </a:cubicBezTo>
                      <a:cubicBezTo>
                        <a:pt x="74" y="301"/>
                        <a:pt x="77" y="287"/>
                        <a:pt x="77" y="275"/>
                      </a:cubicBezTo>
                      <a:cubicBezTo>
                        <a:pt x="77" y="263"/>
                        <a:pt x="78" y="247"/>
                        <a:pt x="77" y="245"/>
                      </a:cubicBezTo>
                      <a:cubicBezTo>
                        <a:pt x="75" y="244"/>
                        <a:pt x="74" y="245"/>
                        <a:pt x="74" y="242"/>
                      </a:cubicBezTo>
                      <a:cubicBezTo>
                        <a:pt x="74" y="239"/>
                        <a:pt x="75" y="233"/>
                        <a:pt x="74" y="229"/>
                      </a:cubicBezTo>
                      <a:cubicBezTo>
                        <a:pt x="73" y="225"/>
                        <a:pt x="73" y="224"/>
                        <a:pt x="74" y="211"/>
                      </a:cubicBezTo>
                      <a:cubicBezTo>
                        <a:pt x="75" y="197"/>
                        <a:pt x="77" y="177"/>
                        <a:pt x="78" y="169"/>
                      </a:cubicBezTo>
                      <a:cubicBezTo>
                        <a:pt x="78" y="169"/>
                        <a:pt x="80" y="141"/>
                        <a:pt x="80" y="135"/>
                      </a:cubicBezTo>
                      <a:cubicBezTo>
                        <a:pt x="80" y="129"/>
                        <a:pt x="82" y="102"/>
                        <a:pt x="84" y="96"/>
                      </a:cubicBezTo>
                      <a:cubicBezTo>
                        <a:pt x="87" y="88"/>
                        <a:pt x="101" y="71"/>
                        <a:pt x="107" y="65"/>
                      </a:cubicBezTo>
                      <a:cubicBezTo>
                        <a:pt x="113" y="61"/>
                        <a:pt x="114" y="61"/>
                        <a:pt x="114" y="60"/>
                      </a:cubicBezTo>
                      <a:cubicBezTo>
                        <a:pt x="114" y="60"/>
                        <a:pt x="115" y="58"/>
                        <a:pt x="115" y="5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pic>
          <p:nvPicPr>
            <p:cNvPr id="43" name="Picture 42"/>
            <p:cNvPicPr>
              <a:picLocks noChangeAspect="1"/>
            </p:cNvPicPr>
            <p:nvPr/>
          </p:nvPicPr>
          <p:blipFill rotWithShape="1">
            <a:blip r:embed="rId6"/>
            <a:srcRect l="33927" t="16616" r="35289" b="6097"/>
            <a:stretch/>
          </p:blipFill>
          <p:spPr>
            <a:xfrm>
              <a:off x="3222448" y="1952100"/>
              <a:ext cx="880744" cy="1243480"/>
            </a:xfrm>
            <a:prstGeom prst="rect">
              <a:avLst/>
            </a:prstGeom>
            <a:effectLst/>
          </p:spPr>
        </p:pic>
      </p:grpSp>
    </p:spTree>
    <p:extLst>
      <p:ext uri="{BB962C8B-B14F-4D97-AF65-F5344CB8AC3E}">
        <p14:creationId xmlns:p14="http://schemas.microsoft.com/office/powerpoint/2010/main" val="419503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50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500"/>
                                        <p:tgtEl>
                                          <p:spTgt spid="95"/>
                                        </p:tgtEl>
                                      </p:cBhvr>
                                    </p:animEffect>
                                  </p:childTnLst>
                                </p:cTn>
                              </p:par>
                              <p:par>
                                <p:cTn id="14" presetID="10" presetClass="entr" presetSubtype="0" fill="hold" nodeType="withEffect">
                                  <p:stCondLst>
                                    <p:cond delay="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53" presetClass="entr" presetSubtype="16" fill="hold" nodeType="withEffect">
                                  <p:stCondLst>
                                    <p:cond delay="40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30"/>
                                        </p:tgtEl>
                                      </p:cBhvr>
                                    </p:animEffect>
                                    <p:set>
                                      <p:cBhvr>
                                        <p:cTn id="34" dur="1" fill="hold">
                                          <p:stCondLst>
                                            <p:cond delay="499"/>
                                          </p:stCondLst>
                                        </p:cTn>
                                        <p:tgtEl>
                                          <p:spTgt spid="30"/>
                                        </p:tgtEl>
                                        <p:attrNameLst>
                                          <p:attrName>style.visibility</p:attrName>
                                        </p:attrNameLst>
                                      </p:cBhvr>
                                      <p:to>
                                        <p:strVal val="hidden"/>
                                      </p:to>
                                    </p:set>
                                  </p:childTnLst>
                                </p:cTn>
                              </p:par>
                              <p:par>
                                <p:cTn id="35" presetID="10" presetClass="entr" presetSubtype="0" fill="hold" grpId="0" nodeType="withEffect">
                                  <p:stCondLst>
                                    <p:cond delay="50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53" presetClass="entr" presetSubtype="16" fill="hold" nodeType="withEffect">
                                  <p:stCondLst>
                                    <p:cond delay="90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par>
                                <p:cTn id="43" presetID="22" presetClass="entr" presetSubtype="8" fill="hold" grpId="0" nodeType="withEffect">
                                  <p:stCondLst>
                                    <p:cond delay="130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51"/>
                                        </p:tgtEl>
                                      </p:cBhvr>
                                    </p:animEffect>
                                    <p:set>
                                      <p:cBhvr>
                                        <p:cTn id="50" dur="1" fill="hold">
                                          <p:stCondLst>
                                            <p:cond delay="499"/>
                                          </p:stCondLst>
                                        </p:cTn>
                                        <p:tgtEl>
                                          <p:spTgt spid="51"/>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31"/>
                                        </p:tgtEl>
                                      </p:cBhvr>
                                    </p:animEffect>
                                    <p:set>
                                      <p:cBhvr>
                                        <p:cTn id="53" dur="1" fill="hold">
                                          <p:stCondLst>
                                            <p:cond delay="499"/>
                                          </p:stCondLst>
                                        </p:cTn>
                                        <p:tgtEl>
                                          <p:spTgt spid="31"/>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22"/>
                                        </p:tgtEl>
                                      </p:cBhvr>
                                    </p:animEffect>
                                    <p:set>
                                      <p:cBhvr>
                                        <p:cTn id="56" dur="1" fill="hold">
                                          <p:stCondLst>
                                            <p:cond delay="499"/>
                                          </p:stCondLst>
                                        </p:cTn>
                                        <p:tgtEl>
                                          <p:spTgt spid="22"/>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par>
                                <p:cTn id="60" presetID="53" presetClass="entr" presetSubtype="16" fill="hold" nodeType="withEffect">
                                  <p:stCondLst>
                                    <p:cond delay="40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22" grpId="0" animBg="1"/>
      <p:bldP spid="22" grpId="1" animBg="1"/>
      <p:bldP spid="42" grpId="0" animBg="1"/>
      <p:bldP spid="51" grpId="0" animBg="1"/>
      <p:bldP spid="5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Sensitivity Analysis</a:t>
            </a:r>
          </a:p>
        </p:txBody>
      </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 name="Rectangle 3"/>
          <p:cNvSpPr/>
          <p:nvPr/>
        </p:nvSpPr>
        <p:spPr>
          <a:xfrm>
            <a:off x="171450" y="1187450"/>
            <a:ext cx="8782050" cy="224155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5" name="Group 4"/>
          <p:cNvGrpSpPr/>
          <p:nvPr/>
        </p:nvGrpSpPr>
        <p:grpSpPr>
          <a:xfrm>
            <a:off x="1053115" y="1754899"/>
            <a:ext cx="7037771" cy="1674101"/>
            <a:chOff x="611560" y="4631261"/>
            <a:chExt cx="7731892" cy="1839217"/>
          </a:xfrm>
        </p:grpSpPr>
        <p:grpSp>
          <p:nvGrpSpPr>
            <p:cNvPr id="6" name="Group 5"/>
            <p:cNvGrpSpPr/>
            <p:nvPr/>
          </p:nvGrpSpPr>
          <p:grpSpPr>
            <a:xfrm>
              <a:off x="611560" y="6143948"/>
              <a:ext cx="7725296" cy="326530"/>
              <a:chOff x="611560" y="6143948"/>
              <a:chExt cx="7725296" cy="326530"/>
            </a:xfrm>
          </p:grpSpPr>
          <p:sp>
            <p:nvSpPr>
              <p:cNvPr id="7" name="Rectangle 6"/>
              <p:cNvSpPr/>
              <p:nvPr/>
            </p:nvSpPr>
            <p:spPr>
              <a:xfrm>
                <a:off x="611560" y="6143948"/>
                <a:ext cx="7725296" cy="146056"/>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rot="16200000">
                <a:off x="1740381" y="6257701"/>
                <a:ext cx="260662" cy="16489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p:cNvSpPr/>
              <p:nvPr/>
            </p:nvSpPr>
            <p:spPr>
              <a:xfrm rot="16200000">
                <a:off x="6579751" y="6257702"/>
                <a:ext cx="260661" cy="164891"/>
              </a:xfrm>
              <a:prstGeom prst="rect">
                <a:avLst/>
              </a:prstGeom>
              <a:solidFill>
                <a:schemeClr val="accent4">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0" name="Group 9"/>
            <p:cNvGrpSpPr/>
            <p:nvPr/>
          </p:nvGrpSpPr>
          <p:grpSpPr>
            <a:xfrm>
              <a:off x="795324" y="4631261"/>
              <a:ext cx="7548128" cy="1587341"/>
              <a:chOff x="795324" y="4631261"/>
              <a:chExt cx="7548128" cy="1587341"/>
            </a:xfrm>
          </p:grpSpPr>
          <p:sp>
            <p:nvSpPr>
              <p:cNvPr id="11" name="AutoShape 42"/>
              <p:cNvSpPr>
                <a:spLocks noChangeAspect="1" noChangeArrowheads="1" noTextEdit="1"/>
              </p:cNvSpPr>
              <p:nvPr/>
            </p:nvSpPr>
            <p:spPr bwMode="auto">
              <a:xfrm>
                <a:off x="801910" y="4664193"/>
                <a:ext cx="7541542" cy="154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44"/>
              <p:cNvSpPr>
                <a:spLocks/>
              </p:cNvSpPr>
              <p:nvPr/>
            </p:nvSpPr>
            <p:spPr bwMode="auto">
              <a:xfrm>
                <a:off x="4322394" y="4631261"/>
                <a:ext cx="2022055" cy="1001144"/>
              </a:xfrm>
              <a:custGeom>
                <a:avLst/>
                <a:gdLst>
                  <a:gd name="T0" fmla="*/ 0 w 306"/>
                  <a:gd name="T1" fmla="*/ 111 h 150"/>
                  <a:gd name="T2" fmla="*/ 133 w 306"/>
                  <a:gd name="T3" fmla="*/ 23 h 150"/>
                  <a:gd name="T4" fmla="*/ 217 w 306"/>
                  <a:gd name="T5" fmla="*/ 12 h 150"/>
                  <a:gd name="T6" fmla="*/ 243 w 306"/>
                  <a:gd name="T7" fmla="*/ 59 h 150"/>
                  <a:gd name="T8" fmla="*/ 306 w 306"/>
                  <a:gd name="T9" fmla="*/ 150 h 150"/>
                  <a:gd name="T10" fmla="*/ 228 w 306"/>
                  <a:gd name="T11" fmla="*/ 150 h 150"/>
                  <a:gd name="T12" fmla="*/ 189 w 306"/>
                  <a:gd name="T13" fmla="*/ 105 h 150"/>
                  <a:gd name="T14" fmla="*/ 178 w 306"/>
                  <a:gd name="T15" fmla="*/ 87 h 150"/>
                  <a:gd name="T16" fmla="*/ 149 w 306"/>
                  <a:gd name="T17" fmla="*/ 121 h 150"/>
                  <a:gd name="T18" fmla="*/ 133 w 306"/>
                  <a:gd name="T19" fmla="*/ 128 h 150"/>
                  <a:gd name="T20" fmla="*/ 0 w 306"/>
                  <a:gd name="T21" fmla="*/ 11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0">
                    <a:moveTo>
                      <a:pt x="0" y="111"/>
                    </a:moveTo>
                    <a:cubicBezTo>
                      <a:pt x="0" y="111"/>
                      <a:pt x="110" y="37"/>
                      <a:pt x="133" y="23"/>
                    </a:cubicBezTo>
                    <a:cubicBezTo>
                      <a:pt x="155" y="10"/>
                      <a:pt x="206" y="0"/>
                      <a:pt x="217" y="12"/>
                    </a:cubicBezTo>
                    <a:cubicBezTo>
                      <a:pt x="229" y="23"/>
                      <a:pt x="237" y="44"/>
                      <a:pt x="243" y="59"/>
                    </a:cubicBezTo>
                    <a:cubicBezTo>
                      <a:pt x="250" y="74"/>
                      <a:pt x="306" y="150"/>
                      <a:pt x="306" y="150"/>
                    </a:cubicBezTo>
                    <a:cubicBezTo>
                      <a:pt x="228" y="150"/>
                      <a:pt x="228" y="150"/>
                      <a:pt x="228" y="150"/>
                    </a:cubicBezTo>
                    <a:cubicBezTo>
                      <a:pt x="228" y="150"/>
                      <a:pt x="203" y="135"/>
                      <a:pt x="189" y="105"/>
                    </a:cubicBezTo>
                    <a:cubicBezTo>
                      <a:pt x="185" y="94"/>
                      <a:pt x="182" y="87"/>
                      <a:pt x="178" y="87"/>
                    </a:cubicBezTo>
                    <a:cubicBezTo>
                      <a:pt x="174" y="88"/>
                      <a:pt x="149" y="121"/>
                      <a:pt x="149" y="121"/>
                    </a:cubicBezTo>
                    <a:cubicBezTo>
                      <a:pt x="149" y="121"/>
                      <a:pt x="144" y="128"/>
                      <a:pt x="133" y="128"/>
                    </a:cubicBezTo>
                    <a:cubicBezTo>
                      <a:pt x="121" y="128"/>
                      <a:pt x="0" y="111"/>
                      <a:pt x="0" y="111"/>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46"/>
              <p:cNvSpPr>
                <a:spLocks/>
              </p:cNvSpPr>
              <p:nvPr/>
            </p:nvSpPr>
            <p:spPr bwMode="auto">
              <a:xfrm>
                <a:off x="4322394" y="4631261"/>
                <a:ext cx="2022055" cy="1001144"/>
              </a:xfrm>
              <a:custGeom>
                <a:avLst/>
                <a:gdLst>
                  <a:gd name="T0" fmla="*/ 0 w 306"/>
                  <a:gd name="T1" fmla="*/ 111 h 150"/>
                  <a:gd name="T2" fmla="*/ 133 w 306"/>
                  <a:gd name="T3" fmla="*/ 23 h 150"/>
                  <a:gd name="T4" fmla="*/ 217 w 306"/>
                  <a:gd name="T5" fmla="*/ 12 h 150"/>
                  <a:gd name="T6" fmla="*/ 243 w 306"/>
                  <a:gd name="T7" fmla="*/ 59 h 150"/>
                  <a:gd name="T8" fmla="*/ 306 w 306"/>
                  <a:gd name="T9" fmla="*/ 150 h 150"/>
                  <a:gd name="T10" fmla="*/ 228 w 306"/>
                  <a:gd name="T11" fmla="*/ 150 h 150"/>
                  <a:gd name="T12" fmla="*/ 189 w 306"/>
                  <a:gd name="T13" fmla="*/ 105 h 150"/>
                  <a:gd name="T14" fmla="*/ 178 w 306"/>
                  <a:gd name="T15" fmla="*/ 87 h 150"/>
                  <a:gd name="T16" fmla="*/ 149 w 306"/>
                  <a:gd name="T17" fmla="*/ 121 h 150"/>
                  <a:gd name="T18" fmla="*/ 133 w 306"/>
                  <a:gd name="T19" fmla="*/ 128 h 150"/>
                  <a:gd name="T20" fmla="*/ 0 w 306"/>
                  <a:gd name="T21" fmla="*/ 11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50">
                    <a:moveTo>
                      <a:pt x="0" y="111"/>
                    </a:moveTo>
                    <a:cubicBezTo>
                      <a:pt x="0" y="111"/>
                      <a:pt x="110" y="37"/>
                      <a:pt x="133" y="23"/>
                    </a:cubicBezTo>
                    <a:cubicBezTo>
                      <a:pt x="155" y="10"/>
                      <a:pt x="206" y="0"/>
                      <a:pt x="217" y="12"/>
                    </a:cubicBezTo>
                    <a:cubicBezTo>
                      <a:pt x="229" y="23"/>
                      <a:pt x="237" y="44"/>
                      <a:pt x="243" y="59"/>
                    </a:cubicBezTo>
                    <a:cubicBezTo>
                      <a:pt x="250" y="74"/>
                      <a:pt x="306" y="150"/>
                      <a:pt x="306" y="150"/>
                    </a:cubicBezTo>
                    <a:cubicBezTo>
                      <a:pt x="228" y="150"/>
                      <a:pt x="228" y="150"/>
                      <a:pt x="228" y="150"/>
                    </a:cubicBezTo>
                    <a:cubicBezTo>
                      <a:pt x="228" y="150"/>
                      <a:pt x="203" y="135"/>
                      <a:pt x="189" y="105"/>
                    </a:cubicBezTo>
                    <a:cubicBezTo>
                      <a:pt x="185" y="94"/>
                      <a:pt x="182" y="87"/>
                      <a:pt x="178" y="87"/>
                    </a:cubicBezTo>
                    <a:cubicBezTo>
                      <a:pt x="174" y="88"/>
                      <a:pt x="149" y="121"/>
                      <a:pt x="149" y="121"/>
                    </a:cubicBezTo>
                    <a:cubicBezTo>
                      <a:pt x="149" y="121"/>
                      <a:pt x="144" y="128"/>
                      <a:pt x="133" y="128"/>
                    </a:cubicBezTo>
                    <a:cubicBezTo>
                      <a:pt x="121" y="128"/>
                      <a:pt x="0" y="111"/>
                      <a:pt x="0" y="111"/>
                    </a:cubicBezTo>
                    <a:close/>
                  </a:path>
                </a:pathLst>
              </a:custGeom>
              <a:noFill/>
              <a:ln w="9525" cap="flat">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47"/>
              <p:cNvSpPr>
                <a:spLocks/>
              </p:cNvSpPr>
              <p:nvPr/>
            </p:nvSpPr>
            <p:spPr bwMode="auto">
              <a:xfrm>
                <a:off x="795324" y="5237217"/>
                <a:ext cx="7541542" cy="981385"/>
              </a:xfrm>
              <a:custGeom>
                <a:avLst/>
                <a:gdLst>
                  <a:gd name="T0" fmla="*/ 446 w 1140"/>
                  <a:gd name="T1" fmla="*/ 127 h 147"/>
                  <a:gd name="T2" fmla="*/ 530 w 1140"/>
                  <a:gd name="T3" fmla="*/ 143 h 147"/>
                  <a:gd name="T4" fmla="*/ 628 w 1140"/>
                  <a:gd name="T5" fmla="*/ 123 h 147"/>
                  <a:gd name="T6" fmla="*/ 740 w 1140"/>
                  <a:gd name="T7" fmla="*/ 106 h 147"/>
                  <a:gd name="T8" fmla="*/ 860 w 1140"/>
                  <a:gd name="T9" fmla="*/ 123 h 147"/>
                  <a:gd name="T10" fmla="*/ 996 w 1140"/>
                  <a:gd name="T11" fmla="*/ 117 h 147"/>
                  <a:gd name="T12" fmla="*/ 1039 w 1140"/>
                  <a:gd name="T13" fmla="*/ 133 h 147"/>
                  <a:gd name="T14" fmla="*/ 1078 w 1140"/>
                  <a:gd name="T15" fmla="*/ 103 h 147"/>
                  <a:gd name="T16" fmla="*/ 1120 w 1140"/>
                  <a:gd name="T17" fmla="*/ 67 h 147"/>
                  <a:gd name="T18" fmla="*/ 1138 w 1140"/>
                  <a:gd name="T19" fmla="*/ 32 h 147"/>
                  <a:gd name="T20" fmla="*/ 1128 w 1140"/>
                  <a:gd name="T21" fmla="*/ 8 h 147"/>
                  <a:gd name="T22" fmla="*/ 1094 w 1140"/>
                  <a:gd name="T23" fmla="*/ 38 h 147"/>
                  <a:gd name="T24" fmla="*/ 1005 w 1140"/>
                  <a:gd name="T25" fmla="*/ 81 h 147"/>
                  <a:gd name="T26" fmla="*/ 811 w 1140"/>
                  <a:gd name="T27" fmla="*/ 55 h 147"/>
                  <a:gd name="T28" fmla="*/ 780 w 1140"/>
                  <a:gd name="T29" fmla="*/ 37 h 147"/>
                  <a:gd name="T30" fmla="*/ 721 w 1140"/>
                  <a:gd name="T31" fmla="*/ 33 h 147"/>
                  <a:gd name="T32" fmla="*/ 540 w 1140"/>
                  <a:gd name="T33" fmla="*/ 21 h 147"/>
                  <a:gd name="T34" fmla="*/ 487 w 1140"/>
                  <a:gd name="T35" fmla="*/ 13 h 147"/>
                  <a:gd name="T36" fmla="*/ 352 w 1140"/>
                  <a:gd name="T37" fmla="*/ 6 h 147"/>
                  <a:gd name="T38" fmla="*/ 272 w 1140"/>
                  <a:gd name="T39" fmla="*/ 2 h 147"/>
                  <a:gd name="T40" fmla="*/ 172 w 1140"/>
                  <a:gd name="T41" fmla="*/ 42 h 147"/>
                  <a:gd name="T42" fmla="*/ 145 w 1140"/>
                  <a:gd name="T43" fmla="*/ 43 h 147"/>
                  <a:gd name="T44" fmla="*/ 127 w 1140"/>
                  <a:gd name="T45" fmla="*/ 17 h 147"/>
                  <a:gd name="T46" fmla="*/ 94 w 1140"/>
                  <a:gd name="T47" fmla="*/ 20 h 147"/>
                  <a:gd name="T48" fmla="*/ 79 w 1140"/>
                  <a:gd name="T49" fmla="*/ 14 h 147"/>
                  <a:gd name="T50" fmla="*/ 63 w 1140"/>
                  <a:gd name="T51" fmla="*/ 33 h 147"/>
                  <a:gd name="T52" fmla="*/ 57 w 1140"/>
                  <a:gd name="T53" fmla="*/ 33 h 147"/>
                  <a:gd name="T54" fmla="*/ 22 w 1140"/>
                  <a:gd name="T55" fmla="*/ 42 h 147"/>
                  <a:gd name="T56" fmla="*/ 1 w 1140"/>
                  <a:gd name="T57" fmla="*/ 83 h 147"/>
                  <a:gd name="T58" fmla="*/ 44 w 1140"/>
                  <a:gd name="T59" fmla="*/ 135 h 147"/>
                  <a:gd name="T60" fmla="*/ 108 w 1140"/>
                  <a:gd name="T61" fmla="*/ 132 h 147"/>
                  <a:gd name="T62" fmla="*/ 144 w 1140"/>
                  <a:gd name="T63" fmla="*/ 97 h 147"/>
                  <a:gd name="T64" fmla="*/ 175 w 1140"/>
                  <a:gd name="T65" fmla="*/ 118 h 147"/>
                  <a:gd name="T66" fmla="*/ 232 w 1140"/>
                  <a:gd name="T67" fmla="*/ 128 h 147"/>
                  <a:gd name="T68" fmla="*/ 446 w 1140"/>
                  <a:gd name="T69" fmla="*/ 12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0" h="147">
                    <a:moveTo>
                      <a:pt x="446" y="127"/>
                    </a:moveTo>
                    <a:cubicBezTo>
                      <a:pt x="465" y="127"/>
                      <a:pt x="483" y="140"/>
                      <a:pt x="530" y="143"/>
                    </a:cubicBezTo>
                    <a:cubicBezTo>
                      <a:pt x="577" y="147"/>
                      <a:pt x="598" y="125"/>
                      <a:pt x="628" y="123"/>
                    </a:cubicBezTo>
                    <a:cubicBezTo>
                      <a:pt x="659" y="120"/>
                      <a:pt x="717" y="106"/>
                      <a:pt x="740" y="106"/>
                    </a:cubicBezTo>
                    <a:cubicBezTo>
                      <a:pt x="763" y="105"/>
                      <a:pt x="804" y="122"/>
                      <a:pt x="860" y="123"/>
                    </a:cubicBezTo>
                    <a:cubicBezTo>
                      <a:pt x="917" y="123"/>
                      <a:pt x="979" y="117"/>
                      <a:pt x="996" y="117"/>
                    </a:cubicBezTo>
                    <a:cubicBezTo>
                      <a:pt x="1014" y="117"/>
                      <a:pt x="1024" y="127"/>
                      <a:pt x="1039" y="133"/>
                    </a:cubicBezTo>
                    <a:cubicBezTo>
                      <a:pt x="1054" y="139"/>
                      <a:pt x="1066" y="116"/>
                      <a:pt x="1078" y="103"/>
                    </a:cubicBezTo>
                    <a:cubicBezTo>
                      <a:pt x="1084" y="97"/>
                      <a:pt x="1108" y="83"/>
                      <a:pt x="1120" y="67"/>
                    </a:cubicBezTo>
                    <a:cubicBezTo>
                      <a:pt x="1133" y="51"/>
                      <a:pt x="1137" y="36"/>
                      <a:pt x="1138" y="32"/>
                    </a:cubicBezTo>
                    <a:cubicBezTo>
                      <a:pt x="1140" y="24"/>
                      <a:pt x="1132" y="11"/>
                      <a:pt x="1128" y="8"/>
                    </a:cubicBezTo>
                    <a:cubicBezTo>
                      <a:pt x="1124" y="5"/>
                      <a:pt x="1103" y="31"/>
                      <a:pt x="1094" y="38"/>
                    </a:cubicBezTo>
                    <a:cubicBezTo>
                      <a:pt x="1084" y="46"/>
                      <a:pt x="1017" y="80"/>
                      <a:pt x="1005" y="81"/>
                    </a:cubicBezTo>
                    <a:cubicBezTo>
                      <a:pt x="993" y="82"/>
                      <a:pt x="820" y="57"/>
                      <a:pt x="811" y="55"/>
                    </a:cubicBezTo>
                    <a:cubicBezTo>
                      <a:pt x="803" y="54"/>
                      <a:pt x="792" y="40"/>
                      <a:pt x="780" y="37"/>
                    </a:cubicBezTo>
                    <a:cubicBezTo>
                      <a:pt x="768" y="33"/>
                      <a:pt x="740" y="34"/>
                      <a:pt x="721" y="33"/>
                    </a:cubicBezTo>
                    <a:cubicBezTo>
                      <a:pt x="702" y="32"/>
                      <a:pt x="559" y="21"/>
                      <a:pt x="540" y="21"/>
                    </a:cubicBezTo>
                    <a:cubicBezTo>
                      <a:pt x="520" y="21"/>
                      <a:pt x="504" y="17"/>
                      <a:pt x="487" y="13"/>
                    </a:cubicBezTo>
                    <a:cubicBezTo>
                      <a:pt x="470" y="10"/>
                      <a:pt x="373" y="7"/>
                      <a:pt x="352" y="6"/>
                    </a:cubicBezTo>
                    <a:cubicBezTo>
                      <a:pt x="330" y="5"/>
                      <a:pt x="311" y="0"/>
                      <a:pt x="272" y="2"/>
                    </a:cubicBezTo>
                    <a:cubicBezTo>
                      <a:pt x="233" y="3"/>
                      <a:pt x="172" y="42"/>
                      <a:pt x="172" y="42"/>
                    </a:cubicBezTo>
                    <a:cubicBezTo>
                      <a:pt x="172" y="42"/>
                      <a:pt x="151" y="46"/>
                      <a:pt x="145" y="43"/>
                    </a:cubicBezTo>
                    <a:cubicBezTo>
                      <a:pt x="140" y="40"/>
                      <a:pt x="131" y="20"/>
                      <a:pt x="127" y="17"/>
                    </a:cubicBezTo>
                    <a:cubicBezTo>
                      <a:pt x="124" y="14"/>
                      <a:pt x="97" y="20"/>
                      <a:pt x="94" y="20"/>
                    </a:cubicBezTo>
                    <a:cubicBezTo>
                      <a:pt x="90" y="20"/>
                      <a:pt x="82" y="14"/>
                      <a:pt x="79" y="14"/>
                    </a:cubicBezTo>
                    <a:cubicBezTo>
                      <a:pt x="76" y="13"/>
                      <a:pt x="65" y="31"/>
                      <a:pt x="63" y="33"/>
                    </a:cubicBezTo>
                    <a:cubicBezTo>
                      <a:pt x="61" y="34"/>
                      <a:pt x="60" y="33"/>
                      <a:pt x="57" y="33"/>
                    </a:cubicBezTo>
                    <a:cubicBezTo>
                      <a:pt x="54" y="33"/>
                      <a:pt x="42" y="30"/>
                      <a:pt x="22" y="42"/>
                    </a:cubicBezTo>
                    <a:cubicBezTo>
                      <a:pt x="6" y="52"/>
                      <a:pt x="2" y="66"/>
                      <a:pt x="1" y="83"/>
                    </a:cubicBezTo>
                    <a:cubicBezTo>
                      <a:pt x="0" y="106"/>
                      <a:pt x="12" y="134"/>
                      <a:pt x="44" y="135"/>
                    </a:cubicBezTo>
                    <a:cubicBezTo>
                      <a:pt x="76" y="136"/>
                      <a:pt x="98" y="137"/>
                      <a:pt x="108" y="132"/>
                    </a:cubicBezTo>
                    <a:cubicBezTo>
                      <a:pt x="119" y="128"/>
                      <a:pt x="136" y="101"/>
                      <a:pt x="144" y="97"/>
                    </a:cubicBezTo>
                    <a:cubicBezTo>
                      <a:pt x="152" y="92"/>
                      <a:pt x="154" y="109"/>
                      <a:pt x="175" y="118"/>
                    </a:cubicBezTo>
                    <a:cubicBezTo>
                      <a:pt x="196" y="127"/>
                      <a:pt x="203" y="128"/>
                      <a:pt x="232" y="128"/>
                    </a:cubicBezTo>
                    <a:cubicBezTo>
                      <a:pt x="262" y="129"/>
                      <a:pt x="428" y="126"/>
                      <a:pt x="446" y="127"/>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52"/>
              <p:cNvSpPr>
                <a:spLocks/>
              </p:cNvSpPr>
              <p:nvPr/>
            </p:nvSpPr>
            <p:spPr bwMode="auto">
              <a:xfrm>
                <a:off x="795324" y="5237217"/>
                <a:ext cx="7541542" cy="981385"/>
              </a:xfrm>
              <a:custGeom>
                <a:avLst/>
                <a:gdLst>
                  <a:gd name="T0" fmla="*/ 446 w 1140"/>
                  <a:gd name="T1" fmla="*/ 127 h 147"/>
                  <a:gd name="T2" fmla="*/ 530 w 1140"/>
                  <a:gd name="T3" fmla="*/ 143 h 147"/>
                  <a:gd name="T4" fmla="*/ 628 w 1140"/>
                  <a:gd name="T5" fmla="*/ 123 h 147"/>
                  <a:gd name="T6" fmla="*/ 740 w 1140"/>
                  <a:gd name="T7" fmla="*/ 106 h 147"/>
                  <a:gd name="T8" fmla="*/ 860 w 1140"/>
                  <a:gd name="T9" fmla="*/ 123 h 147"/>
                  <a:gd name="T10" fmla="*/ 996 w 1140"/>
                  <a:gd name="T11" fmla="*/ 117 h 147"/>
                  <a:gd name="T12" fmla="*/ 1039 w 1140"/>
                  <a:gd name="T13" fmla="*/ 133 h 147"/>
                  <a:gd name="T14" fmla="*/ 1078 w 1140"/>
                  <a:gd name="T15" fmla="*/ 103 h 147"/>
                  <a:gd name="T16" fmla="*/ 1120 w 1140"/>
                  <a:gd name="T17" fmla="*/ 67 h 147"/>
                  <a:gd name="T18" fmla="*/ 1138 w 1140"/>
                  <a:gd name="T19" fmla="*/ 32 h 147"/>
                  <a:gd name="T20" fmla="*/ 1128 w 1140"/>
                  <a:gd name="T21" fmla="*/ 8 h 147"/>
                  <a:gd name="T22" fmla="*/ 1094 w 1140"/>
                  <a:gd name="T23" fmla="*/ 38 h 147"/>
                  <a:gd name="T24" fmla="*/ 1005 w 1140"/>
                  <a:gd name="T25" fmla="*/ 81 h 147"/>
                  <a:gd name="T26" fmla="*/ 811 w 1140"/>
                  <a:gd name="T27" fmla="*/ 55 h 147"/>
                  <a:gd name="T28" fmla="*/ 780 w 1140"/>
                  <a:gd name="T29" fmla="*/ 37 h 147"/>
                  <a:gd name="T30" fmla="*/ 721 w 1140"/>
                  <a:gd name="T31" fmla="*/ 33 h 147"/>
                  <a:gd name="T32" fmla="*/ 540 w 1140"/>
                  <a:gd name="T33" fmla="*/ 21 h 147"/>
                  <a:gd name="T34" fmla="*/ 487 w 1140"/>
                  <a:gd name="T35" fmla="*/ 13 h 147"/>
                  <a:gd name="T36" fmla="*/ 352 w 1140"/>
                  <a:gd name="T37" fmla="*/ 6 h 147"/>
                  <a:gd name="T38" fmla="*/ 272 w 1140"/>
                  <a:gd name="T39" fmla="*/ 2 h 147"/>
                  <a:gd name="T40" fmla="*/ 172 w 1140"/>
                  <a:gd name="T41" fmla="*/ 42 h 147"/>
                  <a:gd name="T42" fmla="*/ 145 w 1140"/>
                  <a:gd name="T43" fmla="*/ 43 h 147"/>
                  <a:gd name="T44" fmla="*/ 127 w 1140"/>
                  <a:gd name="T45" fmla="*/ 17 h 147"/>
                  <a:gd name="T46" fmla="*/ 94 w 1140"/>
                  <a:gd name="T47" fmla="*/ 20 h 147"/>
                  <a:gd name="T48" fmla="*/ 79 w 1140"/>
                  <a:gd name="T49" fmla="*/ 14 h 147"/>
                  <a:gd name="T50" fmla="*/ 63 w 1140"/>
                  <a:gd name="T51" fmla="*/ 33 h 147"/>
                  <a:gd name="T52" fmla="*/ 57 w 1140"/>
                  <a:gd name="T53" fmla="*/ 33 h 147"/>
                  <a:gd name="T54" fmla="*/ 22 w 1140"/>
                  <a:gd name="T55" fmla="*/ 42 h 147"/>
                  <a:gd name="T56" fmla="*/ 1 w 1140"/>
                  <a:gd name="T57" fmla="*/ 83 h 147"/>
                  <a:gd name="T58" fmla="*/ 44 w 1140"/>
                  <a:gd name="T59" fmla="*/ 135 h 147"/>
                  <a:gd name="T60" fmla="*/ 108 w 1140"/>
                  <a:gd name="T61" fmla="*/ 132 h 147"/>
                  <a:gd name="T62" fmla="*/ 144 w 1140"/>
                  <a:gd name="T63" fmla="*/ 97 h 147"/>
                  <a:gd name="T64" fmla="*/ 175 w 1140"/>
                  <a:gd name="T65" fmla="*/ 118 h 147"/>
                  <a:gd name="T66" fmla="*/ 232 w 1140"/>
                  <a:gd name="T67" fmla="*/ 128 h 147"/>
                  <a:gd name="T68" fmla="*/ 446 w 1140"/>
                  <a:gd name="T69" fmla="*/ 12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0" h="147">
                    <a:moveTo>
                      <a:pt x="446" y="127"/>
                    </a:moveTo>
                    <a:cubicBezTo>
                      <a:pt x="465" y="127"/>
                      <a:pt x="483" y="140"/>
                      <a:pt x="530" y="143"/>
                    </a:cubicBezTo>
                    <a:cubicBezTo>
                      <a:pt x="577" y="147"/>
                      <a:pt x="598" y="125"/>
                      <a:pt x="628" y="123"/>
                    </a:cubicBezTo>
                    <a:cubicBezTo>
                      <a:pt x="659" y="120"/>
                      <a:pt x="717" y="106"/>
                      <a:pt x="740" y="106"/>
                    </a:cubicBezTo>
                    <a:cubicBezTo>
                      <a:pt x="763" y="105"/>
                      <a:pt x="804" y="122"/>
                      <a:pt x="860" y="123"/>
                    </a:cubicBezTo>
                    <a:cubicBezTo>
                      <a:pt x="917" y="123"/>
                      <a:pt x="979" y="117"/>
                      <a:pt x="996" y="117"/>
                    </a:cubicBezTo>
                    <a:cubicBezTo>
                      <a:pt x="1014" y="117"/>
                      <a:pt x="1024" y="127"/>
                      <a:pt x="1039" y="133"/>
                    </a:cubicBezTo>
                    <a:cubicBezTo>
                      <a:pt x="1054" y="139"/>
                      <a:pt x="1066" y="116"/>
                      <a:pt x="1078" y="103"/>
                    </a:cubicBezTo>
                    <a:cubicBezTo>
                      <a:pt x="1084" y="97"/>
                      <a:pt x="1108" y="83"/>
                      <a:pt x="1120" y="67"/>
                    </a:cubicBezTo>
                    <a:cubicBezTo>
                      <a:pt x="1133" y="51"/>
                      <a:pt x="1137" y="36"/>
                      <a:pt x="1138" y="32"/>
                    </a:cubicBezTo>
                    <a:cubicBezTo>
                      <a:pt x="1140" y="24"/>
                      <a:pt x="1132" y="11"/>
                      <a:pt x="1128" y="8"/>
                    </a:cubicBezTo>
                    <a:cubicBezTo>
                      <a:pt x="1124" y="5"/>
                      <a:pt x="1103" y="31"/>
                      <a:pt x="1094" y="38"/>
                    </a:cubicBezTo>
                    <a:cubicBezTo>
                      <a:pt x="1084" y="46"/>
                      <a:pt x="1017" y="80"/>
                      <a:pt x="1005" y="81"/>
                    </a:cubicBezTo>
                    <a:cubicBezTo>
                      <a:pt x="993" y="82"/>
                      <a:pt x="820" y="57"/>
                      <a:pt x="811" y="55"/>
                    </a:cubicBezTo>
                    <a:cubicBezTo>
                      <a:pt x="803" y="54"/>
                      <a:pt x="792" y="40"/>
                      <a:pt x="780" y="37"/>
                    </a:cubicBezTo>
                    <a:cubicBezTo>
                      <a:pt x="768" y="33"/>
                      <a:pt x="740" y="34"/>
                      <a:pt x="721" y="33"/>
                    </a:cubicBezTo>
                    <a:cubicBezTo>
                      <a:pt x="702" y="32"/>
                      <a:pt x="559" y="21"/>
                      <a:pt x="540" y="21"/>
                    </a:cubicBezTo>
                    <a:cubicBezTo>
                      <a:pt x="520" y="21"/>
                      <a:pt x="504" y="17"/>
                      <a:pt x="487" y="13"/>
                    </a:cubicBezTo>
                    <a:cubicBezTo>
                      <a:pt x="470" y="10"/>
                      <a:pt x="373" y="7"/>
                      <a:pt x="352" y="6"/>
                    </a:cubicBezTo>
                    <a:cubicBezTo>
                      <a:pt x="330" y="5"/>
                      <a:pt x="311" y="0"/>
                      <a:pt x="272" y="2"/>
                    </a:cubicBezTo>
                    <a:cubicBezTo>
                      <a:pt x="233" y="3"/>
                      <a:pt x="172" y="42"/>
                      <a:pt x="172" y="42"/>
                    </a:cubicBezTo>
                    <a:cubicBezTo>
                      <a:pt x="172" y="42"/>
                      <a:pt x="151" y="46"/>
                      <a:pt x="145" y="43"/>
                    </a:cubicBezTo>
                    <a:cubicBezTo>
                      <a:pt x="140" y="40"/>
                      <a:pt x="131" y="20"/>
                      <a:pt x="127" y="17"/>
                    </a:cubicBezTo>
                    <a:cubicBezTo>
                      <a:pt x="124" y="14"/>
                      <a:pt x="97" y="20"/>
                      <a:pt x="94" y="20"/>
                    </a:cubicBezTo>
                    <a:cubicBezTo>
                      <a:pt x="90" y="20"/>
                      <a:pt x="82" y="14"/>
                      <a:pt x="79" y="14"/>
                    </a:cubicBezTo>
                    <a:cubicBezTo>
                      <a:pt x="76" y="13"/>
                      <a:pt x="65" y="31"/>
                      <a:pt x="63" y="33"/>
                    </a:cubicBezTo>
                    <a:cubicBezTo>
                      <a:pt x="61" y="34"/>
                      <a:pt x="60" y="33"/>
                      <a:pt x="57" y="33"/>
                    </a:cubicBezTo>
                    <a:cubicBezTo>
                      <a:pt x="54" y="33"/>
                      <a:pt x="42" y="30"/>
                      <a:pt x="22" y="42"/>
                    </a:cubicBezTo>
                    <a:cubicBezTo>
                      <a:pt x="6" y="52"/>
                      <a:pt x="2" y="66"/>
                      <a:pt x="1" y="83"/>
                    </a:cubicBezTo>
                    <a:cubicBezTo>
                      <a:pt x="0" y="106"/>
                      <a:pt x="12" y="134"/>
                      <a:pt x="44" y="135"/>
                    </a:cubicBezTo>
                    <a:cubicBezTo>
                      <a:pt x="76" y="136"/>
                      <a:pt x="98" y="137"/>
                      <a:pt x="108" y="132"/>
                    </a:cubicBezTo>
                    <a:cubicBezTo>
                      <a:pt x="119" y="128"/>
                      <a:pt x="136" y="101"/>
                      <a:pt x="144" y="97"/>
                    </a:cubicBezTo>
                    <a:cubicBezTo>
                      <a:pt x="152" y="92"/>
                      <a:pt x="154" y="109"/>
                      <a:pt x="175" y="118"/>
                    </a:cubicBezTo>
                    <a:cubicBezTo>
                      <a:pt x="196" y="127"/>
                      <a:pt x="203" y="128"/>
                      <a:pt x="232" y="128"/>
                    </a:cubicBezTo>
                    <a:cubicBezTo>
                      <a:pt x="262" y="129"/>
                      <a:pt x="428" y="126"/>
                      <a:pt x="446" y="127"/>
                    </a:cubicBezTo>
                    <a:close/>
                  </a:path>
                </a:pathLst>
              </a:custGeom>
              <a:noFill/>
              <a:ln w="9525" cap="flat">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53"/>
              <p:cNvSpPr>
                <a:spLocks/>
              </p:cNvSpPr>
              <p:nvPr/>
            </p:nvSpPr>
            <p:spPr bwMode="auto">
              <a:xfrm>
                <a:off x="2323392" y="5632405"/>
                <a:ext cx="681703" cy="158075"/>
              </a:xfrm>
              <a:custGeom>
                <a:avLst/>
                <a:gdLst>
                  <a:gd name="T0" fmla="*/ 0 w 103"/>
                  <a:gd name="T1" fmla="*/ 0 h 24"/>
                  <a:gd name="T2" fmla="*/ 21 w 103"/>
                  <a:gd name="T3" fmla="*/ 13 h 24"/>
                  <a:gd name="T4" fmla="*/ 69 w 103"/>
                  <a:gd name="T5" fmla="*/ 17 h 24"/>
                  <a:gd name="T6" fmla="*/ 103 w 103"/>
                  <a:gd name="T7" fmla="*/ 24 h 24"/>
                </a:gdLst>
                <a:ahLst/>
                <a:cxnLst>
                  <a:cxn ang="0">
                    <a:pos x="T0" y="T1"/>
                  </a:cxn>
                  <a:cxn ang="0">
                    <a:pos x="T2" y="T3"/>
                  </a:cxn>
                  <a:cxn ang="0">
                    <a:pos x="T4" y="T5"/>
                  </a:cxn>
                  <a:cxn ang="0">
                    <a:pos x="T6" y="T7"/>
                  </a:cxn>
                </a:cxnLst>
                <a:rect l="0" t="0" r="r" b="b"/>
                <a:pathLst>
                  <a:path w="103" h="24">
                    <a:moveTo>
                      <a:pt x="0" y="0"/>
                    </a:moveTo>
                    <a:cubicBezTo>
                      <a:pt x="0" y="0"/>
                      <a:pt x="14" y="11"/>
                      <a:pt x="21" y="13"/>
                    </a:cubicBezTo>
                    <a:cubicBezTo>
                      <a:pt x="29" y="16"/>
                      <a:pt x="50" y="15"/>
                      <a:pt x="69" y="17"/>
                    </a:cubicBezTo>
                    <a:cubicBezTo>
                      <a:pt x="88" y="20"/>
                      <a:pt x="103" y="24"/>
                      <a:pt x="103" y="24"/>
                    </a:cubicBezTo>
                  </a:path>
                </a:pathLst>
              </a:custGeom>
              <a:noFill/>
              <a:ln w="9525" cap="rnd">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54"/>
              <p:cNvSpPr>
                <a:spLocks/>
              </p:cNvSpPr>
              <p:nvPr/>
            </p:nvSpPr>
            <p:spPr bwMode="auto">
              <a:xfrm>
                <a:off x="1845871" y="5125247"/>
                <a:ext cx="1514895" cy="1086769"/>
              </a:xfrm>
              <a:custGeom>
                <a:avLst/>
                <a:gdLst>
                  <a:gd name="T0" fmla="*/ 226 w 229"/>
                  <a:gd name="T1" fmla="*/ 95 h 163"/>
                  <a:gd name="T2" fmla="*/ 223 w 229"/>
                  <a:gd name="T3" fmla="*/ 36 h 163"/>
                  <a:gd name="T4" fmla="*/ 224 w 229"/>
                  <a:gd name="T5" fmla="*/ 9 h 163"/>
                  <a:gd name="T6" fmla="*/ 217 w 229"/>
                  <a:gd name="T7" fmla="*/ 4 h 163"/>
                  <a:gd name="T8" fmla="*/ 210 w 229"/>
                  <a:gd name="T9" fmla="*/ 7 h 163"/>
                  <a:gd name="T10" fmla="*/ 203 w 229"/>
                  <a:gd name="T11" fmla="*/ 2 h 163"/>
                  <a:gd name="T12" fmla="*/ 197 w 229"/>
                  <a:gd name="T13" fmla="*/ 4 h 163"/>
                  <a:gd name="T14" fmla="*/ 190 w 229"/>
                  <a:gd name="T15" fmla="*/ 0 h 163"/>
                  <a:gd name="T16" fmla="*/ 187 w 229"/>
                  <a:gd name="T17" fmla="*/ 3 h 163"/>
                  <a:gd name="T18" fmla="*/ 178 w 229"/>
                  <a:gd name="T19" fmla="*/ 2 h 163"/>
                  <a:gd name="T20" fmla="*/ 171 w 229"/>
                  <a:gd name="T21" fmla="*/ 13 h 163"/>
                  <a:gd name="T22" fmla="*/ 165 w 229"/>
                  <a:gd name="T23" fmla="*/ 17 h 163"/>
                  <a:gd name="T24" fmla="*/ 184 w 229"/>
                  <a:gd name="T25" fmla="*/ 29 h 163"/>
                  <a:gd name="T26" fmla="*/ 186 w 229"/>
                  <a:gd name="T27" fmla="*/ 66 h 163"/>
                  <a:gd name="T28" fmla="*/ 177 w 229"/>
                  <a:gd name="T29" fmla="*/ 93 h 163"/>
                  <a:gd name="T30" fmla="*/ 179 w 229"/>
                  <a:gd name="T31" fmla="*/ 121 h 163"/>
                  <a:gd name="T32" fmla="*/ 0 w 229"/>
                  <a:gd name="T33" fmla="*/ 114 h 163"/>
                  <a:gd name="T34" fmla="*/ 53 w 229"/>
                  <a:gd name="T35" fmla="*/ 154 h 163"/>
                  <a:gd name="T36" fmla="*/ 219 w 229"/>
                  <a:gd name="T37" fmla="*/ 158 h 163"/>
                  <a:gd name="T38" fmla="*/ 226 w 229"/>
                  <a:gd name="T39" fmla="*/ 9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163">
                    <a:moveTo>
                      <a:pt x="226" y="95"/>
                    </a:moveTo>
                    <a:cubicBezTo>
                      <a:pt x="223" y="61"/>
                      <a:pt x="222" y="41"/>
                      <a:pt x="223" y="36"/>
                    </a:cubicBezTo>
                    <a:cubicBezTo>
                      <a:pt x="226" y="28"/>
                      <a:pt x="227" y="10"/>
                      <a:pt x="224" y="9"/>
                    </a:cubicBezTo>
                    <a:cubicBezTo>
                      <a:pt x="224" y="9"/>
                      <a:pt x="221" y="4"/>
                      <a:pt x="217" y="4"/>
                    </a:cubicBezTo>
                    <a:cubicBezTo>
                      <a:pt x="213" y="5"/>
                      <a:pt x="213" y="7"/>
                      <a:pt x="210" y="7"/>
                    </a:cubicBezTo>
                    <a:cubicBezTo>
                      <a:pt x="207" y="7"/>
                      <a:pt x="206" y="2"/>
                      <a:pt x="203" y="2"/>
                    </a:cubicBezTo>
                    <a:cubicBezTo>
                      <a:pt x="202" y="2"/>
                      <a:pt x="200" y="3"/>
                      <a:pt x="197" y="4"/>
                    </a:cubicBezTo>
                    <a:cubicBezTo>
                      <a:pt x="194" y="2"/>
                      <a:pt x="191" y="0"/>
                      <a:pt x="190" y="0"/>
                    </a:cubicBezTo>
                    <a:cubicBezTo>
                      <a:pt x="189" y="0"/>
                      <a:pt x="188" y="1"/>
                      <a:pt x="187" y="3"/>
                    </a:cubicBezTo>
                    <a:cubicBezTo>
                      <a:pt x="184" y="2"/>
                      <a:pt x="181" y="1"/>
                      <a:pt x="178" y="2"/>
                    </a:cubicBezTo>
                    <a:cubicBezTo>
                      <a:pt x="175" y="3"/>
                      <a:pt x="172" y="13"/>
                      <a:pt x="171" y="13"/>
                    </a:cubicBezTo>
                    <a:cubicBezTo>
                      <a:pt x="170" y="13"/>
                      <a:pt x="165" y="14"/>
                      <a:pt x="165" y="17"/>
                    </a:cubicBezTo>
                    <a:cubicBezTo>
                      <a:pt x="164" y="21"/>
                      <a:pt x="183" y="26"/>
                      <a:pt x="184" y="29"/>
                    </a:cubicBezTo>
                    <a:cubicBezTo>
                      <a:pt x="185" y="31"/>
                      <a:pt x="189" y="56"/>
                      <a:pt x="186" y="66"/>
                    </a:cubicBezTo>
                    <a:cubicBezTo>
                      <a:pt x="183" y="76"/>
                      <a:pt x="179" y="86"/>
                      <a:pt x="177" y="93"/>
                    </a:cubicBezTo>
                    <a:cubicBezTo>
                      <a:pt x="174" y="99"/>
                      <a:pt x="174" y="111"/>
                      <a:pt x="179" y="121"/>
                    </a:cubicBezTo>
                    <a:cubicBezTo>
                      <a:pt x="0" y="114"/>
                      <a:pt x="0" y="114"/>
                      <a:pt x="0" y="114"/>
                    </a:cubicBezTo>
                    <a:cubicBezTo>
                      <a:pt x="0" y="114"/>
                      <a:pt x="9" y="147"/>
                      <a:pt x="53" y="154"/>
                    </a:cubicBezTo>
                    <a:cubicBezTo>
                      <a:pt x="97" y="162"/>
                      <a:pt x="216" y="163"/>
                      <a:pt x="219" y="158"/>
                    </a:cubicBezTo>
                    <a:cubicBezTo>
                      <a:pt x="221" y="154"/>
                      <a:pt x="229" y="129"/>
                      <a:pt x="226" y="95"/>
                    </a:cubicBezTo>
                    <a:close/>
                  </a:path>
                </a:pathLst>
              </a:custGeom>
              <a:solidFill>
                <a:srgbClr val="FFDC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57"/>
              <p:cNvSpPr>
                <a:spLocks/>
              </p:cNvSpPr>
              <p:nvPr/>
            </p:nvSpPr>
            <p:spPr bwMode="auto">
              <a:xfrm>
                <a:off x="1845871" y="5125247"/>
                <a:ext cx="1514895" cy="1086769"/>
              </a:xfrm>
              <a:custGeom>
                <a:avLst/>
                <a:gdLst>
                  <a:gd name="T0" fmla="*/ 0 w 229"/>
                  <a:gd name="T1" fmla="*/ 114 h 163"/>
                  <a:gd name="T2" fmla="*/ 53 w 229"/>
                  <a:gd name="T3" fmla="*/ 154 h 163"/>
                  <a:gd name="T4" fmla="*/ 219 w 229"/>
                  <a:gd name="T5" fmla="*/ 158 h 163"/>
                  <a:gd name="T6" fmla="*/ 226 w 229"/>
                  <a:gd name="T7" fmla="*/ 95 h 163"/>
                  <a:gd name="T8" fmla="*/ 223 w 229"/>
                  <a:gd name="T9" fmla="*/ 36 h 163"/>
                  <a:gd name="T10" fmla="*/ 224 w 229"/>
                  <a:gd name="T11" fmla="*/ 9 h 163"/>
                  <a:gd name="T12" fmla="*/ 217 w 229"/>
                  <a:gd name="T13" fmla="*/ 4 h 163"/>
                  <a:gd name="T14" fmla="*/ 210 w 229"/>
                  <a:gd name="T15" fmla="*/ 7 h 163"/>
                  <a:gd name="T16" fmla="*/ 203 w 229"/>
                  <a:gd name="T17" fmla="*/ 2 h 163"/>
                  <a:gd name="T18" fmla="*/ 197 w 229"/>
                  <a:gd name="T19" fmla="*/ 4 h 163"/>
                  <a:gd name="T20" fmla="*/ 190 w 229"/>
                  <a:gd name="T21" fmla="*/ 0 h 163"/>
                  <a:gd name="T22" fmla="*/ 187 w 229"/>
                  <a:gd name="T23" fmla="*/ 3 h 163"/>
                  <a:gd name="T24" fmla="*/ 178 w 229"/>
                  <a:gd name="T25" fmla="*/ 2 h 163"/>
                  <a:gd name="T26" fmla="*/ 171 w 229"/>
                  <a:gd name="T27" fmla="*/ 13 h 163"/>
                  <a:gd name="T28" fmla="*/ 165 w 229"/>
                  <a:gd name="T29" fmla="*/ 17 h 163"/>
                  <a:gd name="T30" fmla="*/ 184 w 229"/>
                  <a:gd name="T31" fmla="*/ 29 h 163"/>
                  <a:gd name="T32" fmla="*/ 186 w 229"/>
                  <a:gd name="T33" fmla="*/ 66 h 163"/>
                  <a:gd name="T34" fmla="*/ 177 w 229"/>
                  <a:gd name="T35" fmla="*/ 93 h 163"/>
                  <a:gd name="T36" fmla="*/ 179 w 229"/>
                  <a:gd name="T37" fmla="*/ 12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9" h="163">
                    <a:moveTo>
                      <a:pt x="0" y="114"/>
                    </a:moveTo>
                    <a:cubicBezTo>
                      <a:pt x="0" y="114"/>
                      <a:pt x="9" y="147"/>
                      <a:pt x="53" y="154"/>
                    </a:cubicBezTo>
                    <a:cubicBezTo>
                      <a:pt x="97" y="162"/>
                      <a:pt x="216" y="163"/>
                      <a:pt x="219" y="158"/>
                    </a:cubicBezTo>
                    <a:cubicBezTo>
                      <a:pt x="221" y="154"/>
                      <a:pt x="229" y="129"/>
                      <a:pt x="226" y="95"/>
                    </a:cubicBezTo>
                    <a:cubicBezTo>
                      <a:pt x="223" y="61"/>
                      <a:pt x="222" y="41"/>
                      <a:pt x="223" y="36"/>
                    </a:cubicBezTo>
                    <a:cubicBezTo>
                      <a:pt x="226" y="28"/>
                      <a:pt x="226" y="14"/>
                      <a:pt x="224" y="9"/>
                    </a:cubicBezTo>
                    <a:cubicBezTo>
                      <a:pt x="224" y="9"/>
                      <a:pt x="221" y="4"/>
                      <a:pt x="217" y="4"/>
                    </a:cubicBezTo>
                    <a:cubicBezTo>
                      <a:pt x="213" y="5"/>
                      <a:pt x="211" y="7"/>
                      <a:pt x="210" y="7"/>
                    </a:cubicBezTo>
                    <a:cubicBezTo>
                      <a:pt x="209" y="6"/>
                      <a:pt x="208" y="2"/>
                      <a:pt x="203" y="2"/>
                    </a:cubicBezTo>
                    <a:cubicBezTo>
                      <a:pt x="202" y="2"/>
                      <a:pt x="200" y="3"/>
                      <a:pt x="197" y="4"/>
                    </a:cubicBezTo>
                    <a:cubicBezTo>
                      <a:pt x="194" y="2"/>
                      <a:pt x="191" y="0"/>
                      <a:pt x="190" y="0"/>
                    </a:cubicBezTo>
                    <a:cubicBezTo>
                      <a:pt x="189" y="0"/>
                      <a:pt x="188" y="1"/>
                      <a:pt x="187" y="3"/>
                    </a:cubicBezTo>
                    <a:cubicBezTo>
                      <a:pt x="183" y="2"/>
                      <a:pt x="180" y="1"/>
                      <a:pt x="178" y="2"/>
                    </a:cubicBezTo>
                    <a:cubicBezTo>
                      <a:pt x="175" y="3"/>
                      <a:pt x="172" y="13"/>
                      <a:pt x="171" y="13"/>
                    </a:cubicBezTo>
                    <a:cubicBezTo>
                      <a:pt x="170" y="13"/>
                      <a:pt x="165" y="14"/>
                      <a:pt x="165" y="17"/>
                    </a:cubicBezTo>
                    <a:cubicBezTo>
                      <a:pt x="164" y="21"/>
                      <a:pt x="183" y="26"/>
                      <a:pt x="184" y="29"/>
                    </a:cubicBezTo>
                    <a:cubicBezTo>
                      <a:pt x="185" y="31"/>
                      <a:pt x="189" y="56"/>
                      <a:pt x="186" y="66"/>
                    </a:cubicBezTo>
                    <a:cubicBezTo>
                      <a:pt x="183" y="76"/>
                      <a:pt x="179" y="86"/>
                      <a:pt x="177" y="93"/>
                    </a:cubicBezTo>
                    <a:cubicBezTo>
                      <a:pt x="174" y="99"/>
                      <a:pt x="174" y="111"/>
                      <a:pt x="179" y="121"/>
                    </a:cubicBezTo>
                  </a:path>
                </a:pathLst>
              </a:custGeom>
              <a:noFill/>
              <a:ln w="9525" cap="rnd">
                <a:solidFill>
                  <a:srgbClr val="A97A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18"/>
            <p:cNvGrpSpPr/>
            <p:nvPr/>
          </p:nvGrpSpPr>
          <p:grpSpPr>
            <a:xfrm>
              <a:off x="1039024" y="4904599"/>
              <a:ext cx="6800560" cy="1300829"/>
              <a:chOff x="1039024" y="6330572"/>
              <a:chExt cx="6800560" cy="1300829"/>
            </a:xfrm>
          </p:grpSpPr>
          <p:sp>
            <p:nvSpPr>
              <p:cNvPr id="20" name="Freeform 45"/>
              <p:cNvSpPr>
                <a:spLocks/>
              </p:cNvSpPr>
              <p:nvPr/>
            </p:nvSpPr>
            <p:spPr bwMode="auto">
              <a:xfrm>
                <a:off x="5181932" y="6330572"/>
                <a:ext cx="596078" cy="266752"/>
              </a:xfrm>
              <a:custGeom>
                <a:avLst/>
                <a:gdLst>
                  <a:gd name="T0" fmla="*/ 26 w 90"/>
                  <a:gd name="T1" fmla="*/ 3 h 40"/>
                  <a:gd name="T2" fmla="*/ 74 w 90"/>
                  <a:gd name="T3" fmla="*/ 8 h 40"/>
                  <a:gd name="T4" fmla="*/ 44 w 90"/>
                  <a:gd name="T5" fmla="*/ 37 h 40"/>
                  <a:gd name="T6" fmla="*/ 26 w 90"/>
                  <a:gd name="T7" fmla="*/ 3 h 40"/>
                </a:gdLst>
                <a:ahLst/>
                <a:cxnLst>
                  <a:cxn ang="0">
                    <a:pos x="T0" y="T1"/>
                  </a:cxn>
                  <a:cxn ang="0">
                    <a:pos x="T2" y="T3"/>
                  </a:cxn>
                  <a:cxn ang="0">
                    <a:pos x="T4" y="T5"/>
                  </a:cxn>
                  <a:cxn ang="0">
                    <a:pos x="T6" y="T7"/>
                  </a:cxn>
                </a:cxnLst>
                <a:rect l="0" t="0" r="r" b="b"/>
                <a:pathLst>
                  <a:path w="90" h="40">
                    <a:moveTo>
                      <a:pt x="26" y="3"/>
                    </a:moveTo>
                    <a:cubicBezTo>
                      <a:pt x="26" y="3"/>
                      <a:pt x="59" y="0"/>
                      <a:pt x="74" y="8"/>
                    </a:cubicBezTo>
                    <a:cubicBezTo>
                      <a:pt x="90" y="16"/>
                      <a:pt x="73" y="40"/>
                      <a:pt x="44" y="37"/>
                    </a:cubicBezTo>
                    <a:cubicBezTo>
                      <a:pt x="14" y="34"/>
                      <a:pt x="0" y="3"/>
                      <a:pt x="26" y="3"/>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48"/>
              <p:cNvSpPr>
                <a:spLocks/>
              </p:cNvSpPr>
              <p:nvPr/>
            </p:nvSpPr>
            <p:spPr bwMode="auto">
              <a:xfrm>
                <a:off x="4029295" y="6972753"/>
                <a:ext cx="826606" cy="510452"/>
              </a:xfrm>
              <a:custGeom>
                <a:avLst/>
                <a:gdLst>
                  <a:gd name="T0" fmla="*/ 5 w 125"/>
                  <a:gd name="T1" fmla="*/ 13 h 77"/>
                  <a:gd name="T2" fmla="*/ 47 w 125"/>
                  <a:gd name="T3" fmla="*/ 1 h 77"/>
                  <a:gd name="T4" fmla="*/ 123 w 125"/>
                  <a:gd name="T5" fmla="*/ 26 h 77"/>
                  <a:gd name="T6" fmla="*/ 44 w 125"/>
                  <a:gd name="T7" fmla="*/ 65 h 77"/>
                  <a:gd name="T8" fmla="*/ 5 w 125"/>
                  <a:gd name="T9" fmla="*/ 13 h 77"/>
                </a:gdLst>
                <a:ahLst/>
                <a:cxnLst>
                  <a:cxn ang="0">
                    <a:pos x="T0" y="T1"/>
                  </a:cxn>
                  <a:cxn ang="0">
                    <a:pos x="T2" y="T3"/>
                  </a:cxn>
                  <a:cxn ang="0">
                    <a:pos x="T4" y="T5"/>
                  </a:cxn>
                  <a:cxn ang="0">
                    <a:pos x="T6" y="T7"/>
                  </a:cxn>
                  <a:cxn ang="0">
                    <a:pos x="T8" y="T9"/>
                  </a:cxn>
                </a:cxnLst>
                <a:rect l="0" t="0" r="r" b="b"/>
                <a:pathLst>
                  <a:path w="125" h="77">
                    <a:moveTo>
                      <a:pt x="5" y="13"/>
                    </a:moveTo>
                    <a:cubicBezTo>
                      <a:pt x="5" y="13"/>
                      <a:pt x="24" y="0"/>
                      <a:pt x="47" y="1"/>
                    </a:cubicBezTo>
                    <a:cubicBezTo>
                      <a:pt x="71" y="2"/>
                      <a:pt x="125" y="11"/>
                      <a:pt x="123" y="26"/>
                    </a:cubicBezTo>
                    <a:cubicBezTo>
                      <a:pt x="121" y="42"/>
                      <a:pt x="81" y="77"/>
                      <a:pt x="44" y="65"/>
                    </a:cubicBezTo>
                    <a:cubicBezTo>
                      <a:pt x="8" y="53"/>
                      <a:pt x="0" y="25"/>
                      <a:pt x="5" y="13"/>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9"/>
              <p:cNvSpPr>
                <a:spLocks/>
              </p:cNvSpPr>
              <p:nvPr/>
            </p:nvSpPr>
            <p:spPr bwMode="auto">
              <a:xfrm>
                <a:off x="1039024" y="7196694"/>
                <a:ext cx="622424" cy="382016"/>
              </a:xfrm>
              <a:custGeom>
                <a:avLst/>
                <a:gdLst>
                  <a:gd name="T0" fmla="*/ 83 w 94"/>
                  <a:gd name="T1" fmla="*/ 22 h 57"/>
                  <a:gd name="T2" fmla="*/ 46 w 94"/>
                  <a:gd name="T3" fmla="*/ 0 h 57"/>
                  <a:gd name="T4" fmla="*/ 14 w 94"/>
                  <a:gd name="T5" fmla="*/ 22 h 57"/>
                  <a:gd name="T6" fmla="*/ 0 w 94"/>
                  <a:gd name="T7" fmla="*/ 55 h 57"/>
                  <a:gd name="T8" fmla="*/ 71 w 94"/>
                  <a:gd name="T9" fmla="*/ 52 h 57"/>
                  <a:gd name="T10" fmla="*/ 94 w 94"/>
                  <a:gd name="T11" fmla="*/ 29 h 57"/>
                  <a:gd name="T12" fmla="*/ 83 w 94"/>
                  <a:gd name="T13" fmla="*/ 22 h 57"/>
                </a:gdLst>
                <a:ahLst/>
                <a:cxnLst>
                  <a:cxn ang="0">
                    <a:pos x="T0" y="T1"/>
                  </a:cxn>
                  <a:cxn ang="0">
                    <a:pos x="T2" y="T3"/>
                  </a:cxn>
                  <a:cxn ang="0">
                    <a:pos x="T4" y="T5"/>
                  </a:cxn>
                  <a:cxn ang="0">
                    <a:pos x="T6" y="T7"/>
                  </a:cxn>
                  <a:cxn ang="0">
                    <a:pos x="T8" y="T9"/>
                  </a:cxn>
                  <a:cxn ang="0">
                    <a:pos x="T10" y="T11"/>
                  </a:cxn>
                  <a:cxn ang="0">
                    <a:pos x="T12" y="T13"/>
                  </a:cxn>
                </a:cxnLst>
                <a:rect l="0" t="0" r="r" b="b"/>
                <a:pathLst>
                  <a:path w="94" h="57">
                    <a:moveTo>
                      <a:pt x="83" y="22"/>
                    </a:moveTo>
                    <a:cubicBezTo>
                      <a:pt x="80" y="15"/>
                      <a:pt x="64" y="0"/>
                      <a:pt x="46" y="0"/>
                    </a:cubicBezTo>
                    <a:cubicBezTo>
                      <a:pt x="28" y="0"/>
                      <a:pt x="21" y="8"/>
                      <a:pt x="14" y="22"/>
                    </a:cubicBezTo>
                    <a:cubicBezTo>
                      <a:pt x="10" y="31"/>
                      <a:pt x="0" y="55"/>
                      <a:pt x="0" y="55"/>
                    </a:cubicBezTo>
                    <a:cubicBezTo>
                      <a:pt x="32" y="56"/>
                      <a:pt x="61" y="57"/>
                      <a:pt x="71" y="52"/>
                    </a:cubicBezTo>
                    <a:cubicBezTo>
                      <a:pt x="78" y="50"/>
                      <a:pt x="86" y="39"/>
                      <a:pt x="94" y="29"/>
                    </a:cubicBezTo>
                    <a:cubicBezTo>
                      <a:pt x="90" y="26"/>
                      <a:pt x="84" y="25"/>
                      <a:pt x="83" y="22"/>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0"/>
              <p:cNvSpPr>
                <a:spLocks/>
              </p:cNvSpPr>
              <p:nvPr/>
            </p:nvSpPr>
            <p:spPr bwMode="auto">
              <a:xfrm>
                <a:off x="3476029" y="7417341"/>
                <a:ext cx="1155931" cy="214060"/>
              </a:xfrm>
              <a:custGeom>
                <a:avLst/>
                <a:gdLst>
                  <a:gd name="T0" fmla="*/ 41 w 175"/>
                  <a:gd name="T1" fmla="*/ 1 h 32"/>
                  <a:gd name="T2" fmla="*/ 0 w 175"/>
                  <a:gd name="T3" fmla="*/ 14 h 32"/>
                  <a:gd name="T4" fmla="*/ 41 w 175"/>
                  <a:gd name="T5" fmla="*/ 14 h 32"/>
                  <a:gd name="T6" fmla="*/ 125 w 175"/>
                  <a:gd name="T7" fmla="*/ 30 h 32"/>
                  <a:gd name="T8" fmla="*/ 175 w 175"/>
                  <a:gd name="T9" fmla="*/ 24 h 32"/>
                  <a:gd name="T10" fmla="*/ 104 w 175"/>
                  <a:gd name="T11" fmla="*/ 12 h 32"/>
                  <a:gd name="T12" fmla="*/ 41 w 175"/>
                  <a:gd name="T13" fmla="*/ 1 h 32"/>
                </a:gdLst>
                <a:ahLst/>
                <a:cxnLst>
                  <a:cxn ang="0">
                    <a:pos x="T0" y="T1"/>
                  </a:cxn>
                  <a:cxn ang="0">
                    <a:pos x="T2" y="T3"/>
                  </a:cxn>
                  <a:cxn ang="0">
                    <a:pos x="T4" y="T5"/>
                  </a:cxn>
                  <a:cxn ang="0">
                    <a:pos x="T6" y="T7"/>
                  </a:cxn>
                  <a:cxn ang="0">
                    <a:pos x="T8" y="T9"/>
                  </a:cxn>
                  <a:cxn ang="0">
                    <a:pos x="T10" y="T11"/>
                  </a:cxn>
                  <a:cxn ang="0">
                    <a:pos x="T12" y="T13"/>
                  </a:cxn>
                </a:cxnLst>
                <a:rect l="0" t="0" r="r" b="b"/>
                <a:pathLst>
                  <a:path w="175" h="32">
                    <a:moveTo>
                      <a:pt x="41" y="1"/>
                    </a:moveTo>
                    <a:cubicBezTo>
                      <a:pt x="26" y="1"/>
                      <a:pt x="9" y="9"/>
                      <a:pt x="0" y="14"/>
                    </a:cubicBezTo>
                    <a:cubicBezTo>
                      <a:pt x="21" y="14"/>
                      <a:pt x="36" y="14"/>
                      <a:pt x="41" y="14"/>
                    </a:cubicBezTo>
                    <a:cubicBezTo>
                      <a:pt x="60" y="14"/>
                      <a:pt x="78" y="27"/>
                      <a:pt x="125" y="30"/>
                    </a:cubicBezTo>
                    <a:cubicBezTo>
                      <a:pt x="146" y="32"/>
                      <a:pt x="161" y="29"/>
                      <a:pt x="175" y="24"/>
                    </a:cubicBezTo>
                    <a:cubicBezTo>
                      <a:pt x="154" y="23"/>
                      <a:pt x="128" y="14"/>
                      <a:pt x="104" y="12"/>
                    </a:cubicBezTo>
                    <a:cubicBezTo>
                      <a:pt x="76" y="10"/>
                      <a:pt x="64" y="0"/>
                      <a:pt x="41" y="1"/>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51"/>
              <p:cNvSpPr>
                <a:spLocks/>
              </p:cNvSpPr>
              <p:nvPr/>
            </p:nvSpPr>
            <p:spPr bwMode="auto">
              <a:xfrm>
                <a:off x="7464154" y="7384408"/>
                <a:ext cx="375430" cy="194301"/>
              </a:xfrm>
              <a:custGeom>
                <a:avLst/>
                <a:gdLst>
                  <a:gd name="T0" fmla="*/ 0 w 57"/>
                  <a:gd name="T1" fmla="*/ 10 h 29"/>
                  <a:gd name="T2" fmla="*/ 31 w 57"/>
                  <a:gd name="T3" fmla="*/ 25 h 29"/>
                  <a:gd name="T4" fmla="*/ 57 w 57"/>
                  <a:gd name="T5" fmla="*/ 11 h 29"/>
                  <a:gd name="T6" fmla="*/ 21 w 57"/>
                  <a:gd name="T7" fmla="*/ 1 h 29"/>
                  <a:gd name="T8" fmla="*/ 0 w 57"/>
                  <a:gd name="T9" fmla="*/ 10 h 29"/>
                </a:gdLst>
                <a:ahLst/>
                <a:cxnLst>
                  <a:cxn ang="0">
                    <a:pos x="T0" y="T1"/>
                  </a:cxn>
                  <a:cxn ang="0">
                    <a:pos x="T2" y="T3"/>
                  </a:cxn>
                  <a:cxn ang="0">
                    <a:pos x="T4" y="T5"/>
                  </a:cxn>
                  <a:cxn ang="0">
                    <a:pos x="T6" y="T7"/>
                  </a:cxn>
                  <a:cxn ang="0">
                    <a:pos x="T8" y="T9"/>
                  </a:cxn>
                </a:cxnLst>
                <a:rect l="0" t="0" r="r" b="b"/>
                <a:pathLst>
                  <a:path w="57" h="29">
                    <a:moveTo>
                      <a:pt x="0" y="10"/>
                    </a:moveTo>
                    <a:cubicBezTo>
                      <a:pt x="11" y="13"/>
                      <a:pt x="20" y="20"/>
                      <a:pt x="31" y="25"/>
                    </a:cubicBezTo>
                    <a:cubicBezTo>
                      <a:pt x="40" y="29"/>
                      <a:pt x="49" y="21"/>
                      <a:pt x="57" y="11"/>
                    </a:cubicBezTo>
                    <a:cubicBezTo>
                      <a:pt x="47" y="6"/>
                      <a:pt x="32" y="2"/>
                      <a:pt x="21" y="1"/>
                    </a:cubicBezTo>
                    <a:cubicBezTo>
                      <a:pt x="12" y="0"/>
                      <a:pt x="5" y="5"/>
                      <a:pt x="0" y="10"/>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55"/>
              <p:cNvSpPr>
                <a:spLocks/>
              </p:cNvSpPr>
              <p:nvPr/>
            </p:nvSpPr>
            <p:spPr bwMode="auto">
              <a:xfrm>
                <a:off x="2040172" y="7463446"/>
                <a:ext cx="467641" cy="148196"/>
              </a:xfrm>
              <a:custGeom>
                <a:avLst/>
                <a:gdLst>
                  <a:gd name="T0" fmla="*/ 0 w 71"/>
                  <a:gd name="T1" fmla="*/ 9 h 22"/>
                  <a:gd name="T2" fmla="*/ 24 w 71"/>
                  <a:gd name="T3" fmla="*/ 17 h 22"/>
                  <a:gd name="T4" fmla="*/ 71 w 71"/>
                  <a:gd name="T5" fmla="*/ 22 h 22"/>
                  <a:gd name="T6" fmla="*/ 34 w 71"/>
                  <a:gd name="T7" fmla="*/ 1 h 22"/>
                  <a:gd name="T8" fmla="*/ 0 w 71"/>
                  <a:gd name="T9" fmla="*/ 9 h 22"/>
                </a:gdLst>
                <a:ahLst/>
                <a:cxnLst>
                  <a:cxn ang="0">
                    <a:pos x="T0" y="T1"/>
                  </a:cxn>
                  <a:cxn ang="0">
                    <a:pos x="T2" y="T3"/>
                  </a:cxn>
                  <a:cxn ang="0">
                    <a:pos x="T4" y="T5"/>
                  </a:cxn>
                  <a:cxn ang="0">
                    <a:pos x="T6" y="T7"/>
                  </a:cxn>
                  <a:cxn ang="0">
                    <a:pos x="T8" y="T9"/>
                  </a:cxn>
                </a:cxnLst>
                <a:rect l="0" t="0" r="r" b="b"/>
                <a:pathLst>
                  <a:path w="71" h="22">
                    <a:moveTo>
                      <a:pt x="0" y="9"/>
                    </a:moveTo>
                    <a:cubicBezTo>
                      <a:pt x="6" y="13"/>
                      <a:pt x="14" y="16"/>
                      <a:pt x="24" y="17"/>
                    </a:cubicBezTo>
                    <a:cubicBezTo>
                      <a:pt x="36" y="20"/>
                      <a:pt x="52" y="21"/>
                      <a:pt x="71" y="22"/>
                    </a:cubicBezTo>
                    <a:cubicBezTo>
                      <a:pt x="60" y="13"/>
                      <a:pt x="46" y="1"/>
                      <a:pt x="34" y="1"/>
                    </a:cubicBezTo>
                    <a:cubicBezTo>
                      <a:pt x="24" y="0"/>
                      <a:pt x="10" y="5"/>
                      <a:pt x="0" y="9"/>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6"/>
              <p:cNvSpPr>
                <a:spLocks/>
              </p:cNvSpPr>
              <p:nvPr/>
            </p:nvSpPr>
            <p:spPr bwMode="auto">
              <a:xfrm>
                <a:off x="2886537" y="7476619"/>
                <a:ext cx="421536" cy="148196"/>
              </a:xfrm>
              <a:custGeom>
                <a:avLst/>
                <a:gdLst>
                  <a:gd name="T0" fmla="*/ 62 w 64"/>
                  <a:gd name="T1" fmla="*/ 19 h 22"/>
                  <a:gd name="T2" fmla="*/ 64 w 64"/>
                  <a:gd name="T3" fmla="*/ 14 h 22"/>
                  <a:gd name="T4" fmla="*/ 42 w 64"/>
                  <a:gd name="T5" fmla="*/ 1 h 22"/>
                  <a:gd name="T6" fmla="*/ 0 w 64"/>
                  <a:gd name="T7" fmla="*/ 22 h 22"/>
                  <a:gd name="T8" fmla="*/ 62 w 64"/>
                  <a:gd name="T9" fmla="*/ 19 h 22"/>
                </a:gdLst>
                <a:ahLst/>
                <a:cxnLst>
                  <a:cxn ang="0">
                    <a:pos x="T0" y="T1"/>
                  </a:cxn>
                  <a:cxn ang="0">
                    <a:pos x="T2" y="T3"/>
                  </a:cxn>
                  <a:cxn ang="0">
                    <a:pos x="T4" y="T5"/>
                  </a:cxn>
                  <a:cxn ang="0">
                    <a:pos x="T6" y="T7"/>
                  </a:cxn>
                  <a:cxn ang="0">
                    <a:pos x="T8" y="T9"/>
                  </a:cxn>
                </a:cxnLst>
                <a:rect l="0" t="0" r="r" b="b"/>
                <a:pathLst>
                  <a:path w="64" h="22">
                    <a:moveTo>
                      <a:pt x="62" y="19"/>
                    </a:moveTo>
                    <a:cubicBezTo>
                      <a:pt x="62" y="18"/>
                      <a:pt x="63" y="17"/>
                      <a:pt x="64" y="14"/>
                    </a:cubicBezTo>
                    <a:cubicBezTo>
                      <a:pt x="55" y="10"/>
                      <a:pt x="47" y="2"/>
                      <a:pt x="42" y="1"/>
                    </a:cubicBezTo>
                    <a:cubicBezTo>
                      <a:pt x="31" y="0"/>
                      <a:pt x="10" y="15"/>
                      <a:pt x="0" y="22"/>
                    </a:cubicBezTo>
                    <a:cubicBezTo>
                      <a:pt x="33" y="22"/>
                      <a:pt x="61" y="21"/>
                      <a:pt x="62" y="19"/>
                    </a:cubicBezTo>
                    <a:close/>
                  </a:path>
                </a:pathLst>
              </a:custGeom>
              <a:solidFill>
                <a:srgbClr val="D972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34" name="Rectangle 33"/>
          <p:cNvSpPr/>
          <p:nvPr/>
        </p:nvSpPr>
        <p:spPr>
          <a:xfrm>
            <a:off x="241713" y="1286832"/>
            <a:ext cx="2369555"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 location proportions</a:t>
            </a:r>
          </a:p>
        </p:txBody>
      </p:sp>
      <p:sp>
        <p:nvSpPr>
          <p:cNvPr id="35" name="Oval 34"/>
          <p:cNvSpPr/>
          <p:nvPr/>
        </p:nvSpPr>
        <p:spPr>
          <a:xfrm>
            <a:off x="1385904" y="2534580"/>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39" name="Rectangle 38"/>
          <p:cNvSpPr/>
          <p:nvPr/>
        </p:nvSpPr>
        <p:spPr>
          <a:xfrm>
            <a:off x="171450" y="3599868"/>
            <a:ext cx="4314824" cy="3118432"/>
          </a:xfrm>
          <a:prstGeom prst="rect">
            <a:avLst/>
          </a:prstGeom>
          <a:solidFill>
            <a:schemeClr val="accent5">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Rectangle 39"/>
          <p:cNvSpPr/>
          <p:nvPr/>
        </p:nvSpPr>
        <p:spPr>
          <a:xfrm>
            <a:off x="4657725" y="3599868"/>
            <a:ext cx="4312448" cy="3118432"/>
          </a:xfrm>
          <a:prstGeom prst="rect">
            <a:avLst/>
          </a:prstGeom>
          <a:solidFill>
            <a:schemeClr val="bg2">
              <a:lumMod val="9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Oval 40"/>
          <p:cNvSpPr/>
          <p:nvPr/>
        </p:nvSpPr>
        <p:spPr>
          <a:xfrm>
            <a:off x="2299820" y="2532937"/>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42" name="Oval 41"/>
          <p:cNvSpPr/>
          <p:nvPr/>
        </p:nvSpPr>
        <p:spPr>
          <a:xfrm>
            <a:off x="3065072" y="2575268"/>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43" name="Oval 42"/>
          <p:cNvSpPr/>
          <p:nvPr/>
        </p:nvSpPr>
        <p:spPr>
          <a:xfrm>
            <a:off x="3854366" y="2548890"/>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44" name="Oval 43"/>
          <p:cNvSpPr/>
          <p:nvPr/>
        </p:nvSpPr>
        <p:spPr>
          <a:xfrm>
            <a:off x="7427417" y="2473862"/>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45" name="Oval 44"/>
          <p:cNvSpPr/>
          <p:nvPr/>
        </p:nvSpPr>
        <p:spPr>
          <a:xfrm>
            <a:off x="4413253" y="2283168"/>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46" name="Oval 45"/>
          <p:cNvSpPr/>
          <p:nvPr/>
        </p:nvSpPr>
        <p:spPr>
          <a:xfrm>
            <a:off x="5231505" y="1566118"/>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47" name="Oval 46"/>
          <p:cNvSpPr/>
          <p:nvPr/>
        </p:nvSpPr>
        <p:spPr>
          <a:xfrm>
            <a:off x="6837222" y="2473862"/>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48" name="Oval 47"/>
          <p:cNvSpPr/>
          <p:nvPr/>
        </p:nvSpPr>
        <p:spPr>
          <a:xfrm>
            <a:off x="5000523" y="2512081"/>
            <a:ext cx="584200" cy="58420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600" dirty="0"/>
              <a:t>X%</a:t>
            </a:r>
          </a:p>
        </p:txBody>
      </p:sp>
      <p:sp>
        <p:nvSpPr>
          <p:cNvPr id="55" name="Oval 54"/>
          <p:cNvSpPr/>
          <p:nvPr/>
        </p:nvSpPr>
        <p:spPr>
          <a:xfrm>
            <a:off x="837685" y="2281580"/>
            <a:ext cx="798850" cy="798850"/>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000" dirty="0"/>
              <a:t>X%</a:t>
            </a:r>
          </a:p>
        </p:txBody>
      </p:sp>
      <p:sp>
        <p:nvSpPr>
          <p:cNvPr id="56" name="Oval 55"/>
          <p:cNvSpPr/>
          <p:nvPr/>
        </p:nvSpPr>
        <p:spPr>
          <a:xfrm>
            <a:off x="3580343" y="2211717"/>
            <a:ext cx="798850" cy="798850"/>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000" dirty="0"/>
              <a:t>X%</a:t>
            </a:r>
          </a:p>
        </p:txBody>
      </p:sp>
      <p:sp>
        <p:nvSpPr>
          <p:cNvPr id="57" name="Oval 56"/>
          <p:cNvSpPr/>
          <p:nvPr/>
        </p:nvSpPr>
        <p:spPr>
          <a:xfrm>
            <a:off x="4520078" y="2548890"/>
            <a:ext cx="798850" cy="798850"/>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000" dirty="0"/>
              <a:t>X%</a:t>
            </a:r>
          </a:p>
        </p:txBody>
      </p:sp>
      <p:sp>
        <p:nvSpPr>
          <p:cNvPr id="58" name="Oval 57"/>
          <p:cNvSpPr/>
          <p:nvPr/>
        </p:nvSpPr>
        <p:spPr>
          <a:xfrm>
            <a:off x="7151477" y="2193234"/>
            <a:ext cx="798850" cy="798850"/>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000" dirty="0"/>
              <a:t>X%</a:t>
            </a:r>
          </a:p>
        </p:txBody>
      </p:sp>
      <p:sp>
        <p:nvSpPr>
          <p:cNvPr id="59" name="Rectangle 58"/>
          <p:cNvSpPr/>
          <p:nvPr/>
        </p:nvSpPr>
        <p:spPr>
          <a:xfrm>
            <a:off x="241714" y="3699974"/>
            <a:ext cx="1394822" cy="365760"/>
          </a:xfrm>
          <a:prstGeom prst="rect">
            <a:avLst/>
          </a:prstGeom>
          <a:solidFill>
            <a:schemeClr val="accent5">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Healing rate</a:t>
            </a:r>
          </a:p>
        </p:txBody>
      </p:sp>
      <p:sp>
        <p:nvSpPr>
          <p:cNvPr id="62" name="Oval 61"/>
          <p:cNvSpPr/>
          <p:nvPr/>
        </p:nvSpPr>
        <p:spPr>
          <a:xfrm>
            <a:off x="1686368" y="4711700"/>
            <a:ext cx="1284987" cy="1284987"/>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tIns="182880" bIns="0" rtlCol="0" anchor="ctr"/>
          <a:lstStyle/>
          <a:p>
            <a:pPr algn="ctr"/>
            <a:r>
              <a:rPr lang="en-US" dirty="0">
                <a:solidFill>
                  <a:schemeClr val="tx2">
                    <a:lumMod val="50000"/>
                  </a:schemeClr>
                </a:solidFill>
              </a:rPr>
              <a:t>100%</a:t>
            </a:r>
          </a:p>
        </p:txBody>
      </p:sp>
      <p:sp>
        <p:nvSpPr>
          <p:cNvPr id="64" name="TextBox 63"/>
          <p:cNvSpPr txBox="1"/>
          <p:nvPr/>
        </p:nvSpPr>
        <p:spPr>
          <a:xfrm>
            <a:off x="562061" y="6256997"/>
            <a:ext cx="3533599" cy="307777"/>
          </a:xfrm>
          <a:prstGeom prst="rect">
            <a:avLst/>
          </a:prstGeom>
          <a:solidFill>
            <a:schemeClr val="accent5">
              <a:lumMod val="40000"/>
              <a:lumOff val="60000"/>
            </a:schemeClr>
          </a:solidFill>
        </p:spPr>
        <p:txBody>
          <a:bodyPr wrap="square" rtlCol="0">
            <a:spAutoFit/>
          </a:bodyPr>
          <a:lstStyle/>
          <a:p>
            <a:r>
              <a:rPr lang="en-US" sz="1400" dirty="0"/>
              <a:t>.65 and .85 used to approximate uncertainty</a:t>
            </a:r>
          </a:p>
        </p:txBody>
      </p:sp>
      <p:sp>
        <p:nvSpPr>
          <p:cNvPr id="37" name="TextBox 36"/>
          <p:cNvSpPr txBox="1"/>
          <p:nvPr/>
        </p:nvSpPr>
        <p:spPr>
          <a:xfrm>
            <a:off x="243628" y="4372130"/>
            <a:ext cx="1442739" cy="307777"/>
          </a:xfrm>
          <a:prstGeom prst="rect">
            <a:avLst/>
          </a:prstGeom>
          <a:solidFill>
            <a:schemeClr val="bg1"/>
          </a:solidFill>
        </p:spPr>
        <p:txBody>
          <a:bodyPr wrap="square" rtlCol="0">
            <a:spAutoFit/>
          </a:bodyPr>
          <a:lstStyle/>
          <a:p>
            <a:pPr algn="ctr"/>
            <a:r>
              <a:rPr lang="en-US" sz="1400" dirty="0">
                <a:solidFill>
                  <a:schemeClr val="tx2">
                    <a:lumMod val="50000"/>
                  </a:schemeClr>
                </a:solidFill>
              </a:rPr>
              <a:t>CCO healing rate</a:t>
            </a:r>
          </a:p>
        </p:txBody>
      </p:sp>
      <p:sp>
        <p:nvSpPr>
          <p:cNvPr id="71" name="Pie 70"/>
          <p:cNvSpPr/>
          <p:nvPr/>
        </p:nvSpPr>
        <p:spPr>
          <a:xfrm>
            <a:off x="1607725" y="4632803"/>
            <a:ext cx="1470668" cy="1470668"/>
          </a:xfrm>
          <a:prstGeom prst="pie">
            <a:avLst>
              <a:gd name="adj1" fmla="val 16220532"/>
              <a:gd name="adj2" fmla="val 10739999"/>
            </a:avLst>
          </a:prstGeom>
          <a:solidFill>
            <a:schemeClr val="accent3">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40080" rIns="0" rtlCol="0" anchor="ctr"/>
          <a:lstStyle/>
          <a:p>
            <a:pPr algn="ctr"/>
            <a:r>
              <a:rPr lang="en-US" dirty="0"/>
              <a:t>75%</a:t>
            </a:r>
          </a:p>
        </p:txBody>
      </p:sp>
      <p:sp>
        <p:nvSpPr>
          <p:cNvPr id="63" name="TextBox 62"/>
          <p:cNvSpPr txBox="1"/>
          <p:nvPr/>
        </p:nvSpPr>
        <p:spPr>
          <a:xfrm>
            <a:off x="2950007" y="3965066"/>
            <a:ext cx="1467211" cy="523220"/>
          </a:xfrm>
          <a:prstGeom prst="rect">
            <a:avLst/>
          </a:prstGeom>
          <a:solidFill>
            <a:schemeClr val="accent3">
              <a:lumMod val="50000"/>
            </a:schemeClr>
          </a:solidFill>
        </p:spPr>
        <p:txBody>
          <a:bodyPr wrap="square" rtlCol="0">
            <a:spAutoFit/>
          </a:bodyPr>
          <a:lstStyle/>
          <a:p>
            <a:r>
              <a:rPr lang="en-US" sz="1400" dirty="0">
                <a:solidFill>
                  <a:schemeClr val="bg1"/>
                </a:solidFill>
              </a:rPr>
              <a:t>Standard of care healing rate</a:t>
            </a:r>
          </a:p>
        </p:txBody>
      </p:sp>
      <p:sp>
        <p:nvSpPr>
          <p:cNvPr id="76" name="Pie 75"/>
          <p:cNvSpPr/>
          <p:nvPr/>
        </p:nvSpPr>
        <p:spPr>
          <a:xfrm>
            <a:off x="1607725" y="4632803"/>
            <a:ext cx="1470668" cy="1470668"/>
          </a:xfrm>
          <a:prstGeom prst="pie">
            <a:avLst>
              <a:gd name="adj1" fmla="val 10708319"/>
              <a:gd name="adj2" fmla="val 12704182"/>
            </a:avLst>
          </a:prstGeom>
          <a:solidFill>
            <a:schemeClr val="accent5">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1005840" bIns="182880" rtlCol="0" anchor="ctr"/>
          <a:lstStyle/>
          <a:p>
            <a:pPr algn="ctr"/>
            <a:r>
              <a:rPr lang="en-US" sz="1200" dirty="0">
                <a:solidFill>
                  <a:schemeClr val="tx2">
                    <a:lumMod val="50000"/>
                  </a:schemeClr>
                </a:solidFill>
              </a:rPr>
              <a:t>-10%</a:t>
            </a:r>
          </a:p>
        </p:txBody>
      </p:sp>
      <p:sp>
        <p:nvSpPr>
          <p:cNvPr id="77" name="Pie 76"/>
          <p:cNvSpPr/>
          <p:nvPr/>
        </p:nvSpPr>
        <p:spPr>
          <a:xfrm>
            <a:off x="1607725" y="4632803"/>
            <a:ext cx="1470668" cy="1470668"/>
          </a:xfrm>
          <a:prstGeom prst="pie">
            <a:avLst>
              <a:gd name="adj1" fmla="val 14114809"/>
              <a:gd name="adj2" fmla="val 16215288"/>
            </a:avLst>
          </a:prstGeom>
          <a:solidFill>
            <a:schemeClr val="accent5">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0" tIns="0" rIns="365760" bIns="1097280" rtlCol="0" anchor="ctr"/>
          <a:lstStyle/>
          <a:p>
            <a:pPr algn="ctr"/>
            <a:r>
              <a:rPr lang="en-US" sz="1200" dirty="0">
                <a:solidFill>
                  <a:schemeClr val="tx2">
                    <a:lumMod val="50000"/>
                  </a:schemeClr>
                </a:solidFill>
              </a:rPr>
              <a:t>+10%</a:t>
            </a:r>
          </a:p>
        </p:txBody>
      </p:sp>
      <p:sp>
        <p:nvSpPr>
          <p:cNvPr id="78" name="Rectangle 77"/>
          <p:cNvSpPr/>
          <p:nvPr/>
        </p:nvSpPr>
        <p:spPr>
          <a:xfrm>
            <a:off x="4725415" y="3699974"/>
            <a:ext cx="1394822" cy="365760"/>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Cost</a:t>
            </a:r>
          </a:p>
        </p:txBody>
      </p:sp>
      <p:sp>
        <p:nvSpPr>
          <p:cNvPr id="131" name="Rectangle 130"/>
          <p:cNvSpPr/>
          <p:nvPr/>
        </p:nvSpPr>
        <p:spPr>
          <a:xfrm>
            <a:off x="6723578" y="5790748"/>
            <a:ext cx="1882683" cy="260514"/>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Cost of surgical closure</a:t>
            </a:r>
          </a:p>
        </p:txBody>
      </p:sp>
      <p:grpSp>
        <p:nvGrpSpPr>
          <p:cNvPr id="158" name="Group 157"/>
          <p:cNvGrpSpPr/>
          <p:nvPr/>
        </p:nvGrpSpPr>
        <p:grpSpPr>
          <a:xfrm>
            <a:off x="5322839" y="5560589"/>
            <a:ext cx="1053501" cy="1005840"/>
            <a:chOff x="5322839" y="5560589"/>
            <a:chExt cx="1053501" cy="1005840"/>
          </a:xfrm>
        </p:grpSpPr>
        <p:sp>
          <p:nvSpPr>
            <p:cNvPr id="129" name="Oval 128"/>
            <p:cNvSpPr/>
            <p:nvPr/>
          </p:nvSpPr>
          <p:spPr>
            <a:xfrm>
              <a:off x="5340857" y="5644287"/>
              <a:ext cx="901842" cy="901842"/>
            </a:xfrm>
            <a:prstGeom prst="ellipse">
              <a:avLst/>
            </a:prstGeom>
            <a:solidFill>
              <a:schemeClr val="bg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Pie 129"/>
            <p:cNvSpPr/>
            <p:nvPr/>
          </p:nvSpPr>
          <p:spPr>
            <a:xfrm>
              <a:off x="5322839" y="5560589"/>
              <a:ext cx="1053501" cy="1005840"/>
            </a:xfrm>
            <a:prstGeom prst="pie">
              <a:avLst>
                <a:gd name="adj1" fmla="val 16209574"/>
                <a:gd name="adj2" fmla="val 21519458"/>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lIns="548640" rIns="91440" bIns="365760" rtlCol="0" anchor="ctr"/>
            <a:lstStyle/>
            <a:p>
              <a:pPr algn="ctr"/>
              <a:r>
                <a:rPr lang="en-US" sz="1200" dirty="0">
                  <a:solidFill>
                    <a:schemeClr val="bg1"/>
                  </a:solidFill>
                </a:rPr>
                <a:t>30%</a:t>
              </a:r>
            </a:p>
          </p:txBody>
        </p:sp>
      </p:grpSp>
      <p:sp>
        <p:nvSpPr>
          <p:cNvPr id="141" name="Rectangle 140"/>
          <p:cNvSpPr/>
          <p:nvPr/>
        </p:nvSpPr>
        <p:spPr>
          <a:xfrm>
            <a:off x="6723578" y="6160655"/>
            <a:ext cx="1882683" cy="260514"/>
          </a:xfrm>
          <a:prstGeom prst="rect">
            <a:avLst/>
          </a:prstGeom>
          <a:solidFill>
            <a:schemeClr val="bg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Total surgical cost</a:t>
            </a:r>
          </a:p>
        </p:txBody>
      </p:sp>
      <p:sp>
        <p:nvSpPr>
          <p:cNvPr id="149" name="Rectangle 148"/>
          <p:cNvSpPr/>
          <p:nvPr/>
        </p:nvSpPr>
        <p:spPr>
          <a:xfrm>
            <a:off x="7591106" y="3866774"/>
            <a:ext cx="1164132" cy="260514"/>
          </a:xfrm>
          <a:prstGeom prst="rect">
            <a:avLst/>
          </a:prstGeom>
          <a:solidFill>
            <a:schemeClr val="bg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Offloading cost</a:t>
            </a:r>
          </a:p>
        </p:txBody>
      </p:sp>
      <p:sp>
        <p:nvSpPr>
          <p:cNvPr id="151" name="Rectangle 150"/>
          <p:cNvSpPr/>
          <p:nvPr/>
        </p:nvSpPr>
        <p:spPr>
          <a:xfrm>
            <a:off x="4925949" y="5112924"/>
            <a:ext cx="1553912" cy="228361"/>
          </a:xfrm>
          <a:prstGeom prst="rect">
            <a:avLst/>
          </a:prstGeom>
          <a:solidFill>
            <a:schemeClr val="bg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Initial visit clinic cost</a:t>
            </a:r>
          </a:p>
        </p:txBody>
      </p:sp>
      <p:grpSp>
        <p:nvGrpSpPr>
          <p:cNvPr id="155" name="Group 154"/>
          <p:cNvGrpSpPr/>
          <p:nvPr/>
        </p:nvGrpSpPr>
        <p:grpSpPr>
          <a:xfrm>
            <a:off x="4895897" y="4319705"/>
            <a:ext cx="1786600" cy="699598"/>
            <a:chOff x="4895897" y="4319705"/>
            <a:chExt cx="1786600" cy="699598"/>
          </a:xfrm>
        </p:grpSpPr>
        <p:sp>
          <p:nvSpPr>
            <p:cNvPr id="101" name="Oval 100"/>
            <p:cNvSpPr/>
            <p:nvPr/>
          </p:nvSpPr>
          <p:spPr>
            <a:xfrm>
              <a:off x="4895897" y="4319705"/>
              <a:ext cx="696614" cy="696614"/>
            </a:xfrm>
            <a:prstGeom prst="ellipse">
              <a:avLst/>
            </a:prstGeom>
            <a:blipFill dpi="0" rotWithShape="1">
              <a:blip r:embed="rId3"/>
              <a:srcRect/>
              <a:tile tx="-444500" ty="-641350" sx="70000" sy="70000" flip="none" algn="tl"/>
            </a:blip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5760" rtlCol="0" anchor="ctr"/>
            <a:lstStyle/>
            <a:p>
              <a:pPr algn="ctr"/>
              <a:endParaRPr lang="en-US"/>
            </a:p>
          </p:txBody>
        </p:sp>
        <p:grpSp>
          <p:nvGrpSpPr>
            <p:cNvPr id="127" name="Group 126"/>
            <p:cNvGrpSpPr/>
            <p:nvPr/>
          </p:nvGrpSpPr>
          <p:grpSpPr>
            <a:xfrm>
              <a:off x="5744996" y="4340511"/>
              <a:ext cx="701788" cy="678792"/>
              <a:chOff x="6136016" y="4457517"/>
              <a:chExt cx="701788" cy="678792"/>
            </a:xfrm>
          </p:grpSpPr>
          <p:sp>
            <p:nvSpPr>
              <p:cNvPr id="126" name="Oval 125"/>
              <p:cNvSpPr/>
              <p:nvPr/>
            </p:nvSpPr>
            <p:spPr>
              <a:xfrm>
                <a:off x="6403615" y="4461561"/>
                <a:ext cx="166910" cy="16691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Freeform 124"/>
              <p:cNvSpPr/>
              <p:nvPr/>
            </p:nvSpPr>
            <p:spPr>
              <a:xfrm>
                <a:off x="6141244" y="4600575"/>
                <a:ext cx="695325" cy="533400"/>
              </a:xfrm>
              <a:custGeom>
                <a:avLst/>
                <a:gdLst>
                  <a:gd name="connsiteX0" fmla="*/ 261937 w 695325"/>
                  <a:gd name="connsiteY0" fmla="*/ 528638 h 533400"/>
                  <a:gd name="connsiteX1" fmla="*/ 28575 w 695325"/>
                  <a:gd name="connsiteY1" fmla="*/ 523875 h 533400"/>
                  <a:gd name="connsiteX2" fmla="*/ 33337 w 695325"/>
                  <a:gd name="connsiteY2" fmla="*/ 328613 h 533400"/>
                  <a:gd name="connsiteX3" fmla="*/ 2381 w 695325"/>
                  <a:gd name="connsiteY3" fmla="*/ 323850 h 533400"/>
                  <a:gd name="connsiteX4" fmla="*/ 2381 w 695325"/>
                  <a:gd name="connsiteY4" fmla="*/ 292894 h 533400"/>
                  <a:gd name="connsiteX5" fmla="*/ 35719 w 695325"/>
                  <a:gd name="connsiteY5" fmla="*/ 290513 h 533400"/>
                  <a:gd name="connsiteX6" fmla="*/ 35719 w 695325"/>
                  <a:gd name="connsiteY6" fmla="*/ 123825 h 533400"/>
                  <a:gd name="connsiteX7" fmla="*/ 0 w 695325"/>
                  <a:gd name="connsiteY7" fmla="*/ 119063 h 533400"/>
                  <a:gd name="connsiteX8" fmla="*/ 0 w 695325"/>
                  <a:gd name="connsiteY8" fmla="*/ 85725 h 533400"/>
                  <a:gd name="connsiteX9" fmla="*/ 192881 w 695325"/>
                  <a:gd name="connsiteY9" fmla="*/ 88106 h 533400"/>
                  <a:gd name="connsiteX10" fmla="*/ 192881 w 695325"/>
                  <a:gd name="connsiteY10" fmla="*/ 4763 h 533400"/>
                  <a:gd name="connsiteX11" fmla="*/ 283369 w 695325"/>
                  <a:gd name="connsiteY11" fmla="*/ 0 h 533400"/>
                  <a:gd name="connsiteX12" fmla="*/ 419100 w 695325"/>
                  <a:gd name="connsiteY12" fmla="*/ 0 h 533400"/>
                  <a:gd name="connsiteX13" fmla="*/ 492919 w 695325"/>
                  <a:gd name="connsiteY13" fmla="*/ 0 h 533400"/>
                  <a:gd name="connsiteX14" fmla="*/ 502444 w 695325"/>
                  <a:gd name="connsiteY14" fmla="*/ 35719 h 533400"/>
                  <a:gd name="connsiteX15" fmla="*/ 502444 w 695325"/>
                  <a:gd name="connsiteY15" fmla="*/ 90488 h 533400"/>
                  <a:gd name="connsiteX16" fmla="*/ 692944 w 695325"/>
                  <a:gd name="connsiteY16" fmla="*/ 90488 h 533400"/>
                  <a:gd name="connsiteX17" fmla="*/ 695325 w 695325"/>
                  <a:gd name="connsiteY17" fmla="*/ 121444 h 533400"/>
                  <a:gd name="connsiteX18" fmla="*/ 657225 w 695325"/>
                  <a:gd name="connsiteY18" fmla="*/ 123825 h 533400"/>
                  <a:gd name="connsiteX19" fmla="*/ 664369 w 695325"/>
                  <a:gd name="connsiteY19" fmla="*/ 292894 h 533400"/>
                  <a:gd name="connsiteX20" fmla="*/ 690562 w 695325"/>
                  <a:gd name="connsiteY20" fmla="*/ 292894 h 533400"/>
                  <a:gd name="connsiteX21" fmla="*/ 695325 w 695325"/>
                  <a:gd name="connsiteY21" fmla="*/ 326231 h 533400"/>
                  <a:gd name="connsiteX22" fmla="*/ 661987 w 695325"/>
                  <a:gd name="connsiteY22" fmla="*/ 333375 h 533400"/>
                  <a:gd name="connsiteX23" fmla="*/ 661987 w 695325"/>
                  <a:gd name="connsiteY23" fmla="*/ 533400 h 533400"/>
                  <a:gd name="connsiteX24" fmla="*/ 261937 w 695325"/>
                  <a:gd name="connsiteY24" fmla="*/ 5286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5325" h="533400">
                    <a:moveTo>
                      <a:pt x="261937" y="528638"/>
                    </a:moveTo>
                    <a:lnTo>
                      <a:pt x="28575" y="523875"/>
                    </a:lnTo>
                    <a:lnTo>
                      <a:pt x="33337" y="328613"/>
                    </a:lnTo>
                    <a:lnTo>
                      <a:pt x="2381" y="323850"/>
                    </a:lnTo>
                    <a:lnTo>
                      <a:pt x="2381" y="292894"/>
                    </a:lnTo>
                    <a:lnTo>
                      <a:pt x="35719" y="290513"/>
                    </a:lnTo>
                    <a:lnTo>
                      <a:pt x="35719" y="123825"/>
                    </a:lnTo>
                    <a:lnTo>
                      <a:pt x="0" y="119063"/>
                    </a:lnTo>
                    <a:lnTo>
                      <a:pt x="0" y="85725"/>
                    </a:lnTo>
                    <a:lnTo>
                      <a:pt x="192881" y="88106"/>
                    </a:lnTo>
                    <a:lnTo>
                      <a:pt x="192881" y="4763"/>
                    </a:lnTo>
                    <a:lnTo>
                      <a:pt x="283369" y="0"/>
                    </a:lnTo>
                    <a:lnTo>
                      <a:pt x="419100" y="0"/>
                    </a:lnTo>
                    <a:lnTo>
                      <a:pt x="492919" y="0"/>
                    </a:lnTo>
                    <a:lnTo>
                      <a:pt x="502444" y="35719"/>
                    </a:lnTo>
                    <a:lnTo>
                      <a:pt x="502444" y="90488"/>
                    </a:lnTo>
                    <a:lnTo>
                      <a:pt x="692944" y="90488"/>
                    </a:lnTo>
                    <a:lnTo>
                      <a:pt x="695325" y="121444"/>
                    </a:lnTo>
                    <a:lnTo>
                      <a:pt x="657225" y="123825"/>
                    </a:lnTo>
                    <a:lnTo>
                      <a:pt x="664369" y="292894"/>
                    </a:lnTo>
                    <a:lnTo>
                      <a:pt x="690562" y="292894"/>
                    </a:lnTo>
                    <a:lnTo>
                      <a:pt x="695325" y="326231"/>
                    </a:lnTo>
                    <a:lnTo>
                      <a:pt x="661987" y="333375"/>
                    </a:lnTo>
                    <a:lnTo>
                      <a:pt x="661987" y="533400"/>
                    </a:lnTo>
                    <a:lnTo>
                      <a:pt x="261937" y="528638"/>
                    </a:lnTo>
                    <a:close/>
                  </a:path>
                </a:pathLst>
              </a:cu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6"/>
              <p:cNvSpPr>
                <a:spLocks noEditPoints="1"/>
              </p:cNvSpPr>
              <p:nvPr/>
            </p:nvSpPr>
            <p:spPr bwMode="auto">
              <a:xfrm>
                <a:off x="6454164" y="4664473"/>
                <a:ext cx="65492" cy="64619"/>
              </a:xfrm>
              <a:custGeom>
                <a:avLst/>
                <a:gdLst>
                  <a:gd name="T0" fmla="*/ 27 w 112"/>
                  <a:gd name="T1" fmla="*/ 111 h 111"/>
                  <a:gd name="T2" fmla="*/ 85 w 112"/>
                  <a:gd name="T3" fmla="*/ 111 h 111"/>
                  <a:gd name="T4" fmla="*/ 112 w 112"/>
                  <a:gd name="T5" fmla="*/ 84 h 111"/>
                  <a:gd name="T6" fmla="*/ 112 w 112"/>
                  <a:gd name="T7" fmla="*/ 26 h 111"/>
                  <a:gd name="T8" fmla="*/ 85 w 112"/>
                  <a:gd name="T9" fmla="*/ 0 h 111"/>
                  <a:gd name="T10" fmla="*/ 27 w 112"/>
                  <a:gd name="T11" fmla="*/ 0 h 111"/>
                  <a:gd name="T12" fmla="*/ 0 w 112"/>
                  <a:gd name="T13" fmla="*/ 26 h 111"/>
                  <a:gd name="T14" fmla="*/ 0 w 112"/>
                  <a:gd name="T15" fmla="*/ 84 h 111"/>
                  <a:gd name="T16" fmla="*/ 27 w 112"/>
                  <a:gd name="T17" fmla="*/ 111 h 111"/>
                  <a:gd name="T18" fmla="*/ 17 w 112"/>
                  <a:gd name="T19" fmla="*/ 26 h 111"/>
                  <a:gd name="T20" fmla="*/ 27 w 112"/>
                  <a:gd name="T21" fmla="*/ 16 h 111"/>
                  <a:gd name="T22" fmla="*/ 85 w 112"/>
                  <a:gd name="T23" fmla="*/ 16 h 111"/>
                  <a:gd name="T24" fmla="*/ 95 w 112"/>
                  <a:gd name="T25" fmla="*/ 26 h 111"/>
                  <a:gd name="T26" fmla="*/ 95 w 112"/>
                  <a:gd name="T27" fmla="*/ 84 h 111"/>
                  <a:gd name="T28" fmla="*/ 85 w 112"/>
                  <a:gd name="T29" fmla="*/ 95 h 111"/>
                  <a:gd name="T30" fmla="*/ 27 w 112"/>
                  <a:gd name="T31" fmla="*/ 95 h 111"/>
                  <a:gd name="T32" fmla="*/ 17 w 112"/>
                  <a:gd name="T33" fmla="*/ 84 h 111"/>
                  <a:gd name="T34" fmla="*/ 17 w 112"/>
                  <a:gd name="T35" fmla="*/ 2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4"/>
                    </a:cubicBezTo>
                    <a:cubicBezTo>
                      <a:pt x="112" y="26"/>
                      <a:pt x="112" y="26"/>
                      <a:pt x="112" y="26"/>
                    </a:cubicBezTo>
                    <a:cubicBezTo>
                      <a:pt x="112" y="12"/>
                      <a:pt x="100" y="0"/>
                      <a:pt x="85" y="0"/>
                    </a:cubicBezTo>
                    <a:cubicBezTo>
                      <a:pt x="27" y="0"/>
                      <a:pt x="27" y="0"/>
                      <a:pt x="27" y="0"/>
                    </a:cubicBezTo>
                    <a:cubicBezTo>
                      <a:pt x="12" y="0"/>
                      <a:pt x="0" y="12"/>
                      <a:pt x="0" y="26"/>
                    </a:cubicBezTo>
                    <a:cubicBezTo>
                      <a:pt x="0" y="84"/>
                      <a:pt x="0" y="84"/>
                      <a:pt x="0" y="84"/>
                    </a:cubicBezTo>
                    <a:cubicBezTo>
                      <a:pt x="0" y="99"/>
                      <a:pt x="12" y="111"/>
                      <a:pt x="27" y="111"/>
                    </a:cubicBezTo>
                    <a:close/>
                    <a:moveTo>
                      <a:pt x="17" y="26"/>
                    </a:moveTo>
                    <a:cubicBezTo>
                      <a:pt x="17" y="21"/>
                      <a:pt x="21" y="16"/>
                      <a:pt x="27" y="16"/>
                    </a:cubicBezTo>
                    <a:cubicBezTo>
                      <a:pt x="85" y="16"/>
                      <a:pt x="85" y="16"/>
                      <a:pt x="85" y="16"/>
                    </a:cubicBezTo>
                    <a:cubicBezTo>
                      <a:pt x="91" y="16"/>
                      <a:pt x="95" y="21"/>
                      <a:pt x="95" y="26"/>
                    </a:cubicBezTo>
                    <a:cubicBezTo>
                      <a:pt x="95" y="84"/>
                      <a:pt x="95" y="84"/>
                      <a:pt x="95" y="84"/>
                    </a:cubicBezTo>
                    <a:cubicBezTo>
                      <a:pt x="95" y="90"/>
                      <a:pt x="91" y="95"/>
                      <a:pt x="85" y="95"/>
                    </a:cubicBezTo>
                    <a:cubicBezTo>
                      <a:pt x="27" y="95"/>
                      <a:pt x="27" y="95"/>
                      <a:pt x="27" y="95"/>
                    </a:cubicBezTo>
                    <a:cubicBezTo>
                      <a:pt x="21" y="95"/>
                      <a:pt x="17" y="90"/>
                      <a:pt x="17" y="84"/>
                    </a:cubicBezTo>
                    <a:lnTo>
                      <a:pt x="17" y="26"/>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7"/>
              <p:cNvSpPr>
                <a:spLocks noEditPoints="1"/>
              </p:cNvSpPr>
              <p:nvPr/>
            </p:nvSpPr>
            <p:spPr bwMode="auto">
              <a:xfrm>
                <a:off x="6548473" y="4664473"/>
                <a:ext cx="65492" cy="64619"/>
              </a:xfrm>
              <a:custGeom>
                <a:avLst/>
                <a:gdLst>
                  <a:gd name="T0" fmla="*/ 27 w 112"/>
                  <a:gd name="T1" fmla="*/ 111 h 111"/>
                  <a:gd name="T2" fmla="*/ 85 w 112"/>
                  <a:gd name="T3" fmla="*/ 111 h 111"/>
                  <a:gd name="T4" fmla="*/ 112 w 112"/>
                  <a:gd name="T5" fmla="*/ 84 h 111"/>
                  <a:gd name="T6" fmla="*/ 112 w 112"/>
                  <a:gd name="T7" fmla="*/ 26 h 111"/>
                  <a:gd name="T8" fmla="*/ 85 w 112"/>
                  <a:gd name="T9" fmla="*/ 0 h 111"/>
                  <a:gd name="T10" fmla="*/ 27 w 112"/>
                  <a:gd name="T11" fmla="*/ 0 h 111"/>
                  <a:gd name="T12" fmla="*/ 0 w 112"/>
                  <a:gd name="T13" fmla="*/ 26 h 111"/>
                  <a:gd name="T14" fmla="*/ 0 w 112"/>
                  <a:gd name="T15" fmla="*/ 84 h 111"/>
                  <a:gd name="T16" fmla="*/ 27 w 112"/>
                  <a:gd name="T17" fmla="*/ 111 h 111"/>
                  <a:gd name="T18" fmla="*/ 17 w 112"/>
                  <a:gd name="T19" fmla="*/ 26 h 111"/>
                  <a:gd name="T20" fmla="*/ 27 w 112"/>
                  <a:gd name="T21" fmla="*/ 16 h 111"/>
                  <a:gd name="T22" fmla="*/ 85 w 112"/>
                  <a:gd name="T23" fmla="*/ 16 h 111"/>
                  <a:gd name="T24" fmla="*/ 95 w 112"/>
                  <a:gd name="T25" fmla="*/ 26 h 111"/>
                  <a:gd name="T26" fmla="*/ 95 w 112"/>
                  <a:gd name="T27" fmla="*/ 84 h 111"/>
                  <a:gd name="T28" fmla="*/ 85 w 112"/>
                  <a:gd name="T29" fmla="*/ 95 h 111"/>
                  <a:gd name="T30" fmla="*/ 27 w 112"/>
                  <a:gd name="T31" fmla="*/ 95 h 111"/>
                  <a:gd name="T32" fmla="*/ 17 w 112"/>
                  <a:gd name="T33" fmla="*/ 84 h 111"/>
                  <a:gd name="T34" fmla="*/ 17 w 112"/>
                  <a:gd name="T35" fmla="*/ 2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4"/>
                    </a:cubicBezTo>
                    <a:cubicBezTo>
                      <a:pt x="112" y="26"/>
                      <a:pt x="112" y="26"/>
                      <a:pt x="112" y="26"/>
                    </a:cubicBezTo>
                    <a:cubicBezTo>
                      <a:pt x="112" y="12"/>
                      <a:pt x="100" y="0"/>
                      <a:pt x="85" y="0"/>
                    </a:cubicBezTo>
                    <a:cubicBezTo>
                      <a:pt x="27" y="0"/>
                      <a:pt x="27" y="0"/>
                      <a:pt x="27" y="0"/>
                    </a:cubicBezTo>
                    <a:cubicBezTo>
                      <a:pt x="12" y="0"/>
                      <a:pt x="0" y="12"/>
                      <a:pt x="0" y="26"/>
                    </a:cubicBezTo>
                    <a:cubicBezTo>
                      <a:pt x="0" y="84"/>
                      <a:pt x="0" y="84"/>
                      <a:pt x="0" y="84"/>
                    </a:cubicBezTo>
                    <a:cubicBezTo>
                      <a:pt x="0" y="99"/>
                      <a:pt x="12" y="111"/>
                      <a:pt x="27" y="111"/>
                    </a:cubicBezTo>
                    <a:close/>
                    <a:moveTo>
                      <a:pt x="17" y="26"/>
                    </a:moveTo>
                    <a:cubicBezTo>
                      <a:pt x="17" y="21"/>
                      <a:pt x="21" y="16"/>
                      <a:pt x="27" y="16"/>
                    </a:cubicBezTo>
                    <a:cubicBezTo>
                      <a:pt x="85" y="16"/>
                      <a:pt x="85" y="16"/>
                      <a:pt x="85" y="16"/>
                    </a:cubicBezTo>
                    <a:cubicBezTo>
                      <a:pt x="90" y="16"/>
                      <a:pt x="95" y="21"/>
                      <a:pt x="95" y="26"/>
                    </a:cubicBezTo>
                    <a:cubicBezTo>
                      <a:pt x="95" y="84"/>
                      <a:pt x="95" y="84"/>
                      <a:pt x="95" y="84"/>
                    </a:cubicBezTo>
                    <a:cubicBezTo>
                      <a:pt x="95" y="90"/>
                      <a:pt x="90" y="95"/>
                      <a:pt x="85" y="95"/>
                    </a:cubicBezTo>
                    <a:cubicBezTo>
                      <a:pt x="27" y="95"/>
                      <a:pt x="27" y="95"/>
                      <a:pt x="27" y="95"/>
                    </a:cubicBezTo>
                    <a:cubicBezTo>
                      <a:pt x="21" y="95"/>
                      <a:pt x="17" y="90"/>
                      <a:pt x="17" y="84"/>
                    </a:cubicBezTo>
                    <a:lnTo>
                      <a:pt x="17" y="26"/>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8"/>
              <p:cNvSpPr>
                <a:spLocks noEditPoints="1"/>
              </p:cNvSpPr>
              <p:nvPr/>
            </p:nvSpPr>
            <p:spPr bwMode="auto">
              <a:xfrm>
                <a:off x="6360146" y="4664473"/>
                <a:ext cx="65492" cy="64619"/>
              </a:xfrm>
              <a:custGeom>
                <a:avLst/>
                <a:gdLst>
                  <a:gd name="T0" fmla="*/ 27 w 112"/>
                  <a:gd name="T1" fmla="*/ 111 h 111"/>
                  <a:gd name="T2" fmla="*/ 85 w 112"/>
                  <a:gd name="T3" fmla="*/ 111 h 111"/>
                  <a:gd name="T4" fmla="*/ 112 w 112"/>
                  <a:gd name="T5" fmla="*/ 84 h 111"/>
                  <a:gd name="T6" fmla="*/ 112 w 112"/>
                  <a:gd name="T7" fmla="*/ 26 h 111"/>
                  <a:gd name="T8" fmla="*/ 85 w 112"/>
                  <a:gd name="T9" fmla="*/ 0 h 111"/>
                  <a:gd name="T10" fmla="*/ 27 w 112"/>
                  <a:gd name="T11" fmla="*/ 0 h 111"/>
                  <a:gd name="T12" fmla="*/ 0 w 112"/>
                  <a:gd name="T13" fmla="*/ 26 h 111"/>
                  <a:gd name="T14" fmla="*/ 0 w 112"/>
                  <a:gd name="T15" fmla="*/ 84 h 111"/>
                  <a:gd name="T16" fmla="*/ 27 w 112"/>
                  <a:gd name="T17" fmla="*/ 111 h 111"/>
                  <a:gd name="T18" fmla="*/ 17 w 112"/>
                  <a:gd name="T19" fmla="*/ 26 h 111"/>
                  <a:gd name="T20" fmla="*/ 27 w 112"/>
                  <a:gd name="T21" fmla="*/ 16 h 111"/>
                  <a:gd name="T22" fmla="*/ 85 w 112"/>
                  <a:gd name="T23" fmla="*/ 16 h 111"/>
                  <a:gd name="T24" fmla="*/ 95 w 112"/>
                  <a:gd name="T25" fmla="*/ 26 h 111"/>
                  <a:gd name="T26" fmla="*/ 95 w 112"/>
                  <a:gd name="T27" fmla="*/ 84 h 111"/>
                  <a:gd name="T28" fmla="*/ 85 w 112"/>
                  <a:gd name="T29" fmla="*/ 95 h 111"/>
                  <a:gd name="T30" fmla="*/ 27 w 112"/>
                  <a:gd name="T31" fmla="*/ 95 h 111"/>
                  <a:gd name="T32" fmla="*/ 17 w 112"/>
                  <a:gd name="T33" fmla="*/ 84 h 111"/>
                  <a:gd name="T34" fmla="*/ 17 w 112"/>
                  <a:gd name="T35" fmla="*/ 2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4"/>
                    </a:cubicBezTo>
                    <a:cubicBezTo>
                      <a:pt x="112" y="26"/>
                      <a:pt x="112" y="26"/>
                      <a:pt x="112" y="26"/>
                    </a:cubicBezTo>
                    <a:cubicBezTo>
                      <a:pt x="112" y="12"/>
                      <a:pt x="100" y="0"/>
                      <a:pt x="85" y="0"/>
                    </a:cubicBezTo>
                    <a:cubicBezTo>
                      <a:pt x="27" y="0"/>
                      <a:pt x="27" y="0"/>
                      <a:pt x="27" y="0"/>
                    </a:cubicBezTo>
                    <a:cubicBezTo>
                      <a:pt x="12" y="0"/>
                      <a:pt x="0" y="12"/>
                      <a:pt x="0" y="26"/>
                    </a:cubicBezTo>
                    <a:cubicBezTo>
                      <a:pt x="0" y="84"/>
                      <a:pt x="0" y="84"/>
                      <a:pt x="0" y="84"/>
                    </a:cubicBezTo>
                    <a:cubicBezTo>
                      <a:pt x="0" y="99"/>
                      <a:pt x="12" y="111"/>
                      <a:pt x="27" y="111"/>
                    </a:cubicBezTo>
                    <a:close/>
                    <a:moveTo>
                      <a:pt x="17" y="26"/>
                    </a:moveTo>
                    <a:cubicBezTo>
                      <a:pt x="17" y="21"/>
                      <a:pt x="22" y="16"/>
                      <a:pt x="27" y="16"/>
                    </a:cubicBezTo>
                    <a:cubicBezTo>
                      <a:pt x="85" y="16"/>
                      <a:pt x="85" y="16"/>
                      <a:pt x="85" y="16"/>
                    </a:cubicBezTo>
                    <a:cubicBezTo>
                      <a:pt x="91" y="16"/>
                      <a:pt x="95" y="21"/>
                      <a:pt x="95" y="26"/>
                    </a:cubicBezTo>
                    <a:cubicBezTo>
                      <a:pt x="95" y="84"/>
                      <a:pt x="95" y="84"/>
                      <a:pt x="95" y="84"/>
                    </a:cubicBezTo>
                    <a:cubicBezTo>
                      <a:pt x="95" y="90"/>
                      <a:pt x="91" y="95"/>
                      <a:pt x="85" y="95"/>
                    </a:cubicBezTo>
                    <a:cubicBezTo>
                      <a:pt x="27" y="95"/>
                      <a:pt x="27" y="95"/>
                      <a:pt x="27" y="95"/>
                    </a:cubicBezTo>
                    <a:cubicBezTo>
                      <a:pt x="22" y="95"/>
                      <a:pt x="17" y="90"/>
                      <a:pt x="17" y="84"/>
                    </a:cubicBezTo>
                    <a:lnTo>
                      <a:pt x="17" y="26"/>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9"/>
              <p:cNvSpPr>
                <a:spLocks noEditPoints="1"/>
              </p:cNvSpPr>
              <p:nvPr/>
            </p:nvSpPr>
            <p:spPr bwMode="auto">
              <a:xfrm>
                <a:off x="6454164" y="4753251"/>
                <a:ext cx="65492" cy="64619"/>
              </a:xfrm>
              <a:custGeom>
                <a:avLst/>
                <a:gdLst>
                  <a:gd name="T0" fmla="*/ 27 w 112"/>
                  <a:gd name="T1" fmla="*/ 111 h 111"/>
                  <a:gd name="T2" fmla="*/ 85 w 112"/>
                  <a:gd name="T3" fmla="*/ 111 h 111"/>
                  <a:gd name="T4" fmla="*/ 112 w 112"/>
                  <a:gd name="T5" fmla="*/ 85 h 111"/>
                  <a:gd name="T6" fmla="*/ 112 w 112"/>
                  <a:gd name="T7" fmla="*/ 27 h 111"/>
                  <a:gd name="T8" fmla="*/ 85 w 112"/>
                  <a:gd name="T9" fmla="*/ 0 h 111"/>
                  <a:gd name="T10" fmla="*/ 27 w 112"/>
                  <a:gd name="T11" fmla="*/ 0 h 111"/>
                  <a:gd name="T12" fmla="*/ 0 w 112"/>
                  <a:gd name="T13" fmla="*/ 27 h 111"/>
                  <a:gd name="T14" fmla="*/ 0 w 112"/>
                  <a:gd name="T15" fmla="*/ 85 h 111"/>
                  <a:gd name="T16" fmla="*/ 27 w 112"/>
                  <a:gd name="T17" fmla="*/ 111 h 111"/>
                  <a:gd name="T18" fmla="*/ 17 w 112"/>
                  <a:gd name="T19" fmla="*/ 27 h 111"/>
                  <a:gd name="T20" fmla="*/ 27 w 112"/>
                  <a:gd name="T21" fmla="*/ 17 h 111"/>
                  <a:gd name="T22" fmla="*/ 85 w 112"/>
                  <a:gd name="T23" fmla="*/ 17 h 111"/>
                  <a:gd name="T24" fmla="*/ 95 w 112"/>
                  <a:gd name="T25" fmla="*/ 27 h 111"/>
                  <a:gd name="T26" fmla="*/ 95 w 112"/>
                  <a:gd name="T27" fmla="*/ 85 h 111"/>
                  <a:gd name="T28" fmla="*/ 85 w 112"/>
                  <a:gd name="T29" fmla="*/ 95 h 111"/>
                  <a:gd name="T30" fmla="*/ 27 w 112"/>
                  <a:gd name="T31" fmla="*/ 95 h 111"/>
                  <a:gd name="T32" fmla="*/ 17 w 112"/>
                  <a:gd name="T33" fmla="*/ 85 h 111"/>
                  <a:gd name="T34" fmla="*/ 17 w 112"/>
                  <a:gd name="T35"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5"/>
                    </a:cubicBezTo>
                    <a:cubicBezTo>
                      <a:pt x="112" y="27"/>
                      <a:pt x="112" y="27"/>
                      <a:pt x="112" y="27"/>
                    </a:cubicBezTo>
                    <a:cubicBezTo>
                      <a:pt x="112" y="12"/>
                      <a:pt x="100" y="0"/>
                      <a:pt x="85" y="0"/>
                    </a:cubicBezTo>
                    <a:cubicBezTo>
                      <a:pt x="27" y="0"/>
                      <a:pt x="27" y="0"/>
                      <a:pt x="27" y="0"/>
                    </a:cubicBezTo>
                    <a:cubicBezTo>
                      <a:pt x="12" y="0"/>
                      <a:pt x="0" y="12"/>
                      <a:pt x="0" y="27"/>
                    </a:cubicBezTo>
                    <a:cubicBezTo>
                      <a:pt x="0" y="85"/>
                      <a:pt x="0" y="85"/>
                      <a:pt x="0" y="85"/>
                    </a:cubicBezTo>
                    <a:cubicBezTo>
                      <a:pt x="0" y="99"/>
                      <a:pt x="12" y="111"/>
                      <a:pt x="27" y="111"/>
                    </a:cubicBezTo>
                    <a:close/>
                    <a:moveTo>
                      <a:pt x="17" y="27"/>
                    </a:moveTo>
                    <a:cubicBezTo>
                      <a:pt x="17" y="21"/>
                      <a:pt x="21" y="17"/>
                      <a:pt x="27" y="17"/>
                    </a:cubicBezTo>
                    <a:cubicBezTo>
                      <a:pt x="85" y="17"/>
                      <a:pt x="85" y="17"/>
                      <a:pt x="85" y="17"/>
                    </a:cubicBezTo>
                    <a:cubicBezTo>
                      <a:pt x="91" y="17"/>
                      <a:pt x="95" y="21"/>
                      <a:pt x="95" y="27"/>
                    </a:cubicBezTo>
                    <a:cubicBezTo>
                      <a:pt x="95" y="85"/>
                      <a:pt x="95" y="85"/>
                      <a:pt x="95" y="85"/>
                    </a:cubicBezTo>
                    <a:cubicBezTo>
                      <a:pt x="95" y="90"/>
                      <a:pt x="91" y="95"/>
                      <a:pt x="85" y="95"/>
                    </a:cubicBezTo>
                    <a:cubicBezTo>
                      <a:pt x="27" y="95"/>
                      <a:pt x="27" y="95"/>
                      <a:pt x="27" y="95"/>
                    </a:cubicBezTo>
                    <a:cubicBezTo>
                      <a:pt x="21" y="95"/>
                      <a:pt x="17" y="90"/>
                      <a:pt x="17" y="85"/>
                    </a:cubicBezTo>
                    <a:lnTo>
                      <a:pt x="17" y="2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
              <p:cNvSpPr>
                <a:spLocks noEditPoints="1"/>
              </p:cNvSpPr>
              <p:nvPr/>
            </p:nvSpPr>
            <p:spPr bwMode="auto">
              <a:xfrm>
                <a:off x="6548473" y="4753251"/>
                <a:ext cx="65492" cy="64619"/>
              </a:xfrm>
              <a:custGeom>
                <a:avLst/>
                <a:gdLst>
                  <a:gd name="T0" fmla="*/ 27 w 112"/>
                  <a:gd name="T1" fmla="*/ 111 h 111"/>
                  <a:gd name="T2" fmla="*/ 85 w 112"/>
                  <a:gd name="T3" fmla="*/ 111 h 111"/>
                  <a:gd name="T4" fmla="*/ 112 w 112"/>
                  <a:gd name="T5" fmla="*/ 85 h 111"/>
                  <a:gd name="T6" fmla="*/ 112 w 112"/>
                  <a:gd name="T7" fmla="*/ 27 h 111"/>
                  <a:gd name="T8" fmla="*/ 85 w 112"/>
                  <a:gd name="T9" fmla="*/ 0 h 111"/>
                  <a:gd name="T10" fmla="*/ 27 w 112"/>
                  <a:gd name="T11" fmla="*/ 0 h 111"/>
                  <a:gd name="T12" fmla="*/ 0 w 112"/>
                  <a:gd name="T13" fmla="*/ 27 h 111"/>
                  <a:gd name="T14" fmla="*/ 0 w 112"/>
                  <a:gd name="T15" fmla="*/ 85 h 111"/>
                  <a:gd name="T16" fmla="*/ 27 w 112"/>
                  <a:gd name="T17" fmla="*/ 111 h 111"/>
                  <a:gd name="T18" fmla="*/ 17 w 112"/>
                  <a:gd name="T19" fmla="*/ 27 h 111"/>
                  <a:gd name="T20" fmla="*/ 27 w 112"/>
                  <a:gd name="T21" fmla="*/ 17 h 111"/>
                  <a:gd name="T22" fmla="*/ 85 w 112"/>
                  <a:gd name="T23" fmla="*/ 17 h 111"/>
                  <a:gd name="T24" fmla="*/ 95 w 112"/>
                  <a:gd name="T25" fmla="*/ 27 h 111"/>
                  <a:gd name="T26" fmla="*/ 95 w 112"/>
                  <a:gd name="T27" fmla="*/ 85 h 111"/>
                  <a:gd name="T28" fmla="*/ 85 w 112"/>
                  <a:gd name="T29" fmla="*/ 95 h 111"/>
                  <a:gd name="T30" fmla="*/ 27 w 112"/>
                  <a:gd name="T31" fmla="*/ 95 h 111"/>
                  <a:gd name="T32" fmla="*/ 17 w 112"/>
                  <a:gd name="T33" fmla="*/ 85 h 111"/>
                  <a:gd name="T34" fmla="*/ 17 w 112"/>
                  <a:gd name="T35"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5"/>
                    </a:cubicBezTo>
                    <a:cubicBezTo>
                      <a:pt x="112" y="27"/>
                      <a:pt x="112" y="27"/>
                      <a:pt x="112" y="27"/>
                    </a:cubicBezTo>
                    <a:cubicBezTo>
                      <a:pt x="112" y="12"/>
                      <a:pt x="100" y="0"/>
                      <a:pt x="85" y="0"/>
                    </a:cubicBezTo>
                    <a:cubicBezTo>
                      <a:pt x="27" y="0"/>
                      <a:pt x="27" y="0"/>
                      <a:pt x="27" y="0"/>
                    </a:cubicBezTo>
                    <a:cubicBezTo>
                      <a:pt x="12" y="0"/>
                      <a:pt x="0" y="12"/>
                      <a:pt x="0" y="27"/>
                    </a:cubicBezTo>
                    <a:cubicBezTo>
                      <a:pt x="0" y="85"/>
                      <a:pt x="0" y="85"/>
                      <a:pt x="0" y="85"/>
                    </a:cubicBezTo>
                    <a:cubicBezTo>
                      <a:pt x="0" y="99"/>
                      <a:pt x="12" y="111"/>
                      <a:pt x="27" y="111"/>
                    </a:cubicBezTo>
                    <a:close/>
                    <a:moveTo>
                      <a:pt x="17" y="27"/>
                    </a:moveTo>
                    <a:cubicBezTo>
                      <a:pt x="17" y="21"/>
                      <a:pt x="21" y="17"/>
                      <a:pt x="27" y="17"/>
                    </a:cubicBezTo>
                    <a:cubicBezTo>
                      <a:pt x="85" y="17"/>
                      <a:pt x="85" y="17"/>
                      <a:pt x="85" y="17"/>
                    </a:cubicBezTo>
                    <a:cubicBezTo>
                      <a:pt x="90" y="17"/>
                      <a:pt x="95" y="21"/>
                      <a:pt x="95" y="27"/>
                    </a:cubicBezTo>
                    <a:cubicBezTo>
                      <a:pt x="95" y="85"/>
                      <a:pt x="95" y="85"/>
                      <a:pt x="95" y="85"/>
                    </a:cubicBezTo>
                    <a:cubicBezTo>
                      <a:pt x="95" y="90"/>
                      <a:pt x="90" y="95"/>
                      <a:pt x="85" y="95"/>
                    </a:cubicBezTo>
                    <a:cubicBezTo>
                      <a:pt x="27" y="95"/>
                      <a:pt x="27" y="95"/>
                      <a:pt x="27" y="95"/>
                    </a:cubicBezTo>
                    <a:cubicBezTo>
                      <a:pt x="21" y="95"/>
                      <a:pt x="17" y="90"/>
                      <a:pt x="17" y="85"/>
                    </a:cubicBezTo>
                    <a:lnTo>
                      <a:pt x="17" y="2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1"/>
              <p:cNvSpPr>
                <a:spLocks noEditPoints="1"/>
              </p:cNvSpPr>
              <p:nvPr/>
            </p:nvSpPr>
            <p:spPr bwMode="auto">
              <a:xfrm>
                <a:off x="6360146" y="4753251"/>
                <a:ext cx="65492" cy="64619"/>
              </a:xfrm>
              <a:custGeom>
                <a:avLst/>
                <a:gdLst>
                  <a:gd name="T0" fmla="*/ 27 w 112"/>
                  <a:gd name="T1" fmla="*/ 111 h 111"/>
                  <a:gd name="T2" fmla="*/ 85 w 112"/>
                  <a:gd name="T3" fmla="*/ 111 h 111"/>
                  <a:gd name="T4" fmla="*/ 112 w 112"/>
                  <a:gd name="T5" fmla="*/ 85 h 111"/>
                  <a:gd name="T6" fmla="*/ 112 w 112"/>
                  <a:gd name="T7" fmla="*/ 27 h 111"/>
                  <a:gd name="T8" fmla="*/ 85 w 112"/>
                  <a:gd name="T9" fmla="*/ 0 h 111"/>
                  <a:gd name="T10" fmla="*/ 27 w 112"/>
                  <a:gd name="T11" fmla="*/ 0 h 111"/>
                  <a:gd name="T12" fmla="*/ 0 w 112"/>
                  <a:gd name="T13" fmla="*/ 27 h 111"/>
                  <a:gd name="T14" fmla="*/ 0 w 112"/>
                  <a:gd name="T15" fmla="*/ 85 h 111"/>
                  <a:gd name="T16" fmla="*/ 27 w 112"/>
                  <a:gd name="T17" fmla="*/ 111 h 111"/>
                  <a:gd name="T18" fmla="*/ 17 w 112"/>
                  <a:gd name="T19" fmla="*/ 27 h 111"/>
                  <a:gd name="T20" fmla="*/ 27 w 112"/>
                  <a:gd name="T21" fmla="*/ 17 h 111"/>
                  <a:gd name="T22" fmla="*/ 85 w 112"/>
                  <a:gd name="T23" fmla="*/ 17 h 111"/>
                  <a:gd name="T24" fmla="*/ 95 w 112"/>
                  <a:gd name="T25" fmla="*/ 27 h 111"/>
                  <a:gd name="T26" fmla="*/ 95 w 112"/>
                  <a:gd name="T27" fmla="*/ 85 h 111"/>
                  <a:gd name="T28" fmla="*/ 85 w 112"/>
                  <a:gd name="T29" fmla="*/ 95 h 111"/>
                  <a:gd name="T30" fmla="*/ 27 w 112"/>
                  <a:gd name="T31" fmla="*/ 95 h 111"/>
                  <a:gd name="T32" fmla="*/ 17 w 112"/>
                  <a:gd name="T33" fmla="*/ 85 h 111"/>
                  <a:gd name="T34" fmla="*/ 17 w 112"/>
                  <a:gd name="T35"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5"/>
                    </a:cubicBezTo>
                    <a:cubicBezTo>
                      <a:pt x="112" y="27"/>
                      <a:pt x="112" y="27"/>
                      <a:pt x="112" y="27"/>
                    </a:cubicBezTo>
                    <a:cubicBezTo>
                      <a:pt x="112" y="12"/>
                      <a:pt x="100" y="0"/>
                      <a:pt x="85" y="0"/>
                    </a:cubicBezTo>
                    <a:cubicBezTo>
                      <a:pt x="27" y="0"/>
                      <a:pt x="27" y="0"/>
                      <a:pt x="27" y="0"/>
                    </a:cubicBezTo>
                    <a:cubicBezTo>
                      <a:pt x="12" y="0"/>
                      <a:pt x="0" y="12"/>
                      <a:pt x="0" y="27"/>
                    </a:cubicBezTo>
                    <a:cubicBezTo>
                      <a:pt x="0" y="85"/>
                      <a:pt x="0" y="85"/>
                      <a:pt x="0" y="85"/>
                    </a:cubicBezTo>
                    <a:cubicBezTo>
                      <a:pt x="0" y="99"/>
                      <a:pt x="12" y="111"/>
                      <a:pt x="27" y="111"/>
                    </a:cubicBezTo>
                    <a:close/>
                    <a:moveTo>
                      <a:pt x="17" y="27"/>
                    </a:moveTo>
                    <a:cubicBezTo>
                      <a:pt x="17" y="21"/>
                      <a:pt x="22" y="17"/>
                      <a:pt x="27" y="17"/>
                    </a:cubicBezTo>
                    <a:cubicBezTo>
                      <a:pt x="85" y="17"/>
                      <a:pt x="85" y="17"/>
                      <a:pt x="85" y="17"/>
                    </a:cubicBezTo>
                    <a:cubicBezTo>
                      <a:pt x="91" y="17"/>
                      <a:pt x="95" y="21"/>
                      <a:pt x="95" y="27"/>
                    </a:cubicBezTo>
                    <a:cubicBezTo>
                      <a:pt x="95" y="85"/>
                      <a:pt x="95" y="85"/>
                      <a:pt x="95" y="85"/>
                    </a:cubicBezTo>
                    <a:cubicBezTo>
                      <a:pt x="95" y="90"/>
                      <a:pt x="91" y="95"/>
                      <a:pt x="85" y="95"/>
                    </a:cubicBezTo>
                    <a:cubicBezTo>
                      <a:pt x="27" y="95"/>
                      <a:pt x="27" y="95"/>
                      <a:pt x="27" y="95"/>
                    </a:cubicBezTo>
                    <a:cubicBezTo>
                      <a:pt x="22" y="95"/>
                      <a:pt x="17" y="90"/>
                      <a:pt x="17" y="85"/>
                    </a:cubicBezTo>
                    <a:lnTo>
                      <a:pt x="17" y="2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2"/>
              <p:cNvSpPr>
                <a:spLocks noEditPoints="1"/>
              </p:cNvSpPr>
              <p:nvPr/>
            </p:nvSpPr>
            <p:spPr bwMode="auto">
              <a:xfrm>
                <a:off x="6454164" y="4840866"/>
                <a:ext cx="65492" cy="64619"/>
              </a:xfrm>
              <a:custGeom>
                <a:avLst/>
                <a:gdLst>
                  <a:gd name="T0" fmla="*/ 27 w 112"/>
                  <a:gd name="T1" fmla="*/ 111 h 111"/>
                  <a:gd name="T2" fmla="*/ 85 w 112"/>
                  <a:gd name="T3" fmla="*/ 111 h 111"/>
                  <a:gd name="T4" fmla="*/ 112 w 112"/>
                  <a:gd name="T5" fmla="*/ 85 h 111"/>
                  <a:gd name="T6" fmla="*/ 112 w 112"/>
                  <a:gd name="T7" fmla="*/ 27 h 111"/>
                  <a:gd name="T8" fmla="*/ 85 w 112"/>
                  <a:gd name="T9" fmla="*/ 0 h 111"/>
                  <a:gd name="T10" fmla="*/ 27 w 112"/>
                  <a:gd name="T11" fmla="*/ 0 h 111"/>
                  <a:gd name="T12" fmla="*/ 0 w 112"/>
                  <a:gd name="T13" fmla="*/ 27 h 111"/>
                  <a:gd name="T14" fmla="*/ 0 w 112"/>
                  <a:gd name="T15" fmla="*/ 85 h 111"/>
                  <a:gd name="T16" fmla="*/ 27 w 112"/>
                  <a:gd name="T17" fmla="*/ 111 h 111"/>
                  <a:gd name="T18" fmla="*/ 17 w 112"/>
                  <a:gd name="T19" fmla="*/ 27 h 111"/>
                  <a:gd name="T20" fmla="*/ 27 w 112"/>
                  <a:gd name="T21" fmla="*/ 17 h 111"/>
                  <a:gd name="T22" fmla="*/ 85 w 112"/>
                  <a:gd name="T23" fmla="*/ 17 h 111"/>
                  <a:gd name="T24" fmla="*/ 95 w 112"/>
                  <a:gd name="T25" fmla="*/ 27 h 111"/>
                  <a:gd name="T26" fmla="*/ 95 w 112"/>
                  <a:gd name="T27" fmla="*/ 85 h 111"/>
                  <a:gd name="T28" fmla="*/ 85 w 112"/>
                  <a:gd name="T29" fmla="*/ 95 h 111"/>
                  <a:gd name="T30" fmla="*/ 27 w 112"/>
                  <a:gd name="T31" fmla="*/ 95 h 111"/>
                  <a:gd name="T32" fmla="*/ 17 w 112"/>
                  <a:gd name="T33" fmla="*/ 85 h 111"/>
                  <a:gd name="T34" fmla="*/ 17 w 112"/>
                  <a:gd name="T35"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5"/>
                    </a:cubicBezTo>
                    <a:cubicBezTo>
                      <a:pt x="112" y="27"/>
                      <a:pt x="112" y="27"/>
                      <a:pt x="112" y="27"/>
                    </a:cubicBezTo>
                    <a:cubicBezTo>
                      <a:pt x="112" y="12"/>
                      <a:pt x="100" y="0"/>
                      <a:pt x="85" y="0"/>
                    </a:cubicBezTo>
                    <a:cubicBezTo>
                      <a:pt x="27" y="0"/>
                      <a:pt x="27" y="0"/>
                      <a:pt x="27" y="0"/>
                    </a:cubicBezTo>
                    <a:cubicBezTo>
                      <a:pt x="12" y="0"/>
                      <a:pt x="0" y="12"/>
                      <a:pt x="0" y="27"/>
                    </a:cubicBezTo>
                    <a:cubicBezTo>
                      <a:pt x="0" y="85"/>
                      <a:pt x="0" y="85"/>
                      <a:pt x="0" y="85"/>
                    </a:cubicBezTo>
                    <a:cubicBezTo>
                      <a:pt x="0" y="99"/>
                      <a:pt x="12" y="111"/>
                      <a:pt x="27" y="111"/>
                    </a:cubicBezTo>
                    <a:close/>
                    <a:moveTo>
                      <a:pt x="17" y="27"/>
                    </a:moveTo>
                    <a:cubicBezTo>
                      <a:pt x="17" y="21"/>
                      <a:pt x="21" y="17"/>
                      <a:pt x="27" y="17"/>
                    </a:cubicBezTo>
                    <a:cubicBezTo>
                      <a:pt x="85" y="17"/>
                      <a:pt x="85" y="17"/>
                      <a:pt x="85" y="17"/>
                    </a:cubicBezTo>
                    <a:cubicBezTo>
                      <a:pt x="91" y="17"/>
                      <a:pt x="95" y="21"/>
                      <a:pt x="95" y="27"/>
                    </a:cubicBezTo>
                    <a:cubicBezTo>
                      <a:pt x="95" y="85"/>
                      <a:pt x="95" y="85"/>
                      <a:pt x="95" y="85"/>
                    </a:cubicBezTo>
                    <a:cubicBezTo>
                      <a:pt x="95" y="90"/>
                      <a:pt x="91" y="95"/>
                      <a:pt x="85" y="95"/>
                    </a:cubicBezTo>
                    <a:cubicBezTo>
                      <a:pt x="27" y="95"/>
                      <a:pt x="27" y="95"/>
                      <a:pt x="27" y="95"/>
                    </a:cubicBezTo>
                    <a:cubicBezTo>
                      <a:pt x="21" y="95"/>
                      <a:pt x="17" y="90"/>
                      <a:pt x="17" y="85"/>
                    </a:cubicBezTo>
                    <a:lnTo>
                      <a:pt x="17" y="2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3"/>
              <p:cNvSpPr>
                <a:spLocks noEditPoints="1"/>
              </p:cNvSpPr>
              <p:nvPr/>
            </p:nvSpPr>
            <p:spPr bwMode="auto">
              <a:xfrm>
                <a:off x="6548473" y="4840866"/>
                <a:ext cx="65492" cy="64619"/>
              </a:xfrm>
              <a:custGeom>
                <a:avLst/>
                <a:gdLst>
                  <a:gd name="T0" fmla="*/ 27 w 112"/>
                  <a:gd name="T1" fmla="*/ 111 h 111"/>
                  <a:gd name="T2" fmla="*/ 85 w 112"/>
                  <a:gd name="T3" fmla="*/ 111 h 111"/>
                  <a:gd name="T4" fmla="*/ 112 w 112"/>
                  <a:gd name="T5" fmla="*/ 85 h 111"/>
                  <a:gd name="T6" fmla="*/ 112 w 112"/>
                  <a:gd name="T7" fmla="*/ 27 h 111"/>
                  <a:gd name="T8" fmla="*/ 85 w 112"/>
                  <a:gd name="T9" fmla="*/ 0 h 111"/>
                  <a:gd name="T10" fmla="*/ 27 w 112"/>
                  <a:gd name="T11" fmla="*/ 0 h 111"/>
                  <a:gd name="T12" fmla="*/ 0 w 112"/>
                  <a:gd name="T13" fmla="*/ 27 h 111"/>
                  <a:gd name="T14" fmla="*/ 0 w 112"/>
                  <a:gd name="T15" fmla="*/ 85 h 111"/>
                  <a:gd name="T16" fmla="*/ 27 w 112"/>
                  <a:gd name="T17" fmla="*/ 111 h 111"/>
                  <a:gd name="T18" fmla="*/ 17 w 112"/>
                  <a:gd name="T19" fmla="*/ 27 h 111"/>
                  <a:gd name="T20" fmla="*/ 27 w 112"/>
                  <a:gd name="T21" fmla="*/ 17 h 111"/>
                  <a:gd name="T22" fmla="*/ 85 w 112"/>
                  <a:gd name="T23" fmla="*/ 17 h 111"/>
                  <a:gd name="T24" fmla="*/ 95 w 112"/>
                  <a:gd name="T25" fmla="*/ 27 h 111"/>
                  <a:gd name="T26" fmla="*/ 95 w 112"/>
                  <a:gd name="T27" fmla="*/ 85 h 111"/>
                  <a:gd name="T28" fmla="*/ 85 w 112"/>
                  <a:gd name="T29" fmla="*/ 95 h 111"/>
                  <a:gd name="T30" fmla="*/ 27 w 112"/>
                  <a:gd name="T31" fmla="*/ 95 h 111"/>
                  <a:gd name="T32" fmla="*/ 17 w 112"/>
                  <a:gd name="T33" fmla="*/ 85 h 111"/>
                  <a:gd name="T34" fmla="*/ 17 w 112"/>
                  <a:gd name="T35"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27" y="111"/>
                    </a:moveTo>
                    <a:cubicBezTo>
                      <a:pt x="85" y="111"/>
                      <a:pt x="85" y="111"/>
                      <a:pt x="85" y="111"/>
                    </a:cubicBezTo>
                    <a:cubicBezTo>
                      <a:pt x="100" y="111"/>
                      <a:pt x="112" y="99"/>
                      <a:pt x="112" y="85"/>
                    </a:cubicBezTo>
                    <a:cubicBezTo>
                      <a:pt x="112" y="27"/>
                      <a:pt x="112" y="27"/>
                      <a:pt x="112" y="27"/>
                    </a:cubicBezTo>
                    <a:cubicBezTo>
                      <a:pt x="112" y="12"/>
                      <a:pt x="100" y="0"/>
                      <a:pt x="85" y="0"/>
                    </a:cubicBezTo>
                    <a:cubicBezTo>
                      <a:pt x="27" y="0"/>
                      <a:pt x="27" y="0"/>
                      <a:pt x="27" y="0"/>
                    </a:cubicBezTo>
                    <a:cubicBezTo>
                      <a:pt x="12" y="0"/>
                      <a:pt x="0" y="12"/>
                      <a:pt x="0" y="27"/>
                    </a:cubicBezTo>
                    <a:cubicBezTo>
                      <a:pt x="0" y="85"/>
                      <a:pt x="0" y="85"/>
                      <a:pt x="0" y="85"/>
                    </a:cubicBezTo>
                    <a:cubicBezTo>
                      <a:pt x="0" y="99"/>
                      <a:pt x="12" y="111"/>
                      <a:pt x="27" y="111"/>
                    </a:cubicBezTo>
                    <a:close/>
                    <a:moveTo>
                      <a:pt x="17" y="27"/>
                    </a:moveTo>
                    <a:cubicBezTo>
                      <a:pt x="17" y="21"/>
                      <a:pt x="21" y="17"/>
                      <a:pt x="27" y="17"/>
                    </a:cubicBezTo>
                    <a:cubicBezTo>
                      <a:pt x="85" y="17"/>
                      <a:pt x="85" y="17"/>
                      <a:pt x="85" y="17"/>
                    </a:cubicBezTo>
                    <a:cubicBezTo>
                      <a:pt x="90" y="17"/>
                      <a:pt x="95" y="21"/>
                      <a:pt x="95" y="27"/>
                    </a:cubicBezTo>
                    <a:cubicBezTo>
                      <a:pt x="95" y="85"/>
                      <a:pt x="95" y="85"/>
                      <a:pt x="95" y="85"/>
                    </a:cubicBezTo>
                    <a:cubicBezTo>
                      <a:pt x="95" y="90"/>
                      <a:pt x="90" y="95"/>
                      <a:pt x="85" y="95"/>
                    </a:cubicBezTo>
                    <a:cubicBezTo>
                      <a:pt x="27" y="95"/>
                      <a:pt x="27" y="95"/>
                      <a:pt x="27" y="95"/>
                    </a:cubicBezTo>
                    <a:cubicBezTo>
                      <a:pt x="21" y="95"/>
                      <a:pt x="17" y="90"/>
                      <a:pt x="17" y="85"/>
                    </a:cubicBezTo>
                    <a:lnTo>
                      <a:pt x="17" y="2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4"/>
              <p:cNvSpPr>
                <a:spLocks noEditPoints="1"/>
              </p:cNvSpPr>
              <p:nvPr/>
            </p:nvSpPr>
            <p:spPr bwMode="auto">
              <a:xfrm>
                <a:off x="6360146" y="4840866"/>
                <a:ext cx="65492" cy="64619"/>
              </a:xfrm>
              <a:custGeom>
                <a:avLst/>
                <a:gdLst>
                  <a:gd name="T0" fmla="*/ 85 w 112"/>
                  <a:gd name="T1" fmla="*/ 111 h 111"/>
                  <a:gd name="T2" fmla="*/ 112 w 112"/>
                  <a:gd name="T3" fmla="*/ 85 h 111"/>
                  <a:gd name="T4" fmla="*/ 112 w 112"/>
                  <a:gd name="T5" fmla="*/ 27 h 111"/>
                  <a:gd name="T6" fmla="*/ 85 w 112"/>
                  <a:gd name="T7" fmla="*/ 0 h 111"/>
                  <a:gd name="T8" fmla="*/ 27 w 112"/>
                  <a:gd name="T9" fmla="*/ 0 h 111"/>
                  <a:gd name="T10" fmla="*/ 0 w 112"/>
                  <a:gd name="T11" fmla="*/ 27 h 111"/>
                  <a:gd name="T12" fmla="*/ 0 w 112"/>
                  <a:gd name="T13" fmla="*/ 85 h 111"/>
                  <a:gd name="T14" fmla="*/ 27 w 112"/>
                  <a:gd name="T15" fmla="*/ 111 h 111"/>
                  <a:gd name="T16" fmla="*/ 85 w 112"/>
                  <a:gd name="T17" fmla="*/ 111 h 111"/>
                  <a:gd name="T18" fmla="*/ 17 w 112"/>
                  <a:gd name="T19" fmla="*/ 85 h 111"/>
                  <a:gd name="T20" fmla="*/ 17 w 112"/>
                  <a:gd name="T21" fmla="*/ 27 h 111"/>
                  <a:gd name="T22" fmla="*/ 27 w 112"/>
                  <a:gd name="T23" fmla="*/ 17 h 111"/>
                  <a:gd name="T24" fmla="*/ 85 w 112"/>
                  <a:gd name="T25" fmla="*/ 17 h 111"/>
                  <a:gd name="T26" fmla="*/ 95 w 112"/>
                  <a:gd name="T27" fmla="*/ 27 h 111"/>
                  <a:gd name="T28" fmla="*/ 95 w 112"/>
                  <a:gd name="T29" fmla="*/ 85 h 111"/>
                  <a:gd name="T30" fmla="*/ 85 w 112"/>
                  <a:gd name="T31" fmla="*/ 95 h 111"/>
                  <a:gd name="T32" fmla="*/ 27 w 112"/>
                  <a:gd name="T33" fmla="*/ 95 h 111"/>
                  <a:gd name="T34" fmla="*/ 17 w 112"/>
                  <a:gd name="T35"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11">
                    <a:moveTo>
                      <a:pt x="85" y="111"/>
                    </a:moveTo>
                    <a:cubicBezTo>
                      <a:pt x="100" y="111"/>
                      <a:pt x="112" y="99"/>
                      <a:pt x="112" y="85"/>
                    </a:cubicBezTo>
                    <a:cubicBezTo>
                      <a:pt x="112" y="27"/>
                      <a:pt x="112" y="27"/>
                      <a:pt x="112" y="27"/>
                    </a:cubicBezTo>
                    <a:cubicBezTo>
                      <a:pt x="112" y="12"/>
                      <a:pt x="100" y="0"/>
                      <a:pt x="85" y="0"/>
                    </a:cubicBezTo>
                    <a:cubicBezTo>
                      <a:pt x="27" y="0"/>
                      <a:pt x="27" y="0"/>
                      <a:pt x="27" y="0"/>
                    </a:cubicBezTo>
                    <a:cubicBezTo>
                      <a:pt x="12" y="0"/>
                      <a:pt x="0" y="12"/>
                      <a:pt x="0" y="27"/>
                    </a:cubicBezTo>
                    <a:cubicBezTo>
                      <a:pt x="0" y="85"/>
                      <a:pt x="0" y="85"/>
                      <a:pt x="0" y="85"/>
                    </a:cubicBezTo>
                    <a:cubicBezTo>
                      <a:pt x="0" y="99"/>
                      <a:pt x="12" y="111"/>
                      <a:pt x="27" y="111"/>
                    </a:cubicBezTo>
                    <a:lnTo>
                      <a:pt x="85" y="111"/>
                    </a:lnTo>
                    <a:close/>
                    <a:moveTo>
                      <a:pt x="17" y="85"/>
                    </a:moveTo>
                    <a:cubicBezTo>
                      <a:pt x="17" y="27"/>
                      <a:pt x="17" y="27"/>
                      <a:pt x="17" y="27"/>
                    </a:cubicBezTo>
                    <a:cubicBezTo>
                      <a:pt x="17" y="21"/>
                      <a:pt x="22" y="17"/>
                      <a:pt x="27" y="17"/>
                    </a:cubicBezTo>
                    <a:cubicBezTo>
                      <a:pt x="85" y="17"/>
                      <a:pt x="85" y="17"/>
                      <a:pt x="85" y="17"/>
                    </a:cubicBezTo>
                    <a:cubicBezTo>
                      <a:pt x="91" y="17"/>
                      <a:pt x="95" y="21"/>
                      <a:pt x="95" y="27"/>
                    </a:cubicBezTo>
                    <a:cubicBezTo>
                      <a:pt x="95" y="85"/>
                      <a:pt x="95" y="85"/>
                      <a:pt x="95" y="85"/>
                    </a:cubicBezTo>
                    <a:cubicBezTo>
                      <a:pt x="95" y="90"/>
                      <a:pt x="91" y="95"/>
                      <a:pt x="85" y="95"/>
                    </a:cubicBezTo>
                    <a:cubicBezTo>
                      <a:pt x="27" y="95"/>
                      <a:pt x="27" y="95"/>
                      <a:pt x="27" y="95"/>
                    </a:cubicBezTo>
                    <a:cubicBezTo>
                      <a:pt x="22" y="95"/>
                      <a:pt x="17" y="90"/>
                      <a:pt x="17" y="85"/>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5"/>
              <p:cNvSpPr>
                <a:spLocks noEditPoints="1"/>
              </p:cNvSpPr>
              <p:nvPr/>
            </p:nvSpPr>
            <p:spPr bwMode="auto">
              <a:xfrm>
                <a:off x="6136016" y="4457517"/>
                <a:ext cx="701788" cy="678792"/>
              </a:xfrm>
              <a:custGeom>
                <a:avLst/>
                <a:gdLst>
                  <a:gd name="T0" fmla="*/ 1200 w 1200"/>
                  <a:gd name="T1" fmla="*/ 455 h 1162"/>
                  <a:gd name="T2" fmla="*/ 1192 w 1200"/>
                  <a:gd name="T3" fmla="*/ 386 h 1162"/>
                  <a:gd name="T4" fmla="*/ 875 w 1200"/>
                  <a:gd name="T5" fmla="*/ 276 h 1162"/>
                  <a:gd name="T6" fmla="*/ 727 w 1200"/>
                  <a:gd name="T7" fmla="*/ 236 h 1162"/>
                  <a:gd name="T8" fmla="*/ 600 w 1200"/>
                  <a:gd name="T9" fmla="*/ 0 h 1162"/>
                  <a:gd name="T10" fmla="*/ 473 w 1200"/>
                  <a:gd name="T11" fmla="*/ 236 h 1162"/>
                  <a:gd name="T12" fmla="*/ 325 w 1200"/>
                  <a:gd name="T13" fmla="*/ 276 h 1162"/>
                  <a:gd name="T14" fmla="*/ 8 w 1200"/>
                  <a:gd name="T15" fmla="*/ 386 h 1162"/>
                  <a:gd name="T16" fmla="*/ 0 w 1200"/>
                  <a:gd name="T17" fmla="*/ 455 h 1162"/>
                  <a:gd name="T18" fmla="*/ 53 w 1200"/>
                  <a:gd name="T19" fmla="*/ 463 h 1162"/>
                  <a:gd name="T20" fmla="*/ 8 w 1200"/>
                  <a:gd name="T21" fmla="*/ 739 h 1162"/>
                  <a:gd name="T22" fmla="*/ 0 w 1200"/>
                  <a:gd name="T23" fmla="*/ 807 h 1162"/>
                  <a:gd name="T24" fmla="*/ 53 w 1200"/>
                  <a:gd name="T25" fmla="*/ 816 h 1162"/>
                  <a:gd name="T26" fmla="*/ 62 w 1200"/>
                  <a:gd name="T27" fmla="*/ 1162 h 1162"/>
                  <a:gd name="T28" fmla="*/ 456 w 1200"/>
                  <a:gd name="T29" fmla="*/ 1162 h 1162"/>
                  <a:gd name="T30" fmla="*/ 866 w 1200"/>
                  <a:gd name="T31" fmla="*/ 1162 h 1162"/>
                  <a:gd name="T32" fmla="*/ 1147 w 1200"/>
                  <a:gd name="T33" fmla="*/ 1154 h 1162"/>
                  <a:gd name="T34" fmla="*/ 1192 w 1200"/>
                  <a:gd name="T35" fmla="*/ 816 h 1162"/>
                  <a:gd name="T36" fmla="*/ 1200 w 1200"/>
                  <a:gd name="T37" fmla="*/ 747 h 1162"/>
                  <a:gd name="T38" fmla="*/ 1147 w 1200"/>
                  <a:gd name="T39" fmla="*/ 739 h 1162"/>
                  <a:gd name="T40" fmla="*/ 1192 w 1200"/>
                  <a:gd name="T41" fmla="*/ 463 h 1162"/>
                  <a:gd name="T42" fmla="*/ 1183 w 1200"/>
                  <a:gd name="T43" fmla="*/ 447 h 1162"/>
                  <a:gd name="T44" fmla="*/ 875 w 1200"/>
                  <a:gd name="T45" fmla="*/ 447 h 1162"/>
                  <a:gd name="T46" fmla="*/ 1183 w 1200"/>
                  <a:gd name="T47" fmla="*/ 403 h 1162"/>
                  <a:gd name="T48" fmla="*/ 735 w 1200"/>
                  <a:gd name="T49" fmla="*/ 152 h 1162"/>
                  <a:gd name="T50" fmla="*/ 465 w 1200"/>
                  <a:gd name="T51" fmla="*/ 152 h 1162"/>
                  <a:gd name="T52" fmla="*/ 17 w 1200"/>
                  <a:gd name="T53" fmla="*/ 403 h 1162"/>
                  <a:gd name="T54" fmla="*/ 325 w 1200"/>
                  <a:gd name="T55" fmla="*/ 447 h 1162"/>
                  <a:gd name="T56" fmla="*/ 17 w 1200"/>
                  <a:gd name="T57" fmla="*/ 447 h 1162"/>
                  <a:gd name="T58" fmla="*/ 70 w 1200"/>
                  <a:gd name="T59" fmla="*/ 463 h 1162"/>
                  <a:gd name="T60" fmla="*/ 325 w 1200"/>
                  <a:gd name="T61" fmla="*/ 739 h 1162"/>
                  <a:gd name="T62" fmla="*/ 70 w 1200"/>
                  <a:gd name="T63" fmla="*/ 463 h 1162"/>
                  <a:gd name="T64" fmla="*/ 325 w 1200"/>
                  <a:gd name="T65" fmla="*/ 755 h 1162"/>
                  <a:gd name="T66" fmla="*/ 17 w 1200"/>
                  <a:gd name="T67" fmla="*/ 799 h 1162"/>
                  <a:gd name="T68" fmla="*/ 70 w 1200"/>
                  <a:gd name="T69" fmla="*/ 816 h 1162"/>
                  <a:gd name="T70" fmla="*/ 325 w 1200"/>
                  <a:gd name="T71" fmla="*/ 1145 h 1162"/>
                  <a:gd name="T72" fmla="*/ 70 w 1200"/>
                  <a:gd name="T73" fmla="*/ 816 h 1162"/>
                  <a:gd name="T74" fmla="*/ 342 w 1200"/>
                  <a:gd name="T75" fmla="*/ 747 h 1162"/>
                  <a:gd name="T76" fmla="*/ 342 w 1200"/>
                  <a:gd name="T77" fmla="*/ 395 h 1162"/>
                  <a:gd name="T78" fmla="*/ 366 w 1200"/>
                  <a:gd name="T79" fmla="*/ 252 h 1162"/>
                  <a:gd name="T80" fmla="*/ 600 w 1200"/>
                  <a:gd name="T81" fmla="*/ 304 h 1162"/>
                  <a:gd name="T82" fmla="*/ 834 w 1200"/>
                  <a:gd name="T83" fmla="*/ 252 h 1162"/>
                  <a:gd name="T84" fmla="*/ 858 w 1200"/>
                  <a:gd name="T85" fmla="*/ 395 h 1162"/>
                  <a:gd name="T86" fmla="*/ 858 w 1200"/>
                  <a:gd name="T87" fmla="*/ 747 h 1162"/>
                  <a:gd name="T88" fmla="*/ 858 w 1200"/>
                  <a:gd name="T89" fmla="*/ 1145 h 1162"/>
                  <a:gd name="T90" fmla="*/ 752 w 1200"/>
                  <a:gd name="T91" fmla="*/ 875 h 1162"/>
                  <a:gd name="T92" fmla="*/ 488 w 1200"/>
                  <a:gd name="T93" fmla="*/ 834 h 1162"/>
                  <a:gd name="T94" fmla="*/ 448 w 1200"/>
                  <a:gd name="T95" fmla="*/ 1145 h 1162"/>
                  <a:gd name="T96" fmla="*/ 342 w 1200"/>
                  <a:gd name="T97" fmla="*/ 807 h 1162"/>
                  <a:gd name="T98" fmla="*/ 465 w 1200"/>
                  <a:gd name="T99" fmla="*/ 875 h 1162"/>
                  <a:gd name="T100" fmla="*/ 712 w 1200"/>
                  <a:gd name="T101" fmla="*/ 851 h 1162"/>
                  <a:gd name="T102" fmla="*/ 735 w 1200"/>
                  <a:gd name="T103" fmla="*/ 1145 h 1162"/>
                  <a:gd name="T104" fmla="*/ 1130 w 1200"/>
                  <a:gd name="T105" fmla="*/ 1145 h 1162"/>
                  <a:gd name="T106" fmla="*/ 875 w 1200"/>
                  <a:gd name="T107" fmla="*/ 816 h 1162"/>
                  <a:gd name="T108" fmla="*/ 1130 w 1200"/>
                  <a:gd name="T109" fmla="*/ 1145 h 1162"/>
                  <a:gd name="T110" fmla="*/ 875 w 1200"/>
                  <a:gd name="T111" fmla="*/ 799 h 1162"/>
                  <a:gd name="T112" fmla="*/ 1183 w 1200"/>
                  <a:gd name="T113" fmla="*/ 755 h 1162"/>
                  <a:gd name="T114" fmla="*/ 1130 w 1200"/>
                  <a:gd name="T115" fmla="*/ 739 h 1162"/>
                  <a:gd name="T116" fmla="*/ 875 w 1200"/>
                  <a:gd name="T117" fmla="*/ 463 h 1162"/>
                  <a:gd name="T118" fmla="*/ 1130 w 1200"/>
                  <a:gd name="T119" fmla="*/ 739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00" h="1162">
                    <a:moveTo>
                      <a:pt x="1192" y="463"/>
                    </a:moveTo>
                    <a:cubicBezTo>
                      <a:pt x="1196" y="463"/>
                      <a:pt x="1200" y="459"/>
                      <a:pt x="1200" y="455"/>
                    </a:cubicBezTo>
                    <a:cubicBezTo>
                      <a:pt x="1200" y="395"/>
                      <a:pt x="1200" y="395"/>
                      <a:pt x="1200" y="395"/>
                    </a:cubicBezTo>
                    <a:cubicBezTo>
                      <a:pt x="1200" y="390"/>
                      <a:pt x="1196" y="386"/>
                      <a:pt x="1192" y="386"/>
                    </a:cubicBezTo>
                    <a:cubicBezTo>
                      <a:pt x="875" y="386"/>
                      <a:pt x="875" y="386"/>
                      <a:pt x="875" y="386"/>
                    </a:cubicBezTo>
                    <a:cubicBezTo>
                      <a:pt x="875" y="276"/>
                      <a:pt x="875" y="276"/>
                      <a:pt x="875" y="276"/>
                    </a:cubicBezTo>
                    <a:cubicBezTo>
                      <a:pt x="875" y="254"/>
                      <a:pt x="857" y="236"/>
                      <a:pt x="834" y="236"/>
                    </a:cubicBezTo>
                    <a:cubicBezTo>
                      <a:pt x="727" y="236"/>
                      <a:pt x="727" y="236"/>
                      <a:pt x="727" y="236"/>
                    </a:cubicBezTo>
                    <a:cubicBezTo>
                      <a:pt x="743" y="212"/>
                      <a:pt x="752" y="183"/>
                      <a:pt x="752" y="152"/>
                    </a:cubicBezTo>
                    <a:cubicBezTo>
                      <a:pt x="752" y="68"/>
                      <a:pt x="684" y="0"/>
                      <a:pt x="600" y="0"/>
                    </a:cubicBezTo>
                    <a:cubicBezTo>
                      <a:pt x="516" y="0"/>
                      <a:pt x="448" y="68"/>
                      <a:pt x="448" y="152"/>
                    </a:cubicBezTo>
                    <a:cubicBezTo>
                      <a:pt x="448" y="183"/>
                      <a:pt x="457" y="212"/>
                      <a:pt x="473" y="236"/>
                    </a:cubicBezTo>
                    <a:cubicBezTo>
                      <a:pt x="366" y="236"/>
                      <a:pt x="366" y="236"/>
                      <a:pt x="366" y="236"/>
                    </a:cubicBezTo>
                    <a:cubicBezTo>
                      <a:pt x="343" y="236"/>
                      <a:pt x="325" y="254"/>
                      <a:pt x="325" y="276"/>
                    </a:cubicBezTo>
                    <a:cubicBezTo>
                      <a:pt x="325" y="386"/>
                      <a:pt x="325" y="386"/>
                      <a:pt x="325" y="386"/>
                    </a:cubicBezTo>
                    <a:cubicBezTo>
                      <a:pt x="8" y="386"/>
                      <a:pt x="8" y="386"/>
                      <a:pt x="8" y="386"/>
                    </a:cubicBezTo>
                    <a:cubicBezTo>
                      <a:pt x="4" y="386"/>
                      <a:pt x="0" y="390"/>
                      <a:pt x="0" y="395"/>
                    </a:cubicBezTo>
                    <a:cubicBezTo>
                      <a:pt x="0" y="455"/>
                      <a:pt x="0" y="455"/>
                      <a:pt x="0" y="455"/>
                    </a:cubicBezTo>
                    <a:cubicBezTo>
                      <a:pt x="0" y="459"/>
                      <a:pt x="4" y="463"/>
                      <a:pt x="8" y="463"/>
                    </a:cubicBezTo>
                    <a:cubicBezTo>
                      <a:pt x="53" y="463"/>
                      <a:pt x="53" y="463"/>
                      <a:pt x="53" y="463"/>
                    </a:cubicBezTo>
                    <a:cubicBezTo>
                      <a:pt x="53" y="739"/>
                      <a:pt x="53" y="739"/>
                      <a:pt x="53" y="739"/>
                    </a:cubicBezTo>
                    <a:cubicBezTo>
                      <a:pt x="8" y="739"/>
                      <a:pt x="8" y="739"/>
                      <a:pt x="8" y="739"/>
                    </a:cubicBezTo>
                    <a:cubicBezTo>
                      <a:pt x="4" y="739"/>
                      <a:pt x="0" y="742"/>
                      <a:pt x="0" y="747"/>
                    </a:cubicBezTo>
                    <a:cubicBezTo>
                      <a:pt x="0" y="807"/>
                      <a:pt x="0" y="807"/>
                      <a:pt x="0" y="807"/>
                    </a:cubicBezTo>
                    <a:cubicBezTo>
                      <a:pt x="0" y="812"/>
                      <a:pt x="4" y="816"/>
                      <a:pt x="8" y="816"/>
                    </a:cubicBezTo>
                    <a:cubicBezTo>
                      <a:pt x="53" y="816"/>
                      <a:pt x="53" y="816"/>
                      <a:pt x="53" y="816"/>
                    </a:cubicBezTo>
                    <a:cubicBezTo>
                      <a:pt x="53" y="1154"/>
                      <a:pt x="53" y="1154"/>
                      <a:pt x="53" y="1154"/>
                    </a:cubicBezTo>
                    <a:cubicBezTo>
                      <a:pt x="53" y="1158"/>
                      <a:pt x="57" y="1162"/>
                      <a:pt x="62" y="1162"/>
                    </a:cubicBezTo>
                    <a:cubicBezTo>
                      <a:pt x="334" y="1162"/>
                      <a:pt x="334" y="1162"/>
                      <a:pt x="334" y="1162"/>
                    </a:cubicBezTo>
                    <a:cubicBezTo>
                      <a:pt x="456" y="1162"/>
                      <a:pt x="456" y="1162"/>
                      <a:pt x="456" y="1162"/>
                    </a:cubicBezTo>
                    <a:cubicBezTo>
                      <a:pt x="744" y="1162"/>
                      <a:pt x="744" y="1162"/>
                      <a:pt x="744" y="1162"/>
                    </a:cubicBezTo>
                    <a:cubicBezTo>
                      <a:pt x="866" y="1162"/>
                      <a:pt x="866" y="1162"/>
                      <a:pt x="866" y="1162"/>
                    </a:cubicBezTo>
                    <a:cubicBezTo>
                      <a:pt x="1138" y="1162"/>
                      <a:pt x="1138" y="1162"/>
                      <a:pt x="1138" y="1162"/>
                    </a:cubicBezTo>
                    <a:cubicBezTo>
                      <a:pt x="1143" y="1162"/>
                      <a:pt x="1147" y="1158"/>
                      <a:pt x="1147" y="1154"/>
                    </a:cubicBezTo>
                    <a:cubicBezTo>
                      <a:pt x="1147" y="816"/>
                      <a:pt x="1147" y="816"/>
                      <a:pt x="1147" y="816"/>
                    </a:cubicBezTo>
                    <a:cubicBezTo>
                      <a:pt x="1192" y="816"/>
                      <a:pt x="1192" y="816"/>
                      <a:pt x="1192" y="816"/>
                    </a:cubicBezTo>
                    <a:cubicBezTo>
                      <a:pt x="1196" y="816"/>
                      <a:pt x="1200" y="812"/>
                      <a:pt x="1200" y="807"/>
                    </a:cubicBezTo>
                    <a:cubicBezTo>
                      <a:pt x="1200" y="747"/>
                      <a:pt x="1200" y="747"/>
                      <a:pt x="1200" y="747"/>
                    </a:cubicBezTo>
                    <a:cubicBezTo>
                      <a:pt x="1200" y="742"/>
                      <a:pt x="1196" y="739"/>
                      <a:pt x="1192" y="739"/>
                    </a:cubicBezTo>
                    <a:cubicBezTo>
                      <a:pt x="1147" y="739"/>
                      <a:pt x="1147" y="739"/>
                      <a:pt x="1147" y="739"/>
                    </a:cubicBezTo>
                    <a:cubicBezTo>
                      <a:pt x="1147" y="463"/>
                      <a:pt x="1147" y="463"/>
                      <a:pt x="1147" y="463"/>
                    </a:cubicBezTo>
                    <a:lnTo>
                      <a:pt x="1192" y="463"/>
                    </a:lnTo>
                    <a:close/>
                    <a:moveTo>
                      <a:pt x="1183" y="403"/>
                    </a:moveTo>
                    <a:cubicBezTo>
                      <a:pt x="1183" y="447"/>
                      <a:pt x="1183" y="447"/>
                      <a:pt x="1183" y="447"/>
                    </a:cubicBezTo>
                    <a:cubicBezTo>
                      <a:pt x="1138" y="447"/>
                      <a:pt x="1138" y="447"/>
                      <a:pt x="1138" y="447"/>
                    </a:cubicBezTo>
                    <a:cubicBezTo>
                      <a:pt x="875" y="447"/>
                      <a:pt x="875" y="447"/>
                      <a:pt x="875" y="447"/>
                    </a:cubicBezTo>
                    <a:cubicBezTo>
                      <a:pt x="875" y="403"/>
                      <a:pt x="875" y="403"/>
                      <a:pt x="875" y="403"/>
                    </a:cubicBezTo>
                    <a:lnTo>
                      <a:pt x="1183" y="403"/>
                    </a:lnTo>
                    <a:close/>
                    <a:moveTo>
                      <a:pt x="600" y="17"/>
                    </a:moveTo>
                    <a:cubicBezTo>
                      <a:pt x="675" y="17"/>
                      <a:pt x="735" y="77"/>
                      <a:pt x="735" y="152"/>
                    </a:cubicBezTo>
                    <a:cubicBezTo>
                      <a:pt x="735" y="226"/>
                      <a:pt x="675" y="287"/>
                      <a:pt x="600" y="287"/>
                    </a:cubicBezTo>
                    <a:cubicBezTo>
                      <a:pt x="525" y="287"/>
                      <a:pt x="465" y="226"/>
                      <a:pt x="465" y="152"/>
                    </a:cubicBezTo>
                    <a:cubicBezTo>
                      <a:pt x="465" y="77"/>
                      <a:pt x="525" y="17"/>
                      <a:pt x="600" y="17"/>
                    </a:cubicBezTo>
                    <a:close/>
                    <a:moveTo>
                      <a:pt x="17" y="403"/>
                    </a:moveTo>
                    <a:cubicBezTo>
                      <a:pt x="325" y="403"/>
                      <a:pt x="325" y="403"/>
                      <a:pt x="325" y="403"/>
                    </a:cubicBezTo>
                    <a:cubicBezTo>
                      <a:pt x="325" y="447"/>
                      <a:pt x="325" y="447"/>
                      <a:pt x="325" y="447"/>
                    </a:cubicBezTo>
                    <a:cubicBezTo>
                      <a:pt x="62" y="447"/>
                      <a:pt x="62" y="447"/>
                      <a:pt x="62" y="447"/>
                    </a:cubicBezTo>
                    <a:cubicBezTo>
                      <a:pt x="17" y="447"/>
                      <a:pt x="17" y="447"/>
                      <a:pt x="17" y="447"/>
                    </a:cubicBezTo>
                    <a:lnTo>
                      <a:pt x="17" y="403"/>
                    </a:lnTo>
                    <a:close/>
                    <a:moveTo>
                      <a:pt x="70" y="463"/>
                    </a:moveTo>
                    <a:cubicBezTo>
                      <a:pt x="325" y="463"/>
                      <a:pt x="325" y="463"/>
                      <a:pt x="325" y="463"/>
                    </a:cubicBezTo>
                    <a:cubicBezTo>
                      <a:pt x="325" y="739"/>
                      <a:pt x="325" y="739"/>
                      <a:pt x="325" y="739"/>
                    </a:cubicBezTo>
                    <a:cubicBezTo>
                      <a:pt x="70" y="739"/>
                      <a:pt x="70" y="739"/>
                      <a:pt x="70" y="739"/>
                    </a:cubicBezTo>
                    <a:lnTo>
                      <a:pt x="70" y="463"/>
                    </a:lnTo>
                    <a:close/>
                    <a:moveTo>
                      <a:pt x="17" y="755"/>
                    </a:moveTo>
                    <a:cubicBezTo>
                      <a:pt x="325" y="755"/>
                      <a:pt x="325" y="755"/>
                      <a:pt x="325" y="755"/>
                    </a:cubicBezTo>
                    <a:cubicBezTo>
                      <a:pt x="325" y="799"/>
                      <a:pt x="325" y="799"/>
                      <a:pt x="325" y="799"/>
                    </a:cubicBezTo>
                    <a:cubicBezTo>
                      <a:pt x="17" y="799"/>
                      <a:pt x="17" y="799"/>
                      <a:pt x="17" y="799"/>
                    </a:cubicBezTo>
                    <a:lnTo>
                      <a:pt x="17" y="755"/>
                    </a:lnTo>
                    <a:close/>
                    <a:moveTo>
                      <a:pt x="70" y="816"/>
                    </a:moveTo>
                    <a:cubicBezTo>
                      <a:pt x="325" y="816"/>
                      <a:pt x="325" y="816"/>
                      <a:pt x="325" y="816"/>
                    </a:cubicBezTo>
                    <a:cubicBezTo>
                      <a:pt x="325" y="1145"/>
                      <a:pt x="325" y="1145"/>
                      <a:pt x="325" y="1145"/>
                    </a:cubicBezTo>
                    <a:cubicBezTo>
                      <a:pt x="70" y="1145"/>
                      <a:pt x="70" y="1145"/>
                      <a:pt x="70" y="1145"/>
                    </a:cubicBezTo>
                    <a:lnTo>
                      <a:pt x="70" y="816"/>
                    </a:lnTo>
                    <a:close/>
                    <a:moveTo>
                      <a:pt x="342" y="807"/>
                    </a:moveTo>
                    <a:cubicBezTo>
                      <a:pt x="342" y="747"/>
                      <a:pt x="342" y="747"/>
                      <a:pt x="342" y="747"/>
                    </a:cubicBezTo>
                    <a:cubicBezTo>
                      <a:pt x="342" y="455"/>
                      <a:pt x="342" y="455"/>
                      <a:pt x="342" y="455"/>
                    </a:cubicBezTo>
                    <a:cubicBezTo>
                      <a:pt x="342" y="395"/>
                      <a:pt x="342" y="395"/>
                      <a:pt x="342" y="395"/>
                    </a:cubicBezTo>
                    <a:cubicBezTo>
                      <a:pt x="342" y="276"/>
                      <a:pt x="342" y="276"/>
                      <a:pt x="342" y="276"/>
                    </a:cubicBezTo>
                    <a:cubicBezTo>
                      <a:pt x="342" y="263"/>
                      <a:pt x="353" y="252"/>
                      <a:pt x="366" y="252"/>
                    </a:cubicBezTo>
                    <a:cubicBezTo>
                      <a:pt x="486" y="252"/>
                      <a:pt x="486" y="252"/>
                      <a:pt x="486" y="252"/>
                    </a:cubicBezTo>
                    <a:cubicBezTo>
                      <a:pt x="514" y="284"/>
                      <a:pt x="555" y="304"/>
                      <a:pt x="600" y="304"/>
                    </a:cubicBezTo>
                    <a:cubicBezTo>
                      <a:pt x="645" y="304"/>
                      <a:pt x="686" y="284"/>
                      <a:pt x="714" y="252"/>
                    </a:cubicBezTo>
                    <a:cubicBezTo>
                      <a:pt x="834" y="252"/>
                      <a:pt x="834" y="252"/>
                      <a:pt x="834" y="252"/>
                    </a:cubicBezTo>
                    <a:cubicBezTo>
                      <a:pt x="847" y="252"/>
                      <a:pt x="858" y="263"/>
                      <a:pt x="858" y="276"/>
                    </a:cubicBezTo>
                    <a:cubicBezTo>
                      <a:pt x="858" y="395"/>
                      <a:pt x="858" y="395"/>
                      <a:pt x="858" y="395"/>
                    </a:cubicBezTo>
                    <a:cubicBezTo>
                      <a:pt x="858" y="455"/>
                      <a:pt x="858" y="455"/>
                      <a:pt x="858" y="455"/>
                    </a:cubicBezTo>
                    <a:cubicBezTo>
                      <a:pt x="858" y="747"/>
                      <a:pt x="858" y="747"/>
                      <a:pt x="858" y="747"/>
                    </a:cubicBezTo>
                    <a:cubicBezTo>
                      <a:pt x="858" y="807"/>
                      <a:pt x="858" y="807"/>
                      <a:pt x="858" y="807"/>
                    </a:cubicBezTo>
                    <a:cubicBezTo>
                      <a:pt x="858" y="1145"/>
                      <a:pt x="858" y="1145"/>
                      <a:pt x="858" y="1145"/>
                    </a:cubicBezTo>
                    <a:cubicBezTo>
                      <a:pt x="752" y="1145"/>
                      <a:pt x="752" y="1145"/>
                      <a:pt x="752" y="1145"/>
                    </a:cubicBezTo>
                    <a:cubicBezTo>
                      <a:pt x="752" y="875"/>
                      <a:pt x="752" y="875"/>
                      <a:pt x="752" y="875"/>
                    </a:cubicBezTo>
                    <a:cubicBezTo>
                      <a:pt x="752" y="852"/>
                      <a:pt x="734" y="834"/>
                      <a:pt x="712" y="834"/>
                    </a:cubicBezTo>
                    <a:cubicBezTo>
                      <a:pt x="488" y="834"/>
                      <a:pt x="488" y="834"/>
                      <a:pt x="488" y="834"/>
                    </a:cubicBezTo>
                    <a:cubicBezTo>
                      <a:pt x="466" y="834"/>
                      <a:pt x="448" y="852"/>
                      <a:pt x="448" y="875"/>
                    </a:cubicBezTo>
                    <a:cubicBezTo>
                      <a:pt x="448" y="1145"/>
                      <a:pt x="448" y="1145"/>
                      <a:pt x="448" y="1145"/>
                    </a:cubicBezTo>
                    <a:cubicBezTo>
                      <a:pt x="342" y="1145"/>
                      <a:pt x="342" y="1145"/>
                      <a:pt x="342" y="1145"/>
                    </a:cubicBezTo>
                    <a:lnTo>
                      <a:pt x="342" y="807"/>
                    </a:lnTo>
                    <a:close/>
                    <a:moveTo>
                      <a:pt x="465" y="1145"/>
                    </a:moveTo>
                    <a:cubicBezTo>
                      <a:pt x="465" y="875"/>
                      <a:pt x="465" y="875"/>
                      <a:pt x="465" y="875"/>
                    </a:cubicBezTo>
                    <a:cubicBezTo>
                      <a:pt x="465" y="862"/>
                      <a:pt x="475" y="851"/>
                      <a:pt x="488" y="851"/>
                    </a:cubicBezTo>
                    <a:cubicBezTo>
                      <a:pt x="712" y="851"/>
                      <a:pt x="712" y="851"/>
                      <a:pt x="712" y="851"/>
                    </a:cubicBezTo>
                    <a:cubicBezTo>
                      <a:pt x="725" y="851"/>
                      <a:pt x="735" y="862"/>
                      <a:pt x="735" y="875"/>
                    </a:cubicBezTo>
                    <a:cubicBezTo>
                      <a:pt x="735" y="1145"/>
                      <a:pt x="735" y="1145"/>
                      <a:pt x="735" y="1145"/>
                    </a:cubicBezTo>
                    <a:lnTo>
                      <a:pt x="465" y="1145"/>
                    </a:lnTo>
                    <a:close/>
                    <a:moveTo>
                      <a:pt x="1130" y="1145"/>
                    </a:moveTo>
                    <a:cubicBezTo>
                      <a:pt x="875" y="1145"/>
                      <a:pt x="875" y="1145"/>
                      <a:pt x="875" y="1145"/>
                    </a:cubicBezTo>
                    <a:cubicBezTo>
                      <a:pt x="875" y="816"/>
                      <a:pt x="875" y="816"/>
                      <a:pt x="875" y="816"/>
                    </a:cubicBezTo>
                    <a:cubicBezTo>
                      <a:pt x="1130" y="816"/>
                      <a:pt x="1130" y="816"/>
                      <a:pt x="1130" y="816"/>
                    </a:cubicBezTo>
                    <a:lnTo>
                      <a:pt x="1130" y="1145"/>
                    </a:lnTo>
                    <a:close/>
                    <a:moveTo>
                      <a:pt x="1183" y="799"/>
                    </a:moveTo>
                    <a:cubicBezTo>
                      <a:pt x="875" y="799"/>
                      <a:pt x="875" y="799"/>
                      <a:pt x="875" y="799"/>
                    </a:cubicBezTo>
                    <a:cubicBezTo>
                      <a:pt x="875" y="755"/>
                      <a:pt x="875" y="755"/>
                      <a:pt x="875" y="755"/>
                    </a:cubicBezTo>
                    <a:cubicBezTo>
                      <a:pt x="1183" y="755"/>
                      <a:pt x="1183" y="755"/>
                      <a:pt x="1183" y="755"/>
                    </a:cubicBezTo>
                    <a:lnTo>
                      <a:pt x="1183" y="799"/>
                    </a:lnTo>
                    <a:close/>
                    <a:moveTo>
                      <a:pt x="1130" y="739"/>
                    </a:moveTo>
                    <a:cubicBezTo>
                      <a:pt x="875" y="739"/>
                      <a:pt x="875" y="739"/>
                      <a:pt x="875" y="739"/>
                    </a:cubicBezTo>
                    <a:cubicBezTo>
                      <a:pt x="875" y="463"/>
                      <a:pt x="875" y="463"/>
                      <a:pt x="875" y="463"/>
                    </a:cubicBezTo>
                    <a:cubicBezTo>
                      <a:pt x="1130" y="463"/>
                      <a:pt x="1130" y="463"/>
                      <a:pt x="1130" y="463"/>
                    </a:cubicBezTo>
                    <a:lnTo>
                      <a:pt x="1130" y="739"/>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6"/>
              <p:cNvSpPr>
                <a:spLocks noEditPoints="1"/>
              </p:cNvSpPr>
              <p:nvPr/>
            </p:nvSpPr>
            <p:spPr bwMode="auto">
              <a:xfrm>
                <a:off x="6670435" y="4753251"/>
                <a:ext cx="103624" cy="40751"/>
              </a:xfrm>
              <a:custGeom>
                <a:avLst/>
                <a:gdLst>
                  <a:gd name="T0" fmla="*/ 8 w 177"/>
                  <a:gd name="T1" fmla="*/ 70 h 70"/>
                  <a:gd name="T2" fmla="*/ 169 w 177"/>
                  <a:gd name="T3" fmla="*/ 70 h 70"/>
                  <a:gd name="T4" fmla="*/ 177 w 177"/>
                  <a:gd name="T5" fmla="*/ 62 h 70"/>
                  <a:gd name="T6" fmla="*/ 177 w 177"/>
                  <a:gd name="T7" fmla="*/ 8 h 70"/>
                  <a:gd name="T8" fmla="*/ 169 w 177"/>
                  <a:gd name="T9" fmla="*/ 0 h 70"/>
                  <a:gd name="T10" fmla="*/ 8 w 177"/>
                  <a:gd name="T11" fmla="*/ 0 h 70"/>
                  <a:gd name="T12" fmla="*/ 0 w 177"/>
                  <a:gd name="T13" fmla="*/ 8 h 70"/>
                  <a:gd name="T14" fmla="*/ 0 w 177"/>
                  <a:gd name="T15" fmla="*/ 62 h 70"/>
                  <a:gd name="T16" fmla="*/ 8 w 177"/>
                  <a:gd name="T17" fmla="*/ 70 h 70"/>
                  <a:gd name="T18" fmla="*/ 16 w 177"/>
                  <a:gd name="T19" fmla="*/ 17 h 70"/>
                  <a:gd name="T20" fmla="*/ 161 w 177"/>
                  <a:gd name="T21" fmla="*/ 17 h 70"/>
                  <a:gd name="T22" fmla="*/ 161 w 177"/>
                  <a:gd name="T23" fmla="*/ 54 h 70"/>
                  <a:gd name="T24" fmla="*/ 16 w 177"/>
                  <a:gd name="T25" fmla="*/ 54 h 70"/>
                  <a:gd name="T26" fmla="*/ 16 w 177"/>
                  <a:gd name="T27" fmla="*/ 1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8" y="70"/>
                    </a:moveTo>
                    <a:cubicBezTo>
                      <a:pt x="169" y="70"/>
                      <a:pt x="169" y="70"/>
                      <a:pt x="169" y="70"/>
                    </a:cubicBezTo>
                    <a:cubicBezTo>
                      <a:pt x="173" y="70"/>
                      <a:pt x="177" y="67"/>
                      <a:pt x="177" y="62"/>
                    </a:cubicBezTo>
                    <a:cubicBezTo>
                      <a:pt x="177" y="8"/>
                      <a:pt x="177" y="8"/>
                      <a:pt x="177" y="8"/>
                    </a:cubicBezTo>
                    <a:cubicBezTo>
                      <a:pt x="177" y="4"/>
                      <a:pt x="173" y="0"/>
                      <a:pt x="169" y="0"/>
                    </a:cubicBezTo>
                    <a:cubicBezTo>
                      <a:pt x="8" y="0"/>
                      <a:pt x="8" y="0"/>
                      <a:pt x="8" y="0"/>
                    </a:cubicBezTo>
                    <a:cubicBezTo>
                      <a:pt x="3" y="0"/>
                      <a:pt x="0" y="4"/>
                      <a:pt x="0" y="8"/>
                    </a:cubicBezTo>
                    <a:cubicBezTo>
                      <a:pt x="0" y="62"/>
                      <a:pt x="0" y="62"/>
                      <a:pt x="0" y="62"/>
                    </a:cubicBezTo>
                    <a:cubicBezTo>
                      <a:pt x="0" y="67"/>
                      <a:pt x="3" y="70"/>
                      <a:pt x="8" y="70"/>
                    </a:cubicBezTo>
                    <a:close/>
                    <a:moveTo>
                      <a:pt x="16" y="17"/>
                    </a:moveTo>
                    <a:cubicBezTo>
                      <a:pt x="161" y="17"/>
                      <a:pt x="161" y="17"/>
                      <a:pt x="161" y="17"/>
                    </a:cubicBezTo>
                    <a:cubicBezTo>
                      <a:pt x="161" y="54"/>
                      <a:pt x="161" y="54"/>
                      <a:pt x="161" y="54"/>
                    </a:cubicBezTo>
                    <a:cubicBezTo>
                      <a:pt x="16" y="54"/>
                      <a:pt x="16" y="54"/>
                      <a:pt x="16" y="54"/>
                    </a:cubicBezTo>
                    <a:lnTo>
                      <a:pt x="16" y="1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7"/>
              <p:cNvSpPr>
                <a:spLocks noEditPoints="1"/>
              </p:cNvSpPr>
              <p:nvPr/>
            </p:nvSpPr>
            <p:spPr bwMode="auto">
              <a:xfrm>
                <a:off x="6670435" y="4820199"/>
                <a:ext cx="103624" cy="41042"/>
              </a:xfrm>
              <a:custGeom>
                <a:avLst/>
                <a:gdLst>
                  <a:gd name="T0" fmla="*/ 8 w 177"/>
                  <a:gd name="T1" fmla="*/ 70 h 70"/>
                  <a:gd name="T2" fmla="*/ 169 w 177"/>
                  <a:gd name="T3" fmla="*/ 70 h 70"/>
                  <a:gd name="T4" fmla="*/ 177 w 177"/>
                  <a:gd name="T5" fmla="*/ 62 h 70"/>
                  <a:gd name="T6" fmla="*/ 177 w 177"/>
                  <a:gd name="T7" fmla="*/ 8 h 70"/>
                  <a:gd name="T8" fmla="*/ 169 w 177"/>
                  <a:gd name="T9" fmla="*/ 0 h 70"/>
                  <a:gd name="T10" fmla="*/ 8 w 177"/>
                  <a:gd name="T11" fmla="*/ 0 h 70"/>
                  <a:gd name="T12" fmla="*/ 0 w 177"/>
                  <a:gd name="T13" fmla="*/ 8 h 70"/>
                  <a:gd name="T14" fmla="*/ 0 w 177"/>
                  <a:gd name="T15" fmla="*/ 62 h 70"/>
                  <a:gd name="T16" fmla="*/ 8 w 177"/>
                  <a:gd name="T17" fmla="*/ 70 h 70"/>
                  <a:gd name="T18" fmla="*/ 16 w 177"/>
                  <a:gd name="T19" fmla="*/ 17 h 70"/>
                  <a:gd name="T20" fmla="*/ 161 w 177"/>
                  <a:gd name="T21" fmla="*/ 17 h 70"/>
                  <a:gd name="T22" fmla="*/ 161 w 177"/>
                  <a:gd name="T23" fmla="*/ 54 h 70"/>
                  <a:gd name="T24" fmla="*/ 16 w 177"/>
                  <a:gd name="T25" fmla="*/ 54 h 70"/>
                  <a:gd name="T26" fmla="*/ 16 w 177"/>
                  <a:gd name="T27" fmla="*/ 1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8" y="70"/>
                    </a:moveTo>
                    <a:cubicBezTo>
                      <a:pt x="169" y="70"/>
                      <a:pt x="169" y="70"/>
                      <a:pt x="169" y="70"/>
                    </a:cubicBezTo>
                    <a:cubicBezTo>
                      <a:pt x="173" y="70"/>
                      <a:pt x="177" y="67"/>
                      <a:pt x="177" y="62"/>
                    </a:cubicBezTo>
                    <a:cubicBezTo>
                      <a:pt x="177" y="8"/>
                      <a:pt x="177" y="8"/>
                      <a:pt x="177" y="8"/>
                    </a:cubicBezTo>
                    <a:cubicBezTo>
                      <a:pt x="177" y="4"/>
                      <a:pt x="173" y="0"/>
                      <a:pt x="169" y="0"/>
                    </a:cubicBezTo>
                    <a:cubicBezTo>
                      <a:pt x="8" y="0"/>
                      <a:pt x="8" y="0"/>
                      <a:pt x="8" y="0"/>
                    </a:cubicBezTo>
                    <a:cubicBezTo>
                      <a:pt x="3" y="0"/>
                      <a:pt x="0" y="4"/>
                      <a:pt x="0" y="8"/>
                    </a:cubicBezTo>
                    <a:cubicBezTo>
                      <a:pt x="0" y="62"/>
                      <a:pt x="0" y="62"/>
                      <a:pt x="0" y="62"/>
                    </a:cubicBezTo>
                    <a:cubicBezTo>
                      <a:pt x="0" y="67"/>
                      <a:pt x="3" y="70"/>
                      <a:pt x="8" y="70"/>
                    </a:cubicBezTo>
                    <a:close/>
                    <a:moveTo>
                      <a:pt x="16" y="17"/>
                    </a:moveTo>
                    <a:cubicBezTo>
                      <a:pt x="161" y="17"/>
                      <a:pt x="161" y="17"/>
                      <a:pt x="161" y="17"/>
                    </a:cubicBezTo>
                    <a:cubicBezTo>
                      <a:pt x="161" y="54"/>
                      <a:pt x="161" y="54"/>
                      <a:pt x="161" y="54"/>
                    </a:cubicBezTo>
                    <a:cubicBezTo>
                      <a:pt x="16" y="54"/>
                      <a:pt x="16" y="54"/>
                      <a:pt x="16" y="54"/>
                    </a:cubicBezTo>
                    <a:lnTo>
                      <a:pt x="16" y="17"/>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8"/>
              <p:cNvSpPr>
                <a:spLocks noEditPoints="1"/>
              </p:cNvSpPr>
              <p:nvPr/>
            </p:nvSpPr>
            <p:spPr bwMode="auto">
              <a:xfrm>
                <a:off x="6670435" y="4962245"/>
                <a:ext cx="103624" cy="41042"/>
              </a:xfrm>
              <a:custGeom>
                <a:avLst/>
                <a:gdLst>
                  <a:gd name="T0" fmla="*/ 8 w 177"/>
                  <a:gd name="T1" fmla="*/ 70 h 70"/>
                  <a:gd name="T2" fmla="*/ 169 w 177"/>
                  <a:gd name="T3" fmla="*/ 70 h 70"/>
                  <a:gd name="T4" fmla="*/ 177 w 177"/>
                  <a:gd name="T5" fmla="*/ 62 h 70"/>
                  <a:gd name="T6" fmla="*/ 177 w 177"/>
                  <a:gd name="T7" fmla="*/ 8 h 70"/>
                  <a:gd name="T8" fmla="*/ 169 w 177"/>
                  <a:gd name="T9" fmla="*/ 0 h 70"/>
                  <a:gd name="T10" fmla="*/ 8 w 177"/>
                  <a:gd name="T11" fmla="*/ 0 h 70"/>
                  <a:gd name="T12" fmla="*/ 0 w 177"/>
                  <a:gd name="T13" fmla="*/ 8 h 70"/>
                  <a:gd name="T14" fmla="*/ 0 w 177"/>
                  <a:gd name="T15" fmla="*/ 62 h 70"/>
                  <a:gd name="T16" fmla="*/ 8 w 177"/>
                  <a:gd name="T17" fmla="*/ 70 h 70"/>
                  <a:gd name="T18" fmla="*/ 16 w 177"/>
                  <a:gd name="T19" fmla="*/ 16 h 70"/>
                  <a:gd name="T20" fmla="*/ 161 w 177"/>
                  <a:gd name="T21" fmla="*/ 16 h 70"/>
                  <a:gd name="T22" fmla="*/ 161 w 177"/>
                  <a:gd name="T23" fmla="*/ 53 h 70"/>
                  <a:gd name="T24" fmla="*/ 16 w 177"/>
                  <a:gd name="T25" fmla="*/ 53 h 70"/>
                  <a:gd name="T26" fmla="*/ 16 w 177"/>
                  <a:gd name="T27"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8" y="70"/>
                    </a:moveTo>
                    <a:cubicBezTo>
                      <a:pt x="169" y="70"/>
                      <a:pt x="169" y="70"/>
                      <a:pt x="169" y="70"/>
                    </a:cubicBezTo>
                    <a:cubicBezTo>
                      <a:pt x="173" y="70"/>
                      <a:pt x="177" y="66"/>
                      <a:pt x="177" y="62"/>
                    </a:cubicBezTo>
                    <a:cubicBezTo>
                      <a:pt x="177" y="8"/>
                      <a:pt x="177" y="8"/>
                      <a:pt x="177" y="8"/>
                    </a:cubicBezTo>
                    <a:cubicBezTo>
                      <a:pt x="177" y="3"/>
                      <a:pt x="173" y="0"/>
                      <a:pt x="169" y="0"/>
                    </a:cubicBezTo>
                    <a:cubicBezTo>
                      <a:pt x="8" y="0"/>
                      <a:pt x="8" y="0"/>
                      <a:pt x="8" y="0"/>
                    </a:cubicBezTo>
                    <a:cubicBezTo>
                      <a:pt x="3" y="0"/>
                      <a:pt x="0" y="3"/>
                      <a:pt x="0" y="8"/>
                    </a:cubicBezTo>
                    <a:cubicBezTo>
                      <a:pt x="0" y="62"/>
                      <a:pt x="0" y="62"/>
                      <a:pt x="0" y="62"/>
                    </a:cubicBezTo>
                    <a:cubicBezTo>
                      <a:pt x="0" y="66"/>
                      <a:pt x="3" y="70"/>
                      <a:pt x="8" y="70"/>
                    </a:cubicBezTo>
                    <a:close/>
                    <a:moveTo>
                      <a:pt x="16" y="16"/>
                    </a:moveTo>
                    <a:cubicBezTo>
                      <a:pt x="161" y="16"/>
                      <a:pt x="161" y="16"/>
                      <a:pt x="161" y="16"/>
                    </a:cubicBezTo>
                    <a:cubicBezTo>
                      <a:pt x="161" y="53"/>
                      <a:pt x="161" y="53"/>
                      <a:pt x="161" y="53"/>
                    </a:cubicBezTo>
                    <a:cubicBezTo>
                      <a:pt x="16" y="53"/>
                      <a:pt x="16" y="53"/>
                      <a:pt x="16" y="53"/>
                    </a:cubicBezTo>
                    <a:lnTo>
                      <a:pt x="16" y="16"/>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9"/>
              <p:cNvSpPr>
                <a:spLocks noEditPoints="1"/>
              </p:cNvSpPr>
              <p:nvPr/>
            </p:nvSpPr>
            <p:spPr bwMode="auto">
              <a:xfrm>
                <a:off x="6670435" y="5029484"/>
                <a:ext cx="103624" cy="40751"/>
              </a:xfrm>
              <a:custGeom>
                <a:avLst/>
                <a:gdLst>
                  <a:gd name="T0" fmla="*/ 8 w 177"/>
                  <a:gd name="T1" fmla="*/ 70 h 70"/>
                  <a:gd name="T2" fmla="*/ 169 w 177"/>
                  <a:gd name="T3" fmla="*/ 70 h 70"/>
                  <a:gd name="T4" fmla="*/ 177 w 177"/>
                  <a:gd name="T5" fmla="*/ 62 h 70"/>
                  <a:gd name="T6" fmla="*/ 177 w 177"/>
                  <a:gd name="T7" fmla="*/ 8 h 70"/>
                  <a:gd name="T8" fmla="*/ 169 w 177"/>
                  <a:gd name="T9" fmla="*/ 0 h 70"/>
                  <a:gd name="T10" fmla="*/ 8 w 177"/>
                  <a:gd name="T11" fmla="*/ 0 h 70"/>
                  <a:gd name="T12" fmla="*/ 0 w 177"/>
                  <a:gd name="T13" fmla="*/ 8 h 70"/>
                  <a:gd name="T14" fmla="*/ 0 w 177"/>
                  <a:gd name="T15" fmla="*/ 62 h 70"/>
                  <a:gd name="T16" fmla="*/ 8 w 177"/>
                  <a:gd name="T17" fmla="*/ 70 h 70"/>
                  <a:gd name="T18" fmla="*/ 16 w 177"/>
                  <a:gd name="T19" fmla="*/ 16 h 70"/>
                  <a:gd name="T20" fmla="*/ 161 w 177"/>
                  <a:gd name="T21" fmla="*/ 16 h 70"/>
                  <a:gd name="T22" fmla="*/ 161 w 177"/>
                  <a:gd name="T23" fmla="*/ 53 h 70"/>
                  <a:gd name="T24" fmla="*/ 16 w 177"/>
                  <a:gd name="T25" fmla="*/ 53 h 70"/>
                  <a:gd name="T26" fmla="*/ 16 w 177"/>
                  <a:gd name="T27"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8" y="70"/>
                    </a:moveTo>
                    <a:cubicBezTo>
                      <a:pt x="169" y="70"/>
                      <a:pt x="169" y="70"/>
                      <a:pt x="169" y="70"/>
                    </a:cubicBezTo>
                    <a:cubicBezTo>
                      <a:pt x="173" y="70"/>
                      <a:pt x="177" y="66"/>
                      <a:pt x="177" y="62"/>
                    </a:cubicBezTo>
                    <a:cubicBezTo>
                      <a:pt x="177" y="8"/>
                      <a:pt x="177" y="8"/>
                      <a:pt x="177" y="8"/>
                    </a:cubicBezTo>
                    <a:cubicBezTo>
                      <a:pt x="177" y="3"/>
                      <a:pt x="173" y="0"/>
                      <a:pt x="169" y="0"/>
                    </a:cubicBezTo>
                    <a:cubicBezTo>
                      <a:pt x="8" y="0"/>
                      <a:pt x="8" y="0"/>
                      <a:pt x="8" y="0"/>
                    </a:cubicBezTo>
                    <a:cubicBezTo>
                      <a:pt x="3" y="0"/>
                      <a:pt x="0" y="3"/>
                      <a:pt x="0" y="8"/>
                    </a:cubicBezTo>
                    <a:cubicBezTo>
                      <a:pt x="0" y="62"/>
                      <a:pt x="0" y="62"/>
                      <a:pt x="0" y="62"/>
                    </a:cubicBezTo>
                    <a:cubicBezTo>
                      <a:pt x="0" y="66"/>
                      <a:pt x="3" y="70"/>
                      <a:pt x="8" y="70"/>
                    </a:cubicBezTo>
                    <a:close/>
                    <a:moveTo>
                      <a:pt x="16" y="16"/>
                    </a:moveTo>
                    <a:cubicBezTo>
                      <a:pt x="161" y="16"/>
                      <a:pt x="161" y="16"/>
                      <a:pt x="161" y="16"/>
                    </a:cubicBezTo>
                    <a:cubicBezTo>
                      <a:pt x="161" y="53"/>
                      <a:pt x="161" y="53"/>
                      <a:pt x="161" y="53"/>
                    </a:cubicBezTo>
                    <a:cubicBezTo>
                      <a:pt x="16" y="53"/>
                      <a:pt x="16" y="53"/>
                      <a:pt x="16" y="53"/>
                    </a:cubicBezTo>
                    <a:lnTo>
                      <a:pt x="16" y="16"/>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20"/>
              <p:cNvSpPr>
                <a:spLocks noEditPoints="1"/>
              </p:cNvSpPr>
              <p:nvPr/>
            </p:nvSpPr>
            <p:spPr bwMode="auto">
              <a:xfrm>
                <a:off x="6199762" y="4753251"/>
                <a:ext cx="103624" cy="40751"/>
              </a:xfrm>
              <a:custGeom>
                <a:avLst/>
                <a:gdLst>
                  <a:gd name="T0" fmla="*/ 169 w 177"/>
                  <a:gd name="T1" fmla="*/ 0 h 70"/>
                  <a:gd name="T2" fmla="*/ 8 w 177"/>
                  <a:gd name="T3" fmla="*/ 0 h 70"/>
                  <a:gd name="T4" fmla="*/ 0 w 177"/>
                  <a:gd name="T5" fmla="*/ 8 h 70"/>
                  <a:gd name="T6" fmla="*/ 0 w 177"/>
                  <a:gd name="T7" fmla="*/ 62 h 70"/>
                  <a:gd name="T8" fmla="*/ 8 w 177"/>
                  <a:gd name="T9" fmla="*/ 70 h 70"/>
                  <a:gd name="T10" fmla="*/ 169 w 177"/>
                  <a:gd name="T11" fmla="*/ 70 h 70"/>
                  <a:gd name="T12" fmla="*/ 177 w 177"/>
                  <a:gd name="T13" fmla="*/ 62 h 70"/>
                  <a:gd name="T14" fmla="*/ 177 w 177"/>
                  <a:gd name="T15" fmla="*/ 8 h 70"/>
                  <a:gd name="T16" fmla="*/ 169 w 177"/>
                  <a:gd name="T17" fmla="*/ 0 h 70"/>
                  <a:gd name="T18" fmla="*/ 161 w 177"/>
                  <a:gd name="T19" fmla="*/ 54 h 70"/>
                  <a:gd name="T20" fmla="*/ 16 w 177"/>
                  <a:gd name="T21" fmla="*/ 54 h 70"/>
                  <a:gd name="T22" fmla="*/ 16 w 177"/>
                  <a:gd name="T23" fmla="*/ 17 h 70"/>
                  <a:gd name="T24" fmla="*/ 161 w 177"/>
                  <a:gd name="T25" fmla="*/ 17 h 70"/>
                  <a:gd name="T26" fmla="*/ 161 w 177"/>
                  <a:gd name="T27"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169" y="0"/>
                    </a:moveTo>
                    <a:cubicBezTo>
                      <a:pt x="8" y="0"/>
                      <a:pt x="8" y="0"/>
                      <a:pt x="8" y="0"/>
                    </a:cubicBezTo>
                    <a:cubicBezTo>
                      <a:pt x="4" y="0"/>
                      <a:pt x="0" y="4"/>
                      <a:pt x="0" y="8"/>
                    </a:cubicBezTo>
                    <a:cubicBezTo>
                      <a:pt x="0" y="62"/>
                      <a:pt x="0" y="62"/>
                      <a:pt x="0" y="62"/>
                    </a:cubicBezTo>
                    <a:cubicBezTo>
                      <a:pt x="0" y="67"/>
                      <a:pt x="4" y="70"/>
                      <a:pt x="8" y="70"/>
                    </a:cubicBezTo>
                    <a:cubicBezTo>
                      <a:pt x="169" y="70"/>
                      <a:pt x="169" y="70"/>
                      <a:pt x="169" y="70"/>
                    </a:cubicBezTo>
                    <a:cubicBezTo>
                      <a:pt x="174" y="70"/>
                      <a:pt x="177" y="67"/>
                      <a:pt x="177" y="62"/>
                    </a:cubicBezTo>
                    <a:cubicBezTo>
                      <a:pt x="177" y="8"/>
                      <a:pt x="177" y="8"/>
                      <a:pt x="177" y="8"/>
                    </a:cubicBezTo>
                    <a:cubicBezTo>
                      <a:pt x="177" y="4"/>
                      <a:pt x="174" y="0"/>
                      <a:pt x="169" y="0"/>
                    </a:cubicBezTo>
                    <a:close/>
                    <a:moveTo>
                      <a:pt x="161" y="54"/>
                    </a:moveTo>
                    <a:cubicBezTo>
                      <a:pt x="16" y="54"/>
                      <a:pt x="16" y="54"/>
                      <a:pt x="16" y="54"/>
                    </a:cubicBezTo>
                    <a:cubicBezTo>
                      <a:pt x="16" y="17"/>
                      <a:pt x="16" y="17"/>
                      <a:pt x="16" y="17"/>
                    </a:cubicBezTo>
                    <a:cubicBezTo>
                      <a:pt x="161" y="17"/>
                      <a:pt x="161" y="17"/>
                      <a:pt x="161" y="17"/>
                    </a:cubicBezTo>
                    <a:lnTo>
                      <a:pt x="161" y="54"/>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21"/>
              <p:cNvSpPr>
                <a:spLocks noEditPoints="1"/>
              </p:cNvSpPr>
              <p:nvPr/>
            </p:nvSpPr>
            <p:spPr bwMode="auto">
              <a:xfrm>
                <a:off x="6199762" y="4820199"/>
                <a:ext cx="103624" cy="41042"/>
              </a:xfrm>
              <a:custGeom>
                <a:avLst/>
                <a:gdLst>
                  <a:gd name="T0" fmla="*/ 169 w 177"/>
                  <a:gd name="T1" fmla="*/ 0 h 70"/>
                  <a:gd name="T2" fmla="*/ 8 w 177"/>
                  <a:gd name="T3" fmla="*/ 0 h 70"/>
                  <a:gd name="T4" fmla="*/ 0 w 177"/>
                  <a:gd name="T5" fmla="*/ 8 h 70"/>
                  <a:gd name="T6" fmla="*/ 0 w 177"/>
                  <a:gd name="T7" fmla="*/ 62 h 70"/>
                  <a:gd name="T8" fmla="*/ 8 w 177"/>
                  <a:gd name="T9" fmla="*/ 70 h 70"/>
                  <a:gd name="T10" fmla="*/ 169 w 177"/>
                  <a:gd name="T11" fmla="*/ 70 h 70"/>
                  <a:gd name="T12" fmla="*/ 177 w 177"/>
                  <a:gd name="T13" fmla="*/ 62 h 70"/>
                  <a:gd name="T14" fmla="*/ 177 w 177"/>
                  <a:gd name="T15" fmla="*/ 8 h 70"/>
                  <a:gd name="T16" fmla="*/ 169 w 177"/>
                  <a:gd name="T17" fmla="*/ 0 h 70"/>
                  <a:gd name="T18" fmla="*/ 161 w 177"/>
                  <a:gd name="T19" fmla="*/ 54 h 70"/>
                  <a:gd name="T20" fmla="*/ 16 w 177"/>
                  <a:gd name="T21" fmla="*/ 54 h 70"/>
                  <a:gd name="T22" fmla="*/ 16 w 177"/>
                  <a:gd name="T23" fmla="*/ 17 h 70"/>
                  <a:gd name="T24" fmla="*/ 161 w 177"/>
                  <a:gd name="T25" fmla="*/ 17 h 70"/>
                  <a:gd name="T26" fmla="*/ 161 w 177"/>
                  <a:gd name="T27" fmla="*/ 5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169" y="0"/>
                    </a:moveTo>
                    <a:cubicBezTo>
                      <a:pt x="8" y="0"/>
                      <a:pt x="8" y="0"/>
                      <a:pt x="8" y="0"/>
                    </a:cubicBezTo>
                    <a:cubicBezTo>
                      <a:pt x="4" y="0"/>
                      <a:pt x="0" y="4"/>
                      <a:pt x="0" y="8"/>
                    </a:cubicBezTo>
                    <a:cubicBezTo>
                      <a:pt x="0" y="62"/>
                      <a:pt x="0" y="62"/>
                      <a:pt x="0" y="62"/>
                    </a:cubicBezTo>
                    <a:cubicBezTo>
                      <a:pt x="0" y="67"/>
                      <a:pt x="4" y="70"/>
                      <a:pt x="8" y="70"/>
                    </a:cubicBezTo>
                    <a:cubicBezTo>
                      <a:pt x="169" y="70"/>
                      <a:pt x="169" y="70"/>
                      <a:pt x="169" y="70"/>
                    </a:cubicBezTo>
                    <a:cubicBezTo>
                      <a:pt x="174" y="70"/>
                      <a:pt x="177" y="67"/>
                      <a:pt x="177" y="62"/>
                    </a:cubicBezTo>
                    <a:cubicBezTo>
                      <a:pt x="177" y="8"/>
                      <a:pt x="177" y="8"/>
                      <a:pt x="177" y="8"/>
                    </a:cubicBezTo>
                    <a:cubicBezTo>
                      <a:pt x="177" y="4"/>
                      <a:pt x="174" y="0"/>
                      <a:pt x="169" y="0"/>
                    </a:cubicBezTo>
                    <a:close/>
                    <a:moveTo>
                      <a:pt x="161" y="54"/>
                    </a:moveTo>
                    <a:cubicBezTo>
                      <a:pt x="16" y="54"/>
                      <a:pt x="16" y="54"/>
                      <a:pt x="16" y="54"/>
                    </a:cubicBezTo>
                    <a:cubicBezTo>
                      <a:pt x="16" y="17"/>
                      <a:pt x="16" y="17"/>
                      <a:pt x="16" y="17"/>
                    </a:cubicBezTo>
                    <a:cubicBezTo>
                      <a:pt x="161" y="17"/>
                      <a:pt x="161" y="17"/>
                      <a:pt x="161" y="17"/>
                    </a:cubicBezTo>
                    <a:lnTo>
                      <a:pt x="161" y="54"/>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22"/>
              <p:cNvSpPr>
                <a:spLocks noEditPoints="1"/>
              </p:cNvSpPr>
              <p:nvPr/>
            </p:nvSpPr>
            <p:spPr bwMode="auto">
              <a:xfrm>
                <a:off x="6199762" y="4962245"/>
                <a:ext cx="103624" cy="41042"/>
              </a:xfrm>
              <a:custGeom>
                <a:avLst/>
                <a:gdLst>
                  <a:gd name="T0" fmla="*/ 169 w 177"/>
                  <a:gd name="T1" fmla="*/ 0 h 70"/>
                  <a:gd name="T2" fmla="*/ 8 w 177"/>
                  <a:gd name="T3" fmla="*/ 0 h 70"/>
                  <a:gd name="T4" fmla="*/ 0 w 177"/>
                  <a:gd name="T5" fmla="*/ 8 h 70"/>
                  <a:gd name="T6" fmla="*/ 0 w 177"/>
                  <a:gd name="T7" fmla="*/ 62 h 70"/>
                  <a:gd name="T8" fmla="*/ 8 w 177"/>
                  <a:gd name="T9" fmla="*/ 70 h 70"/>
                  <a:gd name="T10" fmla="*/ 169 w 177"/>
                  <a:gd name="T11" fmla="*/ 70 h 70"/>
                  <a:gd name="T12" fmla="*/ 177 w 177"/>
                  <a:gd name="T13" fmla="*/ 62 h 70"/>
                  <a:gd name="T14" fmla="*/ 177 w 177"/>
                  <a:gd name="T15" fmla="*/ 8 h 70"/>
                  <a:gd name="T16" fmla="*/ 169 w 177"/>
                  <a:gd name="T17" fmla="*/ 0 h 70"/>
                  <a:gd name="T18" fmla="*/ 161 w 177"/>
                  <a:gd name="T19" fmla="*/ 53 h 70"/>
                  <a:gd name="T20" fmla="*/ 16 w 177"/>
                  <a:gd name="T21" fmla="*/ 53 h 70"/>
                  <a:gd name="T22" fmla="*/ 16 w 177"/>
                  <a:gd name="T23" fmla="*/ 16 h 70"/>
                  <a:gd name="T24" fmla="*/ 161 w 177"/>
                  <a:gd name="T25" fmla="*/ 16 h 70"/>
                  <a:gd name="T26" fmla="*/ 161 w 177"/>
                  <a:gd name="T27" fmla="*/ 5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169" y="0"/>
                    </a:moveTo>
                    <a:cubicBezTo>
                      <a:pt x="8" y="0"/>
                      <a:pt x="8" y="0"/>
                      <a:pt x="8" y="0"/>
                    </a:cubicBezTo>
                    <a:cubicBezTo>
                      <a:pt x="4" y="0"/>
                      <a:pt x="0" y="3"/>
                      <a:pt x="0" y="8"/>
                    </a:cubicBezTo>
                    <a:cubicBezTo>
                      <a:pt x="0" y="62"/>
                      <a:pt x="0" y="62"/>
                      <a:pt x="0" y="62"/>
                    </a:cubicBezTo>
                    <a:cubicBezTo>
                      <a:pt x="0" y="66"/>
                      <a:pt x="4" y="70"/>
                      <a:pt x="8" y="70"/>
                    </a:cubicBezTo>
                    <a:cubicBezTo>
                      <a:pt x="169" y="70"/>
                      <a:pt x="169" y="70"/>
                      <a:pt x="169" y="70"/>
                    </a:cubicBezTo>
                    <a:cubicBezTo>
                      <a:pt x="174" y="70"/>
                      <a:pt x="177" y="66"/>
                      <a:pt x="177" y="62"/>
                    </a:cubicBezTo>
                    <a:cubicBezTo>
                      <a:pt x="177" y="8"/>
                      <a:pt x="177" y="8"/>
                      <a:pt x="177" y="8"/>
                    </a:cubicBezTo>
                    <a:cubicBezTo>
                      <a:pt x="177" y="3"/>
                      <a:pt x="174" y="0"/>
                      <a:pt x="169" y="0"/>
                    </a:cubicBezTo>
                    <a:close/>
                    <a:moveTo>
                      <a:pt x="161" y="53"/>
                    </a:moveTo>
                    <a:cubicBezTo>
                      <a:pt x="16" y="53"/>
                      <a:pt x="16" y="53"/>
                      <a:pt x="16" y="53"/>
                    </a:cubicBezTo>
                    <a:cubicBezTo>
                      <a:pt x="16" y="16"/>
                      <a:pt x="16" y="16"/>
                      <a:pt x="16" y="16"/>
                    </a:cubicBezTo>
                    <a:cubicBezTo>
                      <a:pt x="161" y="16"/>
                      <a:pt x="161" y="16"/>
                      <a:pt x="161" y="16"/>
                    </a:cubicBezTo>
                    <a:lnTo>
                      <a:pt x="161" y="53"/>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23"/>
              <p:cNvSpPr>
                <a:spLocks noEditPoints="1"/>
              </p:cNvSpPr>
              <p:nvPr/>
            </p:nvSpPr>
            <p:spPr bwMode="auto">
              <a:xfrm>
                <a:off x="6199762" y="5029484"/>
                <a:ext cx="103624" cy="40751"/>
              </a:xfrm>
              <a:custGeom>
                <a:avLst/>
                <a:gdLst>
                  <a:gd name="T0" fmla="*/ 169 w 177"/>
                  <a:gd name="T1" fmla="*/ 0 h 70"/>
                  <a:gd name="T2" fmla="*/ 8 w 177"/>
                  <a:gd name="T3" fmla="*/ 0 h 70"/>
                  <a:gd name="T4" fmla="*/ 0 w 177"/>
                  <a:gd name="T5" fmla="*/ 8 h 70"/>
                  <a:gd name="T6" fmla="*/ 0 w 177"/>
                  <a:gd name="T7" fmla="*/ 62 h 70"/>
                  <a:gd name="T8" fmla="*/ 8 w 177"/>
                  <a:gd name="T9" fmla="*/ 70 h 70"/>
                  <a:gd name="T10" fmla="*/ 169 w 177"/>
                  <a:gd name="T11" fmla="*/ 70 h 70"/>
                  <a:gd name="T12" fmla="*/ 177 w 177"/>
                  <a:gd name="T13" fmla="*/ 62 h 70"/>
                  <a:gd name="T14" fmla="*/ 177 w 177"/>
                  <a:gd name="T15" fmla="*/ 8 h 70"/>
                  <a:gd name="T16" fmla="*/ 169 w 177"/>
                  <a:gd name="T17" fmla="*/ 0 h 70"/>
                  <a:gd name="T18" fmla="*/ 161 w 177"/>
                  <a:gd name="T19" fmla="*/ 53 h 70"/>
                  <a:gd name="T20" fmla="*/ 16 w 177"/>
                  <a:gd name="T21" fmla="*/ 53 h 70"/>
                  <a:gd name="T22" fmla="*/ 16 w 177"/>
                  <a:gd name="T23" fmla="*/ 16 h 70"/>
                  <a:gd name="T24" fmla="*/ 161 w 177"/>
                  <a:gd name="T25" fmla="*/ 16 h 70"/>
                  <a:gd name="T26" fmla="*/ 161 w 177"/>
                  <a:gd name="T27" fmla="*/ 5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70">
                    <a:moveTo>
                      <a:pt x="169" y="0"/>
                    </a:moveTo>
                    <a:cubicBezTo>
                      <a:pt x="8" y="0"/>
                      <a:pt x="8" y="0"/>
                      <a:pt x="8" y="0"/>
                    </a:cubicBezTo>
                    <a:cubicBezTo>
                      <a:pt x="4" y="0"/>
                      <a:pt x="0" y="3"/>
                      <a:pt x="0" y="8"/>
                    </a:cubicBezTo>
                    <a:cubicBezTo>
                      <a:pt x="0" y="62"/>
                      <a:pt x="0" y="62"/>
                      <a:pt x="0" y="62"/>
                    </a:cubicBezTo>
                    <a:cubicBezTo>
                      <a:pt x="0" y="66"/>
                      <a:pt x="4" y="70"/>
                      <a:pt x="8" y="70"/>
                    </a:cubicBezTo>
                    <a:cubicBezTo>
                      <a:pt x="169" y="70"/>
                      <a:pt x="169" y="70"/>
                      <a:pt x="169" y="70"/>
                    </a:cubicBezTo>
                    <a:cubicBezTo>
                      <a:pt x="174" y="70"/>
                      <a:pt x="177" y="66"/>
                      <a:pt x="177" y="62"/>
                    </a:cubicBezTo>
                    <a:cubicBezTo>
                      <a:pt x="177" y="8"/>
                      <a:pt x="177" y="8"/>
                      <a:pt x="177" y="8"/>
                    </a:cubicBezTo>
                    <a:cubicBezTo>
                      <a:pt x="177" y="3"/>
                      <a:pt x="174" y="0"/>
                      <a:pt x="169" y="0"/>
                    </a:cubicBezTo>
                    <a:close/>
                    <a:moveTo>
                      <a:pt x="161" y="53"/>
                    </a:moveTo>
                    <a:cubicBezTo>
                      <a:pt x="16" y="53"/>
                      <a:pt x="16" y="53"/>
                      <a:pt x="16" y="53"/>
                    </a:cubicBezTo>
                    <a:cubicBezTo>
                      <a:pt x="16" y="16"/>
                      <a:pt x="16" y="16"/>
                      <a:pt x="16" y="16"/>
                    </a:cubicBezTo>
                    <a:cubicBezTo>
                      <a:pt x="161" y="16"/>
                      <a:pt x="161" y="16"/>
                      <a:pt x="161" y="16"/>
                    </a:cubicBezTo>
                    <a:lnTo>
                      <a:pt x="161" y="53"/>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Cross 123"/>
              <p:cNvSpPr/>
              <p:nvPr/>
            </p:nvSpPr>
            <p:spPr>
              <a:xfrm>
                <a:off x="6430073" y="4489372"/>
                <a:ext cx="113674" cy="113674"/>
              </a:xfrm>
              <a:prstGeom prst="plus">
                <a:avLst>
                  <a:gd name="adj" fmla="val 39663"/>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3" name="Rectangle 152"/>
            <p:cNvSpPr/>
            <p:nvPr/>
          </p:nvSpPr>
          <p:spPr>
            <a:xfrm>
              <a:off x="6091166" y="4324255"/>
              <a:ext cx="591331" cy="123040"/>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t>Level 5</a:t>
              </a:r>
            </a:p>
          </p:txBody>
        </p:sp>
      </p:grpSp>
      <p:sp>
        <p:nvSpPr>
          <p:cNvPr id="160" name="Rectangle 159"/>
          <p:cNvSpPr/>
          <p:nvPr/>
        </p:nvSpPr>
        <p:spPr>
          <a:xfrm>
            <a:off x="-70837" y="1062434"/>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2" name="Rectangle 161"/>
          <p:cNvSpPr/>
          <p:nvPr/>
        </p:nvSpPr>
        <p:spPr>
          <a:xfrm>
            <a:off x="-62839" y="6718300"/>
            <a:ext cx="9292822" cy="27441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p:cNvSpPr/>
          <p:nvPr/>
        </p:nvSpPr>
        <p:spPr>
          <a:xfrm>
            <a:off x="8953500" y="1062434"/>
            <a:ext cx="276483"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3" name="Donut 142"/>
          <p:cNvSpPr/>
          <p:nvPr/>
        </p:nvSpPr>
        <p:spPr>
          <a:xfrm>
            <a:off x="6786799" y="3700634"/>
            <a:ext cx="642620" cy="642620"/>
          </a:xfrm>
          <a:prstGeom prst="donut">
            <a:avLst>
              <a:gd name="adj" fmla="val 13704"/>
            </a:avLst>
          </a:prstGeom>
          <a:solidFill>
            <a:schemeClr val="bg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6" name="Freeform 145"/>
          <p:cNvSpPr/>
          <p:nvPr/>
        </p:nvSpPr>
        <p:spPr>
          <a:xfrm flipH="1">
            <a:off x="7111775" y="3700972"/>
            <a:ext cx="321311" cy="642621"/>
          </a:xfrm>
          <a:custGeom>
            <a:avLst/>
            <a:gdLst>
              <a:gd name="connsiteX0" fmla="*/ 337821 w 337821"/>
              <a:gd name="connsiteY0" fmla="*/ 0 h 675642"/>
              <a:gd name="connsiteX1" fmla="*/ 337821 w 337821"/>
              <a:gd name="connsiteY1" fmla="*/ 92590 h 675642"/>
              <a:gd name="connsiteX2" fmla="*/ 92590 w 337821"/>
              <a:gd name="connsiteY2" fmla="*/ 337821 h 675642"/>
              <a:gd name="connsiteX3" fmla="*/ 337821 w 337821"/>
              <a:gd name="connsiteY3" fmla="*/ 583052 h 675642"/>
              <a:gd name="connsiteX4" fmla="*/ 337821 w 337821"/>
              <a:gd name="connsiteY4" fmla="*/ 675642 h 675642"/>
              <a:gd name="connsiteX5" fmla="*/ 0 w 337821"/>
              <a:gd name="connsiteY5" fmla="*/ 337821 h 675642"/>
              <a:gd name="connsiteX6" fmla="*/ 337821 w 337821"/>
              <a:gd name="connsiteY6" fmla="*/ 0 h 6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821" h="675642">
                <a:moveTo>
                  <a:pt x="337821" y="0"/>
                </a:moveTo>
                <a:lnTo>
                  <a:pt x="337821" y="92590"/>
                </a:lnTo>
                <a:cubicBezTo>
                  <a:pt x="202384" y="92590"/>
                  <a:pt x="92590" y="202384"/>
                  <a:pt x="92590" y="337821"/>
                </a:cubicBezTo>
                <a:cubicBezTo>
                  <a:pt x="92590" y="473258"/>
                  <a:pt x="202384" y="583052"/>
                  <a:pt x="337821" y="583052"/>
                </a:cubicBezTo>
                <a:lnTo>
                  <a:pt x="337821" y="675642"/>
                </a:lnTo>
                <a:cubicBezTo>
                  <a:pt x="151248" y="675642"/>
                  <a:pt x="0" y="524394"/>
                  <a:pt x="0" y="337821"/>
                </a:cubicBezTo>
                <a:cubicBezTo>
                  <a:pt x="0" y="151248"/>
                  <a:pt x="151248" y="0"/>
                  <a:pt x="337821" y="0"/>
                </a:cubicBezTo>
                <a:close/>
              </a:path>
            </a:pathLst>
          </a:cu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6" name="Group 155"/>
          <p:cNvGrpSpPr/>
          <p:nvPr/>
        </p:nvGrpSpPr>
        <p:grpSpPr>
          <a:xfrm>
            <a:off x="6885998" y="3842408"/>
            <a:ext cx="479331" cy="327817"/>
            <a:chOff x="7268869" y="4391042"/>
            <a:chExt cx="558166" cy="381732"/>
          </a:xfrm>
        </p:grpSpPr>
        <p:sp>
          <p:nvSpPr>
            <p:cNvPr id="147" name="TextBox 146"/>
            <p:cNvSpPr txBox="1"/>
            <p:nvPr/>
          </p:nvSpPr>
          <p:spPr>
            <a:xfrm>
              <a:off x="7268869" y="4434220"/>
              <a:ext cx="558166" cy="338554"/>
            </a:xfrm>
            <a:prstGeom prst="rect">
              <a:avLst/>
            </a:prstGeom>
            <a:noFill/>
          </p:spPr>
          <p:txBody>
            <a:bodyPr wrap="none" rtlCol="0">
              <a:spAutoFit/>
            </a:bodyPr>
            <a:lstStyle/>
            <a:p>
              <a:pPr algn="ctr"/>
              <a:r>
                <a:rPr lang="en-US" sz="1600" dirty="0">
                  <a:solidFill>
                    <a:schemeClr val="bg1"/>
                  </a:solidFill>
                </a:rPr>
                <a:t>50%</a:t>
              </a:r>
            </a:p>
          </p:txBody>
        </p:sp>
        <p:sp>
          <p:nvSpPr>
            <p:cNvPr id="148" name="Up Arrow 147"/>
            <p:cNvSpPr/>
            <p:nvPr/>
          </p:nvSpPr>
          <p:spPr>
            <a:xfrm>
              <a:off x="7461552" y="4391042"/>
              <a:ext cx="151885" cy="86832"/>
            </a:xfrm>
            <a:prstGeom prst="upArrow">
              <a:avLst>
                <a:gd name="adj1" fmla="val 65238"/>
                <a:gd name="adj2" fmla="val 67769"/>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6" name="Group 175"/>
          <p:cNvGrpSpPr/>
          <p:nvPr/>
        </p:nvGrpSpPr>
        <p:grpSpPr>
          <a:xfrm>
            <a:off x="7047690" y="4116532"/>
            <a:ext cx="1644723" cy="1435680"/>
            <a:chOff x="2370400" y="4760594"/>
            <a:chExt cx="2182204" cy="1904847"/>
          </a:xfrm>
        </p:grpSpPr>
        <p:sp>
          <p:nvSpPr>
            <p:cNvPr id="177" name="AutoShape 3"/>
            <p:cNvSpPr>
              <a:spLocks noChangeAspect="1" noChangeArrowheads="1" noTextEdit="1"/>
            </p:cNvSpPr>
            <p:nvPr/>
          </p:nvSpPr>
          <p:spPr bwMode="auto">
            <a:xfrm>
              <a:off x="2370400" y="4760594"/>
              <a:ext cx="2182204" cy="1904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5"/>
            <p:cNvSpPr>
              <a:spLocks/>
            </p:cNvSpPr>
            <p:nvPr/>
          </p:nvSpPr>
          <p:spPr bwMode="auto">
            <a:xfrm rot="20992727">
              <a:off x="3791466" y="5129455"/>
              <a:ext cx="484983" cy="244439"/>
            </a:xfrm>
            <a:custGeom>
              <a:avLst/>
              <a:gdLst>
                <a:gd name="T0" fmla="*/ 192 w 291"/>
                <a:gd name="T1" fmla="*/ 15 h 203"/>
                <a:gd name="T2" fmla="*/ 53 w 291"/>
                <a:gd name="T3" fmla="*/ 80 h 203"/>
                <a:gd name="T4" fmla="*/ 11 w 291"/>
                <a:gd name="T5" fmla="*/ 145 h 203"/>
                <a:gd name="T6" fmla="*/ 32 w 291"/>
                <a:gd name="T7" fmla="*/ 203 h 203"/>
                <a:gd name="T8" fmla="*/ 291 w 291"/>
                <a:gd name="T9" fmla="*/ 110 h 203"/>
                <a:gd name="T10" fmla="*/ 270 w 291"/>
                <a:gd name="T11" fmla="*/ 52 h 203"/>
                <a:gd name="T12" fmla="*/ 192 w 291"/>
                <a:gd name="T13" fmla="*/ 15 h 203"/>
              </a:gdLst>
              <a:ahLst/>
              <a:cxnLst>
                <a:cxn ang="0">
                  <a:pos x="T0" y="T1"/>
                </a:cxn>
                <a:cxn ang="0">
                  <a:pos x="T2" y="T3"/>
                </a:cxn>
                <a:cxn ang="0">
                  <a:pos x="T4" y="T5"/>
                </a:cxn>
                <a:cxn ang="0">
                  <a:pos x="T6" y="T7"/>
                </a:cxn>
                <a:cxn ang="0">
                  <a:pos x="T8" y="T9"/>
                </a:cxn>
                <a:cxn ang="0">
                  <a:pos x="T10" y="T11"/>
                </a:cxn>
                <a:cxn ang="0">
                  <a:pos x="T12" y="T13"/>
                </a:cxn>
              </a:cxnLst>
              <a:rect l="0" t="0" r="r" b="b"/>
              <a:pathLst>
                <a:path w="291" h="203">
                  <a:moveTo>
                    <a:pt x="192" y="15"/>
                  </a:moveTo>
                  <a:cubicBezTo>
                    <a:pt x="146" y="39"/>
                    <a:pt x="104" y="73"/>
                    <a:pt x="53" y="80"/>
                  </a:cubicBezTo>
                  <a:cubicBezTo>
                    <a:pt x="20" y="85"/>
                    <a:pt x="0" y="114"/>
                    <a:pt x="11" y="145"/>
                  </a:cubicBezTo>
                  <a:cubicBezTo>
                    <a:pt x="32" y="203"/>
                    <a:pt x="32" y="203"/>
                    <a:pt x="32" y="203"/>
                  </a:cubicBezTo>
                  <a:cubicBezTo>
                    <a:pt x="291" y="110"/>
                    <a:pt x="291" y="110"/>
                    <a:pt x="291" y="110"/>
                  </a:cubicBezTo>
                  <a:cubicBezTo>
                    <a:pt x="270" y="52"/>
                    <a:pt x="270" y="52"/>
                    <a:pt x="270" y="52"/>
                  </a:cubicBezTo>
                  <a:cubicBezTo>
                    <a:pt x="258" y="20"/>
                    <a:pt x="221" y="0"/>
                    <a:pt x="192" y="15"/>
                  </a:cubicBezTo>
                  <a:close/>
                </a:path>
              </a:pathLst>
            </a:custGeom>
            <a:solidFill>
              <a:schemeClr val="bg1"/>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7"/>
            <p:cNvSpPr>
              <a:spLocks/>
            </p:cNvSpPr>
            <p:nvPr/>
          </p:nvSpPr>
          <p:spPr bwMode="auto">
            <a:xfrm>
              <a:off x="3072213" y="5595557"/>
              <a:ext cx="720706" cy="350743"/>
            </a:xfrm>
            <a:custGeom>
              <a:avLst/>
              <a:gdLst>
                <a:gd name="T0" fmla="*/ 1172 w 1200"/>
                <a:gd name="T1" fmla="*/ 584 h 584"/>
                <a:gd name="T2" fmla="*/ 1200 w 1200"/>
                <a:gd name="T3" fmla="*/ 522 h 584"/>
                <a:gd name="T4" fmla="*/ 28 w 1200"/>
                <a:gd name="T5" fmla="*/ 0 h 584"/>
                <a:gd name="T6" fmla="*/ 0 w 1200"/>
                <a:gd name="T7" fmla="*/ 62 h 584"/>
                <a:gd name="T8" fmla="*/ 1172 w 1200"/>
                <a:gd name="T9" fmla="*/ 584 h 584"/>
                <a:gd name="T10" fmla="*/ 1172 w 1200"/>
                <a:gd name="T11" fmla="*/ 584 h 584"/>
              </a:gdLst>
              <a:ahLst/>
              <a:cxnLst>
                <a:cxn ang="0">
                  <a:pos x="T0" y="T1"/>
                </a:cxn>
                <a:cxn ang="0">
                  <a:pos x="T2" y="T3"/>
                </a:cxn>
                <a:cxn ang="0">
                  <a:pos x="T4" y="T5"/>
                </a:cxn>
                <a:cxn ang="0">
                  <a:pos x="T6" y="T7"/>
                </a:cxn>
                <a:cxn ang="0">
                  <a:pos x="T8" y="T9"/>
                </a:cxn>
                <a:cxn ang="0">
                  <a:pos x="T10" y="T11"/>
                </a:cxn>
              </a:cxnLst>
              <a:rect l="0" t="0" r="r" b="b"/>
              <a:pathLst>
                <a:path w="1200" h="584">
                  <a:moveTo>
                    <a:pt x="1172" y="584"/>
                  </a:moveTo>
                  <a:lnTo>
                    <a:pt x="1200" y="522"/>
                  </a:lnTo>
                  <a:lnTo>
                    <a:pt x="28" y="0"/>
                  </a:lnTo>
                  <a:lnTo>
                    <a:pt x="0" y="62"/>
                  </a:lnTo>
                  <a:lnTo>
                    <a:pt x="1172" y="584"/>
                  </a:lnTo>
                  <a:lnTo>
                    <a:pt x="1172" y="584"/>
                  </a:ln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Oval 8"/>
            <p:cNvSpPr>
              <a:spLocks noChangeArrowheads="1"/>
            </p:cNvSpPr>
            <p:nvPr/>
          </p:nvSpPr>
          <p:spPr bwMode="auto">
            <a:xfrm>
              <a:off x="4025946" y="6165516"/>
              <a:ext cx="186783" cy="186783"/>
            </a:xfrm>
            <a:prstGeom prst="ellipse">
              <a:avLst/>
            </a:prstGeom>
            <a:solidFill>
              <a:schemeClr val="accent4">
                <a:lumMod val="5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Oval 9"/>
            <p:cNvSpPr>
              <a:spLocks noChangeArrowheads="1"/>
            </p:cNvSpPr>
            <p:nvPr/>
          </p:nvSpPr>
          <p:spPr bwMode="auto">
            <a:xfrm>
              <a:off x="4070390" y="6209959"/>
              <a:ext cx="97896" cy="99097"/>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10"/>
            <p:cNvSpPr>
              <a:spLocks/>
            </p:cNvSpPr>
            <p:nvPr/>
          </p:nvSpPr>
          <p:spPr bwMode="auto">
            <a:xfrm>
              <a:off x="4000722" y="6123474"/>
              <a:ext cx="156753" cy="156754"/>
            </a:xfrm>
            <a:custGeom>
              <a:avLst/>
              <a:gdLst>
                <a:gd name="T0" fmla="*/ 96 w 130"/>
                <a:gd name="T1" fmla="*/ 1 h 130"/>
                <a:gd name="T2" fmla="*/ 103 w 130"/>
                <a:gd name="T3" fmla="*/ 26 h 130"/>
                <a:gd name="T4" fmla="*/ 100 w 130"/>
                <a:gd name="T5" fmla="*/ 127 h 130"/>
                <a:gd name="T6" fmla="*/ 82 w 130"/>
                <a:gd name="T7" fmla="*/ 100 h 130"/>
                <a:gd name="T8" fmla="*/ 32 w 130"/>
                <a:gd name="T9" fmla="*/ 52 h 130"/>
                <a:gd name="T10" fmla="*/ 0 w 130"/>
                <a:gd name="T11" fmla="*/ 0 h 130"/>
                <a:gd name="T12" fmla="*/ 96 w 130"/>
                <a:gd name="T13" fmla="*/ 1 h 130"/>
              </a:gdLst>
              <a:ahLst/>
              <a:cxnLst>
                <a:cxn ang="0">
                  <a:pos x="T0" y="T1"/>
                </a:cxn>
                <a:cxn ang="0">
                  <a:pos x="T2" y="T3"/>
                </a:cxn>
                <a:cxn ang="0">
                  <a:pos x="T4" y="T5"/>
                </a:cxn>
                <a:cxn ang="0">
                  <a:pos x="T6" y="T7"/>
                </a:cxn>
                <a:cxn ang="0">
                  <a:pos x="T8" y="T9"/>
                </a:cxn>
                <a:cxn ang="0">
                  <a:pos x="T10" y="T11"/>
                </a:cxn>
                <a:cxn ang="0">
                  <a:pos x="T12" y="T13"/>
                </a:cxn>
              </a:cxnLst>
              <a:rect l="0" t="0" r="r" b="b"/>
              <a:pathLst>
                <a:path w="130" h="130">
                  <a:moveTo>
                    <a:pt x="96" y="1"/>
                  </a:moveTo>
                  <a:cubicBezTo>
                    <a:pt x="95" y="15"/>
                    <a:pt x="96" y="19"/>
                    <a:pt x="103" y="26"/>
                  </a:cubicBezTo>
                  <a:cubicBezTo>
                    <a:pt x="127" y="52"/>
                    <a:pt x="130" y="130"/>
                    <a:pt x="100" y="127"/>
                  </a:cubicBezTo>
                  <a:cubicBezTo>
                    <a:pt x="82" y="126"/>
                    <a:pt x="84" y="111"/>
                    <a:pt x="82" y="100"/>
                  </a:cubicBezTo>
                  <a:cubicBezTo>
                    <a:pt x="78" y="70"/>
                    <a:pt x="47" y="63"/>
                    <a:pt x="32" y="52"/>
                  </a:cubicBezTo>
                  <a:cubicBezTo>
                    <a:pt x="15" y="41"/>
                    <a:pt x="0" y="34"/>
                    <a:pt x="0" y="0"/>
                  </a:cubicBezTo>
                  <a:cubicBezTo>
                    <a:pt x="96" y="1"/>
                    <a:pt x="96" y="1"/>
                    <a:pt x="96" y="1"/>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Oval 11"/>
            <p:cNvSpPr>
              <a:spLocks noChangeArrowheads="1"/>
            </p:cNvSpPr>
            <p:nvPr/>
          </p:nvSpPr>
          <p:spPr bwMode="auto">
            <a:xfrm>
              <a:off x="4107626" y="6249598"/>
              <a:ext cx="23423" cy="22222"/>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Oval 12"/>
            <p:cNvSpPr>
              <a:spLocks noChangeArrowheads="1"/>
            </p:cNvSpPr>
            <p:nvPr/>
          </p:nvSpPr>
          <p:spPr bwMode="auto">
            <a:xfrm>
              <a:off x="2771918" y="6165516"/>
              <a:ext cx="186783" cy="186783"/>
            </a:xfrm>
            <a:prstGeom prst="ellipse">
              <a:avLst/>
            </a:prstGeom>
            <a:solidFill>
              <a:schemeClr val="accent4">
                <a:lumMod val="50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Oval 13"/>
            <p:cNvSpPr>
              <a:spLocks noChangeArrowheads="1"/>
            </p:cNvSpPr>
            <p:nvPr/>
          </p:nvSpPr>
          <p:spPr bwMode="auto">
            <a:xfrm>
              <a:off x="2816362" y="6209959"/>
              <a:ext cx="97295" cy="99097"/>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14"/>
            <p:cNvSpPr>
              <a:spLocks/>
            </p:cNvSpPr>
            <p:nvPr/>
          </p:nvSpPr>
          <p:spPr bwMode="auto">
            <a:xfrm>
              <a:off x="2746093" y="6123474"/>
              <a:ext cx="156753" cy="156754"/>
            </a:xfrm>
            <a:custGeom>
              <a:avLst/>
              <a:gdLst>
                <a:gd name="T0" fmla="*/ 96 w 130"/>
                <a:gd name="T1" fmla="*/ 1 h 130"/>
                <a:gd name="T2" fmla="*/ 103 w 130"/>
                <a:gd name="T3" fmla="*/ 26 h 130"/>
                <a:gd name="T4" fmla="*/ 99 w 130"/>
                <a:gd name="T5" fmla="*/ 127 h 130"/>
                <a:gd name="T6" fmla="*/ 82 w 130"/>
                <a:gd name="T7" fmla="*/ 100 h 130"/>
                <a:gd name="T8" fmla="*/ 32 w 130"/>
                <a:gd name="T9" fmla="*/ 52 h 130"/>
                <a:gd name="T10" fmla="*/ 0 w 130"/>
                <a:gd name="T11" fmla="*/ 0 h 130"/>
                <a:gd name="T12" fmla="*/ 96 w 130"/>
                <a:gd name="T13" fmla="*/ 1 h 130"/>
              </a:gdLst>
              <a:ahLst/>
              <a:cxnLst>
                <a:cxn ang="0">
                  <a:pos x="T0" y="T1"/>
                </a:cxn>
                <a:cxn ang="0">
                  <a:pos x="T2" y="T3"/>
                </a:cxn>
                <a:cxn ang="0">
                  <a:pos x="T4" y="T5"/>
                </a:cxn>
                <a:cxn ang="0">
                  <a:pos x="T6" y="T7"/>
                </a:cxn>
                <a:cxn ang="0">
                  <a:pos x="T8" y="T9"/>
                </a:cxn>
                <a:cxn ang="0">
                  <a:pos x="T10" y="T11"/>
                </a:cxn>
                <a:cxn ang="0">
                  <a:pos x="T12" y="T13"/>
                </a:cxn>
              </a:cxnLst>
              <a:rect l="0" t="0" r="r" b="b"/>
              <a:pathLst>
                <a:path w="130" h="130">
                  <a:moveTo>
                    <a:pt x="96" y="1"/>
                  </a:moveTo>
                  <a:cubicBezTo>
                    <a:pt x="95" y="15"/>
                    <a:pt x="96" y="19"/>
                    <a:pt x="103" y="26"/>
                  </a:cubicBezTo>
                  <a:cubicBezTo>
                    <a:pt x="127" y="52"/>
                    <a:pt x="130" y="130"/>
                    <a:pt x="99" y="127"/>
                  </a:cubicBezTo>
                  <a:cubicBezTo>
                    <a:pt x="82" y="126"/>
                    <a:pt x="84" y="111"/>
                    <a:pt x="82" y="100"/>
                  </a:cubicBezTo>
                  <a:cubicBezTo>
                    <a:pt x="78" y="70"/>
                    <a:pt x="47" y="63"/>
                    <a:pt x="32" y="52"/>
                  </a:cubicBezTo>
                  <a:cubicBezTo>
                    <a:pt x="15" y="41"/>
                    <a:pt x="0" y="34"/>
                    <a:pt x="0" y="0"/>
                  </a:cubicBezTo>
                  <a:cubicBezTo>
                    <a:pt x="96" y="1"/>
                    <a:pt x="96" y="1"/>
                    <a:pt x="96" y="1"/>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Oval 15"/>
            <p:cNvSpPr>
              <a:spLocks noChangeArrowheads="1"/>
            </p:cNvSpPr>
            <p:nvPr/>
          </p:nvSpPr>
          <p:spPr bwMode="auto">
            <a:xfrm>
              <a:off x="2853598" y="6249598"/>
              <a:ext cx="22822" cy="22222"/>
            </a:xfrm>
            <a:prstGeom prst="ellipse">
              <a:avLst/>
            </a:pr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16"/>
            <p:cNvSpPr>
              <a:spLocks/>
            </p:cNvSpPr>
            <p:nvPr/>
          </p:nvSpPr>
          <p:spPr bwMode="auto">
            <a:xfrm>
              <a:off x="3072213" y="5595557"/>
              <a:ext cx="720706" cy="350743"/>
            </a:xfrm>
            <a:custGeom>
              <a:avLst/>
              <a:gdLst>
                <a:gd name="T0" fmla="*/ 28 w 1200"/>
                <a:gd name="T1" fmla="*/ 584 h 584"/>
                <a:gd name="T2" fmla="*/ 0 w 1200"/>
                <a:gd name="T3" fmla="*/ 522 h 584"/>
                <a:gd name="T4" fmla="*/ 1172 w 1200"/>
                <a:gd name="T5" fmla="*/ 0 h 584"/>
                <a:gd name="T6" fmla="*/ 1200 w 1200"/>
                <a:gd name="T7" fmla="*/ 62 h 584"/>
                <a:gd name="T8" fmla="*/ 28 w 1200"/>
                <a:gd name="T9" fmla="*/ 584 h 584"/>
                <a:gd name="T10" fmla="*/ 28 w 1200"/>
                <a:gd name="T11" fmla="*/ 584 h 584"/>
              </a:gdLst>
              <a:ahLst/>
              <a:cxnLst>
                <a:cxn ang="0">
                  <a:pos x="T0" y="T1"/>
                </a:cxn>
                <a:cxn ang="0">
                  <a:pos x="T2" y="T3"/>
                </a:cxn>
                <a:cxn ang="0">
                  <a:pos x="T4" y="T5"/>
                </a:cxn>
                <a:cxn ang="0">
                  <a:pos x="T6" y="T7"/>
                </a:cxn>
                <a:cxn ang="0">
                  <a:pos x="T8" y="T9"/>
                </a:cxn>
                <a:cxn ang="0">
                  <a:pos x="T10" y="T11"/>
                </a:cxn>
              </a:cxnLst>
              <a:rect l="0" t="0" r="r" b="b"/>
              <a:pathLst>
                <a:path w="1200" h="584">
                  <a:moveTo>
                    <a:pt x="28" y="584"/>
                  </a:moveTo>
                  <a:lnTo>
                    <a:pt x="0" y="522"/>
                  </a:lnTo>
                  <a:lnTo>
                    <a:pt x="1172" y="0"/>
                  </a:lnTo>
                  <a:lnTo>
                    <a:pt x="1200" y="62"/>
                  </a:lnTo>
                  <a:lnTo>
                    <a:pt x="28" y="584"/>
                  </a:lnTo>
                  <a:lnTo>
                    <a:pt x="28" y="584"/>
                  </a:ln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Freeform 17"/>
            <p:cNvSpPr>
              <a:spLocks/>
            </p:cNvSpPr>
            <p:nvPr/>
          </p:nvSpPr>
          <p:spPr bwMode="auto">
            <a:xfrm>
              <a:off x="2543695" y="5519283"/>
              <a:ext cx="1308681" cy="76275"/>
            </a:xfrm>
            <a:custGeom>
              <a:avLst/>
              <a:gdLst>
                <a:gd name="T0" fmla="*/ 1075 w 1085"/>
                <a:gd name="T1" fmla="*/ 0 h 63"/>
                <a:gd name="T2" fmla="*/ 10 w 1085"/>
                <a:gd name="T3" fmla="*/ 0 h 63"/>
                <a:gd name="T4" fmla="*/ 0 w 1085"/>
                <a:gd name="T5" fmla="*/ 10 h 63"/>
                <a:gd name="T6" fmla="*/ 0 w 1085"/>
                <a:gd name="T7" fmla="*/ 53 h 63"/>
                <a:gd name="T8" fmla="*/ 10 w 1085"/>
                <a:gd name="T9" fmla="*/ 63 h 63"/>
                <a:gd name="T10" fmla="*/ 1075 w 1085"/>
                <a:gd name="T11" fmla="*/ 63 h 63"/>
                <a:gd name="T12" fmla="*/ 1085 w 1085"/>
                <a:gd name="T13" fmla="*/ 53 h 63"/>
                <a:gd name="T14" fmla="*/ 1085 w 1085"/>
                <a:gd name="T15" fmla="*/ 10 h 63"/>
                <a:gd name="T16" fmla="*/ 1075 w 1085"/>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5" h="63">
                  <a:moveTo>
                    <a:pt x="1075" y="0"/>
                  </a:moveTo>
                  <a:cubicBezTo>
                    <a:pt x="10" y="0"/>
                    <a:pt x="10" y="0"/>
                    <a:pt x="10" y="0"/>
                  </a:cubicBezTo>
                  <a:cubicBezTo>
                    <a:pt x="4" y="0"/>
                    <a:pt x="0" y="5"/>
                    <a:pt x="0" y="10"/>
                  </a:cubicBezTo>
                  <a:cubicBezTo>
                    <a:pt x="0" y="53"/>
                    <a:pt x="0" y="53"/>
                    <a:pt x="0" y="53"/>
                  </a:cubicBezTo>
                  <a:cubicBezTo>
                    <a:pt x="0" y="58"/>
                    <a:pt x="4" y="63"/>
                    <a:pt x="10" y="63"/>
                  </a:cubicBezTo>
                  <a:cubicBezTo>
                    <a:pt x="1075" y="63"/>
                    <a:pt x="1075" y="63"/>
                    <a:pt x="1075" y="63"/>
                  </a:cubicBezTo>
                  <a:cubicBezTo>
                    <a:pt x="1080" y="63"/>
                    <a:pt x="1085" y="58"/>
                    <a:pt x="1085" y="53"/>
                  </a:cubicBezTo>
                  <a:cubicBezTo>
                    <a:pt x="1085" y="10"/>
                    <a:pt x="1085" y="10"/>
                    <a:pt x="1085" y="10"/>
                  </a:cubicBezTo>
                  <a:cubicBezTo>
                    <a:pt x="1085" y="5"/>
                    <a:pt x="1080" y="0"/>
                    <a:pt x="1075" y="0"/>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0" name="Freeform 18"/>
            <p:cNvSpPr>
              <a:spLocks/>
            </p:cNvSpPr>
            <p:nvPr/>
          </p:nvSpPr>
          <p:spPr bwMode="auto">
            <a:xfrm>
              <a:off x="3816942" y="5332500"/>
              <a:ext cx="521310" cy="264259"/>
            </a:xfrm>
            <a:custGeom>
              <a:avLst/>
              <a:gdLst>
                <a:gd name="T0" fmla="*/ 401 w 432"/>
                <a:gd name="T1" fmla="*/ 2 h 219"/>
                <a:gd name="T2" fmla="*/ 7 w 432"/>
                <a:gd name="T3" fmla="*/ 159 h 219"/>
                <a:gd name="T4" fmla="*/ 2 w 432"/>
                <a:gd name="T5" fmla="*/ 172 h 219"/>
                <a:gd name="T6" fmla="*/ 18 w 432"/>
                <a:gd name="T7" fmla="*/ 212 h 219"/>
                <a:gd name="T8" fmla="*/ 30 w 432"/>
                <a:gd name="T9" fmla="*/ 217 h 219"/>
                <a:gd name="T10" fmla="*/ 424 w 432"/>
                <a:gd name="T11" fmla="*/ 60 h 219"/>
                <a:gd name="T12" fmla="*/ 430 w 432"/>
                <a:gd name="T13" fmla="*/ 48 h 219"/>
                <a:gd name="T14" fmla="*/ 414 w 432"/>
                <a:gd name="T15" fmla="*/ 7 h 219"/>
                <a:gd name="T16" fmla="*/ 401 w 432"/>
                <a:gd name="T17" fmla="*/ 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2" h="219">
                  <a:moveTo>
                    <a:pt x="401" y="2"/>
                  </a:moveTo>
                  <a:cubicBezTo>
                    <a:pt x="7" y="159"/>
                    <a:pt x="7" y="159"/>
                    <a:pt x="7" y="159"/>
                  </a:cubicBezTo>
                  <a:cubicBezTo>
                    <a:pt x="2" y="161"/>
                    <a:pt x="0" y="167"/>
                    <a:pt x="2" y="172"/>
                  </a:cubicBezTo>
                  <a:cubicBezTo>
                    <a:pt x="18" y="212"/>
                    <a:pt x="18" y="212"/>
                    <a:pt x="18" y="212"/>
                  </a:cubicBezTo>
                  <a:cubicBezTo>
                    <a:pt x="20" y="217"/>
                    <a:pt x="25" y="219"/>
                    <a:pt x="30" y="217"/>
                  </a:cubicBezTo>
                  <a:cubicBezTo>
                    <a:pt x="424" y="60"/>
                    <a:pt x="424" y="60"/>
                    <a:pt x="424" y="60"/>
                  </a:cubicBezTo>
                  <a:cubicBezTo>
                    <a:pt x="429" y="58"/>
                    <a:pt x="432" y="52"/>
                    <a:pt x="430" y="48"/>
                  </a:cubicBezTo>
                  <a:cubicBezTo>
                    <a:pt x="414" y="7"/>
                    <a:pt x="414" y="7"/>
                    <a:pt x="414" y="7"/>
                  </a:cubicBezTo>
                  <a:cubicBezTo>
                    <a:pt x="412" y="3"/>
                    <a:pt x="406" y="0"/>
                    <a:pt x="401" y="2"/>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Freeform 190"/>
            <p:cNvSpPr>
              <a:spLocks/>
            </p:cNvSpPr>
            <p:nvPr/>
          </p:nvSpPr>
          <p:spPr bwMode="auto">
            <a:xfrm>
              <a:off x="2596546" y="5160815"/>
              <a:ext cx="1709109" cy="363969"/>
            </a:xfrm>
            <a:custGeom>
              <a:avLst/>
              <a:gdLst>
                <a:gd name="connsiteX0" fmla="*/ 1663889 w 1712018"/>
                <a:gd name="connsiteY0" fmla="*/ 989 h 429967"/>
                <a:gd name="connsiteX1" fmla="*/ 1706593 w 1712018"/>
                <a:gd name="connsiteY1" fmla="*/ 81103 h 429967"/>
                <a:gd name="connsiteX2" fmla="*/ 1712018 w 1712018"/>
                <a:gd name="connsiteY2" fmla="*/ 186580 h 429967"/>
                <a:gd name="connsiteX3" fmla="*/ 1171829 w 1712018"/>
                <a:gd name="connsiteY3" fmla="*/ 429967 h 429967"/>
                <a:gd name="connsiteX4" fmla="*/ 1170347 w 1712018"/>
                <a:gd name="connsiteY4" fmla="*/ 396007 h 429967"/>
                <a:gd name="connsiteX5" fmla="*/ 1169293 w 1712018"/>
                <a:gd name="connsiteY5" fmla="*/ 371850 h 429967"/>
                <a:gd name="connsiteX6" fmla="*/ 832456 w 1712018"/>
                <a:gd name="connsiteY6" fmla="*/ 371850 h 429967"/>
                <a:gd name="connsiteX7" fmla="*/ 0 w 1712018"/>
                <a:gd name="connsiteY7" fmla="*/ 371850 h 429967"/>
                <a:gd name="connsiteX8" fmla="*/ 0 w 1712018"/>
                <a:gd name="connsiteY8" fmla="*/ 289583 h 429967"/>
                <a:gd name="connsiteX9" fmla="*/ 60169 w 1712018"/>
                <a:gd name="connsiteY9" fmla="*/ 205487 h 429967"/>
                <a:gd name="connsiteX10" fmla="*/ 1183756 w 1712018"/>
                <a:gd name="connsiteY10" fmla="*/ 205487 h 429967"/>
                <a:gd name="connsiteX11" fmla="*/ 1202521 w 1712018"/>
                <a:gd name="connsiteY11" fmla="*/ 210756 h 429967"/>
                <a:gd name="connsiteX12" fmla="*/ 1226327 w 1712018"/>
                <a:gd name="connsiteY12" fmla="*/ 191257 h 429967"/>
                <a:gd name="connsiteX13" fmla="*/ 1638499 w 1712018"/>
                <a:gd name="connsiteY13" fmla="*/ 3838 h 429967"/>
                <a:gd name="connsiteX14" fmla="*/ 1663889 w 1712018"/>
                <a:gd name="connsiteY14" fmla="*/ 989 h 429967"/>
                <a:gd name="connsiteX0" fmla="*/ 1663889 w 1712018"/>
                <a:gd name="connsiteY0" fmla="*/ 989 h 396007"/>
                <a:gd name="connsiteX1" fmla="*/ 1706593 w 1712018"/>
                <a:gd name="connsiteY1" fmla="*/ 81103 h 396007"/>
                <a:gd name="connsiteX2" fmla="*/ 1712018 w 1712018"/>
                <a:gd name="connsiteY2" fmla="*/ 186580 h 396007"/>
                <a:gd name="connsiteX3" fmla="*/ 1170347 w 1712018"/>
                <a:gd name="connsiteY3" fmla="*/ 396007 h 396007"/>
                <a:gd name="connsiteX4" fmla="*/ 1169293 w 1712018"/>
                <a:gd name="connsiteY4" fmla="*/ 371850 h 396007"/>
                <a:gd name="connsiteX5" fmla="*/ 832456 w 1712018"/>
                <a:gd name="connsiteY5" fmla="*/ 371850 h 396007"/>
                <a:gd name="connsiteX6" fmla="*/ 0 w 1712018"/>
                <a:gd name="connsiteY6" fmla="*/ 371850 h 396007"/>
                <a:gd name="connsiteX7" fmla="*/ 0 w 1712018"/>
                <a:gd name="connsiteY7" fmla="*/ 289583 h 396007"/>
                <a:gd name="connsiteX8" fmla="*/ 60169 w 1712018"/>
                <a:gd name="connsiteY8" fmla="*/ 205487 h 396007"/>
                <a:gd name="connsiteX9" fmla="*/ 1183756 w 1712018"/>
                <a:gd name="connsiteY9" fmla="*/ 205487 h 396007"/>
                <a:gd name="connsiteX10" fmla="*/ 1202521 w 1712018"/>
                <a:gd name="connsiteY10" fmla="*/ 210756 h 396007"/>
                <a:gd name="connsiteX11" fmla="*/ 1226327 w 1712018"/>
                <a:gd name="connsiteY11" fmla="*/ 191257 h 396007"/>
                <a:gd name="connsiteX12" fmla="*/ 1638499 w 1712018"/>
                <a:gd name="connsiteY12" fmla="*/ 3838 h 396007"/>
                <a:gd name="connsiteX13" fmla="*/ 1663889 w 1712018"/>
                <a:gd name="connsiteY13" fmla="*/ 989 h 396007"/>
                <a:gd name="connsiteX0" fmla="*/ 1663889 w 1712018"/>
                <a:gd name="connsiteY0" fmla="*/ 989 h 371850"/>
                <a:gd name="connsiteX1" fmla="*/ 1706593 w 1712018"/>
                <a:gd name="connsiteY1" fmla="*/ 81103 h 371850"/>
                <a:gd name="connsiteX2" fmla="*/ 1712018 w 1712018"/>
                <a:gd name="connsiteY2" fmla="*/ 186580 h 371850"/>
                <a:gd name="connsiteX3" fmla="*/ 1169293 w 1712018"/>
                <a:gd name="connsiteY3" fmla="*/ 371850 h 371850"/>
                <a:gd name="connsiteX4" fmla="*/ 832456 w 1712018"/>
                <a:gd name="connsiteY4" fmla="*/ 371850 h 371850"/>
                <a:gd name="connsiteX5" fmla="*/ 0 w 1712018"/>
                <a:gd name="connsiteY5" fmla="*/ 371850 h 371850"/>
                <a:gd name="connsiteX6" fmla="*/ 0 w 1712018"/>
                <a:gd name="connsiteY6" fmla="*/ 289583 h 371850"/>
                <a:gd name="connsiteX7" fmla="*/ 60169 w 1712018"/>
                <a:gd name="connsiteY7" fmla="*/ 205487 h 371850"/>
                <a:gd name="connsiteX8" fmla="*/ 1183756 w 1712018"/>
                <a:gd name="connsiteY8" fmla="*/ 205487 h 371850"/>
                <a:gd name="connsiteX9" fmla="*/ 1202521 w 1712018"/>
                <a:gd name="connsiteY9" fmla="*/ 210756 h 371850"/>
                <a:gd name="connsiteX10" fmla="*/ 1226327 w 1712018"/>
                <a:gd name="connsiteY10" fmla="*/ 191257 h 371850"/>
                <a:gd name="connsiteX11" fmla="*/ 1638499 w 1712018"/>
                <a:gd name="connsiteY11" fmla="*/ 3838 h 371850"/>
                <a:gd name="connsiteX12" fmla="*/ 1663889 w 1712018"/>
                <a:gd name="connsiteY12" fmla="*/ 989 h 371850"/>
                <a:gd name="connsiteX0" fmla="*/ 1663889 w 1746433"/>
                <a:gd name="connsiteY0" fmla="*/ 989 h 371850"/>
                <a:gd name="connsiteX1" fmla="*/ 1706593 w 1746433"/>
                <a:gd name="connsiteY1" fmla="*/ 81103 h 371850"/>
                <a:gd name="connsiteX2" fmla="*/ 1712018 w 1746433"/>
                <a:gd name="connsiteY2" fmla="*/ 186580 h 371850"/>
                <a:gd name="connsiteX3" fmla="*/ 1228824 w 1746433"/>
                <a:gd name="connsiteY3" fmla="*/ 367087 h 371850"/>
                <a:gd name="connsiteX4" fmla="*/ 832456 w 1746433"/>
                <a:gd name="connsiteY4" fmla="*/ 371850 h 371850"/>
                <a:gd name="connsiteX5" fmla="*/ 0 w 1746433"/>
                <a:gd name="connsiteY5" fmla="*/ 371850 h 371850"/>
                <a:gd name="connsiteX6" fmla="*/ 0 w 1746433"/>
                <a:gd name="connsiteY6" fmla="*/ 289583 h 371850"/>
                <a:gd name="connsiteX7" fmla="*/ 60169 w 1746433"/>
                <a:gd name="connsiteY7" fmla="*/ 205487 h 371850"/>
                <a:gd name="connsiteX8" fmla="*/ 1183756 w 1746433"/>
                <a:gd name="connsiteY8" fmla="*/ 205487 h 371850"/>
                <a:gd name="connsiteX9" fmla="*/ 1202521 w 1746433"/>
                <a:gd name="connsiteY9" fmla="*/ 210756 h 371850"/>
                <a:gd name="connsiteX10" fmla="*/ 1226327 w 1746433"/>
                <a:gd name="connsiteY10" fmla="*/ 191257 h 371850"/>
                <a:gd name="connsiteX11" fmla="*/ 1638499 w 1746433"/>
                <a:gd name="connsiteY11" fmla="*/ 3838 h 371850"/>
                <a:gd name="connsiteX12" fmla="*/ 1663889 w 1746433"/>
                <a:gd name="connsiteY12" fmla="*/ 989 h 371850"/>
                <a:gd name="connsiteX0" fmla="*/ 1663889 w 1746433"/>
                <a:gd name="connsiteY0" fmla="*/ 989 h 371850"/>
                <a:gd name="connsiteX1" fmla="*/ 1706593 w 1746433"/>
                <a:gd name="connsiteY1" fmla="*/ 81103 h 371850"/>
                <a:gd name="connsiteX2" fmla="*/ 1712018 w 1746433"/>
                <a:gd name="connsiteY2" fmla="*/ 186580 h 371850"/>
                <a:gd name="connsiteX3" fmla="*/ 1228824 w 1746433"/>
                <a:gd name="connsiteY3" fmla="*/ 367087 h 371850"/>
                <a:gd name="connsiteX4" fmla="*/ 832456 w 1746433"/>
                <a:gd name="connsiteY4" fmla="*/ 371850 h 371850"/>
                <a:gd name="connsiteX5" fmla="*/ 0 w 1746433"/>
                <a:gd name="connsiteY5" fmla="*/ 371850 h 371850"/>
                <a:gd name="connsiteX6" fmla="*/ 0 w 1746433"/>
                <a:gd name="connsiteY6" fmla="*/ 289583 h 371850"/>
                <a:gd name="connsiteX7" fmla="*/ 60169 w 1746433"/>
                <a:gd name="connsiteY7" fmla="*/ 205487 h 371850"/>
                <a:gd name="connsiteX8" fmla="*/ 1183756 w 1746433"/>
                <a:gd name="connsiteY8" fmla="*/ 205487 h 371850"/>
                <a:gd name="connsiteX9" fmla="*/ 1202521 w 1746433"/>
                <a:gd name="connsiteY9" fmla="*/ 210756 h 371850"/>
                <a:gd name="connsiteX10" fmla="*/ 1226327 w 1746433"/>
                <a:gd name="connsiteY10" fmla="*/ 191257 h 371850"/>
                <a:gd name="connsiteX11" fmla="*/ 1638499 w 1746433"/>
                <a:gd name="connsiteY11" fmla="*/ 3838 h 371850"/>
                <a:gd name="connsiteX12" fmla="*/ 1663889 w 1746433"/>
                <a:gd name="connsiteY12" fmla="*/ 989 h 371850"/>
                <a:gd name="connsiteX0" fmla="*/ 1663889 w 1746433"/>
                <a:gd name="connsiteY0" fmla="*/ 989 h 380391"/>
                <a:gd name="connsiteX1" fmla="*/ 1706593 w 1746433"/>
                <a:gd name="connsiteY1" fmla="*/ 81103 h 380391"/>
                <a:gd name="connsiteX2" fmla="*/ 1712018 w 1746433"/>
                <a:gd name="connsiteY2" fmla="*/ 186580 h 380391"/>
                <a:gd name="connsiteX3" fmla="*/ 1228824 w 1746433"/>
                <a:gd name="connsiteY3" fmla="*/ 367087 h 380391"/>
                <a:gd name="connsiteX4" fmla="*/ 832456 w 1746433"/>
                <a:gd name="connsiteY4" fmla="*/ 371850 h 380391"/>
                <a:gd name="connsiteX5" fmla="*/ 0 w 1746433"/>
                <a:gd name="connsiteY5" fmla="*/ 371850 h 380391"/>
                <a:gd name="connsiteX6" fmla="*/ 0 w 1746433"/>
                <a:gd name="connsiteY6" fmla="*/ 289583 h 380391"/>
                <a:gd name="connsiteX7" fmla="*/ 60169 w 1746433"/>
                <a:gd name="connsiteY7" fmla="*/ 205487 h 380391"/>
                <a:gd name="connsiteX8" fmla="*/ 1183756 w 1746433"/>
                <a:gd name="connsiteY8" fmla="*/ 205487 h 380391"/>
                <a:gd name="connsiteX9" fmla="*/ 1202521 w 1746433"/>
                <a:gd name="connsiteY9" fmla="*/ 210756 h 380391"/>
                <a:gd name="connsiteX10" fmla="*/ 1226327 w 1746433"/>
                <a:gd name="connsiteY10" fmla="*/ 191257 h 380391"/>
                <a:gd name="connsiteX11" fmla="*/ 1638499 w 1746433"/>
                <a:gd name="connsiteY11" fmla="*/ 3838 h 380391"/>
                <a:gd name="connsiteX12" fmla="*/ 1663889 w 1746433"/>
                <a:gd name="connsiteY12" fmla="*/ 989 h 380391"/>
                <a:gd name="connsiteX0" fmla="*/ 1663889 w 1745552"/>
                <a:gd name="connsiteY0" fmla="*/ 989 h 374530"/>
                <a:gd name="connsiteX1" fmla="*/ 1706593 w 1745552"/>
                <a:gd name="connsiteY1" fmla="*/ 81103 h 374530"/>
                <a:gd name="connsiteX2" fmla="*/ 1712018 w 1745552"/>
                <a:gd name="connsiteY2" fmla="*/ 186580 h 374530"/>
                <a:gd name="connsiteX3" fmla="*/ 1240730 w 1745552"/>
                <a:gd name="connsiteY3" fmla="*/ 357562 h 374530"/>
                <a:gd name="connsiteX4" fmla="*/ 832456 w 1745552"/>
                <a:gd name="connsiteY4" fmla="*/ 371850 h 374530"/>
                <a:gd name="connsiteX5" fmla="*/ 0 w 1745552"/>
                <a:gd name="connsiteY5" fmla="*/ 371850 h 374530"/>
                <a:gd name="connsiteX6" fmla="*/ 0 w 1745552"/>
                <a:gd name="connsiteY6" fmla="*/ 289583 h 374530"/>
                <a:gd name="connsiteX7" fmla="*/ 60169 w 1745552"/>
                <a:gd name="connsiteY7" fmla="*/ 205487 h 374530"/>
                <a:gd name="connsiteX8" fmla="*/ 1183756 w 1745552"/>
                <a:gd name="connsiteY8" fmla="*/ 205487 h 374530"/>
                <a:gd name="connsiteX9" fmla="*/ 1202521 w 1745552"/>
                <a:gd name="connsiteY9" fmla="*/ 210756 h 374530"/>
                <a:gd name="connsiteX10" fmla="*/ 1226327 w 1745552"/>
                <a:gd name="connsiteY10" fmla="*/ 191257 h 374530"/>
                <a:gd name="connsiteX11" fmla="*/ 1638499 w 1745552"/>
                <a:gd name="connsiteY11" fmla="*/ 3838 h 374530"/>
                <a:gd name="connsiteX12" fmla="*/ 1663889 w 1745552"/>
                <a:gd name="connsiteY12" fmla="*/ 989 h 374530"/>
                <a:gd name="connsiteX0" fmla="*/ 1663889 w 1745023"/>
                <a:gd name="connsiteY0" fmla="*/ 989 h 380391"/>
                <a:gd name="connsiteX1" fmla="*/ 1706593 w 1745023"/>
                <a:gd name="connsiteY1" fmla="*/ 81103 h 380391"/>
                <a:gd name="connsiteX2" fmla="*/ 1712018 w 1745023"/>
                <a:gd name="connsiteY2" fmla="*/ 186580 h 380391"/>
                <a:gd name="connsiteX3" fmla="*/ 1247874 w 1745023"/>
                <a:gd name="connsiteY3" fmla="*/ 367087 h 380391"/>
                <a:gd name="connsiteX4" fmla="*/ 832456 w 1745023"/>
                <a:gd name="connsiteY4" fmla="*/ 371850 h 380391"/>
                <a:gd name="connsiteX5" fmla="*/ 0 w 1745023"/>
                <a:gd name="connsiteY5" fmla="*/ 371850 h 380391"/>
                <a:gd name="connsiteX6" fmla="*/ 0 w 1745023"/>
                <a:gd name="connsiteY6" fmla="*/ 289583 h 380391"/>
                <a:gd name="connsiteX7" fmla="*/ 60169 w 1745023"/>
                <a:gd name="connsiteY7" fmla="*/ 205487 h 380391"/>
                <a:gd name="connsiteX8" fmla="*/ 1183756 w 1745023"/>
                <a:gd name="connsiteY8" fmla="*/ 205487 h 380391"/>
                <a:gd name="connsiteX9" fmla="*/ 1202521 w 1745023"/>
                <a:gd name="connsiteY9" fmla="*/ 210756 h 380391"/>
                <a:gd name="connsiteX10" fmla="*/ 1226327 w 1745023"/>
                <a:gd name="connsiteY10" fmla="*/ 191257 h 380391"/>
                <a:gd name="connsiteX11" fmla="*/ 1638499 w 1745023"/>
                <a:gd name="connsiteY11" fmla="*/ 3838 h 380391"/>
                <a:gd name="connsiteX12" fmla="*/ 1663889 w 1745023"/>
                <a:gd name="connsiteY12" fmla="*/ 989 h 380391"/>
                <a:gd name="connsiteX0" fmla="*/ 1663889 w 1745023"/>
                <a:gd name="connsiteY0" fmla="*/ 989 h 374138"/>
                <a:gd name="connsiteX1" fmla="*/ 1706593 w 1745023"/>
                <a:gd name="connsiteY1" fmla="*/ 81103 h 374138"/>
                <a:gd name="connsiteX2" fmla="*/ 1712018 w 1745023"/>
                <a:gd name="connsiteY2" fmla="*/ 186580 h 374138"/>
                <a:gd name="connsiteX3" fmla="*/ 1247874 w 1745023"/>
                <a:gd name="connsiteY3" fmla="*/ 367087 h 374138"/>
                <a:gd name="connsiteX4" fmla="*/ 832456 w 1745023"/>
                <a:gd name="connsiteY4" fmla="*/ 371850 h 374138"/>
                <a:gd name="connsiteX5" fmla="*/ 0 w 1745023"/>
                <a:gd name="connsiteY5" fmla="*/ 371850 h 374138"/>
                <a:gd name="connsiteX6" fmla="*/ 0 w 1745023"/>
                <a:gd name="connsiteY6" fmla="*/ 289583 h 374138"/>
                <a:gd name="connsiteX7" fmla="*/ 60169 w 1745023"/>
                <a:gd name="connsiteY7" fmla="*/ 205487 h 374138"/>
                <a:gd name="connsiteX8" fmla="*/ 1183756 w 1745023"/>
                <a:gd name="connsiteY8" fmla="*/ 205487 h 374138"/>
                <a:gd name="connsiteX9" fmla="*/ 1202521 w 1745023"/>
                <a:gd name="connsiteY9" fmla="*/ 210756 h 374138"/>
                <a:gd name="connsiteX10" fmla="*/ 1226327 w 1745023"/>
                <a:gd name="connsiteY10" fmla="*/ 191257 h 374138"/>
                <a:gd name="connsiteX11" fmla="*/ 1638499 w 1745023"/>
                <a:gd name="connsiteY11" fmla="*/ 3838 h 374138"/>
                <a:gd name="connsiteX12" fmla="*/ 1663889 w 1745023"/>
                <a:gd name="connsiteY12" fmla="*/ 989 h 374138"/>
                <a:gd name="connsiteX0" fmla="*/ 1663889 w 1735482"/>
                <a:gd name="connsiteY0" fmla="*/ 989 h 374138"/>
                <a:gd name="connsiteX1" fmla="*/ 1712018 w 1735482"/>
                <a:gd name="connsiteY1" fmla="*/ 186580 h 374138"/>
                <a:gd name="connsiteX2" fmla="*/ 1247874 w 1735482"/>
                <a:gd name="connsiteY2" fmla="*/ 367087 h 374138"/>
                <a:gd name="connsiteX3" fmla="*/ 832456 w 1735482"/>
                <a:gd name="connsiteY3" fmla="*/ 371850 h 374138"/>
                <a:gd name="connsiteX4" fmla="*/ 0 w 1735482"/>
                <a:gd name="connsiteY4" fmla="*/ 371850 h 374138"/>
                <a:gd name="connsiteX5" fmla="*/ 0 w 1735482"/>
                <a:gd name="connsiteY5" fmla="*/ 289583 h 374138"/>
                <a:gd name="connsiteX6" fmla="*/ 60169 w 1735482"/>
                <a:gd name="connsiteY6" fmla="*/ 205487 h 374138"/>
                <a:gd name="connsiteX7" fmla="*/ 1183756 w 1735482"/>
                <a:gd name="connsiteY7" fmla="*/ 205487 h 374138"/>
                <a:gd name="connsiteX8" fmla="*/ 1202521 w 1735482"/>
                <a:gd name="connsiteY8" fmla="*/ 210756 h 374138"/>
                <a:gd name="connsiteX9" fmla="*/ 1226327 w 1735482"/>
                <a:gd name="connsiteY9" fmla="*/ 191257 h 374138"/>
                <a:gd name="connsiteX10" fmla="*/ 1638499 w 1735482"/>
                <a:gd name="connsiteY10" fmla="*/ 3838 h 374138"/>
                <a:gd name="connsiteX11" fmla="*/ 1663889 w 1735482"/>
                <a:gd name="connsiteY11" fmla="*/ 989 h 374138"/>
                <a:gd name="connsiteX0" fmla="*/ 1663889 w 1741473"/>
                <a:gd name="connsiteY0" fmla="*/ 989 h 374138"/>
                <a:gd name="connsiteX1" fmla="*/ 1712018 w 1741473"/>
                <a:gd name="connsiteY1" fmla="*/ 186580 h 374138"/>
                <a:gd name="connsiteX2" fmla="*/ 1247874 w 1741473"/>
                <a:gd name="connsiteY2" fmla="*/ 367087 h 374138"/>
                <a:gd name="connsiteX3" fmla="*/ 832456 w 1741473"/>
                <a:gd name="connsiteY3" fmla="*/ 371850 h 374138"/>
                <a:gd name="connsiteX4" fmla="*/ 0 w 1741473"/>
                <a:gd name="connsiteY4" fmla="*/ 371850 h 374138"/>
                <a:gd name="connsiteX5" fmla="*/ 0 w 1741473"/>
                <a:gd name="connsiteY5" fmla="*/ 289583 h 374138"/>
                <a:gd name="connsiteX6" fmla="*/ 60169 w 1741473"/>
                <a:gd name="connsiteY6" fmla="*/ 205487 h 374138"/>
                <a:gd name="connsiteX7" fmla="*/ 1183756 w 1741473"/>
                <a:gd name="connsiteY7" fmla="*/ 205487 h 374138"/>
                <a:gd name="connsiteX8" fmla="*/ 1202521 w 1741473"/>
                <a:gd name="connsiteY8" fmla="*/ 210756 h 374138"/>
                <a:gd name="connsiteX9" fmla="*/ 1226327 w 1741473"/>
                <a:gd name="connsiteY9" fmla="*/ 191257 h 374138"/>
                <a:gd name="connsiteX10" fmla="*/ 1638499 w 1741473"/>
                <a:gd name="connsiteY10" fmla="*/ 3838 h 374138"/>
                <a:gd name="connsiteX11" fmla="*/ 1663889 w 1741473"/>
                <a:gd name="connsiteY11" fmla="*/ 989 h 374138"/>
                <a:gd name="connsiteX0" fmla="*/ 1663889 w 1742823"/>
                <a:gd name="connsiteY0" fmla="*/ 989 h 374138"/>
                <a:gd name="connsiteX1" fmla="*/ 1712018 w 1742823"/>
                <a:gd name="connsiteY1" fmla="*/ 186580 h 374138"/>
                <a:gd name="connsiteX2" fmla="*/ 1247874 w 1742823"/>
                <a:gd name="connsiteY2" fmla="*/ 367087 h 374138"/>
                <a:gd name="connsiteX3" fmla="*/ 832456 w 1742823"/>
                <a:gd name="connsiteY3" fmla="*/ 371850 h 374138"/>
                <a:gd name="connsiteX4" fmla="*/ 0 w 1742823"/>
                <a:gd name="connsiteY4" fmla="*/ 371850 h 374138"/>
                <a:gd name="connsiteX5" fmla="*/ 0 w 1742823"/>
                <a:gd name="connsiteY5" fmla="*/ 289583 h 374138"/>
                <a:gd name="connsiteX6" fmla="*/ 60169 w 1742823"/>
                <a:gd name="connsiteY6" fmla="*/ 205487 h 374138"/>
                <a:gd name="connsiteX7" fmla="*/ 1183756 w 1742823"/>
                <a:gd name="connsiteY7" fmla="*/ 205487 h 374138"/>
                <a:gd name="connsiteX8" fmla="*/ 1202521 w 1742823"/>
                <a:gd name="connsiteY8" fmla="*/ 210756 h 374138"/>
                <a:gd name="connsiteX9" fmla="*/ 1226327 w 1742823"/>
                <a:gd name="connsiteY9" fmla="*/ 191257 h 374138"/>
                <a:gd name="connsiteX10" fmla="*/ 1638499 w 1742823"/>
                <a:gd name="connsiteY10" fmla="*/ 3838 h 374138"/>
                <a:gd name="connsiteX11" fmla="*/ 1663889 w 1742823"/>
                <a:gd name="connsiteY11" fmla="*/ 989 h 374138"/>
                <a:gd name="connsiteX0" fmla="*/ 1663889 w 1721644"/>
                <a:gd name="connsiteY0" fmla="*/ 989 h 381232"/>
                <a:gd name="connsiteX1" fmla="*/ 1685824 w 1721644"/>
                <a:gd name="connsiteY1" fmla="*/ 193723 h 381232"/>
                <a:gd name="connsiteX2" fmla="*/ 1247874 w 1721644"/>
                <a:gd name="connsiteY2" fmla="*/ 367087 h 381232"/>
                <a:gd name="connsiteX3" fmla="*/ 832456 w 1721644"/>
                <a:gd name="connsiteY3" fmla="*/ 371850 h 381232"/>
                <a:gd name="connsiteX4" fmla="*/ 0 w 1721644"/>
                <a:gd name="connsiteY4" fmla="*/ 371850 h 381232"/>
                <a:gd name="connsiteX5" fmla="*/ 0 w 1721644"/>
                <a:gd name="connsiteY5" fmla="*/ 289583 h 381232"/>
                <a:gd name="connsiteX6" fmla="*/ 60169 w 1721644"/>
                <a:gd name="connsiteY6" fmla="*/ 205487 h 381232"/>
                <a:gd name="connsiteX7" fmla="*/ 1183756 w 1721644"/>
                <a:gd name="connsiteY7" fmla="*/ 205487 h 381232"/>
                <a:gd name="connsiteX8" fmla="*/ 1202521 w 1721644"/>
                <a:gd name="connsiteY8" fmla="*/ 210756 h 381232"/>
                <a:gd name="connsiteX9" fmla="*/ 1226327 w 1721644"/>
                <a:gd name="connsiteY9" fmla="*/ 191257 h 381232"/>
                <a:gd name="connsiteX10" fmla="*/ 1638499 w 1721644"/>
                <a:gd name="connsiteY10" fmla="*/ 3838 h 381232"/>
                <a:gd name="connsiteX11" fmla="*/ 1663889 w 1721644"/>
                <a:gd name="connsiteY11" fmla="*/ 989 h 381232"/>
                <a:gd name="connsiteX0" fmla="*/ 1663889 w 1721644"/>
                <a:gd name="connsiteY0" fmla="*/ 146 h 380389"/>
                <a:gd name="connsiteX1" fmla="*/ 1685824 w 1721644"/>
                <a:gd name="connsiteY1" fmla="*/ 192880 h 380389"/>
                <a:gd name="connsiteX2" fmla="*/ 1247874 w 1721644"/>
                <a:gd name="connsiteY2" fmla="*/ 366244 h 380389"/>
                <a:gd name="connsiteX3" fmla="*/ 832456 w 1721644"/>
                <a:gd name="connsiteY3" fmla="*/ 371007 h 380389"/>
                <a:gd name="connsiteX4" fmla="*/ 0 w 1721644"/>
                <a:gd name="connsiteY4" fmla="*/ 371007 h 380389"/>
                <a:gd name="connsiteX5" fmla="*/ 0 w 1721644"/>
                <a:gd name="connsiteY5" fmla="*/ 288740 h 380389"/>
                <a:gd name="connsiteX6" fmla="*/ 60169 w 1721644"/>
                <a:gd name="connsiteY6" fmla="*/ 204644 h 380389"/>
                <a:gd name="connsiteX7" fmla="*/ 1183756 w 1721644"/>
                <a:gd name="connsiteY7" fmla="*/ 204644 h 380389"/>
                <a:gd name="connsiteX8" fmla="*/ 1202521 w 1721644"/>
                <a:gd name="connsiteY8" fmla="*/ 209913 h 380389"/>
                <a:gd name="connsiteX9" fmla="*/ 1226327 w 1721644"/>
                <a:gd name="connsiteY9" fmla="*/ 190414 h 380389"/>
                <a:gd name="connsiteX10" fmla="*/ 1602780 w 1721644"/>
                <a:gd name="connsiteY10" fmla="*/ 19664 h 380389"/>
                <a:gd name="connsiteX11" fmla="*/ 1663889 w 1721644"/>
                <a:gd name="connsiteY11" fmla="*/ 146 h 380389"/>
                <a:gd name="connsiteX0" fmla="*/ 1663889 w 1721644"/>
                <a:gd name="connsiteY0" fmla="*/ 15596 h 395839"/>
                <a:gd name="connsiteX1" fmla="*/ 1685824 w 1721644"/>
                <a:gd name="connsiteY1" fmla="*/ 208330 h 395839"/>
                <a:gd name="connsiteX2" fmla="*/ 1247874 w 1721644"/>
                <a:gd name="connsiteY2" fmla="*/ 381694 h 395839"/>
                <a:gd name="connsiteX3" fmla="*/ 832456 w 1721644"/>
                <a:gd name="connsiteY3" fmla="*/ 386457 h 395839"/>
                <a:gd name="connsiteX4" fmla="*/ 0 w 1721644"/>
                <a:gd name="connsiteY4" fmla="*/ 386457 h 395839"/>
                <a:gd name="connsiteX5" fmla="*/ 0 w 1721644"/>
                <a:gd name="connsiteY5" fmla="*/ 304190 h 395839"/>
                <a:gd name="connsiteX6" fmla="*/ 60169 w 1721644"/>
                <a:gd name="connsiteY6" fmla="*/ 220094 h 395839"/>
                <a:gd name="connsiteX7" fmla="*/ 1183756 w 1721644"/>
                <a:gd name="connsiteY7" fmla="*/ 220094 h 395839"/>
                <a:gd name="connsiteX8" fmla="*/ 1202521 w 1721644"/>
                <a:gd name="connsiteY8" fmla="*/ 225363 h 395839"/>
                <a:gd name="connsiteX9" fmla="*/ 1226327 w 1721644"/>
                <a:gd name="connsiteY9" fmla="*/ 205864 h 395839"/>
                <a:gd name="connsiteX10" fmla="*/ 1602780 w 1721644"/>
                <a:gd name="connsiteY10" fmla="*/ 35114 h 395839"/>
                <a:gd name="connsiteX11" fmla="*/ 1663889 w 1721644"/>
                <a:gd name="connsiteY11" fmla="*/ 15596 h 395839"/>
                <a:gd name="connsiteX0" fmla="*/ 1663889 w 1722986"/>
                <a:gd name="connsiteY0" fmla="*/ 11076 h 391319"/>
                <a:gd name="connsiteX1" fmla="*/ 1685824 w 1722986"/>
                <a:gd name="connsiteY1" fmla="*/ 203810 h 391319"/>
                <a:gd name="connsiteX2" fmla="*/ 1247874 w 1722986"/>
                <a:gd name="connsiteY2" fmla="*/ 377174 h 391319"/>
                <a:gd name="connsiteX3" fmla="*/ 832456 w 1722986"/>
                <a:gd name="connsiteY3" fmla="*/ 381937 h 391319"/>
                <a:gd name="connsiteX4" fmla="*/ 0 w 1722986"/>
                <a:gd name="connsiteY4" fmla="*/ 381937 h 391319"/>
                <a:gd name="connsiteX5" fmla="*/ 0 w 1722986"/>
                <a:gd name="connsiteY5" fmla="*/ 299670 h 391319"/>
                <a:gd name="connsiteX6" fmla="*/ 60169 w 1722986"/>
                <a:gd name="connsiteY6" fmla="*/ 215574 h 391319"/>
                <a:gd name="connsiteX7" fmla="*/ 1183756 w 1722986"/>
                <a:gd name="connsiteY7" fmla="*/ 215574 h 391319"/>
                <a:gd name="connsiteX8" fmla="*/ 1202521 w 1722986"/>
                <a:gd name="connsiteY8" fmla="*/ 220843 h 391319"/>
                <a:gd name="connsiteX9" fmla="*/ 1226327 w 1722986"/>
                <a:gd name="connsiteY9" fmla="*/ 201344 h 391319"/>
                <a:gd name="connsiteX10" fmla="*/ 1571823 w 1722986"/>
                <a:gd name="connsiteY10" fmla="*/ 42501 h 391319"/>
                <a:gd name="connsiteX11" fmla="*/ 1663889 w 1722986"/>
                <a:gd name="connsiteY11" fmla="*/ 11076 h 391319"/>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183756 w 1725365"/>
                <a:gd name="connsiteY7" fmla="*/ 209625 h 385370"/>
                <a:gd name="connsiteX8" fmla="*/ 1202521 w 1725365"/>
                <a:gd name="connsiteY8" fmla="*/ 214894 h 385370"/>
                <a:gd name="connsiteX9" fmla="*/ 1226327 w 1725365"/>
                <a:gd name="connsiteY9" fmla="*/ 195395 h 385370"/>
                <a:gd name="connsiteX10" fmla="*/ 1505148 w 1725365"/>
                <a:gd name="connsiteY10" fmla="*/ 67508 h 385370"/>
                <a:gd name="connsiteX11" fmla="*/ 1663889 w 1725365"/>
                <a:gd name="connsiteY11"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183756 w 1725365"/>
                <a:gd name="connsiteY7" fmla="*/ 209625 h 385370"/>
                <a:gd name="connsiteX8" fmla="*/ 1202521 w 1725365"/>
                <a:gd name="connsiteY8" fmla="*/ 214894 h 385370"/>
                <a:gd name="connsiteX9" fmla="*/ 1226327 w 1725365"/>
                <a:gd name="connsiteY9" fmla="*/ 195395 h 385370"/>
                <a:gd name="connsiteX10" fmla="*/ 1505148 w 1725365"/>
                <a:gd name="connsiteY10" fmla="*/ 67508 h 385370"/>
                <a:gd name="connsiteX11" fmla="*/ 1663889 w 1725365"/>
                <a:gd name="connsiteY11"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183756 w 1725365"/>
                <a:gd name="connsiteY7" fmla="*/ 209625 h 385370"/>
                <a:gd name="connsiteX8" fmla="*/ 1226327 w 1725365"/>
                <a:gd name="connsiteY8" fmla="*/ 195395 h 385370"/>
                <a:gd name="connsiteX9" fmla="*/ 1505148 w 1725365"/>
                <a:gd name="connsiteY9" fmla="*/ 67508 h 385370"/>
                <a:gd name="connsiteX10" fmla="*/ 1663889 w 1725365"/>
                <a:gd name="connsiteY10"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226327 w 1725365"/>
                <a:gd name="connsiteY7" fmla="*/ 195395 h 385370"/>
                <a:gd name="connsiteX8" fmla="*/ 1505148 w 1725365"/>
                <a:gd name="connsiteY8" fmla="*/ 67508 h 385370"/>
                <a:gd name="connsiteX9" fmla="*/ 1663889 w 1725365"/>
                <a:gd name="connsiteY9"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1226327 w 1725365"/>
                <a:gd name="connsiteY7" fmla="*/ 195395 h 385370"/>
                <a:gd name="connsiteX8" fmla="*/ 1505148 w 1725365"/>
                <a:gd name="connsiteY8" fmla="*/ 67508 h 385370"/>
                <a:gd name="connsiteX9" fmla="*/ 1663889 w 1725365"/>
                <a:gd name="connsiteY9" fmla="*/ 5127 h 385370"/>
                <a:gd name="connsiteX0" fmla="*/ 1709745 w 1771221"/>
                <a:gd name="connsiteY0" fmla="*/ 5127 h 385370"/>
                <a:gd name="connsiteX1" fmla="*/ 1731680 w 1771221"/>
                <a:gd name="connsiteY1" fmla="*/ 197861 h 385370"/>
                <a:gd name="connsiteX2" fmla="*/ 1293730 w 1771221"/>
                <a:gd name="connsiteY2" fmla="*/ 371225 h 385370"/>
                <a:gd name="connsiteX3" fmla="*/ 878312 w 1771221"/>
                <a:gd name="connsiteY3" fmla="*/ 375988 h 385370"/>
                <a:gd name="connsiteX4" fmla="*/ 45856 w 1771221"/>
                <a:gd name="connsiteY4" fmla="*/ 375988 h 385370"/>
                <a:gd name="connsiteX5" fmla="*/ 45856 w 1771221"/>
                <a:gd name="connsiteY5" fmla="*/ 293721 h 385370"/>
                <a:gd name="connsiteX6" fmla="*/ 106025 w 1771221"/>
                <a:gd name="connsiteY6" fmla="*/ 209625 h 385370"/>
                <a:gd name="connsiteX7" fmla="*/ 1222176 w 1771221"/>
                <a:gd name="connsiteY7" fmla="*/ 204920 h 385370"/>
                <a:gd name="connsiteX8" fmla="*/ 1551004 w 1771221"/>
                <a:gd name="connsiteY8" fmla="*/ 67508 h 385370"/>
                <a:gd name="connsiteX9" fmla="*/ 1709745 w 1771221"/>
                <a:gd name="connsiteY9" fmla="*/ 5127 h 385370"/>
                <a:gd name="connsiteX0" fmla="*/ 1709745 w 1771221"/>
                <a:gd name="connsiteY0" fmla="*/ 5127 h 385370"/>
                <a:gd name="connsiteX1" fmla="*/ 1731680 w 1771221"/>
                <a:gd name="connsiteY1" fmla="*/ 197861 h 385370"/>
                <a:gd name="connsiteX2" fmla="*/ 1293730 w 1771221"/>
                <a:gd name="connsiteY2" fmla="*/ 371225 h 385370"/>
                <a:gd name="connsiteX3" fmla="*/ 878312 w 1771221"/>
                <a:gd name="connsiteY3" fmla="*/ 375988 h 385370"/>
                <a:gd name="connsiteX4" fmla="*/ 45856 w 1771221"/>
                <a:gd name="connsiteY4" fmla="*/ 375988 h 385370"/>
                <a:gd name="connsiteX5" fmla="*/ 45856 w 1771221"/>
                <a:gd name="connsiteY5" fmla="*/ 293721 h 385370"/>
                <a:gd name="connsiteX6" fmla="*/ 106025 w 1771221"/>
                <a:gd name="connsiteY6" fmla="*/ 209625 h 385370"/>
                <a:gd name="connsiteX7" fmla="*/ 1222176 w 1771221"/>
                <a:gd name="connsiteY7" fmla="*/ 204920 h 385370"/>
                <a:gd name="connsiteX8" fmla="*/ 1551004 w 1771221"/>
                <a:gd name="connsiteY8" fmla="*/ 67508 h 385370"/>
                <a:gd name="connsiteX9" fmla="*/ 1709745 w 1771221"/>
                <a:gd name="connsiteY9" fmla="*/ 5127 h 385370"/>
                <a:gd name="connsiteX0" fmla="*/ 1709745 w 1771221"/>
                <a:gd name="connsiteY0" fmla="*/ 5127 h 385370"/>
                <a:gd name="connsiteX1" fmla="*/ 1731680 w 1771221"/>
                <a:gd name="connsiteY1" fmla="*/ 197861 h 385370"/>
                <a:gd name="connsiteX2" fmla="*/ 1293730 w 1771221"/>
                <a:gd name="connsiteY2" fmla="*/ 371225 h 385370"/>
                <a:gd name="connsiteX3" fmla="*/ 878312 w 1771221"/>
                <a:gd name="connsiteY3" fmla="*/ 375988 h 385370"/>
                <a:gd name="connsiteX4" fmla="*/ 45856 w 1771221"/>
                <a:gd name="connsiteY4" fmla="*/ 375988 h 385370"/>
                <a:gd name="connsiteX5" fmla="*/ 45856 w 1771221"/>
                <a:gd name="connsiteY5" fmla="*/ 293721 h 385370"/>
                <a:gd name="connsiteX6" fmla="*/ 106025 w 1771221"/>
                <a:gd name="connsiteY6" fmla="*/ 209625 h 385370"/>
                <a:gd name="connsiteX7" fmla="*/ 1222176 w 1771221"/>
                <a:gd name="connsiteY7" fmla="*/ 204920 h 385370"/>
                <a:gd name="connsiteX8" fmla="*/ 1551004 w 1771221"/>
                <a:gd name="connsiteY8" fmla="*/ 67508 h 385370"/>
                <a:gd name="connsiteX9" fmla="*/ 1709745 w 1771221"/>
                <a:gd name="connsiteY9"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1178898 w 1727943"/>
                <a:gd name="connsiteY7" fmla="*/ 204920 h 385370"/>
                <a:gd name="connsiteX8" fmla="*/ 1507726 w 1727943"/>
                <a:gd name="connsiteY8" fmla="*/ 67508 h 385370"/>
                <a:gd name="connsiteX9" fmla="*/ 1666467 w 1727943"/>
                <a:gd name="connsiteY9"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6467 w 1727943"/>
                <a:gd name="connsiteY0" fmla="*/ 5127 h 385370"/>
                <a:gd name="connsiteX1" fmla="*/ 1688402 w 1727943"/>
                <a:gd name="connsiteY1" fmla="*/ 197861 h 385370"/>
                <a:gd name="connsiteX2" fmla="*/ 1250452 w 1727943"/>
                <a:gd name="connsiteY2" fmla="*/ 371225 h 385370"/>
                <a:gd name="connsiteX3" fmla="*/ 835034 w 1727943"/>
                <a:gd name="connsiteY3" fmla="*/ 375988 h 385370"/>
                <a:gd name="connsiteX4" fmla="*/ 2578 w 1727943"/>
                <a:gd name="connsiteY4" fmla="*/ 375988 h 385370"/>
                <a:gd name="connsiteX5" fmla="*/ 2578 w 1727943"/>
                <a:gd name="connsiteY5" fmla="*/ 293721 h 385370"/>
                <a:gd name="connsiteX6" fmla="*/ 62747 w 1727943"/>
                <a:gd name="connsiteY6" fmla="*/ 209625 h 385370"/>
                <a:gd name="connsiteX7" fmla="*/ 408789 w 1727943"/>
                <a:gd name="connsiteY7" fmla="*/ 212135 h 385370"/>
                <a:gd name="connsiteX8" fmla="*/ 1178898 w 1727943"/>
                <a:gd name="connsiteY8" fmla="*/ 204920 h 385370"/>
                <a:gd name="connsiteX9" fmla="*/ 1507726 w 1727943"/>
                <a:gd name="connsiteY9" fmla="*/ 67508 h 385370"/>
                <a:gd name="connsiteX10" fmla="*/ 1666467 w 1727943"/>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926 w 1725402"/>
                <a:gd name="connsiteY0" fmla="*/ 5127 h 385370"/>
                <a:gd name="connsiteX1" fmla="*/ 1685861 w 1725402"/>
                <a:gd name="connsiteY1" fmla="*/ 197861 h 385370"/>
                <a:gd name="connsiteX2" fmla="*/ 1247911 w 1725402"/>
                <a:gd name="connsiteY2" fmla="*/ 371225 h 385370"/>
                <a:gd name="connsiteX3" fmla="*/ 832493 w 1725402"/>
                <a:gd name="connsiteY3" fmla="*/ 375988 h 385370"/>
                <a:gd name="connsiteX4" fmla="*/ 37 w 1725402"/>
                <a:gd name="connsiteY4" fmla="*/ 375988 h 385370"/>
                <a:gd name="connsiteX5" fmla="*/ 37 w 1725402"/>
                <a:gd name="connsiteY5" fmla="*/ 293721 h 385370"/>
                <a:gd name="connsiteX6" fmla="*/ 60206 w 1725402"/>
                <a:gd name="connsiteY6" fmla="*/ 209625 h 385370"/>
                <a:gd name="connsiteX7" fmla="*/ 382435 w 1725402"/>
                <a:gd name="connsiteY7" fmla="*/ 226422 h 385370"/>
                <a:gd name="connsiteX8" fmla="*/ 1176357 w 1725402"/>
                <a:gd name="connsiteY8" fmla="*/ 204920 h 385370"/>
                <a:gd name="connsiteX9" fmla="*/ 1505185 w 1725402"/>
                <a:gd name="connsiteY9" fmla="*/ 67508 h 385370"/>
                <a:gd name="connsiteX10" fmla="*/ 1663926 w 1725402"/>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50235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50235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50235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1176328 w 1725373"/>
                <a:gd name="connsiteY8" fmla="*/ 204920 h 385370"/>
                <a:gd name="connsiteX9" fmla="*/ 1505156 w 1725373"/>
                <a:gd name="connsiteY9" fmla="*/ 67508 h 385370"/>
                <a:gd name="connsiteX10" fmla="*/ 1663897 w 1725373"/>
                <a:gd name="connsiteY10"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21660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176328 w 1725373"/>
                <a:gd name="connsiteY9" fmla="*/ 204920 h 385370"/>
                <a:gd name="connsiteX10" fmla="*/ 1505156 w 1725373"/>
                <a:gd name="connsiteY10" fmla="*/ 67508 h 385370"/>
                <a:gd name="connsiteX11" fmla="*/ 1663897 w 1725373"/>
                <a:gd name="connsiteY11" fmla="*/ 5127 h 385370"/>
                <a:gd name="connsiteX0" fmla="*/ 1663897 w 1725373"/>
                <a:gd name="connsiteY0" fmla="*/ 5127 h 385370"/>
                <a:gd name="connsiteX1" fmla="*/ 1685832 w 1725373"/>
                <a:gd name="connsiteY1" fmla="*/ 197861 h 385370"/>
                <a:gd name="connsiteX2" fmla="*/ 1247882 w 1725373"/>
                <a:gd name="connsiteY2" fmla="*/ 371225 h 385370"/>
                <a:gd name="connsiteX3" fmla="*/ 832464 w 1725373"/>
                <a:gd name="connsiteY3" fmla="*/ 375988 h 385370"/>
                <a:gd name="connsiteX4" fmla="*/ 8 w 1725373"/>
                <a:gd name="connsiteY4" fmla="*/ 375988 h 385370"/>
                <a:gd name="connsiteX5" fmla="*/ 8 w 1725373"/>
                <a:gd name="connsiteY5" fmla="*/ 293721 h 385370"/>
                <a:gd name="connsiteX6" fmla="*/ 60177 w 1725373"/>
                <a:gd name="connsiteY6" fmla="*/ 209625 h 385370"/>
                <a:gd name="connsiteX7" fmla="*/ 372881 w 1725373"/>
                <a:gd name="connsiteY7" fmla="*/ 224042 h 385370"/>
                <a:gd name="connsiteX8" fmla="*/ 746737 w 1725373"/>
                <a:gd name="connsiteY8" fmla="*/ 235947 h 385370"/>
                <a:gd name="connsiteX9" fmla="*/ 1001531 w 1725373"/>
                <a:gd name="connsiteY9" fmla="*/ 238329 h 385370"/>
                <a:gd name="connsiteX10" fmla="*/ 1176328 w 1725373"/>
                <a:gd name="connsiteY10" fmla="*/ 204920 h 385370"/>
                <a:gd name="connsiteX11" fmla="*/ 1505156 w 1725373"/>
                <a:gd name="connsiteY11" fmla="*/ 67508 h 385370"/>
                <a:gd name="connsiteX12" fmla="*/ 1663897 w 1725373"/>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46729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46729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0967 w 1725365"/>
                <a:gd name="connsiteY7" fmla="*/ 235948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701485 w 1725365"/>
                <a:gd name="connsiteY8" fmla="*/ 243091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65729 w 1725365"/>
                <a:gd name="connsiteY7" fmla="*/ 247854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46679 w 1725365"/>
                <a:gd name="connsiteY7" fmla="*/ 25261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46679 w 1725365"/>
                <a:gd name="connsiteY7" fmla="*/ 25261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47853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5365"/>
                <a:gd name="connsiteY0" fmla="*/ 5127 h 385370"/>
                <a:gd name="connsiteX1" fmla="*/ 1685824 w 1725365"/>
                <a:gd name="connsiteY1" fmla="*/ 197861 h 385370"/>
                <a:gd name="connsiteX2" fmla="*/ 1247874 w 1725365"/>
                <a:gd name="connsiteY2" fmla="*/ 371225 h 385370"/>
                <a:gd name="connsiteX3" fmla="*/ 832456 w 1725365"/>
                <a:gd name="connsiteY3" fmla="*/ 375988 h 385370"/>
                <a:gd name="connsiteX4" fmla="*/ 0 w 1725365"/>
                <a:gd name="connsiteY4" fmla="*/ 375988 h 385370"/>
                <a:gd name="connsiteX5" fmla="*/ 0 w 1725365"/>
                <a:gd name="connsiteY5" fmla="*/ 293721 h 385370"/>
                <a:gd name="connsiteX6" fmla="*/ 60169 w 1725365"/>
                <a:gd name="connsiteY6" fmla="*/ 209625 h 385370"/>
                <a:gd name="connsiteX7" fmla="*/ 351442 w 1725365"/>
                <a:gd name="connsiteY7" fmla="*/ 233566 h 385370"/>
                <a:gd name="connsiteX8" fmla="*/ 699104 w 1725365"/>
                <a:gd name="connsiteY8" fmla="*/ 235947 h 385370"/>
                <a:gd name="connsiteX9" fmla="*/ 1001523 w 1725365"/>
                <a:gd name="connsiteY9" fmla="*/ 238329 h 385370"/>
                <a:gd name="connsiteX10" fmla="*/ 1176320 w 1725365"/>
                <a:gd name="connsiteY10" fmla="*/ 204920 h 385370"/>
                <a:gd name="connsiteX11" fmla="*/ 1505148 w 1725365"/>
                <a:gd name="connsiteY11" fmla="*/ 67508 h 385370"/>
                <a:gd name="connsiteX12" fmla="*/ 1663889 w 1725365"/>
                <a:gd name="connsiteY12" fmla="*/ 5127 h 385370"/>
                <a:gd name="connsiteX0" fmla="*/ 1663889 w 1727219"/>
                <a:gd name="connsiteY0" fmla="*/ 5772 h 385195"/>
                <a:gd name="connsiteX1" fmla="*/ 1688205 w 1727219"/>
                <a:gd name="connsiteY1" fmla="*/ 209658 h 385195"/>
                <a:gd name="connsiteX2" fmla="*/ 1247874 w 1727219"/>
                <a:gd name="connsiteY2" fmla="*/ 371870 h 385195"/>
                <a:gd name="connsiteX3" fmla="*/ 832456 w 1727219"/>
                <a:gd name="connsiteY3" fmla="*/ 376633 h 385195"/>
                <a:gd name="connsiteX4" fmla="*/ 0 w 1727219"/>
                <a:gd name="connsiteY4" fmla="*/ 376633 h 385195"/>
                <a:gd name="connsiteX5" fmla="*/ 0 w 1727219"/>
                <a:gd name="connsiteY5" fmla="*/ 294366 h 385195"/>
                <a:gd name="connsiteX6" fmla="*/ 60169 w 1727219"/>
                <a:gd name="connsiteY6" fmla="*/ 210270 h 385195"/>
                <a:gd name="connsiteX7" fmla="*/ 351442 w 1727219"/>
                <a:gd name="connsiteY7" fmla="*/ 234211 h 385195"/>
                <a:gd name="connsiteX8" fmla="*/ 699104 w 1727219"/>
                <a:gd name="connsiteY8" fmla="*/ 236592 h 385195"/>
                <a:gd name="connsiteX9" fmla="*/ 1001523 w 1727219"/>
                <a:gd name="connsiteY9" fmla="*/ 238974 h 385195"/>
                <a:gd name="connsiteX10" fmla="*/ 1176320 w 1727219"/>
                <a:gd name="connsiteY10" fmla="*/ 205565 h 385195"/>
                <a:gd name="connsiteX11" fmla="*/ 1505148 w 1727219"/>
                <a:gd name="connsiteY11" fmla="*/ 68153 h 385195"/>
                <a:gd name="connsiteX12" fmla="*/ 1663889 w 1727219"/>
                <a:gd name="connsiteY12" fmla="*/ 5772 h 385195"/>
                <a:gd name="connsiteX0" fmla="*/ 1663889 w 1727219"/>
                <a:gd name="connsiteY0" fmla="*/ 6257 h 385075"/>
                <a:gd name="connsiteX1" fmla="*/ 1688205 w 1727219"/>
                <a:gd name="connsiteY1" fmla="*/ 218359 h 385075"/>
                <a:gd name="connsiteX2" fmla="*/ 1247874 w 1727219"/>
                <a:gd name="connsiteY2" fmla="*/ 372355 h 385075"/>
                <a:gd name="connsiteX3" fmla="*/ 832456 w 1727219"/>
                <a:gd name="connsiteY3" fmla="*/ 377118 h 385075"/>
                <a:gd name="connsiteX4" fmla="*/ 0 w 1727219"/>
                <a:gd name="connsiteY4" fmla="*/ 377118 h 385075"/>
                <a:gd name="connsiteX5" fmla="*/ 0 w 1727219"/>
                <a:gd name="connsiteY5" fmla="*/ 294851 h 385075"/>
                <a:gd name="connsiteX6" fmla="*/ 60169 w 1727219"/>
                <a:gd name="connsiteY6" fmla="*/ 210755 h 385075"/>
                <a:gd name="connsiteX7" fmla="*/ 351442 w 1727219"/>
                <a:gd name="connsiteY7" fmla="*/ 234696 h 385075"/>
                <a:gd name="connsiteX8" fmla="*/ 699104 w 1727219"/>
                <a:gd name="connsiteY8" fmla="*/ 237077 h 385075"/>
                <a:gd name="connsiteX9" fmla="*/ 1001523 w 1727219"/>
                <a:gd name="connsiteY9" fmla="*/ 239459 h 385075"/>
                <a:gd name="connsiteX10" fmla="*/ 1176320 w 1727219"/>
                <a:gd name="connsiteY10" fmla="*/ 206050 h 385075"/>
                <a:gd name="connsiteX11" fmla="*/ 1505148 w 1727219"/>
                <a:gd name="connsiteY11" fmla="*/ 68638 h 385075"/>
                <a:gd name="connsiteX12" fmla="*/ 1663889 w 1727219"/>
                <a:gd name="connsiteY12" fmla="*/ 6257 h 385075"/>
                <a:gd name="connsiteX0" fmla="*/ 1663889 w 1720029"/>
                <a:gd name="connsiteY0" fmla="*/ 6257 h 379971"/>
                <a:gd name="connsiteX1" fmla="*/ 1688205 w 1720029"/>
                <a:gd name="connsiteY1" fmla="*/ 218359 h 379971"/>
                <a:gd name="connsiteX2" fmla="*/ 1240730 w 1720029"/>
                <a:gd name="connsiteY2" fmla="*/ 364139 h 379971"/>
                <a:gd name="connsiteX3" fmla="*/ 832456 w 1720029"/>
                <a:gd name="connsiteY3" fmla="*/ 377118 h 379971"/>
                <a:gd name="connsiteX4" fmla="*/ 0 w 1720029"/>
                <a:gd name="connsiteY4" fmla="*/ 377118 h 379971"/>
                <a:gd name="connsiteX5" fmla="*/ 0 w 1720029"/>
                <a:gd name="connsiteY5" fmla="*/ 294851 h 379971"/>
                <a:gd name="connsiteX6" fmla="*/ 60169 w 1720029"/>
                <a:gd name="connsiteY6" fmla="*/ 210755 h 379971"/>
                <a:gd name="connsiteX7" fmla="*/ 351442 w 1720029"/>
                <a:gd name="connsiteY7" fmla="*/ 234696 h 379971"/>
                <a:gd name="connsiteX8" fmla="*/ 699104 w 1720029"/>
                <a:gd name="connsiteY8" fmla="*/ 237077 h 379971"/>
                <a:gd name="connsiteX9" fmla="*/ 1001523 w 1720029"/>
                <a:gd name="connsiteY9" fmla="*/ 239459 h 379971"/>
                <a:gd name="connsiteX10" fmla="*/ 1176320 w 1720029"/>
                <a:gd name="connsiteY10" fmla="*/ 206050 h 379971"/>
                <a:gd name="connsiteX11" fmla="*/ 1505148 w 1720029"/>
                <a:gd name="connsiteY11" fmla="*/ 68638 h 379971"/>
                <a:gd name="connsiteX12" fmla="*/ 1663889 w 1720029"/>
                <a:gd name="connsiteY12" fmla="*/ 6257 h 379971"/>
                <a:gd name="connsiteX0" fmla="*/ 1663889 w 1719853"/>
                <a:gd name="connsiteY0" fmla="*/ 6257 h 382356"/>
                <a:gd name="connsiteX1" fmla="*/ 1688205 w 1719853"/>
                <a:gd name="connsiteY1" fmla="*/ 218359 h 382356"/>
                <a:gd name="connsiteX2" fmla="*/ 1243111 w 1719853"/>
                <a:gd name="connsiteY2" fmla="*/ 368247 h 382356"/>
                <a:gd name="connsiteX3" fmla="*/ 832456 w 1719853"/>
                <a:gd name="connsiteY3" fmla="*/ 377118 h 382356"/>
                <a:gd name="connsiteX4" fmla="*/ 0 w 1719853"/>
                <a:gd name="connsiteY4" fmla="*/ 377118 h 382356"/>
                <a:gd name="connsiteX5" fmla="*/ 0 w 1719853"/>
                <a:gd name="connsiteY5" fmla="*/ 294851 h 382356"/>
                <a:gd name="connsiteX6" fmla="*/ 60169 w 1719853"/>
                <a:gd name="connsiteY6" fmla="*/ 210755 h 382356"/>
                <a:gd name="connsiteX7" fmla="*/ 351442 w 1719853"/>
                <a:gd name="connsiteY7" fmla="*/ 234696 h 382356"/>
                <a:gd name="connsiteX8" fmla="*/ 699104 w 1719853"/>
                <a:gd name="connsiteY8" fmla="*/ 237077 h 382356"/>
                <a:gd name="connsiteX9" fmla="*/ 1001523 w 1719853"/>
                <a:gd name="connsiteY9" fmla="*/ 239459 h 382356"/>
                <a:gd name="connsiteX10" fmla="*/ 1176320 w 1719853"/>
                <a:gd name="connsiteY10" fmla="*/ 206050 h 382356"/>
                <a:gd name="connsiteX11" fmla="*/ 1505148 w 1719853"/>
                <a:gd name="connsiteY11" fmla="*/ 68638 h 382356"/>
                <a:gd name="connsiteX12" fmla="*/ 1663889 w 1719853"/>
                <a:gd name="connsiteY12" fmla="*/ 6257 h 382356"/>
                <a:gd name="connsiteX0" fmla="*/ 1663889 w 1719853"/>
                <a:gd name="connsiteY0" fmla="*/ 6257 h 378158"/>
                <a:gd name="connsiteX1" fmla="*/ 1688205 w 1719853"/>
                <a:gd name="connsiteY1" fmla="*/ 218359 h 378158"/>
                <a:gd name="connsiteX2" fmla="*/ 1243111 w 1719853"/>
                <a:gd name="connsiteY2" fmla="*/ 368247 h 378158"/>
                <a:gd name="connsiteX3" fmla="*/ 832456 w 1719853"/>
                <a:gd name="connsiteY3" fmla="*/ 377118 h 378158"/>
                <a:gd name="connsiteX4" fmla="*/ 0 w 1719853"/>
                <a:gd name="connsiteY4" fmla="*/ 377118 h 378158"/>
                <a:gd name="connsiteX5" fmla="*/ 0 w 1719853"/>
                <a:gd name="connsiteY5" fmla="*/ 294851 h 378158"/>
                <a:gd name="connsiteX6" fmla="*/ 60169 w 1719853"/>
                <a:gd name="connsiteY6" fmla="*/ 210755 h 378158"/>
                <a:gd name="connsiteX7" fmla="*/ 351442 w 1719853"/>
                <a:gd name="connsiteY7" fmla="*/ 234696 h 378158"/>
                <a:gd name="connsiteX8" fmla="*/ 699104 w 1719853"/>
                <a:gd name="connsiteY8" fmla="*/ 237077 h 378158"/>
                <a:gd name="connsiteX9" fmla="*/ 1001523 w 1719853"/>
                <a:gd name="connsiteY9" fmla="*/ 239459 h 378158"/>
                <a:gd name="connsiteX10" fmla="*/ 1176320 w 1719853"/>
                <a:gd name="connsiteY10" fmla="*/ 206050 h 378158"/>
                <a:gd name="connsiteX11" fmla="*/ 1505148 w 1719853"/>
                <a:gd name="connsiteY11" fmla="*/ 68638 h 378158"/>
                <a:gd name="connsiteX12" fmla="*/ 1663889 w 1719853"/>
                <a:gd name="connsiteY12" fmla="*/ 6257 h 378158"/>
                <a:gd name="connsiteX0" fmla="*/ 1663889 w 1724576"/>
                <a:gd name="connsiteY0" fmla="*/ 6257 h 378158"/>
                <a:gd name="connsiteX1" fmla="*/ 1688205 w 1724576"/>
                <a:gd name="connsiteY1" fmla="*/ 218359 h 378158"/>
                <a:gd name="connsiteX2" fmla="*/ 1243111 w 1724576"/>
                <a:gd name="connsiteY2" fmla="*/ 368247 h 378158"/>
                <a:gd name="connsiteX3" fmla="*/ 832456 w 1724576"/>
                <a:gd name="connsiteY3" fmla="*/ 377118 h 378158"/>
                <a:gd name="connsiteX4" fmla="*/ 0 w 1724576"/>
                <a:gd name="connsiteY4" fmla="*/ 377118 h 378158"/>
                <a:gd name="connsiteX5" fmla="*/ 0 w 1724576"/>
                <a:gd name="connsiteY5" fmla="*/ 294851 h 378158"/>
                <a:gd name="connsiteX6" fmla="*/ 60169 w 1724576"/>
                <a:gd name="connsiteY6" fmla="*/ 210755 h 378158"/>
                <a:gd name="connsiteX7" fmla="*/ 351442 w 1724576"/>
                <a:gd name="connsiteY7" fmla="*/ 234696 h 378158"/>
                <a:gd name="connsiteX8" fmla="*/ 699104 w 1724576"/>
                <a:gd name="connsiteY8" fmla="*/ 237077 h 378158"/>
                <a:gd name="connsiteX9" fmla="*/ 1001523 w 1724576"/>
                <a:gd name="connsiteY9" fmla="*/ 239459 h 378158"/>
                <a:gd name="connsiteX10" fmla="*/ 1176320 w 1724576"/>
                <a:gd name="connsiteY10" fmla="*/ 206050 h 378158"/>
                <a:gd name="connsiteX11" fmla="*/ 1505148 w 1724576"/>
                <a:gd name="connsiteY11" fmla="*/ 68638 h 378158"/>
                <a:gd name="connsiteX12" fmla="*/ 1663889 w 1724576"/>
                <a:gd name="connsiteY12" fmla="*/ 6257 h 378158"/>
                <a:gd name="connsiteX0" fmla="*/ 1663889 w 1726880"/>
                <a:gd name="connsiteY0" fmla="*/ 6257 h 378158"/>
                <a:gd name="connsiteX1" fmla="*/ 1688205 w 1726880"/>
                <a:gd name="connsiteY1" fmla="*/ 218359 h 378158"/>
                <a:gd name="connsiteX2" fmla="*/ 1243111 w 1726880"/>
                <a:gd name="connsiteY2" fmla="*/ 368247 h 378158"/>
                <a:gd name="connsiteX3" fmla="*/ 832456 w 1726880"/>
                <a:gd name="connsiteY3" fmla="*/ 377118 h 378158"/>
                <a:gd name="connsiteX4" fmla="*/ 0 w 1726880"/>
                <a:gd name="connsiteY4" fmla="*/ 377118 h 378158"/>
                <a:gd name="connsiteX5" fmla="*/ 0 w 1726880"/>
                <a:gd name="connsiteY5" fmla="*/ 294851 h 378158"/>
                <a:gd name="connsiteX6" fmla="*/ 60169 w 1726880"/>
                <a:gd name="connsiteY6" fmla="*/ 210755 h 378158"/>
                <a:gd name="connsiteX7" fmla="*/ 351442 w 1726880"/>
                <a:gd name="connsiteY7" fmla="*/ 234696 h 378158"/>
                <a:gd name="connsiteX8" fmla="*/ 699104 w 1726880"/>
                <a:gd name="connsiteY8" fmla="*/ 237077 h 378158"/>
                <a:gd name="connsiteX9" fmla="*/ 1001523 w 1726880"/>
                <a:gd name="connsiteY9" fmla="*/ 239459 h 378158"/>
                <a:gd name="connsiteX10" fmla="*/ 1176320 w 1726880"/>
                <a:gd name="connsiteY10" fmla="*/ 206050 h 378158"/>
                <a:gd name="connsiteX11" fmla="*/ 1505148 w 1726880"/>
                <a:gd name="connsiteY11" fmla="*/ 68638 h 378158"/>
                <a:gd name="connsiteX12" fmla="*/ 1663889 w 1726880"/>
                <a:gd name="connsiteY12" fmla="*/ 6257 h 378158"/>
                <a:gd name="connsiteX0" fmla="*/ 1663889 w 1726706"/>
                <a:gd name="connsiteY0" fmla="*/ 3229 h 375130"/>
                <a:gd name="connsiteX1" fmla="*/ 1688205 w 1726706"/>
                <a:gd name="connsiteY1" fmla="*/ 215331 h 375130"/>
                <a:gd name="connsiteX2" fmla="*/ 1243111 w 1726706"/>
                <a:gd name="connsiteY2" fmla="*/ 365219 h 375130"/>
                <a:gd name="connsiteX3" fmla="*/ 832456 w 1726706"/>
                <a:gd name="connsiteY3" fmla="*/ 374090 h 375130"/>
                <a:gd name="connsiteX4" fmla="*/ 0 w 1726706"/>
                <a:gd name="connsiteY4" fmla="*/ 374090 h 375130"/>
                <a:gd name="connsiteX5" fmla="*/ 0 w 1726706"/>
                <a:gd name="connsiteY5" fmla="*/ 291823 h 375130"/>
                <a:gd name="connsiteX6" fmla="*/ 60169 w 1726706"/>
                <a:gd name="connsiteY6" fmla="*/ 207727 h 375130"/>
                <a:gd name="connsiteX7" fmla="*/ 351442 w 1726706"/>
                <a:gd name="connsiteY7" fmla="*/ 231668 h 375130"/>
                <a:gd name="connsiteX8" fmla="*/ 699104 w 1726706"/>
                <a:gd name="connsiteY8" fmla="*/ 234049 h 375130"/>
                <a:gd name="connsiteX9" fmla="*/ 1001523 w 1726706"/>
                <a:gd name="connsiteY9" fmla="*/ 236431 h 375130"/>
                <a:gd name="connsiteX10" fmla="*/ 1176320 w 1726706"/>
                <a:gd name="connsiteY10" fmla="*/ 203022 h 375130"/>
                <a:gd name="connsiteX11" fmla="*/ 1509911 w 1726706"/>
                <a:gd name="connsiteY11" fmla="*/ 94366 h 375130"/>
                <a:gd name="connsiteX12" fmla="*/ 1663889 w 1726706"/>
                <a:gd name="connsiteY12" fmla="*/ 3229 h 375130"/>
                <a:gd name="connsiteX0" fmla="*/ 1663889 w 1726706"/>
                <a:gd name="connsiteY0" fmla="*/ 3229 h 375130"/>
                <a:gd name="connsiteX1" fmla="*/ 1688205 w 1726706"/>
                <a:gd name="connsiteY1" fmla="*/ 215331 h 375130"/>
                <a:gd name="connsiteX2" fmla="*/ 1243111 w 1726706"/>
                <a:gd name="connsiteY2" fmla="*/ 365219 h 375130"/>
                <a:gd name="connsiteX3" fmla="*/ 832456 w 1726706"/>
                <a:gd name="connsiteY3" fmla="*/ 374090 h 375130"/>
                <a:gd name="connsiteX4" fmla="*/ 0 w 1726706"/>
                <a:gd name="connsiteY4" fmla="*/ 374090 h 375130"/>
                <a:gd name="connsiteX5" fmla="*/ 0 w 1726706"/>
                <a:gd name="connsiteY5" fmla="*/ 291823 h 375130"/>
                <a:gd name="connsiteX6" fmla="*/ 60169 w 1726706"/>
                <a:gd name="connsiteY6" fmla="*/ 207727 h 375130"/>
                <a:gd name="connsiteX7" fmla="*/ 351442 w 1726706"/>
                <a:gd name="connsiteY7" fmla="*/ 231668 h 375130"/>
                <a:gd name="connsiteX8" fmla="*/ 699104 w 1726706"/>
                <a:gd name="connsiteY8" fmla="*/ 234049 h 375130"/>
                <a:gd name="connsiteX9" fmla="*/ 1001523 w 1726706"/>
                <a:gd name="connsiteY9" fmla="*/ 236431 h 375130"/>
                <a:gd name="connsiteX10" fmla="*/ 1176320 w 1726706"/>
                <a:gd name="connsiteY10" fmla="*/ 203022 h 375130"/>
                <a:gd name="connsiteX11" fmla="*/ 1509911 w 1726706"/>
                <a:gd name="connsiteY11" fmla="*/ 94366 h 375130"/>
                <a:gd name="connsiteX12" fmla="*/ 1663889 w 1726706"/>
                <a:gd name="connsiteY12" fmla="*/ 3229 h 375130"/>
                <a:gd name="connsiteX0" fmla="*/ 1663889 w 1726706"/>
                <a:gd name="connsiteY0" fmla="*/ 3229 h 375130"/>
                <a:gd name="connsiteX1" fmla="*/ 1688205 w 1726706"/>
                <a:gd name="connsiteY1" fmla="*/ 215331 h 375130"/>
                <a:gd name="connsiteX2" fmla="*/ 1243111 w 1726706"/>
                <a:gd name="connsiteY2" fmla="*/ 365219 h 375130"/>
                <a:gd name="connsiteX3" fmla="*/ 832456 w 1726706"/>
                <a:gd name="connsiteY3" fmla="*/ 374090 h 375130"/>
                <a:gd name="connsiteX4" fmla="*/ 0 w 1726706"/>
                <a:gd name="connsiteY4" fmla="*/ 374090 h 375130"/>
                <a:gd name="connsiteX5" fmla="*/ 0 w 1726706"/>
                <a:gd name="connsiteY5" fmla="*/ 291823 h 375130"/>
                <a:gd name="connsiteX6" fmla="*/ 60169 w 1726706"/>
                <a:gd name="connsiteY6" fmla="*/ 207727 h 375130"/>
                <a:gd name="connsiteX7" fmla="*/ 351442 w 1726706"/>
                <a:gd name="connsiteY7" fmla="*/ 231668 h 375130"/>
                <a:gd name="connsiteX8" fmla="*/ 699104 w 1726706"/>
                <a:gd name="connsiteY8" fmla="*/ 234049 h 375130"/>
                <a:gd name="connsiteX9" fmla="*/ 1001523 w 1726706"/>
                <a:gd name="connsiteY9" fmla="*/ 236431 h 375130"/>
                <a:gd name="connsiteX10" fmla="*/ 1176320 w 1726706"/>
                <a:gd name="connsiteY10" fmla="*/ 203022 h 375130"/>
                <a:gd name="connsiteX11" fmla="*/ 1282509 w 1726706"/>
                <a:gd name="connsiteY11" fmla="*/ 201121 h 375130"/>
                <a:gd name="connsiteX12" fmla="*/ 1509911 w 1726706"/>
                <a:gd name="connsiteY12" fmla="*/ 94366 h 375130"/>
                <a:gd name="connsiteX13" fmla="*/ 1663889 w 1726706"/>
                <a:gd name="connsiteY13" fmla="*/ 3229 h 375130"/>
                <a:gd name="connsiteX0" fmla="*/ 1678176 w 1724736"/>
                <a:gd name="connsiteY0" fmla="*/ 7737 h 322127"/>
                <a:gd name="connsiteX1" fmla="*/ 1688205 w 1724736"/>
                <a:gd name="connsiteY1" fmla="*/ 162328 h 322127"/>
                <a:gd name="connsiteX2" fmla="*/ 1243111 w 1724736"/>
                <a:gd name="connsiteY2" fmla="*/ 312216 h 322127"/>
                <a:gd name="connsiteX3" fmla="*/ 832456 w 1724736"/>
                <a:gd name="connsiteY3" fmla="*/ 321087 h 322127"/>
                <a:gd name="connsiteX4" fmla="*/ 0 w 1724736"/>
                <a:gd name="connsiteY4" fmla="*/ 321087 h 322127"/>
                <a:gd name="connsiteX5" fmla="*/ 0 w 1724736"/>
                <a:gd name="connsiteY5" fmla="*/ 238820 h 322127"/>
                <a:gd name="connsiteX6" fmla="*/ 60169 w 1724736"/>
                <a:gd name="connsiteY6" fmla="*/ 154724 h 322127"/>
                <a:gd name="connsiteX7" fmla="*/ 351442 w 1724736"/>
                <a:gd name="connsiteY7" fmla="*/ 178665 h 322127"/>
                <a:gd name="connsiteX8" fmla="*/ 699104 w 1724736"/>
                <a:gd name="connsiteY8" fmla="*/ 181046 h 322127"/>
                <a:gd name="connsiteX9" fmla="*/ 1001523 w 1724736"/>
                <a:gd name="connsiteY9" fmla="*/ 183428 h 322127"/>
                <a:gd name="connsiteX10" fmla="*/ 1176320 w 1724736"/>
                <a:gd name="connsiteY10" fmla="*/ 150019 h 322127"/>
                <a:gd name="connsiteX11" fmla="*/ 1282509 w 1724736"/>
                <a:gd name="connsiteY11" fmla="*/ 148118 h 322127"/>
                <a:gd name="connsiteX12" fmla="*/ 1509911 w 1724736"/>
                <a:gd name="connsiteY12" fmla="*/ 41363 h 322127"/>
                <a:gd name="connsiteX13" fmla="*/ 1678176 w 1724736"/>
                <a:gd name="connsiteY13" fmla="*/ 7737 h 322127"/>
                <a:gd name="connsiteX0" fmla="*/ 1680558 w 1725662"/>
                <a:gd name="connsiteY0" fmla="*/ 8111 h 320446"/>
                <a:gd name="connsiteX1" fmla="*/ 1688205 w 1725662"/>
                <a:gd name="connsiteY1" fmla="*/ 160647 h 320446"/>
                <a:gd name="connsiteX2" fmla="*/ 1243111 w 1725662"/>
                <a:gd name="connsiteY2" fmla="*/ 310535 h 320446"/>
                <a:gd name="connsiteX3" fmla="*/ 832456 w 1725662"/>
                <a:gd name="connsiteY3" fmla="*/ 319406 h 320446"/>
                <a:gd name="connsiteX4" fmla="*/ 0 w 1725662"/>
                <a:gd name="connsiteY4" fmla="*/ 319406 h 320446"/>
                <a:gd name="connsiteX5" fmla="*/ 0 w 1725662"/>
                <a:gd name="connsiteY5" fmla="*/ 237139 h 320446"/>
                <a:gd name="connsiteX6" fmla="*/ 60169 w 1725662"/>
                <a:gd name="connsiteY6" fmla="*/ 153043 h 320446"/>
                <a:gd name="connsiteX7" fmla="*/ 351442 w 1725662"/>
                <a:gd name="connsiteY7" fmla="*/ 176984 h 320446"/>
                <a:gd name="connsiteX8" fmla="*/ 699104 w 1725662"/>
                <a:gd name="connsiteY8" fmla="*/ 179365 h 320446"/>
                <a:gd name="connsiteX9" fmla="*/ 1001523 w 1725662"/>
                <a:gd name="connsiteY9" fmla="*/ 181747 h 320446"/>
                <a:gd name="connsiteX10" fmla="*/ 1176320 w 1725662"/>
                <a:gd name="connsiteY10" fmla="*/ 148338 h 320446"/>
                <a:gd name="connsiteX11" fmla="*/ 1282509 w 1725662"/>
                <a:gd name="connsiteY11" fmla="*/ 146437 h 320446"/>
                <a:gd name="connsiteX12" fmla="*/ 1509911 w 1725662"/>
                <a:gd name="connsiteY12" fmla="*/ 39682 h 320446"/>
                <a:gd name="connsiteX13" fmla="*/ 1680558 w 1725662"/>
                <a:gd name="connsiteY13" fmla="*/ 8111 h 320446"/>
                <a:gd name="connsiteX0" fmla="*/ 1680558 w 1721534"/>
                <a:gd name="connsiteY0" fmla="*/ 13503 h 325838"/>
                <a:gd name="connsiteX1" fmla="*/ 1688205 w 1721534"/>
                <a:gd name="connsiteY1" fmla="*/ 166039 h 325838"/>
                <a:gd name="connsiteX2" fmla="*/ 1243111 w 1721534"/>
                <a:gd name="connsiteY2" fmla="*/ 315927 h 325838"/>
                <a:gd name="connsiteX3" fmla="*/ 832456 w 1721534"/>
                <a:gd name="connsiteY3" fmla="*/ 324798 h 325838"/>
                <a:gd name="connsiteX4" fmla="*/ 0 w 1721534"/>
                <a:gd name="connsiteY4" fmla="*/ 324798 h 325838"/>
                <a:gd name="connsiteX5" fmla="*/ 0 w 1721534"/>
                <a:gd name="connsiteY5" fmla="*/ 242531 h 325838"/>
                <a:gd name="connsiteX6" fmla="*/ 60169 w 1721534"/>
                <a:gd name="connsiteY6" fmla="*/ 158435 h 325838"/>
                <a:gd name="connsiteX7" fmla="*/ 351442 w 1721534"/>
                <a:gd name="connsiteY7" fmla="*/ 182376 h 325838"/>
                <a:gd name="connsiteX8" fmla="*/ 699104 w 1721534"/>
                <a:gd name="connsiteY8" fmla="*/ 184757 h 325838"/>
                <a:gd name="connsiteX9" fmla="*/ 1001523 w 1721534"/>
                <a:gd name="connsiteY9" fmla="*/ 187139 h 325838"/>
                <a:gd name="connsiteX10" fmla="*/ 1176320 w 1721534"/>
                <a:gd name="connsiteY10" fmla="*/ 153730 h 325838"/>
                <a:gd name="connsiteX11" fmla="*/ 1282509 w 1721534"/>
                <a:gd name="connsiteY11" fmla="*/ 151829 h 325838"/>
                <a:gd name="connsiteX12" fmla="*/ 1509911 w 1721534"/>
                <a:gd name="connsiteY12" fmla="*/ 45074 h 325838"/>
                <a:gd name="connsiteX13" fmla="*/ 1680558 w 1721534"/>
                <a:gd name="connsiteY13" fmla="*/ 13503 h 325838"/>
                <a:gd name="connsiteX0" fmla="*/ 1680558 w 1708840"/>
                <a:gd name="connsiteY0" fmla="*/ 13503 h 325838"/>
                <a:gd name="connsiteX1" fmla="*/ 1688205 w 1708840"/>
                <a:gd name="connsiteY1" fmla="*/ 166039 h 325838"/>
                <a:gd name="connsiteX2" fmla="*/ 1243111 w 1708840"/>
                <a:gd name="connsiteY2" fmla="*/ 315927 h 325838"/>
                <a:gd name="connsiteX3" fmla="*/ 832456 w 1708840"/>
                <a:gd name="connsiteY3" fmla="*/ 324798 h 325838"/>
                <a:gd name="connsiteX4" fmla="*/ 0 w 1708840"/>
                <a:gd name="connsiteY4" fmla="*/ 324798 h 325838"/>
                <a:gd name="connsiteX5" fmla="*/ 0 w 1708840"/>
                <a:gd name="connsiteY5" fmla="*/ 242531 h 325838"/>
                <a:gd name="connsiteX6" fmla="*/ 60169 w 1708840"/>
                <a:gd name="connsiteY6" fmla="*/ 158435 h 325838"/>
                <a:gd name="connsiteX7" fmla="*/ 351442 w 1708840"/>
                <a:gd name="connsiteY7" fmla="*/ 182376 h 325838"/>
                <a:gd name="connsiteX8" fmla="*/ 699104 w 1708840"/>
                <a:gd name="connsiteY8" fmla="*/ 184757 h 325838"/>
                <a:gd name="connsiteX9" fmla="*/ 1001523 w 1708840"/>
                <a:gd name="connsiteY9" fmla="*/ 187139 h 325838"/>
                <a:gd name="connsiteX10" fmla="*/ 1176320 w 1708840"/>
                <a:gd name="connsiteY10" fmla="*/ 153730 h 325838"/>
                <a:gd name="connsiteX11" fmla="*/ 1282509 w 1708840"/>
                <a:gd name="connsiteY11" fmla="*/ 151829 h 325838"/>
                <a:gd name="connsiteX12" fmla="*/ 1509911 w 1708840"/>
                <a:gd name="connsiteY12" fmla="*/ 45074 h 325838"/>
                <a:gd name="connsiteX13" fmla="*/ 1680558 w 1708840"/>
                <a:gd name="connsiteY13" fmla="*/ 13503 h 325838"/>
                <a:gd name="connsiteX0" fmla="*/ 1666270 w 1717035"/>
                <a:gd name="connsiteY0" fmla="*/ 15985 h 318050"/>
                <a:gd name="connsiteX1" fmla="*/ 1688205 w 1717035"/>
                <a:gd name="connsiteY1" fmla="*/ 158251 h 318050"/>
                <a:gd name="connsiteX2" fmla="*/ 1243111 w 1717035"/>
                <a:gd name="connsiteY2" fmla="*/ 308139 h 318050"/>
                <a:gd name="connsiteX3" fmla="*/ 832456 w 1717035"/>
                <a:gd name="connsiteY3" fmla="*/ 317010 h 318050"/>
                <a:gd name="connsiteX4" fmla="*/ 0 w 1717035"/>
                <a:gd name="connsiteY4" fmla="*/ 317010 h 318050"/>
                <a:gd name="connsiteX5" fmla="*/ 0 w 1717035"/>
                <a:gd name="connsiteY5" fmla="*/ 234743 h 318050"/>
                <a:gd name="connsiteX6" fmla="*/ 60169 w 1717035"/>
                <a:gd name="connsiteY6" fmla="*/ 150647 h 318050"/>
                <a:gd name="connsiteX7" fmla="*/ 351442 w 1717035"/>
                <a:gd name="connsiteY7" fmla="*/ 174588 h 318050"/>
                <a:gd name="connsiteX8" fmla="*/ 699104 w 1717035"/>
                <a:gd name="connsiteY8" fmla="*/ 176969 h 318050"/>
                <a:gd name="connsiteX9" fmla="*/ 1001523 w 1717035"/>
                <a:gd name="connsiteY9" fmla="*/ 179351 h 318050"/>
                <a:gd name="connsiteX10" fmla="*/ 1176320 w 1717035"/>
                <a:gd name="connsiteY10" fmla="*/ 145942 h 318050"/>
                <a:gd name="connsiteX11" fmla="*/ 1282509 w 1717035"/>
                <a:gd name="connsiteY11" fmla="*/ 144041 h 318050"/>
                <a:gd name="connsiteX12" fmla="*/ 1509911 w 1717035"/>
                <a:gd name="connsiteY12" fmla="*/ 37286 h 318050"/>
                <a:gd name="connsiteX13" fmla="*/ 1666270 w 1717035"/>
                <a:gd name="connsiteY13" fmla="*/ 15985 h 318050"/>
                <a:gd name="connsiteX0" fmla="*/ 1666270 w 1720673"/>
                <a:gd name="connsiteY0" fmla="*/ 15985 h 318050"/>
                <a:gd name="connsiteX1" fmla="*/ 1688205 w 1720673"/>
                <a:gd name="connsiteY1" fmla="*/ 158251 h 318050"/>
                <a:gd name="connsiteX2" fmla="*/ 1243111 w 1720673"/>
                <a:gd name="connsiteY2" fmla="*/ 308139 h 318050"/>
                <a:gd name="connsiteX3" fmla="*/ 832456 w 1720673"/>
                <a:gd name="connsiteY3" fmla="*/ 317010 h 318050"/>
                <a:gd name="connsiteX4" fmla="*/ 0 w 1720673"/>
                <a:gd name="connsiteY4" fmla="*/ 317010 h 318050"/>
                <a:gd name="connsiteX5" fmla="*/ 0 w 1720673"/>
                <a:gd name="connsiteY5" fmla="*/ 234743 h 318050"/>
                <a:gd name="connsiteX6" fmla="*/ 60169 w 1720673"/>
                <a:gd name="connsiteY6" fmla="*/ 150647 h 318050"/>
                <a:gd name="connsiteX7" fmla="*/ 351442 w 1720673"/>
                <a:gd name="connsiteY7" fmla="*/ 174588 h 318050"/>
                <a:gd name="connsiteX8" fmla="*/ 699104 w 1720673"/>
                <a:gd name="connsiteY8" fmla="*/ 176969 h 318050"/>
                <a:gd name="connsiteX9" fmla="*/ 1001523 w 1720673"/>
                <a:gd name="connsiteY9" fmla="*/ 179351 h 318050"/>
                <a:gd name="connsiteX10" fmla="*/ 1176320 w 1720673"/>
                <a:gd name="connsiteY10" fmla="*/ 145942 h 318050"/>
                <a:gd name="connsiteX11" fmla="*/ 1282509 w 1720673"/>
                <a:gd name="connsiteY11" fmla="*/ 144041 h 318050"/>
                <a:gd name="connsiteX12" fmla="*/ 1509911 w 1720673"/>
                <a:gd name="connsiteY12" fmla="*/ 37286 h 318050"/>
                <a:gd name="connsiteX13" fmla="*/ 1666270 w 1720673"/>
                <a:gd name="connsiteY13" fmla="*/ 15985 h 318050"/>
                <a:gd name="connsiteX0" fmla="*/ 1654364 w 1713806"/>
                <a:gd name="connsiteY0" fmla="*/ 17197 h 315155"/>
                <a:gd name="connsiteX1" fmla="*/ 1688205 w 1713806"/>
                <a:gd name="connsiteY1" fmla="*/ 155356 h 315155"/>
                <a:gd name="connsiteX2" fmla="*/ 1243111 w 1713806"/>
                <a:gd name="connsiteY2" fmla="*/ 305244 h 315155"/>
                <a:gd name="connsiteX3" fmla="*/ 832456 w 1713806"/>
                <a:gd name="connsiteY3" fmla="*/ 314115 h 315155"/>
                <a:gd name="connsiteX4" fmla="*/ 0 w 1713806"/>
                <a:gd name="connsiteY4" fmla="*/ 314115 h 315155"/>
                <a:gd name="connsiteX5" fmla="*/ 0 w 1713806"/>
                <a:gd name="connsiteY5" fmla="*/ 231848 h 315155"/>
                <a:gd name="connsiteX6" fmla="*/ 60169 w 1713806"/>
                <a:gd name="connsiteY6" fmla="*/ 147752 h 315155"/>
                <a:gd name="connsiteX7" fmla="*/ 351442 w 1713806"/>
                <a:gd name="connsiteY7" fmla="*/ 171693 h 315155"/>
                <a:gd name="connsiteX8" fmla="*/ 699104 w 1713806"/>
                <a:gd name="connsiteY8" fmla="*/ 174074 h 315155"/>
                <a:gd name="connsiteX9" fmla="*/ 1001523 w 1713806"/>
                <a:gd name="connsiteY9" fmla="*/ 176456 h 315155"/>
                <a:gd name="connsiteX10" fmla="*/ 1176320 w 1713806"/>
                <a:gd name="connsiteY10" fmla="*/ 143047 h 315155"/>
                <a:gd name="connsiteX11" fmla="*/ 1282509 w 1713806"/>
                <a:gd name="connsiteY11" fmla="*/ 141146 h 315155"/>
                <a:gd name="connsiteX12" fmla="*/ 1509911 w 1713806"/>
                <a:gd name="connsiteY12" fmla="*/ 34391 h 315155"/>
                <a:gd name="connsiteX13" fmla="*/ 1654364 w 1713806"/>
                <a:gd name="connsiteY13" fmla="*/ 17197 h 315155"/>
                <a:gd name="connsiteX0" fmla="*/ 1654364 w 1709109"/>
                <a:gd name="connsiteY0" fmla="*/ 11054 h 313941"/>
                <a:gd name="connsiteX1" fmla="*/ 1678680 w 1709109"/>
                <a:gd name="connsiteY1" fmla="*/ 138944 h 313941"/>
                <a:gd name="connsiteX2" fmla="*/ 1243111 w 1709109"/>
                <a:gd name="connsiteY2" fmla="*/ 299101 h 313941"/>
                <a:gd name="connsiteX3" fmla="*/ 832456 w 1709109"/>
                <a:gd name="connsiteY3" fmla="*/ 307972 h 313941"/>
                <a:gd name="connsiteX4" fmla="*/ 0 w 1709109"/>
                <a:gd name="connsiteY4" fmla="*/ 307972 h 313941"/>
                <a:gd name="connsiteX5" fmla="*/ 0 w 1709109"/>
                <a:gd name="connsiteY5" fmla="*/ 225705 h 313941"/>
                <a:gd name="connsiteX6" fmla="*/ 60169 w 1709109"/>
                <a:gd name="connsiteY6" fmla="*/ 141609 h 313941"/>
                <a:gd name="connsiteX7" fmla="*/ 351442 w 1709109"/>
                <a:gd name="connsiteY7" fmla="*/ 165550 h 313941"/>
                <a:gd name="connsiteX8" fmla="*/ 699104 w 1709109"/>
                <a:gd name="connsiteY8" fmla="*/ 167931 h 313941"/>
                <a:gd name="connsiteX9" fmla="*/ 1001523 w 1709109"/>
                <a:gd name="connsiteY9" fmla="*/ 170313 h 313941"/>
                <a:gd name="connsiteX10" fmla="*/ 1176320 w 1709109"/>
                <a:gd name="connsiteY10" fmla="*/ 136904 h 313941"/>
                <a:gd name="connsiteX11" fmla="*/ 1282509 w 1709109"/>
                <a:gd name="connsiteY11" fmla="*/ 135003 h 313941"/>
                <a:gd name="connsiteX12" fmla="*/ 1509911 w 1709109"/>
                <a:gd name="connsiteY12" fmla="*/ 28248 h 313941"/>
                <a:gd name="connsiteX13" fmla="*/ 1654364 w 1709109"/>
                <a:gd name="connsiteY13" fmla="*/ 11054 h 31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9109" h="313941">
                  <a:moveTo>
                    <a:pt x="1654364" y="11054"/>
                  </a:moveTo>
                  <a:cubicBezTo>
                    <a:pt x="1682492" y="29503"/>
                    <a:pt x="1747222" y="90936"/>
                    <a:pt x="1678680" y="138944"/>
                  </a:cubicBezTo>
                  <a:cubicBezTo>
                    <a:pt x="1610138" y="186952"/>
                    <a:pt x="1384148" y="270930"/>
                    <a:pt x="1243111" y="299101"/>
                  </a:cubicBezTo>
                  <a:cubicBezTo>
                    <a:pt x="1102074" y="327272"/>
                    <a:pt x="964579" y="306384"/>
                    <a:pt x="832456" y="307972"/>
                  </a:cubicBezTo>
                  <a:lnTo>
                    <a:pt x="0" y="307972"/>
                  </a:lnTo>
                  <a:lnTo>
                    <a:pt x="0" y="225705"/>
                  </a:lnTo>
                  <a:cubicBezTo>
                    <a:pt x="0" y="178173"/>
                    <a:pt x="1595" y="151635"/>
                    <a:pt x="60169" y="141609"/>
                  </a:cubicBezTo>
                  <a:cubicBezTo>
                    <a:pt x="118743" y="131583"/>
                    <a:pt x="252097" y="194500"/>
                    <a:pt x="351442" y="165550"/>
                  </a:cubicBezTo>
                  <a:cubicBezTo>
                    <a:pt x="450787" y="136600"/>
                    <a:pt x="578851" y="205237"/>
                    <a:pt x="699104" y="167931"/>
                  </a:cubicBezTo>
                  <a:cubicBezTo>
                    <a:pt x="819357" y="130625"/>
                    <a:pt x="894207" y="204059"/>
                    <a:pt x="1001523" y="170313"/>
                  </a:cubicBezTo>
                  <a:cubicBezTo>
                    <a:pt x="1108839" y="136567"/>
                    <a:pt x="1129489" y="142789"/>
                    <a:pt x="1176320" y="136904"/>
                  </a:cubicBezTo>
                  <a:cubicBezTo>
                    <a:pt x="1223151" y="131019"/>
                    <a:pt x="1226911" y="153112"/>
                    <a:pt x="1282509" y="135003"/>
                  </a:cubicBezTo>
                  <a:cubicBezTo>
                    <a:pt x="1338107" y="116894"/>
                    <a:pt x="1445157" y="57807"/>
                    <a:pt x="1509911" y="28248"/>
                  </a:cubicBezTo>
                  <a:cubicBezTo>
                    <a:pt x="1582838" y="-3463"/>
                    <a:pt x="1626236" y="-7395"/>
                    <a:pt x="1654364" y="11054"/>
                  </a:cubicBezTo>
                  <a:close/>
                </a:path>
              </a:pathLst>
            </a:custGeom>
            <a:solidFill>
              <a:schemeClr val="bg1">
                <a:lumMod val="9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92" name="Freeform 20"/>
            <p:cNvSpPr>
              <a:spLocks/>
            </p:cNvSpPr>
            <p:nvPr/>
          </p:nvSpPr>
          <p:spPr bwMode="auto">
            <a:xfrm>
              <a:off x="2779126" y="5945100"/>
              <a:ext cx="1306880" cy="151949"/>
            </a:xfrm>
            <a:custGeom>
              <a:avLst/>
              <a:gdLst>
                <a:gd name="T0" fmla="*/ 988 w 1084"/>
                <a:gd name="T1" fmla="*/ 0 h 126"/>
                <a:gd name="T2" fmla="*/ 96 w 1084"/>
                <a:gd name="T3" fmla="*/ 0 h 126"/>
                <a:gd name="T4" fmla="*/ 28 w 1084"/>
                <a:gd name="T5" fmla="*/ 28 h 126"/>
                <a:gd name="T6" fmla="*/ 0 w 1084"/>
                <a:gd name="T7" fmla="*/ 96 h 126"/>
                <a:gd name="T8" fmla="*/ 0 w 1084"/>
                <a:gd name="T9" fmla="*/ 126 h 126"/>
                <a:gd name="T10" fmla="*/ 38 w 1084"/>
                <a:gd name="T11" fmla="*/ 126 h 126"/>
                <a:gd name="T12" fmla="*/ 38 w 1084"/>
                <a:gd name="T13" fmla="*/ 96 h 126"/>
                <a:gd name="T14" fmla="*/ 55 w 1084"/>
                <a:gd name="T15" fmla="*/ 55 h 126"/>
                <a:gd name="T16" fmla="*/ 96 w 1084"/>
                <a:gd name="T17" fmla="*/ 38 h 126"/>
                <a:gd name="T18" fmla="*/ 988 w 1084"/>
                <a:gd name="T19" fmla="*/ 38 h 126"/>
                <a:gd name="T20" fmla="*/ 1029 w 1084"/>
                <a:gd name="T21" fmla="*/ 55 h 126"/>
                <a:gd name="T22" fmla="*/ 1046 w 1084"/>
                <a:gd name="T23" fmla="*/ 96 h 126"/>
                <a:gd name="T24" fmla="*/ 1046 w 1084"/>
                <a:gd name="T25" fmla="*/ 126 h 126"/>
                <a:gd name="T26" fmla="*/ 1084 w 1084"/>
                <a:gd name="T27" fmla="*/ 126 h 126"/>
                <a:gd name="T28" fmla="*/ 1084 w 1084"/>
                <a:gd name="T29" fmla="*/ 96 h 126"/>
                <a:gd name="T30" fmla="*/ 1056 w 1084"/>
                <a:gd name="T31" fmla="*/ 28 h 126"/>
                <a:gd name="T32" fmla="*/ 988 w 1084"/>
                <a:gd name="T3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4" h="126">
                  <a:moveTo>
                    <a:pt x="988" y="0"/>
                  </a:moveTo>
                  <a:cubicBezTo>
                    <a:pt x="96" y="0"/>
                    <a:pt x="96" y="0"/>
                    <a:pt x="96" y="0"/>
                  </a:cubicBezTo>
                  <a:cubicBezTo>
                    <a:pt x="69" y="0"/>
                    <a:pt x="45" y="11"/>
                    <a:pt x="28" y="28"/>
                  </a:cubicBezTo>
                  <a:cubicBezTo>
                    <a:pt x="10" y="45"/>
                    <a:pt x="0" y="69"/>
                    <a:pt x="0" y="96"/>
                  </a:cubicBezTo>
                  <a:cubicBezTo>
                    <a:pt x="0" y="126"/>
                    <a:pt x="0" y="126"/>
                    <a:pt x="0" y="126"/>
                  </a:cubicBezTo>
                  <a:cubicBezTo>
                    <a:pt x="38" y="126"/>
                    <a:pt x="38" y="126"/>
                    <a:pt x="38" y="126"/>
                  </a:cubicBezTo>
                  <a:cubicBezTo>
                    <a:pt x="38" y="96"/>
                    <a:pt x="38" y="96"/>
                    <a:pt x="38" y="96"/>
                  </a:cubicBezTo>
                  <a:cubicBezTo>
                    <a:pt x="38" y="80"/>
                    <a:pt x="45" y="66"/>
                    <a:pt x="55" y="55"/>
                  </a:cubicBezTo>
                  <a:cubicBezTo>
                    <a:pt x="65" y="45"/>
                    <a:pt x="80" y="38"/>
                    <a:pt x="96" y="38"/>
                  </a:cubicBezTo>
                  <a:cubicBezTo>
                    <a:pt x="988" y="38"/>
                    <a:pt x="988" y="38"/>
                    <a:pt x="988" y="38"/>
                  </a:cubicBezTo>
                  <a:cubicBezTo>
                    <a:pt x="1004" y="38"/>
                    <a:pt x="1018" y="45"/>
                    <a:pt x="1029" y="55"/>
                  </a:cubicBezTo>
                  <a:cubicBezTo>
                    <a:pt x="1039" y="66"/>
                    <a:pt x="1046" y="80"/>
                    <a:pt x="1046" y="96"/>
                  </a:cubicBezTo>
                  <a:cubicBezTo>
                    <a:pt x="1046" y="126"/>
                    <a:pt x="1046" y="126"/>
                    <a:pt x="1046" y="126"/>
                  </a:cubicBezTo>
                  <a:cubicBezTo>
                    <a:pt x="1084" y="126"/>
                    <a:pt x="1084" y="126"/>
                    <a:pt x="1084" y="126"/>
                  </a:cubicBezTo>
                  <a:cubicBezTo>
                    <a:pt x="1084" y="96"/>
                    <a:pt x="1084" y="96"/>
                    <a:pt x="1084" y="96"/>
                  </a:cubicBezTo>
                  <a:cubicBezTo>
                    <a:pt x="1084" y="69"/>
                    <a:pt x="1073" y="45"/>
                    <a:pt x="1056" y="28"/>
                  </a:cubicBezTo>
                  <a:cubicBezTo>
                    <a:pt x="1038" y="11"/>
                    <a:pt x="1014" y="0"/>
                    <a:pt x="988" y="0"/>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3" name="Freeform 21"/>
            <p:cNvSpPr>
              <a:spLocks/>
            </p:cNvSpPr>
            <p:nvPr/>
          </p:nvSpPr>
          <p:spPr bwMode="auto">
            <a:xfrm>
              <a:off x="2698222" y="5276044"/>
              <a:ext cx="1060038" cy="249845"/>
            </a:xfrm>
            <a:custGeom>
              <a:avLst/>
              <a:gdLst>
                <a:gd name="T0" fmla="*/ 879 w 879"/>
                <a:gd name="T1" fmla="*/ 173 h 173"/>
                <a:gd name="T2" fmla="*/ 853 w 879"/>
                <a:gd name="T3" fmla="*/ 173 h 173"/>
                <a:gd name="T4" fmla="*/ 853 w 879"/>
                <a:gd name="T5" fmla="*/ 86 h 173"/>
                <a:gd name="T6" fmla="*/ 835 w 879"/>
                <a:gd name="T7" fmla="*/ 44 h 173"/>
                <a:gd name="T8" fmla="*/ 793 w 879"/>
                <a:gd name="T9" fmla="*/ 27 h 173"/>
                <a:gd name="T10" fmla="*/ 86 w 879"/>
                <a:gd name="T11" fmla="*/ 27 h 173"/>
                <a:gd name="T12" fmla="*/ 44 w 879"/>
                <a:gd name="T13" fmla="*/ 44 h 173"/>
                <a:gd name="T14" fmla="*/ 27 w 879"/>
                <a:gd name="T15" fmla="*/ 86 h 173"/>
                <a:gd name="T16" fmla="*/ 27 w 879"/>
                <a:gd name="T17" fmla="*/ 173 h 173"/>
                <a:gd name="T18" fmla="*/ 0 w 879"/>
                <a:gd name="T19" fmla="*/ 173 h 173"/>
                <a:gd name="T20" fmla="*/ 0 w 879"/>
                <a:gd name="T21" fmla="*/ 86 h 173"/>
                <a:gd name="T22" fmla="*/ 26 w 879"/>
                <a:gd name="T23" fmla="*/ 25 h 173"/>
                <a:gd name="T24" fmla="*/ 86 w 879"/>
                <a:gd name="T25" fmla="*/ 0 h 173"/>
                <a:gd name="T26" fmla="*/ 793 w 879"/>
                <a:gd name="T27" fmla="*/ 0 h 173"/>
                <a:gd name="T28" fmla="*/ 854 w 879"/>
                <a:gd name="T29" fmla="*/ 25 h 173"/>
                <a:gd name="T30" fmla="*/ 879 w 879"/>
                <a:gd name="T31" fmla="*/ 86 h 173"/>
                <a:gd name="T32" fmla="*/ 879 w 879"/>
                <a:gd name="T3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9" h="173">
                  <a:moveTo>
                    <a:pt x="879" y="173"/>
                  </a:moveTo>
                  <a:cubicBezTo>
                    <a:pt x="853" y="173"/>
                    <a:pt x="853" y="173"/>
                    <a:pt x="853" y="173"/>
                  </a:cubicBezTo>
                  <a:cubicBezTo>
                    <a:pt x="853" y="86"/>
                    <a:pt x="853" y="86"/>
                    <a:pt x="853" y="86"/>
                  </a:cubicBezTo>
                  <a:cubicBezTo>
                    <a:pt x="853" y="70"/>
                    <a:pt x="846" y="55"/>
                    <a:pt x="835" y="44"/>
                  </a:cubicBezTo>
                  <a:cubicBezTo>
                    <a:pt x="824" y="33"/>
                    <a:pt x="809" y="27"/>
                    <a:pt x="793" y="27"/>
                  </a:cubicBezTo>
                  <a:cubicBezTo>
                    <a:pt x="86" y="27"/>
                    <a:pt x="86" y="27"/>
                    <a:pt x="86" y="27"/>
                  </a:cubicBezTo>
                  <a:cubicBezTo>
                    <a:pt x="70" y="27"/>
                    <a:pt x="55" y="33"/>
                    <a:pt x="44" y="44"/>
                  </a:cubicBezTo>
                  <a:cubicBezTo>
                    <a:pt x="33" y="55"/>
                    <a:pt x="27" y="70"/>
                    <a:pt x="27" y="86"/>
                  </a:cubicBezTo>
                  <a:cubicBezTo>
                    <a:pt x="27" y="173"/>
                    <a:pt x="27" y="173"/>
                    <a:pt x="27" y="173"/>
                  </a:cubicBezTo>
                  <a:cubicBezTo>
                    <a:pt x="0" y="173"/>
                    <a:pt x="0" y="173"/>
                    <a:pt x="0" y="173"/>
                  </a:cubicBezTo>
                  <a:cubicBezTo>
                    <a:pt x="0" y="86"/>
                    <a:pt x="0" y="86"/>
                    <a:pt x="0" y="86"/>
                  </a:cubicBezTo>
                  <a:cubicBezTo>
                    <a:pt x="0" y="63"/>
                    <a:pt x="9" y="41"/>
                    <a:pt x="26" y="25"/>
                  </a:cubicBezTo>
                  <a:cubicBezTo>
                    <a:pt x="42" y="9"/>
                    <a:pt x="63" y="0"/>
                    <a:pt x="86" y="0"/>
                  </a:cubicBezTo>
                  <a:cubicBezTo>
                    <a:pt x="793" y="0"/>
                    <a:pt x="793" y="0"/>
                    <a:pt x="793" y="0"/>
                  </a:cubicBezTo>
                  <a:cubicBezTo>
                    <a:pt x="816" y="0"/>
                    <a:pt x="838" y="9"/>
                    <a:pt x="854" y="25"/>
                  </a:cubicBezTo>
                  <a:cubicBezTo>
                    <a:pt x="870" y="41"/>
                    <a:pt x="879" y="63"/>
                    <a:pt x="879" y="86"/>
                  </a:cubicBezTo>
                  <a:cubicBezTo>
                    <a:pt x="879" y="173"/>
                    <a:pt x="879" y="173"/>
                    <a:pt x="879" y="173"/>
                  </a:cubicBezTo>
                  <a:close/>
                </a:path>
              </a:pathLst>
            </a:custGeom>
            <a:solidFill>
              <a:schemeClr val="bg1">
                <a:lumMod val="7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Freeform 22"/>
            <p:cNvSpPr>
              <a:spLocks/>
            </p:cNvSpPr>
            <p:nvPr/>
          </p:nvSpPr>
          <p:spPr bwMode="auto">
            <a:xfrm>
              <a:off x="3986308" y="6095847"/>
              <a:ext cx="142339" cy="30029"/>
            </a:xfrm>
            <a:custGeom>
              <a:avLst/>
              <a:gdLst>
                <a:gd name="T0" fmla="*/ 237 w 237"/>
                <a:gd name="T1" fmla="*/ 50 h 50"/>
                <a:gd name="T2" fmla="*/ 0 w 237"/>
                <a:gd name="T3" fmla="*/ 50 h 50"/>
                <a:gd name="T4" fmla="*/ 0 w 237"/>
                <a:gd name="T5" fmla="*/ 0 h 50"/>
                <a:gd name="T6" fmla="*/ 237 w 237"/>
                <a:gd name="T7" fmla="*/ 0 h 50"/>
                <a:gd name="T8" fmla="*/ 237 w 237"/>
                <a:gd name="T9" fmla="*/ 50 h 50"/>
                <a:gd name="T10" fmla="*/ 237 w 237"/>
                <a:gd name="T11" fmla="*/ 50 h 50"/>
              </a:gdLst>
              <a:ahLst/>
              <a:cxnLst>
                <a:cxn ang="0">
                  <a:pos x="T0" y="T1"/>
                </a:cxn>
                <a:cxn ang="0">
                  <a:pos x="T2" y="T3"/>
                </a:cxn>
                <a:cxn ang="0">
                  <a:pos x="T4" y="T5"/>
                </a:cxn>
                <a:cxn ang="0">
                  <a:pos x="T6" y="T7"/>
                </a:cxn>
                <a:cxn ang="0">
                  <a:pos x="T8" y="T9"/>
                </a:cxn>
                <a:cxn ang="0">
                  <a:pos x="T10" y="T11"/>
                </a:cxn>
              </a:cxnLst>
              <a:rect l="0" t="0" r="r" b="b"/>
              <a:pathLst>
                <a:path w="237" h="50">
                  <a:moveTo>
                    <a:pt x="237" y="50"/>
                  </a:moveTo>
                  <a:lnTo>
                    <a:pt x="0" y="50"/>
                  </a:lnTo>
                  <a:lnTo>
                    <a:pt x="0" y="0"/>
                  </a:lnTo>
                  <a:lnTo>
                    <a:pt x="237" y="0"/>
                  </a:lnTo>
                  <a:lnTo>
                    <a:pt x="237" y="50"/>
                  </a:lnTo>
                  <a:lnTo>
                    <a:pt x="237" y="50"/>
                  </a:ln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5" name="Freeform 23"/>
            <p:cNvSpPr>
              <a:spLocks/>
            </p:cNvSpPr>
            <p:nvPr/>
          </p:nvSpPr>
          <p:spPr bwMode="auto">
            <a:xfrm>
              <a:off x="2731679" y="6095847"/>
              <a:ext cx="142339" cy="30029"/>
            </a:xfrm>
            <a:custGeom>
              <a:avLst/>
              <a:gdLst>
                <a:gd name="T0" fmla="*/ 237 w 237"/>
                <a:gd name="T1" fmla="*/ 50 h 50"/>
                <a:gd name="T2" fmla="*/ 0 w 237"/>
                <a:gd name="T3" fmla="*/ 50 h 50"/>
                <a:gd name="T4" fmla="*/ 0 w 237"/>
                <a:gd name="T5" fmla="*/ 0 h 50"/>
                <a:gd name="T6" fmla="*/ 237 w 237"/>
                <a:gd name="T7" fmla="*/ 0 h 50"/>
                <a:gd name="T8" fmla="*/ 237 w 237"/>
                <a:gd name="T9" fmla="*/ 50 h 50"/>
                <a:gd name="T10" fmla="*/ 237 w 237"/>
                <a:gd name="T11" fmla="*/ 50 h 50"/>
              </a:gdLst>
              <a:ahLst/>
              <a:cxnLst>
                <a:cxn ang="0">
                  <a:pos x="T0" y="T1"/>
                </a:cxn>
                <a:cxn ang="0">
                  <a:pos x="T2" y="T3"/>
                </a:cxn>
                <a:cxn ang="0">
                  <a:pos x="T4" y="T5"/>
                </a:cxn>
                <a:cxn ang="0">
                  <a:pos x="T6" y="T7"/>
                </a:cxn>
                <a:cxn ang="0">
                  <a:pos x="T8" y="T9"/>
                </a:cxn>
                <a:cxn ang="0">
                  <a:pos x="T10" y="T11"/>
                </a:cxn>
              </a:cxnLst>
              <a:rect l="0" t="0" r="r" b="b"/>
              <a:pathLst>
                <a:path w="237" h="50">
                  <a:moveTo>
                    <a:pt x="237" y="50"/>
                  </a:moveTo>
                  <a:lnTo>
                    <a:pt x="0" y="50"/>
                  </a:lnTo>
                  <a:lnTo>
                    <a:pt x="0" y="0"/>
                  </a:lnTo>
                  <a:lnTo>
                    <a:pt x="237" y="0"/>
                  </a:lnTo>
                  <a:lnTo>
                    <a:pt x="237" y="50"/>
                  </a:lnTo>
                  <a:lnTo>
                    <a:pt x="237" y="50"/>
                  </a:ln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Freeform 24"/>
            <p:cNvSpPr>
              <a:spLocks/>
            </p:cNvSpPr>
            <p:nvPr/>
          </p:nvSpPr>
          <p:spPr bwMode="auto">
            <a:xfrm>
              <a:off x="3729256" y="5595557"/>
              <a:ext cx="80479" cy="54053"/>
            </a:xfrm>
            <a:custGeom>
              <a:avLst/>
              <a:gdLst>
                <a:gd name="T0" fmla="*/ 67 w 67"/>
                <a:gd name="T1" fmla="*/ 0 h 45"/>
                <a:gd name="T2" fmla="*/ 0 w 67"/>
                <a:gd name="T3" fmla="*/ 0 h 45"/>
                <a:gd name="T4" fmla="*/ 0 w 67"/>
                <a:gd name="T5" fmla="*/ 22 h 45"/>
                <a:gd name="T6" fmla="*/ 22 w 67"/>
                <a:gd name="T7" fmla="*/ 45 h 45"/>
                <a:gd name="T8" fmla="*/ 45 w 67"/>
                <a:gd name="T9" fmla="*/ 45 h 45"/>
                <a:gd name="T10" fmla="*/ 67 w 67"/>
                <a:gd name="T11" fmla="*/ 22 h 45"/>
                <a:gd name="T12" fmla="*/ 67 w 67"/>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67" h="45">
                  <a:moveTo>
                    <a:pt x="67" y="0"/>
                  </a:moveTo>
                  <a:cubicBezTo>
                    <a:pt x="0" y="0"/>
                    <a:pt x="0" y="0"/>
                    <a:pt x="0" y="0"/>
                  </a:cubicBezTo>
                  <a:cubicBezTo>
                    <a:pt x="0" y="22"/>
                    <a:pt x="0" y="22"/>
                    <a:pt x="0" y="22"/>
                  </a:cubicBezTo>
                  <a:cubicBezTo>
                    <a:pt x="0" y="35"/>
                    <a:pt x="10" y="45"/>
                    <a:pt x="22" y="45"/>
                  </a:cubicBezTo>
                  <a:cubicBezTo>
                    <a:pt x="45" y="45"/>
                    <a:pt x="45" y="45"/>
                    <a:pt x="45" y="45"/>
                  </a:cubicBezTo>
                  <a:cubicBezTo>
                    <a:pt x="57" y="45"/>
                    <a:pt x="67" y="35"/>
                    <a:pt x="67" y="22"/>
                  </a:cubicBezTo>
                  <a:cubicBezTo>
                    <a:pt x="67" y="0"/>
                    <a:pt x="67" y="0"/>
                    <a:pt x="67" y="0"/>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7" name="Freeform 25"/>
            <p:cNvSpPr>
              <a:spLocks/>
            </p:cNvSpPr>
            <p:nvPr/>
          </p:nvSpPr>
          <p:spPr bwMode="auto">
            <a:xfrm>
              <a:off x="3729256" y="5892248"/>
              <a:ext cx="80479" cy="54053"/>
            </a:xfrm>
            <a:custGeom>
              <a:avLst/>
              <a:gdLst>
                <a:gd name="T0" fmla="*/ 67 w 67"/>
                <a:gd name="T1" fmla="*/ 45 h 45"/>
                <a:gd name="T2" fmla="*/ 0 w 67"/>
                <a:gd name="T3" fmla="*/ 45 h 45"/>
                <a:gd name="T4" fmla="*/ 0 w 67"/>
                <a:gd name="T5" fmla="*/ 23 h 45"/>
                <a:gd name="T6" fmla="*/ 22 w 67"/>
                <a:gd name="T7" fmla="*/ 0 h 45"/>
                <a:gd name="T8" fmla="*/ 45 w 67"/>
                <a:gd name="T9" fmla="*/ 0 h 45"/>
                <a:gd name="T10" fmla="*/ 67 w 67"/>
                <a:gd name="T11" fmla="*/ 23 h 45"/>
                <a:gd name="T12" fmla="*/ 67 w 67"/>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67" h="45">
                  <a:moveTo>
                    <a:pt x="67" y="45"/>
                  </a:moveTo>
                  <a:cubicBezTo>
                    <a:pt x="0" y="45"/>
                    <a:pt x="0" y="45"/>
                    <a:pt x="0" y="45"/>
                  </a:cubicBezTo>
                  <a:cubicBezTo>
                    <a:pt x="0" y="23"/>
                    <a:pt x="0" y="23"/>
                    <a:pt x="0" y="23"/>
                  </a:cubicBezTo>
                  <a:cubicBezTo>
                    <a:pt x="0" y="10"/>
                    <a:pt x="10" y="0"/>
                    <a:pt x="22" y="0"/>
                  </a:cubicBezTo>
                  <a:cubicBezTo>
                    <a:pt x="45" y="0"/>
                    <a:pt x="45" y="0"/>
                    <a:pt x="45" y="0"/>
                  </a:cubicBezTo>
                  <a:cubicBezTo>
                    <a:pt x="57" y="0"/>
                    <a:pt x="67" y="10"/>
                    <a:pt x="67" y="23"/>
                  </a:cubicBezTo>
                  <a:cubicBezTo>
                    <a:pt x="67" y="45"/>
                    <a:pt x="67" y="45"/>
                    <a:pt x="67" y="45"/>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26"/>
            <p:cNvSpPr>
              <a:spLocks/>
            </p:cNvSpPr>
            <p:nvPr/>
          </p:nvSpPr>
          <p:spPr bwMode="auto">
            <a:xfrm>
              <a:off x="3052393" y="5595557"/>
              <a:ext cx="82281" cy="54053"/>
            </a:xfrm>
            <a:custGeom>
              <a:avLst/>
              <a:gdLst>
                <a:gd name="T0" fmla="*/ 68 w 68"/>
                <a:gd name="T1" fmla="*/ 0 h 45"/>
                <a:gd name="T2" fmla="*/ 0 w 68"/>
                <a:gd name="T3" fmla="*/ 0 h 45"/>
                <a:gd name="T4" fmla="*/ 0 w 68"/>
                <a:gd name="T5" fmla="*/ 22 h 45"/>
                <a:gd name="T6" fmla="*/ 23 w 68"/>
                <a:gd name="T7" fmla="*/ 45 h 45"/>
                <a:gd name="T8" fmla="*/ 45 w 68"/>
                <a:gd name="T9" fmla="*/ 45 h 45"/>
                <a:gd name="T10" fmla="*/ 68 w 68"/>
                <a:gd name="T11" fmla="*/ 22 h 45"/>
                <a:gd name="T12" fmla="*/ 68 w 68"/>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68" h="45">
                  <a:moveTo>
                    <a:pt x="68" y="0"/>
                  </a:moveTo>
                  <a:cubicBezTo>
                    <a:pt x="0" y="0"/>
                    <a:pt x="0" y="0"/>
                    <a:pt x="0" y="0"/>
                  </a:cubicBezTo>
                  <a:cubicBezTo>
                    <a:pt x="0" y="22"/>
                    <a:pt x="0" y="22"/>
                    <a:pt x="0" y="22"/>
                  </a:cubicBezTo>
                  <a:cubicBezTo>
                    <a:pt x="0" y="35"/>
                    <a:pt x="11" y="45"/>
                    <a:pt x="23" y="45"/>
                  </a:cubicBezTo>
                  <a:cubicBezTo>
                    <a:pt x="45" y="45"/>
                    <a:pt x="45" y="45"/>
                    <a:pt x="45" y="45"/>
                  </a:cubicBezTo>
                  <a:cubicBezTo>
                    <a:pt x="58" y="45"/>
                    <a:pt x="68" y="35"/>
                    <a:pt x="68" y="22"/>
                  </a:cubicBezTo>
                  <a:cubicBezTo>
                    <a:pt x="68" y="0"/>
                    <a:pt x="68" y="0"/>
                    <a:pt x="68" y="0"/>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27"/>
            <p:cNvSpPr>
              <a:spLocks/>
            </p:cNvSpPr>
            <p:nvPr/>
          </p:nvSpPr>
          <p:spPr bwMode="auto">
            <a:xfrm>
              <a:off x="3052393" y="5892248"/>
              <a:ext cx="82281" cy="54053"/>
            </a:xfrm>
            <a:custGeom>
              <a:avLst/>
              <a:gdLst>
                <a:gd name="T0" fmla="*/ 68 w 68"/>
                <a:gd name="T1" fmla="*/ 45 h 45"/>
                <a:gd name="T2" fmla="*/ 0 w 68"/>
                <a:gd name="T3" fmla="*/ 45 h 45"/>
                <a:gd name="T4" fmla="*/ 0 w 68"/>
                <a:gd name="T5" fmla="*/ 23 h 45"/>
                <a:gd name="T6" fmla="*/ 23 w 68"/>
                <a:gd name="T7" fmla="*/ 0 h 45"/>
                <a:gd name="T8" fmla="*/ 45 w 68"/>
                <a:gd name="T9" fmla="*/ 0 h 45"/>
                <a:gd name="T10" fmla="*/ 68 w 68"/>
                <a:gd name="T11" fmla="*/ 23 h 45"/>
                <a:gd name="T12" fmla="*/ 68 w 68"/>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68" h="45">
                  <a:moveTo>
                    <a:pt x="68" y="45"/>
                  </a:moveTo>
                  <a:cubicBezTo>
                    <a:pt x="0" y="45"/>
                    <a:pt x="0" y="45"/>
                    <a:pt x="0" y="45"/>
                  </a:cubicBezTo>
                  <a:cubicBezTo>
                    <a:pt x="0" y="23"/>
                    <a:pt x="0" y="23"/>
                    <a:pt x="0" y="23"/>
                  </a:cubicBezTo>
                  <a:cubicBezTo>
                    <a:pt x="0" y="10"/>
                    <a:pt x="11" y="0"/>
                    <a:pt x="23" y="0"/>
                  </a:cubicBezTo>
                  <a:cubicBezTo>
                    <a:pt x="45" y="0"/>
                    <a:pt x="45" y="0"/>
                    <a:pt x="45" y="0"/>
                  </a:cubicBezTo>
                  <a:cubicBezTo>
                    <a:pt x="58" y="0"/>
                    <a:pt x="68" y="10"/>
                    <a:pt x="68" y="23"/>
                  </a:cubicBezTo>
                  <a:cubicBezTo>
                    <a:pt x="68" y="45"/>
                    <a:pt x="68" y="45"/>
                    <a:pt x="68" y="45"/>
                  </a:cubicBezTo>
                  <a:close/>
                </a:path>
              </a:pathLst>
            </a:custGeom>
            <a:solidFill>
              <a:schemeClr val="bg1">
                <a:lumMod val="65000"/>
              </a:schemeClr>
            </a:solidFill>
            <a:ln w="9525">
              <a:solidFill>
                <a:schemeClr val="bg1">
                  <a:lumMod val="50000"/>
                </a:schemeClr>
              </a:solid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42061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2" presetClass="entr" presetSubtype="8" decel="100000" fill="hold" nodeType="withEffect">
                                  <p:stCondLst>
                                    <p:cond delay="3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750" fill="hold"/>
                                        <p:tgtEl>
                                          <p:spTgt spid="5"/>
                                        </p:tgtEl>
                                        <p:attrNameLst>
                                          <p:attrName>ppt_x</p:attrName>
                                        </p:attrNameLst>
                                      </p:cBhvr>
                                      <p:tavLst>
                                        <p:tav tm="0">
                                          <p:val>
                                            <p:strVal val="0-#ppt_w/2"/>
                                          </p:val>
                                        </p:tav>
                                        <p:tav tm="100000">
                                          <p:val>
                                            <p:strVal val="#ppt_x"/>
                                          </p:val>
                                        </p:tav>
                                      </p:tavLst>
                                    </p:anim>
                                    <p:anim calcmode="lin" valueType="num">
                                      <p:cBhvr additive="base">
                                        <p:cTn id="14" dur="750" fill="hold"/>
                                        <p:tgtEl>
                                          <p:spTgt spid="5"/>
                                        </p:tgtEl>
                                        <p:attrNameLst>
                                          <p:attrName>ppt_y</p:attrName>
                                        </p:attrNameLst>
                                      </p:cBhvr>
                                      <p:tavLst>
                                        <p:tav tm="0">
                                          <p:val>
                                            <p:strVal val="#ppt_y"/>
                                          </p:val>
                                        </p:tav>
                                        <p:tav tm="100000">
                                          <p:val>
                                            <p:strVal val="#ppt_y"/>
                                          </p:val>
                                        </p:tav>
                                      </p:tavLst>
                                    </p:anim>
                                  </p:childTnLst>
                                </p:cTn>
                              </p:par>
                              <p:par>
                                <p:cTn id="15" presetID="53" presetClass="entr" presetSubtype="16" fill="hold" grpId="0" nodeType="withEffect">
                                  <p:stCondLst>
                                    <p:cond delay="10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6" presetClass="emph" presetSubtype="0" accel="48000" decel="52000" autoRev="1" fill="hold" grpId="1" nodeType="withEffect">
                                  <p:stCondLst>
                                    <p:cond delay="1300"/>
                                  </p:stCondLst>
                                  <p:childTnLst>
                                    <p:animScale>
                                      <p:cBhvr>
                                        <p:cTn id="21" dur="250" fill="hold"/>
                                        <p:tgtEl>
                                          <p:spTgt spid="35"/>
                                        </p:tgtEl>
                                      </p:cBhvr>
                                      <p:by x="105000" y="105000"/>
                                    </p:animScale>
                                  </p:childTnLst>
                                </p:cTn>
                              </p:par>
                              <p:par>
                                <p:cTn id="22" presetID="53" presetClass="entr" presetSubtype="16" fill="hold" grpId="0" nodeType="withEffect">
                                  <p:stCondLst>
                                    <p:cond delay="1250"/>
                                  </p:stCondLst>
                                  <p:childTnLst>
                                    <p:set>
                                      <p:cBhvr>
                                        <p:cTn id="23" dur="1" fill="hold">
                                          <p:stCondLst>
                                            <p:cond delay="0"/>
                                          </p:stCondLst>
                                        </p:cTn>
                                        <p:tgtEl>
                                          <p:spTgt spid="41"/>
                                        </p:tgtEl>
                                        <p:attrNameLst>
                                          <p:attrName>style.visibility</p:attrName>
                                        </p:attrNameLst>
                                      </p:cBhvr>
                                      <p:to>
                                        <p:strVal val="visible"/>
                                      </p:to>
                                    </p:set>
                                    <p:anim calcmode="lin" valueType="num">
                                      <p:cBhvr>
                                        <p:cTn id="24" dur="500" fill="hold"/>
                                        <p:tgtEl>
                                          <p:spTgt spid="41"/>
                                        </p:tgtEl>
                                        <p:attrNameLst>
                                          <p:attrName>ppt_w</p:attrName>
                                        </p:attrNameLst>
                                      </p:cBhvr>
                                      <p:tavLst>
                                        <p:tav tm="0">
                                          <p:val>
                                            <p:fltVal val="0"/>
                                          </p:val>
                                        </p:tav>
                                        <p:tav tm="100000">
                                          <p:val>
                                            <p:strVal val="#ppt_w"/>
                                          </p:val>
                                        </p:tav>
                                      </p:tavLst>
                                    </p:anim>
                                    <p:anim calcmode="lin" valueType="num">
                                      <p:cBhvr>
                                        <p:cTn id="25" dur="500" fill="hold"/>
                                        <p:tgtEl>
                                          <p:spTgt spid="41"/>
                                        </p:tgtEl>
                                        <p:attrNameLst>
                                          <p:attrName>ppt_h</p:attrName>
                                        </p:attrNameLst>
                                      </p:cBhvr>
                                      <p:tavLst>
                                        <p:tav tm="0">
                                          <p:val>
                                            <p:fltVal val="0"/>
                                          </p:val>
                                        </p:tav>
                                        <p:tav tm="100000">
                                          <p:val>
                                            <p:strVal val="#ppt_h"/>
                                          </p:val>
                                        </p:tav>
                                      </p:tavLst>
                                    </p:anim>
                                    <p:animEffect transition="in" filter="fade">
                                      <p:cBhvr>
                                        <p:cTn id="26" dur="500"/>
                                        <p:tgtEl>
                                          <p:spTgt spid="41"/>
                                        </p:tgtEl>
                                      </p:cBhvr>
                                    </p:animEffect>
                                  </p:childTnLst>
                                </p:cTn>
                              </p:par>
                              <p:par>
                                <p:cTn id="27" presetID="6" presetClass="emph" presetSubtype="0" accel="48000" decel="52000" autoRev="1" fill="hold" grpId="1" nodeType="withEffect">
                                  <p:stCondLst>
                                    <p:cond delay="1500"/>
                                  </p:stCondLst>
                                  <p:childTnLst>
                                    <p:animScale>
                                      <p:cBhvr>
                                        <p:cTn id="28" dur="250" fill="hold"/>
                                        <p:tgtEl>
                                          <p:spTgt spid="41"/>
                                        </p:tgtEl>
                                      </p:cBhvr>
                                      <p:by x="105000" y="105000"/>
                                    </p:animScale>
                                  </p:childTnLst>
                                </p:cTn>
                              </p:par>
                              <p:par>
                                <p:cTn id="29" presetID="53" presetClass="entr" presetSubtype="16" fill="hold" grpId="0" nodeType="withEffect">
                                  <p:stCondLst>
                                    <p:cond delay="100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par>
                                <p:cTn id="34" presetID="6" presetClass="emph" presetSubtype="0" accel="48000" decel="52000" autoRev="1" fill="hold" grpId="1" nodeType="withEffect">
                                  <p:stCondLst>
                                    <p:cond delay="1300"/>
                                  </p:stCondLst>
                                  <p:childTnLst>
                                    <p:animScale>
                                      <p:cBhvr>
                                        <p:cTn id="35" dur="250" fill="hold"/>
                                        <p:tgtEl>
                                          <p:spTgt spid="42"/>
                                        </p:tgtEl>
                                      </p:cBhvr>
                                      <p:by x="105000" y="105000"/>
                                    </p:animScale>
                                  </p:childTnLst>
                                </p:cTn>
                              </p:par>
                              <p:par>
                                <p:cTn id="36" presetID="53" presetClass="entr" presetSubtype="16" fill="hold" grpId="0" nodeType="withEffect">
                                  <p:stCondLst>
                                    <p:cond delay="1600"/>
                                  </p:stCondLst>
                                  <p:childTnLst>
                                    <p:set>
                                      <p:cBhvr>
                                        <p:cTn id="37" dur="1" fill="hold">
                                          <p:stCondLst>
                                            <p:cond delay="0"/>
                                          </p:stCondLst>
                                        </p:cTn>
                                        <p:tgtEl>
                                          <p:spTgt spid="43"/>
                                        </p:tgtEl>
                                        <p:attrNameLst>
                                          <p:attrName>style.visibility</p:attrName>
                                        </p:attrNameLst>
                                      </p:cBhvr>
                                      <p:to>
                                        <p:strVal val="visible"/>
                                      </p:to>
                                    </p:set>
                                    <p:anim calcmode="lin" valueType="num">
                                      <p:cBhvr>
                                        <p:cTn id="38" dur="500" fill="hold"/>
                                        <p:tgtEl>
                                          <p:spTgt spid="43"/>
                                        </p:tgtEl>
                                        <p:attrNameLst>
                                          <p:attrName>ppt_w</p:attrName>
                                        </p:attrNameLst>
                                      </p:cBhvr>
                                      <p:tavLst>
                                        <p:tav tm="0">
                                          <p:val>
                                            <p:fltVal val="0"/>
                                          </p:val>
                                        </p:tav>
                                        <p:tav tm="100000">
                                          <p:val>
                                            <p:strVal val="#ppt_w"/>
                                          </p:val>
                                        </p:tav>
                                      </p:tavLst>
                                    </p:anim>
                                    <p:anim calcmode="lin" valueType="num">
                                      <p:cBhvr>
                                        <p:cTn id="39" dur="500" fill="hold"/>
                                        <p:tgtEl>
                                          <p:spTgt spid="43"/>
                                        </p:tgtEl>
                                        <p:attrNameLst>
                                          <p:attrName>ppt_h</p:attrName>
                                        </p:attrNameLst>
                                      </p:cBhvr>
                                      <p:tavLst>
                                        <p:tav tm="0">
                                          <p:val>
                                            <p:fltVal val="0"/>
                                          </p:val>
                                        </p:tav>
                                        <p:tav tm="100000">
                                          <p:val>
                                            <p:strVal val="#ppt_h"/>
                                          </p:val>
                                        </p:tav>
                                      </p:tavLst>
                                    </p:anim>
                                    <p:animEffect transition="in" filter="fade">
                                      <p:cBhvr>
                                        <p:cTn id="40" dur="500"/>
                                        <p:tgtEl>
                                          <p:spTgt spid="43"/>
                                        </p:tgtEl>
                                      </p:cBhvr>
                                    </p:animEffect>
                                  </p:childTnLst>
                                </p:cTn>
                              </p:par>
                              <p:par>
                                <p:cTn id="41" presetID="6" presetClass="emph" presetSubtype="0" accel="48000" decel="52000" autoRev="1" fill="hold" grpId="1" nodeType="withEffect">
                                  <p:stCondLst>
                                    <p:cond delay="1900"/>
                                  </p:stCondLst>
                                  <p:childTnLst>
                                    <p:animScale>
                                      <p:cBhvr>
                                        <p:cTn id="42" dur="250" fill="hold"/>
                                        <p:tgtEl>
                                          <p:spTgt spid="43"/>
                                        </p:tgtEl>
                                      </p:cBhvr>
                                      <p:by x="105000" y="105000"/>
                                    </p:animScale>
                                  </p:childTnLst>
                                </p:cTn>
                              </p:par>
                              <p:par>
                                <p:cTn id="43" presetID="53" presetClass="entr" presetSubtype="16" fill="hold" grpId="0" nodeType="withEffect">
                                  <p:stCondLst>
                                    <p:cond delay="1000"/>
                                  </p:stCondLst>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ppt_w</p:attrName>
                                        </p:attrNameLst>
                                      </p:cBhvr>
                                      <p:tavLst>
                                        <p:tav tm="0">
                                          <p:val>
                                            <p:fltVal val="0"/>
                                          </p:val>
                                        </p:tav>
                                        <p:tav tm="100000">
                                          <p:val>
                                            <p:strVal val="#ppt_w"/>
                                          </p:val>
                                        </p:tav>
                                      </p:tavLst>
                                    </p:anim>
                                    <p:anim calcmode="lin" valueType="num">
                                      <p:cBhvr>
                                        <p:cTn id="46" dur="500" fill="hold"/>
                                        <p:tgtEl>
                                          <p:spTgt spid="45"/>
                                        </p:tgtEl>
                                        <p:attrNameLst>
                                          <p:attrName>ppt_h</p:attrName>
                                        </p:attrNameLst>
                                      </p:cBhvr>
                                      <p:tavLst>
                                        <p:tav tm="0">
                                          <p:val>
                                            <p:fltVal val="0"/>
                                          </p:val>
                                        </p:tav>
                                        <p:tav tm="100000">
                                          <p:val>
                                            <p:strVal val="#ppt_h"/>
                                          </p:val>
                                        </p:tav>
                                      </p:tavLst>
                                    </p:anim>
                                    <p:animEffect transition="in" filter="fade">
                                      <p:cBhvr>
                                        <p:cTn id="47" dur="500"/>
                                        <p:tgtEl>
                                          <p:spTgt spid="45"/>
                                        </p:tgtEl>
                                      </p:cBhvr>
                                    </p:animEffect>
                                  </p:childTnLst>
                                </p:cTn>
                              </p:par>
                              <p:par>
                                <p:cTn id="48" presetID="6" presetClass="emph" presetSubtype="0" accel="48000" decel="52000" autoRev="1" fill="hold" grpId="1" nodeType="withEffect">
                                  <p:stCondLst>
                                    <p:cond delay="1300"/>
                                  </p:stCondLst>
                                  <p:childTnLst>
                                    <p:animScale>
                                      <p:cBhvr>
                                        <p:cTn id="49" dur="250" fill="hold"/>
                                        <p:tgtEl>
                                          <p:spTgt spid="45"/>
                                        </p:tgtEl>
                                      </p:cBhvr>
                                      <p:by x="105000" y="105000"/>
                                    </p:animScale>
                                  </p:childTnLst>
                                </p:cTn>
                              </p:par>
                              <p:par>
                                <p:cTn id="50" presetID="53" presetClass="entr" presetSubtype="16" fill="hold" grpId="0" nodeType="withEffect">
                                  <p:stCondLst>
                                    <p:cond delay="1000"/>
                                  </p:stCondLst>
                                  <p:childTnLst>
                                    <p:set>
                                      <p:cBhvr>
                                        <p:cTn id="51" dur="1" fill="hold">
                                          <p:stCondLst>
                                            <p:cond delay="0"/>
                                          </p:stCondLst>
                                        </p:cTn>
                                        <p:tgtEl>
                                          <p:spTgt spid="48"/>
                                        </p:tgtEl>
                                        <p:attrNameLst>
                                          <p:attrName>style.visibility</p:attrName>
                                        </p:attrNameLst>
                                      </p:cBhvr>
                                      <p:to>
                                        <p:strVal val="visible"/>
                                      </p:to>
                                    </p:set>
                                    <p:anim calcmode="lin" valueType="num">
                                      <p:cBhvr>
                                        <p:cTn id="52" dur="500" fill="hold"/>
                                        <p:tgtEl>
                                          <p:spTgt spid="48"/>
                                        </p:tgtEl>
                                        <p:attrNameLst>
                                          <p:attrName>ppt_w</p:attrName>
                                        </p:attrNameLst>
                                      </p:cBhvr>
                                      <p:tavLst>
                                        <p:tav tm="0">
                                          <p:val>
                                            <p:fltVal val="0"/>
                                          </p:val>
                                        </p:tav>
                                        <p:tav tm="100000">
                                          <p:val>
                                            <p:strVal val="#ppt_w"/>
                                          </p:val>
                                        </p:tav>
                                      </p:tavLst>
                                    </p:anim>
                                    <p:anim calcmode="lin" valueType="num">
                                      <p:cBhvr>
                                        <p:cTn id="53" dur="500" fill="hold"/>
                                        <p:tgtEl>
                                          <p:spTgt spid="48"/>
                                        </p:tgtEl>
                                        <p:attrNameLst>
                                          <p:attrName>ppt_h</p:attrName>
                                        </p:attrNameLst>
                                      </p:cBhvr>
                                      <p:tavLst>
                                        <p:tav tm="0">
                                          <p:val>
                                            <p:fltVal val="0"/>
                                          </p:val>
                                        </p:tav>
                                        <p:tav tm="100000">
                                          <p:val>
                                            <p:strVal val="#ppt_h"/>
                                          </p:val>
                                        </p:tav>
                                      </p:tavLst>
                                    </p:anim>
                                    <p:animEffect transition="in" filter="fade">
                                      <p:cBhvr>
                                        <p:cTn id="54" dur="500"/>
                                        <p:tgtEl>
                                          <p:spTgt spid="48"/>
                                        </p:tgtEl>
                                      </p:cBhvr>
                                    </p:animEffect>
                                  </p:childTnLst>
                                </p:cTn>
                              </p:par>
                              <p:par>
                                <p:cTn id="55" presetID="6" presetClass="emph" presetSubtype="0" accel="48000" decel="52000" autoRev="1" fill="hold" grpId="1" nodeType="withEffect">
                                  <p:stCondLst>
                                    <p:cond delay="1300"/>
                                  </p:stCondLst>
                                  <p:childTnLst>
                                    <p:animScale>
                                      <p:cBhvr>
                                        <p:cTn id="56" dur="250" fill="hold"/>
                                        <p:tgtEl>
                                          <p:spTgt spid="48"/>
                                        </p:tgtEl>
                                      </p:cBhvr>
                                      <p:by x="105000" y="105000"/>
                                    </p:animScale>
                                  </p:childTnLst>
                                </p:cTn>
                              </p:par>
                              <p:par>
                                <p:cTn id="57" presetID="53" presetClass="entr" presetSubtype="16" fill="hold" grpId="0" nodeType="withEffect">
                                  <p:stCondLst>
                                    <p:cond delay="1400"/>
                                  </p:stCondLst>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ppt_w</p:attrName>
                                        </p:attrNameLst>
                                      </p:cBhvr>
                                      <p:tavLst>
                                        <p:tav tm="0">
                                          <p:val>
                                            <p:fltVal val="0"/>
                                          </p:val>
                                        </p:tav>
                                        <p:tav tm="100000">
                                          <p:val>
                                            <p:strVal val="#ppt_w"/>
                                          </p:val>
                                        </p:tav>
                                      </p:tavLst>
                                    </p:anim>
                                    <p:anim calcmode="lin" valueType="num">
                                      <p:cBhvr>
                                        <p:cTn id="60" dur="500" fill="hold"/>
                                        <p:tgtEl>
                                          <p:spTgt spid="46"/>
                                        </p:tgtEl>
                                        <p:attrNameLst>
                                          <p:attrName>ppt_h</p:attrName>
                                        </p:attrNameLst>
                                      </p:cBhvr>
                                      <p:tavLst>
                                        <p:tav tm="0">
                                          <p:val>
                                            <p:fltVal val="0"/>
                                          </p:val>
                                        </p:tav>
                                        <p:tav tm="100000">
                                          <p:val>
                                            <p:strVal val="#ppt_h"/>
                                          </p:val>
                                        </p:tav>
                                      </p:tavLst>
                                    </p:anim>
                                    <p:animEffect transition="in" filter="fade">
                                      <p:cBhvr>
                                        <p:cTn id="61" dur="500"/>
                                        <p:tgtEl>
                                          <p:spTgt spid="46"/>
                                        </p:tgtEl>
                                      </p:cBhvr>
                                    </p:animEffect>
                                  </p:childTnLst>
                                </p:cTn>
                              </p:par>
                              <p:par>
                                <p:cTn id="62" presetID="6" presetClass="emph" presetSubtype="0" accel="48000" decel="52000" autoRev="1" fill="hold" grpId="1" nodeType="withEffect">
                                  <p:stCondLst>
                                    <p:cond delay="1700"/>
                                  </p:stCondLst>
                                  <p:childTnLst>
                                    <p:animScale>
                                      <p:cBhvr>
                                        <p:cTn id="63" dur="250" fill="hold"/>
                                        <p:tgtEl>
                                          <p:spTgt spid="46"/>
                                        </p:tgtEl>
                                      </p:cBhvr>
                                      <p:by x="105000" y="105000"/>
                                    </p:animScale>
                                  </p:childTnLst>
                                </p:cTn>
                              </p:par>
                              <p:par>
                                <p:cTn id="64" presetID="53" presetClass="entr" presetSubtype="16" fill="hold" grpId="0" nodeType="withEffect">
                                  <p:stCondLst>
                                    <p:cond delay="1000"/>
                                  </p:stCondLst>
                                  <p:childTnLst>
                                    <p:set>
                                      <p:cBhvr>
                                        <p:cTn id="65" dur="1" fill="hold">
                                          <p:stCondLst>
                                            <p:cond delay="0"/>
                                          </p:stCondLst>
                                        </p:cTn>
                                        <p:tgtEl>
                                          <p:spTgt spid="47"/>
                                        </p:tgtEl>
                                        <p:attrNameLst>
                                          <p:attrName>style.visibility</p:attrName>
                                        </p:attrNameLst>
                                      </p:cBhvr>
                                      <p:to>
                                        <p:strVal val="visible"/>
                                      </p:to>
                                    </p:set>
                                    <p:anim calcmode="lin" valueType="num">
                                      <p:cBhvr>
                                        <p:cTn id="66" dur="500" fill="hold"/>
                                        <p:tgtEl>
                                          <p:spTgt spid="47"/>
                                        </p:tgtEl>
                                        <p:attrNameLst>
                                          <p:attrName>ppt_w</p:attrName>
                                        </p:attrNameLst>
                                      </p:cBhvr>
                                      <p:tavLst>
                                        <p:tav tm="0">
                                          <p:val>
                                            <p:fltVal val="0"/>
                                          </p:val>
                                        </p:tav>
                                        <p:tav tm="100000">
                                          <p:val>
                                            <p:strVal val="#ppt_w"/>
                                          </p:val>
                                        </p:tav>
                                      </p:tavLst>
                                    </p:anim>
                                    <p:anim calcmode="lin" valueType="num">
                                      <p:cBhvr>
                                        <p:cTn id="67" dur="500" fill="hold"/>
                                        <p:tgtEl>
                                          <p:spTgt spid="47"/>
                                        </p:tgtEl>
                                        <p:attrNameLst>
                                          <p:attrName>ppt_h</p:attrName>
                                        </p:attrNameLst>
                                      </p:cBhvr>
                                      <p:tavLst>
                                        <p:tav tm="0">
                                          <p:val>
                                            <p:fltVal val="0"/>
                                          </p:val>
                                        </p:tav>
                                        <p:tav tm="100000">
                                          <p:val>
                                            <p:strVal val="#ppt_h"/>
                                          </p:val>
                                        </p:tav>
                                      </p:tavLst>
                                    </p:anim>
                                    <p:animEffect transition="in" filter="fade">
                                      <p:cBhvr>
                                        <p:cTn id="68" dur="500"/>
                                        <p:tgtEl>
                                          <p:spTgt spid="47"/>
                                        </p:tgtEl>
                                      </p:cBhvr>
                                    </p:animEffect>
                                  </p:childTnLst>
                                </p:cTn>
                              </p:par>
                              <p:par>
                                <p:cTn id="69" presetID="6" presetClass="emph" presetSubtype="0" accel="48000" decel="52000" autoRev="1" fill="hold" grpId="1" nodeType="withEffect">
                                  <p:stCondLst>
                                    <p:cond delay="1300"/>
                                  </p:stCondLst>
                                  <p:childTnLst>
                                    <p:animScale>
                                      <p:cBhvr>
                                        <p:cTn id="70" dur="250" fill="hold"/>
                                        <p:tgtEl>
                                          <p:spTgt spid="47"/>
                                        </p:tgtEl>
                                      </p:cBhvr>
                                      <p:by x="105000" y="105000"/>
                                    </p:animScale>
                                  </p:childTnLst>
                                </p:cTn>
                              </p:par>
                              <p:par>
                                <p:cTn id="71" presetID="53" presetClass="entr" presetSubtype="16" fill="hold" grpId="0" nodeType="withEffect">
                                  <p:stCondLst>
                                    <p:cond delay="180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Effect transition="in" filter="fade">
                                      <p:cBhvr>
                                        <p:cTn id="75" dur="500"/>
                                        <p:tgtEl>
                                          <p:spTgt spid="44"/>
                                        </p:tgtEl>
                                      </p:cBhvr>
                                    </p:animEffect>
                                  </p:childTnLst>
                                </p:cTn>
                              </p:par>
                              <p:par>
                                <p:cTn id="76" presetID="6" presetClass="emph" presetSubtype="0" accel="48000" decel="52000" autoRev="1" fill="hold" grpId="1" nodeType="withEffect">
                                  <p:stCondLst>
                                    <p:cond delay="2200"/>
                                  </p:stCondLst>
                                  <p:childTnLst>
                                    <p:animScale>
                                      <p:cBhvr>
                                        <p:cTn id="77" dur="250" fill="hold"/>
                                        <p:tgtEl>
                                          <p:spTgt spid="44"/>
                                        </p:tgtEl>
                                      </p:cBhvr>
                                      <p:by x="105000" y="105000"/>
                                    </p:animScale>
                                  </p:childTnLst>
                                </p:cTn>
                              </p:par>
                            </p:childTnLst>
                          </p:cTn>
                        </p:par>
                        <p:par>
                          <p:cTn id="78" fill="hold">
                            <p:stCondLst>
                              <p:cond delay="2700"/>
                            </p:stCondLst>
                            <p:childTnLst>
                              <p:par>
                                <p:cTn id="79" presetID="53" presetClass="entr" presetSubtype="16"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childTnLst>
                                </p:cTn>
                              </p:par>
                              <p:par>
                                <p:cTn id="84" presetID="6" presetClass="emph" presetSubtype="0" accel="48000" decel="52000" autoRev="1" fill="hold" grpId="1" nodeType="withEffect">
                                  <p:stCondLst>
                                    <p:cond delay="300"/>
                                  </p:stCondLst>
                                  <p:childTnLst>
                                    <p:animScale>
                                      <p:cBhvr>
                                        <p:cTn id="85" dur="250" fill="hold"/>
                                        <p:tgtEl>
                                          <p:spTgt spid="55"/>
                                        </p:tgtEl>
                                      </p:cBhvr>
                                      <p:by x="105000" y="105000"/>
                                    </p:animScale>
                                  </p:childTnLst>
                                </p:cTn>
                              </p:par>
                              <p:par>
                                <p:cTn id="86" presetID="53" presetClass="entr" presetSubtype="16" fill="hold" grpId="0" nodeType="withEffect">
                                  <p:stCondLst>
                                    <p:cond delay="500"/>
                                  </p:stCondLst>
                                  <p:childTnLst>
                                    <p:set>
                                      <p:cBhvr>
                                        <p:cTn id="87" dur="1" fill="hold">
                                          <p:stCondLst>
                                            <p:cond delay="0"/>
                                          </p:stCondLst>
                                        </p:cTn>
                                        <p:tgtEl>
                                          <p:spTgt spid="56"/>
                                        </p:tgtEl>
                                        <p:attrNameLst>
                                          <p:attrName>style.visibility</p:attrName>
                                        </p:attrNameLst>
                                      </p:cBhvr>
                                      <p:to>
                                        <p:strVal val="visible"/>
                                      </p:to>
                                    </p:set>
                                    <p:anim calcmode="lin" valueType="num">
                                      <p:cBhvr>
                                        <p:cTn id="88" dur="500" fill="hold"/>
                                        <p:tgtEl>
                                          <p:spTgt spid="56"/>
                                        </p:tgtEl>
                                        <p:attrNameLst>
                                          <p:attrName>ppt_w</p:attrName>
                                        </p:attrNameLst>
                                      </p:cBhvr>
                                      <p:tavLst>
                                        <p:tav tm="0">
                                          <p:val>
                                            <p:fltVal val="0"/>
                                          </p:val>
                                        </p:tav>
                                        <p:tav tm="100000">
                                          <p:val>
                                            <p:strVal val="#ppt_w"/>
                                          </p:val>
                                        </p:tav>
                                      </p:tavLst>
                                    </p:anim>
                                    <p:anim calcmode="lin" valueType="num">
                                      <p:cBhvr>
                                        <p:cTn id="89" dur="500" fill="hold"/>
                                        <p:tgtEl>
                                          <p:spTgt spid="56"/>
                                        </p:tgtEl>
                                        <p:attrNameLst>
                                          <p:attrName>ppt_h</p:attrName>
                                        </p:attrNameLst>
                                      </p:cBhvr>
                                      <p:tavLst>
                                        <p:tav tm="0">
                                          <p:val>
                                            <p:fltVal val="0"/>
                                          </p:val>
                                        </p:tav>
                                        <p:tav tm="100000">
                                          <p:val>
                                            <p:strVal val="#ppt_h"/>
                                          </p:val>
                                        </p:tav>
                                      </p:tavLst>
                                    </p:anim>
                                    <p:animEffect transition="in" filter="fade">
                                      <p:cBhvr>
                                        <p:cTn id="90" dur="500"/>
                                        <p:tgtEl>
                                          <p:spTgt spid="56"/>
                                        </p:tgtEl>
                                      </p:cBhvr>
                                    </p:animEffect>
                                  </p:childTnLst>
                                </p:cTn>
                              </p:par>
                              <p:par>
                                <p:cTn id="91" presetID="6" presetClass="emph" presetSubtype="0" accel="48000" decel="52000" autoRev="1" fill="hold" grpId="1" nodeType="withEffect">
                                  <p:stCondLst>
                                    <p:cond delay="800"/>
                                  </p:stCondLst>
                                  <p:childTnLst>
                                    <p:animScale>
                                      <p:cBhvr>
                                        <p:cTn id="92" dur="250" fill="hold"/>
                                        <p:tgtEl>
                                          <p:spTgt spid="56"/>
                                        </p:tgtEl>
                                      </p:cBhvr>
                                      <p:by x="105000" y="105000"/>
                                    </p:animScale>
                                  </p:childTnLst>
                                </p:cTn>
                              </p:par>
                              <p:par>
                                <p:cTn id="93" presetID="53" presetClass="entr" presetSubtype="16" fill="hold" grpId="0" nodeType="withEffect">
                                  <p:stCondLst>
                                    <p:cond delay="1000"/>
                                  </p:stCondLst>
                                  <p:childTnLst>
                                    <p:set>
                                      <p:cBhvr>
                                        <p:cTn id="94" dur="1" fill="hold">
                                          <p:stCondLst>
                                            <p:cond delay="0"/>
                                          </p:stCondLst>
                                        </p:cTn>
                                        <p:tgtEl>
                                          <p:spTgt spid="57"/>
                                        </p:tgtEl>
                                        <p:attrNameLst>
                                          <p:attrName>style.visibility</p:attrName>
                                        </p:attrNameLst>
                                      </p:cBhvr>
                                      <p:to>
                                        <p:strVal val="visible"/>
                                      </p:to>
                                    </p:set>
                                    <p:anim calcmode="lin" valueType="num">
                                      <p:cBhvr>
                                        <p:cTn id="95" dur="500" fill="hold"/>
                                        <p:tgtEl>
                                          <p:spTgt spid="57"/>
                                        </p:tgtEl>
                                        <p:attrNameLst>
                                          <p:attrName>ppt_w</p:attrName>
                                        </p:attrNameLst>
                                      </p:cBhvr>
                                      <p:tavLst>
                                        <p:tav tm="0">
                                          <p:val>
                                            <p:fltVal val="0"/>
                                          </p:val>
                                        </p:tav>
                                        <p:tav tm="100000">
                                          <p:val>
                                            <p:strVal val="#ppt_w"/>
                                          </p:val>
                                        </p:tav>
                                      </p:tavLst>
                                    </p:anim>
                                    <p:anim calcmode="lin" valueType="num">
                                      <p:cBhvr>
                                        <p:cTn id="96" dur="500" fill="hold"/>
                                        <p:tgtEl>
                                          <p:spTgt spid="57"/>
                                        </p:tgtEl>
                                        <p:attrNameLst>
                                          <p:attrName>ppt_h</p:attrName>
                                        </p:attrNameLst>
                                      </p:cBhvr>
                                      <p:tavLst>
                                        <p:tav tm="0">
                                          <p:val>
                                            <p:fltVal val="0"/>
                                          </p:val>
                                        </p:tav>
                                        <p:tav tm="100000">
                                          <p:val>
                                            <p:strVal val="#ppt_h"/>
                                          </p:val>
                                        </p:tav>
                                      </p:tavLst>
                                    </p:anim>
                                    <p:animEffect transition="in" filter="fade">
                                      <p:cBhvr>
                                        <p:cTn id="97" dur="500"/>
                                        <p:tgtEl>
                                          <p:spTgt spid="57"/>
                                        </p:tgtEl>
                                      </p:cBhvr>
                                    </p:animEffect>
                                  </p:childTnLst>
                                </p:cTn>
                              </p:par>
                              <p:par>
                                <p:cTn id="98" presetID="6" presetClass="emph" presetSubtype="0" accel="48000" decel="52000" autoRev="1" fill="hold" grpId="1" nodeType="withEffect">
                                  <p:stCondLst>
                                    <p:cond delay="1300"/>
                                  </p:stCondLst>
                                  <p:childTnLst>
                                    <p:animScale>
                                      <p:cBhvr>
                                        <p:cTn id="99" dur="250" fill="hold"/>
                                        <p:tgtEl>
                                          <p:spTgt spid="57"/>
                                        </p:tgtEl>
                                      </p:cBhvr>
                                      <p:by x="105000" y="105000"/>
                                    </p:animScale>
                                  </p:childTnLst>
                                </p:cTn>
                              </p:par>
                              <p:par>
                                <p:cTn id="100" presetID="53" presetClass="entr" presetSubtype="16" fill="hold" grpId="0" nodeType="withEffect">
                                  <p:stCondLst>
                                    <p:cond delay="16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childTnLst>
                                </p:cTn>
                              </p:par>
                              <p:par>
                                <p:cTn id="105" presetID="6" presetClass="emph" presetSubtype="0" accel="48000" decel="52000" autoRev="1" fill="hold" grpId="1" nodeType="withEffect">
                                  <p:stCondLst>
                                    <p:cond delay="1900"/>
                                  </p:stCondLst>
                                  <p:childTnLst>
                                    <p:animScale>
                                      <p:cBhvr>
                                        <p:cTn id="106" dur="250" fill="hold"/>
                                        <p:tgtEl>
                                          <p:spTgt spid="58"/>
                                        </p:tgtEl>
                                      </p:cBhvr>
                                      <p:by x="105000" y="105000"/>
                                    </p:animScale>
                                  </p:childTnLst>
                                </p:cTn>
                              </p:par>
                              <p:par>
                                <p:cTn id="107" presetID="10" presetClass="exit" presetSubtype="0" fill="hold" grpId="2" nodeType="withEffect">
                                  <p:stCondLst>
                                    <p:cond delay="1000"/>
                                  </p:stCondLst>
                                  <p:childTnLst>
                                    <p:animEffect transition="out" filter="fade">
                                      <p:cBhvr>
                                        <p:cTn id="108" dur="500"/>
                                        <p:tgtEl>
                                          <p:spTgt spid="35"/>
                                        </p:tgtEl>
                                      </p:cBhvr>
                                    </p:animEffect>
                                    <p:set>
                                      <p:cBhvr>
                                        <p:cTn id="109" dur="1" fill="hold">
                                          <p:stCondLst>
                                            <p:cond delay="499"/>
                                          </p:stCondLst>
                                        </p:cTn>
                                        <p:tgtEl>
                                          <p:spTgt spid="35"/>
                                        </p:tgtEl>
                                        <p:attrNameLst>
                                          <p:attrName>style.visibility</p:attrName>
                                        </p:attrNameLst>
                                      </p:cBhvr>
                                      <p:to>
                                        <p:strVal val="hidden"/>
                                      </p:to>
                                    </p:set>
                                  </p:childTnLst>
                                </p:cTn>
                              </p:par>
                              <p:par>
                                <p:cTn id="110" presetID="10" presetClass="exit" presetSubtype="0" fill="hold" grpId="2" nodeType="withEffect">
                                  <p:stCondLst>
                                    <p:cond delay="1100"/>
                                  </p:stCondLst>
                                  <p:childTnLst>
                                    <p:animEffect transition="out" filter="fade">
                                      <p:cBhvr>
                                        <p:cTn id="111" dur="500"/>
                                        <p:tgtEl>
                                          <p:spTgt spid="41"/>
                                        </p:tgtEl>
                                      </p:cBhvr>
                                    </p:animEffect>
                                    <p:set>
                                      <p:cBhvr>
                                        <p:cTn id="112" dur="1" fill="hold">
                                          <p:stCondLst>
                                            <p:cond delay="499"/>
                                          </p:stCondLst>
                                        </p:cTn>
                                        <p:tgtEl>
                                          <p:spTgt spid="41"/>
                                        </p:tgtEl>
                                        <p:attrNameLst>
                                          <p:attrName>style.visibility</p:attrName>
                                        </p:attrNameLst>
                                      </p:cBhvr>
                                      <p:to>
                                        <p:strVal val="hidden"/>
                                      </p:to>
                                    </p:set>
                                  </p:childTnLst>
                                </p:cTn>
                              </p:par>
                              <p:par>
                                <p:cTn id="113" presetID="10" presetClass="exit" presetSubtype="0" fill="hold" grpId="2" nodeType="withEffect">
                                  <p:stCondLst>
                                    <p:cond delay="1200"/>
                                  </p:stCondLst>
                                  <p:childTnLst>
                                    <p:animEffect transition="out" filter="fade">
                                      <p:cBhvr>
                                        <p:cTn id="114" dur="500"/>
                                        <p:tgtEl>
                                          <p:spTgt spid="42"/>
                                        </p:tgtEl>
                                      </p:cBhvr>
                                    </p:animEffect>
                                    <p:set>
                                      <p:cBhvr>
                                        <p:cTn id="115" dur="1" fill="hold">
                                          <p:stCondLst>
                                            <p:cond delay="499"/>
                                          </p:stCondLst>
                                        </p:cTn>
                                        <p:tgtEl>
                                          <p:spTgt spid="42"/>
                                        </p:tgtEl>
                                        <p:attrNameLst>
                                          <p:attrName>style.visibility</p:attrName>
                                        </p:attrNameLst>
                                      </p:cBhvr>
                                      <p:to>
                                        <p:strVal val="hidden"/>
                                      </p:to>
                                    </p:set>
                                  </p:childTnLst>
                                </p:cTn>
                              </p:par>
                              <p:par>
                                <p:cTn id="116" presetID="10" presetClass="exit" presetSubtype="0" fill="hold" grpId="2" nodeType="withEffect">
                                  <p:stCondLst>
                                    <p:cond delay="1300"/>
                                  </p:stCondLst>
                                  <p:childTnLst>
                                    <p:animEffect transition="out" filter="fade">
                                      <p:cBhvr>
                                        <p:cTn id="117" dur="500"/>
                                        <p:tgtEl>
                                          <p:spTgt spid="43"/>
                                        </p:tgtEl>
                                      </p:cBhvr>
                                    </p:animEffect>
                                    <p:set>
                                      <p:cBhvr>
                                        <p:cTn id="118" dur="1" fill="hold">
                                          <p:stCondLst>
                                            <p:cond delay="499"/>
                                          </p:stCondLst>
                                        </p:cTn>
                                        <p:tgtEl>
                                          <p:spTgt spid="43"/>
                                        </p:tgtEl>
                                        <p:attrNameLst>
                                          <p:attrName>style.visibility</p:attrName>
                                        </p:attrNameLst>
                                      </p:cBhvr>
                                      <p:to>
                                        <p:strVal val="hidden"/>
                                      </p:to>
                                    </p:set>
                                  </p:childTnLst>
                                </p:cTn>
                              </p:par>
                              <p:par>
                                <p:cTn id="119" presetID="10" presetClass="exit" presetSubtype="0" fill="hold" grpId="2" nodeType="withEffect">
                                  <p:stCondLst>
                                    <p:cond delay="1400"/>
                                  </p:stCondLst>
                                  <p:childTnLst>
                                    <p:animEffect transition="out" filter="fade">
                                      <p:cBhvr>
                                        <p:cTn id="120" dur="500"/>
                                        <p:tgtEl>
                                          <p:spTgt spid="45"/>
                                        </p:tgtEl>
                                      </p:cBhvr>
                                    </p:animEffect>
                                    <p:set>
                                      <p:cBhvr>
                                        <p:cTn id="121" dur="1" fill="hold">
                                          <p:stCondLst>
                                            <p:cond delay="499"/>
                                          </p:stCondLst>
                                        </p:cTn>
                                        <p:tgtEl>
                                          <p:spTgt spid="45"/>
                                        </p:tgtEl>
                                        <p:attrNameLst>
                                          <p:attrName>style.visibility</p:attrName>
                                        </p:attrNameLst>
                                      </p:cBhvr>
                                      <p:to>
                                        <p:strVal val="hidden"/>
                                      </p:to>
                                    </p:set>
                                  </p:childTnLst>
                                </p:cTn>
                              </p:par>
                              <p:par>
                                <p:cTn id="122" presetID="10" presetClass="exit" presetSubtype="0" fill="hold" grpId="2" nodeType="withEffect">
                                  <p:stCondLst>
                                    <p:cond delay="1500"/>
                                  </p:stCondLst>
                                  <p:childTnLst>
                                    <p:animEffect transition="out" filter="fade">
                                      <p:cBhvr>
                                        <p:cTn id="123" dur="500"/>
                                        <p:tgtEl>
                                          <p:spTgt spid="48"/>
                                        </p:tgtEl>
                                      </p:cBhvr>
                                    </p:animEffect>
                                    <p:set>
                                      <p:cBhvr>
                                        <p:cTn id="124" dur="1" fill="hold">
                                          <p:stCondLst>
                                            <p:cond delay="499"/>
                                          </p:stCondLst>
                                        </p:cTn>
                                        <p:tgtEl>
                                          <p:spTgt spid="48"/>
                                        </p:tgtEl>
                                        <p:attrNameLst>
                                          <p:attrName>style.visibility</p:attrName>
                                        </p:attrNameLst>
                                      </p:cBhvr>
                                      <p:to>
                                        <p:strVal val="hidden"/>
                                      </p:to>
                                    </p:set>
                                  </p:childTnLst>
                                </p:cTn>
                              </p:par>
                              <p:par>
                                <p:cTn id="125" presetID="10" presetClass="exit" presetSubtype="0" fill="hold" grpId="2" nodeType="withEffect">
                                  <p:stCondLst>
                                    <p:cond delay="1600"/>
                                  </p:stCondLst>
                                  <p:childTnLst>
                                    <p:animEffect transition="out" filter="fade">
                                      <p:cBhvr>
                                        <p:cTn id="126" dur="500"/>
                                        <p:tgtEl>
                                          <p:spTgt spid="46"/>
                                        </p:tgtEl>
                                      </p:cBhvr>
                                    </p:animEffect>
                                    <p:set>
                                      <p:cBhvr>
                                        <p:cTn id="127" dur="1" fill="hold">
                                          <p:stCondLst>
                                            <p:cond delay="499"/>
                                          </p:stCondLst>
                                        </p:cTn>
                                        <p:tgtEl>
                                          <p:spTgt spid="46"/>
                                        </p:tgtEl>
                                        <p:attrNameLst>
                                          <p:attrName>style.visibility</p:attrName>
                                        </p:attrNameLst>
                                      </p:cBhvr>
                                      <p:to>
                                        <p:strVal val="hidden"/>
                                      </p:to>
                                    </p:set>
                                  </p:childTnLst>
                                </p:cTn>
                              </p:par>
                              <p:par>
                                <p:cTn id="128" presetID="10" presetClass="exit" presetSubtype="0" fill="hold" grpId="2" nodeType="withEffect">
                                  <p:stCondLst>
                                    <p:cond delay="1700"/>
                                  </p:stCondLst>
                                  <p:childTnLst>
                                    <p:animEffect transition="out" filter="fade">
                                      <p:cBhvr>
                                        <p:cTn id="129" dur="500"/>
                                        <p:tgtEl>
                                          <p:spTgt spid="47"/>
                                        </p:tgtEl>
                                      </p:cBhvr>
                                    </p:animEffect>
                                    <p:set>
                                      <p:cBhvr>
                                        <p:cTn id="130" dur="1" fill="hold">
                                          <p:stCondLst>
                                            <p:cond delay="499"/>
                                          </p:stCondLst>
                                        </p:cTn>
                                        <p:tgtEl>
                                          <p:spTgt spid="47"/>
                                        </p:tgtEl>
                                        <p:attrNameLst>
                                          <p:attrName>style.visibility</p:attrName>
                                        </p:attrNameLst>
                                      </p:cBhvr>
                                      <p:to>
                                        <p:strVal val="hidden"/>
                                      </p:to>
                                    </p:set>
                                  </p:childTnLst>
                                </p:cTn>
                              </p:par>
                              <p:par>
                                <p:cTn id="131" presetID="10" presetClass="exit" presetSubtype="0" fill="hold" grpId="2" nodeType="withEffect">
                                  <p:stCondLst>
                                    <p:cond delay="1800"/>
                                  </p:stCondLst>
                                  <p:childTnLst>
                                    <p:animEffect transition="out" filter="fade">
                                      <p:cBhvr>
                                        <p:cTn id="132" dur="500"/>
                                        <p:tgtEl>
                                          <p:spTgt spid="44"/>
                                        </p:tgtEl>
                                      </p:cBhvr>
                                    </p:animEffect>
                                    <p:set>
                                      <p:cBhvr>
                                        <p:cTn id="133" dur="1" fill="hold">
                                          <p:stCondLst>
                                            <p:cond delay="499"/>
                                          </p:stCondLst>
                                        </p:cTn>
                                        <p:tgtEl>
                                          <p:spTgt spid="44"/>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39"/>
                                        </p:tgtEl>
                                        <p:attrNameLst>
                                          <p:attrName>style.visibility</p:attrName>
                                        </p:attrNameLst>
                                      </p:cBhvr>
                                      <p:to>
                                        <p:strVal val="visible"/>
                                      </p:to>
                                    </p:set>
                                    <p:animEffect transition="in" filter="fade">
                                      <p:cBhvr>
                                        <p:cTn id="138" dur="500"/>
                                        <p:tgtEl>
                                          <p:spTgt spid="39"/>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59"/>
                                        </p:tgtEl>
                                        <p:attrNameLst>
                                          <p:attrName>style.visibility</p:attrName>
                                        </p:attrNameLst>
                                      </p:cBhvr>
                                      <p:to>
                                        <p:strVal val="visible"/>
                                      </p:to>
                                    </p:set>
                                    <p:animEffect transition="in" filter="fade">
                                      <p:cBhvr>
                                        <p:cTn id="141" dur="500"/>
                                        <p:tgtEl>
                                          <p:spTgt spid="59"/>
                                        </p:tgtEl>
                                      </p:cBhvr>
                                    </p:animEffect>
                                  </p:childTnLst>
                                </p:cTn>
                              </p:par>
                              <p:par>
                                <p:cTn id="142" presetID="21" presetClass="entr" presetSubtype="1" fill="hold" grpId="0" nodeType="withEffect">
                                  <p:stCondLst>
                                    <p:cond delay="500"/>
                                  </p:stCondLst>
                                  <p:childTnLst>
                                    <p:set>
                                      <p:cBhvr>
                                        <p:cTn id="143" dur="1" fill="hold">
                                          <p:stCondLst>
                                            <p:cond delay="0"/>
                                          </p:stCondLst>
                                        </p:cTn>
                                        <p:tgtEl>
                                          <p:spTgt spid="62"/>
                                        </p:tgtEl>
                                        <p:attrNameLst>
                                          <p:attrName>style.visibility</p:attrName>
                                        </p:attrNameLst>
                                      </p:cBhvr>
                                      <p:to>
                                        <p:strVal val="visible"/>
                                      </p:to>
                                    </p:set>
                                    <p:animEffect transition="in" filter="wheel(1)">
                                      <p:cBhvr>
                                        <p:cTn id="144" dur="1100"/>
                                        <p:tgtEl>
                                          <p:spTgt spid="62"/>
                                        </p:tgtEl>
                                      </p:cBhvr>
                                    </p:animEffect>
                                  </p:childTnLst>
                                </p:cTn>
                              </p:par>
                              <p:par>
                                <p:cTn id="145" presetID="10" presetClass="entr" presetSubtype="0" fill="hold" grpId="0" nodeType="withEffect">
                                  <p:stCondLst>
                                    <p:cond delay="900"/>
                                  </p:stCondLst>
                                  <p:childTnLst>
                                    <p:set>
                                      <p:cBhvr>
                                        <p:cTn id="146" dur="1" fill="hold">
                                          <p:stCondLst>
                                            <p:cond delay="0"/>
                                          </p:stCondLst>
                                        </p:cTn>
                                        <p:tgtEl>
                                          <p:spTgt spid="37"/>
                                        </p:tgtEl>
                                        <p:attrNameLst>
                                          <p:attrName>style.visibility</p:attrName>
                                        </p:attrNameLst>
                                      </p:cBhvr>
                                      <p:to>
                                        <p:strVal val="visible"/>
                                      </p:to>
                                    </p:set>
                                    <p:animEffect transition="in" filter="fade">
                                      <p:cBhvr>
                                        <p:cTn id="147" dur="500"/>
                                        <p:tgtEl>
                                          <p:spTgt spid="37"/>
                                        </p:tgtEl>
                                      </p:cBhvr>
                                    </p:animEffect>
                                  </p:childTnLst>
                                </p:cTn>
                              </p:par>
                            </p:childTnLst>
                          </p:cTn>
                        </p:par>
                        <p:par>
                          <p:cTn id="148" fill="hold">
                            <p:stCondLst>
                              <p:cond delay="1600"/>
                            </p:stCondLst>
                            <p:childTnLst>
                              <p:par>
                                <p:cTn id="149" presetID="21" presetClass="entr" presetSubtype="1" fill="hold" grpId="0" nodeType="afterEffect">
                                  <p:stCondLst>
                                    <p:cond delay="200"/>
                                  </p:stCondLst>
                                  <p:childTnLst>
                                    <p:set>
                                      <p:cBhvr>
                                        <p:cTn id="150" dur="1" fill="hold">
                                          <p:stCondLst>
                                            <p:cond delay="0"/>
                                          </p:stCondLst>
                                        </p:cTn>
                                        <p:tgtEl>
                                          <p:spTgt spid="71"/>
                                        </p:tgtEl>
                                        <p:attrNameLst>
                                          <p:attrName>style.visibility</p:attrName>
                                        </p:attrNameLst>
                                      </p:cBhvr>
                                      <p:to>
                                        <p:strVal val="visible"/>
                                      </p:to>
                                    </p:set>
                                    <p:animEffect transition="in" filter="wheel(1)">
                                      <p:cBhvr>
                                        <p:cTn id="151" dur="1100"/>
                                        <p:tgtEl>
                                          <p:spTgt spid="71"/>
                                        </p:tgtEl>
                                      </p:cBhvr>
                                    </p:animEffect>
                                  </p:childTnLst>
                                </p:cTn>
                              </p:par>
                              <p:par>
                                <p:cTn id="152" presetID="10" presetClass="entr" presetSubtype="0" fill="hold" grpId="0" nodeType="withEffect">
                                  <p:stCondLst>
                                    <p:cond delay="100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par>
                                <p:cTn id="155" presetID="22" presetClass="entr" presetSubtype="2" fill="hold" grpId="0" nodeType="withEffect">
                                  <p:stCondLst>
                                    <p:cond delay="1400"/>
                                  </p:stCondLst>
                                  <p:childTnLst>
                                    <p:set>
                                      <p:cBhvr>
                                        <p:cTn id="156" dur="1" fill="hold">
                                          <p:stCondLst>
                                            <p:cond delay="0"/>
                                          </p:stCondLst>
                                        </p:cTn>
                                        <p:tgtEl>
                                          <p:spTgt spid="76"/>
                                        </p:tgtEl>
                                        <p:attrNameLst>
                                          <p:attrName>style.visibility</p:attrName>
                                        </p:attrNameLst>
                                      </p:cBhvr>
                                      <p:to>
                                        <p:strVal val="visible"/>
                                      </p:to>
                                    </p:set>
                                    <p:animEffect transition="in" filter="wipe(right)">
                                      <p:cBhvr>
                                        <p:cTn id="157" dur="500"/>
                                        <p:tgtEl>
                                          <p:spTgt spid="76"/>
                                        </p:tgtEl>
                                      </p:cBhvr>
                                    </p:animEffect>
                                  </p:childTnLst>
                                </p:cTn>
                              </p:par>
                              <p:par>
                                <p:cTn id="158" presetID="22" presetClass="entr" presetSubtype="4" fill="hold" grpId="0" nodeType="withEffect">
                                  <p:stCondLst>
                                    <p:cond delay="1400"/>
                                  </p:stCondLst>
                                  <p:childTnLst>
                                    <p:set>
                                      <p:cBhvr>
                                        <p:cTn id="159" dur="1" fill="hold">
                                          <p:stCondLst>
                                            <p:cond delay="0"/>
                                          </p:stCondLst>
                                        </p:cTn>
                                        <p:tgtEl>
                                          <p:spTgt spid="77"/>
                                        </p:tgtEl>
                                        <p:attrNameLst>
                                          <p:attrName>style.visibility</p:attrName>
                                        </p:attrNameLst>
                                      </p:cBhvr>
                                      <p:to>
                                        <p:strVal val="visible"/>
                                      </p:to>
                                    </p:set>
                                    <p:animEffect transition="in" filter="wipe(down)">
                                      <p:cBhvr>
                                        <p:cTn id="160" dur="500"/>
                                        <p:tgtEl>
                                          <p:spTgt spid="77"/>
                                        </p:tgtEl>
                                      </p:cBhvr>
                                    </p:animEffect>
                                  </p:childTnLst>
                                </p:cTn>
                              </p:par>
                              <p:par>
                                <p:cTn id="161" presetID="10" presetClass="entr" presetSubtype="0" fill="hold" grpId="0" nodeType="withEffect">
                                  <p:stCondLst>
                                    <p:cond delay="1500"/>
                                  </p:stCondLst>
                                  <p:childTnLst>
                                    <p:set>
                                      <p:cBhvr>
                                        <p:cTn id="162" dur="1" fill="hold">
                                          <p:stCondLst>
                                            <p:cond delay="0"/>
                                          </p:stCondLst>
                                        </p:cTn>
                                        <p:tgtEl>
                                          <p:spTgt spid="64"/>
                                        </p:tgtEl>
                                        <p:attrNameLst>
                                          <p:attrName>style.visibility</p:attrName>
                                        </p:attrNameLst>
                                      </p:cBhvr>
                                      <p:to>
                                        <p:strVal val="visible"/>
                                      </p:to>
                                    </p:set>
                                    <p:animEffect transition="in" filter="fade">
                                      <p:cBhvr>
                                        <p:cTn id="163" dur="500"/>
                                        <p:tgtEl>
                                          <p:spTgt spid="64"/>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78"/>
                                        </p:tgtEl>
                                        <p:attrNameLst>
                                          <p:attrName>style.visibility</p:attrName>
                                        </p:attrNameLst>
                                      </p:cBhvr>
                                      <p:to>
                                        <p:strVal val="visible"/>
                                      </p:to>
                                    </p:set>
                                    <p:animEffect transition="in" filter="fade">
                                      <p:cBhvr>
                                        <p:cTn id="168" dur="500"/>
                                        <p:tgtEl>
                                          <p:spTgt spid="78"/>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40"/>
                                        </p:tgtEl>
                                        <p:attrNameLst>
                                          <p:attrName>style.visibility</p:attrName>
                                        </p:attrNameLst>
                                      </p:cBhvr>
                                      <p:to>
                                        <p:strVal val="visible"/>
                                      </p:to>
                                    </p:set>
                                    <p:animEffect transition="in" filter="fade">
                                      <p:cBhvr>
                                        <p:cTn id="171" dur="500"/>
                                        <p:tgtEl>
                                          <p:spTgt spid="40"/>
                                        </p:tgtEl>
                                      </p:cBhvr>
                                    </p:animEffect>
                                  </p:childTnLst>
                                </p:cTn>
                              </p:par>
                              <p:par>
                                <p:cTn id="172" presetID="10" presetClass="entr" presetSubtype="0" fill="hold" grpId="0" nodeType="withEffect">
                                  <p:stCondLst>
                                    <p:cond delay="400"/>
                                  </p:stCondLst>
                                  <p:childTnLst>
                                    <p:set>
                                      <p:cBhvr>
                                        <p:cTn id="173" dur="1" fill="hold">
                                          <p:stCondLst>
                                            <p:cond delay="0"/>
                                          </p:stCondLst>
                                        </p:cTn>
                                        <p:tgtEl>
                                          <p:spTgt spid="151"/>
                                        </p:tgtEl>
                                        <p:attrNameLst>
                                          <p:attrName>style.visibility</p:attrName>
                                        </p:attrNameLst>
                                      </p:cBhvr>
                                      <p:to>
                                        <p:strVal val="visible"/>
                                      </p:to>
                                    </p:set>
                                    <p:animEffect transition="in" filter="fade">
                                      <p:cBhvr>
                                        <p:cTn id="174" dur="500"/>
                                        <p:tgtEl>
                                          <p:spTgt spid="151"/>
                                        </p:tgtEl>
                                      </p:cBhvr>
                                    </p:animEffect>
                                  </p:childTnLst>
                                </p:cTn>
                              </p:par>
                              <p:par>
                                <p:cTn id="175" presetID="10" presetClass="entr" presetSubtype="0" fill="hold" nodeType="withEffect">
                                  <p:stCondLst>
                                    <p:cond delay="1000"/>
                                  </p:stCondLst>
                                  <p:childTnLst>
                                    <p:set>
                                      <p:cBhvr>
                                        <p:cTn id="176" dur="1" fill="hold">
                                          <p:stCondLst>
                                            <p:cond delay="0"/>
                                          </p:stCondLst>
                                        </p:cTn>
                                        <p:tgtEl>
                                          <p:spTgt spid="155"/>
                                        </p:tgtEl>
                                        <p:attrNameLst>
                                          <p:attrName>style.visibility</p:attrName>
                                        </p:attrNameLst>
                                      </p:cBhvr>
                                      <p:to>
                                        <p:strVal val="visible"/>
                                      </p:to>
                                    </p:set>
                                    <p:animEffect transition="in" filter="fade">
                                      <p:cBhvr>
                                        <p:cTn id="177" dur="500"/>
                                        <p:tgtEl>
                                          <p:spTgt spid="155"/>
                                        </p:tgtEl>
                                      </p:cBhvr>
                                    </p:animEffect>
                                  </p:childTnLst>
                                </p:cTn>
                              </p:par>
                              <p:par>
                                <p:cTn id="178" presetID="10" presetClass="entr" presetSubtype="0" fill="hold" grpId="0" nodeType="withEffect">
                                  <p:stCondLst>
                                    <p:cond delay="1500"/>
                                  </p:stCondLst>
                                  <p:childTnLst>
                                    <p:set>
                                      <p:cBhvr>
                                        <p:cTn id="179" dur="1" fill="hold">
                                          <p:stCondLst>
                                            <p:cond delay="0"/>
                                          </p:stCondLst>
                                        </p:cTn>
                                        <p:tgtEl>
                                          <p:spTgt spid="149"/>
                                        </p:tgtEl>
                                        <p:attrNameLst>
                                          <p:attrName>style.visibility</p:attrName>
                                        </p:attrNameLst>
                                      </p:cBhvr>
                                      <p:to>
                                        <p:strVal val="visible"/>
                                      </p:to>
                                    </p:set>
                                    <p:animEffect transition="in" filter="fade">
                                      <p:cBhvr>
                                        <p:cTn id="180" dur="500"/>
                                        <p:tgtEl>
                                          <p:spTgt spid="149"/>
                                        </p:tgtEl>
                                      </p:cBhvr>
                                    </p:animEffect>
                                  </p:childTnLst>
                                </p:cTn>
                              </p:par>
                              <p:par>
                                <p:cTn id="181" presetID="10" presetClass="entr" presetSubtype="0" fill="hold" grpId="0" nodeType="withEffect">
                                  <p:stCondLst>
                                    <p:cond delay="2300"/>
                                  </p:stCondLst>
                                  <p:childTnLst>
                                    <p:set>
                                      <p:cBhvr>
                                        <p:cTn id="182" dur="1" fill="hold">
                                          <p:stCondLst>
                                            <p:cond delay="0"/>
                                          </p:stCondLst>
                                        </p:cTn>
                                        <p:tgtEl>
                                          <p:spTgt spid="143"/>
                                        </p:tgtEl>
                                        <p:attrNameLst>
                                          <p:attrName>style.visibility</p:attrName>
                                        </p:attrNameLst>
                                      </p:cBhvr>
                                      <p:to>
                                        <p:strVal val="visible"/>
                                      </p:to>
                                    </p:set>
                                    <p:animEffect transition="in" filter="fade">
                                      <p:cBhvr>
                                        <p:cTn id="183" dur="500"/>
                                        <p:tgtEl>
                                          <p:spTgt spid="143"/>
                                        </p:tgtEl>
                                      </p:cBhvr>
                                    </p:animEffect>
                                  </p:childTnLst>
                                </p:cTn>
                              </p:par>
                              <p:par>
                                <p:cTn id="184" presetID="22" presetClass="entr" presetSubtype="4" fill="hold" grpId="0" nodeType="withEffect">
                                  <p:stCondLst>
                                    <p:cond delay="2800"/>
                                  </p:stCondLst>
                                  <p:childTnLst>
                                    <p:set>
                                      <p:cBhvr>
                                        <p:cTn id="185" dur="1" fill="hold">
                                          <p:stCondLst>
                                            <p:cond delay="0"/>
                                          </p:stCondLst>
                                        </p:cTn>
                                        <p:tgtEl>
                                          <p:spTgt spid="146"/>
                                        </p:tgtEl>
                                        <p:attrNameLst>
                                          <p:attrName>style.visibility</p:attrName>
                                        </p:attrNameLst>
                                      </p:cBhvr>
                                      <p:to>
                                        <p:strVal val="visible"/>
                                      </p:to>
                                    </p:set>
                                    <p:animEffect transition="in" filter="wipe(down)">
                                      <p:cBhvr>
                                        <p:cTn id="186" dur="500"/>
                                        <p:tgtEl>
                                          <p:spTgt spid="146"/>
                                        </p:tgtEl>
                                      </p:cBhvr>
                                    </p:animEffect>
                                  </p:childTnLst>
                                </p:cTn>
                              </p:par>
                              <p:par>
                                <p:cTn id="187" presetID="10" presetClass="entr" presetSubtype="0" fill="hold" nodeType="withEffect">
                                  <p:stCondLst>
                                    <p:cond delay="3000"/>
                                  </p:stCondLst>
                                  <p:childTnLst>
                                    <p:set>
                                      <p:cBhvr>
                                        <p:cTn id="188" dur="1" fill="hold">
                                          <p:stCondLst>
                                            <p:cond delay="0"/>
                                          </p:stCondLst>
                                        </p:cTn>
                                        <p:tgtEl>
                                          <p:spTgt spid="156"/>
                                        </p:tgtEl>
                                        <p:attrNameLst>
                                          <p:attrName>style.visibility</p:attrName>
                                        </p:attrNameLst>
                                      </p:cBhvr>
                                      <p:to>
                                        <p:strVal val="visible"/>
                                      </p:to>
                                    </p:set>
                                    <p:animEffect transition="in" filter="fade">
                                      <p:cBhvr>
                                        <p:cTn id="189" dur="500"/>
                                        <p:tgtEl>
                                          <p:spTgt spid="156"/>
                                        </p:tgtEl>
                                      </p:cBhvr>
                                    </p:animEffect>
                                  </p:childTnLst>
                                </p:cTn>
                              </p:par>
                              <p:par>
                                <p:cTn id="190" presetID="10" presetClass="entr" presetSubtype="0" fill="hold" nodeType="withEffect">
                                  <p:stCondLst>
                                    <p:cond delay="3500"/>
                                  </p:stCondLst>
                                  <p:childTnLst>
                                    <p:set>
                                      <p:cBhvr>
                                        <p:cTn id="191" dur="1" fill="hold">
                                          <p:stCondLst>
                                            <p:cond delay="0"/>
                                          </p:stCondLst>
                                        </p:cTn>
                                        <p:tgtEl>
                                          <p:spTgt spid="158"/>
                                        </p:tgtEl>
                                        <p:attrNameLst>
                                          <p:attrName>style.visibility</p:attrName>
                                        </p:attrNameLst>
                                      </p:cBhvr>
                                      <p:to>
                                        <p:strVal val="visible"/>
                                      </p:to>
                                    </p:set>
                                    <p:animEffect transition="in" filter="fade">
                                      <p:cBhvr>
                                        <p:cTn id="192" dur="500"/>
                                        <p:tgtEl>
                                          <p:spTgt spid="158"/>
                                        </p:tgtEl>
                                      </p:cBhvr>
                                    </p:animEffect>
                                  </p:childTnLst>
                                </p:cTn>
                              </p:par>
                              <p:par>
                                <p:cTn id="193" presetID="10" presetClass="entr" presetSubtype="0" fill="hold" grpId="0" nodeType="withEffect">
                                  <p:stCondLst>
                                    <p:cond delay="3900"/>
                                  </p:stCondLst>
                                  <p:childTnLst>
                                    <p:set>
                                      <p:cBhvr>
                                        <p:cTn id="194" dur="1" fill="hold">
                                          <p:stCondLst>
                                            <p:cond delay="0"/>
                                          </p:stCondLst>
                                        </p:cTn>
                                        <p:tgtEl>
                                          <p:spTgt spid="131"/>
                                        </p:tgtEl>
                                        <p:attrNameLst>
                                          <p:attrName>style.visibility</p:attrName>
                                        </p:attrNameLst>
                                      </p:cBhvr>
                                      <p:to>
                                        <p:strVal val="visible"/>
                                      </p:to>
                                    </p:set>
                                    <p:animEffect transition="in" filter="fade">
                                      <p:cBhvr>
                                        <p:cTn id="195" dur="500"/>
                                        <p:tgtEl>
                                          <p:spTgt spid="131"/>
                                        </p:tgtEl>
                                      </p:cBhvr>
                                    </p:animEffect>
                                  </p:childTnLst>
                                </p:cTn>
                              </p:par>
                              <p:par>
                                <p:cTn id="196" presetID="10" presetClass="entr" presetSubtype="0" fill="hold" grpId="0" nodeType="withEffect">
                                  <p:stCondLst>
                                    <p:cond delay="4400"/>
                                  </p:stCondLst>
                                  <p:childTnLst>
                                    <p:set>
                                      <p:cBhvr>
                                        <p:cTn id="197" dur="1" fill="hold">
                                          <p:stCondLst>
                                            <p:cond delay="0"/>
                                          </p:stCondLst>
                                        </p:cTn>
                                        <p:tgtEl>
                                          <p:spTgt spid="141"/>
                                        </p:tgtEl>
                                        <p:attrNameLst>
                                          <p:attrName>style.visibility</p:attrName>
                                        </p:attrNameLst>
                                      </p:cBhvr>
                                      <p:to>
                                        <p:strVal val="visible"/>
                                      </p:to>
                                    </p:set>
                                    <p:animEffect transition="in" filter="fade">
                                      <p:cBhvr>
                                        <p:cTn id="198" dur="500"/>
                                        <p:tgtEl>
                                          <p:spTgt spid="141"/>
                                        </p:tgtEl>
                                      </p:cBhvr>
                                    </p:animEffect>
                                  </p:childTnLst>
                                </p:cTn>
                              </p:par>
                              <p:par>
                                <p:cTn id="199" presetID="10" presetClass="entr" presetSubtype="0" fill="hold" nodeType="withEffect">
                                  <p:stCondLst>
                                    <p:cond delay="2000"/>
                                  </p:stCondLst>
                                  <p:childTnLst>
                                    <p:set>
                                      <p:cBhvr>
                                        <p:cTn id="200" dur="1" fill="hold">
                                          <p:stCondLst>
                                            <p:cond delay="0"/>
                                          </p:stCondLst>
                                        </p:cTn>
                                        <p:tgtEl>
                                          <p:spTgt spid="176"/>
                                        </p:tgtEl>
                                        <p:attrNameLst>
                                          <p:attrName>style.visibility</p:attrName>
                                        </p:attrNameLst>
                                      </p:cBhvr>
                                      <p:to>
                                        <p:strVal val="visible"/>
                                      </p:to>
                                    </p:set>
                                    <p:animEffect transition="in" filter="fade">
                                      <p:cBhvr>
                                        <p:cTn id="201"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animBg="1"/>
      <p:bldP spid="35" grpId="0" animBg="1"/>
      <p:bldP spid="35" grpId="1" animBg="1"/>
      <p:bldP spid="35" grpId="2" animBg="1"/>
      <p:bldP spid="39" grpId="0" animBg="1"/>
      <p:bldP spid="40" grpId="0"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55" grpId="0" animBg="1"/>
      <p:bldP spid="55" grpId="1" animBg="1"/>
      <p:bldP spid="56" grpId="0" animBg="1"/>
      <p:bldP spid="56" grpId="1" animBg="1"/>
      <p:bldP spid="57" grpId="0" animBg="1"/>
      <p:bldP spid="57" grpId="1" animBg="1"/>
      <p:bldP spid="58" grpId="0" animBg="1"/>
      <p:bldP spid="58" grpId="1" animBg="1"/>
      <p:bldP spid="59" grpId="0" animBg="1"/>
      <p:bldP spid="62" grpId="0" animBg="1"/>
      <p:bldP spid="64" grpId="0" animBg="1"/>
      <p:bldP spid="37" grpId="0" animBg="1"/>
      <p:bldP spid="71" grpId="0" animBg="1"/>
      <p:bldP spid="63" grpId="0" animBg="1"/>
      <p:bldP spid="76" grpId="0" animBg="1"/>
      <p:bldP spid="77" grpId="0" animBg="1"/>
      <p:bldP spid="78" grpId="0" animBg="1"/>
      <p:bldP spid="131" grpId="0" animBg="1"/>
      <p:bldP spid="141" grpId="0" animBg="1"/>
      <p:bldP spid="149" grpId="0" animBg="1"/>
      <p:bldP spid="151" grpId="0" animBg="1"/>
      <p:bldP spid="143" grpId="0" animBg="1"/>
      <p:bldP spid="14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864545" y="-2917324"/>
            <a:ext cx="12863564" cy="12876899"/>
            <a:chOff x="-1864545" y="-2917324"/>
            <a:chExt cx="12863564" cy="12876899"/>
          </a:xfrm>
        </p:grpSpPr>
        <p:sp>
          <p:nvSpPr>
            <p:cNvPr id="128" name="Pie 127"/>
            <p:cNvSpPr/>
            <p:nvPr/>
          </p:nvSpPr>
          <p:spPr>
            <a:xfrm flipV="1">
              <a:off x="-1855020" y="-2902084"/>
              <a:ext cx="12854039" cy="12854039"/>
            </a:xfrm>
            <a:prstGeom prst="pie">
              <a:avLst>
                <a:gd name="adj1" fmla="val 16202462"/>
                <a:gd name="adj2" fmla="val 2183"/>
              </a:avLst>
            </a:prstGeom>
            <a:solidFill>
              <a:srgbClr val="DDD9C3"/>
            </a:solidFill>
            <a:ln w="161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2" name="Pie 131"/>
            <p:cNvSpPr/>
            <p:nvPr/>
          </p:nvSpPr>
          <p:spPr>
            <a:xfrm flipH="1" flipV="1">
              <a:off x="-1864545" y="-2894464"/>
              <a:ext cx="12854039" cy="12854039"/>
            </a:xfrm>
            <a:prstGeom prst="pie">
              <a:avLst>
                <a:gd name="adj1" fmla="val 16202462"/>
                <a:gd name="adj2" fmla="val 2183"/>
              </a:avLst>
            </a:prstGeom>
            <a:solidFill>
              <a:srgbClr val="D5EEF6"/>
            </a:solidFill>
            <a:ln w="161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Pie 2"/>
            <p:cNvSpPr>
              <a:spLocks noChangeAspect="1"/>
            </p:cNvSpPr>
            <p:nvPr/>
          </p:nvSpPr>
          <p:spPr>
            <a:xfrm>
              <a:off x="-1855021" y="-2917324"/>
              <a:ext cx="12854039" cy="12854039"/>
            </a:xfrm>
            <a:prstGeom prst="pie">
              <a:avLst>
                <a:gd name="adj1" fmla="val 10800292"/>
                <a:gd name="adj2" fmla="val 2183"/>
              </a:avLst>
            </a:prstGeom>
            <a:solidFill>
              <a:srgbClr val="E3E8E8"/>
            </a:solidFill>
            <a:ln w="161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32" name="Straight Connector 31"/>
          <p:cNvCxnSpPr/>
          <p:nvPr/>
        </p:nvCxnSpPr>
        <p:spPr>
          <a:xfrm flipH="1" flipV="1">
            <a:off x="1485900" y="1859565"/>
            <a:ext cx="238125" cy="540493"/>
          </a:xfrm>
          <a:prstGeom prst="line">
            <a:avLst/>
          </a:prstGeom>
          <a:ln>
            <a:solidFill>
              <a:srgbClr val="ABB9BB"/>
            </a:solidFill>
          </a:ln>
        </p:spPr>
        <p:style>
          <a:lnRef idx="1">
            <a:schemeClr val="accent1"/>
          </a:lnRef>
          <a:fillRef idx="0">
            <a:schemeClr val="accent1"/>
          </a:fillRef>
          <a:effectRef idx="0">
            <a:schemeClr val="accent1"/>
          </a:effectRef>
          <a:fontRef idx="minor">
            <a:schemeClr val="tx1"/>
          </a:fontRef>
        </p:style>
      </p:cxnSp>
      <p:sp>
        <p:nvSpPr>
          <p:cNvPr id="134" name="Rectangle 133"/>
          <p:cNvSpPr/>
          <p:nvPr/>
        </p:nvSpPr>
        <p:spPr>
          <a:xfrm>
            <a:off x="0" y="0"/>
            <a:ext cx="9144000" cy="98072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itle 1"/>
          <p:cNvSpPr>
            <a:spLocks noGrp="1"/>
          </p:cNvSpPr>
          <p:nvPr>
            <p:ph type="title"/>
          </p:nvPr>
        </p:nvSpPr>
        <p:spPr/>
        <p:txBody>
          <a:bodyPr/>
          <a:lstStyle/>
          <a:p>
            <a:r>
              <a:rPr lang="en-US" dirty="0"/>
              <a:t>Sensitivity Analysis (II)</a:t>
            </a:r>
          </a:p>
        </p:txBody>
      </p:sp>
      <p:grpSp>
        <p:nvGrpSpPr>
          <p:cNvPr id="136" name="Group 135"/>
          <p:cNvGrpSpPr/>
          <p:nvPr/>
        </p:nvGrpSpPr>
        <p:grpSpPr>
          <a:xfrm>
            <a:off x="7343108" y="1"/>
            <a:ext cx="1800892" cy="980728"/>
            <a:chOff x="7343108" y="1"/>
            <a:chExt cx="1800892" cy="980728"/>
          </a:xfrm>
        </p:grpSpPr>
        <p:sp>
          <p:nvSpPr>
            <p:cNvPr id="137" name="Freeform 21"/>
            <p:cNvSpPr>
              <a:spLocks/>
            </p:cNvSpPr>
            <p:nvPr/>
          </p:nvSpPr>
          <p:spPr bwMode="auto">
            <a:xfrm>
              <a:off x="7662784" y="208297"/>
              <a:ext cx="133801" cy="154053"/>
            </a:xfrm>
            <a:custGeom>
              <a:avLst/>
              <a:gdLst>
                <a:gd name="T0" fmla="*/ 21 w 78"/>
                <a:gd name="T1" fmla="*/ 84 h 90"/>
                <a:gd name="T2" fmla="*/ 66 w 78"/>
                <a:gd name="T3" fmla="*/ 57 h 90"/>
                <a:gd name="T4" fmla="*/ 66 w 78"/>
                <a:gd name="T5" fmla="*/ 33 h 90"/>
                <a:gd name="T6" fmla="*/ 21 w 78"/>
                <a:gd name="T7" fmla="*/ 7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6" y="57"/>
                    <a:pt x="66" y="57"/>
                    <a:pt x="66" y="57"/>
                  </a:cubicBezTo>
                  <a:cubicBezTo>
                    <a:pt x="78" y="51"/>
                    <a:pt x="78" y="40"/>
                    <a:pt x="66" y="33"/>
                  </a:cubicBezTo>
                  <a:cubicBezTo>
                    <a:pt x="21" y="7"/>
                    <a:pt x="21" y="7"/>
                    <a:pt x="21" y="7"/>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8" name="Freeform 22"/>
            <p:cNvSpPr>
              <a:spLocks/>
            </p:cNvSpPr>
            <p:nvPr/>
          </p:nvSpPr>
          <p:spPr bwMode="auto">
            <a:xfrm>
              <a:off x="7685205" y="703000"/>
              <a:ext cx="135248" cy="156222"/>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20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6"/>
                    <a:pt x="79" y="72"/>
                  </a:cubicBezTo>
                  <a:cubicBezTo>
                    <a:pt x="79" y="20"/>
                    <a:pt x="79" y="20"/>
                    <a:pt x="79" y="20"/>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9" name="Freeform 23"/>
            <p:cNvSpPr>
              <a:spLocks/>
            </p:cNvSpPr>
            <p:nvPr/>
          </p:nvSpPr>
          <p:spPr bwMode="auto">
            <a:xfrm>
              <a:off x="7662784" y="802809"/>
              <a:ext cx="133801" cy="155499"/>
            </a:xfrm>
            <a:custGeom>
              <a:avLst/>
              <a:gdLst>
                <a:gd name="T0" fmla="*/ 66 w 78"/>
                <a:gd name="T1" fmla="*/ 33 h 91"/>
                <a:gd name="T2" fmla="*/ 21 w 78"/>
                <a:gd name="T3" fmla="*/ 7 h 91"/>
                <a:gd name="T4" fmla="*/ 0 w 78"/>
                <a:gd name="T5" fmla="*/ 19 h 91"/>
                <a:gd name="T6" fmla="*/ 0 w 78"/>
                <a:gd name="T7" fmla="*/ 72 h 91"/>
                <a:gd name="T8" fmla="*/ 21 w 78"/>
                <a:gd name="T9" fmla="*/ 84 h 91"/>
                <a:gd name="T10" fmla="*/ 66 w 78"/>
                <a:gd name="T11" fmla="*/ 58 h 91"/>
                <a:gd name="T12" fmla="*/ 66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33"/>
                  </a:moveTo>
                  <a:cubicBezTo>
                    <a:pt x="21" y="7"/>
                    <a:pt x="21" y="7"/>
                    <a:pt x="21" y="7"/>
                  </a:cubicBezTo>
                  <a:cubicBezTo>
                    <a:pt x="9" y="0"/>
                    <a:pt x="0" y="6"/>
                    <a:pt x="0" y="19"/>
                  </a:cubicBezTo>
                  <a:cubicBezTo>
                    <a:pt x="0" y="72"/>
                    <a:pt x="0" y="72"/>
                    <a:pt x="0" y="72"/>
                  </a:cubicBezTo>
                  <a:cubicBezTo>
                    <a:pt x="0" y="85"/>
                    <a:pt x="9" y="91"/>
                    <a:pt x="21" y="84"/>
                  </a:cubicBezTo>
                  <a:cubicBezTo>
                    <a:pt x="66" y="58"/>
                    <a:pt x="66" y="58"/>
                    <a:pt x="66" y="58"/>
                  </a:cubicBezTo>
                  <a:cubicBezTo>
                    <a:pt x="78" y="51"/>
                    <a:pt x="78" y="40"/>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0" name="Freeform 24"/>
            <p:cNvSpPr>
              <a:spLocks/>
            </p:cNvSpPr>
            <p:nvPr/>
          </p:nvSpPr>
          <p:spPr bwMode="auto">
            <a:xfrm>
              <a:off x="7514518" y="802809"/>
              <a:ext cx="134524"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2" name="Freeform 25"/>
            <p:cNvSpPr>
              <a:spLocks/>
            </p:cNvSpPr>
            <p:nvPr/>
          </p:nvSpPr>
          <p:spPr bwMode="auto">
            <a:xfrm>
              <a:off x="7489927" y="1"/>
              <a:ext cx="126569" cy="66539"/>
            </a:xfrm>
            <a:custGeom>
              <a:avLst/>
              <a:gdLst>
                <a:gd name="T0" fmla="*/ 22 w 74"/>
                <a:gd name="T1" fmla="*/ 32 h 39"/>
                <a:gd name="T2" fmla="*/ 67 w 74"/>
                <a:gd name="T3" fmla="*/ 6 h 39"/>
                <a:gd name="T4" fmla="*/ 74 w 74"/>
                <a:gd name="T5" fmla="*/ 0 h 39"/>
                <a:gd name="T6" fmla="*/ 0 w 74"/>
                <a:gd name="T7" fmla="*/ 0 h 39"/>
                <a:gd name="T8" fmla="*/ 0 w 74"/>
                <a:gd name="T9" fmla="*/ 20 h 39"/>
                <a:gd name="T10" fmla="*/ 22 w 74"/>
                <a:gd name="T11" fmla="*/ 32 h 39"/>
              </a:gdLst>
              <a:ahLst/>
              <a:cxnLst>
                <a:cxn ang="0">
                  <a:pos x="T0" y="T1"/>
                </a:cxn>
                <a:cxn ang="0">
                  <a:pos x="T2" y="T3"/>
                </a:cxn>
                <a:cxn ang="0">
                  <a:pos x="T4" y="T5"/>
                </a:cxn>
                <a:cxn ang="0">
                  <a:pos x="T6" y="T7"/>
                </a:cxn>
                <a:cxn ang="0">
                  <a:pos x="T8" y="T9"/>
                </a:cxn>
                <a:cxn ang="0">
                  <a:pos x="T10" y="T11"/>
                </a:cxn>
              </a:cxnLst>
              <a:rect l="0" t="0" r="r" b="b"/>
              <a:pathLst>
                <a:path w="74" h="39">
                  <a:moveTo>
                    <a:pt x="22" y="32"/>
                  </a:moveTo>
                  <a:cubicBezTo>
                    <a:pt x="67" y="6"/>
                    <a:pt x="67" y="6"/>
                    <a:pt x="67" y="6"/>
                  </a:cubicBezTo>
                  <a:cubicBezTo>
                    <a:pt x="70" y="4"/>
                    <a:pt x="72" y="2"/>
                    <a:pt x="74" y="0"/>
                  </a:cubicBezTo>
                  <a:cubicBezTo>
                    <a:pt x="0" y="0"/>
                    <a:pt x="0" y="0"/>
                    <a:pt x="0" y="0"/>
                  </a:cubicBezTo>
                  <a:cubicBezTo>
                    <a:pt x="0" y="20"/>
                    <a:pt x="0" y="20"/>
                    <a:pt x="0" y="20"/>
                  </a:cubicBezTo>
                  <a:cubicBezTo>
                    <a:pt x="0" y="33"/>
                    <a:pt x="10" y="39"/>
                    <a:pt x="22"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4" name="Freeform 26"/>
            <p:cNvSpPr>
              <a:spLocks/>
            </p:cNvSpPr>
            <p:nvPr/>
          </p:nvSpPr>
          <p:spPr bwMode="auto">
            <a:xfrm>
              <a:off x="7489927" y="901894"/>
              <a:ext cx="130185" cy="78835"/>
            </a:xfrm>
            <a:custGeom>
              <a:avLst/>
              <a:gdLst>
                <a:gd name="T0" fmla="*/ 67 w 76"/>
                <a:gd name="T1" fmla="*/ 33 h 46"/>
                <a:gd name="T2" fmla="*/ 22 w 76"/>
                <a:gd name="T3" fmla="*/ 7 h 46"/>
                <a:gd name="T4" fmla="*/ 0 w 76"/>
                <a:gd name="T5" fmla="*/ 19 h 46"/>
                <a:gd name="T6" fmla="*/ 0 w 76"/>
                <a:gd name="T7" fmla="*/ 46 h 46"/>
                <a:gd name="T8" fmla="*/ 76 w 76"/>
                <a:gd name="T9" fmla="*/ 46 h 46"/>
                <a:gd name="T10" fmla="*/ 67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7" y="33"/>
                  </a:moveTo>
                  <a:cubicBezTo>
                    <a:pt x="22" y="7"/>
                    <a:pt x="22" y="7"/>
                    <a:pt x="22" y="7"/>
                  </a:cubicBezTo>
                  <a:cubicBezTo>
                    <a:pt x="10" y="0"/>
                    <a:pt x="0" y="6"/>
                    <a:pt x="0" y="19"/>
                  </a:cubicBezTo>
                  <a:cubicBezTo>
                    <a:pt x="0" y="46"/>
                    <a:pt x="0" y="46"/>
                    <a:pt x="0" y="46"/>
                  </a:cubicBezTo>
                  <a:cubicBezTo>
                    <a:pt x="76" y="46"/>
                    <a:pt x="76" y="46"/>
                    <a:pt x="76" y="46"/>
                  </a:cubicBezTo>
                  <a:cubicBezTo>
                    <a:pt x="76" y="41"/>
                    <a:pt x="73" y="37"/>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5" name="Freeform 27"/>
            <p:cNvSpPr>
              <a:spLocks/>
            </p:cNvSpPr>
            <p:nvPr/>
          </p:nvSpPr>
          <p:spPr bwMode="auto">
            <a:xfrm>
              <a:off x="7834194" y="506276"/>
              <a:ext cx="135248" cy="154053"/>
            </a:xfrm>
            <a:custGeom>
              <a:avLst/>
              <a:gdLst>
                <a:gd name="T0" fmla="*/ 21 w 79"/>
                <a:gd name="T1" fmla="*/ 83 h 90"/>
                <a:gd name="T2" fmla="*/ 67 w 79"/>
                <a:gd name="T3" fmla="*/ 57 h 90"/>
                <a:gd name="T4" fmla="*/ 67 w 79"/>
                <a:gd name="T5" fmla="*/ 33 h 90"/>
                <a:gd name="T6" fmla="*/ 21 w 79"/>
                <a:gd name="T7" fmla="*/ 6 h 90"/>
                <a:gd name="T8" fmla="*/ 0 w 79"/>
                <a:gd name="T9" fmla="*/ 19 h 90"/>
                <a:gd name="T10" fmla="*/ 0 w 79"/>
                <a:gd name="T11" fmla="*/ 71 h 90"/>
                <a:gd name="T12" fmla="*/ 21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1" y="83"/>
                  </a:moveTo>
                  <a:cubicBezTo>
                    <a:pt x="67" y="57"/>
                    <a:pt x="67" y="57"/>
                    <a:pt x="67" y="57"/>
                  </a:cubicBezTo>
                  <a:cubicBezTo>
                    <a:pt x="79" y="50"/>
                    <a:pt x="79" y="39"/>
                    <a:pt x="67" y="33"/>
                  </a:cubicBezTo>
                  <a:cubicBezTo>
                    <a:pt x="21" y="6"/>
                    <a:pt x="21" y="6"/>
                    <a:pt x="21" y="6"/>
                  </a:cubicBezTo>
                  <a:cubicBezTo>
                    <a:pt x="10" y="0"/>
                    <a:pt x="0" y="5"/>
                    <a:pt x="0" y="19"/>
                  </a:cubicBezTo>
                  <a:cubicBezTo>
                    <a:pt x="0" y="71"/>
                    <a:pt x="0" y="71"/>
                    <a:pt x="0" y="71"/>
                  </a:cubicBezTo>
                  <a:cubicBezTo>
                    <a:pt x="0" y="85"/>
                    <a:pt x="10"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0" name="Freeform 28"/>
            <p:cNvSpPr>
              <a:spLocks/>
            </p:cNvSpPr>
            <p:nvPr/>
          </p:nvSpPr>
          <p:spPr bwMode="auto">
            <a:xfrm>
              <a:off x="7690268" y="901894"/>
              <a:ext cx="130185" cy="78835"/>
            </a:xfrm>
            <a:custGeom>
              <a:avLst/>
              <a:gdLst>
                <a:gd name="T0" fmla="*/ 55 w 76"/>
                <a:gd name="T1" fmla="*/ 7 h 46"/>
                <a:gd name="T2" fmla="*/ 9 w 76"/>
                <a:gd name="T3" fmla="*/ 33 h 46"/>
                <a:gd name="T4" fmla="*/ 0 w 76"/>
                <a:gd name="T5" fmla="*/ 46 h 46"/>
                <a:gd name="T6" fmla="*/ 76 w 76"/>
                <a:gd name="T7" fmla="*/ 46 h 46"/>
                <a:gd name="T8" fmla="*/ 76 w 76"/>
                <a:gd name="T9" fmla="*/ 19 h 46"/>
                <a:gd name="T10" fmla="*/ 55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5" y="7"/>
                  </a:moveTo>
                  <a:cubicBezTo>
                    <a:pt x="9" y="33"/>
                    <a:pt x="9" y="33"/>
                    <a:pt x="9" y="33"/>
                  </a:cubicBezTo>
                  <a:cubicBezTo>
                    <a:pt x="3" y="37"/>
                    <a:pt x="0" y="41"/>
                    <a:pt x="0" y="46"/>
                  </a:cubicBezTo>
                  <a:cubicBezTo>
                    <a:pt x="76" y="46"/>
                    <a:pt x="76" y="46"/>
                    <a:pt x="76" y="46"/>
                  </a:cubicBezTo>
                  <a:cubicBezTo>
                    <a:pt x="76" y="19"/>
                    <a:pt x="76" y="19"/>
                    <a:pt x="76" y="19"/>
                  </a:cubicBezTo>
                  <a:cubicBezTo>
                    <a:pt x="76" y="6"/>
                    <a:pt x="66" y="0"/>
                    <a:pt x="55"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2" name="Freeform 29"/>
            <p:cNvSpPr>
              <a:spLocks/>
            </p:cNvSpPr>
            <p:nvPr/>
          </p:nvSpPr>
          <p:spPr bwMode="auto">
            <a:xfrm>
              <a:off x="8373016" y="109212"/>
              <a:ext cx="133078" cy="155499"/>
            </a:xfrm>
            <a:custGeom>
              <a:avLst/>
              <a:gdLst>
                <a:gd name="T0" fmla="*/ 11 w 78"/>
                <a:gd name="T1" fmla="*/ 33 h 91"/>
                <a:gd name="T2" fmla="*/ 11 w 78"/>
                <a:gd name="T3" fmla="*/ 58 h 91"/>
                <a:gd name="T4" fmla="*/ 57 w 78"/>
                <a:gd name="T5" fmla="*/ 84 h 91"/>
                <a:gd name="T6" fmla="*/ 78 w 78"/>
                <a:gd name="T7" fmla="*/ 71 h 91"/>
                <a:gd name="T8" fmla="*/ 78 w 78"/>
                <a:gd name="T9" fmla="*/ 19 h 91"/>
                <a:gd name="T10" fmla="*/ 57 w 78"/>
                <a:gd name="T11" fmla="*/ 7 h 91"/>
                <a:gd name="T12" fmla="*/ 11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11" y="33"/>
                  </a:moveTo>
                  <a:cubicBezTo>
                    <a:pt x="0" y="40"/>
                    <a:pt x="0" y="51"/>
                    <a:pt x="11" y="58"/>
                  </a:cubicBezTo>
                  <a:cubicBezTo>
                    <a:pt x="57" y="84"/>
                    <a:pt x="57" y="84"/>
                    <a:pt x="57" y="84"/>
                  </a:cubicBezTo>
                  <a:cubicBezTo>
                    <a:pt x="68" y="91"/>
                    <a:pt x="78" y="85"/>
                    <a:pt x="78" y="71"/>
                  </a:cubicBezTo>
                  <a:cubicBezTo>
                    <a:pt x="78" y="19"/>
                    <a:pt x="78" y="19"/>
                    <a:pt x="78" y="19"/>
                  </a:cubicBezTo>
                  <a:cubicBezTo>
                    <a:pt x="78" y="5"/>
                    <a:pt x="68" y="0"/>
                    <a:pt x="57" y="7"/>
                  </a:cubicBezTo>
                  <a:lnTo>
                    <a:pt x="11" y="33"/>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4" name="Freeform 30"/>
            <p:cNvSpPr>
              <a:spLocks/>
            </p:cNvSpPr>
            <p:nvPr/>
          </p:nvSpPr>
          <p:spPr bwMode="auto">
            <a:xfrm>
              <a:off x="8177738" y="109212"/>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7" name="Freeform 31"/>
            <p:cNvSpPr>
              <a:spLocks/>
            </p:cNvSpPr>
            <p:nvPr/>
          </p:nvSpPr>
          <p:spPr bwMode="auto">
            <a:xfrm>
              <a:off x="8349148" y="208297"/>
              <a:ext cx="133078" cy="154053"/>
            </a:xfrm>
            <a:custGeom>
              <a:avLst/>
              <a:gdLst>
                <a:gd name="T0" fmla="*/ 21 w 78"/>
                <a:gd name="T1" fmla="*/ 84 h 90"/>
                <a:gd name="T2" fmla="*/ 67 w 78"/>
                <a:gd name="T3" fmla="*/ 57 h 90"/>
                <a:gd name="T4" fmla="*/ 67 w 78"/>
                <a:gd name="T5" fmla="*/ 33 h 90"/>
                <a:gd name="T6" fmla="*/ 21 w 78"/>
                <a:gd name="T7" fmla="*/ 7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7" y="57"/>
                    <a:pt x="67" y="57"/>
                    <a:pt x="67" y="57"/>
                  </a:cubicBezTo>
                  <a:cubicBezTo>
                    <a:pt x="78" y="51"/>
                    <a:pt x="78" y="40"/>
                    <a:pt x="67" y="33"/>
                  </a:cubicBezTo>
                  <a:cubicBezTo>
                    <a:pt x="21" y="7"/>
                    <a:pt x="21" y="7"/>
                    <a:pt x="21" y="7"/>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9" name="Freeform 32"/>
            <p:cNvSpPr>
              <a:spLocks/>
            </p:cNvSpPr>
            <p:nvPr/>
          </p:nvSpPr>
          <p:spPr bwMode="auto">
            <a:xfrm>
              <a:off x="8200159" y="10127"/>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0" name="Freeform 33"/>
            <p:cNvSpPr>
              <a:spLocks/>
            </p:cNvSpPr>
            <p:nvPr/>
          </p:nvSpPr>
          <p:spPr bwMode="auto">
            <a:xfrm>
              <a:off x="8200159" y="208297"/>
              <a:ext cx="135248" cy="154053"/>
            </a:xfrm>
            <a:custGeom>
              <a:avLst/>
              <a:gdLst>
                <a:gd name="T0" fmla="*/ 57 w 79"/>
                <a:gd name="T1" fmla="*/ 7 h 90"/>
                <a:gd name="T2" fmla="*/ 12 w 79"/>
                <a:gd name="T3" fmla="*/ 33 h 90"/>
                <a:gd name="T4" fmla="*/ 12 w 79"/>
                <a:gd name="T5" fmla="*/ 57 h 90"/>
                <a:gd name="T6" fmla="*/ 57 w 79"/>
                <a:gd name="T7" fmla="*/ 84 h 90"/>
                <a:gd name="T8" fmla="*/ 79 w 79"/>
                <a:gd name="T9" fmla="*/ 71 h 90"/>
                <a:gd name="T10" fmla="*/ 79 w 79"/>
                <a:gd name="T11" fmla="*/ 19 h 90"/>
                <a:gd name="T12" fmla="*/ 57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7"/>
                  </a:moveTo>
                  <a:cubicBezTo>
                    <a:pt x="12" y="33"/>
                    <a:pt x="12" y="33"/>
                    <a:pt x="12" y="33"/>
                  </a:cubicBezTo>
                  <a:cubicBezTo>
                    <a:pt x="0" y="40"/>
                    <a:pt x="0" y="51"/>
                    <a:pt x="12" y="57"/>
                  </a:cubicBezTo>
                  <a:cubicBezTo>
                    <a:pt x="57" y="84"/>
                    <a:pt x="57" y="84"/>
                    <a:pt x="57" y="84"/>
                  </a:cubicBezTo>
                  <a:cubicBezTo>
                    <a:pt x="69" y="90"/>
                    <a:pt x="79" y="85"/>
                    <a:pt x="79" y="71"/>
                  </a:cubicBezTo>
                  <a:cubicBezTo>
                    <a:pt x="79" y="19"/>
                    <a:pt x="79" y="19"/>
                    <a:pt x="79" y="19"/>
                  </a:cubicBezTo>
                  <a:cubicBezTo>
                    <a:pt x="79"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1" name="Freeform 34"/>
            <p:cNvSpPr>
              <a:spLocks/>
            </p:cNvSpPr>
            <p:nvPr/>
          </p:nvSpPr>
          <p:spPr bwMode="auto">
            <a:xfrm>
              <a:off x="8349148" y="10127"/>
              <a:ext cx="133078" cy="155499"/>
            </a:xfrm>
            <a:custGeom>
              <a:avLst/>
              <a:gdLst>
                <a:gd name="T0" fmla="*/ 21 w 78"/>
                <a:gd name="T1" fmla="*/ 84 h 91"/>
                <a:gd name="T2" fmla="*/ 67 w 78"/>
                <a:gd name="T3" fmla="*/ 58 h 91"/>
                <a:gd name="T4" fmla="*/ 67 w 78"/>
                <a:gd name="T5" fmla="*/ 33 h 91"/>
                <a:gd name="T6" fmla="*/ 21 w 78"/>
                <a:gd name="T7" fmla="*/ 7 h 91"/>
                <a:gd name="T8" fmla="*/ 0 w 78"/>
                <a:gd name="T9" fmla="*/ 19 h 91"/>
                <a:gd name="T10" fmla="*/ 0 w 78"/>
                <a:gd name="T11" fmla="*/ 72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7" y="58"/>
                    <a:pt x="67" y="58"/>
                    <a:pt x="67" y="58"/>
                  </a:cubicBezTo>
                  <a:cubicBezTo>
                    <a:pt x="78" y="51"/>
                    <a:pt x="78" y="40"/>
                    <a:pt x="67" y="33"/>
                  </a:cubicBezTo>
                  <a:cubicBezTo>
                    <a:pt x="21" y="7"/>
                    <a:pt x="21" y="7"/>
                    <a:pt x="21" y="7"/>
                  </a:cubicBezTo>
                  <a:cubicBezTo>
                    <a:pt x="9" y="0"/>
                    <a:pt x="0" y="6"/>
                    <a:pt x="0" y="19"/>
                  </a:cubicBezTo>
                  <a:cubicBezTo>
                    <a:pt x="0" y="72"/>
                    <a:pt x="0" y="72"/>
                    <a:pt x="0" y="72"/>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2" name="Freeform 35"/>
            <p:cNvSpPr>
              <a:spLocks/>
            </p:cNvSpPr>
            <p:nvPr/>
          </p:nvSpPr>
          <p:spPr bwMode="auto">
            <a:xfrm>
              <a:off x="8373016" y="703000"/>
              <a:ext cx="133078" cy="156222"/>
            </a:xfrm>
            <a:custGeom>
              <a:avLst/>
              <a:gdLst>
                <a:gd name="T0" fmla="*/ 57 w 78"/>
                <a:gd name="T1" fmla="*/ 7 h 91"/>
                <a:gd name="T2" fmla="*/ 11 w 78"/>
                <a:gd name="T3" fmla="*/ 33 h 91"/>
                <a:gd name="T4" fmla="*/ 11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1" y="33"/>
                    <a:pt x="11" y="33"/>
                    <a:pt x="11" y="33"/>
                  </a:cubicBezTo>
                  <a:cubicBezTo>
                    <a:pt x="0" y="40"/>
                    <a:pt x="0" y="51"/>
                    <a:pt x="11" y="58"/>
                  </a:cubicBezTo>
                  <a:cubicBezTo>
                    <a:pt x="57" y="84"/>
                    <a:pt x="57" y="84"/>
                    <a:pt x="57" y="84"/>
                  </a:cubicBezTo>
                  <a:cubicBezTo>
                    <a:pt x="68" y="91"/>
                    <a:pt x="78" y="86"/>
                    <a:pt x="78" y="72"/>
                  </a:cubicBezTo>
                  <a:cubicBezTo>
                    <a:pt x="78" y="20"/>
                    <a:pt x="78" y="20"/>
                    <a:pt x="78" y="20"/>
                  </a:cubicBezTo>
                  <a:cubicBezTo>
                    <a:pt x="78" y="6"/>
                    <a:pt x="68"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3" name="Freeform 36"/>
            <p:cNvSpPr>
              <a:spLocks/>
            </p:cNvSpPr>
            <p:nvPr/>
          </p:nvSpPr>
          <p:spPr bwMode="auto">
            <a:xfrm>
              <a:off x="8177738" y="703000"/>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4" name="Freeform 37"/>
            <p:cNvSpPr>
              <a:spLocks/>
            </p:cNvSpPr>
            <p:nvPr/>
          </p:nvSpPr>
          <p:spPr bwMode="auto">
            <a:xfrm>
              <a:off x="8349148" y="802809"/>
              <a:ext cx="133078" cy="155499"/>
            </a:xfrm>
            <a:custGeom>
              <a:avLst/>
              <a:gdLst>
                <a:gd name="T0" fmla="*/ 67 w 78"/>
                <a:gd name="T1" fmla="*/ 33 h 91"/>
                <a:gd name="T2" fmla="*/ 21 w 78"/>
                <a:gd name="T3" fmla="*/ 7 h 91"/>
                <a:gd name="T4" fmla="*/ 0 w 78"/>
                <a:gd name="T5" fmla="*/ 19 h 91"/>
                <a:gd name="T6" fmla="*/ 0 w 78"/>
                <a:gd name="T7" fmla="*/ 72 h 91"/>
                <a:gd name="T8" fmla="*/ 21 w 78"/>
                <a:gd name="T9" fmla="*/ 84 h 91"/>
                <a:gd name="T10" fmla="*/ 67 w 78"/>
                <a:gd name="T11" fmla="*/ 58 h 91"/>
                <a:gd name="T12" fmla="*/ 67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7" y="33"/>
                  </a:moveTo>
                  <a:cubicBezTo>
                    <a:pt x="21" y="7"/>
                    <a:pt x="21" y="7"/>
                    <a:pt x="21" y="7"/>
                  </a:cubicBezTo>
                  <a:cubicBezTo>
                    <a:pt x="9" y="0"/>
                    <a:pt x="0" y="6"/>
                    <a:pt x="0" y="19"/>
                  </a:cubicBezTo>
                  <a:cubicBezTo>
                    <a:pt x="0" y="72"/>
                    <a:pt x="0" y="72"/>
                    <a:pt x="0" y="72"/>
                  </a:cubicBezTo>
                  <a:cubicBezTo>
                    <a:pt x="0" y="85"/>
                    <a:pt x="9" y="91"/>
                    <a:pt x="21" y="84"/>
                  </a:cubicBezTo>
                  <a:cubicBezTo>
                    <a:pt x="67" y="58"/>
                    <a:pt x="67" y="58"/>
                    <a:pt x="67" y="58"/>
                  </a:cubicBezTo>
                  <a:cubicBezTo>
                    <a:pt x="78" y="51"/>
                    <a:pt x="78"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5" name="Freeform 38"/>
            <p:cNvSpPr>
              <a:spLocks/>
            </p:cNvSpPr>
            <p:nvPr/>
          </p:nvSpPr>
          <p:spPr bwMode="auto">
            <a:xfrm>
              <a:off x="8200159" y="605362"/>
              <a:ext cx="135248" cy="154776"/>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6" name="Freeform 39"/>
            <p:cNvSpPr>
              <a:spLocks/>
            </p:cNvSpPr>
            <p:nvPr/>
          </p:nvSpPr>
          <p:spPr bwMode="auto">
            <a:xfrm>
              <a:off x="8200159" y="802809"/>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7" name="Freeform 40"/>
            <p:cNvSpPr>
              <a:spLocks/>
            </p:cNvSpPr>
            <p:nvPr/>
          </p:nvSpPr>
          <p:spPr bwMode="auto">
            <a:xfrm>
              <a:off x="8349148" y="605362"/>
              <a:ext cx="133078" cy="154776"/>
            </a:xfrm>
            <a:custGeom>
              <a:avLst/>
              <a:gdLst>
                <a:gd name="T0" fmla="*/ 21 w 78"/>
                <a:gd name="T1" fmla="*/ 83 h 90"/>
                <a:gd name="T2" fmla="*/ 67 w 78"/>
                <a:gd name="T3" fmla="*/ 57 h 90"/>
                <a:gd name="T4" fmla="*/ 67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7" y="57"/>
                    <a:pt x="67" y="57"/>
                    <a:pt x="67" y="57"/>
                  </a:cubicBezTo>
                  <a:cubicBezTo>
                    <a:pt x="78" y="50"/>
                    <a:pt x="78" y="39"/>
                    <a:pt x="67" y="33"/>
                  </a:cubicBezTo>
                  <a:cubicBezTo>
                    <a:pt x="21" y="6"/>
                    <a:pt x="21" y="6"/>
                    <a:pt x="21" y="6"/>
                  </a:cubicBezTo>
                  <a:cubicBezTo>
                    <a:pt x="9" y="0"/>
                    <a:pt x="0" y="5"/>
                    <a:pt x="0" y="19"/>
                  </a:cubicBezTo>
                  <a:cubicBezTo>
                    <a:pt x="0" y="71"/>
                    <a:pt x="0" y="71"/>
                    <a:pt x="0" y="71"/>
                  </a:cubicBezTo>
                  <a:cubicBezTo>
                    <a:pt x="0" y="85"/>
                    <a:pt x="9"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8" name="Freeform 41"/>
            <p:cNvSpPr>
              <a:spLocks/>
            </p:cNvSpPr>
            <p:nvPr/>
          </p:nvSpPr>
          <p:spPr bwMode="auto">
            <a:xfrm>
              <a:off x="8028749" y="109212"/>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1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1"/>
                  </a:cubicBezTo>
                  <a:cubicBezTo>
                    <a:pt x="78" y="19"/>
                    <a:pt x="78" y="19"/>
                    <a:pt x="78" y="19"/>
                  </a:cubicBezTo>
                  <a:cubicBezTo>
                    <a:pt x="78"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9" name="Freeform 42"/>
            <p:cNvSpPr>
              <a:spLocks/>
            </p:cNvSpPr>
            <p:nvPr/>
          </p:nvSpPr>
          <p:spPr bwMode="auto">
            <a:xfrm>
              <a:off x="8004881" y="208297"/>
              <a:ext cx="135248"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0" name="Freeform 43"/>
            <p:cNvSpPr>
              <a:spLocks/>
            </p:cNvSpPr>
            <p:nvPr/>
          </p:nvSpPr>
          <p:spPr bwMode="auto">
            <a:xfrm>
              <a:off x="8028749" y="703000"/>
              <a:ext cx="133801" cy="156222"/>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6"/>
                    <a:pt x="78" y="72"/>
                  </a:cubicBezTo>
                  <a:cubicBezTo>
                    <a:pt x="78" y="20"/>
                    <a:pt x="78" y="20"/>
                    <a:pt x="78" y="20"/>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1" name="Freeform 44"/>
            <p:cNvSpPr>
              <a:spLocks/>
            </p:cNvSpPr>
            <p:nvPr/>
          </p:nvSpPr>
          <p:spPr bwMode="auto">
            <a:xfrm>
              <a:off x="7834194" y="703000"/>
              <a:ext cx="135248" cy="156222"/>
            </a:xfrm>
            <a:custGeom>
              <a:avLst/>
              <a:gdLst>
                <a:gd name="T0" fmla="*/ 67 w 79"/>
                <a:gd name="T1" fmla="*/ 33 h 91"/>
                <a:gd name="T2" fmla="*/ 21 w 79"/>
                <a:gd name="T3" fmla="*/ 7 h 91"/>
                <a:gd name="T4" fmla="*/ 0 w 79"/>
                <a:gd name="T5" fmla="*/ 20 h 91"/>
                <a:gd name="T6" fmla="*/ 0 w 79"/>
                <a:gd name="T7" fmla="*/ 72 h 91"/>
                <a:gd name="T8" fmla="*/ 21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1" y="7"/>
                    <a:pt x="21" y="7"/>
                    <a:pt x="21" y="7"/>
                  </a:cubicBezTo>
                  <a:cubicBezTo>
                    <a:pt x="10" y="0"/>
                    <a:pt x="0" y="6"/>
                    <a:pt x="0" y="20"/>
                  </a:cubicBezTo>
                  <a:cubicBezTo>
                    <a:pt x="0" y="72"/>
                    <a:pt x="0" y="72"/>
                    <a:pt x="0" y="72"/>
                  </a:cubicBezTo>
                  <a:cubicBezTo>
                    <a:pt x="0" y="86"/>
                    <a:pt x="10" y="91"/>
                    <a:pt x="21" y="84"/>
                  </a:cubicBezTo>
                  <a:cubicBezTo>
                    <a:pt x="67" y="58"/>
                    <a:pt x="67" y="58"/>
                    <a:pt x="67" y="58"/>
                  </a:cubicBezTo>
                  <a:cubicBezTo>
                    <a:pt x="79" y="51"/>
                    <a:pt x="79"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2" name="Freeform 45"/>
            <p:cNvSpPr>
              <a:spLocks/>
            </p:cNvSpPr>
            <p:nvPr/>
          </p:nvSpPr>
          <p:spPr bwMode="auto">
            <a:xfrm>
              <a:off x="7858062" y="605362"/>
              <a:ext cx="133078" cy="154776"/>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3" name="Freeform 46"/>
            <p:cNvSpPr>
              <a:spLocks/>
            </p:cNvSpPr>
            <p:nvPr/>
          </p:nvSpPr>
          <p:spPr bwMode="auto">
            <a:xfrm>
              <a:off x="8004881" y="605362"/>
              <a:ext cx="135248" cy="154776"/>
            </a:xfrm>
            <a:custGeom>
              <a:avLst/>
              <a:gdLst>
                <a:gd name="T0" fmla="*/ 67 w 79"/>
                <a:gd name="T1" fmla="*/ 57 h 90"/>
                <a:gd name="T2" fmla="*/ 67 w 79"/>
                <a:gd name="T3" fmla="*/ 33 h 90"/>
                <a:gd name="T4" fmla="*/ 22 w 79"/>
                <a:gd name="T5" fmla="*/ 6 h 90"/>
                <a:gd name="T6" fmla="*/ 0 w 79"/>
                <a:gd name="T7" fmla="*/ 19 h 90"/>
                <a:gd name="T8" fmla="*/ 0 w 79"/>
                <a:gd name="T9" fmla="*/ 71 h 90"/>
                <a:gd name="T10" fmla="*/ 22 w 79"/>
                <a:gd name="T11" fmla="*/ 83 h 90"/>
                <a:gd name="T12" fmla="*/ 67 w 79"/>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67" y="57"/>
                  </a:move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lnTo>
                    <a:pt x="67" y="57"/>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4" name="Freeform 47"/>
            <p:cNvSpPr>
              <a:spLocks/>
            </p:cNvSpPr>
            <p:nvPr/>
          </p:nvSpPr>
          <p:spPr bwMode="auto">
            <a:xfrm>
              <a:off x="8177738" y="1"/>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1" y="2"/>
                    <a:pt x="73" y="0"/>
                  </a:cubicBezTo>
                  <a:cubicBezTo>
                    <a:pt x="0" y="0"/>
                    <a:pt x="0" y="0"/>
                    <a:pt x="0" y="0"/>
                  </a:cubicBezTo>
                  <a:cubicBezTo>
                    <a:pt x="0" y="20"/>
                    <a:pt x="0" y="20"/>
                    <a:pt x="0" y="20"/>
                  </a:cubicBezTo>
                  <a:cubicBezTo>
                    <a:pt x="0" y="33"/>
                    <a:pt x="9" y="39"/>
                    <a:pt x="21"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5" name="Freeform 48"/>
            <p:cNvSpPr>
              <a:spLocks/>
            </p:cNvSpPr>
            <p:nvPr/>
          </p:nvSpPr>
          <p:spPr bwMode="auto">
            <a:xfrm>
              <a:off x="8200159" y="407191"/>
              <a:ext cx="135248" cy="154053"/>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6" name="Freeform 49"/>
            <p:cNvSpPr>
              <a:spLocks/>
            </p:cNvSpPr>
            <p:nvPr/>
          </p:nvSpPr>
          <p:spPr bwMode="auto">
            <a:xfrm>
              <a:off x="8177738" y="506276"/>
              <a:ext cx="133801" cy="154053"/>
            </a:xfrm>
            <a:custGeom>
              <a:avLst/>
              <a:gdLst>
                <a:gd name="T0" fmla="*/ 0 w 78"/>
                <a:gd name="T1" fmla="*/ 19 h 90"/>
                <a:gd name="T2" fmla="*/ 0 w 78"/>
                <a:gd name="T3" fmla="*/ 71 h 90"/>
                <a:gd name="T4" fmla="*/ 21 w 78"/>
                <a:gd name="T5" fmla="*/ 83 h 90"/>
                <a:gd name="T6" fmla="*/ 66 w 78"/>
                <a:gd name="T7" fmla="*/ 57 h 90"/>
                <a:gd name="T8" fmla="*/ 66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6" y="57"/>
                    <a:pt x="66" y="57"/>
                    <a:pt x="66" y="57"/>
                  </a:cubicBezTo>
                  <a:cubicBezTo>
                    <a:pt x="78" y="50"/>
                    <a:pt x="78" y="39"/>
                    <a:pt x="66" y="33"/>
                  </a:cubicBezTo>
                  <a:cubicBezTo>
                    <a:pt x="21" y="6"/>
                    <a:pt x="21" y="6"/>
                    <a:pt x="21" y="6"/>
                  </a:cubicBezTo>
                  <a:cubicBezTo>
                    <a:pt x="9"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7" name="Freeform 50"/>
            <p:cNvSpPr>
              <a:spLocks/>
            </p:cNvSpPr>
            <p:nvPr/>
          </p:nvSpPr>
          <p:spPr bwMode="auto">
            <a:xfrm>
              <a:off x="8028749" y="308106"/>
              <a:ext cx="133801" cy="154053"/>
            </a:xfrm>
            <a:custGeom>
              <a:avLst/>
              <a:gdLst>
                <a:gd name="T0" fmla="*/ 78 w 78"/>
                <a:gd name="T1" fmla="*/ 19 h 90"/>
                <a:gd name="T2" fmla="*/ 57 w 78"/>
                <a:gd name="T3" fmla="*/ 6 h 90"/>
                <a:gd name="T4" fmla="*/ 12 w 78"/>
                <a:gd name="T5" fmla="*/ 33 h 90"/>
                <a:gd name="T6" fmla="*/ 12 w 78"/>
                <a:gd name="T7" fmla="*/ 57 h 90"/>
                <a:gd name="T8" fmla="*/ 57 w 78"/>
                <a:gd name="T9" fmla="*/ 84 h 90"/>
                <a:gd name="T10" fmla="*/ 78 w 78"/>
                <a:gd name="T11" fmla="*/ 71 h 90"/>
                <a:gd name="T12" fmla="*/ 78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78" y="19"/>
                  </a:moveTo>
                  <a:cubicBezTo>
                    <a:pt x="78" y="5"/>
                    <a:pt x="69" y="0"/>
                    <a:pt x="57" y="6"/>
                  </a:cubicBezTo>
                  <a:cubicBezTo>
                    <a:pt x="12" y="33"/>
                    <a:pt x="12" y="33"/>
                    <a:pt x="12" y="33"/>
                  </a:cubicBezTo>
                  <a:cubicBezTo>
                    <a:pt x="0" y="40"/>
                    <a:pt x="0" y="51"/>
                    <a:pt x="12" y="57"/>
                  </a:cubicBezTo>
                  <a:cubicBezTo>
                    <a:pt x="57" y="84"/>
                    <a:pt x="57" y="84"/>
                    <a:pt x="57" y="84"/>
                  </a:cubicBezTo>
                  <a:cubicBezTo>
                    <a:pt x="69" y="90"/>
                    <a:pt x="78" y="85"/>
                    <a:pt x="78" y="71"/>
                  </a:cubicBezTo>
                  <a:lnTo>
                    <a:pt x="78" y="19"/>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8" name="Freeform 51"/>
            <p:cNvSpPr>
              <a:spLocks/>
            </p:cNvSpPr>
            <p:nvPr/>
          </p:nvSpPr>
          <p:spPr bwMode="auto">
            <a:xfrm>
              <a:off x="8028749" y="506276"/>
              <a:ext cx="133801" cy="154053"/>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9" name="Freeform 52"/>
            <p:cNvSpPr>
              <a:spLocks/>
            </p:cNvSpPr>
            <p:nvPr/>
          </p:nvSpPr>
          <p:spPr bwMode="auto">
            <a:xfrm>
              <a:off x="8177738" y="308106"/>
              <a:ext cx="133801" cy="154053"/>
            </a:xfrm>
            <a:custGeom>
              <a:avLst/>
              <a:gdLst>
                <a:gd name="T0" fmla="*/ 66 w 78"/>
                <a:gd name="T1" fmla="*/ 57 h 90"/>
                <a:gd name="T2" fmla="*/ 66 w 78"/>
                <a:gd name="T3" fmla="*/ 33 h 90"/>
                <a:gd name="T4" fmla="*/ 21 w 78"/>
                <a:gd name="T5" fmla="*/ 6 h 90"/>
                <a:gd name="T6" fmla="*/ 0 w 78"/>
                <a:gd name="T7" fmla="*/ 19 h 90"/>
                <a:gd name="T8" fmla="*/ 0 w 78"/>
                <a:gd name="T9" fmla="*/ 71 h 90"/>
                <a:gd name="T10" fmla="*/ 21 w 78"/>
                <a:gd name="T11" fmla="*/ 84 h 90"/>
                <a:gd name="T12" fmla="*/ 66 w 78"/>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66" y="57"/>
                  </a:move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lnTo>
                    <a:pt x="66" y="57"/>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0" name="Freeform 53"/>
            <p:cNvSpPr>
              <a:spLocks/>
            </p:cNvSpPr>
            <p:nvPr/>
          </p:nvSpPr>
          <p:spPr bwMode="auto">
            <a:xfrm>
              <a:off x="8177738" y="901894"/>
              <a:ext cx="128015" cy="78835"/>
            </a:xfrm>
            <a:custGeom>
              <a:avLst/>
              <a:gdLst>
                <a:gd name="T0" fmla="*/ 66 w 75"/>
                <a:gd name="T1" fmla="*/ 33 h 46"/>
                <a:gd name="T2" fmla="*/ 21 w 75"/>
                <a:gd name="T3" fmla="*/ 7 h 46"/>
                <a:gd name="T4" fmla="*/ 0 w 75"/>
                <a:gd name="T5" fmla="*/ 19 h 46"/>
                <a:gd name="T6" fmla="*/ 0 w 75"/>
                <a:gd name="T7" fmla="*/ 46 h 46"/>
                <a:gd name="T8" fmla="*/ 75 w 75"/>
                <a:gd name="T9" fmla="*/ 46 h 46"/>
                <a:gd name="T10" fmla="*/ 66 w 75"/>
                <a:gd name="T11" fmla="*/ 33 h 46"/>
              </a:gdLst>
              <a:ahLst/>
              <a:cxnLst>
                <a:cxn ang="0">
                  <a:pos x="T0" y="T1"/>
                </a:cxn>
                <a:cxn ang="0">
                  <a:pos x="T2" y="T3"/>
                </a:cxn>
                <a:cxn ang="0">
                  <a:pos x="T4" y="T5"/>
                </a:cxn>
                <a:cxn ang="0">
                  <a:pos x="T6" y="T7"/>
                </a:cxn>
                <a:cxn ang="0">
                  <a:pos x="T8" y="T9"/>
                </a:cxn>
                <a:cxn ang="0">
                  <a:pos x="T10" y="T11"/>
                </a:cxn>
              </a:cxnLst>
              <a:rect l="0" t="0" r="r" b="b"/>
              <a:pathLst>
                <a:path w="75"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5" y="41"/>
                    <a:pt x="72" y="37"/>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1" name="Freeform 54"/>
            <p:cNvSpPr>
              <a:spLocks/>
            </p:cNvSpPr>
            <p:nvPr/>
          </p:nvSpPr>
          <p:spPr bwMode="auto">
            <a:xfrm>
              <a:off x="8519835" y="1"/>
              <a:ext cx="125122" cy="66539"/>
            </a:xfrm>
            <a:custGeom>
              <a:avLst/>
              <a:gdLst>
                <a:gd name="T0" fmla="*/ 22 w 73"/>
                <a:gd name="T1" fmla="*/ 32 h 39"/>
                <a:gd name="T2" fmla="*/ 67 w 73"/>
                <a:gd name="T3" fmla="*/ 6 h 39"/>
                <a:gd name="T4" fmla="*/ 73 w 73"/>
                <a:gd name="T5" fmla="*/ 0 h 39"/>
                <a:gd name="T6" fmla="*/ 0 w 73"/>
                <a:gd name="T7" fmla="*/ 0 h 39"/>
                <a:gd name="T8" fmla="*/ 0 w 73"/>
                <a:gd name="T9" fmla="*/ 20 h 39"/>
                <a:gd name="T10" fmla="*/ 22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2" y="32"/>
                  </a:moveTo>
                  <a:cubicBezTo>
                    <a:pt x="67" y="6"/>
                    <a:pt x="67" y="6"/>
                    <a:pt x="67" y="6"/>
                  </a:cubicBezTo>
                  <a:cubicBezTo>
                    <a:pt x="70" y="4"/>
                    <a:pt x="72" y="2"/>
                    <a:pt x="73" y="0"/>
                  </a:cubicBezTo>
                  <a:cubicBezTo>
                    <a:pt x="0" y="0"/>
                    <a:pt x="0" y="0"/>
                    <a:pt x="0" y="0"/>
                  </a:cubicBezTo>
                  <a:cubicBezTo>
                    <a:pt x="0" y="20"/>
                    <a:pt x="0" y="20"/>
                    <a:pt x="0" y="20"/>
                  </a:cubicBezTo>
                  <a:cubicBezTo>
                    <a:pt x="0" y="33"/>
                    <a:pt x="10" y="39"/>
                    <a:pt x="22"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2" name="Freeform 55"/>
            <p:cNvSpPr>
              <a:spLocks/>
            </p:cNvSpPr>
            <p:nvPr/>
          </p:nvSpPr>
          <p:spPr bwMode="auto">
            <a:xfrm>
              <a:off x="8381695" y="1"/>
              <a:ext cx="124399" cy="66539"/>
            </a:xfrm>
            <a:custGeom>
              <a:avLst/>
              <a:gdLst>
                <a:gd name="T0" fmla="*/ 6 w 73"/>
                <a:gd name="T1" fmla="*/ 6 h 39"/>
                <a:gd name="T2" fmla="*/ 52 w 73"/>
                <a:gd name="T3" fmla="*/ 32 h 39"/>
                <a:gd name="T4" fmla="*/ 73 w 73"/>
                <a:gd name="T5" fmla="*/ 20 h 39"/>
                <a:gd name="T6" fmla="*/ 73 w 73"/>
                <a:gd name="T7" fmla="*/ 0 h 39"/>
                <a:gd name="T8" fmla="*/ 0 w 73"/>
                <a:gd name="T9" fmla="*/ 0 h 39"/>
                <a:gd name="T10" fmla="*/ 6 w 73"/>
                <a:gd name="T11" fmla="*/ 6 h 39"/>
              </a:gdLst>
              <a:ahLst/>
              <a:cxnLst>
                <a:cxn ang="0">
                  <a:pos x="T0" y="T1"/>
                </a:cxn>
                <a:cxn ang="0">
                  <a:pos x="T2" y="T3"/>
                </a:cxn>
                <a:cxn ang="0">
                  <a:pos x="T4" y="T5"/>
                </a:cxn>
                <a:cxn ang="0">
                  <a:pos x="T6" y="T7"/>
                </a:cxn>
                <a:cxn ang="0">
                  <a:pos x="T8" y="T9"/>
                </a:cxn>
                <a:cxn ang="0">
                  <a:pos x="T10" y="T11"/>
                </a:cxn>
              </a:cxnLst>
              <a:rect l="0" t="0" r="r" b="b"/>
              <a:pathLst>
                <a:path w="73" h="39">
                  <a:moveTo>
                    <a:pt x="6" y="6"/>
                  </a:moveTo>
                  <a:cubicBezTo>
                    <a:pt x="52" y="32"/>
                    <a:pt x="52" y="32"/>
                    <a:pt x="52" y="32"/>
                  </a:cubicBezTo>
                  <a:cubicBezTo>
                    <a:pt x="63" y="39"/>
                    <a:pt x="73" y="33"/>
                    <a:pt x="73" y="20"/>
                  </a:cubicBezTo>
                  <a:cubicBezTo>
                    <a:pt x="73" y="0"/>
                    <a:pt x="73" y="0"/>
                    <a:pt x="73" y="0"/>
                  </a:cubicBezTo>
                  <a:cubicBezTo>
                    <a:pt x="0" y="0"/>
                    <a:pt x="0" y="0"/>
                    <a:pt x="0" y="0"/>
                  </a:cubicBezTo>
                  <a:cubicBezTo>
                    <a:pt x="1" y="2"/>
                    <a:pt x="3" y="4"/>
                    <a:pt x="6"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3" name="Freeform 56"/>
            <p:cNvSpPr>
              <a:spLocks/>
            </p:cNvSpPr>
            <p:nvPr/>
          </p:nvSpPr>
          <p:spPr bwMode="auto">
            <a:xfrm>
              <a:off x="8543703" y="407191"/>
              <a:ext cx="133801" cy="154053"/>
            </a:xfrm>
            <a:custGeom>
              <a:avLst/>
              <a:gdLst>
                <a:gd name="T0" fmla="*/ 12 w 78"/>
                <a:gd name="T1" fmla="*/ 33 h 90"/>
                <a:gd name="T2" fmla="*/ 12 w 78"/>
                <a:gd name="T3" fmla="*/ 57 h 90"/>
                <a:gd name="T4" fmla="*/ 57 w 78"/>
                <a:gd name="T5" fmla="*/ 83 h 90"/>
                <a:gd name="T6" fmla="*/ 78 w 78"/>
                <a:gd name="T7" fmla="*/ 71 h 90"/>
                <a:gd name="T8" fmla="*/ 78 w 78"/>
                <a:gd name="T9" fmla="*/ 19 h 90"/>
                <a:gd name="T10" fmla="*/ 57 w 78"/>
                <a:gd name="T11" fmla="*/ 6 h 90"/>
                <a:gd name="T12" fmla="*/ 12 w 78"/>
                <a:gd name="T13" fmla="*/ 3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12" y="33"/>
                  </a:move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lnTo>
                    <a:pt x="12" y="33"/>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4" name="Freeform 57"/>
            <p:cNvSpPr>
              <a:spLocks/>
            </p:cNvSpPr>
            <p:nvPr/>
          </p:nvSpPr>
          <p:spPr bwMode="auto">
            <a:xfrm>
              <a:off x="8349148" y="407191"/>
              <a:ext cx="133078" cy="154053"/>
            </a:xfrm>
            <a:custGeom>
              <a:avLst/>
              <a:gdLst>
                <a:gd name="T0" fmla="*/ 0 w 78"/>
                <a:gd name="T1" fmla="*/ 19 h 90"/>
                <a:gd name="T2" fmla="*/ 0 w 78"/>
                <a:gd name="T3" fmla="*/ 71 h 90"/>
                <a:gd name="T4" fmla="*/ 21 w 78"/>
                <a:gd name="T5" fmla="*/ 83 h 90"/>
                <a:gd name="T6" fmla="*/ 67 w 78"/>
                <a:gd name="T7" fmla="*/ 57 h 90"/>
                <a:gd name="T8" fmla="*/ 67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7" y="57"/>
                    <a:pt x="67" y="57"/>
                    <a:pt x="67" y="57"/>
                  </a:cubicBezTo>
                  <a:cubicBezTo>
                    <a:pt x="78" y="50"/>
                    <a:pt x="78" y="39"/>
                    <a:pt x="67" y="33"/>
                  </a:cubicBezTo>
                  <a:cubicBezTo>
                    <a:pt x="21" y="6"/>
                    <a:pt x="21" y="6"/>
                    <a:pt x="21" y="6"/>
                  </a:cubicBezTo>
                  <a:cubicBezTo>
                    <a:pt x="9"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5" name="Freeform 58"/>
            <p:cNvSpPr>
              <a:spLocks/>
            </p:cNvSpPr>
            <p:nvPr/>
          </p:nvSpPr>
          <p:spPr bwMode="auto">
            <a:xfrm>
              <a:off x="8519835" y="506276"/>
              <a:ext cx="135248"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6" name="Freeform 59"/>
            <p:cNvSpPr>
              <a:spLocks/>
            </p:cNvSpPr>
            <p:nvPr/>
          </p:nvSpPr>
          <p:spPr bwMode="auto">
            <a:xfrm>
              <a:off x="8373016" y="308106"/>
              <a:ext cx="133078" cy="154053"/>
            </a:xfrm>
            <a:custGeom>
              <a:avLst/>
              <a:gdLst>
                <a:gd name="T0" fmla="*/ 57 w 78"/>
                <a:gd name="T1" fmla="*/ 6 h 90"/>
                <a:gd name="T2" fmla="*/ 11 w 78"/>
                <a:gd name="T3" fmla="*/ 33 h 90"/>
                <a:gd name="T4" fmla="*/ 11 w 78"/>
                <a:gd name="T5" fmla="*/ 57 h 90"/>
                <a:gd name="T6" fmla="*/ 57 w 78"/>
                <a:gd name="T7" fmla="*/ 84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40"/>
                    <a:pt x="0" y="51"/>
                    <a:pt x="11" y="57"/>
                  </a:cubicBezTo>
                  <a:cubicBezTo>
                    <a:pt x="57" y="84"/>
                    <a:pt x="57" y="84"/>
                    <a:pt x="57" y="84"/>
                  </a:cubicBezTo>
                  <a:cubicBezTo>
                    <a:pt x="68" y="90"/>
                    <a:pt x="78" y="85"/>
                    <a:pt x="78" y="71"/>
                  </a:cubicBezTo>
                  <a:cubicBezTo>
                    <a:pt x="78" y="19"/>
                    <a:pt x="78" y="19"/>
                    <a:pt x="78" y="19"/>
                  </a:cubicBezTo>
                  <a:cubicBezTo>
                    <a:pt x="78" y="5"/>
                    <a:pt x="68"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7" name="Freeform 60"/>
            <p:cNvSpPr>
              <a:spLocks/>
            </p:cNvSpPr>
            <p:nvPr/>
          </p:nvSpPr>
          <p:spPr bwMode="auto">
            <a:xfrm>
              <a:off x="8373016" y="506276"/>
              <a:ext cx="133078" cy="154053"/>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8" y="90"/>
                    <a:pt x="78" y="85"/>
                    <a:pt x="78" y="71"/>
                  </a:cubicBezTo>
                  <a:cubicBezTo>
                    <a:pt x="78" y="19"/>
                    <a:pt x="78" y="19"/>
                    <a:pt x="78" y="19"/>
                  </a:cubicBezTo>
                  <a:cubicBezTo>
                    <a:pt x="78" y="5"/>
                    <a:pt x="68"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8" name="Freeform 61"/>
            <p:cNvSpPr>
              <a:spLocks/>
            </p:cNvSpPr>
            <p:nvPr/>
          </p:nvSpPr>
          <p:spPr bwMode="auto">
            <a:xfrm>
              <a:off x="8519835" y="308106"/>
              <a:ext cx="135248" cy="154053"/>
            </a:xfrm>
            <a:custGeom>
              <a:avLst/>
              <a:gdLst>
                <a:gd name="T0" fmla="*/ 22 w 79"/>
                <a:gd name="T1" fmla="*/ 84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6"/>
                    <a:pt x="22" y="6"/>
                    <a:pt x="22" y="6"/>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9" name="Freeform 62"/>
            <p:cNvSpPr>
              <a:spLocks/>
            </p:cNvSpPr>
            <p:nvPr/>
          </p:nvSpPr>
          <p:spPr bwMode="auto">
            <a:xfrm>
              <a:off x="8375909" y="901894"/>
              <a:ext cx="130185" cy="78835"/>
            </a:xfrm>
            <a:custGeom>
              <a:avLst/>
              <a:gdLst>
                <a:gd name="T0" fmla="*/ 55 w 76"/>
                <a:gd name="T1" fmla="*/ 7 h 46"/>
                <a:gd name="T2" fmla="*/ 9 w 76"/>
                <a:gd name="T3" fmla="*/ 33 h 46"/>
                <a:gd name="T4" fmla="*/ 1 w 76"/>
                <a:gd name="T5" fmla="*/ 46 h 46"/>
                <a:gd name="T6" fmla="*/ 76 w 76"/>
                <a:gd name="T7" fmla="*/ 46 h 46"/>
                <a:gd name="T8" fmla="*/ 76 w 76"/>
                <a:gd name="T9" fmla="*/ 19 h 46"/>
                <a:gd name="T10" fmla="*/ 55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5" y="7"/>
                  </a:moveTo>
                  <a:cubicBezTo>
                    <a:pt x="9" y="33"/>
                    <a:pt x="9" y="33"/>
                    <a:pt x="9" y="33"/>
                  </a:cubicBezTo>
                  <a:cubicBezTo>
                    <a:pt x="3" y="37"/>
                    <a:pt x="0" y="41"/>
                    <a:pt x="1" y="46"/>
                  </a:cubicBezTo>
                  <a:cubicBezTo>
                    <a:pt x="76" y="46"/>
                    <a:pt x="76" y="46"/>
                    <a:pt x="76" y="46"/>
                  </a:cubicBezTo>
                  <a:cubicBezTo>
                    <a:pt x="76" y="19"/>
                    <a:pt x="76" y="19"/>
                    <a:pt x="76" y="19"/>
                  </a:cubicBezTo>
                  <a:cubicBezTo>
                    <a:pt x="76" y="6"/>
                    <a:pt x="66" y="0"/>
                    <a:pt x="55"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0" name="Freeform 63"/>
            <p:cNvSpPr>
              <a:spLocks/>
            </p:cNvSpPr>
            <p:nvPr/>
          </p:nvSpPr>
          <p:spPr bwMode="auto">
            <a:xfrm>
              <a:off x="8519835" y="901894"/>
              <a:ext cx="130185" cy="78835"/>
            </a:xfrm>
            <a:custGeom>
              <a:avLst/>
              <a:gdLst>
                <a:gd name="T0" fmla="*/ 67 w 76"/>
                <a:gd name="T1" fmla="*/ 33 h 46"/>
                <a:gd name="T2" fmla="*/ 22 w 76"/>
                <a:gd name="T3" fmla="*/ 7 h 46"/>
                <a:gd name="T4" fmla="*/ 0 w 76"/>
                <a:gd name="T5" fmla="*/ 19 h 46"/>
                <a:gd name="T6" fmla="*/ 0 w 76"/>
                <a:gd name="T7" fmla="*/ 46 h 46"/>
                <a:gd name="T8" fmla="*/ 76 w 76"/>
                <a:gd name="T9" fmla="*/ 46 h 46"/>
                <a:gd name="T10" fmla="*/ 67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7" y="33"/>
                  </a:moveTo>
                  <a:cubicBezTo>
                    <a:pt x="22" y="7"/>
                    <a:pt x="22" y="7"/>
                    <a:pt x="22" y="7"/>
                  </a:cubicBezTo>
                  <a:cubicBezTo>
                    <a:pt x="10" y="0"/>
                    <a:pt x="0" y="6"/>
                    <a:pt x="0" y="19"/>
                  </a:cubicBezTo>
                  <a:cubicBezTo>
                    <a:pt x="0" y="46"/>
                    <a:pt x="0" y="46"/>
                    <a:pt x="0" y="46"/>
                  </a:cubicBezTo>
                  <a:cubicBezTo>
                    <a:pt x="76" y="46"/>
                    <a:pt x="76" y="46"/>
                    <a:pt x="76" y="46"/>
                  </a:cubicBezTo>
                  <a:cubicBezTo>
                    <a:pt x="76" y="41"/>
                    <a:pt x="73" y="37"/>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1" name="Freeform 64"/>
            <p:cNvSpPr>
              <a:spLocks/>
            </p:cNvSpPr>
            <p:nvPr/>
          </p:nvSpPr>
          <p:spPr bwMode="auto">
            <a:xfrm>
              <a:off x="9058657" y="128017"/>
              <a:ext cx="85343" cy="117890"/>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2" name="Freeform 65"/>
            <p:cNvSpPr>
              <a:spLocks/>
            </p:cNvSpPr>
            <p:nvPr/>
          </p:nvSpPr>
          <p:spPr bwMode="auto">
            <a:xfrm>
              <a:off x="8863379" y="109212"/>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3" name="Freeform 66"/>
            <p:cNvSpPr>
              <a:spLocks/>
            </p:cNvSpPr>
            <p:nvPr/>
          </p:nvSpPr>
          <p:spPr bwMode="auto">
            <a:xfrm>
              <a:off x="9034789" y="208297"/>
              <a:ext cx="109211" cy="154053"/>
            </a:xfrm>
            <a:custGeom>
              <a:avLst/>
              <a:gdLst>
                <a:gd name="T0" fmla="*/ 0 w 64"/>
                <a:gd name="T1" fmla="*/ 19 h 90"/>
                <a:gd name="T2" fmla="*/ 0 w 64"/>
                <a:gd name="T3" fmla="*/ 71 h 90"/>
                <a:gd name="T4" fmla="*/ 21 w 64"/>
                <a:gd name="T5" fmla="*/ 84 h 90"/>
                <a:gd name="T6" fmla="*/ 64 w 64"/>
                <a:gd name="T7" fmla="*/ 59 h 90"/>
                <a:gd name="T8" fmla="*/ 64 w 64"/>
                <a:gd name="T9" fmla="*/ 31 h 90"/>
                <a:gd name="T10" fmla="*/ 21 w 64"/>
                <a:gd name="T11" fmla="*/ 7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4"/>
                  </a:cubicBezTo>
                  <a:cubicBezTo>
                    <a:pt x="64" y="59"/>
                    <a:pt x="64" y="59"/>
                    <a:pt x="64" y="59"/>
                  </a:cubicBezTo>
                  <a:cubicBezTo>
                    <a:pt x="64" y="31"/>
                    <a:pt x="64" y="31"/>
                    <a:pt x="64" y="31"/>
                  </a:cubicBezTo>
                  <a:cubicBezTo>
                    <a:pt x="21" y="7"/>
                    <a:pt x="21" y="7"/>
                    <a:pt x="21" y="7"/>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4" name="Freeform 67"/>
            <p:cNvSpPr>
              <a:spLocks/>
            </p:cNvSpPr>
            <p:nvPr/>
          </p:nvSpPr>
          <p:spPr bwMode="auto">
            <a:xfrm>
              <a:off x="8885800" y="10127"/>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5" name="Freeform 68"/>
            <p:cNvSpPr>
              <a:spLocks/>
            </p:cNvSpPr>
            <p:nvPr/>
          </p:nvSpPr>
          <p:spPr bwMode="auto">
            <a:xfrm>
              <a:off x="8885800" y="208297"/>
              <a:ext cx="135248" cy="154053"/>
            </a:xfrm>
            <a:custGeom>
              <a:avLst/>
              <a:gdLst>
                <a:gd name="T0" fmla="*/ 58 w 79"/>
                <a:gd name="T1" fmla="*/ 7 h 90"/>
                <a:gd name="T2" fmla="*/ 12 w 79"/>
                <a:gd name="T3" fmla="*/ 33 h 90"/>
                <a:gd name="T4" fmla="*/ 12 w 79"/>
                <a:gd name="T5" fmla="*/ 57 h 90"/>
                <a:gd name="T6" fmla="*/ 58 w 79"/>
                <a:gd name="T7" fmla="*/ 84 h 90"/>
                <a:gd name="T8" fmla="*/ 79 w 79"/>
                <a:gd name="T9" fmla="*/ 71 h 90"/>
                <a:gd name="T10" fmla="*/ 79 w 79"/>
                <a:gd name="T11" fmla="*/ 19 h 90"/>
                <a:gd name="T12" fmla="*/ 58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7"/>
                  </a:moveTo>
                  <a:cubicBezTo>
                    <a:pt x="12" y="33"/>
                    <a:pt x="12" y="33"/>
                    <a:pt x="12" y="33"/>
                  </a:cubicBezTo>
                  <a:cubicBezTo>
                    <a:pt x="0" y="40"/>
                    <a:pt x="0" y="51"/>
                    <a:pt x="12" y="57"/>
                  </a:cubicBezTo>
                  <a:cubicBezTo>
                    <a:pt x="58" y="84"/>
                    <a:pt x="58" y="84"/>
                    <a:pt x="58" y="84"/>
                  </a:cubicBezTo>
                  <a:cubicBezTo>
                    <a:pt x="69" y="90"/>
                    <a:pt x="79" y="85"/>
                    <a:pt x="79" y="71"/>
                  </a:cubicBezTo>
                  <a:cubicBezTo>
                    <a:pt x="79" y="19"/>
                    <a:pt x="79" y="19"/>
                    <a:pt x="79" y="19"/>
                  </a:cubicBezTo>
                  <a:cubicBezTo>
                    <a:pt x="79" y="5"/>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6" name="Freeform 69"/>
            <p:cNvSpPr>
              <a:spLocks/>
            </p:cNvSpPr>
            <p:nvPr/>
          </p:nvSpPr>
          <p:spPr bwMode="auto">
            <a:xfrm>
              <a:off x="9034789" y="10127"/>
              <a:ext cx="109211" cy="155499"/>
            </a:xfrm>
            <a:custGeom>
              <a:avLst/>
              <a:gdLst>
                <a:gd name="T0" fmla="*/ 0 w 64"/>
                <a:gd name="T1" fmla="*/ 19 h 91"/>
                <a:gd name="T2" fmla="*/ 0 w 64"/>
                <a:gd name="T3" fmla="*/ 72 h 91"/>
                <a:gd name="T4" fmla="*/ 21 w 64"/>
                <a:gd name="T5" fmla="*/ 84 h 91"/>
                <a:gd name="T6" fmla="*/ 64 w 64"/>
                <a:gd name="T7" fmla="*/ 59 h 91"/>
                <a:gd name="T8" fmla="*/ 64 w 64"/>
                <a:gd name="T9" fmla="*/ 31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59"/>
                    <a:pt x="64" y="59"/>
                    <a:pt x="64" y="59"/>
                  </a:cubicBezTo>
                  <a:cubicBezTo>
                    <a:pt x="64" y="31"/>
                    <a:pt x="64" y="31"/>
                    <a:pt x="64" y="31"/>
                  </a:cubicBezTo>
                  <a:cubicBezTo>
                    <a:pt x="21" y="7"/>
                    <a:pt x="21" y="7"/>
                    <a:pt x="21" y="7"/>
                  </a:cubicBezTo>
                  <a:cubicBezTo>
                    <a:pt x="10" y="0"/>
                    <a:pt x="0" y="6"/>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7" name="Freeform 70"/>
            <p:cNvSpPr>
              <a:spLocks/>
            </p:cNvSpPr>
            <p:nvPr/>
          </p:nvSpPr>
          <p:spPr bwMode="auto">
            <a:xfrm>
              <a:off x="9058657" y="721805"/>
              <a:ext cx="85343" cy="118613"/>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8" name="Freeform 71"/>
            <p:cNvSpPr>
              <a:spLocks/>
            </p:cNvSpPr>
            <p:nvPr/>
          </p:nvSpPr>
          <p:spPr bwMode="auto">
            <a:xfrm>
              <a:off x="8863379" y="703000"/>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9" name="Freeform 72"/>
            <p:cNvSpPr>
              <a:spLocks/>
            </p:cNvSpPr>
            <p:nvPr/>
          </p:nvSpPr>
          <p:spPr bwMode="auto">
            <a:xfrm>
              <a:off x="9034789" y="802809"/>
              <a:ext cx="109211" cy="155499"/>
            </a:xfrm>
            <a:custGeom>
              <a:avLst/>
              <a:gdLst>
                <a:gd name="T0" fmla="*/ 0 w 64"/>
                <a:gd name="T1" fmla="*/ 19 h 91"/>
                <a:gd name="T2" fmla="*/ 0 w 64"/>
                <a:gd name="T3" fmla="*/ 72 h 91"/>
                <a:gd name="T4" fmla="*/ 21 w 64"/>
                <a:gd name="T5" fmla="*/ 84 h 91"/>
                <a:gd name="T6" fmla="*/ 64 w 64"/>
                <a:gd name="T7" fmla="*/ 60 h 91"/>
                <a:gd name="T8" fmla="*/ 64 w 64"/>
                <a:gd name="T9" fmla="*/ 32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60"/>
                    <a:pt x="64" y="60"/>
                    <a:pt x="64" y="60"/>
                  </a:cubicBezTo>
                  <a:cubicBezTo>
                    <a:pt x="64" y="32"/>
                    <a:pt x="64" y="32"/>
                    <a:pt x="64" y="32"/>
                  </a:cubicBezTo>
                  <a:cubicBezTo>
                    <a:pt x="21" y="7"/>
                    <a:pt x="21" y="7"/>
                    <a:pt x="21" y="7"/>
                  </a:cubicBezTo>
                  <a:cubicBezTo>
                    <a:pt x="10" y="0"/>
                    <a:pt x="0" y="6"/>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0" name="Freeform 73"/>
            <p:cNvSpPr>
              <a:spLocks/>
            </p:cNvSpPr>
            <p:nvPr/>
          </p:nvSpPr>
          <p:spPr bwMode="auto">
            <a:xfrm>
              <a:off x="8885800" y="605362"/>
              <a:ext cx="135248" cy="154776"/>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1" name="Freeform 74"/>
            <p:cNvSpPr>
              <a:spLocks/>
            </p:cNvSpPr>
            <p:nvPr/>
          </p:nvSpPr>
          <p:spPr bwMode="auto">
            <a:xfrm>
              <a:off x="8885800" y="802809"/>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2" name="Freeform 75"/>
            <p:cNvSpPr>
              <a:spLocks/>
            </p:cNvSpPr>
            <p:nvPr/>
          </p:nvSpPr>
          <p:spPr bwMode="auto">
            <a:xfrm>
              <a:off x="9034789" y="605362"/>
              <a:ext cx="109211" cy="154776"/>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3" name="Freeform 76"/>
            <p:cNvSpPr>
              <a:spLocks/>
            </p:cNvSpPr>
            <p:nvPr/>
          </p:nvSpPr>
          <p:spPr bwMode="auto">
            <a:xfrm>
              <a:off x="8715113" y="109212"/>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1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1"/>
                  </a:cubicBezTo>
                  <a:cubicBezTo>
                    <a:pt x="79" y="19"/>
                    <a:pt x="79" y="19"/>
                    <a:pt x="79" y="19"/>
                  </a:cubicBezTo>
                  <a:cubicBezTo>
                    <a:pt x="79"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4" name="Freeform 77"/>
            <p:cNvSpPr>
              <a:spLocks/>
            </p:cNvSpPr>
            <p:nvPr/>
          </p:nvSpPr>
          <p:spPr bwMode="auto">
            <a:xfrm>
              <a:off x="8519835" y="109212"/>
              <a:ext cx="135248"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1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5"/>
                    <a:pt x="0" y="19"/>
                  </a:cubicBezTo>
                  <a:cubicBezTo>
                    <a:pt x="0" y="71"/>
                    <a:pt x="0" y="71"/>
                    <a:pt x="0" y="71"/>
                  </a:cubicBezTo>
                  <a:cubicBezTo>
                    <a:pt x="0" y="85"/>
                    <a:pt x="10" y="91"/>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5" name="Freeform 78"/>
            <p:cNvSpPr>
              <a:spLocks/>
            </p:cNvSpPr>
            <p:nvPr/>
          </p:nvSpPr>
          <p:spPr bwMode="auto">
            <a:xfrm>
              <a:off x="8691246" y="208297"/>
              <a:ext cx="134524"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6" name="Freeform 79"/>
            <p:cNvSpPr>
              <a:spLocks/>
            </p:cNvSpPr>
            <p:nvPr/>
          </p:nvSpPr>
          <p:spPr bwMode="auto">
            <a:xfrm>
              <a:off x="8543703" y="10127"/>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7" name="Freeform 80"/>
            <p:cNvSpPr>
              <a:spLocks/>
            </p:cNvSpPr>
            <p:nvPr/>
          </p:nvSpPr>
          <p:spPr bwMode="auto">
            <a:xfrm>
              <a:off x="8543703" y="208297"/>
              <a:ext cx="133801" cy="154053"/>
            </a:xfrm>
            <a:custGeom>
              <a:avLst/>
              <a:gdLst>
                <a:gd name="T0" fmla="*/ 57 w 78"/>
                <a:gd name="T1" fmla="*/ 7 h 90"/>
                <a:gd name="T2" fmla="*/ 12 w 78"/>
                <a:gd name="T3" fmla="*/ 33 h 90"/>
                <a:gd name="T4" fmla="*/ 12 w 78"/>
                <a:gd name="T5" fmla="*/ 57 h 90"/>
                <a:gd name="T6" fmla="*/ 57 w 78"/>
                <a:gd name="T7" fmla="*/ 84 h 90"/>
                <a:gd name="T8" fmla="*/ 78 w 78"/>
                <a:gd name="T9" fmla="*/ 71 h 90"/>
                <a:gd name="T10" fmla="*/ 78 w 78"/>
                <a:gd name="T11" fmla="*/ 19 h 90"/>
                <a:gd name="T12" fmla="*/ 57 w 78"/>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7"/>
                  </a:moveTo>
                  <a:cubicBezTo>
                    <a:pt x="12" y="33"/>
                    <a:pt x="12" y="33"/>
                    <a:pt x="12" y="33"/>
                  </a:cubicBezTo>
                  <a:cubicBezTo>
                    <a:pt x="0" y="40"/>
                    <a:pt x="0" y="51"/>
                    <a:pt x="12" y="57"/>
                  </a:cubicBezTo>
                  <a:cubicBezTo>
                    <a:pt x="57" y="84"/>
                    <a:pt x="57" y="84"/>
                    <a:pt x="57" y="84"/>
                  </a:cubicBezTo>
                  <a:cubicBezTo>
                    <a:pt x="69" y="90"/>
                    <a:pt x="78" y="85"/>
                    <a:pt x="78" y="71"/>
                  </a:cubicBezTo>
                  <a:cubicBezTo>
                    <a:pt x="78" y="19"/>
                    <a:pt x="78" y="19"/>
                    <a:pt x="78" y="19"/>
                  </a:cubicBezTo>
                  <a:cubicBezTo>
                    <a:pt x="78"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8" name="Freeform 81"/>
            <p:cNvSpPr>
              <a:spLocks/>
            </p:cNvSpPr>
            <p:nvPr/>
          </p:nvSpPr>
          <p:spPr bwMode="auto">
            <a:xfrm>
              <a:off x="8691246" y="10127"/>
              <a:ext cx="134524"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2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6"/>
                    <a:pt x="0" y="19"/>
                  </a:cubicBezTo>
                  <a:cubicBezTo>
                    <a:pt x="0" y="72"/>
                    <a:pt x="0" y="72"/>
                    <a:pt x="0" y="72"/>
                  </a:cubicBezTo>
                  <a:cubicBezTo>
                    <a:pt x="0" y="85"/>
                    <a:pt x="10" y="91"/>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9" name="Freeform 82"/>
            <p:cNvSpPr>
              <a:spLocks/>
            </p:cNvSpPr>
            <p:nvPr/>
          </p:nvSpPr>
          <p:spPr bwMode="auto">
            <a:xfrm>
              <a:off x="8715113" y="703000"/>
              <a:ext cx="135248" cy="156222"/>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20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6"/>
                    <a:pt x="79" y="72"/>
                  </a:cubicBezTo>
                  <a:cubicBezTo>
                    <a:pt x="79" y="20"/>
                    <a:pt x="79" y="20"/>
                    <a:pt x="79" y="20"/>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0" name="Freeform 83"/>
            <p:cNvSpPr>
              <a:spLocks/>
            </p:cNvSpPr>
            <p:nvPr/>
          </p:nvSpPr>
          <p:spPr bwMode="auto">
            <a:xfrm>
              <a:off x="8519835" y="703000"/>
              <a:ext cx="135248" cy="156222"/>
            </a:xfrm>
            <a:custGeom>
              <a:avLst/>
              <a:gdLst>
                <a:gd name="T0" fmla="*/ 67 w 79"/>
                <a:gd name="T1" fmla="*/ 58 h 91"/>
                <a:gd name="T2" fmla="*/ 67 w 79"/>
                <a:gd name="T3" fmla="*/ 33 h 91"/>
                <a:gd name="T4" fmla="*/ 22 w 79"/>
                <a:gd name="T5" fmla="*/ 7 h 91"/>
                <a:gd name="T6" fmla="*/ 0 w 79"/>
                <a:gd name="T7" fmla="*/ 20 h 91"/>
                <a:gd name="T8" fmla="*/ 0 w 79"/>
                <a:gd name="T9" fmla="*/ 72 h 91"/>
                <a:gd name="T10" fmla="*/ 22 w 79"/>
                <a:gd name="T11" fmla="*/ 84 h 91"/>
                <a:gd name="T12" fmla="*/ 67 w 79"/>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58"/>
                  </a:moveTo>
                  <a:cubicBezTo>
                    <a:pt x="79" y="51"/>
                    <a:pt x="79" y="40"/>
                    <a:pt x="67" y="33"/>
                  </a:cubicBezTo>
                  <a:cubicBezTo>
                    <a:pt x="22" y="7"/>
                    <a:pt x="22" y="7"/>
                    <a:pt x="22" y="7"/>
                  </a:cubicBezTo>
                  <a:cubicBezTo>
                    <a:pt x="10" y="0"/>
                    <a:pt x="0" y="6"/>
                    <a:pt x="0" y="20"/>
                  </a:cubicBezTo>
                  <a:cubicBezTo>
                    <a:pt x="0" y="72"/>
                    <a:pt x="0" y="72"/>
                    <a:pt x="0" y="72"/>
                  </a:cubicBezTo>
                  <a:cubicBezTo>
                    <a:pt x="0" y="86"/>
                    <a:pt x="10" y="91"/>
                    <a:pt x="22" y="84"/>
                  </a:cubicBezTo>
                  <a:lnTo>
                    <a:pt x="67"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1" name="Freeform 84"/>
            <p:cNvSpPr>
              <a:spLocks/>
            </p:cNvSpPr>
            <p:nvPr/>
          </p:nvSpPr>
          <p:spPr bwMode="auto">
            <a:xfrm>
              <a:off x="8691246" y="802809"/>
              <a:ext cx="134524" cy="155499"/>
            </a:xfrm>
            <a:custGeom>
              <a:avLst/>
              <a:gdLst>
                <a:gd name="T0" fmla="*/ 67 w 79"/>
                <a:gd name="T1" fmla="*/ 33 h 91"/>
                <a:gd name="T2" fmla="*/ 22 w 79"/>
                <a:gd name="T3" fmla="*/ 7 h 91"/>
                <a:gd name="T4" fmla="*/ 0 w 79"/>
                <a:gd name="T5" fmla="*/ 19 h 91"/>
                <a:gd name="T6" fmla="*/ 0 w 79"/>
                <a:gd name="T7" fmla="*/ 72 h 91"/>
                <a:gd name="T8" fmla="*/ 22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2" y="7"/>
                    <a:pt x="22" y="7"/>
                    <a:pt x="22" y="7"/>
                  </a:cubicBezTo>
                  <a:cubicBezTo>
                    <a:pt x="10" y="0"/>
                    <a:pt x="0" y="6"/>
                    <a:pt x="0" y="19"/>
                  </a:cubicBezTo>
                  <a:cubicBezTo>
                    <a:pt x="0" y="72"/>
                    <a:pt x="0" y="72"/>
                    <a:pt x="0" y="72"/>
                  </a:cubicBezTo>
                  <a:cubicBezTo>
                    <a:pt x="0" y="85"/>
                    <a:pt x="10" y="91"/>
                    <a:pt x="22" y="84"/>
                  </a:cubicBezTo>
                  <a:cubicBezTo>
                    <a:pt x="67" y="58"/>
                    <a:pt x="67" y="58"/>
                    <a:pt x="67" y="58"/>
                  </a:cubicBezTo>
                  <a:cubicBezTo>
                    <a:pt x="79" y="51"/>
                    <a:pt x="79"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2" name="Freeform 85"/>
            <p:cNvSpPr>
              <a:spLocks/>
            </p:cNvSpPr>
            <p:nvPr/>
          </p:nvSpPr>
          <p:spPr bwMode="auto">
            <a:xfrm>
              <a:off x="8543703" y="605362"/>
              <a:ext cx="133801" cy="154776"/>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3" name="Freeform 86"/>
            <p:cNvSpPr>
              <a:spLocks/>
            </p:cNvSpPr>
            <p:nvPr/>
          </p:nvSpPr>
          <p:spPr bwMode="auto">
            <a:xfrm>
              <a:off x="8543703" y="802809"/>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4" name="Freeform 87"/>
            <p:cNvSpPr>
              <a:spLocks/>
            </p:cNvSpPr>
            <p:nvPr/>
          </p:nvSpPr>
          <p:spPr bwMode="auto">
            <a:xfrm>
              <a:off x="8691246" y="605362"/>
              <a:ext cx="134524" cy="154776"/>
            </a:xfrm>
            <a:custGeom>
              <a:avLst/>
              <a:gdLst>
                <a:gd name="T0" fmla="*/ 22 w 79"/>
                <a:gd name="T1" fmla="*/ 6 h 90"/>
                <a:gd name="T2" fmla="*/ 0 w 79"/>
                <a:gd name="T3" fmla="*/ 19 h 90"/>
                <a:gd name="T4" fmla="*/ 0 w 79"/>
                <a:gd name="T5" fmla="*/ 71 h 90"/>
                <a:gd name="T6" fmla="*/ 22 w 79"/>
                <a:gd name="T7" fmla="*/ 83 h 90"/>
                <a:gd name="T8" fmla="*/ 67 w 79"/>
                <a:gd name="T9" fmla="*/ 57 h 90"/>
                <a:gd name="T10" fmla="*/ 67 w 79"/>
                <a:gd name="T11" fmla="*/ 33 h 90"/>
                <a:gd name="T12" fmla="*/ 22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6"/>
                  </a:moveTo>
                  <a:cubicBezTo>
                    <a:pt x="10" y="0"/>
                    <a:pt x="0" y="5"/>
                    <a:pt x="0" y="19"/>
                  </a:cubicBezTo>
                  <a:cubicBezTo>
                    <a:pt x="0" y="71"/>
                    <a:pt x="0" y="71"/>
                    <a:pt x="0" y="71"/>
                  </a:cubicBezTo>
                  <a:cubicBezTo>
                    <a:pt x="0" y="85"/>
                    <a:pt x="10" y="90"/>
                    <a:pt x="22" y="83"/>
                  </a:cubicBezTo>
                  <a:cubicBezTo>
                    <a:pt x="67" y="57"/>
                    <a:pt x="67" y="57"/>
                    <a:pt x="67" y="57"/>
                  </a:cubicBezTo>
                  <a:cubicBezTo>
                    <a:pt x="79" y="50"/>
                    <a:pt x="79" y="39"/>
                    <a:pt x="67" y="33"/>
                  </a:cubicBezTo>
                  <a:lnTo>
                    <a:pt x="22" y="6"/>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5" name="Freeform 88"/>
            <p:cNvSpPr>
              <a:spLocks/>
            </p:cNvSpPr>
            <p:nvPr/>
          </p:nvSpPr>
          <p:spPr bwMode="auto">
            <a:xfrm>
              <a:off x="8863379" y="1"/>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2" y="2"/>
                    <a:pt x="73" y="0"/>
                  </a:cubicBezTo>
                  <a:cubicBezTo>
                    <a:pt x="0" y="0"/>
                    <a:pt x="0" y="0"/>
                    <a:pt x="0" y="0"/>
                  </a:cubicBezTo>
                  <a:cubicBezTo>
                    <a:pt x="0" y="20"/>
                    <a:pt x="0" y="20"/>
                    <a:pt x="0" y="20"/>
                  </a:cubicBezTo>
                  <a:cubicBezTo>
                    <a:pt x="0" y="33"/>
                    <a:pt x="9" y="39"/>
                    <a:pt x="21"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6" name="Freeform 89"/>
            <p:cNvSpPr>
              <a:spLocks/>
            </p:cNvSpPr>
            <p:nvPr/>
          </p:nvSpPr>
          <p:spPr bwMode="auto">
            <a:xfrm>
              <a:off x="8723792" y="1"/>
              <a:ext cx="126569" cy="66539"/>
            </a:xfrm>
            <a:custGeom>
              <a:avLst/>
              <a:gdLst>
                <a:gd name="T0" fmla="*/ 7 w 74"/>
                <a:gd name="T1" fmla="*/ 6 h 39"/>
                <a:gd name="T2" fmla="*/ 52 w 74"/>
                <a:gd name="T3" fmla="*/ 32 h 39"/>
                <a:gd name="T4" fmla="*/ 74 w 74"/>
                <a:gd name="T5" fmla="*/ 20 h 39"/>
                <a:gd name="T6" fmla="*/ 74 w 74"/>
                <a:gd name="T7" fmla="*/ 0 h 39"/>
                <a:gd name="T8" fmla="*/ 0 w 74"/>
                <a:gd name="T9" fmla="*/ 0 h 39"/>
                <a:gd name="T10" fmla="*/ 7 w 74"/>
                <a:gd name="T11" fmla="*/ 6 h 39"/>
              </a:gdLst>
              <a:ahLst/>
              <a:cxnLst>
                <a:cxn ang="0">
                  <a:pos x="T0" y="T1"/>
                </a:cxn>
                <a:cxn ang="0">
                  <a:pos x="T2" y="T3"/>
                </a:cxn>
                <a:cxn ang="0">
                  <a:pos x="T4" y="T5"/>
                </a:cxn>
                <a:cxn ang="0">
                  <a:pos x="T6" y="T7"/>
                </a:cxn>
                <a:cxn ang="0">
                  <a:pos x="T8" y="T9"/>
                </a:cxn>
                <a:cxn ang="0">
                  <a:pos x="T10" y="T11"/>
                </a:cxn>
              </a:cxnLst>
              <a:rect l="0" t="0" r="r" b="b"/>
              <a:pathLst>
                <a:path w="74" h="39">
                  <a:moveTo>
                    <a:pt x="7" y="6"/>
                  </a:moveTo>
                  <a:cubicBezTo>
                    <a:pt x="52" y="32"/>
                    <a:pt x="52" y="32"/>
                    <a:pt x="52" y="32"/>
                  </a:cubicBezTo>
                  <a:cubicBezTo>
                    <a:pt x="64" y="39"/>
                    <a:pt x="74" y="33"/>
                    <a:pt x="74" y="20"/>
                  </a:cubicBezTo>
                  <a:cubicBezTo>
                    <a:pt x="74" y="0"/>
                    <a:pt x="74" y="0"/>
                    <a:pt x="74" y="0"/>
                  </a:cubicBezTo>
                  <a:cubicBezTo>
                    <a:pt x="0" y="0"/>
                    <a:pt x="0" y="0"/>
                    <a:pt x="0" y="0"/>
                  </a:cubicBezTo>
                  <a:cubicBezTo>
                    <a:pt x="2" y="2"/>
                    <a:pt x="4" y="4"/>
                    <a:pt x="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7" name="Freeform 90"/>
            <p:cNvSpPr>
              <a:spLocks/>
            </p:cNvSpPr>
            <p:nvPr/>
          </p:nvSpPr>
          <p:spPr bwMode="auto">
            <a:xfrm>
              <a:off x="8885800" y="407191"/>
              <a:ext cx="135248" cy="154053"/>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8" name="Freeform 91"/>
            <p:cNvSpPr>
              <a:spLocks/>
            </p:cNvSpPr>
            <p:nvPr/>
          </p:nvSpPr>
          <p:spPr bwMode="auto">
            <a:xfrm>
              <a:off x="8691246" y="407191"/>
              <a:ext cx="134524"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9" name="Freeform 92"/>
            <p:cNvSpPr>
              <a:spLocks/>
            </p:cNvSpPr>
            <p:nvPr/>
          </p:nvSpPr>
          <p:spPr bwMode="auto">
            <a:xfrm>
              <a:off x="8863379" y="506276"/>
              <a:ext cx="133801" cy="154053"/>
            </a:xfrm>
            <a:custGeom>
              <a:avLst/>
              <a:gdLst>
                <a:gd name="T0" fmla="*/ 21 w 78"/>
                <a:gd name="T1" fmla="*/ 83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6" y="57"/>
                    <a:pt x="66" y="57"/>
                    <a:pt x="66" y="57"/>
                  </a:cubicBezTo>
                  <a:cubicBezTo>
                    <a:pt x="78" y="50"/>
                    <a:pt x="78" y="39"/>
                    <a:pt x="66" y="33"/>
                  </a:cubicBezTo>
                  <a:cubicBezTo>
                    <a:pt x="21" y="6"/>
                    <a:pt x="21" y="6"/>
                    <a:pt x="21" y="6"/>
                  </a:cubicBezTo>
                  <a:cubicBezTo>
                    <a:pt x="9" y="0"/>
                    <a:pt x="0" y="5"/>
                    <a:pt x="0" y="19"/>
                  </a:cubicBezTo>
                  <a:cubicBezTo>
                    <a:pt x="0" y="71"/>
                    <a:pt x="0" y="71"/>
                    <a:pt x="0" y="71"/>
                  </a:cubicBezTo>
                  <a:cubicBezTo>
                    <a:pt x="0" y="85"/>
                    <a:pt x="9"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0" name="Freeform 93"/>
            <p:cNvSpPr>
              <a:spLocks/>
            </p:cNvSpPr>
            <p:nvPr/>
          </p:nvSpPr>
          <p:spPr bwMode="auto">
            <a:xfrm>
              <a:off x="8715113" y="308106"/>
              <a:ext cx="135248" cy="154053"/>
            </a:xfrm>
            <a:custGeom>
              <a:avLst/>
              <a:gdLst>
                <a:gd name="T0" fmla="*/ 79 w 79"/>
                <a:gd name="T1" fmla="*/ 19 h 90"/>
                <a:gd name="T2" fmla="*/ 57 w 79"/>
                <a:gd name="T3" fmla="*/ 6 h 90"/>
                <a:gd name="T4" fmla="*/ 12 w 79"/>
                <a:gd name="T5" fmla="*/ 33 h 90"/>
                <a:gd name="T6" fmla="*/ 12 w 79"/>
                <a:gd name="T7" fmla="*/ 57 h 90"/>
                <a:gd name="T8" fmla="*/ 57 w 79"/>
                <a:gd name="T9" fmla="*/ 84 h 90"/>
                <a:gd name="T10" fmla="*/ 79 w 79"/>
                <a:gd name="T11" fmla="*/ 71 h 90"/>
                <a:gd name="T12" fmla="*/ 79 w 79"/>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19"/>
                  </a:moveTo>
                  <a:cubicBezTo>
                    <a:pt x="79" y="5"/>
                    <a:pt x="69" y="0"/>
                    <a:pt x="57" y="6"/>
                  </a:cubicBezTo>
                  <a:cubicBezTo>
                    <a:pt x="12" y="33"/>
                    <a:pt x="12" y="33"/>
                    <a:pt x="12" y="33"/>
                  </a:cubicBezTo>
                  <a:cubicBezTo>
                    <a:pt x="0" y="40"/>
                    <a:pt x="0" y="51"/>
                    <a:pt x="12" y="57"/>
                  </a:cubicBezTo>
                  <a:cubicBezTo>
                    <a:pt x="57" y="84"/>
                    <a:pt x="57" y="84"/>
                    <a:pt x="57" y="84"/>
                  </a:cubicBezTo>
                  <a:cubicBezTo>
                    <a:pt x="69" y="90"/>
                    <a:pt x="79" y="85"/>
                    <a:pt x="79" y="71"/>
                  </a:cubicBezTo>
                  <a:lnTo>
                    <a:pt x="79" y="19"/>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1" name="Freeform 94"/>
            <p:cNvSpPr>
              <a:spLocks/>
            </p:cNvSpPr>
            <p:nvPr/>
          </p:nvSpPr>
          <p:spPr bwMode="auto">
            <a:xfrm>
              <a:off x="8715113" y="506276"/>
              <a:ext cx="135248" cy="154053"/>
            </a:xfrm>
            <a:custGeom>
              <a:avLst/>
              <a:gdLst>
                <a:gd name="T0" fmla="*/ 79 w 79"/>
                <a:gd name="T1" fmla="*/ 71 h 90"/>
                <a:gd name="T2" fmla="*/ 79 w 79"/>
                <a:gd name="T3" fmla="*/ 19 h 90"/>
                <a:gd name="T4" fmla="*/ 57 w 79"/>
                <a:gd name="T5" fmla="*/ 6 h 90"/>
                <a:gd name="T6" fmla="*/ 12 w 79"/>
                <a:gd name="T7" fmla="*/ 33 h 90"/>
                <a:gd name="T8" fmla="*/ 12 w 79"/>
                <a:gd name="T9" fmla="*/ 57 h 90"/>
                <a:gd name="T10" fmla="*/ 57 w 79"/>
                <a:gd name="T11" fmla="*/ 83 h 90"/>
                <a:gd name="T12" fmla="*/ 79 w 79"/>
                <a:gd name="T13" fmla="*/ 71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71"/>
                  </a:moveTo>
                  <a:cubicBezTo>
                    <a:pt x="79" y="19"/>
                    <a:pt x="79" y="19"/>
                    <a:pt x="79" y="19"/>
                  </a:cubicBezTo>
                  <a:cubicBezTo>
                    <a:pt x="79" y="5"/>
                    <a:pt x="69" y="0"/>
                    <a:pt x="57" y="6"/>
                  </a:cubicBezTo>
                  <a:cubicBezTo>
                    <a:pt x="12" y="33"/>
                    <a:pt x="12" y="33"/>
                    <a:pt x="12" y="33"/>
                  </a:cubicBezTo>
                  <a:cubicBezTo>
                    <a:pt x="0" y="39"/>
                    <a:pt x="0" y="50"/>
                    <a:pt x="12" y="57"/>
                  </a:cubicBezTo>
                  <a:cubicBezTo>
                    <a:pt x="57" y="83"/>
                    <a:pt x="57" y="83"/>
                    <a:pt x="57" y="83"/>
                  </a:cubicBezTo>
                  <a:cubicBezTo>
                    <a:pt x="69" y="90"/>
                    <a:pt x="79" y="85"/>
                    <a:pt x="79" y="71"/>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2" name="Freeform 95"/>
            <p:cNvSpPr>
              <a:spLocks/>
            </p:cNvSpPr>
            <p:nvPr/>
          </p:nvSpPr>
          <p:spPr bwMode="auto">
            <a:xfrm>
              <a:off x="8863379" y="308106"/>
              <a:ext cx="133801" cy="154053"/>
            </a:xfrm>
            <a:custGeom>
              <a:avLst/>
              <a:gdLst>
                <a:gd name="T0" fmla="*/ 21 w 78"/>
                <a:gd name="T1" fmla="*/ 84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6" y="57"/>
                    <a:pt x="66" y="57"/>
                    <a:pt x="66" y="57"/>
                  </a:cubicBez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3" name="Freeform 96"/>
            <p:cNvSpPr>
              <a:spLocks/>
            </p:cNvSpPr>
            <p:nvPr/>
          </p:nvSpPr>
          <p:spPr bwMode="auto">
            <a:xfrm>
              <a:off x="8720176" y="901894"/>
              <a:ext cx="130185" cy="78835"/>
            </a:xfrm>
            <a:custGeom>
              <a:avLst/>
              <a:gdLst>
                <a:gd name="T0" fmla="*/ 54 w 76"/>
                <a:gd name="T1" fmla="*/ 7 h 46"/>
                <a:gd name="T2" fmla="*/ 9 w 76"/>
                <a:gd name="T3" fmla="*/ 33 h 46"/>
                <a:gd name="T4" fmla="*/ 0 w 76"/>
                <a:gd name="T5" fmla="*/ 46 h 46"/>
                <a:gd name="T6" fmla="*/ 76 w 76"/>
                <a:gd name="T7" fmla="*/ 46 h 46"/>
                <a:gd name="T8" fmla="*/ 76 w 76"/>
                <a:gd name="T9" fmla="*/ 19 h 46"/>
                <a:gd name="T10" fmla="*/ 54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4" y="7"/>
                  </a:moveTo>
                  <a:cubicBezTo>
                    <a:pt x="9" y="33"/>
                    <a:pt x="9" y="33"/>
                    <a:pt x="9" y="33"/>
                  </a:cubicBezTo>
                  <a:cubicBezTo>
                    <a:pt x="3" y="37"/>
                    <a:pt x="0" y="41"/>
                    <a:pt x="0" y="46"/>
                  </a:cubicBezTo>
                  <a:cubicBezTo>
                    <a:pt x="76" y="46"/>
                    <a:pt x="76" y="46"/>
                    <a:pt x="76" y="46"/>
                  </a:cubicBezTo>
                  <a:cubicBezTo>
                    <a:pt x="76" y="19"/>
                    <a:pt x="76" y="19"/>
                    <a:pt x="76" y="19"/>
                  </a:cubicBezTo>
                  <a:cubicBezTo>
                    <a:pt x="76" y="6"/>
                    <a:pt x="66" y="0"/>
                    <a:pt x="54"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4" name="Freeform 97"/>
            <p:cNvSpPr>
              <a:spLocks/>
            </p:cNvSpPr>
            <p:nvPr/>
          </p:nvSpPr>
          <p:spPr bwMode="auto">
            <a:xfrm>
              <a:off x="8863379" y="901894"/>
              <a:ext cx="130185" cy="78835"/>
            </a:xfrm>
            <a:custGeom>
              <a:avLst/>
              <a:gdLst>
                <a:gd name="T0" fmla="*/ 66 w 76"/>
                <a:gd name="T1" fmla="*/ 33 h 46"/>
                <a:gd name="T2" fmla="*/ 21 w 76"/>
                <a:gd name="T3" fmla="*/ 7 h 46"/>
                <a:gd name="T4" fmla="*/ 0 w 76"/>
                <a:gd name="T5" fmla="*/ 19 h 46"/>
                <a:gd name="T6" fmla="*/ 0 w 76"/>
                <a:gd name="T7" fmla="*/ 46 h 46"/>
                <a:gd name="T8" fmla="*/ 75 w 76"/>
                <a:gd name="T9" fmla="*/ 46 h 46"/>
                <a:gd name="T10" fmla="*/ 66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6" y="41"/>
                    <a:pt x="73" y="37"/>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5" name="Freeform 98"/>
            <p:cNvSpPr>
              <a:spLocks/>
            </p:cNvSpPr>
            <p:nvPr/>
          </p:nvSpPr>
          <p:spPr bwMode="auto">
            <a:xfrm>
              <a:off x="9067336" y="1"/>
              <a:ext cx="76664" cy="47735"/>
            </a:xfrm>
            <a:custGeom>
              <a:avLst/>
              <a:gdLst>
                <a:gd name="T0" fmla="*/ 6 w 45"/>
                <a:gd name="T1" fmla="*/ 6 h 28"/>
                <a:gd name="T2" fmla="*/ 45 w 45"/>
                <a:gd name="T3" fmla="*/ 28 h 28"/>
                <a:gd name="T4" fmla="*/ 45 w 45"/>
                <a:gd name="T5" fmla="*/ 0 h 28"/>
                <a:gd name="T6" fmla="*/ 0 w 45"/>
                <a:gd name="T7" fmla="*/ 0 h 28"/>
                <a:gd name="T8" fmla="*/ 6 w 45"/>
                <a:gd name="T9" fmla="*/ 6 h 28"/>
              </a:gdLst>
              <a:ahLst/>
              <a:cxnLst>
                <a:cxn ang="0">
                  <a:pos x="T0" y="T1"/>
                </a:cxn>
                <a:cxn ang="0">
                  <a:pos x="T2" y="T3"/>
                </a:cxn>
                <a:cxn ang="0">
                  <a:pos x="T4" y="T5"/>
                </a:cxn>
                <a:cxn ang="0">
                  <a:pos x="T6" y="T7"/>
                </a:cxn>
                <a:cxn ang="0">
                  <a:pos x="T8" y="T9"/>
                </a:cxn>
              </a:cxnLst>
              <a:rect l="0" t="0" r="r" b="b"/>
              <a:pathLst>
                <a:path w="45" h="28">
                  <a:moveTo>
                    <a:pt x="6" y="6"/>
                  </a:moveTo>
                  <a:cubicBezTo>
                    <a:pt x="45" y="28"/>
                    <a:pt x="45" y="28"/>
                    <a:pt x="45" y="28"/>
                  </a:cubicBezTo>
                  <a:cubicBezTo>
                    <a:pt x="45" y="0"/>
                    <a:pt x="45" y="0"/>
                    <a:pt x="45" y="0"/>
                  </a:cubicBezTo>
                  <a:cubicBezTo>
                    <a:pt x="0" y="0"/>
                    <a:pt x="0" y="0"/>
                    <a:pt x="0" y="0"/>
                  </a:cubicBezTo>
                  <a:cubicBezTo>
                    <a:pt x="1" y="2"/>
                    <a:pt x="4" y="4"/>
                    <a:pt x="6"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6" name="Freeform 99"/>
            <p:cNvSpPr>
              <a:spLocks/>
            </p:cNvSpPr>
            <p:nvPr/>
          </p:nvSpPr>
          <p:spPr bwMode="auto">
            <a:xfrm>
              <a:off x="9034789" y="407191"/>
              <a:ext cx="109211" cy="154053"/>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7" name="Freeform 100"/>
            <p:cNvSpPr>
              <a:spLocks/>
            </p:cNvSpPr>
            <p:nvPr/>
          </p:nvSpPr>
          <p:spPr bwMode="auto">
            <a:xfrm>
              <a:off x="9058657" y="326910"/>
              <a:ext cx="85343" cy="116444"/>
            </a:xfrm>
            <a:custGeom>
              <a:avLst/>
              <a:gdLst>
                <a:gd name="T0" fmla="*/ 11 w 50"/>
                <a:gd name="T1" fmla="*/ 46 h 68"/>
                <a:gd name="T2" fmla="*/ 50 w 50"/>
                <a:gd name="T3" fmla="*/ 68 h 68"/>
                <a:gd name="T4" fmla="*/ 50 w 50"/>
                <a:gd name="T5" fmla="*/ 0 h 68"/>
                <a:gd name="T6" fmla="*/ 11 w 50"/>
                <a:gd name="T7" fmla="*/ 22 h 68"/>
                <a:gd name="T8" fmla="*/ 11 w 50"/>
                <a:gd name="T9" fmla="*/ 46 h 68"/>
              </a:gdLst>
              <a:ahLst/>
              <a:cxnLst>
                <a:cxn ang="0">
                  <a:pos x="T0" y="T1"/>
                </a:cxn>
                <a:cxn ang="0">
                  <a:pos x="T2" y="T3"/>
                </a:cxn>
                <a:cxn ang="0">
                  <a:pos x="T4" y="T5"/>
                </a:cxn>
                <a:cxn ang="0">
                  <a:pos x="T6" y="T7"/>
                </a:cxn>
                <a:cxn ang="0">
                  <a:pos x="T8" y="T9"/>
                </a:cxn>
              </a:cxnLst>
              <a:rect l="0" t="0" r="r" b="b"/>
              <a:pathLst>
                <a:path w="50" h="68">
                  <a:moveTo>
                    <a:pt x="11" y="46"/>
                  </a:moveTo>
                  <a:cubicBezTo>
                    <a:pt x="50" y="68"/>
                    <a:pt x="50" y="68"/>
                    <a:pt x="50" y="68"/>
                  </a:cubicBezTo>
                  <a:cubicBezTo>
                    <a:pt x="50" y="0"/>
                    <a:pt x="50" y="0"/>
                    <a:pt x="50" y="0"/>
                  </a:cubicBezTo>
                  <a:cubicBezTo>
                    <a:pt x="11" y="22"/>
                    <a:pt x="11" y="22"/>
                    <a:pt x="11" y="22"/>
                  </a:cubicBezTo>
                  <a:cubicBezTo>
                    <a:pt x="0" y="29"/>
                    <a:pt x="0" y="40"/>
                    <a:pt x="11" y="4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8" name="Freeform 101"/>
            <p:cNvSpPr>
              <a:spLocks/>
            </p:cNvSpPr>
            <p:nvPr/>
          </p:nvSpPr>
          <p:spPr bwMode="auto">
            <a:xfrm>
              <a:off x="9058657" y="523634"/>
              <a:ext cx="85343" cy="117890"/>
            </a:xfrm>
            <a:custGeom>
              <a:avLst/>
              <a:gdLst>
                <a:gd name="T0" fmla="*/ 11 w 50"/>
                <a:gd name="T1" fmla="*/ 47 h 69"/>
                <a:gd name="T2" fmla="*/ 50 w 50"/>
                <a:gd name="T3" fmla="*/ 69 h 69"/>
                <a:gd name="T4" fmla="*/ 50 w 50"/>
                <a:gd name="T5" fmla="*/ 0 h 69"/>
                <a:gd name="T6" fmla="*/ 11 w 50"/>
                <a:gd name="T7" fmla="*/ 23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3"/>
                    <a:pt x="11" y="23"/>
                    <a:pt x="11" y="23"/>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9" name="Freeform 102"/>
            <p:cNvSpPr>
              <a:spLocks/>
            </p:cNvSpPr>
            <p:nvPr/>
          </p:nvSpPr>
          <p:spPr bwMode="auto">
            <a:xfrm>
              <a:off x="9062273" y="920699"/>
              <a:ext cx="81727" cy="60030"/>
            </a:xfrm>
            <a:custGeom>
              <a:avLst/>
              <a:gdLst>
                <a:gd name="T0" fmla="*/ 1 w 48"/>
                <a:gd name="T1" fmla="*/ 35 h 35"/>
                <a:gd name="T2" fmla="*/ 48 w 48"/>
                <a:gd name="T3" fmla="*/ 35 h 35"/>
                <a:gd name="T4" fmla="*/ 48 w 48"/>
                <a:gd name="T5" fmla="*/ 0 h 35"/>
                <a:gd name="T6" fmla="*/ 9 w 48"/>
                <a:gd name="T7" fmla="*/ 22 h 35"/>
                <a:gd name="T8" fmla="*/ 1 w 48"/>
                <a:gd name="T9" fmla="*/ 35 h 35"/>
              </a:gdLst>
              <a:ahLst/>
              <a:cxnLst>
                <a:cxn ang="0">
                  <a:pos x="T0" y="T1"/>
                </a:cxn>
                <a:cxn ang="0">
                  <a:pos x="T2" y="T3"/>
                </a:cxn>
                <a:cxn ang="0">
                  <a:pos x="T4" y="T5"/>
                </a:cxn>
                <a:cxn ang="0">
                  <a:pos x="T6" y="T7"/>
                </a:cxn>
                <a:cxn ang="0">
                  <a:pos x="T8" y="T9"/>
                </a:cxn>
              </a:cxnLst>
              <a:rect l="0" t="0" r="r" b="b"/>
              <a:pathLst>
                <a:path w="48" h="35">
                  <a:moveTo>
                    <a:pt x="1" y="35"/>
                  </a:moveTo>
                  <a:cubicBezTo>
                    <a:pt x="48" y="35"/>
                    <a:pt x="48" y="35"/>
                    <a:pt x="48" y="35"/>
                  </a:cubicBezTo>
                  <a:cubicBezTo>
                    <a:pt x="48" y="0"/>
                    <a:pt x="48" y="0"/>
                    <a:pt x="48" y="0"/>
                  </a:cubicBezTo>
                  <a:cubicBezTo>
                    <a:pt x="9" y="22"/>
                    <a:pt x="9" y="22"/>
                    <a:pt x="9" y="22"/>
                  </a:cubicBezTo>
                  <a:cubicBezTo>
                    <a:pt x="3" y="26"/>
                    <a:pt x="0" y="30"/>
                    <a:pt x="1" y="35"/>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30" name="Freeform 103"/>
            <p:cNvSpPr>
              <a:spLocks/>
            </p:cNvSpPr>
            <p:nvPr/>
          </p:nvSpPr>
          <p:spPr bwMode="auto">
            <a:xfrm>
              <a:off x="7343108" y="703000"/>
              <a:ext cx="135248" cy="156222"/>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20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6"/>
                    <a:pt x="79" y="72"/>
                  </a:cubicBezTo>
                  <a:cubicBezTo>
                    <a:pt x="79" y="20"/>
                    <a:pt x="79" y="20"/>
                    <a:pt x="79" y="20"/>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234" name="Rectangle 233"/>
          <p:cNvSpPr/>
          <p:nvPr/>
        </p:nvSpPr>
        <p:spPr>
          <a:xfrm>
            <a:off x="-62839" y="6718300"/>
            <a:ext cx="9292822" cy="27441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p:cNvSpPr/>
          <p:nvPr/>
        </p:nvSpPr>
        <p:spPr>
          <a:xfrm>
            <a:off x="8953500" y="1062434"/>
            <a:ext cx="276483"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247" name="Picture 246"/>
          <p:cNvPicPr>
            <a:picLocks noChangeAspect="1"/>
          </p:cNvPicPr>
          <p:nvPr/>
        </p:nvPicPr>
        <p:blipFill>
          <a:blip r:embed="rId3"/>
          <a:stretch>
            <a:fillRect/>
          </a:stretch>
        </p:blipFill>
        <p:spPr>
          <a:xfrm>
            <a:off x="597818" y="2117203"/>
            <a:ext cx="3548180" cy="3560373"/>
          </a:xfrm>
          <a:prstGeom prst="rect">
            <a:avLst/>
          </a:prstGeom>
        </p:spPr>
      </p:pic>
      <p:sp>
        <p:nvSpPr>
          <p:cNvPr id="28" name="Rectangle 27"/>
          <p:cNvSpPr/>
          <p:nvPr/>
        </p:nvSpPr>
        <p:spPr>
          <a:xfrm>
            <a:off x="-70837" y="1052736"/>
            <a:ext cx="9283297" cy="13471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p:cNvSpPr/>
          <p:nvPr/>
        </p:nvSpPr>
        <p:spPr>
          <a:xfrm>
            <a:off x="-70837" y="1062434"/>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31" name="Rectangle 230"/>
          <p:cNvSpPr/>
          <p:nvPr/>
        </p:nvSpPr>
        <p:spPr>
          <a:xfrm>
            <a:off x="0" y="980728"/>
            <a:ext cx="9144000" cy="72008"/>
          </a:xfrm>
          <a:prstGeom prst="rect">
            <a:avLst/>
          </a:prstGeom>
          <a:solidFill>
            <a:srgbClr val="B6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59" name="Rectangle 58"/>
          <p:cNvSpPr/>
          <p:nvPr/>
        </p:nvSpPr>
        <p:spPr>
          <a:xfrm>
            <a:off x="241714" y="3699974"/>
            <a:ext cx="1394822" cy="365760"/>
          </a:xfrm>
          <a:prstGeom prst="rect">
            <a:avLst/>
          </a:prstGeom>
          <a:solidFill>
            <a:schemeClr val="accent5">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Healing rate</a:t>
            </a:r>
          </a:p>
        </p:txBody>
      </p:sp>
      <p:sp>
        <p:nvSpPr>
          <p:cNvPr id="34" name="Rectangle 33"/>
          <p:cNvSpPr/>
          <p:nvPr/>
        </p:nvSpPr>
        <p:spPr>
          <a:xfrm>
            <a:off x="241713" y="1286832"/>
            <a:ext cx="2369555" cy="365760"/>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 location proportions</a:t>
            </a:r>
          </a:p>
        </p:txBody>
      </p:sp>
      <p:sp>
        <p:nvSpPr>
          <p:cNvPr id="78" name="Rectangle 77"/>
          <p:cNvSpPr/>
          <p:nvPr/>
        </p:nvSpPr>
        <p:spPr>
          <a:xfrm>
            <a:off x="4725415" y="3699974"/>
            <a:ext cx="1394822" cy="365760"/>
          </a:xfrm>
          <a:prstGeom prst="rect">
            <a:avLst/>
          </a:prstGeom>
          <a:solidFill>
            <a:schemeClr val="bg2">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Cost</a:t>
            </a:r>
          </a:p>
        </p:txBody>
      </p:sp>
      <p:cxnSp>
        <p:nvCxnSpPr>
          <p:cNvPr id="250" name="Straight Connector 249"/>
          <p:cNvCxnSpPr/>
          <p:nvPr/>
        </p:nvCxnSpPr>
        <p:spPr>
          <a:xfrm flipH="1">
            <a:off x="3533776" y="2227501"/>
            <a:ext cx="560280" cy="48417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flipV="1">
            <a:off x="1724025" y="5486400"/>
            <a:ext cx="257175" cy="447675"/>
          </a:xfrm>
          <a:prstGeom prst="line">
            <a:avLst/>
          </a:prstGeom>
          <a:ln>
            <a:solidFill>
              <a:srgbClr val="80CBE4"/>
            </a:solidFill>
          </a:ln>
        </p:spPr>
        <p:style>
          <a:lnRef idx="1">
            <a:schemeClr val="accent1"/>
          </a:lnRef>
          <a:fillRef idx="0">
            <a:schemeClr val="accent1"/>
          </a:fillRef>
          <a:effectRef idx="0">
            <a:schemeClr val="accent1"/>
          </a:effectRef>
          <a:fontRef idx="minor">
            <a:schemeClr val="tx1"/>
          </a:fontRef>
        </p:style>
      </p:cxnSp>
      <p:sp>
        <p:nvSpPr>
          <p:cNvPr id="38" name="Up Arrow 37"/>
          <p:cNvSpPr/>
          <p:nvPr/>
        </p:nvSpPr>
        <p:spPr>
          <a:xfrm rot="5400000">
            <a:off x="3995192" y="2413056"/>
            <a:ext cx="1271722" cy="2815593"/>
          </a:xfrm>
          <a:prstGeom prst="upArrow">
            <a:avLst/>
          </a:prstGeom>
          <a:solidFill>
            <a:srgbClr val="DDD9C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1724025" y="1245030"/>
            <a:ext cx="1636835" cy="369332"/>
          </a:xfrm>
          <a:prstGeom prst="rect">
            <a:avLst/>
          </a:prstGeom>
          <a:noFill/>
        </p:spPr>
        <p:txBody>
          <a:bodyPr wrap="square" rtlCol="0">
            <a:spAutoFit/>
          </a:bodyPr>
          <a:lstStyle/>
          <a:p>
            <a:r>
              <a:rPr lang="en-US" dirty="0">
                <a:solidFill>
                  <a:schemeClr val="accent3"/>
                </a:solidFill>
              </a:rPr>
              <a:t>Model inputs</a:t>
            </a:r>
          </a:p>
        </p:txBody>
      </p:sp>
      <p:sp>
        <p:nvSpPr>
          <p:cNvPr id="50" name="TextBox 49"/>
          <p:cNvSpPr txBox="1"/>
          <p:nvPr/>
        </p:nvSpPr>
        <p:spPr>
          <a:xfrm>
            <a:off x="3832190" y="2495770"/>
            <a:ext cx="3093350" cy="646331"/>
          </a:xfrm>
          <a:prstGeom prst="rect">
            <a:avLst/>
          </a:prstGeom>
          <a:noFill/>
        </p:spPr>
        <p:txBody>
          <a:bodyPr wrap="square" rtlCol="0">
            <a:spAutoFit/>
          </a:bodyPr>
          <a:lstStyle/>
          <a:p>
            <a:pPr algn="ctr"/>
            <a:r>
              <a:rPr lang="en-US" dirty="0">
                <a:solidFill>
                  <a:schemeClr val="accent3"/>
                </a:solidFill>
              </a:rPr>
              <a:t>Monte-Carlo simulation of </a:t>
            </a:r>
            <a:r>
              <a:rPr lang="en-US" b="1" dirty="0">
                <a:solidFill>
                  <a:schemeClr val="accent3"/>
                </a:solidFill>
              </a:rPr>
              <a:t>10,000 trials</a:t>
            </a:r>
          </a:p>
        </p:txBody>
      </p:sp>
      <p:grpSp>
        <p:nvGrpSpPr>
          <p:cNvPr id="261" name="Group 260"/>
          <p:cNvGrpSpPr/>
          <p:nvPr/>
        </p:nvGrpSpPr>
        <p:grpSpPr>
          <a:xfrm>
            <a:off x="7419855" y="1919424"/>
            <a:ext cx="471487" cy="471487"/>
            <a:chOff x="1439069" y="5853667"/>
            <a:chExt cx="471487" cy="471487"/>
          </a:xfrm>
        </p:grpSpPr>
        <p:sp>
          <p:nvSpPr>
            <p:cNvPr id="262" name="Oval 261"/>
            <p:cNvSpPr/>
            <p:nvPr/>
          </p:nvSpPr>
          <p:spPr>
            <a:xfrm>
              <a:off x="1439069" y="5853667"/>
              <a:ext cx="471487" cy="471487"/>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Freeform 262"/>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2" name="Freeform 291"/>
          <p:cNvSpPr>
            <a:spLocks noEditPoints="1"/>
          </p:cNvSpPr>
          <p:nvPr/>
        </p:nvSpPr>
        <p:spPr bwMode="auto">
          <a:xfrm>
            <a:off x="2128046" y="3661812"/>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73" name="Freeform 291"/>
          <p:cNvSpPr>
            <a:spLocks noEditPoints="1"/>
          </p:cNvSpPr>
          <p:nvPr/>
        </p:nvSpPr>
        <p:spPr bwMode="auto">
          <a:xfrm>
            <a:off x="2128046" y="3661812"/>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74" name="Freeform 291"/>
          <p:cNvSpPr>
            <a:spLocks noEditPoints="1"/>
          </p:cNvSpPr>
          <p:nvPr/>
        </p:nvSpPr>
        <p:spPr bwMode="auto">
          <a:xfrm>
            <a:off x="2128046" y="3661812"/>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75" name="Freeform 291"/>
          <p:cNvSpPr>
            <a:spLocks noEditPoints="1"/>
          </p:cNvSpPr>
          <p:nvPr/>
        </p:nvSpPr>
        <p:spPr bwMode="auto">
          <a:xfrm>
            <a:off x="2128046" y="3661812"/>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76" name="Freeform 291"/>
          <p:cNvSpPr>
            <a:spLocks noEditPoints="1"/>
          </p:cNvSpPr>
          <p:nvPr/>
        </p:nvSpPr>
        <p:spPr bwMode="auto">
          <a:xfrm>
            <a:off x="2128046" y="3661812"/>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77" name="Freeform 291"/>
          <p:cNvSpPr>
            <a:spLocks noEditPoints="1"/>
          </p:cNvSpPr>
          <p:nvPr/>
        </p:nvSpPr>
        <p:spPr bwMode="auto">
          <a:xfrm>
            <a:off x="2128046" y="3661812"/>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grpSp>
        <p:nvGrpSpPr>
          <p:cNvPr id="54" name="Group 53"/>
          <p:cNvGrpSpPr/>
          <p:nvPr/>
        </p:nvGrpSpPr>
        <p:grpSpPr>
          <a:xfrm>
            <a:off x="6108923" y="2673848"/>
            <a:ext cx="3093350" cy="3166357"/>
            <a:chOff x="6108923" y="2673848"/>
            <a:chExt cx="3093350" cy="3166357"/>
          </a:xfrm>
        </p:grpSpPr>
        <p:sp>
          <p:nvSpPr>
            <p:cNvPr id="265" name="TextBox 264"/>
            <p:cNvSpPr txBox="1"/>
            <p:nvPr/>
          </p:nvSpPr>
          <p:spPr>
            <a:xfrm>
              <a:off x="6108923" y="5193874"/>
              <a:ext cx="3093350" cy="646331"/>
            </a:xfrm>
            <a:prstGeom prst="rect">
              <a:avLst/>
            </a:prstGeom>
            <a:noFill/>
          </p:spPr>
          <p:txBody>
            <a:bodyPr wrap="square" rtlCol="0">
              <a:spAutoFit/>
            </a:bodyPr>
            <a:lstStyle/>
            <a:p>
              <a:pPr algn="ctr"/>
              <a:r>
                <a:rPr lang="en-US" dirty="0">
                  <a:solidFill>
                    <a:schemeClr val="accent3"/>
                  </a:solidFill>
                </a:rPr>
                <a:t>Probabilistic </a:t>
              </a:r>
            </a:p>
            <a:p>
              <a:pPr algn="ctr"/>
              <a:r>
                <a:rPr lang="en-US" dirty="0">
                  <a:solidFill>
                    <a:schemeClr val="accent3"/>
                  </a:solidFill>
                </a:rPr>
                <a:t>sensitivity analysis</a:t>
              </a:r>
              <a:endParaRPr lang="en-US" b="1" dirty="0">
                <a:solidFill>
                  <a:schemeClr val="accent3"/>
                </a:solidFill>
              </a:endParaRPr>
            </a:p>
          </p:txBody>
        </p:sp>
        <p:grpSp>
          <p:nvGrpSpPr>
            <p:cNvPr id="53" name="Group 52"/>
            <p:cNvGrpSpPr/>
            <p:nvPr/>
          </p:nvGrpSpPr>
          <p:grpSpPr>
            <a:xfrm>
              <a:off x="6802638" y="2673848"/>
              <a:ext cx="1703456" cy="2288263"/>
              <a:chOff x="6802638" y="2711673"/>
              <a:chExt cx="1703456" cy="2288263"/>
            </a:xfrm>
          </p:grpSpPr>
          <p:sp>
            <p:nvSpPr>
              <p:cNvPr id="51" name="Snip Single Corner Rectangle 50"/>
              <p:cNvSpPr/>
              <p:nvPr/>
            </p:nvSpPr>
            <p:spPr>
              <a:xfrm>
                <a:off x="6802638" y="2711673"/>
                <a:ext cx="1703456" cy="2288263"/>
              </a:xfrm>
              <a:prstGeom prst="snip1Rect">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ight Triangle 51"/>
              <p:cNvSpPr/>
              <p:nvPr/>
            </p:nvSpPr>
            <p:spPr>
              <a:xfrm>
                <a:off x="8222385" y="2713579"/>
                <a:ext cx="281329" cy="301338"/>
              </a:xfrm>
              <a:custGeom>
                <a:avLst/>
                <a:gdLst>
                  <a:gd name="connsiteX0" fmla="*/ 0 w 274184"/>
                  <a:gd name="connsiteY0" fmla="*/ 310863 h 310863"/>
                  <a:gd name="connsiteX1" fmla="*/ 0 w 274184"/>
                  <a:gd name="connsiteY1" fmla="*/ 0 h 310863"/>
                  <a:gd name="connsiteX2" fmla="*/ 274184 w 274184"/>
                  <a:gd name="connsiteY2" fmla="*/ 310863 h 310863"/>
                  <a:gd name="connsiteX3" fmla="*/ 0 w 274184"/>
                  <a:gd name="connsiteY3" fmla="*/ 310863 h 310863"/>
                  <a:gd name="connsiteX0" fmla="*/ 0 w 278947"/>
                  <a:gd name="connsiteY0" fmla="*/ 310863 h 310863"/>
                  <a:gd name="connsiteX1" fmla="*/ 0 w 278947"/>
                  <a:gd name="connsiteY1" fmla="*/ 0 h 310863"/>
                  <a:gd name="connsiteX2" fmla="*/ 278947 w 278947"/>
                  <a:gd name="connsiteY2" fmla="*/ 291813 h 310863"/>
                  <a:gd name="connsiteX3" fmla="*/ 0 w 278947"/>
                  <a:gd name="connsiteY3" fmla="*/ 310863 h 310863"/>
                  <a:gd name="connsiteX0" fmla="*/ 9525 w 288472"/>
                  <a:gd name="connsiteY0" fmla="*/ 301338 h 301338"/>
                  <a:gd name="connsiteX1" fmla="*/ 0 w 288472"/>
                  <a:gd name="connsiteY1" fmla="*/ 0 h 301338"/>
                  <a:gd name="connsiteX2" fmla="*/ 288472 w 288472"/>
                  <a:gd name="connsiteY2" fmla="*/ 282288 h 301338"/>
                  <a:gd name="connsiteX3" fmla="*/ 9525 w 288472"/>
                  <a:gd name="connsiteY3" fmla="*/ 301338 h 301338"/>
                  <a:gd name="connsiteX0" fmla="*/ 9525 w 281329"/>
                  <a:gd name="connsiteY0" fmla="*/ 301338 h 301338"/>
                  <a:gd name="connsiteX1" fmla="*/ 0 w 281329"/>
                  <a:gd name="connsiteY1" fmla="*/ 0 h 301338"/>
                  <a:gd name="connsiteX2" fmla="*/ 281329 w 281329"/>
                  <a:gd name="connsiteY2" fmla="*/ 282288 h 301338"/>
                  <a:gd name="connsiteX3" fmla="*/ 9525 w 281329"/>
                  <a:gd name="connsiteY3" fmla="*/ 301338 h 301338"/>
                </a:gdLst>
                <a:ahLst/>
                <a:cxnLst>
                  <a:cxn ang="0">
                    <a:pos x="connsiteX0" y="connsiteY0"/>
                  </a:cxn>
                  <a:cxn ang="0">
                    <a:pos x="connsiteX1" y="connsiteY1"/>
                  </a:cxn>
                  <a:cxn ang="0">
                    <a:pos x="connsiteX2" y="connsiteY2"/>
                  </a:cxn>
                  <a:cxn ang="0">
                    <a:pos x="connsiteX3" y="connsiteY3"/>
                  </a:cxn>
                </a:cxnLst>
                <a:rect l="l" t="t" r="r" b="b"/>
                <a:pathLst>
                  <a:path w="281329" h="301338">
                    <a:moveTo>
                      <a:pt x="9525" y="301338"/>
                    </a:moveTo>
                    <a:lnTo>
                      <a:pt x="0" y="0"/>
                    </a:lnTo>
                    <a:lnTo>
                      <a:pt x="281329" y="282288"/>
                    </a:lnTo>
                    <a:lnTo>
                      <a:pt x="9525" y="301338"/>
                    </a:lnTo>
                    <a:close/>
                  </a:path>
                </a:pathLst>
              </a:cu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66" name="Picture 8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25540" y="3257902"/>
              <a:ext cx="1499721" cy="108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2724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750" fill="hold"/>
                                        <p:tgtEl>
                                          <p:spTgt spid="27"/>
                                        </p:tgtEl>
                                      </p:cBhvr>
                                      <p:by x="25000" y="25000"/>
                                    </p:animScale>
                                  </p:childTnLst>
                                </p:cTn>
                              </p:par>
                              <p:par>
                                <p:cTn id="7" presetID="56" presetClass="path" presetSubtype="0" accel="50000" decel="50000" fill="hold" nodeType="withEffect">
                                  <p:stCondLst>
                                    <p:cond delay="0"/>
                                  </p:stCondLst>
                                  <p:childTnLst>
                                    <p:animMotion origin="layout" path="M 8.33333E-7 4.07407E-6 L -0.23924 0.05162 " pathEditMode="relative" rAng="0" ptsTypes="AA">
                                      <p:cBhvr>
                                        <p:cTn id="8" dur="1750" fill="hold"/>
                                        <p:tgtEl>
                                          <p:spTgt spid="27"/>
                                        </p:tgtEl>
                                        <p:attrNameLst>
                                          <p:attrName>ppt_x</p:attrName>
                                          <p:attrName>ppt_y</p:attrName>
                                        </p:attrNameLst>
                                      </p:cBhvr>
                                      <p:rCtr x="-11962" y="2569"/>
                                    </p:animMotion>
                                  </p:childTnLst>
                                </p:cTn>
                              </p:par>
                              <p:par>
                                <p:cTn id="9" presetID="8" presetClass="emph" presetSubtype="0" fill="hold" nodeType="withEffect">
                                  <p:stCondLst>
                                    <p:cond delay="1700"/>
                                  </p:stCondLst>
                                  <p:childTnLst>
                                    <p:animRot by="-5400000">
                                      <p:cBhvr>
                                        <p:cTn id="10" dur="800" fill="hold"/>
                                        <p:tgtEl>
                                          <p:spTgt spid="27"/>
                                        </p:tgtEl>
                                        <p:attrNameLst>
                                          <p:attrName>r</p:attrName>
                                        </p:attrNameLst>
                                      </p:cBhvr>
                                    </p:animRot>
                                  </p:childTnLst>
                                </p:cTn>
                              </p:par>
                              <p:par>
                                <p:cTn id="11" presetID="10" presetClass="entr" presetSubtype="0" fill="hold" nodeType="withEffect">
                                  <p:stCondLst>
                                    <p:cond delay="2500"/>
                                  </p:stCondLst>
                                  <p:childTnLst>
                                    <p:set>
                                      <p:cBhvr>
                                        <p:cTn id="12" dur="1" fill="hold">
                                          <p:stCondLst>
                                            <p:cond delay="0"/>
                                          </p:stCondLst>
                                        </p:cTn>
                                        <p:tgtEl>
                                          <p:spTgt spid="247"/>
                                        </p:tgtEl>
                                        <p:attrNameLst>
                                          <p:attrName>style.visibility</p:attrName>
                                        </p:attrNameLst>
                                      </p:cBhvr>
                                      <p:to>
                                        <p:strVal val="visible"/>
                                      </p:to>
                                    </p:set>
                                    <p:animEffect transition="in" filter="fade">
                                      <p:cBhvr>
                                        <p:cTn id="13" dur="600"/>
                                        <p:tgtEl>
                                          <p:spTgt spid="247"/>
                                        </p:tgtEl>
                                      </p:cBhvr>
                                    </p:animEffect>
                                  </p:childTnLst>
                                </p:cTn>
                              </p:par>
                              <p:par>
                                <p:cTn id="14" presetID="42" presetClass="path" presetSubtype="0" accel="50000" decel="50000" fill="hold" grpId="0" nodeType="withEffect">
                                  <p:stCondLst>
                                    <p:cond delay="1000"/>
                                  </p:stCondLst>
                                  <p:childTnLst>
                                    <p:animMotion origin="layout" path="M -4.16667E-6 -3.7037E-6 L 0.07639 0.31551 " pathEditMode="relative" rAng="0" ptsTypes="AA">
                                      <p:cBhvr>
                                        <p:cTn id="15" dur="1750" fill="hold"/>
                                        <p:tgtEl>
                                          <p:spTgt spid="59"/>
                                        </p:tgtEl>
                                        <p:attrNameLst>
                                          <p:attrName>ppt_x</p:attrName>
                                          <p:attrName>ppt_y</p:attrName>
                                        </p:attrNameLst>
                                      </p:cBhvr>
                                      <p:rCtr x="3819" y="15764"/>
                                    </p:animMotion>
                                  </p:childTnLst>
                                </p:cTn>
                              </p:par>
                              <p:par>
                                <p:cTn id="16" presetID="42" presetClass="path" presetSubtype="0" accel="50000" decel="50000" fill="hold" grpId="0" nodeType="withEffect">
                                  <p:stCondLst>
                                    <p:cond delay="1000"/>
                                  </p:stCondLst>
                                  <p:childTnLst>
                                    <p:animMotion origin="layout" path="M 4.44444E-6 -3.7037E-6 L -0.12483 -0.26088 " pathEditMode="relative" rAng="0" ptsTypes="AA">
                                      <p:cBhvr>
                                        <p:cTn id="17" dur="1750" fill="hold"/>
                                        <p:tgtEl>
                                          <p:spTgt spid="78"/>
                                        </p:tgtEl>
                                        <p:attrNameLst>
                                          <p:attrName>ppt_x</p:attrName>
                                          <p:attrName>ppt_y</p:attrName>
                                        </p:attrNameLst>
                                      </p:cBhvr>
                                      <p:rCtr x="-6250" y="-13056"/>
                                    </p:animMotion>
                                  </p:childTnLst>
                                </p:cTn>
                              </p:par>
                              <p:par>
                                <p:cTn id="18" presetID="42" presetClass="path" presetSubtype="0" accel="50000" decel="50000" fill="hold" grpId="0" nodeType="withEffect">
                                  <p:stCondLst>
                                    <p:cond delay="1000"/>
                                  </p:stCondLst>
                                  <p:childTnLst>
                                    <p:animMotion origin="layout" path="M -2.77778E-6 -1.85185E-6 L 0.00729 0.05671 " pathEditMode="relative" rAng="0" ptsTypes="AA">
                                      <p:cBhvr>
                                        <p:cTn id="19" dur="1750" fill="hold"/>
                                        <p:tgtEl>
                                          <p:spTgt spid="34"/>
                                        </p:tgtEl>
                                        <p:attrNameLst>
                                          <p:attrName>ppt_x</p:attrName>
                                          <p:attrName>ppt_y</p:attrName>
                                        </p:attrNameLst>
                                      </p:cBhvr>
                                      <p:rCtr x="365" y="2824"/>
                                    </p:animMotion>
                                  </p:childTnLst>
                                </p:cTn>
                              </p:par>
                              <p:par>
                                <p:cTn id="20" presetID="22" presetClass="entr" presetSubtype="1" fill="hold" nodeType="withEffect">
                                  <p:stCondLst>
                                    <p:cond delay="2700"/>
                                  </p:stCondLst>
                                  <p:childTnLst>
                                    <p:set>
                                      <p:cBhvr>
                                        <p:cTn id="21" dur="1" fill="hold">
                                          <p:stCondLst>
                                            <p:cond delay="0"/>
                                          </p:stCondLst>
                                        </p:cTn>
                                        <p:tgtEl>
                                          <p:spTgt spid="32"/>
                                        </p:tgtEl>
                                        <p:attrNameLst>
                                          <p:attrName>style.visibility</p:attrName>
                                        </p:attrNameLst>
                                      </p:cBhvr>
                                      <p:to>
                                        <p:strVal val="visible"/>
                                      </p:to>
                                    </p:set>
                                    <p:animEffect transition="in" filter="wipe(up)">
                                      <p:cBhvr>
                                        <p:cTn id="22" dur="500"/>
                                        <p:tgtEl>
                                          <p:spTgt spid="32"/>
                                        </p:tgtEl>
                                      </p:cBhvr>
                                    </p:animEffect>
                                  </p:childTnLst>
                                </p:cTn>
                              </p:par>
                              <p:par>
                                <p:cTn id="23" presetID="22" presetClass="entr" presetSubtype="1" fill="hold" nodeType="withEffect">
                                  <p:stCondLst>
                                    <p:cond delay="2700"/>
                                  </p:stCondLst>
                                  <p:childTnLst>
                                    <p:set>
                                      <p:cBhvr>
                                        <p:cTn id="24" dur="1" fill="hold">
                                          <p:stCondLst>
                                            <p:cond delay="0"/>
                                          </p:stCondLst>
                                        </p:cTn>
                                        <p:tgtEl>
                                          <p:spTgt spid="250"/>
                                        </p:tgtEl>
                                        <p:attrNameLst>
                                          <p:attrName>style.visibility</p:attrName>
                                        </p:attrNameLst>
                                      </p:cBhvr>
                                      <p:to>
                                        <p:strVal val="visible"/>
                                      </p:to>
                                    </p:set>
                                    <p:animEffect transition="in" filter="wipe(up)">
                                      <p:cBhvr>
                                        <p:cTn id="25" dur="500"/>
                                        <p:tgtEl>
                                          <p:spTgt spid="250"/>
                                        </p:tgtEl>
                                      </p:cBhvr>
                                    </p:animEffect>
                                  </p:childTnLst>
                                </p:cTn>
                              </p:par>
                              <p:par>
                                <p:cTn id="26" presetID="22" presetClass="entr" presetSubtype="4" fill="hold" nodeType="withEffect">
                                  <p:stCondLst>
                                    <p:cond delay="2700"/>
                                  </p:stCondLst>
                                  <p:childTnLst>
                                    <p:set>
                                      <p:cBhvr>
                                        <p:cTn id="27" dur="1" fill="hold">
                                          <p:stCondLst>
                                            <p:cond delay="0"/>
                                          </p:stCondLst>
                                        </p:cTn>
                                        <p:tgtEl>
                                          <p:spTgt spid="254"/>
                                        </p:tgtEl>
                                        <p:attrNameLst>
                                          <p:attrName>style.visibility</p:attrName>
                                        </p:attrNameLst>
                                      </p:cBhvr>
                                      <p:to>
                                        <p:strVal val="visible"/>
                                      </p:to>
                                    </p:set>
                                    <p:animEffect transition="in" filter="wipe(down)">
                                      <p:cBhvr>
                                        <p:cTn id="28" dur="500"/>
                                        <p:tgtEl>
                                          <p:spTgt spid="254"/>
                                        </p:tgtEl>
                                      </p:cBhvr>
                                    </p:animEffect>
                                  </p:childTnLst>
                                </p:cTn>
                              </p:par>
                              <p:par>
                                <p:cTn id="29" presetID="10" presetClass="entr" presetSubtype="0" fill="hold" grpId="0" nodeType="withEffect">
                                  <p:stCondLst>
                                    <p:cond delay="27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22" presetClass="entr" presetSubtype="8" fill="hold" grpId="0" nodeType="withEffect">
                                  <p:stCondLst>
                                    <p:cond delay="320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par>
                                <p:cTn id="35" presetID="10" presetClass="entr" presetSubtype="0" fill="hold" grpId="0" nodeType="withEffect">
                                  <p:stCondLst>
                                    <p:cond delay="37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2"/>
                                        </p:tgtEl>
                                        <p:attrNameLst>
                                          <p:attrName>style.visibility</p:attrName>
                                        </p:attrNameLst>
                                      </p:cBhvr>
                                      <p:to>
                                        <p:strVal val="visible"/>
                                      </p:to>
                                    </p:set>
                                    <p:animEffect transition="in" filter="fade">
                                      <p:cBhvr>
                                        <p:cTn id="42" dur="500"/>
                                        <p:tgtEl>
                                          <p:spTgt spid="272"/>
                                        </p:tgtEl>
                                      </p:cBhvr>
                                    </p:animEffect>
                                  </p:childTnLst>
                                </p:cTn>
                              </p:par>
                              <p:par>
                                <p:cTn id="43" presetID="63" presetClass="path" presetSubtype="0" accel="50000" decel="50000" fill="hold" grpId="1" nodeType="withEffect">
                                  <p:stCondLst>
                                    <p:cond delay="400"/>
                                  </p:stCondLst>
                                  <p:childTnLst>
                                    <p:animMotion origin="layout" path="M 1.94444E-6 3.33333E-6 L 0.58333 -0.00903 " pathEditMode="relative" rAng="0" ptsTypes="AA">
                                      <p:cBhvr>
                                        <p:cTn id="44" dur="1000" fill="hold"/>
                                        <p:tgtEl>
                                          <p:spTgt spid="272"/>
                                        </p:tgtEl>
                                        <p:attrNameLst>
                                          <p:attrName>ppt_x</p:attrName>
                                          <p:attrName>ppt_y</p:attrName>
                                        </p:attrNameLst>
                                      </p:cBhvr>
                                      <p:rCtr x="29167" y="-463"/>
                                    </p:animMotion>
                                  </p:childTnLst>
                                </p:cTn>
                              </p:par>
                              <p:par>
                                <p:cTn id="45" presetID="10" presetClass="entr" presetSubtype="0" fill="hold" grpId="0" nodeType="withEffect">
                                  <p:stCondLst>
                                    <p:cond delay="300"/>
                                  </p:stCondLst>
                                  <p:childTnLst>
                                    <p:set>
                                      <p:cBhvr>
                                        <p:cTn id="46" dur="1" fill="hold">
                                          <p:stCondLst>
                                            <p:cond delay="0"/>
                                          </p:stCondLst>
                                        </p:cTn>
                                        <p:tgtEl>
                                          <p:spTgt spid="273"/>
                                        </p:tgtEl>
                                        <p:attrNameLst>
                                          <p:attrName>style.visibility</p:attrName>
                                        </p:attrNameLst>
                                      </p:cBhvr>
                                      <p:to>
                                        <p:strVal val="visible"/>
                                      </p:to>
                                    </p:set>
                                    <p:animEffect transition="in" filter="fade">
                                      <p:cBhvr>
                                        <p:cTn id="47" dur="500"/>
                                        <p:tgtEl>
                                          <p:spTgt spid="273"/>
                                        </p:tgtEl>
                                      </p:cBhvr>
                                    </p:animEffect>
                                  </p:childTnLst>
                                </p:cTn>
                              </p:par>
                              <p:par>
                                <p:cTn id="48" presetID="63" presetClass="path" presetSubtype="0" accel="50000" decel="50000" fill="hold" grpId="1" nodeType="withEffect">
                                  <p:stCondLst>
                                    <p:cond delay="500"/>
                                  </p:stCondLst>
                                  <p:childTnLst>
                                    <p:animMotion origin="layout" path="M 1.94444E-6 -0.00394 L 0.55434 -0.05232 " pathEditMode="relative" rAng="0" ptsTypes="AA">
                                      <p:cBhvr>
                                        <p:cTn id="49" dur="1000" fill="hold"/>
                                        <p:tgtEl>
                                          <p:spTgt spid="273"/>
                                        </p:tgtEl>
                                        <p:attrNameLst>
                                          <p:attrName>ppt_x</p:attrName>
                                          <p:attrName>ppt_y</p:attrName>
                                        </p:attrNameLst>
                                      </p:cBhvr>
                                      <p:rCtr x="27708" y="-2431"/>
                                    </p:animMotion>
                                  </p:childTnLst>
                                </p:cTn>
                              </p:par>
                              <p:par>
                                <p:cTn id="50" presetID="10" presetClass="entr" presetSubtype="0" fill="hold" grpId="0" nodeType="withEffect">
                                  <p:stCondLst>
                                    <p:cond delay="500"/>
                                  </p:stCondLst>
                                  <p:childTnLst>
                                    <p:set>
                                      <p:cBhvr>
                                        <p:cTn id="51" dur="1" fill="hold">
                                          <p:stCondLst>
                                            <p:cond delay="0"/>
                                          </p:stCondLst>
                                        </p:cTn>
                                        <p:tgtEl>
                                          <p:spTgt spid="274"/>
                                        </p:tgtEl>
                                        <p:attrNameLst>
                                          <p:attrName>style.visibility</p:attrName>
                                        </p:attrNameLst>
                                      </p:cBhvr>
                                      <p:to>
                                        <p:strVal val="visible"/>
                                      </p:to>
                                    </p:set>
                                    <p:animEffect transition="in" filter="fade">
                                      <p:cBhvr>
                                        <p:cTn id="52" dur="500"/>
                                        <p:tgtEl>
                                          <p:spTgt spid="274"/>
                                        </p:tgtEl>
                                      </p:cBhvr>
                                    </p:animEffect>
                                  </p:childTnLst>
                                </p:cTn>
                              </p:par>
                              <p:par>
                                <p:cTn id="53" presetID="63" presetClass="path" presetSubtype="0" accel="50000" decel="50000" fill="hold" grpId="1" nodeType="withEffect">
                                  <p:stCondLst>
                                    <p:cond delay="700"/>
                                  </p:stCondLst>
                                  <p:childTnLst>
                                    <p:animMotion origin="layout" path="M 1.94444E-6 3.33333E-6 L 0.58333 -0.06459 " pathEditMode="relative" rAng="0" ptsTypes="AA">
                                      <p:cBhvr>
                                        <p:cTn id="54" dur="1000" fill="hold"/>
                                        <p:tgtEl>
                                          <p:spTgt spid="274"/>
                                        </p:tgtEl>
                                        <p:attrNameLst>
                                          <p:attrName>ppt_x</p:attrName>
                                          <p:attrName>ppt_y</p:attrName>
                                        </p:attrNameLst>
                                      </p:cBhvr>
                                      <p:rCtr x="29167" y="-3241"/>
                                    </p:animMotion>
                                  </p:childTnLst>
                                </p:cTn>
                              </p:par>
                              <p:par>
                                <p:cTn id="55" presetID="10" presetClass="entr" presetSubtype="0" fill="hold" grpId="0" nodeType="withEffect">
                                  <p:stCondLst>
                                    <p:cond delay="700"/>
                                  </p:stCondLst>
                                  <p:childTnLst>
                                    <p:set>
                                      <p:cBhvr>
                                        <p:cTn id="56" dur="1" fill="hold">
                                          <p:stCondLst>
                                            <p:cond delay="0"/>
                                          </p:stCondLst>
                                        </p:cTn>
                                        <p:tgtEl>
                                          <p:spTgt spid="275"/>
                                        </p:tgtEl>
                                        <p:attrNameLst>
                                          <p:attrName>style.visibility</p:attrName>
                                        </p:attrNameLst>
                                      </p:cBhvr>
                                      <p:to>
                                        <p:strVal val="visible"/>
                                      </p:to>
                                    </p:set>
                                    <p:animEffect transition="in" filter="fade">
                                      <p:cBhvr>
                                        <p:cTn id="57" dur="500"/>
                                        <p:tgtEl>
                                          <p:spTgt spid="275"/>
                                        </p:tgtEl>
                                      </p:cBhvr>
                                    </p:animEffect>
                                  </p:childTnLst>
                                </p:cTn>
                              </p:par>
                              <p:par>
                                <p:cTn id="58" presetID="63" presetClass="path" presetSubtype="0" accel="50000" decel="50000" fill="hold" grpId="1" nodeType="withEffect">
                                  <p:stCondLst>
                                    <p:cond delay="900"/>
                                  </p:stCondLst>
                                  <p:childTnLst>
                                    <p:animMotion origin="layout" path="M 1.94444E-6 3.33333E-6 L 0.56476 0.04074 " pathEditMode="relative" rAng="0" ptsTypes="AA">
                                      <p:cBhvr>
                                        <p:cTn id="59" dur="1000" fill="hold"/>
                                        <p:tgtEl>
                                          <p:spTgt spid="275"/>
                                        </p:tgtEl>
                                        <p:attrNameLst>
                                          <p:attrName>ppt_x</p:attrName>
                                          <p:attrName>ppt_y</p:attrName>
                                        </p:attrNameLst>
                                      </p:cBhvr>
                                      <p:rCtr x="28229" y="2037"/>
                                    </p:animMotion>
                                  </p:childTnLst>
                                </p:cTn>
                              </p:par>
                              <p:par>
                                <p:cTn id="60" presetID="10" presetClass="entr" presetSubtype="0" fill="hold" grpId="0" nodeType="withEffect">
                                  <p:stCondLst>
                                    <p:cond delay="800"/>
                                  </p:stCondLst>
                                  <p:childTnLst>
                                    <p:set>
                                      <p:cBhvr>
                                        <p:cTn id="61" dur="1" fill="hold">
                                          <p:stCondLst>
                                            <p:cond delay="0"/>
                                          </p:stCondLst>
                                        </p:cTn>
                                        <p:tgtEl>
                                          <p:spTgt spid="276"/>
                                        </p:tgtEl>
                                        <p:attrNameLst>
                                          <p:attrName>style.visibility</p:attrName>
                                        </p:attrNameLst>
                                      </p:cBhvr>
                                      <p:to>
                                        <p:strVal val="visible"/>
                                      </p:to>
                                    </p:set>
                                    <p:animEffect transition="in" filter="fade">
                                      <p:cBhvr>
                                        <p:cTn id="62" dur="500"/>
                                        <p:tgtEl>
                                          <p:spTgt spid="276"/>
                                        </p:tgtEl>
                                      </p:cBhvr>
                                    </p:animEffect>
                                  </p:childTnLst>
                                </p:cTn>
                              </p:par>
                              <p:par>
                                <p:cTn id="63" presetID="63" presetClass="path" presetSubtype="0" accel="50000" decel="50000" fill="hold" grpId="1" nodeType="withEffect">
                                  <p:stCondLst>
                                    <p:cond delay="1000"/>
                                  </p:stCondLst>
                                  <p:childTnLst>
                                    <p:animMotion origin="layout" path="M 1.94444E-6 3.33333E-6 L 0.62083 0.00578 " pathEditMode="relative" rAng="0" ptsTypes="AA">
                                      <p:cBhvr>
                                        <p:cTn id="64" dur="1000" fill="hold"/>
                                        <p:tgtEl>
                                          <p:spTgt spid="276"/>
                                        </p:tgtEl>
                                        <p:attrNameLst>
                                          <p:attrName>ppt_x</p:attrName>
                                          <p:attrName>ppt_y</p:attrName>
                                        </p:attrNameLst>
                                      </p:cBhvr>
                                      <p:rCtr x="31042" y="278"/>
                                    </p:animMotion>
                                  </p:childTnLst>
                                </p:cTn>
                              </p:par>
                              <p:par>
                                <p:cTn id="65" presetID="10" presetClass="entr" presetSubtype="0" fill="hold" grpId="0" nodeType="withEffect">
                                  <p:stCondLst>
                                    <p:cond delay="900"/>
                                  </p:stCondLst>
                                  <p:childTnLst>
                                    <p:set>
                                      <p:cBhvr>
                                        <p:cTn id="66" dur="1" fill="hold">
                                          <p:stCondLst>
                                            <p:cond delay="0"/>
                                          </p:stCondLst>
                                        </p:cTn>
                                        <p:tgtEl>
                                          <p:spTgt spid="277"/>
                                        </p:tgtEl>
                                        <p:attrNameLst>
                                          <p:attrName>style.visibility</p:attrName>
                                        </p:attrNameLst>
                                      </p:cBhvr>
                                      <p:to>
                                        <p:strVal val="visible"/>
                                      </p:to>
                                    </p:set>
                                    <p:animEffect transition="in" filter="fade">
                                      <p:cBhvr>
                                        <p:cTn id="67" dur="500"/>
                                        <p:tgtEl>
                                          <p:spTgt spid="277"/>
                                        </p:tgtEl>
                                      </p:cBhvr>
                                    </p:animEffect>
                                  </p:childTnLst>
                                </p:cTn>
                              </p:par>
                              <p:par>
                                <p:cTn id="68" presetID="63" presetClass="path" presetSubtype="0" accel="50000" decel="50000" fill="hold" grpId="1" nodeType="withEffect">
                                  <p:stCondLst>
                                    <p:cond delay="1100"/>
                                  </p:stCondLst>
                                  <p:childTnLst>
                                    <p:animMotion origin="layout" path="M 1.94444E-6 3.33333E-6 L 0.59965 -0.05463 " pathEditMode="relative" rAng="0" ptsTypes="AA">
                                      <p:cBhvr>
                                        <p:cTn id="69" dur="1000" fill="hold"/>
                                        <p:tgtEl>
                                          <p:spTgt spid="277"/>
                                        </p:tgtEl>
                                        <p:attrNameLst>
                                          <p:attrName>ppt_x</p:attrName>
                                          <p:attrName>ppt_y</p:attrName>
                                        </p:attrNameLst>
                                      </p:cBhvr>
                                      <p:rCtr x="29983" y="-2731"/>
                                    </p:animMotion>
                                  </p:childTnLst>
                                </p:cTn>
                              </p:par>
                              <p:par>
                                <p:cTn id="70" presetID="10" presetClass="entr" presetSubtype="0" fill="hold" nodeType="withEffect">
                                  <p:stCondLst>
                                    <p:cond delay="150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1100"/>
                                        <p:tgtEl>
                                          <p:spTgt spid="54"/>
                                        </p:tgtEl>
                                      </p:cBhvr>
                                    </p:animEffect>
                                  </p:childTnLst>
                                </p:cTn>
                              </p:par>
                              <p:par>
                                <p:cTn id="73" presetID="53" presetClass="entr" presetSubtype="16" fill="hold" nodeType="withEffect">
                                  <p:stCondLst>
                                    <p:cond delay="2400"/>
                                  </p:stCondLst>
                                  <p:childTnLst>
                                    <p:set>
                                      <p:cBhvr>
                                        <p:cTn id="74" dur="1" fill="hold">
                                          <p:stCondLst>
                                            <p:cond delay="0"/>
                                          </p:stCondLst>
                                        </p:cTn>
                                        <p:tgtEl>
                                          <p:spTgt spid="261"/>
                                        </p:tgtEl>
                                        <p:attrNameLst>
                                          <p:attrName>style.visibility</p:attrName>
                                        </p:attrNameLst>
                                      </p:cBhvr>
                                      <p:to>
                                        <p:strVal val="visible"/>
                                      </p:to>
                                    </p:set>
                                    <p:anim calcmode="lin" valueType="num">
                                      <p:cBhvr>
                                        <p:cTn id="75" dur="500" fill="hold"/>
                                        <p:tgtEl>
                                          <p:spTgt spid="261"/>
                                        </p:tgtEl>
                                        <p:attrNameLst>
                                          <p:attrName>ppt_w</p:attrName>
                                        </p:attrNameLst>
                                      </p:cBhvr>
                                      <p:tavLst>
                                        <p:tav tm="0">
                                          <p:val>
                                            <p:fltVal val="0"/>
                                          </p:val>
                                        </p:tav>
                                        <p:tav tm="100000">
                                          <p:val>
                                            <p:strVal val="#ppt_w"/>
                                          </p:val>
                                        </p:tav>
                                      </p:tavLst>
                                    </p:anim>
                                    <p:anim calcmode="lin" valueType="num">
                                      <p:cBhvr>
                                        <p:cTn id="76" dur="500" fill="hold"/>
                                        <p:tgtEl>
                                          <p:spTgt spid="261"/>
                                        </p:tgtEl>
                                        <p:attrNameLst>
                                          <p:attrName>ppt_h</p:attrName>
                                        </p:attrNameLst>
                                      </p:cBhvr>
                                      <p:tavLst>
                                        <p:tav tm="0">
                                          <p:val>
                                            <p:fltVal val="0"/>
                                          </p:val>
                                        </p:tav>
                                        <p:tav tm="100000">
                                          <p:val>
                                            <p:strVal val="#ppt_h"/>
                                          </p:val>
                                        </p:tav>
                                      </p:tavLst>
                                    </p:anim>
                                    <p:animEffect transition="in" filter="fade">
                                      <p:cBhvr>
                                        <p:cTn id="77" dur="500"/>
                                        <p:tgtEl>
                                          <p:spTgt spid="261"/>
                                        </p:tgtEl>
                                      </p:cBhvr>
                                    </p:animEffect>
                                  </p:childTnLst>
                                </p:cTn>
                              </p:par>
                              <p:par>
                                <p:cTn id="78" presetID="6" presetClass="emph" presetSubtype="0" accel="48000" decel="52000" autoRev="1" fill="hold" nodeType="withEffect">
                                  <p:stCondLst>
                                    <p:cond delay="2700"/>
                                  </p:stCondLst>
                                  <p:childTnLst>
                                    <p:animScale>
                                      <p:cBhvr>
                                        <p:cTn id="79" dur="250" fill="hold"/>
                                        <p:tgtEl>
                                          <p:spTgt spid="26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34" grpId="0" animBg="1"/>
      <p:bldP spid="78" grpId="0" animBg="1"/>
      <p:bldP spid="38" grpId="0" animBg="1"/>
      <p:bldP spid="49" grpId="0"/>
      <p:bldP spid="50" grpId="0"/>
      <p:bldP spid="272" grpId="0" animBg="1"/>
      <p:bldP spid="272" grpId="1" animBg="1"/>
      <p:bldP spid="273" grpId="0" animBg="1"/>
      <p:bldP spid="273" grpId="1" animBg="1"/>
      <p:bldP spid="274" grpId="0" animBg="1"/>
      <p:bldP spid="274" grpId="1" animBg="1"/>
      <p:bldP spid="275" grpId="0" animBg="1"/>
      <p:bldP spid="275" grpId="1" animBg="1"/>
      <p:bldP spid="276" grpId="0" animBg="1"/>
      <p:bldP spid="276" grpId="1" animBg="1"/>
      <p:bldP spid="277" grpId="0" animBg="1"/>
      <p:bldP spid="27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Isosceles Triangle 102"/>
          <p:cNvSpPr/>
          <p:nvPr/>
        </p:nvSpPr>
        <p:spPr>
          <a:xfrm rot="5400000">
            <a:off x="-513762" y="3747413"/>
            <a:ext cx="4491601" cy="357980"/>
          </a:xfrm>
          <a:prstGeom prst="triangle">
            <a:avLst/>
          </a:prstGeom>
          <a:solidFill>
            <a:schemeClr val="accent5">
              <a:lumMod val="20000"/>
              <a:lumOff val="80000"/>
              <a:alpha val="75000"/>
            </a:schemeClr>
          </a:solid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01674" y="4354476"/>
            <a:ext cx="1143000" cy="1535399"/>
            <a:chOff x="189417" y="4494176"/>
            <a:chExt cx="1143000" cy="1535399"/>
          </a:xfrm>
        </p:grpSpPr>
        <p:grpSp>
          <p:nvGrpSpPr>
            <p:cNvPr id="10" name="Group 9"/>
            <p:cNvGrpSpPr/>
            <p:nvPr/>
          </p:nvGrpSpPr>
          <p:grpSpPr>
            <a:xfrm>
              <a:off x="189417" y="4494176"/>
              <a:ext cx="1143000" cy="1535399"/>
              <a:chOff x="6802638" y="2711673"/>
              <a:chExt cx="1703456" cy="2288263"/>
            </a:xfrm>
          </p:grpSpPr>
          <p:sp>
            <p:nvSpPr>
              <p:cNvPr id="11" name="Snip Single Corner Rectangle 10"/>
              <p:cNvSpPr/>
              <p:nvPr/>
            </p:nvSpPr>
            <p:spPr>
              <a:xfrm>
                <a:off x="6802638" y="2711673"/>
                <a:ext cx="1703456" cy="2288263"/>
              </a:xfrm>
              <a:prstGeom prst="snip1Rect">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51"/>
              <p:cNvSpPr/>
              <p:nvPr/>
            </p:nvSpPr>
            <p:spPr>
              <a:xfrm>
                <a:off x="8222385" y="2713579"/>
                <a:ext cx="281329" cy="301338"/>
              </a:xfrm>
              <a:custGeom>
                <a:avLst/>
                <a:gdLst>
                  <a:gd name="connsiteX0" fmla="*/ 0 w 274184"/>
                  <a:gd name="connsiteY0" fmla="*/ 310863 h 310863"/>
                  <a:gd name="connsiteX1" fmla="*/ 0 w 274184"/>
                  <a:gd name="connsiteY1" fmla="*/ 0 h 310863"/>
                  <a:gd name="connsiteX2" fmla="*/ 274184 w 274184"/>
                  <a:gd name="connsiteY2" fmla="*/ 310863 h 310863"/>
                  <a:gd name="connsiteX3" fmla="*/ 0 w 274184"/>
                  <a:gd name="connsiteY3" fmla="*/ 310863 h 310863"/>
                  <a:gd name="connsiteX0" fmla="*/ 0 w 278947"/>
                  <a:gd name="connsiteY0" fmla="*/ 310863 h 310863"/>
                  <a:gd name="connsiteX1" fmla="*/ 0 w 278947"/>
                  <a:gd name="connsiteY1" fmla="*/ 0 h 310863"/>
                  <a:gd name="connsiteX2" fmla="*/ 278947 w 278947"/>
                  <a:gd name="connsiteY2" fmla="*/ 291813 h 310863"/>
                  <a:gd name="connsiteX3" fmla="*/ 0 w 278947"/>
                  <a:gd name="connsiteY3" fmla="*/ 310863 h 310863"/>
                  <a:gd name="connsiteX0" fmla="*/ 9525 w 288472"/>
                  <a:gd name="connsiteY0" fmla="*/ 301338 h 301338"/>
                  <a:gd name="connsiteX1" fmla="*/ 0 w 288472"/>
                  <a:gd name="connsiteY1" fmla="*/ 0 h 301338"/>
                  <a:gd name="connsiteX2" fmla="*/ 288472 w 288472"/>
                  <a:gd name="connsiteY2" fmla="*/ 282288 h 301338"/>
                  <a:gd name="connsiteX3" fmla="*/ 9525 w 288472"/>
                  <a:gd name="connsiteY3" fmla="*/ 301338 h 301338"/>
                  <a:gd name="connsiteX0" fmla="*/ 9525 w 281329"/>
                  <a:gd name="connsiteY0" fmla="*/ 301338 h 301338"/>
                  <a:gd name="connsiteX1" fmla="*/ 0 w 281329"/>
                  <a:gd name="connsiteY1" fmla="*/ 0 h 301338"/>
                  <a:gd name="connsiteX2" fmla="*/ 281329 w 281329"/>
                  <a:gd name="connsiteY2" fmla="*/ 282288 h 301338"/>
                  <a:gd name="connsiteX3" fmla="*/ 9525 w 281329"/>
                  <a:gd name="connsiteY3" fmla="*/ 301338 h 301338"/>
                </a:gdLst>
                <a:ahLst/>
                <a:cxnLst>
                  <a:cxn ang="0">
                    <a:pos x="connsiteX0" y="connsiteY0"/>
                  </a:cxn>
                  <a:cxn ang="0">
                    <a:pos x="connsiteX1" y="connsiteY1"/>
                  </a:cxn>
                  <a:cxn ang="0">
                    <a:pos x="connsiteX2" y="connsiteY2"/>
                  </a:cxn>
                  <a:cxn ang="0">
                    <a:pos x="connsiteX3" y="connsiteY3"/>
                  </a:cxn>
                </a:cxnLst>
                <a:rect l="l" t="t" r="r" b="b"/>
                <a:pathLst>
                  <a:path w="281329" h="301338">
                    <a:moveTo>
                      <a:pt x="9525" y="301338"/>
                    </a:moveTo>
                    <a:lnTo>
                      <a:pt x="0" y="0"/>
                    </a:lnTo>
                    <a:lnTo>
                      <a:pt x="281329" y="282288"/>
                    </a:lnTo>
                    <a:lnTo>
                      <a:pt x="9525" y="301338"/>
                    </a:lnTo>
                    <a:close/>
                  </a:path>
                </a:pathLst>
              </a:cu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Freeform 18"/>
            <p:cNvSpPr>
              <a:spLocks noEditPoints="1"/>
            </p:cNvSpPr>
            <p:nvPr/>
          </p:nvSpPr>
          <p:spPr bwMode="auto">
            <a:xfrm>
              <a:off x="423710" y="4792210"/>
              <a:ext cx="673604" cy="1126730"/>
            </a:xfrm>
            <a:custGeom>
              <a:avLst/>
              <a:gdLst>
                <a:gd name="T0" fmla="*/ 3175 w 3357"/>
                <a:gd name="T1" fmla="*/ 1305 h 5627"/>
                <a:gd name="T2" fmla="*/ 2594 w 3357"/>
                <a:gd name="T3" fmla="*/ 787 h 5627"/>
                <a:gd name="T4" fmla="*/ 2401 w 3357"/>
                <a:gd name="T5" fmla="*/ 148 h 5627"/>
                <a:gd name="T6" fmla="*/ 2093 w 3357"/>
                <a:gd name="T7" fmla="*/ 599 h 5627"/>
                <a:gd name="T8" fmla="*/ 1762 w 3357"/>
                <a:gd name="T9" fmla="*/ 1058 h 5627"/>
                <a:gd name="T10" fmla="*/ 1386 w 3357"/>
                <a:gd name="T11" fmla="*/ 914 h 5627"/>
                <a:gd name="T12" fmla="*/ 1286 w 3357"/>
                <a:gd name="T13" fmla="*/ 665 h 5627"/>
                <a:gd name="T14" fmla="*/ 1060 w 3357"/>
                <a:gd name="T15" fmla="*/ 0 h 5627"/>
                <a:gd name="T16" fmla="*/ 697 w 3357"/>
                <a:gd name="T17" fmla="*/ 258 h 5627"/>
                <a:gd name="T18" fmla="*/ 713 w 3357"/>
                <a:gd name="T19" fmla="*/ 666 h 5627"/>
                <a:gd name="T20" fmla="*/ 796 w 3357"/>
                <a:gd name="T21" fmla="*/ 815 h 5627"/>
                <a:gd name="T22" fmla="*/ 307 w 3357"/>
                <a:gd name="T23" fmla="*/ 968 h 5627"/>
                <a:gd name="T24" fmla="*/ 139 w 3357"/>
                <a:gd name="T25" fmla="*/ 1938 h 5627"/>
                <a:gd name="T26" fmla="*/ 35 w 3357"/>
                <a:gd name="T27" fmla="*/ 2443 h 5627"/>
                <a:gd name="T28" fmla="*/ 33 w 3357"/>
                <a:gd name="T29" fmla="*/ 2982 h 5627"/>
                <a:gd name="T30" fmla="*/ 118 w 3357"/>
                <a:gd name="T31" fmla="*/ 3018 h 5627"/>
                <a:gd name="T32" fmla="*/ 201 w 3357"/>
                <a:gd name="T33" fmla="*/ 3002 h 5627"/>
                <a:gd name="T34" fmla="*/ 302 w 3357"/>
                <a:gd name="T35" fmla="*/ 2525 h 5627"/>
                <a:gd name="T36" fmla="*/ 448 w 3357"/>
                <a:gd name="T37" fmla="*/ 2247 h 5627"/>
                <a:gd name="T38" fmla="*/ 409 w 3357"/>
                <a:gd name="T39" fmla="*/ 2878 h 5627"/>
                <a:gd name="T40" fmla="*/ 660 w 3357"/>
                <a:gd name="T41" fmla="*/ 3694 h 5627"/>
                <a:gd name="T42" fmla="*/ 785 w 3357"/>
                <a:gd name="T43" fmla="*/ 4690 h 5627"/>
                <a:gd name="T44" fmla="*/ 691 w 3357"/>
                <a:gd name="T45" fmla="*/ 5189 h 5627"/>
                <a:gd name="T46" fmla="*/ 964 w 3357"/>
                <a:gd name="T47" fmla="*/ 4894 h 5627"/>
                <a:gd name="T48" fmla="*/ 938 w 3357"/>
                <a:gd name="T49" fmla="*/ 4346 h 5627"/>
                <a:gd name="T50" fmla="*/ 1016 w 3357"/>
                <a:gd name="T51" fmla="*/ 3713 h 5627"/>
                <a:gd name="T52" fmla="*/ 1059 w 3357"/>
                <a:gd name="T53" fmla="*/ 4841 h 5627"/>
                <a:gd name="T54" fmla="*/ 912 w 3357"/>
                <a:gd name="T55" fmla="*/ 5524 h 5627"/>
                <a:gd name="T56" fmla="*/ 1202 w 3357"/>
                <a:gd name="T57" fmla="*/ 5328 h 5627"/>
                <a:gd name="T58" fmla="*/ 1324 w 3357"/>
                <a:gd name="T59" fmla="*/ 4488 h 5627"/>
                <a:gd name="T60" fmla="*/ 1557 w 3357"/>
                <a:gd name="T61" fmla="*/ 3614 h 5627"/>
                <a:gd name="T62" fmla="*/ 1701 w 3357"/>
                <a:gd name="T63" fmla="*/ 3233 h 5627"/>
                <a:gd name="T64" fmla="*/ 1712 w 3357"/>
                <a:gd name="T65" fmla="*/ 3618 h 5627"/>
                <a:gd name="T66" fmla="*/ 1633 w 3357"/>
                <a:gd name="T67" fmla="*/ 4294 h 5627"/>
                <a:gd name="T68" fmla="*/ 1697 w 3357"/>
                <a:gd name="T69" fmla="*/ 4872 h 5627"/>
                <a:gd name="T70" fmla="*/ 1633 w 3357"/>
                <a:gd name="T71" fmla="*/ 5112 h 5627"/>
                <a:gd name="T72" fmla="*/ 1548 w 3357"/>
                <a:gd name="T73" fmla="*/ 5475 h 5627"/>
                <a:gd name="T74" fmla="*/ 2032 w 3357"/>
                <a:gd name="T75" fmla="*/ 5246 h 5627"/>
                <a:gd name="T76" fmla="*/ 2194 w 3357"/>
                <a:gd name="T77" fmla="*/ 4867 h 5627"/>
                <a:gd name="T78" fmla="*/ 2095 w 3357"/>
                <a:gd name="T79" fmla="*/ 4246 h 5627"/>
                <a:gd name="T80" fmla="*/ 2206 w 3357"/>
                <a:gd name="T81" fmla="*/ 3162 h 5627"/>
                <a:gd name="T82" fmla="*/ 2328 w 3357"/>
                <a:gd name="T83" fmla="*/ 3547 h 5627"/>
                <a:gd name="T84" fmla="*/ 2343 w 3357"/>
                <a:gd name="T85" fmla="*/ 4161 h 5627"/>
                <a:gd name="T86" fmla="*/ 2327 w 3357"/>
                <a:gd name="T87" fmla="*/ 4655 h 5627"/>
                <a:gd name="T88" fmla="*/ 2419 w 3357"/>
                <a:gd name="T89" fmla="*/ 5017 h 5627"/>
                <a:gd name="T90" fmla="*/ 2777 w 3357"/>
                <a:gd name="T91" fmla="*/ 5073 h 5627"/>
                <a:gd name="T92" fmla="*/ 2681 w 3357"/>
                <a:gd name="T93" fmla="*/ 4792 h 5627"/>
                <a:gd name="T94" fmla="*/ 2720 w 3357"/>
                <a:gd name="T95" fmla="*/ 4425 h 5627"/>
                <a:gd name="T96" fmla="*/ 2800 w 3357"/>
                <a:gd name="T97" fmla="*/ 3893 h 5627"/>
                <a:gd name="T98" fmla="*/ 2827 w 3357"/>
                <a:gd name="T99" fmla="*/ 3372 h 5627"/>
                <a:gd name="T100" fmla="*/ 2947 w 3357"/>
                <a:gd name="T101" fmla="*/ 4596 h 5627"/>
                <a:gd name="T102" fmla="*/ 2971 w 3357"/>
                <a:gd name="T103" fmla="*/ 5325 h 5627"/>
                <a:gd name="T104" fmla="*/ 3037 w 3357"/>
                <a:gd name="T105" fmla="*/ 5090 h 5627"/>
                <a:gd name="T106" fmla="*/ 2927 w 3357"/>
                <a:gd name="T107" fmla="*/ 3349 h 5627"/>
                <a:gd name="T108" fmla="*/ 3080 w 3357"/>
                <a:gd name="T109" fmla="*/ 2646 h 5627"/>
                <a:gd name="T110" fmla="*/ 3187 w 3357"/>
                <a:gd name="T111" fmla="*/ 2270 h 5627"/>
                <a:gd name="T112" fmla="*/ 720 w 3357"/>
                <a:gd name="T113" fmla="*/ 656 h 5627"/>
                <a:gd name="T114" fmla="*/ 1564 w 3357"/>
                <a:gd name="T115" fmla="*/ 2301 h 5627"/>
                <a:gd name="T116" fmla="*/ 1595 w 3357"/>
                <a:gd name="T117" fmla="*/ 2042 h 5627"/>
                <a:gd name="T118" fmla="*/ 2704 w 3357"/>
                <a:gd name="T119" fmla="*/ 4998 h 5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57" h="5627">
                  <a:moveTo>
                    <a:pt x="3338" y="1931"/>
                  </a:moveTo>
                  <a:cubicBezTo>
                    <a:pt x="3333" y="1925"/>
                    <a:pt x="3330" y="1918"/>
                    <a:pt x="3326" y="1912"/>
                  </a:cubicBezTo>
                  <a:cubicBezTo>
                    <a:pt x="3333" y="1898"/>
                    <a:pt x="3333" y="1884"/>
                    <a:pt x="3332" y="1869"/>
                  </a:cubicBezTo>
                  <a:cubicBezTo>
                    <a:pt x="3331" y="1849"/>
                    <a:pt x="3332" y="1828"/>
                    <a:pt x="3333" y="1808"/>
                  </a:cubicBezTo>
                  <a:cubicBezTo>
                    <a:pt x="3335" y="1791"/>
                    <a:pt x="3334" y="1774"/>
                    <a:pt x="3332" y="1756"/>
                  </a:cubicBezTo>
                  <a:cubicBezTo>
                    <a:pt x="3327" y="1720"/>
                    <a:pt x="3322" y="1685"/>
                    <a:pt x="3302" y="1653"/>
                  </a:cubicBezTo>
                  <a:cubicBezTo>
                    <a:pt x="3294" y="1640"/>
                    <a:pt x="3291" y="1625"/>
                    <a:pt x="3293" y="1610"/>
                  </a:cubicBezTo>
                  <a:cubicBezTo>
                    <a:pt x="3294" y="1598"/>
                    <a:pt x="3294" y="1587"/>
                    <a:pt x="3292" y="1576"/>
                  </a:cubicBezTo>
                  <a:cubicBezTo>
                    <a:pt x="3289" y="1554"/>
                    <a:pt x="3283" y="1533"/>
                    <a:pt x="3274" y="1513"/>
                  </a:cubicBezTo>
                  <a:cubicBezTo>
                    <a:pt x="3262" y="1486"/>
                    <a:pt x="3249" y="1458"/>
                    <a:pt x="3236" y="1431"/>
                  </a:cubicBezTo>
                  <a:cubicBezTo>
                    <a:pt x="3228" y="1415"/>
                    <a:pt x="3220" y="1399"/>
                    <a:pt x="3211" y="1383"/>
                  </a:cubicBezTo>
                  <a:cubicBezTo>
                    <a:pt x="3198" y="1358"/>
                    <a:pt x="3184" y="1333"/>
                    <a:pt x="3175" y="1305"/>
                  </a:cubicBezTo>
                  <a:cubicBezTo>
                    <a:pt x="3164" y="1268"/>
                    <a:pt x="3148" y="1233"/>
                    <a:pt x="3130" y="1199"/>
                  </a:cubicBezTo>
                  <a:cubicBezTo>
                    <a:pt x="3127" y="1194"/>
                    <a:pt x="3124" y="1189"/>
                    <a:pt x="3121" y="1184"/>
                  </a:cubicBezTo>
                  <a:cubicBezTo>
                    <a:pt x="3112" y="1171"/>
                    <a:pt x="3098" y="1162"/>
                    <a:pt x="3093" y="1146"/>
                  </a:cubicBezTo>
                  <a:cubicBezTo>
                    <a:pt x="3093" y="1145"/>
                    <a:pt x="3091" y="1144"/>
                    <a:pt x="3090" y="1143"/>
                  </a:cubicBezTo>
                  <a:cubicBezTo>
                    <a:pt x="3073" y="1132"/>
                    <a:pt x="3063" y="1115"/>
                    <a:pt x="3048" y="1102"/>
                  </a:cubicBezTo>
                  <a:cubicBezTo>
                    <a:pt x="3032" y="1088"/>
                    <a:pt x="3016" y="1073"/>
                    <a:pt x="3000" y="1057"/>
                  </a:cubicBezTo>
                  <a:cubicBezTo>
                    <a:pt x="2968" y="1026"/>
                    <a:pt x="2931" y="1002"/>
                    <a:pt x="2889" y="986"/>
                  </a:cubicBezTo>
                  <a:cubicBezTo>
                    <a:pt x="2855" y="973"/>
                    <a:pt x="2822" y="958"/>
                    <a:pt x="2789" y="943"/>
                  </a:cubicBezTo>
                  <a:cubicBezTo>
                    <a:pt x="2776" y="937"/>
                    <a:pt x="2761" y="931"/>
                    <a:pt x="2747" y="928"/>
                  </a:cubicBezTo>
                  <a:cubicBezTo>
                    <a:pt x="2729" y="924"/>
                    <a:pt x="2715" y="916"/>
                    <a:pt x="2705" y="901"/>
                  </a:cubicBezTo>
                  <a:cubicBezTo>
                    <a:pt x="2676" y="861"/>
                    <a:pt x="2640" y="827"/>
                    <a:pt x="2602" y="796"/>
                  </a:cubicBezTo>
                  <a:cubicBezTo>
                    <a:pt x="2600" y="793"/>
                    <a:pt x="2597" y="791"/>
                    <a:pt x="2594" y="787"/>
                  </a:cubicBezTo>
                  <a:cubicBezTo>
                    <a:pt x="2614" y="772"/>
                    <a:pt x="2625" y="751"/>
                    <a:pt x="2637" y="731"/>
                  </a:cubicBezTo>
                  <a:cubicBezTo>
                    <a:pt x="2646" y="715"/>
                    <a:pt x="2650" y="698"/>
                    <a:pt x="2649" y="679"/>
                  </a:cubicBezTo>
                  <a:cubicBezTo>
                    <a:pt x="2647" y="652"/>
                    <a:pt x="2650" y="625"/>
                    <a:pt x="2651" y="598"/>
                  </a:cubicBezTo>
                  <a:cubicBezTo>
                    <a:pt x="2653" y="557"/>
                    <a:pt x="2657" y="515"/>
                    <a:pt x="2647" y="474"/>
                  </a:cubicBezTo>
                  <a:cubicBezTo>
                    <a:pt x="2647" y="474"/>
                    <a:pt x="2647" y="473"/>
                    <a:pt x="2646" y="472"/>
                  </a:cubicBezTo>
                  <a:cubicBezTo>
                    <a:pt x="2645" y="454"/>
                    <a:pt x="2643" y="436"/>
                    <a:pt x="2642" y="418"/>
                  </a:cubicBezTo>
                  <a:cubicBezTo>
                    <a:pt x="2642" y="386"/>
                    <a:pt x="2636" y="355"/>
                    <a:pt x="2623" y="326"/>
                  </a:cubicBezTo>
                  <a:cubicBezTo>
                    <a:pt x="2613" y="304"/>
                    <a:pt x="2603" y="282"/>
                    <a:pt x="2598" y="258"/>
                  </a:cubicBezTo>
                  <a:cubicBezTo>
                    <a:pt x="2596" y="251"/>
                    <a:pt x="2593" y="244"/>
                    <a:pt x="2590" y="237"/>
                  </a:cubicBezTo>
                  <a:cubicBezTo>
                    <a:pt x="2581" y="218"/>
                    <a:pt x="2569" y="202"/>
                    <a:pt x="2551" y="190"/>
                  </a:cubicBezTo>
                  <a:cubicBezTo>
                    <a:pt x="2533" y="178"/>
                    <a:pt x="2513" y="169"/>
                    <a:pt x="2492" y="164"/>
                  </a:cubicBezTo>
                  <a:cubicBezTo>
                    <a:pt x="2462" y="157"/>
                    <a:pt x="2432" y="148"/>
                    <a:pt x="2401" y="148"/>
                  </a:cubicBezTo>
                  <a:cubicBezTo>
                    <a:pt x="2399" y="148"/>
                    <a:pt x="2398" y="148"/>
                    <a:pt x="2396" y="147"/>
                  </a:cubicBezTo>
                  <a:cubicBezTo>
                    <a:pt x="2374" y="128"/>
                    <a:pt x="2355" y="130"/>
                    <a:pt x="2332" y="151"/>
                  </a:cubicBezTo>
                  <a:cubicBezTo>
                    <a:pt x="2325" y="152"/>
                    <a:pt x="2317" y="153"/>
                    <a:pt x="2309" y="155"/>
                  </a:cubicBezTo>
                  <a:cubicBezTo>
                    <a:pt x="2294" y="157"/>
                    <a:pt x="2280" y="157"/>
                    <a:pt x="2266" y="162"/>
                  </a:cubicBezTo>
                  <a:cubicBezTo>
                    <a:pt x="2220" y="176"/>
                    <a:pt x="2177" y="198"/>
                    <a:pt x="2141" y="231"/>
                  </a:cubicBezTo>
                  <a:cubicBezTo>
                    <a:pt x="2115" y="255"/>
                    <a:pt x="2100" y="282"/>
                    <a:pt x="2097" y="318"/>
                  </a:cubicBezTo>
                  <a:cubicBezTo>
                    <a:pt x="2094" y="359"/>
                    <a:pt x="2091" y="400"/>
                    <a:pt x="2095" y="442"/>
                  </a:cubicBezTo>
                  <a:cubicBezTo>
                    <a:pt x="2096" y="454"/>
                    <a:pt x="2096" y="466"/>
                    <a:pt x="2092" y="478"/>
                  </a:cubicBezTo>
                  <a:cubicBezTo>
                    <a:pt x="2084" y="500"/>
                    <a:pt x="2080" y="523"/>
                    <a:pt x="2069" y="544"/>
                  </a:cubicBezTo>
                  <a:cubicBezTo>
                    <a:pt x="2064" y="553"/>
                    <a:pt x="2063" y="565"/>
                    <a:pt x="2061" y="576"/>
                  </a:cubicBezTo>
                  <a:cubicBezTo>
                    <a:pt x="2060" y="586"/>
                    <a:pt x="2065" y="592"/>
                    <a:pt x="2074" y="595"/>
                  </a:cubicBezTo>
                  <a:cubicBezTo>
                    <a:pt x="2081" y="597"/>
                    <a:pt x="2087" y="598"/>
                    <a:pt x="2093" y="599"/>
                  </a:cubicBezTo>
                  <a:cubicBezTo>
                    <a:pt x="2099" y="608"/>
                    <a:pt x="2098" y="617"/>
                    <a:pt x="2098" y="626"/>
                  </a:cubicBezTo>
                  <a:cubicBezTo>
                    <a:pt x="2097" y="667"/>
                    <a:pt x="2101" y="707"/>
                    <a:pt x="2106" y="748"/>
                  </a:cubicBezTo>
                  <a:cubicBezTo>
                    <a:pt x="2107" y="753"/>
                    <a:pt x="2108" y="758"/>
                    <a:pt x="2109" y="763"/>
                  </a:cubicBezTo>
                  <a:cubicBezTo>
                    <a:pt x="2112" y="776"/>
                    <a:pt x="2120" y="785"/>
                    <a:pt x="2134" y="787"/>
                  </a:cubicBezTo>
                  <a:cubicBezTo>
                    <a:pt x="2137" y="787"/>
                    <a:pt x="2141" y="788"/>
                    <a:pt x="2144" y="789"/>
                  </a:cubicBezTo>
                  <a:cubicBezTo>
                    <a:pt x="2144" y="798"/>
                    <a:pt x="2137" y="801"/>
                    <a:pt x="2132" y="805"/>
                  </a:cubicBezTo>
                  <a:cubicBezTo>
                    <a:pt x="2101" y="833"/>
                    <a:pt x="2073" y="863"/>
                    <a:pt x="2048" y="897"/>
                  </a:cubicBezTo>
                  <a:cubicBezTo>
                    <a:pt x="2045" y="901"/>
                    <a:pt x="2041" y="906"/>
                    <a:pt x="2037" y="910"/>
                  </a:cubicBezTo>
                  <a:cubicBezTo>
                    <a:pt x="2029" y="921"/>
                    <a:pt x="2018" y="928"/>
                    <a:pt x="2005" y="931"/>
                  </a:cubicBezTo>
                  <a:cubicBezTo>
                    <a:pt x="1981" y="939"/>
                    <a:pt x="1958" y="951"/>
                    <a:pt x="1935" y="963"/>
                  </a:cubicBezTo>
                  <a:cubicBezTo>
                    <a:pt x="1918" y="972"/>
                    <a:pt x="1900" y="981"/>
                    <a:pt x="1882" y="987"/>
                  </a:cubicBezTo>
                  <a:cubicBezTo>
                    <a:pt x="1836" y="1001"/>
                    <a:pt x="1798" y="1027"/>
                    <a:pt x="1762" y="1058"/>
                  </a:cubicBezTo>
                  <a:cubicBezTo>
                    <a:pt x="1749" y="1069"/>
                    <a:pt x="1734" y="1078"/>
                    <a:pt x="1719" y="1086"/>
                  </a:cubicBezTo>
                  <a:cubicBezTo>
                    <a:pt x="1690" y="1102"/>
                    <a:pt x="1661" y="1119"/>
                    <a:pt x="1633" y="1135"/>
                  </a:cubicBezTo>
                  <a:cubicBezTo>
                    <a:pt x="1632" y="1135"/>
                    <a:pt x="1632" y="1135"/>
                    <a:pt x="1632" y="1135"/>
                  </a:cubicBezTo>
                  <a:cubicBezTo>
                    <a:pt x="1631" y="1129"/>
                    <a:pt x="1629" y="1123"/>
                    <a:pt x="1627" y="1116"/>
                  </a:cubicBezTo>
                  <a:cubicBezTo>
                    <a:pt x="1622" y="1099"/>
                    <a:pt x="1612" y="1083"/>
                    <a:pt x="1601" y="1069"/>
                  </a:cubicBezTo>
                  <a:cubicBezTo>
                    <a:pt x="1587" y="1052"/>
                    <a:pt x="1576" y="1034"/>
                    <a:pt x="1569" y="1012"/>
                  </a:cubicBezTo>
                  <a:cubicBezTo>
                    <a:pt x="1566" y="1001"/>
                    <a:pt x="1560" y="990"/>
                    <a:pt x="1554" y="980"/>
                  </a:cubicBezTo>
                  <a:cubicBezTo>
                    <a:pt x="1544" y="965"/>
                    <a:pt x="1533" y="953"/>
                    <a:pt x="1512" y="953"/>
                  </a:cubicBezTo>
                  <a:cubicBezTo>
                    <a:pt x="1503" y="953"/>
                    <a:pt x="1494" y="947"/>
                    <a:pt x="1485" y="944"/>
                  </a:cubicBezTo>
                  <a:cubicBezTo>
                    <a:pt x="1475" y="941"/>
                    <a:pt x="1466" y="938"/>
                    <a:pt x="1457" y="935"/>
                  </a:cubicBezTo>
                  <a:cubicBezTo>
                    <a:pt x="1453" y="934"/>
                    <a:pt x="1449" y="934"/>
                    <a:pt x="1446" y="933"/>
                  </a:cubicBezTo>
                  <a:cubicBezTo>
                    <a:pt x="1426" y="927"/>
                    <a:pt x="1405" y="921"/>
                    <a:pt x="1386" y="914"/>
                  </a:cubicBezTo>
                  <a:cubicBezTo>
                    <a:pt x="1367" y="907"/>
                    <a:pt x="1348" y="897"/>
                    <a:pt x="1330" y="889"/>
                  </a:cubicBezTo>
                  <a:cubicBezTo>
                    <a:pt x="1319" y="884"/>
                    <a:pt x="1308" y="879"/>
                    <a:pt x="1297" y="875"/>
                  </a:cubicBezTo>
                  <a:cubicBezTo>
                    <a:pt x="1280" y="868"/>
                    <a:pt x="1265" y="858"/>
                    <a:pt x="1250" y="847"/>
                  </a:cubicBezTo>
                  <a:cubicBezTo>
                    <a:pt x="1246" y="845"/>
                    <a:pt x="1243" y="840"/>
                    <a:pt x="1239" y="836"/>
                  </a:cubicBezTo>
                  <a:cubicBezTo>
                    <a:pt x="1235" y="832"/>
                    <a:pt x="1230" y="828"/>
                    <a:pt x="1226" y="824"/>
                  </a:cubicBezTo>
                  <a:cubicBezTo>
                    <a:pt x="1204" y="824"/>
                    <a:pt x="1204" y="824"/>
                    <a:pt x="1204" y="824"/>
                  </a:cubicBezTo>
                  <a:cubicBezTo>
                    <a:pt x="1198" y="816"/>
                    <a:pt x="1194" y="806"/>
                    <a:pt x="1197" y="795"/>
                  </a:cubicBezTo>
                  <a:cubicBezTo>
                    <a:pt x="1201" y="782"/>
                    <a:pt x="1212" y="779"/>
                    <a:pt x="1222" y="776"/>
                  </a:cubicBezTo>
                  <a:cubicBezTo>
                    <a:pt x="1228" y="768"/>
                    <a:pt x="1235" y="760"/>
                    <a:pt x="1240" y="752"/>
                  </a:cubicBezTo>
                  <a:cubicBezTo>
                    <a:pt x="1244" y="747"/>
                    <a:pt x="1248" y="743"/>
                    <a:pt x="1250" y="737"/>
                  </a:cubicBezTo>
                  <a:cubicBezTo>
                    <a:pt x="1254" y="727"/>
                    <a:pt x="1260" y="719"/>
                    <a:pt x="1267" y="715"/>
                  </a:cubicBezTo>
                  <a:cubicBezTo>
                    <a:pt x="1274" y="696"/>
                    <a:pt x="1281" y="681"/>
                    <a:pt x="1286" y="665"/>
                  </a:cubicBezTo>
                  <a:cubicBezTo>
                    <a:pt x="1289" y="656"/>
                    <a:pt x="1292" y="647"/>
                    <a:pt x="1292" y="637"/>
                  </a:cubicBezTo>
                  <a:cubicBezTo>
                    <a:pt x="1293" y="613"/>
                    <a:pt x="1296" y="589"/>
                    <a:pt x="1302" y="565"/>
                  </a:cubicBezTo>
                  <a:cubicBezTo>
                    <a:pt x="1304" y="559"/>
                    <a:pt x="1306" y="553"/>
                    <a:pt x="1309" y="547"/>
                  </a:cubicBezTo>
                  <a:cubicBezTo>
                    <a:pt x="1313" y="539"/>
                    <a:pt x="1318" y="532"/>
                    <a:pt x="1323" y="526"/>
                  </a:cubicBezTo>
                  <a:cubicBezTo>
                    <a:pt x="1354" y="492"/>
                    <a:pt x="1366" y="451"/>
                    <a:pt x="1368" y="406"/>
                  </a:cubicBezTo>
                  <a:cubicBezTo>
                    <a:pt x="1371" y="343"/>
                    <a:pt x="1364" y="281"/>
                    <a:pt x="1340" y="222"/>
                  </a:cubicBezTo>
                  <a:cubicBezTo>
                    <a:pt x="1332" y="202"/>
                    <a:pt x="1322" y="183"/>
                    <a:pt x="1311" y="165"/>
                  </a:cubicBezTo>
                  <a:cubicBezTo>
                    <a:pt x="1299" y="146"/>
                    <a:pt x="1290" y="126"/>
                    <a:pt x="1275" y="108"/>
                  </a:cubicBezTo>
                  <a:cubicBezTo>
                    <a:pt x="1268" y="100"/>
                    <a:pt x="1261" y="92"/>
                    <a:pt x="1254" y="85"/>
                  </a:cubicBezTo>
                  <a:cubicBezTo>
                    <a:pt x="1227" y="57"/>
                    <a:pt x="1195" y="36"/>
                    <a:pt x="1162" y="15"/>
                  </a:cubicBezTo>
                  <a:cubicBezTo>
                    <a:pt x="1151" y="9"/>
                    <a:pt x="1139" y="4"/>
                    <a:pt x="1131" y="0"/>
                  </a:cubicBezTo>
                  <a:cubicBezTo>
                    <a:pt x="1105" y="0"/>
                    <a:pt x="1082" y="0"/>
                    <a:pt x="1060" y="0"/>
                  </a:cubicBezTo>
                  <a:cubicBezTo>
                    <a:pt x="1051" y="0"/>
                    <a:pt x="1042" y="1"/>
                    <a:pt x="1034" y="2"/>
                  </a:cubicBezTo>
                  <a:cubicBezTo>
                    <a:pt x="1013" y="30"/>
                    <a:pt x="984" y="33"/>
                    <a:pt x="954" y="31"/>
                  </a:cubicBezTo>
                  <a:cubicBezTo>
                    <a:pt x="939" y="30"/>
                    <a:pt x="925" y="28"/>
                    <a:pt x="911" y="30"/>
                  </a:cubicBezTo>
                  <a:cubicBezTo>
                    <a:pt x="902" y="32"/>
                    <a:pt x="893" y="34"/>
                    <a:pt x="885" y="37"/>
                  </a:cubicBezTo>
                  <a:cubicBezTo>
                    <a:pt x="850" y="51"/>
                    <a:pt x="820" y="72"/>
                    <a:pt x="799" y="104"/>
                  </a:cubicBezTo>
                  <a:cubicBezTo>
                    <a:pt x="795" y="109"/>
                    <a:pt x="790" y="114"/>
                    <a:pt x="784" y="118"/>
                  </a:cubicBezTo>
                  <a:cubicBezTo>
                    <a:pt x="762" y="135"/>
                    <a:pt x="761" y="136"/>
                    <a:pt x="752" y="160"/>
                  </a:cubicBezTo>
                  <a:cubicBezTo>
                    <a:pt x="746" y="167"/>
                    <a:pt x="740" y="172"/>
                    <a:pt x="735" y="178"/>
                  </a:cubicBezTo>
                  <a:cubicBezTo>
                    <a:pt x="729" y="184"/>
                    <a:pt x="726" y="192"/>
                    <a:pt x="726" y="202"/>
                  </a:cubicBezTo>
                  <a:cubicBezTo>
                    <a:pt x="725" y="221"/>
                    <a:pt x="718" y="239"/>
                    <a:pt x="709" y="255"/>
                  </a:cubicBezTo>
                  <a:cubicBezTo>
                    <a:pt x="707" y="259"/>
                    <a:pt x="703" y="262"/>
                    <a:pt x="701" y="264"/>
                  </a:cubicBezTo>
                  <a:cubicBezTo>
                    <a:pt x="696" y="263"/>
                    <a:pt x="696" y="260"/>
                    <a:pt x="697" y="258"/>
                  </a:cubicBezTo>
                  <a:cubicBezTo>
                    <a:pt x="694" y="260"/>
                    <a:pt x="691" y="263"/>
                    <a:pt x="690" y="266"/>
                  </a:cubicBezTo>
                  <a:cubicBezTo>
                    <a:pt x="683" y="281"/>
                    <a:pt x="676" y="297"/>
                    <a:pt x="669" y="313"/>
                  </a:cubicBezTo>
                  <a:cubicBezTo>
                    <a:pt x="667" y="318"/>
                    <a:pt x="667" y="323"/>
                    <a:pt x="668" y="329"/>
                  </a:cubicBezTo>
                  <a:cubicBezTo>
                    <a:pt x="669" y="334"/>
                    <a:pt x="669" y="340"/>
                    <a:pt x="668" y="344"/>
                  </a:cubicBezTo>
                  <a:cubicBezTo>
                    <a:pt x="663" y="363"/>
                    <a:pt x="663" y="382"/>
                    <a:pt x="662" y="401"/>
                  </a:cubicBezTo>
                  <a:cubicBezTo>
                    <a:pt x="660" y="421"/>
                    <a:pt x="659" y="441"/>
                    <a:pt x="658" y="462"/>
                  </a:cubicBezTo>
                  <a:cubicBezTo>
                    <a:pt x="657" y="469"/>
                    <a:pt x="657" y="477"/>
                    <a:pt x="658" y="484"/>
                  </a:cubicBezTo>
                  <a:cubicBezTo>
                    <a:pt x="659" y="502"/>
                    <a:pt x="660" y="520"/>
                    <a:pt x="662" y="538"/>
                  </a:cubicBezTo>
                  <a:cubicBezTo>
                    <a:pt x="663" y="549"/>
                    <a:pt x="666" y="560"/>
                    <a:pt x="669" y="571"/>
                  </a:cubicBezTo>
                  <a:cubicBezTo>
                    <a:pt x="677" y="592"/>
                    <a:pt x="682" y="614"/>
                    <a:pt x="685" y="637"/>
                  </a:cubicBezTo>
                  <a:cubicBezTo>
                    <a:pt x="685" y="643"/>
                    <a:pt x="687" y="649"/>
                    <a:pt x="688" y="654"/>
                  </a:cubicBezTo>
                  <a:cubicBezTo>
                    <a:pt x="695" y="662"/>
                    <a:pt x="704" y="664"/>
                    <a:pt x="713" y="666"/>
                  </a:cubicBezTo>
                  <a:cubicBezTo>
                    <a:pt x="724" y="668"/>
                    <a:pt x="730" y="675"/>
                    <a:pt x="733" y="685"/>
                  </a:cubicBezTo>
                  <a:cubicBezTo>
                    <a:pt x="738" y="702"/>
                    <a:pt x="741" y="719"/>
                    <a:pt x="730" y="735"/>
                  </a:cubicBezTo>
                  <a:cubicBezTo>
                    <a:pt x="727" y="741"/>
                    <a:pt x="722" y="745"/>
                    <a:pt x="718" y="751"/>
                  </a:cubicBezTo>
                  <a:cubicBezTo>
                    <a:pt x="719" y="756"/>
                    <a:pt x="724" y="758"/>
                    <a:pt x="728" y="756"/>
                  </a:cubicBezTo>
                  <a:cubicBezTo>
                    <a:pt x="736" y="752"/>
                    <a:pt x="745" y="746"/>
                    <a:pt x="753" y="741"/>
                  </a:cubicBezTo>
                  <a:cubicBezTo>
                    <a:pt x="758" y="737"/>
                    <a:pt x="763" y="732"/>
                    <a:pt x="768" y="728"/>
                  </a:cubicBezTo>
                  <a:cubicBezTo>
                    <a:pt x="775" y="734"/>
                    <a:pt x="775" y="734"/>
                    <a:pt x="779" y="747"/>
                  </a:cubicBezTo>
                  <a:cubicBezTo>
                    <a:pt x="782" y="749"/>
                    <a:pt x="786" y="751"/>
                    <a:pt x="790" y="753"/>
                  </a:cubicBezTo>
                  <a:cubicBezTo>
                    <a:pt x="792" y="752"/>
                    <a:pt x="794" y="750"/>
                    <a:pt x="797" y="748"/>
                  </a:cubicBezTo>
                  <a:cubicBezTo>
                    <a:pt x="799" y="749"/>
                    <a:pt x="802" y="751"/>
                    <a:pt x="803" y="753"/>
                  </a:cubicBezTo>
                  <a:cubicBezTo>
                    <a:pt x="804" y="756"/>
                    <a:pt x="805" y="759"/>
                    <a:pt x="805" y="762"/>
                  </a:cubicBezTo>
                  <a:cubicBezTo>
                    <a:pt x="805" y="780"/>
                    <a:pt x="801" y="798"/>
                    <a:pt x="796" y="815"/>
                  </a:cubicBezTo>
                  <a:cubicBezTo>
                    <a:pt x="795" y="818"/>
                    <a:pt x="792" y="820"/>
                    <a:pt x="791" y="822"/>
                  </a:cubicBezTo>
                  <a:cubicBezTo>
                    <a:pt x="783" y="823"/>
                    <a:pt x="777" y="820"/>
                    <a:pt x="771" y="816"/>
                  </a:cubicBezTo>
                  <a:cubicBezTo>
                    <a:pt x="765" y="812"/>
                    <a:pt x="758" y="810"/>
                    <a:pt x="750" y="810"/>
                  </a:cubicBezTo>
                  <a:cubicBezTo>
                    <a:pt x="742" y="810"/>
                    <a:pt x="733" y="810"/>
                    <a:pt x="726" y="804"/>
                  </a:cubicBezTo>
                  <a:cubicBezTo>
                    <a:pt x="726" y="804"/>
                    <a:pt x="725" y="803"/>
                    <a:pt x="724" y="803"/>
                  </a:cubicBezTo>
                  <a:cubicBezTo>
                    <a:pt x="705" y="801"/>
                    <a:pt x="686" y="799"/>
                    <a:pt x="666" y="798"/>
                  </a:cubicBezTo>
                  <a:cubicBezTo>
                    <a:pt x="645" y="822"/>
                    <a:pt x="617" y="833"/>
                    <a:pt x="590" y="845"/>
                  </a:cubicBezTo>
                  <a:cubicBezTo>
                    <a:pt x="544" y="865"/>
                    <a:pt x="496" y="878"/>
                    <a:pt x="448" y="893"/>
                  </a:cubicBezTo>
                  <a:cubicBezTo>
                    <a:pt x="430" y="899"/>
                    <a:pt x="411" y="905"/>
                    <a:pt x="393" y="912"/>
                  </a:cubicBezTo>
                  <a:cubicBezTo>
                    <a:pt x="377" y="918"/>
                    <a:pt x="361" y="925"/>
                    <a:pt x="345" y="931"/>
                  </a:cubicBezTo>
                  <a:cubicBezTo>
                    <a:pt x="327" y="937"/>
                    <a:pt x="315" y="948"/>
                    <a:pt x="308" y="966"/>
                  </a:cubicBezTo>
                  <a:cubicBezTo>
                    <a:pt x="308" y="966"/>
                    <a:pt x="308" y="967"/>
                    <a:pt x="307" y="968"/>
                  </a:cubicBezTo>
                  <a:cubicBezTo>
                    <a:pt x="294" y="1008"/>
                    <a:pt x="273" y="1045"/>
                    <a:pt x="258" y="1084"/>
                  </a:cubicBezTo>
                  <a:cubicBezTo>
                    <a:pt x="251" y="1103"/>
                    <a:pt x="245" y="1123"/>
                    <a:pt x="239" y="1142"/>
                  </a:cubicBezTo>
                  <a:cubicBezTo>
                    <a:pt x="224" y="1190"/>
                    <a:pt x="214" y="1240"/>
                    <a:pt x="208" y="1290"/>
                  </a:cubicBezTo>
                  <a:cubicBezTo>
                    <a:pt x="203" y="1333"/>
                    <a:pt x="201" y="1376"/>
                    <a:pt x="198" y="1418"/>
                  </a:cubicBezTo>
                  <a:cubicBezTo>
                    <a:pt x="196" y="1463"/>
                    <a:pt x="194" y="1507"/>
                    <a:pt x="188" y="1551"/>
                  </a:cubicBezTo>
                  <a:cubicBezTo>
                    <a:pt x="183" y="1585"/>
                    <a:pt x="179" y="1618"/>
                    <a:pt x="174" y="1652"/>
                  </a:cubicBezTo>
                  <a:cubicBezTo>
                    <a:pt x="170" y="1678"/>
                    <a:pt x="163" y="1704"/>
                    <a:pt x="167" y="1730"/>
                  </a:cubicBezTo>
                  <a:cubicBezTo>
                    <a:pt x="169" y="1742"/>
                    <a:pt x="164" y="1754"/>
                    <a:pt x="160" y="1765"/>
                  </a:cubicBezTo>
                  <a:cubicBezTo>
                    <a:pt x="154" y="1780"/>
                    <a:pt x="149" y="1795"/>
                    <a:pt x="143" y="1810"/>
                  </a:cubicBezTo>
                  <a:cubicBezTo>
                    <a:pt x="132" y="1833"/>
                    <a:pt x="131" y="1858"/>
                    <a:pt x="130" y="1883"/>
                  </a:cubicBezTo>
                  <a:cubicBezTo>
                    <a:pt x="129" y="1895"/>
                    <a:pt x="130" y="1907"/>
                    <a:pt x="134" y="1918"/>
                  </a:cubicBezTo>
                  <a:cubicBezTo>
                    <a:pt x="136" y="1925"/>
                    <a:pt x="138" y="1931"/>
                    <a:pt x="139" y="1938"/>
                  </a:cubicBezTo>
                  <a:cubicBezTo>
                    <a:pt x="141" y="1950"/>
                    <a:pt x="140" y="1962"/>
                    <a:pt x="131" y="1972"/>
                  </a:cubicBezTo>
                  <a:cubicBezTo>
                    <a:pt x="121" y="1983"/>
                    <a:pt x="117" y="1997"/>
                    <a:pt x="116" y="2011"/>
                  </a:cubicBezTo>
                  <a:cubicBezTo>
                    <a:pt x="116" y="2026"/>
                    <a:pt x="115" y="2040"/>
                    <a:pt x="115" y="2056"/>
                  </a:cubicBezTo>
                  <a:cubicBezTo>
                    <a:pt x="109" y="2065"/>
                    <a:pt x="102" y="2076"/>
                    <a:pt x="96" y="2087"/>
                  </a:cubicBezTo>
                  <a:cubicBezTo>
                    <a:pt x="88" y="2100"/>
                    <a:pt x="85" y="2115"/>
                    <a:pt x="84" y="2130"/>
                  </a:cubicBezTo>
                  <a:cubicBezTo>
                    <a:pt x="84" y="2144"/>
                    <a:pt x="83" y="2159"/>
                    <a:pt x="83" y="2173"/>
                  </a:cubicBezTo>
                  <a:cubicBezTo>
                    <a:pt x="82" y="2183"/>
                    <a:pt x="81" y="2193"/>
                    <a:pt x="75" y="2201"/>
                  </a:cubicBezTo>
                  <a:cubicBezTo>
                    <a:pt x="62" y="2220"/>
                    <a:pt x="60" y="2242"/>
                    <a:pt x="62" y="2264"/>
                  </a:cubicBezTo>
                  <a:cubicBezTo>
                    <a:pt x="64" y="2283"/>
                    <a:pt x="63" y="2301"/>
                    <a:pt x="61" y="2320"/>
                  </a:cubicBezTo>
                  <a:cubicBezTo>
                    <a:pt x="60" y="2328"/>
                    <a:pt x="59" y="2336"/>
                    <a:pt x="55" y="2342"/>
                  </a:cubicBezTo>
                  <a:cubicBezTo>
                    <a:pt x="43" y="2363"/>
                    <a:pt x="42" y="2386"/>
                    <a:pt x="39" y="2409"/>
                  </a:cubicBezTo>
                  <a:cubicBezTo>
                    <a:pt x="38" y="2420"/>
                    <a:pt x="37" y="2432"/>
                    <a:pt x="35" y="2443"/>
                  </a:cubicBezTo>
                  <a:cubicBezTo>
                    <a:pt x="29" y="2471"/>
                    <a:pt x="21" y="2498"/>
                    <a:pt x="21" y="2527"/>
                  </a:cubicBezTo>
                  <a:cubicBezTo>
                    <a:pt x="20" y="2541"/>
                    <a:pt x="16" y="2554"/>
                    <a:pt x="12" y="2567"/>
                  </a:cubicBezTo>
                  <a:cubicBezTo>
                    <a:pt x="8" y="2582"/>
                    <a:pt x="4" y="2596"/>
                    <a:pt x="5" y="2611"/>
                  </a:cubicBezTo>
                  <a:cubicBezTo>
                    <a:pt x="5" y="2617"/>
                    <a:pt x="3" y="2623"/>
                    <a:pt x="2" y="2629"/>
                  </a:cubicBezTo>
                  <a:cubicBezTo>
                    <a:pt x="1" y="2637"/>
                    <a:pt x="0" y="2645"/>
                    <a:pt x="0" y="2651"/>
                  </a:cubicBezTo>
                  <a:cubicBezTo>
                    <a:pt x="5" y="2663"/>
                    <a:pt x="15" y="2664"/>
                    <a:pt x="23" y="2668"/>
                  </a:cubicBezTo>
                  <a:cubicBezTo>
                    <a:pt x="32" y="2678"/>
                    <a:pt x="38" y="2691"/>
                    <a:pt x="50" y="2694"/>
                  </a:cubicBezTo>
                  <a:cubicBezTo>
                    <a:pt x="56" y="2705"/>
                    <a:pt x="54" y="2713"/>
                    <a:pt x="52" y="2721"/>
                  </a:cubicBezTo>
                  <a:cubicBezTo>
                    <a:pt x="44" y="2759"/>
                    <a:pt x="37" y="2796"/>
                    <a:pt x="28" y="2834"/>
                  </a:cubicBezTo>
                  <a:cubicBezTo>
                    <a:pt x="25" y="2848"/>
                    <a:pt x="21" y="2863"/>
                    <a:pt x="16" y="2877"/>
                  </a:cubicBezTo>
                  <a:cubicBezTo>
                    <a:pt x="11" y="2894"/>
                    <a:pt x="11" y="2910"/>
                    <a:pt x="17" y="2926"/>
                  </a:cubicBezTo>
                  <a:cubicBezTo>
                    <a:pt x="24" y="2944"/>
                    <a:pt x="29" y="2963"/>
                    <a:pt x="33" y="2982"/>
                  </a:cubicBezTo>
                  <a:cubicBezTo>
                    <a:pt x="35" y="2992"/>
                    <a:pt x="39" y="3001"/>
                    <a:pt x="42" y="3010"/>
                  </a:cubicBezTo>
                  <a:cubicBezTo>
                    <a:pt x="48" y="3035"/>
                    <a:pt x="62" y="3055"/>
                    <a:pt x="79" y="3074"/>
                  </a:cubicBezTo>
                  <a:cubicBezTo>
                    <a:pt x="97" y="3093"/>
                    <a:pt x="113" y="3114"/>
                    <a:pt x="133" y="3131"/>
                  </a:cubicBezTo>
                  <a:cubicBezTo>
                    <a:pt x="136" y="3134"/>
                    <a:pt x="140" y="3136"/>
                    <a:pt x="144" y="3139"/>
                  </a:cubicBezTo>
                  <a:cubicBezTo>
                    <a:pt x="149" y="3136"/>
                    <a:pt x="153" y="3132"/>
                    <a:pt x="157" y="3129"/>
                  </a:cubicBezTo>
                  <a:cubicBezTo>
                    <a:pt x="159" y="3129"/>
                    <a:pt x="161" y="3129"/>
                    <a:pt x="163" y="3130"/>
                  </a:cubicBezTo>
                  <a:cubicBezTo>
                    <a:pt x="169" y="3133"/>
                    <a:pt x="175" y="3137"/>
                    <a:pt x="180" y="3140"/>
                  </a:cubicBezTo>
                  <a:cubicBezTo>
                    <a:pt x="187" y="3139"/>
                    <a:pt x="191" y="3134"/>
                    <a:pt x="191" y="3129"/>
                  </a:cubicBezTo>
                  <a:cubicBezTo>
                    <a:pt x="192" y="3121"/>
                    <a:pt x="194" y="3113"/>
                    <a:pt x="198" y="3105"/>
                  </a:cubicBezTo>
                  <a:cubicBezTo>
                    <a:pt x="201" y="3097"/>
                    <a:pt x="198" y="3089"/>
                    <a:pt x="191" y="3083"/>
                  </a:cubicBezTo>
                  <a:cubicBezTo>
                    <a:pt x="187" y="3079"/>
                    <a:pt x="182" y="3076"/>
                    <a:pt x="176" y="3073"/>
                  </a:cubicBezTo>
                  <a:cubicBezTo>
                    <a:pt x="151" y="3061"/>
                    <a:pt x="133" y="3041"/>
                    <a:pt x="118" y="3018"/>
                  </a:cubicBezTo>
                  <a:cubicBezTo>
                    <a:pt x="113" y="3012"/>
                    <a:pt x="108" y="3004"/>
                    <a:pt x="103" y="2998"/>
                  </a:cubicBezTo>
                  <a:cubicBezTo>
                    <a:pt x="92" y="2987"/>
                    <a:pt x="88" y="2974"/>
                    <a:pt x="92" y="2959"/>
                  </a:cubicBezTo>
                  <a:cubicBezTo>
                    <a:pt x="94" y="2953"/>
                    <a:pt x="94" y="2947"/>
                    <a:pt x="94" y="2941"/>
                  </a:cubicBezTo>
                  <a:cubicBezTo>
                    <a:pt x="95" y="2930"/>
                    <a:pt x="99" y="2919"/>
                    <a:pt x="103" y="2909"/>
                  </a:cubicBezTo>
                  <a:cubicBezTo>
                    <a:pt x="111" y="2906"/>
                    <a:pt x="118" y="2900"/>
                    <a:pt x="129" y="2903"/>
                  </a:cubicBezTo>
                  <a:cubicBezTo>
                    <a:pt x="130" y="2906"/>
                    <a:pt x="134" y="2910"/>
                    <a:pt x="134" y="2914"/>
                  </a:cubicBezTo>
                  <a:cubicBezTo>
                    <a:pt x="136" y="2927"/>
                    <a:pt x="138" y="2941"/>
                    <a:pt x="139" y="2954"/>
                  </a:cubicBezTo>
                  <a:cubicBezTo>
                    <a:pt x="140" y="2972"/>
                    <a:pt x="143" y="2989"/>
                    <a:pt x="150" y="3005"/>
                  </a:cubicBezTo>
                  <a:cubicBezTo>
                    <a:pt x="151" y="3008"/>
                    <a:pt x="153" y="3012"/>
                    <a:pt x="154" y="3015"/>
                  </a:cubicBezTo>
                  <a:cubicBezTo>
                    <a:pt x="158" y="3022"/>
                    <a:pt x="163" y="3028"/>
                    <a:pt x="170" y="3031"/>
                  </a:cubicBezTo>
                  <a:cubicBezTo>
                    <a:pt x="177" y="3033"/>
                    <a:pt x="185" y="3034"/>
                    <a:pt x="193" y="3030"/>
                  </a:cubicBezTo>
                  <a:cubicBezTo>
                    <a:pt x="201" y="3023"/>
                    <a:pt x="201" y="3012"/>
                    <a:pt x="201" y="3002"/>
                  </a:cubicBezTo>
                  <a:cubicBezTo>
                    <a:pt x="199" y="2975"/>
                    <a:pt x="196" y="2949"/>
                    <a:pt x="190" y="2923"/>
                  </a:cubicBezTo>
                  <a:cubicBezTo>
                    <a:pt x="185" y="2900"/>
                    <a:pt x="183" y="2877"/>
                    <a:pt x="188" y="2854"/>
                  </a:cubicBezTo>
                  <a:cubicBezTo>
                    <a:pt x="189" y="2848"/>
                    <a:pt x="189" y="2842"/>
                    <a:pt x="190" y="2836"/>
                  </a:cubicBezTo>
                  <a:cubicBezTo>
                    <a:pt x="194" y="2812"/>
                    <a:pt x="193" y="2788"/>
                    <a:pt x="186" y="2764"/>
                  </a:cubicBezTo>
                  <a:cubicBezTo>
                    <a:pt x="184" y="2756"/>
                    <a:pt x="182" y="2748"/>
                    <a:pt x="183" y="2739"/>
                  </a:cubicBezTo>
                  <a:cubicBezTo>
                    <a:pt x="192" y="2738"/>
                    <a:pt x="201" y="2737"/>
                    <a:pt x="210" y="2735"/>
                  </a:cubicBezTo>
                  <a:cubicBezTo>
                    <a:pt x="218" y="2733"/>
                    <a:pt x="227" y="2729"/>
                    <a:pt x="236" y="2726"/>
                  </a:cubicBezTo>
                  <a:cubicBezTo>
                    <a:pt x="237" y="2716"/>
                    <a:pt x="239" y="2705"/>
                    <a:pt x="240" y="2695"/>
                  </a:cubicBezTo>
                  <a:cubicBezTo>
                    <a:pt x="241" y="2694"/>
                    <a:pt x="242" y="2692"/>
                    <a:pt x="244" y="2692"/>
                  </a:cubicBezTo>
                  <a:cubicBezTo>
                    <a:pt x="259" y="2689"/>
                    <a:pt x="264" y="2679"/>
                    <a:pt x="266" y="2665"/>
                  </a:cubicBezTo>
                  <a:cubicBezTo>
                    <a:pt x="269" y="2643"/>
                    <a:pt x="276" y="2623"/>
                    <a:pt x="282" y="2602"/>
                  </a:cubicBezTo>
                  <a:cubicBezTo>
                    <a:pt x="289" y="2576"/>
                    <a:pt x="295" y="2551"/>
                    <a:pt x="302" y="2525"/>
                  </a:cubicBezTo>
                  <a:cubicBezTo>
                    <a:pt x="303" y="2522"/>
                    <a:pt x="303" y="2518"/>
                    <a:pt x="304" y="2514"/>
                  </a:cubicBezTo>
                  <a:cubicBezTo>
                    <a:pt x="312" y="2495"/>
                    <a:pt x="321" y="2475"/>
                    <a:pt x="329" y="2456"/>
                  </a:cubicBezTo>
                  <a:cubicBezTo>
                    <a:pt x="330" y="2453"/>
                    <a:pt x="333" y="2449"/>
                    <a:pt x="333" y="2446"/>
                  </a:cubicBezTo>
                  <a:cubicBezTo>
                    <a:pt x="338" y="2425"/>
                    <a:pt x="346" y="2406"/>
                    <a:pt x="349" y="2385"/>
                  </a:cubicBezTo>
                  <a:cubicBezTo>
                    <a:pt x="352" y="2359"/>
                    <a:pt x="360" y="2333"/>
                    <a:pt x="367" y="2308"/>
                  </a:cubicBezTo>
                  <a:cubicBezTo>
                    <a:pt x="376" y="2277"/>
                    <a:pt x="385" y="2246"/>
                    <a:pt x="394" y="2214"/>
                  </a:cubicBezTo>
                  <a:cubicBezTo>
                    <a:pt x="395" y="2209"/>
                    <a:pt x="396" y="2203"/>
                    <a:pt x="398" y="2197"/>
                  </a:cubicBezTo>
                  <a:cubicBezTo>
                    <a:pt x="400" y="2189"/>
                    <a:pt x="402" y="2181"/>
                    <a:pt x="408" y="2175"/>
                  </a:cubicBezTo>
                  <a:cubicBezTo>
                    <a:pt x="419" y="2178"/>
                    <a:pt x="417" y="2190"/>
                    <a:pt x="425" y="2196"/>
                  </a:cubicBezTo>
                  <a:cubicBezTo>
                    <a:pt x="434" y="2200"/>
                    <a:pt x="445" y="2194"/>
                    <a:pt x="456" y="2201"/>
                  </a:cubicBezTo>
                  <a:cubicBezTo>
                    <a:pt x="456" y="2204"/>
                    <a:pt x="456" y="2208"/>
                    <a:pt x="456" y="2212"/>
                  </a:cubicBezTo>
                  <a:cubicBezTo>
                    <a:pt x="453" y="2223"/>
                    <a:pt x="448" y="2235"/>
                    <a:pt x="448" y="2247"/>
                  </a:cubicBezTo>
                  <a:cubicBezTo>
                    <a:pt x="447" y="2275"/>
                    <a:pt x="440" y="2302"/>
                    <a:pt x="438" y="2330"/>
                  </a:cubicBezTo>
                  <a:cubicBezTo>
                    <a:pt x="436" y="2360"/>
                    <a:pt x="434" y="2391"/>
                    <a:pt x="433" y="2422"/>
                  </a:cubicBezTo>
                  <a:cubicBezTo>
                    <a:pt x="432" y="2426"/>
                    <a:pt x="433" y="2431"/>
                    <a:pt x="433" y="2435"/>
                  </a:cubicBezTo>
                  <a:cubicBezTo>
                    <a:pt x="433" y="2441"/>
                    <a:pt x="432" y="2446"/>
                    <a:pt x="431" y="2451"/>
                  </a:cubicBezTo>
                  <a:cubicBezTo>
                    <a:pt x="427" y="2474"/>
                    <a:pt x="422" y="2497"/>
                    <a:pt x="418" y="2520"/>
                  </a:cubicBezTo>
                  <a:cubicBezTo>
                    <a:pt x="416" y="2532"/>
                    <a:pt x="417" y="2544"/>
                    <a:pt x="422" y="2555"/>
                  </a:cubicBezTo>
                  <a:cubicBezTo>
                    <a:pt x="426" y="2564"/>
                    <a:pt x="426" y="2572"/>
                    <a:pt x="426" y="2582"/>
                  </a:cubicBezTo>
                  <a:cubicBezTo>
                    <a:pt x="425" y="2603"/>
                    <a:pt x="427" y="2624"/>
                    <a:pt x="427" y="2647"/>
                  </a:cubicBezTo>
                  <a:cubicBezTo>
                    <a:pt x="422" y="2659"/>
                    <a:pt x="421" y="2674"/>
                    <a:pt x="419" y="2689"/>
                  </a:cubicBezTo>
                  <a:cubicBezTo>
                    <a:pt x="414" y="2724"/>
                    <a:pt x="417" y="2760"/>
                    <a:pt x="411" y="2795"/>
                  </a:cubicBezTo>
                  <a:cubicBezTo>
                    <a:pt x="411" y="2798"/>
                    <a:pt x="411" y="2801"/>
                    <a:pt x="411" y="2804"/>
                  </a:cubicBezTo>
                  <a:cubicBezTo>
                    <a:pt x="410" y="2828"/>
                    <a:pt x="410" y="2853"/>
                    <a:pt x="409" y="2878"/>
                  </a:cubicBezTo>
                  <a:cubicBezTo>
                    <a:pt x="406" y="2914"/>
                    <a:pt x="409" y="2950"/>
                    <a:pt x="410" y="2987"/>
                  </a:cubicBezTo>
                  <a:cubicBezTo>
                    <a:pt x="412" y="3047"/>
                    <a:pt x="414" y="3107"/>
                    <a:pt x="415" y="3167"/>
                  </a:cubicBezTo>
                  <a:cubicBezTo>
                    <a:pt x="416" y="3221"/>
                    <a:pt x="415" y="3276"/>
                    <a:pt x="416" y="3330"/>
                  </a:cubicBezTo>
                  <a:cubicBezTo>
                    <a:pt x="416" y="3354"/>
                    <a:pt x="418" y="3378"/>
                    <a:pt x="419" y="3402"/>
                  </a:cubicBezTo>
                  <a:cubicBezTo>
                    <a:pt x="420" y="3416"/>
                    <a:pt x="421" y="3431"/>
                    <a:pt x="420" y="3445"/>
                  </a:cubicBezTo>
                  <a:cubicBezTo>
                    <a:pt x="420" y="3480"/>
                    <a:pt x="418" y="3516"/>
                    <a:pt x="417" y="3551"/>
                  </a:cubicBezTo>
                  <a:cubicBezTo>
                    <a:pt x="417" y="3568"/>
                    <a:pt x="417" y="3584"/>
                    <a:pt x="417" y="3602"/>
                  </a:cubicBezTo>
                  <a:cubicBezTo>
                    <a:pt x="433" y="3619"/>
                    <a:pt x="451" y="3633"/>
                    <a:pt x="474" y="3640"/>
                  </a:cubicBezTo>
                  <a:cubicBezTo>
                    <a:pt x="502" y="3648"/>
                    <a:pt x="530" y="3657"/>
                    <a:pt x="558" y="3665"/>
                  </a:cubicBezTo>
                  <a:cubicBezTo>
                    <a:pt x="568" y="3667"/>
                    <a:pt x="577" y="3669"/>
                    <a:pt x="587" y="3671"/>
                  </a:cubicBezTo>
                  <a:cubicBezTo>
                    <a:pt x="608" y="3674"/>
                    <a:pt x="630" y="3677"/>
                    <a:pt x="652" y="3680"/>
                  </a:cubicBezTo>
                  <a:cubicBezTo>
                    <a:pt x="655" y="3685"/>
                    <a:pt x="659" y="3689"/>
                    <a:pt x="660" y="3694"/>
                  </a:cubicBezTo>
                  <a:cubicBezTo>
                    <a:pt x="672" y="3722"/>
                    <a:pt x="680" y="3750"/>
                    <a:pt x="679" y="3781"/>
                  </a:cubicBezTo>
                  <a:cubicBezTo>
                    <a:pt x="678" y="3839"/>
                    <a:pt x="677" y="3896"/>
                    <a:pt x="677" y="3953"/>
                  </a:cubicBezTo>
                  <a:cubicBezTo>
                    <a:pt x="677" y="3976"/>
                    <a:pt x="679" y="3998"/>
                    <a:pt x="681" y="4021"/>
                  </a:cubicBezTo>
                  <a:cubicBezTo>
                    <a:pt x="684" y="4059"/>
                    <a:pt x="688" y="4097"/>
                    <a:pt x="692" y="4136"/>
                  </a:cubicBezTo>
                  <a:cubicBezTo>
                    <a:pt x="694" y="4160"/>
                    <a:pt x="698" y="4183"/>
                    <a:pt x="701" y="4207"/>
                  </a:cubicBezTo>
                  <a:cubicBezTo>
                    <a:pt x="705" y="4242"/>
                    <a:pt x="709" y="4276"/>
                    <a:pt x="714" y="4311"/>
                  </a:cubicBezTo>
                  <a:cubicBezTo>
                    <a:pt x="718" y="4341"/>
                    <a:pt x="722" y="4372"/>
                    <a:pt x="728" y="4402"/>
                  </a:cubicBezTo>
                  <a:cubicBezTo>
                    <a:pt x="733" y="4433"/>
                    <a:pt x="739" y="4464"/>
                    <a:pt x="746" y="4495"/>
                  </a:cubicBezTo>
                  <a:cubicBezTo>
                    <a:pt x="748" y="4504"/>
                    <a:pt x="750" y="4513"/>
                    <a:pt x="753" y="4522"/>
                  </a:cubicBezTo>
                  <a:cubicBezTo>
                    <a:pt x="756" y="4530"/>
                    <a:pt x="758" y="4537"/>
                    <a:pt x="756" y="4546"/>
                  </a:cubicBezTo>
                  <a:cubicBezTo>
                    <a:pt x="755" y="4551"/>
                    <a:pt x="757" y="4556"/>
                    <a:pt x="758" y="4561"/>
                  </a:cubicBezTo>
                  <a:cubicBezTo>
                    <a:pt x="767" y="4604"/>
                    <a:pt x="776" y="4647"/>
                    <a:pt x="785" y="4690"/>
                  </a:cubicBezTo>
                  <a:cubicBezTo>
                    <a:pt x="788" y="4706"/>
                    <a:pt x="789" y="4722"/>
                    <a:pt x="785" y="4739"/>
                  </a:cubicBezTo>
                  <a:cubicBezTo>
                    <a:pt x="783" y="4745"/>
                    <a:pt x="783" y="4751"/>
                    <a:pt x="783" y="4757"/>
                  </a:cubicBezTo>
                  <a:cubicBezTo>
                    <a:pt x="782" y="4768"/>
                    <a:pt x="783" y="4778"/>
                    <a:pt x="789" y="4787"/>
                  </a:cubicBezTo>
                  <a:cubicBezTo>
                    <a:pt x="800" y="4804"/>
                    <a:pt x="798" y="4821"/>
                    <a:pt x="789" y="4838"/>
                  </a:cubicBezTo>
                  <a:cubicBezTo>
                    <a:pt x="781" y="4855"/>
                    <a:pt x="776" y="4873"/>
                    <a:pt x="769" y="4891"/>
                  </a:cubicBezTo>
                  <a:cubicBezTo>
                    <a:pt x="761" y="4912"/>
                    <a:pt x="754" y="4934"/>
                    <a:pt x="745" y="4954"/>
                  </a:cubicBezTo>
                  <a:cubicBezTo>
                    <a:pt x="736" y="4975"/>
                    <a:pt x="725" y="4995"/>
                    <a:pt x="714" y="5015"/>
                  </a:cubicBezTo>
                  <a:cubicBezTo>
                    <a:pt x="705" y="5032"/>
                    <a:pt x="698" y="5050"/>
                    <a:pt x="695" y="5070"/>
                  </a:cubicBezTo>
                  <a:cubicBezTo>
                    <a:pt x="694" y="5080"/>
                    <a:pt x="690" y="5090"/>
                    <a:pt x="687" y="5100"/>
                  </a:cubicBezTo>
                  <a:cubicBezTo>
                    <a:pt x="685" y="5105"/>
                    <a:pt x="682" y="5108"/>
                    <a:pt x="681" y="5113"/>
                  </a:cubicBezTo>
                  <a:cubicBezTo>
                    <a:pt x="676" y="5127"/>
                    <a:pt x="674" y="5141"/>
                    <a:pt x="682" y="5154"/>
                  </a:cubicBezTo>
                  <a:cubicBezTo>
                    <a:pt x="689" y="5165"/>
                    <a:pt x="691" y="5176"/>
                    <a:pt x="691" y="5189"/>
                  </a:cubicBezTo>
                  <a:cubicBezTo>
                    <a:pt x="692" y="5200"/>
                    <a:pt x="694" y="5211"/>
                    <a:pt x="697" y="5222"/>
                  </a:cubicBezTo>
                  <a:cubicBezTo>
                    <a:pt x="701" y="5239"/>
                    <a:pt x="711" y="5249"/>
                    <a:pt x="728" y="5253"/>
                  </a:cubicBezTo>
                  <a:cubicBezTo>
                    <a:pt x="757" y="5259"/>
                    <a:pt x="787" y="5262"/>
                    <a:pt x="816" y="5261"/>
                  </a:cubicBezTo>
                  <a:cubicBezTo>
                    <a:pt x="826" y="5260"/>
                    <a:pt x="837" y="5259"/>
                    <a:pt x="847" y="5257"/>
                  </a:cubicBezTo>
                  <a:cubicBezTo>
                    <a:pt x="881" y="5250"/>
                    <a:pt x="906" y="5230"/>
                    <a:pt x="927" y="5204"/>
                  </a:cubicBezTo>
                  <a:cubicBezTo>
                    <a:pt x="937" y="5192"/>
                    <a:pt x="942" y="5176"/>
                    <a:pt x="939" y="5160"/>
                  </a:cubicBezTo>
                  <a:cubicBezTo>
                    <a:pt x="937" y="5147"/>
                    <a:pt x="938" y="5134"/>
                    <a:pt x="942" y="5122"/>
                  </a:cubicBezTo>
                  <a:cubicBezTo>
                    <a:pt x="953" y="5090"/>
                    <a:pt x="955" y="5057"/>
                    <a:pt x="955" y="5024"/>
                  </a:cubicBezTo>
                  <a:cubicBezTo>
                    <a:pt x="956" y="5012"/>
                    <a:pt x="956" y="5000"/>
                    <a:pt x="956" y="4988"/>
                  </a:cubicBezTo>
                  <a:cubicBezTo>
                    <a:pt x="957" y="4977"/>
                    <a:pt x="959" y="4967"/>
                    <a:pt x="953" y="4957"/>
                  </a:cubicBezTo>
                  <a:cubicBezTo>
                    <a:pt x="952" y="4956"/>
                    <a:pt x="951" y="4954"/>
                    <a:pt x="951" y="4953"/>
                  </a:cubicBezTo>
                  <a:cubicBezTo>
                    <a:pt x="953" y="4932"/>
                    <a:pt x="952" y="4911"/>
                    <a:pt x="964" y="4894"/>
                  </a:cubicBezTo>
                  <a:cubicBezTo>
                    <a:pt x="981" y="4868"/>
                    <a:pt x="982" y="4841"/>
                    <a:pt x="973" y="4814"/>
                  </a:cubicBezTo>
                  <a:cubicBezTo>
                    <a:pt x="970" y="4804"/>
                    <a:pt x="968" y="4794"/>
                    <a:pt x="967" y="4783"/>
                  </a:cubicBezTo>
                  <a:cubicBezTo>
                    <a:pt x="966" y="4772"/>
                    <a:pt x="965" y="4761"/>
                    <a:pt x="962" y="4750"/>
                  </a:cubicBezTo>
                  <a:cubicBezTo>
                    <a:pt x="962" y="4745"/>
                    <a:pt x="960" y="4738"/>
                    <a:pt x="957" y="4735"/>
                  </a:cubicBezTo>
                  <a:cubicBezTo>
                    <a:pt x="946" y="4725"/>
                    <a:pt x="943" y="4712"/>
                    <a:pt x="939" y="4699"/>
                  </a:cubicBezTo>
                  <a:cubicBezTo>
                    <a:pt x="934" y="4684"/>
                    <a:pt x="929" y="4669"/>
                    <a:pt x="928" y="4653"/>
                  </a:cubicBezTo>
                  <a:cubicBezTo>
                    <a:pt x="928" y="4640"/>
                    <a:pt x="928" y="4627"/>
                    <a:pt x="928" y="4615"/>
                  </a:cubicBezTo>
                  <a:cubicBezTo>
                    <a:pt x="930" y="4585"/>
                    <a:pt x="932" y="4556"/>
                    <a:pt x="933" y="4527"/>
                  </a:cubicBezTo>
                  <a:cubicBezTo>
                    <a:pt x="934" y="4518"/>
                    <a:pt x="932" y="4510"/>
                    <a:pt x="932" y="4502"/>
                  </a:cubicBezTo>
                  <a:cubicBezTo>
                    <a:pt x="932" y="4496"/>
                    <a:pt x="931" y="4490"/>
                    <a:pt x="932" y="4484"/>
                  </a:cubicBezTo>
                  <a:cubicBezTo>
                    <a:pt x="936" y="4451"/>
                    <a:pt x="935" y="4418"/>
                    <a:pt x="936" y="4385"/>
                  </a:cubicBezTo>
                  <a:cubicBezTo>
                    <a:pt x="936" y="4372"/>
                    <a:pt x="937" y="4359"/>
                    <a:pt x="938" y="4346"/>
                  </a:cubicBezTo>
                  <a:cubicBezTo>
                    <a:pt x="939" y="4340"/>
                    <a:pt x="939" y="4333"/>
                    <a:pt x="939" y="4326"/>
                  </a:cubicBezTo>
                  <a:cubicBezTo>
                    <a:pt x="938" y="4281"/>
                    <a:pt x="946" y="4236"/>
                    <a:pt x="951" y="4191"/>
                  </a:cubicBezTo>
                  <a:cubicBezTo>
                    <a:pt x="953" y="4175"/>
                    <a:pt x="956" y="4160"/>
                    <a:pt x="957" y="4144"/>
                  </a:cubicBezTo>
                  <a:cubicBezTo>
                    <a:pt x="958" y="4127"/>
                    <a:pt x="957" y="4111"/>
                    <a:pt x="956" y="4094"/>
                  </a:cubicBezTo>
                  <a:cubicBezTo>
                    <a:pt x="954" y="4068"/>
                    <a:pt x="951" y="4042"/>
                    <a:pt x="949" y="4016"/>
                  </a:cubicBezTo>
                  <a:cubicBezTo>
                    <a:pt x="948" y="4007"/>
                    <a:pt x="948" y="3999"/>
                    <a:pt x="946" y="3991"/>
                  </a:cubicBezTo>
                  <a:cubicBezTo>
                    <a:pt x="942" y="3971"/>
                    <a:pt x="940" y="3951"/>
                    <a:pt x="940" y="3930"/>
                  </a:cubicBezTo>
                  <a:cubicBezTo>
                    <a:pt x="940" y="3926"/>
                    <a:pt x="940" y="3923"/>
                    <a:pt x="939" y="3919"/>
                  </a:cubicBezTo>
                  <a:cubicBezTo>
                    <a:pt x="932" y="3873"/>
                    <a:pt x="941" y="3827"/>
                    <a:pt x="946" y="3782"/>
                  </a:cubicBezTo>
                  <a:cubicBezTo>
                    <a:pt x="949" y="3761"/>
                    <a:pt x="956" y="3741"/>
                    <a:pt x="965" y="3721"/>
                  </a:cubicBezTo>
                  <a:cubicBezTo>
                    <a:pt x="970" y="3710"/>
                    <a:pt x="977" y="3705"/>
                    <a:pt x="990" y="3707"/>
                  </a:cubicBezTo>
                  <a:cubicBezTo>
                    <a:pt x="998" y="3708"/>
                    <a:pt x="1008" y="3706"/>
                    <a:pt x="1016" y="3713"/>
                  </a:cubicBezTo>
                  <a:cubicBezTo>
                    <a:pt x="1017" y="3717"/>
                    <a:pt x="1018" y="3721"/>
                    <a:pt x="1019" y="3726"/>
                  </a:cubicBezTo>
                  <a:cubicBezTo>
                    <a:pt x="1021" y="3758"/>
                    <a:pt x="1026" y="3790"/>
                    <a:pt x="1035" y="3821"/>
                  </a:cubicBezTo>
                  <a:cubicBezTo>
                    <a:pt x="1047" y="3862"/>
                    <a:pt x="1052" y="3904"/>
                    <a:pt x="1054" y="3946"/>
                  </a:cubicBezTo>
                  <a:cubicBezTo>
                    <a:pt x="1058" y="4001"/>
                    <a:pt x="1053" y="4056"/>
                    <a:pt x="1047" y="4111"/>
                  </a:cubicBezTo>
                  <a:cubicBezTo>
                    <a:pt x="1045" y="4132"/>
                    <a:pt x="1043" y="4154"/>
                    <a:pt x="1041" y="4176"/>
                  </a:cubicBezTo>
                  <a:cubicBezTo>
                    <a:pt x="1039" y="4211"/>
                    <a:pt x="1037" y="4245"/>
                    <a:pt x="1037" y="4280"/>
                  </a:cubicBezTo>
                  <a:cubicBezTo>
                    <a:pt x="1037" y="4306"/>
                    <a:pt x="1040" y="4332"/>
                    <a:pt x="1041" y="4359"/>
                  </a:cubicBezTo>
                  <a:cubicBezTo>
                    <a:pt x="1043" y="4387"/>
                    <a:pt x="1044" y="4416"/>
                    <a:pt x="1045" y="4445"/>
                  </a:cubicBezTo>
                  <a:cubicBezTo>
                    <a:pt x="1045" y="4478"/>
                    <a:pt x="1047" y="4511"/>
                    <a:pt x="1053" y="4544"/>
                  </a:cubicBezTo>
                  <a:cubicBezTo>
                    <a:pt x="1054" y="4548"/>
                    <a:pt x="1055" y="4553"/>
                    <a:pt x="1055" y="4557"/>
                  </a:cubicBezTo>
                  <a:cubicBezTo>
                    <a:pt x="1051" y="4602"/>
                    <a:pt x="1050" y="4643"/>
                    <a:pt x="1054" y="4688"/>
                  </a:cubicBezTo>
                  <a:cubicBezTo>
                    <a:pt x="1057" y="4739"/>
                    <a:pt x="1059" y="4790"/>
                    <a:pt x="1059" y="4841"/>
                  </a:cubicBezTo>
                  <a:cubicBezTo>
                    <a:pt x="1059" y="4887"/>
                    <a:pt x="1052" y="4930"/>
                    <a:pt x="1034" y="4971"/>
                  </a:cubicBezTo>
                  <a:cubicBezTo>
                    <a:pt x="1032" y="4975"/>
                    <a:pt x="1031" y="4978"/>
                    <a:pt x="1030" y="4982"/>
                  </a:cubicBezTo>
                  <a:cubicBezTo>
                    <a:pt x="1024" y="5000"/>
                    <a:pt x="1019" y="5019"/>
                    <a:pt x="1006" y="5035"/>
                  </a:cubicBezTo>
                  <a:cubicBezTo>
                    <a:pt x="1005" y="5036"/>
                    <a:pt x="1005" y="5036"/>
                    <a:pt x="1005" y="5037"/>
                  </a:cubicBezTo>
                  <a:cubicBezTo>
                    <a:pt x="991" y="5072"/>
                    <a:pt x="976" y="5107"/>
                    <a:pt x="971" y="5144"/>
                  </a:cubicBezTo>
                  <a:cubicBezTo>
                    <a:pt x="967" y="5175"/>
                    <a:pt x="959" y="5205"/>
                    <a:pt x="953" y="5235"/>
                  </a:cubicBezTo>
                  <a:cubicBezTo>
                    <a:pt x="952" y="5238"/>
                    <a:pt x="951" y="5241"/>
                    <a:pt x="950" y="5244"/>
                  </a:cubicBezTo>
                  <a:cubicBezTo>
                    <a:pt x="936" y="5280"/>
                    <a:pt x="930" y="5318"/>
                    <a:pt x="925" y="5356"/>
                  </a:cubicBezTo>
                  <a:cubicBezTo>
                    <a:pt x="925" y="5361"/>
                    <a:pt x="923" y="5367"/>
                    <a:pt x="922" y="5372"/>
                  </a:cubicBezTo>
                  <a:cubicBezTo>
                    <a:pt x="916" y="5394"/>
                    <a:pt x="910" y="5417"/>
                    <a:pt x="905" y="5440"/>
                  </a:cubicBezTo>
                  <a:cubicBezTo>
                    <a:pt x="901" y="5458"/>
                    <a:pt x="900" y="5477"/>
                    <a:pt x="908" y="5495"/>
                  </a:cubicBezTo>
                  <a:cubicBezTo>
                    <a:pt x="911" y="5504"/>
                    <a:pt x="912" y="5514"/>
                    <a:pt x="912" y="5524"/>
                  </a:cubicBezTo>
                  <a:cubicBezTo>
                    <a:pt x="911" y="5541"/>
                    <a:pt x="913" y="5557"/>
                    <a:pt x="918" y="5573"/>
                  </a:cubicBezTo>
                  <a:cubicBezTo>
                    <a:pt x="919" y="5578"/>
                    <a:pt x="921" y="5583"/>
                    <a:pt x="923" y="5588"/>
                  </a:cubicBezTo>
                  <a:cubicBezTo>
                    <a:pt x="928" y="5601"/>
                    <a:pt x="937" y="5610"/>
                    <a:pt x="950" y="5613"/>
                  </a:cubicBezTo>
                  <a:cubicBezTo>
                    <a:pt x="957" y="5615"/>
                    <a:pt x="965" y="5617"/>
                    <a:pt x="972" y="5619"/>
                  </a:cubicBezTo>
                  <a:cubicBezTo>
                    <a:pt x="1005" y="5625"/>
                    <a:pt x="1038" y="5627"/>
                    <a:pt x="1071" y="5625"/>
                  </a:cubicBezTo>
                  <a:cubicBezTo>
                    <a:pt x="1091" y="5625"/>
                    <a:pt x="1109" y="5618"/>
                    <a:pt x="1125" y="5605"/>
                  </a:cubicBezTo>
                  <a:cubicBezTo>
                    <a:pt x="1147" y="5586"/>
                    <a:pt x="1166" y="5565"/>
                    <a:pt x="1184" y="5542"/>
                  </a:cubicBezTo>
                  <a:cubicBezTo>
                    <a:pt x="1194" y="5529"/>
                    <a:pt x="1200" y="5513"/>
                    <a:pt x="1201" y="5496"/>
                  </a:cubicBezTo>
                  <a:cubicBezTo>
                    <a:pt x="1202" y="5481"/>
                    <a:pt x="1206" y="5467"/>
                    <a:pt x="1214" y="5454"/>
                  </a:cubicBezTo>
                  <a:cubicBezTo>
                    <a:pt x="1221" y="5442"/>
                    <a:pt x="1222" y="5429"/>
                    <a:pt x="1220" y="5417"/>
                  </a:cubicBezTo>
                  <a:cubicBezTo>
                    <a:pt x="1217" y="5396"/>
                    <a:pt x="1213" y="5376"/>
                    <a:pt x="1209" y="5357"/>
                  </a:cubicBezTo>
                  <a:cubicBezTo>
                    <a:pt x="1207" y="5347"/>
                    <a:pt x="1204" y="5337"/>
                    <a:pt x="1202" y="5328"/>
                  </a:cubicBezTo>
                  <a:cubicBezTo>
                    <a:pt x="1198" y="5313"/>
                    <a:pt x="1197" y="5297"/>
                    <a:pt x="1200" y="5281"/>
                  </a:cubicBezTo>
                  <a:cubicBezTo>
                    <a:pt x="1203" y="5268"/>
                    <a:pt x="1202" y="5254"/>
                    <a:pt x="1200" y="5241"/>
                  </a:cubicBezTo>
                  <a:cubicBezTo>
                    <a:pt x="1196" y="5212"/>
                    <a:pt x="1195" y="5184"/>
                    <a:pt x="1193" y="5155"/>
                  </a:cubicBezTo>
                  <a:cubicBezTo>
                    <a:pt x="1193" y="5153"/>
                    <a:pt x="1193" y="5151"/>
                    <a:pt x="1193" y="5148"/>
                  </a:cubicBezTo>
                  <a:cubicBezTo>
                    <a:pt x="1190" y="5129"/>
                    <a:pt x="1193" y="5111"/>
                    <a:pt x="1203" y="5095"/>
                  </a:cubicBezTo>
                  <a:cubicBezTo>
                    <a:pt x="1212" y="5082"/>
                    <a:pt x="1213" y="5066"/>
                    <a:pt x="1212" y="5051"/>
                  </a:cubicBezTo>
                  <a:cubicBezTo>
                    <a:pt x="1212" y="5043"/>
                    <a:pt x="1212" y="5034"/>
                    <a:pt x="1210" y="5026"/>
                  </a:cubicBezTo>
                  <a:cubicBezTo>
                    <a:pt x="1204" y="4990"/>
                    <a:pt x="1208" y="4955"/>
                    <a:pt x="1216" y="4920"/>
                  </a:cubicBezTo>
                  <a:cubicBezTo>
                    <a:pt x="1221" y="4895"/>
                    <a:pt x="1228" y="4871"/>
                    <a:pt x="1234" y="4846"/>
                  </a:cubicBezTo>
                  <a:cubicBezTo>
                    <a:pt x="1248" y="4797"/>
                    <a:pt x="1263" y="4748"/>
                    <a:pt x="1277" y="4698"/>
                  </a:cubicBezTo>
                  <a:cubicBezTo>
                    <a:pt x="1279" y="4689"/>
                    <a:pt x="1282" y="4679"/>
                    <a:pt x="1284" y="4669"/>
                  </a:cubicBezTo>
                  <a:cubicBezTo>
                    <a:pt x="1311" y="4613"/>
                    <a:pt x="1312" y="4549"/>
                    <a:pt x="1324" y="4488"/>
                  </a:cubicBezTo>
                  <a:cubicBezTo>
                    <a:pt x="1338" y="4414"/>
                    <a:pt x="1353" y="4338"/>
                    <a:pt x="1357" y="4262"/>
                  </a:cubicBezTo>
                  <a:cubicBezTo>
                    <a:pt x="1358" y="4239"/>
                    <a:pt x="1358" y="4217"/>
                    <a:pt x="1357" y="4195"/>
                  </a:cubicBezTo>
                  <a:cubicBezTo>
                    <a:pt x="1360" y="4152"/>
                    <a:pt x="1362" y="4108"/>
                    <a:pt x="1360" y="4064"/>
                  </a:cubicBezTo>
                  <a:cubicBezTo>
                    <a:pt x="1358" y="4004"/>
                    <a:pt x="1356" y="3942"/>
                    <a:pt x="1341" y="3883"/>
                  </a:cubicBezTo>
                  <a:cubicBezTo>
                    <a:pt x="1345" y="3858"/>
                    <a:pt x="1350" y="3834"/>
                    <a:pt x="1355" y="3809"/>
                  </a:cubicBezTo>
                  <a:cubicBezTo>
                    <a:pt x="1361" y="3777"/>
                    <a:pt x="1367" y="3744"/>
                    <a:pt x="1373" y="3712"/>
                  </a:cubicBezTo>
                  <a:cubicBezTo>
                    <a:pt x="1375" y="3702"/>
                    <a:pt x="1377" y="3692"/>
                    <a:pt x="1381" y="3683"/>
                  </a:cubicBezTo>
                  <a:cubicBezTo>
                    <a:pt x="1390" y="3681"/>
                    <a:pt x="1399" y="3679"/>
                    <a:pt x="1408" y="3677"/>
                  </a:cubicBezTo>
                  <a:cubicBezTo>
                    <a:pt x="1432" y="3673"/>
                    <a:pt x="1457" y="3669"/>
                    <a:pt x="1481" y="3666"/>
                  </a:cubicBezTo>
                  <a:cubicBezTo>
                    <a:pt x="1502" y="3663"/>
                    <a:pt x="1521" y="3656"/>
                    <a:pt x="1539" y="3646"/>
                  </a:cubicBezTo>
                  <a:cubicBezTo>
                    <a:pt x="1547" y="3641"/>
                    <a:pt x="1554" y="3634"/>
                    <a:pt x="1555" y="3623"/>
                  </a:cubicBezTo>
                  <a:cubicBezTo>
                    <a:pt x="1555" y="3620"/>
                    <a:pt x="1556" y="3617"/>
                    <a:pt x="1557" y="3614"/>
                  </a:cubicBezTo>
                  <a:cubicBezTo>
                    <a:pt x="1571" y="3607"/>
                    <a:pt x="1586" y="3613"/>
                    <a:pt x="1599" y="3606"/>
                  </a:cubicBezTo>
                  <a:cubicBezTo>
                    <a:pt x="1606" y="3600"/>
                    <a:pt x="1607" y="3592"/>
                    <a:pt x="1608" y="3583"/>
                  </a:cubicBezTo>
                  <a:cubicBezTo>
                    <a:pt x="1609" y="3576"/>
                    <a:pt x="1609" y="3568"/>
                    <a:pt x="1609" y="3561"/>
                  </a:cubicBezTo>
                  <a:cubicBezTo>
                    <a:pt x="1610" y="3531"/>
                    <a:pt x="1612" y="3500"/>
                    <a:pt x="1612" y="3470"/>
                  </a:cubicBezTo>
                  <a:cubicBezTo>
                    <a:pt x="1612" y="3460"/>
                    <a:pt x="1612" y="3449"/>
                    <a:pt x="1611" y="3439"/>
                  </a:cubicBezTo>
                  <a:cubicBezTo>
                    <a:pt x="1607" y="3401"/>
                    <a:pt x="1607" y="3364"/>
                    <a:pt x="1608" y="3326"/>
                  </a:cubicBezTo>
                  <a:cubicBezTo>
                    <a:pt x="1608" y="3278"/>
                    <a:pt x="1611" y="3230"/>
                    <a:pt x="1612" y="3182"/>
                  </a:cubicBezTo>
                  <a:cubicBezTo>
                    <a:pt x="1613" y="3156"/>
                    <a:pt x="1614" y="3130"/>
                    <a:pt x="1614" y="3104"/>
                  </a:cubicBezTo>
                  <a:cubicBezTo>
                    <a:pt x="1630" y="3126"/>
                    <a:pt x="1645" y="3147"/>
                    <a:pt x="1669" y="3160"/>
                  </a:cubicBezTo>
                  <a:cubicBezTo>
                    <a:pt x="1673" y="3163"/>
                    <a:pt x="1677" y="3165"/>
                    <a:pt x="1680" y="3168"/>
                  </a:cubicBezTo>
                  <a:cubicBezTo>
                    <a:pt x="1693" y="3178"/>
                    <a:pt x="1701" y="3189"/>
                    <a:pt x="1699" y="3206"/>
                  </a:cubicBezTo>
                  <a:cubicBezTo>
                    <a:pt x="1699" y="3215"/>
                    <a:pt x="1700" y="3224"/>
                    <a:pt x="1701" y="3233"/>
                  </a:cubicBezTo>
                  <a:cubicBezTo>
                    <a:pt x="1703" y="3258"/>
                    <a:pt x="1706" y="3283"/>
                    <a:pt x="1708" y="3308"/>
                  </a:cubicBezTo>
                  <a:cubicBezTo>
                    <a:pt x="1709" y="3317"/>
                    <a:pt x="1707" y="3326"/>
                    <a:pt x="1709" y="3335"/>
                  </a:cubicBezTo>
                  <a:cubicBezTo>
                    <a:pt x="1712" y="3346"/>
                    <a:pt x="1713" y="3357"/>
                    <a:pt x="1710" y="3368"/>
                  </a:cubicBezTo>
                  <a:cubicBezTo>
                    <a:pt x="1709" y="3372"/>
                    <a:pt x="1709" y="3377"/>
                    <a:pt x="1710" y="3381"/>
                  </a:cubicBezTo>
                  <a:cubicBezTo>
                    <a:pt x="1712" y="3400"/>
                    <a:pt x="1714" y="3419"/>
                    <a:pt x="1713" y="3438"/>
                  </a:cubicBezTo>
                  <a:cubicBezTo>
                    <a:pt x="1713" y="3441"/>
                    <a:pt x="1714" y="3445"/>
                    <a:pt x="1715" y="3449"/>
                  </a:cubicBezTo>
                  <a:cubicBezTo>
                    <a:pt x="1719" y="3460"/>
                    <a:pt x="1719" y="3471"/>
                    <a:pt x="1718" y="3482"/>
                  </a:cubicBezTo>
                  <a:cubicBezTo>
                    <a:pt x="1717" y="3495"/>
                    <a:pt x="1720" y="3508"/>
                    <a:pt x="1724" y="3520"/>
                  </a:cubicBezTo>
                  <a:cubicBezTo>
                    <a:pt x="1725" y="3524"/>
                    <a:pt x="1726" y="3527"/>
                    <a:pt x="1728" y="3531"/>
                  </a:cubicBezTo>
                  <a:cubicBezTo>
                    <a:pt x="1732" y="3541"/>
                    <a:pt x="1732" y="3551"/>
                    <a:pt x="1726" y="3561"/>
                  </a:cubicBezTo>
                  <a:cubicBezTo>
                    <a:pt x="1721" y="3570"/>
                    <a:pt x="1718" y="3580"/>
                    <a:pt x="1713" y="3590"/>
                  </a:cubicBezTo>
                  <a:cubicBezTo>
                    <a:pt x="1709" y="3599"/>
                    <a:pt x="1708" y="3609"/>
                    <a:pt x="1712" y="3618"/>
                  </a:cubicBezTo>
                  <a:cubicBezTo>
                    <a:pt x="1714" y="3624"/>
                    <a:pt x="1715" y="3630"/>
                    <a:pt x="1718" y="3635"/>
                  </a:cubicBezTo>
                  <a:cubicBezTo>
                    <a:pt x="1722" y="3644"/>
                    <a:pt x="1723" y="3653"/>
                    <a:pt x="1721" y="3662"/>
                  </a:cubicBezTo>
                  <a:cubicBezTo>
                    <a:pt x="1717" y="3683"/>
                    <a:pt x="1710" y="3704"/>
                    <a:pt x="1698" y="3723"/>
                  </a:cubicBezTo>
                  <a:cubicBezTo>
                    <a:pt x="1686" y="3740"/>
                    <a:pt x="1678" y="3760"/>
                    <a:pt x="1675" y="3781"/>
                  </a:cubicBezTo>
                  <a:cubicBezTo>
                    <a:pt x="1672" y="3800"/>
                    <a:pt x="1668" y="3818"/>
                    <a:pt x="1668" y="3837"/>
                  </a:cubicBezTo>
                  <a:cubicBezTo>
                    <a:pt x="1668" y="3845"/>
                    <a:pt x="1667" y="3852"/>
                    <a:pt x="1666" y="3859"/>
                  </a:cubicBezTo>
                  <a:cubicBezTo>
                    <a:pt x="1662" y="3890"/>
                    <a:pt x="1658" y="3921"/>
                    <a:pt x="1653" y="3951"/>
                  </a:cubicBezTo>
                  <a:cubicBezTo>
                    <a:pt x="1650" y="3979"/>
                    <a:pt x="1644" y="4006"/>
                    <a:pt x="1636" y="4033"/>
                  </a:cubicBezTo>
                  <a:cubicBezTo>
                    <a:pt x="1630" y="4052"/>
                    <a:pt x="1628" y="4073"/>
                    <a:pt x="1628" y="4093"/>
                  </a:cubicBezTo>
                  <a:cubicBezTo>
                    <a:pt x="1627" y="4135"/>
                    <a:pt x="1627" y="4178"/>
                    <a:pt x="1628" y="4220"/>
                  </a:cubicBezTo>
                  <a:cubicBezTo>
                    <a:pt x="1628" y="4234"/>
                    <a:pt x="1630" y="4248"/>
                    <a:pt x="1632" y="4262"/>
                  </a:cubicBezTo>
                  <a:cubicBezTo>
                    <a:pt x="1634" y="4273"/>
                    <a:pt x="1634" y="4283"/>
                    <a:pt x="1633" y="4294"/>
                  </a:cubicBezTo>
                  <a:cubicBezTo>
                    <a:pt x="1632" y="4305"/>
                    <a:pt x="1631" y="4316"/>
                    <a:pt x="1632" y="4328"/>
                  </a:cubicBezTo>
                  <a:cubicBezTo>
                    <a:pt x="1632" y="4353"/>
                    <a:pt x="1634" y="4377"/>
                    <a:pt x="1635" y="4402"/>
                  </a:cubicBezTo>
                  <a:cubicBezTo>
                    <a:pt x="1636" y="4417"/>
                    <a:pt x="1637" y="4432"/>
                    <a:pt x="1639" y="4447"/>
                  </a:cubicBezTo>
                  <a:cubicBezTo>
                    <a:pt x="1644" y="4491"/>
                    <a:pt x="1649" y="4534"/>
                    <a:pt x="1655" y="4577"/>
                  </a:cubicBezTo>
                  <a:cubicBezTo>
                    <a:pt x="1657" y="4593"/>
                    <a:pt x="1654" y="4607"/>
                    <a:pt x="1647" y="4621"/>
                  </a:cubicBezTo>
                  <a:cubicBezTo>
                    <a:pt x="1638" y="4638"/>
                    <a:pt x="1630" y="4655"/>
                    <a:pt x="1623" y="4672"/>
                  </a:cubicBezTo>
                  <a:cubicBezTo>
                    <a:pt x="1611" y="4701"/>
                    <a:pt x="1601" y="4730"/>
                    <a:pt x="1589" y="4758"/>
                  </a:cubicBezTo>
                  <a:cubicBezTo>
                    <a:pt x="1583" y="4771"/>
                    <a:pt x="1584" y="4783"/>
                    <a:pt x="1588" y="4796"/>
                  </a:cubicBezTo>
                  <a:cubicBezTo>
                    <a:pt x="1596" y="4818"/>
                    <a:pt x="1603" y="4823"/>
                    <a:pt x="1626" y="4823"/>
                  </a:cubicBezTo>
                  <a:cubicBezTo>
                    <a:pt x="1636" y="4824"/>
                    <a:pt x="1646" y="4824"/>
                    <a:pt x="1656" y="4824"/>
                  </a:cubicBezTo>
                  <a:cubicBezTo>
                    <a:pt x="1661" y="4833"/>
                    <a:pt x="1665" y="4842"/>
                    <a:pt x="1669" y="4849"/>
                  </a:cubicBezTo>
                  <a:cubicBezTo>
                    <a:pt x="1679" y="4857"/>
                    <a:pt x="1695" y="4856"/>
                    <a:pt x="1697" y="4872"/>
                  </a:cubicBezTo>
                  <a:cubicBezTo>
                    <a:pt x="1696" y="4876"/>
                    <a:pt x="1695" y="4880"/>
                    <a:pt x="1694" y="4884"/>
                  </a:cubicBezTo>
                  <a:cubicBezTo>
                    <a:pt x="1692" y="4889"/>
                    <a:pt x="1690" y="4894"/>
                    <a:pt x="1689" y="4897"/>
                  </a:cubicBezTo>
                  <a:cubicBezTo>
                    <a:pt x="1690" y="4914"/>
                    <a:pt x="1686" y="4930"/>
                    <a:pt x="1685" y="4945"/>
                  </a:cubicBezTo>
                  <a:cubicBezTo>
                    <a:pt x="1685" y="4946"/>
                    <a:pt x="1681" y="4947"/>
                    <a:pt x="1678" y="4949"/>
                  </a:cubicBezTo>
                  <a:cubicBezTo>
                    <a:pt x="1667" y="4932"/>
                    <a:pt x="1661" y="4909"/>
                    <a:pt x="1637" y="4902"/>
                  </a:cubicBezTo>
                  <a:cubicBezTo>
                    <a:pt x="1635" y="4905"/>
                    <a:pt x="1633" y="4908"/>
                    <a:pt x="1633" y="4910"/>
                  </a:cubicBezTo>
                  <a:cubicBezTo>
                    <a:pt x="1634" y="4921"/>
                    <a:pt x="1637" y="4932"/>
                    <a:pt x="1638" y="4941"/>
                  </a:cubicBezTo>
                  <a:cubicBezTo>
                    <a:pt x="1648" y="4949"/>
                    <a:pt x="1656" y="4956"/>
                    <a:pt x="1664" y="4963"/>
                  </a:cubicBezTo>
                  <a:cubicBezTo>
                    <a:pt x="1669" y="4964"/>
                    <a:pt x="1673" y="4965"/>
                    <a:pt x="1679" y="4966"/>
                  </a:cubicBezTo>
                  <a:cubicBezTo>
                    <a:pt x="1681" y="4986"/>
                    <a:pt x="1676" y="5003"/>
                    <a:pt x="1671" y="5021"/>
                  </a:cubicBezTo>
                  <a:cubicBezTo>
                    <a:pt x="1665" y="5048"/>
                    <a:pt x="1657" y="5074"/>
                    <a:pt x="1650" y="5100"/>
                  </a:cubicBezTo>
                  <a:cubicBezTo>
                    <a:pt x="1643" y="5104"/>
                    <a:pt x="1638" y="5108"/>
                    <a:pt x="1633" y="5112"/>
                  </a:cubicBezTo>
                  <a:cubicBezTo>
                    <a:pt x="1631" y="5122"/>
                    <a:pt x="1630" y="5132"/>
                    <a:pt x="1628" y="5142"/>
                  </a:cubicBezTo>
                  <a:cubicBezTo>
                    <a:pt x="1633" y="5145"/>
                    <a:pt x="1636" y="5148"/>
                    <a:pt x="1639" y="5150"/>
                  </a:cubicBezTo>
                  <a:cubicBezTo>
                    <a:pt x="1640" y="5159"/>
                    <a:pt x="1636" y="5166"/>
                    <a:pt x="1632" y="5172"/>
                  </a:cubicBezTo>
                  <a:cubicBezTo>
                    <a:pt x="1626" y="5182"/>
                    <a:pt x="1620" y="5191"/>
                    <a:pt x="1614" y="5201"/>
                  </a:cubicBezTo>
                  <a:cubicBezTo>
                    <a:pt x="1602" y="5221"/>
                    <a:pt x="1590" y="5242"/>
                    <a:pt x="1578" y="5263"/>
                  </a:cubicBezTo>
                  <a:cubicBezTo>
                    <a:pt x="1574" y="5271"/>
                    <a:pt x="1569" y="5279"/>
                    <a:pt x="1565" y="5287"/>
                  </a:cubicBezTo>
                  <a:cubicBezTo>
                    <a:pt x="1561" y="5296"/>
                    <a:pt x="1556" y="5305"/>
                    <a:pt x="1554" y="5314"/>
                  </a:cubicBezTo>
                  <a:cubicBezTo>
                    <a:pt x="1551" y="5330"/>
                    <a:pt x="1544" y="5345"/>
                    <a:pt x="1536" y="5359"/>
                  </a:cubicBezTo>
                  <a:cubicBezTo>
                    <a:pt x="1520" y="5368"/>
                    <a:pt x="1515" y="5375"/>
                    <a:pt x="1516" y="5391"/>
                  </a:cubicBezTo>
                  <a:cubicBezTo>
                    <a:pt x="1516" y="5397"/>
                    <a:pt x="1517" y="5403"/>
                    <a:pt x="1518" y="5409"/>
                  </a:cubicBezTo>
                  <a:cubicBezTo>
                    <a:pt x="1521" y="5419"/>
                    <a:pt x="1522" y="5428"/>
                    <a:pt x="1521" y="5438"/>
                  </a:cubicBezTo>
                  <a:cubicBezTo>
                    <a:pt x="1520" y="5466"/>
                    <a:pt x="1530" y="5471"/>
                    <a:pt x="1548" y="5475"/>
                  </a:cubicBezTo>
                  <a:cubicBezTo>
                    <a:pt x="1611" y="5488"/>
                    <a:pt x="1673" y="5493"/>
                    <a:pt x="1737" y="5492"/>
                  </a:cubicBezTo>
                  <a:cubicBezTo>
                    <a:pt x="1742" y="5492"/>
                    <a:pt x="1748" y="5492"/>
                    <a:pt x="1752" y="5489"/>
                  </a:cubicBezTo>
                  <a:cubicBezTo>
                    <a:pt x="1762" y="5484"/>
                    <a:pt x="1773" y="5483"/>
                    <a:pt x="1783" y="5485"/>
                  </a:cubicBezTo>
                  <a:cubicBezTo>
                    <a:pt x="1815" y="5488"/>
                    <a:pt x="1841" y="5470"/>
                    <a:pt x="1869" y="5460"/>
                  </a:cubicBezTo>
                  <a:cubicBezTo>
                    <a:pt x="1872" y="5459"/>
                    <a:pt x="1875" y="5456"/>
                    <a:pt x="1878" y="5453"/>
                  </a:cubicBezTo>
                  <a:cubicBezTo>
                    <a:pt x="1881" y="5450"/>
                    <a:pt x="1885" y="5447"/>
                    <a:pt x="1888" y="5445"/>
                  </a:cubicBezTo>
                  <a:cubicBezTo>
                    <a:pt x="1902" y="5438"/>
                    <a:pt x="1910" y="5426"/>
                    <a:pt x="1914" y="5412"/>
                  </a:cubicBezTo>
                  <a:cubicBezTo>
                    <a:pt x="1916" y="5402"/>
                    <a:pt x="1918" y="5391"/>
                    <a:pt x="1920" y="5381"/>
                  </a:cubicBezTo>
                  <a:cubicBezTo>
                    <a:pt x="1922" y="5364"/>
                    <a:pt x="1923" y="5348"/>
                    <a:pt x="1926" y="5331"/>
                  </a:cubicBezTo>
                  <a:cubicBezTo>
                    <a:pt x="1932" y="5303"/>
                    <a:pt x="1939" y="5296"/>
                    <a:pt x="1968" y="5294"/>
                  </a:cubicBezTo>
                  <a:cubicBezTo>
                    <a:pt x="1977" y="5293"/>
                    <a:pt x="1984" y="5290"/>
                    <a:pt x="1991" y="5284"/>
                  </a:cubicBezTo>
                  <a:cubicBezTo>
                    <a:pt x="2005" y="5272"/>
                    <a:pt x="2019" y="5259"/>
                    <a:pt x="2032" y="5246"/>
                  </a:cubicBezTo>
                  <a:cubicBezTo>
                    <a:pt x="2036" y="5242"/>
                    <a:pt x="2039" y="5237"/>
                    <a:pt x="2043" y="5232"/>
                  </a:cubicBezTo>
                  <a:cubicBezTo>
                    <a:pt x="2052" y="5221"/>
                    <a:pt x="2054" y="5209"/>
                    <a:pt x="2051" y="5196"/>
                  </a:cubicBezTo>
                  <a:cubicBezTo>
                    <a:pt x="2051" y="5191"/>
                    <a:pt x="2049" y="5186"/>
                    <a:pt x="2047" y="5181"/>
                  </a:cubicBezTo>
                  <a:cubicBezTo>
                    <a:pt x="2043" y="5171"/>
                    <a:pt x="2042" y="5162"/>
                    <a:pt x="2042" y="5152"/>
                  </a:cubicBezTo>
                  <a:cubicBezTo>
                    <a:pt x="2042" y="5143"/>
                    <a:pt x="2041" y="5134"/>
                    <a:pt x="2042" y="5125"/>
                  </a:cubicBezTo>
                  <a:cubicBezTo>
                    <a:pt x="2042" y="5120"/>
                    <a:pt x="2043" y="5115"/>
                    <a:pt x="2044" y="5109"/>
                  </a:cubicBezTo>
                  <a:cubicBezTo>
                    <a:pt x="2064" y="5105"/>
                    <a:pt x="2078" y="5093"/>
                    <a:pt x="2093" y="5080"/>
                  </a:cubicBezTo>
                  <a:cubicBezTo>
                    <a:pt x="2101" y="5073"/>
                    <a:pt x="2110" y="5065"/>
                    <a:pt x="2120" y="5060"/>
                  </a:cubicBezTo>
                  <a:cubicBezTo>
                    <a:pt x="2139" y="5050"/>
                    <a:pt x="2153" y="5034"/>
                    <a:pt x="2161" y="5014"/>
                  </a:cubicBezTo>
                  <a:cubicBezTo>
                    <a:pt x="2174" y="4985"/>
                    <a:pt x="2185" y="4955"/>
                    <a:pt x="2196" y="4926"/>
                  </a:cubicBezTo>
                  <a:cubicBezTo>
                    <a:pt x="2201" y="4912"/>
                    <a:pt x="2201" y="4898"/>
                    <a:pt x="2200" y="4883"/>
                  </a:cubicBezTo>
                  <a:cubicBezTo>
                    <a:pt x="2200" y="4877"/>
                    <a:pt x="2198" y="4871"/>
                    <a:pt x="2194" y="4867"/>
                  </a:cubicBezTo>
                  <a:cubicBezTo>
                    <a:pt x="2190" y="4862"/>
                    <a:pt x="2185" y="4858"/>
                    <a:pt x="2181" y="4854"/>
                  </a:cubicBezTo>
                  <a:cubicBezTo>
                    <a:pt x="2164" y="4842"/>
                    <a:pt x="2147" y="4829"/>
                    <a:pt x="2129" y="4817"/>
                  </a:cubicBezTo>
                  <a:cubicBezTo>
                    <a:pt x="2114" y="4807"/>
                    <a:pt x="2099" y="4797"/>
                    <a:pt x="2084" y="4787"/>
                  </a:cubicBezTo>
                  <a:cubicBezTo>
                    <a:pt x="2075" y="4781"/>
                    <a:pt x="2067" y="4775"/>
                    <a:pt x="2061" y="4764"/>
                  </a:cubicBezTo>
                  <a:cubicBezTo>
                    <a:pt x="2062" y="4759"/>
                    <a:pt x="2062" y="4753"/>
                    <a:pt x="2063" y="4747"/>
                  </a:cubicBezTo>
                  <a:cubicBezTo>
                    <a:pt x="2065" y="4736"/>
                    <a:pt x="2068" y="4724"/>
                    <a:pt x="2069" y="4712"/>
                  </a:cubicBezTo>
                  <a:cubicBezTo>
                    <a:pt x="2074" y="4665"/>
                    <a:pt x="2078" y="4619"/>
                    <a:pt x="2083" y="4572"/>
                  </a:cubicBezTo>
                  <a:cubicBezTo>
                    <a:pt x="2085" y="4553"/>
                    <a:pt x="2086" y="4533"/>
                    <a:pt x="2089" y="4514"/>
                  </a:cubicBezTo>
                  <a:cubicBezTo>
                    <a:pt x="2093" y="4482"/>
                    <a:pt x="2097" y="4450"/>
                    <a:pt x="2096" y="4417"/>
                  </a:cubicBezTo>
                  <a:cubicBezTo>
                    <a:pt x="2096" y="4403"/>
                    <a:pt x="2096" y="4388"/>
                    <a:pt x="2097" y="4374"/>
                  </a:cubicBezTo>
                  <a:cubicBezTo>
                    <a:pt x="2099" y="4349"/>
                    <a:pt x="2098" y="4324"/>
                    <a:pt x="2095" y="4300"/>
                  </a:cubicBezTo>
                  <a:cubicBezTo>
                    <a:pt x="2092" y="4282"/>
                    <a:pt x="2093" y="4264"/>
                    <a:pt x="2095" y="4246"/>
                  </a:cubicBezTo>
                  <a:cubicBezTo>
                    <a:pt x="2099" y="4215"/>
                    <a:pt x="2104" y="4184"/>
                    <a:pt x="2108" y="4154"/>
                  </a:cubicBezTo>
                  <a:cubicBezTo>
                    <a:pt x="2111" y="4123"/>
                    <a:pt x="2116" y="4092"/>
                    <a:pt x="2114" y="4061"/>
                  </a:cubicBezTo>
                  <a:cubicBezTo>
                    <a:pt x="2112" y="4026"/>
                    <a:pt x="2110" y="3991"/>
                    <a:pt x="2108" y="3955"/>
                  </a:cubicBezTo>
                  <a:cubicBezTo>
                    <a:pt x="2107" y="3941"/>
                    <a:pt x="2108" y="3927"/>
                    <a:pt x="2114" y="3913"/>
                  </a:cubicBezTo>
                  <a:cubicBezTo>
                    <a:pt x="2119" y="3904"/>
                    <a:pt x="2121" y="3893"/>
                    <a:pt x="2126" y="3884"/>
                  </a:cubicBezTo>
                  <a:cubicBezTo>
                    <a:pt x="2134" y="3867"/>
                    <a:pt x="2135" y="3850"/>
                    <a:pt x="2130" y="3831"/>
                  </a:cubicBezTo>
                  <a:cubicBezTo>
                    <a:pt x="2127" y="3817"/>
                    <a:pt x="2125" y="3803"/>
                    <a:pt x="2125" y="3789"/>
                  </a:cubicBezTo>
                  <a:cubicBezTo>
                    <a:pt x="2125" y="3768"/>
                    <a:pt x="2126" y="3748"/>
                    <a:pt x="2130" y="3728"/>
                  </a:cubicBezTo>
                  <a:cubicBezTo>
                    <a:pt x="2137" y="3681"/>
                    <a:pt x="2141" y="3634"/>
                    <a:pt x="2143" y="3586"/>
                  </a:cubicBezTo>
                  <a:cubicBezTo>
                    <a:pt x="2145" y="3551"/>
                    <a:pt x="2151" y="3517"/>
                    <a:pt x="2158" y="3484"/>
                  </a:cubicBezTo>
                  <a:cubicBezTo>
                    <a:pt x="2161" y="3473"/>
                    <a:pt x="2163" y="3461"/>
                    <a:pt x="2164" y="3450"/>
                  </a:cubicBezTo>
                  <a:cubicBezTo>
                    <a:pt x="2173" y="3353"/>
                    <a:pt x="2185" y="3257"/>
                    <a:pt x="2206" y="3162"/>
                  </a:cubicBezTo>
                  <a:cubicBezTo>
                    <a:pt x="2208" y="3149"/>
                    <a:pt x="2208" y="3134"/>
                    <a:pt x="2218" y="3124"/>
                  </a:cubicBezTo>
                  <a:cubicBezTo>
                    <a:pt x="2220" y="3122"/>
                    <a:pt x="2220" y="3118"/>
                    <a:pt x="2221" y="3115"/>
                  </a:cubicBezTo>
                  <a:cubicBezTo>
                    <a:pt x="2222" y="3109"/>
                    <a:pt x="2224" y="3104"/>
                    <a:pt x="2226" y="3098"/>
                  </a:cubicBezTo>
                  <a:cubicBezTo>
                    <a:pt x="2234" y="3077"/>
                    <a:pt x="2243" y="3056"/>
                    <a:pt x="2251" y="3035"/>
                  </a:cubicBezTo>
                  <a:cubicBezTo>
                    <a:pt x="2257" y="3018"/>
                    <a:pt x="2262" y="3002"/>
                    <a:pt x="2268" y="2986"/>
                  </a:cubicBezTo>
                  <a:cubicBezTo>
                    <a:pt x="2269" y="2983"/>
                    <a:pt x="2271" y="2982"/>
                    <a:pt x="2274" y="2978"/>
                  </a:cubicBezTo>
                  <a:cubicBezTo>
                    <a:pt x="2277" y="2982"/>
                    <a:pt x="2278" y="2985"/>
                    <a:pt x="2279" y="2987"/>
                  </a:cubicBezTo>
                  <a:cubicBezTo>
                    <a:pt x="2281" y="2997"/>
                    <a:pt x="2283" y="3006"/>
                    <a:pt x="2285" y="3016"/>
                  </a:cubicBezTo>
                  <a:cubicBezTo>
                    <a:pt x="2302" y="3090"/>
                    <a:pt x="2318" y="3165"/>
                    <a:pt x="2332" y="3240"/>
                  </a:cubicBezTo>
                  <a:cubicBezTo>
                    <a:pt x="2335" y="3257"/>
                    <a:pt x="2338" y="3275"/>
                    <a:pt x="2340" y="3293"/>
                  </a:cubicBezTo>
                  <a:cubicBezTo>
                    <a:pt x="2343" y="3330"/>
                    <a:pt x="2344" y="3367"/>
                    <a:pt x="2346" y="3404"/>
                  </a:cubicBezTo>
                  <a:cubicBezTo>
                    <a:pt x="2348" y="3452"/>
                    <a:pt x="2342" y="3500"/>
                    <a:pt x="2328" y="3547"/>
                  </a:cubicBezTo>
                  <a:cubicBezTo>
                    <a:pt x="2322" y="3563"/>
                    <a:pt x="2320" y="3579"/>
                    <a:pt x="2323" y="3596"/>
                  </a:cubicBezTo>
                  <a:cubicBezTo>
                    <a:pt x="2326" y="3618"/>
                    <a:pt x="2330" y="3640"/>
                    <a:pt x="2335" y="3662"/>
                  </a:cubicBezTo>
                  <a:cubicBezTo>
                    <a:pt x="2337" y="3674"/>
                    <a:pt x="2339" y="3685"/>
                    <a:pt x="2339" y="3696"/>
                  </a:cubicBezTo>
                  <a:cubicBezTo>
                    <a:pt x="2339" y="3715"/>
                    <a:pt x="2340" y="3735"/>
                    <a:pt x="2343" y="3754"/>
                  </a:cubicBezTo>
                  <a:cubicBezTo>
                    <a:pt x="2345" y="3768"/>
                    <a:pt x="2347" y="3781"/>
                    <a:pt x="2353" y="3794"/>
                  </a:cubicBezTo>
                  <a:cubicBezTo>
                    <a:pt x="2367" y="3820"/>
                    <a:pt x="2367" y="3849"/>
                    <a:pt x="2363" y="3878"/>
                  </a:cubicBezTo>
                  <a:cubicBezTo>
                    <a:pt x="2362" y="3895"/>
                    <a:pt x="2359" y="3912"/>
                    <a:pt x="2358" y="3929"/>
                  </a:cubicBezTo>
                  <a:cubicBezTo>
                    <a:pt x="2355" y="3963"/>
                    <a:pt x="2356" y="3997"/>
                    <a:pt x="2363" y="4031"/>
                  </a:cubicBezTo>
                  <a:cubicBezTo>
                    <a:pt x="2366" y="4044"/>
                    <a:pt x="2369" y="4058"/>
                    <a:pt x="2372" y="4073"/>
                  </a:cubicBezTo>
                  <a:cubicBezTo>
                    <a:pt x="2370" y="4076"/>
                    <a:pt x="2368" y="4079"/>
                    <a:pt x="2365" y="4081"/>
                  </a:cubicBezTo>
                  <a:cubicBezTo>
                    <a:pt x="2360" y="4085"/>
                    <a:pt x="2357" y="4090"/>
                    <a:pt x="2356" y="4096"/>
                  </a:cubicBezTo>
                  <a:cubicBezTo>
                    <a:pt x="2352" y="4118"/>
                    <a:pt x="2346" y="4139"/>
                    <a:pt x="2343" y="4161"/>
                  </a:cubicBezTo>
                  <a:cubicBezTo>
                    <a:pt x="2339" y="4188"/>
                    <a:pt x="2329" y="4213"/>
                    <a:pt x="2318" y="4238"/>
                  </a:cubicBezTo>
                  <a:cubicBezTo>
                    <a:pt x="2315" y="4244"/>
                    <a:pt x="2311" y="4251"/>
                    <a:pt x="2309" y="4258"/>
                  </a:cubicBezTo>
                  <a:cubicBezTo>
                    <a:pt x="2299" y="4293"/>
                    <a:pt x="2285" y="4327"/>
                    <a:pt x="2268" y="4359"/>
                  </a:cubicBezTo>
                  <a:cubicBezTo>
                    <a:pt x="2257" y="4381"/>
                    <a:pt x="2252" y="4404"/>
                    <a:pt x="2247" y="4427"/>
                  </a:cubicBezTo>
                  <a:cubicBezTo>
                    <a:pt x="2244" y="4442"/>
                    <a:pt x="2246" y="4454"/>
                    <a:pt x="2255" y="4466"/>
                  </a:cubicBezTo>
                  <a:cubicBezTo>
                    <a:pt x="2261" y="4473"/>
                    <a:pt x="2266" y="4480"/>
                    <a:pt x="2272" y="4487"/>
                  </a:cubicBezTo>
                  <a:cubicBezTo>
                    <a:pt x="2274" y="4490"/>
                    <a:pt x="2276" y="4494"/>
                    <a:pt x="2279" y="4495"/>
                  </a:cubicBezTo>
                  <a:cubicBezTo>
                    <a:pt x="2289" y="4498"/>
                    <a:pt x="2294" y="4506"/>
                    <a:pt x="2298" y="4514"/>
                  </a:cubicBezTo>
                  <a:cubicBezTo>
                    <a:pt x="2308" y="4529"/>
                    <a:pt x="2317" y="4545"/>
                    <a:pt x="2326" y="4560"/>
                  </a:cubicBezTo>
                  <a:cubicBezTo>
                    <a:pt x="2333" y="4573"/>
                    <a:pt x="2334" y="4586"/>
                    <a:pt x="2332" y="4600"/>
                  </a:cubicBezTo>
                  <a:cubicBezTo>
                    <a:pt x="2331" y="4608"/>
                    <a:pt x="2331" y="4616"/>
                    <a:pt x="2331" y="4624"/>
                  </a:cubicBezTo>
                  <a:cubicBezTo>
                    <a:pt x="2332" y="4635"/>
                    <a:pt x="2331" y="4645"/>
                    <a:pt x="2327" y="4655"/>
                  </a:cubicBezTo>
                  <a:cubicBezTo>
                    <a:pt x="2321" y="4673"/>
                    <a:pt x="2314" y="4691"/>
                    <a:pt x="2308" y="4709"/>
                  </a:cubicBezTo>
                  <a:cubicBezTo>
                    <a:pt x="2304" y="4721"/>
                    <a:pt x="2300" y="4733"/>
                    <a:pt x="2296" y="4745"/>
                  </a:cubicBezTo>
                  <a:cubicBezTo>
                    <a:pt x="2290" y="4766"/>
                    <a:pt x="2297" y="4785"/>
                    <a:pt x="2307" y="4803"/>
                  </a:cubicBezTo>
                  <a:cubicBezTo>
                    <a:pt x="2310" y="4808"/>
                    <a:pt x="2315" y="4812"/>
                    <a:pt x="2320" y="4815"/>
                  </a:cubicBezTo>
                  <a:cubicBezTo>
                    <a:pt x="2324" y="4818"/>
                    <a:pt x="2328" y="4819"/>
                    <a:pt x="2333" y="4821"/>
                  </a:cubicBezTo>
                  <a:cubicBezTo>
                    <a:pt x="2337" y="4827"/>
                    <a:pt x="2342" y="4833"/>
                    <a:pt x="2345" y="4840"/>
                  </a:cubicBezTo>
                  <a:cubicBezTo>
                    <a:pt x="2348" y="4845"/>
                    <a:pt x="2350" y="4851"/>
                    <a:pt x="2351" y="4857"/>
                  </a:cubicBezTo>
                  <a:cubicBezTo>
                    <a:pt x="2351" y="4875"/>
                    <a:pt x="2352" y="4894"/>
                    <a:pt x="2345" y="4912"/>
                  </a:cubicBezTo>
                  <a:cubicBezTo>
                    <a:pt x="2336" y="4936"/>
                    <a:pt x="2342" y="4955"/>
                    <a:pt x="2358" y="4973"/>
                  </a:cubicBezTo>
                  <a:cubicBezTo>
                    <a:pt x="2364" y="4980"/>
                    <a:pt x="2371" y="4987"/>
                    <a:pt x="2378" y="4995"/>
                  </a:cubicBezTo>
                  <a:cubicBezTo>
                    <a:pt x="2385" y="5002"/>
                    <a:pt x="2392" y="5008"/>
                    <a:pt x="2403" y="5008"/>
                  </a:cubicBezTo>
                  <a:cubicBezTo>
                    <a:pt x="2409" y="5009"/>
                    <a:pt x="2415" y="5010"/>
                    <a:pt x="2419" y="5017"/>
                  </a:cubicBezTo>
                  <a:cubicBezTo>
                    <a:pt x="2422" y="5037"/>
                    <a:pt x="2430" y="5058"/>
                    <a:pt x="2428" y="5080"/>
                  </a:cubicBezTo>
                  <a:cubicBezTo>
                    <a:pt x="2427" y="5084"/>
                    <a:pt x="2428" y="5088"/>
                    <a:pt x="2428" y="5091"/>
                  </a:cubicBezTo>
                  <a:cubicBezTo>
                    <a:pt x="2430" y="5106"/>
                    <a:pt x="2435" y="5120"/>
                    <a:pt x="2446" y="5132"/>
                  </a:cubicBezTo>
                  <a:cubicBezTo>
                    <a:pt x="2466" y="5155"/>
                    <a:pt x="2493" y="5164"/>
                    <a:pt x="2521" y="5171"/>
                  </a:cubicBezTo>
                  <a:cubicBezTo>
                    <a:pt x="2525" y="5172"/>
                    <a:pt x="2530" y="5171"/>
                    <a:pt x="2534" y="5171"/>
                  </a:cubicBezTo>
                  <a:cubicBezTo>
                    <a:pt x="2543" y="5171"/>
                    <a:pt x="2552" y="5170"/>
                    <a:pt x="2561" y="5173"/>
                  </a:cubicBezTo>
                  <a:cubicBezTo>
                    <a:pt x="2564" y="5175"/>
                    <a:pt x="2568" y="5175"/>
                    <a:pt x="2572" y="5175"/>
                  </a:cubicBezTo>
                  <a:cubicBezTo>
                    <a:pt x="2626" y="5177"/>
                    <a:pt x="2679" y="5173"/>
                    <a:pt x="2732" y="5163"/>
                  </a:cubicBezTo>
                  <a:cubicBezTo>
                    <a:pt x="2740" y="5161"/>
                    <a:pt x="2748" y="5158"/>
                    <a:pt x="2755" y="5155"/>
                  </a:cubicBezTo>
                  <a:cubicBezTo>
                    <a:pt x="2770" y="5150"/>
                    <a:pt x="2778" y="5139"/>
                    <a:pt x="2778" y="5122"/>
                  </a:cubicBezTo>
                  <a:cubicBezTo>
                    <a:pt x="2777" y="5116"/>
                    <a:pt x="2778" y="5110"/>
                    <a:pt x="2778" y="5104"/>
                  </a:cubicBezTo>
                  <a:cubicBezTo>
                    <a:pt x="2777" y="5094"/>
                    <a:pt x="2777" y="5083"/>
                    <a:pt x="2777" y="5073"/>
                  </a:cubicBezTo>
                  <a:cubicBezTo>
                    <a:pt x="2777" y="5061"/>
                    <a:pt x="2776" y="5050"/>
                    <a:pt x="2771" y="5040"/>
                  </a:cubicBezTo>
                  <a:cubicBezTo>
                    <a:pt x="2771" y="5039"/>
                    <a:pt x="2769" y="5038"/>
                    <a:pt x="2768" y="5036"/>
                  </a:cubicBezTo>
                  <a:cubicBezTo>
                    <a:pt x="2763" y="5036"/>
                    <a:pt x="2758" y="5035"/>
                    <a:pt x="2753" y="5035"/>
                  </a:cubicBezTo>
                  <a:cubicBezTo>
                    <a:pt x="2747" y="5028"/>
                    <a:pt x="2740" y="5024"/>
                    <a:pt x="2737" y="5015"/>
                  </a:cubicBezTo>
                  <a:cubicBezTo>
                    <a:pt x="2737" y="4991"/>
                    <a:pt x="2732" y="4969"/>
                    <a:pt x="2720" y="4948"/>
                  </a:cubicBezTo>
                  <a:cubicBezTo>
                    <a:pt x="2712" y="4935"/>
                    <a:pt x="2705" y="4922"/>
                    <a:pt x="2699" y="4908"/>
                  </a:cubicBezTo>
                  <a:cubicBezTo>
                    <a:pt x="2696" y="4903"/>
                    <a:pt x="2694" y="4898"/>
                    <a:pt x="2689" y="4894"/>
                  </a:cubicBezTo>
                  <a:cubicBezTo>
                    <a:pt x="2680" y="4887"/>
                    <a:pt x="2679" y="4881"/>
                    <a:pt x="2680" y="4868"/>
                  </a:cubicBezTo>
                  <a:cubicBezTo>
                    <a:pt x="2684" y="4870"/>
                    <a:pt x="2688" y="4872"/>
                    <a:pt x="2691" y="4874"/>
                  </a:cubicBezTo>
                  <a:cubicBezTo>
                    <a:pt x="2696" y="4868"/>
                    <a:pt x="2700" y="4863"/>
                    <a:pt x="2705" y="4857"/>
                  </a:cubicBezTo>
                  <a:cubicBezTo>
                    <a:pt x="2702" y="4853"/>
                    <a:pt x="2700" y="4848"/>
                    <a:pt x="2696" y="4845"/>
                  </a:cubicBezTo>
                  <a:cubicBezTo>
                    <a:pt x="2678" y="4831"/>
                    <a:pt x="2676" y="4813"/>
                    <a:pt x="2681" y="4792"/>
                  </a:cubicBezTo>
                  <a:cubicBezTo>
                    <a:pt x="2692" y="4782"/>
                    <a:pt x="2707" y="4777"/>
                    <a:pt x="2716" y="4765"/>
                  </a:cubicBezTo>
                  <a:cubicBezTo>
                    <a:pt x="2714" y="4753"/>
                    <a:pt x="2708" y="4745"/>
                    <a:pt x="2701" y="4736"/>
                  </a:cubicBezTo>
                  <a:cubicBezTo>
                    <a:pt x="2697" y="4731"/>
                    <a:pt x="2693" y="4726"/>
                    <a:pt x="2695" y="4717"/>
                  </a:cubicBezTo>
                  <a:cubicBezTo>
                    <a:pt x="2696" y="4715"/>
                    <a:pt x="2698" y="4712"/>
                    <a:pt x="2701" y="4709"/>
                  </a:cubicBezTo>
                  <a:cubicBezTo>
                    <a:pt x="2714" y="4694"/>
                    <a:pt x="2728" y="4680"/>
                    <a:pt x="2744" y="4669"/>
                  </a:cubicBezTo>
                  <a:cubicBezTo>
                    <a:pt x="2753" y="4662"/>
                    <a:pt x="2759" y="4654"/>
                    <a:pt x="2759" y="4642"/>
                  </a:cubicBezTo>
                  <a:cubicBezTo>
                    <a:pt x="2756" y="4639"/>
                    <a:pt x="2754" y="4634"/>
                    <a:pt x="2751" y="4632"/>
                  </a:cubicBezTo>
                  <a:cubicBezTo>
                    <a:pt x="2739" y="4622"/>
                    <a:pt x="2735" y="4610"/>
                    <a:pt x="2733" y="4596"/>
                  </a:cubicBezTo>
                  <a:cubicBezTo>
                    <a:pt x="2732" y="4587"/>
                    <a:pt x="2732" y="4578"/>
                    <a:pt x="2730" y="4569"/>
                  </a:cubicBezTo>
                  <a:cubicBezTo>
                    <a:pt x="2726" y="4548"/>
                    <a:pt x="2722" y="4526"/>
                    <a:pt x="2716" y="4505"/>
                  </a:cubicBezTo>
                  <a:cubicBezTo>
                    <a:pt x="2711" y="4488"/>
                    <a:pt x="2710" y="4471"/>
                    <a:pt x="2713" y="4454"/>
                  </a:cubicBezTo>
                  <a:cubicBezTo>
                    <a:pt x="2716" y="4444"/>
                    <a:pt x="2717" y="4435"/>
                    <a:pt x="2720" y="4425"/>
                  </a:cubicBezTo>
                  <a:cubicBezTo>
                    <a:pt x="2723" y="4410"/>
                    <a:pt x="2728" y="4395"/>
                    <a:pt x="2731" y="4379"/>
                  </a:cubicBezTo>
                  <a:cubicBezTo>
                    <a:pt x="2737" y="4355"/>
                    <a:pt x="2741" y="4330"/>
                    <a:pt x="2739" y="4305"/>
                  </a:cubicBezTo>
                  <a:cubicBezTo>
                    <a:pt x="2737" y="4288"/>
                    <a:pt x="2739" y="4271"/>
                    <a:pt x="2740" y="4254"/>
                  </a:cubicBezTo>
                  <a:cubicBezTo>
                    <a:pt x="2741" y="4242"/>
                    <a:pt x="2742" y="4230"/>
                    <a:pt x="2742" y="4218"/>
                  </a:cubicBezTo>
                  <a:cubicBezTo>
                    <a:pt x="2742" y="4207"/>
                    <a:pt x="2743" y="4197"/>
                    <a:pt x="2746" y="4186"/>
                  </a:cubicBezTo>
                  <a:cubicBezTo>
                    <a:pt x="2755" y="4154"/>
                    <a:pt x="2761" y="4122"/>
                    <a:pt x="2762" y="4089"/>
                  </a:cubicBezTo>
                  <a:cubicBezTo>
                    <a:pt x="2762" y="4079"/>
                    <a:pt x="2763" y="4070"/>
                    <a:pt x="2768" y="4062"/>
                  </a:cubicBezTo>
                  <a:cubicBezTo>
                    <a:pt x="2773" y="4053"/>
                    <a:pt x="2778" y="4044"/>
                    <a:pt x="2785" y="4036"/>
                  </a:cubicBezTo>
                  <a:cubicBezTo>
                    <a:pt x="2802" y="4014"/>
                    <a:pt x="2809" y="3989"/>
                    <a:pt x="2804" y="3962"/>
                  </a:cubicBezTo>
                  <a:cubicBezTo>
                    <a:pt x="2801" y="3948"/>
                    <a:pt x="2798" y="3935"/>
                    <a:pt x="2795" y="3922"/>
                  </a:cubicBezTo>
                  <a:cubicBezTo>
                    <a:pt x="2794" y="3914"/>
                    <a:pt x="2791" y="3907"/>
                    <a:pt x="2794" y="3899"/>
                  </a:cubicBezTo>
                  <a:cubicBezTo>
                    <a:pt x="2796" y="3897"/>
                    <a:pt x="2798" y="3895"/>
                    <a:pt x="2800" y="3893"/>
                  </a:cubicBezTo>
                  <a:cubicBezTo>
                    <a:pt x="2810" y="3884"/>
                    <a:pt x="2820" y="3874"/>
                    <a:pt x="2829" y="3865"/>
                  </a:cubicBezTo>
                  <a:cubicBezTo>
                    <a:pt x="2844" y="3851"/>
                    <a:pt x="2847" y="3834"/>
                    <a:pt x="2840" y="3815"/>
                  </a:cubicBezTo>
                  <a:cubicBezTo>
                    <a:pt x="2838" y="3809"/>
                    <a:pt x="2835" y="3804"/>
                    <a:pt x="2833" y="3798"/>
                  </a:cubicBezTo>
                  <a:cubicBezTo>
                    <a:pt x="2832" y="3794"/>
                    <a:pt x="2830" y="3789"/>
                    <a:pt x="2830" y="3785"/>
                  </a:cubicBezTo>
                  <a:cubicBezTo>
                    <a:pt x="2830" y="3768"/>
                    <a:pt x="2827" y="3751"/>
                    <a:pt x="2832" y="3733"/>
                  </a:cubicBezTo>
                  <a:cubicBezTo>
                    <a:pt x="2834" y="3726"/>
                    <a:pt x="2833" y="3717"/>
                    <a:pt x="2832" y="3709"/>
                  </a:cubicBezTo>
                  <a:cubicBezTo>
                    <a:pt x="2831" y="3699"/>
                    <a:pt x="2829" y="3689"/>
                    <a:pt x="2827" y="3680"/>
                  </a:cubicBezTo>
                  <a:cubicBezTo>
                    <a:pt x="2825" y="3671"/>
                    <a:pt x="2824" y="3662"/>
                    <a:pt x="2826" y="3653"/>
                  </a:cubicBezTo>
                  <a:cubicBezTo>
                    <a:pt x="2831" y="3621"/>
                    <a:pt x="2831" y="3588"/>
                    <a:pt x="2827" y="3556"/>
                  </a:cubicBezTo>
                  <a:cubicBezTo>
                    <a:pt x="2826" y="3552"/>
                    <a:pt x="2826" y="3547"/>
                    <a:pt x="2827" y="3543"/>
                  </a:cubicBezTo>
                  <a:cubicBezTo>
                    <a:pt x="2834" y="3511"/>
                    <a:pt x="2829" y="3480"/>
                    <a:pt x="2827" y="3448"/>
                  </a:cubicBezTo>
                  <a:cubicBezTo>
                    <a:pt x="2825" y="3422"/>
                    <a:pt x="2825" y="3397"/>
                    <a:pt x="2827" y="3372"/>
                  </a:cubicBezTo>
                  <a:cubicBezTo>
                    <a:pt x="2829" y="3354"/>
                    <a:pt x="2833" y="3337"/>
                    <a:pt x="2832" y="3320"/>
                  </a:cubicBezTo>
                  <a:cubicBezTo>
                    <a:pt x="2832" y="3314"/>
                    <a:pt x="2834" y="3306"/>
                    <a:pt x="2838" y="3301"/>
                  </a:cubicBezTo>
                  <a:cubicBezTo>
                    <a:pt x="2843" y="3292"/>
                    <a:pt x="2847" y="3284"/>
                    <a:pt x="2848" y="3274"/>
                  </a:cubicBezTo>
                  <a:cubicBezTo>
                    <a:pt x="2848" y="3272"/>
                    <a:pt x="2850" y="3270"/>
                    <a:pt x="2851" y="3268"/>
                  </a:cubicBezTo>
                  <a:cubicBezTo>
                    <a:pt x="2857" y="3269"/>
                    <a:pt x="2857" y="3274"/>
                    <a:pt x="2858" y="3279"/>
                  </a:cubicBezTo>
                  <a:cubicBezTo>
                    <a:pt x="2860" y="3302"/>
                    <a:pt x="2863" y="3325"/>
                    <a:pt x="2864" y="3348"/>
                  </a:cubicBezTo>
                  <a:cubicBezTo>
                    <a:pt x="2870" y="3421"/>
                    <a:pt x="2876" y="3494"/>
                    <a:pt x="2881" y="3567"/>
                  </a:cubicBezTo>
                  <a:cubicBezTo>
                    <a:pt x="2886" y="3641"/>
                    <a:pt x="2890" y="3715"/>
                    <a:pt x="2894" y="3788"/>
                  </a:cubicBezTo>
                  <a:cubicBezTo>
                    <a:pt x="2898" y="3858"/>
                    <a:pt x="2901" y="3927"/>
                    <a:pt x="2905" y="3996"/>
                  </a:cubicBezTo>
                  <a:cubicBezTo>
                    <a:pt x="2908" y="4050"/>
                    <a:pt x="2912" y="4105"/>
                    <a:pt x="2916" y="4159"/>
                  </a:cubicBezTo>
                  <a:cubicBezTo>
                    <a:pt x="2922" y="4248"/>
                    <a:pt x="2929" y="4338"/>
                    <a:pt x="2936" y="4427"/>
                  </a:cubicBezTo>
                  <a:cubicBezTo>
                    <a:pt x="2940" y="4483"/>
                    <a:pt x="2943" y="4540"/>
                    <a:pt x="2947" y="4596"/>
                  </a:cubicBezTo>
                  <a:cubicBezTo>
                    <a:pt x="2951" y="4641"/>
                    <a:pt x="2954" y="4686"/>
                    <a:pt x="2957" y="4732"/>
                  </a:cubicBezTo>
                  <a:cubicBezTo>
                    <a:pt x="2958" y="4745"/>
                    <a:pt x="2960" y="4759"/>
                    <a:pt x="2961" y="4772"/>
                  </a:cubicBezTo>
                  <a:cubicBezTo>
                    <a:pt x="2963" y="4809"/>
                    <a:pt x="2965" y="4846"/>
                    <a:pt x="2966" y="4883"/>
                  </a:cubicBezTo>
                  <a:cubicBezTo>
                    <a:pt x="2968" y="4944"/>
                    <a:pt x="2974" y="5006"/>
                    <a:pt x="2979" y="5068"/>
                  </a:cubicBezTo>
                  <a:cubicBezTo>
                    <a:pt x="2980" y="5078"/>
                    <a:pt x="2982" y="5088"/>
                    <a:pt x="2991" y="5096"/>
                  </a:cubicBezTo>
                  <a:cubicBezTo>
                    <a:pt x="2998" y="5102"/>
                    <a:pt x="3001" y="5110"/>
                    <a:pt x="3003" y="5119"/>
                  </a:cubicBezTo>
                  <a:cubicBezTo>
                    <a:pt x="3004" y="5131"/>
                    <a:pt x="3008" y="5141"/>
                    <a:pt x="3010" y="5152"/>
                  </a:cubicBezTo>
                  <a:cubicBezTo>
                    <a:pt x="3011" y="5157"/>
                    <a:pt x="3012" y="5161"/>
                    <a:pt x="3013" y="5165"/>
                  </a:cubicBezTo>
                  <a:cubicBezTo>
                    <a:pt x="3003" y="5179"/>
                    <a:pt x="2984" y="5175"/>
                    <a:pt x="2972" y="5185"/>
                  </a:cubicBezTo>
                  <a:cubicBezTo>
                    <a:pt x="2972" y="5188"/>
                    <a:pt x="2971" y="5191"/>
                    <a:pt x="2971" y="5194"/>
                  </a:cubicBezTo>
                  <a:cubicBezTo>
                    <a:pt x="2971" y="5215"/>
                    <a:pt x="2972" y="5235"/>
                    <a:pt x="2973" y="5255"/>
                  </a:cubicBezTo>
                  <a:cubicBezTo>
                    <a:pt x="2973" y="5279"/>
                    <a:pt x="2975" y="5302"/>
                    <a:pt x="2971" y="5325"/>
                  </a:cubicBezTo>
                  <a:cubicBezTo>
                    <a:pt x="2966" y="5348"/>
                    <a:pt x="2982" y="5367"/>
                    <a:pt x="3005" y="5370"/>
                  </a:cubicBezTo>
                  <a:cubicBezTo>
                    <a:pt x="3014" y="5371"/>
                    <a:pt x="3023" y="5372"/>
                    <a:pt x="3032" y="5371"/>
                  </a:cubicBezTo>
                  <a:cubicBezTo>
                    <a:pt x="3042" y="5370"/>
                    <a:pt x="3053" y="5368"/>
                    <a:pt x="3063" y="5365"/>
                  </a:cubicBezTo>
                  <a:cubicBezTo>
                    <a:pt x="3075" y="5361"/>
                    <a:pt x="3082" y="5351"/>
                    <a:pt x="3082" y="5337"/>
                  </a:cubicBezTo>
                  <a:cubicBezTo>
                    <a:pt x="3082" y="5328"/>
                    <a:pt x="3082" y="5318"/>
                    <a:pt x="3078" y="5309"/>
                  </a:cubicBezTo>
                  <a:cubicBezTo>
                    <a:pt x="3075" y="5303"/>
                    <a:pt x="3074" y="5296"/>
                    <a:pt x="3073" y="5289"/>
                  </a:cubicBezTo>
                  <a:cubicBezTo>
                    <a:pt x="3069" y="5270"/>
                    <a:pt x="3067" y="5250"/>
                    <a:pt x="3064" y="5231"/>
                  </a:cubicBezTo>
                  <a:cubicBezTo>
                    <a:pt x="3061" y="5214"/>
                    <a:pt x="3061" y="5197"/>
                    <a:pt x="3055" y="5180"/>
                  </a:cubicBezTo>
                  <a:cubicBezTo>
                    <a:pt x="3051" y="5176"/>
                    <a:pt x="3046" y="5173"/>
                    <a:pt x="3045" y="5172"/>
                  </a:cubicBezTo>
                  <a:cubicBezTo>
                    <a:pt x="3037" y="5160"/>
                    <a:pt x="3032" y="5152"/>
                    <a:pt x="3027" y="5144"/>
                  </a:cubicBezTo>
                  <a:cubicBezTo>
                    <a:pt x="3017" y="5129"/>
                    <a:pt x="3018" y="5114"/>
                    <a:pt x="3029" y="5100"/>
                  </a:cubicBezTo>
                  <a:cubicBezTo>
                    <a:pt x="3031" y="5097"/>
                    <a:pt x="3034" y="5094"/>
                    <a:pt x="3037" y="5090"/>
                  </a:cubicBezTo>
                  <a:cubicBezTo>
                    <a:pt x="3036" y="5081"/>
                    <a:pt x="3035" y="5071"/>
                    <a:pt x="3034" y="5062"/>
                  </a:cubicBezTo>
                  <a:cubicBezTo>
                    <a:pt x="3033" y="5052"/>
                    <a:pt x="3031" y="5042"/>
                    <a:pt x="3032" y="5032"/>
                  </a:cubicBezTo>
                  <a:cubicBezTo>
                    <a:pt x="3034" y="4977"/>
                    <a:pt x="3029" y="4922"/>
                    <a:pt x="3026" y="4867"/>
                  </a:cubicBezTo>
                  <a:cubicBezTo>
                    <a:pt x="3018" y="4738"/>
                    <a:pt x="3009" y="4609"/>
                    <a:pt x="3000" y="4479"/>
                  </a:cubicBezTo>
                  <a:cubicBezTo>
                    <a:pt x="2999" y="4455"/>
                    <a:pt x="2997" y="4431"/>
                    <a:pt x="2995" y="4407"/>
                  </a:cubicBezTo>
                  <a:cubicBezTo>
                    <a:pt x="2991" y="4349"/>
                    <a:pt x="2986" y="4291"/>
                    <a:pt x="2982" y="4234"/>
                  </a:cubicBezTo>
                  <a:cubicBezTo>
                    <a:pt x="2980" y="4206"/>
                    <a:pt x="2979" y="4179"/>
                    <a:pt x="2977" y="4152"/>
                  </a:cubicBezTo>
                  <a:cubicBezTo>
                    <a:pt x="2973" y="4093"/>
                    <a:pt x="2969" y="4033"/>
                    <a:pt x="2966" y="3974"/>
                  </a:cubicBezTo>
                  <a:cubicBezTo>
                    <a:pt x="2962" y="3901"/>
                    <a:pt x="2958" y="3828"/>
                    <a:pt x="2955" y="3755"/>
                  </a:cubicBezTo>
                  <a:cubicBezTo>
                    <a:pt x="2953" y="3724"/>
                    <a:pt x="2951" y="3693"/>
                    <a:pt x="2949" y="3662"/>
                  </a:cubicBezTo>
                  <a:cubicBezTo>
                    <a:pt x="2945" y="3619"/>
                    <a:pt x="2941" y="3575"/>
                    <a:pt x="2938" y="3532"/>
                  </a:cubicBezTo>
                  <a:cubicBezTo>
                    <a:pt x="2934" y="3471"/>
                    <a:pt x="2931" y="3410"/>
                    <a:pt x="2927" y="3349"/>
                  </a:cubicBezTo>
                  <a:cubicBezTo>
                    <a:pt x="2925" y="3308"/>
                    <a:pt x="2922" y="3268"/>
                    <a:pt x="2920" y="3227"/>
                  </a:cubicBezTo>
                  <a:cubicBezTo>
                    <a:pt x="2920" y="3220"/>
                    <a:pt x="2920" y="3214"/>
                    <a:pt x="2920" y="3209"/>
                  </a:cubicBezTo>
                  <a:cubicBezTo>
                    <a:pt x="2928" y="3201"/>
                    <a:pt x="2934" y="3194"/>
                    <a:pt x="2941" y="3188"/>
                  </a:cubicBezTo>
                  <a:cubicBezTo>
                    <a:pt x="2948" y="3181"/>
                    <a:pt x="2954" y="3174"/>
                    <a:pt x="2962" y="3167"/>
                  </a:cubicBezTo>
                  <a:cubicBezTo>
                    <a:pt x="2983" y="3151"/>
                    <a:pt x="3000" y="3132"/>
                    <a:pt x="3019" y="3113"/>
                  </a:cubicBezTo>
                  <a:cubicBezTo>
                    <a:pt x="3036" y="3097"/>
                    <a:pt x="3049" y="3078"/>
                    <a:pt x="3059" y="3056"/>
                  </a:cubicBezTo>
                  <a:cubicBezTo>
                    <a:pt x="3066" y="3040"/>
                    <a:pt x="3070" y="3023"/>
                    <a:pt x="3069" y="3006"/>
                  </a:cubicBezTo>
                  <a:cubicBezTo>
                    <a:pt x="3066" y="2975"/>
                    <a:pt x="3066" y="2945"/>
                    <a:pt x="3070" y="2915"/>
                  </a:cubicBezTo>
                  <a:cubicBezTo>
                    <a:pt x="3073" y="2887"/>
                    <a:pt x="3074" y="2858"/>
                    <a:pt x="3074" y="2830"/>
                  </a:cubicBezTo>
                  <a:cubicBezTo>
                    <a:pt x="3074" y="2796"/>
                    <a:pt x="3072" y="2762"/>
                    <a:pt x="3070" y="2728"/>
                  </a:cubicBezTo>
                  <a:cubicBezTo>
                    <a:pt x="3069" y="2715"/>
                    <a:pt x="3071" y="2703"/>
                    <a:pt x="3078" y="2692"/>
                  </a:cubicBezTo>
                  <a:cubicBezTo>
                    <a:pt x="3088" y="2677"/>
                    <a:pt x="3087" y="2662"/>
                    <a:pt x="3080" y="2646"/>
                  </a:cubicBezTo>
                  <a:cubicBezTo>
                    <a:pt x="3079" y="2643"/>
                    <a:pt x="3078" y="2641"/>
                    <a:pt x="3077" y="2638"/>
                  </a:cubicBezTo>
                  <a:cubicBezTo>
                    <a:pt x="3072" y="2627"/>
                    <a:pt x="3068" y="2617"/>
                    <a:pt x="3064" y="2607"/>
                  </a:cubicBezTo>
                  <a:cubicBezTo>
                    <a:pt x="3062" y="2602"/>
                    <a:pt x="3061" y="2598"/>
                    <a:pt x="3058" y="2594"/>
                  </a:cubicBezTo>
                  <a:cubicBezTo>
                    <a:pt x="3052" y="2586"/>
                    <a:pt x="3051" y="2577"/>
                    <a:pt x="3050" y="2567"/>
                  </a:cubicBezTo>
                  <a:cubicBezTo>
                    <a:pt x="3047" y="2520"/>
                    <a:pt x="3045" y="2473"/>
                    <a:pt x="3042" y="2427"/>
                  </a:cubicBezTo>
                  <a:cubicBezTo>
                    <a:pt x="3041" y="2421"/>
                    <a:pt x="3042" y="2415"/>
                    <a:pt x="3042" y="2409"/>
                  </a:cubicBezTo>
                  <a:cubicBezTo>
                    <a:pt x="3057" y="2397"/>
                    <a:pt x="3070" y="2384"/>
                    <a:pt x="3089" y="2378"/>
                  </a:cubicBezTo>
                  <a:cubicBezTo>
                    <a:pt x="3101" y="2374"/>
                    <a:pt x="3110" y="2366"/>
                    <a:pt x="3118" y="2357"/>
                  </a:cubicBezTo>
                  <a:cubicBezTo>
                    <a:pt x="3126" y="2348"/>
                    <a:pt x="3132" y="2339"/>
                    <a:pt x="3140" y="2331"/>
                  </a:cubicBezTo>
                  <a:cubicBezTo>
                    <a:pt x="3145" y="2324"/>
                    <a:pt x="3150" y="2318"/>
                    <a:pt x="3156" y="2312"/>
                  </a:cubicBezTo>
                  <a:cubicBezTo>
                    <a:pt x="3165" y="2303"/>
                    <a:pt x="3173" y="2293"/>
                    <a:pt x="3180" y="2282"/>
                  </a:cubicBezTo>
                  <a:cubicBezTo>
                    <a:pt x="3183" y="2278"/>
                    <a:pt x="3186" y="2273"/>
                    <a:pt x="3187" y="2270"/>
                  </a:cubicBezTo>
                  <a:cubicBezTo>
                    <a:pt x="3190" y="2269"/>
                    <a:pt x="3190" y="2268"/>
                    <a:pt x="3191" y="2268"/>
                  </a:cubicBezTo>
                  <a:cubicBezTo>
                    <a:pt x="3216" y="2264"/>
                    <a:pt x="3230" y="2248"/>
                    <a:pt x="3235" y="2223"/>
                  </a:cubicBezTo>
                  <a:cubicBezTo>
                    <a:pt x="3236" y="2216"/>
                    <a:pt x="3240" y="2209"/>
                    <a:pt x="3244" y="2203"/>
                  </a:cubicBezTo>
                  <a:cubicBezTo>
                    <a:pt x="3256" y="2182"/>
                    <a:pt x="3266" y="2160"/>
                    <a:pt x="3274" y="2137"/>
                  </a:cubicBezTo>
                  <a:cubicBezTo>
                    <a:pt x="3277" y="2128"/>
                    <a:pt x="3280" y="2118"/>
                    <a:pt x="3284" y="2109"/>
                  </a:cubicBezTo>
                  <a:cubicBezTo>
                    <a:pt x="3293" y="2087"/>
                    <a:pt x="3306" y="2067"/>
                    <a:pt x="3320" y="2047"/>
                  </a:cubicBezTo>
                  <a:cubicBezTo>
                    <a:pt x="3328" y="2036"/>
                    <a:pt x="3336" y="2025"/>
                    <a:pt x="3342" y="2013"/>
                  </a:cubicBezTo>
                  <a:cubicBezTo>
                    <a:pt x="3355" y="1985"/>
                    <a:pt x="3357" y="1958"/>
                    <a:pt x="3338" y="1931"/>
                  </a:cubicBezTo>
                  <a:close/>
                  <a:moveTo>
                    <a:pt x="716" y="656"/>
                  </a:moveTo>
                  <a:cubicBezTo>
                    <a:pt x="716" y="656"/>
                    <a:pt x="715" y="654"/>
                    <a:pt x="715" y="653"/>
                  </a:cubicBezTo>
                  <a:cubicBezTo>
                    <a:pt x="715" y="652"/>
                    <a:pt x="717" y="651"/>
                    <a:pt x="719" y="650"/>
                  </a:cubicBezTo>
                  <a:cubicBezTo>
                    <a:pt x="719" y="652"/>
                    <a:pt x="720" y="654"/>
                    <a:pt x="720" y="656"/>
                  </a:cubicBezTo>
                  <a:cubicBezTo>
                    <a:pt x="719" y="656"/>
                    <a:pt x="717" y="657"/>
                    <a:pt x="716" y="656"/>
                  </a:cubicBezTo>
                  <a:close/>
                  <a:moveTo>
                    <a:pt x="1133" y="796"/>
                  </a:moveTo>
                  <a:cubicBezTo>
                    <a:pt x="1138" y="805"/>
                    <a:pt x="1138" y="806"/>
                    <a:pt x="1127" y="806"/>
                  </a:cubicBezTo>
                  <a:cubicBezTo>
                    <a:pt x="1127" y="800"/>
                    <a:pt x="1128" y="796"/>
                    <a:pt x="1133" y="796"/>
                  </a:cubicBezTo>
                  <a:close/>
                  <a:moveTo>
                    <a:pt x="1620" y="2202"/>
                  </a:moveTo>
                  <a:cubicBezTo>
                    <a:pt x="1617" y="2224"/>
                    <a:pt x="1614" y="2247"/>
                    <a:pt x="1611" y="2269"/>
                  </a:cubicBezTo>
                  <a:cubicBezTo>
                    <a:pt x="1607" y="2294"/>
                    <a:pt x="1603" y="2318"/>
                    <a:pt x="1600" y="2343"/>
                  </a:cubicBezTo>
                  <a:cubicBezTo>
                    <a:pt x="1596" y="2392"/>
                    <a:pt x="1596" y="2441"/>
                    <a:pt x="1594" y="2490"/>
                  </a:cubicBezTo>
                  <a:cubicBezTo>
                    <a:pt x="1593" y="2484"/>
                    <a:pt x="1592" y="2477"/>
                    <a:pt x="1591" y="2471"/>
                  </a:cubicBezTo>
                  <a:cubicBezTo>
                    <a:pt x="1587" y="2443"/>
                    <a:pt x="1582" y="2416"/>
                    <a:pt x="1578" y="2388"/>
                  </a:cubicBezTo>
                  <a:cubicBezTo>
                    <a:pt x="1574" y="2367"/>
                    <a:pt x="1571" y="2345"/>
                    <a:pt x="1568" y="2323"/>
                  </a:cubicBezTo>
                  <a:cubicBezTo>
                    <a:pt x="1567" y="2316"/>
                    <a:pt x="1566" y="2309"/>
                    <a:pt x="1564" y="2301"/>
                  </a:cubicBezTo>
                  <a:cubicBezTo>
                    <a:pt x="1558" y="2273"/>
                    <a:pt x="1551" y="2245"/>
                    <a:pt x="1545" y="2218"/>
                  </a:cubicBezTo>
                  <a:cubicBezTo>
                    <a:pt x="1544" y="2214"/>
                    <a:pt x="1544" y="2210"/>
                    <a:pt x="1543" y="2206"/>
                  </a:cubicBezTo>
                  <a:cubicBezTo>
                    <a:pt x="1549" y="2203"/>
                    <a:pt x="1555" y="2200"/>
                    <a:pt x="1561" y="2198"/>
                  </a:cubicBezTo>
                  <a:cubicBezTo>
                    <a:pt x="1562" y="2196"/>
                    <a:pt x="1563" y="2195"/>
                    <a:pt x="1563" y="2193"/>
                  </a:cubicBezTo>
                  <a:cubicBezTo>
                    <a:pt x="1559" y="2168"/>
                    <a:pt x="1557" y="2143"/>
                    <a:pt x="1547" y="2119"/>
                  </a:cubicBezTo>
                  <a:cubicBezTo>
                    <a:pt x="1545" y="2114"/>
                    <a:pt x="1543" y="2109"/>
                    <a:pt x="1542" y="2104"/>
                  </a:cubicBezTo>
                  <a:cubicBezTo>
                    <a:pt x="1539" y="2093"/>
                    <a:pt x="1534" y="2082"/>
                    <a:pt x="1526" y="2074"/>
                  </a:cubicBezTo>
                  <a:cubicBezTo>
                    <a:pt x="1518" y="2065"/>
                    <a:pt x="1514" y="2053"/>
                    <a:pt x="1514" y="2041"/>
                  </a:cubicBezTo>
                  <a:cubicBezTo>
                    <a:pt x="1514" y="2034"/>
                    <a:pt x="1514" y="2027"/>
                    <a:pt x="1514" y="2021"/>
                  </a:cubicBezTo>
                  <a:cubicBezTo>
                    <a:pt x="1522" y="2020"/>
                    <a:pt x="1528" y="2017"/>
                    <a:pt x="1534" y="2012"/>
                  </a:cubicBezTo>
                  <a:cubicBezTo>
                    <a:pt x="1541" y="2006"/>
                    <a:pt x="1548" y="2000"/>
                    <a:pt x="1555" y="1994"/>
                  </a:cubicBezTo>
                  <a:cubicBezTo>
                    <a:pt x="1568" y="2010"/>
                    <a:pt x="1581" y="2027"/>
                    <a:pt x="1595" y="2042"/>
                  </a:cubicBezTo>
                  <a:cubicBezTo>
                    <a:pt x="1606" y="2054"/>
                    <a:pt x="1614" y="2068"/>
                    <a:pt x="1618" y="2083"/>
                  </a:cubicBezTo>
                  <a:cubicBezTo>
                    <a:pt x="1621" y="2099"/>
                    <a:pt x="1628" y="2113"/>
                    <a:pt x="1634" y="2127"/>
                  </a:cubicBezTo>
                  <a:cubicBezTo>
                    <a:pt x="1634" y="2128"/>
                    <a:pt x="1634" y="2130"/>
                    <a:pt x="1633" y="2131"/>
                  </a:cubicBezTo>
                  <a:cubicBezTo>
                    <a:pt x="1628" y="2154"/>
                    <a:pt x="1624" y="2178"/>
                    <a:pt x="1620" y="2202"/>
                  </a:cubicBezTo>
                  <a:close/>
                  <a:moveTo>
                    <a:pt x="1732" y="3426"/>
                  </a:moveTo>
                  <a:cubicBezTo>
                    <a:pt x="1730" y="3425"/>
                    <a:pt x="1729" y="3424"/>
                    <a:pt x="1727" y="3423"/>
                  </a:cubicBezTo>
                  <a:cubicBezTo>
                    <a:pt x="1728" y="3421"/>
                    <a:pt x="1729" y="3420"/>
                    <a:pt x="1730" y="3419"/>
                  </a:cubicBezTo>
                  <a:cubicBezTo>
                    <a:pt x="1731" y="3420"/>
                    <a:pt x="1733" y="3421"/>
                    <a:pt x="1734" y="3423"/>
                  </a:cubicBezTo>
                  <a:cubicBezTo>
                    <a:pt x="1734" y="3423"/>
                    <a:pt x="1732" y="3426"/>
                    <a:pt x="1732" y="3426"/>
                  </a:cubicBezTo>
                  <a:close/>
                  <a:moveTo>
                    <a:pt x="2703" y="4996"/>
                  </a:moveTo>
                  <a:cubicBezTo>
                    <a:pt x="2703" y="4996"/>
                    <a:pt x="2704" y="4996"/>
                    <a:pt x="2705" y="4997"/>
                  </a:cubicBezTo>
                  <a:cubicBezTo>
                    <a:pt x="2705" y="4997"/>
                    <a:pt x="2705" y="4998"/>
                    <a:pt x="2704" y="4998"/>
                  </a:cubicBezTo>
                  <a:cubicBezTo>
                    <a:pt x="2704" y="4998"/>
                    <a:pt x="2703" y="4998"/>
                    <a:pt x="2702" y="4998"/>
                  </a:cubicBezTo>
                  <a:cubicBezTo>
                    <a:pt x="2703" y="4997"/>
                    <a:pt x="2703" y="4996"/>
                    <a:pt x="2703" y="4996"/>
                  </a:cubicBezTo>
                  <a:close/>
                  <a:moveTo>
                    <a:pt x="2968" y="2417"/>
                  </a:moveTo>
                  <a:cubicBezTo>
                    <a:pt x="2965" y="2419"/>
                    <a:pt x="2961" y="2419"/>
                    <a:pt x="2958" y="2416"/>
                  </a:cubicBezTo>
                  <a:cubicBezTo>
                    <a:pt x="2955" y="2413"/>
                    <a:pt x="2954" y="2409"/>
                    <a:pt x="2959" y="2405"/>
                  </a:cubicBezTo>
                  <a:cubicBezTo>
                    <a:pt x="2965" y="2404"/>
                    <a:pt x="2970" y="2403"/>
                    <a:pt x="2973" y="2412"/>
                  </a:cubicBezTo>
                  <a:cubicBezTo>
                    <a:pt x="2972" y="2413"/>
                    <a:pt x="2970" y="2416"/>
                    <a:pt x="2968" y="2417"/>
                  </a:cubicBezTo>
                  <a:close/>
                </a:path>
              </a:pathLst>
            </a:custGeom>
            <a:solidFill>
              <a:schemeClr val="accent3">
                <a:lumMod val="60000"/>
                <a:lumOff val="40000"/>
              </a:schemeClr>
            </a:solidFill>
            <a:ln>
              <a:noFill/>
            </a:ln>
          </p:spPr>
          <p:txBody>
            <a:bodyPr/>
            <a:lstStyle/>
            <a:p>
              <a:pPr>
                <a:defRPr/>
              </a:pPr>
              <a:endParaRPr lang="en-US"/>
            </a:p>
          </p:txBody>
        </p:sp>
      </p:grpSp>
      <p:grpSp>
        <p:nvGrpSpPr>
          <p:cNvPr id="101" name="Group 100"/>
          <p:cNvGrpSpPr/>
          <p:nvPr/>
        </p:nvGrpSpPr>
        <p:grpSpPr>
          <a:xfrm>
            <a:off x="189417" y="1680601"/>
            <a:ext cx="1143000" cy="1535399"/>
            <a:chOff x="189417" y="1883633"/>
            <a:chExt cx="1143000" cy="1535399"/>
          </a:xfrm>
        </p:grpSpPr>
        <p:grpSp>
          <p:nvGrpSpPr>
            <p:cNvPr id="6" name="Group 5"/>
            <p:cNvGrpSpPr/>
            <p:nvPr/>
          </p:nvGrpSpPr>
          <p:grpSpPr>
            <a:xfrm>
              <a:off x="189417" y="1883633"/>
              <a:ext cx="1143000" cy="1535399"/>
              <a:chOff x="6802638" y="2711673"/>
              <a:chExt cx="1703456" cy="2288263"/>
            </a:xfrm>
          </p:grpSpPr>
          <p:sp>
            <p:nvSpPr>
              <p:cNvPr id="8" name="Snip Single Corner Rectangle 7"/>
              <p:cNvSpPr/>
              <p:nvPr/>
            </p:nvSpPr>
            <p:spPr>
              <a:xfrm>
                <a:off x="6802638" y="2711673"/>
                <a:ext cx="1703456" cy="2288263"/>
              </a:xfrm>
              <a:prstGeom prst="snip1Rect">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51"/>
              <p:cNvSpPr/>
              <p:nvPr/>
            </p:nvSpPr>
            <p:spPr>
              <a:xfrm>
                <a:off x="8222385" y="2713579"/>
                <a:ext cx="281329" cy="301338"/>
              </a:xfrm>
              <a:custGeom>
                <a:avLst/>
                <a:gdLst>
                  <a:gd name="connsiteX0" fmla="*/ 0 w 274184"/>
                  <a:gd name="connsiteY0" fmla="*/ 310863 h 310863"/>
                  <a:gd name="connsiteX1" fmla="*/ 0 w 274184"/>
                  <a:gd name="connsiteY1" fmla="*/ 0 h 310863"/>
                  <a:gd name="connsiteX2" fmla="*/ 274184 w 274184"/>
                  <a:gd name="connsiteY2" fmla="*/ 310863 h 310863"/>
                  <a:gd name="connsiteX3" fmla="*/ 0 w 274184"/>
                  <a:gd name="connsiteY3" fmla="*/ 310863 h 310863"/>
                  <a:gd name="connsiteX0" fmla="*/ 0 w 278947"/>
                  <a:gd name="connsiteY0" fmla="*/ 310863 h 310863"/>
                  <a:gd name="connsiteX1" fmla="*/ 0 w 278947"/>
                  <a:gd name="connsiteY1" fmla="*/ 0 h 310863"/>
                  <a:gd name="connsiteX2" fmla="*/ 278947 w 278947"/>
                  <a:gd name="connsiteY2" fmla="*/ 291813 h 310863"/>
                  <a:gd name="connsiteX3" fmla="*/ 0 w 278947"/>
                  <a:gd name="connsiteY3" fmla="*/ 310863 h 310863"/>
                  <a:gd name="connsiteX0" fmla="*/ 9525 w 288472"/>
                  <a:gd name="connsiteY0" fmla="*/ 301338 h 301338"/>
                  <a:gd name="connsiteX1" fmla="*/ 0 w 288472"/>
                  <a:gd name="connsiteY1" fmla="*/ 0 h 301338"/>
                  <a:gd name="connsiteX2" fmla="*/ 288472 w 288472"/>
                  <a:gd name="connsiteY2" fmla="*/ 282288 h 301338"/>
                  <a:gd name="connsiteX3" fmla="*/ 9525 w 288472"/>
                  <a:gd name="connsiteY3" fmla="*/ 301338 h 301338"/>
                  <a:gd name="connsiteX0" fmla="*/ 9525 w 281329"/>
                  <a:gd name="connsiteY0" fmla="*/ 301338 h 301338"/>
                  <a:gd name="connsiteX1" fmla="*/ 0 w 281329"/>
                  <a:gd name="connsiteY1" fmla="*/ 0 h 301338"/>
                  <a:gd name="connsiteX2" fmla="*/ 281329 w 281329"/>
                  <a:gd name="connsiteY2" fmla="*/ 282288 h 301338"/>
                  <a:gd name="connsiteX3" fmla="*/ 9525 w 281329"/>
                  <a:gd name="connsiteY3" fmla="*/ 301338 h 301338"/>
                </a:gdLst>
                <a:ahLst/>
                <a:cxnLst>
                  <a:cxn ang="0">
                    <a:pos x="connsiteX0" y="connsiteY0"/>
                  </a:cxn>
                  <a:cxn ang="0">
                    <a:pos x="connsiteX1" y="connsiteY1"/>
                  </a:cxn>
                  <a:cxn ang="0">
                    <a:pos x="connsiteX2" y="connsiteY2"/>
                  </a:cxn>
                  <a:cxn ang="0">
                    <a:pos x="connsiteX3" y="connsiteY3"/>
                  </a:cxn>
                </a:cxnLst>
                <a:rect l="l" t="t" r="r" b="b"/>
                <a:pathLst>
                  <a:path w="281329" h="301338">
                    <a:moveTo>
                      <a:pt x="9525" y="301338"/>
                    </a:moveTo>
                    <a:lnTo>
                      <a:pt x="0" y="0"/>
                    </a:lnTo>
                    <a:lnTo>
                      <a:pt x="281329" y="282288"/>
                    </a:lnTo>
                    <a:lnTo>
                      <a:pt x="9525" y="301338"/>
                    </a:lnTo>
                    <a:close/>
                  </a:path>
                </a:pathLst>
              </a:cu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bwMode="auto">
            <a:xfrm>
              <a:off x="388566" y="2379443"/>
              <a:ext cx="708748" cy="709273"/>
              <a:chOff x="1646342" y="597159"/>
              <a:chExt cx="814606" cy="816269"/>
            </a:xfrm>
            <a:solidFill>
              <a:schemeClr val="accent3">
                <a:lumMod val="60000"/>
                <a:lumOff val="40000"/>
              </a:schemeClr>
            </a:solidFill>
          </p:grpSpPr>
          <p:sp>
            <p:nvSpPr>
              <p:cNvPr id="23" name="Freeform 34"/>
              <p:cNvSpPr>
                <a:spLocks noEditPoints="1"/>
              </p:cNvSpPr>
              <p:nvPr/>
            </p:nvSpPr>
            <p:spPr bwMode="auto">
              <a:xfrm>
                <a:off x="1761051" y="665319"/>
                <a:ext cx="699896" cy="593499"/>
              </a:xfrm>
              <a:custGeom>
                <a:avLst/>
                <a:gdLst>
                  <a:gd name="T0" fmla="*/ 0 w 880"/>
                  <a:gd name="T1" fmla="*/ 116 h 745"/>
                  <a:gd name="T2" fmla="*/ 158 w 880"/>
                  <a:gd name="T3" fmla="*/ 55 h 745"/>
                  <a:gd name="T4" fmla="*/ 222 w 880"/>
                  <a:gd name="T5" fmla="*/ 0 h 745"/>
                  <a:gd name="T6" fmla="*/ 286 w 880"/>
                  <a:gd name="T7" fmla="*/ 64 h 745"/>
                  <a:gd name="T8" fmla="*/ 276 w 880"/>
                  <a:gd name="T9" fmla="*/ 98 h 745"/>
                  <a:gd name="T10" fmla="*/ 443 w 880"/>
                  <a:gd name="T11" fmla="*/ 373 h 745"/>
                  <a:gd name="T12" fmla="*/ 409 w 880"/>
                  <a:gd name="T13" fmla="*/ 409 h 745"/>
                  <a:gd name="T14" fmla="*/ 237 w 880"/>
                  <a:gd name="T15" fmla="*/ 126 h 745"/>
                  <a:gd name="T16" fmla="*/ 222 w 880"/>
                  <a:gd name="T17" fmla="*/ 128 h 745"/>
                  <a:gd name="T18" fmla="*/ 170 w 880"/>
                  <a:gd name="T19" fmla="*/ 101 h 745"/>
                  <a:gd name="T20" fmla="*/ 0 w 880"/>
                  <a:gd name="T21" fmla="*/ 167 h 745"/>
                  <a:gd name="T22" fmla="*/ 0 w 880"/>
                  <a:gd name="T23" fmla="*/ 116 h 745"/>
                  <a:gd name="T24" fmla="*/ 504 w 880"/>
                  <a:gd name="T25" fmla="*/ 472 h 745"/>
                  <a:gd name="T26" fmla="*/ 594 w 880"/>
                  <a:gd name="T27" fmla="*/ 619 h 745"/>
                  <a:gd name="T28" fmla="*/ 609 w 880"/>
                  <a:gd name="T29" fmla="*/ 617 h 745"/>
                  <a:gd name="T30" fmla="*/ 632 w 880"/>
                  <a:gd name="T31" fmla="*/ 622 h 745"/>
                  <a:gd name="T32" fmla="*/ 683 w 880"/>
                  <a:gd name="T33" fmla="*/ 558 h 745"/>
                  <a:gd name="T34" fmla="*/ 677 w 880"/>
                  <a:gd name="T35" fmla="*/ 532 h 745"/>
                  <a:gd name="T36" fmla="*/ 741 w 880"/>
                  <a:gd name="T37" fmla="*/ 468 h 745"/>
                  <a:gd name="T38" fmla="*/ 775 w 880"/>
                  <a:gd name="T39" fmla="*/ 477 h 745"/>
                  <a:gd name="T40" fmla="*/ 880 w 880"/>
                  <a:gd name="T41" fmla="*/ 417 h 745"/>
                  <a:gd name="T42" fmla="*/ 880 w 880"/>
                  <a:gd name="T43" fmla="*/ 472 h 745"/>
                  <a:gd name="T44" fmla="*/ 803 w 880"/>
                  <a:gd name="T45" fmla="*/ 516 h 745"/>
                  <a:gd name="T46" fmla="*/ 805 w 880"/>
                  <a:gd name="T47" fmla="*/ 532 h 745"/>
                  <a:gd name="T48" fmla="*/ 741 w 880"/>
                  <a:gd name="T49" fmla="*/ 596 h 745"/>
                  <a:gd name="T50" fmla="*/ 718 w 880"/>
                  <a:gd name="T51" fmla="*/ 591 h 745"/>
                  <a:gd name="T52" fmla="*/ 667 w 880"/>
                  <a:gd name="T53" fmla="*/ 655 h 745"/>
                  <a:gd name="T54" fmla="*/ 673 w 880"/>
                  <a:gd name="T55" fmla="*/ 681 h 745"/>
                  <a:gd name="T56" fmla="*/ 609 w 880"/>
                  <a:gd name="T57" fmla="*/ 745 h 745"/>
                  <a:gd name="T58" fmla="*/ 545 w 880"/>
                  <a:gd name="T59" fmla="*/ 681 h 745"/>
                  <a:gd name="T60" fmla="*/ 555 w 880"/>
                  <a:gd name="T61" fmla="*/ 647 h 745"/>
                  <a:gd name="T62" fmla="*/ 470 w 880"/>
                  <a:gd name="T63" fmla="*/ 508 h 745"/>
                  <a:gd name="T64" fmla="*/ 504 w 880"/>
                  <a:gd name="T65" fmla="*/ 472 h 745"/>
                  <a:gd name="T66" fmla="*/ 222 w 880"/>
                  <a:gd name="T67" fmla="*/ 88 h 745"/>
                  <a:gd name="T68" fmla="*/ 246 w 880"/>
                  <a:gd name="T69" fmla="*/ 64 h 745"/>
                  <a:gd name="T70" fmla="*/ 222 w 880"/>
                  <a:gd name="T71" fmla="*/ 40 h 745"/>
                  <a:gd name="T72" fmla="*/ 198 w 880"/>
                  <a:gd name="T73" fmla="*/ 64 h 745"/>
                  <a:gd name="T74" fmla="*/ 222 w 880"/>
                  <a:gd name="T75" fmla="*/ 88 h 745"/>
                  <a:gd name="T76" fmla="*/ 741 w 880"/>
                  <a:gd name="T77" fmla="*/ 556 h 745"/>
                  <a:gd name="T78" fmla="*/ 765 w 880"/>
                  <a:gd name="T79" fmla="*/ 532 h 745"/>
                  <a:gd name="T80" fmla="*/ 741 w 880"/>
                  <a:gd name="T81" fmla="*/ 508 h 745"/>
                  <a:gd name="T82" fmla="*/ 717 w 880"/>
                  <a:gd name="T83" fmla="*/ 532 h 745"/>
                  <a:gd name="T84" fmla="*/ 741 w 880"/>
                  <a:gd name="T85" fmla="*/ 556 h 745"/>
                  <a:gd name="T86" fmla="*/ 609 w 880"/>
                  <a:gd name="T87" fmla="*/ 705 h 745"/>
                  <a:gd name="T88" fmla="*/ 633 w 880"/>
                  <a:gd name="T89" fmla="*/ 681 h 745"/>
                  <a:gd name="T90" fmla="*/ 609 w 880"/>
                  <a:gd name="T91" fmla="*/ 657 h 745"/>
                  <a:gd name="T92" fmla="*/ 585 w 880"/>
                  <a:gd name="T93" fmla="*/ 681 h 745"/>
                  <a:gd name="T94" fmla="*/ 609 w 880"/>
                  <a:gd name="T95" fmla="*/ 70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745">
                    <a:moveTo>
                      <a:pt x="0" y="116"/>
                    </a:moveTo>
                    <a:cubicBezTo>
                      <a:pt x="158" y="55"/>
                      <a:pt x="158" y="55"/>
                      <a:pt x="158" y="55"/>
                    </a:cubicBezTo>
                    <a:cubicBezTo>
                      <a:pt x="163" y="24"/>
                      <a:pt x="189" y="0"/>
                      <a:pt x="222" y="0"/>
                    </a:cubicBezTo>
                    <a:cubicBezTo>
                      <a:pt x="257" y="0"/>
                      <a:pt x="286" y="28"/>
                      <a:pt x="286" y="64"/>
                    </a:cubicBezTo>
                    <a:cubicBezTo>
                      <a:pt x="286" y="76"/>
                      <a:pt x="282" y="88"/>
                      <a:pt x="276" y="98"/>
                    </a:cubicBezTo>
                    <a:cubicBezTo>
                      <a:pt x="443" y="373"/>
                      <a:pt x="443" y="373"/>
                      <a:pt x="443" y="373"/>
                    </a:cubicBezTo>
                    <a:cubicBezTo>
                      <a:pt x="409" y="409"/>
                      <a:pt x="409" y="409"/>
                      <a:pt x="409" y="409"/>
                    </a:cubicBezTo>
                    <a:cubicBezTo>
                      <a:pt x="237" y="126"/>
                      <a:pt x="237" y="126"/>
                      <a:pt x="237" y="126"/>
                    </a:cubicBezTo>
                    <a:cubicBezTo>
                      <a:pt x="232" y="127"/>
                      <a:pt x="227" y="128"/>
                      <a:pt x="222" y="128"/>
                    </a:cubicBezTo>
                    <a:cubicBezTo>
                      <a:pt x="200" y="128"/>
                      <a:pt x="182" y="117"/>
                      <a:pt x="170" y="101"/>
                    </a:cubicBezTo>
                    <a:cubicBezTo>
                      <a:pt x="0" y="167"/>
                      <a:pt x="0" y="167"/>
                      <a:pt x="0" y="167"/>
                    </a:cubicBezTo>
                    <a:cubicBezTo>
                      <a:pt x="0" y="116"/>
                      <a:pt x="0" y="116"/>
                      <a:pt x="0" y="116"/>
                    </a:cubicBezTo>
                    <a:close/>
                    <a:moveTo>
                      <a:pt x="504" y="472"/>
                    </a:moveTo>
                    <a:cubicBezTo>
                      <a:pt x="594" y="619"/>
                      <a:pt x="594" y="619"/>
                      <a:pt x="594" y="619"/>
                    </a:cubicBezTo>
                    <a:cubicBezTo>
                      <a:pt x="599" y="618"/>
                      <a:pt x="604" y="617"/>
                      <a:pt x="609" y="617"/>
                    </a:cubicBezTo>
                    <a:cubicBezTo>
                      <a:pt x="617" y="617"/>
                      <a:pt x="625" y="619"/>
                      <a:pt x="632" y="622"/>
                    </a:cubicBezTo>
                    <a:cubicBezTo>
                      <a:pt x="683" y="558"/>
                      <a:pt x="683" y="558"/>
                      <a:pt x="683" y="558"/>
                    </a:cubicBezTo>
                    <a:cubicBezTo>
                      <a:pt x="679" y="550"/>
                      <a:pt x="677" y="541"/>
                      <a:pt x="677" y="532"/>
                    </a:cubicBezTo>
                    <a:cubicBezTo>
                      <a:pt x="677" y="496"/>
                      <a:pt x="706" y="468"/>
                      <a:pt x="741" y="468"/>
                    </a:cubicBezTo>
                    <a:cubicBezTo>
                      <a:pt x="754" y="468"/>
                      <a:pt x="765" y="471"/>
                      <a:pt x="775" y="477"/>
                    </a:cubicBezTo>
                    <a:cubicBezTo>
                      <a:pt x="880" y="417"/>
                      <a:pt x="880" y="417"/>
                      <a:pt x="880" y="417"/>
                    </a:cubicBezTo>
                    <a:cubicBezTo>
                      <a:pt x="880" y="472"/>
                      <a:pt x="880" y="472"/>
                      <a:pt x="880" y="472"/>
                    </a:cubicBezTo>
                    <a:cubicBezTo>
                      <a:pt x="803" y="516"/>
                      <a:pt x="803" y="516"/>
                      <a:pt x="803" y="516"/>
                    </a:cubicBezTo>
                    <a:cubicBezTo>
                      <a:pt x="805" y="521"/>
                      <a:pt x="805" y="526"/>
                      <a:pt x="805" y="532"/>
                    </a:cubicBezTo>
                    <a:cubicBezTo>
                      <a:pt x="805" y="567"/>
                      <a:pt x="777" y="596"/>
                      <a:pt x="741" y="596"/>
                    </a:cubicBezTo>
                    <a:cubicBezTo>
                      <a:pt x="733" y="596"/>
                      <a:pt x="725" y="594"/>
                      <a:pt x="718" y="591"/>
                    </a:cubicBezTo>
                    <a:cubicBezTo>
                      <a:pt x="667" y="655"/>
                      <a:pt x="667" y="655"/>
                      <a:pt x="667" y="655"/>
                    </a:cubicBezTo>
                    <a:cubicBezTo>
                      <a:pt x="671" y="663"/>
                      <a:pt x="673" y="672"/>
                      <a:pt x="673" y="681"/>
                    </a:cubicBezTo>
                    <a:cubicBezTo>
                      <a:pt x="673" y="717"/>
                      <a:pt x="644" y="745"/>
                      <a:pt x="609" y="745"/>
                    </a:cubicBezTo>
                    <a:cubicBezTo>
                      <a:pt x="573" y="745"/>
                      <a:pt x="545" y="717"/>
                      <a:pt x="545" y="681"/>
                    </a:cubicBezTo>
                    <a:cubicBezTo>
                      <a:pt x="545" y="668"/>
                      <a:pt x="548" y="657"/>
                      <a:pt x="555" y="647"/>
                    </a:cubicBezTo>
                    <a:cubicBezTo>
                      <a:pt x="470" y="508"/>
                      <a:pt x="470" y="508"/>
                      <a:pt x="470" y="508"/>
                    </a:cubicBezTo>
                    <a:cubicBezTo>
                      <a:pt x="504" y="472"/>
                      <a:pt x="504" y="472"/>
                      <a:pt x="504" y="472"/>
                    </a:cubicBezTo>
                    <a:close/>
                    <a:moveTo>
                      <a:pt x="222" y="88"/>
                    </a:moveTo>
                    <a:cubicBezTo>
                      <a:pt x="235" y="88"/>
                      <a:pt x="246" y="77"/>
                      <a:pt x="246" y="64"/>
                    </a:cubicBezTo>
                    <a:cubicBezTo>
                      <a:pt x="246" y="50"/>
                      <a:pt x="235" y="40"/>
                      <a:pt x="222" y="40"/>
                    </a:cubicBezTo>
                    <a:cubicBezTo>
                      <a:pt x="208" y="40"/>
                      <a:pt x="198" y="50"/>
                      <a:pt x="198" y="64"/>
                    </a:cubicBezTo>
                    <a:cubicBezTo>
                      <a:pt x="198" y="77"/>
                      <a:pt x="208" y="88"/>
                      <a:pt x="222" y="88"/>
                    </a:cubicBezTo>
                    <a:close/>
                    <a:moveTo>
                      <a:pt x="741" y="556"/>
                    </a:moveTo>
                    <a:cubicBezTo>
                      <a:pt x="755" y="556"/>
                      <a:pt x="765" y="545"/>
                      <a:pt x="765" y="532"/>
                    </a:cubicBezTo>
                    <a:cubicBezTo>
                      <a:pt x="765" y="519"/>
                      <a:pt x="755" y="508"/>
                      <a:pt x="741" y="508"/>
                    </a:cubicBezTo>
                    <a:cubicBezTo>
                      <a:pt x="728" y="508"/>
                      <a:pt x="717" y="519"/>
                      <a:pt x="717" y="532"/>
                    </a:cubicBezTo>
                    <a:cubicBezTo>
                      <a:pt x="717" y="545"/>
                      <a:pt x="728" y="556"/>
                      <a:pt x="741" y="556"/>
                    </a:cubicBezTo>
                    <a:close/>
                    <a:moveTo>
                      <a:pt x="609" y="705"/>
                    </a:moveTo>
                    <a:cubicBezTo>
                      <a:pt x="622" y="705"/>
                      <a:pt x="633" y="694"/>
                      <a:pt x="633" y="681"/>
                    </a:cubicBezTo>
                    <a:cubicBezTo>
                      <a:pt x="633" y="668"/>
                      <a:pt x="622" y="657"/>
                      <a:pt x="609" y="657"/>
                    </a:cubicBezTo>
                    <a:cubicBezTo>
                      <a:pt x="595" y="657"/>
                      <a:pt x="585" y="668"/>
                      <a:pt x="585" y="681"/>
                    </a:cubicBezTo>
                    <a:cubicBezTo>
                      <a:pt x="585" y="694"/>
                      <a:pt x="595" y="705"/>
                      <a:pt x="60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4" name="Freeform 35"/>
              <p:cNvSpPr>
                <a:spLocks/>
              </p:cNvSpPr>
              <p:nvPr/>
            </p:nvSpPr>
            <p:spPr bwMode="auto">
              <a:xfrm>
                <a:off x="1646342" y="597159"/>
                <a:ext cx="814606" cy="816269"/>
              </a:xfrm>
              <a:custGeom>
                <a:avLst/>
                <a:gdLst>
                  <a:gd name="T0" fmla="*/ 23 w 490"/>
                  <a:gd name="T1" fmla="*/ 491 h 491"/>
                  <a:gd name="T2" fmla="*/ 23 w 490"/>
                  <a:gd name="T3" fmla="*/ 468 h 491"/>
                  <a:gd name="T4" fmla="*/ 0 w 490"/>
                  <a:gd name="T5" fmla="*/ 468 h 491"/>
                  <a:gd name="T6" fmla="*/ 0 w 490"/>
                  <a:gd name="T7" fmla="*/ 445 h 491"/>
                  <a:gd name="T8" fmla="*/ 23 w 490"/>
                  <a:gd name="T9" fmla="*/ 445 h 491"/>
                  <a:gd name="T10" fmla="*/ 23 w 490"/>
                  <a:gd name="T11" fmla="*/ 383 h 491"/>
                  <a:gd name="T12" fmla="*/ 0 w 490"/>
                  <a:gd name="T13" fmla="*/ 383 h 491"/>
                  <a:gd name="T14" fmla="*/ 0 w 490"/>
                  <a:gd name="T15" fmla="*/ 368 h 491"/>
                  <a:gd name="T16" fmla="*/ 23 w 490"/>
                  <a:gd name="T17" fmla="*/ 368 h 491"/>
                  <a:gd name="T18" fmla="*/ 23 w 490"/>
                  <a:gd name="T19" fmla="*/ 307 h 491"/>
                  <a:gd name="T20" fmla="*/ 0 w 490"/>
                  <a:gd name="T21" fmla="*/ 307 h 491"/>
                  <a:gd name="T22" fmla="*/ 0 w 490"/>
                  <a:gd name="T23" fmla="*/ 292 h 491"/>
                  <a:gd name="T24" fmla="*/ 23 w 490"/>
                  <a:gd name="T25" fmla="*/ 292 h 491"/>
                  <a:gd name="T26" fmla="*/ 23 w 490"/>
                  <a:gd name="T27" fmla="*/ 230 h 491"/>
                  <a:gd name="T28" fmla="*/ 0 w 490"/>
                  <a:gd name="T29" fmla="*/ 230 h 491"/>
                  <a:gd name="T30" fmla="*/ 0 w 490"/>
                  <a:gd name="T31" fmla="*/ 215 h 491"/>
                  <a:gd name="T32" fmla="*/ 23 w 490"/>
                  <a:gd name="T33" fmla="*/ 215 h 491"/>
                  <a:gd name="T34" fmla="*/ 23 w 490"/>
                  <a:gd name="T35" fmla="*/ 154 h 491"/>
                  <a:gd name="T36" fmla="*/ 0 w 490"/>
                  <a:gd name="T37" fmla="*/ 154 h 491"/>
                  <a:gd name="T38" fmla="*/ 0 w 490"/>
                  <a:gd name="T39" fmla="*/ 138 h 491"/>
                  <a:gd name="T40" fmla="*/ 23 w 490"/>
                  <a:gd name="T41" fmla="*/ 138 h 491"/>
                  <a:gd name="T42" fmla="*/ 23 w 490"/>
                  <a:gd name="T43" fmla="*/ 77 h 491"/>
                  <a:gd name="T44" fmla="*/ 0 w 490"/>
                  <a:gd name="T45" fmla="*/ 77 h 491"/>
                  <a:gd name="T46" fmla="*/ 0 w 490"/>
                  <a:gd name="T47" fmla="*/ 62 h 491"/>
                  <a:gd name="T48" fmla="*/ 23 w 490"/>
                  <a:gd name="T49" fmla="*/ 62 h 491"/>
                  <a:gd name="T50" fmla="*/ 23 w 490"/>
                  <a:gd name="T51" fmla="*/ 0 h 491"/>
                  <a:gd name="T52" fmla="*/ 46 w 490"/>
                  <a:gd name="T53" fmla="*/ 0 h 491"/>
                  <a:gd name="T54" fmla="*/ 46 w 490"/>
                  <a:gd name="T55" fmla="*/ 445 h 491"/>
                  <a:gd name="T56" fmla="*/ 490 w 490"/>
                  <a:gd name="T57" fmla="*/ 445 h 491"/>
                  <a:gd name="T58" fmla="*/ 490 w 490"/>
                  <a:gd name="T59" fmla="*/ 468 h 491"/>
                  <a:gd name="T60" fmla="*/ 429 w 490"/>
                  <a:gd name="T61" fmla="*/ 468 h 491"/>
                  <a:gd name="T62" fmla="*/ 429 w 490"/>
                  <a:gd name="T63" fmla="*/ 491 h 491"/>
                  <a:gd name="T64" fmla="*/ 414 w 490"/>
                  <a:gd name="T65" fmla="*/ 491 h 491"/>
                  <a:gd name="T66" fmla="*/ 414 w 490"/>
                  <a:gd name="T67" fmla="*/ 468 h 491"/>
                  <a:gd name="T68" fmla="*/ 352 w 490"/>
                  <a:gd name="T69" fmla="*/ 468 h 491"/>
                  <a:gd name="T70" fmla="*/ 352 w 490"/>
                  <a:gd name="T71" fmla="*/ 491 h 491"/>
                  <a:gd name="T72" fmla="*/ 337 w 490"/>
                  <a:gd name="T73" fmla="*/ 491 h 491"/>
                  <a:gd name="T74" fmla="*/ 337 w 490"/>
                  <a:gd name="T75" fmla="*/ 468 h 491"/>
                  <a:gd name="T76" fmla="*/ 276 w 490"/>
                  <a:gd name="T77" fmla="*/ 468 h 491"/>
                  <a:gd name="T78" fmla="*/ 276 w 490"/>
                  <a:gd name="T79" fmla="*/ 491 h 491"/>
                  <a:gd name="T80" fmla="*/ 260 w 490"/>
                  <a:gd name="T81" fmla="*/ 491 h 491"/>
                  <a:gd name="T82" fmla="*/ 260 w 490"/>
                  <a:gd name="T83" fmla="*/ 468 h 491"/>
                  <a:gd name="T84" fmla="*/ 199 w 490"/>
                  <a:gd name="T85" fmla="*/ 468 h 491"/>
                  <a:gd name="T86" fmla="*/ 199 w 490"/>
                  <a:gd name="T87" fmla="*/ 491 h 491"/>
                  <a:gd name="T88" fmla="*/ 184 w 490"/>
                  <a:gd name="T89" fmla="*/ 491 h 491"/>
                  <a:gd name="T90" fmla="*/ 184 w 490"/>
                  <a:gd name="T91" fmla="*/ 468 h 491"/>
                  <a:gd name="T92" fmla="*/ 122 w 490"/>
                  <a:gd name="T93" fmla="*/ 468 h 491"/>
                  <a:gd name="T94" fmla="*/ 122 w 490"/>
                  <a:gd name="T95" fmla="*/ 491 h 491"/>
                  <a:gd name="T96" fmla="*/ 107 w 490"/>
                  <a:gd name="T97" fmla="*/ 491 h 491"/>
                  <a:gd name="T98" fmla="*/ 107 w 490"/>
                  <a:gd name="T99" fmla="*/ 468 h 491"/>
                  <a:gd name="T100" fmla="*/ 46 w 490"/>
                  <a:gd name="T101" fmla="*/ 468 h 491"/>
                  <a:gd name="T102" fmla="*/ 46 w 490"/>
                  <a:gd name="T103" fmla="*/ 491 h 491"/>
                  <a:gd name="T104" fmla="*/ 23 w 490"/>
                  <a:gd name="T105" fmla="*/ 491 h 491"/>
                  <a:gd name="T106" fmla="*/ 23 w 490"/>
                  <a:gd name="T107" fmla="*/ 49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0" h="491">
                    <a:moveTo>
                      <a:pt x="23" y="491"/>
                    </a:moveTo>
                    <a:lnTo>
                      <a:pt x="23" y="468"/>
                    </a:lnTo>
                    <a:lnTo>
                      <a:pt x="0" y="468"/>
                    </a:lnTo>
                    <a:lnTo>
                      <a:pt x="0" y="445"/>
                    </a:lnTo>
                    <a:lnTo>
                      <a:pt x="23" y="445"/>
                    </a:lnTo>
                    <a:lnTo>
                      <a:pt x="23" y="383"/>
                    </a:lnTo>
                    <a:lnTo>
                      <a:pt x="0" y="383"/>
                    </a:lnTo>
                    <a:lnTo>
                      <a:pt x="0" y="368"/>
                    </a:lnTo>
                    <a:lnTo>
                      <a:pt x="23" y="368"/>
                    </a:lnTo>
                    <a:lnTo>
                      <a:pt x="23" y="307"/>
                    </a:lnTo>
                    <a:lnTo>
                      <a:pt x="0" y="307"/>
                    </a:lnTo>
                    <a:lnTo>
                      <a:pt x="0" y="292"/>
                    </a:lnTo>
                    <a:lnTo>
                      <a:pt x="23" y="292"/>
                    </a:lnTo>
                    <a:lnTo>
                      <a:pt x="23" y="230"/>
                    </a:lnTo>
                    <a:lnTo>
                      <a:pt x="0" y="230"/>
                    </a:lnTo>
                    <a:lnTo>
                      <a:pt x="0" y="215"/>
                    </a:lnTo>
                    <a:lnTo>
                      <a:pt x="23" y="215"/>
                    </a:lnTo>
                    <a:lnTo>
                      <a:pt x="23" y="154"/>
                    </a:lnTo>
                    <a:lnTo>
                      <a:pt x="0" y="154"/>
                    </a:lnTo>
                    <a:lnTo>
                      <a:pt x="0" y="138"/>
                    </a:lnTo>
                    <a:lnTo>
                      <a:pt x="23" y="138"/>
                    </a:lnTo>
                    <a:lnTo>
                      <a:pt x="23" y="77"/>
                    </a:lnTo>
                    <a:lnTo>
                      <a:pt x="0" y="77"/>
                    </a:lnTo>
                    <a:lnTo>
                      <a:pt x="0" y="62"/>
                    </a:lnTo>
                    <a:lnTo>
                      <a:pt x="23" y="62"/>
                    </a:lnTo>
                    <a:lnTo>
                      <a:pt x="23" y="0"/>
                    </a:lnTo>
                    <a:lnTo>
                      <a:pt x="46" y="0"/>
                    </a:lnTo>
                    <a:lnTo>
                      <a:pt x="46" y="445"/>
                    </a:lnTo>
                    <a:lnTo>
                      <a:pt x="490" y="445"/>
                    </a:lnTo>
                    <a:lnTo>
                      <a:pt x="490" y="468"/>
                    </a:lnTo>
                    <a:lnTo>
                      <a:pt x="429" y="468"/>
                    </a:lnTo>
                    <a:lnTo>
                      <a:pt x="429" y="491"/>
                    </a:lnTo>
                    <a:lnTo>
                      <a:pt x="414" y="491"/>
                    </a:lnTo>
                    <a:lnTo>
                      <a:pt x="414" y="468"/>
                    </a:lnTo>
                    <a:lnTo>
                      <a:pt x="352" y="468"/>
                    </a:lnTo>
                    <a:lnTo>
                      <a:pt x="352" y="491"/>
                    </a:lnTo>
                    <a:lnTo>
                      <a:pt x="337" y="491"/>
                    </a:lnTo>
                    <a:lnTo>
                      <a:pt x="337" y="468"/>
                    </a:lnTo>
                    <a:lnTo>
                      <a:pt x="276" y="468"/>
                    </a:lnTo>
                    <a:lnTo>
                      <a:pt x="276" y="491"/>
                    </a:lnTo>
                    <a:lnTo>
                      <a:pt x="260" y="491"/>
                    </a:lnTo>
                    <a:lnTo>
                      <a:pt x="260" y="468"/>
                    </a:lnTo>
                    <a:lnTo>
                      <a:pt x="199" y="468"/>
                    </a:lnTo>
                    <a:lnTo>
                      <a:pt x="199" y="491"/>
                    </a:lnTo>
                    <a:lnTo>
                      <a:pt x="184" y="491"/>
                    </a:lnTo>
                    <a:lnTo>
                      <a:pt x="184" y="468"/>
                    </a:lnTo>
                    <a:lnTo>
                      <a:pt x="122" y="468"/>
                    </a:lnTo>
                    <a:lnTo>
                      <a:pt x="122" y="491"/>
                    </a:lnTo>
                    <a:lnTo>
                      <a:pt x="107" y="491"/>
                    </a:lnTo>
                    <a:lnTo>
                      <a:pt x="107" y="468"/>
                    </a:lnTo>
                    <a:lnTo>
                      <a:pt x="46" y="468"/>
                    </a:lnTo>
                    <a:lnTo>
                      <a:pt x="46" y="491"/>
                    </a:lnTo>
                    <a:lnTo>
                      <a:pt x="23" y="491"/>
                    </a:lnTo>
                    <a:lnTo>
                      <a:pt x="23" y="4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25" name="Freeform 36"/>
              <p:cNvSpPr>
                <a:spLocks noEditPoints="1"/>
              </p:cNvSpPr>
              <p:nvPr/>
            </p:nvSpPr>
            <p:spPr bwMode="auto">
              <a:xfrm>
                <a:off x="1761051" y="773380"/>
                <a:ext cx="699896" cy="423928"/>
              </a:xfrm>
              <a:custGeom>
                <a:avLst/>
                <a:gdLst>
                  <a:gd name="T0" fmla="*/ 690 w 880"/>
                  <a:gd name="T1" fmla="*/ 128 h 534"/>
                  <a:gd name="T2" fmla="*/ 753 w 880"/>
                  <a:gd name="T3" fmla="*/ 73 h 534"/>
                  <a:gd name="T4" fmla="*/ 880 w 880"/>
                  <a:gd name="T5" fmla="*/ 58 h 534"/>
                  <a:gd name="T6" fmla="*/ 880 w 880"/>
                  <a:gd name="T7" fmla="*/ 9 h 534"/>
                  <a:gd name="T8" fmla="*/ 741 w 880"/>
                  <a:gd name="T9" fmla="*/ 26 h 534"/>
                  <a:gd name="T10" fmla="*/ 690 w 880"/>
                  <a:gd name="T11" fmla="*/ 0 h 534"/>
                  <a:gd name="T12" fmla="*/ 626 w 880"/>
                  <a:gd name="T13" fmla="*/ 64 h 534"/>
                  <a:gd name="T14" fmla="*/ 630 w 880"/>
                  <a:gd name="T15" fmla="*/ 85 h 534"/>
                  <a:gd name="T16" fmla="*/ 365 w 880"/>
                  <a:gd name="T17" fmla="*/ 369 h 534"/>
                  <a:gd name="T18" fmla="*/ 337 w 880"/>
                  <a:gd name="T19" fmla="*/ 363 h 534"/>
                  <a:gd name="T20" fmla="*/ 304 w 880"/>
                  <a:gd name="T21" fmla="*/ 372 h 534"/>
                  <a:gd name="T22" fmla="*/ 256 w 880"/>
                  <a:gd name="T23" fmla="*/ 328 h 534"/>
                  <a:gd name="T24" fmla="*/ 259 w 880"/>
                  <a:gd name="T25" fmla="*/ 312 h 534"/>
                  <a:gd name="T26" fmla="*/ 195 w 880"/>
                  <a:gd name="T27" fmla="*/ 248 h 534"/>
                  <a:gd name="T28" fmla="*/ 131 w 880"/>
                  <a:gd name="T29" fmla="*/ 312 h 534"/>
                  <a:gd name="T30" fmla="*/ 134 w 880"/>
                  <a:gd name="T31" fmla="*/ 331 h 534"/>
                  <a:gd name="T32" fmla="*/ 0 w 880"/>
                  <a:gd name="T33" fmla="*/ 466 h 534"/>
                  <a:gd name="T34" fmla="*/ 0 w 880"/>
                  <a:gd name="T35" fmla="*/ 534 h 534"/>
                  <a:gd name="T36" fmla="*/ 164 w 880"/>
                  <a:gd name="T37" fmla="*/ 368 h 534"/>
                  <a:gd name="T38" fmla="*/ 195 w 880"/>
                  <a:gd name="T39" fmla="*/ 376 h 534"/>
                  <a:gd name="T40" fmla="*/ 228 w 880"/>
                  <a:gd name="T41" fmla="*/ 367 h 534"/>
                  <a:gd name="T42" fmla="*/ 275 w 880"/>
                  <a:gd name="T43" fmla="*/ 410 h 534"/>
                  <a:gd name="T44" fmla="*/ 273 w 880"/>
                  <a:gd name="T45" fmla="*/ 427 h 534"/>
                  <a:gd name="T46" fmla="*/ 337 w 880"/>
                  <a:gd name="T47" fmla="*/ 491 h 534"/>
                  <a:gd name="T48" fmla="*/ 401 w 880"/>
                  <a:gd name="T49" fmla="*/ 427 h 534"/>
                  <a:gd name="T50" fmla="*/ 397 w 880"/>
                  <a:gd name="T51" fmla="*/ 405 h 534"/>
                  <a:gd name="T52" fmla="*/ 662 w 880"/>
                  <a:gd name="T53" fmla="*/ 121 h 534"/>
                  <a:gd name="T54" fmla="*/ 690 w 880"/>
                  <a:gd name="T55" fmla="*/ 128 h 534"/>
                  <a:gd name="T56" fmla="*/ 690 w 880"/>
                  <a:gd name="T57" fmla="*/ 88 h 534"/>
                  <a:gd name="T58" fmla="*/ 714 w 880"/>
                  <a:gd name="T59" fmla="*/ 64 h 534"/>
                  <a:gd name="T60" fmla="*/ 690 w 880"/>
                  <a:gd name="T61" fmla="*/ 40 h 534"/>
                  <a:gd name="T62" fmla="*/ 666 w 880"/>
                  <a:gd name="T63" fmla="*/ 64 h 534"/>
                  <a:gd name="T64" fmla="*/ 690 w 880"/>
                  <a:gd name="T65" fmla="*/ 88 h 534"/>
                  <a:gd name="T66" fmla="*/ 337 w 880"/>
                  <a:gd name="T67" fmla="*/ 451 h 534"/>
                  <a:gd name="T68" fmla="*/ 361 w 880"/>
                  <a:gd name="T69" fmla="*/ 427 h 534"/>
                  <a:gd name="T70" fmla="*/ 337 w 880"/>
                  <a:gd name="T71" fmla="*/ 403 h 534"/>
                  <a:gd name="T72" fmla="*/ 313 w 880"/>
                  <a:gd name="T73" fmla="*/ 427 h 534"/>
                  <a:gd name="T74" fmla="*/ 337 w 880"/>
                  <a:gd name="T75" fmla="*/ 451 h 534"/>
                  <a:gd name="T76" fmla="*/ 195 w 880"/>
                  <a:gd name="T77" fmla="*/ 336 h 534"/>
                  <a:gd name="T78" fmla="*/ 219 w 880"/>
                  <a:gd name="T79" fmla="*/ 312 h 534"/>
                  <a:gd name="T80" fmla="*/ 195 w 880"/>
                  <a:gd name="T81" fmla="*/ 288 h 534"/>
                  <a:gd name="T82" fmla="*/ 171 w 880"/>
                  <a:gd name="T83" fmla="*/ 312 h 534"/>
                  <a:gd name="T84" fmla="*/ 195 w 880"/>
                  <a:gd name="T85" fmla="*/ 33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0" h="534">
                    <a:moveTo>
                      <a:pt x="690" y="128"/>
                    </a:moveTo>
                    <a:cubicBezTo>
                      <a:pt x="722" y="128"/>
                      <a:pt x="749" y="104"/>
                      <a:pt x="753" y="73"/>
                    </a:cubicBezTo>
                    <a:cubicBezTo>
                      <a:pt x="880" y="58"/>
                      <a:pt x="880" y="58"/>
                      <a:pt x="880" y="58"/>
                    </a:cubicBezTo>
                    <a:cubicBezTo>
                      <a:pt x="880" y="9"/>
                      <a:pt x="880" y="9"/>
                      <a:pt x="880" y="9"/>
                    </a:cubicBezTo>
                    <a:cubicBezTo>
                      <a:pt x="741" y="26"/>
                      <a:pt x="741" y="26"/>
                      <a:pt x="741" y="26"/>
                    </a:cubicBezTo>
                    <a:cubicBezTo>
                      <a:pt x="729" y="10"/>
                      <a:pt x="711" y="0"/>
                      <a:pt x="690" y="0"/>
                    </a:cubicBezTo>
                    <a:cubicBezTo>
                      <a:pt x="655" y="0"/>
                      <a:pt x="626" y="29"/>
                      <a:pt x="626" y="64"/>
                    </a:cubicBezTo>
                    <a:cubicBezTo>
                      <a:pt x="626" y="72"/>
                      <a:pt x="627" y="79"/>
                      <a:pt x="630" y="85"/>
                    </a:cubicBezTo>
                    <a:cubicBezTo>
                      <a:pt x="365" y="369"/>
                      <a:pt x="365" y="369"/>
                      <a:pt x="365" y="369"/>
                    </a:cubicBezTo>
                    <a:cubicBezTo>
                      <a:pt x="357" y="365"/>
                      <a:pt x="347" y="363"/>
                      <a:pt x="337" y="363"/>
                    </a:cubicBezTo>
                    <a:cubicBezTo>
                      <a:pt x="325" y="363"/>
                      <a:pt x="314" y="366"/>
                      <a:pt x="304" y="372"/>
                    </a:cubicBezTo>
                    <a:cubicBezTo>
                      <a:pt x="256" y="328"/>
                      <a:pt x="256" y="328"/>
                      <a:pt x="256" y="328"/>
                    </a:cubicBezTo>
                    <a:cubicBezTo>
                      <a:pt x="258" y="323"/>
                      <a:pt x="259" y="318"/>
                      <a:pt x="259" y="312"/>
                    </a:cubicBezTo>
                    <a:cubicBezTo>
                      <a:pt x="259" y="277"/>
                      <a:pt x="230" y="248"/>
                      <a:pt x="195" y="248"/>
                    </a:cubicBezTo>
                    <a:cubicBezTo>
                      <a:pt x="159" y="248"/>
                      <a:pt x="131" y="277"/>
                      <a:pt x="131" y="312"/>
                    </a:cubicBezTo>
                    <a:cubicBezTo>
                      <a:pt x="131" y="319"/>
                      <a:pt x="132" y="325"/>
                      <a:pt x="134" y="331"/>
                    </a:cubicBezTo>
                    <a:cubicBezTo>
                      <a:pt x="0" y="466"/>
                      <a:pt x="0" y="466"/>
                      <a:pt x="0" y="466"/>
                    </a:cubicBezTo>
                    <a:cubicBezTo>
                      <a:pt x="0" y="534"/>
                      <a:pt x="0" y="534"/>
                      <a:pt x="0" y="534"/>
                    </a:cubicBezTo>
                    <a:cubicBezTo>
                      <a:pt x="164" y="368"/>
                      <a:pt x="164" y="368"/>
                      <a:pt x="164" y="368"/>
                    </a:cubicBezTo>
                    <a:cubicBezTo>
                      <a:pt x="173" y="373"/>
                      <a:pt x="184" y="376"/>
                      <a:pt x="195" y="376"/>
                    </a:cubicBezTo>
                    <a:cubicBezTo>
                      <a:pt x="207" y="376"/>
                      <a:pt x="218" y="373"/>
                      <a:pt x="228" y="367"/>
                    </a:cubicBezTo>
                    <a:cubicBezTo>
                      <a:pt x="275" y="410"/>
                      <a:pt x="275" y="410"/>
                      <a:pt x="275" y="410"/>
                    </a:cubicBezTo>
                    <a:cubicBezTo>
                      <a:pt x="274" y="416"/>
                      <a:pt x="273" y="421"/>
                      <a:pt x="273" y="427"/>
                    </a:cubicBezTo>
                    <a:cubicBezTo>
                      <a:pt x="273" y="462"/>
                      <a:pt x="302" y="491"/>
                      <a:pt x="337" y="491"/>
                    </a:cubicBezTo>
                    <a:cubicBezTo>
                      <a:pt x="372" y="491"/>
                      <a:pt x="401" y="462"/>
                      <a:pt x="401" y="427"/>
                    </a:cubicBezTo>
                    <a:cubicBezTo>
                      <a:pt x="401" y="419"/>
                      <a:pt x="400" y="412"/>
                      <a:pt x="397" y="405"/>
                    </a:cubicBezTo>
                    <a:cubicBezTo>
                      <a:pt x="662" y="121"/>
                      <a:pt x="662" y="121"/>
                      <a:pt x="662" y="121"/>
                    </a:cubicBezTo>
                    <a:cubicBezTo>
                      <a:pt x="670" y="126"/>
                      <a:pt x="680" y="128"/>
                      <a:pt x="690" y="128"/>
                    </a:cubicBezTo>
                    <a:close/>
                    <a:moveTo>
                      <a:pt x="690" y="88"/>
                    </a:moveTo>
                    <a:cubicBezTo>
                      <a:pt x="703" y="88"/>
                      <a:pt x="714" y="77"/>
                      <a:pt x="714" y="64"/>
                    </a:cubicBezTo>
                    <a:cubicBezTo>
                      <a:pt x="714" y="51"/>
                      <a:pt x="703" y="40"/>
                      <a:pt x="690" y="40"/>
                    </a:cubicBezTo>
                    <a:cubicBezTo>
                      <a:pt x="677" y="40"/>
                      <a:pt x="666" y="51"/>
                      <a:pt x="666" y="64"/>
                    </a:cubicBezTo>
                    <a:cubicBezTo>
                      <a:pt x="666" y="77"/>
                      <a:pt x="677" y="88"/>
                      <a:pt x="690" y="88"/>
                    </a:cubicBezTo>
                    <a:close/>
                    <a:moveTo>
                      <a:pt x="337" y="451"/>
                    </a:moveTo>
                    <a:cubicBezTo>
                      <a:pt x="350" y="451"/>
                      <a:pt x="361" y="440"/>
                      <a:pt x="361" y="427"/>
                    </a:cubicBezTo>
                    <a:cubicBezTo>
                      <a:pt x="361" y="414"/>
                      <a:pt x="350" y="403"/>
                      <a:pt x="337" y="403"/>
                    </a:cubicBezTo>
                    <a:cubicBezTo>
                      <a:pt x="324" y="403"/>
                      <a:pt x="313" y="414"/>
                      <a:pt x="313" y="427"/>
                    </a:cubicBezTo>
                    <a:cubicBezTo>
                      <a:pt x="313" y="440"/>
                      <a:pt x="324" y="451"/>
                      <a:pt x="337" y="451"/>
                    </a:cubicBezTo>
                    <a:close/>
                    <a:moveTo>
                      <a:pt x="195" y="336"/>
                    </a:moveTo>
                    <a:cubicBezTo>
                      <a:pt x="208" y="336"/>
                      <a:pt x="219" y="325"/>
                      <a:pt x="219" y="312"/>
                    </a:cubicBezTo>
                    <a:cubicBezTo>
                      <a:pt x="219" y="299"/>
                      <a:pt x="208" y="288"/>
                      <a:pt x="195" y="288"/>
                    </a:cubicBezTo>
                    <a:cubicBezTo>
                      <a:pt x="181" y="288"/>
                      <a:pt x="171" y="299"/>
                      <a:pt x="171" y="312"/>
                    </a:cubicBezTo>
                    <a:cubicBezTo>
                      <a:pt x="171" y="325"/>
                      <a:pt x="181" y="336"/>
                      <a:pt x="195" y="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grpSp>
      <p:sp>
        <p:nvSpPr>
          <p:cNvPr id="2" name="Title 1"/>
          <p:cNvSpPr>
            <a:spLocks noGrp="1"/>
          </p:cNvSpPr>
          <p:nvPr>
            <p:ph type="title"/>
          </p:nvPr>
        </p:nvSpPr>
        <p:spPr/>
        <p:txBody>
          <a:bodyPr/>
          <a:lstStyle/>
          <a:p>
            <a:r>
              <a:rPr lang="en-US" altLang="en-US" dirty="0"/>
              <a:t>Model Validation</a:t>
            </a:r>
            <a:endParaRPr lang="en-US" dirty="0"/>
          </a:p>
        </p:txBody>
      </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13" name="Group 112"/>
          <p:cNvGrpSpPr/>
          <p:nvPr/>
        </p:nvGrpSpPr>
        <p:grpSpPr>
          <a:xfrm>
            <a:off x="2070500" y="2547161"/>
            <a:ext cx="1423647" cy="2456639"/>
            <a:chOff x="2070500" y="2547161"/>
            <a:chExt cx="1423647" cy="2456639"/>
          </a:xfrm>
        </p:grpSpPr>
        <p:sp>
          <p:nvSpPr>
            <p:cNvPr id="3" name="Rectangle 2"/>
            <p:cNvSpPr/>
            <p:nvPr/>
          </p:nvSpPr>
          <p:spPr>
            <a:xfrm>
              <a:off x="2070500" y="2547161"/>
              <a:ext cx="1412009" cy="2456639"/>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536870" y="3436434"/>
              <a:ext cx="490906" cy="490906"/>
            </a:xfrm>
            <a:prstGeom prst="ellipse">
              <a:avLst/>
            </a:prstGeom>
            <a:blipFill dpi="0" rotWithShape="1">
              <a:blip r:embed="rId3"/>
              <a:srcRect/>
              <a:stretch>
                <a:fillRect l="3247" t="25026" r="3247" b="-3026"/>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2536870" y="4197919"/>
              <a:ext cx="490906" cy="490906"/>
            </a:xfrm>
            <a:prstGeom prst="ellipse">
              <a:avLst/>
            </a:prstGeom>
            <a:blipFill dpi="0" rotWithShape="1">
              <a:blip r:embed="rId4"/>
              <a:srcRect/>
              <a:tile tx="-488950" ty="19050" sx="60000" sy="6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a:spLocks noChangeAspect="1"/>
            </p:cNvSpPr>
            <p:nvPr/>
          </p:nvSpPr>
          <p:spPr>
            <a:xfrm>
              <a:off x="2536443" y="2674095"/>
              <a:ext cx="491760" cy="491760"/>
            </a:xfrm>
            <a:prstGeom prst="ellipse">
              <a:avLst/>
            </a:prstGeom>
            <a:blipFill dpi="0" rotWithShape="1">
              <a:blip r:embed="rId5"/>
              <a:srcRect/>
              <a:tile tx="-444500" ty="-641350" sx="50000" sy="5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2198323" y="3162645"/>
              <a:ext cx="1168000" cy="276999"/>
            </a:xfrm>
            <a:prstGeom prst="rect">
              <a:avLst/>
            </a:prstGeom>
            <a:noFill/>
          </p:spPr>
          <p:txBody>
            <a:bodyPr wrap="square" rtlCol="0">
              <a:spAutoFit/>
            </a:bodyPr>
            <a:lstStyle/>
            <a:p>
              <a:pPr algn="ctr"/>
              <a:r>
                <a:rPr lang="en-US" sz="1200" dirty="0">
                  <a:solidFill>
                    <a:schemeClr val="tx2"/>
                  </a:solidFill>
                </a:rPr>
                <a:t>Cost</a:t>
              </a:r>
            </a:p>
          </p:txBody>
        </p:sp>
        <p:sp>
          <p:nvSpPr>
            <p:cNvPr id="33" name="TextBox 32"/>
            <p:cNvSpPr txBox="1"/>
            <p:nvPr/>
          </p:nvSpPr>
          <p:spPr>
            <a:xfrm>
              <a:off x="2198323" y="3924130"/>
              <a:ext cx="1168000" cy="276999"/>
            </a:xfrm>
            <a:prstGeom prst="rect">
              <a:avLst/>
            </a:prstGeom>
            <a:noFill/>
          </p:spPr>
          <p:txBody>
            <a:bodyPr wrap="square" rtlCol="0">
              <a:spAutoFit/>
            </a:bodyPr>
            <a:lstStyle/>
            <a:p>
              <a:pPr algn="ctr"/>
              <a:r>
                <a:rPr lang="en-US" sz="1200" dirty="0">
                  <a:solidFill>
                    <a:schemeClr val="tx2"/>
                  </a:solidFill>
                </a:rPr>
                <a:t>Healing</a:t>
              </a:r>
            </a:p>
          </p:txBody>
        </p:sp>
        <p:sp>
          <p:nvSpPr>
            <p:cNvPr id="34" name="TextBox 33"/>
            <p:cNvSpPr txBox="1"/>
            <p:nvPr/>
          </p:nvSpPr>
          <p:spPr>
            <a:xfrm>
              <a:off x="2070500" y="4685613"/>
              <a:ext cx="1423647" cy="276999"/>
            </a:xfrm>
            <a:prstGeom prst="rect">
              <a:avLst/>
            </a:prstGeom>
            <a:noFill/>
          </p:spPr>
          <p:txBody>
            <a:bodyPr wrap="square" rtlCol="0">
              <a:spAutoFit/>
            </a:bodyPr>
            <a:lstStyle/>
            <a:p>
              <a:pPr algn="ctr"/>
              <a:r>
                <a:rPr lang="en-US" sz="1200" dirty="0">
                  <a:solidFill>
                    <a:schemeClr val="tx2"/>
                  </a:solidFill>
                </a:rPr>
                <a:t>Mortality rates</a:t>
              </a:r>
            </a:p>
          </p:txBody>
        </p:sp>
      </p:grpSp>
      <p:sp>
        <p:nvSpPr>
          <p:cNvPr id="85" name="TextBox 46096"/>
          <p:cNvSpPr txBox="1">
            <a:spLocks noChangeArrowheads="1"/>
          </p:cNvSpPr>
          <p:nvPr/>
        </p:nvSpPr>
        <p:spPr bwMode="auto">
          <a:xfrm>
            <a:off x="2362528" y="5146230"/>
            <a:ext cx="841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solidFill>
                  <a:schemeClr val="accent2">
                    <a:lumMod val="75000"/>
                  </a:schemeClr>
                </a:solidFill>
                <a:latin typeface="+mn-lt"/>
              </a:rPr>
              <a:t>Stage 1</a:t>
            </a:r>
          </a:p>
        </p:txBody>
      </p:sp>
      <p:sp>
        <p:nvSpPr>
          <p:cNvPr id="86" name="TextBox 146"/>
          <p:cNvSpPr txBox="1">
            <a:spLocks noChangeArrowheads="1"/>
          </p:cNvSpPr>
          <p:nvPr/>
        </p:nvSpPr>
        <p:spPr bwMode="auto">
          <a:xfrm>
            <a:off x="3959999" y="5151649"/>
            <a:ext cx="887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solidFill>
                  <a:schemeClr val="accent2">
                    <a:lumMod val="75000"/>
                  </a:schemeClr>
                </a:solidFill>
                <a:latin typeface="+mn-lt"/>
              </a:rPr>
              <a:t>Stage 2</a:t>
            </a:r>
          </a:p>
        </p:txBody>
      </p:sp>
      <p:sp>
        <p:nvSpPr>
          <p:cNvPr id="87" name="TextBox 147"/>
          <p:cNvSpPr txBox="1">
            <a:spLocks noChangeArrowheads="1"/>
          </p:cNvSpPr>
          <p:nvPr/>
        </p:nvSpPr>
        <p:spPr bwMode="auto">
          <a:xfrm>
            <a:off x="5518662" y="5151649"/>
            <a:ext cx="887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solidFill>
                  <a:schemeClr val="accent2">
                    <a:lumMod val="75000"/>
                  </a:schemeClr>
                </a:solidFill>
                <a:latin typeface="+mn-lt"/>
              </a:rPr>
              <a:t>Stage 3</a:t>
            </a:r>
          </a:p>
        </p:txBody>
      </p:sp>
      <p:grpSp>
        <p:nvGrpSpPr>
          <p:cNvPr id="114" name="Group 113"/>
          <p:cNvGrpSpPr/>
          <p:nvPr/>
        </p:nvGrpSpPr>
        <p:grpSpPr>
          <a:xfrm>
            <a:off x="3656889" y="2547161"/>
            <a:ext cx="1412009" cy="2456639"/>
            <a:chOff x="3656889" y="2547161"/>
            <a:chExt cx="1412009" cy="2456639"/>
          </a:xfrm>
        </p:grpSpPr>
        <p:sp>
          <p:nvSpPr>
            <p:cNvPr id="26" name="Rectangle 25"/>
            <p:cNvSpPr/>
            <p:nvPr/>
          </p:nvSpPr>
          <p:spPr>
            <a:xfrm>
              <a:off x="3656889" y="2547161"/>
              <a:ext cx="1412009" cy="2456639"/>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4031770" y="3216000"/>
              <a:ext cx="744331" cy="739368"/>
              <a:chOff x="6896100" y="1639888"/>
              <a:chExt cx="238125" cy="236537"/>
            </a:xfrm>
            <a:solidFill>
              <a:schemeClr val="bg1"/>
            </a:solidFill>
          </p:grpSpPr>
          <p:sp>
            <p:nvSpPr>
              <p:cNvPr id="36" name="Freeform 395"/>
              <p:cNvSpPr>
                <a:spLocks/>
              </p:cNvSpPr>
              <p:nvPr/>
            </p:nvSpPr>
            <p:spPr bwMode="auto">
              <a:xfrm>
                <a:off x="6926263" y="1670050"/>
                <a:ext cx="177800" cy="176213"/>
              </a:xfrm>
              <a:custGeom>
                <a:avLst/>
                <a:gdLst>
                  <a:gd name="T0" fmla="*/ 103 w 112"/>
                  <a:gd name="T1" fmla="*/ 83 h 111"/>
                  <a:gd name="T2" fmla="*/ 84 w 112"/>
                  <a:gd name="T3" fmla="*/ 83 h 111"/>
                  <a:gd name="T4" fmla="*/ 75 w 112"/>
                  <a:gd name="T5" fmla="*/ 83 h 111"/>
                  <a:gd name="T6" fmla="*/ 75 w 112"/>
                  <a:gd name="T7" fmla="*/ 93 h 111"/>
                  <a:gd name="T8" fmla="*/ 75 w 112"/>
                  <a:gd name="T9" fmla="*/ 102 h 111"/>
                  <a:gd name="T10" fmla="*/ 37 w 112"/>
                  <a:gd name="T11" fmla="*/ 102 h 111"/>
                  <a:gd name="T12" fmla="*/ 37 w 112"/>
                  <a:gd name="T13" fmla="*/ 93 h 111"/>
                  <a:gd name="T14" fmla="*/ 37 w 112"/>
                  <a:gd name="T15" fmla="*/ 83 h 111"/>
                  <a:gd name="T16" fmla="*/ 28 w 112"/>
                  <a:gd name="T17" fmla="*/ 83 h 111"/>
                  <a:gd name="T18" fmla="*/ 9 w 112"/>
                  <a:gd name="T19" fmla="*/ 83 h 111"/>
                  <a:gd name="T20" fmla="*/ 9 w 112"/>
                  <a:gd name="T21" fmla="*/ 10 h 111"/>
                  <a:gd name="T22" fmla="*/ 37 w 112"/>
                  <a:gd name="T23" fmla="*/ 10 h 111"/>
                  <a:gd name="T24" fmla="*/ 37 w 112"/>
                  <a:gd name="T25" fmla="*/ 0 h 111"/>
                  <a:gd name="T26" fmla="*/ 0 w 112"/>
                  <a:gd name="T27" fmla="*/ 0 h 111"/>
                  <a:gd name="T28" fmla="*/ 0 w 112"/>
                  <a:gd name="T29" fmla="*/ 92 h 111"/>
                  <a:gd name="T30" fmla="*/ 28 w 112"/>
                  <a:gd name="T31" fmla="*/ 92 h 111"/>
                  <a:gd name="T32" fmla="*/ 28 w 112"/>
                  <a:gd name="T33" fmla="*/ 111 h 111"/>
                  <a:gd name="T34" fmla="*/ 84 w 112"/>
                  <a:gd name="T35" fmla="*/ 111 h 111"/>
                  <a:gd name="T36" fmla="*/ 84 w 112"/>
                  <a:gd name="T37" fmla="*/ 92 h 111"/>
                  <a:gd name="T38" fmla="*/ 112 w 112"/>
                  <a:gd name="T39" fmla="*/ 92 h 111"/>
                  <a:gd name="T40" fmla="*/ 112 w 112"/>
                  <a:gd name="T41" fmla="*/ 0 h 111"/>
                  <a:gd name="T42" fmla="*/ 75 w 112"/>
                  <a:gd name="T43" fmla="*/ 0 h 111"/>
                  <a:gd name="T44" fmla="*/ 75 w 112"/>
                  <a:gd name="T45" fmla="*/ 10 h 111"/>
                  <a:gd name="T46" fmla="*/ 103 w 112"/>
                  <a:gd name="T47" fmla="*/ 10 h 111"/>
                  <a:gd name="T48" fmla="*/ 103 w 112"/>
                  <a:gd name="T49"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111">
                    <a:moveTo>
                      <a:pt x="103" y="83"/>
                    </a:moveTo>
                    <a:lnTo>
                      <a:pt x="84" y="83"/>
                    </a:lnTo>
                    <a:lnTo>
                      <a:pt x="75" y="83"/>
                    </a:lnTo>
                    <a:lnTo>
                      <a:pt x="75" y="93"/>
                    </a:lnTo>
                    <a:lnTo>
                      <a:pt x="75" y="102"/>
                    </a:lnTo>
                    <a:lnTo>
                      <a:pt x="37" y="102"/>
                    </a:lnTo>
                    <a:lnTo>
                      <a:pt x="37" y="93"/>
                    </a:lnTo>
                    <a:lnTo>
                      <a:pt x="37" y="83"/>
                    </a:lnTo>
                    <a:lnTo>
                      <a:pt x="28" y="83"/>
                    </a:lnTo>
                    <a:lnTo>
                      <a:pt x="9" y="83"/>
                    </a:lnTo>
                    <a:lnTo>
                      <a:pt x="9" y="10"/>
                    </a:lnTo>
                    <a:lnTo>
                      <a:pt x="37" y="10"/>
                    </a:lnTo>
                    <a:lnTo>
                      <a:pt x="37" y="0"/>
                    </a:lnTo>
                    <a:lnTo>
                      <a:pt x="0" y="0"/>
                    </a:lnTo>
                    <a:lnTo>
                      <a:pt x="0" y="92"/>
                    </a:lnTo>
                    <a:lnTo>
                      <a:pt x="28" y="92"/>
                    </a:lnTo>
                    <a:lnTo>
                      <a:pt x="28" y="111"/>
                    </a:lnTo>
                    <a:lnTo>
                      <a:pt x="84" y="111"/>
                    </a:lnTo>
                    <a:lnTo>
                      <a:pt x="84" y="92"/>
                    </a:lnTo>
                    <a:lnTo>
                      <a:pt x="112" y="92"/>
                    </a:lnTo>
                    <a:lnTo>
                      <a:pt x="112" y="0"/>
                    </a:lnTo>
                    <a:lnTo>
                      <a:pt x="75" y="0"/>
                    </a:lnTo>
                    <a:lnTo>
                      <a:pt x="75" y="10"/>
                    </a:lnTo>
                    <a:lnTo>
                      <a:pt x="103" y="10"/>
                    </a:lnTo>
                    <a:lnTo>
                      <a:pt x="103" y="83"/>
                    </a:lnTo>
                    <a:close/>
                  </a:path>
                </a:pathLst>
              </a:custGeom>
              <a:grpFill/>
              <a:ln w="12700">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 name="Freeform 396"/>
              <p:cNvSpPr>
                <a:spLocks/>
              </p:cNvSpPr>
              <p:nvPr/>
            </p:nvSpPr>
            <p:spPr bwMode="auto">
              <a:xfrm>
                <a:off x="6896100" y="1641475"/>
                <a:ext cx="238125" cy="234950"/>
              </a:xfrm>
              <a:custGeom>
                <a:avLst/>
                <a:gdLst>
                  <a:gd name="T0" fmla="*/ 298 w 320"/>
                  <a:gd name="T1" fmla="*/ 0 h 316"/>
                  <a:gd name="T2" fmla="*/ 200 w 320"/>
                  <a:gd name="T3" fmla="*/ 0 h 316"/>
                  <a:gd name="T4" fmla="*/ 200 w 320"/>
                  <a:gd name="T5" fmla="*/ 20 h 316"/>
                  <a:gd name="T6" fmla="*/ 300 w 320"/>
                  <a:gd name="T7" fmla="*/ 20 h 316"/>
                  <a:gd name="T8" fmla="*/ 300 w 320"/>
                  <a:gd name="T9" fmla="*/ 296 h 316"/>
                  <a:gd name="T10" fmla="*/ 20 w 320"/>
                  <a:gd name="T11" fmla="*/ 296 h 316"/>
                  <a:gd name="T12" fmla="*/ 20 w 320"/>
                  <a:gd name="T13" fmla="*/ 20 h 316"/>
                  <a:gd name="T14" fmla="*/ 120 w 320"/>
                  <a:gd name="T15" fmla="*/ 20 h 316"/>
                  <a:gd name="T16" fmla="*/ 120 w 320"/>
                  <a:gd name="T17" fmla="*/ 0 h 316"/>
                  <a:gd name="T18" fmla="*/ 20 w 320"/>
                  <a:gd name="T19" fmla="*/ 0 h 316"/>
                  <a:gd name="T20" fmla="*/ 0 w 320"/>
                  <a:gd name="T21" fmla="*/ 19 h 316"/>
                  <a:gd name="T22" fmla="*/ 0 w 320"/>
                  <a:gd name="T23" fmla="*/ 297 h 316"/>
                  <a:gd name="T24" fmla="*/ 20 w 320"/>
                  <a:gd name="T25" fmla="*/ 316 h 316"/>
                  <a:gd name="T26" fmla="*/ 298 w 320"/>
                  <a:gd name="T27" fmla="*/ 316 h 316"/>
                  <a:gd name="T28" fmla="*/ 320 w 320"/>
                  <a:gd name="T29" fmla="*/ 297 h 316"/>
                  <a:gd name="T30" fmla="*/ 320 w 320"/>
                  <a:gd name="T31" fmla="*/ 19 h 316"/>
                  <a:gd name="T32" fmla="*/ 298 w 320"/>
                  <a:gd name="T33"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316">
                    <a:moveTo>
                      <a:pt x="298" y="0"/>
                    </a:moveTo>
                    <a:cubicBezTo>
                      <a:pt x="200" y="0"/>
                      <a:pt x="200" y="0"/>
                      <a:pt x="200" y="0"/>
                    </a:cubicBezTo>
                    <a:cubicBezTo>
                      <a:pt x="200" y="20"/>
                      <a:pt x="200" y="20"/>
                      <a:pt x="200" y="20"/>
                    </a:cubicBezTo>
                    <a:cubicBezTo>
                      <a:pt x="300" y="20"/>
                      <a:pt x="300" y="20"/>
                      <a:pt x="300" y="20"/>
                    </a:cubicBezTo>
                    <a:cubicBezTo>
                      <a:pt x="300" y="296"/>
                      <a:pt x="300" y="296"/>
                      <a:pt x="300" y="296"/>
                    </a:cubicBezTo>
                    <a:cubicBezTo>
                      <a:pt x="20" y="296"/>
                      <a:pt x="20" y="296"/>
                      <a:pt x="20" y="296"/>
                    </a:cubicBezTo>
                    <a:cubicBezTo>
                      <a:pt x="20" y="20"/>
                      <a:pt x="20" y="20"/>
                      <a:pt x="20" y="20"/>
                    </a:cubicBezTo>
                    <a:cubicBezTo>
                      <a:pt x="120" y="20"/>
                      <a:pt x="120" y="20"/>
                      <a:pt x="120" y="20"/>
                    </a:cubicBezTo>
                    <a:cubicBezTo>
                      <a:pt x="120" y="0"/>
                      <a:pt x="120" y="0"/>
                      <a:pt x="120" y="0"/>
                    </a:cubicBezTo>
                    <a:cubicBezTo>
                      <a:pt x="20" y="0"/>
                      <a:pt x="20" y="0"/>
                      <a:pt x="20" y="0"/>
                    </a:cubicBezTo>
                    <a:cubicBezTo>
                      <a:pt x="9" y="0"/>
                      <a:pt x="0" y="8"/>
                      <a:pt x="0" y="19"/>
                    </a:cubicBezTo>
                    <a:cubicBezTo>
                      <a:pt x="0" y="297"/>
                      <a:pt x="0" y="297"/>
                      <a:pt x="0" y="297"/>
                    </a:cubicBezTo>
                    <a:cubicBezTo>
                      <a:pt x="0" y="308"/>
                      <a:pt x="9" y="316"/>
                      <a:pt x="20" y="316"/>
                    </a:cubicBezTo>
                    <a:cubicBezTo>
                      <a:pt x="298" y="316"/>
                      <a:pt x="298" y="316"/>
                      <a:pt x="298" y="316"/>
                    </a:cubicBezTo>
                    <a:cubicBezTo>
                      <a:pt x="309" y="316"/>
                      <a:pt x="320" y="308"/>
                      <a:pt x="320" y="297"/>
                    </a:cubicBezTo>
                    <a:cubicBezTo>
                      <a:pt x="320" y="19"/>
                      <a:pt x="320" y="19"/>
                      <a:pt x="320" y="19"/>
                    </a:cubicBezTo>
                    <a:cubicBezTo>
                      <a:pt x="320" y="8"/>
                      <a:pt x="309" y="0"/>
                      <a:pt x="298" y="0"/>
                    </a:cubicBezTo>
                    <a:close/>
                  </a:path>
                </a:pathLst>
              </a:custGeom>
              <a:grpFill/>
              <a:ln w="12700">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 name="Freeform 397"/>
              <p:cNvSpPr>
                <a:spLocks/>
              </p:cNvSpPr>
              <p:nvPr/>
            </p:nvSpPr>
            <p:spPr bwMode="auto">
              <a:xfrm>
                <a:off x="6970713" y="1639888"/>
                <a:ext cx="88900" cy="120650"/>
              </a:xfrm>
              <a:custGeom>
                <a:avLst/>
                <a:gdLst>
                  <a:gd name="T0" fmla="*/ 59 w 119"/>
                  <a:gd name="T1" fmla="*/ 161 h 161"/>
                  <a:gd name="T2" fmla="*/ 119 w 119"/>
                  <a:gd name="T3" fmla="*/ 101 h 161"/>
                  <a:gd name="T4" fmla="*/ 80 w 119"/>
                  <a:gd name="T5" fmla="*/ 101 h 161"/>
                  <a:gd name="T6" fmla="*/ 80 w 119"/>
                  <a:gd name="T7" fmla="*/ 20 h 161"/>
                  <a:gd name="T8" fmla="*/ 60 w 119"/>
                  <a:gd name="T9" fmla="*/ 0 h 161"/>
                  <a:gd name="T10" fmla="*/ 40 w 119"/>
                  <a:gd name="T11" fmla="*/ 20 h 161"/>
                  <a:gd name="T12" fmla="*/ 40 w 119"/>
                  <a:gd name="T13" fmla="*/ 101 h 161"/>
                  <a:gd name="T14" fmla="*/ 0 w 119"/>
                  <a:gd name="T15" fmla="*/ 101 h 161"/>
                  <a:gd name="T16" fmla="*/ 59 w 11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61">
                    <a:moveTo>
                      <a:pt x="59" y="161"/>
                    </a:moveTo>
                    <a:cubicBezTo>
                      <a:pt x="119" y="101"/>
                      <a:pt x="119" y="101"/>
                      <a:pt x="119" y="101"/>
                    </a:cubicBezTo>
                    <a:cubicBezTo>
                      <a:pt x="80" y="101"/>
                      <a:pt x="80" y="101"/>
                      <a:pt x="80" y="101"/>
                    </a:cubicBezTo>
                    <a:cubicBezTo>
                      <a:pt x="80" y="20"/>
                      <a:pt x="80" y="20"/>
                      <a:pt x="80" y="20"/>
                    </a:cubicBezTo>
                    <a:cubicBezTo>
                      <a:pt x="80" y="9"/>
                      <a:pt x="71" y="0"/>
                      <a:pt x="60" y="0"/>
                    </a:cubicBezTo>
                    <a:cubicBezTo>
                      <a:pt x="49" y="0"/>
                      <a:pt x="40" y="9"/>
                      <a:pt x="40" y="20"/>
                    </a:cubicBezTo>
                    <a:cubicBezTo>
                      <a:pt x="40" y="101"/>
                      <a:pt x="40" y="101"/>
                      <a:pt x="40" y="101"/>
                    </a:cubicBezTo>
                    <a:cubicBezTo>
                      <a:pt x="0" y="101"/>
                      <a:pt x="0" y="101"/>
                      <a:pt x="0" y="101"/>
                    </a:cubicBezTo>
                    <a:lnTo>
                      <a:pt x="59" y="161"/>
                    </a:lnTo>
                    <a:close/>
                  </a:path>
                </a:pathLst>
              </a:custGeom>
              <a:grpFill/>
              <a:ln w="12700">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88" name="TextBox 146"/>
            <p:cNvSpPr txBox="1">
              <a:spLocks noChangeArrowheads="1"/>
            </p:cNvSpPr>
            <p:nvPr/>
          </p:nvSpPr>
          <p:spPr bwMode="auto">
            <a:xfrm>
              <a:off x="3706207" y="4196090"/>
              <a:ext cx="13133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dirty="0">
                  <a:solidFill>
                    <a:schemeClr val="tx2"/>
                  </a:solidFill>
                  <a:latin typeface="+mn-lt"/>
                </a:rPr>
                <a:t>Model input stage</a:t>
              </a:r>
            </a:p>
          </p:txBody>
        </p:sp>
      </p:grpSp>
      <p:grpSp>
        <p:nvGrpSpPr>
          <p:cNvPr id="115" name="Group 114"/>
          <p:cNvGrpSpPr/>
          <p:nvPr/>
        </p:nvGrpSpPr>
        <p:grpSpPr>
          <a:xfrm>
            <a:off x="5243278" y="2547161"/>
            <a:ext cx="1412009" cy="2456639"/>
            <a:chOff x="5243278" y="2547161"/>
            <a:chExt cx="1412009" cy="2456639"/>
          </a:xfrm>
        </p:grpSpPr>
        <p:sp>
          <p:nvSpPr>
            <p:cNvPr id="27" name="Rectangle 26"/>
            <p:cNvSpPr/>
            <p:nvPr/>
          </p:nvSpPr>
          <p:spPr>
            <a:xfrm>
              <a:off x="5243278" y="2547161"/>
              <a:ext cx="1412009" cy="2456639"/>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4"/>
            <p:cNvGrpSpPr>
              <a:grpSpLocks noChangeAspect="1"/>
            </p:cNvGrpSpPr>
            <p:nvPr/>
          </p:nvGrpSpPr>
          <p:grpSpPr bwMode="auto">
            <a:xfrm>
              <a:off x="5476720" y="3100829"/>
              <a:ext cx="974470" cy="868609"/>
              <a:chOff x="2162" y="1520"/>
              <a:chExt cx="1436" cy="1280"/>
            </a:xfrm>
          </p:grpSpPr>
          <p:sp>
            <p:nvSpPr>
              <p:cNvPr id="40" name="AutoShape 3"/>
              <p:cNvSpPr>
                <a:spLocks noChangeAspect="1" noChangeArrowheads="1" noTextEdit="1"/>
              </p:cNvSpPr>
              <p:nvPr/>
            </p:nvSpPr>
            <p:spPr bwMode="auto">
              <a:xfrm>
                <a:off x="2162" y="1520"/>
                <a:ext cx="1436" cy="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5"/>
              <p:cNvSpPr>
                <a:spLocks noChangeArrowheads="1"/>
              </p:cNvSpPr>
              <p:nvPr/>
            </p:nvSpPr>
            <p:spPr bwMode="auto">
              <a:xfrm>
                <a:off x="2174" y="1824"/>
                <a:ext cx="1414" cy="96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6"/>
              <p:cNvSpPr>
                <a:spLocks noChangeArrowheads="1"/>
              </p:cNvSpPr>
              <p:nvPr/>
            </p:nvSpPr>
            <p:spPr bwMode="auto">
              <a:xfrm>
                <a:off x="2174" y="1824"/>
                <a:ext cx="1414" cy="966"/>
              </a:xfrm>
              <a:prstGeom prst="rect">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7"/>
              <p:cNvSpPr>
                <a:spLocks/>
              </p:cNvSpPr>
              <p:nvPr/>
            </p:nvSpPr>
            <p:spPr bwMode="auto">
              <a:xfrm>
                <a:off x="2174" y="1619"/>
                <a:ext cx="1414" cy="205"/>
              </a:xfrm>
              <a:custGeom>
                <a:avLst/>
                <a:gdLst>
                  <a:gd name="T0" fmla="*/ 703 w 703"/>
                  <a:gd name="T1" fmla="*/ 102 h 102"/>
                  <a:gd name="T2" fmla="*/ 0 w 703"/>
                  <a:gd name="T3" fmla="*/ 102 h 102"/>
                  <a:gd name="T4" fmla="*/ 0 w 703"/>
                  <a:gd name="T5" fmla="*/ 20 h 102"/>
                  <a:gd name="T6" fmla="*/ 21 w 703"/>
                  <a:gd name="T7" fmla="*/ 0 h 102"/>
                  <a:gd name="T8" fmla="*/ 683 w 703"/>
                  <a:gd name="T9" fmla="*/ 0 h 102"/>
                  <a:gd name="T10" fmla="*/ 703 w 703"/>
                  <a:gd name="T11" fmla="*/ 20 h 102"/>
                  <a:gd name="T12" fmla="*/ 703 w 703"/>
                  <a:gd name="T13" fmla="*/ 102 h 102"/>
                </a:gdLst>
                <a:ahLst/>
                <a:cxnLst>
                  <a:cxn ang="0">
                    <a:pos x="T0" y="T1"/>
                  </a:cxn>
                  <a:cxn ang="0">
                    <a:pos x="T2" y="T3"/>
                  </a:cxn>
                  <a:cxn ang="0">
                    <a:pos x="T4" y="T5"/>
                  </a:cxn>
                  <a:cxn ang="0">
                    <a:pos x="T6" y="T7"/>
                  </a:cxn>
                  <a:cxn ang="0">
                    <a:pos x="T8" y="T9"/>
                  </a:cxn>
                  <a:cxn ang="0">
                    <a:pos x="T10" y="T11"/>
                  </a:cxn>
                  <a:cxn ang="0">
                    <a:pos x="T12" y="T13"/>
                  </a:cxn>
                </a:cxnLst>
                <a:rect l="0" t="0" r="r" b="b"/>
                <a:pathLst>
                  <a:path w="703" h="102">
                    <a:moveTo>
                      <a:pt x="703" y="102"/>
                    </a:moveTo>
                    <a:cubicBezTo>
                      <a:pt x="0" y="102"/>
                      <a:pt x="0" y="102"/>
                      <a:pt x="0" y="102"/>
                    </a:cubicBezTo>
                    <a:cubicBezTo>
                      <a:pt x="0" y="20"/>
                      <a:pt x="0" y="20"/>
                      <a:pt x="0" y="20"/>
                    </a:cubicBezTo>
                    <a:cubicBezTo>
                      <a:pt x="0" y="9"/>
                      <a:pt x="9" y="0"/>
                      <a:pt x="21" y="0"/>
                    </a:cubicBezTo>
                    <a:cubicBezTo>
                      <a:pt x="683" y="0"/>
                      <a:pt x="683" y="0"/>
                      <a:pt x="683" y="0"/>
                    </a:cubicBezTo>
                    <a:cubicBezTo>
                      <a:pt x="694" y="0"/>
                      <a:pt x="703" y="9"/>
                      <a:pt x="703" y="20"/>
                    </a:cubicBezTo>
                    <a:lnTo>
                      <a:pt x="703" y="102"/>
                    </a:lnTo>
                    <a:close/>
                  </a:path>
                </a:pathLst>
              </a:custGeom>
              <a:solidFill>
                <a:schemeClr val="bg1">
                  <a:lumMod val="75000"/>
                </a:schemeClr>
              </a:solidFill>
              <a:ln w="12700" cap="flat">
                <a:solidFill>
                  <a:schemeClr val="bg1">
                    <a:lumMod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8"/>
              <p:cNvSpPr>
                <a:spLocks/>
              </p:cNvSpPr>
              <p:nvPr/>
            </p:nvSpPr>
            <p:spPr bwMode="auto">
              <a:xfrm>
                <a:off x="2303" y="1530"/>
                <a:ext cx="52" cy="167"/>
              </a:xfrm>
              <a:custGeom>
                <a:avLst/>
                <a:gdLst>
                  <a:gd name="T0" fmla="*/ 13 w 26"/>
                  <a:gd name="T1" fmla="*/ 83 h 83"/>
                  <a:gd name="T2" fmla="*/ 0 w 26"/>
                  <a:gd name="T3" fmla="*/ 70 h 83"/>
                  <a:gd name="T4" fmla="*/ 0 w 26"/>
                  <a:gd name="T5" fmla="*/ 14 h 83"/>
                  <a:gd name="T6" fmla="*/ 13 w 26"/>
                  <a:gd name="T7" fmla="*/ 0 h 83"/>
                  <a:gd name="T8" fmla="*/ 26 w 26"/>
                  <a:gd name="T9" fmla="*/ 14 h 83"/>
                  <a:gd name="T10" fmla="*/ 26 w 26"/>
                  <a:gd name="T11" fmla="*/ 70 h 83"/>
                  <a:gd name="T12" fmla="*/ 13 w 26"/>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6" h="83">
                    <a:moveTo>
                      <a:pt x="13" y="83"/>
                    </a:moveTo>
                    <a:cubicBezTo>
                      <a:pt x="6" y="83"/>
                      <a:pt x="0" y="77"/>
                      <a:pt x="0" y="70"/>
                    </a:cubicBezTo>
                    <a:cubicBezTo>
                      <a:pt x="0" y="14"/>
                      <a:pt x="0" y="14"/>
                      <a:pt x="0" y="14"/>
                    </a:cubicBezTo>
                    <a:cubicBezTo>
                      <a:pt x="0" y="6"/>
                      <a:pt x="6" y="0"/>
                      <a:pt x="13" y="0"/>
                    </a:cubicBezTo>
                    <a:cubicBezTo>
                      <a:pt x="20" y="0"/>
                      <a:pt x="26" y="6"/>
                      <a:pt x="26" y="14"/>
                    </a:cubicBezTo>
                    <a:cubicBezTo>
                      <a:pt x="26" y="70"/>
                      <a:pt x="26" y="70"/>
                      <a:pt x="26" y="70"/>
                    </a:cubicBezTo>
                    <a:cubicBezTo>
                      <a:pt x="26" y="77"/>
                      <a:pt x="20" y="83"/>
                      <a:pt x="1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9"/>
              <p:cNvSpPr>
                <a:spLocks/>
              </p:cNvSpPr>
              <p:nvPr/>
            </p:nvSpPr>
            <p:spPr bwMode="auto">
              <a:xfrm>
                <a:off x="2303" y="1530"/>
                <a:ext cx="52" cy="167"/>
              </a:xfrm>
              <a:custGeom>
                <a:avLst/>
                <a:gdLst>
                  <a:gd name="T0" fmla="*/ 13 w 26"/>
                  <a:gd name="T1" fmla="*/ 83 h 83"/>
                  <a:gd name="T2" fmla="*/ 0 w 26"/>
                  <a:gd name="T3" fmla="*/ 70 h 83"/>
                  <a:gd name="T4" fmla="*/ 0 w 26"/>
                  <a:gd name="T5" fmla="*/ 14 h 83"/>
                  <a:gd name="T6" fmla="*/ 13 w 26"/>
                  <a:gd name="T7" fmla="*/ 0 h 83"/>
                  <a:gd name="T8" fmla="*/ 26 w 26"/>
                  <a:gd name="T9" fmla="*/ 14 h 83"/>
                  <a:gd name="T10" fmla="*/ 26 w 26"/>
                  <a:gd name="T11" fmla="*/ 70 h 83"/>
                  <a:gd name="T12" fmla="*/ 13 w 26"/>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6" h="83">
                    <a:moveTo>
                      <a:pt x="13" y="83"/>
                    </a:moveTo>
                    <a:cubicBezTo>
                      <a:pt x="6" y="83"/>
                      <a:pt x="0" y="77"/>
                      <a:pt x="0" y="70"/>
                    </a:cubicBezTo>
                    <a:cubicBezTo>
                      <a:pt x="0" y="14"/>
                      <a:pt x="0" y="14"/>
                      <a:pt x="0" y="14"/>
                    </a:cubicBezTo>
                    <a:cubicBezTo>
                      <a:pt x="0" y="6"/>
                      <a:pt x="6" y="0"/>
                      <a:pt x="13" y="0"/>
                    </a:cubicBezTo>
                    <a:cubicBezTo>
                      <a:pt x="20" y="0"/>
                      <a:pt x="26" y="6"/>
                      <a:pt x="26" y="14"/>
                    </a:cubicBezTo>
                    <a:cubicBezTo>
                      <a:pt x="26" y="70"/>
                      <a:pt x="26" y="70"/>
                      <a:pt x="26" y="70"/>
                    </a:cubicBezTo>
                    <a:cubicBezTo>
                      <a:pt x="26" y="77"/>
                      <a:pt x="20" y="83"/>
                      <a:pt x="13" y="83"/>
                    </a:cubicBezTo>
                    <a:close/>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p:cNvSpPr>
              <p:nvPr/>
            </p:nvSpPr>
            <p:spPr bwMode="auto">
              <a:xfrm>
                <a:off x="2572" y="1530"/>
                <a:ext cx="53" cy="167"/>
              </a:xfrm>
              <a:custGeom>
                <a:avLst/>
                <a:gdLst>
                  <a:gd name="T0" fmla="*/ 13 w 26"/>
                  <a:gd name="T1" fmla="*/ 83 h 83"/>
                  <a:gd name="T2" fmla="*/ 0 w 26"/>
                  <a:gd name="T3" fmla="*/ 70 h 83"/>
                  <a:gd name="T4" fmla="*/ 0 w 26"/>
                  <a:gd name="T5" fmla="*/ 14 h 83"/>
                  <a:gd name="T6" fmla="*/ 13 w 26"/>
                  <a:gd name="T7" fmla="*/ 0 h 83"/>
                  <a:gd name="T8" fmla="*/ 26 w 26"/>
                  <a:gd name="T9" fmla="*/ 14 h 83"/>
                  <a:gd name="T10" fmla="*/ 26 w 26"/>
                  <a:gd name="T11" fmla="*/ 70 h 83"/>
                  <a:gd name="T12" fmla="*/ 13 w 26"/>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6" h="83">
                    <a:moveTo>
                      <a:pt x="13" y="83"/>
                    </a:moveTo>
                    <a:cubicBezTo>
                      <a:pt x="6" y="83"/>
                      <a:pt x="0" y="77"/>
                      <a:pt x="0" y="70"/>
                    </a:cubicBezTo>
                    <a:cubicBezTo>
                      <a:pt x="0" y="14"/>
                      <a:pt x="0" y="14"/>
                      <a:pt x="0" y="14"/>
                    </a:cubicBezTo>
                    <a:cubicBezTo>
                      <a:pt x="0" y="6"/>
                      <a:pt x="6" y="0"/>
                      <a:pt x="13" y="0"/>
                    </a:cubicBezTo>
                    <a:cubicBezTo>
                      <a:pt x="20" y="0"/>
                      <a:pt x="26" y="6"/>
                      <a:pt x="26" y="14"/>
                    </a:cubicBezTo>
                    <a:cubicBezTo>
                      <a:pt x="26" y="70"/>
                      <a:pt x="26" y="70"/>
                      <a:pt x="26" y="70"/>
                    </a:cubicBezTo>
                    <a:cubicBezTo>
                      <a:pt x="26" y="77"/>
                      <a:pt x="20" y="83"/>
                      <a:pt x="1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p:cNvSpPr>
              <p:nvPr/>
            </p:nvSpPr>
            <p:spPr bwMode="auto">
              <a:xfrm>
                <a:off x="2572" y="1530"/>
                <a:ext cx="53" cy="167"/>
              </a:xfrm>
              <a:custGeom>
                <a:avLst/>
                <a:gdLst>
                  <a:gd name="T0" fmla="*/ 13 w 26"/>
                  <a:gd name="T1" fmla="*/ 83 h 83"/>
                  <a:gd name="T2" fmla="*/ 0 w 26"/>
                  <a:gd name="T3" fmla="*/ 70 h 83"/>
                  <a:gd name="T4" fmla="*/ 0 w 26"/>
                  <a:gd name="T5" fmla="*/ 14 h 83"/>
                  <a:gd name="T6" fmla="*/ 13 w 26"/>
                  <a:gd name="T7" fmla="*/ 0 h 83"/>
                  <a:gd name="T8" fmla="*/ 26 w 26"/>
                  <a:gd name="T9" fmla="*/ 14 h 83"/>
                  <a:gd name="T10" fmla="*/ 26 w 26"/>
                  <a:gd name="T11" fmla="*/ 70 h 83"/>
                  <a:gd name="T12" fmla="*/ 13 w 26"/>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6" h="83">
                    <a:moveTo>
                      <a:pt x="13" y="83"/>
                    </a:moveTo>
                    <a:cubicBezTo>
                      <a:pt x="6" y="83"/>
                      <a:pt x="0" y="77"/>
                      <a:pt x="0" y="70"/>
                    </a:cubicBezTo>
                    <a:cubicBezTo>
                      <a:pt x="0" y="14"/>
                      <a:pt x="0" y="14"/>
                      <a:pt x="0" y="14"/>
                    </a:cubicBezTo>
                    <a:cubicBezTo>
                      <a:pt x="0" y="6"/>
                      <a:pt x="6" y="0"/>
                      <a:pt x="13" y="0"/>
                    </a:cubicBezTo>
                    <a:cubicBezTo>
                      <a:pt x="20" y="0"/>
                      <a:pt x="26" y="6"/>
                      <a:pt x="26" y="14"/>
                    </a:cubicBezTo>
                    <a:cubicBezTo>
                      <a:pt x="26" y="70"/>
                      <a:pt x="26" y="70"/>
                      <a:pt x="26" y="70"/>
                    </a:cubicBezTo>
                    <a:cubicBezTo>
                      <a:pt x="26" y="77"/>
                      <a:pt x="20" y="83"/>
                      <a:pt x="13" y="83"/>
                    </a:cubicBezTo>
                    <a:close/>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p:cNvSpPr>
              <p:nvPr/>
            </p:nvSpPr>
            <p:spPr bwMode="auto">
              <a:xfrm>
                <a:off x="2860" y="1530"/>
                <a:ext cx="54" cy="167"/>
              </a:xfrm>
              <a:custGeom>
                <a:avLst/>
                <a:gdLst>
                  <a:gd name="T0" fmla="*/ 13 w 27"/>
                  <a:gd name="T1" fmla="*/ 83 h 83"/>
                  <a:gd name="T2" fmla="*/ 0 w 27"/>
                  <a:gd name="T3" fmla="*/ 70 h 83"/>
                  <a:gd name="T4" fmla="*/ 0 w 27"/>
                  <a:gd name="T5" fmla="*/ 14 h 83"/>
                  <a:gd name="T6" fmla="*/ 13 w 27"/>
                  <a:gd name="T7" fmla="*/ 0 h 83"/>
                  <a:gd name="T8" fmla="*/ 27 w 27"/>
                  <a:gd name="T9" fmla="*/ 14 h 83"/>
                  <a:gd name="T10" fmla="*/ 27 w 27"/>
                  <a:gd name="T11" fmla="*/ 70 h 83"/>
                  <a:gd name="T12" fmla="*/ 13 w 2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7" h="83">
                    <a:moveTo>
                      <a:pt x="13" y="83"/>
                    </a:moveTo>
                    <a:cubicBezTo>
                      <a:pt x="6" y="83"/>
                      <a:pt x="0" y="77"/>
                      <a:pt x="0" y="70"/>
                    </a:cubicBezTo>
                    <a:cubicBezTo>
                      <a:pt x="0" y="14"/>
                      <a:pt x="0" y="14"/>
                      <a:pt x="0" y="14"/>
                    </a:cubicBezTo>
                    <a:cubicBezTo>
                      <a:pt x="0" y="6"/>
                      <a:pt x="6" y="0"/>
                      <a:pt x="13" y="0"/>
                    </a:cubicBezTo>
                    <a:cubicBezTo>
                      <a:pt x="21" y="0"/>
                      <a:pt x="27" y="6"/>
                      <a:pt x="27" y="14"/>
                    </a:cubicBezTo>
                    <a:cubicBezTo>
                      <a:pt x="27" y="70"/>
                      <a:pt x="27" y="70"/>
                      <a:pt x="27" y="70"/>
                    </a:cubicBezTo>
                    <a:cubicBezTo>
                      <a:pt x="27" y="77"/>
                      <a:pt x="21" y="83"/>
                      <a:pt x="1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p:cNvSpPr>
              <p:nvPr/>
            </p:nvSpPr>
            <p:spPr bwMode="auto">
              <a:xfrm>
                <a:off x="2860" y="1530"/>
                <a:ext cx="54" cy="167"/>
              </a:xfrm>
              <a:custGeom>
                <a:avLst/>
                <a:gdLst>
                  <a:gd name="T0" fmla="*/ 13 w 27"/>
                  <a:gd name="T1" fmla="*/ 83 h 83"/>
                  <a:gd name="T2" fmla="*/ 0 w 27"/>
                  <a:gd name="T3" fmla="*/ 70 h 83"/>
                  <a:gd name="T4" fmla="*/ 0 w 27"/>
                  <a:gd name="T5" fmla="*/ 14 h 83"/>
                  <a:gd name="T6" fmla="*/ 13 w 27"/>
                  <a:gd name="T7" fmla="*/ 0 h 83"/>
                  <a:gd name="T8" fmla="*/ 27 w 27"/>
                  <a:gd name="T9" fmla="*/ 14 h 83"/>
                  <a:gd name="T10" fmla="*/ 27 w 27"/>
                  <a:gd name="T11" fmla="*/ 70 h 83"/>
                  <a:gd name="T12" fmla="*/ 13 w 2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7" h="83">
                    <a:moveTo>
                      <a:pt x="13" y="83"/>
                    </a:moveTo>
                    <a:cubicBezTo>
                      <a:pt x="6" y="83"/>
                      <a:pt x="0" y="77"/>
                      <a:pt x="0" y="70"/>
                    </a:cubicBezTo>
                    <a:cubicBezTo>
                      <a:pt x="0" y="14"/>
                      <a:pt x="0" y="14"/>
                      <a:pt x="0" y="14"/>
                    </a:cubicBezTo>
                    <a:cubicBezTo>
                      <a:pt x="0" y="6"/>
                      <a:pt x="6" y="0"/>
                      <a:pt x="13" y="0"/>
                    </a:cubicBezTo>
                    <a:cubicBezTo>
                      <a:pt x="21" y="0"/>
                      <a:pt x="27" y="6"/>
                      <a:pt x="27" y="14"/>
                    </a:cubicBezTo>
                    <a:cubicBezTo>
                      <a:pt x="27" y="70"/>
                      <a:pt x="27" y="70"/>
                      <a:pt x="27" y="70"/>
                    </a:cubicBezTo>
                    <a:cubicBezTo>
                      <a:pt x="27" y="77"/>
                      <a:pt x="21" y="83"/>
                      <a:pt x="13" y="83"/>
                    </a:cubicBezTo>
                    <a:close/>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p:cNvSpPr>
              <p:nvPr/>
            </p:nvSpPr>
            <p:spPr bwMode="auto">
              <a:xfrm>
                <a:off x="3141" y="1530"/>
                <a:ext cx="55" cy="167"/>
              </a:xfrm>
              <a:custGeom>
                <a:avLst/>
                <a:gdLst>
                  <a:gd name="T0" fmla="*/ 14 w 27"/>
                  <a:gd name="T1" fmla="*/ 83 h 83"/>
                  <a:gd name="T2" fmla="*/ 0 w 27"/>
                  <a:gd name="T3" fmla="*/ 70 h 83"/>
                  <a:gd name="T4" fmla="*/ 0 w 27"/>
                  <a:gd name="T5" fmla="*/ 14 h 83"/>
                  <a:gd name="T6" fmla="*/ 14 w 27"/>
                  <a:gd name="T7" fmla="*/ 0 h 83"/>
                  <a:gd name="T8" fmla="*/ 27 w 27"/>
                  <a:gd name="T9" fmla="*/ 14 h 83"/>
                  <a:gd name="T10" fmla="*/ 27 w 27"/>
                  <a:gd name="T11" fmla="*/ 70 h 83"/>
                  <a:gd name="T12" fmla="*/ 14 w 2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7" h="83">
                    <a:moveTo>
                      <a:pt x="14" y="83"/>
                    </a:moveTo>
                    <a:cubicBezTo>
                      <a:pt x="6" y="83"/>
                      <a:pt x="0" y="77"/>
                      <a:pt x="0" y="70"/>
                    </a:cubicBezTo>
                    <a:cubicBezTo>
                      <a:pt x="0" y="14"/>
                      <a:pt x="0" y="14"/>
                      <a:pt x="0" y="14"/>
                    </a:cubicBezTo>
                    <a:cubicBezTo>
                      <a:pt x="0" y="6"/>
                      <a:pt x="6" y="0"/>
                      <a:pt x="14" y="0"/>
                    </a:cubicBezTo>
                    <a:cubicBezTo>
                      <a:pt x="21" y="0"/>
                      <a:pt x="27" y="6"/>
                      <a:pt x="27" y="14"/>
                    </a:cubicBezTo>
                    <a:cubicBezTo>
                      <a:pt x="27" y="70"/>
                      <a:pt x="27" y="70"/>
                      <a:pt x="27" y="70"/>
                    </a:cubicBezTo>
                    <a:cubicBezTo>
                      <a:pt x="27" y="77"/>
                      <a:pt x="21" y="83"/>
                      <a:pt x="14"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p:cNvSpPr>
              <p:nvPr/>
            </p:nvSpPr>
            <p:spPr bwMode="auto">
              <a:xfrm>
                <a:off x="3141" y="1530"/>
                <a:ext cx="55" cy="167"/>
              </a:xfrm>
              <a:custGeom>
                <a:avLst/>
                <a:gdLst>
                  <a:gd name="T0" fmla="*/ 14 w 27"/>
                  <a:gd name="T1" fmla="*/ 83 h 83"/>
                  <a:gd name="T2" fmla="*/ 0 w 27"/>
                  <a:gd name="T3" fmla="*/ 70 h 83"/>
                  <a:gd name="T4" fmla="*/ 0 w 27"/>
                  <a:gd name="T5" fmla="*/ 14 h 83"/>
                  <a:gd name="T6" fmla="*/ 14 w 27"/>
                  <a:gd name="T7" fmla="*/ 0 h 83"/>
                  <a:gd name="T8" fmla="*/ 27 w 27"/>
                  <a:gd name="T9" fmla="*/ 14 h 83"/>
                  <a:gd name="T10" fmla="*/ 27 w 27"/>
                  <a:gd name="T11" fmla="*/ 70 h 83"/>
                  <a:gd name="T12" fmla="*/ 14 w 2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7" h="83">
                    <a:moveTo>
                      <a:pt x="14" y="83"/>
                    </a:moveTo>
                    <a:cubicBezTo>
                      <a:pt x="6" y="83"/>
                      <a:pt x="0" y="77"/>
                      <a:pt x="0" y="70"/>
                    </a:cubicBezTo>
                    <a:cubicBezTo>
                      <a:pt x="0" y="14"/>
                      <a:pt x="0" y="14"/>
                      <a:pt x="0" y="14"/>
                    </a:cubicBezTo>
                    <a:cubicBezTo>
                      <a:pt x="0" y="6"/>
                      <a:pt x="6" y="0"/>
                      <a:pt x="14" y="0"/>
                    </a:cubicBezTo>
                    <a:cubicBezTo>
                      <a:pt x="21" y="0"/>
                      <a:pt x="27" y="6"/>
                      <a:pt x="27" y="14"/>
                    </a:cubicBezTo>
                    <a:cubicBezTo>
                      <a:pt x="27" y="70"/>
                      <a:pt x="27" y="70"/>
                      <a:pt x="27" y="70"/>
                    </a:cubicBezTo>
                    <a:cubicBezTo>
                      <a:pt x="27" y="77"/>
                      <a:pt x="21" y="83"/>
                      <a:pt x="14" y="83"/>
                    </a:cubicBezTo>
                    <a:close/>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p:cNvSpPr>
              <p:nvPr/>
            </p:nvSpPr>
            <p:spPr bwMode="auto">
              <a:xfrm>
                <a:off x="3407" y="1530"/>
                <a:ext cx="54" cy="167"/>
              </a:xfrm>
              <a:custGeom>
                <a:avLst/>
                <a:gdLst>
                  <a:gd name="T0" fmla="*/ 13 w 27"/>
                  <a:gd name="T1" fmla="*/ 83 h 83"/>
                  <a:gd name="T2" fmla="*/ 0 w 27"/>
                  <a:gd name="T3" fmla="*/ 70 h 83"/>
                  <a:gd name="T4" fmla="*/ 0 w 27"/>
                  <a:gd name="T5" fmla="*/ 14 h 83"/>
                  <a:gd name="T6" fmla="*/ 13 w 27"/>
                  <a:gd name="T7" fmla="*/ 0 h 83"/>
                  <a:gd name="T8" fmla="*/ 27 w 27"/>
                  <a:gd name="T9" fmla="*/ 14 h 83"/>
                  <a:gd name="T10" fmla="*/ 27 w 27"/>
                  <a:gd name="T11" fmla="*/ 70 h 83"/>
                  <a:gd name="T12" fmla="*/ 13 w 2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7" h="83">
                    <a:moveTo>
                      <a:pt x="13" y="83"/>
                    </a:moveTo>
                    <a:cubicBezTo>
                      <a:pt x="6" y="83"/>
                      <a:pt x="0" y="77"/>
                      <a:pt x="0" y="70"/>
                    </a:cubicBezTo>
                    <a:cubicBezTo>
                      <a:pt x="0" y="14"/>
                      <a:pt x="0" y="14"/>
                      <a:pt x="0" y="14"/>
                    </a:cubicBezTo>
                    <a:cubicBezTo>
                      <a:pt x="0" y="6"/>
                      <a:pt x="6" y="0"/>
                      <a:pt x="13" y="0"/>
                    </a:cubicBezTo>
                    <a:cubicBezTo>
                      <a:pt x="21" y="0"/>
                      <a:pt x="27" y="6"/>
                      <a:pt x="27" y="14"/>
                    </a:cubicBezTo>
                    <a:cubicBezTo>
                      <a:pt x="27" y="70"/>
                      <a:pt x="27" y="70"/>
                      <a:pt x="27" y="70"/>
                    </a:cubicBezTo>
                    <a:cubicBezTo>
                      <a:pt x="27" y="77"/>
                      <a:pt x="21" y="83"/>
                      <a:pt x="13"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p:cNvSpPr>
              <p:nvPr/>
            </p:nvSpPr>
            <p:spPr bwMode="auto">
              <a:xfrm>
                <a:off x="3407" y="1530"/>
                <a:ext cx="54" cy="167"/>
              </a:xfrm>
              <a:custGeom>
                <a:avLst/>
                <a:gdLst>
                  <a:gd name="T0" fmla="*/ 13 w 27"/>
                  <a:gd name="T1" fmla="*/ 83 h 83"/>
                  <a:gd name="T2" fmla="*/ 0 w 27"/>
                  <a:gd name="T3" fmla="*/ 70 h 83"/>
                  <a:gd name="T4" fmla="*/ 0 w 27"/>
                  <a:gd name="T5" fmla="*/ 14 h 83"/>
                  <a:gd name="T6" fmla="*/ 13 w 27"/>
                  <a:gd name="T7" fmla="*/ 0 h 83"/>
                  <a:gd name="T8" fmla="*/ 27 w 27"/>
                  <a:gd name="T9" fmla="*/ 14 h 83"/>
                  <a:gd name="T10" fmla="*/ 27 w 27"/>
                  <a:gd name="T11" fmla="*/ 70 h 83"/>
                  <a:gd name="T12" fmla="*/ 13 w 2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27" h="83">
                    <a:moveTo>
                      <a:pt x="13" y="83"/>
                    </a:moveTo>
                    <a:cubicBezTo>
                      <a:pt x="6" y="83"/>
                      <a:pt x="0" y="77"/>
                      <a:pt x="0" y="70"/>
                    </a:cubicBezTo>
                    <a:cubicBezTo>
                      <a:pt x="0" y="14"/>
                      <a:pt x="0" y="14"/>
                      <a:pt x="0" y="14"/>
                    </a:cubicBezTo>
                    <a:cubicBezTo>
                      <a:pt x="0" y="6"/>
                      <a:pt x="6" y="0"/>
                      <a:pt x="13" y="0"/>
                    </a:cubicBezTo>
                    <a:cubicBezTo>
                      <a:pt x="21" y="0"/>
                      <a:pt x="27" y="6"/>
                      <a:pt x="27" y="14"/>
                    </a:cubicBezTo>
                    <a:cubicBezTo>
                      <a:pt x="27" y="70"/>
                      <a:pt x="27" y="70"/>
                      <a:pt x="27" y="70"/>
                    </a:cubicBezTo>
                    <a:cubicBezTo>
                      <a:pt x="27" y="77"/>
                      <a:pt x="21" y="83"/>
                      <a:pt x="13" y="83"/>
                    </a:cubicBezTo>
                    <a:close/>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18"/>
              <p:cNvSpPr>
                <a:spLocks noChangeShapeType="1"/>
              </p:cNvSpPr>
              <p:nvPr/>
            </p:nvSpPr>
            <p:spPr bwMode="auto">
              <a:xfrm>
                <a:off x="2323" y="1760"/>
                <a:ext cx="1110" cy="0"/>
              </a:xfrm>
              <a:prstGeom prst="line">
                <a:avLst/>
              </a:prstGeom>
              <a:noFill/>
              <a:ln w="12700" cap="rnd">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Rectangle 19"/>
              <p:cNvSpPr>
                <a:spLocks noChangeArrowheads="1"/>
              </p:cNvSpPr>
              <p:nvPr/>
            </p:nvSpPr>
            <p:spPr bwMode="auto">
              <a:xfrm>
                <a:off x="2967" y="2120"/>
                <a:ext cx="201" cy="185"/>
              </a:xfrm>
              <a:prstGeom prst="rect">
                <a:avLst/>
              </a:prstGeom>
              <a:noFill/>
              <a:ln w="12700" cap="flat">
                <a:solidFill>
                  <a:schemeClr val="tx2">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Rectangle 20"/>
              <p:cNvSpPr>
                <a:spLocks noChangeArrowheads="1"/>
              </p:cNvSpPr>
              <p:nvPr/>
            </p:nvSpPr>
            <p:spPr bwMode="auto">
              <a:xfrm>
                <a:off x="2641" y="1967"/>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21"/>
              <p:cNvSpPr>
                <a:spLocks noChangeArrowheads="1"/>
              </p:cNvSpPr>
              <p:nvPr/>
            </p:nvSpPr>
            <p:spPr bwMode="auto">
              <a:xfrm>
                <a:off x="2828" y="1967"/>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Rectangle 22"/>
              <p:cNvSpPr>
                <a:spLocks noChangeArrowheads="1"/>
              </p:cNvSpPr>
              <p:nvPr/>
            </p:nvSpPr>
            <p:spPr bwMode="auto">
              <a:xfrm>
                <a:off x="3013" y="1967"/>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Rectangle 23"/>
              <p:cNvSpPr>
                <a:spLocks noChangeArrowheads="1"/>
              </p:cNvSpPr>
              <p:nvPr/>
            </p:nvSpPr>
            <p:spPr bwMode="auto">
              <a:xfrm>
                <a:off x="3200" y="1967"/>
                <a:ext cx="108" cy="109"/>
              </a:xfrm>
              <a:prstGeom prst="rect">
                <a:avLst/>
              </a:pr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Rectangle 24"/>
              <p:cNvSpPr>
                <a:spLocks noChangeArrowheads="1"/>
              </p:cNvSpPr>
              <p:nvPr/>
            </p:nvSpPr>
            <p:spPr bwMode="auto">
              <a:xfrm>
                <a:off x="3385" y="1967"/>
                <a:ext cx="108" cy="109"/>
              </a:xfrm>
              <a:prstGeom prst="rect">
                <a:avLst/>
              </a:pr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Rectangle 25"/>
              <p:cNvSpPr>
                <a:spLocks noChangeArrowheads="1"/>
              </p:cNvSpPr>
              <p:nvPr/>
            </p:nvSpPr>
            <p:spPr bwMode="auto">
              <a:xfrm>
                <a:off x="2269" y="2158"/>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Rectangle 26"/>
              <p:cNvSpPr>
                <a:spLocks noChangeArrowheads="1"/>
              </p:cNvSpPr>
              <p:nvPr/>
            </p:nvSpPr>
            <p:spPr bwMode="auto">
              <a:xfrm>
                <a:off x="2454" y="2158"/>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Rectangle 27"/>
              <p:cNvSpPr>
                <a:spLocks noChangeArrowheads="1"/>
              </p:cNvSpPr>
              <p:nvPr/>
            </p:nvSpPr>
            <p:spPr bwMode="auto">
              <a:xfrm>
                <a:off x="2641" y="2158"/>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Rectangle 28"/>
              <p:cNvSpPr>
                <a:spLocks noChangeArrowheads="1"/>
              </p:cNvSpPr>
              <p:nvPr/>
            </p:nvSpPr>
            <p:spPr bwMode="auto">
              <a:xfrm>
                <a:off x="2828" y="2158"/>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Rectangle 29"/>
              <p:cNvSpPr>
                <a:spLocks noChangeArrowheads="1"/>
              </p:cNvSpPr>
              <p:nvPr/>
            </p:nvSpPr>
            <p:spPr bwMode="auto">
              <a:xfrm>
                <a:off x="3013" y="2158"/>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Rectangle 30"/>
              <p:cNvSpPr>
                <a:spLocks noChangeArrowheads="1"/>
              </p:cNvSpPr>
              <p:nvPr/>
            </p:nvSpPr>
            <p:spPr bwMode="auto">
              <a:xfrm>
                <a:off x="3200" y="2158"/>
                <a:ext cx="108" cy="109"/>
              </a:xfrm>
              <a:prstGeom prst="rect">
                <a:avLst/>
              </a:pr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31"/>
              <p:cNvSpPr>
                <a:spLocks noChangeArrowheads="1"/>
              </p:cNvSpPr>
              <p:nvPr/>
            </p:nvSpPr>
            <p:spPr bwMode="auto">
              <a:xfrm>
                <a:off x="3385" y="2158"/>
                <a:ext cx="108" cy="109"/>
              </a:xfrm>
              <a:prstGeom prst="rect">
                <a:avLst/>
              </a:pr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Rectangle 32"/>
              <p:cNvSpPr>
                <a:spLocks noChangeArrowheads="1"/>
              </p:cNvSpPr>
              <p:nvPr/>
            </p:nvSpPr>
            <p:spPr bwMode="auto">
              <a:xfrm>
                <a:off x="2269" y="2351"/>
                <a:ext cx="108" cy="107"/>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33"/>
              <p:cNvSpPr>
                <a:spLocks noChangeArrowheads="1"/>
              </p:cNvSpPr>
              <p:nvPr/>
            </p:nvSpPr>
            <p:spPr bwMode="auto">
              <a:xfrm>
                <a:off x="2454" y="2351"/>
                <a:ext cx="108" cy="107"/>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Rectangle 34"/>
              <p:cNvSpPr>
                <a:spLocks noChangeArrowheads="1"/>
              </p:cNvSpPr>
              <p:nvPr/>
            </p:nvSpPr>
            <p:spPr bwMode="auto">
              <a:xfrm>
                <a:off x="2641" y="2351"/>
                <a:ext cx="108" cy="107"/>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35"/>
              <p:cNvSpPr>
                <a:spLocks noChangeArrowheads="1"/>
              </p:cNvSpPr>
              <p:nvPr/>
            </p:nvSpPr>
            <p:spPr bwMode="auto">
              <a:xfrm>
                <a:off x="2828" y="2351"/>
                <a:ext cx="108" cy="107"/>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Rectangle 36"/>
              <p:cNvSpPr>
                <a:spLocks noChangeArrowheads="1"/>
              </p:cNvSpPr>
              <p:nvPr/>
            </p:nvSpPr>
            <p:spPr bwMode="auto">
              <a:xfrm>
                <a:off x="3013" y="2351"/>
                <a:ext cx="108" cy="107"/>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Rectangle 37"/>
              <p:cNvSpPr>
                <a:spLocks noChangeArrowheads="1"/>
              </p:cNvSpPr>
              <p:nvPr/>
            </p:nvSpPr>
            <p:spPr bwMode="auto">
              <a:xfrm>
                <a:off x="3200" y="2351"/>
                <a:ext cx="108" cy="107"/>
              </a:xfrm>
              <a:prstGeom prst="rect">
                <a:avLst/>
              </a:pr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38"/>
              <p:cNvSpPr>
                <a:spLocks noChangeArrowheads="1"/>
              </p:cNvSpPr>
              <p:nvPr/>
            </p:nvSpPr>
            <p:spPr bwMode="auto">
              <a:xfrm>
                <a:off x="3385" y="2351"/>
                <a:ext cx="108" cy="107"/>
              </a:xfrm>
              <a:prstGeom prst="rect">
                <a:avLst/>
              </a:pr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39"/>
              <p:cNvSpPr>
                <a:spLocks noChangeArrowheads="1"/>
              </p:cNvSpPr>
              <p:nvPr/>
            </p:nvSpPr>
            <p:spPr bwMode="auto">
              <a:xfrm>
                <a:off x="2269" y="2542"/>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40"/>
              <p:cNvSpPr>
                <a:spLocks noChangeArrowheads="1"/>
              </p:cNvSpPr>
              <p:nvPr/>
            </p:nvSpPr>
            <p:spPr bwMode="auto">
              <a:xfrm>
                <a:off x="2454" y="2542"/>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Rectangle 41"/>
              <p:cNvSpPr>
                <a:spLocks noChangeArrowheads="1"/>
              </p:cNvSpPr>
              <p:nvPr/>
            </p:nvSpPr>
            <p:spPr bwMode="auto">
              <a:xfrm>
                <a:off x="2641" y="2542"/>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42"/>
              <p:cNvSpPr>
                <a:spLocks noChangeArrowheads="1"/>
              </p:cNvSpPr>
              <p:nvPr/>
            </p:nvSpPr>
            <p:spPr bwMode="auto">
              <a:xfrm>
                <a:off x="2828" y="2542"/>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Rectangle 43"/>
              <p:cNvSpPr>
                <a:spLocks noChangeArrowheads="1"/>
              </p:cNvSpPr>
              <p:nvPr/>
            </p:nvSpPr>
            <p:spPr bwMode="auto">
              <a:xfrm>
                <a:off x="3013" y="2542"/>
                <a:ext cx="108" cy="109"/>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44"/>
              <p:cNvSpPr>
                <a:spLocks noChangeArrowheads="1"/>
              </p:cNvSpPr>
              <p:nvPr/>
            </p:nvSpPr>
            <p:spPr bwMode="auto">
              <a:xfrm>
                <a:off x="2299" y="1997"/>
                <a:ext cx="48" cy="4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Oval 45"/>
              <p:cNvSpPr>
                <a:spLocks noChangeArrowheads="1"/>
              </p:cNvSpPr>
              <p:nvPr/>
            </p:nvSpPr>
            <p:spPr bwMode="auto">
              <a:xfrm>
                <a:off x="2486" y="1997"/>
                <a:ext cx="46" cy="4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Oval 46"/>
              <p:cNvSpPr>
                <a:spLocks noChangeArrowheads="1"/>
              </p:cNvSpPr>
              <p:nvPr/>
            </p:nvSpPr>
            <p:spPr bwMode="auto">
              <a:xfrm>
                <a:off x="3232" y="2573"/>
                <a:ext cx="46" cy="4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Oval 47"/>
              <p:cNvSpPr>
                <a:spLocks noChangeArrowheads="1"/>
              </p:cNvSpPr>
              <p:nvPr/>
            </p:nvSpPr>
            <p:spPr bwMode="auto">
              <a:xfrm>
                <a:off x="3417" y="2573"/>
                <a:ext cx="48" cy="4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9" name="TextBox 147"/>
            <p:cNvSpPr txBox="1">
              <a:spLocks noChangeArrowheads="1"/>
            </p:cNvSpPr>
            <p:nvPr/>
          </p:nvSpPr>
          <p:spPr bwMode="auto">
            <a:xfrm>
              <a:off x="5306745" y="4196090"/>
              <a:ext cx="13117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dirty="0">
                  <a:solidFill>
                    <a:schemeClr val="tx2"/>
                  </a:solidFill>
                  <a:latin typeface="+mn-lt"/>
                </a:rPr>
                <a:t>By cycle in </a:t>
              </a:r>
              <a:br>
                <a:rPr lang="en-US" altLang="en-US" sz="1200" dirty="0">
                  <a:solidFill>
                    <a:schemeClr val="tx2"/>
                  </a:solidFill>
                  <a:latin typeface="+mn-lt"/>
                </a:rPr>
              </a:br>
              <a:r>
                <a:rPr lang="en-US" altLang="en-US" sz="1200" dirty="0">
                  <a:solidFill>
                    <a:schemeClr val="tx2"/>
                  </a:solidFill>
                  <a:latin typeface="+mn-lt"/>
                </a:rPr>
                <a:t>cumulative model </a:t>
              </a:r>
              <a:br>
                <a:rPr lang="en-US" altLang="en-US" sz="1200" dirty="0">
                  <a:solidFill>
                    <a:schemeClr val="tx2"/>
                  </a:solidFill>
                  <a:latin typeface="+mn-lt"/>
                </a:rPr>
              </a:br>
              <a:r>
                <a:rPr lang="en-US" altLang="en-US" sz="1200" dirty="0">
                  <a:solidFill>
                    <a:schemeClr val="tx2"/>
                  </a:solidFill>
                  <a:latin typeface="+mn-lt"/>
                </a:rPr>
                <a:t>results</a:t>
              </a:r>
            </a:p>
          </p:txBody>
        </p:sp>
      </p:grpSp>
      <p:sp>
        <p:nvSpPr>
          <p:cNvPr id="90" name="TextBox 7"/>
          <p:cNvSpPr txBox="1">
            <a:spLocks noChangeArrowheads="1"/>
          </p:cNvSpPr>
          <p:nvPr/>
        </p:nvSpPr>
        <p:spPr bwMode="auto">
          <a:xfrm>
            <a:off x="201674" y="3428110"/>
            <a:ext cx="1128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dirty="0">
                <a:solidFill>
                  <a:schemeClr val="accent4">
                    <a:lumMod val="50000"/>
                  </a:schemeClr>
                </a:solidFill>
                <a:latin typeface="+mn-lt"/>
              </a:rPr>
              <a:t>Literature</a:t>
            </a:r>
          </a:p>
        </p:txBody>
      </p:sp>
      <p:sp>
        <p:nvSpPr>
          <p:cNvPr id="91" name="TextBox 8"/>
          <p:cNvSpPr txBox="1">
            <a:spLocks noChangeArrowheads="1"/>
          </p:cNvSpPr>
          <p:nvPr/>
        </p:nvSpPr>
        <p:spPr bwMode="auto">
          <a:xfrm>
            <a:off x="180274" y="5891420"/>
            <a:ext cx="114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dirty="0">
                <a:solidFill>
                  <a:schemeClr val="accent4">
                    <a:lumMod val="50000"/>
                  </a:schemeClr>
                </a:solidFill>
                <a:latin typeface="+mn-lt"/>
              </a:rPr>
              <a:t>Real-world data</a:t>
            </a:r>
          </a:p>
        </p:txBody>
      </p:sp>
      <p:sp>
        <p:nvSpPr>
          <p:cNvPr id="92" name="TextBox 146"/>
          <p:cNvSpPr txBox="1">
            <a:spLocks noChangeArrowheads="1"/>
          </p:cNvSpPr>
          <p:nvPr/>
        </p:nvSpPr>
        <p:spPr bwMode="auto">
          <a:xfrm>
            <a:off x="3405363" y="2047166"/>
            <a:ext cx="191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solidFill>
                  <a:schemeClr val="accent2">
                    <a:lumMod val="75000"/>
                  </a:schemeClr>
                </a:solidFill>
                <a:latin typeface="+mn-lt"/>
              </a:rPr>
              <a:t>Accuracy check</a:t>
            </a:r>
          </a:p>
        </p:txBody>
      </p:sp>
      <p:sp>
        <p:nvSpPr>
          <p:cNvPr id="107" name="Freeform 291"/>
          <p:cNvSpPr>
            <a:spLocks noEditPoints="1"/>
          </p:cNvSpPr>
          <p:nvPr/>
        </p:nvSpPr>
        <p:spPr bwMode="auto">
          <a:xfrm>
            <a:off x="478463" y="2340087"/>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108" name="Freeform 291"/>
          <p:cNvSpPr>
            <a:spLocks noEditPoints="1"/>
          </p:cNvSpPr>
          <p:nvPr/>
        </p:nvSpPr>
        <p:spPr bwMode="auto">
          <a:xfrm>
            <a:off x="478463" y="2786535"/>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109" name="Freeform 291"/>
          <p:cNvSpPr>
            <a:spLocks noEditPoints="1"/>
          </p:cNvSpPr>
          <p:nvPr/>
        </p:nvSpPr>
        <p:spPr bwMode="auto">
          <a:xfrm>
            <a:off x="478463" y="1837537"/>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110" name="Freeform 291"/>
          <p:cNvSpPr>
            <a:spLocks noEditPoints="1"/>
          </p:cNvSpPr>
          <p:nvPr/>
        </p:nvSpPr>
        <p:spPr bwMode="auto">
          <a:xfrm>
            <a:off x="478463" y="4929238"/>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111" name="Freeform 291"/>
          <p:cNvSpPr>
            <a:spLocks noEditPoints="1"/>
          </p:cNvSpPr>
          <p:nvPr/>
        </p:nvSpPr>
        <p:spPr bwMode="auto">
          <a:xfrm>
            <a:off x="478463" y="5375686"/>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112" name="Freeform 291"/>
          <p:cNvSpPr>
            <a:spLocks noEditPoints="1"/>
          </p:cNvSpPr>
          <p:nvPr/>
        </p:nvSpPr>
        <p:spPr bwMode="auto">
          <a:xfrm>
            <a:off x="478463" y="4426688"/>
            <a:ext cx="446934" cy="44767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13 w 256"/>
              <a:gd name="T11" fmla="*/ 48 h 256"/>
              <a:gd name="T12" fmla="*/ 137 w 256"/>
              <a:gd name="T13" fmla="*/ 48 h 256"/>
              <a:gd name="T14" fmla="*/ 145 w 256"/>
              <a:gd name="T15" fmla="*/ 56 h 256"/>
              <a:gd name="T16" fmla="*/ 145 w 256"/>
              <a:gd name="T17" fmla="*/ 80 h 256"/>
              <a:gd name="T18" fmla="*/ 137 w 256"/>
              <a:gd name="T19" fmla="*/ 88 h 256"/>
              <a:gd name="T20" fmla="*/ 113 w 256"/>
              <a:gd name="T21" fmla="*/ 88 h 256"/>
              <a:gd name="T22" fmla="*/ 105 w 256"/>
              <a:gd name="T23" fmla="*/ 79 h 256"/>
              <a:gd name="T24" fmla="*/ 105 w 256"/>
              <a:gd name="T25" fmla="*/ 56 h 256"/>
              <a:gd name="T26" fmla="*/ 113 w 256"/>
              <a:gd name="T27" fmla="*/ 48 h 256"/>
              <a:gd name="T28" fmla="*/ 145 w 256"/>
              <a:gd name="T29" fmla="*/ 192 h 256"/>
              <a:gd name="T30" fmla="*/ 113 w 256"/>
              <a:gd name="T31" fmla="*/ 192 h 256"/>
              <a:gd name="T32" fmla="*/ 105 w 256"/>
              <a:gd name="T33" fmla="*/ 184 h 256"/>
              <a:gd name="T34" fmla="*/ 105 w 256"/>
              <a:gd name="T35" fmla="*/ 120 h 256"/>
              <a:gd name="T36" fmla="*/ 89 w 256"/>
              <a:gd name="T37" fmla="*/ 120 h 256"/>
              <a:gd name="T38" fmla="*/ 105 w 256"/>
              <a:gd name="T39" fmla="*/ 104 h 256"/>
              <a:gd name="T40" fmla="*/ 128 w 256"/>
              <a:gd name="T41" fmla="*/ 104 h 256"/>
              <a:gd name="T42" fmla="*/ 137 w 256"/>
              <a:gd name="T43" fmla="*/ 104 h 256"/>
              <a:gd name="T44" fmla="*/ 145 w 256"/>
              <a:gd name="T45" fmla="*/ 112 h 256"/>
              <a:gd name="T46" fmla="*/ 145 w 256"/>
              <a:gd name="T47" fmla="*/ 176 h 256"/>
              <a:gd name="T48" fmla="*/ 161 w 256"/>
              <a:gd name="T49" fmla="*/ 176 h 256"/>
              <a:gd name="T50" fmla="*/ 145 w 256"/>
              <a:gd name="T51"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13" y="48"/>
                </a:moveTo>
                <a:cubicBezTo>
                  <a:pt x="137" y="48"/>
                  <a:pt x="137" y="48"/>
                  <a:pt x="137" y="48"/>
                </a:cubicBezTo>
                <a:cubicBezTo>
                  <a:pt x="141" y="48"/>
                  <a:pt x="145" y="51"/>
                  <a:pt x="145" y="56"/>
                </a:cubicBezTo>
                <a:cubicBezTo>
                  <a:pt x="145" y="80"/>
                  <a:pt x="145" y="80"/>
                  <a:pt x="145" y="80"/>
                </a:cubicBezTo>
                <a:cubicBezTo>
                  <a:pt x="145" y="84"/>
                  <a:pt x="141" y="88"/>
                  <a:pt x="137" y="88"/>
                </a:cubicBezTo>
                <a:cubicBezTo>
                  <a:pt x="113" y="88"/>
                  <a:pt x="113" y="88"/>
                  <a:pt x="113" y="88"/>
                </a:cubicBezTo>
                <a:cubicBezTo>
                  <a:pt x="108" y="88"/>
                  <a:pt x="105" y="84"/>
                  <a:pt x="105" y="79"/>
                </a:cubicBezTo>
                <a:cubicBezTo>
                  <a:pt x="105" y="56"/>
                  <a:pt x="105" y="56"/>
                  <a:pt x="105" y="56"/>
                </a:cubicBezTo>
                <a:cubicBezTo>
                  <a:pt x="105" y="51"/>
                  <a:pt x="108" y="48"/>
                  <a:pt x="113" y="48"/>
                </a:cubicBezTo>
                <a:close/>
                <a:moveTo>
                  <a:pt x="145" y="192"/>
                </a:moveTo>
                <a:cubicBezTo>
                  <a:pt x="113" y="192"/>
                  <a:pt x="113" y="192"/>
                  <a:pt x="113" y="192"/>
                </a:cubicBezTo>
                <a:cubicBezTo>
                  <a:pt x="108" y="192"/>
                  <a:pt x="105" y="188"/>
                  <a:pt x="105" y="184"/>
                </a:cubicBezTo>
                <a:cubicBezTo>
                  <a:pt x="105" y="120"/>
                  <a:pt x="105" y="120"/>
                  <a:pt x="105" y="120"/>
                </a:cubicBezTo>
                <a:cubicBezTo>
                  <a:pt x="102" y="120"/>
                  <a:pt x="92" y="120"/>
                  <a:pt x="89" y="120"/>
                </a:cubicBezTo>
                <a:cubicBezTo>
                  <a:pt x="89" y="112"/>
                  <a:pt x="97" y="104"/>
                  <a:pt x="105" y="104"/>
                </a:cubicBezTo>
                <a:cubicBezTo>
                  <a:pt x="105" y="104"/>
                  <a:pt x="119" y="104"/>
                  <a:pt x="128" y="104"/>
                </a:cubicBezTo>
                <a:cubicBezTo>
                  <a:pt x="133" y="104"/>
                  <a:pt x="137" y="104"/>
                  <a:pt x="137" y="104"/>
                </a:cubicBezTo>
                <a:cubicBezTo>
                  <a:pt x="141" y="104"/>
                  <a:pt x="145" y="107"/>
                  <a:pt x="145" y="112"/>
                </a:cubicBezTo>
                <a:cubicBezTo>
                  <a:pt x="145" y="176"/>
                  <a:pt x="145" y="176"/>
                  <a:pt x="145" y="176"/>
                </a:cubicBezTo>
                <a:cubicBezTo>
                  <a:pt x="147" y="176"/>
                  <a:pt x="157" y="176"/>
                  <a:pt x="161" y="176"/>
                </a:cubicBezTo>
                <a:cubicBezTo>
                  <a:pt x="161" y="184"/>
                  <a:pt x="153" y="192"/>
                  <a:pt x="145" y="192"/>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grpSp>
        <p:nvGrpSpPr>
          <p:cNvPr id="106" name="Group 105"/>
          <p:cNvGrpSpPr/>
          <p:nvPr/>
        </p:nvGrpSpPr>
        <p:grpSpPr>
          <a:xfrm>
            <a:off x="6982838" y="2463301"/>
            <a:ext cx="2025533" cy="2624357"/>
            <a:chOff x="6988206" y="2438669"/>
            <a:chExt cx="2025533" cy="2624357"/>
          </a:xfrm>
        </p:grpSpPr>
        <p:grpSp>
          <p:nvGrpSpPr>
            <p:cNvPr id="13" name="Group 12"/>
            <p:cNvGrpSpPr/>
            <p:nvPr/>
          </p:nvGrpSpPr>
          <p:grpSpPr>
            <a:xfrm>
              <a:off x="6988206" y="2438669"/>
              <a:ext cx="1953655" cy="2624357"/>
              <a:chOff x="6802638" y="2711673"/>
              <a:chExt cx="1703456" cy="2288263"/>
            </a:xfrm>
          </p:grpSpPr>
          <p:sp>
            <p:nvSpPr>
              <p:cNvPr id="14" name="Snip Single Corner Rectangle 13"/>
              <p:cNvSpPr/>
              <p:nvPr/>
            </p:nvSpPr>
            <p:spPr>
              <a:xfrm>
                <a:off x="6802638" y="2711673"/>
                <a:ext cx="1703456" cy="2288263"/>
              </a:xfrm>
              <a:prstGeom prst="snip1Rect">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51"/>
              <p:cNvSpPr/>
              <p:nvPr/>
            </p:nvSpPr>
            <p:spPr>
              <a:xfrm>
                <a:off x="8222385" y="2713579"/>
                <a:ext cx="281329" cy="301338"/>
              </a:xfrm>
              <a:custGeom>
                <a:avLst/>
                <a:gdLst>
                  <a:gd name="connsiteX0" fmla="*/ 0 w 274184"/>
                  <a:gd name="connsiteY0" fmla="*/ 310863 h 310863"/>
                  <a:gd name="connsiteX1" fmla="*/ 0 w 274184"/>
                  <a:gd name="connsiteY1" fmla="*/ 0 h 310863"/>
                  <a:gd name="connsiteX2" fmla="*/ 274184 w 274184"/>
                  <a:gd name="connsiteY2" fmla="*/ 310863 h 310863"/>
                  <a:gd name="connsiteX3" fmla="*/ 0 w 274184"/>
                  <a:gd name="connsiteY3" fmla="*/ 310863 h 310863"/>
                  <a:gd name="connsiteX0" fmla="*/ 0 w 278947"/>
                  <a:gd name="connsiteY0" fmla="*/ 310863 h 310863"/>
                  <a:gd name="connsiteX1" fmla="*/ 0 w 278947"/>
                  <a:gd name="connsiteY1" fmla="*/ 0 h 310863"/>
                  <a:gd name="connsiteX2" fmla="*/ 278947 w 278947"/>
                  <a:gd name="connsiteY2" fmla="*/ 291813 h 310863"/>
                  <a:gd name="connsiteX3" fmla="*/ 0 w 278947"/>
                  <a:gd name="connsiteY3" fmla="*/ 310863 h 310863"/>
                  <a:gd name="connsiteX0" fmla="*/ 9525 w 288472"/>
                  <a:gd name="connsiteY0" fmla="*/ 301338 h 301338"/>
                  <a:gd name="connsiteX1" fmla="*/ 0 w 288472"/>
                  <a:gd name="connsiteY1" fmla="*/ 0 h 301338"/>
                  <a:gd name="connsiteX2" fmla="*/ 288472 w 288472"/>
                  <a:gd name="connsiteY2" fmla="*/ 282288 h 301338"/>
                  <a:gd name="connsiteX3" fmla="*/ 9525 w 288472"/>
                  <a:gd name="connsiteY3" fmla="*/ 301338 h 301338"/>
                  <a:gd name="connsiteX0" fmla="*/ 9525 w 281329"/>
                  <a:gd name="connsiteY0" fmla="*/ 301338 h 301338"/>
                  <a:gd name="connsiteX1" fmla="*/ 0 w 281329"/>
                  <a:gd name="connsiteY1" fmla="*/ 0 h 301338"/>
                  <a:gd name="connsiteX2" fmla="*/ 281329 w 281329"/>
                  <a:gd name="connsiteY2" fmla="*/ 282288 h 301338"/>
                  <a:gd name="connsiteX3" fmla="*/ 9525 w 281329"/>
                  <a:gd name="connsiteY3" fmla="*/ 301338 h 301338"/>
                </a:gdLst>
                <a:ahLst/>
                <a:cxnLst>
                  <a:cxn ang="0">
                    <a:pos x="connsiteX0" y="connsiteY0"/>
                  </a:cxn>
                  <a:cxn ang="0">
                    <a:pos x="connsiteX1" y="connsiteY1"/>
                  </a:cxn>
                  <a:cxn ang="0">
                    <a:pos x="connsiteX2" y="connsiteY2"/>
                  </a:cxn>
                  <a:cxn ang="0">
                    <a:pos x="connsiteX3" y="connsiteY3"/>
                  </a:cxn>
                </a:cxnLst>
                <a:rect l="l" t="t" r="r" b="b"/>
                <a:pathLst>
                  <a:path w="281329" h="301338">
                    <a:moveTo>
                      <a:pt x="9525" y="301338"/>
                    </a:moveTo>
                    <a:lnTo>
                      <a:pt x="0" y="0"/>
                    </a:lnTo>
                    <a:lnTo>
                      <a:pt x="281329" y="282288"/>
                    </a:lnTo>
                    <a:lnTo>
                      <a:pt x="9525" y="301338"/>
                    </a:lnTo>
                    <a:close/>
                  </a:path>
                </a:pathLst>
              </a:cu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3" name="TextBox 23"/>
            <p:cNvSpPr txBox="1">
              <a:spLocks noChangeArrowheads="1"/>
            </p:cNvSpPr>
            <p:nvPr/>
          </p:nvSpPr>
          <p:spPr bwMode="auto">
            <a:xfrm>
              <a:off x="7173670" y="2738722"/>
              <a:ext cx="1582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dirty="0">
                  <a:solidFill>
                    <a:schemeClr val="accent2"/>
                  </a:solidFill>
                  <a:latin typeface="+mn-lt"/>
                </a:rPr>
                <a:t>Wounds closed at 2 years</a:t>
              </a:r>
            </a:p>
          </p:txBody>
        </p:sp>
        <p:sp>
          <p:nvSpPr>
            <p:cNvPr id="94" name="Rectangle 93"/>
            <p:cNvSpPr/>
            <p:nvPr/>
          </p:nvSpPr>
          <p:spPr>
            <a:xfrm>
              <a:off x="7268795" y="3784931"/>
              <a:ext cx="457200" cy="911225"/>
            </a:xfrm>
            <a:prstGeom prst="rect">
              <a:avLst/>
            </a:prstGeom>
            <a:solidFill>
              <a:schemeClr val="tx2"/>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TextBox 25"/>
            <p:cNvSpPr txBox="1">
              <a:spLocks noChangeArrowheads="1"/>
            </p:cNvSpPr>
            <p:nvPr/>
          </p:nvSpPr>
          <p:spPr bwMode="auto">
            <a:xfrm>
              <a:off x="7146558" y="4756846"/>
              <a:ext cx="701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dirty="0">
                  <a:solidFill>
                    <a:schemeClr val="accent2"/>
                  </a:solidFill>
                  <a:latin typeface="+mn-lt"/>
                </a:rPr>
                <a:t>CCO</a:t>
              </a:r>
            </a:p>
          </p:txBody>
        </p:sp>
        <p:sp>
          <p:nvSpPr>
            <p:cNvPr id="96" name="TextBox 26"/>
            <p:cNvSpPr txBox="1">
              <a:spLocks noChangeArrowheads="1"/>
            </p:cNvSpPr>
            <p:nvPr/>
          </p:nvSpPr>
          <p:spPr bwMode="auto">
            <a:xfrm>
              <a:off x="7001302" y="3434812"/>
              <a:ext cx="992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solidFill>
                    <a:schemeClr val="accent2"/>
                  </a:solidFill>
                  <a:latin typeface="+mn-lt"/>
                </a:rPr>
                <a:t>65.9%</a:t>
              </a:r>
            </a:p>
          </p:txBody>
        </p:sp>
        <p:sp>
          <p:nvSpPr>
            <p:cNvPr id="97" name="Rectangle 96"/>
            <p:cNvSpPr/>
            <p:nvPr/>
          </p:nvSpPr>
          <p:spPr>
            <a:xfrm>
              <a:off x="8159465" y="4246894"/>
              <a:ext cx="457200" cy="449262"/>
            </a:xfrm>
            <a:prstGeom prst="rect">
              <a:avLst/>
            </a:prstGeom>
            <a:solidFill>
              <a:schemeClr val="tx2"/>
            </a:solidFill>
            <a:ln w="127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TextBox 28"/>
            <p:cNvSpPr txBox="1">
              <a:spLocks noChangeArrowheads="1"/>
            </p:cNvSpPr>
            <p:nvPr/>
          </p:nvSpPr>
          <p:spPr bwMode="auto">
            <a:xfrm>
              <a:off x="7891972" y="3867019"/>
              <a:ext cx="992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solidFill>
                    <a:schemeClr val="accent2"/>
                  </a:solidFill>
                  <a:latin typeface="+mn-lt"/>
                </a:rPr>
                <a:t>32.1%</a:t>
              </a:r>
            </a:p>
          </p:txBody>
        </p:sp>
        <p:sp>
          <p:nvSpPr>
            <p:cNvPr id="99" name="TextBox 29"/>
            <p:cNvSpPr txBox="1">
              <a:spLocks noChangeArrowheads="1"/>
            </p:cNvSpPr>
            <p:nvPr/>
          </p:nvSpPr>
          <p:spPr bwMode="auto">
            <a:xfrm>
              <a:off x="7762391" y="4756847"/>
              <a:ext cx="1251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dirty="0">
                  <a:solidFill>
                    <a:schemeClr val="accent2"/>
                  </a:solidFill>
                  <a:latin typeface="+mn-lt"/>
                </a:rPr>
                <a:t>Standard of Care</a:t>
              </a:r>
            </a:p>
          </p:txBody>
        </p:sp>
        <p:sp>
          <p:nvSpPr>
            <p:cNvPr id="100" name="TextBox 30"/>
            <p:cNvSpPr txBox="1">
              <a:spLocks noChangeArrowheads="1"/>
            </p:cNvSpPr>
            <p:nvPr/>
          </p:nvSpPr>
          <p:spPr bwMode="auto">
            <a:xfrm>
              <a:off x="6988206" y="3179130"/>
              <a:ext cx="19880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100" dirty="0">
                  <a:solidFill>
                    <a:schemeClr val="accent2"/>
                  </a:solidFill>
                  <a:latin typeface="+mn-lt"/>
                </a:rPr>
                <a:t>(Goodness of fit: 65.4%, 32.0%)</a:t>
              </a:r>
            </a:p>
          </p:txBody>
        </p:sp>
      </p:grpSp>
      <p:grpSp>
        <p:nvGrpSpPr>
          <p:cNvPr id="116" name="Group 115"/>
          <p:cNvGrpSpPr/>
          <p:nvPr/>
        </p:nvGrpSpPr>
        <p:grpSpPr>
          <a:xfrm>
            <a:off x="7635424" y="5207023"/>
            <a:ext cx="705395" cy="705395"/>
            <a:chOff x="1439069" y="5853667"/>
            <a:chExt cx="471487" cy="471487"/>
          </a:xfrm>
          <a:solidFill>
            <a:schemeClr val="bg2">
              <a:lumMod val="25000"/>
            </a:schemeClr>
          </a:solidFill>
        </p:grpSpPr>
        <p:sp>
          <p:nvSpPr>
            <p:cNvPr id="117" name="Oval 116"/>
            <p:cNvSpPr/>
            <p:nvPr/>
          </p:nvSpPr>
          <p:spPr>
            <a:xfrm>
              <a:off x="1439069" y="5853667"/>
              <a:ext cx="471487" cy="471487"/>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117"/>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9" name="TextBox 46096"/>
          <p:cNvSpPr txBox="1">
            <a:spLocks noChangeArrowheads="1"/>
          </p:cNvSpPr>
          <p:nvPr/>
        </p:nvSpPr>
        <p:spPr bwMode="auto">
          <a:xfrm>
            <a:off x="7054308" y="5932137"/>
            <a:ext cx="18676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dirty="0">
                <a:solidFill>
                  <a:schemeClr val="accent2">
                    <a:lumMod val="75000"/>
                  </a:schemeClr>
                </a:solidFill>
                <a:latin typeface="+mn-lt"/>
              </a:rPr>
              <a:t>Within prescribed </a:t>
            </a:r>
            <a:br>
              <a:rPr lang="en-US" altLang="en-US" dirty="0">
                <a:solidFill>
                  <a:schemeClr val="accent2">
                    <a:lumMod val="75000"/>
                  </a:schemeClr>
                </a:solidFill>
                <a:latin typeface="+mn-lt"/>
              </a:rPr>
            </a:br>
            <a:r>
              <a:rPr lang="en-US" altLang="en-US" dirty="0">
                <a:solidFill>
                  <a:schemeClr val="accent2">
                    <a:lumMod val="75000"/>
                  </a:schemeClr>
                </a:solidFill>
                <a:latin typeface="+mn-lt"/>
              </a:rPr>
              <a:t>limits</a:t>
            </a:r>
          </a:p>
        </p:txBody>
      </p:sp>
    </p:spTree>
    <p:extLst>
      <p:ext uri="{BB962C8B-B14F-4D97-AF65-F5344CB8AC3E}">
        <p14:creationId xmlns:p14="http://schemas.microsoft.com/office/powerpoint/2010/main" val="286367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0"/>
                                        </p:tgtEl>
                                        <p:attrNameLst>
                                          <p:attrName>style.visibility</p:attrName>
                                        </p:attrNameLst>
                                      </p:cBhvr>
                                      <p:to>
                                        <p:strVal val="visible"/>
                                      </p:to>
                                    </p:set>
                                    <p:animEffect transition="in" filter="fade">
                                      <p:cBhvr>
                                        <p:cTn id="13" dur="500"/>
                                        <p:tgtEl>
                                          <p:spTgt spid="9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fade">
                                      <p:cBhvr>
                                        <p:cTn id="16" dur="500"/>
                                        <p:tgtEl>
                                          <p:spTgt spid="91"/>
                                        </p:tgtEl>
                                      </p:cBhvr>
                                    </p:animEffect>
                                  </p:childTnLst>
                                </p:cTn>
                              </p:par>
                              <p:par>
                                <p:cTn id="17" presetID="10" presetClass="entr" presetSubtype="0" fill="hold" nodeType="withEffect">
                                  <p:stCondLst>
                                    <p:cond delay="40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par>
                                <p:cTn id="20" presetID="10" presetClass="entr" presetSubtype="0" fill="hold" grpId="0" nodeType="withEffect">
                                  <p:stCondLst>
                                    <p:cond delay="700"/>
                                  </p:stCondLst>
                                  <p:childTnLst>
                                    <p:set>
                                      <p:cBhvr>
                                        <p:cTn id="21" dur="1" fill="hold">
                                          <p:stCondLst>
                                            <p:cond delay="0"/>
                                          </p:stCondLst>
                                        </p:cTn>
                                        <p:tgtEl>
                                          <p:spTgt spid="85"/>
                                        </p:tgtEl>
                                        <p:attrNameLst>
                                          <p:attrName>style.visibility</p:attrName>
                                        </p:attrNameLst>
                                      </p:cBhvr>
                                      <p:to>
                                        <p:strVal val="visible"/>
                                      </p:to>
                                    </p:set>
                                    <p:animEffect transition="in" filter="fade">
                                      <p:cBhvr>
                                        <p:cTn id="22" dur="500"/>
                                        <p:tgtEl>
                                          <p:spTgt spid="85"/>
                                        </p:tgtEl>
                                      </p:cBhvr>
                                    </p:animEffect>
                                  </p:childTnLst>
                                </p:cTn>
                              </p:par>
                              <p:par>
                                <p:cTn id="23" presetID="10" presetClass="entr" presetSubtype="0" fill="hold" nodeType="withEffect">
                                  <p:stCondLst>
                                    <p:cond delay="1000"/>
                                  </p:stCondLst>
                                  <p:childTnLst>
                                    <p:set>
                                      <p:cBhvr>
                                        <p:cTn id="24" dur="1" fill="hold">
                                          <p:stCondLst>
                                            <p:cond delay="0"/>
                                          </p:stCondLst>
                                        </p:cTn>
                                        <p:tgtEl>
                                          <p:spTgt spid="114"/>
                                        </p:tgtEl>
                                        <p:attrNameLst>
                                          <p:attrName>style.visibility</p:attrName>
                                        </p:attrNameLst>
                                      </p:cBhvr>
                                      <p:to>
                                        <p:strVal val="visible"/>
                                      </p:to>
                                    </p:set>
                                    <p:animEffect transition="in" filter="fade">
                                      <p:cBhvr>
                                        <p:cTn id="25" dur="500"/>
                                        <p:tgtEl>
                                          <p:spTgt spid="114"/>
                                        </p:tgtEl>
                                      </p:cBhvr>
                                    </p:animEffect>
                                  </p:childTnLst>
                                </p:cTn>
                              </p:par>
                              <p:par>
                                <p:cTn id="26" presetID="10" presetClass="entr" presetSubtype="0" fill="hold" grpId="0" nodeType="withEffect">
                                  <p:stCondLst>
                                    <p:cond delay="130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500"/>
                                        <p:tgtEl>
                                          <p:spTgt spid="86"/>
                                        </p:tgtEl>
                                      </p:cBhvr>
                                    </p:animEffect>
                                  </p:childTnLst>
                                </p:cTn>
                              </p:par>
                              <p:par>
                                <p:cTn id="29" presetID="10" presetClass="entr" presetSubtype="0" fill="hold" nodeType="withEffect">
                                  <p:stCondLst>
                                    <p:cond delay="150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92"/>
                                        </p:tgtEl>
                                        <p:attrNameLst>
                                          <p:attrName>style.visibility</p:attrName>
                                        </p:attrNameLst>
                                      </p:cBhvr>
                                      <p:to>
                                        <p:strVal val="visible"/>
                                      </p:to>
                                    </p:set>
                                    <p:animEffect transition="in" filter="fade">
                                      <p:cBhvr>
                                        <p:cTn id="34" dur="500"/>
                                        <p:tgtEl>
                                          <p:spTgt spid="92"/>
                                        </p:tgtEl>
                                      </p:cBhvr>
                                    </p:animEffect>
                                  </p:childTnLst>
                                </p:cTn>
                              </p:par>
                              <p:par>
                                <p:cTn id="35" presetID="10" presetClass="entr" presetSubtype="0" fill="hold" grpId="0" nodeType="withEffect">
                                  <p:stCondLst>
                                    <p:cond delay="1700"/>
                                  </p:stCondLst>
                                  <p:childTnLst>
                                    <p:set>
                                      <p:cBhvr>
                                        <p:cTn id="36" dur="1" fill="hold">
                                          <p:stCondLst>
                                            <p:cond delay="0"/>
                                          </p:stCondLst>
                                        </p:cTn>
                                        <p:tgtEl>
                                          <p:spTgt spid="87"/>
                                        </p:tgtEl>
                                        <p:attrNameLst>
                                          <p:attrName>style.visibility</p:attrName>
                                        </p:attrNameLst>
                                      </p:cBhvr>
                                      <p:to>
                                        <p:strVal val="visible"/>
                                      </p:to>
                                    </p:set>
                                    <p:animEffect transition="in" filter="fade">
                                      <p:cBhvr>
                                        <p:cTn id="37" dur="500"/>
                                        <p:tgtEl>
                                          <p:spTgt spid="8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3"/>
                                        </p:tgtEl>
                                        <p:attrNameLst>
                                          <p:attrName>style.visibility</p:attrName>
                                        </p:attrNameLst>
                                      </p:cBhvr>
                                      <p:to>
                                        <p:strVal val="visible"/>
                                      </p:to>
                                    </p:set>
                                    <p:animEffect transition="in" filter="fade">
                                      <p:cBhvr>
                                        <p:cTn id="42" dur="500"/>
                                        <p:tgtEl>
                                          <p:spTgt spid="10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500"/>
                                        <p:tgtEl>
                                          <p:spTgt spid="10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2"/>
                                        </p:tgtEl>
                                        <p:attrNameLst>
                                          <p:attrName>style.visibility</p:attrName>
                                        </p:attrNameLst>
                                      </p:cBhvr>
                                      <p:to>
                                        <p:strVal val="visible"/>
                                      </p:to>
                                    </p:set>
                                    <p:animEffect transition="in" filter="fade">
                                      <p:cBhvr>
                                        <p:cTn id="51" dur="500"/>
                                        <p:tgtEl>
                                          <p:spTgt spid="11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fade">
                                      <p:cBhvr>
                                        <p:cTn id="54" dur="500"/>
                                        <p:tgtEl>
                                          <p:spTgt spid="11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7"/>
                                        </p:tgtEl>
                                        <p:attrNameLst>
                                          <p:attrName>style.visibility</p:attrName>
                                        </p:attrNameLst>
                                      </p:cBhvr>
                                      <p:to>
                                        <p:strVal val="visible"/>
                                      </p:to>
                                    </p:set>
                                    <p:animEffect transition="in" filter="fade">
                                      <p:cBhvr>
                                        <p:cTn id="60" dur="500"/>
                                        <p:tgtEl>
                                          <p:spTgt spid="107"/>
                                        </p:tgtEl>
                                      </p:cBhvr>
                                    </p:animEffect>
                                  </p:childTnLst>
                                </p:cTn>
                              </p:par>
                            </p:childTnLst>
                          </p:cTn>
                        </p:par>
                        <p:par>
                          <p:cTn id="61" fill="hold">
                            <p:stCondLst>
                              <p:cond delay="500"/>
                            </p:stCondLst>
                            <p:childTnLst>
                              <p:par>
                                <p:cTn id="62" presetID="63" presetClass="path" presetSubtype="0" accel="50000" decel="50000" fill="hold" grpId="1" nodeType="afterEffect">
                                  <p:stCondLst>
                                    <p:cond delay="0"/>
                                  </p:stCondLst>
                                  <p:childTnLst>
                                    <p:animMotion origin="layout" path="M 3.88889E-6 -2.59259E-6 L 0.83906 0.08542 " pathEditMode="relative" rAng="0" ptsTypes="AA">
                                      <p:cBhvr>
                                        <p:cTn id="63" dur="1000" fill="hold"/>
                                        <p:tgtEl>
                                          <p:spTgt spid="107"/>
                                        </p:tgtEl>
                                        <p:attrNameLst>
                                          <p:attrName>ppt_x</p:attrName>
                                          <p:attrName>ppt_y</p:attrName>
                                        </p:attrNameLst>
                                      </p:cBhvr>
                                      <p:rCtr x="41944" y="4259"/>
                                    </p:animMotion>
                                  </p:childTnLst>
                                </p:cTn>
                              </p:par>
                              <p:par>
                                <p:cTn id="64" presetID="63" presetClass="path" presetSubtype="0" accel="50000" decel="50000" fill="hold" grpId="1" nodeType="withEffect">
                                  <p:stCondLst>
                                    <p:cond delay="0"/>
                                  </p:stCondLst>
                                  <p:childTnLst>
                                    <p:animMotion origin="layout" path="M 3.88889E-6 1.11111E-6 L 0.83906 0.0787 " pathEditMode="relative" rAng="0" ptsTypes="AA">
                                      <p:cBhvr>
                                        <p:cTn id="65" dur="1000" fill="hold"/>
                                        <p:tgtEl>
                                          <p:spTgt spid="108"/>
                                        </p:tgtEl>
                                        <p:attrNameLst>
                                          <p:attrName>ppt_x</p:attrName>
                                          <p:attrName>ppt_y</p:attrName>
                                        </p:attrNameLst>
                                      </p:cBhvr>
                                      <p:rCtr x="41944" y="3935"/>
                                    </p:animMotion>
                                  </p:childTnLst>
                                </p:cTn>
                              </p:par>
                              <p:par>
                                <p:cTn id="66" presetID="63" presetClass="path" presetSubtype="0" accel="50000" decel="50000" fill="hold" grpId="1" nodeType="withEffect">
                                  <p:stCondLst>
                                    <p:cond delay="0"/>
                                  </p:stCondLst>
                                  <p:childTnLst>
                                    <p:animMotion origin="layout" path="M -5.55556E-7 1.11111E-6 L 0.82413 0.16922 " pathEditMode="relative" rAng="0" ptsTypes="AA">
                                      <p:cBhvr>
                                        <p:cTn id="67" dur="1000" fill="hold"/>
                                        <p:tgtEl>
                                          <p:spTgt spid="109"/>
                                        </p:tgtEl>
                                        <p:attrNameLst>
                                          <p:attrName>ppt_x</p:attrName>
                                          <p:attrName>ppt_y</p:attrName>
                                        </p:attrNameLst>
                                      </p:cBhvr>
                                      <p:rCtr x="41163" y="8426"/>
                                    </p:animMotion>
                                  </p:childTnLst>
                                </p:cTn>
                              </p:par>
                              <p:par>
                                <p:cTn id="68" presetID="63" presetClass="path" presetSubtype="0" accel="50000" decel="50000" fill="hold" grpId="1" nodeType="withEffect">
                                  <p:stCondLst>
                                    <p:cond delay="0"/>
                                  </p:stCondLst>
                                  <p:childTnLst>
                                    <p:animMotion origin="layout" path="M 3.88889E-6 1.11111E-6 L 0.82812 -0.11806 " pathEditMode="relative" rAng="0" ptsTypes="AA">
                                      <p:cBhvr>
                                        <p:cTn id="69" dur="1000" fill="hold"/>
                                        <p:tgtEl>
                                          <p:spTgt spid="110"/>
                                        </p:tgtEl>
                                        <p:attrNameLst>
                                          <p:attrName>ppt_x</p:attrName>
                                          <p:attrName>ppt_y</p:attrName>
                                        </p:attrNameLst>
                                      </p:cBhvr>
                                      <p:rCtr x="41406" y="-5903"/>
                                    </p:animMotion>
                                  </p:childTnLst>
                                </p:cTn>
                              </p:par>
                              <p:par>
                                <p:cTn id="70" presetID="63" presetClass="path" presetSubtype="0" accel="50000" decel="50000" fill="hold" grpId="1" nodeType="withEffect">
                                  <p:stCondLst>
                                    <p:cond delay="0"/>
                                  </p:stCondLst>
                                  <p:childTnLst>
                                    <p:animMotion origin="layout" path="M 3.88889E-6 4.81481E-6 L 0.83923 -0.20394 " pathEditMode="relative" rAng="0" ptsTypes="AA">
                                      <p:cBhvr>
                                        <p:cTn id="71" dur="1000" fill="hold"/>
                                        <p:tgtEl>
                                          <p:spTgt spid="111"/>
                                        </p:tgtEl>
                                        <p:attrNameLst>
                                          <p:attrName>ppt_x</p:attrName>
                                          <p:attrName>ppt_y</p:attrName>
                                        </p:attrNameLst>
                                      </p:cBhvr>
                                      <p:rCtr x="41962" y="-10208"/>
                                    </p:animMotion>
                                  </p:childTnLst>
                                </p:cTn>
                              </p:par>
                              <p:par>
                                <p:cTn id="72" presetID="63" presetClass="path" presetSubtype="0" accel="50000" decel="50000" fill="hold" grpId="1" nodeType="withEffect">
                                  <p:stCondLst>
                                    <p:cond delay="0"/>
                                  </p:stCondLst>
                                  <p:childTnLst>
                                    <p:animMotion origin="layout" path="M 3.88889E-6 7.40741E-7 L 0.83923 -0.10093 " pathEditMode="relative" rAng="0" ptsTypes="AA">
                                      <p:cBhvr>
                                        <p:cTn id="73" dur="1000" fill="hold"/>
                                        <p:tgtEl>
                                          <p:spTgt spid="112"/>
                                        </p:tgtEl>
                                        <p:attrNameLst>
                                          <p:attrName>ppt_x</p:attrName>
                                          <p:attrName>ppt_y</p:attrName>
                                        </p:attrNameLst>
                                      </p:cBhvr>
                                      <p:rCtr x="41962" y="-5046"/>
                                    </p:animMotion>
                                  </p:childTnLst>
                                </p:cTn>
                              </p:par>
                              <p:par>
                                <p:cTn id="74" presetID="10" presetClass="entr" presetSubtype="0" fill="hold" nodeType="withEffect">
                                  <p:stCondLst>
                                    <p:cond delay="400"/>
                                  </p:stCondLst>
                                  <p:childTnLst>
                                    <p:set>
                                      <p:cBhvr>
                                        <p:cTn id="75" dur="1" fill="hold">
                                          <p:stCondLst>
                                            <p:cond delay="0"/>
                                          </p:stCondLst>
                                        </p:cTn>
                                        <p:tgtEl>
                                          <p:spTgt spid="106"/>
                                        </p:tgtEl>
                                        <p:attrNameLst>
                                          <p:attrName>style.visibility</p:attrName>
                                        </p:attrNameLst>
                                      </p:cBhvr>
                                      <p:to>
                                        <p:strVal val="visible"/>
                                      </p:to>
                                    </p:set>
                                    <p:animEffect transition="in" filter="fade">
                                      <p:cBhvr>
                                        <p:cTn id="76" dur="1000"/>
                                        <p:tgtEl>
                                          <p:spTgt spid="106"/>
                                        </p:tgtEl>
                                      </p:cBhvr>
                                    </p:animEffect>
                                  </p:childTnLst>
                                </p:cTn>
                              </p:par>
                              <p:par>
                                <p:cTn id="77" presetID="53" presetClass="entr" presetSubtype="16" fill="hold" nodeType="withEffect">
                                  <p:stCondLst>
                                    <p:cond delay="1200"/>
                                  </p:stCondLst>
                                  <p:childTnLst>
                                    <p:set>
                                      <p:cBhvr>
                                        <p:cTn id="78" dur="1" fill="hold">
                                          <p:stCondLst>
                                            <p:cond delay="0"/>
                                          </p:stCondLst>
                                        </p:cTn>
                                        <p:tgtEl>
                                          <p:spTgt spid="116"/>
                                        </p:tgtEl>
                                        <p:attrNameLst>
                                          <p:attrName>style.visibility</p:attrName>
                                        </p:attrNameLst>
                                      </p:cBhvr>
                                      <p:to>
                                        <p:strVal val="visible"/>
                                      </p:to>
                                    </p:set>
                                    <p:anim calcmode="lin" valueType="num">
                                      <p:cBhvr>
                                        <p:cTn id="79" dur="500" fill="hold"/>
                                        <p:tgtEl>
                                          <p:spTgt spid="116"/>
                                        </p:tgtEl>
                                        <p:attrNameLst>
                                          <p:attrName>ppt_w</p:attrName>
                                        </p:attrNameLst>
                                      </p:cBhvr>
                                      <p:tavLst>
                                        <p:tav tm="0">
                                          <p:val>
                                            <p:fltVal val="0"/>
                                          </p:val>
                                        </p:tav>
                                        <p:tav tm="100000">
                                          <p:val>
                                            <p:strVal val="#ppt_w"/>
                                          </p:val>
                                        </p:tav>
                                      </p:tavLst>
                                    </p:anim>
                                    <p:anim calcmode="lin" valueType="num">
                                      <p:cBhvr>
                                        <p:cTn id="80" dur="500" fill="hold"/>
                                        <p:tgtEl>
                                          <p:spTgt spid="116"/>
                                        </p:tgtEl>
                                        <p:attrNameLst>
                                          <p:attrName>ppt_h</p:attrName>
                                        </p:attrNameLst>
                                      </p:cBhvr>
                                      <p:tavLst>
                                        <p:tav tm="0">
                                          <p:val>
                                            <p:fltVal val="0"/>
                                          </p:val>
                                        </p:tav>
                                        <p:tav tm="100000">
                                          <p:val>
                                            <p:strVal val="#ppt_h"/>
                                          </p:val>
                                        </p:tav>
                                      </p:tavLst>
                                    </p:anim>
                                    <p:animEffect transition="in" filter="fade">
                                      <p:cBhvr>
                                        <p:cTn id="81" dur="500"/>
                                        <p:tgtEl>
                                          <p:spTgt spid="116"/>
                                        </p:tgtEl>
                                      </p:cBhvr>
                                    </p:animEffect>
                                  </p:childTnLst>
                                </p:cTn>
                              </p:par>
                              <p:par>
                                <p:cTn id="82" presetID="10" presetClass="entr" presetSubtype="0" fill="hold" grpId="0" nodeType="withEffect">
                                  <p:stCondLst>
                                    <p:cond delay="1200"/>
                                  </p:stCondLst>
                                  <p:childTnLst>
                                    <p:set>
                                      <p:cBhvr>
                                        <p:cTn id="83" dur="1" fill="hold">
                                          <p:stCondLst>
                                            <p:cond delay="0"/>
                                          </p:stCondLst>
                                        </p:cTn>
                                        <p:tgtEl>
                                          <p:spTgt spid="119"/>
                                        </p:tgtEl>
                                        <p:attrNameLst>
                                          <p:attrName>style.visibility</p:attrName>
                                        </p:attrNameLst>
                                      </p:cBhvr>
                                      <p:to>
                                        <p:strVal val="visible"/>
                                      </p:to>
                                    </p:set>
                                    <p:animEffect transition="in" filter="fade">
                                      <p:cBhvr>
                                        <p:cTn id="84" dur="500"/>
                                        <p:tgtEl>
                                          <p:spTgt spid="119"/>
                                        </p:tgtEl>
                                      </p:cBhvr>
                                    </p:animEffect>
                                  </p:childTnLst>
                                </p:cTn>
                              </p:par>
                              <p:par>
                                <p:cTn id="85" presetID="6" presetClass="emph" presetSubtype="0" accel="48000" decel="52000" autoRev="1" fill="hold" nodeType="withEffect">
                                  <p:stCondLst>
                                    <p:cond delay="1500"/>
                                  </p:stCondLst>
                                  <p:childTnLst>
                                    <p:animScale>
                                      <p:cBhvr>
                                        <p:cTn id="86" dur="250" fill="hold"/>
                                        <p:tgtEl>
                                          <p:spTgt spid="1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85" grpId="0"/>
      <p:bldP spid="86" grpId="0"/>
      <p:bldP spid="87" grpId="0"/>
      <p:bldP spid="90" grpId="0"/>
      <p:bldP spid="91" grpId="0"/>
      <p:bldP spid="92" grpId="0"/>
      <p:bldP spid="107" grpId="0" animBg="1"/>
      <p:bldP spid="107" grpId="1" animBg="1"/>
      <p:bldP spid="108" grpId="0" animBg="1"/>
      <p:bldP spid="108" grpId="1" animBg="1"/>
      <p:bldP spid="109" grpId="0" animBg="1"/>
      <p:bldP spid="109" grpId="1" animBg="1"/>
      <p:bldP spid="110" grpId="0" animBg="1"/>
      <p:bldP spid="110" grpId="1" animBg="1"/>
      <p:bldP spid="111" grpId="0" animBg="1"/>
      <p:bldP spid="111" grpId="1" animBg="1"/>
      <p:bldP spid="112" grpId="0" animBg="1"/>
      <p:bldP spid="112" grpId="1" animBg="1"/>
      <p:bldP spid="1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450" y="1187450"/>
            <a:ext cx="8782050" cy="553085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ltLang="en-US" dirty="0"/>
              <a:t>Results</a:t>
            </a:r>
            <a:endParaRPr lang="en-US" dirty="0"/>
          </a:p>
        </p:txBody>
      </p:sp>
      <p:sp>
        <p:nvSpPr>
          <p:cNvPr id="61" name="Rectangle 60"/>
          <p:cNvSpPr/>
          <p:nvPr/>
        </p:nvSpPr>
        <p:spPr>
          <a:xfrm>
            <a:off x="8953500" y="1052736"/>
            <a:ext cx="201530"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506" name="Group 505"/>
          <p:cNvGrpSpPr/>
          <p:nvPr/>
        </p:nvGrpSpPr>
        <p:grpSpPr>
          <a:xfrm>
            <a:off x="1055688" y="2074863"/>
            <a:ext cx="7261225" cy="3924300"/>
            <a:chOff x="1055688" y="2074863"/>
            <a:chExt cx="7261225" cy="3924300"/>
          </a:xfrm>
        </p:grpSpPr>
        <p:sp>
          <p:nvSpPr>
            <p:cNvPr id="303" name="Rectangle 10"/>
            <p:cNvSpPr>
              <a:spLocks noChangeArrowheads="1"/>
            </p:cNvSpPr>
            <p:nvPr/>
          </p:nvSpPr>
          <p:spPr bwMode="auto">
            <a:xfrm>
              <a:off x="1055688" y="207486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4" name="Rectangle 11"/>
            <p:cNvSpPr>
              <a:spLocks noChangeArrowheads="1"/>
            </p:cNvSpPr>
            <p:nvPr/>
          </p:nvSpPr>
          <p:spPr bwMode="auto">
            <a:xfrm>
              <a:off x="1055688" y="2074863"/>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Rectangle 12"/>
            <p:cNvSpPr>
              <a:spLocks noChangeArrowheads="1"/>
            </p:cNvSpPr>
            <p:nvPr/>
          </p:nvSpPr>
          <p:spPr bwMode="auto">
            <a:xfrm>
              <a:off x="1331913" y="229552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 name="Rectangle 15"/>
            <p:cNvSpPr>
              <a:spLocks noChangeArrowheads="1"/>
            </p:cNvSpPr>
            <p:nvPr/>
          </p:nvSpPr>
          <p:spPr bwMode="auto">
            <a:xfrm>
              <a:off x="1609726" y="2505076"/>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Rectangle 16"/>
            <p:cNvSpPr>
              <a:spLocks noChangeArrowheads="1"/>
            </p:cNvSpPr>
            <p:nvPr/>
          </p:nvSpPr>
          <p:spPr bwMode="auto">
            <a:xfrm>
              <a:off x="1885951" y="269557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 name="Rectangle 18"/>
            <p:cNvSpPr>
              <a:spLocks noChangeArrowheads="1"/>
            </p:cNvSpPr>
            <p:nvPr/>
          </p:nvSpPr>
          <p:spPr bwMode="auto">
            <a:xfrm>
              <a:off x="2163763" y="287813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3" name="Rectangle 20"/>
            <p:cNvSpPr>
              <a:spLocks noChangeArrowheads="1"/>
            </p:cNvSpPr>
            <p:nvPr/>
          </p:nvSpPr>
          <p:spPr bwMode="auto">
            <a:xfrm>
              <a:off x="2439988" y="304006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 name="Rectangle 22"/>
            <p:cNvSpPr>
              <a:spLocks noChangeArrowheads="1"/>
            </p:cNvSpPr>
            <p:nvPr/>
          </p:nvSpPr>
          <p:spPr bwMode="auto">
            <a:xfrm>
              <a:off x="2708276" y="320198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7" name="Rectangle 24"/>
            <p:cNvSpPr>
              <a:spLocks noChangeArrowheads="1"/>
            </p:cNvSpPr>
            <p:nvPr/>
          </p:nvSpPr>
          <p:spPr bwMode="auto">
            <a:xfrm>
              <a:off x="2984501" y="334486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9" name="Rectangle 26"/>
            <p:cNvSpPr>
              <a:spLocks noChangeArrowheads="1"/>
            </p:cNvSpPr>
            <p:nvPr/>
          </p:nvSpPr>
          <p:spPr bwMode="auto">
            <a:xfrm>
              <a:off x="3262313" y="3487738"/>
              <a:ext cx="76200" cy="777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1" name="Rectangle 28"/>
            <p:cNvSpPr>
              <a:spLocks noChangeArrowheads="1"/>
            </p:cNvSpPr>
            <p:nvPr/>
          </p:nvSpPr>
          <p:spPr bwMode="auto">
            <a:xfrm>
              <a:off x="3538538" y="3622676"/>
              <a:ext cx="77788"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3" name="Rectangle 30"/>
            <p:cNvSpPr>
              <a:spLocks noChangeArrowheads="1"/>
            </p:cNvSpPr>
            <p:nvPr/>
          </p:nvSpPr>
          <p:spPr bwMode="auto">
            <a:xfrm>
              <a:off x="3816351" y="374650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5" name="Rectangle 32"/>
            <p:cNvSpPr>
              <a:spLocks noChangeArrowheads="1"/>
            </p:cNvSpPr>
            <p:nvPr/>
          </p:nvSpPr>
          <p:spPr bwMode="auto">
            <a:xfrm>
              <a:off x="4094163" y="386080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7" name="Rectangle 34"/>
            <p:cNvSpPr>
              <a:spLocks noChangeArrowheads="1"/>
            </p:cNvSpPr>
            <p:nvPr/>
          </p:nvSpPr>
          <p:spPr bwMode="auto">
            <a:xfrm>
              <a:off x="4370388" y="396557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0" name="Rectangle 37"/>
            <p:cNvSpPr>
              <a:spLocks noChangeArrowheads="1"/>
            </p:cNvSpPr>
            <p:nvPr/>
          </p:nvSpPr>
          <p:spPr bwMode="auto">
            <a:xfrm>
              <a:off x="4648201" y="4070351"/>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Rectangle 38"/>
            <p:cNvSpPr>
              <a:spLocks noChangeArrowheads="1"/>
            </p:cNvSpPr>
            <p:nvPr/>
          </p:nvSpPr>
          <p:spPr bwMode="auto">
            <a:xfrm>
              <a:off x="4914901" y="416718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3" name="Rectangle 40"/>
            <p:cNvSpPr>
              <a:spLocks noChangeArrowheads="1"/>
            </p:cNvSpPr>
            <p:nvPr/>
          </p:nvSpPr>
          <p:spPr bwMode="auto">
            <a:xfrm>
              <a:off x="5192713" y="425291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5" name="Rectangle 42"/>
            <p:cNvSpPr>
              <a:spLocks noChangeArrowheads="1"/>
            </p:cNvSpPr>
            <p:nvPr/>
          </p:nvSpPr>
          <p:spPr bwMode="auto">
            <a:xfrm>
              <a:off x="5468938" y="433863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7" name="Rectangle 44"/>
            <p:cNvSpPr>
              <a:spLocks noChangeArrowheads="1"/>
            </p:cNvSpPr>
            <p:nvPr/>
          </p:nvSpPr>
          <p:spPr bwMode="auto">
            <a:xfrm>
              <a:off x="5746751" y="442436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9" name="Rectangle 46"/>
            <p:cNvSpPr>
              <a:spLocks noChangeArrowheads="1"/>
            </p:cNvSpPr>
            <p:nvPr/>
          </p:nvSpPr>
          <p:spPr bwMode="auto">
            <a:xfrm>
              <a:off x="6022976" y="449103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1" name="Rectangle 48"/>
            <p:cNvSpPr>
              <a:spLocks noChangeArrowheads="1"/>
            </p:cNvSpPr>
            <p:nvPr/>
          </p:nvSpPr>
          <p:spPr bwMode="auto">
            <a:xfrm>
              <a:off x="6300788" y="456723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4" name="Rectangle 51"/>
            <p:cNvSpPr>
              <a:spLocks noChangeArrowheads="1"/>
            </p:cNvSpPr>
            <p:nvPr/>
          </p:nvSpPr>
          <p:spPr bwMode="auto">
            <a:xfrm>
              <a:off x="6577013" y="4633913"/>
              <a:ext cx="77788"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Rectangle 53"/>
            <p:cNvSpPr>
              <a:spLocks noChangeArrowheads="1"/>
            </p:cNvSpPr>
            <p:nvPr/>
          </p:nvSpPr>
          <p:spPr bwMode="auto">
            <a:xfrm>
              <a:off x="6854826" y="4700588"/>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Rectangle 54"/>
            <p:cNvSpPr>
              <a:spLocks noChangeArrowheads="1"/>
            </p:cNvSpPr>
            <p:nvPr/>
          </p:nvSpPr>
          <p:spPr bwMode="auto">
            <a:xfrm>
              <a:off x="7121526" y="4757738"/>
              <a:ext cx="77788" cy="777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9" name="Rectangle 56"/>
            <p:cNvSpPr>
              <a:spLocks noChangeArrowheads="1"/>
            </p:cNvSpPr>
            <p:nvPr/>
          </p:nvSpPr>
          <p:spPr bwMode="auto">
            <a:xfrm>
              <a:off x="7399338" y="481647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 name="Rectangle 58"/>
            <p:cNvSpPr>
              <a:spLocks noChangeArrowheads="1"/>
            </p:cNvSpPr>
            <p:nvPr/>
          </p:nvSpPr>
          <p:spPr bwMode="auto">
            <a:xfrm>
              <a:off x="7677151" y="486410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3" name="Rectangle 60"/>
            <p:cNvSpPr>
              <a:spLocks noChangeArrowheads="1"/>
            </p:cNvSpPr>
            <p:nvPr/>
          </p:nvSpPr>
          <p:spPr bwMode="auto">
            <a:xfrm>
              <a:off x="7953376" y="491172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99" name="Group 498"/>
            <p:cNvGrpSpPr/>
            <p:nvPr/>
          </p:nvGrpSpPr>
          <p:grpSpPr>
            <a:xfrm>
              <a:off x="1101726" y="2124076"/>
              <a:ext cx="7175500" cy="2884488"/>
              <a:chOff x="1101726" y="2124076"/>
              <a:chExt cx="7175500" cy="2884488"/>
            </a:xfrm>
          </p:grpSpPr>
          <p:sp>
            <p:nvSpPr>
              <p:cNvPr id="302" name="Freeform 9"/>
              <p:cNvSpPr>
                <a:spLocks/>
              </p:cNvSpPr>
              <p:nvPr/>
            </p:nvSpPr>
            <p:spPr bwMode="auto">
              <a:xfrm>
                <a:off x="1101726" y="2124076"/>
                <a:ext cx="7175500" cy="2884488"/>
              </a:xfrm>
              <a:custGeom>
                <a:avLst/>
                <a:gdLst>
                  <a:gd name="T0" fmla="*/ 0 w 4520"/>
                  <a:gd name="T1" fmla="*/ 0 h 1817"/>
                  <a:gd name="T2" fmla="*/ 174 w 4520"/>
                  <a:gd name="T3" fmla="*/ 138 h 1817"/>
                  <a:gd name="T4" fmla="*/ 349 w 4520"/>
                  <a:gd name="T5" fmla="*/ 271 h 1817"/>
                  <a:gd name="T6" fmla="*/ 523 w 4520"/>
                  <a:gd name="T7" fmla="*/ 391 h 1817"/>
                  <a:gd name="T8" fmla="*/ 698 w 4520"/>
                  <a:gd name="T9" fmla="*/ 505 h 1817"/>
                  <a:gd name="T10" fmla="*/ 872 w 4520"/>
                  <a:gd name="T11" fmla="*/ 608 h 1817"/>
                  <a:gd name="T12" fmla="*/ 1041 w 4520"/>
                  <a:gd name="T13" fmla="*/ 710 h 1817"/>
                  <a:gd name="T14" fmla="*/ 1215 w 4520"/>
                  <a:gd name="T15" fmla="*/ 800 h 1817"/>
                  <a:gd name="T16" fmla="*/ 1390 w 4520"/>
                  <a:gd name="T17" fmla="*/ 890 h 1817"/>
                  <a:gd name="T18" fmla="*/ 1564 w 4520"/>
                  <a:gd name="T19" fmla="*/ 974 h 1817"/>
                  <a:gd name="T20" fmla="*/ 1739 w 4520"/>
                  <a:gd name="T21" fmla="*/ 1053 h 1817"/>
                  <a:gd name="T22" fmla="*/ 1913 w 4520"/>
                  <a:gd name="T23" fmla="*/ 1125 h 1817"/>
                  <a:gd name="T24" fmla="*/ 2088 w 4520"/>
                  <a:gd name="T25" fmla="*/ 1191 h 1817"/>
                  <a:gd name="T26" fmla="*/ 2263 w 4520"/>
                  <a:gd name="T27" fmla="*/ 1257 h 1817"/>
                  <a:gd name="T28" fmla="*/ 2431 w 4520"/>
                  <a:gd name="T29" fmla="*/ 1317 h 1817"/>
                  <a:gd name="T30" fmla="*/ 2606 w 4520"/>
                  <a:gd name="T31" fmla="*/ 1371 h 1817"/>
                  <a:gd name="T32" fmla="*/ 2780 w 4520"/>
                  <a:gd name="T33" fmla="*/ 1426 h 1817"/>
                  <a:gd name="T34" fmla="*/ 2955 w 4520"/>
                  <a:gd name="T35" fmla="*/ 1480 h 1817"/>
                  <a:gd name="T36" fmla="*/ 3129 w 4520"/>
                  <a:gd name="T37" fmla="*/ 1522 h 1817"/>
                  <a:gd name="T38" fmla="*/ 3304 w 4520"/>
                  <a:gd name="T39" fmla="*/ 1570 h 1817"/>
                  <a:gd name="T40" fmla="*/ 3478 w 4520"/>
                  <a:gd name="T41" fmla="*/ 1612 h 1817"/>
                  <a:gd name="T42" fmla="*/ 3653 w 4520"/>
                  <a:gd name="T43" fmla="*/ 1654 h 1817"/>
                  <a:gd name="T44" fmla="*/ 3821 w 4520"/>
                  <a:gd name="T45" fmla="*/ 1690 h 1817"/>
                  <a:gd name="T46" fmla="*/ 3996 w 4520"/>
                  <a:gd name="T47" fmla="*/ 1726 h 1817"/>
                  <a:gd name="T48" fmla="*/ 4171 w 4520"/>
                  <a:gd name="T49" fmla="*/ 1756 h 1817"/>
                  <a:gd name="T50" fmla="*/ 4345 w 4520"/>
                  <a:gd name="T51" fmla="*/ 1787 h 1817"/>
                  <a:gd name="T52" fmla="*/ 4520 w 4520"/>
                  <a:gd name="T53" fmla="*/ 1817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20" h="1817">
                    <a:moveTo>
                      <a:pt x="0" y="0"/>
                    </a:moveTo>
                    <a:lnTo>
                      <a:pt x="174" y="138"/>
                    </a:lnTo>
                    <a:lnTo>
                      <a:pt x="349" y="271"/>
                    </a:lnTo>
                    <a:lnTo>
                      <a:pt x="523" y="391"/>
                    </a:lnTo>
                    <a:lnTo>
                      <a:pt x="698" y="505"/>
                    </a:lnTo>
                    <a:lnTo>
                      <a:pt x="872" y="608"/>
                    </a:lnTo>
                    <a:lnTo>
                      <a:pt x="1041" y="710"/>
                    </a:lnTo>
                    <a:lnTo>
                      <a:pt x="1215" y="800"/>
                    </a:lnTo>
                    <a:lnTo>
                      <a:pt x="1390" y="890"/>
                    </a:lnTo>
                    <a:lnTo>
                      <a:pt x="1564" y="974"/>
                    </a:lnTo>
                    <a:lnTo>
                      <a:pt x="1739" y="1053"/>
                    </a:lnTo>
                    <a:lnTo>
                      <a:pt x="1913" y="1125"/>
                    </a:lnTo>
                    <a:lnTo>
                      <a:pt x="2088" y="1191"/>
                    </a:lnTo>
                    <a:lnTo>
                      <a:pt x="2263" y="1257"/>
                    </a:lnTo>
                    <a:lnTo>
                      <a:pt x="2431" y="1317"/>
                    </a:lnTo>
                    <a:lnTo>
                      <a:pt x="2606" y="1371"/>
                    </a:lnTo>
                    <a:lnTo>
                      <a:pt x="2780" y="1426"/>
                    </a:lnTo>
                    <a:lnTo>
                      <a:pt x="2955" y="1480"/>
                    </a:lnTo>
                    <a:lnTo>
                      <a:pt x="3129" y="1522"/>
                    </a:lnTo>
                    <a:lnTo>
                      <a:pt x="3304" y="1570"/>
                    </a:lnTo>
                    <a:lnTo>
                      <a:pt x="3478" y="1612"/>
                    </a:lnTo>
                    <a:lnTo>
                      <a:pt x="3653" y="1654"/>
                    </a:lnTo>
                    <a:lnTo>
                      <a:pt x="3821" y="1690"/>
                    </a:lnTo>
                    <a:lnTo>
                      <a:pt x="3996" y="1726"/>
                    </a:lnTo>
                    <a:lnTo>
                      <a:pt x="4171" y="1756"/>
                    </a:lnTo>
                    <a:lnTo>
                      <a:pt x="4345" y="1787"/>
                    </a:lnTo>
                    <a:lnTo>
                      <a:pt x="4520" y="1817"/>
                    </a:lnTo>
                  </a:path>
                </a:pathLst>
              </a:custGeom>
              <a:noFill/>
              <a:ln w="28575"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Rectangle 13"/>
              <p:cNvSpPr>
                <a:spLocks noChangeArrowheads="1"/>
              </p:cNvSpPr>
              <p:nvPr/>
            </p:nvSpPr>
            <p:spPr bwMode="auto">
              <a:xfrm>
                <a:off x="1331913" y="2295526"/>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Rectangle 14"/>
              <p:cNvSpPr>
                <a:spLocks noChangeArrowheads="1"/>
              </p:cNvSpPr>
              <p:nvPr/>
            </p:nvSpPr>
            <p:spPr bwMode="auto">
              <a:xfrm>
                <a:off x="1609726" y="250507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 name="Rectangle 17"/>
              <p:cNvSpPr>
                <a:spLocks noChangeArrowheads="1"/>
              </p:cNvSpPr>
              <p:nvPr/>
            </p:nvSpPr>
            <p:spPr bwMode="auto">
              <a:xfrm>
                <a:off x="1885951" y="2695576"/>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Rectangle 19"/>
              <p:cNvSpPr>
                <a:spLocks noChangeArrowheads="1"/>
              </p:cNvSpPr>
              <p:nvPr/>
            </p:nvSpPr>
            <p:spPr bwMode="auto">
              <a:xfrm>
                <a:off x="2163763" y="2878138"/>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Rectangle 21"/>
              <p:cNvSpPr>
                <a:spLocks noChangeArrowheads="1"/>
              </p:cNvSpPr>
              <p:nvPr/>
            </p:nvSpPr>
            <p:spPr bwMode="auto">
              <a:xfrm>
                <a:off x="2439988" y="3040063"/>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Rectangle 23"/>
              <p:cNvSpPr>
                <a:spLocks noChangeArrowheads="1"/>
              </p:cNvSpPr>
              <p:nvPr/>
            </p:nvSpPr>
            <p:spPr bwMode="auto">
              <a:xfrm>
                <a:off x="2708276" y="3201988"/>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Rectangle 25"/>
              <p:cNvSpPr>
                <a:spLocks noChangeArrowheads="1"/>
              </p:cNvSpPr>
              <p:nvPr/>
            </p:nvSpPr>
            <p:spPr bwMode="auto">
              <a:xfrm>
                <a:off x="2984501" y="3344863"/>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Rectangle 27"/>
              <p:cNvSpPr>
                <a:spLocks noChangeArrowheads="1"/>
              </p:cNvSpPr>
              <p:nvPr/>
            </p:nvSpPr>
            <p:spPr bwMode="auto">
              <a:xfrm>
                <a:off x="3262313" y="3487738"/>
                <a:ext cx="76200" cy="77788"/>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Rectangle 29"/>
              <p:cNvSpPr>
                <a:spLocks noChangeArrowheads="1"/>
              </p:cNvSpPr>
              <p:nvPr/>
            </p:nvSpPr>
            <p:spPr bwMode="auto">
              <a:xfrm>
                <a:off x="3538538" y="3622676"/>
                <a:ext cx="77788"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Rectangle 31"/>
              <p:cNvSpPr>
                <a:spLocks noChangeArrowheads="1"/>
              </p:cNvSpPr>
              <p:nvPr/>
            </p:nvSpPr>
            <p:spPr bwMode="auto">
              <a:xfrm>
                <a:off x="3816351" y="3746501"/>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Rectangle 33"/>
              <p:cNvSpPr>
                <a:spLocks noChangeArrowheads="1"/>
              </p:cNvSpPr>
              <p:nvPr/>
            </p:nvSpPr>
            <p:spPr bwMode="auto">
              <a:xfrm>
                <a:off x="4094163" y="3860801"/>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Rectangle 35"/>
              <p:cNvSpPr>
                <a:spLocks noChangeArrowheads="1"/>
              </p:cNvSpPr>
              <p:nvPr/>
            </p:nvSpPr>
            <p:spPr bwMode="auto">
              <a:xfrm>
                <a:off x="4370388" y="3965576"/>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Rectangle 36"/>
              <p:cNvSpPr>
                <a:spLocks noChangeArrowheads="1"/>
              </p:cNvSpPr>
              <p:nvPr/>
            </p:nvSpPr>
            <p:spPr bwMode="auto">
              <a:xfrm>
                <a:off x="4648201" y="407035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2" name="Rectangle 39"/>
              <p:cNvSpPr>
                <a:spLocks noChangeArrowheads="1"/>
              </p:cNvSpPr>
              <p:nvPr/>
            </p:nvSpPr>
            <p:spPr bwMode="auto">
              <a:xfrm>
                <a:off x="4914901" y="4167188"/>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Rectangle 41"/>
              <p:cNvSpPr>
                <a:spLocks noChangeArrowheads="1"/>
              </p:cNvSpPr>
              <p:nvPr/>
            </p:nvSpPr>
            <p:spPr bwMode="auto">
              <a:xfrm>
                <a:off x="5192713" y="4252913"/>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Rectangle 43"/>
              <p:cNvSpPr>
                <a:spLocks noChangeArrowheads="1"/>
              </p:cNvSpPr>
              <p:nvPr/>
            </p:nvSpPr>
            <p:spPr bwMode="auto">
              <a:xfrm>
                <a:off x="5468938" y="4338638"/>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Rectangle 45"/>
              <p:cNvSpPr>
                <a:spLocks noChangeArrowheads="1"/>
              </p:cNvSpPr>
              <p:nvPr/>
            </p:nvSpPr>
            <p:spPr bwMode="auto">
              <a:xfrm>
                <a:off x="5746751" y="4424363"/>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Rectangle 47"/>
              <p:cNvSpPr>
                <a:spLocks noChangeArrowheads="1"/>
              </p:cNvSpPr>
              <p:nvPr/>
            </p:nvSpPr>
            <p:spPr bwMode="auto">
              <a:xfrm>
                <a:off x="6022976" y="4491038"/>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Rectangle 49"/>
              <p:cNvSpPr>
                <a:spLocks noChangeArrowheads="1"/>
              </p:cNvSpPr>
              <p:nvPr/>
            </p:nvSpPr>
            <p:spPr bwMode="auto">
              <a:xfrm>
                <a:off x="6300788" y="4567238"/>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Rectangle 50"/>
              <p:cNvSpPr>
                <a:spLocks noChangeArrowheads="1"/>
              </p:cNvSpPr>
              <p:nvPr/>
            </p:nvSpPr>
            <p:spPr bwMode="auto">
              <a:xfrm>
                <a:off x="6577013" y="4633913"/>
                <a:ext cx="77788"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5" name="Rectangle 52"/>
              <p:cNvSpPr>
                <a:spLocks noChangeArrowheads="1"/>
              </p:cNvSpPr>
              <p:nvPr/>
            </p:nvSpPr>
            <p:spPr bwMode="auto">
              <a:xfrm>
                <a:off x="6854826" y="470058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8" name="Rectangle 55"/>
              <p:cNvSpPr>
                <a:spLocks noChangeArrowheads="1"/>
              </p:cNvSpPr>
              <p:nvPr/>
            </p:nvSpPr>
            <p:spPr bwMode="auto">
              <a:xfrm>
                <a:off x="7121526" y="4757738"/>
                <a:ext cx="77788" cy="77788"/>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Rectangle 57"/>
              <p:cNvSpPr>
                <a:spLocks noChangeArrowheads="1"/>
              </p:cNvSpPr>
              <p:nvPr/>
            </p:nvSpPr>
            <p:spPr bwMode="auto">
              <a:xfrm>
                <a:off x="7399338" y="4816476"/>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Rectangle 59"/>
              <p:cNvSpPr>
                <a:spLocks noChangeArrowheads="1"/>
              </p:cNvSpPr>
              <p:nvPr/>
            </p:nvSpPr>
            <p:spPr bwMode="auto">
              <a:xfrm>
                <a:off x="7677151" y="4864101"/>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Rectangle 61"/>
              <p:cNvSpPr>
                <a:spLocks noChangeArrowheads="1"/>
              </p:cNvSpPr>
              <p:nvPr/>
            </p:nvSpPr>
            <p:spPr bwMode="auto">
              <a:xfrm>
                <a:off x="7953376" y="4911726"/>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55" name="Rectangle 62"/>
            <p:cNvSpPr>
              <a:spLocks noChangeArrowheads="1"/>
            </p:cNvSpPr>
            <p:nvPr/>
          </p:nvSpPr>
          <p:spPr bwMode="auto">
            <a:xfrm>
              <a:off x="8231188" y="495935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6" name="Rectangle 63"/>
            <p:cNvSpPr>
              <a:spLocks noChangeArrowheads="1"/>
            </p:cNvSpPr>
            <p:nvPr/>
          </p:nvSpPr>
          <p:spPr bwMode="auto">
            <a:xfrm>
              <a:off x="8231188" y="4959351"/>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Rectangle 65"/>
            <p:cNvSpPr>
              <a:spLocks noChangeArrowheads="1"/>
            </p:cNvSpPr>
            <p:nvPr/>
          </p:nvSpPr>
          <p:spPr bwMode="auto">
            <a:xfrm>
              <a:off x="1055688" y="207486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0" name="Rectangle 67"/>
            <p:cNvSpPr>
              <a:spLocks noChangeArrowheads="1"/>
            </p:cNvSpPr>
            <p:nvPr/>
          </p:nvSpPr>
          <p:spPr bwMode="auto">
            <a:xfrm>
              <a:off x="1331913" y="2189163"/>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2" name="Rectangle 69"/>
            <p:cNvSpPr>
              <a:spLocks noChangeArrowheads="1"/>
            </p:cNvSpPr>
            <p:nvPr/>
          </p:nvSpPr>
          <p:spPr bwMode="auto">
            <a:xfrm>
              <a:off x="1609726" y="229552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4" name="Rectangle 71"/>
            <p:cNvSpPr>
              <a:spLocks noChangeArrowheads="1"/>
            </p:cNvSpPr>
            <p:nvPr/>
          </p:nvSpPr>
          <p:spPr bwMode="auto">
            <a:xfrm>
              <a:off x="1885951" y="240030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6" name="Rectangle 73"/>
            <p:cNvSpPr>
              <a:spLocks noChangeArrowheads="1"/>
            </p:cNvSpPr>
            <p:nvPr/>
          </p:nvSpPr>
          <p:spPr bwMode="auto">
            <a:xfrm>
              <a:off x="2163763" y="250507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8" name="Rectangle 75"/>
            <p:cNvSpPr>
              <a:spLocks noChangeArrowheads="1"/>
            </p:cNvSpPr>
            <p:nvPr/>
          </p:nvSpPr>
          <p:spPr bwMode="auto">
            <a:xfrm>
              <a:off x="2439988" y="260032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0" name="Rectangle 77"/>
            <p:cNvSpPr>
              <a:spLocks noChangeArrowheads="1"/>
            </p:cNvSpPr>
            <p:nvPr/>
          </p:nvSpPr>
          <p:spPr bwMode="auto">
            <a:xfrm>
              <a:off x="2708276" y="26860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2" name="Rectangle 79"/>
            <p:cNvSpPr>
              <a:spLocks noChangeArrowheads="1"/>
            </p:cNvSpPr>
            <p:nvPr/>
          </p:nvSpPr>
          <p:spPr bwMode="auto">
            <a:xfrm>
              <a:off x="2984501" y="278130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4" name="Rectangle 81"/>
            <p:cNvSpPr>
              <a:spLocks noChangeArrowheads="1"/>
            </p:cNvSpPr>
            <p:nvPr/>
          </p:nvSpPr>
          <p:spPr bwMode="auto">
            <a:xfrm>
              <a:off x="3262313" y="2867026"/>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6" name="Rectangle 83"/>
            <p:cNvSpPr>
              <a:spLocks noChangeArrowheads="1"/>
            </p:cNvSpPr>
            <p:nvPr/>
          </p:nvSpPr>
          <p:spPr bwMode="auto">
            <a:xfrm>
              <a:off x="3538538" y="2944813"/>
              <a:ext cx="77788"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9" name="Rectangle 86"/>
            <p:cNvSpPr>
              <a:spLocks noChangeArrowheads="1"/>
            </p:cNvSpPr>
            <p:nvPr/>
          </p:nvSpPr>
          <p:spPr bwMode="auto">
            <a:xfrm>
              <a:off x="3816351" y="3030538"/>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0" name="Rectangle 87"/>
            <p:cNvSpPr>
              <a:spLocks noChangeArrowheads="1"/>
            </p:cNvSpPr>
            <p:nvPr/>
          </p:nvSpPr>
          <p:spPr bwMode="auto">
            <a:xfrm>
              <a:off x="4094163" y="3106738"/>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2" name="Rectangle 89"/>
            <p:cNvSpPr>
              <a:spLocks noChangeArrowheads="1"/>
            </p:cNvSpPr>
            <p:nvPr/>
          </p:nvSpPr>
          <p:spPr bwMode="auto">
            <a:xfrm>
              <a:off x="4370388" y="317341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4" name="Rectangle 91"/>
            <p:cNvSpPr>
              <a:spLocks noChangeArrowheads="1"/>
            </p:cNvSpPr>
            <p:nvPr/>
          </p:nvSpPr>
          <p:spPr bwMode="auto">
            <a:xfrm>
              <a:off x="4648201" y="324961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6" name="Rectangle 93"/>
            <p:cNvSpPr>
              <a:spLocks noChangeArrowheads="1"/>
            </p:cNvSpPr>
            <p:nvPr/>
          </p:nvSpPr>
          <p:spPr bwMode="auto">
            <a:xfrm>
              <a:off x="4914901" y="3316288"/>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8" name="Rectangle 95"/>
            <p:cNvSpPr>
              <a:spLocks noChangeArrowheads="1"/>
            </p:cNvSpPr>
            <p:nvPr/>
          </p:nvSpPr>
          <p:spPr bwMode="auto">
            <a:xfrm>
              <a:off x="5192713" y="3373438"/>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0" name="Rectangle 97"/>
            <p:cNvSpPr>
              <a:spLocks noChangeArrowheads="1"/>
            </p:cNvSpPr>
            <p:nvPr/>
          </p:nvSpPr>
          <p:spPr bwMode="auto">
            <a:xfrm>
              <a:off x="5468938" y="3440113"/>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2" name="Rectangle 99"/>
            <p:cNvSpPr>
              <a:spLocks noChangeArrowheads="1"/>
            </p:cNvSpPr>
            <p:nvPr/>
          </p:nvSpPr>
          <p:spPr bwMode="auto">
            <a:xfrm>
              <a:off x="5746751" y="3497263"/>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4" name="Rectangle 101"/>
            <p:cNvSpPr>
              <a:spLocks noChangeArrowheads="1"/>
            </p:cNvSpPr>
            <p:nvPr/>
          </p:nvSpPr>
          <p:spPr bwMode="auto">
            <a:xfrm>
              <a:off x="6022976" y="355600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6" name="Rectangle 103"/>
            <p:cNvSpPr>
              <a:spLocks noChangeArrowheads="1"/>
            </p:cNvSpPr>
            <p:nvPr/>
          </p:nvSpPr>
          <p:spPr bwMode="auto">
            <a:xfrm>
              <a:off x="6300788" y="36131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8" name="Rectangle 105"/>
            <p:cNvSpPr>
              <a:spLocks noChangeArrowheads="1"/>
            </p:cNvSpPr>
            <p:nvPr/>
          </p:nvSpPr>
          <p:spPr bwMode="auto">
            <a:xfrm>
              <a:off x="6577013" y="3660776"/>
              <a:ext cx="77788"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0" name="Rectangle 107"/>
            <p:cNvSpPr>
              <a:spLocks noChangeArrowheads="1"/>
            </p:cNvSpPr>
            <p:nvPr/>
          </p:nvSpPr>
          <p:spPr bwMode="auto">
            <a:xfrm>
              <a:off x="6854826" y="370840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2" name="Rectangle 109"/>
            <p:cNvSpPr>
              <a:spLocks noChangeArrowheads="1"/>
            </p:cNvSpPr>
            <p:nvPr/>
          </p:nvSpPr>
          <p:spPr bwMode="auto">
            <a:xfrm>
              <a:off x="7121526" y="3756026"/>
              <a:ext cx="77788"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4" name="Rectangle 111"/>
            <p:cNvSpPr>
              <a:spLocks noChangeArrowheads="1"/>
            </p:cNvSpPr>
            <p:nvPr/>
          </p:nvSpPr>
          <p:spPr bwMode="auto">
            <a:xfrm>
              <a:off x="7399338" y="38036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6" name="Rectangle 113"/>
            <p:cNvSpPr>
              <a:spLocks noChangeArrowheads="1"/>
            </p:cNvSpPr>
            <p:nvPr/>
          </p:nvSpPr>
          <p:spPr bwMode="auto">
            <a:xfrm>
              <a:off x="7677151" y="38417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8" name="Rectangle 115"/>
            <p:cNvSpPr>
              <a:spLocks noChangeArrowheads="1"/>
            </p:cNvSpPr>
            <p:nvPr/>
          </p:nvSpPr>
          <p:spPr bwMode="auto">
            <a:xfrm>
              <a:off x="7953376" y="388937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 name="Rectangle 117"/>
            <p:cNvSpPr>
              <a:spLocks noChangeArrowheads="1"/>
            </p:cNvSpPr>
            <p:nvPr/>
          </p:nvSpPr>
          <p:spPr bwMode="auto">
            <a:xfrm>
              <a:off x="8231188" y="392747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98" name="Group 497"/>
            <p:cNvGrpSpPr/>
            <p:nvPr/>
          </p:nvGrpSpPr>
          <p:grpSpPr>
            <a:xfrm>
              <a:off x="1055688" y="2074863"/>
              <a:ext cx="7251700" cy="1928813"/>
              <a:chOff x="1055688" y="2074863"/>
              <a:chExt cx="7251700" cy="1928813"/>
            </a:xfrm>
          </p:grpSpPr>
          <p:sp>
            <p:nvSpPr>
              <p:cNvPr id="357" name="Freeform 64"/>
              <p:cNvSpPr>
                <a:spLocks/>
              </p:cNvSpPr>
              <p:nvPr/>
            </p:nvSpPr>
            <p:spPr bwMode="auto">
              <a:xfrm>
                <a:off x="1101726" y="2124076"/>
                <a:ext cx="7175500" cy="1852613"/>
              </a:xfrm>
              <a:custGeom>
                <a:avLst/>
                <a:gdLst>
                  <a:gd name="T0" fmla="*/ 0 w 4520"/>
                  <a:gd name="T1" fmla="*/ 0 h 1167"/>
                  <a:gd name="T2" fmla="*/ 174 w 4520"/>
                  <a:gd name="T3" fmla="*/ 72 h 1167"/>
                  <a:gd name="T4" fmla="*/ 349 w 4520"/>
                  <a:gd name="T5" fmla="*/ 138 h 1167"/>
                  <a:gd name="T6" fmla="*/ 523 w 4520"/>
                  <a:gd name="T7" fmla="*/ 205 h 1167"/>
                  <a:gd name="T8" fmla="*/ 698 w 4520"/>
                  <a:gd name="T9" fmla="*/ 271 h 1167"/>
                  <a:gd name="T10" fmla="*/ 872 w 4520"/>
                  <a:gd name="T11" fmla="*/ 331 h 1167"/>
                  <a:gd name="T12" fmla="*/ 1041 w 4520"/>
                  <a:gd name="T13" fmla="*/ 385 h 1167"/>
                  <a:gd name="T14" fmla="*/ 1215 w 4520"/>
                  <a:gd name="T15" fmla="*/ 445 h 1167"/>
                  <a:gd name="T16" fmla="*/ 1390 w 4520"/>
                  <a:gd name="T17" fmla="*/ 499 h 1167"/>
                  <a:gd name="T18" fmla="*/ 1564 w 4520"/>
                  <a:gd name="T19" fmla="*/ 547 h 1167"/>
                  <a:gd name="T20" fmla="*/ 1739 w 4520"/>
                  <a:gd name="T21" fmla="*/ 602 h 1167"/>
                  <a:gd name="T22" fmla="*/ 1913 w 4520"/>
                  <a:gd name="T23" fmla="*/ 650 h 1167"/>
                  <a:gd name="T24" fmla="*/ 2088 w 4520"/>
                  <a:gd name="T25" fmla="*/ 692 h 1167"/>
                  <a:gd name="T26" fmla="*/ 2263 w 4520"/>
                  <a:gd name="T27" fmla="*/ 740 h 1167"/>
                  <a:gd name="T28" fmla="*/ 2431 w 4520"/>
                  <a:gd name="T29" fmla="*/ 782 h 1167"/>
                  <a:gd name="T30" fmla="*/ 2606 w 4520"/>
                  <a:gd name="T31" fmla="*/ 818 h 1167"/>
                  <a:gd name="T32" fmla="*/ 2780 w 4520"/>
                  <a:gd name="T33" fmla="*/ 860 h 1167"/>
                  <a:gd name="T34" fmla="*/ 2955 w 4520"/>
                  <a:gd name="T35" fmla="*/ 896 h 1167"/>
                  <a:gd name="T36" fmla="*/ 3129 w 4520"/>
                  <a:gd name="T37" fmla="*/ 932 h 1167"/>
                  <a:gd name="T38" fmla="*/ 3304 w 4520"/>
                  <a:gd name="T39" fmla="*/ 968 h 1167"/>
                  <a:gd name="T40" fmla="*/ 3478 w 4520"/>
                  <a:gd name="T41" fmla="*/ 999 h 1167"/>
                  <a:gd name="T42" fmla="*/ 3653 w 4520"/>
                  <a:gd name="T43" fmla="*/ 1029 h 1167"/>
                  <a:gd name="T44" fmla="*/ 3821 w 4520"/>
                  <a:gd name="T45" fmla="*/ 1059 h 1167"/>
                  <a:gd name="T46" fmla="*/ 3996 w 4520"/>
                  <a:gd name="T47" fmla="*/ 1089 h 1167"/>
                  <a:gd name="T48" fmla="*/ 4171 w 4520"/>
                  <a:gd name="T49" fmla="*/ 1113 h 1167"/>
                  <a:gd name="T50" fmla="*/ 4345 w 4520"/>
                  <a:gd name="T51" fmla="*/ 1143 h 1167"/>
                  <a:gd name="T52" fmla="*/ 4520 w 4520"/>
                  <a:gd name="T5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20" h="1167">
                    <a:moveTo>
                      <a:pt x="0" y="0"/>
                    </a:moveTo>
                    <a:lnTo>
                      <a:pt x="174" y="72"/>
                    </a:lnTo>
                    <a:lnTo>
                      <a:pt x="349" y="138"/>
                    </a:lnTo>
                    <a:lnTo>
                      <a:pt x="523" y="205"/>
                    </a:lnTo>
                    <a:lnTo>
                      <a:pt x="698" y="271"/>
                    </a:lnTo>
                    <a:lnTo>
                      <a:pt x="872" y="331"/>
                    </a:lnTo>
                    <a:lnTo>
                      <a:pt x="1041" y="385"/>
                    </a:lnTo>
                    <a:lnTo>
                      <a:pt x="1215" y="445"/>
                    </a:lnTo>
                    <a:lnTo>
                      <a:pt x="1390" y="499"/>
                    </a:lnTo>
                    <a:lnTo>
                      <a:pt x="1564" y="547"/>
                    </a:lnTo>
                    <a:lnTo>
                      <a:pt x="1739" y="602"/>
                    </a:lnTo>
                    <a:lnTo>
                      <a:pt x="1913" y="650"/>
                    </a:lnTo>
                    <a:lnTo>
                      <a:pt x="2088" y="692"/>
                    </a:lnTo>
                    <a:lnTo>
                      <a:pt x="2263" y="740"/>
                    </a:lnTo>
                    <a:lnTo>
                      <a:pt x="2431" y="782"/>
                    </a:lnTo>
                    <a:lnTo>
                      <a:pt x="2606" y="818"/>
                    </a:lnTo>
                    <a:lnTo>
                      <a:pt x="2780" y="860"/>
                    </a:lnTo>
                    <a:lnTo>
                      <a:pt x="2955" y="896"/>
                    </a:lnTo>
                    <a:lnTo>
                      <a:pt x="3129" y="932"/>
                    </a:lnTo>
                    <a:lnTo>
                      <a:pt x="3304" y="968"/>
                    </a:lnTo>
                    <a:lnTo>
                      <a:pt x="3478" y="999"/>
                    </a:lnTo>
                    <a:lnTo>
                      <a:pt x="3653" y="1029"/>
                    </a:lnTo>
                    <a:lnTo>
                      <a:pt x="3821" y="1059"/>
                    </a:lnTo>
                    <a:lnTo>
                      <a:pt x="3996" y="1089"/>
                    </a:lnTo>
                    <a:lnTo>
                      <a:pt x="4171" y="1113"/>
                    </a:lnTo>
                    <a:lnTo>
                      <a:pt x="4345" y="1143"/>
                    </a:lnTo>
                    <a:lnTo>
                      <a:pt x="4520" y="1167"/>
                    </a:lnTo>
                  </a:path>
                </a:pathLst>
              </a:custGeom>
              <a:noFill/>
              <a:ln w="2857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Rectangle 66"/>
              <p:cNvSpPr>
                <a:spLocks noChangeArrowheads="1"/>
              </p:cNvSpPr>
              <p:nvPr/>
            </p:nvSpPr>
            <p:spPr bwMode="auto">
              <a:xfrm>
                <a:off x="1055688" y="2074863"/>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Rectangle 68"/>
              <p:cNvSpPr>
                <a:spLocks noChangeArrowheads="1"/>
              </p:cNvSpPr>
              <p:nvPr/>
            </p:nvSpPr>
            <p:spPr bwMode="auto">
              <a:xfrm>
                <a:off x="1331913" y="2189163"/>
                <a:ext cx="76200" cy="77788"/>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Rectangle 70"/>
              <p:cNvSpPr>
                <a:spLocks noChangeArrowheads="1"/>
              </p:cNvSpPr>
              <p:nvPr/>
            </p:nvSpPr>
            <p:spPr bwMode="auto">
              <a:xfrm>
                <a:off x="1609726" y="2295526"/>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Rectangle 72"/>
              <p:cNvSpPr>
                <a:spLocks noChangeArrowheads="1"/>
              </p:cNvSpPr>
              <p:nvPr/>
            </p:nvSpPr>
            <p:spPr bwMode="auto">
              <a:xfrm>
                <a:off x="1885951" y="240030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Rectangle 74"/>
              <p:cNvSpPr>
                <a:spLocks noChangeArrowheads="1"/>
              </p:cNvSpPr>
              <p:nvPr/>
            </p:nvSpPr>
            <p:spPr bwMode="auto">
              <a:xfrm>
                <a:off x="2163763" y="2505076"/>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Rectangle 76"/>
              <p:cNvSpPr>
                <a:spLocks noChangeArrowheads="1"/>
              </p:cNvSpPr>
              <p:nvPr/>
            </p:nvSpPr>
            <p:spPr bwMode="auto">
              <a:xfrm>
                <a:off x="2439988" y="2600326"/>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Rectangle 78"/>
              <p:cNvSpPr>
                <a:spLocks noChangeArrowheads="1"/>
              </p:cNvSpPr>
              <p:nvPr/>
            </p:nvSpPr>
            <p:spPr bwMode="auto">
              <a:xfrm>
                <a:off x="2708276" y="268605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Rectangle 80"/>
              <p:cNvSpPr>
                <a:spLocks noChangeArrowheads="1"/>
              </p:cNvSpPr>
              <p:nvPr/>
            </p:nvSpPr>
            <p:spPr bwMode="auto">
              <a:xfrm>
                <a:off x="2984501" y="278130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Rectangle 82"/>
              <p:cNvSpPr>
                <a:spLocks noChangeArrowheads="1"/>
              </p:cNvSpPr>
              <p:nvPr/>
            </p:nvSpPr>
            <p:spPr bwMode="auto">
              <a:xfrm>
                <a:off x="3262313" y="2867026"/>
                <a:ext cx="76200" cy="77788"/>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Rectangle 84"/>
              <p:cNvSpPr>
                <a:spLocks noChangeArrowheads="1"/>
              </p:cNvSpPr>
              <p:nvPr/>
            </p:nvSpPr>
            <p:spPr bwMode="auto">
              <a:xfrm>
                <a:off x="3538538" y="2944813"/>
                <a:ext cx="77788"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8" name="Rectangle 85"/>
              <p:cNvSpPr>
                <a:spLocks noChangeArrowheads="1"/>
              </p:cNvSpPr>
              <p:nvPr/>
            </p:nvSpPr>
            <p:spPr bwMode="auto">
              <a:xfrm>
                <a:off x="3816351" y="3030538"/>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1" name="Rectangle 88"/>
              <p:cNvSpPr>
                <a:spLocks noChangeArrowheads="1"/>
              </p:cNvSpPr>
              <p:nvPr/>
            </p:nvSpPr>
            <p:spPr bwMode="auto">
              <a:xfrm>
                <a:off x="4094163" y="3106738"/>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3" name="Rectangle 90"/>
              <p:cNvSpPr>
                <a:spLocks noChangeArrowheads="1"/>
              </p:cNvSpPr>
              <p:nvPr/>
            </p:nvSpPr>
            <p:spPr bwMode="auto">
              <a:xfrm>
                <a:off x="4370388" y="3173413"/>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5" name="Rectangle 92"/>
              <p:cNvSpPr>
                <a:spLocks noChangeArrowheads="1"/>
              </p:cNvSpPr>
              <p:nvPr/>
            </p:nvSpPr>
            <p:spPr bwMode="auto">
              <a:xfrm>
                <a:off x="4648201" y="3249613"/>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Rectangle 94"/>
              <p:cNvSpPr>
                <a:spLocks noChangeArrowheads="1"/>
              </p:cNvSpPr>
              <p:nvPr/>
            </p:nvSpPr>
            <p:spPr bwMode="auto">
              <a:xfrm>
                <a:off x="4914901" y="3316288"/>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Rectangle 96"/>
              <p:cNvSpPr>
                <a:spLocks noChangeArrowheads="1"/>
              </p:cNvSpPr>
              <p:nvPr/>
            </p:nvSpPr>
            <p:spPr bwMode="auto">
              <a:xfrm>
                <a:off x="5192713" y="3373438"/>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Rectangle 98"/>
              <p:cNvSpPr>
                <a:spLocks noChangeArrowheads="1"/>
              </p:cNvSpPr>
              <p:nvPr/>
            </p:nvSpPr>
            <p:spPr bwMode="auto">
              <a:xfrm>
                <a:off x="5468938" y="3440113"/>
                <a:ext cx="76200" cy="77788"/>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Rectangle 100"/>
              <p:cNvSpPr>
                <a:spLocks noChangeArrowheads="1"/>
              </p:cNvSpPr>
              <p:nvPr/>
            </p:nvSpPr>
            <p:spPr bwMode="auto">
              <a:xfrm>
                <a:off x="5746751" y="3497263"/>
                <a:ext cx="76200" cy="77788"/>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Rectangle 102"/>
              <p:cNvSpPr>
                <a:spLocks noChangeArrowheads="1"/>
              </p:cNvSpPr>
              <p:nvPr/>
            </p:nvSpPr>
            <p:spPr bwMode="auto">
              <a:xfrm>
                <a:off x="6022976" y="355600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Rectangle 104"/>
              <p:cNvSpPr>
                <a:spLocks noChangeArrowheads="1"/>
              </p:cNvSpPr>
              <p:nvPr/>
            </p:nvSpPr>
            <p:spPr bwMode="auto">
              <a:xfrm>
                <a:off x="6300788" y="361315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Rectangle 106"/>
              <p:cNvSpPr>
                <a:spLocks noChangeArrowheads="1"/>
              </p:cNvSpPr>
              <p:nvPr/>
            </p:nvSpPr>
            <p:spPr bwMode="auto">
              <a:xfrm>
                <a:off x="6577013" y="3660776"/>
                <a:ext cx="77788"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Rectangle 108"/>
              <p:cNvSpPr>
                <a:spLocks noChangeArrowheads="1"/>
              </p:cNvSpPr>
              <p:nvPr/>
            </p:nvSpPr>
            <p:spPr bwMode="auto">
              <a:xfrm>
                <a:off x="6854826" y="370840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Rectangle 110"/>
              <p:cNvSpPr>
                <a:spLocks noChangeArrowheads="1"/>
              </p:cNvSpPr>
              <p:nvPr/>
            </p:nvSpPr>
            <p:spPr bwMode="auto">
              <a:xfrm>
                <a:off x="7121526" y="3756026"/>
                <a:ext cx="77788"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Rectangle 112"/>
              <p:cNvSpPr>
                <a:spLocks noChangeArrowheads="1"/>
              </p:cNvSpPr>
              <p:nvPr/>
            </p:nvSpPr>
            <p:spPr bwMode="auto">
              <a:xfrm>
                <a:off x="7399338" y="380365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Rectangle 114"/>
              <p:cNvSpPr>
                <a:spLocks noChangeArrowheads="1"/>
              </p:cNvSpPr>
              <p:nvPr/>
            </p:nvSpPr>
            <p:spPr bwMode="auto">
              <a:xfrm>
                <a:off x="7677151" y="3841751"/>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Rectangle 116"/>
              <p:cNvSpPr>
                <a:spLocks noChangeArrowheads="1"/>
              </p:cNvSpPr>
              <p:nvPr/>
            </p:nvSpPr>
            <p:spPr bwMode="auto">
              <a:xfrm>
                <a:off x="7953376" y="3889376"/>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Rectangle 118"/>
              <p:cNvSpPr>
                <a:spLocks noChangeArrowheads="1"/>
              </p:cNvSpPr>
              <p:nvPr/>
            </p:nvSpPr>
            <p:spPr bwMode="auto">
              <a:xfrm>
                <a:off x="8231188" y="3927476"/>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13" name="Freeform 120"/>
            <p:cNvSpPr>
              <a:spLocks/>
            </p:cNvSpPr>
            <p:nvPr/>
          </p:nvSpPr>
          <p:spPr bwMode="auto">
            <a:xfrm>
              <a:off x="1065213" y="59229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4" name="Freeform 121"/>
            <p:cNvSpPr>
              <a:spLocks/>
            </p:cNvSpPr>
            <p:nvPr/>
          </p:nvSpPr>
          <p:spPr bwMode="auto">
            <a:xfrm>
              <a:off x="1065213" y="59229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Freeform 122"/>
            <p:cNvSpPr>
              <a:spLocks/>
            </p:cNvSpPr>
            <p:nvPr/>
          </p:nvSpPr>
          <p:spPr bwMode="auto">
            <a:xfrm>
              <a:off x="1341438" y="57610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7" name="Freeform 124"/>
            <p:cNvSpPr>
              <a:spLocks/>
            </p:cNvSpPr>
            <p:nvPr/>
          </p:nvSpPr>
          <p:spPr bwMode="auto">
            <a:xfrm>
              <a:off x="1619251" y="55991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9" name="Freeform 126"/>
            <p:cNvSpPr>
              <a:spLocks/>
            </p:cNvSpPr>
            <p:nvPr/>
          </p:nvSpPr>
          <p:spPr bwMode="auto">
            <a:xfrm>
              <a:off x="1895476" y="54562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1" name="Freeform 128"/>
            <p:cNvSpPr>
              <a:spLocks/>
            </p:cNvSpPr>
            <p:nvPr/>
          </p:nvSpPr>
          <p:spPr bwMode="auto">
            <a:xfrm>
              <a:off x="2173288" y="53213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3" name="Freeform 130"/>
            <p:cNvSpPr>
              <a:spLocks/>
            </p:cNvSpPr>
            <p:nvPr/>
          </p:nvSpPr>
          <p:spPr bwMode="auto">
            <a:xfrm>
              <a:off x="2449513" y="51974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5" name="Freeform 132"/>
            <p:cNvSpPr>
              <a:spLocks/>
            </p:cNvSpPr>
            <p:nvPr/>
          </p:nvSpPr>
          <p:spPr bwMode="auto">
            <a:xfrm>
              <a:off x="2717801" y="50831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7" name="Freeform 134"/>
            <p:cNvSpPr>
              <a:spLocks/>
            </p:cNvSpPr>
            <p:nvPr/>
          </p:nvSpPr>
          <p:spPr bwMode="auto">
            <a:xfrm>
              <a:off x="2994026" y="4987926"/>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9" name="Freeform 136"/>
            <p:cNvSpPr>
              <a:spLocks/>
            </p:cNvSpPr>
            <p:nvPr/>
          </p:nvSpPr>
          <p:spPr bwMode="auto">
            <a:xfrm>
              <a:off x="3271838" y="48926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1" name="Freeform 138"/>
            <p:cNvSpPr>
              <a:spLocks/>
            </p:cNvSpPr>
            <p:nvPr/>
          </p:nvSpPr>
          <p:spPr bwMode="auto">
            <a:xfrm>
              <a:off x="3548063" y="4795838"/>
              <a:ext cx="77788" cy="77788"/>
            </a:xfrm>
            <a:custGeom>
              <a:avLst/>
              <a:gdLst>
                <a:gd name="T0" fmla="*/ 25 w 49"/>
                <a:gd name="T1" fmla="*/ 0 h 49"/>
                <a:gd name="T2" fmla="*/ 49 w 49"/>
                <a:gd name="T3" fmla="*/ 49 h 49"/>
                <a:gd name="T4" fmla="*/ 0 w 49"/>
                <a:gd name="T5" fmla="*/ 49 h 49"/>
                <a:gd name="T6" fmla="*/ 25 w 49"/>
                <a:gd name="T7" fmla="*/ 0 h 49"/>
              </a:gdLst>
              <a:ahLst/>
              <a:cxnLst>
                <a:cxn ang="0">
                  <a:pos x="T0" y="T1"/>
                </a:cxn>
                <a:cxn ang="0">
                  <a:pos x="T2" y="T3"/>
                </a:cxn>
                <a:cxn ang="0">
                  <a:pos x="T4" y="T5"/>
                </a:cxn>
                <a:cxn ang="0">
                  <a:pos x="T6" y="T7"/>
                </a:cxn>
              </a:cxnLst>
              <a:rect l="0" t="0" r="r" b="b"/>
              <a:pathLst>
                <a:path w="49" h="49">
                  <a:moveTo>
                    <a:pt x="25" y="0"/>
                  </a:moveTo>
                  <a:lnTo>
                    <a:pt x="49" y="49"/>
                  </a:lnTo>
                  <a:lnTo>
                    <a:pt x="0" y="49"/>
                  </a:lnTo>
                  <a:lnTo>
                    <a:pt x="25"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3" name="Freeform 140"/>
            <p:cNvSpPr>
              <a:spLocks/>
            </p:cNvSpPr>
            <p:nvPr/>
          </p:nvSpPr>
          <p:spPr bwMode="auto">
            <a:xfrm>
              <a:off x="3825876" y="47196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5" name="Freeform 142"/>
            <p:cNvSpPr>
              <a:spLocks/>
            </p:cNvSpPr>
            <p:nvPr/>
          </p:nvSpPr>
          <p:spPr bwMode="auto">
            <a:xfrm>
              <a:off x="4103688" y="46434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7" name="Freeform 144"/>
            <p:cNvSpPr>
              <a:spLocks/>
            </p:cNvSpPr>
            <p:nvPr/>
          </p:nvSpPr>
          <p:spPr bwMode="auto">
            <a:xfrm>
              <a:off x="4379913" y="45862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9" name="Freeform 146"/>
            <p:cNvSpPr>
              <a:spLocks/>
            </p:cNvSpPr>
            <p:nvPr/>
          </p:nvSpPr>
          <p:spPr bwMode="auto">
            <a:xfrm>
              <a:off x="4657726" y="45196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1" name="Freeform 148"/>
            <p:cNvSpPr>
              <a:spLocks/>
            </p:cNvSpPr>
            <p:nvPr/>
          </p:nvSpPr>
          <p:spPr bwMode="auto">
            <a:xfrm>
              <a:off x="4924426" y="44624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3" name="Freeform 150"/>
            <p:cNvSpPr>
              <a:spLocks/>
            </p:cNvSpPr>
            <p:nvPr/>
          </p:nvSpPr>
          <p:spPr bwMode="auto">
            <a:xfrm>
              <a:off x="5202238" y="44148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5" name="Freeform 152"/>
            <p:cNvSpPr>
              <a:spLocks/>
            </p:cNvSpPr>
            <p:nvPr/>
          </p:nvSpPr>
          <p:spPr bwMode="auto">
            <a:xfrm>
              <a:off x="5478463" y="43672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7" name="Freeform 154"/>
            <p:cNvSpPr>
              <a:spLocks/>
            </p:cNvSpPr>
            <p:nvPr/>
          </p:nvSpPr>
          <p:spPr bwMode="auto">
            <a:xfrm>
              <a:off x="5756276" y="43291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9" name="Freeform 156"/>
            <p:cNvSpPr>
              <a:spLocks/>
            </p:cNvSpPr>
            <p:nvPr/>
          </p:nvSpPr>
          <p:spPr bwMode="auto">
            <a:xfrm>
              <a:off x="6032501" y="42910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1" name="Freeform 158"/>
            <p:cNvSpPr>
              <a:spLocks/>
            </p:cNvSpPr>
            <p:nvPr/>
          </p:nvSpPr>
          <p:spPr bwMode="auto">
            <a:xfrm>
              <a:off x="6310313" y="42624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3" name="Freeform 160"/>
            <p:cNvSpPr>
              <a:spLocks/>
            </p:cNvSpPr>
            <p:nvPr/>
          </p:nvSpPr>
          <p:spPr bwMode="auto">
            <a:xfrm>
              <a:off x="6586538" y="4233863"/>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5" name="Freeform 162"/>
            <p:cNvSpPr>
              <a:spLocks/>
            </p:cNvSpPr>
            <p:nvPr/>
          </p:nvSpPr>
          <p:spPr bwMode="auto">
            <a:xfrm>
              <a:off x="6864351" y="42052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7" name="Freeform 164"/>
            <p:cNvSpPr>
              <a:spLocks/>
            </p:cNvSpPr>
            <p:nvPr/>
          </p:nvSpPr>
          <p:spPr bwMode="auto">
            <a:xfrm>
              <a:off x="7131051" y="4186238"/>
              <a:ext cx="77788" cy="76200"/>
            </a:xfrm>
            <a:custGeom>
              <a:avLst/>
              <a:gdLst>
                <a:gd name="T0" fmla="*/ 25 w 49"/>
                <a:gd name="T1" fmla="*/ 0 h 48"/>
                <a:gd name="T2" fmla="*/ 49 w 49"/>
                <a:gd name="T3" fmla="*/ 48 h 48"/>
                <a:gd name="T4" fmla="*/ 0 w 49"/>
                <a:gd name="T5" fmla="*/ 48 h 48"/>
                <a:gd name="T6" fmla="*/ 25 w 49"/>
                <a:gd name="T7" fmla="*/ 0 h 48"/>
              </a:gdLst>
              <a:ahLst/>
              <a:cxnLst>
                <a:cxn ang="0">
                  <a:pos x="T0" y="T1"/>
                </a:cxn>
                <a:cxn ang="0">
                  <a:pos x="T2" y="T3"/>
                </a:cxn>
                <a:cxn ang="0">
                  <a:pos x="T4" y="T5"/>
                </a:cxn>
                <a:cxn ang="0">
                  <a:pos x="T6" y="T7"/>
                </a:cxn>
              </a:cxnLst>
              <a:rect l="0" t="0" r="r" b="b"/>
              <a:pathLst>
                <a:path w="49" h="48">
                  <a:moveTo>
                    <a:pt x="25" y="0"/>
                  </a:moveTo>
                  <a:lnTo>
                    <a:pt x="49" y="48"/>
                  </a:lnTo>
                  <a:lnTo>
                    <a:pt x="0" y="48"/>
                  </a:lnTo>
                  <a:lnTo>
                    <a:pt x="25"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9" name="Freeform 166"/>
            <p:cNvSpPr>
              <a:spLocks/>
            </p:cNvSpPr>
            <p:nvPr/>
          </p:nvSpPr>
          <p:spPr bwMode="auto">
            <a:xfrm>
              <a:off x="7408863" y="41671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 name="Freeform 168"/>
            <p:cNvSpPr>
              <a:spLocks/>
            </p:cNvSpPr>
            <p:nvPr/>
          </p:nvSpPr>
          <p:spPr bwMode="auto">
            <a:xfrm>
              <a:off x="7686676" y="4146551"/>
              <a:ext cx="76200" cy="77788"/>
            </a:xfrm>
            <a:custGeom>
              <a:avLst/>
              <a:gdLst>
                <a:gd name="T0" fmla="*/ 24 w 48"/>
                <a:gd name="T1" fmla="*/ 0 h 49"/>
                <a:gd name="T2" fmla="*/ 48 w 48"/>
                <a:gd name="T3" fmla="*/ 49 h 49"/>
                <a:gd name="T4" fmla="*/ 0 w 48"/>
                <a:gd name="T5" fmla="*/ 49 h 49"/>
                <a:gd name="T6" fmla="*/ 24 w 48"/>
                <a:gd name="T7" fmla="*/ 0 h 49"/>
              </a:gdLst>
              <a:ahLst/>
              <a:cxnLst>
                <a:cxn ang="0">
                  <a:pos x="T0" y="T1"/>
                </a:cxn>
                <a:cxn ang="0">
                  <a:pos x="T2" y="T3"/>
                </a:cxn>
                <a:cxn ang="0">
                  <a:pos x="T4" y="T5"/>
                </a:cxn>
                <a:cxn ang="0">
                  <a:pos x="T6" y="T7"/>
                </a:cxn>
              </a:cxnLst>
              <a:rect l="0" t="0" r="r" b="b"/>
              <a:pathLst>
                <a:path w="48" h="49">
                  <a:moveTo>
                    <a:pt x="24" y="0"/>
                  </a:moveTo>
                  <a:lnTo>
                    <a:pt x="48" y="49"/>
                  </a:lnTo>
                  <a:lnTo>
                    <a:pt x="0" y="49"/>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3" name="Freeform 170"/>
            <p:cNvSpPr>
              <a:spLocks/>
            </p:cNvSpPr>
            <p:nvPr/>
          </p:nvSpPr>
          <p:spPr bwMode="auto">
            <a:xfrm>
              <a:off x="7962901" y="4137026"/>
              <a:ext cx="76200" cy="77788"/>
            </a:xfrm>
            <a:custGeom>
              <a:avLst/>
              <a:gdLst>
                <a:gd name="T0" fmla="*/ 24 w 48"/>
                <a:gd name="T1" fmla="*/ 0 h 49"/>
                <a:gd name="T2" fmla="*/ 48 w 48"/>
                <a:gd name="T3" fmla="*/ 49 h 49"/>
                <a:gd name="T4" fmla="*/ 0 w 48"/>
                <a:gd name="T5" fmla="*/ 49 h 49"/>
                <a:gd name="T6" fmla="*/ 24 w 48"/>
                <a:gd name="T7" fmla="*/ 0 h 49"/>
              </a:gdLst>
              <a:ahLst/>
              <a:cxnLst>
                <a:cxn ang="0">
                  <a:pos x="T0" y="T1"/>
                </a:cxn>
                <a:cxn ang="0">
                  <a:pos x="T2" y="T3"/>
                </a:cxn>
                <a:cxn ang="0">
                  <a:pos x="T4" y="T5"/>
                </a:cxn>
                <a:cxn ang="0">
                  <a:pos x="T6" y="T7"/>
                </a:cxn>
              </a:cxnLst>
              <a:rect l="0" t="0" r="r" b="b"/>
              <a:pathLst>
                <a:path w="48" h="49">
                  <a:moveTo>
                    <a:pt x="24" y="0"/>
                  </a:moveTo>
                  <a:lnTo>
                    <a:pt x="48" y="49"/>
                  </a:lnTo>
                  <a:lnTo>
                    <a:pt x="0" y="49"/>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5" name="Freeform 172"/>
            <p:cNvSpPr>
              <a:spLocks/>
            </p:cNvSpPr>
            <p:nvPr/>
          </p:nvSpPr>
          <p:spPr bwMode="auto">
            <a:xfrm>
              <a:off x="8240713" y="4117976"/>
              <a:ext cx="76200" cy="77788"/>
            </a:xfrm>
            <a:custGeom>
              <a:avLst/>
              <a:gdLst>
                <a:gd name="T0" fmla="*/ 24 w 48"/>
                <a:gd name="T1" fmla="*/ 0 h 49"/>
                <a:gd name="T2" fmla="*/ 48 w 48"/>
                <a:gd name="T3" fmla="*/ 49 h 49"/>
                <a:gd name="T4" fmla="*/ 0 w 48"/>
                <a:gd name="T5" fmla="*/ 49 h 49"/>
                <a:gd name="T6" fmla="*/ 24 w 48"/>
                <a:gd name="T7" fmla="*/ 0 h 49"/>
              </a:gdLst>
              <a:ahLst/>
              <a:cxnLst>
                <a:cxn ang="0">
                  <a:pos x="T0" y="T1"/>
                </a:cxn>
                <a:cxn ang="0">
                  <a:pos x="T2" y="T3"/>
                </a:cxn>
                <a:cxn ang="0">
                  <a:pos x="T4" y="T5"/>
                </a:cxn>
                <a:cxn ang="0">
                  <a:pos x="T6" y="T7"/>
                </a:cxn>
              </a:cxnLst>
              <a:rect l="0" t="0" r="r" b="b"/>
              <a:pathLst>
                <a:path w="48" h="49">
                  <a:moveTo>
                    <a:pt x="24" y="0"/>
                  </a:moveTo>
                  <a:lnTo>
                    <a:pt x="48" y="49"/>
                  </a:lnTo>
                  <a:lnTo>
                    <a:pt x="0" y="49"/>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00" name="Group 499"/>
            <p:cNvGrpSpPr/>
            <p:nvPr/>
          </p:nvGrpSpPr>
          <p:grpSpPr>
            <a:xfrm>
              <a:off x="1101726" y="4117976"/>
              <a:ext cx="7215187" cy="1844675"/>
              <a:chOff x="1101726" y="4117976"/>
              <a:chExt cx="7215187" cy="1844675"/>
            </a:xfrm>
          </p:grpSpPr>
          <p:sp>
            <p:nvSpPr>
              <p:cNvPr id="412" name="Freeform 119"/>
              <p:cNvSpPr>
                <a:spLocks/>
              </p:cNvSpPr>
              <p:nvPr/>
            </p:nvSpPr>
            <p:spPr bwMode="auto">
              <a:xfrm>
                <a:off x="1101726" y="4157663"/>
                <a:ext cx="7175500" cy="1804988"/>
              </a:xfrm>
              <a:custGeom>
                <a:avLst/>
                <a:gdLst>
                  <a:gd name="T0" fmla="*/ 0 w 4520"/>
                  <a:gd name="T1" fmla="*/ 1137 h 1137"/>
                  <a:gd name="T2" fmla="*/ 174 w 4520"/>
                  <a:gd name="T3" fmla="*/ 1035 h 1137"/>
                  <a:gd name="T4" fmla="*/ 349 w 4520"/>
                  <a:gd name="T5" fmla="*/ 933 h 1137"/>
                  <a:gd name="T6" fmla="*/ 523 w 4520"/>
                  <a:gd name="T7" fmla="*/ 842 h 1137"/>
                  <a:gd name="T8" fmla="*/ 698 w 4520"/>
                  <a:gd name="T9" fmla="*/ 758 h 1137"/>
                  <a:gd name="T10" fmla="*/ 872 w 4520"/>
                  <a:gd name="T11" fmla="*/ 680 h 1137"/>
                  <a:gd name="T12" fmla="*/ 1041 w 4520"/>
                  <a:gd name="T13" fmla="*/ 608 h 1137"/>
                  <a:gd name="T14" fmla="*/ 1215 w 4520"/>
                  <a:gd name="T15" fmla="*/ 548 h 1137"/>
                  <a:gd name="T16" fmla="*/ 1390 w 4520"/>
                  <a:gd name="T17" fmla="*/ 487 h 1137"/>
                  <a:gd name="T18" fmla="*/ 1564 w 4520"/>
                  <a:gd name="T19" fmla="*/ 427 h 1137"/>
                  <a:gd name="T20" fmla="*/ 1739 w 4520"/>
                  <a:gd name="T21" fmla="*/ 379 h 1137"/>
                  <a:gd name="T22" fmla="*/ 1913 w 4520"/>
                  <a:gd name="T23" fmla="*/ 331 h 1137"/>
                  <a:gd name="T24" fmla="*/ 2088 w 4520"/>
                  <a:gd name="T25" fmla="*/ 295 h 1137"/>
                  <a:gd name="T26" fmla="*/ 2263 w 4520"/>
                  <a:gd name="T27" fmla="*/ 253 h 1137"/>
                  <a:gd name="T28" fmla="*/ 2431 w 4520"/>
                  <a:gd name="T29" fmla="*/ 217 h 1137"/>
                  <a:gd name="T30" fmla="*/ 2606 w 4520"/>
                  <a:gd name="T31" fmla="*/ 187 h 1137"/>
                  <a:gd name="T32" fmla="*/ 2780 w 4520"/>
                  <a:gd name="T33" fmla="*/ 157 h 1137"/>
                  <a:gd name="T34" fmla="*/ 2955 w 4520"/>
                  <a:gd name="T35" fmla="*/ 133 h 1137"/>
                  <a:gd name="T36" fmla="*/ 3129 w 4520"/>
                  <a:gd name="T37" fmla="*/ 109 h 1137"/>
                  <a:gd name="T38" fmla="*/ 3304 w 4520"/>
                  <a:gd name="T39" fmla="*/ 90 h 1137"/>
                  <a:gd name="T40" fmla="*/ 3478 w 4520"/>
                  <a:gd name="T41" fmla="*/ 72 h 1137"/>
                  <a:gd name="T42" fmla="*/ 3653 w 4520"/>
                  <a:gd name="T43" fmla="*/ 54 h 1137"/>
                  <a:gd name="T44" fmla="*/ 3821 w 4520"/>
                  <a:gd name="T45" fmla="*/ 42 h 1137"/>
                  <a:gd name="T46" fmla="*/ 3996 w 4520"/>
                  <a:gd name="T47" fmla="*/ 30 h 1137"/>
                  <a:gd name="T48" fmla="*/ 4171 w 4520"/>
                  <a:gd name="T49" fmla="*/ 18 h 1137"/>
                  <a:gd name="T50" fmla="*/ 4345 w 4520"/>
                  <a:gd name="T51" fmla="*/ 12 h 1137"/>
                  <a:gd name="T52" fmla="*/ 4520 w 4520"/>
                  <a:gd name="T53" fmla="*/ 0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20" h="1137">
                    <a:moveTo>
                      <a:pt x="0" y="1137"/>
                    </a:moveTo>
                    <a:lnTo>
                      <a:pt x="174" y="1035"/>
                    </a:lnTo>
                    <a:lnTo>
                      <a:pt x="349" y="933"/>
                    </a:lnTo>
                    <a:lnTo>
                      <a:pt x="523" y="842"/>
                    </a:lnTo>
                    <a:lnTo>
                      <a:pt x="698" y="758"/>
                    </a:lnTo>
                    <a:lnTo>
                      <a:pt x="872" y="680"/>
                    </a:lnTo>
                    <a:lnTo>
                      <a:pt x="1041" y="608"/>
                    </a:lnTo>
                    <a:lnTo>
                      <a:pt x="1215" y="548"/>
                    </a:lnTo>
                    <a:lnTo>
                      <a:pt x="1390" y="487"/>
                    </a:lnTo>
                    <a:lnTo>
                      <a:pt x="1564" y="427"/>
                    </a:lnTo>
                    <a:lnTo>
                      <a:pt x="1739" y="379"/>
                    </a:lnTo>
                    <a:lnTo>
                      <a:pt x="1913" y="331"/>
                    </a:lnTo>
                    <a:lnTo>
                      <a:pt x="2088" y="295"/>
                    </a:lnTo>
                    <a:lnTo>
                      <a:pt x="2263" y="253"/>
                    </a:lnTo>
                    <a:lnTo>
                      <a:pt x="2431" y="217"/>
                    </a:lnTo>
                    <a:lnTo>
                      <a:pt x="2606" y="187"/>
                    </a:lnTo>
                    <a:lnTo>
                      <a:pt x="2780" y="157"/>
                    </a:lnTo>
                    <a:lnTo>
                      <a:pt x="2955" y="133"/>
                    </a:lnTo>
                    <a:lnTo>
                      <a:pt x="3129" y="109"/>
                    </a:lnTo>
                    <a:lnTo>
                      <a:pt x="3304" y="90"/>
                    </a:lnTo>
                    <a:lnTo>
                      <a:pt x="3478" y="72"/>
                    </a:lnTo>
                    <a:lnTo>
                      <a:pt x="3653" y="54"/>
                    </a:lnTo>
                    <a:lnTo>
                      <a:pt x="3821" y="42"/>
                    </a:lnTo>
                    <a:lnTo>
                      <a:pt x="3996" y="30"/>
                    </a:lnTo>
                    <a:lnTo>
                      <a:pt x="4171" y="18"/>
                    </a:lnTo>
                    <a:lnTo>
                      <a:pt x="4345" y="12"/>
                    </a:lnTo>
                    <a:lnTo>
                      <a:pt x="4520" y="0"/>
                    </a:lnTo>
                  </a:path>
                </a:pathLst>
              </a:custGeom>
              <a:noFill/>
              <a:ln w="28575" cap="rnd">
                <a:solidFill>
                  <a:srgbClr val="00B0F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 name="Freeform 123"/>
              <p:cNvSpPr>
                <a:spLocks/>
              </p:cNvSpPr>
              <p:nvPr/>
            </p:nvSpPr>
            <p:spPr bwMode="auto">
              <a:xfrm>
                <a:off x="1341438" y="57610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 name="Freeform 125"/>
              <p:cNvSpPr>
                <a:spLocks/>
              </p:cNvSpPr>
              <p:nvPr/>
            </p:nvSpPr>
            <p:spPr bwMode="auto">
              <a:xfrm>
                <a:off x="1619251" y="55991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 name="Freeform 127"/>
              <p:cNvSpPr>
                <a:spLocks/>
              </p:cNvSpPr>
              <p:nvPr/>
            </p:nvSpPr>
            <p:spPr bwMode="auto">
              <a:xfrm>
                <a:off x="1895476" y="54562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2" name="Freeform 129"/>
              <p:cNvSpPr>
                <a:spLocks/>
              </p:cNvSpPr>
              <p:nvPr/>
            </p:nvSpPr>
            <p:spPr bwMode="auto">
              <a:xfrm>
                <a:off x="2173288" y="53213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4" name="Freeform 131"/>
              <p:cNvSpPr>
                <a:spLocks/>
              </p:cNvSpPr>
              <p:nvPr/>
            </p:nvSpPr>
            <p:spPr bwMode="auto">
              <a:xfrm>
                <a:off x="2449513" y="51974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6" name="Freeform 133"/>
              <p:cNvSpPr>
                <a:spLocks/>
              </p:cNvSpPr>
              <p:nvPr/>
            </p:nvSpPr>
            <p:spPr bwMode="auto">
              <a:xfrm>
                <a:off x="2717801" y="50831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8" name="Freeform 135"/>
              <p:cNvSpPr>
                <a:spLocks/>
              </p:cNvSpPr>
              <p:nvPr/>
            </p:nvSpPr>
            <p:spPr bwMode="auto">
              <a:xfrm>
                <a:off x="2994026" y="4987926"/>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 name="Freeform 137"/>
              <p:cNvSpPr>
                <a:spLocks/>
              </p:cNvSpPr>
              <p:nvPr/>
            </p:nvSpPr>
            <p:spPr bwMode="auto">
              <a:xfrm>
                <a:off x="3271838" y="48926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 name="Freeform 139"/>
              <p:cNvSpPr>
                <a:spLocks/>
              </p:cNvSpPr>
              <p:nvPr/>
            </p:nvSpPr>
            <p:spPr bwMode="auto">
              <a:xfrm>
                <a:off x="3548063" y="4795838"/>
                <a:ext cx="77788" cy="77788"/>
              </a:xfrm>
              <a:custGeom>
                <a:avLst/>
                <a:gdLst>
                  <a:gd name="T0" fmla="*/ 25 w 49"/>
                  <a:gd name="T1" fmla="*/ 0 h 49"/>
                  <a:gd name="T2" fmla="*/ 49 w 49"/>
                  <a:gd name="T3" fmla="*/ 49 h 49"/>
                  <a:gd name="T4" fmla="*/ 0 w 49"/>
                  <a:gd name="T5" fmla="*/ 49 h 49"/>
                  <a:gd name="T6" fmla="*/ 25 w 49"/>
                  <a:gd name="T7" fmla="*/ 0 h 49"/>
                </a:gdLst>
                <a:ahLst/>
                <a:cxnLst>
                  <a:cxn ang="0">
                    <a:pos x="T0" y="T1"/>
                  </a:cxn>
                  <a:cxn ang="0">
                    <a:pos x="T2" y="T3"/>
                  </a:cxn>
                  <a:cxn ang="0">
                    <a:pos x="T4" y="T5"/>
                  </a:cxn>
                  <a:cxn ang="0">
                    <a:pos x="T6" y="T7"/>
                  </a:cxn>
                </a:cxnLst>
                <a:rect l="0" t="0" r="r" b="b"/>
                <a:pathLst>
                  <a:path w="49" h="49">
                    <a:moveTo>
                      <a:pt x="25" y="0"/>
                    </a:moveTo>
                    <a:lnTo>
                      <a:pt x="49" y="49"/>
                    </a:lnTo>
                    <a:lnTo>
                      <a:pt x="0" y="49"/>
                    </a:lnTo>
                    <a:lnTo>
                      <a:pt x="25"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 name="Freeform 141"/>
              <p:cNvSpPr>
                <a:spLocks/>
              </p:cNvSpPr>
              <p:nvPr/>
            </p:nvSpPr>
            <p:spPr bwMode="auto">
              <a:xfrm>
                <a:off x="3825876" y="47196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 name="Freeform 143"/>
              <p:cNvSpPr>
                <a:spLocks/>
              </p:cNvSpPr>
              <p:nvPr/>
            </p:nvSpPr>
            <p:spPr bwMode="auto">
              <a:xfrm>
                <a:off x="4103688" y="46434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 name="Freeform 145"/>
              <p:cNvSpPr>
                <a:spLocks/>
              </p:cNvSpPr>
              <p:nvPr/>
            </p:nvSpPr>
            <p:spPr bwMode="auto">
              <a:xfrm>
                <a:off x="4379913" y="45862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 name="Freeform 147"/>
              <p:cNvSpPr>
                <a:spLocks/>
              </p:cNvSpPr>
              <p:nvPr/>
            </p:nvSpPr>
            <p:spPr bwMode="auto">
              <a:xfrm>
                <a:off x="4657726" y="45196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2" name="Freeform 149"/>
              <p:cNvSpPr>
                <a:spLocks/>
              </p:cNvSpPr>
              <p:nvPr/>
            </p:nvSpPr>
            <p:spPr bwMode="auto">
              <a:xfrm>
                <a:off x="4924426" y="44624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 name="Freeform 151"/>
              <p:cNvSpPr>
                <a:spLocks/>
              </p:cNvSpPr>
              <p:nvPr/>
            </p:nvSpPr>
            <p:spPr bwMode="auto">
              <a:xfrm>
                <a:off x="5202238" y="44148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 name="Freeform 153"/>
              <p:cNvSpPr>
                <a:spLocks/>
              </p:cNvSpPr>
              <p:nvPr/>
            </p:nvSpPr>
            <p:spPr bwMode="auto">
              <a:xfrm>
                <a:off x="5478463" y="43672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 name="Freeform 155"/>
              <p:cNvSpPr>
                <a:spLocks/>
              </p:cNvSpPr>
              <p:nvPr/>
            </p:nvSpPr>
            <p:spPr bwMode="auto">
              <a:xfrm>
                <a:off x="5756276" y="43291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 name="Freeform 157"/>
              <p:cNvSpPr>
                <a:spLocks/>
              </p:cNvSpPr>
              <p:nvPr/>
            </p:nvSpPr>
            <p:spPr bwMode="auto">
              <a:xfrm>
                <a:off x="6032501" y="42910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 name="Freeform 159"/>
              <p:cNvSpPr>
                <a:spLocks/>
              </p:cNvSpPr>
              <p:nvPr/>
            </p:nvSpPr>
            <p:spPr bwMode="auto">
              <a:xfrm>
                <a:off x="6310313" y="42624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 name="Freeform 161"/>
              <p:cNvSpPr>
                <a:spLocks/>
              </p:cNvSpPr>
              <p:nvPr/>
            </p:nvSpPr>
            <p:spPr bwMode="auto">
              <a:xfrm>
                <a:off x="6586538" y="4233863"/>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 name="Freeform 163"/>
              <p:cNvSpPr>
                <a:spLocks/>
              </p:cNvSpPr>
              <p:nvPr/>
            </p:nvSpPr>
            <p:spPr bwMode="auto">
              <a:xfrm>
                <a:off x="6864351" y="42052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 name="Freeform 165"/>
              <p:cNvSpPr>
                <a:spLocks/>
              </p:cNvSpPr>
              <p:nvPr/>
            </p:nvSpPr>
            <p:spPr bwMode="auto">
              <a:xfrm>
                <a:off x="7131051" y="4186238"/>
                <a:ext cx="77788" cy="76200"/>
              </a:xfrm>
              <a:custGeom>
                <a:avLst/>
                <a:gdLst>
                  <a:gd name="T0" fmla="*/ 25 w 49"/>
                  <a:gd name="T1" fmla="*/ 0 h 48"/>
                  <a:gd name="T2" fmla="*/ 49 w 49"/>
                  <a:gd name="T3" fmla="*/ 48 h 48"/>
                  <a:gd name="T4" fmla="*/ 0 w 49"/>
                  <a:gd name="T5" fmla="*/ 48 h 48"/>
                  <a:gd name="T6" fmla="*/ 25 w 49"/>
                  <a:gd name="T7" fmla="*/ 0 h 48"/>
                </a:gdLst>
                <a:ahLst/>
                <a:cxnLst>
                  <a:cxn ang="0">
                    <a:pos x="T0" y="T1"/>
                  </a:cxn>
                  <a:cxn ang="0">
                    <a:pos x="T2" y="T3"/>
                  </a:cxn>
                  <a:cxn ang="0">
                    <a:pos x="T4" y="T5"/>
                  </a:cxn>
                  <a:cxn ang="0">
                    <a:pos x="T6" y="T7"/>
                  </a:cxn>
                </a:cxnLst>
                <a:rect l="0" t="0" r="r" b="b"/>
                <a:pathLst>
                  <a:path w="49" h="48">
                    <a:moveTo>
                      <a:pt x="25" y="0"/>
                    </a:moveTo>
                    <a:lnTo>
                      <a:pt x="49" y="48"/>
                    </a:lnTo>
                    <a:lnTo>
                      <a:pt x="0" y="48"/>
                    </a:lnTo>
                    <a:lnTo>
                      <a:pt x="25"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 name="Freeform 167"/>
              <p:cNvSpPr>
                <a:spLocks/>
              </p:cNvSpPr>
              <p:nvPr/>
            </p:nvSpPr>
            <p:spPr bwMode="auto">
              <a:xfrm>
                <a:off x="7408863" y="41671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Freeform 169"/>
              <p:cNvSpPr>
                <a:spLocks/>
              </p:cNvSpPr>
              <p:nvPr/>
            </p:nvSpPr>
            <p:spPr bwMode="auto">
              <a:xfrm>
                <a:off x="7686676" y="4146551"/>
                <a:ext cx="76200" cy="77788"/>
              </a:xfrm>
              <a:custGeom>
                <a:avLst/>
                <a:gdLst>
                  <a:gd name="T0" fmla="*/ 24 w 48"/>
                  <a:gd name="T1" fmla="*/ 0 h 49"/>
                  <a:gd name="T2" fmla="*/ 48 w 48"/>
                  <a:gd name="T3" fmla="*/ 49 h 49"/>
                  <a:gd name="T4" fmla="*/ 0 w 48"/>
                  <a:gd name="T5" fmla="*/ 49 h 49"/>
                  <a:gd name="T6" fmla="*/ 24 w 48"/>
                  <a:gd name="T7" fmla="*/ 0 h 49"/>
                </a:gdLst>
                <a:ahLst/>
                <a:cxnLst>
                  <a:cxn ang="0">
                    <a:pos x="T0" y="T1"/>
                  </a:cxn>
                  <a:cxn ang="0">
                    <a:pos x="T2" y="T3"/>
                  </a:cxn>
                  <a:cxn ang="0">
                    <a:pos x="T4" y="T5"/>
                  </a:cxn>
                  <a:cxn ang="0">
                    <a:pos x="T6" y="T7"/>
                  </a:cxn>
                </a:cxnLst>
                <a:rect l="0" t="0" r="r" b="b"/>
                <a:pathLst>
                  <a:path w="48" h="49">
                    <a:moveTo>
                      <a:pt x="24" y="0"/>
                    </a:moveTo>
                    <a:lnTo>
                      <a:pt x="48" y="49"/>
                    </a:lnTo>
                    <a:lnTo>
                      <a:pt x="0" y="49"/>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Freeform 171"/>
              <p:cNvSpPr>
                <a:spLocks/>
              </p:cNvSpPr>
              <p:nvPr/>
            </p:nvSpPr>
            <p:spPr bwMode="auto">
              <a:xfrm>
                <a:off x="7962901" y="4137026"/>
                <a:ext cx="76200" cy="77788"/>
              </a:xfrm>
              <a:custGeom>
                <a:avLst/>
                <a:gdLst>
                  <a:gd name="T0" fmla="*/ 24 w 48"/>
                  <a:gd name="T1" fmla="*/ 0 h 49"/>
                  <a:gd name="T2" fmla="*/ 48 w 48"/>
                  <a:gd name="T3" fmla="*/ 49 h 49"/>
                  <a:gd name="T4" fmla="*/ 0 w 48"/>
                  <a:gd name="T5" fmla="*/ 49 h 49"/>
                  <a:gd name="T6" fmla="*/ 24 w 48"/>
                  <a:gd name="T7" fmla="*/ 0 h 49"/>
                </a:gdLst>
                <a:ahLst/>
                <a:cxnLst>
                  <a:cxn ang="0">
                    <a:pos x="T0" y="T1"/>
                  </a:cxn>
                  <a:cxn ang="0">
                    <a:pos x="T2" y="T3"/>
                  </a:cxn>
                  <a:cxn ang="0">
                    <a:pos x="T4" y="T5"/>
                  </a:cxn>
                  <a:cxn ang="0">
                    <a:pos x="T6" y="T7"/>
                  </a:cxn>
                </a:cxnLst>
                <a:rect l="0" t="0" r="r" b="b"/>
                <a:pathLst>
                  <a:path w="48" h="49">
                    <a:moveTo>
                      <a:pt x="24" y="0"/>
                    </a:moveTo>
                    <a:lnTo>
                      <a:pt x="48" y="49"/>
                    </a:lnTo>
                    <a:lnTo>
                      <a:pt x="0" y="49"/>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 name="Freeform 173"/>
              <p:cNvSpPr>
                <a:spLocks/>
              </p:cNvSpPr>
              <p:nvPr/>
            </p:nvSpPr>
            <p:spPr bwMode="auto">
              <a:xfrm>
                <a:off x="8240713" y="4117976"/>
                <a:ext cx="76200" cy="77788"/>
              </a:xfrm>
              <a:custGeom>
                <a:avLst/>
                <a:gdLst>
                  <a:gd name="T0" fmla="*/ 24 w 48"/>
                  <a:gd name="T1" fmla="*/ 0 h 49"/>
                  <a:gd name="T2" fmla="*/ 48 w 48"/>
                  <a:gd name="T3" fmla="*/ 49 h 49"/>
                  <a:gd name="T4" fmla="*/ 0 w 48"/>
                  <a:gd name="T5" fmla="*/ 49 h 49"/>
                  <a:gd name="T6" fmla="*/ 24 w 48"/>
                  <a:gd name="T7" fmla="*/ 0 h 49"/>
                </a:gdLst>
                <a:ahLst/>
                <a:cxnLst>
                  <a:cxn ang="0">
                    <a:pos x="T0" y="T1"/>
                  </a:cxn>
                  <a:cxn ang="0">
                    <a:pos x="T2" y="T3"/>
                  </a:cxn>
                  <a:cxn ang="0">
                    <a:pos x="T4" y="T5"/>
                  </a:cxn>
                  <a:cxn ang="0">
                    <a:pos x="T6" y="T7"/>
                  </a:cxn>
                </a:cxnLst>
                <a:rect l="0" t="0" r="r" b="b"/>
                <a:pathLst>
                  <a:path w="48" h="49">
                    <a:moveTo>
                      <a:pt x="24" y="0"/>
                    </a:moveTo>
                    <a:lnTo>
                      <a:pt x="48" y="49"/>
                    </a:lnTo>
                    <a:lnTo>
                      <a:pt x="0" y="49"/>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67" name="Freeform 174"/>
            <p:cNvSpPr>
              <a:spLocks/>
            </p:cNvSpPr>
            <p:nvPr/>
          </p:nvSpPr>
          <p:spPr bwMode="auto">
            <a:xfrm>
              <a:off x="1101726" y="5027613"/>
              <a:ext cx="7175500" cy="935038"/>
            </a:xfrm>
            <a:custGeom>
              <a:avLst/>
              <a:gdLst>
                <a:gd name="T0" fmla="*/ 0 w 4520"/>
                <a:gd name="T1" fmla="*/ 589 h 589"/>
                <a:gd name="T2" fmla="*/ 174 w 4520"/>
                <a:gd name="T3" fmla="*/ 547 h 589"/>
                <a:gd name="T4" fmla="*/ 349 w 4520"/>
                <a:gd name="T5" fmla="*/ 505 h 589"/>
                <a:gd name="T6" fmla="*/ 523 w 4520"/>
                <a:gd name="T7" fmla="*/ 463 h 589"/>
                <a:gd name="T8" fmla="*/ 698 w 4520"/>
                <a:gd name="T9" fmla="*/ 421 h 589"/>
                <a:gd name="T10" fmla="*/ 872 w 4520"/>
                <a:gd name="T11" fmla="*/ 385 h 589"/>
                <a:gd name="T12" fmla="*/ 1041 w 4520"/>
                <a:gd name="T13" fmla="*/ 354 h 589"/>
                <a:gd name="T14" fmla="*/ 1215 w 4520"/>
                <a:gd name="T15" fmla="*/ 318 h 589"/>
                <a:gd name="T16" fmla="*/ 1390 w 4520"/>
                <a:gd name="T17" fmla="*/ 288 h 589"/>
                <a:gd name="T18" fmla="*/ 1564 w 4520"/>
                <a:gd name="T19" fmla="*/ 258 h 589"/>
                <a:gd name="T20" fmla="*/ 1739 w 4520"/>
                <a:gd name="T21" fmla="*/ 234 h 589"/>
                <a:gd name="T22" fmla="*/ 1913 w 4520"/>
                <a:gd name="T23" fmla="*/ 210 h 589"/>
                <a:gd name="T24" fmla="*/ 2088 w 4520"/>
                <a:gd name="T25" fmla="*/ 186 h 589"/>
                <a:gd name="T26" fmla="*/ 2263 w 4520"/>
                <a:gd name="T27" fmla="*/ 162 h 589"/>
                <a:gd name="T28" fmla="*/ 2431 w 4520"/>
                <a:gd name="T29" fmla="*/ 138 h 589"/>
                <a:gd name="T30" fmla="*/ 2606 w 4520"/>
                <a:gd name="T31" fmla="*/ 120 h 589"/>
                <a:gd name="T32" fmla="*/ 2780 w 4520"/>
                <a:gd name="T33" fmla="*/ 102 h 589"/>
                <a:gd name="T34" fmla="*/ 2955 w 4520"/>
                <a:gd name="T35" fmla="*/ 90 h 589"/>
                <a:gd name="T36" fmla="*/ 3129 w 4520"/>
                <a:gd name="T37" fmla="*/ 72 h 589"/>
                <a:gd name="T38" fmla="*/ 3304 w 4520"/>
                <a:gd name="T39" fmla="*/ 60 h 589"/>
                <a:gd name="T40" fmla="*/ 3478 w 4520"/>
                <a:gd name="T41" fmla="*/ 48 h 589"/>
                <a:gd name="T42" fmla="*/ 3653 w 4520"/>
                <a:gd name="T43" fmla="*/ 36 h 589"/>
                <a:gd name="T44" fmla="*/ 3821 w 4520"/>
                <a:gd name="T45" fmla="*/ 30 h 589"/>
                <a:gd name="T46" fmla="*/ 3996 w 4520"/>
                <a:gd name="T47" fmla="*/ 18 h 589"/>
                <a:gd name="T48" fmla="*/ 4171 w 4520"/>
                <a:gd name="T49" fmla="*/ 12 h 589"/>
                <a:gd name="T50" fmla="*/ 4345 w 4520"/>
                <a:gd name="T51" fmla="*/ 6 h 589"/>
                <a:gd name="T52" fmla="*/ 4520 w 4520"/>
                <a:gd name="T53"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20" h="589">
                  <a:moveTo>
                    <a:pt x="0" y="589"/>
                  </a:moveTo>
                  <a:lnTo>
                    <a:pt x="174" y="547"/>
                  </a:lnTo>
                  <a:lnTo>
                    <a:pt x="349" y="505"/>
                  </a:lnTo>
                  <a:lnTo>
                    <a:pt x="523" y="463"/>
                  </a:lnTo>
                  <a:lnTo>
                    <a:pt x="698" y="421"/>
                  </a:lnTo>
                  <a:lnTo>
                    <a:pt x="872" y="385"/>
                  </a:lnTo>
                  <a:lnTo>
                    <a:pt x="1041" y="354"/>
                  </a:lnTo>
                  <a:lnTo>
                    <a:pt x="1215" y="318"/>
                  </a:lnTo>
                  <a:lnTo>
                    <a:pt x="1390" y="288"/>
                  </a:lnTo>
                  <a:lnTo>
                    <a:pt x="1564" y="258"/>
                  </a:lnTo>
                  <a:lnTo>
                    <a:pt x="1739" y="234"/>
                  </a:lnTo>
                  <a:lnTo>
                    <a:pt x="1913" y="210"/>
                  </a:lnTo>
                  <a:lnTo>
                    <a:pt x="2088" y="186"/>
                  </a:lnTo>
                  <a:lnTo>
                    <a:pt x="2263" y="162"/>
                  </a:lnTo>
                  <a:lnTo>
                    <a:pt x="2431" y="138"/>
                  </a:lnTo>
                  <a:lnTo>
                    <a:pt x="2606" y="120"/>
                  </a:lnTo>
                  <a:lnTo>
                    <a:pt x="2780" y="102"/>
                  </a:lnTo>
                  <a:lnTo>
                    <a:pt x="2955" y="90"/>
                  </a:lnTo>
                  <a:lnTo>
                    <a:pt x="3129" y="72"/>
                  </a:lnTo>
                  <a:lnTo>
                    <a:pt x="3304" y="60"/>
                  </a:lnTo>
                  <a:lnTo>
                    <a:pt x="3478" y="48"/>
                  </a:lnTo>
                  <a:lnTo>
                    <a:pt x="3653" y="36"/>
                  </a:lnTo>
                  <a:lnTo>
                    <a:pt x="3821" y="30"/>
                  </a:lnTo>
                  <a:lnTo>
                    <a:pt x="3996" y="18"/>
                  </a:lnTo>
                  <a:lnTo>
                    <a:pt x="4171" y="12"/>
                  </a:lnTo>
                  <a:lnTo>
                    <a:pt x="4345" y="6"/>
                  </a:lnTo>
                  <a:lnTo>
                    <a:pt x="4520" y="0"/>
                  </a:lnTo>
                </a:path>
              </a:pathLst>
            </a:custGeom>
            <a:noFill/>
            <a:ln w="28575" cap="rnd">
              <a:solidFill>
                <a:srgbClr val="2808E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Freeform 175"/>
            <p:cNvSpPr>
              <a:spLocks/>
            </p:cNvSpPr>
            <p:nvPr/>
          </p:nvSpPr>
          <p:spPr bwMode="auto">
            <a:xfrm>
              <a:off x="1065213" y="59229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9" name="Freeform 176"/>
            <p:cNvSpPr>
              <a:spLocks/>
            </p:cNvSpPr>
            <p:nvPr/>
          </p:nvSpPr>
          <p:spPr bwMode="auto">
            <a:xfrm>
              <a:off x="1065213" y="59229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 name="Freeform 177"/>
            <p:cNvSpPr>
              <a:spLocks/>
            </p:cNvSpPr>
            <p:nvPr/>
          </p:nvSpPr>
          <p:spPr bwMode="auto">
            <a:xfrm>
              <a:off x="1341438" y="58562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1" name="Freeform 178"/>
            <p:cNvSpPr>
              <a:spLocks/>
            </p:cNvSpPr>
            <p:nvPr/>
          </p:nvSpPr>
          <p:spPr bwMode="auto">
            <a:xfrm>
              <a:off x="1341438" y="58562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 name="Freeform 179"/>
            <p:cNvSpPr>
              <a:spLocks/>
            </p:cNvSpPr>
            <p:nvPr/>
          </p:nvSpPr>
          <p:spPr bwMode="auto">
            <a:xfrm>
              <a:off x="1619251" y="57896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3" name="Freeform 180"/>
            <p:cNvSpPr>
              <a:spLocks/>
            </p:cNvSpPr>
            <p:nvPr/>
          </p:nvSpPr>
          <p:spPr bwMode="auto">
            <a:xfrm>
              <a:off x="1619251" y="57896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 name="Freeform 181"/>
            <p:cNvSpPr>
              <a:spLocks/>
            </p:cNvSpPr>
            <p:nvPr/>
          </p:nvSpPr>
          <p:spPr bwMode="auto">
            <a:xfrm>
              <a:off x="1895476" y="57229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5" name="Freeform 182"/>
            <p:cNvSpPr>
              <a:spLocks/>
            </p:cNvSpPr>
            <p:nvPr/>
          </p:nvSpPr>
          <p:spPr bwMode="auto">
            <a:xfrm>
              <a:off x="1895476" y="572293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 name="Freeform 183"/>
            <p:cNvSpPr>
              <a:spLocks/>
            </p:cNvSpPr>
            <p:nvPr/>
          </p:nvSpPr>
          <p:spPr bwMode="auto">
            <a:xfrm>
              <a:off x="2173288" y="56562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7" name="Freeform 184"/>
            <p:cNvSpPr>
              <a:spLocks/>
            </p:cNvSpPr>
            <p:nvPr/>
          </p:nvSpPr>
          <p:spPr bwMode="auto">
            <a:xfrm>
              <a:off x="2173288" y="565626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 name="Freeform 185"/>
            <p:cNvSpPr>
              <a:spLocks/>
            </p:cNvSpPr>
            <p:nvPr/>
          </p:nvSpPr>
          <p:spPr bwMode="auto">
            <a:xfrm>
              <a:off x="2449513" y="55991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9" name="Freeform 186"/>
            <p:cNvSpPr>
              <a:spLocks/>
            </p:cNvSpPr>
            <p:nvPr/>
          </p:nvSpPr>
          <p:spPr bwMode="auto">
            <a:xfrm>
              <a:off x="2449513" y="55991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 name="Freeform 187"/>
            <p:cNvSpPr>
              <a:spLocks/>
            </p:cNvSpPr>
            <p:nvPr/>
          </p:nvSpPr>
          <p:spPr bwMode="auto">
            <a:xfrm>
              <a:off x="2717801" y="55514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1" name="Freeform 188"/>
            <p:cNvSpPr>
              <a:spLocks/>
            </p:cNvSpPr>
            <p:nvPr/>
          </p:nvSpPr>
          <p:spPr bwMode="auto">
            <a:xfrm>
              <a:off x="2717801" y="5551488"/>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 name="Freeform 189"/>
            <p:cNvSpPr>
              <a:spLocks/>
            </p:cNvSpPr>
            <p:nvPr/>
          </p:nvSpPr>
          <p:spPr bwMode="auto">
            <a:xfrm>
              <a:off x="2994026" y="5494338"/>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3" name="Freeform 190"/>
            <p:cNvSpPr>
              <a:spLocks/>
            </p:cNvSpPr>
            <p:nvPr/>
          </p:nvSpPr>
          <p:spPr bwMode="auto">
            <a:xfrm>
              <a:off x="2994026" y="5494338"/>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4" name="Freeform 191"/>
            <p:cNvSpPr>
              <a:spLocks/>
            </p:cNvSpPr>
            <p:nvPr/>
          </p:nvSpPr>
          <p:spPr bwMode="auto">
            <a:xfrm>
              <a:off x="3271838" y="54467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5" name="Freeform 192"/>
            <p:cNvSpPr>
              <a:spLocks/>
            </p:cNvSpPr>
            <p:nvPr/>
          </p:nvSpPr>
          <p:spPr bwMode="auto">
            <a:xfrm>
              <a:off x="3271838" y="5446713"/>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6" name="Freeform 193"/>
            <p:cNvSpPr>
              <a:spLocks/>
            </p:cNvSpPr>
            <p:nvPr/>
          </p:nvSpPr>
          <p:spPr bwMode="auto">
            <a:xfrm>
              <a:off x="3548063" y="5397501"/>
              <a:ext cx="77788" cy="77788"/>
            </a:xfrm>
            <a:custGeom>
              <a:avLst/>
              <a:gdLst>
                <a:gd name="T0" fmla="*/ 25 w 49"/>
                <a:gd name="T1" fmla="*/ 0 h 49"/>
                <a:gd name="T2" fmla="*/ 49 w 49"/>
                <a:gd name="T3" fmla="*/ 49 h 49"/>
                <a:gd name="T4" fmla="*/ 0 w 49"/>
                <a:gd name="T5" fmla="*/ 49 h 49"/>
                <a:gd name="T6" fmla="*/ 25 w 49"/>
                <a:gd name="T7" fmla="*/ 0 h 49"/>
              </a:gdLst>
              <a:ahLst/>
              <a:cxnLst>
                <a:cxn ang="0">
                  <a:pos x="T0" y="T1"/>
                </a:cxn>
                <a:cxn ang="0">
                  <a:pos x="T2" y="T3"/>
                </a:cxn>
                <a:cxn ang="0">
                  <a:pos x="T4" y="T5"/>
                </a:cxn>
                <a:cxn ang="0">
                  <a:pos x="T6" y="T7"/>
                </a:cxn>
              </a:cxnLst>
              <a:rect l="0" t="0" r="r" b="b"/>
              <a:pathLst>
                <a:path w="49" h="49">
                  <a:moveTo>
                    <a:pt x="25" y="0"/>
                  </a:moveTo>
                  <a:lnTo>
                    <a:pt x="49" y="49"/>
                  </a:lnTo>
                  <a:lnTo>
                    <a:pt x="0" y="49"/>
                  </a:lnTo>
                  <a:lnTo>
                    <a:pt x="25"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7" name="Freeform 194"/>
            <p:cNvSpPr>
              <a:spLocks/>
            </p:cNvSpPr>
            <p:nvPr/>
          </p:nvSpPr>
          <p:spPr bwMode="auto">
            <a:xfrm>
              <a:off x="3548063" y="5397501"/>
              <a:ext cx="77788" cy="77788"/>
            </a:xfrm>
            <a:custGeom>
              <a:avLst/>
              <a:gdLst>
                <a:gd name="T0" fmla="*/ 25 w 49"/>
                <a:gd name="T1" fmla="*/ 0 h 49"/>
                <a:gd name="T2" fmla="*/ 49 w 49"/>
                <a:gd name="T3" fmla="*/ 49 h 49"/>
                <a:gd name="T4" fmla="*/ 0 w 49"/>
                <a:gd name="T5" fmla="*/ 49 h 49"/>
                <a:gd name="T6" fmla="*/ 25 w 49"/>
                <a:gd name="T7" fmla="*/ 0 h 49"/>
              </a:gdLst>
              <a:ahLst/>
              <a:cxnLst>
                <a:cxn ang="0">
                  <a:pos x="T0" y="T1"/>
                </a:cxn>
                <a:cxn ang="0">
                  <a:pos x="T2" y="T3"/>
                </a:cxn>
                <a:cxn ang="0">
                  <a:pos x="T4" y="T5"/>
                </a:cxn>
                <a:cxn ang="0">
                  <a:pos x="T6" y="T7"/>
                </a:cxn>
              </a:cxnLst>
              <a:rect l="0" t="0" r="r" b="b"/>
              <a:pathLst>
                <a:path w="49" h="49">
                  <a:moveTo>
                    <a:pt x="25" y="0"/>
                  </a:moveTo>
                  <a:lnTo>
                    <a:pt x="49" y="49"/>
                  </a:lnTo>
                  <a:lnTo>
                    <a:pt x="0" y="49"/>
                  </a:lnTo>
                  <a:lnTo>
                    <a:pt x="25"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8" name="Freeform 195"/>
            <p:cNvSpPr>
              <a:spLocks/>
            </p:cNvSpPr>
            <p:nvPr/>
          </p:nvSpPr>
          <p:spPr bwMode="auto">
            <a:xfrm>
              <a:off x="3825876" y="53594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9" name="Freeform 196"/>
            <p:cNvSpPr>
              <a:spLocks/>
            </p:cNvSpPr>
            <p:nvPr/>
          </p:nvSpPr>
          <p:spPr bwMode="auto">
            <a:xfrm>
              <a:off x="3825876" y="53594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Freeform 197"/>
            <p:cNvSpPr>
              <a:spLocks/>
            </p:cNvSpPr>
            <p:nvPr/>
          </p:nvSpPr>
          <p:spPr bwMode="auto">
            <a:xfrm>
              <a:off x="4103688" y="53213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1" name="Freeform 198"/>
            <p:cNvSpPr>
              <a:spLocks/>
            </p:cNvSpPr>
            <p:nvPr/>
          </p:nvSpPr>
          <p:spPr bwMode="auto">
            <a:xfrm>
              <a:off x="4103688" y="53213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2" name="Freeform 199"/>
            <p:cNvSpPr>
              <a:spLocks/>
            </p:cNvSpPr>
            <p:nvPr/>
          </p:nvSpPr>
          <p:spPr bwMode="auto">
            <a:xfrm>
              <a:off x="4379913" y="52832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3" name="Freeform 200"/>
            <p:cNvSpPr>
              <a:spLocks/>
            </p:cNvSpPr>
            <p:nvPr/>
          </p:nvSpPr>
          <p:spPr bwMode="auto">
            <a:xfrm>
              <a:off x="4379913" y="52832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4" name="Freeform 201"/>
            <p:cNvSpPr>
              <a:spLocks/>
            </p:cNvSpPr>
            <p:nvPr/>
          </p:nvSpPr>
          <p:spPr bwMode="auto">
            <a:xfrm>
              <a:off x="4657726" y="52451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5" name="Freeform 202"/>
            <p:cNvSpPr>
              <a:spLocks/>
            </p:cNvSpPr>
            <p:nvPr/>
          </p:nvSpPr>
          <p:spPr bwMode="auto">
            <a:xfrm>
              <a:off x="4657726" y="52451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6" name="Freeform 203"/>
            <p:cNvSpPr>
              <a:spLocks/>
            </p:cNvSpPr>
            <p:nvPr/>
          </p:nvSpPr>
          <p:spPr bwMode="auto">
            <a:xfrm>
              <a:off x="4924426" y="52070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7" name="Freeform 204"/>
            <p:cNvSpPr>
              <a:spLocks/>
            </p:cNvSpPr>
            <p:nvPr/>
          </p:nvSpPr>
          <p:spPr bwMode="auto">
            <a:xfrm>
              <a:off x="4924426" y="52070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206"/>
            <p:cNvSpPr>
              <a:spLocks/>
            </p:cNvSpPr>
            <p:nvPr/>
          </p:nvSpPr>
          <p:spPr bwMode="auto">
            <a:xfrm>
              <a:off x="5202238" y="517842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07"/>
            <p:cNvSpPr>
              <a:spLocks/>
            </p:cNvSpPr>
            <p:nvPr/>
          </p:nvSpPr>
          <p:spPr bwMode="auto">
            <a:xfrm>
              <a:off x="5202238" y="517842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08"/>
            <p:cNvSpPr>
              <a:spLocks/>
            </p:cNvSpPr>
            <p:nvPr/>
          </p:nvSpPr>
          <p:spPr bwMode="auto">
            <a:xfrm>
              <a:off x="5478463" y="514985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209"/>
            <p:cNvSpPr>
              <a:spLocks/>
            </p:cNvSpPr>
            <p:nvPr/>
          </p:nvSpPr>
          <p:spPr bwMode="auto">
            <a:xfrm>
              <a:off x="5478463" y="514985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Freeform 210"/>
            <p:cNvSpPr>
              <a:spLocks/>
            </p:cNvSpPr>
            <p:nvPr/>
          </p:nvSpPr>
          <p:spPr bwMode="auto">
            <a:xfrm>
              <a:off x="5756275" y="51308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211"/>
            <p:cNvSpPr>
              <a:spLocks/>
            </p:cNvSpPr>
            <p:nvPr/>
          </p:nvSpPr>
          <p:spPr bwMode="auto">
            <a:xfrm>
              <a:off x="5756275" y="51308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212"/>
            <p:cNvSpPr>
              <a:spLocks/>
            </p:cNvSpPr>
            <p:nvPr/>
          </p:nvSpPr>
          <p:spPr bwMode="auto">
            <a:xfrm>
              <a:off x="6032500" y="510222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213"/>
            <p:cNvSpPr>
              <a:spLocks/>
            </p:cNvSpPr>
            <p:nvPr/>
          </p:nvSpPr>
          <p:spPr bwMode="auto">
            <a:xfrm>
              <a:off x="6032500" y="510222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Freeform 214"/>
            <p:cNvSpPr>
              <a:spLocks/>
            </p:cNvSpPr>
            <p:nvPr/>
          </p:nvSpPr>
          <p:spPr bwMode="auto">
            <a:xfrm>
              <a:off x="6310313" y="50831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215"/>
            <p:cNvSpPr>
              <a:spLocks/>
            </p:cNvSpPr>
            <p:nvPr/>
          </p:nvSpPr>
          <p:spPr bwMode="auto">
            <a:xfrm>
              <a:off x="6310313" y="50831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216"/>
            <p:cNvSpPr>
              <a:spLocks/>
            </p:cNvSpPr>
            <p:nvPr/>
          </p:nvSpPr>
          <p:spPr bwMode="auto">
            <a:xfrm>
              <a:off x="6586538" y="5064126"/>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217"/>
            <p:cNvSpPr>
              <a:spLocks/>
            </p:cNvSpPr>
            <p:nvPr/>
          </p:nvSpPr>
          <p:spPr bwMode="auto">
            <a:xfrm>
              <a:off x="6586538" y="5064126"/>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218"/>
            <p:cNvSpPr>
              <a:spLocks/>
            </p:cNvSpPr>
            <p:nvPr/>
          </p:nvSpPr>
          <p:spPr bwMode="auto">
            <a:xfrm>
              <a:off x="6864350" y="50450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219"/>
            <p:cNvSpPr>
              <a:spLocks/>
            </p:cNvSpPr>
            <p:nvPr/>
          </p:nvSpPr>
          <p:spPr bwMode="auto">
            <a:xfrm>
              <a:off x="6864350" y="50450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220"/>
            <p:cNvSpPr>
              <a:spLocks/>
            </p:cNvSpPr>
            <p:nvPr/>
          </p:nvSpPr>
          <p:spPr bwMode="auto">
            <a:xfrm>
              <a:off x="7131050" y="5035551"/>
              <a:ext cx="77788" cy="76200"/>
            </a:xfrm>
            <a:custGeom>
              <a:avLst/>
              <a:gdLst>
                <a:gd name="T0" fmla="*/ 25 w 49"/>
                <a:gd name="T1" fmla="*/ 0 h 48"/>
                <a:gd name="T2" fmla="*/ 49 w 49"/>
                <a:gd name="T3" fmla="*/ 48 h 48"/>
                <a:gd name="T4" fmla="*/ 0 w 49"/>
                <a:gd name="T5" fmla="*/ 48 h 48"/>
                <a:gd name="T6" fmla="*/ 25 w 49"/>
                <a:gd name="T7" fmla="*/ 0 h 48"/>
              </a:gdLst>
              <a:ahLst/>
              <a:cxnLst>
                <a:cxn ang="0">
                  <a:pos x="T0" y="T1"/>
                </a:cxn>
                <a:cxn ang="0">
                  <a:pos x="T2" y="T3"/>
                </a:cxn>
                <a:cxn ang="0">
                  <a:pos x="T4" y="T5"/>
                </a:cxn>
                <a:cxn ang="0">
                  <a:pos x="T6" y="T7"/>
                </a:cxn>
              </a:cxnLst>
              <a:rect l="0" t="0" r="r" b="b"/>
              <a:pathLst>
                <a:path w="49" h="48">
                  <a:moveTo>
                    <a:pt x="25" y="0"/>
                  </a:moveTo>
                  <a:lnTo>
                    <a:pt x="49" y="48"/>
                  </a:lnTo>
                  <a:lnTo>
                    <a:pt x="0" y="48"/>
                  </a:lnTo>
                  <a:lnTo>
                    <a:pt x="25"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221"/>
            <p:cNvSpPr>
              <a:spLocks/>
            </p:cNvSpPr>
            <p:nvPr/>
          </p:nvSpPr>
          <p:spPr bwMode="auto">
            <a:xfrm>
              <a:off x="7131050" y="5035551"/>
              <a:ext cx="77788" cy="76200"/>
            </a:xfrm>
            <a:custGeom>
              <a:avLst/>
              <a:gdLst>
                <a:gd name="T0" fmla="*/ 25 w 49"/>
                <a:gd name="T1" fmla="*/ 0 h 48"/>
                <a:gd name="T2" fmla="*/ 49 w 49"/>
                <a:gd name="T3" fmla="*/ 48 h 48"/>
                <a:gd name="T4" fmla="*/ 0 w 49"/>
                <a:gd name="T5" fmla="*/ 48 h 48"/>
                <a:gd name="T6" fmla="*/ 25 w 49"/>
                <a:gd name="T7" fmla="*/ 0 h 48"/>
              </a:gdLst>
              <a:ahLst/>
              <a:cxnLst>
                <a:cxn ang="0">
                  <a:pos x="T0" y="T1"/>
                </a:cxn>
                <a:cxn ang="0">
                  <a:pos x="T2" y="T3"/>
                </a:cxn>
                <a:cxn ang="0">
                  <a:pos x="T4" y="T5"/>
                </a:cxn>
                <a:cxn ang="0">
                  <a:pos x="T6" y="T7"/>
                </a:cxn>
              </a:cxnLst>
              <a:rect l="0" t="0" r="r" b="b"/>
              <a:pathLst>
                <a:path w="49" h="48">
                  <a:moveTo>
                    <a:pt x="25" y="0"/>
                  </a:moveTo>
                  <a:lnTo>
                    <a:pt x="49" y="48"/>
                  </a:lnTo>
                  <a:lnTo>
                    <a:pt x="0" y="48"/>
                  </a:lnTo>
                  <a:lnTo>
                    <a:pt x="25"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222"/>
            <p:cNvSpPr>
              <a:spLocks/>
            </p:cNvSpPr>
            <p:nvPr/>
          </p:nvSpPr>
          <p:spPr bwMode="auto">
            <a:xfrm>
              <a:off x="7408863" y="50165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223"/>
            <p:cNvSpPr>
              <a:spLocks/>
            </p:cNvSpPr>
            <p:nvPr/>
          </p:nvSpPr>
          <p:spPr bwMode="auto">
            <a:xfrm>
              <a:off x="7408863" y="501650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224"/>
            <p:cNvSpPr>
              <a:spLocks/>
            </p:cNvSpPr>
            <p:nvPr/>
          </p:nvSpPr>
          <p:spPr bwMode="auto">
            <a:xfrm>
              <a:off x="7686675" y="50069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225"/>
            <p:cNvSpPr>
              <a:spLocks/>
            </p:cNvSpPr>
            <p:nvPr/>
          </p:nvSpPr>
          <p:spPr bwMode="auto">
            <a:xfrm>
              <a:off x="7686675" y="500697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Freeform 226"/>
            <p:cNvSpPr>
              <a:spLocks/>
            </p:cNvSpPr>
            <p:nvPr/>
          </p:nvSpPr>
          <p:spPr bwMode="auto">
            <a:xfrm>
              <a:off x="7962900" y="499745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227"/>
            <p:cNvSpPr>
              <a:spLocks/>
            </p:cNvSpPr>
            <p:nvPr/>
          </p:nvSpPr>
          <p:spPr bwMode="auto">
            <a:xfrm>
              <a:off x="7962900" y="499745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Freeform 228"/>
            <p:cNvSpPr>
              <a:spLocks/>
            </p:cNvSpPr>
            <p:nvPr/>
          </p:nvSpPr>
          <p:spPr bwMode="auto">
            <a:xfrm>
              <a:off x="8240713" y="498792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229"/>
            <p:cNvSpPr>
              <a:spLocks/>
            </p:cNvSpPr>
            <p:nvPr/>
          </p:nvSpPr>
          <p:spPr bwMode="auto">
            <a:xfrm>
              <a:off x="8240713" y="4987926"/>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Freeform 230"/>
            <p:cNvSpPr>
              <a:spLocks/>
            </p:cNvSpPr>
            <p:nvPr/>
          </p:nvSpPr>
          <p:spPr bwMode="auto">
            <a:xfrm>
              <a:off x="1101725" y="4892676"/>
              <a:ext cx="7175500" cy="1069975"/>
            </a:xfrm>
            <a:custGeom>
              <a:avLst/>
              <a:gdLst>
                <a:gd name="T0" fmla="*/ 0 w 4520"/>
                <a:gd name="T1" fmla="*/ 674 h 674"/>
                <a:gd name="T2" fmla="*/ 174 w 4520"/>
                <a:gd name="T3" fmla="*/ 644 h 674"/>
                <a:gd name="T4" fmla="*/ 349 w 4520"/>
                <a:gd name="T5" fmla="*/ 614 h 674"/>
                <a:gd name="T6" fmla="*/ 523 w 4520"/>
                <a:gd name="T7" fmla="*/ 584 h 674"/>
                <a:gd name="T8" fmla="*/ 698 w 4520"/>
                <a:gd name="T9" fmla="*/ 560 h 674"/>
                <a:gd name="T10" fmla="*/ 872 w 4520"/>
                <a:gd name="T11" fmla="*/ 530 h 674"/>
                <a:gd name="T12" fmla="*/ 1041 w 4520"/>
                <a:gd name="T13" fmla="*/ 500 h 674"/>
                <a:gd name="T14" fmla="*/ 1215 w 4520"/>
                <a:gd name="T15" fmla="*/ 470 h 674"/>
                <a:gd name="T16" fmla="*/ 1390 w 4520"/>
                <a:gd name="T17" fmla="*/ 446 h 674"/>
                <a:gd name="T18" fmla="*/ 1564 w 4520"/>
                <a:gd name="T19" fmla="*/ 415 h 674"/>
                <a:gd name="T20" fmla="*/ 1739 w 4520"/>
                <a:gd name="T21" fmla="*/ 391 h 674"/>
                <a:gd name="T22" fmla="*/ 1913 w 4520"/>
                <a:gd name="T23" fmla="*/ 361 h 674"/>
                <a:gd name="T24" fmla="*/ 2088 w 4520"/>
                <a:gd name="T25" fmla="*/ 337 h 674"/>
                <a:gd name="T26" fmla="*/ 2263 w 4520"/>
                <a:gd name="T27" fmla="*/ 307 h 674"/>
                <a:gd name="T28" fmla="*/ 2431 w 4520"/>
                <a:gd name="T29" fmla="*/ 283 h 674"/>
                <a:gd name="T30" fmla="*/ 2606 w 4520"/>
                <a:gd name="T31" fmla="*/ 259 h 674"/>
                <a:gd name="T32" fmla="*/ 2780 w 4520"/>
                <a:gd name="T33" fmla="*/ 235 h 674"/>
                <a:gd name="T34" fmla="*/ 2955 w 4520"/>
                <a:gd name="T35" fmla="*/ 205 h 674"/>
                <a:gd name="T36" fmla="*/ 3129 w 4520"/>
                <a:gd name="T37" fmla="*/ 181 h 674"/>
                <a:gd name="T38" fmla="*/ 3304 w 4520"/>
                <a:gd name="T39" fmla="*/ 157 h 674"/>
                <a:gd name="T40" fmla="*/ 3478 w 4520"/>
                <a:gd name="T41" fmla="*/ 133 h 674"/>
                <a:gd name="T42" fmla="*/ 3653 w 4520"/>
                <a:gd name="T43" fmla="*/ 109 h 674"/>
                <a:gd name="T44" fmla="*/ 3821 w 4520"/>
                <a:gd name="T45" fmla="*/ 91 h 674"/>
                <a:gd name="T46" fmla="*/ 3996 w 4520"/>
                <a:gd name="T47" fmla="*/ 67 h 674"/>
                <a:gd name="T48" fmla="*/ 4171 w 4520"/>
                <a:gd name="T49" fmla="*/ 43 h 674"/>
                <a:gd name="T50" fmla="*/ 4345 w 4520"/>
                <a:gd name="T51" fmla="*/ 18 h 674"/>
                <a:gd name="T52" fmla="*/ 4520 w 4520"/>
                <a:gd name="T53" fmla="*/ 0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20" h="674">
                  <a:moveTo>
                    <a:pt x="0" y="674"/>
                  </a:moveTo>
                  <a:lnTo>
                    <a:pt x="174" y="644"/>
                  </a:lnTo>
                  <a:lnTo>
                    <a:pt x="349" y="614"/>
                  </a:lnTo>
                  <a:lnTo>
                    <a:pt x="523" y="584"/>
                  </a:lnTo>
                  <a:lnTo>
                    <a:pt x="698" y="560"/>
                  </a:lnTo>
                  <a:lnTo>
                    <a:pt x="872" y="530"/>
                  </a:lnTo>
                  <a:lnTo>
                    <a:pt x="1041" y="500"/>
                  </a:lnTo>
                  <a:lnTo>
                    <a:pt x="1215" y="470"/>
                  </a:lnTo>
                  <a:lnTo>
                    <a:pt x="1390" y="446"/>
                  </a:lnTo>
                  <a:lnTo>
                    <a:pt x="1564" y="415"/>
                  </a:lnTo>
                  <a:lnTo>
                    <a:pt x="1739" y="391"/>
                  </a:lnTo>
                  <a:lnTo>
                    <a:pt x="1913" y="361"/>
                  </a:lnTo>
                  <a:lnTo>
                    <a:pt x="2088" y="337"/>
                  </a:lnTo>
                  <a:lnTo>
                    <a:pt x="2263" y="307"/>
                  </a:lnTo>
                  <a:lnTo>
                    <a:pt x="2431" y="283"/>
                  </a:lnTo>
                  <a:lnTo>
                    <a:pt x="2606" y="259"/>
                  </a:lnTo>
                  <a:lnTo>
                    <a:pt x="2780" y="235"/>
                  </a:lnTo>
                  <a:lnTo>
                    <a:pt x="2955" y="205"/>
                  </a:lnTo>
                  <a:lnTo>
                    <a:pt x="3129" y="181"/>
                  </a:lnTo>
                  <a:lnTo>
                    <a:pt x="3304" y="157"/>
                  </a:lnTo>
                  <a:lnTo>
                    <a:pt x="3478" y="133"/>
                  </a:lnTo>
                  <a:lnTo>
                    <a:pt x="3653" y="109"/>
                  </a:lnTo>
                  <a:lnTo>
                    <a:pt x="3821" y="91"/>
                  </a:lnTo>
                  <a:lnTo>
                    <a:pt x="3996" y="67"/>
                  </a:lnTo>
                  <a:lnTo>
                    <a:pt x="4171" y="43"/>
                  </a:lnTo>
                  <a:lnTo>
                    <a:pt x="4345" y="18"/>
                  </a:lnTo>
                  <a:lnTo>
                    <a:pt x="4520" y="0"/>
                  </a:lnTo>
                </a:path>
              </a:pathLst>
            </a:custGeom>
            <a:noFill/>
            <a:ln w="28575" cap="rnd">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Oval 231"/>
            <p:cNvSpPr>
              <a:spLocks noChangeArrowheads="1"/>
            </p:cNvSpPr>
            <p:nvPr/>
          </p:nvSpPr>
          <p:spPr bwMode="auto">
            <a:xfrm>
              <a:off x="1055688" y="5913438"/>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Oval 232"/>
            <p:cNvSpPr>
              <a:spLocks noChangeArrowheads="1"/>
            </p:cNvSpPr>
            <p:nvPr/>
          </p:nvSpPr>
          <p:spPr bwMode="auto">
            <a:xfrm>
              <a:off x="1055688" y="5913438"/>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Oval 233"/>
            <p:cNvSpPr>
              <a:spLocks noChangeArrowheads="1"/>
            </p:cNvSpPr>
            <p:nvPr/>
          </p:nvSpPr>
          <p:spPr bwMode="auto">
            <a:xfrm>
              <a:off x="1331913" y="5865813"/>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Oval 234"/>
            <p:cNvSpPr>
              <a:spLocks noChangeArrowheads="1"/>
            </p:cNvSpPr>
            <p:nvPr/>
          </p:nvSpPr>
          <p:spPr bwMode="auto">
            <a:xfrm>
              <a:off x="1331913" y="5865813"/>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Oval 235"/>
            <p:cNvSpPr>
              <a:spLocks noChangeArrowheads="1"/>
            </p:cNvSpPr>
            <p:nvPr/>
          </p:nvSpPr>
          <p:spPr bwMode="auto">
            <a:xfrm>
              <a:off x="1609725" y="5818188"/>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Oval 236"/>
            <p:cNvSpPr>
              <a:spLocks noChangeArrowheads="1"/>
            </p:cNvSpPr>
            <p:nvPr/>
          </p:nvSpPr>
          <p:spPr bwMode="auto">
            <a:xfrm>
              <a:off x="1609725" y="5818188"/>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Oval 237"/>
            <p:cNvSpPr>
              <a:spLocks noChangeArrowheads="1"/>
            </p:cNvSpPr>
            <p:nvPr/>
          </p:nvSpPr>
          <p:spPr bwMode="auto">
            <a:xfrm>
              <a:off x="1885950" y="5770563"/>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Oval 238"/>
            <p:cNvSpPr>
              <a:spLocks noChangeArrowheads="1"/>
            </p:cNvSpPr>
            <p:nvPr/>
          </p:nvSpPr>
          <p:spPr bwMode="auto">
            <a:xfrm>
              <a:off x="1885950" y="5770563"/>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Oval 239"/>
            <p:cNvSpPr>
              <a:spLocks noChangeArrowheads="1"/>
            </p:cNvSpPr>
            <p:nvPr/>
          </p:nvSpPr>
          <p:spPr bwMode="auto">
            <a:xfrm>
              <a:off x="2163763" y="5732463"/>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Oval 240"/>
            <p:cNvSpPr>
              <a:spLocks noChangeArrowheads="1"/>
            </p:cNvSpPr>
            <p:nvPr/>
          </p:nvSpPr>
          <p:spPr bwMode="auto">
            <a:xfrm>
              <a:off x="2163763" y="5732463"/>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Oval 241"/>
            <p:cNvSpPr>
              <a:spLocks noChangeArrowheads="1"/>
            </p:cNvSpPr>
            <p:nvPr/>
          </p:nvSpPr>
          <p:spPr bwMode="auto">
            <a:xfrm>
              <a:off x="2439988" y="5684838"/>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Oval 242"/>
            <p:cNvSpPr>
              <a:spLocks noChangeArrowheads="1"/>
            </p:cNvSpPr>
            <p:nvPr/>
          </p:nvSpPr>
          <p:spPr bwMode="auto">
            <a:xfrm>
              <a:off x="2439988" y="5684838"/>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Oval 243"/>
            <p:cNvSpPr>
              <a:spLocks noChangeArrowheads="1"/>
            </p:cNvSpPr>
            <p:nvPr/>
          </p:nvSpPr>
          <p:spPr bwMode="auto">
            <a:xfrm>
              <a:off x="2708275" y="5637213"/>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Oval 244"/>
            <p:cNvSpPr>
              <a:spLocks noChangeArrowheads="1"/>
            </p:cNvSpPr>
            <p:nvPr/>
          </p:nvSpPr>
          <p:spPr bwMode="auto">
            <a:xfrm>
              <a:off x="2708275" y="5637213"/>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Oval 245"/>
            <p:cNvSpPr>
              <a:spLocks noChangeArrowheads="1"/>
            </p:cNvSpPr>
            <p:nvPr/>
          </p:nvSpPr>
          <p:spPr bwMode="auto">
            <a:xfrm>
              <a:off x="2984500" y="5589588"/>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Oval 246"/>
            <p:cNvSpPr>
              <a:spLocks noChangeArrowheads="1"/>
            </p:cNvSpPr>
            <p:nvPr/>
          </p:nvSpPr>
          <p:spPr bwMode="auto">
            <a:xfrm>
              <a:off x="2984500" y="5589588"/>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Oval 247"/>
            <p:cNvSpPr>
              <a:spLocks noChangeArrowheads="1"/>
            </p:cNvSpPr>
            <p:nvPr/>
          </p:nvSpPr>
          <p:spPr bwMode="auto">
            <a:xfrm>
              <a:off x="3262313" y="5551488"/>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Oval 248"/>
            <p:cNvSpPr>
              <a:spLocks noChangeArrowheads="1"/>
            </p:cNvSpPr>
            <p:nvPr/>
          </p:nvSpPr>
          <p:spPr bwMode="auto">
            <a:xfrm>
              <a:off x="3262313" y="5551488"/>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Oval 249"/>
            <p:cNvSpPr>
              <a:spLocks noChangeArrowheads="1"/>
            </p:cNvSpPr>
            <p:nvPr/>
          </p:nvSpPr>
          <p:spPr bwMode="auto">
            <a:xfrm>
              <a:off x="3538538" y="5503863"/>
              <a:ext cx="77788"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Oval 250"/>
            <p:cNvSpPr>
              <a:spLocks noChangeArrowheads="1"/>
            </p:cNvSpPr>
            <p:nvPr/>
          </p:nvSpPr>
          <p:spPr bwMode="auto">
            <a:xfrm>
              <a:off x="3538538" y="5503863"/>
              <a:ext cx="77788"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Oval 251"/>
            <p:cNvSpPr>
              <a:spLocks noChangeArrowheads="1"/>
            </p:cNvSpPr>
            <p:nvPr/>
          </p:nvSpPr>
          <p:spPr bwMode="auto">
            <a:xfrm>
              <a:off x="3816350" y="5465763"/>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9" name="Oval 252"/>
            <p:cNvSpPr>
              <a:spLocks noChangeArrowheads="1"/>
            </p:cNvSpPr>
            <p:nvPr/>
          </p:nvSpPr>
          <p:spPr bwMode="auto">
            <a:xfrm>
              <a:off x="3816350" y="5465763"/>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Oval 253"/>
            <p:cNvSpPr>
              <a:spLocks noChangeArrowheads="1"/>
            </p:cNvSpPr>
            <p:nvPr/>
          </p:nvSpPr>
          <p:spPr bwMode="auto">
            <a:xfrm>
              <a:off x="4094163" y="5416551"/>
              <a:ext cx="76200" cy="77788"/>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Oval 254"/>
            <p:cNvSpPr>
              <a:spLocks noChangeArrowheads="1"/>
            </p:cNvSpPr>
            <p:nvPr/>
          </p:nvSpPr>
          <p:spPr bwMode="auto">
            <a:xfrm>
              <a:off x="4094163" y="5416551"/>
              <a:ext cx="76200" cy="77788"/>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Oval 255"/>
            <p:cNvSpPr>
              <a:spLocks noChangeArrowheads="1"/>
            </p:cNvSpPr>
            <p:nvPr/>
          </p:nvSpPr>
          <p:spPr bwMode="auto">
            <a:xfrm>
              <a:off x="4370388" y="5378451"/>
              <a:ext cx="76200" cy="77788"/>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Oval 256"/>
            <p:cNvSpPr>
              <a:spLocks noChangeArrowheads="1"/>
            </p:cNvSpPr>
            <p:nvPr/>
          </p:nvSpPr>
          <p:spPr bwMode="auto">
            <a:xfrm>
              <a:off x="4370388" y="5378451"/>
              <a:ext cx="76200" cy="77788"/>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Oval 257"/>
            <p:cNvSpPr>
              <a:spLocks noChangeArrowheads="1"/>
            </p:cNvSpPr>
            <p:nvPr/>
          </p:nvSpPr>
          <p:spPr bwMode="auto">
            <a:xfrm>
              <a:off x="4648200" y="5330826"/>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Oval 258"/>
            <p:cNvSpPr>
              <a:spLocks noChangeArrowheads="1"/>
            </p:cNvSpPr>
            <p:nvPr/>
          </p:nvSpPr>
          <p:spPr bwMode="auto">
            <a:xfrm>
              <a:off x="4648200" y="5330826"/>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Oval 259"/>
            <p:cNvSpPr>
              <a:spLocks noChangeArrowheads="1"/>
            </p:cNvSpPr>
            <p:nvPr/>
          </p:nvSpPr>
          <p:spPr bwMode="auto">
            <a:xfrm>
              <a:off x="4914900" y="5292726"/>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Oval 260"/>
            <p:cNvSpPr>
              <a:spLocks noChangeArrowheads="1"/>
            </p:cNvSpPr>
            <p:nvPr/>
          </p:nvSpPr>
          <p:spPr bwMode="auto">
            <a:xfrm>
              <a:off x="4914900" y="5292726"/>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 name="Oval 261"/>
            <p:cNvSpPr>
              <a:spLocks noChangeArrowheads="1"/>
            </p:cNvSpPr>
            <p:nvPr/>
          </p:nvSpPr>
          <p:spPr bwMode="auto">
            <a:xfrm>
              <a:off x="5192713" y="5254626"/>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Oval 262"/>
            <p:cNvSpPr>
              <a:spLocks noChangeArrowheads="1"/>
            </p:cNvSpPr>
            <p:nvPr/>
          </p:nvSpPr>
          <p:spPr bwMode="auto">
            <a:xfrm>
              <a:off x="5192713" y="5254626"/>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Oval 263"/>
            <p:cNvSpPr>
              <a:spLocks noChangeArrowheads="1"/>
            </p:cNvSpPr>
            <p:nvPr/>
          </p:nvSpPr>
          <p:spPr bwMode="auto">
            <a:xfrm>
              <a:off x="5468938" y="5216526"/>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Oval 264"/>
            <p:cNvSpPr>
              <a:spLocks noChangeArrowheads="1"/>
            </p:cNvSpPr>
            <p:nvPr/>
          </p:nvSpPr>
          <p:spPr bwMode="auto">
            <a:xfrm>
              <a:off x="5468938" y="5216526"/>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 name="Oval 265"/>
            <p:cNvSpPr>
              <a:spLocks noChangeArrowheads="1"/>
            </p:cNvSpPr>
            <p:nvPr/>
          </p:nvSpPr>
          <p:spPr bwMode="auto">
            <a:xfrm>
              <a:off x="5746750" y="5168901"/>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Oval 266"/>
            <p:cNvSpPr>
              <a:spLocks noChangeArrowheads="1"/>
            </p:cNvSpPr>
            <p:nvPr/>
          </p:nvSpPr>
          <p:spPr bwMode="auto">
            <a:xfrm>
              <a:off x="5746750" y="5168901"/>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 name="Oval 267"/>
            <p:cNvSpPr>
              <a:spLocks noChangeArrowheads="1"/>
            </p:cNvSpPr>
            <p:nvPr/>
          </p:nvSpPr>
          <p:spPr bwMode="auto">
            <a:xfrm>
              <a:off x="6022975" y="5130801"/>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Oval 268"/>
            <p:cNvSpPr>
              <a:spLocks noChangeArrowheads="1"/>
            </p:cNvSpPr>
            <p:nvPr/>
          </p:nvSpPr>
          <p:spPr bwMode="auto">
            <a:xfrm>
              <a:off x="6022975" y="5130801"/>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 name="Oval 269"/>
            <p:cNvSpPr>
              <a:spLocks noChangeArrowheads="1"/>
            </p:cNvSpPr>
            <p:nvPr/>
          </p:nvSpPr>
          <p:spPr bwMode="auto">
            <a:xfrm>
              <a:off x="6300788" y="5092701"/>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Oval 270"/>
            <p:cNvSpPr>
              <a:spLocks noChangeArrowheads="1"/>
            </p:cNvSpPr>
            <p:nvPr/>
          </p:nvSpPr>
          <p:spPr bwMode="auto">
            <a:xfrm>
              <a:off x="6300788" y="5092701"/>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 name="Oval 271"/>
            <p:cNvSpPr>
              <a:spLocks noChangeArrowheads="1"/>
            </p:cNvSpPr>
            <p:nvPr/>
          </p:nvSpPr>
          <p:spPr bwMode="auto">
            <a:xfrm>
              <a:off x="6577013" y="5054601"/>
              <a:ext cx="77788"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Oval 272"/>
            <p:cNvSpPr>
              <a:spLocks noChangeArrowheads="1"/>
            </p:cNvSpPr>
            <p:nvPr/>
          </p:nvSpPr>
          <p:spPr bwMode="auto">
            <a:xfrm>
              <a:off x="6577013" y="5054601"/>
              <a:ext cx="77788"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 name="Oval 273"/>
            <p:cNvSpPr>
              <a:spLocks noChangeArrowheads="1"/>
            </p:cNvSpPr>
            <p:nvPr/>
          </p:nvSpPr>
          <p:spPr bwMode="auto">
            <a:xfrm>
              <a:off x="6854825" y="5016501"/>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Oval 274"/>
            <p:cNvSpPr>
              <a:spLocks noChangeArrowheads="1"/>
            </p:cNvSpPr>
            <p:nvPr/>
          </p:nvSpPr>
          <p:spPr bwMode="auto">
            <a:xfrm>
              <a:off x="6854825" y="5016501"/>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Oval 275"/>
            <p:cNvSpPr>
              <a:spLocks noChangeArrowheads="1"/>
            </p:cNvSpPr>
            <p:nvPr/>
          </p:nvSpPr>
          <p:spPr bwMode="auto">
            <a:xfrm>
              <a:off x="7121525" y="4987926"/>
              <a:ext cx="77788"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Oval 276"/>
            <p:cNvSpPr>
              <a:spLocks noChangeArrowheads="1"/>
            </p:cNvSpPr>
            <p:nvPr/>
          </p:nvSpPr>
          <p:spPr bwMode="auto">
            <a:xfrm>
              <a:off x="7121525" y="4987926"/>
              <a:ext cx="77788"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Oval 277"/>
            <p:cNvSpPr>
              <a:spLocks noChangeArrowheads="1"/>
            </p:cNvSpPr>
            <p:nvPr/>
          </p:nvSpPr>
          <p:spPr bwMode="auto">
            <a:xfrm>
              <a:off x="7399338" y="4949826"/>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Oval 278"/>
            <p:cNvSpPr>
              <a:spLocks noChangeArrowheads="1"/>
            </p:cNvSpPr>
            <p:nvPr/>
          </p:nvSpPr>
          <p:spPr bwMode="auto">
            <a:xfrm>
              <a:off x="7399338" y="4949826"/>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Oval 279"/>
            <p:cNvSpPr>
              <a:spLocks noChangeArrowheads="1"/>
            </p:cNvSpPr>
            <p:nvPr/>
          </p:nvSpPr>
          <p:spPr bwMode="auto">
            <a:xfrm>
              <a:off x="7677150" y="4911726"/>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Oval 280"/>
            <p:cNvSpPr>
              <a:spLocks noChangeArrowheads="1"/>
            </p:cNvSpPr>
            <p:nvPr/>
          </p:nvSpPr>
          <p:spPr bwMode="auto">
            <a:xfrm>
              <a:off x="7677150" y="4911726"/>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 name="Oval 281"/>
            <p:cNvSpPr>
              <a:spLocks noChangeArrowheads="1"/>
            </p:cNvSpPr>
            <p:nvPr/>
          </p:nvSpPr>
          <p:spPr bwMode="auto">
            <a:xfrm>
              <a:off x="7953375" y="4873626"/>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9" name="Oval 282"/>
            <p:cNvSpPr>
              <a:spLocks noChangeArrowheads="1"/>
            </p:cNvSpPr>
            <p:nvPr/>
          </p:nvSpPr>
          <p:spPr bwMode="auto">
            <a:xfrm>
              <a:off x="7953375" y="4873626"/>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 name="Oval 283"/>
            <p:cNvSpPr>
              <a:spLocks noChangeArrowheads="1"/>
            </p:cNvSpPr>
            <p:nvPr/>
          </p:nvSpPr>
          <p:spPr bwMode="auto">
            <a:xfrm>
              <a:off x="8231188" y="4845051"/>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1" name="Oval 284"/>
            <p:cNvSpPr>
              <a:spLocks noChangeArrowheads="1"/>
            </p:cNvSpPr>
            <p:nvPr/>
          </p:nvSpPr>
          <p:spPr bwMode="auto">
            <a:xfrm>
              <a:off x="8231188" y="4845051"/>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Freeform 285"/>
            <p:cNvSpPr>
              <a:spLocks/>
            </p:cNvSpPr>
            <p:nvPr/>
          </p:nvSpPr>
          <p:spPr bwMode="auto">
            <a:xfrm>
              <a:off x="1101725" y="5065713"/>
              <a:ext cx="7175500" cy="896938"/>
            </a:xfrm>
            <a:custGeom>
              <a:avLst/>
              <a:gdLst>
                <a:gd name="T0" fmla="*/ 0 w 4520"/>
                <a:gd name="T1" fmla="*/ 565 h 565"/>
                <a:gd name="T2" fmla="*/ 174 w 4520"/>
                <a:gd name="T3" fmla="*/ 541 h 565"/>
                <a:gd name="T4" fmla="*/ 349 w 4520"/>
                <a:gd name="T5" fmla="*/ 517 h 565"/>
                <a:gd name="T6" fmla="*/ 523 w 4520"/>
                <a:gd name="T7" fmla="*/ 493 h 565"/>
                <a:gd name="T8" fmla="*/ 698 w 4520"/>
                <a:gd name="T9" fmla="*/ 469 h 565"/>
                <a:gd name="T10" fmla="*/ 872 w 4520"/>
                <a:gd name="T11" fmla="*/ 445 h 565"/>
                <a:gd name="T12" fmla="*/ 1041 w 4520"/>
                <a:gd name="T13" fmla="*/ 421 h 565"/>
                <a:gd name="T14" fmla="*/ 1215 w 4520"/>
                <a:gd name="T15" fmla="*/ 397 h 565"/>
                <a:gd name="T16" fmla="*/ 1390 w 4520"/>
                <a:gd name="T17" fmla="*/ 379 h 565"/>
                <a:gd name="T18" fmla="*/ 1564 w 4520"/>
                <a:gd name="T19" fmla="*/ 355 h 565"/>
                <a:gd name="T20" fmla="*/ 1739 w 4520"/>
                <a:gd name="T21" fmla="*/ 330 h 565"/>
                <a:gd name="T22" fmla="*/ 1913 w 4520"/>
                <a:gd name="T23" fmla="*/ 306 h 565"/>
                <a:gd name="T24" fmla="*/ 2088 w 4520"/>
                <a:gd name="T25" fmla="*/ 282 h 565"/>
                <a:gd name="T26" fmla="*/ 2263 w 4520"/>
                <a:gd name="T27" fmla="*/ 264 h 565"/>
                <a:gd name="T28" fmla="*/ 2431 w 4520"/>
                <a:gd name="T29" fmla="*/ 240 h 565"/>
                <a:gd name="T30" fmla="*/ 2606 w 4520"/>
                <a:gd name="T31" fmla="*/ 222 h 565"/>
                <a:gd name="T32" fmla="*/ 2780 w 4520"/>
                <a:gd name="T33" fmla="*/ 198 h 565"/>
                <a:gd name="T34" fmla="*/ 2955 w 4520"/>
                <a:gd name="T35" fmla="*/ 180 h 565"/>
                <a:gd name="T36" fmla="*/ 3129 w 4520"/>
                <a:gd name="T37" fmla="*/ 156 h 565"/>
                <a:gd name="T38" fmla="*/ 3304 w 4520"/>
                <a:gd name="T39" fmla="*/ 138 h 565"/>
                <a:gd name="T40" fmla="*/ 3478 w 4520"/>
                <a:gd name="T41" fmla="*/ 114 h 565"/>
                <a:gd name="T42" fmla="*/ 3653 w 4520"/>
                <a:gd name="T43" fmla="*/ 96 h 565"/>
                <a:gd name="T44" fmla="*/ 3821 w 4520"/>
                <a:gd name="T45" fmla="*/ 78 h 565"/>
                <a:gd name="T46" fmla="*/ 3996 w 4520"/>
                <a:gd name="T47" fmla="*/ 54 h 565"/>
                <a:gd name="T48" fmla="*/ 4171 w 4520"/>
                <a:gd name="T49" fmla="*/ 36 h 565"/>
                <a:gd name="T50" fmla="*/ 4345 w 4520"/>
                <a:gd name="T51" fmla="*/ 18 h 565"/>
                <a:gd name="T52" fmla="*/ 4520 w 4520"/>
                <a:gd name="T53"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20" h="565">
                  <a:moveTo>
                    <a:pt x="0" y="565"/>
                  </a:moveTo>
                  <a:lnTo>
                    <a:pt x="174" y="541"/>
                  </a:lnTo>
                  <a:lnTo>
                    <a:pt x="349" y="517"/>
                  </a:lnTo>
                  <a:lnTo>
                    <a:pt x="523" y="493"/>
                  </a:lnTo>
                  <a:lnTo>
                    <a:pt x="698" y="469"/>
                  </a:lnTo>
                  <a:lnTo>
                    <a:pt x="872" y="445"/>
                  </a:lnTo>
                  <a:lnTo>
                    <a:pt x="1041" y="421"/>
                  </a:lnTo>
                  <a:lnTo>
                    <a:pt x="1215" y="397"/>
                  </a:lnTo>
                  <a:lnTo>
                    <a:pt x="1390" y="379"/>
                  </a:lnTo>
                  <a:lnTo>
                    <a:pt x="1564" y="355"/>
                  </a:lnTo>
                  <a:lnTo>
                    <a:pt x="1739" y="330"/>
                  </a:lnTo>
                  <a:lnTo>
                    <a:pt x="1913" y="306"/>
                  </a:lnTo>
                  <a:lnTo>
                    <a:pt x="2088" y="282"/>
                  </a:lnTo>
                  <a:lnTo>
                    <a:pt x="2263" y="264"/>
                  </a:lnTo>
                  <a:lnTo>
                    <a:pt x="2431" y="240"/>
                  </a:lnTo>
                  <a:lnTo>
                    <a:pt x="2606" y="222"/>
                  </a:lnTo>
                  <a:lnTo>
                    <a:pt x="2780" y="198"/>
                  </a:lnTo>
                  <a:lnTo>
                    <a:pt x="2955" y="180"/>
                  </a:lnTo>
                  <a:lnTo>
                    <a:pt x="3129" y="156"/>
                  </a:lnTo>
                  <a:lnTo>
                    <a:pt x="3304" y="138"/>
                  </a:lnTo>
                  <a:lnTo>
                    <a:pt x="3478" y="114"/>
                  </a:lnTo>
                  <a:lnTo>
                    <a:pt x="3653" y="96"/>
                  </a:lnTo>
                  <a:lnTo>
                    <a:pt x="3821" y="78"/>
                  </a:lnTo>
                  <a:lnTo>
                    <a:pt x="3996" y="54"/>
                  </a:lnTo>
                  <a:lnTo>
                    <a:pt x="4171" y="36"/>
                  </a:lnTo>
                  <a:lnTo>
                    <a:pt x="4345" y="18"/>
                  </a:lnTo>
                  <a:lnTo>
                    <a:pt x="4520" y="0"/>
                  </a:lnTo>
                </a:path>
              </a:pathLst>
            </a:custGeom>
            <a:noFill/>
            <a:ln w="28575" cap="rnd">
              <a:solidFill>
                <a:srgbClr val="7F7F7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Oval 286"/>
            <p:cNvSpPr>
              <a:spLocks noChangeArrowheads="1"/>
            </p:cNvSpPr>
            <p:nvPr/>
          </p:nvSpPr>
          <p:spPr bwMode="auto">
            <a:xfrm>
              <a:off x="1055688" y="59134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4" name="Oval 287"/>
            <p:cNvSpPr>
              <a:spLocks noChangeArrowheads="1"/>
            </p:cNvSpPr>
            <p:nvPr/>
          </p:nvSpPr>
          <p:spPr bwMode="auto">
            <a:xfrm>
              <a:off x="1055688" y="59134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 name="Oval 288"/>
            <p:cNvSpPr>
              <a:spLocks noChangeArrowheads="1"/>
            </p:cNvSpPr>
            <p:nvPr/>
          </p:nvSpPr>
          <p:spPr bwMode="auto">
            <a:xfrm>
              <a:off x="1331913" y="58753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6" name="Oval 289"/>
            <p:cNvSpPr>
              <a:spLocks noChangeArrowheads="1"/>
            </p:cNvSpPr>
            <p:nvPr/>
          </p:nvSpPr>
          <p:spPr bwMode="auto">
            <a:xfrm>
              <a:off x="1331913" y="58753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 name="Oval 290"/>
            <p:cNvSpPr>
              <a:spLocks noChangeArrowheads="1"/>
            </p:cNvSpPr>
            <p:nvPr/>
          </p:nvSpPr>
          <p:spPr bwMode="auto">
            <a:xfrm>
              <a:off x="1609725" y="58372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8" name="Oval 291"/>
            <p:cNvSpPr>
              <a:spLocks noChangeArrowheads="1"/>
            </p:cNvSpPr>
            <p:nvPr/>
          </p:nvSpPr>
          <p:spPr bwMode="auto">
            <a:xfrm>
              <a:off x="1609725" y="58372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Oval 292"/>
            <p:cNvSpPr>
              <a:spLocks noChangeArrowheads="1"/>
            </p:cNvSpPr>
            <p:nvPr/>
          </p:nvSpPr>
          <p:spPr bwMode="auto">
            <a:xfrm>
              <a:off x="1885950" y="57991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Oval 293"/>
            <p:cNvSpPr>
              <a:spLocks noChangeArrowheads="1"/>
            </p:cNvSpPr>
            <p:nvPr/>
          </p:nvSpPr>
          <p:spPr bwMode="auto">
            <a:xfrm>
              <a:off x="1885950" y="57991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Oval 294"/>
            <p:cNvSpPr>
              <a:spLocks noChangeArrowheads="1"/>
            </p:cNvSpPr>
            <p:nvPr/>
          </p:nvSpPr>
          <p:spPr bwMode="auto">
            <a:xfrm>
              <a:off x="2163763" y="57610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2" name="Oval 295"/>
            <p:cNvSpPr>
              <a:spLocks noChangeArrowheads="1"/>
            </p:cNvSpPr>
            <p:nvPr/>
          </p:nvSpPr>
          <p:spPr bwMode="auto">
            <a:xfrm>
              <a:off x="2163763" y="57610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 name="Oval 296"/>
            <p:cNvSpPr>
              <a:spLocks noChangeArrowheads="1"/>
            </p:cNvSpPr>
            <p:nvPr/>
          </p:nvSpPr>
          <p:spPr bwMode="auto">
            <a:xfrm>
              <a:off x="2439988" y="57229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Oval 297"/>
            <p:cNvSpPr>
              <a:spLocks noChangeArrowheads="1"/>
            </p:cNvSpPr>
            <p:nvPr/>
          </p:nvSpPr>
          <p:spPr bwMode="auto">
            <a:xfrm>
              <a:off x="2439988" y="57229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Oval 298"/>
            <p:cNvSpPr>
              <a:spLocks noChangeArrowheads="1"/>
            </p:cNvSpPr>
            <p:nvPr/>
          </p:nvSpPr>
          <p:spPr bwMode="auto">
            <a:xfrm>
              <a:off x="2708275" y="56848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 name="Oval 299"/>
            <p:cNvSpPr>
              <a:spLocks noChangeArrowheads="1"/>
            </p:cNvSpPr>
            <p:nvPr/>
          </p:nvSpPr>
          <p:spPr bwMode="auto">
            <a:xfrm>
              <a:off x="2708275" y="56848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Oval 300"/>
            <p:cNvSpPr>
              <a:spLocks noChangeArrowheads="1"/>
            </p:cNvSpPr>
            <p:nvPr/>
          </p:nvSpPr>
          <p:spPr bwMode="auto">
            <a:xfrm>
              <a:off x="2984500" y="5646738"/>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8" name="Oval 301"/>
            <p:cNvSpPr>
              <a:spLocks noChangeArrowheads="1"/>
            </p:cNvSpPr>
            <p:nvPr/>
          </p:nvSpPr>
          <p:spPr bwMode="auto">
            <a:xfrm>
              <a:off x="2984500" y="5646738"/>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Oval 302"/>
            <p:cNvSpPr>
              <a:spLocks noChangeArrowheads="1"/>
            </p:cNvSpPr>
            <p:nvPr/>
          </p:nvSpPr>
          <p:spPr bwMode="auto">
            <a:xfrm>
              <a:off x="3262313" y="5618163"/>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Oval 303"/>
            <p:cNvSpPr>
              <a:spLocks noChangeArrowheads="1"/>
            </p:cNvSpPr>
            <p:nvPr/>
          </p:nvSpPr>
          <p:spPr bwMode="auto">
            <a:xfrm>
              <a:off x="3262313" y="5618163"/>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Oval 304"/>
            <p:cNvSpPr>
              <a:spLocks noChangeArrowheads="1"/>
            </p:cNvSpPr>
            <p:nvPr/>
          </p:nvSpPr>
          <p:spPr bwMode="auto">
            <a:xfrm>
              <a:off x="3538538" y="5580063"/>
              <a:ext cx="77788"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Oval 305"/>
            <p:cNvSpPr>
              <a:spLocks noChangeArrowheads="1"/>
            </p:cNvSpPr>
            <p:nvPr/>
          </p:nvSpPr>
          <p:spPr bwMode="auto">
            <a:xfrm>
              <a:off x="3538538" y="5580063"/>
              <a:ext cx="77788"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Oval 306"/>
            <p:cNvSpPr>
              <a:spLocks noChangeArrowheads="1"/>
            </p:cNvSpPr>
            <p:nvPr/>
          </p:nvSpPr>
          <p:spPr bwMode="auto">
            <a:xfrm>
              <a:off x="3816350" y="5541963"/>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Oval 307"/>
            <p:cNvSpPr>
              <a:spLocks noChangeArrowheads="1"/>
            </p:cNvSpPr>
            <p:nvPr/>
          </p:nvSpPr>
          <p:spPr bwMode="auto">
            <a:xfrm>
              <a:off x="3816350" y="5541963"/>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Oval 308"/>
            <p:cNvSpPr>
              <a:spLocks noChangeArrowheads="1"/>
            </p:cNvSpPr>
            <p:nvPr/>
          </p:nvSpPr>
          <p:spPr bwMode="auto">
            <a:xfrm>
              <a:off x="4094163" y="5503863"/>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6" name="Oval 309"/>
            <p:cNvSpPr>
              <a:spLocks noChangeArrowheads="1"/>
            </p:cNvSpPr>
            <p:nvPr/>
          </p:nvSpPr>
          <p:spPr bwMode="auto">
            <a:xfrm>
              <a:off x="4094163" y="5503863"/>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Oval 310"/>
            <p:cNvSpPr>
              <a:spLocks noChangeArrowheads="1"/>
            </p:cNvSpPr>
            <p:nvPr/>
          </p:nvSpPr>
          <p:spPr bwMode="auto">
            <a:xfrm>
              <a:off x="4370388" y="5465763"/>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Oval 311"/>
            <p:cNvSpPr>
              <a:spLocks noChangeArrowheads="1"/>
            </p:cNvSpPr>
            <p:nvPr/>
          </p:nvSpPr>
          <p:spPr bwMode="auto">
            <a:xfrm>
              <a:off x="4370388" y="5465763"/>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Oval 312"/>
            <p:cNvSpPr>
              <a:spLocks noChangeArrowheads="1"/>
            </p:cNvSpPr>
            <p:nvPr/>
          </p:nvSpPr>
          <p:spPr bwMode="auto">
            <a:xfrm>
              <a:off x="4648200" y="5435601"/>
              <a:ext cx="76200" cy="77788"/>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0" name="Oval 313"/>
            <p:cNvSpPr>
              <a:spLocks noChangeArrowheads="1"/>
            </p:cNvSpPr>
            <p:nvPr/>
          </p:nvSpPr>
          <p:spPr bwMode="auto">
            <a:xfrm>
              <a:off x="4648200" y="5435601"/>
              <a:ext cx="76200" cy="77788"/>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Oval 314"/>
            <p:cNvSpPr>
              <a:spLocks noChangeArrowheads="1"/>
            </p:cNvSpPr>
            <p:nvPr/>
          </p:nvSpPr>
          <p:spPr bwMode="auto">
            <a:xfrm>
              <a:off x="4914900" y="5397501"/>
              <a:ext cx="76200" cy="77788"/>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Oval 315"/>
            <p:cNvSpPr>
              <a:spLocks noChangeArrowheads="1"/>
            </p:cNvSpPr>
            <p:nvPr/>
          </p:nvSpPr>
          <p:spPr bwMode="auto">
            <a:xfrm>
              <a:off x="4914900" y="5397501"/>
              <a:ext cx="76200" cy="77788"/>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Oval 316"/>
            <p:cNvSpPr>
              <a:spLocks noChangeArrowheads="1"/>
            </p:cNvSpPr>
            <p:nvPr/>
          </p:nvSpPr>
          <p:spPr bwMode="auto">
            <a:xfrm>
              <a:off x="5192713" y="5368926"/>
              <a:ext cx="76200" cy="77788"/>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Oval 317"/>
            <p:cNvSpPr>
              <a:spLocks noChangeArrowheads="1"/>
            </p:cNvSpPr>
            <p:nvPr/>
          </p:nvSpPr>
          <p:spPr bwMode="auto">
            <a:xfrm>
              <a:off x="5192713" y="5368926"/>
              <a:ext cx="76200" cy="77788"/>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Oval 318"/>
            <p:cNvSpPr>
              <a:spLocks noChangeArrowheads="1"/>
            </p:cNvSpPr>
            <p:nvPr/>
          </p:nvSpPr>
          <p:spPr bwMode="auto">
            <a:xfrm>
              <a:off x="5468938" y="5330826"/>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Oval 319"/>
            <p:cNvSpPr>
              <a:spLocks noChangeArrowheads="1"/>
            </p:cNvSpPr>
            <p:nvPr/>
          </p:nvSpPr>
          <p:spPr bwMode="auto">
            <a:xfrm>
              <a:off x="5468938" y="5330826"/>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 name="Oval 320"/>
            <p:cNvSpPr>
              <a:spLocks noChangeArrowheads="1"/>
            </p:cNvSpPr>
            <p:nvPr/>
          </p:nvSpPr>
          <p:spPr bwMode="auto">
            <a:xfrm>
              <a:off x="5746750" y="5302251"/>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Oval 321"/>
            <p:cNvSpPr>
              <a:spLocks noChangeArrowheads="1"/>
            </p:cNvSpPr>
            <p:nvPr/>
          </p:nvSpPr>
          <p:spPr bwMode="auto">
            <a:xfrm>
              <a:off x="5746750" y="5302251"/>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Oval 322"/>
            <p:cNvSpPr>
              <a:spLocks noChangeArrowheads="1"/>
            </p:cNvSpPr>
            <p:nvPr/>
          </p:nvSpPr>
          <p:spPr bwMode="auto">
            <a:xfrm>
              <a:off x="6022975" y="5264151"/>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Oval 323"/>
            <p:cNvSpPr>
              <a:spLocks noChangeArrowheads="1"/>
            </p:cNvSpPr>
            <p:nvPr/>
          </p:nvSpPr>
          <p:spPr bwMode="auto">
            <a:xfrm>
              <a:off x="6022975" y="5264151"/>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Oval 324"/>
            <p:cNvSpPr>
              <a:spLocks noChangeArrowheads="1"/>
            </p:cNvSpPr>
            <p:nvPr/>
          </p:nvSpPr>
          <p:spPr bwMode="auto">
            <a:xfrm>
              <a:off x="6300788" y="5235576"/>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Oval 325"/>
            <p:cNvSpPr>
              <a:spLocks noChangeArrowheads="1"/>
            </p:cNvSpPr>
            <p:nvPr/>
          </p:nvSpPr>
          <p:spPr bwMode="auto">
            <a:xfrm>
              <a:off x="6300788" y="5235576"/>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Oval 326"/>
            <p:cNvSpPr>
              <a:spLocks noChangeArrowheads="1"/>
            </p:cNvSpPr>
            <p:nvPr/>
          </p:nvSpPr>
          <p:spPr bwMode="auto">
            <a:xfrm>
              <a:off x="6577013" y="5197476"/>
              <a:ext cx="77788"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4" name="Oval 327"/>
            <p:cNvSpPr>
              <a:spLocks noChangeArrowheads="1"/>
            </p:cNvSpPr>
            <p:nvPr/>
          </p:nvSpPr>
          <p:spPr bwMode="auto">
            <a:xfrm>
              <a:off x="6577013" y="5197476"/>
              <a:ext cx="77788"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Oval 328"/>
            <p:cNvSpPr>
              <a:spLocks noChangeArrowheads="1"/>
            </p:cNvSpPr>
            <p:nvPr/>
          </p:nvSpPr>
          <p:spPr bwMode="auto">
            <a:xfrm>
              <a:off x="6854825" y="5168901"/>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Oval 329"/>
            <p:cNvSpPr>
              <a:spLocks noChangeArrowheads="1"/>
            </p:cNvSpPr>
            <p:nvPr/>
          </p:nvSpPr>
          <p:spPr bwMode="auto">
            <a:xfrm>
              <a:off x="6854825" y="5168901"/>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Oval 330"/>
            <p:cNvSpPr>
              <a:spLocks noChangeArrowheads="1"/>
            </p:cNvSpPr>
            <p:nvPr/>
          </p:nvSpPr>
          <p:spPr bwMode="auto">
            <a:xfrm>
              <a:off x="7121525" y="5140326"/>
              <a:ext cx="77788"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8" name="Oval 331"/>
            <p:cNvSpPr>
              <a:spLocks noChangeArrowheads="1"/>
            </p:cNvSpPr>
            <p:nvPr/>
          </p:nvSpPr>
          <p:spPr bwMode="auto">
            <a:xfrm>
              <a:off x="7121525" y="5140326"/>
              <a:ext cx="77788"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Oval 332"/>
            <p:cNvSpPr>
              <a:spLocks noChangeArrowheads="1"/>
            </p:cNvSpPr>
            <p:nvPr/>
          </p:nvSpPr>
          <p:spPr bwMode="auto">
            <a:xfrm>
              <a:off x="7399338" y="5102226"/>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Oval 333"/>
            <p:cNvSpPr>
              <a:spLocks noChangeArrowheads="1"/>
            </p:cNvSpPr>
            <p:nvPr/>
          </p:nvSpPr>
          <p:spPr bwMode="auto">
            <a:xfrm>
              <a:off x="7399338" y="5102226"/>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1" name="Oval 334"/>
            <p:cNvSpPr>
              <a:spLocks noChangeArrowheads="1"/>
            </p:cNvSpPr>
            <p:nvPr/>
          </p:nvSpPr>
          <p:spPr bwMode="auto">
            <a:xfrm>
              <a:off x="7677150" y="5073651"/>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2" name="Oval 335"/>
            <p:cNvSpPr>
              <a:spLocks noChangeArrowheads="1"/>
            </p:cNvSpPr>
            <p:nvPr/>
          </p:nvSpPr>
          <p:spPr bwMode="auto">
            <a:xfrm>
              <a:off x="7677150" y="5073651"/>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Oval 336"/>
            <p:cNvSpPr>
              <a:spLocks noChangeArrowheads="1"/>
            </p:cNvSpPr>
            <p:nvPr/>
          </p:nvSpPr>
          <p:spPr bwMode="auto">
            <a:xfrm>
              <a:off x="7953375" y="5045076"/>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Oval 337"/>
            <p:cNvSpPr>
              <a:spLocks noChangeArrowheads="1"/>
            </p:cNvSpPr>
            <p:nvPr/>
          </p:nvSpPr>
          <p:spPr bwMode="auto">
            <a:xfrm>
              <a:off x="7953375" y="5045076"/>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5" name="Oval 338"/>
            <p:cNvSpPr>
              <a:spLocks noChangeArrowheads="1"/>
            </p:cNvSpPr>
            <p:nvPr/>
          </p:nvSpPr>
          <p:spPr bwMode="auto">
            <a:xfrm>
              <a:off x="8231188" y="5016501"/>
              <a:ext cx="76200"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6" name="Oval 339"/>
            <p:cNvSpPr>
              <a:spLocks noChangeArrowheads="1"/>
            </p:cNvSpPr>
            <p:nvPr/>
          </p:nvSpPr>
          <p:spPr bwMode="auto">
            <a:xfrm>
              <a:off x="8231188" y="5016501"/>
              <a:ext cx="76200"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07" name="Group 506"/>
          <p:cNvGrpSpPr/>
          <p:nvPr/>
        </p:nvGrpSpPr>
        <p:grpSpPr>
          <a:xfrm>
            <a:off x="443706" y="2043113"/>
            <a:ext cx="8024019" cy="4415354"/>
            <a:chOff x="443706" y="2043113"/>
            <a:chExt cx="8024019" cy="4415354"/>
          </a:xfrm>
        </p:grpSpPr>
        <p:grpSp>
          <p:nvGrpSpPr>
            <p:cNvPr id="502" name="Group 501"/>
            <p:cNvGrpSpPr/>
            <p:nvPr/>
          </p:nvGrpSpPr>
          <p:grpSpPr>
            <a:xfrm>
              <a:off x="720725" y="2043113"/>
              <a:ext cx="381001" cy="4049713"/>
              <a:chOff x="720725" y="2043113"/>
              <a:chExt cx="381001" cy="4049713"/>
            </a:xfrm>
          </p:grpSpPr>
          <p:sp>
            <p:nvSpPr>
              <p:cNvPr id="298" name="Line 5"/>
              <p:cNvSpPr>
                <a:spLocks noChangeShapeType="1"/>
              </p:cNvSpPr>
              <p:nvPr/>
            </p:nvSpPr>
            <p:spPr bwMode="auto">
              <a:xfrm flipV="1">
                <a:off x="1101726" y="2124076"/>
                <a:ext cx="0" cy="3838575"/>
              </a:xfrm>
              <a:prstGeom prst="line">
                <a:avLst/>
              </a:prstGeom>
              <a:noFill/>
              <a:ln w="9525" cap="flat">
                <a:solidFill>
                  <a:srgbClr val="86868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Rectangle 340"/>
              <p:cNvSpPr>
                <a:spLocks noChangeArrowheads="1"/>
              </p:cNvSpPr>
              <p:nvPr/>
            </p:nvSpPr>
            <p:spPr bwMode="auto">
              <a:xfrm>
                <a:off x="890588" y="5883276"/>
                <a:ext cx="15398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48" name="Rectangle 341"/>
              <p:cNvSpPr>
                <a:spLocks noChangeArrowheads="1"/>
              </p:cNvSpPr>
              <p:nvPr/>
            </p:nvSpPr>
            <p:spPr bwMode="auto">
              <a:xfrm>
                <a:off x="806450" y="5499101"/>
                <a:ext cx="238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82838"/>
                    </a:solidFill>
                    <a:effectLst/>
                    <a:latin typeface="Smith&amp;NephewLF" panose="020B0604020202020204" charset="0"/>
                  </a:rPr>
                  <a:t>10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49" name="Rectangle 342"/>
              <p:cNvSpPr>
                <a:spLocks noChangeArrowheads="1"/>
              </p:cNvSpPr>
              <p:nvPr/>
            </p:nvSpPr>
            <p:spPr bwMode="auto">
              <a:xfrm>
                <a:off x="806450" y="5114926"/>
                <a:ext cx="238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20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0" name="Rectangle 343"/>
              <p:cNvSpPr>
                <a:spLocks noChangeArrowheads="1"/>
              </p:cNvSpPr>
              <p:nvPr/>
            </p:nvSpPr>
            <p:spPr bwMode="auto">
              <a:xfrm>
                <a:off x="806450" y="4730751"/>
                <a:ext cx="238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30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1" name="Rectangle 344"/>
              <p:cNvSpPr>
                <a:spLocks noChangeArrowheads="1"/>
              </p:cNvSpPr>
              <p:nvPr/>
            </p:nvSpPr>
            <p:spPr bwMode="auto">
              <a:xfrm>
                <a:off x="806450" y="4346576"/>
                <a:ext cx="238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2" name="Rectangle 345"/>
              <p:cNvSpPr>
                <a:spLocks noChangeArrowheads="1"/>
              </p:cNvSpPr>
              <p:nvPr/>
            </p:nvSpPr>
            <p:spPr bwMode="auto">
              <a:xfrm>
                <a:off x="806450" y="396240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82838"/>
                    </a:solidFill>
                    <a:effectLst/>
                    <a:latin typeface="Smith&amp;NephewLF" panose="020B0604020202020204" charset="0"/>
                  </a:rPr>
                  <a:t>50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53" name="Rectangle 346"/>
              <p:cNvSpPr>
                <a:spLocks noChangeArrowheads="1"/>
              </p:cNvSpPr>
              <p:nvPr/>
            </p:nvSpPr>
            <p:spPr bwMode="auto">
              <a:xfrm>
                <a:off x="806450" y="3576638"/>
                <a:ext cx="247650" cy="22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60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4" name="Rectangle 347"/>
              <p:cNvSpPr>
                <a:spLocks noChangeArrowheads="1"/>
              </p:cNvSpPr>
              <p:nvPr/>
            </p:nvSpPr>
            <p:spPr bwMode="auto">
              <a:xfrm>
                <a:off x="806450" y="3195638"/>
                <a:ext cx="238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70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5" name="Rectangle 348"/>
              <p:cNvSpPr>
                <a:spLocks noChangeArrowheads="1"/>
              </p:cNvSpPr>
              <p:nvPr/>
            </p:nvSpPr>
            <p:spPr bwMode="auto">
              <a:xfrm>
                <a:off x="806450" y="2811463"/>
                <a:ext cx="238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6" name="Rectangle 349"/>
              <p:cNvSpPr>
                <a:spLocks noChangeArrowheads="1"/>
              </p:cNvSpPr>
              <p:nvPr/>
            </p:nvSpPr>
            <p:spPr bwMode="auto">
              <a:xfrm>
                <a:off x="806450" y="2427288"/>
                <a:ext cx="238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90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7" name="Rectangle 350"/>
              <p:cNvSpPr>
                <a:spLocks noChangeArrowheads="1"/>
              </p:cNvSpPr>
              <p:nvPr/>
            </p:nvSpPr>
            <p:spPr bwMode="auto">
              <a:xfrm>
                <a:off x="720725" y="2043113"/>
                <a:ext cx="315913"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100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504" name="Group 503"/>
            <p:cNvGrpSpPr/>
            <p:nvPr/>
          </p:nvGrpSpPr>
          <p:grpSpPr>
            <a:xfrm>
              <a:off x="1052513" y="2124076"/>
              <a:ext cx="7224713" cy="3886200"/>
              <a:chOff x="1052513" y="2124076"/>
              <a:chExt cx="7224713" cy="3886200"/>
            </a:xfrm>
          </p:grpSpPr>
          <p:sp>
            <p:nvSpPr>
              <p:cNvPr id="299" name="Freeform 6"/>
              <p:cNvSpPr>
                <a:spLocks noEditPoints="1"/>
              </p:cNvSpPr>
              <p:nvPr/>
            </p:nvSpPr>
            <p:spPr bwMode="auto">
              <a:xfrm>
                <a:off x="1052513" y="2124076"/>
                <a:ext cx="49213" cy="3838575"/>
              </a:xfrm>
              <a:custGeom>
                <a:avLst/>
                <a:gdLst>
                  <a:gd name="T0" fmla="*/ 0 w 31"/>
                  <a:gd name="T1" fmla="*/ 2418 h 2418"/>
                  <a:gd name="T2" fmla="*/ 31 w 31"/>
                  <a:gd name="T3" fmla="*/ 2418 h 2418"/>
                  <a:gd name="T4" fmla="*/ 0 w 31"/>
                  <a:gd name="T5" fmla="*/ 2177 h 2418"/>
                  <a:gd name="T6" fmla="*/ 31 w 31"/>
                  <a:gd name="T7" fmla="*/ 2177 h 2418"/>
                  <a:gd name="T8" fmla="*/ 0 w 31"/>
                  <a:gd name="T9" fmla="*/ 1937 h 2418"/>
                  <a:gd name="T10" fmla="*/ 31 w 31"/>
                  <a:gd name="T11" fmla="*/ 1937 h 2418"/>
                  <a:gd name="T12" fmla="*/ 0 w 31"/>
                  <a:gd name="T13" fmla="*/ 1696 h 2418"/>
                  <a:gd name="T14" fmla="*/ 31 w 31"/>
                  <a:gd name="T15" fmla="*/ 1696 h 2418"/>
                  <a:gd name="T16" fmla="*/ 0 w 31"/>
                  <a:gd name="T17" fmla="*/ 1456 h 2418"/>
                  <a:gd name="T18" fmla="*/ 31 w 31"/>
                  <a:gd name="T19" fmla="*/ 1456 h 2418"/>
                  <a:gd name="T20" fmla="*/ 0 w 31"/>
                  <a:gd name="T21" fmla="*/ 1209 h 2418"/>
                  <a:gd name="T22" fmla="*/ 31 w 31"/>
                  <a:gd name="T23" fmla="*/ 1209 h 2418"/>
                  <a:gd name="T24" fmla="*/ 0 w 31"/>
                  <a:gd name="T25" fmla="*/ 968 h 2418"/>
                  <a:gd name="T26" fmla="*/ 31 w 31"/>
                  <a:gd name="T27" fmla="*/ 968 h 2418"/>
                  <a:gd name="T28" fmla="*/ 0 w 31"/>
                  <a:gd name="T29" fmla="*/ 728 h 2418"/>
                  <a:gd name="T30" fmla="*/ 31 w 31"/>
                  <a:gd name="T31" fmla="*/ 728 h 2418"/>
                  <a:gd name="T32" fmla="*/ 0 w 31"/>
                  <a:gd name="T33" fmla="*/ 487 h 2418"/>
                  <a:gd name="T34" fmla="*/ 31 w 31"/>
                  <a:gd name="T35" fmla="*/ 487 h 2418"/>
                  <a:gd name="T36" fmla="*/ 0 w 31"/>
                  <a:gd name="T37" fmla="*/ 247 h 2418"/>
                  <a:gd name="T38" fmla="*/ 31 w 31"/>
                  <a:gd name="T39" fmla="*/ 247 h 2418"/>
                  <a:gd name="T40" fmla="*/ 0 w 31"/>
                  <a:gd name="T41" fmla="*/ 0 h 2418"/>
                  <a:gd name="T42" fmla="*/ 31 w 31"/>
                  <a:gd name="T43" fmla="*/ 0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2418">
                    <a:moveTo>
                      <a:pt x="0" y="2418"/>
                    </a:moveTo>
                    <a:lnTo>
                      <a:pt x="31" y="2418"/>
                    </a:lnTo>
                    <a:moveTo>
                      <a:pt x="0" y="2177"/>
                    </a:moveTo>
                    <a:lnTo>
                      <a:pt x="31" y="2177"/>
                    </a:lnTo>
                    <a:moveTo>
                      <a:pt x="0" y="1937"/>
                    </a:moveTo>
                    <a:lnTo>
                      <a:pt x="31" y="1937"/>
                    </a:lnTo>
                    <a:moveTo>
                      <a:pt x="0" y="1696"/>
                    </a:moveTo>
                    <a:lnTo>
                      <a:pt x="31" y="1696"/>
                    </a:lnTo>
                    <a:moveTo>
                      <a:pt x="0" y="1456"/>
                    </a:moveTo>
                    <a:lnTo>
                      <a:pt x="31" y="1456"/>
                    </a:lnTo>
                    <a:moveTo>
                      <a:pt x="0" y="1209"/>
                    </a:moveTo>
                    <a:lnTo>
                      <a:pt x="31" y="1209"/>
                    </a:lnTo>
                    <a:moveTo>
                      <a:pt x="0" y="968"/>
                    </a:moveTo>
                    <a:lnTo>
                      <a:pt x="31" y="968"/>
                    </a:lnTo>
                    <a:moveTo>
                      <a:pt x="0" y="728"/>
                    </a:moveTo>
                    <a:lnTo>
                      <a:pt x="31" y="728"/>
                    </a:lnTo>
                    <a:moveTo>
                      <a:pt x="0" y="487"/>
                    </a:moveTo>
                    <a:lnTo>
                      <a:pt x="31" y="487"/>
                    </a:lnTo>
                    <a:moveTo>
                      <a:pt x="0" y="247"/>
                    </a:moveTo>
                    <a:lnTo>
                      <a:pt x="31" y="247"/>
                    </a:lnTo>
                    <a:moveTo>
                      <a:pt x="0" y="0"/>
                    </a:moveTo>
                    <a:lnTo>
                      <a:pt x="31" y="0"/>
                    </a:lnTo>
                  </a:path>
                </a:pathLst>
              </a:custGeom>
              <a:noFill/>
              <a:ln w="9525" cap="flat">
                <a:solidFill>
                  <a:srgbClr val="86868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 name="Freeform 8"/>
              <p:cNvSpPr>
                <a:spLocks noEditPoints="1"/>
              </p:cNvSpPr>
              <p:nvPr/>
            </p:nvSpPr>
            <p:spPr bwMode="auto">
              <a:xfrm>
                <a:off x="1101726" y="5962651"/>
                <a:ext cx="7175500" cy="47625"/>
              </a:xfrm>
              <a:custGeom>
                <a:avLst/>
                <a:gdLst>
                  <a:gd name="T0" fmla="*/ 0 w 4520"/>
                  <a:gd name="T1" fmla="*/ 0 h 30"/>
                  <a:gd name="T2" fmla="*/ 0 w 4520"/>
                  <a:gd name="T3" fmla="*/ 30 h 30"/>
                  <a:gd name="T4" fmla="*/ 349 w 4520"/>
                  <a:gd name="T5" fmla="*/ 0 h 30"/>
                  <a:gd name="T6" fmla="*/ 349 w 4520"/>
                  <a:gd name="T7" fmla="*/ 30 h 30"/>
                  <a:gd name="T8" fmla="*/ 698 w 4520"/>
                  <a:gd name="T9" fmla="*/ 0 h 30"/>
                  <a:gd name="T10" fmla="*/ 698 w 4520"/>
                  <a:gd name="T11" fmla="*/ 30 h 30"/>
                  <a:gd name="T12" fmla="*/ 1041 w 4520"/>
                  <a:gd name="T13" fmla="*/ 0 h 30"/>
                  <a:gd name="T14" fmla="*/ 1041 w 4520"/>
                  <a:gd name="T15" fmla="*/ 30 h 30"/>
                  <a:gd name="T16" fmla="*/ 1390 w 4520"/>
                  <a:gd name="T17" fmla="*/ 0 h 30"/>
                  <a:gd name="T18" fmla="*/ 1390 w 4520"/>
                  <a:gd name="T19" fmla="*/ 30 h 30"/>
                  <a:gd name="T20" fmla="*/ 1739 w 4520"/>
                  <a:gd name="T21" fmla="*/ 0 h 30"/>
                  <a:gd name="T22" fmla="*/ 1739 w 4520"/>
                  <a:gd name="T23" fmla="*/ 30 h 30"/>
                  <a:gd name="T24" fmla="*/ 2088 w 4520"/>
                  <a:gd name="T25" fmla="*/ 0 h 30"/>
                  <a:gd name="T26" fmla="*/ 2088 w 4520"/>
                  <a:gd name="T27" fmla="*/ 30 h 30"/>
                  <a:gd name="T28" fmla="*/ 2431 w 4520"/>
                  <a:gd name="T29" fmla="*/ 0 h 30"/>
                  <a:gd name="T30" fmla="*/ 2431 w 4520"/>
                  <a:gd name="T31" fmla="*/ 30 h 30"/>
                  <a:gd name="T32" fmla="*/ 2780 w 4520"/>
                  <a:gd name="T33" fmla="*/ 0 h 30"/>
                  <a:gd name="T34" fmla="*/ 2780 w 4520"/>
                  <a:gd name="T35" fmla="*/ 30 h 30"/>
                  <a:gd name="T36" fmla="*/ 3129 w 4520"/>
                  <a:gd name="T37" fmla="*/ 0 h 30"/>
                  <a:gd name="T38" fmla="*/ 3129 w 4520"/>
                  <a:gd name="T39" fmla="*/ 30 h 30"/>
                  <a:gd name="T40" fmla="*/ 3478 w 4520"/>
                  <a:gd name="T41" fmla="*/ 0 h 30"/>
                  <a:gd name="T42" fmla="*/ 3478 w 4520"/>
                  <a:gd name="T43" fmla="*/ 30 h 30"/>
                  <a:gd name="T44" fmla="*/ 3821 w 4520"/>
                  <a:gd name="T45" fmla="*/ 0 h 30"/>
                  <a:gd name="T46" fmla="*/ 3821 w 4520"/>
                  <a:gd name="T47" fmla="*/ 30 h 30"/>
                  <a:gd name="T48" fmla="*/ 4171 w 4520"/>
                  <a:gd name="T49" fmla="*/ 0 h 30"/>
                  <a:gd name="T50" fmla="*/ 4171 w 4520"/>
                  <a:gd name="T51" fmla="*/ 30 h 30"/>
                  <a:gd name="T52" fmla="*/ 4520 w 4520"/>
                  <a:gd name="T53" fmla="*/ 0 h 30"/>
                  <a:gd name="T54" fmla="*/ 4520 w 4520"/>
                  <a:gd name="T5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20" h="30">
                    <a:moveTo>
                      <a:pt x="0" y="0"/>
                    </a:moveTo>
                    <a:lnTo>
                      <a:pt x="0" y="30"/>
                    </a:lnTo>
                    <a:moveTo>
                      <a:pt x="349" y="0"/>
                    </a:moveTo>
                    <a:lnTo>
                      <a:pt x="349" y="30"/>
                    </a:lnTo>
                    <a:moveTo>
                      <a:pt x="698" y="0"/>
                    </a:moveTo>
                    <a:lnTo>
                      <a:pt x="698" y="30"/>
                    </a:lnTo>
                    <a:moveTo>
                      <a:pt x="1041" y="0"/>
                    </a:moveTo>
                    <a:lnTo>
                      <a:pt x="1041" y="30"/>
                    </a:lnTo>
                    <a:moveTo>
                      <a:pt x="1390" y="0"/>
                    </a:moveTo>
                    <a:lnTo>
                      <a:pt x="1390" y="30"/>
                    </a:lnTo>
                    <a:moveTo>
                      <a:pt x="1739" y="0"/>
                    </a:moveTo>
                    <a:lnTo>
                      <a:pt x="1739" y="30"/>
                    </a:lnTo>
                    <a:moveTo>
                      <a:pt x="2088" y="0"/>
                    </a:moveTo>
                    <a:lnTo>
                      <a:pt x="2088" y="30"/>
                    </a:lnTo>
                    <a:moveTo>
                      <a:pt x="2431" y="0"/>
                    </a:moveTo>
                    <a:lnTo>
                      <a:pt x="2431" y="30"/>
                    </a:lnTo>
                    <a:moveTo>
                      <a:pt x="2780" y="0"/>
                    </a:moveTo>
                    <a:lnTo>
                      <a:pt x="2780" y="30"/>
                    </a:lnTo>
                    <a:moveTo>
                      <a:pt x="3129" y="0"/>
                    </a:moveTo>
                    <a:lnTo>
                      <a:pt x="3129" y="30"/>
                    </a:lnTo>
                    <a:moveTo>
                      <a:pt x="3478" y="0"/>
                    </a:moveTo>
                    <a:lnTo>
                      <a:pt x="3478" y="30"/>
                    </a:lnTo>
                    <a:moveTo>
                      <a:pt x="3821" y="0"/>
                    </a:moveTo>
                    <a:lnTo>
                      <a:pt x="3821" y="30"/>
                    </a:lnTo>
                    <a:moveTo>
                      <a:pt x="4171" y="0"/>
                    </a:moveTo>
                    <a:lnTo>
                      <a:pt x="4171" y="30"/>
                    </a:lnTo>
                    <a:moveTo>
                      <a:pt x="4520" y="0"/>
                    </a:moveTo>
                    <a:lnTo>
                      <a:pt x="4520" y="30"/>
                    </a:lnTo>
                  </a:path>
                </a:pathLst>
              </a:custGeom>
              <a:noFill/>
              <a:ln w="9525" cap="flat">
                <a:solidFill>
                  <a:srgbClr val="86868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03" name="Group 502"/>
            <p:cNvGrpSpPr/>
            <p:nvPr/>
          </p:nvGrpSpPr>
          <p:grpSpPr>
            <a:xfrm>
              <a:off x="1065213" y="5991226"/>
              <a:ext cx="7402512" cy="312738"/>
              <a:chOff x="1065213" y="5991226"/>
              <a:chExt cx="7402512" cy="312738"/>
            </a:xfrm>
          </p:grpSpPr>
          <p:sp>
            <p:nvSpPr>
              <p:cNvPr id="300" name="Line 7"/>
              <p:cNvSpPr>
                <a:spLocks noChangeShapeType="1"/>
              </p:cNvSpPr>
              <p:nvPr/>
            </p:nvSpPr>
            <p:spPr bwMode="auto">
              <a:xfrm>
                <a:off x="1101726" y="5991226"/>
                <a:ext cx="7175500" cy="0"/>
              </a:xfrm>
              <a:prstGeom prst="line">
                <a:avLst/>
              </a:prstGeom>
              <a:noFill/>
              <a:ln w="9525" cap="flat">
                <a:solidFill>
                  <a:srgbClr val="86868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 name="Rectangle 351"/>
              <p:cNvSpPr>
                <a:spLocks noChangeArrowheads="1"/>
              </p:cNvSpPr>
              <p:nvPr/>
            </p:nvSpPr>
            <p:spPr bwMode="auto">
              <a:xfrm>
                <a:off x="1065213" y="6064251"/>
                <a:ext cx="152400"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9" name="Rectangle 352"/>
              <p:cNvSpPr>
                <a:spLocks noChangeArrowheads="1"/>
              </p:cNvSpPr>
              <p:nvPr/>
            </p:nvSpPr>
            <p:spPr bwMode="auto">
              <a:xfrm>
                <a:off x="1616075" y="6064251"/>
                <a:ext cx="153988"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82838"/>
                    </a:solidFill>
                    <a:effectLst/>
                    <a:latin typeface="Smith&amp;NephewLF" panose="020B0604020202020204" charset="0"/>
                  </a:rPr>
                  <a:t>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60" name="Rectangle 353"/>
              <p:cNvSpPr>
                <a:spLocks noChangeArrowheads="1"/>
              </p:cNvSpPr>
              <p:nvPr/>
            </p:nvSpPr>
            <p:spPr bwMode="auto">
              <a:xfrm>
                <a:off x="2125663"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16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1" name="Rectangle 354"/>
              <p:cNvSpPr>
                <a:spLocks noChangeArrowheads="1"/>
              </p:cNvSpPr>
              <p:nvPr/>
            </p:nvSpPr>
            <p:spPr bwMode="auto">
              <a:xfrm>
                <a:off x="2678113"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2" name="Rectangle 355"/>
              <p:cNvSpPr>
                <a:spLocks noChangeArrowheads="1"/>
              </p:cNvSpPr>
              <p:nvPr/>
            </p:nvSpPr>
            <p:spPr bwMode="auto">
              <a:xfrm>
                <a:off x="3228975"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32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3" name="Rectangle 356"/>
              <p:cNvSpPr>
                <a:spLocks noChangeArrowheads="1"/>
              </p:cNvSpPr>
              <p:nvPr/>
            </p:nvSpPr>
            <p:spPr bwMode="auto">
              <a:xfrm>
                <a:off x="3781425"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4" name="Rectangle 357"/>
              <p:cNvSpPr>
                <a:spLocks noChangeArrowheads="1"/>
              </p:cNvSpPr>
              <p:nvPr/>
            </p:nvSpPr>
            <p:spPr bwMode="auto">
              <a:xfrm>
                <a:off x="4332288"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5" name="Rectangle 358"/>
              <p:cNvSpPr>
                <a:spLocks noChangeArrowheads="1"/>
              </p:cNvSpPr>
              <p:nvPr/>
            </p:nvSpPr>
            <p:spPr bwMode="auto">
              <a:xfrm>
                <a:off x="4884738"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56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6" name="Rectangle 359"/>
              <p:cNvSpPr>
                <a:spLocks noChangeArrowheads="1"/>
              </p:cNvSpPr>
              <p:nvPr/>
            </p:nvSpPr>
            <p:spPr bwMode="auto">
              <a:xfrm>
                <a:off x="5437188"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64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7" name="Rectangle 360"/>
              <p:cNvSpPr>
                <a:spLocks noChangeArrowheads="1"/>
              </p:cNvSpPr>
              <p:nvPr/>
            </p:nvSpPr>
            <p:spPr bwMode="auto">
              <a:xfrm>
                <a:off x="5988050" y="6092826"/>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72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8" name="Rectangle 361"/>
              <p:cNvSpPr>
                <a:spLocks noChangeArrowheads="1"/>
              </p:cNvSpPr>
              <p:nvPr/>
            </p:nvSpPr>
            <p:spPr bwMode="auto">
              <a:xfrm>
                <a:off x="6540500"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9" name="Rectangle 362"/>
              <p:cNvSpPr>
                <a:spLocks noChangeArrowheads="1"/>
              </p:cNvSpPr>
              <p:nvPr/>
            </p:nvSpPr>
            <p:spPr bwMode="auto">
              <a:xfrm>
                <a:off x="7091363" y="6092826"/>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88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0" name="Rectangle 363"/>
              <p:cNvSpPr>
                <a:spLocks noChangeArrowheads="1"/>
              </p:cNvSpPr>
              <p:nvPr/>
            </p:nvSpPr>
            <p:spPr bwMode="auto">
              <a:xfrm>
                <a:off x="7643813"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96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1" name="Rectangle 364"/>
              <p:cNvSpPr>
                <a:spLocks noChangeArrowheads="1"/>
              </p:cNvSpPr>
              <p:nvPr/>
            </p:nvSpPr>
            <p:spPr bwMode="auto">
              <a:xfrm>
                <a:off x="8153400" y="6092826"/>
                <a:ext cx="3143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104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272" name="Rectangle 365"/>
            <p:cNvSpPr>
              <a:spLocks noChangeArrowheads="1"/>
            </p:cNvSpPr>
            <p:nvPr/>
          </p:nvSpPr>
          <p:spPr bwMode="auto">
            <a:xfrm rot="16200000">
              <a:off x="-57150" y="4057651"/>
              <a:ext cx="1247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182838"/>
                  </a:solidFill>
                  <a:effectLst/>
                  <a:latin typeface="+mn-lt"/>
                </a:rPr>
                <a:t>Population (%)</a:t>
              </a:r>
              <a:endParaRPr kumimoji="0" lang="en-US" altLang="en-US" sz="1600" b="0" i="0" u="none" strike="noStrike" cap="none" normalizeH="0" baseline="0" dirty="0">
                <a:ln>
                  <a:noFill/>
                </a:ln>
                <a:solidFill>
                  <a:schemeClr val="tx1"/>
                </a:solidFill>
                <a:effectLst/>
                <a:latin typeface="+mn-lt"/>
              </a:endParaRPr>
            </a:p>
          </p:txBody>
        </p:sp>
        <p:sp>
          <p:nvSpPr>
            <p:cNvPr id="273" name="Rectangle 366"/>
            <p:cNvSpPr>
              <a:spLocks noChangeArrowheads="1"/>
            </p:cNvSpPr>
            <p:nvPr/>
          </p:nvSpPr>
          <p:spPr bwMode="auto">
            <a:xfrm>
              <a:off x="4100513" y="6273801"/>
              <a:ext cx="11601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82838"/>
                  </a:solidFill>
                  <a:effectLst/>
                  <a:latin typeface="+mn-lt"/>
                </a:rPr>
                <a:t>Weeks of Therapy</a:t>
              </a:r>
              <a:endParaRPr kumimoji="0" lang="en-US" altLang="en-US" sz="1800" b="0" i="0" u="none" strike="noStrike" cap="none" normalizeH="0" baseline="0" dirty="0">
                <a:ln>
                  <a:noFill/>
                </a:ln>
                <a:solidFill>
                  <a:schemeClr val="tx1"/>
                </a:solidFill>
                <a:effectLst/>
                <a:latin typeface="+mn-lt"/>
              </a:endParaRPr>
            </a:p>
          </p:txBody>
        </p:sp>
      </p:grpSp>
      <p:grpSp>
        <p:nvGrpSpPr>
          <p:cNvPr id="505" name="Group 504"/>
          <p:cNvGrpSpPr/>
          <p:nvPr/>
        </p:nvGrpSpPr>
        <p:grpSpPr>
          <a:xfrm>
            <a:off x="2093913" y="1577976"/>
            <a:ext cx="4838700" cy="546100"/>
            <a:chOff x="2093913" y="1577976"/>
            <a:chExt cx="4838700" cy="546100"/>
          </a:xfrm>
        </p:grpSpPr>
        <p:sp>
          <p:nvSpPr>
            <p:cNvPr id="274" name="Line 367"/>
            <p:cNvSpPr>
              <a:spLocks noChangeShapeType="1"/>
            </p:cNvSpPr>
            <p:nvPr/>
          </p:nvSpPr>
          <p:spPr bwMode="auto">
            <a:xfrm>
              <a:off x="2093913" y="1665288"/>
              <a:ext cx="249238" cy="0"/>
            </a:xfrm>
            <a:prstGeom prst="line">
              <a:avLst/>
            </a:pr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 name="Rectangle 368"/>
            <p:cNvSpPr>
              <a:spLocks noChangeArrowheads="1"/>
            </p:cNvSpPr>
            <p:nvPr/>
          </p:nvSpPr>
          <p:spPr bwMode="auto">
            <a:xfrm>
              <a:off x="2171700" y="161766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6" name="Rectangle 369"/>
            <p:cNvSpPr>
              <a:spLocks noChangeArrowheads="1"/>
            </p:cNvSpPr>
            <p:nvPr/>
          </p:nvSpPr>
          <p:spPr bwMode="auto">
            <a:xfrm>
              <a:off x="2171700" y="1617663"/>
              <a:ext cx="76200" cy="76200"/>
            </a:xfrm>
            <a:prstGeom prst="rect">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 name="Rectangle 370"/>
            <p:cNvSpPr>
              <a:spLocks noChangeArrowheads="1"/>
            </p:cNvSpPr>
            <p:nvPr/>
          </p:nvSpPr>
          <p:spPr bwMode="auto">
            <a:xfrm>
              <a:off x="2370138" y="1577976"/>
              <a:ext cx="10985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Unhealed CCO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78" name="Line 371"/>
            <p:cNvSpPr>
              <a:spLocks noChangeShapeType="1"/>
            </p:cNvSpPr>
            <p:nvPr/>
          </p:nvSpPr>
          <p:spPr bwMode="auto">
            <a:xfrm>
              <a:off x="3824288" y="1665288"/>
              <a:ext cx="238125" cy="0"/>
            </a:xfrm>
            <a:prstGeom prst="line">
              <a:avLst/>
            </a:prstGeom>
            <a:noFill/>
            <a:ln w="2857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 name="Rectangle 372"/>
            <p:cNvSpPr>
              <a:spLocks noChangeArrowheads="1"/>
            </p:cNvSpPr>
            <p:nvPr/>
          </p:nvSpPr>
          <p:spPr bwMode="auto">
            <a:xfrm>
              <a:off x="3900488" y="161766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0" name="Rectangle 373"/>
            <p:cNvSpPr>
              <a:spLocks noChangeArrowheads="1"/>
            </p:cNvSpPr>
            <p:nvPr/>
          </p:nvSpPr>
          <p:spPr bwMode="auto">
            <a:xfrm>
              <a:off x="3900488" y="1617663"/>
              <a:ext cx="76200" cy="76200"/>
            </a:xfrm>
            <a:prstGeom prst="rect">
              <a:avLst/>
            </a:prstGeom>
            <a:noFill/>
            <a:ln w="9525" cap="flat">
              <a:solidFill>
                <a:srgbClr val="575757"/>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Rectangle 374"/>
            <p:cNvSpPr>
              <a:spLocks noChangeArrowheads="1"/>
            </p:cNvSpPr>
            <p:nvPr/>
          </p:nvSpPr>
          <p:spPr bwMode="auto">
            <a:xfrm>
              <a:off x="4097338" y="1577976"/>
              <a:ext cx="13938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Unhealed non-CCO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2" name="Line 375"/>
            <p:cNvSpPr>
              <a:spLocks noChangeShapeType="1"/>
            </p:cNvSpPr>
            <p:nvPr/>
          </p:nvSpPr>
          <p:spPr bwMode="auto">
            <a:xfrm>
              <a:off x="5553075" y="1665288"/>
              <a:ext cx="239713" cy="0"/>
            </a:xfrm>
            <a:prstGeom prst="line">
              <a:avLst/>
            </a:prstGeom>
            <a:noFill/>
            <a:ln w="28575" cap="rnd">
              <a:solidFill>
                <a:srgbClr val="00B0F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Freeform 376"/>
            <p:cNvSpPr>
              <a:spLocks/>
            </p:cNvSpPr>
            <p:nvPr/>
          </p:nvSpPr>
          <p:spPr bwMode="auto">
            <a:xfrm>
              <a:off x="5629275" y="1627188"/>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4" name="Freeform 377"/>
            <p:cNvSpPr>
              <a:spLocks/>
            </p:cNvSpPr>
            <p:nvPr/>
          </p:nvSpPr>
          <p:spPr bwMode="auto">
            <a:xfrm>
              <a:off x="5629275" y="1627188"/>
              <a:ext cx="77788" cy="76200"/>
            </a:xfrm>
            <a:custGeom>
              <a:avLst/>
              <a:gdLst>
                <a:gd name="T0" fmla="*/ 24 w 49"/>
                <a:gd name="T1" fmla="*/ 0 h 48"/>
                <a:gd name="T2" fmla="*/ 49 w 49"/>
                <a:gd name="T3" fmla="*/ 48 h 48"/>
                <a:gd name="T4" fmla="*/ 0 w 49"/>
                <a:gd name="T5" fmla="*/ 48 h 48"/>
                <a:gd name="T6" fmla="*/ 24 w 49"/>
                <a:gd name="T7" fmla="*/ 0 h 48"/>
              </a:gdLst>
              <a:ahLst/>
              <a:cxnLst>
                <a:cxn ang="0">
                  <a:pos x="T0" y="T1"/>
                </a:cxn>
                <a:cxn ang="0">
                  <a:pos x="T2" y="T3"/>
                </a:cxn>
                <a:cxn ang="0">
                  <a:pos x="T4" y="T5"/>
                </a:cxn>
                <a:cxn ang="0">
                  <a:pos x="T6" y="T7"/>
                </a:cxn>
              </a:cxnLst>
              <a:rect l="0" t="0" r="r" b="b"/>
              <a:pathLst>
                <a:path w="49" h="48">
                  <a:moveTo>
                    <a:pt x="24" y="0"/>
                  </a:moveTo>
                  <a:lnTo>
                    <a:pt x="49" y="48"/>
                  </a:lnTo>
                  <a:lnTo>
                    <a:pt x="0" y="48"/>
                  </a:lnTo>
                  <a:lnTo>
                    <a:pt x="24" y="0"/>
                  </a:lnTo>
                  <a:close/>
                </a:path>
              </a:pathLst>
            </a:custGeom>
            <a:noFill/>
            <a:ln w="9525" cap="flat">
              <a:solidFill>
                <a:srgbClr val="26446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Rectangle 378"/>
            <p:cNvSpPr>
              <a:spLocks noChangeArrowheads="1"/>
            </p:cNvSpPr>
            <p:nvPr/>
          </p:nvSpPr>
          <p:spPr bwMode="auto">
            <a:xfrm>
              <a:off x="5824538" y="1577976"/>
              <a:ext cx="9271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Healed CCO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86" name="Line 379"/>
            <p:cNvSpPr>
              <a:spLocks noChangeShapeType="1"/>
            </p:cNvSpPr>
            <p:nvPr/>
          </p:nvSpPr>
          <p:spPr bwMode="auto">
            <a:xfrm>
              <a:off x="2093913" y="2000251"/>
              <a:ext cx="249238" cy="0"/>
            </a:xfrm>
            <a:prstGeom prst="line">
              <a:avLst/>
            </a:prstGeom>
            <a:noFill/>
            <a:ln w="28575" cap="rnd">
              <a:solidFill>
                <a:srgbClr val="2808E8"/>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Freeform 380"/>
            <p:cNvSpPr>
              <a:spLocks/>
            </p:cNvSpPr>
            <p:nvPr/>
          </p:nvSpPr>
          <p:spPr bwMode="auto">
            <a:xfrm>
              <a:off x="2181225" y="196215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solidFill>
              <a:srgbClr val="280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8" name="Freeform 381"/>
            <p:cNvSpPr>
              <a:spLocks/>
            </p:cNvSpPr>
            <p:nvPr/>
          </p:nvSpPr>
          <p:spPr bwMode="auto">
            <a:xfrm>
              <a:off x="2181225" y="1962151"/>
              <a:ext cx="76200" cy="76200"/>
            </a:xfrm>
            <a:custGeom>
              <a:avLst/>
              <a:gdLst>
                <a:gd name="T0" fmla="*/ 24 w 48"/>
                <a:gd name="T1" fmla="*/ 0 h 48"/>
                <a:gd name="T2" fmla="*/ 48 w 48"/>
                <a:gd name="T3" fmla="*/ 48 h 48"/>
                <a:gd name="T4" fmla="*/ 0 w 48"/>
                <a:gd name="T5" fmla="*/ 48 h 48"/>
                <a:gd name="T6" fmla="*/ 24 w 48"/>
                <a:gd name="T7" fmla="*/ 0 h 48"/>
              </a:gdLst>
              <a:ahLst/>
              <a:cxnLst>
                <a:cxn ang="0">
                  <a:pos x="T0" y="T1"/>
                </a:cxn>
                <a:cxn ang="0">
                  <a:pos x="T2" y="T3"/>
                </a:cxn>
                <a:cxn ang="0">
                  <a:pos x="T4" y="T5"/>
                </a:cxn>
                <a:cxn ang="0">
                  <a:pos x="T6" y="T7"/>
                </a:cxn>
              </a:cxnLst>
              <a:rect l="0" t="0" r="r" b="b"/>
              <a:pathLst>
                <a:path w="48" h="48">
                  <a:moveTo>
                    <a:pt x="24" y="0"/>
                  </a:moveTo>
                  <a:lnTo>
                    <a:pt x="48" y="48"/>
                  </a:lnTo>
                  <a:lnTo>
                    <a:pt x="0" y="48"/>
                  </a:lnTo>
                  <a:lnTo>
                    <a:pt x="24" y="0"/>
                  </a:lnTo>
                  <a:close/>
                </a:path>
              </a:pathLst>
            </a:custGeom>
            <a:noFill/>
            <a:ln w="9525" cap="flat">
              <a:solidFill>
                <a:srgbClr val="62777A"/>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Rectangle 382"/>
            <p:cNvSpPr>
              <a:spLocks noChangeArrowheads="1"/>
            </p:cNvSpPr>
            <p:nvPr/>
          </p:nvSpPr>
          <p:spPr bwMode="auto">
            <a:xfrm>
              <a:off x="2370138" y="1914526"/>
              <a:ext cx="12319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Healed non-CCO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90" name="Line 383"/>
            <p:cNvSpPr>
              <a:spLocks noChangeShapeType="1"/>
            </p:cNvSpPr>
            <p:nvPr/>
          </p:nvSpPr>
          <p:spPr bwMode="auto">
            <a:xfrm>
              <a:off x="3824288" y="2000251"/>
              <a:ext cx="238125" cy="0"/>
            </a:xfrm>
            <a:prstGeom prst="line">
              <a:avLst/>
            </a:prstGeom>
            <a:noFill/>
            <a:ln w="28575" cap="rnd">
              <a:solidFill>
                <a:srgbClr val="2193B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Oval 384"/>
            <p:cNvSpPr>
              <a:spLocks noChangeArrowheads="1"/>
            </p:cNvSpPr>
            <p:nvPr/>
          </p:nvSpPr>
          <p:spPr bwMode="auto">
            <a:xfrm>
              <a:off x="3905250" y="1957388"/>
              <a:ext cx="76200" cy="76200"/>
            </a:xfrm>
            <a:prstGeom prst="ellipse">
              <a:avLst/>
            </a:pr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2" name="Oval 385"/>
            <p:cNvSpPr>
              <a:spLocks noChangeArrowheads="1"/>
            </p:cNvSpPr>
            <p:nvPr/>
          </p:nvSpPr>
          <p:spPr bwMode="auto">
            <a:xfrm>
              <a:off x="3905250" y="1957388"/>
              <a:ext cx="76200" cy="76200"/>
            </a:xfrm>
            <a:prstGeom prst="ellipse">
              <a:avLst/>
            </a:prstGeom>
            <a:noFill/>
            <a:ln w="9525" cap="flat">
              <a:solidFill>
                <a:srgbClr val="2193B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Rectangle 386"/>
            <p:cNvSpPr>
              <a:spLocks noChangeArrowheads="1"/>
            </p:cNvSpPr>
            <p:nvPr/>
          </p:nvSpPr>
          <p:spPr bwMode="auto">
            <a:xfrm>
              <a:off x="4097338" y="1914526"/>
              <a:ext cx="811213"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82838"/>
                  </a:solidFill>
                  <a:effectLst/>
                  <a:latin typeface="Smith&amp;NephewLF" panose="020B0604020202020204" charset="0"/>
                </a:rPr>
                <a:t>Dead CCO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94" name="Line 387"/>
            <p:cNvSpPr>
              <a:spLocks noChangeShapeType="1"/>
            </p:cNvSpPr>
            <p:nvPr/>
          </p:nvSpPr>
          <p:spPr bwMode="auto">
            <a:xfrm>
              <a:off x="5553075" y="2000251"/>
              <a:ext cx="239713" cy="0"/>
            </a:xfrm>
            <a:prstGeom prst="line">
              <a:avLst/>
            </a:prstGeom>
            <a:noFill/>
            <a:ln w="28575" cap="rnd">
              <a:solidFill>
                <a:srgbClr val="7F7F7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 name="Oval 388"/>
            <p:cNvSpPr>
              <a:spLocks noChangeArrowheads="1"/>
            </p:cNvSpPr>
            <p:nvPr/>
          </p:nvSpPr>
          <p:spPr bwMode="auto">
            <a:xfrm>
              <a:off x="5624513" y="1957388"/>
              <a:ext cx="77788" cy="76200"/>
            </a:xfrm>
            <a:prstGeom prst="ellipse">
              <a:avLst/>
            </a:prstGeom>
            <a:solidFill>
              <a:srgbClr val="7F7F7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6" name="Oval 389"/>
            <p:cNvSpPr>
              <a:spLocks noChangeArrowheads="1"/>
            </p:cNvSpPr>
            <p:nvPr/>
          </p:nvSpPr>
          <p:spPr bwMode="auto">
            <a:xfrm>
              <a:off x="5624513" y="1957388"/>
              <a:ext cx="77788" cy="76200"/>
            </a:xfrm>
            <a:prstGeom prst="ellipse">
              <a:avLst/>
            </a:prstGeom>
            <a:noFill/>
            <a:ln w="9525" cap="flat">
              <a:solidFill>
                <a:srgbClr val="E163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Rectangle 390"/>
            <p:cNvSpPr>
              <a:spLocks noChangeArrowheads="1"/>
            </p:cNvSpPr>
            <p:nvPr/>
          </p:nvSpPr>
          <p:spPr bwMode="auto">
            <a:xfrm>
              <a:off x="5824538" y="1914526"/>
              <a:ext cx="11080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82838"/>
                  </a:solidFill>
                  <a:effectLst/>
                  <a:latin typeface="Smith&amp;NephewLF" panose="020B0604020202020204" charset="0"/>
                </a:rPr>
                <a:t>Dead non-CCO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sp>
        <p:nvSpPr>
          <p:cNvPr id="508" name="TextBox 47"/>
          <p:cNvSpPr txBox="1">
            <a:spLocks noChangeArrowheads="1"/>
          </p:cNvSpPr>
          <p:nvPr/>
        </p:nvSpPr>
        <p:spPr bwMode="auto">
          <a:xfrm>
            <a:off x="6342063" y="2688365"/>
            <a:ext cx="19964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ClrTx/>
              <a:buFontTx/>
              <a:buNone/>
            </a:pPr>
            <a:r>
              <a:rPr lang="en-US" altLang="en-US" sz="1600" dirty="0">
                <a:solidFill>
                  <a:schemeClr val="accent3">
                    <a:lumMod val="50000"/>
                  </a:schemeClr>
                </a:solidFill>
                <a:latin typeface="+mn-lt"/>
              </a:rPr>
              <a:t>Over 20% increase in </a:t>
            </a:r>
            <a:br>
              <a:rPr lang="en-US" altLang="en-US" sz="1600" dirty="0">
                <a:solidFill>
                  <a:schemeClr val="accent3">
                    <a:lumMod val="50000"/>
                  </a:schemeClr>
                </a:solidFill>
                <a:latin typeface="+mn-lt"/>
              </a:rPr>
            </a:br>
            <a:r>
              <a:rPr lang="en-US" altLang="en-US" sz="1600" dirty="0">
                <a:solidFill>
                  <a:schemeClr val="accent3">
                    <a:lumMod val="50000"/>
                  </a:schemeClr>
                </a:solidFill>
                <a:latin typeface="+mn-lt"/>
              </a:rPr>
              <a:t>healed PUs with CCO</a:t>
            </a:r>
          </a:p>
        </p:txBody>
      </p:sp>
      <p:grpSp>
        <p:nvGrpSpPr>
          <p:cNvPr id="509" name="Group 508"/>
          <p:cNvGrpSpPr/>
          <p:nvPr/>
        </p:nvGrpSpPr>
        <p:grpSpPr>
          <a:xfrm>
            <a:off x="7104541" y="2142993"/>
            <a:ext cx="471487" cy="471487"/>
            <a:chOff x="1439069" y="5853667"/>
            <a:chExt cx="471487" cy="471487"/>
          </a:xfrm>
          <a:solidFill>
            <a:schemeClr val="bg2">
              <a:lumMod val="25000"/>
            </a:schemeClr>
          </a:solidFill>
        </p:grpSpPr>
        <p:sp>
          <p:nvSpPr>
            <p:cNvPr id="510" name="Oval 509"/>
            <p:cNvSpPr/>
            <p:nvPr/>
          </p:nvSpPr>
          <p:spPr>
            <a:xfrm>
              <a:off x="1439069" y="5853667"/>
              <a:ext cx="471487" cy="471487"/>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1" name="Freeform 510"/>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3" name="Rectangle 512"/>
          <p:cNvSpPr/>
          <p:nvPr/>
        </p:nvSpPr>
        <p:spPr>
          <a:xfrm>
            <a:off x="241713" y="1286832"/>
            <a:ext cx="1696625" cy="353056"/>
          </a:xfrm>
          <a:prstGeom prst="rect">
            <a:avLst/>
          </a:prstGeom>
          <a:solidFill>
            <a:schemeClr val="accent4">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Population Changes</a:t>
            </a:r>
          </a:p>
        </p:txBody>
      </p:sp>
      <p:sp>
        <p:nvSpPr>
          <p:cNvPr id="515" name="Rectangle 514"/>
          <p:cNvSpPr/>
          <p:nvPr/>
        </p:nvSpPr>
        <p:spPr>
          <a:xfrm>
            <a:off x="176882" y="1191160"/>
            <a:ext cx="8782050" cy="5530850"/>
          </a:xfrm>
          <a:prstGeom prst="rect">
            <a:avLst/>
          </a:prstGeom>
          <a:solidFill>
            <a:schemeClr val="accent5">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6" name="Group 515"/>
          <p:cNvGrpSpPr/>
          <p:nvPr/>
        </p:nvGrpSpPr>
        <p:grpSpPr>
          <a:xfrm>
            <a:off x="449061" y="2127786"/>
            <a:ext cx="8024096" cy="4334391"/>
            <a:chOff x="443629" y="2124076"/>
            <a:chExt cx="8024096" cy="4334391"/>
          </a:xfrm>
        </p:grpSpPr>
        <p:grpSp>
          <p:nvGrpSpPr>
            <p:cNvPr id="517" name="Group 516"/>
            <p:cNvGrpSpPr/>
            <p:nvPr/>
          </p:nvGrpSpPr>
          <p:grpSpPr>
            <a:xfrm>
              <a:off x="806450" y="2124076"/>
              <a:ext cx="295276" cy="3943866"/>
              <a:chOff x="806450" y="2124076"/>
              <a:chExt cx="295276" cy="3943866"/>
            </a:xfrm>
          </p:grpSpPr>
          <p:sp>
            <p:nvSpPr>
              <p:cNvPr id="539" name="Line 5"/>
              <p:cNvSpPr>
                <a:spLocks noChangeShapeType="1"/>
              </p:cNvSpPr>
              <p:nvPr/>
            </p:nvSpPr>
            <p:spPr bwMode="auto">
              <a:xfrm flipV="1">
                <a:off x="1101726" y="2124076"/>
                <a:ext cx="0" cy="3838575"/>
              </a:xfrm>
              <a:prstGeom prst="line">
                <a:avLst/>
              </a:prstGeom>
              <a:noFill/>
              <a:ln w="9525" cap="flat">
                <a:solidFill>
                  <a:srgbClr val="86868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 name="Rectangle 340"/>
              <p:cNvSpPr>
                <a:spLocks noChangeArrowheads="1"/>
              </p:cNvSpPr>
              <p:nvPr/>
            </p:nvSpPr>
            <p:spPr bwMode="auto">
              <a:xfrm>
                <a:off x="890588" y="5883276"/>
                <a:ext cx="817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41" name="Rectangle 341"/>
              <p:cNvSpPr>
                <a:spLocks noChangeArrowheads="1"/>
              </p:cNvSpPr>
              <p:nvPr/>
            </p:nvSpPr>
            <p:spPr bwMode="auto">
              <a:xfrm>
                <a:off x="806450" y="5499101"/>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 5</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42" name="Rectangle 342"/>
              <p:cNvSpPr>
                <a:spLocks noChangeArrowheads="1"/>
              </p:cNvSpPr>
              <p:nvPr/>
            </p:nvSpPr>
            <p:spPr bwMode="auto">
              <a:xfrm>
                <a:off x="806450" y="5114926"/>
                <a:ext cx="13151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10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43" name="Rectangle 343"/>
              <p:cNvSpPr>
                <a:spLocks noChangeArrowheads="1"/>
              </p:cNvSpPr>
              <p:nvPr/>
            </p:nvSpPr>
            <p:spPr bwMode="auto">
              <a:xfrm>
                <a:off x="806450" y="4730751"/>
                <a:ext cx="1253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15</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53" name="Rectangle 343"/>
              <p:cNvSpPr>
                <a:spLocks noChangeArrowheads="1"/>
              </p:cNvSpPr>
              <p:nvPr/>
            </p:nvSpPr>
            <p:spPr bwMode="auto">
              <a:xfrm>
                <a:off x="806450" y="4369853"/>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20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54" name="Rectangle 343"/>
              <p:cNvSpPr>
                <a:spLocks noChangeArrowheads="1"/>
              </p:cNvSpPr>
              <p:nvPr/>
            </p:nvSpPr>
            <p:spPr bwMode="auto">
              <a:xfrm>
                <a:off x="806450" y="3959644"/>
                <a:ext cx="16196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25</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55" name="Rectangle 343"/>
              <p:cNvSpPr>
                <a:spLocks noChangeArrowheads="1"/>
              </p:cNvSpPr>
              <p:nvPr/>
            </p:nvSpPr>
            <p:spPr bwMode="auto">
              <a:xfrm>
                <a:off x="806450" y="3599658"/>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30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56" name="Rectangle 343"/>
              <p:cNvSpPr>
                <a:spLocks noChangeArrowheads="1"/>
              </p:cNvSpPr>
              <p:nvPr/>
            </p:nvSpPr>
            <p:spPr bwMode="auto">
              <a:xfrm>
                <a:off x="806450" y="3228306"/>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35</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57" name="Rectangle 343"/>
              <p:cNvSpPr>
                <a:spLocks noChangeArrowheads="1"/>
              </p:cNvSpPr>
              <p:nvPr/>
            </p:nvSpPr>
            <p:spPr bwMode="auto">
              <a:xfrm>
                <a:off x="806450" y="2831566"/>
                <a:ext cx="1635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40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grpSp>
          <p:nvGrpSpPr>
            <p:cNvPr id="518" name="Group 517"/>
            <p:cNvGrpSpPr/>
            <p:nvPr/>
          </p:nvGrpSpPr>
          <p:grpSpPr>
            <a:xfrm>
              <a:off x="1052513" y="2124076"/>
              <a:ext cx="7224713" cy="3886200"/>
              <a:chOff x="1052513" y="2124076"/>
              <a:chExt cx="7224713" cy="3886200"/>
            </a:xfrm>
          </p:grpSpPr>
          <p:sp>
            <p:nvSpPr>
              <p:cNvPr id="537" name="Freeform 6"/>
              <p:cNvSpPr>
                <a:spLocks noEditPoints="1"/>
              </p:cNvSpPr>
              <p:nvPr/>
            </p:nvSpPr>
            <p:spPr bwMode="auto">
              <a:xfrm>
                <a:off x="1052513" y="2124076"/>
                <a:ext cx="49213" cy="3838575"/>
              </a:xfrm>
              <a:custGeom>
                <a:avLst/>
                <a:gdLst>
                  <a:gd name="T0" fmla="*/ 0 w 31"/>
                  <a:gd name="T1" fmla="*/ 2418 h 2418"/>
                  <a:gd name="T2" fmla="*/ 31 w 31"/>
                  <a:gd name="T3" fmla="*/ 2418 h 2418"/>
                  <a:gd name="T4" fmla="*/ 0 w 31"/>
                  <a:gd name="T5" fmla="*/ 2177 h 2418"/>
                  <a:gd name="T6" fmla="*/ 31 w 31"/>
                  <a:gd name="T7" fmla="*/ 2177 h 2418"/>
                  <a:gd name="T8" fmla="*/ 0 w 31"/>
                  <a:gd name="T9" fmla="*/ 1937 h 2418"/>
                  <a:gd name="T10" fmla="*/ 31 w 31"/>
                  <a:gd name="T11" fmla="*/ 1937 h 2418"/>
                  <a:gd name="T12" fmla="*/ 0 w 31"/>
                  <a:gd name="T13" fmla="*/ 1696 h 2418"/>
                  <a:gd name="T14" fmla="*/ 31 w 31"/>
                  <a:gd name="T15" fmla="*/ 1696 h 2418"/>
                  <a:gd name="T16" fmla="*/ 0 w 31"/>
                  <a:gd name="T17" fmla="*/ 1456 h 2418"/>
                  <a:gd name="T18" fmla="*/ 31 w 31"/>
                  <a:gd name="T19" fmla="*/ 1456 h 2418"/>
                  <a:gd name="T20" fmla="*/ 0 w 31"/>
                  <a:gd name="T21" fmla="*/ 1209 h 2418"/>
                  <a:gd name="T22" fmla="*/ 31 w 31"/>
                  <a:gd name="T23" fmla="*/ 1209 h 2418"/>
                  <a:gd name="T24" fmla="*/ 0 w 31"/>
                  <a:gd name="T25" fmla="*/ 968 h 2418"/>
                  <a:gd name="T26" fmla="*/ 31 w 31"/>
                  <a:gd name="T27" fmla="*/ 968 h 2418"/>
                  <a:gd name="T28" fmla="*/ 0 w 31"/>
                  <a:gd name="T29" fmla="*/ 728 h 2418"/>
                  <a:gd name="T30" fmla="*/ 31 w 31"/>
                  <a:gd name="T31" fmla="*/ 728 h 2418"/>
                  <a:gd name="T32" fmla="*/ 0 w 31"/>
                  <a:gd name="T33" fmla="*/ 487 h 2418"/>
                  <a:gd name="T34" fmla="*/ 31 w 31"/>
                  <a:gd name="T35" fmla="*/ 487 h 2418"/>
                  <a:gd name="T36" fmla="*/ 0 w 31"/>
                  <a:gd name="T37" fmla="*/ 247 h 2418"/>
                  <a:gd name="T38" fmla="*/ 31 w 31"/>
                  <a:gd name="T39" fmla="*/ 247 h 2418"/>
                  <a:gd name="T40" fmla="*/ 0 w 31"/>
                  <a:gd name="T41" fmla="*/ 0 h 2418"/>
                  <a:gd name="T42" fmla="*/ 31 w 31"/>
                  <a:gd name="T43" fmla="*/ 0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2418">
                    <a:moveTo>
                      <a:pt x="0" y="2418"/>
                    </a:moveTo>
                    <a:lnTo>
                      <a:pt x="31" y="2418"/>
                    </a:lnTo>
                    <a:moveTo>
                      <a:pt x="0" y="2177"/>
                    </a:moveTo>
                    <a:lnTo>
                      <a:pt x="31" y="2177"/>
                    </a:lnTo>
                    <a:moveTo>
                      <a:pt x="0" y="1937"/>
                    </a:moveTo>
                    <a:lnTo>
                      <a:pt x="31" y="1937"/>
                    </a:lnTo>
                    <a:moveTo>
                      <a:pt x="0" y="1696"/>
                    </a:moveTo>
                    <a:lnTo>
                      <a:pt x="31" y="1696"/>
                    </a:lnTo>
                    <a:moveTo>
                      <a:pt x="0" y="1456"/>
                    </a:moveTo>
                    <a:lnTo>
                      <a:pt x="31" y="1456"/>
                    </a:lnTo>
                    <a:moveTo>
                      <a:pt x="0" y="1209"/>
                    </a:moveTo>
                    <a:lnTo>
                      <a:pt x="31" y="1209"/>
                    </a:lnTo>
                    <a:moveTo>
                      <a:pt x="0" y="968"/>
                    </a:moveTo>
                    <a:lnTo>
                      <a:pt x="31" y="968"/>
                    </a:lnTo>
                    <a:moveTo>
                      <a:pt x="0" y="728"/>
                    </a:moveTo>
                    <a:lnTo>
                      <a:pt x="31" y="728"/>
                    </a:lnTo>
                    <a:moveTo>
                      <a:pt x="0" y="487"/>
                    </a:moveTo>
                    <a:lnTo>
                      <a:pt x="31" y="487"/>
                    </a:lnTo>
                    <a:moveTo>
                      <a:pt x="0" y="247"/>
                    </a:moveTo>
                    <a:lnTo>
                      <a:pt x="31" y="247"/>
                    </a:lnTo>
                    <a:moveTo>
                      <a:pt x="0" y="0"/>
                    </a:moveTo>
                    <a:lnTo>
                      <a:pt x="31" y="0"/>
                    </a:lnTo>
                  </a:path>
                </a:pathLst>
              </a:custGeom>
              <a:noFill/>
              <a:ln w="9525" cap="flat">
                <a:solidFill>
                  <a:srgbClr val="86868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38" name="Freeform 8"/>
              <p:cNvSpPr>
                <a:spLocks noEditPoints="1"/>
              </p:cNvSpPr>
              <p:nvPr/>
            </p:nvSpPr>
            <p:spPr bwMode="auto">
              <a:xfrm>
                <a:off x="1101726" y="5962651"/>
                <a:ext cx="7175500" cy="47625"/>
              </a:xfrm>
              <a:custGeom>
                <a:avLst/>
                <a:gdLst>
                  <a:gd name="T0" fmla="*/ 0 w 4520"/>
                  <a:gd name="T1" fmla="*/ 0 h 30"/>
                  <a:gd name="T2" fmla="*/ 0 w 4520"/>
                  <a:gd name="T3" fmla="*/ 30 h 30"/>
                  <a:gd name="T4" fmla="*/ 349 w 4520"/>
                  <a:gd name="T5" fmla="*/ 0 h 30"/>
                  <a:gd name="T6" fmla="*/ 349 w 4520"/>
                  <a:gd name="T7" fmla="*/ 30 h 30"/>
                  <a:gd name="T8" fmla="*/ 698 w 4520"/>
                  <a:gd name="T9" fmla="*/ 0 h 30"/>
                  <a:gd name="T10" fmla="*/ 698 w 4520"/>
                  <a:gd name="T11" fmla="*/ 30 h 30"/>
                  <a:gd name="T12" fmla="*/ 1041 w 4520"/>
                  <a:gd name="T13" fmla="*/ 0 h 30"/>
                  <a:gd name="T14" fmla="*/ 1041 w 4520"/>
                  <a:gd name="T15" fmla="*/ 30 h 30"/>
                  <a:gd name="T16" fmla="*/ 1390 w 4520"/>
                  <a:gd name="T17" fmla="*/ 0 h 30"/>
                  <a:gd name="T18" fmla="*/ 1390 w 4520"/>
                  <a:gd name="T19" fmla="*/ 30 h 30"/>
                  <a:gd name="T20" fmla="*/ 1739 w 4520"/>
                  <a:gd name="T21" fmla="*/ 0 h 30"/>
                  <a:gd name="T22" fmla="*/ 1739 w 4520"/>
                  <a:gd name="T23" fmla="*/ 30 h 30"/>
                  <a:gd name="T24" fmla="*/ 2088 w 4520"/>
                  <a:gd name="T25" fmla="*/ 0 h 30"/>
                  <a:gd name="T26" fmla="*/ 2088 w 4520"/>
                  <a:gd name="T27" fmla="*/ 30 h 30"/>
                  <a:gd name="T28" fmla="*/ 2431 w 4520"/>
                  <a:gd name="T29" fmla="*/ 0 h 30"/>
                  <a:gd name="T30" fmla="*/ 2431 w 4520"/>
                  <a:gd name="T31" fmla="*/ 30 h 30"/>
                  <a:gd name="T32" fmla="*/ 2780 w 4520"/>
                  <a:gd name="T33" fmla="*/ 0 h 30"/>
                  <a:gd name="T34" fmla="*/ 2780 w 4520"/>
                  <a:gd name="T35" fmla="*/ 30 h 30"/>
                  <a:gd name="T36" fmla="*/ 3129 w 4520"/>
                  <a:gd name="T37" fmla="*/ 0 h 30"/>
                  <a:gd name="T38" fmla="*/ 3129 w 4520"/>
                  <a:gd name="T39" fmla="*/ 30 h 30"/>
                  <a:gd name="T40" fmla="*/ 3478 w 4520"/>
                  <a:gd name="T41" fmla="*/ 0 h 30"/>
                  <a:gd name="T42" fmla="*/ 3478 w 4520"/>
                  <a:gd name="T43" fmla="*/ 30 h 30"/>
                  <a:gd name="T44" fmla="*/ 3821 w 4520"/>
                  <a:gd name="T45" fmla="*/ 0 h 30"/>
                  <a:gd name="T46" fmla="*/ 3821 w 4520"/>
                  <a:gd name="T47" fmla="*/ 30 h 30"/>
                  <a:gd name="T48" fmla="*/ 4171 w 4520"/>
                  <a:gd name="T49" fmla="*/ 0 h 30"/>
                  <a:gd name="T50" fmla="*/ 4171 w 4520"/>
                  <a:gd name="T51" fmla="*/ 30 h 30"/>
                  <a:gd name="T52" fmla="*/ 4520 w 4520"/>
                  <a:gd name="T53" fmla="*/ 0 h 30"/>
                  <a:gd name="T54" fmla="*/ 4520 w 4520"/>
                  <a:gd name="T5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20" h="30">
                    <a:moveTo>
                      <a:pt x="0" y="0"/>
                    </a:moveTo>
                    <a:lnTo>
                      <a:pt x="0" y="30"/>
                    </a:lnTo>
                    <a:moveTo>
                      <a:pt x="349" y="0"/>
                    </a:moveTo>
                    <a:lnTo>
                      <a:pt x="349" y="30"/>
                    </a:lnTo>
                    <a:moveTo>
                      <a:pt x="698" y="0"/>
                    </a:moveTo>
                    <a:lnTo>
                      <a:pt x="698" y="30"/>
                    </a:lnTo>
                    <a:moveTo>
                      <a:pt x="1041" y="0"/>
                    </a:moveTo>
                    <a:lnTo>
                      <a:pt x="1041" y="30"/>
                    </a:lnTo>
                    <a:moveTo>
                      <a:pt x="1390" y="0"/>
                    </a:moveTo>
                    <a:lnTo>
                      <a:pt x="1390" y="30"/>
                    </a:lnTo>
                    <a:moveTo>
                      <a:pt x="1739" y="0"/>
                    </a:moveTo>
                    <a:lnTo>
                      <a:pt x="1739" y="30"/>
                    </a:lnTo>
                    <a:moveTo>
                      <a:pt x="2088" y="0"/>
                    </a:moveTo>
                    <a:lnTo>
                      <a:pt x="2088" y="30"/>
                    </a:lnTo>
                    <a:moveTo>
                      <a:pt x="2431" y="0"/>
                    </a:moveTo>
                    <a:lnTo>
                      <a:pt x="2431" y="30"/>
                    </a:lnTo>
                    <a:moveTo>
                      <a:pt x="2780" y="0"/>
                    </a:moveTo>
                    <a:lnTo>
                      <a:pt x="2780" y="30"/>
                    </a:lnTo>
                    <a:moveTo>
                      <a:pt x="3129" y="0"/>
                    </a:moveTo>
                    <a:lnTo>
                      <a:pt x="3129" y="30"/>
                    </a:lnTo>
                    <a:moveTo>
                      <a:pt x="3478" y="0"/>
                    </a:moveTo>
                    <a:lnTo>
                      <a:pt x="3478" y="30"/>
                    </a:lnTo>
                    <a:moveTo>
                      <a:pt x="3821" y="0"/>
                    </a:moveTo>
                    <a:lnTo>
                      <a:pt x="3821" y="30"/>
                    </a:lnTo>
                    <a:moveTo>
                      <a:pt x="4171" y="0"/>
                    </a:moveTo>
                    <a:lnTo>
                      <a:pt x="4171" y="30"/>
                    </a:lnTo>
                    <a:moveTo>
                      <a:pt x="4520" y="0"/>
                    </a:moveTo>
                    <a:lnTo>
                      <a:pt x="4520" y="30"/>
                    </a:lnTo>
                  </a:path>
                </a:pathLst>
              </a:custGeom>
              <a:noFill/>
              <a:ln w="9525" cap="flat">
                <a:solidFill>
                  <a:srgbClr val="86868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19" name="Group 518"/>
            <p:cNvGrpSpPr/>
            <p:nvPr/>
          </p:nvGrpSpPr>
          <p:grpSpPr>
            <a:xfrm>
              <a:off x="1065213" y="5991226"/>
              <a:ext cx="7402512" cy="312738"/>
              <a:chOff x="1065213" y="5991226"/>
              <a:chExt cx="7402512" cy="312738"/>
            </a:xfrm>
          </p:grpSpPr>
          <p:sp>
            <p:nvSpPr>
              <p:cNvPr id="522" name="Line 7"/>
              <p:cNvSpPr>
                <a:spLocks noChangeShapeType="1"/>
              </p:cNvSpPr>
              <p:nvPr/>
            </p:nvSpPr>
            <p:spPr bwMode="auto">
              <a:xfrm>
                <a:off x="1101726" y="5991226"/>
                <a:ext cx="7175500" cy="0"/>
              </a:xfrm>
              <a:prstGeom prst="line">
                <a:avLst/>
              </a:prstGeom>
              <a:noFill/>
              <a:ln w="9525" cap="flat">
                <a:solidFill>
                  <a:srgbClr val="86868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 name="Rectangle 351"/>
              <p:cNvSpPr>
                <a:spLocks noChangeArrowheads="1"/>
              </p:cNvSpPr>
              <p:nvPr/>
            </p:nvSpPr>
            <p:spPr bwMode="auto">
              <a:xfrm>
                <a:off x="1065213" y="6064251"/>
                <a:ext cx="152400"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4" name="Rectangle 352"/>
              <p:cNvSpPr>
                <a:spLocks noChangeArrowheads="1"/>
              </p:cNvSpPr>
              <p:nvPr/>
            </p:nvSpPr>
            <p:spPr bwMode="auto">
              <a:xfrm>
                <a:off x="1616075" y="6064251"/>
                <a:ext cx="153988"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82838"/>
                    </a:solidFill>
                    <a:effectLst/>
                    <a:latin typeface="Smith&amp;NephewLF" panose="020B0604020202020204" charset="0"/>
                  </a:rPr>
                  <a:t>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25" name="Rectangle 353"/>
              <p:cNvSpPr>
                <a:spLocks noChangeArrowheads="1"/>
              </p:cNvSpPr>
              <p:nvPr/>
            </p:nvSpPr>
            <p:spPr bwMode="auto">
              <a:xfrm>
                <a:off x="2125663"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16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6" name="Rectangle 354"/>
              <p:cNvSpPr>
                <a:spLocks noChangeArrowheads="1"/>
              </p:cNvSpPr>
              <p:nvPr/>
            </p:nvSpPr>
            <p:spPr bwMode="auto">
              <a:xfrm>
                <a:off x="2678113"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7" name="Rectangle 355"/>
              <p:cNvSpPr>
                <a:spLocks noChangeArrowheads="1"/>
              </p:cNvSpPr>
              <p:nvPr/>
            </p:nvSpPr>
            <p:spPr bwMode="auto">
              <a:xfrm>
                <a:off x="3228975"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32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8" name="Rectangle 356"/>
              <p:cNvSpPr>
                <a:spLocks noChangeArrowheads="1"/>
              </p:cNvSpPr>
              <p:nvPr/>
            </p:nvSpPr>
            <p:spPr bwMode="auto">
              <a:xfrm>
                <a:off x="3781425"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9" name="Rectangle 357"/>
              <p:cNvSpPr>
                <a:spLocks noChangeArrowheads="1"/>
              </p:cNvSpPr>
              <p:nvPr/>
            </p:nvSpPr>
            <p:spPr bwMode="auto">
              <a:xfrm>
                <a:off x="4332288"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0" name="Rectangle 358"/>
              <p:cNvSpPr>
                <a:spLocks noChangeArrowheads="1"/>
              </p:cNvSpPr>
              <p:nvPr/>
            </p:nvSpPr>
            <p:spPr bwMode="auto">
              <a:xfrm>
                <a:off x="4884738"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56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1" name="Rectangle 359"/>
              <p:cNvSpPr>
                <a:spLocks noChangeArrowheads="1"/>
              </p:cNvSpPr>
              <p:nvPr/>
            </p:nvSpPr>
            <p:spPr bwMode="auto">
              <a:xfrm>
                <a:off x="5437188"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64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2" name="Rectangle 360"/>
              <p:cNvSpPr>
                <a:spLocks noChangeArrowheads="1"/>
              </p:cNvSpPr>
              <p:nvPr/>
            </p:nvSpPr>
            <p:spPr bwMode="auto">
              <a:xfrm>
                <a:off x="5988050" y="6092826"/>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72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3" name="Rectangle 361"/>
              <p:cNvSpPr>
                <a:spLocks noChangeArrowheads="1"/>
              </p:cNvSpPr>
              <p:nvPr/>
            </p:nvSpPr>
            <p:spPr bwMode="auto">
              <a:xfrm>
                <a:off x="6540500"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4" name="Rectangle 362"/>
              <p:cNvSpPr>
                <a:spLocks noChangeArrowheads="1"/>
              </p:cNvSpPr>
              <p:nvPr/>
            </p:nvSpPr>
            <p:spPr bwMode="auto">
              <a:xfrm>
                <a:off x="7091363" y="6092826"/>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88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5" name="Rectangle 363"/>
              <p:cNvSpPr>
                <a:spLocks noChangeArrowheads="1"/>
              </p:cNvSpPr>
              <p:nvPr/>
            </p:nvSpPr>
            <p:spPr bwMode="auto">
              <a:xfrm>
                <a:off x="7643813"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96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6" name="Rectangle 364"/>
              <p:cNvSpPr>
                <a:spLocks noChangeArrowheads="1"/>
              </p:cNvSpPr>
              <p:nvPr/>
            </p:nvSpPr>
            <p:spPr bwMode="auto">
              <a:xfrm>
                <a:off x="8153400" y="6092826"/>
                <a:ext cx="3143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104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520" name="Rectangle 365"/>
            <p:cNvSpPr>
              <a:spLocks noChangeArrowheads="1"/>
            </p:cNvSpPr>
            <p:nvPr/>
          </p:nvSpPr>
          <p:spPr bwMode="auto">
            <a:xfrm rot="16200000">
              <a:off x="-385636" y="4057572"/>
              <a:ext cx="190475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182838"/>
                  </a:solidFill>
                  <a:effectLst/>
                  <a:latin typeface="+mn-lt"/>
                </a:rPr>
                <a:t>Healed Wound Weeks</a:t>
              </a:r>
              <a:endParaRPr kumimoji="0" lang="en-US" altLang="en-US" sz="1600" b="0" i="0" u="none" strike="noStrike" cap="none" normalizeH="0" baseline="0" dirty="0">
                <a:ln>
                  <a:noFill/>
                </a:ln>
                <a:solidFill>
                  <a:schemeClr val="tx1"/>
                </a:solidFill>
                <a:effectLst/>
                <a:latin typeface="+mn-lt"/>
              </a:endParaRPr>
            </a:p>
          </p:txBody>
        </p:sp>
        <p:sp>
          <p:nvSpPr>
            <p:cNvPr id="521" name="Rectangle 366"/>
            <p:cNvSpPr>
              <a:spLocks noChangeArrowheads="1"/>
            </p:cNvSpPr>
            <p:nvPr/>
          </p:nvSpPr>
          <p:spPr bwMode="auto">
            <a:xfrm>
              <a:off x="4100513" y="6273801"/>
              <a:ext cx="11601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82838"/>
                  </a:solidFill>
                  <a:effectLst/>
                  <a:latin typeface="+mn-lt"/>
                </a:rPr>
                <a:t>Weeks of Therapy</a:t>
              </a:r>
              <a:endParaRPr kumimoji="0" lang="en-US" altLang="en-US" sz="1800" b="0" i="0" u="none" strike="noStrike" cap="none" normalizeH="0" baseline="0" dirty="0">
                <a:ln>
                  <a:noFill/>
                </a:ln>
                <a:solidFill>
                  <a:schemeClr val="tx1"/>
                </a:solidFill>
                <a:effectLst/>
                <a:latin typeface="+mn-lt"/>
              </a:endParaRPr>
            </a:p>
          </p:txBody>
        </p:sp>
      </p:grpSp>
      <p:sp>
        <p:nvSpPr>
          <p:cNvPr id="551" name="Rectangle 550"/>
          <p:cNvSpPr/>
          <p:nvPr/>
        </p:nvSpPr>
        <p:spPr>
          <a:xfrm>
            <a:off x="247145" y="1290541"/>
            <a:ext cx="2329159" cy="390621"/>
          </a:xfrm>
          <a:prstGeom prst="rect">
            <a:avLst/>
          </a:prstGeom>
          <a:solidFill>
            <a:schemeClr val="accent5">
              <a:lumMod val="60000"/>
              <a:lumOff val="4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Healed Wound Weeks</a:t>
            </a:r>
          </a:p>
        </p:txBody>
      </p:sp>
      <p:sp>
        <p:nvSpPr>
          <p:cNvPr id="566" name="TextBox 47"/>
          <p:cNvSpPr txBox="1">
            <a:spLocks noChangeArrowheads="1"/>
          </p:cNvSpPr>
          <p:nvPr/>
        </p:nvSpPr>
        <p:spPr bwMode="auto">
          <a:xfrm>
            <a:off x="1910673" y="3626141"/>
            <a:ext cx="21580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ClrTx/>
              <a:buFontTx/>
              <a:buNone/>
            </a:pPr>
            <a:r>
              <a:rPr lang="en-US" altLang="en-US" sz="1600" dirty="0">
                <a:solidFill>
                  <a:schemeClr val="accent3">
                    <a:lumMod val="50000"/>
                  </a:schemeClr>
                </a:solidFill>
                <a:latin typeface="+mn-lt"/>
              </a:rPr>
              <a:t>Faster healing with CCO</a:t>
            </a:r>
          </a:p>
        </p:txBody>
      </p:sp>
      <p:grpSp>
        <p:nvGrpSpPr>
          <p:cNvPr id="567" name="Group 566"/>
          <p:cNvGrpSpPr/>
          <p:nvPr/>
        </p:nvGrpSpPr>
        <p:grpSpPr>
          <a:xfrm>
            <a:off x="2753971" y="3080769"/>
            <a:ext cx="471487" cy="471487"/>
            <a:chOff x="1439069" y="5853667"/>
            <a:chExt cx="471487" cy="471487"/>
          </a:xfrm>
          <a:solidFill>
            <a:schemeClr val="bg2">
              <a:lumMod val="25000"/>
            </a:schemeClr>
          </a:solidFill>
        </p:grpSpPr>
        <p:sp>
          <p:nvSpPr>
            <p:cNvPr id="568" name="Oval 567"/>
            <p:cNvSpPr/>
            <p:nvPr/>
          </p:nvSpPr>
          <p:spPr>
            <a:xfrm>
              <a:off x="1439069" y="5853667"/>
              <a:ext cx="471487" cy="471487"/>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Freeform 568"/>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0" name="Group 569"/>
          <p:cNvGrpSpPr/>
          <p:nvPr/>
        </p:nvGrpSpPr>
        <p:grpSpPr>
          <a:xfrm>
            <a:off x="1107154" y="2020888"/>
            <a:ext cx="7158609" cy="3942967"/>
            <a:chOff x="-1436906" y="8050924"/>
            <a:chExt cx="6640513" cy="3657600"/>
          </a:xfrm>
        </p:grpSpPr>
        <p:sp>
          <p:nvSpPr>
            <p:cNvPr id="571" name="Freeform 9"/>
            <p:cNvSpPr>
              <a:spLocks/>
            </p:cNvSpPr>
            <p:nvPr/>
          </p:nvSpPr>
          <p:spPr bwMode="auto">
            <a:xfrm>
              <a:off x="-1387694" y="8100136"/>
              <a:ext cx="6564313" cy="3581400"/>
            </a:xfrm>
            <a:custGeom>
              <a:avLst/>
              <a:gdLst>
                <a:gd name="T0" fmla="*/ 0 w 4135"/>
                <a:gd name="T1" fmla="*/ 2256 h 2256"/>
                <a:gd name="T2" fmla="*/ 156 w 4135"/>
                <a:gd name="T3" fmla="*/ 2244 h 2256"/>
                <a:gd name="T4" fmla="*/ 319 w 4135"/>
                <a:gd name="T5" fmla="*/ 2220 h 2256"/>
                <a:gd name="T6" fmla="*/ 475 w 4135"/>
                <a:gd name="T7" fmla="*/ 2190 h 2256"/>
                <a:gd name="T8" fmla="*/ 638 w 4135"/>
                <a:gd name="T9" fmla="*/ 2148 h 2256"/>
                <a:gd name="T10" fmla="*/ 794 w 4135"/>
                <a:gd name="T11" fmla="*/ 2094 h 2256"/>
                <a:gd name="T12" fmla="*/ 957 w 4135"/>
                <a:gd name="T13" fmla="*/ 2040 h 2256"/>
                <a:gd name="T14" fmla="*/ 1113 w 4135"/>
                <a:gd name="T15" fmla="*/ 1973 h 2256"/>
                <a:gd name="T16" fmla="*/ 1276 w 4135"/>
                <a:gd name="T17" fmla="*/ 1901 h 2256"/>
                <a:gd name="T18" fmla="*/ 1432 w 4135"/>
                <a:gd name="T19" fmla="*/ 1823 h 2256"/>
                <a:gd name="T20" fmla="*/ 1589 w 4135"/>
                <a:gd name="T21" fmla="*/ 1739 h 2256"/>
                <a:gd name="T22" fmla="*/ 1751 w 4135"/>
                <a:gd name="T23" fmla="*/ 1649 h 2256"/>
                <a:gd name="T24" fmla="*/ 1908 w 4135"/>
                <a:gd name="T25" fmla="*/ 1558 h 2256"/>
                <a:gd name="T26" fmla="*/ 2070 w 4135"/>
                <a:gd name="T27" fmla="*/ 1462 h 2256"/>
                <a:gd name="T28" fmla="*/ 2227 w 4135"/>
                <a:gd name="T29" fmla="*/ 1360 h 2256"/>
                <a:gd name="T30" fmla="*/ 2389 w 4135"/>
                <a:gd name="T31" fmla="*/ 1258 h 2256"/>
                <a:gd name="T32" fmla="*/ 2546 w 4135"/>
                <a:gd name="T33" fmla="*/ 1155 h 2256"/>
                <a:gd name="T34" fmla="*/ 2702 w 4135"/>
                <a:gd name="T35" fmla="*/ 1047 h 2256"/>
                <a:gd name="T36" fmla="*/ 2865 w 4135"/>
                <a:gd name="T37" fmla="*/ 939 h 2256"/>
                <a:gd name="T38" fmla="*/ 3021 w 4135"/>
                <a:gd name="T39" fmla="*/ 824 h 2256"/>
                <a:gd name="T40" fmla="*/ 3184 w 4135"/>
                <a:gd name="T41" fmla="*/ 716 h 2256"/>
                <a:gd name="T42" fmla="*/ 3340 w 4135"/>
                <a:gd name="T43" fmla="*/ 596 h 2256"/>
                <a:gd name="T44" fmla="*/ 3503 w 4135"/>
                <a:gd name="T45" fmla="*/ 481 h 2256"/>
                <a:gd name="T46" fmla="*/ 3659 w 4135"/>
                <a:gd name="T47" fmla="*/ 361 h 2256"/>
                <a:gd name="T48" fmla="*/ 3816 w 4135"/>
                <a:gd name="T49" fmla="*/ 241 h 2256"/>
                <a:gd name="T50" fmla="*/ 3978 w 4135"/>
                <a:gd name="T51" fmla="*/ 121 h 2256"/>
                <a:gd name="T52" fmla="*/ 4135 w 4135"/>
                <a:gd name="T53" fmla="*/ 0 h 2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35" h="2256">
                  <a:moveTo>
                    <a:pt x="0" y="2256"/>
                  </a:moveTo>
                  <a:lnTo>
                    <a:pt x="156" y="2244"/>
                  </a:lnTo>
                  <a:lnTo>
                    <a:pt x="319" y="2220"/>
                  </a:lnTo>
                  <a:lnTo>
                    <a:pt x="475" y="2190"/>
                  </a:lnTo>
                  <a:lnTo>
                    <a:pt x="638" y="2148"/>
                  </a:lnTo>
                  <a:lnTo>
                    <a:pt x="794" y="2094"/>
                  </a:lnTo>
                  <a:lnTo>
                    <a:pt x="957" y="2040"/>
                  </a:lnTo>
                  <a:lnTo>
                    <a:pt x="1113" y="1973"/>
                  </a:lnTo>
                  <a:lnTo>
                    <a:pt x="1276" y="1901"/>
                  </a:lnTo>
                  <a:lnTo>
                    <a:pt x="1432" y="1823"/>
                  </a:lnTo>
                  <a:lnTo>
                    <a:pt x="1589" y="1739"/>
                  </a:lnTo>
                  <a:lnTo>
                    <a:pt x="1751" y="1649"/>
                  </a:lnTo>
                  <a:lnTo>
                    <a:pt x="1908" y="1558"/>
                  </a:lnTo>
                  <a:lnTo>
                    <a:pt x="2070" y="1462"/>
                  </a:lnTo>
                  <a:lnTo>
                    <a:pt x="2227" y="1360"/>
                  </a:lnTo>
                  <a:lnTo>
                    <a:pt x="2389" y="1258"/>
                  </a:lnTo>
                  <a:lnTo>
                    <a:pt x="2546" y="1155"/>
                  </a:lnTo>
                  <a:lnTo>
                    <a:pt x="2702" y="1047"/>
                  </a:lnTo>
                  <a:lnTo>
                    <a:pt x="2865" y="939"/>
                  </a:lnTo>
                  <a:lnTo>
                    <a:pt x="3021" y="824"/>
                  </a:lnTo>
                  <a:lnTo>
                    <a:pt x="3184" y="716"/>
                  </a:lnTo>
                  <a:lnTo>
                    <a:pt x="3340" y="596"/>
                  </a:lnTo>
                  <a:lnTo>
                    <a:pt x="3503" y="481"/>
                  </a:lnTo>
                  <a:lnTo>
                    <a:pt x="3659" y="361"/>
                  </a:lnTo>
                  <a:lnTo>
                    <a:pt x="3816" y="241"/>
                  </a:lnTo>
                  <a:lnTo>
                    <a:pt x="3978" y="121"/>
                  </a:lnTo>
                  <a:lnTo>
                    <a:pt x="4135" y="0"/>
                  </a:lnTo>
                </a:path>
              </a:pathLst>
            </a:custGeom>
            <a:noFill/>
            <a:ln w="28575"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2" name="Rectangle 10"/>
            <p:cNvSpPr>
              <a:spLocks noChangeArrowheads="1"/>
            </p:cNvSpPr>
            <p:nvPr/>
          </p:nvSpPr>
          <p:spPr bwMode="auto">
            <a:xfrm>
              <a:off x="-1436906" y="1163232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3" name="Rectangle 11"/>
            <p:cNvSpPr>
              <a:spLocks noChangeArrowheads="1"/>
            </p:cNvSpPr>
            <p:nvPr/>
          </p:nvSpPr>
          <p:spPr bwMode="auto">
            <a:xfrm>
              <a:off x="-1436906" y="1163232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4" name="Rectangle 12"/>
            <p:cNvSpPr>
              <a:spLocks noChangeArrowheads="1"/>
            </p:cNvSpPr>
            <p:nvPr/>
          </p:nvSpPr>
          <p:spPr bwMode="auto">
            <a:xfrm>
              <a:off x="-1187669" y="1161327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5" name="Rectangle 13"/>
            <p:cNvSpPr>
              <a:spLocks noChangeArrowheads="1"/>
            </p:cNvSpPr>
            <p:nvPr/>
          </p:nvSpPr>
          <p:spPr bwMode="auto">
            <a:xfrm>
              <a:off x="-1187669" y="1161327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6" name="Rectangle 14"/>
            <p:cNvSpPr>
              <a:spLocks noChangeArrowheads="1"/>
            </p:cNvSpPr>
            <p:nvPr/>
          </p:nvSpPr>
          <p:spPr bwMode="auto">
            <a:xfrm>
              <a:off x="-930494" y="1157517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7" name="Rectangle 15"/>
            <p:cNvSpPr>
              <a:spLocks noChangeArrowheads="1"/>
            </p:cNvSpPr>
            <p:nvPr/>
          </p:nvSpPr>
          <p:spPr bwMode="auto">
            <a:xfrm>
              <a:off x="-930494" y="1157517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8" name="Rectangle 16"/>
            <p:cNvSpPr>
              <a:spLocks noChangeArrowheads="1"/>
            </p:cNvSpPr>
            <p:nvPr/>
          </p:nvSpPr>
          <p:spPr bwMode="auto">
            <a:xfrm>
              <a:off x="-681256" y="11527549"/>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9" name="Rectangle 17"/>
            <p:cNvSpPr>
              <a:spLocks noChangeArrowheads="1"/>
            </p:cNvSpPr>
            <p:nvPr/>
          </p:nvSpPr>
          <p:spPr bwMode="auto">
            <a:xfrm>
              <a:off x="-681256" y="11527549"/>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0" name="Rectangle 18"/>
            <p:cNvSpPr>
              <a:spLocks noChangeArrowheads="1"/>
            </p:cNvSpPr>
            <p:nvPr/>
          </p:nvSpPr>
          <p:spPr bwMode="auto">
            <a:xfrm>
              <a:off x="-424081" y="1146087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1" name="Rectangle 19"/>
            <p:cNvSpPr>
              <a:spLocks noChangeArrowheads="1"/>
            </p:cNvSpPr>
            <p:nvPr/>
          </p:nvSpPr>
          <p:spPr bwMode="auto">
            <a:xfrm>
              <a:off x="-424081" y="1146087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2" name="Rectangle 20"/>
            <p:cNvSpPr>
              <a:spLocks noChangeArrowheads="1"/>
            </p:cNvSpPr>
            <p:nvPr/>
          </p:nvSpPr>
          <p:spPr bwMode="auto">
            <a:xfrm>
              <a:off x="-174844" y="11373561"/>
              <a:ext cx="76200" cy="777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3" name="Rectangle 21"/>
            <p:cNvSpPr>
              <a:spLocks noChangeArrowheads="1"/>
            </p:cNvSpPr>
            <p:nvPr/>
          </p:nvSpPr>
          <p:spPr bwMode="auto">
            <a:xfrm>
              <a:off x="-174844" y="11373561"/>
              <a:ext cx="76200" cy="77788"/>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4" name="Rectangle 22"/>
            <p:cNvSpPr>
              <a:spLocks noChangeArrowheads="1"/>
            </p:cNvSpPr>
            <p:nvPr/>
          </p:nvSpPr>
          <p:spPr bwMode="auto">
            <a:xfrm>
              <a:off x="82332" y="1128783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5" name="Rectangle 23"/>
            <p:cNvSpPr>
              <a:spLocks noChangeArrowheads="1"/>
            </p:cNvSpPr>
            <p:nvPr/>
          </p:nvSpPr>
          <p:spPr bwMode="auto">
            <a:xfrm>
              <a:off x="82332" y="1128783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6" name="Rectangle 24"/>
            <p:cNvSpPr>
              <a:spLocks noChangeArrowheads="1"/>
            </p:cNvSpPr>
            <p:nvPr/>
          </p:nvSpPr>
          <p:spPr bwMode="auto">
            <a:xfrm>
              <a:off x="331569" y="1118306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7" name="Rectangle 25"/>
            <p:cNvSpPr>
              <a:spLocks noChangeArrowheads="1"/>
            </p:cNvSpPr>
            <p:nvPr/>
          </p:nvSpPr>
          <p:spPr bwMode="auto">
            <a:xfrm>
              <a:off x="331569" y="1118306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8" name="Rectangle 26"/>
            <p:cNvSpPr>
              <a:spLocks noChangeArrowheads="1"/>
            </p:cNvSpPr>
            <p:nvPr/>
          </p:nvSpPr>
          <p:spPr bwMode="auto">
            <a:xfrm>
              <a:off x="588744" y="1106876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9" name="Rectangle 27"/>
            <p:cNvSpPr>
              <a:spLocks noChangeArrowheads="1"/>
            </p:cNvSpPr>
            <p:nvPr/>
          </p:nvSpPr>
          <p:spPr bwMode="auto">
            <a:xfrm>
              <a:off x="588744" y="1106876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0" name="Rectangle 28"/>
            <p:cNvSpPr>
              <a:spLocks noChangeArrowheads="1"/>
            </p:cNvSpPr>
            <p:nvPr/>
          </p:nvSpPr>
          <p:spPr bwMode="auto">
            <a:xfrm>
              <a:off x="837982" y="1094493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1" name="Rectangle 29"/>
            <p:cNvSpPr>
              <a:spLocks noChangeArrowheads="1"/>
            </p:cNvSpPr>
            <p:nvPr/>
          </p:nvSpPr>
          <p:spPr bwMode="auto">
            <a:xfrm>
              <a:off x="837982" y="1094493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2" name="Rectangle 30"/>
            <p:cNvSpPr>
              <a:spLocks noChangeArrowheads="1"/>
            </p:cNvSpPr>
            <p:nvPr/>
          </p:nvSpPr>
          <p:spPr bwMode="auto">
            <a:xfrm>
              <a:off x="1085632" y="1081158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3" name="Rectangle 31"/>
            <p:cNvSpPr>
              <a:spLocks noChangeArrowheads="1"/>
            </p:cNvSpPr>
            <p:nvPr/>
          </p:nvSpPr>
          <p:spPr bwMode="auto">
            <a:xfrm>
              <a:off x="1085632" y="1081158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4" name="Rectangle 32"/>
            <p:cNvSpPr>
              <a:spLocks noChangeArrowheads="1"/>
            </p:cNvSpPr>
            <p:nvPr/>
          </p:nvSpPr>
          <p:spPr bwMode="auto">
            <a:xfrm>
              <a:off x="1344394" y="1066712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5" name="Rectangle 33"/>
            <p:cNvSpPr>
              <a:spLocks noChangeArrowheads="1"/>
            </p:cNvSpPr>
            <p:nvPr/>
          </p:nvSpPr>
          <p:spPr bwMode="auto">
            <a:xfrm>
              <a:off x="1344394" y="1066712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6" name="Rectangle 34"/>
            <p:cNvSpPr>
              <a:spLocks noChangeArrowheads="1"/>
            </p:cNvSpPr>
            <p:nvPr/>
          </p:nvSpPr>
          <p:spPr bwMode="auto">
            <a:xfrm>
              <a:off x="1592044" y="10524249"/>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7" name="Rectangle 35"/>
            <p:cNvSpPr>
              <a:spLocks noChangeArrowheads="1"/>
            </p:cNvSpPr>
            <p:nvPr/>
          </p:nvSpPr>
          <p:spPr bwMode="auto">
            <a:xfrm>
              <a:off x="1592044" y="10524249"/>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8" name="Rectangle 36"/>
            <p:cNvSpPr>
              <a:spLocks noChangeArrowheads="1"/>
            </p:cNvSpPr>
            <p:nvPr/>
          </p:nvSpPr>
          <p:spPr bwMode="auto">
            <a:xfrm>
              <a:off x="1850807" y="10371849"/>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9" name="Rectangle 37"/>
            <p:cNvSpPr>
              <a:spLocks noChangeArrowheads="1"/>
            </p:cNvSpPr>
            <p:nvPr/>
          </p:nvSpPr>
          <p:spPr bwMode="auto">
            <a:xfrm>
              <a:off x="1850807" y="10371849"/>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0" name="Rectangle 38"/>
            <p:cNvSpPr>
              <a:spLocks noChangeArrowheads="1"/>
            </p:cNvSpPr>
            <p:nvPr/>
          </p:nvSpPr>
          <p:spPr bwMode="auto">
            <a:xfrm>
              <a:off x="2098457" y="1020992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1" name="Rectangle 39"/>
            <p:cNvSpPr>
              <a:spLocks noChangeArrowheads="1"/>
            </p:cNvSpPr>
            <p:nvPr/>
          </p:nvSpPr>
          <p:spPr bwMode="auto">
            <a:xfrm>
              <a:off x="2098457" y="1020992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2" name="Rectangle 40"/>
            <p:cNvSpPr>
              <a:spLocks noChangeArrowheads="1"/>
            </p:cNvSpPr>
            <p:nvPr/>
          </p:nvSpPr>
          <p:spPr bwMode="auto">
            <a:xfrm>
              <a:off x="2357219" y="1004641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3" name="Rectangle 41"/>
            <p:cNvSpPr>
              <a:spLocks noChangeArrowheads="1"/>
            </p:cNvSpPr>
            <p:nvPr/>
          </p:nvSpPr>
          <p:spPr bwMode="auto">
            <a:xfrm>
              <a:off x="2357219" y="1004641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4" name="Rectangle 42"/>
            <p:cNvSpPr>
              <a:spLocks noChangeArrowheads="1"/>
            </p:cNvSpPr>
            <p:nvPr/>
          </p:nvSpPr>
          <p:spPr bwMode="auto">
            <a:xfrm>
              <a:off x="2604869" y="988448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5" name="Rectangle 43"/>
            <p:cNvSpPr>
              <a:spLocks noChangeArrowheads="1"/>
            </p:cNvSpPr>
            <p:nvPr/>
          </p:nvSpPr>
          <p:spPr bwMode="auto">
            <a:xfrm>
              <a:off x="2604869" y="988448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6" name="Rectangle 44"/>
            <p:cNvSpPr>
              <a:spLocks noChangeArrowheads="1"/>
            </p:cNvSpPr>
            <p:nvPr/>
          </p:nvSpPr>
          <p:spPr bwMode="auto">
            <a:xfrm>
              <a:off x="2854107" y="971303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7" name="Rectangle 45"/>
            <p:cNvSpPr>
              <a:spLocks noChangeArrowheads="1"/>
            </p:cNvSpPr>
            <p:nvPr/>
          </p:nvSpPr>
          <p:spPr bwMode="auto">
            <a:xfrm>
              <a:off x="2854107" y="971303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8" name="Rectangle 46"/>
            <p:cNvSpPr>
              <a:spLocks noChangeArrowheads="1"/>
            </p:cNvSpPr>
            <p:nvPr/>
          </p:nvSpPr>
          <p:spPr bwMode="auto">
            <a:xfrm>
              <a:off x="3111282" y="9539999"/>
              <a:ext cx="76200" cy="777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9" name="Rectangle 47"/>
            <p:cNvSpPr>
              <a:spLocks noChangeArrowheads="1"/>
            </p:cNvSpPr>
            <p:nvPr/>
          </p:nvSpPr>
          <p:spPr bwMode="auto">
            <a:xfrm>
              <a:off x="3111282" y="9539999"/>
              <a:ext cx="76200" cy="77788"/>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0" name="Rectangle 48"/>
            <p:cNvSpPr>
              <a:spLocks noChangeArrowheads="1"/>
            </p:cNvSpPr>
            <p:nvPr/>
          </p:nvSpPr>
          <p:spPr bwMode="auto">
            <a:xfrm>
              <a:off x="3360519" y="935902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1" name="Rectangle 49"/>
            <p:cNvSpPr>
              <a:spLocks noChangeArrowheads="1"/>
            </p:cNvSpPr>
            <p:nvPr/>
          </p:nvSpPr>
          <p:spPr bwMode="auto">
            <a:xfrm>
              <a:off x="3360519" y="935902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2" name="Rectangle 50"/>
            <p:cNvSpPr>
              <a:spLocks noChangeArrowheads="1"/>
            </p:cNvSpPr>
            <p:nvPr/>
          </p:nvSpPr>
          <p:spPr bwMode="auto">
            <a:xfrm>
              <a:off x="3617694" y="918757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3" name="Rectangle 51"/>
            <p:cNvSpPr>
              <a:spLocks noChangeArrowheads="1"/>
            </p:cNvSpPr>
            <p:nvPr/>
          </p:nvSpPr>
          <p:spPr bwMode="auto">
            <a:xfrm>
              <a:off x="3617694" y="918757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 name="Rectangle 52"/>
            <p:cNvSpPr>
              <a:spLocks noChangeArrowheads="1"/>
            </p:cNvSpPr>
            <p:nvPr/>
          </p:nvSpPr>
          <p:spPr bwMode="auto">
            <a:xfrm>
              <a:off x="3866932" y="899707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5" name="Rectangle 53"/>
            <p:cNvSpPr>
              <a:spLocks noChangeArrowheads="1"/>
            </p:cNvSpPr>
            <p:nvPr/>
          </p:nvSpPr>
          <p:spPr bwMode="auto">
            <a:xfrm>
              <a:off x="3866932" y="899707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 name="Rectangle 54"/>
            <p:cNvSpPr>
              <a:spLocks noChangeArrowheads="1"/>
            </p:cNvSpPr>
            <p:nvPr/>
          </p:nvSpPr>
          <p:spPr bwMode="auto">
            <a:xfrm>
              <a:off x="4124107" y="881451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7" name="Rectangle 55"/>
            <p:cNvSpPr>
              <a:spLocks noChangeArrowheads="1"/>
            </p:cNvSpPr>
            <p:nvPr/>
          </p:nvSpPr>
          <p:spPr bwMode="auto">
            <a:xfrm>
              <a:off x="4124107" y="881451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 name="Rectangle 56"/>
            <p:cNvSpPr>
              <a:spLocks noChangeArrowheads="1"/>
            </p:cNvSpPr>
            <p:nvPr/>
          </p:nvSpPr>
          <p:spPr bwMode="auto">
            <a:xfrm>
              <a:off x="4373344" y="862401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9" name="Rectangle 57"/>
            <p:cNvSpPr>
              <a:spLocks noChangeArrowheads="1"/>
            </p:cNvSpPr>
            <p:nvPr/>
          </p:nvSpPr>
          <p:spPr bwMode="auto">
            <a:xfrm>
              <a:off x="4373344" y="862401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 name="Rectangle 58"/>
            <p:cNvSpPr>
              <a:spLocks noChangeArrowheads="1"/>
            </p:cNvSpPr>
            <p:nvPr/>
          </p:nvSpPr>
          <p:spPr bwMode="auto">
            <a:xfrm>
              <a:off x="4620994" y="843351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1" name="Rectangle 59"/>
            <p:cNvSpPr>
              <a:spLocks noChangeArrowheads="1"/>
            </p:cNvSpPr>
            <p:nvPr/>
          </p:nvSpPr>
          <p:spPr bwMode="auto">
            <a:xfrm>
              <a:off x="4620994" y="843351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2" name="Rectangle 60"/>
            <p:cNvSpPr>
              <a:spLocks noChangeArrowheads="1"/>
            </p:cNvSpPr>
            <p:nvPr/>
          </p:nvSpPr>
          <p:spPr bwMode="auto">
            <a:xfrm>
              <a:off x="4879757" y="824142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3" name="Rectangle 61"/>
            <p:cNvSpPr>
              <a:spLocks noChangeArrowheads="1"/>
            </p:cNvSpPr>
            <p:nvPr/>
          </p:nvSpPr>
          <p:spPr bwMode="auto">
            <a:xfrm>
              <a:off x="4879757" y="824142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 name="Rectangle 62"/>
            <p:cNvSpPr>
              <a:spLocks noChangeArrowheads="1"/>
            </p:cNvSpPr>
            <p:nvPr/>
          </p:nvSpPr>
          <p:spPr bwMode="auto">
            <a:xfrm>
              <a:off x="5127407" y="805092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5" name="Rectangle 63"/>
            <p:cNvSpPr>
              <a:spLocks noChangeArrowheads="1"/>
            </p:cNvSpPr>
            <p:nvPr/>
          </p:nvSpPr>
          <p:spPr bwMode="auto">
            <a:xfrm>
              <a:off x="5127407" y="805092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 name="Freeform 64"/>
            <p:cNvSpPr>
              <a:spLocks/>
            </p:cNvSpPr>
            <p:nvPr/>
          </p:nvSpPr>
          <p:spPr bwMode="auto">
            <a:xfrm>
              <a:off x="-1387694" y="9914649"/>
              <a:ext cx="6564313" cy="1766888"/>
            </a:xfrm>
            <a:custGeom>
              <a:avLst/>
              <a:gdLst>
                <a:gd name="T0" fmla="*/ 0 w 4135"/>
                <a:gd name="T1" fmla="*/ 1113 h 1113"/>
                <a:gd name="T2" fmla="*/ 156 w 4135"/>
                <a:gd name="T3" fmla="*/ 1107 h 1113"/>
                <a:gd name="T4" fmla="*/ 319 w 4135"/>
                <a:gd name="T5" fmla="*/ 1101 h 1113"/>
                <a:gd name="T6" fmla="*/ 475 w 4135"/>
                <a:gd name="T7" fmla="*/ 1083 h 1113"/>
                <a:gd name="T8" fmla="*/ 638 w 4135"/>
                <a:gd name="T9" fmla="*/ 1065 h 1113"/>
                <a:gd name="T10" fmla="*/ 794 w 4135"/>
                <a:gd name="T11" fmla="*/ 1041 h 1113"/>
                <a:gd name="T12" fmla="*/ 957 w 4135"/>
                <a:gd name="T13" fmla="*/ 1017 h 1113"/>
                <a:gd name="T14" fmla="*/ 1113 w 4135"/>
                <a:gd name="T15" fmla="*/ 987 h 1113"/>
                <a:gd name="T16" fmla="*/ 1276 w 4135"/>
                <a:gd name="T17" fmla="*/ 951 h 1113"/>
                <a:gd name="T18" fmla="*/ 1432 w 4135"/>
                <a:gd name="T19" fmla="*/ 915 h 1113"/>
                <a:gd name="T20" fmla="*/ 1589 w 4135"/>
                <a:gd name="T21" fmla="*/ 878 h 1113"/>
                <a:gd name="T22" fmla="*/ 1751 w 4135"/>
                <a:gd name="T23" fmla="*/ 836 h 1113"/>
                <a:gd name="T24" fmla="*/ 1908 w 4135"/>
                <a:gd name="T25" fmla="*/ 788 h 1113"/>
                <a:gd name="T26" fmla="*/ 2070 w 4135"/>
                <a:gd name="T27" fmla="*/ 740 h 1113"/>
                <a:gd name="T28" fmla="*/ 2227 w 4135"/>
                <a:gd name="T29" fmla="*/ 692 h 1113"/>
                <a:gd name="T30" fmla="*/ 2389 w 4135"/>
                <a:gd name="T31" fmla="*/ 644 h 1113"/>
                <a:gd name="T32" fmla="*/ 2546 w 4135"/>
                <a:gd name="T33" fmla="*/ 590 h 1113"/>
                <a:gd name="T34" fmla="*/ 2702 w 4135"/>
                <a:gd name="T35" fmla="*/ 542 h 1113"/>
                <a:gd name="T36" fmla="*/ 2865 w 4135"/>
                <a:gd name="T37" fmla="*/ 481 h 1113"/>
                <a:gd name="T38" fmla="*/ 3021 w 4135"/>
                <a:gd name="T39" fmla="*/ 427 h 1113"/>
                <a:gd name="T40" fmla="*/ 3184 w 4135"/>
                <a:gd name="T41" fmla="*/ 367 h 1113"/>
                <a:gd name="T42" fmla="*/ 3340 w 4135"/>
                <a:gd name="T43" fmla="*/ 307 h 1113"/>
                <a:gd name="T44" fmla="*/ 3503 w 4135"/>
                <a:gd name="T45" fmla="*/ 247 h 1113"/>
                <a:gd name="T46" fmla="*/ 3659 w 4135"/>
                <a:gd name="T47" fmla="*/ 187 h 1113"/>
                <a:gd name="T48" fmla="*/ 3816 w 4135"/>
                <a:gd name="T49" fmla="*/ 127 h 1113"/>
                <a:gd name="T50" fmla="*/ 3978 w 4135"/>
                <a:gd name="T51" fmla="*/ 66 h 1113"/>
                <a:gd name="T52" fmla="*/ 4135 w 4135"/>
                <a:gd name="T53" fmla="*/ 0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35" h="1113">
                  <a:moveTo>
                    <a:pt x="0" y="1113"/>
                  </a:moveTo>
                  <a:lnTo>
                    <a:pt x="156" y="1107"/>
                  </a:lnTo>
                  <a:lnTo>
                    <a:pt x="319" y="1101"/>
                  </a:lnTo>
                  <a:lnTo>
                    <a:pt x="475" y="1083"/>
                  </a:lnTo>
                  <a:lnTo>
                    <a:pt x="638" y="1065"/>
                  </a:lnTo>
                  <a:lnTo>
                    <a:pt x="794" y="1041"/>
                  </a:lnTo>
                  <a:lnTo>
                    <a:pt x="957" y="1017"/>
                  </a:lnTo>
                  <a:lnTo>
                    <a:pt x="1113" y="987"/>
                  </a:lnTo>
                  <a:lnTo>
                    <a:pt x="1276" y="951"/>
                  </a:lnTo>
                  <a:lnTo>
                    <a:pt x="1432" y="915"/>
                  </a:lnTo>
                  <a:lnTo>
                    <a:pt x="1589" y="878"/>
                  </a:lnTo>
                  <a:lnTo>
                    <a:pt x="1751" y="836"/>
                  </a:lnTo>
                  <a:lnTo>
                    <a:pt x="1908" y="788"/>
                  </a:lnTo>
                  <a:lnTo>
                    <a:pt x="2070" y="740"/>
                  </a:lnTo>
                  <a:lnTo>
                    <a:pt x="2227" y="692"/>
                  </a:lnTo>
                  <a:lnTo>
                    <a:pt x="2389" y="644"/>
                  </a:lnTo>
                  <a:lnTo>
                    <a:pt x="2546" y="590"/>
                  </a:lnTo>
                  <a:lnTo>
                    <a:pt x="2702" y="542"/>
                  </a:lnTo>
                  <a:lnTo>
                    <a:pt x="2865" y="481"/>
                  </a:lnTo>
                  <a:lnTo>
                    <a:pt x="3021" y="427"/>
                  </a:lnTo>
                  <a:lnTo>
                    <a:pt x="3184" y="367"/>
                  </a:lnTo>
                  <a:lnTo>
                    <a:pt x="3340" y="307"/>
                  </a:lnTo>
                  <a:lnTo>
                    <a:pt x="3503" y="247"/>
                  </a:lnTo>
                  <a:lnTo>
                    <a:pt x="3659" y="187"/>
                  </a:lnTo>
                  <a:lnTo>
                    <a:pt x="3816" y="127"/>
                  </a:lnTo>
                  <a:lnTo>
                    <a:pt x="3978" y="66"/>
                  </a:lnTo>
                  <a:lnTo>
                    <a:pt x="4135" y="0"/>
                  </a:lnTo>
                </a:path>
              </a:pathLst>
            </a:custGeom>
            <a:noFill/>
            <a:ln w="2857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 name="Rectangle 65"/>
            <p:cNvSpPr>
              <a:spLocks noChangeArrowheads="1"/>
            </p:cNvSpPr>
            <p:nvPr/>
          </p:nvSpPr>
          <p:spPr bwMode="auto">
            <a:xfrm>
              <a:off x="-1436906" y="11632324"/>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8" name="Rectangle 66"/>
            <p:cNvSpPr>
              <a:spLocks noChangeArrowheads="1"/>
            </p:cNvSpPr>
            <p:nvPr/>
          </p:nvSpPr>
          <p:spPr bwMode="auto">
            <a:xfrm>
              <a:off x="-1436906" y="11632324"/>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 name="Rectangle 67"/>
            <p:cNvSpPr>
              <a:spLocks noChangeArrowheads="1"/>
            </p:cNvSpPr>
            <p:nvPr/>
          </p:nvSpPr>
          <p:spPr bwMode="auto">
            <a:xfrm>
              <a:off x="-1187669" y="11622799"/>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0" name="Rectangle 68"/>
            <p:cNvSpPr>
              <a:spLocks noChangeArrowheads="1"/>
            </p:cNvSpPr>
            <p:nvPr/>
          </p:nvSpPr>
          <p:spPr bwMode="auto">
            <a:xfrm>
              <a:off x="-1187669" y="11622799"/>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 name="Rectangle 69"/>
            <p:cNvSpPr>
              <a:spLocks noChangeArrowheads="1"/>
            </p:cNvSpPr>
            <p:nvPr/>
          </p:nvSpPr>
          <p:spPr bwMode="auto">
            <a:xfrm>
              <a:off x="-930494" y="11613274"/>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2" name="Rectangle 70"/>
            <p:cNvSpPr>
              <a:spLocks noChangeArrowheads="1"/>
            </p:cNvSpPr>
            <p:nvPr/>
          </p:nvSpPr>
          <p:spPr bwMode="auto">
            <a:xfrm>
              <a:off x="-930494" y="11613274"/>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 name="Rectangle 71"/>
            <p:cNvSpPr>
              <a:spLocks noChangeArrowheads="1"/>
            </p:cNvSpPr>
            <p:nvPr/>
          </p:nvSpPr>
          <p:spPr bwMode="auto">
            <a:xfrm>
              <a:off x="-681256" y="11584699"/>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4" name="Rectangle 72"/>
            <p:cNvSpPr>
              <a:spLocks noChangeArrowheads="1"/>
            </p:cNvSpPr>
            <p:nvPr/>
          </p:nvSpPr>
          <p:spPr bwMode="auto">
            <a:xfrm>
              <a:off x="-681256" y="11584699"/>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 name="Rectangle 73"/>
            <p:cNvSpPr>
              <a:spLocks noChangeArrowheads="1"/>
            </p:cNvSpPr>
            <p:nvPr/>
          </p:nvSpPr>
          <p:spPr bwMode="auto">
            <a:xfrm>
              <a:off x="-424081" y="11556124"/>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6" name="Rectangle 74"/>
            <p:cNvSpPr>
              <a:spLocks noChangeArrowheads="1"/>
            </p:cNvSpPr>
            <p:nvPr/>
          </p:nvSpPr>
          <p:spPr bwMode="auto">
            <a:xfrm>
              <a:off x="-424081" y="11556124"/>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 name="Rectangle 75"/>
            <p:cNvSpPr>
              <a:spLocks noChangeArrowheads="1"/>
            </p:cNvSpPr>
            <p:nvPr/>
          </p:nvSpPr>
          <p:spPr bwMode="auto">
            <a:xfrm>
              <a:off x="-174844" y="11518024"/>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8" name="Rectangle 76"/>
            <p:cNvSpPr>
              <a:spLocks noChangeArrowheads="1"/>
            </p:cNvSpPr>
            <p:nvPr/>
          </p:nvSpPr>
          <p:spPr bwMode="auto">
            <a:xfrm>
              <a:off x="-174844" y="11518024"/>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 name="Rectangle 77"/>
            <p:cNvSpPr>
              <a:spLocks noChangeArrowheads="1"/>
            </p:cNvSpPr>
            <p:nvPr/>
          </p:nvSpPr>
          <p:spPr bwMode="auto">
            <a:xfrm>
              <a:off x="82332" y="11479924"/>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0" name="Rectangle 78"/>
            <p:cNvSpPr>
              <a:spLocks noChangeArrowheads="1"/>
            </p:cNvSpPr>
            <p:nvPr/>
          </p:nvSpPr>
          <p:spPr bwMode="auto">
            <a:xfrm>
              <a:off x="82332" y="11479924"/>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 name="Rectangle 79"/>
            <p:cNvSpPr>
              <a:spLocks noChangeArrowheads="1"/>
            </p:cNvSpPr>
            <p:nvPr/>
          </p:nvSpPr>
          <p:spPr bwMode="auto">
            <a:xfrm>
              <a:off x="331569" y="11432299"/>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2" name="Rectangle 80"/>
            <p:cNvSpPr>
              <a:spLocks noChangeArrowheads="1"/>
            </p:cNvSpPr>
            <p:nvPr/>
          </p:nvSpPr>
          <p:spPr bwMode="auto">
            <a:xfrm>
              <a:off x="331569" y="11432299"/>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 name="Rectangle 81"/>
            <p:cNvSpPr>
              <a:spLocks noChangeArrowheads="1"/>
            </p:cNvSpPr>
            <p:nvPr/>
          </p:nvSpPr>
          <p:spPr bwMode="auto">
            <a:xfrm>
              <a:off x="588744" y="11373561"/>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4" name="Rectangle 82"/>
            <p:cNvSpPr>
              <a:spLocks noChangeArrowheads="1"/>
            </p:cNvSpPr>
            <p:nvPr/>
          </p:nvSpPr>
          <p:spPr bwMode="auto">
            <a:xfrm>
              <a:off x="588744" y="11373561"/>
              <a:ext cx="76200"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5" name="Rectangle 83"/>
            <p:cNvSpPr>
              <a:spLocks noChangeArrowheads="1"/>
            </p:cNvSpPr>
            <p:nvPr/>
          </p:nvSpPr>
          <p:spPr bwMode="auto">
            <a:xfrm>
              <a:off x="837982" y="11316411"/>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6" name="Rectangle 84"/>
            <p:cNvSpPr>
              <a:spLocks noChangeArrowheads="1"/>
            </p:cNvSpPr>
            <p:nvPr/>
          </p:nvSpPr>
          <p:spPr bwMode="auto">
            <a:xfrm>
              <a:off x="837982" y="11316411"/>
              <a:ext cx="76200"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7" name="Rectangle 85"/>
            <p:cNvSpPr>
              <a:spLocks noChangeArrowheads="1"/>
            </p:cNvSpPr>
            <p:nvPr/>
          </p:nvSpPr>
          <p:spPr bwMode="auto">
            <a:xfrm>
              <a:off x="1085632" y="1125926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8" name="Rectangle 86"/>
            <p:cNvSpPr>
              <a:spLocks noChangeArrowheads="1"/>
            </p:cNvSpPr>
            <p:nvPr/>
          </p:nvSpPr>
          <p:spPr bwMode="auto">
            <a:xfrm>
              <a:off x="1085632" y="1125926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9" name="Rectangle 87"/>
            <p:cNvSpPr>
              <a:spLocks noChangeArrowheads="1"/>
            </p:cNvSpPr>
            <p:nvPr/>
          </p:nvSpPr>
          <p:spPr bwMode="auto">
            <a:xfrm>
              <a:off x="1344394" y="1119258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0" name="Rectangle 88"/>
            <p:cNvSpPr>
              <a:spLocks noChangeArrowheads="1"/>
            </p:cNvSpPr>
            <p:nvPr/>
          </p:nvSpPr>
          <p:spPr bwMode="auto">
            <a:xfrm>
              <a:off x="1344394" y="1119258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1" name="Rectangle 89"/>
            <p:cNvSpPr>
              <a:spLocks noChangeArrowheads="1"/>
            </p:cNvSpPr>
            <p:nvPr/>
          </p:nvSpPr>
          <p:spPr bwMode="auto">
            <a:xfrm>
              <a:off x="1592044" y="1111638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2" name="Rectangle 90"/>
            <p:cNvSpPr>
              <a:spLocks noChangeArrowheads="1"/>
            </p:cNvSpPr>
            <p:nvPr/>
          </p:nvSpPr>
          <p:spPr bwMode="auto">
            <a:xfrm>
              <a:off x="1592044" y="1111638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3" name="Rectangle 91"/>
            <p:cNvSpPr>
              <a:spLocks noChangeArrowheads="1"/>
            </p:cNvSpPr>
            <p:nvPr/>
          </p:nvSpPr>
          <p:spPr bwMode="auto">
            <a:xfrm>
              <a:off x="1850807" y="1104018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4" name="Rectangle 92"/>
            <p:cNvSpPr>
              <a:spLocks noChangeArrowheads="1"/>
            </p:cNvSpPr>
            <p:nvPr/>
          </p:nvSpPr>
          <p:spPr bwMode="auto">
            <a:xfrm>
              <a:off x="1850807" y="1104018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5" name="Rectangle 93"/>
            <p:cNvSpPr>
              <a:spLocks noChangeArrowheads="1"/>
            </p:cNvSpPr>
            <p:nvPr/>
          </p:nvSpPr>
          <p:spPr bwMode="auto">
            <a:xfrm>
              <a:off x="2098457" y="1096398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6" name="Rectangle 94"/>
            <p:cNvSpPr>
              <a:spLocks noChangeArrowheads="1"/>
            </p:cNvSpPr>
            <p:nvPr/>
          </p:nvSpPr>
          <p:spPr bwMode="auto">
            <a:xfrm>
              <a:off x="2098457" y="1096398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7" name="Rectangle 95"/>
            <p:cNvSpPr>
              <a:spLocks noChangeArrowheads="1"/>
            </p:cNvSpPr>
            <p:nvPr/>
          </p:nvSpPr>
          <p:spPr bwMode="auto">
            <a:xfrm>
              <a:off x="2357219" y="1088778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8" name="Rectangle 96"/>
            <p:cNvSpPr>
              <a:spLocks noChangeArrowheads="1"/>
            </p:cNvSpPr>
            <p:nvPr/>
          </p:nvSpPr>
          <p:spPr bwMode="auto">
            <a:xfrm>
              <a:off x="2357219" y="1088778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9" name="Rectangle 97"/>
            <p:cNvSpPr>
              <a:spLocks noChangeArrowheads="1"/>
            </p:cNvSpPr>
            <p:nvPr/>
          </p:nvSpPr>
          <p:spPr bwMode="auto">
            <a:xfrm>
              <a:off x="2604869" y="1080206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0" name="Rectangle 98"/>
            <p:cNvSpPr>
              <a:spLocks noChangeArrowheads="1"/>
            </p:cNvSpPr>
            <p:nvPr/>
          </p:nvSpPr>
          <p:spPr bwMode="auto">
            <a:xfrm>
              <a:off x="2604869" y="1080206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1" name="Rectangle 99"/>
            <p:cNvSpPr>
              <a:spLocks noChangeArrowheads="1"/>
            </p:cNvSpPr>
            <p:nvPr/>
          </p:nvSpPr>
          <p:spPr bwMode="auto">
            <a:xfrm>
              <a:off x="2854107" y="10724274"/>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2" name="Rectangle 100"/>
            <p:cNvSpPr>
              <a:spLocks noChangeArrowheads="1"/>
            </p:cNvSpPr>
            <p:nvPr/>
          </p:nvSpPr>
          <p:spPr bwMode="auto">
            <a:xfrm>
              <a:off x="2854107" y="10724274"/>
              <a:ext cx="76200"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3" name="Rectangle 101"/>
            <p:cNvSpPr>
              <a:spLocks noChangeArrowheads="1"/>
            </p:cNvSpPr>
            <p:nvPr/>
          </p:nvSpPr>
          <p:spPr bwMode="auto">
            <a:xfrm>
              <a:off x="3111282" y="10629024"/>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4" name="Rectangle 102"/>
            <p:cNvSpPr>
              <a:spLocks noChangeArrowheads="1"/>
            </p:cNvSpPr>
            <p:nvPr/>
          </p:nvSpPr>
          <p:spPr bwMode="auto">
            <a:xfrm>
              <a:off x="3111282" y="10629024"/>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5" name="Rectangle 103"/>
            <p:cNvSpPr>
              <a:spLocks noChangeArrowheads="1"/>
            </p:cNvSpPr>
            <p:nvPr/>
          </p:nvSpPr>
          <p:spPr bwMode="auto">
            <a:xfrm>
              <a:off x="3360519" y="10543299"/>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6" name="Rectangle 104"/>
            <p:cNvSpPr>
              <a:spLocks noChangeArrowheads="1"/>
            </p:cNvSpPr>
            <p:nvPr/>
          </p:nvSpPr>
          <p:spPr bwMode="auto">
            <a:xfrm>
              <a:off x="3360519" y="10543299"/>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7" name="Rectangle 105"/>
            <p:cNvSpPr>
              <a:spLocks noChangeArrowheads="1"/>
            </p:cNvSpPr>
            <p:nvPr/>
          </p:nvSpPr>
          <p:spPr bwMode="auto">
            <a:xfrm>
              <a:off x="3617694" y="10448049"/>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8" name="Rectangle 106"/>
            <p:cNvSpPr>
              <a:spLocks noChangeArrowheads="1"/>
            </p:cNvSpPr>
            <p:nvPr/>
          </p:nvSpPr>
          <p:spPr bwMode="auto">
            <a:xfrm>
              <a:off x="3617694" y="10448049"/>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9" name="Rectangle 107"/>
            <p:cNvSpPr>
              <a:spLocks noChangeArrowheads="1"/>
            </p:cNvSpPr>
            <p:nvPr/>
          </p:nvSpPr>
          <p:spPr bwMode="auto">
            <a:xfrm>
              <a:off x="3866932" y="10352799"/>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0" name="Rectangle 108"/>
            <p:cNvSpPr>
              <a:spLocks noChangeArrowheads="1"/>
            </p:cNvSpPr>
            <p:nvPr/>
          </p:nvSpPr>
          <p:spPr bwMode="auto">
            <a:xfrm>
              <a:off x="3866932" y="10352799"/>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1" name="Rectangle 109"/>
            <p:cNvSpPr>
              <a:spLocks noChangeArrowheads="1"/>
            </p:cNvSpPr>
            <p:nvPr/>
          </p:nvSpPr>
          <p:spPr bwMode="auto">
            <a:xfrm>
              <a:off x="4124107" y="10257549"/>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2" name="Rectangle 110"/>
            <p:cNvSpPr>
              <a:spLocks noChangeArrowheads="1"/>
            </p:cNvSpPr>
            <p:nvPr/>
          </p:nvSpPr>
          <p:spPr bwMode="auto">
            <a:xfrm>
              <a:off x="4124107" y="10257549"/>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3" name="Rectangle 111"/>
            <p:cNvSpPr>
              <a:spLocks noChangeArrowheads="1"/>
            </p:cNvSpPr>
            <p:nvPr/>
          </p:nvSpPr>
          <p:spPr bwMode="auto">
            <a:xfrm>
              <a:off x="4373344" y="10160711"/>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4" name="Rectangle 112"/>
            <p:cNvSpPr>
              <a:spLocks noChangeArrowheads="1"/>
            </p:cNvSpPr>
            <p:nvPr/>
          </p:nvSpPr>
          <p:spPr bwMode="auto">
            <a:xfrm>
              <a:off x="4373344" y="10160711"/>
              <a:ext cx="76200"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5" name="Rectangle 113"/>
            <p:cNvSpPr>
              <a:spLocks noChangeArrowheads="1"/>
            </p:cNvSpPr>
            <p:nvPr/>
          </p:nvSpPr>
          <p:spPr bwMode="auto">
            <a:xfrm>
              <a:off x="4620994" y="1006546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6" name="Rectangle 114"/>
            <p:cNvSpPr>
              <a:spLocks noChangeArrowheads="1"/>
            </p:cNvSpPr>
            <p:nvPr/>
          </p:nvSpPr>
          <p:spPr bwMode="auto">
            <a:xfrm>
              <a:off x="4620994" y="1006546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7" name="Rectangle 115"/>
            <p:cNvSpPr>
              <a:spLocks noChangeArrowheads="1"/>
            </p:cNvSpPr>
            <p:nvPr/>
          </p:nvSpPr>
          <p:spPr bwMode="auto">
            <a:xfrm>
              <a:off x="4879757" y="997021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8" name="Rectangle 116"/>
            <p:cNvSpPr>
              <a:spLocks noChangeArrowheads="1"/>
            </p:cNvSpPr>
            <p:nvPr/>
          </p:nvSpPr>
          <p:spPr bwMode="auto">
            <a:xfrm>
              <a:off x="4879757" y="997021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9" name="Rectangle 117"/>
            <p:cNvSpPr>
              <a:spLocks noChangeArrowheads="1"/>
            </p:cNvSpPr>
            <p:nvPr/>
          </p:nvSpPr>
          <p:spPr bwMode="auto">
            <a:xfrm>
              <a:off x="5127407" y="986543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0" name="Rectangle 118"/>
            <p:cNvSpPr>
              <a:spLocks noChangeArrowheads="1"/>
            </p:cNvSpPr>
            <p:nvPr/>
          </p:nvSpPr>
          <p:spPr bwMode="auto">
            <a:xfrm>
              <a:off x="5127407" y="986543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81" name="Group 680"/>
          <p:cNvGrpSpPr/>
          <p:nvPr/>
        </p:nvGrpSpPr>
        <p:grpSpPr>
          <a:xfrm>
            <a:off x="3654942" y="2100243"/>
            <a:ext cx="1973194" cy="299488"/>
            <a:chOff x="761782" y="7446086"/>
            <a:chExt cx="1830387" cy="277813"/>
          </a:xfrm>
        </p:grpSpPr>
        <p:sp>
          <p:nvSpPr>
            <p:cNvPr id="682" name="Line 144"/>
            <p:cNvSpPr>
              <a:spLocks noChangeShapeType="1"/>
            </p:cNvSpPr>
            <p:nvPr/>
          </p:nvSpPr>
          <p:spPr bwMode="auto">
            <a:xfrm>
              <a:off x="761782" y="7565149"/>
              <a:ext cx="247650" cy="0"/>
            </a:xfrm>
            <a:prstGeom prst="line">
              <a:avLst/>
            </a:pr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3" name="Rectangle 145"/>
            <p:cNvSpPr>
              <a:spLocks noChangeArrowheads="1"/>
            </p:cNvSpPr>
            <p:nvPr/>
          </p:nvSpPr>
          <p:spPr bwMode="auto">
            <a:xfrm>
              <a:off x="837982" y="7517524"/>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4" name="Rectangle 146"/>
            <p:cNvSpPr>
              <a:spLocks noChangeArrowheads="1"/>
            </p:cNvSpPr>
            <p:nvPr/>
          </p:nvSpPr>
          <p:spPr bwMode="auto">
            <a:xfrm>
              <a:off x="837982" y="7517524"/>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5" name="Rectangle 147"/>
            <p:cNvSpPr>
              <a:spLocks noChangeArrowheads="1"/>
            </p:cNvSpPr>
            <p:nvPr/>
          </p:nvSpPr>
          <p:spPr bwMode="auto">
            <a:xfrm>
              <a:off x="1038007" y="7446086"/>
              <a:ext cx="4397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panose="020F0502020204030204" pitchFamily="34" charset="0"/>
                </a:rPr>
                <a:t>CCO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86" name="Line 148"/>
            <p:cNvSpPr>
              <a:spLocks noChangeShapeType="1"/>
            </p:cNvSpPr>
            <p:nvPr/>
          </p:nvSpPr>
          <p:spPr bwMode="auto">
            <a:xfrm>
              <a:off x="1487269" y="7565149"/>
              <a:ext cx="239713" cy="0"/>
            </a:xfrm>
            <a:prstGeom prst="line">
              <a:avLst/>
            </a:prstGeom>
            <a:noFill/>
            <a:ln w="2857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7" name="Rectangle 149"/>
            <p:cNvSpPr>
              <a:spLocks noChangeArrowheads="1"/>
            </p:cNvSpPr>
            <p:nvPr/>
          </p:nvSpPr>
          <p:spPr bwMode="auto">
            <a:xfrm>
              <a:off x="1553944" y="7517524"/>
              <a:ext cx="77788"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8" name="Rectangle 150"/>
            <p:cNvSpPr>
              <a:spLocks noChangeArrowheads="1"/>
            </p:cNvSpPr>
            <p:nvPr/>
          </p:nvSpPr>
          <p:spPr bwMode="auto">
            <a:xfrm>
              <a:off x="1553944" y="7517524"/>
              <a:ext cx="77788"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9" name="Rectangle 151"/>
            <p:cNvSpPr>
              <a:spLocks noChangeArrowheads="1"/>
            </p:cNvSpPr>
            <p:nvPr/>
          </p:nvSpPr>
          <p:spPr bwMode="auto">
            <a:xfrm>
              <a:off x="1760319" y="7446086"/>
              <a:ext cx="8318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Calibri" panose="020F0502020204030204" pitchFamily="34" charset="0"/>
                </a:rPr>
                <a:t>Non-CCO</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sp>
        <p:nvSpPr>
          <p:cNvPr id="690" name="Rectangle 689"/>
          <p:cNvSpPr/>
          <p:nvPr/>
        </p:nvSpPr>
        <p:spPr>
          <a:xfrm>
            <a:off x="165600" y="1191160"/>
            <a:ext cx="8782050" cy="5530850"/>
          </a:xfrm>
          <a:prstGeom prst="rect">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1" name="Group 690"/>
          <p:cNvGrpSpPr/>
          <p:nvPr/>
        </p:nvGrpSpPr>
        <p:grpSpPr>
          <a:xfrm>
            <a:off x="271056" y="2127786"/>
            <a:ext cx="8190819" cy="4334391"/>
            <a:chOff x="276906" y="2124076"/>
            <a:chExt cx="8190819" cy="4334391"/>
          </a:xfrm>
        </p:grpSpPr>
        <p:grpSp>
          <p:nvGrpSpPr>
            <p:cNvPr id="692" name="Group 691"/>
            <p:cNvGrpSpPr/>
            <p:nvPr/>
          </p:nvGrpSpPr>
          <p:grpSpPr>
            <a:xfrm>
              <a:off x="596091" y="2465789"/>
              <a:ext cx="505635" cy="3602153"/>
              <a:chOff x="596091" y="2465789"/>
              <a:chExt cx="505635" cy="3602153"/>
            </a:xfrm>
          </p:grpSpPr>
          <p:sp>
            <p:nvSpPr>
              <p:cNvPr id="714" name="Line 5"/>
              <p:cNvSpPr>
                <a:spLocks noChangeShapeType="1"/>
              </p:cNvSpPr>
              <p:nvPr/>
            </p:nvSpPr>
            <p:spPr bwMode="auto">
              <a:xfrm flipV="1">
                <a:off x="1101726" y="2499458"/>
                <a:ext cx="0" cy="3463192"/>
              </a:xfrm>
              <a:prstGeom prst="line">
                <a:avLst/>
              </a:prstGeom>
              <a:noFill/>
              <a:ln w="9525" cap="flat">
                <a:solidFill>
                  <a:srgbClr val="86868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5" name="Rectangle 340"/>
              <p:cNvSpPr>
                <a:spLocks noChangeArrowheads="1"/>
              </p:cNvSpPr>
              <p:nvPr/>
            </p:nvSpPr>
            <p:spPr bwMode="auto">
              <a:xfrm>
                <a:off x="669511" y="5883276"/>
                <a:ext cx="36548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2,000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22" name="Rectangle 343"/>
              <p:cNvSpPr>
                <a:spLocks noChangeArrowheads="1"/>
              </p:cNvSpPr>
              <p:nvPr/>
            </p:nvSpPr>
            <p:spPr bwMode="auto">
              <a:xfrm>
                <a:off x="630035" y="2837900"/>
                <a:ext cx="4106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18,000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23" name="Rectangle 343"/>
              <p:cNvSpPr>
                <a:spLocks noChangeArrowheads="1"/>
              </p:cNvSpPr>
              <p:nvPr/>
            </p:nvSpPr>
            <p:spPr bwMode="auto">
              <a:xfrm>
                <a:off x="596091" y="2465789"/>
                <a:ext cx="4449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20,000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96" name="Rectangle 343"/>
              <p:cNvSpPr>
                <a:spLocks noChangeArrowheads="1"/>
              </p:cNvSpPr>
              <p:nvPr/>
            </p:nvSpPr>
            <p:spPr bwMode="auto">
              <a:xfrm>
                <a:off x="630035" y="3211340"/>
                <a:ext cx="4098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16,000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97" name="Rectangle 343"/>
              <p:cNvSpPr>
                <a:spLocks noChangeArrowheads="1"/>
              </p:cNvSpPr>
              <p:nvPr/>
            </p:nvSpPr>
            <p:spPr bwMode="auto">
              <a:xfrm>
                <a:off x="630035" y="3583673"/>
                <a:ext cx="40831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14,000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98" name="Rectangle 343"/>
              <p:cNvSpPr>
                <a:spLocks noChangeArrowheads="1"/>
              </p:cNvSpPr>
              <p:nvPr/>
            </p:nvSpPr>
            <p:spPr bwMode="auto">
              <a:xfrm>
                <a:off x="630035" y="3976204"/>
                <a:ext cx="4075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12,000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99" name="Rectangle 343"/>
              <p:cNvSpPr>
                <a:spLocks noChangeArrowheads="1"/>
              </p:cNvSpPr>
              <p:nvPr/>
            </p:nvSpPr>
            <p:spPr bwMode="auto">
              <a:xfrm>
                <a:off x="630035" y="4351400"/>
                <a:ext cx="4129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10,000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00" name="Rectangle 343"/>
              <p:cNvSpPr>
                <a:spLocks noChangeArrowheads="1"/>
              </p:cNvSpPr>
              <p:nvPr/>
            </p:nvSpPr>
            <p:spPr bwMode="auto">
              <a:xfrm>
                <a:off x="630035" y="4738614"/>
                <a:ext cx="3631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8,000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01" name="Rectangle 343"/>
              <p:cNvSpPr>
                <a:spLocks noChangeArrowheads="1"/>
              </p:cNvSpPr>
              <p:nvPr/>
            </p:nvSpPr>
            <p:spPr bwMode="auto">
              <a:xfrm>
                <a:off x="630035" y="5118956"/>
                <a:ext cx="3631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6,000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02" name="Rectangle 343"/>
              <p:cNvSpPr>
                <a:spLocks noChangeArrowheads="1"/>
              </p:cNvSpPr>
              <p:nvPr/>
            </p:nvSpPr>
            <p:spPr bwMode="auto">
              <a:xfrm>
                <a:off x="630035" y="5508528"/>
                <a:ext cx="3631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dirty="0">
                    <a:solidFill>
                      <a:srgbClr val="182838"/>
                    </a:solidFill>
                    <a:latin typeface="Smith&amp;NephewLF" panose="020B0604020202020204" charset="0"/>
                  </a:rPr>
                  <a:t>4,000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grpSp>
          <p:nvGrpSpPr>
            <p:cNvPr id="693" name="Group 692"/>
            <p:cNvGrpSpPr/>
            <p:nvPr/>
          </p:nvGrpSpPr>
          <p:grpSpPr>
            <a:xfrm>
              <a:off x="1052513" y="2124076"/>
              <a:ext cx="7224713" cy="3886200"/>
              <a:chOff x="1052513" y="2124076"/>
              <a:chExt cx="7224713" cy="3886200"/>
            </a:xfrm>
          </p:grpSpPr>
          <p:sp>
            <p:nvSpPr>
              <p:cNvPr id="712" name="Freeform 6"/>
              <p:cNvSpPr>
                <a:spLocks noEditPoints="1"/>
              </p:cNvSpPr>
              <p:nvPr/>
            </p:nvSpPr>
            <p:spPr bwMode="auto">
              <a:xfrm>
                <a:off x="1052513" y="2124076"/>
                <a:ext cx="49213" cy="3838575"/>
              </a:xfrm>
              <a:custGeom>
                <a:avLst/>
                <a:gdLst>
                  <a:gd name="T0" fmla="*/ 0 w 31"/>
                  <a:gd name="T1" fmla="*/ 2418 h 2418"/>
                  <a:gd name="T2" fmla="*/ 31 w 31"/>
                  <a:gd name="T3" fmla="*/ 2418 h 2418"/>
                  <a:gd name="T4" fmla="*/ 0 w 31"/>
                  <a:gd name="T5" fmla="*/ 2177 h 2418"/>
                  <a:gd name="T6" fmla="*/ 31 w 31"/>
                  <a:gd name="T7" fmla="*/ 2177 h 2418"/>
                  <a:gd name="T8" fmla="*/ 0 w 31"/>
                  <a:gd name="T9" fmla="*/ 1937 h 2418"/>
                  <a:gd name="T10" fmla="*/ 31 w 31"/>
                  <a:gd name="T11" fmla="*/ 1937 h 2418"/>
                  <a:gd name="T12" fmla="*/ 0 w 31"/>
                  <a:gd name="T13" fmla="*/ 1696 h 2418"/>
                  <a:gd name="T14" fmla="*/ 31 w 31"/>
                  <a:gd name="T15" fmla="*/ 1696 h 2418"/>
                  <a:gd name="T16" fmla="*/ 0 w 31"/>
                  <a:gd name="T17" fmla="*/ 1456 h 2418"/>
                  <a:gd name="T18" fmla="*/ 31 w 31"/>
                  <a:gd name="T19" fmla="*/ 1456 h 2418"/>
                  <a:gd name="T20" fmla="*/ 0 w 31"/>
                  <a:gd name="T21" fmla="*/ 1209 h 2418"/>
                  <a:gd name="T22" fmla="*/ 31 w 31"/>
                  <a:gd name="T23" fmla="*/ 1209 h 2418"/>
                  <a:gd name="T24" fmla="*/ 0 w 31"/>
                  <a:gd name="T25" fmla="*/ 968 h 2418"/>
                  <a:gd name="T26" fmla="*/ 31 w 31"/>
                  <a:gd name="T27" fmla="*/ 968 h 2418"/>
                  <a:gd name="T28" fmla="*/ 0 w 31"/>
                  <a:gd name="T29" fmla="*/ 728 h 2418"/>
                  <a:gd name="T30" fmla="*/ 31 w 31"/>
                  <a:gd name="T31" fmla="*/ 728 h 2418"/>
                  <a:gd name="T32" fmla="*/ 0 w 31"/>
                  <a:gd name="T33" fmla="*/ 487 h 2418"/>
                  <a:gd name="T34" fmla="*/ 31 w 31"/>
                  <a:gd name="T35" fmla="*/ 487 h 2418"/>
                  <a:gd name="T36" fmla="*/ 0 w 31"/>
                  <a:gd name="T37" fmla="*/ 247 h 2418"/>
                  <a:gd name="T38" fmla="*/ 31 w 31"/>
                  <a:gd name="T39" fmla="*/ 247 h 2418"/>
                  <a:gd name="T40" fmla="*/ 0 w 31"/>
                  <a:gd name="T41" fmla="*/ 0 h 2418"/>
                  <a:gd name="T42" fmla="*/ 31 w 31"/>
                  <a:gd name="T43" fmla="*/ 0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2418">
                    <a:moveTo>
                      <a:pt x="0" y="2418"/>
                    </a:moveTo>
                    <a:lnTo>
                      <a:pt x="31" y="2418"/>
                    </a:lnTo>
                    <a:moveTo>
                      <a:pt x="0" y="2177"/>
                    </a:moveTo>
                    <a:lnTo>
                      <a:pt x="31" y="2177"/>
                    </a:lnTo>
                    <a:moveTo>
                      <a:pt x="0" y="1937"/>
                    </a:moveTo>
                    <a:lnTo>
                      <a:pt x="31" y="1937"/>
                    </a:lnTo>
                    <a:moveTo>
                      <a:pt x="0" y="1696"/>
                    </a:moveTo>
                    <a:lnTo>
                      <a:pt x="31" y="1696"/>
                    </a:lnTo>
                    <a:moveTo>
                      <a:pt x="0" y="1456"/>
                    </a:moveTo>
                    <a:lnTo>
                      <a:pt x="31" y="1456"/>
                    </a:lnTo>
                    <a:moveTo>
                      <a:pt x="0" y="1209"/>
                    </a:moveTo>
                    <a:lnTo>
                      <a:pt x="31" y="1209"/>
                    </a:lnTo>
                    <a:moveTo>
                      <a:pt x="0" y="968"/>
                    </a:moveTo>
                    <a:lnTo>
                      <a:pt x="31" y="968"/>
                    </a:lnTo>
                    <a:moveTo>
                      <a:pt x="0" y="728"/>
                    </a:moveTo>
                    <a:lnTo>
                      <a:pt x="31" y="728"/>
                    </a:lnTo>
                    <a:moveTo>
                      <a:pt x="0" y="487"/>
                    </a:moveTo>
                    <a:lnTo>
                      <a:pt x="31" y="487"/>
                    </a:lnTo>
                    <a:moveTo>
                      <a:pt x="0" y="247"/>
                    </a:moveTo>
                    <a:lnTo>
                      <a:pt x="31" y="247"/>
                    </a:lnTo>
                    <a:moveTo>
                      <a:pt x="0" y="0"/>
                    </a:moveTo>
                    <a:lnTo>
                      <a:pt x="31" y="0"/>
                    </a:lnTo>
                  </a:path>
                </a:pathLst>
              </a:custGeom>
              <a:noFill/>
              <a:ln w="9525" cap="flat">
                <a:solidFill>
                  <a:srgbClr val="86868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13" name="Freeform 8"/>
              <p:cNvSpPr>
                <a:spLocks noEditPoints="1"/>
              </p:cNvSpPr>
              <p:nvPr/>
            </p:nvSpPr>
            <p:spPr bwMode="auto">
              <a:xfrm>
                <a:off x="1101726" y="5962651"/>
                <a:ext cx="7175500" cy="47625"/>
              </a:xfrm>
              <a:custGeom>
                <a:avLst/>
                <a:gdLst>
                  <a:gd name="T0" fmla="*/ 0 w 4520"/>
                  <a:gd name="T1" fmla="*/ 0 h 30"/>
                  <a:gd name="T2" fmla="*/ 0 w 4520"/>
                  <a:gd name="T3" fmla="*/ 30 h 30"/>
                  <a:gd name="T4" fmla="*/ 349 w 4520"/>
                  <a:gd name="T5" fmla="*/ 0 h 30"/>
                  <a:gd name="T6" fmla="*/ 349 w 4520"/>
                  <a:gd name="T7" fmla="*/ 30 h 30"/>
                  <a:gd name="T8" fmla="*/ 698 w 4520"/>
                  <a:gd name="T9" fmla="*/ 0 h 30"/>
                  <a:gd name="T10" fmla="*/ 698 w 4520"/>
                  <a:gd name="T11" fmla="*/ 30 h 30"/>
                  <a:gd name="T12" fmla="*/ 1041 w 4520"/>
                  <a:gd name="T13" fmla="*/ 0 h 30"/>
                  <a:gd name="T14" fmla="*/ 1041 w 4520"/>
                  <a:gd name="T15" fmla="*/ 30 h 30"/>
                  <a:gd name="T16" fmla="*/ 1390 w 4520"/>
                  <a:gd name="T17" fmla="*/ 0 h 30"/>
                  <a:gd name="T18" fmla="*/ 1390 w 4520"/>
                  <a:gd name="T19" fmla="*/ 30 h 30"/>
                  <a:gd name="T20" fmla="*/ 1739 w 4520"/>
                  <a:gd name="T21" fmla="*/ 0 h 30"/>
                  <a:gd name="T22" fmla="*/ 1739 w 4520"/>
                  <a:gd name="T23" fmla="*/ 30 h 30"/>
                  <a:gd name="T24" fmla="*/ 2088 w 4520"/>
                  <a:gd name="T25" fmla="*/ 0 h 30"/>
                  <a:gd name="T26" fmla="*/ 2088 w 4520"/>
                  <a:gd name="T27" fmla="*/ 30 h 30"/>
                  <a:gd name="T28" fmla="*/ 2431 w 4520"/>
                  <a:gd name="T29" fmla="*/ 0 h 30"/>
                  <a:gd name="T30" fmla="*/ 2431 w 4520"/>
                  <a:gd name="T31" fmla="*/ 30 h 30"/>
                  <a:gd name="T32" fmla="*/ 2780 w 4520"/>
                  <a:gd name="T33" fmla="*/ 0 h 30"/>
                  <a:gd name="T34" fmla="*/ 2780 w 4520"/>
                  <a:gd name="T35" fmla="*/ 30 h 30"/>
                  <a:gd name="T36" fmla="*/ 3129 w 4520"/>
                  <a:gd name="T37" fmla="*/ 0 h 30"/>
                  <a:gd name="T38" fmla="*/ 3129 w 4520"/>
                  <a:gd name="T39" fmla="*/ 30 h 30"/>
                  <a:gd name="T40" fmla="*/ 3478 w 4520"/>
                  <a:gd name="T41" fmla="*/ 0 h 30"/>
                  <a:gd name="T42" fmla="*/ 3478 w 4520"/>
                  <a:gd name="T43" fmla="*/ 30 h 30"/>
                  <a:gd name="T44" fmla="*/ 3821 w 4520"/>
                  <a:gd name="T45" fmla="*/ 0 h 30"/>
                  <a:gd name="T46" fmla="*/ 3821 w 4520"/>
                  <a:gd name="T47" fmla="*/ 30 h 30"/>
                  <a:gd name="T48" fmla="*/ 4171 w 4520"/>
                  <a:gd name="T49" fmla="*/ 0 h 30"/>
                  <a:gd name="T50" fmla="*/ 4171 w 4520"/>
                  <a:gd name="T51" fmla="*/ 30 h 30"/>
                  <a:gd name="T52" fmla="*/ 4520 w 4520"/>
                  <a:gd name="T53" fmla="*/ 0 h 30"/>
                  <a:gd name="T54" fmla="*/ 4520 w 4520"/>
                  <a:gd name="T5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20" h="30">
                    <a:moveTo>
                      <a:pt x="0" y="0"/>
                    </a:moveTo>
                    <a:lnTo>
                      <a:pt x="0" y="30"/>
                    </a:lnTo>
                    <a:moveTo>
                      <a:pt x="349" y="0"/>
                    </a:moveTo>
                    <a:lnTo>
                      <a:pt x="349" y="30"/>
                    </a:lnTo>
                    <a:moveTo>
                      <a:pt x="698" y="0"/>
                    </a:moveTo>
                    <a:lnTo>
                      <a:pt x="698" y="30"/>
                    </a:lnTo>
                    <a:moveTo>
                      <a:pt x="1041" y="0"/>
                    </a:moveTo>
                    <a:lnTo>
                      <a:pt x="1041" y="30"/>
                    </a:lnTo>
                    <a:moveTo>
                      <a:pt x="1390" y="0"/>
                    </a:moveTo>
                    <a:lnTo>
                      <a:pt x="1390" y="30"/>
                    </a:lnTo>
                    <a:moveTo>
                      <a:pt x="1739" y="0"/>
                    </a:moveTo>
                    <a:lnTo>
                      <a:pt x="1739" y="30"/>
                    </a:lnTo>
                    <a:moveTo>
                      <a:pt x="2088" y="0"/>
                    </a:moveTo>
                    <a:lnTo>
                      <a:pt x="2088" y="30"/>
                    </a:lnTo>
                    <a:moveTo>
                      <a:pt x="2431" y="0"/>
                    </a:moveTo>
                    <a:lnTo>
                      <a:pt x="2431" y="30"/>
                    </a:lnTo>
                    <a:moveTo>
                      <a:pt x="2780" y="0"/>
                    </a:moveTo>
                    <a:lnTo>
                      <a:pt x="2780" y="30"/>
                    </a:lnTo>
                    <a:moveTo>
                      <a:pt x="3129" y="0"/>
                    </a:moveTo>
                    <a:lnTo>
                      <a:pt x="3129" y="30"/>
                    </a:lnTo>
                    <a:moveTo>
                      <a:pt x="3478" y="0"/>
                    </a:moveTo>
                    <a:lnTo>
                      <a:pt x="3478" y="30"/>
                    </a:lnTo>
                    <a:moveTo>
                      <a:pt x="3821" y="0"/>
                    </a:moveTo>
                    <a:lnTo>
                      <a:pt x="3821" y="30"/>
                    </a:lnTo>
                    <a:moveTo>
                      <a:pt x="4171" y="0"/>
                    </a:moveTo>
                    <a:lnTo>
                      <a:pt x="4171" y="30"/>
                    </a:lnTo>
                    <a:moveTo>
                      <a:pt x="4520" y="0"/>
                    </a:moveTo>
                    <a:lnTo>
                      <a:pt x="4520" y="30"/>
                    </a:lnTo>
                  </a:path>
                </a:pathLst>
              </a:custGeom>
              <a:noFill/>
              <a:ln w="9525" cap="flat">
                <a:solidFill>
                  <a:srgbClr val="86868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94" name="Group 693"/>
            <p:cNvGrpSpPr/>
            <p:nvPr/>
          </p:nvGrpSpPr>
          <p:grpSpPr>
            <a:xfrm>
              <a:off x="1065213" y="5991226"/>
              <a:ext cx="7402512" cy="312738"/>
              <a:chOff x="1065213" y="5991226"/>
              <a:chExt cx="7402512" cy="312738"/>
            </a:xfrm>
          </p:grpSpPr>
          <p:sp>
            <p:nvSpPr>
              <p:cNvPr id="697" name="Line 7"/>
              <p:cNvSpPr>
                <a:spLocks noChangeShapeType="1"/>
              </p:cNvSpPr>
              <p:nvPr/>
            </p:nvSpPr>
            <p:spPr bwMode="auto">
              <a:xfrm>
                <a:off x="1101726" y="5991226"/>
                <a:ext cx="7175500" cy="0"/>
              </a:xfrm>
              <a:prstGeom prst="line">
                <a:avLst/>
              </a:prstGeom>
              <a:noFill/>
              <a:ln w="9525" cap="flat">
                <a:solidFill>
                  <a:srgbClr val="868686"/>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8" name="Rectangle 351"/>
              <p:cNvSpPr>
                <a:spLocks noChangeArrowheads="1"/>
              </p:cNvSpPr>
              <p:nvPr/>
            </p:nvSpPr>
            <p:spPr bwMode="auto">
              <a:xfrm>
                <a:off x="1065213" y="6064251"/>
                <a:ext cx="152400"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99" name="Rectangle 352"/>
              <p:cNvSpPr>
                <a:spLocks noChangeArrowheads="1"/>
              </p:cNvSpPr>
              <p:nvPr/>
            </p:nvSpPr>
            <p:spPr bwMode="auto">
              <a:xfrm>
                <a:off x="1616075" y="6064251"/>
                <a:ext cx="153988"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182838"/>
                    </a:solidFill>
                    <a:effectLst/>
                    <a:latin typeface="Smith&amp;NephewLF" panose="020B0604020202020204" charset="0"/>
                  </a:rPr>
                  <a:t>8</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00" name="Rectangle 353"/>
              <p:cNvSpPr>
                <a:spLocks noChangeArrowheads="1"/>
              </p:cNvSpPr>
              <p:nvPr/>
            </p:nvSpPr>
            <p:spPr bwMode="auto">
              <a:xfrm>
                <a:off x="2125663"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16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1" name="Rectangle 354"/>
              <p:cNvSpPr>
                <a:spLocks noChangeArrowheads="1"/>
              </p:cNvSpPr>
              <p:nvPr/>
            </p:nvSpPr>
            <p:spPr bwMode="auto">
              <a:xfrm>
                <a:off x="2678113"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24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2" name="Rectangle 355"/>
              <p:cNvSpPr>
                <a:spLocks noChangeArrowheads="1"/>
              </p:cNvSpPr>
              <p:nvPr/>
            </p:nvSpPr>
            <p:spPr bwMode="auto">
              <a:xfrm>
                <a:off x="3228975"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32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3" name="Rectangle 356"/>
              <p:cNvSpPr>
                <a:spLocks noChangeArrowheads="1"/>
              </p:cNvSpPr>
              <p:nvPr/>
            </p:nvSpPr>
            <p:spPr bwMode="auto">
              <a:xfrm>
                <a:off x="3781425"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40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4" name="Rectangle 357"/>
              <p:cNvSpPr>
                <a:spLocks noChangeArrowheads="1"/>
              </p:cNvSpPr>
              <p:nvPr/>
            </p:nvSpPr>
            <p:spPr bwMode="auto">
              <a:xfrm>
                <a:off x="4332288" y="6064251"/>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48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5" name="Rectangle 358"/>
              <p:cNvSpPr>
                <a:spLocks noChangeArrowheads="1"/>
              </p:cNvSpPr>
              <p:nvPr/>
            </p:nvSpPr>
            <p:spPr bwMode="auto">
              <a:xfrm>
                <a:off x="4884738" y="6064251"/>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56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6" name="Rectangle 359"/>
              <p:cNvSpPr>
                <a:spLocks noChangeArrowheads="1"/>
              </p:cNvSpPr>
              <p:nvPr/>
            </p:nvSpPr>
            <p:spPr bwMode="auto">
              <a:xfrm>
                <a:off x="5437188"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64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7" name="Rectangle 360"/>
              <p:cNvSpPr>
                <a:spLocks noChangeArrowheads="1"/>
              </p:cNvSpPr>
              <p:nvPr/>
            </p:nvSpPr>
            <p:spPr bwMode="auto">
              <a:xfrm>
                <a:off x="5988050" y="6092826"/>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72</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8" name="Rectangle 361"/>
              <p:cNvSpPr>
                <a:spLocks noChangeArrowheads="1"/>
              </p:cNvSpPr>
              <p:nvPr/>
            </p:nvSpPr>
            <p:spPr bwMode="auto">
              <a:xfrm>
                <a:off x="6540500"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80</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09" name="Rectangle 362"/>
              <p:cNvSpPr>
                <a:spLocks noChangeArrowheads="1"/>
              </p:cNvSpPr>
              <p:nvPr/>
            </p:nvSpPr>
            <p:spPr bwMode="auto">
              <a:xfrm>
                <a:off x="7091363" y="6092826"/>
                <a:ext cx="239713"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88</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0" name="Rectangle 363"/>
              <p:cNvSpPr>
                <a:spLocks noChangeArrowheads="1"/>
              </p:cNvSpPr>
              <p:nvPr/>
            </p:nvSpPr>
            <p:spPr bwMode="auto">
              <a:xfrm>
                <a:off x="7643813" y="6092826"/>
                <a:ext cx="2381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96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11" name="Rectangle 364"/>
              <p:cNvSpPr>
                <a:spLocks noChangeArrowheads="1"/>
              </p:cNvSpPr>
              <p:nvPr/>
            </p:nvSpPr>
            <p:spPr bwMode="auto">
              <a:xfrm>
                <a:off x="8153400" y="6092826"/>
                <a:ext cx="314325"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182838"/>
                    </a:solidFill>
                    <a:effectLst/>
                    <a:latin typeface="Smith&amp;NephewLF" panose="020B0604020202020204" charset="0"/>
                  </a:rPr>
                  <a:t>104</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695" name="Rectangle 365"/>
            <p:cNvSpPr>
              <a:spLocks noChangeArrowheads="1"/>
            </p:cNvSpPr>
            <p:nvPr/>
          </p:nvSpPr>
          <p:spPr bwMode="auto">
            <a:xfrm rot="16200000">
              <a:off x="-448838" y="4057572"/>
              <a:ext cx="16977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182838"/>
                  </a:solidFill>
                  <a:effectLst/>
                  <a:latin typeface="+mn-lt"/>
                </a:rPr>
                <a:t>Cumulative Cost ($)</a:t>
              </a:r>
              <a:endParaRPr kumimoji="0" lang="en-US" altLang="en-US" sz="1600" b="0" i="0" u="none" strike="noStrike" cap="none" normalizeH="0" baseline="0" dirty="0">
                <a:ln>
                  <a:noFill/>
                </a:ln>
                <a:solidFill>
                  <a:schemeClr val="tx1"/>
                </a:solidFill>
                <a:effectLst/>
                <a:latin typeface="+mn-lt"/>
              </a:endParaRPr>
            </a:p>
          </p:txBody>
        </p:sp>
        <p:sp>
          <p:nvSpPr>
            <p:cNvPr id="696" name="Rectangle 366"/>
            <p:cNvSpPr>
              <a:spLocks noChangeArrowheads="1"/>
            </p:cNvSpPr>
            <p:nvPr/>
          </p:nvSpPr>
          <p:spPr bwMode="auto">
            <a:xfrm>
              <a:off x="4100513" y="6273801"/>
              <a:ext cx="11601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82838"/>
                  </a:solidFill>
                  <a:effectLst/>
                  <a:latin typeface="+mn-lt"/>
                </a:rPr>
                <a:t>Weeks of Therapy</a:t>
              </a:r>
              <a:endParaRPr kumimoji="0" lang="en-US" altLang="en-US" sz="1800" b="0" i="0" u="none" strike="noStrike" cap="none" normalizeH="0" baseline="0" dirty="0">
                <a:ln>
                  <a:noFill/>
                </a:ln>
                <a:solidFill>
                  <a:schemeClr val="tx1"/>
                </a:solidFill>
                <a:effectLst/>
                <a:latin typeface="+mn-lt"/>
              </a:endParaRPr>
            </a:p>
          </p:txBody>
        </p:sp>
      </p:grpSp>
      <p:sp>
        <p:nvSpPr>
          <p:cNvPr id="724" name="Rectangle 723"/>
          <p:cNvSpPr/>
          <p:nvPr/>
        </p:nvSpPr>
        <p:spPr>
          <a:xfrm>
            <a:off x="235863" y="1290541"/>
            <a:ext cx="2329159" cy="390621"/>
          </a:xfrm>
          <a:prstGeom prst="rect">
            <a:avLst/>
          </a:prstGeom>
          <a:solidFill>
            <a:schemeClr val="bg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Cumulative Cost</a:t>
            </a:r>
          </a:p>
        </p:txBody>
      </p:sp>
      <p:grpSp>
        <p:nvGrpSpPr>
          <p:cNvPr id="990" name="Group 989"/>
          <p:cNvGrpSpPr/>
          <p:nvPr/>
        </p:nvGrpSpPr>
        <p:grpSpPr>
          <a:xfrm>
            <a:off x="3901197" y="1879268"/>
            <a:ext cx="1827212" cy="277813"/>
            <a:chOff x="9059863" y="6945313"/>
            <a:chExt cx="1827212" cy="277813"/>
          </a:xfrm>
        </p:grpSpPr>
        <p:sp>
          <p:nvSpPr>
            <p:cNvPr id="870" name="Line 535"/>
            <p:cNvSpPr>
              <a:spLocks noChangeShapeType="1"/>
            </p:cNvSpPr>
            <p:nvPr/>
          </p:nvSpPr>
          <p:spPr bwMode="auto">
            <a:xfrm>
              <a:off x="9059863" y="7059613"/>
              <a:ext cx="239713" cy="0"/>
            </a:xfrm>
            <a:prstGeom prst="line">
              <a:avLst/>
            </a:prstGeom>
            <a:noFill/>
            <a:ln w="28575" cap="rnd">
              <a:solidFill>
                <a:srgbClr val="00B05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1" name="Rectangle 536"/>
            <p:cNvSpPr>
              <a:spLocks noChangeArrowheads="1"/>
            </p:cNvSpPr>
            <p:nvPr/>
          </p:nvSpPr>
          <p:spPr bwMode="auto">
            <a:xfrm>
              <a:off x="9136063" y="7011988"/>
              <a:ext cx="77788"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2" name="Rectangle 537"/>
            <p:cNvSpPr>
              <a:spLocks noChangeArrowheads="1"/>
            </p:cNvSpPr>
            <p:nvPr/>
          </p:nvSpPr>
          <p:spPr bwMode="auto">
            <a:xfrm>
              <a:off x="9136063" y="7011988"/>
              <a:ext cx="77788"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3" name="Rectangle 538"/>
            <p:cNvSpPr>
              <a:spLocks noChangeArrowheads="1"/>
            </p:cNvSpPr>
            <p:nvPr/>
          </p:nvSpPr>
          <p:spPr bwMode="auto">
            <a:xfrm>
              <a:off x="9332913" y="6945313"/>
              <a:ext cx="43973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panose="020F0502020204030204" pitchFamily="34" charset="0"/>
                </a:rPr>
                <a:t>CCO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74" name="Line 539"/>
            <p:cNvSpPr>
              <a:spLocks noChangeShapeType="1"/>
            </p:cNvSpPr>
            <p:nvPr/>
          </p:nvSpPr>
          <p:spPr bwMode="auto">
            <a:xfrm>
              <a:off x="9777413" y="7059613"/>
              <a:ext cx="247650" cy="0"/>
            </a:xfrm>
            <a:prstGeom prst="line">
              <a:avLst/>
            </a:prstGeom>
            <a:noFill/>
            <a:ln w="28575"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5" name="Rectangle 540"/>
            <p:cNvSpPr>
              <a:spLocks noChangeArrowheads="1"/>
            </p:cNvSpPr>
            <p:nvPr/>
          </p:nvSpPr>
          <p:spPr bwMode="auto">
            <a:xfrm>
              <a:off x="9853613" y="7011988"/>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6" name="Rectangle 541"/>
            <p:cNvSpPr>
              <a:spLocks noChangeArrowheads="1"/>
            </p:cNvSpPr>
            <p:nvPr/>
          </p:nvSpPr>
          <p:spPr bwMode="auto">
            <a:xfrm>
              <a:off x="9853613" y="7011988"/>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7" name="Rectangle 542"/>
            <p:cNvSpPr>
              <a:spLocks noChangeArrowheads="1"/>
            </p:cNvSpPr>
            <p:nvPr/>
          </p:nvSpPr>
          <p:spPr bwMode="auto">
            <a:xfrm>
              <a:off x="10055225" y="6945313"/>
              <a:ext cx="8318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Calibri" panose="020F0502020204030204" pitchFamily="34" charset="0"/>
                </a:rPr>
                <a:t>Non-CCO</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879" name="Group 878"/>
          <p:cNvGrpSpPr/>
          <p:nvPr/>
        </p:nvGrpSpPr>
        <p:grpSpPr>
          <a:xfrm>
            <a:off x="1093424" y="2614480"/>
            <a:ext cx="7368451" cy="3439452"/>
            <a:chOff x="7543800" y="7758113"/>
            <a:chExt cx="5419725" cy="2998788"/>
          </a:xfrm>
        </p:grpSpPr>
        <p:sp>
          <p:nvSpPr>
            <p:cNvPr id="880" name="Freeform 398"/>
            <p:cNvSpPr>
              <a:spLocks/>
            </p:cNvSpPr>
            <p:nvPr/>
          </p:nvSpPr>
          <p:spPr bwMode="auto">
            <a:xfrm>
              <a:off x="7588250" y="8940801"/>
              <a:ext cx="5341938" cy="1785938"/>
            </a:xfrm>
            <a:custGeom>
              <a:avLst/>
              <a:gdLst>
                <a:gd name="T0" fmla="*/ 0 w 3365"/>
                <a:gd name="T1" fmla="*/ 1125 h 1125"/>
                <a:gd name="T2" fmla="*/ 133 w 3365"/>
                <a:gd name="T3" fmla="*/ 1047 h 1125"/>
                <a:gd name="T4" fmla="*/ 259 w 3365"/>
                <a:gd name="T5" fmla="*/ 969 h 1125"/>
                <a:gd name="T6" fmla="*/ 392 w 3365"/>
                <a:gd name="T7" fmla="*/ 897 h 1125"/>
                <a:gd name="T8" fmla="*/ 518 w 3365"/>
                <a:gd name="T9" fmla="*/ 831 h 1125"/>
                <a:gd name="T10" fmla="*/ 650 w 3365"/>
                <a:gd name="T11" fmla="*/ 764 h 1125"/>
                <a:gd name="T12" fmla="*/ 777 w 3365"/>
                <a:gd name="T13" fmla="*/ 704 h 1125"/>
                <a:gd name="T14" fmla="*/ 909 w 3365"/>
                <a:gd name="T15" fmla="*/ 650 h 1125"/>
                <a:gd name="T16" fmla="*/ 1036 w 3365"/>
                <a:gd name="T17" fmla="*/ 596 h 1125"/>
                <a:gd name="T18" fmla="*/ 1168 w 3365"/>
                <a:gd name="T19" fmla="*/ 542 h 1125"/>
                <a:gd name="T20" fmla="*/ 1295 w 3365"/>
                <a:gd name="T21" fmla="*/ 494 h 1125"/>
                <a:gd name="T22" fmla="*/ 1427 w 3365"/>
                <a:gd name="T23" fmla="*/ 452 h 1125"/>
                <a:gd name="T24" fmla="*/ 1553 w 3365"/>
                <a:gd name="T25" fmla="*/ 404 h 1125"/>
                <a:gd name="T26" fmla="*/ 1686 w 3365"/>
                <a:gd name="T27" fmla="*/ 367 h 1125"/>
                <a:gd name="T28" fmla="*/ 1812 w 3365"/>
                <a:gd name="T29" fmla="*/ 331 h 1125"/>
                <a:gd name="T30" fmla="*/ 1945 w 3365"/>
                <a:gd name="T31" fmla="*/ 295 h 1125"/>
                <a:gd name="T32" fmla="*/ 2071 w 3365"/>
                <a:gd name="T33" fmla="*/ 259 h 1125"/>
                <a:gd name="T34" fmla="*/ 2204 w 3365"/>
                <a:gd name="T35" fmla="*/ 229 h 1125"/>
                <a:gd name="T36" fmla="*/ 2330 w 3365"/>
                <a:gd name="T37" fmla="*/ 193 h 1125"/>
                <a:gd name="T38" fmla="*/ 2462 w 3365"/>
                <a:gd name="T39" fmla="*/ 169 h 1125"/>
                <a:gd name="T40" fmla="*/ 2589 w 3365"/>
                <a:gd name="T41" fmla="*/ 139 h 1125"/>
                <a:gd name="T42" fmla="*/ 2721 w 3365"/>
                <a:gd name="T43" fmla="*/ 115 h 1125"/>
                <a:gd name="T44" fmla="*/ 2848 w 3365"/>
                <a:gd name="T45" fmla="*/ 91 h 1125"/>
                <a:gd name="T46" fmla="*/ 2980 w 3365"/>
                <a:gd name="T47" fmla="*/ 67 h 1125"/>
                <a:gd name="T48" fmla="*/ 3107 w 3365"/>
                <a:gd name="T49" fmla="*/ 43 h 1125"/>
                <a:gd name="T50" fmla="*/ 3239 w 3365"/>
                <a:gd name="T51" fmla="*/ 19 h 1125"/>
                <a:gd name="T52" fmla="*/ 3365 w 3365"/>
                <a:gd name="T53" fmla="*/ 0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65" h="1125">
                  <a:moveTo>
                    <a:pt x="0" y="1125"/>
                  </a:moveTo>
                  <a:lnTo>
                    <a:pt x="133" y="1047"/>
                  </a:lnTo>
                  <a:lnTo>
                    <a:pt x="259" y="969"/>
                  </a:lnTo>
                  <a:lnTo>
                    <a:pt x="392" y="897"/>
                  </a:lnTo>
                  <a:lnTo>
                    <a:pt x="518" y="831"/>
                  </a:lnTo>
                  <a:lnTo>
                    <a:pt x="650" y="764"/>
                  </a:lnTo>
                  <a:lnTo>
                    <a:pt x="777" y="704"/>
                  </a:lnTo>
                  <a:lnTo>
                    <a:pt x="909" y="650"/>
                  </a:lnTo>
                  <a:lnTo>
                    <a:pt x="1036" y="596"/>
                  </a:lnTo>
                  <a:lnTo>
                    <a:pt x="1168" y="542"/>
                  </a:lnTo>
                  <a:lnTo>
                    <a:pt x="1295" y="494"/>
                  </a:lnTo>
                  <a:lnTo>
                    <a:pt x="1427" y="452"/>
                  </a:lnTo>
                  <a:lnTo>
                    <a:pt x="1553" y="404"/>
                  </a:lnTo>
                  <a:lnTo>
                    <a:pt x="1686" y="367"/>
                  </a:lnTo>
                  <a:lnTo>
                    <a:pt x="1812" y="331"/>
                  </a:lnTo>
                  <a:lnTo>
                    <a:pt x="1945" y="295"/>
                  </a:lnTo>
                  <a:lnTo>
                    <a:pt x="2071" y="259"/>
                  </a:lnTo>
                  <a:lnTo>
                    <a:pt x="2204" y="229"/>
                  </a:lnTo>
                  <a:lnTo>
                    <a:pt x="2330" y="193"/>
                  </a:lnTo>
                  <a:lnTo>
                    <a:pt x="2462" y="169"/>
                  </a:lnTo>
                  <a:lnTo>
                    <a:pt x="2589" y="139"/>
                  </a:lnTo>
                  <a:lnTo>
                    <a:pt x="2721" y="115"/>
                  </a:lnTo>
                  <a:lnTo>
                    <a:pt x="2848" y="91"/>
                  </a:lnTo>
                  <a:lnTo>
                    <a:pt x="2980" y="67"/>
                  </a:lnTo>
                  <a:lnTo>
                    <a:pt x="3107" y="43"/>
                  </a:lnTo>
                  <a:lnTo>
                    <a:pt x="3239" y="19"/>
                  </a:lnTo>
                  <a:lnTo>
                    <a:pt x="3365" y="0"/>
                  </a:lnTo>
                </a:path>
              </a:pathLst>
            </a:custGeom>
            <a:noFill/>
            <a:ln w="28575"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1" name="Rectangle 399"/>
            <p:cNvSpPr>
              <a:spLocks noChangeArrowheads="1"/>
            </p:cNvSpPr>
            <p:nvPr/>
          </p:nvSpPr>
          <p:spPr bwMode="auto">
            <a:xfrm>
              <a:off x="7543800" y="10680701"/>
              <a:ext cx="77788"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2" name="Rectangle 400"/>
            <p:cNvSpPr>
              <a:spLocks noChangeArrowheads="1"/>
            </p:cNvSpPr>
            <p:nvPr/>
          </p:nvSpPr>
          <p:spPr bwMode="auto">
            <a:xfrm>
              <a:off x="7543800" y="10680701"/>
              <a:ext cx="77788"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3" name="Rectangle 401"/>
            <p:cNvSpPr>
              <a:spLocks noChangeArrowheads="1"/>
            </p:cNvSpPr>
            <p:nvPr/>
          </p:nvSpPr>
          <p:spPr bwMode="auto">
            <a:xfrm>
              <a:off x="7754938" y="1055687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4" name="Rectangle 402"/>
            <p:cNvSpPr>
              <a:spLocks noChangeArrowheads="1"/>
            </p:cNvSpPr>
            <p:nvPr/>
          </p:nvSpPr>
          <p:spPr bwMode="auto">
            <a:xfrm>
              <a:off x="7754938" y="1055687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5" name="Rectangle 403"/>
            <p:cNvSpPr>
              <a:spLocks noChangeArrowheads="1"/>
            </p:cNvSpPr>
            <p:nvPr/>
          </p:nvSpPr>
          <p:spPr bwMode="auto">
            <a:xfrm>
              <a:off x="7954963" y="1043305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6" name="Rectangle 404"/>
            <p:cNvSpPr>
              <a:spLocks noChangeArrowheads="1"/>
            </p:cNvSpPr>
            <p:nvPr/>
          </p:nvSpPr>
          <p:spPr bwMode="auto">
            <a:xfrm>
              <a:off x="7954963" y="1043305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7" name="Rectangle 405"/>
            <p:cNvSpPr>
              <a:spLocks noChangeArrowheads="1"/>
            </p:cNvSpPr>
            <p:nvPr/>
          </p:nvSpPr>
          <p:spPr bwMode="auto">
            <a:xfrm>
              <a:off x="8166100" y="1031875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8" name="Rectangle 406"/>
            <p:cNvSpPr>
              <a:spLocks noChangeArrowheads="1"/>
            </p:cNvSpPr>
            <p:nvPr/>
          </p:nvSpPr>
          <p:spPr bwMode="auto">
            <a:xfrm>
              <a:off x="8166100" y="1031875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9" name="Rectangle 407"/>
            <p:cNvSpPr>
              <a:spLocks noChangeArrowheads="1"/>
            </p:cNvSpPr>
            <p:nvPr/>
          </p:nvSpPr>
          <p:spPr bwMode="auto">
            <a:xfrm>
              <a:off x="8366125" y="1021238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0" name="Rectangle 408"/>
            <p:cNvSpPr>
              <a:spLocks noChangeArrowheads="1"/>
            </p:cNvSpPr>
            <p:nvPr/>
          </p:nvSpPr>
          <p:spPr bwMode="auto">
            <a:xfrm>
              <a:off x="8366125" y="10212388"/>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1" name="Rectangle 409"/>
            <p:cNvSpPr>
              <a:spLocks noChangeArrowheads="1"/>
            </p:cNvSpPr>
            <p:nvPr/>
          </p:nvSpPr>
          <p:spPr bwMode="auto">
            <a:xfrm>
              <a:off x="8577263" y="1010761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2" name="Rectangle 410"/>
            <p:cNvSpPr>
              <a:spLocks noChangeArrowheads="1"/>
            </p:cNvSpPr>
            <p:nvPr/>
          </p:nvSpPr>
          <p:spPr bwMode="auto">
            <a:xfrm>
              <a:off x="8577263" y="10107613"/>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3" name="Rectangle 411"/>
            <p:cNvSpPr>
              <a:spLocks noChangeArrowheads="1"/>
            </p:cNvSpPr>
            <p:nvPr/>
          </p:nvSpPr>
          <p:spPr bwMode="auto">
            <a:xfrm>
              <a:off x="8777288" y="1001236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4" name="Rectangle 412"/>
            <p:cNvSpPr>
              <a:spLocks noChangeArrowheads="1"/>
            </p:cNvSpPr>
            <p:nvPr/>
          </p:nvSpPr>
          <p:spPr bwMode="auto">
            <a:xfrm>
              <a:off x="8777288" y="10012363"/>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5" name="Rectangle 413"/>
            <p:cNvSpPr>
              <a:spLocks noChangeArrowheads="1"/>
            </p:cNvSpPr>
            <p:nvPr/>
          </p:nvSpPr>
          <p:spPr bwMode="auto">
            <a:xfrm>
              <a:off x="8986838" y="9926638"/>
              <a:ext cx="77788"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6" name="Rectangle 414"/>
            <p:cNvSpPr>
              <a:spLocks noChangeArrowheads="1"/>
            </p:cNvSpPr>
            <p:nvPr/>
          </p:nvSpPr>
          <p:spPr bwMode="auto">
            <a:xfrm>
              <a:off x="8986838" y="9926638"/>
              <a:ext cx="77788"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7" name="Rectangle 415"/>
            <p:cNvSpPr>
              <a:spLocks noChangeArrowheads="1"/>
            </p:cNvSpPr>
            <p:nvPr/>
          </p:nvSpPr>
          <p:spPr bwMode="auto">
            <a:xfrm>
              <a:off x="9188450" y="984091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8" name="Rectangle 416"/>
            <p:cNvSpPr>
              <a:spLocks noChangeArrowheads="1"/>
            </p:cNvSpPr>
            <p:nvPr/>
          </p:nvSpPr>
          <p:spPr bwMode="auto">
            <a:xfrm>
              <a:off x="9188450" y="9840913"/>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9" name="Rectangle 417"/>
            <p:cNvSpPr>
              <a:spLocks noChangeArrowheads="1"/>
            </p:cNvSpPr>
            <p:nvPr/>
          </p:nvSpPr>
          <p:spPr bwMode="auto">
            <a:xfrm>
              <a:off x="9398000" y="975518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0" name="Rectangle 418"/>
            <p:cNvSpPr>
              <a:spLocks noChangeArrowheads="1"/>
            </p:cNvSpPr>
            <p:nvPr/>
          </p:nvSpPr>
          <p:spPr bwMode="auto">
            <a:xfrm>
              <a:off x="9398000" y="9755188"/>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1" name="Rectangle 419"/>
            <p:cNvSpPr>
              <a:spLocks noChangeArrowheads="1"/>
            </p:cNvSpPr>
            <p:nvPr/>
          </p:nvSpPr>
          <p:spPr bwMode="auto">
            <a:xfrm>
              <a:off x="9599613" y="9677401"/>
              <a:ext cx="76200" cy="777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2" name="Rectangle 420"/>
            <p:cNvSpPr>
              <a:spLocks noChangeArrowheads="1"/>
            </p:cNvSpPr>
            <p:nvPr/>
          </p:nvSpPr>
          <p:spPr bwMode="auto">
            <a:xfrm>
              <a:off x="9599613" y="9677401"/>
              <a:ext cx="76200" cy="77788"/>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3" name="Rectangle 421"/>
            <p:cNvSpPr>
              <a:spLocks noChangeArrowheads="1"/>
            </p:cNvSpPr>
            <p:nvPr/>
          </p:nvSpPr>
          <p:spPr bwMode="auto">
            <a:xfrm>
              <a:off x="9809163" y="961072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4" name="Rectangle 422"/>
            <p:cNvSpPr>
              <a:spLocks noChangeArrowheads="1"/>
            </p:cNvSpPr>
            <p:nvPr/>
          </p:nvSpPr>
          <p:spPr bwMode="auto">
            <a:xfrm>
              <a:off x="9809163" y="961072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5" name="Rectangle 423"/>
            <p:cNvSpPr>
              <a:spLocks noChangeArrowheads="1"/>
            </p:cNvSpPr>
            <p:nvPr/>
          </p:nvSpPr>
          <p:spPr bwMode="auto">
            <a:xfrm>
              <a:off x="10010775" y="953452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6" name="Rectangle 424"/>
            <p:cNvSpPr>
              <a:spLocks noChangeArrowheads="1"/>
            </p:cNvSpPr>
            <p:nvPr/>
          </p:nvSpPr>
          <p:spPr bwMode="auto">
            <a:xfrm>
              <a:off x="10010775" y="953452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7" name="Rectangle 425"/>
            <p:cNvSpPr>
              <a:spLocks noChangeArrowheads="1"/>
            </p:cNvSpPr>
            <p:nvPr/>
          </p:nvSpPr>
          <p:spPr bwMode="auto">
            <a:xfrm>
              <a:off x="10220325" y="947737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8" name="Rectangle 426"/>
            <p:cNvSpPr>
              <a:spLocks noChangeArrowheads="1"/>
            </p:cNvSpPr>
            <p:nvPr/>
          </p:nvSpPr>
          <p:spPr bwMode="auto">
            <a:xfrm>
              <a:off x="10220325" y="947737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9" name="Rectangle 427"/>
            <p:cNvSpPr>
              <a:spLocks noChangeArrowheads="1"/>
            </p:cNvSpPr>
            <p:nvPr/>
          </p:nvSpPr>
          <p:spPr bwMode="auto">
            <a:xfrm>
              <a:off x="10420350" y="9420226"/>
              <a:ext cx="77788"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0" name="Rectangle 428"/>
            <p:cNvSpPr>
              <a:spLocks noChangeArrowheads="1"/>
            </p:cNvSpPr>
            <p:nvPr/>
          </p:nvSpPr>
          <p:spPr bwMode="auto">
            <a:xfrm>
              <a:off x="10420350" y="9420226"/>
              <a:ext cx="77788"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1" name="Rectangle 429"/>
            <p:cNvSpPr>
              <a:spLocks noChangeArrowheads="1"/>
            </p:cNvSpPr>
            <p:nvPr/>
          </p:nvSpPr>
          <p:spPr bwMode="auto">
            <a:xfrm>
              <a:off x="10631488" y="936307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2" name="Rectangle 430"/>
            <p:cNvSpPr>
              <a:spLocks noChangeArrowheads="1"/>
            </p:cNvSpPr>
            <p:nvPr/>
          </p:nvSpPr>
          <p:spPr bwMode="auto">
            <a:xfrm>
              <a:off x="10631488" y="936307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3" name="Rectangle 431"/>
            <p:cNvSpPr>
              <a:spLocks noChangeArrowheads="1"/>
            </p:cNvSpPr>
            <p:nvPr/>
          </p:nvSpPr>
          <p:spPr bwMode="auto">
            <a:xfrm>
              <a:off x="10831513" y="930592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4" name="Rectangle 432"/>
            <p:cNvSpPr>
              <a:spLocks noChangeArrowheads="1"/>
            </p:cNvSpPr>
            <p:nvPr/>
          </p:nvSpPr>
          <p:spPr bwMode="auto">
            <a:xfrm>
              <a:off x="10831513" y="930592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5" name="Rectangle 433"/>
            <p:cNvSpPr>
              <a:spLocks noChangeArrowheads="1"/>
            </p:cNvSpPr>
            <p:nvPr/>
          </p:nvSpPr>
          <p:spPr bwMode="auto">
            <a:xfrm>
              <a:off x="11042650" y="925830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6" name="Rectangle 434"/>
            <p:cNvSpPr>
              <a:spLocks noChangeArrowheads="1"/>
            </p:cNvSpPr>
            <p:nvPr/>
          </p:nvSpPr>
          <p:spPr bwMode="auto">
            <a:xfrm>
              <a:off x="11042650" y="925830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7" name="Rectangle 435"/>
            <p:cNvSpPr>
              <a:spLocks noChangeArrowheads="1"/>
            </p:cNvSpPr>
            <p:nvPr/>
          </p:nvSpPr>
          <p:spPr bwMode="auto">
            <a:xfrm>
              <a:off x="11242675" y="920115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8" name="Rectangle 436"/>
            <p:cNvSpPr>
              <a:spLocks noChangeArrowheads="1"/>
            </p:cNvSpPr>
            <p:nvPr/>
          </p:nvSpPr>
          <p:spPr bwMode="auto">
            <a:xfrm>
              <a:off x="11242675" y="920115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9" name="Rectangle 437"/>
            <p:cNvSpPr>
              <a:spLocks noChangeArrowheads="1"/>
            </p:cNvSpPr>
            <p:nvPr/>
          </p:nvSpPr>
          <p:spPr bwMode="auto">
            <a:xfrm>
              <a:off x="11453813" y="9163051"/>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0" name="Rectangle 438"/>
            <p:cNvSpPr>
              <a:spLocks noChangeArrowheads="1"/>
            </p:cNvSpPr>
            <p:nvPr/>
          </p:nvSpPr>
          <p:spPr bwMode="auto">
            <a:xfrm>
              <a:off x="11453813" y="9163051"/>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1" name="Rectangle 439"/>
            <p:cNvSpPr>
              <a:spLocks noChangeArrowheads="1"/>
            </p:cNvSpPr>
            <p:nvPr/>
          </p:nvSpPr>
          <p:spPr bwMode="auto">
            <a:xfrm>
              <a:off x="11653838" y="9115426"/>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2" name="Rectangle 440"/>
            <p:cNvSpPr>
              <a:spLocks noChangeArrowheads="1"/>
            </p:cNvSpPr>
            <p:nvPr/>
          </p:nvSpPr>
          <p:spPr bwMode="auto">
            <a:xfrm>
              <a:off x="11653838" y="9115426"/>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3" name="Rectangle 441"/>
            <p:cNvSpPr>
              <a:spLocks noChangeArrowheads="1"/>
            </p:cNvSpPr>
            <p:nvPr/>
          </p:nvSpPr>
          <p:spPr bwMode="auto">
            <a:xfrm>
              <a:off x="11863388" y="9075738"/>
              <a:ext cx="77788" cy="777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4" name="Rectangle 442"/>
            <p:cNvSpPr>
              <a:spLocks noChangeArrowheads="1"/>
            </p:cNvSpPr>
            <p:nvPr/>
          </p:nvSpPr>
          <p:spPr bwMode="auto">
            <a:xfrm>
              <a:off x="11863388" y="9075738"/>
              <a:ext cx="77788" cy="77788"/>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5" name="Rectangle 443"/>
            <p:cNvSpPr>
              <a:spLocks noChangeArrowheads="1"/>
            </p:cNvSpPr>
            <p:nvPr/>
          </p:nvSpPr>
          <p:spPr bwMode="auto">
            <a:xfrm>
              <a:off x="12065000" y="9037638"/>
              <a:ext cx="76200" cy="77788"/>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6" name="Rectangle 444"/>
            <p:cNvSpPr>
              <a:spLocks noChangeArrowheads="1"/>
            </p:cNvSpPr>
            <p:nvPr/>
          </p:nvSpPr>
          <p:spPr bwMode="auto">
            <a:xfrm>
              <a:off x="12065000" y="9037638"/>
              <a:ext cx="76200" cy="77788"/>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7" name="Rectangle 445"/>
            <p:cNvSpPr>
              <a:spLocks noChangeArrowheads="1"/>
            </p:cNvSpPr>
            <p:nvPr/>
          </p:nvSpPr>
          <p:spPr bwMode="auto">
            <a:xfrm>
              <a:off x="12274550" y="899953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8" name="Rectangle 446"/>
            <p:cNvSpPr>
              <a:spLocks noChangeArrowheads="1"/>
            </p:cNvSpPr>
            <p:nvPr/>
          </p:nvSpPr>
          <p:spPr bwMode="auto">
            <a:xfrm>
              <a:off x="12274550" y="8999538"/>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9" name="Rectangle 447"/>
            <p:cNvSpPr>
              <a:spLocks noChangeArrowheads="1"/>
            </p:cNvSpPr>
            <p:nvPr/>
          </p:nvSpPr>
          <p:spPr bwMode="auto">
            <a:xfrm>
              <a:off x="12476163" y="896143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0" name="Rectangle 448"/>
            <p:cNvSpPr>
              <a:spLocks noChangeArrowheads="1"/>
            </p:cNvSpPr>
            <p:nvPr/>
          </p:nvSpPr>
          <p:spPr bwMode="auto">
            <a:xfrm>
              <a:off x="12476163" y="8961438"/>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1" name="Rectangle 449"/>
            <p:cNvSpPr>
              <a:spLocks noChangeArrowheads="1"/>
            </p:cNvSpPr>
            <p:nvPr/>
          </p:nvSpPr>
          <p:spPr bwMode="auto">
            <a:xfrm>
              <a:off x="12685713" y="8923338"/>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2" name="Rectangle 450"/>
            <p:cNvSpPr>
              <a:spLocks noChangeArrowheads="1"/>
            </p:cNvSpPr>
            <p:nvPr/>
          </p:nvSpPr>
          <p:spPr bwMode="auto">
            <a:xfrm>
              <a:off x="12685713" y="8923338"/>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3" name="Rectangle 451"/>
            <p:cNvSpPr>
              <a:spLocks noChangeArrowheads="1"/>
            </p:cNvSpPr>
            <p:nvPr/>
          </p:nvSpPr>
          <p:spPr bwMode="auto">
            <a:xfrm>
              <a:off x="12887325" y="8894763"/>
              <a:ext cx="76200" cy="7620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4" name="Rectangle 452"/>
            <p:cNvSpPr>
              <a:spLocks noChangeArrowheads="1"/>
            </p:cNvSpPr>
            <p:nvPr/>
          </p:nvSpPr>
          <p:spPr bwMode="auto">
            <a:xfrm>
              <a:off x="12887325" y="8894763"/>
              <a:ext cx="76200" cy="76200"/>
            </a:xfrm>
            <a:prstGeom prst="rect">
              <a:avLst/>
            </a:prstGeom>
            <a:noFill/>
            <a:ln w="9525" cap="flat">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5" name="Freeform 453"/>
            <p:cNvSpPr>
              <a:spLocks/>
            </p:cNvSpPr>
            <p:nvPr/>
          </p:nvSpPr>
          <p:spPr bwMode="auto">
            <a:xfrm>
              <a:off x="7588250" y="7805738"/>
              <a:ext cx="5341938" cy="2863850"/>
            </a:xfrm>
            <a:custGeom>
              <a:avLst/>
              <a:gdLst>
                <a:gd name="T0" fmla="*/ 0 w 3365"/>
                <a:gd name="T1" fmla="*/ 1804 h 1804"/>
                <a:gd name="T2" fmla="*/ 133 w 3365"/>
                <a:gd name="T3" fmla="*/ 1702 h 1804"/>
                <a:gd name="T4" fmla="*/ 259 w 3365"/>
                <a:gd name="T5" fmla="*/ 1612 h 1804"/>
                <a:gd name="T6" fmla="*/ 392 w 3365"/>
                <a:gd name="T7" fmla="*/ 1522 h 1804"/>
                <a:gd name="T8" fmla="*/ 518 w 3365"/>
                <a:gd name="T9" fmla="*/ 1431 h 1804"/>
                <a:gd name="T10" fmla="*/ 650 w 3365"/>
                <a:gd name="T11" fmla="*/ 1347 h 1804"/>
                <a:gd name="T12" fmla="*/ 777 w 3365"/>
                <a:gd name="T13" fmla="*/ 1263 h 1804"/>
                <a:gd name="T14" fmla="*/ 909 w 3365"/>
                <a:gd name="T15" fmla="*/ 1179 h 1804"/>
                <a:gd name="T16" fmla="*/ 1036 w 3365"/>
                <a:gd name="T17" fmla="*/ 1100 h 1804"/>
                <a:gd name="T18" fmla="*/ 1168 w 3365"/>
                <a:gd name="T19" fmla="*/ 1028 h 1804"/>
                <a:gd name="T20" fmla="*/ 1295 w 3365"/>
                <a:gd name="T21" fmla="*/ 950 h 1804"/>
                <a:gd name="T22" fmla="*/ 1427 w 3365"/>
                <a:gd name="T23" fmla="*/ 878 h 1804"/>
                <a:gd name="T24" fmla="*/ 1553 w 3365"/>
                <a:gd name="T25" fmla="*/ 806 h 1804"/>
                <a:gd name="T26" fmla="*/ 1686 w 3365"/>
                <a:gd name="T27" fmla="*/ 740 h 1804"/>
                <a:gd name="T28" fmla="*/ 1812 w 3365"/>
                <a:gd name="T29" fmla="*/ 673 h 1804"/>
                <a:gd name="T30" fmla="*/ 1945 w 3365"/>
                <a:gd name="T31" fmla="*/ 613 h 1804"/>
                <a:gd name="T32" fmla="*/ 2071 w 3365"/>
                <a:gd name="T33" fmla="*/ 547 h 1804"/>
                <a:gd name="T34" fmla="*/ 2204 w 3365"/>
                <a:gd name="T35" fmla="*/ 487 h 1804"/>
                <a:gd name="T36" fmla="*/ 2330 w 3365"/>
                <a:gd name="T37" fmla="*/ 427 h 1804"/>
                <a:gd name="T38" fmla="*/ 2462 w 3365"/>
                <a:gd name="T39" fmla="*/ 373 h 1804"/>
                <a:gd name="T40" fmla="*/ 2589 w 3365"/>
                <a:gd name="T41" fmla="*/ 312 h 1804"/>
                <a:gd name="T42" fmla="*/ 2721 w 3365"/>
                <a:gd name="T43" fmla="*/ 258 h 1804"/>
                <a:gd name="T44" fmla="*/ 2848 w 3365"/>
                <a:gd name="T45" fmla="*/ 204 h 1804"/>
                <a:gd name="T46" fmla="*/ 2980 w 3365"/>
                <a:gd name="T47" fmla="*/ 150 h 1804"/>
                <a:gd name="T48" fmla="*/ 3107 w 3365"/>
                <a:gd name="T49" fmla="*/ 96 h 1804"/>
                <a:gd name="T50" fmla="*/ 3239 w 3365"/>
                <a:gd name="T51" fmla="*/ 48 h 1804"/>
                <a:gd name="T52" fmla="*/ 3365 w 3365"/>
                <a:gd name="T53" fmla="*/ 0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65" h="1804">
                  <a:moveTo>
                    <a:pt x="0" y="1804"/>
                  </a:moveTo>
                  <a:lnTo>
                    <a:pt x="133" y="1702"/>
                  </a:lnTo>
                  <a:lnTo>
                    <a:pt x="259" y="1612"/>
                  </a:lnTo>
                  <a:lnTo>
                    <a:pt x="392" y="1522"/>
                  </a:lnTo>
                  <a:lnTo>
                    <a:pt x="518" y="1431"/>
                  </a:lnTo>
                  <a:lnTo>
                    <a:pt x="650" y="1347"/>
                  </a:lnTo>
                  <a:lnTo>
                    <a:pt x="777" y="1263"/>
                  </a:lnTo>
                  <a:lnTo>
                    <a:pt x="909" y="1179"/>
                  </a:lnTo>
                  <a:lnTo>
                    <a:pt x="1036" y="1100"/>
                  </a:lnTo>
                  <a:lnTo>
                    <a:pt x="1168" y="1028"/>
                  </a:lnTo>
                  <a:lnTo>
                    <a:pt x="1295" y="950"/>
                  </a:lnTo>
                  <a:lnTo>
                    <a:pt x="1427" y="878"/>
                  </a:lnTo>
                  <a:lnTo>
                    <a:pt x="1553" y="806"/>
                  </a:lnTo>
                  <a:lnTo>
                    <a:pt x="1686" y="740"/>
                  </a:lnTo>
                  <a:lnTo>
                    <a:pt x="1812" y="673"/>
                  </a:lnTo>
                  <a:lnTo>
                    <a:pt x="1945" y="613"/>
                  </a:lnTo>
                  <a:lnTo>
                    <a:pt x="2071" y="547"/>
                  </a:lnTo>
                  <a:lnTo>
                    <a:pt x="2204" y="487"/>
                  </a:lnTo>
                  <a:lnTo>
                    <a:pt x="2330" y="427"/>
                  </a:lnTo>
                  <a:lnTo>
                    <a:pt x="2462" y="373"/>
                  </a:lnTo>
                  <a:lnTo>
                    <a:pt x="2589" y="312"/>
                  </a:lnTo>
                  <a:lnTo>
                    <a:pt x="2721" y="258"/>
                  </a:lnTo>
                  <a:lnTo>
                    <a:pt x="2848" y="204"/>
                  </a:lnTo>
                  <a:lnTo>
                    <a:pt x="2980" y="150"/>
                  </a:lnTo>
                  <a:lnTo>
                    <a:pt x="3107" y="96"/>
                  </a:lnTo>
                  <a:lnTo>
                    <a:pt x="3239" y="48"/>
                  </a:lnTo>
                  <a:lnTo>
                    <a:pt x="3365" y="0"/>
                  </a:lnTo>
                </a:path>
              </a:pathLst>
            </a:custGeom>
            <a:noFill/>
            <a:ln w="28575"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6" name="Rectangle 454"/>
            <p:cNvSpPr>
              <a:spLocks noChangeArrowheads="1"/>
            </p:cNvSpPr>
            <p:nvPr/>
          </p:nvSpPr>
          <p:spPr bwMode="auto">
            <a:xfrm>
              <a:off x="7543800" y="10623551"/>
              <a:ext cx="77788"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7" name="Rectangle 455"/>
            <p:cNvSpPr>
              <a:spLocks noChangeArrowheads="1"/>
            </p:cNvSpPr>
            <p:nvPr/>
          </p:nvSpPr>
          <p:spPr bwMode="auto">
            <a:xfrm>
              <a:off x="7543800" y="10623551"/>
              <a:ext cx="77788"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8" name="Rectangle 456"/>
            <p:cNvSpPr>
              <a:spLocks noChangeArrowheads="1"/>
            </p:cNvSpPr>
            <p:nvPr/>
          </p:nvSpPr>
          <p:spPr bwMode="auto">
            <a:xfrm>
              <a:off x="7754938" y="1046162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9" name="Rectangle 457"/>
            <p:cNvSpPr>
              <a:spLocks noChangeArrowheads="1"/>
            </p:cNvSpPr>
            <p:nvPr/>
          </p:nvSpPr>
          <p:spPr bwMode="auto">
            <a:xfrm>
              <a:off x="7754938" y="1046162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0" name="Rectangle 458"/>
            <p:cNvSpPr>
              <a:spLocks noChangeArrowheads="1"/>
            </p:cNvSpPr>
            <p:nvPr/>
          </p:nvSpPr>
          <p:spPr bwMode="auto">
            <a:xfrm>
              <a:off x="7954963" y="103187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1" name="Rectangle 459"/>
            <p:cNvSpPr>
              <a:spLocks noChangeArrowheads="1"/>
            </p:cNvSpPr>
            <p:nvPr/>
          </p:nvSpPr>
          <p:spPr bwMode="auto">
            <a:xfrm>
              <a:off x="7954963" y="1031875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2" name="Rectangle 460"/>
            <p:cNvSpPr>
              <a:spLocks noChangeArrowheads="1"/>
            </p:cNvSpPr>
            <p:nvPr/>
          </p:nvSpPr>
          <p:spPr bwMode="auto">
            <a:xfrm>
              <a:off x="8166100" y="10174288"/>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3" name="Rectangle 461"/>
            <p:cNvSpPr>
              <a:spLocks noChangeArrowheads="1"/>
            </p:cNvSpPr>
            <p:nvPr/>
          </p:nvSpPr>
          <p:spPr bwMode="auto">
            <a:xfrm>
              <a:off x="8166100" y="10174288"/>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4" name="Rectangle 462"/>
            <p:cNvSpPr>
              <a:spLocks noChangeArrowheads="1"/>
            </p:cNvSpPr>
            <p:nvPr/>
          </p:nvSpPr>
          <p:spPr bwMode="auto">
            <a:xfrm>
              <a:off x="8366125" y="1003141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5" name="Rectangle 463"/>
            <p:cNvSpPr>
              <a:spLocks noChangeArrowheads="1"/>
            </p:cNvSpPr>
            <p:nvPr/>
          </p:nvSpPr>
          <p:spPr bwMode="auto">
            <a:xfrm>
              <a:off x="8366125" y="10031413"/>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6" name="Rectangle 464"/>
            <p:cNvSpPr>
              <a:spLocks noChangeArrowheads="1"/>
            </p:cNvSpPr>
            <p:nvPr/>
          </p:nvSpPr>
          <p:spPr bwMode="auto">
            <a:xfrm>
              <a:off x="8577263" y="989806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7" name="Rectangle 465"/>
            <p:cNvSpPr>
              <a:spLocks noChangeArrowheads="1"/>
            </p:cNvSpPr>
            <p:nvPr/>
          </p:nvSpPr>
          <p:spPr bwMode="auto">
            <a:xfrm>
              <a:off x="8577263" y="9898063"/>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8" name="Rectangle 466"/>
            <p:cNvSpPr>
              <a:spLocks noChangeArrowheads="1"/>
            </p:cNvSpPr>
            <p:nvPr/>
          </p:nvSpPr>
          <p:spPr bwMode="auto">
            <a:xfrm>
              <a:off x="8777288" y="976471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9" name="Rectangle 467"/>
            <p:cNvSpPr>
              <a:spLocks noChangeArrowheads="1"/>
            </p:cNvSpPr>
            <p:nvPr/>
          </p:nvSpPr>
          <p:spPr bwMode="auto">
            <a:xfrm>
              <a:off x="8777288" y="9764713"/>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0" name="Rectangle 468"/>
            <p:cNvSpPr>
              <a:spLocks noChangeArrowheads="1"/>
            </p:cNvSpPr>
            <p:nvPr/>
          </p:nvSpPr>
          <p:spPr bwMode="auto">
            <a:xfrm>
              <a:off x="8986838" y="9629776"/>
              <a:ext cx="77788"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1" name="Rectangle 469"/>
            <p:cNvSpPr>
              <a:spLocks noChangeArrowheads="1"/>
            </p:cNvSpPr>
            <p:nvPr/>
          </p:nvSpPr>
          <p:spPr bwMode="auto">
            <a:xfrm>
              <a:off x="8986838" y="9629776"/>
              <a:ext cx="77788"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2" name="Rectangle 470"/>
            <p:cNvSpPr>
              <a:spLocks noChangeArrowheads="1"/>
            </p:cNvSpPr>
            <p:nvPr/>
          </p:nvSpPr>
          <p:spPr bwMode="auto">
            <a:xfrm>
              <a:off x="9188450" y="95059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3" name="Rectangle 471"/>
            <p:cNvSpPr>
              <a:spLocks noChangeArrowheads="1"/>
            </p:cNvSpPr>
            <p:nvPr/>
          </p:nvSpPr>
          <p:spPr bwMode="auto">
            <a:xfrm>
              <a:off x="9188450" y="950595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4" name="Rectangle 472"/>
            <p:cNvSpPr>
              <a:spLocks noChangeArrowheads="1"/>
            </p:cNvSpPr>
            <p:nvPr/>
          </p:nvSpPr>
          <p:spPr bwMode="auto">
            <a:xfrm>
              <a:off x="9398000" y="93916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5" name="Rectangle 473"/>
            <p:cNvSpPr>
              <a:spLocks noChangeArrowheads="1"/>
            </p:cNvSpPr>
            <p:nvPr/>
          </p:nvSpPr>
          <p:spPr bwMode="auto">
            <a:xfrm>
              <a:off x="9398000" y="939165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6" name="Rectangle 474"/>
            <p:cNvSpPr>
              <a:spLocks noChangeArrowheads="1"/>
            </p:cNvSpPr>
            <p:nvPr/>
          </p:nvSpPr>
          <p:spPr bwMode="auto">
            <a:xfrm>
              <a:off x="9599613" y="926782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7" name="Rectangle 475"/>
            <p:cNvSpPr>
              <a:spLocks noChangeArrowheads="1"/>
            </p:cNvSpPr>
            <p:nvPr/>
          </p:nvSpPr>
          <p:spPr bwMode="auto">
            <a:xfrm>
              <a:off x="9599613" y="926782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8" name="Rectangle 476"/>
            <p:cNvSpPr>
              <a:spLocks noChangeArrowheads="1"/>
            </p:cNvSpPr>
            <p:nvPr/>
          </p:nvSpPr>
          <p:spPr bwMode="auto">
            <a:xfrm>
              <a:off x="9809163" y="915352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9" name="Rectangle 477"/>
            <p:cNvSpPr>
              <a:spLocks noChangeArrowheads="1"/>
            </p:cNvSpPr>
            <p:nvPr/>
          </p:nvSpPr>
          <p:spPr bwMode="auto">
            <a:xfrm>
              <a:off x="9809163" y="915352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0" name="Rectangle 478"/>
            <p:cNvSpPr>
              <a:spLocks noChangeArrowheads="1"/>
            </p:cNvSpPr>
            <p:nvPr/>
          </p:nvSpPr>
          <p:spPr bwMode="auto">
            <a:xfrm>
              <a:off x="10010775" y="9037638"/>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1" name="Rectangle 479"/>
            <p:cNvSpPr>
              <a:spLocks noChangeArrowheads="1"/>
            </p:cNvSpPr>
            <p:nvPr/>
          </p:nvSpPr>
          <p:spPr bwMode="auto">
            <a:xfrm>
              <a:off x="10010775" y="9037638"/>
              <a:ext cx="76200"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2" name="Rectangle 480"/>
            <p:cNvSpPr>
              <a:spLocks noChangeArrowheads="1"/>
            </p:cNvSpPr>
            <p:nvPr/>
          </p:nvSpPr>
          <p:spPr bwMode="auto">
            <a:xfrm>
              <a:off x="10220325" y="893286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3" name="Rectangle 481"/>
            <p:cNvSpPr>
              <a:spLocks noChangeArrowheads="1"/>
            </p:cNvSpPr>
            <p:nvPr/>
          </p:nvSpPr>
          <p:spPr bwMode="auto">
            <a:xfrm>
              <a:off x="10220325" y="8932863"/>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4" name="Rectangle 482"/>
            <p:cNvSpPr>
              <a:spLocks noChangeArrowheads="1"/>
            </p:cNvSpPr>
            <p:nvPr/>
          </p:nvSpPr>
          <p:spPr bwMode="auto">
            <a:xfrm>
              <a:off x="10420350" y="8828088"/>
              <a:ext cx="77788"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5" name="Rectangle 483"/>
            <p:cNvSpPr>
              <a:spLocks noChangeArrowheads="1"/>
            </p:cNvSpPr>
            <p:nvPr/>
          </p:nvSpPr>
          <p:spPr bwMode="auto">
            <a:xfrm>
              <a:off x="10420350" y="8828088"/>
              <a:ext cx="77788"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6" name="Rectangle 484"/>
            <p:cNvSpPr>
              <a:spLocks noChangeArrowheads="1"/>
            </p:cNvSpPr>
            <p:nvPr/>
          </p:nvSpPr>
          <p:spPr bwMode="auto">
            <a:xfrm>
              <a:off x="10631488" y="8732838"/>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7" name="Rectangle 485"/>
            <p:cNvSpPr>
              <a:spLocks noChangeArrowheads="1"/>
            </p:cNvSpPr>
            <p:nvPr/>
          </p:nvSpPr>
          <p:spPr bwMode="auto">
            <a:xfrm>
              <a:off x="10631488" y="8732838"/>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8" name="Rectangle 486"/>
            <p:cNvSpPr>
              <a:spLocks noChangeArrowheads="1"/>
            </p:cNvSpPr>
            <p:nvPr/>
          </p:nvSpPr>
          <p:spPr bwMode="auto">
            <a:xfrm>
              <a:off x="10831513" y="862806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9" name="Rectangle 487"/>
            <p:cNvSpPr>
              <a:spLocks noChangeArrowheads="1"/>
            </p:cNvSpPr>
            <p:nvPr/>
          </p:nvSpPr>
          <p:spPr bwMode="auto">
            <a:xfrm>
              <a:off x="10831513" y="8628063"/>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0" name="Rectangle 488"/>
            <p:cNvSpPr>
              <a:spLocks noChangeArrowheads="1"/>
            </p:cNvSpPr>
            <p:nvPr/>
          </p:nvSpPr>
          <p:spPr bwMode="auto">
            <a:xfrm>
              <a:off x="11042650" y="853281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1" name="Rectangle 489"/>
            <p:cNvSpPr>
              <a:spLocks noChangeArrowheads="1"/>
            </p:cNvSpPr>
            <p:nvPr/>
          </p:nvSpPr>
          <p:spPr bwMode="auto">
            <a:xfrm>
              <a:off x="11042650" y="8532813"/>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2" name="Rectangle 490"/>
            <p:cNvSpPr>
              <a:spLocks noChangeArrowheads="1"/>
            </p:cNvSpPr>
            <p:nvPr/>
          </p:nvSpPr>
          <p:spPr bwMode="auto">
            <a:xfrm>
              <a:off x="11242675" y="8435976"/>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3" name="Rectangle 491"/>
            <p:cNvSpPr>
              <a:spLocks noChangeArrowheads="1"/>
            </p:cNvSpPr>
            <p:nvPr/>
          </p:nvSpPr>
          <p:spPr bwMode="auto">
            <a:xfrm>
              <a:off x="11242675" y="8435976"/>
              <a:ext cx="76200"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4" name="Rectangle 492"/>
            <p:cNvSpPr>
              <a:spLocks noChangeArrowheads="1"/>
            </p:cNvSpPr>
            <p:nvPr/>
          </p:nvSpPr>
          <p:spPr bwMode="auto">
            <a:xfrm>
              <a:off x="11453813" y="83502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5" name="Rectangle 493"/>
            <p:cNvSpPr>
              <a:spLocks noChangeArrowheads="1"/>
            </p:cNvSpPr>
            <p:nvPr/>
          </p:nvSpPr>
          <p:spPr bwMode="auto">
            <a:xfrm>
              <a:off x="11453813" y="835025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6" name="Rectangle 494"/>
            <p:cNvSpPr>
              <a:spLocks noChangeArrowheads="1"/>
            </p:cNvSpPr>
            <p:nvPr/>
          </p:nvSpPr>
          <p:spPr bwMode="auto">
            <a:xfrm>
              <a:off x="11653838" y="825500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7" name="Rectangle 495"/>
            <p:cNvSpPr>
              <a:spLocks noChangeArrowheads="1"/>
            </p:cNvSpPr>
            <p:nvPr/>
          </p:nvSpPr>
          <p:spPr bwMode="auto">
            <a:xfrm>
              <a:off x="11653838" y="825500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8" name="Rectangle 496"/>
            <p:cNvSpPr>
              <a:spLocks noChangeArrowheads="1"/>
            </p:cNvSpPr>
            <p:nvPr/>
          </p:nvSpPr>
          <p:spPr bwMode="auto">
            <a:xfrm>
              <a:off x="11863388" y="8169276"/>
              <a:ext cx="77788"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9" name="Rectangle 497"/>
            <p:cNvSpPr>
              <a:spLocks noChangeArrowheads="1"/>
            </p:cNvSpPr>
            <p:nvPr/>
          </p:nvSpPr>
          <p:spPr bwMode="auto">
            <a:xfrm>
              <a:off x="11863388" y="8169276"/>
              <a:ext cx="77788"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0" name="Rectangle 498"/>
            <p:cNvSpPr>
              <a:spLocks noChangeArrowheads="1"/>
            </p:cNvSpPr>
            <p:nvPr/>
          </p:nvSpPr>
          <p:spPr bwMode="auto">
            <a:xfrm>
              <a:off x="12065000" y="808355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1" name="Rectangle 499"/>
            <p:cNvSpPr>
              <a:spLocks noChangeArrowheads="1"/>
            </p:cNvSpPr>
            <p:nvPr/>
          </p:nvSpPr>
          <p:spPr bwMode="auto">
            <a:xfrm>
              <a:off x="12065000" y="808355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2" name="Rectangle 500"/>
            <p:cNvSpPr>
              <a:spLocks noChangeArrowheads="1"/>
            </p:cNvSpPr>
            <p:nvPr/>
          </p:nvSpPr>
          <p:spPr bwMode="auto">
            <a:xfrm>
              <a:off x="12274550" y="7997826"/>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3" name="Rectangle 501"/>
            <p:cNvSpPr>
              <a:spLocks noChangeArrowheads="1"/>
            </p:cNvSpPr>
            <p:nvPr/>
          </p:nvSpPr>
          <p:spPr bwMode="auto">
            <a:xfrm>
              <a:off x="12274550" y="7997826"/>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4" name="Rectangle 502"/>
            <p:cNvSpPr>
              <a:spLocks noChangeArrowheads="1"/>
            </p:cNvSpPr>
            <p:nvPr/>
          </p:nvSpPr>
          <p:spPr bwMode="auto">
            <a:xfrm>
              <a:off x="12476163" y="7912101"/>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5" name="Rectangle 503"/>
            <p:cNvSpPr>
              <a:spLocks noChangeArrowheads="1"/>
            </p:cNvSpPr>
            <p:nvPr/>
          </p:nvSpPr>
          <p:spPr bwMode="auto">
            <a:xfrm>
              <a:off x="12476163" y="7912101"/>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6" name="Rectangle 504"/>
            <p:cNvSpPr>
              <a:spLocks noChangeArrowheads="1"/>
            </p:cNvSpPr>
            <p:nvPr/>
          </p:nvSpPr>
          <p:spPr bwMode="auto">
            <a:xfrm>
              <a:off x="12685713" y="7834313"/>
              <a:ext cx="76200" cy="7778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7" name="Rectangle 505"/>
            <p:cNvSpPr>
              <a:spLocks noChangeArrowheads="1"/>
            </p:cNvSpPr>
            <p:nvPr/>
          </p:nvSpPr>
          <p:spPr bwMode="auto">
            <a:xfrm>
              <a:off x="12685713" y="7834313"/>
              <a:ext cx="76200" cy="77788"/>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8" name="Rectangle 506"/>
            <p:cNvSpPr>
              <a:spLocks noChangeArrowheads="1"/>
            </p:cNvSpPr>
            <p:nvPr/>
          </p:nvSpPr>
          <p:spPr bwMode="auto">
            <a:xfrm>
              <a:off x="12887325" y="7758113"/>
              <a:ext cx="76200" cy="762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9" name="Rectangle 507"/>
            <p:cNvSpPr>
              <a:spLocks noChangeArrowheads="1"/>
            </p:cNvSpPr>
            <p:nvPr/>
          </p:nvSpPr>
          <p:spPr bwMode="auto">
            <a:xfrm>
              <a:off x="12887325" y="7758113"/>
              <a:ext cx="76200" cy="76200"/>
            </a:xfrm>
            <a:prstGeom prst="rect">
              <a:avLst/>
            </a:prstGeom>
            <a:noFill/>
            <a:ln w="9525" cap="flat">
              <a:solidFill>
                <a:srgbClr val="BE4B4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92" name="TextBox 47"/>
          <p:cNvSpPr txBox="1">
            <a:spLocks noChangeArrowheads="1"/>
          </p:cNvSpPr>
          <p:nvPr/>
        </p:nvSpPr>
        <p:spPr bwMode="auto">
          <a:xfrm>
            <a:off x="1848707" y="3093699"/>
            <a:ext cx="17995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ClrTx/>
              <a:buFontTx/>
              <a:buNone/>
            </a:pPr>
            <a:r>
              <a:rPr lang="en-US" altLang="en-US" sz="1600" dirty="0">
                <a:solidFill>
                  <a:schemeClr val="accent3">
                    <a:lumMod val="50000"/>
                  </a:schemeClr>
                </a:solidFill>
                <a:latin typeface="+mn-lt"/>
              </a:rPr>
              <a:t>Lower cumulative cost with CCO</a:t>
            </a:r>
          </a:p>
        </p:txBody>
      </p:sp>
      <p:grpSp>
        <p:nvGrpSpPr>
          <p:cNvPr id="993" name="Group 992"/>
          <p:cNvGrpSpPr/>
          <p:nvPr/>
        </p:nvGrpSpPr>
        <p:grpSpPr>
          <a:xfrm>
            <a:off x="2495724" y="2529765"/>
            <a:ext cx="471487" cy="471487"/>
            <a:chOff x="1439069" y="5853667"/>
            <a:chExt cx="471487" cy="471487"/>
          </a:xfrm>
          <a:solidFill>
            <a:schemeClr val="bg2">
              <a:lumMod val="25000"/>
            </a:schemeClr>
          </a:solidFill>
        </p:grpSpPr>
        <p:sp>
          <p:nvSpPr>
            <p:cNvPr id="994" name="Oval 993"/>
            <p:cNvSpPr/>
            <p:nvPr/>
          </p:nvSpPr>
          <p:spPr>
            <a:xfrm>
              <a:off x="1439069" y="5853667"/>
              <a:ext cx="471487" cy="471487"/>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5" name="Freeform 994"/>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03" name="Rectangle 1002"/>
          <p:cNvSpPr/>
          <p:nvPr/>
        </p:nvSpPr>
        <p:spPr>
          <a:xfrm>
            <a:off x="890588" y="2043113"/>
            <a:ext cx="332457" cy="209550"/>
          </a:xfrm>
          <a:prstGeom prst="rect">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333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507"/>
                                        </p:tgtEl>
                                        <p:attrNameLst>
                                          <p:attrName>style.visibility</p:attrName>
                                        </p:attrNameLst>
                                      </p:cBhvr>
                                      <p:to>
                                        <p:strVal val="visible"/>
                                      </p:to>
                                    </p:set>
                                    <p:animEffect transition="in" filter="strips(upRight)">
                                      <p:cBhvr>
                                        <p:cTn id="7" dur="500"/>
                                        <p:tgtEl>
                                          <p:spTgt spid="50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3"/>
                                        </p:tgtEl>
                                        <p:attrNameLst>
                                          <p:attrName>style.visibility</p:attrName>
                                        </p:attrNameLst>
                                      </p:cBhvr>
                                      <p:to>
                                        <p:strVal val="visible"/>
                                      </p:to>
                                    </p:set>
                                    <p:animEffect transition="in" filter="fade">
                                      <p:cBhvr>
                                        <p:cTn id="10" dur="500"/>
                                        <p:tgtEl>
                                          <p:spTgt spid="513"/>
                                        </p:tgtEl>
                                      </p:cBhvr>
                                    </p:animEffect>
                                  </p:childTnLst>
                                </p:cTn>
                              </p:par>
                              <p:par>
                                <p:cTn id="11" presetID="22" presetClass="entr" presetSubtype="8" fill="hold" nodeType="withEffect">
                                  <p:stCondLst>
                                    <p:cond delay="400"/>
                                  </p:stCondLst>
                                  <p:childTnLst>
                                    <p:set>
                                      <p:cBhvr>
                                        <p:cTn id="12" dur="1" fill="hold">
                                          <p:stCondLst>
                                            <p:cond delay="0"/>
                                          </p:stCondLst>
                                        </p:cTn>
                                        <p:tgtEl>
                                          <p:spTgt spid="506"/>
                                        </p:tgtEl>
                                        <p:attrNameLst>
                                          <p:attrName>style.visibility</p:attrName>
                                        </p:attrNameLst>
                                      </p:cBhvr>
                                      <p:to>
                                        <p:strVal val="visible"/>
                                      </p:to>
                                    </p:set>
                                    <p:animEffect transition="in" filter="wipe(left)">
                                      <p:cBhvr>
                                        <p:cTn id="13" dur="500"/>
                                        <p:tgtEl>
                                          <p:spTgt spid="506"/>
                                        </p:tgtEl>
                                      </p:cBhvr>
                                    </p:animEffect>
                                  </p:childTnLst>
                                </p:cTn>
                              </p:par>
                              <p:par>
                                <p:cTn id="14" presetID="10" presetClass="entr" presetSubtype="0" fill="hold" nodeType="withEffect">
                                  <p:stCondLst>
                                    <p:cond delay="800"/>
                                  </p:stCondLst>
                                  <p:childTnLst>
                                    <p:set>
                                      <p:cBhvr>
                                        <p:cTn id="15" dur="1" fill="hold">
                                          <p:stCondLst>
                                            <p:cond delay="0"/>
                                          </p:stCondLst>
                                        </p:cTn>
                                        <p:tgtEl>
                                          <p:spTgt spid="505"/>
                                        </p:tgtEl>
                                        <p:attrNameLst>
                                          <p:attrName>style.visibility</p:attrName>
                                        </p:attrNameLst>
                                      </p:cBhvr>
                                      <p:to>
                                        <p:strVal val="visible"/>
                                      </p:to>
                                    </p:set>
                                    <p:animEffect transition="in" filter="fade">
                                      <p:cBhvr>
                                        <p:cTn id="16" dur="500"/>
                                        <p:tgtEl>
                                          <p:spTgt spid="505"/>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508"/>
                                        </p:tgtEl>
                                        <p:attrNameLst>
                                          <p:attrName>style.visibility</p:attrName>
                                        </p:attrNameLst>
                                      </p:cBhvr>
                                      <p:to>
                                        <p:strVal val="visible"/>
                                      </p:to>
                                    </p:set>
                                    <p:animEffect transition="in" filter="fade">
                                      <p:cBhvr>
                                        <p:cTn id="19" dur="500"/>
                                        <p:tgtEl>
                                          <p:spTgt spid="508"/>
                                        </p:tgtEl>
                                      </p:cBhvr>
                                    </p:animEffect>
                                  </p:childTnLst>
                                </p:cTn>
                              </p:par>
                              <p:par>
                                <p:cTn id="20" presetID="53" presetClass="entr" presetSubtype="16" fill="hold" nodeType="withEffect">
                                  <p:stCondLst>
                                    <p:cond delay="1200"/>
                                  </p:stCondLst>
                                  <p:childTnLst>
                                    <p:set>
                                      <p:cBhvr>
                                        <p:cTn id="21" dur="1" fill="hold">
                                          <p:stCondLst>
                                            <p:cond delay="0"/>
                                          </p:stCondLst>
                                        </p:cTn>
                                        <p:tgtEl>
                                          <p:spTgt spid="509"/>
                                        </p:tgtEl>
                                        <p:attrNameLst>
                                          <p:attrName>style.visibility</p:attrName>
                                        </p:attrNameLst>
                                      </p:cBhvr>
                                      <p:to>
                                        <p:strVal val="visible"/>
                                      </p:to>
                                    </p:set>
                                    <p:anim calcmode="lin" valueType="num">
                                      <p:cBhvr>
                                        <p:cTn id="22" dur="500" fill="hold"/>
                                        <p:tgtEl>
                                          <p:spTgt spid="509"/>
                                        </p:tgtEl>
                                        <p:attrNameLst>
                                          <p:attrName>ppt_w</p:attrName>
                                        </p:attrNameLst>
                                      </p:cBhvr>
                                      <p:tavLst>
                                        <p:tav tm="0">
                                          <p:val>
                                            <p:fltVal val="0"/>
                                          </p:val>
                                        </p:tav>
                                        <p:tav tm="100000">
                                          <p:val>
                                            <p:strVal val="#ppt_w"/>
                                          </p:val>
                                        </p:tav>
                                      </p:tavLst>
                                    </p:anim>
                                    <p:anim calcmode="lin" valueType="num">
                                      <p:cBhvr>
                                        <p:cTn id="23" dur="500" fill="hold"/>
                                        <p:tgtEl>
                                          <p:spTgt spid="509"/>
                                        </p:tgtEl>
                                        <p:attrNameLst>
                                          <p:attrName>ppt_h</p:attrName>
                                        </p:attrNameLst>
                                      </p:cBhvr>
                                      <p:tavLst>
                                        <p:tav tm="0">
                                          <p:val>
                                            <p:fltVal val="0"/>
                                          </p:val>
                                        </p:tav>
                                        <p:tav tm="100000">
                                          <p:val>
                                            <p:strVal val="#ppt_h"/>
                                          </p:val>
                                        </p:tav>
                                      </p:tavLst>
                                    </p:anim>
                                    <p:animEffect transition="in" filter="fade">
                                      <p:cBhvr>
                                        <p:cTn id="24" dur="500"/>
                                        <p:tgtEl>
                                          <p:spTgt spid="509"/>
                                        </p:tgtEl>
                                      </p:cBhvr>
                                    </p:animEffect>
                                  </p:childTnLst>
                                </p:cTn>
                              </p:par>
                              <p:par>
                                <p:cTn id="25" presetID="6" presetClass="emph" presetSubtype="0" accel="48000" decel="52000" autoRev="1" fill="hold" nodeType="withEffect">
                                  <p:stCondLst>
                                    <p:cond delay="1500"/>
                                  </p:stCondLst>
                                  <p:childTnLst>
                                    <p:animScale>
                                      <p:cBhvr>
                                        <p:cTn id="26" dur="250" fill="hold"/>
                                        <p:tgtEl>
                                          <p:spTgt spid="509"/>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15"/>
                                        </p:tgtEl>
                                        <p:attrNameLst>
                                          <p:attrName>style.visibility</p:attrName>
                                        </p:attrNameLst>
                                      </p:cBhvr>
                                      <p:to>
                                        <p:strVal val="visible"/>
                                      </p:to>
                                    </p:set>
                                    <p:animEffect transition="in" filter="fade">
                                      <p:cBhvr>
                                        <p:cTn id="31" dur="500"/>
                                        <p:tgtEl>
                                          <p:spTgt spid="5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51"/>
                                        </p:tgtEl>
                                        <p:attrNameLst>
                                          <p:attrName>style.visibility</p:attrName>
                                        </p:attrNameLst>
                                      </p:cBhvr>
                                      <p:to>
                                        <p:strVal val="visible"/>
                                      </p:to>
                                    </p:set>
                                    <p:animEffect transition="in" filter="fade">
                                      <p:cBhvr>
                                        <p:cTn id="34" dur="500"/>
                                        <p:tgtEl>
                                          <p:spTgt spid="551"/>
                                        </p:tgtEl>
                                      </p:cBhvr>
                                    </p:animEffect>
                                  </p:childTnLst>
                                </p:cTn>
                              </p:par>
                              <p:par>
                                <p:cTn id="35" presetID="18" presetClass="entr" presetSubtype="3" fill="hold" nodeType="withEffect">
                                  <p:stCondLst>
                                    <p:cond delay="300"/>
                                  </p:stCondLst>
                                  <p:childTnLst>
                                    <p:set>
                                      <p:cBhvr>
                                        <p:cTn id="36" dur="1" fill="hold">
                                          <p:stCondLst>
                                            <p:cond delay="0"/>
                                          </p:stCondLst>
                                        </p:cTn>
                                        <p:tgtEl>
                                          <p:spTgt spid="516"/>
                                        </p:tgtEl>
                                        <p:attrNameLst>
                                          <p:attrName>style.visibility</p:attrName>
                                        </p:attrNameLst>
                                      </p:cBhvr>
                                      <p:to>
                                        <p:strVal val="visible"/>
                                      </p:to>
                                    </p:set>
                                    <p:animEffect transition="in" filter="strips(upRight)">
                                      <p:cBhvr>
                                        <p:cTn id="37" dur="500"/>
                                        <p:tgtEl>
                                          <p:spTgt spid="516"/>
                                        </p:tgtEl>
                                      </p:cBhvr>
                                    </p:animEffect>
                                  </p:childTnLst>
                                </p:cTn>
                              </p:par>
                              <p:par>
                                <p:cTn id="38" presetID="22" presetClass="entr" presetSubtype="8" fill="hold" nodeType="withEffect">
                                  <p:stCondLst>
                                    <p:cond delay="600"/>
                                  </p:stCondLst>
                                  <p:childTnLst>
                                    <p:set>
                                      <p:cBhvr>
                                        <p:cTn id="39" dur="1" fill="hold">
                                          <p:stCondLst>
                                            <p:cond delay="0"/>
                                          </p:stCondLst>
                                        </p:cTn>
                                        <p:tgtEl>
                                          <p:spTgt spid="570"/>
                                        </p:tgtEl>
                                        <p:attrNameLst>
                                          <p:attrName>style.visibility</p:attrName>
                                        </p:attrNameLst>
                                      </p:cBhvr>
                                      <p:to>
                                        <p:strVal val="visible"/>
                                      </p:to>
                                    </p:set>
                                    <p:animEffect transition="in" filter="wipe(left)">
                                      <p:cBhvr>
                                        <p:cTn id="40" dur="500"/>
                                        <p:tgtEl>
                                          <p:spTgt spid="570"/>
                                        </p:tgtEl>
                                      </p:cBhvr>
                                    </p:animEffect>
                                  </p:childTnLst>
                                </p:cTn>
                              </p:par>
                              <p:par>
                                <p:cTn id="41" presetID="10" presetClass="entr" presetSubtype="0" fill="hold" nodeType="withEffect">
                                  <p:stCondLst>
                                    <p:cond delay="800"/>
                                  </p:stCondLst>
                                  <p:childTnLst>
                                    <p:set>
                                      <p:cBhvr>
                                        <p:cTn id="42" dur="1" fill="hold">
                                          <p:stCondLst>
                                            <p:cond delay="0"/>
                                          </p:stCondLst>
                                        </p:cTn>
                                        <p:tgtEl>
                                          <p:spTgt spid="681"/>
                                        </p:tgtEl>
                                        <p:attrNameLst>
                                          <p:attrName>style.visibility</p:attrName>
                                        </p:attrNameLst>
                                      </p:cBhvr>
                                      <p:to>
                                        <p:strVal val="visible"/>
                                      </p:to>
                                    </p:set>
                                    <p:animEffect transition="in" filter="fade">
                                      <p:cBhvr>
                                        <p:cTn id="43" dur="500"/>
                                        <p:tgtEl>
                                          <p:spTgt spid="681"/>
                                        </p:tgtEl>
                                      </p:cBhvr>
                                    </p:animEffect>
                                  </p:childTnLst>
                                </p:cTn>
                              </p:par>
                              <p:par>
                                <p:cTn id="44" presetID="53" presetClass="entr" presetSubtype="16" fill="hold" nodeType="withEffect">
                                  <p:stCondLst>
                                    <p:cond delay="1200"/>
                                  </p:stCondLst>
                                  <p:childTnLst>
                                    <p:set>
                                      <p:cBhvr>
                                        <p:cTn id="45" dur="1" fill="hold">
                                          <p:stCondLst>
                                            <p:cond delay="0"/>
                                          </p:stCondLst>
                                        </p:cTn>
                                        <p:tgtEl>
                                          <p:spTgt spid="567"/>
                                        </p:tgtEl>
                                        <p:attrNameLst>
                                          <p:attrName>style.visibility</p:attrName>
                                        </p:attrNameLst>
                                      </p:cBhvr>
                                      <p:to>
                                        <p:strVal val="visible"/>
                                      </p:to>
                                    </p:set>
                                    <p:anim calcmode="lin" valueType="num">
                                      <p:cBhvr>
                                        <p:cTn id="46" dur="500" fill="hold"/>
                                        <p:tgtEl>
                                          <p:spTgt spid="567"/>
                                        </p:tgtEl>
                                        <p:attrNameLst>
                                          <p:attrName>ppt_w</p:attrName>
                                        </p:attrNameLst>
                                      </p:cBhvr>
                                      <p:tavLst>
                                        <p:tav tm="0">
                                          <p:val>
                                            <p:fltVal val="0"/>
                                          </p:val>
                                        </p:tav>
                                        <p:tav tm="100000">
                                          <p:val>
                                            <p:strVal val="#ppt_w"/>
                                          </p:val>
                                        </p:tav>
                                      </p:tavLst>
                                    </p:anim>
                                    <p:anim calcmode="lin" valueType="num">
                                      <p:cBhvr>
                                        <p:cTn id="47" dur="500" fill="hold"/>
                                        <p:tgtEl>
                                          <p:spTgt spid="567"/>
                                        </p:tgtEl>
                                        <p:attrNameLst>
                                          <p:attrName>ppt_h</p:attrName>
                                        </p:attrNameLst>
                                      </p:cBhvr>
                                      <p:tavLst>
                                        <p:tav tm="0">
                                          <p:val>
                                            <p:fltVal val="0"/>
                                          </p:val>
                                        </p:tav>
                                        <p:tav tm="100000">
                                          <p:val>
                                            <p:strVal val="#ppt_h"/>
                                          </p:val>
                                        </p:tav>
                                      </p:tavLst>
                                    </p:anim>
                                    <p:animEffect transition="in" filter="fade">
                                      <p:cBhvr>
                                        <p:cTn id="48" dur="500"/>
                                        <p:tgtEl>
                                          <p:spTgt spid="567"/>
                                        </p:tgtEl>
                                      </p:cBhvr>
                                    </p:animEffect>
                                  </p:childTnLst>
                                </p:cTn>
                              </p:par>
                              <p:par>
                                <p:cTn id="49" presetID="6" presetClass="emph" presetSubtype="0" accel="48000" decel="52000" autoRev="1" fill="hold" nodeType="withEffect">
                                  <p:stCondLst>
                                    <p:cond delay="1500"/>
                                  </p:stCondLst>
                                  <p:childTnLst>
                                    <p:animScale>
                                      <p:cBhvr>
                                        <p:cTn id="50" dur="250" fill="hold"/>
                                        <p:tgtEl>
                                          <p:spTgt spid="567"/>
                                        </p:tgtEl>
                                      </p:cBhvr>
                                      <p:by x="105000" y="105000"/>
                                    </p:animScale>
                                  </p:childTnLst>
                                </p:cTn>
                              </p:par>
                              <p:par>
                                <p:cTn id="51" presetID="10" presetClass="entr" presetSubtype="0" fill="hold" grpId="0" nodeType="withEffect">
                                  <p:stCondLst>
                                    <p:cond delay="1900"/>
                                  </p:stCondLst>
                                  <p:childTnLst>
                                    <p:set>
                                      <p:cBhvr>
                                        <p:cTn id="52" dur="1" fill="hold">
                                          <p:stCondLst>
                                            <p:cond delay="0"/>
                                          </p:stCondLst>
                                        </p:cTn>
                                        <p:tgtEl>
                                          <p:spTgt spid="566"/>
                                        </p:tgtEl>
                                        <p:attrNameLst>
                                          <p:attrName>style.visibility</p:attrName>
                                        </p:attrNameLst>
                                      </p:cBhvr>
                                      <p:to>
                                        <p:strVal val="visible"/>
                                      </p:to>
                                    </p:set>
                                    <p:animEffect transition="in" filter="fade">
                                      <p:cBhvr>
                                        <p:cTn id="53" dur="500"/>
                                        <p:tgtEl>
                                          <p:spTgt spid="56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90"/>
                                        </p:tgtEl>
                                        <p:attrNameLst>
                                          <p:attrName>style.visibility</p:attrName>
                                        </p:attrNameLst>
                                      </p:cBhvr>
                                      <p:to>
                                        <p:strVal val="visible"/>
                                      </p:to>
                                    </p:set>
                                    <p:animEffect transition="in" filter="fade">
                                      <p:cBhvr>
                                        <p:cTn id="58" dur="500"/>
                                        <p:tgtEl>
                                          <p:spTgt spid="69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24"/>
                                        </p:tgtEl>
                                        <p:attrNameLst>
                                          <p:attrName>style.visibility</p:attrName>
                                        </p:attrNameLst>
                                      </p:cBhvr>
                                      <p:to>
                                        <p:strVal val="visible"/>
                                      </p:to>
                                    </p:set>
                                    <p:animEffect transition="in" filter="fade">
                                      <p:cBhvr>
                                        <p:cTn id="61" dur="500"/>
                                        <p:tgtEl>
                                          <p:spTgt spid="72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03"/>
                                        </p:tgtEl>
                                        <p:attrNameLst>
                                          <p:attrName>style.visibility</p:attrName>
                                        </p:attrNameLst>
                                      </p:cBhvr>
                                      <p:to>
                                        <p:strVal val="visible"/>
                                      </p:to>
                                    </p:set>
                                    <p:animEffect transition="in" filter="fade">
                                      <p:cBhvr>
                                        <p:cTn id="64" dur="500"/>
                                        <p:tgtEl>
                                          <p:spTgt spid="1003"/>
                                        </p:tgtEl>
                                      </p:cBhvr>
                                    </p:animEffect>
                                  </p:childTnLst>
                                </p:cTn>
                              </p:par>
                              <p:par>
                                <p:cTn id="65" presetID="18" presetClass="entr" presetSubtype="3" fill="hold" nodeType="withEffect">
                                  <p:stCondLst>
                                    <p:cond delay="300"/>
                                  </p:stCondLst>
                                  <p:childTnLst>
                                    <p:set>
                                      <p:cBhvr>
                                        <p:cTn id="66" dur="1" fill="hold">
                                          <p:stCondLst>
                                            <p:cond delay="0"/>
                                          </p:stCondLst>
                                        </p:cTn>
                                        <p:tgtEl>
                                          <p:spTgt spid="691"/>
                                        </p:tgtEl>
                                        <p:attrNameLst>
                                          <p:attrName>style.visibility</p:attrName>
                                        </p:attrNameLst>
                                      </p:cBhvr>
                                      <p:to>
                                        <p:strVal val="visible"/>
                                      </p:to>
                                    </p:set>
                                    <p:animEffect transition="in" filter="strips(upRight)">
                                      <p:cBhvr>
                                        <p:cTn id="67" dur="500"/>
                                        <p:tgtEl>
                                          <p:spTgt spid="691"/>
                                        </p:tgtEl>
                                      </p:cBhvr>
                                    </p:animEffect>
                                  </p:childTnLst>
                                </p:cTn>
                              </p:par>
                              <p:par>
                                <p:cTn id="68" presetID="22" presetClass="entr" presetSubtype="8" fill="hold" nodeType="withEffect">
                                  <p:stCondLst>
                                    <p:cond delay="700"/>
                                  </p:stCondLst>
                                  <p:childTnLst>
                                    <p:set>
                                      <p:cBhvr>
                                        <p:cTn id="69" dur="1" fill="hold">
                                          <p:stCondLst>
                                            <p:cond delay="0"/>
                                          </p:stCondLst>
                                        </p:cTn>
                                        <p:tgtEl>
                                          <p:spTgt spid="879"/>
                                        </p:tgtEl>
                                        <p:attrNameLst>
                                          <p:attrName>style.visibility</p:attrName>
                                        </p:attrNameLst>
                                      </p:cBhvr>
                                      <p:to>
                                        <p:strVal val="visible"/>
                                      </p:to>
                                    </p:set>
                                    <p:animEffect transition="in" filter="wipe(left)">
                                      <p:cBhvr>
                                        <p:cTn id="70" dur="500"/>
                                        <p:tgtEl>
                                          <p:spTgt spid="879"/>
                                        </p:tgtEl>
                                      </p:cBhvr>
                                    </p:animEffect>
                                  </p:childTnLst>
                                </p:cTn>
                              </p:par>
                              <p:par>
                                <p:cTn id="71" presetID="10" presetClass="entr" presetSubtype="0" fill="hold" nodeType="withEffect">
                                  <p:stCondLst>
                                    <p:cond delay="1200"/>
                                  </p:stCondLst>
                                  <p:childTnLst>
                                    <p:set>
                                      <p:cBhvr>
                                        <p:cTn id="72" dur="1" fill="hold">
                                          <p:stCondLst>
                                            <p:cond delay="0"/>
                                          </p:stCondLst>
                                        </p:cTn>
                                        <p:tgtEl>
                                          <p:spTgt spid="990"/>
                                        </p:tgtEl>
                                        <p:attrNameLst>
                                          <p:attrName>style.visibility</p:attrName>
                                        </p:attrNameLst>
                                      </p:cBhvr>
                                      <p:to>
                                        <p:strVal val="visible"/>
                                      </p:to>
                                    </p:set>
                                    <p:animEffect transition="in" filter="fade">
                                      <p:cBhvr>
                                        <p:cTn id="73" dur="500"/>
                                        <p:tgtEl>
                                          <p:spTgt spid="990"/>
                                        </p:tgtEl>
                                      </p:cBhvr>
                                    </p:animEffect>
                                  </p:childTnLst>
                                </p:cTn>
                              </p:par>
                              <p:par>
                                <p:cTn id="74" presetID="53" presetClass="entr" presetSubtype="16" fill="hold" nodeType="withEffect">
                                  <p:stCondLst>
                                    <p:cond delay="1200"/>
                                  </p:stCondLst>
                                  <p:childTnLst>
                                    <p:set>
                                      <p:cBhvr>
                                        <p:cTn id="75" dur="1" fill="hold">
                                          <p:stCondLst>
                                            <p:cond delay="0"/>
                                          </p:stCondLst>
                                        </p:cTn>
                                        <p:tgtEl>
                                          <p:spTgt spid="993"/>
                                        </p:tgtEl>
                                        <p:attrNameLst>
                                          <p:attrName>style.visibility</p:attrName>
                                        </p:attrNameLst>
                                      </p:cBhvr>
                                      <p:to>
                                        <p:strVal val="visible"/>
                                      </p:to>
                                    </p:set>
                                    <p:anim calcmode="lin" valueType="num">
                                      <p:cBhvr>
                                        <p:cTn id="76" dur="500" fill="hold"/>
                                        <p:tgtEl>
                                          <p:spTgt spid="993"/>
                                        </p:tgtEl>
                                        <p:attrNameLst>
                                          <p:attrName>ppt_w</p:attrName>
                                        </p:attrNameLst>
                                      </p:cBhvr>
                                      <p:tavLst>
                                        <p:tav tm="0">
                                          <p:val>
                                            <p:fltVal val="0"/>
                                          </p:val>
                                        </p:tav>
                                        <p:tav tm="100000">
                                          <p:val>
                                            <p:strVal val="#ppt_w"/>
                                          </p:val>
                                        </p:tav>
                                      </p:tavLst>
                                    </p:anim>
                                    <p:anim calcmode="lin" valueType="num">
                                      <p:cBhvr>
                                        <p:cTn id="77" dur="500" fill="hold"/>
                                        <p:tgtEl>
                                          <p:spTgt spid="993"/>
                                        </p:tgtEl>
                                        <p:attrNameLst>
                                          <p:attrName>ppt_h</p:attrName>
                                        </p:attrNameLst>
                                      </p:cBhvr>
                                      <p:tavLst>
                                        <p:tav tm="0">
                                          <p:val>
                                            <p:fltVal val="0"/>
                                          </p:val>
                                        </p:tav>
                                        <p:tav tm="100000">
                                          <p:val>
                                            <p:strVal val="#ppt_h"/>
                                          </p:val>
                                        </p:tav>
                                      </p:tavLst>
                                    </p:anim>
                                    <p:animEffect transition="in" filter="fade">
                                      <p:cBhvr>
                                        <p:cTn id="78" dur="500"/>
                                        <p:tgtEl>
                                          <p:spTgt spid="993"/>
                                        </p:tgtEl>
                                      </p:cBhvr>
                                    </p:animEffect>
                                  </p:childTnLst>
                                </p:cTn>
                              </p:par>
                              <p:par>
                                <p:cTn id="79" presetID="6" presetClass="emph" presetSubtype="0" accel="48000" decel="52000" autoRev="1" fill="hold" nodeType="withEffect">
                                  <p:stCondLst>
                                    <p:cond delay="1500"/>
                                  </p:stCondLst>
                                  <p:childTnLst>
                                    <p:animScale>
                                      <p:cBhvr>
                                        <p:cTn id="80" dur="250" fill="hold"/>
                                        <p:tgtEl>
                                          <p:spTgt spid="993"/>
                                        </p:tgtEl>
                                      </p:cBhvr>
                                      <p:by x="105000" y="105000"/>
                                    </p:animScale>
                                  </p:childTnLst>
                                </p:cTn>
                              </p:par>
                              <p:par>
                                <p:cTn id="81" presetID="10" presetClass="entr" presetSubtype="0" fill="hold" grpId="0" nodeType="withEffect">
                                  <p:stCondLst>
                                    <p:cond delay="1900"/>
                                  </p:stCondLst>
                                  <p:childTnLst>
                                    <p:set>
                                      <p:cBhvr>
                                        <p:cTn id="82" dur="1" fill="hold">
                                          <p:stCondLst>
                                            <p:cond delay="0"/>
                                          </p:stCondLst>
                                        </p:cTn>
                                        <p:tgtEl>
                                          <p:spTgt spid="992"/>
                                        </p:tgtEl>
                                        <p:attrNameLst>
                                          <p:attrName>style.visibility</p:attrName>
                                        </p:attrNameLst>
                                      </p:cBhvr>
                                      <p:to>
                                        <p:strVal val="visible"/>
                                      </p:to>
                                    </p:set>
                                    <p:animEffect transition="in" filter="fade">
                                      <p:cBhvr>
                                        <p:cTn id="83" dur="500"/>
                                        <p:tgtEl>
                                          <p:spTgt spid="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 grpId="0"/>
      <p:bldP spid="513" grpId="0" animBg="1"/>
      <p:bldP spid="515" grpId="0" animBg="1"/>
      <p:bldP spid="551" grpId="0" animBg="1"/>
      <p:bldP spid="566" grpId="0"/>
      <p:bldP spid="690" grpId="0" animBg="1"/>
      <p:bldP spid="724" grpId="0" animBg="1"/>
      <p:bldP spid="992" grpId="0"/>
      <p:bldP spid="100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620" y="3910709"/>
            <a:ext cx="6876240" cy="677736"/>
          </a:xfrm>
        </p:spPr>
        <p:txBody>
          <a:bodyPr/>
          <a:lstStyle/>
          <a:p>
            <a:r>
              <a:rPr lang="en-US" altLang="en-US" dirty="0"/>
              <a:t>Results: ICER</a:t>
            </a:r>
            <a:endParaRPr lang="en-US" dirty="0"/>
          </a:p>
        </p:txBody>
      </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 name="Rectangle 2"/>
          <p:cNvSpPr/>
          <p:nvPr/>
        </p:nvSpPr>
        <p:spPr>
          <a:xfrm>
            <a:off x="143273" y="1052736"/>
            <a:ext cx="8782050" cy="5530850"/>
          </a:xfrm>
          <a:prstGeom prst="rect">
            <a:avLst/>
          </a:prstGeom>
          <a:solidFill>
            <a:schemeClr val="accent4">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p:cNvGrpSpPr/>
          <p:nvPr/>
        </p:nvGrpSpPr>
        <p:grpSpPr>
          <a:xfrm>
            <a:off x="997942" y="2292350"/>
            <a:ext cx="1794216" cy="3377482"/>
            <a:chOff x="997942" y="2292350"/>
            <a:chExt cx="2463800" cy="3377482"/>
          </a:xfrm>
        </p:grpSpPr>
        <p:cxnSp>
          <p:nvCxnSpPr>
            <p:cNvPr id="71" name="Straight Connector 70"/>
            <p:cNvCxnSpPr/>
            <p:nvPr/>
          </p:nvCxnSpPr>
          <p:spPr>
            <a:xfrm flipV="1">
              <a:off x="3461742" y="2292350"/>
              <a:ext cx="0" cy="3377482"/>
            </a:xfrm>
            <a:prstGeom prst="line">
              <a:avLst/>
            </a:prstGeom>
            <a:ln w="19050">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997942" y="2292350"/>
              <a:ext cx="2463800" cy="0"/>
            </a:xfrm>
            <a:prstGeom prst="line">
              <a:avLst/>
            </a:prstGeom>
            <a:ln w="19050">
              <a:solidFill>
                <a:schemeClr val="accent5"/>
              </a:solidFill>
              <a:prstDash val="dash"/>
            </a:ln>
          </p:spPr>
          <p:style>
            <a:lnRef idx="1">
              <a:schemeClr val="accent1"/>
            </a:lnRef>
            <a:fillRef idx="0">
              <a:schemeClr val="accent1"/>
            </a:fillRef>
            <a:effectRef idx="0">
              <a:schemeClr val="accent1"/>
            </a:effectRef>
            <a:fontRef idx="minor">
              <a:schemeClr val="tx1"/>
            </a:fontRef>
          </p:style>
        </p:cxnSp>
      </p:grpSp>
      <p:sp>
        <p:nvSpPr>
          <p:cNvPr id="74" name="Rectangle 50188"/>
          <p:cNvSpPr/>
          <p:nvPr/>
        </p:nvSpPr>
        <p:spPr>
          <a:xfrm>
            <a:off x="969159" y="3650293"/>
            <a:ext cx="4290701" cy="2022928"/>
          </a:xfrm>
          <a:prstGeom prst="rect">
            <a:avLst/>
          </a:prstGeom>
          <a:solidFill>
            <a:schemeClr val="accent3">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ICER -$375 per week </a:t>
            </a:r>
          </a:p>
        </p:txBody>
      </p:sp>
      <p:sp>
        <p:nvSpPr>
          <p:cNvPr id="76" name="Rectangle 50192"/>
          <p:cNvSpPr/>
          <p:nvPr/>
        </p:nvSpPr>
        <p:spPr>
          <a:xfrm>
            <a:off x="2795404" y="3647453"/>
            <a:ext cx="2460234" cy="2025768"/>
          </a:xfrm>
          <a:prstGeom prst="rect">
            <a:avLst/>
          </a:prstGeom>
          <a:solidFill>
            <a:schemeClr val="bg2">
              <a:lumMod val="50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a:p>
            <a:pPr algn="ctr">
              <a:defRPr/>
            </a:pPr>
            <a:r>
              <a:rPr lang="en-US" dirty="0"/>
              <a:t>$6,445 saved per patient</a:t>
            </a:r>
          </a:p>
        </p:txBody>
      </p:sp>
      <p:grpSp>
        <p:nvGrpSpPr>
          <p:cNvPr id="104" name="Group 103"/>
          <p:cNvGrpSpPr/>
          <p:nvPr/>
        </p:nvGrpSpPr>
        <p:grpSpPr>
          <a:xfrm>
            <a:off x="143273" y="1162826"/>
            <a:ext cx="8591716" cy="5552389"/>
            <a:chOff x="143273" y="1162826"/>
            <a:chExt cx="8591716" cy="5552389"/>
          </a:xfrm>
        </p:grpSpPr>
        <p:grpSp>
          <p:nvGrpSpPr>
            <p:cNvPr id="48" name="Group 47"/>
            <p:cNvGrpSpPr/>
            <p:nvPr/>
          </p:nvGrpSpPr>
          <p:grpSpPr>
            <a:xfrm>
              <a:off x="143273" y="1666875"/>
              <a:ext cx="8591716" cy="4500490"/>
              <a:chOff x="143273" y="1666875"/>
              <a:chExt cx="8591716" cy="4500490"/>
            </a:xfrm>
          </p:grpSpPr>
          <p:grpSp>
            <p:nvGrpSpPr>
              <p:cNvPr id="27" name="Group 26"/>
              <p:cNvGrpSpPr/>
              <p:nvPr/>
            </p:nvGrpSpPr>
            <p:grpSpPr>
              <a:xfrm>
                <a:off x="143273" y="1690899"/>
                <a:ext cx="800732" cy="3773290"/>
                <a:chOff x="229320" y="1690899"/>
                <a:chExt cx="800732" cy="3773290"/>
              </a:xfrm>
            </p:grpSpPr>
            <p:sp>
              <p:nvSpPr>
                <p:cNvPr id="7" name="TextBox 11"/>
                <p:cNvSpPr txBox="1">
                  <a:spLocks noChangeArrowheads="1"/>
                </p:cNvSpPr>
                <p:nvPr/>
              </p:nvSpPr>
              <p:spPr bwMode="auto">
                <a:xfrm>
                  <a:off x="280146" y="4662247"/>
                  <a:ext cx="7312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$5,000</a:t>
                  </a:r>
                </a:p>
              </p:txBody>
            </p:sp>
            <p:sp>
              <p:nvSpPr>
                <p:cNvPr id="8" name="TextBox 15"/>
                <p:cNvSpPr txBox="1">
                  <a:spLocks noChangeArrowheads="1"/>
                </p:cNvSpPr>
                <p:nvPr/>
              </p:nvSpPr>
              <p:spPr bwMode="auto">
                <a:xfrm>
                  <a:off x="280146" y="5156412"/>
                  <a:ext cx="7312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$2,500</a:t>
                  </a:r>
                </a:p>
              </p:txBody>
            </p:sp>
            <p:sp>
              <p:nvSpPr>
                <p:cNvPr id="9" name="TextBox 16"/>
                <p:cNvSpPr txBox="1">
                  <a:spLocks noChangeArrowheads="1"/>
                </p:cNvSpPr>
                <p:nvPr/>
              </p:nvSpPr>
              <p:spPr bwMode="auto">
                <a:xfrm>
                  <a:off x="338175" y="4168081"/>
                  <a:ext cx="6732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$7,500</a:t>
                  </a:r>
                </a:p>
              </p:txBody>
            </p:sp>
            <p:sp>
              <p:nvSpPr>
                <p:cNvPr id="10" name="TextBox 17"/>
                <p:cNvSpPr txBox="1">
                  <a:spLocks noChangeArrowheads="1"/>
                </p:cNvSpPr>
                <p:nvPr/>
              </p:nvSpPr>
              <p:spPr bwMode="auto">
                <a:xfrm>
                  <a:off x="247765" y="3673915"/>
                  <a:ext cx="7636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$10,000</a:t>
                  </a:r>
                </a:p>
              </p:txBody>
            </p:sp>
            <p:sp>
              <p:nvSpPr>
                <p:cNvPr id="11" name="TextBox 18"/>
                <p:cNvSpPr txBox="1">
                  <a:spLocks noChangeArrowheads="1"/>
                </p:cNvSpPr>
                <p:nvPr/>
              </p:nvSpPr>
              <p:spPr bwMode="auto">
                <a:xfrm>
                  <a:off x="254049" y="3178161"/>
                  <a:ext cx="7573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$12,500</a:t>
                  </a:r>
                </a:p>
              </p:txBody>
            </p:sp>
            <p:sp>
              <p:nvSpPr>
                <p:cNvPr id="12" name="TextBox 22"/>
                <p:cNvSpPr txBox="1">
                  <a:spLocks noChangeArrowheads="1"/>
                </p:cNvSpPr>
                <p:nvPr/>
              </p:nvSpPr>
              <p:spPr bwMode="auto">
                <a:xfrm>
                  <a:off x="254947" y="2682407"/>
                  <a:ext cx="756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$15,000</a:t>
                  </a:r>
                </a:p>
              </p:txBody>
            </p:sp>
            <p:sp>
              <p:nvSpPr>
                <p:cNvPr id="13" name="TextBox 23"/>
                <p:cNvSpPr txBox="1">
                  <a:spLocks noChangeArrowheads="1"/>
                </p:cNvSpPr>
                <p:nvPr/>
              </p:nvSpPr>
              <p:spPr bwMode="auto">
                <a:xfrm>
                  <a:off x="293186" y="2186653"/>
                  <a:ext cx="728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$17,500</a:t>
                  </a:r>
                  <a:endParaRPr lang="en-US" altLang="en-US" sz="1400" dirty="0">
                    <a:solidFill>
                      <a:schemeClr val="accent2"/>
                    </a:solidFill>
                    <a:latin typeface="+mn-lt"/>
                  </a:endParaRPr>
                </a:p>
              </p:txBody>
            </p:sp>
            <p:sp>
              <p:nvSpPr>
                <p:cNvPr id="14" name="TextBox 24"/>
                <p:cNvSpPr txBox="1">
                  <a:spLocks noChangeArrowheads="1"/>
                </p:cNvSpPr>
                <p:nvPr/>
              </p:nvSpPr>
              <p:spPr bwMode="auto">
                <a:xfrm>
                  <a:off x="229320" y="1690899"/>
                  <a:ext cx="800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$20,000</a:t>
                  </a:r>
                </a:p>
              </p:txBody>
            </p:sp>
          </p:grpSp>
          <p:grpSp>
            <p:nvGrpSpPr>
              <p:cNvPr id="28" name="Group 27"/>
              <p:cNvGrpSpPr/>
              <p:nvPr/>
            </p:nvGrpSpPr>
            <p:grpSpPr>
              <a:xfrm>
                <a:off x="954386" y="5859588"/>
                <a:ext cx="7780603" cy="307777"/>
                <a:chOff x="828990" y="5859588"/>
                <a:chExt cx="7780603" cy="307777"/>
              </a:xfrm>
            </p:grpSpPr>
            <p:sp>
              <p:nvSpPr>
                <p:cNvPr id="15" name="TextBox 26"/>
                <p:cNvSpPr txBox="1">
                  <a:spLocks noChangeArrowheads="1"/>
                </p:cNvSpPr>
                <p:nvPr/>
              </p:nvSpPr>
              <p:spPr bwMode="auto">
                <a:xfrm>
                  <a:off x="828990" y="5859588"/>
                  <a:ext cx="2808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5</a:t>
                  </a:r>
                </a:p>
              </p:txBody>
            </p:sp>
            <p:sp>
              <p:nvSpPr>
                <p:cNvPr id="16" name="TextBox 28"/>
                <p:cNvSpPr txBox="1">
                  <a:spLocks noChangeArrowheads="1"/>
                </p:cNvSpPr>
                <p:nvPr/>
              </p:nvSpPr>
              <p:spPr bwMode="auto">
                <a:xfrm>
                  <a:off x="1453957" y="5859588"/>
                  <a:ext cx="339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10</a:t>
                  </a:r>
                </a:p>
              </p:txBody>
            </p:sp>
            <p:sp>
              <p:nvSpPr>
                <p:cNvPr id="17" name="TextBox 29"/>
                <p:cNvSpPr txBox="1">
                  <a:spLocks noChangeArrowheads="1"/>
                </p:cNvSpPr>
                <p:nvPr/>
              </p:nvSpPr>
              <p:spPr bwMode="auto">
                <a:xfrm>
                  <a:off x="2205925" y="5859588"/>
                  <a:ext cx="3327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15</a:t>
                  </a:r>
                </a:p>
              </p:txBody>
            </p:sp>
            <p:sp>
              <p:nvSpPr>
                <p:cNvPr id="18" name="TextBox 30"/>
                <p:cNvSpPr txBox="1">
                  <a:spLocks noChangeArrowheads="1"/>
                </p:cNvSpPr>
                <p:nvPr/>
              </p:nvSpPr>
              <p:spPr bwMode="auto">
                <a:xfrm>
                  <a:off x="2959480" y="5859588"/>
                  <a:ext cx="377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a:solidFill>
                        <a:schemeClr val="accent2"/>
                      </a:solidFill>
                      <a:latin typeface="+mn-lt"/>
                    </a:rPr>
                    <a:t>20</a:t>
                  </a:r>
                </a:p>
              </p:txBody>
            </p:sp>
            <p:sp>
              <p:nvSpPr>
                <p:cNvPr id="19" name="TextBox 31"/>
                <p:cNvSpPr txBox="1">
                  <a:spLocks noChangeArrowheads="1"/>
                </p:cNvSpPr>
                <p:nvPr/>
              </p:nvSpPr>
              <p:spPr bwMode="auto">
                <a:xfrm>
                  <a:off x="3713035" y="5859588"/>
                  <a:ext cx="375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25</a:t>
                  </a:r>
                </a:p>
              </p:txBody>
            </p:sp>
            <p:sp>
              <p:nvSpPr>
                <p:cNvPr id="20" name="TextBox 32"/>
                <p:cNvSpPr txBox="1">
                  <a:spLocks noChangeArrowheads="1"/>
                </p:cNvSpPr>
                <p:nvPr/>
              </p:nvSpPr>
              <p:spPr bwMode="auto">
                <a:xfrm>
                  <a:off x="4466590" y="5859588"/>
                  <a:ext cx="377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30</a:t>
                  </a:r>
                </a:p>
              </p:txBody>
            </p:sp>
            <p:sp>
              <p:nvSpPr>
                <p:cNvPr id="21" name="TextBox 33"/>
                <p:cNvSpPr txBox="1">
                  <a:spLocks noChangeArrowheads="1"/>
                </p:cNvSpPr>
                <p:nvPr/>
              </p:nvSpPr>
              <p:spPr bwMode="auto">
                <a:xfrm>
                  <a:off x="5220145" y="5859588"/>
                  <a:ext cx="377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35</a:t>
                  </a:r>
                </a:p>
              </p:txBody>
            </p:sp>
            <p:sp>
              <p:nvSpPr>
                <p:cNvPr id="22" name="TextBox 34"/>
                <p:cNvSpPr txBox="1">
                  <a:spLocks noChangeArrowheads="1"/>
                </p:cNvSpPr>
                <p:nvPr/>
              </p:nvSpPr>
              <p:spPr bwMode="auto">
                <a:xfrm>
                  <a:off x="5973700" y="5859588"/>
                  <a:ext cx="377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40</a:t>
                  </a:r>
                </a:p>
              </p:txBody>
            </p:sp>
            <p:sp>
              <p:nvSpPr>
                <p:cNvPr id="23" name="TextBox 56"/>
                <p:cNvSpPr txBox="1">
                  <a:spLocks noChangeArrowheads="1"/>
                </p:cNvSpPr>
                <p:nvPr/>
              </p:nvSpPr>
              <p:spPr bwMode="auto">
                <a:xfrm>
                  <a:off x="6727255" y="5859588"/>
                  <a:ext cx="377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45</a:t>
                  </a:r>
                </a:p>
              </p:txBody>
            </p:sp>
            <p:sp>
              <p:nvSpPr>
                <p:cNvPr id="24" name="TextBox 57"/>
                <p:cNvSpPr txBox="1">
                  <a:spLocks noChangeArrowheads="1"/>
                </p:cNvSpPr>
                <p:nvPr/>
              </p:nvSpPr>
              <p:spPr bwMode="auto">
                <a:xfrm>
                  <a:off x="7480810" y="5859588"/>
                  <a:ext cx="377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50</a:t>
                  </a:r>
                </a:p>
              </p:txBody>
            </p:sp>
            <p:sp>
              <p:nvSpPr>
                <p:cNvPr id="25" name="TextBox 58"/>
                <p:cNvSpPr txBox="1">
                  <a:spLocks noChangeArrowheads="1"/>
                </p:cNvSpPr>
                <p:nvPr/>
              </p:nvSpPr>
              <p:spPr bwMode="auto">
                <a:xfrm>
                  <a:off x="8234362" y="5859588"/>
                  <a:ext cx="375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solidFill>
                        <a:schemeClr val="accent2"/>
                      </a:solidFill>
                      <a:latin typeface="+mn-lt"/>
                    </a:rPr>
                    <a:t>55</a:t>
                  </a:r>
                </a:p>
              </p:txBody>
            </p:sp>
          </p:grpSp>
          <p:cxnSp>
            <p:nvCxnSpPr>
              <p:cNvPr id="30" name="Straight Connector 29"/>
              <p:cNvCxnSpPr/>
              <p:nvPr/>
            </p:nvCxnSpPr>
            <p:spPr>
              <a:xfrm>
                <a:off x="969160" y="1666875"/>
                <a:ext cx="0" cy="401002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969160" y="5676900"/>
                <a:ext cx="759674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881132" y="1836152"/>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81132" y="2329733"/>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881132" y="2814243"/>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881132" y="3318257"/>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81132" y="3819168"/>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81132" y="4313334"/>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881132" y="4806009"/>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81132" y="5307074"/>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6200000">
                <a:off x="1015684"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a:off x="1697557"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6200000">
                <a:off x="2449525"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203080"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956635"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a:off x="4706642"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a:off x="5462491"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a:off x="6219420"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a:off x="6959748"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a:off x="7723600" y="5676900"/>
                <a:ext cx="175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a:off x="8477962" y="5676900"/>
                <a:ext cx="17588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9" name="Rectangle 68"/>
            <p:cNvSpPr/>
            <p:nvPr/>
          </p:nvSpPr>
          <p:spPr>
            <a:xfrm>
              <a:off x="2813844" y="6100853"/>
              <a:ext cx="3516312" cy="614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2"/>
                  </a:solidFill>
                </a:rPr>
                <a:t>Ulcer-free weeks</a:t>
              </a:r>
            </a:p>
          </p:txBody>
        </p:sp>
        <p:sp>
          <p:nvSpPr>
            <p:cNvPr id="80" name="Rectangle 79"/>
            <p:cNvSpPr/>
            <p:nvPr/>
          </p:nvSpPr>
          <p:spPr>
            <a:xfrm>
              <a:off x="508191" y="1162826"/>
              <a:ext cx="939010" cy="614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accent2"/>
                  </a:solidFill>
                </a:rPr>
                <a:t>Cost</a:t>
              </a:r>
            </a:p>
          </p:txBody>
        </p:sp>
      </p:grpSp>
      <p:grpSp>
        <p:nvGrpSpPr>
          <p:cNvPr id="92" name="Group 91"/>
          <p:cNvGrpSpPr/>
          <p:nvPr/>
        </p:nvGrpSpPr>
        <p:grpSpPr>
          <a:xfrm>
            <a:off x="2851064" y="3129619"/>
            <a:ext cx="2348914" cy="481325"/>
            <a:chOff x="5245099" y="3165288"/>
            <a:chExt cx="2773399" cy="481325"/>
          </a:xfrm>
        </p:grpSpPr>
        <p:sp>
          <p:nvSpPr>
            <p:cNvPr id="79" name="TextBox 50198"/>
            <p:cNvSpPr txBox="1">
              <a:spLocks noChangeArrowheads="1"/>
            </p:cNvSpPr>
            <p:nvPr/>
          </p:nvSpPr>
          <p:spPr bwMode="auto">
            <a:xfrm>
              <a:off x="5731681" y="3165288"/>
              <a:ext cx="1795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200" dirty="0">
                  <a:solidFill>
                    <a:schemeClr val="bg2">
                      <a:lumMod val="25000"/>
                    </a:schemeClr>
                  </a:solidFill>
                  <a:latin typeface="+mn-lt"/>
                </a:rPr>
                <a:t>Additional 17.2 weeks</a:t>
              </a:r>
            </a:p>
          </p:txBody>
        </p:sp>
        <p:grpSp>
          <p:nvGrpSpPr>
            <p:cNvPr id="82" name="Group 50197"/>
            <p:cNvGrpSpPr>
              <a:grpSpLocks/>
            </p:cNvGrpSpPr>
            <p:nvPr/>
          </p:nvGrpSpPr>
          <p:grpSpPr bwMode="auto">
            <a:xfrm>
              <a:off x="5245099" y="3454669"/>
              <a:ext cx="2773399" cy="191944"/>
              <a:chOff x="6533308" y="3152556"/>
              <a:chExt cx="2751667" cy="276444"/>
            </a:xfrm>
          </p:grpSpPr>
          <p:cxnSp>
            <p:nvCxnSpPr>
              <p:cNvPr id="83" name="Straight Connector 50194"/>
              <p:cNvCxnSpPr/>
              <p:nvPr/>
            </p:nvCxnSpPr>
            <p:spPr>
              <a:xfrm flipV="1">
                <a:off x="6533308" y="3152556"/>
                <a:ext cx="0" cy="276444"/>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9284975" y="3152556"/>
                <a:ext cx="0" cy="276444"/>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50196"/>
              <p:cNvCxnSpPr/>
              <p:nvPr/>
            </p:nvCxnSpPr>
            <p:spPr>
              <a:xfrm>
                <a:off x="6533308" y="3152556"/>
                <a:ext cx="2746906"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8" name="Group 97"/>
          <p:cNvGrpSpPr/>
          <p:nvPr/>
        </p:nvGrpSpPr>
        <p:grpSpPr>
          <a:xfrm>
            <a:off x="1538580" y="1469749"/>
            <a:ext cx="712940" cy="768193"/>
            <a:chOff x="2841765" y="2328094"/>
            <a:chExt cx="712940" cy="768193"/>
          </a:xfrm>
        </p:grpSpPr>
        <p:sp>
          <p:nvSpPr>
            <p:cNvPr id="99" name="Rectangle 98"/>
            <p:cNvSpPr/>
            <p:nvPr/>
          </p:nvSpPr>
          <p:spPr>
            <a:xfrm>
              <a:off x="2841765" y="2382628"/>
              <a:ext cx="712940" cy="495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200" dirty="0">
                  <a:solidFill>
                    <a:schemeClr val="accent3">
                      <a:lumMod val="50000"/>
                    </a:schemeClr>
                  </a:solidFill>
                </a:rPr>
                <a:t>$17,596</a:t>
              </a:r>
            </a:p>
          </p:txBody>
        </p:sp>
        <p:sp>
          <p:nvSpPr>
            <p:cNvPr id="100" name="Freeform 51"/>
            <p:cNvSpPr>
              <a:spLocks noEditPoints="1"/>
            </p:cNvSpPr>
            <p:nvPr/>
          </p:nvSpPr>
          <p:spPr bwMode="auto">
            <a:xfrm>
              <a:off x="2908229" y="2328094"/>
              <a:ext cx="597609" cy="768193"/>
            </a:xfrm>
            <a:custGeom>
              <a:avLst/>
              <a:gdLst>
                <a:gd name="T0" fmla="*/ 112 w 224"/>
                <a:gd name="T1" fmla="*/ 0 h 288"/>
                <a:gd name="T2" fmla="*/ 0 w 224"/>
                <a:gd name="T3" fmla="*/ 112 h 288"/>
                <a:gd name="T4" fmla="*/ 29 w 224"/>
                <a:gd name="T5" fmla="*/ 186 h 288"/>
                <a:gd name="T6" fmla="*/ 28 w 224"/>
                <a:gd name="T7" fmla="*/ 186 h 288"/>
                <a:gd name="T8" fmla="*/ 112 w 224"/>
                <a:gd name="T9" fmla="*/ 288 h 288"/>
                <a:gd name="T10" fmla="*/ 195 w 224"/>
                <a:gd name="T11" fmla="*/ 186 h 288"/>
                <a:gd name="T12" fmla="*/ 224 w 224"/>
                <a:gd name="T13" fmla="*/ 112 h 288"/>
                <a:gd name="T14" fmla="*/ 112 w 224"/>
                <a:gd name="T15" fmla="*/ 0 h 288"/>
                <a:gd name="T16" fmla="*/ 112 w 224"/>
                <a:gd name="T17" fmla="*/ 200 h 288"/>
                <a:gd name="T18" fmla="*/ 24 w 224"/>
                <a:gd name="T19" fmla="*/ 112 h 288"/>
                <a:gd name="T20" fmla="*/ 112 w 224"/>
                <a:gd name="T21" fmla="*/ 24 h 288"/>
                <a:gd name="T22" fmla="*/ 200 w 224"/>
                <a:gd name="T23" fmla="*/ 112 h 288"/>
                <a:gd name="T24" fmla="*/ 112 w 224"/>
                <a:gd name="T25" fmla="*/ 20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288">
                  <a:moveTo>
                    <a:pt x="112" y="0"/>
                  </a:moveTo>
                  <a:cubicBezTo>
                    <a:pt x="50" y="0"/>
                    <a:pt x="0" y="50"/>
                    <a:pt x="0" y="112"/>
                  </a:cubicBezTo>
                  <a:cubicBezTo>
                    <a:pt x="0" y="140"/>
                    <a:pt x="11" y="166"/>
                    <a:pt x="29" y="186"/>
                  </a:cubicBezTo>
                  <a:cubicBezTo>
                    <a:pt x="28" y="186"/>
                    <a:pt x="28" y="186"/>
                    <a:pt x="28" y="186"/>
                  </a:cubicBezTo>
                  <a:cubicBezTo>
                    <a:pt x="112" y="288"/>
                    <a:pt x="112" y="288"/>
                    <a:pt x="112" y="288"/>
                  </a:cubicBezTo>
                  <a:cubicBezTo>
                    <a:pt x="112" y="288"/>
                    <a:pt x="193" y="189"/>
                    <a:pt x="195" y="186"/>
                  </a:cubicBezTo>
                  <a:cubicBezTo>
                    <a:pt x="213" y="166"/>
                    <a:pt x="224" y="140"/>
                    <a:pt x="224" y="112"/>
                  </a:cubicBezTo>
                  <a:cubicBezTo>
                    <a:pt x="224" y="50"/>
                    <a:pt x="174" y="0"/>
                    <a:pt x="112" y="0"/>
                  </a:cubicBezTo>
                  <a:close/>
                  <a:moveTo>
                    <a:pt x="112" y="200"/>
                  </a:moveTo>
                  <a:cubicBezTo>
                    <a:pt x="63" y="200"/>
                    <a:pt x="24" y="160"/>
                    <a:pt x="24" y="112"/>
                  </a:cubicBezTo>
                  <a:cubicBezTo>
                    <a:pt x="24" y="63"/>
                    <a:pt x="63" y="24"/>
                    <a:pt x="112" y="24"/>
                  </a:cubicBezTo>
                  <a:cubicBezTo>
                    <a:pt x="161" y="24"/>
                    <a:pt x="200" y="63"/>
                    <a:pt x="200" y="112"/>
                  </a:cubicBezTo>
                  <a:cubicBezTo>
                    <a:pt x="200" y="160"/>
                    <a:pt x="161" y="200"/>
                    <a:pt x="112" y="20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06" name="Group 105"/>
          <p:cNvGrpSpPr/>
          <p:nvPr/>
        </p:nvGrpSpPr>
        <p:grpSpPr>
          <a:xfrm>
            <a:off x="980722" y="3637357"/>
            <a:ext cx="4279151" cy="2032475"/>
            <a:chOff x="997942" y="2292350"/>
            <a:chExt cx="2463800" cy="3340100"/>
          </a:xfrm>
        </p:grpSpPr>
        <p:cxnSp>
          <p:nvCxnSpPr>
            <p:cNvPr id="107" name="Straight Connector 106"/>
            <p:cNvCxnSpPr/>
            <p:nvPr/>
          </p:nvCxnSpPr>
          <p:spPr>
            <a:xfrm flipV="1">
              <a:off x="3461742" y="2292350"/>
              <a:ext cx="0" cy="3340100"/>
            </a:xfrm>
            <a:prstGeom prst="line">
              <a:avLst/>
            </a:prstGeom>
            <a:ln w="19050">
              <a:solidFill>
                <a:srgbClr val="2F5070"/>
              </a:solidFill>
              <a:prstDash val="dash"/>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997942" y="2292350"/>
              <a:ext cx="2463800" cy="0"/>
            </a:xfrm>
            <a:prstGeom prst="line">
              <a:avLst/>
            </a:prstGeom>
            <a:ln w="19050">
              <a:solidFill>
                <a:srgbClr val="2F5070"/>
              </a:solidFill>
              <a:prstDash val="dash"/>
            </a:ln>
          </p:spPr>
          <p:style>
            <a:lnRef idx="1">
              <a:schemeClr val="accent1"/>
            </a:lnRef>
            <a:fillRef idx="0">
              <a:schemeClr val="accent1"/>
            </a:fillRef>
            <a:effectRef idx="0">
              <a:schemeClr val="accent1"/>
            </a:effectRef>
            <a:fontRef idx="minor">
              <a:schemeClr val="tx1"/>
            </a:fontRef>
          </p:style>
        </p:cxnSp>
      </p:grpSp>
      <p:grpSp>
        <p:nvGrpSpPr>
          <p:cNvPr id="101" name="Group 100"/>
          <p:cNvGrpSpPr/>
          <p:nvPr/>
        </p:nvGrpSpPr>
        <p:grpSpPr>
          <a:xfrm>
            <a:off x="3676072" y="2849599"/>
            <a:ext cx="712940" cy="768193"/>
            <a:chOff x="4066820" y="4037816"/>
            <a:chExt cx="712940" cy="768193"/>
          </a:xfrm>
        </p:grpSpPr>
        <p:sp>
          <p:nvSpPr>
            <p:cNvPr id="102" name="Rectangle 101"/>
            <p:cNvSpPr/>
            <p:nvPr/>
          </p:nvSpPr>
          <p:spPr>
            <a:xfrm>
              <a:off x="4066820" y="4116513"/>
              <a:ext cx="712940" cy="495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200" dirty="0">
                  <a:solidFill>
                    <a:schemeClr val="accent3">
                      <a:lumMod val="50000"/>
                    </a:schemeClr>
                  </a:solidFill>
                </a:rPr>
                <a:t>$11,151</a:t>
              </a:r>
            </a:p>
          </p:txBody>
        </p:sp>
        <p:sp>
          <p:nvSpPr>
            <p:cNvPr id="103" name="Freeform 51"/>
            <p:cNvSpPr>
              <a:spLocks noEditPoints="1"/>
            </p:cNvSpPr>
            <p:nvPr/>
          </p:nvSpPr>
          <p:spPr bwMode="auto">
            <a:xfrm>
              <a:off x="4124486" y="4037816"/>
              <a:ext cx="597609" cy="768193"/>
            </a:xfrm>
            <a:custGeom>
              <a:avLst/>
              <a:gdLst>
                <a:gd name="T0" fmla="*/ 112 w 224"/>
                <a:gd name="T1" fmla="*/ 0 h 288"/>
                <a:gd name="T2" fmla="*/ 0 w 224"/>
                <a:gd name="T3" fmla="*/ 112 h 288"/>
                <a:gd name="T4" fmla="*/ 29 w 224"/>
                <a:gd name="T5" fmla="*/ 186 h 288"/>
                <a:gd name="T6" fmla="*/ 28 w 224"/>
                <a:gd name="T7" fmla="*/ 186 h 288"/>
                <a:gd name="T8" fmla="*/ 112 w 224"/>
                <a:gd name="T9" fmla="*/ 288 h 288"/>
                <a:gd name="T10" fmla="*/ 195 w 224"/>
                <a:gd name="T11" fmla="*/ 186 h 288"/>
                <a:gd name="T12" fmla="*/ 224 w 224"/>
                <a:gd name="T13" fmla="*/ 112 h 288"/>
                <a:gd name="T14" fmla="*/ 112 w 224"/>
                <a:gd name="T15" fmla="*/ 0 h 288"/>
                <a:gd name="T16" fmla="*/ 112 w 224"/>
                <a:gd name="T17" fmla="*/ 200 h 288"/>
                <a:gd name="T18" fmla="*/ 24 w 224"/>
                <a:gd name="T19" fmla="*/ 112 h 288"/>
                <a:gd name="T20" fmla="*/ 112 w 224"/>
                <a:gd name="T21" fmla="*/ 24 h 288"/>
                <a:gd name="T22" fmla="*/ 200 w 224"/>
                <a:gd name="T23" fmla="*/ 112 h 288"/>
                <a:gd name="T24" fmla="*/ 112 w 224"/>
                <a:gd name="T25" fmla="*/ 20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288">
                  <a:moveTo>
                    <a:pt x="112" y="0"/>
                  </a:moveTo>
                  <a:cubicBezTo>
                    <a:pt x="50" y="0"/>
                    <a:pt x="0" y="50"/>
                    <a:pt x="0" y="112"/>
                  </a:cubicBezTo>
                  <a:cubicBezTo>
                    <a:pt x="0" y="140"/>
                    <a:pt x="11" y="166"/>
                    <a:pt x="29" y="186"/>
                  </a:cubicBezTo>
                  <a:cubicBezTo>
                    <a:pt x="28" y="186"/>
                    <a:pt x="28" y="186"/>
                    <a:pt x="28" y="186"/>
                  </a:cubicBezTo>
                  <a:cubicBezTo>
                    <a:pt x="112" y="288"/>
                    <a:pt x="112" y="288"/>
                    <a:pt x="112" y="288"/>
                  </a:cubicBezTo>
                  <a:cubicBezTo>
                    <a:pt x="112" y="288"/>
                    <a:pt x="193" y="189"/>
                    <a:pt x="195" y="186"/>
                  </a:cubicBezTo>
                  <a:cubicBezTo>
                    <a:pt x="213" y="166"/>
                    <a:pt x="224" y="140"/>
                    <a:pt x="224" y="112"/>
                  </a:cubicBezTo>
                  <a:cubicBezTo>
                    <a:pt x="224" y="50"/>
                    <a:pt x="174" y="0"/>
                    <a:pt x="112" y="0"/>
                  </a:cubicBezTo>
                  <a:close/>
                  <a:moveTo>
                    <a:pt x="112" y="200"/>
                  </a:moveTo>
                  <a:cubicBezTo>
                    <a:pt x="63" y="200"/>
                    <a:pt x="24" y="160"/>
                    <a:pt x="24" y="112"/>
                  </a:cubicBezTo>
                  <a:cubicBezTo>
                    <a:pt x="24" y="63"/>
                    <a:pt x="63" y="24"/>
                    <a:pt x="112" y="24"/>
                  </a:cubicBezTo>
                  <a:cubicBezTo>
                    <a:pt x="161" y="24"/>
                    <a:pt x="200" y="63"/>
                    <a:pt x="200" y="112"/>
                  </a:cubicBezTo>
                  <a:cubicBezTo>
                    <a:pt x="200" y="160"/>
                    <a:pt x="161" y="200"/>
                    <a:pt x="112" y="200"/>
                  </a:cubicBez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70" name="Rectangle 69"/>
          <p:cNvSpPr/>
          <p:nvPr/>
        </p:nvSpPr>
        <p:spPr>
          <a:xfrm>
            <a:off x="997337" y="2320863"/>
            <a:ext cx="1774352" cy="4206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Standard of care</a:t>
            </a:r>
          </a:p>
        </p:txBody>
      </p:sp>
      <p:sp>
        <p:nvSpPr>
          <p:cNvPr id="110" name="Title 1"/>
          <p:cNvSpPr txBox="1">
            <a:spLocks/>
          </p:cNvSpPr>
          <p:nvPr/>
        </p:nvSpPr>
        <p:spPr>
          <a:xfrm>
            <a:off x="171450" y="152401"/>
            <a:ext cx="6876240" cy="677736"/>
          </a:xfrm>
          <a:prstGeom prst="rect">
            <a:avLst/>
          </a:prstGeom>
        </p:spPr>
        <p:txBody>
          <a:bodyPr vert="horz" lIns="0" tIns="0" rIns="0" bIns="0" rtlCol="0" anchor="ctr">
            <a:normAutofit/>
          </a:bodyPr>
          <a:lstStyle>
            <a:lvl1pPr algn="l" defTabSz="685617" rtl="0" eaLnBrk="1" latinLnBrk="0" hangingPunct="1">
              <a:spcBef>
                <a:spcPct val="0"/>
              </a:spcBef>
              <a:buNone/>
              <a:defRPr sz="2400" kern="1200">
                <a:solidFill>
                  <a:schemeClr val="bg1"/>
                </a:solidFill>
                <a:latin typeface="+mn-lt"/>
                <a:ea typeface="Segoe UI" panose="020B0502040204020203" pitchFamily="34" charset="0"/>
                <a:cs typeface="Segoe UI" panose="020B0502040204020203" pitchFamily="34" charset="0"/>
              </a:defRPr>
            </a:lvl1pPr>
          </a:lstStyle>
          <a:p>
            <a:r>
              <a:rPr lang="en-US" altLang="en-US" dirty="0"/>
              <a:t>Results: ICER</a:t>
            </a:r>
            <a:endParaRPr lang="en-US" dirty="0"/>
          </a:p>
        </p:txBody>
      </p:sp>
      <p:grpSp>
        <p:nvGrpSpPr>
          <p:cNvPr id="6" name="Group 5"/>
          <p:cNvGrpSpPr/>
          <p:nvPr/>
        </p:nvGrpSpPr>
        <p:grpSpPr>
          <a:xfrm>
            <a:off x="4908225" y="4861334"/>
            <a:ext cx="712940" cy="768193"/>
            <a:chOff x="4908225" y="4861334"/>
            <a:chExt cx="712940" cy="768193"/>
          </a:xfrm>
        </p:grpSpPr>
        <p:sp>
          <p:nvSpPr>
            <p:cNvPr id="5" name="Oval 4"/>
            <p:cNvSpPr/>
            <p:nvPr/>
          </p:nvSpPr>
          <p:spPr>
            <a:xfrm>
              <a:off x="4997001" y="4906034"/>
              <a:ext cx="510103" cy="510103"/>
            </a:xfrm>
            <a:prstGeom prst="ellipse">
              <a:avLst/>
            </a:prstGeom>
            <a:solidFill>
              <a:srgbClr val="E3E8E8"/>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p:cNvGrpSpPr/>
            <p:nvPr/>
          </p:nvGrpSpPr>
          <p:grpSpPr>
            <a:xfrm>
              <a:off x="4908225" y="4861334"/>
              <a:ext cx="712940" cy="768193"/>
              <a:chOff x="3611121" y="4037816"/>
              <a:chExt cx="712940" cy="768193"/>
            </a:xfrm>
          </p:grpSpPr>
          <p:sp>
            <p:nvSpPr>
              <p:cNvPr id="77" name="Rectangle 76"/>
              <p:cNvSpPr/>
              <p:nvPr/>
            </p:nvSpPr>
            <p:spPr>
              <a:xfrm>
                <a:off x="3611121" y="4116513"/>
                <a:ext cx="712940" cy="495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200" dirty="0">
                    <a:solidFill>
                      <a:schemeClr val="accent3">
                        <a:lumMod val="50000"/>
                      </a:schemeClr>
                    </a:solidFill>
                  </a:rPr>
                  <a:t>33.94</a:t>
                </a:r>
              </a:p>
            </p:txBody>
          </p:sp>
          <p:sp>
            <p:nvSpPr>
              <p:cNvPr id="87" name="Freeform 51"/>
              <p:cNvSpPr>
                <a:spLocks noEditPoints="1"/>
              </p:cNvSpPr>
              <p:nvPr/>
            </p:nvSpPr>
            <p:spPr bwMode="auto">
              <a:xfrm>
                <a:off x="3668787" y="4037816"/>
                <a:ext cx="597609" cy="768193"/>
              </a:xfrm>
              <a:custGeom>
                <a:avLst/>
                <a:gdLst>
                  <a:gd name="T0" fmla="*/ 112 w 224"/>
                  <a:gd name="T1" fmla="*/ 0 h 288"/>
                  <a:gd name="T2" fmla="*/ 0 w 224"/>
                  <a:gd name="T3" fmla="*/ 112 h 288"/>
                  <a:gd name="T4" fmla="*/ 29 w 224"/>
                  <a:gd name="T5" fmla="*/ 186 h 288"/>
                  <a:gd name="T6" fmla="*/ 28 w 224"/>
                  <a:gd name="T7" fmla="*/ 186 h 288"/>
                  <a:gd name="T8" fmla="*/ 112 w 224"/>
                  <a:gd name="T9" fmla="*/ 288 h 288"/>
                  <a:gd name="T10" fmla="*/ 195 w 224"/>
                  <a:gd name="T11" fmla="*/ 186 h 288"/>
                  <a:gd name="T12" fmla="*/ 224 w 224"/>
                  <a:gd name="T13" fmla="*/ 112 h 288"/>
                  <a:gd name="T14" fmla="*/ 112 w 224"/>
                  <a:gd name="T15" fmla="*/ 0 h 288"/>
                  <a:gd name="T16" fmla="*/ 112 w 224"/>
                  <a:gd name="T17" fmla="*/ 200 h 288"/>
                  <a:gd name="T18" fmla="*/ 24 w 224"/>
                  <a:gd name="T19" fmla="*/ 112 h 288"/>
                  <a:gd name="T20" fmla="*/ 112 w 224"/>
                  <a:gd name="T21" fmla="*/ 24 h 288"/>
                  <a:gd name="T22" fmla="*/ 200 w 224"/>
                  <a:gd name="T23" fmla="*/ 112 h 288"/>
                  <a:gd name="T24" fmla="*/ 112 w 224"/>
                  <a:gd name="T25" fmla="*/ 20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288">
                    <a:moveTo>
                      <a:pt x="112" y="0"/>
                    </a:moveTo>
                    <a:cubicBezTo>
                      <a:pt x="50" y="0"/>
                      <a:pt x="0" y="50"/>
                      <a:pt x="0" y="112"/>
                    </a:cubicBezTo>
                    <a:cubicBezTo>
                      <a:pt x="0" y="140"/>
                      <a:pt x="11" y="166"/>
                      <a:pt x="29" y="186"/>
                    </a:cubicBezTo>
                    <a:cubicBezTo>
                      <a:pt x="28" y="186"/>
                      <a:pt x="28" y="186"/>
                      <a:pt x="28" y="186"/>
                    </a:cubicBezTo>
                    <a:cubicBezTo>
                      <a:pt x="112" y="288"/>
                      <a:pt x="112" y="288"/>
                      <a:pt x="112" y="288"/>
                    </a:cubicBezTo>
                    <a:cubicBezTo>
                      <a:pt x="112" y="288"/>
                      <a:pt x="193" y="189"/>
                      <a:pt x="195" y="186"/>
                    </a:cubicBezTo>
                    <a:cubicBezTo>
                      <a:pt x="213" y="166"/>
                      <a:pt x="224" y="140"/>
                      <a:pt x="224" y="112"/>
                    </a:cubicBezTo>
                    <a:cubicBezTo>
                      <a:pt x="224" y="50"/>
                      <a:pt x="174" y="0"/>
                      <a:pt x="112" y="0"/>
                    </a:cubicBezTo>
                    <a:close/>
                    <a:moveTo>
                      <a:pt x="112" y="200"/>
                    </a:moveTo>
                    <a:cubicBezTo>
                      <a:pt x="63" y="200"/>
                      <a:pt x="24" y="160"/>
                      <a:pt x="24" y="112"/>
                    </a:cubicBezTo>
                    <a:cubicBezTo>
                      <a:pt x="24" y="63"/>
                      <a:pt x="63" y="24"/>
                      <a:pt x="112" y="24"/>
                    </a:cubicBezTo>
                    <a:cubicBezTo>
                      <a:pt x="161" y="24"/>
                      <a:pt x="200" y="63"/>
                      <a:pt x="200" y="112"/>
                    </a:cubicBezTo>
                    <a:cubicBezTo>
                      <a:pt x="200" y="160"/>
                      <a:pt x="161" y="200"/>
                      <a:pt x="112" y="200"/>
                    </a:cubicBez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4" name="Group 3"/>
          <p:cNvGrpSpPr/>
          <p:nvPr/>
        </p:nvGrpSpPr>
        <p:grpSpPr>
          <a:xfrm>
            <a:off x="2432803" y="4861334"/>
            <a:ext cx="712940" cy="768193"/>
            <a:chOff x="2969595" y="4530736"/>
            <a:chExt cx="712940" cy="768193"/>
          </a:xfrm>
        </p:grpSpPr>
        <p:sp>
          <p:nvSpPr>
            <p:cNvPr id="105" name="Oval 104"/>
            <p:cNvSpPr/>
            <p:nvPr/>
          </p:nvSpPr>
          <p:spPr>
            <a:xfrm>
              <a:off x="3071014" y="4587867"/>
              <a:ext cx="510103" cy="510103"/>
            </a:xfrm>
            <a:prstGeom prst="ellipse">
              <a:avLst/>
            </a:prstGeom>
            <a:solidFill>
              <a:srgbClr val="E3E8E8"/>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p:cNvGrpSpPr/>
            <p:nvPr/>
          </p:nvGrpSpPr>
          <p:grpSpPr>
            <a:xfrm>
              <a:off x="2969595" y="4530736"/>
              <a:ext cx="712940" cy="768193"/>
              <a:chOff x="2934552" y="2421964"/>
              <a:chExt cx="712940" cy="768193"/>
            </a:xfrm>
          </p:grpSpPr>
          <p:sp>
            <p:nvSpPr>
              <p:cNvPr id="95" name="Rectangle 94"/>
              <p:cNvSpPr/>
              <p:nvPr/>
            </p:nvSpPr>
            <p:spPr>
              <a:xfrm>
                <a:off x="2934552" y="2492356"/>
                <a:ext cx="712940" cy="495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200" dirty="0">
                    <a:solidFill>
                      <a:schemeClr val="accent3">
                        <a:lumMod val="50000"/>
                      </a:schemeClr>
                    </a:solidFill>
                  </a:rPr>
                  <a:t>16.75</a:t>
                </a:r>
              </a:p>
            </p:txBody>
          </p:sp>
          <p:sp>
            <p:nvSpPr>
              <p:cNvPr id="96" name="Freeform 51"/>
              <p:cNvSpPr>
                <a:spLocks noEditPoints="1"/>
              </p:cNvSpPr>
              <p:nvPr/>
            </p:nvSpPr>
            <p:spPr bwMode="auto">
              <a:xfrm>
                <a:off x="2992550" y="2421964"/>
                <a:ext cx="597609" cy="768193"/>
              </a:xfrm>
              <a:custGeom>
                <a:avLst/>
                <a:gdLst>
                  <a:gd name="T0" fmla="*/ 112 w 224"/>
                  <a:gd name="T1" fmla="*/ 0 h 288"/>
                  <a:gd name="T2" fmla="*/ 0 w 224"/>
                  <a:gd name="T3" fmla="*/ 112 h 288"/>
                  <a:gd name="T4" fmla="*/ 29 w 224"/>
                  <a:gd name="T5" fmla="*/ 186 h 288"/>
                  <a:gd name="T6" fmla="*/ 28 w 224"/>
                  <a:gd name="T7" fmla="*/ 186 h 288"/>
                  <a:gd name="T8" fmla="*/ 112 w 224"/>
                  <a:gd name="T9" fmla="*/ 288 h 288"/>
                  <a:gd name="T10" fmla="*/ 195 w 224"/>
                  <a:gd name="T11" fmla="*/ 186 h 288"/>
                  <a:gd name="T12" fmla="*/ 224 w 224"/>
                  <a:gd name="T13" fmla="*/ 112 h 288"/>
                  <a:gd name="T14" fmla="*/ 112 w 224"/>
                  <a:gd name="T15" fmla="*/ 0 h 288"/>
                  <a:gd name="T16" fmla="*/ 112 w 224"/>
                  <a:gd name="T17" fmla="*/ 200 h 288"/>
                  <a:gd name="T18" fmla="*/ 24 w 224"/>
                  <a:gd name="T19" fmla="*/ 112 h 288"/>
                  <a:gd name="T20" fmla="*/ 112 w 224"/>
                  <a:gd name="T21" fmla="*/ 24 h 288"/>
                  <a:gd name="T22" fmla="*/ 200 w 224"/>
                  <a:gd name="T23" fmla="*/ 112 h 288"/>
                  <a:gd name="T24" fmla="*/ 112 w 224"/>
                  <a:gd name="T25" fmla="*/ 20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288">
                    <a:moveTo>
                      <a:pt x="112" y="0"/>
                    </a:moveTo>
                    <a:cubicBezTo>
                      <a:pt x="50" y="0"/>
                      <a:pt x="0" y="50"/>
                      <a:pt x="0" y="112"/>
                    </a:cubicBezTo>
                    <a:cubicBezTo>
                      <a:pt x="0" y="140"/>
                      <a:pt x="11" y="166"/>
                      <a:pt x="29" y="186"/>
                    </a:cubicBezTo>
                    <a:cubicBezTo>
                      <a:pt x="28" y="186"/>
                      <a:pt x="28" y="186"/>
                      <a:pt x="28" y="186"/>
                    </a:cubicBezTo>
                    <a:cubicBezTo>
                      <a:pt x="112" y="288"/>
                      <a:pt x="112" y="288"/>
                      <a:pt x="112" y="288"/>
                    </a:cubicBezTo>
                    <a:cubicBezTo>
                      <a:pt x="112" y="288"/>
                      <a:pt x="193" y="189"/>
                      <a:pt x="195" y="186"/>
                    </a:cubicBezTo>
                    <a:cubicBezTo>
                      <a:pt x="213" y="166"/>
                      <a:pt x="224" y="140"/>
                      <a:pt x="224" y="112"/>
                    </a:cubicBezTo>
                    <a:cubicBezTo>
                      <a:pt x="224" y="50"/>
                      <a:pt x="174" y="0"/>
                      <a:pt x="112" y="0"/>
                    </a:cubicBezTo>
                    <a:close/>
                    <a:moveTo>
                      <a:pt x="112" y="200"/>
                    </a:moveTo>
                    <a:cubicBezTo>
                      <a:pt x="63" y="200"/>
                      <a:pt x="24" y="160"/>
                      <a:pt x="24" y="112"/>
                    </a:cubicBezTo>
                    <a:cubicBezTo>
                      <a:pt x="24" y="63"/>
                      <a:pt x="63" y="24"/>
                      <a:pt x="112" y="24"/>
                    </a:cubicBezTo>
                    <a:cubicBezTo>
                      <a:pt x="161" y="24"/>
                      <a:pt x="200" y="63"/>
                      <a:pt x="200" y="112"/>
                    </a:cubicBezTo>
                    <a:cubicBezTo>
                      <a:pt x="200" y="160"/>
                      <a:pt x="161" y="200"/>
                      <a:pt x="112" y="20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grpSp>
        <p:nvGrpSpPr>
          <p:cNvPr id="94" name="Group 93"/>
          <p:cNvGrpSpPr/>
          <p:nvPr/>
        </p:nvGrpSpPr>
        <p:grpSpPr>
          <a:xfrm>
            <a:off x="3717299" y="2365642"/>
            <a:ext cx="616445" cy="616445"/>
            <a:chOff x="1439069" y="5853667"/>
            <a:chExt cx="471487" cy="471487"/>
          </a:xfrm>
          <a:solidFill>
            <a:schemeClr val="bg2">
              <a:lumMod val="25000"/>
            </a:schemeClr>
          </a:solidFill>
        </p:grpSpPr>
        <p:sp>
          <p:nvSpPr>
            <p:cNvPr id="109" name="Oval 108"/>
            <p:cNvSpPr/>
            <p:nvPr/>
          </p:nvSpPr>
          <p:spPr>
            <a:xfrm>
              <a:off x="1439069" y="5853667"/>
              <a:ext cx="471487" cy="471487"/>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reeform 110"/>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no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8" name="Rectangle 67"/>
          <p:cNvSpPr/>
          <p:nvPr/>
        </p:nvSpPr>
        <p:spPr>
          <a:xfrm>
            <a:off x="2819986" y="3669140"/>
            <a:ext cx="2425113" cy="420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t>Standard of care + CCO</a:t>
            </a:r>
          </a:p>
        </p:txBody>
      </p:sp>
    </p:spTree>
    <p:extLst>
      <p:ext uri="{BB962C8B-B14F-4D97-AF65-F5344CB8AC3E}">
        <p14:creationId xmlns:p14="http://schemas.microsoft.com/office/powerpoint/2010/main" val="427644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strips(upRight)">
                                      <p:cBhvr>
                                        <p:cTn id="7" dur="500"/>
                                        <p:tgtEl>
                                          <p:spTgt spid="104"/>
                                        </p:tgtEl>
                                      </p:cBhvr>
                                    </p:animEffect>
                                  </p:childTnLst>
                                </p:cTn>
                              </p:par>
                              <p:par>
                                <p:cTn id="8" presetID="18" presetClass="entr" presetSubtype="12" fill="hold" nodeType="withEffect">
                                  <p:stCondLst>
                                    <p:cond delay="500"/>
                                  </p:stCondLst>
                                  <p:childTnLst>
                                    <p:set>
                                      <p:cBhvr>
                                        <p:cTn id="9" dur="1" fill="hold">
                                          <p:stCondLst>
                                            <p:cond delay="0"/>
                                          </p:stCondLst>
                                        </p:cTn>
                                        <p:tgtEl>
                                          <p:spTgt spid="93"/>
                                        </p:tgtEl>
                                        <p:attrNameLst>
                                          <p:attrName>style.visibility</p:attrName>
                                        </p:attrNameLst>
                                      </p:cBhvr>
                                      <p:to>
                                        <p:strVal val="visible"/>
                                      </p:to>
                                    </p:set>
                                    <p:animEffect transition="in" filter="strips(downLeft)">
                                      <p:cBhvr>
                                        <p:cTn id="10" dur="500"/>
                                        <p:tgtEl>
                                          <p:spTgt spid="9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par>
                                <p:cTn id="14" presetID="10" presetClass="entr" presetSubtype="0" fill="hold" nodeType="withEffect">
                                  <p:stCondLst>
                                    <p:cond delay="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500"/>
                                  </p:stCondLst>
                                  <p:childTnLst>
                                    <p:set>
                                      <p:cBhvr>
                                        <p:cTn id="18" dur="1" fill="hold">
                                          <p:stCondLst>
                                            <p:cond delay="0"/>
                                          </p:stCondLst>
                                        </p:cTn>
                                        <p:tgtEl>
                                          <p:spTgt spid="98"/>
                                        </p:tgtEl>
                                        <p:attrNameLst>
                                          <p:attrName>style.visibility</p:attrName>
                                        </p:attrNameLst>
                                      </p:cBhvr>
                                      <p:to>
                                        <p:strVal val="visible"/>
                                      </p:to>
                                    </p:set>
                                    <p:animEffect transition="in" filter="fade">
                                      <p:cBhvr>
                                        <p:cTn id="19" dur="500"/>
                                        <p:tgtEl>
                                          <p:spTgt spid="98"/>
                                        </p:tgtEl>
                                      </p:cBhvr>
                                    </p:animEffect>
                                  </p:childTnLst>
                                </p:cTn>
                              </p:par>
                              <p:par>
                                <p:cTn id="20" presetID="10" presetClass="entr" presetSubtype="0" fill="hold" nodeType="with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8" presetClass="entr" presetSubtype="12" fill="hold" nodeType="withEffect">
                                  <p:stCondLst>
                                    <p:cond delay="1000"/>
                                  </p:stCondLst>
                                  <p:childTnLst>
                                    <p:set>
                                      <p:cBhvr>
                                        <p:cTn id="24" dur="1" fill="hold">
                                          <p:stCondLst>
                                            <p:cond delay="0"/>
                                          </p:stCondLst>
                                        </p:cTn>
                                        <p:tgtEl>
                                          <p:spTgt spid="106"/>
                                        </p:tgtEl>
                                        <p:attrNameLst>
                                          <p:attrName>style.visibility</p:attrName>
                                        </p:attrNameLst>
                                      </p:cBhvr>
                                      <p:to>
                                        <p:strVal val="visible"/>
                                      </p:to>
                                    </p:set>
                                    <p:animEffect transition="in" filter="strips(downLeft)">
                                      <p:cBhvr>
                                        <p:cTn id="25" dur="500"/>
                                        <p:tgtEl>
                                          <p:spTgt spid="106"/>
                                        </p:tgtEl>
                                      </p:cBhvr>
                                    </p:animEffect>
                                  </p:childTnLst>
                                </p:cTn>
                              </p:par>
                              <p:par>
                                <p:cTn id="26" presetID="10" presetClass="entr" presetSubtype="0" fill="hold" nodeType="withEffect">
                                  <p:stCondLst>
                                    <p:cond delay="1000"/>
                                  </p:stCondLst>
                                  <p:childTnLst>
                                    <p:set>
                                      <p:cBhvr>
                                        <p:cTn id="27" dur="1" fill="hold">
                                          <p:stCondLst>
                                            <p:cond delay="0"/>
                                          </p:stCondLst>
                                        </p:cTn>
                                        <p:tgtEl>
                                          <p:spTgt spid="101"/>
                                        </p:tgtEl>
                                        <p:attrNameLst>
                                          <p:attrName>style.visibility</p:attrName>
                                        </p:attrNameLst>
                                      </p:cBhvr>
                                      <p:to>
                                        <p:strVal val="visible"/>
                                      </p:to>
                                    </p:set>
                                    <p:animEffect transition="in" filter="fade">
                                      <p:cBhvr>
                                        <p:cTn id="28" dur="500"/>
                                        <p:tgtEl>
                                          <p:spTgt spid="101"/>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wipe(left)">
                                      <p:cBhvr>
                                        <p:cTn id="36" dur="500"/>
                                        <p:tgtEl>
                                          <p:spTgt spid="7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6"/>
                                        </p:tgtEl>
                                      </p:cBhvr>
                                    </p:animEffect>
                                    <p:set>
                                      <p:cBhvr>
                                        <p:cTn id="41" dur="1" fill="hold">
                                          <p:stCondLst>
                                            <p:cond delay="499"/>
                                          </p:stCondLst>
                                        </p:cTn>
                                        <p:tgtEl>
                                          <p:spTgt spid="6"/>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74"/>
                                        </p:tgtEl>
                                      </p:cBhvr>
                                    </p:animEffect>
                                    <p:set>
                                      <p:cBhvr>
                                        <p:cTn id="44" dur="1" fill="hold">
                                          <p:stCondLst>
                                            <p:cond delay="499"/>
                                          </p:stCondLst>
                                        </p:cTn>
                                        <p:tgtEl>
                                          <p:spTgt spid="74"/>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101"/>
                                        </p:tgtEl>
                                      </p:cBhvr>
                                    </p:animEffect>
                                    <p:set>
                                      <p:cBhvr>
                                        <p:cTn id="47" dur="1" fill="hold">
                                          <p:stCondLst>
                                            <p:cond delay="499"/>
                                          </p:stCondLst>
                                        </p:cTn>
                                        <p:tgtEl>
                                          <p:spTgt spid="101"/>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98"/>
                                        </p:tgtEl>
                                      </p:cBhvr>
                                    </p:animEffect>
                                    <p:set>
                                      <p:cBhvr>
                                        <p:cTn id="50" dur="1" fill="hold">
                                          <p:stCondLst>
                                            <p:cond delay="499"/>
                                          </p:stCondLst>
                                        </p:cTn>
                                        <p:tgtEl>
                                          <p:spTgt spid="98"/>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4"/>
                                        </p:tgtEl>
                                      </p:cBhvr>
                                    </p:animEffect>
                                    <p:set>
                                      <p:cBhvr>
                                        <p:cTn id="53" dur="1" fill="hold">
                                          <p:stCondLst>
                                            <p:cond delay="499"/>
                                          </p:stCondLst>
                                        </p:cTn>
                                        <p:tgtEl>
                                          <p:spTgt spid="4"/>
                                        </p:tgtEl>
                                        <p:attrNameLst>
                                          <p:attrName>style.visibility</p:attrName>
                                        </p:attrNameLst>
                                      </p:cBhvr>
                                      <p:to>
                                        <p:strVal val="hidden"/>
                                      </p:to>
                                    </p:set>
                                  </p:childTnLst>
                                </p:cTn>
                              </p:par>
                              <p:par>
                                <p:cTn id="54" presetID="22" presetClass="entr" presetSubtype="8" fill="hold" nodeType="with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wipe(left)">
                                      <p:cBhvr>
                                        <p:cTn id="56" dur="500"/>
                                        <p:tgtEl>
                                          <p:spTgt spid="92"/>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76"/>
                                        </p:tgtEl>
                                        <p:attrNameLst>
                                          <p:attrName>style.visibility</p:attrName>
                                        </p:attrNameLst>
                                      </p:cBhvr>
                                      <p:to>
                                        <p:strVal val="visible"/>
                                      </p:to>
                                    </p:set>
                                    <p:animEffect transition="in" filter="wipe(left)">
                                      <p:cBhvr>
                                        <p:cTn id="59" dur="500"/>
                                        <p:tgtEl>
                                          <p:spTgt spid="76"/>
                                        </p:tgtEl>
                                      </p:cBhvr>
                                    </p:animEffect>
                                  </p:childTnLst>
                                </p:cTn>
                              </p:par>
                              <p:par>
                                <p:cTn id="60" presetID="53" presetClass="entr" presetSubtype="16" fill="hold" nodeType="withEffect">
                                  <p:stCondLst>
                                    <p:cond delay="500"/>
                                  </p:stCondLst>
                                  <p:childTnLst>
                                    <p:set>
                                      <p:cBhvr>
                                        <p:cTn id="61" dur="1" fill="hold">
                                          <p:stCondLst>
                                            <p:cond delay="0"/>
                                          </p:stCondLst>
                                        </p:cTn>
                                        <p:tgtEl>
                                          <p:spTgt spid="94"/>
                                        </p:tgtEl>
                                        <p:attrNameLst>
                                          <p:attrName>style.visibility</p:attrName>
                                        </p:attrNameLst>
                                      </p:cBhvr>
                                      <p:to>
                                        <p:strVal val="visible"/>
                                      </p:to>
                                    </p:set>
                                    <p:anim calcmode="lin" valueType="num">
                                      <p:cBhvr>
                                        <p:cTn id="62" dur="500" fill="hold"/>
                                        <p:tgtEl>
                                          <p:spTgt spid="94"/>
                                        </p:tgtEl>
                                        <p:attrNameLst>
                                          <p:attrName>ppt_w</p:attrName>
                                        </p:attrNameLst>
                                      </p:cBhvr>
                                      <p:tavLst>
                                        <p:tav tm="0">
                                          <p:val>
                                            <p:fltVal val="0"/>
                                          </p:val>
                                        </p:tav>
                                        <p:tav tm="100000">
                                          <p:val>
                                            <p:strVal val="#ppt_w"/>
                                          </p:val>
                                        </p:tav>
                                      </p:tavLst>
                                    </p:anim>
                                    <p:anim calcmode="lin" valueType="num">
                                      <p:cBhvr>
                                        <p:cTn id="63" dur="500" fill="hold"/>
                                        <p:tgtEl>
                                          <p:spTgt spid="94"/>
                                        </p:tgtEl>
                                        <p:attrNameLst>
                                          <p:attrName>ppt_h</p:attrName>
                                        </p:attrNameLst>
                                      </p:cBhvr>
                                      <p:tavLst>
                                        <p:tav tm="0">
                                          <p:val>
                                            <p:fltVal val="0"/>
                                          </p:val>
                                        </p:tav>
                                        <p:tav tm="100000">
                                          <p:val>
                                            <p:strVal val="#ppt_h"/>
                                          </p:val>
                                        </p:tav>
                                      </p:tavLst>
                                    </p:anim>
                                    <p:animEffect transition="in" filter="fade">
                                      <p:cBhvr>
                                        <p:cTn id="64" dur="500"/>
                                        <p:tgtEl>
                                          <p:spTgt spid="94"/>
                                        </p:tgtEl>
                                      </p:cBhvr>
                                    </p:animEffect>
                                  </p:childTnLst>
                                </p:cTn>
                              </p:par>
                              <p:par>
                                <p:cTn id="65" presetID="6" presetClass="emph" presetSubtype="0" accel="48000" decel="52000" autoRev="1" fill="hold" nodeType="withEffect">
                                  <p:stCondLst>
                                    <p:cond delay="700"/>
                                  </p:stCondLst>
                                  <p:childTnLst>
                                    <p:animScale>
                                      <p:cBhvr>
                                        <p:cTn id="66" dur="250" fill="hold"/>
                                        <p:tgtEl>
                                          <p:spTgt spid="9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6" grpId="0" animBg="1"/>
      <p:bldP spid="70" grpId="0" animBg="1"/>
      <p:bldP spid="6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 name="Table 75"/>
          <p:cNvGraphicFramePr>
            <a:graphicFrameLocks noGrp="1"/>
          </p:cNvGraphicFramePr>
          <p:nvPr>
            <p:extLst>
              <p:ext uri="{D42A27DB-BD31-4B8C-83A1-F6EECF244321}">
                <p14:modId xmlns:p14="http://schemas.microsoft.com/office/powerpoint/2010/main" val="3520461767"/>
              </p:ext>
            </p:extLst>
          </p:nvPr>
        </p:nvGraphicFramePr>
        <p:xfrm>
          <a:off x="2705103" y="1780539"/>
          <a:ext cx="6248397" cy="2232339"/>
        </p:xfrm>
        <a:graphic>
          <a:graphicData uri="http://schemas.openxmlformats.org/drawingml/2006/table">
            <a:tbl>
              <a:tblPr firstRow="1" bandRow="1">
                <a:tableStyleId>{F5AB1C69-6EDB-4FF4-983F-18BD219EF322}</a:tableStyleId>
              </a:tblPr>
              <a:tblGrid>
                <a:gridCol w="1993023">
                  <a:extLst>
                    <a:ext uri="{9D8B030D-6E8A-4147-A177-3AD203B41FA5}">
                      <a16:colId xmlns:a16="http://schemas.microsoft.com/office/drawing/2014/main" val="20000"/>
                    </a:ext>
                  </a:extLst>
                </a:gridCol>
                <a:gridCol w="2477813">
                  <a:extLst>
                    <a:ext uri="{9D8B030D-6E8A-4147-A177-3AD203B41FA5}">
                      <a16:colId xmlns:a16="http://schemas.microsoft.com/office/drawing/2014/main" val="20001"/>
                    </a:ext>
                  </a:extLst>
                </a:gridCol>
                <a:gridCol w="1777561">
                  <a:extLst>
                    <a:ext uri="{9D8B030D-6E8A-4147-A177-3AD203B41FA5}">
                      <a16:colId xmlns:a16="http://schemas.microsoft.com/office/drawing/2014/main" val="20002"/>
                    </a:ext>
                  </a:extLst>
                </a:gridCol>
              </a:tblGrid>
              <a:tr h="5486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Parameter</a:t>
                      </a:r>
                      <a:endParaRPr lang="en-US" sz="1400" b="0" dirty="0">
                        <a:solidFill>
                          <a:schemeClr val="bg1"/>
                        </a:solidFill>
                        <a:latin typeface="+mn-lt"/>
                        <a:cs typeface="Arial" pitchFamily="34" charset="0"/>
                      </a:endParaRPr>
                    </a:p>
                  </a:txBody>
                  <a:tcPr marL="86162" marR="86162" marT="91440" marB="43073" anchor="ctr" anchorCtr="1"/>
                </a:tc>
                <a:tc>
                  <a:txBody>
                    <a:bodyPr/>
                    <a:lstStyle/>
                    <a:p>
                      <a:pPr algn="ctr"/>
                      <a:r>
                        <a:rPr lang="en-US" sz="1400" b="0" dirty="0">
                          <a:solidFill>
                            <a:schemeClr val="bg1"/>
                          </a:solidFill>
                        </a:rPr>
                        <a:t>Method</a:t>
                      </a:r>
                      <a:endParaRPr lang="en-US" sz="1400" b="0" dirty="0">
                        <a:solidFill>
                          <a:schemeClr val="bg1"/>
                        </a:solidFill>
                        <a:latin typeface="+mn-lt"/>
                        <a:cs typeface="Arial" pitchFamily="34" charset="0"/>
                      </a:endParaRPr>
                    </a:p>
                  </a:txBody>
                  <a:tcPr marL="86162" marR="86162" marT="91440" marB="43073" anchor="ctr" anchorCtr="1"/>
                </a:tc>
                <a:tc>
                  <a:txBody>
                    <a:bodyPr/>
                    <a:lstStyle/>
                    <a:p>
                      <a:pPr algn="ctr"/>
                      <a:r>
                        <a:rPr lang="en-US" sz="1400" b="0" dirty="0">
                          <a:solidFill>
                            <a:schemeClr val="bg1"/>
                          </a:solidFill>
                        </a:rPr>
                        <a:t>Change in Benefit</a:t>
                      </a:r>
                      <a:r>
                        <a:rPr lang="en-US" sz="1400" b="0" baseline="0" dirty="0">
                          <a:solidFill>
                            <a:schemeClr val="bg1"/>
                          </a:solidFill>
                          <a:latin typeface="+mn-lt"/>
                          <a:cs typeface="Arial" pitchFamily="34" charset="0"/>
                        </a:rPr>
                        <a:t> (Ulcer-free Weeks)</a:t>
                      </a:r>
                      <a:endParaRPr lang="en-US" sz="1400" b="0" dirty="0">
                        <a:solidFill>
                          <a:schemeClr val="bg1"/>
                        </a:solidFill>
                      </a:endParaRPr>
                    </a:p>
                  </a:txBody>
                  <a:tcPr marL="86162" marR="86162" marT="91440" marB="43073" anchor="ctr" anchorCtr="1"/>
                </a:tc>
                <a:extLst>
                  <a:ext uri="{0D108BD9-81ED-4DB2-BD59-A6C34878D82A}">
                    <a16:rowId xmlns:a16="http://schemas.microsoft.com/office/drawing/2014/main" val="1834820426"/>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Location proportions</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a:solidFill>
                            <a:schemeClr val="tx1">
                              <a:lumMod val="75000"/>
                              <a:lumOff val="25000"/>
                            </a:schemeClr>
                          </a:solidFill>
                        </a:rPr>
                        <a:t>Standardize</a:t>
                      </a:r>
                      <a:r>
                        <a:rPr lang="en-US" sz="1400" baseline="0">
                          <a:solidFill>
                            <a:schemeClr val="tx1">
                              <a:lumMod val="75000"/>
                              <a:lumOff val="25000"/>
                            </a:schemeClr>
                          </a:solidFill>
                        </a:rPr>
                        <a:t> between groups</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75000"/>
                              <a:lumOff val="25000"/>
                            </a:schemeClr>
                          </a:solidFill>
                        </a:rPr>
                        <a:t>-11.7</a:t>
                      </a:r>
                    </a:p>
                    <a:p>
                      <a:pPr algn="ctr"/>
                      <a:endParaRPr lang="en-US" sz="1400" dirty="0">
                        <a:solidFill>
                          <a:schemeClr val="tx1">
                            <a:lumMod val="75000"/>
                            <a:lumOff val="25000"/>
                          </a:schemeClr>
                        </a:solidFill>
                        <a:latin typeface="+mn-lt"/>
                      </a:endParaRPr>
                    </a:p>
                  </a:txBody>
                  <a:tcPr marL="86162" marR="86162" marT="91440" marB="43073" anchor="ctr" anchorCtr="1"/>
                </a:tc>
                <a:extLst>
                  <a:ext uri="{0D108BD9-81ED-4DB2-BD59-A6C34878D82A}">
                    <a16:rowId xmlns:a16="http://schemas.microsoft.com/office/drawing/2014/main" val="10001"/>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Healing rates</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a:solidFill>
                            <a:schemeClr val="tx1">
                              <a:lumMod val="75000"/>
                              <a:lumOff val="25000"/>
                            </a:schemeClr>
                          </a:solidFill>
                        </a:rPr>
                        <a:t>0.65 and 0.85 of CCO rate</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75000"/>
                              <a:lumOff val="25000"/>
                            </a:schemeClr>
                          </a:solidFill>
                        </a:rPr>
                        <a:t>0.65: -8.6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75000"/>
                              <a:lumOff val="25000"/>
                            </a:schemeClr>
                          </a:solidFill>
                        </a:rPr>
                        <a:t>0.85:</a:t>
                      </a:r>
                      <a:r>
                        <a:rPr lang="en-US" sz="1400" baseline="0" dirty="0">
                          <a:solidFill>
                            <a:schemeClr val="tx1">
                              <a:lumMod val="75000"/>
                              <a:lumOff val="25000"/>
                            </a:schemeClr>
                          </a:solidFill>
                        </a:rPr>
                        <a:t> -14.5</a:t>
                      </a:r>
                      <a:endParaRPr lang="en-US" sz="1400" dirty="0">
                        <a:solidFill>
                          <a:schemeClr val="tx1">
                            <a:lumMod val="75000"/>
                            <a:lumOff val="25000"/>
                          </a:schemeClr>
                        </a:solidFill>
                      </a:endParaRPr>
                    </a:p>
                  </a:txBody>
                  <a:tcPr marL="86162" marR="86162" marT="91440" marB="43073" anchor="ctr" anchorCtr="1"/>
                </a:tc>
                <a:extLst>
                  <a:ext uri="{0D108BD9-81ED-4DB2-BD59-A6C34878D82A}">
                    <a16:rowId xmlns:a16="http://schemas.microsoft.com/office/drawing/2014/main" val="10002"/>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CCO application rate</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Increase by 100%</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algn="ctr"/>
                      <a:r>
                        <a:rPr lang="en-US" sz="1400" dirty="0">
                          <a:solidFill>
                            <a:schemeClr val="tx1">
                              <a:lumMod val="75000"/>
                              <a:lumOff val="25000"/>
                            </a:schemeClr>
                          </a:solidFill>
                        </a:rPr>
                        <a:t>3.5</a:t>
                      </a:r>
                      <a:endParaRPr lang="en-US" sz="1400" dirty="0">
                        <a:solidFill>
                          <a:schemeClr val="tx1">
                            <a:lumMod val="75000"/>
                            <a:lumOff val="25000"/>
                          </a:schemeClr>
                        </a:solidFill>
                        <a:latin typeface="+mn-lt"/>
                      </a:endParaRPr>
                    </a:p>
                  </a:txBody>
                  <a:tcPr marL="86162" marR="86162" marT="91440" marB="43073" anchor="ctr" anchorCtr="1"/>
                </a:tc>
                <a:extLst>
                  <a:ext uri="{0D108BD9-81ED-4DB2-BD59-A6C34878D82A}">
                    <a16:rowId xmlns:a16="http://schemas.microsoft.com/office/drawing/2014/main" val="10005"/>
                  </a:ext>
                </a:extLst>
              </a:tr>
            </a:tbl>
          </a:graphicData>
        </a:graphic>
      </p:graphicFrame>
      <p:sp>
        <p:nvSpPr>
          <p:cNvPr id="2" name="Title 1"/>
          <p:cNvSpPr>
            <a:spLocks noGrp="1"/>
          </p:cNvSpPr>
          <p:nvPr>
            <p:ph type="title"/>
          </p:nvPr>
        </p:nvSpPr>
        <p:spPr/>
        <p:txBody>
          <a:bodyPr/>
          <a:lstStyle/>
          <a:p>
            <a:r>
              <a:rPr lang="en-US" altLang="en-US" dirty="0"/>
              <a:t>One-Way Sensitivity Analysis</a:t>
            </a:r>
            <a:endParaRPr lang="en-US" dirty="0"/>
          </a:p>
        </p:txBody>
      </p:sp>
      <p:sp>
        <p:nvSpPr>
          <p:cNvPr id="61" name="Rectangle 60"/>
          <p:cNvSpPr/>
          <p:nvPr/>
        </p:nvSpPr>
        <p:spPr>
          <a:xfrm>
            <a:off x="8953499" y="1052736"/>
            <a:ext cx="25896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7" name="Table 6"/>
          <p:cNvGraphicFramePr>
            <a:graphicFrameLocks noGrp="1"/>
          </p:cNvGraphicFramePr>
          <p:nvPr>
            <p:extLst>
              <p:ext uri="{D42A27DB-BD31-4B8C-83A1-F6EECF244321}">
                <p14:modId xmlns:p14="http://schemas.microsoft.com/office/powerpoint/2010/main" val="3688675445"/>
              </p:ext>
            </p:extLst>
          </p:nvPr>
        </p:nvGraphicFramePr>
        <p:xfrm>
          <a:off x="2705101" y="1780540"/>
          <a:ext cx="6248397" cy="4937760"/>
        </p:xfrm>
        <a:graphic>
          <a:graphicData uri="http://schemas.openxmlformats.org/drawingml/2006/table">
            <a:tbl>
              <a:tblPr firstRow="1" bandRow="1">
                <a:tableStyleId>{F5AB1C69-6EDB-4FF4-983F-18BD219EF322}</a:tableStyleId>
              </a:tblPr>
              <a:tblGrid>
                <a:gridCol w="1993023">
                  <a:extLst>
                    <a:ext uri="{9D8B030D-6E8A-4147-A177-3AD203B41FA5}">
                      <a16:colId xmlns:a16="http://schemas.microsoft.com/office/drawing/2014/main" val="20000"/>
                    </a:ext>
                  </a:extLst>
                </a:gridCol>
                <a:gridCol w="2477813">
                  <a:extLst>
                    <a:ext uri="{9D8B030D-6E8A-4147-A177-3AD203B41FA5}">
                      <a16:colId xmlns:a16="http://schemas.microsoft.com/office/drawing/2014/main" val="20001"/>
                    </a:ext>
                  </a:extLst>
                </a:gridCol>
                <a:gridCol w="1777561">
                  <a:extLst>
                    <a:ext uri="{9D8B030D-6E8A-4147-A177-3AD203B41FA5}">
                      <a16:colId xmlns:a16="http://schemas.microsoft.com/office/drawing/2014/main" val="20002"/>
                    </a:ext>
                  </a:extLst>
                </a:gridCol>
              </a:tblGrid>
              <a:tr h="5486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Parameter</a:t>
                      </a:r>
                      <a:endParaRPr lang="en-US" sz="1400" b="0" dirty="0">
                        <a:solidFill>
                          <a:schemeClr val="bg1"/>
                        </a:solidFill>
                        <a:latin typeface="+mn-lt"/>
                        <a:cs typeface="Arial" pitchFamily="34" charset="0"/>
                      </a:endParaRPr>
                    </a:p>
                  </a:txBody>
                  <a:tcPr marL="86162" marR="86162" marT="91440" marB="43073" anchor="ctr" anchorCtr="1"/>
                </a:tc>
                <a:tc>
                  <a:txBody>
                    <a:bodyPr/>
                    <a:lstStyle/>
                    <a:p>
                      <a:pPr algn="ctr"/>
                      <a:r>
                        <a:rPr lang="en-US" sz="1400" b="0" dirty="0">
                          <a:solidFill>
                            <a:schemeClr val="bg1"/>
                          </a:solidFill>
                        </a:rPr>
                        <a:t>Method</a:t>
                      </a:r>
                      <a:endParaRPr lang="en-US" sz="1400" b="0" dirty="0">
                        <a:solidFill>
                          <a:schemeClr val="bg1"/>
                        </a:solidFill>
                        <a:latin typeface="+mn-lt"/>
                        <a:cs typeface="Arial" pitchFamily="34" charset="0"/>
                      </a:endParaRPr>
                    </a:p>
                  </a:txBody>
                  <a:tcPr marL="86162" marR="86162" marT="91440" marB="43073" anchor="ctr" anchorCtr="1"/>
                </a:tc>
                <a:tc>
                  <a:txBody>
                    <a:bodyPr/>
                    <a:lstStyle/>
                    <a:p>
                      <a:pPr algn="ctr"/>
                      <a:r>
                        <a:rPr lang="en-US" sz="1400" b="0" dirty="0">
                          <a:solidFill>
                            <a:schemeClr val="bg1"/>
                          </a:solidFill>
                        </a:rPr>
                        <a:t>Change in Cost ($)</a:t>
                      </a:r>
                      <a:endParaRPr lang="en-US" sz="1400" b="0" dirty="0">
                        <a:solidFill>
                          <a:schemeClr val="bg1"/>
                        </a:solidFill>
                        <a:latin typeface="+mn-lt"/>
                        <a:cs typeface="Arial" pitchFamily="34" charset="0"/>
                      </a:endParaRPr>
                    </a:p>
                  </a:txBody>
                  <a:tcPr marL="86162" marR="86162" marT="91440" marB="43073" anchor="ctr" anchorCtr="1"/>
                </a:tc>
                <a:extLst>
                  <a:ext uri="{0D108BD9-81ED-4DB2-BD59-A6C34878D82A}">
                    <a16:rowId xmlns:a16="http://schemas.microsoft.com/office/drawing/2014/main" val="1834820426"/>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Location proportions</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Standardize</a:t>
                      </a:r>
                      <a:r>
                        <a:rPr lang="en-US" sz="1400" baseline="0" dirty="0">
                          <a:solidFill>
                            <a:schemeClr val="tx1">
                              <a:lumMod val="75000"/>
                              <a:lumOff val="25000"/>
                            </a:schemeClr>
                          </a:solidFill>
                        </a:rPr>
                        <a:t> between groups</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75000"/>
                              <a:lumOff val="25000"/>
                            </a:schemeClr>
                          </a:solidFill>
                        </a:rPr>
                        <a:t>3,539</a:t>
                      </a:r>
                    </a:p>
                  </a:txBody>
                  <a:tcPr marL="86162" marR="86162" marT="91440" marB="43073" anchor="ctr" anchorCtr="1"/>
                </a:tc>
                <a:extLst>
                  <a:ext uri="{0D108BD9-81ED-4DB2-BD59-A6C34878D82A}">
                    <a16:rowId xmlns:a16="http://schemas.microsoft.com/office/drawing/2014/main" val="10001"/>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Healing rates</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0.65 and 0.85 of CCO rate</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75000"/>
                              <a:lumOff val="25000"/>
                            </a:schemeClr>
                          </a:solidFill>
                        </a:rPr>
                        <a:t>2,883 &amp; 4,155</a:t>
                      </a:r>
                    </a:p>
                  </a:txBody>
                  <a:tcPr marL="86162" marR="86162" marT="91440" marB="43073" anchor="ctr" anchorCtr="1"/>
                </a:tc>
                <a:extLst>
                  <a:ext uri="{0D108BD9-81ED-4DB2-BD59-A6C34878D82A}">
                    <a16:rowId xmlns:a16="http://schemas.microsoft.com/office/drawing/2014/main" val="10002"/>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Surgical</a:t>
                      </a:r>
                      <a:r>
                        <a:rPr lang="en-US" sz="1400" baseline="0" dirty="0">
                          <a:solidFill>
                            <a:schemeClr val="tx1">
                              <a:lumMod val="75000"/>
                              <a:lumOff val="25000"/>
                            </a:schemeClr>
                          </a:solidFill>
                        </a:rPr>
                        <a:t> closure</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Add cost if wound heals</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algn="ctr"/>
                      <a:r>
                        <a:rPr lang="en-US" sz="1400" dirty="0">
                          <a:solidFill>
                            <a:schemeClr val="tx1">
                              <a:lumMod val="75000"/>
                              <a:lumOff val="25000"/>
                            </a:schemeClr>
                          </a:solidFill>
                        </a:rPr>
                        <a:t>1,469</a:t>
                      </a:r>
                      <a:endParaRPr lang="en-US" sz="1400" dirty="0">
                        <a:solidFill>
                          <a:schemeClr val="tx1">
                            <a:lumMod val="75000"/>
                            <a:lumOff val="25000"/>
                          </a:schemeClr>
                        </a:solidFill>
                        <a:latin typeface="+mn-lt"/>
                      </a:endParaRPr>
                    </a:p>
                  </a:txBody>
                  <a:tcPr marL="86162" marR="86162" marT="91440" marB="43073" anchor="ctr" anchorCtr="1"/>
                </a:tc>
                <a:extLst>
                  <a:ext uri="{0D108BD9-81ED-4DB2-BD59-A6C34878D82A}">
                    <a16:rowId xmlns:a16="http://schemas.microsoft.com/office/drawing/2014/main" val="10003"/>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Debridement</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Deeper level at first visit</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algn="ctr"/>
                      <a:r>
                        <a:rPr lang="en-US" sz="1400" dirty="0">
                          <a:solidFill>
                            <a:schemeClr val="tx1">
                              <a:lumMod val="75000"/>
                              <a:lumOff val="25000"/>
                            </a:schemeClr>
                          </a:solidFill>
                        </a:rPr>
                        <a:t>183</a:t>
                      </a:r>
                      <a:endParaRPr lang="en-US" sz="1400" dirty="0">
                        <a:solidFill>
                          <a:schemeClr val="tx1">
                            <a:lumMod val="75000"/>
                            <a:lumOff val="25000"/>
                          </a:schemeClr>
                        </a:solidFill>
                        <a:latin typeface="+mn-lt"/>
                      </a:endParaRPr>
                    </a:p>
                  </a:txBody>
                  <a:tcPr marL="86162" marR="86162" marT="91440" marB="43073" anchor="ctr" anchorCtr="1"/>
                </a:tc>
                <a:extLst>
                  <a:ext uri="{0D108BD9-81ED-4DB2-BD59-A6C34878D82A}">
                    <a16:rowId xmlns:a16="http://schemas.microsoft.com/office/drawing/2014/main" val="10004"/>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CCO application rate</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Increase by 100%</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algn="ctr"/>
                      <a:r>
                        <a:rPr lang="en-US" sz="1400" dirty="0">
                          <a:solidFill>
                            <a:schemeClr val="tx1">
                              <a:lumMod val="75000"/>
                              <a:lumOff val="25000"/>
                            </a:schemeClr>
                          </a:solidFill>
                        </a:rPr>
                        <a:t>60</a:t>
                      </a:r>
                      <a:endParaRPr lang="en-US" sz="1400" dirty="0">
                        <a:solidFill>
                          <a:schemeClr val="tx1">
                            <a:lumMod val="75000"/>
                            <a:lumOff val="25000"/>
                          </a:schemeClr>
                        </a:solidFill>
                        <a:latin typeface="+mn-lt"/>
                      </a:endParaRPr>
                    </a:p>
                  </a:txBody>
                  <a:tcPr marL="86162" marR="86162" marT="91440" marB="43073" anchor="ctr" anchorCtr="1"/>
                </a:tc>
                <a:extLst>
                  <a:ext uri="{0D108BD9-81ED-4DB2-BD59-A6C34878D82A}">
                    <a16:rowId xmlns:a16="http://schemas.microsoft.com/office/drawing/2014/main" val="10005"/>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Initial visit</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Level 5 complexity</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algn="ctr"/>
                      <a:r>
                        <a:rPr lang="en-US" sz="1400" dirty="0">
                          <a:solidFill>
                            <a:schemeClr val="tx1">
                              <a:lumMod val="75000"/>
                              <a:lumOff val="25000"/>
                            </a:schemeClr>
                          </a:solidFill>
                        </a:rPr>
                        <a:t>0</a:t>
                      </a:r>
                      <a:endParaRPr lang="en-US" sz="1400" dirty="0">
                        <a:solidFill>
                          <a:schemeClr val="tx1">
                            <a:lumMod val="75000"/>
                            <a:lumOff val="25000"/>
                          </a:schemeClr>
                        </a:solidFill>
                        <a:latin typeface="+mn-lt"/>
                      </a:endParaRPr>
                    </a:p>
                  </a:txBody>
                  <a:tcPr marL="86162" marR="86162" marT="91440" marB="43073" anchor="ctr" anchorCtr="1"/>
                </a:tc>
                <a:extLst>
                  <a:ext uri="{0D108BD9-81ED-4DB2-BD59-A6C34878D82A}">
                    <a16:rowId xmlns:a16="http://schemas.microsoft.com/office/drawing/2014/main" val="10006"/>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Reimbursement rates</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Increase by 20%</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lumMod val="75000"/>
                              <a:lumOff val="25000"/>
                            </a:schemeClr>
                          </a:solidFill>
                        </a:rPr>
                        <a:t>–</a:t>
                      </a:r>
                      <a:r>
                        <a:rPr lang="en-US" sz="1400" dirty="0">
                          <a:solidFill>
                            <a:schemeClr val="tx1">
                              <a:lumMod val="75000"/>
                              <a:lumOff val="25000"/>
                            </a:schemeClr>
                          </a:solidFill>
                        </a:rPr>
                        <a:t>1,296</a:t>
                      </a:r>
                      <a:endParaRPr lang="en-US" sz="1400" dirty="0">
                        <a:solidFill>
                          <a:schemeClr val="tx1">
                            <a:lumMod val="75000"/>
                            <a:lumOff val="25000"/>
                          </a:schemeClr>
                        </a:solidFill>
                        <a:latin typeface="+mn-lt"/>
                      </a:endParaRPr>
                    </a:p>
                  </a:txBody>
                  <a:tcPr marL="86162" marR="86162" marT="91440" marB="43073" anchor="ctr" anchorCtr="1"/>
                </a:tc>
                <a:extLst>
                  <a:ext uri="{0D108BD9-81ED-4DB2-BD59-A6C34878D82A}">
                    <a16:rowId xmlns:a16="http://schemas.microsoft.com/office/drawing/2014/main" val="10007"/>
                  </a:ext>
                </a:extLst>
              </a:tr>
              <a:tr h="548640">
                <a:tc>
                  <a:txBody>
                    <a:bodyPr/>
                    <a:lstStyle/>
                    <a:p>
                      <a:pPr marL="0" marR="0" algn="ctr">
                        <a:lnSpc>
                          <a:spcPct val="100000"/>
                        </a:lnSpc>
                        <a:spcBef>
                          <a:spcPts val="0"/>
                        </a:spcBef>
                        <a:spcAft>
                          <a:spcPts val="0"/>
                        </a:spcAft>
                      </a:pPr>
                      <a:r>
                        <a:rPr lang="en-US" sz="1400" dirty="0">
                          <a:solidFill>
                            <a:schemeClr val="tx1">
                              <a:lumMod val="75000"/>
                              <a:lumOff val="25000"/>
                            </a:schemeClr>
                          </a:solidFill>
                        </a:rPr>
                        <a:t>Offloading</a:t>
                      </a:r>
                      <a:endParaRPr lang="en-US" sz="1400" dirty="0">
                        <a:solidFill>
                          <a:schemeClr val="tx1">
                            <a:lumMod val="75000"/>
                            <a:lumOff val="25000"/>
                          </a:schemeClr>
                        </a:solidFill>
                        <a:latin typeface="+mn-lt"/>
                        <a:ea typeface="Calibri"/>
                        <a:cs typeface="Arial" pitchFamily="34" charset="0"/>
                      </a:endParaRPr>
                    </a:p>
                  </a:txBody>
                  <a:tcPr marL="64621" marR="64621" marT="91440" marB="0" anchor="ctr" anchorCtr="1"/>
                </a:tc>
                <a:tc>
                  <a:txBody>
                    <a:bodyPr/>
                    <a:lstStyle/>
                    <a:p>
                      <a:pPr algn="ctr"/>
                      <a:r>
                        <a:rPr lang="en-US" sz="1400" dirty="0">
                          <a:solidFill>
                            <a:schemeClr val="tx1">
                              <a:lumMod val="75000"/>
                              <a:lumOff val="25000"/>
                            </a:schemeClr>
                          </a:solidFill>
                        </a:rPr>
                        <a:t>50% increase in costs</a:t>
                      </a:r>
                      <a:endParaRPr lang="en-US" sz="1400" dirty="0">
                        <a:solidFill>
                          <a:schemeClr val="tx1">
                            <a:lumMod val="75000"/>
                            <a:lumOff val="25000"/>
                          </a:schemeClr>
                        </a:solidFill>
                        <a:latin typeface="+mn-lt"/>
                        <a:cs typeface="Arial" pitchFamily="34" charset="0"/>
                      </a:endParaRPr>
                    </a:p>
                  </a:txBody>
                  <a:tcPr marL="86162" marR="86162" marT="91440" marB="4307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lumMod val="75000"/>
                              <a:lumOff val="25000"/>
                            </a:schemeClr>
                          </a:solidFill>
                        </a:rPr>
                        <a:t>–1,421</a:t>
                      </a:r>
                      <a:endParaRPr lang="en-US" sz="1400" kern="1200" dirty="0">
                        <a:solidFill>
                          <a:schemeClr val="tx1">
                            <a:lumMod val="75000"/>
                            <a:lumOff val="25000"/>
                          </a:schemeClr>
                        </a:solidFill>
                        <a:latin typeface="+mn-lt"/>
                        <a:ea typeface="+mn-ea"/>
                        <a:cs typeface="+mn-cs"/>
                      </a:endParaRPr>
                    </a:p>
                  </a:txBody>
                  <a:tcPr marL="86162" marR="86162" marT="91440" marB="43073" anchor="ctr" anchorCtr="1"/>
                </a:tc>
                <a:extLst>
                  <a:ext uri="{0D108BD9-81ED-4DB2-BD59-A6C34878D82A}">
                    <a16:rowId xmlns:a16="http://schemas.microsoft.com/office/drawing/2014/main" val="10008"/>
                  </a:ext>
                </a:extLst>
              </a:tr>
            </a:tbl>
          </a:graphicData>
        </a:graphic>
      </p:graphicFrame>
      <p:sp>
        <p:nvSpPr>
          <p:cNvPr id="8" name="Rectangle 7"/>
          <p:cNvSpPr/>
          <p:nvPr/>
        </p:nvSpPr>
        <p:spPr>
          <a:xfrm>
            <a:off x="171450" y="1187450"/>
            <a:ext cx="2362201" cy="5530850"/>
          </a:xfrm>
          <a:prstGeom prst="rect">
            <a:avLst/>
          </a:prstGeom>
          <a:solidFill>
            <a:schemeClr val="accent3">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79400" y="1352550"/>
            <a:ext cx="977900" cy="977900"/>
          </a:xfrm>
          <a:prstGeom prst="ellipse">
            <a:avLst/>
          </a:prstGeom>
          <a:blipFill dpi="0" rotWithShape="1">
            <a:blip r:embed="rId3"/>
            <a:srcRect/>
            <a:tile tx="-444500" ty="19050" sx="50000" sy="55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79400" y="2624247"/>
            <a:ext cx="977900" cy="977900"/>
          </a:xfrm>
          <a:prstGeom prst="ellipse">
            <a:avLst/>
          </a:prstGeom>
          <a:blipFill>
            <a:blip r:embed="rId4"/>
            <a:stretch>
              <a:fillRect l="1000" t="22000" r="3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79400" y="3895944"/>
            <a:ext cx="977900" cy="977900"/>
          </a:xfrm>
          <a:prstGeom prst="ellipse">
            <a:avLst/>
          </a:prstGeom>
          <a:blipFill dpi="0" rotWithShape="1">
            <a:blip r:embed="rId5"/>
            <a:srcRect/>
            <a:stretch>
              <a:fillRect l="-8000" r="6000" b="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79400" y="5167641"/>
            <a:ext cx="977900" cy="977900"/>
          </a:xfrm>
          <a:prstGeom prst="ellipse">
            <a:avLst/>
          </a:prstGeom>
          <a:blipFill dpi="0" rotWithShape="1">
            <a:blip r:embed="rId6"/>
            <a:srcRect/>
            <a:tile tx="-444500" ty="-641350" sx="70000" sy="7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428750" y="4335012"/>
            <a:ext cx="977900" cy="977900"/>
          </a:xfrm>
          <a:prstGeom prst="ellipse">
            <a:avLst/>
          </a:prstGeom>
          <a:blipFill>
            <a:blip r:embed="rId7"/>
            <a:stretch>
              <a:fillRect l="-8000" r="6000" b="1000"/>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428750" y="5656591"/>
            <a:ext cx="977900" cy="977900"/>
          </a:xfrm>
          <a:prstGeom prst="ellipse">
            <a:avLst/>
          </a:prstGeom>
          <a:blipFill dpi="0" rotWithShape="1">
            <a:blip r:embed="rId8"/>
            <a:srcRect/>
            <a:tile tx="-349250" ty="-57150" sx="65000" sy="65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428750" y="1691856"/>
            <a:ext cx="977900" cy="977900"/>
          </a:xfrm>
          <a:prstGeom prst="ellipse">
            <a:avLst/>
          </a:prstGeom>
          <a:blipFill dpi="0" rotWithShape="1">
            <a:blip r:embed="rId9"/>
            <a:srcRect/>
            <a:stretch>
              <a:fillRect l="3247" t="25026" r="3247" b="-3026"/>
            </a:stretch>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428750" y="3013434"/>
            <a:ext cx="977900" cy="977900"/>
          </a:xfrm>
          <a:prstGeom prst="ellipse">
            <a:avLst/>
          </a:prstGeom>
          <a:blipFill dpi="0" rotWithShape="1">
            <a:blip r:embed="rId10"/>
            <a:srcRect/>
            <a:tile tx="-323850" ty="-641350" sx="70000" sy="7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2705099" y="2330450"/>
            <a:ext cx="6248401" cy="548640"/>
          </a:xfrm>
          <a:prstGeom prst="rect">
            <a:avLst/>
          </a:prstGeom>
          <a:solidFill>
            <a:schemeClr val="accent5">
              <a:lumMod val="20000"/>
              <a:lumOff val="80000"/>
              <a:alpha val="15000"/>
            </a:schemeClr>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705099" y="1187451"/>
            <a:ext cx="6248399" cy="593090"/>
          </a:xfrm>
          <a:prstGeom prst="rect">
            <a:avLst/>
          </a:prstGeom>
          <a:solidFill>
            <a:srgbClr val="2F507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400" b="1">
                <a:solidFill>
                  <a:schemeClr val="bg1"/>
                </a:solidFill>
              </a:rPr>
              <a:t>Change in Costs over Base Case</a:t>
            </a:r>
            <a:endParaRPr lang="en-US" sz="1400" b="1" dirty="0">
              <a:solidFill>
                <a:schemeClr val="bg1"/>
              </a:solidFill>
            </a:endParaRPr>
          </a:p>
        </p:txBody>
      </p:sp>
      <p:sp>
        <p:nvSpPr>
          <p:cNvPr id="18" name="Rectangle 17"/>
          <p:cNvSpPr/>
          <p:nvPr/>
        </p:nvSpPr>
        <p:spPr>
          <a:xfrm>
            <a:off x="2705099" y="1187451"/>
            <a:ext cx="6248399" cy="593090"/>
          </a:xfrm>
          <a:prstGeom prst="rect">
            <a:avLst/>
          </a:prstGeom>
          <a:solidFill>
            <a:srgbClr val="2F507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400" b="1" dirty="0">
                <a:solidFill>
                  <a:schemeClr val="bg1"/>
                </a:solidFill>
              </a:rPr>
              <a:t>Change in Benefits over Base Case</a:t>
            </a:r>
            <a:endParaRPr lang="en-US" sz="1400" b="1" dirty="0">
              <a:solidFill>
                <a:schemeClr val="bg1"/>
              </a:solidFill>
            </a:endParaRPr>
          </a:p>
        </p:txBody>
      </p:sp>
    </p:spTree>
    <p:extLst>
      <p:ext uri="{BB962C8B-B14F-4D97-AF65-F5344CB8AC3E}">
        <p14:creationId xmlns:p14="http://schemas.microsoft.com/office/powerpoint/2010/main" val="386600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8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1300"/>
                                  </p:stCondLst>
                                  <p:childTnLst>
                                    <p:set>
                                      <p:cBhvr>
                                        <p:cTn id="17" dur="1" fill="hold">
                                          <p:stCondLst>
                                            <p:cond delay="0"/>
                                          </p:stCondLst>
                                        </p:cTn>
                                        <p:tgtEl>
                                          <p:spTgt spid="88"/>
                                        </p:tgtEl>
                                        <p:attrNameLst>
                                          <p:attrName>style.visibility</p:attrName>
                                        </p:attrNameLst>
                                      </p:cBhvr>
                                      <p:to>
                                        <p:strVal val="visible"/>
                                      </p:to>
                                    </p:set>
                                    <p:animEffect transition="in" filter="fade">
                                      <p:cBhvr>
                                        <p:cTn id="18" dur="500"/>
                                        <p:tgtEl>
                                          <p:spTgt spid="88"/>
                                        </p:tgtEl>
                                      </p:cBhvr>
                                    </p:animEffect>
                                  </p:childTnLst>
                                </p:cTn>
                              </p:par>
                              <p:par>
                                <p:cTn id="19" presetID="53" presetClass="entr" presetSubtype="16" fill="hold" grpId="0" nodeType="withEffect">
                                  <p:stCondLst>
                                    <p:cond delay="18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6" presetClass="emph" presetSubtype="0" accel="48000" decel="52000" autoRev="1" fill="hold" grpId="1" nodeType="withEffect">
                                  <p:stCondLst>
                                    <p:cond delay="2100"/>
                                  </p:stCondLst>
                                  <p:childTnLst>
                                    <p:animScale>
                                      <p:cBhvr>
                                        <p:cTn id="25" dur="250" fill="hold"/>
                                        <p:tgtEl>
                                          <p:spTgt spid="9"/>
                                        </p:tgtEl>
                                      </p:cBhvr>
                                      <p:by x="105000" y="105000"/>
                                    </p:animScale>
                                  </p:childTnLst>
                                </p:cTn>
                              </p:par>
                              <p:par>
                                <p:cTn id="26" presetID="42" presetClass="path" presetSubtype="0" accel="50000" decel="50000" fill="hold" grpId="1" nodeType="withEffect">
                                  <p:stCondLst>
                                    <p:cond delay="2600"/>
                                  </p:stCondLst>
                                  <p:childTnLst>
                                    <p:animMotion origin="layout" path="M 0 -1.11111E-6 L -0.00035 0.08009 " pathEditMode="relative" rAng="0" ptsTypes="AA">
                                      <p:cBhvr>
                                        <p:cTn id="27" dur="750" fill="hold"/>
                                        <p:tgtEl>
                                          <p:spTgt spid="88"/>
                                        </p:tgtEl>
                                        <p:attrNameLst>
                                          <p:attrName>ppt_x</p:attrName>
                                          <p:attrName>ppt_y</p:attrName>
                                        </p:attrNameLst>
                                      </p:cBhvr>
                                      <p:rCtr x="-17" y="4005"/>
                                    </p:animMotion>
                                  </p:childTnLst>
                                </p:cTn>
                              </p:par>
                              <p:par>
                                <p:cTn id="28" presetID="53" presetClass="entr" presetSubtype="16" fill="hold" grpId="0" nodeType="withEffect">
                                  <p:stCondLst>
                                    <p:cond delay="33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6" presetClass="emph" presetSubtype="0" accel="48000" decel="52000" autoRev="1" fill="hold" grpId="1" nodeType="withEffect">
                                  <p:stCondLst>
                                    <p:cond delay="3600"/>
                                  </p:stCondLst>
                                  <p:childTnLst>
                                    <p:animScale>
                                      <p:cBhvr>
                                        <p:cTn id="34" dur="250" fill="hold"/>
                                        <p:tgtEl>
                                          <p:spTgt spid="14"/>
                                        </p:tgtEl>
                                      </p:cBhvr>
                                      <p:by x="105000" y="105000"/>
                                    </p:animScale>
                                  </p:childTnLst>
                                </p:cTn>
                              </p:par>
                              <p:par>
                                <p:cTn id="35" presetID="42" presetClass="path" presetSubtype="0" accel="50000" decel="50000" fill="hold" grpId="2" nodeType="withEffect">
                                  <p:stCondLst>
                                    <p:cond delay="4000"/>
                                  </p:stCondLst>
                                  <p:childTnLst>
                                    <p:animMotion origin="layout" path="M -0.00035 0.08009 L -0.00035 0.15718 " pathEditMode="relative" rAng="0" ptsTypes="AA">
                                      <p:cBhvr>
                                        <p:cTn id="36" dur="750" fill="hold"/>
                                        <p:tgtEl>
                                          <p:spTgt spid="88"/>
                                        </p:tgtEl>
                                        <p:attrNameLst>
                                          <p:attrName>ppt_x</p:attrName>
                                          <p:attrName>ppt_y</p:attrName>
                                        </p:attrNameLst>
                                      </p:cBhvr>
                                      <p:rCtr x="0" y="3843"/>
                                    </p:animMotion>
                                  </p:childTnLst>
                                </p:cTn>
                              </p:par>
                              <p:par>
                                <p:cTn id="37" presetID="53" presetClass="entr" presetSubtype="16" fill="hold" grpId="0" nodeType="withEffect">
                                  <p:stCondLst>
                                    <p:cond delay="47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6" presetClass="emph" presetSubtype="0" accel="48000" decel="52000" autoRev="1" fill="hold" grpId="1" nodeType="withEffect">
                                  <p:stCondLst>
                                    <p:cond delay="5000"/>
                                  </p:stCondLst>
                                  <p:childTnLst>
                                    <p:animScale>
                                      <p:cBhvr>
                                        <p:cTn id="43" dur="250" fill="hold"/>
                                        <p:tgtEl>
                                          <p:spTgt spid="11"/>
                                        </p:tgtEl>
                                      </p:cBhvr>
                                      <p:by x="105000" y="105000"/>
                                    </p:animScale>
                                  </p:childTnLst>
                                </p:cTn>
                              </p:par>
                              <p:par>
                                <p:cTn id="44" presetID="42" presetClass="path" presetSubtype="0" accel="50000" decel="50000" fill="hold" grpId="3" nodeType="withEffect">
                                  <p:stCondLst>
                                    <p:cond delay="5500"/>
                                  </p:stCondLst>
                                  <p:childTnLst>
                                    <p:animMotion origin="layout" path="M -0.00035 0.15718 L -0.00035 0.23796 " pathEditMode="relative" rAng="0" ptsTypes="AA">
                                      <p:cBhvr>
                                        <p:cTn id="45" dur="750" fill="hold"/>
                                        <p:tgtEl>
                                          <p:spTgt spid="88"/>
                                        </p:tgtEl>
                                        <p:attrNameLst>
                                          <p:attrName>ppt_x</p:attrName>
                                          <p:attrName>ppt_y</p:attrName>
                                        </p:attrNameLst>
                                      </p:cBhvr>
                                      <p:rCtr x="0" y="4028"/>
                                    </p:animMotion>
                                  </p:childTnLst>
                                </p:cTn>
                              </p:par>
                              <p:par>
                                <p:cTn id="46" presetID="53" presetClass="entr" presetSubtype="16" fill="hold" grpId="0" nodeType="withEffect">
                                  <p:stCondLst>
                                    <p:cond delay="620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6" presetClass="emph" presetSubtype="0" accel="48000" decel="52000" autoRev="1" fill="hold" grpId="1" nodeType="withEffect">
                                  <p:stCondLst>
                                    <p:cond delay="6500"/>
                                  </p:stCondLst>
                                  <p:childTnLst>
                                    <p:animScale>
                                      <p:cBhvr>
                                        <p:cTn id="52" dur="250" fill="hold"/>
                                        <p:tgtEl>
                                          <p:spTgt spid="15"/>
                                        </p:tgtEl>
                                      </p:cBhvr>
                                      <p:by x="105000" y="105000"/>
                                    </p:animScale>
                                  </p:childTnLst>
                                </p:cTn>
                              </p:par>
                              <p:par>
                                <p:cTn id="53" presetID="42" presetClass="path" presetSubtype="0" accel="50000" decel="50000" fill="hold" grpId="4" nodeType="withEffect">
                                  <p:stCondLst>
                                    <p:cond delay="7000"/>
                                  </p:stCondLst>
                                  <p:childTnLst>
                                    <p:animMotion origin="layout" path="M -0.00035 0.23796 L -0.00035 0.31945 " pathEditMode="relative" rAng="0" ptsTypes="AA">
                                      <p:cBhvr>
                                        <p:cTn id="54" dur="750" fill="hold"/>
                                        <p:tgtEl>
                                          <p:spTgt spid="88"/>
                                        </p:tgtEl>
                                        <p:attrNameLst>
                                          <p:attrName>ppt_x</p:attrName>
                                          <p:attrName>ppt_y</p:attrName>
                                        </p:attrNameLst>
                                      </p:cBhvr>
                                      <p:rCtr x="0" y="4074"/>
                                    </p:animMotion>
                                  </p:childTnLst>
                                </p:cTn>
                              </p:par>
                              <p:par>
                                <p:cTn id="55" presetID="53" presetClass="entr" presetSubtype="16" fill="hold" grpId="0" nodeType="withEffect">
                                  <p:stCondLst>
                                    <p:cond delay="770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6" presetClass="emph" presetSubtype="0" accel="48000" decel="52000" autoRev="1" fill="hold" grpId="1" nodeType="withEffect">
                                  <p:stCondLst>
                                    <p:cond delay="8000"/>
                                  </p:stCondLst>
                                  <p:childTnLst>
                                    <p:animScale>
                                      <p:cBhvr>
                                        <p:cTn id="61" dur="250" fill="hold"/>
                                        <p:tgtEl>
                                          <p:spTgt spid="12"/>
                                        </p:tgtEl>
                                      </p:cBhvr>
                                      <p:by x="105000" y="105000"/>
                                    </p:animScale>
                                  </p:childTnLst>
                                </p:cTn>
                              </p:par>
                              <p:par>
                                <p:cTn id="62" presetID="42" presetClass="path" presetSubtype="0" accel="50000" decel="50000" fill="hold" grpId="5" nodeType="withEffect">
                                  <p:stCondLst>
                                    <p:cond delay="8400"/>
                                  </p:stCondLst>
                                  <p:childTnLst>
                                    <p:animMotion origin="layout" path="M -0.00035 0.31945 L -0.00035 0.40093 " pathEditMode="relative" rAng="0" ptsTypes="AA">
                                      <p:cBhvr>
                                        <p:cTn id="63" dur="750" fill="hold"/>
                                        <p:tgtEl>
                                          <p:spTgt spid="88"/>
                                        </p:tgtEl>
                                        <p:attrNameLst>
                                          <p:attrName>ppt_x</p:attrName>
                                          <p:attrName>ppt_y</p:attrName>
                                        </p:attrNameLst>
                                      </p:cBhvr>
                                      <p:rCtr x="0" y="4074"/>
                                    </p:animMotion>
                                  </p:childTnLst>
                                </p:cTn>
                              </p:par>
                              <p:par>
                                <p:cTn id="64" presetID="53" presetClass="entr" presetSubtype="16" fill="hold" grpId="0" nodeType="withEffect">
                                  <p:stCondLst>
                                    <p:cond delay="910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fltVal val="0"/>
                                          </p:val>
                                        </p:tav>
                                        <p:tav tm="100000">
                                          <p:val>
                                            <p:strVal val="#ppt_w"/>
                                          </p:val>
                                        </p:tav>
                                      </p:tavLst>
                                    </p:anim>
                                    <p:anim calcmode="lin" valueType="num">
                                      <p:cBhvr>
                                        <p:cTn id="67" dur="500" fill="hold"/>
                                        <p:tgtEl>
                                          <p:spTgt spid="16"/>
                                        </p:tgtEl>
                                        <p:attrNameLst>
                                          <p:attrName>ppt_h</p:attrName>
                                        </p:attrNameLst>
                                      </p:cBhvr>
                                      <p:tavLst>
                                        <p:tav tm="0">
                                          <p:val>
                                            <p:fltVal val="0"/>
                                          </p:val>
                                        </p:tav>
                                        <p:tav tm="100000">
                                          <p:val>
                                            <p:strVal val="#ppt_h"/>
                                          </p:val>
                                        </p:tav>
                                      </p:tavLst>
                                    </p:anim>
                                    <p:animEffect transition="in" filter="fade">
                                      <p:cBhvr>
                                        <p:cTn id="68" dur="500"/>
                                        <p:tgtEl>
                                          <p:spTgt spid="16"/>
                                        </p:tgtEl>
                                      </p:cBhvr>
                                    </p:animEffect>
                                  </p:childTnLst>
                                </p:cTn>
                              </p:par>
                              <p:par>
                                <p:cTn id="69" presetID="6" presetClass="emph" presetSubtype="0" accel="48000" decel="52000" autoRev="1" fill="hold" grpId="1" nodeType="withEffect">
                                  <p:stCondLst>
                                    <p:cond delay="9400"/>
                                  </p:stCondLst>
                                  <p:childTnLst>
                                    <p:animScale>
                                      <p:cBhvr>
                                        <p:cTn id="70" dur="250" fill="hold"/>
                                        <p:tgtEl>
                                          <p:spTgt spid="16"/>
                                        </p:tgtEl>
                                      </p:cBhvr>
                                      <p:by x="105000" y="105000"/>
                                    </p:animScale>
                                  </p:childTnLst>
                                </p:cTn>
                              </p:par>
                              <p:par>
                                <p:cTn id="71" presetID="42" presetClass="path" presetSubtype="0" accel="50000" decel="50000" fill="hold" grpId="6" nodeType="withEffect">
                                  <p:stCondLst>
                                    <p:cond delay="9900"/>
                                  </p:stCondLst>
                                  <p:childTnLst>
                                    <p:animMotion origin="layout" path="M -0.00035 0.40093 L -0.00035 0.48009 " pathEditMode="relative" rAng="0" ptsTypes="AA">
                                      <p:cBhvr>
                                        <p:cTn id="72" dur="750" fill="hold"/>
                                        <p:tgtEl>
                                          <p:spTgt spid="88"/>
                                        </p:tgtEl>
                                        <p:attrNameLst>
                                          <p:attrName>ppt_x</p:attrName>
                                          <p:attrName>ppt_y</p:attrName>
                                        </p:attrNameLst>
                                      </p:cBhvr>
                                      <p:rCtr x="0" y="3958"/>
                                    </p:animMotion>
                                  </p:childTnLst>
                                </p:cTn>
                              </p:par>
                              <p:par>
                                <p:cTn id="73" presetID="53" presetClass="entr" presetSubtype="16" fill="hold" grpId="0" nodeType="withEffect">
                                  <p:stCondLst>
                                    <p:cond delay="1060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par>
                                <p:cTn id="78" presetID="6" presetClass="emph" presetSubtype="0" accel="48000" decel="52000" autoRev="1" fill="hold" grpId="1" nodeType="withEffect">
                                  <p:stCondLst>
                                    <p:cond delay="10900"/>
                                  </p:stCondLst>
                                  <p:childTnLst>
                                    <p:animScale>
                                      <p:cBhvr>
                                        <p:cTn id="79" dur="250" fill="hold"/>
                                        <p:tgtEl>
                                          <p:spTgt spid="13"/>
                                        </p:tgtEl>
                                      </p:cBhvr>
                                      <p:by x="105000" y="105000"/>
                                    </p:animScale>
                                  </p:childTnLst>
                                </p:cTn>
                              </p:par>
                              <p:par>
                                <p:cTn id="80" presetID="42" presetClass="path" presetSubtype="0" accel="50000" decel="50000" fill="hold" grpId="7" nodeType="withEffect">
                                  <p:stCondLst>
                                    <p:cond delay="11400"/>
                                  </p:stCondLst>
                                  <p:childTnLst>
                                    <p:animMotion origin="layout" path="M -0.00035 0.48009 L -0.00035 0.55949 " pathEditMode="relative" rAng="0" ptsTypes="AA">
                                      <p:cBhvr>
                                        <p:cTn id="81" dur="750" fill="hold"/>
                                        <p:tgtEl>
                                          <p:spTgt spid="88"/>
                                        </p:tgtEl>
                                        <p:attrNameLst>
                                          <p:attrName>ppt_x</p:attrName>
                                          <p:attrName>ppt_y</p:attrName>
                                        </p:attrNameLst>
                                      </p:cBhvr>
                                      <p:rCtr x="0" y="3958"/>
                                    </p:animMotion>
                                  </p:childTnLst>
                                </p:cTn>
                              </p:par>
                              <p:par>
                                <p:cTn id="82" presetID="53" presetClass="entr" presetSubtype="16" fill="hold" grpId="0" nodeType="withEffect">
                                  <p:stCondLst>
                                    <p:cond delay="12100"/>
                                  </p:stCondLst>
                                  <p:childTnLst>
                                    <p:set>
                                      <p:cBhvr>
                                        <p:cTn id="83" dur="1" fill="hold">
                                          <p:stCondLst>
                                            <p:cond delay="0"/>
                                          </p:stCondLst>
                                        </p:cTn>
                                        <p:tgtEl>
                                          <p:spTgt spid="17"/>
                                        </p:tgtEl>
                                        <p:attrNameLst>
                                          <p:attrName>style.visibility</p:attrName>
                                        </p:attrNameLst>
                                      </p:cBhvr>
                                      <p:to>
                                        <p:strVal val="visible"/>
                                      </p:to>
                                    </p:set>
                                    <p:anim calcmode="lin" valueType="num">
                                      <p:cBhvr>
                                        <p:cTn id="84" dur="500" fill="hold"/>
                                        <p:tgtEl>
                                          <p:spTgt spid="17"/>
                                        </p:tgtEl>
                                        <p:attrNameLst>
                                          <p:attrName>ppt_w</p:attrName>
                                        </p:attrNameLst>
                                      </p:cBhvr>
                                      <p:tavLst>
                                        <p:tav tm="0">
                                          <p:val>
                                            <p:fltVal val="0"/>
                                          </p:val>
                                        </p:tav>
                                        <p:tav tm="100000">
                                          <p:val>
                                            <p:strVal val="#ppt_w"/>
                                          </p:val>
                                        </p:tav>
                                      </p:tavLst>
                                    </p:anim>
                                    <p:anim calcmode="lin" valueType="num">
                                      <p:cBhvr>
                                        <p:cTn id="85" dur="500" fill="hold"/>
                                        <p:tgtEl>
                                          <p:spTgt spid="17"/>
                                        </p:tgtEl>
                                        <p:attrNameLst>
                                          <p:attrName>ppt_h</p:attrName>
                                        </p:attrNameLst>
                                      </p:cBhvr>
                                      <p:tavLst>
                                        <p:tav tm="0">
                                          <p:val>
                                            <p:fltVal val="0"/>
                                          </p:val>
                                        </p:tav>
                                        <p:tav tm="100000">
                                          <p:val>
                                            <p:strVal val="#ppt_h"/>
                                          </p:val>
                                        </p:tav>
                                      </p:tavLst>
                                    </p:anim>
                                    <p:animEffect transition="in" filter="fade">
                                      <p:cBhvr>
                                        <p:cTn id="86" dur="500"/>
                                        <p:tgtEl>
                                          <p:spTgt spid="17"/>
                                        </p:tgtEl>
                                      </p:cBhvr>
                                    </p:animEffect>
                                  </p:childTnLst>
                                </p:cTn>
                              </p:par>
                              <p:par>
                                <p:cTn id="87" presetID="6" presetClass="emph" presetSubtype="0" accel="48000" decel="52000" autoRev="1" fill="hold" grpId="1" nodeType="withEffect">
                                  <p:stCondLst>
                                    <p:cond delay="12400"/>
                                  </p:stCondLst>
                                  <p:childTnLst>
                                    <p:animScale>
                                      <p:cBhvr>
                                        <p:cTn id="88" dur="250" fill="hold"/>
                                        <p:tgtEl>
                                          <p:spTgt spid="17"/>
                                        </p:tgtEl>
                                      </p:cBhvr>
                                      <p:by x="105000" y="105000"/>
                                    </p:animScale>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76"/>
                                        </p:tgtEl>
                                        <p:attrNameLst>
                                          <p:attrName>style.visibility</p:attrName>
                                        </p:attrNameLst>
                                      </p:cBhvr>
                                      <p:to>
                                        <p:strVal val="visible"/>
                                      </p:to>
                                    </p:set>
                                    <p:animEffect transition="in" filter="fade">
                                      <p:cBhvr>
                                        <p:cTn id="93" dur="500"/>
                                        <p:tgtEl>
                                          <p:spTgt spid="7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500"/>
                                        <p:tgtEl>
                                          <p:spTgt spid="18"/>
                                        </p:tgtEl>
                                      </p:cBhvr>
                                    </p:animEffect>
                                  </p:childTnLst>
                                </p:cTn>
                              </p:par>
                              <p:par>
                                <p:cTn id="97" presetID="10" presetClass="exit" presetSubtype="0" fill="hold" nodeType="withEffect">
                                  <p:stCondLst>
                                    <p:cond delay="0"/>
                                  </p:stCondLst>
                                  <p:childTnLst>
                                    <p:animEffect transition="out" filter="fade">
                                      <p:cBhvr>
                                        <p:cTn id="98" dur="500"/>
                                        <p:tgtEl>
                                          <p:spTgt spid="7"/>
                                        </p:tgtEl>
                                      </p:cBhvr>
                                    </p:animEffect>
                                    <p:set>
                                      <p:cBhvr>
                                        <p:cTn id="99" dur="1" fill="hold">
                                          <p:stCondLst>
                                            <p:cond delay="499"/>
                                          </p:stCondLst>
                                        </p:cTn>
                                        <p:tgtEl>
                                          <p:spTgt spid="7"/>
                                        </p:tgtEl>
                                        <p:attrNameLst>
                                          <p:attrName>style.visibility</p:attrName>
                                        </p:attrNameLst>
                                      </p:cBhvr>
                                      <p:to>
                                        <p:strVal val="hidden"/>
                                      </p:to>
                                    </p:set>
                                  </p:childTnLst>
                                </p:cTn>
                              </p:par>
                              <p:par>
                                <p:cTn id="100" presetID="10" presetClass="exit" presetSubtype="0" fill="hold" grpId="8" nodeType="withEffect">
                                  <p:stCondLst>
                                    <p:cond delay="0"/>
                                  </p:stCondLst>
                                  <p:childTnLst>
                                    <p:animEffect transition="out" filter="fade">
                                      <p:cBhvr>
                                        <p:cTn id="101" dur="500"/>
                                        <p:tgtEl>
                                          <p:spTgt spid="88"/>
                                        </p:tgtEl>
                                      </p:cBhvr>
                                    </p:animEffect>
                                    <p:set>
                                      <p:cBhvr>
                                        <p:cTn id="102" dur="1" fill="hold">
                                          <p:stCondLst>
                                            <p:cond delay="499"/>
                                          </p:stCondLst>
                                        </p:cTn>
                                        <p:tgtEl>
                                          <p:spTgt spid="88"/>
                                        </p:tgtEl>
                                        <p:attrNameLst>
                                          <p:attrName>style.visibility</p:attrName>
                                        </p:attrNameLst>
                                      </p:cBhvr>
                                      <p:to>
                                        <p:strVal val="hidden"/>
                                      </p:to>
                                    </p:set>
                                  </p:childTnLst>
                                </p:cTn>
                              </p:par>
                              <p:par>
                                <p:cTn id="103" presetID="10" presetClass="exit" presetSubtype="0" fill="hold" grpId="2" nodeType="withEffect">
                                  <p:stCondLst>
                                    <p:cond delay="0"/>
                                  </p:stCondLst>
                                  <p:childTnLst>
                                    <p:animEffect transition="out" filter="fade">
                                      <p:cBhvr>
                                        <p:cTn id="104" dur="500"/>
                                        <p:tgtEl>
                                          <p:spTgt spid="11"/>
                                        </p:tgtEl>
                                      </p:cBhvr>
                                    </p:animEffect>
                                    <p:set>
                                      <p:cBhvr>
                                        <p:cTn id="105" dur="1" fill="hold">
                                          <p:stCondLst>
                                            <p:cond delay="499"/>
                                          </p:stCondLst>
                                        </p:cTn>
                                        <p:tgtEl>
                                          <p:spTgt spid="11"/>
                                        </p:tgtEl>
                                        <p:attrNameLst>
                                          <p:attrName>style.visibility</p:attrName>
                                        </p:attrNameLst>
                                      </p:cBhvr>
                                      <p:to>
                                        <p:strVal val="hidden"/>
                                      </p:to>
                                    </p:set>
                                  </p:childTnLst>
                                </p:cTn>
                              </p:par>
                              <p:par>
                                <p:cTn id="106" presetID="10" presetClass="exit" presetSubtype="0" fill="hold" grpId="2" nodeType="withEffect">
                                  <p:stCondLst>
                                    <p:cond delay="0"/>
                                  </p:stCondLst>
                                  <p:childTnLst>
                                    <p:animEffect transition="out" filter="fade">
                                      <p:cBhvr>
                                        <p:cTn id="107" dur="500"/>
                                        <p:tgtEl>
                                          <p:spTgt spid="15"/>
                                        </p:tgtEl>
                                      </p:cBhvr>
                                    </p:animEffect>
                                    <p:set>
                                      <p:cBhvr>
                                        <p:cTn id="108" dur="1" fill="hold">
                                          <p:stCondLst>
                                            <p:cond delay="499"/>
                                          </p:stCondLst>
                                        </p:cTn>
                                        <p:tgtEl>
                                          <p:spTgt spid="15"/>
                                        </p:tgtEl>
                                        <p:attrNameLst>
                                          <p:attrName>style.visibility</p:attrName>
                                        </p:attrNameLst>
                                      </p:cBhvr>
                                      <p:to>
                                        <p:strVal val="hidden"/>
                                      </p:to>
                                    </p:set>
                                  </p:childTnLst>
                                </p:cTn>
                              </p:par>
                              <p:par>
                                <p:cTn id="109" presetID="10" presetClass="exit" presetSubtype="0" fill="hold" grpId="2" nodeType="withEffect">
                                  <p:stCondLst>
                                    <p:cond delay="0"/>
                                  </p:stCondLst>
                                  <p:childTnLst>
                                    <p:animEffect transition="out" filter="fade">
                                      <p:cBhvr>
                                        <p:cTn id="110" dur="500"/>
                                        <p:tgtEl>
                                          <p:spTgt spid="16"/>
                                        </p:tgtEl>
                                      </p:cBhvr>
                                    </p:animEffect>
                                    <p:set>
                                      <p:cBhvr>
                                        <p:cTn id="111" dur="1" fill="hold">
                                          <p:stCondLst>
                                            <p:cond delay="499"/>
                                          </p:stCondLst>
                                        </p:cTn>
                                        <p:tgtEl>
                                          <p:spTgt spid="16"/>
                                        </p:tgtEl>
                                        <p:attrNameLst>
                                          <p:attrName>style.visibility</p:attrName>
                                        </p:attrNameLst>
                                      </p:cBhvr>
                                      <p:to>
                                        <p:strVal val="hidden"/>
                                      </p:to>
                                    </p:set>
                                  </p:childTnLst>
                                </p:cTn>
                              </p:par>
                              <p:par>
                                <p:cTn id="112" presetID="10" presetClass="exit" presetSubtype="0" fill="hold" grpId="2" nodeType="withEffect">
                                  <p:stCondLst>
                                    <p:cond delay="0"/>
                                  </p:stCondLst>
                                  <p:childTnLst>
                                    <p:animEffect transition="out" filter="fade">
                                      <p:cBhvr>
                                        <p:cTn id="113" dur="500"/>
                                        <p:tgtEl>
                                          <p:spTgt spid="13"/>
                                        </p:tgtEl>
                                      </p:cBhvr>
                                    </p:animEffect>
                                    <p:set>
                                      <p:cBhvr>
                                        <p:cTn id="114" dur="1" fill="hold">
                                          <p:stCondLst>
                                            <p:cond delay="499"/>
                                          </p:stCondLst>
                                        </p:cTn>
                                        <p:tgtEl>
                                          <p:spTgt spid="13"/>
                                        </p:tgtEl>
                                        <p:attrNameLst>
                                          <p:attrName>style.visibility</p:attrName>
                                        </p:attrNameLst>
                                      </p:cBhvr>
                                      <p:to>
                                        <p:strVal val="hidden"/>
                                      </p:to>
                                    </p:set>
                                  </p:childTnLst>
                                </p:cTn>
                              </p:par>
                              <p:par>
                                <p:cTn id="115" presetID="10" presetClass="exit" presetSubtype="0" fill="hold" grpId="2" nodeType="withEffect">
                                  <p:stCondLst>
                                    <p:cond delay="0"/>
                                  </p:stCondLst>
                                  <p:childTnLst>
                                    <p:animEffect transition="out" filter="fade">
                                      <p:cBhvr>
                                        <p:cTn id="116" dur="500"/>
                                        <p:tgtEl>
                                          <p:spTgt spid="17"/>
                                        </p:tgtEl>
                                      </p:cBhvr>
                                    </p:animEffect>
                                    <p:set>
                                      <p:cBhvr>
                                        <p:cTn id="117" dur="1" fill="hold">
                                          <p:stCondLst>
                                            <p:cond delay="499"/>
                                          </p:stCondLst>
                                        </p:cTn>
                                        <p:tgtEl>
                                          <p:spTgt spid="17"/>
                                        </p:tgtEl>
                                        <p:attrNameLst>
                                          <p:attrName>style.visibility</p:attrName>
                                        </p:attrNameLst>
                                      </p:cBhvr>
                                      <p:to>
                                        <p:strVal val="hidden"/>
                                      </p:to>
                                    </p:set>
                                  </p:childTnLst>
                                </p:cTn>
                              </p:par>
                              <p:par>
                                <p:cTn id="118" presetID="42" presetClass="path" presetSubtype="0" accel="50000" decel="50000" fill="hold" grpId="2" nodeType="withEffect">
                                  <p:stCondLst>
                                    <p:cond delay="0"/>
                                  </p:stCondLst>
                                  <p:childTnLst>
                                    <p:animMotion origin="layout" path="M 2.22222E-6 1.48148E-6 L 0.06389 0.0037 " pathEditMode="relative" rAng="0" ptsTypes="AA">
                                      <p:cBhvr>
                                        <p:cTn id="119" dur="750" fill="hold"/>
                                        <p:tgtEl>
                                          <p:spTgt spid="9"/>
                                        </p:tgtEl>
                                        <p:attrNameLst>
                                          <p:attrName>ppt_x</p:attrName>
                                          <p:attrName>ppt_y</p:attrName>
                                        </p:attrNameLst>
                                      </p:cBhvr>
                                      <p:rCtr x="3194" y="185"/>
                                    </p:animMotion>
                                  </p:childTnLst>
                                </p:cTn>
                              </p:par>
                              <p:par>
                                <p:cTn id="120" presetID="42" presetClass="path" presetSubtype="0" accel="50000" decel="50000" fill="hold" grpId="2" nodeType="withEffect">
                                  <p:stCondLst>
                                    <p:cond delay="0"/>
                                  </p:stCondLst>
                                  <p:childTnLst>
                                    <p:animMotion origin="layout" path="M -2.22222E-6 4.44444E-6 L -0.06111 0.15787 " pathEditMode="relative" rAng="0" ptsTypes="AA">
                                      <p:cBhvr>
                                        <p:cTn id="121" dur="750" fill="hold"/>
                                        <p:tgtEl>
                                          <p:spTgt spid="14"/>
                                        </p:tgtEl>
                                        <p:attrNameLst>
                                          <p:attrName>ppt_x</p:attrName>
                                          <p:attrName>ppt_y</p:attrName>
                                        </p:attrNameLst>
                                      </p:cBhvr>
                                      <p:rCtr x="-3056" y="7894"/>
                                    </p:animMotion>
                                  </p:childTnLst>
                                </p:cTn>
                              </p:par>
                              <p:par>
                                <p:cTn id="122" presetID="42" presetClass="path" presetSubtype="0" accel="50000" decel="50000" fill="hold" grpId="2" nodeType="withEffect">
                                  <p:stCondLst>
                                    <p:cond delay="0"/>
                                  </p:stCondLst>
                                  <p:childTnLst>
                                    <p:animMotion origin="layout" path="M 2.22222E-6 -1.85185E-6 L 0.06389 0.03056 " pathEditMode="relative" rAng="0" ptsTypes="AA">
                                      <p:cBhvr>
                                        <p:cTn id="123" dur="750" fill="hold"/>
                                        <p:tgtEl>
                                          <p:spTgt spid="12"/>
                                        </p:tgtEl>
                                        <p:attrNameLst>
                                          <p:attrName>ppt_x</p:attrName>
                                          <p:attrName>ppt_y</p:attrName>
                                        </p:attrNameLst>
                                      </p:cBhvr>
                                      <p:rCtr x="3194" y="1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9" grpId="2" animBg="1"/>
      <p:bldP spid="11" grpId="0" animBg="1"/>
      <p:bldP spid="11" grpId="1" animBg="1"/>
      <p:bldP spid="11" grpId="2" animBg="1"/>
      <p:bldP spid="12" grpId="0" animBg="1"/>
      <p:bldP spid="12" grpId="1" animBg="1"/>
      <p:bldP spid="12" grpId="2" animBg="1"/>
      <p:bldP spid="13" grpId="0" animBg="1"/>
      <p:bldP spid="13" grpId="1" animBg="1"/>
      <p:bldP spid="13" grpId="2" animBg="1"/>
      <p:bldP spid="16" grpId="0" animBg="1"/>
      <p:bldP spid="16" grpId="1" animBg="1"/>
      <p:bldP spid="16" grpId="2" animBg="1"/>
      <p:bldP spid="17" grpId="0" animBg="1"/>
      <p:bldP spid="17" grpId="1" animBg="1"/>
      <p:bldP spid="17" grpId="2" animBg="1"/>
      <p:bldP spid="14" grpId="0" animBg="1"/>
      <p:bldP spid="14" grpId="1" animBg="1"/>
      <p:bldP spid="14" grpId="2" animBg="1"/>
      <p:bldP spid="15" grpId="0" animBg="1"/>
      <p:bldP spid="15" grpId="1" animBg="1"/>
      <p:bldP spid="15" grpId="2" animBg="1"/>
      <p:bldP spid="88" grpId="0" animBg="1"/>
      <p:bldP spid="88" grpId="1" animBg="1"/>
      <p:bldP spid="88" grpId="2" animBg="1"/>
      <p:bldP spid="88" grpId="3" animBg="1"/>
      <p:bldP spid="88" grpId="4" animBg="1"/>
      <p:bldP spid="88" grpId="5" animBg="1"/>
      <p:bldP spid="88" grpId="6" animBg="1"/>
      <p:bldP spid="88" grpId="7" animBg="1"/>
      <p:bldP spid="88" grpId="8" animBg="1"/>
      <p:bldP spid="3"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1449" y="1187450"/>
            <a:ext cx="8782049" cy="5530850"/>
          </a:xfrm>
          <a:prstGeom prst="rect">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9"/>
          <p:cNvGrpSpPr>
            <a:grpSpLocks/>
          </p:cNvGrpSpPr>
          <p:nvPr/>
        </p:nvGrpSpPr>
        <p:grpSpPr bwMode="auto">
          <a:xfrm>
            <a:off x="6781573" y="3422634"/>
            <a:ext cx="2036963" cy="1196975"/>
            <a:chOff x="5912079" y="2212789"/>
            <a:chExt cx="2217234" cy="1452748"/>
          </a:xfrm>
        </p:grpSpPr>
        <p:sp>
          <p:nvSpPr>
            <p:cNvPr id="26" name="Right Arrow 25"/>
            <p:cNvSpPr/>
            <p:nvPr/>
          </p:nvSpPr>
          <p:spPr>
            <a:xfrm>
              <a:off x="5912079" y="2212789"/>
              <a:ext cx="2217234" cy="1452748"/>
            </a:xfrm>
            <a:prstGeom prst="rightArrow">
              <a:avLst>
                <a:gd name="adj1" fmla="val 100000"/>
                <a:gd name="adj2" fmla="val 28438"/>
              </a:avLst>
            </a:prstGeom>
            <a:solidFill>
              <a:schemeClr val="bg2">
                <a:lumMod val="50000"/>
                <a:alpha val="22000"/>
              </a:schemeClr>
            </a:solidFill>
            <a:ln w="412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grpSp>
          <p:nvGrpSpPr>
            <p:cNvPr id="27" name="Group 26"/>
            <p:cNvGrpSpPr/>
            <p:nvPr/>
          </p:nvGrpSpPr>
          <p:grpSpPr>
            <a:xfrm>
              <a:off x="6122921" y="2428915"/>
              <a:ext cx="578008" cy="970822"/>
              <a:chOff x="292994" y="3017226"/>
              <a:chExt cx="671410" cy="1127701"/>
            </a:xfrm>
            <a:solidFill>
              <a:schemeClr val="bg1"/>
            </a:solidFill>
          </p:grpSpPr>
          <p:sp>
            <p:nvSpPr>
              <p:cNvPr id="29" name="Freeform 22"/>
              <p:cNvSpPr>
                <a:spLocks/>
              </p:cNvSpPr>
              <p:nvPr/>
            </p:nvSpPr>
            <p:spPr bwMode="auto">
              <a:xfrm>
                <a:off x="637460" y="3017226"/>
                <a:ext cx="326944" cy="1111607"/>
              </a:xfrm>
              <a:custGeom>
                <a:avLst/>
                <a:gdLst>
                  <a:gd name="T0" fmla="*/ 187 w 195"/>
                  <a:gd name="T1" fmla="*/ 638 h 662"/>
                  <a:gd name="T2" fmla="*/ 174 w 195"/>
                  <a:gd name="T3" fmla="*/ 629 h 662"/>
                  <a:gd name="T4" fmla="*/ 160 w 195"/>
                  <a:gd name="T5" fmla="*/ 623 h 662"/>
                  <a:gd name="T6" fmla="*/ 155 w 195"/>
                  <a:gd name="T7" fmla="*/ 615 h 662"/>
                  <a:gd name="T8" fmla="*/ 154 w 195"/>
                  <a:gd name="T9" fmla="*/ 603 h 662"/>
                  <a:gd name="T10" fmla="*/ 161 w 195"/>
                  <a:gd name="T11" fmla="*/ 584 h 662"/>
                  <a:gd name="T12" fmla="*/ 160 w 195"/>
                  <a:gd name="T13" fmla="*/ 516 h 662"/>
                  <a:gd name="T14" fmla="*/ 178 w 195"/>
                  <a:gd name="T15" fmla="*/ 413 h 662"/>
                  <a:gd name="T16" fmla="*/ 184 w 195"/>
                  <a:gd name="T17" fmla="*/ 327 h 662"/>
                  <a:gd name="T18" fmla="*/ 188 w 195"/>
                  <a:gd name="T19" fmla="*/ 303 h 662"/>
                  <a:gd name="T20" fmla="*/ 189 w 195"/>
                  <a:gd name="T21" fmla="*/ 280 h 662"/>
                  <a:gd name="T22" fmla="*/ 192 w 195"/>
                  <a:gd name="T23" fmla="*/ 256 h 662"/>
                  <a:gd name="T24" fmla="*/ 192 w 195"/>
                  <a:gd name="T25" fmla="*/ 236 h 662"/>
                  <a:gd name="T26" fmla="*/ 187 w 195"/>
                  <a:gd name="T27" fmla="*/ 164 h 662"/>
                  <a:gd name="T28" fmla="*/ 158 w 195"/>
                  <a:gd name="T29" fmla="*/ 112 h 662"/>
                  <a:gd name="T30" fmla="*/ 147 w 195"/>
                  <a:gd name="T31" fmla="*/ 104 h 662"/>
                  <a:gd name="T32" fmla="*/ 129 w 195"/>
                  <a:gd name="T33" fmla="*/ 93 h 662"/>
                  <a:gd name="T34" fmla="*/ 127 w 195"/>
                  <a:gd name="T35" fmla="*/ 75 h 662"/>
                  <a:gd name="T36" fmla="*/ 138 w 195"/>
                  <a:gd name="T37" fmla="*/ 56 h 662"/>
                  <a:gd name="T38" fmla="*/ 137 w 195"/>
                  <a:gd name="T39" fmla="*/ 40 h 662"/>
                  <a:gd name="T40" fmla="*/ 82 w 195"/>
                  <a:gd name="T41" fmla="*/ 18 h 662"/>
                  <a:gd name="T42" fmla="*/ 76 w 195"/>
                  <a:gd name="T43" fmla="*/ 47 h 662"/>
                  <a:gd name="T44" fmla="*/ 82 w 195"/>
                  <a:gd name="T45" fmla="*/ 70 h 662"/>
                  <a:gd name="T46" fmla="*/ 74 w 195"/>
                  <a:gd name="T47" fmla="*/ 84 h 662"/>
                  <a:gd name="T48" fmla="*/ 47 w 195"/>
                  <a:gd name="T49" fmla="*/ 99 h 662"/>
                  <a:gd name="T50" fmla="*/ 24 w 195"/>
                  <a:gd name="T51" fmla="*/ 116 h 662"/>
                  <a:gd name="T52" fmla="*/ 14 w 195"/>
                  <a:gd name="T53" fmla="*/ 141 h 662"/>
                  <a:gd name="T54" fmla="*/ 6 w 195"/>
                  <a:gd name="T55" fmla="*/ 180 h 662"/>
                  <a:gd name="T56" fmla="*/ 2 w 195"/>
                  <a:gd name="T57" fmla="*/ 228 h 662"/>
                  <a:gd name="T58" fmla="*/ 12 w 195"/>
                  <a:gd name="T59" fmla="*/ 262 h 662"/>
                  <a:gd name="T60" fmla="*/ 15 w 195"/>
                  <a:gd name="T61" fmla="*/ 293 h 662"/>
                  <a:gd name="T62" fmla="*/ 23 w 195"/>
                  <a:gd name="T63" fmla="*/ 312 h 662"/>
                  <a:gd name="T64" fmla="*/ 35 w 195"/>
                  <a:gd name="T65" fmla="*/ 325 h 662"/>
                  <a:gd name="T66" fmla="*/ 36 w 195"/>
                  <a:gd name="T67" fmla="*/ 394 h 662"/>
                  <a:gd name="T68" fmla="*/ 33 w 195"/>
                  <a:gd name="T69" fmla="*/ 459 h 662"/>
                  <a:gd name="T70" fmla="*/ 32 w 195"/>
                  <a:gd name="T71" fmla="*/ 521 h 662"/>
                  <a:gd name="T72" fmla="*/ 30 w 195"/>
                  <a:gd name="T73" fmla="*/ 577 h 662"/>
                  <a:gd name="T74" fmla="*/ 25 w 195"/>
                  <a:gd name="T75" fmla="*/ 606 h 662"/>
                  <a:gd name="T76" fmla="*/ 31 w 195"/>
                  <a:gd name="T77" fmla="*/ 621 h 662"/>
                  <a:gd name="T78" fmla="*/ 36 w 195"/>
                  <a:gd name="T79" fmla="*/ 639 h 662"/>
                  <a:gd name="T80" fmla="*/ 33 w 195"/>
                  <a:gd name="T81" fmla="*/ 651 h 662"/>
                  <a:gd name="T82" fmla="*/ 40 w 195"/>
                  <a:gd name="T83" fmla="*/ 662 h 662"/>
                  <a:gd name="T84" fmla="*/ 75 w 195"/>
                  <a:gd name="T85" fmla="*/ 657 h 662"/>
                  <a:gd name="T86" fmla="*/ 71 w 195"/>
                  <a:gd name="T87" fmla="*/ 640 h 662"/>
                  <a:gd name="T88" fmla="*/ 70 w 195"/>
                  <a:gd name="T89" fmla="*/ 629 h 662"/>
                  <a:gd name="T90" fmla="*/ 76 w 195"/>
                  <a:gd name="T91" fmla="*/ 618 h 662"/>
                  <a:gd name="T92" fmla="*/ 82 w 195"/>
                  <a:gd name="T93" fmla="*/ 561 h 662"/>
                  <a:gd name="T94" fmla="*/ 89 w 195"/>
                  <a:gd name="T95" fmla="*/ 492 h 662"/>
                  <a:gd name="T96" fmla="*/ 97 w 195"/>
                  <a:gd name="T97" fmla="*/ 452 h 662"/>
                  <a:gd name="T98" fmla="*/ 101 w 195"/>
                  <a:gd name="T99" fmla="*/ 436 h 662"/>
                  <a:gd name="T100" fmla="*/ 103 w 195"/>
                  <a:gd name="T101" fmla="*/ 467 h 662"/>
                  <a:gd name="T102" fmla="*/ 105 w 195"/>
                  <a:gd name="T103" fmla="*/ 492 h 662"/>
                  <a:gd name="T104" fmla="*/ 106 w 195"/>
                  <a:gd name="T105" fmla="*/ 533 h 662"/>
                  <a:gd name="T106" fmla="*/ 106 w 195"/>
                  <a:gd name="T107" fmla="*/ 564 h 662"/>
                  <a:gd name="T108" fmla="*/ 105 w 195"/>
                  <a:gd name="T109" fmla="*/ 601 h 662"/>
                  <a:gd name="T110" fmla="*/ 107 w 195"/>
                  <a:gd name="T111" fmla="*/ 620 h 662"/>
                  <a:gd name="T112" fmla="*/ 105 w 195"/>
                  <a:gd name="T113" fmla="*/ 633 h 662"/>
                  <a:gd name="T114" fmla="*/ 126 w 195"/>
                  <a:gd name="T115" fmla="*/ 642 h 662"/>
                  <a:gd name="T116" fmla="*/ 139 w 195"/>
                  <a:gd name="T117" fmla="*/ 646 h 662"/>
                  <a:gd name="T118" fmla="*/ 188 w 195"/>
                  <a:gd name="T119" fmla="*/ 643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5" h="662">
                    <a:moveTo>
                      <a:pt x="188" y="643"/>
                    </a:moveTo>
                    <a:cubicBezTo>
                      <a:pt x="188" y="643"/>
                      <a:pt x="189" y="642"/>
                      <a:pt x="189" y="642"/>
                    </a:cubicBezTo>
                    <a:cubicBezTo>
                      <a:pt x="189" y="641"/>
                      <a:pt x="189" y="640"/>
                      <a:pt x="189" y="639"/>
                    </a:cubicBezTo>
                    <a:cubicBezTo>
                      <a:pt x="189" y="638"/>
                      <a:pt x="188" y="639"/>
                      <a:pt x="187" y="639"/>
                    </a:cubicBezTo>
                    <a:cubicBezTo>
                      <a:pt x="187" y="638"/>
                      <a:pt x="187" y="639"/>
                      <a:pt x="187" y="638"/>
                    </a:cubicBezTo>
                    <a:cubicBezTo>
                      <a:pt x="187" y="638"/>
                      <a:pt x="186" y="638"/>
                      <a:pt x="186" y="638"/>
                    </a:cubicBezTo>
                    <a:cubicBezTo>
                      <a:pt x="185" y="638"/>
                      <a:pt x="185" y="638"/>
                      <a:pt x="185" y="637"/>
                    </a:cubicBezTo>
                    <a:cubicBezTo>
                      <a:pt x="185" y="636"/>
                      <a:pt x="185" y="634"/>
                      <a:pt x="184" y="633"/>
                    </a:cubicBezTo>
                    <a:cubicBezTo>
                      <a:pt x="182" y="631"/>
                      <a:pt x="181" y="631"/>
                      <a:pt x="179" y="630"/>
                    </a:cubicBezTo>
                    <a:cubicBezTo>
                      <a:pt x="177" y="630"/>
                      <a:pt x="175" y="629"/>
                      <a:pt x="174" y="629"/>
                    </a:cubicBezTo>
                    <a:cubicBezTo>
                      <a:pt x="173" y="629"/>
                      <a:pt x="173" y="629"/>
                      <a:pt x="171" y="628"/>
                    </a:cubicBezTo>
                    <a:cubicBezTo>
                      <a:pt x="169" y="627"/>
                      <a:pt x="169" y="627"/>
                      <a:pt x="168" y="627"/>
                    </a:cubicBezTo>
                    <a:cubicBezTo>
                      <a:pt x="166" y="627"/>
                      <a:pt x="165" y="627"/>
                      <a:pt x="164" y="627"/>
                    </a:cubicBezTo>
                    <a:cubicBezTo>
                      <a:pt x="163" y="626"/>
                      <a:pt x="161" y="625"/>
                      <a:pt x="161" y="624"/>
                    </a:cubicBezTo>
                    <a:cubicBezTo>
                      <a:pt x="160" y="624"/>
                      <a:pt x="160" y="624"/>
                      <a:pt x="160" y="623"/>
                    </a:cubicBezTo>
                    <a:cubicBezTo>
                      <a:pt x="159" y="622"/>
                      <a:pt x="158" y="621"/>
                      <a:pt x="158" y="620"/>
                    </a:cubicBezTo>
                    <a:cubicBezTo>
                      <a:pt x="157" y="620"/>
                      <a:pt x="158" y="620"/>
                      <a:pt x="158" y="620"/>
                    </a:cubicBezTo>
                    <a:cubicBezTo>
                      <a:pt x="159" y="620"/>
                      <a:pt x="159" y="619"/>
                      <a:pt x="159" y="619"/>
                    </a:cubicBezTo>
                    <a:cubicBezTo>
                      <a:pt x="159" y="619"/>
                      <a:pt x="158" y="618"/>
                      <a:pt x="157" y="617"/>
                    </a:cubicBezTo>
                    <a:cubicBezTo>
                      <a:pt x="156" y="616"/>
                      <a:pt x="155" y="615"/>
                      <a:pt x="155" y="615"/>
                    </a:cubicBezTo>
                    <a:cubicBezTo>
                      <a:pt x="155" y="615"/>
                      <a:pt x="155" y="615"/>
                      <a:pt x="155" y="614"/>
                    </a:cubicBezTo>
                    <a:cubicBezTo>
                      <a:pt x="155" y="613"/>
                      <a:pt x="156" y="612"/>
                      <a:pt x="155" y="610"/>
                    </a:cubicBezTo>
                    <a:cubicBezTo>
                      <a:pt x="155" y="608"/>
                      <a:pt x="155" y="606"/>
                      <a:pt x="155" y="605"/>
                    </a:cubicBezTo>
                    <a:cubicBezTo>
                      <a:pt x="155" y="604"/>
                      <a:pt x="155" y="604"/>
                      <a:pt x="155" y="604"/>
                    </a:cubicBezTo>
                    <a:cubicBezTo>
                      <a:pt x="154" y="604"/>
                      <a:pt x="154" y="604"/>
                      <a:pt x="154" y="603"/>
                    </a:cubicBezTo>
                    <a:cubicBezTo>
                      <a:pt x="154" y="602"/>
                      <a:pt x="155" y="601"/>
                      <a:pt x="155" y="600"/>
                    </a:cubicBezTo>
                    <a:cubicBezTo>
                      <a:pt x="154" y="600"/>
                      <a:pt x="154" y="599"/>
                      <a:pt x="155" y="599"/>
                    </a:cubicBezTo>
                    <a:cubicBezTo>
                      <a:pt x="155" y="598"/>
                      <a:pt x="155" y="597"/>
                      <a:pt x="156" y="596"/>
                    </a:cubicBezTo>
                    <a:cubicBezTo>
                      <a:pt x="156" y="595"/>
                      <a:pt x="157" y="593"/>
                      <a:pt x="158" y="592"/>
                    </a:cubicBezTo>
                    <a:cubicBezTo>
                      <a:pt x="159" y="591"/>
                      <a:pt x="160" y="587"/>
                      <a:pt x="161" y="584"/>
                    </a:cubicBezTo>
                    <a:cubicBezTo>
                      <a:pt x="162" y="580"/>
                      <a:pt x="161" y="575"/>
                      <a:pt x="161" y="572"/>
                    </a:cubicBezTo>
                    <a:cubicBezTo>
                      <a:pt x="161" y="568"/>
                      <a:pt x="160" y="562"/>
                      <a:pt x="160" y="558"/>
                    </a:cubicBezTo>
                    <a:cubicBezTo>
                      <a:pt x="161" y="554"/>
                      <a:pt x="160" y="551"/>
                      <a:pt x="160" y="548"/>
                    </a:cubicBezTo>
                    <a:cubicBezTo>
                      <a:pt x="160" y="545"/>
                      <a:pt x="160" y="532"/>
                      <a:pt x="160" y="530"/>
                    </a:cubicBezTo>
                    <a:cubicBezTo>
                      <a:pt x="160" y="527"/>
                      <a:pt x="160" y="519"/>
                      <a:pt x="160" y="516"/>
                    </a:cubicBezTo>
                    <a:cubicBezTo>
                      <a:pt x="160" y="512"/>
                      <a:pt x="160" y="510"/>
                      <a:pt x="160" y="509"/>
                    </a:cubicBezTo>
                    <a:cubicBezTo>
                      <a:pt x="160" y="508"/>
                      <a:pt x="163" y="500"/>
                      <a:pt x="164" y="497"/>
                    </a:cubicBezTo>
                    <a:cubicBezTo>
                      <a:pt x="166" y="490"/>
                      <a:pt x="169" y="477"/>
                      <a:pt x="169" y="473"/>
                    </a:cubicBezTo>
                    <a:cubicBezTo>
                      <a:pt x="172" y="463"/>
                      <a:pt x="174" y="444"/>
                      <a:pt x="175" y="440"/>
                    </a:cubicBezTo>
                    <a:cubicBezTo>
                      <a:pt x="176" y="431"/>
                      <a:pt x="178" y="415"/>
                      <a:pt x="178" y="413"/>
                    </a:cubicBezTo>
                    <a:cubicBezTo>
                      <a:pt x="178" y="410"/>
                      <a:pt x="179" y="396"/>
                      <a:pt x="179" y="395"/>
                    </a:cubicBezTo>
                    <a:cubicBezTo>
                      <a:pt x="179" y="393"/>
                      <a:pt x="180" y="373"/>
                      <a:pt x="180" y="368"/>
                    </a:cubicBezTo>
                    <a:cubicBezTo>
                      <a:pt x="180" y="359"/>
                      <a:pt x="181" y="351"/>
                      <a:pt x="182" y="348"/>
                    </a:cubicBezTo>
                    <a:cubicBezTo>
                      <a:pt x="182" y="345"/>
                      <a:pt x="183" y="340"/>
                      <a:pt x="183" y="338"/>
                    </a:cubicBezTo>
                    <a:cubicBezTo>
                      <a:pt x="183" y="334"/>
                      <a:pt x="184" y="328"/>
                      <a:pt x="184" y="327"/>
                    </a:cubicBezTo>
                    <a:cubicBezTo>
                      <a:pt x="184" y="326"/>
                      <a:pt x="184" y="326"/>
                      <a:pt x="184" y="326"/>
                    </a:cubicBezTo>
                    <a:cubicBezTo>
                      <a:pt x="185" y="326"/>
                      <a:pt x="185" y="325"/>
                      <a:pt x="186" y="325"/>
                    </a:cubicBezTo>
                    <a:cubicBezTo>
                      <a:pt x="186" y="325"/>
                      <a:pt x="187" y="324"/>
                      <a:pt x="187" y="324"/>
                    </a:cubicBezTo>
                    <a:cubicBezTo>
                      <a:pt x="187" y="323"/>
                      <a:pt x="187" y="321"/>
                      <a:pt x="187" y="318"/>
                    </a:cubicBezTo>
                    <a:cubicBezTo>
                      <a:pt x="188" y="315"/>
                      <a:pt x="188" y="304"/>
                      <a:pt x="188" y="303"/>
                    </a:cubicBezTo>
                    <a:cubicBezTo>
                      <a:pt x="188" y="302"/>
                      <a:pt x="188" y="300"/>
                      <a:pt x="189" y="300"/>
                    </a:cubicBezTo>
                    <a:cubicBezTo>
                      <a:pt x="189" y="299"/>
                      <a:pt x="189" y="299"/>
                      <a:pt x="190" y="297"/>
                    </a:cubicBezTo>
                    <a:cubicBezTo>
                      <a:pt x="191" y="296"/>
                      <a:pt x="191" y="294"/>
                      <a:pt x="191" y="293"/>
                    </a:cubicBezTo>
                    <a:cubicBezTo>
                      <a:pt x="192" y="291"/>
                      <a:pt x="191" y="290"/>
                      <a:pt x="190" y="287"/>
                    </a:cubicBezTo>
                    <a:cubicBezTo>
                      <a:pt x="189" y="285"/>
                      <a:pt x="189" y="283"/>
                      <a:pt x="189" y="280"/>
                    </a:cubicBezTo>
                    <a:cubicBezTo>
                      <a:pt x="189" y="276"/>
                      <a:pt x="190" y="275"/>
                      <a:pt x="190" y="274"/>
                    </a:cubicBezTo>
                    <a:cubicBezTo>
                      <a:pt x="190" y="273"/>
                      <a:pt x="191" y="272"/>
                      <a:pt x="191" y="271"/>
                    </a:cubicBezTo>
                    <a:cubicBezTo>
                      <a:pt x="193" y="268"/>
                      <a:pt x="194" y="265"/>
                      <a:pt x="194" y="262"/>
                    </a:cubicBezTo>
                    <a:cubicBezTo>
                      <a:pt x="195" y="260"/>
                      <a:pt x="195" y="259"/>
                      <a:pt x="195" y="259"/>
                    </a:cubicBezTo>
                    <a:cubicBezTo>
                      <a:pt x="194" y="258"/>
                      <a:pt x="193" y="257"/>
                      <a:pt x="192" y="256"/>
                    </a:cubicBezTo>
                    <a:cubicBezTo>
                      <a:pt x="191" y="254"/>
                      <a:pt x="191" y="254"/>
                      <a:pt x="191" y="253"/>
                    </a:cubicBezTo>
                    <a:cubicBezTo>
                      <a:pt x="190" y="253"/>
                      <a:pt x="191" y="253"/>
                      <a:pt x="191" y="252"/>
                    </a:cubicBezTo>
                    <a:cubicBezTo>
                      <a:pt x="191" y="251"/>
                      <a:pt x="191" y="249"/>
                      <a:pt x="191" y="246"/>
                    </a:cubicBezTo>
                    <a:cubicBezTo>
                      <a:pt x="191" y="244"/>
                      <a:pt x="191" y="243"/>
                      <a:pt x="192" y="241"/>
                    </a:cubicBezTo>
                    <a:cubicBezTo>
                      <a:pt x="192" y="240"/>
                      <a:pt x="192" y="237"/>
                      <a:pt x="192" y="236"/>
                    </a:cubicBezTo>
                    <a:cubicBezTo>
                      <a:pt x="192" y="234"/>
                      <a:pt x="193" y="227"/>
                      <a:pt x="193" y="226"/>
                    </a:cubicBezTo>
                    <a:cubicBezTo>
                      <a:pt x="193" y="224"/>
                      <a:pt x="192" y="216"/>
                      <a:pt x="192" y="214"/>
                    </a:cubicBezTo>
                    <a:cubicBezTo>
                      <a:pt x="192" y="213"/>
                      <a:pt x="191" y="209"/>
                      <a:pt x="191" y="207"/>
                    </a:cubicBezTo>
                    <a:cubicBezTo>
                      <a:pt x="191" y="204"/>
                      <a:pt x="190" y="190"/>
                      <a:pt x="189" y="185"/>
                    </a:cubicBezTo>
                    <a:cubicBezTo>
                      <a:pt x="189" y="180"/>
                      <a:pt x="188" y="170"/>
                      <a:pt x="187" y="164"/>
                    </a:cubicBezTo>
                    <a:cubicBezTo>
                      <a:pt x="187" y="158"/>
                      <a:pt x="184" y="149"/>
                      <a:pt x="183" y="145"/>
                    </a:cubicBezTo>
                    <a:cubicBezTo>
                      <a:pt x="181" y="138"/>
                      <a:pt x="178" y="134"/>
                      <a:pt x="177" y="131"/>
                    </a:cubicBezTo>
                    <a:cubicBezTo>
                      <a:pt x="173" y="125"/>
                      <a:pt x="171" y="123"/>
                      <a:pt x="170" y="121"/>
                    </a:cubicBezTo>
                    <a:cubicBezTo>
                      <a:pt x="168" y="119"/>
                      <a:pt x="165" y="116"/>
                      <a:pt x="164" y="115"/>
                    </a:cubicBezTo>
                    <a:cubicBezTo>
                      <a:pt x="162" y="115"/>
                      <a:pt x="159" y="112"/>
                      <a:pt x="158" y="112"/>
                    </a:cubicBezTo>
                    <a:cubicBezTo>
                      <a:pt x="157" y="111"/>
                      <a:pt x="155" y="110"/>
                      <a:pt x="154" y="109"/>
                    </a:cubicBezTo>
                    <a:cubicBezTo>
                      <a:pt x="153" y="109"/>
                      <a:pt x="154" y="109"/>
                      <a:pt x="153" y="108"/>
                    </a:cubicBezTo>
                    <a:cubicBezTo>
                      <a:pt x="152" y="108"/>
                      <a:pt x="151" y="107"/>
                      <a:pt x="151" y="107"/>
                    </a:cubicBezTo>
                    <a:cubicBezTo>
                      <a:pt x="150" y="106"/>
                      <a:pt x="150" y="106"/>
                      <a:pt x="149" y="105"/>
                    </a:cubicBezTo>
                    <a:cubicBezTo>
                      <a:pt x="148" y="105"/>
                      <a:pt x="148" y="104"/>
                      <a:pt x="147" y="104"/>
                    </a:cubicBezTo>
                    <a:cubicBezTo>
                      <a:pt x="146" y="103"/>
                      <a:pt x="145" y="103"/>
                      <a:pt x="144" y="102"/>
                    </a:cubicBezTo>
                    <a:cubicBezTo>
                      <a:pt x="143" y="101"/>
                      <a:pt x="139" y="99"/>
                      <a:pt x="138" y="98"/>
                    </a:cubicBezTo>
                    <a:cubicBezTo>
                      <a:pt x="137" y="98"/>
                      <a:pt x="136" y="97"/>
                      <a:pt x="136" y="97"/>
                    </a:cubicBezTo>
                    <a:cubicBezTo>
                      <a:pt x="135" y="96"/>
                      <a:pt x="134" y="95"/>
                      <a:pt x="133" y="95"/>
                    </a:cubicBezTo>
                    <a:cubicBezTo>
                      <a:pt x="132" y="94"/>
                      <a:pt x="129" y="93"/>
                      <a:pt x="129" y="93"/>
                    </a:cubicBezTo>
                    <a:cubicBezTo>
                      <a:pt x="129" y="92"/>
                      <a:pt x="128" y="92"/>
                      <a:pt x="128" y="91"/>
                    </a:cubicBezTo>
                    <a:cubicBezTo>
                      <a:pt x="128" y="91"/>
                      <a:pt x="127" y="85"/>
                      <a:pt x="126" y="83"/>
                    </a:cubicBezTo>
                    <a:cubicBezTo>
                      <a:pt x="126" y="81"/>
                      <a:pt x="126" y="82"/>
                      <a:pt x="126" y="81"/>
                    </a:cubicBezTo>
                    <a:cubicBezTo>
                      <a:pt x="126" y="80"/>
                      <a:pt x="126" y="80"/>
                      <a:pt x="126" y="79"/>
                    </a:cubicBezTo>
                    <a:cubicBezTo>
                      <a:pt x="126" y="78"/>
                      <a:pt x="126" y="76"/>
                      <a:pt x="127" y="75"/>
                    </a:cubicBezTo>
                    <a:cubicBezTo>
                      <a:pt x="127" y="75"/>
                      <a:pt x="129" y="73"/>
                      <a:pt x="129" y="72"/>
                    </a:cubicBezTo>
                    <a:cubicBezTo>
                      <a:pt x="130" y="71"/>
                      <a:pt x="131" y="65"/>
                      <a:pt x="132" y="64"/>
                    </a:cubicBezTo>
                    <a:cubicBezTo>
                      <a:pt x="132" y="62"/>
                      <a:pt x="132" y="62"/>
                      <a:pt x="132" y="62"/>
                    </a:cubicBezTo>
                    <a:cubicBezTo>
                      <a:pt x="133" y="62"/>
                      <a:pt x="135" y="61"/>
                      <a:pt x="135" y="60"/>
                    </a:cubicBezTo>
                    <a:cubicBezTo>
                      <a:pt x="136" y="59"/>
                      <a:pt x="137" y="58"/>
                      <a:pt x="138" y="56"/>
                    </a:cubicBezTo>
                    <a:cubicBezTo>
                      <a:pt x="139" y="54"/>
                      <a:pt x="139" y="51"/>
                      <a:pt x="140" y="50"/>
                    </a:cubicBezTo>
                    <a:cubicBezTo>
                      <a:pt x="140" y="48"/>
                      <a:pt x="141" y="47"/>
                      <a:pt x="141" y="46"/>
                    </a:cubicBezTo>
                    <a:cubicBezTo>
                      <a:pt x="140" y="46"/>
                      <a:pt x="140" y="44"/>
                      <a:pt x="140" y="43"/>
                    </a:cubicBezTo>
                    <a:cubicBezTo>
                      <a:pt x="140" y="42"/>
                      <a:pt x="140" y="40"/>
                      <a:pt x="138" y="41"/>
                    </a:cubicBezTo>
                    <a:cubicBezTo>
                      <a:pt x="136" y="41"/>
                      <a:pt x="137" y="41"/>
                      <a:pt x="137" y="40"/>
                    </a:cubicBezTo>
                    <a:cubicBezTo>
                      <a:pt x="137" y="39"/>
                      <a:pt x="137" y="34"/>
                      <a:pt x="138" y="29"/>
                    </a:cubicBezTo>
                    <a:cubicBezTo>
                      <a:pt x="138" y="24"/>
                      <a:pt x="137" y="16"/>
                      <a:pt x="134" y="15"/>
                    </a:cubicBezTo>
                    <a:cubicBezTo>
                      <a:pt x="131" y="13"/>
                      <a:pt x="120" y="0"/>
                      <a:pt x="111" y="1"/>
                    </a:cubicBezTo>
                    <a:cubicBezTo>
                      <a:pt x="96" y="1"/>
                      <a:pt x="88" y="9"/>
                      <a:pt x="85" y="11"/>
                    </a:cubicBezTo>
                    <a:cubicBezTo>
                      <a:pt x="81" y="13"/>
                      <a:pt x="81" y="16"/>
                      <a:pt x="82" y="18"/>
                    </a:cubicBezTo>
                    <a:cubicBezTo>
                      <a:pt x="82" y="19"/>
                      <a:pt x="82" y="20"/>
                      <a:pt x="81" y="22"/>
                    </a:cubicBezTo>
                    <a:cubicBezTo>
                      <a:pt x="79" y="25"/>
                      <a:pt x="80" y="32"/>
                      <a:pt x="80" y="34"/>
                    </a:cubicBezTo>
                    <a:cubicBezTo>
                      <a:pt x="80" y="35"/>
                      <a:pt x="80" y="35"/>
                      <a:pt x="79" y="35"/>
                    </a:cubicBezTo>
                    <a:cubicBezTo>
                      <a:pt x="78" y="35"/>
                      <a:pt x="77" y="36"/>
                      <a:pt x="76" y="38"/>
                    </a:cubicBezTo>
                    <a:cubicBezTo>
                      <a:pt x="76" y="40"/>
                      <a:pt x="76" y="44"/>
                      <a:pt x="76" y="47"/>
                    </a:cubicBezTo>
                    <a:cubicBezTo>
                      <a:pt x="76" y="50"/>
                      <a:pt x="77" y="53"/>
                      <a:pt x="78" y="55"/>
                    </a:cubicBezTo>
                    <a:cubicBezTo>
                      <a:pt x="80" y="56"/>
                      <a:pt x="80" y="57"/>
                      <a:pt x="81" y="57"/>
                    </a:cubicBezTo>
                    <a:cubicBezTo>
                      <a:pt x="82" y="58"/>
                      <a:pt x="82" y="58"/>
                      <a:pt x="82" y="59"/>
                    </a:cubicBezTo>
                    <a:cubicBezTo>
                      <a:pt x="82" y="59"/>
                      <a:pt x="82" y="60"/>
                      <a:pt x="82" y="62"/>
                    </a:cubicBezTo>
                    <a:cubicBezTo>
                      <a:pt x="82" y="64"/>
                      <a:pt x="82" y="69"/>
                      <a:pt x="82" y="70"/>
                    </a:cubicBezTo>
                    <a:cubicBezTo>
                      <a:pt x="82" y="71"/>
                      <a:pt x="81" y="71"/>
                      <a:pt x="81" y="72"/>
                    </a:cubicBezTo>
                    <a:cubicBezTo>
                      <a:pt x="81" y="72"/>
                      <a:pt x="80" y="72"/>
                      <a:pt x="80" y="73"/>
                    </a:cubicBezTo>
                    <a:cubicBezTo>
                      <a:pt x="79" y="74"/>
                      <a:pt x="77" y="79"/>
                      <a:pt x="77" y="79"/>
                    </a:cubicBezTo>
                    <a:cubicBezTo>
                      <a:pt x="76" y="80"/>
                      <a:pt x="76" y="81"/>
                      <a:pt x="75" y="82"/>
                    </a:cubicBezTo>
                    <a:cubicBezTo>
                      <a:pt x="74" y="83"/>
                      <a:pt x="74" y="84"/>
                      <a:pt x="74" y="84"/>
                    </a:cubicBezTo>
                    <a:cubicBezTo>
                      <a:pt x="74" y="85"/>
                      <a:pt x="73" y="85"/>
                      <a:pt x="73" y="85"/>
                    </a:cubicBezTo>
                    <a:cubicBezTo>
                      <a:pt x="72" y="85"/>
                      <a:pt x="72" y="85"/>
                      <a:pt x="71" y="86"/>
                    </a:cubicBezTo>
                    <a:cubicBezTo>
                      <a:pt x="69" y="86"/>
                      <a:pt x="65" y="88"/>
                      <a:pt x="62" y="90"/>
                    </a:cubicBezTo>
                    <a:cubicBezTo>
                      <a:pt x="59" y="91"/>
                      <a:pt x="55" y="93"/>
                      <a:pt x="54" y="94"/>
                    </a:cubicBezTo>
                    <a:cubicBezTo>
                      <a:pt x="53" y="94"/>
                      <a:pt x="49" y="97"/>
                      <a:pt x="47" y="99"/>
                    </a:cubicBezTo>
                    <a:cubicBezTo>
                      <a:pt x="44" y="101"/>
                      <a:pt x="39" y="105"/>
                      <a:pt x="38" y="105"/>
                    </a:cubicBezTo>
                    <a:cubicBezTo>
                      <a:pt x="37" y="106"/>
                      <a:pt x="35" y="107"/>
                      <a:pt x="34" y="108"/>
                    </a:cubicBezTo>
                    <a:cubicBezTo>
                      <a:pt x="32" y="109"/>
                      <a:pt x="28" y="113"/>
                      <a:pt x="27" y="113"/>
                    </a:cubicBezTo>
                    <a:cubicBezTo>
                      <a:pt x="27" y="114"/>
                      <a:pt x="26" y="114"/>
                      <a:pt x="26" y="115"/>
                    </a:cubicBezTo>
                    <a:cubicBezTo>
                      <a:pt x="25" y="115"/>
                      <a:pt x="25" y="116"/>
                      <a:pt x="24" y="116"/>
                    </a:cubicBezTo>
                    <a:cubicBezTo>
                      <a:pt x="24" y="116"/>
                      <a:pt x="21" y="119"/>
                      <a:pt x="20" y="120"/>
                    </a:cubicBezTo>
                    <a:cubicBezTo>
                      <a:pt x="19" y="121"/>
                      <a:pt x="17" y="125"/>
                      <a:pt x="16" y="127"/>
                    </a:cubicBezTo>
                    <a:cubicBezTo>
                      <a:pt x="15" y="129"/>
                      <a:pt x="15" y="130"/>
                      <a:pt x="14" y="132"/>
                    </a:cubicBezTo>
                    <a:cubicBezTo>
                      <a:pt x="14" y="134"/>
                      <a:pt x="14" y="137"/>
                      <a:pt x="14" y="138"/>
                    </a:cubicBezTo>
                    <a:cubicBezTo>
                      <a:pt x="14" y="139"/>
                      <a:pt x="14" y="140"/>
                      <a:pt x="14" y="141"/>
                    </a:cubicBezTo>
                    <a:cubicBezTo>
                      <a:pt x="14" y="142"/>
                      <a:pt x="15" y="142"/>
                      <a:pt x="14" y="143"/>
                    </a:cubicBezTo>
                    <a:cubicBezTo>
                      <a:pt x="14" y="143"/>
                      <a:pt x="14" y="146"/>
                      <a:pt x="13" y="148"/>
                    </a:cubicBezTo>
                    <a:cubicBezTo>
                      <a:pt x="13" y="150"/>
                      <a:pt x="11" y="159"/>
                      <a:pt x="10" y="161"/>
                    </a:cubicBezTo>
                    <a:cubicBezTo>
                      <a:pt x="10" y="164"/>
                      <a:pt x="8" y="172"/>
                      <a:pt x="7" y="174"/>
                    </a:cubicBezTo>
                    <a:cubicBezTo>
                      <a:pt x="7" y="175"/>
                      <a:pt x="6" y="178"/>
                      <a:pt x="6" y="180"/>
                    </a:cubicBezTo>
                    <a:cubicBezTo>
                      <a:pt x="6" y="182"/>
                      <a:pt x="5" y="188"/>
                      <a:pt x="5" y="189"/>
                    </a:cubicBezTo>
                    <a:cubicBezTo>
                      <a:pt x="5" y="191"/>
                      <a:pt x="4" y="197"/>
                      <a:pt x="3" y="200"/>
                    </a:cubicBezTo>
                    <a:cubicBezTo>
                      <a:pt x="3" y="203"/>
                      <a:pt x="2" y="210"/>
                      <a:pt x="2" y="213"/>
                    </a:cubicBezTo>
                    <a:cubicBezTo>
                      <a:pt x="1" y="216"/>
                      <a:pt x="2" y="217"/>
                      <a:pt x="1" y="219"/>
                    </a:cubicBezTo>
                    <a:cubicBezTo>
                      <a:pt x="0" y="221"/>
                      <a:pt x="1" y="225"/>
                      <a:pt x="2" y="228"/>
                    </a:cubicBezTo>
                    <a:cubicBezTo>
                      <a:pt x="2" y="232"/>
                      <a:pt x="3" y="235"/>
                      <a:pt x="4" y="238"/>
                    </a:cubicBezTo>
                    <a:cubicBezTo>
                      <a:pt x="5" y="240"/>
                      <a:pt x="8" y="243"/>
                      <a:pt x="8" y="244"/>
                    </a:cubicBezTo>
                    <a:cubicBezTo>
                      <a:pt x="8" y="244"/>
                      <a:pt x="9" y="245"/>
                      <a:pt x="9" y="248"/>
                    </a:cubicBezTo>
                    <a:cubicBezTo>
                      <a:pt x="10" y="250"/>
                      <a:pt x="12" y="258"/>
                      <a:pt x="12" y="259"/>
                    </a:cubicBezTo>
                    <a:cubicBezTo>
                      <a:pt x="12" y="260"/>
                      <a:pt x="12" y="260"/>
                      <a:pt x="12" y="262"/>
                    </a:cubicBezTo>
                    <a:cubicBezTo>
                      <a:pt x="11" y="265"/>
                      <a:pt x="11" y="266"/>
                      <a:pt x="11" y="268"/>
                    </a:cubicBezTo>
                    <a:cubicBezTo>
                      <a:pt x="11" y="269"/>
                      <a:pt x="10" y="269"/>
                      <a:pt x="10" y="270"/>
                    </a:cubicBezTo>
                    <a:cubicBezTo>
                      <a:pt x="10" y="270"/>
                      <a:pt x="11" y="275"/>
                      <a:pt x="11" y="277"/>
                    </a:cubicBezTo>
                    <a:cubicBezTo>
                      <a:pt x="12" y="280"/>
                      <a:pt x="12" y="282"/>
                      <a:pt x="13" y="285"/>
                    </a:cubicBezTo>
                    <a:cubicBezTo>
                      <a:pt x="13" y="288"/>
                      <a:pt x="14" y="291"/>
                      <a:pt x="15" y="293"/>
                    </a:cubicBezTo>
                    <a:cubicBezTo>
                      <a:pt x="15" y="295"/>
                      <a:pt x="16" y="295"/>
                      <a:pt x="16" y="299"/>
                    </a:cubicBezTo>
                    <a:cubicBezTo>
                      <a:pt x="16" y="302"/>
                      <a:pt x="17" y="305"/>
                      <a:pt x="18" y="306"/>
                    </a:cubicBezTo>
                    <a:cubicBezTo>
                      <a:pt x="18" y="307"/>
                      <a:pt x="18" y="309"/>
                      <a:pt x="18" y="310"/>
                    </a:cubicBezTo>
                    <a:cubicBezTo>
                      <a:pt x="18" y="310"/>
                      <a:pt x="19" y="311"/>
                      <a:pt x="20" y="311"/>
                    </a:cubicBezTo>
                    <a:cubicBezTo>
                      <a:pt x="21" y="312"/>
                      <a:pt x="22" y="312"/>
                      <a:pt x="23" y="312"/>
                    </a:cubicBezTo>
                    <a:cubicBezTo>
                      <a:pt x="24" y="312"/>
                      <a:pt x="26" y="312"/>
                      <a:pt x="28" y="312"/>
                    </a:cubicBezTo>
                    <a:cubicBezTo>
                      <a:pt x="29" y="312"/>
                      <a:pt x="30" y="312"/>
                      <a:pt x="30" y="312"/>
                    </a:cubicBezTo>
                    <a:cubicBezTo>
                      <a:pt x="31" y="311"/>
                      <a:pt x="31" y="311"/>
                      <a:pt x="31" y="312"/>
                    </a:cubicBezTo>
                    <a:cubicBezTo>
                      <a:pt x="32" y="312"/>
                      <a:pt x="32" y="313"/>
                      <a:pt x="32" y="316"/>
                    </a:cubicBezTo>
                    <a:cubicBezTo>
                      <a:pt x="33" y="319"/>
                      <a:pt x="34" y="323"/>
                      <a:pt x="35" y="325"/>
                    </a:cubicBezTo>
                    <a:cubicBezTo>
                      <a:pt x="35" y="327"/>
                      <a:pt x="36" y="330"/>
                      <a:pt x="36" y="331"/>
                    </a:cubicBezTo>
                    <a:cubicBezTo>
                      <a:pt x="36" y="332"/>
                      <a:pt x="36" y="336"/>
                      <a:pt x="36" y="340"/>
                    </a:cubicBezTo>
                    <a:cubicBezTo>
                      <a:pt x="36" y="345"/>
                      <a:pt x="36" y="353"/>
                      <a:pt x="36" y="358"/>
                    </a:cubicBezTo>
                    <a:cubicBezTo>
                      <a:pt x="36" y="362"/>
                      <a:pt x="37" y="372"/>
                      <a:pt x="37" y="376"/>
                    </a:cubicBezTo>
                    <a:cubicBezTo>
                      <a:pt x="37" y="381"/>
                      <a:pt x="36" y="391"/>
                      <a:pt x="36" y="394"/>
                    </a:cubicBezTo>
                    <a:cubicBezTo>
                      <a:pt x="36" y="396"/>
                      <a:pt x="35" y="402"/>
                      <a:pt x="35" y="405"/>
                    </a:cubicBezTo>
                    <a:cubicBezTo>
                      <a:pt x="34" y="408"/>
                      <a:pt x="34" y="411"/>
                      <a:pt x="34" y="416"/>
                    </a:cubicBezTo>
                    <a:cubicBezTo>
                      <a:pt x="34" y="420"/>
                      <a:pt x="34" y="430"/>
                      <a:pt x="34" y="433"/>
                    </a:cubicBezTo>
                    <a:cubicBezTo>
                      <a:pt x="33" y="436"/>
                      <a:pt x="33" y="443"/>
                      <a:pt x="33" y="446"/>
                    </a:cubicBezTo>
                    <a:cubicBezTo>
                      <a:pt x="33" y="448"/>
                      <a:pt x="33" y="456"/>
                      <a:pt x="33" y="459"/>
                    </a:cubicBezTo>
                    <a:cubicBezTo>
                      <a:pt x="33" y="462"/>
                      <a:pt x="33" y="468"/>
                      <a:pt x="33" y="471"/>
                    </a:cubicBezTo>
                    <a:cubicBezTo>
                      <a:pt x="33" y="474"/>
                      <a:pt x="33" y="476"/>
                      <a:pt x="33" y="478"/>
                    </a:cubicBezTo>
                    <a:cubicBezTo>
                      <a:pt x="34" y="480"/>
                      <a:pt x="34" y="484"/>
                      <a:pt x="33" y="487"/>
                    </a:cubicBezTo>
                    <a:cubicBezTo>
                      <a:pt x="33" y="491"/>
                      <a:pt x="33" y="503"/>
                      <a:pt x="33" y="506"/>
                    </a:cubicBezTo>
                    <a:cubicBezTo>
                      <a:pt x="33" y="510"/>
                      <a:pt x="33" y="517"/>
                      <a:pt x="32" y="521"/>
                    </a:cubicBezTo>
                    <a:cubicBezTo>
                      <a:pt x="32" y="524"/>
                      <a:pt x="32" y="531"/>
                      <a:pt x="32" y="534"/>
                    </a:cubicBezTo>
                    <a:cubicBezTo>
                      <a:pt x="31" y="536"/>
                      <a:pt x="31" y="542"/>
                      <a:pt x="31" y="545"/>
                    </a:cubicBezTo>
                    <a:cubicBezTo>
                      <a:pt x="30" y="548"/>
                      <a:pt x="31" y="556"/>
                      <a:pt x="31" y="558"/>
                    </a:cubicBezTo>
                    <a:cubicBezTo>
                      <a:pt x="31" y="560"/>
                      <a:pt x="30" y="568"/>
                      <a:pt x="30" y="570"/>
                    </a:cubicBezTo>
                    <a:cubicBezTo>
                      <a:pt x="30" y="572"/>
                      <a:pt x="30" y="575"/>
                      <a:pt x="30" y="577"/>
                    </a:cubicBezTo>
                    <a:cubicBezTo>
                      <a:pt x="30" y="579"/>
                      <a:pt x="30" y="580"/>
                      <a:pt x="30" y="581"/>
                    </a:cubicBezTo>
                    <a:cubicBezTo>
                      <a:pt x="29" y="582"/>
                      <a:pt x="29" y="582"/>
                      <a:pt x="29" y="584"/>
                    </a:cubicBezTo>
                    <a:cubicBezTo>
                      <a:pt x="29" y="587"/>
                      <a:pt x="28" y="588"/>
                      <a:pt x="28" y="590"/>
                    </a:cubicBezTo>
                    <a:cubicBezTo>
                      <a:pt x="28" y="592"/>
                      <a:pt x="26" y="598"/>
                      <a:pt x="26" y="600"/>
                    </a:cubicBezTo>
                    <a:cubicBezTo>
                      <a:pt x="25" y="602"/>
                      <a:pt x="25" y="604"/>
                      <a:pt x="25" y="606"/>
                    </a:cubicBezTo>
                    <a:cubicBezTo>
                      <a:pt x="25" y="609"/>
                      <a:pt x="28" y="611"/>
                      <a:pt x="28" y="611"/>
                    </a:cubicBezTo>
                    <a:cubicBezTo>
                      <a:pt x="29" y="612"/>
                      <a:pt x="29" y="612"/>
                      <a:pt x="29" y="613"/>
                    </a:cubicBezTo>
                    <a:cubicBezTo>
                      <a:pt x="30" y="614"/>
                      <a:pt x="30" y="615"/>
                      <a:pt x="31" y="616"/>
                    </a:cubicBezTo>
                    <a:cubicBezTo>
                      <a:pt x="32" y="617"/>
                      <a:pt x="31" y="617"/>
                      <a:pt x="31" y="618"/>
                    </a:cubicBezTo>
                    <a:cubicBezTo>
                      <a:pt x="31" y="618"/>
                      <a:pt x="31" y="619"/>
                      <a:pt x="31" y="621"/>
                    </a:cubicBezTo>
                    <a:cubicBezTo>
                      <a:pt x="32" y="624"/>
                      <a:pt x="33" y="626"/>
                      <a:pt x="33" y="628"/>
                    </a:cubicBezTo>
                    <a:cubicBezTo>
                      <a:pt x="34" y="629"/>
                      <a:pt x="34" y="629"/>
                      <a:pt x="35" y="629"/>
                    </a:cubicBezTo>
                    <a:cubicBezTo>
                      <a:pt x="36" y="629"/>
                      <a:pt x="36" y="629"/>
                      <a:pt x="36" y="630"/>
                    </a:cubicBezTo>
                    <a:cubicBezTo>
                      <a:pt x="36" y="631"/>
                      <a:pt x="36" y="636"/>
                      <a:pt x="35" y="637"/>
                    </a:cubicBezTo>
                    <a:cubicBezTo>
                      <a:pt x="35" y="638"/>
                      <a:pt x="36" y="639"/>
                      <a:pt x="36" y="639"/>
                    </a:cubicBezTo>
                    <a:cubicBezTo>
                      <a:pt x="36" y="639"/>
                      <a:pt x="36" y="640"/>
                      <a:pt x="36" y="640"/>
                    </a:cubicBezTo>
                    <a:cubicBezTo>
                      <a:pt x="35" y="640"/>
                      <a:pt x="35" y="642"/>
                      <a:pt x="34" y="644"/>
                    </a:cubicBezTo>
                    <a:cubicBezTo>
                      <a:pt x="34" y="645"/>
                      <a:pt x="34" y="646"/>
                      <a:pt x="33" y="647"/>
                    </a:cubicBezTo>
                    <a:cubicBezTo>
                      <a:pt x="32" y="648"/>
                      <a:pt x="33" y="649"/>
                      <a:pt x="33" y="650"/>
                    </a:cubicBezTo>
                    <a:cubicBezTo>
                      <a:pt x="33" y="651"/>
                      <a:pt x="33" y="651"/>
                      <a:pt x="33" y="651"/>
                    </a:cubicBezTo>
                    <a:cubicBezTo>
                      <a:pt x="32" y="652"/>
                      <a:pt x="32" y="652"/>
                      <a:pt x="32" y="653"/>
                    </a:cubicBezTo>
                    <a:cubicBezTo>
                      <a:pt x="32" y="653"/>
                      <a:pt x="32" y="653"/>
                      <a:pt x="32" y="655"/>
                    </a:cubicBezTo>
                    <a:cubicBezTo>
                      <a:pt x="32" y="656"/>
                      <a:pt x="32" y="657"/>
                      <a:pt x="33" y="658"/>
                    </a:cubicBezTo>
                    <a:cubicBezTo>
                      <a:pt x="34" y="660"/>
                      <a:pt x="36" y="661"/>
                      <a:pt x="36" y="662"/>
                    </a:cubicBezTo>
                    <a:cubicBezTo>
                      <a:pt x="37" y="662"/>
                      <a:pt x="38" y="662"/>
                      <a:pt x="40" y="662"/>
                    </a:cubicBezTo>
                    <a:cubicBezTo>
                      <a:pt x="41" y="662"/>
                      <a:pt x="44" y="662"/>
                      <a:pt x="46" y="662"/>
                    </a:cubicBezTo>
                    <a:cubicBezTo>
                      <a:pt x="49" y="662"/>
                      <a:pt x="59" y="661"/>
                      <a:pt x="61" y="660"/>
                    </a:cubicBezTo>
                    <a:cubicBezTo>
                      <a:pt x="63" y="660"/>
                      <a:pt x="66" y="659"/>
                      <a:pt x="68" y="659"/>
                    </a:cubicBezTo>
                    <a:cubicBezTo>
                      <a:pt x="70" y="659"/>
                      <a:pt x="72" y="659"/>
                      <a:pt x="74" y="658"/>
                    </a:cubicBezTo>
                    <a:cubicBezTo>
                      <a:pt x="75" y="658"/>
                      <a:pt x="75" y="658"/>
                      <a:pt x="75" y="657"/>
                    </a:cubicBezTo>
                    <a:cubicBezTo>
                      <a:pt x="76" y="656"/>
                      <a:pt x="76" y="655"/>
                      <a:pt x="76" y="654"/>
                    </a:cubicBezTo>
                    <a:cubicBezTo>
                      <a:pt x="76" y="653"/>
                      <a:pt x="75" y="652"/>
                      <a:pt x="75" y="651"/>
                    </a:cubicBezTo>
                    <a:cubicBezTo>
                      <a:pt x="75" y="651"/>
                      <a:pt x="74" y="650"/>
                      <a:pt x="73" y="650"/>
                    </a:cubicBezTo>
                    <a:cubicBezTo>
                      <a:pt x="73" y="649"/>
                      <a:pt x="73" y="649"/>
                      <a:pt x="73" y="647"/>
                    </a:cubicBezTo>
                    <a:cubicBezTo>
                      <a:pt x="73" y="644"/>
                      <a:pt x="73" y="643"/>
                      <a:pt x="71" y="640"/>
                    </a:cubicBezTo>
                    <a:cubicBezTo>
                      <a:pt x="70" y="637"/>
                      <a:pt x="69" y="637"/>
                      <a:pt x="69" y="636"/>
                    </a:cubicBezTo>
                    <a:cubicBezTo>
                      <a:pt x="69" y="636"/>
                      <a:pt x="69" y="635"/>
                      <a:pt x="69" y="633"/>
                    </a:cubicBezTo>
                    <a:cubicBezTo>
                      <a:pt x="69" y="632"/>
                      <a:pt x="68" y="630"/>
                      <a:pt x="68" y="630"/>
                    </a:cubicBezTo>
                    <a:cubicBezTo>
                      <a:pt x="68" y="629"/>
                      <a:pt x="69" y="629"/>
                      <a:pt x="69" y="629"/>
                    </a:cubicBezTo>
                    <a:cubicBezTo>
                      <a:pt x="70" y="630"/>
                      <a:pt x="70" y="630"/>
                      <a:pt x="70" y="629"/>
                    </a:cubicBezTo>
                    <a:cubicBezTo>
                      <a:pt x="71" y="629"/>
                      <a:pt x="71" y="628"/>
                      <a:pt x="72" y="627"/>
                    </a:cubicBezTo>
                    <a:cubicBezTo>
                      <a:pt x="72" y="627"/>
                      <a:pt x="73" y="625"/>
                      <a:pt x="73" y="624"/>
                    </a:cubicBezTo>
                    <a:cubicBezTo>
                      <a:pt x="74" y="623"/>
                      <a:pt x="75" y="621"/>
                      <a:pt x="75" y="621"/>
                    </a:cubicBezTo>
                    <a:cubicBezTo>
                      <a:pt x="75" y="620"/>
                      <a:pt x="75" y="620"/>
                      <a:pt x="75" y="620"/>
                    </a:cubicBezTo>
                    <a:cubicBezTo>
                      <a:pt x="75" y="619"/>
                      <a:pt x="75" y="619"/>
                      <a:pt x="76" y="618"/>
                    </a:cubicBezTo>
                    <a:cubicBezTo>
                      <a:pt x="77" y="615"/>
                      <a:pt x="78" y="613"/>
                      <a:pt x="79" y="611"/>
                    </a:cubicBezTo>
                    <a:cubicBezTo>
                      <a:pt x="79" y="609"/>
                      <a:pt x="80" y="607"/>
                      <a:pt x="80" y="605"/>
                    </a:cubicBezTo>
                    <a:cubicBezTo>
                      <a:pt x="81" y="602"/>
                      <a:pt x="81" y="600"/>
                      <a:pt x="81" y="596"/>
                    </a:cubicBezTo>
                    <a:cubicBezTo>
                      <a:pt x="81" y="592"/>
                      <a:pt x="81" y="582"/>
                      <a:pt x="81" y="579"/>
                    </a:cubicBezTo>
                    <a:cubicBezTo>
                      <a:pt x="81" y="572"/>
                      <a:pt x="82" y="565"/>
                      <a:pt x="82" y="561"/>
                    </a:cubicBezTo>
                    <a:cubicBezTo>
                      <a:pt x="83" y="558"/>
                      <a:pt x="84" y="545"/>
                      <a:pt x="84" y="542"/>
                    </a:cubicBezTo>
                    <a:cubicBezTo>
                      <a:pt x="85" y="540"/>
                      <a:pt x="85" y="532"/>
                      <a:pt x="85" y="529"/>
                    </a:cubicBezTo>
                    <a:cubicBezTo>
                      <a:pt x="85" y="526"/>
                      <a:pt x="86" y="521"/>
                      <a:pt x="86" y="519"/>
                    </a:cubicBezTo>
                    <a:cubicBezTo>
                      <a:pt x="86" y="517"/>
                      <a:pt x="88" y="509"/>
                      <a:pt x="88" y="507"/>
                    </a:cubicBezTo>
                    <a:cubicBezTo>
                      <a:pt x="88" y="505"/>
                      <a:pt x="89" y="495"/>
                      <a:pt x="89" y="492"/>
                    </a:cubicBezTo>
                    <a:cubicBezTo>
                      <a:pt x="90" y="490"/>
                      <a:pt x="91" y="481"/>
                      <a:pt x="91" y="479"/>
                    </a:cubicBezTo>
                    <a:cubicBezTo>
                      <a:pt x="92" y="476"/>
                      <a:pt x="93" y="468"/>
                      <a:pt x="93" y="466"/>
                    </a:cubicBezTo>
                    <a:cubicBezTo>
                      <a:pt x="93" y="464"/>
                      <a:pt x="93" y="465"/>
                      <a:pt x="94" y="462"/>
                    </a:cubicBezTo>
                    <a:cubicBezTo>
                      <a:pt x="95" y="459"/>
                      <a:pt x="96" y="456"/>
                      <a:pt x="96" y="455"/>
                    </a:cubicBezTo>
                    <a:cubicBezTo>
                      <a:pt x="96" y="454"/>
                      <a:pt x="97" y="453"/>
                      <a:pt x="97" y="452"/>
                    </a:cubicBezTo>
                    <a:cubicBezTo>
                      <a:pt x="97" y="451"/>
                      <a:pt x="98" y="450"/>
                      <a:pt x="98" y="448"/>
                    </a:cubicBezTo>
                    <a:cubicBezTo>
                      <a:pt x="98" y="447"/>
                      <a:pt x="99" y="445"/>
                      <a:pt x="99" y="444"/>
                    </a:cubicBezTo>
                    <a:cubicBezTo>
                      <a:pt x="99" y="443"/>
                      <a:pt x="99" y="442"/>
                      <a:pt x="99" y="442"/>
                    </a:cubicBezTo>
                    <a:cubicBezTo>
                      <a:pt x="100" y="441"/>
                      <a:pt x="100" y="440"/>
                      <a:pt x="100" y="440"/>
                    </a:cubicBezTo>
                    <a:cubicBezTo>
                      <a:pt x="100" y="439"/>
                      <a:pt x="100" y="437"/>
                      <a:pt x="101" y="436"/>
                    </a:cubicBezTo>
                    <a:cubicBezTo>
                      <a:pt x="101" y="436"/>
                      <a:pt x="101" y="436"/>
                      <a:pt x="101" y="437"/>
                    </a:cubicBezTo>
                    <a:cubicBezTo>
                      <a:pt x="101" y="439"/>
                      <a:pt x="101" y="441"/>
                      <a:pt x="102" y="444"/>
                    </a:cubicBezTo>
                    <a:cubicBezTo>
                      <a:pt x="102" y="447"/>
                      <a:pt x="103" y="452"/>
                      <a:pt x="103" y="454"/>
                    </a:cubicBezTo>
                    <a:cubicBezTo>
                      <a:pt x="103" y="456"/>
                      <a:pt x="103" y="457"/>
                      <a:pt x="103" y="459"/>
                    </a:cubicBezTo>
                    <a:cubicBezTo>
                      <a:pt x="103" y="461"/>
                      <a:pt x="103" y="464"/>
                      <a:pt x="103" y="467"/>
                    </a:cubicBezTo>
                    <a:cubicBezTo>
                      <a:pt x="103" y="470"/>
                      <a:pt x="103" y="472"/>
                      <a:pt x="103" y="474"/>
                    </a:cubicBezTo>
                    <a:cubicBezTo>
                      <a:pt x="103" y="475"/>
                      <a:pt x="104" y="478"/>
                      <a:pt x="105" y="480"/>
                    </a:cubicBezTo>
                    <a:cubicBezTo>
                      <a:pt x="105" y="481"/>
                      <a:pt x="105" y="482"/>
                      <a:pt x="105" y="483"/>
                    </a:cubicBezTo>
                    <a:cubicBezTo>
                      <a:pt x="105" y="484"/>
                      <a:pt x="105" y="485"/>
                      <a:pt x="105" y="487"/>
                    </a:cubicBezTo>
                    <a:cubicBezTo>
                      <a:pt x="105" y="488"/>
                      <a:pt x="105" y="490"/>
                      <a:pt x="105" y="492"/>
                    </a:cubicBezTo>
                    <a:cubicBezTo>
                      <a:pt x="105" y="493"/>
                      <a:pt x="105" y="495"/>
                      <a:pt x="105" y="496"/>
                    </a:cubicBezTo>
                    <a:cubicBezTo>
                      <a:pt x="105" y="498"/>
                      <a:pt x="105" y="499"/>
                      <a:pt x="105" y="501"/>
                    </a:cubicBezTo>
                    <a:cubicBezTo>
                      <a:pt x="105" y="504"/>
                      <a:pt x="105" y="509"/>
                      <a:pt x="105" y="512"/>
                    </a:cubicBezTo>
                    <a:cubicBezTo>
                      <a:pt x="105" y="516"/>
                      <a:pt x="105" y="522"/>
                      <a:pt x="105" y="524"/>
                    </a:cubicBezTo>
                    <a:cubicBezTo>
                      <a:pt x="105" y="527"/>
                      <a:pt x="106" y="530"/>
                      <a:pt x="106" y="533"/>
                    </a:cubicBezTo>
                    <a:cubicBezTo>
                      <a:pt x="106" y="536"/>
                      <a:pt x="106" y="538"/>
                      <a:pt x="106" y="539"/>
                    </a:cubicBezTo>
                    <a:cubicBezTo>
                      <a:pt x="106" y="540"/>
                      <a:pt x="106" y="543"/>
                      <a:pt x="106" y="545"/>
                    </a:cubicBezTo>
                    <a:cubicBezTo>
                      <a:pt x="106" y="547"/>
                      <a:pt x="106" y="549"/>
                      <a:pt x="106" y="550"/>
                    </a:cubicBezTo>
                    <a:cubicBezTo>
                      <a:pt x="106" y="552"/>
                      <a:pt x="107" y="552"/>
                      <a:pt x="107" y="553"/>
                    </a:cubicBezTo>
                    <a:cubicBezTo>
                      <a:pt x="107" y="554"/>
                      <a:pt x="106" y="561"/>
                      <a:pt x="106" y="564"/>
                    </a:cubicBezTo>
                    <a:cubicBezTo>
                      <a:pt x="106" y="567"/>
                      <a:pt x="106" y="569"/>
                      <a:pt x="107" y="570"/>
                    </a:cubicBezTo>
                    <a:cubicBezTo>
                      <a:pt x="107" y="571"/>
                      <a:pt x="107" y="571"/>
                      <a:pt x="106" y="573"/>
                    </a:cubicBezTo>
                    <a:cubicBezTo>
                      <a:pt x="106" y="575"/>
                      <a:pt x="106" y="578"/>
                      <a:pt x="106" y="581"/>
                    </a:cubicBezTo>
                    <a:cubicBezTo>
                      <a:pt x="106" y="584"/>
                      <a:pt x="105" y="591"/>
                      <a:pt x="105" y="593"/>
                    </a:cubicBezTo>
                    <a:cubicBezTo>
                      <a:pt x="105" y="595"/>
                      <a:pt x="105" y="599"/>
                      <a:pt x="105" y="601"/>
                    </a:cubicBezTo>
                    <a:cubicBezTo>
                      <a:pt x="105" y="604"/>
                      <a:pt x="106" y="606"/>
                      <a:pt x="106" y="607"/>
                    </a:cubicBezTo>
                    <a:cubicBezTo>
                      <a:pt x="105" y="608"/>
                      <a:pt x="105" y="608"/>
                      <a:pt x="105" y="609"/>
                    </a:cubicBezTo>
                    <a:cubicBezTo>
                      <a:pt x="105" y="610"/>
                      <a:pt x="105" y="614"/>
                      <a:pt x="105" y="616"/>
                    </a:cubicBezTo>
                    <a:cubicBezTo>
                      <a:pt x="105" y="618"/>
                      <a:pt x="105" y="619"/>
                      <a:pt x="106" y="619"/>
                    </a:cubicBezTo>
                    <a:cubicBezTo>
                      <a:pt x="107" y="619"/>
                      <a:pt x="107" y="619"/>
                      <a:pt x="107" y="620"/>
                    </a:cubicBezTo>
                    <a:cubicBezTo>
                      <a:pt x="107" y="621"/>
                      <a:pt x="107" y="622"/>
                      <a:pt x="107" y="623"/>
                    </a:cubicBezTo>
                    <a:cubicBezTo>
                      <a:pt x="108" y="623"/>
                      <a:pt x="107" y="623"/>
                      <a:pt x="107" y="623"/>
                    </a:cubicBezTo>
                    <a:cubicBezTo>
                      <a:pt x="107" y="623"/>
                      <a:pt x="106" y="624"/>
                      <a:pt x="105" y="624"/>
                    </a:cubicBezTo>
                    <a:cubicBezTo>
                      <a:pt x="105" y="625"/>
                      <a:pt x="105" y="626"/>
                      <a:pt x="105" y="627"/>
                    </a:cubicBezTo>
                    <a:cubicBezTo>
                      <a:pt x="105" y="629"/>
                      <a:pt x="105" y="632"/>
                      <a:pt x="105" y="633"/>
                    </a:cubicBezTo>
                    <a:cubicBezTo>
                      <a:pt x="104" y="634"/>
                      <a:pt x="104" y="635"/>
                      <a:pt x="104" y="636"/>
                    </a:cubicBezTo>
                    <a:cubicBezTo>
                      <a:pt x="105" y="637"/>
                      <a:pt x="107" y="638"/>
                      <a:pt x="109" y="639"/>
                    </a:cubicBezTo>
                    <a:cubicBezTo>
                      <a:pt x="111" y="640"/>
                      <a:pt x="114" y="641"/>
                      <a:pt x="116" y="641"/>
                    </a:cubicBezTo>
                    <a:cubicBezTo>
                      <a:pt x="118" y="641"/>
                      <a:pt x="122" y="642"/>
                      <a:pt x="124" y="642"/>
                    </a:cubicBezTo>
                    <a:cubicBezTo>
                      <a:pt x="126" y="642"/>
                      <a:pt x="125" y="642"/>
                      <a:pt x="126" y="642"/>
                    </a:cubicBezTo>
                    <a:cubicBezTo>
                      <a:pt x="127" y="642"/>
                      <a:pt x="129" y="641"/>
                      <a:pt x="131" y="641"/>
                    </a:cubicBezTo>
                    <a:cubicBezTo>
                      <a:pt x="132" y="640"/>
                      <a:pt x="134" y="641"/>
                      <a:pt x="135" y="641"/>
                    </a:cubicBezTo>
                    <a:cubicBezTo>
                      <a:pt x="136" y="642"/>
                      <a:pt x="136" y="643"/>
                      <a:pt x="137" y="644"/>
                    </a:cubicBezTo>
                    <a:cubicBezTo>
                      <a:pt x="137" y="645"/>
                      <a:pt x="137" y="645"/>
                      <a:pt x="138" y="646"/>
                    </a:cubicBezTo>
                    <a:cubicBezTo>
                      <a:pt x="138" y="646"/>
                      <a:pt x="139" y="646"/>
                      <a:pt x="139" y="646"/>
                    </a:cubicBezTo>
                    <a:cubicBezTo>
                      <a:pt x="140" y="646"/>
                      <a:pt x="143" y="647"/>
                      <a:pt x="145" y="647"/>
                    </a:cubicBezTo>
                    <a:cubicBezTo>
                      <a:pt x="147" y="647"/>
                      <a:pt x="156" y="648"/>
                      <a:pt x="159" y="647"/>
                    </a:cubicBezTo>
                    <a:cubicBezTo>
                      <a:pt x="162" y="647"/>
                      <a:pt x="169" y="647"/>
                      <a:pt x="172" y="646"/>
                    </a:cubicBezTo>
                    <a:cubicBezTo>
                      <a:pt x="175" y="645"/>
                      <a:pt x="180" y="644"/>
                      <a:pt x="181" y="644"/>
                    </a:cubicBezTo>
                    <a:cubicBezTo>
                      <a:pt x="183" y="644"/>
                      <a:pt x="187" y="643"/>
                      <a:pt x="188" y="643"/>
                    </a:cubicBezTo>
                    <a:close/>
                  </a:path>
                </a:pathLst>
              </a:custGeom>
              <a:solidFill>
                <a:schemeClr val="bg2">
                  <a:lumMod val="50000"/>
                </a:schemeClr>
              </a:solidFill>
              <a:ln w="9525">
                <a:noFill/>
                <a:round/>
                <a:headEnd/>
                <a:tailEnd/>
              </a:ln>
              <a:extLst/>
            </p:spPr>
            <p:txBody>
              <a:bodyPr lIns="68562" tIns="34281" rIns="68562" bIns="34281"/>
              <a:lstStyle/>
              <a:p>
                <a:pPr>
                  <a:defRPr/>
                </a:pPr>
                <a:endParaRPr lang="en-GB" sz="1350" dirty="0"/>
              </a:p>
            </p:txBody>
          </p:sp>
          <p:sp>
            <p:nvSpPr>
              <p:cNvPr id="30" name="Freeform 24"/>
              <p:cNvSpPr>
                <a:spLocks noEditPoints="1"/>
              </p:cNvSpPr>
              <p:nvPr/>
            </p:nvSpPr>
            <p:spPr bwMode="auto">
              <a:xfrm>
                <a:off x="292994" y="3093191"/>
                <a:ext cx="295321" cy="1051736"/>
              </a:xfrm>
              <a:custGeom>
                <a:avLst/>
                <a:gdLst>
                  <a:gd name="T0" fmla="*/ 86 w 122"/>
                  <a:gd name="T1" fmla="*/ 13 h 434"/>
                  <a:gd name="T2" fmla="*/ 99 w 122"/>
                  <a:gd name="T3" fmla="*/ 46 h 434"/>
                  <a:gd name="T4" fmla="*/ 94 w 122"/>
                  <a:gd name="T5" fmla="*/ 58 h 434"/>
                  <a:gd name="T6" fmla="*/ 107 w 122"/>
                  <a:gd name="T7" fmla="*/ 82 h 434"/>
                  <a:gd name="T8" fmla="*/ 118 w 122"/>
                  <a:gd name="T9" fmla="*/ 118 h 434"/>
                  <a:gd name="T10" fmla="*/ 121 w 122"/>
                  <a:gd name="T11" fmla="*/ 161 h 434"/>
                  <a:gd name="T12" fmla="*/ 116 w 122"/>
                  <a:gd name="T13" fmla="*/ 215 h 434"/>
                  <a:gd name="T14" fmla="*/ 111 w 122"/>
                  <a:gd name="T15" fmla="*/ 257 h 434"/>
                  <a:gd name="T16" fmla="*/ 120 w 122"/>
                  <a:gd name="T17" fmla="*/ 329 h 434"/>
                  <a:gd name="T18" fmla="*/ 119 w 122"/>
                  <a:gd name="T19" fmla="*/ 345 h 434"/>
                  <a:gd name="T20" fmla="*/ 106 w 122"/>
                  <a:gd name="T21" fmla="*/ 347 h 434"/>
                  <a:gd name="T22" fmla="*/ 104 w 122"/>
                  <a:gd name="T23" fmla="*/ 393 h 434"/>
                  <a:gd name="T24" fmla="*/ 109 w 122"/>
                  <a:gd name="T25" fmla="*/ 405 h 434"/>
                  <a:gd name="T26" fmla="*/ 107 w 122"/>
                  <a:gd name="T27" fmla="*/ 417 h 434"/>
                  <a:gd name="T28" fmla="*/ 95 w 122"/>
                  <a:gd name="T29" fmla="*/ 427 h 434"/>
                  <a:gd name="T30" fmla="*/ 74 w 122"/>
                  <a:gd name="T31" fmla="*/ 432 h 434"/>
                  <a:gd name="T32" fmla="*/ 44 w 122"/>
                  <a:gd name="T33" fmla="*/ 432 h 434"/>
                  <a:gd name="T34" fmla="*/ 57 w 122"/>
                  <a:gd name="T35" fmla="*/ 418 h 434"/>
                  <a:gd name="T36" fmla="*/ 59 w 122"/>
                  <a:gd name="T37" fmla="*/ 405 h 434"/>
                  <a:gd name="T38" fmla="*/ 68 w 122"/>
                  <a:gd name="T39" fmla="*/ 401 h 434"/>
                  <a:gd name="T40" fmla="*/ 75 w 122"/>
                  <a:gd name="T41" fmla="*/ 398 h 434"/>
                  <a:gd name="T42" fmla="*/ 76 w 122"/>
                  <a:gd name="T43" fmla="*/ 363 h 434"/>
                  <a:gd name="T44" fmla="*/ 58 w 122"/>
                  <a:gd name="T45" fmla="*/ 351 h 434"/>
                  <a:gd name="T46" fmla="*/ 48 w 122"/>
                  <a:gd name="T47" fmla="*/ 349 h 434"/>
                  <a:gd name="T48" fmla="*/ 35 w 122"/>
                  <a:gd name="T49" fmla="*/ 342 h 434"/>
                  <a:gd name="T50" fmla="*/ 30 w 122"/>
                  <a:gd name="T51" fmla="*/ 332 h 434"/>
                  <a:gd name="T52" fmla="*/ 31 w 122"/>
                  <a:gd name="T53" fmla="*/ 281 h 434"/>
                  <a:gd name="T54" fmla="*/ 32 w 122"/>
                  <a:gd name="T55" fmla="*/ 234 h 434"/>
                  <a:gd name="T56" fmla="*/ 24 w 122"/>
                  <a:gd name="T57" fmla="*/ 224 h 434"/>
                  <a:gd name="T58" fmla="*/ 32 w 122"/>
                  <a:gd name="T59" fmla="*/ 187 h 434"/>
                  <a:gd name="T60" fmla="*/ 23 w 122"/>
                  <a:gd name="T61" fmla="*/ 196 h 434"/>
                  <a:gd name="T62" fmla="*/ 20 w 122"/>
                  <a:gd name="T63" fmla="*/ 293 h 434"/>
                  <a:gd name="T64" fmla="*/ 21 w 122"/>
                  <a:gd name="T65" fmla="*/ 427 h 434"/>
                  <a:gd name="T66" fmla="*/ 16 w 122"/>
                  <a:gd name="T67" fmla="*/ 419 h 434"/>
                  <a:gd name="T68" fmla="*/ 14 w 122"/>
                  <a:gd name="T69" fmla="*/ 312 h 434"/>
                  <a:gd name="T70" fmla="*/ 12 w 122"/>
                  <a:gd name="T71" fmla="*/ 203 h 434"/>
                  <a:gd name="T72" fmla="*/ 5 w 122"/>
                  <a:gd name="T73" fmla="*/ 190 h 434"/>
                  <a:gd name="T74" fmla="*/ 1 w 122"/>
                  <a:gd name="T75" fmla="*/ 175 h 434"/>
                  <a:gd name="T76" fmla="*/ 17 w 122"/>
                  <a:gd name="T77" fmla="*/ 160 h 434"/>
                  <a:gd name="T78" fmla="*/ 22 w 122"/>
                  <a:gd name="T79" fmla="*/ 142 h 434"/>
                  <a:gd name="T80" fmla="*/ 25 w 122"/>
                  <a:gd name="T81" fmla="*/ 123 h 434"/>
                  <a:gd name="T82" fmla="*/ 33 w 122"/>
                  <a:gd name="T83" fmla="*/ 96 h 434"/>
                  <a:gd name="T84" fmla="*/ 39 w 122"/>
                  <a:gd name="T85" fmla="*/ 82 h 434"/>
                  <a:gd name="T86" fmla="*/ 44 w 122"/>
                  <a:gd name="T87" fmla="*/ 73 h 434"/>
                  <a:gd name="T88" fmla="*/ 48 w 122"/>
                  <a:gd name="T89" fmla="*/ 66 h 434"/>
                  <a:gd name="T90" fmla="*/ 41 w 122"/>
                  <a:gd name="T91" fmla="*/ 54 h 434"/>
                  <a:gd name="T92" fmla="*/ 33 w 122"/>
                  <a:gd name="T93" fmla="*/ 43 h 434"/>
                  <a:gd name="T94" fmla="*/ 36 w 122"/>
                  <a:gd name="T95" fmla="*/ 27 h 434"/>
                  <a:gd name="T96" fmla="*/ 70 w 122"/>
                  <a:gd name="T97" fmla="*/ 4 h 434"/>
                  <a:gd name="T98" fmla="*/ 37 w 122"/>
                  <a:gd name="T99" fmla="*/ 46 h 434"/>
                  <a:gd name="T100" fmla="*/ 34 w 122"/>
                  <a:gd name="T101" fmla="*/ 41 h 434"/>
                  <a:gd name="T102" fmla="*/ 32 w 122"/>
                  <a:gd name="T103" fmla="*/ 22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2" h="434">
                    <a:moveTo>
                      <a:pt x="70" y="4"/>
                    </a:moveTo>
                    <a:cubicBezTo>
                      <a:pt x="76" y="8"/>
                      <a:pt x="81" y="8"/>
                      <a:pt x="86" y="13"/>
                    </a:cubicBezTo>
                    <a:cubicBezTo>
                      <a:pt x="91" y="19"/>
                      <a:pt x="91" y="26"/>
                      <a:pt x="95" y="32"/>
                    </a:cubicBezTo>
                    <a:cubicBezTo>
                      <a:pt x="97" y="35"/>
                      <a:pt x="100" y="41"/>
                      <a:pt x="99" y="46"/>
                    </a:cubicBezTo>
                    <a:cubicBezTo>
                      <a:pt x="98" y="48"/>
                      <a:pt x="99" y="50"/>
                      <a:pt x="98" y="52"/>
                    </a:cubicBezTo>
                    <a:cubicBezTo>
                      <a:pt x="96" y="55"/>
                      <a:pt x="92" y="54"/>
                      <a:pt x="94" y="58"/>
                    </a:cubicBezTo>
                    <a:cubicBezTo>
                      <a:pt x="97" y="62"/>
                      <a:pt x="89" y="66"/>
                      <a:pt x="93" y="68"/>
                    </a:cubicBezTo>
                    <a:cubicBezTo>
                      <a:pt x="99" y="71"/>
                      <a:pt x="106" y="75"/>
                      <a:pt x="107" y="82"/>
                    </a:cubicBezTo>
                    <a:cubicBezTo>
                      <a:pt x="109" y="89"/>
                      <a:pt x="111" y="95"/>
                      <a:pt x="111" y="102"/>
                    </a:cubicBezTo>
                    <a:cubicBezTo>
                      <a:pt x="112" y="108"/>
                      <a:pt x="117" y="113"/>
                      <a:pt x="118" y="118"/>
                    </a:cubicBezTo>
                    <a:cubicBezTo>
                      <a:pt x="119" y="125"/>
                      <a:pt x="117" y="132"/>
                      <a:pt x="118" y="139"/>
                    </a:cubicBezTo>
                    <a:cubicBezTo>
                      <a:pt x="120" y="146"/>
                      <a:pt x="121" y="153"/>
                      <a:pt x="121" y="161"/>
                    </a:cubicBezTo>
                    <a:cubicBezTo>
                      <a:pt x="120" y="172"/>
                      <a:pt x="117" y="183"/>
                      <a:pt x="118" y="194"/>
                    </a:cubicBezTo>
                    <a:cubicBezTo>
                      <a:pt x="118" y="201"/>
                      <a:pt x="118" y="208"/>
                      <a:pt x="116" y="215"/>
                    </a:cubicBezTo>
                    <a:cubicBezTo>
                      <a:pt x="114" y="221"/>
                      <a:pt x="111" y="225"/>
                      <a:pt x="110" y="232"/>
                    </a:cubicBezTo>
                    <a:cubicBezTo>
                      <a:pt x="110" y="240"/>
                      <a:pt x="110" y="248"/>
                      <a:pt x="111" y="257"/>
                    </a:cubicBezTo>
                    <a:cubicBezTo>
                      <a:pt x="115" y="275"/>
                      <a:pt x="116" y="293"/>
                      <a:pt x="118" y="312"/>
                    </a:cubicBezTo>
                    <a:cubicBezTo>
                      <a:pt x="119" y="317"/>
                      <a:pt x="119" y="323"/>
                      <a:pt x="120" y="329"/>
                    </a:cubicBezTo>
                    <a:cubicBezTo>
                      <a:pt x="120" y="332"/>
                      <a:pt x="120" y="336"/>
                      <a:pt x="121" y="339"/>
                    </a:cubicBezTo>
                    <a:cubicBezTo>
                      <a:pt x="121" y="343"/>
                      <a:pt x="122" y="344"/>
                      <a:pt x="119" y="345"/>
                    </a:cubicBezTo>
                    <a:cubicBezTo>
                      <a:pt x="118" y="345"/>
                      <a:pt x="116" y="346"/>
                      <a:pt x="114" y="346"/>
                    </a:cubicBezTo>
                    <a:cubicBezTo>
                      <a:pt x="112" y="346"/>
                      <a:pt x="109" y="346"/>
                      <a:pt x="106" y="347"/>
                    </a:cubicBezTo>
                    <a:cubicBezTo>
                      <a:pt x="102" y="347"/>
                      <a:pt x="102" y="354"/>
                      <a:pt x="102" y="358"/>
                    </a:cubicBezTo>
                    <a:cubicBezTo>
                      <a:pt x="99" y="370"/>
                      <a:pt x="98" y="381"/>
                      <a:pt x="104" y="393"/>
                    </a:cubicBezTo>
                    <a:cubicBezTo>
                      <a:pt x="105" y="395"/>
                      <a:pt x="106" y="394"/>
                      <a:pt x="107" y="396"/>
                    </a:cubicBezTo>
                    <a:cubicBezTo>
                      <a:pt x="108" y="399"/>
                      <a:pt x="109" y="402"/>
                      <a:pt x="109" y="405"/>
                    </a:cubicBezTo>
                    <a:cubicBezTo>
                      <a:pt x="109" y="408"/>
                      <a:pt x="110" y="410"/>
                      <a:pt x="110" y="412"/>
                    </a:cubicBezTo>
                    <a:cubicBezTo>
                      <a:pt x="110" y="414"/>
                      <a:pt x="107" y="416"/>
                      <a:pt x="107" y="417"/>
                    </a:cubicBezTo>
                    <a:cubicBezTo>
                      <a:pt x="109" y="423"/>
                      <a:pt x="105" y="425"/>
                      <a:pt x="100" y="426"/>
                    </a:cubicBezTo>
                    <a:cubicBezTo>
                      <a:pt x="98" y="426"/>
                      <a:pt x="97" y="427"/>
                      <a:pt x="95" y="427"/>
                    </a:cubicBezTo>
                    <a:cubicBezTo>
                      <a:pt x="93" y="428"/>
                      <a:pt x="91" y="426"/>
                      <a:pt x="89" y="427"/>
                    </a:cubicBezTo>
                    <a:cubicBezTo>
                      <a:pt x="84" y="427"/>
                      <a:pt x="79" y="431"/>
                      <a:pt x="74" y="432"/>
                    </a:cubicBezTo>
                    <a:cubicBezTo>
                      <a:pt x="67" y="434"/>
                      <a:pt x="60" y="434"/>
                      <a:pt x="53" y="434"/>
                    </a:cubicBezTo>
                    <a:cubicBezTo>
                      <a:pt x="50" y="434"/>
                      <a:pt x="46" y="433"/>
                      <a:pt x="44" y="432"/>
                    </a:cubicBezTo>
                    <a:cubicBezTo>
                      <a:pt x="41" y="430"/>
                      <a:pt x="42" y="430"/>
                      <a:pt x="43" y="427"/>
                    </a:cubicBezTo>
                    <a:cubicBezTo>
                      <a:pt x="45" y="422"/>
                      <a:pt x="52" y="420"/>
                      <a:pt x="57" y="418"/>
                    </a:cubicBezTo>
                    <a:cubicBezTo>
                      <a:pt x="55" y="417"/>
                      <a:pt x="40" y="416"/>
                      <a:pt x="43" y="411"/>
                    </a:cubicBezTo>
                    <a:cubicBezTo>
                      <a:pt x="47" y="406"/>
                      <a:pt x="54" y="406"/>
                      <a:pt x="59" y="405"/>
                    </a:cubicBezTo>
                    <a:cubicBezTo>
                      <a:pt x="60" y="405"/>
                      <a:pt x="64" y="404"/>
                      <a:pt x="64" y="404"/>
                    </a:cubicBezTo>
                    <a:cubicBezTo>
                      <a:pt x="65" y="403"/>
                      <a:pt x="67" y="400"/>
                      <a:pt x="68" y="401"/>
                    </a:cubicBezTo>
                    <a:cubicBezTo>
                      <a:pt x="70" y="401"/>
                      <a:pt x="72" y="399"/>
                      <a:pt x="73" y="398"/>
                    </a:cubicBezTo>
                    <a:cubicBezTo>
                      <a:pt x="73" y="397"/>
                      <a:pt x="74" y="398"/>
                      <a:pt x="75" y="398"/>
                    </a:cubicBezTo>
                    <a:cubicBezTo>
                      <a:pt x="76" y="397"/>
                      <a:pt x="78" y="396"/>
                      <a:pt x="79" y="395"/>
                    </a:cubicBezTo>
                    <a:cubicBezTo>
                      <a:pt x="86" y="388"/>
                      <a:pt x="79" y="371"/>
                      <a:pt x="76" y="363"/>
                    </a:cubicBezTo>
                    <a:cubicBezTo>
                      <a:pt x="75" y="360"/>
                      <a:pt x="73" y="357"/>
                      <a:pt x="72" y="354"/>
                    </a:cubicBezTo>
                    <a:cubicBezTo>
                      <a:pt x="71" y="350"/>
                      <a:pt x="62" y="351"/>
                      <a:pt x="58" y="351"/>
                    </a:cubicBezTo>
                    <a:cubicBezTo>
                      <a:pt x="57" y="352"/>
                      <a:pt x="52" y="352"/>
                      <a:pt x="51" y="350"/>
                    </a:cubicBezTo>
                    <a:cubicBezTo>
                      <a:pt x="52" y="350"/>
                      <a:pt x="48" y="349"/>
                      <a:pt x="48" y="349"/>
                    </a:cubicBezTo>
                    <a:cubicBezTo>
                      <a:pt x="46" y="349"/>
                      <a:pt x="36" y="350"/>
                      <a:pt x="36" y="348"/>
                    </a:cubicBezTo>
                    <a:cubicBezTo>
                      <a:pt x="36" y="346"/>
                      <a:pt x="36" y="344"/>
                      <a:pt x="35" y="342"/>
                    </a:cubicBezTo>
                    <a:cubicBezTo>
                      <a:pt x="35" y="339"/>
                      <a:pt x="33" y="338"/>
                      <a:pt x="32" y="335"/>
                    </a:cubicBezTo>
                    <a:cubicBezTo>
                      <a:pt x="32" y="334"/>
                      <a:pt x="30" y="335"/>
                      <a:pt x="30" y="332"/>
                    </a:cubicBezTo>
                    <a:cubicBezTo>
                      <a:pt x="30" y="329"/>
                      <a:pt x="30" y="327"/>
                      <a:pt x="30" y="324"/>
                    </a:cubicBezTo>
                    <a:cubicBezTo>
                      <a:pt x="30" y="309"/>
                      <a:pt x="31" y="295"/>
                      <a:pt x="31" y="281"/>
                    </a:cubicBezTo>
                    <a:cubicBezTo>
                      <a:pt x="31" y="271"/>
                      <a:pt x="31" y="260"/>
                      <a:pt x="32" y="250"/>
                    </a:cubicBezTo>
                    <a:cubicBezTo>
                      <a:pt x="32" y="244"/>
                      <a:pt x="32" y="239"/>
                      <a:pt x="32" y="234"/>
                    </a:cubicBezTo>
                    <a:cubicBezTo>
                      <a:pt x="32" y="232"/>
                      <a:pt x="33" y="227"/>
                      <a:pt x="31" y="226"/>
                    </a:cubicBezTo>
                    <a:cubicBezTo>
                      <a:pt x="29" y="225"/>
                      <a:pt x="26" y="225"/>
                      <a:pt x="24" y="224"/>
                    </a:cubicBezTo>
                    <a:cubicBezTo>
                      <a:pt x="22" y="223"/>
                      <a:pt x="29" y="212"/>
                      <a:pt x="29" y="209"/>
                    </a:cubicBezTo>
                    <a:cubicBezTo>
                      <a:pt x="29" y="202"/>
                      <a:pt x="32" y="195"/>
                      <a:pt x="32" y="187"/>
                    </a:cubicBezTo>
                    <a:cubicBezTo>
                      <a:pt x="32" y="185"/>
                      <a:pt x="27" y="186"/>
                      <a:pt x="25" y="187"/>
                    </a:cubicBezTo>
                    <a:cubicBezTo>
                      <a:pt x="24" y="188"/>
                      <a:pt x="23" y="194"/>
                      <a:pt x="23" y="196"/>
                    </a:cubicBezTo>
                    <a:cubicBezTo>
                      <a:pt x="22" y="200"/>
                      <a:pt x="24" y="210"/>
                      <a:pt x="18" y="209"/>
                    </a:cubicBezTo>
                    <a:cubicBezTo>
                      <a:pt x="19" y="237"/>
                      <a:pt x="19" y="265"/>
                      <a:pt x="20" y="293"/>
                    </a:cubicBezTo>
                    <a:cubicBezTo>
                      <a:pt x="20" y="323"/>
                      <a:pt x="21" y="354"/>
                      <a:pt x="21" y="384"/>
                    </a:cubicBezTo>
                    <a:cubicBezTo>
                      <a:pt x="21" y="398"/>
                      <a:pt x="21" y="412"/>
                      <a:pt x="21" y="427"/>
                    </a:cubicBezTo>
                    <a:cubicBezTo>
                      <a:pt x="21" y="430"/>
                      <a:pt x="22" y="432"/>
                      <a:pt x="17" y="432"/>
                    </a:cubicBezTo>
                    <a:cubicBezTo>
                      <a:pt x="15" y="432"/>
                      <a:pt x="16" y="421"/>
                      <a:pt x="16" y="419"/>
                    </a:cubicBezTo>
                    <a:cubicBezTo>
                      <a:pt x="16" y="412"/>
                      <a:pt x="15" y="404"/>
                      <a:pt x="15" y="397"/>
                    </a:cubicBezTo>
                    <a:cubicBezTo>
                      <a:pt x="15" y="369"/>
                      <a:pt x="14" y="340"/>
                      <a:pt x="14" y="312"/>
                    </a:cubicBezTo>
                    <a:cubicBezTo>
                      <a:pt x="14" y="283"/>
                      <a:pt x="13" y="253"/>
                      <a:pt x="13" y="224"/>
                    </a:cubicBezTo>
                    <a:cubicBezTo>
                      <a:pt x="13" y="217"/>
                      <a:pt x="12" y="210"/>
                      <a:pt x="12" y="203"/>
                    </a:cubicBezTo>
                    <a:cubicBezTo>
                      <a:pt x="12" y="199"/>
                      <a:pt x="12" y="197"/>
                      <a:pt x="9" y="194"/>
                    </a:cubicBezTo>
                    <a:cubicBezTo>
                      <a:pt x="8" y="194"/>
                      <a:pt x="5" y="190"/>
                      <a:pt x="5" y="190"/>
                    </a:cubicBezTo>
                    <a:cubicBezTo>
                      <a:pt x="4" y="190"/>
                      <a:pt x="5" y="185"/>
                      <a:pt x="4" y="186"/>
                    </a:cubicBezTo>
                    <a:cubicBezTo>
                      <a:pt x="0" y="189"/>
                      <a:pt x="1" y="177"/>
                      <a:pt x="1" y="175"/>
                    </a:cubicBezTo>
                    <a:cubicBezTo>
                      <a:pt x="1" y="169"/>
                      <a:pt x="8" y="171"/>
                      <a:pt x="11" y="167"/>
                    </a:cubicBezTo>
                    <a:cubicBezTo>
                      <a:pt x="13" y="164"/>
                      <a:pt x="14" y="162"/>
                      <a:pt x="17" y="160"/>
                    </a:cubicBezTo>
                    <a:cubicBezTo>
                      <a:pt x="19" y="157"/>
                      <a:pt x="18" y="155"/>
                      <a:pt x="19" y="152"/>
                    </a:cubicBezTo>
                    <a:cubicBezTo>
                      <a:pt x="20" y="149"/>
                      <a:pt x="22" y="146"/>
                      <a:pt x="22" y="142"/>
                    </a:cubicBezTo>
                    <a:cubicBezTo>
                      <a:pt x="23" y="140"/>
                      <a:pt x="23" y="136"/>
                      <a:pt x="23" y="133"/>
                    </a:cubicBezTo>
                    <a:cubicBezTo>
                      <a:pt x="23" y="130"/>
                      <a:pt x="24" y="126"/>
                      <a:pt x="25" y="123"/>
                    </a:cubicBezTo>
                    <a:cubicBezTo>
                      <a:pt x="26" y="119"/>
                      <a:pt x="28" y="114"/>
                      <a:pt x="29" y="110"/>
                    </a:cubicBezTo>
                    <a:cubicBezTo>
                      <a:pt x="29" y="106"/>
                      <a:pt x="32" y="100"/>
                      <a:pt x="33" y="96"/>
                    </a:cubicBezTo>
                    <a:cubicBezTo>
                      <a:pt x="34" y="94"/>
                      <a:pt x="34" y="92"/>
                      <a:pt x="35" y="90"/>
                    </a:cubicBezTo>
                    <a:cubicBezTo>
                      <a:pt x="36" y="88"/>
                      <a:pt x="39" y="84"/>
                      <a:pt x="39" y="82"/>
                    </a:cubicBezTo>
                    <a:cubicBezTo>
                      <a:pt x="40" y="79"/>
                      <a:pt x="37" y="77"/>
                      <a:pt x="40" y="76"/>
                    </a:cubicBezTo>
                    <a:cubicBezTo>
                      <a:pt x="42" y="75"/>
                      <a:pt x="43" y="74"/>
                      <a:pt x="44" y="73"/>
                    </a:cubicBezTo>
                    <a:cubicBezTo>
                      <a:pt x="46" y="72"/>
                      <a:pt x="49" y="72"/>
                      <a:pt x="51" y="71"/>
                    </a:cubicBezTo>
                    <a:cubicBezTo>
                      <a:pt x="54" y="70"/>
                      <a:pt x="49" y="67"/>
                      <a:pt x="48" y="66"/>
                    </a:cubicBezTo>
                    <a:cubicBezTo>
                      <a:pt x="46" y="63"/>
                      <a:pt x="45" y="60"/>
                      <a:pt x="44" y="58"/>
                    </a:cubicBezTo>
                    <a:cubicBezTo>
                      <a:pt x="44" y="56"/>
                      <a:pt x="42" y="55"/>
                      <a:pt x="41" y="54"/>
                    </a:cubicBezTo>
                    <a:cubicBezTo>
                      <a:pt x="39" y="52"/>
                      <a:pt x="39" y="51"/>
                      <a:pt x="39" y="49"/>
                    </a:cubicBezTo>
                    <a:cubicBezTo>
                      <a:pt x="38" y="45"/>
                      <a:pt x="34" y="46"/>
                      <a:pt x="33" y="43"/>
                    </a:cubicBezTo>
                    <a:cubicBezTo>
                      <a:pt x="31" y="40"/>
                      <a:pt x="36" y="37"/>
                      <a:pt x="38" y="35"/>
                    </a:cubicBezTo>
                    <a:cubicBezTo>
                      <a:pt x="42" y="32"/>
                      <a:pt x="39" y="30"/>
                      <a:pt x="36" y="27"/>
                    </a:cubicBezTo>
                    <a:cubicBezTo>
                      <a:pt x="32" y="21"/>
                      <a:pt x="40" y="8"/>
                      <a:pt x="45" y="5"/>
                    </a:cubicBezTo>
                    <a:cubicBezTo>
                      <a:pt x="53" y="0"/>
                      <a:pt x="62" y="0"/>
                      <a:pt x="70" y="4"/>
                    </a:cubicBezTo>
                    <a:moveTo>
                      <a:pt x="34" y="41"/>
                    </a:moveTo>
                    <a:cubicBezTo>
                      <a:pt x="33" y="43"/>
                      <a:pt x="34" y="47"/>
                      <a:pt x="37" y="46"/>
                    </a:cubicBezTo>
                    <a:cubicBezTo>
                      <a:pt x="37" y="46"/>
                      <a:pt x="35" y="40"/>
                      <a:pt x="35" y="40"/>
                    </a:cubicBezTo>
                    <a:cubicBezTo>
                      <a:pt x="34" y="41"/>
                      <a:pt x="34" y="41"/>
                      <a:pt x="34" y="41"/>
                    </a:cubicBezTo>
                    <a:moveTo>
                      <a:pt x="29" y="221"/>
                    </a:moveTo>
                    <a:cubicBezTo>
                      <a:pt x="29" y="220"/>
                      <a:pt x="32" y="218"/>
                      <a:pt x="32" y="220"/>
                    </a:cubicBezTo>
                    <a:cubicBezTo>
                      <a:pt x="34" y="222"/>
                      <a:pt x="30" y="223"/>
                      <a:pt x="29" y="221"/>
                    </a:cubicBezTo>
                  </a:path>
                </a:pathLst>
              </a:custGeom>
              <a:solidFill>
                <a:schemeClr val="bg2">
                  <a:lumMod val="50000"/>
                </a:schemeClr>
              </a:solidFill>
              <a:ln w="9525">
                <a:noFill/>
                <a:round/>
                <a:headEnd/>
                <a:tailEnd/>
              </a:ln>
              <a:extLst/>
            </p:spPr>
            <p:txBody>
              <a:bodyPr lIns="68562" tIns="34281" rIns="68562" bIns="34281"/>
              <a:lstStyle/>
              <a:p>
                <a:pPr>
                  <a:defRPr/>
                </a:pPr>
                <a:endParaRPr lang="en-GB" sz="1350" dirty="0"/>
              </a:p>
            </p:txBody>
          </p:sp>
        </p:grpSp>
        <p:sp>
          <p:nvSpPr>
            <p:cNvPr id="28" name="TextBox 69637"/>
            <p:cNvSpPr txBox="1">
              <a:spLocks noChangeArrowheads="1"/>
            </p:cNvSpPr>
            <p:nvPr/>
          </p:nvSpPr>
          <p:spPr bwMode="auto">
            <a:xfrm>
              <a:off x="6738525" y="2552533"/>
              <a:ext cx="1255818" cy="70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Tx/>
                <a:buFontTx/>
                <a:buNone/>
              </a:pPr>
              <a:r>
                <a:rPr lang="en-US" altLang="en-US" sz="1600" dirty="0">
                  <a:solidFill>
                    <a:schemeClr val="bg2">
                      <a:lumMod val="50000"/>
                    </a:schemeClr>
                  </a:solidFill>
                  <a:latin typeface="+mn-lt"/>
                </a:rPr>
                <a:t>Better </a:t>
              </a:r>
            </a:p>
            <a:p>
              <a:pPr>
                <a:spcBef>
                  <a:spcPct val="0"/>
                </a:spcBef>
                <a:buClrTx/>
                <a:buFontTx/>
                <a:buNone/>
              </a:pPr>
              <a:r>
                <a:rPr lang="en-US" altLang="en-US" sz="1600" dirty="0">
                  <a:solidFill>
                    <a:schemeClr val="bg2">
                      <a:lumMod val="50000"/>
                    </a:schemeClr>
                  </a:solidFill>
                  <a:latin typeface="+mn-lt"/>
                </a:rPr>
                <a:t>patient care</a:t>
              </a:r>
            </a:p>
          </p:txBody>
        </p:sp>
      </p:grpSp>
      <p:grpSp>
        <p:nvGrpSpPr>
          <p:cNvPr id="21" name="Group 20"/>
          <p:cNvGrpSpPr/>
          <p:nvPr/>
        </p:nvGrpSpPr>
        <p:grpSpPr>
          <a:xfrm>
            <a:off x="6781573" y="4709726"/>
            <a:ext cx="2036963" cy="1196975"/>
            <a:chOff x="6781573" y="4669239"/>
            <a:chExt cx="2036963" cy="1196975"/>
          </a:xfrm>
        </p:grpSpPr>
        <p:grpSp>
          <p:nvGrpSpPr>
            <p:cNvPr id="31" name="Group 9"/>
            <p:cNvGrpSpPr>
              <a:grpSpLocks/>
            </p:cNvGrpSpPr>
            <p:nvPr/>
          </p:nvGrpSpPr>
          <p:grpSpPr bwMode="auto">
            <a:xfrm>
              <a:off x="6781573" y="4669239"/>
              <a:ext cx="2036963" cy="1196975"/>
              <a:chOff x="5912079" y="2212789"/>
              <a:chExt cx="2217234" cy="1452748"/>
            </a:xfrm>
          </p:grpSpPr>
          <p:sp>
            <p:nvSpPr>
              <p:cNvPr id="32" name="Right Arrow 31"/>
              <p:cNvSpPr/>
              <p:nvPr/>
            </p:nvSpPr>
            <p:spPr>
              <a:xfrm>
                <a:off x="5912079" y="2212789"/>
                <a:ext cx="2217234" cy="1452748"/>
              </a:xfrm>
              <a:prstGeom prst="rightArrow">
                <a:avLst>
                  <a:gd name="adj1" fmla="val 100000"/>
                  <a:gd name="adj2" fmla="val 28438"/>
                </a:avLst>
              </a:prstGeom>
              <a:solidFill>
                <a:schemeClr val="bg2">
                  <a:lumMod val="50000"/>
                  <a:alpha val="22000"/>
                </a:schemeClr>
              </a:solidFill>
              <a:ln w="412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sp>
            <p:nvSpPr>
              <p:cNvPr id="34" name="TextBox 69637"/>
              <p:cNvSpPr txBox="1">
                <a:spLocks noChangeArrowheads="1"/>
              </p:cNvSpPr>
              <p:nvPr/>
            </p:nvSpPr>
            <p:spPr bwMode="auto">
              <a:xfrm>
                <a:off x="6738525" y="2552533"/>
                <a:ext cx="1311514" cy="70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chemeClr val="tx2"/>
                  </a:buClr>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Clr>
                    <a:schemeClr val="tx2"/>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chemeClr val="tx2"/>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tx2"/>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Tx/>
                  <a:buFontTx/>
                  <a:buNone/>
                </a:pPr>
                <a:r>
                  <a:rPr lang="en-US" altLang="en-US" sz="1600" dirty="0">
                    <a:solidFill>
                      <a:schemeClr val="bg2">
                        <a:lumMod val="50000"/>
                      </a:schemeClr>
                    </a:solidFill>
                    <a:latin typeface="+mn-lt"/>
                  </a:rPr>
                  <a:t>Significant</a:t>
                </a:r>
                <a:br>
                  <a:rPr lang="en-US" altLang="en-US" sz="1600" dirty="0">
                    <a:solidFill>
                      <a:schemeClr val="bg2">
                        <a:lumMod val="50000"/>
                      </a:schemeClr>
                    </a:solidFill>
                    <a:latin typeface="+mn-lt"/>
                  </a:rPr>
                </a:br>
                <a:r>
                  <a:rPr lang="en-US" altLang="en-US" sz="1600" dirty="0">
                    <a:solidFill>
                      <a:schemeClr val="bg2">
                        <a:lumMod val="50000"/>
                      </a:schemeClr>
                    </a:solidFill>
                    <a:latin typeface="+mn-lt"/>
                  </a:rPr>
                  <a:t>cost savings</a:t>
                </a:r>
              </a:p>
            </p:txBody>
          </p:sp>
        </p:grpSp>
        <p:sp>
          <p:nvSpPr>
            <p:cNvPr id="37" name="Freeform 27"/>
            <p:cNvSpPr>
              <a:spLocks noEditPoints="1"/>
            </p:cNvSpPr>
            <p:nvPr/>
          </p:nvSpPr>
          <p:spPr bwMode="auto">
            <a:xfrm>
              <a:off x="6935929" y="5032106"/>
              <a:ext cx="601997" cy="381124"/>
            </a:xfrm>
            <a:custGeom>
              <a:avLst/>
              <a:gdLst>
                <a:gd name="T0" fmla="*/ 210 w 210"/>
                <a:gd name="T1" fmla="*/ 17 h 114"/>
                <a:gd name="T2" fmla="*/ 117 w 210"/>
                <a:gd name="T3" fmla="*/ 0 h 114"/>
                <a:gd name="T4" fmla="*/ 24 w 210"/>
                <a:gd name="T5" fmla="*/ 17 h 114"/>
                <a:gd name="T6" fmla="*/ 24 w 210"/>
                <a:gd name="T7" fmla="*/ 18 h 114"/>
                <a:gd name="T8" fmla="*/ 24 w 210"/>
                <a:gd name="T9" fmla="*/ 33 h 114"/>
                <a:gd name="T10" fmla="*/ 13 w 210"/>
                <a:gd name="T11" fmla="*/ 40 h 114"/>
                <a:gd name="T12" fmla="*/ 12 w 210"/>
                <a:gd name="T13" fmla="*/ 42 h 114"/>
                <a:gd name="T14" fmla="*/ 12 w 210"/>
                <a:gd name="T15" fmla="*/ 63 h 114"/>
                <a:gd name="T16" fmla="*/ 12 w 210"/>
                <a:gd name="T17" fmla="*/ 64 h 114"/>
                <a:gd name="T18" fmla="*/ 13 w 210"/>
                <a:gd name="T19" fmla="*/ 65 h 114"/>
                <a:gd name="T20" fmla="*/ 1 w 210"/>
                <a:gd name="T21" fmla="*/ 72 h 114"/>
                <a:gd name="T22" fmla="*/ 0 w 210"/>
                <a:gd name="T23" fmla="*/ 74 h 114"/>
                <a:gd name="T24" fmla="*/ 0 w 210"/>
                <a:gd name="T25" fmla="*/ 95 h 114"/>
                <a:gd name="T26" fmla="*/ 1 w 210"/>
                <a:gd name="T27" fmla="*/ 96 h 114"/>
                <a:gd name="T28" fmla="*/ 22 w 210"/>
                <a:gd name="T29" fmla="*/ 107 h 114"/>
                <a:gd name="T30" fmla="*/ 25 w 210"/>
                <a:gd name="T31" fmla="*/ 108 h 114"/>
                <a:gd name="T32" fmla="*/ 25 w 210"/>
                <a:gd name="T33" fmla="*/ 107 h 114"/>
                <a:gd name="T34" fmla="*/ 94 w 210"/>
                <a:gd name="T35" fmla="*/ 114 h 114"/>
                <a:gd name="T36" fmla="*/ 185 w 210"/>
                <a:gd name="T37" fmla="*/ 97 h 114"/>
                <a:gd name="T38" fmla="*/ 187 w 210"/>
                <a:gd name="T39" fmla="*/ 95 h 114"/>
                <a:gd name="T40" fmla="*/ 187 w 210"/>
                <a:gd name="T41" fmla="*/ 74 h 114"/>
                <a:gd name="T42" fmla="*/ 186 w 210"/>
                <a:gd name="T43" fmla="*/ 72 h 114"/>
                <a:gd name="T44" fmla="*/ 186 w 210"/>
                <a:gd name="T45" fmla="*/ 72 h 114"/>
                <a:gd name="T46" fmla="*/ 198 w 210"/>
                <a:gd name="T47" fmla="*/ 64 h 114"/>
                <a:gd name="T48" fmla="*/ 198 w 210"/>
                <a:gd name="T49" fmla="*/ 63 h 114"/>
                <a:gd name="T50" fmla="*/ 198 w 210"/>
                <a:gd name="T51" fmla="*/ 48 h 114"/>
                <a:gd name="T52" fmla="*/ 210 w 210"/>
                <a:gd name="T53" fmla="*/ 41 h 114"/>
                <a:gd name="T54" fmla="*/ 210 w 210"/>
                <a:gd name="T55" fmla="*/ 40 h 114"/>
                <a:gd name="T56" fmla="*/ 210 w 210"/>
                <a:gd name="T57" fmla="*/ 18 h 114"/>
                <a:gd name="T58" fmla="*/ 210 w 210"/>
                <a:gd name="T59" fmla="*/ 17 h 114"/>
                <a:gd name="T60" fmla="*/ 27 w 210"/>
                <a:gd name="T61" fmla="*/ 18 h 114"/>
                <a:gd name="T62" fmla="*/ 27 w 210"/>
                <a:gd name="T63" fmla="*/ 18 h 114"/>
                <a:gd name="T64" fmla="*/ 117 w 210"/>
                <a:gd name="T65" fmla="*/ 3 h 114"/>
                <a:gd name="T66" fmla="*/ 207 w 210"/>
                <a:gd name="T67" fmla="*/ 18 h 114"/>
                <a:gd name="T68" fmla="*/ 207 w 210"/>
                <a:gd name="T69" fmla="*/ 18 h 114"/>
                <a:gd name="T70" fmla="*/ 207 w 210"/>
                <a:gd name="T71" fmla="*/ 20 h 114"/>
                <a:gd name="T72" fmla="*/ 117 w 210"/>
                <a:gd name="T73" fmla="*/ 36 h 114"/>
                <a:gd name="T74" fmla="*/ 27 w 210"/>
                <a:gd name="T75" fmla="*/ 20 h 114"/>
                <a:gd name="T76" fmla="*/ 27 w 210"/>
                <a:gd name="T77" fmla="*/ 18 h 114"/>
                <a:gd name="T78" fmla="*/ 15 w 210"/>
                <a:gd name="T79" fmla="*/ 42 h 114"/>
                <a:gd name="T80" fmla="*/ 15 w 210"/>
                <a:gd name="T81" fmla="*/ 42 h 114"/>
                <a:gd name="T82" fmla="*/ 24 w 210"/>
                <a:gd name="T83" fmla="*/ 36 h 114"/>
                <a:gd name="T84" fmla="*/ 24 w 210"/>
                <a:gd name="T85" fmla="*/ 40 h 114"/>
                <a:gd name="T86" fmla="*/ 24 w 210"/>
                <a:gd name="T87" fmla="*/ 41 h 114"/>
                <a:gd name="T88" fmla="*/ 117 w 210"/>
                <a:gd name="T89" fmla="*/ 58 h 114"/>
                <a:gd name="T90" fmla="*/ 160 w 210"/>
                <a:gd name="T91" fmla="*/ 56 h 114"/>
                <a:gd name="T92" fmla="*/ 105 w 210"/>
                <a:gd name="T93" fmla="*/ 59 h 114"/>
                <a:gd name="T94" fmla="*/ 15 w 210"/>
                <a:gd name="T95" fmla="*/ 43 h 114"/>
                <a:gd name="T96" fmla="*/ 15 w 210"/>
                <a:gd name="T97" fmla="*/ 42 h 114"/>
                <a:gd name="T98" fmla="*/ 4 w 210"/>
                <a:gd name="T99" fmla="*/ 74 h 114"/>
                <a:gd name="T100" fmla="*/ 4 w 210"/>
                <a:gd name="T101" fmla="*/ 74 h 114"/>
                <a:gd name="T102" fmla="*/ 15 w 210"/>
                <a:gd name="T103" fmla="*/ 67 h 114"/>
                <a:gd name="T104" fmla="*/ 105 w 210"/>
                <a:gd name="T105" fmla="*/ 81 h 114"/>
                <a:gd name="T106" fmla="*/ 183 w 210"/>
                <a:gd name="T107" fmla="*/ 73 h 114"/>
                <a:gd name="T108" fmla="*/ 183 w 210"/>
                <a:gd name="T109" fmla="*/ 74 h 114"/>
                <a:gd name="T110" fmla="*/ 183 w 210"/>
                <a:gd name="T111" fmla="*/ 74 h 114"/>
                <a:gd name="T112" fmla="*/ 184 w 210"/>
                <a:gd name="T113" fmla="*/ 75 h 114"/>
                <a:gd name="T114" fmla="*/ 94 w 210"/>
                <a:gd name="T115" fmla="*/ 91 h 114"/>
                <a:gd name="T116" fmla="*/ 3 w 210"/>
                <a:gd name="T117" fmla="*/ 75 h 114"/>
                <a:gd name="T118" fmla="*/ 4 w 210"/>
                <a:gd name="T119" fmla="*/ 7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0" h="114">
                  <a:moveTo>
                    <a:pt x="210" y="17"/>
                  </a:moveTo>
                  <a:cubicBezTo>
                    <a:pt x="204" y="6"/>
                    <a:pt x="159" y="0"/>
                    <a:pt x="117" y="0"/>
                  </a:cubicBezTo>
                  <a:cubicBezTo>
                    <a:pt x="75" y="0"/>
                    <a:pt x="30" y="6"/>
                    <a:pt x="24" y="17"/>
                  </a:cubicBezTo>
                  <a:cubicBezTo>
                    <a:pt x="24" y="17"/>
                    <a:pt x="24" y="18"/>
                    <a:pt x="24" y="18"/>
                  </a:cubicBezTo>
                  <a:cubicBezTo>
                    <a:pt x="24" y="33"/>
                    <a:pt x="24" y="33"/>
                    <a:pt x="24" y="33"/>
                  </a:cubicBezTo>
                  <a:cubicBezTo>
                    <a:pt x="18" y="35"/>
                    <a:pt x="14" y="38"/>
                    <a:pt x="13" y="40"/>
                  </a:cubicBezTo>
                  <a:cubicBezTo>
                    <a:pt x="12" y="40"/>
                    <a:pt x="12" y="41"/>
                    <a:pt x="12" y="42"/>
                  </a:cubicBezTo>
                  <a:cubicBezTo>
                    <a:pt x="12" y="63"/>
                    <a:pt x="12" y="63"/>
                    <a:pt x="12" y="63"/>
                  </a:cubicBezTo>
                  <a:cubicBezTo>
                    <a:pt x="12" y="63"/>
                    <a:pt x="12" y="64"/>
                    <a:pt x="12" y="64"/>
                  </a:cubicBezTo>
                  <a:cubicBezTo>
                    <a:pt x="13" y="64"/>
                    <a:pt x="13" y="65"/>
                    <a:pt x="13" y="65"/>
                  </a:cubicBezTo>
                  <a:cubicBezTo>
                    <a:pt x="7" y="67"/>
                    <a:pt x="3" y="70"/>
                    <a:pt x="1" y="72"/>
                  </a:cubicBezTo>
                  <a:cubicBezTo>
                    <a:pt x="1" y="73"/>
                    <a:pt x="0" y="73"/>
                    <a:pt x="0" y="74"/>
                  </a:cubicBezTo>
                  <a:cubicBezTo>
                    <a:pt x="0" y="95"/>
                    <a:pt x="0" y="95"/>
                    <a:pt x="0" y="95"/>
                  </a:cubicBezTo>
                  <a:cubicBezTo>
                    <a:pt x="0" y="96"/>
                    <a:pt x="1" y="96"/>
                    <a:pt x="1" y="96"/>
                  </a:cubicBezTo>
                  <a:cubicBezTo>
                    <a:pt x="3" y="101"/>
                    <a:pt x="11" y="104"/>
                    <a:pt x="22" y="107"/>
                  </a:cubicBezTo>
                  <a:cubicBezTo>
                    <a:pt x="22" y="107"/>
                    <a:pt x="25" y="107"/>
                    <a:pt x="25" y="108"/>
                  </a:cubicBezTo>
                  <a:cubicBezTo>
                    <a:pt x="25" y="107"/>
                    <a:pt x="25" y="107"/>
                    <a:pt x="25" y="107"/>
                  </a:cubicBezTo>
                  <a:cubicBezTo>
                    <a:pt x="43" y="111"/>
                    <a:pt x="69" y="114"/>
                    <a:pt x="94" y="114"/>
                  </a:cubicBezTo>
                  <a:cubicBezTo>
                    <a:pt x="134" y="114"/>
                    <a:pt x="178" y="108"/>
                    <a:pt x="185" y="97"/>
                  </a:cubicBezTo>
                  <a:cubicBezTo>
                    <a:pt x="187" y="95"/>
                    <a:pt x="187" y="95"/>
                    <a:pt x="187" y="95"/>
                  </a:cubicBezTo>
                  <a:cubicBezTo>
                    <a:pt x="187" y="74"/>
                    <a:pt x="187" y="74"/>
                    <a:pt x="187" y="74"/>
                  </a:cubicBezTo>
                  <a:cubicBezTo>
                    <a:pt x="187" y="73"/>
                    <a:pt x="186" y="73"/>
                    <a:pt x="186" y="72"/>
                  </a:cubicBezTo>
                  <a:cubicBezTo>
                    <a:pt x="186" y="72"/>
                    <a:pt x="186" y="72"/>
                    <a:pt x="186" y="72"/>
                  </a:cubicBezTo>
                  <a:cubicBezTo>
                    <a:pt x="192" y="70"/>
                    <a:pt x="196" y="67"/>
                    <a:pt x="198" y="64"/>
                  </a:cubicBezTo>
                  <a:cubicBezTo>
                    <a:pt x="198" y="64"/>
                    <a:pt x="198" y="64"/>
                    <a:pt x="198" y="63"/>
                  </a:cubicBezTo>
                  <a:cubicBezTo>
                    <a:pt x="198" y="48"/>
                    <a:pt x="198" y="48"/>
                    <a:pt x="198" y="48"/>
                  </a:cubicBezTo>
                  <a:cubicBezTo>
                    <a:pt x="204" y="46"/>
                    <a:pt x="208" y="44"/>
                    <a:pt x="210" y="41"/>
                  </a:cubicBezTo>
                  <a:cubicBezTo>
                    <a:pt x="210" y="40"/>
                    <a:pt x="210" y="40"/>
                    <a:pt x="210" y="40"/>
                  </a:cubicBezTo>
                  <a:cubicBezTo>
                    <a:pt x="210" y="18"/>
                    <a:pt x="210" y="18"/>
                    <a:pt x="210" y="18"/>
                  </a:cubicBezTo>
                  <a:cubicBezTo>
                    <a:pt x="210" y="18"/>
                    <a:pt x="210" y="17"/>
                    <a:pt x="210" y="17"/>
                  </a:cubicBezTo>
                  <a:close/>
                  <a:moveTo>
                    <a:pt x="27" y="18"/>
                  </a:moveTo>
                  <a:cubicBezTo>
                    <a:pt x="27" y="18"/>
                    <a:pt x="27" y="18"/>
                    <a:pt x="27" y="18"/>
                  </a:cubicBezTo>
                  <a:cubicBezTo>
                    <a:pt x="31" y="10"/>
                    <a:pt x="67" y="3"/>
                    <a:pt x="117" y="3"/>
                  </a:cubicBezTo>
                  <a:cubicBezTo>
                    <a:pt x="167" y="3"/>
                    <a:pt x="203" y="10"/>
                    <a:pt x="207" y="18"/>
                  </a:cubicBezTo>
                  <a:cubicBezTo>
                    <a:pt x="207" y="18"/>
                    <a:pt x="207" y="18"/>
                    <a:pt x="207" y="18"/>
                  </a:cubicBezTo>
                  <a:cubicBezTo>
                    <a:pt x="207" y="20"/>
                    <a:pt x="207" y="20"/>
                    <a:pt x="207" y="20"/>
                  </a:cubicBezTo>
                  <a:cubicBezTo>
                    <a:pt x="206" y="27"/>
                    <a:pt x="169" y="36"/>
                    <a:pt x="117" y="36"/>
                  </a:cubicBezTo>
                  <a:cubicBezTo>
                    <a:pt x="65" y="36"/>
                    <a:pt x="28" y="27"/>
                    <a:pt x="27" y="20"/>
                  </a:cubicBezTo>
                  <a:lnTo>
                    <a:pt x="27" y="18"/>
                  </a:lnTo>
                  <a:close/>
                  <a:moveTo>
                    <a:pt x="15" y="42"/>
                  </a:moveTo>
                  <a:cubicBezTo>
                    <a:pt x="15" y="42"/>
                    <a:pt x="15" y="42"/>
                    <a:pt x="15" y="42"/>
                  </a:cubicBezTo>
                  <a:cubicBezTo>
                    <a:pt x="16" y="40"/>
                    <a:pt x="19" y="38"/>
                    <a:pt x="24" y="36"/>
                  </a:cubicBezTo>
                  <a:cubicBezTo>
                    <a:pt x="24" y="40"/>
                    <a:pt x="24" y="40"/>
                    <a:pt x="24" y="40"/>
                  </a:cubicBezTo>
                  <a:cubicBezTo>
                    <a:pt x="24" y="40"/>
                    <a:pt x="24" y="40"/>
                    <a:pt x="24" y="41"/>
                  </a:cubicBezTo>
                  <a:cubicBezTo>
                    <a:pt x="29" y="52"/>
                    <a:pt x="75" y="58"/>
                    <a:pt x="117" y="58"/>
                  </a:cubicBezTo>
                  <a:cubicBezTo>
                    <a:pt x="132" y="58"/>
                    <a:pt x="147" y="57"/>
                    <a:pt x="160" y="56"/>
                  </a:cubicBezTo>
                  <a:cubicBezTo>
                    <a:pt x="145" y="58"/>
                    <a:pt x="127" y="59"/>
                    <a:pt x="105" y="59"/>
                  </a:cubicBezTo>
                  <a:cubicBezTo>
                    <a:pt x="52" y="59"/>
                    <a:pt x="16" y="51"/>
                    <a:pt x="15" y="43"/>
                  </a:cubicBezTo>
                  <a:lnTo>
                    <a:pt x="15" y="42"/>
                  </a:lnTo>
                  <a:close/>
                  <a:moveTo>
                    <a:pt x="4" y="74"/>
                  </a:moveTo>
                  <a:cubicBezTo>
                    <a:pt x="4" y="74"/>
                    <a:pt x="4" y="74"/>
                    <a:pt x="4" y="74"/>
                  </a:cubicBezTo>
                  <a:cubicBezTo>
                    <a:pt x="5" y="72"/>
                    <a:pt x="9" y="69"/>
                    <a:pt x="15" y="67"/>
                  </a:cubicBezTo>
                  <a:cubicBezTo>
                    <a:pt x="27" y="77"/>
                    <a:pt x="68" y="81"/>
                    <a:pt x="105" y="81"/>
                  </a:cubicBezTo>
                  <a:cubicBezTo>
                    <a:pt x="134" y="81"/>
                    <a:pt x="165" y="78"/>
                    <a:pt x="183" y="73"/>
                  </a:cubicBezTo>
                  <a:cubicBezTo>
                    <a:pt x="183" y="73"/>
                    <a:pt x="183" y="74"/>
                    <a:pt x="183" y="74"/>
                  </a:cubicBezTo>
                  <a:cubicBezTo>
                    <a:pt x="183" y="74"/>
                    <a:pt x="183" y="74"/>
                    <a:pt x="183" y="74"/>
                  </a:cubicBezTo>
                  <a:cubicBezTo>
                    <a:pt x="184" y="75"/>
                    <a:pt x="184" y="75"/>
                    <a:pt x="184" y="75"/>
                  </a:cubicBezTo>
                  <a:cubicBezTo>
                    <a:pt x="183" y="83"/>
                    <a:pt x="146" y="91"/>
                    <a:pt x="94" y="91"/>
                  </a:cubicBezTo>
                  <a:cubicBezTo>
                    <a:pt x="41" y="91"/>
                    <a:pt x="4" y="83"/>
                    <a:pt x="3" y="75"/>
                  </a:cubicBezTo>
                  <a:lnTo>
                    <a:pt x="4" y="74"/>
                  </a:lnTo>
                  <a:close/>
                </a:path>
              </a:pathLst>
            </a:custGeom>
            <a:solidFill>
              <a:schemeClr val="bg2">
                <a:lumMod val="50000"/>
              </a:schemeClr>
            </a:solidFill>
            <a:ln>
              <a:noFill/>
            </a:ln>
            <a:extLst/>
          </p:spPr>
          <p:txBody>
            <a:bodyPr lIns="68562" tIns="34281" rIns="68562" bIns="34281"/>
            <a:lstStyle/>
            <a:p>
              <a:pPr eaLnBrk="1" fontAlgn="auto" hangingPunct="1">
                <a:spcBef>
                  <a:spcPts val="0"/>
                </a:spcBef>
                <a:spcAft>
                  <a:spcPts val="0"/>
                </a:spcAft>
                <a:defRPr/>
              </a:pPr>
              <a:endParaRPr lang="en-GB" sz="1400" kern="0" dirty="0">
                <a:solidFill>
                  <a:prstClr val="black"/>
                </a:solidFill>
                <a:latin typeface="Smith&amp;NephewLF"/>
              </a:endParaRPr>
            </a:p>
          </p:txBody>
        </p:sp>
      </p:grpSp>
      <p:sp>
        <p:nvSpPr>
          <p:cNvPr id="38" name="Rectangle 37"/>
          <p:cNvSpPr/>
          <p:nvPr/>
        </p:nvSpPr>
        <p:spPr>
          <a:xfrm>
            <a:off x="62858" y="1187450"/>
            <a:ext cx="6698735" cy="5530850"/>
          </a:xfrm>
          <a:prstGeom prst="rect">
            <a:avLst/>
          </a:prstGeom>
          <a:solidFill>
            <a:srgbClr val="F2F2F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Probabilistic Sensitivity Analysis</a:t>
            </a:r>
          </a:p>
        </p:txBody>
      </p:sp>
      <p:sp>
        <p:nvSpPr>
          <p:cNvPr id="61" name="Rectangle 60"/>
          <p:cNvSpPr/>
          <p:nvPr/>
        </p:nvSpPr>
        <p:spPr>
          <a:xfrm>
            <a:off x="8953499" y="1052736"/>
            <a:ext cx="19050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5" name="Chart 4"/>
          <p:cNvGraphicFramePr>
            <a:graphicFrameLocks noGrp="1"/>
          </p:cNvGraphicFramePr>
          <p:nvPr>
            <p:extLst>
              <p:ext uri="{D42A27DB-BD31-4B8C-83A1-F6EECF244321}">
                <p14:modId xmlns:p14="http://schemas.microsoft.com/office/powerpoint/2010/main" val="3483529146"/>
              </p:ext>
            </p:extLst>
          </p:nvPr>
        </p:nvGraphicFramePr>
        <p:xfrm>
          <a:off x="335126" y="1452777"/>
          <a:ext cx="7406948" cy="5087190"/>
        </p:xfrm>
        <a:graphic>
          <a:graphicData uri="http://schemas.openxmlformats.org/drawingml/2006/chart">
            <c:chart xmlns:c="http://schemas.openxmlformats.org/drawingml/2006/chart" xmlns:r="http://schemas.openxmlformats.org/officeDocument/2006/relationships" r:id="rId3"/>
          </a:graphicData>
        </a:graphic>
      </p:graphicFrame>
      <p:sp>
        <p:nvSpPr>
          <p:cNvPr id="18" name="Down Arrow 17"/>
          <p:cNvSpPr/>
          <p:nvPr/>
        </p:nvSpPr>
        <p:spPr bwMode="auto">
          <a:xfrm rot="16200000">
            <a:off x="4847250" y="-519311"/>
            <a:ext cx="807790" cy="4536921"/>
          </a:xfrm>
          <a:prstGeom prst="downArrow">
            <a:avLst>
              <a:gd name="adj1" fmla="val 74302"/>
              <a:gd name="adj2"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91440" tIns="365760" anchor="ctr"/>
          <a:lstStyle/>
          <a:p>
            <a:pPr>
              <a:spcBef>
                <a:spcPct val="0"/>
              </a:spcBef>
              <a:buClrTx/>
              <a:buFontTx/>
              <a:buNone/>
            </a:pPr>
            <a:r>
              <a:rPr lang="en-US" altLang="en-US">
                <a:solidFill>
                  <a:schemeClr val="bg1"/>
                </a:solidFill>
              </a:rPr>
              <a:t>Additional ulcer-free weeks</a:t>
            </a:r>
            <a:endParaRPr lang="en-US" altLang="en-US" dirty="0">
              <a:solidFill>
                <a:schemeClr val="bg1"/>
              </a:solidFill>
            </a:endParaRPr>
          </a:p>
        </p:txBody>
      </p:sp>
      <p:sp>
        <p:nvSpPr>
          <p:cNvPr id="22" name="Down Arrow 21"/>
          <p:cNvSpPr/>
          <p:nvPr/>
        </p:nvSpPr>
        <p:spPr bwMode="auto">
          <a:xfrm>
            <a:off x="1289939" y="3292877"/>
            <a:ext cx="1582753" cy="2731640"/>
          </a:xfrm>
          <a:prstGeom prst="downArrow">
            <a:avLst>
              <a:gd name="adj1" fmla="val 74302"/>
              <a:gd name="adj2"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365760" anchor="ctr"/>
          <a:lstStyle/>
          <a:p>
            <a:pPr algn="ctr">
              <a:spcBef>
                <a:spcPct val="0"/>
              </a:spcBef>
              <a:buClrTx/>
              <a:buFontTx/>
              <a:buNone/>
            </a:pPr>
            <a:r>
              <a:rPr lang="en-US" altLang="en-US" dirty="0">
                <a:solidFill>
                  <a:schemeClr val="bg1"/>
                </a:solidFill>
              </a:rPr>
              <a:t>ICER below zero</a:t>
            </a:r>
          </a:p>
        </p:txBody>
      </p:sp>
      <p:sp>
        <p:nvSpPr>
          <p:cNvPr id="23" name="Rectangle 22"/>
          <p:cNvSpPr/>
          <p:nvPr/>
        </p:nvSpPr>
        <p:spPr>
          <a:xfrm>
            <a:off x="2982685" y="3292875"/>
            <a:ext cx="3798888" cy="2731642"/>
          </a:xfrm>
          <a:prstGeom prst="rect">
            <a:avLst/>
          </a:prstGeom>
          <a:solidFill>
            <a:schemeClr val="bg2">
              <a:lumMod val="50000"/>
              <a:alpha val="22000"/>
            </a:schemeClr>
          </a:solidFill>
          <a:ln w="412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9" name="Rectangle 38"/>
          <p:cNvSpPr/>
          <p:nvPr/>
        </p:nvSpPr>
        <p:spPr>
          <a:xfrm>
            <a:off x="0" y="1052736"/>
            <a:ext cx="171450"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p:cNvGrpSpPr/>
          <p:nvPr/>
        </p:nvGrpSpPr>
        <p:grpSpPr>
          <a:xfrm>
            <a:off x="4646385" y="4298548"/>
            <a:ext cx="471487" cy="471487"/>
            <a:chOff x="1439069" y="5853667"/>
            <a:chExt cx="471487" cy="471487"/>
          </a:xfrm>
          <a:solidFill>
            <a:schemeClr val="bg2">
              <a:lumMod val="25000"/>
            </a:schemeClr>
          </a:solidFill>
        </p:grpSpPr>
        <p:sp>
          <p:nvSpPr>
            <p:cNvPr id="42" name="Oval 41"/>
            <p:cNvSpPr/>
            <p:nvPr/>
          </p:nvSpPr>
          <p:spPr>
            <a:xfrm>
              <a:off x="1439069" y="5853667"/>
              <a:ext cx="471487" cy="471487"/>
            </a:xfrm>
            <a:prstGeom prst="ellipse">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1543843" y="5990006"/>
              <a:ext cx="261938" cy="223837"/>
            </a:xfrm>
            <a:custGeom>
              <a:avLst/>
              <a:gdLst>
                <a:gd name="connsiteX0" fmla="*/ 0 w 290513"/>
                <a:gd name="connsiteY0" fmla="*/ 147637 h 223837"/>
                <a:gd name="connsiteX1" fmla="*/ 135731 w 290513"/>
                <a:gd name="connsiteY1" fmla="*/ 223837 h 223837"/>
                <a:gd name="connsiteX2" fmla="*/ 290513 w 290513"/>
                <a:gd name="connsiteY2" fmla="*/ 0 h 223837"/>
                <a:gd name="connsiteX0" fmla="*/ 0 w 261938"/>
                <a:gd name="connsiteY0" fmla="*/ 133350 h 223837"/>
                <a:gd name="connsiteX1" fmla="*/ 107156 w 261938"/>
                <a:gd name="connsiteY1" fmla="*/ 223837 h 223837"/>
                <a:gd name="connsiteX2" fmla="*/ 261938 w 261938"/>
                <a:gd name="connsiteY2" fmla="*/ 0 h 223837"/>
              </a:gdLst>
              <a:ahLst/>
              <a:cxnLst>
                <a:cxn ang="0">
                  <a:pos x="connsiteX0" y="connsiteY0"/>
                </a:cxn>
                <a:cxn ang="0">
                  <a:pos x="connsiteX1" y="connsiteY1"/>
                </a:cxn>
                <a:cxn ang="0">
                  <a:pos x="connsiteX2" y="connsiteY2"/>
                </a:cxn>
              </a:cxnLst>
              <a:rect l="l" t="t" r="r" b="b"/>
              <a:pathLst>
                <a:path w="261938" h="223837">
                  <a:moveTo>
                    <a:pt x="0" y="133350"/>
                  </a:moveTo>
                  <a:lnTo>
                    <a:pt x="107156" y="223837"/>
                  </a:lnTo>
                  <a:lnTo>
                    <a:pt x="261938" y="0"/>
                  </a:lnTo>
                </a:path>
              </a:pathLst>
            </a:custGeom>
            <a:grp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 name="Straight Connector 7"/>
          <p:cNvCxnSpPr/>
          <p:nvPr/>
        </p:nvCxnSpPr>
        <p:spPr>
          <a:xfrm>
            <a:off x="1139320" y="3292877"/>
            <a:ext cx="6602754"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982686" y="1452777"/>
            <a:ext cx="0" cy="457174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95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500"/>
                                        <p:tgtEl>
                                          <p:spTgt spid="5"/>
                                        </p:tgtEl>
                                      </p:cBhvr>
                                    </p:animEffect>
                                  </p:childTnLst>
                                </p:cTn>
                              </p:par>
                              <p:par>
                                <p:cTn id="8" presetID="22" presetClass="entr" presetSubtype="8" fill="hold" nodeType="withEffect">
                                  <p:stCondLst>
                                    <p:cond delay="60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4" fill="hold" nodeType="withEffect">
                                  <p:stCondLst>
                                    <p:cond delay="110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8" fill="hold" grpId="0" nodeType="withEffect">
                                  <p:stCondLst>
                                    <p:cond delay="160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par>
                                <p:cTn id="17" presetID="22" presetClass="entr" presetSubtype="1" fill="hold" grpId="0" nodeType="withEffect">
                                  <p:stCondLst>
                                    <p:cond delay="160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53" presetClass="entr" presetSubtype="16" fill="hold" nodeType="withEffect">
                                  <p:stCondLst>
                                    <p:cond delay="5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6" presetClass="emph" presetSubtype="0" accel="48000" decel="52000" autoRev="1" fill="hold" nodeType="withEffect">
                                  <p:stCondLst>
                                    <p:cond delay="800"/>
                                  </p:stCondLst>
                                  <p:childTnLst>
                                    <p:animScale>
                                      <p:cBhvr>
                                        <p:cTn id="31" dur="250" fill="hold"/>
                                        <p:tgtEl>
                                          <p:spTgt spid="41"/>
                                        </p:tgtEl>
                                      </p:cBhvr>
                                      <p:by x="105000" y="105000"/>
                                    </p:animScale>
                                  </p:childTnLst>
                                </p:cTn>
                              </p:par>
                              <p:par>
                                <p:cTn id="32" presetID="2" presetClass="entr" presetSubtype="8" decel="100000" fill="hold" nodeType="withEffect">
                                  <p:stCondLst>
                                    <p:cond delay="110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750" fill="hold"/>
                                        <p:tgtEl>
                                          <p:spTgt spid="25"/>
                                        </p:tgtEl>
                                        <p:attrNameLst>
                                          <p:attrName>ppt_x</p:attrName>
                                        </p:attrNameLst>
                                      </p:cBhvr>
                                      <p:tavLst>
                                        <p:tav tm="0">
                                          <p:val>
                                            <p:strVal val="0-#ppt_w/2"/>
                                          </p:val>
                                        </p:tav>
                                        <p:tav tm="100000">
                                          <p:val>
                                            <p:strVal val="#ppt_x"/>
                                          </p:val>
                                        </p:tav>
                                      </p:tavLst>
                                    </p:anim>
                                    <p:anim calcmode="lin" valueType="num">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8" decel="100000" fill="hold" nodeType="withEffect">
                                  <p:stCondLst>
                                    <p:cond delay="14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750" fill="hold"/>
                                        <p:tgtEl>
                                          <p:spTgt spid="21"/>
                                        </p:tgtEl>
                                        <p:attrNameLst>
                                          <p:attrName>ppt_x</p:attrName>
                                        </p:attrNameLst>
                                      </p:cBhvr>
                                      <p:tavLst>
                                        <p:tav tm="0">
                                          <p:val>
                                            <p:strVal val="0-#ppt_w/2"/>
                                          </p:val>
                                        </p:tav>
                                        <p:tav tm="100000">
                                          <p:val>
                                            <p:strVal val="#ppt_x"/>
                                          </p:val>
                                        </p:tav>
                                      </p:tavLst>
                                    </p:anim>
                                    <p:anim calcmode="lin" valueType="num">
                                      <p:cBhvr additive="base">
                                        <p:cTn id="39" dur="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8"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1449" y="1187450"/>
            <a:ext cx="8782049" cy="5530850"/>
          </a:xfrm>
          <a:prstGeom prst="rect">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8953499" y="1052736"/>
            <a:ext cx="190501"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9" name="Rectangle 38"/>
          <p:cNvSpPr/>
          <p:nvPr/>
        </p:nvSpPr>
        <p:spPr>
          <a:xfrm>
            <a:off x="0" y="1052736"/>
            <a:ext cx="171450" cy="5805264"/>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4189028" y="5910839"/>
            <a:ext cx="765945" cy="765945"/>
          </a:xfrm>
          <a:prstGeom prst="ellipse">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1003665" y="5592184"/>
            <a:ext cx="7136670" cy="318655"/>
          </a:xfrm>
          <a:prstGeom prst="roundRect">
            <a:avLst/>
          </a:prstGeom>
          <a:solidFill>
            <a:schemeClr val="bg1"/>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p:cNvGrpSpPr/>
          <p:nvPr/>
        </p:nvGrpSpPr>
        <p:grpSpPr>
          <a:xfrm>
            <a:off x="3067591" y="4128828"/>
            <a:ext cx="3093350" cy="2889358"/>
            <a:chOff x="6108923" y="2673848"/>
            <a:chExt cx="3093350" cy="2889358"/>
          </a:xfrm>
        </p:grpSpPr>
        <p:sp>
          <p:nvSpPr>
            <p:cNvPr id="97" name="TextBox 96"/>
            <p:cNvSpPr txBox="1"/>
            <p:nvPr/>
          </p:nvSpPr>
          <p:spPr>
            <a:xfrm>
              <a:off x="6108923" y="5193874"/>
              <a:ext cx="3093350" cy="369332"/>
            </a:xfrm>
            <a:prstGeom prst="rect">
              <a:avLst/>
            </a:prstGeom>
            <a:noFill/>
          </p:spPr>
          <p:txBody>
            <a:bodyPr wrap="square" rtlCol="0">
              <a:spAutoFit/>
            </a:bodyPr>
            <a:lstStyle/>
            <a:p>
              <a:pPr algn="ctr"/>
              <a:endParaRPr lang="en-US" b="1" dirty="0">
                <a:solidFill>
                  <a:schemeClr val="accent3"/>
                </a:solidFill>
              </a:endParaRPr>
            </a:p>
          </p:txBody>
        </p:sp>
        <p:grpSp>
          <p:nvGrpSpPr>
            <p:cNvPr id="98" name="Group 97"/>
            <p:cNvGrpSpPr/>
            <p:nvPr/>
          </p:nvGrpSpPr>
          <p:grpSpPr>
            <a:xfrm>
              <a:off x="6802638" y="2673848"/>
              <a:ext cx="1703456" cy="2288263"/>
              <a:chOff x="6802638" y="2711673"/>
              <a:chExt cx="1703456" cy="2288263"/>
            </a:xfrm>
          </p:grpSpPr>
          <p:sp>
            <p:nvSpPr>
              <p:cNvPr id="100" name="Snip Single Corner Rectangle 99"/>
              <p:cNvSpPr/>
              <p:nvPr/>
            </p:nvSpPr>
            <p:spPr>
              <a:xfrm>
                <a:off x="6802638" y="2711673"/>
                <a:ext cx="1703456" cy="2288263"/>
              </a:xfrm>
              <a:prstGeom prst="snip1Rect">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ight Triangle 51"/>
              <p:cNvSpPr/>
              <p:nvPr/>
            </p:nvSpPr>
            <p:spPr>
              <a:xfrm>
                <a:off x="8222385" y="2713579"/>
                <a:ext cx="281329" cy="301338"/>
              </a:xfrm>
              <a:custGeom>
                <a:avLst/>
                <a:gdLst>
                  <a:gd name="connsiteX0" fmla="*/ 0 w 274184"/>
                  <a:gd name="connsiteY0" fmla="*/ 310863 h 310863"/>
                  <a:gd name="connsiteX1" fmla="*/ 0 w 274184"/>
                  <a:gd name="connsiteY1" fmla="*/ 0 h 310863"/>
                  <a:gd name="connsiteX2" fmla="*/ 274184 w 274184"/>
                  <a:gd name="connsiteY2" fmla="*/ 310863 h 310863"/>
                  <a:gd name="connsiteX3" fmla="*/ 0 w 274184"/>
                  <a:gd name="connsiteY3" fmla="*/ 310863 h 310863"/>
                  <a:gd name="connsiteX0" fmla="*/ 0 w 278947"/>
                  <a:gd name="connsiteY0" fmla="*/ 310863 h 310863"/>
                  <a:gd name="connsiteX1" fmla="*/ 0 w 278947"/>
                  <a:gd name="connsiteY1" fmla="*/ 0 h 310863"/>
                  <a:gd name="connsiteX2" fmla="*/ 278947 w 278947"/>
                  <a:gd name="connsiteY2" fmla="*/ 291813 h 310863"/>
                  <a:gd name="connsiteX3" fmla="*/ 0 w 278947"/>
                  <a:gd name="connsiteY3" fmla="*/ 310863 h 310863"/>
                  <a:gd name="connsiteX0" fmla="*/ 9525 w 288472"/>
                  <a:gd name="connsiteY0" fmla="*/ 301338 h 301338"/>
                  <a:gd name="connsiteX1" fmla="*/ 0 w 288472"/>
                  <a:gd name="connsiteY1" fmla="*/ 0 h 301338"/>
                  <a:gd name="connsiteX2" fmla="*/ 288472 w 288472"/>
                  <a:gd name="connsiteY2" fmla="*/ 282288 h 301338"/>
                  <a:gd name="connsiteX3" fmla="*/ 9525 w 288472"/>
                  <a:gd name="connsiteY3" fmla="*/ 301338 h 301338"/>
                  <a:gd name="connsiteX0" fmla="*/ 9525 w 281329"/>
                  <a:gd name="connsiteY0" fmla="*/ 301338 h 301338"/>
                  <a:gd name="connsiteX1" fmla="*/ 0 w 281329"/>
                  <a:gd name="connsiteY1" fmla="*/ 0 h 301338"/>
                  <a:gd name="connsiteX2" fmla="*/ 281329 w 281329"/>
                  <a:gd name="connsiteY2" fmla="*/ 282288 h 301338"/>
                  <a:gd name="connsiteX3" fmla="*/ 9525 w 281329"/>
                  <a:gd name="connsiteY3" fmla="*/ 301338 h 301338"/>
                </a:gdLst>
                <a:ahLst/>
                <a:cxnLst>
                  <a:cxn ang="0">
                    <a:pos x="connsiteX0" y="connsiteY0"/>
                  </a:cxn>
                  <a:cxn ang="0">
                    <a:pos x="connsiteX1" y="connsiteY1"/>
                  </a:cxn>
                  <a:cxn ang="0">
                    <a:pos x="connsiteX2" y="connsiteY2"/>
                  </a:cxn>
                  <a:cxn ang="0">
                    <a:pos x="connsiteX3" y="connsiteY3"/>
                  </a:cxn>
                </a:cxnLst>
                <a:rect l="l" t="t" r="r" b="b"/>
                <a:pathLst>
                  <a:path w="281329" h="301338">
                    <a:moveTo>
                      <a:pt x="9525" y="301338"/>
                    </a:moveTo>
                    <a:lnTo>
                      <a:pt x="0" y="0"/>
                    </a:lnTo>
                    <a:lnTo>
                      <a:pt x="281329" y="282288"/>
                    </a:lnTo>
                    <a:lnTo>
                      <a:pt x="9525" y="301338"/>
                    </a:lnTo>
                    <a:close/>
                  </a:path>
                </a:pathLst>
              </a:cu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9" name="Picture 8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5540" y="3257902"/>
              <a:ext cx="1499721" cy="108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5" name="Oval 134"/>
          <p:cNvSpPr/>
          <p:nvPr/>
        </p:nvSpPr>
        <p:spPr bwMode="auto">
          <a:xfrm>
            <a:off x="3322611" y="4784722"/>
            <a:ext cx="999829" cy="9988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400" dirty="0"/>
              <a:t>Cost </a:t>
            </a:r>
          </a:p>
          <a:p>
            <a:pPr algn="ctr">
              <a:defRPr/>
            </a:pPr>
            <a:r>
              <a:rPr lang="en-US" sz="1400" dirty="0"/>
              <a:t>savings</a:t>
            </a:r>
          </a:p>
        </p:txBody>
      </p:sp>
      <p:sp>
        <p:nvSpPr>
          <p:cNvPr id="136" name="Oval 135"/>
          <p:cNvSpPr/>
          <p:nvPr/>
        </p:nvSpPr>
        <p:spPr bwMode="auto">
          <a:xfrm>
            <a:off x="4562473" y="5440957"/>
            <a:ext cx="999829" cy="9988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1400" dirty="0"/>
              <a:t>Increased </a:t>
            </a:r>
          </a:p>
          <a:p>
            <a:pPr algn="ctr">
              <a:defRPr/>
            </a:pPr>
            <a:r>
              <a:rPr lang="en-US" sz="1400" dirty="0"/>
              <a:t>benefits</a:t>
            </a:r>
          </a:p>
        </p:txBody>
      </p:sp>
      <p:grpSp>
        <p:nvGrpSpPr>
          <p:cNvPr id="139" name="Group 138"/>
          <p:cNvGrpSpPr/>
          <p:nvPr/>
        </p:nvGrpSpPr>
        <p:grpSpPr>
          <a:xfrm>
            <a:off x="495123" y="3036484"/>
            <a:ext cx="2190177" cy="2149922"/>
            <a:chOff x="9870457" y="4475615"/>
            <a:chExt cx="2332037" cy="2289175"/>
          </a:xfrm>
        </p:grpSpPr>
        <p:sp>
          <p:nvSpPr>
            <p:cNvPr id="128" name="Oval 127"/>
            <p:cNvSpPr/>
            <p:nvPr/>
          </p:nvSpPr>
          <p:spPr bwMode="auto">
            <a:xfrm>
              <a:off x="9870457" y="4475615"/>
              <a:ext cx="2332037" cy="2289175"/>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9" name="TextBox 60"/>
            <p:cNvSpPr txBox="1">
              <a:spLocks noChangeArrowheads="1"/>
            </p:cNvSpPr>
            <p:nvPr/>
          </p:nvSpPr>
          <p:spPr bwMode="auto">
            <a:xfrm>
              <a:off x="10043459" y="4727732"/>
              <a:ext cx="198603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3200" dirty="0">
                  <a:solidFill>
                    <a:schemeClr val="bg1"/>
                  </a:solidFill>
                  <a:latin typeface="+mn-lt"/>
                </a:rPr>
                <a:t>$375</a:t>
              </a:r>
            </a:p>
            <a:p>
              <a:pPr algn="ctr"/>
              <a:r>
                <a:rPr lang="en-US" altLang="en-US" dirty="0">
                  <a:solidFill>
                    <a:schemeClr val="bg1"/>
                  </a:solidFill>
                  <a:latin typeface="+mn-lt"/>
                </a:rPr>
                <a:t>ICER</a:t>
              </a:r>
            </a:p>
          </p:txBody>
        </p:sp>
        <p:grpSp>
          <p:nvGrpSpPr>
            <p:cNvPr id="130" name="Group 129"/>
            <p:cNvGrpSpPr/>
            <p:nvPr/>
          </p:nvGrpSpPr>
          <p:grpSpPr bwMode="auto">
            <a:xfrm>
              <a:off x="10631782" y="5573062"/>
              <a:ext cx="709377" cy="710730"/>
              <a:chOff x="1646342" y="597159"/>
              <a:chExt cx="814606" cy="816270"/>
            </a:xfrm>
            <a:solidFill>
              <a:schemeClr val="bg1"/>
            </a:solidFill>
          </p:grpSpPr>
          <p:sp>
            <p:nvSpPr>
              <p:cNvPr id="131" name="Freeform 34"/>
              <p:cNvSpPr>
                <a:spLocks noEditPoints="1"/>
              </p:cNvSpPr>
              <p:nvPr/>
            </p:nvSpPr>
            <p:spPr bwMode="auto">
              <a:xfrm>
                <a:off x="1761051" y="665319"/>
                <a:ext cx="699896" cy="593499"/>
              </a:xfrm>
              <a:custGeom>
                <a:avLst/>
                <a:gdLst>
                  <a:gd name="T0" fmla="*/ 0 w 880"/>
                  <a:gd name="T1" fmla="*/ 116 h 745"/>
                  <a:gd name="T2" fmla="*/ 158 w 880"/>
                  <a:gd name="T3" fmla="*/ 55 h 745"/>
                  <a:gd name="T4" fmla="*/ 222 w 880"/>
                  <a:gd name="T5" fmla="*/ 0 h 745"/>
                  <a:gd name="T6" fmla="*/ 286 w 880"/>
                  <a:gd name="T7" fmla="*/ 64 h 745"/>
                  <a:gd name="T8" fmla="*/ 276 w 880"/>
                  <a:gd name="T9" fmla="*/ 98 h 745"/>
                  <a:gd name="T10" fmla="*/ 443 w 880"/>
                  <a:gd name="T11" fmla="*/ 373 h 745"/>
                  <a:gd name="T12" fmla="*/ 409 w 880"/>
                  <a:gd name="T13" fmla="*/ 409 h 745"/>
                  <a:gd name="T14" fmla="*/ 237 w 880"/>
                  <a:gd name="T15" fmla="*/ 126 h 745"/>
                  <a:gd name="T16" fmla="*/ 222 w 880"/>
                  <a:gd name="T17" fmla="*/ 128 h 745"/>
                  <a:gd name="T18" fmla="*/ 170 w 880"/>
                  <a:gd name="T19" fmla="*/ 101 h 745"/>
                  <a:gd name="T20" fmla="*/ 0 w 880"/>
                  <a:gd name="T21" fmla="*/ 167 h 745"/>
                  <a:gd name="T22" fmla="*/ 0 w 880"/>
                  <a:gd name="T23" fmla="*/ 116 h 745"/>
                  <a:gd name="T24" fmla="*/ 504 w 880"/>
                  <a:gd name="T25" fmla="*/ 472 h 745"/>
                  <a:gd name="T26" fmla="*/ 594 w 880"/>
                  <a:gd name="T27" fmla="*/ 619 h 745"/>
                  <a:gd name="T28" fmla="*/ 609 w 880"/>
                  <a:gd name="T29" fmla="*/ 617 h 745"/>
                  <a:gd name="T30" fmla="*/ 632 w 880"/>
                  <a:gd name="T31" fmla="*/ 622 h 745"/>
                  <a:gd name="T32" fmla="*/ 683 w 880"/>
                  <a:gd name="T33" fmla="*/ 558 h 745"/>
                  <a:gd name="T34" fmla="*/ 677 w 880"/>
                  <a:gd name="T35" fmla="*/ 532 h 745"/>
                  <a:gd name="T36" fmla="*/ 741 w 880"/>
                  <a:gd name="T37" fmla="*/ 468 h 745"/>
                  <a:gd name="T38" fmla="*/ 775 w 880"/>
                  <a:gd name="T39" fmla="*/ 477 h 745"/>
                  <a:gd name="T40" fmla="*/ 880 w 880"/>
                  <a:gd name="T41" fmla="*/ 417 h 745"/>
                  <a:gd name="T42" fmla="*/ 880 w 880"/>
                  <a:gd name="T43" fmla="*/ 472 h 745"/>
                  <a:gd name="T44" fmla="*/ 803 w 880"/>
                  <a:gd name="T45" fmla="*/ 516 h 745"/>
                  <a:gd name="T46" fmla="*/ 805 w 880"/>
                  <a:gd name="T47" fmla="*/ 532 h 745"/>
                  <a:gd name="T48" fmla="*/ 741 w 880"/>
                  <a:gd name="T49" fmla="*/ 596 h 745"/>
                  <a:gd name="T50" fmla="*/ 718 w 880"/>
                  <a:gd name="T51" fmla="*/ 591 h 745"/>
                  <a:gd name="T52" fmla="*/ 667 w 880"/>
                  <a:gd name="T53" fmla="*/ 655 h 745"/>
                  <a:gd name="T54" fmla="*/ 673 w 880"/>
                  <a:gd name="T55" fmla="*/ 681 h 745"/>
                  <a:gd name="T56" fmla="*/ 609 w 880"/>
                  <a:gd name="T57" fmla="*/ 745 h 745"/>
                  <a:gd name="T58" fmla="*/ 545 w 880"/>
                  <a:gd name="T59" fmla="*/ 681 h 745"/>
                  <a:gd name="T60" fmla="*/ 555 w 880"/>
                  <a:gd name="T61" fmla="*/ 647 h 745"/>
                  <a:gd name="T62" fmla="*/ 470 w 880"/>
                  <a:gd name="T63" fmla="*/ 508 h 745"/>
                  <a:gd name="T64" fmla="*/ 504 w 880"/>
                  <a:gd name="T65" fmla="*/ 472 h 745"/>
                  <a:gd name="T66" fmla="*/ 222 w 880"/>
                  <a:gd name="T67" fmla="*/ 88 h 745"/>
                  <a:gd name="T68" fmla="*/ 246 w 880"/>
                  <a:gd name="T69" fmla="*/ 64 h 745"/>
                  <a:gd name="T70" fmla="*/ 222 w 880"/>
                  <a:gd name="T71" fmla="*/ 40 h 745"/>
                  <a:gd name="T72" fmla="*/ 198 w 880"/>
                  <a:gd name="T73" fmla="*/ 64 h 745"/>
                  <a:gd name="T74" fmla="*/ 222 w 880"/>
                  <a:gd name="T75" fmla="*/ 88 h 745"/>
                  <a:gd name="T76" fmla="*/ 741 w 880"/>
                  <a:gd name="T77" fmla="*/ 556 h 745"/>
                  <a:gd name="T78" fmla="*/ 765 w 880"/>
                  <a:gd name="T79" fmla="*/ 532 h 745"/>
                  <a:gd name="T80" fmla="*/ 741 w 880"/>
                  <a:gd name="T81" fmla="*/ 508 h 745"/>
                  <a:gd name="T82" fmla="*/ 717 w 880"/>
                  <a:gd name="T83" fmla="*/ 532 h 745"/>
                  <a:gd name="T84" fmla="*/ 741 w 880"/>
                  <a:gd name="T85" fmla="*/ 556 h 745"/>
                  <a:gd name="T86" fmla="*/ 609 w 880"/>
                  <a:gd name="T87" fmla="*/ 705 h 745"/>
                  <a:gd name="T88" fmla="*/ 633 w 880"/>
                  <a:gd name="T89" fmla="*/ 681 h 745"/>
                  <a:gd name="T90" fmla="*/ 609 w 880"/>
                  <a:gd name="T91" fmla="*/ 657 h 745"/>
                  <a:gd name="T92" fmla="*/ 585 w 880"/>
                  <a:gd name="T93" fmla="*/ 681 h 745"/>
                  <a:gd name="T94" fmla="*/ 609 w 880"/>
                  <a:gd name="T95" fmla="*/ 70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745">
                    <a:moveTo>
                      <a:pt x="0" y="116"/>
                    </a:moveTo>
                    <a:cubicBezTo>
                      <a:pt x="158" y="55"/>
                      <a:pt x="158" y="55"/>
                      <a:pt x="158" y="55"/>
                    </a:cubicBezTo>
                    <a:cubicBezTo>
                      <a:pt x="163" y="24"/>
                      <a:pt x="189" y="0"/>
                      <a:pt x="222" y="0"/>
                    </a:cubicBezTo>
                    <a:cubicBezTo>
                      <a:pt x="257" y="0"/>
                      <a:pt x="286" y="28"/>
                      <a:pt x="286" y="64"/>
                    </a:cubicBezTo>
                    <a:cubicBezTo>
                      <a:pt x="286" y="76"/>
                      <a:pt x="282" y="88"/>
                      <a:pt x="276" y="98"/>
                    </a:cubicBezTo>
                    <a:cubicBezTo>
                      <a:pt x="443" y="373"/>
                      <a:pt x="443" y="373"/>
                      <a:pt x="443" y="373"/>
                    </a:cubicBezTo>
                    <a:cubicBezTo>
                      <a:pt x="409" y="409"/>
                      <a:pt x="409" y="409"/>
                      <a:pt x="409" y="409"/>
                    </a:cubicBezTo>
                    <a:cubicBezTo>
                      <a:pt x="237" y="126"/>
                      <a:pt x="237" y="126"/>
                      <a:pt x="237" y="126"/>
                    </a:cubicBezTo>
                    <a:cubicBezTo>
                      <a:pt x="232" y="127"/>
                      <a:pt x="227" y="128"/>
                      <a:pt x="222" y="128"/>
                    </a:cubicBezTo>
                    <a:cubicBezTo>
                      <a:pt x="200" y="128"/>
                      <a:pt x="182" y="117"/>
                      <a:pt x="170" y="101"/>
                    </a:cubicBezTo>
                    <a:cubicBezTo>
                      <a:pt x="0" y="167"/>
                      <a:pt x="0" y="167"/>
                      <a:pt x="0" y="167"/>
                    </a:cubicBezTo>
                    <a:cubicBezTo>
                      <a:pt x="0" y="116"/>
                      <a:pt x="0" y="116"/>
                      <a:pt x="0" y="116"/>
                    </a:cubicBezTo>
                    <a:close/>
                    <a:moveTo>
                      <a:pt x="504" y="472"/>
                    </a:moveTo>
                    <a:cubicBezTo>
                      <a:pt x="594" y="619"/>
                      <a:pt x="594" y="619"/>
                      <a:pt x="594" y="619"/>
                    </a:cubicBezTo>
                    <a:cubicBezTo>
                      <a:pt x="599" y="618"/>
                      <a:pt x="604" y="617"/>
                      <a:pt x="609" y="617"/>
                    </a:cubicBezTo>
                    <a:cubicBezTo>
                      <a:pt x="617" y="617"/>
                      <a:pt x="625" y="619"/>
                      <a:pt x="632" y="622"/>
                    </a:cubicBezTo>
                    <a:cubicBezTo>
                      <a:pt x="683" y="558"/>
                      <a:pt x="683" y="558"/>
                      <a:pt x="683" y="558"/>
                    </a:cubicBezTo>
                    <a:cubicBezTo>
                      <a:pt x="679" y="550"/>
                      <a:pt x="677" y="541"/>
                      <a:pt x="677" y="532"/>
                    </a:cubicBezTo>
                    <a:cubicBezTo>
                      <a:pt x="677" y="496"/>
                      <a:pt x="706" y="468"/>
                      <a:pt x="741" y="468"/>
                    </a:cubicBezTo>
                    <a:cubicBezTo>
                      <a:pt x="754" y="468"/>
                      <a:pt x="765" y="471"/>
                      <a:pt x="775" y="477"/>
                    </a:cubicBezTo>
                    <a:cubicBezTo>
                      <a:pt x="880" y="417"/>
                      <a:pt x="880" y="417"/>
                      <a:pt x="880" y="417"/>
                    </a:cubicBezTo>
                    <a:cubicBezTo>
                      <a:pt x="880" y="472"/>
                      <a:pt x="880" y="472"/>
                      <a:pt x="880" y="472"/>
                    </a:cubicBezTo>
                    <a:cubicBezTo>
                      <a:pt x="803" y="516"/>
                      <a:pt x="803" y="516"/>
                      <a:pt x="803" y="516"/>
                    </a:cubicBezTo>
                    <a:cubicBezTo>
                      <a:pt x="805" y="521"/>
                      <a:pt x="805" y="526"/>
                      <a:pt x="805" y="532"/>
                    </a:cubicBezTo>
                    <a:cubicBezTo>
                      <a:pt x="805" y="567"/>
                      <a:pt x="777" y="596"/>
                      <a:pt x="741" y="596"/>
                    </a:cubicBezTo>
                    <a:cubicBezTo>
                      <a:pt x="733" y="596"/>
                      <a:pt x="725" y="594"/>
                      <a:pt x="718" y="591"/>
                    </a:cubicBezTo>
                    <a:cubicBezTo>
                      <a:pt x="667" y="655"/>
                      <a:pt x="667" y="655"/>
                      <a:pt x="667" y="655"/>
                    </a:cubicBezTo>
                    <a:cubicBezTo>
                      <a:pt x="671" y="663"/>
                      <a:pt x="673" y="672"/>
                      <a:pt x="673" y="681"/>
                    </a:cubicBezTo>
                    <a:cubicBezTo>
                      <a:pt x="673" y="717"/>
                      <a:pt x="644" y="745"/>
                      <a:pt x="609" y="745"/>
                    </a:cubicBezTo>
                    <a:cubicBezTo>
                      <a:pt x="573" y="745"/>
                      <a:pt x="545" y="717"/>
                      <a:pt x="545" y="681"/>
                    </a:cubicBezTo>
                    <a:cubicBezTo>
                      <a:pt x="545" y="668"/>
                      <a:pt x="548" y="657"/>
                      <a:pt x="555" y="647"/>
                    </a:cubicBezTo>
                    <a:cubicBezTo>
                      <a:pt x="470" y="508"/>
                      <a:pt x="470" y="508"/>
                      <a:pt x="470" y="508"/>
                    </a:cubicBezTo>
                    <a:cubicBezTo>
                      <a:pt x="504" y="472"/>
                      <a:pt x="504" y="472"/>
                      <a:pt x="504" y="472"/>
                    </a:cubicBezTo>
                    <a:close/>
                    <a:moveTo>
                      <a:pt x="222" y="88"/>
                    </a:moveTo>
                    <a:cubicBezTo>
                      <a:pt x="235" y="88"/>
                      <a:pt x="246" y="77"/>
                      <a:pt x="246" y="64"/>
                    </a:cubicBezTo>
                    <a:cubicBezTo>
                      <a:pt x="246" y="50"/>
                      <a:pt x="235" y="40"/>
                      <a:pt x="222" y="40"/>
                    </a:cubicBezTo>
                    <a:cubicBezTo>
                      <a:pt x="208" y="40"/>
                      <a:pt x="198" y="50"/>
                      <a:pt x="198" y="64"/>
                    </a:cubicBezTo>
                    <a:cubicBezTo>
                      <a:pt x="198" y="77"/>
                      <a:pt x="208" y="88"/>
                      <a:pt x="222" y="88"/>
                    </a:cubicBezTo>
                    <a:close/>
                    <a:moveTo>
                      <a:pt x="741" y="556"/>
                    </a:moveTo>
                    <a:cubicBezTo>
                      <a:pt x="755" y="556"/>
                      <a:pt x="765" y="545"/>
                      <a:pt x="765" y="532"/>
                    </a:cubicBezTo>
                    <a:cubicBezTo>
                      <a:pt x="765" y="519"/>
                      <a:pt x="755" y="508"/>
                      <a:pt x="741" y="508"/>
                    </a:cubicBezTo>
                    <a:cubicBezTo>
                      <a:pt x="728" y="508"/>
                      <a:pt x="717" y="519"/>
                      <a:pt x="717" y="532"/>
                    </a:cubicBezTo>
                    <a:cubicBezTo>
                      <a:pt x="717" y="545"/>
                      <a:pt x="728" y="556"/>
                      <a:pt x="741" y="556"/>
                    </a:cubicBezTo>
                    <a:close/>
                    <a:moveTo>
                      <a:pt x="609" y="705"/>
                    </a:moveTo>
                    <a:cubicBezTo>
                      <a:pt x="622" y="705"/>
                      <a:pt x="633" y="694"/>
                      <a:pt x="633" y="681"/>
                    </a:cubicBezTo>
                    <a:cubicBezTo>
                      <a:pt x="633" y="668"/>
                      <a:pt x="622" y="657"/>
                      <a:pt x="609" y="657"/>
                    </a:cubicBezTo>
                    <a:cubicBezTo>
                      <a:pt x="595" y="657"/>
                      <a:pt x="585" y="668"/>
                      <a:pt x="585" y="681"/>
                    </a:cubicBezTo>
                    <a:cubicBezTo>
                      <a:pt x="585" y="694"/>
                      <a:pt x="595" y="705"/>
                      <a:pt x="60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32" name="Freeform 35"/>
              <p:cNvSpPr>
                <a:spLocks/>
              </p:cNvSpPr>
              <p:nvPr/>
            </p:nvSpPr>
            <p:spPr bwMode="auto">
              <a:xfrm>
                <a:off x="1646342" y="597159"/>
                <a:ext cx="814606" cy="816270"/>
              </a:xfrm>
              <a:custGeom>
                <a:avLst/>
                <a:gdLst>
                  <a:gd name="T0" fmla="*/ 23 w 490"/>
                  <a:gd name="T1" fmla="*/ 491 h 491"/>
                  <a:gd name="T2" fmla="*/ 23 w 490"/>
                  <a:gd name="T3" fmla="*/ 468 h 491"/>
                  <a:gd name="T4" fmla="*/ 0 w 490"/>
                  <a:gd name="T5" fmla="*/ 468 h 491"/>
                  <a:gd name="T6" fmla="*/ 0 w 490"/>
                  <a:gd name="T7" fmla="*/ 445 h 491"/>
                  <a:gd name="T8" fmla="*/ 23 w 490"/>
                  <a:gd name="T9" fmla="*/ 445 h 491"/>
                  <a:gd name="T10" fmla="*/ 23 w 490"/>
                  <a:gd name="T11" fmla="*/ 383 h 491"/>
                  <a:gd name="T12" fmla="*/ 0 w 490"/>
                  <a:gd name="T13" fmla="*/ 383 h 491"/>
                  <a:gd name="T14" fmla="*/ 0 w 490"/>
                  <a:gd name="T15" fmla="*/ 368 h 491"/>
                  <a:gd name="T16" fmla="*/ 23 w 490"/>
                  <a:gd name="T17" fmla="*/ 368 h 491"/>
                  <a:gd name="T18" fmla="*/ 23 w 490"/>
                  <a:gd name="T19" fmla="*/ 307 h 491"/>
                  <a:gd name="T20" fmla="*/ 0 w 490"/>
                  <a:gd name="T21" fmla="*/ 307 h 491"/>
                  <a:gd name="T22" fmla="*/ 0 w 490"/>
                  <a:gd name="T23" fmla="*/ 292 h 491"/>
                  <a:gd name="T24" fmla="*/ 23 w 490"/>
                  <a:gd name="T25" fmla="*/ 292 h 491"/>
                  <a:gd name="T26" fmla="*/ 23 w 490"/>
                  <a:gd name="T27" fmla="*/ 230 h 491"/>
                  <a:gd name="T28" fmla="*/ 0 w 490"/>
                  <a:gd name="T29" fmla="*/ 230 h 491"/>
                  <a:gd name="T30" fmla="*/ 0 w 490"/>
                  <a:gd name="T31" fmla="*/ 215 h 491"/>
                  <a:gd name="T32" fmla="*/ 23 w 490"/>
                  <a:gd name="T33" fmla="*/ 215 h 491"/>
                  <a:gd name="T34" fmla="*/ 23 w 490"/>
                  <a:gd name="T35" fmla="*/ 154 h 491"/>
                  <a:gd name="T36" fmla="*/ 0 w 490"/>
                  <a:gd name="T37" fmla="*/ 154 h 491"/>
                  <a:gd name="T38" fmla="*/ 0 w 490"/>
                  <a:gd name="T39" fmla="*/ 138 h 491"/>
                  <a:gd name="T40" fmla="*/ 23 w 490"/>
                  <a:gd name="T41" fmla="*/ 138 h 491"/>
                  <a:gd name="T42" fmla="*/ 23 w 490"/>
                  <a:gd name="T43" fmla="*/ 77 h 491"/>
                  <a:gd name="T44" fmla="*/ 0 w 490"/>
                  <a:gd name="T45" fmla="*/ 77 h 491"/>
                  <a:gd name="T46" fmla="*/ 0 w 490"/>
                  <a:gd name="T47" fmla="*/ 62 h 491"/>
                  <a:gd name="T48" fmla="*/ 23 w 490"/>
                  <a:gd name="T49" fmla="*/ 62 h 491"/>
                  <a:gd name="T50" fmla="*/ 23 w 490"/>
                  <a:gd name="T51" fmla="*/ 0 h 491"/>
                  <a:gd name="T52" fmla="*/ 46 w 490"/>
                  <a:gd name="T53" fmla="*/ 0 h 491"/>
                  <a:gd name="T54" fmla="*/ 46 w 490"/>
                  <a:gd name="T55" fmla="*/ 445 h 491"/>
                  <a:gd name="T56" fmla="*/ 490 w 490"/>
                  <a:gd name="T57" fmla="*/ 445 h 491"/>
                  <a:gd name="T58" fmla="*/ 490 w 490"/>
                  <a:gd name="T59" fmla="*/ 468 h 491"/>
                  <a:gd name="T60" fmla="*/ 429 w 490"/>
                  <a:gd name="T61" fmla="*/ 468 h 491"/>
                  <a:gd name="T62" fmla="*/ 429 w 490"/>
                  <a:gd name="T63" fmla="*/ 491 h 491"/>
                  <a:gd name="T64" fmla="*/ 414 w 490"/>
                  <a:gd name="T65" fmla="*/ 491 h 491"/>
                  <a:gd name="T66" fmla="*/ 414 w 490"/>
                  <a:gd name="T67" fmla="*/ 468 h 491"/>
                  <a:gd name="T68" fmla="*/ 352 w 490"/>
                  <a:gd name="T69" fmla="*/ 468 h 491"/>
                  <a:gd name="T70" fmla="*/ 352 w 490"/>
                  <a:gd name="T71" fmla="*/ 491 h 491"/>
                  <a:gd name="T72" fmla="*/ 337 w 490"/>
                  <a:gd name="T73" fmla="*/ 491 h 491"/>
                  <a:gd name="T74" fmla="*/ 337 w 490"/>
                  <a:gd name="T75" fmla="*/ 468 h 491"/>
                  <a:gd name="T76" fmla="*/ 276 w 490"/>
                  <a:gd name="T77" fmla="*/ 468 h 491"/>
                  <a:gd name="T78" fmla="*/ 276 w 490"/>
                  <a:gd name="T79" fmla="*/ 491 h 491"/>
                  <a:gd name="T80" fmla="*/ 260 w 490"/>
                  <a:gd name="T81" fmla="*/ 491 h 491"/>
                  <a:gd name="T82" fmla="*/ 260 w 490"/>
                  <a:gd name="T83" fmla="*/ 468 h 491"/>
                  <a:gd name="T84" fmla="*/ 199 w 490"/>
                  <a:gd name="T85" fmla="*/ 468 h 491"/>
                  <a:gd name="T86" fmla="*/ 199 w 490"/>
                  <a:gd name="T87" fmla="*/ 491 h 491"/>
                  <a:gd name="T88" fmla="*/ 184 w 490"/>
                  <a:gd name="T89" fmla="*/ 491 h 491"/>
                  <a:gd name="T90" fmla="*/ 184 w 490"/>
                  <a:gd name="T91" fmla="*/ 468 h 491"/>
                  <a:gd name="T92" fmla="*/ 122 w 490"/>
                  <a:gd name="T93" fmla="*/ 468 h 491"/>
                  <a:gd name="T94" fmla="*/ 122 w 490"/>
                  <a:gd name="T95" fmla="*/ 491 h 491"/>
                  <a:gd name="T96" fmla="*/ 107 w 490"/>
                  <a:gd name="T97" fmla="*/ 491 h 491"/>
                  <a:gd name="T98" fmla="*/ 107 w 490"/>
                  <a:gd name="T99" fmla="*/ 468 h 491"/>
                  <a:gd name="T100" fmla="*/ 46 w 490"/>
                  <a:gd name="T101" fmla="*/ 468 h 491"/>
                  <a:gd name="T102" fmla="*/ 46 w 490"/>
                  <a:gd name="T103" fmla="*/ 491 h 491"/>
                  <a:gd name="T104" fmla="*/ 23 w 490"/>
                  <a:gd name="T105" fmla="*/ 491 h 491"/>
                  <a:gd name="T106" fmla="*/ 23 w 490"/>
                  <a:gd name="T107" fmla="*/ 49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0" h="491">
                    <a:moveTo>
                      <a:pt x="23" y="491"/>
                    </a:moveTo>
                    <a:lnTo>
                      <a:pt x="23" y="468"/>
                    </a:lnTo>
                    <a:lnTo>
                      <a:pt x="0" y="468"/>
                    </a:lnTo>
                    <a:lnTo>
                      <a:pt x="0" y="445"/>
                    </a:lnTo>
                    <a:lnTo>
                      <a:pt x="23" y="445"/>
                    </a:lnTo>
                    <a:lnTo>
                      <a:pt x="23" y="383"/>
                    </a:lnTo>
                    <a:lnTo>
                      <a:pt x="0" y="383"/>
                    </a:lnTo>
                    <a:lnTo>
                      <a:pt x="0" y="368"/>
                    </a:lnTo>
                    <a:lnTo>
                      <a:pt x="23" y="368"/>
                    </a:lnTo>
                    <a:lnTo>
                      <a:pt x="23" y="307"/>
                    </a:lnTo>
                    <a:lnTo>
                      <a:pt x="0" y="307"/>
                    </a:lnTo>
                    <a:lnTo>
                      <a:pt x="0" y="292"/>
                    </a:lnTo>
                    <a:lnTo>
                      <a:pt x="23" y="292"/>
                    </a:lnTo>
                    <a:lnTo>
                      <a:pt x="23" y="230"/>
                    </a:lnTo>
                    <a:lnTo>
                      <a:pt x="0" y="230"/>
                    </a:lnTo>
                    <a:lnTo>
                      <a:pt x="0" y="215"/>
                    </a:lnTo>
                    <a:lnTo>
                      <a:pt x="23" y="215"/>
                    </a:lnTo>
                    <a:lnTo>
                      <a:pt x="23" y="154"/>
                    </a:lnTo>
                    <a:lnTo>
                      <a:pt x="0" y="154"/>
                    </a:lnTo>
                    <a:lnTo>
                      <a:pt x="0" y="138"/>
                    </a:lnTo>
                    <a:lnTo>
                      <a:pt x="23" y="138"/>
                    </a:lnTo>
                    <a:lnTo>
                      <a:pt x="23" y="77"/>
                    </a:lnTo>
                    <a:lnTo>
                      <a:pt x="0" y="77"/>
                    </a:lnTo>
                    <a:lnTo>
                      <a:pt x="0" y="62"/>
                    </a:lnTo>
                    <a:lnTo>
                      <a:pt x="23" y="62"/>
                    </a:lnTo>
                    <a:lnTo>
                      <a:pt x="23" y="0"/>
                    </a:lnTo>
                    <a:lnTo>
                      <a:pt x="46" y="0"/>
                    </a:lnTo>
                    <a:lnTo>
                      <a:pt x="46" y="445"/>
                    </a:lnTo>
                    <a:lnTo>
                      <a:pt x="490" y="445"/>
                    </a:lnTo>
                    <a:lnTo>
                      <a:pt x="490" y="468"/>
                    </a:lnTo>
                    <a:lnTo>
                      <a:pt x="429" y="468"/>
                    </a:lnTo>
                    <a:lnTo>
                      <a:pt x="429" y="491"/>
                    </a:lnTo>
                    <a:lnTo>
                      <a:pt x="414" y="491"/>
                    </a:lnTo>
                    <a:lnTo>
                      <a:pt x="414" y="468"/>
                    </a:lnTo>
                    <a:lnTo>
                      <a:pt x="352" y="468"/>
                    </a:lnTo>
                    <a:lnTo>
                      <a:pt x="352" y="491"/>
                    </a:lnTo>
                    <a:lnTo>
                      <a:pt x="337" y="491"/>
                    </a:lnTo>
                    <a:lnTo>
                      <a:pt x="337" y="468"/>
                    </a:lnTo>
                    <a:lnTo>
                      <a:pt x="276" y="468"/>
                    </a:lnTo>
                    <a:lnTo>
                      <a:pt x="276" y="491"/>
                    </a:lnTo>
                    <a:lnTo>
                      <a:pt x="260" y="491"/>
                    </a:lnTo>
                    <a:lnTo>
                      <a:pt x="260" y="468"/>
                    </a:lnTo>
                    <a:lnTo>
                      <a:pt x="199" y="468"/>
                    </a:lnTo>
                    <a:lnTo>
                      <a:pt x="199" y="491"/>
                    </a:lnTo>
                    <a:lnTo>
                      <a:pt x="184" y="491"/>
                    </a:lnTo>
                    <a:lnTo>
                      <a:pt x="184" y="468"/>
                    </a:lnTo>
                    <a:lnTo>
                      <a:pt x="122" y="468"/>
                    </a:lnTo>
                    <a:lnTo>
                      <a:pt x="122" y="491"/>
                    </a:lnTo>
                    <a:lnTo>
                      <a:pt x="107" y="491"/>
                    </a:lnTo>
                    <a:lnTo>
                      <a:pt x="107" y="468"/>
                    </a:lnTo>
                    <a:lnTo>
                      <a:pt x="46" y="468"/>
                    </a:lnTo>
                    <a:lnTo>
                      <a:pt x="46" y="491"/>
                    </a:lnTo>
                    <a:lnTo>
                      <a:pt x="23" y="491"/>
                    </a:lnTo>
                    <a:lnTo>
                      <a:pt x="23" y="4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33" name="Freeform 36"/>
              <p:cNvSpPr>
                <a:spLocks noEditPoints="1"/>
              </p:cNvSpPr>
              <p:nvPr/>
            </p:nvSpPr>
            <p:spPr bwMode="auto">
              <a:xfrm>
                <a:off x="1761051" y="773380"/>
                <a:ext cx="699896" cy="423928"/>
              </a:xfrm>
              <a:custGeom>
                <a:avLst/>
                <a:gdLst>
                  <a:gd name="T0" fmla="*/ 690 w 880"/>
                  <a:gd name="T1" fmla="*/ 128 h 534"/>
                  <a:gd name="T2" fmla="*/ 753 w 880"/>
                  <a:gd name="T3" fmla="*/ 73 h 534"/>
                  <a:gd name="T4" fmla="*/ 880 w 880"/>
                  <a:gd name="T5" fmla="*/ 58 h 534"/>
                  <a:gd name="T6" fmla="*/ 880 w 880"/>
                  <a:gd name="T7" fmla="*/ 9 h 534"/>
                  <a:gd name="T8" fmla="*/ 741 w 880"/>
                  <a:gd name="T9" fmla="*/ 26 h 534"/>
                  <a:gd name="T10" fmla="*/ 690 w 880"/>
                  <a:gd name="T11" fmla="*/ 0 h 534"/>
                  <a:gd name="T12" fmla="*/ 626 w 880"/>
                  <a:gd name="T13" fmla="*/ 64 h 534"/>
                  <a:gd name="T14" fmla="*/ 630 w 880"/>
                  <a:gd name="T15" fmla="*/ 85 h 534"/>
                  <a:gd name="T16" fmla="*/ 365 w 880"/>
                  <a:gd name="T17" fmla="*/ 369 h 534"/>
                  <a:gd name="T18" fmla="*/ 337 w 880"/>
                  <a:gd name="T19" fmla="*/ 363 h 534"/>
                  <a:gd name="T20" fmla="*/ 304 w 880"/>
                  <a:gd name="T21" fmla="*/ 372 h 534"/>
                  <a:gd name="T22" fmla="*/ 256 w 880"/>
                  <a:gd name="T23" fmla="*/ 328 h 534"/>
                  <a:gd name="T24" fmla="*/ 259 w 880"/>
                  <a:gd name="T25" fmla="*/ 312 h 534"/>
                  <a:gd name="T26" fmla="*/ 195 w 880"/>
                  <a:gd name="T27" fmla="*/ 248 h 534"/>
                  <a:gd name="T28" fmla="*/ 131 w 880"/>
                  <a:gd name="T29" fmla="*/ 312 h 534"/>
                  <a:gd name="T30" fmla="*/ 134 w 880"/>
                  <a:gd name="T31" fmla="*/ 331 h 534"/>
                  <a:gd name="T32" fmla="*/ 0 w 880"/>
                  <a:gd name="T33" fmla="*/ 466 h 534"/>
                  <a:gd name="T34" fmla="*/ 0 w 880"/>
                  <a:gd name="T35" fmla="*/ 534 h 534"/>
                  <a:gd name="T36" fmla="*/ 164 w 880"/>
                  <a:gd name="T37" fmla="*/ 368 h 534"/>
                  <a:gd name="T38" fmla="*/ 195 w 880"/>
                  <a:gd name="T39" fmla="*/ 376 h 534"/>
                  <a:gd name="T40" fmla="*/ 228 w 880"/>
                  <a:gd name="T41" fmla="*/ 367 h 534"/>
                  <a:gd name="T42" fmla="*/ 275 w 880"/>
                  <a:gd name="T43" fmla="*/ 410 h 534"/>
                  <a:gd name="T44" fmla="*/ 273 w 880"/>
                  <a:gd name="T45" fmla="*/ 427 h 534"/>
                  <a:gd name="T46" fmla="*/ 337 w 880"/>
                  <a:gd name="T47" fmla="*/ 491 h 534"/>
                  <a:gd name="T48" fmla="*/ 401 w 880"/>
                  <a:gd name="T49" fmla="*/ 427 h 534"/>
                  <a:gd name="T50" fmla="*/ 397 w 880"/>
                  <a:gd name="T51" fmla="*/ 405 h 534"/>
                  <a:gd name="T52" fmla="*/ 662 w 880"/>
                  <a:gd name="T53" fmla="*/ 121 h 534"/>
                  <a:gd name="T54" fmla="*/ 690 w 880"/>
                  <a:gd name="T55" fmla="*/ 128 h 534"/>
                  <a:gd name="T56" fmla="*/ 690 w 880"/>
                  <a:gd name="T57" fmla="*/ 88 h 534"/>
                  <a:gd name="T58" fmla="*/ 714 w 880"/>
                  <a:gd name="T59" fmla="*/ 64 h 534"/>
                  <a:gd name="T60" fmla="*/ 690 w 880"/>
                  <a:gd name="T61" fmla="*/ 40 h 534"/>
                  <a:gd name="T62" fmla="*/ 666 w 880"/>
                  <a:gd name="T63" fmla="*/ 64 h 534"/>
                  <a:gd name="T64" fmla="*/ 690 w 880"/>
                  <a:gd name="T65" fmla="*/ 88 h 534"/>
                  <a:gd name="T66" fmla="*/ 337 w 880"/>
                  <a:gd name="T67" fmla="*/ 451 h 534"/>
                  <a:gd name="T68" fmla="*/ 361 w 880"/>
                  <a:gd name="T69" fmla="*/ 427 h 534"/>
                  <a:gd name="T70" fmla="*/ 337 w 880"/>
                  <a:gd name="T71" fmla="*/ 403 h 534"/>
                  <a:gd name="T72" fmla="*/ 313 w 880"/>
                  <a:gd name="T73" fmla="*/ 427 h 534"/>
                  <a:gd name="T74" fmla="*/ 337 w 880"/>
                  <a:gd name="T75" fmla="*/ 451 h 534"/>
                  <a:gd name="T76" fmla="*/ 195 w 880"/>
                  <a:gd name="T77" fmla="*/ 336 h 534"/>
                  <a:gd name="T78" fmla="*/ 219 w 880"/>
                  <a:gd name="T79" fmla="*/ 312 h 534"/>
                  <a:gd name="T80" fmla="*/ 195 w 880"/>
                  <a:gd name="T81" fmla="*/ 288 h 534"/>
                  <a:gd name="T82" fmla="*/ 171 w 880"/>
                  <a:gd name="T83" fmla="*/ 312 h 534"/>
                  <a:gd name="T84" fmla="*/ 195 w 880"/>
                  <a:gd name="T85" fmla="*/ 33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0" h="534">
                    <a:moveTo>
                      <a:pt x="690" y="128"/>
                    </a:moveTo>
                    <a:cubicBezTo>
                      <a:pt x="722" y="128"/>
                      <a:pt x="749" y="104"/>
                      <a:pt x="753" y="73"/>
                    </a:cubicBezTo>
                    <a:cubicBezTo>
                      <a:pt x="880" y="58"/>
                      <a:pt x="880" y="58"/>
                      <a:pt x="880" y="58"/>
                    </a:cubicBezTo>
                    <a:cubicBezTo>
                      <a:pt x="880" y="9"/>
                      <a:pt x="880" y="9"/>
                      <a:pt x="880" y="9"/>
                    </a:cubicBezTo>
                    <a:cubicBezTo>
                      <a:pt x="741" y="26"/>
                      <a:pt x="741" y="26"/>
                      <a:pt x="741" y="26"/>
                    </a:cubicBezTo>
                    <a:cubicBezTo>
                      <a:pt x="729" y="10"/>
                      <a:pt x="711" y="0"/>
                      <a:pt x="690" y="0"/>
                    </a:cubicBezTo>
                    <a:cubicBezTo>
                      <a:pt x="655" y="0"/>
                      <a:pt x="626" y="29"/>
                      <a:pt x="626" y="64"/>
                    </a:cubicBezTo>
                    <a:cubicBezTo>
                      <a:pt x="626" y="72"/>
                      <a:pt x="627" y="79"/>
                      <a:pt x="630" y="85"/>
                    </a:cubicBezTo>
                    <a:cubicBezTo>
                      <a:pt x="365" y="369"/>
                      <a:pt x="365" y="369"/>
                      <a:pt x="365" y="369"/>
                    </a:cubicBezTo>
                    <a:cubicBezTo>
                      <a:pt x="357" y="365"/>
                      <a:pt x="347" y="363"/>
                      <a:pt x="337" y="363"/>
                    </a:cubicBezTo>
                    <a:cubicBezTo>
                      <a:pt x="325" y="363"/>
                      <a:pt x="314" y="366"/>
                      <a:pt x="304" y="372"/>
                    </a:cubicBezTo>
                    <a:cubicBezTo>
                      <a:pt x="256" y="328"/>
                      <a:pt x="256" y="328"/>
                      <a:pt x="256" y="328"/>
                    </a:cubicBezTo>
                    <a:cubicBezTo>
                      <a:pt x="258" y="323"/>
                      <a:pt x="259" y="318"/>
                      <a:pt x="259" y="312"/>
                    </a:cubicBezTo>
                    <a:cubicBezTo>
                      <a:pt x="259" y="277"/>
                      <a:pt x="230" y="248"/>
                      <a:pt x="195" y="248"/>
                    </a:cubicBezTo>
                    <a:cubicBezTo>
                      <a:pt x="159" y="248"/>
                      <a:pt x="131" y="277"/>
                      <a:pt x="131" y="312"/>
                    </a:cubicBezTo>
                    <a:cubicBezTo>
                      <a:pt x="131" y="319"/>
                      <a:pt x="132" y="325"/>
                      <a:pt x="134" y="331"/>
                    </a:cubicBezTo>
                    <a:cubicBezTo>
                      <a:pt x="0" y="466"/>
                      <a:pt x="0" y="466"/>
                      <a:pt x="0" y="466"/>
                    </a:cubicBezTo>
                    <a:cubicBezTo>
                      <a:pt x="0" y="534"/>
                      <a:pt x="0" y="534"/>
                      <a:pt x="0" y="534"/>
                    </a:cubicBezTo>
                    <a:cubicBezTo>
                      <a:pt x="164" y="368"/>
                      <a:pt x="164" y="368"/>
                      <a:pt x="164" y="368"/>
                    </a:cubicBezTo>
                    <a:cubicBezTo>
                      <a:pt x="173" y="373"/>
                      <a:pt x="184" y="376"/>
                      <a:pt x="195" y="376"/>
                    </a:cubicBezTo>
                    <a:cubicBezTo>
                      <a:pt x="207" y="376"/>
                      <a:pt x="218" y="373"/>
                      <a:pt x="228" y="367"/>
                    </a:cubicBezTo>
                    <a:cubicBezTo>
                      <a:pt x="275" y="410"/>
                      <a:pt x="275" y="410"/>
                      <a:pt x="275" y="410"/>
                    </a:cubicBezTo>
                    <a:cubicBezTo>
                      <a:pt x="274" y="416"/>
                      <a:pt x="273" y="421"/>
                      <a:pt x="273" y="427"/>
                    </a:cubicBezTo>
                    <a:cubicBezTo>
                      <a:pt x="273" y="462"/>
                      <a:pt x="302" y="491"/>
                      <a:pt x="337" y="491"/>
                    </a:cubicBezTo>
                    <a:cubicBezTo>
                      <a:pt x="372" y="491"/>
                      <a:pt x="401" y="462"/>
                      <a:pt x="401" y="427"/>
                    </a:cubicBezTo>
                    <a:cubicBezTo>
                      <a:pt x="401" y="419"/>
                      <a:pt x="400" y="412"/>
                      <a:pt x="397" y="405"/>
                    </a:cubicBezTo>
                    <a:cubicBezTo>
                      <a:pt x="662" y="121"/>
                      <a:pt x="662" y="121"/>
                      <a:pt x="662" y="121"/>
                    </a:cubicBezTo>
                    <a:cubicBezTo>
                      <a:pt x="670" y="126"/>
                      <a:pt x="680" y="128"/>
                      <a:pt x="690" y="128"/>
                    </a:cubicBezTo>
                    <a:close/>
                    <a:moveTo>
                      <a:pt x="690" y="88"/>
                    </a:moveTo>
                    <a:cubicBezTo>
                      <a:pt x="703" y="88"/>
                      <a:pt x="714" y="77"/>
                      <a:pt x="714" y="64"/>
                    </a:cubicBezTo>
                    <a:cubicBezTo>
                      <a:pt x="714" y="51"/>
                      <a:pt x="703" y="40"/>
                      <a:pt x="690" y="40"/>
                    </a:cubicBezTo>
                    <a:cubicBezTo>
                      <a:pt x="677" y="40"/>
                      <a:pt x="666" y="51"/>
                      <a:pt x="666" y="64"/>
                    </a:cubicBezTo>
                    <a:cubicBezTo>
                      <a:pt x="666" y="77"/>
                      <a:pt x="677" y="88"/>
                      <a:pt x="690" y="88"/>
                    </a:cubicBezTo>
                    <a:close/>
                    <a:moveTo>
                      <a:pt x="337" y="451"/>
                    </a:moveTo>
                    <a:cubicBezTo>
                      <a:pt x="350" y="451"/>
                      <a:pt x="361" y="440"/>
                      <a:pt x="361" y="427"/>
                    </a:cubicBezTo>
                    <a:cubicBezTo>
                      <a:pt x="361" y="414"/>
                      <a:pt x="350" y="403"/>
                      <a:pt x="337" y="403"/>
                    </a:cubicBezTo>
                    <a:cubicBezTo>
                      <a:pt x="324" y="403"/>
                      <a:pt x="313" y="414"/>
                      <a:pt x="313" y="427"/>
                    </a:cubicBezTo>
                    <a:cubicBezTo>
                      <a:pt x="313" y="440"/>
                      <a:pt x="324" y="451"/>
                      <a:pt x="337" y="451"/>
                    </a:cubicBezTo>
                    <a:close/>
                    <a:moveTo>
                      <a:pt x="195" y="336"/>
                    </a:moveTo>
                    <a:cubicBezTo>
                      <a:pt x="208" y="336"/>
                      <a:pt x="219" y="325"/>
                      <a:pt x="219" y="312"/>
                    </a:cubicBezTo>
                    <a:cubicBezTo>
                      <a:pt x="219" y="299"/>
                      <a:pt x="208" y="288"/>
                      <a:pt x="195" y="288"/>
                    </a:cubicBezTo>
                    <a:cubicBezTo>
                      <a:pt x="181" y="288"/>
                      <a:pt x="171" y="299"/>
                      <a:pt x="171" y="312"/>
                    </a:cubicBezTo>
                    <a:cubicBezTo>
                      <a:pt x="171" y="325"/>
                      <a:pt x="181" y="336"/>
                      <a:pt x="195" y="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grpSp>
      <p:grpSp>
        <p:nvGrpSpPr>
          <p:cNvPr id="106" name="Group 49"/>
          <p:cNvGrpSpPr>
            <a:grpSpLocks/>
          </p:cNvGrpSpPr>
          <p:nvPr/>
        </p:nvGrpSpPr>
        <p:grpSpPr bwMode="auto">
          <a:xfrm>
            <a:off x="3485902" y="1914710"/>
            <a:ext cx="2188687" cy="2149923"/>
            <a:chOff x="3224635" y="1584353"/>
            <a:chExt cx="2330423" cy="2289459"/>
          </a:xfrm>
        </p:grpSpPr>
        <p:sp>
          <p:nvSpPr>
            <p:cNvPr id="113" name="Oval 112"/>
            <p:cNvSpPr/>
            <p:nvPr/>
          </p:nvSpPr>
          <p:spPr>
            <a:xfrm>
              <a:off x="3224635" y="1584353"/>
              <a:ext cx="2330423" cy="2289459"/>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 name="TextBox 67"/>
            <p:cNvSpPr txBox="1">
              <a:spLocks noChangeArrowheads="1"/>
            </p:cNvSpPr>
            <p:nvPr/>
          </p:nvSpPr>
          <p:spPr bwMode="auto">
            <a:xfrm>
              <a:off x="3273472" y="1870432"/>
              <a:ext cx="2232751" cy="861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3200" dirty="0">
                  <a:solidFill>
                    <a:schemeClr val="bg1"/>
                  </a:solidFill>
                  <a:latin typeface="+mn-lt"/>
                </a:rPr>
                <a:t>+17.2  </a:t>
              </a:r>
            </a:p>
            <a:p>
              <a:pPr algn="ctr"/>
              <a:r>
                <a:rPr lang="en-US" altLang="en-US" dirty="0">
                  <a:solidFill>
                    <a:schemeClr val="bg1"/>
                  </a:solidFill>
                  <a:latin typeface="+mn-lt"/>
                </a:rPr>
                <a:t>ulcer free weeks</a:t>
              </a:r>
            </a:p>
          </p:txBody>
        </p:sp>
        <p:grpSp>
          <p:nvGrpSpPr>
            <p:cNvPr id="115" name="Group 114"/>
            <p:cNvGrpSpPr>
              <a:grpSpLocks noChangeAspect="1"/>
            </p:cNvGrpSpPr>
            <p:nvPr/>
          </p:nvGrpSpPr>
          <p:grpSpPr bwMode="auto">
            <a:xfrm>
              <a:off x="4043446" y="2792606"/>
              <a:ext cx="722170" cy="722169"/>
              <a:chOff x="494" y="3231"/>
              <a:chExt cx="487" cy="487"/>
            </a:xfrm>
            <a:solidFill>
              <a:schemeClr val="bg1"/>
            </a:solidFill>
          </p:grpSpPr>
          <p:sp>
            <p:nvSpPr>
              <p:cNvPr id="116" name="Freeform 13"/>
              <p:cNvSpPr>
                <a:spLocks/>
              </p:cNvSpPr>
              <p:nvPr/>
            </p:nvSpPr>
            <p:spPr bwMode="auto">
              <a:xfrm>
                <a:off x="494" y="3484"/>
                <a:ext cx="234" cy="224"/>
              </a:xfrm>
              <a:custGeom>
                <a:avLst/>
                <a:gdLst>
                  <a:gd name="T0" fmla="*/ 867 w 1300"/>
                  <a:gd name="T1" fmla="*/ 934 h 1245"/>
                  <a:gd name="T2" fmla="*/ 617 w 1300"/>
                  <a:gd name="T3" fmla="*/ 1038 h 1245"/>
                  <a:gd name="T4" fmla="*/ 366 w 1300"/>
                  <a:gd name="T5" fmla="*/ 934 h 1245"/>
                  <a:gd name="T6" fmla="*/ 263 w 1300"/>
                  <a:gd name="T7" fmla="*/ 684 h 1245"/>
                  <a:gd name="T8" fmla="*/ 366 w 1300"/>
                  <a:gd name="T9" fmla="*/ 434 h 1245"/>
                  <a:gd name="T10" fmla="*/ 653 w 1300"/>
                  <a:gd name="T11" fmla="*/ 147 h 1245"/>
                  <a:gd name="T12" fmla="*/ 506 w 1300"/>
                  <a:gd name="T13" fmla="*/ 0 h 1245"/>
                  <a:gd name="T14" fmla="*/ 220 w 1300"/>
                  <a:gd name="T15" fmla="*/ 287 h 1245"/>
                  <a:gd name="T16" fmla="*/ 220 w 1300"/>
                  <a:gd name="T17" fmla="*/ 1081 h 1245"/>
                  <a:gd name="T18" fmla="*/ 617 w 1300"/>
                  <a:gd name="T19" fmla="*/ 1245 h 1245"/>
                  <a:gd name="T20" fmla="*/ 1013 w 1300"/>
                  <a:gd name="T21" fmla="*/ 1081 h 1245"/>
                  <a:gd name="T22" fmla="*/ 1300 w 1300"/>
                  <a:gd name="T23" fmla="*/ 794 h 1245"/>
                  <a:gd name="T24" fmla="*/ 1153 w 1300"/>
                  <a:gd name="T25" fmla="*/ 648 h 1245"/>
                  <a:gd name="T26" fmla="*/ 867 w 1300"/>
                  <a:gd name="T27" fmla="*/ 934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0" h="1245">
                    <a:moveTo>
                      <a:pt x="867" y="934"/>
                    </a:moveTo>
                    <a:cubicBezTo>
                      <a:pt x="800" y="1001"/>
                      <a:pt x="711" y="1038"/>
                      <a:pt x="617" y="1038"/>
                    </a:cubicBezTo>
                    <a:cubicBezTo>
                      <a:pt x="522" y="1038"/>
                      <a:pt x="433" y="1001"/>
                      <a:pt x="366" y="934"/>
                    </a:cubicBezTo>
                    <a:cubicBezTo>
                      <a:pt x="300" y="867"/>
                      <a:pt x="263" y="778"/>
                      <a:pt x="263" y="684"/>
                    </a:cubicBezTo>
                    <a:cubicBezTo>
                      <a:pt x="263" y="589"/>
                      <a:pt x="300" y="501"/>
                      <a:pt x="366" y="434"/>
                    </a:cubicBezTo>
                    <a:cubicBezTo>
                      <a:pt x="653" y="147"/>
                      <a:pt x="653" y="147"/>
                      <a:pt x="653" y="147"/>
                    </a:cubicBezTo>
                    <a:cubicBezTo>
                      <a:pt x="506" y="0"/>
                      <a:pt x="506" y="0"/>
                      <a:pt x="506" y="0"/>
                    </a:cubicBezTo>
                    <a:cubicBezTo>
                      <a:pt x="220" y="287"/>
                      <a:pt x="220" y="287"/>
                      <a:pt x="220" y="287"/>
                    </a:cubicBezTo>
                    <a:cubicBezTo>
                      <a:pt x="0" y="506"/>
                      <a:pt x="0" y="862"/>
                      <a:pt x="220" y="1081"/>
                    </a:cubicBezTo>
                    <a:cubicBezTo>
                      <a:pt x="329" y="1190"/>
                      <a:pt x="473" y="1245"/>
                      <a:pt x="617" y="1245"/>
                    </a:cubicBezTo>
                    <a:cubicBezTo>
                      <a:pt x="760" y="1245"/>
                      <a:pt x="904" y="1190"/>
                      <a:pt x="1013" y="1081"/>
                    </a:cubicBezTo>
                    <a:cubicBezTo>
                      <a:pt x="1300" y="794"/>
                      <a:pt x="1300" y="794"/>
                      <a:pt x="1300" y="794"/>
                    </a:cubicBezTo>
                    <a:cubicBezTo>
                      <a:pt x="1153" y="648"/>
                      <a:pt x="1153" y="648"/>
                      <a:pt x="1153" y="648"/>
                    </a:cubicBezTo>
                    <a:lnTo>
                      <a:pt x="867" y="9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7" name="Freeform 14"/>
              <p:cNvSpPr>
                <a:spLocks/>
              </p:cNvSpPr>
              <p:nvPr/>
            </p:nvSpPr>
            <p:spPr bwMode="auto">
              <a:xfrm>
                <a:off x="747" y="3241"/>
                <a:ext cx="234" cy="224"/>
              </a:xfrm>
              <a:custGeom>
                <a:avLst/>
                <a:gdLst>
                  <a:gd name="T0" fmla="*/ 433 w 1299"/>
                  <a:gd name="T1" fmla="*/ 311 h 1245"/>
                  <a:gd name="T2" fmla="*/ 683 w 1299"/>
                  <a:gd name="T3" fmla="*/ 207 h 1245"/>
                  <a:gd name="T4" fmla="*/ 933 w 1299"/>
                  <a:gd name="T5" fmla="*/ 311 h 1245"/>
                  <a:gd name="T6" fmla="*/ 1037 w 1299"/>
                  <a:gd name="T7" fmla="*/ 561 h 1245"/>
                  <a:gd name="T8" fmla="*/ 933 w 1299"/>
                  <a:gd name="T9" fmla="*/ 811 h 1245"/>
                  <a:gd name="T10" fmla="*/ 647 w 1299"/>
                  <a:gd name="T11" fmla="*/ 1098 h 1245"/>
                  <a:gd name="T12" fmla="*/ 794 w 1299"/>
                  <a:gd name="T13" fmla="*/ 1245 h 1245"/>
                  <a:gd name="T14" fmla="*/ 1080 w 1299"/>
                  <a:gd name="T15" fmla="*/ 958 h 1245"/>
                  <a:gd name="T16" fmla="*/ 1080 w 1299"/>
                  <a:gd name="T17" fmla="*/ 164 h 1245"/>
                  <a:gd name="T18" fmla="*/ 683 w 1299"/>
                  <a:gd name="T19" fmla="*/ 0 h 1245"/>
                  <a:gd name="T20" fmla="*/ 286 w 1299"/>
                  <a:gd name="T21" fmla="*/ 164 h 1245"/>
                  <a:gd name="T22" fmla="*/ 0 w 1299"/>
                  <a:gd name="T23" fmla="*/ 451 h 1245"/>
                  <a:gd name="T24" fmla="*/ 147 w 1299"/>
                  <a:gd name="T25" fmla="*/ 598 h 1245"/>
                  <a:gd name="T26" fmla="*/ 433 w 1299"/>
                  <a:gd name="T27" fmla="*/ 311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9" h="1245">
                    <a:moveTo>
                      <a:pt x="433" y="311"/>
                    </a:moveTo>
                    <a:cubicBezTo>
                      <a:pt x="500" y="244"/>
                      <a:pt x="589" y="207"/>
                      <a:pt x="683" y="207"/>
                    </a:cubicBezTo>
                    <a:cubicBezTo>
                      <a:pt x="778" y="207"/>
                      <a:pt x="867" y="244"/>
                      <a:pt x="933" y="311"/>
                    </a:cubicBezTo>
                    <a:cubicBezTo>
                      <a:pt x="1000" y="378"/>
                      <a:pt x="1037" y="467"/>
                      <a:pt x="1037" y="561"/>
                    </a:cubicBezTo>
                    <a:cubicBezTo>
                      <a:pt x="1037" y="656"/>
                      <a:pt x="1000" y="745"/>
                      <a:pt x="933" y="811"/>
                    </a:cubicBezTo>
                    <a:cubicBezTo>
                      <a:pt x="647" y="1098"/>
                      <a:pt x="647" y="1098"/>
                      <a:pt x="647" y="1098"/>
                    </a:cubicBezTo>
                    <a:cubicBezTo>
                      <a:pt x="794" y="1245"/>
                      <a:pt x="794" y="1245"/>
                      <a:pt x="794" y="1245"/>
                    </a:cubicBezTo>
                    <a:cubicBezTo>
                      <a:pt x="1080" y="958"/>
                      <a:pt x="1080" y="958"/>
                      <a:pt x="1080" y="958"/>
                    </a:cubicBezTo>
                    <a:cubicBezTo>
                      <a:pt x="1299" y="739"/>
                      <a:pt x="1299" y="384"/>
                      <a:pt x="1080" y="164"/>
                    </a:cubicBezTo>
                    <a:cubicBezTo>
                      <a:pt x="971" y="55"/>
                      <a:pt x="827" y="0"/>
                      <a:pt x="683" y="0"/>
                    </a:cubicBezTo>
                    <a:cubicBezTo>
                      <a:pt x="540" y="0"/>
                      <a:pt x="396" y="55"/>
                      <a:pt x="286" y="164"/>
                    </a:cubicBezTo>
                    <a:cubicBezTo>
                      <a:pt x="0" y="451"/>
                      <a:pt x="0" y="451"/>
                      <a:pt x="0" y="451"/>
                    </a:cubicBezTo>
                    <a:cubicBezTo>
                      <a:pt x="147" y="598"/>
                      <a:pt x="147" y="598"/>
                      <a:pt x="147" y="598"/>
                    </a:cubicBezTo>
                    <a:lnTo>
                      <a:pt x="43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8" name="Freeform 15"/>
              <p:cNvSpPr>
                <a:spLocks noEditPoints="1"/>
              </p:cNvSpPr>
              <p:nvPr/>
            </p:nvSpPr>
            <p:spPr bwMode="auto">
              <a:xfrm>
                <a:off x="494" y="3231"/>
                <a:ext cx="487" cy="487"/>
              </a:xfrm>
              <a:custGeom>
                <a:avLst/>
                <a:gdLst>
                  <a:gd name="T0" fmla="*/ 1013 w 2704"/>
                  <a:gd name="T1" fmla="*/ 219 h 2704"/>
                  <a:gd name="T2" fmla="*/ 220 w 2704"/>
                  <a:gd name="T3" fmla="*/ 219 h 2704"/>
                  <a:gd name="T4" fmla="*/ 220 w 2704"/>
                  <a:gd name="T5" fmla="*/ 1013 h 2704"/>
                  <a:gd name="T6" fmla="*/ 1691 w 2704"/>
                  <a:gd name="T7" fmla="*/ 2485 h 2704"/>
                  <a:gd name="T8" fmla="*/ 2485 w 2704"/>
                  <a:gd name="T9" fmla="*/ 2485 h 2704"/>
                  <a:gd name="T10" fmla="*/ 2485 w 2704"/>
                  <a:gd name="T11" fmla="*/ 1691 h 2704"/>
                  <a:gd name="T12" fmla="*/ 1013 w 2704"/>
                  <a:gd name="T13" fmla="*/ 219 h 2704"/>
                  <a:gd name="T14" fmla="*/ 1934 w 2704"/>
                  <a:gd name="T15" fmla="*/ 1394 h 2704"/>
                  <a:gd name="T16" fmla="*/ 1395 w 2704"/>
                  <a:gd name="T17" fmla="*/ 1934 h 2704"/>
                  <a:gd name="T18" fmla="*/ 1310 w 2704"/>
                  <a:gd name="T19" fmla="*/ 1934 h 2704"/>
                  <a:gd name="T20" fmla="*/ 771 w 2704"/>
                  <a:gd name="T21" fmla="*/ 1394 h 2704"/>
                  <a:gd name="T22" fmla="*/ 771 w 2704"/>
                  <a:gd name="T23" fmla="*/ 1310 h 2704"/>
                  <a:gd name="T24" fmla="*/ 1310 w 2704"/>
                  <a:gd name="T25" fmla="*/ 770 h 2704"/>
                  <a:gd name="T26" fmla="*/ 1395 w 2704"/>
                  <a:gd name="T27" fmla="*/ 770 h 2704"/>
                  <a:gd name="T28" fmla="*/ 1934 w 2704"/>
                  <a:gd name="T29" fmla="*/ 1310 h 2704"/>
                  <a:gd name="T30" fmla="*/ 1934 w 2704"/>
                  <a:gd name="T31" fmla="*/ 1394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04" h="2704">
                    <a:moveTo>
                      <a:pt x="1013" y="219"/>
                    </a:moveTo>
                    <a:cubicBezTo>
                      <a:pt x="794" y="0"/>
                      <a:pt x="439" y="0"/>
                      <a:pt x="220" y="219"/>
                    </a:cubicBezTo>
                    <a:cubicBezTo>
                      <a:pt x="0" y="439"/>
                      <a:pt x="0" y="794"/>
                      <a:pt x="220" y="1013"/>
                    </a:cubicBezTo>
                    <a:cubicBezTo>
                      <a:pt x="1691" y="2485"/>
                      <a:pt x="1691" y="2485"/>
                      <a:pt x="1691" y="2485"/>
                    </a:cubicBezTo>
                    <a:cubicBezTo>
                      <a:pt x="1911" y="2704"/>
                      <a:pt x="2266" y="2704"/>
                      <a:pt x="2485" y="2485"/>
                    </a:cubicBezTo>
                    <a:cubicBezTo>
                      <a:pt x="2704" y="2266"/>
                      <a:pt x="2704" y="1910"/>
                      <a:pt x="2485" y="1691"/>
                    </a:cubicBezTo>
                    <a:lnTo>
                      <a:pt x="1013" y="219"/>
                    </a:lnTo>
                    <a:close/>
                    <a:moveTo>
                      <a:pt x="1934" y="1394"/>
                    </a:moveTo>
                    <a:cubicBezTo>
                      <a:pt x="1395" y="1934"/>
                      <a:pt x="1395" y="1934"/>
                      <a:pt x="1395" y="1934"/>
                    </a:cubicBezTo>
                    <a:cubicBezTo>
                      <a:pt x="1371" y="1957"/>
                      <a:pt x="1334" y="1957"/>
                      <a:pt x="1310" y="1934"/>
                    </a:cubicBezTo>
                    <a:cubicBezTo>
                      <a:pt x="771" y="1394"/>
                      <a:pt x="771" y="1394"/>
                      <a:pt x="771" y="1394"/>
                    </a:cubicBezTo>
                    <a:cubicBezTo>
                      <a:pt x="747" y="1371"/>
                      <a:pt x="747" y="1333"/>
                      <a:pt x="771" y="1310"/>
                    </a:cubicBezTo>
                    <a:cubicBezTo>
                      <a:pt x="1310" y="770"/>
                      <a:pt x="1310" y="770"/>
                      <a:pt x="1310" y="770"/>
                    </a:cubicBezTo>
                    <a:cubicBezTo>
                      <a:pt x="1334" y="747"/>
                      <a:pt x="1371" y="747"/>
                      <a:pt x="1395" y="770"/>
                    </a:cubicBezTo>
                    <a:cubicBezTo>
                      <a:pt x="1934" y="1310"/>
                      <a:pt x="1934" y="1310"/>
                      <a:pt x="1934" y="1310"/>
                    </a:cubicBezTo>
                    <a:cubicBezTo>
                      <a:pt x="1957" y="1333"/>
                      <a:pt x="1957" y="1371"/>
                      <a:pt x="1934" y="1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19" name="Freeform 16"/>
              <p:cNvSpPr>
                <a:spLocks/>
              </p:cNvSpPr>
              <p:nvPr/>
            </p:nvSpPr>
            <p:spPr bwMode="auto">
              <a:xfrm>
                <a:off x="723" y="3389"/>
                <a:ext cx="28" cy="28"/>
              </a:xfrm>
              <a:custGeom>
                <a:avLst/>
                <a:gdLst>
                  <a:gd name="T0" fmla="*/ 127 w 154"/>
                  <a:gd name="T1" fmla="*/ 126 h 154"/>
                  <a:gd name="T2" fmla="*/ 127 w 154"/>
                  <a:gd name="T3" fmla="*/ 27 h 154"/>
                  <a:gd name="T4" fmla="*/ 27 w 154"/>
                  <a:gd name="T5" fmla="*/ 27 h 154"/>
                  <a:gd name="T6" fmla="*/ 27 w 154"/>
                  <a:gd name="T7" fmla="*/ 126 h 154"/>
                  <a:gd name="T8" fmla="*/ 127 w 154"/>
                  <a:gd name="T9" fmla="*/ 126 h 154"/>
                </a:gdLst>
                <a:ahLst/>
                <a:cxnLst>
                  <a:cxn ang="0">
                    <a:pos x="T0" y="T1"/>
                  </a:cxn>
                  <a:cxn ang="0">
                    <a:pos x="T2" y="T3"/>
                  </a:cxn>
                  <a:cxn ang="0">
                    <a:pos x="T4" y="T5"/>
                  </a:cxn>
                  <a:cxn ang="0">
                    <a:pos x="T6" y="T7"/>
                  </a:cxn>
                  <a:cxn ang="0">
                    <a:pos x="T8" y="T9"/>
                  </a:cxn>
                </a:cxnLst>
                <a:rect l="0" t="0" r="r" b="b"/>
                <a:pathLst>
                  <a:path w="154" h="154">
                    <a:moveTo>
                      <a:pt x="127" y="126"/>
                    </a:moveTo>
                    <a:cubicBezTo>
                      <a:pt x="154" y="99"/>
                      <a:pt x="154" y="55"/>
                      <a:pt x="127" y="27"/>
                    </a:cubicBezTo>
                    <a:cubicBezTo>
                      <a:pt x="99" y="0"/>
                      <a:pt x="55" y="0"/>
                      <a:pt x="27" y="27"/>
                    </a:cubicBezTo>
                    <a:cubicBezTo>
                      <a:pt x="0" y="55"/>
                      <a:pt x="0" y="99"/>
                      <a:pt x="27" y="126"/>
                    </a:cubicBezTo>
                    <a:cubicBezTo>
                      <a:pt x="55" y="154"/>
                      <a:pt x="99" y="154"/>
                      <a:pt x="127"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0" name="Freeform 17"/>
              <p:cNvSpPr>
                <a:spLocks/>
              </p:cNvSpPr>
              <p:nvPr/>
            </p:nvSpPr>
            <p:spPr bwMode="auto">
              <a:xfrm>
                <a:off x="759" y="3425"/>
                <a:ext cx="28" cy="28"/>
              </a:xfrm>
              <a:custGeom>
                <a:avLst/>
                <a:gdLst>
                  <a:gd name="T0" fmla="*/ 127 w 154"/>
                  <a:gd name="T1" fmla="*/ 126 h 154"/>
                  <a:gd name="T2" fmla="*/ 127 w 154"/>
                  <a:gd name="T3" fmla="*/ 27 h 154"/>
                  <a:gd name="T4" fmla="*/ 27 w 154"/>
                  <a:gd name="T5" fmla="*/ 27 h 154"/>
                  <a:gd name="T6" fmla="*/ 27 w 154"/>
                  <a:gd name="T7" fmla="*/ 126 h 154"/>
                  <a:gd name="T8" fmla="*/ 127 w 154"/>
                  <a:gd name="T9" fmla="*/ 126 h 154"/>
                </a:gdLst>
                <a:ahLst/>
                <a:cxnLst>
                  <a:cxn ang="0">
                    <a:pos x="T0" y="T1"/>
                  </a:cxn>
                  <a:cxn ang="0">
                    <a:pos x="T2" y="T3"/>
                  </a:cxn>
                  <a:cxn ang="0">
                    <a:pos x="T4" y="T5"/>
                  </a:cxn>
                  <a:cxn ang="0">
                    <a:pos x="T6" y="T7"/>
                  </a:cxn>
                  <a:cxn ang="0">
                    <a:pos x="T8" y="T9"/>
                  </a:cxn>
                </a:cxnLst>
                <a:rect l="0" t="0" r="r" b="b"/>
                <a:pathLst>
                  <a:path w="154" h="154">
                    <a:moveTo>
                      <a:pt x="127" y="126"/>
                    </a:moveTo>
                    <a:cubicBezTo>
                      <a:pt x="154" y="99"/>
                      <a:pt x="154" y="54"/>
                      <a:pt x="127" y="27"/>
                    </a:cubicBezTo>
                    <a:cubicBezTo>
                      <a:pt x="99" y="0"/>
                      <a:pt x="55" y="0"/>
                      <a:pt x="27" y="27"/>
                    </a:cubicBezTo>
                    <a:cubicBezTo>
                      <a:pt x="0" y="54"/>
                      <a:pt x="0" y="99"/>
                      <a:pt x="27" y="126"/>
                    </a:cubicBezTo>
                    <a:cubicBezTo>
                      <a:pt x="55" y="154"/>
                      <a:pt x="99" y="154"/>
                      <a:pt x="127"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1" name="Freeform 18"/>
              <p:cNvSpPr>
                <a:spLocks/>
              </p:cNvSpPr>
              <p:nvPr/>
            </p:nvSpPr>
            <p:spPr bwMode="auto">
              <a:xfrm>
                <a:off x="795" y="3461"/>
                <a:ext cx="28" cy="28"/>
              </a:xfrm>
              <a:custGeom>
                <a:avLst/>
                <a:gdLst>
                  <a:gd name="T0" fmla="*/ 27 w 154"/>
                  <a:gd name="T1" fmla="*/ 28 h 154"/>
                  <a:gd name="T2" fmla="*/ 27 w 154"/>
                  <a:gd name="T3" fmla="*/ 127 h 154"/>
                  <a:gd name="T4" fmla="*/ 126 w 154"/>
                  <a:gd name="T5" fmla="*/ 127 h 154"/>
                  <a:gd name="T6" fmla="*/ 126 w 154"/>
                  <a:gd name="T7" fmla="*/ 28 h 154"/>
                  <a:gd name="T8" fmla="*/ 27 w 154"/>
                  <a:gd name="T9" fmla="*/ 28 h 154"/>
                </a:gdLst>
                <a:ahLst/>
                <a:cxnLst>
                  <a:cxn ang="0">
                    <a:pos x="T0" y="T1"/>
                  </a:cxn>
                  <a:cxn ang="0">
                    <a:pos x="T2" y="T3"/>
                  </a:cxn>
                  <a:cxn ang="0">
                    <a:pos x="T4" y="T5"/>
                  </a:cxn>
                  <a:cxn ang="0">
                    <a:pos x="T6" y="T7"/>
                  </a:cxn>
                  <a:cxn ang="0">
                    <a:pos x="T8" y="T9"/>
                  </a:cxn>
                </a:cxnLst>
                <a:rect l="0" t="0" r="r" b="b"/>
                <a:pathLst>
                  <a:path w="154" h="154">
                    <a:moveTo>
                      <a:pt x="27" y="28"/>
                    </a:moveTo>
                    <a:cubicBezTo>
                      <a:pt x="0" y="55"/>
                      <a:pt x="0" y="100"/>
                      <a:pt x="27" y="127"/>
                    </a:cubicBezTo>
                    <a:cubicBezTo>
                      <a:pt x="55" y="154"/>
                      <a:pt x="99" y="154"/>
                      <a:pt x="126" y="127"/>
                    </a:cubicBezTo>
                    <a:cubicBezTo>
                      <a:pt x="154" y="100"/>
                      <a:pt x="154" y="55"/>
                      <a:pt x="126" y="28"/>
                    </a:cubicBezTo>
                    <a:cubicBezTo>
                      <a:pt x="99" y="0"/>
                      <a:pt x="55" y="0"/>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2" name="Freeform 19"/>
              <p:cNvSpPr>
                <a:spLocks/>
              </p:cNvSpPr>
              <p:nvPr/>
            </p:nvSpPr>
            <p:spPr bwMode="auto">
              <a:xfrm>
                <a:off x="688" y="3425"/>
                <a:ext cx="27" cy="27"/>
              </a:xfrm>
              <a:custGeom>
                <a:avLst/>
                <a:gdLst>
                  <a:gd name="T0" fmla="*/ 126 w 154"/>
                  <a:gd name="T1" fmla="*/ 127 h 154"/>
                  <a:gd name="T2" fmla="*/ 126 w 154"/>
                  <a:gd name="T3" fmla="*/ 28 h 154"/>
                  <a:gd name="T4" fmla="*/ 27 w 154"/>
                  <a:gd name="T5" fmla="*/ 28 h 154"/>
                  <a:gd name="T6" fmla="*/ 27 w 154"/>
                  <a:gd name="T7" fmla="*/ 127 h 154"/>
                  <a:gd name="T8" fmla="*/ 126 w 154"/>
                  <a:gd name="T9" fmla="*/ 127 h 154"/>
                </a:gdLst>
                <a:ahLst/>
                <a:cxnLst>
                  <a:cxn ang="0">
                    <a:pos x="T0" y="T1"/>
                  </a:cxn>
                  <a:cxn ang="0">
                    <a:pos x="T2" y="T3"/>
                  </a:cxn>
                  <a:cxn ang="0">
                    <a:pos x="T4" y="T5"/>
                  </a:cxn>
                  <a:cxn ang="0">
                    <a:pos x="T6" y="T7"/>
                  </a:cxn>
                  <a:cxn ang="0">
                    <a:pos x="T8" y="T9"/>
                  </a:cxn>
                </a:cxnLst>
                <a:rect l="0" t="0" r="r" b="b"/>
                <a:pathLst>
                  <a:path w="154" h="154">
                    <a:moveTo>
                      <a:pt x="126" y="127"/>
                    </a:moveTo>
                    <a:cubicBezTo>
                      <a:pt x="154" y="99"/>
                      <a:pt x="154" y="55"/>
                      <a:pt x="126" y="28"/>
                    </a:cubicBezTo>
                    <a:cubicBezTo>
                      <a:pt x="99" y="0"/>
                      <a:pt x="54" y="0"/>
                      <a:pt x="27" y="28"/>
                    </a:cubicBezTo>
                    <a:cubicBezTo>
                      <a:pt x="0" y="55"/>
                      <a:pt x="0" y="99"/>
                      <a:pt x="27" y="127"/>
                    </a:cubicBezTo>
                    <a:cubicBezTo>
                      <a:pt x="54" y="154"/>
                      <a:pt x="99" y="154"/>
                      <a:pt x="126"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3" name="Freeform 20"/>
              <p:cNvSpPr>
                <a:spLocks/>
              </p:cNvSpPr>
              <p:nvPr/>
            </p:nvSpPr>
            <p:spPr bwMode="auto">
              <a:xfrm>
                <a:off x="724" y="3461"/>
                <a:ext cx="27" cy="27"/>
              </a:xfrm>
              <a:custGeom>
                <a:avLst/>
                <a:gdLst>
                  <a:gd name="T0" fmla="*/ 127 w 154"/>
                  <a:gd name="T1" fmla="*/ 127 h 154"/>
                  <a:gd name="T2" fmla="*/ 127 w 154"/>
                  <a:gd name="T3" fmla="*/ 27 h 154"/>
                  <a:gd name="T4" fmla="*/ 28 w 154"/>
                  <a:gd name="T5" fmla="*/ 27 h 154"/>
                  <a:gd name="T6" fmla="*/ 28 w 154"/>
                  <a:gd name="T7" fmla="*/ 127 h 154"/>
                  <a:gd name="T8" fmla="*/ 127 w 154"/>
                  <a:gd name="T9" fmla="*/ 127 h 154"/>
                </a:gdLst>
                <a:ahLst/>
                <a:cxnLst>
                  <a:cxn ang="0">
                    <a:pos x="T0" y="T1"/>
                  </a:cxn>
                  <a:cxn ang="0">
                    <a:pos x="T2" y="T3"/>
                  </a:cxn>
                  <a:cxn ang="0">
                    <a:pos x="T4" y="T5"/>
                  </a:cxn>
                  <a:cxn ang="0">
                    <a:pos x="T6" y="T7"/>
                  </a:cxn>
                  <a:cxn ang="0">
                    <a:pos x="T8" y="T9"/>
                  </a:cxn>
                </a:cxnLst>
                <a:rect l="0" t="0" r="r" b="b"/>
                <a:pathLst>
                  <a:path w="154" h="154">
                    <a:moveTo>
                      <a:pt x="127" y="127"/>
                    </a:moveTo>
                    <a:cubicBezTo>
                      <a:pt x="154" y="99"/>
                      <a:pt x="154" y="55"/>
                      <a:pt x="127" y="27"/>
                    </a:cubicBezTo>
                    <a:cubicBezTo>
                      <a:pt x="100" y="0"/>
                      <a:pt x="55" y="0"/>
                      <a:pt x="28" y="27"/>
                    </a:cubicBezTo>
                    <a:cubicBezTo>
                      <a:pt x="0" y="55"/>
                      <a:pt x="0" y="99"/>
                      <a:pt x="28" y="127"/>
                    </a:cubicBezTo>
                    <a:cubicBezTo>
                      <a:pt x="55" y="154"/>
                      <a:pt x="100" y="154"/>
                      <a:pt x="127"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4" name="Freeform 21"/>
              <p:cNvSpPr>
                <a:spLocks/>
              </p:cNvSpPr>
              <p:nvPr/>
            </p:nvSpPr>
            <p:spPr bwMode="auto">
              <a:xfrm>
                <a:off x="760" y="3497"/>
                <a:ext cx="27" cy="27"/>
              </a:xfrm>
              <a:custGeom>
                <a:avLst/>
                <a:gdLst>
                  <a:gd name="T0" fmla="*/ 28 w 154"/>
                  <a:gd name="T1" fmla="*/ 27 h 154"/>
                  <a:gd name="T2" fmla="*/ 28 w 154"/>
                  <a:gd name="T3" fmla="*/ 127 h 154"/>
                  <a:gd name="T4" fmla="*/ 127 w 154"/>
                  <a:gd name="T5" fmla="*/ 127 h 154"/>
                  <a:gd name="T6" fmla="*/ 127 w 154"/>
                  <a:gd name="T7" fmla="*/ 27 h 154"/>
                  <a:gd name="T8" fmla="*/ 28 w 154"/>
                  <a:gd name="T9" fmla="*/ 27 h 154"/>
                </a:gdLst>
                <a:ahLst/>
                <a:cxnLst>
                  <a:cxn ang="0">
                    <a:pos x="T0" y="T1"/>
                  </a:cxn>
                  <a:cxn ang="0">
                    <a:pos x="T2" y="T3"/>
                  </a:cxn>
                  <a:cxn ang="0">
                    <a:pos x="T4" y="T5"/>
                  </a:cxn>
                  <a:cxn ang="0">
                    <a:pos x="T6" y="T7"/>
                  </a:cxn>
                  <a:cxn ang="0">
                    <a:pos x="T8" y="T9"/>
                  </a:cxn>
                </a:cxnLst>
                <a:rect l="0" t="0" r="r" b="b"/>
                <a:pathLst>
                  <a:path w="154" h="154">
                    <a:moveTo>
                      <a:pt x="28" y="27"/>
                    </a:moveTo>
                    <a:cubicBezTo>
                      <a:pt x="0" y="55"/>
                      <a:pt x="0" y="99"/>
                      <a:pt x="28" y="127"/>
                    </a:cubicBezTo>
                    <a:cubicBezTo>
                      <a:pt x="55" y="154"/>
                      <a:pt x="99" y="154"/>
                      <a:pt x="127" y="127"/>
                    </a:cubicBezTo>
                    <a:cubicBezTo>
                      <a:pt x="154" y="99"/>
                      <a:pt x="154" y="55"/>
                      <a:pt x="127" y="27"/>
                    </a:cubicBezTo>
                    <a:cubicBezTo>
                      <a:pt x="99" y="0"/>
                      <a:pt x="55" y="0"/>
                      <a:pt x="28"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5" name="Freeform 22"/>
              <p:cNvSpPr>
                <a:spLocks/>
              </p:cNvSpPr>
              <p:nvPr/>
            </p:nvSpPr>
            <p:spPr bwMode="auto">
              <a:xfrm>
                <a:off x="652" y="3460"/>
                <a:ext cx="28" cy="28"/>
              </a:xfrm>
              <a:custGeom>
                <a:avLst/>
                <a:gdLst>
                  <a:gd name="T0" fmla="*/ 27 w 154"/>
                  <a:gd name="T1" fmla="*/ 27 h 154"/>
                  <a:gd name="T2" fmla="*/ 27 w 154"/>
                  <a:gd name="T3" fmla="*/ 126 h 154"/>
                  <a:gd name="T4" fmla="*/ 127 w 154"/>
                  <a:gd name="T5" fmla="*/ 126 h 154"/>
                  <a:gd name="T6" fmla="*/ 127 w 154"/>
                  <a:gd name="T7" fmla="*/ 27 h 154"/>
                  <a:gd name="T8" fmla="*/ 27 w 154"/>
                  <a:gd name="T9" fmla="*/ 27 h 154"/>
                </a:gdLst>
                <a:ahLst/>
                <a:cxnLst>
                  <a:cxn ang="0">
                    <a:pos x="T0" y="T1"/>
                  </a:cxn>
                  <a:cxn ang="0">
                    <a:pos x="T2" y="T3"/>
                  </a:cxn>
                  <a:cxn ang="0">
                    <a:pos x="T4" y="T5"/>
                  </a:cxn>
                  <a:cxn ang="0">
                    <a:pos x="T6" y="T7"/>
                  </a:cxn>
                  <a:cxn ang="0">
                    <a:pos x="T8" y="T9"/>
                  </a:cxn>
                </a:cxnLst>
                <a:rect l="0" t="0" r="r" b="b"/>
                <a:pathLst>
                  <a:path w="154" h="154">
                    <a:moveTo>
                      <a:pt x="27" y="27"/>
                    </a:moveTo>
                    <a:cubicBezTo>
                      <a:pt x="0" y="55"/>
                      <a:pt x="0" y="99"/>
                      <a:pt x="27" y="126"/>
                    </a:cubicBezTo>
                    <a:cubicBezTo>
                      <a:pt x="55" y="154"/>
                      <a:pt x="99" y="154"/>
                      <a:pt x="127" y="126"/>
                    </a:cubicBezTo>
                    <a:cubicBezTo>
                      <a:pt x="154" y="99"/>
                      <a:pt x="154" y="55"/>
                      <a:pt x="127" y="27"/>
                    </a:cubicBezTo>
                    <a:cubicBezTo>
                      <a:pt x="99" y="0"/>
                      <a:pt x="55" y="0"/>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6" name="Freeform 23"/>
              <p:cNvSpPr>
                <a:spLocks/>
              </p:cNvSpPr>
              <p:nvPr/>
            </p:nvSpPr>
            <p:spPr bwMode="auto">
              <a:xfrm>
                <a:off x="688" y="3496"/>
                <a:ext cx="28" cy="28"/>
              </a:xfrm>
              <a:custGeom>
                <a:avLst/>
                <a:gdLst>
                  <a:gd name="T0" fmla="*/ 27 w 154"/>
                  <a:gd name="T1" fmla="*/ 27 h 154"/>
                  <a:gd name="T2" fmla="*/ 27 w 154"/>
                  <a:gd name="T3" fmla="*/ 126 h 154"/>
                  <a:gd name="T4" fmla="*/ 127 w 154"/>
                  <a:gd name="T5" fmla="*/ 126 h 154"/>
                  <a:gd name="T6" fmla="*/ 127 w 154"/>
                  <a:gd name="T7" fmla="*/ 27 h 154"/>
                  <a:gd name="T8" fmla="*/ 27 w 154"/>
                  <a:gd name="T9" fmla="*/ 27 h 154"/>
                </a:gdLst>
                <a:ahLst/>
                <a:cxnLst>
                  <a:cxn ang="0">
                    <a:pos x="T0" y="T1"/>
                  </a:cxn>
                  <a:cxn ang="0">
                    <a:pos x="T2" y="T3"/>
                  </a:cxn>
                  <a:cxn ang="0">
                    <a:pos x="T4" y="T5"/>
                  </a:cxn>
                  <a:cxn ang="0">
                    <a:pos x="T6" y="T7"/>
                  </a:cxn>
                  <a:cxn ang="0">
                    <a:pos x="T8" y="T9"/>
                  </a:cxn>
                </a:cxnLst>
                <a:rect l="0" t="0" r="r" b="b"/>
                <a:pathLst>
                  <a:path w="154" h="154">
                    <a:moveTo>
                      <a:pt x="27" y="27"/>
                    </a:moveTo>
                    <a:cubicBezTo>
                      <a:pt x="0" y="54"/>
                      <a:pt x="0" y="99"/>
                      <a:pt x="27" y="126"/>
                    </a:cubicBezTo>
                    <a:cubicBezTo>
                      <a:pt x="55" y="154"/>
                      <a:pt x="99" y="154"/>
                      <a:pt x="127" y="126"/>
                    </a:cubicBezTo>
                    <a:cubicBezTo>
                      <a:pt x="154" y="99"/>
                      <a:pt x="154" y="54"/>
                      <a:pt x="127" y="27"/>
                    </a:cubicBezTo>
                    <a:cubicBezTo>
                      <a:pt x="99" y="0"/>
                      <a:pt x="55" y="0"/>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127" name="Freeform 24"/>
              <p:cNvSpPr>
                <a:spLocks/>
              </p:cNvSpPr>
              <p:nvPr/>
            </p:nvSpPr>
            <p:spPr bwMode="auto">
              <a:xfrm>
                <a:off x="724" y="3532"/>
                <a:ext cx="28" cy="28"/>
              </a:xfrm>
              <a:custGeom>
                <a:avLst/>
                <a:gdLst>
                  <a:gd name="T0" fmla="*/ 27 w 154"/>
                  <a:gd name="T1" fmla="*/ 28 h 154"/>
                  <a:gd name="T2" fmla="*/ 27 w 154"/>
                  <a:gd name="T3" fmla="*/ 127 h 154"/>
                  <a:gd name="T4" fmla="*/ 126 w 154"/>
                  <a:gd name="T5" fmla="*/ 127 h 154"/>
                  <a:gd name="T6" fmla="*/ 126 w 154"/>
                  <a:gd name="T7" fmla="*/ 28 h 154"/>
                  <a:gd name="T8" fmla="*/ 27 w 154"/>
                  <a:gd name="T9" fmla="*/ 28 h 154"/>
                </a:gdLst>
                <a:ahLst/>
                <a:cxnLst>
                  <a:cxn ang="0">
                    <a:pos x="T0" y="T1"/>
                  </a:cxn>
                  <a:cxn ang="0">
                    <a:pos x="T2" y="T3"/>
                  </a:cxn>
                  <a:cxn ang="0">
                    <a:pos x="T4" y="T5"/>
                  </a:cxn>
                  <a:cxn ang="0">
                    <a:pos x="T6" y="T7"/>
                  </a:cxn>
                  <a:cxn ang="0">
                    <a:pos x="T8" y="T9"/>
                  </a:cxn>
                </a:cxnLst>
                <a:rect l="0" t="0" r="r" b="b"/>
                <a:pathLst>
                  <a:path w="154" h="154">
                    <a:moveTo>
                      <a:pt x="27" y="28"/>
                    </a:moveTo>
                    <a:cubicBezTo>
                      <a:pt x="0" y="55"/>
                      <a:pt x="0" y="100"/>
                      <a:pt x="27" y="127"/>
                    </a:cubicBezTo>
                    <a:cubicBezTo>
                      <a:pt x="55" y="154"/>
                      <a:pt x="99" y="154"/>
                      <a:pt x="126" y="127"/>
                    </a:cubicBezTo>
                    <a:cubicBezTo>
                      <a:pt x="154" y="100"/>
                      <a:pt x="154" y="55"/>
                      <a:pt x="126" y="28"/>
                    </a:cubicBezTo>
                    <a:cubicBezTo>
                      <a:pt x="99" y="0"/>
                      <a:pt x="55" y="0"/>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grpSp>
      <p:grpSp>
        <p:nvGrpSpPr>
          <p:cNvPr id="107" name="Group 54"/>
          <p:cNvGrpSpPr>
            <a:grpSpLocks/>
          </p:cNvGrpSpPr>
          <p:nvPr/>
        </p:nvGrpSpPr>
        <p:grpSpPr bwMode="auto">
          <a:xfrm>
            <a:off x="6432755" y="3036484"/>
            <a:ext cx="2190178" cy="2149922"/>
            <a:chOff x="8258786" y="1584353"/>
            <a:chExt cx="2332011" cy="2289459"/>
          </a:xfrm>
        </p:grpSpPr>
        <p:sp>
          <p:nvSpPr>
            <p:cNvPr id="108" name="Oval 107"/>
            <p:cNvSpPr/>
            <p:nvPr/>
          </p:nvSpPr>
          <p:spPr>
            <a:xfrm>
              <a:off x="8258786" y="1584353"/>
              <a:ext cx="2332011" cy="2289459"/>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9" name="TextBox 88"/>
            <p:cNvSpPr txBox="1">
              <a:spLocks noChangeArrowheads="1"/>
            </p:cNvSpPr>
            <p:nvPr/>
          </p:nvSpPr>
          <p:spPr bwMode="auto">
            <a:xfrm>
              <a:off x="8431787" y="1934628"/>
              <a:ext cx="1986009" cy="89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3200" dirty="0">
                  <a:solidFill>
                    <a:schemeClr val="bg1"/>
                  </a:solidFill>
                  <a:latin typeface="+mn-lt"/>
                </a:rPr>
                <a:t>+$6,445 </a:t>
              </a:r>
              <a:r>
                <a:rPr lang="en-US" altLang="en-US" dirty="0">
                  <a:solidFill>
                    <a:schemeClr val="bg1"/>
                  </a:solidFill>
                  <a:latin typeface="+mn-lt"/>
                </a:rPr>
                <a:t>saved per patient</a:t>
              </a:r>
              <a:endParaRPr lang="en-US" altLang="en-US" sz="2400" dirty="0">
                <a:solidFill>
                  <a:schemeClr val="bg1"/>
                </a:solidFill>
                <a:latin typeface="+mn-lt"/>
              </a:endParaRPr>
            </a:p>
          </p:txBody>
        </p:sp>
        <p:grpSp>
          <p:nvGrpSpPr>
            <p:cNvPr id="110" name="Group 109"/>
            <p:cNvGrpSpPr/>
            <p:nvPr/>
          </p:nvGrpSpPr>
          <p:grpSpPr bwMode="auto">
            <a:xfrm>
              <a:off x="9053100" y="2946510"/>
              <a:ext cx="775867" cy="491202"/>
              <a:chOff x="2763106" y="3418350"/>
              <a:chExt cx="419841" cy="227695"/>
            </a:xfrm>
            <a:solidFill>
              <a:schemeClr val="bg1"/>
            </a:solidFill>
          </p:grpSpPr>
          <p:sp>
            <p:nvSpPr>
              <p:cNvPr id="111" name="Freeform 27"/>
              <p:cNvSpPr>
                <a:spLocks noEditPoints="1"/>
              </p:cNvSpPr>
              <p:nvPr/>
            </p:nvSpPr>
            <p:spPr bwMode="auto">
              <a:xfrm>
                <a:off x="2763106" y="3418350"/>
                <a:ext cx="419841" cy="227695"/>
              </a:xfrm>
              <a:custGeom>
                <a:avLst/>
                <a:gdLst>
                  <a:gd name="T0" fmla="*/ 210 w 210"/>
                  <a:gd name="T1" fmla="*/ 17 h 114"/>
                  <a:gd name="T2" fmla="*/ 117 w 210"/>
                  <a:gd name="T3" fmla="*/ 0 h 114"/>
                  <a:gd name="T4" fmla="*/ 24 w 210"/>
                  <a:gd name="T5" fmla="*/ 17 h 114"/>
                  <a:gd name="T6" fmla="*/ 24 w 210"/>
                  <a:gd name="T7" fmla="*/ 18 h 114"/>
                  <a:gd name="T8" fmla="*/ 24 w 210"/>
                  <a:gd name="T9" fmla="*/ 33 h 114"/>
                  <a:gd name="T10" fmla="*/ 13 w 210"/>
                  <a:gd name="T11" fmla="*/ 40 h 114"/>
                  <a:gd name="T12" fmla="*/ 12 w 210"/>
                  <a:gd name="T13" fmla="*/ 42 h 114"/>
                  <a:gd name="T14" fmla="*/ 12 w 210"/>
                  <a:gd name="T15" fmla="*/ 63 h 114"/>
                  <a:gd name="T16" fmla="*/ 12 w 210"/>
                  <a:gd name="T17" fmla="*/ 64 h 114"/>
                  <a:gd name="T18" fmla="*/ 13 w 210"/>
                  <a:gd name="T19" fmla="*/ 65 h 114"/>
                  <a:gd name="T20" fmla="*/ 1 w 210"/>
                  <a:gd name="T21" fmla="*/ 72 h 114"/>
                  <a:gd name="T22" fmla="*/ 0 w 210"/>
                  <a:gd name="T23" fmla="*/ 74 h 114"/>
                  <a:gd name="T24" fmla="*/ 0 w 210"/>
                  <a:gd name="T25" fmla="*/ 95 h 114"/>
                  <a:gd name="T26" fmla="*/ 1 w 210"/>
                  <a:gd name="T27" fmla="*/ 96 h 114"/>
                  <a:gd name="T28" fmla="*/ 22 w 210"/>
                  <a:gd name="T29" fmla="*/ 107 h 114"/>
                  <a:gd name="T30" fmla="*/ 25 w 210"/>
                  <a:gd name="T31" fmla="*/ 108 h 114"/>
                  <a:gd name="T32" fmla="*/ 25 w 210"/>
                  <a:gd name="T33" fmla="*/ 107 h 114"/>
                  <a:gd name="T34" fmla="*/ 94 w 210"/>
                  <a:gd name="T35" fmla="*/ 114 h 114"/>
                  <a:gd name="T36" fmla="*/ 185 w 210"/>
                  <a:gd name="T37" fmla="*/ 97 h 114"/>
                  <a:gd name="T38" fmla="*/ 187 w 210"/>
                  <a:gd name="T39" fmla="*/ 95 h 114"/>
                  <a:gd name="T40" fmla="*/ 187 w 210"/>
                  <a:gd name="T41" fmla="*/ 74 h 114"/>
                  <a:gd name="T42" fmla="*/ 186 w 210"/>
                  <a:gd name="T43" fmla="*/ 72 h 114"/>
                  <a:gd name="T44" fmla="*/ 186 w 210"/>
                  <a:gd name="T45" fmla="*/ 72 h 114"/>
                  <a:gd name="T46" fmla="*/ 198 w 210"/>
                  <a:gd name="T47" fmla="*/ 64 h 114"/>
                  <a:gd name="T48" fmla="*/ 198 w 210"/>
                  <a:gd name="T49" fmla="*/ 63 h 114"/>
                  <a:gd name="T50" fmla="*/ 198 w 210"/>
                  <a:gd name="T51" fmla="*/ 48 h 114"/>
                  <a:gd name="T52" fmla="*/ 210 w 210"/>
                  <a:gd name="T53" fmla="*/ 41 h 114"/>
                  <a:gd name="T54" fmla="*/ 210 w 210"/>
                  <a:gd name="T55" fmla="*/ 40 h 114"/>
                  <a:gd name="T56" fmla="*/ 210 w 210"/>
                  <a:gd name="T57" fmla="*/ 18 h 114"/>
                  <a:gd name="T58" fmla="*/ 210 w 210"/>
                  <a:gd name="T59" fmla="*/ 17 h 114"/>
                  <a:gd name="T60" fmla="*/ 27 w 210"/>
                  <a:gd name="T61" fmla="*/ 18 h 114"/>
                  <a:gd name="T62" fmla="*/ 27 w 210"/>
                  <a:gd name="T63" fmla="*/ 18 h 114"/>
                  <a:gd name="T64" fmla="*/ 117 w 210"/>
                  <a:gd name="T65" fmla="*/ 3 h 114"/>
                  <a:gd name="T66" fmla="*/ 207 w 210"/>
                  <a:gd name="T67" fmla="*/ 18 h 114"/>
                  <a:gd name="T68" fmla="*/ 207 w 210"/>
                  <a:gd name="T69" fmla="*/ 18 h 114"/>
                  <a:gd name="T70" fmla="*/ 207 w 210"/>
                  <a:gd name="T71" fmla="*/ 20 h 114"/>
                  <a:gd name="T72" fmla="*/ 117 w 210"/>
                  <a:gd name="T73" fmla="*/ 36 h 114"/>
                  <a:gd name="T74" fmla="*/ 27 w 210"/>
                  <a:gd name="T75" fmla="*/ 20 h 114"/>
                  <a:gd name="T76" fmla="*/ 27 w 210"/>
                  <a:gd name="T77" fmla="*/ 18 h 114"/>
                  <a:gd name="T78" fmla="*/ 15 w 210"/>
                  <a:gd name="T79" fmla="*/ 42 h 114"/>
                  <a:gd name="T80" fmla="*/ 15 w 210"/>
                  <a:gd name="T81" fmla="*/ 42 h 114"/>
                  <a:gd name="T82" fmla="*/ 24 w 210"/>
                  <a:gd name="T83" fmla="*/ 36 h 114"/>
                  <a:gd name="T84" fmla="*/ 24 w 210"/>
                  <a:gd name="T85" fmla="*/ 40 h 114"/>
                  <a:gd name="T86" fmla="*/ 24 w 210"/>
                  <a:gd name="T87" fmla="*/ 41 h 114"/>
                  <a:gd name="T88" fmla="*/ 117 w 210"/>
                  <a:gd name="T89" fmla="*/ 58 h 114"/>
                  <a:gd name="T90" fmla="*/ 160 w 210"/>
                  <a:gd name="T91" fmla="*/ 56 h 114"/>
                  <a:gd name="T92" fmla="*/ 105 w 210"/>
                  <a:gd name="T93" fmla="*/ 59 h 114"/>
                  <a:gd name="T94" fmla="*/ 15 w 210"/>
                  <a:gd name="T95" fmla="*/ 43 h 114"/>
                  <a:gd name="T96" fmla="*/ 15 w 210"/>
                  <a:gd name="T97" fmla="*/ 42 h 114"/>
                  <a:gd name="T98" fmla="*/ 4 w 210"/>
                  <a:gd name="T99" fmla="*/ 74 h 114"/>
                  <a:gd name="T100" fmla="*/ 4 w 210"/>
                  <a:gd name="T101" fmla="*/ 74 h 114"/>
                  <a:gd name="T102" fmla="*/ 15 w 210"/>
                  <a:gd name="T103" fmla="*/ 67 h 114"/>
                  <a:gd name="T104" fmla="*/ 105 w 210"/>
                  <a:gd name="T105" fmla="*/ 81 h 114"/>
                  <a:gd name="T106" fmla="*/ 183 w 210"/>
                  <a:gd name="T107" fmla="*/ 73 h 114"/>
                  <a:gd name="T108" fmla="*/ 183 w 210"/>
                  <a:gd name="T109" fmla="*/ 74 h 114"/>
                  <a:gd name="T110" fmla="*/ 183 w 210"/>
                  <a:gd name="T111" fmla="*/ 74 h 114"/>
                  <a:gd name="T112" fmla="*/ 184 w 210"/>
                  <a:gd name="T113" fmla="*/ 75 h 114"/>
                  <a:gd name="T114" fmla="*/ 94 w 210"/>
                  <a:gd name="T115" fmla="*/ 91 h 114"/>
                  <a:gd name="T116" fmla="*/ 3 w 210"/>
                  <a:gd name="T117" fmla="*/ 75 h 114"/>
                  <a:gd name="T118" fmla="*/ 4 w 210"/>
                  <a:gd name="T119" fmla="*/ 7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0" h="114">
                    <a:moveTo>
                      <a:pt x="210" y="17"/>
                    </a:moveTo>
                    <a:cubicBezTo>
                      <a:pt x="204" y="6"/>
                      <a:pt x="159" y="0"/>
                      <a:pt x="117" y="0"/>
                    </a:cubicBezTo>
                    <a:cubicBezTo>
                      <a:pt x="75" y="0"/>
                      <a:pt x="30" y="6"/>
                      <a:pt x="24" y="17"/>
                    </a:cubicBezTo>
                    <a:cubicBezTo>
                      <a:pt x="24" y="17"/>
                      <a:pt x="24" y="18"/>
                      <a:pt x="24" y="18"/>
                    </a:cubicBezTo>
                    <a:cubicBezTo>
                      <a:pt x="24" y="33"/>
                      <a:pt x="24" y="33"/>
                      <a:pt x="24" y="33"/>
                    </a:cubicBezTo>
                    <a:cubicBezTo>
                      <a:pt x="18" y="35"/>
                      <a:pt x="14" y="38"/>
                      <a:pt x="13" y="40"/>
                    </a:cubicBezTo>
                    <a:cubicBezTo>
                      <a:pt x="12" y="40"/>
                      <a:pt x="12" y="41"/>
                      <a:pt x="12" y="42"/>
                    </a:cubicBezTo>
                    <a:cubicBezTo>
                      <a:pt x="12" y="63"/>
                      <a:pt x="12" y="63"/>
                      <a:pt x="12" y="63"/>
                    </a:cubicBezTo>
                    <a:cubicBezTo>
                      <a:pt x="12" y="63"/>
                      <a:pt x="12" y="64"/>
                      <a:pt x="12" y="64"/>
                    </a:cubicBezTo>
                    <a:cubicBezTo>
                      <a:pt x="13" y="64"/>
                      <a:pt x="13" y="65"/>
                      <a:pt x="13" y="65"/>
                    </a:cubicBezTo>
                    <a:cubicBezTo>
                      <a:pt x="7" y="67"/>
                      <a:pt x="3" y="70"/>
                      <a:pt x="1" y="72"/>
                    </a:cubicBezTo>
                    <a:cubicBezTo>
                      <a:pt x="1" y="73"/>
                      <a:pt x="0" y="73"/>
                      <a:pt x="0" y="74"/>
                    </a:cubicBezTo>
                    <a:cubicBezTo>
                      <a:pt x="0" y="95"/>
                      <a:pt x="0" y="95"/>
                      <a:pt x="0" y="95"/>
                    </a:cubicBezTo>
                    <a:cubicBezTo>
                      <a:pt x="0" y="96"/>
                      <a:pt x="1" y="96"/>
                      <a:pt x="1" y="96"/>
                    </a:cubicBezTo>
                    <a:cubicBezTo>
                      <a:pt x="3" y="101"/>
                      <a:pt x="11" y="104"/>
                      <a:pt x="22" y="107"/>
                    </a:cubicBezTo>
                    <a:cubicBezTo>
                      <a:pt x="22" y="107"/>
                      <a:pt x="25" y="107"/>
                      <a:pt x="25" y="108"/>
                    </a:cubicBezTo>
                    <a:cubicBezTo>
                      <a:pt x="25" y="107"/>
                      <a:pt x="25" y="107"/>
                      <a:pt x="25" y="107"/>
                    </a:cubicBezTo>
                    <a:cubicBezTo>
                      <a:pt x="43" y="111"/>
                      <a:pt x="69" y="114"/>
                      <a:pt x="94" y="114"/>
                    </a:cubicBezTo>
                    <a:cubicBezTo>
                      <a:pt x="134" y="114"/>
                      <a:pt x="178" y="108"/>
                      <a:pt x="185" y="97"/>
                    </a:cubicBezTo>
                    <a:cubicBezTo>
                      <a:pt x="187" y="95"/>
                      <a:pt x="187" y="95"/>
                      <a:pt x="187" y="95"/>
                    </a:cubicBezTo>
                    <a:cubicBezTo>
                      <a:pt x="187" y="74"/>
                      <a:pt x="187" y="74"/>
                      <a:pt x="187" y="74"/>
                    </a:cubicBezTo>
                    <a:cubicBezTo>
                      <a:pt x="187" y="73"/>
                      <a:pt x="186" y="73"/>
                      <a:pt x="186" y="72"/>
                    </a:cubicBezTo>
                    <a:cubicBezTo>
                      <a:pt x="186" y="72"/>
                      <a:pt x="186" y="72"/>
                      <a:pt x="186" y="72"/>
                    </a:cubicBezTo>
                    <a:cubicBezTo>
                      <a:pt x="192" y="70"/>
                      <a:pt x="196" y="67"/>
                      <a:pt x="198" y="64"/>
                    </a:cubicBezTo>
                    <a:cubicBezTo>
                      <a:pt x="198" y="64"/>
                      <a:pt x="198" y="64"/>
                      <a:pt x="198" y="63"/>
                    </a:cubicBezTo>
                    <a:cubicBezTo>
                      <a:pt x="198" y="48"/>
                      <a:pt x="198" y="48"/>
                      <a:pt x="198" y="48"/>
                    </a:cubicBezTo>
                    <a:cubicBezTo>
                      <a:pt x="204" y="46"/>
                      <a:pt x="208" y="44"/>
                      <a:pt x="210" y="41"/>
                    </a:cubicBezTo>
                    <a:cubicBezTo>
                      <a:pt x="210" y="40"/>
                      <a:pt x="210" y="40"/>
                      <a:pt x="210" y="40"/>
                    </a:cubicBezTo>
                    <a:cubicBezTo>
                      <a:pt x="210" y="18"/>
                      <a:pt x="210" y="18"/>
                      <a:pt x="210" y="18"/>
                    </a:cubicBezTo>
                    <a:cubicBezTo>
                      <a:pt x="210" y="18"/>
                      <a:pt x="210" y="17"/>
                      <a:pt x="210" y="17"/>
                    </a:cubicBezTo>
                    <a:close/>
                    <a:moveTo>
                      <a:pt x="27" y="18"/>
                    </a:moveTo>
                    <a:cubicBezTo>
                      <a:pt x="27" y="18"/>
                      <a:pt x="27" y="18"/>
                      <a:pt x="27" y="18"/>
                    </a:cubicBezTo>
                    <a:cubicBezTo>
                      <a:pt x="31" y="10"/>
                      <a:pt x="67" y="3"/>
                      <a:pt x="117" y="3"/>
                    </a:cubicBezTo>
                    <a:cubicBezTo>
                      <a:pt x="167" y="3"/>
                      <a:pt x="203" y="10"/>
                      <a:pt x="207" y="18"/>
                    </a:cubicBezTo>
                    <a:cubicBezTo>
                      <a:pt x="207" y="18"/>
                      <a:pt x="207" y="18"/>
                      <a:pt x="207" y="18"/>
                    </a:cubicBezTo>
                    <a:cubicBezTo>
                      <a:pt x="207" y="20"/>
                      <a:pt x="207" y="20"/>
                      <a:pt x="207" y="20"/>
                    </a:cubicBezTo>
                    <a:cubicBezTo>
                      <a:pt x="206" y="27"/>
                      <a:pt x="169" y="36"/>
                      <a:pt x="117" y="36"/>
                    </a:cubicBezTo>
                    <a:cubicBezTo>
                      <a:pt x="65" y="36"/>
                      <a:pt x="28" y="27"/>
                      <a:pt x="27" y="20"/>
                    </a:cubicBezTo>
                    <a:lnTo>
                      <a:pt x="27" y="18"/>
                    </a:lnTo>
                    <a:close/>
                    <a:moveTo>
                      <a:pt x="15" y="42"/>
                    </a:moveTo>
                    <a:cubicBezTo>
                      <a:pt x="15" y="42"/>
                      <a:pt x="15" y="42"/>
                      <a:pt x="15" y="42"/>
                    </a:cubicBezTo>
                    <a:cubicBezTo>
                      <a:pt x="16" y="40"/>
                      <a:pt x="19" y="38"/>
                      <a:pt x="24" y="36"/>
                    </a:cubicBezTo>
                    <a:cubicBezTo>
                      <a:pt x="24" y="40"/>
                      <a:pt x="24" y="40"/>
                      <a:pt x="24" y="40"/>
                    </a:cubicBezTo>
                    <a:cubicBezTo>
                      <a:pt x="24" y="40"/>
                      <a:pt x="24" y="40"/>
                      <a:pt x="24" y="41"/>
                    </a:cubicBezTo>
                    <a:cubicBezTo>
                      <a:pt x="29" y="52"/>
                      <a:pt x="75" y="58"/>
                      <a:pt x="117" y="58"/>
                    </a:cubicBezTo>
                    <a:cubicBezTo>
                      <a:pt x="132" y="58"/>
                      <a:pt x="147" y="57"/>
                      <a:pt x="160" y="56"/>
                    </a:cubicBezTo>
                    <a:cubicBezTo>
                      <a:pt x="145" y="58"/>
                      <a:pt x="127" y="59"/>
                      <a:pt x="105" y="59"/>
                    </a:cubicBezTo>
                    <a:cubicBezTo>
                      <a:pt x="52" y="59"/>
                      <a:pt x="16" y="51"/>
                      <a:pt x="15" y="43"/>
                    </a:cubicBezTo>
                    <a:lnTo>
                      <a:pt x="15" y="42"/>
                    </a:lnTo>
                    <a:close/>
                    <a:moveTo>
                      <a:pt x="4" y="74"/>
                    </a:moveTo>
                    <a:cubicBezTo>
                      <a:pt x="4" y="74"/>
                      <a:pt x="4" y="74"/>
                      <a:pt x="4" y="74"/>
                    </a:cubicBezTo>
                    <a:cubicBezTo>
                      <a:pt x="5" y="72"/>
                      <a:pt x="9" y="69"/>
                      <a:pt x="15" y="67"/>
                    </a:cubicBezTo>
                    <a:cubicBezTo>
                      <a:pt x="27" y="77"/>
                      <a:pt x="68" y="81"/>
                      <a:pt x="105" y="81"/>
                    </a:cubicBezTo>
                    <a:cubicBezTo>
                      <a:pt x="134" y="81"/>
                      <a:pt x="165" y="78"/>
                      <a:pt x="183" y="73"/>
                    </a:cubicBezTo>
                    <a:cubicBezTo>
                      <a:pt x="183" y="73"/>
                      <a:pt x="183" y="74"/>
                      <a:pt x="183" y="74"/>
                    </a:cubicBezTo>
                    <a:cubicBezTo>
                      <a:pt x="183" y="74"/>
                      <a:pt x="183" y="74"/>
                      <a:pt x="183" y="74"/>
                    </a:cubicBezTo>
                    <a:cubicBezTo>
                      <a:pt x="184" y="75"/>
                      <a:pt x="184" y="75"/>
                      <a:pt x="184" y="75"/>
                    </a:cubicBezTo>
                    <a:cubicBezTo>
                      <a:pt x="183" y="83"/>
                      <a:pt x="146" y="91"/>
                      <a:pt x="94" y="91"/>
                    </a:cubicBezTo>
                    <a:cubicBezTo>
                      <a:pt x="41" y="91"/>
                      <a:pt x="4" y="83"/>
                      <a:pt x="3" y="75"/>
                    </a:cubicBezTo>
                    <a:lnTo>
                      <a:pt x="4"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pPr eaLnBrk="1" fontAlgn="auto" hangingPunct="1">
                  <a:spcBef>
                    <a:spcPts val="0"/>
                  </a:spcBef>
                  <a:spcAft>
                    <a:spcPts val="0"/>
                  </a:spcAft>
                  <a:defRPr/>
                </a:pPr>
                <a:endParaRPr lang="en-GB" sz="1400" kern="0" dirty="0">
                  <a:solidFill>
                    <a:prstClr val="black"/>
                  </a:solidFill>
                  <a:latin typeface="Smith&amp;NephewLF"/>
                </a:endParaRPr>
              </a:p>
            </p:txBody>
          </p:sp>
          <p:sp>
            <p:nvSpPr>
              <p:cNvPr id="112" name="Freeform 28"/>
              <p:cNvSpPr>
                <a:spLocks/>
              </p:cNvSpPr>
              <p:nvPr/>
            </p:nvSpPr>
            <p:spPr bwMode="auto">
              <a:xfrm>
                <a:off x="2940861" y="3428507"/>
                <a:ext cx="98189" cy="58405"/>
              </a:xfrm>
              <a:custGeom>
                <a:avLst/>
                <a:gdLst>
                  <a:gd name="T0" fmla="*/ 23 w 49"/>
                  <a:gd name="T1" fmla="*/ 16 h 29"/>
                  <a:gd name="T2" fmla="*/ 34 w 49"/>
                  <a:gd name="T3" fmla="*/ 18 h 29"/>
                  <a:gd name="T4" fmla="*/ 28 w 49"/>
                  <a:gd name="T5" fmla="*/ 21 h 29"/>
                  <a:gd name="T6" fmla="*/ 13 w 49"/>
                  <a:gd name="T7" fmla="*/ 21 h 29"/>
                  <a:gd name="T8" fmla="*/ 13 w 49"/>
                  <a:gd name="T9" fmla="*/ 25 h 29"/>
                  <a:gd name="T10" fmla="*/ 29 w 49"/>
                  <a:gd name="T11" fmla="*/ 25 h 29"/>
                  <a:gd name="T12" fmla="*/ 32 w 49"/>
                  <a:gd name="T13" fmla="*/ 29 h 29"/>
                  <a:gd name="T14" fmla="*/ 40 w 49"/>
                  <a:gd name="T15" fmla="*/ 28 h 29"/>
                  <a:gd name="T16" fmla="*/ 37 w 49"/>
                  <a:gd name="T17" fmla="*/ 24 h 29"/>
                  <a:gd name="T18" fmla="*/ 47 w 49"/>
                  <a:gd name="T19" fmla="*/ 16 h 29"/>
                  <a:gd name="T20" fmla="*/ 27 w 49"/>
                  <a:gd name="T21" fmla="*/ 11 h 29"/>
                  <a:gd name="T22" fmla="*/ 15 w 49"/>
                  <a:gd name="T23" fmla="*/ 10 h 29"/>
                  <a:gd name="T24" fmla="*/ 20 w 49"/>
                  <a:gd name="T25" fmla="*/ 7 h 29"/>
                  <a:gd name="T26" fmla="*/ 34 w 49"/>
                  <a:gd name="T27" fmla="*/ 7 h 29"/>
                  <a:gd name="T28" fmla="*/ 33 w 49"/>
                  <a:gd name="T29" fmla="*/ 3 h 29"/>
                  <a:gd name="T30" fmla="*/ 20 w 49"/>
                  <a:gd name="T31" fmla="*/ 3 h 29"/>
                  <a:gd name="T32" fmla="*/ 17 w 49"/>
                  <a:gd name="T33" fmla="*/ 0 h 29"/>
                  <a:gd name="T34" fmla="*/ 9 w 49"/>
                  <a:gd name="T35" fmla="*/ 1 h 29"/>
                  <a:gd name="T36" fmla="*/ 11 w 49"/>
                  <a:gd name="T37" fmla="*/ 4 h 29"/>
                  <a:gd name="T38" fmla="*/ 2 w 49"/>
                  <a:gd name="T39" fmla="*/ 11 h 29"/>
                  <a:gd name="T40" fmla="*/ 23 w 49"/>
                  <a:gd name="T41"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29">
                    <a:moveTo>
                      <a:pt x="23" y="16"/>
                    </a:moveTo>
                    <a:cubicBezTo>
                      <a:pt x="30" y="16"/>
                      <a:pt x="33" y="17"/>
                      <a:pt x="34" y="18"/>
                    </a:cubicBezTo>
                    <a:cubicBezTo>
                      <a:pt x="35" y="20"/>
                      <a:pt x="33" y="21"/>
                      <a:pt x="28" y="21"/>
                    </a:cubicBezTo>
                    <a:cubicBezTo>
                      <a:pt x="22" y="22"/>
                      <a:pt x="17" y="22"/>
                      <a:pt x="13" y="21"/>
                    </a:cubicBezTo>
                    <a:cubicBezTo>
                      <a:pt x="13" y="25"/>
                      <a:pt x="13" y="25"/>
                      <a:pt x="13" y="25"/>
                    </a:cubicBezTo>
                    <a:cubicBezTo>
                      <a:pt x="17" y="26"/>
                      <a:pt x="23" y="26"/>
                      <a:pt x="29" y="25"/>
                    </a:cubicBezTo>
                    <a:cubicBezTo>
                      <a:pt x="32" y="29"/>
                      <a:pt x="32" y="29"/>
                      <a:pt x="32" y="29"/>
                    </a:cubicBezTo>
                    <a:cubicBezTo>
                      <a:pt x="40" y="28"/>
                      <a:pt x="40" y="28"/>
                      <a:pt x="40" y="28"/>
                    </a:cubicBezTo>
                    <a:cubicBezTo>
                      <a:pt x="37" y="24"/>
                      <a:pt x="37" y="24"/>
                      <a:pt x="37" y="24"/>
                    </a:cubicBezTo>
                    <a:cubicBezTo>
                      <a:pt x="46" y="23"/>
                      <a:pt x="49" y="20"/>
                      <a:pt x="47" y="16"/>
                    </a:cubicBezTo>
                    <a:cubicBezTo>
                      <a:pt x="44" y="13"/>
                      <a:pt x="39" y="12"/>
                      <a:pt x="27" y="11"/>
                    </a:cubicBezTo>
                    <a:cubicBezTo>
                      <a:pt x="19" y="11"/>
                      <a:pt x="16" y="11"/>
                      <a:pt x="15" y="10"/>
                    </a:cubicBezTo>
                    <a:cubicBezTo>
                      <a:pt x="14" y="9"/>
                      <a:pt x="15" y="7"/>
                      <a:pt x="20" y="7"/>
                    </a:cubicBezTo>
                    <a:cubicBezTo>
                      <a:pt x="26" y="6"/>
                      <a:pt x="31" y="7"/>
                      <a:pt x="34" y="7"/>
                    </a:cubicBezTo>
                    <a:cubicBezTo>
                      <a:pt x="33" y="3"/>
                      <a:pt x="33" y="3"/>
                      <a:pt x="33" y="3"/>
                    </a:cubicBezTo>
                    <a:cubicBezTo>
                      <a:pt x="30" y="2"/>
                      <a:pt x="25" y="2"/>
                      <a:pt x="20" y="3"/>
                    </a:cubicBezTo>
                    <a:cubicBezTo>
                      <a:pt x="17" y="0"/>
                      <a:pt x="17" y="0"/>
                      <a:pt x="17" y="0"/>
                    </a:cubicBezTo>
                    <a:cubicBezTo>
                      <a:pt x="9" y="1"/>
                      <a:pt x="9" y="1"/>
                      <a:pt x="9" y="1"/>
                    </a:cubicBezTo>
                    <a:cubicBezTo>
                      <a:pt x="11" y="4"/>
                      <a:pt x="11" y="4"/>
                      <a:pt x="11" y="4"/>
                    </a:cubicBezTo>
                    <a:cubicBezTo>
                      <a:pt x="3" y="6"/>
                      <a:pt x="0" y="8"/>
                      <a:pt x="2" y="11"/>
                    </a:cubicBezTo>
                    <a:cubicBezTo>
                      <a:pt x="5" y="15"/>
                      <a:pt x="13" y="16"/>
                      <a:pt x="2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pPr eaLnBrk="1" fontAlgn="auto" hangingPunct="1">
                  <a:spcBef>
                    <a:spcPts val="0"/>
                  </a:spcBef>
                  <a:spcAft>
                    <a:spcPts val="0"/>
                  </a:spcAft>
                  <a:defRPr/>
                </a:pPr>
                <a:endParaRPr lang="en-GB" sz="1400" kern="0" dirty="0">
                  <a:solidFill>
                    <a:prstClr val="black"/>
                  </a:solidFill>
                  <a:latin typeface="Smith&amp;NephewLF"/>
                </a:endParaRPr>
              </a:p>
            </p:txBody>
          </p:sp>
        </p:grpSp>
      </p:grpSp>
      <p:sp>
        <p:nvSpPr>
          <p:cNvPr id="5" name="Oval 4"/>
          <p:cNvSpPr/>
          <p:nvPr/>
        </p:nvSpPr>
        <p:spPr>
          <a:xfrm>
            <a:off x="1120930" y="4804382"/>
            <a:ext cx="671918" cy="671918"/>
          </a:xfrm>
          <a:prstGeom prst="ellipse">
            <a:avLst/>
          </a:prstGeom>
          <a:solidFill>
            <a:srgbClr val="C4BD9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1932548" y="4804382"/>
            <a:ext cx="671918" cy="671918"/>
          </a:xfrm>
          <a:prstGeom prst="ellipse">
            <a:avLst/>
          </a:prstGeom>
          <a:solidFill>
            <a:srgbClr val="C4BD9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526739" y="4116626"/>
            <a:ext cx="671918" cy="671918"/>
          </a:xfrm>
          <a:prstGeom prst="ellipse">
            <a:avLst/>
          </a:prstGeom>
          <a:solidFill>
            <a:srgbClr val="C4BD9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1120930" y="4116626"/>
            <a:ext cx="1483536" cy="1359674"/>
            <a:chOff x="1273330" y="4269026"/>
            <a:chExt cx="1483536" cy="1359674"/>
          </a:xfrm>
        </p:grpSpPr>
        <p:sp>
          <p:nvSpPr>
            <p:cNvPr id="105" name="Oval 104"/>
            <p:cNvSpPr/>
            <p:nvPr/>
          </p:nvSpPr>
          <p:spPr>
            <a:xfrm>
              <a:off x="1273330" y="4956782"/>
              <a:ext cx="671918" cy="671918"/>
            </a:xfrm>
            <a:prstGeom prst="ellipse">
              <a:avLst/>
            </a:prstGeom>
            <a:solidFill>
              <a:srgbClr val="C4BD9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2084948" y="4956782"/>
              <a:ext cx="671918" cy="671918"/>
            </a:xfrm>
            <a:prstGeom prst="ellipse">
              <a:avLst/>
            </a:prstGeom>
            <a:solidFill>
              <a:srgbClr val="C4BD9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1679139" y="4269026"/>
              <a:ext cx="671918" cy="671918"/>
            </a:xfrm>
            <a:prstGeom prst="ellipse">
              <a:avLst/>
            </a:prstGeom>
            <a:solidFill>
              <a:srgbClr val="C4BD9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8" name="Oval 137"/>
          <p:cNvSpPr/>
          <p:nvPr/>
        </p:nvSpPr>
        <p:spPr>
          <a:xfrm>
            <a:off x="6177296" y="4316255"/>
            <a:ext cx="671918" cy="671918"/>
          </a:xfrm>
          <a:prstGeom prst="ellipse">
            <a:avLst/>
          </a:prstGeom>
          <a:solidFill>
            <a:srgbClr val="9CB9D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6977649" y="4181250"/>
            <a:ext cx="671918" cy="671918"/>
          </a:xfrm>
          <a:prstGeom prst="ellipse">
            <a:avLst/>
          </a:prstGeom>
          <a:solidFill>
            <a:srgbClr val="9CB9D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6465054" y="3570850"/>
            <a:ext cx="671918" cy="671918"/>
          </a:xfrm>
          <a:prstGeom prst="ellipse">
            <a:avLst/>
          </a:prstGeom>
          <a:solidFill>
            <a:srgbClr val="9CB9D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2" name="Group 141"/>
          <p:cNvGrpSpPr/>
          <p:nvPr/>
        </p:nvGrpSpPr>
        <p:grpSpPr>
          <a:xfrm rot="21031104">
            <a:off x="6115105" y="3566291"/>
            <a:ext cx="1483536" cy="1359674"/>
            <a:chOff x="1273330" y="4269026"/>
            <a:chExt cx="1483536" cy="1359674"/>
          </a:xfrm>
          <a:solidFill>
            <a:srgbClr val="9CB9D5"/>
          </a:solidFill>
        </p:grpSpPr>
        <p:sp>
          <p:nvSpPr>
            <p:cNvPr id="143" name="Oval 142"/>
            <p:cNvSpPr/>
            <p:nvPr/>
          </p:nvSpPr>
          <p:spPr>
            <a:xfrm>
              <a:off x="1273330" y="4956782"/>
              <a:ext cx="671918" cy="671918"/>
            </a:xfrm>
            <a:prstGeom prst="ellipse">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2084948" y="4956782"/>
              <a:ext cx="671918" cy="671918"/>
            </a:xfrm>
            <a:prstGeom prst="ellipse">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1679139" y="4269026"/>
              <a:ext cx="671918" cy="671918"/>
            </a:xfrm>
            <a:prstGeom prst="ellipse">
              <a:avLst/>
            </a:prstGeom>
            <a:grp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p:cNvGrpSpPr/>
          <p:nvPr/>
        </p:nvGrpSpPr>
        <p:grpSpPr>
          <a:xfrm>
            <a:off x="4572000" y="1204880"/>
            <a:ext cx="3935675" cy="3746501"/>
            <a:chOff x="4572000" y="1529154"/>
            <a:chExt cx="3935675" cy="3746501"/>
          </a:xfrm>
        </p:grpSpPr>
        <p:sp>
          <p:nvSpPr>
            <p:cNvPr id="76" name="Rectangle 75"/>
            <p:cNvSpPr/>
            <p:nvPr/>
          </p:nvSpPr>
          <p:spPr>
            <a:xfrm>
              <a:off x="4572000" y="1529154"/>
              <a:ext cx="3800977" cy="3746501"/>
            </a:xfrm>
            <a:prstGeom prst="rect">
              <a:avLst/>
            </a:prstGeom>
            <a:solidFill>
              <a:schemeClr val="accent3">
                <a:lumMod val="40000"/>
                <a:lumOff val="6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4572000" y="1537283"/>
              <a:ext cx="1159742" cy="369332"/>
            </a:xfrm>
            <a:prstGeom prst="rect">
              <a:avLst/>
            </a:prstGeom>
            <a:noFill/>
          </p:spPr>
          <p:txBody>
            <a:bodyPr wrap="square" rtlCol="0">
              <a:spAutoFit/>
            </a:bodyPr>
            <a:lstStyle/>
            <a:p>
              <a:r>
                <a:rPr lang="en-US" dirty="0"/>
                <a:t>Strengths</a:t>
              </a:r>
            </a:p>
          </p:txBody>
        </p:sp>
        <p:sp>
          <p:nvSpPr>
            <p:cNvPr id="92" name="Rectangle 91"/>
            <p:cNvSpPr/>
            <p:nvPr/>
          </p:nvSpPr>
          <p:spPr>
            <a:xfrm>
              <a:off x="6696811" y="1898486"/>
              <a:ext cx="1579485" cy="1703690"/>
            </a:xfrm>
            <a:prstGeom prst="rect">
              <a:avLst/>
            </a:prstGeom>
            <a:solidFill>
              <a:schemeClr val="accent3">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4666944" y="1898486"/>
              <a:ext cx="1934924" cy="1703690"/>
            </a:xfrm>
            <a:prstGeom prst="rect">
              <a:avLst/>
            </a:prstGeom>
            <a:solidFill>
              <a:schemeClr val="accent3">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66943" y="3754288"/>
              <a:ext cx="3619649" cy="1369255"/>
            </a:xfrm>
            <a:prstGeom prst="rect">
              <a:avLst/>
            </a:prstGeom>
            <a:solidFill>
              <a:schemeClr val="accent3">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 name="Group 70"/>
            <p:cNvGrpSpPr/>
            <p:nvPr/>
          </p:nvGrpSpPr>
          <p:grpSpPr>
            <a:xfrm>
              <a:off x="7110573" y="2059987"/>
              <a:ext cx="739937" cy="993961"/>
              <a:chOff x="189417" y="4494176"/>
              <a:chExt cx="1143000" cy="1535399"/>
            </a:xfrm>
          </p:grpSpPr>
          <p:grpSp>
            <p:nvGrpSpPr>
              <p:cNvPr id="72" name="Group 71"/>
              <p:cNvGrpSpPr/>
              <p:nvPr/>
            </p:nvGrpSpPr>
            <p:grpSpPr>
              <a:xfrm>
                <a:off x="189417" y="4494176"/>
                <a:ext cx="1143000" cy="1535399"/>
                <a:chOff x="6802638" y="2711673"/>
                <a:chExt cx="1703456" cy="2288263"/>
              </a:xfrm>
            </p:grpSpPr>
            <p:sp>
              <p:nvSpPr>
                <p:cNvPr id="74" name="Snip Single Corner Rectangle 73"/>
                <p:cNvSpPr/>
                <p:nvPr/>
              </p:nvSpPr>
              <p:spPr>
                <a:xfrm>
                  <a:off x="6802638" y="2711673"/>
                  <a:ext cx="1703456" cy="2288263"/>
                </a:xfrm>
                <a:prstGeom prst="snip1Rect">
                  <a:avLst/>
                </a:prstGeom>
                <a:solidFill>
                  <a:schemeClr val="bg1"/>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ight Triangle 51"/>
                <p:cNvSpPr/>
                <p:nvPr/>
              </p:nvSpPr>
              <p:spPr>
                <a:xfrm>
                  <a:off x="8222385" y="2713579"/>
                  <a:ext cx="281329" cy="301338"/>
                </a:xfrm>
                <a:custGeom>
                  <a:avLst/>
                  <a:gdLst>
                    <a:gd name="connsiteX0" fmla="*/ 0 w 274184"/>
                    <a:gd name="connsiteY0" fmla="*/ 310863 h 310863"/>
                    <a:gd name="connsiteX1" fmla="*/ 0 w 274184"/>
                    <a:gd name="connsiteY1" fmla="*/ 0 h 310863"/>
                    <a:gd name="connsiteX2" fmla="*/ 274184 w 274184"/>
                    <a:gd name="connsiteY2" fmla="*/ 310863 h 310863"/>
                    <a:gd name="connsiteX3" fmla="*/ 0 w 274184"/>
                    <a:gd name="connsiteY3" fmla="*/ 310863 h 310863"/>
                    <a:gd name="connsiteX0" fmla="*/ 0 w 278947"/>
                    <a:gd name="connsiteY0" fmla="*/ 310863 h 310863"/>
                    <a:gd name="connsiteX1" fmla="*/ 0 w 278947"/>
                    <a:gd name="connsiteY1" fmla="*/ 0 h 310863"/>
                    <a:gd name="connsiteX2" fmla="*/ 278947 w 278947"/>
                    <a:gd name="connsiteY2" fmla="*/ 291813 h 310863"/>
                    <a:gd name="connsiteX3" fmla="*/ 0 w 278947"/>
                    <a:gd name="connsiteY3" fmla="*/ 310863 h 310863"/>
                    <a:gd name="connsiteX0" fmla="*/ 9525 w 288472"/>
                    <a:gd name="connsiteY0" fmla="*/ 301338 h 301338"/>
                    <a:gd name="connsiteX1" fmla="*/ 0 w 288472"/>
                    <a:gd name="connsiteY1" fmla="*/ 0 h 301338"/>
                    <a:gd name="connsiteX2" fmla="*/ 288472 w 288472"/>
                    <a:gd name="connsiteY2" fmla="*/ 282288 h 301338"/>
                    <a:gd name="connsiteX3" fmla="*/ 9525 w 288472"/>
                    <a:gd name="connsiteY3" fmla="*/ 301338 h 301338"/>
                    <a:gd name="connsiteX0" fmla="*/ 9525 w 281329"/>
                    <a:gd name="connsiteY0" fmla="*/ 301338 h 301338"/>
                    <a:gd name="connsiteX1" fmla="*/ 0 w 281329"/>
                    <a:gd name="connsiteY1" fmla="*/ 0 h 301338"/>
                    <a:gd name="connsiteX2" fmla="*/ 281329 w 281329"/>
                    <a:gd name="connsiteY2" fmla="*/ 282288 h 301338"/>
                    <a:gd name="connsiteX3" fmla="*/ 9525 w 281329"/>
                    <a:gd name="connsiteY3" fmla="*/ 301338 h 301338"/>
                  </a:gdLst>
                  <a:ahLst/>
                  <a:cxnLst>
                    <a:cxn ang="0">
                      <a:pos x="connsiteX0" y="connsiteY0"/>
                    </a:cxn>
                    <a:cxn ang="0">
                      <a:pos x="connsiteX1" y="connsiteY1"/>
                    </a:cxn>
                    <a:cxn ang="0">
                      <a:pos x="connsiteX2" y="connsiteY2"/>
                    </a:cxn>
                    <a:cxn ang="0">
                      <a:pos x="connsiteX3" y="connsiteY3"/>
                    </a:cxn>
                  </a:cxnLst>
                  <a:rect l="l" t="t" r="r" b="b"/>
                  <a:pathLst>
                    <a:path w="281329" h="301338">
                      <a:moveTo>
                        <a:pt x="9525" y="301338"/>
                      </a:moveTo>
                      <a:lnTo>
                        <a:pt x="0" y="0"/>
                      </a:lnTo>
                      <a:lnTo>
                        <a:pt x="281329" y="282288"/>
                      </a:lnTo>
                      <a:lnTo>
                        <a:pt x="9525" y="301338"/>
                      </a:lnTo>
                      <a:close/>
                    </a:path>
                  </a:pathLst>
                </a:cu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Freeform 72"/>
              <p:cNvSpPr>
                <a:spLocks noEditPoints="1"/>
              </p:cNvSpPr>
              <p:nvPr/>
            </p:nvSpPr>
            <p:spPr bwMode="auto">
              <a:xfrm>
                <a:off x="423710" y="4792210"/>
                <a:ext cx="673604" cy="1126730"/>
              </a:xfrm>
              <a:custGeom>
                <a:avLst/>
                <a:gdLst>
                  <a:gd name="T0" fmla="*/ 3175 w 3357"/>
                  <a:gd name="T1" fmla="*/ 1305 h 5627"/>
                  <a:gd name="T2" fmla="*/ 2594 w 3357"/>
                  <a:gd name="T3" fmla="*/ 787 h 5627"/>
                  <a:gd name="T4" fmla="*/ 2401 w 3357"/>
                  <a:gd name="T5" fmla="*/ 148 h 5627"/>
                  <a:gd name="T6" fmla="*/ 2093 w 3357"/>
                  <a:gd name="T7" fmla="*/ 599 h 5627"/>
                  <a:gd name="T8" fmla="*/ 1762 w 3357"/>
                  <a:gd name="T9" fmla="*/ 1058 h 5627"/>
                  <a:gd name="T10" fmla="*/ 1386 w 3357"/>
                  <a:gd name="T11" fmla="*/ 914 h 5627"/>
                  <a:gd name="T12" fmla="*/ 1286 w 3357"/>
                  <a:gd name="T13" fmla="*/ 665 h 5627"/>
                  <a:gd name="T14" fmla="*/ 1060 w 3357"/>
                  <a:gd name="T15" fmla="*/ 0 h 5627"/>
                  <a:gd name="T16" fmla="*/ 697 w 3357"/>
                  <a:gd name="T17" fmla="*/ 258 h 5627"/>
                  <a:gd name="T18" fmla="*/ 713 w 3357"/>
                  <a:gd name="T19" fmla="*/ 666 h 5627"/>
                  <a:gd name="T20" fmla="*/ 796 w 3357"/>
                  <a:gd name="T21" fmla="*/ 815 h 5627"/>
                  <a:gd name="T22" fmla="*/ 307 w 3357"/>
                  <a:gd name="T23" fmla="*/ 968 h 5627"/>
                  <a:gd name="T24" fmla="*/ 139 w 3357"/>
                  <a:gd name="T25" fmla="*/ 1938 h 5627"/>
                  <a:gd name="T26" fmla="*/ 35 w 3357"/>
                  <a:gd name="T27" fmla="*/ 2443 h 5627"/>
                  <a:gd name="T28" fmla="*/ 33 w 3357"/>
                  <a:gd name="T29" fmla="*/ 2982 h 5627"/>
                  <a:gd name="T30" fmla="*/ 118 w 3357"/>
                  <a:gd name="T31" fmla="*/ 3018 h 5627"/>
                  <a:gd name="T32" fmla="*/ 201 w 3357"/>
                  <a:gd name="T33" fmla="*/ 3002 h 5627"/>
                  <a:gd name="T34" fmla="*/ 302 w 3357"/>
                  <a:gd name="T35" fmla="*/ 2525 h 5627"/>
                  <a:gd name="T36" fmla="*/ 448 w 3357"/>
                  <a:gd name="T37" fmla="*/ 2247 h 5627"/>
                  <a:gd name="T38" fmla="*/ 409 w 3357"/>
                  <a:gd name="T39" fmla="*/ 2878 h 5627"/>
                  <a:gd name="T40" fmla="*/ 660 w 3357"/>
                  <a:gd name="T41" fmla="*/ 3694 h 5627"/>
                  <a:gd name="T42" fmla="*/ 785 w 3357"/>
                  <a:gd name="T43" fmla="*/ 4690 h 5627"/>
                  <a:gd name="T44" fmla="*/ 691 w 3357"/>
                  <a:gd name="T45" fmla="*/ 5189 h 5627"/>
                  <a:gd name="T46" fmla="*/ 964 w 3357"/>
                  <a:gd name="T47" fmla="*/ 4894 h 5627"/>
                  <a:gd name="T48" fmla="*/ 938 w 3357"/>
                  <a:gd name="T49" fmla="*/ 4346 h 5627"/>
                  <a:gd name="T50" fmla="*/ 1016 w 3357"/>
                  <a:gd name="T51" fmla="*/ 3713 h 5627"/>
                  <a:gd name="T52" fmla="*/ 1059 w 3357"/>
                  <a:gd name="T53" fmla="*/ 4841 h 5627"/>
                  <a:gd name="T54" fmla="*/ 912 w 3357"/>
                  <a:gd name="T55" fmla="*/ 5524 h 5627"/>
                  <a:gd name="T56" fmla="*/ 1202 w 3357"/>
                  <a:gd name="T57" fmla="*/ 5328 h 5627"/>
                  <a:gd name="T58" fmla="*/ 1324 w 3357"/>
                  <a:gd name="T59" fmla="*/ 4488 h 5627"/>
                  <a:gd name="T60" fmla="*/ 1557 w 3357"/>
                  <a:gd name="T61" fmla="*/ 3614 h 5627"/>
                  <a:gd name="T62" fmla="*/ 1701 w 3357"/>
                  <a:gd name="T63" fmla="*/ 3233 h 5627"/>
                  <a:gd name="T64" fmla="*/ 1712 w 3357"/>
                  <a:gd name="T65" fmla="*/ 3618 h 5627"/>
                  <a:gd name="T66" fmla="*/ 1633 w 3357"/>
                  <a:gd name="T67" fmla="*/ 4294 h 5627"/>
                  <a:gd name="T68" fmla="*/ 1697 w 3357"/>
                  <a:gd name="T69" fmla="*/ 4872 h 5627"/>
                  <a:gd name="T70" fmla="*/ 1633 w 3357"/>
                  <a:gd name="T71" fmla="*/ 5112 h 5627"/>
                  <a:gd name="T72" fmla="*/ 1548 w 3357"/>
                  <a:gd name="T73" fmla="*/ 5475 h 5627"/>
                  <a:gd name="T74" fmla="*/ 2032 w 3357"/>
                  <a:gd name="T75" fmla="*/ 5246 h 5627"/>
                  <a:gd name="T76" fmla="*/ 2194 w 3357"/>
                  <a:gd name="T77" fmla="*/ 4867 h 5627"/>
                  <a:gd name="T78" fmla="*/ 2095 w 3357"/>
                  <a:gd name="T79" fmla="*/ 4246 h 5627"/>
                  <a:gd name="T80" fmla="*/ 2206 w 3357"/>
                  <a:gd name="T81" fmla="*/ 3162 h 5627"/>
                  <a:gd name="T82" fmla="*/ 2328 w 3357"/>
                  <a:gd name="T83" fmla="*/ 3547 h 5627"/>
                  <a:gd name="T84" fmla="*/ 2343 w 3357"/>
                  <a:gd name="T85" fmla="*/ 4161 h 5627"/>
                  <a:gd name="T86" fmla="*/ 2327 w 3357"/>
                  <a:gd name="T87" fmla="*/ 4655 h 5627"/>
                  <a:gd name="T88" fmla="*/ 2419 w 3357"/>
                  <a:gd name="T89" fmla="*/ 5017 h 5627"/>
                  <a:gd name="T90" fmla="*/ 2777 w 3357"/>
                  <a:gd name="T91" fmla="*/ 5073 h 5627"/>
                  <a:gd name="T92" fmla="*/ 2681 w 3357"/>
                  <a:gd name="T93" fmla="*/ 4792 h 5627"/>
                  <a:gd name="T94" fmla="*/ 2720 w 3357"/>
                  <a:gd name="T95" fmla="*/ 4425 h 5627"/>
                  <a:gd name="T96" fmla="*/ 2800 w 3357"/>
                  <a:gd name="T97" fmla="*/ 3893 h 5627"/>
                  <a:gd name="T98" fmla="*/ 2827 w 3357"/>
                  <a:gd name="T99" fmla="*/ 3372 h 5627"/>
                  <a:gd name="T100" fmla="*/ 2947 w 3357"/>
                  <a:gd name="T101" fmla="*/ 4596 h 5627"/>
                  <a:gd name="T102" fmla="*/ 2971 w 3357"/>
                  <a:gd name="T103" fmla="*/ 5325 h 5627"/>
                  <a:gd name="T104" fmla="*/ 3037 w 3357"/>
                  <a:gd name="T105" fmla="*/ 5090 h 5627"/>
                  <a:gd name="T106" fmla="*/ 2927 w 3357"/>
                  <a:gd name="T107" fmla="*/ 3349 h 5627"/>
                  <a:gd name="T108" fmla="*/ 3080 w 3357"/>
                  <a:gd name="T109" fmla="*/ 2646 h 5627"/>
                  <a:gd name="T110" fmla="*/ 3187 w 3357"/>
                  <a:gd name="T111" fmla="*/ 2270 h 5627"/>
                  <a:gd name="T112" fmla="*/ 720 w 3357"/>
                  <a:gd name="T113" fmla="*/ 656 h 5627"/>
                  <a:gd name="T114" fmla="*/ 1564 w 3357"/>
                  <a:gd name="T115" fmla="*/ 2301 h 5627"/>
                  <a:gd name="T116" fmla="*/ 1595 w 3357"/>
                  <a:gd name="T117" fmla="*/ 2042 h 5627"/>
                  <a:gd name="T118" fmla="*/ 2704 w 3357"/>
                  <a:gd name="T119" fmla="*/ 4998 h 5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57" h="5627">
                    <a:moveTo>
                      <a:pt x="3338" y="1931"/>
                    </a:moveTo>
                    <a:cubicBezTo>
                      <a:pt x="3333" y="1925"/>
                      <a:pt x="3330" y="1918"/>
                      <a:pt x="3326" y="1912"/>
                    </a:cubicBezTo>
                    <a:cubicBezTo>
                      <a:pt x="3333" y="1898"/>
                      <a:pt x="3333" y="1884"/>
                      <a:pt x="3332" y="1869"/>
                    </a:cubicBezTo>
                    <a:cubicBezTo>
                      <a:pt x="3331" y="1849"/>
                      <a:pt x="3332" y="1828"/>
                      <a:pt x="3333" y="1808"/>
                    </a:cubicBezTo>
                    <a:cubicBezTo>
                      <a:pt x="3335" y="1791"/>
                      <a:pt x="3334" y="1774"/>
                      <a:pt x="3332" y="1756"/>
                    </a:cubicBezTo>
                    <a:cubicBezTo>
                      <a:pt x="3327" y="1720"/>
                      <a:pt x="3322" y="1685"/>
                      <a:pt x="3302" y="1653"/>
                    </a:cubicBezTo>
                    <a:cubicBezTo>
                      <a:pt x="3294" y="1640"/>
                      <a:pt x="3291" y="1625"/>
                      <a:pt x="3293" y="1610"/>
                    </a:cubicBezTo>
                    <a:cubicBezTo>
                      <a:pt x="3294" y="1598"/>
                      <a:pt x="3294" y="1587"/>
                      <a:pt x="3292" y="1576"/>
                    </a:cubicBezTo>
                    <a:cubicBezTo>
                      <a:pt x="3289" y="1554"/>
                      <a:pt x="3283" y="1533"/>
                      <a:pt x="3274" y="1513"/>
                    </a:cubicBezTo>
                    <a:cubicBezTo>
                      <a:pt x="3262" y="1486"/>
                      <a:pt x="3249" y="1458"/>
                      <a:pt x="3236" y="1431"/>
                    </a:cubicBezTo>
                    <a:cubicBezTo>
                      <a:pt x="3228" y="1415"/>
                      <a:pt x="3220" y="1399"/>
                      <a:pt x="3211" y="1383"/>
                    </a:cubicBezTo>
                    <a:cubicBezTo>
                      <a:pt x="3198" y="1358"/>
                      <a:pt x="3184" y="1333"/>
                      <a:pt x="3175" y="1305"/>
                    </a:cubicBezTo>
                    <a:cubicBezTo>
                      <a:pt x="3164" y="1268"/>
                      <a:pt x="3148" y="1233"/>
                      <a:pt x="3130" y="1199"/>
                    </a:cubicBezTo>
                    <a:cubicBezTo>
                      <a:pt x="3127" y="1194"/>
                      <a:pt x="3124" y="1189"/>
                      <a:pt x="3121" y="1184"/>
                    </a:cubicBezTo>
                    <a:cubicBezTo>
                      <a:pt x="3112" y="1171"/>
                      <a:pt x="3098" y="1162"/>
                      <a:pt x="3093" y="1146"/>
                    </a:cubicBezTo>
                    <a:cubicBezTo>
                      <a:pt x="3093" y="1145"/>
                      <a:pt x="3091" y="1144"/>
                      <a:pt x="3090" y="1143"/>
                    </a:cubicBezTo>
                    <a:cubicBezTo>
                      <a:pt x="3073" y="1132"/>
                      <a:pt x="3063" y="1115"/>
                      <a:pt x="3048" y="1102"/>
                    </a:cubicBezTo>
                    <a:cubicBezTo>
                      <a:pt x="3032" y="1088"/>
                      <a:pt x="3016" y="1073"/>
                      <a:pt x="3000" y="1057"/>
                    </a:cubicBezTo>
                    <a:cubicBezTo>
                      <a:pt x="2968" y="1026"/>
                      <a:pt x="2931" y="1002"/>
                      <a:pt x="2889" y="986"/>
                    </a:cubicBezTo>
                    <a:cubicBezTo>
                      <a:pt x="2855" y="973"/>
                      <a:pt x="2822" y="958"/>
                      <a:pt x="2789" y="943"/>
                    </a:cubicBezTo>
                    <a:cubicBezTo>
                      <a:pt x="2776" y="937"/>
                      <a:pt x="2761" y="931"/>
                      <a:pt x="2747" y="928"/>
                    </a:cubicBezTo>
                    <a:cubicBezTo>
                      <a:pt x="2729" y="924"/>
                      <a:pt x="2715" y="916"/>
                      <a:pt x="2705" y="901"/>
                    </a:cubicBezTo>
                    <a:cubicBezTo>
                      <a:pt x="2676" y="861"/>
                      <a:pt x="2640" y="827"/>
                      <a:pt x="2602" y="796"/>
                    </a:cubicBezTo>
                    <a:cubicBezTo>
                      <a:pt x="2600" y="793"/>
                      <a:pt x="2597" y="791"/>
                      <a:pt x="2594" y="787"/>
                    </a:cubicBezTo>
                    <a:cubicBezTo>
                      <a:pt x="2614" y="772"/>
                      <a:pt x="2625" y="751"/>
                      <a:pt x="2637" y="731"/>
                    </a:cubicBezTo>
                    <a:cubicBezTo>
                      <a:pt x="2646" y="715"/>
                      <a:pt x="2650" y="698"/>
                      <a:pt x="2649" y="679"/>
                    </a:cubicBezTo>
                    <a:cubicBezTo>
                      <a:pt x="2647" y="652"/>
                      <a:pt x="2650" y="625"/>
                      <a:pt x="2651" y="598"/>
                    </a:cubicBezTo>
                    <a:cubicBezTo>
                      <a:pt x="2653" y="557"/>
                      <a:pt x="2657" y="515"/>
                      <a:pt x="2647" y="474"/>
                    </a:cubicBezTo>
                    <a:cubicBezTo>
                      <a:pt x="2647" y="474"/>
                      <a:pt x="2647" y="473"/>
                      <a:pt x="2646" y="472"/>
                    </a:cubicBezTo>
                    <a:cubicBezTo>
                      <a:pt x="2645" y="454"/>
                      <a:pt x="2643" y="436"/>
                      <a:pt x="2642" y="418"/>
                    </a:cubicBezTo>
                    <a:cubicBezTo>
                      <a:pt x="2642" y="386"/>
                      <a:pt x="2636" y="355"/>
                      <a:pt x="2623" y="326"/>
                    </a:cubicBezTo>
                    <a:cubicBezTo>
                      <a:pt x="2613" y="304"/>
                      <a:pt x="2603" y="282"/>
                      <a:pt x="2598" y="258"/>
                    </a:cubicBezTo>
                    <a:cubicBezTo>
                      <a:pt x="2596" y="251"/>
                      <a:pt x="2593" y="244"/>
                      <a:pt x="2590" y="237"/>
                    </a:cubicBezTo>
                    <a:cubicBezTo>
                      <a:pt x="2581" y="218"/>
                      <a:pt x="2569" y="202"/>
                      <a:pt x="2551" y="190"/>
                    </a:cubicBezTo>
                    <a:cubicBezTo>
                      <a:pt x="2533" y="178"/>
                      <a:pt x="2513" y="169"/>
                      <a:pt x="2492" y="164"/>
                    </a:cubicBezTo>
                    <a:cubicBezTo>
                      <a:pt x="2462" y="157"/>
                      <a:pt x="2432" y="148"/>
                      <a:pt x="2401" y="148"/>
                    </a:cubicBezTo>
                    <a:cubicBezTo>
                      <a:pt x="2399" y="148"/>
                      <a:pt x="2398" y="148"/>
                      <a:pt x="2396" y="147"/>
                    </a:cubicBezTo>
                    <a:cubicBezTo>
                      <a:pt x="2374" y="128"/>
                      <a:pt x="2355" y="130"/>
                      <a:pt x="2332" y="151"/>
                    </a:cubicBezTo>
                    <a:cubicBezTo>
                      <a:pt x="2325" y="152"/>
                      <a:pt x="2317" y="153"/>
                      <a:pt x="2309" y="155"/>
                    </a:cubicBezTo>
                    <a:cubicBezTo>
                      <a:pt x="2294" y="157"/>
                      <a:pt x="2280" y="157"/>
                      <a:pt x="2266" y="162"/>
                    </a:cubicBezTo>
                    <a:cubicBezTo>
                      <a:pt x="2220" y="176"/>
                      <a:pt x="2177" y="198"/>
                      <a:pt x="2141" y="231"/>
                    </a:cubicBezTo>
                    <a:cubicBezTo>
                      <a:pt x="2115" y="255"/>
                      <a:pt x="2100" y="282"/>
                      <a:pt x="2097" y="318"/>
                    </a:cubicBezTo>
                    <a:cubicBezTo>
                      <a:pt x="2094" y="359"/>
                      <a:pt x="2091" y="400"/>
                      <a:pt x="2095" y="442"/>
                    </a:cubicBezTo>
                    <a:cubicBezTo>
                      <a:pt x="2096" y="454"/>
                      <a:pt x="2096" y="466"/>
                      <a:pt x="2092" y="478"/>
                    </a:cubicBezTo>
                    <a:cubicBezTo>
                      <a:pt x="2084" y="500"/>
                      <a:pt x="2080" y="523"/>
                      <a:pt x="2069" y="544"/>
                    </a:cubicBezTo>
                    <a:cubicBezTo>
                      <a:pt x="2064" y="553"/>
                      <a:pt x="2063" y="565"/>
                      <a:pt x="2061" y="576"/>
                    </a:cubicBezTo>
                    <a:cubicBezTo>
                      <a:pt x="2060" y="586"/>
                      <a:pt x="2065" y="592"/>
                      <a:pt x="2074" y="595"/>
                    </a:cubicBezTo>
                    <a:cubicBezTo>
                      <a:pt x="2081" y="597"/>
                      <a:pt x="2087" y="598"/>
                      <a:pt x="2093" y="599"/>
                    </a:cubicBezTo>
                    <a:cubicBezTo>
                      <a:pt x="2099" y="608"/>
                      <a:pt x="2098" y="617"/>
                      <a:pt x="2098" y="626"/>
                    </a:cubicBezTo>
                    <a:cubicBezTo>
                      <a:pt x="2097" y="667"/>
                      <a:pt x="2101" y="707"/>
                      <a:pt x="2106" y="748"/>
                    </a:cubicBezTo>
                    <a:cubicBezTo>
                      <a:pt x="2107" y="753"/>
                      <a:pt x="2108" y="758"/>
                      <a:pt x="2109" y="763"/>
                    </a:cubicBezTo>
                    <a:cubicBezTo>
                      <a:pt x="2112" y="776"/>
                      <a:pt x="2120" y="785"/>
                      <a:pt x="2134" y="787"/>
                    </a:cubicBezTo>
                    <a:cubicBezTo>
                      <a:pt x="2137" y="787"/>
                      <a:pt x="2141" y="788"/>
                      <a:pt x="2144" y="789"/>
                    </a:cubicBezTo>
                    <a:cubicBezTo>
                      <a:pt x="2144" y="798"/>
                      <a:pt x="2137" y="801"/>
                      <a:pt x="2132" y="805"/>
                    </a:cubicBezTo>
                    <a:cubicBezTo>
                      <a:pt x="2101" y="833"/>
                      <a:pt x="2073" y="863"/>
                      <a:pt x="2048" y="897"/>
                    </a:cubicBezTo>
                    <a:cubicBezTo>
                      <a:pt x="2045" y="901"/>
                      <a:pt x="2041" y="906"/>
                      <a:pt x="2037" y="910"/>
                    </a:cubicBezTo>
                    <a:cubicBezTo>
                      <a:pt x="2029" y="921"/>
                      <a:pt x="2018" y="928"/>
                      <a:pt x="2005" y="931"/>
                    </a:cubicBezTo>
                    <a:cubicBezTo>
                      <a:pt x="1981" y="939"/>
                      <a:pt x="1958" y="951"/>
                      <a:pt x="1935" y="963"/>
                    </a:cubicBezTo>
                    <a:cubicBezTo>
                      <a:pt x="1918" y="972"/>
                      <a:pt x="1900" y="981"/>
                      <a:pt x="1882" y="987"/>
                    </a:cubicBezTo>
                    <a:cubicBezTo>
                      <a:pt x="1836" y="1001"/>
                      <a:pt x="1798" y="1027"/>
                      <a:pt x="1762" y="1058"/>
                    </a:cubicBezTo>
                    <a:cubicBezTo>
                      <a:pt x="1749" y="1069"/>
                      <a:pt x="1734" y="1078"/>
                      <a:pt x="1719" y="1086"/>
                    </a:cubicBezTo>
                    <a:cubicBezTo>
                      <a:pt x="1690" y="1102"/>
                      <a:pt x="1661" y="1119"/>
                      <a:pt x="1633" y="1135"/>
                    </a:cubicBezTo>
                    <a:cubicBezTo>
                      <a:pt x="1632" y="1135"/>
                      <a:pt x="1632" y="1135"/>
                      <a:pt x="1632" y="1135"/>
                    </a:cubicBezTo>
                    <a:cubicBezTo>
                      <a:pt x="1631" y="1129"/>
                      <a:pt x="1629" y="1123"/>
                      <a:pt x="1627" y="1116"/>
                    </a:cubicBezTo>
                    <a:cubicBezTo>
                      <a:pt x="1622" y="1099"/>
                      <a:pt x="1612" y="1083"/>
                      <a:pt x="1601" y="1069"/>
                    </a:cubicBezTo>
                    <a:cubicBezTo>
                      <a:pt x="1587" y="1052"/>
                      <a:pt x="1576" y="1034"/>
                      <a:pt x="1569" y="1012"/>
                    </a:cubicBezTo>
                    <a:cubicBezTo>
                      <a:pt x="1566" y="1001"/>
                      <a:pt x="1560" y="990"/>
                      <a:pt x="1554" y="980"/>
                    </a:cubicBezTo>
                    <a:cubicBezTo>
                      <a:pt x="1544" y="965"/>
                      <a:pt x="1533" y="953"/>
                      <a:pt x="1512" y="953"/>
                    </a:cubicBezTo>
                    <a:cubicBezTo>
                      <a:pt x="1503" y="953"/>
                      <a:pt x="1494" y="947"/>
                      <a:pt x="1485" y="944"/>
                    </a:cubicBezTo>
                    <a:cubicBezTo>
                      <a:pt x="1475" y="941"/>
                      <a:pt x="1466" y="938"/>
                      <a:pt x="1457" y="935"/>
                    </a:cubicBezTo>
                    <a:cubicBezTo>
                      <a:pt x="1453" y="934"/>
                      <a:pt x="1449" y="934"/>
                      <a:pt x="1446" y="933"/>
                    </a:cubicBezTo>
                    <a:cubicBezTo>
                      <a:pt x="1426" y="927"/>
                      <a:pt x="1405" y="921"/>
                      <a:pt x="1386" y="914"/>
                    </a:cubicBezTo>
                    <a:cubicBezTo>
                      <a:pt x="1367" y="907"/>
                      <a:pt x="1348" y="897"/>
                      <a:pt x="1330" y="889"/>
                    </a:cubicBezTo>
                    <a:cubicBezTo>
                      <a:pt x="1319" y="884"/>
                      <a:pt x="1308" y="879"/>
                      <a:pt x="1297" y="875"/>
                    </a:cubicBezTo>
                    <a:cubicBezTo>
                      <a:pt x="1280" y="868"/>
                      <a:pt x="1265" y="858"/>
                      <a:pt x="1250" y="847"/>
                    </a:cubicBezTo>
                    <a:cubicBezTo>
                      <a:pt x="1246" y="845"/>
                      <a:pt x="1243" y="840"/>
                      <a:pt x="1239" y="836"/>
                    </a:cubicBezTo>
                    <a:cubicBezTo>
                      <a:pt x="1235" y="832"/>
                      <a:pt x="1230" y="828"/>
                      <a:pt x="1226" y="824"/>
                    </a:cubicBezTo>
                    <a:cubicBezTo>
                      <a:pt x="1204" y="824"/>
                      <a:pt x="1204" y="824"/>
                      <a:pt x="1204" y="824"/>
                    </a:cubicBezTo>
                    <a:cubicBezTo>
                      <a:pt x="1198" y="816"/>
                      <a:pt x="1194" y="806"/>
                      <a:pt x="1197" y="795"/>
                    </a:cubicBezTo>
                    <a:cubicBezTo>
                      <a:pt x="1201" y="782"/>
                      <a:pt x="1212" y="779"/>
                      <a:pt x="1222" y="776"/>
                    </a:cubicBezTo>
                    <a:cubicBezTo>
                      <a:pt x="1228" y="768"/>
                      <a:pt x="1235" y="760"/>
                      <a:pt x="1240" y="752"/>
                    </a:cubicBezTo>
                    <a:cubicBezTo>
                      <a:pt x="1244" y="747"/>
                      <a:pt x="1248" y="743"/>
                      <a:pt x="1250" y="737"/>
                    </a:cubicBezTo>
                    <a:cubicBezTo>
                      <a:pt x="1254" y="727"/>
                      <a:pt x="1260" y="719"/>
                      <a:pt x="1267" y="715"/>
                    </a:cubicBezTo>
                    <a:cubicBezTo>
                      <a:pt x="1274" y="696"/>
                      <a:pt x="1281" y="681"/>
                      <a:pt x="1286" y="665"/>
                    </a:cubicBezTo>
                    <a:cubicBezTo>
                      <a:pt x="1289" y="656"/>
                      <a:pt x="1292" y="647"/>
                      <a:pt x="1292" y="637"/>
                    </a:cubicBezTo>
                    <a:cubicBezTo>
                      <a:pt x="1293" y="613"/>
                      <a:pt x="1296" y="589"/>
                      <a:pt x="1302" y="565"/>
                    </a:cubicBezTo>
                    <a:cubicBezTo>
                      <a:pt x="1304" y="559"/>
                      <a:pt x="1306" y="553"/>
                      <a:pt x="1309" y="547"/>
                    </a:cubicBezTo>
                    <a:cubicBezTo>
                      <a:pt x="1313" y="539"/>
                      <a:pt x="1318" y="532"/>
                      <a:pt x="1323" y="526"/>
                    </a:cubicBezTo>
                    <a:cubicBezTo>
                      <a:pt x="1354" y="492"/>
                      <a:pt x="1366" y="451"/>
                      <a:pt x="1368" y="406"/>
                    </a:cubicBezTo>
                    <a:cubicBezTo>
                      <a:pt x="1371" y="343"/>
                      <a:pt x="1364" y="281"/>
                      <a:pt x="1340" y="222"/>
                    </a:cubicBezTo>
                    <a:cubicBezTo>
                      <a:pt x="1332" y="202"/>
                      <a:pt x="1322" y="183"/>
                      <a:pt x="1311" y="165"/>
                    </a:cubicBezTo>
                    <a:cubicBezTo>
                      <a:pt x="1299" y="146"/>
                      <a:pt x="1290" y="126"/>
                      <a:pt x="1275" y="108"/>
                    </a:cubicBezTo>
                    <a:cubicBezTo>
                      <a:pt x="1268" y="100"/>
                      <a:pt x="1261" y="92"/>
                      <a:pt x="1254" y="85"/>
                    </a:cubicBezTo>
                    <a:cubicBezTo>
                      <a:pt x="1227" y="57"/>
                      <a:pt x="1195" y="36"/>
                      <a:pt x="1162" y="15"/>
                    </a:cubicBezTo>
                    <a:cubicBezTo>
                      <a:pt x="1151" y="9"/>
                      <a:pt x="1139" y="4"/>
                      <a:pt x="1131" y="0"/>
                    </a:cubicBezTo>
                    <a:cubicBezTo>
                      <a:pt x="1105" y="0"/>
                      <a:pt x="1082" y="0"/>
                      <a:pt x="1060" y="0"/>
                    </a:cubicBezTo>
                    <a:cubicBezTo>
                      <a:pt x="1051" y="0"/>
                      <a:pt x="1042" y="1"/>
                      <a:pt x="1034" y="2"/>
                    </a:cubicBezTo>
                    <a:cubicBezTo>
                      <a:pt x="1013" y="30"/>
                      <a:pt x="984" y="33"/>
                      <a:pt x="954" y="31"/>
                    </a:cubicBezTo>
                    <a:cubicBezTo>
                      <a:pt x="939" y="30"/>
                      <a:pt x="925" y="28"/>
                      <a:pt x="911" y="30"/>
                    </a:cubicBezTo>
                    <a:cubicBezTo>
                      <a:pt x="902" y="32"/>
                      <a:pt x="893" y="34"/>
                      <a:pt x="885" y="37"/>
                    </a:cubicBezTo>
                    <a:cubicBezTo>
                      <a:pt x="850" y="51"/>
                      <a:pt x="820" y="72"/>
                      <a:pt x="799" y="104"/>
                    </a:cubicBezTo>
                    <a:cubicBezTo>
                      <a:pt x="795" y="109"/>
                      <a:pt x="790" y="114"/>
                      <a:pt x="784" y="118"/>
                    </a:cubicBezTo>
                    <a:cubicBezTo>
                      <a:pt x="762" y="135"/>
                      <a:pt x="761" y="136"/>
                      <a:pt x="752" y="160"/>
                    </a:cubicBezTo>
                    <a:cubicBezTo>
                      <a:pt x="746" y="167"/>
                      <a:pt x="740" y="172"/>
                      <a:pt x="735" y="178"/>
                    </a:cubicBezTo>
                    <a:cubicBezTo>
                      <a:pt x="729" y="184"/>
                      <a:pt x="726" y="192"/>
                      <a:pt x="726" y="202"/>
                    </a:cubicBezTo>
                    <a:cubicBezTo>
                      <a:pt x="725" y="221"/>
                      <a:pt x="718" y="239"/>
                      <a:pt x="709" y="255"/>
                    </a:cubicBezTo>
                    <a:cubicBezTo>
                      <a:pt x="707" y="259"/>
                      <a:pt x="703" y="262"/>
                      <a:pt x="701" y="264"/>
                    </a:cubicBezTo>
                    <a:cubicBezTo>
                      <a:pt x="696" y="263"/>
                      <a:pt x="696" y="260"/>
                      <a:pt x="697" y="258"/>
                    </a:cubicBezTo>
                    <a:cubicBezTo>
                      <a:pt x="694" y="260"/>
                      <a:pt x="691" y="263"/>
                      <a:pt x="690" y="266"/>
                    </a:cubicBezTo>
                    <a:cubicBezTo>
                      <a:pt x="683" y="281"/>
                      <a:pt x="676" y="297"/>
                      <a:pt x="669" y="313"/>
                    </a:cubicBezTo>
                    <a:cubicBezTo>
                      <a:pt x="667" y="318"/>
                      <a:pt x="667" y="323"/>
                      <a:pt x="668" y="329"/>
                    </a:cubicBezTo>
                    <a:cubicBezTo>
                      <a:pt x="669" y="334"/>
                      <a:pt x="669" y="340"/>
                      <a:pt x="668" y="344"/>
                    </a:cubicBezTo>
                    <a:cubicBezTo>
                      <a:pt x="663" y="363"/>
                      <a:pt x="663" y="382"/>
                      <a:pt x="662" y="401"/>
                    </a:cubicBezTo>
                    <a:cubicBezTo>
                      <a:pt x="660" y="421"/>
                      <a:pt x="659" y="441"/>
                      <a:pt x="658" y="462"/>
                    </a:cubicBezTo>
                    <a:cubicBezTo>
                      <a:pt x="657" y="469"/>
                      <a:pt x="657" y="477"/>
                      <a:pt x="658" y="484"/>
                    </a:cubicBezTo>
                    <a:cubicBezTo>
                      <a:pt x="659" y="502"/>
                      <a:pt x="660" y="520"/>
                      <a:pt x="662" y="538"/>
                    </a:cubicBezTo>
                    <a:cubicBezTo>
                      <a:pt x="663" y="549"/>
                      <a:pt x="666" y="560"/>
                      <a:pt x="669" y="571"/>
                    </a:cubicBezTo>
                    <a:cubicBezTo>
                      <a:pt x="677" y="592"/>
                      <a:pt x="682" y="614"/>
                      <a:pt x="685" y="637"/>
                    </a:cubicBezTo>
                    <a:cubicBezTo>
                      <a:pt x="685" y="643"/>
                      <a:pt x="687" y="649"/>
                      <a:pt x="688" y="654"/>
                    </a:cubicBezTo>
                    <a:cubicBezTo>
                      <a:pt x="695" y="662"/>
                      <a:pt x="704" y="664"/>
                      <a:pt x="713" y="666"/>
                    </a:cubicBezTo>
                    <a:cubicBezTo>
                      <a:pt x="724" y="668"/>
                      <a:pt x="730" y="675"/>
                      <a:pt x="733" y="685"/>
                    </a:cubicBezTo>
                    <a:cubicBezTo>
                      <a:pt x="738" y="702"/>
                      <a:pt x="741" y="719"/>
                      <a:pt x="730" y="735"/>
                    </a:cubicBezTo>
                    <a:cubicBezTo>
                      <a:pt x="727" y="741"/>
                      <a:pt x="722" y="745"/>
                      <a:pt x="718" y="751"/>
                    </a:cubicBezTo>
                    <a:cubicBezTo>
                      <a:pt x="719" y="756"/>
                      <a:pt x="724" y="758"/>
                      <a:pt x="728" y="756"/>
                    </a:cubicBezTo>
                    <a:cubicBezTo>
                      <a:pt x="736" y="752"/>
                      <a:pt x="745" y="746"/>
                      <a:pt x="753" y="741"/>
                    </a:cubicBezTo>
                    <a:cubicBezTo>
                      <a:pt x="758" y="737"/>
                      <a:pt x="763" y="732"/>
                      <a:pt x="768" y="728"/>
                    </a:cubicBezTo>
                    <a:cubicBezTo>
                      <a:pt x="775" y="734"/>
                      <a:pt x="775" y="734"/>
                      <a:pt x="779" y="747"/>
                    </a:cubicBezTo>
                    <a:cubicBezTo>
                      <a:pt x="782" y="749"/>
                      <a:pt x="786" y="751"/>
                      <a:pt x="790" y="753"/>
                    </a:cubicBezTo>
                    <a:cubicBezTo>
                      <a:pt x="792" y="752"/>
                      <a:pt x="794" y="750"/>
                      <a:pt x="797" y="748"/>
                    </a:cubicBezTo>
                    <a:cubicBezTo>
                      <a:pt x="799" y="749"/>
                      <a:pt x="802" y="751"/>
                      <a:pt x="803" y="753"/>
                    </a:cubicBezTo>
                    <a:cubicBezTo>
                      <a:pt x="804" y="756"/>
                      <a:pt x="805" y="759"/>
                      <a:pt x="805" y="762"/>
                    </a:cubicBezTo>
                    <a:cubicBezTo>
                      <a:pt x="805" y="780"/>
                      <a:pt x="801" y="798"/>
                      <a:pt x="796" y="815"/>
                    </a:cubicBezTo>
                    <a:cubicBezTo>
                      <a:pt x="795" y="818"/>
                      <a:pt x="792" y="820"/>
                      <a:pt x="791" y="822"/>
                    </a:cubicBezTo>
                    <a:cubicBezTo>
                      <a:pt x="783" y="823"/>
                      <a:pt x="777" y="820"/>
                      <a:pt x="771" y="816"/>
                    </a:cubicBezTo>
                    <a:cubicBezTo>
                      <a:pt x="765" y="812"/>
                      <a:pt x="758" y="810"/>
                      <a:pt x="750" y="810"/>
                    </a:cubicBezTo>
                    <a:cubicBezTo>
                      <a:pt x="742" y="810"/>
                      <a:pt x="733" y="810"/>
                      <a:pt x="726" y="804"/>
                    </a:cubicBezTo>
                    <a:cubicBezTo>
                      <a:pt x="726" y="804"/>
                      <a:pt x="725" y="803"/>
                      <a:pt x="724" y="803"/>
                    </a:cubicBezTo>
                    <a:cubicBezTo>
                      <a:pt x="705" y="801"/>
                      <a:pt x="686" y="799"/>
                      <a:pt x="666" y="798"/>
                    </a:cubicBezTo>
                    <a:cubicBezTo>
                      <a:pt x="645" y="822"/>
                      <a:pt x="617" y="833"/>
                      <a:pt x="590" y="845"/>
                    </a:cubicBezTo>
                    <a:cubicBezTo>
                      <a:pt x="544" y="865"/>
                      <a:pt x="496" y="878"/>
                      <a:pt x="448" y="893"/>
                    </a:cubicBezTo>
                    <a:cubicBezTo>
                      <a:pt x="430" y="899"/>
                      <a:pt x="411" y="905"/>
                      <a:pt x="393" y="912"/>
                    </a:cubicBezTo>
                    <a:cubicBezTo>
                      <a:pt x="377" y="918"/>
                      <a:pt x="361" y="925"/>
                      <a:pt x="345" y="931"/>
                    </a:cubicBezTo>
                    <a:cubicBezTo>
                      <a:pt x="327" y="937"/>
                      <a:pt x="315" y="948"/>
                      <a:pt x="308" y="966"/>
                    </a:cubicBezTo>
                    <a:cubicBezTo>
                      <a:pt x="308" y="966"/>
                      <a:pt x="308" y="967"/>
                      <a:pt x="307" y="968"/>
                    </a:cubicBezTo>
                    <a:cubicBezTo>
                      <a:pt x="294" y="1008"/>
                      <a:pt x="273" y="1045"/>
                      <a:pt x="258" y="1084"/>
                    </a:cubicBezTo>
                    <a:cubicBezTo>
                      <a:pt x="251" y="1103"/>
                      <a:pt x="245" y="1123"/>
                      <a:pt x="239" y="1142"/>
                    </a:cubicBezTo>
                    <a:cubicBezTo>
                      <a:pt x="224" y="1190"/>
                      <a:pt x="214" y="1240"/>
                      <a:pt x="208" y="1290"/>
                    </a:cubicBezTo>
                    <a:cubicBezTo>
                      <a:pt x="203" y="1333"/>
                      <a:pt x="201" y="1376"/>
                      <a:pt x="198" y="1418"/>
                    </a:cubicBezTo>
                    <a:cubicBezTo>
                      <a:pt x="196" y="1463"/>
                      <a:pt x="194" y="1507"/>
                      <a:pt x="188" y="1551"/>
                    </a:cubicBezTo>
                    <a:cubicBezTo>
                      <a:pt x="183" y="1585"/>
                      <a:pt x="179" y="1618"/>
                      <a:pt x="174" y="1652"/>
                    </a:cubicBezTo>
                    <a:cubicBezTo>
                      <a:pt x="170" y="1678"/>
                      <a:pt x="163" y="1704"/>
                      <a:pt x="167" y="1730"/>
                    </a:cubicBezTo>
                    <a:cubicBezTo>
                      <a:pt x="169" y="1742"/>
                      <a:pt x="164" y="1754"/>
                      <a:pt x="160" y="1765"/>
                    </a:cubicBezTo>
                    <a:cubicBezTo>
                      <a:pt x="154" y="1780"/>
                      <a:pt x="149" y="1795"/>
                      <a:pt x="143" y="1810"/>
                    </a:cubicBezTo>
                    <a:cubicBezTo>
                      <a:pt x="132" y="1833"/>
                      <a:pt x="131" y="1858"/>
                      <a:pt x="130" y="1883"/>
                    </a:cubicBezTo>
                    <a:cubicBezTo>
                      <a:pt x="129" y="1895"/>
                      <a:pt x="130" y="1907"/>
                      <a:pt x="134" y="1918"/>
                    </a:cubicBezTo>
                    <a:cubicBezTo>
                      <a:pt x="136" y="1925"/>
                      <a:pt x="138" y="1931"/>
                      <a:pt x="139" y="1938"/>
                    </a:cubicBezTo>
                    <a:cubicBezTo>
                      <a:pt x="141" y="1950"/>
                      <a:pt x="140" y="1962"/>
                      <a:pt x="131" y="1972"/>
                    </a:cubicBezTo>
                    <a:cubicBezTo>
                      <a:pt x="121" y="1983"/>
                      <a:pt x="117" y="1997"/>
                      <a:pt x="116" y="2011"/>
                    </a:cubicBezTo>
                    <a:cubicBezTo>
                      <a:pt x="116" y="2026"/>
                      <a:pt x="115" y="2040"/>
                      <a:pt x="115" y="2056"/>
                    </a:cubicBezTo>
                    <a:cubicBezTo>
                      <a:pt x="109" y="2065"/>
                      <a:pt x="102" y="2076"/>
                      <a:pt x="96" y="2087"/>
                    </a:cubicBezTo>
                    <a:cubicBezTo>
                      <a:pt x="88" y="2100"/>
                      <a:pt x="85" y="2115"/>
                      <a:pt x="84" y="2130"/>
                    </a:cubicBezTo>
                    <a:cubicBezTo>
                      <a:pt x="84" y="2144"/>
                      <a:pt x="83" y="2159"/>
                      <a:pt x="83" y="2173"/>
                    </a:cubicBezTo>
                    <a:cubicBezTo>
                      <a:pt x="82" y="2183"/>
                      <a:pt x="81" y="2193"/>
                      <a:pt x="75" y="2201"/>
                    </a:cubicBezTo>
                    <a:cubicBezTo>
                      <a:pt x="62" y="2220"/>
                      <a:pt x="60" y="2242"/>
                      <a:pt x="62" y="2264"/>
                    </a:cubicBezTo>
                    <a:cubicBezTo>
                      <a:pt x="64" y="2283"/>
                      <a:pt x="63" y="2301"/>
                      <a:pt x="61" y="2320"/>
                    </a:cubicBezTo>
                    <a:cubicBezTo>
                      <a:pt x="60" y="2328"/>
                      <a:pt x="59" y="2336"/>
                      <a:pt x="55" y="2342"/>
                    </a:cubicBezTo>
                    <a:cubicBezTo>
                      <a:pt x="43" y="2363"/>
                      <a:pt x="42" y="2386"/>
                      <a:pt x="39" y="2409"/>
                    </a:cubicBezTo>
                    <a:cubicBezTo>
                      <a:pt x="38" y="2420"/>
                      <a:pt x="37" y="2432"/>
                      <a:pt x="35" y="2443"/>
                    </a:cubicBezTo>
                    <a:cubicBezTo>
                      <a:pt x="29" y="2471"/>
                      <a:pt x="21" y="2498"/>
                      <a:pt x="21" y="2527"/>
                    </a:cubicBezTo>
                    <a:cubicBezTo>
                      <a:pt x="20" y="2541"/>
                      <a:pt x="16" y="2554"/>
                      <a:pt x="12" y="2567"/>
                    </a:cubicBezTo>
                    <a:cubicBezTo>
                      <a:pt x="8" y="2582"/>
                      <a:pt x="4" y="2596"/>
                      <a:pt x="5" y="2611"/>
                    </a:cubicBezTo>
                    <a:cubicBezTo>
                      <a:pt x="5" y="2617"/>
                      <a:pt x="3" y="2623"/>
                      <a:pt x="2" y="2629"/>
                    </a:cubicBezTo>
                    <a:cubicBezTo>
                      <a:pt x="1" y="2637"/>
                      <a:pt x="0" y="2645"/>
                      <a:pt x="0" y="2651"/>
                    </a:cubicBezTo>
                    <a:cubicBezTo>
                      <a:pt x="5" y="2663"/>
                      <a:pt x="15" y="2664"/>
                      <a:pt x="23" y="2668"/>
                    </a:cubicBezTo>
                    <a:cubicBezTo>
                      <a:pt x="32" y="2678"/>
                      <a:pt x="38" y="2691"/>
                      <a:pt x="50" y="2694"/>
                    </a:cubicBezTo>
                    <a:cubicBezTo>
                      <a:pt x="56" y="2705"/>
                      <a:pt x="54" y="2713"/>
                      <a:pt x="52" y="2721"/>
                    </a:cubicBezTo>
                    <a:cubicBezTo>
                      <a:pt x="44" y="2759"/>
                      <a:pt x="37" y="2796"/>
                      <a:pt x="28" y="2834"/>
                    </a:cubicBezTo>
                    <a:cubicBezTo>
                      <a:pt x="25" y="2848"/>
                      <a:pt x="21" y="2863"/>
                      <a:pt x="16" y="2877"/>
                    </a:cubicBezTo>
                    <a:cubicBezTo>
                      <a:pt x="11" y="2894"/>
                      <a:pt x="11" y="2910"/>
                      <a:pt x="17" y="2926"/>
                    </a:cubicBezTo>
                    <a:cubicBezTo>
                      <a:pt x="24" y="2944"/>
                      <a:pt x="29" y="2963"/>
                      <a:pt x="33" y="2982"/>
                    </a:cubicBezTo>
                    <a:cubicBezTo>
                      <a:pt x="35" y="2992"/>
                      <a:pt x="39" y="3001"/>
                      <a:pt x="42" y="3010"/>
                    </a:cubicBezTo>
                    <a:cubicBezTo>
                      <a:pt x="48" y="3035"/>
                      <a:pt x="62" y="3055"/>
                      <a:pt x="79" y="3074"/>
                    </a:cubicBezTo>
                    <a:cubicBezTo>
                      <a:pt x="97" y="3093"/>
                      <a:pt x="113" y="3114"/>
                      <a:pt x="133" y="3131"/>
                    </a:cubicBezTo>
                    <a:cubicBezTo>
                      <a:pt x="136" y="3134"/>
                      <a:pt x="140" y="3136"/>
                      <a:pt x="144" y="3139"/>
                    </a:cubicBezTo>
                    <a:cubicBezTo>
                      <a:pt x="149" y="3136"/>
                      <a:pt x="153" y="3132"/>
                      <a:pt x="157" y="3129"/>
                    </a:cubicBezTo>
                    <a:cubicBezTo>
                      <a:pt x="159" y="3129"/>
                      <a:pt x="161" y="3129"/>
                      <a:pt x="163" y="3130"/>
                    </a:cubicBezTo>
                    <a:cubicBezTo>
                      <a:pt x="169" y="3133"/>
                      <a:pt x="175" y="3137"/>
                      <a:pt x="180" y="3140"/>
                    </a:cubicBezTo>
                    <a:cubicBezTo>
                      <a:pt x="187" y="3139"/>
                      <a:pt x="191" y="3134"/>
                      <a:pt x="191" y="3129"/>
                    </a:cubicBezTo>
                    <a:cubicBezTo>
                      <a:pt x="192" y="3121"/>
                      <a:pt x="194" y="3113"/>
                      <a:pt x="198" y="3105"/>
                    </a:cubicBezTo>
                    <a:cubicBezTo>
                      <a:pt x="201" y="3097"/>
                      <a:pt x="198" y="3089"/>
                      <a:pt x="191" y="3083"/>
                    </a:cubicBezTo>
                    <a:cubicBezTo>
                      <a:pt x="187" y="3079"/>
                      <a:pt x="182" y="3076"/>
                      <a:pt x="176" y="3073"/>
                    </a:cubicBezTo>
                    <a:cubicBezTo>
                      <a:pt x="151" y="3061"/>
                      <a:pt x="133" y="3041"/>
                      <a:pt x="118" y="3018"/>
                    </a:cubicBezTo>
                    <a:cubicBezTo>
                      <a:pt x="113" y="3012"/>
                      <a:pt x="108" y="3004"/>
                      <a:pt x="103" y="2998"/>
                    </a:cubicBezTo>
                    <a:cubicBezTo>
                      <a:pt x="92" y="2987"/>
                      <a:pt x="88" y="2974"/>
                      <a:pt x="92" y="2959"/>
                    </a:cubicBezTo>
                    <a:cubicBezTo>
                      <a:pt x="94" y="2953"/>
                      <a:pt x="94" y="2947"/>
                      <a:pt x="94" y="2941"/>
                    </a:cubicBezTo>
                    <a:cubicBezTo>
                      <a:pt x="95" y="2930"/>
                      <a:pt x="99" y="2919"/>
                      <a:pt x="103" y="2909"/>
                    </a:cubicBezTo>
                    <a:cubicBezTo>
                      <a:pt x="111" y="2906"/>
                      <a:pt x="118" y="2900"/>
                      <a:pt x="129" y="2903"/>
                    </a:cubicBezTo>
                    <a:cubicBezTo>
                      <a:pt x="130" y="2906"/>
                      <a:pt x="134" y="2910"/>
                      <a:pt x="134" y="2914"/>
                    </a:cubicBezTo>
                    <a:cubicBezTo>
                      <a:pt x="136" y="2927"/>
                      <a:pt x="138" y="2941"/>
                      <a:pt x="139" y="2954"/>
                    </a:cubicBezTo>
                    <a:cubicBezTo>
                      <a:pt x="140" y="2972"/>
                      <a:pt x="143" y="2989"/>
                      <a:pt x="150" y="3005"/>
                    </a:cubicBezTo>
                    <a:cubicBezTo>
                      <a:pt x="151" y="3008"/>
                      <a:pt x="153" y="3012"/>
                      <a:pt x="154" y="3015"/>
                    </a:cubicBezTo>
                    <a:cubicBezTo>
                      <a:pt x="158" y="3022"/>
                      <a:pt x="163" y="3028"/>
                      <a:pt x="170" y="3031"/>
                    </a:cubicBezTo>
                    <a:cubicBezTo>
                      <a:pt x="177" y="3033"/>
                      <a:pt x="185" y="3034"/>
                      <a:pt x="193" y="3030"/>
                    </a:cubicBezTo>
                    <a:cubicBezTo>
                      <a:pt x="201" y="3023"/>
                      <a:pt x="201" y="3012"/>
                      <a:pt x="201" y="3002"/>
                    </a:cubicBezTo>
                    <a:cubicBezTo>
                      <a:pt x="199" y="2975"/>
                      <a:pt x="196" y="2949"/>
                      <a:pt x="190" y="2923"/>
                    </a:cubicBezTo>
                    <a:cubicBezTo>
                      <a:pt x="185" y="2900"/>
                      <a:pt x="183" y="2877"/>
                      <a:pt x="188" y="2854"/>
                    </a:cubicBezTo>
                    <a:cubicBezTo>
                      <a:pt x="189" y="2848"/>
                      <a:pt x="189" y="2842"/>
                      <a:pt x="190" y="2836"/>
                    </a:cubicBezTo>
                    <a:cubicBezTo>
                      <a:pt x="194" y="2812"/>
                      <a:pt x="193" y="2788"/>
                      <a:pt x="186" y="2764"/>
                    </a:cubicBezTo>
                    <a:cubicBezTo>
                      <a:pt x="184" y="2756"/>
                      <a:pt x="182" y="2748"/>
                      <a:pt x="183" y="2739"/>
                    </a:cubicBezTo>
                    <a:cubicBezTo>
                      <a:pt x="192" y="2738"/>
                      <a:pt x="201" y="2737"/>
                      <a:pt x="210" y="2735"/>
                    </a:cubicBezTo>
                    <a:cubicBezTo>
                      <a:pt x="218" y="2733"/>
                      <a:pt x="227" y="2729"/>
                      <a:pt x="236" y="2726"/>
                    </a:cubicBezTo>
                    <a:cubicBezTo>
                      <a:pt x="237" y="2716"/>
                      <a:pt x="239" y="2705"/>
                      <a:pt x="240" y="2695"/>
                    </a:cubicBezTo>
                    <a:cubicBezTo>
                      <a:pt x="241" y="2694"/>
                      <a:pt x="242" y="2692"/>
                      <a:pt x="244" y="2692"/>
                    </a:cubicBezTo>
                    <a:cubicBezTo>
                      <a:pt x="259" y="2689"/>
                      <a:pt x="264" y="2679"/>
                      <a:pt x="266" y="2665"/>
                    </a:cubicBezTo>
                    <a:cubicBezTo>
                      <a:pt x="269" y="2643"/>
                      <a:pt x="276" y="2623"/>
                      <a:pt x="282" y="2602"/>
                    </a:cubicBezTo>
                    <a:cubicBezTo>
                      <a:pt x="289" y="2576"/>
                      <a:pt x="295" y="2551"/>
                      <a:pt x="302" y="2525"/>
                    </a:cubicBezTo>
                    <a:cubicBezTo>
                      <a:pt x="303" y="2522"/>
                      <a:pt x="303" y="2518"/>
                      <a:pt x="304" y="2514"/>
                    </a:cubicBezTo>
                    <a:cubicBezTo>
                      <a:pt x="312" y="2495"/>
                      <a:pt x="321" y="2475"/>
                      <a:pt x="329" y="2456"/>
                    </a:cubicBezTo>
                    <a:cubicBezTo>
                      <a:pt x="330" y="2453"/>
                      <a:pt x="333" y="2449"/>
                      <a:pt x="333" y="2446"/>
                    </a:cubicBezTo>
                    <a:cubicBezTo>
                      <a:pt x="338" y="2425"/>
                      <a:pt x="346" y="2406"/>
                      <a:pt x="349" y="2385"/>
                    </a:cubicBezTo>
                    <a:cubicBezTo>
                      <a:pt x="352" y="2359"/>
                      <a:pt x="360" y="2333"/>
                      <a:pt x="367" y="2308"/>
                    </a:cubicBezTo>
                    <a:cubicBezTo>
                      <a:pt x="376" y="2277"/>
                      <a:pt x="385" y="2246"/>
                      <a:pt x="394" y="2214"/>
                    </a:cubicBezTo>
                    <a:cubicBezTo>
                      <a:pt x="395" y="2209"/>
                      <a:pt x="396" y="2203"/>
                      <a:pt x="398" y="2197"/>
                    </a:cubicBezTo>
                    <a:cubicBezTo>
                      <a:pt x="400" y="2189"/>
                      <a:pt x="402" y="2181"/>
                      <a:pt x="408" y="2175"/>
                    </a:cubicBezTo>
                    <a:cubicBezTo>
                      <a:pt x="419" y="2178"/>
                      <a:pt x="417" y="2190"/>
                      <a:pt x="425" y="2196"/>
                    </a:cubicBezTo>
                    <a:cubicBezTo>
                      <a:pt x="434" y="2200"/>
                      <a:pt x="445" y="2194"/>
                      <a:pt x="456" y="2201"/>
                    </a:cubicBezTo>
                    <a:cubicBezTo>
                      <a:pt x="456" y="2204"/>
                      <a:pt x="456" y="2208"/>
                      <a:pt x="456" y="2212"/>
                    </a:cubicBezTo>
                    <a:cubicBezTo>
                      <a:pt x="453" y="2223"/>
                      <a:pt x="448" y="2235"/>
                      <a:pt x="448" y="2247"/>
                    </a:cubicBezTo>
                    <a:cubicBezTo>
                      <a:pt x="447" y="2275"/>
                      <a:pt x="440" y="2302"/>
                      <a:pt x="438" y="2330"/>
                    </a:cubicBezTo>
                    <a:cubicBezTo>
                      <a:pt x="436" y="2360"/>
                      <a:pt x="434" y="2391"/>
                      <a:pt x="433" y="2422"/>
                    </a:cubicBezTo>
                    <a:cubicBezTo>
                      <a:pt x="432" y="2426"/>
                      <a:pt x="433" y="2431"/>
                      <a:pt x="433" y="2435"/>
                    </a:cubicBezTo>
                    <a:cubicBezTo>
                      <a:pt x="433" y="2441"/>
                      <a:pt x="432" y="2446"/>
                      <a:pt x="431" y="2451"/>
                    </a:cubicBezTo>
                    <a:cubicBezTo>
                      <a:pt x="427" y="2474"/>
                      <a:pt x="422" y="2497"/>
                      <a:pt x="418" y="2520"/>
                    </a:cubicBezTo>
                    <a:cubicBezTo>
                      <a:pt x="416" y="2532"/>
                      <a:pt x="417" y="2544"/>
                      <a:pt x="422" y="2555"/>
                    </a:cubicBezTo>
                    <a:cubicBezTo>
                      <a:pt x="426" y="2564"/>
                      <a:pt x="426" y="2572"/>
                      <a:pt x="426" y="2582"/>
                    </a:cubicBezTo>
                    <a:cubicBezTo>
                      <a:pt x="425" y="2603"/>
                      <a:pt x="427" y="2624"/>
                      <a:pt x="427" y="2647"/>
                    </a:cubicBezTo>
                    <a:cubicBezTo>
                      <a:pt x="422" y="2659"/>
                      <a:pt x="421" y="2674"/>
                      <a:pt x="419" y="2689"/>
                    </a:cubicBezTo>
                    <a:cubicBezTo>
                      <a:pt x="414" y="2724"/>
                      <a:pt x="417" y="2760"/>
                      <a:pt x="411" y="2795"/>
                    </a:cubicBezTo>
                    <a:cubicBezTo>
                      <a:pt x="411" y="2798"/>
                      <a:pt x="411" y="2801"/>
                      <a:pt x="411" y="2804"/>
                    </a:cubicBezTo>
                    <a:cubicBezTo>
                      <a:pt x="410" y="2828"/>
                      <a:pt x="410" y="2853"/>
                      <a:pt x="409" y="2878"/>
                    </a:cubicBezTo>
                    <a:cubicBezTo>
                      <a:pt x="406" y="2914"/>
                      <a:pt x="409" y="2950"/>
                      <a:pt x="410" y="2987"/>
                    </a:cubicBezTo>
                    <a:cubicBezTo>
                      <a:pt x="412" y="3047"/>
                      <a:pt x="414" y="3107"/>
                      <a:pt x="415" y="3167"/>
                    </a:cubicBezTo>
                    <a:cubicBezTo>
                      <a:pt x="416" y="3221"/>
                      <a:pt x="415" y="3276"/>
                      <a:pt x="416" y="3330"/>
                    </a:cubicBezTo>
                    <a:cubicBezTo>
                      <a:pt x="416" y="3354"/>
                      <a:pt x="418" y="3378"/>
                      <a:pt x="419" y="3402"/>
                    </a:cubicBezTo>
                    <a:cubicBezTo>
                      <a:pt x="420" y="3416"/>
                      <a:pt x="421" y="3431"/>
                      <a:pt x="420" y="3445"/>
                    </a:cubicBezTo>
                    <a:cubicBezTo>
                      <a:pt x="420" y="3480"/>
                      <a:pt x="418" y="3516"/>
                      <a:pt x="417" y="3551"/>
                    </a:cubicBezTo>
                    <a:cubicBezTo>
                      <a:pt x="417" y="3568"/>
                      <a:pt x="417" y="3584"/>
                      <a:pt x="417" y="3602"/>
                    </a:cubicBezTo>
                    <a:cubicBezTo>
                      <a:pt x="433" y="3619"/>
                      <a:pt x="451" y="3633"/>
                      <a:pt x="474" y="3640"/>
                    </a:cubicBezTo>
                    <a:cubicBezTo>
                      <a:pt x="502" y="3648"/>
                      <a:pt x="530" y="3657"/>
                      <a:pt x="558" y="3665"/>
                    </a:cubicBezTo>
                    <a:cubicBezTo>
                      <a:pt x="568" y="3667"/>
                      <a:pt x="577" y="3669"/>
                      <a:pt x="587" y="3671"/>
                    </a:cubicBezTo>
                    <a:cubicBezTo>
                      <a:pt x="608" y="3674"/>
                      <a:pt x="630" y="3677"/>
                      <a:pt x="652" y="3680"/>
                    </a:cubicBezTo>
                    <a:cubicBezTo>
                      <a:pt x="655" y="3685"/>
                      <a:pt x="659" y="3689"/>
                      <a:pt x="660" y="3694"/>
                    </a:cubicBezTo>
                    <a:cubicBezTo>
                      <a:pt x="672" y="3722"/>
                      <a:pt x="680" y="3750"/>
                      <a:pt x="679" y="3781"/>
                    </a:cubicBezTo>
                    <a:cubicBezTo>
                      <a:pt x="678" y="3839"/>
                      <a:pt x="677" y="3896"/>
                      <a:pt x="677" y="3953"/>
                    </a:cubicBezTo>
                    <a:cubicBezTo>
                      <a:pt x="677" y="3976"/>
                      <a:pt x="679" y="3998"/>
                      <a:pt x="681" y="4021"/>
                    </a:cubicBezTo>
                    <a:cubicBezTo>
                      <a:pt x="684" y="4059"/>
                      <a:pt x="688" y="4097"/>
                      <a:pt x="692" y="4136"/>
                    </a:cubicBezTo>
                    <a:cubicBezTo>
                      <a:pt x="694" y="4160"/>
                      <a:pt x="698" y="4183"/>
                      <a:pt x="701" y="4207"/>
                    </a:cubicBezTo>
                    <a:cubicBezTo>
                      <a:pt x="705" y="4242"/>
                      <a:pt x="709" y="4276"/>
                      <a:pt x="714" y="4311"/>
                    </a:cubicBezTo>
                    <a:cubicBezTo>
                      <a:pt x="718" y="4341"/>
                      <a:pt x="722" y="4372"/>
                      <a:pt x="728" y="4402"/>
                    </a:cubicBezTo>
                    <a:cubicBezTo>
                      <a:pt x="733" y="4433"/>
                      <a:pt x="739" y="4464"/>
                      <a:pt x="746" y="4495"/>
                    </a:cubicBezTo>
                    <a:cubicBezTo>
                      <a:pt x="748" y="4504"/>
                      <a:pt x="750" y="4513"/>
                      <a:pt x="753" y="4522"/>
                    </a:cubicBezTo>
                    <a:cubicBezTo>
                      <a:pt x="756" y="4530"/>
                      <a:pt x="758" y="4537"/>
                      <a:pt x="756" y="4546"/>
                    </a:cubicBezTo>
                    <a:cubicBezTo>
                      <a:pt x="755" y="4551"/>
                      <a:pt x="757" y="4556"/>
                      <a:pt x="758" y="4561"/>
                    </a:cubicBezTo>
                    <a:cubicBezTo>
                      <a:pt x="767" y="4604"/>
                      <a:pt x="776" y="4647"/>
                      <a:pt x="785" y="4690"/>
                    </a:cubicBezTo>
                    <a:cubicBezTo>
                      <a:pt x="788" y="4706"/>
                      <a:pt x="789" y="4722"/>
                      <a:pt x="785" y="4739"/>
                    </a:cubicBezTo>
                    <a:cubicBezTo>
                      <a:pt x="783" y="4745"/>
                      <a:pt x="783" y="4751"/>
                      <a:pt x="783" y="4757"/>
                    </a:cubicBezTo>
                    <a:cubicBezTo>
                      <a:pt x="782" y="4768"/>
                      <a:pt x="783" y="4778"/>
                      <a:pt x="789" y="4787"/>
                    </a:cubicBezTo>
                    <a:cubicBezTo>
                      <a:pt x="800" y="4804"/>
                      <a:pt x="798" y="4821"/>
                      <a:pt x="789" y="4838"/>
                    </a:cubicBezTo>
                    <a:cubicBezTo>
                      <a:pt x="781" y="4855"/>
                      <a:pt x="776" y="4873"/>
                      <a:pt x="769" y="4891"/>
                    </a:cubicBezTo>
                    <a:cubicBezTo>
                      <a:pt x="761" y="4912"/>
                      <a:pt x="754" y="4934"/>
                      <a:pt x="745" y="4954"/>
                    </a:cubicBezTo>
                    <a:cubicBezTo>
                      <a:pt x="736" y="4975"/>
                      <a:pt x="725" y="4995"/>
                      <a:pt x="714" y="5015"/>
                    </a:cubicBezTo>
                    <a:cubicBezTo>
                      <a:pt x="705" y="5032"/>
                      <a:pt x="698" y="5050"/>
                      <a:pt x="695" y="5070"/>
                    </a:cubicBezTo>
                    <a:cubicBezTo>
                      <a:pt x="694" y="5080"/>
                      <a:pt x="690" y="5090"/>
                      <a:pt x="687" y="5100"/>
                    </a:cubicBezTo>
                    <a:cubicBezTo>
                      <a:pt x="685" y="5105"/>
                      <a:pt x="682" y="5108"/>
                      <a:pt x="681" y="5113"/>
                    </a:cubicBezTo>
                    <a:cubicBezTo>
                      <a:pt x="676" y="5127"/>
                      <a:pt x="674" y="5141"/>
                      <a:pt x="682" y="5154"/>
                    </a:cubicBezTo>
                    <a:cubicBezTo>
                      <a:pt x="689" y="5165"/>
                      <a:pt x="691" y="5176"/>
                      <a:pt x="691" y="5189"/>
                    </a:cubicBezTo>
                    <a:cubicBezTo>
                      <a:pt x="692" y="5200"/>
                      <a:pt x="694" y="5211"/>
                      <a:pt x="697" y="5222"/>
                    </a:cubicBezTo>
                    <a:cubicBezTo>
                      <a:pt x="701" y="5239"/>
                      <a:pt x="711" y="5249"/>
                      <a:pt x="728" y="5253"/>
                    </a:cubicBezTo>
                    <a:cubicBezTo>
                      <a:pt x="757" y="5259"/>
                      <a:pt x="787" y="5262"/>
                      <a:pt x="816" y="5261"/>
                    </a:cubicBezTo>
                    <a:cubicBezTo>
                      <a:pt x="826" y="5260"/>
                      <a:pt x="837" y="5259"/>
                      <a:pt x="847" y="5257"/>
                    </a:cubicBezTo>
                    <a:cubicBezTo>
                      <a:pt x="881" y="5250"/>
                      <a:pt x="906" y="5230"/>
                      <a:pt x="927" y="5204"/>
                    </a:cubicBezTo>
                    <a:cubicBezTo>
                      <a:pt x="937" y="5192"/>
                      <a:pt x="942" y="5176"/>
                      <a:pt x="939" y="5160"/>
                    </a:cubicBezTo>
                    <a:cubicBezTo>
                      <a:pt x="937" y="5147"/>
                      <a:pt x="938" y="5134"/>
                      <a:pt x="942" y="5122"/>
                    </a:cubicBezTo>
                    <a:cubicBezTo>
                      <a:pt x="953" y="5090"/>
                      <a:pt x="955" y="5057"/>
                      <a:pt x="955" y="5024"/>
                    </a:cubicBezTo>
                    <a:cubicBezTo>
                      <a:pt x="956" y="5012"/>
                      <a:pt x="956" y="5000"/>
                      <a:pt x="956" y="4988"/>
                    </a:cubicBezTo>
                    <a:cubicBezTo>
                      <a:pt x="957" y="4977"/>
                      <a:pt x="959" y="4967"/>
                      <a:pt x="953" y="4957"/>
                    </a:cubicBezTo>
                    <a:cubicBezTo>
                      <a:pt x="952" y="4956"/>
                      <a:pt x="951" y="4954"/>
                      <a:pt x="951" y="4953"/>
                    </a:cubicBezTo>
                    <a:cubicBezTo>
                      <a:pt x="953" y="4932"/>
                      <a:pt x="952" y="4911"/>
                      <a:pt x="964" y="4894"/>
                    </a:cubicBezTo>
                    <a:cubicBezTo>
                      <a:pt x="981" y="4868"/>
                      <a:pt x="982" y="4841"/>
                      <a:pt x="973" y="4814"/>
                    </a:cubicBezTo>
                    <a:cubicBezTo>
                      <a:pt x="970" y="4804"/>
                      <a:pt x="968" y="4794"/>
                      <a:pt x="967" y="4783"/>
                    </a:cubicBezTo>
                    <a:cubicBezTo>
                      <a:pt x="966" y="4772"/>
                      <a:pt x="965" y="4761"/>
                      <a:pt x="962" y="4750"/>
                    </a:cubicBezTo>
                    <a:cubicBezTo>
                      <a:pt x="962" y="4745"/>
                      <a:pt x="960" y="4738"/>
                      <a:pt x="957" y="4735"/>
                    </a:cubicBezTo>
                    <a:cubicBezTo>
                      <a:pt x="946" y="4725"/>
                      <a:pt x="943" y="4712"/>
                      <a:pt x="939" y="4699"/>
                    </a:cubicBezTo>
                    <a:cubicBezTo>
                      <a:pt x="934" y="4684"/>
                      <a:pt x="929" y="4669"/>
                      <a:pt x="928" y="4653"/>
                    </a:cubicBezTo>
                    <a:cubicBezTo>
                      <a:pt x="928" y="4640"/>
                      <a:pt x="928" y="4627"/>
                      <a:pt x="928" y="4615"/>
                    </a:cubicBezTo>
                    <a:cubicBezTo>
                      <a:pt x="930" y="4585"/>
                      <a:pt x="932" y="4556"/>
                      <a:pt x="933" y="4527"/>
                    </a:cubicBezTo>
                    <a:cubicBezTo>
                      <a:pt x="934" y="4518"/>
                      <a:pt x="932" y="4510"/>
                      <a:pt x="932" y="4502"/>
                    </a:cubicBezTo>
                    <a:cubicBezTo>
                      <a:pt x="932" y="4496"/>
                      <a:pt x="931" y="4490"/>
                      <a:pt x="932" y="4484"/>
                    </a:cubicBezTo>
                    <a:cubicBezTo>
                      <a:pt x="936" y="4451"/>
                      <a:pt x="935" y="4418"/>
                      <a:pt x="936" y="4385"/>
                    </a:cubicBezTo>
                    <a:cubicBezTo>
                      <a:pt x="936" y="4372"/>
                      <a:pt x="937" y="4359"/>
                      <a:pt x="938" y="4346"/>
                    </a:cubicBezTo>
                    <a:cubicBezTo>
                      <a:pt x="939" y="4340"/>
                      <a:pt x="939" y="4333"/>
                      <a:pt x="939" y="4326"/>
                    </a:cubicBezTo>
                    <a:cubicBezTo>
                      <a:pt x="938" y="4281"/>
                      <a:pt x="946" y="4236"/>
                      <a:pt x="951" y="4191"/>
                    </a:cubicBezTo>
                    <a:cubicBezTo>
                      <a:pt x="953" y="4175"/>
                      <a:pt x="956" y="4160"/>
                      <a:pt x="957" y="4144"/>
                    </a:cubicBezTo>
                    <a:cubicBezTo>
                      <a:pt x="958" y="4127"/>
                      <a:pt x="957" y="4111"/>
                      <a:pt x="956" y="4094"/>
                    </a:cubicBezTo>
                    <a:cubicBezTo>
                      <a:pt x="954" y="4068"/>
                      <a:pt x="951" y="4042"/>
                      <a:pt x="949" y="4016"/>
                    </a:cubicBezTo>
                    <a:cubicBezTo>
                      <a:pt x="948" y="4007"/>
                      <a:pt x="948" y="3999"/>
                      <a:pt x="946" y="3991"/>
                    </a:cubicBezTo>
                    <a:cubicBezTo>
                      <a:pt x="942" y="3971"/>
                      <a:pt x="940" y="3951"/>
                      <a:pt x="940" y="3930"/>
                    </a:cubicBezTo>
                    <a:cubicBezTo>
                      <a:pt x="940" y="3926"/>
                      <a:pt x="940" y="3923"/>
                      <a:pt x="939" y="3919"/>
                    </a:cubicBezTo>
                    <a:cubicBezTo>
                      <a:pt x="932" y="3873"/>
                      <a:pt x="941" y="3827"/>
                      <a:pt x="946" y="3782"/>
                    </a:cubicBezTo>
                    <a:cubicBezTo>
                      <a:pt x="949" y="3761"/>
                      <a:pt x="956" y="3741"/>
                      <a:pt x="965" y="3721"/>
                    </a:cubicBezTo>
                    <a:cubicBezTo>
                      <a:pt x="970" y="3710"/>
                      <a:pt x="977" y="3705"/>
                      <a:pt x="990" y="3707"/>
                    </a:cubicBezTo>
                    <a:cubicBezTo>
                      <a:pt x="998" y="3708"/>
                      <a:pt x="1008" y="3706"/>
                      <a:pt x="1016" y="3713"/>
                    </a:cubicBezTo>
                    <a:cubicBezTo>
                      <a:pt x="1017" y="3717"/>
                      <a:pt x="1018" y="3721"/>
                      <a:pt x="1019" y="3726"/>
                    </a:cubicBezTo>
                    <a:cubicBezTo>
                      <a:pt x="1021" y="3758"/>
                      <a:pt x="1026" y="3790"/>
                      <a:pt x="1035" y="3821"/>
                    </a:cubicBezTo>
                    <a:cubicBezTo>
                      <a:pt x="1047" y="3862"/>
                      <a:pt x="1052" y="3904"/>
                      <a:pt x="1054" y="3946"/>
                    </a:cubicBezTo>
                    <a:cubicBezTo>
                      <a:pt x="1058" y="4001"/>
                      <a:pt x="1053" y="4056"/>
                      <a:pt x="1047" y="4111"/>
                    </a:cubicBezTo>
                    <a:cubicBezTo>
                      <a:pt x="1045" y="4132"/>
                      <a:pt x="1043" y="4154"/>
                      <a:pt x="1041" y="4176"/>
                    </a:cubicBezTo>
                    <a:cubicBezTo>
                      <a:pt x="1039" y="4211"/>
                      <a:pt x="1037" y="4245"/>
                      <a:pt x="1037" y="4280"/>
                    </a:cubicBezTo>
                    <a:cubicBezTo>
                      <a:pt x="1037" y="4306"/>
                      <a:pt x="1040" y="4332"/>
                      <a:pt x="1041" y="4359"/>
                    </a:cubicBezTo>
                    <a:cubicBezTo>
                      <a:pt x="1043" y="4387"/>
                      <a:pt x="1044" y="4416"/>
                      <a:pt x="1045" y="4445"/>
                    </a:cubicBezTo>
                    <a:cubicBezTo>
                      <a:pt x="1045" y="4478"/>
                      <a:pt x="1047" y="4511"/>
                      <a:pt x="1053" y="4544"/>
                    </a:cubicBezTo>
                    <a:cubicBezTo>
                      <a:pt x="1054" y="4548"/>
                      <a:pt x="1055" y="4553"/>
                      <a:pt x="1055" y="4557"/>
                    </a:cubicBezTo>
                    <a:cubicBezTo>
                      <a:pt x="1051" y="4602"/>
                      <a:pt x="1050" y="4643"/>
                      <a:pt x="1054" y="4688"/>
                    </a:cubicBezTo>
                    <a:cubicBezTo>
                      <a:pt x="1057" y="4739"/>
                      <a:pt x="1059" y="4790"/>
                      <a:pt x="1059" y="4841"/>
                    </a:cubicBezTo>
                    <a:cubicBezTo>
                      <a:pt x="1059" y="4887"/>
                      <a:pt x="1052" y="4930"/>
                      <a:pt x="1034" y="4971"/>
                    </a:cubicBezTo>
                    <a:cubicBezTo>
                      <a:pt x="1032" y="4975"/>
                      <a:pt x="1031" y="4978"/>
                      <a:pt x="1030" y="4982"/>
                    </a:cubicBezTo>
                    <a:cubicBezTo>
                      <a:pt x="1024" y="5000"/>
                      <a:pt x="1019" y="5019"/>
                      <a:pt x="1006" y="5035"/>
                    </a:cubicBezTo>
                    <a:cubicBezTo>
                      <a:pt x="1005" y="5036"/>
                      <a:pt x="1005" y="5036"/>
                      <a:pt x="1005" y="5037"/>
                    </a:cubicBezTo>
                    <a:cubicBezTo>
                      <a:pt x="991" y="5072"/>
                      <a:pt x="976" y="5107"/>
                      <a:pt x="971" y="5144"/>
                    </a:cubicBezTo>
                    <a:cubicBezTo>
                      <a:pt x="967" y="5175"/>
                      <a:pt x="959" y="5205"/>
                      <a:pt x="953" y="5235"/>
                    </a:cubicBezTo>
                    <a:cubicBezTo>
                      <a:pt x="952" y="5238"/>
                      <a:pt x="951" y="5241"/>
                      <a:pt x="950" y="5244"/>
                    </a:cubicBezTo>
                    <a:cubicBezTo>
                      <a:pt x="936" y="5280"/>
                      <a:pt x="930" y="5318"/>
                      <a:pt x="925" y="5356"/>
                    </a:cubicBezTo>
                    <a:cubicBezTo>
                      <a:pt x="925" y="5361"/>
                      <a:pt x="923" y="5367"/>
                      <a:pt x="922" y="5372"/>
                    </a:cubicBezTo>
                    <a:cubicBezTo>
                      <a:pt x="916" y="5394"/>
                      <a:pt x="910" y="5417"/>
                      <a:pt x="905" y="5440"/>
                    </a:cubicBezTo>
                    <a:cubicBezTo>
                      <a:pt x="901" y="5458"/>
                      <a:pt x="900" y="5477"/>
                      <a:pt x="908" y="5495"/>
                    </a:cubicBezTo>
                    <a:cubicBezTo>
                      <a:pt x="911" y="5504"/>
                      <a:pt x="912" y="5514"/>
                      <a:pt x="912" y="5524"/>
                    </a:cubicBezTo>
                    <a:cubicBezTo>
                      <a:pt x="911" y="5541"/>
                      <a:pt x="913" y="5557"/>
                      <a:pt x="918" y="5573"/>
                    </a:cubicBezTo>
                    <a:cubicBezTo>
                      <a:pt x="919" y="5578"/>
                      <a:pt x="921" y="5583"/>
                      <a:pt x="923" y="5588"/>
                    </a:cubicBezTo>
                    <a:cubicBezTo>
                      <a:pt x="928" y="5601"/>
                      <a:pt x="937" y="5610"/>
                      <a:pt x="950" y="5613"/>
                    </a:cubicBezTo>
                    <a:cubicBezTo>
                      <a:pt x="957" y="5615"/>
                      <a:pt x="965" y="5617"/>
                      <a:pt x="972" y="5619"/>
                    </a:cubicBezTo>
                    <a:cubicBezTo>
                      <a:pt x="1005" y="5625"/>
                      <a:pt x="1038" y="5627"/>
                      <a:pt x="1071" y="5625"/>
                    </a:cubicBezTo>
                    <a:cubicBezTo>
                      <a:pt x="1091" y="5625"/>
                      <a:pt x="1109" y="5618"/>
                      <a:pt x="1125" y="5605"/>
                    </a:cubicBezTo>
                    <a:cubicBezTo>
                      <a:pt x="1147" y="5586"/>
                      <a:pt x="1166" y="5565"/>
                      <a:pt x="1184" y="5542"/>
                    </a:cubicBezTo>
                    <a:cubicBezTo>
                      <a:pt x="1194" y="5529"/>
                      <a:pt x="1200" y="5513"/>
                      <a:pt x="1201" y="5496"/>
                    </a:cubicBezTo>
                    <a:cubicBezTo>
                      <a:pt x="1202" y="5481"/>
                      <a:pt x="1206" y="5467"/>
                      <a:pt x="1214" y="5454"/>
                    </a:cubicBezTo>
                    <a:cubicBezTo>
                      <a:pt x="1221" y="5442"/>
                      <a:pt x="1222" y="5429"/>
                      <a:pt x="1220" y="5417"/>
                    </a:cubicBezTo>
                    <a:cubicBezTo>
                      <a:pt x="1217" y="5396"/>
                      <a:pt x="1213" y="5376"/>
                      <a:pt x="1209" y="5357"/>
                    </a:cubicBezTo>
                    <a:cubicBezTo>
                      <a:pt x="1207" y="5347"/>
                      <a:pt x="1204" y="5337"/>
                      <a:pt x="1202" y="5328"/>
                    </a:cubicBezTo>
                    <a:cubicBezTo>
                      <a:pt x="1198" y="5313"/>
                      <a:pt x="1197" y="5297"/>
                      <a:pt x="1200" y="5281"/>
                    </a:cubicBezTo>
                    <a:cubicBezTo>
                      <a:pt x="1203" y="5268"/>
                      <a:pt x="1202" y="5254"/>
                      <a:pt x="1200" y="5241"/>
                    </a:cubicBezTo>
                    <a:cubicBezTo>
                      <a:pt x="1196" y="5212"/>
                      <a:pt x="1195" y="5184"/>
                      <a:pt x="1193" y="5155"/>
                    </a:cubicBezTo>
                    <a:cubicBezTo>
                      <a:pt x="1193" y="5153"/>
                      <a:pt x="1193" y="5151"/>
                      <a:pt x="1193" y="5148"/>
                    </a:cubicBezTo>
                    <a:cubicBezTo>
                      <a:pt x="1190" y="5129"/>
                      <a:pt x="1193" y="5111"/>
                      <a:pt x="1203" y="5095"/>
                    </a:cubicBezTo>
                    <a:cubicBezTo>
                      <a:pt x="1212" y="5082"/>
                      <a:pt x="1213" y="5066"/>
                      <a:pt x="1212" y="5051"/>
                    </a:cubicBezTo>
                    <a:cubicBezTo>
                      <a:pt x="1212" y="5043"/>
                      <a:pt x="1212" y="5034"/>
                      <a:pt x="1210" y="5026"/>
                    </a:cubicBezTo>
                    <a:cubicBezTo>
                      <a:pt x="1204" y="4990"/>
                      <a:pt x="1208" y="4955"/>
                      <a:pt x="1216" y="4920"/>
                    </a:cubicBezTo>
                    <a:cubicBezTo>
                      <a:pt x="1221" y="4895"/>
                      <a:pt x="1228" y="4871"/>
                      <a:pt x="1234" y="4846"/>
                    </a:cubicBezTo>
                    <a:cubicBezTo>
                      <a:pt x="1248" y="4797"/>
                      <a:pt x="1263" y="4748"/>
                      <a:pt x="1277" y="4698"/>
                    </a:cubicBezTo>
                    <a:cubicBezTo>
                      <a:pt x="1279" y="4689"/>
                      <a:pt x="1282" y="4679"/>
                      <a:pt x="1284" y="4669"/>
                    </a:cubicBezTo>
                    <a:cubicBezTo>
                      <a:pt x="1311" y="4613"/>
                      <a:pt x="1312" y="4549"/>
                      <a:pt x="1324" y="4488"/>
                    </a:cubicBezTo>
                    <a:cubicBezTo>
                      <a:pt x="1338" y="4414"/>
                      <a:pt x="1353" y="4338"/>
                      <a:pt x="1357" y="4262"/>
                    </a:cubicBezTo>
                    <a:cubicBezTo>
                      <a:pt x="1358" y="4239"/>
                      <a:pt x="1358" y="4217"/>
                      <a:pt x="1357" y="4195"/>
                    </a:cubicBezTo>
                    <a:cubicBezTo>
                      <a:pt x="1360" y="4152"/>
                      <a:pt x="1362" y="4108"/>
                      <a:pt x="1360" y="4064"/>
                    </a:cubicBezTo>
                    <a:cubicBezTo>
                      <a:pt x="1358" y="4004"/>
                      <a:pt x="1356" y="3942"/>
                      <a:pt x="1341" y="3883"/>
                    </a:cubicBezTo>
                    <a:cubicBezTo>
                      <a:pt x="1345" y="3858"/>
                      <a:pt x="1350" y="3834"/>
                      <a:pt x="1355" y="3809"/>
                    </a:cubicBezTo>
                    <a:cubicBezTo>
                      <a:pt x="1361" y="3777"/>
                      <a:pt x="1367" y="3744"/>
                      <a:pt x="1373" y="3712"/>
                    </a:cubicBezTo>
                    <a:cubicBezTo>
                      <a:pt x="1375" y="3702"/>
                      <a:pt x="1377" y="3692"/>
                      <a:pt x="1381" y="3683"/>
                    </a:cubicBezTo>
                    <a:cubicBezTo>
                      <a:pt x="1390" y="3681"/>
                      <a:pt x="1399" y="3679"/>
                      <a:pt x="1408" y="3677"/>
                    </a:cubicBezTo>
                    <a:cubicBezTo>
                      <a:pt x="1432" y="3673"/>
                      <a:pt x="1457" y="3669"/>
                      <a:pt x="1481" y="3666"/>
                    </a:cubicBezTo>
                    <a:cubicBezTo>
                      <a:pt x="1502" y="3663"/>
                      <a:pt x="1521" y="3656"/>
                      <a:pt x="1539" y="3646"/>
                    </a:cubicBezTo>
                    <a:cubicBezTo>
                      <a:pt x="1547" y="3641"/>
                      <a:pt x="1554" y="3634"/>
                      <a:pt x="1555" y="3623"/>
                    </a:cubicBezTo>
                    <a:cubicBezTo>
                      <a:pt x="1555" y="3620"/>
                      <a:pt x="1556" y="3617"/>
                      <a:pt x="1557" y="3614"/>
                    </a:cubicBezTo>
                    <a:cubicBezTo>
                      <a:pt x="1571" y="3607"/>
                      <a:pt x="1586" y="3613"/>
                      <a:pt x="1599" y="3606"/>
                    </a:cubicBezTo>
                    <a:cubicBezTo>
                      <a:pt x="1606" y="3600"/>
                      <a:pt x="1607" y="3592"/>
                      <a:pt x="1608" y="3583"/>
                    </a:cubicBezTo>
                    <a:cubicBezTo>
                      <a:pt x="1609" y="3576"/>
                      <a:pt x="1609" y="3568"/>
                      <a:pt x="1609" y="3561"/>
                    </a:cubicBezTo>
                    <a:cubicBezTo>
                      <a:pt x="1610" y="3531"/>
                      <a:pt x="1612" y="3500"/>
                      <a:pt x="1612" y="3470"/>
                    </a:cubicBezTo>
                    <a:cubicBezTo>
                      <a:pt x="1612" y="3460"/>
                      <a:pt x="1612" y="3449"/>
                      <a:pt x="1611" y="3439"/>
                    </a:cubicBezTo>
                    <a:cubicBezTo>
                      <a:pt x="1607" y="3401"/>
                      <a:pt x="1607" y="3364"/>
                      <a:pt x="1608" y="3326"/>
                    </a:cubicBezTo>
                    <a:cubicBezTo>
                      <a:pt x="1608" y="3278"/>
                      <a:pt x="1611" y="3230"/>
                      <a:pt x="1612" y="3182"/>
                    </a:cubicBezTo>
                    <a:cubicBezTo>
                      <a:pt x="1613" y="3156"/>
                      <a:pt x="1614" y="3130"/>
                      <a:pt x="1614" y="3104"/>
                    </a:cubicBezTo>
                    <a:cubicBezTo>
                      <a:pt x="1630" y="3126"/>
                      <a:pt x="1645" y="3147"/>
                      <a:pt x="1669" y="3160"/>
                    </a:cubicBezTo>
                    <a:cubicBezTo>
                      <a:pt x="1673" y="3163"/>
                      <a:pt x="1677" y="3165"/>
                      <a:pt x="1680" y="3168"/>
                    </a:cubicBezTo>
                    <a:cubicBezTo>
                      <a:pt x="1693" y="3178"/>
                      <a:pt x="1701" y="3189"/>
                      <a:pt x="1699" y="3206"/>
                    </a:cubicBezTo>
                    <a:cubicBezTo>
                      <a:pt x="1699" y="3215"/>
                      <a:pt x="1700" y="3224"/>
                      <a:pt x="1701" y="3233"/>
                    </a:cubicBezTo>
                    <a:cubicBezTo>
                      <a:pt x="1703" y="3258"/>
                      <a:pt x="1706" y="3283"/>
                      <a:pt x="1708" y="3308"/>
                    </a:cubicBezTo>
                    <a:cubicBezTo>
                      <a:pt x="1709" y="3317"/>
                      <a:pt x="1707" y="3326"/>
                      <a:pt x="1709" y="3335"/>
                    </a:cubicBezTo>
                    <a:cubicBezTo>
                      <a:pt x="1712" y="3346"/>
                      <a:pt x="1713" y="3357"/>
                      <a:pt x="1710" y="3368"/>
                    </a:cubicBezTo>
                    <a:cubicBezTo>
                      <a:pt x="1709" y="3372"/>
                      <a:pt x="1709" y="3377"/>
                      <a:pt x="1710" y="3381"/>
                    </a:cubicBezTo>
                    <a:cubicBezTo>
                      <a:pt x="1712" y="3400"/>
                      <a:pt x="1714" y="3419"/>
                      <a:pt x="1713" y="3438"/>
                    </a:cubicBezTo>
                    <a:cubicBezTo>
                      <a:pt x="1713" y="3441"/>
                      <a:pt x="1714" y="3445"/>
                      <a:pt x="1715" y="3449"/>
                    </a:cubicBezTo>
                    <a:cubicBezTo>
                      <a:pt x="1719" y="3460"/>
                      <a:pt x="1719" y="3471"/>
                      <a:pt x="1718" y="3482"/>
                    </a:cubicBezTo>
                    <a:cubicBezTo>
                      <a:pt x="1717" y="3495"/>
                      <a:pt x="1720" y="3508"/>
                      <a:pt x="1724" y="3520"/>
                    </a:cubicBezTo>
                    <a:cubicBezTo>
                      <a:pt x="1725" y="3524"/>
                      <a:pt x="1726" y="3527"/>
                      <a:pt x="1728" y="3531"/>
                    </a:cubicBezTo>
                    <a:cubicBezTo>
                      <a:pt x="1732" y="3541"/>
                      <a:pt x="1732" y="3551"/>
                      <a:pt x="1726" y="3561"/>
                    </a:cubicBezTo>
                    <a:cubicBezTo>
                      <a:pt x="1721" y="3570"/>
                      <a:pt x="1718" y="3580"/>
                      <a:pt x="1713" y="3590"/>
                    </a:cubicBezTo>
                    <a:cubicBezTo>
                      <a:pt x="1709" y="3599"/>
                      <a:pt x="1708" y="3609"/>
                      <a:pt x="1712" y="3618"/>
                    </a:cubicBezTo>
                    <a:cubicBezTo>
                      <a:pt x="1714" y="3624"/>
                      <a:pt x="1715" y="3630"/>
                      <a:pt x="1718" y="3635"/>
                    </a:cubicBezTo>
                    <a:cubicBezTo>
                      <a:pt x="1722" y="3644"/>
                      <a:pt x="1723" y="3653"/>
                      <a:pt x="1721" y="3662"/>
                    </a:cubicBezTo>
                    <a:cubicBezTo>
                      <a:pt x="1717" y="3683"/>
                      <a:pt x="1710" y="3704"/>
                      <a:pt x="1698" y="3723"/>
                    </a:cubicBezTo>
                    <a:cubicBezTo>
                      <a:pt x="1686" y="3740"/>
                      <a:pt x="1678" y="3760"/>
                      <a:pt x="1675" y="3781"/>
                    </a:cubicBezTo>
                    <a:cubicBezTo>
                      <a:pt x="1672" y="3800"/>
                      <a:pt x="1668" y="3818"/>
                      <a:pt x="1668" y="3837"/>
                    </a:cubicBezTo>
                    <a:cubicBezTo>
                      <a:pt x="1668" y="3845"/>
                      <a:pt x="1667" y="3852"/>
                      <a:pt x="1666" y="3859"/>
                    </a:cubicBezTo>
                    <a:cubicBezTo>
                      <a:pt x="1662" y="3890"/>
                      <a:pt x="1658" y="3921"/>
                      <a:pt x="1653" y="3951"/>
                    </a:cubicBezTo>
                    <a:cubicBezTo>
                      <a:pt x="1650" y="3979"/>
                      <a:pt x="1644" y="4006"/>
                      <a:pt x="1636" y="4033"/>
                    </a:cubicBezTo>
                    <a:cubicBezTo>
                      <a:pt x="1630" y="4052"/>
                      <a:pt x="1628" y="4073"/>
                      <a:pt x="1628" y="4093"/>
                    </a:cubicBezTo>
                    <a:cubicBezTo>
                      <a:pt x="1627" y="4135"/>
                      <a:pt x="1627" y="4178"/>
                      <a:pt x="1628" y="4220"/>
                    </a:cubicBezTo>
                    <a:cubicBezTo>
                      <a:pt x="1628" y="4234"/>
                      <a:pt x="1630" y="4248"/>
                      <a:pt x="1632" y="4262"/>
                    </a:cubicBezTo>
                    <a:cubicBezTo>
                      <a:pt x="1634" y="4273"/>
                      <a:pt x="1634" y="4283"/>
                      <a:pt x="1633" y="4294"/>
                    </a:cubicBezTo>
                    <a:cubicBezTo>
                      <a:pt x="1632" y="4305"/>
                      <a:pt x="1631" y="4316"/>
                      <a:pt x="1632" y="4328"/>
                    </a:cubicBezTo>
                    <a:cubicBezTo>
                      <a:pt x="1632" y="4353"/>
                      <a:pt x="1634" y="4377"/>
                      <a:pt x="1635" y="4402"/>
                    </a:cubicBezTo>
                    <a:cubicBezTo>
                      <a:pt x="1636" y="4417"/>
                      <a:pt x="1637" y="4432"/>
                      <a:pt x="1639" y="4447"/>
                    </a:cubicBezTo>
                    <a:cubicBezTo>
                      <a:pt x="1644" y="4491"/>
                      <a:pt x="1649" y="4534"/>
                      <a:pt x="1655" y="4577"/>
                    </a:cubicBezTo>
                    <a:cubicBezTo>
                      <a:pt x="1657" y="4593"/>
                      <a:pt x="1654" y="4607"/>
                      <a:pt x="1647" y="4621"/>
                    </a:cubicBezTo>
                    <a:cubicBezTo>
                      <a:pt x="1638" y="4638"/>
                      <a:pt x="1630" y="4655"/>
                      <a:pt x="1623" y="4672"/>
                    </a:cubicBezTo>
                    <a:cubicBezTo>
                      <a:pt x="1611" y="4701"/>
                      <a:pt x="1601" y="4730"/>
                      <a:pt x="1589" y="4758"/>
                    </a:cubicBezTo>
                    <a:cubicBezTo>
                      <a:pt x="1583" y="4771"/>
                      <a:pt x="1584" y="4783"/>
                      <a:pt x="1588" y="4796"/>
                    </a:cubicBezTo>
                    <a:cubicBezTo>
                      <a:pt x="1596" y="4818"/>
                      <a:pt x="1603" y="4823"/>
                      <a:pt x="1626" y="4823"/>
                    </a:cubicBezTo>
                    <a:cubicBezTo>
                      <a:pt x="1636" y="4824"/>
                      <a:pt x="1646" y="4824"/>
                      <a:pt x="1656" y="4824"/>
                    </a:cubicBezTo>
                    <a:cubicBezTo>
                      <a:pt x="1661" y="4833"/>
                      <a:pt x="1665" y="4842"/>
                      <a:pt x="1669" y="4849"/>
                    </a:cubicBezTo>
                    <a:cubicBezTo>
                      <a:pt x="1679" y="4857"/>
                      <a:pt x="1695" y="4856"/>
                      <a:pt x="1697" y="4872"/>
                    </a:cubicBezTo>
                    <a:cubicBezTo>
                      <a:pt x="1696" y="4876"/>
                      <a:pt x="1695" y="4880"/>
                      <a:pt x="1694" y="4884"/>
                    </a:cubicBezTo>
                    <a:cubicBezTo>
                      <a:pt x="1692" y="4889"/>
                      <a:pt x="1690" y="4894"/>
                      <a:pt x="1689" y="4897"/>
                    </a:cubicBezTo>
                    <a:cubicBezTo>
                      <a:pt x="1690" y="4914"/>
                      <a:pt x="1686" y="4930"/>
                      <a:pt x="1685" y="4945"/>
                    </a:cubicBezTo>
                    <a:cubicBezTo>
                      <a:pt x="1685" y="4946"/>
                      <a:pt x="1681" y="4947"/>
                      <a:pt x="1678" y="4949"/>
                    </a:cubicBezTo>
                    <a:cubicBezTo>
                      <a:pt x="1667" y="4932"/>
                      <a:pt x="1661" y="4909"/>
                      <a:pt x="1637" y="4902"/>
                    </a:cubicBezTo>
                    <a:cubicBezTo>
                      <a:pt x="1635" y="4905"/>
                      <a:pt x="1633" y="4908"/>
                      <a:pt x="1633" y="4910"/>
                    </a:cubicBezTo>
                    <a:cubicBezTo>
                      <a:pt x="1634" y="4921"/>
                      <a:pt x="1637" y="4932"/>
                      <a:pt x="1638" y="4941"/>
                    </a:cubicBezTo>
                    <a:cubicBezTo>
                      <a:pt x="1648" y="4949"/>
                      <a:pt x="1656" y="4956"/>
                      <a:pt x="1664" y="4963"/>
                    </a:cubicBezTo>
                    <a:cubicBezTo>
                      <a:pt x="1669" y="4964"/>
                      <a:pt x="1673" y="4965"/>
                      <a:pt x="1679" y="4966"/>
                    </a:cubicBezTo>
                    <a:cubicBezTo>
                      <a:pt x="1681" y="4986"/>
                      <a:pt x="1676" y="5003"/>
                      <a:pt x="1671" y="5021"/>
                    </a:cubicBezTo>
                    <a:cubicBezTo>
                      <a:pt x="1665" y="5048"/>
                      <a:pt x="1657" y="5074"/>
                      <a:pt x="1650" y="5100"/>
                    </a:cubicBezTo>
                    <a:cubicBezTo>
                      <a:pt x="1643" y="5104"/>
                      <a:pt x="1638" y="5108"/>
                      <a:pt x="1633" y="5112"/>
                    </a:cubicBezTo>
                    <a:cubicBezTo>
                      <a:pt x="1631" y="5122"/>
                      <a:pt x="1630" y="5132"/>
                      <a:pt x="1628" y="5142"/>
                    </a:cubicBezTo>
                    <a:cubicBezTo>
                      <a:pt x="1633" y="5145"/>
                      <a:pt x="1636" y="5148"/>
                      <a:pt x="1639" y="5150"/>
                    </a:cubicBezTo>
                    <a:cubicBezTo>
                      <a:pt x="1640" y="5159"/>
                      <a:pt x="1636" y="5166"/>
                      <a:pt x="1632" y="5172"/>
                    </a:cubicBezTo>
                    <a:cubicBezTo>
                      <a:pt x="1626" y="5182"/>
                      <a:pt x="1620" y="5191"/>
                      <a:pt x="1614" y="5201"/>
                    </a:cubicBezTo>
                    <a:cubicBezTo>
                      <a:pt x="1602" y="5221"/>
                      <a:pt x="1590" y="5242"/>
                      <a:pt x="1578" y="5263"/>
                    </a:cubicBezTo>
                    <a:cubicBezTo>
                      <a:pt x="1574" y="5271"/>
                      <a:pt x="1569" y="5279"/>
                      <a:pt x="1565" y="5287"/>
                    </a:cubicBezTo>
                    <a:cubicBezTo>
                      <a:pt x="1561" y="5296"/>
                      <a:pt x="1556" y="5305"/>
                      <a:pt x="1554" y="5314"/>
                    </a:cubicBezTo>
                    <a:cubicBezTo>
                      <a:pt x="1551" y="5330"/>
                      <a:pt x="1544" y="5345"/>
                      <a:pt x="1536" y="5359"/>
                    </a:cubicBezTo>
                    <a:cubicBezTo>
                      <a:pt x="1520" y="5368"/>
                      <a:pt x="1515" y="5375"/>
                      <a:pt x="1516" y="5391"/>
                    </a:cubicBezTo>
                    <a:cubicBezTo>
                      <a:pt x="1516" y="5397"/>
                      <a:pt x="1517" y="5403"/>
                      <a:pt x="1518" y="5409"/>
                    </a:cubicBezTo>
                    <a:cubicBezTo>
                      <a:pt x="1521" y="5419"/>
                      <a:pt x="1522" y="5428"/>
                      <a:pt x="1521" y="5438"/>
                    </a:cubicBezTo>
                    <a:cubicBezTo>
                      <a:pt x="1520" y="5466"/>
                      <a:pt x="1530" y="5471"/>
                      <a:pt x="1548" y="5475"/>
                    </a:cubicBezTo>
                    <a:cubicBezTo>
                      <a:pt x="1611" y="5488"/>
                      <a:pt x="1673" y="5493"/>
                      <a:pt x="1737" y="5492"/>
                    </a:cubicBezTo>
                    <a:cubicBezTo>
                      <a:pt x="1742" y="5492"/>
                      <a:pt x="1748" y="5492"/>
                      <a:pt x="1752" y="5489"/>
                    </a:cubicBezTo>
                    <a:cubicBezTo>
                      <a:pt x="1762" y="5484"/>
                      <a:pt x="1773" y="5483"/>
                      <a:pt x="1783" y="5485"/>
                    </a:cubicBezTo>
                    <a:cubicBezTo>
                      <a:pt x="1815" y="5488"/>
                      <a:pt x="1841" y="5470"/>
                      <a:pt x="1869" y="5460"/>
                    </a:cubicBezTo>
                    <a:cubicBezTo>
                      <a:pt x="1872" y="5459"/>
                      <a:pt x="1875" y="5456"/>
                      <a:pt x="1878" y="5453"/>
                    </a:cubicBezTo>
                    <a:cubicBezTo>
                      <a:pt x="1881" y="5450"/>
                      <a:pt x="1885" y="5447"/>
                      <a:pt x="1888" y="5445"/>
                    </a:cubicBezTo>
                    <a:cubicBezTo>
                      <a:pt x="1902" y="5438"/>
                      <a:pt x="1910" y="5426"/>
                      <a:pt x="1914" y="5412"/>
                    </a:cubicBezTo>
                    <a:cubicBezTo>
                      <a:pt x="1916" y="5402"/>
                      <a:pt x="1918" y="5391"/>
                      <a:pt x="1920" y="5381"/>
                    </a:cubicBezTo>
                    <a:cubicBezTo>
                      <a:pt x="1922" y="5364"/>
                      <a:pt x="1923" y="5348"/>
                      <a:pt x="1926" y="5331"/>
                    </a:cubicBezTo>
                    <a:cubicBezTo>
                      <a:pt x="1932" y="5303"/>
                      <a:pt x="1939" y="5296"/>
                      <a:pt x="1968" y="5294"/>
                    </a:cubicBezTo>
                    <a:cubicBezTo>
                      <a:pt x="1977" y="5293"/>
                      <a:pt x="1984" y="5290"/>
                      <a:pt x="1991" y="5284"/>
                    </a:cubicBezTo>
                    <a:cubicBezTo>
                      <a:pt x="2005" y="5272"/>
                      <a:pt x="2019" y="5259"/>
                      <a:pt x="2032" y="5246"/>
                    </a:cubicBezTo>
                    <a:cubicBezTo>
                      <a:pt x="2036" y="5242"/>
                      <a:pt x="2039" y="5237"/>
                      <a:pt x="2043" y="5232"/>
                    </a:cubicBezTo>
                    <a:cubicBezTo>
                      <a:pt x="2052" y="5221"/>
                      <a:pt x="2054" y="5209"/>
                      <a:pt x="2051" y="5196"/>
                    </a:cubicBezTo>
                    <a:cubicBezTo>
                      <a:pt x="2051" y="5191"/>
                      <a:pt x="2049" y="5186"/>
                      <a:pt x="2047" y="5181"/>
                    </a:cubicBezTo>
                    <a:cubicBezTo>
                      <a:pt x="2043" y="5171"/>
                      <a:pt x="2042" y="5162"/>
                      <a:pt x="2042" y="5152"/>
                    </a:cubicBezTo>
                    <a:cubicBezTo>
                      <a:pt x="2042" y="5143"/>
                      <a:pt x="2041" y="5134"/>
                      <a:pt x="2042" y="5125"/>
                    </a:cubicBezTo>
                    <a:cubicBezTo>
                      <a:pt x="2042" y="5120"/>
                      <a:pt x="2043" y="5115"/>
                      <a:pt x="2044" y="5109"/>
                    </a:cubicBezTo>
                    <a:cubicBezTo>
                      <a:pt x="2064" y="5105"/>
                      <a:pt x="2078" y="5093"/>
                      <a:pt x="2093" y="5080"/>
                    </a:cubicBezTo>
                    <a:cubicBezTo>
                      <a:pt x="2101" y="5073"/>
                      <a:pt x="2110" y="5065"/>
                      <a:pt x="2120" y="5060"/>
                    </a:cubicBezTo>
                    <a:cubicBezTo>
                      <a:pt x="2139" y="5050"/>
                      <a:pt x="2153" y="5034"/>
                      <a:pt x="2161" y="5014"/>
                    </a:cubicBezTo>
                    <a:cubicBezTo>
                      <a:pt x="2174" y="4985"/>
                      <a:pt x="2185" y="4955"/>
                      <a:pt x="2196" y="4926"/>
                    </a:cubicBezTo>
                    <a:cubicBezTo>
                      <a:pt x="2201" y="4912"/>
                      <a:pt x="2201" y="4898"/>
                      <a:pt x="2200" y="4883"/>
                    </a:cubicBezTo>
                    <a:cubicBezTo>
                      <a:pt x="2200" y="4877"/>
                      <a:pt x="2198" y="4871"/>
                      <a:pt x="2194" y="4867"/>
                    </a:cubicBezTo>
                    <a:cubicBezTo>
                      <a:pt x="2190" y="4862"/>
                      <a:pt x="2185" y="4858"/>
                      <a:pt x="2181" y="4854"/>
                    </a:cubicBezTo>
                    <a:cubicBezTo>
                      <a:pt x="2164" y="4842"/>
                      <a:pt x="2147" y="4829"/>
                      <a:pt x="2129" y="4817"/>
                    </a:cubicBezTo>
                    <a:cubicBezTo>
                      <a:pt x="2114" y="4807"/>
                      <a:pt x="2099" y="4797"/>
                      <a:pt x="2084" y="4787"/>
                    </a:cubicBezTo>
                    <a:cubicBezTo>
                      <a:pt x="2075" y="4781"/>
                      <a:pt x="2067" y="4775"/>
                      <a:pt x="2061" y="4764"/>
                    </a:cubicBezTo>
                    <a:cubicBezTo>
                      <a:pt x="2062" y="4759"/>
                      <a:pt x="2062" y="4753"/>
                      <a:pt x="2063" y="4747"/>
                    </a:cubicBezTo>
                    <a:cubicBezTo>
                      <a:pt x="2065" y="4736"/>
                      <a:pt x="2068" y="4724"/>
                      <a:pt x="2069" y="4712"/>
                    </a:cubicBezTo>
                    <a:cubicBezTo>
                      <a:pt x="2074" y="4665"/>
                      <a:pt x="2078" y="4619"/>
                      <a:pt x="2083" y="4572"/>
                    </a:cubicBezTo>
                    <a:cubicBezTo>
                      <a:pt x="2085" y="4553"/>
                      <a:pt x="2086" y="4533"/>
                      <a:pt x="2089" y="4514"/>
                    </a:cubicBezTo>
                    <a:cubicBezTo>
                      <a:pt x="2093" y="4482"/>
                      <a:pt x="2097" y="4450"/>
                      <a:pt x="2096" y="4417"/>
                    </a:cubicBezTo>
                    <a:cubicBezTo>
                      <a:pt x="2096" y="4403"/>
                      <a:pt x="2096" y="4388"/>
                      <a:pt x="2097" y="4374"/>
                    </a:cubicBezTo>
                    <a:cubicBezTo>
                      <a:pt x="2099" y="4349"/>
                      <a:pt x="2098" y="4324"/>
                      <a:pt x="2095" y="4300"/>
                    </a:cubicBezTo>
                    <a:cubicBezTo>
                      <a:pt x="2092" y="4282"/>
                      <a:pt x="2093" y="4264"/>
                      <a:pt x="2095" y="4246"/>
                    </a:cubicBezTo>
                    <a:cubicBezTo>
                      <a:pt x="2099" y="4215"/>
                      <a:pt x="2104" y="4184"/>
                      <a:pt x="2108" y="4154"/>
                    </a:cubicBezTo>
                    <a:cubicBezTo>
                      <a:pt x="2111" y="4123"/>
                      <a:pt x="2116" y="4092"/>
                      <a:pt x="2114" y="4061"/>
                    </a:cubicBezTo>
                    <a:cubicBezTo>
                      <a:pt x="2112" y="4026"/>
                      <a:pt x="2110" y="3991"/>
                      <a:pt x="2108" y="3955"/>
                    </a:cubicBezTo>
                    <a:cubicBezTo>
                      <a:pt x="2107" y="3941"/>
                      <a:pt x="2108" y="3927"/>
                      <a:pt x="2114" y="3913"/>
                    </a:cubicBezTo>
                    <a:cubicBezTo>
                      <a:pt x="2119" y="3904"/>
                      <a:pt x="2121" y="3893"/>
                      <a:pt x="2126" y="3884"/>
                    </a:cubicBezTo>
                    <a:cubicBezTo>
                      <a:pt x="2134" y="3867"/>
                      <a:pt x="2135" y="3850"/>
                      <a:pt x="2130" y="3831"/>
                    </a:cubicBezTo>
                    <a:cubicBezTo>
                      <a:pt x="2127" y="3817"/>
                      <a:pt x="2125" y="3803"/>
                      <a:pt x="2125" y="3789"/>
                    </a:cubicBezTo>
                    <a:cubicBezTo>
                      <a:pt x="2125" y="3768"/>
                      <a:pt x="2126" y="3748"/>
                      <a:pt x="2130" y="3728"/>
                    </a:cubicBezTo>
                    <a:cubicBezTo>
                      <a:pt x="2137" y="3681"/>
                      <a:pt x="2141" y="3634"/>
                      <a:pt x="2143" y="3586"/>
                    </a:cubicBezTo>
                    <a:cubicBezTo>
                      <a:pt x="2145" y="3551"/>
                      <a:pt x="2151" y="3517"/>
                      <a:pt x="2158" y="3484"/>
                    </a:cubicBezTo>
                    <a:cubicBezTo>
                      <a:pt x="2161" y="3473"/>
                      <a:pt x="2163" y="3461"/>
                      <a:pt x="2164" y="3450"/>
                    </a:cubicBezTo>
                    <a:cubicBezTo>
                      <a:pt x="2173" y="3353"/>
                      <a:pt x="2185" y="3257"/>
                      <a:pt x="2206" y="3162"/>
                    </a:cubicBezTo>
                    <a:cubicBezTo>
                      <a:pt x="2208" y="3149"/>
                      <a:pt x="2208" y="3134"/>
                      <a:pt x="2218" y="3124"/>
                    </a:cubicBezTo>
                    <a:cubicBezTo>
                      <a:pt x="2220" y="3122"/>
                      <a:pt x="2220" y="3118"/>
                      <a:pt x="2221" y="3115"/>
                    </a:cubicBezTo>
                    <a:cubicBezTo>
                      <a:pt x="2222" y="3109"/>
                      <a:pt x="2224" y="3104"/>
                      <a:pt x="2226" y="3098"/>
                    </a:cubicBezTo>
                    <a:cubicBezTo>
                      <a:pt x="2234" y="3077"/>
                      <a:pt x="2243" y="3056"/>
                      <a:pt x="2251" y="3035"/>
                    </a:cubicBezTo>
                    <a:cubicBezTo>
                      <a:pt x="2257" y="3018"/>
                      <a:pt x="2262" y="3002"/>
                      <a:pt x="2268" y="2986"/>
                    </a:cubicBezTo>
                    <a:cubicBezTo>
                      <a:pt x="2269" y="2983"/>
                      <a:pt x="2271" y="2982"/>
                      <a:pt x="2274" y="2978"/>
                    </a:cubicBezTo>
                    <a:cubicBezTo>
                      <a:pt x="2277" y="2982"/>
                      <a:pt x="2278" y="2985"/>
                      <a:pt x="2279" y="2987"/>
                    </a:cubicBezTo>
                    <a:cubicBezTo>
                      <a:pt x="2281" y="2997"/>
                      <a:pt x="2283" y="3006"/>
                      <a:pt x="2285" y="3016"/>
                    </a:cubicBezTo>
                    <a:cubicBezTo>
                      <a:pt x="2302" y="3090"/>
                      <a:pt x="2318" y="3165"/>
                      <a:pt x="2332" y="3240"/>
                    </a:cubicBezTo>
                    <a:cubicBezTo>
                      <a:pt x="2335" y="3257"/>
                      <a:pt x="2338" y="3275"/>
                      <a:pt x="2340" y="3293"/>
                    </a:cubicBezTo>
                    <a:cubicBezTo>
                      <a:pt x="2343" y="3330"/>
                      <a:pt x="2344" y="3367"/>
                      <a:pt x="2346" y="3404"/>
                    </a:cubicBezTo>
                    <a:cubicBezTo>
                      <a:pt x="2348" y="3452"/>
                      <a:pt x="2342" y="3500"/>
                      <a:pt x="2328" y="3547"/>
                    </a:cubicBezTo>
                    <a:cubicBezTo>
                      <a:pt x="2322" y="3563"/>
                      <a:pt x="2320" y="3579"/>
                      <a:pt x="2323" y="3596"/>
                    </a:cubicBezTo>
                    <a:cubicBezTo>
                      <a:pt x="2326" y="3618"/>
                      <a:pt x="2330" y="3640"/>
                      <a:pt x="2335" y="3662"/>
                    </a:cubicBezTo>
                    <a:cubicBezTo>
                      <a:pt x="2337" y="3674"/>
                      <a:pt x="2339" y="3685"/>
                      <a:pt x="2339" y="3696"/>
                    </a:cubicBezTo>
                    <a:cubicBezTo>
                      <a:pt x="2339" y="3715"/>
                      <a:pt x="2340" y="3735"/>
                      <a:pt x="2343" y="3754"/>
                    </a:cubicBezTo>
                    <a:cubicBezTo>
                      <a:pt x="2345" y="3768"/>
                      <a:pt x="2347" y="3781"/>
                      <a:pt x="2353" y="3794"/>
                    </a:cubicBezTo>
                    <a:cubicBezTo>
                      <a:pt x="2367" y="3820"/>
                      <a:pt x="2367" y="3849"/>
                      <a:pt x="2363" y="3878"/>
                    </a:cubicBezTo>
                    <a:cubicBezTo>
                      <a:pt x="2362" y="3895"/>
                      <a:pt x="2359" y="3912"/>
                      <a:pt x="2358" y="3929"/>
                    </a:cubicBezTo>
                    <a:cubicBezTo>
                      <a:pt x="2355" y="3963"/>
                      <a:pt x="2356" y="3997"/>
                      <a:pt x="2363" y="4031"/>
                    </a:cubicBezTo>
                    <a:cubicBezTo>
                      <a:pt x="2366" y="4044"/>
                      <a:pt x="2369" y="4058"/>
                      <a:pt x="2372" y="4073"/>
                    </a:cubicBezTo>
                    <a:cubicBezTo>
                      <a:pt x="2370" y="4076"/>
                      <a:pt x="2368" y="4079"/>
                      <a:pt x="2365" y="4081"/>
                    </a:cubicBezTo>
                    <a:cubicBezTo>
                      <a:pt x="2360" y="4085"/>
                      <a:pt x="2357" y="4090"/>
                      <a:pt x="2356" y="4096"/>
                    </a:cubicBezTo>
                    <a:cubicBezTo>
                      <a:pt x="2352" y="4118"/>
                      <a:pt x="2346" y="4139"/>
                      <a:pt x="2343" y="4161"/>
                    </a:cubicBezTo>
                    <a:cubicBezTo>
                      <a:pt x="2339" y="4188"/>
                      <a:pt x="2329" y="4213"/>
                      <a:pt x="2318" y="4238"/>
                    </a:cubicBezTo>
                    <a:cubicBezTo>
                      <a:pt x="2315" y="4244"/>
                      <a:pt x="2311" y="4251"/>
                      <a:pt x="2309" y="4258"/>
                    </a:cubicBezTo>
                    <a:cubicBezTo>
                      <a:pt x="2299" y="4293"/>
                      <a:pt x="2285" y="4327"/>
                      <a:pt x="2268" y="4359"/>
                    </a:cubicBezTo>
                    <a:cubicBezTo>
                      <a:pt x="2257" y="4381"/>
                      <a:pt x="2252" y="4404"/>
                      <a:pt x="2247" y="4427"/>
                    </a:cubicBezTo>
                    <a:cubicBezTo>
                      <a:pt x="2244" y="4442"/>
                      <a:pt x="2246" y="4454"/>
                      <a:pt x="2255" y="4466"/>
                    </a:cubicBezTo>
                    <a:cubicBezTo>
                      <a:pt x="2261" y="4473"/>
                      <a:pt x="2266" y="4480"/>
                      <a:pt x="2272" y="4487"/>
                    </a:cubicBezTo>
                    <a:cubicBezTo>
                      <a:pt x="2274" y="4490"/>
                      <a:pt x="2276" y="4494"/>
                      <a:pt x="2279" y="4495"/>
                    </a:cubicBezTo>
                    <a:cubicBezTo>
                      <a:pt x="2289" y="4498"/>
                      <a:pt x="2294" y="4506"/>
                      <a:pt x="2298" y="4514"/>
                    </a:cubicBezTo>
                    <a:cubicBezTo>
                      <a:pt x="2308" y="4529"/>
                      <a:pt x="2317" y="4545"/>
                      <a:pt x="2326" y="4560"/>
                    </a:cubicBezTo>
                    <a:cubicBezTo>
                      <a:pt x="2333" y="4573"/>
                      <a:pt x="2334" y="4586"/>
                      <a:pt x="2332" y="4600"/>
                    </a:cubicBezTo>
                    <a:cubicBezTo>
                      <a:pt x="2331" y="4608"/>
                      <a:pt x="2331" y="4616"/>
                      <a:pt x="2331" y="4624"/>
                    </a:cubicBezTo>
                    <a:cubicBezTo>
                      <a:pt x="2332" y="4635"/>
                      <a:pt x="2331" y="4645"/>
                      <a:pt x="2327" y="4655"/>
                    </a:cubicBezTo>
                    <a:cubicBezTo>
                      <a:pt x="2321" y="4673"/>
                      <a:pt x="2314" y="4691"/>
                      <a:pt x="2308" y="4709"/>
                    </a:cubicBezTo>
                    <a:cubicBezTo>
                      <a:pt x="2304" y="4721"/>
                      <a:pt x="2300" y="4733"/>
                      <a:pt x="2296" y="4745"/>
                    </a:cubicBezTo>
                    <a:cubicBezTo>
                      <a:pt x="2290" y="4766"/>
                      <a:pt x="2297" y="4785"/>
                      <a:pt x="2307" y="4803"/>
                    </a:cubicBezTo>
                    <a:cubicBezTo>
                      <a:pt x="2310" y="4808"/>
                      <a:pt x="2315" y="4812"/>
                      <a:pt x="2320" y="4815"/>
                    </a:cubicBezTo>
                    <a:cubicBezTo>
                      <a:pt x="2324" y="4818"/>
                      <a:pt x="2328" y="4819"/>
                      <a:pt x="2333" y="4821"/>
                    </a:cubicBezTo>
                    <a:cubicBezTo>
                      <a:pt x="2337" y="4827"/>
                      <a:pt x="2342" y="4833"/>
                      <a:pt x="2345" y="4840"/>
                    </a:cubicBezTo>
                    <a:cubicBezTo>
                      <a:pt x="2348" y="4845"/>
                      <a:pt x="2350" y="4851"/>
                      <a:pt x="2351" y="4857"/>
                    </a:cubicBezTo>
                    <a:cubicBezTo>
                      <a:pt x="2351" y="4875"/>
                      <a:pt x="2352" y="4894"/>
                      <a:pt x="2345" y="4912"/>
                    </a:cubicBezTo>
                    <a:cubicBezTo>
                      <a:pt x="2336" y="4936"/>
                      <a:pt x="2342" y="4955"/>
                      <a:pt x="2358" y="4973"/>
                    </a:cubicBezTo>
                    <a:cubicBezTo>
                      <a:pt x="2364" y="4980"/>
                      <a:pt x="2371" y="4987"/>
                      <a:pt x="2378" y="4995"/>
                    </a:cubicBezTo>
                    <a:cubicBezTo>
                      <a:pt x="2385" y="5002"/>
                      <a:pt x="2392" y="5008"/>
                      <a:pt x="2403" y="5008"/>
                    </a:cubicBezTo>
                    <a:cubicBezTo>
                      <a:pt x="2409" y="5009"/>
                      <a:pt x="2415" y="5010"/>
                      <a:pt x="2419" y="5017"/>
                    </a:cubicBezTo>
                    <a:cubicBezTo>
                      <a:pt x="2422" y="5037"/>
                      <a:pt x="2430" y="5058"/>
                      <a:pt x="2428" y="5080"/>
                    </a:cubicBezTo>
                    <a:cubicBezTo>
                      <a:pt x="2427" y="5084"/>
                      <a:pt x="2428" y="5088"/>
                      <a:pt x="2428" y="5091"/>
                    </a:cubicBezTo>
                    <a:cubicBezTo>
                      <a:pt x="2430" y="5106"/>
                      <a:pt x="2435" y="5120"/>
                      <a:pt x="2446" y="5132"/>
                    </a:cubicBezTo>
                    <a:cubicBezTo>
                      <a:pt x="2466" y="5155"/>
                      <a:pt x="2493" y="5164"/>
                      <a:pt x="2521" y="5171"/>
                    </a:cubicBezTo>
                    <a:cubicBezTo>
                      <a:pt x="2525" y="5172"/>
                      <a:pt x="2530" y="5171"/>
                      <a:pt x="2534" y="5171"/>
                    </a:cubicBezTo>
                    <a:cubicBezTo>
                      <a:pt x="2543" y="5171"/>
                      <a:pt x="2552" y="5170"/>
                      <a:pt x="2561" y="5173"/>
                    </a:cubicBezTo>
                    <a:cubicBezTo>
                      <a:pt x="2564" y="5175"/>
                      <a:pt x="2568" y="5175"/>
                      <a:pt x="2572" y="5175"/>
                    </a:cubicBezTo>
                    <a:cubicBezTo>
                      <a:pt x="2626" y="5177"/>
                      <a:pt x="2679" y="5173"/>
                      <a:pt x="2732" y="5163"/>
                    </a:cubicBezTo>
                    <a:cubicBezTo>
                      <a:pt x="2740" y="5161"/>
                      <a:pt x="2748" y="5158"/>
                      <a:pt x="2755" y="5155"/>
                    </a:cubicBezTo>
                    <a:cubicBezTo>
                      <a:pt x="2770" y="5150"/>
                      <a:pt x="2778" y="5139"/>
                      <a:pt x="2778" y="5122"/>
                    </a:cubicBezTo>
                    <a:cubicBezTo>
                      <a:pt x="2777" y="5116"/>
                      <a:pt x="2778" y="5110"/>
                      <a:pt x="2778" y="5104"/>
                    </a:cubicBezTo>
                    <a:cubicBezTo>
                      <a:pt x="2777" y="5094"/>
                      <a:pt x="2777" y="5083"/>
                      <a:pt x="2777" y="5073"/>
                    </a:cubicBezTo>
                    <a:cubicBezTo>
                      <a:pt x="2777" y="5061"/>
                      <a:pt x="2776" y="5050"/>
                      <a:pt x="2771" y="5040"/>
                    </a:cubicBezTo>
                    <a:cubicBezTo>
                      <a:pt x="2771" y="5039"/>
                      <a:pt x="2769" y="5038"/>
                      <a:pt x="2768" y="5036"/>
                    </a:cubicBezTo>
                    <a:cubicBezTo>
                      <a:pt x="2763" y="5036"/>
                      <a:pt x="2758" y="5035"/>
                      <a:pt x="2753" y="5035"/>
                    </a:cubicBezTo>
                    <a:cubicBezTo>
                      <a:pt x="2747" y="5028"/>
                      <a:pt x="2740" y="5024"/>
                      <a:pt x="2737" y="5015"/>
                    </a:cubicBezTo>
                    <a:cubicBezTo>
                      <a:pt x="2737" y="4991"/>
                      <a:pt x="2732" y="4969"/>
                      <a:pt x="2720" y="4948"/>
                    </a:cubicBezTo>
                    <a:cubicBezTo>
                      <a:pt x="2712" y="4935"/>
                      <a:pt x="2705" y="4922"/>
                      <a:pt x="2699" y="4908"/>
                    </a:cubicBezTo>
                    <a:cubicBezTo>
                      <a:pt x="2696" y="4903"/>
                      <a:pt x="2694" y="4898"/>
                      <a:pt x="2689" y="4894"/>
                    </a:cubicBezTo>
                    <a:cubicBezTo>
                      <a:pt x="2680" y="4887"/>
                      <a:pt x="2679" y="4881"/>
                      <a:pt x="2680" y="4868"/>
                    </a:cubicBezTo>
                    <a:cubicBezTo>
                      <a:pt x="2684" y="4870"/>
                      <a:pt x="2688" y="4872"/>
                      <a:pt x="2691" y="4874"/>
                    </a:cubicBezTo>
                    <a:cubicBezTo>
                      <a:pt x="2696" y="4868"/>
                      <a:pt x="2700" y="4863"/>
                      <a:pt x="2705" y="4857"/>
                    </a:cubicBezTo>
                    <a:cubicBezTo>
                      <a:pt x="2702" y="4853"/>
                      <a:pt x="2700" y="4848"/>
                      <a:pt x="2696" y="4845"/>
                    </a:cubicBezTo>
                    <a:cubicBezTo>
                      <a:pt x="2678" y="4831"/>
                      <a:pt x="2676" y="4813"/>
                      <a:pt x="2681" y="4792"/>
                    </a:cubicBezTo>
                    <a:cubicBezTo>
                      <a:pt x="2692" y="4782"/>
                      <a:pt x="2707" y="4777"/>
                      <a:pt x="2716" y="4765"/>
                    </a:cubicBezTo>
                    <a:cubicBezTo>
                      <a:pt x="2714" y="4753"/>
                      <a:pt x="2708" y="4745"/>
                      <a:pt x="2701" y="4736"/>
                    </a:cubicBezTo>
                    <a:cubicBezTo>
                      <a:pt x="2697" y="4731"/>
                      <a:pt x="2693" y="4726"/>
                      <a:pt x="2695" y="4717"/>
                    </a:cubicBezTo>
                    <a:cubicBezTo>
                      <a:pt x="2696" y="4715"/>
                      <a:pt x="2698" y="4712"/>
                      <a:pt x="2701" y="4709"/>
                    </a:cubicBezTo>
                    <a:cubicBezTo>
                      <a:pt x="2714" y="4694"/>
                      <a:pt x="2728" y="4680"/>
                      <a:pt x="2744" y="4669"/>
                    </a:cubicBezTo>
                    <a:cubicBezTo>
                      <a:pt x="2753" y="4662"/>
                      <a:pt x="2759" y="4654"/>
                      <a:pt x="2759" y="4642"/>
                    </a:cubicBezTo>
                    <a:cubicBezTo>
                      <a:pt x="2756" y="4639"/>
                      <a:pt x="2754" y="4634"/>
                      <a:pt x="2751" y="4632"/>
                    </a:cubicBezTo>
                    <a:cubicBezTo>
                      <a:pt x="2739" y="4622"/>
                      <a:pt x="2735" y="4610"/>
                      <a:pt x="2733" y="4596"/>
                    </a:cubicBezTo>
                    <a:cubicBezTo>
                      <a:pt x="2732" y="4587"/>
                      <a:pt x="2732" y="4578"/>
                      <a:pt x="2730" y="4569"/>
                    </a:cubicBezTo>
                    <a:cubicBezTo>
                      <a:pt x="2726" y="4548"/>
                      <a:pt x="2722" y="4526"/>
                      <a:pt x="2716" y="4505"/>
                    </a:cubicBezTo>
                    <a:cubicBezTo>
                      <a:pt x="2711" y="4488"/>
                      <a:pt x="2710" y="4471"/>
                      <a:pt x="2713" y="4454"/>
                    </a:cubicBezTo>
                    <a:cubicBezTo>
                      <a:pt x="2716" y="4444"/>
                      <a:pt x="2717" y="4435"/>
                      <a:pt x="2720" y="4425"/>
                    </a:cubicBezTo>
                    <a:cubicBezTo>
                      <a:pt x="2723" y="4410"/>
                      <a:pt x="2728" y="4395"/>
                      <a:pt x="2731" y="4379"/>
                    </a:cubicBezTo>
                    <a:cubicBezTo>
                      <a:pt x="2737" y="4355"/>
                      <a:pt x="2741" y="4330"/>
                      <a:pt x="2739" y="4305"/>
                    </a:cubicBezTo>
                    <a:cubicBezTo>
                      <a:pt x="2737" y="4288"/>
                      <a:pt x="2739" y="4271"/>
                      <a:pt x="2740" y="4254"/>
                    </a:cubicBezTo>
                    <a:cubicBezTo>
                      <a:pt x="2741" y="4242"/>
                      <a:pt x="2742" y="4230"/>
                      <a:pt x="2742" y="4218"/>
                    </a:cubicBezTo>
                    <a:cubicBezTo>
                      <a:pt x="2742" y="4207"/>
                      <a:pt x="2743" y="4197"/>
                      <a:pt x="2746" y="4186"/>
                    </a:cubicBezTo>
                    <a:cubicBezTo>
                      <a:pt x="2755" y="4154"/>
                      <a:pt x="2761" y="4122"/>
                      <a:pt x="2762" y="4089"/>
                    </a:cubicBezTo>
                    <a:cubicBezTo>
                      <a:pt x="2762" y="4079"/>
                      <a:pt x="2763" y="4070"/>
                      <a:pt x="2768" y="4062"/>
                    </a:cubicBezTo>
                    <a:cubicBezTo>
                      <a:pt x="2773" y="4053"/>
                      <a:pt x="2778" y="4044"/>
                      <a:pt x="2785" y="4036"/>
                    </a:cubicBezTo>
                    <a:cubicBezTo>
                      <a:pt x="2802" y="4014"/>
                      <a:pt x="2809" y="3989"/>
                      <a:pt x="2804" y="3962"/>
                    </a:cubicBezTo>
                    <a:cubicBezTo>
                      <a:pt x="2801" y="3948"/>
                      <a:pt x="2798" y="3935"/>
                      <a:pt x="2795" y="3922"/>
                    </a:cubicBezTo>
                    <a:cubicBezTo>
                      <a:pt x="2794" y="3914"/>
                      <a:pt x="2791" y="3907"/>
                      <a:pt x="2794" y="3899"/>
                    </a:cubicBezTo>
                    <a:cubicBezTo>
                      <a:pt x="2796" y="3897"/>
                      <a:pt x="2798" y="3895"/>
                      <a:pt x="2800" y="3893"/>
                    </a:cubicBezTo>
                    <a:cubicBezTo>
                      <a:pt x="2810" y="3884"/>
                      <a:pt x="2820" y="3874"/>
                      <a:pt x="2829" y="3865"/>
                    </a:cubicBezTo>
                    <a:cubicBezTo>
                      <a:pt x="2844" y="3851"/>
                      <a:pt x="2847" y="3834"/>
                      <a:pt x="2840" y="3815"/>
                    </a:cubicBezTo>
                    <a:cubicBezTo>
                      <a:pt x="2838" y="3809"/>
                      <a:pt x="2835" y="3804"/>
                      <a:pt x="2833" y="3798"/>
                    </a:cubicBezTo>
                    <a:cubicBezTo>
                      <a:pt x="2832" y="3794"/>
                      <a:pt x="2830" y="3789"/>
                      <a:pt x="2830" y="3785"/>
                    </a:cubicBezTo>
                    <a:cubicBezTo>
                      <a:pt x="2830" y="3768"/>
                      <a:pt x="2827" y="3751"/>
                      <a:pt x="2832" y="3733"/>
                    </a:cubicBezTo>
                    <a:cubicBezTo>
                      <a:pt x="2834" y="3726"/>
                      <a:pt x="2833" y="3717"/>
                      <a:pt x="2832" y="3709"/>
                    </a:cubicBezTo>
                    <a:cubicBezTo>
                      <a:pt x="2831" y="3699"/>
                      <a:pt x="2829" y="3689"/>
                      <a:pt x="2827" y="3680"/>
                    </a:cubicBezTo>
                    <a:cubicBezTo>
                      <a:pt x="2825" y="3671"/>
                      <a:pt x="2824" y="3662"/>
                      <a:pt x="2826" y="3653"/>
                    </a:cubicBezTo>
                    <a:cubicBezTo>
                      <a:pt x="2831" y="3621"/>
                      <a:pt x="2831" y="3588"/>
                      <a:pt x="2827" y="3556"/>
                    </a:cubicBezTo>
                    <a:cubicBezTo>
                      <a:pt x="2826" y="3552"/>
                      <a:pt x="2826" y="3547"/>
                      <a:pt x="2827" y="3543"/>
                    </a:cubicBezTo>
                    <a:cubicBezTo>
                      <a:pt x="2834" y="3511"/>
                      <a:pt x="2829" y="3480"/>
                      <a:pt x="2827" y="3448"/>
                    </a:cubicBezTo>
                    <a:cubicBezTo>
                      <a:pt x="2825" y="3422"/>
                      <a:pt x="2825" y="3397"/>
                      <a:pt x="2827" y="3372"/>
                    </a:cubicBezTo>
                    <a:cubicBezTo>
                      <a:pt x="2829" y="3354"/>
                      <a:pt x="2833" y="3337"/>
                      <a:pt x="2832" y="3320"/>
                    </a:cubicBezTo>
                    <a:cubicBezTo>
                      <a:pt x="2832" y="3314"/>
                      <a:pt x="2834" y="3306"/>
                      <a:pt x="2838" y="3301"/>
                    </a:cubicBezTo>
                    <a:cubicBezTo>
                      <a:pt x="2843" y="3292"/>
                      <a:pt x="2847" y="3284"/>
                      <a:pt x="2848" y="3274"/>
                    </a:cubicBezTo>
                    <a:cubicBezTo>
                      <a:pt x="2848" y="3272"/>
                      <a:pt x="2850" y="3270"/>
                      <a:pt x="2851" y="3268"/>
                    </a:cubicBezTo>
                    <a:cubicBezTo>
                      <a:pt x="2857" y="3269"/>
                      <a:pt x="2857" y="3274"/>
                      <a:pt x="2858" y="3279"/>
                    </a:cubicBezTo>
                    <a:cubicBezTo>
                      <a:pt x="2860" y="3302"/>
                      <a:pt x="2863" y="3325"/>
                      <a:pt x="2864" y="3348"/>
                    </a:cubicBezTo>
                    <a:cubicBezTo>
                      <a:pt x="2870" y="3421"/>
                      <a:pt x="2876" y="3494"/>
                      <a:pt x="2881" y="3567"/>
                    </a:cubicBezTo>
                    <a:cubicBezTo>
                      <a:pt x="2886" y="3641"/>
                      <a:pt x="2890" y="3715"/>
                      <a:pt x="2894" y="3788"/>
                    </a:cubicBezTo>
                    <a:cubicBezTo>
                      <a:pt x="2898" y="3858"/>
                      <a:pt x="2901" y="3927"/>
                      <a:pt x="2905" y="3996"/>
                    </a:cubicBezTo>
                    <a:cubicBezTo>
                      <a:pt x="2908" y="4050"/>
                      <a:pt x="2912" y="4105"/>
                      <a:pt x="2916" y="4159"/>
                    </a:cubicBezTo>
                    <a:cubicBezTo>
                      <a:pt x="2922" y="4248"/>
                      <a:pt x="2929" y="4338"/>
                      <a:pt x="2936" y="4427"/>
                    </a:cubicBezTo>
                    <a:cubicBezTo>
                      <a:pt x="2940" y="4483"/>
                      <a:pt x="2943" y="4540"/>
                      <a:pt x="2947" y="4596"/>
                    </a:cubicBezTo>
                    <a:cubicBezTo>
                      <a:pt x="2951" y="4641"/>
                      <a:pt x="2954" y="4686"/>
                      <a:pt x="2957" y="4732"/>
                    </a:cubicBezTo>
                    <a:cubicBezTo>
                      <a:pt x="2958" y="4745"/>
                      <a:pt x="2960" y="4759"/>
                      <a:pt x="2961" y="4772"/>
                    </a:cubicBezTo>
                    <a:cubicBezTo>
                      <a:pt x="2963" y="4809"/>
                      <a:pt x="2965" y="4846"/>
                      <a:pt x="2966" y="4883"/>
                    </a:cubicBezTo>
                    <a:cubicBezTo>
                      <a:pt x="2968" y="4944"/>
                      <a:pt x="2974" y="5006"/>
                      <a:pt x="2979" y="5068"/>
                    </a:cubicBezTo>
                    <a:cubicBezTo>
                      <a:pt x="2980" y="5078"/>
                      <a:pt x="2982" y="5088"/>
                      <a:pt x="2991" y="5096"/>
                    </a:cubicBezTo>
                    <a:cubicBezTo>
                      <a:pt x="2998" y="5102"/>
                      <a:pt x="3001" y="5110"/>
                      <a:pt x="3003" y="5119"/>
                    </a:cubicBezTo>
                    <a:cubicBezTo>
                      <a:pt x="3004" y="5131"/>
                      <a:pt x="3008" y="5141"/>
                      <a:pt x="3010" y="5152"/>
                    </a:cubicBezTo>
                    <a:cubicBezTo>
                      <a:pt x="3011" y="5157"/>
                      <a:pt x="3012" y="5161"/>
                      <a:pt x="3013" y="5165"/>
                    </a:cubicBezTo>
                    <a:cubicBezTo>
                      <a:pt x="3003" y="5179"/>
                      <a:pt x="2984" y="5175"/>
                      <a:pt x="2972" y="5185"/>
                    </a:cubicBezTo>
                    <a:cubicBezTo>
                      <a:pt x="2972" y="5188"/>
                      <a:pt x="2971" y="5191"/>
                      <a:pt x="2971" y="5194"/>
                    </a:cubicBezTo>
                    <a:cubicBezTo>
                      <a:pt x="2971" y="5215"/>
                      <a:pt x="2972" y="5235"/>
                      <a:pt x="2973" y="5255"/>
                    </a:cubicBezTo>
                    <a:cubicBezTo>
                      <a:pt x="2973" y="5279"/>
                      <a:pt x="2975" y="5302"/>
                      <a:pt x="2971" y="5325"/>
                    </a:cubicBezTo>
                    <a:cubicBezTo>
                      <a:pt x="2966" y="5348"/>
                      <a:pt x="2982" y="5367"/>
                      <a:pt x="3005" y="5370"/>
                    </a:cubicBezTo>
                    <a:cubicBezTo>
                      <a:pt x="3014" y="5371"/>
                      <a:pt x="3023" y="5372"/>
                      <a:pt x="3032" y="5371"/>
                    </a:cubicBezTo>
                    <a:cubicBezTo>
                      <a:pt x="3042" y="5370"/>
                      <a:pt x="3053" y="5368"/>
                      <a:pt x="3063" y="5365"/>
                    </a:cubicBezTo>
                    <a:cubicBezTo>
                      <a:pt x="3075" y="5361"/>
                      <a:pt x="3082" y="5351"/>
                      <a:pt x="3082" y="5337"/>
                    </a:cubicBezTo>
                    <a:cubicBezTo>
                      <a:pt x="3082" y="5328"/>
                      <a:pt x="3082" y="5318"/>
                      <a:pt x="3078" y="5309"/>
                    </a:cubicBezTo>
                    <a:cubicBezTo>
                      <a:pt x="3075" y="5303"/>
                      <a:pt x="3074" y="5296"/>
                      <a:pt x="3073" y="5289"/>
                    </a:cubicBezTo>
                    <a:cubicBezTo>
                      <a:pt x="3069" y="5270"/>
                      <a:pt x="3067" y="5250"/>
                      <a:pt x="3064" y="5231"/>
                    </a:cubicBezTo>
                    <a:cubicBezTo>
                      <a:pt x="3061" y="5214"/>
                      <a:pt x="3061" y="5197"/>
                      <a:pt x="3055" y="5180"/>
                    </a:cubicBezTo>
                    <a:cubicBezTo>
                      <a:pt x="3051" y="5176"/>
                      <a:pt x="3046" y="5173"/>
                      <a:pt x="3045" y="5172"/>
                    </a:cubicBezTo>
                    <a:cubicBezTo>
                      <a:pt x="3037" y="5160"/>
                      <a:pt x="3032" y="5152"/>
                      <a:pt x="3027" y="5144"/>
                    </a:cubicBezTo>
                    <a:cubicBezTo>
                      <a:pt x="3017" y="5129"/>
                      <a:pt x="3018" y="5114"/>
                      <a:pt x="3029" y="5100"/>
                    </a:cubicBezTo>
                    <a:cubicBezTo>
                      <a:pt x="3031" y="5097"/>
                      <a:pt x="3034" y="5094"/>
                      <a:pt x="3037" y="5090"/>
                    </a:cubicBezTo>
                    <a:cubicBezTo>
                      <a:pt x="3036" y="5081"/>
                      <a:pt x="3035" y="5071"/>
                      <a:pt x="3034" y="5062"/>
                    </a:cubicBezTo>
                    <a:cubicBezTo>
                      <a:pt x="3033" y="5052"/>
                      <a:pt x="3031" y="5042"/>
                      <a:pt x="3032" y="5032"/>
                    </a:cubicBezTo>
                    <a:cubicBezTo>
                      <a:pt x="3034" y="4977"/>
                      <a:pt x="3029" y="4922"/>
                      <a:pt x="3026" y="4867"/>
                    </a:cubicBezTo>
                    <a:cubicBezTo>
                      <a:pt x="3018" y="4738"/>
                      <a:pt x="3009" y="4609"/>
                      <a:pt x="3000" y="4479"/>
                    </a:cubicBezTo>
                    <a:cubicBezTo>
                      <a:pt x="2999" y="4455"/>
                      <a:pt x="2997" y="4431"/>
                      <a:pt x="2995" y="4407"/>
                    </a:cubicBezTo>
                    <a:cubicBezTo>
                      <a:pt x="2991" y="4349"/>
                      <a:pt x="2986" y="4291"/>
                      <a:pt x="2982" y="4234"/>
                    </a:cubicBezTo>
                    <a:cubicBezTo>
                      <a:pt x="2980" y="4206"/>
                      <a:pt x="2979" y="4179"/>
                      <a:pt x="2977" y="4152"/>
                    </a:cubicBezTo>
                    <a:cubicBezTo>
                      <a:pt x="2973" y="4093"/>
                      <a:pt x="2969" y="4033"/>
                      <a:pt x="2966" y="3974"/>
                    </a:cubicBezTo>
                    <a:cubicBezTo>
                      <a:pt x="2962" y="3901"/>
                      <a:pt x="2958" y="3828"/>
                      <a:pt x="2955" y="3755"/>
                    </a:cubicBezTo>
                    <a:cubicBezTo>
                      <a:pt x="2953" y="3724"/>
                      <a:pt x="2951" y="3693"/>
                      <a:pt x="2949" y="3662"/>
                    </a:cubicBezTo>
                    <a:cubicBezTo>
                      <a:pt x="2945" y="3619"/>
                      <a:pt x="2941" y="3575"/>
                      <a:pt x="2938" y="3532"/>
                    </a:cubicBezTo>
                    <a:cubicBezTo>
                      <a:pt x="2934" y="3471"/>
                      <a:pt x="2931" y="3410"/>
                      <a:pt x="2927" y="3349"/>
                    </a:cubicBezTo>
                    <a:cubicBezTo>
                      <a:pt x="2925" y="3308"/>
                      <a:pt x="2922" y="3268"/>
                      <a:pt x="2920" y="3227"/>
                    </a:cubicBezTo>
                    <a:cubicBezTo>
                      <a:pt x="2920" y="3220"/>
                      <a:pt x="2920" y="3214"/>
                      <a:pt x="2920" y="3209"/>
                    </a:cubicBezTo>
                    <a:cubicBezTo>
                      <a:pt x="2928" y="3201"/>
                      <a:pt x="2934" y="3194"/>
                      <a:pt x="2941" y="3188"/>
                    </a:cubicBezTo>
                    <a:cubicBezTo>
                      <a:pt x="2948" y="3181"/>
                      <a:pt x="2954" y="3174"/>
                      <a:pt x="2962" y="3167"/>
                    </a:cubicBezTo>
                    <a:cubicBezTo>
                      <a:pt x="2983" y="3151"/>
                      <a:pt x="3000" y="3132"/>
                      <a:pt x="3019" y="3113"/>
                    </a:cubicBezTo>
                    <a:cubicBezTo>
                      <a:pt x="3036" y="3097"/>
                      <a:pt x="3049" y="3078"/>
                      <a:pt x="3059" y="3056"/>
                    </a:cubicBezTo>
                    <a:cubicBezTo>
                      <a:pt x="3066" y="3040"/>
                      <a:pt x="3070" y="3023"/>
                      <a:pt x="3069" y="3006"/>
                    </a:cubicBezTo>
                    <a:cubicBezTo>
                      <a:pt x="3066" y="2975"/>
                      <a:pt x="3066" y="2945"/>
                      <a:pt x="3070" y="2915"/>
                    </a:cubicBezTo>
                    <a:cubicBezTo>
                      <a:pt x="3073" y="2887"/>
                      <a:pt x="3074" y="2858"/>
                      <a:pt x="3074" y="2830"/>
                    </a:cubicBezTo>
                    <a:cubicBezTo>
                      <a:pt x="3074" y="2796"/>
                      <a:pt x="3072" y="2762"/>
                      <a:pt x="3070" y="2728"/>
                    </a:cubicBezTo>
                    <a:cubicBezTo>
                      <a:pt x="3069" y="2715"/>
                      <a:pt x="3071" y="2703"/>
                      <a:pt x="3078" y="2692"/>
                    </a:cubicBezTo>
                    <a:cubicBezTo>
                      <a:pt x="3088" y="2677"/>
                      <a:pt x="3087" y="2662"/>
                      <a:pt x="3080" y="2646"/>
                    </a:cubicBezTo>
                    <a:cubicBezTo>
                      <a:pt x="3079" y="2643"/>
                      <a:pt x="3078" y="2641"/>
                      <a:pt x="3077" y="2638"/>
                    </a:cubicBezTo>
                    <a:cubicBezTo>
                      <a:pt x="3072" y="2627"/>
                      <a:pt x="3068" y="2617"/>
                      <a:pt x="3064" y="2607"/>
                    </a:cubicBezTo>
                    <a:cubicBezTo>
                      <a:pt x="3062" y="2602"/>
                      <a:pt x="3061" y="2598"/>
                      <a:pt x="3058" y="2594"/>
                    </a:cubicBezTo>
                    <a:cubicBezTo>
                      <a:pt x="3052" y="2586"/>
                      <a:pt x="3051" y="2577"/>
                      <a:pt x="3050" y="2567"/>
                    </a:cubicBezTo>
                    <a:cubicBezTo>
                      <a:pt x="3047" y="2520"/>
                      <a:pt x="3045" y="2473"/>
                      <a:pt x="3042" y="2427"/>
                    </a:cubicBezTo>
                    <a:cubicBezTo>
                      <a:pt x="3041" y="2421"/>
                      <a:pt x="3042" y="2415"/>
                      <a:pt x="3042" y="2409"/>
                    </a:cubicBezTo>
                    <a:cubicBezTo>
                      <a:pt x="3057" y="2397"/>
                      <a:pt x="3070" y="2384"/>
                      <a:pt x="3089" y="2378"/>
                    </a:cubicBezTo>
                    <a:cubicBezTo>
                      <a:pt x="3101" y="2374"/>
                      <a:pt x="3110" y="2366"/>
                      <a:pt x="3118" y="2357"/>
                    </a:cubicBezTo>
                    <a:cubicBezTo>
                      <a:pt x="3126" y="2348"/>
                      <a:pt x="3132" y="2339"/>
                      <a:pt x="3140" y="2331"/>
                    </a:cubicBezTo>
                    <a:cubicBezTo>
                      <a:pt x="3145" y="2324"/>
                      <a:pt x="3150" y="2318"/>
                      <a:pt x="3156" y="2312"/>
                    </a:cubicBezTo>
                    <a:cubicBezTo>
                      <a:pt x="3165" y="2303"/>
                      <a:pt x="3173" y="2293"/>
                      <a:pt x="3180" y="2282"/>
                    </a:cubicBezTo>
                    <a:cubicBezTo>
                      <a:pt x="3183" y="2278"/>
                      <a:pt x="3186" y="2273"/>
                      <a:pt x="3187" y="2270"/>
                    </a:cubicBezTo>
                    <a:cubicBezTo>
                      <a:pt x="3190" y="2269"/>
                      <a:pt x="3190" y="2268"/>
                      <a:pt x="3191" y="2268"/>
                    </a:cubicBezTo>
                    <a:cubicBezTo>
                      <a:pt x="3216" y="2264"/>
                      <a:pt x="3230" y="2248"/>
                      <a:pt x="3235" y="2223"/>
                    </a:cubicBezTo>
                    <a:cubicBezTo>
                      <a:pt x="3236" y="2216"/>
                      <a:pt x="3240" y="2209"/>
                      <a:pt x="3244" y="2203"/>
                    </a:cubicBezTo>
                    <a:cubicBezTo>
                      <a:pt x="3256" y="2182"/>
                      <a:pt x="3266" y="2160"/>
                      <a:pt x="3274" y="2137"/>
                    </a:cubicBezTo>
                    <a:cubicBezTo>
                      <a:pt x="3277" y="2128"/>
                      <a:pt x="3280" y="2118"/>
                      <a:pt x="3284" y="2109"/>
                    </a:cubicBezTo>
                    <a:cubicBezTo>
                      <a:pt x="3293" y="2087"/>
                      <a:pt x="3306" y="2067"/>
                      <a:pt x="3320" y="2047"/>
                    </a:cubicBezTo>
                    <a:cubicBezTo>
                      <a:pt x="3328" y="2036"/>
                      <a:pt x="3336" y="2025"/>
                      <a:pt x="3342" y="2013"/>
                    </a:cubicBezTo>
                    <a:cubicBezTo>
                      <a:pt x="3355" y="1985"/>
                      <a:pt x="3357" y="1958"/>
                      <a:pt x="3338" y="1931"/>
                    </a:cubicBezTo>
                    <a:close/>
                    <a:moveTo>
                      <a:pt x="716" y="656"/>
                    </a:moveTo>
                    <a:cubicBezTo>
                      <a:pt x="716" y="656"/>
                      <a:pt x="715" y="654"/>
                      <a:pt x="715" y="653"/>
                    </a:cubicBezTo>
                    <a:cubicBezTo>
                      <a:pt x="715" y="652"/>
                      <a:pt x="717" y="651"/>
                      <a:pt x="719" y="650"/>
                    </a:cubicBezTo>
                    <a:cubicBezTo>
                      <a:pt x="719" y="652"/>
                      <a:pt x="720" y="654"/>
                      <a:pt x="720" y="656"/>
                    </a:cubicBezTo>
                    <a:cubicBezTo>
                      <a:pt x="719" y="656"/>
                      <a:pt x="717" y="657"/>
                      <a:pt x="716" y="656"/>
                    </a:cubicBezTo>
                    <a:close/>
                    <a:moveTo>
                      <a:pt x="1133" y="796"/>
                    </a:moveTo>
                    <a:cubicBezTo>
                      <a:pt x="1138" y="805"/>
                      <a:pt x="1138" y="806"/>
                      <a:pt x="1127" y="806"/>
                    </a:cubicBezTo>
                    <a:cubicBezTo>
                      <a:pt x="1127" y="800"/>
                      <a:pt x="1128" y="796"/>
                      <a:pt x="1133" y="796"/>
                    </a:cubicBezTo>
                    <a:close/>
                    <a:moveTo>
                      <a:pt x="1620" y="2202"/>
                    </a:moveTo>
                    <a:cubicBezTo>
                      <a:pt x="1617" y="2224"/>
                      <a:pt x="1614" y="2247"/>
                      <a:pt x="1611" y="2269"/>
                    </a:cubicBezTo>
                    <a:cubicBezTo>
                      <a:pt x="1607" y="2294"/>
                      <a:pt x="1603" y="2318"/>
                      <a:pt x="1600" y="2343"/>
                    </a:cubicBezTo>
                    <a:cubicBezTo>
                      <a:pt x="1596" y="2392"/>
                      <a:pt x="1596" y="2441"/>
                      <a:pt x="1594" y="2490"/>
                    </a:cubicBezTo>
                    <a:cubicBezTo>
                      <a:pt x="1593" y="2484"/>
                      <a:pt x="1592" y="2477"/>
                      <a:pt x="1591" y="2471"/>
                    </a:cubicBezTo>
                    <a:cubicBezTo>
                      <a:pt x="1587" y="2443"/>
                      <a:pt x="1582" y="2416"/>
                      <a:pt x="1578" y="2388"/>
                    </a:cubicBezTo>
                    <a:cubicBezTo>
                      <a:pt x="1574" y="2367"/>
                      <a:pt x="1571" y="2345"/>
                      <a:pt x="1568" y="2323"/>
                    </a:cubicBezTo>
                    <a:cubicBezTo>
                      <a:pt x="1567" y="2316"/>
                      <a:pt x="1566" y="2309"/>
                      <a:pt x="1564" y="2301"/>
                    </a:cubicBezTo>
                    <a:cubicBezTo>
                      <a:pt x="1558" y="2273"/>
                      <a:pt x="1551" y="2245"/>
                      <a:pt x="1545" y="2218"/>
                    </a:cubicBezTo>
                    <a:cubicBezTo>
                      <a:pt x="1544" y="2214"/>
                      <a:pt x="1544" y="2210"/>
                      <a:pt x="1543" y="2206"/>
                    </a:cubicBezTo>
                    <a:cubicBezTo>
                      <a:pt x="1549" y="2203"/>
                      <a:pt x="1555" y="2200"/>
                      <a:pt x="1561" y="2198"/>
                    </a:cubicBezTo>
                    <a:cubicBezTo>
                      <a:pt x="1562" y="2196"/>
                      <a:pt x="1563" y="2195"/>
                      <a:pt x="1563" y="2193"/>
                    </a:cubicBezTo>
                    <a:cubicBezTo>
                      <a:pt x="1559" y="2168"/>
                      <a:pt x="1557" y="2143"/>
                      <a:pt x="1547" y="2119"/>
                    </a:cubicBezTo>
                    <a:cubicBezTo>
                      <a:pt x="1545" y="2114"/>
                      <a:pt x="1543" y="2109"/>
                      <a:pt x="1542" y="2104"/>
                    </a:cubicBezTo>
                    <a:cubicBezTo>
                      <a:pt x="1539" y="2093"/>
                      <a:pt x="1534" y="2082"/>
                      <a:pt x="1526" y="2074"/>
                    </a:cubicBezTo>
                    <a:cubicBezTo>
                      <a:pt x="1518" y="2065"/>
                      <a:pt x="1514" y="2053"/>
                      <a:pt x="1514" y="2041"/>
                    </a:cubicBezTo>
                    <a:cubicBezTo>
                      <a:pt x="1514" y="2034"/>
                      <a:pt x="1514" y="2027"/>
                      <a:pt x="1514" y="2021"/>
                    </a:cubicBezTo>
                    <a:cubicBezTo>
                      <a:pt x="1522" y="2020"/>
                      <a:pt x="1528" y="2017"/>
                      <a:pt x="1534" y="2012"/>
                    </a:cubicBezTo>
                    <a:cubicBezTo>
                      <a:pt x="1541" y="2006"/>
                      <a:pt x="1548" y="2000"/>
                      <a:pt x="1555" y="1994"/>
                    </a:cubicBezTo>
                    <a:cubicBezTo>
                      <a:pt x="1568" y="2010"/>
                      <a:pt x="1581" y="2027"/>
                      <a:pt x="1595" y="2042"/>
                    </a:cubicBezTo>
                    <a:cubicBezTo>
                      <a:pt x="1606" y="2054"/>
                      <a:pt x="1614" y="2068"/>
                      <a:pt x="1618" y="2083"/>
                    </a:cubicBezTo>
                    <a:cubicBezTo>
                      <a:pt x="1621" y="2099"/>
                      <a:pt x="1628" y="2113"/>
                      <a:pt x="1634" y="2127"/>
                    </a:cubicBezTo>
                    <a:cubicBezTo>
                      <a:pt x="1634" y="2128"/>
                      <a:pt x="1634" y="2130"/>
                      <a:pt x="1633" y="2131"/>
                    </a:cubicBezTo>
                    <a:cubicBezTo>
                      <a:pt x="1628" y="2154"/>
                      <a:pt x="1624" y="2178"/>
                      <a:pt x="1620" y="2202"/>
                    </a:cubicBezTo>
                    <a:close/>
                    <a:moveTo>
                      <a:pt x="1732" y="3426"/>
                    </a:moveTo>
                    <a:cubicBezTo>
                      <a:pt x="1730" y="3425"/>
                      <a:pt x="1729" y="3424"/>
                      <a:pt x="1727" y="3423"/>
                    </a:cubicBezTo>
                    <a:cubicBezTo>
                      <a:pt x="1728" y="3421"/>
                      <a:pt x="1729" y="3420"/>
                      <a:pt x="1730" y="3419"/>
                    </a:cubicBezTo>
                    <a:cubicBezTo>
                      <a:pt x="1731" y="3420"/>
                      <a:pt x="1733" y="3421"/>
                      <a:pt x="1734" y="3423"/>
                    </a:cubicBezTo>
                    <a:cubicBezTo>
                      <a:pt x="1734" y="3423"/>
                      <a:pt x="1732" y="3426"/>
                      <a:pt x="1732" y="3426"/>
                    </a:cubicBezTo>
                    <a:close/>
                    <a:moveTo>
                      <a:pt x="2703" y="4996"/>
                    </a:moveTo>
                    <a:cubicBezTo>
                      <a:pt x="2703" y="4996"/>
                      <a:pt x="2704" y="4996"/>
                      <a:pt x="2705" y="4997"/>
                    </a:cubicBezTo>
                    <a:cubicBezTo>
                      <a:pt x="2705" y="4997"/>
                      <a:pt x="2705" y="4998"/>
                      <a:pt x="2704" y="4998"/>
                    </a:cubicBezTo>
                    <a:cubicBezTo>
                      <a:pt x="2704" y="4998"/>
                      <a:pt x="2703" y="4998"/>
                      <a:pt x="2702" y="4998"/>
                    </a:cubicBezTo>
                    <a:cubicBezTo>
                      <a:pt x="2703" y="4997"/>
                      <a:pt x="2703" y="4996"/>
                      <a:pt x="2703" y="4996"/>
                    </a:cubicBezTo>
                    <a:close/>
                    <a:moveTo>
                      <a:pt x="2968" y="2417"/>
                    </a:moveTo>
                    <a:cubicBezTo>
                      <a:pt x="2965" y="2419"/>
                      <a:pt x="2961" y="2419"/>
                      <a:pt x="2958" y="2416"/>
                    </a:cubicBezTo>
                    <a:cubicBezTo>
                      <a:pt x="2955" y="2413"/>
                      <a:pt x="2954" y="2409"/>
                      <a:pt x="2959" y="2405"/>
                    </a:cubicBezTo>
                    <a:cubicBezTo>
                      <a:pt x="2965" y="2404"/>
                      <a:pt x="2970" y="2403"/>
                      <a:pt x="2973" y="2412"/>
                    </a:cubicBezTo>
                    <a:cubicBezTo>
                      <a:pt x="2972" y="2413"/>
                      <a:pt x="2970" y="2416"/>
                      <a:pt x="2968" y="2417"/>
                    </a:cubicBezTo>
                    <a:close/>
                  </a:path>
                </a:pathLst>
              </a:custGeom>
              <a:solidFill>
                <a:schemeClr val="accent3">
                  <a:lumMod val="60000"/>
                  <a:lumOff val="40000"/>
                </a:schemeClr>
              </a:solidFill>
              <a:ln>
                <a:noFill/>
              </a:ln>
            </p:spPr>
            <p:txBody>
              <a:bodyPr/>
              <a:lstStyle/>
              <a:p>
                <a:pPr>
                  <a:defRPr/>
                </a:pPr>
                <a:endParaRPr lang="en-US"/>
              </a:p>
            </p:txBody>
          </p:sp>
        </p:grpSp>
        <p:pic>
          <p:nvPicPr>
            <p:cNvPr id="78" name="Picture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81248" y="3808294"/>
              <a:ext cx="1237446" cy="1261242"/>
            </a:xfrm>
            <a:prstGeom prst="rect">
              <a:avLst/>
            </a:prstGeom>
          </p:spPr>
        </p:pic>
        <p:sp>
          <p:nvSpPr>
            <p:cNvPr id="79" name="Freeform 27"/>
            <p:cNvSpPr>
              <a:spLocks noEditPoints="1"/>
            </p:cNvSpPr>
            <p:nvPr/>
          </p:nvSpPr>
          <p:spPr bwMode="auto">
            <a:xfrm>
              <a:off x="5304478" y="2206286"/>
              <a:ext cx="651623" cy="412542"/>
            </a:xfrm>
            <a:custGeom>
              <a:avLst/>
              <a:gdLst>
                <a:gd name="T0" fmla="*/ 210 w 210"/>
                <a:gd name="T1" fmla="*/ 17 h 114"/>
                <a:gd name="T2" fmla="*/ 117 w 210"/>
                <a:gd name="T3" fmla="*/ 0 h 114"/>
                <a:gd name="T4" fmla="*/ 24 w 210"/>
                <a:gd name="T5" fmla="*/ 17 h 114"/>
                <a:gd name="T6" fmla="*/ 24 w 210"/>
                <a:gd name="T7" fmla="*/ 18 h 114"/>
                <a:gd name="T8" fmla="*/ 24 w 210"/>
                <a:gd name="T9" fmla="*/ 33 h 114"/>
                <a:gd name="T10" fmla="*/ 13 w 210"/>
                <a:gd name="T11" fmla="*/ 40 h 114"/>
                <a:gd name="T12" fmla="*/ 12 w 210"/>
                <a:gd name="T13" fmla="*/ 42 h 114"/>
                <a:gd name="T14" fmla="*/ 12 w 210"/>
                <a:gd name="T15" fmla="*/ 63 h 114"/>
                <a:gd name="T16" fmla="*/ 12 w 210"/>
                <a:gd name="T17" fmla="*/ 64 h 114"/>
                <a:gd name="T18" fmla="*/ 13 w 210"/>
                <a:gd name="T19" fmla="*/ 65 h 114"/>
                <a:gd name="T20" fmla="*/ 1 w 210"/>
                <a:gd name="T21" fmla="*/ 72 h 114"/>
                <a:gd name="T22" fmla="*/ 0 w 210"/>
                <a:gd name="T23" fmla="*/ 74 h 114"/>
                <a:gd name="T24" fmla="*/ 0 w 210"/>
                <a:gd name="T25" fmla="*/ 95 h 114"/>
                <a:gd name="T26" fmla="*/ 1 w 210"/>
                <a:gd name="T27" fmla="*/ 96 h 114"/>
                <a:gd name="T28" fmla="*/ 22 w 210"/>
                <a:gd name="T29" fmla="*/ 107 h 114"/>
                <a:gd name="T30" fmla="*/ 25 w 210"/>
                <a:gd name="T31" fmla="*/ 108 h 114"/>
                <a:gd name="T32" fmla="*/ 25 w 210"/>
                <a:gd name="T33" fmla="*/ 107 h 114"/>
                <a:gd name="T34" fmla="*/ 94 w 210"/>
                <a:gd name="T35" fmla="*/ 114 h 114"/>
                <a:gd name="T36" fmla="*/ 185 w 210"/>
                <a:gd name="T37" fmla="*/ 97 h 114"/>
                <a:gd name="T38" fmla="*/ 187 w 210"/>
                <a:gd name="T39" fmla="*/ 95 h 114"/>
                <a:gd name="T40" fmla="*/ 187 w 210"/>
                <a:gd name="T41" fmla="*/ 74 h 114"/>
                <a:gd name="T42" fmla="*/ 186 w 210"/>
                <a:gd name="T43" fmla="*/ 72 h 114"/>
                <a:gd name="T44" fmla="*/ 186 w 210"/>
                <a:gd name="T45" fmla="*/ 72 h 114"/>
                <a:gd name="T46" fmla="*/ 198 w 210"/>
                <a:gd name="T47" fmla="*/ 64 h 114"/>
                <a:gd name="T48" fmla="*/ 198 w 210"/>
                <a:gd name="T49" fmla="*/ 63 h 114"/>
                <a:gd name="T50" fmla="*/ 198 w 210"/>
                <a:gd name="T51" fmla="*/ 48 h 114"/>
                <a:gd name="T52" fmla="*/ 210 w 210"/>
                <a:gd name="T53" fmla="*/ 41 h 114"/>
                <a:gd name="T54" fmla="*/ 210 w 210"/>
                <a:gd name="T55" fmla="*/ 40 h 114"/>
                <a:gd name="T56" fmla="*/ 210 w 210"/>
                <a:gd name="T57" fmla="*/ 18 h 114"/>
                <a:gd name="T58" fmla="*/ 210 w 210"/>
                <a:gd name="T59" fmla="*/ 17 h 114"/>
                <a:gd name="T60" fmla="*/ 27 w 210"/>
                <a:gd name="T61" fmla="*/ 18 h 114"/>
                <a:gd name="T62" fmla="*/ 27 w 210"/>
                <a:gd name="T63" fmla="*/ 18 h 114"/>
                <a:gd name="T64" fmla="*/ 117 w 210"/>
                <a:gd name="T65" fmla="*/ 3 h 114"/>
                <a:gd name="T66" fmla="*/ 207 w 210"/>
                <a:gd name="T67" fmla="*/ 18 h 114"/>
                <a:gd name="T68" fmla="*/ 207 w 210"/>
                <a:gd name="T69" fmla="*/ 18 h 114"/>
                <a:gd name="T70" fmla="*/ 207 w 210"/>
                <a:gd name="T71" fmla="*/ 20 h 114"/>
                <a:gd name="T72" fmla="*/ 117 w 210"/>
                <a:gd name="T73" fmla="*/ 36 h 114"/>
                <a:gd name="T74" fmla="*/ 27 w 210"/>
                <a:gd name="T75" fmla="*/ 20 h 114"/>
                <a:gd name="T76" fmla="*/ 27 w 210"/>
                <a:gd name="T77" fmla="*/ 18 h 114"/>
                <a:gd name="T78" fmla="*/ 15 w 210"/>
                <a:gd name="T79" fmla="*/ 42 h 114"/>
                <a:gd name="T80" fmla="*/ 15 w 210"/>
                <a:gd name="T81" fmla="*/ 42 h 114"/>
                <a:gd name="T82" fmla="*/ 24 w 210"/>
                <a:gd name="T83" fmla="*/ 36 h 114"/>
                <a:gd name="T84" fmla="*/ 24 w 210"/>
                <a:gd name="T85" fmla="*/ 40 h 114"/>
                <a:gd name="T86" fmla="*/ 24 w 210"/>
                <a:gd name="T87" fmla="*/ 41 h 114"/>
                <a:gd name="T88" fmla="*/ 117 w 210"/>
                <a:gd name="T89" fmla="*/ 58 h 114"/>
                <a:gd name="T90" fmla="*/ 160 w 210"/>
                <a:gd name="T91" fmla="*/ 56 h 114"/>
                <a:gd name="T92" fmla="*/ 105 w 210"/>
                <a:gd name="T93" fmla="*/ 59 h 114"/>
                <a:gd name="T94" fmla="*/ 15 w 210"/>
                <a:gd name="T95" fmla="*/ 43 h 114"/>
                <a:gd name="T96" fmla="*/ 15 w 210"/>
                <a:gd name="T97" fmla="*/ 42 h 114"/>
                <a:gd name="T98" fmla="*/ 4 w 210"/>
                <a:gd name="T99" fmla="*/ 74 h 114"/>
                <a:gd name="T100" fmla="*/ 4 w 210"/>
                <a:gd name="T101" fmla="*/ 74 h 114"/>
                <a:gd name="T102" fmla="*/ 15 w 210"/>
                <a:gd name="T103" fmla="*/ 67 h 114"/>
                <a:gd name="T104" fmla="*/ 105 w 210"/>
                <a:gd name="T105" fmla="*/ 81 h 114"/>
                <a:gd name="T106" fmla="*/ 183 w 210"/>
                <a:gd name="T107" fmla="*/ 73 h 114"/>
                <a:gd name="T108" fmla="*/ 183 w 210"/>
                <a:gd name="T109" fmla="*/ 74 h 114"/>
                <a:gd name="T110" fmla="*/ 183 w 210"/>
                <a:gd name="T111" fmla="*/ 74 h 114"/>
                <a:gd name="T112" fmla="*/ 184 w 210"/>
                <a:gd name="T113" fmla="*/ 75 h 114"/>
                <a:gd name="T114" fmla="*/ 94 w 210"/>
                <a:gd name="T115" fmla="*/ 91 h 114"/>
                <a:gd name="T116" fmla="*/ 3 w 210"/>
                <a:gd name="T117" fmla="*/ 75 h 114"/>
                <a:gd name="T118" fmla="*/ 4 w 210"/>
                <a:gd name="T119" fmla="*/ 7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0" h="114">
                  <a:moveTo>
                    <a:pt x="210" y="17"/>
                  </a:moveTo>
                  <a:cubicBezTo>
                    <a:pt x="204" y="6"/>
                    <a:pt x="159" y="0"/>
                    <a:pt x="117" y="0"/>
                  </a:cubicBezTo>
                  <a:cubicBezTo>
                    <a:pt x="75" y="0"/>
                    <a:pt x="30" y="6"/>
                    <a:pt x="24" y="17"/>
                  </a:cubicBezTo>
                  <a:cubicBezTo>
                    <a:pt x="24" y="17"/>
                    <a:pt x="24" y="18"/>
                    <a:pt x="24" y="18"/>
                  </a:cubicBezTo>
                  <a:cubicBezTo>
                    <a:pt x="24" y="33"/>
                    <a:pt x="24" y="33"/>
                    <a:pt x="24" y="33"/>
                  </a:cubicBezTo>
                  <a:cubicBezTo>
                    <a:pt x="18" y="35"/>
                    <a:pt x="14" y="38"/>
                    <a:pt x="13" y="40"/>
                  </a:cubicBezTo>
                  <a:cubicBezTo>
                    <a:pt x="12" y="40"/>
                    <a:pt x="12" y="41"/>
                    <a:pt x="12" y="42"/>
                  </a:cubicBezTo>
                  <a:cubicBezTo>
                    <a:pt x="12" y="63"/>
                    <a:pt x="12" y="63"/>
                    <a:pt x="12" y="63"/>
                  </a:cubicBezTo>
                  <a:cubicBezTo>
                    <a:pt x="12" y="63"/>
                    <a:pt x="12" y="64"/>
                    <a:pt x="12" y="64"/>
                  </a:cubicBezTo>
                  <a:cubicBezTo>
                    <a:pt x="13" y="64"/>
                    <a:pt x="13" y="65"/>
                    <a:pt x="13" y="65"/>
                  </a:cubicBezTo>
                  <a:cubicBezTo>
                    <a:pt x="7" y="67"/>
                    <a:pt x="3" y="70"/>
                    <a:pt x="1" y="72"/>
                  </a:cubicBezTo>
                  <a:cubicBezTo>
                    <a:pt x="1" y="73"/>
                    <a:pt x="0" y="73"/>
                    <a:pt x="0" y="74"/>
                  </a:cubicBezTo>
                  <a:cubicBezTo>
                    <a:pt x="0" y="95"/>
                    <a:pt x="0" y="95"/>
                    <a:pt x="0" y="95"/>
                  </a:cubicBezTo>
                  <a:cubicBezTo>
                    <a:pt x="0" y="96"/>
                    <a:pt x="1" y="96"/>
                    <a:pt x="1" y="96"/>
                  </a:cubicBezTo>
                  <a:cubicBezTo>
                    <a:pt x="3" y="101"/>
                    <a:pt x="11" y="104"/>
                    <a:pt x="22" y="107"/>
                  </a:cubicBezTo>
                  <a:cubicBezTo>
                    <a:pt x="22" y="107"/>
                    <a:pt x="25" y="107"/>
                    <a:pt x="25" y="108"/>
                  </a:cubicBezTo>
                  <a:cubicBezTo>
                    <a:pt x="25" y="107"/>
                    <a:pt x="25" y="107"/>
                    <a:pt x="25" y="107"/>
                  </a:cubicBezTo>
                  <a:cubicBezTo>
                    <a:pt x="43" y="111"/>
                    <a:pt x="69" y="114"/>
                    <a:pt x="94" y="114"/>
                  </a:cubicBezTo>
                  <a:cubicBezTo>
                    <a:pt x="134" y="114"/>
                    <a:pt x="178" y="108"/>
                    <a:pt x="185" y="97"/>
                  </a:cubicBezTo>
                  <a:cubicBezTo>
                    <a:pt x="187" y="95"/>
                    <a:pt x="187" y="95"/>
                    <a:pt x="187" y="95"/>
                  </a:cubicBezTo>
                  <a:cubicBezTo>
                    <a:pt x="187" y="74"/>
                    <a:pt x="187" y="74"/>
                    <a:pt x="187" y="74"/>
                  </a:cubicBezTo>
                  <a:cubicBezTo>
                    <a:pt x="187" y="73"/>
                    <a:pt x="186" y="73"/>
                    <a:pt x="186" y="72"/>
                  </a:cubicBezTo>
                  <a:cubicBezTo>
                    <a:pt x="186" y="72"/>
                    <a:pt x="186" y="72"/>
                    <a:pt x="186" y="72"/>
                  </a:cubicBezTo>
                  <a:cubicBezTo>
                    <a:pt x="192" y="70"/>
                    <a:pt x="196" y="67"/>
                    <a:pt x="198" y="64"/>
                  </a:cubicBezTo>
                  <a:cubicBezTo>
                    <a:pt x="198" y="64"/>
                    <a:pt x="198" y="64"/>
                    <a:pt x="198" y="63"/>
                  </a:cubicBezTo>
                  <a:cubicBezTo>
                    <a:pt x="198" y="48"/>
                    <a:pt x="198" y="48"/>
                    <a:pt x="198" y="48"/>
                  </a:cubicBezTo>
                  <a:cubicBezTo>
                    <a:pt x="204" y="46"/>
                    <a:pt x="208" y="44"/>
                    <a:pt x="210" y="41"/>
                  </a:cubicBezTo>
                  <a:cubicBezTo>
                    <a:pt x="210" y="40"/>
                    <a:pt x="210" y="40"/>
                    <a:pt x="210" y="40"/>
                  </a:cubicBezTo>
                  <a:cubicBezTo>
                    <a:pt x="210" y="18"/>
                    <a:pt x="210" y="18"/>
                    <a:pt x="210" y="18"/>
                  </a:cubicBezTo>
                  <a:cubicBezTo>
                    <a:pt x="210" y="18"/>
                    <a:pt x="210" y="17"/>
                    <a:pt x="210" y="17"/>
                  </a:cubicBezTo>
                  <a:close/>
                  <a:moveTo>
                    <a:pt x="27" y="18"/>
                  </a:moveTo>
                  <a:cubicBezTo>
                    <a:pt x="27" y="18"/>
                    <a:pt x="27" y="18"/>
                    <a:pt x="27" y="18"/>
                  </a:cubicBezTo>
                  <a:cubicBezTo>
                    <a:pt x="31" y="10"/>
                    <a:pt x="67" y="3"/>
                    <a:pt x="117" y="3"/>
                  </a:cubicBezTo>
                  <a:cubicBezTo>
                    <a:pt x="167" y="3"/>
                    <a:pt x="203" y="10"/>
                    <a:pt x="207" y="18"/>
                  </a:cubicBezTo>
                  <a:cubicBezTo>
                    <a:pt x="207" y="18"/>
                    <a:pt x="207" y="18"/>
                    <a:pt x="207" y="18"/>
                  </a:cubicBezTo>
                  <a:cubicBezTo>
                    <a:pt x="207" y="20"/>
                    <a:pt x="207" y="20"/>
                    <a:pt x="207" y="20"/>
                  </a:cubicBezTo>
                  <a:cubicBezTo>
                    <a:pt x="206" y="27"/>
                    <a:pt x="169" y="36"/>
                    <a:pt x="117" y="36"/>
                  </a:cubicBezTo>
                  <a:cubicBezTo>
                    <a:pt x="65" y="36"/>
                    <a:pt x="28" y="27"/>
                    <a:pt x="27" y="20"/>
                  </a:cubicBezTo>
                  <a:lnTo>
                    <a:pt x="27" y="18"/>
                  </a:lnTo>
                  <a:close/>
                  <a:moveTo>
                    <a:pt x="15" y="42"/>
                  </a:moveTo>
                  <a:cubicBezTo>
                    <a:pt x="15" y="42"/>
                    <a:pt x="15" y="42"/>
                    <a:pt x="15" y="42"/>
                  </a:cubicBezTo>
                  <a:cubicBezTo>
                    <a:pt x="16" y="40"/>
                    <a:pt x="19" y="38"/>
                    <a:pt x="24" y="36"/>
                  </a:cubicBezTo>
                  <a:cubicBezTo>
                    <a:pt x="24" y="40"/>
                    <a:pt x="24" y="40"/>
                    <a:pt x="24" y="40"/>
                  </a:cubicBezTo>
                  <a:cubicBezTo>
                    <a:pt x="24" y="40"/>
                    <a:pt x="24" y="40"/>
                    <a:pt x="24" y="41"/>
                  </a:cubicBezTo>
                  <a:cubicBezTo>
                    <a:pt x="29" y="52"/>
                    <a:pt x="75" y="58"/>
                    <a:pt x="117" y="58"/>
                  </a:cubicBezTo>
                  <a:cubicBezTo>
                    <a:pt x="132" y="58"/>
                    <a:pt x="147" y="57"/>
                    <a:pt x="160" y="56"/>
                  </a:cubicBezTo>
                  <a:cubicBezTo>
                    <a:pt x="145" y="58"/>
                    <a:pt x="127" y="59"/>
                    <a:pt x="105" y="59"/>
                  </a:cubicBezTo>
                  <a:cubicBezTo>
                    <a:pt x="52" y="59"/>
                    <a:pt x="16" y="51"/>
                    <a:pt x="15" y="43"/>
                  </a:cubicBezTo>
                  <a:lnTo>
                    <a:pt x="15" y="42"/>
                  </a:lnTo>
                  <a:close/>
                  <a:moveTo>
                    <a:pt x="4" y="74"/>
                  </a:moveTo>
                  <a:cubicBezTo>
                    <a:pt x="4" y="74"/>
                    <a:pt x="4" y="74"/>
                    <a:pt x="4" y="74"/>
                  </a:cubicBezTo>
                  <a:cubicBezTo>
                    <a:pt x="5" y="72"/>
                    <a:pt x="9" y="69"/>
                    <a:pt x="15" y="67"/>
                  </a:cubicBezTo>
                  <a:cubicBezTo>
                    <a:pt x="27" y="77"/>
                    <a:pt x="68" y="81"/>
                    <a:pt x="105" y="81"/>
                  </a:cubicBezTo>
                  <a:cubicBezTo>
                    <a:pt x="134" y="81"/>
                    <a:pt x="165" y="78"/>
                    <a:pt x="183" y="73"/>
                  </a:cubicBezTo>
                  <a:cubicBezTo>
                    <a:pt x="183" y="73"/>
                    <a:pt x="183" y="74"/>
                    <a:pt x="183" y="74"/>
                  </a:cubicBezTo>
                  <a:cubicBezTo>
                    <a:pt x="183" y="74"/>
                    <a:pt x="183" y="74"/>
                    <a:pt x="183" y="74"/>
                  </a:cubicBezTo>
                  <a:cubicBezTo>
                    <a:pt x="184" y="75"/>
                    <a:pt x="184" y="75"/>
                    <a:pt x="184" y="75"/>
                  </a:cubicBezTo>
                  <a:cubicBezTo>
                    <a:pt x="183" y="83"/>
                    <a:pt x="146" y="91"/>
                    <a:pt x="94" y="91"/>
                  </a:cubicBezTo>
                  <a:cubicBezTo>
                    <a:pt x="41" y="91"/>
                    <a:pt x="4" y="83"/>
                    <a:pt x="3" y="75"/>
                  </a:cubicBezTo>
                  <a:lnTo>
                    <a:pt x="4" y="74"/>
                  </a:lnTo>
                  <a:close/>
                </a:path>
              </a:pathLst>
            </a:custGeom>
            <a:solidFill>
              <a:schemeClr val="tx2"/>
            </a:solidFill>
            <a:ln>
              <a:noFill/>
            </a:ln>
            <a:extLst/>
          </p:spPr>
          <p:txBody>
            <a:bodyPr lIns="68562" tIns="34281" rIns="68562" bIns="34281"/>
            <a:lstStyle/>
            <a:p>
              <a:pPr eaLnBrk="1" fontAlgn="auto" hangingPunct="1">
                <a:spcBef>
                  <a:spcPts val="0"/>
                </a:spcBef>
                <a:spcAft>
                  <a:spcPts val="0"/>
                </a:spcAft>
                <a:defRPr/>
              </a:pPr>
              <a:endParaRPr lang="en-GB" sz="1400" kern="0" dirty="0">
                <a:solidFill>
                  <a:prstClr val="black"/>
                </a:solidFill>
                <a:latin typeface="Smith&amp;NephewLF"/>
              </a:endParaRPr>
            </a:p>
          </p:txBody>
        </p:sp>
        <p:sp>
          <p:nvSpPr>
            <p:cNvPr id="80" name="TextBox 28"/>
            <p:cNvSpPr txBox="1">
              <a:spLocks noChangeArrowheads="1"/>
            </p:cNvSpPr>
            <p:nvPr/>
          </p:nvSpPr>
          <p:spPr bwMode="auto">
            <a:xfrm>
              <a:off x="4666944" y="2722841"/>
              <a:ext cx="20193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chemeClr val="tx2"/>
                  </a:solidFill>
                  <a:latin typeface="+mn-lt"/>
                </a:rPr>
                <a:t>Comprehensive healthcare provider cost</a:t>
              </a:r>
            </a:p>
          </p:txBody>
        </p:sp>
        <p:sp>
          <p:nvSpPr>
            <p:cNvPr id="89" name="TextBox 28"/>
            <p:cNvSpPr txBox="1">
              <a:spLocks noChangeArrowheads="1"/>
            </p:cNvSpPr>
            <p:nvPr/>
          </p:nvSpPr>
          <p:spPr bwMode="auto">
            <a:xfrm>
              <a:off x="6488375" y="3072620"/>
              <a:ext cx="20193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chemeClr val="tx2"/>
                  </a:solidFill>
                  <a:latin typeface="+mn-lt"/>
                </a:rPr>
                <a:t>Real-world data</a:t>
              </a:r>
            </a:p>
          </p:txBody>
        </p:sp>
        <p:sp>
          <p:nvSpPr>
            <p:cNvPr id="90" name="TextBox 28"/>
            <p:cNvSpPr txBox="1">
              <a:spLocks noChangeArrowheads="1"/>
            </p:cNvSpPr>
            <p:nvPr/>
          </p:nvSpPr>
          <p:spPr bwMode="auto">
            <a:xfrm>
              <a:off x="6462690" y="4187574"/>
              <a:ext cx="1579906"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600" dirty="0">
                  <a:solidFill>
                    <a:schemeClr val="tx2"/>
                  </a:solidFill>
                  <a:latin typeface="+mn-lt"/>
                </a:rPr>
                <a:t>Realistic health states</a:t>
              </a:r>
            </a:p>
          </p:txBody>
        </p:sp>
      </p:grpSp>
      <p:grpSp>
        <p:nvGrpSpPr>
          <p:cNvPr id="94" name="Group 93"/>
          <p:cNvGrpSpPr/>
          <p:nvPr/>
        </p:nvGrpSpPr>
        <p:grpSpPr>
          <a:xfrm>
            <a:off x="687136" y="1204880"/>
            <a:ext cx="2298701" cy="3746501"/>
            <a:chOff x="1037548" y="1377042"/>
            <a:chExt cx="2298701" cy="3746501"/>
          </a:xfrm>
        </p:grpSpPr>
        <p:grpSp>
          <p:nvGrpSpPr>
            <p:cNvPr id="19" name="Group 18"/>
            <p:cNvGrpSpPr/>
            <p:nvPr/>
          </p:nvGrpSpPr>
          <p:grpSpPr>
            <a:xfrm>
              <a:off x="1037548" y="1377042"/>
              <a:ext cx="2298701" cy="3746501"/>
              <a:chOff x="509813" y="1505856"/>
              <a:chExt cx="2298701" cy="3746501"/>
            </a:xfrm>
          </p:grpSpPr>
          <p:sp>
            <p:nvSpPr>
              <p:cNvPr id="3" name="Rectangle 2"/>
              <p:cNvSpPr/>
              <p:nvPr/>
            </p:nvSpPr>
            <p:spPr>
              <a:xfrm>
                <a:off x="509814" y="1505856"/>
                <a:ext cx="2298700" cy="3746501"/>
              </a:xfrm>
              <a:prstGeom prst="rect">
                <a:avLst/>
              </a:prstGeom>
              <a:solidFill>
                <a:schemeClr val="bg2">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09813" y="1529154"/>
                <a:ext cx="1159742" cy="369332"/>
              </a:xfrm>
              <a:prstGeom prst="rect">
                <a:avLst/>
              </a:prstGeom>
              <a:noFill/>
            </p:spPr>
            <p:txBody>
              <a:bodyPr wrap="square" rtlCol="0">
                <a:spAutoFit/>
              </a:bodyPr>
              <a:lstStyle/>
              <a:p>
                <a:r>
                  <a:rPr lang="en-US" dirty="0"/>
                  <a:t>Limitations</a:t>
                </a:r>
              </a:p>
            </p:txBody>
          </p:sp>
        </p:grpSp>
        <p:grpSp>
          <p:nvGrpSpPr>
            <p:cNvPr id="17" name="Group 16"/>
            <p:cNvGrpSpPr/>
            <p:nvPr/>
          </p:nvGrpSpPr>
          <p:grpSpPr>
            <a:xfrm>
              <a:off x="1057390" y="1769672"/>
              <a:ext cx="2220913" cy="1401246"/>
              <a:chOff x="529655" y="1898486"/>
              <a:chExt cx="2220913" cy="1401246"/>
            </a:xfrm>
          </p:grpSpPr>
          <p:sp>
            <p:nvSpPr>
              <p:cNvPr id="7" name="Rectangle 6"/>
              <p:cNvSpPr/>
              <p:nvPr/>
            </p:nvSpPr>
            <p:spPr>
              <a:xfrm>
                <a:off x="649514" y="1898486"/>
                <a:ext cx="2019300" cy="1401246"/>
              </a:xfrm>
              <a:prstGeom prst="rect">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9"/>
              <p:cNvSpPr>
                <a:spLocks/>
              </p:cNvSpPr>
              <p:nvPr/>
            </p:nvSpPr>
            <p:spPr bwMode="auto">
              <a:xfrm>
                <a:off x="1831581" y="2071406"/>
                <a:ext cx="482498" cy="442206"/>
              </a:xfrm>
              <a:custGeom>
                <a:avLst/>
                <a:gdLst>
                  <a:gd name="T0" fmla="*/ 479318 w 2649"/>
                  <a:gd name="T1" fmla="*/ 116298 h 2428"/>
                  <a:gd name="T2" fmla="*/ 446707 w 2649"/>
                  <a:gd name="T3" fmla="*/ 47138 h 2428"/>
                  <a:gd name="T4" fmla="*/ 344868 w 2649"/>
                  <a:gd name="T5" fmla="*/ 0 h 2428"/>
                  <a:gd name="T6" fmla="*/ 276915 w 2649"/>
                  <a:gd name="T7" fmla="*/ 18564 h 2428"/>
                  <a:gd name="T8" fmla="*/ 241207 w 2649"/>
                  <a:gd name="T9" fmla="*/ 48776 h 2428"/>
                  <a:gd name="T10" fmla="*/ 205864 w 2649"/>
                  <a:gd name="T11" fmla="*/ 18746 h 2428"/>
                  <a:gd name="T12" fmla="*/ 137911 w 2649"/>
                  <a:gd name="T13" fmla="*/ 182 h 2428"/>
                  <a:gd name="T14" fmla="*/ 117507 w 2649"/>
                  <a:gd name="T15" fmla="*/ 1638 h 2428"/>
                  <a:gd name="T16" fmla="*/ 26416 w 2649"/>
                  <a:gd name="T17" fmla="*/ 58240 h 2428"/>
                  <a:gd name="T18" fmla="*/ 3826 w 2649"/>
                  <a:gd name="T19" fmla="*/ 111748 h 2428"/>
                  <a:gd name="T20" fmla="*/ 4555 w 2649"/>
                  <a:gd name="T21" fmla="*/ 173264 h 2428"/>
                  <a:gd name="T22" fmla="*/ 27145 w 2649"/>
                  <a:gd name="T23" fmla="*/ 234962 h 2428"/>
                  <a:gd name="T24" fmla="*/ 32064 w 2649"/>
                  <a:gd name="T25" fmla="*/ 244426 h 2428"/>
                  <a:gd name="T26" fmla="*/ 125523 w 2649"/>
                  <a:gd name="T27" fmla="*/ 244426 h 2428"/>
                  <a:gd name="T28" fmla="*/ 159408 w 2649"/>
                  <a:gd name="T29" fmla="*/ 190554 h 2428"/>
                  <a:gd name="T30" fmla="*/ 193294 w 2649"/>
                  <a:gd name="T31" fmla="*/ 267904 h 2428"/>
                  <a:gd name="T32" fmla="*/ 240114 w 2649"/>
                  <a:gd name="T33" fmla="*/ 195286 h 2428"/>
                  <a:gd name="T34" fmla="*/ 262340 w 2649"/>
                  <a:gd name="T35" fmla="*/ 233506 h 2428"/>
                  <a:gd name="T36" fmla="*/ 328836 w 2649"/>
                  <a:gd name="T37" fmla="*/ 233506 h 2428"/>
                  <a:gd name="T38" fmla="*/ 354524 w 2649"/>
                  <a:gd name="T39" fmla="*/ 246974 h 2428"/>
                  <a:gd name="T40" fmla="*/ 385495 w 2649"/>
                  <a:gd name="T41" fmla="*/ 215852 h 2428"/>
                  <a:gd name="T42" fmla="*/ 354524 w 2649"/>
                  <a:gd name="T43" fmla="*/ 184912 h 2428"/>
                  <a:gd name="T44" fmla="*/ 328836 w 2649"/>
                  <a:gd name="T45" fmla="*/ 198198 h 2428"/>
                  <a:gd name="T46" fmla="*/ 282745 w 2649"/>
                  <a:gd name="T47" fmla="*/ 198198 h 2428"/>
                  <a:gd name="T48" fmla="*/ 241754 w 2649"/>
                  <a:gd name="T49" fmla="*/ 127582 h 2428"/>
                  <a:gd name="T50" fmla="*/ 199306 w 2649"/>
                  <a:gd name="T51" fmla="*/ 193466 h 2428"/>
                  <a:gd name="T52" fmla="*/ 165238 w 2649"/>
                  <a:gd name="T53" fmla="*/ 115206 h 2428"/>
                  <a:gd name="T54" fmla="*/ 106029 w 2649"/>
                  <a:gd name="T55" fmla="*/ 209118 h 2428"/>
                  <a:gd name="T56" fmla="*/ 53743 w 2649"/>
                  <a:gd name="T57" fmla="*/ 209118 h 2428"/>
                  <a:gd name="T58" fmla="*/ 39169 w 2649"/>
                  <a:gd name="T59" fmla="*/ 165984 h 2428"/>
                  <a:gd name="T60" fmla="*/ 38622 w 2649"/>
                  <a:gd name="T61" fmla="*/ 118482 h 2428"/>
                  <a:gd name="T62" fmla="*/ 55383 w 2649"/>
                  <a:gd name="T63" fmla="*/ 78260 h 2428"/>
                  <a:gd name="T64" fmla="*/ 122790 w 2649"/>
                  <a:gd name="T65" fmla="*/ 36582 h 2428"/>
                  <a:gd name="T66" fmla="*/ 137911 w 2649"/>
                  <a:gd name="T67" fmla="*/ 35490 h 2428"/>
                  <a:gd name="T68" fmla="*/ 187828 w 2649"/>
                  <a:gd name="T69" fmla="*/ 49140 h 2428"/>
                  <a:gd name="T70" fmla="*/ 224993 w 2649"/>
                  <a:gd name="T71" fmla="*/ 87178 h 2428"/>
                  <a:gd name="T72" fmla="*/ 225722 w 2649"/>
                  <a:gd name="T73" fmla="*/ 88452 h 2428"/>
                  <a:gd name="T74" fmla="*/ 241025 w 2649"/>
                  <a:gd name="T75" fmla="*/ 115388 h 2428"/>
                  <a:gd name="T76" fmla="*/ 256328 w 2649"/>
                  <a:gd name="T77" fmla="*/ 88452 h 2428"/>
                  <a:gd name="T78" fmla="*/ 294769 w 2649"/>
                  <a:gd name="T79" fmla="*/ 48958 h 2428"/>
                  <a:gd name="T80" fmla="*/ 344868 w 2649"/>
                  <a:gd name="T81" fmla="*/ 35126 h 2428"/>
                  <a:gd name="T82" fmla="*/ 420291 w 2649"/>
                  <a:gd name="T83" fmla="*/ 70434 h 2428"/>
                  <a:gd name="T84" fmla="*/ 444339 w 2649"/>
                  <a:gd name="T85" fmla="*/ 121576 h 2428"/>
                  <a:gd name="T86" fmla="*/ 439238 w 2649"/>
                  <a:gd name="T87" fmla="*/ 179998 h 2428"/>
                  <a:gd name="T88" fmla="*/ 375839 w 2649"/>
                  <a:gd name="T89" fmla="*/ 284102 h 2428"/>
                  <a:gd name="T90" fmla="*/ 240843 w 2649"/>
                  <a:gd name="T91" fmla="*/ 403494 h 2428"/>
                  <a:gd name="T92" fmla="*/ 219164 w 2649"/>
                  <a:gd name="T93" fmla="*/ 385658 h 2428"/>
                  <a:gd name="T94" fmla="*/ 218981 w 2649"/>
                  <a:gd name="T95" fmla="*/ 385658 h 2428"/>
                  <a:gd name="T96" fmla="*/ 108215 w 2649"/>
                  <a:gd name="T97" fmla="*/ 286104 h 2428"/>
                  <a:gd name="T98" fmla="*/ 83257 w 2649"/>
                  <a:gd name="T99" fmla="*/ 285012 h 2428"/>
                  <a:gd name="T100" fmla="*/ 82164 w 2649"/>
                  <a:gd name="T101" fmla="*/ 309946 h 2428"/>
                  <a:gd name="T102" fmla="*/ 196755 w 2649"/>
                  <a:gd name="T103" fmla="*/ 412958 h 2428"/>
                  <a:gd name="T104" fmla="*/ 196755 w 2649"/>
                  <a:gd name="T105" fmla="*/ 412958 h 2428"/>
                  <a:gd name="T106" fmla="*/ 225540 w 2649"/>
                  <a:gd name="T107" fmla="*/ 436618 h 2428"/>
                  <a:gd name="T108" fmla="*/ 240479 w 2649"/>
                  <a:gd name="T109" fmla="*/ 441896 h 2428"/>
                  <a:gd name="T110" fmla="*/ 254142 w 2649"/>
                  <a:gd name="T111" fmla="*/ 437528 h 2428"/>
                  <a:gd name="T112" fmla="*/ 401891 w 2649"/>
                  <a:gd name="T113" fmla="*/ 307944 h 2428"/>
                  <a:gd name="T114" fmla="*/ 473124 w 2649"/>
                  <a:gd name="T115" fmla="*/ 189644 h 2428"/>
                  <a:gd name="T116" fmla="*/ 479318 w 2649"/>
                  <a:gd name="T117" fmla="*/ 116298 h 242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49" h="2428">
                    <a:moveTo>
                      <a:pt x="2631" y="639"/>
                    </a:moveTo>
                    <a:cubicBezTo>
                      <a:pt x="2610" y="498"/>
                      <a:pt x="2550" y="370"/>
                      <a:pt x="2452" y="259"/>
                    </a:cubicBezTo>
                    <a:cubicBezTo>
                      <a:pt x="2306" y="92"/>
                      <a:pt x="2107" y="0"/>
                      <a:pt x="1893" y="0"/>
                    </a:cubicBezTo>
                    <a:cubicBezTo>
                      <a:pt x="1762" y="0"/>
                      <a:pt x="1633" y="35"/>
                      <a:pt x="1520" y="102"/>
                    </a:cubicBezTo>
                    <a:cubicBezTo>
                      <a:pt x="1446" y="145"/>
                      <a:pt x="1380" y="202"/>
                      <a:pt x="1324" y="268"/>
                    </a:cubicBezTo>
                    <a:cubicBezTo>
                      <a:pt x="1268" y="202"/>
                      <a:pt x="1203" y="146"/>
                      <a:pt x="1130" y="103"/>
                    </a:cubicBezTo>
                    <a:cubicBezTo>
                      <a:pt x="1017" y="36"/>
                      <a:pt x="888" y="1"/>
                      <a:pt x="757" y="1"/>
                    </a:cubicBezTo>
                    <a:cubicBezTo>
                      <a:pt x="720" y="1"/>
                      <a:pt x="682" y="4"/>
                      <a:pt x="645" y="9"/>
                    </a:cubicBezTo>
                    <a:cubicBezTo>
                      <a:pt x="439" y="41"/>
                      <a:pt x="261" y="151"/>
                      <a:pt x="145" y="320"/>
                    </a:cubicBezTo>
                    <a:cubicBezTo>
                      <a:pt x="84" y="407"/>
                      <a:pt x="42" y="506"/>
                      <a:pt x="21" y="614"/>
                    </a:cubicBezTo>
                    <a:cubicBezTo>
                      <a:pt x="0" y="724"/>
                      <a:pt x="1" y="838"/>
                      <a:pt x="25" y="952"/>
                    </a:cubicBezTo>
                    <a:cubicBezTo>
                      <a:pt x="49" y="1068"/>
                      <a:pt x="90" y="1180"/>
                      <a:pt x="149" y="1291"/>
                    </a:cubicBezTo>
                    <a:cubicBezTo>
                      <a:pt x="176" y="1343"/>
                      <a:pt x="176" y="1343"/>
                      <a:pt x="176" y="1343"/>
                    </a:cubicBezTo>
                    <a:cubicBezTo>
                      <a:pt x="689" y="1343"/>
                      <a:pt x="689" y="1343"/>
                      <a:pt x="689" y="1343"/>
                    </a:cubicBezTo>
                    <a:cubicBezTo>
                      <a:pt x="875" y="1047"/>
                      <a:pt x="875" y="1047"/>
                      <a:pt x="875" y="1047"/>
                    </a:cubicBezTo>
                    <a:cubicBezTo>
                      <a:pt x="1061" y="1472"/>
                      <a:pt x="1061" y="1472"/>
                      <a:pt x="1061" y="1472"/>
                    </a:cubicBezTo>
                    <a:cubicBezTo>
                      <a:pt x="1318" y="1073"/>
                      <a:pt x="1318" y="1073"/>
                      <a:pt x="1318" y="1073"/>
                    </a:cubicBezTo>
                    <a:cubicBezTo>
                      <a:pt x="1440" y="1283"/>
                      <a:pt x="1440" y="1283"/>
                      <a:pt x="1440" y="1283"/>
                    </a:cubicBezTo>
                    <a:cubicBezTo>
                      <a:pt x="1805" y="1283"/>
                      <a:pt x="1805" y="1283"/>
                      <a:pt x="1805" y="1283"/>
                    </a:cubicBezTo>
                    <a:cubicBezTo>
                      <a:pt x="1836" y="1328"/>
                      <a:pt x="1887" y="1357"/>
                      <a:pt x="1946" y="1357"/>
                    </a:cubicBezTo>
                    <a:cubicBezTo>
                      <a:pt x="2040" y="1357"/>
                      <a:pt x="2116" y="1281"/>
                      <a:pt x="2116" y="1186"/>
                    </a:cubicBezTo>
                    <a:cubicBezTo>
                      <a:pt x="2116" y="1092"/>
                      <a:pt x="2040" y="1016"/>
                      <a:pt x="1946" y="1016"/>
                    </a:cubicBezTo>
                    <a:cubicBezTo>
                      <a:pt x="1887" y="1016"/>
                      <a:pt x="1836" y="1045"/>
                      <a:pt x="1805" y="1089"/>
                    </a:cubicBezTo>
                    <a:cubicBezTo>
                      <a:pt x="1552" y="1089"/>
                      <a:pt x="1552" y="1089"/>
                      <a:pt x="1552" y="1089"/>
                    </a:cubicBezTo>
                    <a:cubicBezTo>
                      <a:pt x="1327" y="701"/>
                      <a:pt x="1327" y="701"/>
                      <a:pt x="1327" y="701"/>
                    </a:cubicBezTo>
                    <a:cubicBezTo>
                      <a:pt x="1094" y="1063"/>
                      <a:pt x="1094" y="1063"/>
                      <a:pt x="1094" y="1063"/>
                    </a:cubicBezTo>
                    <a:cubicBezTo>
                      <a:pt x="907" y="633"/>
                      <a:pt x="907" y="633"/>
                      <a:pt x="907" y="633"/>
                    </a:cubicBezTo>
                    <a:cubicBezTo>
                      <a:pt x="582" y="1149"/>
                      <a:pt x="582" y="1149"/>
                      <a:pt x="582" y="1149"/>
                    </a:cubicBezTo>
                    <a:cubicBezTo>
                      <a:pt x="295" y="1149"/>
                      <a:pt x="295" y="1149"/>
                      <a:pt x="295" y="1149"/>
                    </a:cubicBezTo>
                    <a:cubicBezTo>
                      <a:pt x="258" y="1071"/>
                      <a:pt x="231" y="993"/>
                      <a:pt x="215" y="912"/>
                    </a:cubicBezTo>
                    <a:cubicBezTo>
                      <a:pt x="196" y="823"/>
                      <a:pt x="195" y="736"/>
                      <a:pt x="212" y="651"/>
                    </a:cubicBezTo>
                    <a:cubicBezTo>
                      <a:pt x="227" y="570"/>
                      <a:pt x="258" y="496"/>
                      <a:pt x="304" y="430"/>
                    </a:cubicBezTo>
                    <a:cubicBezTo>
                      <a:pt x="390" y="306"/>
                      <a:pt x="522" y="225"/>
                      <a:pt x="674" y="201"/>
                    </a:cubicBezTo>
                    <a:cubicBezTo>
                      <a:pt x="702" y="197"/>
                      <a:pt x="730" y="195"/>
                      <a:pt x="757" y="195"/>
                    </a:cubicBezTo>
                    <a:cubicBezTo>
                      <a:pt x="853" y="195"/>
                      <a:pt x="948" y="221"/>
                      <a:pt x="1031" y="270"/>
                    </a:cubicBezTo>
                    <a:cubicBezTo>
                      <a:pt x="1115" y="319"/>
                      <a:pt x="1185" y="392"/>
                      <a:pt x="1235" y="479"/>
                    </a:cubicBezTo>
                    <a:cubicBezTo>
                      <a:pt x="1236" y="482"/>
                      <a:pt x="1237" y="484"/>
                      <a:pt x="1239" y="486"/>
                    </a:cubicBezTo>
                    <a:cubicBezTo>
                      <a:pt x="1323" y="634"/>
                      <a:pt x="1323" y="634"/>
                      <a:pt x="1323" y="634"/>
                    </a:cubicBezTo>
                    <a:cubicBezTo>
                      <a:pt x="1407" y="486"/>
                      <a:pt x="1407" y="486"/>
                      <a:pt x="1407" y="486"/>
                    </a:cubicBezTo>
                    <a:cubicBezTo>
                      <a:pt x="1459" y="395"/>
                      <a:pt x="1532" y="319"/>
                      <a:pt x="1618" y="269"/>
                    </a:cubicBezTo>
                    <a:cubicBezTo>
                      <a:pt x="1702" y="220"/>
                      <a:pt x="1797" y="193"/>
                      <a:pt x="1893" y="193"/>
                    </a:cubicBezTo>
                    <a:cubicBezTo>
                      <a:pt x="2051" y="193"/>
                      <a:pt x="2198" y="262"/>
                      <a:pt x="2307" y="387"/>
                    </a:cubicBezTo>
                    <a:cubicBezTo>
                      <a:pt x="2379" y="469"/>
                      <a:pt x="2424" y="564"/>
                      <a:pt x="2439" y="668"/>
                    </a:cubicBezTo>
                    <a:cubicBezTo>
                      <a:pt x="2453" y="763"/>
                      <a:pt x="2444" y="871"/>
                      <a:pt x="2411" y="989"/>
                    </a:cubicBezTo>
                    <a:cubicBezTo>
                      <a:pt x="2342" y="1233"/>
                      <a:pt x="2188" y="1423"/>
                      <a:pt x="2063" y="1561"/>
                    </a:cubicBezTo>
                    <a:cubicBezTo>
                      <a:pt x="1914" y="1725"/>
                      <a:pt x="1544" y="2051"/>
                      <a:pt x="1322" y="2217"/>
                    </a:cubicBezTo>
                    <a:cubicBezTo>
                      <a:pt x="1283" y="2185"/>
                      <a:pt x="1243" y="2152"/>
                      <a:pt x="1203" y="2119"/>
                    </a:cubicBezTo>
                    <a:cubicBezTo>
                      <a:pt x="1202" y="2119"/>
                      <a:pt x="1202" y="2119"/>
                      <a:pt x="1202" y="2119"/>
                    </a:cubicBezTo>
                    <a:cubicBezTo>
                      <a:pt x="994" y="1949"/>
                      <a:pt x="779" y="1774"/>
                      <a:pt x="594" y="1572"/>
                    </a:cubicBezTo>
                    <a:cubicBezTo>
                      <a:pt x="557" y="1532"/>
                      <a:pt x="496" y="1530"/>
                      <a:pt x="457" y="1566"/>
                    </a:cubicBezTo>
                    <a:cubicBezTo>
                      <a:pt x="417" y="1602"/>
                      <a:pt x="415" y="1664"/>
                      <a:pt x="451" y="1703"/>
                    </a:cubicBezTo>
                    <a:cubicBezTo>
                      <a:pt x="646" y="1915"/>
                      <a:pt x="866" y="2095"/>
                      <a:pt x="1080" y="2269"/>
                    </a:cubicBezTo>
                    <a:cubicBezTo>
                      <a:pt x="1080" y="2269"/>
                      <a:pt x="1080" y="2269"/>
                      <a:pt x="1080" y="2269"/>
                    </a:cubicBezTo>
                    <a:cubicBezTo>
                      <a:pt x="1136" y="2315"/>
                      <a:pt x="1187" y="2356"/>
                      <a:pt x="1238" y="2399"/>
                    </a:cubicBezTo>
                    <a:cubicBezTo>
                      <a:pt x="1261" y="2418"/>
                      <a:pt x="1290" y="2428"/>
                      <a:pt x="1320" y="2428"/>
                    </a:cubicBezTo>
                    <a:cubicBezTo>
                      <a:pt x="1347" y="2428"/>
                      <a:pt x="1373" y="2420"/>
                      <a:pt x="1395" y="2404"/>
                    </a:cubicBezTo>
                    <a:cubicBezTo>
                      <a:pt x="1616" y="2246"/>
                      <a:pt x="2041" y="1873"/>
                      <a:pt x="2206" y="1692"/>
                    </a:cubicBezTo>
                    <a:cubicBezTo>
                      <a:pt x="2346" y="1538"/>
                      <a:pt x="2517" y="1325"/>
                      <a:pt x="2597" y="1042"/>
                    </a:cubicBezTo>
                    <a:cubicBezTo>
                      <a:pt x="2638" y="897"/>
                      <a:pt x="2649" y="762"/>
                      <a:pt x="2631" y="639"/>
                    </a:cubicBezTo>
                    <a:close/>
                  </a:path>
                </a:pathLst>
              </a:custGeom>
              <a:solidFill>
                <a:schemeClr val="bg2">
                  <a:lumMod val="25000"/>
                </a:schemeClr>
              </a:solidFill>
              <a:ln>
                <a:noFill/>
              </a:ln>
            </p:spPr>
            <p:txBody>
              <a:bodyPr/>
              <a:lstStyle/>
              <a:p>
                <a:endParaRPr lang="en-US"/>
              </a:p>
            </p:txBody>
          </p:sp>
          <p:grpSp>
            <p:nvGrpSpPr>
              <p:cNvPr id="45" name="Group 44"/>
              <p:cNvGrpSpPr>
                <a:grpSpLocks noChangeAspect="1"/>
              </p:cNvGrpSpPr>
              <p:nvPr/>
            </p:nvGrpSpPr>
            <p:grpSpPr bwMode="auto">
              <a:xfrm>
                <a:off x="1077042" y="2075309"/>
                <a:ext cx="399804" cy="400166"/>
                <a:chOff x="494" y="3231"/>
                <a:chExt cx="487" cy="487"/>
              </a:xfrm>
              <a:solidFill>
                <a:schemeClr val="bg2">
                  <a:lumMod val="25000"/>
                </a:schemeClr>
              </a:solidFill>
            </p:grpSpPr>
            <p:sp>
              <p:nvSpPr>
                <p:cNvPr id="46" name="Freeform 13"/>
                <p:cNvSpPr>
                  <a:spLocks/>
                </p:cNvSpPr>
                <p:nvPr/>
              </p:nvSpPr>
              <p:spPr bwMode="auto">
                <a:xfrm>
                  <a:off x="494" y="3484"/>
                  <a:ext cx="234" cy="224"/>
                </a:xfrm>
                <a:custGeom>
                  <a:avLst/>
                  <a:gdLst>
                    <a:gd name="T0" fmla="*/ 867 w 1300"/>
                    <a:gd name="T1" fmla="*/ 934 h 1245"/>
                    <a:gd name="T2" fmla="*/ 617 w 1300"/>
                    <a:gd name="T3" fmla="*/ 1038 h 1245"/>
                    <a:gd name="T4" fmla="*/ 366 w 1300"/>
                    <a:gd name="T5" fmla="*/ 934 h 1245"/>
                    <a:gd name="T6" fmla="*/ 263 w 1300"/>
                    <a:gd name="T7" fmla="*/ 684 h 1245"/>
                    <a:gd name="T8" fmla="*/ 366 w 1300"/>
                    <a:gd name="T9" fmla="*/ 434 h 1245"/>
                    <a:gd name="T10" fmla="*/ 653 w 1300"/>
                    <a:gd name="T11" fmla="*/ 147 h 1245"/>
                    <a:gd name="T12" fmla="*/ 506 w 1300"/>
                    <a:gd name="T13" fmla="*/ 0 h 1245"/>
                    <a:gd name="T14" fmla="*/ 220 w 1300"/>
                    <a:gd name="T15" fmla="*/ 287 h 1245"/>
                    <a:gd name="T16" fmla="*/ 220 w 1300"/>
                    <a:gd name="T17" fmla="*/ 1081 h 1245"/>
                    <a:gd name="T18" fmla="*/ 617 w 1300"/>
                    <a:gd name="T19" fmla="*/ 1245 h 1245"/>
                    <a:gd name="T20" fmla="*/ 1013 w 1300"/>
                    <a:gd name="T21" fmla="*/ 1081 h 1245"/>
                    <a:gd name="T22" fmla="*/ 1300 w 1300"/>
                    <a:gd name="T23" fmla="*/ 794 h 1245"/>
                    <a:gd name="T24" fmla="*/ 1153 w 1300"/>
                    <a:gd name="T25" fmla="*/ 648 h 1245"/>
                    <a:gd name="T26" fmla="*/ 867 w 1300"/>
                    <a:gd name="T27" fmla="*/ 934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0" h="1245">
                      <a:moveTo>
                        <a:pt x="867" y="934"/>
                      </a:moveTo>
                      <a:cubicBezTo>
                        <a:pt x="800" y="1001"/>
                        <a:pt x="711" y="1038"/>
                        <a:pt x="617" y="1038"/>
                      </a:cubicBezTo>
                      <a:cubicBezTo>
                        <a:pt x="522" y="1038"/>
                        <a:pt x="433" y="1001"/>
                        <a:pt x="366" y="934"/>
                      </a:cubicBezTo>
                      <a:cubicBezTo>
                        <a:pt x="300" y="867"/>
                        <a:pt x="263" y="778"/>
                        <a:pt x="263" y="684"/>
                      </a:cubicBezTo>
                      <a:cubicBezTo>
                        <a:pt x="263" y="589"/>
                        <a:pt x="300" y="501"/>
                        <a:pt x="366" y="434"/>
                      </a:cubicBezTo>
                      <a:cubicBezTo>
                        <a:pt x="653" y="147"/>
                        <a:pt x="653" y="147"/>
                        <a:pt x="653" y="147"/>
                      </a:cubicBezTo>
                      <a:cubicBezTo>
                        <a:pt x="506" y="0"/>
                        <a:pt x="506" y="0"/>
                        <a:pt x="506" y="0"/>
                      </a:cubicBezTo>
                      <a:cubicBezTo>
                        <a:pt x="220" y="287"/>
                        <a:pt x="220" y="287"/>
                        <a:pt x="220" y="287"/>
                      </a:cubicBezTo>
                      <a:cubicBezTo>
                        <a:pt x="0" y="506"/>
                        <a:pt x="0" y="862"/>
                        <a:pt x="220" y="1081"/>
                      </a:cubicBezTo>
                      <a:cubicBezTo>
                        <a:pt x="329" y="1190"/>
                        <a:pt x="473" y="1245"/>
                        <a:pt x="617" y="1245"/>
                      </a:cubicBezTo>
                      <a:cubicBezTo>
                        <a:pt x="760" y="1245"/>
                        <a:pt x="904" y="1190"/>
                        <a:pt x="1013" y="1081"/>
                      </a:cubicBezTo>
                      <a:cubicBezTo>
                        <a:pt x="1300" y="794"/>
                        <a:pt x="1300" y="794"/>
                        <a:pt x="1300" y="794"/>
                      </a:cubicBezTo>
                      <a:cubicBezTo>
                        <a:pt x="1153" y="648"/>
                        <a:pt x="1153" y="648"/>
                        <a:pt x="1153" y="648"/>
                      </a:cubicBezTo>
                      <a:lnTo>
                        <a:pt x="867" y="9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7" name="Freeform 14"/>
                <p:cNvSpPr>
                  <a:spLocks/>
                </p:cNvSpPr>
                <p:nvPr/>
              </p:nvSpPr>
              <p:spPr bwMode="auto">
                <a:xfrm>
                  <a:off x="747" y="3241"/>
                  <a:ext cx="234" cy="224"/>
                </a:xfrm>
                <a:custGeom>
                  <a:avLst/>
                  <a:gdLst>
                    <a:gd name="T0" fmla="*/ 433 w 1299"/>
                    <a:gd name="T1" fmla="*/ 311 h 1245"/>
                    <a:gd name="T2" fmla="*/ 683 w 1299"/>
                    <a:gd name="T3" fmla="*/ 207 h 1245"/>
                    <a:gd name="T4" fmla="*/ 933 w 1299"/>
                    <a:gd name="T5" fmla="*/ 311 h 1245"/>
                    <a:gd name="T6" fmla="*/ 1037 w 1299"/>
                    <a:gd name="T7" fmla="*/ 561 h 1245"/>
                    <a:gd name="T8" fmla="*/ 933 w 1299"/>
                    <a:gd name="T9" fmla="*/ 811 h 1245"/>
                    <a:gd name="T10" fmla="*/ 647 w 1299"/>
                    <a:gd name="T11" fmla="*/ 1098 h 1245"/>
                    <a:gd name="T12" fmla="*/ 794 w 1299"/>
                    <a:gd name="T13" fmla="*/ 1245 h 1245"/>
                    <a:gd name="T14" fmla="*/ 1080 w 1299"/>
                    <a:gd name="T15" fmla="*/ 958 h 1245"/>
                    <a:gd name="T16" fmla="*/ 1080 w 1299"/>
                    <a:gd name="T17" fmla="*/ 164 h 1245"/>
                    <a:gd name="T18" fmla="*/ 683 w 1299"/>
                    <a:gd name="T19" fmla="*/ 0 h 1245"/>
                    <a:gd name="T20" fmla="*/ 286 w 1299"/>
                    <a:gd name="T21" fmla="*/ 164 h 1245"/>
                    <a:gd name="T22" fmla="*/ 0 w 1299"/>
                    <a:gd name="T23" fmla="*/ 451 h 1245"/>
                    <a:gd name="T24" fmla="*/ 147 w 1299"/>
                    <a:gd name="T25" fmla="*/ 598 h 1245"/>
                    <a:gd name="T26" fmla="*/ 433 w 1299"/>
                    <a:gd name="T27" fmla="*/ 311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9" h="1245">
                      <a:moveTo>
                        <a:pt x="433" y="311"/>
                      </a:moveTo>
                      <a:cubicBezTo>
                        <a:pt x="500" y="244"/>
                        <a:pt x="589" y="207"/>
                        <a:pt x="683" y="207"/>
                      </a:cubicBezTo>
                      <a:cubicBezTo>
                        <a:pt x="778" y="207"/>
                        <a:pt x="867" y="244"/>
                        <a:pt x="933" y="311"/>
                      </a:cubicBezTo>
                      <a:cubicBezTo>
                        <a:pt x="1000" y="378"/>
                        <a:pt x="1037" y="467"/>
                        <a:pt x="1037" y="561"/>
                      </a:cubicBezTo>
                      <a:cubicBezTo>
                        <a:pt x="1037" y="656"/>
                        <a:pt x="1000" y="745"/>
                        <a:pt x="933" y="811"/>
                      </a:cubicBezTo>
                      <a:cubicBezTo>
                        <a:pt x="647" y="1098"/>
                        <a:pt x="647" y="1098"/>
                        <a:pt x="647" y="1098"/>
                      </a:cubicBezTo>
                      <a:cubicBezTo>
                        <a:pt x="794" y="1245"/>
                        <a:pt x="794" y="1245"/>
                        <a:pt x="794" y="1245"/>
                      </a:cubicBezTo>
                      <a:cubicBezTo>
                        <a:pt x="1080" y="958"/>
                        <a:pt x="1080" y="958"/>
                        <a:pt x="1080" y="958"/>
                      </a:cubicBezTo>
                      <a:cubicBezTo>
                        <a:pt x="1299" y="739"/>
                        <a:pt x="1299" y="384"/>
                        <a:pt x="1080" y="164"/>
                      </a:cubicBezTo>
                      <a:cubicBezTo>
                        <a:pt x="971" y="55"/>
                        <a:pt x="827" y="0"/>
                        <a:pt x="683" y="0"/>
                      </a:cubicBezTo>
                      <a:cubicBezTo>
                        <a:pt x="540" y="0"/>
                        <a:pt x="396" y="55"/>
                        <a:pt x="286" y="164"/>
                      </a:cubicBezTo>
                      <a:cubicBezTo>
                        <a:pt x="0" y="451"/>
                        <a:pt x="0" y="451"/>
                        <a:pt x="0" y="451"/>
                      </a:cubicBezTo>
                      <a:cubicBezTo>
                        <a:pt x="147" y="598"/>
                        <a:pt x="147" y="598"/>
                        <a:pt x="147" y="598"/>
                      </a:cubicBezTo>
                      <a:lnTo>
                        <a:pt x="43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8" name="Freeform 15"/>
                <p:cNvSpPr>
                  <a:spLocks noEditPoints="1"/>
                </p:cNvSpPr>
                <p:nvPr/>
              </p:nvSpPr>
              <p:spPr bwMode="auto">
                <a:xfrm>
                  <a:off x="494" y="3231"/>
                  <a:ext cx="487" cy="487"/>
                </a:xfrm>
                <a:custGeom>
                  <a:avLst/>
                  <a:gdLst>
                    <a:gd name="T0" fmla="*/ 1013 w 2704"/>
                    <a:gd name="T1" fmla="*/ 219 h 2704"/>
                    <a:gd name="T2" fmla="*/ 220 w 2704"/>
                    <a:gd name="T3" fmla="*/ 219 h 2704"/>
                    <a:gd name="T4" fmla="*/ 220 w 2704"/>
                    <a:gd name="T5" fmla="*/ 1013 h 2704"/>
                    <a:gd name="T6" fmla="*/ 1691 w 2704"/>
                    <a:gd name="T7" fmla="*/ 2485 h 2704"/>
                    <a:gd name="T8" fmla="*/ 2485 w 2704"/>
                    <a:gd name="T9" fmla="*/ 2485 h 2704"/>
                    <a:gd name="T10" fmla="*/ 2485 w 2704"/>
                    <a:gd name="T11" fmla="*/ 1691 h 2704"/>
                    <a:gd name="T12" fmla="*/ 1013 w 2704"/>
                    <a:gd name="T13" fmla="*/ 219 h 2704"/>
                    <a:gd name="T14" fmla="*/ 1934 w 2704"/>
                    <a:gd name="T15" fmla="*/ 1394 h 2704"/>
                    <a:gd name="T16" fmla="*/ 1395 w 2704"/>
                    <a:gd name="T17" fmla="*/ 1934 h 2704"/>
                    <a:gd name="T18" fmla="*/ 1310 w 2704"/>
                    <a:gd name="T19" fmla="*/ 1934 h 2704"/>
                    <a:gd name="T20" fmla="*/ 771 w 2704"/>
                    <a:gd name="T21" fmla="*/ 1394 h 2704"/>
                    <a:gd name="T22" fmla="*/ 771 w 2704"/>
                    <a:gd name="T23" fmla="*/ 1310 h 2704"/>
                    <a:gd name="T24" fmla="*/ 1310 w 2704"/>
                    <a:gd name="T25" fmla="*/ 770 h 2704"/>
                    <a:gd name="T26" fmla="*/ 1395 w 2704"/>
                    <a:gd name="T27" fmla="*/ 770 h 2704"/>
                    <a:gd name="T28" fmla="*/ 1934 w 2704"/>
                    <a:gd name="T29" fmla="*/ 1310 h 2704"/>
                    <a:gd name="T30" fmla="*/ 1934 w 2704"/>
                    <a:gd name="T31" fmla="*/ 1394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04" h="2704">
                      <a:moveTo>
                        <a:pt x="1013" y="219"/>
                      </a:moveTo>
                      <a:cubicBezTo>
                        <a:pt x="794" y="0"/>
                        <a:pt x="439" y="0"/>
                        <a:pt x="220" y="219"/>
                      </a:cubicBezTo>
                      <a:cubicBezTo>
                        <a:pt x="0" y="439"/>
                        <a:pt x="0" y="794"/>
                        <a:pt x="220" y="1013"/>
                      </a:cubicBezTo>
                      <a:cubicBezTo>
                        <a:pt x="1691" y="2485"/>
                        <a:pt x="1691" y="2485"/>
                        <a:pt x="1691" y="2485"/>
                      </a:cubicBezTo>
                      <a:cubicBezTo>
                        <a:pt x="1911" y="2704"/>
                        <a:pt x="2266" y="2704"/>
                        <a:pt x="2485" y="2485"/>
                      </a:cubicBezTo>
                      <a:cubicBezTo>
                        <a:pt x="2704" y="2266"/>
                        <a:pt x="2704" y="1910"/>
                        <a:pt x="2485" y="1691"/>
                      </a:cubicBezTo>
                      <a:lnTo>
                        <a:pt x="1013" y="219"/>
                      </a:lnTo>
                      <a:close/>
                      <a:moveTo>
                        <a:pt x="1934" y="1394"/>
                      </a:moveTo>
                      <a:cubicBezTo>
                        <a:pt x="1395" y="1934"/>
                        <a:pt x="1395" y="1934"/>
                        <a:pt x="1395" y="1934"/>
                      </a:cubicBezTo>
                      <a:cubicBezTo>
                        <a:pt x="1371" y="1957"/>
                        <a:pt x="1334" y="1957"/>
                        <a:pt x="1310" y="1934"/>
                      </a:cubicBezTo>
                      <a:cubicBezTo>
                        <a:pt x="771" y="1394"/>
                        <a:pt x="771" y="1394"/>
                        <a:pt x="771" y="1394"/>
                      </a:cubicBezTo>
                      <a:cubicBezTo>
                        <a:pt x="747" y="1371"/>
                        <a:pt x="747" y="1333"/>
                        <a:pt x="771" y="1310"/>
                      </a:cubicBezTo>
                      <a:cubicBezTo>
                        <a:pt x="1310" y="770"/>
                        <a:pt x="1310" y="770"/>
                        <a:pt x="1310" y="770"/>
                      </a:cubicBezTo>
                      <a:cubicBezTo>
                        <a:pt x="1334" y="747"/>
                        <a:pt x="1371" y="747"/>
                        <a:pt x="1395" y="770"/>
                      </a:cubicBezTo>
                      <a:cubicBezTo>
                        <a:pt x="1934" y="1310"/>
                        <a:pt x="1934" y="1310"/>
                        <a:pt x="1934" y="1310"/>
                      </a:cubicBezTo>
                      <a:cubicBezTo>
                        <a:pt x="1957" y="1333"/>
                        <a:pt x="1957" y="1371"/>
                        <a:pt x="1934" y="1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49" name="Freeform 16"/>
                <p:cNvSpPr>
                  <a:spLocks/>
                </p:cNvSpPr>
                <p:nvPr/>
              </p:nvSpPr>
              <p:spPr bwMode="auto">
                <a:xfrm>
                  <a:off x="723" y="3389"/>
                  <a:ext cx="28" cy="28"/>
                </a:xfrm>
                <a:custGeom>
                  <a:avLst/>
                  <a:gdLst>
                    <a:gd name="T0" fmla="*/ 127 w 154"/>
                    <a:gd name="T1" fmla="*/ 126 h 154"/>
                    <a:gd name="T2" fmla="*/ 127 w 154"/>
                    <a:gd name="T3" fmla="*/ 27 h 154"/>
                    <a:gd name="T4" fmla="*/ 27 w 154"/>
                    <a:gd name="T5" fmla="*/ 27 h 154"/>
                    <a:gd name="T6" fmla="*/ 27 w 154"/>
                    <a:gd name="T7" fmla="*/ 126 h 154"/>
                    <a:gd name="T8" fmla="*/ 127 w 154"/>
                    <a:gd name="T9" fmla="*/ 126 h 154"/>
                  </a:gdLst>
                  <a:ahLst/>
                  <a:cxnLst>
                    <a:cxn ang="0">
                      <a:pos x="T0" y="T1"/>
                    </a:cxn>
                    <a:cxn ang="0">
                      <a:pos x="T2" y="T3"/>
                    </a:cxn>
                    <a:cxn ang="0">
                      <a:pos x="T4" y="T5"/>
                    </a:cxn>
                    <a:cxn ang="0">
                      <a:pos x="T6" y="T7"/>
                    </a:cxn>
                    <a:cxn ang="0">
                      <a:pos x="T8" y="T9"/>
                    </a:cxn>
                  </a:cxnLst>
                  <a:rect l="0" t="0" r="r" b="b"/>
                  <a:pathLst>
                    <a:path w="154" h="154">
                      <a:moveTo>
                        <a:pt x="127" y="126"/>
                      </a:moveTo>
                      <a:cubicBezTo>
                        <a:pt x="154" y="99"/>
                        <a:pt x="154" y="55"/>
                        <a:pt x="127" y="27"/>
                      </a:cubicBezTo>
                      <a:cubicBezTo>
                        <a:pt x="99" y="0"/>
                        <a:pt x="55" y="0"/>
                        <a:pt x="27" y="27"/>
                      </a:cubicBezTo>
                      <a:cubicBezTo>
                        <a:pt x="0" y="55"/>
                        <a:pt x="0" y="99"/>
                        <a:pt x="27" y="126"/>
                      </a:cubicBezTo>
                      <a:cubicBezTo>
                        <a:pt x="55" y="154"/>
                        <a:pt x="99" y="154"/>
                        <a:pt x="127"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0" name="Freeform 17"/>
                <p:cNvSpPr>
                  <a:spLocks/>
                </p:cNvSpPr>
                <p:nvPr/>
              </p:nvSpPr>
              <p:spPr bwMode="auto">
                <a:xfrm>
                  <a:off x="759" y="3425"/>
                  <a:ext cx="28" cy="28"/>
                </a:xfrm>
                <a:custGeom>
                  <a:avLst/>
                  <a:gdLst>
                    <a:gd name="T0" fmla="*/ 127 w 154"/>
                    <a:gd name="T1" fmla="*/ 126 h 154"/>
                    <a:gd name="T2" fmla="*/ 127 w 154"/>
                    <a:gd name="T3" fmla="*/ 27 h 154"/>
                    <a:gd name="T4" fmla="*/ 27 w 154"/>
                    <a:gd name="T5" fmla="*/ 27 h 154"/>
                    <a:gd name="T6" fmla="*/ 27 w 154"/>
                    <a:gd name="T7" fmla="*/ 126 h 154"/>
                    <a:gd name="T8" fmla="*/ 127 w 154"/>
                    <a:gd name="T9" fmla="*/ 126 h 154"/>
                  </a:gdLst>
                  <a:ahLst/>
                  <a:cxnLst>
                    <a:cxn ang="0">
                      <a:pos x="T0" y="T1"/>
                    </a:cxn>
                    <a:cxn ang="0">
                      <a:pos x="T2" y="T3"/>
                    </a:cxn>
                    <a:cxn ang="0">
                      <a:pos x="T4" y="T5"/>
                    </a:cxn>
                    <a:cxn ang="0">
                      <a:pos x="T6" y="T7"/>
                    </a:cxn>
                    <a:cxn ang="0">
                      <a:pos x="T8" y="T9"/>
                    </a:cxn>
                  </a:cxnLst>
                  <a:rect l="0" t="0" r="r" b="b"/>
                  <a:pathLst>
                    <a:path w="154" h="154">
                      <a:moveTo>
                        <a:pt x="127" y="126"/>
                      </a:moveTo>
                      <a:cubicBezTo>
                        <a:pt x="154" y="99"/>
                        <a:pt x="154" y="54"/>
                        <a:pt x="127" y="27"/>
                      </a:cubicBezTo>
                      <a:cubicBezTo>
                        <a:pt x="99" y="0"/>
                        <a:pt x="55" y="0"/>
                        <a:pt x="27" y="27"/>
                      </a:cubicBezTo>
                      <a:cubicBezTo>
                        <a:pt x="0" y="54"/>
                        <a:pt x="0" y="99"/>
                        <a:pt x="27" y="126"/>
                      </a:cubicBezTo>
                      <a:cubicBezTo>
                        <a:pt x="55" y="154"/>
                        <a:pt x="99" y="154"/>
                        <a:pt x="127"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1" name="Freeform 18"/>
                <p:cNvSpPr>
                  <a:spLocks/>
                </p:cNvSpPr>
                <p:nvPr/>
              </p:nvSpPr>
              <p:spPr bwMode="auto">
                <a:xfrm>
                  <a:off x="795" y="3461"/>
                  <a:ext cx="28" cy="28"/>
                </a:xfrm>
                <a:custGeom>
                  <a:avLst/>
                  <a:gdLst>
                    <a:gd name="T0" fmla="*/ 27 w 154"/>
                    <a:gd name="T1" fmla="*/ 28 h 154"/>
                    <a:gd name="T2" fmla="*/ 27 w 154"/>
                    <a:gd name="T3" fmla="*/ 127 h 154"/>
                    <a:gd name="T4" fmla="*/ 126 w 154"/>
                    <a:gd name="T5" fmla="*/ 127 h 154"/>
                    <a:gd name="T6" fmla="*/ 126 w 154"/>
                    <a:gd name="T7" fmla="*/ 28 h 154"/>
                    <a:gd name="T8" fmla="*/ 27 w 154"/>
                    <a:gd name="T9" fmla="*/ 28 h 154"/>
                  </a:gdLst>
                  <a:ahLst/>
                  <a:cxnLst>
                    <a:cxn ang="0">
                      <a:pos x="T0" y="T1"/>
                    </a:cxn>
                    <a:cxn ang="0">
                      <a:pos x="T2" y="T3"/>
                    </a:cxn>
                    <a:cxn ang="0">
                      <a:pos x="T4" y="T5"/>
                    </a:cxn>
                    <a:cxn ang="0">
                      <a:pos x="T6" y="T7"/>
                    </a:cxn>
                    <a:cxn ang="0">
                      <a:pos x="T8" y="T9"/>
                    </a:cxn>
                  </a:cxnLst>
                  <a:rect l="0" t="0" r="r" b="b"/>
                  <a:pathLst>
                    <a:path w="154" h="154">
                      <a:moveTo>
                        <a:pt x="27" y="28"/>
                      </a:moveTo>
                      <a:cubicBezTo>
                        <a:pt x="0" y="55"/>
                        <a:pt x="0" y="100"/>
                        <a:pt x="27" y="127"/>
                      </a:cubicBezTo>
                      <a:cubicBezTo>
                        <a:pt x="55" y="154"/>
                        <a:pt x="99" y="154"/>
                        <a:pt x="126" y="127"/>
                      </a:cubicBezTo>
                      <a:cubicBezTo>
                        <a:pt x="154" y="100"/>
                        <a:pt x="154" y="55"/>
                        <a:pt x="126" y="28"/>
                      </a:cubicBezTo>
                      <a:cubicBezTo>
                        <a:pt x="99" y="0"/>
                        <a:pt x="55" y="0"/>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2" name="Freeform 19"/>
                <p:cNvSpPr>
                  <a:spLocks/>
                </p:cNvSpPr>
                <p:nvPr/>
              </p:nvSpPr>
              <p:spPr bwMode="auto">
                <a:xfrm>
                  <a:off x="688" y="3425"/>
                  <a:ext cx="27" cy="27"/>
                </a:xfrm>
                <a:custGeom>
                  <a:avLst/>
                  <a:gdLst>
                    <a:gd name="T0" fmla="*/ 126 w 154"/>
                    <a:gd name="T1" fmla="*/ 127 h 154"/>
                    <a:gd name="T2" fmla="*/ 126 w 154"/>
                    <a:gd name="T3" fmla="*/ 28 h 154"/>
                    <a:gd name="T4" fmla="*/ 27 w 154"/>
                    <a:gd name="T5" fmla="*/ 28 h 154"/>
                    <a:gd name="T6" fmla="*/ 27 w 154"/>
                    <a:gd name="T7" fmla="*/ 127 h 154"/>
                    <a:gd name="T8" fmla="*/ 126 w 154"/>
                    <a:gd name="T9" fmla="*/ 127 h 154"/>
                  </a:gdLst>
                  <a:ahLst/>
                  <a:cxnLst>
                    <a:cxn ang="0">
                      <a:pos x="T0" y="T1"/>
                    </a:cxn>
                    <a:cxn ang="0">
                      <a:pos x="T2" y="T3"/>
                    </a:cxn>
                    <a:cxn ang="0">
                      <a:pos x="T4" y="T5"/>
                    </a:cxn>
                    <a:cxn ang="0">
                      <a:pos x="T6" y="T7"/>
                    </a:cxn>
                    <a:cxn ang="0">
                      <a:pos x="T8" y="T9"/>
                    </a:cxn>
                  </a:cxnLst>
                  <a:rect l="0" t="0" r="r" b="b"/>
                  <a:pathLst>
                    <a:path w="154" h="154">
                      <a:moveTo>
                        <a:pt x="126" y="127"/>
                      </a:moveTo>
                      <a:cubicBezTo>
                        <a:pt x="154" y="99"/>
                        <a:pt x="154" y="55"/>
                        <a:pt x="126" y="28"/>
                      </a:cubicBezTo>
                      <a:cubicBezTo>
                        <a:pt x="99" y="0"/>
                        <a:pt x="54" y="0"/>
                        <a:pt x="27" y="28"/>
                      </a:cubicBezTo>
                      <a:cubicBezTo>
                        <a:pt x="0" y="55"/>
                        <a:pt x="0" y="99"/>
                        <a:pt x="27" y="127"/>
                      </a:cubicBezTo>
                      <a:cubicBezTo>
                        <a:pt x="54" y="154"/>
                        <a:pt x="99" y="154"/>
                        <a:pt x="126"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3" name="Freeform 20"/>
                <p:cNvSpPr>
                  <a:spLocks/>
                </p:cNvSpPr>
                <p:nvPr/>
              </p:nvSpPr>
              <p:spPr bwMode="auto">
                <a:xfrm>
                  <a:off x="724" y="3461"/>
                  <a:ext cx="27" cy="27"/>
                </a:xfrm>
                <a:custGeom>
                  <a:avLst/>
                  <a:gdLst>
                    <a:gd name="T0" fmla="*/ 127 w 154"/>
                    <a:gd name="T1" fmla="*/ 127 h 154"/>
                    <a:gd name="T2" fmla="*/ 127 w 154"/>
                    <a:gd name="T3" fmla="*/ 27 h 154"/>
                    <a:gd name="T4" fmla="*/ 28 w 154"/>
                    <a:gd name="T5" fmla="*/ 27 h 154"/>
                    <a:gd name="T6" fmla="*/ 28 w 154"/>
                    <a:gd name="T7" fmla="*/ 127 h 154"/>
                    <a:gd name="T8" fmla="*/ 127 w 154"/>
                    <a:gd name="T9" fmla="*/ 127 h 154"/>
                  </a:gdLst>
                  <a:ahLst/>
                  <a:cxnLst>
                    <a:cxn ang="0">
                      <a:pos x="T0" y="T1"/>
                    </a:cxn>
                    <a:cxn ang="0">
                      <a:pos x="T2" y="T3"/>
                    </a:cxn>
                    <a:cxn ang="0">
                      <a:pos x="T4" y="T5"/>
                    </a:cxn>
                    <a:cxn ang="0">
                      <a:pos x="T6" y="T7"/>
                    </a:cxn>
                    <a:cxn ang="0">
                      <a:pos x="T8" y="T9"/>
                    </a:cxn>
                  </a:cxnLst>
                  <a:rect l="0" t="0" r="r" b="b"/>
                  <a:pathLst>
                    <a:path w="154" h="154">
                      <a:moveTo>
                        <a:pt x="127" y="127"/>
                      </a:moveTo>
                      <a:cubicBezTo>
                        <a:pt x="154" y="99"/>
                        <a:pt x="154" y="55"/>
                        <a:pt x="127" y="27"/>
                      </a:cubicBezTo>
                      <a:cubicBezTo>
                        <a:pt x="100" y="0"/>
                        <a:pt x="55" y="0"/>
                        <a:pt x="28" y="27"/>
                      </a:cubicBezTo>
                      <a:cubicBezTo>
                        <a:pt x="0" y="55"/>
                        <a:pt x="0" y="99"/>
                        <a:pt x="28" y="127"/>
                      </a:cubicBezTo>
                      <a:cubicBezTo>
                        <a:pt x="55" y="154"/>
                        <a:pt x="100" y="154"/>
                        <a:pt x="127"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4" name="Freeform 21"/>
                <p:cNvSpPr>
                  <a:spLocks/>
                </p:cNvSpPr>
                <p:nvPr/>
              </p:nvSpPr>
              <p:spPr bwMode="auto">
                <a:xfrm>
                  <a:off x="760" y="3497"/>
                  <a:ext cx="27" cy="27"/>
                </a:xfrm>
                <a:custGeom>
                  <a:avLst/>
                  <a:gdLst>
                    <a:gd name="T0" fmla="*/ 28 w 154"/>
                    <a:gd name="T1" fmla="*/ 27 h 154"/>
                    <a:gd name="T2" fmla="*/ 28 w 154"/>
                    <a:gd name="T3" fmla="*/ 127 h 154"/>
                    <a:gd name="T4" fmla="*/ 127 w 154"/>
                    <a:gd name="T5" fmla="*/ 127 h 154"/>
                    <a:gd name="T6" fmla="*/ 127 w 154"/>
                    <a:gd name="T7" fmla="*/ 27 h 154"/>
                    <a:gd name="T8" fmla="*/ 28 w 154"/>
                    <a:gd name="T9" fmla="*/ 27 h 154"/>
                  </a:gdLst>
                  <a:ahLst/>
                  <a:cxnLst>
                    <a:cxn ang="0">
                      <a:pos x="T0" y="T1"/>
                    </a:cxn>
                    <a:cxn ang="0">
                      <a:pos x="T2" y="T3"/>
                    </a:cxn>
                    <a:cxn ang="0">
                      <a:pos x="T4" y="T5"/>
                    </a:cxn>
                    <a:cxn ang="0">
                      <a:pos x="T6" y="T7"/>
                    </a:cxn>
                    <a:cxn ang="0">
                      <a:pos x="T8" y="T9"/>
                    </a:cxn>
                  </a:cxnLst>
                  <a:rect l="0" t="0" r="r" b="b"/>
                  <a:pathLst>
                    <a:path w="154" h="154">
                      <a:moveTo>
                        <a:pt x="28" y="27"/>
                      </a:moveTo>
                      <a:cubicBezTo>
                        <a:pt x="0" y="55"/>
                        <a:pt x="0" y="99"/>
                        <a:pt x="28" y="127"/>
                      </a:cubicBezTo>
                      <a:cubicBezTo>
                        <a:pt x="55" y="154"/>
                        <a:pt x="99" y="154"/>
                        <a:pt x="127" y="127"/>
                      </a:cubicBezTo>
                      <a:cubicBezTo>
                        <a:pt x="154" y="99"/>
                        <a:pt x="154" y="55"/>
                        <a:pt x="127" y="27"/>
                      </a:cubicBezTo>
                      <a:cubicBezTo>
                        <a:pt x="99" y="0"/>
                        <a:pt x="55" y="0"/>
                        <a:pt x="28"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5" name="Freeform 22"/>
                <p:cNvSpPr>
                  <a:spLocks/>
                </p:cNvSpPr>
                <p:nvPr/>
              </p:nvSpPr>
              <p:spPr bwMode="auto">
                <a:xfrm>
                  <a:off x="652" y="3460"/>
                  <a:ext cx="28" cy="28"/>
                </a:xfrm>
                <a:custGeom>
                  <a:avLst/>
                  <a:gdLst>
                    <a:gd name="T0" fmla="*/ 27 w 154"/>
                    <a:gd name="T1" fmla="*/ 27 h 154"/>
                    <a:gd name="T2" fmla="*/ 27 w 154"/>
                    <a:gd name="T3" fmla="*/ 126 h 154"/>
                    <a:gd name="T4" fmla="*/ 127 w 154"/>
                    <a:gd name="T5" fmla="*/ 126 h 154"/>
                    <a:gd name="T6" fmla="*/ 127 w 154"/>
                    <a:gd name="T7" fmla="*/ 27 h 154"/>
                    <a:gd name="T8" fmla="*/ 27 w 154"/>
                    <a:gd name="T9" fmla="*/ 27 h 154"/>
                  </a:gdLst>
                  <a:ahLst/>
                  <a:cxnLst>
                    <a:cxn ang="0">
                      <a:pos x="T0" y="T1"/>
                    </a:cxn>
                    <a:cxn ang="0">
                      <a:pos x="T2" y="T3"/>
                    </a:cxn>
                    <a:cxn ang="0">
                      <a:pos x="T4" y="T5"/>
                    </a:cxn>
                    <a:cxn ang="0">
                      <a:pos x="T6" y="T7"/>
                    </a:cxn>
                    <a:cxn ang="0">
                      <a:pos x="T8" y="T9"/>
                    </a:cxn>
                  </a:cxnLst>
                  <a:rect l="0" t="0" r="r" b="b"/>
                  <a:pathLst>
                    <a:path w="154" h="154">
                      <a:moveTo>
                        <a:pt x="27" y="27"/>
                      </a:moveTo>
                      <a:cubicBezTo>
                        <a:pt x="0" y="55"/>
                        <a:pt x="0" y="99"/>
                        <a:pt x="27" y="126"/>
                      </a:cubicBezTo>
                      <a:cubicBezTo>
                        <a:pt x="55" y="154"/>
                        <a:pt x="99" y="154"/>
                        <a:pt x="127" y="126"/>
                      </a:cubicBezTo>
                      <a:cubicBezTo>
                        <a:pt x="154" y="99"/>
                        <a:pt x="154" y="55"/>
                        <a:pt x="127" y="27"/>
                      </a:cubicBezTo>
                      <a:cubicBezTo>
                        <a:pt x="99" y="0"/>
                        <a:pt x="55" y="0"/>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6" name="Freeform 23"/>
                <p:cNvSpPr>
                  <a:spLocks/>
                </p:cNvSpPr>
                <p:nvPr/>
              </p:nvSpPr>
              <p:spPr bwMode="auto">
                <a:xfrm>
                  <a:off x="688" y="3496"/>
                  <a:ext cx="28" cy="28"/>
                </a:xfrm>
                <a:custGeom>
                  <a:avLst/>
                  <a:gdLst>
                    <a:gd name="T0" fmla="*/ 27 w 154"/>
                    <a:gd name="T1" fmla="*/ 27 h 154"/>
                    <a:gd name="T2" fmla="*/ 27 w 154"/>
                    <a:gd name="T3" fmla="*/ 126 h 154"/>
                    <a:gd name="T4" fmla="*/ 127 w 154"/>
                    <a:gd name="T5" fmla="*/ 126 h 154"/>
                    <a:gd name="T6" fmla="*/ 127 w 154"/>
                    <a:gd name="T7" fmla="*/ 27 h 154"/>
                    <a:gd name="T8" fmla="*/ 27 w 154"/>
                    <a:gd name="T9" fmla="*/ 27 h 154"/>
                  </a:gdLst>
                  <a:ahLst/>
                  <a:cxnLst>
                    <a:cxn ang="0">
                      <a:pos x="T0" y="T1"/>
                    </a:cxn>
                    <a:cxn ang="0">
                      <a:pos x="T2" y="T3"/>
                    </a:cxn>
                    <a:cxn ang="0">
                      <a:pos x="T4" y="T5"/>
                    </a:cxn>
                    <a:cxn ang="0">
                      <a:pos x="T6" y="T7"/>
                    </a:cxn>
                    <a:cxn ang="0">
                      <a:pos x="T8" y="T9"/>
                    </a:cxn>
                  </a:cxnLst>
                  <a:rect l="0" t="0" r="r" b="b"/>
                  <a:pathLst>
                    <a:path w="154" h="154">
                      <a:moveTo>
                        <a:pt x="27" y="27"/>
                      </a:moveTo>
                      <a:cubicBezTo>
                        <a:pt x="0" y="54"/>
                        <a:pt x="0" y="99"/>
                        <a:pt x="27" y="126"/>
                      </a:cubicBezTo>
                      <a:cubicBezTo>
                        <a:pt x="55" y="154"/>
                        <a:pt x="99" y="154"/>
                        <a:pt x="127" y="126"/>
                      </a:cubicBezTo>
                      <a:cubicBezTo>
                        <a:pt x="154" y="99"/>
                        <a:pt x="154" y="54"/>
                        <a:pt x="127" y="27"/>
                      </a:cubicBezTo>
                      <a:cubicBezTo>
                        <a:pt x="99" y="0"/>
                        <a:pt x="55" y="0"/>
                        <a:pt x="2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sp>
              <p:nvSpPr>
                <p:cNvPr id="57" name="Freeform 24"/>
                <p:cNvSpPr>
                  <a:spLocks/>
                </p:cNvSpPr>
                <p:nvPr/>
              </p:nvSpPr>
              <p:spPr bwMode="auto">
                <a:xfrm>
                  <a:off x="724" y="3532"/>
                  <a:ext cx="28" cy="28"/>
                </a:xfrm>
                <a:custGeom>
                  <a:avLst/>
                  <a:gdLst>
                    <a:gd name="T0" fmla="*/ 27 w 154"/>
                    <a:gd name="T1" fmla="*/ 28 h 154"/>
                    <a:gd name="T2" fmla="*/ 27 w 154"/>
                    <a:gd name="T3" fmla="*/ 127 h 154"/>
                    <a:gd name="T4" fmla="*/ 126 w 154"/>
                    <a:gd name="T5" fmla="*/ 127 h 154"/>
                    <a:gd name="T6" fmla="*/ 126 w 154"/>
                    <a:gd name="T7" fmla="*/ 28 h 154"/>
                    <a:gd name="T8" fmla="*/ 27 w 154"/>
                    <a:gd name="T9" fmla="*/ 28 h 154"/>
                  </a:gdLst>
                  <a:ahLst/>
                  <a:cxnLst>
                    <a:cxn ang="0">
                      <a:pos x="T0" y="T1"/>
                    </a:cxn>
                    <a:cxn ang="0">
                      <a:pos x="T2" y="T3"/>
                    </a:cxn>
                    <a:cxn ang="0">
                      <a:pos x="T4" y="T5"/>
                    </a:cxn>
                    <a:cxn ang="0">
                      <a:pos x="T6" y="T7"/>
                    </a:cxn>
                    <a:cxn ang="0">
                      <a:pos x="T8" y="T9"/>
                    </a:cxn>
                  </a:cxnLst>
                  <a:rect l="0" t="0" r="r" b="b"/>
                  <a:pathLst>
                    <a:path w="154" h="154">
                      <a:moveTo>
                        <a:pt x="27" y="28"/>
                      </a:moveTo>
                      <a:cubicBezTo>
                        <a:pt x="0" y="55"/>
                        <a:pt x="0" y="100"/>
                        <a:pt x="27" y="127"/>
                      </a:cubicBezTo>
                      <a:cubicBezTo>
                        <a:pt x="55" y="154"/>
                        <a:pt x="99" y="154"/>
                        <a:pt x="126" y="127"/>
                      </a:cubicBezTo>
                      <a:cubicBezTo>
                        <a:pt x="154" y="100"/>
                        <a:pt x="154" y="55"/>
                        <a:pt x="126" y="28"/>
                      </a:cubicBezTo>
                      <a:cubicBezTo>
                        <a:pt x="99" y="0"/>
                        <a:pt x="55" y="0"/>
                        <a:pt x="2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p>
              </p:txBody>
            </p:sp>
          </p:grpSp>
          <p:sp>
            <p:nvSpPr>
              <p:cNvPr id="40" name="TextBox 28"/>
              <p:cNvSpPr txBox="1">
                <a:spLocks noChangeArrowheads="1"/>
              </p:cNvSpPr>
              <p:nvPr/>
            </p:nvSpPr>
            <p:spPr bwMode="auto">
              <a:xfrm>
                <a:off x="529655" y="2556969"/>
                <a:ext cx="2220913" cy="58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chemeClr val="bg2">
                        <a:lumMod val="25000"/>
                      </a:schemeClr>
                    </a:solidFill>
                    <a:latin typeface="+mn-lt"/>
                  </a:rPr>
                  <a:t>Simplified rates of healing/mortality</a:t>
                </a:r>
              </a:p>
            </p:txBody>
          </p:sp>
        </p:grpSp>
        <p:grpSp>
          <p:nvGrpSpPr>
            <p:cNvPr id="20" name="Group 19"/>
            <p:cNvGrpSpPr/>
            <p:nvPr/>
          </p:nvGrpSpPr>
          <p:grpSpPr>
            <a:xfrm>
              <a:off x="1177249" y="3300811"/>
              <a:ext cx="2019300" cy="1693918"/>
              <a:chOff x="649514" y="3429625"/>
              <a:chExt cx="2019300" cy="1693918"/>
            </a:xfrm>
          </p:grpSpPr>
          <p:sp>
            <p:nvSpPr>
              <p:cNvPr id="60" name="Rectangle 59"/>
              <p:cNvSpPr/>
              <p:nvPr/>
            </p:nvSpPr>
            <p:spPr>
              <a:xfrm>
                <a:off x="649514" y="3429625"/>
                <a:ext cx="2019300" cy="1693918"/>
              </a:xfrm>
              <a:prstGeom prst="rect">
                <a:avLst/>
              </a:prstGeom>
              <a:solidFill>
                <a:schemeClr val="bg1">
                  <a:lumMod val="9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978752" y="3638432"/>
                <a:ext cx="1360823" cy="812435"/>
                <a:chOff x="7548410" y="2867872"/>
                <a:chExt cx="3017556" cy="1801533"/>
              </a:xfrm>
            </p:grpSpPr>
            <p:sp>
              <p:nvSpPr>
                <p:cNvPr id="68" name="Freeform 67"/>
                <p:cNvSpPr>
                  <a:spLocks/>
                </p:cNvSpPr>
                <p:nvPr/>
              </p:nvSpPr>
              <p:spPr bwMode="auto">
                <a:xfrm>
                  <a:off x="9215568" y="2867872"/>
                  <a:ext cx="1350398" cy="1544628"/>
                </a:xfrm>
                <a:custGeom>
                  <a:avLst/>
                  <a:gdLst>
                    <a:gd name="connsiteX0" fmla="*/ 674201 w 1350398"/>
                    <a:gd name="connsiteY0" fmla="*/ 0 h 1544628"/>
                    <a:gd name="connsiteX1" fmla="*/ 675303 w 1350398"/>
                    <a:gd name="connsiteY1" fmla="*/ 0 h 1544628"/>
                    <a:gd name="connsiteX2" fmla="*/ 676405 w 1350398"/>
                    <a:gd name="connsiteY2" fmla="*/ 0 h 1544628"/>
                    <a:gd name="connsiteX3" fmla="*/ 776458 w 1350398"/>
                    <a:gd name="connsiteY3" fmla="*/ 15407 h 1544628"/>
                    <a:gd name="connsiteX4" fmla="*/ 910229 w 1350398"/>
                    <a:gd name="connsiteY4" fmla="*/ 125453 h 1544628"/>
                    <a:gd name="connsiteX5" fmla="*/ 923672 w 1350398"/>
                    <a:gd name="connsiteY5" fmla="*/ 151203 h 1544628"/>
                    <a:gd name="connsiteX6" fmla="*/ 932267 w 1350398"/>
                    <a:gd name="connsiteY6" fmla="*/ 211068 h 1544628"/>
                    <a:gd name="connsiteX7" fmla="*/ 932488 w 1350398"/>
                    <a:gd name="connsiteY7" fmla="*/ 277096 h 1544628"/>
                    <a:gd name="connsiteX8" fmla="*/ 921689 w 1350398"/>
                    <a:gd name="connsiteY8" fmla="*/ 353688 h 1544628"/>
                    <a:gd name="connsiteX9" fmla="*/ 934251 w 1350398"/>
                    <a:gd name="connsiteY9" fmla="*/ 341363 h 1544628"/>
                    <a:gd name="connsiteX10" fmla="*/ 943727 w 1350398"/>
                    <a:gd name="connsiteY10" fmla="*/ 345545 h 1544628"/>
                    <a:gd name="connsiteX11" fmla="*/ 948135 w 1350398"/>
                    <a:gd name="connsiteY11" fmla="*/ 393305 h 1544628"/>
                    <a:gd name="connsiteX12" fmla="*/ 921689 w 1350398"/>
                    <a:gd name="connsiteY12" fmla="*/ 476059 h 1544628"/>
                    <a:gd name="connsiteX13" fmla="*/ 906923 w 1350398"/>
                    <a:gd name="connsiteY13" fmla="*/ 512595 h 1544628"/>
                    <a:gd name="connsiteX14" fmla="*/ 901855 w 1350398"/>
                    <a:gd name="connsiteY14" fmla="*/ 524259 h 1544628"/>
                    <a:gd name="connsiteX15" fmla="*/ 886648 w 1350398"/>
                    <a:gd name="connsiteY15" fmla="*/ 531302 h 1544628"/>
                    <a:gd name="connsiteX16" fmla="*/ 881800 w 1350398"/>
                    <a:gd name="connsiteY16" fmla="*/ 534824 h 1544628"/>
                    <a:gd name="connsiteX17" fmla="*/ 862627 w 1350398"/>
                    <a:gd name="connsiteY17" fmla="*/ 612957 h 1544628"/>
                    <a:gd name="connsiteX18" fmla="*/ 838605 w 1350398"/>
                    <a:gd name="connsiteY18" fmla="*/ 637387 h 1544628"/>
                    <a:gd name="connsiteX19" fmla="*/ 866814 w 1350398"/>
                    <a:gd name="connsiteY19" fmla="*/ 749194 h 1544628"/>
                    <a:gd name="connsiteX20" fmla="*/ 1163888 w 1350398"/>
                    <a:gd name="connsiteY20" fmla="*/ 853737 h 1544628"/>
                    <a:gd name="connsiteX21" fmla="*/ 1267688 w 1350398"/>
                    <a:gd name="connsiteY21" fmla="*/ 905899 h 1544628"/>
                    <a:gd name="connsiteX22" fmla="*/ 1334904 w 1350398"/>
                    <a:gd name="connsiteY22" fmla="*/ 1010883 h 1544628"/>
                    <a:gd name="connsiteX23" fmla="*/ 1348788 w 1350398"/>
                    <a:gd name="connsiteY23" fmla="*/ 1122470 h 1544628"/>
                    <a:gd name="connsiteX24" fmla="*/ 1348127 w 1350398"/>
                    <a:gd name="connsiteY24" fmla="*/ 1171990 h 1544628"/>
                    <a:gd name="connsiteX25" fmla="*/ 1348347 w 1350398"/>
                    <a:gd name="connsiteY25" fmla="*/ 1230315 h 1544628"/>
                    <a:gd name="connsiteX26" fmla="*/ 1350398 w 1350398"/>
                    <a:gd name="connsiteY26" fmla="*/ 1239628 h 1544628"/>
                    <a:gd name="connsiteX27" fmla="*/ 1318660 w 1350398"/>
                    <a:gd name="connsiteY27" fmla="*/ 1278095 h 1544628"/>
                    <a:gd name="connsiteX28" fmla="*/ 675192 w 1350398"/>
                    <a:gd name="connsiteY28" fmla="*/ 1544628 h 1544628"/>
                    <a:gd name="connsiteX29" fmla="*/ 31724 w 1350398"/>
                    <a:gd name="connsiteY29" fmla="*/ 1278095 h 1544628"/>
                    <a:gd name="connsiteX30" fmla="*/ 0 w 1350398"/>
                    <a:gd name="connsiteY30" fmla="*/ 1239645 h 1544628"/>
                    <a:gd name="connsiteX31" fmla="*/ 2038 w 1350398"/>
                    <a:gd name="connsiteY31" fmla="*/ 1230315 h 1544628"/>
                    <a:gd name="connsiteX32" fmla="*/ 2259 w 1350398"/>
                    <a:gd name="connsiteY32" fmla="*/ 1171990 h 1544628"/>
                    <a:gd name="connsiteX33" fmla="*/ 1818 w 1350398"/>
                    <a:gd name="connsiteY33" fmla="*/ 1122470 h 1544628"/>
                    <a:gd name="connsiteX34" fmla="*/ 15702 w 1350398"/>
                    <a:gd name="connsiteY34" fmla="*/ 1010883 h 1544628"/>
                    <a:gd name="connsiteX35" fmla="*/ 82918 w 1350398"/>
                    <a:gd name="connsiteY35" fmla="*/ 905899 h 1544628"/>
                    <a:gd name="connsiteX36" fmla="*/ 186718 w 1350398"/>
                    <a:gd name="connsiteY36" fmla="*/ 853737 h 1544628"/>
                    <a:gd name="connsiteX37" fmla="*/ 483792 w 1350398"/>
                    <a:gd name="connsiteY37" fmla="*/ 749194 h 1544628"/>
                    <a:gd name="connsiteX38" fmla="*/ 512000 w 1350398"/>
                    <a:gd name="connsiteY38" fmla="*/ 636947 h 1544628"/>
                    <a:gd name="connsiteX39" fmla="*/ 487979 w 1350398"/>
                    <a:gd name="connsiteY39" fmla="*/ 611416 h 1544628"/>
                    <a:gd name="connsiteX40" fmla="*/ 468806 w 1350398"/>
                    <a:gd name="connsiteY40" fmla="*/ 534824 h 1544628"/>
                    <a:gd name="connsiteX41" fmla="*/ 463737 w 1350398"/>
                    <a:gd name="connsiteY41" fmla="*/ 531302 h 1544628"/>
                    <a:gd name="connsiteX42" fmla="*/ 448531 w 1350398"/>
                    <a:gd name="connsiteY42" fmla="*/ 524259 h 1544628"/>
                    <a:gd name="connsiteX43" fmla="*/ 443462 w 1350398"/>
                    <a:gd name="connsiteY43" fmla="*/ 512595 h 1544628"/>
                    <a:gd name="connsiteX44" fmla="*/ 428917 w 1350398"/>
                    <a:gd name="connsiteY44" fmla="*/ 476059 h 1544628"/>
                    <a:gd name="connsiteX45" fmla="*/ 402471 w 1350398"/>
                    <a:gd name="connsiteY45" fmla="*/ 393305 h 1544628"/>
                    <a:gd name="connsiteX46" fmla="*/ 406658 w 1350398"/>
                    <a:gd name="connsiteY46" fmla="*/ 345545 h 1544628"/>
                    <a:gd name="connsiteX47" fmla="*/ 416135 w 1350398"/>
                    <a:gd name="connsiteY47" fmla="*/ 341363 h 1544628"/>
                    <a:gd name="connsiteX48" fmla="*/ 428696 w 1350398"/>
                    <a:gd name="connsiteY48" fmla="*/ 353688 h 1544628"/>
                    <a:gd name="connsiteX49" fmla="*/ 418118 w 1350398"/>
                    <a:gd name="connsiteY49" fmla="*/ 277096 h 1544628"/>
                    <a:gd name="connsiteX50" fmla="*/ 418338 w 1350398"/>
                    <a:gd name="connsiteY50" fmla="*/ 211068 h 1544628"/>
                    <a:gd name="connsiteX51" fmla="*/ 426933 w 1350398"/>
                    <a:gd name="connsiteY51" fmla="*/ 151203 h 1544628"/>
                    <a:gd name="connsiteX52" fmla="*/ 440156 w 1350398"/>
                    <a:gd name="connsiteY52" fmla="*/ 125453 h 1544628"/>
                    <a:gd name="connsiteX53" fmla="*/ 573928 w 1350398"/>
                    <a:gd name="connsiteY53" fmla="*/ 15407 h 1544628"/>
                    <a:gd name="connsiteX54" fmla="*/ 674201 w 1350398"/>
                    <a:gd name="connsiteY54" fmla="*/ 0 h 154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50398" h="1544628">
                      <a:moveTo>
                        <a:pt x="674201" y="0"/>
                      </a:moveTo>
                      <a:cubicBezTo>
                        <a:pt x="674421" y="0"/>
                        <a:pt x="674862" y="0"/>
                        <a:pt x="675303" y="0"/>
                      </a:cubicBezTo>
                      <a:cubicBezTo>
                        <a:pt x="675744" y="0"/>
                        <a:pt x="675964" y="0"/>
                        <a:pt x="676405" y="0"/>
                      </a:cubicBezTo>
                      <a:cubicBezTo>
                        <a:pt x="715192" y="440"/>
                        <a:pt x="767422" y="13426"/>
                        <a:pt x="776458" y="15407"/>
                      </a:cubicBezTo>
                      <a:cubicBezTo>
                        <a:pt x="828247" y="26851"/>
                        <a:pt x="906042" y="118410"/>
                        <a:pt x="910229" y="125453"/>
                      </a:cubicBezTo>
                      <a:cubicBezTo>
                        <a:pt x="915298" y="133816"/>
                        <a:pt x="919485" y="142620"/>
                        <a:pt x="923672" y="151203"/>
                      </a:cubicBezTo>
                      <a:cubicBezTo>
                        <a:pt x="925435" y="154725"/>
                        <a:pt x="931606" y="192581"/>
                        <a:pt x="932267" y="211068"/>
                      </a:cubicBezTo>
                      <a:cubicBezTo>
                        <a:pt x="932928" y="233078"/>
                        <a:pt x="932708" y="255087"/>
                        <a:pt x="932488" y="277096"/>
                      </a:cubicBezTo>
                      <a:cubicBezTo>
                        <a:pt x="932488" y="286780"/>
                        <a:pt x="921469" y="351047"/>
                        <a:pt x="921689" y="353688"/>
                      </a:cubicBezTo>
                      <a:cubicBezTo>
                        <a:pt x="923452" y="351927"/>
                        <a:pt x="932267" y="342463"/>
                        <a:pt x="934251" y="341363"/>
                      </a:cubicBezTo>
                      <a:cubicBezTo>
                        <a:pt x="939099" y="338722"/>
                        <a:pt x="943286" y="341583"/>
                        <a:pt x="943727" y="345545"/>
                      </a:cubicBezTo>
                      <a:cubicBezTo>
                        <a:pt x="945710" y="361391"/>
                        <a:pt x="947253" y="377238"/>
                        <a:pt x="948135" y="393305"/>
                      </a:cubicBezTo>
                      <a:cubicBezTo>
                        <a:pt x="949898" y="423897"/>
                        <a:pt x="937336" y="450309"/>
                        <a:pt x="921689" y="476059"/>
                      </a:cubicBezTo>
                      <a:cubicBezTo>
                        <a:pt x="914857" y="487064"/>
                        <a:pt x="911331" y="500489"/>
                        <a:pt x="906923" y="512595"/>
                      </a:cubicBezTo>
                      <a:cubicBezTo>
                        <a:pt x="905601" y="516556"/>
                        <a:pt x="904058" y="520738"/>
                        <a:pt x="901855" y="524259"/>
                      </a:cubicBezTo>
                      <a:cubicBezTo>
                        <a:pt x="898549" y="529542"/>
                        <a:pt x="892819" y="530862"/>
                        <a:pt x="886648" y="531302"/>
                      </a:cubicBezTo>
                      <a:cubicBezTo>
                        <a:pt x="884885" y="531302"/>
                        <a:pt x="881800" y="533503"/>
                        <a:pt x="881800" y="534824"/>
                      </a:cubicBezTo>
                      <a:cubicBezTo>
                        <a:pt x="879816" y="557273"/>
                        <a:pt x="866153" y="609435"/>
                        <a:pt x="862627" y="612957"/>
                      </a:cubicBezTo>
                      <a:cubicBezTo>
                        <a:pt x="856015" y="619559"/>
                        <a:pt x="847200" y="628583"/>
                        <a:pt x="838605" y="637387"/>
                      </a:cubicBezTo>
                      <a:cubicBezTo>
                        <a:pt x="840809" y="664018"/>
                        <a:pt x="847861" y="727404"/>
                        <a:pt x="866814" y="749194"/>
                      </a:cubicBezTo>
                      <a:cubicBezTo>
                        <a:pt x="876290" y="759978"/>
                        <a:pt x="1116947" y="829307"/>
                        <a:pt x="1163888" y="853737"/>
                      </a:cubicBezTo>
                      <a:cubicBezTo>
                        <a:pt x="1199590" y="867163"/>
                        <a:pt x="1236614" y="882789"/>
                        <a:pt x="1267688" y="905899"/>
                      </a:cubicBezTo>
                      <a:cubicBezTo>
                        <a:pt x="1299863" y="930109"/>
                        <a:pt x="1322342" y="965324"/>
                        <a:pt x="1334904" y="1010883"/>
                      </a:cubicBezTo>
                      <a:cubicBezTo>
                        <a:pt x="1345262" y="1048959"/>
                        <a:pt x="1347466" y="1088576"/>
                        <a:pt x="1348788" y="1122470"/>
                      </a:cubicBezTo>
                      <a:cubicBezTo>
                        <a:pt x="1349228" y="1139197"/>
                        <a:pt x="1348788" y="1155924"/>
                        <a:pt x="1348127" y="1171990"/>
                      </a:cubicBezTo>
                      <a:cubicBezTo>
                        <a:pt x="1347466" y="1192239"/>
                        <a:pt x="1346804" y="1211607"/>
                        <a:pt x="1348347" y="1230315"/>
                      </a:cubicBezTo>
                      <a:lnTo>
                        <a:pt x="1350398" y="1239628"/>
                      </a:lnTo>
                      <a:lnTo>
                        <a:pt x="1318660" y="1278095"/>
                      </a:lnTo>
                      <a:cubicBezTo>
                        <a:pt x="1153982" y="1442773"/>
                        <a:pt x="926482" y="1544628"/>
                        <a:pt x="675192" y="1544628"/>
                      </a:cubicBezTo>
                      <a:cubicBezTo>
                        <a:pt x="423902" y="1544628"/>
                        <a:pt x="196402" y="1442773"/>
                        <a:pt x="31724" y="1278095"/>
                      </a:cubicBezTo>
                      <a:lnTo>
                        <a:pt x="0" y="1239645"/>
                      </a:lnTo>
                      <a:lnTo>
                        <a:pt x="2038" y="1230315"/>
                      </a:lnTo>
                      <a:cubicBezTo>
                        <a:pt x="3801" y="1211607"/>
                        <a:pt x="3140" y="1192239"/>
                        <a:pt x="2259" y="1171990"/>
                      </a:cubicBezTo>
                      <a:cubicBezTo>
                        <a:pt x="1818" y="1155924"/>
                        <a:pt x="1157" y="1139197"/>
                        <a:pt x="1818" y="1122470"/>
                      </a:cubicBezTo>
                      <a:cubicBezTo>
                        <a:pt x="2920" y="1088576"/>
                        <a:pt x="5124" y="1048959"/>
                        <a:pt x="15702" y="1010883"/>
                      </a:cubicBezTo>
                      <a:cubicBezTo>
                        <a:pt x="28043" y="965324"/>
                        <a:pt x="50743" y="930109"/>
                        <a:pt x="82918" y="905899"/>
                      </a:cubicBezTo>
                      <a:cubicBezTo>
                        <a:pt x="113772" y="882789"/>
                        <a:pt x="151016" y="867163"/>
                        <a:pt x="186718" y="853737"/>
                      </a:cubicBezTo>
                      <a:cubicBezTo>
                        <a:pt x="233439" y="829307"/>
                        <a:pt x="474095" y="759978"/>
                        <a:pt x="483792" y="749194"/>
                      </a:cubicBezTo>
                      <a:cubicBezTo>
                        <a:pt x="502965" y="727184"/>
                        <a:pt x="509797" y="663138"/>
                        <a:pt x="512000" y="636947"/>
                      </a:cubicBezTo>
                      <a:cubicBezTo>
                        <a:pt x="503406" y="627703"/>
                        <a:pt x="494590" y="618019"/>
                        <a:pt x="487979" y="611416"/>
                      </a:cubicBezTo>
                      <a:cubicBezTo>
                        <a:pt x="484453" y="607894"/>
                        <a:pt x="470569" y="557273"/>
                        <a:pt x="468806" y="534824"/>
                      </a:cubicBezTo>
                      <a:cubicBezTo>
                        <a:pt x="468585" y="533503"/>
                        <a:pt x="465500" y="531302"/>
                        <a:pt x="463737" y="531302"/>
                      </a:cubicBezTo>
                      <a:cubicBezTo>
                        <a:pt x="457566" y="530862"/>
                        <a:pt x="451836" y="529542"/>
                        <a:pt x="448531" y="524259"/>
                      </a:cubicBezTo>
                      <a:cubicBezTo>
                        <a:pt x="446327" y="520738"/>
                        <a:pt x="445005" y="516556"/>
                        <a:pt x="443462" y="512595"/>
                      </a:cubicBezTo>
                      <a:cubicBezTo>
                        <a:pt x="439054" y="500489"/>
                        <a:pt x="435528" y="487064"/>
                        <a:pt x="428917" y="476059"/>
                      </a:cubicBezTo>
                      <a:cubicBezTo>
                        <a:pt x="413049" y="450309"/>
                        <a:pt x="400488" y="423897"/>
                        <a:pt x="402471" y="393305"/>
                      </a:cubicBezTo>
                      <a:cubicBezTo>
                        <a:pt x="403352" y="377238"/>
                        <a:pt x="404895" y="361391"/>
                        <a:pt x="406658" y="345545"/>
                      </a:cubicBezTo>
                      <a:cubicBezTo>
                        <a:pt x="407099" y="341583"/>
                        <a:pt x="411286" y="338722"/>
                        <a:pt x="416135" y="341363"/>
                      </a:cubicBezTo>
                      <a:cubicBezTo>
                        <a:pt x="418118" y="342463"/>
                        <a:pt x="427154" y="351927"/>
                        <a:pt x="428696" y="353688"/>
                      </a:cubicBezTo>
                      <a:cubicBezTo>
                        <a:pt x="429137" y="351047"/>
                        <a:pt x="418118" y="286780"/>
                        <a:pt x="418118" y="277096"/>
                      </a:cubicBezTo>
                      <a:cubicBezTo>
                        <a:pt x="417898" y="255087"/>
                        <a:pt x="417457" y="233078"/>
                        <a:pt x="418338" y="211068"/>
                      </a:cubicBezTo>
                      <a:cubicBezTo>
                        <a:pt x="418779" y="192581"/>
                        <a:pt x="425170" y="154725"/>
                        <a:pt x="426933" y="151203"/>
                      </a:cubicBezTo>
                      <a:cubicBezTo>
                        <a:pt x="431120" y="142620"/>
                        <a:pt x="435308" y="133816"/>
                        <a:pt x="440156" y="125453"/>
                      </a:cubicBezTo>
                      <a:cubicBezTo>
                        <a:pt x="444343" y="118410"/>
                        <a:pt x="522358" y="26851"/>
                        <a:pt x="573928" y="15407"/>
                      </a:cubicBezTo>
                      <a:cubicBezTo>
                        <a:pt x="583184" y="13426"/>
                        <a:pt x="635194" y="440"/>
                        <a:pt x="674201" y="0"/>
                      </a:cubicBezTo>
                      <a:close/>
                    </a:path>
                  </a:pathLst>
                </a:custGeom>
                <a:solidFill>
                  <a:srgbClr val="FFDCAE"/>
                </a:solidFill>
                <a:ln w="19050">
                  <a:solidFill>
                    <a:srgbClr val="AE8057"/>
                  </a:solid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66" name="Freeform 65"/>
                <p:cNvSpPr>
                  <a:spLocks/>
                </p:cNvSpPr>
                <p:nvPr/>
              </p:nvSpPr>
              <p:spPr bwMode="auto">
                <a:xfrm>
                  <a:off x="7548410" y="2867872"/>
                  <a:ext cx="1350398" cy="1544628"/>
                </a:xfrm>
                <a:custGeom>
                  <a:avLst/>
                  <a:gdLst>
                    <a:gd name="connsiteX0" fmla="*/ 674201 w 1350398"/>
                    <a:gd name="connsiteY0" fmla="*/ 0 h 1544628"/>
                    <a:gd name="connsiteX1" fmla="*/ 675303 w 1350398"/>
                    <a:gd name="connsiteY1" fmla="*/ 0 h 1544628"/>
                    <a:gd name="connsiteX2" fmla="*/ 676405 w 1350398"/>
                    <a:gd name="connsiteY2" fmla="*/ 0 h 1544628"/>
                    <a:gd name="connsiteX3" fmla="*/ 776458 w 1350398"/>
                    <a:gd name="connsiteY3" fmla="*/ 15407 h 1544628"/>
                    <a:gd name="connsiteX4" fmla="*/ 910229 w 1350398"/>
                    <a:gd name="connsiteY4" fmla="*/ 125453 h 1544628"/>
                    <a:gd name="connsiteX5" fmla="*/ 923672 w 1350398"/>
                    <a:gd name="connsiteY5" fmla="*/ 151203 h 1544628"/>
                    <a:gd name="connsiteX6" fmla="*/ 932267 w 1350398"/>
                    <a:gd name="connsiteY6" fmla="*/ 211068 h 1544628"/>
                    <a:gd name="connsiteX7" fmla="*/ 932488 w 1350398"/>
                    <a:gd name="connsiteY7" fmla="*/ 277096 h 1544628"/>
                    <a:gd name="connsiteX8" fmla="*/ 921689 w 1350398"/>
                    <a:gd name="connsiteY8" fmla="*/ 353688 h 1544628"/>
                    <a:gd name="connsiteX9" fmla="*/ 934251 w 1350398"/>
                    <a:gd name="connsiteY9" fmla="*/ 341363 h 1544628"/>
                    <a:gd name="connsiteX10" fmla="*/ 943727 w 1350398"/>
                    <a:gd name="connsiteY10" fmla="*/ 345545 h 1544628"/>
                    <a:gd name="connsiteX11" fmla="*/ 948135 w 1350398"/>
                    <a:gd name="connsiteY11" fmla="*/ 393305 h 1544628"/>
                    <a:gd name="connsiteX12" fmla="*/ 921689 w 1350398"/>
                    <a:gd name="connsiteY12" fmla="*/ 476059 h 1544628"/>
                    <a:gd name="connsiteX13" fmla="*/ 906923 w 1350398"/>
                    <a:gd name="connsiteY13" fmla="*/ 512595 h 1544628"/>
                    <a:gd name="connsiteX14" fmla="*/ 901855 w 1350398"/>
                    <a:gd name="connsiteY14" fmla="*/ 524259 h 1544628"/>
                    <a:gd name="connsiteX15" fmla="*/ 886648 w 1350398"/>
                    <a:gd name="connsiteY15" fmla="*/ 531302 h 1544628"/>
                    <a:gd name="connsiteX16" fmla="*/ 881800 w 1350398"/>
                    <a:gd name="connsiteY16" fmla="*/ 534824 h 1544628"/>
                    <a:gd name="connsiteX17" fmla="*/ 862627 w 1350398"/>
                    <a:gd name="connsiteY17" fmla="*/ 612957 h 1544628"/>
                    <a:gd name="connsiteX18" fmla="*/ 838605 w 1350398"/>
                    <a:gd name="connsiteY18" fmla="*/ 637387 h 1544628"/>
                    <a:gd name="connsiteX19" fmla="*/ 866814 w 1350398"/>
                    <a:gd name="connsiteY19" fmla="*/ 749194 h 1544628"/>
                    <a:gd name="connsiteX20" fmla="*/ 1163888 w 1350398"/>
                    <a:gd name="connsiteY20" fmla="*/ 853737 h 1544628"/>
                    <a:gd name="connsiteX21" fmla="*/ 1267688 w 1350398"/>
                    <a:gd name="connsiteY21" fmla="*/ 905899 h 1544628"/>
                    <a:gd name="connsiteX22" fmla="*/ 1334904 w 1350398"/>
                    <a:gd name="connsiteY22" fmla="*/ 1010883 h 1544628"/>
                    <a:gd name="connsiteX23" fmla="*/ 1348788 w 1350398"/>
                    <a:gd name="connsiteY23" fmla="*/ 1122470 h 1544628"/>
                    <a:gd name="connsiteX24" fmla="*/ 1348127 w 1350398"/>
                    <a:gd name="connsiteY24" fmla="*/ 1171990 h 1544628"/>
                    <a:gd name="connsiteX25" fmla="*/ 1348347 w 1350398"/>
                    <a:gd name="connsiteY25" fmla="*/ 1230315 h 1544628"/>
                    <a:gd name="connsiteX26" fmla="*/ 1350398 w 1350398"/>
                    <a:gd name="connsiteY26" fmla="*/ 1239628 h 1544628"/>
                    <a:gd name="connsiteX27" fmla="*/ 1318660 w 1350398"/>
                    <a:gd name="connsiteY27" fmla="*/ 1278095 h 1544628"/>
                    <a:gd name="connsiteX28" fmla="*/ 675192 w 1350398"/>
                    <a:gd name="connsiteY28" fmla="*/ 1544628 h 1544628"/>
                    <a:gd name="connsiteX29" fmla="*/ 31724 w 1350398"/>
                    <a:gd name="connsiteY29" fmla="*/ 1278095 h 1544628"/>
                    <a:gd name="connsiteX30" fmla="*/ 0 w 1350398"/>
                    <a:gd name="connsiteY30" fmla="*/ 1239645 h 1544628"/>
                    <a:gd name="connsiteX31" fmla="*/ 2038 w 1350398"/>
                    <a:gd name="connsiteY31" fmla="*/ 1230315 h 1544628"/>
                    <a:gd name="connsiteX32" fmla="*/ 2259 w 1350398"/>
                    <a:gd name="connsiteY32" fmla="*/ 1171990 h 1544628"/>
                    <a:gd name="connsiteX33" fmla="*/ 1818 w 1350398"/>
                    <a:gd name="connsiteY33" fmla="*/ 1122470 h 1544628"/>
                    <a:gd name="connsiteX34" fmla="*/ 15702 w 1350398"/>
                    <a:gd name="connsiteY34" fmla="*/ 1010883 h 1544628"/>
                    <a:gd name="connsiteX35" fmla="*/ 82918 w 1350398"/>
                    <a:gd name="connsiteY35" fmla="*/ 905899 h 1544628"/>
                    <a:gd name="connsiteX36" fmla="*/ 186718 w 1350398"/>
                    <a:gd name="connsiteY36" fmla="*/ 853737 h 1544628"/>
                    <a:gd name="connsiteX37" fmla="*/ 483792 w 1350398"/>
                    <a:gd name="connsiteY37" fmla="*/ 749194 h 1544628"/>
                    <a:gd name="connsiteX38" fmla="*/ 512000 w 1350398"/>
                    <a:gd name="connsiteY38" fmla="*/ 636947 h 1544628"/>
                    <a:gd name="connsiteX39" fmla="*/ 487979 w 1350398"/>
                    <a:gd name="connsiteY39" fmla="*/ 611416 h 1544628"/>
                    <a:gd name="connsiteX40" fmla="*/ 468806 w 1350398"/>
                    <a:gd name="connsiteY40" fmla="*/ 534824 h 1544628"/>
                    <a:gd name="connsiteX41" fmla="*/ 463737 w 1350398"/>
                    <a:gd name="connsiteY41" fmla="*/ 531302 h 1544628"/>
                    <a:gd name="connsiteX42" fmla="*/ 448531 w 1350398"/>
                    <a:gd name="connsiteY42" fmla="*/ 524259 h 1544628"/>
                    <a:gd name="connsiteX43" fmla="*/ 443462 w 1350398"/>
                    <a:gd name="connsiteY43" fmla="*/ 512595 h 1544628"/>
                    <a:gd name="connsiteX44" fmla="*/ 428917 w 1350398"/>
                    <a:gd name="connsiteY44" fmla="*/ 476059 h 1544628"/>
                    <a:gd name="connsiteX45" fmla="*/ 402471 w 1350398"/>
                    <a:gd name="connsiteY45" fmla="*/ 393305 h 1544628"/>
                    <a:gd name="connsiteX46" fmla="*/ 406658 w 1350398"/>
                    <a:gd name="connsiteY46" fmla="*/ 345545 h 1544628"/>
                    <a:gd name="connsiteX47" fmla="*/ 416135 w 1350398"/>
                    <a:gd name="connsiteY47" fmla="*/ 341363 h 1544628"/>
                    <a:gd name="connsiteX48" fmla="*/ 428696 w 1350398"/>
                    <a:gd name="connsiteY48" fmla="*/ 353688 h 1544628"/>
                    <a:gd name="connsiteX49" fmla="*/ 418118 w 1350398"/>
                    <a:gd name="connsiteY49" fmla="*/ 277096 h 1544628"/>
                    <a:gd name="connsiteX50" fmla="*/ 418338 w 1350398"/>
                    <a:gd name="connsiteY50" fmla="*/ 211068 h 1544628"/>
                    <a:gd name="connsiteX51" fmla="*/ 426933 w 1350398"/>
                    <a:gd name="connsiteY51" fmla="*/ 151203 h 1544628"/>
                    <a:gd name="connsiteX52" fmla="*/ 440156 w 1350398"/>
                    <a:gd name="connsiteY52" fmla="*/ 125453 h 1544628"/>
                    <a:gd name="connsiteX53" fmla="*/ 573928 w 1350398"/>
                    <a:gd name="connsiteY53" fmla="*/ 15407 h 1544628"/>
                    <a:gd name="connsiteX54" fmla="*/ 674201 w 1350398"/>
                    <a:gd name="connsiteY54" fmla="*/ 0 h 154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50398" h="1544628">
                      <a:moveTo>
                        <a:pt x="674201" y="0"/>
                      </a:moveTo>
                      <a:cubicBezTo>
                        <a:pt x="674421" y="0"/>
                        <a:pt x="674862" y="0"/>
                        <a:pt x="675303" y="0"/>
                      </a:cubicBezTo>
                      <a:cubicBezTo>
                        <a:pt x="675744" y="0"/>
                        <a:pt x="675964" y="0"/>
                        <a:pt x="676405" y="0"/>
                      </a:cubicBezTo>
                      <a:cubicBezTo>
                        <a:pt x="715192" y="440"/>
                        <a:pt x="767422" y="13426"/>
                        <a:pt x="776458" y="15407"/>
                      </a:cubicBezTo>
                      <a:cubicBezTo>
                        <a:pt x="828247" y="26851"/>
                        <a:pt x="906042" y="118410"/>
                        <a:pt x="910229" y="125453"/>
                      </a:cubicBezTo>
                      <a:cubicBezTo>
                        <a:pt x="915298" y="133816"/>
                        <a:pt x="919485" y="142620"/>
                        <a:pt x="923672" y="151203"/>
                      </a:cubicBezTo>
                      <a:cubicBezTo>
                        <a:pt x="925435" y="154725"/>
                        <a:pt x="931606" y="192581"/>
                        <a:pt x="932267" y="211068"/>
                      </a:cubicBezTo>
                      <a:cubicBezTo>
                        <a:pt x="932928" y="233078"/>
                        <a:pt x="932708" y="255087"/>
                        <a:pt x="932488" y="277096"/>
                      </a:cubicBezTo>
                      <a:cubicBezTo>
                        <a:pt x="932488" y="286780"/>
                        <a:pt x="921469" y="351047"/>
                        <a:pt x="921689" y="353688"/>
                      </a:cubicBezTo>
                      <a:cubicBezTo>
                        <a:pt x="923452" y="351927"/>
                        <a:pt x="932267" y="342463"/>
                        <a:pt x="934251" y="341363"/>
                      </a:cubicBezTo>
                      <a:cubicBezTo>
                        <a:pt x="939099" y="338722"/>
                        <a:pt x="943286" y="341583"/>
                        <a:pt x="943727" y="345545"/>
                      </a:cubicBezTo>
                      <a:cubicBezTo>
                        <a:pt x="945710" y="361391"/>
                        <a:pt x="947253" y="377238"/>
                        <a:pt x="948135" y="393305"/>
                      </a:cubicBezTo>
                      <a:cubicBezTo>
                        <a:pt x="949898" y="423897"/>
                        <a:pt x="937336" y="450309"/>
                        <a:pt x="921689" y="476059"/>
                      </a:cubicBezTo>
                      <a:cubicBezTo>
                        <a:pt x="914857" y="487064"/>
                        <a:pt x="911331" y="500489"/>
                        <a:pt x="906923" y="512595"/>
                      </a:cubicBezTo>
                      <a:cubicBezTo>
                        <a:pt x="905601" y="516556"/>
                        <a:pt x="904058" y="520738"/>
                        <a:pt x="901855" y="524259"/>
                      </a:cubicBezTo>
                      <a:cubicBezTo>
                        <a:pt x="898549" y="529542"/>
                        <a:pt x="892819" y="530862"/>
                        <a:pt x="886648" y="531302"/>
                      </a:cubicBezTo>
                      <a:cubicBezTo>
                        <a:pt x="884885" y="531302"/>
                        <a:pt x="881800" y="533503"/>
                        <a:pt x="881800" y="534824"/>
                      </a:cubicBezTo>
                      <a:cubicBezTo>
                        <a:pt x="879816" y="557273"/>
                        <a:pt x="866153" y="609435"/>
                        <a:pt x="862627" y="612957"/>
                      </a:cubicBezTo>
                      <a:cubicBezTo>
                        <a:pt x="856015" y="619559"/>
                        <a:pt x="847200" y="628583"/>
                        <a:pt x="838605" y="637387"/>
                      </a:cubicBezTo>
                      <a:cubicBezTo>
                        <a:pt x="840809" y="664018"/>
                        <a:pt x="847861" y="727404"/>
                        <a:pt x="866814" y="749194"/>
                      </a:cubicBezTo>
                      <a:cubicBezTo>
                        <a:pt x="876290" y="759978"/>
                        <a:pt x="1116947" y="829307"/>
                        <a:pt x="1163888" y="853737"/>
                      </a:cubicBezTo>
                      <a:cubicBezTo>
                        <a:pt x="1199590" y="867163"/>
                        <a:pt x="1236614" y="882789"/>
                        <a:pt x="1267688" y="905899"/>
                      </a:cubicBezTo>
                      <a:cubicBezTo>
                        <a:pt x="1299863" y="930109"/>
                        <a:pt x="1322342" y="965324"/>
                        <a:pt x="1334904" y="1010883"/>
                      </a:cubicBezTo>
                      <a:cubicBezTo>
                        <a:pt x="1345262" y="1048959"/>
                        <a:pt x="1347466" y="1088576"/>
                        <a:pt x="1348788" y="1122470"/>
                      </a:cubicBezTo>
                      <a:cubicBezTo>
                        <a:pt x="1349228" y="1139197"/>
                        <a:pt x="1348788" y="1155924"/>
                        <a:pt x="1348127" y="1171990"/>
                      </a:cubicBezTo>
                      <a:cubicBezTo>
                        <a:pt x="1347466" y="1192239"/>
                        <a:pt x="1346804" y="1211607"/>
                        <a:pt x="1348347" y="1230315"/>
                      </a:cubicBezTo>
                      <a:lnTo>
                        <a:pt x="1350398" y="1239628"/>
                      </a:lnTo>
                      <a:lnTo>
                        <a:pt x="1318660" y="1278095"/>
                      </a:lnTo>
                      <a:cubicBezTo>
                        <a:pt x="1153982" y="1442773"/>
                        <a:pt x="926482" y="1544628"/>
                        <a:pt x="675192" y="1544628"/>
                      </a:cubicBezTo>
                      <a:cubicBezTo>
                        <a:pt x="423902" y="1544628"/>
                        <a:pt x="196402" y="1442773"/>
                        <a:pt x="31724" y="1278095"/>
                      </a:cubicBezTo>
                      <a:lnTo>
                        <a:pt x="0" y="1239645"/>
                      </a:lnTo>
                      <a:lnTo>
                        <a:pt x="2038" y="1230315"/>
                      </a:lnTo>
                      <a:cubicBezTo>
                        <a:pt x="3801" y="1211607"/>
                        <a:pt x="3140" y="1192239"/>
                        <a:pt x="2259" y="1171990"/>
                      </a:cubicBezTo>
                      <a:cubicBezTo>
                        <a:pt x="1818" y="1155924"/>
                        <a:pt x="1157" y="1139197"/>
                        <a:pt x="1818" y="1122470"/>
                      </a:cubicBezTo>
                      <a:cubicBezTo>
                        <a:pt x="2920" y="1088576"/>
                        <a:pt x="5124" y="1048959"/>
                        <a:pt x="15702" y="1010883"/>
                      </a:cubicBezTo>
                      <a:cubicBezTo>
                        <a:pt x="28043" y="965324"/>
                        <a:pt x="50743" y="930109"/>
                        <a:pt x="82918" y="905899"/>
                      </a:cubicBezTo>
                      <a:cubicBezTo>
                        <a:pt x="113772" y="882789"/>
                        <a:pt x="151016" y="867163"/>
                        <a:pt x="186718" y="853737"/>
                      </a:cubicBezTo>
                      <a:cubicBezTo>
                        <a:pt x="233439" y="829307"/>
                        <a:pt x="474095" y="759978"/>
                        <a:pt x="483792" y="749194"/>
                      </a:cubicBezTo>
                      <a:cubicBezTo>
                        <a:pt x="502965" y="727184"/>
                        <a:pt x="509797" y="663138"/>
                        <a:pt x="512000" y="636947"/>
                      </a:cubicBezTo>
                      <a:cubicBezTo>
                        <a:pt x="503406" y="627703"/>
                        <a:pt x="494590" y="618019"/>
                        <a:pt x="487979" y="611416"/>
                      </a:cubicBezTo>
                      <a:cubicBezTo>
                        <a:pt x="484453" y="607894"/>
                        <a:pt x="470569" y="557273"/>
                        <a:pt x="468806" y="534824"/>
                      </a:cubicBezTo>
                      <a:cubicBezTo>
                        <a:pt x="468585" y="533503"/>
                        <a:pt x="465500" y="531302"/>
                        <a:pt x="463737" y="531302"/>
                      </a:cubicBezTo>
                      <a:cubicBezTo>
                        <a:pt x="457566" y="530862"/>
                        <a:pt x="451836" y="529542"/>
                        <a:pt x="448531" y="524259"/>
                      </a:cubicBezTo>
                      <a:cubicBezTo>
                        <a:pt x="446327" y="520738"/>
                        <a:pt x="445005" y="516556"/>
                        <a:pt x="443462" y="512595"/>
                      </a:cubicBezTo>
                      <a:cubicBezTo>
                        <a:pt x="439054" y="500489"/>
                        <a:pt x="435528" y="487064"/>
                        <a:pt x="428917" y="476059"/>
                      </a:cubicBezTo>
                      <a:cubicBezTo>
                        <a:pt x="413049" y="450309"/>
                        <a:pt x="400488" y="423897"/>
                        <a:pt x="402471" y="393305"/>
                      </a:cubicBezTo>
                      <a:cubicBezTo>
                        <a:pt x="403352" y="377238"/>
                        <a:pt x="404895" y="361391"/>
                        <a:pt x="406658" y="345545"/>
                      </a:cubicBezTo>
                      <a:cubicBezTo>
                        <a:pt x="407099" y="341583"/>
                        <a:pt x="411286" y="338722"/>
                        <a:pt x="416135" y="341363"/>
                      </a:cubicBezTo>
                      <a:cubicBezTo>
                        <a:pt x="418118" y="342463"/>
                        <a:pt x="427154" y="351927"/>
                        <a:pt x="428696" y="353688"/>
                      </a:cubicBezTo>
                      <a:cubicBezTo>
                        <a:pt x="429137" y="351047"/>
                        <a:pt x="418118" y="286780"/>
                        <a:pt x="418118" y="277096"/>
                      </a:cubicBezTo>
                      <a:cubicBezTo>
                        <a:pt x="417898" y="255087"/>
                        <a:pt x="417457" y="233078"/>
                        <a:pt x="418338" y="211068"/>
                      </a:cubicBezTo>
                      <a:cubicBezTo>
                        <a:pt x="418779" y="192581"/>
                        <a:pt x="425170" y="154725"/>
                        <a:pt x="426933" y="151203"/>
                      </a:cubicBezTo>
                      <a:cubicBezTo>
                        <a:pt x="431120" y="142620"/>
                        <a:pt x="435308" y="133816"/>
                        <a:pt x="440156" y="125453"/>
                      </a:cubicBezTo>
                      <a:cubicBezTo>
                        <a:pt x="444343" y="118410"/>
                        <a:pt x="522358" y="26851"/>
                        <a:pt x="573928" y="15407"/>
                      </a:cubicBezTo>
                      <a:cubicBezTo>
                        <a:pt x="583184" y="13426"/>
                        <a:pt x="635194" y="440"/>
                        <a:pt x="674201" y="0"/>
                      </a:cubicBezTo>
                      <a:close/>
                    </a:path>
                  </a:pathLst>
                </a:custGeom>
                <a:solidFill>
                  <a:srgbClr val="FFDCAE"/>
                </a:solidFill>
                <a:ln w="19050">
                  <a:solidFill>
                    <a:srgbClr val="AE8057"/>
                  </a:solid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67" name="Freeform 66"/>
                <p:cNvSpPr>
                  <a:spLocks/>
                </p:cNvSpPr>
                <p:nvPr/>
              </p:nvSpPr>
              <p:spPr bwMode="auto">
                <a:xfrm>
                  <a:off x="8379668" y="3124777"/>
                  <a:ext cx="1350398" cy="1544628"/>
                </a:xfrm>
                <a:custGeom>
                  <a:avLst/>
                  <a:gdLst>
                    <a:gd name="connsiteX0" fmla="*/ 674201 w 1350398"/>
                    <a:gd name="connsiteY0" fmla="*/ 0 h 1544628"/>
                    <a:gd name="connsiteX1" fmla="*/ 675303 w 1350398"/>
                    <a:gd name="connsiteY1" fmla="*/ 0 h 1544628"/>
                    <a:gd name="connsiteX2" fmla="*/ 676405 w 1350398"/>
                    <a:gd name="connsiteY2" fmla="*/ 0 h 1544628"/>
                    <a:gd name="connsiteX3" fmla="*/ 776458 w 1350398"/>
                    <a:gd name="connsiteY3" fmla="*/ 15407 h 1544628"/>
                    <a:gd name="connsiteX4" fmla="*/ 910229 w 1350398"/>
                    <a:gd name="connsiteY4" fmla="*/ 125453 h 1544628"/>
                    <a:gd name="connsiteX5" fmla="*/ 923672 w 1350398"/>
                    <a:gd name="connsiteY5" fmla="*/ 151203 h 1544628"/>
                    <a:gd name="connsiteX6" fmla="*/ 932267 w 1350398"/>
                    <a:gd name="connsiteY6" fmla="*/ 211068 h 1544628"/>
                    <a:gd name="connsiteX7" fmla="*/ 932488 w 1350398"/>
                    <a:gd name="connsiteY7" fmla="*/ 277096 h 1544628"/>
                    <a:gd name="connsiteX8" fmla="*/ 921689 w 1350398"/>
                    <a:gd name="connsiteY8" fmla="*/ 353688 h 1544628"/>
                    <a:gd name="connsiteX9" fmla="*/ 934251 w 1350398"/>
                    <a:gd name="connsiteY9" fmla="*/ 341363 h 1544628"/>
                    <a:gd name="connsiteX10" fmla="*/ 943727 w 1350398"/>
                    <a:gd name="connsiteY10" fmla="*/ 345545 h 1544628"/>
                    <a:gd name="connsiteX11" fmla="*/ 948135 w 1350398"/>
                    <a:gd name="connsiteY11" fmla="*/ 393305 h 1544628"/>
                    <a:gd name="connsiteX12" fmla="*/ 921689 w 1350398"/>
                    <a:gd name="connsiteY12" fmla="*/ 476059 h 1544628"/>
                    <a:gd name="connsiteX13" fmla="*/ 906923 w 1350398"/>
                    <a:gd name="connsiteY13" fmla="*/ 512595 h 1544628"/>
                    <a:gd name="connsiteX14" fmla="*/ 901855 w 1350398"/>
                    <a:gd name="connsiteY14" fmla="*/ 524259 h 1544628"/>
                    <a:gd name="connsiteX15" fmla="*/ 886648 w 1350398"/>
                    <a:gd name="connsiteY15" fmla="*/ 531302 h 1544628"/>
                    <a:gd name="connsiteX16" fmla="*/ 881800 w 1350398"/>
                    <a:gd name="connsiteY16" fmla="*/ 534824 h 1544628"/>
                    <a:gd name="connsiteX17" fmla="*/ 862627 w 1350398"/>
                    <a:gd name="connsiteY17" fmla="*/ 612957 h 1544628"/>
                    <a:gd name="connsiteX18" fmla="*/ 838605 w 1350398"/>
                    <a:gd name="connsiteY18" fmla="*/ 637387 h 1544628"/>
                    <a:gd name="connsiteX19" fmla="*/ 866814 w 1350398"/>
                    <a:gd name="connsiteY19" fmla="*/ 749194 h 1544628"/>
                    <a:gd name="connsiteX20" fmla="*/ 1163888 w 1350398"/>
                    <a:gd name="connsiteY20" fmla="*/ 853737 h 1544628"/>
                    <a:gd name="connsiteX21" fmla="*/ 1267688 w 1350398"/>
                    <a:gd name="connsiteY21" fmla="*/ 905899 h 1544628"/>
                    <a:gd name="connsiteX22" fmla="*/ 1334904 w 1350398"/>
                    <a:gd name="connsiteY22" fmla="*/ 1010883 h 1544628"/>
                    <a:gd name="connsiteX23" fmla="*/ 1348788 w 1350398"/>
                    <a:gd name="connsiteY23" fmla="*/ 1122470 h 1544628"/>
                    <a:gd name="connsiteX24" fmla="*/ 1348127 w 1350398"/>
                    <a:gd name="connsiteY24" fmla="*/ 1171990 h 1544628"/>
                    <a:gd name="connsiteX25" fmla="*/ 1348347 w 1350398"/>
                    <a:gd name="connsiteY25" fmla="*/ 1230315 h 1544628"/>
                    <a:gd name="connsiteX26" fmla="*/ 1350398 w 1350398"/>
                    <a:gd name="connsiteY26" fmla="*/ 1239628 h 1544628"/>
                    <a:gd name="connsiteX27" fmla="*/ 1318660 w 1350398"/>
                    <a:gd name="connsiteY27" fmla="*/ 1278095 h 1544628"/>
                    <a:gd name="connsiteX28" fmla="*/ 675192 w 1350398"/>
                    <a:gd name="connsiteY28" fmla="*/ 1544628 h 1544628"/>
                    <a:gd name="connsiteX29" fmla="*/ 31724 w 1350398"/>
                    <a:gd name="connsiteY29" fmla="*/ 1278095 h 1544628"/>
                    <a:gd name="connsiteX30" fmla="*/ 0 w 1350398"/>
                    <a:gd name="connsiteY30" fmla="*/ 1239645 h 1544628"/>
                    <a:gd name="connsiteX31" fmla="*/ 2038 w 1350398"/>
                    <a:gd name="connsiteY31" fmla="*/ 1230315 h 1544628"/>
                    <a:gd name="connsiteX32" fmla="*/ 2259 w 1350398"/>
                    <a:gd name="connsiteY32" fmla="*/ 1171990 h 1544628"/>
                    <a:gd name="connsiteX33" fmla="*/ 1818 w 1350398"/>
                    <a:gd name="connsiteY33" fmla="*/ 1122470 h 1544628"/>
                    <a:gd name="connsiteX34" fmla="*/ 15702 w 1350398"/>
                    <a:gd name="connsiteY34" fmla="*/ 1010883 h 1544628"/>
                    <a:gd name="connsiteX35" fmla="*/ 82918 w 1350398"/>
                    <a:gd name="connsiteY35" fmla="*/ 905899 h 1544628"/>
                    <a:gd name="connsiteX36" fmla="*/ 186718 w 1350398"/>
                    <a:gd name="connsiteY36" fmla="*/ 853737 h 1544628"/>
                    <a:gd name="connsiteX37" fmla="*/ 483792 w 1350398"/>
                    <a:gd name="connsiteY37" fmla="*/ 749194 h 1544628"/>
                    <a:gd name="connsiteX38" fmla="*/ 512000 w 1350398"/>
                    <a:gd name="connsiteY38" fmla="*/ 636947 h 1544628"/>
                    <a:gd name="connsiteX39" fmla="*/ 487979 w 1350398"/>
                    <a:gd name="connsiteY39" fmla="*/ 611416 h 1544628"/>
                    <a:gd name="connsiteX40" fmla="*/ 468806 w 1350398"/>
                    <a:gd name="connsiteY40" fmla="*/ 534824 h 1544628"/>
                    <a:gd name="connsiteX41" fmla="*/ 463737 w 1350398"/>
                    <a:gd name="connsiteY41" fmla="*/ 531302 h 1544628"/>
                    <a:gd name="connsiteX42" fmla="*/ 448531 w 1350398"/>
                    <a:gd name="connsiteY42" fmla="*/ 524259 h 1544628"/>
                    <a:gd name="connsiteX43" fmla="*/ 443462 w 1350398"/>
                    <a:gd name="connsiteY43" fmla="*/ 512595 h 1544628"/>
                    <a:gd name="connsiteX44" fmla="*/ 428917 w 1350398"/>
                    <a:gd name="connsiteY44" fmla="*/ 476059 h 1544628"/>
                    <a:gd name="connsiteX45" fmla="*/ 402471 w 1350398"/>
                    <a:gd name="connsiteY45" fmla="*/ 393305 h 1544628"/>
                    <a:gd name="connsiteX46" fmla="*/ 406658 w 1350398"/>
                    <a:gd name="connsiteY46" fmla="*/ 345545 h 1544628"/>
                    <a:gd name="connsiteX47" fmla="*/ 416135 w 1350398"/>
                    <a:gd name="connsiteY47" fmla="*/ 341363 h 1544628"/>
                    <a:gd name="connsiteX48" fmla="*/ 428696 w 1350398"/>
                    <a:gd name="connsiteY48" fmla="*/ 353688 h 1544628"/>
                    <a:gd name="connsiteX49" fmla="*/ 418118 w 1350398"/>
                    <a:gd name="connsiteY49" fmla="*/ 277096 h 1544628"/>
                    <a:gd name="connsiteX50" fmla="*/ 418338 w 1350398"/>
                    <a:gd name="connsiteY50" fmla="*/ 211068 h 1544628"/>
                    <a:gd name="connsiteX51" fmla="*/ 426933 w 1350398"/>
                    <a:gd name="connsiteY51" fmla="*/ 151203 h 1544628"/>
                    <a:gd name="connsiteX52" fmla="*/ 440156 w 1350398"/>
                    <a:gd name="connsiteY52" fmla="*/ 125453 h 1544628"/>
                    <a:gd name="connsiteX53" fmla="*/ 573928 w 1350398"/>
                    <a:gd name="connsiteY53" fmla="*/ 15407 h 1544628"/>
                    <a:gd name="connsiteX54" fmla="*/ 674201 w 1350398"/>
                    <a:gd name="connsiteY54" fmla="*/ 0 h 154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50398" h="1544628">
                      <a:moveTo>
                        <a:pt x="674201" y="0"/>
                      </a:moveTo>
                      <a:cubicBezTo>
                        <a:pt x="674421" y="0"/>
                        <a:pt x="674862" y="0"/>
                        <a:pt x="675303" y="0"/>
                      </a:cubicBezTo>
                      <a:cubicBezTo>
                        <a:pt x="675744" y="0"/>
                        <a:pt x="675964" y="0"/>
                        <a:pt x="676405" y="0"/>
                      </a:cubicBezTo>
                      <a:cubicBezTo>
                        <a:pt x="715192" y="440"/>
                        <a:pt x="767422" y="13426"/>
                        <a:pt x="776458" y="15407"/>
                      </a:cubicBezTo>
                      <a:cubicBezTo>
                        <a:pt x="828247" y="26851"/>
                        <a:pt x="906042" y="118410"/>
                        <a:pt x="910229" y="125453"/>
                      </a:cubicBezTo>
                      <a:cubicBezTo>
                        <a:pt x="915298" y="133816"/>
                        <a:pt x="919485" y="142620"/>
                        <a:pt x="923672" y="151203"/>
                      </a:cubicBezTo>
                      <a:cubicBezTo>
                        <a:pt x="925435" y="154725"/>
                        <a:pt x="931606" y="192581"/>
                        <a:pt x="932267" y="211068"/>
                      </a:cubicBezTo>
                      <a:cubicBezTo>
                        <a:pt x="932928" y="233078"/>
                        <a:pt x="932708" y="255087"/>
                        <a:pt x="932488" y="277096"/>
                      </a:cubicBezTo>
                      <a:cubicBezTo>
                        <a:pt x="932488" y="286780"/>
                        <a:pt x="921469" y="351047"/>
                        <a:pt x="921689" y="353688"/>
                      </a:cubicBezTo>
                      <a:cubicBezTo>
                        <a:pt x="923452" y="351927"/>
                        <a:pt x="932267" y="342463"/>
                        <a:pt x="934251" y="341363"/>
                      </a:cubicBezTo>
                      <a:cubicBezTo>
                        <a:pt x="939099" y="338722"/>
                        <a:pt x="943286" y="341583"/>
                        <a:pt x="943727" y="345545"/>
                      </a:cubicBezTo>
                      <a:cubicBezTo>
                        <a:pt x="945710" y="361391"/>
                        <a:pt x="947253" y="377238"/>
                        <a:pt x="948135" y="393305"/>
                      </a:cubicBezTo>
                      <a:cubicBezTo>
                        <a:pt x="949898" y="423897"/>
                        <a:pt x="937336" y="450309"/>
                        <a:pt x="921689" y="476059"/>
                      </a:cubicBezTo>
                      <a:cubicBezTo>
                        <a:pt x="914857" y="487064"/>
                        <a:pt x="911331" y="500489"/>
                        <a:pt x="906923" y="512595"/>
                      </a:cubicBezTo>
                      <a:cubicBezTo>
                        <a:pt x="905601" y="516556"/>
                        <a:pt x="904058" y="520738"/>
                        <a:pt x="901855" y="524259"/>
                      </a:cubicBezTo>
                      <a:cubicBezTo>
                        <a:pt x="898549" y="529542"/>
                        <a:pt x="892819" y="530862"/>
                        <a:pt x="886648" y="531302"/>
                      </a:cubicBezTo>
                      <a:cubicBezTo>
                        <a:pt x="884885" y="531302"/>
                        <a:pt x="881800" y="533503"/>
                        <a:pt x="881800" y="534824"/>
                      </a:cubicBezTo>
                      <a:cubicBezTo>
                        <a:pt x="879816" y="557273"/>
                        <a:pt x="866153" y="609435"/>
                        <a:pt x="862627" y="612957"/>
                      </a:cubicBezTo>
                      <a:cubicBezTo>
                        <a:pt x="856015" y="619559"/>
                        <a:pt x="847200" y="628583"/>
                        <a:pt x="838605" y="637387"/>
                      </a:cubicBezTo>
                      <a:cubicBezTo>
                        <a:pt x="840809" y="664018"/>
                        <a:pt x="847861" y="727404"/>
                        <a:pt x="866814" y="749194"/>
                      </a:cubicBezTo>
                      <a:cubicBezTo>
                        <a:pt x="876290" y="759978"/>
                        <a:pt x="1116947" y="829307"/>
                        <a:pt x="1163888" y="853737"/>
                      </a:cubicBezTo>
                      <a:cubicBezTo>
                        <a:pt x="1199590" y="867163"/>
                        <a:pt x="1236614" y="882789"/>
                        <a:pt x="1267688" y="905899"/>
                      </a:cubicBezTo>
                      <a:cubicBezTo>
                        <a:pt x="1299863" y="930109"/>
                        <a:pt x="1322342" y="965324"/>
                        <a:pt x="1334904" y="1010883"/>
                      </a:cubicBezTo>
                      <a:cubicBezTo>
                        <a:pt x="1345262" y="1048959"/>
                        <a:pt x="1347466" y="1088576"/>
                        <a:pt x="1348788" y="1122470"/>
                      </a:cubicBezTo>
                      <a:cubicBezTo>
                        <a:pt x="1349228" y="1139197"/>
                        <a:pt x="1348788" y="1155924"/>
                        <a:pt x="1348127" y="1171990"/>
                      </a:cubicBezTo>
                      <a:cubicBezTo>
                        <a:pt x="1347466" y="1192239"/>
                        <a:pt x="1346804" y="1211607"/>
                        <a:pt x="1348347" y="1230315"/>
                      </a:cubicBezTo>
                      <a:lnTo>
                        <a:pt x="1350398" y="1239628"/>
                      </a:lnTo>
                      <a:lnTo>
                        <a:pt x="1318660" y="1278095"/>
                      </a:lnTo>
                      <a:cubicBezTo>
                        <a:pt x="1153982" y="1442773"/>
                        <a:pt x="926482" y="1544628"/>
                        <a:pt x="675192" y="1544628"/>
                      </a:cubicBezTo>
                      <a:cubicBezTo>
                        <a:pt x="423902" y="1544628"/>
                        <a:pt x="196402" y="1442773"/>
                        <a:pt x="31724" y="1278095"/>
                      </a:cubicBezTo>
                      <a:lnTo>
                        <a:pt x="0" y="1239645"/>
                      </a:lnTo>
                      <a:lnTo>
                        <a:pt x="2038" y="1230315"/>
                      </a:lnTo>
                      <a:cubicBezTo>
                        <a:pt x="3801" y="1211607"/>
                        <a:pt x="3140" y="1192239"/>
                        <a:pt x="2259" y="1171990"/>
                      </a:cubicBezTo>
                      <a:cubicBezTo>
                        <a:pt x="1818" y="1155924"/>
                        <a:pt x="1157" y="1139197"/>
                        <a:pt x="1818" y="1122470"/>
                      </a:cubicBezTo>
                      <a:cubicBezTo>
                        <a:pt x="2920" y="1088576"/>
                        <a:pt x="5124" y="1048959"/>
                        <a:pt x="15702" y="1010883"/>
                      </a:cubicBezTo>
                      <a:cubicBezTo>
                        <a:pt x="28043" y="965324"/>
                        <a:pt x="50743" y="930109"/>
                        <a:pt x="82918" y="905899"/>
                      </a:cubicBezTo>
                      <a:cubicBezTo>
                        <a:pt x="113772" y="882789"/>
                        <a:pt x="151016" y="867163"/>
                        <a:pt x="186718" y="853737"/>
                      </a:cubicBezTo>
                      <a:cubicBezTo>
                        <a:pt x="233439" y="829307"/>
                        <a:pt x="474095" y="759978"/>
                        <a:pt x="483792" y="749194"/>
                      </a:cubicBezTo>
                      <a:cubicBezTo>
                        <a:pt x="502965" y="727184"/>
                        <a:pt x="509797" y="663138"/>
                        <a:pt x="512000" y="636947"/>
                      </a:cubicBezTo>
                      <a:cubicBezTo>
                        <a:pt x="503406" y="627703"/>
                        <a:pt x="494590" y="618019"/>
                        <a:pt x="487979" y="611416"/>
                      </a:cubicBezTo>
                      <a:cubicBezTo>
                        <a:pt x="484453" y="607894"/>
                        <a:pt x="470569" y="557273"/>
                        <a:pt x="468806" y="534824"/>
                      </a:cubicBezTo>
                      <a:cubicBezTo>
                        <a:pt x="468585" y="533503"/>
                        <a:pt x="465500" y="531302"/>
                        <a:pt x="463737" y="531302"/>
                      </a:cubicBezTo>
                      <a:cubicBezTo>
                        <a:pt x="457566" y="530862"/>
                        <a:pt x="451836" y="529542"/>
                        <a:pt x="448531" y="524259"/>
                      </a:cubicBezTo>
                      <a:cubicBezTo>
                        <a:pt x="446327" y="520738"/>
                        <a:pt x="445005" y="516556"/>
                        <a:pt x="443462" y="512595"/>
                      </a:cubicBezTo>
                      <a:cubicBezTo>
                        <a:pt x="439054" y="500489"/>
                        <a:pt x="435528" y="487064"/>
                        <a:pt x="428917" y="476059"/>
                      </a:cubicBezTo>
                      <a:cubicBezTo>
                        <a:pt x="413049" y="450309"/>
                        <a:pt x="400488" y="423897"/>
                        <a:pt x="402471" y="393305"/>
                      </a:cubicBezTo>
                      <a:cubicBezTo>
                        <a:pt x="403352" y="377238"/>
                        <a:pt x="404895" y="361391"/>
                        <a:pt x="406658" y="345545"/>
                      </a:cubicBezTo>
                      <a:cubicBezTo>
                        <a:pt x="407099" y="341583"/>
                        <a:pt x="411286" y="338722"/>
                        <a:pt x="416135" y="341363"/>
                      </a:cubicBezTo>
                      <a:cubicBezTo>
                        <a:pt x="418118" y="342463"/>
                        <a:pt x="427154" y="351927"/>
                        <a:pt x="428696" y="353688"/>
                      </a:cubicBezTo>
                      <a:cubicBezTo>
                        <a:pt x="429137" y="351047"/>
                        <a:pt x="418118" y="286780"/>
                        <a:pt x="418118" y="277096"/>
                      </a:cubicBezTo>
                      <a:cubicBezTo>
                        <a:pt x="417898" y="255087"/>
                        <a:pt x="417457" y="233078"/>
                        <a:pt x="418338" y="211068"/>
                      </a:cubicBezTo>
                      <a:cubicBezTo>
                        <a:pt x="418779" y="192581"/>
                        <a:pt x="425170" y="154725"/>
                        <a:pt x="426933" y="151203"/>
                      </a:cubicBezTo>
                      <a:cubicBezTo>
                        <a:pt x="431120" y="142620"/>
                        <a:pt x="435308" y="133816"/>
                        <a:pt x="440156" y="125453"/>
                      </a:cubicBezTo>
                      <a:cubicBezTo>
                        <a:pt x="444343" y="118410"/>
                        <a:pt x="522358" y="26851"/>
                        <a:pt x="573928" y="15407"/>
                      </a:cubicBezTo>
                      <a:cubicBezTo>
                        <a:pt x="583184" y="13426"/>
                        <a:pt x="635194" y="440"/>
                        <a:pt x="674201" y="0"/>
                      </a:cubicBezTo>
                      <a:close/>
                    </a:path>
                  </a:pathLst>
                </a:custGeom>
                <a:solidFill>
                  <a:srgbClr val="FFDCAE"/>
                </a:solidFill>
                <a:ln w="19050">
                  <a:solidFill>
                    <a:srgbClr val="AE8057"/>
                  </a:solidFill>
                  <a:round/>
                  <a:headEnd/>
                  <a:tailEnd/>
                </a:ln>
              </p:spPr>
              <p:txBody>
                <a:bodyPr vert="horz" wrap="square" lIns="91440" tIns="45720" rIns="91440" bIns="45720" numCol="1" anchor="t" anchorCtr="0" compatLnSpc="1">
                  <a:prstTxWarp prst="textNoShape">
                    <a:avLst/>
                  </a:prstTxWarp>
                  <a:noAutofit/>
                </a:bodyPr>
                <a:lstStyle/>
                <a:p>
                  <a:endParaRPr lang="en-US" dirty="0"/>
                </a:p>
              </p:txBody>
            </p:sp>
          </p:grpSp>
          <p:sp>
            <p:nvSpPr>
              <p:cNvPr id="69" name="TextBox 28"/>
              <p:cNvSpPr txBox="1">
                <a:spLocks noChangeArrowheads="1"/>
              </p:cNvSpPr>
              <p:nvPr/>
            </p:nvSpPr>
            <p:spPr bwMode="auto">
              <a:xfrm>
                <a:off x="649514" y="4464904"/>
                <a:ext cx="20193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dirty="0">
                    <a:solidFill>
                      <a:schemeClr val="bg2">
                        <a:lumMod val="25000"/>
                      </a:schemeClr>
                    </a:solidFill>
                    <a:latin typeface="+mn-lt"/>
                  </a:rPr>
                  <a:t>Small samples for model inputs</a:t>
                </a:r>
              </a:p>
            </p:txBody>
          </p:sp>
        </p:grpSp>
      </p:grpSp>
      <p:sp>
        <p:nvSpPr>
          <p:cNvPr id="146" name="Rectangle 145"/>
          <p:cNvSpPr/>
          <p:nvPr/>
        </p:nvSpPr>
        <p:spPr>
          <a:xfrm>
            <a:off x="0" y="0"/>
            <a:ext cx="9144000" cy="98072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48" name="Group 147"/>
          <p:cNvGrpSpPr/>
          <p:nvPr/>
        </p:nvGrpSpPr>
        <p:grpSpPr>
          <a:xfrm>
            <a:off x="7343108" y="1"/>
            <a:ext cx="1800892" cy="980728"/>
            <a:chOff x="7343108" y="1"/>
            <a:chExt cx="1800892" cy="980728"/>
          </a:xfrm>
        </p:grpSpPr>
        <p:sp>
          <p:nvSpPr>
            <p:cNvPr id="149" name="Freeform 21"/>
            <p:cNvSpPr>
              <a:spLocks/>
            </p:cNvSpPr>
            <p:nvPr/>
          </p:nvSpPr>
          <p:spPr bwMode="auto">
            <a:xfrm>
              <a:off x="7662784" y="208297"/>
              <a:ext cx="133801" cy="154053"/>
            </a:xfrm>
            <a:custGeom>
              <a:avLst/>
              <a:gdLst>
                <a:gd name="T0" fmla="*/ 21 w 78"/>
                <a:gd name="T1" fmla="*/ 84 h 90"/>
                <a:gd name="T2" fmla="*/ 66 w 78"/>
                <a:gd name="T3" fmla="*/ 57 h 90"/>
                <a:gd name="T4" fmla="*/ 66 w 78"/>
                <a:gd name="T5" fmla="*/ 33 h 90"/>
                <a:gd name="T6" fmla="*/ 21 w 78"/>
                <a:gd name="T7" fmla="*/ 7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6" y="57"/>
                    <a:pt x="66" y="57"/>
                    <a:pt x="66" y="57"/>
                  </a:cubicBezTo>
                  <a:cubicBezTo>
                    <a:pt x="78" y="51"/>
                    <a:pt x="78" y="40"/>
                    <a:pt x="66" y="33"/>
                  </a:cubicBezTo>
                  <a:cubicBezTo>
                    <a:pt x="21" y="7"/>
                    <a:pt x="21" y="7"/>
                    <a:pt x="21" y="7"/>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0" name="Freeform 22"/>
            <p:cNvSpPr>
              <a:spLocks/>
            </p:cNvSpPr>
            <p:nvPr/>
          </p:nvSpPr>
          <p:spPr bwMode="auto">
            <a:xfrm>
              <a:off x="7685205" y="703000"/>
              <a:ext cx="135248" cy="156222"/>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20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6"/>
                    <a:pt x="79" y="72"/>
                  </a:cubicBezTo>
                  <a:cubicBezTo>
                    <a:pt x="79" y="20"/>
                    <a:pt x="79" y="20"/>
                    <a:pt x="79" y="20"/>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1" name="Freeform 23"/>
            <p:cNvSpPr>
              <a:spLocks/>
            </p:cNvSpPr>
            <p:nvPr/>
          </p:nvSpPr>
          <p:spPr bwMode="auto">
            <a:xfrm>
              <a:off x="7662784" y="802809"/>
              <a:ext cx="133801" cy="155499"/>
            </a:xfrm>
            <a:custGeom>
              <a:avLst/>
              <a:gdLst>
                <a:gd name="T0" fmla="*/ 66 w 78"/>
                <a:gd name="T1" fmla="*/ 33 h 91"/>
                <a:gd name="T2" fmla="*/ 21 w 78"/>
                <a:gd name="T3" fmla="*/ 7 h 91"/>
                <a:gd name="T4" fmla="*/ 0 w 78"/>
                <a:gd name="T5" fmla="*/ 19 h 91"/>
                <a:gd name="T6" fmla="*/ 0 w 78"/>
                <a:gd name="T7" fmla="*/ 72 h 91"/>
                <a:gd name="T8" fmla="*/ 21 w 78"/>
                <a:gd name="T9" fmla="*/ 84 h 91"/>
                <a:gd name="T10" fmla="*/ 66 w 78"/>
                <a:gd name="T11" fmla="*/ 58 h 91"/>
                <a:gd name="T12" fmla="*/ 66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33"/>
                  </a:moveTo>
                  <a:cubicBezTo>
                    <a:pt x="21" y="7"/>
                    <a:pt x="21" y="7"/>
                    <a:pt x="21" y="7"/>
                  </a:cubicBezTo>
                  <a:cubicBezTo>
                    <a:pt x="9" y="0"/>
                    <a:pt x="0" y="6"/>
                    <a:pt x="0" y="19"/>
                  </a:cubicBezTo>
                  <a:cubicBezTo>
                    <a:pt x="0" y="72"/>
                    <a:pt x="0" y="72"/>
                    <a:pt x="0" y="72"/>
                  </a:cubicBezTo>
                  <a:cubicBezTo>
                    <a:pt x="0" y="85"/>
                    <a:pt x="9" y="91"/>
                    <a:pt x="21" y="84"/>
                  </a:cubicBezTo>
                  <a:cubicBezTo>
                    <a:pt x="66" y="58"/>
                    <a:pt x="66" y="58"/>
                    <a:pt x="66" y="58"/>
                  </a:cubicBezTo>
                  <a:cubicBezTo>
                    <a:pt x="78" y="51"/>
                    <a:pt x="78" y="40"/>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2" name="Freeform 24"/>
            <p:cNvSpPr>
              <a:spLocks/>
            </p:cNvSpPr>
            <p:nvPr/>
          </p:nvSpPr>
          <p:spPr bwMode="auto">
            <a:xfrm>
              <a:off x="7514518" y="802809"/>
              <a:ext cx="134524"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3" name="Freeform 25"/>
            <p:cNvSpPr>
              <a:spLocks/>
            </p:cNvSpPr>
            <p:nvPr/>
          </p:nvSpPr>
          <p:spPr bwMode="auto">
            <a:xfrm>
              <a:off x="7489927" y="1"/>
              <a:ext cx="126569" cy="66539"/>
            </a:xfrm>
            <a:custGeom>
              <a:avLst/>
              <a:gdLst>
                <a:gd name="T0" fmla="*/ 22 w 74"/>
                <a:gd name="T1" fmla="*/ 32 h 39"/>
                <a:gd name="T2" fmla="*/ 67 w 74"/>
                <a:gd name="T3" fmla="*/ 6 h 39"/>
                <a:gd name="T4" fmla="*/ 74 w 74"/>
                <a:gd name="T5" fmla="*/ 0 h 39"/>
                <a:gd name="T6" fmla="*/ 0 w 74"/>
                <a:gd name="T7" fmla="*/ 0 h 39"/>
                <a:gd name="T8" fmla="*/ 0 w 74"/>
                <a:gd name="T9" fmla="*/ 20 h 39"/>
                <a:gd name="T10" fmla="*/ 22 w 74"/>
                <a:gd name="T11" fmla="*/ 32 h 39"/>
              </a:gdLst>
              <a:ahLst/>
              <a:cxnLst>
                <a:cxn ang="0">
                  <a:pos x="T0" y="T1"/>
                </a:cxn>
                <a:cxn ang="0">
                  <a:pos x="T2" y="T3"/>
                </a:cxn>
                <a:cxn ang="0">
                  <a:pos x="T4" y="T5"/>
                </a:cxn>
                <a:cxn ang="0">
                  <a:pos x="T6" y="T7"/>
                </a:cxn>
                <a:cxn ang="0">
                  <a:pos x="T8" y="T9"/>
                </a:cxn>
                <a:cxn ang="0">
                  <a:pos x="T10" y="T11"/>
                </a:cxn>
              </a:cxnLst>
              <a:rect l="0" t="0" r="r" b="b"/>
              <a:pathLst>
                <a:path w="74" h="39">
                  <a:moveTo>
                    <a:pt x="22" y="32"/>
                  </a:moveTo>
                  <a:cubicBezTo>
                    <a:pt x="67" y="6"/>
                    <a:pt x="67" y="6"/>
                    <a:pt x="67" y="6"/>
                  </a:cubicBezTo>
                  <a:cubicBezTo>
                    <a:pt x="70" y="4"/>
                    <a:pt x="72" y="2"/>
                    <a:pt x="74" y="0"/>
                  </a:cubicBezTo>
                  <a:cubicBezTo>
                    <a:pt x="0" y="0"/>
                    <a:pt x="0" y="0"/>
                    <a:pt x="0" y="0"/>
                  </a:cubicBezTo>
                  <a:cubicBezTo>
                    <a:pt x="0" y="20"/>
                    <a:pt x="0" y="20"/>
                    <a:pt x="0" y="20"/>
                  </a:cubicBezTo>
                  <a:cubicBezTo>
                    <a:pt x="0" y="33"/>
                    <a:pt x="10" y="39"/>
                    <a:pt x="22"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4" name="Freeform 26"/>
            <p:cNvSpPr>
              <a:spLocks/>
            </p:cNvSpPr>
            <p:nvPr/>
          </p:nvSpPr>
          <p:spPr bwMode="auto">
            <a:xfrm>
              <a:off x="7489927" y="901894"/>
              <a:ext cx="130185" cy="78835"/>
            </a:xfrm>
            <a:custGeom>
              <a:avLst/>
              <a:gdLst>
                <a:gd name="T0" fmla="*/ 67 w 76"/>
                <a:gd name="T1" fmla="*/ 33 h 46"/>
                <a:gd name="T2" fmla="*/ 22 w 76"/>
                <a:gd name="T3" fmla="*/ 7 h 46"/>
                <a:gd name="T4" fmla="*/ 0 w 76"/>
                <a:gd name="T5" fmla="*/ 19 h 46"/>
                <a:gd name="T6" fmla="*/ 0 w 76"/>
                <a:gd name="T7" fmla="*/ 46 h 46"/>
                <a:gd name="T8" fmla="*/ 76 w 76"/>
                <a:gd name="T9" fmla="*/ 46 h 46"/>
                <a:gd name="T10" fmla="*/ 67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7" y="33"/>
                  </a:moveTo>
                  <a:cubicBezTo>
                    <a:pt x="22" y="7"/>
                    <a:pt x="22" y="7"/>
                    <a:pt x="22" y="7"/>
                  </a:cubicBezTo>
                  <a:cubicBezTo>
                    <a:pt x="10" y="0"/>
                    <a:pt x="0" y="6"/>
                    <a:pt x="0" y="19"/>
                  </a:cubicBezTo>
                  <a:cubicBezTo>
                    <a:pt x="0" y="46"/>
                    <a:pt x="0" y="46"/>
                    <a:pt x="0" y="46"/>
                  </a:cubicBezTo>
                  <a:cubicBezTo>
                    <a:pt x="76" y="46"/>
                    <a:pt x="76" y="46"/>
                    <a:pt x="76" y="46"/>
                  </a:cubicBezTo>
                  <a:cubicBezTo>
                    <a:pt x="76" y="41"/>
                    <a:pt x="73" y="37"/>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5" name="Freeform 27"/>
            <p:cNvSpPr>
              <a:spLocks/>
            </p:cNvSpPr>
            <p:nvPr/>
          </p:nvSpPr>
          <p:spPr bwMode="auto">
            <a:xfrm>
              <a:off x="7834194" y="506276"/>
              <a:ext cx="135248" cy="154053"/>
            </a:xfrm>
            <a:custGeom>
              <a:avLst/>
              <a:gdLst>
                <a:gd name="T0" fmla="*/ 21 w 79"/>
                <a:gd name="T1" fmla="*/ 83 h 90"/>
                <a:gd name="T2" fmla="*/ 67 w 79"/>
                <a:gd name="T3" fmla="*/ 57 h 90"/>
                <a:gd name="T4" fmla="*/ 67 w 79"/>
                <a:gd name="T5" fmla="*/ 33 h 90"/>
                <a:gd name="T6" fmla="*/ 21 w 79"/>
                <a:gd name="T7" fmla="*/ 6 h 90"/>
                <a:gd name="T8" fmla="*/ 0 w 79"/>
                <a:gd name="T9" fmla="*/ 19 h 90"/>
                <a:gd name="T10" fmla="*/ 0 w 79"/>
                <a:gd name="T11" fmla="*/ 71 h 90"/>
                <a:gd name="T12" fmla="*/ 21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1" y="83"/>
                  </a:moveTo>
                  <a:cubicBezTo>
                    <a:pt x="67" y="57"/>
                    <a:pt x="67" y="57"/>
                    <a:pt x="67" y="57"/>
                  </a:cubicBezTo>
                  <a:cubicBezTo>
                    <a:pt x="79" y="50"/>
                    <a:pt x="79" y="39"/>
                    <a:pt x="67" y="33"/>
                  </a:cubicBezTo>
                  <a:cubicBezTo>
                    <a:pt x="21" y="6"/>
                    <a:pt x="21" y="6"/>
                    <a:pt x="21" y="6"/>
                  </a:cubicBezTo>
                  <a:cubicBezTo>
                    <a:pt x="10" y="0"/>
                    <a:pt x="0" y="5"/>
                    <a:pt x="0" y="19"/>
                  </a:cubicBezTo>
                  <a:cubicBezTo>
                    <a:pt x="0" y="71"/>
                    <a:pt x="0" y="71"/>
                    <a:pt x="0" y="71"/>
                  </a:cubicBezTo>
                  <a:cubicBezTo>
                    <a:pt x="0" y="85"/>
                    <a:pt x="10"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6" name="Freeform 28"/>
            <p:cNvSpPr>
              <a:spLocks/>
            </p:cNvSpPr>
            <p:nvPr/>
          </p:nvSpPr>
          <p:spPr bwMode="auto">
            <a:xfrm>
              <a:off x="7690268" y="901894"/>
              <a:ext cx="130185" cy="78835"/>
            </a:xfrm>
            <a:custGeom>
              <a:avLst/>
              <a:gdLst>
                <a:gd name="T0" fmla="*/ 55 w 76"/>
                <a:gd name="T1" fmla="*/ 7 h 46"/>
                <a:gd name="T2" fmla="*/ 9 w 76"/>
                <a:gd name="T3" fmla="*/ 33 h 46"/>
                <a:gd name="T4" fmla="*/ 0 w 76"/>
                <a:gd name="T5" fmla="*/ 46 h 46"/>
                <a:gd name="T6" fmla="*/ 76 w 76"/>
                <a:gd name="T7" fmla="*/ 46 h 46"/>
                <a:gd name="T8" fmla="*/ 76 w 76"/>
                <a:gd name="T9" fmla="*/ 19 h 46"/>
                <a:gd name="T10" fmla="*/ 55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5" y="7"/>
                  </a:moveTo>
                  <a:cubicBezTo>
                    <a:pt x="9" y="33"/>
                    <a:pt x="9" y="33"/>
                    <a:pt x="9" y="33"/>
                  </a:cubicBezTo>
                  <a:cubicBezTo>
                    <a:pt x="3" y="37"/>
                    <a:pt x="0" y="41"/>
                    <a:pt x="0" y="46"/>
                  </a:cubicBezTo>
                  <a:cubicBezTo>
                    <a:pt x="76" y="46"/>
                    <a:pt x="76" y="46"/>
                    <a:pt x="76" y="46"/>
                  </a:cubicBezTo>
                  <a:cubicBezTo>
                    <a:pt x="76" y="19"/>
                    <a:pt x="76" y="19"/>
                    <a:pt x="76" y="19"/>
                  </a:cubicBezTo>
                  <a:cubicBezTo>
                    <a:pt x="76" y="6"/>
                    <a:pt x="66" y="0"/>
                    <a:pt x="55"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7" name="Freeform 29"/>
            <p:cNvSpPr>
              <a:spLocks/>
            </p:cNvSpPr>
            <p:nvPr/>
          </p:nvSpPr>
          <p:spPr bwMode="auto">
            <a:xfrm>
              <a:off x="8373016" y="109212"/>
              <a:ext cx="133078" cy="155499"/>
            </a:xfrm>
            <a:custGeom>
              <a:avLst/>
              <a:gdLst>
                <a:gd name="T0" fmla="*/ 11 w 78"/>
                <a:gd name="T1" fmla="*/ 33 h 91"/>
                <a:gd name="T2" fmla="*/ 11 w 78"/>
                <a:gd name="T3" fmla="*/ 58 h 91"/>
                <a:gd name="T4" fmla="*/ 57 w 78"/>
                <a:gd name="T5" fmla="*/ 84 h 91"/>
                <a:gd name="T6" fmla="*/ 78 w 78"/>
                <a:gd name="T7" fmla="*/ 71 h 91"/>
                <a:gd name="T8" fmla="*/ 78 w 78"/>
                <a:gd name="T9" fmla="*/ 19 h 91"/>
                <a:gd name="T10" fmla="*/ 57 w 78"/>
                <a:gd name="T11" fmla="*/ 7 h 91"/>
                <a:gd name="T12" fmla="*/ 11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11" y="33"/>
                  </a:moveTo>
                  <a:cubicBezTo>
                    <a:pt x="0" y="40"/>
                    <a:pt x="0" y="51"/>
                    <a:pt x="11" y="58"/>
                  </a:cubicBezTo>
                  <a:cubicBezTo>
                    <a:pt x="57" y="84"/>
                    <a:pt x="57" y="84"/>
                    <a:pt x="57" y="84"/>
                  </a:cubicBezTo>
                  <a:cubicBezTo>
                    <a:pt x="68" y="91"/>
                    <a:pt x="78" y="85"/>
                    <a:pt x="78" y="71"/>
                  </a:cubicBezTo>
                  <a:cubicBezTo>
                    <a:pt x="78" y="19"/>
                    <a:pt x="78" y="19"/>
                    <a:pt x="78" y="19"/>
                  </a:cubicBezTo>
                  <a:cubicBezTo>
                    <a:pt x="78" y="5"/>
                    <a:pt x="68" y="0"/>
                    <a:pt x="57" y="7"/>
                  </a:cubicBezTo>
                  <a:lnTo>
                    <a:pt x="11" y="33"/>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8" name="Freeform 30"/>
            <p:cNvSpPr>
              <a:spLocks/>
            </p:cNvSpPr>
            <p:nvPr/>
          </p:nvSpPr>
          <p:spPr bwMode="auto">
            <a:xfrm>
              <a:off x="8177738" y="109212"/>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9" name="Freeform 31"/>
            <p:cNvSpPr>
              <a:spLocks/>
            </p:cNvSpPr>
            <p:nvPr/>
          </p:nvSpPr>
          <p:spPr bwMode="auto">
            <a:xfrm>
              <a:off x="8349148" y="208297"/>
              <a:ext cx="133078" cy="154053"/>
            </a:xfrm>
            <a:custGeom>
              <a:avLst/>
              <a:gdLst>
                <a:gd name="T0" fmla="*/ 21 w 78"/>
                <a:gd name="T1" fmla="*/ 84 h 90"/>
                <a:gd name="T2" fmla="*/ 67 w 78"/>
                <a:gd name="T3" fmla="*/ 57 h 90"/>
                <a:gd name="T4" fmla="*/ 67 w 78"/>
                <a:gd name="T5" fmla="*/ 33 h 90"/>
                <a:gd name="T6" fmla="*/ 21 w 78"/>
                <a:gd name="T7" fmla="*/ 7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7" y="57"/>
                    <a:pt x="67" y="57"/>
                    <a:pt x="67" y="57"/>
                  </a:cubicBezTo>
                  <a:cubicBezTo>
                    <a:pt x="78" y="51"/>
                    <a:pt x="78" y="40"/>
                    <a:pt x="67" y="33"/>
                  </a:cubicBezTo>
                  <a:cubicBezTo>
                    <a:pt x="21" y="7"/>
                    <a:pt x="21" y="7"/>
                    <a:pt x="21" y="7"/>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0" name="Freeform 32"/>
            <p:cNvSpPr>
              <a:spLocks/>
            </p:cNvSpPr>
            <p:nvPr/>
          </p:nvSpPr>
          <p:spPr bwMode="auto">
            <a:xfrm>
              <a:off x="8200159" y="10127"/>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1" name="Freeform 33"/>
            <p:cNvSpPr>
              <a:spLocks/>
            </p:cNvSpPr>
            <p:nvPr/>
          </p:nvSpPr>
          <p:spPr bwMode="auto">
            <a:xfrm>
              <a:off x="8200159" y="208297"/>
              <a:ext cx="135248" cy="154053"/>
            </a:xfrm>
            <a:custGeom>
              <a:avLst/>
              <a:gdLst>
                <a:gd name="T0" fmla="*/ 57 w 79"/>
                <a:gd name="T1" fmla="*/ 7 h 90"/>
                <a:gd name="T2" fmla="*/ 12 w 79"/>
                <a:gd name="T3" fmla="*/ 33 h 90"/>
                <a:gd name="T4" fmla="*/ 12 w 79"/>
                <a:gd name="T5" fmla="*/ 57 h 90"/>
                <a:gd name="T6" fmla="*/ 57 w 79"/>
                <a:gd name="T7" fmla="*/ 84 h 90"/>
                <a:gd name="T8" fmla="*/ 79 w 79"/>
                <a:gd name="T9" fmla="*/ 71 h 90"/>
                <a:gd name="T10" fmla="*/ 79 w 79"/>
                <a:gd name="T11" fmla="*/ 19 h 90"/>
                <a:gd name="T12" fmla="*/ 57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7"/>
                  </a:moveTo>
                  <a:cubicBezTo>
                    <a:pt x="12" y="33"/>
                    <a:pt x="12" y="33"/>
                    <a:pt x="12" y="33"/>
                  </a:cubicBezTo>
                  <a:cubicBezTo>
                    <a:pt x="0" y="40"/>
                    <a:pt x="0" y="51"/>
                    <a:pt x="12" y="57"/>
                  </a:cubicBezTo>
                  <a:cubicBezTo>
                    <a:pt x="57" y="84"/>
                    <a:pt x="57" y="84"/>
                    <a:pt x="57" y="84"/>
                  </a:cubicBezTo>
                  <a:cubicBezTo>
                    <a:pt x="69" y="90"/>
                    <a:pt x="79" y="85"/>
                    <a:pt x="79" y="71"/>
                  </a:cubicBezTo>
                  <a:cubicBezTo>
                    <a:pt x="79" y="19"/>
                    <a:pt x="79" y="19"/>
                    <a:pt x="79" y="19"/>
                  </a:cubicBezTo>
                  <a:cubicBezTo>
                    <a:pt x="79"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2" name="Freeform 34"/>
            <p:cNvSpPr>
              <a:spLocks/>
            </p:cNvSpPr>
            <p:nvPr/>
          </p:nvSpPr>
          <p:spPr bwMode="auto">
            <a:xfrm>
              <a:off x="8349148" y="10127"/>
              <a:ext cx="133078" cy="155499"/>
            </a:xfrm>
            <a:custGeom>
              <a:avLst/>
              <a:gdLst>
                <a:gd name="T0" fmla="*/ 21 w 78"/>
                <a:gd name="T1" fmla="*/ 84 h 91"/>
                <a:gd name="T2" fmla="*/ 67 w 78"/>
                <a:gd name="T3" fmla="*/ 58 h 91"/>
                <a:gd name="T4" fmla="*/ 67 w 78"/>
                <a:gd name="T5" fmla="*/ 33 h 91"/>
                <a:gd name="T6" fmla="*/ 21 w 78"/>
                <a:gd name="T7" fmla="*/ 7 h 91"/>
                <a:gd name="T8" fmla="*/ 0 w 78"/>
                <a:gd name="T9" fmla="*/ 19 h 91"/>
                <a:gd name="T10" fmla="*/ 0 w 78"/>
                <a:gd name="T11" fmla="*/ 72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7" y="58"/>
                    <a:pt x="67" y="58"/>
                    <a:pt x="67" y="58"/>
                  </a:cubicBezTo>
                  <a:cubicBezTo>
                    <a:pt x="78" y="51"/>
                    <a:pt x="78" y="40"/>
                    <a:pt x="67" y="33"/>
                  </a:cubicBezTo>
                  <a:cubicBezTo>
                    <a:pt x="21" y="7"/>
                    <a:pt x="21" y="7"/>
                    <a:pt x="21" y="7"/>
                  </a:cubicBezTo>
                  <a:cubicBezTo>
                    <a:pt x="9" y="0"/>
                    <a:pt x="0" y="6"/>
                    <a:pt x="0" y="19"/>
                  </a:cubicBezTo>
                  <a:cubicBezTo>
                    <a:pt x="0" y="72"/>
                    <a:pt x="0" y="72"/>
                    <a:pt x="0" y="72"/>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3" name="Freeform 35"/>
            <p:cNvSpPr>
              <a:spLocks/>
            </p:cNvSpPr>
            <p:nvPr/>
          </p:nvSpPr>
          <p:spPr bwMode="auto">
            <a:xfrm>
              <a:off x="8373016" y="703000"/>
              <a:ext cx="133078" cy="156222"/>
            </a:xfrm>
            <a:custGeom>
              <a:avLst/>
              <a:gdLst>
                <a:gd name="T0" fmla="*/ 57 w 78"/>
                <a:gd name="T1" fmla="*/ 7 h 91"/>
                <a:gd name="T2" fmla="*/ 11 w 78"/>
                <a:gd name="T3" fmla="*/ 33 h 91"/>
                <a:gd name="T4" fmla="*/ 11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1" y="33"/>
                    <a:pt x="11" y="33"/>
                    <a:pt x="11" y="33"/>
                  </a:cubicBezTo>
                  <a:cubicBezTo>
                    <a:pt x="0" y="40"/>
                    <a:pt x="0" y="51"/>
                    <a:pt x="11" y="58"/>
                  </a:cubicBezTo>
                  <a:cubicBezTo>
                    <a:pt x="57" y="84"/>
                    <a:pt x="57" y="84"/>
                    <a:pt x="57" y="84"/>
                  </a:cubicBezTo>
                  <a:cubicBezTo>
                    <a:pt x="68" y="91"/>
                    <a:pt x="78" y="86"/>
                    <a:pt x="78" y="72"/>
                  </a:cubicBezTo>
                  <a:cubicBezTo>
                    <a:pt x="78" y="20"/>
                    <a:pt x="78" y="20"/>
                    <a:pt x="78" y="20"/>
                  </a:cubicBezTo>
                  <a:cubicBezTo>
                    <a:pt x="78" y="6"/>
                    <a:pt x="68"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4" name="Freeform 36"/>
            <p:cNvSpPr>
              <a:spLocks/>
            </p:cNvSpPr>
            <p:nvPr/>
          </p:nvSpPr>
          <p:spPr bwMode="auto">
            <a:xfrm>
              <a:off x="8177738" y="703000"/>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5" name="Freeform 37"/>
            <p:cNvSpPr>
              <a:spLocks/>
            </p:cNvSpPr>
            <p:nvPr/>
          </p:nvSpPr>
          <p:spPr bwMode="auto">
            <a:xfrm>
              <a:off x="8349148" y="802809"/>
              <a:ext cx="133078" cy="155499"/>
            </a:xfrm>
            <a:custGeom>
              <a:avLst/>
              <a:gdLst>
                <a:gd name="T0" fmla="*/ 67 w 78"/>
                <a:gd name="T1" fmla="*/ 33 h 91"/>
                <a:gd name="T2" fmla="*/ 21 w 78"/>
                <a:gd name="T3" fmla="*/ 7 h 91"/>
                <a:gd name="T4" fmla="*/ 0 w 78"/>
                <a:gd name="T5" fmla="*/ 19 h 91"/>
                <a:gd name="T6" fmla="*/ 0 w 78"/>
                <a:gd name="T7" fmla="*/ 72 h 91"/>
                <a:gd name="T8" fmla="*/ 21 w 78"/>
                <a:gd name="T9" fmla="*/ 84 h 91"/>
                <a:gd name="T10" fmla="*/ 67 w 78"/>
                <a:gd name="T11" fmla="*/ 58 h 91"/>
                <a:gd name="T12" fmla="*/ 67 w 78"/>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7" y="33"/>
                  </a:moveTo>
                  <a:cubicBezTo>
                    <a:pt x="21" y="7"/>
                    <a:pt x="21" y="7"/>
                    <a:pt x="21" y="7"/>
                  </a:cubicBezTo>
                  <a:cubicBezTo>
                    <a:pt x="9" y="0"/>
                    <a:pt x="0" y="6"/>
                    <a:pt x="0" y="19"/>
                  </a:cubicBezTo>
                  <a:cubicBezTo>
                    <a:pt x="0" y="72"/>
                    <a:pt x="0" y="72"/>
                    <a:pt x="0" y="72"/>
                  </a:cubicBezTo>
                  <a:cubicBezTo>
                    <a:pt x="0" y="85"/>
                    <a:pt x="9" y="91"/>
                    <a:pt x="21" y="84"/>
                  </a:cubicBezTo>
                  <a:cubicBezTo>
                    <a:pt x="67" y="58"/>
                    <a:pt x="67" y="58"/>
                    <a:pt x="67" y="58"/>
                  </a:cubicBezTo>
                  <a:cubicBezTo>
                    <a:pt x="78" y="51"/>
                    <a:pt x="78"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6" name="Freeform 38"/>
            <p:cNvSpPr>
              <a:spLocks/>
            </p:cNvSpPr>
            <p:nvPr/>
          </p:nvSpPr>
          <p:spPr bwMode="auto">
            <a:xfrm>
              <a:off x="8200159" y="605362"/>
              <a:ext cx="135248" cy="154776"/>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7" name="Freeform 39"/>
            <p:cNvSpPr>
              <a:spLocks/>
            </p:cNvSpPr>
            <p:nvPr/>
          </p:nvSpPr>
          <p:spPr bwMode="auto">
            <a:xfrm>
              <a:off x="8200159" y="802809"/>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2"/>
                  </a:cubicBezTo>
                  <a:cubicBezTo>
                    <a:pt x="79" y="19"/>
                    <a:pt x="79" y="19"/>
                    <a:pt x="79" y="19"/>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8" name="Freeform 40"/>
            <p:cNvSpPr>
              <a:spLocks/>
            </p:cNvSpPr>
            <p:nvPr/>
          </p:nvSpPr>
          <p:spPr bwMode="auto">
            <a:xfrm>
              <a:off x="8349148" y="605362"/>
              <a:ext cx="133078" cy="154776"/>
            </a:xfrm>
            <a:custGeom>
              <a:avLst/>
              <a:gdLst>
                <a:gd name="T0" fmla="*/ 21 w 78"/>
                <a:gd name="T1" fmla="*/ 83 h 90"/>
                <a:gd name="T2" fmla="*/ 67 w 78"/>
                <a:gd name="T3" fmla="*/ 57 h 90"/>
                <a:gd name="T4" fmla="*/ 67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7" y="57"/>
                    <a:pt x="67" y="57"/>
                    <a:pt x="67" y="57"/>
                  </a:cubicBezTo>
                  <a:cubicBezTo>
                    <a:pt x="78" y="50"/>
                    <a:pt x="78" y="39"/>
                    <a:pt x="67" y="33"/>
                  </a:cubicBezTo>
                  <a:cubicBezTo>
                    <a:pt x="21" y="6"/>
                    <a:pt x="21" y="6"/>
                    <a:pt x="21" y="6"/>
                  </a:cubicBezTo>
                  <a:cubicBezTo>
                    <a:pt x="9" y="0"/>
                    <a:pt x="0" y="5"/>
                    <a:pt x="0" y="19"/>
                  </a:cubicBezTo>
                  <a:cubicBezTo>
                    <a:pt x="0" y="71"/>
                    <a:pt x="0" y="71"/>
                    <a:pt x="0" y="71"/>
                  </a:cubicBezTo>
                  <a:cubicBezTo>
                    <a:pt x="0" y="85"/>
                    <a:pt x="9"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9" name="Freeform 41"/>
            <p:cNvSpPr>
              <a:spLocks/>
            </p:cNvSpPr>
            <p:nvPr/>
          </p:nvSpPr>
          <p:spPr bwMode="auto">
            <a:xfrm>
              <a:off x="8028749" y="109212"/>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1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1"/>
                  </a:cubicBezTo>
                  <a:cubicBezTo>
                    <a:pt x="78" y="19"/>
                    <a:pt x="78" y="19"/>
                    <a:pt x="78" y="19"/>
                  </a:cubicBezTo>
                  <a:cubicBezTo>
                    <a:pt x="78"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0" name="Freeform 42"/>
            <p:cNvSpPr>
              <a:spLocks/>
            </p:cNvSpPr>
            <p:nvPr/>
          </p:nvSpPr>
          <p:spPr bwMode="auto">
            <a:xfrm>
              <a:off x="8004881" y="208297"/>
              <a:ext cx="135248"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1" name="Freeform 43"/>
            <p:cNvSpPr>
              <a:spLocks/>
            </p:cNvSpPr>
            <p:nvPr/>
          </p:nvSpPr>
          <p:spPr bwMode="auto">
            <a:xfrm>
              <a:off x="8028749" y="703000"/>
              <a:ext cx="133801" cy="156222"/>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20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6"/>
                    <a:pt x="78" y="72"/>
                  </a:cubicBezTo>
                  <a:cubicBezTo>
                    <a:pt x="78" y="20"/>
                    <a:pt x="78" y="20"/>
                    <a:pt x="78" y="20"/>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2" name="Freeform 44"/>
            <p:cNvSpPr>
              <a:spLocks/>
            </p:cNvSpPr>
            <p:nvPr/>
          </p:nvSpPr>
          <p:spPr bwMode="auto">
            <a:xfrm>
              <a:off x="7834194" y="703000"/>
              <a:ext cx="135248" cy="156222"/>
            </a:xfrm>
            <a:custGeom>
              <a:avLst/>
              <a:gdLst>
                <a:gd name="T0" fmla="*/ 67 w 79"/>
                <a:gd name="T1" fmla="*/ 33 h 91"/>
                <a:gd name="T2" fmla="*/ 21 w 79"/>
                <a:gd name="T3" fmla="*/ 7 h 91"/>
                <a:gd name="T4" fmla="*/ 0 w 79"/>
                <a:gd name="T5" fmla="*/ 20 h 91"/>
                <a:gd name="T6" fmla="*/ 0 w 79"/>
                <a:gd name="T7" fmla="*/ 72 h 91"/>
                <a:gd name="T8" fmla="*/ 21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1" y="7"/>
                    <a:pt x="21" y="7"/>
                    <a:pt x="21" y="7"/>
                  </a:cubicBezTo>
                  <a:cubicBezTo>
                    <a:pt x="10" y="0"/>
                    <a:pt x="0" y="6"/>
                    <a:pt x="0" y="20"/>
                  </a:cubicBezTo>
                  <a:cubicBezTo>
                    <a:pt x="0" y="72"/>
                    <a:pt x="0" y="72"/>
                    <a:pt x="0" y="72"/>
                  </a:cubicBezTo>
                  <a:cubicBezTo>
                    <a:pt x="0" y="86"/>
                    <a:pt x="10" y="91"/>
                    <a:pt x="21" y="84"/>
                  </a:cubicBezTo>
                  <a:cubicBezTo>
                    <a:pt x="67" y="58"/>
                    <a:pt x="67" y="58"/>
                    <a:pt x="67" y="58"/>
                  </a:cubicBezTo>
                  <a:cubicBezTo>
                    <a:pt x="79" y="51"/>
                    <a:pt x="79"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3" name="Freeform 45"/>
            <p:cNvSpPr>
              <a:spLocks/>
            </p:cNvSpPr>
            <p:nvPr/>
          </p:nvSpPr>
          <p:spPr bwMode="auto">
            <a:xfrm>
              <a:off x="7858062" y="605362"/>
              <a:ext cx="133078" cy="154776"/>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4" name="Freeform 46"/>
            <p:cNvSpPr>
              <a:spLocks/>
            </p:cNvSpPr>
            <p:nvPr/>
          </p:nvSpPr>
          <p:spPr bwMode="auto">
            <a:xfrm>
              <a:off x="8004881" y="605362"/>
              <a:ext cx="135248" cy="154776"/>
            </a:xfrm>
            <a:custGeom>
              <a:avLst/>
              <a:gdLst>
                <a:gd name="T0" fmla="*/ 67 w 79"/>
                <a:gd name="T1" fmla="*/ 57 h 90"/>
                <a:gd name="T2" fmla="*/ 67 w 79"/>
                <a:gd name="T3" fmla="*/ 33 h 90"/>
                <a:gd name="T4" fmla="*/ 22 w 79"/>
                <a:gd name="T5" fmla="*/ 6 h 90"/>
                <a:gd name="T6" fmla="*/ 0 w 79"/>
                <a:gd name="T7" fmla="*/ 19 h 90"/>
                <a:gd name="T8" fmla="*/ 0 w 79"/>
                <a:gd name="T9" fmla="*/ 71 h 90"/>
                <a:gd name="T10" fmla="*/ 22 w 79"/>
                <a:gd name="T11" fmla="*/ 83 h 90"/>
                <a:gd name="T12" fmla="*/ 67 w 79"/>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67" y="57"/>
                  </a:move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lnTo>
                    <a:pt x="67" y="57"/>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5" name="Freeform 47"/>
            <p:cNvSpPr>
              <a:spLocks/>
            </p:cNvSpPr>
            <p:nvPr/>
          </p:nvSpPr>
          <p:spPr bwMode="auto">
            <a:xfrm>
              <a:off x="8177738" y="1"/>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1" y="2"/>
                    <a:pt x="73" y="0"/>
                  </a:cubicBezTo>
                  <a:cubicBezTo>
                    <a:pt x="0" y="0"/>
                    <a:pt x="0" y="0"/>
                    <a:pt x="0" y="0"/>
                  </a:cubicBezTo>
                  <a:cubicBezTo>
                    <a:pt x="0" y="20"/>
                    <a:pt x="0" y="20"/>
                    <a:pt x="0" y="20"/>
                  </a:cubicBezTo>
                  <a:cubicBezTo>
                    <a:pt x="0" y="33"/>
                    <a:pt x="9" y="39"/>
                    <a:pt x="21"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6" name="Freeform 48"/>
            <p:cNvSpPr>
              <a:spLocks/>
            </p:cNvSpPr>
            <p:nvPr/>
          </p:nvSpPr>
          <p:spPr bwMode="auto">
            <a:xfrm>
              <a:off x="8200159" y="407191"/>
              <a:ext cx="135248" cy="154053"/>
            </a:xfrm>
            <a:custGeom>
              <a:avLst/>
              <a:gdLst>
                <a:gd name="T0" fmla="*/ 57 w 79"/>
                <a:gd name="T1" fmla="*/ 6 h 90"/>
                <a:gd name="T2" fmla="*/ 12 w 79"/>
                <a:gd name="T3" fmla="*/ 33 h 90"/>
                <a:gd name="T4" fmla="*/ 12 w 79"/>
                <a:gd name="T5" fmla="*/ 57 h 90"/>
                <a:gd name="T6" fmla="*/ 57 w 79"/>
                <a:gd name="T7" fmla="*/ 83 h 90"/>
                <a:gd name="T8" fmla="*/ 79 w 79"/>
                <a:gd name="T9" fmla="*/ 71 h 90"/>
                <a:gd name="T10" fmla="*/ 79 w 79"/>
                <a:gd name="T11" fmla="*/ 19 h 90"/>
                <a:gd name="T12" fmla="*/ 57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7" y="6"/>
                  </a:moveTo>
                  <a:cubicBezTo>
                    <a:pt x="12" y="33"/>
                    <a:pt x="12" y="33"/>
                    <a:pt x="12" y="33"/>
                  </a:cubicBezTo>
                  <a:cubicBezTo>
                    <a:pt x="0" y="39"/>
                    <a:pt x="0" y="50"/>
                    <a:pt x="12" y="57"/>
                  </a:cubicBezTo>
                  <a:cubicBezTo>
                    <a:pt x="57" y="83"/>
                    <a:pt x="57" y="83"/>
                    <a:pt x="57" y="83"/>
                  </a:cubicBezTo>
                  <a:cubicBezTo>
                    <a:pt x="69" y="90"/>
                    <a:pt x="79" y="85"/>
                    <a:pt x="79" y="71"/>
                  </a:cubicBezTo>
                  <a:cubicBezTo>
                    <a:pt x="79" y="19"/>
                    <a:pt x="79" y="19"/>
                    <a:pt x="79" y="19"/>
                  </a:cubicBezTo>
                  <a:cubicBezTo>
                    <a:pt x="79"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7" name="Freeform 49"/>
            <p:cNvSpPr>
              <a:spLocks/>
            </p:cNvSpPr>
            <p:nvPr/>
          </p:nvSpPr>
          <p:spPr bwMode="auto">
            <a:xfrm>
              <a:off x="8177738" y="506276"/>
              <a:ext cx="133801" cy="154053"/>
            </a:xfrm>
            <a:custGeom>
              <a:avLst/>
              <a:gdLst>
                <a:gd name="T0" fmla="*/ 0 w 78"/>
                <a:gd name="T1" fmla="*/ 19 h 90"/>
                <a:gd name="T2" fmla="*/ 0 w 78"/>
                <a:gd name="T3" fmla="*/ 71 h 90"/>
                <a:gd name="T4" fmla="*/ 21 w 78"/>
                <a:gd name="T5" fmla="*/ 83 h 90"/>
                <a:gd name="T6" fmla="*/ 66 w 78"/>
                <a:gd name="T7" fmla="*/ 57 h 90"/>
                <a:gd name="T8" fmla="*/ 66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6" y="57"/>
                    <a:pt x="66" y="57"/>
                    <a:pt x="66" y="57"/>
                  </a:cubicBezTo>
                  <a:cubicBezTo>
                    <a:pt x="78" y="50"/>
                    <a:pt x="78" y="39"/>
                    <a:pt x="66" y="33"/>
                  </a:cubicBezTo>
                  <a:cubicBezTo>
                    <a:pt x="21" y="6"/>
                    <a:pt x="21" y="6"/>
                    <a:pt x="21" y="6"/>
                  </a:cubicBezTo>
                  <a:cubicBezTo>
                    <a:pt x="9"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8" name="Freeform 50"/>
            <p:cNvSpPr>
              <a:spLocks/>
            </p:cNvSpPr>
            <p:nvPr/>
          </p:nvSpPr>
          <p:spPr bwMode="auto">
            <a:xfrm>
              <a:off x="8028749" y="308106"/>
              <a:ext cx="133801" cy="154053"/>
            </a:xfrm>
            <a:custGeom>
              <a:avLst/>
              <a:gdLst>
                <a:gd name="T0" fmla="*/ 78 w 78"/>
                <a:gd name="T1" fmla="*/ 19 h 90"/>
                <a:gd name="T2" fmla="*/ 57 w 78"/>
                <a:gd name="T3" fmla="*/ 6 h 90"/>
                <a:gd name="T4" fmla="*/ 12 w 78"/>
                <a:gd name="T5" fmla="*/ 33 h 90"/>
                <a:gd name="T6" fmla="*/ 12 w 78"/>
                <a:gd name="T7" fmla="*/ 57 h 90"/>
                <a:gd name="T8" fmla="*/ 57 w 78"/>
                <a:gd name="T9" fmla="*/ 84 h 90"/>
                <a:gd name="T10" fmla="*/ 78 w 78"/>
                <a:gd name="T11" fmla="*/ 71 h 90"/>
                <a:gd name="T12" fmla="*/ 78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78" y="19"/>
                  </a:moveTo>
                  <a:cubicBezTo>
                    <a:pt x="78" y="5"/>
                    <a:pt x="69" y="0"/>
                    <a:pt x="57" y="6"/>
                  </a:cubicBezTo>
                  <a:cubicBezTo>
                    <a:pt x="12" y="33"/>
                    <a:pt x="12" y="33"/>
                    <a:pt x="12" y="33"/>
                  </a:cubicBezTo>
                  <a:cubicBezTo>
                    <a:pt x="0" y="40"/>
                    <a:pt x="0" y="51"/>
                    <a:pt x="12" y="57"/>
                  </a:cubicBezTo>
                  <a:cubicBezTo>
                    <a:pt x="57" y="84"/>
                    <a:pt x="57" y="84"/>
                    <a:pt x="57" y="84"/>
                  </a:cubicBezTo>
                  <a:cubicBezTo>
                    <a:pt x="69" y="90"/>
                    <a:pt x="78" y="85"/>
                    <a:pt x="78" y="71"/>
                  </a:cubicBezTo>
                  <a:lnTo>
                    <a:pt x="78" y="19"/>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9" name="Freeform 51"/>
            <p:cNvSpPr>
              <a:spLocks/>
            </p:cNvSpPr>
            <p:nvPr/>
          </p:nvSpPr>
          <p:spPr bwMode="auto">
            <a:xfrm>
              <a:off x="8028749" y="506276"/>
              <a:ext cx="133801" cy="154053"/>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0" name="Freeform 52"/>
            <p:cNvSpPr>
              <a:spLocks/>
            </p:cNvSpPr>
            <p:nvPr/>
          </p:nvSpPr>
          <p:spPr bwMode="auto">
            <a:xfrm>
              <a:off x="8177738" y="308106"/>
              <a:ext cx="133801" cy="154053"/>
            </a:xfrm>
            <a:custGeom>
              <a:avLst/>
              <a:gdLst>
                <a:gd name="T0" fmla="*/ 66 w 78"/>
                <a:gd name="T1" fmla="*/ 57 h 90"/>
                <a:gd name="T2" fmla="*/ 66 w 78"/>
                <a:gd name="T3" fmla="*/ 33 h 90"/>
                <a:gd name="T4" fmla="*/ 21 w 78"/>
                <a:gd name="T5" fmla="*/ 6 h 90"/>
                <a:gd name="T6" fmla="*/ 0 w 78"/>
                <a:gd name="T7" fmla="*/ 19 h 90"/>
                <a:gd name="T8" fmla="*/ 0 w 78"/>
                <a:gd name="T9" fmla="*/ 71 h 90"/>
                <a:gd name="T10" fmla="*/ 21 w 78"/>
                <a:gd name="T11" fmla="*/ 84 h 90"/>
                <a:gd name="T12" fmla="*/ 66 w 78"/>
                <a:gd name="T13" fmla="*/ 5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66" y="57"/>
                  </a:move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lnTo>
                    <a:pt x="66" y="57"/>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1" name="Freeform 53"/>
            <p:cNvSpPr>
              <a:spLocks/>
            </p:cNvSpPr>
            <p:nvPr/>
          </p:nvSpPr>
          <p:spPr bwMode="auto">
            <a:xfrm>
              <a:off x="8177738" y="901894"/>
              <a:ext cx="128015" cy="78835"/>
            </a:xfrm>
            <a:custGeom>
              <a:avLst/>
              <a:gdLst>
                <a:gd name="T0" fmla="*/ 66 w 75"/>
                <a:gd name="T1" fmla="*/ 33 h 46"/>
                <a:gd name="T2" fmla="*/ 21 w 75"/>
                <a:gd name="T3" fmla="*/ 7 h 46"/>
                <a:gd name="T4" fmla="*/ 0 w 75"/>
                <a:gd name="T5" fmla="*/ 19 h 46"/>
                <a:gd name="T6" fmla="*/ 0 w 75"/>
                <a:gd name="T7" fmla="*/ 46 h 46"/>
                <a:gd name="T8" fmla="*/ 75 w 75"/>
                <a:gd name="T9" fmla="*/ 46 h 46"/>
                <a:gd name="T10" fmla="*/ 66 w 75"/>
                <a:gd name="T11" fmla="*/ 33 h 46"/>
              </a:gdLst>
              <a:ahLst/>
              <a:cxnLst>
                <a:cxn ang="0">
                  <a:pos x="T0" y="T1"/>
                </a:cxn>
                <a:cxn ang="0">
                  <a:pos x="T2" y="T3"/>
                </a:cxn>
                <a:cxn ang="0">
                  <a:pos x="T4" y="T5"/>
                </a:cxn>
                <a:cxn ang="0">
                  <a:pos x="T6" y="T7"/>
                </a:cxn>
                <a:cxn ang="0">
                  <a:pos x="T8" y="T9"/>
                </a:cxn>
                <a:cxn ang="0">
                  <a:pos x="T10" y="T11"/>
                </a:cxn>
              </a:cxnLst>
              <a:rect l="0" t="0" r="r" b="b"/>
              <a:pathLst>
                <a:path w="75"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5" y="41"/>
                    <a:pt x="72" y="37"/>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2" name="Freeform 54"/>
            <p:cNvSpPr>
              <a:spLocks/>
            </p:cNvSpPr>
            <p:nvPr/>
          </p:nvSpPr>
          <p:spPr bwMode="auto">
            <a:xfrm>
              <a:off x="8519835" y="1"/>
              <a:ext cx="125122" cy="66539"/>
            </a:xfrm>
            <a:custGeom>
              <a:avLst/>
              <a:gdLst>
                <a:gd name="T0" fmla="*/ 22 w 73"/>
                <a:gd name="T1" fmla="*/ 32 h 39"/>
                <a:gd name="T2" fmla="*/ 67 w 73"/>
                <a:gd name="T3" fmla="*/ 6 h 39"/>
                <a:gd name="T4" fmla="*/ 73 w 73"/>
                <a:gd name="T5" fmla="*/ 0 h 39"/>
                <a:gd name="T6" fmla="*/ 0 w 73"/>
                <a:gd name="T7" fmla="*/ 0 h 39"/>
                <a:gd name="T8" fmla="*/ 0 w 73"/>
                <a:gd name="T9" fmla="*/ 20 h 39"/>
                <a:gd name="T10" fmla="*/ 22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2" y="32"/>
                  </a:moveTo>
                  <a:cubicBezTo>
                    <a:pt x="67" y="6"/>
                    <a:pt x="67" y="6"/>
                    <a:pt x="67" y="6"/>
                  </a:cubicBezTo>
                  <a:cubicBezTo>
                    <a:pt x="70" y="4"/>
                    <a:pt x="72" y="2"/>
                    <a:pt x="73" y="0"/>
                  </a:cubicBezTo>
                  <a:cubicBezTo>
                    <a:pt x="0" y="0"/>
                    <a:pt x="0" y="0"/>
                    <a:pt x="0" y="0"/>
                  </a:cubicBezTo>
                  <a:cubicBezTo>
                    <a:pt x="0" y="20"/>
                    <a:pt x="0" y="20"/>
                    <a:pt x="0" y="20"/>
                  </a:cubicBezTo>
                  <a:cubicBezTo>
                    <a:pt x="0" y="33"/>
                    <a:pt x="10" y="39"/>
                    <a:pt x="22"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3" name="Freeform 55"/>
            <p:cNvSpPr>
              <a:spLocks/>
            </p:cNvSpPr>
            <p:nvPr/>
          </p:nvSpPr>
          <p:spPr bwMode="auto">
            <a:xfrm>
              <a:off x="8381695" y="1"/>
              <a:ext cx="124399" cy="66539"/>
            </a:xfrm>
            <a:custGeom>
              <a:avLst/>
              <a:gdLst>
                <a:gd name="T0" fmla="*/ 6 w 73"/>
                <a:gd name="T1" fmla="*/ 6 h 39"/>
                <a:gd name="T2" fmla="*/ 52 w 73"/>
                <a:gd name="T3" fmla="*/ 32 h 39"/>
                <a:gd name="T4" fmla="*/ 73 w 73"/>
                <a:gd name="T5" fmla="*/ 20 h 39"/>
                <a:gd name="T6" fmla="*/ 73 w 73"/>
                <a:gd name="T7" fmla="*/ 0 h 39"/>
                <a:gd name="T8" fmla="*/ 0 w 73"/>
                <a:gd name="T9" fmla="*/ 0 h 39"/>
                <a:gd name="T10" fmla="*/ 6 w 73"/>
                <a:gd name="T11" fmla="*/ 6 h 39"/>
              </a:gdLst>
              <a:ahLst/>
              <a:cxnLst>
                <a:cxn ang="0">
                  <a:pos x="T0" y="T1"/>
                </a:cxn>
                <a:cxn ang="0">
                  <a:pos x="T2" y="T3"/>
                </a:cxn>
                <a:cxn ang="0">
                  <a:pos x="T4" y="T5"/>
                </a:cxn>
                <a:cxn ang="0">
                  <a:pos x="T6" y="T7"/>
                </a:cxn>
                <a:cxn ang="0">
                  <a:pos x="T8" y="T9"/>
                </a:cxn>
                <a:cxn ang="0">
                  <a:pos x="T10" y="T11"/>
                </a:cxn>
              </a:cxnLst>
              <a:rect l="0" t="0" r="r" b="b"/>
              <a:pathLst>
                <a:path w="73" h="39">
                  <a:moveTo>
                    <a:pt x="6" y="6"/>
                  </a:moveTo>
                  <a:cubicBezTo>
                    <a:pt x="52" y="32"/>
                    <a:pt x="52" y="32"/>
                    <a:pt x="52" y="32"/>
                  </a:cubicBezTo>
                  <a:cubicBezTo>
                    <a:pt x="63" y="39"/>
                    <a:pt x="73" y="33"/>
                    <a:pt x="73" y="20"/>
                  </a:cubicBezTo>
                  <a:cubicBezTo>
                    <a:pt x="73" y="0"/>
                    <a:pt x="73" y="0"/>
                    <a:pt x="73" y="0"/>
                  </a:cubicBezTo>
                  <a:cubicBezTo>
                    <a:pt x="0" y="0"/>
                    <a:pt x="0" y="0"/>
                    <a:pt x="0" y="0"/>
                  </a:cubicBezTo>
                  <a:cubicBezTo>
                    <a:pt x="1" y="2"/>
                    <a:pt x="3" y="4"/>
                    <a:pt x="6"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4" name="Freeform 56"/>
            <p:cNvSpPr>
              <a:spLocks/>
            </p:cNvSpPr>
            <p:nvPr/>
          </p:nvSpPr>
          <p:spPr bwMode="auto">
            <a:xfrm>
              <a:off x="8543703" y="407191"/>
              <a:ext cx="133801" cy="154053"/>
            </a:xfrm>
            <a:custGeom>
              <a:avLst/>
              <a:gdLst>
                <a:gd name="T0" fmla="*/ 12 w 78"/>
                <a:gd name="T1" fmla="*/ 33 h 90"/>
                <a:gd name="T2" fmla="*/ 12 w 78"/>
                <a:gd name="T3" fmla="*/ 57 h 90"/>
                <a:gd name="T4" fmla="*/ 57 w 78"/>
                <a:gd name="T5" fmla="*/ 83 h 90"/>
                <a:gd name="T6" fmla="*/ 78 w 78"/>
                <a:gd name="T7" fmla="*/ 71 h 90"/>
                <a:gd name="T8" fmla="*/ 78 w 78"/>
                <a:gd name="T9" fmla="*/ 19 h 90"/>
                <a:gd name="T10" fmla="*/ 57 w 78"/>
                <a:gd name="T11" fmla="*/ 6 h 90"/>
                <a:gd name="T12" fmla="*/ 12 w 78"/>
                <a:gd name="T13" fmla="*/ 3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12" y="33"/>
                  </a:move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lnTo>
                    <a:pt x="12" y="33"/>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5" name="Freeform 57"/>
            <p:cNvSpPr>
              <a:spLocks/>
            </p:cNvSpPr>
            <p:nvPr/>
          </p:nvSpPr>
          <p:spPr bwMode="auto">
            <a:xfrm>
              <a:off x="8349148" y="407191"/>
              <a:ext cx="133078" cy="154053"/>
            </a:xfrm>
            <a:custGeom>
              <a:avLst/>
              <a:gdLst>
                <a:gd name="T0" fmla="*/ 0 w 78"/>
                <a:gd name="T1" fmla="*/ 19 h 90"/>
                <a:gd name="T2" fmla="*/ 0 w 78"/>
                <a:gd name="T3" fmla="*/ 71 h 90"/>
                <a:gd name="T4" fmla="*/ 21 w 78"/>
                <a:gd name="T5" fmla="*/ 83 h 90"/>
                <a:gd name="T6" fmla="*/ 67 w 78"/>
                <a:gd name="T7" fmla="*/ 57 h 90"/>
                <a:gd name="T8" fmla="*/ 67 w 78"/>
                <a:gd name="T9" fmla="*/ 33 h 90"/>
                <a:gd name="T10" fmla="*/ 21 w 78"/>
                <a:gd name="T11" fmla="*/ 6 h 90"/>
                <a:gd name="T12" fmla="*/ 0 w 78"/>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0" y="19"/>
                  </a:moveTo>
                  <a:cubicBezTo>
                    <a:pt x="0" y="71"/>
                    <a:pt x="0" y="71"/>
                    <a:pt x="0" y="71"/>
                  </a:cubicBezTo>
                  <a:cubicBezTo>
                    <a:pt x="0" y="85"/>
                    <a:pt x="9" y="90"/>
                    <a:pt x="21" y="83"/>
                  </a:cubicBezTo>
                  <a:cubicBezTo>
                    <a:pt x="67" y="57"/>
                    <a:pt x="67" y="57"/>
                    <a:pt x="67" y="57"/>
                  </a:cubicBezTo>
                  <a:cubicBezTo>
                    <a:pt x="78" y="50"/>
                    <a:pt x="78" y="39"/>
                    <a:pt x="67" y="33"/>
                  </a:cubicBezTo>
                  <a:cubicBezTo>
                    <a:pt x="21" y="6"/>
                    <a:pt x="21" y="6"/>
                    <a:pt x="21" y="6"/>
                  </a:cubicBezTo>
                  <a:cubicBezTo>
                    <a:pt x="9"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6" name="Freeform 58"/>
            <p:cNvSpPr>
              <a:spLocks/>
            </p:cNvSpPr>
            <p:nvPr/>
          </p:nvSpPr>
          <p:spPr bwMode="auto">
            <a:xfrm>
              <a:off x="8519835" y="506276"/>
              <a:ext cx="135248"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7" name="Freeform 59"/>
            <p:cNvSpPr>
              <a:spLocks/>
            </p:cNvSpPr>
            <p:nvPr/>
          </p:nvSpPr>
          <p:spPr bwMode="auto">
            <a:xfrm>
              <a:off x="8373016" y="308106"/>
              <a:ext cx="133078" cy="154053"/>
            </a:xfrm>
            <a:custGeom>
              <a:avLst/>
              <a:gdLst>
                <a:gd name="T0" fmla="*/ 57 w 78"/>
                <a:gd name="T1" fmla="*/ 6 h 90"/>
                <a:gd name="T2" fmla="*/ 11 w 78"/>
                <a:gd name="T3" fmla="*/ 33 h 90"/>
                <a:gd name="T4" fmla="*/ 11 w 78"/>
                <a:gd name="T5" fmla="*/ 57 h 90"/>
                <a:gd name="T6" fmla="*/ 57 w 78"/>
                <a:gd name="T7" fmla="*/ 84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40"/>
                    <a:pt x="0" y="51"/>
                    <a:pt x="11" y="57"/>
                  </a:cubicBezTo>
                  <a:cubicBezTo>
                    <a:pt x="57" y="84"/>
                    <a:pt x="57" y="84"/>
                    <a:pt x="57" y="84"/>
                  </a:cubicBezTo>
                  <a:cubicBezTo>
                    <a:pt x="68" y="90"/>
                    <a:pt x="78" y="85"/>
                    <a:pt x="78" y="71"/>
                  </a:cubicBezTo>
                  <a:cubicBezTo>
                    <a:pt x="78" y="19"/>
                    <a:pt x="78" y="19"/>
                    <a:pt x="78" y="19"/>
                  </a:cubicBezTo>
                  <a:cubicBezTo>
                    <a:pt x="78" y="5"/>
                    <a:pt x="68"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8" name="Freeform 60"/>
            <p:cNvSpPr>
              <a:spLocks/>
            </p:cNvSpPr>
            <p:nvPr/>
          </p:nvSpPr>
          <p:spPr bwMode="auto">
            <a:xfrm>
              <a:off x="8373016" y="506276"/>
              <a:ext cx="133078" cy="154053"/>
            </a:xfrm>
            <a:custGeom>
              <a:avLst/>
              <a:gdLst>
                <a:gd name="T0" fmla="*/ 57 w 78"/>
                <a:gd name="T1" fmla="*/ 6 h 90"/>
                <a:gd name="T2" fmla="*/ 11 w 78"/>
                <a:gd name="T3" fmla="*/ 33 h 90"/>
                <a:gd name="T4" fmla="*/ 11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1" y="33"/>
                    <a:pt x="11" y="33"/>
                    <a:pt x="11" y="33"/>
                  </a:cubicBezTo>
                  <a:cubicBezTo>
                    <a:pt x="0" y="39"/>
                    <a:pt x="0" y="50"/>
                    <a:pt x="11" y="57"/>
                  </a:cubicBezTo>
                  <a:cubicBezTo>
                    <a:pt x="57" y="83"/>
                    <a:pt x="57" y="83"/>
                    <a:pt x="57" y="83"/>
                  </a:cubicBezTo>
                  <a:cubicBezTo>
                    <a:pt x="68" y="90"/>
                    <a:pt x="78" y="85"/>
                    <a:pt x="78" y="71"/>
                  </a:cubicBezTo>
                  <a:cubicBezTo>
                    <a:pt x="78" y="19"/>
                    <a:pt x="78" y="19"/>
                    <a:pt x="78" y="19"/>
                  </a:cubicBezTo>
                  <a:cubicBezTo>
                    <a:pt x="78" y="5"/>
                    <a:pt x="68"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9" name="Freeform 61"/>
            <p:cNvSpPr>
              <a:spLocks/>
            </p:cNvSpPr>
            <p:nvPr/>
          </p:nvSpPr>
          <p:spPr bwMode="auto">
            <a:xfrm>
              <a:off x="8519835" y="308106"/>
              <a:ext cx="135248" cy="154053"/>
            </a:xfrm>
            <a:custGeom>
              <a:avLst/>
              <a:gdLst>
                <a:gd name="T0" fmla="*/ 22 w 79"/>
                <a:gd name="T1" fmla="*/ 84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6"/>
                    <a:pt x="22" y="6"/>
                    <a:pt x="22" y="6"/>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0" name="Freeform 62"/>
            <p:cNvSpPr>
              <a:spLocks/>
            </p:cNvSpPr>
            <p:nvPr/>
          </p:nvSpPr>
          <p:spPr bwMode="auto">
            <a:xfrm>
              <a:off x="8375909" y="901894"/>
              <a:ext cx="130185" cy="78835"/>
            </a:xfrm>
            <a:custGeom>
              <a:avLst/>
              <a:gdLst>
                <a:gd name="T0" fmla="*/ 55 w 76"/>
                <a:gd name="T1" fmla="*/ 7 h 46"/>
                <a:gd name="T2" fmla="*/ 9 w 76"/>
                <a:gd name="T3" fmla="*/ 33 h 46"/>
                <a:gd name="T4" fmla="*/ 1 w 76"/>
                <a:gd name="T5" fmla="*/ 46 h 46"/>
                <a:gd name="T6" fmla="*/ 76 w 76"/>
                <a:gd name="T7" fmla="*/ 46 h 46"/>
                <a:gd name="T8" fmla="*/ 76 w 76"/>
                <a:gd name="T9" fmla="*/ 19 h 46"/>
                <a:gd name="T10" fmla="*/ 55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5" y="7"/>
                  </a:moveTo>
                  <a:cubicBezTo>
                    <a:pt x="9" y="33"/>
                    <a:pt x="9" y="33"/>
                    <a:pt x="9" y="33"/>
                  </a:cubicBezTo>
                  <a:cubicBezTo>
                    <a:pt x="3" y="37"/>
                    <a:pt x="0" y="41"/>
                    <a:pt x="1" y="46"/>
                  </a:cubicBezTo>
                  <a:cubicBezTo>
                    <a:pt x="76" y="46"/>
                    <a:pt x="76" y="46"/>
                    <a:pt x="76" y="46"/>
                  </a:cubicBezTo>
                  <a:cubicBezTo>
                    <a:pt x="76" y="19"/>
                    <a:pt x="76" y="19"/>
                    <a:pt x="76" y="19"/>
                  </a:cubicBezTo>
                  <a:cubicBezTo>
                    <a:pt x="76" y="6"/>
                    <a:pt x="66" y="0"/>
                    <a:pt x="55"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1" name="Freeform 63"/>
            <p:cNvSpPr>
              <a:spLocks/>
            </p:cNvSpPr>
            <p:nvPr/>
          </p:nvSpPr>
          <p:spPr bwMode="auto">
            <a:xfrm>
              <a:off x="8519835" y="901894"/>
              <a:ext cx="130185" cy="78835"/>
            </a:xfrm>
            <a:custGeom>
              <a:avLst/>
              <a:gdLst>
                <a:gd name="T0" fmla="*/ 67 w 76"/>
                <a:gd name="T1" fmla="*/ 33 h 46"/>
                <a:gd name="T2" fmla="*/ 22 w 76"/>
                <a:gd name="T3" fmla="*/ 7 h 46"/>
                <a:gd name="T4" fmla="*/ 0 w 76"/>
                <a:gd name="T5" fmla="*/ 19 h 46"/>
                <a:gd name="T6" fmla="*/ 0 w 76"/>
                <a:gd name="T7" fmla="*/ 46 h 46"/>
                <a:gd name="T8" fmla="*/ 76 w 76"/>
                <a:gd name="T9" fmla="*/ 46 h 46"/>
                <a:gd name="T10" fmla="*/ 67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7" y="33"/>
                  </a:moveTo>
                  <a:cubicBezTo>
                    <a:pt x="22" y="7"/>
                    <a:pt x="22" y="7"/>
                    <a:pt x="22" y="7"/>
                  </a:cubicBezTo>
                  <a:cubicBezTo>
                    <a:pt x="10" y="0"/>
                    <a:pt x="0" y="6"/>
                    <a:pt x="0" y="19"/>
                  </a:cubicBezTo>
                  <a:cubicBezTo>
                    <a:pt x="0" y="46"/>
                    <a:pt x="0" y="46"/>
                    <a:pt x="0" y="46"/>
                  </a:cubicBezTo>
                  <a:cubicBezTo>
                    <a:pt x="76" y="46"/>
                    <a:pt x="76" y="46"/>
                    <a:pt x="76" y="46"/>
                  </a:cubicBezTo>
                  <a:cubicBezTo>
                    <a:pt x="76" y="41"/>
                    <a:pt x="73" y="37"/>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2" name="Freeform 64"/>
            <p:cNvSpPr>
              <a:spLocks/>
            </p:cNvSpPr>
            <p:nvPr/>
          </p:nvSpPr>
          <p:spPr bwMode="auto">
            <a:xfrm>
              <a:off x="9058657" y="128017"/>
              <a:ext cx="85343" cy="117890"/>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3" name="Freeform 65"/>
            <p:cNvSpPr>
              <a:spLocks/>
            </p:cNvSpPr>
            <p:nvPr/>
          </p:nvSpPr>
          <p:spPr bwMode="auto">
            <a:xfrm>
              <a:off x="8863379" y="109212"/>
              <a:ext cx="133801" cy="155499"/>
            </a:xfrm>
            <a:custGeom>
              <a:avLst/>
              <a:gdLst>
                <a:gd name="T0" fmla="*/ 21 w 78"/>
                <a:gd name="T1" fmla="*/ 84 h 91"/>
                <a:gd name="T2" fmla="*/ 66 w 78"/>
                <a:gd name="T3" fmla="*/ 58 h 91"/>
                <a:gd name="T4" fmla="*/ 66 w 78"/>
                <a:gd name="T5" fmla="*/ 33 h 91"/>
                <a:gd name="T6" fmla="*/ 21 w 78"/>
                <a:gd name="T7" fmla="*/ 7 h 91"/>
                <a:gd name="T8" fmla="*/ 0 w 78"/>
                <a:gd name="T9" fmla="*/ 19 h 91"/>
                <a:gd name="T10" fmla="*/ 0 w 78"/>
                <a:gd name="T11" fmla="*/ 71 h 91"/>
                <a:gd name="T12" fmla="*/ 21 w 78"/>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21" y="84"/>
                  </a:moveTo>
                  <a:cubicBezTo>
                    <a:pt x="66" y="58"/>
                    <a:pt x="66" y="58"/>
                    <a:pt x="66" y="58"/>
                  </a:cubicBezTo>
                  <a:cubicBezTo>
                    <a:pt x="78" y="51"/>
                    <a:pt x="78" y="40"/>
                    <a:pt x="66" y="33"/>
                  </a:cubicBezTo>
                  <a:cubicBezTo>
                    <a:pt x="21" y="7"/>
                    <a:pt x="21" y="7"/>
                    <a:pt x="21" y="7"/>
                  </a:cubicBezTo>
                  <a:cubicBezTo>
                    <a:pt x="9" y="0"/>
                    <a:pt x="0" y="5"/>
                    <a:pt x="0" y="19"/>
                  </a:cubicBezTo>
                  <a:cubicBezTo>
                    <a:pt x="0" y="71"/>
                    <a:pt x="0" y="71"/>
                    <a:pt x="0" y="71"/>
                  </a:cubicBezTo>
                  <a:cubicBezTo>
                    <a:pt x="0" y="85"/>
                    <a:pt x="9" y="91"/>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4" name="Freeform 66"/>
            <p:cNvSpPr>
              <a:spLocks/>
            </p:cNvSpPr>
            <p:nvPr/>
          </p:nvSpPr>
          <p:spPr bwMode="auto">
            <a:xfrm>
              <a:off x="9034789" y="208297"/>
              <a:ext cx="109211" cy="154053"/>
            </a:xfrm>
            <a:custGeom>
              <a:avLst/>
              <a:gdLst>
                <a:gd name="T0" fmla="*/ 0 w 64"/>
                <a:gd name="T1" fmla="*/ 19 h 90"/>
                <a:gd name="T2" fmla="*/ 0 w 64"/>
                <a:gd name="T3" fmla="*/ 71 h 90"/>
                <a:gd name="T4" fmla="*/ 21 w 64"/>
                <a:gd name="T5" fmla="*/ 84 h 90"/>
                <a:gd name="T6" fmla="*/ 64 w 64"/>
                <a:gd name="T7" fmla="*/ 59 h 90"/>
                <a:gd name="T8" fmla="*/ 64 w 64"/>
                <a:gd name="T9" fmla="*/ 31 h 90"/>
                <a:gd name="T10" fmla="*/ 21 w 64"/>
                <a:gd name="T11" fmla="*/ 7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4"/>
                  </a:cubicBezTo>
                  <a:cubicBezTo>
                    <a:pt x="64" y="59"/>
                    <a:pt x="64" y="59"/>
                    <a:pt x="64" y="59"/>
                  </a:cubicBezTo>
                  <a:cubicBezTo>
                    <a:pt x="64" y="31"/>
                    <a:pt x="64" y="31"/>
                    <a:pt x="64" y="31"/>
                  </a:cubicBezTo>
                  <a:cubicBezTo>
                    <a:pt x="21" y="7"/>
                    <a:pt x="21" y="7"/>
                    <a:pt x="21" y="7"/>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5" name="Freeform 67"/>
            <p:cNvSpPr>
              <a:spLocks/>
            </p:cNvSpPr>
            <p:nvPr/>
          </p:nvSpPr>
          <p:spPr bwMode="auto">
            <a:xfrm>
              <a:off x="8885800" y="10127"/>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6" name="Freeform 68"/>
            <p:cNvSpPr>
              <a:spLocks/>
            </p:cNvSpPr>
            <p:nvPr/>
          </p:nvSpPr>
          <p:spPr bwMode="auto">
            <a:xfrm>
              <a:off x="8885800" y="208297"/>
              <a:ext cx="135248" cy="154053"/>
            </a:xfrm>
            <a:custGeom>
              <a:avLst/>
              <a:gdLst>
                <a:gd name="T0" fmla="*/ 58 w 79"/>
                <a:gd name="T1" fmla="*/ 7 h 90"/>
                <a:gd name="T2" fmla="*/ 12 w 79"/>
                <a:gd name="T3" fmla="*/ 33 h 90"/>
                <a:gd name="T4" fmla="*/ 12 w 79"/>
                <a:gd name="T5" fmla="*/ 57 h 90"/>
                <a:gd name="T6" fmla="*/ 58 w 79"/>
                <a:gd name="T7" fmla="*/ 84 h 90"/>
                <a:gd name="T8" fmla="*/ 79 w 79"/>
                <a:gd name="T9" fmla="*/ 71 h 90"/>
                <a:gd name="T10" fmla="*/ 79 w 79"/>
                <a:gd name="T11" fmla="*/ 19 h 90"/>
                <a:gd name="T12" fmla="*/ 58 w 79"/>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7"/>
                  </a:moveTo>
                  <a:cubicBezTo>
                    <a:pt x="12" y="33"/>
                    <a:pt x="12" y="33"/>
                    <a:pt x="12" y="33"/>
                  </a:cubicBezTo>
                  <a:cubicBezTo>
                    <a:pt x="0" y="40"/>
                    <a:pt x="0" y="51"/>
                    <a:pt x="12" y="57"/>
                  </a:cubicBezTo>
                  <a:cubicBezTo>
                    <a:pt x="58" y="84"/>
                    <a:pt x="58" y="84"/>
                    <a:pt x="58" y="84"/>
                  </a:cubicBezTo>
                  <a:cubicBezTo>
                    <a:pt x="69" y="90"/>
                    <a:pt x="79" y="85"/>
                    <a:pt x="79" y="71"/>
                  </a:cubicBezTo>
                  <a:cubicBezTo>
                    <a:pt x="79" y="19"/>
                    <a:pt x="79" y="19"/>
                    <a:pt x="79" y="19"/>
                  </a:cubicBezTo>
                  <a:cubicBezTo>
                    <a:pt x="79" y="5"/>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7" name="Freeform 69"/>
            <p:cNvSpPr>
              <a:spLocks/>
            </p:cNvSpPr>
            <p:nvPr/>
          </p:nvSpPr>
          <p:spPr bwMode="auto">
            <a:xfrm>
              <a:off x="9034789" y="10127"/>
              <a:ext cx="109211" cy="155499"/>
            </a:xfrm>
            <a:custGeom>
              <a:avLst/>
              <a:gdLst>
                <a:gd name="T0" fmla="*/ 0 w 64"/>
                <a:gd name="T1" fmla="*/ 19 h 91"/>
                <a:gd name="T2" fmla="*/ 0 w 64"/>
                <a:gd name="T3" fmla="*/ 72 h 91"/>
                <a:gd name="T4" fmla="*/ 21 w 64"/>
                <a:gd name="T5" fmla="*/ 84 h 91"/>
                <a:gd name="T6" fmla="*/ 64 w 64"/>
                <a:gd name="T7" fmla="*/ 59 h 91"/>
                <a:gd name="T8" fmla="*/ 64 w 64"/>
                <a:gd name="T9" fmla="*/ 31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59"/>
                    <a:pt x="64" y="59"/>
                    <a:pt x="64" y="59"/>
                  </a:cubicBezTo>
                  <a:cubicBezTo>
                    <a:pt x="64" y="31"/>
                    <a:pt x="64" y="31"/>
                    <a:pt x="64" y="31"/>
                  </a:cubicBezTo>
                  <a:cubicBezTo>
                    <a:pt x="21" y="7"/>
                    <a:pt x="21" y="7"/>
                    <a:pt x="21" y="7"/>
                  </a:cubicBezTo>
                  <a:cubicBezTo>
                    <a:pt x="10" y="0"/>
                    <a:pt x="0" y="6"/>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8" name="Freeform 70"/>
            <p:cNvSpPr>
              <a:spLocks/>
            </p:cNvSpPr>
            <p:nvPr/>
          </p:nvSpPr>
          <p:spPr bwMode="auto">
            <a:xfrm>
              <a:off x="9058657" y="721805"/>
              <a:ext cx="85343" cy="118613"/>
            </a:xfrm>
            <a:custGeom>
              <a:avLst/>
              <a:gdLst>
                <a:gd name="T0" fmla="*/ 11 w 50"/>
                <a:gd name="T1" fmla="*/ 47 h 69"/>
                <a:gd name="T2" fmla="*/ 50 w 50"/>
                <a:gd name="T3" fmla="*/ 69 h 69"/>
                <a:gd name="T4" fmla="*/ 50 w 50"/>
                <a:gd name="T5" fmla="*/ 0 h 69"/>
                <a:gd name="T6" fmla="*/ 11 w 50"/>
                <a:gd name="T7" fmla="*/ 22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2"/>
                    <a:pt x="11" y="22"/>
                    <a:pt x="11" y="22"/>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9" name="Freeform 71"/>
            <p:cNvSpPr>
              <a:spLocks/>
            </p:cNvSpPr>
            <p:nvPr/>
          </p:nvSpPr>
          <p:spPr bwMode="auto">
            <a:xfrm>
              <a:off x="8863379" y="703000"/>
              <a:ext cx="133801" cy="156222"/>
            </a:xfrm>
            <a:custGeom>
              <a:avLst/>
              <a:gdLst>
                <a:gd name="T0" fmla="*/ 66 w 78"/>
                <a:gd name="T1" fmla="*/ 58 h 91"/>
                <a:gd name="T2" fmla="*/ 66 w 78"/>
                <a:gd name="T3" fmla="*/ 33 h 91"/>
                <a:gd name="T4" fmla="*/ 21 w 78"/>
                <a:gd name="T5" fmla="*/ 7 h 91"/>
                <a:gd name="T6" fmla="*/ 0 w 78"/>
                <a:gd name="T7" fmla="*/ 20 h 91"/>
                <a:gd name="T8" fmla="*/ 0 w 78"/>
                <a:gd name="T9" fmla="*/ 72 h 91"/>
                <a:gd name="T10" fmla="*/ 21 w 78"/>
                <a:gd name="T11" fmla="*/ 84 h 91"/>
                <a:gd name="T12" fmla="*/ 66 w 78"/>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66" y="58"/>
                  </a:moveTo>
                  <a:cubicBezTo>
                    <a:pt x="78" y="51"/>
                    <a:pt x="78" y="40"/>
                    <a:pt x="66" y="33"/>
                  </a:cubicBezTo>
                  <a:cubicBezTo>
                    <a:pt x="21" y="7"/>
                    <a:pt x="21" y="7"/>
                    <a:pt x="21" y="7"/>
                  </a:cubicBezTo>
                  <a:cubicBezTo>
                    <a:pt x="9" y="0"/>
                    <a:pt x="0" y="6"/>
                    <a:pt x="0" y="20"/>
                  </a:cubicBezTo>
                  <a:cubicBezTo>
                    <a:pt x="0" y="72"/>
                    <a:pt x="0" y="72"/>
                    <a:pt x="0" y="72"/>
                  </a:cubicBezTo>
                  <a:cubicBezTo>
                    <a:pt x="0" y="86"/>
                    <a:pt x="9" y="91"/>
                    <a:pt x="21" y="84"/>
                  </a:cubicBezTo>
                  <a:lnTo>
                    <a:pt x="66"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0" name="Freeform 72"/>
            <p:cNvSpPr>
              <a:spLocks/>
            </p:cNvSpPr>
            <p:nvPr/>
          </p:nvSpPr>
          <p:spPr bwMode="auto">
            <a:xfrm>
              <a:off x="9034789" y="802809"/>
              <a:ext cx="109211" cy="155499"/>
            </a:xfrm>
            <a:custGeom>
              <a:avLst/>
              <a:gdLst>
                <a:gd name="T0" fmla="*/ 0 w 64"/>
                <a:gd name="T1" fmla="*/ 19 h 91"/>
                <a:gd name="T2" fmla="*/ 0 w 64"/>
                <a:gd name="T3" fmla="*/ 72 h 91"/>
                <a:gd name="T4" fmla="*/ 21 w 64"/>
                <a:gd name="T5" fmla="*/ 84 h 91"/>
                <a:gd name="T6" fmla="*/ 64 w 64"/>
                <a:gd name="T7" fmla="*/ 60 h 91"/>
                <a:gd name="T8" fmla="*/ 64 w 64"/>
                <a:gd name="T9" fmla="*/ 32 h 91"/>
                <a:gd name="T10" fmla="*/ 21 w 64"/>
                <a:gd name="T11" fmla="*/ 7 h 91"/>
                <a:gd name="T12" fmla="*/ 0 w 64"/>
                <a:gd name="T13" fmla="*/ 19 h 91"/>
              </a:gdLst>
              <a:ahLst/>
              <a:cxnLst>
                <a:cxn ang="0">
                  <a:pos x="T0" y="T1"/>
                </a:cxn>
                <a:cxn ang="0">
                  <a:pos x="T2" y="T3"/>
                </a:cxn>
                <a:cxn ang="0">
                  <a:pos x="T4" y="T5"/>
                </a:cxn>
                <a:cxn ang="0">
                  <a:pos x="T6" y="T7"/>
                </a:cxn>
                <a:cxn ang="0">
                  <a:pos x="T8" y="T9"/>
                </a:cxn>
                <a:cxn ang="0">
                  <a:pos x="T10" y="T11"/>
                </a:cxn>
                <a:cxn ang="0">
                  <a:pos x="T12" y="T13"/>
                </a:cxn>
              </a:cxnLst>
              <a:rect l="0" t="0" r="r" b="b"/>
              <a:pathLst>
                <a:path w="64" h="91">
                  <a:moveTo>
                    <a:pt x="0" y="19"/>
                  </a:moveTo>
                  <a:cubicBezTo>
                    <a:pt x="0" y="72"/>
                    <a:pt x="0" y="72"/>
                    <a:pt x="0" y="72"/>
                  </a:cubicBezTo>
                  <a:cubicBezTo>
                    <a:pt x="0" y="85"/>
                    <a:pt x="10" y="91"/>
                    <a:pt x="21" y="84"/>
                  </a:cubicBezTo>
                  <a:cubicBezTo>
                    <a:pt x="64" y="60"/>
                    <a:pt x="64" y="60"/>
                    <a:pt x="64" y="60"/>
                  </a:cubicBezTo>
                  <a:cubicBezTo>
                    <a:pt x="64" y="32"/>
                    <a:pt x="64" y="32"/>
                    <a:pt x="64" y="32"/>
                  </a:cubicBezTo>
                  <a:cubicBezTo>
                    <a:pt x="21" y="7"/>
                    <a:pt x="21" y="7"/>
                    <a:pt x="21" y="7"/>
                  </a:cubicBezTo>
                  <a:cubicBezTo>
                    <a:pt x="10" y="0"/>
                    <a:pt x="0" y="6"/>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1" name="Freeform 73"/>
            <p:cNvSpPr>
              <a:spLocks/>
            </p:cNvSpPr>
            <p:nvPr/>
          </p:nvSpPr>
          <p:spPr bwMode="auto">
            <a:xfrm>
              <a:off x="8885800" y="605362"/>
              <a:ext cx="135248" cy="154776"/>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2" name="Freeform 74"/>
            <p:cNvSpPr>
              <a:spLocks/>
            </p:cNvSpPr>
            <p:nvPr/>
          </p:nvSpPr>
          <p:spPr bwMode="auto">
            <a:xfrm>
              <a:off x="8885800" y="802809"/>
              <a:ext cx="135248" cy="155499"/>
            </a:xfrm>
            <a:custGeom>
              <a:avLst/>
              <a:gdLst>
                <a:gd name="T0" fmla="*/ 58 w 79"/>
                <a:gd name="T1" fmla="*/ 7 h 91"/>
                <a:gd name="T2" fmla="*/ 12 w 79"/>
                <a:gd name="T3" fmla="*/ 33 h 91"/>
                <a:gd name="T4" fmla="*/ 12 w 79"/>
                <a:gd name="T5" fmla="*/ 58 h 91"/>
                <a:gd name="T6" fmla="*/ 58 w 79"/>
                <a:gd name="T7" fmla="*/ 84 h 91"/>
                <a:gd name="T8" fmla="*/ 79 w 79"/>
                <a:gd name="T9" fmla="*/ 72 h 91"/>
                <a:gd name="T10" fmla="*/ 79 w 79"/>
                <a:gd name="T11" fmla="*/ 19 h 91"/>
                <a:gd name="T12" fmla="*/ 58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8" y="7"/>
                  </a:moveTo>
                  <a:cubicBezTo>
                    <a:pt x="12" y="33"/>
                    <a:pt x="12" y="33"/>
                    <a:pt x="12" y="33"/>
                  </a:cubicBezTo>
                  <a:cubicBezTo>
                    <a:pt x="0" y="40"/>
                    <a:pt x="0" y="51"/>
                    <a:pt x="12" y="58"/>
                  </a:cubicBezTo>
                  <a:cubicBezTo>
                    <a:pt x="58" y="84"/>
                    <a:pt x="58" y="84"/>
                    <a:pt x="58" y="84"/>
                  </a:cubicBezTo>
                  <a:cubicBezTo>
                    <a:pt x="69" y="91"/>
                    <a:pt x="79" y="85"/>
                    <a:pt x="79" y="72"/>
                  </a:cubicBezTo>
                  <a:cubicBezTo>
                    <a:pt x="79" y="19"/>
                    <a:pt x="79" y="19"/>
                    <a:pt x="79" y="19"/>
                  </a:cubicBezTo>
                  <a:cubicBezTo>
                    <a:pt x="79" y="6"/>
                    <a:pt x="69" y="0"/>
                    <a:pt x="58"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3" name="Freeform 75"/>
            <p:cNvSpPr>
              <a:spLocks/>
            </p:cNvSpPr>
            <p:nvPr/>
          </p:nvSpPr>
          <p:spPr bwMode="auto">
            <a:xfrm>
              <a:off x="9034789" y="605362"/>
              <a:ext cx="109211" cy="154776"/>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4" name="Freeform 76"/>
            <p:cNvSpPr>
              <a:spLocks/>
            </p:cNvSpPr>
            <p:nvPr/>
          </p:nvSpPr>
          <p:spPr bwMode="auto">
            <a:xfrm>
              <a:off x="8715113" y="109212"/>
              <a:ext cx="135248" cy="155499"/>
            </a:xfrm>
            <a:custGeom>
              <a:avLst/>
              <a:gdLst>
                <a:gd name="T0" fmla="*/ 57 w 79"/>
                <a:gd name="T1" fmla="*/ 7 h 91"/>
                <a:gd name="T2" fmla="*/ 12 w 79"/>
                <a:gd name="T3" fmla="*/ 33 h 91"/>
                <a:gd name="T4" fmla="*/ 12 w 79"/>
                <a:gd name="T5" fmla="*/ 58 h 91"/>
                <a:gd name="T6" fmla="*/ 57 w 79"/>
                <a:gd name="T7" fmla="*/ 84 h 91"/>
                <a:gd name="T8" fmla="*/ 79 w 79"/>
                <a:gd name="T9" fmla="*/ 71 h 91"/>
                <a:gd name="T10" fmla="*/ 79 w 79"/>
                <a:gd name="T11" fmla="*/ 19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5"/>
                    <a:pt x="79" y="71"/>
                  </a:cubicBezTo>
                  <a:cubicBezTo>
                    <a:pt x="79" y="19"/>
                    <a:pt x="79" y="19"/>
                    <a:pt x="79" y="19"/>
                  </a:cubicBezTo>
                  <a:cubicBezTo>
                    <a:pt x="79"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5" name="Freeform 77"/>
            <p:cNvSpPr>
              <a:spLocks/>
            </p:cNvSpPr>
            <p:nvPr/>
          </p:nvSpPr>
          <p:spPr bwMode="auto">
            <a:xfrm>
              <a:off x="8519835" y="109212"/>
              <a:ext cx="135248"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1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5"/>
                    <a:pt x="0" y="19"/>
                  </a:cubicBezTo>
                  <a:cubicBezTo>
                    <a:pt x="0" y="71"/>
                    <a:pt x="0" y="71"/>
                    <a:pt x="0" y="71"/>
                  </a:cubicBezTo>
                  <a:cubicBezTo>
                    <a:pt x="0" y="85"/>
                    <a:pt x="10" y="91"/>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6" name="Freeform 78"/>
            <p:cNvSpPr>
              <a:spLocks/>
            </p:cNvSpPr>
            <p:nvPr/>
          </p:nvSpPr>
          <p:spPr bwMode="auto">
            <a:xfrm>
              <a:off x="8691246" y="208297"/>
              <a:ext cx="134524" cy="154053"/>
            </a:xfrm>
            <a:custGeom>
              <a:avLst/>
              <a:gdLst>
                <a:gd name="T0" fmla="*/ 22 w 79"/>
                <a:gd name="T1" fmla="*/ 84 h 90"/>
                <a:gd name="T2" fmla="*/ 67 w 79"/>
                <a:gd name="T3" fmla="*/ 57 h 90"/>
                <a:gd name="T4" fmla="*/ 67 w 79"/>
                <a:gd name="T5" fmla="*/ 33 h 90"/>
                <a:gd name="T6" fmla="*/ 22 w 79"/>
                <a:gd name="T7" fmla="*/ 7 h 90"/>
                <a:gd name="T8" fmla="*/ 0 w 79"/>
                <a:gd name="T9" fmla="*/ 19 h 90"/>
                <a:gd name="T10" fmla="*/ 0 w 79"/>
                <a:gd name="T11" fmla="*/ 71 h 90"/>
                <a:gd name="T12" fmla="*/ 22 w 79"/>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4"/>
                  </a:moveTo>
                  <a:cubicBezTo>
                    <a:pt x="67" y="57"/>
                    <a:pt x="67" y="57"/>
                    <a:pt x="67" y="57"/>
                  </a:cubicBezTo>
                  <a:cubicBezTo>
                    <a:pt x="79" y="51"/>
                    <a:pt x="79" y="40"/>
                    <a:pt x="67" y="33"/>
                  </a:cubicBezTo>
                  <a:cubicBezTo>
                    <a:pt x="22" y="7"/>
                    <a:pt x="22" y="7"/>
                    <a:pt x="22" y="7"/>
                  </a:cubicBezTo>
                  <a:cubicBezTo>
                    <a:pt x="10" y="0"/>
                    <a:pt x="0" y="5"/>
                    <a:pt x="0" y="19"/>
                  </a:cubicBezTo>
                  <a:cubicBezTo>
                    <a:pt x="0" y="71"/>
                    <a:pt x="0" y="71"/>
                    <a:pt x="0" y="71"/>
                  </a:cubicBezTo>
                  <a:cubicBezTo>
                    <a:pt x="0" y="85"/>
                    <a:pt x="10" y="90"/>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7" name="Freeform 79"/>
            <p:cNvSpPr>
              <a:spLocks/>
            </p:cNvSpPr>
            <p:nvPr/>
          </p:nvSpPr>
          <p:spPr bwMode="auto">
            <a:xfrm>
              <a:off x="8543703" y="10127"/>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8" name="Freeform 80"/>
            <p:cNvSpPr>
              <a:spLocks/>
            </p:cNvSpPr>
            <p:nvPr/>
          </p:nvSpPr>
          <p:spPr bwMode="auto">
            <a:xfrm>
              <a:off x="8543703" y="208297"/>
              <a:ext cx="133801" cy="154053"/>
            </a:xfrm>
            <a:custGeom>
              <a:avLst/>
              <a:gdLst>
                <a:gd name="T0" fmla="*/ 57 w 78"/>
                <a:gd name="T1" fmla="*/ 7 h 90"/>
                <a:gd name="T2" fmla="*/ 12 w 78"/>
                <a:gd name="T3" fmla="*/ 33 h 90"/>
                <a:gd name="T4" fmla="*/ 12 w 78"/>
                <a:gd name="T5" fmla="*/ 57 h 90"/>
                <a:gd name="T6" fmla="*/ 57 w 78"/>
                <a:gd name="T7" fmla="*/ 84 h 90"/>
                <a:gd name="T8" fmla="*/ 78 w 78"/>
                <a:gd name="T9" fmla="*/ 71 h 90"/>
                <a:gd name="T10" fmla="*/ 78 w 78"/>
                <a:gd name="T11" fmla="*/ 19 h 90"/>
                <a:gd name="T12" fmla="*/ 57 w 78"/>
                <a:gd name="T13" fmla="*/ 7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7"/>
                  </a:moveTo>
                  <a:cubicBezTo>
                    <a:pt x="12" y="33"/>
                    <a:pt x="12" y="33"/>
                    <a:pt x="12" y="33"/>
                  </a:cubicBezTo>
                  <a:cubicBezTo>
                    <a:pt x="0" y="40"/>
                    <a:pt x="0" y="51"/>
                    <a:pt x="12" y="57"/>
                  </a:cubicBezTo>
                  <a:cubicBezTo>
                    <a:pt x="57" y="84"/>
                    <a:pt x="57" y="84"/>
                    <a:pt x="57" y="84"/>
                  </a:cubicBezTo>
                  <a:cubicBezTo>
                    <a:pt x="69" y="90"/>
                    <a:pt x="78" y="85"/>
                    <a:pt x="78" y="71"/>
                  </a:cubicBezTo>
                  <a:cubicBezTo>
                    <a:pt x="78" y="19"/>
                    <a:pt x="78" y="19"/>
                    <a:pt x="78" y="19"/>
                  </a:cubicBezTo>
                  <a:cubicBezTo>
                    <a:pt x="78" y="5"/>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9" name="Freeform 81"/>
            <p:cNvSpPr>
              <a:spLocks/>
            </p:cNvSpPr>
            <p:nvPr/>
          </p:nvSpPr>
          <p:spPr bwMode="auto">
            <a:xfrm>
              <a:off x="8691246" y="10127"/>
              <a:ext cx="134524" cy="155499"/>
            </a:xfrm>
            <a:custGeom>
              <a:avLst/>
              <a:gdLst>
                <a:gd name="T0" fmla="*/ 22 w 79"/>
                <a:gd name="T1" fmla="*/ 84 h 91"/>
                <a:gd name="T2" fmla="*/ 67 w 79"/>
                <a:gd name="T3" fmla="*/ 58 h 91"/>
                <a:gd name="T4" fmla="*/ 67 w 79"/>
                <a:gd name="T5" fmla="*/ 33 h 91"/>
                <a:gd name="T6" fmla="*/ 22 w 79"/>
                <a:gd name="T7" fmla="*/ 7 h 91"/>
                <a:gd name="T8" fmla="*/ 0 w 79"/>
                <a:gd name="T9" fmla="*/ 19 h 91"/>
                <a:gd name="T10" fmla="*/ 0 w 79"/>
                <a:gd name="T11" fmla="*/ 72 h 91"/>
                <a:gd name="T12" fmla="*/ 22 w 79"/>
                <a:gd name="T13" fmla="*/ 84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22" y="84"/>
                  </a:moveTo>
                  <a:cubicBezTo>
                    <a:pt x="67" y="58"/>
                    <a:pt x="67" y="58"/>
                    <a:pt x="67" y="58"/>
                  </a:cubicBezTo>
                  <a:cubicBezTo>
                    <a:pt x="79" y="51"/>
                    <a:pt x="79" y="40"/>
                    <a:pt x="67" y="33"/>
                  </a:cubicBezTo>
                  <a:cubicBezTo>
                    <a:pt x="22" y="7"/>
                    <a:pt x="22" y="7"/>
                    <a:pt x="22" y="7"/>
                  </a:cubicBezTo>
                  <a:cubicBezTo>
                    <a:pt x="10" y="0"/>
                    <a:pt x="0" y="6"/>
                    <a:pt x="0" y="19"/>
                  </a:cubicBezTo>
                  <a:cubicBezTo>
                    <a:pt x="0" y="72"/>
                    <a:pt x="0" y="72"/>
                    <a:pt x="0" y="72"/>
                  </a:cubicBezTo>
                  <a:cubicBezTo>
                    <a:pt x="0" y="85"/>
                    <a:pt x="10" y="91"/>
                    <a:pt x="22"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0" name="Freeform 82"/>
            <p:cNvSpPr>
              <a:spLocks/>
            </p:cNvSpPr>
            <p:nvPr/>
          </p:nvSpPr>
          <p:spPr bwMode="auto">
            <a:xfrm>
              <a:off x="8715113" y="703000"/>
              <a:ext cx="135248" cy="156222"/>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20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6"/>
                    <a:pt x="79" y="72"/>
                  </a:cubicBezTo>
                  <a:cubicBezTo>
                    <a:pt x="79" y="20"/>
                    <a:pt x="79" y="20"/>
                    <a:pt x="79" y="20"/>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1" name="Freeform 83"/>
            <p:cNvSpPr>
              <a:spLocks/>
            </p:cNvSpPr>
            <p:nvPr/>
          </p:nvSpPr>
          <p:spPr bwMode="auto">
            <a:xfrm>
              <a:off x="8519835" y="703000"/>
              <a:ext cx="135248" cy="156222"/>
            </a:xfrm>
            <a:custGeom>
              <a:avLst/>
              <a:gdLst>
                <a:gd name="T0" fmla="*/ 67 w 79"/>
                <a:gd name="T1" fmla="*/ 58 h 91"/>
                <a:gd name="T2" fmla="*/ 67 w 79"/>
                <a:gd name="T3" fmla="*/ 33 h 91"/>
                <a:gd name="T4" fmla="*/ 22 w 79"/>
                <a:gd name="T5" fmla="*/ 7 h 91"/>
                <a:gd name="T6" fmla="*/ 0 w 79"/>
                <a:gd name="T7" fmla="*/ 20 h 91"/>
                <a:gd name="T8" fmla="*/ 0 w 79"/>
                <a:gd name="T9" fmla="*/ 72 h 91"/>
                <a:gd name="T10" fmla="*/ 22 w 79"/>
                <a:gd name="T11" fmla="*/ 84 h 91"/>
                <a:gd name="T12" fmla="*/ 67 w 79"/>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58"/>
                  </a:moveTo>
                  <a:cubicBezTo>
                    <a:pt x="79" y="51"/>
                    <a:pt x="79" y="40"/>
                    <a:pt x="67" y="33"/>
                  </a:cubicBezTo>
                  <a:cubicBezTo>
                    <a:pt x="22" y="7"/>
                    <a:pt x="22" y="7"/>
                    <a:pt x="22" y="7"/>
                  </a:cubicBezTo>
                  <a:cubicBezTo>
                    <a:pt x="10" y="0"/>
                    <a:pt x="0" y="6"/>
                    <a:pt x="0" y="20"/>
                  </a:cubicBezTo>
                  <a:cubicBezTo>
                    <a:pt x="0" y="72"/>
                    <a:pt x="0" y="72"/>
                    <a:pt x="0" y="72"/>
                  </a:cubicBezTo>
                  <a:cubicBezTo>
                    <a:pt x="0" y="86"/>
                    <a:pt x="10" y="91"/>
                    <a:pt x="22" y="84"/>
                  </a:cubicBezTo>
                  <a:lnTo>
                    <a:pt x="67" y="58"/>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2" name="Freeform 84"/>
            <p:cNvSpPr>
              <a:spLocks/>
            </p:cNvSpPr>
            <p:nvPr/>
          </p:nvSpPr>
          <p:spPr bwMode="auto">
            <a:xfrm>
              <a:off x="8691246" y="802809"/>
              <a:ext cx="134524" cy="155499"/>
            </a:xfrm>
            <a:custGeom>
              <a:avLst/>
              <a:gdLst>
                <a:gd name="T0" fmla="*/ 67 w 79"/>
                <a:gd name="T1" fmla="*/ 33 h 91"/>
                <a:gd name="T2" fmla="*/ 22 w 79"/>
                <a:gd name="T3" fmla="*/ 7 h 91"/>
                <a:gd name="T4" fmla="*/ 0 w 79"/>
                <a:gd name="T5" fmla="*/ 19 h 91"/>
                <a:gd name="T6" fmla="*/ 0 w 79"/>
                <a:gd name="T7" fmla="*/ 72 h 91"/>
                <a:gd name="T8" fmla="*/ 22 w 79"/>
                <a:gd name="T9" fmla="*/ 84 h 91"/>
                <a:gd name="T10" fmla="*/ 67 w 79"/>
                <a:gd name="T11" fmla="*/ 58 h 91"/>
                <a:gd name="T12" fmla="*/ 67 w 79"/>
                <a:gd name="T13" fmla="*/ 33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67" y="33"/>
                  </a:moveTo>
                  <a:cubicBezTo>
                    <a:pt x="22" y="7"/>
                    <a:pt x="22" y="7"/>
                    <a:pt x="22" y="7"/>
                  </a:cubicBezTo>
                  <a:cubicBezTo>
                    <a:pt x="10" y="0"/>
                    <a:pt x="0" y="6"/>
                    <a:pt x="0" y="19"/>
                  </a:cubicBezTo>
                  <a:cubicBezTo>
                    <a:pt x="0" y="72"/>
                    <a:pt x="0" y="72"/>
                    <a:pt x="0" y="72"/>
                  </a:cubicBezTo>
                  <a:cubicBezTo>
                    <a:pt x="0" y="85"/>
                    <a:pt x="10" y="91"/>
                    <a:pt x="22" y="84"/>
                  </a:cubicBezTo>
                  <a:cubicBezTo>
                    <a:pt x="67" y="58"/>
                    <a:pt x="67" y="58"/>
                    <a:pt x="67" y="58"/>
                  </a:cubicBezTo>
                  <a:cubicBezTo>
                    <a:pt x="79" y="51"/>
                    <a:pt x="79" y="40"/>
                    <a:pt x="67"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3" name="Freeform 85"/>
            <p:cNvSpPr>
              <a:spLocks/>
            </p:cNvSpPr>
            <p:nvPr/>
          </p:nvSpPr>
          <p:spPr bwMode="auto">
            <a:xfrm>
              <a:off x="8543703" y="605362"/>
              <a:ext cx="133801" cy="154776"/>
            </a:xfrm>
            <a:custGeom>
              <a:avLst/>
              <a:gdLst>
                <a:gd name="T0" fmla="*/ 57 w 78"/>
                <a:gd name="T1" fmla="*/ 6 h 90"/>
                <a:gd name="T2" fmla="*/ 12 w 78"/>
                <a:gd name="T3" fmla="*/ 33 h 90"/>
                <a:gd name="T4" fmla="*/ 12 w 78"/>
                <a:gd name="T5" fmla="*/ 57 h 90"/>
                <a:gd name="T6" fmla="*/ 57 w 78"/>
                <a:gd name="T7" fmla="*/ 83 h 90"/>
                <a:gd name="T8" fmla="*/ 78 w 78"/>
                <a:gd name="T9" fmla="*/ 71 h 90"/>
                <a:gd name="T10" fmla="*/ 78 w 78"/>
                <a:gd name="T11" fmla="*/ 19 h 90"/>
                <a:gd name="T12" fmla="*/ 57 w 78"/>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57" y="6"/>
                  </a:moveTo>
                  <a:cubicBezTo>
                    <a:pt x="12" y="33"/>
                    <a:pt x="12" y="33"/>
                    <a:pt x="12" y="33"/>
                  </a:cubicBezTo>
                  <a:cubicBezTo>
                    <a:pt x="0" y="39"/>
                    <a:pt x="0" y="50"/>
                    <a:pt x="12" y="57"/>
                  </a:cubicBezTo>
                  <a:cubicBezTo>
                    <a:pt x="57" y="83"/>
                    <a:pt x="57" y="83"/>
                    <a:pt x="57" y="83"/>
                  </a:cubicBezTo>
                  <a:cubicBezTo>
                    <a:pt x="69" y="90"/>
                    <a:pt x="78" y="85"/>
                    <a:pt x="78" y="71"/>
                  </a:cubicBezTo>
                  <a:cubicBezTo>
                    <a:pt x="78" y="19"/>
                    <a:pt x="78" y="19"/>
                    <a:pt x="78" y="19"/>
                  </a:cubicBezTo>
                  <a:cubicBezTo>
                    <a:pt x="78" y="5"/>
                    <a:pt x="69" y="0"/>
                    <a:pt x="5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4" name="Freeform 86"/>
            <p:cNvSpPr>
              <a:spLocks/>
            </p:cNvSpPr>
            <p:nvPr/>
          </p:nvSpPr>
          <p:spPr bwMode="auto">
            <a:xfrm>
              <a:off x="8543703" y="802809"/>
              <a:ext cx="133801" cy="155499"/>
            </a:xfrm>
            <a:custGeom>
              <a:avLst/>
              <a:gdLst>
                <a:gd name="T0" fmla="*/ 57 w 78"/>
                <a:gd name="T1" fmla="*/ 7 h 91"/>
                <a:gd name="T2" fmla="*/ 12 w 78"/>
                <a:gd name="T3" fmla="*/ 33 h 91"/>
                <a:gd name="T4" fmla="*/ 12 w 78"/>
                <a:gd name="T5" fmla="*/ 58 h 91"/>
                <a:gd name="T6" fmla="*/ 57 w 78"/>
                <a:gd name="T7" fmla="*/ 84 h 91"/>
                <a:gd name="T8" fmla="*/ 78 w 78"/>
                <a:gd name="T9" fmla="*/ 72 h 91"/>
                <a:gd name="T10" fmla="*/ 78 w 78"/>
                <a:gd name="T11" fmla="*/ 19 h 91"/>
                <a:gd name="T12" fmla="*/ 57 w 78"/>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8" h="91">
                  <a:moveTo>
                    <a:pt x="57" y="7"/>
                  </a:moveTo>
                  <a:cubicBezTo>
                    <a:pt x="12" y="33"/>
                    <a:pt x="12" y="33"/>
                    <a:pt x="12" y="33"/>
                  </a:cubicBezTo>
                  <a:cubicBezTo>
                    <a:pt x="0" y="40"/>
                    <a:pt x="0" y="51"/>
                    <a:pt x="12" y="58"/>
                  </a:cubicBezTo>
                  <a:cubicBezTo>
                    <a:pt x="57" y="84"/>
                    <a:pt x="57" y="84"/>
                    <a:pt x="57" y="84"/>
                  </a:cubicBezTo>
                  <a:cubicBezTo>
                    <a:pt x="69" y="91"/>
                    <a:pt x="78" y="85"/>
                    <a:pt x="78" y="72"/>
                  </a:cubicBezTo>
                  <a:cubicBezTo>
                    <a:pt x="78" y="19"/>
                    <a:pt x="78" y="19"/>
                    <a:pt x="78" y="19"/>
                  </a:cubicBezTo>
                  <a:cubicBezTo>
                    <a:pt x="78"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5" name="Freeform 87"/>
            <p:cNvSpPr>
              <a:spLocks/>
            </p:cNvSpPr>
            <p:nvPr/>
          </p:nvSpPr>
          <p:spPr bwMode="auto">
            <a:xfrm>
              <a:off x="8691246" y="605362"/>
              <a:ext cx="134524" cy="154776"/>
            </a:xfrm>
            <a:custGeom>
              <a:avLst/>
              <a:gdLst>
                <a:gd name="T0" fmla="*/ 22 w 79"/>
                <a:gd name="T1" fmla="*/ 6 h 90"/>
                <a:gd name="T2" fmla="*/ 0 w 79"/>
                <a:gd name="T3" fmla="*/ 19 h 90"/>
                <a:gd name="T4" fmla="*/ 0 w 79"/>
                <a:gd name="T5" fmla="*/ 71 h 90"/>
                <a:gd name="T6" fmla="*/ 22 w 79"/>
                <a:gd name="T7" fmla="*/ 83 h 90"/>
                <a:gd name="T8" fmla="*/ 67 w 79"/>
                <a:gd name="T9" fmla="*/ 57 h 90"/>
                <a:gd name="T10" fmla="*/ 67 w 79"/>
                <a:gd name="T11" fmla="*/ 33 h 90"/>
                <a:gd name="T12" fmla="*/ 22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6"/>
                  </a:moveTo>
                  <a:cubicBezTo>
                    <a:pt x="10" y="0"/>
                    <a:pt x="0" y="5"/>
                    <a:pt x="0" y="19"/>
                  </a:cubicBezTo>
                  <a:cubicBezTo>
                    <a:pt x="0" y="71"/>
                    <a:pt x="0" y="71"/>
                    <a:pt x="0" y="71"/>
                  </a:cubicBezTo>
                  <a:cubicBezTo>
                    <a:pt x="0" y="85"/>
                    <a:pt x="10" y="90"/>
                    <a:pt x="22" y="83"/>
                  </a:cubicBezTo>
                  <a:cubicBezTo>
                    <a:pt x="67" y="57"/>
                    <a:pt x="67" y="57"/>
                    <a:pt x="67" y="57"/>
                  </a:cubicBezTo>
                  <a:cubicBezTo>
                    <a:pt x="79" y="50"/>
                    <a:pt x="79" y="39"/>
                    <a:pt x="67" y="33"/>
                  </a:cubicBezTo>
                  <a:lnTo>
                    <a:pt x="22" y="6"/>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6" name="Freeform 88"/>
            <p:cNvSpPr>
              <a:spLocks/>
            </p:cNvSpPr>
            <p:nvPr/>
          </p:nvSpPr>
          <p:spPr bwMode="auto">
            <a:xfrm>
              <a:off x="8863379" y="1"/>
              <a:ext cx="125122" cy="66539"/>
            </a:xfrm>
            <a:custGeom>
              <a:avLst/>
              <a:gdLst>
                <a:gd name="T0" fmla="*/ 21 w 73"/>
                <a:gd name="T1" fmla="*/ 32 h 39"/>
                <a:gd name="T2" fmla="*/ 66 w 73"/>
                <a:gd name="T3" fmla="*/ 6 h 39"/>
                <a:gd name="T4" fmla="*/ 73 w 73"/>
                <a:gd name="T5" fmla="*/ 0 h 39"/>
                <a:gd name="T6" fmla="*/ 0 w 73"/>
                <a:gd name="T7" fmla="*/ 0 h 39"/>
                <a:gd name="T8" fmla="*/ 0 w 73"/>
                <a:gd name="T9" fmla="*/ 20 h 39"/>
                <a:gd name="T10" fmla="*/ 21 w 73"/>
                <a:gd name="T11" fmla="*/ 32 h 39"/>
              </a:gdLst>
              <a:ahLst/>
              <a:cxnLst>
                <a:cxn ang="0">
                  <a:pos x="T0" y="T1"/>
                </a:cxn>
                <a:cxn ang="0">
                  <a:pos x="T2" y="T3"/>
                </a:cxn>
                <a:cxn ang="0">
                  <a:pos x="T4" y="T5"/>
                </a:cxn>
                <a:cxn ang="0">
                  <a:pos x="T6" y="T7"/>
                </a:cxn>
                <a:cxn ang="0">
                  <a:pos x="T8" y="T9"/>
                </a:cxn>
                <a:cxn ang="0">
                  <a:pos x="T10" y="T11"/>
                </a:cxn>
              </a:cxnLst>
              <a:rect l="0" t="0" r="r" b="b"/>
              <a:pathLst>
                <a:path w="73" h="39">
                  <a:moveTo>
                    <a:pt x="21" y="32"/>
                  </a:moveTo>
                  <a:cubicBezTo>
                    <a:pt x="66" y="6"/>
                    <a:pt x="66" y="6"/>
                    <a:pt x="66" y="6"/>
                  </a:cubicBezTo>
                  <a:cubicBezTo>
                    <a:pt x="69" y="4"/>
                    <a:pt x="72" y="2"/>
                    <a:pt x="73" y="0"/>
                  </a:cubicBezTo>
                  <a:cubicBezTo>
                    <a:pt x="0" y="0"/>
                    <a:pt x="0" y="0"/>
                    <a:pt x="0" y="0"/>
                  </a:cubicBezTo>
                  <a:cubicBezTo>
                    <a:pt x="0" y="20"/>
                    <a:pt x="0" y="20"/>
                    <a:pt x="0" y="20"/>
                  </a:cubicBezTo>
                  <a:cubicBezTo>
                    <a:pt x="0" y="33"/>
                    <a:pt x="9" y="39"/>
                    <a:pt x="21" y="32"/>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7" name="Freeform 89"/>
            <p:cNvSpPr>
              <a:spLocks/>
            </p:cNvSpPr>
            <p:nvPr/>
          </p:nvSpPr>
          <p:spPr bwMode="auto">
            <a:xfrm>
              <a:off x="8723792" y="1"/>
              <a:ext cx="126569" cy="66539"/>
            </a:xfrm>
            <a:custGeom>
              <a:avLst/>
              <a:gdLst>
                <a:gd name="T0" fmla="*/ 7 w 74"/>
                <a:gd name="T1" fmla="*/ 6 h 39"/>
                <a:gd name="T2" fmla="*/ 52 w 74"/>
                <a:gd name="T3" fmla="*/ 32 h 39"/>
                <a:gd name="T4" fmla="*/ 74 w 74"/>
                <a:gd name="T5" fmla="*/ 20 h 39"/>
                <a:gd name="T6" fmla="*/ 74 w 74"/>
                <a:gd name="T7" fmla="*/ 0 h 39"/>
                <a:gd name="T8" fmla="*/ 0 w 74"/>
                <a:gd name="T9" fmla="*/ 0 h 39"/>
                <a:gd name="T10" fmla="*/ 7 w 74"/>
                <a:gd name="T11" fmla="*/ 6 h 39"/>
              </a:gdLst>
              <a:ahLst/>
              <a:cxnLst>
                <a:cxn ang="0">
                  <a:pos x="T0" y="T1"/>
                </a:cxn>
                <a:cxn ang="0">
                  <a:pos x="T2" y="T3"/>
                </a:cxn>
                <a:cxn ang="0">
                  <a:pos x="T4" y="T5"/>
                </a:cxn>
                <a:cxn ang="0">
                  <a:pos x="T6" y="T7"/>
                </a:cxn>
                <a:cxn ang="0">
                  <a:pos x="T8" y="T9"/>
                </a:cxn>
                <a:cxn ang="0">
                  <a:pos x="T10" y="T11"/>
                </a:cxn>
              </a:cxnLst>
              <a:rect l="0" t="0" r="r" b="b"/>
              <a:pathLst>
                <a:path w="74" h="39">
                  <a:moveTo>
                    <a:pt x="7" y="6"/>
                  </a:moveTo>
                  <a:cubicBezTo>
                    <a:pt x="52" y="32"/>
                    <a:pt x="52" y="32"/>
                    <a:pt x="52" y="32"/>
                  </a:cubicBezTo>
                  <a:cubicBezTo>
                    <a:pt x="64" y="39"/>
                    <a:pt x="74" y="33"/>
                    <a:pt x="74" y="20"/>
                  </a:cubicBezTo>
                  <a:cubicBezTo>
                    <a:pt x="74" y="0"/>
                    <a:pt x="74" y="0"/>
                    <a:pt x="74" y="0"/>
                  </a:cubicBezTo>
                  <a:cubicBezTo>
                    <a:pt x="0" y="0"/>
                    <a:pt x="0" y="0"/>
                    <a:pt x="0" y="0"/>
                  </a:cubicBezTo>
                  <a:cubicBezTo>
                    <a:pt x="2" y="2"/>
                    <a:pt x="4" y="4"/>
                    <a:pt x="7"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8" name="Freeform 90"/>
            <p:cNvSpPr>
              <a:spLocks/>
            </p:cNvSpPr>
            <p:nvPr/>
          </p:nvSpPr>
          <p:spPr bwMode="auto">
            <a:xfrm>
              <a:off x="8885800" y="407191"/>
              <a:ext cx="135248" cy="154053"/>
            </a:xfrm>
            <a:custGeom>
              <a:avLst/>
              <a:gdLst>
                <a:gd name="T0" fmla="*/ 58 w 79"/>
                <a:gd name="T1" fmla="*/ 6 h 90"/>
                <a:gd name="T2" fmla="*/ 12 w 79"/>
                <a:gd name="T3" fmla="*/ 33 h 90"/>
                <a:gd name="T4" fmla="*/ 12 w 79"/>
                <a:gd name="T5" fmla="*/ 57 h 90"/>
                <a:gd name="T6" fmla="*/ 58 w 79"/>
                <a:gd name="T7" fmla="*/ 83 h 90"/>
                <a:gd name="T8" fmla="*/ 79 w 79"/>
                <a:gd name="T9" fmla="*/ 71 h 90"/>
                <a:gd name="T10" fmla="*/ 79 w 79"/>
                <a:gd name="T11" fmla="*/ 19 h 90"/>
                <a:gd name="T12" fmla="*/ 58 w 79"/>
                <a:gd name="T13" fmla="*/ 6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58" y="6"/>
                  </a:moveTo>
                  <a:cubicBezTo>
                    <a:pt x="12" y="33"/>
                    <a:pt x="12" y="33"/>
                    <a:pt x="12" y="33"/>
                  </a:cubicBezTo>
                  <a:cubicBezTo>
                    <a:pt x="0" y="39"/>
                    <a:pt x="0" y="50"/>
                    <a:pt x="12" y="57"/>
                  </a:cubicBezTo>
                  <a:cubicBezTo>
                    <a:pt x="58" y="83"/>
                    <a:pt x="58" y="83"/>
                    <a:pt x="58" y="83"/>
                  </a:cubicBezTo>
                  <a:cubicBezTo>
                    <a:pt x="69" y="90"/>
                    <a:pt x="79" y="85"/>
                    <a:pt x="79" y="71"/>
                  </a:cubicBezTo>
                  <a:cubicBezTo>
                    <a:pt x="79" y="19"/>
                    <a:pt x="79" y="19"/>
                    <a:pt x="79" y="19"/>
                  </a:cubicBezTo>
                  <a:cubicBezTo>
                    <a:pt x="79" y="5"/>
                    <a:pt x="69" y="0"/>
                    <a:pt x="58"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9" name="Freeform 91"/>
            <p:cNvSpPr>
              <a:spLocks/>
            </p:cNvSpPr>
            <p:nvPr/>
          </p:nvSpPr>
          <p:spPr bwMode="auto">
            <a:xfrm>
              <a:off x="8691246" y="407191"/>
              <a:ext cx="134524" cy="154053"/>
            </a:xfrm>
            <a:custGeom>
              <a:avLst/>
              <a:gdLst>
                <a:gd name="T0" fmla="*/ 22 w 79"/>
                <a:gd name="T1" fmla="*/ 83 h 90"/>
                <a:gd name="T2" fmla="*/ 67 w 79"/>
                <a:gd name="T3" fmla="*/ 57 h 90"/>
                <a:gd name="T4" fmla="*/ 67 w 79"/>
                <a:gd name="T5" fmla="*/ 33 h 90"/>
                <a:gd name="T6" fmla="*/ 22 w 79"/>
                <a:gd name="T7" fmla="*/ 6 h 90"/>
                <a:gd name="T8" fmla="*/ 0 w 79"/>
                <a:gd name="T9" fmla="*/ 19 h 90"/>
                <a:gd name="T10" fmla="*/ 0 w 79"/>
                <a:gd name="T11" fmla="*/ 71 h 90"/>
                <a:gd name="T12" fmla="*/ 22 w 79"/>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22" y="83"/>
                  </a:moveTo>
                  <a:cubicBezTo>
                    <a:pt x="67" y="57"/>
                    <a:pt x="67" y="57"/>
                    <a:pt x="67" y="57"/>
                  </a:cubicBezTo>
                  <a:cubicBezTo>
                    <a:pt x="79" y="50"/>
                    <a:pt x="79" y="39"/>
                    <a:pt x="67" y="33"/>
                  </a:cubicBezTo>
                  <a:cubicBezTo>
                    <a:pt x="22" y="6"/>
                    <a:pt x="22" y="6"/>
                    <a:pt x="22" y="6"/>
                  </a:cubicBezTo>
                  <a:cubicBezTo>
                    <a:pt x="10" y="0"/>
                    <a:pt x="0" y="5"/>
                    <a:pt x="0" y="19"/>
                  </a:cubicBezTo>
                  <a:cubicBezTo>
                    <a:pt x="0" y="71"/>
                    <a:pt x="0" y="71"/>
                    <a:pt x="0" y="71"/>
                  </a:cubicBezTo>
                  <a:cubicBezTo>
                    <a:pt x="0" y="85"/>
                    <a:pt x="10" y="90"/>
                    <a:pt x="22"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0" name="Freeform 92"/>
            <p:cNvSpPr>
              <a:spLocks/>
            </p:cNvSpPr>
            <p:nvPr/>
          </p:nvSpPr>
          <p:spPr bwMode="auto">
            <a:xfrm>
              <a:off x="8863379" y="506276"/>
              <a:ext cx="133801" cy="154053"/>
            </a:xfrm>
            <a:custGeom>
              <a:avLst/>
              <a:gdLst>
                <a:gd name="T0" fmla="*/ 21 w 78"/>
                <a:gd name="T1" fmla="*/ 83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3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3"/>
                  </a:moveTo>
                  <a:cubicBezTo>
                    <a:pt x="66" y="57"/>
                    <a:pt x="66" y="57"/>
                    <a:pt x="66" y="57"/>
                  </a:cubicBezTo>
                  <a:cubicBezTo>
                    <a:pt x="78" y="50"/>
                    <a:pt x="78" y="39"/>
                    <a:pt x="66" y="33"/>
                  </a:cubicBezTo>
                  <a:cubicBezTo>
                    <a:pt x="21" y="6"/>
                    <a:pt x="21" y="6"/>
                    <a:pt x="21" y="6"/>
                  </a:cubicBezTo>
                  <a:cubicBezTo>
                    <a:pt x="9" y="0"/>
                    <a:pt x="0" y="5"/>
                    <a:pt x="0" y="19"/>
                  </a:cubicBezTo>
                  <a:cubicBezTo>
                    <a:pt x="0" y="71"/>
                    <a:pt x="0" y="71"/>
                    <a:pt x="0" y="71"/>
                  </a:cubicBezTo>
                  <a:cubicBezTo>
                    <a:pt x="0" y="85"/>
                    <a:pt x="9" y="90"/>
                    <a:pt x="21" y="8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1" name="Freeform 93"/>
            <p:cNvSpPr>
              <a:spLocks/>
            </p:cNvSpPr>
            <p:nvPr/>
          </p:nvSpPr>
          <p:spPr bwMode="auto">
            <a:xfrm>
              <a:off x="8715113" y="308106"/>
              <a:ext cx="135248" cy="154053"/>
            </a:xfrm>
            <a:custGeom>
              <a:avLst/>
              <a:gdLst>
                <a:gd name="T0" fmla="*/ 79 w 79"/>
                <a:gd name="T1" fmla="*/ 19 h 90"/>
                <a:gd name="T2" fmla="*/ 57 w 79"/>
                <a:gd name="T3" fmla="*/ 6 h 90"/>
                <a:gd name="T4" fmla="*/ 12 w 79"/>
                <a:gd name="T5" fmla="*/ 33 h 90"/>
                <a:gd name="T6" fmla="*/ 12 w 79"/>
                <a:gd name="T7" fmla="*/ 57 h 90"/>
                <a:gd name="T8" fmla="*/ 57 w 79"/>
                <a:gd name="T9" fmla="*/ 84 h 90"/>
                <a:gd name="T10" fmla="*/ 79 w 79"/>
                <a:gd name="T11" fmla="*/ 71 h 90"/>
                <a:gd name="T12" fmla="*/ 79 w 79"/>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19"/>
                  </a:moveTo>
                  <a:cubicBezTo>
                    <a:pt x="79" y="5"/>
                    <a:pt x="69" y="0"/>
                    <a:pt x="57" y="6"/>
                  </a:cubicBezTo>
                  <a:cubicBezTo>
                    <a:pt x="12" y="33"/>
                    <a:pt x="12" y="33"/>
                    <a:pt x="12" y="33"/>
                  </a:cubicBezTo>
                  <a:cubicBezTo>
                    <a:pt x="0" y="40"/>
                    <a:pt x="0" y="51"/>
                    <a:pt x="12" y="57"/>
                  </a:cubicBezTo>
                  <a:cubicBezTo>
                    <a:pt x="57" y="84"/>
                    <a:pt x="57" y="84"/>
                    <a:pt x="57" y="84"/>
                  </a:cubicBezTo>
                  <a:cubicBezTo>
                    <a:pt x="69" y="90"/>
                    <a:pt x="79" y="85"/>
                    <a:pt x="79" y="71"/>
                  </a:cubicBezTo>
                  <a:lnTo>
                    <a:pt x="79" y="19"/>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2" name="Freeform 94"/>
            <p:cNvSpPr>
              <a:spLocks/>
            </p:cNvSpPr>
            <p:nvPr/>
          </p:nvSpPr>
          <p:spPr bwMode="auto">
            <a:xfrm>
              <a:off x="8715113" y="506276"/>
              <a:ext cx="135248" cy="154053"/>
            </a:xfrm>
            <a:custGeom>
              <a:avLst/>
              <a:gdLst>
                <a:gd name="T0" fmla="*/ 79 w 79"/>
                <a:gd name="T1" fmla="*/ 71 h 90"/>
                <a:gd name="T2" fmla="*/ 79 w 79"/>
                <a:gd name="T3" fmla="*/ 19 h 90"/>
                <a:gd name="T4" fmla="*/ 57 w 79"/>
                <a:gd name="T5" fmla="*/ 6 h 90"/>
                <a:gd name="T6" fmla="*/ 12 w 79"/>
                <a:gd name="T7" fmla="*/ 33 h 90"/>
                <a:gd name="T8" fmla="*/ 12 w 79"/>
                <a:gd name="T9" fmla="*/ 57 h 90"/>
                <a:gd name="T10" fmla="*/ 57 w 79"/>
                <a:gd name="T11" fmla="*/ 83 h 90"/>
                <a:gd name="T12" fmla="*/ 79 w 79"/>
                <a:gd name="T13" fmla="*/ 71 h 90"/>
              </a:gdLst>
              <a:ahLst/>
              <a:cxnLst>
                <a:cxn ang="0">
                  <a:pos x="T0" y="T1"/>
                </a:cxn>
                <a:cxn ang="0">
                  <a:pos x="T2" y="T3"/>
                </a:cxn>
                <a:cxn ang="0">
                  <a:pos x="T4" y="T5"/>
                </a:cxn>
                <a:cxn ang="0">
                  <a:pos x="T6" y="T7"/>
                </a:cxn>
                <a:cxn ang="0">
                  <a:pos x="T8" y="T9"/>
                </a:cxn>
                <a:cxn ang="0">
                  <a:pos x="T10" y="T11"/>
                </a:cxn>
                <a:cxn ang="0">
                  <a:pos x="T12" y="T13"/>
                </a:cxn>
              </a:cxnLst>
              <a:rect l="0" t="0" r="r" b="b"/>
              <a:pathLst>
                <a:path w="79" h="90">
                  <a:moveTo>
                    <a:pt x="79" y="71"/>
                  </a:moveTo>
                  <a:cubicBezTo>
                    <a:pt x="79" y="19"/>
                    <a:pt x="79" y="19"/>
                    <a:pt x="79" y="19"/>
                  </a:cubicBezTo>
                  <a:cubicBezTo>
                    <a:pt x="79" y="5"/>
                    <a:pt x="69" y="0"/>
                    <a:pt x="57" y="6"/>
                  </a:cubicBezTo>
                  <a:cubicBezTo>
                    <a:pt x="12" y="33"/>
                    <a:pt x="12" y="33"/>
                    <a:pt x="12" y="33"/>
                  </a:cubicBezTo>
                  <a:cubicBezTo>
                    <a:pt x="0" y="39"/>
                    <a:pt x="0" y="50"/>
                    <a:pt x="12" y="57"/>
                  </a:cubicBezTo>
                  <a:cubicBezTo>
                    <a:pt x="57" y="83"/>
                    <a:pt x="57" y="83"/>
                    <a:pt x="57" y="83"/>
                  </a:cubicBezTo>
                  <a:cubicBezTo>
                    <a:pt x="69" y="90"/>
                    <a:pt x="79" y="85"/>
                    <a:pt x="79" y="71"/>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3" name="Freeform 95"/>
            <p:cNvSpPr>
              <a:spLocks/>
            </p:cNvSpPr>
            <p:nvPr/>
          </p:nvSpPr>
          <p:spPr bwMode="auto">
            <a:xfrm>
              <a:off x="8863379" y="308106"/>
              <a:ext cx="133801" cy="154053"/>
            </a:xfrm>
            <a:custGeom>
              <a:avLst/>
              <a:gdLst>
                <a:gd name="T0" fmla="*/ 21 w 78"/>
                <a:gd name="T1" fmla="*/ 84 h 90"/>
                <a:gd name="T2" fmla="*/ 66 w 78"/>
                <a:gd name="T3" fmla="*/ 57 h 90"/>
                <a:gd name="T4" fmla="*/ 66 w 78"/>
                <a:gd name="T5" fmla="*/ 33 h 90"/>
                <a:gd name="T6" fmla="*/ 21 w 78"/>
                <a:gd name="T7" fmla="*/ 6 h 90"/>
                <a:gd name="T8" fmla="*/ 0 w 78"/>
                <a:gd name="T9" fmla="*/ 19 h 90"/>
                <a:gd name="T10" fmla="*/ 0 w 78"/>
                <a:gd name="T11" fmla="*/ 71 h 90"/>
                <a:gd name="T12" fmla="*/ 21 w 78"/>
                <a:gd name="T13" fmla="*/ 84 h 90"/>
              </a:gdLst>
              <a:ahLst/>
              <a:cxnLst>
                <a:cxn ang="0">
                  <a:pos x="T0" y="T1"/>
                </a:cxn>
                <a:cxn ang="0">
                  <a:pos x="T2" y="T3"/>
                </a:cxn>
                <a:cxn ang="0">
                  <a:pos x="T4" y="T5"/>
                </a:cxn>
                <a:cxn ang="0">
                  <a:pos x="T6" y="T7"/>
                </a:cxn>
                <a:cxn ang="0">
                  <a:pos x="T8" y="T9"/>
                </a:cxn>
                <a:cxn ang="0">
                  <a:pos x="T10" y="T11"/>
                </a:cxn>
                <a:cxn ang="0">
                  <a:pos x="T12" y="T13"/>
                </a:cxn>
              </a:cxnLst>
              <a:rect l="0" t="0" r="r" b="b"/>
              <a:pathLst>
                <a:path w="78" h="90">
                  <a:moveTo>
                    <a:pt x="21" y="84"/>
                  </a:moveTo>
                  <a:cubicBezTo>
                    <a:pt x="66" y="57"/>
                    <a:pt x="66" y="57"/>
                    <a:pt x="66" y="57"/>
                  </a:cubicBezTo>
                  <a:cubicBezTo>
                    <a:pt x="78" y="51"/>
                    <a:pt x="78" y="40"/>
                    <a:pt x="66" y="33"/>
                  </a:cubicBezTo>
                  <a:cubicBezTo>
                    <a:pt x="21" y="6"/>
                    <a:pt x="21" y="6"/>
                    <a:pt x="21" y="6"/>
                  </a:cubicBezTo>
                  <a:cubicBezTo>
                    <a:pt x="9" y="0"/>
                    <a:pt x="0" y="5"/>
                    <a:pt x="0" y="19"/>
                  </a:cubicBezTo>
                  <a:cubicBezTo>
                    <a:pt x="0" y="71"/>
                    <a:pt x="0" y="71"/>
                    <a:pt x="0" y="71"/>
                  </a:cubicBezTo>
                  <a:cubicBezTo>
                    <a:pt x="0" y="85"/>
                    <a:pt x="9" y="90"/>
                    <a:pt x="21" y="84"/>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4" name="Freeform 96"/>
            <p:cNvSpPr>
              <a:spLocks/>
            </p:cNvSpPr>
            <p:nvPr/>
          </p:nvSpPr>
          <p:spPr bwMode="auto">
            <a:xfrm>
              <a:off x="8720176" y="901894"/>
              <a:ext cx="130185" cy="78835"/>
            </a:xfrm>
            <a:custGeom>
              <a:avLst/>
              <a:gdLst>
                <a:gd name="T0" fmla="*/ 54 w 76"/>
                <a:gd name="T1" fmla="*/ 7 h 46"/>
                <a:gd name="T2" fmla="*/ 9 w 76"/>
                <a:gd name="T3" fmla="*/ 33 h 46"/>
                <a:gd name="T4" fmla="*/ 0 w 76"/>
                <a:gd name="T5" fmla="*/ 46 h 46"/>
                <a:gd name="T6" fmla="*/ 76 w 76"/>
                <a:gd name="T7" fmla="*/ 46 h 46"/>
                <a:gd name="T8" fmla="*/ 76 w 76"/>
                <a:gd name="T9" fmla="*/ 19 h 46"/>
                <a:gd name="T10" fmla="*/ 54 w 76"/>
                <a:gd name="T11" fmla="*/ 7 h 46"/>
              </a:gdLst>
              <a:ahLst/>
              <a:cxnLst>
                <a:cxn ang="0">
                  <a:pos x="T0" y="T1"/>
                </a:cxn>
                <a:cxn ang="0">
                  <a:pos x="T2" y="T3"/>
                </a:cxn>
                <a:cxn ang="0">
                  <a:pos x="T4" y="T5"/>
                </a:cxn>
                <a:cxn ang="0">
                  <a:pos x="T6" y="T7"/>
                </a:cxn>
                <a:cxn ang="0">
                  <a:pos x="T8" y="T9"/>
                </a:cxn>
                <a:cxn ang="0">
                  <a:pos x="T10" y="T11"/>
                </a:cxn>
              </a:cxnLst>
              <a:rect l="0" t="0" r="r" b="b"/>
              <a:pathLst>
                <a:path w="76" h="46">
                  <a:moveTo>
                    <a:pt x="54" y="7"/>
                  </a:moveTo>
                  <a:cubicBezTo>
                    <a:pt x="9" y="33"/>
                    <a:pt x="9" y="33"/>
                    <a:pt x="9" y="33"/>
                  </a:cubicBezTo>
                  <a:cubicBezTo>
                    <a:pt x="3" y="37"/>
                    <a:pt x="0" y="41"/>
                    <a:pt x="0" y="46"/>
                  </a:cubicBezTo>
                  <a:cubicBezTo>
                    <a:pt x="76" y="46"/>
                    <a:pt x="76" y="46"/>
                    <a:pt x="76" y="46"/>
                  </a:cubicBezTo>
                  <a:cubicBezTo>
                    <a:pt x="76" y="19"/>
                    <a:pt x="76" y="19"/>
                    <a:pt x="76" y="19"/>
                  </a:cubicBezTo>
                  <a:cubicBezTo>
                    <a:pt x="76" y="6"/>
                    <a:pt x="66" y="0"/>
                    <a:pt x="54"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5" name="Freeform 97"/>
            <p:cNvSpPr>
              <a:spLocks/>
            </p:cNvSpPr>
            <p:nvPr/>
          </p:nvSpPr>
          <p:spPr bwMode="auto">
            <a:xfrm>
              <a:off x="8863379" y="901894"/>
              <a:ext cx="130185" cy="78835"/>
            </a:xfrm>
            <a:custGeom>
              <a:avLst/>
              <a:gdLst>
                <a:gd name="T0" fmla="*/ 66 w 76"/>
                <a:gd name="T1" fmla="*/ 33 h 46"/>
                <a:gd name="T2" fmla="*/ 21 w 76"/>
                <a:gd name="T3" fmla="*/ 7 h 46"/>
                <a:gd name="T4" fmla="*/ 0 w 76"/>
                <a:gd name="T5" fmla="*/ 19 h 46"/>
                <a:gd name="T6" fmla="*/ 0 w 76"/>
                <a:gd name="T7" fmla="*/ 46 h 46"/>
                <a:gd name="T8" fmla="*/ 75 w 76"/>
                <a:gd name="T9" fmla="*/ 46 h 46"/>
                <a:gd name="T10" fmla="*/ 66 w 76"/>
                <a:gd name="T11" fmla="*/ 33 h 46"/>
              </a:gdLst>
              <a:ahLst/>
              <a:cxnLst>
                <a:cxn ang="0">
                  <a:pos x="T0" y="T1"/>
                </a:cxn>
                <a:cxn ang="0">
                  <a:pos x="T2" y="T3"/>
                </a:cxn>
                <a:cxn ang="0">
                  <a:pos x="T4" y="T5"/>
                </a:cxn>
                <a:cxn ang="0">
                  <a:pos x="T6" y="T7"/>
                </a:cxn>
                <a:cxn ang="0">
                  <a:pos x="T8" y="T9"/>
                </a:cxn>
                <a:cxn ang="0">
                  <a:pos x="T10" y="T11"/>
                </a:cxn>
              </a:cxnLst>
              <a:rect l="0" t="0" r="r" b="b"/>
              <a:pathLst>
                <a:path w="76" h="46">
                  <a:moveTo>
                    <a:pt x="66" y="33"/>
                  </a:moveTo>
                  <a:cubicBezTo>
                    <a:pt x="21" y="7"/>
                    <a:pt x="21" y="7"/>
                    <a:pt x="21" y="7"/>
                  </a:cubicBezTo>
                  <a:cubicBezTo>
                    <a:pt x="9" y="0"/>
                    <a:pt x="0" y="6"/>
                    <a:pt x="0" y="19"/>
                  </a:cubicBezTo>
                  <a:cubicBezTo>
                    <a:pt x="0" y="46"/>
                    <a:pt x="0" y="46"/>
                    <a:pt x="0" y="46"/>
                  </a:cubicBezTo>
                  <a:cubicBezTo>
                    <a:pt x="75" y="46"/>
                    <a:pt x="75" y="46"/>
                    <a:pt x="75" y="46"/>
                  </a:cubicBezTo>
                  <a:cubicBezTo>
                    <a:pt x="76" y="41"/>
                    <a:pt x="73" y="37"/>
                    <a:pt x="66" y="33"/>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6" name="Freeform 98"/>
            <p:cNvSpPr>
              <a:spLocks/>
            </p:cNvSpPr>
            <p:nvPr/>
          </p:nvSpPr>
          <p:spPr bwMode="auto">
            <a:xfrm>
              <a:off x="9067336" y="1"/>
              <a:ext cx="76664" cy="47735"/>
            </a:xfrm>
            <a:custGeom>
              <a:avLst/>
              <a:gdLst>
                <a:gd name="T0" fmla="*/ 6 w 45"/>
                <a:gd name="T1" fmla="*/ 6 h 28"/>
                <a:gd name="T2" fmla="*/ 45 w 45"/>
                <a:gd name="T3" fmla="*/ 28 h 28"/>
                <a:gd name="T4" fmla="*/ 45 w 45"/>
                <a:gd name="T5" fmla="*/ 0 h 28"/>
                <a:gd name="T6" fmla="*/ 0 w 45"/>
                <a:gd name="T7" fmla="*/ 0 h 28"/>
                <a:gd name="T8" fmla="*/ 6 w 45"/>
                <a:gd name="T9" fmla="*/ 6 h 28"/>
              </a:gdLst>
              <a:ahLst/>
              <a:cxnLst>
                <a:cxn ang="0">
                  <a:pos x="T0" y="T1"/>
                </a:cxn>
                <a:cxn ang="0">
                  <a:pos x="T2" y="T3"/>
                </a:cxn>
                <a:cxn ang="0">
                  <a:pos x="T4" y="T5"/>
                </a:cxn>
                <a:cxn ang="0">
                  <a:pos x="T6" y="T7"/>
                </a:cxn>
                <a:cxn ang="0">
                  <a:pos x="T8" y="T9"/>
                </a:cxn>
              </a:cxnLst>
              <a:rect l="0" t="0" r="r" b="b"/>
              <a:pathLst>
                <a:path w="45" h="28">
                  <a:moveTo>
                    <a:pt x="6" y="6"/>
                  </a:moveTo>
                  <a:cubicBezTo>
                    <a:pt x="45" y="28"/>
                    <a:pt x="45" y="28"/>
                    <a:pt x="45" y="28"/>
                  </a:cubicBezTo>
                  <a:cubicBezTo>
                    <a:pt x="45" y="0"/>
                    <a:pt x="45" y="0"/>
                    <a:pt x="45" y="0"/>
                  </a:cubicBezTo>
                  <a:cubicBezTo>
                    <a:pt x="0" y="0"/>
                    <a:pt x="0" y="0"/>
                    <a:pt x="0" y="0"/>
                  </a:cubicBezTo>
                  <a:cubicBezTo>
                    <a:pt x="1" y="2"/>
                    <a:pt x="4" y="4"/>
                    <a:pt x="6" y="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7" name="Freeform 99"/>
            <p:cNvSpPr>
              <a:spLocks/>
            </p:cNvSpPr>
            <p:nvPr/>
          </p:nvSpPr>
          <p:spPr bwMode="auto">
            <a:xfrm>
              <a:off x="9034789" y="407191"/>
              <a:ext cx="109211" cy="154053"/>
            </a:xfrm>
            <a:custGeom>
              <a:avLst/>
              <a:gdLst>
                <a:gd name="T0" fmla="*/ 0 w 64"/>
                <a:gd name="T1" fmla="*/ 19 h 90"/>
                <a:gd name="T2" fmla="*/ 0 w 64"/>
                <a:gd name="T3" fmla="*/ 71 h 90"/>
                <a:gd name="T4" fmla="*/ 21 w 64"/>
                <a:gd name="T5" fmla="*/ 83 h 90"/>
                <a:gd name="T6" fmla="*/ 64 w 64"/>
                <a:gd name="T7" fmla="*/ 59 h 90"/>
                <a:gd name="T8" fmla="*/ 64 w 64"/>
                <a:gd name="T9" fmla="*/ 31 h 90"/>
                <a:gd name="T10" fmla="*/ 21 w 64"/>
                <a:gd name="T11" fmla="*/ 6 h 90"/>
                <a:gd name="T12" fmla="*/ 0 w 64"/>
                <a:gd name="T13" fmla="*/ 19 h 90"/>
              </a:gdLst>
              <a:ahLst/>
              <a:cxnLst>
                <a:cxn ang="0">
                  <a:pos x="T0" y="T1"/>
                </a:cxn>
                <a:cxn ang="0">
                  <a:pos x="T2" y="T3"/>
                </a:cxn>
                <a:cxn ang="0">
                  <a:pos x="T4" y="T5"/>
                </a:cxn>
                <a:cxn ang="0">
                  <a:pos x="T6" y="T7"/>
                </a:cxn>
                <a:cxn ang="0">
                  <a:pos x="T8" y="T9"/>
                </a:cxn>
                <a:cxn ang="0">
                  <a:pos x="T10" y="T11"/>
                </a:cxn>
                <a:cxn ang="0">
                  <a:pos x="T12" y="T13"/>
                </a:cxn>
              </a:cxnLst>
              <a:rect l="0" t="0" r="r" b="b"/>
              <a:pathLst>
                <a:path w="64" h="90">
                  <a:moveTo>
                    <a:pt x="0" y="19"/>
                  </a:moveTo>
                  <a:cubicBezTo>
                    <a:pt x="0" y="71"/>
                    <a:pt x="0" y="71"/>
                    <a:pt x="0" y="71"/>
                  </a:cubicBezTo>
                  <a:cubicBezTo>
                    <a:pt x="0" y="85"/>
                    <a:pt x="10" y="90"/>
                    <a:pt x="21" y="83"/>
                  </a:cubicBezTo>
                  <a:cubicBezTo>
                    <a:pt x="64" y="59"/>
                    <a:pt x="64" y="59"/>
                    <a:pt x="64" y="59"/>
                  </a:cubicBezTo>
                  <a:cubicBezTo>
                    <a:pt x="64" y="31"/>
                    <a:pt x="64" y="31"/>
                    <a:pt x="64" y="31"/>
                  </a:cubicBezTo>
                  <a:cubicBezTo>
                    <a:pt x="21" y="6"/>
                    <a:pt x="21" y="6"/>
                    <a:pt x="21" y="6"/>
                  </a:cubicBezTo>
                  <a:cubicBezTo>
                    <a:pt x="10" y="0"/>
                    <a:pt x="0" y="5"/>
                    <a:pt x="0" y="19"/>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8" name="Freeform 100"/>
            <p:cNvSpPr>
              <a:spLocks/>
            </p:cNvSpPr>
            <p:nvPr/>
          </p:nvSpPr>
          <p:spPr bwMode="auto">
            <a:xfrm>
              <a:off x="9058657" y="326910"/>
              <a:ext cx="85343" cy="116444"/>
            </a:xfrm>
            <a:custGeom>
              <a:avLst/>
              <a:gdLst>
                <a:gd name="T0" fmla="*/ 11 w 50"/>
                <a:gd name="T1" fmla="*/ 46 h 68"/>
                <a:gd name="T2" fmla="*/ 50 w 50"/>
                <a:gd name="T3" fmla="*/ 68 h 68"/>
                <a:gd name="T4" fmla="*/ 50 w 50"/>
                <a:gd name="T5" fmla="*/ 0 h 68"/>
                <a:gd name="T6" fmla="*/ 11 w 50"/>
                <a:gd name="T7" fmla="*/ 22 h 68"/>
                <a:gd name="T8" fmla="*/ 11 w 50"/>
                <a:gd name="T9" fmla="*/ 46 h 68"/>
              </a:gdLst>
              <a:ahLst/>
              <a:cxnLst>
                <a:cxn ang="0">
                  <a:pos x="T0" y="T1"/>
                </a:cxn>
                <a:cxn ang="0">
                  <a:pos x="T2" y="T3"/>
                </a:cxn>
                <a:cxn ang="0">
                  <a:pos x="T4" y="T5"/>
                </a:cxn>
                <a:cxn ang="0">
                  <a:pos x="T6" y="T7"/>
                </a:cxn>
                <a:cxn ang="0">
                  <a:pos x="T8" y="T9"/>
                </a:cxn>
              </a:cxnLst>
              <a:rect l="0" t="0" r="r" b="b"/>
              <a:pathLst>
                <a:path w="50" h="68">
                  <a:moveTo>
                    <a:pt x="11" y="46"/>
                  </a:moveTo>
                  <a:cubicBezTo>
                    <a:pt x="50" y="68"/>
                    <a:pt x="50" y="68"/>
                    <a:pt x="50" y="68"/>
                  </a:cubicBezTo>
                  <a:cubicBezTo>
                    <a:pt x="50" y="0"/>
                    <a:pt x="50" y="0"/>
                    <a:pt x="50" y="0"/>
                  </a:cubicBezTo>
                  <a:cubicBezTo>
                    <a:pt x="11" y="22"/>
                    <a:pt x="11" y="22"/>
                    <a:pt x="11" y="22"/>
                  </a:cubicBezTo>
                  <a:cubicBezTo>
                    <a:pt x="0" y="29"/>
                    <a:pt x="0" y="40"/>
                    <a:pt x="11" y="46"/>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9" name="Freeform 101"/>
            <p:cNvSpPr>
              <a:spLocks/>
            </p:cNvSpPr>
            <p:nvPr/>
          </p:nvSpPr>
          <p:spPr bwMode="auto">
            <a:xfrm>
              <a:off x="9058657" y="523634"/>
              <a:ext cx="85343" cy="117890"/>
            </a:xfrm>
            <a:custGeom>
              <a:avLst/>
              <a:gdLst>
                <a:gd name="T0" fmla="*/ 11 w 50"/>
                <a:gd name="T1" fmla="*/ 47 h 69"/>
                <a:gd name="T2" fmla="*/ 50 w 50"/>
                <a:gd name="T3" fmla="*/ 69 h 69"/>
                <a:gd name="T4" fmla="*/ 50 w 50"/>
                <a:gd name="T5" fmla="*/ 0 h 69"/>
                <a:gd name="T6" fmla="*/ 11 w 50"/>
                <a:gd name="T7" fmla="*/ 23 h 69"/>
                <a:gd name="T8" fmla="*/ 11 w 50"/>
                <a:gd name="T9" fmla="*/ 47 h 69"/>
              </a:gdLst>
              <a:ahLst/>
              <a:cxnLst>
                <a:cxn ang="0">
                  <a:pos x="T0" y="T1"/>
                </a:cxn>
                <a:cxn ang="0">
                  <a:pos x="T2" y="T3"/>
                </a:cxn>
                <a:cxn ang="0">
                  <a:pos x="T4" y="T5"/>
                </a:cxn>
                <a:cxn ang="0">
                  <a:pos x="T6" y="T7"/>
                </a:cxn>
                <a:cxn ang="0">
                  <a:pos x="T8" y="T9"/>
                </a:cxn>
              </a:cxnLst>
              <a:rect l="0" t="0" r="r" b="b"/>
              <a:pathLst>
                <a:path w="50" h="69">
                  <a:moveTo>
                    <a:pt x="11" y="47"/>
                  </a:moveTo>
                  <a:cubicBezTo>
                    <a:pt x="50" y="69"/>
                    <a:pt x="50" y="69"/>
                    <a:pt x="50" y="69"/>
                  </a:cubicBezTo>
                  <a:cubicBezTo>
                    <a:pt x="50" y="0"/>
                    <a:pt x="50" y="0"/>
                    <a:pt x="50" y="0"/>
                  </a:cubicBezTo>
                  <a:cubicBezTo>
                    <a:pt x="11" y="23"/>
                    <a:pt x="11" y="23"/>
                    <a:pt x="11" y="23"/>
                  </a:cubicBezTo>
                  <a:cubicBezTo>
                    <a:pt x="0" y="29"/>
                    <a:pt x="0" y="40"/>
                    <a:pt x="11" y="4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30" name="Freeform 102"/>
            <p:cNvSpPr>
              <a:spLocks/>
            </p:cNvSpPr>
            <p:nvPr/>
          </p:nvSpPr>
          <p:spPr bwMode="auto">
            <a:xfrm>
              <a:off x="9062273" y="920699"/>
              <a:ext cx="81727" cy="60030"/>
            </a:xfrm>
            <a:custGeom>
              <a:avLst/>
              <a:gdLst>
                <a:gd name="T0" fmla="*/ 1 w 48"/>
                <a:gd name="T1" fmla="*/ 35 h 35"/>
                <a:gd name="T2" fmla="*/ 48 w 48"/>
                <a:gd name="T3" fmla="*/ 35 h 35"/>
                <a:gd name="T4" fmla="*/ 48 w 48"/>
                <a:gd name="T5" fmla="*/ 0 h 35"/>
                <a:gd name="T6" fmla="*/ 9 w 48"/>
                <a:gd name="T7" fmla="*/ 22 h 35"/>
                <a:gd name="T8" fmla="*/ 1 w 48"/>
                <a:gd name="T9" fmla="*/ 35 h 35"/>
              </a:gdLst>
              <a:ahLst/>
              <a:cxnLst>
                <a:cxn ang="0">
                  <a:pos x="T0" y="T1"/>
                </a:cxn>
                <a:cxn ang="0">
                  <a:pos x="T2" y="T3"/>
                </a:cxn>
                <a:cxn ang="0">
                  <a:pos x="T4" y="T5"/>
                </a:cxn>
                <a:cxn ang="0">
                  <a:pos x="T6" y="T7"/>
                </a:cxn>
                <a:cxn ang="0">
                  <a:pos x="T8" y="T9"/>
                </a:cxn>
              </a:cxnLst>
              <a:rect l="0" t="0" r="r" b="b"/>
              <a:pathLst>
                <a:path w="48" h="35">
                  <a:moveTo>
                    <a:pt x="1" y="35"/>
                  </a:moveTo>
                  <a:cubicBezTo>
                    <a:pt x="48" y="35"/>
                    <a:pt x="48" y="35"/>
                    <a:pt x="48" y="35"/>
                  </a:cubicBezTo>
                  <a:cubicBezTo>
                    <a:pt x="48" y="0"/>
                    <a:pt x="48" y="0"/>
                    <a:pt x="48" y="0"/>
                  </a:cubicBezTo>
                  <a:cubicBezTo>
                    <a:pt x="9" y="22"/>
                    <a:pt x="9" y="22"/>
                    <a:pt x="9" y="22"/>
                  </a:cubicBezTo>
                  <a:cubicBezTo>
                    <a:pt x="3" y="26"/>
                    <a:pt x="0" y="30"/>
                    <a:pt x="1" y="35"/>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31" name="Freeform 103"/>
            <p:cNvSpPr>
              <a:spLocks/>
            </p:cNvSpPr>
            <p:nvPr/>
          </p:nvSpPr>
          <p:spPr bwMode="auto">
            <a:xfrm>
              <a:off x="7343108" y="703000"/>
              <a:ext cx="135248" cy="156222"/>
            </a:xfrm>
            <a:custGeom>
              <a:avLst/>
              <a:gdLst>
                <a:gd name="T0" fmla="*/ 57 w 79"/>
                <a:gd name="T1" fmla="*/ 7 h 91"/>
                <a:gd name="T2" fmla="*/ 12 w 79"/>
                <a:gd name="T3" fmla="*/ 33 h 91"/>
                <a:gd name="T4" fmla="*/ 12 w 79"/>
                <a:gd name="T5" fmla="*/ 58 h 91"/>
                <a:gd name="T6" fmla="*/ 57 w 79"/>
                <a:gd name="T7" fmla="*/ 84 h 91"/>
                <a:gd name="T8" fmla="*/ 79 w 79"/>
                <a:gd name="T9" fmla="*/ 72 h 91"/>
                <a:gd name="T10" fmla="*/ 79 w 79"/>
                <a:gd name="T11" fmla="*/ 20 h 91"/>
                <a:gd name="T12" fmla="*/ 57 w 79"/>
                <a:gd name="T13" fmla="*/ 7 h 91"/>
              </a:gdLst>
              <a:ahLst/>
              <a:cxnLst>
                <a:cxn ang="0">
                  <a:pos x="T0" y="T1"/>
                </a:cxn>
                <a:cxn ang="0">
                  <a:pos x="T2" y="T3"/>
                </a:cxn>
                <a:cxn ang="0">
                  <a:pos x="T4" y="T5"/>
                </a:cxn>
                <a:cxn ang="0">
                  <a:pos x="T6" y="T7"/>
                </a:cxn>
                <a:cxn ang="0">
                  <a:pos x="T8" y="T9"/>
                </a:cxn>
                <a:cxn ang="0">
                  <a:pos x="T10" y="T11"/>
                </a:cxn>
                <a:cxn ang="0">
                  <a:pos x="T12" y="T13"/>
                </a:cxn>
              </a:cxnLst>
              <a:rect l="0" t="0" r="r" b="b"/>
              <a:pathLst>
                <a:path w="79" h="91">
                  <a:moveTo>
                    <a:pt x="57" y="7"/>
                  </a:moveTo>
                  <a:cubicBezTo>
                    <a:pt x="12" y="33"/>
                    <a:pt x="12" y="33"/>
                    <a:pt x="12" y="33"/>
                  </a:cubicBezTo>
                  <a:cubicBezTo>
                    <a:pt x="0" y="40"/>
                    <a:pt x="0" y="51"/>
                    <a:pt x="12" y="58"/>
                  </a:cubicBezTo>
                  <a:cubicBezTo>
                    <a:pt x="57" y="84"/>
                    <a:pt x="57" y="84"/>
                    <a:pt x="57" y="84"/>
                  </a:cubicBezTo>
                  <a:cubicBezTo>
                    <a:pt x="69" y="91"/>
                    <a:pt x="79" y="86"/>
                    <a:pt x="79" y="72"/>
                  </a:cubicBezTo>
                  <a:cubicBezTo>
                    <a:pt x="79" y="20"/>
                    <a:pt x="79" y="20"/>
                    <a:pt x="79" y="20"/>
                  </a:cubicBezTo>
                  <a:cubicBezTo>
                    <a:pt x="79" y="6"/>
                    <a:pt x="69" y="0"/>
                    <a:pt x="57" y="7"/>
                  </a:cubicBez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p:txBody>
          <a:bodyPr/>
          <a:lstStyle/>
          <a:p>
            <a:r>
              <a:rPr lang="en-US" altLang="en-US" dirty="0"/>
              <a:t>Conclusions</a:t>
            </a:r>
            <a:endParaRPr lang="en-US" dirty="0"/>
          </a:p>
        </p:txBody>
      </p:sp>
    </p:spTree>
    <p:extLst>
      <p:ext uri="{BB962C8B-B14F-4D97-AF65-F5344CB8AC3E}">
        <p14:creationId xmlns:p14="http://schemas.microsoft.com/office/powerpoint/2010/main" val="3664196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500"/>
                                        <p:tgtEl>
                                          <p:spTgt spid="93"/>
                                        </p:tgtEl>
                                      </p:cBhvr>
                                    </p:animEffect>
                                  </p:childTnLst>
                                </p:cTn>
                              </p:par>
                              <p:par>
                                <p:cTn id="14" presetID="2" presetClass="entr" presetSubtype="1"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800" fill="hold"/>
                                        <p:tgtEl>
                                          <p:spTgt spid="5"/>
                                        </p:tgtEl>
                                        <p:attrNameLst>
                                          <p:attrName>ppt_x</p:attrName>
                                        </p:attrNameLst>
                                      </p:cBhvr>
                                      <p:tavLst>
                                        <p:tav tm="0">
                                          <p:val>
                                            <p:strVal val="#ppt_x"/>
                                          </p:val>
                                        </p:tav>
                                        <p:tav tm="100000">
                                          <p:val>
                                            <p:strVal val="#ppt_x"/>
                                          </p:val>
                                        </p:tav>
                                      </p:tavLst>
                                    </p:anim>
                                    <p:anim calcmode="lin" valueType="num">
                                      <p:cBhvr additive="base">
                                        <p:cTn id="17" dur="8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800"/>
                                  </p:stCondLst>
                                  <p:childTnLst>
                                    <p:set>
                                      <p:cBhvr>
                                        <p:cTn id="19" dur="1" fill="hold">
                                          <p:stCondLst>
                                            <p:cond delay="0"/>
                                          </p:stCondLst>
                                        </p:cTn>
                                        <p:tgtEl>
                                          <p:spTgt spid="103"/>
                                        </p:tgtEl>
                                        <p:attrNameLst>
                                          <p:attrName>style.visibility</p:attrName>
                                        </p:attrNameLst>
                                      </p:cBhvr>
                                      <p:to>
                                        <p:strVal val="visible"/>
                                      </p:to>
                                    </p:set>
                                    <p:anim calcmode="lin" valueType="num">
                                      <p:cBhvr additive="base">
                                        <p:cTn id="20" dur="700" fill="hold"/>
                                        <p:tgtEl>
                                          <p:spTgt spid="103"/>
                                        </p:tgtEl>
                                        <p:attrNameLst>
                                          <p:attrName>ppt_x</p:attrName>
                                        </p:attrNameLst>
                                      </p:cBhvr>
                                      <p:tavLst>
                                        <p:tav tm="0">
                                          <p:val>
                                            <p:strVal val="#ppt_x"/>
                                          </p:val>
                                        </p:tav>
                                        <p:tav tm="100000">
                                          <p:val>
                                            <p:strVal val="#ppt_x"/>
                                          </p:val>
                                        </p:tav>
                                      </p:tavLst>
                                    </p:anim>
                                    <p:anim calcmode="lin" valueType="num">
                                      <p:cBhvr additive="base">
                                        <p:cTn id="21" dur="700" fill="hold"/>
                                        <p:tgtEl>
                                          <p:spTgt spid="103"/>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1100"/>
                                  </p:stCondLst>
                                  <p:childTnLst>
                                    <p:set>
                                      <p:cBhvr>
                                        <p:cTn id="23" dur="1" fill="hold">
                                          <p:stCondLst>
                                            <p:cond delay="0"/>
                                          </p:stCondLst>
                                        </p:cTn>
                                        <p:tgtEl>
                                          <p:spTgt spid="104"/>
                                        </p:tgtEl>
                                        <p:attrNameLst>
                                          <p:attrName>style.visibility</p:attrName>
                                        </p:attrNameLst>
                                      </p:cBhvr>
                                      <p:to>
                                        <p:strVal val="visible"/>
                                      </p:to>
                                    </p:set>
                                    <p:anim calcmode="lin" valueType="num">
                                      <p:cBhvr additive="base">
                                        <p:cTn id="24" dur="500" fill="hold"/>
                                        <p:tgtEl>
                                          <p:spTgt spid="104"/>
                                        </p:tgtEl>
                                        <p:attrNameLst>
                                          <p:attrName>ppt_x</p:attrName>
                                        </p:attrNameLst>
                                      </p:cBhvr>
                                      <p:tavLst>
                                        <p:tav tm="0">
                                          <p:val>
                                            <p:strVal val="#ppt_x"/>
                                          </p:val>
                                        </p:tav>
                                        <p:tav tm="100000">
                                          <p:val>
                                            <p:strVal val="#ppt_x"/>
                                          </p:val>
                                        </p:tav>
                                      </p:tavLst>
                                    </p:anim>
                                    <p:anim calcmode="lin" valueType="num">
                                      <p:cBhvr additive="base">
                                        <p:cTn id="25" dur="500" fill="hold"/>
                                        <p:tgtEl>
                                          <p:spTgt spid="104"/>
                                        </p:tgtEl>
                                        <p:attrNameLst>
                                          <p:attrName>ppt_y</p:attrName>
                                        </p:attrNameLst>
                                      </p:cBhvr>
                                      <p:tavLst>
                                        <p:tav tm="0">
                                          <p:val>
                                            <p:strVal val="0-#ppt_h/2"/>
                                          </p:val>
                                        </p:tav>
                                        <p:tav tm="100000">
                                          <p:val>
                                            <p:strVal val="#ppt_y"/>
                                          </p:val>
                                        </p:tav>
                                      </p:tavLst>
                                    </p:anim>
                                  </p:childTnLst>
                                </p:cTn>
                              </p:par>
                            </p:childTnLst>
                          </p:cTn>
                        </p:par>
                        <p:par>
                          <p:cTn id="26" fill="hold">
                            <p:stCondLst>
                              <p:cond delay="1600"/>
                            </p:stCondLst>
                            <p:childTnLst>
                              <p:par>
                                <p:cTn id="27" presetID="1" presetClass="exit" presetSubtype="0" fill="hold" grpId="1" nodeType="after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03"/>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04"/>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par>
                          <p:cTn id="35" fill="hold">
                            <p:stCondLst>
                              <p:cond delay="1600"/>
                            </p:stCondLst>
                            <p:childTnLst>
                              <p:par>
                                <p:cTn id="36" presetID="8" presetClass="emph" presetSubtype="0" fill="hold" nodeType="afterEffect">
                                  <p:stCondLst>
                                    <p:cond delay="0"/>
                                  </p:stCondLst>
                                  <p:childTnLst>
                                    <p:animRot by="-600000">
                                      <p:cBhvr>
                                        <p:cTn id="37" dur="750" fill="hold"/>
                                        <p:tgtEl>
                                          <p:spTgt spid="6"/>
                                        </p:tgtEl>
                                        <p:attrNameLst>
                                          <p:attrName>r</p:attrName>
                                        </p:attrNameLst>
                                      </p:cBhvr>
                                    </p:animRot>
                                  </p:childTnLst>
                                </p:cTn>
                              </p:par>
                              <p:par>
                                <p:cTn id="38" presetID="8" presetClass="emph" presetSubtype="0" fill="hold" grpId="1" nodeType="withEffect">
                                  <p:stCondLst>
                                    <p:cond delay="0"/>
                                  </p:stCondLst>
                                  <p:childTnLst>
                                    <p:animRot by="-600000">
                                      <p:cBhvr>
                                        <p:cTn id="39" dur="750" fill="hold"/>
                                        <p:tgtEl>
                                          <p:spTgt spid="24"/>
                                        </p:tgtEl>
                                        <p:attrNameLst>
                                          <p:attrName>r</p:attrName>
                                        </p:attrNameLst>
                                      </p:cBhvr>
                                    </p:animRot>
                                  </p:childTnLst>
                                </p:cTn>
                              </p:par>
                              <p:par>
                                <p:cTn id="40" presetID="42" presetClass="path" presetSubtype="0" fill="hold" nodeType="withEffect">
                                  <p:stCondLst>
                                    <p:cond delay="0"/>
                                  </p:stCondLst>
                                  <p:childTnLst>
                                    <p:animMotion origin="layout" path="M 4.16667E-6 4.44444E-6 L 4.16667E-6 0.0581 " pathEditMode="relative" rAng="0" ptsTypes="AA">
                                      <p:cBhvr>
                                        <p:cTn id="41" dur="750" fill="hold"/>
                                        <p:tgtEl>
                                          <p:spTgt spid="6"/>
                                        </p:tgtEl>
                                        <p:attrNameLst>
                                          <p:attrName>ppt_x</p:attrName>
                                          <p:attrName>ppt_y</p:attrName>
                                        </p:attrNameLst>
                                      </p:cBhvr>
                                      <p:rCtr x="0" y="2894"/>
                                    </p:animMotion>
                                  </p:childTnLst>
                                </p:cTn>
                              </p:par>
                              <p:par>
                                <p:cTn id="42" presetID="2" presetClass="entr" presetSubtype="8" decel="100000" fill="hold" nodeType="withEffect">
                                  <p:stCondLst>
                                    <p:cond delay="0"/>
                                  </p:stCondLst>
                                  <p:childTnLst>
                                    <p:set>
                                      <p:cBhvr>
                                        <p:cTn id="43" dur="1" fill="hold">
                                          <p:stCondLst>
                                            <p:cond delay="0"/>
                                          </p:stCondLst>
                                        </p:cTn>
                                        <p:tgtEl>
                                          <p:spTgt spid="94"/>
                                        </p:tgtEl>
                                        <p:attrNameLst>
                                          <p:attrName>style.visibility</p:attrName>
                                        </p:attrNameLst>
                                      </p:cBhvr>
                                      <p:to>
                                        <p:strVal val="visible"/>
                                      </p:to>
                                    </p:set>
                                    <p:anim calcmode="lin" valueType="num">
                                      <p:cBhvr additive="base">
                                        <p:cTn id="44" dur="750" fill="hold"/>
                                        <p:tgtEl>
                                          <p:spTgt spid="94"/>
                                        </p:tgtEl>
                                        <p:attrNameLst>
                                          <p:attrName>ppt_x</p:attrName>
                                        </p:attrNameLst>
                                      </p:cBhvr>
                                      <p:tavLst>
                                        <p:tav tm="0">
                                          <p:val>
                                            <p:strVal val="0-#ppt_w/2"/>
                                          </p:val>
                                        </p:tav>
                                        <p:tav tm="100000">
                                          <p:val>
                                            <p:strVal val="#ppt_x"/>
                                          </p:val>
                                        </p:tav>
                                      </p:tavLst>
                                    </p:anim>
                                    <p:anim calcmode="lin" valueType="num">
                                      <p:cBhvr additive="base">
                                        <p:cTn id="45" dur="75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1" fill="hold" grpId="0" nodeType="clickEffect">
                                  <p:stCondLst>
                                    <p:cond delay="0"/>
                                  </p:stCondLst>
                                  <p:childTnLst>
                                    <p:set>
                                      <p:cBhvr>
                                        <p:cTn id="49" dur="1" fill="hold">
                                          <p:stCondLst>
                                            <p:cond delay="0"/>
                                          </p:stCondLst>
                                        </p:cTn>
                                        <p:tgtEl>
                                          <p:spTgt spid="138"/>
                                        </p:tgtEl>
                                        <p:attrNameLst>
                                          <p:attrName>style.visibility</p:attrName>
                                        </p:attrNameLst>
                                      </p:cBhvr>
                                      <p:to>
                                        <p:strVal val="visible"/>
                                      </p:to>
                                    </p:set>
                                    <p:anim calcmode="lin" valueType="num">
                                      <p:cBhvr additive="base">
                                        <p:cTn id="50" dur="800" fill="hold"/>
                                        <p:tgtEl>
                                          <p:spTgt spid="138"/>
                                        </p:tgtEl>
                                        <p:attrNameLst>
                                          <p:attrName>ppt_x</p:attrName>
                                        </p:attrNameLst>
                                      </p:cBhvr>
                                      <p:tavLst>
                                        <p:tav tm="0">
                                          <p:val>
                                            <p:strVal val="#ppt_x"/>
                                          </p:val>
                                        </p:tav>
                                        <p:tav tm="100000">
                                          <p:val>
                                            <p:strVal val="#ppt_x"/>
                                          </p:val>
                                        </p:tav>
                                      </p:tavLst>
                                    </p:anim>
                                    <p:anim calcmode="lin" valueType="num">
                                      <p:cBhvr additive="base">
                                        <p:cTn id="51" dur="800" fill="hold"/>
                                        <p:tgtEl>
                                          <p:spTgt spid="138"/>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600"/>
                                  </p:stCondLst>
                                  <p:childTnLst>
                                    <p:set>
                                      <p:cBhvr>
                                        <p:cTn id="53" dur="1" fill="hold">
                                          <p:stCondLst>
                                            <p:cond delay="0"/>
                                          </p:stCondLst>
                                        </p:cTn>
                                        <p:tgtEl>
                                          <p:spTgt spid="140"/>
                                        </p:tgtEl>
                                        <p:attrNameLst>
                                          <p:attrName>style.visibility</p:attrName>
                                        </p:attrNameLst>
                                      </p:cBhvr>
                                      <p:to>
                                        <p:strVal val="visible"/>
                                      </p:to>
                                    </p:set>
                                    <p:anim calcmode="lin" valueType="num">
                                      <p:cBhvr additive="base">
                                        <p:cTn id="54" dur="700" fill="hold"/>
                                        <p:tgtEl>
                                          <p:spTgt spid="140"/>
                                        </p:tgtEl>
                                        <p:attrNameLst>
                                          <p:attrName>ppt_x</p:attrName>
                                        </p:attrNameLst>
                                      </p:cBhvr>
                                      <p:tavLst>
                                        <p:tav tm="0">
                                          <p:val>
                                            <p:strVal val="#ppt_x"/>
                                          </p:val>
                                        </p:tav>
                                        <p:tav tm="100000">
                                          <p:val>
                                            <p:strVal val="#ppt_x"/>
                                          </p:val>
                                        </p:tav>
                                      </p:tavLst>
                                    </p:anim>
                                    <p:anim calcmode="lin" valueType="num">
                                      <p:cBhvr additive="base">
                                        <p:cTn id="55" dur="700" fill="hold"/>
                                        <p:tgtEl>
                                          <p:spTgt spid="140"/>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900"/>
                                  </p:stCondLst>
                                  <p:childTnLst>
                                    <p:set>
                                      <p:cBhvr>
                                        <p:cTn id="57" dur="1" fill="hold">
                                          <p:stCondLst>
                                            <p:cond delay="0"/>
                                          </p:stCondLst>
                                        </p:cTn>
                                        <p:tgtEl>
                                          <p:spTgt spid="141"/>
                                        </p:tgtEl>
                                        <p:attrNameLst>
                                          <p:attrName>style.visibility</p:attrName>
                                        </p:attrNameLst>
                                      </p:cBhvr>
                                      <p:to>
                                        <p:strVal val="visible"/>
                                      </p:to>
                                    </p:set>
                                    <p:anim calcmode="lin" valueType="num">
                                      <p:cBhvr additive="base">
                                        <p:cTn id="58" dur="500" fill="hold"/>
                                        <p:tgtEl>
                                          <p:spTgt spid="141"/>
                                        </p:tgtEl>
                                        <p:attrNameLst>
                                          <p:attrName>ppt_x</p:attrName>
                                        </p:attrNameLst>
                                      </p:cBhvr>
                                      <p:tavLst>
                                        <p:tav tm="0">
                                          <p:val>
                                            <p:strVal val="#ppt_x"/>
                                          </p:val>
                                        </p:tav>
                                        <p:tav tm="100000">
                                          <p:val>
                                            <p:strVal val="#ppt_x"/>
                                          </p:val>
                                        </p:tav>
                                      </p:tavLst>
                                    </p:anim>
                                    <p:anim calcmode="lin" valueType="num">
                                      <p:cBhvr additive="base">
                                        <p:cTn id="59" dur="500" fill="hold"/>
                                        <p:tgtEl>
                                          <p:spTgt spid="141"/>
                                        </p:tgtEl>
                                        <p:attrNameLst>
                                          <p:attrName>ppt_y</p:attrName>
                                        </p:attrNameLst>
                                      </p:cBhvr>
                                      <p:tavLst>
                                        <p:tav tm="0">
                                          <p:val>
                                            <p:strVal val="0-#ppt_h/2"/>
                                          </p:val>
                                        </p:tav>
                                        <p:tav tm="100000">
                                          <p:val>
                                            <p:strVal val="#ppt_y"/>
                                          </p:val>
                                        </p:tav>
                                      </p:tavLst>
                                    </p:anim>
                                  </p:childTnLst>
                                </p:cTn>
                              </p:par>
                            </p:childTnLst>
                          </p:cTn>
                        </p:par>
                        <p:par>
                          <p:cTn id="60" fill="hold">
                            <p:stCondLst>
                              <p:cond delay="1400"/>
                            </p:stCondLst>
                            <p:childTnLst>
                              <p:par>
                                <p:cTn id="61" presetID="1" presetClass="exit" presetSubtype="0" fill="hold" grpId="1" nodeType="afterEffect">
                                  <p:stCondLst>
                                    <p:cond delay="0"/>
                                  </p:stCondLst>
                                  <p:childTnLst>
                                    <p:set>
                                      <p:cBhvr>
                                        <p:cTn id="62" dur="1" fill="hold">
                                          <p:stCondLst>
                                            <p:cond delay="0"/>
                                          </p:stCondLst>
                                        </p:cTn>
                                        <p:tgtEl>
                                          <p:spTgt spid="138"/>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40"/>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141"/>
                                        </p:tgtEl>
                                        <p:attrNameLst>
                                          <p:attrName>style.visibility</p:attrName>
                                        </p:attrNameLst>
                                      </p:cBhvr>
                                      <p:to>
                                        <p:strVal val="hidden"/>
                                      </p:to>
                                    </p:set>
                                  </p:childTnLst>
                                </p:cTn>
                              </p:par>
                              <p:par>
                                <p:cTn id="67" presetID="1" presetClass="entr" presetSubtype="0" fill="hold" nodeType="withEffect">
                                  <p:stCondLst>
                                    <p:cond delay="0"/>
                                  </p:stCondLst>
                                  <p:childTnLst>
                                    <p:set>
                                      <p:cBhvr>
                                        <p:cTn id="68" dur="1" fill="hold">
                                          <p:stCondLst>
                                            <p:cond delay="0"/>
                                          </p:stCondLst>
                                        </p:cTn>
                                        <p:tgtEl>
                                          <p:spTgt spid="142"/>
                                        </p:tgtEl>
                                        <p:attrNameLst>
                                          <p:attrName>style.visibility</p:attrName>
                                        </p:attrNameLst>
                                      </p:cBhvr>
                                      <p:to>
                                        <p:strVal val="visible"/>
                                      </p:to>
                                    </p:set>
                                  </p:childTnLst>
                                </p:cTn>
                              </p:par>
                              <p:par>
                                <p:cTn id="69" presetID="42" presetClass="path" presetSubtype="0" fill="hold" nodeType="withEffect">
                                  <p:stCondLst>
                                    <p:cond delay="0"/>
                                  </p:stCondLst>
                                  <p:childTnLst>
                                    <p:animMotion origin="layout" path="M 3.61111E-6 -1.48148E-6 L 0.01597 0.13542 " pathEditMode="relative" rAng="0" ptsTypes="AA">
                                      <p:cBhvr>
                                        <p:cTn id="70" dur="750" fill="hold"/>
                                        <p:tgtEl>
                                          <p:spTgt spid="142"/>
                                        </p:tgtEl>
                                        <p:attrNameLst>
                                          <p:attrName>ppt_x</p:attrName>
                                          <p:attrName>ppt_y</p:attrName>
                                        </p:attrNameLst>
                                      </p:cBhvr>
                                      <p:rCtr x="799" y="6759"/>
                                    </p:animMotion>
                                  </p:childTnLst>
                                </p:cTn>
                              </p:par>
                              <p:par>
                                <p:cTn id="71" presetID="8" presetClass="emph" presetSubtype="0" fill="hold" nodeType="withEffect">
                                  <p:stCondLst>
                                    <p:cond delay="0"/>
                                  </p:stCondLst>
                                  <p:childTnLst>
                                    <p:animRot by="1200000">
                                      <p:cBhvr>
                                        <p:cTn id="72" dur="750" fill="hold"/>
                                        <p:tgtEl>
                                          <p:spTgt spid="6"/>
                                        </p:tgtEl>
                                        <p:attrNameLst>
                                          <p:attrName>r</p:attrName>
                                        </p:attrNameLst>
                                      </p:cBhvr>
                                    </p:animRot>
                                  </p:childTnLst>
                                </p:cTn>
                              </p:par>
                              <p:par>
                                <p:cTn id="73" presetID="42" presetClass="path" presetSubtype="0" fill="hold" nodeType="withEffect">
                                  <p:stCondLst>
                                    <p:cond delay="0"/>
                                  </p:stCondLst>
                                  <p:childTnLst>
                                    <p:animMotion origin="layout" path="M 4.16667E-6 0.0581 L 0.04479 -0.06667 " pathEditMode="relative" rAng="0" ptsTypes="AA">
                                      <p:cBhvr>
                                        <p:cTn id="74" dur="750" fill="hold"/>
                                        <p:tgtEl>
                                          <p:spTgt spid="6"/>
                                        </p:tgtEl>
                                        <p:attrNameLst>
                                          <p:attrName>ppt_x</p:attrName>
                                          <p:attrName>ppt_y</p:attrName>
                                        </p:attrNameLst>
                                      </p:cBhvr>
                                      <p:rCtr x="2240" y="-6250"/>
                                    </p:animMotion>
                                  </p:childTnLst>
                                </p:cTn>
                              </p:par>
                              <p:par>
                                <p:cTn id="75" presetID="8" presetClass="emph" presetSubtype="0" fill="hold" nodeType="withEffect">
                                  <p:stCondLst>
                                    <p:cond delay="0"/>
                                  </p:stCondLst>
                                  <p:childTnLst>
                                    <p:animRot by="1200000">
                                      <p:cBhvr>
                                        <p:cTn id="76" dur="750" fill="hold"/>
                                        <p:tgtEl>
                                          <p:spTgt spid="142"/>
                                        </p:tgtEl>
                                        <p:attrNameLst>
                                          <p:attrName>r</p:attrName>
                                        </p:attrNameLst>
                                      </p:cBhvr>
                                    </p:animRot>
                                  </p:childTnLst>
                                </p:cTn>
                              </p:par>
                              <p:par>
                                <p:cTn id="77" presetID="8" presetClass="emph" presetSubtype="0" fill="hold" grpId="2" nodeType="withEffect">
                                  <p:stCondLst>
                                    <p:cond delay="0"/>
                                  </p:stCondLst>
                                  <p:childTnLst>
                                    <p:animRot by="1200000">
                                      <p:cBhvr>
                                        <p:cTn id="78" dur="750" fill="hold"/>
                                        <p:tgtEl>
                                          <p:spTgt spid="24"/>
                                        </p:tgtEl>
                                        <p:attrNameLst>
                                          <p:attrName>r</p:attrName>
                                        </p:attrNameLst>
                                      </p:cBhvr>
                                    </p:animRot>
                                  </p:childTnLst>
                                </p:cTn>
                              </p:par>
                              <p:par>
                                <p:cTn id="79" presetID="2" presetClass="entr" presetSubtype="2" decel="100000" fill="hold" nodeType="withEffect">
                                  <p:stCondLst>
                                    <p:cond delay="0"/>
                                  </p:stCondLst>
                                  <p:childTnLst>
                                    <p:set>
                                      <p:cBhvr>
                                        <p:cTn id="80" dur="1" fill="hold">
                                          <p:stCondLst>
                                            <p:cond delay="0"/>
                                          </p:stCondLst>
                                        </p:cTn>
                                        <p:tgtEl>
                                          <p:spTgt spid="95"/>
                                        </p:tgtEl>
                                        <p:attrNameLst>
                                          <p:attrName>style.visibility</p:attrName>
                                        </p:attrNameLst>
                                      </p:cBhvr>
                                      <p:to>
                                        <p:strVal val="visible"/>
                                      </p:to>
                                    </p:set>
                                    <p:anim calcmode="lin" valueType="num">
                                      <p:cBhvr additive="base">
                                        <p:cTn id="81" dur="750" fill="hold"/>
                                        <p:tgtEl>
                                          <p:spTgt spid="95"/>
                                        </p:tgtEl>
                                        <p:attrNameLst>
                                          <p:attrName>ppt_x</p:attrName>
                                        </p:attrNameLst>
                                      </p:cBhvr>
                                      <p:tavLst>
                                        <p:tav tm="0">
                                          <p:val>
                                            <p:strVal val="1+#ppt_w/2"/>
                                          </p:val>
                                        </p:tav>
                                        <p:tav tm="100000">
                                          <p:val>
                                            <p:strVal val="#ppt_x"/>
                                          </p:val>
                                        </p:tav>
                                      </p:tavLst>
                                    </p:anim>
                                    <p:anim calcmode="lin" valueType="num">
                                      <p:cBhvr additive="base">
                                        <p:cTn id="82" dur="75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3" nodeType="clickEffect">
                                  <p:stCondLst>
                                    <p:cond delay="0"/>
                                  </p:stCondLst>
                                  <p:childTnLst>
                                    <p:animEffect transition="out" filter="fade">
                                      <p:cBhvr>
                                        <p:cTn id="86" dur="500"/>
                                        <p:tgtEl>
                                          <p:spTgt spid="24"/>
                                        </p:tgtEl>
                                      </p:cBhvr>
                                    </p:animEffect>
                                    <p:set>
                                      <p:cBhvr>
                                        <p:cTn id="87" dur="1" fill="hold">
                                          <p:stCondLst>
                                            <p:cond delay="499"/>
                                          </p:stCondLst>
                                        </p:cTn>
                                        <p:tgtEl>
                                          <p:spTgt spid="24"/>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93"/>
                                        </p:tgtEl>
                                      </p:cBhvr>
                                    </p:animEffect>
                                    <p:set>
                                      <p:cBhvr>
                                        <p:cTn id="90" dur="1" fill="hold">
                                          <p:stCondLst>
                                            <p:cond delay="499"/>
                                          </p:stCondLst>
                                        </p:cTn>
                                        <p:tgtEl>
                                          <p:spTgt spid="93"/>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94"/>
                                        </p:tgtEl>
                                      </p:cBhvr>
                                    </p:animEffect>
                                    <p:set>
                                      <p:cBhvr>
                                        <p:cTn id="93" dur="1" fill="hold">
                                          <p:stCondLst>
                                            <p:cond delay="499"/>
                                          </p:stCondLst>
                                        </p:cTn>
                                        <p:tgtEl>
                                          <p:spTgt spid="94"/>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6"/>
                                        </p:tgtEl>
                                      </p:cBhvr>
                                    </p:animEffect>
                                    <p:set>
                                      <p:cBhvr>
                                        <p:cTn id="96" dur="1" fill="hold">
                                          <p:stCondLst>
                                            <p:cond delay="499"/>
                                          </p:stCondLst>
                                        </p:cTn>
                                        <p:tgtEl>
                                          <p:spTgt spid="6"/>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142"/>
                                        </p:tgtEl>
                                      </p:cBhvr>
                                    </p:animEffect>
                                    <p:set>
                                      <p:cBhvr>
                                        <p:cTn id="99" dur="1" fill="hold">
                                          <p:stCondLst>
                                            <p:cond delay="499"/>
                                          </p:stCondLst>
                                        </p:cTn>
                                        <p:tgtEl>
                                          <p:spTgt spid="142"/>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95"/>
                                        </p:tgtEl>
                                      </p:cBhvr>
                                    </p:animEffect>
                                    <p:set>
                                      <p:cBhvr>
                                        <p:cTn id="102" dur="1" fill="hold">
                                          <p:stCondLst>
                                            <p:cond delay="499"/>
                                          </p:stCondLst>
                                        </p:cTn>
                                        <p:tgtEl>
                                          <p:spTgt spid="95"/>
                                        </p:tgtEl>
                                        <p:attrNameLst>
                                          <p:attrName>style.visibility</p:attrName>
                                        </p:attrNameLst>
                                      </p:cBhvr>
                                      <p:to>
                                        <p:strVal val="hidden"/>
                                      </p:to>
                                    </p:set>
                                  </p:childTnLst>
                                </p:cTn>
                              </p:par>
                              <p:par>
                                <p:cTn id="103" presetID="10" presetClass="entr" presetSubtype="0" fill="hold" nodeType="withEffect">
                                  <p:stCondLst>
                                    <p:cond delay="600"/>
                                  </p:stCondLst>
                                  <p:childTnLst>
                                    <p:set>
                                      <p:cBhvr>
                                        <p:cTn id="104" dur="1" fill="hold">
                                          <p:stCondLst>
                                            <p:cond delay="0"/>
                                          </p:stCondLst>
                                        </p:cTn>
                                        <p:tgtEl>
                                          <p:spTgt spid="96"/>
                                        </p:tgtEl>
                                        <p:attrNameLst>
                                          <p:attrName>style.visibility</p:attrName>
                                        </p:attrNameLst>
                                      </p:cBhvr>
                                      <p:to>
                                        <p:strVal val="visible"/>
                                      </p:to>
                                    </p:set>
                                    <p:animEffect transition="in" filter="fade">
                                      <p:cBhvr>
                                        <p:cTn id="105" dur="1100"/>
                                        <p:tgtEl>
                                          <p:spTgt spid="96"/>
                                        </p:tgtEl>
                                      </p:cBhvr>
                                    </p:animEffect>
                                  </p:childTnLst>
                                </p:cTn>
                              </p:par>
                            </p:childTnLst>
                          </p:cTn>
                        </p:par>
                        <p:par>
                          <p:cTn id="106" fill="hold">
                            <p:stCondLst>
                              <p:cond delay="1700"/>
                            </p:stCondLst>
                            <p:childTnLst>
                              <p:par>
                                <p:cTn id="107" presetID="10" presetClass="entr" presetSubtype="0" fill="hold" grpId="0" nodeType="afterEffect">
                                  <p:stCondLst>
                                    <p:cond delay="0"/>
                                  </p:stCondLst>
                                  <p:childTnLst>
                                    <p:set>
                                      <p:cBhvr>
                                        <p:cTn id="108" dur="1" fill="hold">
                                          <p:stCondLst>
                                            <p:cond delay="0"/>
                                          </p:stCondLst>
                                        </p:cTn>
                                        <p:tgtEl>
                                          <p:spTgt spid="136"/>
                                        </p:tgtEl>
                                        <p:attrNameLst>
                                          <p:attrName>style.visibility</p:attrName>
                                        </p:attrNameLst>
                                      </p:cBhvr>
                                      <p:to>
                                        <p:strVal val="visible"/>
                                      </p:to>
                                    </p:set>
                                    <p:animEffect transition="in" filter="fade">
                                      <p:cBhvr>
                                        <p:cTn id="109" dur="500"/>
                                        <p:tgtEl>
                                          <p:spTgt spid="13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35"/>
                                        </p:tgtEl>
                                        <p:attrNameLst>
                                          <p:attrName>style.visibility</p:attrName>
                                        </p:attrNameLst>
                                      </p:cBhvr>
                                      <p:to>
                                        <p:strVal val="visible"/>
                                      </p:to>
                                    </p:set>
                                    <p:animEffect transition="in" filter="fade">
                                      <p:cBhvr>
                                        <p:cTn id="112" dur="500"/>
                                        <p:tgtEl>
                                          <p:spTgt spid="135"/>
                                        </p:tgtEl>
                                      </p:cBhvr>
                                    </p:animEffect>
                                  </p:childTnLst>
                                </p:cTn>
                              </p:par>
                              <p:par>
                                <p:cTn id="113" presetID="10" presetClass="entr" presetSubtype="0" fill="hold" nodeType="withEffect">
                                  <p:stCondLst>
                                    <p:cond delay="300"/>
                                  </p:stCondLst>
                                  <p:childTnLst>
                                    <p:set>
                                      <p:cBhvr>
                                        <p:cTn id="114" dur="1" fill="hold">
                                          <p:stCondLst>
                                            <p:cond delay="0"/>
                                          </p:stCondLst>
                                        </p:cTn>
                                        <p:tgtEl>
                                          <p:spTgt spid="139"/>
                                        </p:tgtEl>
                                        <p:attrNameLst>
                                          <p:attrName>style.visibility</p:attrName>
                                        </p:attrNameLst>
                                      </p:cBhvr>
                                      <p:to>
                                        <p:strVal val="visible"/>
                                      </p:to>
                                    </p:set>
                                    <p:animEffect transition="in" filter="fade">
                                      <p:cBhvr>
                                        <p:cTn id="115" dur="500"/>
                                        <p:tgtEl>
                                          <p:spTgt spid="139"/>
                                        </p:tgtEl>
                                      </p:cBhvr>
                                    </p:animEffect>
                                  </p:childTnLst>
                                </p:cTn>
                              </p:par>
                              <p:par>
                                <p:cTn id="116" presetID="10" presetClass="entr" presetSubtype="0" fill="hold" nodeType="withEffect">
                                  <p:stCondLst>
                                    <p:cond delay="300"/>
                                  </p:stCondLst>
                                  <p:childTnLst>
                                    <p:set>
                                      <p:cBhvr>
                                        <p:cTn id="117" dur="1" fill="hold">
                                          <p:stCondLst>
                                            <p:cond delay="0"/>
                                          </p:stCondLst>
                                        </p:cTn>
                                        <p:tgtEl>
                                          <p:spTgt spid="106"/>
                                        </p:tgtEl>
                                        <p:attrNameLst>
                                          <p:attrName>style.visibility</p:attrName>
                                        </p:attrNameLst>
                                      </p:cBhvr>
                                      <p:to>
                                        <p:strVal val="visible"/>
                                      </p:to>
                                    </p:set>
                                    <p:animEffect transition="in" filter="fade">
                                      <p:cBhvr>
                                        <p:cTn id="118" dur="500"/>
                                        <p:tgtEl>
                                          <p:spTgt spid="106"/>
                                        </p:tgtEl>
                                      </p:cBhvr>
                                    </p:animEffect>
                                  </p:childTnLst>
                                </p:cTn>
                              </p:par>
                              <p:par>
                                <p:cTn id="119" presetID="10" presetClass="entr" presetSubtype="0" fill="hold" nodeType="withEffect">
                                  <p:stCondLst>
                                    <p:cond delay="300"/>
                                  </p:stCondLst>
                                  <p:childTnLst>
                                    <p:set>
                                      <p:cBhvr>
                                        <p:cTn id="120" dur="1" fill="hold">
                                          <p:stCondLst>
                                            <p:cond delay="0"/>
                                          </p:stCondLst>
                                        </p:cTn>
                                        <p:tgtEl>
                                          <p:spTgt spid="107"/>
                                        </p:tgtEl>
                                        <p:attrNameLst>
                                          <p:attrName>style.visibility</p:attrName>
                                        </p:attrNameLst>
                                      </p:cBhvr>
                                      <p:to>
                                        <p:strVal val="visible"/>
                                      </p:to>
                                    </p:set>
                                    <p:animEffect transition="in" filter="fade">
                                      <p:cBhvr>
                                        <p:cTn id="121" dur="500"/>
                                        <p:tgtEl>
                                          <p:spTgt spid="107"/>
                                        </p:tgtEl>
                                      </p:cBhvr>
                                    </p:animEffect>
                                  </p:childTnLst>
                                </p:cTn>
                              </p:par>
                              <p:par>
                                <p:cTn id="122" presetID="64" presetClass="path" presetSubtype="0" accel="50000" decel="50000" fill="hold" nodeType="withEffect">
                                  <p:stCondLst>
                                    <p:cond delay="300"/>
                                  </p:stCondLst>
                                  <p:childTnLst>
                                    <p:animMotion origin="layout" path="M 1.66667E-6 2.96296E-6 L 1.66667E-6 -0.12778 " pathEditMode="relative" rAng="0" ptsTypes="AA">
                                      <p:cBhvr>
                                        <p:cTn id="123" dur="1000" fill="hold"/>
                                        <p:tgtEl>
                                          <p:spTgt spid="139"/>
                                        </p:tgtEl>
                                        <p:attrNameLst>
                                          <p:attrName>ppt_x</p:attrName>
                                          <p:attrName>ppt_y</p:attrName>
                                        </p:attrNameLst>
                                      </p:cBhvr>
                                      <p:rCtr x="0" y="-6389"/>
                                    </p:animMotion>
                                  </p:childTnLst>
                                </p:cTn>
                              </p:par>
                              <p:par>
                                <p:cTn id="124" presetID="64" presetClass="path" presetSubtype="0" accel="50000" decel="50000" fill="hold" nodeType="withEffect">
                                  <p:stCondLst>
                                    <p:cond delay="300"/>
                                  </p:stCondLst>
                                  <p:childTnLst>
                                    <p:animMotion origin="layout" path="M 1.94444E-6 3.7037E-7 L 1.94444E-6 -0.04815 " pathEditMode="relative" rAng="0" ptsTypes="AA">
                                      <p:cBhvr>
                                        <p:cTn id="125" dur="1000" fill="hold"/>
                                        <p:tgtEl>
                                          <p:spTgt spid="106"/>
                                        </p:tgtEl>
                                        <p:attrNameLst>
                                          <p:attrName>ppt_x</p:attrName>
                                          <p:attrName>ppt_y</p:attrName>
                                        </p:attrNameLst>
                                      </p:cBhvr>
                                      <p:rCtr x="0" y="-2407"/>
                                    </p:animMotion>
                                  </p:childTnLst>
                                </p:cTn>
                              </p:par>
                              <p:par>
                                <p:cTn id="126" presetID="64" presetClass="path" presetSubtype="0" accel="50000" decel="50000" fill="hold" nodeType="withEffect">
                                  <p:stCondLst>
                                    <p:cond delay="300"/>
                                  </p:stCondLst>
                                  <p:childTnLst>
                                    <p:animMotion origin="layout" path="M -3.88889E-6 2.96296E-6 L -3.88889E-6 -0.12778 " pathEditMode="relative" rAng="0" ptsTypes="AA">
                                      <p:cBhvr>
                                        <p:cTn id="127" dur="1000" fill="hold"/>
                                        <p:tgtEl>
                                          <p:spTgt spid="107"/>
                                        </p:tgtEl>
                                        <p:attrNameLst>
                                          <p:attrName>ppt_x</p:attrName>
                                          <p:attrName>ppt_y</p:attrName>
                                        </p:attrNameLst>
                                      </p:cBhvr>
                                      <p:rCtr x="0" y="-6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3" grpId="0" animBg="1"/>
      <p:bldP spid="93" grpId="1" animBg="1"/>
      <p:bldP spid="24" grpId="0" animBg="1"/>
      <p:bldP spid="24" grpId="1" animBg="1"/>
      <p:bldP spid="24" grpId="2" animBg="1"/>
      <p:bldP spid="24" grpId="3" animBg="1"/>
      <p:bldP spid="135" grpId="0" animBg="1"/>
      <p:bldP spid="136" grpId="0" animBg="1"/>
      <p:bldP spid="5" grpId="0" animBg="1"/>
      <p:bldP spid="5" grpId="1" animBg="1"/>
      <p:bldP spid="103" grpId="0" animBg="1"/>
      <p:bldP spid="103" grpId="1" animBg="1"/>
      <p:bldP spid="104" grpId="0" animBg="1"/>
      <p:bldP spid="104" grpId="1" animBg="1"/>
      <p:bldP spid="138" grpId="0" animBg="1"/>
      <p:bldP spid="138" grpId="1" animBg="1"/>
      <p:bldP spid="140" grpId="0" animBg="1"/>
      <p:bldP spid="140" grpId="1" animBg="1"/>
      <p:bldP spid="141" grpId="0" animBg="1"/>
      <p:bldP spid="141" grpId="1" animBg="1"/>
    </p:bldLst>
  </p:timing>
</p:sld>
</file>

<file path=ppt/theme/theme1.xml><?xml version="1.0" encoding="utf-8"?>
<a:theme xmlns:a="http://schemas.openxmlformats.org/drawingml/2006/main" name="Office Theme">
  <a:themeElements>
    <a:clrScheme name="Custom 252">
      <a:dk1>
        <a:sysClr val="windowText" lastClr="000000"/>
      </a:dk1>
      <a:lt1>
        <a:sysClr val="window" lastClr="FFFFFF"/>
      </a:lt1>
      <a:dk2>
        <a:srgbClr val="1F497D"/>
      </a:dk2>
      <a:lt2>
        <a:srgbClr val="EEECE1"/>
      </a:lt2>
      <a:accent1>
        <a:srgbClr val="FE7400"/>
      </a:accent1>
      <a:accent2>
        <a:srgbClr val="666666"/>
      </a:accent2>
      <a:accent3>
        <a:srgbClr val="2F5070"/>
      </a:accent3>
      <a:accent4>
        <a:srgbClr val="738A8D"/>
      </a:accent4>
      <a:accent5>
        <a:srgbClr val="2CA8D2"/>
      </a:accent5>
      <a:accent6>
        <a:srgbClr val="FE7400"/>
      </a:accent6>
      <a:hlink>
        <a:srgbClr val="0000FF"/>
      </a:hlink>
      <a:folHlink>
        <a:srgbClr val="800080"/>
      </a:folHlink>
    </a:clrScheme>
    <a:fontScheme name="Custom 1">
      <a:majorFont>
        <a:latin typeface="Smith&amp;NephewLF"/>
        <a:ea typeface=""/>
        <a:cs typeface=""/>
      </a:majorFont>
      <a:minorFont>
        <a:latin typeface="Smith&amp;NephewL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lumMod val="60000"/>
            <a:lumOff val="40000"/>
          </a:schemeClr>
        </a:solidFill>
        <a:ln w="5715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38056</TotalTime>
  <Words>2857</Words>
  <Application>Microsoft Office PowerPoint</Application>
  <PresentationFormat>On-screen Show (4:3)</PresentationFormat>
  <Paragraphs>539</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Segoe UI</vt:lpstr>
      <vt:lpstr>Calibri</vt:lpstr>
      <vt:lpstr>Smith&amp;NephewLF</vt:lpstr>
      <vt:lpstr>Times New Roman</vt:lpstr>
      <vt:lpstr>Arial</vt:lpstr>
      <vt:lpstr>Office Theme</vt:lpstr>
      <vt:lpstr>PowerPoint Presentation</vt:lpstr>
      <vt:lpstr>Study Objectives</vt:lpstr>
      <vt:lpstr>Pressure Ulcers</vt:lpstr>
      <vt:lpstr>Pressure Ulcer Prevalence</vt:lpstr>
      <vt:lpstr>Stage IV Pressure Ulcers</vt:lpstr>
      <vt:lpstr>Standard of Care</vt:lpstr>
      <vt:lpstr>Role of Clostridial Collagenase Ointment (CCO)</vt:lpstr>
      <vt:lpstr>Markov Diagram</vt:lpstr>
      <vt:lpstr>Model Inputs</vt:lpstr>
      <vt:lpstr>Healing Rates</vt:lpstr>
      <vt:lpstr>Mortality Rates</vt:lpstr>
      <vt:lpstr>Cost Elements</vt:lpstr>
      <vt:lpstr>Sensitivity Analysis</vt:lpstr>
      <vt:lpstr>Sensitivity Analysis (II)</vt:lpstr>
      <vt:lpstr>Model Validation</vt:lpstr>
      <vt:lpstr>Results</vt:lpstr>
      <vt:lpstr>Results: ICER</vt:lpstr>
      <vt:lpstr>One-Way Sensitivity Analysis</vt:lpstr>
      <vt:lpstr>Probabilistic Sensitivity Analysis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Vincent</dc:creator>
  <cp:lastModifiedBy>Amy Singh</cp:lastModifiedBy>
  <cp:revision>1287</cp:revision>
  <dcterms:created xsi:type="dcterms:W3CDTF">2013-11-28T14:18:05Z</dcterms:created>
  <dcterms:modified xsi:type="dcterms:W3CDTF">2016-05-12T16:56:06Z</dcterms:modified>
</cp:coreProperties>
</file>