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44"/>
  </p:notesMasterIdLst>
  <p:sldIdLst>
    <p:sldId id="257" r:id="rId2"/>
    <p:sldId id="258" r:id="rId3"/>
    <p:sldId id="317" r:id="rId4"/>
    <p:sldId id="320"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8" r:id="rId22"/>
    <p:sldId id="286" r:id="rId23"/>
    <p:sldId id="287" r:id="rId24"/>
    <p:sldId id="288" r:id="rId25"/>
    <p:sldId id="289" r:id="rId26"/>
    <p:sldId id="290" r:id="rId27"/>
    <p:sldId id="291" r:id="rId28"/>
    <p:sldId id="292" r:id="rId29"/>
    <p:sldId id="293" r:id="rId30"/>
    <p:sldId id="295" r:id="rId31"/>
    <p:sldId id="296" r:id="rId32"/>
    <p:sldId id="297" r:id="rId33"/>
    <p:sldId id="298" r:id="rId34"/>
    <p:sldId id="299" r:id="rId35"/>
    <p:sldId id="300" r:id="rId36"/>
    <p:sldId id="318" r:id="rId37"/>
    <p:sldId id="312" r:id="rId38"/>
    <p:sldId id="319" r:id="rId39"/>
    <p:sldId id="313" r:id="rId40"/>
    <p:sldId id="315" r:id="rId41"/>
    <p:sldId id="322" r:id="rId42"/>
    <p:sldId id="31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84" d="100"/>
          <a:sy n="84" d="100"/>
        </p:scale>
        <p:origin x="-1068"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40444-7195-DC4E-A4C3-E2D53BBC7EB0}" type="datetimeFigureOut">
              <a:rPr lang="en-US" smtClean="0"/>
              <a:pPr/>
              <a:t>7/29/2016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EDF419-74B0-B54B-901D-883C1EF7192A}" type="slidenum">
              <a:rPr lang="en-US" smtClean="0"/>
              <a:pPr/>
              <a:t>‹#›</a:t>
            </a:fld>
            <a:endParaRPr lang="en-US"/>
          </a:p>
        </p:txBody>
      </p:sp>
    </p:spTree>
    <p:extLst>
      <p:ext uri="{BB962C8B-B14F-4D97-AF65-F5344CB8AC3E}">
        <p14:creationId xmlns:p14="http://schemas.microsoft.com/office/powerpoint/2010/main" xmlns="" val="20236524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 going to present an</a:t>
            </a:r>
            <a:r>
              <a:rPr lang="en-US" baseline="0" dirty="0" smtClean="0"/>
              <a:t>  </a:t>
            </a:r>
            <a:r>
              <a:rPr lang="en-US" baseline="0" dirty="0" err="1" smtClean="0"/>
              <a:t>endoscopical</a:t>
            </a:r>
            <a:r>
              <a:rPr lang="en-US" baseline="0" dirty="0" smtClean="0"/>
              <a:t> approach of Tracheal stenosis because</a:t>
            </a:r>
            <a:endParaRPr lang="en-US" dirty="0" smtClean="0"/>
          </a:p>
          <a:p>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a:t>
            </a:fld>
            <a:endParaRPr lang="en-US"/>
          </a:p>
        </p:txBody>
      </p:sp>
    </p:spTree>
    <p:extLst>
      <p:ext uri="{BB962C8B-B14F-4D97-AF65-F5344CB8AC3E}">
        <p14:creationId xmlns:p14="http://schemas.microsoft.com/office/powerpoint/2010/main" xmlns="" val="3162399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Might be a huge challenge</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2</a:t>
            </a:fld>
            <a:endParaRPr lang="en-US"/>
          </a:p>
        </p:txBody>
      </p:sp>
    </p:spTree>
    <p:extLst>
      <p:ext uri="{BB962C8B-B14F-4D97-AF65-F5344CB8AC3E}">
        <p14:creationId xmlns:p14="http://schemas.microsoft.com/office/powerpoint/2010/main" xmlns="" val="2299816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will present a clinical case </a:t>
            </a:r>
            <a:r>
              <a:rPr lang="en-US" baseline="0" dirty="0" smtClean="0"/>
              <a:t>for underlying the </a:t>
            </a:r>
            <a:r>
              <a:rPr lang="en-US" baseline="0" dirty="0" err="1" smtClean="0"/>
              <a:t>dificulty</a:t>
            </a:r>
            <a:r>
              <a:rPr lang="en-US" baseline="0" dirty="0" smtClean="0"/>
              <a:t> to make a decision in TS.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Indeed in this case we had more options: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could send this patient to the surgeon but </a:t>
            </a:r>
            <a:r>
              <a:rPr lang="en-US" baseline="0" dirty="0" err="1" smtClean="0"/>
              <a:t>amucus</a:t>
            </a:r>
            <a:r>
              <a:rPr lang="en-US" baseline="0" dirty="0" smtClean="0"/>
              <a:t> plug could have obstructed the stenosis and the patient  might have die..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could do only </a:t>
            </a:r>
            <a:r>
              <a:rPr lang="en-US" baseline="0" dirty="0" err="1" smtClean="0"/>
              <a:t>dilatation,cross</a:t>
            </a:r>
            <a:r>
              <a:rPr lang="en-US" baseline="0" dirty="0" smtClean="0"/>
              <a:t> </a:t>
            </a:r>
            <a:r>
              <a:rPr lang="en-US" baseline="0" dirty="0" err="1" smtClean="0"/>
              <a:t>electrocautery</a:t>
            </a:r>
            <a:r>
              <a:rPr lang="en-US" baseline="0" dirty="0" smtClean="0"/>
              <a:t> incisions followed by </a:t>
            </a:r>
            <a:r>
              <a:rPr lang="en-US" baseline="0" dirty="0" err="1" smtClean="0"/>
              <a:t>dilatations,laser</a:t>
            </a:r>
            <a:r>
              <a:rPr lang="en-US" baseline="0" dirty="0" smtClean="0"/>
              <a:t> </a:t>
            </a:r>
            <a:r>
              <a:rPr lang="en-US" baseline="0" dirty="0" err="1" smtClean="0"/>
              <a:t>therapy,dilatations</a:t>
            </a:r>
            <a:r>
              <a:rPr lang="en-US" baseline="0" dirty="0" smtClean="0"/>
              <a:t> and after that surgery.</a:t>
            </a:r>
            <a:endParaRPr lang="en-US" dirty="0" smtClean="0"/>
          </a:p>
          <a:p>
            <a:endParaRPr lang="en-US" dirty="0"/>
          </a:p>
        </p:txBody>
      </p:sp>
      <p:sp>
        <p:nvSpPr>
          <p:cNvPr id="4" name="Slide Number Placeholder 3"/>
          <p:cNvSpPr>
            <a:spLocks noGrp="1"/>
          </p:cNvSpPr>
          <p:nvPr>
            <p:ph type="sldNum" sz="quarter" idx="10"/>
          </p:nvPr>
        </p:nvSpPr>
        <p:spPr/>
        <p:txBody>
          <a:bodyPr/>
          <a:lstStyle/>
          <a:p>
            <a:fld id="{6DD6CBB4-C418-47F8-8AF5-252B014BF429}" type="slidenum">
              <a:rPr lang="en-US" smtClean="0"/>
              <a:pPr/>
              <a:t>3</a:t>
            </a:fld>
            <a:endParaRPr lang="en-US"/>
          </a:p>
        </p:txBody>
      </p:sp>
    </p:spTree>
    <p:extLst>
      <p:ext uri="{BB962C8B-B14F-4D97-AF65-F5344CB8AC3E}">
        <p14:creationId xmlns:p14="http://schemas.microsoft.com/office/powerpoint/2010/main" xmlns="" val="195912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 present a clinical case of PITS</a:t>
            </a:r>
            <a:r>
              <a:rPr lang="en-US" baseline="0" dirty="0" smtClean="0"/>
              <a:t> for underlying the </a:t>
            </a:r>
            <a:r>
              <a:rPr lang="en-US" baseline="0" dirty="0" err="1" smtClean="0"/>
              <a:t>dificulty</a:t>
            </a:r>
            <a:r>
              <a:rPr lang="en-US" baseline="0" dirty="0" smtClean="0"/>
              <a:t> to make a decision in TS.</a:t>
            </a:r>
          </a:p>
          <a:p>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4</a:t>
            </a:fld>
            <a:endParaRPr lang="en-US"/>
          </a:p>
        </p:txBody>
      </p:sp>
    </p:spTree>
    <p:extLst>
      <p:ext uri="{BB962C8B-B14F-4D97-AF65-F5344CB8AC3E}">
        <p14:creationId xmlns:p14="http://schemas.microsoft.com/office/powerpoint/2010/main" xmlns="" val="2482260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treatment should be individualized base on the following parameters.</a:t>
            </a:r>
            <a:endParaRPr lang="en-US" dirty="0" smtClean="0"/>
          </a:p>
          <a:p>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10</a:t>
            </a:fld>
            <a:endParaRPr lang="en-US"/>
          </a:p>
        </p:txBody>
      </p:sp>
    </p:spTree>
    <p:extLst>
      <p:ext uri="{BB962C8B-B14F-4D97-AF65-F5344CB8AC3E}">
        <p14:creationId xmlns:p14="http://schemas.microsoft.com/office/powerpoint/2010/main" xmlns="" val="1264242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It is important the type</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11</a:t>
            </a:fld>
            <a:endParaRPr lang="en-US"/>
          </a:p>
        </p:txBody>
      </p:sp>
    </p:spTree>
    <p:extLst>
      <p:ext uri="{BB962C8B-B14F-4D97-AF65-F5344CB8AC3E}">
        <p14:creationId xmlns:p14="http://schemas.microsoft.com/office/powerpoint/2010/main" xmlns="" val="2238504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the time for surgery</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12</a:t>
            </a:fld>
            <a:endParaRPr lang="en-US"/>
          </a:p>
        </p:txBody>
      </p:sp>
    </p:spTree>
    <p:extLst>
      <p:ext uri="{BB962C8B-B14F-4D97-AF65-F5344CB8AC3E}">
        <p14:creationId xmlns:p14="http://schemas.microsoft.com/office/powerpoint/2010/main" xmlns="" val="2039104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Before labeling a patient with idiopathic tracheal </a:t>
            </a:r>
            <a:r>
              <a:rPr lang="en-US" dirty="0" err="1" smtClean="0"/>
              <a:t>stenosis</a:t>
            </a:r>
            <a:r>
              <a:rPr lang="en-US" dirty="0" smtClean="0"/>
              <a:t>, physicians</a:t>
            </a:r>
            <a:r>
              <a:rPr lang="en-US" baseline="0" dirty="0" smtClean="0"/>
              <a:t> must exclude post intubation and </a:t>
            </a:r>
            <a:r>
              <a:rPr lang="en-US" baseline="0" dirty="0" err="1" smtClean="0"/>
              <a:t>postTracheostomy</a:t>
            </a:r>
            <a:r>
              <a:rPr lang="en-US" baseline="0" dirty="0" smtClean="0"/>
              <a:t> and TS  due to CTD</a:t>
            </a:r>
            <a:endParaRPr lang="en-US" dirty="0" smtClean="0"/>
          </a:p>
          <a:p>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13</a:t>
            </a:fld>
            <a:endParaRPr lang="en-US"/>
          </a:p>
        </p:txBody>
      </p:sp>
    </p:spTree>
    <p:extLst>
      <p:ext uri="{BB962C8B-B14F-4D97-AF65-F5344CB8AC3E}">
        <p14:creationId xmlns:p14="http://schemas.microsoft.com/office/powerpoint/2010/main" xmlns="" val="2668875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Predisposing factors</a:t>
            </a:r>
            <a:r>
              <a:rPr lang="en-US" baseline="0" dirty="0" smtClean="0"/>
              <a:t> </a:t>
            </a:r>
            <a:r>
              <a:rPr lang="en-US" dirty="0" smtClean="0"/>
              <a:t>; prolonged intubations, </a:t>
            </a:r>
            <a:r>
              <a:rPr lang="en-US" dirty="0" err="1" smtClean="0"/>
              <a:t>pts</a:t>
            </a:r>
            <a:r>
              <a:rPr lang="en-US" dirty="0" smtClean="0"/>
              <a:t> with keloids , </a:t>
            </a:r>
            <a:r>
              <a:rPr lang="en-US" dirty="0" err="1" smtClean="0"/>
              <a:t>pts</a:t>
            </a:r>
            <a:r>
              <a:rPr lang="en-US" dirty="0" smtClean="0"/>
              <a:t> with </a:t>
            </a:r>
            <a:r>
              <a:rPr lang="en-US" dirty="0" err="1" smtClean="0"/>
              <a:t>gerd</a:t>
            </a:r>
            <a:r>
              <a:rPr lang="en-US" dirty="0" smtClean="0"/>
              <a:t>; pressure in the cuff should be measured </a:t>
            </a:r>
            <a:r>
              <a:rPr lang="en-US" dirty="0" err="1" smtClean="0"/>
              <a:t>rotinely</a:t>
            </a:r>
            <a:r>
              <a:rPr lang="en-US" dirty="0" smtClean="0"/>
              <a:t> in the ICU; pressure should be less than 25 mm Hg </a:t>
            </a:r>
          </a:p>
          <a:p>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14</a:t>
            </a:fld>
            <a:endParaRPr lang="en-US"/>
          </a:p>
        </p:txBody>
      </p:sp>
    </p:spTree>
    <p:extLst>
      <p:ext uri="{BB962C8B-B14F-4D97-AF65-F5344CB8AC3E}">
        <p14:creationId xmlns:p14="http://schemas.microsoft.com/office/powerpoint/2010/main" xmlns="" val="4120306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the</a:t>
            </a:r>
            <a:r>
              <a:rPr lang="en-US" baseline="0" dirty="0" smtClean="0"/>
              <a:t> tracheal lumen is reduced to 50% the flow trough the </a:t>
            </a:r>
            <a:r>
              <a:rPr lang="en-US" baseline="0" dirty="0" err="1" smtClean="0"/>
              <a:t>stenosis</a:t>
            </a:r>
            <a:r>
              <a:rPr lang="en-US" baseline="0" dirty="0" smtClean="0"/>
              <a:t> is the same as the flow trough the vocal cords.</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major groups of stenosis</a:t>
            </a:r>
            <a:endParaRPr lang="en-US" dirty="0"/>
          </a:p>
        </p:txBody>
      </p:sp>
      <p:sp>
        <p:nvSpPr>
          <p:cNvPr id="4" name="Slide Number Placeholder 3"/>
          <p:cNvSpPr>
            <a:spLocks noGrp="1"/>
          </p:cNvSpPr>
          <p:nvPr>
            <p:ph type="sldNum" sz="quarter" idx="10"/>
          </p:nvPr>
        </p:nvSpPr>
        <p:spPr/>
        <p:txBody>
          <a:bodyPr/>
          <a:lstStyle/>
          <a:p>
            <a:fld id="{AA484EF9-F372-0641-BF8A-8A555322BD31}" type="slidenum">
              <a:rPr lang="en-US" smtClean="0"/>
              <a:pPr/>
              <a:t>18</a:t>
            </a:fld>
            <a:endParaRPr lang="en-US"/>
          </a:p>
        </p:txBody>
      </p:sp>
    </p:spTree>
    <p:extLst>
      <p:ext uri="{BB962C8B-B14F-4D97-AF65-F5344CB8AC3E}">
        <p14:creationId xmlns:p14="http://schemas.microsoft.com/office/powerpoint/2010/main" xmlns="" val="1438638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are several classifications of TS</a:t>
            </a:r>
          </a:p>
          <a:p>
            <a:r>
              <a:rPr lang="en-US" baseline="0" dirty="0" smtClean="0"/>
              <a:t>Regarding the severity in </a:t>
            </a:r>
          </a:p>
          <a:p>
            <a:r>
              <a:rPr lang="en-US" baseline="0" dirty="0" smtClean="0"/>
              <a:t>Regarding the location and extent  </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Morphological aspects are very  important</a:t>
            </a:r>
            <a:r>
              <a:rPr lang="en-US" baseline="0" dirty="0" smtClean="0"/>
              <a:t> </a:t>
            </a:r>
            <a:r>
              <a:rPr lang="en-US" dirty="0" smtClean="0"/>
              <a:t>in decision</a:t>
            </a:r>
            <a:r>
              <a:rPr lang="en-US" baseline="0" dirty="0" smtClean="0"/>
              <a:t> making</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some situations when BTS should be refer</a:t>
            </a:r>
            <a:r>
              <a:rPr lang="en-US" baseline="0" dirty="0" smtClean="0"/>
              <a:t> to the </a:t>
            </a:r>
            <a:r>
              <a:rPr lang="en-US" baseline="0" dirty="0" err="1" smtClean="0"/>
              <a:t>bronchological</a:t>
            </a:r>
            <a:r>
              <a:rPr lang="en-US" baseline="0" dirty="0" smtClean="0"/>
              <a:t> treatment</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22</a:t>
            </a:fld>
            <a:endParaRPr lang="en-US"/>
          </a:p>
        </p:txBody>
      </p:sp>
    </p:spTree>
    <p:extLst>
      <p:ext uri="{BB962C8B-B14F-4D97-AF65-F5344CB8AC3E}">
        <p14:creationId xmlns:p14="http://schemas.microsoft.com/office/powerpoint/2010/main" xmlns="" val="623411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sz="1200" b="0" dirty="0" smtClean="0"/>
              <a:t>Inoperable :</a:t>
            </a:r>
            <a:r>
              <a:rPr lang="en-US" sz="1200" dirty="0" smtClean="0"/>
              <a:t>respiratory</a:t>
            </a:r>
            <a:r>
              <a:rPr lang="en-US" sz="1200" baseline="0" dirty="0" smtClean="0"/>
              <a:t> </a:t>
            </a:r>
            <a:r>
              <a:rPr lang="en-US" sz="1200" dirty="0" smtClean="0"/>
              <a:t>failure, </a:t>
            </a:r>
            <a:r>
              <a:rPr lang="en-US" sz="1200" dirty="0" err="1" smtClean="0"/>
              <a:t>sequelae</a:t>
            </a:r>
            <a:r>
              <a:rPr lang="en-US" sz="1200" dirty="0" smtClean="0"/>
              <a:t> of head injury or neurosurgery (that are usually</a:t>
            </a:r>
          </a:p>
          <a:p>
            <a:r>
              <a:rPr lang="en-US" sz="1200" dirty="0" smtClean="0"/>
              <a:t>related to the disease that caused the prolonged intubation),cardiovascular disease</a:t>
            </a:r>
            <a:endParaRPr lang="en-CA" sz="1200" dirty="0" smtClean="0"/>
          </a:p>
          <a:p>
            <a:endParaRPr lang="en-US" dirty="0"/>
          </a:p>
        </p:txBody>
      </p:sp>
      <p:sp>
        <p:nvSpPr>
          <p:cNvPr id="4" name="Slide Number Placeholder 3"/>
          <p:cNvSpPr>
            <a:spLocks noGrp="1"/>
          </p:cNvSpPr>
          <p:nvPr>
            <p:ph type="sldNum" sz="quarter" idx="10"/>
          </p:nvPr>
        </p:nvSpPr>
        <p:spPr/>
        <p:txBody>
          <a:bodyPr/>
          <a:lstStyle/>
          <a:p>
            <a:fld id="{AA484EF9-F372-0641-BF8A-8A555322BD31}" type="slidenum">
              <a:rPr lang="en-US" smtClean="0"/>
              <a:pPr/>
              <a:t>23</a:t>
            </a:fld>
            <a:endParaRPr lang="en-US"/>
          </a:p>
        </p:txBody>
      </p:sp>
    </p:spTree>
    <p:extLst>
      <p:ext uri="{BB962C8B-B14F-4D97-AF65-F5344CB8AC3E}">
        <p14:creationId xmlns:p14="http://schemas.microsoft.com/office/powerpoint/2010/main" xmlns="" val="545757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 to highlight</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35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case that</a:t>
            </a:r>
            <a:r>
              <a:rPr lang="en-US" baseline="0" dirty="0" smtClean="0"/>
              <a:t> we had</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36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I’m going to present The next case which</a:t>
            </a:r>
            <a:r>
              <a:rPr lang="en-US" baseline="0" dirty="0" smtClean="0"/>
              <a:t> didn’t have indication for surgery and we performed </a:t>
            </a:r>
            <a:r>
              <a:rPr lang="en-US" baseline="0" dirty="0" err="1" smtClean="0"/>
              <a:t>endoscopica</a:t>
            </a:r>
            <a:r>
              <a:rPr lang="en-US" baseline="0" dirty="0" smtClean="0"/>
              <a:t> treatment</a:t>
            </a:r>
            <a:endParaRPr lang="en-US" dirty="0" smtClean="0"/>
          </a:p>
          <a:p>
            <a:endParaRPr lang="en-US" dirty="0"/>
          </a:p>
        </p:txBody>
      </p:sp>
      <p:sp>
        <p:nvSpPr>
          <p:cNvPr id="4" name="Slide Number Placeholder 3"/>
          <p:cNvSpPr>
            <a:spLocks noGrp="1"/>
          </p:cNvSpPr>
          <p:nvPr>
            <p:ph type="sldNum" sz="quarter" idx="10"/>
          </p:nvPr>
        </p:nvSpPr>
        <p:spPr/>
        <p:txBody>
          <a:bodyPr/>
          <a:lstStyle/>
          <a:p>
            <a:fld id="{6DD6CBB4-C418-47F8-8AF5-252B014BF429}" type="slidenum">
              <a:rPr lang="en-US" smtClean="0"/>
              <a:pPr/>
              <a:t>37</a:t>
            </a:fld>
            <a:endParaRPr lang="en-US"/>
          </a:p>
        </p:txBody>
      </p:sp>
    </p:spTree>
    <p:extLst>
      <p:ext uri="{BB962C8B-B14F-4D97-AF65-F5344CB8AC3E}">
        <p14:creationId xmlns:p14="http://schemas.microsoft.com/office/powerpoint/2010/main" xmlns="" val="1332021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very important to establish the time for surgery. This patient refused surgery</a:t>
            </a:r>
            <a:r>
              <a:rPr lang="en-US" baseline="0" dirty="0" smtClean="0"/>
              <a:t> in the beginning .we performed</a:t>
            </a:r>
            <a:endParaRPr lang="en-US" dirty="0"/>
          </a:p>
        </p:txBody>
      </p:sp>
      <p:sp>
        <p:nvSpPr>
          <p:cNvPr id="4" name="Slide Number Placeholder 3"/>
          <p:cNvSpPr>
            <a:spLocks noGrp="1"/>
          </p:cNvSpPr>
          <p:nvPr>
            <p:ph type="sldNum" sz="quarter" idx="10"/>
          </p:nvPr>
        </p:nvSpPr>
        <p:spPr/>
        <p:txBody>
          <a:bodyPr/>
          <a:lstStyle/>
          <a:p>
            <a:fld id="{EDEDF419-74B0-B54B-901D-883C1EF7192A}" type="slidenum">
              <a:rPr lang="en-US" smtClean="0"/>
              <a:pPr/>
              <a:t>38</a:t>
            </a:fld>
            <a:endParaRPr lang="en-US"/>
          </a:p>
        </p:txBody>
      </p:sp>
    </p:spTree>
    <p:extLst>
      <p:ext uri="{BB962C8B-B14F-4D97-AF65-F5344CB8AC3E}">
        <p14:creationId xmlns:p14="http://schemas.microsoft.com/office/powerpoint/2010/main" xmlns="" val="910171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There are a</a:t>
            </a:r>
            <a:r>
              <a:rPr lang="en-US" baseline="0" dirty="0" smtClean="0"/>
              <a:t> lot of </a:t>
            </a:r>
            <a:r>
              <a:rPr lang="en-US" baseline="0" dirty="0" err="1" smtClean="0"/>
              <a:t>algorthms</a:t>
            </a:r>
            <a:r>
              <a:rPr lang="en-US" baseline="0" dirty="0" smtClean="0"/>
              <a:t>  and I have </a:t>
            </a:r>
            <a:r>
              <a:rPr lang="en-US" baseline="0" smtClean="0"/>
              <a:t>chosen this one</a:t>
            </a:r>
            <a:endParaRPr lang="en-US" smtClean="0"/>
          </a:p>
          <a:p>
            <a:r>
              <a:rPr lang="en-US" dirty="0" smtClean="0"/>
              <a:t>You</a:t>
            </a:r>
            <a:r>
              <a:rPr lang="en-US" baseline="0" dirty="0" smtClean="0"/>
              <a:t> don’t know which treatment is the best. This algorithm show that in simple stenosis is better to do radial incisions and dilate first for two times and at the third recurrence is better to refer the patient to the </a:t>
            </a:r>
            <a:r>
              <a:rPr lang="en-US" baseline="0" dirty="0" err="1" smtClean="0"/>
              <a:t>surgery.if</a:t>
            </a:r>
            <a:r>
              <a:rPr lang="en-US" baseline="0" dirty="0" smtClean="0"/>
              <a:t> the TS is </a:t>
            </a:r>
            <a:r>
              <a:rPr lang="en-US" baseline="0" dirty="0" err="1" smtClean="0"/>
              <a:t>stabilised</a:t>
            </a:r>
            <a:r>
              <a:rPr lang="en-US" baseline="0" dirty="0" smtClean="0"/>
              <a:t> after one year we have to follow-up.</a:t>
            </a:r>
          </a:p>
          <a:p>
            <a:r>
              <a:rPr lang="en-US" baseline="0" dirty="0" smtClean="0"/>
              <a:t>In complex stenosis first </a:t>
            </a:r>
            <a:r>
              <a:rPr lang="en-US" baseline="0" dirty="0" err="1" smtClean="0"/>
              <a:t>surgery,the</a:t>
            </a:r>
            <a:r>
              <a:rPr lang="en-US" baseline="0" dirty="0" smtClean="0"/>
              <a:t> bronchoscopy is only abridge to surgery in emergency situations.</a:t>
            </a:r>
          </a:p>
          <a:p>
            <a:r>
              <a:rPr lang="en-US" baseline="0" dirty="0" smtClean="0"/>
              <a:t>If the patient is inoperable we can place a stent .and </a:t>
            </a:r>
            <a:r>
              <a:rPr lang="en-US" baseline="0" dirty="0" err="1" smtClean="0"/>
              <a:t>folow</a:t>
            </a:r>
            <a:r>
              <a:rPr lang="en-US" baseline="0" dirty="0" smtClean="0"/>
              <a:t>-up the patient.</a:t>
            </a:r>
            <a:endParaRPr lang="en-US" dirty="0"/>
          </a:p>
        </p:txBody>
      </p:sp>
      <p:sp>
        <p:nvSpPr>
          <p:cNvPr id="4" name="Slide Number Placeholder 3"/>
          <p:cNvSpPr>
            <a:spLocks noGrp="1"/>
          </p:cNvSpPr>
          <p:nvPr>
            <p:ph type="sldNum" sz="quarter" idx="10"/>
          </p:nvPr>
        </p:nvSpPr>
        <p:spPr/>
        <p:txBody>
          <a:bodyPr/>
          <a:lstStyle/>
          <a:p>
            <a:fld id="{AA484EF9-F372-0641-BF8A-8A555322BD31}" type="slidenum">
              <a:rPr lang="en-US" smtClean="0"/>
              <a:pPr/>
              <a:t>39</a:t>
            </a:fld>
            <a:endParaRPr lang="en-US"/>
          </a:p>
        </p:txBody>
      </p:sp>
    </p:spTree>
    <p:extLst>
      <p:ext uri="{BB962C8B-B14F-4D97-AF65-F5344CB8AC3E}">
        <p14:creationId xmlns:p14="http://schemas.microsoft.com/office/powerpoint/2010/main" xmlns="" val="3025190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CED3E41-E2DE-48B7-AD25-2C05D8372D60}" type="datetime4">
              <a:rPr lang="en-US" smtClean="0"/>
              <a:pPr/>
              <a:t>July 29, 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91475" y="6429375"/>
            <a:ext cx="876300" cy="292100"/>
          </a:xfrm>
        </p:spPr>
        <p:txBody>
          <a:bodyPr/>
          <a:lstStyle/>
          <a:p>
            <a:fld id="{5744759D-0EFF-4FB2-9CCE-04E00944F0FE}" type="slidenum">
              <a:rPr lang="en-US" smtClean="0"/>
              <a:pPr/>
              <a:t>‹#›</a:t>
            </a:fld>
            <a:endParaRPr lang="en-US"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ro-RO"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96202C6-8B37-41F0-B3E4-774551D1C22F}" type="datetime4">
              <a:rPr lang="en-US" smtClean="0"/>
              <a:pPr/>
              <a:t>July 29, 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ro-RO"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48F78D1B-BB73-41B2-8202-C6678B761557}" type="datetime4">
              <a:rPr lang="en-US" smtClean="0"/>
              <a:pPr/>
              <a:t>July 29, 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ro-RO"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511E46-B9AD-4605-BA48-F4BA770367EA}" type="datetime4">
              <a:rPr lang="en-US" smtClean="0"/>
              <a:pPr/>
              <a:t>July 29, 2016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o-RO"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71A4492-1D66-40E5-BF5F-8AE5B76A3760}" type="datetime4">
              <a:rPr lang="en-US" smtClean="0"/>
              <a:pPr/>
              <a:t>July 29, 2016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o-RO"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0120655-FBEF-4656-A8A9-E7D9EB4F4DEC}" type="datetime4">
              <a:rPr lang="en-US" smtClean="0"/>
              <a:pPr/>
              <a:t>July 29, 2016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o-RO"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B2BA2-D035-44CD-B6C5-345CD46C68A9}" type="datetime4">
              <a:rPr lang="en-US" smtClean="0"/>
              <a:pPr/>
              <a:t>July 29, 2016</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12544D9-E8EB-4DFC-9BAC-8FC5CFB1A919}" type="datetime4">
              <a:rPr lang="en-US" smtClean="0"/>
              <a:pPr/>
              <a:t>July 29, 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ro-RO"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ro-RO"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smtClean="0"/>
              <a:t>Drag picture to placeholder or click icon to add</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CF894904-8048-429B-BF77-F17DA8F8287B}" type="datetime4">
              <a:rPr lang="en-US" smtClean="0"/>
              <a:pPr/>
              <a:t>July 29, 2016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ro-RO"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ro-RO"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pPr/>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o-RO"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pPr/>
              <a:t>7/29/2016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ro-RO"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ro-RO" smtClean="0"/>
              <a:t>Click to edit Master text styles</a:t>
            </a:r>
          </a:p>
          <a:p>
            <a:pPr lvl="1"/>
            <a:r>
              <a:rPr lang="ro-RO" smtClean="0"/>
              <a:t>Second level</a:t>
            </a:r>
          </a:p>
          <a:p>
            <a:pPr lvl="2"/>
            <a:r>
              <a:rPr lang="ro-RO" smtClean="0"/>
              <a:t>Third level</a:t>
            </a:r>
          </a:p>
          <a:p>
            <a:pPr lvl="3"/>
            <a:r>
              <a:rPr lang="ro-RO" smtClean="0"/>
              <a:t>Fourth level</a:t>
            </a:r>
          </a:p>
          <a:p>
            <a:pPr lvl="4"/>
            <a:r>
              <a:rPr lang="ro-RO"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6441D7B3-F7C5-4013-AC5D-399DD8DB11FA}" type="datetime4">
              <a:rPr lang="en-US" smtClean="0"/>
              <a:pPr/>
              <a:t>July 29, 2016</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5744759D-0EFF-4FB2-9CCE-04E00944F0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file:///C:\Documents%20and%20Settings\xxx\Desktop\LUNG%202016%20Manchester\URSUT%20initial.avi.avi"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video" Target="file:///C:\Documents%20and%20Settings\xxx\Desktop\LUNG%202016%20Manchester\Ursut%20final%20final.avi.avi" TargetMode="External"/><Relationship Id="rId7" Type="http://schemas.openxmlformats.org/officeDocument/2006/relationships/image" Target="../media/image6.png"/><Relationship Id="rId2" Type="http://schemas.openxmlformats.org/officeDocument/2006/relationships/video" Target="file:///C:\Documents%20and%20Settings\xxx\Desktop\LUNG%202016%20Manchester\Ursut%20dilatare%20cu%20sonda.avi" TargetMode="External"/><Relationship Id="rId1" Type="http://schemas.openxmlformats.org/officeDocument/2006/relationships/video" Target="file:///C:\Documents%20and%20Settings\xxx\Desktop\LUNG%202016%20Manchester\Ursut%20aspect%20initial%20+%20electro.avi" TargetMode="External"/><Relationship Id="rId6" Type="http://schemas.openxmlformats.org/officeDocument/2006/relationships/image" Target="../media/image5.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video" Target="file:///C:\Documents%20and%20Settings\xxx\Desktop\LUNG%202016%20Manchester\Nagy%20final%20control.avi" TargetMode="External"/><Relationship Id="rId7" Type="http://schemas.openxmlformats.org/officeDocument/2006/relationships/image" Target="../media/image21.png"/><Relationship Id="rId2" Type="http://schemas.openxmlformats.org/officeDocument/2006/relationships/video" Target="file:///C:\Documents%20and%20Settings\xxx\Desktop\LUNG%202016%20Manchester\Nagy%20electro.avi" TargetMode="External"/><Relationship Id="rId1" Type="http://schemas.openxmlformats.org/officeDocument/2006/relationships/video" Target="file:///C:\Documents%20and%20Settings\xxx\Desktop\LUNG%202016%20Manchester\Nagy%20initial.avi" TargetMode="External"/><Relationship Id="rId6" Type="http://schemas.openxmlformats.org/officeDocument/2006/relationships/image" Target="../media/image20.png"/><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video" Target="file:///C:\Documents%20and%20Settings\xxx\Desktop\LUNG%202016%20Manchester\BURCIU%20FINAL.avi.avi" TargetMode="External"/><Relationship Id="rId7" Type="http://schemas.openxmlformats.org/officeDocument/2006/relationships/image" Target="../media/image24.png"/><Relationship Id="rId2" Type="http://schemas.openxmlformats.org/officeDocument/2006/relationships/video" Target="file:///C:\Documents%20and%20Settings\xxx\Desktop\LUNG%202016%20Manchester\BURCIU%20ELECTROREZECTIE%20SI%20DILATARI.avi.avi" TargetMode="External"/><Relationship Id="rId1" Type="http://schemas.openxmlformats.org/officeDocument/2006/relationships/video" Target="file:///C:\Documents%20and%20Settings\xxx\Desktop\LUNG%202016%20Manchester\BURCIU%20INITIAL.avi.avi" TargetMode="External"/><Relationship Id="rId6" Type="http://schemas.openxmlformats.org/officeDocument/2006/relationships/image" Target="../media/image23.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video" Target="file:///C:\Documents%20and%20Settings\xxx\Desktop\LUNG%202016%20Manchester\Kiraly%20final%20final.avi.avi" TargetMode="External"/><Relationship Id="rId7" Type="http://schemas.openxmlformats.org/officeDocument/2006/relationships/image" Target="../media/image27.png"/><Relationship Id="rId2" Type="http://schemas.openxmlformats.org/officeDocument/2006/relationships/video" Target="file:///C:\Documents%20and%20Settings\xxx\Desktop\LUNG%202016%20Manchester\KIRALY%20ELECTROREZECTIE.avi.avi" TargetMode="External"/><Relationship Id="rId1" Type="http://schemas.openxmlformats.org/officeDocument/2006/relationships/video" Target="file:///C:\Documents%20and%20Settings\xxx\Desktop\LUNG%202016%20Manchester\KIRALY%20INITIAL.avi.avi" TargetMode="External"/><Relationship Id="rId6" Type="http://schemas.openxmlformats.org/officeDocument/2006/relationships/image" Target="../media/image26.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43323" y="4224295"/>
            <a:ext cx="5120640" cy="1078328"/>
          </a:xfrm>
        </p:spPr>
        <p:txBody>
          <a:bodyPr/>
          <a:lstStyle/>
          <a:p>
            <a:r>
              <a:rPr lang="bg-BG" i="1" dirty="0" smtClean="0"/>
              <a:t>M</a:t>
            </a:r>
            <a:r>
              <a:rPr lang="en-US" i="1" dirty="0" err="1" smtClean="0"/>
              <a:t>ărioara</a:t>
            </a:r>
            <a:r>
              <a:rPr lang="bg-BG" i="1" dirty="0" smtClean="0"/>
              <a:t> </a:t>
            </a:r>
            <a:r>
              <a:rPr lang="bg-BG" i="1" dirty="0"/>
              <a:t>Simon, Cluj-</a:t>
            </a:r>
            <a:r>
              <a:rPr lang="bg-BG" i="1" dirty="0" smtClean="0"/>
              <a:t>Napoca Rom</a:t>
            </a:r>
            <a:r>
              <a:rPr lang="ro-RO" i="1" dirty="0"/>
              <a:t>â</a:t>
            </a:r>
            <a:r>
              <a:rPr lang="bg-BG" i="1" dirty="0" smtClean="0"/>
              <a:t>nia</a:t>
            </a:r>
            <a:endParaRPr lang="en-US" dirty="0"/>
          </a:p>
        </p:txBody>
      </p:sp>
      <p:sp>
        <p:nvSpPr>
          <p:cNvPr id="3" name="Title 2"/>
          <p:cNvSpPr>
            <a:spLocks noGrp="1"/>
          </p:cNvSpPr>
          <p:nvPr>
            <p:ph type="title"/>
          </p:nvPr>
        </p:nvSpPr>
        <p:spPr>
          <a:xfrm>
            <a:off x="3421103" y="1417320"/>
            <a:ext cx="5722897" cy="2304154"/>
          </a:xfrm>
        </p:spPr>
        <p:txBody>
          <a:bodyPr>
            <a:normAutofit fontScale="90000"/>
          </a:bodyPr>
          <a:lstStyle/>
          <a:p>
            <a:r>
              <a:rPr lang="en-US" dirty="0"/>
              <a:t/>
            </a:r>
            <a:br>
              <a:rPr lang="en-US" dirty="0"/>
            </a:br>
            <a:r>
              <a:rPr lang="en-US" dirty="0"/>
              <a:t/>
            </a:r>
            <a:br>
              <a:rPr lang="en-US" dirty="0"/>
            </a:br>
            <a:r>
              <a:rPr lang="en-US" sz="2800" dirty="0">
                <a:latin typeface="Arial"/>
                <a:cs typeface="Arial"/>
              </a:rPr>
              <a:t>Multimodality endoscopic approach of benign tracheal stenosis BTS</a:t>
            </a:r>
            <a:endParaRPr lang="en-US" sz="2700" dirty="0">
              <a:latin typeface="Arial"/>
              <a:cs typeface="Arial"/>
            </a:endParaRPr>
          </a:p>
        </p:txBody>
      </p:sp>
    </p:spTree>
    <p:extLst>
      <p:ext uri="{BB962C8B-B14F-4D97-AF65-F5344CB8AC3E}">
        <p14:creationId xmlns:p14="http://schemas.microsoft.com/office/powerpoint/2010/main" xmlns="" val="456856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ownload?mid=1%5f2257036%5fAMQNw0MAACmzTwXcYgmiqDH4NXY&amp;pid=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33613" y="-52388"/>
            <a:ext cx="6910387" cy="6910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9" name="Rectangle 3"/>
          <p:cNvSpPr>
            <a:spLocks noChangeArrowheads="1"/>
          </p:cNvSpPr>
          <p:nvPr/>
        </p:nvSpPr>
        <p:spPr bwMode="auto">
          <a:xfrm>
            <a:off x="2233613" y="5715000"/>
            <a:ext cx="6934200" cy="1143000"/>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r"/>
            <a:r>
              <a:rPr lang="en-US" sz="2800" dirty="0" smtClean="0">
                <a:solidFill>
                  <a:schemeClr val="bg1"/>
                </a:solidFill>
              </a:rPr>
              <a:t>THE MANAGEMENT OF TRACHEAL STENOSIS </a:t>
            </a:r>
            <a:r>
              <a:rPr lang="en-US" sz="2800" b="0" dirty="0">
                <a:solidFill>
                  <a:schemeClr val="bg1"/>
                </a:solidFill>
              </a:rPr>
              <a:t/>
            </a:r>
            <a:br>
              <a:rPr lang="en-US" sz="2800" b="0" dirty="0">
                <a:solidFill>
                  <a:schemeClr val="bg1"/>
                </a:solidFill>
              </a:rPr>
            </a:br>
            <a:endParaRPr lang="en-CA" sz="3200" b="0" dirty="0">
              <a:solidFill>
                <a:schemeClr val="bg1"/>
              </a:solidFill>
            </a:endParaRPr>
          </a:p>
        </p:txBody>
      </p:sp>
      <p:sp>
        <p:nvSpPr>
          <p:cNvPr id="4100" name="Rectangle 5"/>
          <p:cNvSpPr>
            <a:spLocks noChangeArrowheads="1"/>
          </p:cNvSpPr>
          <p:nvPr/>
        </p:nvSpPr>
        <p:spPr bwMode="auto">
          <a:xfrm>
            <a:off x="0" y="3048000"/>
            <a:ext cx="2209800" cy="904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nSpc>
                <a:spcPct val="110000"/>
              </a:lnSpc>
              <a:spcBef>
                <a:spcPct val="20000"/>
              </a:spcBef>
            </a:pPr>
            <a:r>
              <a:rPr lang="en-US" b="0" dirty="0"/>
              <a:t> </a:t>
            </a:r>
            <a:r>
              <a:rPr lang="en-US" sz="2400" b="0" dirty="0">
                <a:latin typeface="Arial" panose="020B0604020202020204" pitchFamily="34" charset="0"/>
                <a:cs typeface="Arial" panose="020B0604020202020204" pitchFamily="34" charset="0"/>
              </a:rPr>
              <a:t>A HUGE  CHALLENGE </a:t>
            </a:r>
            <a:r>
              <a:rPr lang="en-US" sz="2400" b="0" dirty="0"/>
              <a:t>!</a:t>
            </a:r>
          </a:p>
        </p:txBody>
      </p:sp>
    </p:spTree>
    <p:extLst>
      <p:ext uri="{BB962C8B-B14F-4D97-AF65-F5344CB8AC3E}">
        <p14:creationId xmlns:p14="http://schemas.microsoft.com/office/powerpoint/2010/main" xmlns="" val="770183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096000" cy="3992562"/>
          </a:xfrm>
        </p:spPr>
        <p:txBody>
          <a:bodyPr>
            <a:noAutofit/>
          </a:bodyPr>
          <a:lstStyle/>
          <a:p>
            <a:pPr indent="274320" algn="l">
              <a:spcBef>
                <a:spcPts val="600"/>
              </a:spcBef>
            </a:pP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sz="2000" b="1" dirty="0" smtClean="0">
                <a:latin typeface="Arial" pitchFamily="34" charset="0"/>
                <a:cs typeface="Arial" pitchFamily="34" charset="0"/>
              </a:rPr>
              <a:t/>
            </a:r>
            <a:br>
              <a:rPr lang="en-US" sz="2000" b="1" dirty="0" smtClean="0">
                <a:latin typeface="Arial" pitchFamily="34" charset="0"/>
                <a:cs typeface="Arial" pitchFamily="34" charset="0"/>
              </a:rPr>
            </a:br>
            <a:r>
              <a:rPr lang="en-US" sz="2000" b="1" dirty="0" smtClean="0">
                <a:latin typeface="Arial" pitchFamily="34" charset="0"/>
                <a:cs typeface="Arial" pitchFamily="34" charset="0"/>
              </a:rPr>
              <a:t/>
            </a:r>
            <a:br>
              <a:rPr lang="en-US" sz="2000" b="1" dirty="0" smtClean="0">
                <a:latin typeface="Arial" pitchFamily="34" charset="0"/>
                <a:cs typeface="Arial" pitchFamily="34" charset="0"/>
              </a:rPr>
            </a:br>
            <a:r>
              <a:rPr lang="en-US" sz="2000" b="1" dirty="0" smtClean="0">
                <a:latin typeface="Arial" pitchFamily="34" charset="0"/>
                <a:cs typeface="Arial" pitchFamily="34" charset="0"/>
              </a:rPr>
              <a:t/>
            </a:r>
            <a:br>
              <a:rPr lang="en-US" sz="2000" b="1" dirty="0" smtClean="0">
                <a:latin typeface="Arial" pitchFamily="34" charset="0"/>
                <a:cs typeface="Arial" pitchFamily="34" charset="0"/>
              </a:rPr>
            </a:br>
            <a:r>
              <a:rPr lang="en-US" sz="2000" b="1" dirty="0" smtClean="0">
                <a:latin typeface="Arial" pitchFamily="34" charset="0"/>
                <a:cs typeface="Arial" pitchFamily="34" charset="0"/>
              </a:rPr>
              <a:t/>
            </a:r>
            <a:br>
              <a:rPr lang="en-US" sz="2000" b="1" dirty="0" smtClean="0">
                <a:latin typeface="Arial" pitchFamily="34" charset="0"/>
                <a:cs typeface="Arial" pitchFamily="34" charset="0"/>
              </a:rPr>
            </a:br>
            <a:endParaRPr lang="en-US" sz="2000" b="1" dirty="0">
              <a:latin typeface="Arial" pitchFamily="34" charset="0"/>
              <a:cs typeface="Arial" pitchFamily="34" charset="0"/>
            </a:endParaRPr>
          </a:p>
        </p:txBody>
      </p:sp>
      <p:pic>
        <p:nvPicPr>
          <p:cNvPr id="7" name="Picture 6" descr="URSUT ASPECT RX.jpg"/>
          <p:cNvPicPr>
            <a:picLocks noChangeAspect="1"/>
          </p:cNvPicPr>
          <p:nvPr/>
        </p:nvPicPr>
        <p:blipFill>
          <a:blip r:embed="rId4" cstate="print"/>
          <a:stretch>
            <a:fillRect/>
          </a:stretch>
        </p:blipFill>
        <p:spPr>
          <a:xfrm>
            <a:off x="816400" y="2491502"/>
            <a:ext cx="2682455" cy="2708213"/>
          </a:xfrm>
          <a:prstGeom prst="rect">
            <a:avLst/>
          </a:prstGeom>
        </p:spPr>
      </p:pic>
      <p:sp>
        <p:nvSpPr>
          <p:cNvPr id="8" name="TextBox 7"/>
          <p:cNvSpPr txBox="1"/>
          <p:nvPr/>
        </p:nvSpPr>
        <p:spPr>
          <a:xfrm>
            <a:off x="348557" y="152400"/>
            <a:ext cx="8113489" cy="2339102"/>
          </a:xfrm>
          <a:prstGeom prst="rect">
            <a:avLst/>
          </a:prstGeom>
          <a:noFill/>
        </p:spPr>
        <p:txBody>
          <a:bodyPr wrap="square" rtlCol="0">
            <a:spAutoFit/>
          </a:bodyPr>
          <a:lstStyle/>
          <a:p>
            <a:pPr>
              <a:spcBef>
                <a:spcPts val="600"/>
              </a:spcBef>
              <a:spcAft>
                <a:spcPts val="600"/>
              </a:spcAft>
              <a:buFont typeface="Arial" pitchFamily="34" charset="0"/>
              <a:buChar char="•"/>
            </a:pPr>
            <a:r>
              <a:rPr lang="en-US" sz="2200" dirty="0" smtClean="0">
                <a:latin typeface="Arial" pitchFamily="34" charset="0"/>
                <a:cs typeface="Arial" pitchFamily="34" charset="0"/>
              </a:rPr>
              <a:t> A 24 - year old patient, admitted in emergency for   acute respiratory failure, stridor, post prolonged intubation due to  a vehicle crush. The chest radiography was normal.</a:t>
            </a:r>
          </a:p>
          <a:p>
            <a:pPr>
              <a:spcBef>
                <a:spcPts val="600"/>
              </a:spcBef>
              <a:spcAft>
                <a:spcPts val="600"/>
              </a:spcAft>
              <a:buFont typeface="Arial" pitchFamily="34" charset="0"/>
              <a:buChar char="•"/>
            </a:pPr>
            <a:r>
              <a:rPr lang="en-US" sz="2200" dirty="0" err="1" smtClean="0">
                <a:latin typeface="Arial" pitchFamily="34" charset="0"/>
                <a:cs typeface="Arial" pitchFamily="34" charset="0"/>
              </a:rPr>
              <a:t>Fibrobronchoscopy</a:t>
            </a:r>
            <a:r>
              <a:rPr lang="en-US" sz="2200" dirty="0" smtClean="0">
                <a:latin typeface="Arial" pitchFamily="34" charset="0"/>
                <a:cs typeface="Arial" pitchFamily="34" charset="0"/>
              </a:rPr>
              <a:t> reveals 3mm diameter  </a:t>
            </a:r>
            <a:r>
              <a:rPr lang="en-US" sz="2200" dirty="0" err="1" smtClean="0">
                <a:latin typeface="Arial" pitchFamily="34" charset="0"/>
                <a:cs typeface="Arial" pitchFamily="34" charset="0"/>
              </a:rPr>
              <a:t>subglotic</a:t>
            </a:r>
            <a:r>
              <a:rPr lang="en-US" sz="2200" dirty="0" smtClean="0">
                <a:latin typeface="Arial" pitchFamily="34" charset="0"/>
                <a:cs typeface="Arial" pitchFamily="34" charset="0"/>
              </a:rPr>
              <a:t>  web-like stenosis at 1,5 cm below the vocal cords.</a:t>
            </a:r>
          </a:p>
          <a:p>
            <a:pPr>
              <a:spcBef>
                <a:spcPts val="600"/>
              </a:spcBef>
              <a:spcAft>
                <a:spcPts val="600"/>
              </a:spcAft>
            </a:pPr>
            <a:endParaRPr lang="en-US" sz="1600" dirty="0" smtClean="0">
              <a:latin typeface="Arial" pitchFamily="34" charset="0"/>
              <a:cs typeface="Arial" pitchFamily="34" charset="0"/>
            </a:endParaRPr>
          </a:p>
        </p:txBody>
      </p:sp>
      <p:pic>
        <p:nvPicPr>
          <p:cNvPr id="6" name="URSUT initial.avi.avi">
            <a:hlinkClick r:id="" action="ppaction://media"/>
          </p:cNvPr>
          <p:cNvPicPr>
            <a:picLocks noRot="1" noChangeAspect="1"/>
          </p:cNvPicPr>
          <p:nvPr>
            <a:videoFile r:link="rId1"/>
          </p:nvPr>
        </p:nvPicPr>
        <p:blipFill>
          <a:blip r:embed="rId5"/>
          <a:stretch>
            <a:fillRect/>
          </a:stretch>
        </p:blipFill>
        <p:spPr>
          <a:xfrm>
            <a:off x="5161332" y="2491502"/>
            <a:ext cx="2783735" cy="2811572"/>
          </a:xfrm>
          <a:prstGeom prst="rect">
            <a:avLst/>
          </a:prstGeom>
        </p:spPr>
      </p:pic>
    </p:spTree>
    <p:extLst>
      <p:ext uri="{BB962C8B-B14F-4D97-AF65-F5344CB8AC3E}">
        <p14:creationId xmlns:p14="http://schemas.microsoft.com/office/powerpoint/2010/main" xmlns="" val="28362208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74320" y="244089"/>
            <a:ext cx="8375158" cy="2741351"/>
          </a:xfrm>
        </p:spPr>
        <p:txBody>
          <a:bodyPr>
            <a:normAutofit fontScale="92500" lnSpcReduction="20000"/>
          </a:bodyPr>
          <a:lstStyle/>
          <a:p>
            <a:pPr>
              <a:spcAft>
                <a:spcPts val="600"/>
              </a:spcAft>
            </a:pPr>
            <a:r>
              <a:rPr lang="en-US" sz="2400" dirty="0" err="1">
                <a:latin typeface="Arial" pitchFamily="34" charset="0"/>
                <a:cs typeface="Arial" pitchFamily="34" charset="0"/>
              </a:rPr>
              <a:t>Electrocautery</a:t>
            </a:r>
            <a:r>
              <a:rPr lang="en-US" sz="2400" dirty="0">
                <a:latin typeface="Arial" pitchFamily="34" charset="0"/>
                <a:cs typeface="Arial" pitchFamily="34" charset="0"/>
              </a:rPr>
              <a:t> cross</a:t>
            </a:r>
            <a:r>
              <a:rPr lang="en-US" sz="2400" dirty="0" smtClean="0">
                <a:latin typeface="Arial" pitchFamily="34" charset="0"/>
                <a:cs typeface="Arial" pitchFamily="34" charset="0"/>
              </a:rPr>
              <a:t>-incisions, </a:t>
            </a:r>
            <a:r>
              <a:rPr lang="en-US" sz="2400" dirty="0">
                <a:latin typeface="Arial" pitchFamily="34" charset="0"/>
                <a:cs typeface="Arial" pitchFamily="34" charset="0"/>
              </a:rPr>
              <a:t>surgical  knife  incisions, mechanical resection with forceps followed by sessions of progressive dilatation using  a dilatation </a:t>
            </a:r>
            <a:r>
              <a:rPr lang="en-US" sz="2400" dirty="0" smtClean="0">
                <a:latin typeface="Arial" pitchFamily="34" charset="0"/>
                <a:cs typeface="Arial" pitchFamily="34" charset="0"/>
              </a:rPr>
              <a:t>balloon afterwards we place endotracheal </a:t>
            </a:r>
            <a:r>
              <a:rPr lang="en-US" sz="2400" dirty="0">
                <a:latin typeface="Arial" pitchFamily="34" charset="0"/>
                <a:cs typeface="Arial" pitchFamily="34" charset="0"/>
              </a:rPr>
              <a:t>tube of increasing diameter. </a:t>
            </a:r>
          </a:p>
          <a:p>
            <a:pPr>
              <a:spcAft>
                <a:spcPts val="600"/>
              </a:spcAft>
            </a:pPr>
            <a:r>
              <a:rPr lang="en-US" sz="2400" dirty="0">
                <a:latin typeface="Arial" pitchFamily="34" charset="0"/>
                <a:cs typeface="Arial" pitchFamily="34" charset="0"/>
              </a:rPr>
              <a:t>15 bronchoscopies were performed: 12 </a:t>
            </a:r>
            <a:r>
              <a:rPr lang="en-US" sz="2400" dirty="0" err="1">
                <a:latin typeface="Arial" pitchFamily="34" charset="0"/>
                <a:cs typeface="Arial" pitchFamily="34" charset="0"/>
              </a:rPr>
              <a:t>fibrobronchoscopies</a:t>
            </a:r>
            <a:r>
              <a:rPr lang="en-US" sz="2400" dirty="0">
                <a:latin typeface="Arial" pitchFamily="34" charset="0"/>
                <a:cs typeface="Arial" pitchFamily="34" charset="0"/>
              </a:rPr>
              <a:t> and 3 rigid </a:t>
            </a:r>
            <a:r>
              <a:rPr lang="en-US" sz="2400" dirty="0" smtClean="0">
                <a:latin typeface="Arial" pitchFamily="34" charset="0"/>
                <a:cs typeface="Arial" pitchFamily="34" charset="0"/>
              </a:rPr>
              <a:t>bronchoscopies.</a:t>
            </a:r>
            <a:endParaRPr lang="en-US" sz="2400" dirty="0">
              <a:latin typeface="Arial" pitchFamily="34" charset="0"/>
              <a:cs typeface="Arial" pitchFamily="34" charset="0"/>
            </a:endParaRPr>
          </a:p>
          <a:p>
            <a:pPr>
              <a:spcAft>
                <a:spcPts val="600"/>
              </a:spcAft>
            </a:pPr>
            <a:r>
              <a:rPr lang="en-US" sz="2400" dirty="0">
                <a:latin typeface="Arial" pitchFamily="34" charset="0"/>
                <a:cs typeface="Arial" pitchFamily="34" charset="0"/>
              </a:rPr>
              <a:t>Endoscopic control showed  a stabilized </a:t>
            </a:r>
            <a:r>
              <a:rPr lang="en-US" sz="2400" dirty="0" smtClean="0">
                <a:latin typeface="Arial" pitchFamily="34" charset="0"/>
                <a:cs typeface="Arial" pitchFamily="34" charset="0"/>
              </a:rPr>
              <a:t>lumen of 14 mm diameter.</a:t>
            </a:r>
            <a:endParaRPr lang="en-US" sz="2400" dirty="0"/>
          </a:p>
          <a:p>
            <a:endParaRPr lang="en-US" dirty="0"/>
          </a:p>
        </p:txBody>
      </p:sp>
      <p:sp>
        <p:nvSpPr>
          <p:cNvPr id="6" name="TextBox 5"/>
          <p:cNvSpPr txBox="1"/>
          <p:nvPr/>
        </p:nvSpPr>
        <p:spPr>
          <a:xfrm>
            <a:off x="366611" y="2985440"/>
            <a:ext cx="2587978" cy="369332"/>
          </a:xfrm>
          <a:prstGeom prst="rect">
            <a:avLst/>
          </a:prstGeom>
          <a:noFill/>
        </p:spPr>
        <p:txBody>
          <a:bodyPr wrap="square" rtlCol="0">
            <a:spAutoFit/>
          </a:bodyPr>
          <a:lstStyle/>
          <a:p>
            <a:r>
              <a:rPr lang="en-US" dirty="0" smtClean="0"/>
              <a:t>Endoscopic treatment</a:t>
            </a:r>
            <a:endParaRPr lang="en-US" dirty="0"/>
          </a:p>
        </p:txBody>
      </p:sp>
      <p:sp>
        <p:nvSpPr>
          <p:cNvPr id="7" name="TextBox 6"/>
          <p:cNvSpPr txBox="1"/>
          <p:nvPr/>
        </p:nvSpPr>
        <p:spPr>
          <a:xfrm>
            <a:off x="3183807" y="2987742"/>
            <a:ext cx="2844937" cy="369332"/>
          </a:xfrm>
          <a:prstGeom prst="rect">
            <a:avLst/>
          </a:prstGeom>
          <a:noFill/>
        </p:spPr>
        <p:txBody>
          <a:bodyPr wrap="square" rtlCol="0">
            <a:spAutoFit/>
          </a:bodyPr>
          <a:lstStyle/>
          <a:p>
            <a:r>
              <a:rPr lang="en-US" dirty="0" smtClean="0"/>
              <a:t>ETT Dilations </a:t>
            </a:r>
            <a:endParaRPr lang="en-US" dirty="0"/>
          </a:p>
        </p:txBody>
      </p:sp>
      <p:sp>
        <p:nvSpPr>
          <p:cNvPr id="9" name="TextBox 8"/>
          <p:cNvSpPr txBox="1"/>
          <p:nvPr/>
        </p:nvSpPr>
        <p:spPr>
          <a:xfrm>
            <a:off x="6494253" y="3013930"/>
            <a:ext cx="2155225" cy="369332"/>
          </a:xfrm>
          <a:prstGeom prst="rect">
            <a:avLst/>
          </a:prstGeom>
          <a:noFill/>
        </p:spPr>
        <p:txBody>
          <a:bodyPr wrap="square" rtlCol="0">
            <a:spAutoFit/>
          </a:bodyPr>
          <a:lstStyle/>
          <a:p>
            <a:r>
              <a:rPr lang="en-US" dirty="0" smtClean="0"/>
              <a:t>Final aspect</a:t>
            </a:r>
            <a:endParaRPr lang="en-US" dirty="0"/>
          </a:p>
        </p:txBody>
      </p:sp>
      <p:pic>
        <p:nvPicPr>
          <p:cNvPr id="12" name="Ursut aspect initial + electro.avi">
            <a:hlinkClick r:id="" action="ppaction://media"/>
          </p:cNvPr>
          <p:cNvPicPr>
            <a:picLocks noRot="1" noChangeAspect="1"/>
          </p:cNvPicPr>
          <p:nvPr>
            <a:videoFile r:link="rId1"/>
          </p:nvPr>
        </p:nvPicPr>
        <p:blipFill>
          <a:blip r:embed="rId6"/>
          <a:stretch>
            <a:fillRect/>
          </a:stretch>
        </p:blipFill>
        <p:spPr>
          <a:xfrm>
            <a:off x="366611" y="3472876"/>
            <a:ext cx="2587978" cy="2587978"/>
          </a:xfrm>
          <a:prstGeom prst="rect">
            <a:avLst/>
          </a:prstGeom>
        </p:spPr>
      </p:pic>
      <p:pic>
        <p:nvPicPr>
          <p:cNvPr id="13" name="Ursut dilatare cu sonda.avi">
            <a:hlinkClick r:id="" action="ppaction://media"/>
          </p:cNvPr>
          <p:cNvPicPr>
            <a:picLocks noRot="1" noChangeAspect="1"/>
          </p:cNvPicPr>
          <p:nvPr>
            <a:videoFile r:link="rId2"/>
          </p:nvPr>
        </p:nvPicPr>
        <p:blipFill>
          <a:blip r:embed="rId7"/>
          <a:stretch>
            <a:fillRect/>
          </a:stretch>
        </p:blipFill>
        <p:spPr>
          <a:xfrm>
            <a:off x="3183807" y="3463958"/>
            <a:ext cx="2579511" cy="2579511"/>
          </a:xfrm>
          <a:prstGeom prst="rect">
            <a:avLst/>
          </a:prstGeom>
        </p:spPr>
      </p:pic>
      <p:pic>
        <p:nvPicPr>
          <p:cNvPr id="14" name="Ursut final final.avi.avi">
            <a:hlinkClick r:id="" action="ppaction://media"/>
          </p:cNvPr>
          <p:cNvPicPr>
            <a:picLocks noRot="1" noChangeAspect="1"/>
          </p:cNvPicPr>
          <p:nvPr>
            <a:videoFile r:link="rId3"/>
          </p:nvPr>
        </p:nvPicPr>
        <p:blipFill>
          <a:blip r:embed="rId8"/>
          <a:stretch>
            <a:fillRect/>
          </a:stretch>
        </p:blipFill>
        <p:spPr>
          <a:xfrm>
            <a:off x="6028744" y="3472876"/>
            <a:ext cx="2620994" cy="2620994"/>
          </a:xfrm>
          <a:prstGeom prst="rect">
            <a:avLst/>
          </a:prstGeom>
        </p:spPr>
      </p:pic>
    </p:spTree>
    <p:extLst>
      <p:ext uri="{BB962C8B-B14F-4D97-AF65-F5344CB8AC3E}">
        <p14:creationId xmlns:p14="http://schemas.microsoft.com/office/powerpoint/2010/main" xmlns="" val="12622862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Click" delay="0">
                  <p:tgtEl>
                    <p:spTgt spid="12"/>
                  </p:tgtEl>
                </p:cond>
              </p:nextCondLst>
            </p:seq>
            <p:video>
              <p:cMediaNode>
                <p:cTn id="7" fill="hold" display="0">
                  <p:stCondLst>
                    <p:cond delay="indefinite"/>
                  </p:stCondLst>
                  <p:endCondLst>
                    <p:cond evt="onNext" delay="0">
                      <p:tgtEl>
                        <p:sldTgt/>
                      </p:tgtEl>
                    </p:cond>
                    <p:cond evt="onPrev" delay="0">
                      <p:tgtEl>
                        <p:sldTgt/>
                      </p:tgtEl>
                    </p:cond>
                  </p:endCondLst>
                </p:cTn>
                <p:tgtEl>
                  <p:spTgt spid="12"/>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video>
              <p:cMediaNode>
                <p:cTn id="13" fill="hold" display="0">
                  <p:stCondLst>
                    <p:cond delay="indefinite"/>
                  </p:stCondLst>
                  <p:endCondLst>
                    <p:cond evt="onNext" delay="0">
                      <p:tgtEl>
                        <p:sldTgt/>
                      </p:tgtEl>
                    </p:cond>
                    <p:cond evt="onPrev" delay="0">
                      <p:tgtEl>
                        <p:sldTgt/>
                      </p:tgtEl>
                    </p:cond>
                  </p:endCondLst>
                </p:cTn>
                <p:tgtEl>
                  <p:spTgt spid="13"/>
                </p:tgtEl>
              </p:cMediaNode>
            </p:video>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4"/>
                                        </p:tgtEl>
                                      </p:cBhvr>
                                    </p:cmd>
                                  </p:childTnLst>
                                </p:cTn>
                              </p:par>
                            </p:childTnLst>
                          </p:cTn>
                        </p:par>
                      </p:childTnLst>
                    </p:cTn>
                  </p:par>
                </p:childTnLst>
              </p:cTn>
              <p:nextCondLst>
                <p:cond evt="onClick" delay="0">
                  <p:tgtEl>
                    <p:spTgt spid="14"/>
                  </p:tgtEl>
                </p:cond>
              </p:nextCondLst>
            </p:seq>
            <p:video>
              <p:cMediaNode>
                <p:cTn id="19" fill="hold" display="0">
                  <p:stCondLst>
                    <p:cond delay="indefinite"/>
                  </p:stCondLst>
                  <p:endCondLst>
                    <p:cond evt="onNext" delay="0">
                      <p:tgtEl>
                        <p:sldTgt/>
                      </p:tgtEl>
                    </p:cond>
                    <p:cond evt="onPrev" delay="0">
                      <p:tgtEl>
                        <p:sldTgt/>
                      </p:tgtEl>
                    </p:cond>
                  </p:endCondLst>
                </p:cTn>
                <p:tgtEl>
                  <p:spTgt spid="1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0"/>
            <a:ext cx="8591550" cy="784787"/>
          </a:xfrm>
        </p:spPr>
        <p:txBody>
          <a:bodyPr/>
          <a:lstStyle/>
          <a:p>
            <a:pPr algn="ctr"/>
            <a:r>
              <a:rPr lang="en-US" dirty="0" smtClean="0"/>
              <a:t>Agenda</a:t>
            </a:r>
            <a:endParaRPr lang="en-US" dirty="0"/>
          </a:p>
        </p:txBody>
      </p:sp>
      <p:sp>
        <p:nvSpPr>
          <p:cNvPr id="3" name="Content Placeholder 2"/>
          <p:cNvSpPr>
            <a:spLocks noGrp="1"/>
          </p:cNvSpPr>
          <p:nvPr>
            <p:ph sz="quarter" idx="13"/>
          </p:nvPr>
        </p:nvSpPr>
        <p:spPr/>
        <p:txBody>
          <a:bodyPr>
            <a:normAutofit/>
          </a:bodyPr>
          <a:lstStyle/>
          <a:p>
            <a:r>
              <a:rPr lang="en-US" sz="2000" dirty="0" smtClean="0">
                <a:latin typeface="Arial" panose="020B0604020202020204" pitchFamily="34" charset="0"/>
                <a:cs typeface="Arial" panose="020B0604020202020204" pitchFamily="34" charset="0"/>
              </a:rPr>
              <a:t>  1. Definition and classification of BTS.</a:t>
            </a:r>
          </a:p>
          <a:p>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 2. The role of interventional pulmonology in the management of BTS</a:t>
            </a:r>
          </a:p>
          <a:p>
            <a:pPr lvl="4"/>
            <a:r>
              <a:rPr lang="en-US" sz="1400" dirty="0" smtClean="0">
                <a:latin typeface="Arial" panose="020B0604020202020204" pitchFamily="34" charset="0"/>
                <a:cs typeface="Arial" panose="020B0604020202020204" pitchFamily="34" charset="0"/>
              </a:rPr>
              <a:t>	 Assessment of BTS </a:t>
            </a:r>
          </a:p>
          <a:p>
            <a:pPr lvl="4"/>
            <a:r>
              <a:rPr lang="en-US" sz="1400" dirty="0" err="1" smtClean="0">
                <a:latin typeface="Arial" panose="020B0604020202020204" pitchFamily="34" charset="0"/>
                <a:cs typeface="Arial" panose="020B0604020202020204" pitchFamily="34" charset="0"/>
              </a:rPr>
              <a:t>Bronchoscopic</a:t>
            </a:r>
            <a:r>
              <a:rPr lang="en-US" sz="1400" dirty="0" smtClean="0">
                <a:latin typeface="Arial" panose="020B0604020202020204" pitchFamily="34" charset="0"/>
                <a:cs typeface="Arial" panose="020B0604020202020204" pitchFamily="34" charset="0"/>
              </a:rPr>
              <a:t> interventional  techniques in BTS.</a:t>
            </a:r>
          </a:p>
          <a:p>
            <a:pPr marL="342900" indent="-342900"/>
            <a:endParaRPr lang="en-US" sz="2000" dirty="0" smtClean="0">
              <a:latin typeface="Arial" panose="020B0604020202020204" pitchFamily="34" charset="0"/>
              <a:cs typeface="Arial" panose="020B0604020202020204" pitchFamily="34" charset="0"/>
            </a:endParaRPr>
          </a:p>
          <a:p>
            <a:pPr marL="342900" indent="-342900"/>
            <a:r>
              <a:rPr lang="en-US" sz="2000" dirty="0" smtClean="0">
                <a:latin typeface="Arial" panose="020B0604020202020204" pitchFamily="34" charset="0"/>
                <a:cs typeface="Arial" panose="020B0604020202020204" pitchFamily="34" charset="0"/>
              </a:rPr>
              <a:t>3.Therapeutic algorithm in BTS </a:t>
            </a:r>
          </a:p>
          <a:p>
            <a:pPr marL="342900" indent="-342900"/>
            <a:endParaRPr lang="en-US" sz="2000" dirty="0" smtClean="0">
              <a:latin typeface="Arial" panose="020B0604020202020204" pitchFamily="34" charset="0"/>
              <a:cs typeface="Arial" panose="020B0604020202020204" pitchFamily="34" charset="0"/>
            </a:endParaRPr>
          </a:p>
          <a:p>
            <a:pPr marL="342900" indent="-342900"/>
            <a:r>
              <a:rPr lang="en-US" sz="2000" dirty="0" smtClean="0">
                <a:latin typeface="Arial" panose="020B0604020202020204" pitchFamily="34" charset="0"/>
                <a:cs typeface="Arial" panose="020B0604020202020204" pitchFamily="34" charset="0"/>
              </a:rPr>
              <a:t>4.Clinical cases.</a:t>
            </a:r>
          </a:p>
          <a:p>
            <a:pPr marL="342900" indent="-342900"/>
            <a:endParaRPr lang="en-US" sz="2000" dirty="0" smtClean="0">
              <a:latin typeface="Arial" panose="020B0604020202020204" pitchFamily="34" charset="0"/>
              <a:cs typeface="Arial" panose="020B0604020202020204" pitchFamily="34" charset="0"/>
            </a:endParaRPr>
          </a:p>
          <a:p>
            <a:pPr marL="342900" indent="-342900"/>
            <a:r>
              <a:rPr lang="en-US" sz="2000" dirty="0" smtClean="0">
                <a:latin typeface="Arial" panose="020B0604020202020204" pitchFamily="34" charset="0"/>
                <a:cs typeface="Arial" panose="020B0604020202020204" pitchFamily="34" charset="0"/>
              </a:rPr>
              <a:t>5.Conclusions.</a:t>
            </a:r>
          </a:p>
        </p:txBody>
      </p:sp>
    </p:spTree>
    <p:extLst>
      <p:ext uri="{BB962C8B-B14F-4D97-AF65-F5344CB8AC3E}">
        <p14:creationId xmlns:p14="http://schemas.microsoft.com/office/powerpoint/2010/main" xmlns="" val="38173023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78498" y="1189415"/>
            <a:ext cx="8291182" cy="4645575"/>
          </a:xfrm>
        </p:spPr>
        <p:txBody>
          <a:bodyPr>
            <a:normAutofit lnSpcReduction="10000"/>
          </a:bodyPr>
          <a:lstStyle/>
          <a:p>
            <a:pPr marL="0" indent="0" algn="just">
              <a:buNone/>
            </a:pPr>
            <a:endParaRPr lang="en-US" dirty="0" smtClean="0">
              <a:latin typeface="Arial"/>
              <a:cs typeface="Arial"/>
            </a:endParaRPr>
          </a:p>
          <a:p>
            <a:r>
              <a:rPr lang="en-US" dirty="0">
                <a:solidFill>
                  <a:schemeClr val="tx1"/>
                </a:solidFill>
                <a:latin typeface="Arial"/>
                <a:cs typeface="Arial"/>
              </a:rPr>
              <a:t>Tracheal </a:t>
            </a:r>
            <a:r>
              <a:rPr lang="en-US" dirty="0" smtClean="0">
                <a:solidFill>
                  <a:schemeClr val="tx1"/>
                </a:solidFill>
                <a:latin typeface="Arial"/>
                <a:cs typeface="Arial"/>
              </a:rPr>
              <a:t>stenosis (TS) </a:t>
            </a:r>
            <a:r>
              <a:rPr lang="en-US" dirty="0">
                <a:solidFill>
                  <a:schemeClr val="tx1"/>
                </a:solidFill>
                <a:latin typeface="Arial"/>
                <a:cs typeface="Arial"/>
              </a:rPr>
              <a:t>is defined as a </a:t>
            </a:r>
            <a:r>
              <a:rPr lang="en-US" dirty="0" err="1">
                <a:solidFill>
                  <a:srgbClr val="FF0000"/>
                </a:solidFill>
                <a:latin typeface="Arial"/>
                <a:cs typeface="Arial"/>
              </a:rPr>
              <a:t>cicatricial</a:t>
            </a:r>
            <a:r>
              <a:rPr lang="en-US" dirty="0">
                <a:solidFill>
                  <a:srgbClr val="FF0000"/>
                </a:solidFill>
                <a:latin typeface="Arial"/>
                <a:cs typeface="Arial"/>
              </a:rPr>
              <a:t> narrowing of the </a:t>
            </a:r>
            <a:r>
              <a:rPr lang="en-US" dirty="0" smtClean="0">
                <a:solidFill>
                  <a:srgbClr val="FF0000"/>
                </a:solidFill>
                <a:latin typeface="Arial"/>
                <a:cs typeface="Arial"/>
              </a:rPr>
              <a:t>endotracheal lumen.</a:t>
            </a:r>
            <a:endParaRPr lang="en-US" dirty="0">
              <a:solidFill>
                <a:srgbClr val="FF0000"/>
              </a:solidFill>
              <a:latin typeface="Arial"/>
              <a:cs typeface="Arial"/>
            </a:endParaRPr>
          </a:p>
          <a:p>
            <a:r>
              <a:rPr lang="en-US" dirty="0" smtClean="0">
                <a:solidFill>
                  <a:srgbClr val="FF0000"/>
                </a:solidFill>
                <a:latin typeface="Arial"/>
                <a:cs typeface="Arial"/>
              </a:rPr>
              <a:t>TS is a potentially </a:t>
            </a:r>
            <a:r>
              <a:rPr lang="en-US" dirty="0">
                <a:solidFill>
                  <a:srgbClr val="FF0000"/>
                </a:solidFill>
                <a:latin typeface="Arial"/>
                <a:cs typeface="Arial"/>
              </a:rPr>
              <a:t>life-threatening condition</a:t>
            </a:r>
            <a:r>
              <a:rPr lang="en-US" dirty="0" smtClean="0">
                <a:solidFill>
                  <a:srgbClr val="FF0000"/>
                </a:solidFill>
                <a:latin typeface="Arial"/>
                <a:cs typeface="Arial"/>
              </a:rPr>
              <a:t>.</a:t>
            </a:r>
          </a:p>
          <a:p>
            <a:pPr lvl="1"/>
            <a:endParaRPr lang="en-US" sz="2200" dirty="0">
              <a:latin typeface="Arial"/>
              <a:cs typeface="Arial"/>
            </a:endParaRPr>
          </a:p>
          <a:p>
            <a:pPr lvl="1"/>
            <a:endParaRPr lang="en-US" sz="2200" dirty="0" smtClean="0">
              <a:latin typeface="Arial"/>
              <a:cs typeface="Arial"/>
            </a:endParaRPr>
          </a:p>
          <a:p>
            <a:r>
              <a:rPr lang="en-US" u="sng" dirty="0" smtClean="0">
                <a:solidFill>
                  <a:srgbClr val="FF0000"/>
                </a:solidFill>
                <a:latin typeface="Arial"/>
                <a:cs typeface="Arial"/>
              </a:rPr>
              <a:t>The </a:t>
            </a:r>
            <a:r>
              <a:rPr lang="en-US" u="sng" dirty="0">
                <a:solidFill>
                  <a:srgbClr val="FF0000"/>
                </a:solidFill>
                <a:latin typeface="Arial"/>
                <a:cs typeface="Arial"/>
              </a:rPr>
              <a:t>management </a:t>
            </a:r>
            <a:r>
              <a:rPr lang="en-US" u="sng" dirty="0" smtClean="0">
                <a:solidFill>
                  <a:srgbClr val="FF0000"/>
                </a:solidFill>
                <a:latin typeface="Arial"/>
                <a:cs typeface="Arial"/>
              </a:rPr>
              <a:t>of </a:t>
            </a:r>
            <a:r>
              <a:rPr lang="en-US" u="sng" dirty="0">
                <a:solidFill>
                  <a:srgbClr val="FF0000"/>
                </a:solidFill>
                <a:latin typeface="Arial"/>
                <a:cs typeface="Arial"/>
              </a:rPr>
              <a:t>tracheal </a:t>
            </a:r>
            <a:r>
              <a:rPr lang="en-US" u="sng" dirty="0" smtClean="0">
                <a:solidFill>
                  <a:srgbClr val="FF0000"/>
                </a:solidFill>
                <a:latin typeface="Arial"/>
                <a:cs typeface="Arial"/>
              </a:rPr>
              <a:t>stenosis </a:t>
            </a:r>
            <a:r>
              <a:rPr lang="en-US" u="sng" dirty="0">
                <a:solidFill>
                  <a:srgbClr val="FF0000"/>
                </a:solidFill>
                <a:latin typeface="Arial"/>
                <a:cs typeface="Arial"/>
              </a:rPr>
              <a:t>is not </a:t>
            </a:r>
            <a:r>
              <a:rPr lang="en-US" u="sng" dirty="0" smtClean="0">
                <a:solidFill>
                  <a:srgbClr val="FF0000"/>
                </a:solidFill>
                <a:latin typeface="Arial"/>
                <a:cs typeface="Arial"/>
              </a:rPr>
              <a:t>well - </a:t>
            </a:r>
            <a:r>
              <a:rPr lang="en-US" u="sng" dirty="0">
                <a:solidFill>
                  <a:srgbClr val="FF0000"/>
                </a:solidFill>
                <a:latin typeface="Arial"/>
                <a:cs typeface="Arial"/>
              </a:rPr>
              <a:t>defined. </a:t>
            </a:r>
          </a:p>
          <a:p>
            <a:endParaRPr lang="en-US" dirty="0" smtClean="0">
              <a:solidFill>
                <a:srgbClr val="FF0000"/>
              </a:solidFill>
              <a:latin typeface="Arial"/>
              <a:cs typeface="Arial"/>
            </a:endParaRPr>
          </a:p>
          <a:p>
            <a:r>
              <a:rPr lang="en-US" dirty="0" smtClean="0">
                <a:latin typeface="Arial"/>
                <a:cs typeface="Arial"/>
              </a:rPr>
              <a:t>Surgical series usually ignore the large number of patients not amenable to surgery. </a:t>
            </a:r>
          </a:p>
          <a:p>
            <a:endParaRPr lang="en-US" dirty="0" smtClean="0">
              <a:latin typeface="Arial"/>
              <a:cs typeface="Arial"/>
            </a:endParaRPr>
          </a:p>
          <a:p>
            <a:r>
              <a:rPr lang="en-US" dirty="0" err="1" smtClean="0">
                <a:latin typeface="Arial"/>
                <a:cs typeface="Arial"/>
              </a:rPr>
              <a:t>Bronchoscopic</a:t>
            </a:r>
            <a:r>
              <a:rPr lang="en-US" dirty="0" smtClean="0">
                <a:latin typeface="Arial"/>
                <a:cs typeface="Arial"/>
              </a:rPr>
              <a:t> series exclude those undergoing surgery. </a:t>
            </a:r>
          </a:p>
          <a:p>
            <a:endParaRPr lang="en-US" dirty="0"/>
          </a:p>
          <a:p>
            <a:endParaRPr lang="en-US" dirty="0"/>
          </a:p>
        </p:txBody>
      </p:sp>
      <p:sp>
        <p:nvSpPr>
          <p:cNvPr id="2" name="TextBox 1"/>
          <p:cNvSpPr txBox="1"/>
          <p:nvPr/>
        </p:nvSpPr>
        <p:spPr>
          <a:xfrm>
            <a:off x="578498" y="6075632"/>
            <a:ext cx="8291182" cy="830997"/>
          </a:xfrm>
          <a:prstGeom prst="rect">
            <a:avLst/>
          </a:prstGeom>
          <a:noFill/>
        </p:spPr>
        <p:txBody>
          <a:bodyPr wrap="square" rtlCol="0">
            <a:spAutoFit/>
          </a:bodyPr>
          <a:lstStyle/>
          <a:p>
            <a:r>
              <a:rPr lang="pl-PL" sz="1200" dirty="0" err="1">
                <a:latin typeface="Arial" panose="020B0604020202020204" pitchFamily="34" charset="0"/>
                <a:cs typeface="Arial" panose="020B0604020202020204" pitchFamily="34" charset="0"/>
              </a:rPr>
              <a:t>Indications</a:t>
            </a:r>
            <a:r>
              <a:rPr lang="pl-PL" sz="1200" dirty="0">
                <a:latin typeface="Arial" panose="020B0604020202020204" pitchFamily="34" charset="0"/>
                <a:cs typeface="Arial" panose="020B0604020202020204" pitchFamily="34" charset="0"/>
              </a:rPr>
              <a:t> and </a:t>
            </a:r>
            <a:r>
              <a:rPr lang="pl-PL" sz="1200" dirty="0" err="1">
                <a:latin typeface="Arial" panose="020B0604020202020204" pitchFamily="34" charset="0"/>
                <a:cs typeface="Arial" panose="020B0604020202020204" pitchFamily="34" charset="0"/>
              </a:rPr>
              <a:t>interventional</a:t>
            </a:r>
            <a:r>
              <a:rPr lang="pl-PL" sz="1200" dirty="0">
                <a:latin typeface="Arial" panose="020B0604020202020204" pitchFamily="34" charset="0"/>
                <a:cs typeface="Arial" panose="020B0604020202020204" pitchFamily="34" charset="0"/>
              </a:rPr>
              <a:t> </a:t>
            </a:r>
            <a:r>
              <a:rPr lang="pl-PL" sz="1200" dirty="0" err="1">
                <a:latin typeface="Arial" panose="020B0604020202020204" pitchFamily="34" charset="0"/>
                <a:cs typeface="Arial" panose="020B0604020202020204" pitchFamily="34" charset="0"/>
              </a:rPr>
              <a:t>options</a:t>
            </a:r>
            <a:r>
              <a:rPr lang="pl-PL" sz="1200" dirty="0">
                <a:latin typeface="Arial" panose="020B0604020202020204" pitchFamily="34" charset="0"/>
                <a:cs typeface="Arial" panose="020B0604020202020204" pitchFamily="34" charset="0"/>
              </a:rPr>
              <a:t> for non-</a:t>
            </a:r>
            <a:r>
              <a:rPr lang="pl-PL" sz="1200" dirty="0" err="1">
                <a:latin typeface="Arial" panose="020B0604020202020204" pitchFamily="34" charset="0"/>
                <a:cs typeface="Arial" panose="020B0604020202020204" pitchFamily="34" charset="0"/>
              </a:rPr>
              <a:t>resectable</a:t>
            </a:r>
            <a:r>
              <a:rPr lang="pl-PL" sz="1200" dirty="0">
                <a:latin typeface="Arial" panose="020B0604020202020204" pitchFamily="34" charset="0"/>
                <a:cs typeface="Arial" panose="020B0604020202020204" pitchFamily="34" charset="0"/>
              </a:rPr>
              <a:t> </a:t>
            </a:r>
            <a:r>
              <a:rPr lang="pl-PL" sz="1200" dirty="0" err="1">
                <a:latin typeface="Arial" panose="020B0604020202020204" pitchFamily="34" charset="0"/>
                <a:cs typeface="Arial" panose="020B0604020202020204" pitchFamily="34" charset="0"/>
              </a:rPr>
              <a:t>tracheal</a:t>
            </a:r>
            <a:r>
              <a:rPr lang="pl-PL" sz="1200" dirty="0">
                <a:latin typeface="Arial" panose="020B0604020202020204" pitchFamily="34" charset="0"/>
                <a:cs typeface="Arial" panose="020B0604020202020204" pitchFamily="34" charset="0"/>
              </a:rPr>
              <a:t> </a:t>
            </a:r>
            <a:r>
              <a:rPr lang="pl-PL" sz="1200" dirty="0" err="1">
                <a:latin typeface="Arial" panose="020B0604020202020204" pitchFamily="34" charset="0"/>
                <a:cs typeface="Arial" panose="020B0604020202020204" pitchFamily="34" charset="0"/>
              </a:rPr>
              <a:t>stenosis,</a:t>
            </a:r>
            <a:r>
              <a:rPr lang="pl-PL" sz="1200" u="sng" dirty="0" err="1">
                <a:latin typeface="Arial" panose="020B0604020202020204" pitchFamily="34" charset="0"/>
                <a:cs typeface="Arial" panose="020B0604020202020204" pitchFamily="34" charset="0"/>
              </a:rPr>
              <a:t>Jenny</a:t>
            </a:r>
            <a:r>
              <a:rPr lang="pl-PL" sz="1200" u="sng" dirty="0">
                <a:latin typeface="Arial" panose="020B0604020202020204" pitchFamily="34" charset="0"/>
                <a:cs typeface="Arial" panose="020B0604020202020204" pitchFamily="34" charset="0"/>
              </a:rPr>
              <a:t> Louise Bacon, Caroline Marie Patterson, Brendan Patrick </a:t>
            </a:r>
            <a:r>
              <a:rPr lang="pl-PL" sz="1200" u="sng" dirty="0" err="1">
                <a:latin typeface="Arial" panose="020B0604020202020204" pitchFamily="34" charset="0"/>
                <a:cs typeface="Arial" panose="020B0604020202020204" pitchFamily="34" charset="0"/>
              </a:rPr>
              <a:t>Madden</a:t>
            </a:r>
            <a:r>
              <a:rPr lang="en-US" sz="1200" dirty="0">
                <a:latin typeface="Arial" panose="020B0604020202020204" pitchFamily="34" charset="0"/>
                <a:cs typeface="Arial" panose="020B0604020202020204" pitchFamily="34" charset="0"/>
              </a:rPr>
              <a:t> J </a:t>
            </a:r>
            <a:r>
              <a:rPr lang="en-US" sz="1200" dirty="0" err="1">
                <a:latin typeface="Arial" panose="020B0604020202020204" pitchFamily="34" charset="0"/>
                <a:cs typeface="Arial" panose="020B0604020202020204" pitchFamily="34" charset="0"/>
              </a:rPr>
              <a:t>Thorac</a:t>
            </a:r>
            <a:r>
              <a:rPr lang="en-US" sz="1200" dirty="0">
                <a:latin typeface="Arial" panose="020B0604020202020204" pitchFamily="34" charset="0"/>
                <a:cs typeface="Arial" panose="020B0604020202020204" pitchFamily="34" charset="0"/>
              </a:rPr>
              <a:t> Dis. 2014 Mar; 6(3): 258–270</a:t>
            </a:r>
            <a:r>
              <a:rPr lang="en-US" dirty="0">
                <a:latin typeface="Arial" panose="020B0604020202020204" pitchFamily="34" charset="0"/>
                <a:cs typeface="Arial" panose="020B0604020202020204" pitchFamily="34" charset="0"/>
              </a:rPr>
              <a:t>.</a:t>
            </a:r>
          </a:p>
          <a:p>
            <a:endParaRPr lang="en-US" dirty="0"/>
          </a:p>
        </p:txBody>
      </p:sp>
    </p:spTree>
    <p:extLst>
      <p:ext uri="{BB962C8B-B14F-4D97-AF65-F5344CB8AC3E}">
        <p14:creationId xmlns:p14="http://schemas.microsoft.com/office/powerpoint/2010/main" xmlns="" val="10911580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357188" y="1500188"/>
            <a:ext cx="8786812" cy="42780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CA" sz="2400" b="0" dirty="0">
                <a:solidFill>
                  <a:schemeClr val="bg1"/>
                </a:solidFill>
                <a:latin typeface="Arial" charset="0"/>
              </a:rPr>
              <a:t>  </a:t>
            </a:r>
            <a:endParaRPr lang="en-CA" sz="2400" b="0" dirty="0">
              <a:latin typeface="Arial" charset="0"/>
            </a:endParaRPr>
          </a:p>
          <a:p>
            <a:r>
              <a:rPr lang="ro-RO" sz="2400" b="0" dirty="0" smtClean="0">
                <a:latin typeface="Arial"/>
                <a:cs typeface="Arial"/>
              </a:rPr>
              <a:t>S</a:t>
            </a:r>
            <a:r>
              <a:rPr lang="en-CA" sz="2400" b="0" dirty="0" err="1" smtClean="0">
                <a:latin typeface="Arial"/>
                <a:cs typeface="Arial"/>
              </a:rPr>
              <a:t>urgeons</a:t>
            </a:r>
            <a:r>
              <a:rPr lang="en-CA" sz="2400" b="0" dirty="0" smtClean="0">
                <a:latin typeface="Arial"/>
                <a:cs typeface="Arial"/>
              </a:rPr>
              <a:t> </a:t>
            </a:r>
            <a:r>
              <a:rPr lang="en-CA" sz="2400" b="0" dirty="0">
                <a:latin typeface="Arial"/>
                <a:cs typeface="Arial"/>
              </a:rPr>
              <a:t>argue that </a:t>
            </a:r>
          </a:p>
          <a:p>
            <a:r>
              <a:rPr lang="en-CA" sz="2400" b="0" dirty="0">
                <a:latin typeface="Arial"/>
                <a:cs typeface="Arial"/>
              </a:rPr>
              <a:t> -sleeve resection is the only solution </a:t>
            </a:r>
          </a:p>
          <a:p>
            <a:r>
              <a:rPr lang="en-CA" sz="2400" b="0" dirty="0">
                <a:latin typeface="Arial"/>
                <a:cs typeface="Arial"/>
              </a:rPr>
              <a:t> </a:t>
            </a:r>
            <a:r>
              <a:rPr lang="en-CA" sz="2400" b="0" dirty="0" smtClean="0">
                <a:latin typeface="Arial"/>
                <a:cs typeface="Arial"/>
              </a:rPr>
              <a:t>-stent </a:t>
            </a:r>
            <a:r>
              <a:rPr lang="en-CA" sz="2400" b="0" dirty="0">
                <a:latin typeface="Arial"/>
                <a:cs typeface="Arial"/>
              </a:rPr>
              <a:t>placement does more harm than good. </a:t>
            </a:r>
          </a:p>
          <a:p>
            <a:endParaRPr lang="en-CA" sz="2400" b="0" dirty="0">
              <a:latin typeface="Arial"/>
              <a:cs typeface="Arial"/>
            </a:endParaRPr>
          </a:p>
          <a:p>
            <a:r>
              <a:rPr lang="ro-RO" sz="2400" b="0" dirty="0">
                <a:latin typeface="Arial"/>
                <a:cs typeface="Arial"/>
              </a:rPr>
              <a:t>P</a:t>
            </a:r>
            <a:r>
              <a:rPr lang="en-CA" sz="2400" b="0" dirty="0" err="1">
                <a:latin typeface="Arial"/>
                <a:cs typeface="Arial"/>
              </a:rPr>
              <a:t>ulmonologists</a:t>
            </a:r>
            <a:r>
              <a:rPr lang="en-CA" sz="2400" b="0" dirty="0">
                <a:latin typeface="Arial"/>
                <a:cs typeface="Arial"/>
              </a:rPr>
              <a:t> </a:t>
            </a:r>
            <a:r>
              <a:rPr lang="en-CA" sz="2400" b="0" dirty="0" smtClean="0">
                <a:latin typeface="Arial"/>
                <a:cs typeface="Arial"/>
              </a:rPr>
              <a:t> show </a:t>
            </a:r>
            <a:r>
              <a:rPr lang="en-CA" sz="2400" b="0" dirty="0">
                <a:latin typeface="Arial"/>
                <a:cs typeface="Arial"/>
              </a:rPr>
              <a:t>how </a:t>
            </a:r>
          </a:p>
          <a:p>
            <a:r>
              <a:rPr lang="en-CA" sz="2400" b="0" dirty="0">
                <a:latin typeface="Arial"/>
                <a:cs typeface="Arial"/>
              </a:rPr>
              <a:t>-repeated </a:t>
            </a:r>
            <a:r>
              <a:rPr lang="en-CA" sz="2400" b="0" dirty="0" smtClean="0">
                <a:latin typeface="Arial"/>
                <a:cs typeface="Arial"/>
              </a:rPr>
              <a:t>dilatations, incisions </a:t>
            </a:r>
            <a:r>
              <a:rPr lang="en-CA" sz="2400" b="0" dirty="0">
                <a:latin typeface="Arial"/>
                <a:cs typeface="Arial"/>
              </a:rPr>
              <a:t>and stents “saved</a:t>
            </a:r>
            <a:r>
              <a:rPr lang="ro-RO" sz="2400" b="0" dirty="0">
                <a:latin typeface="Arial"/>
                <a:cs typeface="Arial"/>
              </a:rPr>
              <a:t>”</a:t>
            </a:r>
            <a:r>
              <a:rPr lang="en-CA" sz="2400" b="0" dirty="0">
                <a:latin typeface="Arial"/>
                <a:cs typeface="Arial"/>
              </a:rPr>
              <a:t> patient from surgical  procedure </a:t>
            </a:r>
          </a:p>
          <a:p>
            <a:endParaRPr lang="en-CA" sz="2400" b="0" dirty="0">
              <a:latin typeface="Arial"/>
              <a:cs typeface="Arial"/>
            </a:endParaRPr>
          </a:p>
          <a:p>
            <a:r>
              <a:rPr lang="ro-RO" sz="2400" b="0" dirty="0">
                <a:latin typeface="Arial"/>
                <a:cs typeface="Arial"/>
              </a:rPr>
              <a:t> </a:t>
            </a:r>
            <a:r>
              <a:rPr lang="en-CA" sz="2800" b="0" dirty="0">
                <a:latin typeface="Arial"/>
                <a:cs typeface="Arial"/>
              </a:rPr>
              <a:t>“</a:t>
            </a:r>
            <a:r>
              <a:rPr lang="en-CA" sz="2800" b="0" dirty="0" smtClean="0">
                <a:latin typeface="Arial"/>
                <a:cs typeface="Arial"/>
              </a:rPr>
              <a:t>Anywhere </a:t>
            </a:r>
            <a:r>
              <a:rPr lang="en-CA" sz="2800" b="0" dirty="0">
                <a:latin typeface="Arial"/>
                <a:cs typeface="Arial"/>
              </a:rPr>
              <a:t>this topic guarantees an emotional debate between interventional pulmonologists and surgeons”</a:t>
            </a:r>
            <a:endParaRPr lang="en-US" sz="2800" b="0" dirty="0">
              <a:latin typeface="Arial"/>
              <a:cs typeface="Arial"/>
            </a:endParaRPr>
          </a:p>
        </p:txBody>
      </p:sp>
      <p:sp>
        <p:nvSpPr>
          <p:cNvPr id="24579" name="Rectangle 3"/>
          <p:cNvSpPr>
            <a:spLocks noChangeArrowheads="1"/>
          </p:cNvSpPr>
          <p:nvPr/>
        </p:nvSpPr>
        <p:spPr bwMode="auto">
          <a:xfrm>
            <a:off x="0" y="6461125"/>
            <a:ext cx="91440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CA" sz="1000" b="0" dirty="0" err="1">
                <a:latin typeface="Arial" charset="0"/>
              </a:rPr>
              <a:t>Bolliger</a:t>
            </a:r>
            <a:r>
              <a:rPr lang="en-CA" sz="1000" b="0" dirty="0">
                <a:latin typeface="Arial" charset="0"/>
              </a:rPr>
              <a:t> CT, </a:t>
            </a:r>
            <a:r>
              <a:rPr lang="en-CA" sz="1000" b="0" dirty="0" err="1">
                <a:latin typeface="Arial" charset="0"/>
              </a:rPr>
              <a:t>Sutedja</a:t>
            </a:r>
            <a:r>
              <a:rPr lang="en-CA" sz="1000" b="0" dirty="0">
                <a:latin typeface="Arial" charset="0"/>
              </a:rPr>
              <a:t> TG, </a:t>
            </a:r>
            <a:r>
              <a:rPr lang="en-CA" sz="1000" b="0" dirty="0" err="1">
                <a:latin typeface="Arial" charset="0"/>
              </a:rPr>
              <a:t>Strausz</a:t>
            </a:r>
            <a:r>
              <a:rPr lang="en-CA" sz="1000" b="0" dirty="0">
                <a:latin typeface="Arial" charset="0"/>
              </a:rPr>
              <a:t> J, </a:t>
            </a:r>
            <a:r>
              <a:rPr lang="en-CA" sz="1000" b="0" dirty="0" err="1">
                <a:latin typeface="Arial" charset="0"/>
              </a:rPr>
              <a:t>Freitag</a:t>
            </a:r>
            <a:r>
              <a:rPr lang="en-CA" sz="1000" b="0" dirty="0">
                <a:latin typeface="Arial" charset="0"/>
              </a:rPr>
              <a:t> L Therapeutic </a:t>
            </a:r>
            <a:r>
              <a:rPr lang="en-CA" sz="1000" b="0" dirty="0" err="1">
                <a:latin typeface="Arial" charset="0"/>
              </a:rPr>
              <a:t>bronchoscopywith</a:t>
            </a:r>
            <a:r>
              <a:rPr lang="en-CA" sz="1000" b="0" dirty="0">
                <a:latin typeface="Arial" charset="0"/>
              </a:rPr>
              <a:t> immediate effect laser, </a:t>
            </a:r>
            <a:r>
              <a:rPr lang="en-CA" sz="1000" b="0" dirty="0" err="1">
                <a:latin typeface="Arial" charset="0"/>
              </a:rPr>
              <a:t>electrocautery</a:t>
            </a:r>
            <a:r>
              <a:rPr lang="en-CA" sz="1000" b="0" dirty="0">
                <a:latin typeface="Arial" charset="0"/>
              </a:rPr>
              <a:t>, argon plasma coagulation and </a:t>
            </a:r>
            <a:r>
              <a:rPr lang="en-CA" sz="1000" b="0" dirty="0" err="1">
                <a:latin typeface="Arial" charset="0"/>
              </a:rPr>
              <a:t>stents.Eur</a:t>
            </a:r>
            <a:r>
              <a:rPr lang="en-CA" sz="1000" b="0" dirty="0">
                <a:latin typeface="Arial" charset="0"/>
              </a:rPr>
              <a:t> </a:t>
            </a:r>
            <a:r>
              <a:rPr lang="en-CA" sz="1000" b="0" dirty="0" err="1">
                <a:latin typeface="Arial" charset="0"/>
              </a:rPr>
              <a:t>Respir</a:t>
            </a:r>
            <a:r>
              <a:rPr lang="en-CA" sz="1000" b="0" dirty="0">
                <a:latin typeface="Arial" charset="0"/>
              </a:rPr>
              <a:t> J 2006;27:1258–1271</a:t>
            </a:r>
          </a:p>
        </p:txBody>
      </p:sp>
      <p:sp>
        <p:nvSpPr>
          <p:cNvPr id="24580" name="Rectangle 4"/>
          <p:cNvSpPr>
            <a:spLocks noGrp="1" noChangeArrowheads="1"/>
          </p:cNvSpPr>
          <p:nvPr>
            <p:ph type="title" idx="4294967295"/>
          </p:nvPr>
        </p:nvSpPr>
        <p:spPr>
          <a:xfrm>
            <a:off x="0" y="260350"/>
            <a:ext cx="9144000" cy="1406525"/>
          </a:xfrm>
        </p:spPr>
        <p:txBody>
          <a:bodyPr>
            <a:normAutofit fontScale="90000"/>
          </a:bodyPr>
          <a:lstStyle/>
          <a:p>
            <a:pPr algn="l" eaLnBrk="1" hangingPunct="1"/>
            <a:r>
              <a:rPr lang="en-CA" sz="3200" dirty="0">
                <a:solidFill>
                  <a:srgbClr val="FF0000"/>
                </a:solidFill>
                <a:latin typeface="Arial"/>
                <a:cs typeface="Arial"/>
              </a:rPr>
              <a:t>Surgical Resection or Interventional Bronchoscopy ?</a:t>
            </a:r>
            <a:br>
              <a:rPr lang="en-CA" sz="3200" dirty="0">
                <a:solidFill>
                  <a:srgbClr val="FF0000"/>
                </a:solidFill>
                <a:latin typeface="Arial"/>
                <a:cs typeface="Arial"/>
              </a:rPr>
            </a:br>
            <a:r>
              <a:rPr lang="en-CA" sz="2800" i="1" dirty="0" smtClean="0">
                <a:solidFill>
                  <a:srgbClr val="FF0000"/>
                </a:solidFill>
                <a:latin typeface="Arial"/>
                <a:cs typeface="Arial"/>
              </a:rPr>
              <a:t>In benign </a:t>
            </a:r>
            <a:r>
              <a:rPr lang="en-CA" sz="2800" i="1" dirty="0">
                <a:solidFill>
                  <a:srgbClr val="FF0000"/>
                </a:solidFill>
                <a:latin typeface="Arial"/>
                <a:cs typeface="Arial"/>
              </a:rPr>
              <a:t>tracheal stenos</a:t>
            </a:r>
            <a:r>
              <a:rPr lang="ro-RO" sz="2800" i="1" dirty="0">
                <a:solidFill>
                  <a:srgbClr val="FF0000"/>
                </a:solidFill>
                <a:latin typeface="Arial"/>
                <a:cs typeface="Arial"/>
              </a:rPr>
              <a:t>e</a:t>
            </a:r>
            <a:r>
              <a:rPr lang="en-CA" sz="2800" i="1" dirty="0">
                <a:solidFill>
                  <a:srgbClr val="FF0000"/>
                </a:solidFill>
                <a:latin typeface="Arial"/>
                <a:cs typeface="Arial"/>
              </a:rPr>
              <a:t>s</a:t>
            </a:r>
            <a:r>
              <a:rPr lang="ro-RO" sz="2800" i="1" dirty="0">
                <a:solidFill>
                  <a:srgbClr val="FF0000"/>
                </a:solidFill>
                <a:latin typeface="Arial"/>
                <a:cs typeface="Arial"/>
              </a:rPr>
              <a:t/>
            </a:r>
            <a:br>
              <a:rPr lang="ro-RO" sz="2800" i="1" dirty="0">
                <a:solidFill>
                  <a:srgbClr val="FF0000"/>
                </a:solidFill>
                <a:latin typeface="Arial"/>
                <a:cs typeface="Arial"/>
              </a:rPr>
            </a:br>
            <a:endParaRPr lang="en-US" sz="2800" i="1" dirty="0">
              <a:solidFill>
                <a:srgbClr val="FF0000"/>
              </a:solidFill>
              <a:latin typeface="Arial"/>
              <a:cs typeface="Arial"/>
            </a:endParaRPr>
          </a:p>
        </p:txBody>
      </p:sp>
    </p:spTree>
    <p:extLst>
      <p:ext uri="{BB962C8B-B14F-4D97-AF65-F5344CB8AC3E}">
        <p14:creationId xmlns:p14="http://schemas.microsoft.com/office/powerpoint/2010/main" xmlns="" val="4162043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4578">
                                            <p:txEl>
                                              <p:pRg st="1" end="1"/>
                                            </p:txEl>
                                          </p:spTgt>
                                        </p:tgtEl>
                                        <p:attrNameLst>
                                          <p:attrName>style.visibility</p:attrName>
                                        </p:attrNameLst>
                                      </p:cBhvr>
                                      <p:to>
                                        <p:strVal val="visible"/>
                                      </p:to>
                                    </p:set>
                                    <p:animEffect transition="in" filter="circle(in)">
                                      <p:cBhvr>
                                        <p:cTn id="7" dur="2000"/>
                                        <p:tgtEl>
                                          <p:spTgt spid="24578">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4578">
                                            <p:txEl>
                                              <p:pRg st="2" end="2"/>
                                            </p:txEl>
                                          </p:spTgt>
                                        </p:tgtEl>
                                        <p:attrNameLst>
                                          <p:attrName>style.visibility</p:attrName>
                                        </p:attrNameLst>
                                      </p:cBhvr>
                                      <p:to>
                                        <p:strVal val="visible"/>
                                      </p:to>
                                    </p:set>
                                    <p:animEffect transition="in" filter="circle(in)">
                                      <p:cBhvr>
                                        <p:cTn id="10" dur="2000"/>
                                        <p:tgtEl>
                                          <p:spTgt spid="24578">
                                            <p:txEl>
                                              <p:pRg st="2" end="2"/>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24578">
                                            <p:txEl>
                                              <p:pRg st="3" end="3"/>
                                            </p:txEl>
                                          </p:spTgt>
                                        </p:tgtEl>
                                        <p:attrNameLst>
                                          <p:attrName>style.visibility</p:attrName>
                                        </p:attrNameLst>
                                      </p:cBhvr>
                                      <p:to>
                                        <p:strVal val="visible"/>
                                      </p:to>
                                    </p:set>
                                    <p:animEffect transition="in" filter="circle(in)">
                                      <p:cBhvr>
                                        <p:cTn id="13" dur="2000"/>
                                        <p:tgtEl>
                                          <p:spTgt spid="24578">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4578">
                                            <p:txEl>
                                              <p:pRg st="5" end="5"/>
                                            </p:txEl>
                                          </p:spTgt>
                                        </p:tgtEl>
                                        <p:attrNameLst>
                                          <p:attrName>style.visibility</p:attrName>
                                        </p:attrNameLst>
                                      </p:cBhvr>
                                      <p:to>
                                        <p:strVal val="visible"/>
                                      </p:to>
                                    </p:set>
                                    <p:animEffect transition="in" filter="circle(in)">
                                      <p:cBhvr>
                                        <p:cTn id="18" dur="2000"/>
                                        <p:tgtEl>
                                          <p:spTgt spid="24578">
                                            <p:txEl>
                                              <p:pRg st="5" end="5"/>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24578">
                                            <p:txEl>
                                              <p:pRg st="6" end="6"/>
                                            </p:txEl>
                                          </p:spTgt>
                                        </p:tgtEl>
                                        <p:attrNameLst>
                                          <p:attrName>style.visibility</p:attrName>
                                        </p:attrNameLst>
                                      </p:cBhvr>
                                      <p:to>
                                        <p:strVal val="visible"/>
                                      </p:to>
                                    </p:set>
                                    <p:animEffect transition="in" filter="circle(in)">
                                      <p:cBhvr>
                                        <p:cTn id="21" dur="2000"/>
                                        <p:tgtEl>
                                          <p:spTgt spid="24578">
                                            <p:txEl>
                                              <p:pRg st="6" end="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6" presetClass="entr" presetSubtype="16" fill="hold" nodeType="clickEffect">
                                  <p:stCondLst>
                                    <p:cond delay="0"/>
                                  </p:stCondLst>
                                  <p:childTnLst>
                                    <p:set>
                                      <p:cBhvr>
                                        <p:cTn id="25" dur="1" fill="hold">
                                          <p:stCondLst>
                                            <p:cond delay="0"/>
                                          </p:stCondLst>
                                        </p:cTn>
                                        <p:tgtEl>
                                          <p:spTgt spid="24578">
                                            <p:txEl>
                                              <p:pRg st="8" end="8"/>
                                            </p:txEl>
                                          </p:spTgt>
                                        </p:tgtEl>
                                        <p:attrNameLst>
                                          <p:attrName>style.visibility</p:attrName>
                                        </p:attrNameLst>
                                      </p:cBhvr>
                                      <p:to>
                                        <p:strVal val="visible"/>
                                      </p:to>
                                    </p:set>
                                    <p:animEffect transition="in" filter="circle(in)">
                                      <p:cBhvr>
                                        <p:cTn id="26" dur="2000"/>
                                        <p:tgtEl>
                                          <p:spTgt spid="2457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76225" y="228600"/>
            <a:ext cx="8591550" cy="1290989"/>
          </a:xfrm>
        </p:spPr>
        <p:txBody>
          <a:bodyPr>
            <a:normAutofit/>
          </a:bodyPr>
          <a:lstStyle/>
          <a:p>
            <a:r>
              <a:rPr lang="en-CA" sz="2400" dirty="0" smtClean="0">
                <a:solidFill>
                  <a:schemeClr val="tx1"/>
                </a:solidFill>
                <a:latin typeface="Arial"/>
                <a:cs typeface="Arial"/>
              </a:rPr>
              <a:t>INTERVENTIONAL BRONCHOSCOPY</a:t>
            </a:r>
            <a:r>
              <a:rPr lang="en-CA" sz="2400" dirty="0">
                <a:solidFill>
                  <a:srgbClr val="FFFF99"/>
                </a:solidFill>
                <a:latin typeface="Arial"/>
                <a:cs typeface="Arial"/>
              </a:rPr>
              <a:t/>
            </a:r>
            <a:br>
              <a:rPr lang="en-CA" sz="2400" dirty="0">
                <a:solidFill>
                  <a:srgbClr val="FFFF99"/>
                </a:solidFill>
                <a:latin typeface="Arial"/>
                <a:cs typeface="Arial"/>
              </a:rPr>
            </a:br>
            <a:r>
              <a:rPr lang="en-CA" sz="2400" dirty="0" smtClean="0">
                <a:solidFill>
                  <a:schemeClr val="tx1"/>
                </a:solidFill>
                <a:latin typeface="Arial"/>
                <a:cs typeface="Arial"/>
              </a:rPr>
              <a:t>restore airway lumen patency and improve symptoms</a:t>
            </a:r>
            <a:r>
              <a:rPr lang="en-US" sz="2400" dirty="0">
                <a:solidFill>
                  <a:schemeClr val="tx1"/>
                </a:solidFill>
                <a:latin typeface="Comic Sans MS" charset="0"/>
              </a:rPr>
              <a:t/>
            </a:r>
            <a:br>
              <a:rPr lang="en-US" sz="2400" dirty="0">
                <a:solidFill>
                  <a:schemeClr val="tx1"/>
                </a:solidFill>
                <a:latin typeface="Comic Sans MS" charset="0"/>
              </a:rPr>
            </a:br>
            <a:endParaRPr lang="en-US" sz="2400" dirty="0">
              <a:solidFill>
                <a:schemeClr val="tx1"/>
              </a:solidFill>
              <a:latin typeface="Comic Sans MS" charset="0"/>
            </a:endParaRPr>
          </a:p>
        </p:txBody>
      </p:sp>
      <p:sp>
        <p:nvSpPr>
          <p:cNvPr id="21507" name="Rectangle 3"/>
          <p:cNvSpPr>
            <a:spLocks noGrp="1" noChangeArrowheads="1"/>
          </p:cNvSpPr>
          <p:nvPr>
            <p:ph type="body" idx="4294967295"/>
          </p:nvPr>
        </p:nvSpPr>
        <p:spPr>
          <a:xfrm>
            <a:off x="228600" y="1600200"/>
            <a:ext cx="8763000" cy="4525963"/>
          </a:xfrm>
        </p:spPr>
        <p:txBody>
          <a:bodyPr/>
          <a:lstStyle/>
          <a:p>
            <a:pPr eaLnBrk="1" hangingPunct="1"/>
            <a:r>
              <a:rPr lang="en-US" sz="2400" dirty="0">
                <a:solidFill>
                  <a:schemeClr val="tx1"/>
                </a:solidFill>
                <a:latin typeface="Arial"/>
                <a:cs typeface="Arial"/>
              </a:rPr>
              <a:t>ENDOSCOPIC  INTERVENTIONS -  less    </a:t>
            </a:r>
            <a:r>
              <a:rPr lang="en-US" sz="2400" dirty="0" smtClean="0">
                <a:solidFill>
                  <a:schemeClr val="tx1"/>
                </a:solidFill>
                <a:latin typeface="Arial"/>
                <a:cs typeface="Arial"/>
              </a:rPr>
              <a:t>  risk</a:t>
            </a:r>
            <a:endParaRPr lang="en-US" sz="2400" dirty="0">
              <a:solidFill>
                <a:schemeClr val="tx1"/>
              </a:solidFill>
              <a:latin typeface="Arial"/>
              <a:cs typeface="Arial"/>
            </a:endParaRPr>
          </a:p>
          <a:p>
            <a:pPr eaLnBrk="1" hangingPunct="1">
              <a:buFontTx/>
              <a:buNone/>
            </a:pPr>
            <a:r>
              <a:rPr lang="en-US" sz="2400" dirty="0">
                <a:solidFill>
                  <a:schemeClr val="tx1"/>
                </a:solidFill>
                <a:latin typeface="Arial"/>
                <a:cs typeface="Arial"/>
              </a:rPr>
              <a:t>                                                                  	 morbidity</a:t>
            </a:r>
          </a:p>
          <a:p>
            <a:pPr eaLnBrk="1" hangingPunct="1">
              <a:buFontTx/>
              <a:buNone/>
            </a:pPr>
            <a:r>
              <a:rPr lang="en-US" sz="2400" dirty="0">
                <a:solidFill>
                  <a:schemeClr val="tx1"/>
                </a:solidFill>
                <a:latin typeface="Arial"/>
                <a:cs typeface="Arial"/>
              </a:rPr>
              <a:t>                                                                      	 discomfort</a:t>
            </a:r>
          </a:p>
          <a:p>
            <a:pPr eaLnBrk="1" hangingPunct="1"/>
            <a:endParaRPr lang="en-US" sz="2400" dirty="0">
              <a:solidFill>
                <a:schemeClr val="tx1"/>
              </a:solidFill>
              <a:latin typeface="Arial"/>
              <a:cs typeface="Arial"/>
            </a:endParaRPr>
          </a:p>
          <a:p>
            <a:pPr eaLnBrk="1" hangingPunct="1"/>
            <a:r>
              <a:rPr lang="en-US" sz="2400" dirty="0">
                <a:solidFill>
                  <a:schemeClr val="tx1"/>
                </a:solidFill>
                <a:latin typeface="Arial"/>
                <a:cs typeface="Arial"/>
              </a:rPr>
              <a:t>SURGERY INTERVENTIONS -</a:t>
            </a:r>
            <a:r>
              <a:rPr lang="en-US" sz="2400" dirty="0" smtClean="0">
                <a:solidFill>
                  <a:schemeClr val="tx1"/>
                </a:solidFill>
                <a:latin typeface="Arial"/>
                <a:cs typeface="Arial"/>
              </a:rPr>
              <a:t> mortality 2,5%</a:t>
            </a:r>
          </a:p>
          <a:p>
            <a:pPr marL="0" indent="0">
              <a:buNone/>
            </a:pPr>
            <a:r>
              <a:rPr lang="en-US" sz="2400" dirty="0">
                <a:solidFill>
                  <a:schemeClr val="tx1"/>
                </a:solidFill>
                <a:latin typeface="Arial"/>
                <a:cs typeface="Arial"/>
              </a:rPr>
              <a:t> </a:t>
            </a:r>
            <a:r>
              <a:rPr lang="en-US" sz="2400" dirty="0" smtClean="0">
                <a:solidFill>
                  <a:schemeClr val="tx1"/>
                </a:solidFill>
                <a:latin typeface="Arial"/>
                <a:cs typeface="Arial"/>
              </a:rPr>
              <a:t>                                                 - failure 2,5%</a:t>
            </a:r>
            <a:endParaRPr lang="en-US" sz="2400" dirty="0">
              <a:solidFill>
                <a:schemeClr val="tx1"/>
              </a:solidFill>
              <a:latin typeface="Arial"/>
              <a:cs typeface="Arial"/>
            </a:endParaRPr>
          </a:p>
          <a:p>
            <a:pPr eaLnBrk="1" hangingPunct="1">
              <a:buFontTx/>
              <a:buNone/>
            </a:pPr>
            <a:r>
              <a:rPr lang="en-US" sz="2400" dirty="0">
                <a:solidFill>
                  <a:schemeClr val="tx1"/>
                </a:solidFill>
                <a:latin typeface="Arial"/>
                <a:cs typeface="Arial"/>
              </a:rPr>
              <a:t>     </a:t>
            </a:r>
          </a:p>
          <a:p>
            <a:pPr eaLnBrk="1" hangingPunct="1">
              <a:buFontTx/>
              <a:buNone/>
            </a:pPr>
            <a:r>
              <a:rPr lang="en-US" sz="2400" dirty="0">
                <a:solidFill>
                  <a:schemeClr val="tx1"/>
                </a:solidFill>
                <a:latin typeface="Arial"/>
                <a:cs typeface="Arial"/>
              </a:rPr>
              <a:t>	should be performed promptly when indicated !</a:t>
            </a:r>
          </a:p>
          <a:p>
            <a:pPr eaLnBrk="1" hangingPunct="1">
              <a:buFontTx/>
              <a:buNone/>
            </a:pPr>
            <a:r>
              <a:rPr lang="en-US" sz="2400" dirty="0">
                <a:solidFill>
                  <a:schemeClr val="bg1"/>
                </a:solidFill>
                <a:latin typeface="Comic Sans MS" charset="0"/>
              </a:rPr>
              <a:t>    </a:t>
            </a:r>
            <a:endParaRPr lang="en-US" sz="2400" dirty="0">
              <a:solidFill>
                <a:schemeClr val="accent1"/>
              </a:solidFill>
              <a:latin typeface="Comic Sans MS" charset="0"/>
            </a:endParaRPr>
          </a:p>
          <a:p>
            <a:pPr eaLnBrk="1" hangingPunct="1">
              <a:buFontTx/>
              <a:buNone/>
            </a:pPr>
            <a:r>
              <a:rPr lang="en-US" sz="2000" dirty="0">
                <a:solidFill>
                  <a:schemeClr val="accent1"/>
                </a:solidFill>
                <a:latin typeface="Comic Sans MS" charset="0"/>
              </a:rPr>
              <a:t>              </a:t>
            </a:r>
          </a:p>
        </p:txBody>
      </p:sp>
      <p:sp>
        <p:nvSpPr>
          <p:cNvPr id="21508" name="Rectangle 4"/>
          <p:cNvSpPr>
            <a:spLocks noChangeArrowheads="1"/>
          </p:cNvSpPr>
          <p:nvPr/>
        </p:nvSpPr>
        <p:spPr bwMode="auto">
          <a:xfrm>
            <a:off x="3605213" y="32004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pPr>
            <a:endParaRPr lang="en-CA" sz="2400" b="0">
              <a:solidFill>
                <a:schemeClr val="bg1"/>
              </a:solidFill>
            </a:endParaRPr>
          </a:p>
        </p:txBody>
      </p:sp>
      <p:sp>
        <p:nvSpPr>
          <p:cNvPr id="21509" name="Text Box 5"/>
          <p:cNvSpPr txBox="1">
            <a:spLocks noChangeArrowheads="1"/>
          </p:cNvSpPr>
          <p:nvPr/>
        </p:nvSpPr>
        <p:spPr bwMode="auto">
          <a:xfrm>
            <a:off x="1081088" y="5489575"/>
            <a:ext cx="7848600" cy="10618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Comic Sans MS" charset="0"/>
                <a:ea typeface="ＭＳ Ｐゴシック" charset="0"/>
              </a:defRPr>
            </a:lvl1pPr>
            <a:lvl2pPr>
              <a:defRPr sz="2800">
                <a:solidFill>
                  <a:schemeClr val="tx1"/>
                </a:solidFill>
                <a:latin typeface="Comic Sans MS" charset="0"/>
                <a:ea typeface="ＭＳ Ｐゴシック" charset="0"/>
              </a:defRPr>
            </a:lvl2pPr>
            <a:lvl3pPr>
              <a:defRPr sz="2400">
                <a:solidFill>
                  <a:schemeClr val="tx1"/>
                </a:solidFill>
                <a:latin typeface="Comic Sans MS" charset="0"/>
                <a:ea typeface="ＭＳ Ｐゴシック" charset="0"/>
              </a:defRPr>
            </a:lvl3pPr>
            <a:lvl4pPr>
              <a:defRPr sz="2000">
                <a:solidFill>
                  <a:schemeClr val="tx1"/>
                </a:solidFill>
                <a:latin typeface="Comic Sans MS" charset="0"/>
                <a:ea typeface="ＭＳ Ｐゴシック" charset="0"/>
              </a:defRPr>
            </a:lvl4pPr>
            <a:lvl5pPr>
              <a:defRPr sz="2000">
                <a:solidFill>
                  <a:schemeClr val="tx1"/>
                </a:solidFill>
                <a:latin typeface="Comic Sans MS" charset="0"/>
                <a:ea typeface="ＭＳ Ｐゴシック" charset="0"/>
              </a:defRPr>
            </a:lvl5pPr>
            <a:lvl6pPr eaLnBrk="0" hangingPunct="0">
              <a:defRPr sz="2000">
                <a:solidFill>
                  <a:schemeClr val="tx1"/>
                </a:solidFill>
                <a:latin typeface="Comic Sans MS" charset="0"/>
                <a:ea typeface="ＭＳ Ｐゴシック" charset="0"/>
              </a:defRPr>
            </a:lvl6pPr>
            <a:lvl7pPr eaLnBrk="0" hangingPunct="0">
              <a:defRPr sz="2000">
                <a:solidFill>
                  <a:schemeClr val="tx1"/>
                </a:solidFill>
                <a:latin typeface="Comic Sans MS" charset="0"/>
                <a:ea typeface="ＭＳ Ｐゴシック" charset="0"/>
              </a:defRPr>
            </a:lvl7pPr>
            <a:lvl8pPr eaLnBrk="0" hangingPunct="0">
              <a:defRPr sz="2000">
                <a:solidFill>
                  <a:schemeClr val="tx1"/>
                </a:solidFill>
                <a:latin typeface="Comic Sans MS" charset="0"/>
                <a:ea typeface="ＭＳ Ｐゴシック" charset="0"/>
              </a:defRPr>
            </a:lvl8pPr>
            <a:lvl9pPr eaLnBrk="0" hangingPunct="0">
              <a:defRPr sz="2000">
                <a:solidFill>
                  <a:schemeClr val="tx1"/>
                </a:solidFill>
                <a:latin typeface="Comic Sans MS" charset="0"/>
                <a:ea typeface="ＭＳ Ｐゴシック" charset="0"/>
              </a:defRPr>
            </a:lvl9pPr>
          </a:lstStyle>
          <a:p>
            <a:pPr marL="342900" indent="-342900">
              <a:buFontTx/>
              <a:buAutoNum type="arabicPeriod"/>
            </a:pPr>
            <a:r>
              <a:rPr lang="en-US" sz="900" b="0" i="1" dirty="0" err="1"/>
              <a:t>Grillo</a:t>
            </a:r>
            <a:r>
              <a:rPr lang="en-US" sz="900" b="0" i="1" dirty="0"/>
              <a:t> HC. Management of </a:t>
            </a:r>
            <a:r>
              <a:rPr lang="en-US" sz="900" b="0" i="1" dirty="0" err="1"/>
              <a:t>idiopatic</a:t>
            </a:r>
            <a:r>
              <a:rPr lang="en-US" sz="900" b="0" i="1" dirty="0"/>
              <a:t> tracheal stenosis. Chest </a:t>
            </a:r>
            <a:r>
              <a:rPr lang="en-US" sz="900" b="0" i="1" dirty="0" err="1"/>
              <a:t>Surg</a:t>
            </a:r>
            <a:r>
              <a:rPr lang="en-US" sz="900" b="0" i="1" dirty="0"/>
              <a:t> </a:t>
            </a:r>
            <a:r>
              <a:rPr lang="en-US" sz="900" b="0" i="1" dirty="0" err="1"/>
              <a:t>Clin</a:t>
            </a:r>
            <a:r>
              <a:rPr lang="en-US" sz="900" b="0" i="1" dirty="0"/>
              <a:t> of North Am 1996; 6(4): 811-818</a:t>
            </a:r>
          </a:p>
          <a:p>
            <a:pPr marL="342900" indent="-342900">
              <a:buFontTx/>
              <a:buAutoNum type="arabicPeriod"/>
            </a:pPr>
            <a:r>
              <a:rPr lang="en-US" sz="900" b="0" i="1" dirty="0" err="1"/>
              <a:t>Grillo</a:t>
            </a:r>
            <a:r>
              <a:rPr lang="en-US" sz="900" b="0" i="1" dirty="0"/>
              <a:t> HC, Donahue DM. </a:t>
            </a:r>
            <a:r>
              <a:rPr lang="en-US" sz="900" b="0" i="1" dirty="0" err="1"/>
              <a:t>Postintubation</a:t>
            </a:r>
            <a:r>
              <a:rPr lang="en-US" sz="900" b="0" i="1" dirty="0"/>
              <a:t> tracheal stenosis. Chest </a:t>
            </a:r>
            <a:r>
              <a:rPr lang="en-US" sz="900" b="0" i="1" dirty="0" err="1"/>
              <a:t>Surg</a:t>
            </a:r>
            <a:r>
              <a:rPr lang="en-US" sz="900" b="0" i="1" dirty="0"/>
              <a:t> </a:t>
            </a:r>
            <a:r>
              <a:rPr lang="en-US" sz="900" b="0" i="1" dirty="0" err="1"/>
              <a:t>Clin</a:t>
            </a:r>
            <a:r>
              <a:rPr lang="en-US" sz="900" b="0" i="1" dirty="0"/>
              <a:t> of North Am 1996; 6(4): 725-731</a:t>
            </a:r>
          </a:p>
          <a:p>
            <a:pPr marL="342900" indent="-342900">
              <a:buFontTx/>
              <a:buAutoNum type="arabicPeriod"/>
            </a:pPr>
            <a:r>
              <a:rPr lang="en-US" sz="900" b="0" i="1" dirty="0" err="1"/>
              <a:t>Jantz</a:t>
            </a:r>
            <a:r>
              <a:rPr lang="en-US" sz="900" b="0" i="1" dirty="0"/>
              <a:t> MA, </a:t>
            </a:r>
            <a:r>
              <a:rPr lang="en-US" sz="900" b="0" i="1" dirty="0" err="1"/>
              <a:t>Silvestri</a:t>
            </a:r>
            <a:r>
              <a:rPr lang="en-US" sz="900" b="0" i="1" dirty="0"/>
              <a:t> GA. Controversy: silicone stents versus metal stents for management of benign tracheobronchial disease. Pro: Metal stents. J </a:t>
            </a:r>
            <a:r>
              <a:rPr lang="en-US" sz="900" b="0" i="1" dirty="0" err="1"/>
              <a:t>Bronchol</a:t>
            </a:r>
            <a:r>
              <a:rPr lang="en-US" sz="900" b="0" i="1" dirty="0"/>
              <a:t> 2000; 7: 177-183</a:t>
            </a:r>
          </a:p>
          <a:p>
            <a:pPr marL="342900" indent="-342900">
              <a:buFontTx/>
              <a:buAutoNum type="arabicPeriod"/>
            </a:pPr>
            <a:r>
              <a:rPr lang="en-US" sz="900" b="0" i="1" dirty="0" err="1"/>
              <a:t>Dineen</a:t>
            </a:r>
            <a:r>
              <a:rPr lang="en-US" sz="900" b="0" i="1" dirty="0"/>
              <a:t> KM, </a:t>
            </a:r>
            <a:r>
              <a:rPr lang="en-US" sz="900" b="0" i="1" dirty="0" err="1"/>
              <a:t>Jantz</a:t>
            </a:r>
            <a:r>
              <a:rPr lang="en-US" sz="900" b="0" i="1" dirty="0"/>
              <a:t> Ma, </a:t>
            </a:r>
            <a:r>
              <a:rPr lang="en-US" sz="900" b="0" i="1" dirty="0" err="1"/>
              <a:t>Silvestri</a:t>
            </a:r>
            <a:r>
              <a:rPr lang="en-US" sz="900" b="0" i="1" dirty="0"/>
              <a:t> GA. Review: tracheobronchial stents. J </a:t>
            </a:r>
            <a:r>
              <a:rPr lang="en-US" sz="900" b="0" i="1" dirty="0" err="1"/>
              <a:t>Bronchol</a:t>
            </a:r>
            <a:r>
              <a:rPr lang="en-US" sz="900" b="0" i="1" dirty="0"/>
              <a:t> 2002; 9:177-183</a:t>
            </a:r>
          </a:p>
          <a:p>
            <a:pPr marL="342900" indent="-342900">
              <a:buFontTx/>
              <a:buAutoNum type="arabicPeriod"/>
            </a:pPr>
            <a:r>
              <a:rPr lang="en-US" sz="900" b="0" i="1" dirty="0"/>
              <a:t>William </a:t>
            </a:r>
            <a:r>
              <a:rPr lang="en-US" sz="900" b="0" i="1" dirty="0" err="1"/>
              <a:t>Lunn</a:t>
            </a:r>
            <a:r>
              <a:rPr lang="en-US" sz="900" b="0" i="1" dirty="0"/>
              <a:t>, Obstruction of central airways: evaluation and management”, in Michael J. </a:t>
            </a:r>
            <a:r>
              <a:rPr lang="en-US" sz="900" b="0" i="1" dirty="0" err="1"/>
              <a:t>Simoff</a:t>
            </a:r>
            <a:r>
              <a:rPr lang="en-US" sz="900" b="0" i="1" dirty="0"/>
              <a:t>, Daniel H. </a:t>
            </a:r>
            <a:r>
              <a:rPr lang="en-US" sz="900" b="0" i="1" dirty="0" err="1"/>
              <a:t>Sterman</a:t>
            </a:r>
            <a:r>
              <a:rPr lang="en-US" sz="900" b="0" i="1" dirty="0"/>
              <a:t>, Armin Ernst, Thoracic Endoscopy – Advances in Interventional Pulmonology, 2007, 22: 323-329 </a:t>
            </a:r>
          </a:p>
        </p:txBody>
      </p:sp>
    </p:spTree>
    <p:extLst>
      <p:ext uri="{BB962C8B-B14F-4D97-AF65-F5344CB8AC3E}">
        <p14:creationId xmlns:p14="http://schemas.microsoft.com/office/powerpoint/2010/main" xmlns="" val="3188596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nvPr>
        </p:nvSpPr>
        <p:spPr>
          <a:xfrm>
            <a:off x="179388" y="0"/>
            <a:ext cx="8964612" cy="4525963"/>
          </a:xfrm>
        </p:spPr>
        <p:txBody>
          <a:bodyPr/>
          <a:lstStyle/>
          <a:p>
            <a:pPr eaLnBrk="1" hangingPunct="1">
              <a:buFontTx/>
              <a:buNone/>
            </a:pPr>
            <a:r>
              <a:rPr lang="en-CA" sz="2800" dirty="0" smtClean="0">
                <a:solidFill>
                  <a:schemeClr val="tx1"/>
                </a:solidFill>
                <a:latin typeface="Arial"/>
                <a:cs typeface="Arial"/>
              </a:rPr>
              <a:t> </a:t>
            </a:r>
          </a:p>
          <a:p>
            <a:pPr eaLnBrk="1" hangingPunct="1">
              <a:buFontTx/>
              <a:buNone/>
            </a:pPr>
            <a:r>
              <a:rPr lang="en-CA" sz="2800" dirty="0" smtClean="0">
                <a:solidFill>
                  <a:schemeClr val="tx1"/>
                </a:solidFill>
                <a:latin typeface="Arial"/>
                <a:cs typeface="Arial"/>
              </a:rPr>
              <a:t>Which </a:t>
            </a:r>
            <a:r>
              <a:rPr lang="en-CA" sz="2800" dirty="0">
                <a:solidFill>
                  <a:schemeClr val="tx1"/>
                </a:solidFill>
                <a:latin typeface="Arial"/>
                <a:cs typeface="Arial"/>
              </a:rPr>
              <a:t>is the treatment of choice</a:t>
            </a:r>
          </a:p>
          <a:p>
            <a:pPr eaLnBrk="1" hangingPunct="1">
              <a:buFontTx/>
              <a:buNone/>
            </a:pPr>
            <a:r>
              <a:rPr lang="ro-RO" sz="2800" dirty="0">
                <a:solidFill>
                  <a:schemeClr val="tx1"/>
                </a:solidFill>
                <a:latin typeface="Arial"/>
                <a:cs typeface="Arial"/>
              </a:rPr>
              <a:t> </a:t>
            </a:r>
            <a:r>
              <a:rPr lang="en-CA" sz="2800" dirty="0">
                <a:solidFill>
                  <a:schemeClr val="tx1"/>
                </a:solidFill>
                <a:latin typeface="Arial"/>
                <a:cs typeface="Arial"/>
              </a:rPr>
              <a:t>Surgical Resection and Reconstruction </a:t>
            </a:r>
          </a:p>
          <a:p>
            <a:pPr eaLnBrk="1" hangingPunct="1">
              <a:buFontTx/>
              <a:buNone/>
            </a:pPr>
            <a:r>
              <a:rPr lang="ro-RO" sz="2800" dirty="0">
                <a:solidFill>
                  <a:schemeClr val="tx1"/>
                </a:solidFill>
                <a:latin typeface="Arial"/>
                <a:cs typeface="Arial"/>
              </a:rPr>
              <a:t> </a:t>
            </a:r>
            <a:r>
              <a:rPr lang="en-CA" sz="2800" dirty="0">
                <a:solidFill>
                  <a:schemeClr val="tx1"/>
                </a:solidFill>
                <a:latin typeface="Arial"/>
                <a:cs typeface="Arial"/>
              </a:rPr>
              <a:t>or Interventional bronchoscopy ?</a:t>
            </a:r>
          </a:p>
          <a:p>
            <a:pPr eaLnBrk="1" hangingPunct="1">
              <a:buFontTx/>
              <a:buNone/>
            </a:pPr>
            <a:endParaRPr lang="en-CA" sz="2800" dirty="0">
              <a:solidFill>
                <a:schemeClr val="tx1"/>
              </a:solidFill>
              <a:latin typeface="Comic Sans MS" charset="0"/>
            </a:endParaRPr>
          </a:p>
          <a:p>
            <a:pPr algn="ctr" eaLnBrk="1" hangingPunct="1">
              <a:buFontTx/>
              <a:buNone/>
            </a:pPr>
            <a:r>
              <a:rPr lang="en-CA" dirty="0">
                <a:solidFill>
                  <a:schemeClr val="tx1"/>
                </a:solidFill>
                <a:latin typeface="Comic Sans MS" charset="0"/>
              </a:rPr>
              <a:t>…. THAT IS THE QUESTION</a:t>
            </a:r>
          </a:p>
        </p:txBody>
      </p:sp>
      <p:pic>
        <p:nvPicPr>
          <p:cNvPr id="23555" name="Picture 4" descr="decizie-succe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3276600"/>
            <a:ext cx="5875338" cy="3890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658372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http://dakotasupplygroup.com/wp-content/uploads/2014/08/good-better-best.jpg"/>
          <p:cNvPicPr>
            <a:picLocks noGrp="1" noChangeAspect="1" noChangeArrowheads="1"/>
          </p:cNvPicPr>
          <p:nvPr>
            <p:ph sz="quarter" idx="13"/>
          </p:nvPr>
        </p:nvPicPr>
        <p:blipFill>
          <a:blip r:embed="rId3" cstate="email">
            <a:extLst>
              <a:ext uri="{28A0092B-C50C-407E-A947-70E740481C1C}">
                <a14:useLocalDpi xmlns:a14="http://schemas.microsoft.com/office/drawing/2010/main" xmlns="" val="0"/>
              </a:ext>
            </a:extLst>
          </a:blip>
          <a:srcRect t="11704" b="11704"/>
          <a:stretch>
            <a:fillRect/>
          </a:stretch>
        </p:blipFill>
        <p:spPr bwMode="auto">
          <a:xfrm>
            <a:off x="808899" y="2430597"/>
            <a:ext cx="7488749" cy="4086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274320" y="214605"/>
            <a:ext cx="8557908" cy="2215991"/>
          </a:xfrm>
          <a:prstGeom prst="rect">
            <a:avLst/>
          </a:prstGeom>
          <a:noFill/>
        </p:spPr>
        <p:txBody>
          <a:bodyPr wrap="square" rtlCol="0">
            <a:spAutoFit/>
          </a:bodyPr>
          <a:lstStyle/>
          <a:p>
            <a:r>
              <a:rPr lang="en-CA" sz="2400" b="1" dirty="0">
                <a:latin typeface="Arial"/>
                <a:cs typeface="Arial"/>
              </a:rPr>
              <a:t>Which is the treatment of choice:</a:t>
            </a:r>
            <a:r>
              <a:rPr lang="en-CA" dirty="0">
                <a:latin typeface="Arial"/>
                <a:cs typeface="Arial"/>
              </a:rPr>
              <a:t/>
            </a:r>
            <a:br>
              <a:rPr lang="en-CA" dirty="0">
                <a:latin typeface="Arial"/>
                <a:cs typeface="Arial"/>
              </a:rPr>
            </a:br>
            <a:r>
              <a:rPr lang="en-CA" sz="2000" dirty="0">
                <a:latin typeface="Arial"/>
                <a:cs typeface="Arial"/>
              </a:rPr>
              <a:t/>
            </a:r>
            <a:br>
              <a:rPr lang="en-CA" sz="2000" dirty="0">
                <a:latin typeface="Arial"/>
                <a:cs typeface="Arial"/>
              </a:rPr>
            </a:br>
            <a:r>
              <a:rPr lang="en-CA" sz="2000" dirty="0">
                <a:latin typeface="Arial"/>
                <a:cs typeface="Arial"/>
              </a:rPr>
              <a:t>Surgical Resection and Reconstruction </a:t>
            </a:r>
            <a:r>
              <a:rPr lang="en-US" sz="2000" dirty="0">
                <a:latin typeface="Arial"/>
                <a:cs typeface="Arial"/>
              </a:rPr>
              <a:t/>
            </a:r>
            <a:br>
              <a:rPr lang="en-US" sz="2000" dirty="0">
                <a:latin typeface="Arial"/>
                <a:cs typeface="Arial"/>
              </a:rPr>
            </a:br>
            <a:r>
              <a:rPr lang="en-US" dirty="0">
                <a:latin typeface="Arial"/>
                <a:cs typeface="Arial"/>
              </a:rPr>
              <a:t>				 </a:t>
            </a:r>
            <a:r>
              <a:rPr lang="en-US" dirty="0" smtClean="0">
                <a:latin typeface="Arial"/>
                <a:cs typeface="Arial"/>
              </a:rPr>
              <a:t>          </a:t>
            </a:r>
            <a:r>
              <a:rPr lang="en-CA" dirty="0" smtClean="0">
                <a:latin typeface="Arial"/>
                <a:cs typeface="Arial"/>
              </a:rPr>
              <a:t>or</a:t>
            </a:r>
          </a:p>
          <a:p>
            <a:r>
              <a:rPr lang="en-CA" dirty="0">
                <a:latin typeface="Arial"/>
                <a:cs typeface="Arial"/>
              </a:rPr>
              <a:t>	</a:t>
            </a:r>
            <a:r>
              <a:rPr lang="en-CA" dirty="0" smtClean="0">
                <a:latin typeface="Arial"/>
                <a:cs typeface="Arial"/>
              </a:rPr>
              <a:t>				</a:t>
            </a:r>
            <a:r>
              <a:rPr lang="en-CA" sz="2000" dirty="0" smtClean="0">
                <a:solidFill>
                  <a:srgbClr val="FF0000"/>
                </a:solidFill>
                <a:latin typeface="Arial"/>
                <a:cs typeface="Arial"/>
              </a:rPr>
              <a:t> </a:t>
            </a:r>
            <a:r>
              <a:rPr lang="en-CA" sz="2000" dirty="0">
                <a:solidFill>
                  <a:srgbClr val="FF0000"/>
                </a:solidFill>
                <a:latin typeface="Arial"/>
                <a:cs typeface="Arial"/>
              </a:rPr>
              <a:t>Interventional bronchoscopy ?</a:t>
            </a:r>
            <a:br>
              <a:rPr lang="en-CA" sz="2000" dirty="0">
                <a:solidFill>
                  <a:srgbClr val="FF0000"/>
                </a:solidFill>
                <a:latin typeface="Arial"/>
                <a:cs typeface="Arial"/>
              </a:rPr>
            </a:br>
            <a:r>
              <a:rPr lang="en-CA" dirty="0">
                <a:latin typeface="Arial"/>
                <a:cs typeface="Arial"/>
              </a:rPr>
              <a:t/>
            </a:r>
            <a:br>
              <a:rPr lang="en-CA" dirty="0">
                <a:latin typeface="Arial"/>
                <a:cs typeface="Arial"/>
              </a:rPr>
            </a:br>
            <a:r>
              <a:rPr lang="en-CA" i="1" dirty="0">
                <a:latin typeface="Arial" panose="020B0604020202020204" pitchFamily="34" charset="0"/>
                <a:cs typeface="Arial" panose="020B0604020202020204" pitchFamily="34" charset="0"/>
              </a:rPr>
              <a:t>…. THAT IS THE QUESTION….</a:t>
            </a:r>
            <a:endParaRPr lang="en-US" i="1" dirty="0"/>
          </a:p>
        </p:txBody>
      </p:sp>
    </p:spTree>
    <p:extLst>
      <p:ext uri="{BB962C8B-B14F-4D97-AF65-F5344CB8AC3E}">
        <p14:creationId xmlns:p14="http://schemas.microsoft.com/office/powerpoint/2010/main" xmlns="" val="3651494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74320" y="328866"/>
            <a:ext cx="8595360" cy="6207736"/>
          </a:xfrm>
        </p:spPr>
        <p:txBody>
          <a:bodyPr>
            <a:normAutofit fontScale="92500" lnSpcReduction="10000"/>
          </a:bodyPr>
          <a:lstStyle/>
          <a:p>
            <a:endParaRPr lang="en-US" sz="800" dirty="0" smtClean="0">
              <a:solidFill>
                <a:srgbClr val="2DA2BF"/>
              </a:solidFill>
              <a:latin typeface="Times New Roman" charset="0"/>
              <a:cs typeface="Times New Roman" charset="0"/>
            </a:endParaRPr>
          </a:p>
          <a:p>
            <a:r>
              <a:rPr lang="en-US" sz="1900" dirty="0">
                <a:latin typeface="Arial"/>
                <a:cs typeface="Arial"/>
              </a:rPr>
              <a:t>Management of </a:t>
            </a:r>
            <a:r>
              <a:rPr lang="en-US" sz="1900" dirty="0" smtClean="0">
                <a:latin typeface="Arial"/>
                <a:cs typeface="Arial"/>
              </a:rPr>
              <a:t>tracheal </a:t>
            </a:r>
            <a:r>
              <a:rPr lang="en-US" sz="1900" dirty="0">
                <a:latin typeface="Arial"/>
                <a:cs typeface="Arial"/>
              </a:rPr>
              <a:t>stenosis </a:t>
            </a:r>
            <a:r>
              <a:rPr lang="en-US" sz="1900" dirty="0" smtClean="0">
                <a:latin typeface="Arial"/>
                <a:cs typeface="Arial"/>
              </a:rPr>
              <a:t>(TS</a:t>
            </a:r>
            <a:r>
              <a:rPr lang="en-US" sz="1900" dirty="0">
                <a:latin typeface="Arial"/>
                <a:cs typeface="Arial"/>
              </a:rPr>
              <a:t>) varies </a:t>
            </a:r>
            <a:r>
              <a:rPr lang="en-US" sz="1900" dirty="0" smtClean="0">
                <a:latin typeface="Arial"/>
                <a:cs typeface="Arial"/>
              </a:rPr>
              <a:t>with:</a:t>
            </a:r>
          </a:p>
          <a:p>
            <a:pPr lvl="1"/>
            <a:r>
              <a:rPr lang="en-US" sz="1600" dirty="0" smtClean="0">
                <a:latin typeface="Arial"/>
                <a:cs typeface="Arial"/>
              </a:rPr>
              <a:t>type </a:t>
            </a:r>
            <a:r>
              <a:rPr lang="en-US" sz="1600" dirty="0">
                <a:latin typeface="Arial"/>
                <a:cs typeface="Arial"/>
              </a:rPr>
              <a:t>and extent of the disease </a:t>
            </a:r>
            <a:endParaRPr lang="en-US" sz="1600" dirty="0" smtClean="0">
              <a:latin typeface="Arial"/>
              <a:cs typeface="Arial"/>
            </a:endParaRPr>
          </a:p>
          <a:p>
            <a:pPr lvl="1"/>
            <a:r>
              <a:rPr lang="en-US" sz="1600" dirty="0" smtClean="0">
                <a:latin typeface="Arial"/>
                <a:cs typeface="Arial"/>
              </a:rPr>
              <a:t>patient's </a:t>
            </a:r>
            <a:r>
              <a:rPr lang="en-US" sz="1600" dirty="0">
                <a:latin typeface="Arial"/>
                <a:cs typeface="Arial"/>
              </a:rPr>
              <a:t>age and general health status</a:t>
            </a:r>
            <a:r>
              <a:rPr lang="en-US" sz="1600" dirty="0" smtClean="0">
                <a:latin typeface="Arial"/>
                <a:cs typeface="Arial"/>
              </a:rPr>
              <a:t>.</a:t>
            </a:r>
          </a:p>
          <a:p>
            <a:pPr lvl="1"/>
            <a:r>
              <a:rPr lang="en-US" sz="1600" dirty="0">
                <a:latin typeface="Arial"/>
                <a:cs typeface="Arial"/>
              </a:rPr>
              <a:t>a</a:t>
            </a:r>
            <a:r>
              <a:rPr lang="en-US" sz="1600" dirty="0" smtClean="0">
                <a:latin typeface="Arial"/>
                <a:cs typeface="Arial"/>
              </a:rPr>
              <a:t>vailable techniques</a:t>
            </a:r>
          </a:p>
          <a:p>
            <a:pPr lvl="1"/>
            <a:r>
              <a:rPr lang="en-US" sz="1600" dirty="0" smtClean="0">
                <a:latin typeface="Arial"/>
                <a:cs typeface="Arial"/>
              </a:rPr>
              <a:t>patient agreement.</a:t>
            </a:r>
            <a:endParaRPr lang="en-US" sz="1600" dirty="0">
              <a:latin typeface="Arial"/>
              <a:cs typeface="Arial"/>
            </a:endParaRPr>
          </a:p>
          <a:p>
            <a:pPr marL="0" indent="0">
              <a:buNone/>
            </a:pPr>
            <a:endParaRPr lang="en-US" sz="1800" dirty="0">
              <a:solidFill>
                <a:srgbClr val="2DA2BF"/>
              </a:solidFill>
              <a:latin typeface="Arial"/>
              <a:cs typeface="Arial"/>
            </a:endParaRPr>
          </a:p>
          <a:p>
            <a:pPr marL="0" indent="0">
              <a:buNone/>
            </a:pPr>
            <a:r>
              <a:rPr lang="en-US" sz="2100" b="1" dirty="0" smtClean="0">
                <a:solidFill>
                  <a:srgbClr val="2DA2BF"/>
                </a:solidFill>
                <a:latin typeface="Arial"/>
                <a:cs typeface="Arial"/>
              </a:rPr>
              <a:t>IMPORTANT FACTORS </a:t>
            </a:r>
            <a:r>
              <a:rPr lang="en-US" sz="2100" b="1" dirty="0">
                <a:solidFill>
                  <a:srgbClr val="2DA2BF"/>
                </a:solidFill>
                <a:latin typeface="Arial"/>
                <a:cs typeface="Arial"/>
              </a:rPr>
              <a:t>FOR </a:t>
            </a:r>
            <a:r>
              <a:rPr lang="en-US" sz="2100" b="1" dirty="0" smtClean="0">
                <a:solidFill>
                  <a:srgbClr val="2DA2BF"/>
                </a:solidFill>
                <a:latin typeface="Arial"/>
                <a:cs typeface="Arial"/>
              </a:rPr>
              <a:t>EVALUATE T.S</a:t>
            </a:r>
          </a:p>
          <a:p>
            <a:pPr marL="0" indent="0">
              <a:buNone/>
            </a:pPr>
            <a:endParaRPr lang="en-US" sz="1400" dirty="0">
              <a:solidFill>
                <a:srgbClr val="2DA2BF"/>
              </a:solidFill>
              <a:latin typeface="Arial"/>
              <a:cs typeface="Arial"/>
            </a:endParaRPr>
          </a:p>
          <a:p>
            <a:r>
              <a:rPr lang="en-US" sz="1700" dirty="0" smtClean="0">
                <a:latin typeface="Arial"/>
                <a:cs typeface="Arial"/>
              </a:rPr>
              <a:t>Etiology </a:t>
            </a:r>
            <a:r>
              <a:rPr lang="en-US" sz="1700" dirty="0">
                <a:latin typeface="Arial"/>
                <a:cs typeface="Arial"/>
              </a:rPr>
              <a:t>of the </a:t>
            </a:r>
            <a:r>
              <a:rPr lang="en-US" sz="1700" dirty="0" smtClean="0">
                <a:latin typeface="Arial"/>
                <a:cs typeface="Arial"/>
              </a:rPr>
              <a:t>stenosis</a:t>
            </a:r>
            <a:endParaRPr lang="en-US" sz="1700" dirty="0">
              <a:latin typeface="Arial"/>
              <a:cs typeface="Arial"/>
            </a:endParaRPr>
          </a:p>
          <a:p>
            <a:r>
              <a:rPr lang="en-US" sz="1700" dirty="0" smtClean="0">
                <a:latin typeface="Arial"/>
                <a:cs typeface="Arial"/>
              </a:rPr>
              <a:t>Location </a:t>
            </a:r>
            <a:r>
              <a:rPr lang="en-US" sz="1700" dirty="0">
                <a:latin typeface="Arial"/>
                <a:cs typeface="Arial"/>
              </a:rPr>
              <a:t>(</a:t>
            </a:r>
            <a:r>
              <a:rPr lang="en-US" sz="1700" dirty="0" err="1">
                <a:latin typeface="Arial"/>
                <a:cs typeface="Arial"/>
              </a:rPr>
              <a:t>supraglottic</a:t>
            </a:r>
            <a:r>
              <a:rPr lang="en-US" sz="1700" dirty="0">
                <a:latin typeface="Arial"/>
                <a:cs typeface="Arial"/>
              </a:rPr>
              <a:t>, </a:t>
            </a:r>
            <a:r>
              <a:rPr lang="en-US" sz="1700" dirty="0" err="1">
                <a:latin typeface="Arial"/>
                <a:cs typeface="Arial"/>
              </a:rPr>
              <a:t>glottic</a:t>
            </a:r>
            <a:r>
              <a:rPr lang="en-US" sz="1700" dirty="0">
                <a:latin typeface="Arial"/>
                <a:cs typeface="Arial"/>
              </a:rPr>
              <a:t>, subglottic, tracheal or combined</a:t>
            </a:r>
            <a:r>
              <a:rPr lang="en-US" sz="1700" dirty="0" smtClean="0">
                <a:latin typeface="Arial"/>
                <a:cs typeface="Arial"/>
              </a:rPr>
              <a:t>)</a:t>
            </a:r>
            <a:endParaRPr lang="en-US" sz="1700" dirty="0">
              <a:latin typeface="Arial"/>
              <a:cs typeface="Arial"/>
            </a:endParaRPr>
          </a:p>
          <a:p>
            <a:r>
              <a:rPr lang="en-US" sz="1700" dirty="0" smtClean="0">
                <a:latin typeface="Arial"/>
                <a:cs typeface="Arial"/>
              </a:rPr>
              <a:t>Extent </a:t>
            </a:r>
            <a:r>
              <a:rPr lang="en-US" sz="1700" dirty="0">
                <a:latin typeface="Arial"/>
                <a:cs typeface="Arial"/>
              </a:rPr>
              <a:t>(</a:t>
            </a:r>
            <a:r>
              <a:rPr lang="en-US" sz="1700" dirty="0" err="1" smtClean="0">
                <a:latin typeface="Arial"/>
                <a:cs typeface="Arial"/>
              </a:rPr>
              <a:t>Cranio</a:t>
            </a:r>
            <a:r>
              <a:rPr lang="en-US" sz="1700" dirty="0" smtClean="0">
                <a:latin typeface="Arial"/>
                <a:cs typeface="Arial"/>
              </a:rPr>
              <a:t>-caudal </a:t>
            </a:r>
            <a:r>
              <a:rPr lang="en-US" sz="1700" dirty="0">
                <a:latin typeface="Arial"/>
                <a:cs typeface="Arial"/>
              </a:rPr>
              <a:t>length</a:t>
            </a:r>
            <a:r>
              <a:rPr lang="en-US" sz="1700" dirty="0" smtClean="0">
                <a:latin typeface="Arial"/>
                <a:cs typeface="Arial"/>
              </a:rPr>
              <a:t>)</a:t>
            </a:r>
            <a:endParaRPr lang="en-US" sz="1700" dirty="0">
              <a:latin typeface="Arial"/>
              <a:cs typeface="Arial"/>
            </a:endParaRPr>
          </a:p>
          <a:p>
            <a:r>
              <a:rPr lang="en-US" sz="1700" dirty="0" smtClean="0">
                <a:latin typeface="Arial"/>
                <a:cs typeface="Arial"/>
              </a:rPr>
              <a:t>Severity </a:t>
            </a:r>
            <a:r>
              <a:rPr lang="en-US" sz="1700" dirty="0">
                <a:latin typeface="Arial"/>
                <a:cs typeface="Arial"/>
              </a:rPr>
              <a:t>(degree of airway lumen obstruction) according to the Myer-Cotton </a:t>
            </a:r>
            <a:r>
              <a:rPr lang="en-US" sz="1700" dirty="0" smtClean="0">
                <a:latin typeface="Arial"/>
                <a:cs typeface="Arial"/>
              </a:rPr>
              <a:t>criteria</a:t>
            </a:r>
            <a:endParaRPr lang="en-US" sz="1700" dirty="0">
              <a:latin typeface="Arial"/>
              <a:cs typeface="Arial"/>
            </a:endParaRPr>
          </a:p>
          <a:p>
            <a:r>
              <a:rPr lang="en-US" sz="1700" dirty="0" smtClean="0">
                <a:latin typeface="Arial"/>
                <a:cs typeface="Arial"/>
              </a:rPr>
              <a:t>Functional </a:t>
            </a:r>
            <a:r>
              <a:rPr lang="en-US" sz="1700" dirty="0">
                <a:latin typeface="Arial"/>
                <a:cs typeface="Arial"/>
              </a:rPr>
              <a:t>impairment ( dyspnea, associated vocal cord mobility defects</a:t>
            </a:r>
            <a:r>
              <a:rPr lang="en-US" sz="1700" dirty="0" smtClean="0">
                <a:latin typeface="Arial"/>
                <a:cs typeface="Arial"/>
              </a:rPr>
              <a:t>)</a:t>
            </a:r>
            <a:endParaRPr lang="en-US" sz="1700" dirty="0">
              <a:latin typeface="Arial"/>
              <a:cs typeface="Arial"/>
            </a:endParaRPr>
          </a:p>
          <a:p>
            <a:r>
              <a:rPr lang="en-US" sz="1700" dirty="0" smtClean="0">
                <a:latin typeface="Arial"/>
                <a:cs typeface="Arial"/>
              </a:rPr>
              <a:t>Morphology</a:t>
            </a:r>
          </a:p>
          <a:p>
            <a:pPr marL="0" indent="0">
              <a:spcBef>
                <a:spcPts val="175"/>
              </a:spcBef>
              <a:buNone/>
            </a:pPr>
            <a:endParaRPr lang="en-US" sz="1400" i="1" dirty="0" smtClean="0">
              <a:latin typeface="Arial"/>
              <a:cs typeface="Arial"/>
            </a:endParaRPr>
          </a:p>
          <a:p>
            <a:pPr>
              <a:spcBef>
                <a:spcPts val="175"/>
              </a:spcBef>
            </a:pPr>
            <a:endParaRPr lang="en-US" sz="1400" i="1" dirty="0">
              <a:latin typeface="Arial"/>
              <a:cs typeface="Arial"/>
            </a:endParaRPr>
          </a:p>
          <a:p>
            <a:pPr marL="0" indent="0">
              <a:spcBef>
                <a:spcPts val="175"/>
              </a:spcBef>
              <a:buNone/>
            </a:pPr>
            <a:r>
              <a:rPr lang="en-US" sz="2000" b="1" dirty="0">
                <a:solidFill>
                  <a:srgbClr val="FF0000"/>
                </a:solidFill>
                <a:latin typeface="Arial"/>
                <a:cs typeface="Arial"/>
              </a:rPr>
              <a:t>Management decision was made during initial </a:t>
            </a:r>
            <a:r>
              <a:rPr lang="en-US" sz="2000" b="1" dirty="0" err="1" smtClean="0">
                <a:solidFill>
                  <a:srgbClr val="FF0000"/>
                </a:solidFill>
                <a:latin typeface="Arial"/>
                <a:cs typeface="Arial"/>
              </a:rPr>
              <a:t>bronchoscopy</a:t>
            </a:r>
            <a:r>
              <a:rPr lang="en-US" sz="2000" b="1" dirty="0" smtClean="0">
                <a:solidFill>
                  <a:srgbClr val="FF0000"/>
                </a:solidFill>
                <a:latin typeface="Arial"/>
                <a:cs typeface="Arial"/>
              </a:rPr>
              <a:t>.</a:t>
            </a:r>
          </a:p>
          <a:p>
            <a:pPr>
              <a:spcBef>
                <a:spcPts val="175"/>
              </a:spcBef>
            </a:pPr>
            <a:endParaRPr lang="en-US" sz="2000" dirty="0" smtClean="0">
              <a:latin typeface="Arial"/>
              <a:cs typeface="Arial"/>
            </a:endParaRPr>
          </a:p>
          <a:p>
            <a:pPr marL="0" indent="0">
              <a:spcBef>
                <a:spcPts val="175"/>
              </a:spcBef>
              <a:buNone/>
            </a:pPr>
            <a:r>
              <a:rPr lang="en-US" sz="2000" dirty="0" smtClean="0">
                <a:latin typeface="Arial"/>
                <a:cs typeface="Arial"/>
              </a:rPr>
              <a:t>The </a:t>
            </a:r>
            <a:r>
              <a:rPr lang="en-US" sz="2000" dirty="0">
                <a:latin typeface="Arial"/>
                <a:cs typeface="Arial"/>
              </a:rPr>
              <a:t>best method is </a:t>
            </a:r>
            <a:r>
              <a:rPr lang="en-US" sz="2000" dirty="0" smtClean="0">
                <a:latin typeface="Arial"/>
                <a:cs typeface="Arial"/>
              </a:rPr>
              <a:t>a flexible bronchoscopy </a:t>
            </a:r>
            <a:r>
              <a:rPr lang="en-US" sz="2000" dirty="0">
                <a:latin typeface="Arial"/>
                <a:cs typeface="Arial"/>
              </a:rPr>
              <a:t>in an awake and cooperative patient.</a:t>
            </a:r>
          </a:p>
          <a:p>
            <a:pPr>
              <a:spcBef>
                <a:spcPts val="175"/>
              </a:spcBef>
            </a:pPr>
            <a:endParaRPr lang="en-US" sz="1800" dirty="0">
              <a:solidFill>
                <a:srgbClr val="FF0000"/>
              </a:solidFill>
              <a:latin typeface="Arial"/>
              <a:cs typeface="Arial"/>
            </a:endParaRPr>
          </a:p>
          <a:p>
            <a:endParaRPr lang="en-US" dirty="0"/>
          </a:p>
        </p:txBody>
      </p:sp>
    </p:spTree>
    <p:extLst>
      <p:ext uri="{BB962C8B-B14F-4D97-AF65-F5344CB8AC3E}">
        <p14:creationId xmlns:p14="http://schemas.microsoft.com/office/powerpoint/2010/main" xmlns="" val="1933962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title" idx="4294967295"/>
          </p:nvPr>
        </p:nvSpPr>
        <p:spPr>
          <a:xfrm>
            <a:off x="533400" y="457200"/>
            <a:ext cx="8147050" cy="2649538"/>
          </a:xfrm>
        </p:spPr>
        <p:txBody>
          <a:bodyPr>
            <a:normAutofit/>
          </a:bodyPr>
          <a:lstStyle/>
          <a:p>
            <a:pPr eaLnBrk="1" hangingPunct="1"/>
            <a:r>
              <a:rPr lang="en-US" sz="2400" dirty="0" smtClean="0">
                <a:solidFill>
                  <a:schemeClr val="tx1"/>
                </a:solidFill>
                <a:latin typeface="Arial"/>
                <a:cs typeface="Arial"/>
              </a:rPr>
              <a:t>BRONCHOSCOPY </a:t>
            </a:r>
            <a:r>
              <a:rPr lang="en-US" sz="2400" dirty="0">
                <a:solidFill>
                  <a:schemeClr val="tx1"/>
                </a:solidFill>
                <a:latin typeface="Arial"/>
                <a:cs typeface="Arial"/>
              </a:rPr>
              <a:t>- </a:t>
            </a:r>
            <a:r>
              <a:rPr lang="en-US" sz="2400" dirty="0">
                <a:solidFill>
                  <a:srgbClr val="FF0000"/>
                </a:solidFill>
                <a:latin typeface="Arial"/>
                <a:cs typeface="Arial"/>
              </a:rPr>
              <a:t>GOLD </a:t>
            </a:r>
            <a:r>
              <a:rPr lang="en-US" sz="2400" dirty="0" smtClean="0">
                <a:solidFill>
                  <a:srgbClr val="FF0000"/>
                </a:solidFill>
                <a:latin typeface="Arial"/>
                <a:cs typeface="Arial"/>
              </a:rPr>
              <a:t>STANDARD  </a:t>
            </a:r>
            <a:r>
              <a:rPr lang="en-US" sz="2400" dirty="0" smtClean="0">
                <a:solidFill>
                  <a:schemeClr val="tx1"/>
                </a:solidFill>
                <a:latin typeface="Arial"/>
                <a:cs typeface="Arial"/>
              </a:rPr>
              <a:t>for</a:t>
            </a:r>
            <a:r>
              <a:rPr lang="en-US" sz="2400" dirty="0">
                <a:solidFill>
                  <a:schemeClr val="tx1"/>
                </a:solidFill>
                <a:latin typeface="Arial"/>
                <a:cs typeface="Arial"/>
              </a:rPr>
              <a:t/>
            </a:r>
            <a:br>
              <a:rPr lang="en-US" sz="2400" dirty="0">
                <a:solidFill>
                  <a:schemeClr val="tx1"/>
                </a:solidFill>
                <a:latin typeface="Arial"/>
                <a:cs typeface="Arial"/>
              </a:rPr>
            </a:br>
            <a:r>
              <a:rPr lang="en-US" sz="2400" dirty="0">
                <a:solidFill>
                  <a:schemeClr val="tx1"/>
                </a:solidFill>
                <a:latin typeface="Arial"/>
                <a:cs typeface="Arial"/>
              </a:rPr>
              <a:t/>
            </a:r>
            <a:br>
              <a:rPr lang="en-US" sz="2400" dirty="0">
                <a:solidFill>
                  <a:schemeClr val="tx1"/>
                </a:solidFill>
                <a:latin typeface="Arial"/>
                <a:cs typeface="Arial"/>
              </a:rPr>
            </a:br>
            <a:r>
              <a:rPr lang="en-US" sz="2400" dirty="0" smtClean="0">
                <a:solidFill>
                  <a:schemeClr val="tx1"/>
                </a:solidFill>
                <a:latin typeface="Arial"/>
                <a:cs typeface="Arial"/>
              </a:rPr>
              <a:t>THE </a:t>
            </a:r>
            <a:r>
              <a:rPr lang="en-US" sz="2400" u="sng" dirty="0" smtClean="0">
                <a:solidFill>
                  <a:schemeClr val="tx1"/>
                </a:solidFill>
                <a:latin typeface="Arial"/>
                <a:cs typeface="Arial"/>
              </a:rPr>
              <a:t>EVALUATION</a:t>
            </a:r>
            <a:r>
              <a:rPr lang="en-US" sz="2400" dirty="0" smtClean="0">
                <a:solidFill>
                  <a:schemeClr val="tx1"/>
                </a:solidFill>
                <a:latin typeface="Arial"/>
                <a:cs typeface="Arial"/>
              </a:rPr>
              <a:t> of</a:t>
            </a:r>
            <a:r>
              <a:rPr lang="en-US" sz="2400" dirty="0">
                <a:solidFill>
                  <a:schemeClr val="tx1"/>
                </a:solidFill>
                <a:latin typeface="Arial"/>
                <a:cs typeface="Arial"/>
              </a:rPr>
              <a:t> </a:t>
            </a:r>
            <a:r>
              <a:rPr lang="en-US" sz="2400" dirty="0" smtClean="0">
                <a:solidFill>
                  <a:schemeClr val="tx1"/>
                </a:solidFill>
                <a:latin typeface="Arial"/>
                <a:cs typeface="Arial"/>
              </a:rPr>
              <a:t>tracheal </a:t>
            </a:r>
            <a:r>
              <a:rPr lang="en-US" sz="2400" dirty="0" err="1" smtClean="0">
                <a:solidFill>
                  <a:schemeClr val="tx1"/>
                </a:solidFill>
                <a:latin typeface="Arial"/>
                <a:cs typeface="Arial"/>
              </a:rPr>
              <a:t>stenosis</a:t>
            </a:r>
            <a:r>
              <a:rPr lang="en-US" sz="2400" dirty="0">
                <a:solidFill>
                  <a:schemeClr val="tx1"/>
                </a:solidFill>
                <a:latin typeface="Arial"/>
                <a:cs typeface="Arial"/>
              </a:rPr>
              <a:t/>
            </a:r>
            <a:br>
              <a:rPr lang="en-US" sz="2400" dirty="0">
                <a:solidFill>
                  <a:schemeClr val="tx1"/>
                </a:solidFill>
                <a:latin typeface="Arial"/>
                <a:cs typeface="Arial"/>
              </a:rPr>
            </a:br>
            <a:r>
              <a:rPr lang="en-US" sz="2400" dirty="0">
                <a:solidFill>
                  <a:schemeClr val="bg1"/>
                </a:solidFill>
                <a:latin typeface="Comic Sans MS" charset="0"/>
              </a:rPr>
              <a:t/>
            </a:r>
            <a:br>
              <a:rPr lang="en-US" sz="2400" dirty="0">
                <a:solidFill>
                  <a:schemeClr val="bg1"/>
                </a:solidFill>
                <a:latin typeface="Comic Sans MS" charset="0"/>
              </a:rPr>
            </a:br>
            <a:endParaRPr lang="en-US" sz="2400" dirty="0">
              <a:solidFill>
                <a:schemeClr val="bg1"/>
              </a:solidFill>
              <a:latin typeface="Comic Sans MS" charset="0"/>
            </a:endParaRPr>
          </a:p>
        </p:txBody>
      </p:sp>
      <p:sp>
        <p:nvSpPr>
          <p:cNvPr id="13315" name="Rectangle 9"/>
          <p:cNvSpPr>
            <a:spLocks noGrp="1" noChangeArrowheads="1"/>
          </p:cNvSpPr>
          <p:nvPr>
            <p:ph type="body" idx="4294967295"/>
          </p:nvPr>
        </p:nvSpPr>
        <p:spPr>
          <a:xfrm>
            <a:off x="1219200" y="3048000"/>
            <a:ext cx="6985000" cy="2160588"/>
          </a:xfrm>
        </p:spPr>
        <p:txBody>
          <a:bodyPr>
            <a:normAutofit fontScale="92500" lnSpcReduction="20000"/>
          </a:bodyPr>
          <a:lstStyle/>
          <a:p>
            <a:pPr eaLnBrk="1" hangingPunct="1">
              <a:spcAft>
                <a:spcPts val="600"/>
              </a:spcAft>
            </a:pPr>
            <a:r>
              <a:rPr lang="en-US" sz="2400" dirty="0">
                <a:solidFill>
                  <a:schemeClr val="tx1"/>
                </a:solidFill>
                <a:latin typeface="Arial"/>
                <a:cs typeface="Arial"/>
              </a:rPr>
              <a:t>Locate the lesion</a:t>
            </a:r>
          </a:p>
          <a:p>
            <a:pPr eaLnBrk="1" hangingPunct="1">
              <a:spcAft>
                <a:spcPts val="600"/>
              </a:spcAft>
            </a:pPr>
            <a:r>
              <a:rPr lang="en-US" sz="2400" dirty="0">
                <a:solidFill>
                  <a:schemeClr val="tx1"/>
                </a:solidFill>
                <a:latin typeface="Arial"/>
                <a:cs typeface="Arial"/>
              </a:rPr>
              <a:t>Measurements of the diameter and length</a:t>
            </a:r>
          </a:p>
          <a:p>
            <a:pPr eaLnBrk="1" hangingPunct="1">
              <a:spcAft>
                <a:spcPts val="600"/>
              </a:spcAft>
            </a:pPr>
            <a:r>
              <a:rPr lang="en-US" sz="2400" dirty="0">
                <a:solidFill>
                  <a:schemeClr val="tx1"/>
                </a:solidFill>
                <a:latin typeface="Arial"/>
                <a:cs typeface="Arial"/>
              </a:rPr>
              <a:t>Evaluate the surrounding </a:t>
            </a:r>
            <a:r>
              <a:rPr lang="en-US" sz="2400" dirty="0" smtClean="0">
                <a:solidFill>
                  <a:schemeClr val="tx1"/>
                </a:solidFill>
                <a:latin typeface="Arial"/>
                <a:cs typeface="Arial"/>
              </a:rPr>
              <a:t>tissues (EBUS)</a:t>
            </a:r>
            <a:endParaRPr lang="en-US" sz="2400" dirty="0">
              <a:solidFill>
                <a:schemeClr val="tx1"/>
              </a:solidFill>
              <a:latin typeface="Arial"/>
              <a:cs typeface="Arial"/>
            </a:endParaRPr>
          </a:p>
          <a:p>
            <a:pPr eaLnBrk="1" hangingPunct="1">
              <a:spcAft>
                <a:spcPts val="600"/>
              </a:spcAft>
            </a:pPr>
            <a:r>
              <a:rPr lang="en-US" sz="2400" dirty="0">
                <a:solidFill>
                  <a:schemeClr val="tx1"/>
                </a:solidFill>
                <a:latin typeface="Arial"/>
                <a:cs typeface="Arial"/>
              </a:rPr>
              <a:t>Vocal </a:t>
            </a:r>
            <a:r>
              <a:rPr lang="en-US" sz="2400" dirty="0" smtClean="0">
                <a:solidFill>
                  <a:schemeClr val="tx1"/>
                </a:solidFill>
                <a:latin typeface="Arial"/>
                <a:cs typeface="Arial"/>
              </a:rPr>
              <a:t>cord mobility</a:t>
            </a:r>
          </a:p>
          <a:p>
            <a:pPr>
              <a:spcAft>
                <a:spcPts val="600"/>
              </a:spcAft>
            </a:pPr>
            <a:r>
              <a:rPr lang="en-US" sz="2400" dirty="0" smtClean="0">
                <a:solidFill>
                  <a:schemeClr val="tx1"/>
                </a:solidFill>
                <a:latin typeface="Arial"/>
                <a:cs typeface="Arial"/>
              </a:rPr>
              <a:t>Aspects </a:t>
            </a:r>
            <a:r>
              <a:rPr lang="en-US" sz="2400" dirty="0">
                <a:solidFill>
                  <a:schemeClr val="tx1"/>
                </a:solidFill>
                <a:latin typeface="Arial"/>
                <a:cs typeface="Arial"/>
              </a:rPr>
              <a:t>of the mucosa ( </a:t>
            </a:r>
            <a:r>
              <a:rPr lang="en-US" sz="2400" dirty="0" err="1" smtClean="0">
                <a:solidFill>
                  <a:schemeClr val="tx1"/>
                </a:solidFill>
                <a:latin typeface="Arial"/>
                <a:cs typeface="Arial"/>
              </a:rPr>
              <a:t>inflammation,secretions</a:t>
            </a:r>
            <a:r>
              <a:rPr lang="en-US" sz="2400" dirty="0">
                <a:solidFill>
                  <a:schemeClr val="tx1"/>
                </a:solidFill>
                <a:latin typeface="Arial"/>
                <a:cs typeface="Arial"/>
              </a:rPr>
              <a:t>)</a:t>
            </a:r>
          </a:p>
          <a:p>
            <a:pPr eaLnBrk="1" hangingPunct="1">
              <a:spcAft>
                <a:spcPts val="600"/>
              </a:spcAft>
            </a:pPr>
            <a:endParaRPr lang="en-US" sz="2400" dirty="0">
              <a:solidFill>
                <a:schemeClr val="tx1"/>
              </a:solidFill>
              <a:latin typeface="Arial"/>
              <a:cs typeface="Arial"/>
            </a:endParaRPr>
          </a:p>
        </p:txBody>
      </p:sp>
      <p:sp>
        <p:nvSpPr>
          <p:cNvPr id="13316" name="Rectangle 4"/>
          <p:cNvSpPr>
            <a:spLocks noChangeArrowheads="1"/>
          </p:cNvSpPr>
          <p:nvPr/>
        </p:nvSpPr>
        <p:spPr bwMode="auto">
          <a:xfrm>
            <a:off x="0" y="6096000"/>
            <a:ext cx="9144000" cy="1138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CA" sz="1000" b="0" dirty="0">
                <a:latin typeface="Tahoma" charset="0"/>
              </a:rPr>
              <a:t>http://</a:t>
            </a:r>
            <a:r>
              <a:rPr lang="en-CA" sz="1000" b="0" dirty="0" err="1">
                <a:latin typeface="Tahoma" charset="0"/>
              </a:rPr>
              <a:t>bestpractice.bmj.com</a:t>
            </a:r>
            <a:r>
              <a:rPr lang="en-CA" sz="1000" b="0" dirty="0">
                <a:latin typeface="Tahoma" charset="0"/>
              </a:rPr>
              <a:t>/best-practice/monograph/1069/treatment/step-by-</a:t>
            </a:r>
            <a:r>
              <a:rPr lang="en-CA" sz="1000" b="0" dirty="0" err="1">
                <a:latin typeface="Tahoma" charset="0"/>
              </a:rPr>
              <a:t>step.htm</a:t>
            </a:r>
            <a:endParaRPr lang="en-CA" sz="1000" b="0" dirty="0">
              <a:latin typeface="Tahoma" charset="0"/>
            </a:endParaRPr>
          </a:p>
          <a:p>
            <a:endParaRPr lang="it-IT" sz="900" b="0" i="1" dirty="0"/>
          </a:p>
          <a:p>
            <a:r>
              <a:rPr lang="it-IT" sz="900" b="0" i="1" dirty="0" err="1"/>
              <a:t>Ruxandra</a:t>
            </a:r>
            <a:r>
              <a:rPr lang="it-IT" sz="900" b="0" i="1" dirty="0"/>
              <a:t> </a:t>
            </a:r>
            <a:r>
              <a:rPr lang="it-IT" sz="900" b="0" i="1" dirty="0" err="1"/>
              <a:t>Ulmeanu</a:t>
            </a:r>
            <a:r>
              <a:rPr lang="it-IT" sz="900" b="0" i="1" dirty="0"/>
              <a:t> et </a:t>
            </a:r>
            <a:r>
              <a:rPr lang="it-IT" sz="900" b="0" i="1" dirty="0" err="1"/>
              <a:t>all</a:t>
            </a:r>
            <a:r>
              <a:rPr lang="it-IT" sz="900" b="0" i="1" dirty="0"/>
              <a:t>, TERAPIA ENDOSCOPICA IN STENOZELE DE CAI AERIENE MARI – INDICATII SI LIMITE </a:t>
            </a:r>
            <a:r>
              <a:rPr lang="en-US" sz="900" b="0" dirty="0"/>
              <a:t>in </a:t>
            </a:r>
            <a:r>
              <a:rPr lang="ro-RO" sz="900" b="0" dirty="0"/>
              <a:t>„</a:t>
            </a:r>
            <a:r>
              <a:rPr lang="en-US" sz="900" b="0" dirty="0" err="1"/>
              <a:t>Actualitati</a:t>
            </a:r>
            <a:r>
              <a:rPr lang="en-US" sz="900" b="0" dirty="0"/>
              <a:t> in </a:t>
            </a:r>
            <a:r>
              <a:rPr lang="en-US" sz="900" b="0" dirty="0" err="1"/>
              <a:t>endoscopia</a:t>
            </a:r>
            <a:r>
              <a:rPr lang="en-US" sz="900" b="0" dirty="0"/>
              <a:t> </a:t>
            </a:r>
            <a:r>
              <a:rPr lang="en-US" sz="900" b="0" dirty="0" err="1"/>
              <a:t>toracica</a:t>
            </a:r>
            <a:r>
              <a:rPr lang="en-US" sz="900" b="0" dirty="0"/>
              <a:t> </a:t>
            </a:r>
            <a:r>
              <a:rPr lang="en-US" sz="900" b="0" dirty="0" err="1"/>
              <a:t>diagnostica</a:t>
            </a:r>
            <a:r>
              <a:rPr lang="en-US" sz="900" b="0" dirty="0"/>
              <a:t> </a:t>
            </a:r>
            <a:r>
              <a:rPr lang="en-US" sz="900" b="0" dirty="0" err="1"/>
              <a:t>si</a:t>
            </a:r>
            <a:r>
              <a:rPr lang="en-US" sz="900" b="0" dirty="0"/>
              <a:t> </a:t>
            </a:r>
            <a:r>
              <a:rPr lang="en-US" sz="900" b="0" dirty="0" err="1"/>
              <a:t>terapeutica</a:t>
            </a:r>
            <a:r>
              <a:rPr lang="ro-RO" sz="900" b="0" dirty="0"/>
              <a:t>”</a:t>
            </a:r>
            <a:r>
              <a:rPr lang="en-US" sz="900" b="0" dirty="0"/>
              <a:t>,</a:t>
            </a:r>
            <a:r>
              <a:rPr lang="ro-RO" sz="900" b="0" dirty="0"/>
              <a:t> </a:t>
            </a:r>
            <a:r>
              <a:rPr lang="en-US" sz="900" b="0" dirty="0" err="1"/>
              <a:t>Editura</a:t>
            </a:r>
            <a:r>
              <a:rPr lang="en-US" sz="900" b="0" dirty="0"/>
              <a:t> </a:t>
            </a:r>
            <a:r>
              <a:rPr lang="en-US" sz="900" b="0" dirty="0" err="1"/>
              <a:t>Universitara</a:t>
            </a:r>
            <a:r>
              <a:rPr lang="ro-RO" sz="900" b="0" dirty="0"/>
              <a:t> „Carol Davila” Bucuresti 2009, ISBN 978-973-708-405-7</a:t>
            </a:r>
            <a:r>
              <a:rPr lang="en-CA" sz="1000" b="0" dirty="0"/>
              <a:t> </a:t>
            </a:r>
          </a:p>
          <a:p>
            <a:r>
              <a:rPr lang="it-IT" sz="1000" b="0" dirty="0">
                <a:solidFill>
                  <a:srgbClr val="FFFF99"/>
                </a:solidFill>
              </a:rPr>
              <a:t> </a:t>
            </a:r>
          </a:p>
          <a:p>
            <a:endParaRPr lang="en-US" sz="1000" b="0" dirty="0">
              <a:solidFill>
                <a:srgbClr val="FFFF99"/>
              </a:solidFill>
            </a:endParaRPr>
          </a:p>
          <a:p>
            <a:endParaRPr lang="en-CA" sz="1000" b="0" dirty="0">
              <a:solidFill>
                <a:srgbClr val="FFFF99"/>
              </a:solidFill>
              <a:latin typeface="Tahoma" charset="0"/>
            </a:endParaRPr>
          </a:p>
        </p:txBody>
      </p:sp>
    </p:spTree>
    <p:extLst>
      <p:ext uri="{BB962C8B-B14F-4D97-AF65-F5344CB8AC3E}">
        <p14:creationId xmlns:p14="http://schemas.microsoft.com/office/powerpoint/2010/main" xmlns="" val="1462889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900236"/>
          </a:xfrm>
        </p:spPr>
        <p:txBody>
          <a:bodyPr>
            <a:normAutofit/>
          </a:bodyPr>
          <a:lstStyle/>
          <a:p>
            <a:r>
              <a:rPr lang="en-US" sz="2800" b="1" dirty="0" smtClean="0">
                <a:latin typeface="Arial"/>
                <a:cs typeface="Arial"/>
              </a:rPr>
              <a:t>Etiology of tracheal stenosis</a:t>
            </a:r>
            <a:endParaRPr lang="en-US" sz="2800" b="1" dirty="0">
              <a:latin typeface="Arial"/>
              <a:cs typeface="Arial"/>
            </a:endParaRPr>
          </a:p>
        </p:txBody>
      </p:sp>
      <p:sp>
        <p:nvSpPr>
          <p:cNvPr id="3" name="Content Placeholder 2"/>
          <p:cNvSpPr>
            <a:spLocks noGrp="1"/>
          </p:cNvSpPr>
          <p:nvPr>
            <p:ph sz="quarter" idx="13"/>
          </p:nvPr>
        </p:nvSpPr>
        <p:spPr>
          <a:xfrm>
            <a:off x="274320" y="1298447"/>
            <a:ext cx="8595360" cy="5346923"/>
          </a:xfrm>
        </p:spPr>
        <p:txBody>
          <a:bodyPr>
            <a:normAutofit fontScale="25000" lnSpcReduction="20000"/>
          </a:bodyPr>
          <a:lstStyle/>
          <a:p>
            <a:pPr marL="0" indent="0">
              <a:buNone/>
            </a:pPr>
            <a:r>
              <a:rPr lang="en-US" sz="2000" dirty="0" smtClean="0">
                <a:solidFill>
                  <a:srgbClr val="2DA2BF"/>
                </a:solidFill>
                <a:latin typeface="Times New Roman" charset="0"/>
                <a:cs typeface="Times New Roman" charset="0"/>
              </a:rPr>
              <a:t>  </a:t>
            </a:r>
            <a:endParaRPr lang="en-US" sz="7200" dirty="0" smtClean="0">
              <a:solidFill>
                <a:srgbClr val="2DA2BF"/>
              </a:solidFill>
              <a:latin typeface="Times New Roman" charset="0"/>
              <a:cs typeface="Times New Roman" charset="0"/>
            </a:endParaRPr>
          </a:p>
          <a:p>
            <a:pPr marL="342900" indent="-342900"/>
            <a:r>
              <a:rPr lang="en-US" sz="7200" b="1" dirty="0" smtClean="0">
                <a:latin typeface="Arial"/>
                <a:cs typeface="Arial"/>
              </a:rPr>
              <a:t>Idiopathic</a:t>
            </a:r>
            <a:endParaRPr lang="en-US" sz="7200" b="1" dirty="0">
              <a:latin typeface="Arial"/>
              <a:cs typeface="Arial"/>
            </a:endParaRPr>
          </a:p>
          <a:p>
            <a:pPr marL="0" indent="0">
              <a:buNone/>
            </a:pPr>
            <a:r>
              <a:rPr lang="en-US" sz="5600" b="1" dirty="0">
                <a:latin typeface="Arial"/>
                <a:cs typeface="Arial"/>
              </a:rPr>
              <a:t> </a:t>
            </a:r>
            <a:r>
              <a:rPr lang="en-US" sz="5600" b="1" dirty="0" smtClean="0">
                <a:latin typeface="Arial"/>
                <a:cs typeface="Arial"/>
              </a:rPr>
              <a:t>      - GERD</a:t>
            </a:r>
            <a:endParaRPr lang="en-US" sz="5600" b="1" dirty="0">
              <a:latin typeface="Arial"/>
              <a:cs typeface="Arial"/>
            </a:endParaRPr>
          </a:p>
          <a:p>
            <a:pPr marL="342900" indent="-342900"/>
            <a:endParaRPr lang="en-US" sz="5600" b="1" dirty="0" smtClean="0">
              <a:latin typeface="Arial"/>
              <a:cs typeface="Arial"/>
            </a:endParaRPr>
          </a:p>
          <a:p>
            <a:pPr marL="342900" indent="-342900"/>
            <a:r>
              <a:rPr lang="en-US" sz="7200" b="1" dirty="0" smtClean="0">
                <a:solidFill>
                  <a:srgbClr val="FF0000"/>
                </a:solidFill>
                <a:latin typeface="Arial"/>
                <a:cs typeface="Arial"/>
              </a:rPr>
              <a:t>Secondary-iatrogenic </a:t>
            </a:r>
            <a:endParaRPr lang="en-US" sz="7200" b="1" dirty="0">
              <a:solidFill>
                <a:srgbClr val="FF0000"/>
              </a:solidFill>
              <a:latin typeface="Arial"/>
              <a:cs typeface="Arial"/>
            </a:endParaRPr>
          </a:p>
          <a:p>
            <a:pPr marL="0" indent="0">
              <a:lnSpc>
                <a:spcPts val="788"/>
              </a:lnSpc>
              <a:spcBef>
                <a:spcPts val="113"/>
              </a:spcBef>
              <a:buClr>
                <a:srgbClr val="2DA2BF"/>
              </a:buClr>
              <a:buNone/>
            </a:pPr>
            <a:endParaRPr lang="en-US" sz="3500" dirty="0" smtClean="0">
              <a:solidFill>
                <a:srgbClr val="FF0000"/>
              </a:solidFill>
              <a:latin typeface="Arial"/>
              <a:cs typeface="Arial"/>
            </a:endParaRPr>
          </a:p>
          <a:p>
            <a:pPr marL="0" indent="0">
              <a:lnSpc>
                <a:spcPts val="788"/>
              </a:lnSpc>
              <a:spcBef>
                <a:spcPts val="113"/>
              </a:spcBef>
              <a:buClr>
                <a:srgbClr val="2DA2BF"/>
              </a:buClr>
              <a:buNone/>
            </a:pPr>
            <a:r>
              <a:rPr lang="en-US" sz="3500" dirty="0" smtClean="0">
                <a:solidFill>
                  <a:srgbClr val="FF0000"/>
                </a:solidFill>
                <a:latin typeface="Arial"/>
                <a:cs typeface="Arial"/>
              </a:rPr>
              <a:t>          </a:t>
            </a:r>
            <a:r>
              <a:rPr lang="en-US" sz="5600" dirty="0" smtClean="0">
                <a:solidFill>
                  <a:srgbClr val="FF0000"/>
                </a:solidFill>
                <a:latin typeface="Arial"/>
                <a:cs typeface="Arial"/>
              </a:rPr>
              <a:t> - Post </a:t>
            </a:r>
            <a:r>
              <a:rPr lang="en-US" sz="5600" dirty="0">
                <a:solidFill>
                  <a:srgbClr val="FF0000"/>
                </a:solidFill>
                <a:latin typeface="Arial"/>
                <a:cs typeface="Arial"/>
              </a:rPr>
              <a:t>intubation </a:t>
            </a:r>
            <a:r>
              <a:rPr lang="en-US" sz="5600" dirty="0" smtClean="0">
                <a:solidFill>
                  <a:srgbClr val="FF0000"/>
                </a:solidFill>
                <a:latin typeface="Arial"/>
                <a:cs typeface="Arial"/>
              </a:rPr>
              <a:t> PITS</a:t>
            </a:r>
            <a:endParaRPr lang="en-US" sz="5600" dirty="0">
              <a:solidFill>
                <a:srgbClr val="FF0000"/>
              </a:solidFill>
              <a:latin typeface="Arial"/>
              <a:cs typeface="Arial"/>
            </a:endParaRPr>
          </a:p>
          <a:p>
            <a:pPr marL="0" indent="0">
              <a:spcBef>
                <a:spcPts val="38"/>
              </a:spcBef>
              <a:buClr>
                <a:srgbClr val="2DA2BF"/>
              </a:buClr>
              <a:buNone/>
            </a:pPr>
            <a:r>
              <a:rPr lang="en-US" sz="3500" dirty="0" smtClean="0">
                <a:solidFill>
                  <a:srgbClr val="FF0000"/>
                </a:solidFill>
                <a:latin typeface="Arial"/>
                <a:cs typeface="Arial"/>
              </a:rPr>
              <a:t>           </a:t>
            </a:r>
          </a:p>
          <a:p>
            <a:pPr marL="0" indent="0">
              <a:spcBef>
                <a:spcPts val="38"/>
              </a:spcBef>
              <a:buClr>
                <a:srgbClr val="2DA2BF"/>
              </a:buClr>
              <a:buNone/>
            </a:pPr>
            <a:r>
              <a:rPr lang="en-US" sz="3500" dirty="0">
                <a:solidFill>
                  <a:srgbClr val="FF0000"/>
                </a:solidFill>
                <a:latin typeface="Arial"/>
                <a:cs typeface="Arial"/>
              </a:rPr>
              <a:t> </a:t>
            </a:r>
            <a:r>
              <a:rPr lang="en-US" sz="3500" dirty="0" smtClean="0">
                <a:solidFill>
                  <a:srgbClr val="FF0000"/>
                </a:solidFill>
                <a:latin typeface="Arial"/>
                <a:cs typeface="Arial"/>
              </a:rPr>
              <a:t>         </a:t>
            </a:r>
            <a:r>
              <a:rPr lang="en-US" sz="5600" dirty="0" smtClean="0">
                <a:solidFill>
                  <a:srgbClr val="FF0000"/>
                </a:solidFill>
                <a:latin typeface="Arial"/>
                <a:cs typeface="Arial"/>
              </a:rPr>
              <a:t> - Post tracheostomy PTTS</a:t>
            </a:r>
            <a:endParaRPr lang="en-US" sz="5600" dirty="0">
              <a:solidFill>
                <a:srgbClr val="FF0000"/>
              </a:solidFill>
              <a:latin typeface="Arial"/>
              <a:cs typeface="Arial"/>
            </a:endParaRPr>
          </a:p>
          <a:p>
            <a:pPr marL="0" indent="0">
              <a:spcBef>
                <a:spcPts val="50"/>
              </a:spcBef>
              <a:buClr>
                <a:srgbClr val="2DA2BF"/>
              </a:buClr>
              <a:buNone/>
            </a:pPr>
            <a:endParaRPr lang="en-US" sz="3500" b="1" i="1" dirty="0">
              <a:latin typeface="Arial"/>
              <a:cs typeface="Arial"/>
            </a:endParaRPr>
          </a:p>
          <a:p>
            <a:pPr marL="342900" indent="-342900">
              <a:spcBef>
                <a:spcPts val="50"/>
              </a:spcBef>
              <a:buClr>
                <a:srgbClr val="2DA2BF"/>
              </a:buClr>
            </a:pPr>
            <a:endParaRPr lang="en-US" sz="5600" b="1" dirty="0" smtClean="0">
              <a:latin typeface="Arial"/>
              <a:cs typeface="Arial"/>
            </a:endParaRPr>
          </a:p>
          <a:p>
            <a:pPr marL="342900" indent="-342900">
              <a:buClr>
                <a:srgbClr val="2DA2BF"/>
              </a:buClr>
            </a:pPr>
            <a:r>
              <a:rPr lang="en-US" sz="7200" b="1" dirty="0" smtClean="0">
                <a:latin typeface="Arial"/>
                <a:cs typeface="Arial"/>
              </a:rPr>
              <a:t>Connective </a:t>
            </a:r>
            <a:r>
              <a:rPr lang="en-US" sz="7200" b="1" dirty="0">
                <a:latin typeface="Arial"/>
                <a:cs typeface="Arial"/>
              </a:rPr>
              <a:t>Tissue </a:t>
            </a:r>
            <a:r>
              <a:rPr lang="en-US" sz="7200" b="1" dirty="0" smtClean="0">
                <a:latin typeface="Arial"/>
                <a:cs typeface="Arial"/>
              </a:rPr>
              <a:t>Disorders</a:t>
            </a:r>
          </a:p>
          <a:p>
            <a:pPr marL="0" indent="0" algn="just">
              <a:lnSpc>
                <a:spcPct val="120000"/>
              </a:lnSpc>
              <a:buClr>
                <a:srgbClr val="2DA2BF"/>
              </a:buClr>
              <a:buNone/>
            </a:pPr>
            <a:r>
              <a:rPr lang="en-US" sz="5600" b="1" dirty="0">
                <a:latin typeface="Arial"/>
                <a:cs typeface="Arial"/>
              </a:rPr>
              <a:t> </a:t>
            </a:r>
            <a:r>
              <a:rPr lang="en-US" sz="5600" b="1" dirty="0" smtClean="0">
                <a:latin typeface="Arial"/>
                <a:cs typeface="Arial"/>
              </a:rPr>
              <a:t>      - </a:t>
            </a:r>
            <a:r>
              <a:rPr lang="en-US" sz="5600" dirty="0" smtClean="0">
                <a:latin typeface="Arial"/>
                <a:cs typeface="Arial"/>
              </a:rPr>
              <a:t>Wegener’s </a:t>
            </a:r>
            <a:r>
              <a:rPr lang="en-US" sz="5600" dirty="0" err="1" smtClean="0">
                <a:latin typeface="Arial"/>
                <a:cs typeface="Arial"/>
              </a:rPr>
              <a:t>Granulomatosis</a:t>
            </a:r>
            <a:endParaRPr lang="en-US" sz="5600" dirty="0" smtClean="0">
              <a:latin typeface="Arial"/>
              <a:cs typeface="Arial"/>
            </a:endParaRPr>
          </a:p>
          <a:p>
            <a:pPr marL="170752" lvl="1" indent="0" algn="just">
              <a:lnSpc>
                <a:spcPct val="120000"/>
              </a:lnSpc>
              <a:buClr>
                <a:srgbClr val="DA1F28"/>
              </a:buClr>
              <a:buNone/>
            </a:pPr>
            <a:r>
              <a:rPr lang="en-US" sz="5600" dirty="0">
                <a:latin typeface="Arial"/>
                <a:cs typeface="Arial"/>
              </a:rPr>
              <a:t> </a:t>
            </a:r>
            <a:r>
              <a:rPr lang="en-US" sz="5600" dirty="0" smtClean="0">
                <a:latin typeface="Arial"/>
                <a:cs typeface="Arial"/>
              </a:rPr>
              <a:t>   - Rheumatoid Arthritis</a:t>
            </a:r>
          </a:p>
          <a:p>
            <a:pPr marL="170752" lvl="1" indent="0" algn="just">
              <a:lnSpc>
                <a:spcPct val="120000"/>
              </a:lnSpc>
              <a:buClr>
                <a:srgbClr val="DA1F28"/>
              </a:buClr>
              <a:buNone/>
            </a:pPr>
            <a:r>
              <a:rPr lang="en-US" sz="5600" dirty="0">
                <a:latin typeface="Arial"/>
                <a:cs typeface="Arial"/>
              </a:rPr>
              <a:t> </a:t>
            </a:r>
            <a:r>
              <a:rPr lang="en-US" sz="5600" dirty="0" smtClean="0">
                <a:latin typeface="Arial"/>
                <a:cs typeface="Arial"/>
              </a:rPr>
              <a:t>   - </a:t>
            </a:r>
            <a:r>
              <a:rPr lang="en-US" sz="5600" dirty="0" err="1" smtClean="0">
                <a:latin typeface="Arial"/>
                <a:cs typeface="Arial"/>
              </a:rPr>
              <a:t>Sarcoidosis</a:t>
            </a:r>
            <a:endParaRPr lang="en-US" sz="5600" dirty="0">
              <a:latin typeface="Arial"/>
              <a:cs typeface="Arial"/>
            </a:endParaRPr>
          </a:p>
          <a:p>
            <a:pPr marL="170752" lvl="1" indent="0" algn="just">
              <a:lnSpc>
                <a:spcPct val="120000"/>
              </a:lnSpc>
              <a:buClr>
                <a:srgbClr val="DA1F28"/>
              </a:buClr>
              <a:buNone/>
            </a:pPr>
            <a:r>
              <a:rPr lang="en-US" sz="5600" dirty="0">
                <a:latin typeface="Arial"/>
                <a:cs typeface="Arial"/>
              </a:rPr>
              <a:t> </a:t>
            </a:r>
            <a:r>
              <a:rPr lang="en-US" sz="5600" dirty="0" smtClean="0">
                <a:latin typeface="Arial"/>
                <a:cs typeface="Arial"/>
              </a:rPr>
              <a:t>   - Amyloidosis</a:t>
            </a:r>
          </a:p>
          <a:p>
            <a:pPr>
              <a:spcBef>
                <a:spcPts val="50"/>
              </a:spcBef>
              <a:buClr>
                <a:srgbClr val="2DA2BF"/>
              </a:buClr>
              <a:buFont typeface="Verdana" charset="0"/>
              <a:buChar char="◦"/>
            </a:pPr>
            <a:endParaRPr lang="en-US" sz="5600" b="1" i="1" dirty="0" smtClean="0">
              <a:latin typeface="Arial"/>
              <a:cs typeface="Arial"/>
            </a:endParaRPr>
          </a:p>
          <a:p>
            <a:pPr>
              <a:spcBef>
                <a:spcPts val="50"/>
              </a:spcBef>
              <a:buClr>
                <a:srgbClr val="2DA2BF"/>
              </a:buClr>
              <a:buFont typeface="Verdana" charset="0"/>
              <a:buChar char="◦"/>
            </a:pPr>
            <a:r>
              <a:rPr lang="en-US" sz="7200" b="1" dirty="0" smtClean="0">
                <a:latin typeface="Arial"/>
                <a:cs typeface="Arial"/>
              </a:rPr>
              <a:t>Post </a:t>
            </a:r>
            <a:r>
              <a:rPr lang="en-US" sz="7200" b="1" dirty="0">
                <a:latin typeface="Arial"/>
                <a:cs typeface="Arial"/>
              </a:rPr>
              <a:t>end-end </a:t>
            </a:r>
            <a:r>
              <a:rPr lang="en-US" sz="7200" b="1" dirty="0" smtClean="0">
                <a:latin typeface="Arial"/>
                <a:cs typeface="Arial"/>
              </a:rPr>
              <a:t>anastomosis</a:t>
            </a:r>
          </a:p>
          <a:p>
            <a:pPr>
              <a:spcBef>
                <a:spcPts val="50"/>
              </a:spcBef>
              <a:buClr>
                <a:srgbClr val="2DA2BF"/>
              </a:buClr>
              <a:buFont typeface="Verdana" charset="0"/>
              <a:buChar char="◦"/>
            </a:pPr>
            <a:endParaRPr lang="en-US" sz="3500" b="1" dirty="0">
              <a:latin typeface="Arial"/>
              <a:cs typeface="Arial"/>
            </a:endParaRPr>
          </a:p>
          <a:p>
            <a:pPr>
              <a:lnSpc>
                <a:spcPts val="788"/>
              </a:lnSpc>
              <a:spcBef>
                <a:spcPts val="125"/>
              </a:spcBef>
              <a:buClr>
                <a:srgbClr val="2DA2BF"/>
              </a:buClr>
              <a:buFont typeface="Verdana" charset="0"/>
              <a:buChar char="◦"/>
            </a:pPr>
            <a:endParaRPr lang="en-US" sz="7200" b="1" dirty="0" smtClean="0">
              <a:latin typeface="Arial"/>
              <a:cs typeface="Arial"/>
            </a:endParaRPr>
          </a:p>
          <a:p>
            <a:pPr>
              <a:lnSpc>
                <a:spcPts val="788"/>
              </a:lnSpc>
              <a:spcBef>
                <a:spcPts val="125"/>
              </a:spcBef>
              <a:buClr>
                <a:srgbClr val="2DA2BF"/>
              </a:buClr>
              <a:buFont typeface="Verdana" charset="0"/>
              <a:buChar char="◦"/>
            </a:pPr>
            <a:r>
              <a:rPr lang="en-US" sz="7200" b="1" dirty="0" smtClean="0">
                <a:latin typeface="Arial"/>
                <a:cs typeface="Arial"/>
              </a:rPr>
              <a:t>Infections</a:t>
            </a:r>
            <a:r>
              <a:rPr lang="en-US" sz="7200" b="1" dirty="0">
                <a:latin typeface="Arial"/>
                <a:cs typeface="Arial"/>
              </a:rPr>
              <a:t>: </a:t>
            </a:r>
            <a:r>
              <a:rPr lang="en-US" sz="5600" b="1" dirty="0">
                <a:latin typeface="Arial"/>
                <a:cs typeface="Arial"/>
              </a:rPr>
              <a:t>TB, </a:t>
            </a:r>
            <a:r>
              <a:rPr lang="en-US" sz="5600" b="1" dirty="0" err="1">
                <a:latin typeface="Arial"/>
                <a:cs typeface="Arial"/>
              </a:rPr>
              <a:t>histo</a:t>
            </a:r>
            <a:r>
              <a:rPr lang="en-US" sz="5600" b="1" dirty="0">
                <a:latin typeface="Arial"/>
                <a:cs typeface="Arial"/>
              </a:rPr>
              <a:t>, </a:t>
            </a:r>
            <a:r>
              <a:rPr lang="en-US" sz="5600" b="1" dirty="0" err="1">
                <a:latin typeface="Arial"/>
                <a:cs typeface="Arial"/>
              </a:rPr>
              <a:t>diphteria</a:t>
            </a:r>
            <a:r>
              <a:rPr lang="en-US" sz="5600" b="1" dirty="0">
                <a:latin typeface="Arial"/>
                <a:cs typeface="Arial"/>
              </a:rPr>
              <a:t>, </a:t>
            </a:r>
            <a:r>
              <a:rPr lang="en-US" sz="5600" b="1" dirty="0" err="1" smtClean="0">
                <a:latin typeface="Arial"/>
                <a:cs typeface="Arial"/>
              </a:rPr>
              <a:t>papilomatosis</a:t>
            </a:r>
            <a:endParaRPr lang="en-US" sz="5600" b="1" dirty="0" smtClean="0">
              <a:latin typeface="Arial"/>
              <a:cs typeface="Arial"/>
            </a:endParaRPr>
          </a:p>
          <a:p>
            <a:pPr>
              <a:lnSpc>
                <a:spcPts val="788"/>
              </a:lnSpc>
              <a:spcBef>
                <a:spcPts val="125"/>
              </a:spcBef>
              <a:buClr>
                <a:srgbClr val="2DA2BF"/>
              </a:buClr>
              <a:buFont typeface="Verdana" charset="0"/>
              <a:buChar char="◦"/>
            </a:pPr>
            <a:endParaRPr lang="en-US" sz="2500" b="1" dirty="0">
              <a:solidFill>
                <a:schemeClr val="tx1"/>
              </a:solidFill>
              <a:latin typeface="Arial"/>
              <a:cs typeface="Arial"/>
            </a:endParaRPr>
          </a:p>
          <a:p>
            <a:pPr>
              <a:lnSpc>
                <a:spcPts val="788"/>
              </a:lnSpc>
              <a:spcBef>
                <a:spcPts val="125"/>
              </a:spcBef>
              <a:buClr>
                <a:srgbClr val="2DA2BF"/>
              </a:buClr>
              <a:buFont typeface="Verdana" charset="0"/>
              <a:buChar char="◦"/>
            </a:pPr>
            <a:endParaRPr lang="en-US" sz="2500" b="1" dirty="0" smtClean="0">
              <a:solidFill>
                <a:schemeClr val="tx1"/>
              </a:solidFill>
              <a:latin typeface="Arial"/>
              <a:cs typeface="Arial"/>
            </a:endParaRPr>
          </a:p>
          <a:p>
            <a:pPr>
              <a:lnSpc>
                <a:spcPts val="788"/>
              </a:lnSpc>
              <a:spcBef>
                <a:spcPts val="125"/>
              </a:spcBef>
              <a:buClr>
                <a:srgbClr val="2DA2BF"/>
              </a:buClr>
              <a:buFont typeface="Verdana" charset="0"/>
              <a:buChar char="◦"/>
            </a:pPr>
            <a:endParaRPr lang="en-US" sz="2500" b="1" dirty="0">
              <a:solidFill>
                <a:schemeClr val="tx1"/>
              </a:solidFill>
              <a:latin typeface="Arial"/>
              <a:cs typeface="Arial"/>
            </a:endParaRPr>
          </a:p>
          <a:p>
            <a:pPr>
              <a:lnSpc>
                <a:spcPts val="788"/>
              </a:lnSpc>
              <a:spcBef>
                <a:spcPts val="125"/>
              </a:spcBef>
              <a:buClr>
                <a:srgbClr val="2DA2BF"/>
              </a:buClr>
              <a:buFont typeface="Verdana" charset="0"/>
              <a:buChar char="◦"/>
            </a:pPr>
            <a:endParaRPr lang="en-US" sz="3500" b="1" dirty="0" smtClean="0">
              <a:solidFill>
                <a:schemeClr val="tx1"/>
              </a:solidFill>
              <a:latin typeface="Arial"/>
              <a:cs typeface="Arial"/>
            </a:endParaRPr>
          </a:p>
          <a:p>
            <a:pPr marL="0" indent="0">
              <a:lnSpc>
                <a:spcPts val="650"/>
              </a:lnSpc>
              <a:spcBef>
                <a:spcPts val="238"/>
              </a:spcBef>
              <a:buNone/>
            </a:pPr>
            <a:endParaRPr lang="en-US" sz="2000" dirty="0">
              <a:solidFill>
                <a:schemeClr val="tx1"/>
              </a:solidFill>
              <a:latin typeface="Arial"/>
              <a:cs typeface="Arial"/>
            </a:endParaRPr>
          </a:p>
          <a:p>
            <a:pPr marL="0" indent="0">
              <a:lnSpc>
                <a:spcPts val="650"/>
              </a:lnSpc>
              <a:spcBef>
                <a:spcPts val="238"/>
              </a:spcBef>
              <a:buNone/>
            </a:pPr>
            <a:r>
              <a:rPr lang="en-US" sz="3700" i="1" dirty="0" err="1" smtClean="0">
                <a:latin typeface="Arial"/>
                <a:cs typeface="Arial"/>
              </a:rPr>
              <a:t>Ashiku</a:t>
            </a:r>
            <a:r>
              <a:rPr lang="en-US" sz="3700" i="1" dirty="0" smtClean="0">
                <a:latin typeface="Arial"/>
                <a:cs typeface="Arial"/>
              </a:rPr>
              <a:t> </a:t>
            </a:r>
            <a:r>
              <a:rPr lang="en-US" sz="3700" i="1" dirty="0">
                <a:latin typeface="Arial"/>
                <a:cs typeface="Arial"/>
              </a:rPr>
              <a:t>et al. J </a:t>
            </a:r>
            <a:r>
              <a:rPr lang="en-US" sz="3700" i="1" dirty="0" err="1">
                <a:latin typeface="Arial"/>
                <a:cs typeface="Arial"/>
              </a:rPr>
              <a:t>Thorac</a:t>
            </a:r>
            <a:r>
              <a:rPr lang="en-US" sz="3700" i="1" dirty="0">
                <a:latin typeface="Arial"/>
                <a:cs typeface="Arial"/>
              </a:rPr>
              <a:t> </a:t>
            </a:r>
            <a:r>
              <a:rPr lang="en-US" sz="3700" i="1" dirty="0" err="1">
                <a:latin typeface="Arial"/>
                <a:cs typeface="Arial"/>
              </a:rPr>
              <a:t>Cardiovasc</a:t>
            </a:r>
            <a:r>
              <a:rPr lang="en-US" sz="3700" i="1" dirty="0">
                <a:latin typeface="Arial"/>
                <a:cs typeface="Arial"/>
              </a:rPr>
              <a:t> </a:t>
            </a:r>
            <a:r>
              <a:rPr lang="en-US" sz="3700" i="1" dirty="0" err="1">
                <a:latin typeface="Arial"/>
                <a:cs typeface="Arial"/>
              </a:rPr>
              <a:t>Surg</a:t>
            </a:r>
            <a:r>
              <a:rPr lang="en-US" sz="3700" i="1" dirty="0">
                <a:latin typeface="Arial"/>
                <a:cs typeface="Arial"/>
              </a:rPr>
              <a:t> 2004;127:99-107</a:t>
            </a:r>
            <a:endParaRPr lang="en-US" sz="3700" dirty="0">
              <a:latin typeface="Arial"/>
              <a:cs typeface="Arial"/>
            </a:endParaRPr>
          </a:p>
          <a:p>
            <a:pPr marL="0" indent="0">
              <a:lnSpc>
                <a:spcPts val="625"/>
              </a:lnSpc>
              <a:buNone/>
            </a:pPr>
            <a:r>
              <a:rPr lang="en-US" sz="3700" i="1" dirty="0" smtClean="0">
                <a:latin typeface="Arial"/>
                <a:cs typeface="Arial"/>
              </a:rPr>
              <a:t>Taylor </a:t>
            </a:r>
            <a:r>
              <a:rPr lang="en-US" sz="3700" i="1" dirty="0">
                <a:latin typeface="Arial"/>
                <a:cs typeface="Arial"/>
              </a:rPr>
              <a:t>SC et al. JAMA </a:t>
            </a:r>
            <a:r>
              <a:rPr lang="en-US" sz="3700" i="1" dirty="0" err="1">
                <a:latin typeface="Arial"/>
                <a:cs typeface="Arial"/>
              </a:rPr>
              <a:t>Otolaryngol</a:t>
            </a:r>
            <a:r>
              <a:rPr lang="en-US" sz="3700" i="1" dirty="0">
                <a:latin typeface="Arial"/>
                <a:cs typeface="Arial"/>
              </a:rPr>
              <a:t> Head Neck Surg. 2013;139(1)</a:t>
            </a:r>
            <a:r>
              <a:rPr lang="en-US" sz="3700" i="1" dirty="0" smtClean="0">
                <a:latin typeface="Arial"/>
                <a:cs typeface="Arial"/>
              </a:rPr>
              <a:t>:76</a:t>
            </a:r>
            <a:r>
              <a:rPr lang="en-US" sz="3700" i="1" dirty="0">
                <a:latin typeface="Arial"/>
                <a:cs typeface="Arial"/>
              </a:rPr>
              <a:t>-</a:t>
            </a:r>
            <a:r>
              <a:rPr lang="en-US" sz="3700" i="1" dirty="0" smtClean="0">
                <a:latin typeface="Arial"/>
                <a:cs typeface="Arial"/>
              </a:rPr>
              <a:t>81</a:t>
            </a:r>
          </a:p>
          <a:p>
            <a:pPr marL="0" indent="0">
              <a:buNone/>
            </a:pPr>
            <a:r>
              <a:rPr lang="en-US" sz="3700" dirty="0" err="1" smtClean="0">
                <a:latin typeface="Arial"/>
                <a:cs typeface="Arial"/>
              </a:rPr>
              <a:t>Kastanos</a:t>
            </a:r>
            <a:r>
              <a:rPr lang="en-US" sz="3700" dirty="0" smtClean="0">
                <a:latin typeface="Arial"/>
                <a:cs typeface="Arial"/>
              </a:rPr>
              <a:t> </a:t>
            </a:r>
            <a:r>
              <a:rPr lang="en-US" sz="3700" dirty="0">
                <a:latin typeface="Arial"/>
                <a:cs typeface="Arial"/>
              </a:rPr>
              <a:t>N, </a:t>
            </a:r>
            <a:r>
              <a:rPr lang="en-US" sz="3700" dirty="0" err="1">
                <a:latin typeface="Arial"/>
                <a:cs typeface="Arial"/>
              </a:rPr>
              <a:t>Estopa</a:t>
            </a:r>
            <a:r>
              <a:rPr lang="en-US" sz="3700" dirty="0">
                <a:latin typeface="Arial"/>
                <a:cs typeface="Arial"/>
              </a:rPr>
              <a:t> </a:t>
            </a:r>
            <a:r>
              <a:rPr lang="en-US" sz="3700" dirty="0" err="1">
                <a:latin typeface="Arial"/>
                <a:cs typeface="Arial"/>
              </a:rPr>
              <a:t>Miro</a:t>
            </a:r>
            <a:r>
              <a:rPr lang="en-US" sz="3700" dirty="0">
                <a:latin typeface="Arial"/>
                <a:cs typeface="Arial"/>
              </a:rPr>
              <a:t> R, Marin Perez A, </a:t>
            </a:r>
            <a:r>
              <a:rPr lang="en-US" sz="3700" dirty="0" err="1">
                <a:latin typeface="Arial"/>
                <a:cs typeface="Arial"/>
              </a:rPr>
              <a:t>Xaubet</a:t>
            </a:r>
            <a:r>
              <a:rPr lang="en-US" sz="3700" dirty="0">
                <a:latin typeface="Arial"/>
                <a:cs typeface="Arial"/>
              </a:rPr>
              <a:t> Mir A, </a:t>
            </a:r>
            <a:r>
              <a:rPr lang="en-US" sz="3700" dirty="0" err="1">
                <a:latin typeface="Arial"/>
                <a:cs typeface="Arial"/>
              </a:rPr>
              <a:t>Agusti</a:t>
            </a:r>
            <a:r>
              <a:rPr lang="en-US" sz="3700" dirty="0" smtClean="0">
                <a:latin typeface="Arial"/>
                <a:cs typeface="Arial"/>
              </a:rPr>
              <a:t>-,Vidal </a:t>
            </a:r>
            <a:r>
              <a:rPr lang="en-US" sz="3700" dirty="0">
                <a:latin typeface="Arial"/>
                <a:cs typeface="Arial"/>
              </a:rPr>
              <a:t>A: </a:t>
            </a:r>
            <a:r>
              <a:rPr lang="en-US" sz="3700" dirty="0" err="1">
                <a:latin typeface="Arial"/>
                <a:cs typeface="Arial"/>
              </a:rPr>
              <a:t>Laryngotracheal</a:t>
            </a:r>
            <a:r>
              <a:rPr lang="en-US" sz="3700" dirty="0">
                <a:latin typeface="Arial"/>
                <a:cs typeface="Arial"/>
              </a:rPr>
              <a:t> injury due to endotracheal </a:t>
            </a:r>
            <a:r>
              <a:rPr lang="en-US" sz="3700" dirty="0" err="1" smtClean="0">
                <a:latin typeface="Arial"/>
                <a:cs typeface="Arial"/>
              </a:rPr>
              <a:t>intubation:incidence</a:t>
            </a:r>
            <a:r>
              <a:rPr lang="en-US" sz="3700" dirty="0">
                <a:latin typeface="Arial"/>
                <a:cs typeface="Arial"/>
              </a:rPr>
              <a:t>, evolution, and predisposing factors. A </a:t>
            </a:r>
            <a:r>
              <a:rPr lang="en-US" sz="3700" dirty="0" smtClean="0">
                <a:latin typeface="Arial"/>
                <a:cs typeface="Arial"/>
              </a:rPr>
              <a:t>prospective long</a:t>
            </a:r>
            <a:r>
              <a:rPr lang="en-US" sz="3700" dirty="0">
                <a:latin typeface="Arial"/>
                <a:cs typeface="Arial"/>
              </a:rPr>
              <a:t>-term study. Critical care medicine </a:t>
            </a:r>
            <a:r>
              <a:rPr lang="en-US" sz="3700" dirty="0" smtClean="0">
                <a:latin typeface="Arial"/>
                <a:cs typeface="Arial"/>
              </a:rPr>
              <a:t>1983,11</a:t>
            </a:r>
            <a:r>
              <a:rPr lang="en-US" sz="3700" dirty="0">
                <a:latin typeface="Arial"/>
                <a:cs typeface="Arial"/>
              </a:rPr>
              <a:t>(5):362-367</a:t>
            </a:r>
          </a:p>
          <a:p>
            <a:endParaRPr lang="en-US" dirty="0"/>
          </a:p>
        </p:txBody>
      </p:sp>
    </p:spTree>
    <p:extLst>
      <p:ext uri="{BB962C8B-B14F-4D97-AF65-F5344CB8AC3E}">
        <p14:creationId xmlns:p14="http://schemas.microsoft.com/office/powerpoint/2010/main" xmlns="" val="1813483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500063" y="0"/>
            <a:ext cx="8229600" cy="1143000"/>
          </a:xfrm>
        </p:spPr>
        <p:txBody>
          <a:bodyPr>
            <a:normAutofit/>
          </a:bodyPr>
          <a:lstStyle/>
          <a:p>
            <a:pPr eaLnBrk="1" hangingPunct="1"/>
            <a:r>
              <a:rPr lang="en-CA" sz="3200" b="1" dirty="0">
                <a:solidFill>
                  <a:schemeClr val="tx1"/>
                </a:solidFill>
                <a:latin typeface="Arial"/>
                <a:cs typeface="Arial"/>
              </a:rPr>
              <a:t>Iatrogenic tracheal </a:t>
            </a:r>
            <a:r>
              <a:rPr lang="en-CA" sz="3200" b="1" dirty="0" err="1" smtClean="0">
                <a:solidFill>
                  <a:schemeClr val="tx1"/>
                </a:solidFill>
                <a:latin typeface="Arial"/>
                <a:cs typeface="Arial"/>
              </a:rPr>
              <a:t>stenosis</a:t>
            </a:r>
            <a:endParaRPr lang="en-CA" sz="3200" b="1" dirty="0">
              <a:solidFill>
                <a:schemeClr val="tx1"/>
              </a:solidFill>
              <a:latin typeface="Arial"/>
              <a:cs typeface="Arial"/>
            </a:endParaRPr>
          </a:p>
        </p:txBody>
      </p:sp>
      <p:sp>
        <p:nvSpPr>
          <p:cNvPr id="25603" name="Rectangle 3"/>
          <p:cNvSpPr>
            <a:spLocks noGrp="1" noChangeArrowheads="1"/>
          </p:cNvSpPr>
          <p:nvPr>
            <p:ph type="body" idx="4294967295"/>
          </p:nvPr>
        </p:nvSpPr>
        <p:spPr>
          <a:xfrm>
            <a:off x="500063" y="1371600"/>
            <a:ext cx="8037356" cy="4525963"/>
          </a:xfrm>
        </p:spPr>
        <p:txBody>
          <a:bodyPr>
            <a:normAutofit/>
          </a:bodyPr>
          <a:lstStyle/>
          <a:p>
            <a:pPr eaLnBrk="1" hangingPunct="1">
              <a:buFontTx/>
              <a:buNone/>
            </a:pPr>
            <a:r>
              <a:rPr lang="en-CA" dirty="0">
                <a:solidFill>
                  <a:schemeClr val="tx1"/>
                </a:solidFill>
                <a:latin typeface="Arial"/>
                <a:cs typeface="Arial"/>
              </a:rPr>
              <a:t>Prolonged intubation and </a:t>
            </a:r>
            <a:r>
              <a:rPr lang="en-CA" dirty="0" smtClean="0">
                <a:solidFill>
                  <a:schemeClr val="tx1"/>
                </a:solidFill>
                <a:latin typeface="Arial"/>
                <a:cs typeface="Arial"/>
              </a:rPr>
              <a:t>tracheostomy  </a:t>
            </a:r>
            <a:r>
              <a:rPr lang="en-CA" u="sng" dirty="0">
                <a:solidFill>
                  <a:schemeClr val="tx1"/>
                </a:solidFill>
                <a:latin typeface="Arial"/>
                <a:cs typeface="Arial"/>
              </a:rPr>
              <a:t>may cause </a:t>
            </a:r>
          </a:p>
          <a:p>
            <a:pPr eaLnBrk="1" hangingPunct="1">
              <a:spcAft>
                <a:spcPts val="600"/>
              </a:spcAft>
              <a:buFontTx/>
              <a:buNone/>
            </a:pPr>
            <a:r>
              <a:rPr lang="en-CA" dirty="0">
                <a:solidFill>
                  <a:schemeClr val="tx1"/>
                </a:solidFill>
                <a:latin typeface="Arial"/>
                <a:cs typeface="Arial"/>
              </a:rPr>
              <a:t>iatrogenic tracheal </a:t>
            </a:r>
            <a:r>
              <a:rPr lang="en-CA" dirty="0" smtClean="0">
                <a:solidFill>
                  <a:schemeClr val="tx1"/>
                </a:solidFill>
                <a:latin typeface="Arial"/>
                <a:cs typeface="Arial"/>
              </a:rPr>
              <a:t>stenosis !</a:t>
            </a:r>
          </a:p>
          <a:p>
            <a:r>
              <a:rPr lang="en-CA" dirty="0">
                <a:solidFill>
                  <a:schemeClr val="tx1"/>
                </a:solidFill>
                <a:latin typeface="Arial"/>
                <a:cs typeface="Arial"/>
              </a:rPr>
              <a:t>Patient related factors </a:t>
            </a:r>
          </a:p>
          <a:p>
            <a:r>
              <a:rPr lang="en-CA" dirty="0">
                <a:solidFill>
                  <a:schemeClr val="tx1"/>
                </a:solidFill>
                <a:latin typeface="Arial"/>
                <a:cs typeface="Arial"/>
              </a:rPr>
              <a:t>Operator dependent factors :</a:t>
            </a:r>
          </a:p>
          <a:p>
            <a:pPr marL="0" indent="0">
              <a:buNone/>
            </a:pPr>
            <a:r>
              <a:rPr lang="en-CA" dirty="0">
                <a:solidFill>
                  <a:schemeClr val="tx1"/>
                </a:solidFill>
                <a:latin typeface="Arial"/>
                <a:cs typeface="Arial"/>
              </a:rPr>
              <a:t>     - high volume-low pressure cuffs</a:t>
            </a:r>
          </a:p>
          <a:p>
            <a:pPr>
              <a:buNone/>
            </a:pPr>
            <a:r>
              <a:rPr lang="en-CA" dirty="0">
                <a:solidFill>
                  <a:schemeClr val="tx1"/>
                </a:solidFill>
                <a:latin typeface="Arial"/>
                <a:cs typeface="Arial"/>
              </a:rPr>
              <a:t>     - performing tracheostomy without cartilaginous damages</a:t>
            </a:r>
          </a:p>
          <a:p>
            <a:pPr>
              <a:buNone/>
            </a:pPr>
            <a:r>
              <a:rPr lang="en-CA" dirty="0">
                <a:solidFill>
                  <a:schemeClr val="tx1"/>
                </a:solidFill>
                <a:latin typeface="Arial"/>
                <a:cs typeface="Arial"/>
              </a:rPr>
              <a:t>     - preventing infections.</a:t>
            </a:r>
          </a:p>
          <a:p>
            <a:pPr>
              <a:lnSpc>
                <a:spcPts val="788"/>
              </a:lnSpc>
              <a:spcBef>
                <a:spcPts val="125"/>
              </a:spcBef>
              <a:buClr>
                <a:srgbClr val="2DA2BF"/>
              </a:buClr>
              <a:buFont typeface="Verdana" charset="0"/>
              <a:buChar char="◦"/>
            </a:pPr>
            <a:endParaRPr lang="en-US" sz="1100" b="1" dirty="0" smtClean="0">
              <a:solidFill>
                <a:schemeClr val="tx1"/>
              </a:solidFill>
              <a:latin typeface="Arial"/>
              <a:cs typeface="Arial"/>
            </a:endParaRPr>
          </a:p>
          <a:p>
            <a:pPr>
              <a:lnSpc>
                <a:spcPts val="788"/>
              </a:lnSpc>
              <a:spcBef>
                <a:spcPts val="125"/>
              </a:spcBef>
              <a:buClr>
                <a:srgbClr val="2DA2BF"/>
              </a:buClr>
              <a:buFont typeface="Verdana" charset="0"/>
              <a:buChar char="◦"/>
            </a:pPr>
            <a:endParaRPr lang="en-US" sz="1100" b="1" dirty="0">
              <a:solidFill>
                <a:schemeClr val="tx1"/>
              </a:solidFill>
              <a:latin typeface="Arial"/>
              <a:cs typeface="Arial"/>
            </a:endParaRPr>
          </a:p>
          <a:p>
            <a:pPr>
              <a:lnSpc>
                <a:spcPts val="788"/>
              </a:lnSpc>
              <a:spcBef>
                <a:spcPts val="125"/>
              </a:spcBef>
              <a:buClr>
                <a:srgbClr val="2DA2BF"/>
              </a:buClr>
              <a:buFont typeface="Verdana" charset="0"/>
              <a:buChar char="◦"/>
            </a:pPr>
            <a:endParaRPr lang="en-US" sz="2000" b="1" dirty="0">
              <a:solidFill>
                <a:schemeClr val="tx1"/>
              </a:solidFill>
              <a:latin typeface="Arial"/>
              <a:cs typeface="Arial"/>
            </a:endParaRPr>
          </a:p>
          <a:p>
            <a:pPr>
              <a:lnSpc>
                <a:spcPct val="120000"/>
              </a:lnSpc>
              <a:spcBef>
                <a:spcPts val="125"/>
              </a:spcBef>
              <a:buClr>
                <a:srgbClr val="2DA2BF"/>
              </a:buClr>
              <a:buFont typeface="Verdana" charset="0"/>
              <a:buChar char="◦"/>
            </a:pPr>
            <a:r>
              <a:rPr lang="en-US" sz="1800" dirty="0">
                <a:latin typeface="Arial"/>
                <a:cs typeface="Arial"/>
              </a:rPr>
              <a:t>Incidence of PI and PT stenosis are 10 to 22% </a:t>
            </a:r>
            <a:r>
              <a:rPr lang="en-US" sz="1800" dirty="0" smtClean="0">
                <a:latin typeface="Arial"/>
                <a:cs typeface="Arial"/>
              </a:rPr>
              <a:t>but </a:t>
            </a:r>
            <a:r>
              <a:rPr lang="en-US" sz="1800" dirty="0">
                <a:latin typeface="Arial"/>
                <a:cs typeface="Arial"/>
              </a:rPr>
              <a:t>only 1–2% </a:t>
            </a:r>
            <a:r>
              <a:rPr lang="en-US" sz="1800" dirty="0" smtClean="0">
                <a:latin typeface="Arial"/>
                <a:cs typeface="Arial"/>
              </a:rPr>
              <a:t>are symptomatic or have severe tracheal </a:t>
            </a:r>
            <a:r>
              <a:rPr lang="en-US" sz="1800" dirty="0" err="1" smtClean="0">
                <a:latin typeface="Arial"/>
                <a:cs typeface="Arial"/>
              </a:rPr>
              <a:t>stenoses</a:t>
            </a:r>
            <a:r>
              <a:rPr lang="en-US" sz="1800" dirty="0" smtClean="0">
                <a:latin typeface="Arial"/>
                <a:cs typeface="Arial"/>
              </a:rPr>
              <a:t>.</a:t>
            </a:r>
            <a:endParaRPr lang="en-CA" sz="1800" b="1" dirty="0">
              <a:solidFill>
                <a:schemeClr val="tx1"/>
              </a:solidFill>
              <a:latin typeface="Arial"/>
              <a:cs typeface="Arial"/>
            </a:endParaRPr>
          </a:p>
          <a:p>
            <a:pPr eaLnBrk="1" hangingPunct="1">
              <a:buFontTx/>
              <a:buNone/>
            </a:pPr>
            <a:endParaRPr lang="en-CA" sz="2400" dirty="0" smtClean="0">
              <a:solidFill>
                <a:schemeClr val="tx1"/>
              </a:solidFill>
              <a:latin typeface="Arial"/>
              <a:cs typeface="Arial"/>
            </a:endParaRPr>
          </a:p>
          <a:p>
            <a:pPr eaLnBrk="1" hangingPunct="1">
              <a:buFontTx/>
              <a:buNone/>
            </a:pPr>
            <a:endParaRPr lang="en-CA" sz="2400" dirty="0">
              <a:solidFill>
                <a:schemeClr val="tx1"/>
              </a:solidFill>
              <a:latin typeface="Arial"/>
              <a:cs typeface="Arial"/>
            </a:endParaRPr>
          </a:p>
          <a:p>
            <a:pPr eaLnBrk="1" hangingPunct="1">
              <a:buFontTx/>
              <a:buNone/>
            </a:pPr>
            <a:endParaRPr lang="en-CA" sz="2400" dirty="0" smtClean="0">
              <a:solidFill>
                <a:schemeClr val="tx1"/>
              </a:solidFill>
              <a:latin typeface="Arial"/>
              <a:cs typeface="Arial"/>
            </a:endParaRPr>
          </a:p>
          <a:p>
            <a:pPr eaLnBrk="1" hangingPunct="1">
              <a:buFontTx/>
              <a:buNone/>
            </a:pPr>
            <a:endParaRPr lang="en-CA" sz="2400" dirty="0">
              <a:solidFill>
                <a:schemeClr val="tx1"/>
              </a:solidFill>
              <a:latin typeface="Arial"/>
              <a:cs typeface="Arial"/>
            </a:endParaRPr>
          </a:p>
        </p:txBody>
      </p:sp>
      <p:sp>
        <p:nvSpPr>
          <p:cNvPr id="25604" name="Rectangle 4"/>
          <p:cNvSpPr>
            <a:spLocks noChangeArrowheads="1"/>
          </p:cNvSpPr>
          <p:nvPr/>
        </p:nvSpPr>
        <p:spPr bwMode="auto">
          <a:xfrm>
            <a:off x="0" y="6096000"/>
            <a:ext cx="9144000" cy="89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lnSpc>
                <a:spcPct val="90000"/>
              </a:lnSpc>
              <a:spcBef>
                <a:spcPct val="20000"/>
              </a:spcBef>
            </a:pPr>
            <a:r>
              <a:rPr lang="en-CA" sz="800" b="0" dirty="0">
                <a:latin typeface="Arial" charset="0"/>
              </a:rPr>
              <a:t>1.Cooper JD, </a:t>
            </a:r>
            <a:r>
              <a:rPr lang="en-CA" sz="800" b="0" dirty="0" err="1">
                <a:latin typeface="Arial" charset="0"/>
              </a:rPr>
              <a:t>Grillo</a:t>
            </a:r>
            <a:r>
              <a:rPr lang="en-CA" sz="800" b="0" dirty="0">
                <a:latin typeface="Arial" charset="0"/>
              </a:rPr>
              <a:t> HC. Experimental production </a:t>
            </a:r>
            <a:r>
              <a:rPr lang="en-CA" sz="800" b="0" dirty="0" err="1">
                <a:latin typeface="Arial" charset="0"/>
              </a:rPr>
              <a:t>andprevention</a:t>
            </a:r>
            <a:r>
              <a:rPr lang="en-CA" sz="800" b="0" dirty="0">
                <a:latin typeface="Arial" charset="0"/>
              </a:rPr>
              <a:t> of injury due to cuffed tracheal tubes. </a:t>
            </a:r>
            <a:r>
              <a:rPr lang="en-CA" sz="800" b="0" dirty="0" err="1">
                <a:latin typeface="Arial" charset="0"/>
              </a:rPr>
              <a:t>S</a:t>
            </a:r>
            <a:r>
              <a:rPr lang="en-CA" sz="800" b="0" i="1" dirty="0" err="1">
                <a:latin typeface="Arial" charset="0"/>
              </a:rPr>
              <a:t>urg</a:t>
            </a:r>
            <a:r>
              <a:rPr lang="en-CA" sz="800" b="0" i="1" dirty="0">
                <a:latin typeface="Arial" charset="0"/>
              </a:rPr>
              <a:t> </a:t>
            </a:r>
            <a:r>
              <a:rPr lang="en-CA" sz="800" b="0" i="1" dirty="0" err="1">
                <a:latin typeface="Arial" charset="0"/>
              </a:rPr>
              <a:t>Gynecol</a:t>
            </a:r>
            <a:r>
              <a:rPr lang="en-CA" sz="800" b="0" i="1" dirty="0">
                <a:latin typeface="Arial" charset="0"/>
              </a:rPr>
              <a:t> </a:t>
            </a:r>
            <a:r>
              <a:rPr lang="en-CA" sz="800" b="0" i="1" dirty="0" err="1">
                <a:latin typeface="Arial" charset="0"/>
              </a:rPr>
              <a:t>Obstet</a:t>
            </a:r>
            <a:r>
              <a:rPr lang="en-CA" sz="800" b="0" i="1" dirty="0">
                <a:latin typeface="Arial" charset="0"/>
              </a:rPr>
              <a:t> </a:t>
            </a:r>
            <a:r>
              <a:rPr lang="en-CA" sz="800" b="0" dirty="0">
                <a:latin typeface="Arial" charset="0"/>
              </a:rPr>
              <a:t>1969; 129: 1235-41.</a:t>
            </a:r>
          </a:p>
          <a:p>
            <a:pPr marL="342900" indent="-342900">
              <a:lnSpc>
                <a:spcPct val="90000"/>
              </a:lnSpc>
              <a:spcBef>
                <a:spcPct val="20000"/>
              </a:spcBef>
            </a:pPr>
            <a:r>
              <a:rPr lang="en-CA" sz="800" b="0" dirty="0">
                <a:latin typeface="Arial" charset="0"/>
              </a:rPr>
              <a:t>2. </a:t>
            </a:r>
            <a:r>
              <a:rPr lang="en-CA" sz="800" b="0" dirty="0" err="1">
                <a:latin typeface="Arial" charset="0"/>
              </a:rPr>
              <a:t>Knowlson</a:t>
            </a:r>
            <a:r>
              <a:rPr lang="en-CA" sz="800" b="0" dirty="0">
                <a:latin typeface="Arial" charset="0"/>
              </a:rPr>
              <a:t> GTG, Bassett HFM. The pressure exerted on the trachea by tracheal inflatable cuffs. </a:t>
            </a:r>
            <a:r>
              <a:rPr lang="en-CA" sz="800" b="0" i="1" dirty="0">
                <a:latin typeface="Arial" charset="0"/>
              </a:rPr>
              <a:t>Br J </a:t>
            </a:r>
            <a:r>
              <a:rPr lang="en-CA" sz="800" b="0" i="1" dirty="0" err="1">
                <a:latin typeface="Arial" charset="0"/>
              </a:rPr>
              <a:t>Anaesth</a:t>
            </a:r>
            <a:r>
              <a:rPr lang="en-CA" sz="800" b="0" i="1" dirty="0">
                <a:latin typeface="Arial" charset="0"/>
              </a:rPr>
              <a:t> </a:t>
            </a:r>
            <a:r>
              <a:rPr lang="en-CA" sz="800" b="0" dirty="0">
                <a:latin typeface="Arial" charset="0"/>
              </a:rPr>
              <a:t>1970; 42: 834-7.</a:t>
            </a:r>
          </a:p>
          <a:p>
            <a:pPr marL="342900" indent="-342900">
              <a:lnSpc>
                <a:spcPct val="90000"/>
              </a:lnSpc>
              <a:spcBef>
                <a:spcPct val="20000"/>
              </a:spcBef>
            </a:pPr>
            <a:r>
              <a:rPr lang="en-CA" sz="800" b="0" dirty="0">
                <a:latin typeface="Arial" charset="0"/>
              </a:rPr>
              <a:t>3. Stauffer JL, Olson DE, Petty TL. Complications and</a:t>
            </a:r>
            <a:r>
              <a:rPr lang="ro-RO" sz="800" b="0" dirty="0">
                <a:latin typeface="Arial" charset="0"/>
              </a:rPr>
              <a:t> </a:t>
            </a:r>
            <a:r>
              <a:rPr lang="en-CA" sz="800" b="0" dirty="0">
                <a:latin typeface="Arial" charset="0"/>
              </a:rPr>
              <a:t> consequences of tracheal intubation and tracheotomy. A prospective study of 150 critically ill adult patients.</a:t>
            </a:r>
            <a:r>
              <a:rPr lang="en-CA" sz="800" b="0" i="1" dirty="0">
                <a:latin typeface="Arial" charset="0"/>
              </a:rPr>
              <a:t>  Am J Med </a:t>
            </a:r>
            <a:r>
              <a:rPr lang="en-CA" sz="800" b="0" dirty="0">
                <a:latin typeface="Arial" charset="0"/>
              </a:rPr>
              <a:t>1981; 70: 65-76.</a:t>
            </a:r>
          </a:p>
          <a:p>
            <a:pPr marL="342900" indent="-342900">
              <a:lnSpc>
                <a:spcPct val="90000"/>
              </a:lnSpc>
              <a:spcBef>
                <a:spcPct val="20000"/>
              </a:spcBef>
            </a:pPr>
            <a:r>
              <a:rPr lang="en-CA" sz="800" b="0" dirty="0">
                <a:latin typeface="Arial" charset="0"/>
              </a:rPr>
              <a:t>4. S. </a:t>
            </a:r>
            <a:r>
              <a:rPr lang="en-CA" sz="800" b="0" dirty="0" err="1">
                <a:latin typeface="Arial" charset="0"/>
              </a:rPr>
              <a:t>Cavaliere</a:t>
            </a:r>
            <a:r>
              <a:rPr lang="en-CA" sz="800" b="0" dirty="0">
                <a:latin typeface="Arial" charset="0"/>
              </a:rPr>
              <a:t>, M. </a:t>
            </a:r>
            <a:r>
              <a:rPr lang="en-CA" sz="800" b="0" dirty="0" err="1">
                <a:latin typeface="Arial" charset="0"/>
              </a:rPr>
              <a:t>Bezzi</a:t>
            </a:r>
            <a:r>
              <a:rPr lang="en-CA" sz="800" b="0" dirty="0">
                <a:latin typeface="Arial" charset="0"/>
              </a:rPr>
              <a:t>, C. </a:t>
            </a:r>
            <a:r>
              <a:rPr lang="en-CA" sz="800" b="0" dirty="0" err="1">
                <a:latin typeface="Arial" charset="0"/>
              </a:rPr>
              <a:t>Toninelli</a:t>
            </a:r>
            <a:r>
              <a:rPr lang="en-CA" sz="800" b="0" dirty="0">
                <a:latin typeface="Arial" charset="0"/>
              </a:rPr>
              <a:t>, P. </a:t>
            </a:r>
            <a:r>
              <a:rPr lang="en-CA" sz="800" b="0" dirty="0" err="1">
                <a:latin typeface="Arial" charset="0"/>
              </a:rPr>
              <a:t>Foccoli,Monaldi</a:t>
            </a:r>
            <a:r>
              <a:rPr lang="en-CA" sz="800" b="0" dirty="0">
                <a:latin typeface="Arial" charset="0"/>
              </a:rPr>
              <a:t> Arch Chest Dis 2007; 67: 2, 73-80</a:t>
            </a:r>
          </a:p>
        </p:txBody>
      </p:sp>
    </p:spTree>
    <p:extLst>
      <p:ext uri="{BB962C8B-B14F-4D97-AF65-F5344CB8AC3E}">
        <p14:creationId xmlns:p14="http://schemas.microsoft.com/office/powerpoint/2010/main" xmlns="" val="4219760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25603">
                                            <p:txEl>
                                              <p:pRg st="10" end="10"/>
                                            </p:txEl>
                                          </p:spTgt>
                                        </p:tgtEl>
                                        <p:attrNameLst>
                                          <p:attrName>style.visibility</p:attrName>
                                        </p:attrNameLst>
                                      </p:cBhvr>
                                      <p:to>
                                        <p:strVal val="visible"/>
                                      </p:to>
                                    </p:set>
                                    <p:animEffect transition="in" filter="circle(in)">
                                      <p:cBhvr>
                                        <p:cTn id="7" dur="2000"/>
                                        <p:tgtEl>
                                          <p:spTgt spid="2560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86812" y="24567"/>
            <a:ext cx="8145463" cy="6048375"/>
          </a:xfrm>
        </p:spPr>
        <p:txBody>
          <a:bodyPr>
            <a:normAutofit/>
          </a:bodyPr>
          <a:lstStyle/>
          <a:p>
            <a:r>
              <a:rPr lang="en-US" sz="2800" dirty="0" smtClean="0">
                <a:solidFill>
                  <a:schemeClr val="tx1"/>
                </a:solidFill>
                <a:latin typeface="Arial"/>
                <a:cs typeface="Arial"/>
              </a:rPr>
              <a:t>It is common for patients with TS to be treated for </a:t>
            </a:r>
            <a:r>
              <a:rPr lang="en-US" sz="2800" dirty="0" smtClean="0">
                <a:solidFill>
                  <a:srgbClr val="FF0000"/>
                </a:solidFill>
                <a:latin typeface="Arial"/>
                <a:cs typeface="Arial"/>
              </a:rPr>
              <a:t> </a:t>
            </a:r>
            <a:br>
              <a:rPr lang="en-US" sz="2800" dirty="0" smtClean="0">
                <a:solidFill>
                  <a:srgbClr val="FF0000"/>
                </a:solidFill>
                <a:latin typeface="Arial"/>
                <a:cs typeface="Arial"/>
              </a:rPr>
            </a:br>
            <a:r>
              <a:rPr lang="en-US" sz="2800" dirty="0">
                <a:solidFill>
                  <a:srgbClr val="FF0000"/>
                </a:solidFill>
                <a:latin typeface="Arial"/>
                <a:cs typeface="Arial"/>
              </a:rPr>
              <a:t/>
            </a:r>
            <a:br>
              <a:rPr lang="en-US" sz="2800" dirty="0">
                <a:solidFill>
                  <a:srgbClr val="FF0000"/>
                </a:solidFill>
                <a:latin typeface="Arial"/>
                <a:cs typeface="Arial"/>
              </a:rPr>
            </a:br>
            <a:r>
              <a:rPr lang="en-US" sz="2800" dirty="0" smtClean="0">
                <a:solidFill>
                  <a:srgbClr val="FF0000"/>
                </a:solidFill>
                <a:latin typeface="Arial"/>
                <a:cs typeface="Arial"/>
              </a:rPr>
              <a:t>ASTHMA </a:t>
            </a:r>
            <a:r>
              <a:rPr lang="en-US" sz="2800" dirty="0">
                <a:solidFill>
                  <a:schemeClr val="tx1"/>
                </a:solidFill>
                <a:latin typeface="Arial"/>
                <a:cs typeface="Arial"/>
              </a:rPr>
              <a:t>or </a:t>
            </a:r>
            <a:r>
              <a:rPr lang="en-US" sz="2800" dirty="0" smtClean="0">
                <a:solidFill>
                  <a:srgbClr val="FF0000"/>
                </a:solidFill>
                <a:latin typeface="Arial"/>
                <a:cs typeface="Arial"/>
              </a:rPr>
              <a:t>COPD…</a:t>
            </a:r>
            <a:br>
              <a:rPr lang="en-US" sz="2800" dirty="0" smtClean="0">
                <a:solidFill>
                  <a:srgbClr val="FF0000"/>
                </a:solidFill>
                <a:latin typeface="Arial"/>
                <a:cs typeface="Arial"/>
              </a:rPr>
            </a:br>
            <a:r>
              <a:rPr lang="en-US" sz="2800" dirty="0">
                <a:solidFill>
                  <a:schemeClr val="tx1"/>
                </a:solidFill>
                <a:latin typeface="Arial"/>
                <a:cs typeface="Arial"/>
              </a:rPr>
              <a:t/>
            </a:r>
            <a:br>
              <a:rPr lang="en-US" sz="2800" dirty="0">
                <a:solidFill>
                  <a:schemeClr val="tx1"/>
                </a:solidFill>
                <a:latin typeface="Arial"/>
                <a:cs typeface="Arial"/>
              </a:rPr>
            </a:br>
            <a:r>
              <a:rPr lang="en-US" sz="2800" dirty="0" smtClean="0">
                <a:solidFill>
                  <a:schemeClr val="tx1"/>
                </a:solidFill>
                <a:latin typeface="Arial"/>
                <a:cs typeface="Arial"/>
              </a:rPr>
              <a:t>		</a:t>
            </a:r>
            <a:r>
              <a:rPr lang="en-US" sz="2800" u="sng" dirty="0" smtClean="0">
                <a:solidFill>
                  <a:schemeClr val="tx1"/>
                </a:solidFill>
                <a:latin typeface="Arial"/>
                <a:cs typeface="Arial"/>
              </a:rPr>
              <a:t>MONTHS </a:t>
            </a:r>
            <a:r>
              <a:rPr lang="en-US" sz="2800" u="sng" dirty="0">
                <a:solidFill>
                  <a:schemeClr val="tx1"/>
                </a:solidFill>
                <a:latin typeface="Arial"/>
                <a:cs typeface="Arial"/>
              </a:rPr>
              <a:t>or even YEARS</a:t>
            </a:r>
            <a:r>
              <a:rPr lang="en-US" sz="2800" dirty="0">
                <a:solidFill>
                  <a:schemeClr val="tx1"/>
                </a:solidFill>
                <a:latin typeface="Arial"/>
                <a:cs typeface="Arial"/>
              </a:rPr>
              <a:t/>
            </a:r>
            <a:br>
              <a:rPr lang="en-US" sz="2800" dirty="0">
                <a:solidFill>
                  <a:schemeClr val="tx1"/>
                </a:solidFill>
                <a:latin typeface="Arial"/>
                <a:cs typeface="Arial"/>
              </a:rPr>
            </a:br>
            <a:r>
              <a:rPr lang="en-US" sz="2800" dirty="0" smtClean="0">
                <a:solidFill>
                  <a:schemeClr val="tx1"/>
                </a:solidFill>
                <a:latin typeface="Arial"/>
                <a:cs typeface="Arial"/>
              </a:rPr>
              <a:t/>
            </a:r>
            <a:br>
              <a:rPr lang="en-US" sz="2800" dirty="0" smtClean="0">
                <a:solidFill>
                  <a:schemeClr val="tx1"/>
                </a:solidFill>
                <a:latin typeface="Arial"/>
                <a:cs typeface="Arial"/>
              </a:rPr>
            </a:br>
            <a:r>
              <a:rPr lang="en-US" sz="2800" dirty="0" smtClean="0">
                <a:solidFill>
                  <a:schemeClr val="tx1"/>
                </a:solidFill>
                <a:latin typeface="Arial"/>
                <a:cs typeface="Arial"/>
              </a:rPr>
              <a:t>….before we make the diagnosis….</a:t>
            </a:r>
            <a:br>
              <a:rPr lang="en-US" sz="2800" dirty="0" smtClean="0">
                <a:solidFill>
                  <a:schemeClr val="tx1"/>
                </a:solidFill>
                <a:latin typeface="Arial"/>
                <a:cs typeface="Arial"/>
              </a:rPr>
            </a:br>
            <a:r>
              <a:rPr lang="en-US" sz="2800" dirty="0" smtClean="0">
                <a:solidFill>
                  <a:schemeClr val="tx1"/>
                </a:solidFill>
                <a:latin typeface="Arial"/>
                <a:cs typeface="Arial"/>
              </a:rPr>
              <a:t/>
            </a:r>
            <a:br>
              <a:rPr lang="en-US" sz="2800" dirty="0" smtClean="0">
                <a:solidFill>
                  <a:schemeClr val="tx1"/>
                </a:solidFill>
                <a:latin typeface="Arial"/>
                <a:cs typeface="Arial"/>
              </a:rPr>
            </a:br>
            <a:r>
              <a:rPr lang="en-US" sz="2800" dirty="0" smtClean="0">
                <a:solidFill>
                  <a:schemeClr val="tx1"/>
                </a:solidFill>
                <a:latin typeface="Arial"/>
                <a:cs typeface="Arial"/>
              </a:rPr>
              <a:t/>
            </a:r>
            <a:br>
              <a:rPr lang="en-US" sz="2800" dirty="0" smtClean="0">
                <a:solidFill>
                  <a:schemeClr val="tx1"/>
                </a:solidFill>
                <a:latin typeface="Arial"/>
                <a:cs typeface="Arial"/>
              </a:rPr>
            </a:br>
            <a:endParaRPr lang="en-US" sz="2800" dirty="0">
              <a:solidFill>
                <a:schemeClr val="tx1"/>
              </a:solidFill>
              <a:latin typeface="Arial"/>
              <a:cs typeface="Arial"/>
            </a:endParaRPr>
          </a:p>
        </p:txBody>
      </p:sp>
      <p:sp>
        <p:nvSpPr>
          <p:cNvPr id="2" name="TextBox 1"/>
          <p:cNvSpPr txBox="1"/>
          <p:nvPr/>
        </p:nvSpPr>
        <p:spPr>
          <a:xfrm>
            <a:off x="851061" y="5918503"/>
            <a:ext cx="6441880" cy="553998"/>
          </a:xfrm>
          <a:prstGeom prst="rect">
            <a:avLst/>
          </a:prstGeom>
          <a:noFill/>
        </p:spPr>
        <p:txBody>
          <a:bodyPr wrap="square" rtlCol="0">
            <a:spAutoFit/>
          </a:bodyPr>
          <a:lstStyle/>
          <a:p>
            <a:r>
              <a:rPr lang="en-CA" sz="1200" dirty="0">
                <a:latin typeface="Tahoma" charset="0"/>
              </a:rPr>
              <a:t>http://</a:t>
            </a:r>
            <a:r>
              <a:rPr lang="en-CA" sz="1200" dirty="0" err="1">
                <a:latin typeface="Tahoma" charset="0"/>
              </a:rPr>
              <a:t>bestpractice.bmj.com</a:t>
            </a:r>
            <a:r>
              <a:rPr lang="en-CA" sz="1200" dirty="0">
                <a:latin typeface="Tahoma" charset="0"/>
              </a:rPr>
              <a:t>/best-practice/monograph/1069/treatment/step-by-</a:t>
            </a:r>
            <a:r>
              <a:rPr lang="en-CA" sz="1200" dirty="0" err="1">
                <a:latin typeface="Tahoma" charset="0"/>
              </a:rPr>
              <a:t>step.htm</a:t>
            </a:r>
            <a:endParaRPr lang="en-CA" sz="1200" dirty="0">
              <a:latin typeface="Tahoma" charset="0"/>
            </a:endParaRPr>
          </a:p>
          <a:p>
            <a:endParaRPr lang="en-US" dirty="0"/>
          </a:p>
        </p:txBody>
      </p:sp>
    </p:spTree>
    <p:extLst>
      <p:ext uri="{BB962C8B-B14F-4D97-AF65-F5344CB8AC3E}">
        <p14:creationId xmlns:p14="http://schemas.microsoft.com/office/powerpoint/2010/main" xmlns="" val="419607186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468313" y="404813"/>
            <a:ext cx="8229600" cy="1143000"/>
          </a:xfrm>
        </p:spPr>
        <p:txBody>
          <a:bodyPr/>
          <a:lstStyle/>
          <a:p>
            <a:pPr eaLnBrk="1" hangingPunct="1">
              <a:lnSpc>
                <a:spcPct val="60000"/>
              </a:lnSpc>
            </a:pPr>
            <a:r>
              <a:rPr lang="en-US" sz="2800" dirty="0">
                <a:solidFill>
                  <a:schemeClr val="tx1"/>
                </a:solidFill>
                <a:latin typeface="Arial"/>
                <a:cs typeface="Arial"/>
              </a:rPr>
              <a:t>THE PHYSICIANS MUST FOCUS</a:t>
            </a:r>
            <a:br>
              <a:rPr lang="en-US" sz="2800" dirty="0">
                <a:solidFill>
                  <a:schemeClr val="tx1"/>
                </a:solidFill>
                <a:latin typeface="Arial"/>
                <a:cs typeface="Arial"/>
              </a:rPr>
            </a:br>
            <a:r>
              <a:rPr lang="en-US" sz="2800" dirty="0">
                <a:solidFill>
                  <a:schemeClr val="tx1"/>
                </a:solidFill>
                <a:latin typeface="Arial"/>
                <a:cs typeface="Arial"/>
              </a:rPr>
              <a:t/>
            </a:r>
            <a:br>
              <a:rPr lang="en-US" sz="2800" dirty="0">
                <a:solidFill>
                  <a:schemeClr val="tx1"/>
                </a:solidFill>
                <a:latin typeface="Arial"/>
                <a:cs typeface="Arial"/>
              </a:rPr>
            </a:br>
            <a:r>
              <a:rPr lang="en-US" sz="2800" dirty="0">
                <a:solidFill>
                  <a:schemeClr val="tx1"/>
                </a:solidFill>
                <a:latin typeface="Arial"/>
                <a:cs typeface="Arial"/>
              </a:rPr>
              <a:t>ON THE  DETAILED HISTORY!</a:t>
            </a:r>
          </a:p>
        </p:txBody>
      </p:sp>
      <p:sp>
        <p:nvSpPr>
          <p:cNvPr id="11267" name="Rectangle 3"/>
          <p:cNvSpPr>
            <a:spLocks noGrp="1" noChangeArrowheads="1"/>
          </p:cNvSpPr>
          <p:nvPr>
            <p:ph type="body" idx="4294967295"/>
          </p:nvPr>
        </p:nvSpPr>
        <p:spPr>
          <a:xfrm>
            <a:off x="1044575" y="2349500"/>
            <a:ext cx="7272338" cy="3240088"/>
          </a:xfrm>
        </p:spPr>
        <p:txBody>
          <a:bodyPr>
            <a:normAutofit lnSpcReduction="10000"/>
          </a:bodyPr>
          <a:lstStyle/>
          <a:p>
            <a:pPr eaLnBrk="1" hangingPunct="1"/>
            <a:r>
              <a:rPr lang="en-US" sz="2400" dirty="0">
                <a:solidFill>
                  <a:schemeClr val="tx1"/>
                </a:solidFill>
                <a:latin typeface="Arial"/>
                <a:cs typeface="Arial"/>
              </a:rPr>
              <a:t>severity and duration of  the symptoms</a:t>
            </a:r>
          </a:p>
          <a:p>
            <a:pPr eaLnBrk="1" hangingPunct="1"/>
            <a:endParaRPr lang="en-US" sz="2400" dirty="0">
              <a:solidFill>
                <a:schemeClr val="tx1"/>
              </a:solidFill>
              <a:latin typeface="Arial"/>
              <a:cs typeface="Arial"/>
            </a:endParaRPr>
          </a:p>
          <a:p>
            <a:pPr eaLnBrk="1" hangingPunct="1"/>
            <a:r>
              <a:rPr lang="en-US" sz="2400" dirty="0">
                <a:solidFill>
                  <a:schemeClr val="tx1"/>
                </a:solidFill>
                <a:latin typeface="Arial"/>
                <a:cs typeface="Arial"/>
              </a:rPr>
              <a:t>surgery involving the head and neck</a:t>
            </a:r>
          </a:p>
          <a:p>
            <a:pPr eaLnBrk="1" hangingPunct="1"/>
            <a:endParaRPr lang="en-US" sz="2400" dirty="0">
              <a:solidFill>
                <a:schemeClr val="tx1"/>
              </a:solidFill>
              <a:latin typeface="Arial"/>
              <a:cs typeface="Arial"/>
            </a:endParaRPr>
          </a:p>
          <a:p>
            <a:pPr eaLnBrk="1" hangingPunct="1"/>
            <a:r>
              <a:rPr lang="en-US" sz="2400" dirty="0">
                <a:solidFill>
                  <a:schemeClr val="tx1"/>
                </a:solidFill>
                <a:latin typeface="Arial"/>
                <a:cs typeface="Arial"/>
              </a:rPr>
              <a:t>critical illness- intubation</a:t>
            </a:r>
            <a:r>
              <a:rPr lang="en-US" sz="2400" dirty="0" smtClean="0">
                <a:solidFill>
                  <a:schemeClr val="tx1"/>
                </a:solidFill>
                <a:latin typeface="Arial"/>
                <a:cs typeface="Arial"/>
              </a:rPr>
              <a:t>, tracheostomy</a:t>
            </a:r>
          </a:p>
          <a:p>
            <a:pPr eaLnBrk="1" hangingPunct="1"/>
            <a:endParaRPr lang="en-US" sz="2400" dirty="0">
              <a:solidFill>
                <a:schemeClr val="tx1"/>
              </a:solidFill>
              <a:latin typeface="Arial"/>
              <a:cs typeface="Arial"/>
            </a:endParaRPr>
          </a:p>
          <a:p>
            <a:r>
              <a:rPr lang="en-US" sz="2400" dirty="0" smtClean="0">
                <a:solidFill>
                  <a:schemeClr val="tx1"/>
                </a:solidFill>
                <a:latin typeface="Arial"/>
                <a:cs typeface="Arial"/>
              </a:rPr>
              <a:t>signs </a:t>
            </a:r>
            <a:r>
              <a:rPr lang="en-US" sz="2400" dirty="0">
                <a:solidFill>
                  <a:schemeClr val="tx1"/>
                </a:solidFill>
                <a:latin typeface="Arial"/>
                <a:cs typeface="Arial"/>
              </a:rPr>
              <a:t>and symptoms of connective tissue disease ( </a:t>
            </a:r>
            <a:r>
              <a:rPr lang="en-US" sz="2400" dirty="0" err="1">
                <a:solidFill>
                  <a:schemeClr val="tx1"/>
                </a:solidFill>
                <a:latin typeface="Arial"/>
                <a:cs typeface="Arial"/>
              </a:rPr>
              <a:t>eg</a:t>
            </a:r>
            <a:r>
              <a:rPr lang="en-US" sz="2400" dirty="0">
                <a:solidFill>
                  <a:schemeClr val="tx1"/>
                </a:solidFill>
                <a:latin typeface="Arial"/>
                <a:cs typeface="Arial"/>
              </a:rPr>
              <a:t>. RP, GPA)</a:t>
            </a:r>
          </a:p>
          <a:p>
            <a:pPr eaLnBrk="1" hangingPunct="1"/>
            <a:endParaRPr lang="en-US" sz="2400" dirty="0">
              <a:solidFill>
                <a:schemeClr val="tx1"/>
              </a:solidFill>
              <a:latin typeface="Arial"/>
              <a:cs typeface="Arial"/>
            </a:endParaRPr>
          </a:p>
        </p:txBody>
      </p:sp>
      <p:sp>
        <p:nvSpPr>
          <p:cNvPr id="11268" name="Rectangle 4"/>
          <p:cNvSpPr>
            <a:spLocks noChangeArrowheads="1"/>
          </p:cNvSpPr>
          <p:nvPr/>
        </p:nvSpPr>
        <p:spPr bwMode="auto">
          <a:xfrm>
            <a:off x="0" y="6096000"/>
            <a:ext cx="10309225" cy="861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CA" sz="1000" b="0" dirty="0">
                <a:latin typeface="Tahoma" charset="0"/>
              </a:rPr>
              <a:t>http://bestpractice.bmj.com/best-practice/monograph/1069/treatment/step-by-step.htm</a:t>
            </a:r>
          </a:p>
          <a:p>
            <a:endParaRPr lang="it-IT" sz="1000" b="0" i="1" dirty="0"/>
          </a:p>
          <a:p>
            <a:r>
              <a:rPr lang="it-IT" sz="1000" b="0" dirty="0" smtClean="0">
                <a:solidFill>
                  <a:srgbClr val="FFFF99"/>
                </a:solidFill>
              </a:rPr>
              <a:t> </a:t>
            </a:r>
            <a:endParaRPr lang="it-IT" sz="1000" b="0" dirty="0">
              <a:solidFill>
                <a:srgbClr val="FFFF99"/>
              </a:solidFill>
            </a:endParaRPr>
          </a:p>
          <a:p>
            <a:endParaRPr lang="en-US" sz="1000" b="0" dirty="0">
              <a:solidFill>
                <a:srgbClr val="FFFF99"/>
              </a:solidFill>
            </a:endParaRPr>
          </a:p>
          <a:p>
            <a:endParaRPr lang="en-CA" sz="1000" b="0" dirty="0">
              <a:solidFill>
                <a:srgbClr val="FFFF99"/>
              </a:solidFill>
              <a:latin typeface="Tahoma" charset="0"/>
            </a:endParaRPr>
          </a:p>
        </p:txBody>
      </p:sp>
    </p:spTree>
    <p:extLst>
      <p:ext uri="{BB962C8B-B14F-4D97-AF65-F5344CB8AC3E}">
        <p14:creationId xmlns:p14="http://schemas.microsoft.com/office/powerpoint/2010/main" xmlns="" val="9425084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title" idx="4294967295"/>
          </p:nvPr>
        </p:nvSpPr>
        <p:spPr>
          <a:xfrm>
            <a:off x="373063" y="708026"/>
            <a:ext cx="8302625" cy="2578576"/>
          </a:xfrm>
        </p:spPr>
        <p:txBody>
          <a:bodyPr>
            <a:normAutofit/>
          </a:bodyPr>
          <a:lstStyle/>
          <a:p>
            <a:pPr algn="l" eaLnBrk="1" hangingPunct="1">
              <a:lnSpc>
                <a:spcPct val="170000"/>
              </a:lnSpc>
            </a:pPr>
            <a:r>
              <a:rPr lang="en-US" sz="2400" dirty="0" smtClean="0">
                <a:solidFill>
                  <a:schemeClr val="tx1"/>
                </a:solidFill>
                <a:latin typeface="Arial"/>
                <a:cs typeface="Arial"/>
              </a:rPr>
              <a:t>Most </a:t>
            </a:r>
            <a:r>
              <a:rPr lang="en-US" sz="2400" dirty="0">
                <a:solidFill>
                  <a:schemeClr val="tx1"/>
                </a:solidFill>
                <a:latin typeface="Arial"/>
                <a:cs typeface="Arial"/>
              </a:rPr>
              <a:t>patients  do not complain of </a:t>
            </a:r>
            <a:r>
              <a:rPr lang="en-US" sz="2400" dirty="0">
                <a:solidFill>
                  <a:srgbClr val="FF0000"/>
                </a:solidFill>
                <a:latin typeface="Arial"/>
                <a:cs typeface="Arial"/>
              </a:rPr>
              <a:t>dyspnea</a:t>
            </a:r>
            <a:r>
              <a:rPr lang="en-US" sz="2400" dirty="0">
                <a:solidFill>
                  <a:schemeClr val="tx1"/>
                </a:solidFill>
                <a:latin typeface="Arial"/>
                <a:cs typeface="Arial"/>
              </a:rPr>
              <a:t> until the lumen of the central airway is obstructed by approximately </a:t>
            </a:r>
            <a:r>
              <a:rPr lang="en-US" sz="2400" b="1" dirty="0">
                <a:solidFill>
                  <a:schemeClr val="tx1"/>
                </a:solidFill>
                <a:latin typeface="Arial"/>
                <a:cs typeface="Arial"/>
              </a:rPr>
              <a:t>50%</a:t>
            </a:r>
            <a:r>
              <a:rPr lang="en-US" sz="2400" dirty="0">
                <a:solidFill>
                  <a:schemeClr val="tx1"/>
                </a:solidFill>
                <a:latin typeface="Arial"/>
                <a:cs typeface="Arial"/>
              </a:rPr>
              <a:t> !</a:t>
            </a:r>
          </a:p>
        </p:txBody>
      </p:sp>
      <p:sp>
        <p:nvSpPr>
          <p:cNvPr id="12291" name="Text Box 7"/>
          <p:cNvSpPr txBox="1">
            <a:spLocks noChangeArrowheads="1"/>
          </p:cNvSpPr>
          <p:nvPr/>
        </p:nvSpPr>
        <p:spPr bwMode="auto">
          <a:xfrm>
            <a:off x="-352330" y="6096000"/>
            <a:ext cx="9496330" cy="10695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omic Sans MS" charset="0"/>
                <a:ea typeface="ＭＳ Ｐゴシック" charset="0"/>
              </a:defRPr>
            </a:lvl1pPr>
            <a:lvl2pPr>
              <a:defRPr sz="2800">
                <a:solidFill>
                  <a:schemeClr val="tx1"/>
                </a:solidFill>
                <a:latin typeface="Comic Sans MS" charset="0"/>
                <a:ea typeface="ＭＳ Ｐゴシック" charset="0"/>
              </a:defRPr>
            </a:lvl2pPr>
            <a:lvl3pPr>
              <a:defRPr sz="2400">
                <a:solidFill>
                  <a:schemeClr val="tx1"/>
                </a:solidFill>
                <a:latin typeface="Comic Sans MS" charset="0"/>
                <a:ea typeface="ＭＳ Ｐゴシック" charset="0"/>
              </a:defRPr>
            </a:lvl3pPr>
            <a:lvl4pPr>
              <a:defRPr sz="2000">
                <a:solidFill>
                  <a:schemeClr val="tx1"/>
                </a:solidFill>
                <a:latin typeface="Comic Sans MS" charset="0"/>
                <a:ea typeface="ＭＳ Ｐゴシック" charset="0"/>
              </a:defRPr>
            </a:lvl4pPr>
            <a:lvl5pPr>
              <a:defRPr sz="2000">
                <a:solidFill>
                  <a:schemeClr val="tx1"/>
                </a:solidFill>
                <a:latin typeface="Comic Sans MS" charset="0"/>
                <a:ea typeface="ＭＳ Ｐゴシック" charset="0"/>
              </a:defRPr>
            </a:lvl5pPr>
            <a:lvl6pPr eaLnBrk="0" hangingPunct="0">
              <a:defRPr sz="2000">
                <a:solidFill>
                  <a:schemeClr val="tx1"/>
                </a:solidFill>
                <a:latin typeface="Comic Sans MS" charset="0"/>
                <a:ea typeface="ＭＳ Ｐゴシック" charset="0"/>
              </a:defRPr>
            </a:lvl6pPr>
            <a:lvl7pPr eaLnBrk="0" hangingPunct="0">
              <a:defRPr sz="2000">
                <a:solidFill>
                  <a:schemeClr val="tx1"/>
                </a:solidFill>
                <a:latin typeface="Comic Sans MS" charset="0"/>
                <a:ea typeface="ＭＳ Ｐゴシック" charset="0"/>
              </a:defRPr>
            </a:lvl7pPr>
            <a:lvl8pPr eaLnBrk="0" hangingPunct="0">
              <a:defRPr sz="2000">
                <a:solidFill>
                  <a:schemeClr val="tx1"/>
                </a:solidFill>
                <a:latin typeface="Comic Sans MS" charset="0"/>
                <a:ea typeface="ＭＳ Ｐゴシック" charset="0"/>
              </a:defRPr>
            </a:lvl8pPr>
            <a:lvl9pPr eaLnBrk="0" hangingPunct="0">
              <a:defRPr sz="2000">
                <a:solidFill>
                  <a:schemeClr val="tx1"/>
                </a:solidFill>
                <a:latin typeface="Comic Sans MS" charset="0"/>
                <a:ea typeface="ＭＳ Ｐゴシック" charset="0"/>
              </a:defRPr>
            </a:lvl9pPr>
          </a:lstStyle>
          <a:p>
            <a:pPr marL="342900" indent="-342900">
              <a:spcBef>
                <a:spcPct val="50000"/>
              </a:spcBef>
            </a:pPr>
            <a:r>
              <a:rPr lang="en-US" sz="1400" b="0" i="1" dirty="0">
                <a:solidFill>
                  <a:srgbClr val="FFFF99"/>
                </a:solidFill>
              </a:rPr>
              <a:t>	</a:t>
            </a:r>
            <a:r>
              <a:rPr lang="en-US" sz="900" b="0" i="1" dirty="0"/>
              <a:t>William </a:t>
            </a:r>
            <a:r>
              <a:rPr lang="en-US" sz="900" b="0" i="1" dirty="0" err="1"/>
              <a:t>Lunn</a:t>
            </a:r>
            <a:r>
              <a:rPr lang="en-US" sz="900" b="0" i="1" dirty="0"/>
              <a:t>, Obstruction of central airways: evaluation and management”, in Michael J. </a:t>
            </a:r>
            <a:r>
              <a:rPr lang="en-US" sz="900" b="0" i="1" dirty="0" err="1"/>
              <a:t>Simoff</a:t>
            </a:r>
            <a:r>
              <a:rPr lang="en-US" sz="900" b="0" i="1" dirty="0"/>
              <a:t>, Daniel H. </a:t>
            </a:r>
            <a:r>
              <a:rPr lang="en-US" sz="900" b="0" i="1" dirty="0" err="1"/>
              <a:t>Sterman</a:t>
            </a:r>
            <a:r>
              <a:rPr lang="en-US" sz="900" b="0" i="1" dirty="0"/>
              <a:t>, Armin Ernst, Thoracic Endoscopy – Advances in Interventional Pulmonology, 2007, 22: 323-329</a:t>
            </a:r>
          </a:p>
          <a:p>
            <a:pPr marL="342900" indent="-342900"/>
            <a:r>
              <a:rPr lang="en-US" sz="900" b="0" i="1" dirty="0"/>
              <a:t>         </a:t>
            </a:r>
          </a:p>
          <a:p>
            <a:pPr marL="342900" indent="-342900"/>
            <a:r>
              <a:rPr lang="en-US" sz="900" b="0" i="1" dirty="0"/>
              <a:t>          </a:t>
            </a:r>
            <a:r>
              <a:rPr lang="en-CA" sz="900" b="0" i="1" dirty="0" err="1"/>
              <a:t>Sachin</a:t>
            </a:r>
            <a:r>
              <a:rPr lang="en-CA" sz="900" b="0" i="1" dirty="0"/>
              <a:t>  Kumar , “Interventional Bronchoscopy”,2007</a:t>
            </a:r>
          </a:p>
          <a:p>
            <a:pPr marL="342900" indent="-342900"/>
            <a:endParaRPr lang="en-US" sz="900" b="0" i="1" dirty="0">
              <a:solidFill>
                <a:srgbClr val="FFFFCC"/>
              </a:solidFill>
            </a:endParaRPr>
          </a:p>
          <a:p>
            <a:pPr marL="342900" indent="-342900">
              <a:spcBef>
                <a:spcPct val="50000"/>
              </a:spcBef>
            </a:pPr>
            <a:r>
              <a:rPr lang="en-US" sz="900" dirty="0">
                <a:solidFill>
                  <a:srgbClr val="FFFFCC"/>
                </a:solidFill>
              </a:rPr>
              <a:t> </a:t>
            </a:r>
          </a:p>
        </p:txBody>
      </p:sp>
      <p:sp>
        <p:nvSpPr>
          <p:cNvPr id="4" name="object 61"/>
          <p:cNvSpPr>
            <a:spLocks noChangeArrowheads="1"/>
          </p:cNvSpPr>
          <p:nvPr/>
        </p:nvSpPr>
        <p:spPr bwMode="auto">
          <a:xfrm>
            <a:off x="3535179" y="4176997"/>
            <a:ext cx="1165300" cy="1065759"/>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en-US"/>
          </a:p>
        </p:txBody>
      </p:sp>
      <p:sp>
        <p:nvSpPr>
          <p:cNvPr id="2" name="TextBox 1"/>
          <p:cNvSpPr txBox="1"/>
          <p:nvPr/>
        </p:nvSpPr>
        <p:spPr>
          <a:xfrm>
            <a:off x="5184928" y="4569818"/>
            <a:ext cx="2252039" cy="923330"/>
          </a:xfrm>
          <a:prstGeom prst="rect">
            <a:avLst/>
          </a:prstGeom>
          <a:noFill/>
        </p:spPr>
        <p:txBody>
          <a:bodyPr wrap="square" rtlCol="0">
            <a:spAutoFit/>
          </a:bodyPr>
          <a:lstStyle/>
          <a:p>
            <a:r>
              <a:rPr lang="en-US" dirty="0" smtClean="0"/>
              <a:t>At 70% narrowing there are symptoms at rest.</a:t>
            </a:r>
            <a:endParaRPr lang="en-US" dirty="0"/>
          </a:p>
        </p:txBody>
      </p:sp>
    </p:spTree>
    <p:extLst>
      <p:ext uri="{BB962C8B-B14F-4D97-AF65-F5344CB8AC3E}">
        <p14:creationId xmlns:p14="http://schemas.microsoft.com/office/powerpoint/2010/main" xmlns="" val="31787229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sz="quarter" idx="13"/>
          </p:nvPr>
        </p:nvSpPr>
        <p:spPr>
          <a:xfrm>
            <a:off x="274320" y="228600"/>
            <a:ext cx="8595360" cy="6496152"/>
          </a:xfrm>
        </p:spPr>
        <p:txBody>
          <a:bodyPr>
            <a:normAutofit fontScale="25000" lnSpcReduction="20000"/>
          </a:bodyPr>
          <a:lstStyle/>
          <a:p>
            <a:endParaRPr lang="en-US" sz="8000" dirty="0">
              <a:latin typeface="Arial"/>
              <a:cs typeface="Arial"/>
            </a:endParaRPr>
          </a:p>
          <a:p>
            <a:pPr marL="0" indent="0">
              <a:buNone/>
            </a:pPr>
            <a:r>
              <a:rPr lang="en-US" sz="8000" b="1" dirty="0" smtClean="0">
                <a:latin typeface="Arial"/>
                <a:cs typeface="Arial"/>
              </a:rPr>
              <a:t>There </a:t>
            </a:r>
            <a:r>
              <a:rPr lang="en-US" sz="8000" b="1" dirty="0">
                <a:latin typeface="Arial"/>
                <a:cs typeface="Arial"/>
              </a:rPr>
              <a:t>are a lack of uniformity of classification.</a:t>
            </a:r>
          </a:p>
          <a:p>
            <a:endParaRPr lang="en-US" dirty="0"/>
          </a:p>
          <a:p>
            <a:endParaRPr lang="en-US" sz="5600" dirty="0" smtClean="0"/>
          </a:p>
          <a:p>
            <a:pPr marL="0" indent="0">
              <a:buNone/>
            </a:pPr>
            <a:r>
              <a:rPr lang="en-US" sz="5600" dirty="0" smtClean="0"/>
              <a:t>There </a:t>
            </a:r>
            <a:r>
              <a:rPr lang="en-US" sz="5600" dirty="0"/>
              <a:t>are two major groups of stenosis:</a:t>
            </a:r>
          </a:p>
          <a:p>
            <a:pPr marL="0" indent="0">
              <a:buNone/>
            </a:pPr>
            <a:r>
              <a:rPr lang="en-US" sz="5600" b="1" dirty="0" smtClean="0">
                <a:solidFill>
                  <a:srgbClr val="FF0000"/>
                </a:solidFill>
              </a:rPr>
              <a:t>Structural</a:t>
            </a:r>
            <a:r>
              <a:rPr lang="en-US" sz="5600" dirty="0"/>
              <a:t>	</a:t>
            </a:r>
          </a:p>
          <a:p>
            <a:pPr marL="685800" indent="-685800"/>
            <a:r>
              <a:rPr lang="en-US" sz="5600" dirty="0" err="1" smtClean="0"/>
              <a:t>Exophytic</a:t>
            </a:r>
            <a:r>
              <a:rPr lang="en-US" sz="5600" dirty="0"/>
              <a:t>/intraluminal	</a:t>
            </a:r>
          </a:p>
          <a:p>
            <a:pPr marL="685800" indent="-685800"/>
            <a:r>
              <a:rPr lang="en-US" sz="5600" dirty="0" smtClean="0"/>
              <a:t>Extrinsic</a:t>
            </a:r>
            <a:r>
              <a:rPr lang="en-US" sz="5600" dirty="0"/>
              <a:t>	</a:t>
            </a:r>
            <a:endParaRPr lang="en-US" sz="5600" dirty="0" smtClean="0"/>
          </a:p>
          <a:p>
            <a:pPr marL="685800" indent="-685800"/>
            <a:r>
              <a:rPr lang="en-US" sz="5600" dirty="0" smtClean="0"/>
              <a:t>Distortion</a:t>
            </a:r>
          </a:p>
          <a:p>
            <a:pPr marL="685800" indent="-685800"/>
            <a:r>
              <a:rPr lang="en-US" sz="5600" dirty="0" smtClean="0"/>
              <a:t>Scar</a:t>
            </a:r>
            <a:r>
              <a:rPr lang="en-US" sz="5600" dirty="0"/>
              <a:t>/stricture	</a:t>
            </a:r>
          </a:p>
          <a:p>
            <a:pPr marL="0" indent="0">
              <a:buNone/>
            </a:pPr>
            <a:r>
              <a:rPr lang="en-US" sz="5600" dirty="0" smtClean="0"/>
              <a:t> </a:t>
            </a:r>
            <a:r>
              <a:rPr lang="en-US" sz="5600" dirty="0">
                <a:solidFill>
                  <a:srgbClr val="FF0000"/>
                </a:solidFill>
              </a:rPr>
              <a:t>Dynamic or </a:t>
            </a:r>
            <a:r>
              <a:rPr lang="en-US" sz="5600" dirty="0" smtClean="0">
                <a:solidFill>
                  <a:srgbClr val="FF0000"/>
                </a:solidFill>
              </a:rPr>
              <a:t>functional</a:t>
            </a:r>
          </a:p>
          <a:p>
            <a:pPr marL="685800" indent="-685800"/>
            <a:r>
              <a:rPr lang="en-US" sz="5600" dirty="0" smtClean="0"/>
              <a:t>Damaged cartilage/</a:t>
            </a:r>
            <a:r>
              <a:rPr lang="en-US" sz="5600" dirty="0" err="1" smtClean="0"/>
              <a:t>malacia</a:t>
            </a:r>
            <a:endParaRPr lang="en-US" sz="5600" dirty="0" smtClean="0"/>
          </a:p>
          <a:p>
            <a:pPr marL="685800" indent="-685800"/>
            <a:r>
              <a:rPr lang="en-US" sz="5600" dirty="0" smtClean="0"/>
              <a:t>Floppy membrane</a:t>
            </a:r>
          </a:p>
          <a:p>
            <a:pPr marL="0" indent="0">
              <a:buNone/>
            </a:pPr>
            <a:endParaRPr lang="en-US" sz="5600" dirty="0"/>
          </a:p>
          <a:p>
            <a:pPr marL="0" indent="0">
              <a:buNone/>
            </a:pPr>
            <a:r>
              <a:rPr lang="en-US" sz="5600" b="1" dirty="0"/>
              <a:t>Severity of TS </a:t>
            </a:r>
            <a:r>
              <a:rPr lang="en-US" sz="5600" b="1" dirty="0" smtClean="0"/>
              <a:t> </a:t>
            </a:r>
            <a:r>
              <a:rPr lang="en-US" sz="5600" dirty="0" smtClean="0"/>
              <a:t>Classification </a:t>
            </a:r>
            <a:r>
              <a:rPr lang="en-US" sz="5600" dirty="0"/>
              <a:t>by Cotton 3 grades: </a:t>
            </a:r>
          </a:p>
          <a:p>
            <a:pPr marL="685800" indent="-685800"/>
            <a:r>
              <a:rPr lang="en-US" sz="5600" dirty="0"/>
              <a:t>mild (&lt;70%) </a:t>
            </a:r>
          </a:p>
          <a:p>
            <a:pPr marL="685800" indent="-685800"/>
            <a:r>
              <a:rPr lang="en-US" sz="5600" dirty="0"/>
              <a:t>moderate (71–90%)</a:t>
            </a:r>
          </a:p>
          <a:p>
            <a:pPr marL="685800" indent="-685800"/>
            <a:r>
              <a:rPr lang="en-US" sz="5600" dirty="0" smtClean="0"/>
              <a:t>severe </a:t>
            </a:r>
            <a:r>
              <a:rPr lang="en-US" sz="5600" dirty="0"/>
              <a:t>(&gt;90%). </a:t>
            </a:r>
          </a:p>
          <a:p>
            <a:pPr marL="0" indent="0">
              <a:buNone/>
            </a:pPr>
            <a:endParaRPr lang="en-US" sz="5600" dirty="0"/>
          </a:p>
          <a:p>
            <a:pPr marL="0" indent="0">
              <a:buNone/>
            </a:pPr>
            <a:r>
              <a:rPr lang="en-US" sz="5600" b="1" dirty="0"/>
              <a:t>Locations </a:t>
            </a:r>
            <a:r>
              <a:rPr lang="en-US" sz="5600" b="1" dirty="0" smtClean="0"/>
              <a:t>of stenosis :</a:t>
            </a:r>
          </a:p>
          <a:p>
            <a:pPr marL="685800" indent="-685800"/>
            <a:r>
              <a:rPr lang="en-US" sz="5600" dirty="0" err="1" smtClean="0"/>
              <a:t>glottic</a:t>
            </a:r>
            <a:endParaRPr lang="en-US" sz="5600" dirty="0"/>
          </a:p>
          <a:p>
            <a:pPr marL="685800" indent="-685800"/>
            <a:r>
              <a:rPr lang="en-US" sz="5600" dirty="0"/>
              <a:t>c</a:t>
            </a:r>
            <a:r>
              <a:rPr lang="en-US" sz="5600" dirty="0" smtClean="0"/>
              <a:t>ervical </a:t>
            </a:r>
            <a:endParaRPr lang="en-US" sz="5600" dirty="0"/>
          </a:p>
          <a:p>
            <a:pPr marL="685800" indent="-685800"/>
            <a:r>
              <a:rPr lang="en-US" sz="5600" dirty="0" smtClean="0"/>
              <a:t>thoracic</a:t>
            </a:r>
            <a:r>
              <a:rPr lang="en-US" sz="5600" dirty="0"/>
              <a:t>. </a:t>
            </a:r>
          </a:p>
          <a:p>
            <a:pPr marL="0" indent="0">
              <a:buNone/>
            </a:pPr>
            <a:endParaRPr lang="en-US" sz="5600" dirty="0"/>
          </a:p>
          <a:p>
            <a:pPr marL="0" indent="0">
              <a:buNone/>
            </a:pPr>
            <a:r>
              <a:rPr lang="en-US" sz="5600" b="1" dirty="0" smtClean="0"/>
              <a:t>Lengths</a:t>
            </a:r>
            <a:r>
              <a:rPr lang="en-US" sz="5600" dirty="0" smtClean="0"/>
              <a:t> &lt;</a:t>
            </a:r>
            <a:r>
              <a:rPr lang="en-US" sz="5600" dirty="0"/>
              <a:t>1 </a:t>
            </a:r>
            <a:r>
              <a:rPr lang="en-US" sz="5600" dirty="0" smtClean="0"/>
              <a:t>cm , 1</a:t>
            </a:r>
            <a:r>
              <a:rPr lang="en-US" sz="5600" dirty="0"/>
              <a:t>–3 cm </a:t>
            </a:r>
            <a:r>
              <a:rPr lang="en-US" sz="5600" dirty="0" smtClean="0"/>
              <a:t>.  </a:t>
            </a:r>
            <a:r>
              <a:rPr lang="en-US" sz="5600" dirty="0"/>
              <a:t>&gt;3 cm.</a:t>
            </a:r>
            <a:r>
              <a:rPr lang="en-US" dirty="0"/>
              <a: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A </a:t>
            </a:r>
            <a:r>
              <a:rPr lang="en-US" dirty="0"/>
              <a:t>proposed classification system of central airway stenosis</a:t>
            </a:r>
            <a:br>
              <a:rPr lang="en-US" dirty="0"/>
            </a:br>
            <a:r>
              <a:rPr lang="en-US" baseline="30000" dirty="0"/>
              <a:t>L. Freitag 1</a:t>
            </a:r>
            <a:r>
              <a:rPr lang="en-US" dirty="0"/>
              <a:t> </a:t>
            </a:r>
            <a:r>
              <a:rPr lang="en-US" baseline="30000" dirty="0"/>
              <a:t>, A. Ernst </a:t>
            </a:r>
            <a:r>
              <a:rPr lang="en-US" baseline="30000" dirty="0" smtClean="0"/>
              <a:t>2</a:t>
            </a:r>
            <a:r>
              <a:rPr lang="en-US" dirty="0" smtClean="0"/>
              <a:t> </a:t>
            </a:r>
            <a:r>
              <a:rPr lang="en-US" baseline="30000" dirty="0"/>
              <a:t>, M. </a:t>
            </a:r>
            <a:r>
              <a:rPr lang="en-US" baseline="30000" dirty="0" smtClean="0"/>
              <a:t>Unger 3</a:t>
            </a:r>
            <a:r>
              <a:rPr lang="en-US" dirty="0" smtClean="0"/>
              <a:t> </a:t>
            </a:r>
            <a:r>
              <a:rPr lang="en-US" baseline="30000" dirty="0" smtClean="0"/>
              <a:t>, K</a:t>
            </a:r>
            <a:r>
              <a:rPr lang="en-US" baseline="30000" dirty="0"/>
              <a:t>. Kovitz 4</a:t>
            </a:r>
            <a:r>
              <a:rPr lang="en-US" dirty="0"/>
              <a:t> </a:t>
            </a:r>
            <a:r>
              <a:rPr lang="en-US" baseline="30000" dirty="0"/>
              <a:t>and C. H. </a:t>
            </a:r>
            <a:r>
              <a:rPr lang="en-US" baseline="30000" dirty="0" err="1"/>
              <a:t>Marquette,ERJ</a:t>
            </a:r>
            <a:r>
              <a:rPr lang="en-US" baseline="30000" dirty="0"/>
              <a:t> 2007</a:t>
            </a:r>
            <a:endParaRPr lang="en-US" dirty="0"/>
          </a:p>
          <a:p>
            <a:endParaRPr lang="en-US" dirty="0"/>
          </a:p>
        </p:txBody>
      </p:sp>
    </p:spTree>
    <p:extLst>
      <p:ext uri="{BB962C8B-B14F-4D97-AF65-F5344CB8AC3E}">
        <p14:creationId xmlns:p14="http://schemas.microsoft.com/office/powerpoint/2010/main" xmlns="" val="3969797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a:cs typeface="Arial"/>
              </a:rPr>
              <a:t/>
            </a:r>
            <a:br>
              <a:rPr lang="en-US" dirty="0">
                <a:latin typeface="Arial"/>
                <a:cs typeface="Arial"/>
              </a:rPr>
            </a:br>
            <a:r>
              <a:rPr lang="en-US" sz="3100" b="1" dirty="0">
                <a:latin typeface="Arial"/>
                <a:cs typeface="Arial"/>
              </a:rPr>
              <a:t>There </a:t>
            </a:r>
            <a:r>
              <a:rPr lang="en-US" sz="3100" b="1" dirty="0" smtClean="0">
                <a:latin typeface="Arial"/>
                <a:cs typeface="Arial"/>
              </a:rPr>
              <a:t>is </a:t>
            </a:r>
            <a:r>
              <a:rPr lang="en-US" sz="3100" b="1" dirty="0">
                <a:latin typeface="Arial"/>
                <a:cs typeface="Arial"/>
              </a:rPr>
              <a:t>a lack of uniformity of </a:t>
            </a:r>
            <a:r>
              <a:rPr lang="en-US" sz="3100" b="1" dirty="0" smtClean="0">
                <a:latin typeface="Arial"/>
                <a:cs typeface="Arial"/>
              </a:rPr>
              <a:t>classification…</a:t>
            </a:r>
            <a:r>
              <a:rPr lang="en-US" sz="2700" b="1" dirty="0">
                <a:latin typeface="Arial"/>
                <a:cs typeface="Arial"/>
              </a:rPr>
              <a:t/>
            </a:r>
            <a:br>
              <a:rPr lang="en-US" sz="2700" b="1" dirty="0">
                <a:latin typeface="Arial"/>
                <a:cs typeface="Arial"/>
              </a:rPr>
            </a:br>
            <a:r>
              <a:rPr lang="en-US" sz="2700" b="1" dirty="0" smtClean="0">
                <a:latin typeface="Arial"/>
                <a:cs typeface="Arial"/>
              </a:rPr>
              <a:t>Need of </a:t>
            </a:r>
            <a:r>
              <a:rPr lang="en-US" sz="2700" b="1" smtClean="0">
                <a:latin typeface="Arial"/>
                <a:cs typeface="Arial"/>
              </a:rPr>
              <a:t>common language!</a:t>
            </a:r>
            <a:endParaRPr lang="en-US" sz="2700" dirty="0"/>
          </a:p>
        </p:txBody>
      </p:sp>
      <p:sp>
        <p:nvSpPr>
          <p:cNvPr id="3" name="Content Placeholder 2"/>
          <p:cNvSpPr>
            <a:spLocks noGrp="1"/>
          </p:cNvSpPr>
          <p:nvPr>
            <p:ph sz="quarter" idx="13"/>
          </p:nvPr>
        </p:nvSpPr>
        <p:spPr>
          <a:xfrm>
            <a:off x="522514" y="1295400"/>
            <a:ext cx="8347166" cy="4940807"/>
          </a:xfrm>
        </p:spPr>
        <p:txBody>
          <a:bodyPr>
            <a:normAutofit/>
          </a:bodyPr>
          <a:lstStyle/>
          <a:p>
            <a:pPr marL="0" indent="0">
              <a:buNone/>
            </a:pPr>
            <a:r>
              <a:rPr lang="en-US" sz="2000" dirty="0" smtClean="0">
                <a:latin typeface="Arial" panose="020B0604020202020204" pitchFamily="34" charset="0"/>
                <a:cs typeface="Arial" panose="020B0604020202020204" pitchFamily="34" charset="0"/>
              </a:rPr>
              <a:t>There </a:t>
            </a:r>
            <a:r>
              <a:rPr lang="en-US" sz="2000" dirty="0">
                <a:latin typeface="Arial" panose="020B0604020202020204" pitchFamily="34" charset="0"/>
                <a:cs typeface="Arial" panose="020B0604020202020204" pitchFamily="34" charset="0"/>
              </a:rPr>
              <a:t>are two major groups of stenosis:</a:t>
            </a:r>
          </a:p>
          <a:p>
            <a:r>
              <a:rPr lang="en-US" sz="1800" b="1" dirty="0" smtClean="0">
                <a:solidFill>
                  <a:srgbClr val="FF0000"/>
                </a:solidFill>
                <a:latin typeface="Arial" panose="020B0604020202020204" pitchFamily="34" charset="0"/>
                <a:cs typeface="Arial" panose="020B0604020202020204" pitchFamily="34" charset="0"/>
              </a:rPr>
              <a:t>Structural</a:t>
            </a:r>
          </a:p>
          <a:p>
            <a:r>
              <a:rPr lang="en-US" sz="1800" b="1" dirty="0">
                <a:solidFill>
                  <a:srgbClr val="FF0000"/>
                </a:solidFill>
                <a:latin typeface="Arial" panose="020B0604020202020204" pitchFamily="34" charset="0"/>
                <a:cs typeface="Arial" panose="020B0604020202020204" pitchFamily="34" charset="0"/>
              </a:rPr>
              <a:t>Dynamic or </a:t>
            </a:r>
            <a:r>
              <a:rPr lang="en-US" sz="1800" b="1" dirty="0" smtClean="0">
                <a:solidFill>
                  <a:srgbClr val="FF0000"/>
                </a:solidFill>
                <a:latin typeface="Arial" panose="020B0604020202020204" pitchFamily="34" charset="0"/>
                <a:cs typeface="Arial" panose="020B0604020202020204" pitchFamily="34" charset="0"/>
              </a:rPr>
              <a:t>functional</a:t>
            </a:r>
          </a:p>
          <a:p>
            <a:endParaRPr lang="en-US" sz="1800" b="1" dirty="0" smtClean="0">
              <a:solidFill>
                <a:srgbClr val="FF0000"/>
              </a:solidFill>
              <a:latin typeface="Arial" panose="020B0604020202020204" pitchFamily="34" charset="0"/>
              <a:cs typeface="Arial" panose="020B0604020202020204" pitchFamily="34" charset="0"/>
            </a:endParaRPr>
          </a:p>
          <a:p>
            <a:pPr marL="0" indent="0">
              <a:buNone/>
            </a:pPr>
            <a:r>
              <a:rPr lang="en-US" sz="2000" dirty="0" smtClean="0">
                <a:latin typeface="Arial" panose="020B0604020202020204" pitchFamily="34" charset="0"/>
                <a:cs typeface="Arial" panose="020B0604020202020204" pitchFamily="34" charset="0"/>
              </a:rPr>
              <a:t>Classification </a:t>
            </a:r>
            <a:r>
              <a:rPr lang="en-US" sz="2000" dirty="0">
                <a:latin typeface="Arial" panose="020B0604020202020204" pitchFamily="34" charset="0"/>
                <a:cs typeface="Arial" panose="020B0604020202020204" pitchFamily="34" charset="0"/>
              </a:rPr>
              <a:t>by </a:t>
            </a:r>
            <a:r>
              <a:rPr lang="en-US" sz="2000" dirty="0" smtClean="0">
                <a:latin typeface="Arial" panose="020B0604020202020204" pitchFamily="34" charset="0"/>
                <a:cs typeface="Arial" panose="020B0604020202020204" pitchFamily="34" charset="0"/>
              </a:rPr>
              <a:t>Cotton </a:t>
            </a:r>
            <a:r>
              <a:rPr lang="en-US" sz="2000" b="1" dirty="0">
                <a:latin typeface="Arial" panose="020B0604020202020204" pitchFamily="34" charset="0"/>
                <a:cs typeface="Arial" panose="020B0604020202020204" pitchFamily="34" charset="0"/>
              </a:rPr>
              <a:t>Severity of TS </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marL="685800" lvl="2" indent="-228600"/>
            <a:r>
              <a:rPr lang="en-US" sz="1600" dirty="0">
                <a:latin typeface="Arial" panose="020B0604020202020204" pitchFamily="34" charset="0"/>
                <a:cs typeface="Arial" panose="020B0604020202020204" pitchFamily="34" charset="0"/>
              </a:rPr>
              <a:t>mild (&lt;70%) </a:t>
            </a:r>
          </a:p>
          <a:p>
            <a:pPr marL="685800" lvl="2" indent="-228600"/>
            <a:r>
              <a:rPr lang="en-US" sz="1600" dirty="0">
                <a:latin typeface="Arial" panose="020B0604020202020204" pitchFamily="34" charset="0"/>
                <a:cs typeface="Arial" panose="020B0604020202020204" pitchFamily="34" charset="0"/>
              </a:rPr>
              <a:t>moderate (71–90%)</a:t>
            </a:r>
          </a:p>
          <a:p>
            <a:pPr marL="685800" lvl="2" indent="-228600"/>
            <a:r>
              <a:rPr lang="en-US" sz="1600" dirty="0">
                <a:latin typeface="Arial" panose="020B0604020202020204" pitchFamily="34" charset="0"/>
                <a:cs typeface="Arial" panose="020B0604020202020204" pitchFamily="34" charset="0"/>
              </a:rPr>
              <a:t>severe (&gt;90</a:t>
            </a:r>
            <a:r>
              <a:rPr lang="en-US" sz="1600" dirty="0" smtClean="0">
                <a:latin typeface="Arial" panose="020B0604020202020204" pitchFamily="34" charset="0"/>
                <a:cs typeface="Arial" panose="020B0604020202020204" pitchFamily="34" charset="0"/>
              </a:rPr>
              <a:t>%)</a:t>
            </a:r>
          </a:p>
          <a:p>
            <a:pPr marL="685800" lvl="2" indent="-228600"/>
            <a:endParaRPr lang="en-US" sz="1400" dirty="0" smtClean="0">
              <a:latin typeface="Arial" panose="020B0604020202020204" pitchFamily="34" charset="0"/>
              <a:cs typeface="Arial" panose="020B0604020202020204" pitchFamily="34" charset="0"/>
            </a:endParaRPr>
          </a:p>
          <a:p>
            <a:pPr marL="0" indent="0">
              <a:buNone/>
            </a:pPr>
            <a:r>
              <a:rPr lang="en-US" sz="2000" b="1" dirty="0">
                <a:latin typeface="Arial" panose="020B0604020202020204" pitchFamily="34" charset="0"/>
                <a:cs typeface="Arial" panose="020B0604020202020204" pitchFamily="34" charset="0"/>
              </a:rPr>
              <a:t>Classification by McCaffrey :</a:t>
            </a:r>
          </a:p>
          <a:p>
            <a:pPr marL="458788" lvl="1" indent="-285750"/>
            <a:r>
              <a:rPr lang="en-US" sz="1600" dirty="0" smtClean="0">
                <a:latin typeface="Arial" panose="020B0604020202020204" pitchFamily="34" charset="0"/>
                <a:cs typeface="Arial" panose="020B0604020202020204" pitchFamily="34" charset="0"/>
              </a:rPr>
              <a:t>Stage </a:t>
            </a:r>
            <a:r>
              <a:rPr lang="en-US" sz="1600" dirty="0">
                <a:latin typeface="Arial" panose="020B0604020202020204" pitchFamily="34" charset="0"/>
                <a:cs typeface="Arial" panose="020B0604020202020204" pitchFamily="34" charset="0"/>
              </a:rPr>
              <a:t>1 in the </a:t>
            </a:r>
            <a:r>
              <a:rPr lang="en-US" sz="1600" dirty="0" err="1">
                <a:latin typeface="Arial" panose="020B0604020202020204" pitchFamily="34" charset="0"/>
                <a:cs typeface="Arial" panose="020B0604020202020204" pitchFamily="34" charset="0"/>
              </a:rPr>
              <a:t>subglottis</a:t>
            </a:r>
            <a:r>
              <a:rPr lang="en-US" sz="1600" dirty="0">
                <a:latin typeface="Arial" panose="020B0604020202020204" pitchFamily="34" charset="0"/>
                <a:cs typeface="Arial" panose="020B0604020202020204" pitchFamily="34" charset="0"/>
              </a:rPr>
              <a:t> or trachea, </a:t>
            </a:r>
            <a:r>
              <a:rPr lang="en-US" sz="1600" dirty="0">
                <a:solidFill>
                  <a:srgbClr val="FF0000"/>
                </a:solidFill>
                <a:latin typeface="Arial" panose="020B0604020202020204" pitchFamily="34" charset="0"/>
                <a:cs typeface="Arial" panose="020B0604020202020204" pitchFamily="34" charset="0"/>
              </a:rPr>
              <a:t>&lt;1 cm </a:t>
            </a:r>
            <a:r>
              <a:rPr lang="en-US" sz="1600" dirty="0">
                <a:latin typeface="Arial" panose="020B0604020202020204" pitchFamily="34" charset="0"/>
                <a:cs typeface="Arial" panose="020B0604020202020204" pitchFamily="34" charset="0"/>
              </a:rPr>
              <a:t>in length. </a:t>
            </a:r>
          </a:p>
          <a:p>
            <a:pPr marL="458788" lvl="1" indent="-285750"/>
            <a:r>
              <a:rPr lang="en-US" sz="1600" dirty="0" smtClean="0">
                <a:latin typeface="Arial" panose="020B0604020202020204" pitchFamily="34" charset="0"/>
                <a:cs typeface="Arial" panose="020B0604020202020204" pitchFamily="34" charset="0"/>
              </a:rPr>
              <a:t>Stage </a:t>
            </a:r>
            <a:r>
              <a:rPr lang="en-US" sz="1600" dirty="0">
                <a:latin typeface="Arial" panose="020B0604020202020204" pitchFamily="34" charset="0"/>
                <a:cs typeface="Arial" panose="020B0604020202020204" pitchFamily="34" charset="0"/>
              </a:rPr>
              <a:t>2 in the </a:t>
            </a:r>
            <a:r>
              <a:rPr lang="en-US" sz="1600" dirty="0" err="1">
                <a:latin typeface="Arial" panose="020B0604020202020204" pitchFamily="34" charset="0"/>
                <a:cs typeface="Arial" panose="020B0604020202020204" pitchFamily="34" charset="0"/>
              </a:rPr>
              <a:t>subglottis</a:t>
            </a:r>
            <a:r>
              <a:rPr lang="en-US" sz="1600" dirty="0">
                <a:latin typeface="Arial" panose="020B0604020202020204" pitchFamily="34" charset="0"/>
                <a:cs typeface="Arial" panose="020B0604020202020204" pitchFamily="34" charset="0"/>
              </a:rPr>
              <a:t>, </a:t>
            </a:r>
            <a:r>
              <a:rPr lang="en-US" sz="1600" dirty="0">
                <a:solidFill>
                  <a:srgbClr val="FF0000"/>
                </a:solidFill>
                <a:latin typeface="Arial" panose="020B0604020202020204" pitchFamily="34" charset="0"/>
                <a:cs typeface="Arial" panose="020B0604020202020204" pitchFamily="34" charset="0"/>
              </a:rPr>
              <a:t>&gt;1 cm </a:t>
            </a:r>
            <a:r>
              <a:rPr lang="en-US" sz="1600" dirty="0">
                <a:latin typeface="Arial" panose="020B0604020202020204" pitchFamily="34" charset="0"/>
                <a:cs typeface="Arial" panose="020B0604020202020204" pitchFamily="34" charset="0"/>
              </a:rPr>
              <a:t>in length. </a:t>
            </a:r>
          </a:p>
          <a:p>
            <a:pPr marL="458788" lvl="1" indent="-285750"/>
            <a:r>
              <a:rPr lang="en-US" sz="1600" dirty="0" smtClean="0">
                <a:latin typeface="Arial" panose="020B0604020202020204" pitchFamily="34" charset="0"/>
                <a:cs typeface="Arial" panose="020B0604020202020204" pitchFamily="34" charset="0"/>
              </a:rPr>
              <a:t>Stage </a:t>
            </a:r>
            <a:r>
              <a:rPr lang="en-US" sz="1600" dirty="0">
                <a:latin typeface="Arial" panose="020B0604020202020204" pitchFamily="34" charset="0"/>
                <a:cs typeface="Arial" panose="020B0604020202020204" pitchFamily="34" charset="0"/>
              </a:rPr>
              <a:t>3 in the </a:t>
            </a:r>
            <a:r>
              <a:rPr lang="en-US" sz="1600" dirty="0" err="1">
                <a:latin typeface="Arial" panose="020B0604020202020204" pitchFamily="34" charset="0"/>
                <a:cs typeface="Arial" panose="020B0604020202020204" pitchFamily="34" charset="0"/>
              </a:rPr>
              <a:t>subglottis</a:t>
            </a:r>
            <a:r>
              <a:rPr lang="en-US" sz="1600" dirty="0">
                <a:latin typeface="Arial" panose="020B0604020202020204" pitchFamily="34" charset="0"/>
                <a:cs typeface="Arial" panose="020B0604020202020204" pitchFamily="34" charset="0"/>
              </a:rPr>
              <a:t> and upper trachea. </a:t>
            </a:r>
          </a:p>
          <a:p>
            <a:pPr marL="458788" lvl="1" indent="-285750"/>
            <a:r>
              <a:rPr lang="en-US" sz="1600" dirty="0" smtClean="0">
                <a:latin typeface="Arial" panose="020B0604020202020204" pitchFamily="34" charset="0"/>
                <a:cs typeface="Arial" panose="020B0604020202020204" pitchFamily="34" charset="0"/>
              </a:rPr>
              <a:t>Stage </a:t>
            </a:r>
            <a:r>
              <a:rPr lang="en-US" sz="1600" dirty="0">
                <a:latin typeface="Arial" panose="020B0604020202020204" pitchFamily="34" charset="0"/>
                <a:cs typeface="Arial" panose="020B0604020202020204" pitchFamily="34" charset="0"/>
              </a:rPr>
              <a:t>4 in the glottis with vocal cord fixation and paralysis</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342900" indent="-342900"/>
            <a:endParaRPr lang="en-US" sz="2400" b="1" dirty="0">
              <a:solidFill>
                <a:srgbClr val="FF0000"/>
              </a:solidFill>
            </a:endParaRPr>
          </a:p>
          <a:p>
            <a:endParaRPr lang="en-US" dirty="0"/>
          </a:p>
        </p:txBody>
      </p:sp>
      <p:sp>
        <p:nvSpPr>
          <p:cNvPr id="4" name="TextBox 3"/>
          <p:cNvSpPr txBox="1"/>
          <p:nvPr/>
        </p:nvSpPr>
        <p:spPr>
          <a:xfrm>
            <a:off x="667756" y="6236207"/>
            <a:ext cx="7397687" cy="553998"/>
          </a:xfrm>
          <a:prstGeom prst="rect">
            <a:avLst/>
          </a:prstGeom>
          <a:noFill/>
        </p:spPr>
        <p:txBody>
          <a:bodyPr wrap="square" rtlCol="0">
            <a:spAutoFit/>
          </a:bodyPr>
          <a:lstStyle/>
          <a:p>
            <a:r>
              <a:rPr lang="en-US" sz="1200" dirty="0">
                <a:latin typeface="Arial"/>
                <a:cs typeface="Arial"/>
              </a:rPr>
              <a:t>Tracheal stenosis diagnosis and management-B.E. </a:t>
            </a:r>
            <a:r>
              <a:rPr lang="en-US" sz="1200" dirty="0" err="1">
                <a:latin typeface="Arial"/>
                <a:cs typeface="Arial"/>
              </a:rPr>
              <a:t>Mostafa,C</a:t>
            </a:r>
            <a:r>
              <a:rPr lang="en-US" sz="1200" dirty="0">
                <a:latin typeface="Arial"/>
                <a:cs typeface="Arial"/>
              </a:rPr>
              <a:t> </a:t>
            </a:r>
            <a:r>
              <a:rPr lang="en-US" sz="1200" dirty="0" err="1">
                <a:latin typeface="Arial"/>
                <a:cs typeface="Arial"/>
              </a:rPr>
              <a:t>Chaoukh,A</a:t>
            </a:r>
            <a:r>
              <a:rPr lang="en-US" sz="1200" dirty="0">
                <a:latin typeface="Arial"/>
                <a:cs typeface="Arial"/>
              </a:rPr>
              <a:t> Halafawi,2012</a:t>
            </a:r>
          </a:p>
          <a:p>
            <a:endParaRPr lang="en-US" dirty="0"/>
          </a:p>
        </p:txBody>
      </p:sp>
    </p:spTree>
    <p:extLst>
      <p:ext uri="{BB962C8B-B14F-4D97-AF65-F5344CB8AC3E}">
        <p14:creationId xmlns:p14="http://schemas.microsoft.com/office/powerpoint/2010/main" xmlns="" val="31556726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0"/>
            <a:ext cx="8591550" cy="1323550"/>
          </a:xfrm>
        </p:spPr>
        <p:txBody>
          <a:bodyPr>
            <a:noAutofit/>
          </a:bodyPr>
          <a:lstStyle/>
          <a:p>
            <a:r>
              <a:rPr lang="en-US" sz="2400" b="1" dirty="0"/>
              <a:t>A proposed classification system of central airway </a:t>
            </a:r>
            <a:r>
              <a:rPr lang="en-US" sz="2400" b="1" dirty="0" err="1"/>
              <a:t>stenosis,</a:t>
            </a:r>
            <a:r>
              <a:rPr lang="en-US" sz="2400" baseline="30000" dirty="0" err="1"/>
              <a:t>L</a:t>
            </a:r>
            <a:r>
              <a:rPr lang="en-US" sz="2400" baseline="30000" dirty="0"/>
              <a:t>. </a:t>
            </a:r>
            <a:r>
              <a:rPr lang="en-US" sz="2400" baseline="30000" dirty="0" err="1"/>
              <a:t>Freitag</a:t>
            </a:r>
            <a:r>
              <a:rPr lang="en-US" sz="2400" baseline="30000" dirty="0"/>
              <a:t> </a:t>
            </a:r>
            <a:r>
              <a:rPr lang="en-US" sz="2400" dirty="0"/>
              <a:t> </a:t>
            </a:r>
            <a:r>
              <a:rPr lang="en-US" sz="2400" baseline="30000" dirty="0"/>
              <a:t>, A. Ernst , M. Unger </a:t>
            </a:r>
            <a:r>
              <a:rPr lang="en-US" sz="2400" dirty="0"/>
              <a:t> </a:t>
            </a:r>
            <a:r>
              <a:rPr lang="en-US" sz="2400" baseline="30000" dirty="0"/>
              <a:t>, K. </a:t>
            </a:r>
            <a:r>
              <a:rPr lang="en-US" sz="2400" baseline="30000" dirty="0" err="1"/>
              <a:t>Kovitz</a:t>
            </a:r>
            <a:r>
              <a:rPr lang="en-US" sz="2400" baseline="30000" dirty="0"/>
              <a:t> </a:t>
            </a:r>
            <a:r>
              <a:rPr lang="en-US" sz="2400" baseline="30000" dirty="0" smtClean="0"/>
              <a:t>and </a:t>
            </a:r>
            <a:r>
              <a:rPr lang="en-US" sz="2400" baseline="30000" dirty="0"/>
              <a:t>C. H. </a:t>
            </a:r>
            <a:r>
              <a:rPr lang="en-US" sz="2400" baseline="30000" dirty="0" err="1"/>
              <a:t>Marquette.ERJ</a:t>
            </a:r>
            <a:r>
              <a:rPr lang="en-US" sz="2400" baseline="30000" dirty="0"/>
              <a:t>, 2007</a:t>
            </a:r>
            <a:r>
              <a:rPr lang="en-US" sz="2400" dirty="0"/>
              <a:t/>
            </a:r>
            <a:br>
              <a:rPr lang="en-US" sz="2400" dirty="0"/>
            </a:br>
            <a:endParaRPr lang="en-US" sz="2400" dirty="0"/>
          </a:p>
        </p:txBody>
      </p:sp>
      <p:sp>
        <p:nvSpPr>
          <p:cNvPr id="3" name="Content Placeholder 2"/>
          <p:cNvSpPr>
            <a:spLocks noGrp="1"/>
          </p:cNvSpPr>
          <p:nvPr>
            <p:ph sz="quarter" idx="13"/>
          </p:nvPr>
        </p:nvSpPr>
        <p:spPr>
          <a:xfrm>
            <a:off x="274320" y="1552150"/>
            <a:ext cx="8595360" cy="4900175"/>
          </a:xfrm>
        </p:spPr>
        <p:txBody>
          <a:bodyPr>
            <a:normAutofit fontScale="40000" lnSpcReduction="20000"/>
          </a:bodyPr>
          <a:lstStyle/>
          <a:p>
            <a:pPr marL="0" indent="0">
              <a:buNone/>
            </a:pPr>
            <a:r>
              <a:rPr lang="en-US" sz="4400" b="1" dirty="0" smtClean="0"/>
              <a:t>DEGREE OF STENOSIS</a:t>
            </a:r>
            <a:r>
              <a:rPr lang="en-US" sz="4400" dirty="0"/>
              <a:t>	</a:t>
            </a:r>
          </a:p>
          <a:p>
            <a:r>
              <a:rPr lang="en-US" sz="5000" dirty="0"/>
              <a:t>0	No stenosis	</a:t>
            </a:r>
          </a:p>
          <a:p>
            <a:r>
              <a:rPr lang="en-US" sz="5000" dirty="0"/>
              <a:t>1	&lt;</a:t>
            </a:r>
            <a:r>
              <a:rPr lang="en-US" sz="5000" dirty="0" smtClean="0"/>
              <a:t>25</a:t>
            </a:r>
            <a:r>
              <a:rPr lang="en-US" sz="5000" baseline="30000" dirty="0"/>
              <a:t>%</a:t>
            </a:r>
            <a:r>
              <a:rPr lang="en-US" sz="5000" dirty="0"/>
              <a:t>	</a:t>
            </a:r>
          </a:p>
          <a:p>
            <a:r>
              <a:rPr lang="en-US" sz="5000" dirty="0"/>
              <a:t>2	26–</a:t>
            </a:r>
            <a:r>
              <a:rPr lang="en-US" sz="5000" dirty="0" smtClean="0"/>
              <a:t>50</a:t>
            </a:r>
            <a:r>
              <a:rPr lang="en-US" sz="5000" baseline="30000" dirty="0"/>
              <a:t>%</a:t>
            </a:r>
            <a:r>
              <a:rPr lang="en-US" sz="5000" dirty="0"/>
              <a:t>	</a:t>
            </a:r>
          </a:p>
          <a:p>
            <a:r>
              <a:rPr lang="en-US" sz="5000" dirty="0"/>
              <a:t>3	51–</a:t>
            </a:r>
            <a:r>
              <a:rPr lang="en-US" sz="5000" dirty="0" smtClean="0"/>
              <a:t>75</a:t>
            </a:r>
            <a:r>
              <a:rPr lang="en-US" sz="5000" baseline="30000" dirty="0"/>
              <a:t>%</a:t>
            </a:r>
            <a:r>
              <a:rPr lang="en-US" sz="5000" dirty="0"/>
              <a:t>	</a:t>
            </a:r>
          </a:p>
          <a:p>
            <a:r>
              <a:rPr lang="en-US" sz="5000" dirty="0"/>
              <a:t>4	76–</a:t>
            </a:r>
            <a:r>
              <a:rPr lang="en-US" sz="5000" dirty="0" smtClean="0"/>
              <a:t>90</a:t>
            </a:r>
            <a:r>
              <a:rPr lang="en-US" sz="5000" baseline="30000" dirty="0"/>
              <a:t>%</a:t>
            </a:r>
            <a:endParaRPr lang="en-US" sz="5000" dirty="0"/>
          </a:p>
          <a:p>
            <a:r>
              <a:rPr lang="en-US" sz="5000" dirty="0"/>
              <a:t>5	90–complete </a:t>
            </a:r>
            <a:r>
              <a:rPr lang="en-US" sz="5000" dirty="0" smtClean="0"/>
              <a:t>obstruction</a:t>
            </a:r>
          </a:p>
          <a:p>
            <a:pPr marL="0" indent="0">
              <a:buNone/>
            </a:pPr>
            <a:r>
              <a:rPr lang="en-US" sz="4400" dirty="0"/>
              <a:t>	</a:t>
            </a:r>
            <a:endParaRPr lang="en-US" sz="4400" dirty="0" smtClean="0"/>
          </a:p>
          <a:p>
            <a:pPr marL="0" indent="0">
              <a:buNone/>
            </a:pPr>
            <a:r>
              <a:rPr lang="en-US" sz="5000" b="1" dirty="0" smtClean="0"/>
              <a:t>LOCATION	</a:t>
            </a:r>
          </a:p>
          <a:p>
            <a:r>
              <a:rPr lang="en-US" sz="4400" dirty="0" smtClean="0"/>
              <a:t>I</a:t>
            </a:r>
            <a:r>
              <a:rPr lang="en-US" sz="4400" dirty="0"/>
              <a:t>	Upper third of the trachea	</a:t>
            </a:r>
          </a:p>
          <a:p>
            <a:r>
              <a:rPr lang="en-US" sz="4400" dirty="0"/>
              <a:t>II	Middle third of the trachea	</a:t>
            </a:r>
          </a:p>
          <a:p>
            <a:r>
              <a:rPr lang="en-US" sz="4400" dirty="0"/>
              <a:t>III	Lower third of the trachea	</a:t>
            </a:r>
          </a:p>
          <a:p>
            <a:r>
              <a:rPr lang="en-US" sz="4400" dirty="0"/>
              <a:t>IV	Right main bronchus	</a:t>
            </a:r>
          </a:p>
          <a:p>
            <a:r>
              <a:rPr lang="en-US" sz="4400" dirty="0"/>
              <a:t>V	Left main </a:t>
            </a:r>
            <a:r>
              <a:rPr lang="en-US" sz="4400" dirty="0" smtClean="0"/>
              <a:t>bronchus</a:t>
            </a:r>
          </a:p>
          <a:p>
            <a:pPr marL="0" indent="0">
              <a:buNone/>
            </a:pPr>
            <a:endParaRPr lang="en-US" dirty="0" smtClean="0"/>
          </a:p>
          <a:p>
            <a:pPr marL="0" indent="0">
              <a:buNone/>
            </a:pPr>
            <a:r>
              <a:rPr lang="en-US" dirty="0"/>
              <a:t>	</a:t>
            </a:r>
          </a:p>
          <a:p>
            <a:pPr marL="0" indent="0">
              <a:buNone/>
            </a:pPr>
            <a:r>
              <a:rPr lang="en-US" dirty="0"/>
              <a:t>	</a:t>
            </a:r>
          </a:p>
          <a:p>
            <a:endParaRPr lang="en-US" dirty="0"/>
          </a:p>
        </p:txBody>
      </p:sp>
    </p:spTree>
    <p:extLst>
      <p:ext uri="{BB962C8B-B14F-4D97-AF65-F5344CB8AC3E}">
        <p14:creationId xmlns:p14="http://schemas.microsoft.com/office/powerpoint/2010/main" xmlns="" val="41144052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4294967295"/>
          </p:nvPr>
        </p:nvSpPr>
        <p:spPr>
          <a:xfrm>
            <a:off x="609600" y="351548"/>
            <a:ext cx="8229600" cy="6841416"/>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ormAutofit/>
          </a:bodyPr>
          <a:lstStyle/>
          <a:p>
            <a:pPr marL="0" indent="0">
              <a:buNone/>
            </a:pPr>
            <a:r>
              <a:rPr lang="en-US" sz="2400" u="sng" dirty="0" smtClean="0">
                <a:latin typeface="Arial" panose="020B0604020202020204" pitchFamily="34" charset="0"/>
                <a:cs typeface="Arial" panose="020B0604020202020204" pitchFamily="34" charset="0"/>
              </a:rPr>
              <a:t>MORPHOLOGICAL ASPECTS OF TS </a:t>
            </a:r>
            <a:endParaRPr lang="en-CA" sz="2400" b="1" u="sng" dirty="0" smtClean="0">
              <a:solidFill>
                <a:schemeClr val="tx1"/>
              </a:solidFill>
              <a:latin typeface="Arial" panose="020B0604020202020204" pitchFamily="34" charset="0"/>
              <a:cs typeface="Arial" panose="020B0604020202020204" pitchFamily="34" charset="0"/>
            </a:endParaRPr>
          </a:p>
        </p:txBody>
      </p:sp>
      <p:pic>
        <p:nvPicPr>
          <p:cNvPr id="2" name="Picture 1" descr="stenoze 1.jpg"/>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731715" y="2631233"/>
            <a:ext cx="7348085" cy="3792626"/>
          </a:xfrm>
          <a:prstGeom prst="rect">
            <a:avLst/>
          </a:prstGeom>
        </p:spPr>
      </p:pic>
      <p:sp>
        <p:nvSpPr>
          <p:cNvPr id="4" name="object 76"/>
          <p:cNvSpPr>
            <a:spLocks noChangeArrowheads="1"/>
          </p:cNvSpPr>
          <p:nvPr/>
        </p:nvSpPr>
        <p:spPr bwMode="auto">
          <a:xfrm>
            <a:off x="3694922" y="5178490"/>
            <a:ext cx="1235367" cy="1142192"/>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en-US"/>
          </a:p>
        </p:txBody>
      </p:sp>
      <p:sp>
        <p:nvSpPr>
          <p:cNvPr id="3" name="TextBox 2"/>
          <p:cNvSpPr txBox="1"/>
          <p:nvPr/>
        </p:nvSpPr>
        <p:spPr>
          <a:xfrm>
            <a:off x="192438" y="873197"/>
            <a:ext cx="5091833" cy="196977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SIMPLE </a:t>
            </a:r>
            <a:r>
              <a:rPr lang="en-US" sz="2000" b="1" dirty="0">
                <a:latin typeface="Arial" panose="020B0604020202020204" pitchFamily="34" charset="0"/>
                <a:cs typeface="Arial" panose="020B0604020202020204" pitchFamily="34" charset="0"/>
              </a:rPr>
              <a:t>STENOSIS </a:t>
            </a:r>
            <a:r>
              <a:rPr lang="en-US" sz="2000" b="1" dirty="0" smtClean="0">
                <a:latin typeface="Arial" panose="020B0604020202020204" pitchFamily="34" charset="0"/>
                <a:cs typeface="Arial" panose="020B0604020202020204" pitchFamily="34" charset="0"/>
              </a:rPr>
              <a:t>(Web-like stenosis)</a:t>
            </a:r>
            <a:endParaRPr lang="en-US" sz="2000" dirty="0" smtClean="0">
              <a:latin typeface="Arial" panose="020B0604020202020204" pitchFamily="34" charset="0"/>
              <a:cs typeface="Arial" panose="020B0604020202020204" pitchFamily="34" charset="0"/>
            </a:endParaRP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mucosal disease</a:t>
            </a: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membranous concentric </a:t>
            </a:r>
            <a:r>
              <a:rPr lang="en-US" sz="1600" dirty="0" err="1" smtClean="0">
                <a:latin typeface="Arial" panose="020B0604020202020204" pitchFamily="34" charset="0"/>
                <a:cs typeface="Arial" panose="020B0604020202020204" pitchFamily="34" charset="0"/>
              </a:rPr>
              <a:t>stenosis</a:t>
            </a:r>
            <a:r>
              <a:rPr lang="en-US" sz="1600" dirty="0" smtClean="0">
                <a:latin typeface="Arial" panose="020B0604020202020204" pitchFamily="34" charset="0"/>
                <a:cs typeface="Arial" panose="020B0604020202020204" pitchFamily="34" charset="0"/>
              </a:rPr>
              <a:t> </a:t>
            </a: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short segment &lt;1 cm </a:t>
            </a: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without any damage to the cartilages. </a:t>
            </a:r>
          </a:p>
          <a:p>
            <a:endParaRPr lang="en-US" dirty="0"/>
          </a:p>
        </p:txBody>
      </p:sp>
      <p:sp>
        <p:nvSpPr>
          <p:cNvPr id="6" name="object 75"/>
          <p:cNvSpPr>
            <a:spLocks noChangeArrowheads="1"/>
          </p:cNvSpPr>
          <p:nvPr/>
        </p:nvSpPr>
        <p:spPr bwMode="auto">
          <a:xfrm>
            <a:off x="7292983" y="5178490"/>
            <a:ext cx="1203979" cy="1142192"/>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en-US"/>
          </a:p>
        </p:txBody>
      </p:sp>
      <p:sp>
        <p:nvSpPr>
          <p:cNvPr id="5" name="TextBox 4"/>
          <p:cNvSpPr txBox="1"/>
          <p:nvPr/>
        </p:nvSpPr>
        <p:spPr>
          <a:xfrm>
            <a:off x="5284271" y="887262"/>
            <a:ext cx="3324111" cy="2000548"/>
          </a:xfrm>
          <a:prstGeom prst="rect">
            <a:avLst/>
          </a:prstGeom>
          <a:noFill/>
        </p:spPr>
        <p:txBody>
          <a:bodyPr wrap="square" rtlCol="0">
            <a:spAutoFit/>
          </a:bodyPr>
          <a:lstStyle/>
          <a:p>
            <a:pPr>
              <a:spcBef>
                <a:spcPts val="600"/>
              </a:spcBef>
            </a:pPr>
            <a:r>
              <a:rPr lang="en-US" sz="2000" b="1" dirty="0" smtClean="0">
                <a:latin typeface="Arial" panose="020B0604020202020204" pitchFamily="34" charset="0"/>
                <a:cs typeface="Arial" panose="020B0604020202020204" pitchFamily="34" charset="0"/>
              </a:rPr>
              <a:t>COMPLEX STENOSIS</a:t>
            </a:r>
            <a:endParaRPr lang="en-US" sz="2000" dirty="0" smtClean="0">
              <a:latin typeface="Arial" panose="020B0604020202020204" pitchFamily="34" charset="0"/>
              <a:cs typeface="Arial" panose="020B0604020202020204" pitchFamily="34" charset="0"/>
            </a:endParaRP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intramural disease</a:t>
            </a: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long lesion &gt; 1 cm</a:t>
            </a:r>
          </a:p>
          <a:p>
            <a:pPr marL="285750" indent="-285750">
              <a:spcBef>
                <a:spcPts val="600"/>
              </a:spcBef>
              <a:buFont typeface="Arial" panose="020B0604020202020204" pitchFamily="34" charset="0"/>
              <a:buChar char="•"/>
            </a:pPr>
            <a:r>
              <a:rPr lang="en-US" sz="1600" dirty="0" smtClean="0">
                <a:latin typeface="Arial" panose="020B0604020202020204" pitchFamily="34" charset="0"/>
                <a:cs typeface="Arial" panose="020B0604020202020204" pitchFamily="34" charset="0"/>
              </a:rPr>
              <a:t>involvement of tracheal wall</a:t>
            </a:r>
          </a:p>
          <a:p>
            <a:pPr marL="285750" indent="-285750">
              <a:spcBef>
                <a:spcPts val="600"/>
              </a:spcBef>
              <a:buFont typeface="Arial" panose="020B0604020202020204" pitchFamily="34" charset="0"/>
              <a:buChar char="•"/>
            </a:pPr>
            <a:r>
              <a:rPr lang="en-US" sz="1600" dirty="0" err="1" smtClean="0">
                <a:latin typeface="Arial" panose="020B0604020202020204" pitchFamily="34" charset="0"/>
                <a:cs typeface="Arial" panose="020B0604020202020204" pitchFamily="34" charset="0"/>
              </a:rPr>
              <a:t>malacia</a:t>
            </a:r>
            <a:r>
              <a:rPr lang="en-US" sz="1600" dirty="0" smtClean="0">
                <a:latin typeface="Arial" panose="020B0604020202020204" pitchFamily="34" charset="0"/>
                <a:cs typeface="Arial" panose="020B0604020202020204" pitchFamily="34" charset="0"/>
              </a:rPr>
              <a:t>.</a:t>
            </a:r>
          </a:p>
          <a:p>
            <a:endParaRPr lang="en-US" dirty="0"/>
          </a:p>
        </p:txBody>
      </p:sp>
      <p:sp>
        <p:nvSpPr>
          <p:cNvPr id="7" name="TextBox 6"/>
          <p:cNvSpPr txBox="1"/>
          <p:nvPr/>
        </p:nvSpPr>
        <p:spPr>
          <a:xfrm>
            <a:off x="0" y="6393518"/>
            <a:ext cx="8951562" cy="400110"/>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Bronchoscopy and Central Airway Disorders</a:t>
            </a:r>
          </a:p>
          <a:p>
            <a:r>
              <a:rPr lang="en-US" sz="1000" dirty="0">
                <a:latin typeface="Arial" panose="020B0604020202020204" pitchFamily="34" charset="0"/>
                <a:cs typeface="Arial" panose="020B0604020202020204" pitchFamily="34" charset="0"/>
              </a:rPr>
              <a:t>A Patient-Centered </a:t>
            </a:r>
            <a:r>
              <a:rPr lang="en-US" sz="1000" dirty="0" smtClean="0">
                <a:latin typeface="Arial" panose="020B0604020202020204" pitchFamily="34" charset="0"/>
                <a:cs typeface="Arial" panose="020B0604020202020204" pitchFamily="34" charset="0"/>
              </a:rPr>
              <a:t>Approach, Henri Colt, </a:t>
            </a:r>
            <a:r>
              <a:rPr lang="en-US" sz="1000" dirty="0" err="1">
                <a:latin typeface="Arial" panose="020B0604020202020204" pitchFamily="34" charset="0"/>
                <a:cs typeface="Arial" panose="020B0604020202020204" pitchFamily="34" charset="0"/>
              </a:rPr>
              <a:t>Septimiu</a:t>
            </a:r>
            <a:r>
              <a:rPr lang="en-US" sz="1000" dirty="0">
                <a:latin typeface="Arial" panose="020B0604020202020204" pitchFamily="34" charset="0"/>
                <a:cs typeface="Arial" panose="020B0604020202020204" pitchFamily="34" charset="0"/>
              </a:rPr>
              <a:t> Dan </a:t>
            </a:r>
            <a:r>
              <a:rPr lang="en-US" sz="1000" dirty="0" err="1" smtClean="0">
                <a:latin typeface="Arial" panose="020B0604020202020204" pitchFamily="34" charset="0"/>
                <a:cs typeface="Arial" panose="020B0604020202020204" pitchFamily="34" charset="0"/>
              </a:rPr>
              <a:t>Murgu</a:t>
            </a:r>
            <a:r>
              <a:rPr lang="en-US" sz="1000" dirty="0" smtClean="0">
                <a:latin typeface="Arial" panose="020B0604020202020204" pitchFamily="34" charset="0"/>
                <a:cs typeface="Arial" panose="020B0604020202020204" pitchFamily="34" charset="0"/>
              </a:rPr>
              <a:t>, 2012</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232403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4294967295"/>
          </p:nvPr>
        </p:nvSpPr>
        <p:spPr>
          <a:xfrm>
            <a:off x="428625" y="1513667"/>
            <a:ext cx="8329613" cy="4525963"/>
          </a:xfrm>
        </p:spPr>
        <p:txBody>
          <a:bodyPr>
            <a:normAutofit/>
          </a:bodyPr>
          <a:lstStyle/>
          <a:p>
            <a:r>
              <a:rPr lang="en-US" sz="2000" dirty="0">
                <a:latin typeface="Arial" panose="020B0604020202020204" pitchFamily="34" charset="0"/>
                <a:cs typeface="Arial" panose="020B0604020202020204" pitchFamily="34" charset="0"/>
              </a:rPr>
              <a:t>P</a:t>
            </a:r>
            <a:r>
              <a:rPr lang="en-US" sz="2000" dirty="0" smtClean="0">
                <a:latin typeface="Arial" panose="020B0604020202020204" pitchFamily="34" charset="0"/>
                <a:cs typeface="Arial" panose="020B0604020202020204" pitchFamily="34" charset="0"/>
              </a:rPr>
              <a:t>atients </a:t>
            </a:r>
            <a:r>
              <a:rPr lang="en-US" sz="2000" dirty="0">
                <a:latin typeface="Arial" panose="020B0604020202020204" pitchFamily="34" charset="0"/>
                <a:cs typeface="Arial" panose="020B0604020202020204" pitchFamily="34" charset="0"/>
              </a:rPr>
              <a:t>are inoperable due to extensive airway </a:t>
            </a:r>
            <a:r>
              <a:rPr lang="en-US" sz="2000" dirty="0" smtClean="0">
                <a:latin typeface="Arial" panose="020B0604020202020204" pitchFamily="34" charset="0"/>
                <a:cs typeface="Arial" panose="020B0604020202020204" pitchFamily="34" charset="0"/>
              </a:rPr>
              <a:t>disease. </a:t>
            </a:r>
            <a:endParaRPr lang="en-CA" sz="2000" dirty="0">
              <a:solidFill>
                <a:schemeClr val="tx1"/>
              </a:solidFill>
              <a:latin typeface="Arial" panose="020B0604020202020204" pitchFamily="34" charset="0"/>
              <a:cs typeface="Arial" panose="020B0604020202020204" pitchFamily="34" charset="0"/>
            </a:endParaRPr>
          </a:p>
          <a:p>
            <a:pPr eaLnBrk="1" hangingPunct="1"/>
            <a:r>
              <a:rPr lang="en-CA" sz="2000" dirty="0">
                <a:solidFill>
                  <a:schemeClr val="tx1"/>
                </a:solidFill>
                <a:latin typeface="Arial" panose="020B0604020202020204" pitchFamily="34" charset="0"/>
                <a:cs typeface="Arial" panose="020B0604020202020204" pitchFamily="34" charset="0"/>
              </a:rPr>
              <a:t>T</a:t>
            </a:r>
            <a:r>
              <a:rPr lang="en-CA" sz="2000" dirty="0" smtClean="0">
                <a:solidFill>
                  <a:schemeClr val="tx1"/>
                </a:solidFill>
                <a:latin typeface="Arial" panose="020B0604020202020204" pitchFamily="34" charset="0"/>
                <a:cs typeface="Arial" panose="020B0604020202020204" pitchFamily="34" charset="0"/>
              </a:rPr>
              <a:t>he </a:t>
            </a:r>
            <a:r>
              <a:rPr lang="en-CA" sz="2000" dirty="0">
                <a:solidFill>
                  <a:schemeClr val="tx1"/>
                </a:solidFill>
                <a:latin typeface="Arial" panose="020B0604020202020204" pitchFamily="34" charset="0"/>
                <a:cs typeface="Arial" panose="020B0604020202020204" pitchFamily="34" charset="0"/>
              </a:rPr>
              <a:t>extent of the </a:t>
            </a:r>
            <a:r>
              <a:rPr lang="en-CA" sz="2000" dirty="0" smtClean="0">
                <a:solidFill>
                  <a:schemeClr val="tx1"/>
                </a:solidFill>
                <a:latin typeface="Arial" panose="020B0604020202020204" pitchFamily="34" charset="0"/>
                <a:cs typeface="Arial" panose="020B0604020202020204" pitchFamily="34" charset="0"/>
              </a:rPr>
              <a:t>stenosis</a:t>
            </a:r>
          </a:p>
          <a:p>
            <a:pPr lvl="3"/>
            <a:r>
              <a:rPr lang="en-CA" dirty="0" smtClean="0">
                <a:solidFill>
                  <a:schemeClr val="tx1"/>
                </a:solidFill>
                <a:latin typeface="Arial" panose="020B0604020202020204" pitchFamily="34" charset="0"/>
                <a:cs typeface="Arial" panose="020B0604020202020204" pitchFamily="34" charset="0"/>
              </a:rPr>
              <a:t>&gt;50</a:t>
            </a:r>
            <a:r>
              <a:rPr lang="en-CA" dirty="0">
                <a:solidFill>
                  <a:schemeClr val="tx1"/>
                </a:solidFill>
                <a:latin typeface="Arial" panose="020B0604020202020204" pitchFamily="34" charset="0"/>
                <a:cs typeface="Arial" panose="020B0604020202020204" pitchFamily="34" charset="0"/>
              </a:rPr>
              <a:t>% of the trachea </a:t>
            </a:r>
            <a:endParaRPr lang="en-CA" dirty="0" smtClean="0">
              <a:solidFill>
                <a:schemeClr val="tx1"/>
              </a:solidFill>
              <a:latin typeface="Arial" panose="020B0604020202020204" pitchFamily="34" charset="0"/>
              <a:cs typeface="Arial" panose="020B0604020202020204" pitchFamily="34" charset="0"/>
            </a:endParaRPr>
          </a:p>
          <a:p>
            <a:pPr lvl="3"/>
            <a:r>
              <a:rPr lang="en-CA" dirty="0" smtClean="0">
                <a:solidFill>
                  <a:schemeClr val="tx1"/>
                </a:solidFill>
                <a:latin typeface="Arial" panose="020B0604020202020204" pitchFamily="34" charset="0"/>
                <a:cs typeface="Arial" panose="020B0604020202020204" pitchFamily="34" charset="0"/>
              </a:rPr>
              <a:t>multi-focal involvement</a:t>
            </a:r>
          </a:p>
          <a:p>
            <a:pPr marL="342202" lvl="2" indent="0">
              <a:buNone/>
            </a:pPr>
            <a:endParaRPr lang="en-CA" sz="2400" dirty="0">
              <a:solidFill>
                <a:schemeClr val="tx1"/>
              </a:solidFill>
              <a:latin typeface="Arial" panose="020B0604020202020204" pitchFamily="34" charset="0"/>
              <a:cs typeface="Arial" panose="020B0604020202020204" pitchFamily="34" charset="0"/>
            </a:endParaRPr>
          </a:p>
          <a:p>
            <a:pPr eaLnBrk="1" hangingPunct="1">
              <a:spcAft>
                <a:spcPts val="600"/>
              </a:spcAft>
            </a:pPr>
            <a:r>
              <a:rPr lang="en-CA" sz="2000" dirty="0">
                <a:solidFill>
                  <a:schemeClr val="tx1"/>
                </a:solidFill>
                <a:latin typeface="Arial" panose="020B0604020202020204" pitchFamily="34" charset="0"/>
                <a:cs typeface="Arial" panose="020B0604020202020204" pitchFamily="34" charset="0"/>
              </a:rPr>
              <a:t>F</a:t>
            </a:r>
            <a:r>
              <a:rPr lang="en-CA" sz="2000" dirty="0" smtClean="0">
                <a:solidFill>
                  <a:schemeClr val="tx1"/>
                </a:solidFill>
                <a:latin typeface="Arial" panose="020B0604020202020204" pitchFamily="34" charset="0"/>
                <a:cs typeface="Arial" panose="020B0604020202020204" pitchFamily="34" charset="0"/>
              </a:rPr>
              <a:t>or </a:t>
            </a:r>
            <a:r>
              <a:rPr lang="en-CA" sz="2000" dirty="0">
                <a:solidFill>
                  <a:schemeClr val="tx1"/>
                </a:solidFill>
                <a:latin typeface="Arial" panose="020B0604020202020204" pitchFamily="34" charset="0"/>
                <a:cs typeface="Arial" panose="020B0604020202020204" pitchFamily="34" charset="0"/>
              </a:rPr>
              <a:t>all contraindications </a:t>
            </a:r>
            <a:r>
              <a:rPr lang="en-CA" sz="2000" dirty="0" smtClean="0">
                <a:solidFill>
                  <a:schemeClr val="tx1"/>
                </a:solidFill>
                <a:latin typeface="Arial" panose="020B0604020202020204" pitchFamily="34" charset="0"/>
                <a:cs typeface="Arial" panose="020B0604020202020204" pitchFamily="34" charset="0"/>
              </a:rPr>
              <a:t>of </a:t>
            </a:r>
            <a:r>
              <a:rPr lang="en-CA" sz="2000" dirty="0">
                <a:solidFill>
                  <a:schemeClr val="tx1"/>
                </a:solidFill>
                <a:latin typeface="Arial" panose="020B0604020202020204" pitchFamily="34" charset="0"/>
                <a:cs typeface="Arial" panose="020B0604020202020204" pitchFamily="34" charset="0"/>
              </a:rPr>
              <a:t>an open </a:t>
            </a:r>
            <a:r>
              <a:rPr lang="en-CA" sz="2000" dirty="0" smtClean="0">
                <a:solidFill>
                  <a:schemeClr val="tx1"/>
                </a:solidFill>
                <a:latin typeface="Arial" panose="020B0604020202020204" pitchFamily="34" charset="0"/>
                <a:cs typeface="Arial" panose="020B0604020202020204" pitchFamily="34" charset="0"/>
              </a:rPr>
              <a:t>surgery.</a:t>
            </a:r>
          </a:p>
          <a:p>
            <a:pPr marL="744538" lvl="1" indent="-173038">
              <a:spcAft>
                <a:spcPts val="600"/>
              </a:spcAft>
            </a:pPr>
            <a:r>
              <a:rPr lang="en-US" sz="1800" dirty="0" smtClean="0">
                <a:latin typeface="Arial" panose="020B0604020202020204" pitchFamily="34" charset="0"/>
                <a:cs typeface="Arial" panose="020B0604020202020204" pitchFamily="34" charset="0"/>
              </a:rPr>
              <a:t>The </a:t>
            </a:r>
            <a:r>
              <a:rPr lang="en-US" sz="1800" dirty="0">
                <a:latin typeface="Arial" panose="020B0604020202020204" pitchFamily="34" charset="0"/>
                <a:cs typeface="Arial" panose="020B0604020202020204" pitchFamily="34" charset="0"/>
              </a:rPr>
              <a:t>presence of </a:t>
            </a:r>
            <a:r>
              <a:rPr lang="en-US" sz="1800" dirty="0" smtClean="0">
                <a:latin typeface="Arial" panose="020B0604020202020204" pitchFamily="34" charset="0"/>
                <a:cs typeface="Arial" panose="020B0604020202020204" pitchFamily="34" charset="0"/>
              </a:rPr>
              <a:t>comorbidities.</a:t>
            </a:r>
          </a:p>
          <a:p>
            <a:pPr eaLnBrk="1" hangingPunct="1">
              <a:spcAft>
                <a:spcPts val="600"/>
              </a:spcAft>
            </a:pPr>
            <a:r>
              <a:rPr lang="en-US" sz="2000" dirty="0">
                <a:latin typeface="Arial" panose="020B0604020202020204" pitchFamily="34" charset="0"/>
                <a:cs typeface="Arial" panose="020B0604020202020204" pitchFamily="34" charset="0"/>
              </a:rPr>
              <a:t>B</a:t>
            </a:r>
            <a:r>
              <a:rPr lang="ro-RO" sz="2000" dirty="0" smtClean="0">
                <a:latin typeface="Arial" panose="020B0604020202020204" pitchFamily="34" charset="0"/>
                <a:cs typeface="Arial" panose="020B0604020202020204" pitchFamily="34" charset="0"/>
              </a:rPr>
              <a:t>efore </a:t>
            </a:r>
            <a:r>
              <a:rPr lang="ro-RO" sz="2000" dirty="0">
                <a:latin typeface="Arial" panose="020B0604020202020204" pitchFamily="34" charset="0"/>
                <a:cs typeface="Arial" panose="020B0604020202020204" pitchFamily="34" charset="0"/>
              </a:rPr>
              <a:t>surgery to facilitate patient’s </a:t>
            </a:r>
            <a:r>
              <a:rPr lang="ro-RO" sz="2000" dirty="0" smtClean="0">
                <a:latin typeface="Arial" panose="020B0604020202020204" pitchFamily="34" charset="0"/>
                <a:cs typeface="Arial" panose="020B0604020202020204" pitchFamily="34" charset="0"/>
              </a:rPr>
              <a:t>ventilation</a:t>
            </a:r>
            <a:r>
              <a:rPr lang="en-US" sz="2000" dirty="0" smtClean="0">
                <a:latin typeface="Arial" panose="020B0604020202020204" pitchFamily="34" charset="0"/>
                <a:cs typeface="Arial" panose="020B0604020202020204" pitchFamily="34" charset="0"/>
              </a:rPr>
              <a:t>.</a:t>
            </a:r>
            <a:endParaRPr lang="ro-RO" sz="2000" dirty="0" smtClean="0">
              <a:latin typeface="Arial" panose="020B0604020202020204" pitchFamily="34" charset="0"/>
              <a:cs typeface="Arial" panose="020B0604020202020204" pitchFamily="34" charset="0"/>
            </a:endParaRPr>
          </a:p>
          <a:p>
            <a:pPr eaLnBrk="1" hangingPunct="1">
              <a:spcAft>
                <a:spcPts val="600"/>
              </a:spcAft>
            </a:pPr>
            <a:r>
              <a:rPr lang="en-US" sz="2000" dirty="0">
                <a:latin typeface="Arial" panose="020B0604020202020204" pitchFamily="34" charset="0"/>
                <a:cs typeface="Arial" panose="020B0604020202020204" pitchFamily="34" charset="0"/>
              </a:rPr>
              <a:t>F</a:t>
            </a:r>
            <a:r>
              <a:rPr lang="ro-RO" sz="2000" dirty="0" smtClean="0">
                <a:latin typeface="Arial" panose="020B0604020202020204" pitchFamily="34" charset="0"/>
                <a:cs typeface="Arial" panose="020B0604020202020204" pitchFamily="34" charset="0"/>
              </a:rPr>
              <a:t>or </a:t>
            </a:r>
            <a:r>
              <a:rPr lang="ro-RO" sz="2000" dirty="0">
                <a:latin typeface="Arial" panose="020B0604020202020204" pitchFamily="34" charset="0"/>
                <a:cs typeface="Arial" panose="020B0604020202020204" pitchFamily="34" charset="0"/>
              </a:rPr>
              <a:t>emergency desobstruction of the airways.</a:t>
            </a:r>
          </a:p>
          <a:p>
            <a:pPr eaLnBrk="1" hangingPunct="1"/>
            <a:endParaRPr lang="en-CA" sz="2400" dirty="0">
              <a:solidFill>
                <a:schemeClr val="tx1"/>
              </a:solidFill>
              <a:latin typeface="Arial"/>
              <a:cs typeface="Arial"/>
            </a:endParaRPr>
          </a:p>
        </p:txBody>
      </p:sp>
      <p:sp>
        <p:nvSpPr>
          <p:cNvPr id="32771" name="Rectangle 4"/>
          <p:cNvSpPr>
            <a:spLocks noGrp="1" noChangeArrowheads="1"/>
          </p:cNvSpPr>
          <p:nvPr>
            <p:ph type="title" idx="4294967295"/>
          </p:nvPr>
        </p:nvSpPr>
        <p:spPr>
          <a:xfrm>
            <a:off x="276224" y="0"/>
            <a:ext cx="8960787" cy="1513667"/>
          </a:xfrm>
          <a:noFill/>
        </p:spPr>
        <p:txBody>
          <a:bodyPr>
            <a:normAutofit/>
          </a:bodyPr>
          <a:lstStyle/>
          <a:p>
            <a:pPr algn="l" eaLnBrk="1" hangingPunct="1"/>
            <a:r>
              <a:rPr lang="en-CA" sz="2800" b="1" dirty="0" smtClean="0">
                <a:solidFill>
                  <a:schemeClr val="tx1"/>
                </a:solidFill>
                <a:latin typeface="Arial"/>
                <a:cs typeface="Arial"/>
              </a:rPr>
              <a:t>When should we apply Interventional bronchoscopy in TS?</a:t>
            </a:r>
            <a:r>
              <a:rPr lang="en-CA" sz="3600" dirty="0" smtClean="0">
                <a:solidFill>
                  <a:srgbClr val="FF0000"/>
                </a:solidFill>
                <a:latin typeface="Arial"/>
                <a:cs typeface="Arial"/>
              </a:rPr>
              <a:t/>
            </a:r>
            <a:br>
              <a:rPr lang="en-CA" sz="3600" dirty="0" smtClean="0">
                <a:solidFill>
                  <a:srgbClr val="FF0000"/>
                </a:solidFill>
                <a:latin typeface="Arial"/>
                <a:cs typeface="Arial"/>
              </a:rPr>
            </a:br>
            <a:endParaRPr lang="en-CA" sz="2800" i="1" dirty="0">
              <a:solidFill>
                <a:srgbClr val="FF0000"/>
              </a:solidFill>
              <a:latin typeface="Comic Sans MS" charset="0"/>
            </a:endParaRPr>
          </a:p>
        </p:txBody>
      </p:sp>
      <p:sp>
        <p:nvSpPr>
          <p:cNvPr id="32772" name="Rectangle 5"/>
          <p:cNvSpPr>
            <a:spLocks noChangeArrowheads="1"/>
          </p:cNvSpPr>
          <p:nvPr/>
        </p:nvSpPr>
        <p:spPr bwMode="auto">
          <a:xfrm>
            <a:off x="0" y="6308725"/>
            <a:ext cx="9144000"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CA" sz="1000" b="0" dirty="0">
                <a:latin typeface="Arial" charset="0"/>
              </a:rPr>
              <a:t>1.Couraud L, </a:t>
            </a:r>
            <a:r>
              <a:rPr lang="en-CA" sz="1000" b="0" dirty="0" err="1">
                <a:latin typeface="Arial" charset="0"/>
              </a:rPr>
              <a:t>Jougon</a:t>
            </a:r>
            <a:r>
              <a:rPr lang="en-CA" sz="1000" b="0" dirty="0">
                <a:latin typeface="Arial" charset="0"/>
              </a:rPr>
              <a:t> JB, </a:t>
            </a:r>
            <a:r>
              <a:rPr lang="en-CA" sz="1000" b="0" dirty="0" err="1">
                <a:latin typeface="Arial" charset="0"/>
              </a:rPr>
              <a:t>Velly</a:t>
            </a:r>
            <a:r>
              <a:rPr lang="en-CA" sz="1000" b="0" dirty="0">
                <a:latin typeface="Arial" charset="0"/>
              </a:rPr>
              <a:t> JF. Surgical treatment of </a:t>
            </a:r>
            <a:r>
              <a:rPr lang="en-CA" sz="1000" b="0" dirty="0" err="1">
                <a:latin typeface="Arial" charset="0"/>
              </a:rPr>
              <a:t>nontumoral</a:t>
            </a:r>
            <a:r>
              <a:rPr lang="en-CA" sz="1000" b="0" dirty="0">
                <a:latin typeface="Arial" charset="0"/>
              </a:rPr>
              <a:t> </a:t>
            </a:r>
            <a:r>
              <a:rPr lang="en-CA" sz="1000" b="0" dirty="0" err="1">
                <a:latin typeface="Arial" charset="0"/>
              </a:rPr>
              <a:t>stenoses</a:t>
            </a:r>
            <a:r>
              <a:rPr lang="en-CA" sz="1000" b="0" dirty="0">
                <a:latin typeface="Arial" charset="0"/>
              </a:rPr>
              <a:t> of the upper airway. </a:t>
            </a:r>
            <a:r>
              <a:rPr lang="en-CA" sz="1000" b="0" i="1" dirty="0">
                <a:latin typeface="Arial" charset="0"/>
              </a:rPr>
              <a:t>Ann </a:t>
            </a:r>
            <a:r>
              <a:rPr lang="en-CA" sz="1000" b="0" i="1" dirty="0" err="1">
                <a:latin typeface="Arial" charset="0"/>
              </a:rPr>
              <a:t>Thorac</a:t>
            </a:r>
            <a:r>
              <a:rPr lang="en-CA" sz="1000" b="0" i="1" dirty="0">
                <a:latin typeface="Arial" charset="0"/>
              </a:rPr>
              <a:t> </a:t>
            </a:r>
            <a:r>
              <a:rPr lang="en-CA" sz="1000" b="0" i="1" dirty="0" err="1">
                <a:latin typeface="Arial" charset="0"/>
              </a:rPr>
              <a:t>Surg</a:t>
            </a:r>
            <a:r>
              <a:rPr lang="en-CA" sz="1000" b="0" i="1" dirty="0">
                <a:latin typeface="Arial" charset="0"/>
              </a:rPr>
              <a:t> </a:t>
            </a:r>
            <a:r>
              <a:rPr lang="en-CA" sz="1000" b="0" dirty="0">
                <a:latin typeface="Arial" charset="0"/>
              </a:rPr>
              <a:t>1995; 60: 250-9.</a:t>
            </a:r>
          </a:p>
          <a:p>
            <a:r>
              <a:rPr lang="en-CA" sz="1000" b="0" dirty="0">
                <a:latin typeface="Arial" charset="0"/>
              </a:rPr>
              <a:t>2. </a:t>
            </a:r>
            <a:r>
              <a:rPr lang="en-CA" sz="1000" b="0" dirty="0" err="1">
                <a:latin typeface="Arial" charset="0"/>
              </a:rPr>
              <a:t>Grillo</a:t>
            </a:r>
            <a:r>
              <a:rPr lang="en-CA" sz="1000" b="0" dirty="0">
                <a:latin typeface="Arial" charset="0"/>
              </a:rPr>
              <a:t> HC, Donahue DM, </a:t>
            </a:r>
            <a:r>
              <a:rPr lang="en-CA" sz="1000" b="0" dirty="0" err="1">
                <a:latin typeface="Arial" charset="0"/>
              </a:rPr>
              <a:t>Mathisen</a:t>
            </a:r>
            <a:r>
              <a:rPr lang="en-CA" sz="1000" b="0" dirty="0">
                <a:latin typeface="Arial" charset="0"/>
              </a:rPr>
              <a:t> DJ. </a:t>
            </a:r>
            <a:r>
              <a:rPr lang="en-CA" sz="1000" b="0" dirty="0" err="1">
                <a:latin typeface="Arial" charset="0"/>
              </a:rPr>
              <a:t>Postintubation</a:t>
            </a:r>
            <a:r>
              <a:rPr lang="en-CA" sz="1000" b="0" dirty="0">
                <a:latin typeface="Arial" charset="0"/>
              </a:rPr>
              <a:t> tracheal stenosis. Treatment and results. </a:t>
            </a:r>
            <a:r>
              <a:rPr lang="en-CA" sz="1000" b="0" i="1" dirty="0">
                <a:latin typeface="Arial" charset="0"/>
              </a:rPr>
              <a:t>J </a:t>
            </a:r>
            <a:r>
              <a:rPr lang="en-CA" sz="1000" b="0" i="1" dirty="0" err="1">
                <a:latin typeface="Arial" charset="0"/>
              </a:rPr>
              <a:t>Thorac</a:t>
            </a:r>
            <a:r>
              <a:rPr lang="en-CA" sz="1000" b="0" i="1" dirty="0">
                <a:latin typeface="Arial" charset="0"/>
              </a:rPr>
              <a:t> </a:t>
            </a:r>
            <a:r>
              <a:rPr lang="en-CA" sz="1000" b="0" i="1" dirty="0" err="1">
                <a:latin typeface="Arial" charset="0"/>
              </a:rPr>
              <a:t>Cardiovasc</a:t>
            </a:r>
            <a:r>
              <a:rPr lang="en-CA" sz="1000" b="0" i="1" dirty="0">
                <a:latin typeface="Arial" charset="0"/>
              </a:rPr>
              <a:t> </a:t>
            </a:r>
            <a:r>
              <a:rPr lang="en-CA" sz="1000" b="0" i="1" dirty="0" err="1">
                <a:latin typeface="Arial" charset="0"/>
              </a:rPr>
              <a:t>Surg</a:t>
            </a:r>
            <a:r>
              <a:rPr lang="en-CA" sz="1000" b="0" i="1" dirty="0">
                <a:latin typeface="Arial" charset="0"/>
              </a:rPr>
              <a:t> </a:t>
            </a:r>
            <a:r>
              <a:rPr lang="en-CA" sz="1000" b="0" dirty="0">
                <a:latin typeface="Arial" charset="0"/>
              </a:rPr>
              <a:t>1995; 109: 486-93.</a:t>
            </a:r>
          </a:p>
          <a:p>
            <a:r>
              <a:rPr lang="en-CA" sz="1000" b="0" dirty="0">
                <a:latin typeface="Arial" charset="0"/>
              </a:rPr>
              <a:t>3.. </a:t>
            </a:r>
            <a:r>
              <a:rPr lang="en-CA" sz="1000" b="0" dirty="0" err="1">
                <a:latin typeface="Arial" charset="0"/>
              </a:rPr>
              <a:t>Cavaliere</a:t>
            </a:r>
            <a:r>
              <a:rPr lang="en-CA" sz="1000" b="0" dirty="0">
                <a:latin typeface="Arial" charset="0"/>
              </a:rPr>
              <a:t>, M. </a:t>
            </a:r>
            <a:r>
              <a:rPr lang="en-CA" sz="1000" b="0" dirty="0" err="1">
                <a:latin typeface="Arial" charset="0"/>
              </a:rPr>
              <a:t>Bezzi</a:t>
            </a:r>
            <a:r>
              <a:rPr lang="en-CA" sz="1000" b="0" dirty="0">
                <a:latin typeface="Arial" charset="0"/>
              </a:rPr>
              <a:t>, C. </a:t>
            </a:r>
            <a:r>
              <a:rPr lang="en-CA" sz="1000" b="0" dirty="0" err="1">
                <a:latin typeface="Arial" charset="0"/>
              </a:rPr>
              <a:t>Toninelli</a:t>
            </a:r>
            <a:r>
              <a:rPr lang="en-CA" sz="1000" b="0" dirty="0">
                <a:latin typeface="Arial" charset="0"/>
              </a:rPr>
              <a:t>, P. </a:t>
            </a:r>
            <a:r>
              <a:rPr lang="en-CA" sz="1000" b="0" dirty="0" err="1">
                <a:latin typeface="Arial" charset="0"/>
              </a:rPr>
              <a:t>Foccoli,Monaldi</a:t>
            </a:r>
            <a:r>
              <a:rPr lang="en-CA" sz="1000" b="0" dirty="0">
                <a:latin typeface="Arial" charset="0"/>
              </a:rPr>
              <a:t> Arch Chest Dis 2007; 67: 2, 73-80</a:t>
            </a:r>
          </a:p>
        </p:txBody>
      </p:sp>
    </p:spTree>
    <p:extLst>
      <p:ext uri="{BB962C8B-B14F-4D97-AF65-F5344CB8AC3E}">
        <p14:creationId xmlns:p14="http://schemas.microsoft.com/office/powerpoint/2010/main" xmlns="" val="24338075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2770">
                                            <p:txEl>
                                              <p:pRg st="1" end="1"/>
                                            </p:txEl>
                                          </p:spTgt>
                                        </p:tgtEl>
                                        <p:attrNameLst>
                                          <p:attrName>style.visibility</p:attrName>
                                        </p:attrNameLst>
                                      </p:cBhvr>
                                      <p:to>
                                        <p:strVal val="visible"/>
                                      </p:to>
                                    </p:set>
                                    <p:animEffect transition="in" filter="circle(in)">
                                      <p:cBhvr>
                                        <p:cTn id="7" dur="2000"/>
                                        <p:tgtEl>
                                          <p:spTgt spid="3277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2770">
                                            <p:txEl>
                                              <p:pRg st="2" end="2"/>
                                            </p:txEl>
                                          </p:spTgt>
                                        </p:tgtEl>
                                        <p:attrNameLst>
                                          <p:attrName>style.visibility</p:attrName>
                                        </p:attrNameLst>
                                      </p:cBhvr>
                                      <p:to>
                                        <p:strVal val="visible"/>
                                      </p:to>
                                    </p:set>
                                    <p:animEffect transition="in" filter="circle(in)">
                                      <p:cBhvr>
                                        <p:cTn id="12" dur="2000"/>
                                        <p:tgtEl>
                                          <p:spTgt spid="3277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2770">
                                            <p:txEl>
                                              <p:pRg st="3" end="3"/>
                                            </p:txEl>
                                          </p:spTgt>
                                        </p:tgtEl>
                                        <p:attrNameLst>
                                          <p:attrName>style.visibility</p:attrName>
                                        </p:attrNameLst>
                                      </p:cBhvr>
                                      <p:to>
                                        <p:strVal val="visible"/>
                                      </p:to>
                                    </p:set>
                                    <p:animEffect transition="in" filter="circle(in)">
                                      <p:cBhvr>
                                        <p:cTn id="17" dur="2000"/>
                                        <p:tgtEl>
                                          <p:spTgt spid="3277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2770">
                                            <p:txEl>
                                              <p:pRg st="0" end="0"/>
                                            </p:txEl>
                                          </p:spTgt>
                                        </p:tgtEl>
                                        <p:attrNameLst>
                                          <p:attrName>style.visibility</p:attrName>
                                        </p:attrNameLst>
                                      </p:cBhvr>
                                      <p:to>
                                        <p:strVal val="visible"/>
                                      </p:to>
                                    </p:set>
                                    <p:animEffect transition="in" filter="circle(in)">
                                      <p:cBhvr>
                                        <p:cTn id="22" dur="2000"/>
                                        <p:tgtEl>
                                          <p:spTgt spid="32770">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32770">
                                            <p:txEl>
                                              <p:pRg st="5" end="5"/>
                                            </p:txEl>
                                          </p:spTgt>
                                        </p:tgtEl>
                                        <p:attrNameLst>
                                          <p:attrName>style.visibility</p:attrName>
                                        </p:attrNameLst>
                                      </p:cBhvr>
                                      <p:to>
                                        <p:strVal val="visible"/>
                                      </p:to>
                                    </p:set>
                                    <p:animEffect transition="in" filter="circle(in)">
                                      <p:cBhvr>
                                        <p:cTn id="27" dur="2000"/>
                                        <p:tgtEl>
                                          <p:spTgt spid="3277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2770">
                                            <p:txEl>
                                              <p:pRg st="6" end="6"/>
                                            </p:txEl>
                                          </p:spTgt>
                                        </p:tgtEl>
                                        <p:attrNameLst>
                                          <p:attrName>style.visibility</p:attrName>
                                        </p:attrNameLst>
                                      </p:cBhvr>
                                      <p:to>
                                        <p:strVal val="visible"/>
                                      </p:to>
                                    </p:set>
                                    <p:animEffect transition="in" filter="circle(in)">
                                      <p:cBhvr>
                                        <p:cTn id="32" dur="2000"/>
                                        <p:tgtEl>
                                          <p:spTgt spid="3277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2770">
                                            <p:txEl>
                                              <p:pRg st="7" end="7"/>
                                            </p:txEl>
                                          </p:spTgt>
                                        </p:tgtEl>
                                        <p:attrNameLst>
                                          <p:attrName>style.visibility</p:attrName>
                                        </p:attrNameLst>
                                      </p:cBhvr>
                                      <p:to>
                                        <p:strVal val="visible"/>
                                      </p:to>
                                    </p:set>
                                    <p:animEffect transition="in" filter="circle(in)">
                                      <p:cBhvr>
                                        <p:cTn id="37" dur="2000"/>
                                        <p:tgtEl>
                                          <p:spTgt spid="3277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2770">
                                            <p:txEl>
                                              <p:pRg st="8" end="8"/>
                                            </p:txEl>
                                          </p:spTgt>
                                        </p:tgtEl>
                                        <p:attrNameLst>
                                          <p:attrName>style.visibility</p:attrName>
                                        </p:attrNameLst>
                                      </p:cBhvr>
                                      <p:to>
                                        <p:strVal val="visible"/>
                                      </p:to>
                                    </p:set>
                                    <p:animEffect transition="in" filter="circle(in)">
                                      <p:cBhvr>
                                        <p:cTn id="42" dur="2000"/>
                                        <p:tgtEl>
                                          <p:spTgt spid="3277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95288" y="1735138"/>
            <a:ext cx="8497887" cy="3108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ro-RO" sz="2800" b="0" dirty="0">
                <a:latin typeface="Arial" charset="0"/>
              </a:rPr>
              <a:t> </a:t>
            </a:r>
            <a:r>
              <a:rPr lang="ro-RO" sz="2800" b="0" dirty="0"/>
              <a:t>Endoscopic treatment should be performed:</a:t>
            </a:r>
          </a:p>
          <a:p>
            <a:endParaRPr lang="ro-RO" sz="2800" dirty="0"/>
          </a:p>
          <a:p>
            <a:pPr marL="457200" indent="-457200">
              <a:buFont typeface="Arial"/>
              <a:buChar char="•"/>
            </a:pPr>
            <a:r>
              <a:rPr lang="ro-RO" sz="2800" b="0" dirty="0" smtClean="0"/>
              <a:t>only </a:t>
            </a:r>
            <a:r>
              <a:rPr lang="ro-RO" sz="2800" b="0" dirty="0"/>
              <a:t>in cases when patient </a:t>
            </a:r>
            <a:r>
              <a:rPr lang="ro-RO" sz="2800" b="0" dirty="0" smtClean="0"/>
              <a:t>is inoperable </a:t>
            </a:r>
          </a:p>
          <a:p>
            <a:pPr marL="457200" indent="-457200">
              <a:buFont typeface="Arial"/>
              <a:buChar char="•"/>
            </a:pPr>
            <a:endParaRPr lang="ro-RO" sz="2800" dirty="0"/>
          </a:p>
          <a:p>
            <a:pPr marL="457200" indent="-457200">
              <a:buFont typeface="Arial"/>
              <a:buChar char="•"/>
            </a:pPr>
            <a:r>
              <a:rPr lang="ro-RO" sz="2800" b="0" dirty="0" smtClean="0"/>
              <a:t>before </a:t>
            </a:r>
            <a:r>
              <a:rPr lang="ro-RO" sz="2800" b="0" dirty="0"/>
              <a:t>surgery to facilitate patient’s </a:t>
            </a:r>
            <a:r>
              <a:rPr lang="ro-RO" sz="2800" b="0" dirty="0" smtClean="0"/>
              <a:t>ventilation</a:t>
            </a:r>
          </a:p>
          <a:p>
            <a:pPr marL="457200" indent="-457200">
              <a:buFont typeface="Arial"/>
              <a:buChar char="•"/>
            </a:pPr>
            <a:endParaRPr lang="ro-RO" sz="2800" b="0" dirty="0" smtClean="0"/>
          </a:p>
          <a:p>
            <a:pPr marL="457200" indent="-457200">
              <a:buFont typeface="Arial"/>
              <a:buChar char="•"/>
            </a:pPr>
            <a:r>
              <a:rPr lang="ro-RO" sz="2800" b="0" dirty="0" smtClean="0"/>
              <a:t>for emergency </a:t>
            </a:r>
            <a:r>
              <a:rPr lang="ro-RO" sz="2800" b="0" dirty="0"/>
              <a:t>desobstruction of the </a:t>
            </a:r>
            <a:r>
              <a:rPr lang="ro-RO" sz="2800" b="0" dirty="0" smtClean="0"/>
              <a:t>airways.</a:t>
            </a:r>
          </a:p>
        </p:txBody>
      </p:sp>
      <p:sp>
        <p:nvSpPr>
          <p:cNvPr id="31747" name="Rectangle 3"/>
          <p:cNvSpPr>
            <a:spLocks noChangeArrowheads="1"/>
          </p:cNvSpPr>
          <p:nvPr/>
        </p:nvSpPr>
        <p:spPr bwMode="auto">
          <a:xfrm>
            <a:off x="468313" y="11588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CA" sz="4000" b="0" dirty="0">
                <a:solidFill>
                  <a:srgbClr val="FF0000"/>
                </a:solidFill>
                <a:latin typeface="Arial" charset="0"/>
              </a:rPr>
              <a:t>Benign  tracheal stenosis</a:t>
            </a:r>
          </a:p>
        </p:txBody>
      </p:sp>
      <p:sp>
        <p:nvSpPr>
          <p:cNvPr id="31748" name="Rectangle 4"/>
          <p:cNvSpPr>
            <a:spLocks noChangeArrowheads="1"/>
          </p:cNvSpPr>
          <p:nvPr/>
        </p:nvSpPr>
        <p:spPr bwMode="auto">
          <a:xfrm>
            <a:off x="0" y="6461125"/>
            <a:ext cx="89646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en-CA" sz="1000" b="0" dirty="0">
              <a:solidFill>
                <a:srgbClr val="FFFF00"/>
              </a:solidFill>
              <a:latin typeface="Arial" charset="0"/>
            </a:endParaRPr>
          </a:p>
          <a:p>
            <a:r>
              <a:rPr lang="en-CA" sz="1000" b="0" dirty="0" err="1">
                <a:latin typeface="Arial" charset="0"/>
              </a:rPr>
              <a:t>Cordos</a:t>
            </a:r>
            <a:r>
              <a:rPr lang="en-CA" sz="1000" b="0" dirty="0">
                <a:latin typeface="Arial" charset="0"/>
              </a:rPr>
              <a:t> I, </a:t>
            </a:r>
            <a:r>
              <a:rPr lang="en-CA" sz="1000" b="0" dirty="0" err="1">
                <a:latin typeface="Arial" charset="0"/>
              </a:rPr>
              <a:t>Bolca</a:t>
            </a:r>
            <a:r>
              <a:rPr lang="en-CA" sz="1000" b="0" dirty="0">
                <a:latin typeface="Arial" charset="0"/>
              </a:rPr>
              <a:t> C, </a:t>
            </a:r>
            <a:r>
              <a:rPr lang="en-CA" sz="1000" b="0" dirty="0" err="1">
                <a:latin typeface="Arial" charset="0"/>
              </a:rPr>
              <a:t>Paleru</a:t>
            </a:r>
            <a:r>
              <a:rPr lang="en-CA" sz="1000" b="0" dirty="0">
                <a:latin typeface="Arial" charset="0"/>
              </a:rPr>
              <a:t> C, </a:t>
            </a:r>
            <a:r>
              <a:rPr lang="en-CA" sz="1000" b="0" dirty="0" err="1">
                <a:latin typeface="Arial" charset="0"/>
              </a:rPr>
              <a:t>Posea</a:t>
            </a:r>
            <a:r>
              <a:rPr lang="en-CA" sz="1000" b="0" dirty="0">
                <a:latin typeface="Arial" charset="0"/>
              </a:rPr>
              <a:t> R, </a:t>
            </a:r>
            <a:r>
              <a:rPr lang="en-CA" sz="1000" b="0" dirty="0" err="1">
                <a:latin typeface="Arial" charset="0"/>
              </a:rPr>
              <a:t>Stoica</a:t>
            </a:r>
            <a:r>
              <a:rPr lang="en-CA" sz="1000" b="0" dirty="0">
                <a:latin typeface="Arial" charset="0"/>
              </a:rPr>
              <a:t> R. Sixty tracheal resections </a:t>
            </a:r>
            <a:r>
              <a:rPr lang="en-CA" sz="1000" b="0" dirty="0" smtClean="0">
                <a:latin typeface="Arial" charset="0"/>
              </a:rPr>
              <a:t>single </a:t>
            </a:r>
            <a:r>
              <a:rPr lang="en-CA" sz="1000" b="0" dirty="0">
                <a:latin typeface="Arial" charset="0"/>
              </a:rPr>
              <a:t>center experience. Interact </a:t>
            </a:r>
            <a:r>
              <a:rPr lang="en-CA" sz="1000" b="0" dirty="0" err="1">
                <a:latin typeface="Arial" charset="0"/>
              </a:rPr>
              <a:t>CardioVasc</a:t>
            </a:r>
            <a:r>
              <a:rPr lang="en-CA" sz="1000" b="0" dirty="0">
                <a:latin typeface="Arial" charset="0"/>
              </a:rPr>
              <a:t> </a:t>
            </a:r>
            <a:r>
              <a:rPr lang="en-CA" sz="1000" b="0" dirty="0" err="1">
                <a:latin typeface="Arial" charset="0"/>
              </a:rPr>
              <a:t>Thorac</a:t>
            </a:r>
            <a:r>
              <a:rPr lang="en-CA" sz="1000" b="0" dirty="0">
                <a:latin typeface="Arial" charset="0"/>
              </a:rPr>
              <a:t> </a:t>
            </a:r>
            <a:r>
              <a:rPr lang="en-CA" sz="1000" b="0" dirty="0" err="1">
                <a:latin typeface="Arial" charset="0"/>
              </a:rPr>
              <a:t>Surg</a:t>
            </a:r>
            <a:r>
              <a:rPr lang="en-CA" sz="1000" b="0" dirty="0">
                <a:latin typeface="Arial" charset="0"/>
              </a:rPr>
              <a:t> 2009;8:62–65.</a:t>
            </a:r>
          </a:p>
        </p:txBody>
      </p:sp>
    </p:spTree>
    <p:extLst>
      <p:ext uri="{BB962C8B-B14F-4D97-AF65-F5344CB8AC3E}">
        <p14:creationId xmlns:p14="http://schemas.microsoft.com/office/powerpoint/2010/main" xmlns="" val="9211748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1746">
                                            <p:txEl>
                                              <p:pRg st="2" end="2"/>
                                            </p:txEl>
                                          </p:spTgt>
                                        </p:tgtEl>
                                        <p:attrNameLst>
                                          <p:attrName>style.visibility</p:attrName>
                                        </p:attrNameLst>
                                      </p:cBhvr>
                                      <p:to>
                                        <p:strVal val="visible"/>
                                      </p:to>
                                    </p:set>
                                    <p:animEffect transition="in" filter="circle(in)">
                                      <p:cBhvr>
                                        <p:cTn id="7" dur="2000"/>
                                        <p:tgtEl>
                                          <p:spTgt spid="3174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1746">
                                            <p:txEl>
                                              <p:pRg st="4" end="4"/>
                                            </p:txEl>
                                          </p:spTgt>
                                        </p:tgtEl>
                                        <p:attrNameLst>
                                          <p:attrName>style.visibility</p:attrName>
                                        </p:attrNameLst>
                                      </p:cBhvr>
                                      <p:to>
                                        <p:strVal val="visible"/>
                                      </p:to>
                                    </p:set>
                                    <p:animEffect transition="in" filter="circle(in)">
                                      <p:cBhvr>
                                        <p:cTn id="12" dur="2000"/>
                                        <p:tgtEl>
                                          <p:spTgt spid="31746">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1746">
                                            <p:txEl>
                                              <p:pRg st="6" end="6"/>
                                            </p:txEl>
                                          </p:spTgt>
                                        </p:tgtEl>
                                        <p:attrNameLst>
                                          <p:attrName>style.visibility</p:attrName>
                                        </p:attrNameLst>
                                      </p:cBhvr>
                                      <p:to>
                                        <p:strVal val="visible"/>
                                      </p:to>
                                    </p:set>
                                    <p:animEffect transition="in" filter="circle(in)">
                                      <p:cBhvr>
                                        <p:cTn id="17" dur="2000"/>
                                        <p:tgtEl>
                                          <p:spTgt spid="3174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1"/>
            <a:ext cx="8591550" cy="929460"/>
          </a:xfrm>
        </p:spPr>
        <p:txBody>
          <a:bodyPr>
            <a:normAutofit fontScale="90000"/>
          </a:bodyPr>
          <a:lstStyle/>
          <a:p>
            <a:r>
              <a:rPr lang="en-CA" sz="2700" b="1" dirty="0">
                <a:latin typeface="Arial" panose="020B0604020202020204" pitchFamily="34" charset="0"/>
                <a:cs typeface="Arial" panose="020B0604020202020204" pitchFamily="34" charset="0"/>
              </a:rPr>
              <a:t>STEPS IN ENDOLUMINAL TREATMENT</a:t>
            </a:r>
            <a:r>
              <a:rPr lang="en-US" b="1" dirty="0"/>
              <a:t/>
            </a:r>
            <a:br>
              <a:rPr lang="en-US" b="1" dirty="0"/>
            </a:br>
            <a:endParaRPr lang="en-US" dirty="0"/>
          </a:p>
        </p:txBody>
      </p:sp>
      <p:sp>
        <p:nvSpPr>
          <p:cNvPr id="3" name="Content Placeholder 2"/>
          <p:cNvSpPr>
            <a:spLocks noGrp="1"/>
          </p:cNvSpPr>
          <p:nvPr>
            <p:ph sz="quarter" idx="13"/>
          </p:nvPr>
        </p:nvSpPr>
        <p:spPr>
          <a:xfrm>
            <a:off x="276225" y="1018530"/>
            <a:ext cx="8595360" cy="5166704"/>
          </a:xfrm>
        </p:spPr>
        <p:txBody>
          <a:bodyPr>
            <a:normAutofit fontScale="25000" lnSpcReduction="20000"/>
          </a:bodyPr>
          <a:lstStyle/>
          <a:p>
            <a:pPr marL="0" indent="0">
              <a:spcAft>
                <a:spcPts val="600"/>
              </a:spcAft>
              <a:buNone/>
            </a:pPr>
            <a:r>
              <a:rPr lang="en-CA" sz="7200" b="1" dirty="0">
                <a:solidFill>
                  <a:srgbClr val="FF0000"/>
                </a:solidFill>
                <a:latin typeface="Arial"/>
                <a:cs typeface="Arial"/>
              </a:rPr>
              <a:t>1.LUMINAL RESTORATION</a:t>
            </a:r>
            <a:r>
              <a:rPr lang="en-CA" sz="7200" b="1" dirty="0" smtClean="0">
                <a:solidFill>
                  <a:srgbClr val="FF0000"/>
                </a:solidFill>
                <a:latin typeface="Arial"/>
                <a:cs typeface="Arial"/>
              </a:rPr>
              <a:t>:</a:t>
            </a:r>
            <a:endParaRPr lang="en-US" sz="7200" dirty="0">
              <a:solidFill>
                <a:srgbClr val="FF0000"/>
              </a:solidFill>
              <a:latin typeface="Arial"/>
              <a:cs typeface="Arial"/>
            </a:endParaRPr>
          </a:p>
          <a:p>
            <a:pPr lvl="1">
              <a:spcAft>
                <a:spcPts val="600"/>
              </a:spcAft>
            </a:pPr>
            <a:r>
              <a:rPr lang="en-CA" sz="6200" dirty="0">
                <a:latin typeface="Arial"/>
                <a:cs typeface="Arial"/>
              </a:rPr>
              <a:t>Laser: CO2, </a:t>
            </a:r>
            <a:r>
              <a:rPr lang="en-CA" sz="6200" dirty="0" err="1">
                <a:latin typeface="Arial"/>
                <a:cs typeface="Arial"/>
              </a:rPr>
              <a:t>Nd</a:t>
            </a:r>
            <a:r>
              <a:rPr lang="en-CA" sz="6200" dirty="0">
                <a:latin typeface="Arial"/>
                <a:cs typeface="Arial"/>
              </a:rPr>
              <a:t>-</a:t>
            </a:r>
            <a:r>
              <a:rPr lang="en-CA" sz="6200" dirty="0" smtClean="0">
                <a:latin typeface="Arial"/>
                <a:cs typeface="Arial"/>
              </a:rPr>
              <a:t>YAG</a:t>
            </a:r>
            <a:endParaRPr lang="en-CA" sz="6200" dirty="0">
              <a:latin typeface="Arial"/>
              <a:cs typeface="Arial"/>
            </a:endParaRPr>
          </a:p>
          <a:p>
            <a:pPr lvl="1">
              <a:spcAft>
                <a:spcPts val="600"/>
              </a:spcAft>
            </a:pPr>
            <a:r>
              <a:rPr lang="en-CA" sz="6200" dirty="0" smtClean="0">
                <a:latin typeface="Arial"/>
                <a:cs typeface="Arial"/>
              </a:rPr>
              <a:t>Diathermy , surgical Knife</a:t>
            </a:r>
            <a:endParaRPr lang="en-US" sz="6200" dirty="0">
              <a:latin typeface="Arial"/>
              <a:cs typeface="Arial"/>
            </a:endParaRPr>
          </a:p>
          <a:p>
            <a:pPr lvl="1">
              <a:spcAft>
                <a:spcPts val="600"/>
              </a:spcAft>
            </a:pPr>
            <a:r>
              <a:rPr lang="en-CA" sz="6200" dirty="0">
                <a:latin typeface="Arial"/>
                <a:cs typeface="Arial"/>
              </a:rPr>
              <a:t>Argon plasma </a:t>
            </a:r>
            <a:endParaRPr lang="en-US" sz="6200" dirty="0">
              <a:latin typeface="Arial"/>
              <a:cs typeface="Arial"/>
            </a:endParaRPr>
          </a:p>
          <a:p>
            <a:pPr lvl="1">
              <a:spcAft>
                <a:spcPts val="600"/>
              </a:spcAft>
            </a:pPr>
            <a:r>
              <a:rPr lang="en-CA" sz="6200" dirty="0">
                <a:latin typeface="Arial"/>
                <a:cs typeface="Arial"/>
              </a:rPr>
              <a:t>Mechanical </a:t>
            </a:r>
            <a:r>
              <a:rPr lang="en-CA" sz="6200" dirty="0" smtClean="0">
                <a:latin typeface="Arial"/>
                <a:cs typeface="Arial"/>
              </a:rPr>
              <a:t>dilatation (</a:t>
            </a:r>
            <a:r>
              <a:rPr lang="en-CA" sz="6200" dirty="0">
                <a:latin typeface="Arial"/>
                <a:cs typeface="Arial"/>
              </a:rPr>
              <a:t>dilators, rigid </a:t>
            </a:r>
            <a:r>
              <a:rPr lang="en-CA" sz="6200" dirty="0" smtClean="0">
                <a:latin typeface="Arial"/>
                <a:cs typeface="Arial"/>
              </a:rPr>
              <a:t>bronchoscopes, </a:t>
            </a:r>
            <a:r>
              <a:rPr lang="en-CA" sz="6200" dirty="0">
                <a:latin typeface="Arial"/>
                <a:cs typeface="Arial"/>
              </a:rPr>
              <a:t>CRE </a:t>
            </a:r>
            <a:r>
              <a:rPr lang="en-CA" sz="6200" dirty="0" smtClean="0">
                <a:latin typeface="Arial"/>
                <a:cs typeface="Arial"/>
              </a:rPr>
              <a:t>Balloons)</a:t>
            </a:r>
            <a:endParaRPr lang="en-US" sz="6200" dirty="0">
              <a:latin typeface="Arial"/>
              <a:cs typeface="Arial"/>
            </a:endParaRPr>
          </a:p>
          <a:p>
            <a:pPr marL="0" indent="0">
              <a:buNone/>
            </a:pPr>
            <a:endParaRPr lang="en-CA" sz="4900" dirty="0">
              <a:latin typeface="Arial"/>
              <a:cs typeface="Arial"/>
            </a:endParaRPr>
          </a:p>
          <a:p>
            <a:pPr marL="0" indent="0">
              <a:buNone/>
            </a:pPr>
            <a:r>
              <a:rPr lang="en-CA" sz="7200" b="1" dirty="0">
                <a:solidFill>
                  <a:srgbClr val="FF0000"/>
                </a:solidFill>
                <a:latin typeface="Arial"/>
                <a:cs typeface="Arial"/>
              </a:rPr>
              <a:t>2.MAINTAINING PATENCY: </a:t>
            </a:r>
            <a:endParaRPr lang="en-CA" sz="7200" b="1" dirty="0" smtClean="0">
              <a:solidFill>
                <a:srgbClr val="FF0000"/>
              </a:solidFill>
              <a:latin typeface="Arial"/>
              <a:cs typeface="Arial"/>
            </a:endParaRPr>
          </a:p>
          <a:p>
            <a:pPr marL="515938" lvl="1" indent="-342900">
              <a:spcAft>
                <a:spcPts val="600"/>
              </a:spcAft>
            </a:pPr>
            <a:r>
              <a:rPr lang="en-CA" sz="6200" dirty="0" err="1" smtClean="0">
                <a:latin typeface="Arial"/>
                <a:cs typeface="Arial"/>
              </a:rPr>
              <a:t>Mitomycin</a:t>
            </a:r>
            <a:endParaRPr lang="en-US" sz="6200" dirty="0">
              <a:latin typeface="Arial"/>
              <a:cs typeface="Arial"/>
            </a:endParaRPr>
          </a:p>
          <a:p>
            <a:pPr marL="515938" lvl="1" indent="-342900">
              <a:spcAft>
                <a:spcPts val="600"/>
              </a:spcAft>
            </a:pPr>
            <a:r>
              <a:rPr lang="en-CA" sz="6200" dirty="0" smtClean="0">
                <a:latin typeface="Arial"/>
                <a:cs typeface="Arial"/>
              </a:rPr>
              <a:t>Steroids</a:t>
            </a:r>
            <a:endParaRPr lang="en-US" sz="6200" dirty="0">
              <a:latin typeface="Arial"/>
              <a:cs typeface="Arial"/>
            </a:endParaRPr>
          </a:p>
          <a:p>
            <a:pPr marL="515938" lvl="1" indent="-342900">
              <a:spcAft>
                <a:spcPts val="600"/>
              </a:spcAft>
            </a:pPr>
            <a:r>
              <a:rPr lang="en-CA" sz="6000" dirty="0" smtClean="0">
                <a:latin typeface="Arial"/>
                <a:cs typeface="Arial"/>
              </a:rPr>
              <a:t>Brachytherapy </a:t>
            </a:r>
            <a:endParaRPr lang="en-CA" sz="6000" dirty="0">
              <a:latin typeface="Arial"/>
              <a:cs typeface="Arial"/>
            </a:endParaRPr>
          </a:p>
          <a:p>
            <a:pPr marL="515938" lvl="1" indent="-342900">
              <a:spcAft>
                <a:spcPts val="600"/>
              </a:spcAft>
            </a:pPr>
            <a:r>
              <a:rPr lang="en-CA" sz="6200" dirty="0" smtClean="0">
                <a:solidFill>
                  <a:srgbClr val="FF0000"/>
                </a:solidFill>
                <a:latin typeface="Arial"/>
                <a:cs typeface="Arial"/>
              </a:rPr>
              <a:t>Stents</a:t>
            </a:r>
          </a:p>
          <a:p>
            <a:pPr marL="515938" lvl="1" indent="-342900">
              <a:spcAft>
                <a:spcPts val="600"/>
              </a:spcAft>
            </a:pPr>
            <a:endParaRPr lang="en-CA" sz="4000" dirty="0">
              <a:latin typeface="Arial"/>
              <a:cs typeface="Arial"/>
            </a:endParaRPr>
          </a:p>
          <a:p>
            <a:pPr marL="0" indent="0">
              <a:buNone/>
            </a:pPr>
            <a:r>
              <a:rPr lang="en-US" sz="8000" b="1" u="sng" dirty="0" smtClean="0">
                <a:solidFill>
                  <a:schemeClr val="tx1"/>
                </a:solidFill>
                <a:latin typeface="Arial"/>
                <a:cs typeface="Arial"/>
              </a:rPr>
              <a:t>Rigid </a:t>
            </a:r>
            <a:r>
              <a:rPr lang="en-US" sz="8000" b="1" u="sng" dirty="0">
                <a:solidFill>
                  <a:schemeClr val="tx1"/>
                </a:solidFill>
                <a:latin typeface="Arial"/>
                <a:cs typeface="Arial"/>
              </a:rPr>
              <a:t>bronchoscopy </a:t>
            </a:r>
            <a:r>
              <a:rPr lang="en-US" sz="8000" b="1" dirty="0">
                <a:solidFill>
                  <a:schemeClr val="tx1"/>
                </a:solidFill>
                <a:latin typeface="Arial"/>
                <a:cs typeface="Arial"/>
              </a:rPr>
              <a:t>remains the method of choice for the treatment of </a:t>
            </a:r>
            <a:r>
              <a:rPr lang="en-US" sz="8000" b="1" dirty="0" smtClean="0">
                <a:solidFill>
                  <a:schemeClr val="tx1"/>
                </a:solidFill>
                <a:latin typeface="Arial"/>
                <a:cs typeface="Arial"/>
              </a:rPr>
              <a:t>TS. </a:t>
            </a:r>
          </a:p>
          <a:p>
            <a:pPr marL="0" indent="0">
              <a:buNone/>
            </a:pPr>
            <a:endParaRPr lang="en-US" sz="4000" dirty="0" smtClean="0">
              <a:latin typeface="Arial"/>
              <a:cs typeface="Arial"/>
            </a:endParaRPr>
          </a:p>
          <a:p>
            <a:pPr marL="0" indent="0">
              <a:buNone/>
            </a:pPr>
            <a:r>
              <a:rPr lang="en-US" sz="8000" b="1" dirty="0" smtClean="0">
                <a:latin typeface="Arial"/>
                <a:cs typeface="Arial"/>
              </a:rPr>
              <a:t>Technological </a:t>
            </a:r>
            <a:r>
              <a:rPr lang="en-US" sz="8000" b="1" dirty="0">
                <a:latin typeface="Arial"/>
                <a:cs typeface="Arial"/>
              </a:rPr>
              <a:t>advances allow </a:t>
            </a:r>
            <a:r>
              <a:rPr lang="en-US" sz="8000" b="1" dirty="0" smtClean="0">
                <a:latin typeface="Arial"/>
                <a:cs typeface="Arial"/>
              </a:rPr>
              <a:t>effective </a:t>
            </a:r>
            <a:r>
              <a:rPr lang="en-US" sz="8000" b="1" dirty="0">
                <a:latin typeface="Arial"/>
                <a:cs typeface="Arial"/>
              </a:rPr>
              <a:t>treatments using the </a:t>
            </a:r>
            <a:r>
              <a:rPr lang="en-US" sz="8000" b="1" dirty="0" smtClean="0">
                <a:latin typeface="Arial"/>
                <a:cs typeface="Arial"/>
              </a:rPr>
              <a:t>flexible bronchoscope.</a:t>
            </a:r>
          </a:p>
          <a:p>
            <a:pPr marL="0" indent="0">
              <a:buNone/>
            </a:pPr>
            <a:endParaRPr lang="en-US" sz="5600" b="1" dirty="0">
              <a:latin typeface="Arial"/>
              <a:cs typeface="Arial"/>
            </a:endParaRPr>
          </a:p>
          <a:p>
            <a:pPr marL="342900" indent="-342900"/>
            <a:endParaRPr lang="en-US" dirty="0"/>
          </a:p>
        </p:txBody>
      </p:sp>
      <p:sp>
        <p:nvSpPr>
          <p:cNvPr id="5" name="TextBox 4"/>
          <p:cNvSpPr txBox="1"/>
          <p:nvPr/>
        </p:nvSpPr>
        <p:spPr>
          <a:xfrm>
            <a:off x="166770" y="6510688"/>
            <a:ext cx="8069556" cy="523220"/>
          </a:xfrm>
          <a:prstGeom prst="rect">
            <a:avLst/>
          </a:prstGeom>
          <a:noFill/>
        </p:spPr>
        <p:txBody>
          <a:bodyPr wrap="square" rtlCol="0">
            <a:spAutoFit/>
          </a:bodyPr>
          <a:lstStyle/>
          <a:p>
            <a:r>
              <a:rPr lang="en-US" sz="1000" dirty="0">
                <a:latin typeface="Arial"/>
                <a:cs typeface="Arial"/>
              </a:rPr>
              <a:t>Tracheal stenosis diagnosis and management-B.E. </a:t>
            </a:r>
            <a:r>
              <a:rPr lang="en-US" sz="1000" dirty="0" err="1">
                <a:latin typeface="Arial"/>
                <a:cs typeface="Arial"/>
              </a:rPr>
              <a:t>Mostafa,C</a:t>
            </a:r>
            <a:r>
              <a:rPr lang="en-US" sz="1000" dirty="0">
                <a:latin typeface="Arial"/>
                <a:cs typeface="Arial"/>
              </a:rPr>
              <a:t> </a:t>
            </a:r>
            <a:r>
              <a:rPr lang="en-US" sz="1000" dirty="0" err="1">
                <a:latin typeface="Arial"/>
                <a:cs typeface="Arial"/>
              </a:rPr>
              <a:t>Chaoukh,A</a:t>
            </a:r>
            <a:r>
              <a:rPr lang="en-US" sz="1000" dirty="0">
                <a:latin typeface="Arial"/>
                <a:cs typeface="Arial"/>
              </a:rPr>
              <a:t> Halafawi,2012</a:t>
            </a:r>
          </a:p>
          <a:p>
            <a:endParaRPr lang="en-US" b="1" dirty="0">
              <a:latin typeface="Arial"/>
              <a:cs typeface="Arial"/>
            </a:endParaRPr>
          </a:p>
        </p:txBody>
      </p:sp>
    </p:spTree>
    <p:extLst>
      <p:ext uri="{BB962C8B-B14F-4D97-AF65-F5344CB8AC3E}">
        <p14:creationId xmlns:p14="http://schemas.microsoft.com/office/powerpoint/2010/main" xmlns="" val="7537028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720172"/>
            <a:ext cx="8591550" cy="2946158"/>
          </a:xfrm>
        </p:spPr>
        <p:txBody>
          <a:bodyPr>
            <a:noAutofit/>
          </a:bodyPr>
          <a:lstStyle/>
          <a:p>
            <a:r>
              <a:rPr lang="en-US" sz="1600" b="1" dirty="0" smtClean="0">
                <a:latin typeface="Arial"/>
                <a:cs typeface="Arial"/>
              </a:rPr>
              <a:t>THE TECHNIQUE OF ND YAG LASER THERAPY. </a:t>
            </a:r>
            <a:r>
              <a:rPr lang="en-US" sz="1600" b="1" dirty="0" smtClean="0"/>
              <a:t/>
            </a:r>
            <a:br>
              <a:rPr lang="en-US" sz="1600" b="1" dirty="0" smtClean="0"/>
            </a:br>
            <a:r>
              <a:rPr lang="en-US" sz="1600" b="1" dirty="0" smtClean="0"/>
              <a:t/>
            </a:r>
            <a:br>
              <a:rPr lang="en-US" sz="1600" b="1" dirty="0" smtClean="0"/>
            </a:br>
            <a:r>
              <a:rPr lang="en-US" sz="2000" dirty="0" smtClean="0"/>
              <a:t>The </a:t>
            </a:r>
            <a:r>
              <a:rPr lang="en-US" sz="2000" dirty="0"/>
              <a:t>laser </a:t>
            </a:r>
            <a:r>
              <a:rPr lang="en-US" sz="2000" dirty="0" err="1"/>
              <a:t>fibre</a:t>
            </a:r>
            <a:r>
              <a:rPr lang="en-US" sz="2000" dirty="0"/>
              <a:t> is moved in a circumferential </a:t>
            </a:r>
            <a:r>
              <a:rPr lang="en-US" sz="2000" dirty="0" smtClean="0"/>
              <a:t>fashion. </a:t>
            </a:r>
            <a:br>
              <a:rPr lang="en-US" sz="2000" dirty="0" smtClean="0"/>
            </a:br>
            <a:r>
              <a:rPr lang="en-US" sz="2000" dirty="0" smtClean="0"/>
              <a:t>Laser are </a:t>
            </a:r>
            <a:r>
              <a:rPr lang="en-US" sz="2000" dirty="0"/>
              <a:t>used to </a:t>
            </a:r>
            <a:r>
              <a:rPr lang="en-US" sz="2000" dirty="0" err="1"/>
              <a:t>devitalise</a:t>
            </a:r>
            <a:r>
              <a:rPr lang="en-US" sz="2000" dirty="0"/>
              <a:t> or resect diseased tissue </a:t>
            </a:r>
            <a:r>
              <a:rPr lang="en-US" sz="2000" dirty="0" smtClean="0"/>
              <a:t>and  </a:t>
            </a:r>
            <a:r>
              <a:rPr lang="en-US" sz="2000" dirty="0" err="1"/>
              <a:t>haemostasis</a:t>
            </a:r>
            <a:r>
              <a:rPr lang="en-US" sz="2000" dirty="0"/>
              <a:t>. </a:t>
            </a:r>
            <a:r>
              <a:rPr lang="en-US" sz="2000" dirty="0" smtClean="0"/>
              <a:t/>
            </a:r>
            <a:br>
              <a:rPr lang="en-US" sz="2000" dirty="0" smtClean="0"/>
            </a:br>
            <a:r>
              <a:rPr lang="en-US" sz="2000" dirty="0" smtClean="0"/>
              <a:t>The </a:t>
            </a:r>
            <a:r>
              <a:rPr lang="en-US" sz="2000" dirty="0"/>
              <a:t>lowest possible power is </a:t>
            </a:r>
            <a:r>
              <a:rPr lang="en-US" sz="2000" dirty="0" smtClean="0"/>
              <a:t>recommended</a:t>
            </a:r>
            <a:r>
              <a:rPr lang="en-US" sz="2000" dirty="0"/>
              <a:t>,</a:t>
            </a:r>
            <a:r>
              <a:rPr lang="en-US" sz="2000" dirty="0" smtClean="0"/>
              <a:t> </a:t>
            </a:r>
            <a:r>
              <a:rPr lang="en-US" sz="2000" dirty="0"/>
              <a:t>15-20 </a:t>
            </a:r>
            <a:r>
              <a:rPr lang="en-US" sz="2000" dirty="0" smtClean="0"/>
              <a:t>watts, 1</a:t>
            </a:r>
            <a:r>
              <a:rPr lang="en-US" sz="2000" dirty="0"/>
              <a:t>-5 seconds laser </a:t>
            </a:r>
            <a:r>
              <a:rPr lang="en-US" sz="2000" dirty="0" smtClean="0"/>
              <a:t>pulses, wavelength of 1,064 nm. </a:t>
            </a:r>
            <a:endParaRPr lang="en-US" sz="2000" dirty="0"/>
          </a:p>
        </p:txBody>
      </p:sp>
      <p:pic>
        <p:nvPicPr>
          <p:cNvPr id="4" name="Content Placeholder 3" descr="laser stenoze.jpg"/>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rcRect t="-17742" b="-17742"/>
          <a:stretch>
            <a:fillRect/>
          </a:stretch>
        </p:blipFill>
        <p:spPr>
          <a:xfrm>
            <a:off x="458264" y="2225986"/>
            <a:ext cx="8306353" cy="4009714"/>
          </a:xfrm>
        </p:spPr>
      </p:pic>
      <p:sp>
        <p:nvSpPr>
          <p:cNvPr id="5" name="TextBox 4"/>
          <p:cNvSpPr txBox="1"/>
          <p:nvPr/>
        </p:nvSpPr>
        <p:spPr>
          <a:xfrm>
            <a:off x="458264" y="6235700"/>
            <a:ext cx="8411099" cy="523220"/>
          </a:xfrm>
          <a:prstGeom prst="rect">
            <a:avLst/>
          </a:prstGeom>
          <a:noFill/>
        </p:spPr>
        <p:txBody>
          <a:bodyPr wrap="square" rtlCol="0">
            <a:spAutoFit/>
          </a:bodyPr>
          <a:lstStyle/>
          <a:p>
            <a:r>
              <a:rPr lang="en-US" sz="1400" dirty="0"/>
              <a:t>Indications and interventional options for non-</a:t>
            </a:r>
            <a:r>
              <a:rPr lang="en-US" sz="1400" dirty="0" err="1"/>
              <a:t>resectable</a:t>
            </a:r>
            <a:r>
              <a:rPr lang="en-US" sz="1400" dirty="0"/>
              <a:t> tracheal stenosis</a:t>
            </a:r>
          </a:p>
          <a:p>
            <a:r>
              <a:rPr lang="en-US" sz="1400" dirty="0"/>
              <a:t>Journal of Thoracic Disease. 2014 Mar; 6(3)</a:t>
            </a:r>
            <a:r>
              <a:rPr lang="en-US" sz="1400" dirty="0" smtClean="0"/>
              <a:t>258,Bacon </a:t>
            </a:r>
            <a:r>
              <a:rPr lang="en-US" sz="1400" dirty="0"/>
              <a:t>JL, Patterson CM, </a:t>
            </a:r>
            <a:r>
              <a:rPr lang="en-US" sz="1400" b="1" dirty="0"/>
              <a:t>Madden BP</a:t>
            </a:r>
            <a:endParaRPr lang="en-US" sz="1400" dirty="0"/>
          </a:p>
        </p:txBody>
      </p:sp>
    </p:spTree>
    <p:extLst>
      <p:ext uri="{BB962C8B-B14F-4D97-AF65-F5344CB8AC3E}">
        <p14:creationId xmlns:p14="http://schemas.microsoft.com/office/powerpoint/2010/main" xmlns="" val="40267765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1"/>
            <a:ext cx="8591550" cy="1949807"/>
          </a:xfrm>
        </p:spPr>
        <p:txBody>
          <a:bodyPr>
            <a:normAutofit/>
          </a:bodyPr>
          <a:lstStyle/>
          <a:p>
            <a:r>
              <a:rPr lang="en-US" sz="2000" dirty="0" smtClean="0">
                <a:latin typeface="Arial" panose="020B0604020202020204" pitchFamily="34" charset="0"/>
                <a:cs typeface="Arial" panose="020B0604020202020204" pitchFamily="34" charset="0"/>
              </a:rPr>
              <a:t>LASER THERAPY is </a:t>
            </a:r>
            <a:r>
              <a:rPr lang="en-US" sz="2000" dirty="0">
                <a:latin typeface="Arial" panose="020B0604020202020204" pitchFamily="34" charset="0"/>
                <a:cs typeface="Arial" panose="020B0604020202020204" pitchFamily="34" charset="0"/>
              </a:rPr>
              <a:t>delivered via </a:t>
            </a:r>
            <a:r>
              <a:rPr lang="en-US" sz="2000" dirty="0" err="1">
                <a:latin typeface="Arial" panose="020B0604020202020204" pitchFamily="34" charset="0"/>
                <a:cs typeface="Arial" panose="020B0604020202020204" pitchFamily="34" charset="0"/>
              </a:rPr>
              <a:t>fibres</a:t>
            </a:r>
            <a:r>
              <a:rPr lang="en-US" sz="2000" dirty="0">
                <a:latin typeface="Arial" panose="020B0604020202020204" pitchFamily="34" charset="0"/>
                <a:cs typeface="Arial" panose="020B0604020202020204" pitchFamily="34" charset="0"/>
              </a:rPr>
              <a:t> inserted into the working channel of the </a:t>
            </a:r>
            <a:r>
              <a:rPr lang="en-US" sz="2000" dirty="0" err="1" smtClean="0">
                <a:latin typeface="Arial" panose="020B0604020202020204" pitchFamily="34" charset="0"/>
                <a:cs typeface="Arial" panose="020B0604020202020204" pitchFamily="34" charset="0"/>
              </a:rPr>
              <a:t>fibroscope</a:t>
            </a:r>
            <a:r>
              <a:rPr lang="en-US" sz="2000" dirty="0" smtClean="0">
                <a:latin typeface="Arial" panose="020B0604020202020204" pitchFamily="34" charset="0"/>
                <a:cs typeface="Arial" panose="020B0604020202020204" pitchFamily="34" charset="0"/>
              </a:rPr>
              <a:t>, radial incisions </a:t>
            </a:r>
            <a:br>
              <a:rPr lang="en-US" sz="2000" dirty="0" smtClean="0">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Case </a:t>
            </a:r>
            <a:r>
              <a:rPr lang="en-US" sz="2000" dirty="0">
                <a:latin typeface="Arial" panose="020B0604020202020204" pitchFamily="34" charset="0"/>
                <a:cs typeface="Arial" panose="020B0604020202020204" pitchFamily="34" charset="0"/>
              </a:rPr>
              <a:t>series </a:t>
            </a:r>
            <a:r>
              <a:rPr lang="en-US" sz="2000" dirty="0" smtClean="0">
                <a:latin typeface="Arial" panose="020B0604020202020204" pitchFamily="34" charset="0"/>
                <a:cs typeface="Arial" panose="020B0604020202020204" pitchFamily="34" charset="0"/>
              </a:rPr>
              <a:t>report </a:t>
            </a:r>
            <a:r>
              <a:rPr lang="en-US" sz="2000" dirty="0">
                <a:latin typeface="Arial" panose="020B0604020202020204" pitchFamily="34" charset="0"/>
                <a:cs typeface="Arial" panose="020B0604020202020204" pitchFamily="34" charset="0"/>
              </a:rPr>
              <a:t>complication rates below 1%</a:t>
            </a:r>
          </a:p>
        </p:txBody>
      </p:sp>
      <p:sp>
        <p:nvSpPr>
          <p:cNvPr id="4" name="object 140"/>
          <p:cNvSpPr>
            <a:spLocks noGrp="1" noChangeArrowheads="1"/>
          </p:cNvSpPr>
          <p:nvPr>
            <p:ph sz="quarter" idx="13"/>
          </p:nvPr>
        </p:nvSpPr>
        <p:spPr bwMode="auto">
          <a:xfrm>
            <a:off x="1008180" y="3469919"/>
            <a:ext cx="2932889" cy="2383114"/>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endParaRPr lang="en-US" dirty="0"/>
          </a:p>
        </p:txBody>
      </p:sp>
      <p:sp>
        <p:nvSpPr>
          <p:cNvPr id="5" name="object 142"/>
          <p:cNvSpPr>
            <a:spLocks noChangeArrowheads="1"/>
          </p:cNvSpPr>
          <p:nvPr/>
        </p:nvSpPr>
        <p:spPr bwMode="auto">
          <a:xfrm>
            <a:off x="5237300" y="3469919"/>
            <a:ext cx="2815050" cy="2383115"/>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en-US"/>
          </a:p>
        </p:txBody>
      </p:sp>
      <p:sp>
        <p:nvSpPr>
          <p:cNvPr id="6" name="TextBox 5"/>
          <p:cNvSpPr txBox="1"/>
          <p:nvPr/>
        </p:nvSpPr>
        <p:spPr>
          <a:xfrm>
            <a:off x="0" y="6371934"/>
            <a:ext cx="8052350" cy="461665"/>
          </a:xfrm>
          <a:prstGeom prst="rect">
            <a:avLst/>
          </a:prstGeom>
          <a:noFill/>
        </p:spPr>
        <p:txBody>
          <a:bodyPr wrap="square" rtlCol="0">
            <a:spAutoFit/>
          </a:bodyPr>
          <a:lstStyle/>
          <a:p>
            <a:r>
              <a:rPr lang="en-US" sz="1200" dirty="0" smtClean="0">
                <a:latin typeface="Arial" panose="020B0604020202020204" pitchFamily="34" charset="0"/>
                <a:cs typeface="Arial" panose="020B0604020202020204" pitchFamily="34" charset="0"/>
              </a:rPr>
              <a:t>Central </a:t>
            </a:r>
            <a:r>
              <a:rPr lang="en-US" sz="1200" dirty="0">
                <a:latin typeface="Arial" panose="020B0604020202020204" pitchFamily="34" charset="0"/>
                <a:cs typeface="Arial" panose="020B0604020202020204" pitchFamily="34" charset="0"/>
              </a:rPr>
              <a:t>airway </a:t>
            </a:r>
            <a:r>
              <a:rPr lang="en-US" sz="1200" dirty="0" err="1" smtClean="0">
                <a:latin typeface="Arial" panose="020B0604020202020204" pitchFamily="34" charset="0"/>
                <a:cs typeface="Arial" panose="020B0604020202020204" pitchFamily="34" charset="0"/>
              </a:rPr>
              <a:t>obstruction.</a:t>
            </a:r>
            <a:r>
              <a:rPr lang="en-US" sz="1200" i="1" dirty="0" err="1" smtClean="0">
                <a:latin typeface="Arial" panose="020B0604020202020204" pitchFamily="34" charset="0"/>
                <a:cs typeface="Arial" panose="020B0604020202020204" pitchFamily="34" charset="0"/>
              </a:rPr>
              <a:t>Ernst</a:t>
            </a:r>
            <a:r>
              <a:rPr lang="en-US" sz="1200" i="1" dirty="0" smtClean="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A, Feller-</a:t>
            </a:r>
            <a:r>
              <a:rPr lang="en-US" sz="1200" i="1" dirty="0" err="1">
                <a:latin typeface="Arial" panose="020B0604020202020204" pitchFamily="34" charset="0"/>
                <a:cs typeface="Arial" panose="020B0604020202020204" pitchFamily="34" charset="0"/>
              </a:rPr>
              <a:t>Kopman</a:t>
            </a:r>
            <a:r>
              <a:rPr lang="en-US" sz="1200" i="1" dirty="0">
                <a:latin typeface="Arial" panose="020B0604020202020204" pitchFamily="34" charset="0"/>
                <a:cs typeface="Arial" panose="020B0604020202020204" pitchFamily="34" charset="0"/>
              </a:rPr>
              <a:t> D, Becker HD, Mehta </a:t>
            </a:r>
            <a:r>
              <a:rPr lang="en-US" sz="1200" i="1" dirty="0" err="1" smtClean="0">
                <a:latin typeface="Arial" panose="020B0604020202020204" pitchFamily="34" charset="0"/>
                <a:cs typeface="Arial" panose="020B0604020202020204" pitchFamily="34" charset="0"/>
              </a:rPr>
              <a:t>AC,Am</a:t>
            </a:r>
            <a:r>
              <a:rPr lang="en-US" sz="1200" i="1" dirty="0" smtClean="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J </a:t>
            </a:r>
            <a:r>
              <a:rPr lang="en-US" sz="1200" i="1" dirty="0" err="1">
                <a:latin typeface="Arial" panose="020B0604020202020204" pitchFamily="34" charset="0"/>
                <a:cs typeface="Arial" panose="020B0604020202020204" pitchFamily="34" charset="0"/>
              </a:rPr>
              <a:t>Respir</a:t>
            </a:r>
            <a:r>
              <a:rPr lang="en-US" sz="1200" i="1" dirty="0">
                <a:latin typeface="Arial" panose="020B0604020202020204" pitchFamily="34" charset="0"/>
                <a:cs typeface="Arial" panose="020B0604020202020204" pitchFamily="34" charset="0"/>
              </a:rPr>
              <a:t> </a:t>
            </a:r>
            <a:r>
              <a:rPr lang="en-US" sz="1200" i="1" dirty="0" err="1">
                <a:latin typeface="Arial" panose="020B0604020202020204" pitchFamily="34" charset="0"/>
                <a:cs typeface="Arial" panose="020B0604020202020204" pitchFamily="34" charset="0"/>
              </a:rPr>
              <a:t>Crit</a:t>
            </a:r>
            <a:r>
              <a:rPr lang="en-US" sz="1200" i="1" dirty="0">
                <a:latin typeface="Arial" panose="020B0604020202020204" pitchFamily="34" charset="0"/>
                <a:cs typeface="Arial" panose="020B0604020202020204" pitchFamily="34" charset="0"/>
              </a:rPr>
              <a:t> Care Med. 2004 Jun 15; 169(12):1278-97.</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947540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ELECTROCAUTERY, knife</a:t>
            </a:r>
            <a:endParaRPr lang="en-US" dirty="0"/>
          </a:p>
        </p:txBody>
      </p:sp>
      <p:sp>
        <p:nvSpPr>
          <p:cNvPr id="3" name="Content Placeholder 2"/>
          <p:cNvSpPr>
            <a:spLocks noGrp="1"/>
          </p:cNvSpPr>
          <p:nvPr>
            <p:ph sz="quarter" idx="13"/>
          </p:nvPr>
        </p:nvSpPr>
        <p:spPr>
          <a:xfrm>
            <a:off x="166780" y="1451550"/>
            <a:ext cx="8700996" cy="4102837"/>
          </a:xfrm>
        </p:spPr>
        <p:txBody>
          <a:bodyPr>
            <a:normAutofit fontScale="25000" lnSpcReduction="20000"/>
          </a:bodyPr>
          <a:lstStyle/>
          <a:p>
            <a:pPr>
              <a:lnSpc>
                <a:spcPct val="170000"/>
              </a:lnSpc>
              <a:spcAft>
                <a:spcPts val="600"/>
              </a:spcAft>
            </a:pPr>
            <a:r>
              <a:rPr lang="en-US" sz="8000" dirty="0" err="1" smtClean="0">
                <a:latin typeface="Arial" panose="020B0604020202020204" pitchFamily="34" charset="0"/>
                <a:cs typeface="Arial" panose="020B0604020202020204" pitchFamily="34" charset="0"/>
              </a:rPr>
              <a:t>Electrosurgery</a:t>
            </a:r>
            <a:r>
              <a:rPr lang="en-US" sz="8000" dirty="0" smtClean="0">
                <a:latin typeface="Arial" panose="020B0604020202020204" pitchFamily="34" charset="0"/>
                <a:cs typeface="Arial" panose="020B0604020202020204" pitchFamily="34" charset="0"/>
              </a:rPr>
              <a:t> knife in the cut mode through flexible bronchoscope</a:t>
            </a:r>
            <a:r>
              <a:rPr lang="en-US" sz="8000" dirty="0">
                <a:latin typeface="Arial" panose="020B0604020202020204" pitchFamily="34" charset="0"/>
                <a:cs typeface="Arial" panose="020B0604020202020204" pitchFamily="34" charset="0"/>
              </a:rPr>
              <a:t> </a:t>
            </a:r>
            <a:r>
              <a:rPr lang="en-US" sz="8000" dirty="0" smtClean="0">
                <a:latin typeface="Arial" panose="020B0604020202020204" pitchFamily="34" charset="0"/>
                <a:cs typeface="Arial" panose="020B0604020202020204" pitchFamily="34" charset="0"/>
              </a:rPr>
              <a:t>performed 1-2 mm radial incisions at 2,10,6 (9,12,3)  o’clock followed by balloon dilatation.</a:t>
            </a:r>
            <a:endParaRPr lang="en-US" sz="8000" dirty="0">
              <a:latin typeface="Arial" panose="020B0604020202020204" pitchFamily="34" charset="0"/>
              <a:cs typeface="Arial" panose="020B0604020202020204" pitchFamily="34" charset="0"/>
            </a:endParaRPr>
          </a:p>
          <a:p>
            <a:pPr>
              <a:spcAft>
                <a:spcPts val="600"/>
              </a:spcAft>
            </a:pPr>
            <a:endParaRPr lang="en-US" sz="8000" dirty="0" smtClean="0">
              <a:latin typeface="Arial" panose="020B0604020202020204" pitchFamily="34" charset="0"/>
              <a:cs typeface="Arial" panose="020B0604020202020204" pitchFamily="34" charset="0"/>
            </a:endParaRPr>
          </a:p>
          <a:p>
            <a:pPr>
              <a:spcAft>
                <a:spcPts val="600"/>
              </a:spcAft>
            </a:pPr>
            <a:r>
              <a:rPr lang="en-US" sz="8000" dirty="0" smtClean="0">
                <a:latin typeface="Arial" panose="020B0604020202020204" pitchFamily="34" charset="0"/>
                <a:cs typeface="Arial" panose="020B0604020202020204" pitchFamily="34" charset="0"/>
              </a:rPr>
              <a:t>Mehta </a:t>
            </a:r>
            <a:r>
              <a:rPr lang="en-US" sz="8000" dirty="0">
                <a:latin typeface="Arial" panose="020B0604020202020204" pitchFamily="34" charset="0"/>
                <a:cs typeface="Arial" panose="020B0604020202020204" pitchFamily="34" charset="0"/>
              </a:rPr>
              <a:t>et </a:t>
            </a:r>
            <a:r>
              <a:rPr lang="en-US" sz="8000" dirty="0" smtClean="0">
                <a:latin typeface="Arial" panose="020B0604020202020204" pitchFamily="34" charset="0"/>
                <a:cs typeface="Arial" panose="020B0604020202020204" pitchFamily="34" charset="0"/>
              </a:rPr>
              <a:t>all </a:t>
            </a:r>
            <a:r>
              <a:rPr lang="en-US" sz="8000" dirty="0">
                <a:latin typeface="Arial" panose="020B0604020202020204" pitchFamily="34" charset="0"/>
                <a:cs typeface="Arial" panose="020B0604020202020204" pitchFamily="34" charset="0"/>
              </a:rPr>
              <a:t>. </a:t>
            </a:r>
            <a:r>
              <a:rPr lang="en-US" sz="8000" dirty="0" smtClean="0">
                <a:latin typeface="Arial" panose="020B0604020202020204" pitchFamily="34" charset="0"/>
                <a:cs typeface="Arial" panose="020B0604020202020204" pitchFamily="34" charset="0"/>
              </a:rPr>
              <a:t>showed that </a:t>
            </a:r>
            <a:r>
              <a:rPr lang="en-US" sz="8000" dirty="0">
                <a:latin typeface="Arial" panose="020B0604020202020204" pitchFamily="34" charset="0"/>
                <a:cs typeface="Arial" panose="020B0604020202020204" pitchFamily="34" charset="0"/>
              </a:rPr>
              <a:t>bronchoscopy alone can be </a:t>
            </a:r>
            <a:r>
              <a:rPr lang="en-US" sz="8000" dirty="0" smtClean="0">
                <a:latin typeface="Arial" panose="020B0604020202020204" pitchFamily="34" charset="0"/>
                <a:cs typeface="Arial" panose="020B0604020202020204" pitchFamily="34" charset="0"/>
              </a:rPr>
              <a:t>curative. </a:t>
            </a:r>
            <a:endParaRPr lang="en-US" sz="8000" dirty="0">
              <a:latin typeface="Arial" panose="020B0604020202020204" pitchFamily="34" charset="0"/>
              <a:cs typeface="Arial" panose="020B0604020202020204" pitchFamily="34" charset="0"/>
            </a:endParaRPr>
          </a:p>
          <a:p>
            <a:pPr>
              <a:spcAft>
                <a:spcPts val="600"/>
              </a:spcAft>
            </a:pPr>
            <a:r>
              <a:rPr lang="en-US" sz="8000" dirty="0" err="1">
                <a:latin typeface="Arial" panose="020B0604020202020204" pitchFamily="34" charset="0"/>
                <a:cs typeface="Arial" panose="020B0604020202020204" pitchFamily="34" charset="0"/>
              </a:rPr>
              <a:t>W</a:t>
            </a:r>
            <a:r>
              <a:rPr lang="en-US" sz="8000" dirty="0" err="1" smtClean="0">
                <a:latin typeface="Arial" panose="020B0604020202020204" pitchFamily="34" charset="0"/>
                <a:cs typeface="Arial" panose="020B0604020202020204" pitchFamily="34" charset="0"/>
              </a:rPr>
              <a:t>eblike</a:t>
            </a:r>
            <a:r>
              <a:rPr lang="en-US" sz="8000" dirty="0" smtClean="0">
                <a:latin typeface="Arial" panose="020B0604020202020204" pitchFamily="34" charset="0"/>
                <a:cs typeface="Arial" panose="020B0604020202020204" pitchFamily="34" charset="0"/>
              </a:rPr>
              <a:t> </a:t>
            </a:r>
            <a:r>
              <a:rPr lang="en-US" sz="8000" dirty="0" err="1" smtClean="0">
                <a:latin typeface="Arial" panose="020B0604020202020204" pitchFamily="34" charset="0"/>
                <a:cs typeface="Arial" panose="020B0604020202020204" pitchFamily="34" charset="0"/>
              </a:rPr>
              <a:t>stenoses</a:t>
            </a:r>
            <a:r>
              <a:rPr lang="en-US" sz="8000" dirty="0" smtClean="0">
                <a:latin typeface="Arial" panose="020B0604020202020204" pitchFamily="34" charset="0"/>
                <a:cs typeface="Arial" panose="020B0604020202020204" pitchFamily="34" charset="0"/>
              </a:rPr>
              <a:t> </a:t>
            </a:r>
            <a:r>
              <a:rPr lang="en-US" sz="8000" dirty="0">
                <a:latin typeface="Arial" panose="020B0604020202020204" pitchFamily="34" charset="0"/>
                <a:cs typeface="Arial" panose="020B0604020202020204" pitchFamily="34" charset="0"/>
              </a:rPr>
              <a:t>can be treated by the </a:t>
            </a:r>
            <a:r>
              <a:rPr lang="en-US" sz="8000" dirty="0">
                <a:solidFill>
                  <a:srgbClr val="FF0000"/>
                </a:solidFill>
                <a:latin typeface="Arial" panose="020B0604020202020204" pitchFamily="34" charset="0"/>
                <a:cs typeface="Arial" panose="020B0604020202020204" pitchFamily="34" charset="0"/>
              </a:rPr>
              <a:t>mucosal </a:t>
            </a:r>
            <a:r>
              <a:rPr lang="en-US" sz="8000" dirty="0" smtClean="0">
                <a:solidFill>
                  <a:srgbClr val="FF0000"/>
                </a:solidFill>
                <a:latin typeface="Arial" panose="020B0604020202020204" pitchFamily="34" charset="0"/>
                <a:cs typeface="Arial" panose="020B0604020202020204" pitchFamily="34" charset="0"/>
              </a:rPr>
              <a:t>sparring technique</a:t>
            </a:r>
            <a:r>
              <a:rPr lang="en-US" sz="8000" dirty="0" smtClean="0">
                <a:latin typeface="Arial" panose="020B0604020202020204" pitchFamily="34" charset="0"/>
                <a:cs typeface="Arial" panose="020B0604020202020204" pitchFamily="34" charset="0"/>
              </a:rPr>
              <a:t> </a:t>
            </a:r>
          </a:p>
          <a:p>
            <a:pPr marL="0" indent="0">
              <a:spcAft>
                <a:spcPts val="600"/>
              </a:spcAft>
              <a:buNone/>
            </a:pPr>
            <a:r>
              <a:rPr lang="en-US" sz="8000" dirty="0" smtClean="0">
                <a:latin typeface="Arial" panose="020B0604020202020204" pitchFamily="34" charset="0"/>
                <a:cs typeface="Arial" panose="020B0604020202020204" pitchFamily="34" charset="0"/>
              </a:rPr>
              <a:t>with </a:t>
            </a:r>
            <a:r>
              <a:rPr lang="en-US" sz="8000" dirty="0">
                <a:latin typeface="Arial" panose="020B0604020202020204" pitchFamily="34" charset="0"/>
                <a:cs typeface="Arial" panose="020B0604020202020204" pitchFamily="34" charset="0"/>
              </a:rPr>
              <a:t>a 60% success rate after 1±3 sessions</a:t>
            </a:r>
            <a:r>
              <a:rPr lang="en-US" sz="8000" dirty="0" smtClean="0">
                <a:latin typeface="Arial" panose="020B0604020202020204" pitchFamily="34" charset="0"/>
                <a:cs typeface="Arial" panose="020B0604020202020204" pitchFamily="34" charset="0"/>
              </a:rPr>
              <a:t>.</a:t>
            </a:r>
          </a:p>
          <a:p>
            <a:endParaRPr lang="en-US" sz="5600" dirty="0" smtClean="0">
              <a:latin typeface="Arial"/>
              <a:cs typeface="Arial"/>
            </a:endParaRPr>
          </a:p>
          <a:p>
            <a:pPr marL="0" indent="0">
              <a:buNone/>
            </a:pPr>
            <a:endParaRPr lang="en-US" sz="4800" dirty="0" smtClean="0"/>
          </a:p>
          <a:p>
            <a:endParaRPr lang="en-US" sz="4800" dirty="0" smtClean="0"/>
          </a:p>
          <a:p>
            <a:pPr marL="0" indent="0">
              <a:buNone/>
            </a:pPr>
            <a:r>
              <a:rPr lang="en-US" sz="4800" dirty="0" smtClean="0"/>
              <a:t>Multidisciplinary </a:t>
            </a:r>
            <a:r>
              <a:rPr lang="en-US" sz="4800" dirty="0"/>
              <a:t>approach to management of </a:t>
            </a:r>
            <a:r>
              <a:rPr lang="en-US" sz="4800" dirty="0" err="1" smtClean="0"/>
              <a:t>postintubation</a:t>
            </a:r>
            <a:r>
              <a:rPr lang="en-US" sz="4800" dirty="0" smtClean="0"/>
              <a:t> tracheal </a:t>
            </a:r>
            <a:r>
              <a:rPr lang="en-US" sz="4800" dirty="0" err="1" smtClean="0"/>
              <a:t>stenoses</a:t>
            </a:r>
            <a:r>
              <a:rPr lang="en-US" sz="4800" dirty="0" err="1"/>
              <a:t>,</a:t>
            </a:r>
            <a:r>
              <a:rPr lang="en-US" sz="4800" dirty="0" err="1" smtClean="0"/>
              <a:t>A</a:t>
            </a:r>
            <a:r>
              <a:rPr lang="en-US" sz="4800" dirty="0"/>
              <a:t>. </a:t>
            </a:r>
            <a:r>
              <a:rPr lang="en-US" sz="4800" dirty="0" err="1"/>
              <a:t>Brichet</a:t>
            </a:r>
            <a:r>
              <a:rPr lang="en-US" sz="4800" b="1" dirty="0"/>
              <a:t>*</a:t>
            </a:r>
            <a:r>
              <a:rPr lang="en-US" sz="4800" dirty="0"/>
              <a:t>, C. </a:t>
            </a:r>
            <a:r>
              <a:rPr lang="en-US" sz="4800" dirty="0" err="1"/>
              <a:t>Verkindre</a:t>
            </a:r>
            <a:r>
              <a:rPr lang="en-US" sz="4800" b="1" dirty="0"/>
              <a:t>*</a:t>
            </a:r>
            <a:r>
              <a:rPr lang="en-US" sz="4800" dirty="0"/>
              <a:t>, J. </a:t>
            </a:r>
            <a:r>
              <a:rPr lang="en-US" sz="4800" dirty="0" err="1" smtClean="0"/>
              <a:t>Dupont</a:t>
            </a:r>
            <a:r>
              <a:rPr lang="en-US" sz="4800" dirty="0" smtClean="0"/>
              <a:t>, </a:t>
            </a:r>
            <a:r>
              <a:rPr lang="en-US" sz="4800" dirty="0"/>
              <a:t>M.L. </a:t>
            </a:r>
            <a:r>
              <a:rPr lang="en-US" sz="4800" dirty="0" err="1"/>
              <a:t>Carlier</a:t>
            </a:r>
            <a:r>
              <a:rPr lang="en-US" sz="4800" b="1" dirty="0"/>
              <a:t>*</a:t>
            </a:r>
            <a:r>
              <a:rPr lang="en-US" sz="4800" dirty="0"/>
              <a:t>, J. </a:t>
            </a:r>
            <a:r>
              <a:rPr lang="en-US" sz="4800" dirty="0" err="1"/>
              <a:t>Darras</a:t>
            </a:r>
            <a:r>
              <a:rPr lang="en-US" sz="4800" b="1" dirty="0"/>
              <a:t>+</a:t>
            </a:r>
            <a:r>
              <a:rPr lang="en-US" sz="4800" dirty="0"/>
              <a:t>, A. </a:t>
            </a:r>
            <a:r>
              <a:rPr lang="en-US" sz="4800" dirty="0" err="1" smtClean="0"/>
              <a:t>Wurtz</a:t>
            </a:r>
            <a:r>
              <a:rPr lang="en-US" sz="4800" b="1" dirty="0" err="1"/>
              <a:t>,</a:t>
            </a:r>
            <a:r>
              <a:rPr lang="en-US" sz="4800" dirty="0" err="1" smtClean="0"/>
              <a:t>P</a:t>
            </a:r>
            <a:r>
              <a:rPr lang="en-US" sz="4800" dirty="0"/>
              <a:t>. Ramon</a:t>
            </a:r>
            <a:r>
              <a:rPr lang="en-US" sz="4800" b="1" dirty="0"/>
              <a:t>*</a:t>
            </a:r>
            <a:r>
              <a:rPr lang="en-US" sz="4800" dirty="0"/>
              <a:t>, C.H. </a:t>
            </a:r>
            <a:r>
              <a:rPr lang="en-US" sz="4800" dirty="0" smtClean="0"/>
              <a:t>Marquette</a:t>
            </a:r>
            <a:r>
              <a:rPr lang="en-US" sz="4800" b="1" dirty="0" smtClean="0"/>
              <a:t>,Eur.Resp.J,1999</a:t>
            </a:r>
          </a:p>
          <a:p>
            <a:pPr marL="0" indent="0">
              <a:buNone/>
            </a:pPr>
            <a:r>
              <a:rPr lang="en-US" sz="4800" dirty="0"/>
              <a:t>Mehta AC, Lee FY, </a:t>
            </a:r>
            <a:r>
              <a:rPr lang="en-US" sz="4800" dirty="0" err="1"/>
              <a:t>Cordasco</a:t>
            </a:r>
            <a:r>
              <a:rPr lang="en-US" sz="4800" dirty="0"/>
              <a:t> EM, Kirby T, </a:t>
            </a:r>
            <a:r>
              <a:rPr lang="en-US" sz="4800" dirty="0" err="1"/>
              <a:t>Eliachar</a:t>
            </a:r>
            <a:r>
              <a:rPr lang="en-US" sz="4800" dirty="0"/>
              <a:t> I, </a:t>
            </a:r>
            <a:r>
              <a:rPr lang="en-US" sz="4800" dirty="0" err="1" smtClean="0"/>
              <a:t>De,Boer</a:t>
            </a:r>
            <a:r>
              <a:rPr lang="en-US" sz="4800" dirty="0" smtClean="0"/>
              <a:t> </a:t>
            </a:r>
            <a:r>
              <a:rPr lang="en-US" sz="4800" dirty="0"/>
              <a:t>G. Concentric tracheal and subglottic stenosis. </a:t>
            </a:r>
            <a:r>
              <a:rPr lang="en-US" sz="4800" dirty="0" smtClean="0"/>
              <a:t>Management using </a:t>
            </a:r>
            <a:r>
              <a:rPr lang="en-US" sz="4800" dirty="0"/>
              <a:t>the </a:t>
            </a:r>
            <a:r>
              <a:rPr lang="en-US" sz="4800" dirty="0" err="1"/>
              <a:t>Nd±YAG</a:t>
            </a:r>
            <a:r>
              <a:rPr lang="en-US" sz="4800" dirty="0"/>
              <a:t> laser for mucosal </a:t>
            </a:r>
            <a:r>
              <a:rPr lang="en-US" sz="4800" dirty="0" smtClean="0"/>
              <a:t>sparing followed </a:t>
            </a:r>
            <a:r>
              <a:rPr lang="en-US" sz="4800" dirty="0"/>
              <a:t>by gentle dilatation. Chest 1993; 104: 673±677</a:t>
            </a:r>
            <a:r>
              <a:rPr lang="en-US" sz="4800" dirty="0" smtClean="0"/>
              <a:t>.</a:t>
            </a:r>
          </a:p>
          <a:p>
            <a:pPr marL="0" indent="0">
              <a:buNone/>
            </a:pPr>
            <a:r>
              <a:rPr lang="en-US" sz="4800" dirty="0"/>
              <a:t>Role of </a:t>
            </a:r>
            <a:r>
              <a:rPr lang="en-US" sz="4800" dirty="0" err="1"/>
              <a:t>electrocautery</a:t>
            </a:r>
            <a:r>
              <a:rPr lang="en-US" sz="4800" dirty="0"/>
              <a:t> and balloon dilatation as treatment modality for patient of benign tracheal or bronchial </a:t>
            </a:r>
            <a:r>
              <a:rPr lang="en-US" sz="4800" dirty="0" smtClean="0"/>
              <a:t>stenosis, </a:t>
            </a:r>
            <a:r>
              <a:rPr lang="en-US" sz="4800" dirty="0" err="1" smtClean="0"/>
              <a:t>Bhupendra</a:t>
            </a:r>
            <a:r>
              <a:rPr lang="en-US" sz="4800" dirty="0" smtClean="0"/>
              <a:t> </a:t>
            </a:r>
            <a:r>
              <a:rPr lang="en-US" sz="4800" dirty="0"/>
              <a:t>Jain, Nikhilesh Pasari, Ashok Bajpai, Ravindra Chordiya, Satish Motiwale</a:t>
            </a:r>
          </a:p>
        </p:txBody>
      </p:sp>
    </p:spTree>
    <p:extLst>
      <p:ext uri="{BB962C8B-B14F-4D97-AF65-F5344CB8AC3E}">
        <p14:creationId xmlns:p14="http://schemas.microsoft.com/office/powerpoint/2010/main" xmlns="" val="16968805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sz="quarter" idx="13"/>
          </p:nvPr>
        </p:nvSpPr>
        <p:spPr>
          <a:xfrm>
            <a:off x="274320" y="635053"/>
            <a:ext cx="8595360" cy="5601155"/>
          </a:xfrm>
        </p:spPr>
        <p:txBody>
          <a:bodyPr>
            <a:normAutofit lnSpcReduction="10000"/>
          </a:bodyPr>
          <a:lstStyle/>
          <a:p>
            <a:r>
              <a:rPr lang="en-US" sz="2400" dirty="0" err="1">
                <a:latin typeface="Arial"/>
                <a:cs typeface="Arial"/>
              </a:rPr>
              <a:t>Freitag</a:t>
            </a:r>
            <a:r>
              <a:rPr lang="en-US" sz="2400" dirty="0">
                <a:latin typeface="Arial"/>
                <a:cs typeface="Arial"/>
              </a:rPr>
              <a:t> et </a:t>
            </a:r>
            <a:r>
              <a:rPr lang="en-US" sz="2400" dirty="0" smtClean="0">
                <a:latin typeface="Arial"/>
                <a:cs typeface="Arial"/>
              </a:rPr>
              <a:t>all. - </a:t>
            </a:r>
            <a:r>
              <a:rPr lang="en-US" sz="2400" dirty="0">
                <a:latin typeface="Arial"/>
                <a:cs typeface="Arial"/>
              </a:rPr>
              <a:t>The use of </a:t>
            </a:r>
            <a:r>
              <a:rPr lang="en-US" sz="2400" dirty="0" err="1" smtClean="0">
                <a:latin typeface="Arial"/>
                <a:cs typeface="Arial"/>
              </a:rPr>
              <a:t>electrosurgery</a:t>
            </a:r>
            <a:r>
              <a:rPr lang="en-US" sz="2400" dirty="0" smtClean="0">
                <a:latin typeface="Arial"/>
                <a:cs typeface="Arial"/>
              </a:rPr>
              <a:t> knife </a:t>
            </a:r>
            <a:r>
              <a:rPr lang="en-US" sz="2400" dirty="0">
                <a:latin typeface="Arial"/>
                <a:cs typeface="Arial"/>
              </a:rPr>
              <a:t>is effective for the treatment </a:t>
            </a:r>
            <a:r>
              <a:rPr lang="en-US" sz="2400" dirty="0" smtClean="0">
                <a:latin typeface="Arial"/>
                <a:cs typeface="Arial"/>
              </a:rPr>
              <a:t>of TS </a:t>
            </a:r>
            <a:r>
              <a:rPr lang="en-US" sz="2400" dirty="0">
                <a:latin typeface="Arial"/>
                <a:cs typeface="Arial"/>
              </a:rPr>
              <a:t>as all the patients showed clinical and functional improvement, and less than 50% required a second intervention</a:t>
            </a:r>
            <a:r>
              <a:rPr lang="en-US" sz="2400" dirty="0" smtClean="0">
                <a:latin typeface="Arial"/>
                <a:cs typeface="Arial"/>
              </a:rPr>
              <a:t>.</a:t>
            </a:r>
          </a:p>
          <a:p>
            <a:r>
              <a:rPr lang="en-US" sz="2400" dirty="0" smtClean="0">
                <a:latin typeface="Arial"/>
                <a:cs typeface="Arial"/>
              </a:rPr>
              <a:t> </a:t>
            </a:r>
            <a:r>
              <a:rPr lang="en-US" sz="2400" dirty="0">
                <a:latin typeface="Arial"/>
                <a:cs typeface="Arial"/>
              </a:rPr>
              <a:t>In comparison with laser therapy, an advantage of this technique is that less fibrin is </a:t>
            </a:r>
            <a:r>
              <a:rPr lang="en-US" sz="2400" dirty="0" smtClean="0">
                <a:latin typeface="Arial"/>
                <a:cs typeface="Arial"/>
              </a:rPr>
              <a:t>produced</a:t>
            </a:r>
            <a:r>
              <a:rPr lang="en-US" sz="2400" dirty="0">
                <a:latin typeface="Arial"/>
                <a:cs typeface="Arial"/>
              </a:rPr>
              <a:t>.</a:t>
            </a:r>
          </a:p>
          <a:p>
            <a:endParaRPr lang="en-US" sz="2400" dirty="0" smtClean="0">
              <a:latin typeface="Arial"/>
              <a:cs typeface="Arial"/>
            </a:endParaRPr>
          </a:p>
          <a:p>
            <a:r>
              <a:rPr lang="en-US" sz="2400" dirty="0" smtClean="0">
                <a:latin typeface="Arial"/>
                <a:cs typeface="Arial"/>
              </a:rPr>
              <a:t>APC </a:t>
            </a:r>
            <a:r>
              <a:rPr lang="en-US" sz="2400" dirty="0">
                <a:latin typeface="Arial"/>
                <a:cs typeface="Arial"/>
              </a:rPr>
              <a:t>can be  used for radial incisions.</a:t>
            </a:r>
          </a:p>
          <a:p>
            <a:endParaRPr lang="en-US" sz="2400" dirty="0" smtClean="0"/>
          </a:p>
          <a:p>
            <a:pPr marL="0" indent="0">
              <a:buNone/>
            </a:pPr>
            <a:endParaRPr lang="en-US" sz="2400" dirty="0" smtClean="0">
              <a:latin typeface="Arial"/>
              <a:cs typeface="Arial"/>
            </a:endParaRPr>
          </a:p>
          <a:p>
            <a:r>
              <a:rPr lang="en-US" sz="2400" dirty="0" err="1" smtClean="0">
                <a:latin typeface="Arial"/>
                <a:cs typeface="Arial"/>
              </a:rPr>
              <a:t>Mitomycin</a:t>
            </a:r>
            <a:r>
              <a:rPr lang="en-US" sz="2400" dirty="0" smtClean="0">
                <a:latin typeface="Arial"/>
                <a:cs typeface="Arial"/>
              </a:rPr>
              <a:t> </a:t>
            </a:r>
            <a:r>
              <a:rPr lang="en-US" sz="2400" dirty="0">
                <a:latin typeface="Arial"/>
                <a:cs typeface="Arial"/>
              </a:rPr>
              <a:t>C and  </a:t>
            </a:r>
            <a:r>
              <a:rPr lang="en-US" sz="2400" dirty="0" smtClean="0">
                <a:latin typeface="Arial"/>
                <a:cs typeface="Arial"/>
              </a:rPr>
              <a:t>Methylprednisolone </a:t>
            </a:r>
            <a:r>
              <a:rPr lang="en-US" sz="2400" dirty="0">
                <a:latin typeface="Arial"/>
                <a:cs typeface="Arial"/>
              </a:rPr>
              <a:t>were used locally for destruction of granulation tissue</a:t>
            </a:r>
            <a:r>
              <a:rPr lang="en-US" sz="2400" dirty="0" smtClean="0">
                <a:latin typeface="Arial"/>
                <a:cs typeface="Arial"/>
              </a:rPr>
              <a:t>.</a:t>
            </a:r>
          </a:p>
          <a:p>
            <a:endParaRPr lang="en-US" sz="1300" dirty="0" smtClean="0"/>
          </a:p>
          <a:p>
            <a:pPr marL="0" indent="0">
              <a:buNone/>
            </a:pPr>
            <a:endParaRPr lang="en-US" sz="1300" dirty="0"/>
          </a:p>
          <a:p>
            <a:pPr marL="0" indent="0">
              <a:buNone/>
            </a:pPr>
            <a:r>
              <a:rPr lang="en-US" sz="1300" dirty="0" smtClean="0"/>
              <a:t>The </a:t>
            </a:r>
            <a:r>
              <a:rPr lang="en-US" sz="1300" dirty="0"/>
              <a:t>electrosurgical knife in an optimized intermittent cutting mode for the endoscopic treatment of benign web-like tracheobronchial </a:t>
            </a:r>
            <a:r>
              <a:rPr lang="en-US" sz="1300" dirty="0" err="1"/>
              <a:t>stenosis.,Lutz</a:t>
            </a:r>
            <a:r>
              <a:rPr lang="en-US" sz="1300" dirty="0"/>
              <a:t> </a:t>
            </a:r>
            <a:r>
              <a:rPr lang="en-US" sz="1300" dirty="0" err="1"/>
              <a:t>Freitag</a:t>
            </a:r>
            <a:r>
              <a:rPr lang="en-US" sz="1300" dirty="0"/>
              <a:t> and all. </a:t>
            </a:r>
            <a:r>
              <a:rPr lang="en-US" sz="1300" dirty="0" err="1"/>
              <a:t>Archivos</a:t>
            </a:r>
            <a:r>
              <a:rPr lang="en-US" sz="1300" dirty="0"/>
              <a:t> de Bronconeumologia,2012</a:t>
            </a:r>
          </a:p>
          <a:p>
            <a:endParaRPr lang="en-US" sz="2400" dirty="0">
              <a:latin typeface="Arial"/>
              <a:cs typeface="Arial"/>
            </a:endParaRPr>
          </a:p>
          <a:p>
            <a:endParaRPr lang="en-US" dirty="0"/>
          </a:p>
        </p:txBody>
      </p:sp>
    </p:spTree>
    <p:extLst>
      <p:ext uri="{BB962C8B-B14F-4D97-AF65-F5344CB8AC3E}">
        <p14:creationId xmlns:p14="http://schemas.microsoft.com/office/powerpoint/2010/main" xmlns="" val="1731803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anose="020B0604020202020204" pitchFamily="34" charset="0"/>
                <a:cs typeface="Arial" panose="020B0604020202020204" pitchFamily="34" charset="0"/>
              </a:rPr>
              <a:t>Balloon </a:t>
            </a:r>
            <a:r>
              <a:rPr lang="en-US" sz="2800" dirty="0" err="1">
                <a:latin typeface="Arial" panose="020B0604020202020204" pitchFamily="34" charset="0"/>
                <a:cs typeface="Arial" panose="020B0604020202020204" pitchFamily="34" charset="0"/>
              </a:rPr>
              <a:t>bronchoplasty</a:t>
            </a:r>
            <a:r>
              <a:rPr lang="en-US" sz="2800" dirty="0">
                <a:latin typeface="Arial" panose="020B0604020202020204" pitchFamily="34" charset="0"/>
                <a:cs typeface="Arial" panose="020B0604020202020204" pitchFamily="34" charset="0"/>
              </a:rPr>
              <a:t> (BB</a:t>
            </a:r>
            <a:r>
              <a:rPr lang="en-US" sz="2800" dirty="0" smtClean="0">
                <a:latin typeface="Arial" panose="020B0604020202020204" pitchFamily="34" charset="0"/>
                <a:cs typeface="Arial" panose="020B0604020202020204" pitchFamily="34" charset="0"/>
              </a:rPr>
              <a:t>) = endoscopic </a:t>
            </a:r>
            <a:r>
              <a:rPr lang="en-US" sz="2800" dirty="0">
                <a:latin typeface="Arial" panose="020B0604020202020204" pitchFamily="34" charset="0"/>
                <a:cs typeface="Arial" panose="020B0604020202020204" pitchFamily="34" charset="0"/>
              </a:rPr>
              <a:t>balloon dilatation</a:t>
            </a:r>
          </a:p>
        </p:txBody>
      </p:sp>
      <p:sp>
        <p:nvSpPr>
          <p:cNvPr id="3" name="Content Placeholder 2"/>
          <p:cNvSpPr>
            <a:spLocks noGrp="1"/>
          </p:cNvSpPr>
          <p:nvPr>
            <p:ph sz="quarter" idx="13"/>
          </p:nvPr>
        </p:nvSpPr>
        <p:spPr>
          <a:xfrm>
            <a:off x="276225" y="1071770"/>
            <a:ext cx="8595360" cy="5658962"/>
          </a:xfrm>
        </p:spPr>
        <p:txBody>
          <a:bodyPr/>
          <a:lstStyle/>
          <a:p>
            <a:endParaRPr lang="en-US" dirty="0" smtClean="0"/>
          </a:p>
          <a:p>
            <a:endParaRPr lang="en-US" dirty="0"/>
          </a:p>
          <a:p>
            <a:r>
              <a:rPr lang="en-US" sz="2000" dirty="0" smtClean="0">
                <a:latin typeface="Arial" panose="020B0604020202020204" pitchFamily="34" charset="0"/>
                <a:cs typeface="Arial" panose="020B0604020202020204" pitchFamily="34" charset="0"/>
              </a:rPr>
              <a:t>BB can </a:t>
            </a:r>
            <a:r>
              <a:rPr lang="en-US" sz="2000" dirty="0">
                <a:latin typeface="Arial" panose="020B0604020202020204" pitchFamily="34" charset="0"/>
                <a:cs typeface="Arial" panose="020B0604020202020204" pitchFamily="34" charset="0"/>
              </a:rPr>
              <a:t>be performed by flexible or rigid </a:t>
            </a:r>
            <a:r>
              <a:rPr lang="en-US" sz="2000" dirty="0" smtClean="0">
                <a:latin typeface="Arial" panose="020B0604020202020204" pitchFamily="34" charset="0"/>
                <a:cs typeface="Arial" panose="020B0604020202020204" pitchFamily="34" charset="0"/>
              </a:rPr>
              <a:t>bronchoscope,</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balloon </a:t>
            </a:r>
            <a:r>
              <a:rPr lang="en-US" sz="2000" dirty="0">
                <a:latin typeface="Arial" panose="020B0604020202020204" pitchFamily="34" charset="0"/>
                <a:cs typeface="Arial" panose="020B0604020202020204" pitchFamily="34" charset="0"/>
              </a:rPr>
              <a:t>should be made of silicone and cause </a:t>
            </a:r>
            <a:r>
              <a:rPr lang="en-US" sz="2000" u="sng" dirty="0" smtClean="0">
                <a:latin typeface="Arial" panose="020B0604020202020204" pitchFamily="34" charset="0"/>
                <a:cs typeface="Arial" panose="020B0604020202020204" pitchFamily="34" charset="0"/>
              </a:rPr>
              <a:t>gentile radial pressure</a:t>
            </a:r>
            <a:r>
              <a:rPr lang="en-US" sz="2000" dirty="0" smtClean="0">
                <a:latin typeface="Arial" panose="020B0604020202020204" pitchFamily="34" charset="0"/>
                <a:cs typeface="Arial" panose="020B0604020202020204" pitchFamily="34" charset="0"/>
              </a:rPr>
              <a:t>.</a:t>
            </a:r>
          </a:p>
          <a:p>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BB </a:t>
            </a:r>
            <a:r>
              <a:rPr lang="en-US" sz="2000" dirty="0">
                <a:latin typeface="Arial" panose="020B0604020202020204" pitchFamily="34" charset="0"/>
                <a:cs typeface="Arial" panose="020B0604020202020204" pitchFamily="34" charset="0"/>
              </a:rPr>
              <a:t>is associated with </a:t>
            </a:r>
            <a:r>
              <a:rPr lang="en-US" sz="2000" dirty="0">
                <a:solidFill>
                  <a:srgbClr val="FF0000"/>
                </a:solidFill>
                <a:latin typeface="Arial" panose="020B0604020202020204" pitchFamily="34" charset="0"/>
                <a:cs typeface="Arial" panose="020B0604020202020204" pitchFamily="34" charset="0"/>
              </a:rPr>
              <a:t>less mucosal </a:t>
            </a:r>
            <a:r>
              <a:rPr lang="en-US" sz="2000" dirty="0" smtClean="0">
                <a:solidFill>
                  <a:srgbClr val="FF0000"/>
                </a:solidFill>
                <a:latin typeface="Arial" panose="020B0604020202020204" pitchFamily="34" charset="0"/>
                <a:cs typeface="Arial" panose="020B0604020202020204" pitchFamily="34" charset="0"/>
              </a:rPr>
              <a:t>injury</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are available in different </a:t>
            </a:r>
            <a:r>
              <a:rPr lang="en-US" sz="2000" dirty="0" smtClean="0">
                <a:latin typeface="Arial" panose="020B0604020202020204" pitchFamily="34" charset="0"/>
                <a:cs typeface="Arial" panose="020B0604020202020204" pitchFamily="34" charset="0"/>
              </a:rPr>
              <a:t>sizes and it is </a:t>
            </a:r>
            <a:r>
              <a:rPr lang="en-US" sz="2000" dirty="0">
                <a:solidFill>
                  <a:srgbClr val="FF0000"/>
                </a:solidFill>
                <a:latin typeface="Arial" panose="020B0604020202020204" pitchFamily="34" charset="0"/>
                <a:cs typeface="Arial" panose="020B0604020202020204" pitchFamily="34" charset="0"/>
              </a:rPr>
              <a:t>maintained for 2 </a:t>
            </a:r>
            <a:r>
              <a:rPr lang="en-US" sz="2000" dirty="0" smtClean="0">
                <a:solidFill>
                  <a:srgbClr val="FF0000"/>
                </a:solidFill>
                <a:latin typeface="Arial" panose="020B0604020202020204" pitchFamily="34" charset="0"/>
                <a:cs typeface="Arial" panose="020B0604020202020204" pitchFamily="34" charset="0"/>
              </a:rPr>
              <a:t>minutes</a:t>
            </a:r>
            <a:r>
              <a:rPr lang="en-US" sz="2000" dirty="0" smtClean="0">
                <a:latin typeface="Arial" panose="020B0604020202020204" pitchFamily="34" charset="0"/>
                <a:cs typeface="Arial" panose="020B0604020202020204" pitchFamily="34" charset="0"/>
              </a:rPr>
              <a:t>.</a:t>
            </a:r>
          </a:p>
          <a:p>
            <a:endParaRPr lang="en-US" sz="20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Dilatation </a:t>
            </a:r>
            <a:r>
              <a:rPr lang="en-US" sz="2000" dirty="0">
                <a:latin typeface="Arial" panose="020B0604020202020204" pitchFamily="34" charset="0"/>
                <a:cs typeface="Arial" panose="020B0604020202020204" pitchFamily="34" charset="0"/>
              </a:rPr>
              <a:t>may be used in combination with other therapeutic techniques such as laser ablation and stent insertion, and </a:t>
            </a:r>
            <a:r>
              <a:rPr lang="en-US" sz="2000" dirty="0">
                <a:solidFill>
                  <a:srgbClr val="FF0000"/>
                </a:solidFill>
                <a:latin typeface="Arial" panose="020B0604020202020204" pitchFamily="34" charset="0"/>
                <a:cs typeface="Arial" panose="020B0604020202020204" pitchFamily="34" charset="0"/>
              </a:rPr>
              <a:t>can be repeated </a:t>
            </a:r>
            <a:r>
              <a:rPr lang="en-US" sz="2000" dirty="0" smtClean="0">
                <a:solidFill>
                  <a:srgbClr val="FF0000"/>
                </a:solidFill>
                <a:latin typeface="Arial" panose="020B0604020202020204" pitchFamily="34" charset="0"/>
                <a:cs typeface="Arial" panose="020B0604020202020204" pitchFamily="34" charset="0"/>
              </a:rPr>
              <a:t>if </a:t>
            </a:r>
            <a:r>
              <a:rPr lang="en-US" sz="2000" dirty="0">
                <a:solidFill>
                  <a:srgbClr val="FF0000"/>
                </a:solidFill>
                <a:latin typeface="Arial" panose="020B0604020202020204" pitchFamily="34" charset="0"/>
                <a:cs typeface="Arial" panose="020B0604020202020204" pitchFamily="34" charset="0"/>
              </a:rPr>
              <a:t>necessary</a:t>
            </a:r>
            <a:r>
              <a:rPr lang="en-US" sz="2000" dirty="0">
                <a:latin typeface="Arial" panose="020B0604020202020204" pitchFamily="34" charset="0"/>
                <a:cs typeface="Arial" panose="020B0604020202020204" pitchFamily="34" charset="0"/>
              </a:rPr>
              <a:t> (NICE </a:t>
            </a:r>
            <a:r>
              <a:rPr lang="en-US" sz="2000" dirty="0" smtClean="0">
                <a:latin typeface="Arial" panose="020B0604020202020204" pitchFamily="34" charset="0"/>
                <a:cs typeface="Arial" panose="020B0604020202020204" pitchFamily="34" charset="0"/>
              </a:rPr>
              <a:t>guideline).</a:t>
            </a:r>
          </a:p>
        </p:txBody>
      </p:sp>
      <p:sp>
        <p:nvSpPr>
          <p:cNvPr id="4" name="TextBox 3"/>
          <p:cNvSpPr txBox="1"/>
          <p:nvPr/>
        </p:nvSpPr>
        <p:spPr>
          <a:xfrm>
            <a:off x="0" y="6306671"/>
            <a:ext cx="7858369" cy="677108"/>
          </a:xfrm>
          <a:prstGeom prst="rect">
            <a:avLst/>
          </a:prstGeom>
          <a:noFill/>
        </p:spPr>
        <p:txBody>
          <a:bodyPr wrap="square" rtlCol="0">
            <a:spAutoFit/>
          </a:bodyPr>
          <a:lstStyle/>
          <a:p>
            <a:r>
              <a:rPr lang="en-US" sz="1000" dirty="0" smtClean="0">
                <a:latin typeface="Arial"/>
                <a:cs typeface="Arial"/>
              </a:rPr>
              <a:t>Benign </a:t>
            </a:r>
            <a:r>
              <a:rPr lang="en-US" sz="1000" dirty="0" err="1">
                <a:latin typeface="Arial"/>
                <a:cs typeface="Arial"/>
              </a:rPr>
              <a:t>noninflammatory</a:t>
            </a:r>
            <a:r>
              <a:rPr lang="en-US" sz="1000" dirty="0">
                <a:latin typeface="Arial"/>
                <a:cs typeface="Arial"/>
              </a:rPr>
              <a:t> bronchial stenosis: treatment with balloon </a:t>
            </a:r>
            <a:r>
              <a:rPr lang="en-US" sz="1000" dirty="0" smtClean="0">
                <a:latin typeface="Arial"/>
                <a:cs typeface="Arial"/>
              </a:rPr>
              <a:t>dilation.,</a:t>
            </a:r>
            <a:r>
              <a:rPr lang="en-US" sz="1000" dirty="0" err="1" smtClean="0">
                <a:latin typeface="Arial"/>
                <a:cs typeface="Arial"/>
              </a:rPr>
              <a:t>Ferretti</a:t>
            </a:r>
            <a:r>
              <a:rPr lang="en-US" sz="1000" dirty="0" smtClean="0">
                <a:latin typeface="Arial"/>
                <a:cs typeface="Arial"/>
              </a:rPr>
              <a:t> G1</a:t>
            </a:r>
            <a:r>
              <a:rPr lang="en-US" sz="1000" dirty="0">
                <a:latin typeface="Arial"/>
                <a:cs typeface="Arial"/>
              </a:rPr>
              <a:t> </a:t>
            </a:r>
            <a:r>
              <a:rPr lang="en-US" sz="1000" dirty="0" smtClean="0">
                <a:latin typeface="Arial"/>
                <a:cs typeface="Arial"/>
              </a:rPr>
              <a:t>et </a:t>
            </a:r>
            <a:r>
              <a:rPr lang="en-US" sz="1000" dirty="0" err="1" smtClean="0">
                <a:latin typeface="Arial"/>
                <a:cs typeface="Arial"/>
              </a:rPr>
              <a:t>all,Radiology</a:t>
            </a:r>
            <a:r>
              <a:rPr lang="en-US" sz="1000" dirty="0">
                <a:latin typeface="Arial"/>
                <a:cs typeface="Arial"/>
              </a:rPr>
              <a:t>. 1995 Sep;196(3):831-4</a:t>
            </a:r>
            <a:r>
              <a:rPr lang="en-US" sz="1000" dirty="0" smtClean="0">
                <a:latin typeface="Arial"/>
                <a:cs typeface="Arial"/>
              </a:rPr>
              <a:t>.</a:t>
            </a:r>
          </a:p>
          <a:p>
            <a:r>
              <a:rPr lang="en-US" sz="1000" dirty="0" err="1">
                <a:latin typeface="Arial"/>
                <a:cs typeface="Arial"/>
              </a:rPr>
              <a:t>McArdle</a:t>
            </a:r>
            <a:r>
              <a:rPr lang="en-US" sz="1000" dirty="0">
                <a:latin typeface="Arial"/>
                <a:cs typeface="Arial"/>
              </a:rPr>
              <a:t> JR, </a:t>
            </a:r>
            <a:r>
              <a:rPr lang="en-US" sz="1000" dirty="0" err="1">
                <a:latin typeface="Arial"/>
                <a:cs typeface="Arial"/>
              </a:rPr>
              <a:t>Gildea</a:t>
            </a:r>
            <a:r>
              <a:rPr lang="en-US" sz="1000" dirty="0">
                <a:latin typeface="Arial"/>
                <a:cs typeface="Arial"/>
              </a:rPr>
              <a:t> TR, Mehta AC. Balloon </a:t>
            </a:r>
            <a:r>
              <a:rPr lang="en-US" sz="1000" dirty="0" err="1">
                <a:latin typeface="Arial"/>
                <a:cs typeface="Arial"/>
              </a:rPr>
              <a:t>Bronchoplasty</a:t>
            </a:r>
            <a:r>
              <a:rPr lang="en-US" sz="1000" dirty="0">
                <a:latin typeface="Arial"/>
                <a:cs typeface="Arial"/>
              </a:rPr>
              <a:t>. Its Indications, Benefits, and Complications. J </a:t>
            </a:r>
            <a:r>
              <a:rPr lang="en-US" sz="1000" dirty="0" err="1">
                <a:latin typeface="Arial"/>
                <a:cs typeface="Arial"/>
              </a:rPr>
              <a:t>Bronchol</a:t>
            </a:r>
            <a:r>
              <a:rPr lang="en-US" sz="1000" dirty="0">
                <a:latin typeface="Arial"/>
                <a:cs typeface="Arial"/>
              </a:rPr>
              <a:t>. 2005;12:123</a:t>
            </a:r>
            <a:r>
              <a:rPr lang="en-US" sz="1000" dirty="0" smtClean="0">
                <a:latin typeface="Arial"/>
                <a:cs typeface="Arial"/>
              </a:rPr>
              <a:t>–7</a:t>
            </a:r>
          </a:p>
          <a:p>
            <a:endParaRPr lang="en-US" dirty="0"/>
          </a:p>
        </p:txBody>
      </p:sp>
    </p:spTree>
    <p:extLst>
      <p:ext uri="{BB962C8B-B14F-4D97-AF65-F5344CB8AC3E}">
        <p14:creationId xmlns:p14="http://schemas.microsoft.com/office/powerpoint/2010/main" xmlns="" val="14330201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11"/>
          <p:cNvSpPr>
            <a:spLocks noGrp="1" noChangeArrowheads="1"/>
          </p:cNvSpPr>
          <p:nvPr>
            <p:ph sz="quarter" idx="13"/>
          </p:nvPr>
        </p:nvSpPr>
        <p:spPr bwMode="auto">
          <a:xfrm>
            <a:off x="1054099" y="3119079"/>
            <a:ext cx="3365501" cy="2799424"/>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endParaRPr lang="en-US" dirty="0"/>
          </a:p>
        </p:txBody>
      </p:sp>
      <p:sp>
        <p:nvSpPr>
          <p:cNvPr id="6" name="object 9"/>
          <p:cNvSpPr>
            <a:spLocks noChangeArrowheads="1"/>
          </p:cNvSpPr>
          <p:nvPr/>
        </p:nvSpPr>
        <p:spPr bwMode="auto">
          <a:xfrm>
            <a:off x="5321300" y="3119079"/>
            <a:ext cx="3238501" cy="2799424"/>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en-US"/>
          </a:p>
        </p:txBody>
      </p:sp>
      <p:sp>
        <p:nvSpPr>
          <p:cNvPr id="4" name="TextBox 3"/>
          <p:cNvSpPr txBox="1"/>
          <p:nvPr/>
        </p:nvSpPr>
        <p:spPr>
          <a:xfrm>
            <a:off x="0" y="6295802"/>
            <a:ext cx="9144000" cy="923330"/>
          </a:xfrm>
          <a:prstGeom prst="rect">
            <a:avLst/>
          </a:prstGeom>
          <a:noFill/>
        </p:spPr>
        <p:txBody>
          <a:bodyPr wrap="square" rtlCol="0">
            <a:spAutoFit/>
          </a:bodyPr>
          <a:lstStyle/>
          <a:p>
            <a:r>
              <a:rPr lang="en-US" sz="1000" dirty="0" err="1">
                <a:latin typeface="Arial" panose="020B0604020202020204" pitchFamily="34" charset="0"/>
                <a:cs typeface="Arial" panose="020B0604020202020204" pitchFamily="34" charset="0"/>
              </a:rPr>
              <a:t>Endobronchial</a:t>
            </a:r>
            <a:r>
              <a:rPr lang="en-US" sz="1000" dirty="0">
                <a:latin typeface="Arial" panose="020B0604020202020204" pitchFamily="34" charset="0"/>
                <a:cs typeface="Arial" panose="020B0604020202020204" pitchFamily="34" charset="0"/>
              </a:rPr>
              <a:t> stenting in the management of large airway </a:t>
            </a:r>
            <a:r>
              <a:rPr lang="en-US" sz="1000" dirty="0" err="1" smtClean="0">
                <a:latin typeface="Arial" panose="020B0604020202020204" pitchFamily="34" charset="0"/>
                <a:cs typeface="Arial" panose="020B0604020202020204" pitchFamily="34" charset="0"/>
              </a:rPr>
              <a:t>pathology.</a:t>
            </a:r>
            <a:r>
              <a:rPr lang="en-US" sz="1000" i="1" dirty="0" err="1" smtClean="0">
                <a:latin typeface="Arial" panose="020B0604020202020204" pitchFamily="34" charset="0"/>
                <a:cs typeface="Arial" panose="020B0604020202020204" pitchFamily="34" charset="0"/>
              </a:rPr>
              <a:t>Ranu</a:t>
            </a:r>
            <a:r>
              <a:rPr lang="en-US" sz="1000" i="1" dirty="0" smtClean="0">
                <a:latin typeface="Arial" panose="020B0604020202020204" pitchFamily="34" charset="0"/>
                <a:cs typeface="Arial" panose="020B0604020202020204" pitchFamily="34" charset="0"/>
              </a:rPr>
              <a:t> </a:t>
            </a:r>
            <a:r>
              <a:rPr lang="en-US" sz="1000" i="1" dirty="0">
                <a:latin typeface="Arial" panose="020B0604020202020204" pitchFamily="34" charset="0"/>
                <a:cs typeface="Arial" panose="020B0604020202020204" pitchFamily="34" charset="0"/>
              </a:rPr>
              <a:t>H, Madden </a:t>
            </a:r>
            <a:r>
              <a:rPr lang="en-US" sz="1000" i="1" dirty="0" smtClean="0">
                <a:latin typeface="Arial" panose="020B0604020202020204" pitchFamily="34" charset="0"/>
                <a:cs typeface="Arial" panose="020B0604020202020204" pitchFamily="34" charset="0"/>
              </a:rPr>
              <a:t>BP,</a:t>
            </a:r>
            <a:r>
              <a:rPr lang="da-DK" sz="1000" i="1" dirty="0" smtClean="0">
                <a:latin typeface="Arial" panose="020B0604020202020204" pitchFamily="34" charset="0"/>
                <a:cs typeface="Arial" panose="020B0604020202020204" pitchFamily="34" charset="0"/>
              </a:rPr>
              <a:t>Postgrad </a:t>
            </a:r>
            <a:r>
              <a:rPr lang="da-DK" sz="1000" i="1" dirty="0">
                <a:latin typeface="Arial" panose="020B0604020202020204" pitchFamily="34" charset="0"/>
                <a:cs typeface="Arial" panose="020B0604020202020204" pitchFamily="34" charset="0"/>
              </a:rPr>
              <a:t>Med J. 2009 </a:t>
            </a:r>
            <a:r>
              <a:rPr lang="da-DK" sz="1000" i="1" dirty="0" err="1">
                <a:latin typeface="Arial" panose="020B0604020202020204" pitchFamily="34" charset="0"/>
                <a:cs typeface="Arial" panose="020B0604020202020204" pitchFamily="34" charset="0"/>
              </a:rPr>
              <a:t>Dec</a:t>
            </a:r>
            <a:r>
              <a:rPr lang="da-DK" sz="1000" i="1" dirty="0">
                <a:latin typeface="Arial" panose="020B0604020202020204" pitchFamily="34" charset="0"/>
                <a:cs typeface="Arial" panose="020B0604020202020204" pitchFamily="34" charset="0"/>
              </a:rPr>
              <a:t>; 85(1010):682-7</a:t>
            </a:r>
            <a:r>
              <a:rPr lang="da-DK" sz="1000" i="1" dirty="0" smtClean="0">
                <a:latin typeface="Arial" panose="020B0604020202020204" pitchFamily="34" charset="0"/>
                <a:cs typeface="Arial" panose="020B0604020202020204" pitchFamily="34" charset="0"/>
              </a:rPr>
              <a:t>.</a:t>
            </a:r>
          </a:p>
          <a:p>
            <a:r>
              <a:rPr lang="en-US" sz="1000" dirty="0">
                <a:latin typeface="Arial" panose="020B0604020202020204" pitchFamily="34" charset="0"/>
                <a:cs typeface="Arial" panose="020B0604020202020204" pitchFamily="34" charset="0"/>
              </a:rPr>
              <a:t>Prognostic factors for endotracheal silicone stenting in the management of inoperable post-intubation tracheal stenosis.</a:t>
            </a:r>
            <a:endParaRPr lang="en-US" sz="1000" i="1" dirty="0">
              <a:latin typeface="Arial" panose="020B0604020202020204" pitchFamily="34" charset="0"/>
              <a:cs typeface="Arial" panose="020B0604020202020204" pitchFamily="34" charset="0"/>
            </a:endParaRPr>
          </a:p>
          <a:p>
            <a:r>
              <a:rPr lang="en-US" sz="1000" i="1" dirty="0">
                <a:latin typeface="Arial" panose="020B0604020202020204" pitchFamily="34" charset="0"/>
                <a:cs typeface="Arial" panose="020B0604020202020204" pitchFamily="34" charset="0"/>
              </a:rPr>
              <a:t>Lim SY, Kim H, </a:t>
            </a:r>
            <a:r>
              <a:rPr lang="en-US" sz="1000" i="1" dirty="0" err="1">
                <a:latin typeface="Arial" panose="020B0604020202020204" pitchFamily="34" charset="0"/>
                <a:cs typeface="Arial" panose="020B0604020202020204" pitchFamily="34" charset="0"/>
              </a:rPr>
              <a:t>Jeon</a:t>
            </a:r>
            <a:r>
              <a:rPr lang="en-US" sz="1000" i="1" dirty="0">
                <a:latin typeface="Arial" panose="020B0604020202020204" pitchFamily="34" charset="0"/>
                <a:cs typeface="Arial" panose="020B0604020202020204" pitchFamily="34" charset="0"/>
              </a:rPr>
              <a:t> K, Um SW, </a:t>
            </a:r>
            <a:r>
              <a:rPr lang="en-US" sz="1000" i="1" dirty="0" err="1">
                <a:latin typeface="Arial" panose="020B0604020202020204" pitchFamily="34" charset="0"/>
                <a:cs typeface="Arial" panose="020B0604020202020204" pitchFamily="34" charset="0"/>
              </a:rPr>
              <a:t>Koh</a:t>
            </a:r>
            <a:r>
              <a:rPr lang="en-US" sz="1000" i="1" dirty="0">
                <a:latin typeface="Arial" panose="020B0604020202020204" pitchFamily="34" charset="0"/>
                <a:cs typeface="Arial" panose="020B0604020202020204" pitchFamily="34" charset="0"/>
              </a:rPr>
              <a:t> WJ, </a:t>
            </a:r>
            <a:r>
              <a:rPr lang="en-US" sz="1000" i="1" dirty="0" err="1">
                <a:latin typeface="Arial" panose="020B0604020202020204" pitchFamily="34" charset="0"/>
                <a:cs typeface="Arial" panose="020B0604020202020204" pitchFamily="34" charset="0"/>
              </a:rPr>
              <a:t>Suh</a:t>
            </a:r>
            <a:r>
              <a:rPr lang="en-US" sz="1000" i="1" dirty="0">
                <a:latin typeface="Arial" panose="020B0604020202020204" pitchFamily="34" charset="0"/>
                <a:cs typeface="Arial" panose="020B0604020202020204" pitchFamily="34" charset="0"/>
              </a:rPr>
              <a:t> GY, Chung MP, Kwon </a:t>
            </a:r>
            <a:r>
              <a:rPr lang="en-US" sz="1000" i="1" dirty="0" smtClean="0">
                <a:latin typeface="Arial" panose="020B0604020202020204" pitchFamily="34" charset="0"/>
                <a:cs typeface="Arial" panose="020B0604020202020204" pitchFamily="34" charset="0"/>
              </a:rPr>
              <a:t>OJ,</a:t>
            </a:r>
            <a:r>
              <a:rPr lang="fr-FR" sz="1000" i="1" dirty="0" err="1" smtClean="0">
                <a:latin typeface="Arial" panose="020B0604020202020204" pitchFamily="34" charset="0"/>
                <a:cs typeface="Arial" panose="020B0604020202020204" pitchFamily="34" charset="0"/>
              </a:rPr>
              <a:t>Yonsei</a:t>
            </a:r>
            <a:r>
              <a:rPr lang="fr-FR" sz="1000" i="1" dirty="0" smtClean="0">
                <a:latin typeface="Arial" panose="020B0604020202020204" pitchFamily="34" charset="0"/>
                <a:cs typeface="Arial" panose="020B0604020202020204" pitchFamily="34" charset="0"/>
              </a:rPr>
              <a:t> </a:t>
            </a:r>
            <a:r>
              <a:rPr lang="fr-FR" sz="1000" i="1" dirty="0">
                <a:latin typeface="Arial" panose="020B0604020202020204" pitchFamily="34" charset="0"/>
                <a:cs typeface="Arial" panose="020B0604020202020204" pitchFamily="34" charset="0"/>
              </a:rPr>
              <a:t>Med J. 2012 May; 53(3):565-70.</a:t>
            </a:r>
          </a:p>
          <a:p>
            <a:endParaRPr lang="da-DK" sz="1200" i="1" dirty="0" smtClean="0">
              <a:latin typeface="Arial"/>
              <a:cs typeface="Arial"/>
            </a:endParaRPr>
          </a:p>
          <a:p>
            <a:endParaRPr lang="en-US" sz="1200" dirty="0">
              <a:latin typeface="Arial"/>
              <a:cs typeface="Arial"/>
            </a:endParaRPr>
          </a:p>
        </p:txBody>
      </p:sp>
      <p:sp>
        <p:nvSpPr>
          <p:cNvPr id="8" name="TextBox 7"/>
          <p:cNvSpPr txBox="1"/>
          <p:nvPr/>
        </p:nvSpPr>
        <p:spPr>
          <a:xfrm>
            <a:off x="253682" y="447981"/>
            <a:ext cx="8890318" cy="2523768"/>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TREATMENT OPTION: STENT INSERTION</a:t>
            </a:r>
          </a:p>
          <a:p>
            <a:endParaRPr lang="en-US" sz="2000"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a:t>
            </a:r>
            <a:r>
              <a:rPr lang="en-US" dirty="0" smtClean="0">
                <a:latin typeface="Arial" panose="020B0604020202020204" pitchFamily="34" charset="0"/>
                <a:cs typeface="Arial" panose="020B0604020202020204" pitchFamily="34" charset="0"/>
              </a:rPr>
              <a:t>hould </a:t>
            </a:r>
            <a:r>
              <a:rPr lang="en-US" dirty="0">
                <a:latin typeface="Arial" panose="020B0604020202020204" pitchFamily="34" charset="0"/>
                <a:cs typeface="Arial" panose="020B0604020202020204" pitchFamily="34" charset="0"/>
              </a:rPr>
              <a:t>only be considered after </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tracheal dilatation and/or tissue </a:t>
            </a:r>
            <a:r>
              <a:rPr lang="en-US" dirty="0" smtClean="0">
                <a:latin typeface="Arial" panose="020B0604020202020204" pitchFamily="34" charset="0"/>
                <a:cs typeface="Arial" panose="020B0604020202020204" pitchFamily="34" charset="0"/>
              </a:rPr>
              <a:t>destruction - for sustaining </a:t>
            </a:r>
            <a:r>
              <a:rPr lang="en-US" dirty="0">
                <a:latin typeface="Arial" panose="020B0604020202020204" pitchFamily="34" charset="0"/>
                <a:cs typeface="Arial" panose="020B0604020202020204" pitchFamily="34" charset="0"/>
              </a:rPr>
              <a:t>airway </a:t>
            </a:r>
            <a:r>
              <a:rPr lang="en-US" dirty="0" smtClean="0">
                <a:latin typeface="Arial" panose="020B0604020202020204" pitchFamily="34" charset="0"/>
                <a:cs typeface="Arial" panose="020B0604020202020204" pitchFamily="34" charset="0"/>
              </a:rPr>
              <a:t>patency.</a:t>
            </a:r>
          </a:p>
          <a:p>
            <a:endParaRPr lang="en-US" dirty="0" smtClean="0">
              <a:latin typeface="Arial" panose="020B0604020202020204" pitchFamily="34" charset="0"/>
              <a:cs typeface="Arial" panose="020B0604020202020204" pitchFamily="34" charset="0"/>
            </a:endParaRPr>
          </a:p>
          <a:p>
            <a:r>
              <a:rPr lang="en-US" dirty="0" smtClean="0">
                <a:solidFill>
                  <a:srgbClr val="FF0000"/>
                </a:solidFill>
                <a:latin typeface="Arial" panose="020B0604020202020204" pitchFamily="34" charset="0"/>
                <a:cs typeface="Arial" panose="020B0604020202020204" pitchFamily="34" charset="0"/>
              </a:rPr>
              <a:t>Bridge </a:t>
            </a:r>
            <a:r>
              <a:rPr lang="en-US" dirty="0">
                <a:solidFill>
                  <a:srgbClr val="FF0000"/>
                </a:solidFill>
                <a:latin typeface="Arial" panose="020B0604020202020204" pitchFamily="34" charset="0"/>
                <a:cs typeface="Arial" panose="020B0604020202020204" pitchFamily="34" charset="0"/>
              </a:rPr>
              <a:t>to surgery</a:t>
            </a:r>
            <a:r>
              <a:rPr lang="en-US" dirty="0">
                <a:latin typeface="Arial" panose="020B0604020202020204" pitchFamily="34" charset="0"/>
                <a:cs typeface="Arial" panose="020B0604020202020204" pitchFamily="34" charset="0"/>
              </a:rPr>
              <a:t>, enabling </a:t>
            </a:r>
            <a:r>
              <a:rPr lang="en-US" dirty="0" smtClean="0">
                <a:latin typeface="Arial" panose="020B0604020202020204" pitchFamily="34" charset="0"/>
                <a:cs typeface="Arial" panose="020B0604020202020204" pitchFamily="34" charset="0"/>
              </a:rPr>
              <a:t>optimization </a:t>
            </a:r>
            <a:r>
              <a:rPr lang="en-US" dirty="0">
                <a:latin typeface="Arial" panose="020B0604020202020204" pitchFamily="34" charset="0"/>
                <a:cs typeface="Arial" panose="020B0604020202020204" pitchFamily="34" charset="0"/>
              </a:rPr>
              <a:t>of a patient’s functional and physical state prior to surgical intervention.</a:t>
            </a:r>
          </a:p>
          <a:p>
            <a:endParaRPr lang="en-US" sz="2000" dirty="0"/>
          </a:p>
        </p:txBody>
      </p:sp>
    </p:spTree>
    <p:extLst>
      <p:ext uri="{BB962C8B-B14F-4D97-AF65-F5344CB8AC3E}">
        <p14:creationId xmlns:p14="http://schemas.microsoft.com/office/powerpoint/2010/main" xmlns="" val="2006811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45233" y="1035698"/>
            <a:ext cx="8129762" cy="4827286"/>
          </a:xfrm>
        </p:spPr>
        <p:txBody>
          <a:bodyPr>
            <a:normAutofit fontScale="40000" lnSpcReduction="20000"/>
          </a:bodyPr>
          <a:lstStyle/>
          <a:p>
            <a:endParaRPr lang="en-US" sz="5600" dirty="0" smtClean="0">
              <a:latin typeface="Arial" panose="020B0604020202020204" pitchFamily="34" charset="0"/>
              <a:cs typeface="Arial" panose="020B0604020202020204" pitchFamily="34" charset="0"/>
            </a:endParaRPr>
          </a:p>
          <a:p>
            <a:pPr marL="0" indent="0">
              <a:buNone/>
            </a:pPr>
            <a:r>
              <a:rPr lang="en-US" sz="5000" b="1" dirty="0" err="1" smtClean="0">
                <a:latin typeface="Arial" panose="020B0604020202020204" pitchFamily="34" charset="0"/>
                <a:cs typeface="Arial" panose="020B0604020202020204" pitchFamily="34" charset="0"/>
              </a:rPr>
              <a:t>Galluccio</a:t>
            </a:r>
            <a:r>
              <a:rPr lang="en-US" sz="5000" b="1" dirty="0" smtClean="0">
                <a:latin typeface="Arial" panose="020B0604020202020204" pitchFamily="34" charset="0"/>
                <a:cs typeface="Arial" panose="020B0604020202020204" pitchFamily="34" charset="0"/>
              </a:rPr>
              <a:t> </a:t>
            </a:r>
            <a:r>
              <a:rPr lang="en-US" sz="5000" b="1" i="1" dirty="0">
                <a:latin typeface="Arial" panose="020B0604020202020204" pitchFamily="34" charset="0"/>
                <a:cs typeface="Arial" panose="020B0604020202020204" pitchFamily="34" charset="0"/>
              </a:rPr>
              <a:t>et </a:t>
            </a:r>
            <a:r>
              <a:rPr lang="en-US" sz="5000" b="1" i="1" dirty="0" smtClean="0">
                <a:latin typeface="Arial" panose="020B0604020202020204" pitchFamily="34" charset="0"/>
                <a:cs typeface="Arial" panose="020B0604020202020204" pitchFamily="34" charset="0"/>
              </a:rPr>
              <a:t>all</a:t>
            </a:r>
            <a:r>
              <a:rPr lang="en-US" sz="5000" dirty="0" smtClean="0">
                <a:latin typeface="Arial" panose="020B0604020202020204" pitchFamily="34" charset="0"/>
                <a:cs typeface="Arial" panose="020B0604020202020204" pitchFamily="34" charset="0"/>
              </a:rPr>
              <a:t>. - Silicone </a:t>
            </a:r>
            <a:r>
              <a:rPr lang="en-US" sz="5000" dirty="0">
                <a:latin typeface="Arial" panose="020B0604020202020204" pitchFamily="34" charset="0"/>
                <a:cs typeface="Arial" panose="020B0604020202020204" pitchFamily="34" charset="0"/>
              </a:rPr>
              <a:t>stent insertion </a:t>
            </a:r>
            <a:r>
              <a:rPr lang="en-US" sz="5000" dirty="0" smtClean="0">
                <a:latin typeface="Arial" panose="020B0604020202020204" pitchFamily="34" charset="0"/>
                <a:cs typeface="Arial" panose="020B0604020202020204" pitchFamily="34" charset="0"/>
              </a:rPr>
              <a:t>achieved </a:t>
            </a:r>
            <a:r>
              <a:rPr lang="en-US" sz="5000" dirty="0">
                <a:latin typeface="Arial" panose="020B0604020202020204" pitchFamily="34" charset="0"/>
                <a:cs typeface="Arial" panose="020B0604020202020204" pitchFamily="34" charset="0"/>
              </a:rPr>
              <a:t>airway patency in </a:t>
            </a:r>
            <a:r>
              <a:rPr lang="en-US" sz="5000" dirty="0">
                <a:solidFill>
                  <a:srgbClr val="FF0000"/>
                </a:solidFill>
                <a:latin typeface="Arial" panose="020B0604020202020204" pitchFamily="34" charset="0"/>
                <a:cs typeface="Arial" panose="020B0604020202020204" pitchFamily="34" charset="0"/>
              </a:rPr>
              <a:t>96% of simple lesions </a:t>
            </a:r>
            <a:r>
              <a:rPr lang="en-US" sz="5000" dirty="0">
                <a:latin typeface="Arial" panose="020B0604020202020204" pitchFamily="34" charset="0"/>
                <a:cs typeface="Arial" panose="020B0604020202020204" pitchFamily="34" charset="0"/>
              </a:rPr>
              <a:t>at two years follow up but only</a:t>
            </a:r>
            <a:r>
              <a:rPr lang="en-US" sz="5000" dirty="0">
                <a:solidFill>
                  <a:srgbClr val="FF0000"/>
                </a:solidFill>
                <a:latin typeface="Arial" panose="020B0604020202020204" pitchFamily="34" charset="0"/>
                <a:cs typeface="Arial" panose="020B0604020202020204" pitchFamily="34" charset="0"/>
              </a:rPr>
              <a:t> 69% of complex </a:t>
            </a:r>
            <a:r>
              <a:rPr lang="en-US" sz="5000" dirty="0" smtClean="0">
                <a:solidFill>
                  <a:srgbClr val="FF0000"/>
                </a:solidFill>
                <a:latin typeface="Arial" panose="020B0604020202020204" pitchFamily="34" charset="0"/>
                <a:cs typeface="Arial" panose="020B0604020202020204" pitchFamily="34" charset="0"/>
              </a:rPr>
              <a:t>lesions.</a:t>
            </a:r>
          </a:p>
          <a:p>
            <a:endParaRPr lang="en-US" sz="5000" b="1" dirty="0" smtClean="0">
              <a:latin typeface="Arial" panose="020B0604020202020204" pitchFamily="34" charset="0"/>
              <a:cs typeface="Arial" panose="020B0604020202020204" pitchFamily="34" charset="0"/>
            </a:endParaRPr>
          </a:p>
          <a:p>
            <a:pPr marL="0" indent="0">
              <a:buNone/>
            </a:pPr>
            <a:r>
              <a:rPr lang="en-US" sz="5000" b="1" dirty="0" err="1" smtClean="0">
                <a:latin typeface="Arial" panose="020B0604020202020204" pitchFamily="34" charset="0"/>
                <a:cs typeface="Arial" panose="020B0604020202020204" pitchFamily="34" charset="0"/>
              </a:rPr>
              <a:t>H.Dutau</a:t>
            </a:r>
            <a:r>
              <a:rPr lang="en-US" sz="5000" b="1" dirty="0" smtClean="0">
                <a:latin typeface="Arial" panose="020B0604020202020204" pitchFamily="34" charset="0"/>
                <a:cs typeface="Arial" panose="020B0604020202020204" pitchFamily="34" charset="0"/>
              </a:rPr>
              <a:t> </a:t>
            </a:r>
            <a:r>
              <a:rPr lang="en-US" sz="5000" b="1" dirty="0">
                <a:latin typeface="Arial" panose="020B0604020202020204" pitchFamily="34" charset="0"/>
                <a:cs typeface="Arial" panose="020B0604020202020204" pitchFamily="34" charset="0"/>
              </a:rPr>
              <a:t>et al </a:t>
            </a:r>
            <a:r>
              <a:rPr lang="en-US" sz="5000" dirty="0" smtClean="0">
                <a:latin typeface="Arial" panose="020B0604020202020204" pitchFamily="34" charset="0"/>
                <a:cs typeface="Arial" panose="020B0604020202020204" pitchFamily="34" charset="0"/>
              </a:rPr>
              <a:t>- Management </a:t>
            </a:r>
            <a:r>
              <a:rPr lang="en-US" sz="5000" dirty="0">
                <a:latin typeface="Arial" panose="020B0604020202020204" pitchFamily="34" charset="0"/>
                <a:cs typeface="Arial" panose="020B0604020202020204" pitchFamily="34" charset="0"/>
              </a:rPr>
              <a:t>of benign dynamic "a-shape" tracheal stenosis: </a:t>
            </a:r>
            <a:r>
              <a:rPr lang="en-US" sz="5000" dirty="0" smtClean="0">
                <a:latin typeface="Arial" panose="020B0604020202020204" pitchFamily="34" charset="0"/>
                <a:cs typeface="Arial" panose="020B0604020202020204" pitchFamily="34" charset="0"/>
              </a:rPr>
              <a:t>stent </a:t>
            </a:r>
            <a:r>
              <a:rPr lang="en-US" sz="5000" dirty="0">
                <a:latin typeface="Arial" panose="020B0604020202020204" pitchFamily="34" charset="0"/>
                <a:cs typeface="Arial" panose="020B0604020202020204" pitchFamily="34" charset="0"/>
              </a:rPr>
              <a:t>placement was successful in 63% of </a:t>
            </a:r>
            <a:r>
              <a:rPr lang="en-US" sz="5000" dirty="0" smtClean="0">
                <a:latin typeface="Arial" panose="020B0604020202020204" pitchFamily="34" charset="0"/>
                <a:cs typeface="Arial" panose="020B0604020202020204" pitchFamily="34" charset="0"/>
              </a:rPr>
              <a:t>cases.</a:t>
            </a:r>
            <a:endParaRPr lang="en-US" sz="5000" dirty="0">
              <a:latin typeface="Arial" panose="020B0604020202020204" pitchFamily="34" charset="0"/>
              <a:cs typeface="Arial" panose="020B0604020202020204" pitchFamily="34" charset="0"/>
            </a:endParaRPr>
          </a:p>
          <a:p>
            <a:pPr marL="0" indent="0">
              <a:buNone/>
            </a:pPr>
            <a:endParaRPr lang="en-US" sz="5000" dirty="0" smtClean="0">
              <a:latin typeface="Arial" panose="020B0604020202020204" pitchFamily="34" charset="0"/>
              <a:cs typeface="Arial" panose="020B0604020202020204" pitchFamily="34" charset="0"/>
            </a:endParaRPr>
          </a:p>
          <a:p>
            <a:pPr marL="0" indent="0">
              <a:buNone/>
            </a:pPr>
            <a:endParaRPr lang="en-US" sz="5000" dirty="0" smtClean="0">
              <a:latin typeface="Arial" panose="020B0604020202020204" pitchFamily="34" charset="0"/>
              <a:cs typeface="Arial" panose="020B0604020202020204" pitchFamily="34" charset="0"/>
            </a:endParaRPr>
          </a:p>
          <a:p>
            <a:r>
              <a:rPr lang="en-US" sz="5000" dirty="0" smtClean="0">
                <a:latin typeface="Arial" panose="020B0604020202020204" pitchFamily="34" charset="0"/>
                <a:cs typeface="Arial" panose="020B0604020202020204" pitchFamily="34" charset="0"/>
              </a:rPr>
              <a:t>Silicone </a:t>
            </a:r>
            <a:r>
              <a:rPr lang="en-US" sz="5000" dirty="0">
                <a:latin typeface="Arial" panose="020B0604020202020204" pitchFamily="34" charset="0"/>
                <a:cs typeface="Arial" panose="020B0604020202020204" pitchFamily="34" charset="0"/>
              </a:rPr>
              <a:t>stent insertion is considered the treatment of choice in the presence of inflammation and/or when removal is </a:t>
            </a:r>
            <a:r>
              <a:rPr lang="en-US" sz="5000" dirty="0" smtClean="0">
                <a:latin typeface="Arial" panose="020B0604020202020204" pitchFamily="34" charset="0"/>
                <a:cs typeface="Arial" panose="020B0604020202020204" pitchFamily="34" charset="0"/>
              </a:rPr>
              <a:t>desirable.</a:t>
            </a:r>
          </a:p>
          <a:p>
            <a:pPr marL="0" indent="0">
              <a:buNone/>
            </a:pPr>
            <a:endParaRPr lang="en-US" sz="5000" dirty="0" smtClean="0">
              <a:latin typeface="Arial" panose="020B0604020202020204" pitchFamily="34" charset="0"/>
              <a:cs typeface="Arial" panose="020B0604020202020204" pitchFamily="34" charset="0"/>
            </a:endParaRPr>
          </a:p>
          <a:p>
            <a:r>
              <a:rPr lang="en-US" sz="5000" dirty="0" smtClean="0">
                <a:latin typeface="Arial" panose="020B0604020202020204" pitchFamily="34" charset="0"/>
                <a:cs typeface="Arial" panose="020B0604020202020204" pitchFamily="34" charset="0"/>
              </a:rPr>
              <a:t>Metallic </a:t>
            </a:r>
            <a:r>
              <a:rPr lang="en-US" sz="5000" dirty="0">
                <a:latin typeface="Arial" panose="020B0604020202020204" pitchFamily="34" charset="0"/>
                <a:cs typeface="Arial" panose="020B0604020202020204" pitchFamily="34" charset="0"/>
              </a:rPr>
              <a:t>non-covered stents are generally not recommended, except in selected patients with poor short-term </a:t>
            </a:r>
            <a:r>
              <a:rPr lang="en-US" sz="5000" dirty="0" smtClean="0">
                <a:latin typeface="Arial" panose="020B0604020202020204" pitchFamily="34" charset="0"/>
                <a:cs typeface="Arial" panose="020B0604020202020204" pitchFamily="34" charset="0"/>
              </a:rPr>
              <a:t>prognosis.</a:t>
            </a:r>
            <a:endParaRPr lang="en-US" sz="5000" dirty="0">
              <a:latin typeface="Arial" panose="020B0604020202020204" pitchFamily="34" charset="0"/>
              <a:cs typeface="Arial" panose="020B0604020202020204" pitchFamily="34" charset="0"/>
            </a:endParaRPr>
          </a:p>
          <a:p>
            <a:endParaRPr lang="en-US" sz="7200" dirty="0" smtClean="0">
              <a:latin typeface="Arial"/>
              <a:cs typeface="Arial"/>
            </a:endParaRPr>
          </a:p>
          <a:p>
            <a:endParaRPr lang="en-US" sz="7200" dirty="0" smtClean="0">
              <a:latin typeface="Arial"/>
              <a:cs typeface="Arial"/>
            </a:endParaRPr>
          </a:p>
          <a:p>
            <a:endParaRPr lang="en-US" sz="5600" dirty="0">
              <a:latin typeface="Arial"/>
              <a:cs typeface="Arial"/>
            </a:endParaRPr>
          </a:p>
          <a:p>
            <a:endParaRPr lang="en-US" sz="1400" dirty="0"/>
          </a:p>
        </p:txBody>
      </p:sp>
      <p:sp>
        <p:nvSpPr>
          <p:cNvPr id="2" name="TextBox 1"/>
          <p:cNvSpPr txBox="1"/>
          <p:nvPr/>
        </p:nvSpPr>
        <p:spPr>
          <a:xfrm>
            <a:off x="0" y="5944853"/>
            <a:ext cx="9144000" cy="1169551"/>
          </a:xfrm>
          <a:prstGeom prst="rect">
            <a:avLst/>
          </a:prstGeom>
          <a:noFill/>
        </p:spPr>
        <p:txBody>
          <a:bodyPr wrap="square" rtlCol="0">
            <a:spAutoFit/>
          </a:bodyPr>
          <a:lstStyle/>
          <a:p>
            <a:r>
              <a:rPr lang="en-US" sz="1000" dirty="0"/>
              <a:t>Interventional endoscopy in the management of benign tracheal </a:t>
            </a:r>
            <a:r>
              <a:rPr lang="en-US" sz="1000" dirty="0" err="1"/>
              <a:t>stenoses</a:t>
            </a:r>
            <a:r>
              <a:rPr lang="en-US" sz="1000" dirty="0"/>
              <a:t>: definitive treatment at long-term follow-up.</a:t>
            </a:r>
            <a:r>
              <a:rPr lang="en-US" sz="1000" i="1" dirty="0"/>
              <a:t>,</a:t>
            </a:r>
            <a:r>
              <a:rPr lang="en-US" sz="1000" i="1" dirty="0" err="1"/>
              <a:t>Galluccio</a:t>
            </a:r>
            <a:r>
              <a:rPr lang="en-US" sz="1000" i="1" dirty="0"/>
              <a:t> G, </a:t>
            </a:r>
            <a:r>
              <a:rPr lang="en-US" sz="1000" i="1" dirty="0" err="1"/>
              <a:t>Lucantoni</a:t>
            </a:r>
            <a:r>
              <a:rPr lang="en-US" sz="1000" i="1" dirty="0"/>
              <a:t> G, </a:t>
            </a:r>
            <a:r>
              <a:rPr lang="en-US" sz="1000" i="1" dirty="0" err="1"/>
              <a:t>Battistoni</a:t>
            </a:r>
            <a:r>
              <a:rPr lang="en-US" sz="1000" i="1" dirty="0"/>
              <a:t> P, </a:t>
            </a:r>
            <a:r>
              <a:rPr lang="en-US" sz="1000" i="1" dirty="0" err="1"/>
              <a:t>Paone</a:t>
            </a:r>
            <a:r>
              <a:rPr lang="en-US" sz="1000" i="1" dirty="0"/>
              <a:t> G, </a:t>
            </a:r>
            <a:r>
              <a:rPr lang="en-US" sz="1000" i="1" dirty="0" err="1"/>
              <a:t>Batzella</a:t>
            </a:r>
            <a:r>
              <a:rPr lang="en-US" sz="1000" i="1" dirty="0"/>
              <a:t> S, </a:t>
            </a:r>
            <a:r>
              <a:rPr lang="en-US" sz="1000" i="1" dirty="0" err="1"/>
              <a:t>Lucifora</a:t>
            </a:r>
            <a:r>
              <a:rPr lang="en-US" sz="1000" i="1" dirty="0"/>
              <a:t> V, </a:t>
            </a:r>
            <a:r>
              <a:rPr lang="en-US" sz="1000" i="1" dirty="0" err="1"/>
              <a:t>Dello</a:t>
            </a:r>
            <a:r>
              <a:rPr lang="en-US" sz="1000" i="1" dirty="0"/>
              <a:t> </a:t>
            </a:r>
            <a:r>
              <a:rPr lang="en-US" sz="1000" i="1" dirty="0" err="1"/>
              <a:t>Iacono</a:t>
            </a:r>
            <a:r>
              <a:rPr lang="en-US" sz="1000" i="1" dirty="0"/>
              <a:t> </a:t>
            </a:r>
            <a:r>
              <a:rPr lang="en-US" sz="1000" i="1" dirty="0" err="1"/>
              <a:t>R,Eur</a:t>
            </a:r>
            <a:r>
              <a:rPr lang="en-US" sz="1000" i="1" dirty="0"/>
              <a:t> J </a:t>
            </a:r>
            <a:r>
              <a:rPr lang="en-US" sz="1000" i="1" dirty="0" err="1"/>
              <a:t>Cardiothorac</a:t>
            </a:r>
            <a:r>
              <a:rPr lang="en-US" sz="1000" i="1" dirty="0"/>
              <a:t> Surg. 2009 Mar; 35(3):429-33; discussion 933-4.</a:t>
            </a:r>
          </a:p>
          <a:p>
            <a:r>
              <a:rPr lang="en-US" sz="1000" dirty="0"/>
              <a:t>Management of benign dynamic "a-shape" tracheal stenosis: a retrospective study of 60 patients- stent, </a:t>
            </a:r>
            <a:r>
              <a:rPr lang="en-US" sz="1000" dirty="0" err="1"/>
              <a:t>H.Dutau</a:t>
            </a:r>
            <a:r>
              <a:rPr lang="en-US" sz="1000" dirty="0"/>
              <a:t> et all ,Ann.Thorac.Surg,2-15</a:t>
            </a:r>
          </a:p>
          <a:p>
            <a:r>
              <a:rPr lang="en-US" sz="1000" dirty="0"/>
              <a:t>Silicone stents, the rigid bronchoscope, and the standard of care in central airway </a:t>
            </a:r>
            <a:r>
              <a:rPr lang="en-US" sz="1000" dirty="0" err="1"/>
              <a:t>stenosis,Hervé</a:t>
            </a:r>
            <a:r>
              <a:rPr lang="en-US" sz="1000" dirty="0"/>
              <a:t> </a:t>
            </a:r>
            <a:r>
              <a:rPr lang="en-US" sz="1000" dirty="0" err="1"/>
              <a:t>Dutau,Fabien</a:t>
            </a:r>
            <a:r>
              <a:rPr lang="en-US" sz="1000" dirty="0"/>
              <a:t> </a:t>
            </a:r>
            <a:r>
              <a:rPr lang="en-US" sz="1000" dirty="0" err="1"/>
              <a:t>MaldonadoSophie</a:t>
            </a:r>
            <a:r>
              <a:rPr lang="en-US" sz="1000" dirty="0"/>
              <a:t> </a:t>
            </a:r>
            <a:r>
              <a:rPr lang="en-US" sz="1000" dirty="0" err="1"/>
              <a:t>LaroumagnePhilippe</a:t>
            </a:r>
            <a:r>
              <a:rPr lang="en-US" sz="1000" dirty="0"/>
              <a:t> </a:t>
            </a:r>
            <a:r>
              <a:rPr lang="en-US" sz="1000" dirty="0" err="1"/>
              <a:t>Astoul</a:t>
            </a:r>
            <a:r>
              <a:rPr lang="en-US" sz="1000" dirty="0"/>
              <a:t>, Current Respiratory Care Reports, Mar 2012 </a:t>
            </a:r>
            <a:br>
              <a:rPr lang="en-US" sz="1000" dirty="0"/>
            </a:br>
            <a:r>
              <a:rPr lang="en-US" sz="1000" dirty="0"/>
              <a:t> </a:t>
            </a:r>
          </a:p>
          <a:p>
            <a:endParaRPr lang="en-US" sz="1000" dirty="0"/>
          </a:p>
        </p:txBody>
      </p:sp>
    </p:spTree>
    <p:extLst>
      <p:ext uri="{BB962C8B-B14F-4D97-AF65-F5344CB8AC3E}">
        <p14:creationId xmlns:p14="http://schemas.microsoft.com/office/powerpoint/2010/main" xmlns="" val="41931369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a:xfrm>
            <a:off x="274320" y="228600"/>
            <a:ext cx="8595360" cy="6629400"/>
          </a:xfrm>
        </p:spPr>
        <p:txBody>
          <a:bodyPr>
            <a:normAutofit fontScale="62500" lnSpcReduction="20000"/>
          </a:bodyPr>
          <a:lstStyle/>
          <a:p>
            <a:r>
              <a:rPr lang="en-US" sz="2900" b="1" dirty="0"/>
              <a:t>Martinez-</a:t>
            </a:r>
            <a:r>
              <a:rPr lang="en-US" sz="2900" b="1" dirty="0" err="1"/>
              <a:t>Ballarin</a:t>
            </a:r>
            <a:r>
              <a:rPr lang="en-US" sz="2900" b="1" dirty="0"/>
              <a:t> </a:t>
            </a:r>
            <a:r>
              <a:rPr lang="en-US" sz="2900" b="1" i="1" dirty="0"/>
              <a:t>et al</a:t>
            </a:r>
            <a:r>
              <a:rPr lang="en-US" sz="2900" i="1" dirty="0" smtClean="0"/>
              <a:t>.</a:t>
            </a:r>
            <a:r>
              <a:rPr lang="en-US" sz="2900" dirty="0" smtClean="0"/>
              <a:t> </a:t>
            </a:r>
            <a:r>
              <a:rPr lang="en-US" sz="2900" dirty="0"/>
              <a:t>reported tracheal stenting with silicone </a:t>
            </a:r>
            <a:r>
              <a:rPr lang="en-US" sz="2900" dirty="0" err="1"/>
              <a:t>Dumon</a:t>
            </a:r>
            <a:r>
              <a:rPr lang="en-US" sz="2900" dirty="0"/>
              <a:t> stents in 64 patients with fibrous or </a:t>
            </a:r>
            <a:r>
              <a:rPr lang="en-US" sz="2900" dirty="0" err="1"/>
              <a:t>fibroinflammatory</a:t>
            </a:r>
            <a:r>
              <a:rPr lang="en-US" sz="2900" dirty="0"/>
              <a:t> benign tracheal stenosis, mainly </a:t>
            </a:r>
            <a:r>
              <a:rPr lang="en-US" sz="2900" dirty="0" err="1"/>
              <a:t>postintubation</a:t>
            </a:r>
            <a:r>
              <a:rPr lang="en-US" sz="2900" dirty="0"/>
              <a:t> or post-</a:t>
            </a:r>
            <a:r>
              <a:rPr lang="en-US" sz="2900" dirty="0" smtClean="0"/>
              <a:t>tracheostomy.</a:t>
            </a:r>
          </a:p>
          <a:p>
            <a:endParaRPr lang="en-US" sz="2900" b="1" dirty="0" smtClean="0"/>
          </a:p>
          <a:p>
            <a:r>
              <a:rPr lang="en-US" sz="2900" b="1" dirty="0" smtClean="0"/>
              <a:t>Puma </a:t>
            </a:r>
            <a:r>
              <a:rPr lang="en-US" sz="2900" b="1" i="1" dirty="0"/>
              <a:t>et </a:t>
            </a:r>
            <a:r>
              <a:rPr lang="en-US" sz="2900" b="1" i="1" dirty="0" smtClean="0"/>
              <a:t>al</a:t>
            </a:r>
            <a:r>
              <a:rPr lang="en-US" sz="2900" b="1" dirty="0" smtClean="0"/>
              <a:t> </a:t>
            </a:r>
            <a:r>
              <a:rPr lang="en-US" sz="2900" dirty="0"/>
              <a:t>reported tracheal silicone stenting (Montgomery T-tube, </a:t>
            </a:r>
            <a:r>
              <a:rPr lang="en-US" sz="2900" dirty="0" err="1"/>
              <a:t>Dumon</a:t>
            </a:r>
            <a:r>
              <a:rPr lang="en-US" sz="2900" dirty="0"/>
              <a:t> stent, Dynamic Y stent) in 45 patients with </a:t>
            </a:r>
            <a:r>
              <a:rPr lang="en-US" sz="2900" dirty="0" err="1"/>
              <a:t>cicatricial</a:t>
            </a:r>
            <a:r>
              <a:rPr lang="en-US" sz="2900" dirty="0"/>
              <a:t> </a:t>
            </a:r>
            <a:r>
              <a:rPr lang="en-US" sz="2900" dirty="0" err="1"/>
              <a:t>stenoses</a:t>
            </a:r>
            <a:r>
              <a:rPr lang="en-US" sz="2900" dirty="0"/>
              <a:t> (mild, with residual lumen &gt;50%, moderate, with residual lumen 30-50%; and sever with residual lumen &lt;30%, and a length of 2 to 6 cm). </a:t>
            </a:r>
          </a:p>
          <a:p>
            <a:endParaRPr lang="en-US" sz="2900" b="1" dirty="0" smtClean="0"/>
          </a:p>
          <a:p>
            <a:r>
              <a:rPr lang="en-US" sz="2900" b="1" dirty="0" smtClean="0"/>
              <a:t>Park </a:t>
            </a:r>
            <a:r>
              <a:rPr lang="en-US" sz="2900" b="1" i="1" dirty="0"/>
              <a:t>et al.</a:t>
            </a:r>
            <a:r>
              <a:rPr lang="en-US" sz="2900" b="1" dirty="0"/>
              <a:t> </a:t>
            </a:r>
            <a:r>
              <a:rPr lang="en-US" sz="2900" dirty="0" smtClean="0"/>
              <a:t>reported </a:t>
            </a:r>
            <a:r>
              <a:rPr lang="en-US" sz="2900" dirty="0"/>
              <a:t>insertion of a silicon stent (Natural stent) in 32 patients with </a:t>
            </a:r>
            <a:r>
              <a:rPr lang="en-US" sz="2900" dirty="0" err="1"/>
              <a:t>postitubation</a:t>
            </a:r>
            <a:r>
              <a:rPr lang="en-US" sz="2900" dirty="0"/>
              <a:t> tracheal stenosis</a:t>
            </a:r>
            <a:r>
              <a:rPr lang="en-US" sz="2900" dirty="0" smtClean="0"/>
              <a:t>.</a:t>
            </a:r>
          </a:p>
          <a:p>
            <a:endParaRPr lang="en-US" sz="2900" b="1" dirty="0" smtClean="0"/>
          </a:p>
          <a:p>
            <a:endParaRPr lang="en-US" sz="2900" b="1" dirty="0" smtClean="0"/>
          </a:p>
          <a:p>
            <a:r>
              <a:rPr lang="en-US" sz="2900" b="1" dirty="0" smtClean="0"/>
              <a:t>Lim </a:t>
            </a:r>
            <a:r>
              <a:rPr lang="en-US" sz="2900" b="1" i="1" dirty="0"/>
              <a:t>et al</a:t>
            </a:r>
            <a:r>
              <a:rPr lang="en-US" sz="2900" i="1" dirty="0" smtClean="0"/>
              <a:t>.</a:t>
            </a:r>
            <a:r>
              <a:rPr lang="en-US" sz="2900" dirty="0" smtClean="0"/>
              <a:t> </a:t>
            </a:r>
            <a:r>
              <a:rPr lang="en-US" sz="2900" dirty="0"/>
              <a:t>reported silicon stent insertion (Natural stent) in 55 patients with </a:t>
            </a:r>
            <a:r>
              <a:rPr lang="en-US" sz="2900" dirty="0" err="1"/>
              <a:t>postintubation</a:t>
            </a:r>
            <a:r>
              <a:rPr lang="en-US" sz="2900" dirty="0"/>
              <a:t> tracheal </a:t>
            </a:r>
            <a:r>
              <a:rPr lang="en-US" sz="2900" dirty="0" smtClean="0"/>
              <a:t>stenosis</a:t>
            </a:r>
          </a:p>
          <a:p>
            <a:endParaRPr lang="en-US" sz="2900" b="1" dirty="0" smtClean="0"/>
          </a:p>
          <a:p>
            <a:endParaRPr lang="en-US" sz="2900" b="1" dirty="0" smtClean="0"/>
          </a:p>
          <a:p>
            <a:r>
              <a:rPr lang="en-US" sz="2900" b="1" dirty="0" err="1" smtClean="0"/>
              <a:t>H.Dutau</a:t>
            </a:r>
            <a:r>
              <a:rPr lang="en-US" sz="2900" b="1" dirty="0" smtClean="0"/>
              <a:t> et al </a:t>
            </a:r>
            <a:r>
              <a:rPr lang="en-US" sz="2900" dirty="0" smtClean="0"/>
              <a:t>-Management </a:t>
            </a:r>
            <a:r>
              <a:rPr lang="en-US" sz="2900" dirty="0"/>
              <a:t>of benign dynamic "a-shape" tracheal stenosis: a retrospective study of 60 </a:t>
            </a:r>
            <a:r>
              <a:rPr lang="en-US" sz="2900" dirty="0" smtClean="0"/>
              <a:t>patients- stent placement </a:t>
            </a:r>
            <a:r>
              <a:rPr lang="en-US" sz="2900" dirty="0"/>
              <a:t>was successful in 63</a:t>
            </a:r>
            <a:r>
              <a:rPr lang="en-US" sz="2900" dirty="0" smtClean="0"/>
              <a:t>% of cases</a:t>
            </a:r>
            <a:endParaRPr lang="en-US" sz="2900" dirty="0"/>
          </a:p>
          <a:p>
            <a:pPr marL="0" indent="0">
              <a:buNone/>
            </a:pPr>
            <a:endParaRPr lang="en-US" sz="1300" dirty="0"/>
          </a:p>
          <a:p>
            <a:pPr marL="0" indent="0">
              <a:buNone/>
            </a:pPr>
            <a:endParaRPr lang="en-US" sz="1300" dirty="0" smtClean="0"/>
          </a:p>
          <a:p>
            <a:pPr marL="0" indent="0">
              <a:buNone/>
            </a:pPr>
            <a:endParaRPr lang="en-US" sz="1300" dirty="0"/>
          </a:p>
          <a:p>
            <a:pPr marL="0" indent="0">
              <a:buNone/>
            </a:pPr>
            <a:r>
              <a:rPr lang="en-US" sz="1500" dirty="0" smtClean="0"/>
              <a:t>Park </a:t>
            </a:r>
            <a:r>
              <a:rPr lang="en-US" sz="1500" dirty="0"/>
              <a:t>HY, Kim H, </a:t>
            </a:r>
            <a:r>
              <a:rPr lang="en-US" sz="1500" dirty="0" err="1"/>
              <a:t>Koh</a:t>
            </a:r>
            <a:r>
              <a:rPr lang="en-US" sz="1500" dirty="0"/>
              <a:t> WJ, et al. Natural stent in the management of post-intubation tracheal stenosis. </a:t>
            </a:r>
            <a:r>
              <a:rPr lang="en-US" sz="1500" dirty="0" err="1"/>
              <a:t>Respirology</a:t>
            </a:r>
            <a:r>
              <a:rPr lang="en-US" sz="1500" dirty="0"/>
              <a:t> 2009;14:583-</a:t>
            </a:r>
            <a:r>
              <a:rPr lang="en-US" sz="1500" dirty="0" smtClean="0"/>
              <a:t>8</a:t>
            </a:r>
          </a:p>
          <a:p>
            <a:pPr marL="0" indent="0">
              <a:buNone/>
            </a:pPr>
            <a:r>
              <a:rPr lang="en-US" sz="1500" dirty="0" smtClean="0"/>
              <a:t>Puma </a:t>
            </a:r>
            <a:r>
              <a:rPr lang="en-US" sz="1500" dirty="0"/>
              <a:t>F, Ragusa M, </a:t>
            </a:r>
            <a:r>
              <a:rPr lang="en-US" sz="1500" dirty="0" err="1"/>
              <a:t>Avenia</a:t>
            </a:r>
            <a:r>
              <a:rPr lang="en-US" sz="1500" dirty="0"/>
              <a:t> N, et al. The role of silicone stents in the treatment of </a:t>
            </a:r>
            <a:r>
              <a:rPr lang="en-US" sz="1500" dirty="0" err="1"/>
              <a:t>cicatricial</a:t>
            </a:r>
            <a:r>
              <a:rPr lang="en-US" sz="1500" dirty="0"/>
              <a:t> tracheal </a:t>
            </a:r>
            <a:r>
              <a:rPr lang="en-US" sz="1500" dirty="0" err="1"/>
              <a:t>stenoses</a:t>
            </a:r>
            <a:r>
              <a:rPr lang="en-US" sz="1500" dirty="0"/>
              <a:t>. J </a:t>
            </a:r>
            <a:r>
              <a:rPr lang="en-US" sz="1500" dirty="0" err="1"/>
              <a:t>Thorac</a:t>
            </a:r>
            <a:r>
              <a:rPr lang="en-US" sz="1500" dirty="0"/>
              <a:t> </a:t>
            </a:r>
            <a:r>
              <a:rPr lang="en-US" sz="1500" dirty="0" err="1"/>
              <a:t>Cardiovasc</a:t>
            </a:r>
            <a:r>
              <a:rPr lang="en-US" sz="1500" dirty="0"/>
              <a:t> </a:t>
            </a:r>
            <a:r>
              <a:rPr lang="en-US" sz="1500" dirty="0" err="1"/>
              <a:t>Surg</a:t>
            </a:r>
            <a:r>
              <a:rPr lang="en-US" sz="1500" dirty="0"/>
              <a:t> 2000;120:1064-9 </a:t>
            </a:r>
          </a:p>
          <a:p>
            <a:pPr marL="0" indent="0">
              <a:buNone/>
            </a:pPr>
            <a:r>
              <a:rPr lang="en-US" sz="1500" dirty="0" smtClean="0"/>
              <a:t>Martinez</a:t>
            </a:r>
            <a:r>
              <a:rPr lang="en-US" sz="1500" dirty="0"/>
              <a:t>-</a:t>
            </a:r>
            <a:r>
              <a:rPr lang="en-US" sz="1500" dirty="0" err="1"/>
              <a:t>Ballarin</a:t>
            </a:r>
            <a:r>
              <a:rPr lang="en-US" sz="1500" dirty="0"/>
              <a:t> JI, Diaz-Jimenez JP, Castro MJ, et al. Silicone stents in the management of benign tracheobronchial </a:t>
            </a:r>
            <a:r>
              <a:rPr lang="en-US" sz="1500" dirty="0" err="1"/>
              <a:t>stenoses</a:t>
            </a:r>
            <a:r>
              <a:rPr lang="en-US" sz="1500" dirty="0"/>
              <a:t>. Tolerance and early results in 63 patients. Chest 1996;109:626-9 </a:t>
            </a:r>
            <a:endParaRPr lang="en-US" sz="1500" u="sng" dirty="0"/>
          </a:p>
          <a:p>
            <a:pPr marL="0" indent="0">
              <a:buNone/>
            </a:pPr>
            <a:r>
              <a:rPr lang="en-US" sz="1500" dirty="0" smtClean="0"/>
              <a:t>Prognostic </a:t>
            </a:r>
            <a:r>
              <a:rPr lang="en-US" sz="1500" dirty="0"/>
              <a:t>factors for endotracheal silicone stenting in the management of inoperable post-intubation tracheal </a:t>
            </a:r>
            <a:r>
              <a:rPr lang="en-US" sz="1500" dirty="0" err="1" smtClean="0"/>
              <a:t>stenosis.</a:t>
            </a:r>
            <a:r>
              <a:rPr lang="en-US" sz="1500" i="1" dirty="0" err="1"/>
              <a:t>,</a:t>
            </a:r>
            <a:r>
              <a:rPr lang="en-US" sz="1500" i="1" dirty="0" err="1" smtClean="0"/>
              <a:t>Lim</a:t>
            </a:r>
            <a:r>
              <a:rPr lang="en-US" sz="1500" i="1" dirty="0" smtClean="0"/>
              <a:t> </a:t>
            </a:r>
            <a:r>
              <a:rPr lang="en-US" sz="1500" i="1" dirty="0"/>
              <a:t>SY, Kim H, </a:t>
            </a:r>
            <a:r>
              <a:rPr lang="en-US" sz="1500" i="1" dirty="0" err="1"/>
              <a:t>Jeon</a:t>
            </a:r>
            <a:r>
              <a:rPr lang="en-US" sz="1500" i="1" dirty="0"/>
              <a:t> K, Um SW, </a:t>
            </a:r>
            <a:r>
              <a:rPr lang="en-US" sz="1500" i="1" dirty="0" err="1"/>
              <a:t>Koh</a:t>
            </a:r>
            <a:r>
              <a:rPr lang="en-US" sz="1500" i="1" dirty="0"/>
              <a:t> WJ, </a:t>
            </a:r>
            <a:r>
              <a:rPr lang="en-US" sz="1500" i="1" dirty="0" err="1"/>
              <a:t>Suh</a:t>
            </a:r>
            <a:r>
              <a:rPr lang="en-US" sz="1500" i="1" dirty="0"/>
              <a:t> GY, Chung MP, Kwon </a:t>
            </a:r>
            <a:r>
              <a:rPr lang="en-US" sz="1500" i="1" dirty="0" smtClean="0"/>
              <a:t>OJ,</a:t>
            </a:r>
            <a:r>
              <a:rPr lang="fr-FR" sz="1500" i="1" dirty="0" err="1" smtClean="0"/>
              <a:t>Yonsei</a:t>
            </a:r>
            <a:r>
              <a:rPr lang="fr-FR" sz="1500" i="1" dirty="0" smtClean="0"/>
              <a:t> </a:t>
            </a:r>
            <a:r>
              <a:rPr lang="fr-FR" sz="1500" i="1" dirty="0"/>
              <a:t>Med J. 2012 May; 53(3):565-70.</a:t>
            </a:r>
          </a:p>
          <a:p>
            <a:pPr marL="0" indent="0">
              <a:buNone/>
            </a:pPr>
            <a:endParaRPr lang="en-US" dirty="0"/>
          </a:p>
          <a:p>
            <a:endParaRPr lang="en-US" dirty="0"/>
          </a:p>
        </p:txBody>
      </p:sp>
    </p:spTree>
    <p:extLst>
      <p:ext uri="{BB962C8B-B14F-4D97-AF65-F5344CB8AC3E}">
        <p14:creationId xmlns:p14="http://schemas.microsoft.com/office/powerpoint/2010/main" xmlns="" val="19905712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yui_3_2_0_1_13257982629682385" descr="download?mid=1%5f2257036%5fAMQNw0MAACmzTwXcYgmiqDH4NXY&amp;pid=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42888"/>
            <a:ext cx="9209088" cy="6450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5" name="Rectangle 7"/>
          <p:cNvSpPr>
            <a:spLocks noChangeArrowheads="1"/>
          </p:cNvSpPr>
          <p:nvPr/>
        </p:nvSpPr>
        <p:spPr bwMode="auto">
          <a:xfrm>
            <a:off x="228600" y="5989638"/>
            <a:ext cx="8382000" cy="1592744"/>
          </a:xfrm>
          <a:prstGeom prst="rect">
            <a:avLst/>
          </a:prstGeom>
          <a:solidFill>
            <a:srgbClr val="33333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sz="2400" b="0" dirty="0" smtClean="0">
                <a:solidFill>
                  <a:schemeClr val="bg1"/>
                </a:solidFill>
              </a:rPr>
              <a:t>For </a:t>
            </a:r>
            <a:r>
              <a:rPr lang="en-US" sz="2400" dirty="0" smtClean="0">
                <a:solidFill>
                  <a:schemeClr val="bg1"/>
                </a:solidFill>
              </a:rPr>
              <a:t>tracheal</a:t>
            </a:r>
            <a:r>
              <a:rPr lang="en-US" sz="2400" b="0" dirty="0" smtClean="0">
                <a:solidFill>
                  <a:schemeClr val="bg1"/>
                </a:solidFill>
              </a:rPr>
              <a:t> </a:t>
            </a:r>
            <a:r>
              <a:rPr lang="en-US" sz="2400" b="0" dirty="0">
                <a:solidFill>
                  <a:schemeClr val="bg1"/>
                </a:solidFill>
              </a:rPr>
              <a:t>stenosis the stent is the last </a:t>
            </a:r>
            <a:r>
              <a:rPr lang="en-US" sz="2400" b="0" dirty="0" smtClean="0">
                <a:solidFill>
                  <a:schemeClr val="bg1"/>
                </a:solidFill>
              </a:rPr>
              <a:t>option</a:t>
            </a:r>
            <a:endParaRPr lang="en-US" sz="2400" b="0" dirty="0">
              <a:solidFill>
                <a:schemeClr val="bg1"/>
              </a:solidFill>
            </a:endParaRPr>
          </a:p>
          <a:p>
            <a:r>
              <a:rPr lang="en-US" sz="2400" b="0" dirty="0">
                <a:solidFill>
                  <a:schemeClr val="bg1"/>
                </a:solidFill>
              </a:rPr>
              <a:t>…sometimes is the only possible option  </a:t>
            </a:r>
          </a:p>
          <a:p>
            <a:pPr>
              <a:lnSpc>
                <a:spcPct val="250000"/>
              </a:lnSpc>
              <a:spcBef>
                <a:spcPct val="50000"/>
              </a:spcBef>
            </a:pPr>
            <a:r>
              <a:rPr lang="en-US" b="0" dirty="0">
                <a:solidFill>
                  <a:schemeClr val="bg1"/>
                </a:solidFill>
              </a:rPr>
              <a:t>                 </a:t>
            </a:r>
          </a:p>
        </p:txBody>
      </p:sp>
    </p:spTree>
    <p:extLst>
      <p:ext uri="{BB962C8B-B14F-4D97-AF65-F5344CB8AC3E}">
        <p14:creationId xmlns:p14="http://schemas.microsoft.com/office/powerpoint/2010/main" xmlns="" val="32728818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121297"/>
            <a:ext cx="8229600" cy="835090"/>
          </a:xfrm>
        </p:spPr>
        <p:txBody>
          <a:bodyPr/>
          <a:lstStyle/>
          <a:p>
            <a:pPr eaLnBrk="1" hangingPunct="1"/>
            <a:r>
              <a:rPr lang="en-CA" sz="3600" dirty="0">
                <a:solidFill>
                  <a:srgbClr val="FF0000"/>
                </a:solidFill>
                <a:latin typeface="Arial"/>
                <a:cs typeface="Arial"/>
              </a:rPr>
              <a:t>Interventional </a:t>
            </a:r>
            <a:r>
              <a:rPr lang="en-CA" sz="3600" dirty="0" smtClean="0">
                <a:solidFill>
                  <a:srgbClr val="FF0000"/>
                </a:solidFill>
                <a:latin typeface="Arial"/>
                <a:cs typeface="Arial"/>
              </a:rPr>
              <a:t>bronchoscopy</a:t>
            </a:r>
            <a:endParaRPr lang="en-CA" sz="3600" dirty="0">
              <a:solidFill>
                <a:srgbClr val="FF0000"/>
              </a:solidFill>
              <a:latin typeface="Arial"/>
              <a:cs typeface="Arial"/>
            </a:endParaRPr>
          </a:p>
        </p:txBody>
      </p:sp>
      <p:sp>
        <p:nvSpPr>
          <p:cNvPr id="18435" name="Rectangle 3"/>
          <p:cNvSpPr>
            <a:spLocks noGrp="1" noChangeArrowheads="1"/>
          </p:cNvSpPr>
          <p:nvPr>
            <p:ph type="body" idx="4294967295"/>
          </p:nvPr>
        </p:nvSpPr>
        <p:spPr>
          <a:xfrm>
            <a:off x="251926" y="1447800"/>
            <a:ext cx="8892073" cy="4525963"/>
          </a:xfrm>
          <a:prstGeom prst="rect">
            <a:avLst/>
          </a:prstGeom>
        </p:spPr>
        <p:txBody>
          <a:bodyPr>
            <a:normAutofit fontScale="92500" lnSpcReduction="10000"/>
          </a:bodyPr>
          <a:lstStyle/>
          <a:p>
            <a:pPr marL="0" indent="0">
              <a:buNone/>
            </a:pPr>
            <a:r>
              <a:rPr lang="en-CA" sz="2000" b="1" dirty="0" smtClean="0">
                <a:solidFill>
                  <a:schemeClr val="tx1"/>
                </a:solidFill>
                <a:latin typeface="Arial"/>
                <a:cs typeface="Arial"/>
              </a:rPr>
              <a:t>Fundamental </a:t>
            </a:r>
            <a:r>
              <a:rPr lang="en-CA" sz="2000" b="1" dirty="0">
                <a:solidFill>
                  <a:schemeClr val="tx1"/>
                </a:solidFill>
                <a:latin typeface="Arial"/>
                <a:cs typeface="Arial"/>
              </a:rPr>
              <a:t>principles </a:t>
            </a:r>
          </a:p>
          <a:p>
            <a:r>
              <a:rPr lang="en-CA" sz="2000" dirty="0">
                <a:solidFill>
                  <a:srgbClr val="FF0000"/>
                </a:solidFill>
                <a:latin typeface="Arial"/>
                <a:cs typeface="Arial"/>
              </a:rPr>
              <a:t>minimal thermal and mechanical mucosa trauma</a:t>
            </a:r>
            <a:endParaRPr lang="en-CA" sz="2000" b="1" dirty="0">
              <a:solidFill>
                <a:schemeClr val="tx1"/>
              </a:solidFill>
              <a:latin typeface="Arial"/>
              <a:cs typeface="Arial"/>
            </a:endParaRPr>
          </a:p>
          <a:p>
            <a:r>
              <a:rPr lang="en-CA" sz="2000" b="1" dirty="0">
                <a:solidFill>
                  <a:schemeClr val="tx1"/>
                </a:solidFill>
                <a:latin typeface="Arial"/>
                <a:cs typeface="Arial"/>
              </a:rPr>
              <a:t>the association of methods </a:t>
            </a:r>
          </a:p>
          <a:p>
            <a:pPr eaLnBrk="1" hangingPunct="1">
              <a:buFontTx/>
              <a:buNone/>
            </a:pPr>
            <a:endParaRPr lang="en-CA" sz="2000" dirty="0">
              <a:solidFill>
                <a:schemeClr val="tx1"/>
              </a:solidFill>
              <a:latin typeface="Arial"/>
              <a:cs typeface="Arial"/>
            </a:endParaRPr>
          </a:p>
          <a:p>
            <a:pPr marL="342900" indent="-342900"/>
            <a:r>
              <a:rPr lang="en-CA" sz="2000" dirty="0" smtClean="0">
                <a:solidFill>
                  <a:schemeClr val="tx1"/>
                </a:solidFill>
                <a:latin typeface="Arial"/>
                <a:cs typeface="Arial"/>
              </a:rPr>
              <a:t>rigid </a:t>
            </a:r>
            <a:r>
              <a:rPr lang="en-CA" sz="2000" dirty="0">
                <a:solidFill>
                  <a:schemeClr val="tx1"/>
                </a:solidFill>
                <a:latin typeface="Arial"/>
                <a:cs typeface="Arial"/>
              </a:rPr>
              <a:t>+ flexible </a:t>
            </a:r>
            <a:r>
              <a:rPr lang="en-CA" sz="2000" dirty="0" err="1">
                <a:solidFill>
                  <a:schemeClr val="tx1"/>
                </a:solidFill>
                <a:latin typeface="Arial"/>
                <a:cs typeface="Arial"/>
              </a:rPr>
              <a:t>brohoscopy</a:t>
            </a:r>
            <a:r>
              <a:rPr lang="en-CA" sz="2000" dirty="0">
                <a:solidFill>
                  <a:schemeClr val="tx1"/>
                </a:solidFill>
                <a:latin typeface="Arial"/>
                <a:cs typeface="Arial"/>
              </a:rPr>
              <a:t> </a:t>
            </a:r>
            <a:endParaRPr lang="en-CA" sz="2000" dirty="0" smtClean="0">
              <a:solidFill>
                <a:schemeClr val="tx1"/>
              </a:solidFill>
              <a:latin typeface="Arial"/>
              <a:cs typeface="Arial"/>
            </a:endParaRPr>
          </a:p>
          <a:p>
            <a:pPr marL="342900" indent="-342900"/>
            <a:r>
              <a:rPr lang="en-CA" sz="2000" dirty="0" smtClean="0">
                <a:solidFill>
                  <a:schemeClr val="tx1"/>
                </a:solidFill>
                <a:latin typeface="Arial"/>
                <a:cs typeface="Arial"/>
              </a:rPr>
              <a:t>mechanical </a:t>
            </a:r>
            <a:r>
              <a:rPr lang="en-CA" sz="2000" dirty="0">
                <a:solidFill>
                  <a:schemeClr val="tx1"/>
                </a:solidFill>
                <a:latin typeface="Arial"/>
                <a:cs typeface="Arial"/>
              </a:rPr>
              <a:t>dilatation + </a:t>
            </a:r>
            <a:r>
              <a:rPr lang="en-CA" sz="2000" dirty="0" smtClean="0">
                <a:solidFill>
                  <a:schemeClr val="tx1"/>
                </a:solidFill>
                <a:latin typeface="Arial"/>
                <a:cs typeface="Arial"/>
              </a:rPr>
              <a:t>stent</a:t>
            </a:r>
          </a:p>
          <a:p>
            <a:pPr marL="342900" indent="-342900"/>
            <a:r>
              <a:rPr lang="en-CA" sz="2000" dirty="0" smtClean="0">
                <a:solidFill>
                  <a:schemeClr val="tx1"/>
                </a:solidFill>
                <a:latin typeface="Arial"/>
                <a:cs typeface="Arial"/>
              </a:rPr>
              <a:t>mechanical </a:t>
            </a:r>
            <a:r>
              <a:rPr lang="en-CA" sz="2000" dirty="0">
                <a:solidFill>
                  <a:schemeClr val="tx1"/>
                </a:solidFill>
                <a:latin typeface="Arial"/>
                <a:cs typeface="Arial"/>
              </a:rPr>
              <a:t>dilatation + stent + </a:t>
            </a:r>
            <a:r>
              <a:rPr lang="en-CA" sz="2000" dirty="0" err="1" smtClean="0">
                <a:solidFill>
                  <a:schemeClr val="tx1"/>
                </a:solidFill>
                <a:latin typeface="Arial"/>
                <a:cs typeface="Arial"/>
              </a:rPr>
              <a:t>electrocautery</a:t>
            </a:r>
            <a:endParaRPr lang="en-CA" sz="2000" dirty="0">
              <a:solidFill>
                <a:schemeClr val="tx1"/>
              </a:solidFill>
              <a:latin typeface="Arial"/>
              <a:cs typeface="Arial"/>
            </a:endParaRPr>
          </a:p>
          <a:p>
            <a:pPr marL="342900" indent="-342900"/>
            <a:r>
              <a:rPr lang="en-CA" sz="2000" dirty="0" smtClean="0">
                <a:solidFill>
                  <a:schemeClr val="tx1"/>
                </a:solidFill>
                <a:latin typeface="Arial"/>
                <a:cs typeface="Arial"/>
              </a:rPr>
              <a:t>mechanical </a:t>
            </a:r>
            <a:r>
              <a:rPr lang="en-CA" sz="2000" dirty="0">
                <a:solidFill>
                  <a:schemeClr val="tx1"/>
                </a:solidFill>
                <a:latin typeface="Arial"/>
                <a:cs typeface="Arial"/>
              </a:rPr>
              <a:t>dilatation + stent + Laser + </a:t>
            </a:r>
            <a:r>
              <a:rPr lang="en-CA" sz="2000" dirty="0" err="1" smtClean="0">
                <a:solidFill>
                  <a:schemeClr val="tx1"/>
                </a:solidFill>
                <a:latin typeface="Arial"/>
                <a:cs typeface="Arial"/>
              </a:rPr>
              <a:t>electrocautery</a:t>
            </a:r>
            <a:endParaRPr lang="en-CA" sz="2000" dirty="0">
              <a:solidFill>
                <a:schemeClr val="tx1"/>
              </a:solidFill>
              <a:latin typeface="Arial"/>
              <a:cs typeface="Arial"/>
            </a:endParaRPr>
          </a:p>
          <a:p>
            <a:pPr marL="342900" indent="-342900"/>
            <a:r>
              <a:rPr lang="en-CA" sz="2000" dirty="0" err="1" smtClean="0">
                <a:solidFill>
                  <a:schemeClr val="tx1"/>
                </a:solidFill>
                <a:latin typeface="Arial"/>
                <a:cs typeface="Arial"/>
              </a:rPr>
              <a:t>electrocautery</a:t>
            </a:r>
            <a:r>
              <a:rPr lang="en-CA" sz="2000" dirty="0" smtClean="0">
                <a:solidFill>
                  <a:schemeClr val="tx1"/>
                </a:solidFill>
                <a:latin typeface="Arial"/>
                <a:cs typeface="Arial"/>
              </a:rPr>
              <a:t> </a:t>
            </a:r>
            <a:r>
              <a:rPr lang="en-CA" sz="2000" dirty="0">
                <a:solidFill>
                  <a:schemeClr val="tx1"/>
                </a:solidFill>
                <a:latin typeface="Arial"/>
                <a:cs typeface="Arial"/>
              </a:rPr>
              <a:t>+ </a:t>
            </a:r>
            <a:r>
              <a:rPr lang="en-CA" sz="2000" dirty="0" smtClean="0">
                <a:solidFill>
                  <a:schemeClr val="tx1"/>
                </a:solidFill>
                <a:latin typeface="Arial"/>
                <a:cs typeface="Arial"/>
              </a:rPr>
              <a:t>stent</a:t>
            </a:r>
          </a:p>
          <a:p>
            <a:pPr marL="342900" indent="-342900"/>
            <a:r>
              <a:rPr lang="en-CA" sz="2000" dirty="0" err="1" smtClean="0">
                <a:solidFill>
                  <a:schemeClr val="tx1"/>
                </a:solidFill>
                <a:latin typeface="Arial"/>
                <a:cs typeface="Arial"/>
              </a:rPr>
              <a:t>electrocautery</a:t>
            </a:r>
            <a:r>
              <a:rPr lang="en-CA" sz="2000" dirty="0" smtClean="0">
                <a:solidFill>
                  <a:schemeClr val="tx1"/>
                </a:solidFill>
                <a:latin typeface="Arial"/>
                <a:cs typeface="Arial"/>
              </a:rPr>
              <a:t> </a:t>
            </a:r>
            <a:r>
              <a:rPr lang="en-CA" sz="2000" dirty="0">
                <a:solidFill>
                  <a:schemeClr val="tx1"/>
                </a:solidFill>
                <a:latin typeface="Arial"/>
                <a:cs typeface="Arial"/>
              </a:rPr>
              <a:t>+ laser + </a:t>
            </a:r>
            <a:r>
              <a:rPr lang="en-CA" sz="2000" dirty="0" smtClean="0">
                <a:solidFill>
                  <a:schemeClr val="tx1"/>
                </a:solidFill>
                <a:latin typeface="Arial"/>
                <a:cs typeface="Arial"/>
              </a:rPr>
              <a:t>stent</a:t>
            </a:r>
          </a:p>
          <a:p>
            <a:pPr marL="342900" indent="-342900"/>
            <a:r>
              <a:rPr lang="en-CA" sz="2000" dirty="0" smtClean="0">
                <a:solidFill>
                  <a:schemeClr val="tx1"/>
                </a:solidFill>
                <a:latin typeface="Arial"/>
                <a:cs typeface="Arial"/>
              </a:rPr>
              <a:t>interventional </a:t>
            </a:r>
            <a:r>
              <a:rPr lang="en-CA" sz="2000" dirty="0">
                <a:solidFill>
                  <a:schemeClr val="tx1"/>
                </a:solidFill>
                <a:latin typeface="Arial"/>
                <a:cs typeface="Arial"/>
              </a:rPr>
              <a:t>bronchoscopy + </a:t>
            </a:r>
            <a:r>
              <a:rPr lang="en-CA" sz="2000" dirty="0" smtClean="0">
                <a:solidFill>
                  <a:schemeClr val="tx1"/>
                </a:solidFill>
                <a:latin typeface="Arial"/>
                <a:cs typeface="Arial"/>
              </a:rPr>
              <a:t>surgery</a:t>
            </a:r>
          </a:p>
          <a:p>
            <a:pPr marL="342900" indent="-342900"/>
            <a:r>
              <a:rPr lang="en-CA" sz="2000" dirty="0" smtClean="0">
                <a:solidFill>
                  <a:schemeClr val="tx1"/>
                </a:solidFill>
                <a:latin typeface="Arial"/>
                <a:cs typeface="Arial"/>
              </a:rPr>
              <a:t>interventional </a:t>
            </a:r>
            <a:r>
              <a:rPr lang="en-CA" sz="2000" dirty="0">
                <a:solidFill>
                  <a:schemeClr val="tx1"/>
                </a:solidFill>
                <a:latin typeface="Arial"/>
                <a:cs typeface="Arial"/>
              </a:rPr>
              <a:t>bronchoscopy +surgery +oncology </a:t>
            </a:r>
            <a:endParaRPr lang="en-CA" sz="2000" dirty="0" smtClean="0">
              <a:solidFill>
                <a:schemeClr val="tx1"/>
              </a:solidFill>
              <a:latin typeface="Arial"/>
              <a:cs typeface="Arial"/>
            </a:endParaRPr>
          </a:p>
          <a:p>
            <a:pPr marL="342900" indent="-342900"/>
            <a:r>
              <a:rPr lang="en-CA" sz="2000" dirty="0" smtClean="0">
                <a:solidFill>
                  <a:schemeClr val="tx1"/>
                </a:solidFill>
                <a:latin typeface="Arial"/>
                <a:cs typeface="Arial"/>
              </a:rPr>
              <a:t>interventional </a:t>
            </a:r>
            <a:r>
              <a:rPr lang="en-CA" sz="2000" dirty="0">
                <a:solidFill>
                  <a:schemeClr val="tx1"/>
                </a:solidFill>
                <a:latin typeface="Arial"/>
                <a:cs typeface="Arial"/>
              </a:rPr>
              <a:t>bronchoscopy + oncology </a:t>
            </a:r>
          </a:p>
          <a:p>
            <a:endParaRPr lang="en-CA" sz="2400" dirty="0">
              <a:solidFill>
                <a:srgbClr val="FF3300"/>
              </a:solidFill>
              <a:latin typeface="Comic Sans MS" charset="0"/>
            </a:endParaRPr>
          </a:p>
          <a:p>
            <a:pPr eaLnBrk="1" hangingPunct="1"/>
            <a:endParaRPr lang="en-CA" sz="2400" dirty="0">
              <a:solidFill>
                <a:srgbClr val="FF3300"/>
              </a:solidFill>
              <a:latin typeface="Comic Sans MS" charset="0"/>
            </a:endParaRPr>
          </a:p>
          <a:p>
            <a:pPr eaLnBrk="1" hangingPunct="1"/>
            <a:endParaRPr lang="en-CA" dirty="0">
              <a:solidFill>
                <a:schemeClr val="bg1"/>
              </a:solidFill>
              <a:latin typeface="Comic Sans MS" charset="0"/>
            </a:endParaRPr>
          </a:p>
          <a:p>
            <a:pPr eaLnBrk="1" hangingPunct="1"/>
            <a:endParaRPr lang="en-CA" dirty="0">
              <a:solidFill>
                <a:schemeClr val="bg1"/>
              </a:solidFill>
              <a:latin typeface="Comic Sans MS" charset="0"/>
            </a:endParaRPr>
          </a:p>
          <a:p>
            <a:pPr eaLnBrk="1" hangingPunct="1"/>
            <a:endParaRPr lang="en-CA" dirty="0">
              <a:solidFill>
                <a:schemeClr val="bg1"/>
              </a:solidFill>
              <a:latin typeface="Comic Sans MS" charset="0"/>
            </a:endParaRPr>
          </a:p>
          <a:p>
            <a:pPr eaLnBrk="1" hangingPunct="1"/>
            <a:endParaRPr lang="en-CA" dirty="0">
              <a:solidFill>
                <a:schemeClr val="bg1"/>
              </a:solidFill>
              <a:latin typeface="Comic Sans MS" charset="0"/>
            </a:endParaRPr>
          </a:p>
          <a:p>
            <a:pPr eaLnBrk="1" hangingPunct="1"/>
            <a:endParaRPr lang="en-CA" dirty="0">
              <a:solidFill>
                <a:schemeClr val="bg1"/>
              </a:solidFill>
              <a:latin typeface="Comic Sans MS" charset="0"/>
            </a:endParaRPr>
          </a:p>
          <a:p>
            <a:pPr eaLnBrk="1" hangingPunct="1"/>
            <a:endParaRPr lang="en-CA" dirty="0">
              <a:latin typeface="Comic Sans MS" charset="0"/>
            </a:endParaRPr>
          </a:p>
        </p:txBody>
      </p:sp>
      <p:sp>
        <p:nvSpPr>
          <p:cNvPr id="2" name="TextBox 1"/>
          <p:cNvSpPr txBox="1"/>
          <p:nvPr/>
        </p:nvSpPr>
        <p:spPr>
          <a:xfrm>
            <a:off x="0" y="5981548"/>
            <a:ext cx="9143999" cy="861774"/>
          </a:xfrm>
          <a:prstGeom prst="rect">
            <a:avLst/>
          </a:prstGeom>
          <a:noFill/>
        </p:spPr>
        <p:txBody>
          <a:bodyPr wrap="square" rtlCol="0">
            <a:spAutoFit/>
          </a:bodyPr>
          <a:lstStyle/>
          <a:p>
            <a:r>
              <a:rPr lang="it-IT" sz="1000" dirty="0"/>
              <a:t>http://bestpractice.bmj.com/best-practice/monograph/1069/treatment/step-by-step.htm</a:t>
            </a:r>
          </a:p>
          <a:p>
            <a:endParaRPr lang="it-IT" sz="1000" dirty="0"/>
          </a:p>
          <a:p>
            <a:r>
              <a:rPr lang="it-IT" sz="1000" dirty="0"/>
              <a:t>Ruxandra Ulmeanu et all, TERAPIA ENDOSCOPICA IN STENOZELE DE CAI AERIENE MARI – INDICATII SI LIMITE </a:t>
            </a:r>
          </a:p>
          <a:p>
            <a:r>
              <a:rPr lang="it-IT" sz="1000" dirty="0"/>
              <a:t>in „Actualitati in endoscopia toracica diagnostica si terapeutica”, Editura Universitara „Carol Davila” Bucuresti 2009, ISBN 978-973-708-405-7 </a:t>
            </a:r>
          </a:p>
          <a:p>
            <a:endParaRPr lang="en-US" sz="1000" dirty="0"/>
          </a:p>
        </p:txBody>
      </p:sp>
    </p:spTree>
    <p:extLst>
      <p:ext uri="{BB962C8B-B14F-4D97-AF65-F5344CB8AC3E}">
        <p14:creationId xmlns:p14="http://schemas.microsoft.com/office/powerpoint/2010/main" xmlns="" val="16416633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28601"/>
            <a:ext cx="8591550" cy="689958"/>
          </a:xfrm>
        </p:spPr>
        <p:txBody>
          <a:bodyPr>
            <a:normAutofit/>
          </a:bodyPr>
          <a:lstStyle/>
          <a:p>
            <a:r>
              <a:rPr lang="en-US" sz="3200" b="1" dirty="0" smtClean="0">
                <a:latin typeface="Arial"/>
                <a:cs typeface="Arial"/>
              </a:rPr>
              <a:t>PRACTICAL  ASPECTS</a:t>
            </a:r>
            <a:endParaRPr lang="en-US" sz="3200" b="1" dirty="0">
              <a:latin typeface="Arial"/>
              <a:cs typeface="Arial"/>
            </a:endParaRPr>
          </a:p>
        </p:txBody>
      </p:sp>
      <p:sp>
        <p:nvSpPr>
          <p:cNvPr id="3" name="Content Placeholder 2"/>
          <p:cNvSpPr>
            <a:spLocks noGrp="1"/>
          </p:cNvSpPr>
          <p:nvPr>
            <p:ph sz="quarter" idx="13"/>
          </p:nvPr>
        </p:nvSpPr>
        <p:spPr>
          <a:xfrm>
            <a:off x="274320" y="1179383"/>
            <a:ext cx="8595360" cy="5056825"/>
          </a:xfrm>
        </p:spPr>
        <p:txBody>
          <a:bodyPr>
            <a:normAutofit fontScale="92500" lnSpcReduction="10000"/>
          </a:bodyPr>
          <a:lstStyle/>
          <a:p>
            <a:pPr marL="0" indent="0">
              <a:lnSpc>
                <a:spcPct val="103000"/>
              </a:lnSpc>
              <a:buClr>
                <a:srgbClr val="2DA2BF"/>
              </a:buClr>
              <a:buSzPct val="69000"/>
              <a:buNone/>
            </a:pPr>
            <a:r>
              <a:rPr lang="en-US" sz="2000" dirty="0">
                <a:latin typeface="Arial"/>
                <a:cs typeface="Arial"/>
              </a:rPr>
              <a:t>MORPHOLOGY IMPACTS RESPONSE TO INTERVENTIONS</a:t>
            </a:r>
            <a:endParaRPr lang="en-US" sz="2000" i="1" dirty="0" smtClean="0">
              <a:latin typeface="Lucida Sans Unicode" charset="0"/>
              <a:cs typeface="Lucida Sans Unicode" charset="0"/>
            </a:endParaRPr>
          </a:p>
          <a:p>
            <a:pPr>
              <a:lnSpc>
                <a:spcPct val="103000"/>
              </a:lnSpc>
              <a:buClr>
                <a:srgbClr val="2DA2BF"/>
              </a:buClr>
              <a:buSzPct val="69000"/>
              <a:buFont typeface="Wingdings" charset="0"/>
              <a:buChar char=""/>
            </a:pPr>
            <a:endParaRPr lang="en-US" sz="1600" dirty="0" smtClean="0">
              <a:latin typeface="Arial"/>
              <a:cs typeface="Arial"/>
            </a:endParaRPr>
          </a:p>
          <a:p>
            <a:pPr>
              <a:lnSpc>
                <a:spcPct val="103000"/>
              </a:lnSpc>
              <a:buClr>
                <a:srgbClr val="2DA2BF"/>
              </a:buClr>
              <a:buSzPct val="69000"/>
              <a:buFont typeface="Wingdings" charset="0"/>
              <a:buChar char=""/>
            </a:pPr>
            <a:r>
              <a:rPr lang="en-US" sz="1900" dirty="0" smtClean="0">
                <a:latin typeface="Arial"/>
                <a:cs typeface="Arial"/>
              </a:rPr>
              <a:t>The </a:t>
            </a:r>
            <a:r>
              <a:rPr lang="en-US" sz="1900" dirty="0">
                <a:latin typeface="Arial"/>
                <a:cs typeface="Arial"/>
              </a:rPr>
              <a:t>associated </a:t>
            </a:r>
            <a:r>
              <a:rPr lang="en-US" sz="1900" dirty="0" err="1">
                <a:solidFill>
                  <a:srgbClr val="FF0000"/>
                </a:solidFill>
                <a:latin typeface="Arial"/>
                <a:cs typeface="Arial"/>
              </a:rPr>
              <a:t>chondritis</a:t>
            </a:r>
            <a:r>
              <a:rPr lang="en-US" sz="1900" dirty="0">
                <a:solidFill>
                  <a:srgbClr val="FF0000"/>
                </a:solidFill>
                <a:latin typeface="Arial"/>
                <a:cs typeface="Arial"/>
              </a:rPr>
              <a:t> predicts poor results </a:t>
            </a:r>
            <a:r>
              <a:rPr lang="en-US" sz="1900" dirty="0">
                <a:latin typeface="Arial"/>
                <a:cs typeface="Arial"/>
              </a:rPr>
              <a:t>and failure of endoscopic treatment</a:t>
            </a:r>
          </a:p>
          <a:p>
            <a:pPr>
              <a:spcBef>
                <a:spcPts val="113"/>
              </a:spcBef>
            </a:pPr>
            <a:endParaRPr lang="en-US" sz="1100" i="1" dirty="0" smtClean="0">
              <a:latin typeface="Lucida Sans Unicode" charset="0"/>
              <a:cs typeface="Lucida Sans Unicode" charset="0"/>
            </a:endParaRPr>
          </a:p>
          <a:p>
            <a:pPr>
              <a:spcBef>
                <a:spcPts val="113"/>
              </a:spcBef>
            </a:pPr>
            <a:r>
              <a:rPr lang="en-US" sz="1100" i="1" dirty="0" smtClean="0">
                <a:latin typeface="Lucida Sans Unicode" charset="0"/>
                <a:cs typeface="Lucida Sans Unicode" charset="0"/>
              </a:rPr>
              <a:t>Simpson</a:t>
            </a:r>
            <a:r>
              <a:rPr lang="en-US" sz="1100" i="1" dirty="0" smtClean="0">
                <a:latin typeface="Times New Roman" charset="0"/>
                <a:cs typeface="Times New Roman" charset="0"/>
              </a:rPr>
              <a:t> </a:t>
            </a:r>
            <a:r>
              <a:rPr lang="en-US" sz="1100" i="1" dirty="0">
                <a:latin typeface="Lucida Sans Unicode" charset="0"/>
                <a:cs typeface="Lucida Sans Unicode" charset="0"/>
              </a:rPr>
              <a:t>GT,</a:t>
            </a:r>
            <a:r>
              <a:rPr lang="en-US" sz="1100" i="1" dirty="0">
                <a:latin typeface="Times New Roman" charset="0"/>
                <a:cs typeface="Times New Roman" charset="0"/>
              </a:rPr>
              <a:t> </a:t>
            </a:r>
            <a:r>
              <a:rPr lang="en-US" sz="1100" i="1" dirty="0">
                <a:latin typeface="Lucida Sans Unicode" charset="0"/>
                <a:cs typeface="Lucida Sans Unicode" charset="0"/>
              </a:rPr>
              <a:t>Strong</a:t>
            </a:r>
            <a:r>
              <a:rPr lang="en-US" sz="1100" i="1" dirty="0">
                <a:latin typeface="Times New Roman" charset="0"/>
                <a:cs typeface="Times New Roman" charset="0"/>
              </a:rPr>
              <a:t> </a:t>
            </a:r>
            <a:r>
              <a:rPr lang="en-US" sz="1100" i="1" dirty="0">
                <a:latin typeface="Lucida Sans Unicode" charset="0"/>
                <a:cs typeface="Lucida Sans Unicode" charset="0"/>
              </a:rPr>
              <a:t>MS,</a:t>
            </a:r>
            <a:r>
              <a:rPr lang="en-US" sz="1100" i="1" dirty="0">
                <a:latin typeface="Times New Roman" charset="0"/>
                <a:cs typeface="Times New Roman" charset="0"/>
              </a:rPr>
              <a:t> </a:t>
            </a:r>
            <a:r>
              <a:rPr lang="en-US" sz="1100" i="1" dirty="0">
                <a:latin typeface="Lucida Sans Unicode" charset="0"/>
                <a:cs typeface="Lucida Sans Unicode" charset="0"/>
              </a:rPr>
              <a:t>Healy</a:t>
            </a:r>
            <a:r>
              <a:rPr lang="en-US" sz="1100" i="1" dirty="0">
                <a:latin typeface="Times New Roman" charset="0"/>
                <a:cs typeface="Times New Roman" charset="0"/>
              </a:rPr>
              <a:t> </a:t>
            </a:r>
            <a:r>
              <a:rPr lang="en-US" sz="1100" i="1" dirty="0">
                <a:latin typeface="Lucida Sans Unicode" charset="0"/>
                <a:cs typeface="Lucida Sans Unicode" charset="0"/>
              </a:rPr>
              <a:t>GB,</a:t>
            </a:r>
            <a:r>
              <a:rPr lang="en-US" sz="1100" i="1" dirty="0">
                <a:latin typeface="Times New Roman" charset="0"/>
                <a:cs typeface="Times New Roman" charset="0"/>
              </a:rPr>
              <a:t> </a:t>
            </a:r>
            <a:r>
              <a:rPr lang="en-US" sz="1100" i="1" dirty="0" err="1">
                <a:latin typeface="Lucida Sans Unicode" charset="0"/>
                <a:cs typeface="Lucida Sans Unicode" charset="0"/>
              </a:rPr>
              <a:t>Shapshay</a:t>
            </a:r>
            <a:r>
              <a:rPr lang="en-US" sz="1100" i="1" dirty="0">
                <a:latin typeface="Times New Roman" charset="0"/>
                <a:cs typeface="Times New Roman" charset="0"/>
              </a:rPr>
              <a:t> </a:t>
            </a:r>
            <a:r>
              <a:rPr lang="en-US" sz="1100" i="1" dirty="0">
                <a:latin typeface="Lucida Sans Unicode" charset="0"/>
                <a:cs typeface="Lucida Sans Unicode" charset="0"/>
              </a:rPr>
              <a:t>SM,</a:t>
            </a:r>
            <a:r>
              <a:rPr lang="en-US" sz="1100" i="1" dirty="0">
                <a:latin typeface="Times New Roman" charset="0"/>
                <a:cs typeface="Times New Roman" charset="0"/>
              </a:rPr>
              <a:t> </a:t>
            </a:r>
            <a:r>
              <a:rPr lang="en-US" sz="1100" i="1" dirty="0">
                <a:latin typeface="Lucida Sans Unicode" charset="0"/>
                <a:cs typeface="Lucida Sans Unicode" charset="0"/>
              </a:rPr>
              <a:t>Vaughan</a:t>
            </a:r>
            <a:r>
              <a:rPr lang="en-US" sz="1100" i="1" dirty="0">
                <a:latin typeface="Times New Roman" charset="0"/>
                <a:cs typeface="Times New Roman" charset="0"/>
              </a:rPr>
              <a:t> </a:t>
            </a:r>
            <a:r>
              <a:rPr lang="en-US" sz="1100" i="1" dirty="0">
                <a:latin typeface="Lucida Sans Unicode" charset="0"/>
                <a:cs typeface="Lucida Sans Unicode" charset="0"/>
              </a:rPr>
              <a:t>CW.</a:t>
            </a:r>
            <a:r>
              <a:rPr lang="en-US" sz="1100" i="1" dirty="0">
                <a:latin typeface="Times New Roman" charset="0"/>
                <a:cs typeface="Times New Roman" charset="0"/>
              </a:rPr>
              <a:t> </a:t>
            </a:r>
            <a:r>
              <a:rPr lang="en-US" sz="1100" i="1" dirty="0">
                <a:latin typeface="Lucida Sans Unicode" charset="0"/>
                <a:cs typeface="Lucida Sans Unicode" charset="0"/>
              </a:rPr>
              <a:t>Predictive</a:t>
            </a:r>
            <a:r>
              <a:rPr lang="en-US" sz="1100" i="1" dirty="0">
                <a:latin typeface="Times New Roman" charset="0"/>
                <a:cs typeface="Times New Roman" charset="0"/>
              </a:rPr>
              <a:t> </a:t>
            </a:r>
            <a:r>
              <a:rPr lang="en-US" sz="1100" i="1" dirty="0">
                <a:latin typeface="Lucida Sans Unicode" charset="0"/>
                <a:cs typeface="Lucida Sans Unicode" charset="0"/>
              </a:rPr>
              <a:t>factors</a:t>
            </a:r>
            <a:r>
              <a:rPr lang="en-US" sz="1100" i="1" dirty="0">
                <a:latin typeface="Times New Roman" charset="0"/>
                <a:cs typeface="Times New Roman" charset="0"/>
              </a:rPr>
              <a:t> </a:t>
            </a:r>
            <a:r>
              <a:rPr lang="en-US" sz="1100" i="1" dirty="0">
                <a:latin typeface="Lucida Sans Unicode" charset="0"/>
                <a:cs typeface="Lucida Sans Unicode" charset="0"/>
              </a:rPr>
              <a:t>of</a:t>
            </a:r>
            <a:r>
              <a:rPr lang="en-US" sz="1100" i="1" dirty="0">
                <a:latin typeface="Times New Roman" charset="0"/>
                <a:cs typeface="Times New Roman" charset="0"/>
              </a:rPr>
              <a:t> </a:t>
            </a:r>
            <a:r>
              <a:rPr lang="en-US" sz="1100" i="1" dirty="0">
                <a:latin typeface="Lucida Sans Unicode" charset="0"/>
                <a:cs typeface="Lucida Sans Unicode" charset="0"/>
              </a:rPr>
              <a:t>success</a:t>
            </a:r>
            <a:r>
              <a:rPr lang="en-US" sz="1100" i="1" dirty="0">
                <a:latin typeface="Times New Roman" charset="0"/>
                <a:cs typeface="Times New Roman" charset="0"/>
              </a:rPr>
              <a:t> </a:t>
            </a:r>
            <a:r>
              <a:rPr lang="en-US" sz="1100" i="1" dirty="0">
                <a:latin typeface="Lucida Sans Unicode" charset="0"/>
                <a:cs typeface="Lucida Sans Unicode" charset="0"/>
              </a:rPr>
              <a:t>or</a:t>
            </a:r>
            <a:r>
              <a:rPr lang="en-US" sz="1100" i="1" dirty="0">
                <a:latin typeface="Times New Roman" charset="0"/>
                <a:cs typeface="Times New Roman" charset="0"/>
              </a:rPr>
              <a:t> </a:t>
            </a:r>
            <a:r>
              <a:rPr lang="en-US" sz="1100" i="1" dirty="0">
                <a:latin typeface="Lucida Sans Unicode" charset="0"/>
                <a:cs typeface="Lucida Sans Unicode" charset="0"/>
              </a:rPr>
              <a:t>failure</a:t>
            </a:r>
            <a:r>
              <a:rPr lang="en-US" sz="1100" i="1" dirty="0">
                <a:latin typeface="Times New Roman" charset="0"/>
                <a:cs typeface="Times New Roman" charset="0"/>
              </a:rPr>
              <a:t> </a:t>
            </a:r>
            <a:r>
              <a:rPr lang="en-US" sz="1100" i="1" dirty="0">
                <a:latin typeface="Lucida Sans Unicode" charset="0"/>
                <a:cs typeface="Lucida Sans Unicode" charset="0"/>
              </a:rPr>
              <a:t>in</a:t>
            </a:r>
            <a:r>
              <a:rPr lang="en-US" sz="1100" i="1" dirty="0">
                <a:latin typeface="Times New Roman" charset="0"/>
                <a:cs typeface="Times New Roman" charset="0"/>
              </a:rPr>
              <a:t> </a:t>
            </a:r>
            <a:r>
              <a:rPr lang="en-US" sz="1100" i="1" dirty="0">
                <a:latin typeface="Lucida Sans Unicode" charset="0"/>
                <a:cs typeface="Lucida Sans Unicode" charset="0"/>
              </a:rPr>
              <a:t>the</a:t>
            </a:r>
            <a:r>
              <a:rPr lang="en-US" sz="1100" i="1" dirty="0">
                <a:latin typeface="Times New Roman" charset="0"/>
                <a:cs typeface="Times New Roman" charset="0"/>
              </a:rPr>
              <a:t> </a:t>
            </a:r>
            <a:r>
              <a:rPr lang="en-US" sz="1100" i="1" dirty="0">
                <a:latin typeface="Lucida Sans Unicode" charset="0"/>
                <a:cs typeface="Lucida Sans Unicode" charset="0"/>
              </a:rPr>
              <a:t>endoscopic</a:t>
            </a:r>
            <a:r>
              <a:rPr lang="en-US" sz="1100" i="1" dirty="0">
                <a:latin typeface="Times New Roman" charset="0"/>
                <a:cs typeface="Times New Roman" charset="0"/>
              </a:rPr>
              <a:t> </a:t>
            </a:r>
            <a:r>
              <a:rPr lang="en-US" sz="1100" i="1" dirty="0">
                <a:latin typeface="Lucida Sans Unicode" charset="0"/>
                <a:cs typeface="Lucida Sans Unicode" charset="0"/>
              </a:rPr>
              <a:t>management</a:t>
            </a:r>
            <a:r>
              <a:rPr lang="en-US" sz="1100" i="1" dirty="0">
                <a:latin typeface="Times New Roman" charset="0"/>
                <a:cs typeface="Times New Roman" charset="0"/>
              </a:rPr>
              <a:t> </a:t>
            </a:r>
            <a:r>
              <a:rPr lang="en-US" sz="1100" i="1" dirty="0">
                <a:latin typeface="Lucida Sans Unicode" charset="0"/>
                <a:cs typeface="Lucida Sans Unicode" charset="0"/>
              </a:rPr>
              <a:t>of</a:t>
            </a:r>
            <a:r>
              <a:rPr lang="en-US" sz="1100" i="1" dirty="0">
                <a:latin typeface="Times New Roman" charset="0"/>
                <a:cs typeface="Times New Roman" charset="0"/>
              </a:rPr>
              <a:t> </a:t>
            </a:r>
            <a:r>
              <a:rPr lang="en-US" sz="1100" i="1" dirty="0">
                <a:latin typeface="Lucida Sans Unicode" charset="0"/>
                <a:cs typeface="Lucida Sans Unicode" charset="0"/>
              </a:rPr>
              <a:t>laryngeal</a:t>
            </a:r>
            <a:r>
              <a:rPr lang="en-US" sz="1100" i="1" dirty="0">
                <a:latin typeface="Times New Roman" charset="0"/>
                <a:cs typeface="Times New Roman" charset="0"/>
              </a:rPr>
              <a:t> </a:t>
            </a:r>
            <a:r>
              <a:rPr lang="en-US" sz="1100" i="1" dirty="0">
                <a:latin typeface="Lucida Sans Unicode" charset="0"/>
                <a:cs typeface="Lucida Sans Unicode" charset="0"/>
              </a:rPr>
              <a:t>and</a:t>
            </a:r>
            <a:r>
              <a:rPr lang="en-US" sz="1100" i="1" dirty="0">
                <a:latin typeface="Times New Roman" charset="0"/>
                <a:cs typeface="Times New Roman" charset="0"/>
              </a:rPr>
              <a:t> </a:t>
            </a:r>
            <a:r>
              <a:rPr lang="en-US" sz="1100" i="1" dirty="0">
                <a:latin typeface="Lucida Sans Unicode" charset="0"/>
                <a:cs typeface="Lucida Sans Unicode" charset="0"/>
              </a:rPr>
              <a:t>tracheal</a:t>
            </a:r>
            <a:r>
              <a:rPr lang="en-US" sz="1100" i="1" dirty="0">
                <a:latin typeface="Times New Roman" charset="0"/>
                <a:cs typeface="Times New Roman" charset="0"/>
              </a:rPr>
              <a:t> </a:t>
            </a:r>
            <a:r>
              <a:rPr lang="en-US" sz="1100" i="1" dirty="0">
                <a:latin typeface="Lucida Sans Unicode" charset="0"/>
                <a:cs typeface="Lucida Sans Unicode" charset="0"/>
              </a:rPr>
              <a:t>stenosis.</a:t>
            </a:r>
            <a:r>
              <a:rPr lang="en-US" sz="1100" i="1" dirty="0">
                <a:latin typeface="Times New Roman" charset="0"/>
                <a:cs typeface="Times New Roman" charset="0"/>
              </a:rPr>
              <a:t> </a:t>
            </a:r>
            <a:r>
              <a:rPr lang="en-US" sz="1100" dirty="0">
                <a:latin typeface="Lucida Sans Unicode" charset="0"/>
                <a:cs typeface="Lucida Sans Unicode" charset="0"/>
              </a:rPr>
              <a:t>Ann</a:t>
            </a:r>
            <a:r>
              <a:rPr lang="en-US" sz="1100" dirty="0">
                <a:latin typeface="Times New Roman" charset="0"/>
                <a:cs typeface="Times New Roman" charset="0"/>
              </a:rPr>
              <a:t> </a:t>
            </a:r>
            <a:r>
              <a:rPr lang="en-US" sz="1100" dirty="0" err="1">
                <a:latin typeface="Lucida Sans Unicode" charset="0"/>
                <a:cs typeface="Lucida Sans Unicode" charset="0"/>
              </a:rPr>
              <a:t>Otol</a:t>
            </a:r>
            <a:r>
              <a:rPr lang="en-US" sz="1100" dirty="0">
                <a:latin typeface="Times New Roman" charset="0"/>
                <a:cs typeface="Times New Roman" charset="0"/>
              </a:rPr>
              <a:t> </a:t>
            </a:r>
            <a:r>
              <a:rPr lang="en-US" sz="1100" dirty="0" err="1">
                <a:latin typeface="Lucida Sans Unicode" charset="0"/>
                <a:cs typeface="Lucida Sans Unicode" charset="0"/>
              </a:rPr>
              <a:t>Rhinol</a:t>
            </a:r>
            <a:r>
              <a:rPr lang="en-US" sz="1100" dirty="0">
                <a:latin typeface="Times New Roman" charset="0"/>
                <a:cs typeface="Times New Roman" charset="0"/>
              </a:rPr>
              <a:t> </a:t>
            </a:r>
            <a:r>
              <a:rPr lang="en-US" sz="1100" dirty="0" err="1">
                <a:latin typeface="Lucida Sans Unicode" charset="0"/>
                <a:cs typeface="Lucida Sans Unicode" charset="0"/>
              </a:rPr>
              <a:t>Laryngol</a:t>
            </a:r>
            <a:r>
              <a:rPr lang="en-US" sz="1100" dirty="0">
                <a:latin typeface="Times New Roman" charset="0"/>
                <a:cs typeface="Times New Roman" charset="0"/>
              </a:rPr>
              <a:t> </a:t>
            </a:r>
            <a:r>
              <a:rPr lang="en-US" sz="1100" i="1" dirty="0">
                <a:latin typeface="Lucida Sans Unicode" charset="0"/>
                <a:cs typeface="Lucida Sans Unicode" charset="0"/>
              </a:rPr>
              <a:t>1982;</a:t>
            </a:r>
            <a:r>
              <a:rPr lang="en-US" sz="1100" i="1" dirty="0">
                <a:latin typeface="Times New Roman" charset="0"/>
                <a:cs typeface="Times New Roman" charset="0"/>
              </a:rPr>
              <a:t> </a:t>
            </a:r>
            <a:r>
              <a:rPr lang="en-US" sz="1100" i="1" dirty="0">
                <a:latin typeface="Lucida Sans Unicode" charset="0"/>
                <a:cs typeface="Lucida Sans Unicode" charset="0"/>
              </a:rPr>
              <a:t>91:</a:t>
            </a:r>
            <a:r>
              <a:rPr lang="en-US" sz="1100" i="1" dirty="0">
                <a:latin typeface="Times New Roman" charset="0"/>
                <a:cs typeface="Times New Roman" charset="0"/>
              </a:rPr>
              <a:t> </a:t>
            </a:r>
            <a:r>
              <a:rPr lang="en-US" sz="1100" i="1" dirty="0">
                <a:latin typeface="Lucida Sans Unicode" charset="0"/>
                <a:cs typeface="Lucida Sans Unicode" charset="0"/>
              </a:rPr>
              <a:t>384–388</a:t>
            </a:r>
            <a:endParaRPr lang="en-US" sz="1100" dirty="0">
              <a:latin typeface="Lucida Sans Unicode" charset="0"/>
              <a:cs typeface="Lucida Sans Unicode" charset="0"/>
            </a:endParaRPr>
          </a:p>
          <a:p>
            <a:pPr>
              <a:lnSpc>
                <a:spcPct val="104000"/>
              </a:lnSpc>
              <a:spcBef>
                <a:spcPts val="113"/>
              </a:spcBef>
              <a:buClr>
                <a:srgbClr val="2DA2BF"/>
              </a:buClr>
              <a:buSzPct val="69000"/>
              <a:buFont typeface="Wingdings" charset="0"/>
              <a:buChar char=""/>
            </a:pPr>
            <a:endParaRPr lang="en-US" sz="1400" i="1" dirty="0" smtClean="0">
              <a:latin typeface="Arial"/>
              <a:cs typeface="Arial"/>
            </a:endParaRPr>
          </a:p>
          <a:p>
            <a:pPr>
              <a:lnSpc>
                <a:spcPct val="104000"/>
              </a:lnSpc>
              <a:spcBef>
                <a:spcPts val="113"/>
              </a:spcBef>
              <a:buClr>
                <a:srgbClr val="2DA2BF"/>
              </a:buClr>
              <a:buSzPct val="69000"/>
              <a:buFont typeface="Wingdings" charset="0"/>
              <a:buChar char=""/>
            </a:pPr>
            <a:endParaRPr lang="en-US" sz="1600" i="1" dirty="0" smtClean="0">
              <a:latin typeface="Arial"/>
              <a:cs typeface="Arial"/>
            </a:endParaRPr>
          </a:p>
          <a:p>
            <a:pPr>
              <a:lnSpc>
                <a:spcPct val="104000"/>
              </a:lnSpc>
              <a:spcBef>
                <a:spcPts val="113"/>
              </a:spcBef>
              <a:buClr>
                <a:srgbClr val="2DA2BF"/>
              </a:buClr>
              <a:buSzPct val="69000"/>
              <a:buFont typeface="Wingdings" charset="0"/>
              <a:buChar char=""/>
            </a:pPr>
            <a:r>
              <a:rPr lang="en-US" sz="1700" dirty="0" smtClean="0">
                <a:latin typeface="Arial"/>
                <a:cs typeface="Arial"/>
              </a:rPr>
              <a:t>The </a:t>
            </a:r>
            <a:r>
              <a:rPr lang="en-US" sz="1700" dirty="0">
                <a:solidFill>
                  <a:srgbClr val="FF0000"/>
                </a:solidFill>
                <a:latin typeface="Arial"/>
                <a:cs typeface="Arial"/>
              </a:rPr>
              <a:t>completely circumferential strictures </a:t>
            </a:r>
            <a:r>
              <a:rPr lang="en-US" sz="1700" dirty="0">
                <a:latin typeface="Arial"/>
                <a:cs typeface="Arial"/>
              </a:rPr>
              <a:t>were shown to lead to poorer outcomes </a:t>
            </a:r>
            <a:r>
              <a:rPr lang="en-US" sz="1700" dirty="0" smtClean="0">
                <a:latin typeface="Arial"/>
                <a:cs typeface="Arial"/>
              </a:rPr>
              <a:t>when </a:t>
            </a:r>
            <a:r>
              <a:rPr lang="en-US" sz="1700" dirty="0">
                <a:latin typeface="Arial"/>
                <a:cs typeface="Arial"/>
              </a:rPr>
              <a:t>compared with eccentric </a:t>
            </a:r>
            <a:r>
              <a:rPr lang="en-US" sz="1700" dirty="0" smtClean="0">
                <a:latin typeface="Arial"/>
                <a:cs typeface="Arial"/>
              </a:rPr>
              <a:t>lesions.</a:t>
            </a:r>
            <a:endParaRPr lang="en-US" sz="1700" dirty="0">
              <a:latin typeface="Arial"/>
              <a:cs typeface="Arial"/>
            </a:endParaRPr>
          </a:p>
          <a:p>
            <a:pPr>
              <a:spcBef>
                <a:spcPts val="113"/>
              </a:spcBef>
            </a:pPr>
            <a:endParaRPr lang="en-US" sz="1100" i="1" dirty="0" smtClean="0">
              <a:latin typeface="Lucida Sans Unicode" charset="0"/>
              <a:cs typeface="Lucida Sans Unicode" charset="0"/>
            </a:endParaRPr>
          </a:p>
          <a:p>
            <a:pPr>
              <a:spcBef>
                <a:spcPts val="113"/>
              </a:spcBef>
            </a:pPr>
            <a:r>
              <a:rPr lang="en-US" sz="1100" i="1" dirty="0" smtClean="0">
                <a:latin typeface="Lucida Sans Unicode" charset="0"/>
                <a:cs typeface="Lucida Sans Unicode" charset="0"/>
              </a:rPr>
              <a:t>Simpson</a:t>
            </a:r>
            <a:r>
              <a:rPr lang="en-US" sz="1100" i="1" dirty="0" smtClean="0">
                <a:latin typeface="Times New Roman" charset="0"/>
                <a:cs typeface="Times New Roman" charset="0"/>
              </a:rPr>
              <a:t> </a:t>
            </a:r>
            <a:r>
              <a:rPr lang="en-US" sz="1100" i="1" dirty="0">
                <a:latin typeface="Lucida Sans Unicode" charset="0"/>
                <a:cs typeface="Lucida Sans Unicode" charset="0"/>
              </a:rPr>
              <a:t>GT,</a:t>
            </a:r>
            <a:r>
              <a:rPr lang="en-US" sz="1100" i="1" dirty="0">
                <a:latin typeface="Times New Roman" charset="0"/>
                <a:cs typeface="Times New Roman" charset="0"/>
              </a:rPr>
              <a:t> </a:t>
            </a:r>
            <a:r>
              <a:rPr lang="en-US" sz="1100" dirty="0">
                <a:latin typeface="Lucida Sans Unicode" charset="0"/>
                <a:cs typeface="Lucida Sans Unicode" charset="0"/>
              </a:rPr>
              <a:t>Ann</a:t>
            </a:r>
            <a:r>
              <a:rPr lang="en-US" sz="1100" dirty="0">
                <a:latin typeface="Times New Roman" charset="0"/>
                <a:cs typeface="Times New Roman" charset="0"/>
              </a:rPr>
              <a:t> </a:t>
            </a:r>
            <a:r>
              <a:rPr lang="en-US" sz="1100" dirty="0" err="1">
                <a:latin typeface="Lucida Sans Unicode" charset="0"/>
                <a:cs typeface="Lucida Sans Unicode" charset="0"/>
              </a:rPr>
              <a:t>Otol</a:t>
            </a:r>
            <a:r>
              <a:rPr lang="en-US" sz="1100" dirty="0">
                <a:latin typeface="Times New Roman" charset="0"/>
                <a:cs typeface="Times New Roman" charset="0"/>
              </a:rPr>
              <a:t> </a:t>
            </a:r>
            <a:r>
              <a:rPr lang="en-US" sz="1100" dirty="0" err="1">
                <a:latin typeface="Lucida Sans Unicode" charset="0"/>
                <a:cs typeface="Lucida Sans Unicode" charset="0"/>
              </a:rPr>
              <a:t>Rhinol</a:t>
            </a:r>
            <a:r>
              <a:rPr lang="en-US" sz="1100" dirty="0">
                <a:latin typeface="Times New Roman" charset="0"/>
                <a:cs typeface="Times New Roman" charset="0"/>
              </a:rPr>
              <a:t> </a:t>
            </a:r>
            <a:r>
              <a:rPr lang="en-US" sz="1100" dirty="0" err="1">
                <a:latin typeface="Lucida Sans Unicode" charset="0"/>
                <a:cs typeface="Lucida Sans Unicode" charset="0"/>
              </a:rPr>
              <a:t>Laryngol</a:t>
            </a:r>
            <a:r>
              <a:rPr lang="en-US" sz="1100" dirty="0">
                <a:latin typeface="Times New Roman" charset="0"/>
                <a:cs typeface="Times New Roman" charset="0"/>
              </a:rPr>
              <a:t> </a:t>
            </a:r>
            <a:r>
              <a:rPr lang="en-US" sz="1100" i="1" dirty="0">
                <a:latin typeface="Lucida Sans Unicode" charset="0"/>
                <a:cs typeface="Lucida Sans Unicode" charset="0"/>
              </a:rPr>
              <a:t>1982;</a:t>
            </a:r>
            <a:r>
              <a:rPr lang="en-US" sz="1100" i="1" dirty="0">
                <a:latin typeface="Times New Roman" charset="0"/>
                <a:cs typeface="Times New Roman" charset="0"/>
              </a:rPr>
              <a:t> </a:t>
            </a:r>
            <a:r>
              <a:rPr lang="en-US" sz="1100" i="1" dirty="0">
                <a:latin typeface="Lucida Sans Unicode" charset="0"/>
                <a:cs typeface="Lucida Sans Unicode" charset="0"/>
              </a:rPr>
              <a:t>91:</a:t>
            </a:r>
            <a:r>
              <a:rPr lang="en-US" sz="1100" i="1" dirty="0">
                <a:latin typeface="Times New Roman" charset="0"/>
                <a:cs typeface="Times New Roman" charset="0"/>
              </a:rPr>
              <a:t> </a:t>
            </a:r>
            <a:r>
              <a:rPr lang="en-US" sz="1100" i="1" dirty="0">
                <a:latin typeface="Lucida Sans Unicode" charset="0"/>
                <a:cs typeface="Lucida Sans Unicode" charset="0"/>
              </a:rPr>
              <a:t>384–388;</a:t>
            </a:r>
            <a:endParaRPr lang="en-US" sz="1100" dirty="0">
              <a:latin typeface="Lucida Sans Unicode" charset="0"/>
              <a:cs typeface="Lucida Sans Unicode" charset="0"/>
            </a:endParaRPr>
          </a:p>
          <a:p>
            <a:pPr>
              <a:spcBef>
                <a:spcPts val="138"/>
              </a:spcBef>
            </a:pPr>
            <a:r>
              <a:rPr lang="en-US" sz="1100" i="1" dirty="0" err="1">
                <a:latin typeface="Lucida Sans Unicode" charset="0"/>
                <a:cs typeface="Lucida Sans Unicode" charset="0"/>
              </a:rPr>
              <a:t>Roediger</a:t>
            </a:r>
            <a:r>
              <a:rPr lang="en-US" sz="1100" i="1" dirty="0">
                <a:latin typeface="Times New Roman" charset="0"/>
                <a:cs typeface="Times New Roman" charset="0"/>
              </a:rPr>
              <a:t> </a:t>
            </a:r>
            <a:r>
              <a:rPr lang="en-US" sz="1100" i="1" dirty="0">
                <a:latin typeface="Lucida Sans Unicode" charset="0"/>
                <a:cs typeface="Lucida Sans Unicode" charset="0"/>
              </a:rPr>
              <a:t>FC.</a:t>
            </a:r>
            <a:r>
              <a:rPr lang="en-US" sz="1100" i="1" dirty="0">
                <a:latin typeface="Times New Roman" charset="0"/>
                <a:cs typeface="Times New Roman" charset="0"/>
              </a:rPr>
              <a:t> </a:t>
            </a:r>
            <a:r>
              <a:rPr lang="en-US" sz="1100" dirty="0">
                <a:latin typeface="Lucida Sans Unicode" charset="0"/>
                <a:cs typeface="Lucida Sans Unicode" charset="0"/>
              </a:rPr>
              <a:t>Laryngoscope,</a:t>
            </a:r>
            <a:r>
              <a:rPr lang="en-US" sz="1100" dirty="0">
                <a:latin typeface="Times New Roman" charset="0"/>
                <a:cs typeface="Times New Roman" charset="0"/>
              </a:rPr>
              <a:t> </a:t>
            </a:r>
            <a:r>
              <a:rPr lang="en-US" sz="1100" i="1" dirty="0">
                <a:latin typeface="Lucida Sans Unicode" charset="0"/>
                <a:cs typeface="Lucida Sans Unicode" charset="0"/>
              </a:rPr>
              <a:t>118:1542–1546,</a:t>
            </a:r>
            <a:r>
              <a:rPr lang="en-US" sz="1100" i="1" dirty="0">
                <a:latin typeface="Times New Roman" charset="0"/>
                <a:cs typeface="Times New Roman" charset="0"/>
              </a:rPr>
              <a:t> </a:t>
            </a:r>
            <a:r>
              <a:rPr lang="en-US" sz="1100" i="1" dirty="0" smtClean="0">
                <a:latin typeface="Lucida Sans Unicode" charset="0"/>
                <a:cs typeface="Lucida Sans Unicode" charset="0"/>
              </a:rPr>
              <a:t>2008</a:t>
            </a:r>
          </a:p>
          <a:p>
            <a:pPr>
              <a:spcBef>
                <a:spcPts val="138"/>
              </a:spcBef>
            </a:pPr>
            <a:endParaRPr lang="en-US" sz="800" dirty="0">
              <a:latin typeface="Lucida Sans Unicode" charset="0"/>
              <a:cs typeface="Lucida Sans Unicode" charset="0"/>
            </a:endParaRPr>
          </a:p>
          <a:p>
            <a:pPr marL="0" indent="0">
              <a:buNone/>
            </a:pPr>
            <a:endParaRPr lang="en-US" sz="1500" dirty="0"/>
          </a:p>
          <a:p>
            <a:pPr marL="285750" indent="-285750"/>
            <a:r>
              <a:rPr lang="en-US" sz="1900" dirty="0" err="1" smtClean="0">
                <a:latin typeface="Arial" panose="020B0604020202020204" pitchFamily="34" charset="0"/>
                <a:cs typeface="Arial" panose="020B0604020202020204" pitchFamily="34" charset="0"/>
              </a:rPr>
              <a:t>Endoscopical</a:t>
            </a:r>
            <a:r>
              <a:rPr lang="en-US" sz="1900" dirty="0" smtClean="0">
                <a:latin typeface="Arial" panose="020B0604020202020204" pitchFamily="34" charset="0"/>
                <a:cs typeface="Arial" panose="020B0604020202020204" pitchFamily="34" charset="0"/>
              </a:rPr>
              <a:t> treatment is </a:t>
            </a:r>
            <a:r>
              <a:rPr lang="en-US" sz="1900" dirty="0">
                <a:latin typeface="Arial" panose="020B0604020202020204" pitchFamily="34" charset="0"/>
                <a:cs typeface="Arial" panose="020B0604020202020204" pitchFamily="34" charset="0"/>
              </a:rPr>
              <a:t>less effective for circumferential disease and for </a:t>
            </a:r>
            <a:r>
              <a:rPr lang="en-US" sz="1900" dirty="0" err="1">
                <a:latin typeface="Arial" panose="020B0604020202020204" pitchFamily="34" charset="0"/>
                <a:cs typeface="Arial" panose="020B0604020202020204" pitchFamily="34" charset="0"/>
              </a:rPr>
              <a:t>stenoses</a:t>
            </a:r>
            <a:r>
              <a:rPr lang="en-US" sz="1900" dirty="0">
                <a:latin typeface="Arial" panose="020B0604020202020204" pitchFamily="34" charset="0"/>
                <a:cs typeface="Arial" panose="020B0604020202020204" pitchFamily="34" charset="0"/>
              </a:rPr>
              <a:t> greater than 1 cm in </a:t>
            </a:r>
            <a:r>
              <a:rPr lang="en-US" sz="1900" dirty="0" smtClean="0">
                <a:latin typeface="Arial" panose="020B0604020202020204" pitchFamily="34" charset="0"/>
                <a:cs typeface="Arial" panose="020B0604020202020204" pitchFamily="34" charset="0"/>
              </a:rPr>
              <a:t>length. </a:t>
            </a:r>
          </a:p>
          <a:p>
            <a:pPr marL="285750" indent="-285750"/>
            <a:endParaRPr lang="en-US" sz="1900" u="sng" dirty="0">
              <a:latin typeface="Arial" panose="020B0604020202020204" pitchFamily="34" charset="0"/>
              <a:cs typeface="Arial" panose="020B0604020202020204" pitchFamily="34" charset="0"/>
            </a:endParaRPr>
          </a:p>
          <a:p>
            <a:pPr marL="285750" indent="-285750"/>
            <a:r>
              <a:rPr lang="en-US" sz="1900" dirty="0">
                <a:solidFill>
                  <a:srgbClr val="2E2224"/>
                </a:solidFill>
                <a:latin typeface="Arial" panose="020B0604020202020204" pitchFamily="34" charset="0"/>
                <a:cs typeface="Arial" panose="020B0604020202020204" pitchFamily="34" charset="0"/>
              </a:rPr>
              <a:t>I</a:t>
            </a:r>
            <a:r>
              <a:rPr lang="en-US" sz="1900" dirty="0" smtClean="0">
                <a:solidFill>
                  <a:srgbClr val="2E2224"/>
                </a:solidFill>
                <a:latin typeface="Arial" panose="020B0604020202020204" pitchFamily="34" charset="0"/>
                <a:cs typeface="Arial" panose="020B0604020202020204" pitchFamily="34" charset="0"/>
              </a:rPr>
              <a:t>nvolvement </a:t>
            </a:r>
            <a:r>
              <a:rPr lang="en-US" sz="1900" dirty="0">
                <a:solidFill>
                  <a:srgbClr val="2E2224"/>
                </a:solidFill>
                <a:latin typeface="Arial" panose="020B0604020202020204" pitchFamily="34" charset="0"/>
                <a:cs typeface="Arial" panose="020B0604020202020204" pitchFamily="34" charset="0"/>
              </a:rPr>
              <a:t>of the cricoid cartilage and </a:t>
            </a:r>
            <a:r>
              <a:rPr lang="en-US" sz="1900" dirty="0" smtClean="0">
                <a:solidFill>
                  <a:srgbClr val="2E2224"/>
                </a:solidFill>
                <a:latin typeface="Arial" panose="020B0604020202020204" pitchFamily="34" charset="0"/>
                <a:cs typeface="Arial" panose="020B0604020202020204" pitchFamily="34" charset="0"/>
              </a:rPr>
              <a:t>stenosis </a:t>
            </a:r>
            <a:r>
              <a:rPr lang="en-US" sz="1900" dirty="0">
                <a:solidFill>
                  <a:srgbClr val="2E2224"/>
                </a:solidFill>
                <a:latin typeface="Arial" panose="020B0604020202020204" pitchFamily="34" charset="0"/>
                <a:cs typeface="Arial" panose="020B0604020202020204" pitchFamily="34" charset="0"/>
              </a:rPr>
              <a:t>over 3 cm are associated with a </a:t>
            </a:r>
            <a:r>
              <a:rPr lang="en-US" sz="1900" dirty="0" smtClean="0">
                <a:solidFill>
                  <a:srgbClr val="2E2224"/>
                </a:solidFill>
                <a:latin typeface="Arial" panose="020B0604020202020204" pitchFamily="34" charset="0"/>
                <a:cs typeface="Arial" panose="020B0604020202020204" pitchFamily="34" charset="0"/>
              </a:rPr>
              <a:t>poor </a:t>
            </a:r>
            <a:r>
              <a:rPr lang="en-US" sz="1900" dirty="0">
                <a:solidFill>
                  <a:srgbClr val="2E2224"/>
                </a:solidFill>
                <a:latin typeface="Arial" panose="020B0604020202020204" pitchFamily="34" charset="0"/>
                <a:cs typeface="Arial" panose="020B0604020202020204" pitchFamily="34" charset="0"/>
              </a:rPr>
              <a:t>chance of </a:t>
            </a:r>
            <a:r>
              <a:rPr lang="en-US" sz="1900" dirty="0" smtClean="0">
                <a:solidFill>
                  <a:srgbClr val="2E2224"/>
                </a:solidFill>
                <a:latin typeface="Arial" panose="020B0604020202020204" pitchFamily="34" charset="0"/>
                <a:cs typeface="Arial" panose="020B0604020202020204" pitchFamily="34" charset="0"/>
              </a:rPr>
              <a:t>success. </a:t>
            </a:r>
          </a:p>
          <a:p>
            <a:endParaRPr lang="en-US" dirty="0">
              <a:solidFill>
                <a:srgbClr val="2E2224"/>
              </a:solidFill>
            </a:endParaRPr>
          </a:p>
          <a:p>
            <a:pPr marL="0" indent="0">
              <a:buNone/>
            </a:pPr>
            <a:endParaRPr lang="en-US" dirty="0"/>
          </a:p>
        </p:txBody>
      </p:sp>
      <p:sp>
        <p:nvSpPr>
          <p:cNvPr id="4" name="TextBox 3"/>
          <p:cNvSpPr txBox="1"/>
          <p:nvPr/>
        </p:nvSpPr>
        <p:spPr>
          <a:xfrm>
            <a:off x="0" y="6217107"/>
            <a:ext cx="9144000" cy="707886"/>
          </a:xfrm>
          <a:prstGeom prst="rect">
            <a:avLst/>
          </a:prstGeom>
          <a:noFill/>
        </p:spPr>
        <p:txBody>
          <a:bodyPr wrap="square" rtlCol="0">
            <a:spAutoFit/>
          </a:bodyPr>
          <a:lstStyle/>
          <a:p>
            <a:endParaRPr lang="pl-PL" sz="1000" dirty="0">
              <a:latin typeface="Arial"/>
              <a:cs typeface="Arial"/>
            </a:endParaRPr>
          </a:p>
          <a:p>
            <a:r>
              <a:rPr lang="pl-PL" sz="1000" dirty="0">
                <a:latin typeface="Arial" panose="020B0604020202020204" pitchFamily="34" charset="0"/>
                <a:cs typeface="Arial" panose="020B0604020202020204" pitchFamily="34" charset="0"/>
              </a:rPr>
              <a:t>Indications and interventional options for non-resectable tracheal stenosis,</a:t>
            </a:r>
            <a:r>
              <a:rPr lang="pl-PL" sz="1000" u="sng" dirty="0">
                <a:latin typeface="Arial" panose="020B0604020202020204" pitchFamily="34" charset="0"/>
                <a:cs typeface="Arial" panose="020B0604020202020204" pitchFamily="34" charset="0"/>
              </a:rPr>
              <a:t>Jenny Louise Bacon, Caroline Marie Patterson, Brendan Patrick Madden</a:t>
            </a:r>
            <a:r>
              <a:rPr lang="en-US" sz="1000" dirty="0">
                <a:latin typeface="Arial" panose="020B0604020202020204" pitchFamily="34" charset="0"/>
                <a:cs typeface="Arial" panose="020B0604020202020204" pitchFamily="34" charset="0"/>
              </a:rPr>
              <a:t> J </a:t>
            </a:r>
            <a:r>
              <a:rPr lang="en-US" sz="1000" dirty="0" err="1">
                <a:latin typeface="Arial" panose="020B0604020202020204" pitchFamily="34" charset="0"/>
                <a:cs typeface="Arial" panose="020B0604020202020204" pitchFamily="34" charset="0"/>
              </a:rPr>
              <a:t>Thorac</a:t>
            </a:r>
            <a:r>
              <a:rPr lang="en-US" sz="1000" dirty="0">
                <a:latin typeface="Arial" panose="020B0604020202020204" pitchFamily="34" charset="0"/>
                <a:cs typeface="Arial" panose="020B0604020202020204" pitchFamily="34" charset="0"/>
              </a:rPr>
              <a:t> Dis. 2014 Mar; 6(3): 258–270.</a:t>
            </a:r>
          </a:p>
          <a:p>
            <a:endParaRPr lang="en-US" sz="1000" dirty="0"/>
          </a:p>
        </p:txBody>
      </p:sp>
    </p:spTree>
    <p:extLst>
      <p:ext uri="{BB962C8B-B14F-4D97-AF65-F5344CB8AC3E}">
        <p14:creationId xmlns:p14="http://schemas.microsoft.com/office/powerpoint/2010/main" xmlns="" val="29491176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74320" y="232127"/>
            <a:ext cx="8595360" cy="6004081"/>
          </a:xfrm>
        </p:spPr>
        <p:txBody>
          <a:bodyPr>
            <a:normAutofit/>
          </a:bodyPr>
          <a:lstStyle/>
          <a:p>
            <a:r>
              <a:rPr lang="en-US" sz="2000" dirty="0" smtClean="0">
                <a:latin typeface="Arial" panose="020B0604020202020204" pitchFamily="34" charset="0"/>
                <a:cs typeface="Arial" panose="020B0604020202020204" pitchFamily="34" charset="0"/>
              </a:rPr>
              <a:t>A 51 - year old, female, was admitted for stridor and PITS.</a:t>
            </a:r>
          </a:p>
          <a:p>
            <a:r>
              <a:rPr lang="en-US" sz="2000" dirty="0" err="1" smtClean="0">
                <a:latin typeface="Arial" panose="020B0604020202020204" pitchFamily="34" charset="0"/>
                <a:cs typeface="Arial" panose="020B0604020202020204" pitchFamily="34" charset="0"/>
              </a:rPr>
              <a:t>Fibrobronchoscopy</a:t>
            </a:r>
            <a:r>
              <a:rPr lang="en-US" sz="2000" dirty="0" smtClean="0">
                <a:latin typeface="Arial" panose="020B0604020202020204" pitchFamily="34" charset="0"/>
                <a:cs typeface="Arial" panose="020B0604020202020204" pitchFamily="34" charset="0"/>
              </a:rPr>
              <a:t> show a complex tracheal stenosis.</a:t>
            </a:r>
          </a:p>
          <a:p>
            <a:r>
              <a:rPr lang="en-US" sz="2000" dirty="0" smtClean="0">
                <a:latin typeface="Arial" panose="020B0604020202020204" pitchFamily="34" charset="0"/>
                <a:cs typeface="Arial" panose="020B0604020202020204" pitchFamily="34" charset="0"/>
              </a:rPr>
              <a:t>We performed 2 bronchoscopies with Knife cross incisions EC and dilatations and the TS was stabilized after 1 year and the patient was </a:t>
            </a:r>
            <a:r>
              <a:rPr lang="en-US" sz="2000" dirty="0" err="1" smtClean="0">
                <a:latin typeface="Arial" panose="020B0604020202020204" pitchFamily="34" charset="0"/>
                <a:cs typeface="Arial" panose="020B0604020202020204" pitchFamily="34" charset="0"/>
              </a:rPr>
              <a:t>asimptomatic</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pic>
        <p:nvPicPr>
          <p:cNvPr id="6" name="Nagy initial.avi">
            <a:hlinkClick r:id="" action="ppaction://media"/>
          </p:cNvPr>
          <p:cNvPicPr>
            <a:picLocks noRot="1" noChangeAspect="1"/>
          </p:cNvPicPr>
          <p:nvPr>
            <a:videoFile r:link="rId1"/>
          </p:nvPr>
        </p:nvPicPr>
        <p:blipFill>
          <a:blip r:embed="rId6"/>
          <a:stretch>
            <a:fillRect/>
          </a:stretch>
        </p:blipFill>
        <p:spPr>
          <a:xfrm>
            <a:off x="274320" y="2738535"/>
            <a:ext cx="2757876" cy="2757876"/>
          </a:xfrm>
          <a:prstGeom prst="rect">
            <a:avLst/>
          </a:prstGeom>
        </p:spPr>
      </p:pic>
      <p:pic>
        <p:nvPicPr>
          <p:cNvPr id="7" name="Nagy electro.avi">
            <a:hlinkClick r:id="" action="ppaction://media"/>
          </p:cNvPr>
          <p:cNvPicPr>
            <a:picLocks noRot="1" noChangeAspect="1"/>
          </p:cNvPicPr>
          <p:nvPr>
            <a:videoFile r:link="rId2"/>
          </p:nvPr>
        </p:nvPicPr>
        <p:blipFill>
          <a:blip r:embed="rId7"/>
          <a:stretch>
            <a:fillRect/>
          </a:stretch>
        </p:blipFill>
        <p:spPr>
          <a:xfrm>
            <a:off x="3174197" y="2738535"/>
            <a:ext cx="2839156" cy="2757876"/>
          </a:xfrm>
          <a:prstGeom prst="rect">
            <a:avLst/>
          </a:prstGeom>
        </p:spPr>
      </p:pic>
      <p:pic>
        <p:nvPicPr>
          <p:cNvPr id="8" name="Nagy final control.avi">
            <a:hlinkClick r:id="" action="ppaction://media"/>
          </p:cNvPr>
          <p:cNvPicPr>
            <a:picLocks noRot="1" noChangeAspect="1"/>
          </p:cNvPicPr>
          <p:nvPr>
            <a:videoFile r:link="rId3"/>
          </p:nvPr>
        </p:nvPicPr>
        <p:blipFill>
          <a:blip r:embed="rId8"/>
          <a:stretch>
            <a:fillRect/>
          </a:stretch>
        </p:blipFill>
        <p:spPr>
          <a:xfrm>
            <a:off x="6197600" y="2738536"/>
            <a:ext cx="2672080" cy="2757876"/>
          </a:xfrm>
          <a:prstGeom prst="rect">
            <a:avLst/>
          </a:prstGeom>
        </p:spPr>
      </p:pic>
    </p:spTree>
    <p:extLst>
      <p:ext uri="{BB962C8B-B14F-4D97-AF65-F5344CB8AC3E}">
        <p14:creationId xmlns:p14="http://schemas.microsoft.com/office/powerpoint/2010/main" xmlns="" val="3707363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p:cTn id="13" fill="hold" display="0">
                  <p:stCondLst>
                    <p:cond delay="indefinite"/>
                  </p:stCondLst>
                  <p:endCondLst>
                    <p:cond evt="onNext" delay="0">
                      <p:tgtEl>
                        <p:sldTgt/>
                      </p:tgtEl>
                    </p:cond>
                    <p:cond evt="onPrev" delay="0">
                      <p:tgtEl>
                        <p:sldTgt/>
                      </p:tgtEl>
                    </p:cond>
                  </p:endCondLst>
                </p:cTn>
                <p:tgtEl>
                  <p:spTgt spid="7"/>
                </p:tgtEl>
              </p:cMediaNode>
            </p:vide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8"/>
                                        </p:tgtEl>
                                      </p:cBhvr>
                                    </p:cmd>
                                  </p:childTnLst>
                                </p:cTn>
                              </p:par>
                            </p:childTnLst>
                          </p:cTn>
                        </p:par>
                      </p:childTnLst>
                    </p:cTn>
                  </p:par>
                </p:childTnLst>
              </p:cTn>
              <p:nextCondLst>
                <p:cond evt="onClick" delay="0">
                  <p:tgtEl>
                    <p:spTgt spid="8"/>
                  </p:tgtEl>
                </p:cond>
              </p:nextCondLst>
            </p:seq>
            <p:video>
              <p:cMediaNode>
                <p:cTn id="19"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33265" y="381000"/>
            <a:ext cx="8487957" cy="3016210"/>
          </a:xfrm>
          <a:prstGeom prst="rect">
            <a:avLst/>
          </a:prstGeom>
          <a:noFill/>
        </p:spPr>
        <p:txBody>
          <a:bodyPr wrap="square" rtlCol="0">
            <a:spAutoFit/>
          </a:bodyPr>
          <a:lstStyle/>
          <a:p>
            <a:pPr>
              <a:spcBef>
                <a:spcPts val="600"/>
              </a:spcBef>
              <a:spcAft>
                <a:spcPts val="600"/>
              </a:spcAft>
              <a:buFont typeface="Arial" pitchFamily="34" charset="0"/>
              <a:buChar char="•"/>
            </a:pPr>
            <a:r>
              <a:rPr lang="en-US" sz="2000" dirty="0" smtClean="0">
                <a:latin typeface="Arial" pitchFamily="34" charset="0"/>
                <a:cs typeface="Arial" pitchFamily="34" charset="0"/>
              </a:rPr>
              <a:t>A 49 - year old patient, known for recurrent tracheal </a:t>
            </a:r>
            <a:r>
              <a:rPr lang="en-US" sz="2000" dirty="0" err="1" smtClean="0">
                <a:latin typeface="Arial" pitchFamily="34" charset="0"/>
                <a:cs typeface="Arial" pitchFamily="34" charset="0"/>
              </a:rPr>
              <a:t>papillomatosis</a:t>
            </a:r>
            <a:r>
              <a:rPr lang="en-US" sz="2000" dirty="0" smtClean="0">
                <a:latin typeface="Arial" pitchFamily="34" charset="0"/>
                <a:cs typeface="Arial" pitchFamily="34" charset="0"/>
              </a:rPr>
              <a:t>, with repeated tracheal </a:t>
            </a:r>
            <a:r>
              <a:rPr lang="en-US" sz="2000" dirty="0" err="1" smtClean="0">
                <a:latin typeface="Arial" pitchFamily="34" charset="0"/>
                <a:cs typeface="Arial" pitchFamily="34" charset="0"/>
              </a:rPr>
              <a:t>disobstructions</a:t>
            </a:r>
            <a:r>
              <a:rPr lang="en-US" sz="2000" dirty="0" smtClean="0">
                <a:latin typeface="Arial" pitchFamily="34" charset="0"/>
                <a:cs typeface="Arial" pitchFamily="34" charset="0"/>
              </a:rPr>
              <a:t> is admitted for dyspnea, stridor.</a:t>
            </a:r>
          </a:p>
          <a:p>
            <a:pPr>
              <a:spcBef>
                <a:spcPts val="600"/>
              </a:spcBef>
              <a:spcAft>
                <a:spcPts val="600"/>
              </a:spcAft>
              <a:buFont typeface="Arial" pitchFamily="34" charset="0"/>
              <a:buChar char="•"/>
            </a:pPr>
            <a:r>
              <a:rPr lang="en-US" sz="2000" dirty="0" err="1" smtClean="0">
                <a:latin typeface="Arial" pitchFamily="34" charset="0"/>
                <a:cs typeface="Arial" pitchFamily="34" charset="0"/>
              </a:rPr>
              <a:t>Fibrobronchoscopy</a:t>
            </a:r>
            <a:r>
              <a:rPr lang="en-US" sz="2000" dirty="0" smtClean="0">
                <a:latin typeface="Arial" pitchFamily="34" charset="0"/>
                <a:cs typeface="Arial" pitchFamily="34" charset="0"/>
              </a:rPr>
              <a:t> showed a complex TS at 2,5 cm below the vocal cords (post </a:t>
            </a:r>
            <a:r>
              <a:rPr lang="en-US" sz="2000" dirty="0" err="1" smtClean="0">
                <a:latin typeface="Arial" pitchFamily="34" charset="0"/>
                <a:cs typeface="Arial" pitchFamily="34" charset="0"/>
              </a:rPr>
              <a:t>tracheostomy</a:t>
            </a:r>
            <a:r>
              <a:rPr lang="en-US" sz="2000" dirty="0" smtClean="0">
                <a:latin typeface="Arial" pitchFamily="34" charset="0"/>
                <a:cs typeface="Arial" pitchFamily="34" charset="0"/>
              </a:rPr>
              <a:t>.)</a:t>
            </a:r>
          </a:p>
          <a:p>
            <a:pPr>
              <a:spcBef>
                <a:spcPts val="600"/>
              </a:spcBef>
              <a:spcAft>
                <a:spcPts val="600"/>
              </a:spcAft>
              <a:buFont typeface="Arial" pitchFamily="34" charset="0"/>
              <a:buChar char="•"/>
            </a:pPr>
            <a:r>
              <a:rPr lang="en-US" sz="2000" dirty="0" smtClean="0">
                <a:latin typeface="Arial" pitchFamily="34" charset="0"/>
                <a:cs typeface="Arial" pitchFamily="34" charset="0"/>
              </a:rPr>
              <a:t>We performed  papilloma </a:t>
            </a:r>
            <a:r>
              <a:rPr lang="en-US" sz="2000" dirty="0" err="1" smtClean="0">
                <a:latin typeface="Arial" pitchFamily="34" charset="0"/>
                <a:cs typeface="Arial" pitchFamily="34" charset="0"/>
              </a:rPr>
              <a:t>electrocautery</a:t>
            </a:r>
            <a:r>
              <a:rPr lang="en-US" sz="2000" dirty="0" smtClean="0">
                <a:latin typeface="Arial" pitchFamily="34" charset="0"/>
                <a:cs typeface="Arial" pitchFamily="34" charset="0"/>
              </a:rPr>
              <a:t> and mechanical resections with forceps, balloon dilatations.</a:t>
            </a:r>
          </a:p>
          <a:p>
            <a:pPr>
              <a:spcBef>
                <a:spcPts val="600"/>
              </a:spcBef>
              <a:spcAft>
                <a:spcPts val="600"/>
              </a:spcAft>
              <a:buFont typeface="Arial" pitchFamily="34" charset="0"/>
              <a:buChar char="•"/>
            </a:pPr>
            <a:r>
              <a:rPr lang="en-US" sz="2000" dirty="0" smtClean="0">
                <a:latin typeface="Arial" pitchFamily="34" charset="0"/>
                <a:cs typeface="Arial" pitchFamily="34" charset="0"/>
              </a:rPr>
              <a:t>7 bronchoscopies were performed : 6 </a:t>
            </a:r>
            <a:r>
              <a:rPr lang="en-US" sz="2000" dirty="0" err="1" smtClean="0">
                <a:latin typeface="Arial" pitchFamily="34" charset="0"/>
                <a:cs typeface="Arial" pitchFamily="34" charset="0"/>
              </a:rPr>
              <a:t>fibrobronchoscopies</a:t>
            </a:r>
            <a:r>
              <a:rPr lang="en-US" sz="2000" dirty="0" smtClean="0">
                <a:latin typeface="Arial" pitchFamily="34" charset="0"/>
                <a:cs typeface="Arial" pitchFamily="34" charset="0"/>
              </a:rPr>
              <a:t> and one rigid  bronchoscopy.</a:t>
            </a:r>
            <a:endParaRPr lang="ro-RO" sz="2000" dirty="0" smtClean="0">
              <a:latin typeface="Arial" pitchFamily="34" charset="0"/>
              <a:cs typeface="Arial" pitchFamily="34" charset="0"/>
            </a:endParaRPr>
          </a:p>
        </p:txBody>
      </p:sp>
      <p:pic>
        <p:nvPicPr>
          <p:cNvPr id="6" name="BURCIU INITIAL.avi.avi">
            <a:hlinkClick r:id="" action="ppaction://media"/>
          </p:cNvPr>
          <p:cNvPicPr>
            <a:picLocks noRot="1" noChangeAspect="1"/>
          </p:cNvPicPr>
          <p:nvPr>
            <a:videoFile r:link="rId1"/>
          </p:nvPr>
        </p:nvPicPr>
        <p:blipFill>
          <a:blip r:embed="rId6"/>
          <a:stretch>
            <a:fillRect/>
          </a:stretch>
        </p:blipFill>
        <p:spPr>
          <a:xfrm>
            <a:off x="233265" y="3590445"/>
            <a:ext cx="2764510" cy="2735004"/>
          </a:xfrm>
          <a:prstGeom prst="rect">
            <a:avLst/>
          </a:prstGeom>
        </p:spPr>
      </p:pic>
      <p:pic>
        <p:nvPicPr>
          <p:cNvPr id="7" name="BURCIU ELECTROREZECTIE SI DILATARI.avi.avi">
            <a:hlinkClick r:id="" action="ppaction://media"/>
          </p:cNvPr>
          <p:cNvPicPr>
            <a:picLocks noRot="1" noChangeAspect="1"/>
          </p:cNvPicPr>
          <p:nvPr>
            <a:videoFile r:link="rId2"/>
          </p:nvPr>
        </p:nvPicPr>
        <p:blipFill>
          <a:blip r:embed="rId7"/>
          <a:stretch>
            <a:fillRect/>
          </a:stretch>
        </p:blipFill>
        <p:spPr>
          <a:xfrm>
            <a:off x="3206045" y="3590445"/>
            <a:ext cx="2731912" cy="2735004"/>
          </a:xfrm>
          <a:prstGeom prst="rect">
            <a:avLst/>
          </a:prstGeom>
        </p:spPr>
      </p:pic>
      <p:pic>
        <p:nvPicPr>
          <p:cNvPr id="8" name="BURCIU FINAL.avi.avi">
            <a:hlinkClick r:id="" action="ppaction://media"/>
          </p:cNvPr>
          <p:cNvPicPr>
            <a:picLocks noRot="1" noChangeAspect="1"/>
          </p:cNvPicPr>
          <p:nvPr>
            <a:videoFile r:link="rId3"/>
          </p:nvPr>
        </p:nvPicPr>
        <p:blipFill>
          <a:blip r:embed="rId8"/>
          <a:stretch>
            <a:fillRect/>
          </a:stretch>
        </p:blipFill>
        <p:spPr>
          <a:xfrm>
            <a:off x="6220178" y="3590445"/>
            <a:ext cx="2754489" cy="2697104"/>
          </a:xfrm>
          <a:prstGeom prst="rect">
            <a:avLst/>
          </a:prstGeom>
        </p:spPr>
      </p:pic>
    </p:spTree>
    <p:extLst>
      <p:ext uri="{BB962C8B-B14F-4D97-AF65-F5344CB8AC3E}">
        <p14:creationId xmlns:p14="http://schemas.microsoft.com/office/powerpoint/2010/main" xmlns="" val="8571541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p:cTn id="13" fill="hold" display="0">
                  <p:stCondLst>
                    <p:cond delay="indefinite"/>
                  </p:stCondLst>
                  <p:endCondLst>
                    <p:cond evt="onNext" delay="0">
                      <p:tgtEl>
                        <p:sldTgt/>
                      </p:tgtEl>
                    </p:cond>
                    <p:cond evt="onPrev" delay="0">
                      <p:tgtEl>
                        <p:sldTgt/>
                      </p:tgtEl>
                    </p:cond>
                  </p:endCondLst>
                </p:cTn>
                <p:tgtEl>
                  <p:spTgt spid="7"/>
                </p:tgtEl>
              </p:cMediaNode>
            </p:vide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8"/>
                                        </p:tgtEl>
                                      </p:cBhvr>
                                    </p:cmd>
                                  </p:childTnLst>
                                </p:cTn>
                              </p:par>
                            </p:childTnLst>
                          </p:cTn>
                        </p:par>
                      </p:childTnLst>
                    </p:cTn>
                  </p:par>
                </p:childTnLst>
              </p:cTn>
              <p:nextCondLst>
                <p:cond evt="onClick" delay="0">
                  <p:tgtEl>
                    <p:spTgt spid="8"/>
                  </p:tgtEl>
                </p:cond>
              </p:nextCondLst>
            </p:seq>
            <p:video>
              <p:cMediaNode>
                <p:cTn id="19"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199674" y="81549"/>
            <a:ext cx="8944325" cy="2433797"/>
          </a:xfrm>
        </p:spPr>
        <p:txBody>
          <a:bodyPr/>
          <a:lstStyle/>
          <a:p>
            <a:r>
              <a:rPr lang="en-US" dirty="0" smtClean="0">
                <a:latin typeface="Arial"/>
                <a:cs typeface="Arial"/>
              </a:rPr>
              <a:t>A 67- year old patient, was admitted for dyspnea on exertion and stridor, respiratory failure, PITS.</a:t>
            </a:r>
          </a:p>
          <a:p>
            <a:r>
              <a:rPr lang="en-US" dirty="0" err="1" smtClean="0">
                <a:latin typeface="Arial"/>
                <a:cs typeface="Arial"/>
              </a:rPr>
              <a:t>Fibrobronchoscopy</a:t>
            </a:r>
            <a:r>
              <a:rPr lang="en-US" dirty="0" smtClean="0">
                <a:latin typeface="Arial"/>
                <a:cs typeface="Arial"/>
              </a:rPr>
              <a:t> – Eccentric, complex tracheal stenosis, 3,5 cm below the vocal cords, with </a:t>
            </a:r>
            <a:r>
              <a:rPr lang="en-US" dirty="0" err="1" smtClean="0">
                <a:latin typeface="Arial"/>
                <a:cs typeface="Arial"/>
              </a:rPr>
              <a:t>malacia</a:t>
            </a:r>
            <a:r>
              <a:rPr lang="en-US" dirty="0" smtClean="0">
                <a:latin typeface="Arial"/>
                <a:cs typeface="Arial"/>
              </a:rPr>
              <a:t>.</a:t>
            </a:r>
          </a:p>
          <a:p>
            <a:r>
              <a:rPr lang="en-US" dirty="0" smtClean="0">
                <a:latin typeface="Arial"/>
                <a:cs typeface="Arial"/>
              </a:rPr>
              <a:t>We performed knife incisions, balloon dilations, stent placement.</a:t>
            </a:r>
          </a:p>
          <a:p>
            <a:r>
              <a:rPr lang="en-US" dirty="0" smtClean="0">
                <a:latin typeface="Arial"/>
                <a:cs typeface="Arial"/>
              </a:rPr>
              <a:t>Surgery was performed after 8 months.</a:t>
            </a:r>
          </a:p>
          <a:p>
            <a:pPr marL="0" indent="0">
              <a:buNone/>
            </a:pPr>
            <a:endParaRPr lang="en-US" dirty="0"/>
          </a:p>
        </p:txBody>
      </p:sp>
      <p:sp>
        <p:nvSpPr>
          <p:cNvPr id="4" name="TextBox 3"/>
          <p:cNvSpPr txBox="1"/>
          <p:nvPr/>
        </p:nvSpPr>
        <p:spPr>
          <a:xfrm>
            <a:off x="471357" y="6455358"/>
            <a:ext cx="1963988" cy="369332"/>
          </a:xfrm>
          <a:prstGeom prst="rect">
            <a:avLst/>
          </a:prstGeom>
          <a:noFill/>
        </p:spPr>
        <p:txBody>
          <a:bodyPr wrap="square" rtlCol="0">
            <a:spAutoFit/>
          </a:bodyPr>
          <a:lstStyle/>
          <a:p>
            <a:r>
              <a:rPr lang="en-US" dirty="0" smtClean="0"/>
              <a:t>Initial aspect</a:t>
            </a:r>
            <a:endParaRPr lang="en-US" dirty="0"/>
          </a:p>
        </p:txBody>
      </p:sp>
      <p:sp>
        <p:nvSpPr>
          <p:cNvPr id="5" name="TextBox 4"/>
          <p:cNvSpPr txBox="1"/>
          <p:nvPr/>
        </p:nvSpPr>
        <p:spPr>
          <a:xfrm>
            <a:off x="3056555" y="6455358"/>
            <a:ext cx="2625916" cy="369332"/>
          </a:xfrm>
          <a:prstGeom prst="rect">
            <a:avLst/>
          </a:prstGeom>
          <a:noFill/>
        </p:spPr>
        <p:txBody>
          <a:bodyPr wrap="square" rtlCol="0">
            <a:spAutoFit/>
          </a:bodyPr>
          <a:lstStyle/>
          <a:p>
            <a:r>
              <a:rPr lang="en-US" dirty="0" smtClean="0"/>
              <a:t>Endoscopic treatment</a:t>
            </a:r>
            <a:endParaRPr lang="en-US" dirty="0"/>
          </a:p>
        </p:txBody>
      </p:sp>
      <p:sp>
        <p:nvSpPr>
          <p:cNvPr id="9" name="TextBox 8"/>
          <p:cNvSpPr txBox="1"/>
          <p:nvPr/>
        </p:nvSpPr>
        <p:spPr>
          <a:xfrm>
            <a:off x="6049081" y="6455358"/>
            <a:ext cx="2775771" cy="369332"/>
          </a:xfrm>
          <a:prstGeom prst="rect">
            <a:avLst/>
          </a:prstGeom>
          <a:noFill/>
        </p:spPr>
        <p:txBody>
          <a:bodyPr wrap="square" rtlCol="0">
            <a:spAutoFit/>
          </a:bodyPr>
          <a:lstStyle/>
          <a:p>
            <a:r>
              <a:rPr lang="en-US" dirty="0" err="1" smtClean="0"/>
              <a:t>Postsurgery</a:t>
            </a:r>
            <a:r>
              <a:rPr lang="en-US" dirty="0" smtClean="0"/>
              <a:t> aspect</a:t>
            </a:r>
            <a:endParaRPr lang="en-US" dirty="0"/>
          </a:p>
        </p:txBody>
      </p:sp>
      <p:pic>
        <p:nvPicPr>
          <p:cNvPr id="10" name="KIRALY INITIAL.avi.avi">
            <a:hlinkClick r:id="" action="ppaction://media"/>
          </p:cNvPr>
          <p:cNvPicPr>
            <a:picLocks noRot="1" noChangeAspect="1"/>
          </p:cNvPicPr>
          <p:nvPr>
            <a:videoFile r:link="rId1"/>
          </p:nvPr>
        </p:nvPicPr>
        <p:blipFill>
          <a:blip r:embed="rId6"/>
          <a:stretch>
            <a:fillRect/>
          </a:stretch>
        </p:blipFill>
        <p:spPr>
          <a:xfrm>
            <a:off x="471357" y="3079692"/>
            <a:ext cx="2483654" cy="2483654"/>
          </a:xfrm>
          <a:prstGeom prst="rect">
            <a:avLst/>
          </a:prstGeom>
        </p:spPr>
      </p:pic>
      <p:pic>
        <p:nvPicPr>
          <p:cNvPr id="11" name="KIRALY ELECTROREZECTIE.avi.avi">
            <a:hlinkClick r:id="" action="ppaction://media"/>
          </p:cNvPr>
          <p:cNvPicPr>
            <a:picLocks noRot="1" noChangeAspect="1"/>
          </p:cNvPicPr>
          <p:nvPr>
            <a:videoFile r:link="rId2"/>
          </p:nvPr>
        </p:nvPicPr>
        <p:blipFill>
          <a:blip r:embed="rId7"/>
          <a:stretch>
            <a:fillRect/>
          </a:stretch>
        </p:blipFill>
        <p:spPr>
          <a:xfrm>
            <a:off x="3390728" y="3107528"/>
            <a:ext cx="2483654" cy="2483654"/>
          </a:xfrm>
          <a:prstGeom prst="rect">
            <a:avLst/>
          </a:prstGeom>
        </p:spPr>
      </p:pic>
      <p:pic>
        <p:nvPicPr>
          <p:cNvPr id="13" name="Kiraly final final.avi.avi">
            <a:hlinkClick r:id="" action="ppaction://media"/>
          </p:cNvPr>
          <p:cNvPicPr>
            <a:picLocks noRot="1" noChangeAspect="1"/>
          </p:cNvPicPr>
          <p:nvPr>
            <a:videoFile r:link="rId3"/>
          </p:nvPr>
        </p:nvPicPr>
        <p:blipFill>
          <a:blip r:embed="rId8"/>
          <a:stretch>
            <a:fillRect/>
          </a:stretch>
        </p:blipFill>
        <p:spPr>
          <a:xfrm>
            <a:off x="6299199" y="3079692"/>
            <a:ext cx="2525653" cy="2483653"/>
          </a:xfrm>
          <a:prstGeom prst="rect">
            <a:avLst/>
          </a:prstGeom>
        </p:spPr>
      </p:pic>
    </p:spTree>
    <p:extLst>
      <p:ext uri="{BB962C8B-B14F-4D97-AF65-F5344CB8AC3E}">
        <p14:creationId xmlns:p14="http://schemas.microsoft.com/office/powerpoint/2010/main" xmlns="" val="28357644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video>
              <p:cMediaNode>
                <p:cTn id="13" fill="hold" display="0">
                  <p:stCondLst>
                    <p:cond delay="indefinite"/>
                  </p:stCondLst>
                  <p:endCondLst>
                    <p:cond evt="onNext" delay="0">
                      <p:tgtEl>
                        <p:sldTgt/>
                      </p:tgtEl>
                    </p:cond>
                    <p:cond evt="onPrev" delay="0">
                      <p:tgtEl>
                        <p:sldTgt/>
                      </p:tgtEl>
                    </p:cond>
                  </p:endCondLst>
                </p:cTn>
                <p:tgtEl>
                  <p:spTgt spid="11"/>
                </p:tgtEl>
              </p:cMediaNode>
            </p:video>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3"/>
                                        </p:tgtEl>
                                      </p:cBhvr>
                                    </p:cmd>
                                  </p:childTnLst>
                                </p:cTn>
                              </p:par>
                            </p:childTnLst>
                          </p:cTn>
                        </p:par>
                      </p:childTnLst>
                    </p:cTn>
                  </p:par>
                </p:childTnLst>
              </p:cTn>
              <p:nextCondLst>
                <p:cond evt="onClick" delay="0">
                  <p:tgtEl>
                    <p:spTgt spid="13"/>
                  </p:tgtEl>
                </p:cond>
              </p:nextCondLst>
            </p:seq>
            <p:video>
              <p:cMediaNode>
                <p:cTn id="19"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tenose Septimiu algoritm.jpg"/>
          <p:cNvPicPr>
            <a:picLocks noGrp="1" noChangeAspect="1"/>
          </p:cNvPicPr>
          <p:nvPr>
            <p:ph sz="quarter" idx="13"/>
          </p:nvPr>
        </p:nvPicPr>
        <p:blipFill>
          <a:blip r:embed="rId3" cstate="email">
            <a:extLst>
              <a:ext uri="{28A0092B-C50C-407E-A947-70E740481C1C}">
                <a14:useLocalDpi xmlns:a14="http://schemas.microsoft.com/office/drawing/2010/main" xmlns="" val="0"/>
              </a:ext>
            </a:extLst>
          </a:blip>
          <a:srcRect t="-1942" b="-1942"/>
          <a:stretch>
            <a:fillRect/>
          </a:stretch>
        </p:blipFill>
        <p:spPr>
          <a:xfrm>
            <a:off x="274638" y="128588"/>
            <a:ext cx="8593137" cy="6728169"/>
          </a:xfrm>
        </p:spPr>
      </p:pic>
    </p:spTree>
    <p:extLst>
      <p:ext uri="{BB962C8B-B14F-4D97-AF65-F5344CB8AC3E}">
        <p14:creationId xmlns:p14="http://schemas.microsoft.com/office/powerpoint/2010/main" xmlns="" val="38243329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CONCLUSIONS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3"/>
          </p:nvPr>
        </p:nvSpPr>
        <p:spPr>
          <a:xfrm>
            <a:off x="386288" y="2147754"/>
            <a:ext cx="8595360" cy="4331050"/>
          </a:xfrm>
        </p:spPr>
        <p:txBody>
          <a:bodyPr>
            <a:normAutofit/>
          </a:bodyPr>
          <a:lstStyle/>
          <a:p>
            <a:pPr marL="342900" indent="-342900"/>
            <a:r>
              <a:rPr lang="en-US" dirty="0" smtClean="0">
                <a:latin typeface="Arial" panose="020B0604020202020204" pitchFamily="34" charset="0"/>
                <a:cs typeface="Arial" panose="020B0604020202020204" pitchFamily="34" charset="0"/>
              </a:rPr>
              <a:t>Tracheal </a:t>
            </a:r>
            <a:r>
              <a:rPr lang="en-US" dirty="0" err="1" smtClean="0">
                <a:latin typeface="Arial" panose="020B0604020202020204" pitchFamily="34" charset="0"/>
                <a:cs typeface="Arial" panose="020B0604020202020204" pitchFamily="34" charset="0"/>
              </a:rPr>
              <a:t>stenosis</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can be difficult to </a:t>
            </a:r>
            <a:r>
              <a:rPr lang="en-US" dirty="0" smtClean="0">
                <a:latin typeface="Arial" panose="020B0604020202020204" pitchFamily="34" charset="0"/>
                <a:cs typeface="Arial" panose="020B0604020202020204" pitchFamily="34" charset="0"/>
              </a:rPr>
              <a:t>treat </a:t>
            </a:r>
            <a:r>
              <a:rPr lang="en-US" dirty="0">
                <a:latin typeface="Arial" panose="020B0604020202020204" pitchFamily="34" charset="0"/>
                <a:cs typeface="Arial" panose="020B0604020202020204" pitchFamily="34" charset="0"/>
              </a:rPr>
              <a:t>and patients benefit from a </a:t>
            </a:r>
            <a:r>
              <a:rPr lang="en-US" dirty="0">
                <a:solidFill>
                  <a:srgbClr val="FF0000"/>
                </a:solidFill>
                <a:latin typeface="Arial" panose="020B0604020202020204" pitchFamily="34" charset="0"/>
                <a:cs typeface="Arial" panose="020B0604020202020204" pitchFamily="34" charset="0"/>
              </a:rPr>
              <a:t>multidisciplinary </a:t>
            </a:r>
            <a:r>
              <a:rPr lang="en-US" dirty="0" smtClean="0">
                <a:solidFill>
                  <a:srgbClr val="FF0000"/>
                </a:solidFill>
                <a:latin typeface="Arial" panose="020B0604020202020204" pitchFamily="34" charset="0"/>
                <a:cs typeface="Arial" panose="020B0604020202020204" pitchFamily="34" charset="0"/>
              </a:rPr>
              <a:t>approach </a:t>
            </a:r>
            <a:r>
              <a:rPr lang="en-US" dirty="0">
                <a:latin typeface="Arial" panose="020B0604020202020204" pitchFamily="34" charset="0"/>
                <a:cs typeface="Arial" panose="020B0604020202020204" pitchFamily="34" charset="0"/>
              </a:rPr>
              <a:t>in order to offer the best available solution.</a:t>
            </a:r>
          </a:p>
          <a:p>
            <a:pPr marL="0" indent="0">
              <a:buNone/>
            </a:pPr>
            <a:endParaRPr lang="en-US" dirty="0" smtClean="0">
              <a:latin typeface="Arial" panose="020B0604020202020204" pitchFamily="34" charset="0"/>
              <a:cs typeface="Arial" panose="020B0604020202020204" pitchFamily="34" charset="0"/>
            </a:endParaRPr>
          </a:p>
          <a:p>
            <a:pPr marL="342900" indent="-342900"/>
            <a:r>
              <a:rPr lang="en-US" dirty="0" err="1" smtClean="0">
                <a:latin typeface="Arial" panose="020B0604020202020204" pitchFamily="34" charset="0"/>
                <a:cs typeface="Arial" panose="020B0604020202020204" pitchFamily="34" charset="0"/>
              </a:rPr>
              <a:t>Bronchoscopic</a:t>
            </a:r>
            <a:r>
              <a:rPr lang="en-US" dirty="0" smtClean="0">
                <a:latin typeface="Arial" panose="020B0604020202020204" pitchFamily="34" charset="0"/>
                <a:cs typeface="Arial" panose="020B0604020202020204" pitchFamily="34" charset="0"/>
              </a:rPr>
              <a:t> treatment </a:t>
            </a:r>
            <a:r>
              <a:rPr lang="en-US" dirty="0">
                <a:latin typeface="Arial" panose="020B0604020202020204" pitchFamily="34" charset="0"/>
                <a:cs typeface="Arial" panose="020B0604020202020204" pitchFamily="34" charset="0"/>
              </a:rPr>
              <a:t>can provide </a:t>
            </a:r>
            <a:r>
              <a:rPr lang="en-US" dirty="0">
                <a:solidFill>
                  <a:srgbClr val="FF0000"/>
                </a:solidFill>
                <a:latin typeface="Arial" panose="020B0604020202020204" pitchFamily="34" charset="0"/>
                <a:cs typeface="Arial" panose="020B0604020202020204" pitchFamily="34" charset="0"/>
              </a:rPr>
              <a:t>durable </a:t>
            </a:r>
            <a:r>
              <a:rPr lang="en-US" dirty="0" smtClean="0">
                <a:solidFill>
                  <a:srgbClr val="FF0000"/>
                </a:solidFill>
                <a:latin typeface="Arial" panose="020B0604020202020204" pitchFamily="34" charset="0"/>
                <a:cs typeface="Arial" panose="020B0604020202020204" pitchFamily="34" charset="0"/>
              </a:rPr>
              <a:t>  successful </a:t>
            </a:r>
            <a:r>
              <a:rPr lang="en-US" dirty="0">
                <a:solidFill>
                  <a:srgbClr val="FF0000"/>
                </a:solidFill>
                <a:latin typeface="Arial" panose="020B0604020202020204" pitchFamily="34" charset="0"/>
                <a:cs typeface="Arial" panose="020B0604020202020204" pitchFamily="34" charset="0"/>
              </a:rPr>
              <a:t>results in selected </a:t>
            </a:r>
            <a:r>
              <a:rPr lang="en-US" dirty="0" smtClean="0">
                <a:solidFill>
                  <a:srgbClr val="FF0000"/>
                </a:solidFill>
                <a:latin typeface="Arial" panose="020B0604020202020204" pitchFamily="34" charset="0"/>
                <a:cs typeface="Arial" panose="020B0604020202020204" pitchFamily="34" charset="0"/>
              </a:rPr>
              <a:t>patients</a:t>
            </a:r>
            <a:r>
              <a:rPr lang="en-US" dirty="0">
                <a:latin typeface="Arial" panose="020B0604020202020204" pitchFamily="34" charset="0"/>
                <a:cs typeface="Arial" panose="020B0604020202020204" pitchFamily="34" charset="0"/>
              </a:rPr>
              <a:t>.</a:t>
            </a:r>
          </a:p>
          <a:p>
            <a:endParaRPr lang="en-US" dirty="0"/>
          </a:p>
        </p:txBody>
      </p:sp>
      <p:pic>
        <p:nvPicPr>
          <p:cNvPr id="4" name="Picture 3" descr="stenoza web.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82012" y="4818604"/>
            <a:ext cx="3869281" cy="1892452"/>
          </a:xfrm>
          <a:prstGeom prst="rect">
            <a:avLst/>
          </a:prstGeom>
        </p:spPr>
      </p:pic>
    </p:spTree>
    <p:extLst>
      <p:ext uri="{BB962C8B-B14F-4D97-AF65-F5344CB8AC3E}">
        <p14:creationId xmlns:p14="http://schemas.microsoft.com/office/powerpoint/2010/main" xmlns="" val="14652186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einstein.jpg"/>
          <p:cNvPicPr>
            <a:picLocks noGrp="1" noChangeAspect="1"/>
          </p:cNvPicPr>
          <p:nvPr>
            <p:ph sz="quarter" idx="13"/>
          </p:nvPr>
        </p:nvPicPr>
        <p:blipFill>
          <a:blip r:embed="rId2">
            <a:extLst>
              <a:ext uri="{28A0092B-C50C-407E-A947-70E740481C1C}">
                <a14:useLocalDpi xmlns:a14="http://schemas.microsoft.com/office/drawing/2010/main" xmlns="" val="0"/>
              </a:ext>
            </a:extLst>
          </a:blip>
          <a:srcRect l="-47071" r="-47071"/>
          <a:stretch>
            <a:fillRect/>
          </a:stretch>
        </p:blipFill>
        <p:spPr>
          <a:xfrm>
            <a:off x="-3084176" y="228600"/>
            <a:ext cx="14955334" cy="6522453"/>
          </a:xfrm>
        </p:spPr>
      </p:pic>
    </p:spTree>
    <p:extLst>
      <p:ext uri="{BB962C8B-B14F-4D97-AF65-F5344CB8AC3E}">
        <p14:creationId xmlns:p14="http://schemas.microsoft.com/office/powerpoint/2010/main" xmlns="" val="12957482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Content Placeholder 2" descr="teamwork-rowers_1.jpg"/>
          <p:cNvPicPr>
            <a:picLocks noGrp="1" noChangeAspect="1"/>
          </p:cNvPicPr>
          <p:nvPr>
            <p:ph sz="quarter" idx="13"/>
          </p:nvPr>
        </p:nvPicPr>
        <p:blipFill>
          <a:blip r:embed="rId2" cstate="print">
            <a:extLst>
              <a:ext uri="{28A0092B-C50C-407E-A947-70E740481C1C}">
                <a14:useLocalDpi xmlns:a14="http://schemas.microsoft.com/office/drawing/2010/main" xmlns="" val="0"/>
              </a:ext>
            </a:extLst>
          </a:blip>
          <a:srcRect t="13250" b="13250"/>
          <a:stretch>
            <a:fillRect/>
          </a:stretch>
        </p:blipFill>
        <p:spPr>
          <a:xfrm>
            <a:off x="274320" y="228600"/>
            <a:ext cx="8595360" cy="6403312"/>
          </a:xfrm>
        </p:spPr>
      </p:pic>
    </p:spTree>
    <p:extLst>
      <p:ext uri="{BB962C8B-B14F-4D97-AF65-F5344CB8AC3E}">
        <p14:creationId xmlns:p14="http://schemas.microsoft.com/office/powerpoint/2010/main" xmlns="" val="36223289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SOHO.thmx</Template>
  <TotalTime>1199</TotalTime>
  <Words>3473</Words>
  <Application>Microsoft Macintosh PowerPoint</Application>
  <PresentationFormat>On-screen Show (4:3)</PresentationFormat>
  <Paragraphs>488</Paragraphs>
  <Slides>42</Slides>
  <Notes>20</Notes>
  <HiddenSlides>2</HiddenSlides>
  <MMClips>13</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SOHO</vt:lpstr>
      <vt:lpstr>  Multimodality endoscopic approach of benign tracheal stenosis BTS</vt:lpstr>
      <vt:lpstr>Slide 2</vt:lpstr>
      <vt:lpstr>         </vt:lpstr>
      <vt:lpstr>Slide 4</vt:lpstr>
      <vt:lpstr>Agenda</vt:lpstr>
      <vt:lpstr>Slide 6</vt:lpstr>
      <vt:lpstr>Surgical Resection or Interventional Bronchoscopy ? In benign tracheal stenoses </vt:lpstr>
      <vt:lpstr>INTERVENTIONAL BRONCHOSCOPY restore airway lumen patency and improve symptoms </vt:lpstr>
      <vt:lpstr>Slide 9</vt:lpstr>
      <vt:lpstr>Slide 10</vt:lpstr>
      <vt:lpstr>Slide 11</vt:lpstr>
      <vt:lpstr>BRONCHOSCOPY - GOLD STANDARD  for  THE EVALUATION of tracheal stenosis  </vt:lpstr>
      <vt:lpstr>Etiology of tracheal stenosis</vt:lpstr>
      <vt:lpstr>Iatrogenic tracheal stenosis</vt:lpstr>
      <vt:lpstr>It is common for patients with TS to be treated for    ASTHMA or COPD…    MONTHS or even YEARS  ….before we make the diagnosis….   </vt:lpstr>
      <vt:lpstr>THE PHYSICIANS MUST FOCUS  ON THE  DETAILED HISTORY!</vt:lpstr>
      <vt:lpstr>Most patients  do not complain of dyspnea until the lumen of the central airway is obstructed by approximately 50% !</vt:lpstr>
      <vt:lpstr>Slide 18</vt:lpstr>
      <vt:lpstr> There is a lack of uniformity of classification… Need of common language!</vt:lpstr>
      <vt:lpstr>A proposed classification system of central airway stenosis,L. Freitag  , A. Ernst , M. Unger  , K. Kovitz and C. H. Marquette.ERJ, 2007 </vt:lpstr>
      <vt:lpstr>Slide 21</vt:lpstr>
      <vt:lpstr>When should we apply Interventional bronchoscopy in TS? </vt:lpstr>
      <vt:lpstr>Slide 23</vt:lpstr>
      <vt:lpstr>STEPS IN ENDOLUMINAL TREATMENT </vt:lpstr>
      <vt:lpstr>THE TECHNIQUE OF ND YAG LASER THERAPY.   The laser fibre is moved in a circumferential fashion.  Laser are used to devitalise or resect diseased tissue and  haemostasis.  The lowest possible power is recommended, 15-20 watts, 1-5 seconds laser pulses, wavelength of 1,064 nm. </vt:lpstr>
      <vt:lpstr>LASER THERAPY is delivered via fibres inserted into the working channel of the fibroscope, radial incisions  Case series report complication rates below 1%</vt:lpstr>
      <vt:lpstr>ELECTROCAUTERY, knife</vt:lpstr>
      <vt:lpstr> </vt:lpstr>
      <vt:lpstr>Balloon bronchoplasty (BB) = endoscopic balloon dilatation</vt:lpstr>
      <vt:lpstr>Slide 30</vt:lpstr>
      <vt:lpstr>Slide 31</vt:lpstr>
      <vt:lpstr>Slide 32</vt:lpstr>
      <vt:lpstr>Slide 33</vt:lpstr>
      <vt:lpstr>Interventional bronchoscopy</vt:lpstr>
      <vt:lpstr>PRACTICAL  ASPECTS</vt:lpstr>
      <vt:lpstr>Slide 36</vt:lpstr>
      <vt:lpstr>Slide 37</vt:lpstr>
      <vt:lpstr>Slide 38</vt:lpstr>
      <vt:lpstr>Slide 39</vt:lpstr>
      <vt:lpstr>CONCLUSIONS</vt:lpstr>
      <vt:lpstr>Slide 41</vt:lpstr>
      <vt:lpstr>Slide 42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Interventional pulmonology for tracheal stenosis-where are the limits?</dc:title>
  <dc:creator>Marioara Simon</dc:creator>
  <cp:lastModifiedBy>xxx</cp:lastModifiedBy>
  <cp:revision>142</cp:revision>
  <dcterms:created xsi:type="dcterms:W3CDTF">2015-04-22T11:45:41Z</dcterms:created>
  <dcterms:modified xsi:type="dcterms:W3CDTF">2016-07-29T08:21:03Z</dcterms:modified>
</cp:coreProperties>
</file>