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60" r:id="rId2"/>
    <p:sldId id="264" r:id="rId3"/>
    <p:sldId id="256" r:id="rId4"/>
    <p:sldId id="263" r:id="rId5"/>
    <p:sldId id="265" r:id="rId6"/>
    <p:sldId id="257" r:id="rId7"/>
    <p:sldId id="266" r:id="rId8"/>
    <p:sldId id="259" r:id="rId9"/>
  </p:sldIdLst>
  <p:sldSz cx="9144000" cy="6858000" type="screen4x3"/>
  <p:notesSz cx="6858000" cy="9144000"/>
  <p:defaultTextStyle>
    <a:defPPr>
      <a:defRPr lang="es-ES"/>
    </a:defPPr>
    <a:lvl1pPr marL="0" algn="l" defTabSz="914055" rtl="0" eaLnBrk="1" latinLnBrk="0" hangingPunct="1">
      <a:defRPr sz="1800" kern="1200">
        <a:solidFill>
          <a:schemeClr val="tx1"/>
        </a:solidFill>
        <a:latin typeface="+mn-lt"/>
        <a:ea typeface="+mn-ea"/>
        <a:cs typeface="+mn-cs"/>
      </a:defRPr>
    </a:lvl1pPr>
    <a:lvl2pPr marL="457028" algn="l" defTabSz="914055" rtl="0" eaLnBrk="1" latinLnBrk="0" hangingPunct="1">
      <a:defRPr sz="1800" kern="1200">
        <a:solidFill>
          <a:schemeClr val="tx1"/>
        </a:solidFill>
        <a:latin typeface="+mn-lt"/>
        <a:ea typeface="+mn-ea"/>
        <a:cs typeface="+mn-cs"/>
      </a:defRPr>
    </a:lvl2pPr>
    <a:lvl3pPr marL="914055" algn="l" defTabSz="914055" rtl="0" eaLnBrk="1" latinLnBrk="0" hangingPunct="1">
      <a:defRPr sz="1800" kern="1200">
        <a:solidFill>
          <a:schemeClr val="tx1"/>
        </a:solidFill>
        <a:latin typeface="+mn-lt"/>
        <a:ea typeface="+mn-ea"/>
        <a:cs typeface="+mn-cs"/>
      </a:defRPr>
    </a:lvl3pPr>
    <a:lvl4pPr marL="1371083" algn="l" defTabSz="914055" rtl="0" eaLnBrk="1" latinLnBrk="0" hangingPunct="1">
      <a:defRPr sz="1800" kern="1200">
        <a:solidFill>
          <a:schemeClr val="tx1"/>
        </a:solidFill>
        <a:latin typeface="+mn-lt"/>
        <a:ea typeface="+mn-ea"/>
        <a:cs typeface="+mn-cs"/>
      </a:defRPr>
    </a:lvl4pPr>
    <a:lvl5pPr marL="1828111" algn="l" defTabSz="914055" rtl="0" eaLnBrk="1" latinLnBrk="0" hangingPunct="1">
      <a:defRPr sz="1800" kern="1200">
        <a:solidFill>
          <a:schemeClr val="tx1"/>
        </a:solidFill>
        <a:latin typeface="+mn-lt"/>
        <a:ea typeface="+mn-ea"/>
        <a:cs typeface="+mn-cs"/>
      </a:defRPr>
    </a:lvl5pPr>
    <a:lvl6pPr marL="2285138" algn="l" defTabSz="914055" rtl="0" eaLnBrk="1" latinLnBrk="0" hangingPunct="1">
      <a:defRPr sz="1800" kern="1200">
        <a:solidFill>
          <a:schemeClr val="tx1"/>
        </a:solidFill>
        <a:latin typeface="+mn-lt"/>
        <a:ea typeface="+mn-ea"/>
        <a:cs typeface="+mn-cs"/>
      </a:defRPr>
    </a:lvl6pPr>
    <a:lvl7pPr marL="2742166" algn="l" defTabSz="914055" rtl="0" eaLnBrk="1" latinLnBrk="0" hangingPunct="1">
      <a:defRPr sz="1800" kern="1200">
        <a:solidFill>
          <a:schemeClr val="tx1"/>
        </a:solidFill>
        <a:latin typeface="+mn-lt"/>
        <a:ea typeface="+mn-ea"/>
        <a:cs typeface="+mn-cs"/>
      </a:defRPr>
    </a:lvl7pPr>
    <a:lvl8pPr marL="3199194" algn="l" defTabSz="914055" rtl="0" eaLnBrk="1" latinLnBrk="0" hangingPunct="1">
      <a:defRPr sz="1800" kern="1200">
        <a:solidFill>
          <a:schemeClr val="tx1"/>
        </a:solidFill>
        <a:latin typeface="+mn-lt"/>
        <a:ea typeface="+mn-ea"/>
        <a:cs typeface="+mn-cs"/>
      </a:defRPr>
    </a:lvl8pPr>
    <a:lvl9pPr marL="3656221" algn="l" defTabSz="91405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10" autoAdjust="0"/>
    <p:restoredTop sz="94660"/>
  </p:normalViewPr>
  <p:slideViewPr>
    <p:cSldViewPr>
      <p:cViewPr>
        <p:scale>
          <a:sx n="91" d="100"/>
          <a:sy n="91" d="100"/>
        </p:scale>
        <p:origin x="-82" y="1699"/>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3F7AC7-46AE-4897-BEA9-E326171045CC}" type="datetimeFigureOut">
              <a:rPr lang="es-ES" smtClean="0"/>
              <a:pPr/>
              <a:t>22/03/2016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538071-8B9E-4B8C-8CBF-755B36B39EEF}" type="slidenum">
              <a:rPr lang="es-ES" smtClean="0"/>
              <a:pPr/>
              <a:t>‹Nº›</a:t>
            </a:fld>
            <a:endParaRPr lang="es-ES"/>
          </a:p>
        </p:txBody>
      </p:sp>
    </p:spTree>
    <p:extLst>
      <p:ext uri="{BB962C8B-B14F-4D97-AF65-F5344CB8AC3E}">
        <p14:creationId xmlns:p14="http://schemas.microsoft.com/office/powerpoint/2010/main" xmlns="" val="4289991809"/>
      </p:ext>
    </p:extLst>
  </p:cSld>
  <p:clrMap bg1="lt1" tx1="dk1" bg2="lt2" tx2="dk2" accent1="accent1" accent2="accent2" accent3="accent3" accent4="accent4" accent5="accent5" accent6="accent6" hlink="hlink" folHlink="folHlink"/>
  <p:notesStyle>
    <a:lvl1pPr marL="0" algn="l" defTabSz="914055" rtl="0" eaLnBrk="1" latinLnBrk="0" hangingPunct="1">
      <a:defRPr sz="1200" kern="1200">
        <a:solidFill>
          <a:schemeClr val="tx1"/>
        </a:solidFill>
        <a:latin typeface="+mn-lt"/>
        <a:ea typeface="+mn-ea"/>
        <a:cs typeface="+mn-cs"/>
      </a:defRPr>
    </a:lvl1pPr>
    <a:lvl2pPr marL="457028" algn="l" defTabSz="914055" rtl="0" eaLnBrk="1" latinLnBrk="0" hangingPunct="1">
      <a:defRPr sz="1200" kern="1200">
        <a:solidFill>
          <a:schemeClr val="tx1"/>
        </a:solidFill>
        <a:latin typeface="+mn-lt"/>
        <a:ea typeface="+mn-ea"/>
        <a:cs typeface="+mn-cs"/>
      </a:defRPr>
    </a:lvl2pPr>
    <a:lvl3pPr marL="914055" algn="l" defTabSz="914055" rtl="0" eaLnBrk="1" latinLnBrk="0" hangingPunct="1">
      <a:defRPr sz="1200" kern="1200">
        <a:solidFill>
          <a:schemeClr val="tx1"/>
        </a:solidFill>
        <a:latin typeface="+mn-lt"/>
        <a:ea typeface="+mn-ea"/>
        <a:cs typeface="+mn-cs"/>
      </a:defRPr>
    </a:lvl3pPr>
    <a:lvl4pPr marL="1371083" algn="l" defTabSz="914055" rtl="0" eaLnBrk="1" latinLnBrk="0" hangingPunct="1">
      <a:defRPr sz="1200" kern="1200">
        <a:solidFill>
          <a:schemeClr val="tx1"/>
        </a:solidFill>
        <a:latin typeface="+mn-lt"/>
        <a:ea typeface="+mn-ea"/>
        <a:cs typeface="+mn-cs"/>
      </a:defRPr>
    </a:lvl4pPr>
    <a:lvl5pPr marL="1828111" algn="l" defTabSz="914055" rtl="0" eaLnBrk="1" latinLnBrk="0" hangingPunct="1">
      <a:defRPr sz="1200" kern="1200">
        <a:solidFill>
          <a:schemeClr val="tx1"/>
        </a:solidFill>
        <a:latin typeface="+mn-lt"/>
        <a:ea typeface="+mn-ea"/>
        <a:cs typeface="+mn-cs"/>
      </a:defRPr>
    </a:lvl5pPr>
    <a:lvl6pPr marL="2285138" algn="l" defTabSz="914055" rtl="0" eaLnBrk="1" latinLnBrk="0" hangingPunct="1">
      <a:defRPr sz="1200" kern="1200">
        <a:solidFill>
          <a:schemeClr val="tx1"/>
        </a:solidFill>
        <a:latin typeface="+mn-lt"/>
        <a:ea typeface="+mn-ea"/>
        <a:cs typeface="+mn-cs"/>
      </a:defRPr>
    </a:lvl6pPr>
    <a:lvl7pPr marL="2742166" algn="l" defTabSz="914055" rtl="0" eaLnBrk="1" latinLnBrk="0" hangingPunct="1">
      <a:defRPr sz="1200" kern="1200">
        <a:solidFill>
          <a:schemeClr val="tx1"/>
        </a:solidFill>
        <a:latin typeface="+mn-lt"/>
        <a:ea typeface="+mn-ea"/>
        <a:cs typeface="+mn-cs"/>
      </a:defRPr>
    </a:lvl7pPr>
    <a:lvl8pPr marL="3199194" algn="l" defTabSz="914055" rtl="0" eaLnBrk="1" latinLnBrk="0" hangingPunct="1">
      <a:defRPr sz="1200" kern="1200">
        <a:solidFill>
          <a:schemeClr val="tx1"/>
        </a:solidFill>
        <a:latin typeface="+mn-lt"/>
        <a:ea typeface="+mn-ea"/>
        <a:cs typeface="+mn-cs"/>
      </a:defRPr>
    </a:lvl8pPr>
    <a:lvl9pPr marL="3656221" algn="l" defTabSz="9140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1143000" y="685800"/>
            <a:ext cx="4572000" cy="3429000"/>
          </a:xfrm>
        </p:spPr>
      </p:sp>
      <p:sp>
        <p:nvSpPr>
          <p:cNvPr id="3" name="2 Marcador de notas"/>
          <p:cNvSpPr>
            <a:spLocks noGrp="1"/>
          </p:cNvSpPr>
          <p:nvPr>
            <p:ph type="body" idx="1"/>
          </p:nvPr>
        </p:nvSpPr>
        <p:spPr/>
        <p:txBody>
          <a:bodyPr>
            <a:normAutofit/>
          </a:bodyPr>
          <a:lstStyle/>
          <a:p>
            <a:r>
              <a:rPr lang="es-ES" dirty="0" smtClean="0"/>
              <a:t>Nota</a:t>
            </a:r>
          </a:p>
          <a:p>
            <a:endParaRPr lang="es-ES" dirty="0"/>
          </a:p>
        </p:txBody>
      </p:sp>
      <p:sp>
        <p:nvSpPr>
          <p:cNvPr id="4" name="3 Marcador de número de diapositiva"/>
          <p:cNvSpPr>
            <a:spLocks noGrp="1"/>
          </p:cNvSpPr>
          <p:nvPr>
            <p:ph type="sldNum" sz="quarter" idx="10"/>
          </p:nvPr>
        </p:nvSpPr>
        <p:spPr/>
        <p:txBody>
          <a:bodyPr/>
          <a:lstStyle/>
          <a:p>
            <a:fld id="{A2538071-8B9E-4B8C-8CBF-755B36B39EEF}" type="slidenum">
              <a:rPr lang="es-ES" smtClean="0"/>
              <a:pPr/>
              <a:t>8</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7"/>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28" indent="0" algn="ctr">
              <a:buNone/>
              <a:defRPr>
                <a:solidFill>
                  <a:schemeClr val="tx1">
                    <a:tint val="75000"/>
                  </a:schemeClr>
                </a:solidFill>
              </a:defRPr>
            </a:lvl2pPr>
            <a:lvl3pPr marL="914055" indent="0" algn="ctr">
              <a:buNone/>
              <a:defRPr>
                <a:solidFill>
                  <a:schemeClr val="tx1">
                    <a:tint val="75000"/>
                  </a:schemeClr>
                </a:solidFill>
              </a:defRPr>
            </a:lvl3pPr>
            <a:lvl4pPr marL="1371083" indent="0" algn="ctr">
              <a:buNone/>
              <a:defRPr>
                <a:solidFill>
                  <a:schemeClr val="tx1">
                    <a:tint val="75000"/>
                  </a:schemeClr>
                </a:solidFill>
              </a:defRPr>
            </a:lvl4pPr>
            <a:lvl5pPr marL="1828111" indent="0" algn="ctr">
              <a:buNone/>
              <a:defRPr>
                <a:solidFill>
                  <a:schemeClr val="tx1">
                    <a:tint val="75000"/>
                  </a:schemeClr>
                </a:solidFill>
              </a:defRPr>
            </a:lvl5pPr>
            <a:lvl6pPr marL="2285138" indent="0" algn="ctr">
              <a:buNone/>
              <a:defRPr>
                <a:solidFill>
                  <a:schemeClr val="tx1">
                    <a:tint val="75000"/>
                  </a:schemeClr>
                </a:solidFill>
              </a:defRPr>
            </a:lvl6pPr>
            <a:lvl7pPr marL="2742166" indent="0" algn="ctr">
              <a:buNone/>
              <a:defRPr>
                <a:solidFill>
                  <a:schemeClr val="tx1">
                    <a:tint val="75000"/>
                  </a:schemeClr>
                </a:solidFill>
              </a:defRPr>
            </a:lvl7pPr>
            <a:lvl8pPr marL="3199194" indent="0" algn="ctr">
              <a:buNone/>
              <a:defRPr>
                <a:solidFill>
                  <a:schemeClr val="tx1">
                    <a:tint val="75000"/>
                  </a:schemeClr>
                </a:solidFill>
              </a:defRPr>
            </a:lvl8pPr>
            <a:lvl9pPr marL="3656221"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2515886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3536087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2"/>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028" indent="0">
              <a:buNone/>
              <a:defRPr sz="1800">
                <a:solidFill>
                  <a:schemeClr val="tx1">
                    <a:tint val="75000"/>
                  </a:schemeClr>
                </a:solidFill>
              </a:defRPr>
            </a:lvl2pPr>
            <a:lvl3pPr marL="914055" indent="0">
              <a:buNone/>
              <a:defRPr sz="1600">
                <a:solidFill>
                  <a:schemeClr val="tx1">
                    <a:tint val="75000"/>
                  </a:schemeClr>
                </a:solidFill>
              </a:defRPr>
            </a:lvl3pPr>
            <a:lvl4pPr marL="1371083" indent="0">
              <a:buNone/>
              <a:defRPr sz="1400">
                <a:solidFill>
                  <a:schemeClr val="tx1">
                    <a:tint val="75000"/>
                  </a:schemeClr>
                </a:solidFill>
              </a:defRPr>
            </a:lvl4pPr>
            <a:lvl5pPr marL="1828111" indent="0">
              <a:buNone/>
              <a:defRPr sz="1400">
                <a:solidFill>
                  <a:schemeClr val="tx1">
                    <a:tint val="75000"/>
                  </a:schemeClr>
                </a:solidFill>
              </a:defRPr>
            </a:lvl5pPr>
            <a:lvl6pPr marL="2285138" indent="0">
              <a:buNone/>
              <a:defRPr sz="1400">
                <a:solidFill>
                  <a:schemeClr val="tx1">
                    <a:tint val="75000"/>
                  </a:schemeClr>
                </a:solidFill>
              </a:defRPr>
            </a:lvl6pPr>
            <a:lvl7pPr marL="2742166" indent="0">
              <a:buNone/>
              <a:defRPr sz="1400">
                <a:solidFill>
                  <a:schemeClr val="tx1">
                    <a:tint val="75000"/>
                  </a:schemeClr>
                </a:solidFill>
              </a:defRPr>
            </a:lvl7pPr>
            <a:lvl8pPr marL="3199194" indent="0">
              <a:buNone/>
              <a:defRPr sz="1400">
                <a:solidFill>
                  <a:schemeClr val="tx1">
                    <a:tint val="75000"/>
                  </a:schemeClr>
                </a:solidFill>
              </a:defRPr>
            </a:lvl8pPr>
            <a:lvl9pPr marL="3656221"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3787663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1890650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1" y="1535113"/>
            <a:ext cx="4040188" cy="639762"/>
          </a:xfrm>
        </p:spPr>
        <p:txBody>
          <a:bodyPr anchor="b"/>
          <a:lstStyle>
            <a:lvl1pPr marL="0" indent="0">
              <a:buNone/>
              <a:defRPr sz="2400" b="1"/>
            </a:lvl1pPr>
            <a:lvl2pPr marL="457028" indent="0">
              <a:buNone/>
              <a:defRPr sz="2000" b="1"/>
            </a:lvl2pPr>
            <a:lvl3pPr marL="914055" indent="0">
              <a:buNone/>
              <a:defRPr sz="1800" b="1"/>
            </a:lvl3pPr>
            <a:lvl4pPr marL="1371083" indent="0">
              <a:buNone/>
              <a:defRPr sz="1600" b="1"/>
            </a:lvl4pPr>
            <a:lvl5pPr marL="1828111" indent="0">
              <a:buNone/>
              <a:defRPr sz="1600" b="1"/>
            </a:lvl5pPr>
            <a:lvl6pPr marL="2285138" indent="0">
              <a:buNone/>
              <a:defRPr sz="1600" b="1"/>
            </a:lvl6pPr>
            <a:lvl7pPr marL="2742166" indent="0">
              <a:buNone/>
              <a:defRPr sz="1600" b="1"/>
            </a:lvl7pPr>
            <a:lvl8pPr marL="3199194" indent="0">
              <a:buNone/>
              <a:defRPr sz="1600" b="1"/>
            </a:lvl8pPr>
            <a:lvl9pPr marL="3656221"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7" y="1535113"/>
            <a:ext cx="4041775" cy="639762"/>
          </a:xfrm>
        </p:spPr>
        <p:txBody>
          <a:bodyPr anchor="b"/>
          <a:lstStyle>
            <a:lvl1pPr marL="0" indent="0">
              <a:buNone/>
              <a:defRPr sz="2400" b="1"/>
            </a:lvl1pPr>
            <a:lvl2pPr marL="457028" indent="0">
              <a:buNone/>
              <a:defRPr sz="2000" b="1"/>
            </a:lvl2pPr>
            <a:lvl3pPr marL="914055" indent="0">
              <a:buNone/>
              <a:defRPr sz="1800" b="1"/>
            </a:lvl3pPr>
            <a:lvl4pPr marL="1371083" indent="0">
              <a:buNone/>
              <a:defRPr sz="1600" b="1"/>
            </a:lvl4pPr>
            <a:lvl5pPr marL="1828111" indent="0">
              <a:buNone/>
              <a:defRPr sz="1600" b="1"/>
            </a:lvl5pPr>
            <a:lvl6pPr marL="2285138" indent="0">
              <a:buNone/>
              <a:defRPr sz="1600" b="1"/>
            </a:lvl6pPr>
            <a:lvl7pPr marL="2742166" indent="0">
              <a:buNone/>
              <a:defRPr sz="1600" b="1"/>
            </a:lvl7pPr>
            <a:lvl8pPr marL="3199194" indent="0">
              <a:buNone/>
              <a:defRPr sz="1600" b="1"/>
            </a:lvl8pPr>
            <a:lvl9pPr marL="3656221"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2099478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3493434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865861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435102"/>
            <a:ext cx="3008313" cy="4691063"/>
          </a:xfrm>
        </p:spPr>
        <p:txBody>
          <a:bodyPr/>
          <a:lstStyle>
            <a:lvl1pPr marL="0" indent="0">
              <a:buNone/>
              <a:defRPr sz="1400"/>
            </a:lvl1pPr>
            <a:lvl2pPr marL="457028" indent="0">
              <a:buNone/>
              <a:defRPr sz="1200"/>
            </a:lvl2pPr>
            <a:lvl3pPr marL="914055" indent="0">
              <a:buNone/>
              <a:defRPr sz="1000"/>
            </a:lvl3pPr>
            <a:lvl4pPr marL="1371083" indent="0">
              <a:buNone/>
              <a:defRPr sz="900"/>
            </a:lvl4pPr>
            <a:lvl5pPr marL="1828111" indent="0">
              <a:buNone/>
              <a:defRPr sz="900"/>
            </a:lvl5pPr>
            <a:lvl6pPr marL="2285138" indent="0">
              <a:buNone/>
              <a:defRPr sz="900"/>
            </a:lvl6pPr>
            <a:lvl7pPr marL="2742166" indent="0">
              <a:buNone/>
              <a:defRPr sz="900"/>
            </a:lvl7pPr>
            <a:lvl8pPr marL="3199194" indent="0">
              <a:buNone/>
              <a:defRPr sz="900"/>
            </a:lvl8pPr>
            <a:lvl9pPr marL="3656221"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3796894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1"/>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028" indent="0">
              <a:buNone/>
              <a:defRPr sz="2800"/>
            </a:lvl2pPr>
            <a:lvl3pPr marL="914055" indent="0">
              <a:buNone/>
              <a:defRPr sz="2400"/>
            </a:lvl3pPr>
            <a:lvl4pPr marL="1371083" indent="0">
              <a:buNone/>
              <a:defRPr sz="2000"/>
            </a:lvl4pPr>
            <a:lvl5pPr marL="1828111" indent="0">
              <a:buNone/>
              <a:defRPr sz="2000"/>
            </a:lvl5pPr>
            <a:lvl6pPr marL="2285138" indent="0">
              <a:buNone/>
              <a:defRPr sz="2000"/>
            </a:lvl6pPr>
            <a:lvl7pPr marL="2742166" indent="0">
              <a:buNone/>
              <a:defRPr sz="2000"/>
            </a:lvl7pPr>
            <a:lvl8pPr marL="3199194" indent="0">
              <a:buNone/>
              <a:defRPr sz="2000"/>
            </a:lvl8pPr>
            <a:lvl9pPr marL="3656221" indent="0">
              <a:buNone/>
              <a:defRPr sz="2000"/>
            </a:lvl9pPr>
          </a:lstStyle>
          <a:p>
            <a:endParaRPr lang="es-ES"/>
          </a:p>
        </p:txBody>
      </p:sp>
      <p:sp>
        <p:nvSpPr>
          <p:cNvPr id="4" name="3 Marcador de texto"/>
          <p:cNvSpPr>
            <a:spLocks noGrp="1"/>
          </p:cNvSpPr>
          <p:nvPr>
            <p:ph type="body" sz="half" idx="2"/>
          </p:nvPr>
        </p:nvSpPr>
        <p:spPr>
          <a:xfrm>
            <a:off x="1792288" y="5367339"/>
            <a:ext cx="5486400" cy="804862"/>
          </a:xfrm>
        </p:spPr>
        <p:txBody>
          <a:bodyPr/>
          <a:lstStyle>
            <a:lvl1pPr marL="0" indent="0">
              <a:buNone/>
              <a:defRPr sz="1400"/>
            </a:lvl1pPr>
            <a:lvl2pPr marL="457028" indent="0">
              <a:buNone/>
              <a:defRPr sz="1200"/>
            </a:lvl2pPr>
            <a:lvl3pPr marL="914055" indent="0">
              <a:buNone/>
              <a:defRPr sz="1000"/>
            </a:lvl3pPr>
            <a:lvl4pPr marL="1371083" indent="0">
              <a:buNone/>
              <a:defRPr sz="900"/>
            </a:lvl4pPr>
            <a:lvl5pPr marL="1828111" indent="0">
              <a:buNone/>
              <a:defRPr sz="900"/>
            </a:lvl5pPr>
            <a:lvl6pPr marL="2285138" indent="0">
              <a:buNone/>
              <a:defRPr sz="900"/>
            </a:lvl6pPr>
            <a:lvl7pPr marL="2742166" indent="0">
              <a:buNone/>
              <a:defRPr sz="900"/>
            </a:lvl7pPr>
            <a:lvl8pPr marL="3199194" indent="0">
              <a:buNone/>
              <a:defRPr sz="900"/>
            </a:lvl8pPr>
            <a:lvl9pPr marL="3656221"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1787147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2115716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9"/>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58E9E1CD-9D3F-483E-8290-8E46BD66B1B0}" type="datetimeFigureOut">
              <a:rPr lang="es-ES" smtClean="0"/>
              <a:pPr/>
              <a:t>22/03/2016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1542149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06" tIns="45703" rIns="91406" bIns="45703"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2"/>
            <a:ext cx="8229600" cy="4525963"/>
          </a:xfrm>
          <a:prstGeom prst="rect">
            <a:avLst/>
          </a:prstGeom>
        </p:spPr>
        <p:txBody>
          <a:bodyPr vert="horz" lIns="91406" tIns="45703" rIns="91406" bIns="45703"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1"/>
            <a:ext cx="2133600" cy="365125"/>
          </a:xfrm>
          <a:prstGeom prst="rect">
            <a:avLst/>
          </a:prstGeom>
        </p:spPr>
        <p:txBody>
          <a:bodyPr vert="horz" lIns="91406" tIns="45703" rIns="91406" bIns="45703" rtlCol="0" anchor="ctr"/>
          <a:lstStyle>
            <a:lvl1pPr algn="l">
              <a:defRPr sz="1200">
                <a:solidFill>
                  <a:schemeClr val="tx1">
                    <a:tint val="75000"/>
                  </a:schemeClr>
                </a:solidFill>
              </a:defRPr>
            </a:lvl1pPr>
          </a:lstStyle>
          <a:p>
            <a:fld id="{58E9E1CD-9D3F-483E-8290-8E46BD66B1B0}" type="datetimeFigureOut">
              <a:rPr lang="es-ES" smtClean="0"/>
              <a:pPr/>
              <a:t>22/03/2016</a:t>
            </a:fld>
            <a:endParaRPr lang="es-ES"/>
          </a:p>
        </p:txBody>
      </p:sp>
      <p:sp>
        <p:nvSpPr>
          <p:cNvPr id="5" name="4 Marcador de pie de página"/>
          <p:cNvSpPr>
            <a:spLocks noGrp="1"/>
          </p:cNvSpPr>
          <p:nvPr>
            <p:ph type="ftr" sz="quarter" idx="3"/>
          </p:nvPr>
        </p:nvSpPr>
        <p:spPr>
          <a:xfrm>
            <a:off x="3124200" y="6356351"/>
            <a:ext cx="2895600" cy="365125"/>
          </a:xfrm>
          <a:prstGeom prst="rect">
            <a:avLst/>
          </a:prstGeom>
        </p:spPr>
        <p:txBody>
          <a:bodyPr vert="horz" lIns="91406" tIns="45703" rIns="91406" bIns="45703"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1"/>
            <a:ext cx="2133600" cy="365125"/>
          </a:xfrm>
          <a:prstGeom prst="rect">
            <a:avLst/>
          </a:prstGeom>
        </p:spPr>
        <p:txBody>
          <a:bodyPr vert="horz" lIns="91406" tIns="45703" rIns="91406" bIns="45703" rtlCol="0" anchor="ctr"/>
          <a:lstStyle>
            <a:lvl1pPr algn="r">
              <a:defRPr sz="1200">
                <a:solidFill>
                  <a:schemeClr val="tx1">
                    <a:tint val="75000"/>
                  </a:schemeClr>
                </a:solidFill>
              </a:defRPr>
            </a:lvl1pPr>
          </a:lstStyle>
          <a:p>
            <a:fld id="{B82F9974-659C-4783-B113-2F105F51DFEB}" type="slidenum">
              <a:rPr lang="es-ES" smtClean="0"/>
              <a:pPr/>
              <a:t>‹Nº›</a:t>
            </a:fld>
            <a:endParaRPr lang="es-ES"/>
          </a:p>
        </p:txBody>
      </p:sp>
    </p:spTree>
    <p:extLst>
      <p:ext uri="{BB962C8B-B14F-4D97-AF65-F5344CB8AC3E}">
        <p14:creationId xmlns:p14="http://schemas.microsoft.com/office/powerpoint/2010/main" xmlns="" val="14502044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055" rtl="0" eaLnBrk="1" latinLnBrk="0" hangingPunct="1">
        <a:spcBef>
          <a:spcPct val="0"/>
        </a:spcBef>
        <a:buNone/>
        <a:defRPr sz="4400" kern="1200">
          <a:solidFill>
            <a:schemeClr val="tx1"/>
          </a:solidFill>
          <a:latin typeface="+mj-lt"/>
          <a:ea typeface="+mj-ea"/>
          <a:cs typeface="+mj-cs"/>
        </a:defRPr>
      </a:lvl1pPr>
    </p:titleStyle>
    <p:bodyStyle>
      <a:lvl1pPr marL="342771" indent="-342771" algn="l" defTabSz="91405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670" indent="-285642" algn="l" defTabSz="91405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569" indent="-228514" algn="l" defTabSz="91405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597" indent="-228514" algn="l" defTabSz="9140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624" indent="-228514" algn="l" defTabSz="9140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652" indent="-228514" algn="l" defTabSz="9140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680" indent="-228514" algn="l" defTabSz="9140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07" indent="-228514" algn="l" defTabSz="9140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735" indent="-228514" algn="l" defTabSz="9140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055" rtl="0" eaLnBrk="1" latinLnBrk="0" hangingPunct="1">
        <a:defRPr sz="1800" kern="1200">
          <a:solidFill>
            <a:schemeClr val="tx1"/>
          </a:solidFill>
          <a:latin typeface="+mn-lt"/>
          <a:ea typeface="+mn-ea"/>
          <a:cs typeface="+mn-cs"/>
        </a:defRPr>
      </a:lvl1pPr>
      <a:lvl2pPr marL="457028" algn="l" defTabSz="914055" rtl="0" eaLnBrk="1" latinLnBrk="0" hangingPunct="1">
        <a:defRPr sz="1800" kern="1200">
          <a:solidFill>
            <a:schemeClr val="tx1"/>
          </a:solidFill>
          <a:latin typeface="+mn-lt"/>
          <a:ea typeface="+mn-ea"/>
          <a:cs typeface="+mn-cs"/>
        </a:defRPr>
      </a:lvl2pPr>
      <a:lvl3pPr marL="914055" algn="l" defTabSz="914055" rtl="0" eaLnBrk="1" latinLnBrk="0" hangingPunct="1">
        <a:defRPr sz="1800" kern="1200">
          <a:solidFill>
            <a:schemeClr val="tx1"/>
          </a:solidFill>
          <a:latin typeface="+mn-lt"/>
          <a:ea typeface="+mn-ea"/>
          <a:cs typeface="+mn-cs"/>
        </a:defRPr>
      </a:lvl3pPr>
      <a:lvl4pPr marL="1371083" algn="l" defTabSz="914055" rtl="0" eaLnBrk="1" latinLnBrk="0" hangingPunct="1">
        <a:defRPr sz="1800" kern="1200">
          <a:solidFill>
            <a:schemeClr val="tx1"/>
          </a:solidFill>
          <a:latin typeface="+mn-lt"/>
          <a:ea typeface="+mn-ea"/>
          <a:cs typeface="+mn-cs"/>
        </a:defRPr>
      </a:lvl4pPr>
      <a:lvl5pPr marL="1828111" algn="l" defTabSz="914055" rtl="0" eaLnBrk="1" latinLnBrk="0" hangingPunct="1">
        <a:defRPr sz="1800" kern="1200">
          <a:solidFill>
            <a:schemeClr val="tx1"/>
          </a:solidFill>
          <a:latin typeface="+mn-lt"/>
          <a:ea typeface="+mn-ea"/>
          <a:cs typeface="+mn-cs"/>
        </a:defRPr>
      </a:lvl5pPr>
      <a:lvl6pPr marL="2285138" algn="l" defTabSz="914055" rtl="0" eaLnBrk="1" latinLnBrk="0" hangingPunct="1">
        <a:defRPr sz="1800" kern="1200">
          <a:solidFill>
            <a:schemeClr val="tx1"/>
          </a:solidFill>
          <a:latin typeface="+mn-lt"/>
          <a:ea typeface="+mn-ea"/>
          <a:cs typeface="+mn-cs"/>
        </a:defRPr>
      </a:lvl6pPr>
      <a:lvl7pPr marL="2742166" algn="l" defTabSz="914055" rtl="0" eaLnBrk="1" latinLnBrk="0" hangingPunct="1">
        <a:defRPr sz="1800" kern="1200">
          <a:solidFill>
            <a:schemeClr val="tx1"/>
          </a:solidFill>
          <a:latin typeface="+mn-lt"/>
          <a:ea typeface="+mn-ea"/>
          <a:cs typeface="+mn-cs"/>
        </a:defRPr>
      </a:lvl7pPr>
      <a:lvl8pPr marL="3199194" algn="l" defTabSz="914055" rtl="0" eaLnBrk="1" latinLnBrk="0" hangingPunct="1">
        <a:defRPr sz="1800" kern="1200">
          <a:solidFill>
            <a:schemeClr val="tx1"/>
          </a:solidFill>
          <a:latin typeface="+mn-lt"/>
          <a:ea typeface="+mn-ea"/>
          <a:cs typeface="+mn-cs"/>
        </a:defRPr>
      </a:lvl8pPr>
      <a:lvl9pPr marL="3656221" algn="l" defTabSz="91405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4.wmf"/><Relationship Id="rId2" Type="http://schemas.openxmlformats.org/officeDocument/2006/relationships/image" Target="../media/image10.wmf"/><Relationship Id="rId1" Type="http://schemas.openxmlformats.org/officeDocument/2006/relationships/slideLayout" Target="../slideLayouts/slideLayout2.xml"/><Relationship Id="rId6" Type="http://schemas.openxmlformats.org/officeDocument/2006/relationships/image" Target="../media/image2.wmf"/><Relationship Id="rId5" Type="http://schemas.openxmlformats.org/officeDocument/2006/relationships/image" Target="../media/image13.wm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image" Target="../media/image2.wmf"/><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Marcador de contenido"/>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 y="1"/>
            <a:ext cx="9143999" cy="6957392"/>
          </a:xfrm>
        </p:spPr>
      </p:pic>
      <p:sp>
        <p:nvSpPr>
          <p:cNvPr id="2" name="1 Título"/>
          <p:cNvSpPr>
            <a:spLocks noGrp="1"/>
          </p:cNvSpPr>
          <p:nvPr>
            <p:ph type="title"/>
          </p:nvPr>
        </p:nvSpPr>
        <p:spPr>
          <a:xfrm>
            <a:off x="571472" y="1500174"/>
            <a:ext cx="8229600" cy="2786058"/>
          </a:xfrm>
        </p:spPr>
        <p:txBody>
          <a:bodyPr>
            <a:normAutofit fontScale="90000"/>
          </a:bodyPr>
          <a:lstStyle/>
          <a:p>
            <a:r>
              <a:rPr lang="en-US" dirty="0" smtClean="0"/>
              <a:t/>
            </a:r>
            <a:br>
              <a:rPr lang="en-US" dirty="0" smtClean="0"/>
            </a:br>
            <a:r>
              <a:rPr lang="en-US" dirty="0" smtClean="0"/>
              <a:t/>
            </a:r>
            <a:br>
              <a:rPr lang="en-US" dirty="0" smtClean="0"/>
            </a:br>
            <a:r>
              <a:rPr lang="en-US" sz="6700" b="1" dirty="0">
                <a:solidFill>
                  <a:schemeClr val="bg1">
                    <a:lumMod val="85000"/>
                  </a:schemeClr>
                </a:solidFill>
              </a:rPr>
              <a:t>Teaching: from practice to theory</a:t>
            </a:r>
            <a:r>
              <a:rPr lang="es-ES" sz="6700" dirty="0">
                <a:solidFill>
                  <a:schemeClr val="bg1">
                    <a:lumMod val="85000"/>
                  </a:schemeClr>
                </a:solidFill>
              </a:rPr>
              <a:t/>
            </a:r>
            <a:br>
              <a:rPr lang="es-ES" sz="6700" dirty="0">
                <a:solidFill>
                  <a:schemeClr val="bg1">
                    <a:lumMod val="85000"/>
                  </a:schemeClr>
                </a:solidFill>
              </a:rPr>
            </a:br>
            <a:r>
              <a:rPr lang="es-ES" dirty="0" smtClean="0"/>
              <a:t/>
            </a:r>
            <a:br>
              <a:rPr lang="es-ES" dirty="0" smtClean="0"/>
            </a:br>
            <a:r>
              <a:rPr lang="en-US" dirty="0" smtClean="0"/>
              <a:t>.</a:t>
            </a:r>
            <a:r>
              <a:rPr lang="es-ES" dirty="0" smtClean="0"/>
              <a:t/>
            </a:r>
            <a:br>
              <a:rPr lang="es-ES" dirty="0" smtClean="0"/>
            </a:br>
            <a:r>
              <a:rPr lang="es-ES" dirty="0" smtClean="0"/>
              <a:t/>
            </a:r>
            <a:br>
              <a:rPr lang="es-ES" dirty="0" smtClean="0"/>
            </a:br>
            <a:endParaRPr lang="es-ES" dirty="0">
              <a:solidFill>
                <a:schemeClr val="accent1">
                  <a:lumMod val="20000"/>
                  <a:lumOff val="80000"/>
                </a:schemeClr>
              </a:solidFill>
            </a:endParaRPr>
          </a:p>
        </p:txBody>
      </p:sp>
      <p:sp>
        <p:nvSpPr>
          <p:cNvPr id="3" name="2 CuadroTexto"/>
          <p:cNvSpPr txBox="1"/>
          <p:nvPr/>
        </p:nvSpPr>
        <p:spPr>
          <a:xfrm>
            <a:off x="928662" y="4643447"/>
            <a:ext cx="7786743" cy="1631181"/>
          </a:xfrm>
          <a:prstGeom prst="rect">
            <a:avLst/>
          </a:prstGeom>
          <a:noFill/>
        </p:spPr>
        <p:txBody>
          <a:bodyPr wrap="square" lIns="91406" tIns="45703" rIns="91406" bIns="45703" rtlCol="0">
            <a:spAutoFit/>
          </a:bodyPr>
          <a:lstStyle/>
          <a:p>
            <a:r>
              <a:rPr lang="es-ES" sz="2800" dirty="0">
                <a:solidFill>
                  <a:schemeClr val="tx2">
                    <a:lumMod val="20000"/>
                    <a:lumOff val="80000"/>
                  </a:schemeClr>
                </a:solidFill>
              </a:rPr>
              <a:t>Mario Spector  - Liliana Ferrari- Graciela </a:t>
            </a:r>
            <a:r>
              <a:rPr lang="es-ES" sz="2800" dirty="0" err="1" smtClean="0">
                <a:solidFill>
                  <a:schemeClr val="tx2">
                    <a:lumMod val="20000"/>
                    <a:lumOff val="80000"/>
                  </a:schemeClr>
                </a:solidFill>
              </a:rPr>
              <a:t>Yugdar</a:t>
            </a:r>
            <a:endParaRPr lang="es-ES" sz="2800" dirty="0" smtClean="0">
              <a:solidFill>
                <a:schemeClr val="tx2">
                  <a:lumMod val="20000"/>
                  <a:lumOff val="80000"/>
                </a:schemeClr>
              </a:solidFill>
            </a:endParaRPr>
          </a:p>
          <a:p>
            <a:pPr algn="ctr"/>
            <a:r>
              <a:rPr lang="es-ES" sz="2400" dirty="0" err="1" smtClean="0">
                <a:solidFill>
                  <a:schemeClr val="tx2">
                    <a:lumMod val="20000"/>
                    <a:lumOff val="80000"/>
                  </a:schemeClr>
                </a:solidFill>
              </a:rPr>
              <a:t>National</a:t>
            </a:r>
            <a:r>
              <a:rPr lang="es-ES" sz="2400" dirty="0" smtClean="0">
                <a:solidFill>
                  <a:schemeClr val="tx2">
                    <a:lumMod val="20000"/>
                    <a:lumOff val="80000"/>
                  </a:schemeClr>
                </a:solidFill>
              </a:rPr>
              <a:t> </a:t>
            </a:r>
            <a:r>
              <a:rPr lang="es-ES" sz="2400" dirty="0" err="1" smtClean="0">
                <a:solidFill>
                  <a:schemeClr val="tx2">
                    <a:lumMod val="20000"/>
                    <a:lumOff val="80000"/>
                  </a:schemeClr>
                </a:solidFill>
              </a:rPr>
              <a:t>Technological</a:t>
            </a:r>
            <a:r>
              <a:rPr lang="es-ES" sz="2400" dirty="0" smtClean="0">
                <a:solidFill>
                  <a:schemeClr val="tx2">
                    <a:lumMod val="20000"/>
                    <a:lumOff val="80000"/>
                  </a:schemeClr>
                </a:solidFill>
              </a:rPr>
              <a:t> </a:t>
            </a:r>
            <a:r>
              <a:rPr lang="es-ES" sz="2400" dirty="0" err="1" smtClean="0">
                <a:solidFill>
                  <a:schemeClr val="tx2">
                    <a:lumMod val="20000"/>
                    <a:lumOff val="80000"/>
                  </a:schemeClr>
                </a:solidFill>
              </a:rPr>
              <a:t>University</a:t>
            </a:r>
            <a:r>
              <a:rPr lang="es-ES" sz="2400" dirty="0" smtClean="0">
                <a:solidFill>
                  <a:schemeClr val="tx2">
                    <a:lumMod val="20000"/>
                    <a:lumOff val="80000"/>
                  </a:schemeClr>
                </a:solidFill>
              </a:rPr>
              <a:t> at Paraná</a:t>
            </a:r>
          </a:p>
          <a:p>
            <a:pPr algn="ctr"/>
            <a:r>
              <a:rPr lang="es-ES" sz="2400" dirty="0" smtClean="0">
                <a:solidFill>
                  <a:schemeClr val="tx2">
                    <a:lumMod val="20000"/>
                    <a:lumOff val="80000"/>
                  </a:schemeClr>
                </a:solidFill>
              </a:rPr>
              <a:t>Entre Ríos</a:t>
            </a:r>
          </a:p>
          <a:p>
            <a:pPr algn="ctr"/>
            <a:r>
              <a:rPr lang="es-ES" sz="2400" dirty="0" smtClean="0">
                <a:solidFill>
                  <a:schemeClr val="tx2">
                    <a:lumMod val="20000"/>
                    <a:lumOff val="80000"/>
                  </a:schemeClr>
                </a:solidFill>
              </a:rPr>
              <a:t>Argentina</a:t>
            </a:r>
            <a:endParaRPr lang="es-ES" sz="2400" dirty="0">
              <a:solidFill>
                <a:schemeClr val="tx2">
                  <a:lumMod val="20000"/>
                  <a:lumOff val="80000"/>
                </a:schemeClr>
              </a:solidFill>
            </a:endParaRPr>
          </a:p>
        </p:txBody>
      </p:sp>
    </p:spTree>
    <p:extLst>
      <p:ext uri="{BB962C8B-B14F-4D97-AF65-F5344CB8AC3E}">
        <p14:creationId xmlns:p14="http://schemas.microsoft.com/office/powerpoint/2010/main" xmlns="" val="308321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ario Spector\AppData\Local\Microsoft\Windows\Temporary Internet Files\Content.IE5\PUAXR1O8\MC900088962[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47865" y="4651805"/>
            <a:ext cx="1797711" cy="1694383"/>
          </a:xfrm>
          <a:prstGeom prst="rect">
            <a:avLst/>
          </a:prstGeom>
          <a:noFill/>
          <a:extLst>
            <a:ext uri="{909E8E84-426E-40DD-AFC4-6F175D3DCCD1}">
              <a14:hiddenFill xmlns:a14="http://schemas.microsoft.com/office/drawing/2010/main" xmlns="">
                <a:solidFill>
                  <a:srgbClr val="FFFFFF"/>
                </a:solidFill>
              </a14:hiddenFill>
            </a:ext>
          </a:extLst>
        </p:spPr>
      </p:pic>
      <p:sp>
        <p:nvSpPr>
          <p:cNvPr id="3" name="2 Subtítulo"/>
          <p:cNvSpPr>
            <a:spLocks noGrp="1"/>
          </p:cNvSpPr>
          <p:nvPr>
            <p:ph type="subTitle" idx="1"/>
          </p:nvPr>
        </p:nvSpPr>
        <p:spPr>
          <a:xfrm>
            <a:off x="755576" y="908722"/>
            <a:ext cx="6984776" cy="2541365"/>
          </a:xfrm>
        </p:spPr>
        <p:txBody>
          <a:bodyPr>
            <a:normAutofit fontScale="85000" lnSpcReduction="20000"/>
          </a:bodyPr>
          <a:lstStyle/>
          <a:p>
            <a:endParaRPr lang="es-ES" sz="2000" dirty="0">
              <a:solidFill>
                <a:schemeClr val="tx1"/>
              </a:solidFill>
            </a:endParaRPr>
          </a:p>
          <a:p>
            <a:r>
              <a:rPr lang="es-ES" sz="3900" dirty="0" err="1">
                <a:solidFill>
                  <a:schemeClr val="tx1"/>
                </a:solidFill>
                <a:latin typeface="Cooper Black" panose="0208090404030B020404" pitchFamily="18" charset="0"/>
              </a:rPr>
              <a:t>Traditional</a:t>
            </a:r>
            <a:r>
              <a:rPr lang="es-ES" sz="3900" dirty="0">
                <a:solidFill>
                  <a:schemeClr val="tx1"/>
                </a:solidFill>
                <a:latin typeface="Cooper Black" panose="0208090404030B020404" pitchFamily="18" charset="0"/>
              </a:rPr>
              <a:t> </a:t>
            </a:r>
            <a:r>
              <a:rPr lang="es-ES" sz="3900" dirty="0" err="1">
                <a:solidFill>
                  <a:schemeClr val="tx1"/>
                </a:solidFill>
                <a:latin typeface="Cooper Black" panose="0208090404030B020404" pitchFamily="18" charset="0"/>
              </a:rPr>
              <a:t>Teaching</a:t>
            </a:r>
            <a:r>
              <a:rPr lang="es-ES" sz="3900" dirty="0">
                <a:solidFill>
                  <a:schemeClr val="tx1"/>
                </a:solidFill>
                <a:latin typeface="Cooper Black" panose="0208090404030B020404" pitchFamily="18" charset="0"/>
              </a:rPr>
              <a:t> </a:t>
            </a:r>
            <a:r>
              <a:rPr lang="es-ES" sz="3900" dirty="0" err="1">
                <a:solidFill>
                  <a:schemeClr val="tx1"/>
                </a:solidFill>
                <a:latin typeface="Cooper Black" panose="0208090404030B020404" pitchFamily="18" charset="0"/>
              </a:rPr>
              <a:t>Methodology</a:t>
            </a:r>
            <a:endParaRPr lang="es-ES" sz="3900" dirty="0">
              <a:solidFill>
                <a:schemeClr val="tx1"/>
              </a:solidFill>
              <a:latin typeface="Cooper Black" panose="0208090404030B020404" pitchFamily="18" charset="0"/>
            </a:endParaRPr>
          </a:p>
          <a:p>
            <a:endParaRPr lang="es-ES" sz="2000" dirty="0">
              <a:solidFill>
                <a:schemeClr val="tx1"/>
              </a:solidFill>
            </a:endParaRPr>
          </a:p>
          <a:p>
            <a:endParaRPr lang="es-ES" sz="2000" dirty="0">
              <a:solidFill>
                <a:schemeClr val="tx1"/>
              </a:solidFill>
            </a:endParaRPr>
          </a:p>
          <a:p>
            <a:endParaRPr lang="es-ES" sz="2000" dirty="0">
              <a:solidFill>
                <a:schemeClr val="tx1"/>
              </a:solidFill>
            </a:endParaRPr>
          </a:p>
          <a:p>
            <a:r>
              <a:rPr lang="es-ES" sz="2800" dirty="0" err="1">
                <a:solidFill>
                  <a:schemeClr val="tx1"/>
                </a:solidFill>
              </a:rPr>
              <a:t>Low</a:t>
            </a:r>
            <a:r>
              <a:rPr lang="es-ES" sz="2800" dirty="0">
                <a:solidFill>
                  <a:schemeClr val="tx1"/>
                </a:solidFill>
              </a:rPr>
              <a:t> </a:t>
            </a:r>
            <a:r>
              <a:rPr lang="es-ES" sz="2800" dirty="0" err="1">
                <a:solidFill>
                  <a:schemeClr val="tx1"/>
                </a:solidFill>
              </a:rPr>
              <a:t>learning</a:t>
            </a:r>
            <a:r>
              <a:rPr lang="es-ES" sz="2800" dirty="0">
                <a:solidFill>
                  <a:schemeClr val="tx1"/>
                </a:solidFill>
              </a:rPr>
              <a:t> </a:t>
            </a:r>
            <a:r>
              <a:rPr lang="es-ES" sz="2800" dirty="0" err="1">
                <a:solidFill>
                  <a:schemeClr val="tx1"/>
                </a:solidFill>
              </a:rPr>
              <a:t>interest</a:t>
            </a:r>
            <a:r>
              <a:rPr lang="es-ES" sz="2800" dirty="0">
                <a:solidFill>
                  <a:schemeClr val="tx1"/>
                </a:solidFill>
              </a:rPr>
              <a:t> </a:t>
            </a:r>
            <a:r>
              <a:rPr lang="es-ES" sz="2800" dirty="0" err="1">
                <a:solidFill>
                  <a:schemeClr val="tx1"/>
                </a:solidFill>
              </a:rPr>
              <a:t>rates</a:t>
            </a:r>
            <a:r>
              <a:rPr lang="es-ES" sz="2800" dirty="0">
                <a:solidFill>
                  <a:schemeClr val="tx1"/>
                </a:solidFill>
              </a:rPr>
              <a:t> </a:t>
            </a:r>
            <a:r>
              <a:rPr lang="es-ES" sz="2800" dirty="0" err="1">
                <a:solidFill>
                  <a:schemeClr val="tx1"/>
                </a:solidFill>
              </a:rPr>
              <a:t>among</a:t>
            </a:r>
            <a:r>
              <a:rPr lang="es-ES" sz="2800" dirty="0">
                <a:solidFill>
                  <a:schemeClr val="tx1"/>
                </a:solidFill>
              </a:rPr>
              <a:t> </a:t>
            </a:r>
            <a:r>
              <a:rPr lang="es-ES" sz="2800" dirty="0" err="1">
                <a:solidFill>
                  <a:schemeClr val="tx1"/>
                </a:solidFill>
              </a:rPr>
              <a:t>students</a:t>
            </a:r>
            <a:endParaRPr lang="es-ES" sz="2800" dirty="0">
              <a:solidFill>
                <a:schemeClr val="tx1"/>
              </a:solidFill>
            </a:endParaRPr>
          </a:p>
          <a:p>
            <a:endParaRPr lang="es-ES" sz="2800" dirty="0">
              <a:solidFill>
                <a:schemeClr val="tx1"/>
              </a:solidFill>
            </a:endParaRPr>
          </a:p>
        </p:txBody>
      </p:sp>
      <p:pic>
        <p:nvPicPr>
          <p:cNvPr id="1029" name="Picture 5" descr="C:\Users\Mario Spector\AppData\Local\Microsoft\Windows\Temporary Internet Files\Content.IE5\PUAXR1O8\MC90042381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1895" y="4544038"/>
            <a:ext cx="488059" cy="563873"/>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Users\Mario Spector\AppData\Local\Microsoft\Windows\Temporary Internet Files\Content.IE5\PUAXR1O8\MC90042381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28979" y="4761518"/>
            <a:ext cx="475015" cy="548803"/>
          </a:xfrm>
          <a:prstGeom prst="rect">
            <a:avLst/>
          </a:prstGeom>
          <a:noFill/>
          <a:extLst>
            <a:ext uri="{909E8E84-426E-40DD-AFC4-6F175D3DCCD1}">
              <a14:hiddenFill xmlns:a14="http://schemas.microsoft.com/office/drawing/2010/main" xmlns="">
                <a:solidFill>
                  <a:srgbClr val="FFFFFF"/>
                </a:solidFill>
              </a14:hiddenFill>
            </a:ext>
          </a:extLst>
        </p:spPr>
      </p:pic>
      <p:pic>
        <p:nvPicPr>
          <p:cNvPr id="1031" name="Picture 7" descr="C:\Users\Mario Spector\AppData\Local\Microsoft\Windows\Temporary Internet Files\Content.IE5\4MJ0FFB1\MC900434379[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41307" y="5263442"/>
            <a:ext cx="687671" cy="617619"/>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C:\Users\Mario Spector\AppData\Local\Microsoft\Windows\Temporary Internet Files\Content.IE5\4MJ0FFB1\MC900434379[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46719" y="4616027"/>
            <a:ext cx="467519" cy="419893"/>
          </a:xfrm>
          <a:prstGeom prst="rect">
            <a:avLst/>
          </a:prstGeom>
          <a:noFill/>
          <a:extLst>
            <a:ext uri="{909E8E84-426E-40DD-AFC4-6F175D3DCCD1}">
              <a14:hiddenFill xmlns:a14="http://schemas.microsoft.com/office/drawing/2010/main" xmlns="">
                <a:solidFill>
                  <a:srgbClr val="FFFFFF"/>
                </a:solidFill>
              </a14:hiddenFill>
            </a:ext>
          </a:extLst>
        </p:spPr>
      </p:pic>
      <p:pic>
        <p:nvPicPr>
          <p:cNvPr id="1033" name="Picture 9" descr="C:\Users\Mario Spector\AppData\Local\Microsoft\Windows\Temporary Internet Files\Content.IE5\BXICT4RO\MC900441527[1].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74927" y="3446763"/>
            <a:ext cx="1911351" cy="1108075"/>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C:\Users\Mario Spector\AppData\Local\Microsoft\Windows\Temporary Internet Files\Content.IE5\4MJ0FFB1\MC900089064[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95536" y="3611483"/>
            <a:ext cx="2376264" cy="2510191"/>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C:\Users\Mario Spector\AppData\Local\Microsoft\Windows\Temporary Internet Files\Content.IE5\PI3IK2OF\MC900434379[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75233" y="5832277"/>
            <a:ext cx="548179" cy="492337"/>
          </a:xfrm>
          <a:prstGeom prst="rect">
            <a:avLst/>
          </a:prstGeom>
          <a:noFill/>
          <a:extLst>
            <a:ext uri="{909E8E84-426E-40DD-AFC4-6F175D3DCCD1}">
              <a14:hiddenFill xmlns:a14="http://schemas.microsoft.com/office/drawing/2010/main" xmlns="">
                <a:solidFill>
                  <a:srgbClr val="FFFFFF"/>
                </a:solidFill>
              </a14:hiddenFill>
            </a:ext>
          </a:extLst>
        </p:spPr>
      </p:pic>
      <p:pic>
        <p:nvPicPr>
          <p:cNvPr id="1035" name="Picture 11" descr="C:\Users\Mario Spector\AppData\Local\Microsoft\Windows\Temporary Internet Files\Content.IE5\BXICT4RO\MC90042381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78124" y="5371483"/>
            <a:ext cx="347544" cy="401532"/>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C:\Users\Mario Spector\AppData\Local\Microsoft\Windows\Temporary Internet Files\Content.IE5\4MJ0FFB1\MC900356865[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04099" y="4695239"/>
            <a:ext cx="1008111" cy="877011"/>
          </a:xfrm>
          <a:prstGeom prst="rect">
            <a:avLst/>
          </a:prstGeom>
          <a:noFill/>
          <a:extLst>
            <a:ext uri="{909E8E84-426E-40DD-AFC4-6F175D3DCCD1}">
              <a14:hiddenFill xmlns:a14="http://schemas.microsoft.com/office/drawing/2010/main" xmlns="">
                <a:solidFill>
                  <a:srgbClr val="FFFFFF"/>
                </a:solidFill>
              </a14:hiddenFill>
            </a:ext>
          </a:extLst>
        </p:spPr>
      </p:pic>
      <p:pic>
        <p:nvPicPr>
          <p:cNvPr id="1040" name="Picture 16" descr="C:\Users\Mario Spector\AppData\Local\Microsoft\Windows\Temporary Internet Files\Content.IE5\PUAXR1O8\MC900319304[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495608" y="5499804"/>
            <a:ext cx="887777" cy="824808"/>
          </a:xfrm>
          <a:prstGeom prst="rect">
            <a:avLst/>
          </a:prstGeom>
          <a:noFill/>
          <a:extLst>
            <a:ext uri="{909E8E84-426E-40DD-AFC4-6F175D3DCCD1}">
              <a14:hiddenFill xmlns:a14="http://schemas.microsoft.com/office/drawing/2010/main" xmlns="">
                <a:solidFill>
                  <a:srgbClr val="FFFFFF"/>
                </a:solidFill>
              </a14:hiddenFill>
            </a:ext>
          </a:extLst>
        </p:spPr>
      </p:pic>
      <p:pic>
        <p:nvPicPr>
          <p:cNvPr id="1041" name="Picture 17" descr="C:\Users\Mario Spector\AppData\Local\Microsoft\Windows\Temporary Internet Files\Content.IE5\BXICT4RO\MC900434798[1].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6228184" y="5107909"/>
            <a:ext cx="1644344" cy="1644344"/>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4 Conector recto de flecha"/>
          <p:cNvCxnSpPr/>
          <p:nvPr/>
        </p:nvCxnSpPr>
        <p:spPr>
          <a:xfrm>
            <a:off x="5145575" y="4941168"/>
            <a:ext cx="823512" cy="94750"/>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a:stCxn id="1027" idx="3"/>
            <a:endCxn id="1040" idx="0"/>
          </p:cNvCxnSpPr>
          <p:nvPr/>
        </p:nvCxnSpPr>
        <p:spPr>
          <a:xfrm>
            <a:off x="5145575" y="5498997"/>
            <a:ext cx="793920" cy="809"/>
          </a:xfrm>
          <a:prstGeom prst="straightConnector1">
            <a:avLst/>
          </a:prstGeom>
          <a:ln w="539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875895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300"/>
                                        <p:tgtEl>
                                          <p:spTgt spid="3">
                                            <p:txEl>
                                              <p:pRg st="1" end="1"/>
                                            </p:txEl>
                                          </p:spTgt>
                                        </p:tgtEl>
                                      </p:cBhvr>
                                    </p:animEffect>
                                  </p:childTnLst>
                                </p:cTn>
                              </p:par>
                            </p:childTnLst>
                          </p:cTn>
                        </p:par>
                        <p:par>
                          <p:cTn id="8" fill="hold">
                            <p:stCondLst>
                              <p:cond delay="1300"/>
                            </p:stCondLst>
                            <p:childTnLst>
                              <p:par>
                                <p:cTn id="9" presetID="10" presetClass="entr" presetSubtype="0" fill="hold" grpId="0" nodeType="after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fade">
                                      <p:cBhvr>
                                        <p:cTn id="11" dur="13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ario Spector\AppData\Local\Microsoft\Windows\Temporary Internet Files\Content.IE5\PUAXR1O8\MC900088962[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47865" y="4651805"/>
            <a:ext cx="1797711" cy="169438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1 Título"/>
          <p:cNvSpPr>
            <a:spLocks noGrp="1"/>
          </p:cNvSpPr>
          <p:nvPr>
            <p:ph type="ctrTitle"/>
          </p:nvPr>
        </p:nvSpPr>
        <p:spPr>
          <a:xfrm>
            <a:off x="287016" y="857232"/>
            <a:ext cx="8856984" cy="1143008"/>
          </a:xfrm>
        </p:spPr>
        <p:txBody>
          <a:bodyPr>
            <a:normAutofit fontScale="90000"/>
          </a:bodyPr>
          <a:lstStyle/>
          <a:p>
            <a:r>
              <a:rPr lang="en-US" sz="3100" dirty="0" smtClean="0">
                <a:latin typeface="Cooper Black" panose="0208090404030B020404" pitchFamily="18" charset="0"/>
              </a:rPr>
              <a:t>demotivated </a:t>
            </a:r>
            <a:r>
              <a:rPr lang="en-US" sz="3100" dirty="0">
                <a:latin typeface="Cooper Black" panose="0208090404030B020404" pitchFamily="18" charset="0"/>
              </a:rPr>
              <a:t>students </a:t>
            </a:r>
            <a:r>
              <a:rPr lang="en-US" sz="3100" dirty="0" smtClean="0"/>
              <a:t/>
            </a:r>
            <a:br>
              <a:rPr lang="en-US" sz="3100" dirty="0" smtClean="0"/>
            </a:br>
            <a:r>
              <a:rPr lang="en-US" sz="4000" dirty="0" smtClean="0"/>
              <a:t/>
            </a:r>
            <a:br>
              <a:rPr lang="en-US" sz="4000" dirty="0" smtClean="0"/>
            </a:br>
            <a:endParaRPr lang="es-ES" sz="3100" dirty="0">
              <a:latin typeface="Cooper Black" panose="0208090404030B020404" pitchFamily="18" charset="0"/>
            </a:endParaRPr>
          </a:p>
        </p:txBody>
      </p:sp>
      <p:pic>
        <p:nvPicPr>
          <p:cNvPr id="1029" name="Picture 5" descr="C:\Users\Mario Spector\AppData\Local\Microsoft\Windows\Temporary Internet Files\Content.IE5\PUAXR1O8\MC90042381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1895" y="4544038"/>
            <a:ext cx="488059" cy="563873"/>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Users\Mario Spector\AppData\Local\Microsoft\Windows\Temporary Internet Files\Content.IE5\PUAXR1O8\MC90042381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28979" y="4774554"/>
            <a:ext cx="475015" cy="548803"/>
          </a:xfrm>
          <a:prstGeom prst="rect">
            <a:avLst/>
          </a:prstGeom>
          <a:noFill/>
          <a:extLst>
            <a:ext uri="{909E8E84-426E-40DD-AFC4-6F175D3DCCD1}">
              <a14:hiddenFill xmlns:a14="http://schemas.microsoft.com/office/drawing/2010/main" xmlns="">
                <a:solidFill>
                  <a:srgbClr val="FFFFFF"/>
                </a:solidFill>
              </a14:hiddenFill>
            </a:ext>
          </a:extLst>
        </p:spPr>
      </p:pic>
      <p:pic>
        <p:nvPicPr>
          <p:cNvPr id="1031" name="Picture 7" descr="C:\Users\Mario Spector\AppData\Local\Microsoft\Windows\Temporary Internet Files\Content.IE5\4MJ0FFB1\MC900434379[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41307" y="5263442"/>
            <a:ext cx="687671" cy="617619"/>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C:\Users\Mario Spector\AppData\Local\Microsoft\Windows\Temporary Internet Files\Content.IE5\4MJ0FFB1\MC900434379[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46719" y="4616027"/>
            <a:ext cx="467519" cy="419893"/>
          </a:xfrm>
          <a:prstGeom prst="rect">
            <a:avLst/>
          </a:prstGeom>
          <a:noFill/>
          <a:extLst>
            <a:ext uri="{909E8E84-426E-40DD-AFC4-6F175D3DCCD1}">
              <a14:hiddenFill xmlns:a14="http://schemas.microsoft.com/office/drawing/2010/main" xmlns="">
                <a:solidFill>
                  <a:srgbClr val="FFFFFF"/>
                </a:solidFill>
              </a14:hiddenFill>
            </a:ext>
          </a:extLst>
        </p:spPr>
      </p:pic>
      <p:pic>
        <p:nvPicPr>
          <p:cNvPr id="1033" name="Picture 9" descr="C:\Users\Mario Spector\AppData\Local\Microsoft\Windows\Temporary Internet Files\Content.IE5\BXICT4RO\MC900441527[1].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714745" y="3071812"/>
            <a:ext cx="1911351" cy="1108075"/>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C:\Users\Mario Spector\AppData\Local\Microsoft\Windows\Temporary Internet Files\Content.IE5\4MJ0FFB1\MC900089064[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71539" y="3643316"/>
            <a:ext cx="2376264" cy="2510191"/>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C:\Users\Mario Spector\AppData\Local\Microsoft\Windows\Temporary Internet Files\Content.IE5\PI3IK2OF\MC900434379[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75233" y="5832277"/>
            <a:ext cx="548179" cy="492337"/>
          </a:xfrm>
          <a:prstGeom prst="rect">
            <a:avLst/>
          </a:prstGeom>
          <a:noFill/>
          <a:extLst>
            <a:ext uri="{909E8E84-426E-40DD-AFC4-6F175D3DCCD1}">
              <a14:hiddenFill xmlns:a14="http://schemas.microsoft.com/office/drawing/2010/main" xmlns="">
                <a:solidFill>
                  <a:srgbClr val="FFFFFF"/>
                </a:solidFill>
              </a14:hiddenFill>
            </a:ext>
          </a:extLst>
        </p:spPr>
      </p:pic>
      <p:pic>
        <p:nvPicPr>
          <p:cNvPr id="1035" name="Picture 11" descr="C:\Users\Mario Spector\AppData\Local\Microsoft\Windows\Temporary Internet Files\Content.IE5\BXICT4RO\MC90042381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78124" y="5371483"/>
            <a:ext cx="347544" cy="401532"/>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C:\Users\Mario Spector\AppData\Local\Microsoft\Windows\Temporary Internet Files\Content.IE5\4MJ0FFB1\MC900356865[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004099" y="4695239"/>
            <a:ext cx="1008111" cy="877011"/>
          </a:xfrm>
          <a:prstGeom prst="rect">
            <a:avLst/>
          </a:prstGeom>
          <a:noFill/>
          <a:extLst>
            <a:ext uri="{909E8E84-426E-40DD-AFC4-6F175D3DCCD1}">
              <a14:hiddenFill xmlns:a14="http://schemas.microsoft.com/office/drawing/2010/main" xmlns="">
                <a:solidFill>
                  <a:srgbClr val="FFFFFF"/>
                </a:solidFill>
              </a14:hiddenFill>
            </a:ext>
          </a:extLst>
        </p:spPr>
      </p:pic>
      <p:pic>
        <p:nvPicPr>
          <p:cNvPr id="1040" name="Picture 16" descr="C:\Users\Mario Spector\AppData\Local\Microsoft\Windows\Temporary Internet Files\Content.IE5\PUAXR1O8\MC900319304[1].wm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525201" y="5468655"/>
            <a:ext cx="887777" cy="824808"/>
          </a:xfrm>
          <a:prstGeom prst="rect">
            <a:avLst/>
          </a:prstGeom>
          <a:noFill/>
          <a:extLst>
            <a:ext uri="{909E8E84-426E-40DD-AFC4-6F175D3DCCD1}">
              <a14:hiddenFill xmlns:a14="http://schemas.microsoft.com/office/drawing/2010/main" xmlns="">
                <a:solidFill>
                  <a:srgbClr val="FFFFFF"/>
                </a:solidFill>
              </a14:hiddenFill>
            </a:ext>
          </a:extLst>
        </p:spPr>
      </p:pic>
      <p:pic>
        <p:nvPicPr>
          <p:cNvPr id="1041" name="Picture 17" descr="C:\Users\Mario Spector\AppData\Local\Microsoft\Windows\Temporary Internet Files\Content.IE5\BXICT4RO\MC900434798[1].png"/>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a:off x="6456048" y="4593298"/>
            <a:ext cx="1644344" cy="1644344"/>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4 Conector recto de flecha"/>
          <p:cNvCxnSpPr/>
          <p:nvPr/>
        </p:nvCxnSpPr>
        <p:spPr>
          <a:xfrm>
            <a:off x="5145575" y="4941168"/>
            <a:ext cx="823512" cy="947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a:stCxn id="1027" idx="3"/>
            <a:endCxn id="1040" idx="0"/>
          </p:cNvCxnSpPr>
          <p:nvPr/>
        </p:nvCxnSpPr>
        <p:spPr>
          <a:xfrm flipV="1">
            <a:off x="5145577" y="5468655"/>
            <a:ext cx="823513" cy="303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3 Subtítulo"/>
          <p:cNvSpPr>
            <a:spLocks noGrp="1"/>
          </p:cNvSpPr>
          <p:nvPr>
            <p:ph type="subTitle" idx="1"/>
          </p:nvPr>
        </p:nvSpPr>
        <p:spPr/>
        <p:txBody>
          <a:bodyPr/>
          <a:lstStyle/>
          <a:p>
            <a:endParaRPr lang="es-AR"/>
          </a:p>
        </p:txBody>
      </p:sp>
    </p:spTree>
    <p:extLst>
      <p:ext uri="{BB962C8B-B14F-4D97-AF65-F5344CB8AC3E}">
        <p14:creationId xmlns:p14="http://schemas.microsoft.com/office/powerpoint/2010/main" xmlns="" val="2251771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700808"/>
            <a:ext cx="8229600" cy="4299960"/>
          </a:xfrm>
        </p:spPr>
        <p:txBody>
          <a:bodyPr>
            <a:normAutofit fontScale="90000"/>
          </a:bodyPr>
          <a:lstStyle/>
          <a:p>
            <a:pPr algn="just"/>
            <a:r>
              <a:rPr lang="en-GB" sz="4000" dirty="0"/>
              <a:t>Cognitive processes seem to be highly activated when curiosity intervenes as motivational energy in the classroom. This conclusion is reached after a teaching experience in a Metallurgy class, with students from a technical school with low interest in learning and studying.</a:t>
            </a:r>
            <a:endParaRPr lang="es-ES" sz="4000" dirty="0"/>
          </a:p>
        </p:txBody>
      </p:sp>
      <p:sp>
        <p:nvSpPr>
          <p:cNvPr id="4" name="3 Rectángulo redondeado"/>
          <p:cNvSpPr/>
          <p:nvPr/>
        </p:nvSpPr>
        <p:spPr>
          <a:xfrm>
            <a:off x="428597" y="1772815"/>
            <a:ext cx="8535891" cy="408507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es-ES"/>
          </a:p>
        </p:txBody>
      </p:sp>
      <p:sp>
        <p:nvSpPr>
          <p:cNvPr id="5" name="4 CuadroTexto"/>
          <p:cNvSpPr txBox="1"/>
          <p:nvPr/>
        </p:nvSpPr>
        <p:spPr>
          <a:xfrm>
            <a:off x="107504" y="548681"/>
            <a:ext cx="8856984" cy="43088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2200" dirty="0" smtClean="0">
                <a:latin typeface="Cooper Black" panose="0208090404030B020404" pitchFamily="18" charset="0"/>
              </a:rPr>
              <a:t>“</a:t>
            </a:r>
            <a:r>
              <a:rPr lang="es-ES" sz="2200" dirty="0" err="1" smtClean="0">
                <a:latin typeface="Cooper Black" panose="0208090404030B020404" pitchFamily="18" charset="0"/>
              </a:rPr>
              <a:t>Curiosity</a:t>
            </a:r>
            <a:r>
              <a:rPr lang="es-ES" sz="2200" dirty="0" smtClean="0">
                <a:latin typeface="Cooper Black" panose="0208090404030B020404" pitchFamily="18" charset="0"/>
              </a:rPr>
              <a:t>” as </a:t>
            </a:r>
            <a:r>
              <a:rPr lang="es-ES" sz="2200" dirty="0" err="1" smtClean="0">
                <a:latin typeface="Cooper Black" panose="0208090404030B020404" pitchFamily="18" charset="0"/>
              </a:rPr>
              <a:t>the</a:t>
            </a:r>
            <a:r>
              <a:rPr lang="es-ES" sz="2200" dirty="0" smtClean="0">
                <a:latin typeface="Cooper Black" panose="0208090404030B020404" pitchFamily="18" charset="0"/>
              </a:rPr>
              <a:t> </a:t>
            </a:r>
            <a:r>
              <a:rPr lang="es-ES" sz="2200" dirty="0" err="1" smtClean="0">
                <a:latin typeface="Cooper Black" panose="0208090404030B020404" pitchFamily="18" charset="0"/>
              </a:rPr>
              <a:t>key</a:t>
            </a:r>
            <a:r>
              <a:rPr lang="es-ES" sz="2200" dirty="0" smtClean="0">
                <a:latin typeface="Cooper Black" panose="0208090404030B020404" pitchFamily="18" charset="0"/>
              </a:rPr>
              <a:t> </a:t>
            </a:r>
            <a:r>
              <a:rPr lang="es-ES" sz="2200" dirty="0" err="1" smtClean="0">
                <a:latin typeface="Cooper Black" panose="0208090404030B020404" pitchFamily="18" charset="0"/>
              </a:rPr>
              <a:t>internal</a:t>
            </a:r>
            <a:r>
              <a:rPr lang="es-ES" sz="2200" dirty="0" smtClean="0">
                <a:latin typeface="Cooper Black" panose="0208090404030B020404" pitchFamily="18" charset="0"/>
              </a:rPr>
              <a:t> drive </a:t>
            </a:r>
            <a:r>
              <a:rPr lang="es-ES" sz="2200" dirty="0" err="1" smtClean="0">
                <a:latin typeface="Cooper Black" panose="0208090404030B020404" pitchFamily="18" charset="0"/>
              </a:rPr>
              <a:t>that</a:t>
            </a:r>
            <a:r>
              <a:rPr lang="es-ES" sz="2200" dirty="0" smtClean="0">
                <a:latin typeface="Cooper Black" panose="0208090404030B020404" pitchFamily="18" charset="0"/>
              </a:rPr>
              <a:t> </a:t>
            </a:r>
            <a:r>
              <a:rPr lang="es-ES" sz="2200" dirty="0" err="1" smtClean="0">
                <a:latin typeface="Cooper Black" panose="0208090404030B020404" pitchFamily="18" charset="0"/>
              </a:rPr>
              <a:t>promotes</a:t>
            </a:r>
            <a:r>
              <a:rPr lang="es-ES" sz="2200" dirty="0" smtClean="0">
                <a:latin typeface="Cooper Black" panose="0208090404030B020404" pitchFamily="18" charset="0"/>
              </a:rPr>
              <a:t> </a:t>
            </a:r>
            <a:r>
              <a:rPr lang="es-ES" sz="2200" dirty="0" err="1" smtClean="0">
                <a:latin typeface="Cooper Black" panose="0208090404030B020404" pitchFamily="18" charset="0"/>
              </a:rPr>
              <a:t>learning</a:t>
            </a:r>
            <a:r>
              <a:rPr lang="es-ES" sz="2200" dirty="0" smtClean="0">
                <a:latin typeface="Cooper Black" panose="0208090404030B020404" pitchFamily="18" charset="0"/>
              </a:rPr>
              <a:t>.</a:t>
            </a:r>
            <a:endParaRPr lang="es-ES" sz="2200" dirty="0">
              <a:latin typeface="Cooper Black" panose="0208090404030B0204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3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22882" y="1556792"/>
            <a:ext cx="3312368" cy="504056"/>
          </a:xfrm>
        </p:spPr>
        <p:txBody>
          <a:bodyPr>
            <a:noAutofit/>
          </a:bodyPr>
          <a:lstStyle/>
          <a:p>
            <a:pPr marL="0" indent="0">
              <a:buNone/>
            </a:pPr>
            <a:r>
              <a:rPr lang="es-ES" sz="2400" b="1" dirty="0" err="1" smtClean="0"/>
              <a:t>Teaching</a:t>
            </a:r>
            <a:r>
              <a:rPr lang="es-ES" sz="2400" b="1" dirty="0" smtClean="0"/>
              <a:t> </a:t>
            </a:r>
            <a:r>
              <a:rPr lang="es-ES" sz="2400" b="1" dirty="0" err="1" smtClean="0"/>
              <a:t>from</a:t>
            </a:r>
            <a:r>
              <a:rPr lang="es-ES" sz="2400" b="1" dirty="0" smtClean="0"/>
              <a:t> </a:t>
            </a:r>
            <a:r>
              <a:rPr lang="es-ES" sz="2400" b="1" dirty="0" err="1" smtClean="0"/>
              <a:t>Practice</a:t>
            </a:r>
            <a:endParaRPr lang="es-ES" sz="2400" b="1" dirty="0" smtClean="0"/>
          </a:p>
          <a:p>
            <a:pPr marL="0" indent="0">
              <a:buNone/>
            </a:pPr>
            <a:r>
              <a:rPr lang="es-ES" sz="2400" b="1" dirty="0" smtClean="0"/>
              <a:t>To </a:t>
            </a:r>
            <a:r>
              <a:rPr lang="es-ES" sz="2400" b="1" dirty="0" err="1" smtClean="0"/>
              <a:t>Theory</a:t>
            </a:r>
            <a:endParaRPr lang="es-ES" sz="2400" b="1" dirty="0"/>
          </a:p>
        </p:txBody>
      </p:sp>
      <p:pic>
        <p:nvPicPr>
          <p:cNvPr id="2051" name="Picture 3" descr="C:\Users\Mario Spector\AppData\Local\Microsoft\Windows\Temporary Internet Files\Content.IE5\4MJ0FFB1\MC900441517[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23098" y="2453216"/>
            <a:ext cx="1914525" cy="1108075"/>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C:\Users\Mario Spector\AppData\Local\Microsoft\Windows\Temporary Internet Files\Content.IE5\4MJ0FFB1\MC900088948[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82549" y="2740794"/>
            <a:ext cx="1717243" cy="1794967"/>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923097" y="4093378"/>
            <a:ext cx="1673000" cy="1766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5" name="Picture 7" descr="C:\Users\Mario Spector\AppData\Local\Microsoft\Windows\Temporary Internet Files\Content.IE5\PI3IK2OF\MC900428103[1].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806833" y="5201049"/>
            <a:ext cx="744177" cy="786028"/>
          </a:xfrm>
          <a:prstGeom prst="rect">
            <a:avLst/>
          </a:prstGeom>
          <a:noFill/>
          <a:extLst>
            <a:ext uri="{909E8E84-426E-40DD-AFC4-6F175D3DCCD1}">
              <a14:hiddenFill xmlns:a14="http://schemas.microsoft.com/office/drawing/2010/main" xmlns="">
                <a:solidFill>
                  <a:srgbClr val="FFFFFF"/>
                </a:solidFill>
              </a14:hiddenFill>
            </a:ext>
          </a:extLst>
        </p:spPr>
      </p:pic>
      <p:pic>
        <p:nvPicPr>
          <p:cNvPr id="2057" name="Picture 9" descr="C:\Users\Mario Spector\AppData\Local\Microsoft\Windows\Temporary Internet Files\Content.IE5\BXICT4RO\MC900088962[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32586" y="5139886"/>
            <a:ext cx="1797711" cy="169438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4 Conector recto de flecha"/>
          <p:cNvCxnSpPr/>
          <p:nvPr/>
        </p:nvCxnSpPr>
        <p:spPr>
          <a:xfrm>
            <a:off x="2627031" y="4535760"/>
            <a:ext cx="288032" cy="18938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descr="C:\Users\Mario Spector\AppData\Local\Microsoft\Windows\Temporary Internet Files\Content.IE5\BXICT4RO\MC900078711[1].wm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flipH="1">
            <a:off x="429420" y="2926136"/>
            <a:ext cx="364277" cy="143896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CuadroTexto"/>
          <p:cNvSpPr txBox="1"/>
          <p:nvPr/>
        </p:nvSpPr>
        <p:spPr>
          <a:xfrm>
            <a:off x="107504" y="548681"/>
            <a:ext cx="8856984" cy="43088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2200" dirty="0" smtClean="0">
                <a:latin typeface="Cooper Black" panose="0208090404030B020404" pitchFamily="18" charset="0"/>
              </a:rPr>
              <a:t>“</a:t>
            </a:r>
            <a:r>
              <a:rPr lang="es-ES" sz="2200" dirty="0" err="1" smtClean="0">
                <a:latin typeface="Cooper Black" panose="0208090404030B020404" pitchFamily="18" charset="0"/>
              </a:rPr>
              <a:t>Curiosity</a:t>
            </a:r>
            <a:r>
              <a:rPr lang="es-ES" sz="2200" dirty="0" smtClean="0">
                <a:latin typeface="Cooper Black" panose="0208090404030B020404" pitchFamily="18" charset="0"/>
              </a:rPr>
              <a:t>” as </a:t>
            </a:r>
            <a:r>
              <a:rPr lang="es-ES" sz="2200" dirty="0" err="1" smtClean="0">
                <a:latin typeface="Cooper Black" panose="0208090404030B020404" pitchFamily="18" charset="0"/>
              </a:rPr>
              <a:t>the</a:t>
            </a:r>
            <a:r>
              <a:rPr lang="es-ES" sz="2200" dirty="0" smtClean="0">
                <a:latin typeface="Cooper Black" panose="0208090404030B020404" pitchFamily="18" charset="0"/>
              </a:rPr>
              <a:t> </a:t>
            </a:r>
            <a:r>
              <a:rPr lang="es-ES" sz="2200" dirty="0" err="1" smtClean="0">
                <a:latin typeface="Cooper Black" panose="0208090404030B020404" pitchFamily="18" charset="0"/>
              </a:rPr>
              <a:t>key</a:t>
            </a:r>
            <a:r>
              <a:rPr lang="es-ES" sz="2200" dirty="0" smtClean="0">
                <a:latin typeface="Cooper Black" panose="0208090404030B020404" pitchFamily="18" charset="0"/>
              </a:rPr>
              <a:t> </a:t>
            </a:r>
            <a:r>
              <a:rPr lang="es-ES" sz="2200" dirty="0" err="1" smtClean="0">
                <a:latin typeface="Cooper Black" panose="0208090404030B020404" pitchFamily="18" charset="0"/>
              </a:rPr>
              <a:t>internal</a:t>
            </a:r>
            <a:r>
              <a:rPr lang="es-ES" sz="2200" dirty="0" smtClean="0">
                <a:latin typeface="Cooper Black" panose="0208090404030B020404" pitchFamily="18" charset="0"/>
              </a:rPr>
              <a:t> drive </a:t>
            </a:r>
            <a:r>
              <a:rPr lang="es-ES" sz="2200" dirty="0" err="1" smtClean="0">
                <a:latin typeface="Cooper Black" panose="0208090404030B020404" pitchFamily="18" charset="0"/>
              </a:rPr>
              <a:t>that</a:t>
            </a:r>
            <a:r>
              <a:rPr lang="es-ES" sz="2200" dirty="0" smtClean="0">
                <a:latin typeface="Cooper Black" panose="0208090404030B020404" pitchFamily="18" charset="0"/>
              </a:rPr>
              <a:t> </a:t>
            </a:r>
            <a:r>
              <a:rPr lang="es-ES" sz="2200" dirty="0" err="1" smtClean="0">
                <a:latin typeface="Cooper Black" panose="0208090404030B020404" pitchFamily="18" charset="0"/>
              </a:rPr>
              <a:t>promotes</a:t>
            </a:r>
            <a:r>
              <a:rPr lang="es-ES" sz="2200" dirty="0" smtClean="0">
                <a:latin typeface="Cooper Black" panose="0208090404030B020404" pitchFamily="18" charset="0"/>
              </a:rPr>
              <a:t> </a:t>
            </a:r>
            <a:r>
              <a:rPr lang="es-ES" sz="2200" dirty="0" err="1" smtClean="0">
                <a:latin typeface="Cooper Black" panose="0208090404030B020404" pitchFamily="18" charset="0"/>
              </a:rPr>
              <a:t>learning</a:t>
            </a:r>
            <a:r>
              <a:rPr lang="es-ES" sz="2200" dirty="0" smtClean="0">
                <a:latin typeface="Cooper Black" panose="0208090404030B020404" pitchFamily="18" charset="0"/>
              </a:rPr>
              <a:t>.</a:t>
            </a:r>
            <a:endParaRPr lang="es-ES" sz="2200" dirty="0">
              <a:latin typeface="Cooper Black" panose="0208090404030B020404" pitchFamily="18" charset="0"/>
            </a:endParaRPr>
          </a:p>
        </p:txBody>
      </p:sp>
      <p:sp>
        <p:nvSpPr>
          <p:cNvPr id="7" name="6 Rectángulo"/>
          <p:cNvSpPr/>
          <p:nvPr/>
        </p:nvSpPr>
        <p:spPr>
          <a:xfrm>
            <a:off x="5004048" y="3228035"/>
            <a:ext cx="3745128" cy="2092881"/>
          </a:xfrm>
          <a:prstGeom prst="rect">
            <a:avLst/>
          </a:prstGeom>
        </p:spPr>
        <p:txBody>
          <a:bodyPr wrap="none">
            <a:spAutoFit/>
          </a:bodyPr>
          <a:lstStyle/>
          <a:p>
            <a:pPr marL="285750" indent="-285750">
              <a:buFont typeface="Wingdings" panose="05000000000000000000" pitchFamily="2" charset="2"/>
              <a:buChar char="ü"/>
            </a:pPr>
            <a:r>
              <a:rPr lang="en-US" sz="2800" b="1" dirty="0" smtClean="0"/>
              <a:t>“knowing </a:t>
            </a:r>
            <a:r>
              <a:rPr lang="en-US" sz="2800" b="1" dirty="0"/>
              <a:t>as knowing </a:t>
            </a:r>
            <a:endParaRPr lang="en-US" sz="2800" b="1" dirty="0" smtClean="0"/>
          </a:p>
          <a:p>
            <a:r>
              <a:rPr lang="en-US" sz="2800" b="1" dirty="0" smtClean="0"/>
              <a:t>how </a:t>
            </a:r>
            <a:r>
              <a:rPr lang="en-US" sz="2800" b="1" dirty="0"/>
              <a:t>to do </a:t>
            </a:r>
            <a:r>
              <a:rPr lang="en-US" sz="2800" b="1" dirty="0" smtClean="0"/>
              <a:t>something”</a:t>
            </a:r>
            <a:endParaRPr lang="es-ES" sz="2800" b="1" dirty="0" smtClean="0"/>
          </a:p>
          <a:p>
            <a:pPr marL="285750" indent="-285750">
              <a:buFont typeface="Wingdings" panose="05000000000000000000" pitchFamily="2" charset="2"/>
              <a:buChar char="ü"/>
            </a:pPr>
            <a:r>
              <a:rPr lang="en-US" sz="2800" b="1" dirty="0" smtClean="0"/>
              <a:t>“studying </a:t>
            </a:r>
            <a:r>
              <a:rPr lang="en-US" sz="2800" b="1" dirty="0"/>
              <a:t>something </a:t>
            </a:r>
            <a:endParaRPr lang="en-US" sz="2800" b="1" dirty="0" smtClean="0"/>
          </a:p>
          <a:p>
            <a:r>
              <a:rPr lang="en-US" sz="2800" b="1" dirty="0" smtClean="0"/>
              <a:t>to </a:t>
            </a:r>
            <a:r>
              <a:rPr lang="en-US" sz="2800" b="1" dirty="0"/>
              <a:t>be </a:t>
            </a:r>
            <a:r>
              <a:rPr lang="en-US" sz="2800" b="1" dirty="0" smtClean="0"/>
              <a:t>applied”</a:t>
            </a:r>
            <a:endParaRPr lang="es-ES" sz="2800" b="1" dirty="0" smtClean="0"/>
          </a:p>
          <a:p>
            <a:endParaRPr lang="es-ES" dirty="0"/>
          </a:p>
        </p:txBody>
      </p:sp>
      <p:sp>
        <p:nvSpPr>
          <p:cNvPr id="8" name="7 CuadroTexto"/>
          <p:cNvSpPr txBox="1"/>
          <p:nvPr/>
        </p:nvSpPr>
        <p:spPr>
          <a:xfrm>
            <a:off x="5148065" y="2509792"/>
            <a:ext cx="2752967" cy="523220"/>
          </a:xfrm>
          <a:prstGeom prst="rect">
            <a:avLst/>
          </a:prstGeom>
          <a:noFill/>
        </p:spPr>
        <p:txBody>
          <a:bodyPr wrap="square" rtlCol="0">
            <a:spAutoFit/>
          </a:bodyPr>
          <a:lstStyle/>
          <a:p>
            <a:r>
              <a:rPr lang="es-ES" sz="2800" b="1" dirty="0" smtClean="0"/>
              <a:t>Basic </a:t>
            </a:r>
            <a:r>
              <a:rPr lang="es-ES" sz="2800" b="1" dirty="0" err="1" smtClean="0"/>
              <a:t>principles</a:t>
            </a:r>
            <a:r>
              <a:rPr lang="es-ES" sz="2800" b="1" dirty="0" smtClean="0"/>
              <a:t>:</a:t>
            </a:r>
            <a:endParaRPr lang="es-ES" sz="2800" b="1" dirty="0"/>
          </a:p>
        </p:txBody>
      </p:sp>
      <p:sp>
        <p:nvSpPr>
          <p:cNvPr id="6" name="5 Flecha curvada hacia la izquierda"/>
          <p:cNvSpPr/>
          <p:nvPr/>
        </p:nvSpPr>
        <p:spPr>
          <a:xfrm rot="17720740">
            <a:off x="4932977" y="670291"/>
            <a:ext cx="998570" cy="1944257"/>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solidFill>
                <a:schemeClr val="tx1"/>
              </a:solidFill>
            </a:endParaRPr>
          </a:p>
        </p:txBody>
      </p:sp>
    </p:spTree>
    <p:extLst>
      <p:ext uri="{BB962C8B-B14F-4D97-AF65-F5344CB8AC3E}">
        <p14:creationId xmlns:p14="http://schemas.microsoft.com/office/powerpoint/2010/main" xmlns="" val="39163819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00"/>
                                        <p:tgtEl>
                                          <p:spTgt spid="4"/>
                                        </p:tgtEl>
                                      </p:cBhvr>
                                    </p:animEffect>
                                  </p:childTnLst>
                                </p:cTn>
                              </p:par>
                            </p:childTnLst>
                          </p:cTn>
                        </p:par>
                        <p:par>
                          <p:cTn id="8" fill="hold">
                            <p:stCondLst>
                              <p:cond delay="12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3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3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3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7" grpId="0"/>
      <p:bldP spid="8"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9"/>
            <a:ext cx="8229600" cy="634082"/>
          </a:xfrm>
        </p:spPr>
        <p:txBody>
          <a:bodyPr>
            <a:normAutofit fontScale="90000"/>
          </a:bodyPr>
          <a:lstStyle/>
          <a:p>
            <a:endParaRPr lang="es-ES" sz="4000" dirty="0"/>
          </a:p>
        </p:txBody>
      </p:sp>
      <p:sp>
        <p:nvSpPr>
          <p:cNvPr id="3" name="2 Marcador de contenido"/>
          <p:cNvSpPr>
            <a:spLocks noGrp="1"/>
          </p:cNvSpPr>
          <p:nvPr>
            <p:ph idx="1"/>
          </p:nvPr>
        </p:nvSpPr>
        <p:spPr>
          <a:xfrm>
            <a:off x="714349" y="2500307"/>
            <a:ext cx="6490495" cy="526239"/>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0" indent="0">
              <a:buNone/>
            </a:pPr>
            <a:r>
              <a:rPr lang="en-US" dirty="0" smtClean="0"/>
              <a:t>Teaching: from practice to theory</a:t>
            </a:r>
            <a:endParaRPr lang="es-ES" dirty="0" smtClean="0"/>
          </a:p>
          <a:p>
            <a:endParaRPr lang="es-ES" b="1" dirty="0"/>
          </a:p>
        </p:txBody>
      </p:sp>
      <p:pic>
        <p:nvPicPr>
          <p:cNvPr id="2051" name="Picture 3" descr="C:\Users\Mario Spector\AppData\Local\Microsoft\Windows\Temporary Internet Files\Content.IE5\4MJ0FFB1\MC900441517[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3899" y="3208663"/>
            <a:ext cx="1914525" cy="1108075"/>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C:\Users\Mario Spector\AppData\Local\Microsoft\Windows\Temporary Internet Files\Content.IE5\4MJ0FFB1\MC900088948[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00168" y="3357564"/>
            <a:ext cx="1717243" cy="1794967"/>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429124" y="4714886"/>
            <a:ext cx="1673000" cy="1766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7" name="Picture 9" descr="C:\Users\Mario Spector\AppData\Local\Microsoft\Windows\Temporary Internet Files\Content.IE5\BXICT4RO\MC900088962[1].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929322" y="4500572"/>
            <a:ext cx="1797711" cy="169438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5" name="4 Conector recto de flecha"/>
          <p:cNvCxnSpPr/>
          <p:nvPr/>
        </p:nvCxnSpPr>
        <p:spPr>
          <a:xfrm>
            <a:off x="3500431" y="5072074"/>
            <a:ext cx="288032" cy="18938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descr="C:\Users\Mario Spector\AppData\Local\Microsoft\Windows\Temporary Internet Files\Content.IE5\BXICT4RO\MC900078711[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flipH="1">
            <a:off x="429420" y="2926136"/>
            <a:ext cx="364277" cy="1438968"/>
          </a:xfrm>
          <a:prstGeom prst="rect">
            <a:avLst/>
          </a:prstGeom>
          <a:noFill/>
          <a:extLst>
            <a:ext uri="{909E8E84-426E-40DD-AFC4-6F175D3DCCD1}">
              <a14:hiddenFill xmlns:a14="http://schemas.microsoft.com/office/drawing/2010/main" xmlns="">
                <a:solidFill>
                  <a:srgbClr val="FFFFFF"/>
                </a:solidFill>
              </a14:hiddenFill>
            </a:ext>
          </a:extLst>
        </p:spPr>
      </p:pic>
      <p:sp>
        <p:nvSpPr>
          <p:cNvPr id="4" name="3 CuadroTexto"/>
          <p:cNvSpPr txBox="1"/>
          <p:nvPr/>
        </p:nvSpPr>
        <p:spPr>
          <a:xfrm>
            <a:off x="611559" y="318778"/>
            <a:ext cx="7776864" cy="2008217"/>
          </a:xfrm>
          <a:prstGeom prst="rect">
            <a:avLst/>
          </a:prstGeom>
        </p:spPr>
        <p:style>
          <a:lnRef idx="2">
            <a:schemeClr val="accent2"/>
          </a:lnRef>
          <a:fillRef idx="1">
            <a:schemeClr val="lt1"/>
          </a:fillRef>
          <a:effectRef idx="0">
            <a:schemeClr val="accent2"/>
          </a:effectRef>
          <a:fontRef idx="minor">
            <a:schemeClr val="dk1"/>
          </a:fontRef>
        </p:style>
        <p:txBody>
          <a:bodyPr wrap="square" lIns="91406" tIns="45703" rIns="91406" bIns="45703" rtlCol="0">
            <a:spAutoFit/>
          </a:bodyPr>
          <a:lstStyle/>
          <a:p>
            <a:r>
              <a:rPr lang="en-GB" sz="2400" dirty="0"/>
              <a:t>Unlike the traditional sequence of teaching materials in which crystalline and atomic models are studied from the literature to later arrive at a phase </a:t>
            </a:r>
            <a:r>
              <a:rPr lang="en-GB" sz="2400" dirty="0" smtClean="0"/>
              <a:t>diagram. This </a:t>
            </a:r>
            <a:r>
              <a:rPr lang="en-GB" sz="2400" dirty="0"/>
              <a:t>experience begins directly in the laboratory with students doing cooling curves for the alloy of two </a:t>
            </a:r>
            <a:r>
              <a:rPr lang="en-GB" sz="2400" dirty="0" smtClean="0"/>
              <a:t>metals.</a:t>
            </a:r>
            <a:endParaRPr lang="es-ES" sz="2400" dirty="0"/>
          </a:p>
        </p:txBody>
      </p:sp>
      <p:sp>
        <p:nvSpPr>
          <p:cNvPr id="7" name="6 Rectángulo"/>
          <p:cNvSpPr/>
          <p:nvPr/>
        </p:nvSpPr>
        <p:spPr>
          <a:xfrm>
            <a:off x="5923491" y="3105151"/>
            <a:ext cx="184662" cy="923295"/>
          </a:xfrm>
          <a:prstGeom prst="rect">
            <a:avLst/>
          </a:prstGeom>
        </p:spPr>
        <p:txBody>
          <a:bodyPr wrap="none" lIns="91406" tIns="45703" rIns="91406" bIns="45703">
            <a:spAutoFit/>
          </a:bodyPr>
          <a:lstStyle/>
          <a:p>
            <a:endParaRPr lang="es-ES" dirty="0"/>
          </a:p>
          <a:p>
            <a:endParaRPr lang="es-ES" dirty="0" smtClean="0"/>
          </a:p>
          <a:p>
            <a:endParaRPr lang="es-ES" dirty="0"/>
          </a:p>
        </p:txBody>
      </p:sp>
    </p:spTree>
    <p:extLst>
      <p:ext uri="{BB962C8B-B14F-4D97-AF65-F5344CB8AC3E}">
        <p14:creationId xmlns:p14="http://schemas.microsoft.com/office/powerpoint/2010/main" xmlns="" val="3301063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1484784"/>
            <a:ext cx="8055570" cy="4622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3" name="22 CuadroTexto"/>
          <p:cNvSpPr txBox="1"/>
          <p:nvPr/>
        </p:nvSpPr>
        <p:spPr>
          <a:xfrm>
            <a:off x="827584" y="764704"/>
            <a:ext cx="7207400" cy="43088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s-ES" sz="2200" dirty="0" err="1" smtClean="0">
                <a:latin typeface="Cooper Black" panose="0208090404030B020404" pitchFamily="18" charset="0"/>
              </a:rPr>
              <a:t>Laboratory</a:t>
            </a:r>
            <a:r>
              <a:rPr lang="es-ES" sz="2200" dirty="0" smtClean="0">
                <a:latin typeface="Cooper Black" panose="0208090404030B020404" pitchFamily="18" charset="0"/>
              </a:rPr>
              <a:t> </a:t>
            </a:r>
            <a:r>
              <a:rPr lang="es-ES" sz="2200" dirty="0" err="1" smtClean="0">
                <a:latin typeface="Cooper Black" panose="0208090404030B020404" pitchFamily="18" charset="0"/>
              </a:rPr>
              <a:t>Sequence</a:t>
            </a:r>
            <a:r>
              <a:rPr lang="es-ES" sz="2200" dirty="0" smtClean="0">
                <a:latin typeface="Cooper Black" panose="0208090404030B020404" pitchFamily="18" charset="0"/>
              </a:rPr>
              <a:t>: </a:t>
            </a:r>
            <a:r>
              <a:rPr lang="es-ES" sz="2200" dirty="0" err="1" smtClean="0">
                <a:latin typeface="Cooper Black" panose="0208090404030B020404" pitchFamily="18" charset="0"/>
              </a:rPr>
              <a:t>From</a:t>
            </a:r>
            <a:r>
              <a:rPr lang="es-ES" sz="2200" dirty="0" smtClean="0">
                <a:latin typeface="Cooper Black" panose="0208090404030B020404" pitchFamily="18" charset="0"/>
              </a:rPr>
              <a:t> </a:t>
            </a:r>
            <a:r>
              <a:rPr lang="es-ES" sz="2200" dirty="0" err="1" smtClean="0">
                <a:latin typeface="Cooper Black" panose="0208090404030B020404" pitchFamily="18" charset="0"/>
              </a:rPr>
              <a:t>Practice</a:t>
            </a:r>
            <a:r>
              <a:rPr lang="es-ES" sz="2200" dirty="0" smtClean="0">
                <a:latin typeface="Cooper Black" panose="0208090404030B020404" pitchFamily="18" charset="0"/>
              </a:rPr>
              <a:t> to </a:t>
            </a:r>
            <a:r>
              <a:rPr lang="es-ES" sz="2200" dirty="0" err="1" smtClean="0">
                <a:latin typeface="Cooper Black" panose="0208090404030B020404" pitchFamily="18" charset="0"/>
              </a:rPr>
              <a:t>Theory</a:t>
            </a:r>
            <a:endParaRPr lang="es-ES" sz="2200" dirty="0">
              <a:latin typeface="Cooper Black" panose="0208090404030B020404" pitchFamily="18" charset="0"/>
            </a:endParaRPr>
          </a:p>
        </p:txBody>
      </p:sp>
      <p:sp>
        <p:nvSpPr>
          <p:cNvPr id="4" name="3 CuadroTexto"/>
          <p:cNvSpPr txBox="1"/>
          <p:nvPr/>
        </p:nvSpPr>
        <p:spPr>
          <a:xfrm>
            <a:off x="1000100" y="1714488"/>
            <a:ext cx="910827" cy="369332"/>
          </a:xfrm>
          <a:prstGeom prst="rect">
            <a:avLst/>
          </a:prstGeom>
          <a:noFill/>
        </p:spPr>
        <p:txBody>
          <a:bodyPr wrap="none" rtlCol="0">
            <a:spAutoFit/>
          </a:bodyPr>
          <a:lstStyle/>
          <a:p>
            <a:r>
              <a:rPr lang="es-ES" dirty="0" err="1" smtClean="0"/>
              <a:t>Melting</a:t>
            </a:r>
            <a:endParaRPr lang="es-ES" dirty="0"/>
          </a:p>
        </p:txBody>
      </p:sp>
    </p:spTree>
    <p:extLst>
      <p:ext uri="{BB962C8B-B14F-4D97-AF65-F5344CB8AC3E}">
        <p14:creationId xmlns:p14="http://schemas.microsoft.com/office/powerpoint/2010/main" xmlns="" val="404318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8 Marcador de contenido"/>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0" y="164859"/>
            <a:ext cx="8321772" cy="6693141"/>
          </a:xfrm>
        </p:spPr>
      </p:pic>
      <p:sp>
        <p:nvSpPr>
          <p:cNvPr id="12" name="11 CuadroTexto"/>
          <p:cNvSpPr txBox="1"/>
          <p:nvPr/>
        </p:nvSpPr>
        <p:spPr>
          <a:xfrm>
            <a:off x="0" y="6215082"/>
            <a:ext cx="4960002" cy="400075"/>
          </a:xfrm>
          <a:prstGeom prst="rect">
            <a:avLst/>
          </a:prstGeom>
          <a:noFill/>
        </p:spPr>
        <p:txBody>
          <a:bodyPr wrap="square" lIns="91406" tIns="45703" rIns="91406" bIns="45703" rtlCol="0">
            <a:spAutoFit/>
          </a:bodyPr>
          <a:lstStyle/>
          <a:p>
            <a:r>
              <a:rPr lang="es-ES" sz="2000" dirty="0">
                <a:solidFill>
                  <a:schemeClr val="bg2">
                    <a:lumMod val="90000"/>
                  </a:schemeClr>
                </a:solidFill>
              </a:rPr>
              <a:t>Zn  Al 5%    6to Electromecánica</a:t>
            </a:r>
          </a:p>
        </p:txBody>
      </p:sp>
      <p:sp>
        <p:nvSpPr>
          <p:cNvPr id="2" name="1 Título"/>
          <p:cNvSpPr>
            <a:spLocks noGrp="1"/>
          </p:cNvSpPr>
          <p:nvPr>
            <p:ph type="title"/>
          </p:nvPr>
        </p:nvSpPr>
        <p:spPr>
          <a:xfrm>
            <a:off x="142844" y="3929066"/>
            <a:ext cx="8229600" cy="1143000"/>
          </a:xfrm>
        </p:spPr>
        <p:txBody>
          <a:bodyPr/>
          <a:lstStyle/>
          <a:p>
            <a:r>
              <a:rPr lang="es-ES" dirty="0" err="1" smtClean="0">
                <a:solidFill>
                  <a:schemeClr val="bg2">
                    <a:lumMod val="90000"/>
                  </a:schemeClr>
                </a:solidFill>
              </a:rPr>
              <a:t>Thank</a:t>
            </a:r>
            <a:r>
              <a:rPr lang="es-ES" dirty="0" smtClean="0">
                <a:solidFill>
                  <a:schemeClr val="bg2">
                    <a:lumMod val="90000"/>
                  </a:schemeClr>
                </a:solidFill>
              </a:rPr>
              <a:t> </a:t>
            </a:r>
            <a:r>
              <a:rPr lang="es-ES" dirty="0" err="1" smtClean="0">
                <a:solidFill>
                  <a:schemeClr val="bg2">
                    <a:lumMod val="90000"/>
                  </a:schemeClr>
                </a:solidFill>
              </a:rPr>
              <a:t>you</a:t>
            </a:r>
            <a:r>
              <a:rPr lang="es-ES" dirty="0" smtClean="0">
                <a:solidFill>
                  <a:schemeClr val="bg2">
                    <a:lumMod val="90000"/>
                  </a:schemeClr>
                </a:solidFill>
              </a:rPr>
              <a:t>.</a:t>
            </a:r>
            <a:endParaRPr lang="es-ES" dirty="0">
              <a:solidFill>
                <a:schemeClr val="bg2">
                  <a:lumMod val="90000"/>
                </a:schemeClr>
              </a:solidFill>
            </a:endParaRPr>
          </a:p>
        </p:txBody>
      </p:sp>
      <p:sp>
        <p:nvSpPr>
          <p:cNvPr id="14" name="13 Rectángulo"/>
          <p:cNvSpPr/>
          <p:nvPr/>
        </p:nvSpPr>
        <p:spPr>
          <a:xfrm>
            <a:off x="928661" y="500043"/>
            <a:ext cx="6786611" cy="2308324"/>
          </a:xfrm>
          <a:prstGeom prst="rect">
            <a:avLst/>
          </a:prstGeom>
        </p:spPr>
        <p:txBody>
          <a:bodyPr wrap="square" lIns="91406" tIns="45703" rIns="91406" bIns="45703">
            <a:spAutoFit/>
          </a:bodyPr>
          <a:lstStyle/>
          <a:p>
            <a:pPr>
              <a:buNone/>
            </a:pPr>
            <a:r>
              <a:rPr lang="nl-NL" b="1" i="1" dirty="0" smtClean="0"/>
              <a:t>“</a:t>
            </a:r>
            <a:r>
              <a:rPr lang="nl-NL" sz="2400" b="1" i="1" dirty="0">
                <a:solidFill>
                  <a:schemeClr val="bg2">
                    <a:lumMod val="90000"/>
                  </a:schemeClr>
                </a:solidFill>
              </a:rPr>
              <a:t>The true educator not only teaches facts but also teaches the young person to think for themselves, to find answers to their own questions based on the learned principles without the need to depend on a teacher or their parents to solve a problem”</a:t>
            </a:r>
          </a:p>
          <a:p>
            <a:pPr>
              <a:buNone/>
            </a:pPr>
            <a:r>
              <a:rPr lang="nl-NL" sz="2400" b="1" i="1" dirty="0">
                <a:solidFill>
                  <a:schemeClr val="bg2">
                    <a:lumMod val="90000"/>
                  </a:schemeClr>
                </a:solidFill>
              </a:rPr>
              <a:t>    Menahem Shnirtzon (1997)  (p. 68).</a:t>
            </a:r>
            <a:endParaRPr lang="es-ES" sz="2400" b="1" i="1" dirty="0">
              <a:solidFill>
                <a:schemeClr val="bg2">
                  <a:lumMod val="90000"/>
                </a:schemeClr>
              </a:solidFill>
            </a:endParaRPr>
          </a:p>
        </p:txBody>
      </p:sp>
    </p:spTree>
    <p:extLst>
      <p:ext uri="{BB962C8B-B14F-4D97-AF65-F5344CB8AC3E}">
        <p14:creationId xmlns:p14="http://schemas.microsoft.com/office/powerpoint/2010/main" xmlns="" val="193974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726</TotalTime>
  <Words>246</Words>
  <Application>Microsoft Office PowerPoint</Application>
  <PresentationFormat>Presentación en pantalla (4:3)</PresentationFormat>
  <Paragraphs>33</Paragraphs>
  <Slides>8</Slides>
  <Notes>1</Notes>
  <HiddenSlides>0</HiddenSlides>
  <MMClips>0</MMClips>
  <ScaleCrop>false</ScaleCrop>
  <HeadingPairs>
    <vt:vector size="4" baseType="variant">
      <vt:variant>
        <vt:lpstr>Tema</vt:lpstr>
      </vt:variant>
      <vt:variant>
        <vt:i4>1</vt:i4>
      </vt:variant>
      <vt:variant>
        <vt:lpstr>Títulos de diapositiva</vt:lpstr>
      </vt:variant>
      <vt:variant>
        <vt:i4>8</vt:i4>
      </vt:variant>
    </vt:vector>
  </HeadingPairs>
  <TitlesOfParts>
    <vt:vector size="9" baseType="lpstr">
      <vt:lpstr>Tema de Office</vt:lpstr>
      <vt:lpstr>  Teaching: from practice to theory  .  </vt:lpstr>
      <vt:lpstr>Diapositiva 2</vt:lpstr>
      <vt:lpstr>demotivated students   </vt:lpstr>
      <vt:lpstr>Cognitive processes seem to be highly activated when curiosity intervenes as motivational energy in the classroom. This conclusion is reached after a teaching experience in a Metallurgy class, with students from a technical school with low interest in learning and studying.</vt:lpstr>
      <vt:lpstr>Diapositiva 5</vt:lpstr>
      <vt:lpstr>Diapositiva 6</vt:lpstr>
      <vt:lpstr>Diapositiva 7</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Mario Spector</dc:creator>
  <cp:lastModifiedBy>Usuario</cp:lastModifiedBy>
  <cp:revision>45</cp:revision>
  <dcterms:created xsi:type="dcterms:W3CDTF">2014-10-21T23:06:00Z</dcterms:created>
  <dcterms:modified xsi:type="dcterms:W3CDTF">2016-03-22T15:54:46Z</dcterms:modified>
</cp:coreProperties>
</file>