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xls" ContentType="application/vnd.ms-excel"/>
  <Default Extension="rels" ContentType="application/vnd.openxmlformats-package.relationships+xml"/>
  <Default Extension="xml" ContentType="application/xml"/>
  <Default Extension="wav" ContentType="audio/wav"/>
  <Default Extension="pptx" ContentType="application/vnd.openxmlformats-officedocument.presentationml.presentation"/>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52"/>
  </p:notesMasterIdLst>
  <p:handoutMasterIdLst>
    <p:handoutMasterId r:id="rId53"/>
  </p:handoutMasterIdLst>
  <p:sldIdLst>
    <p:sldId id="405" r:id="rId2"/>
    <p:sldId id="377" r:id="rId3"/>
    <p:sldId id="402" r:id="rId4"/>
    <p:sldId id="341" r:id="rId5"/>
    <p:sldId id="344" r:id="rId6"/>
    <p:sldId id="373" r:id="rId7"/>
    <p:sldId id="337" r:id="rId8"/>
    <p:sldId id="399" r:id="rId9"/>
    <p:sldId id="400" r:id="rId10"/>
    <p:sldId id="406" r:id="rId11"/>
    <p:sldId id="407" r:id="rId12"/>
    <p:sldId id="306" r:id="rId13"/>
    <p:sldId id="357" r:id="rId14"/>
    <p:sldId id="370" r:id="rId15"/>
    <p:sldId id="386" r:id="rId16"/>
    <p:sldId id="353" r:id="rId17"/>
    <p:sldId id="387" r:id="rId18"/>
    <p:sldId id="376" r:id="rId19"/>
    <p:sldId id="325" r:id="rId20"/>
    <p:sldId id="378" r:id="rId21"/>
    <p:sldId id="319" r:id="rId22"/>
    <p:sldId id="380" r:id="rId23"/>
    <p:sldId id="381" r:id="rId24"/>
    <p:sldId id="383" r:id="rId25"/>
    <p:sldId id="384" r:id="rId26"/>
    <p:sldId id="345" r:id="rId27"/>
    <p:sldId id="352" r:id="rId28"/>
    <p:sldId id="346" r:id="rId29"/>
    <p:sldId id="388" r:id="rId30"/>
    <p:sldId id="389" r:id="rId31"/>
    <p:sldId id="390" r:id="rId32"/>
    <p:sldId id="391" r:id="rId33"/>
    <p:sldId id="392" r:id="rId34"/>
    <p:sldId id="393" r:id="rId35"/>
    <p:sldId id="408" r:id="rId36"/>
    <p:sldId id="394" r:id="rId37"/>
    <p:sldId id="329" r:id="rId38"/>
    <p:sldId id="314" r:id="rId39"/>
    <p:sldId id="403" r:id="rId40"/>
    <p:sldId id="312" r:id="rId41"/>
    <p:sldId id="398" r:id="rId42"/>
    <p:sldId id="382" r:id="rId43"/>
    <p:sldId id="330" r:id="rId44"/>
    <p:sldId id="323" r:id="rId45"/>
    <p:sldId id="280" r:id="rId46"/>
    <p:sldId id="281" r:id="rId47"/>
    <p:sldId id="397" r:id="rId48"/>
    <p:sldId id="315" r:id="rId49"/>
    <p:sldId id="374" r:id="rId50"/>
    <p:sldId id="348" r:id="rId51"/>
  </p:sldIdLst>
  <p:sldSz cx="10287000" cy="6858000" type="35mm"/>
  <p:notesSz cx="6669088" cy="9928225"/>
  <p:defaultTextStyle>
    <a:defPPr>
      <a:defRPr lang="it-IT"/>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521415D9-36F7-43E2-AB2F-B90AF26B5E84}">
      <p14:sectionLst xmlns:p14="http://schemas.microsoft.com/office/powerpoint/2010/main">
        <p14:section name="Sezione senza titolo" id="{6FD5C8E0-CB34-4610-8B67-4C9C4EF63341}">
          <p14:sldIdLst>
            <p14:sldId id="405"/>
            <p14:sldId id="377"/>
            <p14:sldId id="402"/>
            <p14:sldId id="341"/>
            <p14:sldId id="344"/>
            <p14:sldId id="373"/>
            <p14:sldId id="337"/>
            <p14:sldId id="399"/>
            <p14:sldId id="400"/>
            <p14:sldId id="406"/>
            <p14:sldId id="407"/>
            <p14:sldId id="306"/>
            <p14:sldId id="357"/>
            <p14:sldId id="370"/>
            <p14:sldId id="386"/>
            <p14:sldId id="353"/>
            <p14:sldId id="387"/>
            <p14:sldId id="376"/>
            <p14:sldId id="325"/>
            <p14:sldId id="378"/>
            <p14:sldId id="319"/>
            <p14:sldId id="380"/>
            <p14:sldId id="381"/>
            <p14:sldId id="383"/>
            <p14:sldId id="384"/>
            <p14:sldId id="345"/>
            <p14:sldId id="352"/>
            <p14:sldId id="346"/>
            <p14:sldId id="388"/>
            <p14:sldId id="389"/>
            <p14:sldId id="390"/>
            <p14:sldId id="391"/>
            <p14:sldId id="392"/>
            <p14:sldId id="393"/>
            <p14:sldId id="408"/>
            <p14:sldId id="394"/>
            <p14:sldId id="329"/>
            <p14:sldId id="314"/>
            <p14:sldId id="403"/>
            <p14:sldId id="312"/>
            <p14:sldId id="398"/>
            <p14:sldId id="382"/>
            <p14:sldId id="330"/>
            <p14:sldId id="323"/>
            <p14:sldId id="280"/>
            <p14:sldId id="281"/>
            <p14:sldId id="397"/>
            <p14:sldId id="315"/>
            <p14:sldId id="374"/>
            <p14:sldId id="34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00"/>
    <a:srgbClr val="FFCCFF"/>
    <a:srgbClr val="9900CC"/>
    <a:srgbClr val="0000CC"/>
    <a:srgbClr val="66FFCC"/>
    <a:srgbClr val="FFFFCC"/>
    <a:srgbClr val="FFFFFF"/>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56" autoAdjust="0"/>
    <p:restoredTop sz="94508" autoAdjust="0"/>
  </p:normalViewPr>
  <p:slideViewPr>
    <p:cSldViewPr>
      <p:cViewPr varScale="1">
        <p:scale>
          <a:sx n="69" d="100"/>
          <a:sy n="69" d="100"/>
        </p:scale>
        <p:origin x="-1458" y="-108"/>
      </p:cViewPr>
      <p:guideLst>
        <p:guide orient="horz" pos="2160"/>
        <p:guide pos="3240"/>
      </p:guideLst>
    </p:cSldViewPr>
  </p:slideViewPr>
  <p:outlineViewPr>
    <p:cViewPr>
      <p:scale>
        <a:sx n="33" d="100"/>
        <a:sy n="33" d="100"/>
      </p:scale>
      <p:origin x="0" y="6701"/>
    </p:cViewPr>
  </p:outlin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889579" cy="497040"/>
          </a:xfrm>
          <a:prstGeom prst="rect">
            <a:avLst/>
          </a:prstGeom>
        </p:spPr>
        <p:txBody>
          <a:bodyPr vert="horz" lIns="89748" tIns="44874" rIns="89748" bIns="44874" rtlCol="0"/>
          <a:lstStyle>
            <a:lvl1pPr algn="l">
              <a:defRPr sz="1200"/>
            </a:lvl1pPr>
          </a:lstStyle>
          <a:p>
            <a:endParaRPr lang="en-US"/>
          </a:p>
        </p:txBody>
      </p:sp>
      <p:sp>
        <p:nvSpPr>
          <p:cNvPr id="3" name="Segnaposto data 2"/>
          <p:cNvSpPr>
            <a:spLocks noGrp="1"/>
          </p:cNvSpPr>
          <p:nvPr>
            <p:ph type="dt" sz="quarter" idx="1"/>
          </p:nvPr>
        </p:nvSpPr>
        <p:spPr>
          <a:xfrm>
            <a:off x="3777971" y="0"/>
            <a:ext cx="2889579" cy="497040"/>
          </a:xfrm>
          <a:prstGeom prst="rect">
            <a:avLst/>
          </a:prstGeom>
        </p:spPr>
        <p:txBody>
          <a:bodyPr vert="horz" lIns="89748" tIns="44874" rIns="89748" bIns="44874" rtlCol="0"/>
          <a:lstStyle>
            <a:lvl1pPr algn="r">
              <a:defRPr sz="1200"/>
            </a:lvl1pPr>
          </a:lstStyle>
          <a:p>
            <a:fld id="{AC74005E-8C52-4A97-943E-0F29F27DF572}" type="datetimeFigureOut">
              <a:rPr lang="en-US" smtClean="0"/>
              <a:t>6/15/2016</a:t>
            </a:fld>
            <a:endParaRPr lang="en-US"/>
          </a:p>
        </p:txBody>
      </p:sp>
      <p:sp>
        <p:nvSpPr>
          <p:cNvPr id="4" name="Segnaposto piè di pagina 3"/>
          <p:cNvSpPr>
            <a:spLocks noGrp="1"/>
          </p:cNvSpPr>
          <p:nvPr>
            <p:ph type="ftr" sz="quarter" idx="2"/>
          </p:nvPr>
        </p:nvSpPr>
        <p:spPr>
          <a:xfrm>
            <a:off x="0" y="9429612"/>
            <a:ext cx="2889579" cy="497040"/>
          </a:xfrm>
          <a:prstGeom prst="rect">
            <a:avLst/>
          </a:prstGeom>
        </p:spPr>
        <p:txBody>
          <a:bodyPr vert="horz" lIns="89748" tIns="44874" rIns="89748" bIns="44874" rtlCol="0" anchor="b"/>
          <a:lstStyle>
            <a:lvl1pPr algn="l">
              <a:defRPr sz="1200"/>
            </a:lvl1pPr>
          </a:lstStyle>
          <a:p>
            <a:endParaRPr lang="en-US"/>
          </a:p>
        </p:txBody>
      </p:sp>
      <p:sp>
        <p:nvSpPr>
          <p:cNvPr id="5" name="Segnaposto numero diapositiva 4"/>
          <p:cNvSpPr>
            <a:spLocks noGrp="1"/>
          </p:cNvSpPr>
          <p:nvPr>
            <p:ph type="sldNum" sz="quarter" idx="3"/>
          </p:nvPr>
        </p:nvSpPr>
        <p:spPr>
          <a:xfrm>
            <a:off x="3777971" y="9429612"/>
            <a:ext cx="2889579" cy="497040"/>
          </a:xfrm>
          <a:prstGeom prst="rect">
            <a:avLst/>
          </a:prstGeom>
        </p:spPr>
        <p:txBody>
          <a:bodyPr vert="horz" lIns="89748" tIns="44874" rIns="89748" bIns="44874" rtlCol="0" anchor="b"/>
          <a:lstStyle>
            <a:lvl1pPr algn="r">
              <a:defRPr sz="1200"/>
            </a:lvl1pPr>
          </a:lstStyle>
          <a:p>
            <a:fld id="{6A04DAFE-7A30-44D3-B8B8-A259FBF821B3}" type="slidenum">
              <a:rPr lang="en-US" smtClean="0"/>
              <a:t>‹N›</a:t>
            </a:fld>
            <a:endParaRPr lang="en-US"/>
          </a:p>
        </p:txBody>
      </p:sp>
    </p:spTree>
    <p:extLst>
      <p:ext uri="{BB962C8B-B14F-4D97-AF65-F5344CB8AC3E}">
        <p14:creationId xmlns:p14="http://schemas.microsoft.com/office/powerpoint/2010/main" val="8124158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1" y="0"/>
            <a:ext cx="2889938" cy="49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14" tIns="45507" rIns="91014" bIns="45507" numCol="1" anchor="t" anchorCtr="0" compatLnSpc="1">
            <a:prstTxWarp prst="textNoShape">
              <a:avLst/>
            </a:prstTxWarp>
          </a:bodyPr>
          <a:lstStyle>
            <a:lvl1pPr>
              <a:defRPr sz="1200"/>
            </a:lvl1pPr>
          </a:lstStyle>
          <a:p>
            <a:pPr>
              <a:defRPr/>
            </a:pPr>
            <a:endParaRPr lang="en-US"/>
          </a:p>
        </p:txBody>
      </p:sp>
      <p:sp>
        <p:nvSpPr>
          <p:cNvPr id="27651" name="Rectangle 3"/>
          <p:cNvSpPr>
            <a:spLocks noGrp="1" noChangeArrowheads="1"/>
          </p:cNvSpPr>
          <p:nvPr>
            <p:ph type="dt" idx="1"/>
          </p:nvPr>
        </p:nvSpPr>
        <p:spPr bwMode="auto">
          <a:xfrm>
            <a:off x="3779150" y="0"/>
            <a:ext cx="2889938" cy="49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14" tIns="45507" rIns="91014" bIns="45507" numCol="1" anchor="t" anchorCtr="0" compatLnSpc="1">
            <a:prstTxWarp prst="textNoShape">
              <a:avLst/>
            </a:prstTxWarp>
          </a:bodyPr>
          <a:lstStyle>
            <a:lvl1pPr algn="r">
              <a:defRPr sz="1200"/>
            </a:lvl1pPr>
          </a:lstStyle>
          <a:p>
            <a:pPr>
              <a:defRPr/>
            </a:pPr>
            <a:endParaRPr lang="en-US"/>
          </a:p>
        </p:txBody>
      </p:sp>
      <p:sp>
        <p:nvSpPr>
          <p:cNvPr id="37892" name="Rectangle 4"/>
          <p:cNvSpPr>
            <a:spLocks noGrp="1" noRot="1" noChangeAspect="1" noChangeArrowheads="1" noTextEdit="1"/>
          </p:cNvSpPr>
          <p:nvPr>
            <p:ph type="sldImg" idx="2"/>
          </p:nvPr>
        </p:nvSpPr>
        <p:spPr bwMode="auto">
          <a:xfrm>
            <a:off x="544513" y="746125"/>
            <a:ext cx="5580062" cy="37211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7653" name="Rectangle 5"/>
          <p:cNvSpPr>
            <a:spLocks noGrp="1" noChangeArrowheads="1"/>
          </p:cNvSpPr>
          <p:nvPr>
            <p:ph type="body" sz="quarter" idx="3"/>
          </p:nvPr>
        </p:nvSpPr>
        <p:spPr bwMode="auto">
          <a:xfrm>
            <a:off x="889212" y="4715907"/>
            <a:ext cx="4890665" cy="4467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14" tIns="45507" rIns="91014" bIns="45507" numCol="1" anchor="t" anchorCtr="0" compatLnSpc="1">
            <a:prstTxWarp prst="textNoShape">
              <a:avLst/>
            </a:prstTxWarp>
          </a:bodyPr>
          <a:lstStyle/>
          <a:p>
            <a:pPr lvl="0"/>
            <a:r>
              <a:rPr lang="it-IT" noProof="0" smtClean="0"/>
              <a:t>Fare clic per modificare gli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27654" name="Rectangle 6"/>
          <p:cNvSpPr>
            <a:spLocks noGrp="1" noChangeArrowheads="1"/>
          </p:cNvSpPr>
          <p:nvPr>
            <p:ph type="ftr" sz="quarter" idx="4"/>
          </p:nvPr>
        </p:nvSpPr>
        <p:spPr bwMode="auto">
          <a:xfrm>
            <a:off x="1" y="9431814"/>
            <a:ext cx="2889938" cy="49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14" tIns="45507" rIns="91014" bIns="45507" numCol="1" anchor="b" anchorCtr="0" compatLnSpc="1">
            <a:prstTxWarp prst="textNoShape">
              <a:avLst/>
            </a:prstTxWarp>
          </a:bodyPr>
          <a:lstStyle>
            <a:lvl1pPr>
              <a:defRPr sz="1200"/>
            </a:lvl1pPr>
          </a:lstStyle>
          <a:p>
            <a:pPr>
              <a:defRPr/>
            </a:pPr>
            <a:endParaRPr lang="en-US"/>
          </a:p>
        </p:txBody>
      </p:sp>
      <p:sp>
        <p:nvSpPr>
          <p:cNvPr id="27655" name="Rectangle 7"/>
          <p:cNvSpPr>
            <a:spLocks noGrp="1" noChangeArrowheads="1"/>
          </p:cNvSpPr>
          <p:nvPr>
            <p:ph type="sldNum" sz="quarter" idx="5"/>
          </p:nvPr>
        </p:nvSpPr>
        <p:spPr bwMode="auto">
          <a:xfrm>
            <a:off x="3779150" y="9431814"/>
            <a:ext cx="2889938" cy="49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14" tIns="45507" rIns="91014" bIns="45507" numCol="1" anchor="b" anchorCtr="0" compatLnSpc="1">
            <a:prstTxWarp prst="textNoShape">
              <a:avLst/>
            </a:prstTxWarp>
          </a:bodyPr>
          <a:lstStyle>
            <a:lvl1pPr algn="r">
              <a:defRPr sz="1200"/>
            </a:lvl1pPr>
          </a:lstStyle>
          <a:p>
            <a:pPr>
              <a:defRPr/>
            </a:pPr>
            <a:fld id="{81861192-D1AD-429A-83B3-AB3A113F2AB6}" type="slidenum">
              <a:rPr lang="en-US"/>
              <a:pPr>
                <a:defRPr/>
              </a:pPr>
              <a:t>‹N›</a:t>
            </a:fld>
            <a:endParaRPr lang="en-US"/>
          </a:p>
        </p:txBody>
      </p:sp>
    </p:spTree>
    <p:extLst>
      <p:ext uri="{BB962C8B-B14F-4D97-AF65-F5344CB8AC3E}">
        <p14:creationId xmlns:p14="http://schemas.microsoft.com/office/powerpoint/2010/main" val="21166316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81861192-D1AD-429A-83B3-AB3A113F2AB6}" type="slidenum">
              <a:rPr lang="en-US" smtClean="0"/>
              <a:pPr>
                <a:defRPr/>
              </a:pPr>
              <a:t>2</a:t>
            </a:fld>
            <a:endParaRPr lang="en-US"/>
          </a:p>
        </p:txBody>
      </p:sp>
    </p:spTree>
    <p:extLst>
      <p:ext uri="{BB962C8B-B14F-4D97-AF65-F5344CB8AC3E}">
        <p14:creationId xmlns:p14="http://schemas.microsoft.com/office/powerpoint/2010/main" val="40711694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39488" indent="-284418">
              <a:defRPr sz="2400">
                <a:solidFill>
                  <a:schemeClr val="tx1"/>
                </a:solidFill>
                <a:latin typeface="Times New Roman" pitchFamily="18" charset="0"/>
              </a:defRPr>
            </a:lvl2pPr>
            <a:lvl3pPr marL="1137672" indent="-227534">
              <a:defRPr sz="2400">
                <a:solidFill>
                  <a:schemeClr val="tx1"/>
                </a:solidFill>
                <a:latin typeface="Times New Roman" pitchFamily="18" charset="0"/>
              </a:defRPr>
            </a:lvl3pPr>
            <a:lvl4pPr marL="1592742" indent="-227534">
              <a:defRPr sz="2400">
                <a:solidFill>
                  <a:schemeClr val="tx1"/>
                </a:solidFill>
                <a:latin typeface="Times New Roman" pitchFamily="18" charset="0"/>
              </a:defRPr>
            </a:lvl4pPr>
            <a:lvl5pPr marL="2047810" indent="-227534">
              <a:defRPr sz="2400">
                <a:solidFill>
                  <a:schemeClr val="tx1"/>
                </a:solidFill>
                <a:latin typeface="Times New Roman" pitchFamily="18" charset="0"/>
              </a:defRPr>
            </a:lvl5pPr>
            <a:lvl6pPr marL="2502880" indent="-227534" eaLnBrk="0" fontAlgn="base" hangingPunct="0">
              <a:spcBef>
                <a:spcPct val="0"/>
              </a:spcBef>
              <a:spcAft>
                <a:spcPct val="0"/>
              </a:spcAft>
              <a:defRPr sz="2400">
                <a:solidFill>
                  <a:schemeClr val="tx1"/>
                </a:solidFill>
                <a:latin typeface="Times New Roman" pitchFamily="18" charset="0"/>
              </a:defRPr>
            </a:lvl6pPr>
            <a:lvl7pPr marL="2957949" indent="-227534" eaLnBrk="0" fontAlgn="base" hangingPunct="0">
              <a:spcBef>
                <a:spcPct val="0"/>
              </a:spcBef>
              <a:spcAft>
                <a:spcPct val="0"/>
              </a:spcAft>
              <a:defRPr sz="2400">
                <a:solidFill>
                  <a:schemeClr val="tx1"/>
                </a:solidFill>
                <a:latin typeface="Times New Roman" pitchFamily="18" charset="0"/>
              </a:defRPr>
            </a:lvl7pPr>
            <a:lvl8pPr marL="3413018" indent="-227534" eaLnBrk="0" fontAlgn="base" hangingPunct="0">
              <a:spcBef>
                <a:spcPct val="0"/>
              </a:spcBef>
              <a:spcAft>
                <a:spcPct val="0"/>
              </a:spcAft>
              <a:defRPr sz="2400">
                <a:solidFill>
                  <a:schemeClr val="tx1"/>
                </a:solidFill>
                <a:latin typeface="Times New Roman" pitchFamily="18" charset="0"/>
              </a:defRPr>
            </a:lvl8pPr>
            <a:lvl9pPr marL="3868087" indent="-227534" eaLnBrk="0" fontAlgn="base" hangingPunct="0">
              <a:spcBef>
                <a:spcPct val="0"/>
              </a:spcBef>
              <a:spcAft>
                <a:spcPct val="0"/>
              </a:spcAft>
              <a:defRPr sz="2400">
                <a:solidFill>
                  <a:schemeClr val="tx1"/>
                </a:solidFill>
                <a:latin typeface="Times New Roman" pitchFamily="18" charset="0"/>
              </a:defRPr>
            </a:lvl9pPr>
          </a:lstStyle>
          <a:p>
            <a:fld id="{2F59A4B8-E223-4013-89AE-861764D03309}" type="slidenum">
              <a:rPr lang="en-US" altLang="it-IT" sz="1200"/>
              <a:pPr/>
              <a:t>12</a:t>
            </a:fld>
            <a:endParaRPr lang="en-US" altLang="it-IT" sz="120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p:spPr>
        <p:txBody>
          <a:bodyPr/>
          <a:lstStyle/>
          <a:p>
            <a:endParaRPr lang="en-US" altLang="it-IT"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81861192-D1AD-429A-83B3-AB3A113F2AB6}" type="slidenum">
              <a:rPr lang="en-US" smtClean="0"/>
              <a:pPr>
                <a:defRPr/>
              </a:pPr>
              <a:t>14</a:t>
            </a:fld>
            <a:endParaRPr lang="en-US"/>
          </a:p>
        </p:txBody>
      </p:sp>
    </p:spTree>
    <p:extLst>
      <p:ext uri="{BB962C8B-B14F-4D97-AF65-F5344CB8AC3E}">
        <p14:creationId xmlns:p14="http://schemas.microsoft.com/office/powerpoint/2010/main" val="3415766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a:defRPr sz="2400">
                <a:solidFill>
                  <a:schemeClr val="tx1"/>
                </a:solidFill>
                <a:latin typeface="Times New Roman" pitchFamily="18" charset="0"/>
              </a:defRPr>
            </a:lvl1pPr>
            <a:lvl2pPr marL="739488" indent="-284418">
              <a:defRPr sz="2400">
                <a:solidFill>
                  <a:schemeClr val="tx1"/>
                </a:solidFill>
                <a:latin typeface="Times New Roman" pitchFamily="18" charset="0"/>
              </a:defRPr>
            </a:lvl2pPr>
            <a:lvl3pPr marL="1137672" indent="-227534">
              <a:defRPr sz="2400">
                <a:solidFill>
                  <a:schemeClr val="tx1"/>
                </a:solidFill>
                <a:latin typeface="Times New Roman" pitchFamily="18" charset="0"/>
              </a:defRPr>
            </a:lvl3pPr>
            <a:lvl4pPr marL="1592742" indent="-227534">
              <a:defRPr sz="2400">
                <a:solidFill>
                  <a:schemeClr val="tx1"/>
                </a:solidFill>
                <a:latin typeface="Times New Roman" pitchFamily="18" charset="0"/>
              </a:defRPr>
            </a:lvl4pPr>
            <a:lvl5pPr marL="2047810" indent="-227534">
              <a:defRPr sz="2400">
                <a:solidFill>
                  <a:schemeClr val="tx1"/>
                </a:solidFill>
                <a:latin typeface="Times New Roman" pitchFamily="18" charset="0"/>
              </a:defRPr>
            </a:lvl5pPr>
            <a:lvl6pPr marL="2502880" indent="-227534" eaLnBrk="0" fontAlgn="base" hangingPunct="0">
              <a:spcBef>
                <a:spcPct val="0"/>
              </a:spcBef>
              <a:spcAft>
                <a:spcPct val="0"/>
              </a:spcAft>
              <a:defRPr sz="2400">
                <a:solidFill>
                  <a:schemeClr val="tx1"/>
                </a:solidFill>
                <a:latin typeface="Times New Roman" pitchFamily="18" charset="0"/>
              </a:defRPr>
            </a:lvl6pPr>
            <a:lvl7pPr marL="2957949" indent="-227534" eaLnBrk="0" fontAlgn="base" hangingPunct="0">
              <a:spcBef>
                <a:spcPct val="0"/>
              </a:spcBef>
              <a:spcAft>
                <a:spcPct val="0"/>
              </a:spcAft>
              <a:defRPr sz="2400">
                <a:solidFill>
                  <a:schemeClr val="tx1"/>
                </a:solidFill>
                <a:latin typeface="Times New Roman" pitchFamily="18" charset="0"/>
              </a:defRPr>
            </a:lvl7pPr>
            <a:lvl8pPr marL="3413018" indent="-227534" eaLnBrk="0" fontAlgn="base" hangingPunct="0">
              <a:spcBef>
                <a:spcPct val="0"/>
              </a:spcBef>
              <a:spcAft>
                <a:spcPct val="0"/>
              </a:spcAft>
              <a:defRPr sz="2400">
                <a:solidFill>
                  <a:schemeClr val="tx1"/>
                </a:solidFill>
                <a:latin typeface="Times New Roman" pitchFamily="18" charset="0"/>
              </a:defRPr>
            </a:lvl8pPr>
            <a:lvl9pPr marL="3868087" indent="-227534" eaLnBrk="0" fontAlgn="base" hangingPunct="0">
              <a:spcBef>
                <a:spcPct val="0"/>
              </a:spcBef>
              <a:spcAft>
                <a:spcPct val="0"/>
              </a:spcAft>
              <a:defRPr sz="2400">
                <a:solidFill>
                  <a:schemeClr val="tx1"/>
                </a:solidFill>
                <a:latin typeface="Times New Roman" pitchFamily="18" charset="0"/>
              </a:defRPr>
            </a:lvl9pPr>
          </a:lstStyle>
          <a:p>
            <a:fld id="{9A441723-135F-43E3-A017-458F2426EA95}" type="slidenum">
              <a:rPr lang="en-US" altLang="it-IT" sz="1200"/>
              <a:pPr/>
              <a:t>19</a:t>
            </a:fld>
            <a:endParaRPr lang="en-US" altLang="it-IT" sz="120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p:spPr>
        <p:txBody>
          <a:bodyPr/>
          <a:lstStyle/>
          <a:p>
            <a:endParaRPr lang="en-US" altLang="it-IT"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544513" y="746125"/>
            <a:ext cx="5580062" cy="3721100"/>
          </a:xfrm>
        </p:spPr>
      </p:sp>
      <p:sp>
        <p:nvSpPr>
          <p:cNvPr id="3" name="Segnaposto note 2"/>
          <p:cNvSpPr>
            <a:spLocks noGrp="1"/>
          </p:cNvSpPr>
          <p:nvPr>
            <p:ph type="body" idx="1"/>
          </p:nvPr>
        </p:nvSpPr>
        <p:spPr/>
        <p:txBody>
          <a:bodyPr/>
          <a:lstStyle/>
          <a:p>
            <a:endParaRPr lang="en-US" dirty="0"/>
          </a:p>
        </p:txBody>
      </p:sp>
      <p:sp>
        <p:nvSpPr>
          <p:cNvPr id="4" name="Segnaposto numero diapositiva 3"/>
          <p:cNvSpPr>
            <a:spLocks noGrp="1"/>
          </p:cNvSpPr>
          <p:nvPr>
            <p:ph type="sldNum" sz="quarter" idx="10"/>
          </p:nvPr>
        </p:nvSpPr>
        <p:spPr/>
        <p:txBody>
          <a:bodyPr/>
          <a:lstStyle/>
          <a:p>
            <a:fld id="{2B72A48E-12DA-48C1-ABB7-5550B000AC7D}" type="slidenum">
              <a:rPr lang="it-IT" smtClean="0"/>
              <a:t>26</a:t>
            </a:fld>
            <a:endParaRPr lang="it-IT"/>
          </a:p>
        </p:txBody>
      </p:sp>
    </p:spTree>
    <p:extLst>
      <p:ext uri="{BB962C8B-B14F-4D97-AF65-F5344CB8AC3E}">
        <p14:creationId xmlns:p14="http://schemas.microsoft.com/office/powerpoint/2010/main" val="1395553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81861192-D1AD-429A-83B3-AB3A113F2AB6}" type="slidenum">
              <a:rPr lang="en-US" smtClean="0"/>
              <a:pPr>
                <a:defRPr/>
              </a:pPr>
              <a:t>47</a:t>
            </a:fld>
            <a:endParaRPr lang="en-US"/>
          </a:p>
        </p:txBody>
      </p:sp>
    </p:spTree>
    <p:extLst>
      <p:ext uri="{BB962C8B-B14F-4D97-AF65-F5344CB8AC3E}">
        <p14:creationId xmlns:p14="http://schemas.microsoft.com/office/powerpoint/2010/main" val="2392244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771525" y="2130425"/>
            <a:ext cx="874395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CC0E36B-DBAD-4E4F-8719-51F064F67AE6}" type="slidenum">
              <a:rPr lang="en-US"/>
              <a:pPr>
                <a:defRPr/>
              </a:pPr>
              <a:t>‹N›</a:t>
            </a:fld>
            <a:endParaRPr lang="en-US"/>
          </a:p>
        </p:txBody>
      </p:sp>
    </p:spTree>
    <p:extLst>
      <p:ext uri="{BB962C8B-B14F-4D97-AF65-F5344CB8AC3E}">
        <p14:creationId xmlns:p14="http://schemas.microsoft.com/office/powerpoint/2010/main" val="361857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A64B173-6F4A-4816-8530-CC5831342AE6}" type="slidenum">
              <a:rPr lang="en-US"/>
              <a:pPr>
                <a:defRPr/>
              </a:pPr>
              <a:t>‹N›</a:t>
            </a:fld>
            <a:endParaRPr lang="en-US"/>
          </a:p>
        </p:txBody>
      </p:sp>
    </p:spTree>
    <p:extLst>
      <p:ext uri="{BB962C8B-B14F-4D97-AF65-F5344CB8AC3E}">
        <p14:creationId xmlns:p14="http://schemas.microsoft.com/office/powerpoint/2010/main" val="1231845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12800" y="4406900"/>
            <a:ext cx="874395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6DF8FCA-1448-4CD4-BB13-44B85FCEDA92}" type="slidenum">
              <a:rPr lang="en-US"/>
              <a:pPr>
                <a:defRPr/>
              </a:pPr>
              <a:t>‹N›</a:t>
            </a:fld>
            <a:endParaRPr lang="en-US"/>
          </a:p>
        </p:txBody>
      </p:sp>
    </p:spTree>
    <p:extLst>
      <p:ext uri="{BB962C8B-B14F-4D97-AF65-F5344CB8AC3E}">
        <p14:creationId xmlns:p14="http://schemas.microsoft.com/office/powerpoint/2010/main" val="40600825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771525"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5219700"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F8CC2D9-CF00-4D8E-B97A-5FF67790903D}" type="slidenum">
              <a:rPr lang="en-US"/>
              <a:pPr>
                <a:defRPr/>
              </a:pPr>
              <a:t>‹N›</a:t>
            </a:fld>
            <a:endParaRPr lang="en-US"/>
          </a:p>
        </p:txBody>
      </p:sp>
    </p:spTree>
    <p:extLst>
      <p:ext uri="{BB962C8B-B14F-4D97-AF65-F5344CB8AC3E}">
        <p14:creationId xmlns:p14="http://schemas.microsoft.com/office/powerpoint/2010/main" val="2031192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514350" y="274638"/>
            <a:ext cx="92583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04FF822-E575-4558-93D0-119756D177AC}" type="slidenum">
              <a:rPr lang="en-US"/>
              <a:pPr>
                <a:defRPr/>
              </a:pPr>
              <a:t>‹N›</a:t>
            </a:fld>
            <a:endParaRPr lang="en-US"/>
          </a:p>
        </p:txBody>
      </p:sp>
    </p:spTree>
    <p:extLst>
      <p:ext uri="{BB962C8B-B14F-4D97-AF65-F5344CB8AC3E}">
        <p14:creationId xmlns:p14="http://schemas.microsoft.com/office/powerpoint/2010/main" val="3847644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F6B26F4-8ADE-43AC-97DF-33C1BA90AFDE}" type="slidenum">
              <a:rPr lang="en-US"/>
              <a:pPr>
                <a:defRPr/>
              </a:pPr>
              <a:t>‹N›</a:t>
            </a:fld>
            <a:endParaRPr lang="en-US"/>
          </a:p>
        </p:txBody>
      </p:sp>
    </p:spTree>
    <p:extLst>
      <p:ext uri="{BB962C8B-B14F-4D97-AF65-F5344CB8AC3E}">
        <p14:creationId xmlns:p14="http://schemas.microsoft.com/office/powerpoint/2010/main" val="3898703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7C2BA7A-D574-4E7E-B85D-5E7E69E39E61}" type="slidenum">
              <a:rPr lang="en-US"/>
              <a:pPr>
                <a:defRPr/>
              </a:pPr>
              <a:t>‹N›</a:t>
            </a:fld>
            <a:endParaRPr lang="en-US"/>
          </a:p>
        </p:txBody>
      </p:sp>
    </p:spTree>
    <p:extLst>
      <p:ext uri="{BB962C8B-B14F-4D97-AF65-F5344CB8AC3E}">
        <p14:creationId xmlns:p14="http://schemas.microsoft.com/office/powerpoint/2010/main" val="3058530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514350" y="273050"/>
            <a:ext cx="3384550"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2895CBD-82EF-4BAB-A8F9-FA707D57E313}" type="slidenum">
              <a:rPr lang="en-US"/>
              <a:pPr>
                <a:defRPr/>
              </a:pPr>
              <a:t>‹N›</a:t>
            </a:fld>
            <a:endParaRPr lang="en-US"/>
          </a:p>
        </p:txBody>
      </p:sp>
    </p:spTree>
    <p:extLst>
      <p:ext uri="{BB962C8B-B14F-4D97-AF65-F5344CB8AC3E}">
        <p14:creationId xmlns:p14="http://schemas.microsoft.com/office/powerpoint/2010/main" val="1748197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016125" y="4800600"/>
            <a:ext cx="61722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55DBF0B-031C-442C-AFC8-A2B58B3FB2DB}" type="slidenum">
              <a:rPr lang="en-US"/>
              <a:pPr>
                <a:defRPr/>
              </a:pPr>
              <a:t>‹N›</a:t>
            </a:fld>
            <a:endParaRPr lang="en-US"/>
          </a:p>
        </p:txBody>
      </p:sp>
    </p:spTree>
    <p:extLst>
      <p:ext uri="{BB962C8B-B14F-4D97-AF65-F5344CB8AC3E}">
        <p14:creationId xmlns:p14="http://schemas.microsoft.com/office/powerpoint/2010/main" val="2069253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54C82E4-B6ED-40E4-8CCB-34BB2DD7E7BE}" type="slidenum">
              <a:rPr lang="en-US"/>
              <a:pPr>
                <a:defRPr/>
              </a:pPr>
              <a:t>‹N›</a:t>
            </a:fld>
            <a:endParaRPr lang="en-US"/>
          </a:p>
        </p:txBody>
      </p:sp>
    </p:spTree>
    <p:extLst>
      <p:ext uri="{BB962C8B-B14F-4D97-AF65-F5344CB8AC3E}">
        <p14:creationId xmlns:p14="http://schemas.microsoft.com/office/powerpoint/2010/main" val="1311464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7329488" y="609600"/>
            <a:ext cx="2185987" cy="54864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771525" y="609600"/>
            <a:ext cx="6405563" cy="54864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9CCE93F-FAC7-4F33-B1FE-30B055E7F9C2}" type="slidenum">
              <a:rPr lang="en-US"/>
              <a:pPr>
                <a:defRPr/>
              </a:pPr>
              <a:t>‹N›</a:t>
            </a:fld>
            <a:endParaRPr lang="en-US"/>
          </a:p>
        </p:txBody>
      </p:sp>
    </p:spTree>
    <p:extLst>
      <p:ext uri="{BB962C8B-B14F-4D97-AF65-F5344CB8AC3E}">
        <p14:creationId xmlns:p14="http://schemas.microsoft.com/office/powerpoint/2010/main" val="1196532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71525" y="609600"/>
            <a:ext cx="874395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it-IT" altLang="it-IT" smtClean="0"/>
              <a:t>Fare clic per modificare lo stile del titolo dello schema</a:t>
            </a:r>
          </a:p>
        </p:txBody>
      </p:sp>
      <p:sp>
        <p:nvSpPr>
          <p:cNvPr id="1027" name="Rectangle 3"/>
          <p:cNvSpPr>
            <a:spLocks noGrp="1" noChangeArrowheads="1"/>
          </p:cNvSpPr>
          <p:nvPr>
            <p:ph type="body" idx="1"/>
          </p:nvPr>
        </p:nvSpPr>
        <p:spPr bwMode="auto">
          <a:xfrm>
            <a:off x="771525" y="1981200"/>
            <a:ext cx="874395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altLang="it-IT" smtClean="0"/>
              <a:t>Fare clic per modificare gli stili del testo dello schema</a:t>
            </a:r>
          </a:p>
          <a:p>
            <a:pPr lvl="1"/>
            <a:r>
              <a:rPr lang="it-IT" altLang="it-IT" smtClean="0"/>
              <a:t>Secondo livello</a:t>
            </a:r>
          </a:p>
          <a:p>
            <a:pPr lvl="2"/>
            <a:r>
              <a:rPr lang="it-IT" altLang="it-IT" smtClean="0"/>
              <a:t>Terzo livello</a:t>
            </a:r>
          </a:p>
          <a:p>
            <a:pPr lvl="3"/>
            <a:r>
              <a:rPr lang="it-IT" altLang="it-IT" smtClean="0"/>
              <a:t>Quarto livello</a:t>
            </a:r>
          </a:p>
          <a:p>
            <a:pPr lvl="4"/>
            <a:r>
              <a:rPr lang="it-IT" altLang="it-IT" smtClean="0"/>
              <a:t>Quinto livello</a:t>
            </a:r>
          </a:p>
        </p:txBody>
      </p:sp>
      <p:sp>
        <p:nvSpPr>
          <p:cNvPr id="1028" name="Rectangle 4"/>
          <p:cNvSpPr>
            <a:spLocks noGrp="1" noChangeArrowheads="1"/>
          </p:cNvSpPr>
          <p:nvPr>
            <p:ph type="dt" sz="half" idx="2"/>
          </p:nvPr>
        </p:nvSpPr>
        <p:spPr bwMode="auto">
          <a:xfrm>
            <a:off x="771525" y="6248400"/>
            <a:ext cx="21431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514725" y="6248400"/>
            <a:ext cx="3257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7372350" y="6248400"/>
            <a:ext cx="21431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083CD67A-A80A-440B-A7C1-EFECA8102591}" type="slidenum">
              <a:rPr lang="en-US"/>
              <a:pPr>
                <a:defRPr/>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3.emf"/><Relationship Id="rId5" Type="http://schemas.openxmlformats.org/officeDocument/2006/relationships/package" Target="../embeddings/Microsoft_PowerPoint_Presentation1.pptx"/><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www.nutritionandmetabolism.com/content/3/1/42"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vmlDrawing" Target="../drawings/vmlDrawing3.vml"/><Relationship Id="rId4" Type="http://schemas.openxmlformats.org/officeDocument/2006/relationships/image" Target="../media/image13.emf"/></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xml"/><Relationship Id="rId1" Type="http://schemas.openxmlformats.org/officeDocument/2006/relationships/vmlDrawing" Target="../drawings/vmlDrawing4.vml"/><Relationship Id="rId4" Type="http://schemas.openxmlformats.org/officeDocument/2006/relationships/image" Target="../media/image14.e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xml"/><Relationship Id="rId1" Type="http://schemas.openxmlformats.org/officeDocument/2006/relationships/vmlDrawing" Target="../drawings/vmlDrawing5.vml"/><Relationship Id="rId4" Type="http://schemas.openxmlformats.org/officeDocument/2006/relationships/image" Target="../media/image15.emf"/></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xml"/><Relationship Id="rId1" Type="http://schemas.openxmlformats.org/officeDocument/2006/relationships/vmlDrawing" Target="../drawings/vmlDrawing6.vml"/><Relationship Id="rId4" Type="http://schemas.openxmlformats.org/officeDocument/2006/relationships/image" Target="../media/image16.emf"/></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xml"/><Relationship Id="rId1" Type="http://schemas.openxmlformats.org/officeDocument/2006/relationships/vmlDrawing" Target="../drawings/vmlDrawing7.vml"/><Relationship Id="rId4" Type="http://schemas.openxmlformats.org/officeDocument/2006/relationships/image" Target="../media/image17.e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xml"/><Relationship Id="rId1" Type="http://schemas.openxmlformats.org/officeDocument/2006/relationships/vmlDrawing" Target="../drawings/vmlDrawing8.vml"/><Relationship Id="rId4" Type="http://schemas.openxmlformats.org/officeDocument/2006/relationships/image" Target="../media/image18.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19.emf"/><Relationship Id="rId4" Type="http://schemas.openxmlformats.org/officeDocument/2006/relationships/oleObject" Target="../embeddings/Microsoft_Excel_97-2003_Worksheet1.xls"/></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20.emf"/><Relationship Id="rId4" Type="http://schemas.openxmlformats.org/officeDocument/2006/relationships/oleObject" Target="../embeddings/Microsoft_Excel_97-2003_Worksheet2.xls"/></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21.emf"/><Relationship Id="rId4" Type="http://schemas.openxmlformats.org/officeDocument/2006/relationships/oleObject" Target="../embeddings/Microsoft_Excel_97-2003_Worksheet3.xls"/></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914" y="188913"/>
            <a:ext cx="96774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CasellaDiTesto 1"/>
          <p:cNvSpPr txBox="1">
            <a:spLocks noChangeArrowheads="1"/>
          </p:cNvSpPr>
          <p:nvPr/>
        </p:nvSpPr>
        <p:spPr bwMode="auto">
          <a:xfrm>
            <a:off x="146958" y="1268413"/>
            <a:ext cx="9829800" cy="5226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n-NZ" sz="1800" b="1" dirty="0" smtClean="0">
              <a:solidFill>
                <a:srgbClr val="FF0000"/>
              </a:solidFill>
            </a:endParaRPr>
          </a:p>
          <a:p>
            <a:pPr algn="ctr"/>
            <a:r>
              <a:rPr lang="it-IT" sz="2800" b="1" dirty="0"/>
              <a:t>NUTRIZIONE &amp; PREVENZIONE </a:t>
            </a:r>
            <a:r>
              <a:rPr lang="it-IT" sz="2800" b="1" dirty="0" smtClean="0"/>
              <a:t>ONLUS </a:t>
            </a:r>
            <a:r>
              <a:rPr lang="it-IT" sz="2800" b="1" dirty="0"/>
              <a:t>94081990486</a:t>
            </a:r>
            <a:endParaRPr lang="en-US" sz="2800" dirty="0"/>
          </a:p>
          <a:p>
            <a:pPr algn="ctr">
              <a:spcBef>
                <a:spcPct val="0"/>
              </a:spcBef>
              <a:buFontTx/>
              <a:buNone/>
            </a:pPr>
            <a:endParaRPr lang="en-NZ" b="1" dirty="0">
              <a:solidFill>
                <a:srgbClr val="FF0000"/>
              </a:solidFill>
            </a:endParaRPr>
          </a:p>
          <a:p>
            <a:pPr algn="ctr">
              <a:spcBef>
                <a:spcPct val="0"/>
              </a:spcBef>
              <a:buFontTx/>
              <a:buNone/>
            </a:pPr>
            <a:r>
              <a:rPr lang="en-NZ" b="1" dirty="0" smtClean="0">
                <a:solidFill>
                  <a:srgbClr val="FF0000"/>
                </a:solidFill>
              </a:rPr>
              <a:t>5th European Nutrition and Dietetics Conference – June 16-18, 2016 Rome, Italy</a:t>
            </a:r>
          </a:p>
          <a:p>
            <a:pPr algn="ctr">
              <a:buNone/>
            </a:pPr>
            <a:r>
              <a:rPr lang="en-US" altLang="it-IT" sz="5400" b="1" dirty="0" smtClean="0">
                <a:solidFill>
                  <a:schemeClr val="bg2">
                    <a:lumMod val="50000"/>
                  </a:schemeClr>
                </a:solidFill>
              </a:rPr>
              <a:t>“</a:t>
            </a:r>
            <a:r>
              <a:rPr lang="en-US" altLang="it-IT" sz="5400" b="1" u="sng" dirty="0" smtClean="0">
                <a:solidFill>
                  <a:schemeClr val="bg2">
                    <a:lumMod val="50000"/>
                  </a:schemeClr>
                </a:solidFill>
              </a:rPr>
              <a:t>A subjective limit in intake</a:t>
            </a:r>
            <a:r>
              <a:rPr lang="en-US" altLang="it-IT" sz="6000" b="1" dirty="0" smtClean="0">
                <a:solidFill>
                  <a:schemeClr val="bg2">
                    <a:lumMod val="50000"/>
                  </a:schemeClr>
                </a:solidFill>
              </a:rPr>
              <a:t>”</a:t>
            </a:r>
            <a:endParaRPr lang="en-US" altLang="it-IT" sz="6600" b="1" dirty="0">
              <a:solidFill>
                <a:schemeClr val="bg2">
                  <a:lumMod val="50000"/>
                </a:schemeClr>
              </a:solidFill>
            </a:endParaRPr>
          </a:p>
          <a:p>
            <a:pPr algn="ctr">
              <a:buNone/>
            </a:pPr>
            <a:r>
              <a:rPr lang="it-IT" altLang="it-IT" sz="4000" b="1" dirty="0" smtClean="0">
                <a:solidFill>
                  <a:schemeClr val="bg2">
                    <a:lumMod val="50000"/>
                  </a:schemeClr>
                </a:solidFill>
              </a:rPr>
              <a:t>Mario </a:t>
            </a:r>
            <a:r>
              <a:rPr lang="it-IT" altLang="it-IT" sz="4000" b="1" dirty="0" err="1" smtClean="0">
                <a:solidFill>
                  <a:schemeClr val="bg2">
                    <a:lumMod val="50000"/>
                  </a:schemeClr>
                </a:solidFill>
              </a:rPr>
              <a:t>Ciampolini</a:t>
            </a:r>
            <a:endParaRPr lang="en-US" altLang="it-IT" sz="4000" b="1" dirty="0" smtClean="0">
              <a:solidFill>
                <a:schemeClr val="bg2">
                  <a:lumMod val="50000"/>
                </a:schemeClr>
              </a:solidFill>
            </a:endParaRPr>
          </a:p>
          <a:p>
            <a:pPr algn="ctr">
              <a:spcBef>
                <a:spcPct val="0"/>
              </a:spcBef>
              <a:buFontTx/>
              <a:buNone/>
            </a:pPr>
            <a:r>
              <a:rPr lang="en-US" altLang="it-IT" sz="1200" b="1" smtClean="0"/>
              <a:t> </a:t>
            </a:r>
            <a:endParaRPr lang="en-US" altLang="it-IT" sz="1200" b="1" dirty="0" smtClean="0"/>
          </a:p>
          <a:p>
            <a:pPr>
              <a:spcBef>
                <a:spcPct val="0"/>
              </a:spcBef>
              <a:buNone/>
            </a:pPr>
            <a:r>
              <a:rPr lang="en-US" altLang="it-IT" sz="1800" b="1" dirty="0">
                <a:solidFill>
                  <a:srgbClr val="FF0000"/>
                </a:solidFill>
              </a:rPr>
              <a:t>supported by the Italian Ministry of University</a:t>
            </a:r>
            <a:r>
              <a:rPr lang="en-US" altLang="it-IT" sz="1800" b="1" dirty="0" smtClean="0">
                <a:solidFill>
                  <a:srgbClr val="FF0000"/>
                </a:solidFill>
              </a:rPr>
              <a:t>, Research</a:t>
            </a:r>
            <a:r>
              <a:rPr lang="en-US" altLang="it-IT" sz="1800" b="1" dirty="0">
                <a:solidFill>
                  <a:srgbClr val="FF0000"/>
                </a:solidFill>
              </a:rPr>
              <a:t>, Science and Technology grants for the years </a:t>
            </a:r>
            <a:r>
              <a:rPr lang="en-US" altLang="it-IT" sz="1800" b="1" dirty="0" smtClean="0">
                <a:solidFill>
                  <a:srgbClr val="FF0000"/>
                </a:solidFill>
              </a:rPr>
              <a:t>1998–2002 </a:t>
            </a:r>
            <a:r>
              <a:rPr lang="en-US" altLang="it-IT" sz="1800" b="1" dirty="0">
                <a:solidFill>
                  <a:srgbClr val="FF0000"/>
                </a:solidFill>
              </a:rPr>
              <a:t>and ONLUS </a:t>
            </a:r>
            <a:r>
              <a:rPr lang="en-US" altLang="it-IT" sz="1800" b="1" dirty="0" err="1">
                <a:solidFill>
                  <a:srgbClr val="FF0000"/>
                </a:solidFill>
              </a:rPr>
              <a:t>Nutrizione</a:t>
            </a:r>
            <a:r>
              <a:rPr lang="en-US" altLang="it-IT" sz="1800" b="1" dirty="0">
                <a:solidFill>
                  <a:srgbClr val="FF0000"/>
                </a:solidFill>
              </a:rPr>
              <a:t> e </a:t>
            </a:r>
            <a:r>
              <a:rPr lang="en-US" altLang="it-IT" sz="1800" b="1" dirty="0" err="1">
                <a:solidFill>
                  <a:srgbClr val="FF0000"/>
                </a:solidFill>
              </a:rPr>
              <a:t>Prevenzione</a:t>
            </a:r>
            <a:r>
              <a:rPr lang="en-US" altLang="it-IT" sz="1800" b="1" dirty="0">
                <a:solidFill>
                  <a:srgbClr val="FF0000"/>
                </a:solidFill>
              </a:rPr>
              <a:t>, Firenze for </a:t>
            </a:r>
            <a:r>
              <a:rPr lang="en-US" altLang="it-IT" sz="1800" b="1" dirty="0" smtClean="0">
                <a:solidFill>
                  <a:srgbClr val="FF0000"/>
                </a:solidFill>
              </a:rPr>
              <a:t>subsequent years. </a:t>
            </a:r>
          </a:p>
          <a:p>
            <a:pPr algn="ctr">
              <a:spcBef>
                <a:spcPct val="0"/>
              </a:spcBef>
              <a:buNone/>
            </a:pPr>
            <a:r>
              <a:rPr lang="en-US" altLang="it-IT" sz="1800" b="1" dirty="0" smtClean="0">
                <a:solidFill>
                  <a:srgbClr val="FF0000"/>
                </a:solidFill>
              </a:rPr>
              <a:t>The author has </a:t>
            </a:r>
            <a:r>
              <a:rPr lang="en-US" altLang="it-IT" sz="1800" b="1" dirty="0">
                <a:solidFill>
                  <a:srgbClr val="FF0000"/>
                </a:solidFill>
              </a:rPr>
              <a:t>no </a:t>
            </a:r>
            <a:r>
              <a:rPr lang="en-US" altLang="it-IT" sz="1800" b="1" dirty="0" smtClean="0">
                <a:solidFill>
                  <a:srgbClr val="FF0000"/>
                </a:solidFill>
              </a:rPr>
              <a:t>competing interests</a:t>
            </a:r>
            <a:r>
              <a:rPr lang="en-US" altLang="it-IT" sz="1800" b="1" dirty="0">
                <a:solidFill>
                  <a:srgbClr val="FF0000"/>
                </a:solidFill>
              </a:rPr>
              <a:t>.</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583739" y="6154738"/>
            <a:ext cx="487362" cy="487362"/>
          </a:xfrm>
          <a:prstGeom prst="rect">
            <a:avLst/>
          </a:prstGeom>
        </p:spPr>
      </p:pic>
    </p:spTree>
    <p:extLst>
      <p:ext uri="{BB962C8B-B14F-4D97-AF65-F5344CB8AC3E}">
        <p14:creationId xmlns:p14="http://schemas.microsoft.com/office/powerpoint/2010/main" val="2040952224"/>
      </p:ext>
    </p:extLst>
  </p:cSld>
  <p:clrMapOvr>
    <a:masterClrMapping/>
  </p:clrMapOvr>
  <mc:AlternateContent xmlns:mc="http://schemas.openxmlformats.org/markup-compatibility/2006" xmlns:p14="http://schemas.microsoft.com/office/powerpoint/2010/main">
    <mc:Choice Requires="p14">
      <p:transition spd="slow" p14:dur="2000" advTm="6499"/>
    </mc:Choice>
    <mc:Fallback xmlns="">
      <p:transition spd="slow" advTm="64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0932" y="116632"/>
            <a:ext cx="10249374" cy="6063198"/>
          </a:xfrm>
          <a:prstGeom prst="rect">
            <a:avLst/>
          </a:prstGeom>
          <a:noFill/>
        </p:spPr>
        <p:txBody>
          <a:bodyPr wrap="square" rtlCol="0">
            <a:spAutoFit/>
          </a:bodyPr>
          <a:lstStyle/>
          <a:p>
            <a:r>
              <a:rPr lang="it-IT" sz="9600" b="1" dirty="0"/>
              <a:t>Energy </a:t>
            </a:r>
            <a:r>
              <a:rPr lang="it-IT" sz="9600" b="1" dirty="0" err="1"/>
              <a:t>availability</a:t>
            </a:r>
            <a:endParaRPr lang="it-IT" sz="9600" b="1" dirty="0"/>
          </a:p>
          <a:p>
            <a:r>
              <a:rPr lang="it-IT" sz="4000" dirty="0"/>
              <a:t>(in </a:t>
            </a:r>
            <a:r>
              <a:rPr lang="it-IT" sz="4000" dirty="0" err="1"/>
              <a:t>blood</a:t>
            </a:r>
            <a:r>
              <a:rPr lang="it-IT" sz="4000" dirty="0"/>
              <a:t> and </a:t>
            </a:r>
            <a:r>
              <a:rPr lang="it-IT" sz="4000" dirty="0" err="1"/>
              <a:t>tissues</a:t>
            </a:r>
            <a:r>
              <a:rPr lang="it-IT" sz="4000" dirty="0"/>
              <a:t>) </a:t>
            </a:r>
            <a:r>
              <a:rPr lang="it-IT" sz="4000" dirty="0" err="1" smtClean="0"/>
              <a:t>is</a:t>
            </a:r>
            <a:r>
              <a:rPr lang="it-IT" sz="4000" dirty="0" smtClean="0"/>
              <a:t> </a:t>
            </a:r>
            <a:r>
              <a:rPr lang="it-IT" sz="4000" dirty="0"/>
              <a:t>the </a:t>
            </a:r>
            <a:r>
              <a:rPr lang="it-IT" sz="4000" b="1" dirty="0" err="1">
                <a:solidFill>
                  <a:schemeClr val="tx2">
                    <a:lumMod val="50000"/>
                  </a:schemeClr>
                </a:solidFill>
              </a:rPr>
              <a:t>purpose</a:t>
            </a:r>
            <a:r>
              <a:rPr lang="it-IT" sz="4000" dirty="0"/>
              <a:t> of </a:t>
            </a:r>
            <a:r>
              <a:rPr lang="it-IT" sz="4000" dirty="0" err="1"/>
              <a:t>meals</a:t>
            </a:r>
            <a:r>
              <a:rPr lang="it-IT" sz="4000" dirty="0"/>
              <a:t> and the </a:t>
            </a:r>
            <a:r>
              <a:rPr lang="it-IT" sz="4000" b="1" dirty="0">
                <a:solidFill>
                  <a:schemeClr val="tx2">
                    <a:lumMod val="50000"/>
                  </a:schemeClr>
                </a:solidFill>
              </a:rPr>
              <a:t>cause</a:t>
            </a:r>
            <a:r>
              <a:rPr lang="it-IT" sz="4000" dirty="0"/>
              <a:t> of </a:t>
            </a:r>
            <a:r>
              <a:rPr lang="it-IT" sz="4000" dirty="0" err="1" smtClean="0"/>
              <a:t>unwanted</a:t>
            </a:r>
            <a:r>
              <a:rPr lang="it-IT" sz="4000" dirty="0" smtClean="0"/>
              <a:t> feedback </a:t>
            </a:r>
            <a:r>
              <a:rPr lang="it-IT" sz="4000" dirty="0" err="1" smtClean="0"/>
              <a:t>reflexes</a:t>
            </a:r>
            <a:r>
              <a:rPr lang="it-IT" sz="4000" dirty="0" smtClean="0"/>
              <a:t>. </a:t>
            </a:r>
          </a:p>
          <a:p>
            <a:r>
              <a:rPr lang="it-IT" sz="3200" dirty="0" smtClean="0"/>
              <a:t>Blood </a:t>
            </a:r>
            <a:r>
              <a:rPr lang="it-IT" sz="3200" dirty="0" err="1"/>
              <a:t>glucose</a:t>
            </a:r>
            <a:r>
              <a:rPr lang="it-IT" sz="3200" dirty="0"/>
              <a:t>  (</a:t>
            </a:r>
            <a:r>
              <a:rPr lang="it-IT" sz="3200" dirty="0" smtClean="0"/>
              <a:t>BG) </a:t>
            </a:r>
            <a:r>
              <a:rPr lang="it-IT" sz="3200" dirty="0" err="1"/>
              <a:t>is</a:t>
            </a:r>
            <a:r>
              <a:rPr lang="it-IT" sz="3200" dirty="0"/>
              <a:t>  </a:t>
            </a:r>
            <a:r>
              <a:rPr lang="it-IT" sz="3200" b="1" dirty="0" err="1">
                <a:solidFill>
                  <a:schemeClr val="tx2">
                    <a:lumMod val="50000"/>
                  </a:schemeClr>
                </a:solidFill>
              </a:rPr>
              <a:t>representative</a:t>
            </a:r>
            <a:r>
              <a:rPr lang="it-IT" sz="3200" dirty="0"/>
              <a:t> of </a:t>
            </a:r>
            <a:r>
              <a:rPr lang="it-IT" sz="3200" dirty="0" err="1" smtClean="0"/>
              <a:t>all</a:t>
            </a:r>
            <a:r>
              <a:rPr lang="it-IT" sz="3200" dirty="0"/>
              <a:t> </a:t>
            </a:r>
            <a:r>
              <a:rPr lang="it-IT" sz="3200" dirty="0" err="1" smtClean="0"/>
              <a:t>other</a:t>
            </a:r>
            <a:r>
              <a:rPr lang="it-IT" sz="3200" dirty="0" smtClean="0"/>
              <a:t> </a:t>
            </a:r>
            <a:r>
              <a:rPr lang="it-IT" sz="3200" dirty="0" err="1"/>
              <a:t>nutrients</a:t>
            </a:r>
            <a:r>
              <a:rPr lang="it-IT" sz="3200" dirty="0"/>
              <a:t>. </a:t>
            </a:r>
          </a:p>
          <a:p>
            <a:r>
              <a:rPr lang="it-IT" sz="3200" b="1" dirty="0" err="1" smtClean="0">
                <a:solidFill>
                  <a:srgbClr val="FF0000"/>
                </a:solidFill>
              </a:rPr>
              <a:t>Before</a:t>
            </a:r>
            <a:r>
              <a:rPr lang="it-IT" sz="3200" b="1" dirty="0" smtClean="0">
                <a:solidFill>
                  <a:srgbClr val="FF0000"/>
                </a:solidFill>
              </a:rPr>
              <a:t> </a:t>
            </a:r>
            <a:r>
              <a:rPr lang="it-IT" sz="3200" b="1" dirty="0" err="1">
                <a:solidFill>
                  <a:srgbClr val="FF0000"/>
                </a:solidFill>
              </a:rPr>
              <a:t>meals</a:t>
            </a:r>
            <a:r>
              <a:rPr lang="it-IT" sz="3200" dirty="0"/>
              <a:t>, </a:t>
            </a:r>
            <a:r>
              <a:rPr lang="it-IT" sz="3200" b="1" dirty="0" smtClean="0">
                <a:solidFill>
                  <a:schemeClr val="tx2">
                    <a:lumMod val="50000"/>
                  </a:schemeClr>
                </a:solidFill>
              </a:rPr>
              <a:t>BG </a:t>
            </a:r>
            <a:r>
              <a:rPr lang="it-IT" sz="3200" dirty="0" err="1" smtClean="0"/>
              <a:t>assesses</a:t>
            </a:r>
            <a:r>
              <a:rPr lang="it-IT" sz="3200" dirty="0" smtClean="0"/>
              <a:t> the </a:t>
            </a:r>
            <a:r>
              <a:rPr lang="it-IT" sz="3200" dirty="0" err="1" smtClean="0"/>
              <a:t>energy</a:t>
            </a:r>
            <a:r>
              <a:rPr lang="it-IT" sz="3200" dirty="0" smtClean="0"/>
              <a:t> balance </a:t>
            </a:r>
            <a:r>
              <a:rPr lang="it-IT" sz="3200" dirty="0" err="1" smtClean="0"/>
              <a:t>between</a:t>
            </a:r>
            <a:r>
              <a:rPr lang="it-IT" sz="3200" dirty="0" smtClean="0"/>
              <a:t> </a:t>
            </a:r>
            <a:r>
              <a:rPr lang="it-IT" sz="3200" dirty="0" err="1"/>
              <a:t>meals</a:t>
            </a:r>
            <a:r>
              <a:rPr lang="it-IT" sz="3200" dirty="0"/>
              <a:t> </a:t>
            </a:r>
            <a:r>
              <a:rPr lang="it-IT" sz="3200" dirty="0" smtClean="0"/>
              <a:t>and </a:t>
            </a:r>
            <a:r>
              <a:rPr lang="it-IT" sz="3200" b="1" dirty="0" err="1" smtClean="0">
                <a:solidFill>
                  <a:schemeClr val="tx2">
                    <a:lumMod val="50000"/>
                  </a:schemeClr>
                </a:solidFill>
              </a:rPr>
              <a:t>is</a:t>
            </a:r>
            <a:r>
              <a:rPr lang="it-IT" sz="3200" b="1" dirty="0" smtClean="0">
                <a:solidFill>
                  <a:schemeClr val="tx2">
                    <a:lumMod val="50000"/>
                  </a:schemeClr>
                </a:solidFill>
              </a:rPr>
              <a:t> </a:t>
            </a:r>
            <a:r>
              <a:rPr lang="it-IT" sz="3200" b="1" dirty="0" err="1" smtClean="0">
                <a:solidFill>
                  <a:schemeClr val="tx2">
                    <a:lumMod val="50000"/>
                  </a:schemeClr>
                </a:solidFill>
              </a:rPr>
              <a:t>stable</a:t>
            </a:r>
            <a:r>
              <a:rPr lang="it-IT" sz="3200" dirty="0" smtClean="0"/>
              <a:t>, </a:t>
            </a:r>
            <a:r>
              <a:rPr lang="it-IT" sz="3200" dirty="0" err="1" smtClean="0"/>
              <a:t>but</a:t>
            </a:r>
            <a:r>
              <a:rPr lang="it-IT" sz="3200" dirty="0" smtClean="0"/>
              <a:t> </a:t>
            </a:r>
            <a:r>
              <a:rPr lang="it-IT" sz="3200" dirty="0" err="1" smtClean="0"/>
              <a:t>it</a:t>
            </a:r>
            <a:r>
              <a:rPr lang="it-IT" sz="3200" dirty="0" smtClean="0"/>
              <a:t> </a:t>
            </a:r>
            <a:r>
              <a:rPr lang="it-IT" sz="3200" dirty="0" err="1" smtClean="0"/>
              <a:t>varies</a:t>
            </a:r>
            <a:r>
              <a:rPr lang="it-IT" sz="3200" dirty="0" smtClean="0"/>
              <a:t> </a:t>
            </a:r>
            <a:r>
              <a:rPr lang="it-IT" sz="3200" dirty="0" err="1" smtClean="0"/>
              <a:t>among</a:t>
            </a:r>
            <a:r>
              <a:rPr lang="it-IT" sz="3200" dirty="0" smtClean="0"/>
              <a:t> </a:t>
            </a:r>
            <a:r>
              <a:rPr lang="it-IT" sz="3200" dirty="0" err="1" smtClean="0"/>
              <a:t>individuals</a:t>
            </a:r>
            <a:r>
              <a:rPr lang="it-IT" sz="3200" dirty="0"/>
              <a:t>.</a:t>
            </a:r>
            <a:endParaRPr lang="it-IT" sz="3200" dirty="0" smtClean="0"/>
          </a:p>
          <a:p>
            <a:r>
              <a:rPr lang="it-IT" sz="4000" b="1" dirty="0" err="1" smtClean="0"/>
              <a:t>Mean</a:t>
            </a:r>
            <a:r>
              <a:rPr lang="it-IT" sz="4000" b="1" dirty="0" smtClean="0"/>
              <a:t> </a:t>
            </a:r>
            <a:r>
              <a:rPr lang="it-IT" sz="4000" b="1" dirty="0"/>
              <a:t>BG  (= </a:t>
            </a:r>
            <a:r>
              <a:rPr lang="it-IT" sz="4000" b="1" dirty="0" err="1"/>
              <a:t>mean</a:t>
            </a:r>
            <a:r>
              <a:rPr lang="it-IT" sz="4000" b="1" dirty="0"/>
              <a:t> of 21 </a:t>
            </a:r>
            <a:r>
              <a:rPr lang="it-IT" sz="4000" b="1" dirty="0" err="1" smtClean="0"/>
              <a:t>measurements</a:t>
            </a:r>
            <a:r>
              <a:rPr lang="it-IT" sz="4000" b="1" dirty="0" smtClean="0"/>
              <a:t> </a:t>
            </a:r>
            <a:r>
              <a:rPr lang="it-IT" sz="4000" b="1" dirty="0"/>
              <a:t>from  week </a:t>
            </a:r>
            <a:r>
              <a:rPr lang="it-IT" sz="4000" b="1" dirty="0" err="1"/>
              <a:t>diary</a:t>
            </a:r>
            <a:r>
              <a:rPr lang="it-IT" sz="4000" b="1" dirty="0"/>
              <a:t>) </a:t>
            </a:r>
            <a:r>
              <a:rPr lang="it-IT" sz="4000" b="1" dirty="0" err="1" smtClean="0"/>
              <a:t>is</a:t>
            </a:r>
            <a:r>
              <a:rPr lang="it-IT" sz="4000" b="1" dirty="0" smtClean="0"/>
              <a:t> </a:t>
            </a:r>
            <a:r>
              <a:rPr lang="it-IT" sz="4000" b="1" dirty="0" err="1" smtClean="0"/>
              <a:t>stable</a:t>
            </a:r>
            <a:r>
              <a:rPr lang="it-IT" sz="4000" b="1" dirty="0" smtClean="0"/>
              <a:t> over 5 </a:t>
            </a:r>
            <a:r>
              <a:rPr lang="it-IT" sz="4000" b="1" dirty="0" err="1" smtClean="0"/>
              <a:t>months</a:t>
            </a:r>
            <a:r>
              <a:rPr lang="it-IT" sz="4000" b="1" dirty="0" smtClean="0"/>
              <a:t> and </a:t>
            </a:r>
            <a:r>
              <a:rPr lang="it-IT" sz="3600" b="1" dirty="0" err="1" smtClean="0"/>
              <a:t>characterizes</a:t>
            </a:r>
            <a:r>
              <a:rPr lang="it-IT" sz="3600" b="1" dirty="0" smtClean="0"/>
              <a:t> </a:t>
            </a:r>
            <a:r>
              <a:rPr lang="it-IT" sz="3600" b="1" dirty="0" err="1" smtClean="0"/>
              <a:t>individual</a:t>
            </a:r>
            <a:r>
              <a:rPr lang="it-IT" sz="3600" b="1" dirty="0" smtClean="0"/>
              <a:t>, </a:t>
            </a:r>
            <a:r>
              <a:rPr lang="it-IT" sz="3600" b="1" dirty="0" err="1" smtClean="0"/>
              <a:t>habitual</a:t>
            </a:r>
            <a:r>
              <a:rPr lang="it-IT" sz="3600" b="1" dirty="0" smtClean="0"/>
              <a:t> </a:t>
            </a:r>
            <a:r>
              <a:rPr lang="it-IT" sz="3600" b="1" dirty="0" err="1" smtClean="0"/>
              <a:t>energy</a:t>
            </a:r>
            <a:r>
              <a:rPr lang="it-IT" sz="3600" b="1" dirty="0" smtClean="0"/>
              <a:t> balance</a:t>
            </a:r>
            <a:r>
              <a:rPr lang="en-US" sz="3200" dirty="0" smtClean="0"/>
              <a:t>.</a:t>
            </a:r>
            <a:r>
              <a:rPr lang="it-IT" sz="3200" dirty="0" smtClean="0"/>
              <a:t>.</a:t>
            </a:r>
            <a:endParaRPr lang="it-IT" altLang="it-IT" sz="3200" b="1" dirty="0">
              <a:solidFill>
                <a:srgbClr val="FF0000"/>
              </a:solidFill>
            </a:endParaRPr>
          </a:p>
        </p:txBody>
      </p:sp>
      <p:graphicFrame>
        <p:nvGraphicFramePr>
          <p:cNvPr id="3" name="Oggetto 2"/>
          <p:cNvGraphicFramePr>
            <a:graphicFrameLocks noChangeAspect="1"/>
          </p:cNvGraphicFramePr>
          <p:nvPr>
            <p:extLst>
              <p:ext uri="{D42A27DB-BD31-4B8C-83A1-F6EECF244321}">
                <p14:modId xmlns:p14="http://schemas.microsoft.com/office/powerpoint/2010/main" val="3382588834"/>
              </p:ext>
            </p:extLst>
          </p:nvPr>
        </p:nvGraphicFramePr>
        <p:xfrm>
          <a:off x="5997575" y="1130300"/>
          <a:ext cx="134938" cy="106363"/>
        </p:xfrm>
        <a:graphic>
          <a:graphicData uri="http://schemas.openxmlformats.org/presentationml/2006/ole">
            <mc:AlternateContent xmlns:mc="http://schemas.openxmlformats.org/markup-compatibility/2006">
              <mc:Choice xmlns:v="urn:schemas-microsoft-com:vml" Requires="v">
                <p:oleObj spid="_x0000_s46135" name="Presentazione" r:id="rId5" imgW="77741" imgH="59298" progId="PowerPoint.Show.12">
                  <p:embed/>
                </p:oleObj>
              </mc:Choice>
              <mc:Fallback>
                <p:oleObj name="Presentazione" r:id="rId5" imgW="77741" imgH="59298" progId="PowerPoint.Show.12">
                  <p:embed/>
                  <p:pic>
                    <p:nvPicPr>
                      <p:cNvPr id="0" name=""/>
                      <p:cNvPicPr/>
                      <p:nvPr/>
                    </p:nvPicPr>
                    <p:blipFill>
                      <a:blip r:embed="rId6"/>
                      <a:stretch>
                        <a:fillRect/>
                      </a:stretch>
                    </p:blipFill>
                    <p:spPr>
                      <a:xfrm>
                        <a:off x="5997575" y="1130300"/>
                        <a:ext cx="134938" cy="106363"/>
                      </a:xfrm>
                      <a:prstGeom prst="rect">
                        <a:avLst/>
                      </a:prstGeom>
                    </p:spPr>
                  </p:pic>
                </p:oleObj>
              </mc:Fallback>
            </mc:AlternateContent>
          </a:graphicData>
        </a:graphic>
      </p:graphicFrame>
    </p:spTree>
    <p:extLst>
      <p:ext uri="{BB962C8B-B14F-4D97-AF65-F5344CB8AC3E}">
        <p14:creationId xmlns:p14="http://schemas.microsoft.com/office/powerpoint/2010/main" val="3669255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102940" y="243513"/>
            <a:ext cx="10009112" cy="6032421"/>
          </a:xfrm>
          <a:prstGeom prst="rect">
            <a:avLst/>
          </a:prstGeom>
          <a:ln>
            <a:solidFill>
              <a:schemeClr val="accent1"/>
            </a:solidFill>
          </a:ln>
        </p:spPr>
        <p:txBody>
          <a:bodyPr wrap="square">
            <a:spAutoFit/>
          </a:bodyPr>
          <a:lstStyle/>
          <a:p>
            <a:r>
              <a:rPr lang="en-US" sz="5400" dirty="0"/>
              <a:t>H</a:t>
            </a:r>
            <a:r>
              <a:rPr lang="en-US" sz="5400" dirty="0" smtClean="0"/>
              <a:t>ome BG measurements reliability </a:t>
            </a:r>
            <a:r>
              <a:rPr lang="en-US" sz="3600" dirty="0" smtClean="0"/>
              <a:t>In </a:t>
            </a:r>
            <a:r>
              <a:rPr lang="en-US" sz="3600" dirty="0"/>
              <a:t>the </a:t>
            </a:r>
            <a:r>
              <a:rPr lang="en-US" sz="3600" dirty="0" smtClean="0"/>
              <a:t>Hospital </a:t>
            </a:r>
            <a:r>
              <a:rPr lang="en-US" sz="3600" dirty="0"/>
              <a:t>a blood sample was divided. </a:t>
            </a:r>
            <a:endParaRPr lang="en-US" sz="3600" dirty="0" smtClean="0"/>
          </a:p>
          <a:p>
            <a:pPr marL="742950" indent="-742950">
              <a:buAutoNum type="arabicParenR"/>
            </a:pPr>
            <a:r>
              <a:rPr lang="en-US" sz="3600" dirty="0" smtClean="0"/>
              <a:t>A </a:t>
            </a:r>
            <a:r>
              <a:rPr lang="en-US" sz="3600" dirty="0"/>
              <a:t>heparinized blood sample for the autoanalyzer </a:t>
            </a:r>
            <a:endParaRPr lang="en-US" sz="3600" dirty="0" smtClean="0"/>
          </a:p>
          <a:p>
            <a:pPr marL="742950" indent="-742950">
              <a:buAutoNum type="arabicParenR"/>
            </a:pPr>
            <a:r>
              <a:rPr lang="en-US" sz="3600" dirty="0" smtClean="0"/>
              <a:t>A sample for the patient who soon measured it by </a:t>
            </a:r>
            <a:r>
              <a:rPr lang="en-US" sz="3600" dirty="0"/>
              <a:t>his/her own glucometer </a:t>
            </a:r>
            <a:endParaRPr lang="en-US" sz="3600" dirty="0" smtClean="0"/>
          </a:p>
          <a:p>
            <a:r>
              <a:rPr lang="en-US" sz="4000" b="1" dirty="0" smtClean="0">
                <a:solidFill>
                  <a:srgbClr val="FF0000"/>
                </a:solidFill>
              </a:rPr>
              <a:t>autoanalyzer = 89.9 </a:t>
            </a:r>
            <a:r>
              <a:rPr lang="en-US" sz="4000" b="1" dirty="0">
                <a:solidFill>
                  <a:srgbClr val="FF0000"/>
                </a:solidFill>
              </a:rPr>
              <a:t>± 11.3 mg/dL (N = 85). Subjects </a:t>
            </a:r>
            <a:r>
              <a:rPr lang="en-US" sz="4000" b="1" dirty="0" smtClean="0">
                <a:solidFill>
                  <a:srgbClr val="FF0000"/>
                </a:solidFill>
              </a:rPr>
              <a:t>= </a:t>
            </a:r>
            <a:r>
              <a:rPr lang="en-US" sz="4000" b="1" dirty="0">
                <a:solidFill>
                  <a:srgbClr val="FF0000"/>
                </a:solidFill>
              </a:rPr>
              <a:t>89.0 ± 12.5 </a:t>
            </a:r>
            <a:r>
              <a:rPr lang="en-US" sz="4000" b="1" dirty="0" smtClean="0">
                <a:solidFill>
                  <a:srgbClr val="FF0000"/>
                </a:solidFill>
              </a:rPr>
              <a:t>mg/dL by Glucometer</a:t>
            </a:r>
            <a:endParaRPr lang="en-US" sz="4000" dirty="0" smtClean="0"/>
          </a:p>
          <a:p>
            <a:pPr algn="ctr"/>
            <a:r>
              <a:rPr lang="en-US" sz="3600" b="1" dirty="0" smtClean="0"/>
              <a:t>The </a:t>
            </a:r>
            <a:r>
              <a:rPr lang="en-US" sz="3600" b="1" dirty="0"/>
              <a:t>mean difference (0.9 ± 7.1) was not significant. On absolute values, the mean difference was: 5.7 ± 4.3 mg/dL with no </a:t>
            </a:r>
            <a:r>
              <a:rPr lang="en-US" sz="3600" b="1" dirty="0" smtClean="0"/>
              <a:t>bias. </a:t>
            </a:r>
            <a:r>
              <a:rPr lang="en-US" sz="3600" u="sng" dirty="0" smtClean="0"/>
              <a:t>. </a:t>
            </a:r>
          </a:p>
        </p:txBody>
      </p:sp>
    </p:spTree>
    <p:extLst>
      <p:ext uri="{BB962C8B-B14F-4D97-AF65-F5344CB8AC3E}">
        <p14:creationId xmlns:p14="http://schemas.microsoft.com/office/powerpoint/2010/main" val="4113547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36" y="327112"/>
            <a:ext cx="9964515" cy="6387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asellaDiTesto 3"/>
          <p:cNvSpPr txBox="1"/>
          <p:nvPr/>
        </p:nvSpPr>
        <p:spPr>
          <a:xfrm>
            <a:off x="823020" y="6047211"/>
            <a:ext cx="9145016" cy="461665"/>
          </a:xfrm>
          <a:prstGeom prst="rect">
            <a:avLst/>
          </a:prstGeom>
          <a:noFill/>
        </p:spPr>
        <p:txBody>
          <a:bodyPr wrap="square" rtlCol="0">
            <a:spAutoFit/>
          </a:bodyPr>
          <a:lstStyle/>
          <a:p>
            <a:r>
              <a:rPr lang="it-IT" b="1" dirty="0" smtClean="0"/>
              <a:t>120 </a:t>
            </a:r>
            <a:r>
              <a:rPr lang="it-IT" b="1" dirty="0" err="1" smtClean="0"/>
              <a:t>subjects</a:t>
            </a:r>
            <a:r>
              <a:rPr lang="it-IT" b="1" dirty="0" smtClean="0"/>
              <a:t> </a:t>
            </a:r>
            <a:r>
              <a:rPr lang="it-IT" b="1" dirty="0" err="1" smtClean="0"/>
              <a:t>stratified</a:t>
            </a:r>
            <a:r>
              <a:rPr lang="it-IT" b="1" dirty="0" smtClean="0"/>
              <a:t> by </a:t>
            </a:r>
            <a:r>
              <a:rPr lang="it-IT" b="1" dirty="0" err="1" smtClean="0"/>
              <a:t>significant</a:t>
            </a:r>
            <a:r>
              <a:rPr lang="it-IT" b="1" dirty="0" smtClean="0"/>
              <a:t> </a:t>
            </a:r>
            <a:r>
              <a:rPr lang="it-IT" b="1" dirty="0" err="1" smtClean="0">
                <a:solidFill>
                  <a:srgbClr val="002060"/>
                </a:solidFill>
              </a:rPr>
              <a:t>differences</a:t>
            </a:r>
            <a:r>
              <a:rPr lang="it-IT" b="1" dirty="0" smtClean="0">
                <a:solidFill>
                  <a:srgbClr val="002060"/>
                </a:solidFill>
              </a:rPr>
              <a:t> </a:t>
            </a:r>
            <a:r>
              <a:rPr lang="it-IT" b="1" dirty="0">
                <a:solidFill>
                  <a:srgbClr val="002060"/>
                </a:solidFill>
              </a:rPr>
              <a:t>in </a:t>
            </a:r>
            <a:r>
              <a:rPr lang="it-IT" b="1" dirty="0" err="1">
                <a:solidFill>
                  <a:srgbClr val="002060"/>
                </a:solidFill>
              </a:rPr>
              <a:t>mean</a:t>
            </a:r>
            <a:r>
              <a:rPr lang="it-IT" b="1" dirty="0">
                <a:solidFill>
                  <a:srgbClr val="002060"/>
                </a:solidFill>
              </a:rPr>
              <a:t> </a:t>
            </a:r>
            <a:r>
              <a:rPr lang="it-IT" b="1" dirty="0" err="1" smtClean="0">
                <a:solidFill>
                  <a:srgbClr val="002060"/>
                </a:solidFill>
              </a:rPr>
              <a:t>weekly</a:t>
            </a:r>
            <a:r>
              <a:rPr lang="it-IT" b="1" dirty="0" smtClean="0">
                <a:solidFill>
                  <a:srgbClr val="002060"/>
                </a:solidFill>
              </a:rPr>
              <a:t> </a:t>
            </a:r>
            <a:r>
              <a:rPr lang="it-IT" dirty="0" smtClean="0"/>
              <a:t> </a:t>
            </a:r>
            <a:r>
              <a:rPr lang="it-IT" b="1" dirty="0"/>
              <a:t>BG</a:t>
            </a:r>
            <a:endParaRPr lang="it-IT" dirty="0"/>
          </a:p>
        </p:txBody>
      </p:sp>
      <p:sp>
        <p:nvSpPr>
          <p:cNvPr id="5" name="CasellaDiTesto 4"/>
          <p:cNvSpPr txBox="1"/>
          <p:nvPr/>
        </p:nvSpPr>
        <p:spPr>
          <a:xfrm>
            <a:off x="102940" y="390090"/>
            <a:ext cx="10009112" cy="830997"/>
          </a:xfrm>
          <a:prstGeom prst="rect">
            <a:avLst/>
          </a:prstGeom>
          <a:noFill/>
        </p:spPr>
        <p:txBody>
          <a:bodyPr wrap="square" rtlCol="0">
            <a:spAutoFit/>
          </a:bodyPr>
          <a:lstStyle/>
          <a:p>
            <a:r>
              <a:rPr lang="it-IT" sz="4800" b="1" dirty="0" smtClean="0"/>
              <a:t>At </a:t>
            </a:r>
            <a:r>
              <a:rPr lang="it-IT" sz="4800" b="1" dirty="0" err="1" smtClean="0"/>
              <a:t>recruitment</a:t>
            </a:r>
            <a:r>
              <a:rPr lang="it-IT" sz="4800" b="1" dirty="0" smtClean="0"/>
              <a:t>, </a:t>
            </a:r>
            <a:r>
              <a:rPr lang="it-IT" sz="4800" b="1" dirty="0" err="1" smtClean="0"/>
              <a:t>mean</a:t>
            </a:r>
            <a:r>
              <a:rPr lang="it-IT" sz="4800" b="1" dirty="0" smtClean="0"/>
              <a:t> BG </a:t>
            </a:r>
            <a:r>
              <a:rPr lang="it-IT" sz="4800" b="1" dirty="0" err="1" smtClean="0"/>
              <a:t>is</a:t>
            </a:r>
            <a:r>
              <a:rPr lang="it-IT" sz="4800" b="1" dirty="0" smtClean="0"/>
              <a:t> </a:t>
            </a:r>
            <a:r>
              <a:rPr lang="it-IT" sz="4800" b="1" dirty="0" err="1" smtClean="0"/>
              <a:t>stratified</a:t>
            </a:r>
            <a:endParaRPr lang="it-IT" sz="4800" b="1" dirty="0"/>
          </a:p>
        </p:txBody>
      </p:sp>
    </p:spTree>
    <p:extLst>
      <p:ext uri="{BB962C8B-B14F-4D97-AF65-F5344CB8AC3E}">
        <p14:creationId xmlns:p14="http://schemas.microsoft.com/office/powerpoint/2010/main" val="23222578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332656"/>
            <a:ext cx="9842022" cy="6264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 y="485056"/>
            <a:ext cx="9842022" cy="6264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974" y="61325"/>
            <a:ext cx="9842022" cy="6451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p:nvPr/>
        </p:nvSpPr>
        <p:spPr>
          <a:xfrm>
            <a:off x="171450" y="450317"/>
            <a:ext cx="9842022" cy="954107"/>
          </a:xfrm>
          <a:prstGeom prst="rect">
            <a:avLst/>
          </a:prstGeom>
          <a:noFill/>
        </p:spPr>
        <p:txBody>
          <a:bodyPr wrap="square" rtlCol="0">
            <a:spAutoFit/>
          </a:bodyPr>
          <a:lstStyle/>
          <a:p>
            <a:r>
              <a:rPr lang="it-IT" sz="2800" b="1" dirty="0" smtClean="0"/>
              <a:t>IHMP  on 34 </a:t>
            </a:r>
            <a:r>
              <a:rPr lang="it-IT" sz="2800" b="1" dirty="0" err="1" smtClean="0"/>
              <a:t>low</a:t>
            </a:r>
            <a:r>
              <a:rPr lang="it-IT" sz="2800" b="1" dirty="0" smtClean="0"/>
              <a:t> </a:t>
            </a:r>
            <a:r>
              <a:rPr lang="it-IT" sz="2800" b="1" dirty="0" err="1" smtClean="0"/>
              <a:t>mean</a:t>
            </a:r>
            <a:r>
              <a:rPr lang="it-IT" sz="2800" b="1" dirty="0" smtClean="0"/>
              <a:t> Blood </a:t>
            </a:r>
            <a:r>
              <a:rPr lang="it-IT" sz="2800" b="1" dirty="0" err="1" smtClean="0"/>
              <a:t>Glucose</a:t>
            </a:r>
            <a:r>
              <a:rPr lang="it-IT" sz="2800" b="1" dirty="0" smtClean="0"/>
              <a:t> (LBG) and 55 high </a:t>
            </a:r>
            <a:r>
              <a:rPr lang="it-IT" sz="2800" b="1" dirty="0" err="1" smtClean="0"/>
              <a:t>mean</a:t>
            </a:r>
            <a:r>
              <a:rPr lang="it-IT" sz="2800" b="1" dirty="0" smtClean="0"/>
              <a:t> BG (HBG</a:t>
            </a:r>
            <a:r>
              <a:rPr lang="it-IT" dirty="0" smtClean="0"/>
              <a:t>)</a:t>
            </a:r>
            <a:endParaRPr lang="it-IT"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374" y="213725"/>
            <a:ext cx="9842022" cy="6451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974" y="301396"/>
            <a:ext cx="9842022" cy="6451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asellaDiTesto 2"/>
          <p:cNvSpPr txBox="1"/>
          <p:nvPr/>
        </p:nvSpPr>
        <p:spPr>
          <a:xfrm>
            <a:off x="1255068" y="692665"/>
            <a:ext cx="8326356" cy="461665"/>
          </a:xfrm>
          <a:prstGeom prst="rect">
            <a:avLst/>
          </a:prstGeom>
          <a:noFill/>
        </p:spPr>
        <p:txBody>
          <a:bodyPr wrap="square" rtlCol="0">
            <a:spAutoFit/>
          </a:bodyPr>
          <a:lstStyle/>
          <a:p>
            <a:r>
              <a:rPr lang="it-IT" b="1" dirty="0" err="1" smtClean="0"/>
              <a:t>Mean</a:t>
            </a:r>
            <a:r>
              <a:rPr lang="it-IT" b="1" dirty="0" smtClean="0"/>
              <a:t> BG </a:t>
            </a:r>
            <a:r>
              <a:rPr lang="it-IT" b="1" dirty="0" err="1" smtClean="0"/>
              <a:t>at</a:t>
            </a:r>
            <a:r>
              <a:rPr lang="it-IT" b="1" dirty="0" smtClean="0"/>
              <a:t> </a:t>
            </a:r>
            <a:r>
              <a:rPr lang="it-IT" b="1" dirty="0" err="1" smtClean="0"/>
              <a:t>recruitment</a:t>
            </a:r>
            <a:r>
              <a:rPr lang="it-IT" b="1" dirty="0" smtClean="0"/>
              <a:t> and </a:t>
            </a:r>
            <a:r>
              <a:rPr lang="it-IT" b="1" dirty="0" err="1" smtClean="0"/>
              <a:t>decreases</a:t>
            </a:r>
            <a:r>
              <a:rPr lang="it-IT" b="1" dirty="0" smtClean="0"/>
              <a:t> </a:t>
            </a:r>
            <a:r>
              <a:rPr lang="it-IT" b="1" dirty="0" err="1" smtClean="0"/>
              <a:t>after</a:t>
            </a:r>
            <a:r>
              <a:rPr lang="it-IT" b="1" dirty="0" smtClean="0"/>
              <a:t> 5 </a:t>
            </a:r>
            <a:r>
              <a:rPr lang="it-IT" b="1" dirty="0" err="1" smtClean="0"/>
              <a:t>month</a:t>
            </a:r>
            <a:r>
              <a:rPr lang="it-IT" b="1" dirty="0" smtClean="0"/>
              <a:t> training</a:t>
            </a:r>
            <a:endParaRPr lang="en-US" b="1" dirty="0"/>
          </a:p>
        </p:txBody>
      </p:sp>
    </p:spTree>
    <p:extLst>
      <p:ext uri="{BB962C8B-B14F-4D97-AF65-F5344CB8AC3E}">
        <p14:creationId xmlns:p14="http://schemas.microsoft.com/office/powerpoint/2010/main" val="23097593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74948" y="260648"/>
            <a:ext cx="9937104" cy="5262979"/>
          </a:xfrm>
          <a:prstGeom prst="rect">
            <a:avLst/>
          </a:prstGeom>
          <a:noFill/>
        </p:spPr>
        <p:txBody>
          <a:bodyPr wrap="square" rtlCol="0">
            <a:spAutoFit/>
          </a:bodyPr>
          <a:lstStyle/>
          <a:p>
            <a:r>
              <a:rPr lang="it-IT" sz="4400" b="1" dirty="0" err="1" smtClean="0"/>
              <a:t>After</a:t>
            </a:r>
            <a:r>
              <a:rPr lang="it-IT" sz="4400" b="1" dirty="0" smtClean="0"/>
              <a:t> training, </a:t>
            </a:r>
            <a:r>
              <a:rPr lang="it-IT" sz="4800" b="1" dirty="0" err="1" smtClean="0"/>
              <a:t>Initial</a:t>
            </a:r>
            <a:r>
              <a:rPr lang="it-IT" sz="4800" b="1" dirty="0" smtClean="0"/>
              <a:t> </a:t>
            </a:r>
            <a:r>
              <a:rPr lang="it-IT" sz="4800" b="1" dirty="0" err="1" smtClean="0"/>
              <a:t>Hunger</a:t>
            </a:r>
            <a:r>
              <a:rPr lang="it-IT" sz="4800" b="1" dirty="0" smtClean="0"/>
              <a:t> (IH) </a:t>
            </a:r>
            <a:r>
              <a:rPr lang="it-IT" sz="4800" b="1" dirty="0" err="1" smtClean="0"/>
              <a:t>corresponded</a:t>
            </a:r>
            <a:r>
              <a:rPr lang="it-IT" sz="4800" b="1" dirty="0" smtClean="0"/>
              <a:t> just to </a:t>
            </a:r>
            <a:r>
              <a:rPr lang="en-US" sz="4400" b="1" u="sng" dirty="0">
                <a:solidFill>
                  <a:srgbClr val="CC3300"/>
                </a:solidFill>
              </a:rPr>
              <a:t>76.6 ± 3.7 mg/dL </a:t>
            </a:r>
            <a:r>
              <a:rPr lang="it-IT" sz="4800" b="1" dirty="0" smtClean="0"/>
              <a:t>in 4 separate </a:t>
            </a:r>
            <a:r>
              <a:rPr lang="it-IT" sz="4800" b="1" dirty="0" err="1" smtClean="0"/>
              <a:t>studies</a:t>
            </a:r>
            <a:r>
              <a:rPr lang="it-IT" sz="4800" b="1" dirty="0" smtClean="0"/>
              <a:t> on </a:t>
            </a:r>
            <a:r>
              <a:rPr lang="it-IT" sz="4800" b="1" dirty="0" err="1" smtClean="0"/>
              <a:t>mean</a:t>
            </a:r>
            <a:r>
              <a:rPr lang="it-IT" sz="4800" b="1" dirty="0" smtClean="0"/>
              <a:t> </a:t>
            </a:r>
            <a:r>
              <a:rPr lang="it-IT" sz="4800" b="1" dirty="0" err="1" smtClean="0"/>
              <a:t>weekly</a:t>
            </a:r>
            <a:r>
              <a:rPr lang="it-IT" sz="4800" b="1" dirty="0" smtClean="0"/>
              <a:t> BG (</a:t>
            </a:r>
            <a:r>
              <a:rPr lang="it-IT" sz="4800" b="1" u="sng" dirty="0" err="1" smtClean="0">
                <a:effectLst>
                  <a:outerShdw blurRad="38100" dist="38100" dir="2700000" algn="tl">
                    <a:srgbClr val="000000">
                      <a:alpha val="43137"/>
                    </a:srgbClr>
                  </a:outerShdw>
                </a:effectLst>
              </a:rPr>
              <a:t>Mean</a:t>
            </a:r>
            <a:r>
              <a:rPr lang="it-IT" sz="4800" b="1" u="sng" dirty="0" smtClean="0">
                <a:effectLst>
                  <a:outerShdw blurRad="38100" dist="38100" dir="2700000" algn="tl">
                    <a:srgbClr val="000000">
                      <a:alpha val="43137"/>
                    </a:srgbClr>
                  </a:outerShdw>
                </a:effectLst>
              </a:rPr>
              <a:t> </a:t>
            </a:r>
            <a:r>
              <a:rPr lang="it-IT" sz="4800" b="1" u="sng" dirty="0">
                <a:effectLst>
                  <a:outerShdw blurRad="38100" dist="38100" dir="2700000" algn="tl">
                    <a:srgbClr val="000000">
                      <a:alpha val="43137"/>
                    </a:srgbClr>
                  </a:outerShdw>
                </a:effectLst>
              </a:rPr>
              <a:t>BG</a:t>
            </a:r>
            <a:r>
              <a:rPr lang="it-IT" sz="4800" b="1" dirty="0"/>
              <a:t>) </a:t>
            </a:r>
            <a:r>
              <a:rPr lang="it-IT" sz="4800" b="1" dirty="0" smtClean="0">
                <a:sym typeface="Wingdings" panose="05000000000000000000" pitchFamily="2" charset="2"/>
              </a:rPr>
              <a:t> A </a:t>
            </a:r>
            <a:r>
              <a:rPr lang="it-IT" sz="4800" b="1" dirty="0" err="1" smtClean="0">
                <a:sym typeface="Wingdings" panose="05000000000000000000" pitchFamily="2" charset="2"/>
              </a:rPr>
              <a:t>limit</a:t>
            </a:r>
            <a:r>
              <a:rPr lang="it-IT" sz="4800" b="1" dirty="0" smtClean="0">
                <a:sym typeface="Wingdings" panose="05000000000000000000" pitchFamily="2" charset="2"/>
              </a:rPr>
              <a:t> in </a:t>
            </a:r>
            <a:r>
              <a:rPr lang="it-IT" sz="4800" b="1" dirty="0" err="1" smtClean="0">
                <a:sym typeface="Wingdings" panose="05000000000000000000" pitchFamily="2" charset="2"/>
              </a:rPr>
              <a:t>intake</a:t>
            </a:r>
            <a:r>
              <a:rPr lang="it-IT" sz="4800" b="1" dirty="0" smtClean="0">
                <a:sym typeface="Wingdings" panose="05000000000000000000" pitchFamily="2" charset="2"/>
              </a:rPr>
              <a:t>!</a:t>
            </a:r>
          </a:p>
          <a:p>
            <a:pPr algn="ctr"/>
            <a:r>
              <a:rPr lang="it-IT" sz="4800" b="1" dirty="0" smtClean="0">
                <a:sym typeface="Wingdings" panose="05000000000000000000" pitchFamily="2" charset="2"/>
              </a:rPr>
              <a:t>IH</a:t>
            </a:r>
            <a:endParaRPr lang="it-IT" sz="4800" b="1" dirty="0" smtClean="0"/>
          </a:p>
          <a:p>
            <a:pPr lvl="0"/>
            <a:r>
              <a:rPr lang="en-US" sz="3200" i="1" dirty="0" err="1" smtClean="0"/>
              <a:t>Nutr</a:t>
            </a:r>
            <a:r>
              <a:rPr lang="en-US" sz="3200" i="1" dirty="0" smtClean="0"/>
              <a:t> </a:t>
            </a:r>
            <a:r>
              <a:rPr lang="en-US" sz="3200" i="1" dirty="0" err="1"/>
              <a:t>Metab</a:t>
            </a:r>
            <a:r>
              <a:rPr lang="en-US" sz="3200" i="1" dirty="0"/>
              <a:t> (</a:t>
            </a:r>
            <a:r>
              <a:rPr lang="en-US" sz="3200" i="1" dirty="0" err="1"/>
              <a:t>Lond</a:t>
            </a:r>
            <a:r>
              <a:rPr lang="en-US" sz="3200" i="1" dirty="0" smtClean="0"/>
              <a:t>)</a:t>
            </a:r>
            <a:r>
              <a:rPr lang="en-US" sz="3200" dirty="0" smtClean="0"/>
              <a:t> 2010;7:1–4</a:t>
            </a:r>
            <a:r>
              <a:rPr lang="en-US" sz="3200" dirty="0"/>
              <a:t>;</a:t>
            </a:r>
            <a:r>
              <a:rPr lang="en-US" sz="3200" dirty="0" smtClean="0"/>
              <a:t>   	</a:t>
            </a:r>
            <a:r>
              <a:rPr lang="en-GB" sz="3200" i="1" dirty="0"/>
              <a:t>J </a:t>
            </a:r>
            <a:r>
              <a:rPr lang="en-GB" sz="3200" i="1" dirty="0" err="1"/>
              <a:t>Nutr</a:t>
            </a:r>
            <a:r>
              <a:rPr lang="en-GB" sz="3200" i="1" dirty="0"/>
              <a:t> </a:t>
            </a:r>
            <a:r>
              <a:rPr lang="en-GB" sz="3200" i="1" dirty="0" err="1"/>
              <a:t>Metab</a:t>
            </a:r>
            <a:r>
              <a:rPr lang="en-GB" sz="3200" i="1" dirty="0"/>
              <a:t> </a:t>
            </a:r>
            <a:r>
              <a:rPr lang="en-GB" sz="3200" dirty="0"/>
              <a:t>2010, Article ID </a:t>
            </a:r>
            <a:r>
              <a:rPr lang="en-GB" sz="3200" dirty="0" smtClean="0"/>
              <a:t>286952</a:t>
            </a:r>
            <a:r>
              <a:rPr lang="en-GB" sz="3200" dirty="0"/>
              <a:t>;</a:t>
            </a:r>
            <a:r>
              <a:rPr lang="en-GB" sz="3200" dirty="0" smtClean="0"/>
              <a:t>    	 </a:t>
            </a:r>
            <a:r>
              <a:rPr lang="en-GB" sz="3200" i="1" dirty="0" smtClean="0"/>
              <a:t>I </a:t>
            </a:r>
            <a:r>
              <a:rPr lang="en-GB" sz="3200" i="1" dirty="0"/>
              <a:t>J Gen Med </a:t>
            </a:r>
            <a:r>
              <a:rPr lang="en-GB" sz="3200" dirty="0"/>
              <a:t>2011, 4, </a:t>
            </a:r>
            <a:r>
              <a:rPr lang="en-GB" sz="3200" dirty="0" smtClean="0"/>
              <a:t>403-412.;          </a:t>
            </a:r>
            <a:r>
              <a:rPr lang="en-GB" sz="3200" i="1" dirty="0" smtClean="0"/>
              <a:t>I </a:t>
            </a:r>
            <a:r>
              <a:rPr lang="en-GB" sz="3200" i="1" dirty="0"/>
              <a:t>J Gen Med </a:t>
            </a:r>
            <a:r>
              <a:rPr lang="en-GB" sz="3200" dirty="0"/>
              <a:t>2012:5 </a:t>
            </a:r>
            <a:r>
              <a:rPr lang="en-GB" sz="3200" dirty="0" smtClean="0"/>
              <a:t>1–9.</a:t>
            </a:r>
          </a:p>
        </p:txBody>
      </p:sp>
    </p:spTree>
    <p:extLst>
      <p:ext uri="{BB962C8B-B14F-4D97-AF65-F5344CB8AC3E}">
        <p14:creationId xmlns:p14="http://schemas.microsoft.com/office/powerpoint/2010/main" val="42842034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t="12611" b="32613"/>
          <a:stretch>
            <a:fillRect/>
          </a:stretch>
        </p:blipFill>
        <p:spPr bwMode="auto">
          <a:xfrm>
            <a:off x="12799" y="-684982"/>
            <a:ext cx="10183813" cy="662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23" name="CasellaDiTesto 3"/>
          <p:cNvSpPr txBox="1">
            <a:spLocks noChangeArrowheads="1"/>
          </p:cNvSpPr>
          <p:nvPr/>
        </p:nvSpPr>
        <p:spPr bwMode="auto">
          <a:xfrm>
            <a:off x="120650" y="4941168"/>
            <a:ext cx="9968112"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it-IT" altLang="it-IT" sz="4000" b="1" dirty="0" smtClean="0"/>
              <a:t>The </a:t>
            </a:r>
            <a:r>
              <a:rPr lang="it-IT" altLang="it-IT" sz="4000" b="1" dirty="0" err="1" smtClean="0"/>
              <a:t>lower</a:t>
            </a:r>
            <a:r>
              <a:rPr lang="it-IT" altLang="it-IT" sz="4000" b="1" dirty="0" smtClean="0"/>
              <a:t> </a:t>
            </a:r>
            <a:r>
              <a:rPr lang="it-IT" altLang="it-IT" sz="4000" b="1" dirty="0" err="1" smtClean="0"/>
              <a:t>red</a:t>
            </a:r>
            <a:r>
              <a:rPr lang="it-IT" altLang="it-IT" sz="4000" b="1" dirty="0" smtClean="0"/>
              <a:t> line </a:t>
            </a:r>
            <a:r>
              <a:rPr lang="it-IT" altLang="it-IT" sz="4000" b="1" dirty="0" err="1" smtClean="0"/>
              <a:t>pertains</a:t>
            </a:r>
            <a:r>
              <a:rPr lang="it-IT" altLang="it-IT" sz="4000" b="1" dirty="0" smtClean="0"/>
              <a:t> to a </a:t>
            </a:r>
            <a:r>
              <a:rPr lang="it-IT" altLang="it-IT" sz="4000" b="1" dirty="0" err="1" smtClean="0">
                <a:solidFill>
                  <a:srgbClr val="FF0000"/>
                </a:solidFill>
              </a:rPr>
              <a:t>trained</a:t>
            </a:r>
            <a:r>
              <a:rPr lang="it-IT" altLang="it-IT" sz="4000" b="1" dirty="0" smtClean="0"/>
              <a:t> </a:t>
            </a:r>
            <a:r>
              <a:rPr lang="it-IT" altLang="it-IT" sz="4000" b="1" dirty="0" err="1" smtClean="0"/>
              <a:t>group</a:t>
            </a:r>
            <a:r>
              <a:rPr lang="it-IT" altLang="it-IT" sz="4000" b="1" dirty="0" smtClean="0"/>
              <a:t>. </a:t>
            </a:r>
            <a:r>
              <a:rPr lang="it-IT" altLang="it-IT" sz="4400" b="1" dirty="0" smtClean="0"/>
              <a:t>The </a:t>
            </a:r>
            <a:r>
              <a:rPr lang="it-IT" altLang="it-IT" sz="4400" b="1" dirty="0" err="1" smtClean="0"/>
              <a:t>final</a:t>
            </a:r>
            <a:r>
              <a:rPr lang="it-IT" altLang="it-IT" sz="4400" b="1" dirty="0" smtClean="0"/>
              <a:t> </a:t>
            </a:r>
            <a:r>
              <a:rPr lang="it-IT" altLang="it-IT" sz="4400" b="1" dirty="0" err="1" smtClean="0"/>
              <a:t>value</a:t>
            </a:r>
            <a:r>
              <a:rPr lang="it-IT" altLang="it-IT" sz="4400" b="1" dirty="0" smtClean="0"/>
              <a:t> </a:t>
            </a:r>
            <a:r>
              <a:rPr lang="it-IT" altLang="it-IT" sz="4400" b="1" dirty="0" err="1" smtClean="0"/>
              <a:t>indicates</a:t>
            </a:r>
            <a:r>
              <a:rPr lang="it-IT" altLang="it-IT" sz="4400" b="1" dirty="0" smtClean="0"/>
              <a:t> </a:t>
            </a:r>
            <a:r>
              <a:rPr lang="it-IT" altLang="it-IT" sz="4400" b="1" dirty="0" err="1" smtClean="0"/>
              <a:t>exhaustion</a:t>
            </a:r>
            <a:r>
              <a:rPr lang="it-IT" altLang="it-IT" sz="4400" b="1" dirty="0" smtClean="0"/>
              <a:t> of </a:t>
            </a:r>
            <a:r>
              <a:rPr lang="it-IT" altLang="it-IT" sz="4400" b="1" dirty="0" err="1" smtClean="0"/>
              <a:t>previous</a:t>
            </a:r>
            <a:r>
              <a:rPr lang="it-IT" altLang="it-IT" sz="4400" b="1" dirty="0" smtClean="0"/>
              <a:t> </a:t>
            </a:r>
            <a:r>
              <a:rPr lang="it-IT" altLang="it-IT" sz="4400" b="1" dirty="0" err="1" smtClean="0"/>
              <a:t>intake</a:t>
            </a:r>
            <a:r>
              <a:rPr lang="it-IT" altLang="it-IT" sz="4400" b="1" dirty="0" smtClean="0"/>
              <a:t>.</a:t>
            </a:r>
            <a:endParaRPr lang="it-IT" altLang="it-IT" sz="4400" b="1" dirty="0"/>
          </a:p>
        </p:txBody>
      </p:sp>
      <p:sp>
        <p:nvSpPr>
          <p:cNvPr id="2" name="CasellaDiTesto 1"/>
          <p:cNvSpPr txBox="1"/>
          <p:nvPr/>
        </p:nvSpPr>
        <p:spPr>
          <a:xfrm>
            <a:off x="124510" y="15240"/>
            <a:ext cx="9968112" cy="461665"/>
          </a:xfrm>
          <a:prstGeom prst="rect">
            <a:avLst/>
          </a:prstGeom>
          <a:noFill/>
        </p:spPr>
        <p:txBody>
          <a:bodyPr wrap="square" rtlCol="0">
            <a:spAutoFit/>
          </a:bodyPr>
          <a:lstStyle/>
          <a:p>
            <a:r>
              <a:rPr lang="en-GB" dirty="0" smtClean="0"/>
              <a:t>J </a:t>
            </a:r>
            <a:r>
              <a:rPr lang="en-GB" dirty="0" err="1" smtClean="0"/>
              <a:t>Nutr</a:t>
            </a:r>
            <a:r>
              <a:rPr lang="en-GB" dirty="0" smtClean="0"/>
              <a:t> </a:t>
            </a:r>
            <a:r>
              <a:rPr lang="en-GB" dirty="0" err="1"/>
              <a:t>Metab</a:t>
            </a:r>
            <a:r>
              <a:rPr lang="en-GB" dirty="0"/>
              <a:t> 2010, Article ID 286952, 7 pages. doi:10.1155/2010/286952 </a:t>
            </a:r>
            <a:endParaRPr lang="it-I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02940" y="260648"/>
            <a:ext cx="10009112" cy="5693866"/>
          </a:xfrm>
          <a:prstGeom prst="rect">
            <a:avLst/>
          </a:prstGeom>
        </p:spPr>
        <p:txBody>
          <a:bodyPr wrap="square">
            <a:spAutoFit/>
          </a:bodyPr>
          <a:lstStyle/>
          <a:p>
            <a:r>
              <a:rPr lang="en-US" sz="4000" b="1" dirty="0" smtClean="0"/>
              <a:t>Higher </a:t>
            </a:r>
            <a:r>
              <a:rPr lang="it-IT" altLang="it-IT" sz="4000" b="1" dirty="0" err="1" smtClean="0"/>
              <a:t>MeanBG</a:t>
            </a:r>
            <a:r>
              <a:rPr lang="it-IT" altLang="it-IT" sz="4000" b="1" dirty="0" smtClean="0"/>
              <a:t> </a:t>
            </a:r>
            <a:r>
              <a:rPr lang="it-IT" altLang="it-IT" sz="4000" b="1" dirty="0" err="1" smtClean="0"/>
              <a:t>is</a:t>
            </a:r>
            <a:r>
              <a:rPr lang="it-IT" altLang="it-IT" sz="4000" b="1" dirty="0" smtClean="0"/>
              <a:t> </a:t>
            </a:r>
            <a:r>
              <a:rPr lang="it-IT" altLang="it-IT" sz="4000" b="1" dirty="0" err="1" smtClean="0"/>
              <a:t>associated</a:t>
            </a:r>
            <a:r>
              <a:rPr lang="it-IT" altLang="it-IT" sz="4000" b="1" dirty="0" smtClean="0"/>
              <a:t> with </a:t>
            </a:r>
            <a:r>
              <a:rPr lang="it-IT" altLang="it-IT" sz="4000" b="1" dirty="0" err="1" smtClean="0"/>
              <a:t>higher</a:t>
            </a:r>
            <a:r>
              <a:rPr lang="it-IT" altLang="it-IT" sz="4000" b="1" dirty="0" smtClean="0"/>
              <a:t>:</a:t>
            </a:r>
            <a:endParaRPr lang="it-IT" altLang="it-IT" sz="4000" b="1" dirty="0"/>
          </a:p>
          <a:p>
            <a:pPr marL="742950" indent="-742950">
              <a:buAutoNum type="arabicPeriod"/>
            </a:pPr>
            <a:r>
              <a:rPr lang="it-IT" altLang="it-IT" sz="5400" b="1" dirty="0" err="1" smtClean="0">
                <a:solidFill>
                  <a:srgbClr val="FF0000"/>
                </a:solidFill>
              </a:rPr>
              <a:t>metabolic</a:t>
            </a:r>
            <a:r>
              <a:rPr lang="it-IT" altLang="it-IT" sz="5400" b="1" dirty="0" smtClean="0">
                <a:solidFill>
                  <a:srgbClr val="FF0000"/>
                </a:solidFill>
              </a:rPr>
              <a:t> rate, </a:t>
            </a:r>
          </a:p>
          <a:p>
            <a:pPr marL="742950" indent="-742950">
              <a:buAutoNum type="arabicPeriod"/>
            </a:pPr>
            <a:r>
              <a:rPr lang="it-IT" altLang="it-IT" sz="5400" b="1" dirty="0" err="1" smtClean="0">
                <a:solidFill>
                  <a:srgbClr val="FF0000"/>
                </a:solidFill>
              </a:rPr>
              <a:t>insulin</a:t>
            </a:r>
            <a:r>
              <a:rPr lang="it-IT" altLang="it-IT" sz="5400" b="1" dirty="0" smtClean="0">
                <a:solidFill>
                  <a:srgbClr val="FF0000"/>
                </a:solidFill>
              </a:rPr>
              <a:t> </a:t>
            </a:r>
            <a:r>
              <a:rPr lang="it-IT" altLang="it-IT" sz="5400" b="1" dirty="0" err="1" smtClean="0">
                <a:solidFill>
                  <a:srgbClr val="FF0000"/>
                </a:solidFill>
              </a:rPr>
              <a:t>resistance</a:t>
            </a:r>
            <a:r>
              <a:rPr lang="it-IT" altLang="it-IT" sz="5400" b="1" dirty="0" smtClean="0">
                <a:solidFill>
                  <a:srgbClr val="FF0000"/>
                </a:solidFill>
              </a:rPr>
              <a:t>,</a:t>
            </a:r>
          </a:p>
          <a:p>
            <a:pPr marL="742950" indent="-742950">
              <a:buAutoNum type="arabicPeriod"/>
            </a:pPr>
            <a:r>
              <a:rPr lang="it-IT" altLang="it-IT" sz="5400" b="1" dirty="0" err="1" smtClean="0">
                <a:solidFill>
                  <a:srgbClr val="FF0000"/>
                </a:solidFill>
              </a:rPr>
              <a:t>growth</a:t>
            </a:r>
            <a:r>
              <a:rPr lang="it-IT" altLang="it-IT" sz="5400" b="1" dirty="0" smtClean="0">
                <a:solidFill>
                  <a:srgbClr val="FF0000"/>
                </a:solidFill>
              </a:rPr>
              <a:t> of </a:t>
            </a:r>
            <a:r>
              <a:rPr lang="it-IT" altLang="it-IT" sz="5400" b="1" dirty="0" err="1" smtClean="0">
                <a:solidFill>
                  <a:srgbClr val="FF0000"/>
                </a:solidFill>
              </a:rPr>
              <a:t>immunogenic</a:t>
            </a:r>
            <a:r>
              <a:rPr lang="it-IT" altLang="it-IT" sz="5400" b="1" dirty="0" smtClean="0">
                <a:solidFill>
                  <a:srgbClr val="FF0000"/>
                </a:solidFill>
              </a:rPr>
              <a:t> </a:t>
            </a:r>
            <a:r>
              <a:rPr lang="it-IT" altLang="it-IT" sz="5400" b="1" dirty="0" err="1" smtClean="0">
                <a:solidFill>
                  <a:srgbClr val="FF0000"/>
                </a:solidFill>
              </a:rPr>
              <a:t>bacteria</a:t>
            </a:r>
            <a:r>
              <a:rPr lang="it-IT" altLang="it-IT" sz="5400" b="1" dirty="0" smtClean="0">
                <a:solidFill>
                  <a:srgbClr val="FF0000"/>
                </a:solidFill>
              </a:rPr>
              <a:t> in the intestine, </a:t>
            </a:r>
          </a:p>
          <a:p>
            <a:r>
              <a:rPr lang="it-IT" altLang="it-IT" sz="5400" b="1" dirty="0" smtClean="0">
                <a:solidFill>
                  <a:srgbClr val="FF0000"/>
                </a:solidFill>
              </a:rPr>
              <a:t>4.  </a:t>
            </a:r>
            <a:r>
              <a:rPr lang="it-IT" altLang="it-IT" sz="5400" b="1" dirty="0" err="1" smtClean="0">
                <a:solidFill>
                  <a:srgbClr val="FF0000"/>
                </a:solidFill>
              </a:rPr>
              <a:t>overall</a:t>
            </a:r>
            <a:r>
              <a:rPr lang="it-IT" altLang="it-IT" sz="5400" b="1" dirty="0" smtClean="0">
                <a:solidFill>
                  <a:srgbClr val="FF0000"/>
                </a:solidFill>
              </a:rPr>
              <a:t> </a:t>
            </a:r>
            <a:r>
              <a:rPr lang="it-IT" altLang="it-IT" sz="5400" b="1" dirty="0" err="1" smtClean="0">
                <a:solidFill>
                  <a:srgbClr val="FF0000"/>
                </a:solidFill>
              </a:rPr>
              <a:t>inflammatory</a:t>
            </a:r>
            <a:r>
              <a:rPr lang="it-IT" altLang="it-IT" sz="5400" b="1" dirty="0" smtClean="0">
                <a:solidFill>
                  <a:srgbClr val="FF0000"/>
                </a:solidFill>
              </a:rPr>
              <a:t> </a:t>
            </a:r>
            <a:r>
              <a:rPr lang="it-IT" altLang="it-IT" sz="5400" b="1" dirty="0" err="1">
                <a:solidFill>
                  <a:srgbClr val="FF0000"/>
                </a:solidFill>
              </a:rPr>
              <a:t>tone</a:t>
            </a:r>
            <a:endParaRPr lang="it-IT" altLang="it-IT" sz="5400" b="1" dirty="0">
              <a:solidFill>
                <a:srgbClr val="FF0000"/>
              </a:solidFill>
            </a:endParaRPr>
          </a:p>
          <a:p>
            <a:r>
              <a:rPr lang="it-IT" altLang="it-IT" sz="5400" b="1" dirty="0" smtClean="0">
                <a:solidFill>
                  <a:srgbClr val="FF0000"/>
                </a:solidFill>
              </a:rPr>
              <a:t>(</a:t>
            </a:r>
            <a:r>
              <a:rPr lang="it-IT" altLang="it-IT" sz="5400" b="1" dirty="0">
                <a:solidFill>
                  <a:srgbClr val="FF0000"/>
                </a:solidFill>
              </a:rPr>
              <a:t>sterile </a:t>
            </a:r>
            <a:r>
              <a:rPr lang="it-IT" altLang="it-IT" sz="5400" b="1" smtClean="0">
                <a:solidFill>
                  <a:srgbClr val="FF0000"/>
                </a:solidFill>
              </a:rPr>
              <a:t>inflammation)</a:t>
            </a:r>
            <a:endParaRPr lang="it-IT" altLang="it-IT" sz="3200" dirty="0">
              <a:solidFill>
                <a:srgbClr val="FF0000"/>
              </a:solidFill>
            </a:endParaRPr>
          </a:p>
        </p:txBody>
      </p:sp>
    </p:spTree>
    <p:extLst>
      <p:ext uri="{BB962C8B-B14F-4D97-AF65-F5344CB8AC3E}">
        <p14:creationId xmlns:p14="http://schemas.microsoft.com/office/powerpoint/2010/main" val="33287664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102940" y="260648"/>
            <a:ext cx="9906172" cy="5909310"/>
          </a:xfrm>
          <a:prstGeom prst="rect">
            <a:avLst/>
          </a:prstGeom>
        </p:spPr>
        <p:txBody>
          <a:bodyPr wrap="square">
            <a:spAutoFit/>
          </a:bodyPr>
          <a:lstStyle/>
          <a:p>
            <a:r>
              <a:rPr lang="en-US" sz="5400" b="1" dirty="0" smtClean="0">
                <a:solidFill>
                  <a:srgbClr val="CC3300"/>
                </a:solidFill>
              </a:rPr>
              <a:t>Through</a:t>
            </a:r>
            <a:r>
              <a:rPr lang="en-US" sz="5400" b="1" u="sng" dirty="0" smtClean="0">
                <a:solidFill>
                  <a:srgbClr val="CC3300"/>
                </a:solidFill>
              </a:rPr>
              <a:t> overall inflammation</a:t>
            </a:r>
            <a:r>
              <a:rPr lang="en-US" sz="5400" b="1" dirty="0" smtClean="0">
                <a:solidFill>
                  <a:srgbClr val="CC3300"/>
                </a:solidFill>
              </a:rPr>
              <a:t>, </a:t>
            </a:r>
            <a:r>
              <a:rPr lang="en-US" sz="5400" dirty="0" smtClean="0"/>
              <a:t>the </a:t>
            </a:r>
            <a:r>
              <a:rPr lang="en-US" sz="5400" dirty="0"/>
              <a:t>level of Mean BG </a:t>
            </a:r>
            <a:r>
              <a:rPr lang="en-US" sz="5400" dirty="0" smtClean="0"/>
              <a:t>causes </a:t>
            </a:r>
            <a:r>
              <a:rPr lang="en-US" sz="5400" dirty="0"/>
              <a:t>functional </a:t>
            </a:r>
            <a:r>
              <a:rPr lang="en-US" sz="5400" dirty="0" smtClean="0"/>
              <a:t>disorders (</a:t>
            </a:r>
            <a:r>
              <a:rPr lang="en-US" sz="5400" dirty="0"/>
              <a:t>joint, intestinal etc.), </a:t>
            </a:r>
            <a:r>
              <a:rPr lang="en-US" sz="5400" dirty="0" smtClean="0"/>
              <a:t>deteriorations, </a:t>
            </a:r>
            <a:r>
              <a:rPr lang="en-US" sz="5400" b="1" dirty="0"/>
              <a:t>worsening</a:t>
            </a:r>
            <a:r>
              <a:rPr lang="en-US" sz="5400" dirty="0"/>
              <a:t> of infections, </a:t>
            </a:r>
            <a:r>
              <a:rPr lang="en-US" sz="5400" b="1" dirty="0"/>
              <a:t>vascular</a:t>
            </a:r>
            <a:r>
              <a:rPr lang="en-US" sz="5400" dirty="0"/>
              <a:t> </a:t>
            </a:r>
            <a:r>
              <a:rPr lang="en-US" sz="5400" dirty="0" smtClean="0"/>
              <a:t>diseases and also many </a:t>
            </a:r>
            <a:r>
              <a:rPr lang="en-US" sz="5400" b="1" dirty="0"/>
              <a:t>malignant</a:t>
            </a:r>
            <a:r>
              <a:rPr lang="en-US" sz="5400" dirty="0"/>
              <a:t> </a:t>
            </a:r>
            <a:r>
              <a:rPr lang="en-US" sz="5400" dirty="0" smtClean="0"/>
              <a:t>diseases</a:t>
            </a:r>
            <a:endParaRPr lang="en-US" sz="4000" dirty="0"/>
          </a:p>
        </p:txBody>
      </p:sp>
    </p:spTree>
    <p:extLst>
      <p:ext uri="{BB962C8B-B14F-4D97-AF65-F5344CB8AC3E}">
        <p14:creationId xmlns:p14="http://schemas.microsoft.com/office/powerpoint/2010/main" val="624236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0" y="404664"/>
            <a:ext cx="9824020" cy="5472608"/>
          </a:xfrm>
        </p:spPr>
        <p:txBody>
          <a:bodyPr/>
          <a:lstStyle/>
          <a:p>
            <a:r>
              <a:rPr lang="en-US" sz="4000" dirty="0"/>
              <a:t>International Journal of General </a:t>
            </a:r>
            <a:r>
              <a:rPr lang="en-US" sz="4000" dirty="0" smtClean="0"/>
              <a:t>Medicine June 2013</a:t>
            </a:r>
            <a:endParaRPr lang="en-US" sz="4000" dirty="0"/>
          </a:p>
          <a:p>
            <a:r>
              <a:rPr lang="en-US" sz="6000" b="1" dirty="0"/>
              <a:t>Hunger can be taught</a:t>
            </a:r>
            <a:r>
              <a:rPr lang="en-US" sz="6000" b="1" dirty="0" smtClean="0"/>
              <a:t>:</a:t>
            </a:r>
            <a:r>
              <a:rPr lang="en-US" sz="1800" dirty="0" smtClean="0"/>
              <a:t>, </a:t>
            </a:r>
          </a:p>
          <a:p>
            <a:endParaRPr lang="en-US" sz="1800" dirty="0"/>
          </a:p>
          <a:p>
            <a:pPr marL="0" indent="0" algn="ctr">
              <a:buNone/>
            </a:pPr>
            <a:r>
              <a:rPr lang="en-US" sz="6600" b="1" dirty="0" smtClean="0"/>
              <a:t>= You can become aware of your current BG</a:t>
            </a:r>
            <a:endParaRPr lang="it-IT" sz="9600" b="1" dirty="0"/>
          </a:p>
        </p:txBody>
      </p:sp>
    </p:spTree>
    <p:extLst>
      <p:ext uri="{BB962C8B-B14F-4D97-AF65-F5344CB8AC3E}">
        <p14:creationId xmlns:p14="http://schemas.microsoft.com/office/powerpoint/2010/main" val="3100726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46956" y="428179"/>
            <a:ext cx="9937104" cy="6001643"/>
          </a:xfrm>
          <a:prstGeom prst="rect">
            <a:avLst/>
          </a:prstGeom>
        </p:spPr>
        <p:txBody>
          <a:bodyPr wrap="square">
            <a:spAutoFit/>
          </a:bodyPr>
          <a:lstStyle/>
          <a:p>
            <a:r>
              <a:rPr lang="en-US" sz="3200" b="1" u="sng" dirty="0"/>
              <a:t>Training protocol</a:t>
            </a:r>
            <a:endParaRPr lang="it-IT" sz="3200" b="1" u="sng" dirty="0"/>
          </a:p>
          <a:p>
            <a:r>
              <a:rPr lang="en-US" sz="3200" dirty="0"/>
              <a:t>1:  Suspend meals for up to 48 hours </a:t>
            </a:r>
            <a:endParaRPr lang="it-IT" sz="3200" dirty="0"/>
          </a:p>
          <a:p>
            <a:r>
              <a:rPr lang="en-US" sz="3200" dirty="0"/>
              <a:t>2:  Locate physical sensation of hunger </a:t>
            </a:r>
            <a:endParaRPr lang="it-IT" sz="3200" dirty="0"/>
          </a:p>
          <a:p>
            <a:r>
              <a:rPr lang="en-US" sz="3200" dirty="0"/>
              <a:t>3:  </a:t>
            </a:r>
            <a:r>
              <a:rPr lang="en-US" sz="3200" u="sng" dirty="0"/>
              <a:t>Measure blood glucose concentration (BG)</a:t>
            </a:r>
            <a:endParaRPr lang="it-IT" sz="3200" u="sng" dirty="0"/>
          </a:p>
          <a:p>
            <a:r>
              <a:rPr lang="en-US" sz="3200" dirty="0"/>
              <a:t>4:  Mentally associate the physical sensation with the BG concentration </a:t>
            </a:r>
            <a:endParaRPr lang="it-IT" sz="3200" dirty="0"/>
          </a:p>
          <a:p>
            <a:r>
              <a:rPr lang="en-US" sz="3200" dirty="0"/>
              <a:t>5:  Begin with a meal of about 300 kcal </a:t>
            </a:r>
            <a:endParaRPr lang="it-IT" sz="3200" dirty="0"/>
          </a:p>
          <a:p>
            <a:r>
              <a:rPr lang="en-US" sz="3200" dirty="0"/>
              <a:t>6:  Repeat 1-5 increasing the meal size in proportion to the </a:t>
            </a:r>
            <a:r>
              <a:rPr lang="en-US" sz="3200" dirty="0" smtClean="0"/>
              <a:t>desired </a:t>
            </a:r>
            <a:r>
              <a:rPr lang="en-US" sz="3200" dirty="0"/>
              <a:t>interval</a:t>
            </a:r>
            <a:endParaRPr lang="it-IT" sz="3200" dirty="0"/>
          </a:p>
          <a:p>
            <a:r>
              <a:rPr lang="en-US" sz="3200" dirty="0"/>
              <a:t>7:  Repeat the above procedure for two weeks.  </a:t>
            </a:r>
            <a:r>
              <a:rPr lang="en-US" sz="3200" u="sng" dirty="0"/>
              <a:t>At each appearance of physical hunger</a:t>
            </a:r>
            <a:r>
              <a:rPr lang="en-US" sz="3200" b="1" u="sng" dirty="0"/>
              <a:t>,</a:t>
            </a:r>
            <a:r>
              <a:rPr lang="en-US" sz="3200" b="1" dirty="0"/>
              <a:t> compare the sensation and the measured BG with the previous sensations.  </a:t>
            </a:r>
            <a:endParaRPr lang="it-IT" sz="3200" b="1" dirty="0"/>
          </a:p>
        </p:txBody>
      </p:sp>
    </p:spTree>
    <p:extLst>
      <p:ext uri="{BB962C8B-B14F-4D97-AF65-F5344CB8AC3E}">
        <p14:creationId xmlns:p14="http://schemas.microsoft.com/office/powerpoint/2010/main" val="3339117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2"/>
          <p:cNvSpPr txBox="1">
            <a:spLocks noChangeArrowheads="1"/>
          </p:cNvSpPr>
          <p:nvPr/>
        </p:nvSpPr>
        <p:spPr bwMode="auto">
          <a:xfrm>
            <a:off x="174948" y="446531"/>
            <a:ext cx="9912087" cy="6001643"/>
          </a:xfrm>
          <a:prstGeom prst="rect">
            <a:avLst/>
          </a:prstGeom>
          <a:solidFill>
            <a:srgbClr val="FFFF00"/>
          </a:solidFill>
          <a:ln>
            <a:noFill/>
          </a:ln>
          <a:effectLst/>
          <a:extLst/>
        </p:spPr>
        <p:txBody>
          <a:bodyPr wrap="square">
            <a:spAutoFit/>
          </a:bodyPr>
          <a:lstStyle/>
          <a:p>
            <a:pPr lvl="0" algn="ctr">
              <a:spcBef>
                <a:spcPct val="50000"/>
              </a:spcBef>
              <a:defRPr/>
            </a:pPr>
            <a:r>
              <a:rPr lang="en-US" sz="4400" b="1" dirty="0"/>
              <a:t>two months </a:t>
            </a:r>
            <a:r>
              <a:rPr lang="en-US" sz="4400" b="1" u="sng" dirty="0">
                <a:effectLst>
                  <a:outerShdw blurRad="38100" dist="38100" dir="2700000" algn="tl">
                    <a:srgbClr val="000000"/>
                  </a:outerShdw>
                </a:effectLst>
              </a:rPr>
              <a:t>after</a:t>
            </a:r>
            <a:r>
              <a:rPr lang="en-US" sz="4400" b="1" dirty="0"/>
              <a:t> </a:t>
            </a:r>
            <a:r>
              <a:rPr lang="en-US" sz="4400" b="1" dirty="0" smtClean="0"/>
              <a:t>training for two weeks </a:t>
            </a:r>
            <a:r>
              <a:rPr lang="en-US" b="1" dirty="0"/>
              <a:t>(Groningen 2003</a:t>
            </a:r>
            <a:r>
              <a:rPr lang="en-US" b="1" dirty="0" smtClean="0"/>
              <a:t>), </a:t>
            </a:r>
            <a:r>
              <a:rPr lang="en-US" sz="2800" i="1" dirty="0" err="1" smtClean="0"/>
              <a:t>Nutr</a:t>
            </a:r>
            <a:r>
              <a:rPr lang="en-US" sz="2800" i="1" dirty="0" smtClean="0"/>
              <a:t> </a:t>
            </a:r>
            <a:r>
              <a:rPr lang="en-US" sz="2800" i="1" dirty="0" err="1"/>
              <a:t>Metab</a:t>
            </a:r>
            <a:r>
              <a:rPr lang="en-US" sz="2800" i="1" dirty="0"/>
              <a:t> (</a:t>
            </a:r>
            <a:r>
              <a:rPr lang="en-US" sz="2800" i="1" dirty="0" err="1"/>
              <a:t>Lond</a:t>
            </a:r>
            <a:r>
              <a:rPr lang="en-US" sz="2800" i="1" dirty="0"/>
              <a:t>)</a:t>
            </a:r>
            <a:r>
              <a:rPr lang="en-US" sz="2800" dirty="0"/>
              <a:t>. 2006; 3:42. </a:t>
            </a:r>
            <a:endParaRPr lang="en-US" sz="2800" dirty="0">
              <a:solidFill>
                <a:schemeClr val="accent5">
                  <a:lumMod val="50000"/>
                </a:schemeClr>
              </a:solidFill>
            </a:endParaRPr>
          </a:p>
          <a:p>
            <a:r>
              <a:rPr lang="en-US" sz="3200" b="1" u="sng" dirty="0">
                <a:hlinkClick r:id="rId3"/>
              </a:rPr>
              <a:t>http://www.nutritionandmetabolism.com/content/3/1/42</a:t>
            </a:r>
            <a:endParaRPr lang="en-US" sz="3200" dirty="0"/>
          </a:p>
          <a:p>
            <a:pPr lvl="0" algn="ctr">
              <a:spcBef>
                <a:spcPct val="50000"/>
              </a:spcBef>
              <a:defRPr/>
            </a:pPr>
            <a:r>
              <a:rPr lang="en-US" sz="4000" b="1" dirty="0" smtClean="0"/>
              <a:t>64 trained and 72 control </a:t>
            </a:r>
            <a:r>
              <a:rPr lang="en-US" sz="4000" b="1" dirty="0"/>
              <a:t>subjects attended the </a:t>
            </a:r>
            <a:r>
              <a:rPr lang="en-US" sz="4000" b="1" dirty="0" smtClean="0"/>
              <a:t>hospital lab </a:t>
            </a:r>
            <a:r>
              <a:rPr lang="en-US" sz="4000" b="1" dirty="0"/>
              <a:t>before breakfast after an overnight fasting. </a:t>
            </a:r>
            <a:endParaRPr lang="en-US" sz="4000" b="1" dirty="0" smtClean="0"/>
          </a:p>
          <a:p>
            <a:pPr lvl="0" algn="ctr">
              <a:spcBef>
                <a:spcPct val="50000"/>
              </a:spcBef>
              <a:defRPr/>
            </a:pPr>
            <a:r>
              <a:rPr lang="en-US" sz="4000" b="1" dirty="0" smtClean="0">
                <a:solidFill>
                  <a:srgbClr val="990033"/>
                </a:solidFill>
              </a:rPr>
              <a:t>All </a:t>
            </a:r>
            <a:r>
              <a:rPr lang="en-US" sz="4000" b="1" dirty="0">
                <a:solidFill>
                  <a:srgbClr val="990033"/>
                </a:solidFill>
              </a:rPr>
              <a:t>declared </a:t>
            </a:r>
            <a:r>
              <a:rPr lang="en-US" sz="4000" b="1" dirty="0" smtClean="0">
                <a:solidFill>
                  <a:srgbClr val="990033"/>
                </a:solidFill>
              </a:rPr>
              <a:t>current presence or absence of hunger and </a:t>
            </a:r>
            <a:r>
              <a:rPr lang="en-US" sz="4000" b="1" u="sng" dirty="0" smtClean="0">
                <a:solidFill>
                  <a:srgbClr val="990033"/>
                </a:solidFill>
                <a:effectLst>
                  <a:outerShdw blurRad="38100" dist="38100" dir="2700000" algn="tl">
                    <a:srgbClr val="000000"/>
                  </a:outerShdw>
                </a:effectLst>
              </a:rPr>
              <a:t>estimated BG</a:t>
            </a:r>
            <a:r>
              <a:rPr lang="en-US" sz="4000" b="1" dirty="0" smtClean="0">
                <a:solidFill>
                  <a:srgbClr val="990033"/>
                </a:solidFill>
              </a:rPr>
              <a:t>. Actual BG </a:t>
            </a:r>
            <a:r>
              <a:rPr lang="en-US" sz="4000" b="1" dirty="0">
                <a:solidFill>
                  <a:srgbClr val="990033"/>
                </a:solidFill>
              </a:rPr>
              <a:t>was measured by a </a:t>
            </a:r>
            <a:r>
              <a:rPr lang="en-US" sz="4000" b="1" u="sng" dirty="0">
                <a:solidFill>
                  <a:srgbClr val="990033"/>
                </a:solidFill>
              </a:rPr>
              <a:t>glucose </a:t>
            </a:r>
            <a:r>
              <a:rPr lang="en-US" sz="4000" b="1" u="sng" dirty="0" err="1">
                <a:solidFill>
                  <a:srgbClr val="990033"/>
                </a:solidFill>
              </a:rPr>
              <a:t>autoanalyzer</a:t>
            </a:r>
            <a:r>
              <a:rPr lang="en-US" sz="2000" dirty="0">
                <a:solidFill>
                  <a:srgbClr val="000000"/>
                </a:solidFill>
                <a:latin typeface="Arial" charset="0"/>
              </a:rPr>
              <a: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2" descr="InTech Figure 1.jpg"/>
          <p:cNvPicPr/>
          <p:nvPr/>
        </p:nvPicPr>
        <p:blipFill rotWithShape="1">
          <a:blip r:embed="rId2" cstate="print">
            <a:extLst>
              <a:ext uri="{28A0092B-C50C-407E-A947-70E740481C1C}">
                <a14:useLocalDpi xmlns:a14="http://schemas.microsoft.com/office/drawing/2010/main" val="0"/>
              </a:ext>
            </a:extLst>
          </a:blip>
          <a:srcRect l="21090"/>
          <a:stretch/>
        </p:blipFill>
        <p:spPr bwMode="auto">
          <a:xfrm>
            <a:off x="606996" y="888727"/>
            <a:ext cx="7704855" cy="5998016"/>
          </a:xfrm>
          <a:prstGeom prst="rect">
            <a:avLst/>
          </a:prstGeom>
          <a:noFill/>
          <a:ln>
            <a:noFill/>
          </a:ln>
          <a:extLst>
            <a:ext uri="{53640926-AAD7-44D8-BBD7-CCE9431645EC}">
              <a14:shadowObscured xmlns:a14="http://schemas.microsoft.com/office/drawing/2010/main"/>
            </a:ext>
          </a:extLst>
        </p:spPr>
      </p:pic>
      <p:sp>
        <p:nvSpPr>
          <p:cNvPr id="2" name="CasellaDiTesto 1"/>
          <p:cNvSpPr txBox="1"/>
          <p:nvPr/>
        </p:nvSpPr>
        <p:spPr>
          <a:xfrm>
            <a:off x="1327076" y="332656"/>
            <a:ext cx="8506688" cy="461665"/>
          </a:xfrm>
          <a:prstGeom prst="rect">
            <a:avLst/>
          </a:prstGeom>
          <a:noFill/>
        </p:spPr>
        <p:txBody>
          <a:bodyPr wrap="none" rtlCol="0">
            <a:spAutoFit/>
          </a:bodyPr>
          <a:lstStyle/>
          <a:p>
            <a:r>
              <a:rPr lang="it-IT" b="1" dirty="0" smtClean="0"/>
              <a:t>BG </a:t>
            </a:r>
            <a:r>
              <a:rPr lang="it-IT" b="1" dirty="0" err="1" smtClean="0"/>
              <a:t>estimation</a:t>
            </a:r>
            <a:r>
              <a:rPr lang="it-IT" b="1" dirty="0" smtClean="0"/>
              <a:t> versus BG </a:t>
            </a:r>
            <a:r>
              <a:rPr lang="it-IT" b="1" dirty="0" err="1" smtClean="0"/>
              <a:t>measurement</a:t>
            </a:r>
            <a:r>
              <a:rPr lang="it-IT" b="1" dirty="0" smtClean="0"/>
              <a:t> in </a:t>
            </a:r>
            <a:r>
              <a:rPr lang="it-IT" b="1" dirty="0" err="1" smtClean="0"/>
              <a:t>subjects</a:t>
            </a:r>
            <a:r>
              <a:rPr lang="it-IT" b="1" dirty="0" smtClean="0"/>
              <a:t> with </a:t>
            </a:r>
            <a:r>
              <a:rPr lang="it-IT" b="1" dirty="0" err="1" smtClean="0"/>
              <a:t>hunger</a:t>
            </a:r>
            <a:endParaRPr lang="en-US" b="1" dirty="0"/>
          </a:p>
        </p:txBody>
      </p:sp>
    </p:spTree>
    <p:extLst>
      <p:ext uri="{BB962C8B-B14F-4D97-AF65-F5344CB8AC3E}">
        <p14:creationId xmlns:p14="http://schemas.microsoft.com/office/powerpoint/2010/main" val="18942209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49896" y="160789"/>
            <a:ext cx="9690148" cy="5755422"/>
          </a:xfrm>
          <a:prstGeom prst="rect">
            <a:avLst/>
          </a:prstGeom>
          <a:noFill/>
        </p:spPr>
        <p:txBody>
          <a:bodyPr wrap="square" rtlCol="0">
            <a:spAutoFit/>
          </a:bodyPr>
          <a:lstStyle/>
          <a:p>
            <a:r>
              <a:rPr lang="it-IT" sz="4400" b="1" dirty="0" err="1" smtClean="0">
                <a:solidFill>
                  <a:schemeClr val="tx1">
                    <a:lumMod val="95000"/>
                    <a:lumOff val="5000"/>
                  </a:schemeClr>
                </a:solidFill>
              </a:rPr>
              <a:t>Initial</a:t>
            </a:r>
            <a:r>
              <a:rPr lang="it-IT" sz="4400" b="1" dirty="0" smtClean="0">
                <a:solidFill>
                  <a:schemeClr val="tx1">
                    <a:lumMod val="95000"/>
                    <a:lumOff val="5000"/>
                  </a:schemeClr>
                </a:solidFill>
              </a:rPr>
              <a:t> </a:t>
            </a:r>
            <a:r>
              <a:rPr lang="it-IT" sz="4400" b="1" dirty="0" err="1" smtClean="0">
                <a:solidFill>
                  <a:schemeClr val="tx1">
                    <a:lumMod val="95000"/>
                    <a:lumOff val="5000"/>
                  </a:schemeClr>
                </a:solidFill>
              </a:rPr>
              <a:t>Hunger</a:t>
            </a:r>
            <a:r>
              <a:rPr lang="it-IT" sz="4400" b="1" dirty="0" smtClean="0">
                <a:solidFill>
                  <a:schemeClr val="tx1">
                    <a:lumMod val="95000"/>
                    <a:lumOff val="5000"/>
                  </a:schemeClr>
                </a:solidFill>
              </a:rPr>
              <a:t> </a:t>
            </a:r>
            <a:r>
              <a:rPr lang="it-IT" sz="4400" b="1" dirty="0" err="1" smtClean="0">
                <a:solidFill>
                  <a:schemeClr val="tx1">
                    <a:lumMod val="95000"/>
                    <a:lumOff val="5000"/>
                  </a:schemeClr>
                </a:solidFill>
              </a:rPr>
              <a:t>Meal</a:t>
            </a:r>
            <a:r>
              <a:rPr lang="it-IT" sz="4400" b="1" dirty="0" smtClean="0">
                <a:solidFill>
                  <a:schemeClr val="tx1">
                    <a:lumMod val="95000"/>
                    <a:lumOff val="5000"/>
                  </a:schemeClr>
                </a:solidFill>
              </a:rPr>
              <a:t> pattern (IHMP</a:t>
            </a:r>
            <a:r>
              <a:rPr lang="it-IT" sz="4400" b="1" dirty="0">
                <a:solidFill>
                  <a:schemeClr val="tx1">
                    <a:lumMod val="95000"/>
                    <a:lumOff val="5000"/>
                  </a:schemeClr>
                </a:solidFill>
              </a:rPr>
              <a:t>) </a:t>
            </a:r>
            <a:r>
              <a:rPr lang="it-IT" sz="4400" b="1" dirty="0" err="1" smtClean="0"/>
              <a:t>consists</a:t>
            </a:r>
            <a:r>
              <a:rPr lang="it-IT" sz="4400" dirty="0" smtClean="0"/>
              <a:t> </a:t>
            </a:r>
            <a:r>
              <a:rPr lang="it-IT" sz="4400" b="1" dirty="0" smtClean="0"/>
              <a:t>of </a:t>
            </a:r>
            <a:r>
              <a:rPr lang="it-IT" sz="4400" b="1" dirty="0" err="1" smtClean="0"/>
              <a:t>two</a:t>
            </a:r>
            <a:r>
              <a:rPr lang="it-IT" sz="4400" b="1" dirty="0" smtClean="0"/>
              <a:t> </a:t>
            </a:r>
            <a:r>
              <a:rPr lang="it-IT" sz="5400" b="1" u="sng" dirty="0" err="1" smtClean="0"/>
              <a:t>mental</a:t>
            </a:r>
            <a:r>
              <a:rPr lang="it-IT" sz="5400" b="1" u="sng" dirty="0" smtClean="0"/>
              <a:t> </a:t>
            </a:r>
            <a:r>
              <a:rPr lang="it-IT" sz="5400" b="1" u="sng" dirty="0" err="1" smtClean="0"/>
              <a:t>habits</a:t>
            </a:r>
            <a:r>
              <a:rPr lang="it-IT" sz="5400" u="sng" dirty="0" smtClean="0"/>
              <a:t>:</a:t>
            </a:r>
          </a:p>
          <a:p>
            <a:r>
              <a:rPr lang="it-IT" sz="5400" dirty="0" smtClean="0"/>
              <a:t>1) The </a:t>
            </a:r>
            <a:r>
              <a:rPr lang="it-IT" sz="5400" b="1" dirty="0" err="1" smtClean="0">
                <a:solidFill>
                  <a:srgbClr val="CC3300"/>
                </a:solidFill>
                <a:effectLst>
                  <a:outerShdw blurRad="38100" dist="38100" dir="2700000" algn="tl">
                    <a:srgbClr val="000000">
                      <a:alpha val="43137"/>
                    </a:srgbClr>
                  </a:outerShdw>
                </a:effectLst>
              </a:rPr>
              <a:t>learned</a:t>
            </a:r>
            <a:r>
              <a:rPr lang="it-IT" sz="5400" b="1" dirty="0" smtClean="0">
                <a:solidFill>
                  <a:srgbClr val="CC3300"/>
                </a:solidFill>
                <a:effectLst>
                  <a:outerShdw blurRad="38100" dist="38100" dir="2700000" algn="tl">
                    <a:srgbClr val="000000">
                      <a:alpha val="43137"/>
                    </a:srgbClr>
                  </a:outerShdw>
                </a:effectLst>
              </a:rPr>
              <a:t> </a:t>
            </a:r>
            <a:r>
              <a:rPr lang="it-IT" sz="5400" b="1" dirty="0" err="1" smtClean="0">
                <a:solidFill>
                  <a:srgbClr val="CC3300"/>
                </a:solidFill>
                <a:effectLst>
                  <a:outerShdw blurRad="38100" dist="38100" dir="2700000" algn="tl">
                    <a:srgbClr val="000000">
                      <a:alpha val="43137"/>
                    </a:srgbClr>
                  </a:outerShdw>
                </a:effectLst>
              </a:rPr>
              <a:t>skill</a:t>
            </a:r>
            <a:r>
              <a:rPr lang="it-IT" sz="5400" b="1" dirty="0" smtClean="0">
                <a:solidFill>
                  <a:srgbClr val="CC3300"/>
                </a:solidFill>
                <a:effectLst>
                  <a:outerShdw blurRad="38100" dist="38100" dir="2700000" algn="tl">
                    <a:srgbClr val="000000">
                      <a:alpha val="43137"/>
                    </a:srgbClr>
                  </a:outerShdw>
                </a:effectLst>
              </a:rPr>
              <a:t> </a:t>
            </a:r>
            <a:r>
              <a:rPr lang="it-IT" sz="5400" dirty="0"/>
              <a:t>to </a:t>
            </a:r>
            <a:r>
              <a:rPr lang="it-IT" sz="5400" dirty="0" err="1"/>
              <a:t>recognize</a:t>
            </a:r>
            <a:r>
              <a:rPr lang="it-IT" sz="5400" dirty="0"/>
              <a:t> </a:t>
            </a:r>
            <a:r>
              <a:rPr lang="it-IT" sz="5400" dirty="0" err="1"/>
              <a:t>sensations</a:t>
            </a:r>
            <a:r>
              <a:rPr lang="it-IT" sz="5400" dirty="0"/>
              <a:t> of </a:t>
            </a:r>
            <a:r>
              <a:rPr lang="it-IT" sz="5400" dirty="0" err="1"/>
              <a:t>Initial</a:t>
            </a:r>
            <a:r>
              <a:rPr lang="it-IT" sz="5400" dirty="0"/>
              <a:t> </a:t>
            </a:r>
            <a:r>
              <a:rPr lang="it-IT" sz="5400" dirty="0" err="1"/>
              <a:t>Hunger</a:t>
            </a:r>
            <a:r>
              <a:rPr lang="it-IT" sz="5400" dirty="0"/>
              <a:t> </a:t>
            </a:r>
            <a:r>
              <a:rPr lang="it-IT" sz="5400" dirty="0" smtClean="0"/>
              <a:t>(</a:t>
            </a:r>
            <a:r>
              <a:rPr lang="it-IT" sz="5400" b="1" dirty="0" smtClean="0"/>
              <a:t>= </a:t>
            </a:r>
            <a:r>
              <a:rPr lang="it-IT" sz="5400" dirty="0" err="1" smtClean="0"/>
              <a:t>low</a:t>
            </a:r>
            <a:r>
              <a:rPr lang="it-IT" sz="5400" dirty="0" smtClean="0"/>
              <a:t> </a:t>
            </a:r>
            <a:r>
              <a:rPr lang="it-IT" sz="5400" dirty="0" err="1" smtClean="0"/>
              <a:t>estimation</a:t>
            </a:r>
            <a:r>
              <a:rPr lang="it-IT" sz="5400" dirty="0" smtClean="0"/>
              <a:t> </a:t>
            </a:r>
            <a:r>
              <a:rPr lang="it-IT" sz="5400" dirty="0" err="1" smtClean="0"/>
              <a:t>error</a:t>
            </a:r>
            <a:r>
              <a:rPr lang="it-IT" sz="5400" dirty="0" smtClean="0"/>
              <a:t> of BG).</a:t>
            </a:r>
          </a:p>
          <a:p>
            <a:r>
              <a:rPr lang="it-IT" sz="5400" dirty="0" smtClean="0"/>
              <a:t>2) </a:t>
            </a:r>
            <a:r>
              <a:rPr lang="it-IT" sz="5400" b="1" dirty="0" err="1" smtClean="0">
                <a:solidFill>
                  <a:srgbClr val="CC3300"/>
                </a:solidFill>
                <a:effectLst>
                  <a:outerShdw blurRad="38100" dist="38100" dir="2700000" algn="tl">
                    <a:srgbClr val="000000">
                      <a:alpha val="43137"/>
                    </a:srgbClr>
                  </a:outerShdw>
                </a:effectLst>
              </a:rPr>
              <a:t>Sto</a:t>
            </a:r>
            <a:r>
              <a:rPr lang="it-IT" sz="5400" b="1" dirty="0" err="1">
                <a:solidFill>
                  <a:srgbClr val="CC3300"/>
                </a:solidFill>
                <a:effectLst>
                  <a:outerShdw blurRad="38100" dist="38100" dir="2700000" algn="tl">
                    <a:srgbClr val="000000">
                      <a:alpha val="43137"/>
                    </a:srgbClr>
                  </a:outerShdw>
                </a:effectLst>
              </a:rPr>
              <a:t>pping</a:t>
            </a:r>
            <a:r>
              <a:rPr lang="it-IT" sz="5400" dirty="0" smtClean="0"/>
              <a:t> </a:t>
            </a:r>
            <a:r>
              <a:rPr lang="it-IT" sz="5400" dirty="0" err="1" smtClean="0"/>
              <a:t>meal</a:t>
            </a:r>
            <a:r>
              <a:rPr lang="it-IT" sz="5400" dirty="0" smtClean="0"/>
              <a:t> </a:t>
            </a:r>
            <a:r>
              <a:rPr lang="it-IT" sz="5400" dirty="0" err="1" smtClean="0"/>
              <a:t>intake</a:t>
            </a:r>
            <a:r>
              <a:rPr lang="it-IT" sz="5400" dirty="0" smtClean="0"/>
              <a:t> to </a:t>
            </a:r>
            <a:r>
              <a:rPr lang="it-IT" sz="5400" dirty="0" err="1" smtClean="0"/>
              <a:t>have</a:t>
            </a:r>
            <a:r>
              <a:rPr lang="it-IT" sz="5400" dirty="0" smtClean="0"/>
              <a:t> </a:t>
            </a:r>
            <a:r>
              <a:rPr lang="it-IT" sz="5400" dirty="0" err="1" smtClean="0"/>
              <a:t>Initial</a:t>
            </a:r>
            <a:r>
              <a:rPr lang="it-IT" sz="5400" dirty="0" smtClean="0"/>
              <a:t> </a:t>
            </a:r>
            <a:r>
              <a:rPr lang="it-IT" sz="5400" dirty="0" err="1" smtClean="0"/>
              <a:t>Hunger</a:t>
            </a:r>
            <a:r>
              <a:rPr lang="it-IT" sz="5400" dirty="0" smtClean="0"/>
              <a:t> </a:t>
            </a:r>
            <a:r>
              <a:rPr lang="it-IT" sz="5400" b="1" dirty="0" err="1">
                <a:solidFill>
                  <a:srgbClr val="CC3300"/>
                </a:solidFill>
                <a:effectLst>
                  <a:outerShdw blurRad="38100" dist="38100" dir="2700000" algn="tl">
                    <a:srgbClr val="000000">
                      <a:alpha val="43137"/>
                    </a:srgbClr>
                  </a:outerShdw>
                </a:effectLst>
              </a:rPr>
              <a:t>three</a:t>
            </a:r>
            <a:r>
              <a:rPr lang="it-IT" sz="5400" b="1" dirty="0">
                <a:solidFill>
                  <a:srgbClr val="CC3300"/>
                </a:solidFill>
                <a:effectLst>
                  <a:outerShdw blurRad="38100" dist="38100" dir="2700000" algn="tl">
                    <a:srgbClr val="000000">
                      <a:alpha val="43137"/>
                    </a:srgbClr>
                  </a:outerShdw>
                </a:effectLst>
              </a:rPr>
              <a:t> </a:t>
            </a:r>
            <a:r>
              <a:rPr lang="it-IT" sz="5400" b="1" dirty="0" err="1">
                <a:solidFill>
                  <a:srgbClr val="CC3300"/>
                </a:solidFill>
                <a:effectLst>
                  <a:outerShdw blurRad="38100" dist="38100" dir="2700000" algn="tl">
                    <a:srgbClr val="000000">
                      <a:alpha val="43137"/>
                    </a:srgbClr>
                  </a:outerShdw>
                </a:effectLst>
              </a:rPr>
              <a:t>times</a:t>
            </a:r>
            <a:r>
              <a:rPr lang="it-IT" sz="5400" b="1" dirty="0">
                <a:solidFill>
                  <a:srgbClr val="CC3300"/>
                </a:solidFill>
                <a:effectLst>
                  <a:outerShdw blurRad="38100" dist="38100" dir="2700000" algn="tl">
                    <a:srgbClr val="000000">
                      <a:alpha val="43137"/>
                    </a:srgbClr>
                  </a:outerShdw>
                </a:effectLst>
              </a:rPr>
              <a:t> </a:t>
            </a:r>
            <a:r>
              <a:rPr lang="it-IT" sz="5400" dirty="0" smtClean="0"/>
              <a:t>a </a:t>
            </a:r>
            <a:r>
              <a:rPr lang="it-IT" sz="5400" dirty="0" err="1" smtClean="0"/>
              <a:t>day</a:t>
            </a:r>
            <a:r>
              <a:rPr lang="it-IT" sz="5400" dirty="0" smtClean="0"/>
              <a:t>. </a:t>
            </a:r>
          </a:p>
        </p:txBody>
      </p:sp>
    </p:spTree>
    <p:extLst>
      <p:ext uri="{BB962C8B-B14F-4D97-AF65-F5344CB8AC3E}">
        <p14:creationId xmlns:p14="http://schemas.microsoft.com/office/powerpoint/2010/main" val="30478584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46956" y="332656"/>
            <a:ext cx="9785235" cy="6001643"/>
          </a:xfrm>
          <a:prstGeom prst="rect">
            <a:avLst/>
          </a:prstGeom>
          <a:noFill/>
        </p:spPr>
        <p:txBody>
          <a:bodyPr wrap="square" rtlCol="0">
            <a:spAutoFit/>
          </a:bodyPr>
          <a:lstStyle/>
          <a:p>
            <a:r>
              <a:rPr lang="en-US" sz="3600" b="1" u="sng" dirty="0" smtClean="0">
                <a:solidFill>
                  <a:srgbClr val="FF0000"/>
                </a:solidFill>
              </a:rPr>
              <a:t>Endurance</a:t>
            </a:r>
            <a:endParaRPr lang="en-US" sz="3600" b="1" u="sng" dirty="0">
              <a:solidFill>
                <a:srgbClr val="FF0000"/>
              </a:solidFill>
            </a:endParaRPr>
          </a:p>
          <a:p>
            <a:r>
              <a:rPr lang="en-US" sz="3600" dirty="0" smtClean="0"/>
              <a:t>We </a:t>
            </a:r>
            <a:r>
              <a:rPr lang="en-US" sz="3600" dirty="0"/>
              <a:t>contacted </a:t>
            </a:r>
            <a:r>
              <a:rPr lang="en-US" sz="3600" dirty="0" smtClean="0"/>
              <a:t>17 out of 26 trained HBG OW subjects 9 – 15 years after end training protocol. </a:t>
            </a:r>
          </a:p>
          <a:p>
            <a:endParaRPr lang="en-US" sz="3600" dirty="0" smtClean="0"/>
          </a:p>
          <a:p>
            <a:r>
              <a:rPr lang="en-US" sz="3600" b="1" dirty="0" smtClean="0"/>
              <a:t>3</a:t>
            </a:r>
            <a:r>
              <a:rPr lang="en-US" sz="3600" dirty="0" smtClean="0"/>
              <a:t> out of 17 subjects </a:t>
            </a:r>
            <a:r>
              <a:rPr lang="en-US" sz="3600" dirty="0"/>
              <a:t>decreased </a:t>
            </a:r>
            <a:r>
              <a:rPr lang="en-US" sz="3600" dirty="0" smtClean="0"/>
              <a:t>10 kg body weight after training, but increased again 20 kg </a:t>
            </a:r>
            <a:r>
              <a:rPr lang="en-US" sz="3600" u="sng" dirty="0"/>
              <a:t>after </a:t>
            </a:r>
            <a:r>
              <a:rPr lang="en-US" sz="3600" u="sng" dirty="0" smtClean="0"/>
              <a:t>13 yrs</a:t>
            </a:r>
            <a:r>
              <a:rPr lang="en-US" dirty="0" smtClean="0"/>
              <a:t>.</a:t>
            </a:r>
          </a:p>
          <a:p>
            <a:endParaRPr lang="en-US" dirty="0" smtClean="0"/>
          </a:p>
          <a:p>
            <a:r>
              <a:rPr lang="en-US" sz="3600" b="1" dirty="0" smtClean="0">
                <a:solidFill>
                  <a:srgbClr val="FF0000"/>
                </a:solidFill>
              </a:rPr>
              <a:t>14 </a:t>
            </a:r>
            <a:r>
              <a:rPr lang="en-US" sz="3600" dirty="0" smtClean="0">
                <a:solidFill>
                  <a:srgbClr val="FF0000"/>
                </a:solidFill>
              </a:rPr>
              <a:t>out of 17 subjects maintained</a:t>
            </a:r>
            <a:r>
              <a:rPr lang="en-US" dirty="0" smtClean="0"/>
              <a:t> </a:t>
            </a:r>
            <a:r>
              <a:rPr lang="en-US" sz="3600" dirty="0" smtClean="0"/>
              <a:t>the IHMP and a mean weight decrease of 5 kg from pre-training value (P = 0.001)</a:t>
            </a:r>
            <a:r>
              <a:rPr lang="en-US" sz="3600" dirty="0"/>
              <a:t> </a:t>
            </a:r>
            <a:r>
              <a:rPr lang="en-US" sz="3600" u="sng" dirty="0"/>
              <a:t>after 10</a:t>
            </a:r>
            <a:r>
              <a:rPr lang="it-IT" sz="3600" u="sng" dirty="0"/>
              <a:t> </a:t>
            </a:r>
            <a:r>
              <a:rPr lang="it-IT" sz="3600" u="sng" dirty="0" err="1"/>
              <a:t>years</a:t>
            </a:r>
            <a:endParaRPr lang="it-IT" sz="3600" u="sng" dirty="0"/>
          </a:p>
          <a:p>
            <a:endParaRPr lang="it-IT" sz="3600" dirty="0"/>
          </a:p>
        </p:txBody>
      </p:sp>
    </p:spTree>
    <p:extLst>
      <p:ext uri="{BB962C8B-B14F-4D97-AF65-F5344CB8AC3E}">
        <p14:creationId xmlns:p14="http://schemas.microsoft.com/office/powerpoint/2010/main" val="31858835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46956" y="332656"/>
            <a:ext cx="9865096" cy="6370975"/>
          </a:xfrm>
          <a:prstGeom prst="rect">
            <a:avLst/>
          </a:prstGeom>
        </p:spPr>
        <p:txBody>
          <a:bodyPr wrap="square">
            <a:spAutoFit/>
          </a:bodyPr>
          <a:lstStyle/>
          <a:p>
            <a:r>
              <a:rPr lang="en-US" sz="5400" b="1" u="sng" dirty="0" smtClean="0">
                <a:solidFill>
                  <a:srgbClr val="C00000"/>
                </a:solidFill>
              </a:rPr>
              <a:t>149 </a:t>
            </a:r>
            <a:r>
              <a:rPr lang="en-US" sz="5400" b="1" dirty="0">
                <a:solidFill>
                  <a:srgbClr val="C00000"/>
                </a:solidFill>
              </a:rPr>
              <a:t>subjects (104 trained and 45 controls) completed the 5 month study on </a:t>
            </a:r>
            <a:r>
              <a:rPr lang="en-US" sz="5400" b="1" u="sng" dirty="0">
                <a:solidFill>
                  <a:srgbClr val="C00000"/>
                </a:solidFill>
              </a:rPr>
              <a:t>weight;</a:t>
            </a:r>
            <a:endParaRPr lang="en-US" sz="5400" b="1" dirty="0">
              <a:solidFill>
                <a:srgbClr val="C00000"/>
              </a:solidFill>
            </a:endParaRPr>
          </a:p>
          <a:p>
            <a:r>
              <a:rPr lang="en-US" sz="5400" b="1" u="sng" dirty="0" smtClean="0">
                <a:solidFill>
                  <a:schemeClr val="accent4">
                    <a:lumMod val="95000"/>
                    <a:lumOff val="5000"/>
                  </a:schemeClr>
                </a:solidFill>
              </a:rPr>
              <a:t>120</a:t>
            </a:r>
            <a:r>
              <a:rPr lang="en-US" sz="5400" b="1" dirty="0" smtClean="0">
                <a:solidFill>
                  <a:srgbClr val="0000CC"/>
                </a:solidFill>
              </a:rPr>
              <a:t> </a:t>
            </a:r>
            <a:r>
              <a:rPr lang="en-US" sz="5400" b="1" dirty="0">
                <a:solidFill>
                  <a:srgbClr val="0000CC"/>
                </a:solidFill>
              </a:rPr>
              <a:t>subjects (89 trained and 31 controls) completed the </a:t>
            </a:r>
            <a:r>
              <a:rPr lang="en-US" sz="5400" b="1" dirty="0">
                <a:solidFill>
                  <a:srgbClr val="C00000"/>
                </a:solidFill>
              </a:rPr>
              <a:t>5 month </a:t>
            </a:r>
            <a:r>
              <a:rPr lang="en-US" sz="5400" b="1" dirty="0" smtClean="0">
                <a:solidFill>
                  <a:srgbClr val="0000CC"/>
                </a:solidFill>
              </a:rPr>
              <a:t>study </a:t>
            </a:r>
            <a:r>
              <a:rPr lang="en-US" sz="5400" b="1" dirty="0">
                <a:solidFill>
                  <a:srgbClr val="0000CC"/>
                </a:solidFill>
              </a:rPr>
              <a:t>on </a:t>
            </a:r>
            <a:r>
              <a:rPr lang="en-US" sz="5400" b="1" u="sng" dirty="0">
                <a:solidFill>
                  <a:schemeClr val="accent4">
                    <a:lumMod val="95000"/>
                    <a:lumOff val="5000"/>
                  </a:schemeClr>
                </a:solidFill>
              </a:rPr>
              <a:t>insulin sensitivity</a:t>
            </a:r>
            <a:r>
              <a:rPr lang="en-US" sz="5400" b="1" dirty="0">
                <a:solidFill>
                  <a:srgbClr val="0000CC"/>
                </a:solidFill>
              </a:rPr>
              <a:t>. </a:t>
            </a:r>
            <a:endParaRPr lang="en-US" sz="5400" b="1" dirty="0" smtClean="0">
              <a:solidFill>
                <a:srgbClr val="0000CC"/>
              </a:solidFill>
            </a:endParaRPr>
          </a:p>
          <a:p>
            <a:endParaRPr lang="en-US" sz="2800" dirty="0" smtClean="0"/>
          </a:p>
          <a:p>
            <a:r>
              <a:rPr lang="en-US" sz="2800" dirty="0" smtClean="0"/>
              <a:t>Multivariate </a:t>
            </a:r>
            <a:r>
              <a:rPr lang="en-US" sz="2800" dirty="0"/>
              <a:t>analysis of variance </a:t>
            </a:r>
            <a:r>
              <a:rPr lang="en-US" sz="2800" dirty="0">
                <a:sym typeface="Wingdings" panose="05000000000000000000" pitchFamily="2" charset="2"/>
              </a:rPr>
              <a:t></a:t>
            </a:r>
            <a:r>
              <a:rPr lang="en-US" sz="2800" dirty="0"/>
              <a:t>   IHMP and Mean BG were the most significant predictors of variations in BMI and body weight</a:t>
            </a:r>
            <a:r>
              <a:rPr lang="en-US" sz="2800" dirty="0" smtClean="0"/>
              <a:t>.</a:t>
            </a:r>
            <a:endParaRPr lang="en-US" sz="2800" dirty="0"/>
          </a:p>
        </p:txBody>
      </p:sp>
    </p:spTree>
    <p:extLst>
      <p:ext uri="{BB962C8B-B14F-4D97-AF65-F5344CB8AC3E}">
        <p14:creationId xmlns:p14="http://schemas.microsoft.com/office/powerpoint/2010/main" val="32113918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74948" y="188640"/>
            <a:ext cx="10040043" cy="6525344"/>
          </a:xfrm>
        </p:spPr>
        <p:txBody>
          <a:bodyPr/>
          <a:lstStyle/>
          <a:p>
            <a:pPr marL="0" indent="0">
              <a:buNone/>
            </a:pPr>
            <a:r>
              <a:rPr lang="en-US" sz="2400" b="1" u="sng" dirty="0">
                <a:solidFill>
                  <a:schemeClr val="tx2"/>
                </a:solidFill>
              </a:rPr>
              <a:t>BMI = Multivariate analysis of variance </a:t>
            </a:r>
            <a:r>
              <a:rPr lang="en-US" sz="2400" b="1" u="sng" dirty="0">
                <a:solidFill>
                  <a:schemeClr val="tx2"/>
                </a:solidFill>
                <a:sym typeface="Wingdings" panose="05000000000000000000" pitchFamily="2" charset="2"/>
              </a:rPr>
              <a:t></a:t>
            </a:r>
            <a:r>
              <a:rPr lang="en-US" sz="2400" b="1" u="sng" dirty="0">
                <a:solidFill>
                  <a:schemeClr val="tx2"/>
                </a:solidFill>
              </a:rPr>
              <a:t> </a:t>
            </a:r>
            <a:r>
              <a:rPr lang="en-US" sz="2800" b="1" dirty="0" smtClean="0">
                <a:solidFill>
                  <a:srgbClr val="CC3300"/>
                </a:solidFill>
              </a:rPr>
              <a:t>IHMP </a:t>
            </a:r>
            <a:r>
              <a:rPr lang="en-US" sz="2800" b="1" dirty="0">
                <a:solidFill>
                  <a:srgbClr val="CC3300"/>
                </a:solidFill>
              </a:rPr>
              <a:t>and </a:t>
            </a:r>
            <a:r>
              <a:rPr lang="en-US" sz="2400" b="1" dirty="0">
                <a:solidFill>
                  <a:srgbClr val="CC3300"/>
                </a:solidFill>
              </a:rPr>
              <a:t>Mean BG </a:t>
            </a:r>
            <a:r>
              <a:rPr lang="en-US" sz="2400" b="1" dirty="0">
                <a:solidFill>
                  <a:schemeClr val="tx2"/>
                </a:solidFill>
              </a:rPr>
              <a:t>were the most significant predictors of variations in BMI and body weight</a:t>
            </a:r>
            <a:r>
              <a:rPr lang="en-US" sz="2400" b="1" dirty="0" smtClean="0">
                <a:solidFill>
                  <a:schemeClr val="tx2"/>
                </a:solidFill>
              </a:rPr>
              <a:t>. Thus, we studied subjects with high Mean BG.</a:t>
            </a:r>
          </a:p>
          <a:p>
            <a:pPr marL="0" indent="0">
              <a:buNone/>
            </a:pPr>
            <a:endParaRPr lang="en-US" sz="2400" b="1" u="sng" dirty="0">
              <a:solidFill>
                <a:schemeClr val="tx2"/>
              </a:solidFill>
            </a:endParaRPr>
          </a:p>
          <a:p>
            <a:pPr marL="0" indent="0">
              <a:buNone/>
            </a:pPr>
            <a:r>
              <a:rPr lang="en-US" sz="3600" b="1" u="sng" dirty="0">
                <a:solidFill>
                  <a:srgbClr val="3333CC"/>
                </a:solidFill>
              </a:rPr>
              <a:t>Normal </a:t>
            </a:r>
            <a:r>
              <a:rPr lang="en-US" sz="3600" b="1" u="sng" dirty="0" smtClean="0">
                <a:solidFill>
                  <a:srgbClr val="3333CC"/>
                </a:solidFill>
              </a:rPr>
              <a:t>Weight </a:t>
            </a:r>
            <a:r>
              <a:rPr lang="en-US" sz="3600" b="1" dirty="0" smtClean="0">
                <a:solidFill>
                  <a:srgbClr val="3333CC"/>
                </a:solidFill>
              </a:rPr>
              <a:t>&amp; High </a:t>
            </a:r>
            <a:r>
              <a:rPr lang="en-US" sz="3600" b="1" dirty="0">
                <a:solidFill>
                  <a:srgbClr val="3333CC"/>
                </a:solidFill>
              </a:rPr>
              <a:t>mean BG (&gt;81.8 mg/dL) </a:t>
            </a:r>
            <a:endParaRPr lang="en-US" sz="3600" b="1" u="sng" dirty="0">
              <a:solidFill>
                <a:srgbClr val="3333CC"/>
              </a:solidFill>
            </a:endParaRPr>
          </a:p>
          <a:p>
            <a:pPr marL="0" indent="0">
              <a:buNone/>
            </a:pPr>
            <a:r>
              <a:rPr lang="fr-FR" altLang="it-IT" sz="4800" b="1" dirty="0" smtClean="0">
                <a:solidFill>
                  <a:srgbClr val="3333CC"/>
                </a:solidFill>
              </a:rPr>
              <a:t>40 </a:t>
            </a:r>
            <a:r>
              <a:rPr lang="fr-FR" altLang="it-IT" sz="4800" b="1" dirty="0" err="1" smtClean="0">
                <a:solidFill>
                  <a:srgbClr val="3333CC"/>
                </a:solidFill>
              </a:rPr>
              <a:t>Trained</a:t>
            </a:r>
            <a:r>
              <a:rPr lang="fr-FR" altLang="it-IT" sz="4800" b="1" dirty="0" smtClean="0">
                <a:solidFill>
                  <a:srgbClr val="3333CC"/>
                </a:solidFill>
              </a:rPr>
              <a:t> </a:t>
            </a:r>
            <a:r>
              <a:rPr lang="fr-FR" altLang="it-IT" sz="1800" b="1" dirty="0" smtClean="0">
                <a:solidFill>
                  <a:srgbClr val="3333CC"/>
                </a:solidFill>
              </a:rPr>
              <a:t>out of 104</a:t>
            </a:r>
            <a:r>
              <a:rPr lang="fr-FR" altLang="it-IT" sz="4800" b="1" dirty="0">
                <a:solidFill>
                  <a:srgbClr val="3333CC"/>
                </a:solidFill>
              </a:rPr>
              <a:t>		</a:t>
            </a:r>
            <a:r>
              <a:rPr lang="fr-FR" altLang="it-IT" sz="1800" b="1" dirty="0" smtClean="0">
                <a:solidFill>
                  <a:srgbClr val="3333CC"/>
                </a:solidFill>
              </a:rPr>
              <a:t>out of  45 </a:t>
            </a:r>
            <a:r>
              <a:rPr lang="fr-FR" altLang="it-IT" sz="4800" b="1" dirty="0" smtClean="0">
                <a:solidFill>
                  <a:srgbClr val="3333CC"/>
                </a:solidFill>
              </a:rPr>
              <a:t>15 </a:t>
            </a:r>
            <a:r>
              <a:rPr lang="fr-FR" altLang="it-IT" sz="4800" b="1" dirty="0" err="1">
                <a:solidFill>
                  <a:srgbClr val="3333CC"/>
                </a:solidFill>
              </a:rPr>
              <a:t>Controls</a:t>
            </a:r>
            <a:endParaRPr lang="fr-FR" altLang="it-IT" sz="4800" b="1" dirty="0">
              <a:solidFill>
                <a:srgbClr val="3333CC"/>
              </a:solidFill>
            </a:endParaRPr>
          </a:p>
          <a:p>
            <a:pPr marL="0" indent="0">
              <a:lnSpc>
                <a:spcPct val="90000"/>
              </a:lnSpc>
              <a:spcBef>
                <a:spcPts val="100"/>
              </a:spcBef>
              <a:buNone/>
            </a:pPr>
            <a:r>
              <a:rPr lang="en-US" altLang="it-IT" sz="3600" b="1" dirty="0">
                <a:solidFill>
                  <a:srgbClr val="FF3300"/>
                </a:solidFill>
              </a:rPr>
              <a:t>before	         after  	            before	       after </a:t>
            </a:r>
          </a:p>
          <a:p>
            <a:pPr marL="0" indent="0">
              <a:buNone/>
            </a:pPr>
            <a:r>
              <a:rPr lang="pt-BR" sz="4000" b="1" dirty="0">
                <a:solidFill>
                  <a:srgbClr val="000000"/>
                </a:solidFill>
              </a:rPr>
              <a:t>21.8 </a:t>
            </a:r>
            <a:r>
              <a:rPr lang="pt-BR" sz="4000" b="1" dirty="0" smtClean="0">
                <a:solidFill>
                  <a:srgbClr val="000000"/>
                </a:solidFill>
              </a:rPr>
              <a:t>±2.4</a:t>
            </a:r>
            <a:r>
              <a:rPr lang="en-US" altLang="it-IT" sz="4000" b="1" dirty="0" smtClean="0">
                <a:solidFill>
                  <a:srgbClr val="000000"/>
                </a:solidFill>
              </a:rPr>
              <a:t> </a:t>
            </a:r>
            <a:r>
              <a:rPr lang="en-US" altLang="it-IT" sz="4000" b="1" dirty="0">
                <a:solidFill>
                  <a:srgbClr val="000000"/>
                </a:solidFill>
              </a:rPr>
              <a:t>==&gt;</a:t>
            </a:r>
            <a:r>
              <a:rPr lang="pt-BR" sz="4000" b="1" dirty="0" smtClean="0">
                <a:solidFill>
                  <a:srgbClr val="000000"/>
                </a:solidFill>
              </a:rPr>
              <a:t>20.7±1.9      </a:t>
            </a:r>
            <a:r>
              <a:rPr lang="pt-BR" sz="3600" b="1" dirty="0" smtClean="0">
                <a:solidFill>
                  <a:srgbClr val="000000"/>
                </a:solidFill>
              </a:rPr>
              <a:t>20.2±2.3=</a:t>
            </a:r>
            <a:r>
              <a:rPr lang="en-US" altLang="it-IT" sz="3600" b="1" dirty="0" smtClean="0">
                <a:solidFill>
                  <a:srgbClr val="000000"/>
                </a:solidFill>
              </a:rPr>
              <a:t>=&gt;</a:t>
            </a:r>
            <a:r>
              <a:rPr lang="pt-BR" sz="3600" b="1" dirty="0" smtClean="0">
                <a:solidFill>
                  <a:srgbClr val="000000"/>
                </a:solidFill>
              </a:rPr>
              <a:t>21.4±2.1</a:t>
            </a:r>
          </a:p>
          <a:p>
            <a:pPr marL="0" indent="0">
              <a:buNone/>
            </a:pPr>
            <a:r>
              <a:rPr lang="pt-BR" sz="3600" b="1" dirty="0" smtClean="0">
                <a:solidFill>
                  <a:srgbClr val="000000"/>
                </a:solidFill>
              </a:rPr>
              <a:t>                       ***</a:t>
            </a:r>
            <a:r>
              <a:rPr lang="pt-BR" sz="3600" b="1" dirty="0">
                <a:solidFill>
                  <a:srgbClr val="000000"/>
                </a:solidFill>
              </a:rPr>
              <a:t>a,***</a:t>
            </a:r>
            <a:r>
              <a:rPr lang="pt-BR" sz="3600" b="1" dirty="0" smtClean="0">
                <a:solidFill>
                  <a:srgbClr val="000000"/>
                </a:solidFill>
              </a:rPr>
              <a:t>b</a:t>
            </a:r>
          </a:p>
          <a:p>
            <a:pPr marL="0" indent="0">
              <a:buNone/>
            </a:pPr>
            <a:r>
              <a:rPr lang="it-IT" sz="3600" b="1" dirty="0" smtClean="0">
                <a:solidFill>
                  <a:srgbClr val="000000"/>
                </a:solidFill>
              </a:rPr>
              <a:t>a</a:t>
            </a:r>
            <a:r>
              <a:rPr lang="it-IT" sz="3600" dirty="0" smtClean="0">
                <a:solidFill>
                  <a:srgbClr val="000000"/>
                </a:solidFill>
              </a:rPr>
              <a:t> </a:t>
            </a:r>
            <a:r>
              <a:rPr lang="it-IT" sz="3600" dirty="0">
                <a:solidFill>
                  <a:srgbClr val="000000"/>
                </a:solidFill>
              </a:rPr>
              <a:t>= </a:t>
            </a:r>
            <a:r>
              <a:rPr lang="it-IT" sz="3600" dirty="0" err="1">
                <a:solidFill>
                  <a:srgbClr val="000000"/>
                </a:solidFill>
              </a:rPr>
              <a:t>longitudinal</a:t>
            </a:r>
            <a:r>
              <a:rPr lang="it-IT" sz="3600" dirty="0">
                <a:solidFill>
                  <a:srgbClr val="000000"/>
                </a:solidFill>
              </a:rPr>
              <a:t> </a:t>
            </a:r>
            <a:r>
              <a:rPr lang="it-IT" sz="3600" dirty="0" err="1">
                <a:solidFill>
                  <a:srgbClr val="000000"/>
                </a:solidFill>
              </a:rPr>
              <a:t>difference</a:t>
            </a:r>
            <a:r>
              <a:rPr lang="it-IT" sz="3600" dirty="0">
                <a:solidFill>
                  <a:srgbClr val="000000"/>
                </a:solidFill>
              </a:rPr>
              <a:t> </a:t>
            </a:r>
            <a:r>
              <a:rPr lang="it-IT" sz="3600" dirty="0" err="1">
                <a:solidFill>
                  <a:srgbClr val="000000"/>
                </a:solidFill>
              </a:rPr>
              <a:t>between</a:t>
            </a:r>
            <a:r>
              <a:rPr lang="it-IT" sz="3600" dirty="0">
                <a:solidFill>
                  <a:srgbClr val="000000"/>
                </a:solidFill>
              </a:rPr>
              <a:t> </a:t>
            </a:r>
            <a:r>
              <a:rPr lang="it-IT" sz="3600" dirty="0" err="1">
                <a:solidFill>
                  <a:srgbClr val="000000"/>
                </a:solidFill>
              </a:rPr>
              <a:t>groups</a:t>
            </a:r>
            <a:r>
              <a:rPr lang="it-IT" sz="3600" dirty="0">
                <a:solidFill>
                  <a:srgbClr val="000000"/>
                </a:solidFill>
              </a:rPr>
              <a:t>     </a:t>
            </a:r>
            <a:endParaRPr lang="it-IT" sz="3600" dirty="0" smtClean="0">
              <a:solidFill>
                <a:srgbClr val="000000"/>
              </a:solidFill>
            </a:endParaRPr>
          </a:p>
          <a:p>
            <a:pPr marL="0" indent="0">
              <a:buNone/>
            </a:pPr>
            <a:r>
              <a:rPr lang="it-IT" sz="3600" b="1" dirty="0" smtClean="0">
                <a:solidFill>
                  <a:srgbClr val="000000"/>
                </a:solidFill>
              </a:rPr>
              <a:t>b</a:t>
            </a:r>
            <a:r>
              <a:rPr lang="it-IT" sz="3600" dirty="0" smtClean="0">
                <a:solidFill>
                  <a:srgbClr val="000000"/>
                </a:solidFill>
              </a:rPr>
              <a:t> </a:t>
            </a:r>
            <a:r>
              <a:rPr lang="it-IT" sz="3600" dirty="0">
                <a:solidFill>
                  <a:srgbClr val="000000"/>
                </a:solidFill>
              </a:rPr>
              <a:t>= </a:t>
            </a:r>
            <a:r>
              <a:rPr lang="it-IT" sz="3600" dirty="0" err="1" smtClean="0">
                <a:solidFill>
                  <a:srgbClr val="000000"/>
                </a:solidFill>
              </a:rPr>
              <a:t>pre</a:t>
            </a:r>
            <a:r>
              <a:rPr lang="it-IT" sz="3600" dirty="0" smtClean="0">
                <a:solidFill>
                  <a:srgbClr val="000000"/>
                </a:solidFill>
              </a:rPr>
              <a:t>/post       </a:t>
            </a:r>
            <a:r>
              <a:rPr lang="pt-BR" sz="3600" b="1" dirty="0" smtClean="0">
                <a:solidFill>
                  <a:srgbClr val="000000"/>
                </a:solidFill>
              </a:rPr>
              <a:t>*** </a:t>
            </a:r>
            <a:r>
              <a:rPr lang="pt-BR" sz="3600" b="1" dirty="0">
                <a:solidFill>
                  <a:srgbClr val="000000"/>
                </a:solidFill>
              </a:rPr>
              <a:t>= P &lt; 0.001</a:t>
            </a:r>
            <a:endParaRPr lang="it-IT" sz="3600" dirty="0">
              <a:solidFill>
                <a:srgbClr val="000000"/>
              </a:solidFill>
            </a:endParaRPr>
          </a:p>
          <a:p>
            <a:pPr marL="0" indent="0">
              <a:buNone/>
            </a:pPr>
            <a:endParaRPr lang="it-IT" sz="3600" b="1" dirty="0" smtClean="0">
              <a:solidFill>
                <a:srgbClr val="000000"/>
              </a:solidFill>
            </a:endParaRPr>
          </a:p>
          <a:p>
            <a:pPr marL="0" indent="0">
              <a:buNone/>
            </a:pPr>
            <a:endParaRPr lang="en-US" sz="3600" dirty="0"/>
          </a:p>
        </p:txBody>
      </p:sp>
    </p:spTree>
    <p:extLst>
      <p:ext uri="{BB962C8B-B14F-4D97-AF65-F5344CB8AC3E}">
        <p14:creationId xmlns:p14="http://schemas.microsoft.com/office/powerpoint/2010/main" val="1717506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02940" y="188640"/>
            <a:ext cx="10369152" cy="6205288"/>
          </a:xfrm>
          <a:prstGeom prst="rect">
            <a:avLst/>
          </a:prstGeom>
          <a:noFill/>
        </p:spPr>
        <p:txBody>
          <a:bodyPr wrap="square" rtlCol="0">
            <a:spAutoFit/>
          </a:bodyPr>
          <a:lstStyle/>
          <a:p>
            <a:pPr>
              <a:spcBef>
                <a:spcPct val="20000"/>
              </a:spcBef>
            </a:pPr>
            <a:endParaRPr lang="en-US" b="1" u="sng" dirty="0">
              <a:solidFill>
                <a:schemeClr val="tx2"/>
              </a:solidFill>
              <a:latin typeface="+mn-lt"/>
            </a:endParaRPr>
          </a:p>
          <a:p>
            <a:r>
              <a:rPr lang="fr-FR" altLang="it-IT" sz="3600" b="1" u="sng" dirty="0" err="1" smtClean="0">
                <a:solidFill>
                  <a:srgbClr val="3333CC"/>
                </a:solidFill>
              </a:rPr>
              <a:t>Overweight</a:t>
            </a:r>
            <a:r>
              <a:rPr lang="fr-FR" altLang="it-IT" sz="3600" b="1" u="sng" dirty="0" smtClean="0">
                <a:solidFill>
                  <a:srgbClr val="3333CC"/>
                </a:solidFill>
              </a:rPr>
              <a:t> </a:t>
            </a:r>
            <a:r>
              <a:rPr lang="en-US" sz="3600" b="1" u="sng" dirty="0" smtClean="0">
                <a:solidFill>
                  <a:srgbClr val="3333CC"/>
                </a:solidFill>
              </a:rPr>
              <a:t>&amp; </a:t>
            </a:r>
            <a:r>
              <a:rPr lang="en-US" sz="3600" b="1" dirty="0" smtClean="0">
                <a:solidFill>
                  <a:srgbClr val="3333CC"/>
                </a:solidFill>
              </a:rPr>
              <a:t>High </a:t>
            </a:r>
            <a:r>
              <a:rPr lang="en-US" sz="3600" b="1" dirty="0">
                <a:solidFill>
                  <a:srgbClr val="3333CC"/>
                </a:solidFill>
              </a:rPr>
              <a:t>mean BG (&gt;81.8 mg/dL) </a:t>
            </a:r>
            <a:endParaRPr lang="fr-FR" altLang="it-IT" sz="3600" b="1" u="sng" dirty="0">
              <a:solidFill>
                <a:srgbClr val="3333CC"/>
              </a:solidFill>
            </a:endParaRPr>
          </a:p>
          <a:p>
            <a:r>
              <a:rPr lang="fr-FR" altLang="it-IT" sz="4000" b="1" dirty="0" smtClean="0">
                <a:solidFill>
                  <a:srgbClr val="3333CC"/>
                </a:solidFill>
              </a:rPr>
              <a:t>26 </a:t>
            </a:r>
            <a:r>
              <a:rPr lang="fr-FR" altLang="it-IT" sz="4000" b="1" dirty="0" err="1" smtClean="0">
                <a:solidFill>
                  <a:srgbClr val="3333CC"/>
                </a:solidFill>
              </a:rPr>
              <a:t>Trained</a:t>
            </a:r>
            <a:r>
              <a:rPr lang="fr-FR" altLang="it-IT" sz="4000" b="1" dirty="0">
                <a:solidFill>
                  <a:srgbClr val="3333CC"/>
                </a:solidFill>
              </a:rPr>
              <a:t> </a:t>
            </a:r>
            <a:r>
              <a:rPr lang="fr-FR" altLang="it-IT" sz="1600" b="1" dirty="0">
                <a:solidFill>
                  <a:srgbClr val="3333CC"/>
                </a:solidFill>
              </a:rPr>
              <a:t>out of 104 </a:t>
            </a:r>
            <a:r>
              <a:rPr lang="fr-FR" altLang="it-IT" sz="4000" b="1" dirty="0" smtClean="0">
                <a:solidFill>
                  <a:srgbClr val="3333CC"/>
                </a:solidFill>
              </a:rPr>
              <a:t>	</a:t>
            </a:r>
            <a:r>
              <a:rPr lang="fr-FR" altLang="it-IT" sz="4000" b="1" dirty="0">
                <a:solidFill>
                  <a:srgbClr val="3333CC"/>
                </a:solidFill>
              </a:rPr>
              <a:t>	 </a:t>
            </a:r>
            <a:r>
              <a:rPr lang="fr-FR" altLang="it-IT" sz="1600" b="1" dirty="0">
                <a:solidFill>
                  <a:srgbClr val="3333CC"/>
                </a:solidFill>
              </a:rPr>
              <a:t>out of </a:t>
            </a:r>
            <a:r>
              <a:rPr lang="fr-FR" altLang="it-IT" sz="1600" b="1" dirty="0" smtClean="0">
                <a:solidFill>
                  <a:srgbClr val="3333CC"/>
                </a:solidFill>
              </a:rPr>
              <a:t>45</a:t>
            </a:r>
            <a:r>
              <a:rPr lang="fr-FR" altLang="it-IT" sz="4000" b="1" dirty="0" smtClean="0">
                <a:solidFill>
                  <a:srgbClr val="3333CC"/>
                </a:solidFill>
              </a:rPr>
              <a:t> 13 </a:t>
            </a:r>
            <a:r>
              <a:rPr lang="fr-FR" altLang="it-IT" sz="4000" b="1" dirty="0" err="1" smtClean="0">
                <a:solidFill>
                  <a:srgbClr val="3333CC"/>
                </a:solidFill>
              </a:rPr>
              <a:t>Controls</a:t>
            </a:r>
            <a:r>
              <a:rPr lang="fr-FR" altLang="it-IT" sz="4000" b="1" dirty="0" smtClean="0">
                <a:solidFill>
                  <a:srgbClr val="3333CC"/>
                </a:solidFill>
              </a:rPr>
              <a:t> 	</a:t>
            </a:r>
          </a:p>
          <a:p>
            <a:pPr>
              <a:lnSpc>
                <a:spcPct val="90000"/>
              </a:lnSpc>
              <a:spcBef>
                <a:spcPts val="100"/>
              </a:spcBef>
            </a:pPr>
            <a:r>
              <a:rPr lang="en-US" altLang="it-IT" sz="3600" b="1" dirty="0" smtClean="0">
                <a:solidFill>
                  <a:srgbClr val="FF3300"/>
                </a:solidFill>
              </a:rPr>
              <a:t>before</a:t>
            </a:r>
            <a:r>
              <a:rPr lang="en-US" altLang="it-IT" sz="3600" b="1" dirty="0">
                <a:solidFill>
                  <a:srgbClr val="FF3300"/>
                </a:solidFill>
              </a:rPr>
              <a:t>	   </a:t>
            </a:r>
            <a:r>
              <a:rPr lang="en-US" altLang="it-IT" sz="3600" b="1" dirty="0" smtClean="0">
                <a:solidFill>
                  <a:srgbClr val="FF3300"/>
                </a:solidFill>
              </a:rPr>
              <a:t>         after</a:t>
            </a:r>
            <a:r>
              <a:rPr lang="en-US" altLang="it-IT" sz="3600" b="1" dirty="0" smtClean="0">
                <a:solidFill>
                  <a:srgbClr val="000000"/>
                </a:solidFill>
              </a:rPr>
              <a:t>  </a:t>
            </a:r>
            <a:r>
              <a:rPr lang="en-US" altLang="it-IT" sz="3600" b="1" dirty="0">
                <a:solidFill>
                  <a:srgbClr val="000000"/>
                </a:solidFill>
              </a:rPr>
              <a:t>	 	    </a:t>
            </a:r>
            <a:r>
              <a:rPr lang="en-US" altLang="it-IT" sz="3600" b="1" dirty="0">
                <a:solidFill>
                  <a:srgbClr val="FF3300"/>
                </a:solidFill>
              </a:rPr>
              <a:t>before	       after</a:t>
            </a:r>
            <a:r>
              <a:rPr lang="en-US" altLang="it-IT" sz="3600" b="1" dirty="0">
                <a:solidFill>
                  <a:srgbClr val="000000"/>
                </a:solidFill>
              </a:rPr>
              <a:t> </a:t>
            </a:r>
          </a:p>
          <a:p>
            <a:r>
              <a:rPr lang="pt-BR" sz="3200" b="1" dirty="0" smtClean="0">
                <a:solidFill>
                  <a:srgbClr val="000000"/>
                </a:solidFill>
              </a:rPr>
              <a:t>29.0 ±4.1</a:t>
            </a:r>
            <a:r>
              <a:rPr lang="en-US" altLang="it-IT" sz="3200" b="1" dirty="0" smtClean="0">
                <a:solidFill>
                  <a:srgbClr val="000000"/>
                </a:solidFill>
              </a:rPr>
              <a:t>==&gt;</a:t>
            </a:r>
            <a:r>
              <a:rPr lang="pt-BR" sz="3200" b="1" dirty="0" smtClean="0">
                <a:solidFill>
                  <a:srgbClr val="000000"/>
                </a:solidFill>
              </a:rPr>
              <a:t>26.5 </a:t>
            </a:r>
            <a:r>
              <a:rPr lang="pt-BR" sz="3200" b="1" dirty="0">
                <a:solidFill>
                  <a:srgbClr val="000000"/>
                </a:solidFill>
              </a:rPr>
              <a:t>± </a:t>
            </a:r>
            <a:r>
              <a:rPr lang="pt-BR" sz="3200" b="1" dirty="0" smtClean="0">
                <a:solidFill>
                  <a:srgbClr val="000000"/>
                </a:solidFill>
              </a:rPr>
              <a:t>4.0 </a:t>
            </a:r>
            <a:r>
              <a:rPr lang="pt-BR" sz="2000" b="1" dirty="0" smtClean="0">
                <a:solidFill>
                  <a:srgbClr val="000000"/>
                </a:solidFill>
              </a:rPr>
              <a:t>*a,***</a:t>
            </a:r>
            <a:r>
              <a:rPr lang="pt-BR" sz="2000" b="1" dirty="0">
                <a:solidFill>
                  <a:srgbClr val="000000"/>
                </a:solidFill>
              </a:rPr>
              <a:t>b </a:t>
            </a:r>
            <a:r>
              <a:rPr lang="pt-BR" sz="2000" b="1" dirty="0" smtClean="0">
                <a:solidFill>
                  <a:srgbClr val="000000"/>
                </a:solidFill>
              </a:rPr>
              <a:t>	</a:t>
            </a:r>
            <a:r>
              <a:rPr lang="pt-BR" sz="3200" b="1" dirty="0">
                <a:solidFill>
                  <a:srgbClr val="000000"/>
                </a:solidFill>
              </a:rPr>
              <a:t>29.2±3.9</a:t>
            </a:r>
            <a:r>
              <a:rPr lang="en-US" altLang="it-IT" sz="3200" b="1" dirty="0">
                <a:solidFill>
                  <a:srgbClr val="000000"/>
                </a:solidFill>
              </a:rPr>
              <a:t> ==&gt;</a:t>
            </a:r>
            <a:r>
              <a:rPr lang="pt-BR" sz="3200" b="1" dirty="0">
                <a:solidFill>
                  <a:srgbClr val="000000"/>
                </a:solidFill>
              </a:rPr>
              <a:t>27.8±4.2</a:t>
            </a:r>
            <a:r>
              <a:rPr lang="pt-BR" sz="2000" b="1" dirty="0">
                <a:solidFill>
                  <a:srgbClr val="000000"/>
                </a:solidFill>
              </a:rPr>
              <a:t> </a:t>
            </a:r>
            <a:r>
              <a:rPr lang="pt-BR" sz="2800" b="1" dirty="0">
                <a:solidFill>
                  <a:srgbClr val="000000"/>
                </a:solidFill>
              </a:rPr>
              <a:t>*b</a:t>
            </a:r>
            <a:r>
              <a:rPr lang="pt-BR" sz="2000" b="1" dirty="0">
                <a:solidFill>
                  <a:srgbClr val="000000"/>
                </a:solidFill>
              </a:rPr>
              <a:t> </a:t>
            </a:r>
          </a:p>
          <a:p>
            <a:endParaRPr lang="it-IT" sz="2000" dirty="0" smtClean="0">
              <a:solidFill>
                <a:srgbClr val="000000"/>
              </a:solidFill>
            </a:endParaRPr>
          </a:p>
          <a:p>
            <a:endParaRPr lang="it-IT" sz="4400" dirty="0" smtClean="0">
              <a:solidFill>
                <a:srgbClr val="000000"/>
              </a:solidFill>
            </a:endParaRPr>
          </a:p>
          <a:p>
            <a:r>
              <a:rPr lang="it-IT" sz="4400" dirty="0" err="1" smtClean="0">
                <a:solidFill>
                  <a:srgbClr val="000000"/>
                </a:solidFill>
              </a:rPr>
              <a:t>Significance</a:t>
            </a:r>
            <a:endParaRPr lang="it-IT" sz="4400" dirty="0">
              <a:solidFill>
                <a:srgbClr val="000000"/>
              </a:solidFill>
            </a:endParaRPr>
          </a:p>
          <a:p>
            <a:r>
              <a:rPr lang="it-IT" sz="4000" dirty="0" smtClean="0">
                <a:solidFill>
                  <a:srgbClr val="000000"/>
                </a:solidFill>
              </a:rPr>
              <a:t>* </a:t>
            </a:r>
            <a:r>
              <a:rPr lang="it-IT" sz="4000" dirty="0">
                <a:solidFill>
                  <a:srgbClr val="000000"/>
                </a:solidFill>
              </a:rPr>
              <a:t>P &lt;0.05    ** P&lt;0.01   ***  P&lt;0.001       </a:t>
            </a:r>
          </a:p>
          <a:p>
            <a:r>
              <a:rPr lang="it-IT" sz="4000" dirty="0" smtClean="0">
                <a:solidFill>
                  <a:srgbClr val="000000"/>
                </a:solidFill>
              </a:rPr>
              <a:t>a = on </a:t>
            </a:r>
            <a:r>
              <a:rPr lang="it-IT" sz="4000" dirty="0" err="1" smtClean="0">
                <a:solidFill>
                  <a:srgbClr val="000000"/>
                </a:solidFill>
              </a:rPr>
              <a:t>longitudinal</a:t>
            </a:r>
            <a:r>
              <a:rPr lang="it-IT" sz="4000" dirty="0" smtClean="0">
                <a:solidFill>
                  <a:srgbClr val="000000"/>
                </a:solidFill>
              </a:rPr>
              <a:t> </a:t>
            </a:r>
            <a:r>
              <a:rPr lang="it-IT" sz="4000" dirty="0" err="1" smtClean="0">
                <a:solidFill>
                  <a:srgbClr val="000000"/>
                </a:solidFill>
              </a:rPr>
              <a:t>difference</a:t>
            </a:r>
            <a:r>
              <a:rPr lang="it-IT" sz="4000" dirty="0" smtClean="0">
                <a:solidFill>
                  <a:srgbClr val="000000"/>
                </a:solidFill>
              </a:rPr>
              <a:t> </a:t>
            </a:r>
            <a:r>
              <a:rPr lang="it-IT" sz="4000" dirty="0" err="1" smtClean="0">
                <a:solidFill>
                  <a:srgbClr val="000000"/>
                </a:solidFill>
              </a:rPr>
              <a:t>between</a:t>
            </a:r>
            <a:r>
              <a:rPr lang="it-IT" sz="4000" dirty="0" smtClean="0">
                <a:solidFill>
                  <a:srgbClr val="000000"/>
                </a:solidFill>
              </a:rPr>
              <a:t> </a:t>
            </a:r>
            <a:r>
              <a:rPr lang="it-IT" sz="4000" dirty="0" err="1" smtClean="0">
                <a:solidFill>
                  <a:srgbClr val="000000"/>
                </a:solidFill>
              </a:rPr>
              <a:t>groups</a:t>
            </a:r>
            <a:r>
              <a:rPr lang="it-IT" sz="4000" dirty="0" smtClean="0">
                <a:solidFill>
                  <a:srgbClr val="000000"/>
                </a:solidFill>
              </a:rPr>
              <a:t>     </a:t>
            </a:r>
            <a:r>
              <a:rPr lang="it-IT" sz="4400" dirty="0" smtClean="0">
                <a:solidFill>
                  <a:srgbClr val="000000"/>
                </a:solidFill>
              </a:rPr>
              <a:t>b = </a:t>
            </a:r>
            <a:r>
              <a:rPr lang="it-IT" sz="4400" dirty="0" err="1" smtClean="0">
                <a:solidFill>
                  <a:srgbClr val="000000"/>
                </a:solidFill>
              </a:rPr>
              <a:t>pre</a:t>
            </a:r>
            <a:r>
              <a:rPr lang="it-IT" sz="4400" dirty="0" smtClean="0">
                <a:solidFill>
                  <a:srgbClr val="000000"/>
                </a:solidFill>
              </a:rPr>
              <a:t>/post</a:t>
            </a:r>
          </a:p>
        </p:txBody>
      </p:sp>
    </p:spTree>
    <p:extLst>
      <p:ext uri="{BB962C8B-B14F-4D97-AF65-F5344CB8AC3E}">
        <p14:creationId xmlns:p14="http://schemas.microsoft.com/office/powerpoint/2010/main" val="22908492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2039938" y="574675"/>
            <a:ext cx="206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en-US" altLang="it-IT" sz="2400"/>
          </a:p>
        </p:txBody>
      </p:sp>
      <p:sp>
        <p:nvSpPr>
          <p:cNvPr id="21507" name="Text Box 3"/>
          <p:cNvSpPr txBox="1">
            <a:spLocks noChangeArrowheads="1"/>
          </p:cNvSpPr>
          <p:nvPr/>
        </p:nvSpPr>
        <p:spPr bwMode="auto">
          <a:xfrm>
            <a:off x="342900" y="346075"/>
            <a:ext cx="9686925" cy="6284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fr-FR" altLang="it-IT" b="1" u="sng" dirty="0" err="1"/>
              <a:t>Insulin</a:t>
            </a:r>
            <a:r>
              <a:rPr lang="fr-FR" altLang="it-IT" b="1" u="sng" dirty="0"/>
              <a:t> area </a:t>
            </a:r>
            <a:r>
              <a:rPr lang="fr-FR" altLang="it-IT" b="1" u="sng" dirty="0" err="1"/>
              <a:t>under</a:t>
            </a:r>
            <a:r>
              <a:rPr lang="fr-FR" altLang="it-IT" b="1" u="sng" dirty="0"/>
              <a:t> </a:t>
            </a:r>
            <a:r>
              <a:rPr lang="fr-FR" altLang="it-IT" b="1" u="sng" dirty="0" err="1"/>
              <a:t>curve</a:t>
            </a:r>
            <a:r>
              <a:rPr lang="fr-FR" altLang="it-IT" b="1" u="sng" dirty="0"/>
              <a:t> (</a:t>
            </a:r>
            <a:r>
              <a:rPr lang="en-GB" altLang="it-IT" b="1" u="sng" dirty="0"/>
              <a:t>in </a:t>
            </a:r>
            <a:r>
              <a:rPr lang="en-GB" altLang="it-IT" b="1" u="sng" dirty="0" err="1"/>
              <a:t>mU</a:t>
            </a:r>
            <a:r>
              <a:rPr lang="en-GB" altLang="it-IT" b="1" u="sng" dirty="0"/>
              <a:t>/l)</a:t>
            </a:r>
            <a:r>
              <a:rPr lang="en-GB" altLang="it-IT" sz="2400" dirty="0">
                <a:latin typeface="Arial" charset="0"/>
              </a:rPr>
              <a:t> </a:t>
            </a:r>
            <a:r>
              <a:rPr lang="fr-FR" altLang="it-IT" b="1" u="sng" dirty="0" err="1"/>
              <a:t>before</a:t>
            </a:r>
            <a:r>
              <a:rPr lang="fr-FR" altLang="it-IT" b="1" u="sng" dirty="0"/>
              <a:t> and </a:t>
            </a:r>
            <a:r>
              <a:rPr lang="fr-FR" altLang="it-IT" b="1" u="sng" dirty="0" err="1"/>
              <a:t>after</a:t>
            </a:r>
            <a:r>
              <a:rPr lang="fr-FR" altLang="it-IT" b="1" u="sng" dirty="0"/>
              <a:t> </a:t>
            </a:r>
            <a:r>
              <a:rPr lang="fr-FR" altLang="it-IT" b="1" u="sng" dirty="0" smtClean="0"/>
              <a:t>training IHMP</a:t>
            </a:r>
            <a:endParaRPr lang="fr-FR" altLang="it-IT" u="sng" dirty="0"/>
          </a:p>
          <a:p>
            <a:pPr>
              <a:lnSpc>
                <a:spcPct val="80000"/>
              </a:lnSpc>
              <a:spcBef>
                <a:spcPct val="50000"/>
              </a:spcBef>
              <a:buFontTx/>
              <a:buNone/>
            </a:pPr>
            <a:r>
              <a:rPr lang="fr-FR" altLang="it-IT" sz="4000" b="1" dirty="0" err="1">
                <a:solidFill>
                  <a:schemeClr val="accent2"/>
                </a:solidFill>
              </a:rPr>
              <a:t>Trained</a:t>
            </a:r>
            <a:r>
              <a:rPr lang="fr-FR" altLang="it-IT" sz="4000" b="1" dirty="0">
                <a:solidFill>
                  <a:schemeClr val="accent2"/>
                </a:solidFill>
              </a:rPr>
              <a:t> 		 		</a:t>
            </a:r>
            <a:r>
              <a:rPr lang="fr-FR" altLang="it-IT" sz="4000" b="1" dirty="0" err="1">
                <a:solidFill>
                  <a:schemeClr val="accent2"/>
                </a:solidFill>
              </a:rPr>
              <a:t>Controls</a:t>
            </a:r>
            <a:endParaRPr lang="fr-FR" altLang="it-IT" sz="2400" dirty="0"/>
          </a:p>
          <a:p>
            <a:pPr>
              <a:lnSpc>
                <a:spcPct val="90000"/>
              </a:lnSpc>
              <a:spcBef>
                <a:spcPct val="50000"/>
              </a:spcBef>
              <a:buFontTx/>
              <a:buNone/>
            </a:pPr>
            <a:r>
              <a:rPr lang="fr-FR" altLang="it-IT" sz="3600" b="1" dirty="0">
                <a:solidFill>
                  <a:schemeClr val="accent2"/>
                </a:solidFill>
              </a:rPr>
              <a:t>55 HG</a:t>
            </a:r>
            <a:r>
              <a:rPr lang="fr-FR" altLang="it-IT" sz="2400" dirty="0">
                <a:solidFill>
                  <a:schemeClr val="accent2"/>
                </a:solidFill>
              </a:rPr>
              <a:t>	     				</a:t>
            </a:r>
            <a:r>
              <a:rPr lang="fr-FR" altLang="it-IT" sz="3600" b="1" dirty="0">
                <a:solidFill>
                  <a:schemeClr val="accent2"/>
                </a:solidFill>
              </a:rPr>
              <a:t>19 HG			</a:t>
            </a:r>
            <a:r>
              <a:rPr lang="en-US" altLang="it-IT" b="1" dirty="0">
                <a:solidFill>
                  <a:srgbClr val="FF3300"/>
                </a:solidFill>
              </a:rPr>
              <a:t> before	   after</a:t>
            </a:r>
            <a:r>
              <a:rPr lang="en-US" altLang="it-IT" b="1" dirty="0">
                <a:solidFill>
                  <a:srgbClr val="000000"/>
                </a:solidFill>
              </a:rPr>
              <a:t>  	 	    </a:t>
            </a:r>
            <a:r>
              <a:rPr lang="en-US" altLang="it-IT" b="1" dirty="0">
                <a:solidFill>
                  <a:srgbClr val="FF3300"/>
                </a:solidFill>
              </a:rPr>
              <a:t>before	       after</a:t>
            </a:r>
            <a:r>
              <a:rPr lang="en-US" altLang="it-IT" b="1" dirty="0">
                <a:solidFill>
                  <a:srgbClr val="000000"/>
                </a:solidFill>
              </a:rPr>
              <a:t> 244±138==&gt;164±92         	    222±81==&gt;214±98 </a:t>
            </a:r>
            <a:r>
              <a:rPr lang="en-US" altLang="it-IT" b="1" dirty="0" smtClean="0">
                <a:solidFill>
                  <a:srgbClr val="000000"/>
                </a:solidFill>
              </a:rPr>
              <a:t> a***</a:t>
            </a:r>
            <a:endParaRPr lang="fr-FR" altLang="it-IT" sz="2400" dirty="0"/>
          </a:p>
          <a:p>
            <a:pPr>
              <a:lnSpc>
                <a:spcPct val="60000"/>
              </a:lnSpc>
              <a:spcBef>
                <a:spcPct val="50000"/>
              </a:spcBef>
              <a:buFontTx/>
              <a:buNone/>
            </a:pPr>
            <a:endParaRPr lang="fr-FR" altLang="it-IT" sz="3600" b="1" dirty="0">
              <a:solidFill>
                <a:schemeClr val="accent2"/>
              </a:solidFill>
            </a:endParaRPr>
          </a:p>
          <a:p>
            <a:pPr>
              <a:lnSpc>
                <a:spcPct val="60000"/>
              </a:lnSpc>
              <a:spcBef>
                <a:spcPct val="50000"/>
              </a:spcBef>
              <a:buFontTx/>
              <a:buNone/>
            </a:pPr>
            <a:r>
              <a:rPr lang="fr-FR" altLang="it-IT" sz="3600" b="1" dirty="0">
                <a:solidFill>
                  <a:schemeClr val="accent2"/>
                </a:solidFill>
              </a:rPr>
              <a:t>34 LG			 	   	12 LG</a:t>
            </a:r>
          </a:p>
          <a:p>
            <a:pPr>
              <a:lnSpc>
                <a:spcPct val="60000"/>
              </a:lnSpc>
              <a:spcBef>
                <a:spcPct val="50000"/>
              </a:spcBef>
              <a:buFontTx/>
              <a:buNone/>
            </a:pPr>
            <a:r>
              <a:rPr lang="en-US" altLang="it-IT" b="1" dirty="0">
                <a:solidFill>
                  <a:srgbClr val="FF3300"/>
                </a:solidFill>
              </a:rPr>
              <a:t>before	   after</a:t>
            </a:r>
            <a:r>
              <a:rPr lang="en-US" altLang="it-IT" b="1" dirty="0">
                <a:solidFill>
                  <a:srgbClr val="000000"/>
                </a:solidFill>
              </a:rPr>
              <a:t>  	 	    </a:t>
            </a:r>
            <a:r>
              <a:rPr lang="en-US" altLang="it-IT" b="1" dirty="0">
                <a:solidFill>
                  <a:srgbClr val="FF3300"/>
                </a:solidFill>
              </a:rPr>
              <a:t>before	       after</a:t>
            </a:r>
            <a:endParaRPr lang="en-US" altLang="it-IT" b="1" dirty="0">
              <a:solidFill>
                <a:srgbClr val="000000"/>
              </a:solidFill>
            </a:endParaRPr>
          </a:p>
          <a:p>
            <a:pPr>
              <a:lnSpc>
                <a:spcPct val="80000"/>
              </a:lnSpc>
              <a:spcBef>
                <a:spcPct val="0"/>
              </a:spcBef>
              <a:buFontTx/>
              <a:buNone/>
            </a:pPr>
            <a:r>
              <a:rPr lang="en-US" altLang="it-IT" b="1" dirty="0">
                <a:solidFill>
                  <a:srgbClr val="000000"/>
                </a:solidFill>
              </a:rPr>
              <a:t>180±98 ==&gt;183±83 	             192±106 ==&gt;243±133 *</a:t>
            </a:r>
            <a:endParaRPr lang="en-US" altLang="it-IT" sz="2400" dirty="0">
              <a:solidFill>
                <a:srgbClr val="000000"/>
              </a:solidFill>
            </a:endParaRPr>
          </a:p>
          <a:p>
            <a:pPr>
              <a:lnSpc>
                <a:spcPct val="10000"/>
              </a:lnSpc>
              <a:spcBef>
                <a:spcPct val="50000"/>
              </a:spcBef>
              <a:buFontTx/>
              <a:buNone/>
            </a:pPr>
            <a:endParaRPr lang="en-US" altLang="it-IT" sz="2400" dirty="0">
              <a:solidFill>
                <a:srgbClr val="000000"/>
              </a:solidFill>
            </a:endParaRPr>
          </a:p>
          <a:p>
            <a:pPr>
              <a:spcBef>
                <a:spcPct val="0"/>
              </a:spcBef>
              <a:buFontTx/>
              <a:buNone/>
            </a:pPr>
            <a:r>
              <a:rPr lang="en-US" altLang="it-IT" sz="2400" b="1" dirty="0">
                <a:solidFill>
                  <a:srgbClr val="000000"/>
                </a:solidFill>
              </a:rPr>
              <a:t>*** </a:t>
            </a:r>
            <a:r>
              <a:rPr lang="en-US" altLang="it-IT" sz="2400" b="1" dirty="0" smtClean="0">
                <a:solidFill>
                  <a:srgbClr val="000000"/>
                </a:solidFill>
              </a:rPr>
              <a:t>&amp; * significant longitudinal </a:t>
            </a:r>
            <a:r>
              <a:rPr lang="en-US" altLang="it-IT" sz="2400" b="1" dirty="0">
                <a:solidFill>
                  <a:srgbClr val="000000"/>
                </a:solidFill>
              </a:rPr>
              <a:t>difference between groups.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46956" y="188640"/>
            <a:ext cx="9937104" cy="6480720"/>
          </a:xfrm>
        </p:spPr>
        <p:txBody>
          <a:bodyPr/>
          <a:lstStyle/>
          <a:p>
            <a:pPr marL="0" indent="0">
              <a:buNone/>
            </a:pPr>
            <a:r>
              <a:rPr lang="en-US" sz="4800" b="1" u="sng" dirty="0" smtClean="0">
                <a:solidFill>
                  <a:schemeClr val="accent1">
                    <a:lumMod val="50000"/>
                  </a:schemeClr>
                </a:solidFill>
              </a:rPr>
              <a:t>Significant changes in 55 </a:t>
            </a:r>
            <a:r>
              <a:rPr lang="en-US" sz="4800" b="1" u="sng" dirty="0">
                <a:solidFill>
                  <a:schemeClr val="accent1">
                    <a:lumMod val="50000"/>
                  </a:schemeClr>
                </a:solidFill>
              </a:rPr>
              <a:t>High </a:t>
            </a:r>
            <a:r>
              <a:rPr lang="en-US" sz="4800" b="1" u="sng" dirty="0" smtClean="0">
                <a:solidFill>
                  <a:schemeClr val="accent1">
                    <a:lumMod val="50000"/>
                  </a:schemeClr>
                </a:solidFill>
              </a:rPr>
              <a:t>BG:   </a:t>
            </a:r>
            <a:r>
              <a:rPr lang="en-US" sz="5400" b="1" u="sng" dirty="0" smtClean="0">
                <a:solidFill>
                  <a:schemeClr val="accent1">
                    <a:lumMod val="50000"/>
                  </a:schemeClr>
                </a:solidFill>
              </a:rPr>
              <a:t>decreases of </a:t>
            </a:r>
            <a:r>
              <a:rPr lang="en-US" sz="4000" b="1" u="sng" dirty="0" smtClean="0">
                <a:solidFill>
                  <a:schemeClr val="accent1">
                    <a:lumMod val="50000"/>
                  </a:schemeClr>
                </a:solidFill>
              </a:rPr>
              <a:t>Energy intake, mean BG, HbA1c </a:t>
            </a:r>
            <a:r>
              <a:rPr lang="en-US" sz="4000" b="1" dirty="0">
                <a:solidFill>
                  <a:srgbClr val="CC3300"/>
                </a:solidFill>
              </a:rPr>
              <a:t>a</a:t>
            </a:r>
            <a:r>
              <a:rPr lang="en-US" sz="4000" b="1" dirty="0" smtClean="0">
                <a:solidFill>
                  <a:srgbClr val="CC3300"/>
                </a:solidFill>
              </a:rPr>
              <a:t>nd during </a:t>
            </a:r>
            <a:r>
              <a:rPr lang="en-US" sz="4000" b="1" dirty="0">
                <a:solidFill>
                  <a:srgbClr val="CC3300"/>
                </a:solidFill>
              </a:rPr>
              <a:t>oral glucose tolerance </a:t>
            </a:r>
            <a:r>
              <a:rPr lang="en-US" sz="4000" b="1" dirty="0" smtClean="0">
                <a:solidFill>
                  <a:srgbClr val="CC3300"/>
                </a:solidFill>
              </a:rPr>
              <a:t>tests: </a:t>
            </a:r>
            <a:r>
              <a:rPr lang="en-US" sz="4000" b="1" dirty="0">
                <a:solidFill>
                  <a:srgbClr val="CC3300"/>
                </a:solidFill>
              </a:rPr>
              <a:t>insulin Area </a:t>
            </a:r>
            <a:r>
              <a:rPr lang="en-US" sz="4000" b="1" dirty="0" smtClean="0">
                <a:solidFill>
                  <a:srgbClr val="CC3300"/>
                </a:solidFill>
              </a:rPr>
              <a:t>(AUC), </a:t>
            </a:r>
            <a:r>
              <a:rPr lang="en-US" sz="4000" b="1" dirty="0">
                <a:solidFill>
                  <a:srgbClr val="CC3300"/>
                </a:solidFill>
              </a:rPr>
              <a:t>Insulin and BG peaks, insulin at 60 and 90 </a:t>
            </a:r>
            <a:r>
              <a:rPr lang="en-US" sz="4000" b="1" dirty="0" smtClean="0">
                <a:solidFill>
                  <a:srgbClr val="CC3300"/>
                </a:solidFill>
              </a:rPr>
              <a:t>minutes.</a:t>
            </a:r>
            <a:r>
              <a:rPr lang="en-US" sz="4000" b="1" u="sng" dirty="0" smtClean="0">
                <a:solidFill>
                  <a:schemeClr val="accent1">
                    <a:lumMod val="50000"/>
                  </a:schemeClr>
                </a:solidFill>
              </a:rPr>
              <a:t> </a:t>
            </a:r>
            <a:r>
              <a:rPr lang="en-US" sz="4000" b="1" smtClean="0"/>
              <a:t>Increases of </a:t>
            </a:r>
            <a:r>
              <a:rPr lang="en-US" sz="4400" b="1" smtClean="0">
                <a:solidFill>
                  <a:schemeClr val="tx2">
                    <a:lumMod val="50000"/>
                  </a:schemeClr>
                </a:solidFill>
              </a:rPr>
              <a:t>insulin </a:t>
            </a:r>
            <a:r>
              <a:rPr lang="en-US" sz="4400" b="1" dirty="0">
                <a:solidFill>
                  <a:schemeClr val="tx2">
                    <a:lumMod val="50000"/>
                  </a:schemeClr>
                </a:solidFill>
              </a:rPr>
              <a:t>sensitivity </a:t>
            </a:r>
            <a:r>
              <a:rPr lang="en-US" sz="4400" b="1" dirty="0"/>
              <a:t>index from </a:t>
            </a:r>
            <a:r>
              <a:rPr lang="it-IT" sz="4400" b="1" dirty="0"/>
              <a:t>5.9±3.3 to </a:t>
            </a:r>
            <a:r>
              <a:rPr lang="it-IT" sz="4400" b="1" dirty="0" smtClean="0"/>
              <a:t>9.8±5.6</a:t>
            </a:r>
            <a:r>
              <a:rPr lang="it-IT" sz="4400" b="1" dirty="0"/>
              <a:t> </a:t>
            </a:r>
            <a:r>
              <a:rPr lang="it-IT" sz="4400" b="1" dirty="0" smtClean="0"/>
              <a:t>and the </a:t>
            </a:r>
            <a:r>
              <a:rPr lang="it-IT" sz="4400" b="1" dirty="0" err="1"/>
              <a:t>index</a:t>
            </a:r>
            <a:r>
              <a:rPr lang="it-IT" sz="4400" b="1" dirty="0"/>
              <a:t> </a:t>
            </a:r>
            <a:r>
              <a:rPr lang="en-US" sz="4400" b="1" dirty="0"/>
              <a:t>of beta cell function from 1.0 ± 0.7 to 1.4 ± 1.1 </a:t>
            </a:r>
          </a:p>
          <a:p>
            <a:pPr marL="0" indent="0">
              <a:buNone/>
            </a:pPr>
            <a:r>
              <a:rPr lang="en-US" sz="3600" b="1" dirty="0"/>
              <a:t>(P &lt; 0.05 on the </a:t>
            </a:r>
            <a:r>
              <a:rPr lang="en-US" sz="3600" b="1" dirty="0" smtClean="0"/>
              <a:t>pre-post </a:t>
            </a:r>
            <a:r>
              <a:rPr lang="en-US" sz="3600" b="1" dirty="0"/>
              <a:t>differences vs. </a:t>
            </a:r>
            <a:r>
              <a:rPr lang="en-US" sz="3600" b="1" dirty="0" smtClean="0"/>
              <a:t>controls)</a:t>
            </a:r>
          </a:p>
          <a:p>
            <a:pPr marL="0" indent="0">
              <a:buNone/>
            </a:pPr>
            <a:endParaRPr lang="en-US" sz="4800" b="1" dirty="0"/>
          </a:p>
        </p:txBody>
      </p:sp>
    </p:spTree>
    <p:extLst>
      <p:ext uri="{BB962C8B-B14F-4D97-AF65-F5344CB8AC3E}">
        <p14:creationId xmlns:p14="http://schemas.microsoft.com/office/powerpoint/2010/main" val="41313225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1143000" y="1905000"/>
            <a:ext cx="7620000"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US" altLang="it-IT" sz="12900"/>
              <a:t>The End</a:t>
            </a:r>
            <a:endParaRPr lang="en-US" altLang="it-IT" sz="240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WINDOWS\Desktop\Liceo\2004 2005\Letture PPT\DIA Ciampolini\Scansione002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0963" name="Text Box 3"/>
          <p:cNvSpPr txBox="1">
            <a:spLocks noChangeArrowheads="1"/>
          </p:cNvSpPr>
          <p:nvPr/>
        </p:nvSpPr>
        <p:spPr bwMode="auto">
          <a:xfrm>
            <a:off x="257175" y="228601"/>
            <a:ext cx="9772650" cy="90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lnSpc>
                <a:spcPct val="80000"/>
              </a:lnSpc>
              <a:spcBef>
                <a:spcPct val="5000"/>
              </a:spcBef>
            </a:pPr>
            <a:r>
              <a:rPr lang="it-IT" sz="3200" b="1" err="1" smtClean="0">
                <a:solidFill>
                  <a:srgbClr val="FF33CC"/>
                </a:solidFill>
              </a:rPr>
              <a:t>Absorption</a:t>
            </a:r>
            <a:r>
              <a:rPr lang="it-IT" sz="3200" b="1" smtClean="0">
                <a:solidFill>
                  <a:srgbClr val="FF33CC"/>
                </a:solidFill>
              </a:rPr>
              <a:t> in </a:t>
            </a:r>
            <a:r>
              <a:rPr lang="it-IT" sz="3200" b="1">
                <a:solidFill>
                  <a:srgbClr val="FF33CC"/>
                </a:solidFill>
              </a:rPr>
              <a:t>30°C </a:t>
            </a:r>
            <a:r>
              <a:rPr lang="it-IT" sz="3200" b="1" smtClean="0">
                <a:solidFill>
                  <a:srgbClr val="FF33CC"/>
                </a:solidFill>
              </a:rPr>
              <a:t>% of </a:t>
            </a:r>
            <a:r>
              <a:rPr lang="it-IT" sz="3200" b="1" err="1" smtClean="0">
                <a:solidFill>
                  <a:srgbClr val="FF33CC"/>
                </a:solidFill>
              </a:rPr>
              <a:t>absorption</a:t>
            </a:r>
            <a:r>
              <a:rPr lang="it-IT" sz="3200" b="1" smtClean="0">
                <a:solidFill>
                  <a:srgbClr val="FF33CC"/>
                </a:solidFill>
              </a:rPr>
              <a:t> in </a:t>
            </a:r>
            <a:r>
              <a:rPr lang="it-IT" sz="3200" b="1">
                <a:solidFill>
                  <a:srgbClr val="FF33CC"/>
                </a:solidFill>
              </a:rPr>
              <a:t>4°C</a:t>
            </a:r>
          </a:p>
          <a:p>
            <a:pPr algn="ctr" eaLnBrk="0" hangingPunct="0">
              <a:lnSpc>
                <a:spcPct val="80000"/>
              </a:lnSpc>
              <a:spcBef>
                <a:spcPct val="5000"/>
              </a:spcBef>
            </a:pPr>
            <a:r>
              <a:rPr lang="it-IT" sz="3200" b="1">
                <a:solidFill>
                  <a:srgbClr val="FF33CC"/>
                </a:solidFill>
              </a:rPr>
              <a:t>(</a:t>
            </a:r>
            <a:r>
              <a:rPr lang="it-IT" sz="3200" b="1" err="1" smtClean="0">
                <a:solidFill>
                  <a:srgbClr val="FF33CC"/>
                </a:solidFill>
              </a:rPr>
              <a:t>Absorpt</a:t>
            </a:r>
            <a:r>
              <a:rPr lang="it-IT" sz="3200" b="1" smtClean="0">
                <a:solidFill>
                  <a:srgbClr val="FF33CC"/>
                </a:solidFill>
              </a:rPr>
              <a:t>. </a:t>
            </a:r>
            <a:r>
              <a:rPr lang="it-IT" sz="3200" b="1">
                <a:solidFill>
                  <a:srgbClr val="FF33CC"/>
                </a:solidFill>
              </a:rPr>
              <a:t>= </a:t>
            </a:r>
            <a:r>
              <a:rPr lang="it-IT" sz="3200" b="1" err="1" smtClean="0">
                <a:solidFill>
                  <a:srgbClr val="FF33CC"/>
                </a:solidFill>
              </a:rPr>
              <a:t>black</a:t>
            </a:r>
            <a:r>
              <a:rPr lang="it-IT" sz="3200" b="1" smtClean="0">
                <a:solidFill>
                  <a:srgbClr val="FF33CC"/>
                </a:solidFill>
              </a:rPr>
              <a:t> area)</a:t>
            </a:r>
            <a:endParaRPr lang="it-IT" sz="3200" b="1"/>
          </a:p>
        </p:txBody>
      </p:sp>
    </p:spTree>
    <p:extLst>
      <p:ext uri="{BB962C8B-B14F-4D97-AF65-F5344CB8AC3E}">
        <p14:creationId xmlns:p14="http://schemas.microsoft.com/office/powerpoint/2010/main" val="32340029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6" name="Object 2"/>
          <p:cNvGraphicFramePr>
            <a:graphicFrameLocks noChangeAspect="1"/>
          </p:cNvGraphicFramePr>
          <p:nvPr/>
        </p:nvGraphicFramePr>
        <p:xfrm>
          <a:off x="-1066205" y="0"/>
          <a:ext cx="11353205" cy="6858000"/>
        </p:xfrm>
        <a:graphic>
          <a:graphicData uri="http://schemas.openxmlformats.org/presentationml/2006/ole">
            <mc:AlternateContent xmlns:mc="http://schemas.openxmlformats.org/markup-compatibility/2006">
              <mc:Choice xmlns:v="urn:schemas-microsoft-com:vml" Requires="v">
                <p:oleObj spid="_x0000_s39212" name="Fotografia di Photo Editor " r:id="rId3" imgW="1828571" imgH="1267002" progId="MSPhotoEd.3">
                  <p:embed/>
                </p:oleObj>
              </mc:Choice>
              <mc:Fallback>
                <p:oleObj name="Fotografia di Photo Editor " r:id="rId3" imgW="1828571" imgH="1267002"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205" y="0"/>
                        <a:ext cx="1135320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190696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C:\Windows\atrophic.bmp"/>
          <p:cNvPicPr>
            <a:picLocks noChangeAspect="1" noChangeArrowheads="1"/>
          </p:cNvPicPr>
          <p:nvPr/>
        </p:nvPicPr>
        <p:blipFill>
          <a:blip r:embed="rId2">
            <a:extLst>
              <a:ext uri="{28A0092B-C50C-407E-A947-70E740481C1C}">
                <a14:useLocalDpi xmlns:a14="http://schemas.microsoft.com/office/drawing/2010/main" val="0"/>
              </a:ext>
            </a:extLst>
          </a:blip>
          <a:srcRect l="11250" t="31200" r="14099" b="19557"/>
          <a:stretch>
            <a:fillRect/>
          </a:stretch>
        </p:blipFill>
        <p:spPr bwMode="auto">
          <a:xfrm>
            <a:off x="514350" y="304800"/>
            <a:ext cx="9344025" cy="6248400"/>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p:cNvSpPr txBox="1"/>
          <p:nvPr/>
        </p:nvSpPr>
        <p:spPr>
          <a:xfrm>
            <a:off x="1837990" y="147932"/>
            <a:ext cx="6696744" cy="584775"/>
          </a:xfrm>
          <a:prstGeom prst="rect">
            <a:avLst/>
          </a:prstGeom>
          <a:noFill/>
        </p:spPr>
        <p:txBody>
          <a:bodyPr wrap="square" rtlCol="0">
            <a:spAutoFit/>
          </a:bodyPr>
          <a:lstStyle/>
          <a:p>
            <a:r>
              <a:rPr lang="it-IT" sz="3200" b="1" dirty="0" smtClean="0"/>
              <a:t>From 42 and 38 </a:t>
            </a:r>
            <a:r>
              <a:rPr lang="it-IT" sz="3200" b="1" dirty="0" err="1" smtClean="0"/>
              <a:t>atrophic</a:t>
            </a:r>
            <a:r>
              <a:rPr lang="it-IT" sz="3200" b="1" dirty="0" smtClean="0"/>
              <a:t> </a:t>
            </a:r>
            <a:r>
              <a:rPr lang="it-IT" sz="3200" b="1" dirty="0" err="1" smtClean="0"/>
              <a:t>mucosae</a:t>
            </a:r>
            <a:endParaRPr lang="it-IT" sz="3200" b="1" dirty="0"/>
          </a:p>
        </p:txBody>
      </p:sp>
    </p:spTree>
    <p:extLst>
      <p:ext uri="{BB962C8B-B14F-4D97-AF65-F5344CB8AC3E}">
        <p14:creationId xmlns:p14="http://schemas.microsoft.com/office/powerpoint/2010/main" val="15927683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descr="C:\WINDOWS\Desktop\Dia Positives\mfn.bmp"/>
          <p:cNvPicPr>
            <a:picLocks noChangeAspect="1" noChangeArrowheads="1"/>
          </p:cNvPicPr>
          <p:nvPr/>
        </p:nvPicPr>
        <p:blipFill>
          <a:blip r:embed="rId2">
            <a:lum bright="6000" contrast="6000"/>
            <a:extLst>
              <a:ext uri="{28A0092B-C50C-407E-A947-70E740481C1C}">
                <a14:useLocalDpi xmlns:a14="http://schemas.microsoft.com/office/drawing/2010/main" val="0"/>
              </a:ext>
            </a:extLst>
          </a:blip>
          <a:srcRect l="13699" t="30438" r="17520" b="21049"/>
          <a:stretch>
            <a:fillRect/>
          </a:stretch>
        </p:blipFill>
        <p:spPr bwMode="auto">
          <a:xfrm>
            <a:off x="342900" y="228600"/>
            <a:ext cx="9601200" cy="6400800"/>
          </a:xfrm>
          <a:prstGeom prst="rect">
            <a:avLst/>
          </a:prstGeom>
          <a:solidFill>
            <a:schemeClr val="accent1"/>
          </a:solidFill>
        </p:spPr>
      </p:pic>
      <p:sp>
        <p:nvSpPr>
          <p:cNvPr id="2" name="CasellaDiTesto 1"/>
          <p:cNvSpPr txBox="1"/>
          <p:nvPr/>
        </p:nvSpPr>
        <p:spPr>
          <a:xfrm>
            <a:off x="1615108" y="87015"/>
            <a:ext cx="6624736" cy="584775"/>
          </a:xfrm>
          <a:prstGeom prst="rect">
            <a:avLst/>
          </a:prstGeom>
          <a:noFill/>
        </p:spPr>
        <p:txBody>
          <a:bodyPr wrap="square" rtlCol="0">
            <a:spAutoFit/>
          </a:bodyPr>
          <a:lstStyle/>
          <a:p>
            <a:r>
              <a:rPr lang="it-IT" sz="3200" b="1" dirty="0"/>
              <a:t>From 20 and 26 </a:t>
            </a:r>
            <a:r>
              <a:rPr lang="it-IT" sz="3200" b="1" dirty="0" err="1"/>
              <a:t>normal</a:t>
            </a:r>
            <a:r>
              <a:rPr lang="it-IT" sz="3200" b="1" dirty="0"/>
              <a:t> </a:t>
            </a:r>
            <a:r>
              <a:rPr lang="it-IT" sz="3200" b="1" dirty="0" err="1"/>
              <a:t>mucosae</a:t>
            </a:r>
            <a:endParaRPr lang="it-IT" sz="3200" b="1" dirty="0"/>
          </a:p>
        </p:txBody>
      </p:sp>
    </p:spTree>
    <p:extLst>
      <p:ext uri="{BB962C8B-B14F-4D97-AF65-F5344CB8AC3E}">
        <p14:creationId xmlns:p14="http://schemas.microsoft.com/office/powerpoint/2010/main" val="4404530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3"/>
          <p:cNvSpPr>
            <a:spLocks noGrp="1"/>
          </p:cNvSpPr>
          <p:nvPr>
            <p:ph idx="1"/>
          </p:nvPr>
        </p:nvSpPr>
        <p:spPr>
          <a:xfrm>
            <a:off x="146733" y="188640"/>
            <a:ext cx="9883098" cy="6480720"/>
          </a:xfrm>
        </p:spPr>
        <p:txBody>
          <a:bodyPr>
            <a:normAutofit/>
          </a:bodyPr>
          <a:lstStyle/>
          <a:p>
            <a:pPr marL="0" indent="0" algn="ctr">
              <a:buNone/>
            </a:pPr>
            <a:r>
              <a:rPr lang="en-US" sz="6600" b="1" dirty="0">
                <a:solidFill>
                  <a:srgbClr val="CC3300"/>
                </a:solidFill>
              </a:rPr>
              <a:t>by doubly labeled water</a:t>
            </a:r>
            <a:endParaRPr lang="en-US" sz="6600" b="1" dirty="0" smtClean="0"/>
          </a:p>
          <a:p>
            <a:pPr marL="0" indent="0" algn="ctr">
              <a:buNone/>
            </a:pPr>
            <a:r>
              <a:rPr lang="en-US" b="1" dirty="0" smtClean="0"/>
              <a:t>Effects </a:t>
            </a:r>
            <a:r>
              <a:rPr lang="en-US" b="1" dirty="0"/>
              <a:t>of training </a:t>
            </a:r>
            <a:r>
              <a:rPr lang="en-US" b="1" dirty="0" smtClean="0"/>
              <a:t>(IHMP) on intakes and total daily expenditure in 10 </a:t>
            </a:r>
            <a:r>
              <a:rPr lang="en-US" b="1" dirty="0"/>
              <a:t>toddlers </a:t>
            </a:r>
            <a:r>
              <a:rPr lang="en-US" b="1" dirty="0" smtClean="0"/>
              <a:t>(</a:t>
            </a:r>
            <a:r>
              <a:rPr lang="en-US" dirty="0" smtClean="0">
                <a:solidFill>
                  <a:prstClr val="black"/>
                </a:solidFill>
              </a:rPr>
              <a:t>mean </a:t>
            </a:r>
            <a:r>
              <a:rPr lang="en-US" dirty="0">
                <a:solidFill>
                  <a:prstClr val="black"/>
                </a:solidFill>
              </a:rPr>
              <a:t>± </a:t>
            </a:r>
            <a:r>
              <a:rPr lang="en-US" dirty="0" smtClean="0">
                <a:solidFill>
                  <a:prstClr val="black"/>
                </a:solidFill>
              </a:rPr>
              <a:t>SD)</a:t>
            </a:r>
            <a:r>
              <a:rPr lang="en-US" b="1" dirty="0" smtClean="0"/>
              <a:t>.</a:t>
            </a:r>
            <a:endParaRPr lang="en-US" dirty="0"/>
          </a:p>
          <a:p>
            <a:pPr marL="0" indent="0">
              <a:buNone/>
            </a:pPr>
            <a:r>
              <a:rPr lang="en-US" sz="2400" dirty="0"/>
              <a:t> 	</a:t>
            </a:r>
            <a:r>
              <a:rPr lang="en-US" sz="2800" dirty="0"/>
              <a:t>	</a:t>
            </a:r>
            <a:r>
              <a:rPr lang="en-US" sz="2800" b="1" dirty="0" smtClean="0"/>
              <a:t>Recruitment</a:t>
            </a:r>
            <a:r>
              <a:rPr lang="en-US" sz="2800" b="1" dirty="0"/>
              <a:t>	</a:t>
            </a:r>
            <a:r>
              <a:rPr lang="en-US" sz="2800" b="1" dirty="0" smtClean="0"/>
              <a:t> After </a:t>
            </a:r>
            <a:r>
              <a:rPr lang="en-US" sz="2800" b="1" dirty="0"/>
              <a:t>50 days         Decrease</a:t>
            </a:r>
          </a:p>
          <a:p>
            <a:pPr marL="0" indent="0">
              <a:buNone/>
            </a:pPr>
            <a:r>
              <a:rPr lang="en-US" sz="2800" b="1" dirty="0">
                <a:solidFill>
                  <a:srgbClr val="CC3300"/>
                </a:solidFill>
              </a:rPr>
              <a:t>Diary  (kcal/d/kg) </a:t>
            </a:r>
            <a:r>
              <a:rPr lang="en-US" sz="2800" b="1" dirty="0" smtClean="0">
                <a:solidFill>
                  <a:srgbClr val="CC3300"/>
                </a:solidFill>
              </a:rPr>
              <a:t>85.7±15.3  70.3±15.8 </a:t>
            </a:r>
            <a:r>
              <a:rPr lang="en-US" sz="2800" b="1" dirty="0">
                <a:solidFill>
                  <a:srgbClr val="CC3300"/>
                </a:solidFill>
              </a:rPr>
              <a:t>***-</a:t>
            </a:r>
            <a:r>
              <a:rPr lang="en-US" sz="2800" b="1" dirty="0" smtClean="0">
                <a:solidFill>
                  <a:srgbClr val="CC3300"/>
                </a:solidFill>
              </a:rPr>
              <a:t>15.3±17.0 </a:t>
            </a:r>
            <a:r>
              <a:rPr lang="en-US" sz="4000" b="1" dirty="0" smtClean="0">
                <a:solidFill>
                  <a:srgbClr val="CC3300"/>
                </a:solidFill>
              </a:rPr>
              <a:t>(-</a:t>
            </a:r>
            <a:r>
              <a:rPr lang="en-US" sz="4000" b="1" dirty="0">
                <a:solidFill>
                  <a:srgbClr val="CC3300"/>
                </a:solidFill>
              </a:rPr>
              <a:t>18%) </a:t>
            </a:r>
            <a:endParaRPr lang="en-US" sz="2800" b="1" dirty="0">
              <a:solidFill>
                <a:srgbClr val="CC3300"/>
              </a:solidFill>
            </a:endParaRPr>
          </a:p>
          <a:p>
            <a:pPr marL="0" indent="0">
              <a:buNone/>
            </a:pPr>
            <a:r>
              <a:rPr lang="en-US" sz="2800" b="1" dirty="0" smtClean="0">
                <a:solidFill>
                  <a:srgbClr val="002060"/>
                </a:solidFill>
              </a:rPr>
              <a:t>TEE   (kcal/d/kg)	80.1±6.9   67.8±10.0 ***-12.3±7.2 </a:t>
            </a:r>
            <a:r>
              <a:rPr lang="en-US" sz="4000" b="1" dirty="0" smtClean="0">
                <a:solidFill>
                  <a:srgbClr val="002060"/>
                </a:solidFill>
              </a:rPr>
              <a:t>(-15.5% </a:t>
            </a:r>
            <a:r>
              <a:rPr lang="en-US" sz="3600" dirty="0" smtClean="0"/>
              <a:t>P between  Diary &amp; TEE  </a:t>
            </a:r>
          </a:p>
          <a:p>
            <a:pPr marL="0" indent="0">
              <a:buNone/>
            </a:pPr>
            <a:r>
              <a:rPr lang="en-US" sz="3600" dirty="0"/>
              <a:t>	</a:t>
            </a:r>
            <a:r>
              <a:rPr lang="en-US" sz="3600" b="1" dirty="0" smtClean="0"/>
              <a:t>	0.39                   0.90</a:t>
            </a:r>
            <a:r>
              <a:rPr lang="en-US" sz="3600" dirty="0"/>
              <a:t>	      </a:t>
            </a:r>
            <a:r>
              <a:rPr lang="en-US" sz="3600" dirty="0" smtClean="0"/>
              <a:t>0.28  (on </a:t>
            </a:r>
            <a:r>
              <a:rPr lang="el-GR" sz="3600" dirty="0"/>
              <a:t>Δ</a:t>
            </a:r>
            <a:r>
              <a:rPr lang="en-US" sz="3600" dirty="0" smtClean="0"/>
              <a:t>)</a:t>
            </a:r>
          </a:p>
          <a:p>
            <a:pPr marL="0" indent="0">
              <a:buNone/>
            </a:pPr>
            <a:r>
              <a:rPr lang="en-US" sz="1800" dirty="0">
                <a:solidFill>
                  <a:prstClr val="black"/>
                </a:solidFill>
              </a:rPr>
              <a:t>Energy content (kcal/d/kg) calculated by </a:t>
            </a:r>
            <a:r>
              <a:rPr lang="en-US" sz="1800" dirty="0" err="1">
                <a:solidFill>
                  <a:prstClr val="black"/>
                </a:solidFill>
              </a:rPr>
              <a:t>McCance</a:t>
            </a:r>
            <a:r>
              <a:rPr lang="en-US" sz="1800" dirty="0">
                <a:solidFill>
                  <a:prstClr val="black"/>
                </a:solidFill>
              </a:rPr>
              <a:t> [16] with addition of </a:t>
            </a:r>
            <a:r>
              <a:rPr lang="en-US" sz="1800" u="sng" dirty="0">
                <a:solidFill>
                  <a:prstClr val="black"/>
                </a:solidFill>
              </a:rPr>
              <a:t>2 kcal per gram of fiber</a:t>
            </a:r>
            <a:r>
              <a:rPr lang="en-US" sz="1800" dirty="0">
                <a:solidFill>
                  <a:prstClr val="black"/>
                </a:solidFill>
              </a:rPr>
              <a:t>. Asterisks indicate that pre/post difference is significant (Student’s t-test: *, P &lt; 0.05; **, P &lt; 0.01; ***, P &lt; 0.001). </a:t>
            </a:r>
            <a:endParaRPr lang="it-IT" sz="1800" dirty="0">
              <a:solidFill>
                <a:prstClr val="black"/>
              </a:solidFill>
            </a:endParaRPr>
          </a:p>
          <a:p>
            <a:pPr marL="0" indent="0">
              <a:buNone/>
            </a:pPr>
            <a:endParaRPr lang="en-US" sz="3600" dirty="0"/>
          </a:p>
        </p:txBody>
      </p:sp>
      <p:sp>
        <p:nvSpPr>
          <p:cNvPr id="5" name="Rettangolo 4"/>
          <p:cNvSpPr/>
          <p:nvPr/>
        </p:nvSpPr>
        <p:spPr>
          <a:xfrm>
            <a:off x="363225" y="6093296"/>
            <a:ext cx="9721080" cy="400110"/>
          </a:xfrm>
          <a:prstGeom prst="rect">
            <a:avLst/>
          </a:prstGeom>
        </p:spPr>
        <p:txBody>
          <a:bodyPr wrap="square">
            <a:spAutoFit/>
          </a:bodyPr>
          <a:lstStyle/>
          <a:p>
            <a:endParaRPr lang="it-IT" sz="2000" dirty="0">
              <a:solidFill>
                <a:prstClr val="black"/>
              </a:solidFill>
            </a:endParaRPr>
          </a:p>
        </p:txBody>
      </p:sp>
    </p:spTree>
    <p:extLst>
      <p:ext uri="{BB962C8B-B14F-4D97-AF65-F5344CB8AC3E}">
        <p14:creationId xmlns:p14="http://schemas.microsoft.com/office/powerpoint/2010/main" val="1137316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0" y="116632"/>
            <a:ext cx="10112052" cy="6741368"/>
          </a:xfrm>
        </p:spPr>
        <p:txBody>
          <a:bodyPr/>
          <a:lstStyle/>
          <a:p>
            <a:pPr marL="0" indent="0">
              <a:buNone/>
            </a:pPr>
            <a:r>
              <a:rPr lang="en-US" sz="6000" b="1" dirty="0">
                <a:solidFill>
                  <a:srgbClr val="CC3300"/>
                </a:solidFill>
              </a:rPr>
              <a:t>Effects of training (IHMP) on </a:t>
            </a:r>
            <a:r>
              <a:rPr lang="en-US" sz="6600" b="1" dirty="0">
                <a:solidFill>
                  <a:srgbClr val="CC3300"/>
                </a:solidFill>
              </a:rPr>
              <a:t>Resting Metabolic Rate</a:t>
            </a:r>
            <a:r>
              <a:rPr lang="en-US" sz="4400" b="1" dirty="0">
                <a:solidFill>
                  <a:srgbClr val="CC3300"/>
                </a:solidFill>
              </a:rPr>
              <a:t> </a:t>
            </a:r>
            <a:r>
              <a:rPr lang="en-US" b="1" dirty="0" smtClean="0"/>
              <a:t>and…. </a:t>
            </a:r>
          </a:p>
          <a:p>
            <a:pPr marL="0" indent="0">
              <a:buNone/>
            </a:pPr>
            <a:r>
              <a:rPr lang="en-US" b="1" dirty="0"/>
              <a:t>in 14 toddlers (</a:t>
            </a:r>
            <a:r>
              <a:rPr lang="en-US" dirty="0">
                <a:solidFill>
                  <a:prstClr val="black"/>
                </a:solidFill>
              </a:rPr>
              <a:t>mean ± SD)</a:t>
            </a:r>
            <a:endParaRPr lang="en-US" b="1" dirty="0"/>
          </a:p>
          <a:p>
            <a:pPr marL="0" indent="0">
              <a:buNone/>
            </a:pPr>
            <a:r>
              <a:rPr lang="en-US" b="1" dirty="0" smtClean="0"/>
              <a:t>	                  </a:t>
            </a:r>
            <a:r>
              <a:rPr lang="en-US" sz="3600" b="1" dirty="0" smtClean="0"/>
              <a:t>Recruitment </a:t>
            </a:r>
            <a:r>
              <a:rPr lang="en-US" sz="3600" b="1" dirty="0"/>
              <a:t>After 50 </a:t>
            </a:r>
            <a:r>
              <a:rPr lang="en-US" sz="3600" b="1" dirty="0" smtClean="0"/>
              <a:t>days  Decrease</a:t>
            </a:r>
            <a:endParaRPr lang="en-US" dirty="0" smtClean="0"/>
          </a:p>
          <a:p>
            <a:pPr marL="0" indent="0">
              <a:buNone/>
            </a:pPr>
            <a:r>
              <a:rPr lang="en-US" b="1" dirty="0" smtClean="0"/>
              <a:t>Mean BG </a:t>
            </a:r>
            <a:r>
              <a:rPr lang="en-US" b="1" dirty="0"/>
              <a:t>(</a:t>
            </a:r>
            <a:r>
              <a:rPr lang="en-US" b="1" dirty="0" smtClean="0"/>
              <a:t>mg/</a:t>
            </a:r>
            <a:r>
              <a:rPr lang="en-US" b="1" dirty="0" err="1" smtClean="0"/>
              <a:t>dL</a:t>
            </a:r>
            <a:r>
              <a:rPr lang="en-US" b="1" dirty="0" smtClean="0"/>
              <a:t>)  91.3±7.2      76.9±6.7b***</a:t>
            </a:r>
            <a:r>
              <a:rPr lang="en-US" dirty="0">
                <a:solidFill>
                  <a:prstClr val="black"/>
                </a:solidFill>
              </a:rPr>
              <a:t> </a:t>
            </a:r>
            <a:r>
              <a:rPr lang="en-US" dirty="0" smtClean="0">
                <a:solidFill>
                  <a:prstClr val="black"/>
                </a:solidFill>
              </a:rPr>
              <a:t>in </a:t>
            </a:r>
            <a:r>
              <a:rPr lang="en-US" dirty="0">
                <a:solidFill>
                  <a:prstClr val="black"/>
                </a:solidFill>
              </a:rPr>
              <a:t>70 </a:t>
            </a:r>
            <a:r>
              <a:rPr lang="en-US" dirty="0" smtClean="0">
                <a:solidFill>
                  <a:prstClr val="black"/>
                </a:solidFill>
              </a:rPr>
              <a:t>infants</a:t>
            </a:r>
            <a:endParaRPr lang="en-US" b="1" dirty="0"/>
          </a:p>
          <a:p>
            <a:pPr marL="0" indent="0">
              <a:spcBef>
                <a:spcPts val="0"/>
              </a:spcBef>
              <a:buNone/>
            </a:pPr>
            <a:r>
              <a:rPr lang="en-US" sz="2800" b="1" dirty="0" smtClean="0">
                <a:solidFill>
                  <a:srgbClr val="C00000"/>
                </a:solidFill>
              </a:rPr>
              <a:t>RMR  (</a:t>
            </a:r>
            <a:r>
              <a:rPr lang="en-US" sz="2800" b="1" dirty="0">
                <a:solidFill>
                  <a:srgbClr val="C00000"/>
                </a:solidFill>
              </a:rPr>
              <a:t>kcal/kg/d</a:t>
            </a:r>
            <a:r>
              <a:rPr lang="en-US" sz="2800" b="1" dirty="0" smtClean="0">
                <a:solidFill>
                  <a:srgbClr val="C00000"/>
                </a:solidFill>
              </a:rPr>
              <a:t>)        58.6±7.8       49.0±9.1  -9.6±8.6 </a:t>
            </a:r>
            <a:r>
              <a:rPr lang="en-US" sz="4000" b="1" dirty="0">
                <a:solidFill>
                  <a:srgbClr val="C00000"/>
                </a:solidFill>
              </a:rPr>
              <a:t>(-15.4%) </a:t>
            </a:r>
            <a:r>
              <a:rPr lang="en-US" sz="2800" b="1" dirty="0" smtClean="0">
                <a:solidFill>
                  <a:srgbClr val="C00000"/>
                </a:solidFill>
              </a:rPr>
              <a:t>										***</a:t>
            </a:r>
            <a:endParaRPr lang="en-US" sz="2800" b="1" dirty="0">
              <a:solidFill>
                <a:srgbClr val="C00000"/>
              </a:solidFill>
            </a:endParaRPr>
          </a:p>
          <a:p>
            <a:pPr marL="0" indent="0">
              <a:buNone/>
            </a:pPr>
            <a:r>
              <a:rPr lang="en-US" sz="2800" b="1" dirty="0"/>
              <a:t>Outdoor Hours	  	1.9 ± 1.4        3.2 ±1.7 **		</a:t>
            </a:r>
          </a:p>
          <a:p>
            <a:pPr marL="0" indent="0">
              <a:buNone/>
            </a:pPr>
            <a:r>
              <a:rPr lang="en-US" sz="2800" b="1" dirty="0"/>
              <a:t>Fecal weight (g/d)   	62.3 ± 26.7  88.2 ± 36.4 **	</a:t>
            </a:r>
            <a:endParaRPr lang="it-IT" sz="2800" b="1" dirty="0"/>
          </a:p>
          <a:p>
            <a:pPr marL="0" indent="0">
              <a:buNone/>
            </a:pPr>
            <a:r>
              <a:rPr lang="it-IT" sz="2800" b="1" dirty="0" err="1"/>
              <a:t>Fecal</a:t>
            </a:r>
            <a:r>
              <a:rPr lang="it-IT" sz="2800" b="1" dirty="0"/>
              <a:t> </a:t>
            </a:r>
            <a:r>
              <a:rPr lang="it-IT" sz="2800" b="1" dirty="0" err="1"/>
              <a:t>energy</a:t>
            </a:r>
            <a:r>
              <a:rPr lang="it-IT" sz="2800" b="1" dirty="0"/>
              <a:t> ( kcal/d) </a:t>
            </a:r>
            <a:r>
              <a:rPr lang="it-IT" sz="2800" b="1" dirty="0" smtClean="0"/>
              <a:t>       94</a:t>
            </a:r>
            <a:r>
              <a:rPr lang="it-IT" sz="2800" b="1" dirty="0"/>
              <a:t>± 40       78 ± </a:t>
            </a:r>
            <a:r>
              <a:rPr lang="it-IT" sz="2800" b="1" dirty="0" smtClean="0"/>
              <a:t>32</a:t>
            </a:r>
            <a:endParaRPr lang="it-IT" sz="2800" b="1" dirty="0"/>
          </a:p>
        </p:txBody>
      </p:sp>
    </p:spTree>
    <p:extLst>
      <p:ext uri="{BB962C8B-B14F-4D97-AF65-F5344CB8AC3E}">
        <p14:creationId xmlns:p14="http://schemas.microsoft.com/office/powerpoint/2010/main" val="6132061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0972" y="1916832"/>
            <a:ext cx="9258300" cy="4118599"/>
          </a:xfrm>
          <a:prstGeom prst="rect">
            <a:avLst/>
          </a:prstGeom>
          <a:noFill/>
          <a:ln>
            <a:noFill/>
          </a:ln>
        </p:spPr>
      </p:pic>
    </p:spTree>
    <p:extLst>
      <p:ext uri="{BB962C8B-B14F-4D97-AF65-F5344CB8AC3E}">
        <p14:creationId xmlns:p14="http://schemas.microsoft.com/office/powerpoint/2010/main" val="35713655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5"/>
          <p:cNvSpPr txBox="1">
            <a:spLocks noChangeArrowheads="1"/>
          </p:cNvSpPr>
          <p:nvPr/>
        </p:nvSpPr>
        <p:spPr bwMode="auto">
          <a:xfrm>
            <a:off x="8658225" y="6248401"/>
            <a:ext cx="13147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it-IT"/>
              <a:t>Figure 1</a:t>
            </a:r>
          </a:p>
        </p:txBody>
      </p:sp>
      <p:graphicFrame>
        <p:nvGraphicFramePr>
          <p:cNvPr id="2051" name="Object 11"/>
          <p:cNvGraphicFramePr>
            <a:graphicFrameLocks noChangeAspect="1"/>
          </p:cNvGraphicFramePr>
          <p:nvPr/>
        </p:nvGraphicFramePr>
        <p:xfrm>
          <a:off x="1216224" y="792163"/>
          <a:ext cx="7856339" cy="5275262"/>
        </p:xfrm>
        <a:graphic>
          <a:graphicData uri="http://schemas.openxmlformats.org/presentationml/2006/ole">
            <mc:AlternateContent xmlns:mc="http://schemas.openxmlformats.org/markup-compatibility/2006">
              <mc:Choice xmlns:v="urn:schemas-microsoft-com:vml" Requires="v">
                <p:oleObj spid="_x0000_s40204" name="SPW 11.0 Graph" r:id="rId3" imgW="7288200" imgH="4419360" progId="SigmaPlotGraphicObject.10">
                  <p:embed/>
                </p:oleObj>
              </mc:Choice>
              <mc:Fallback>
                <p:oleObj name="SPW 11.0 Graph" r:id="rId3" imgW="7288200" imgH="4419360" progId="SigmaPlotGraphicObject.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l="13802" t="8276" r="12546"/>
                      <a:stretch>
                        <a:fillRect/>
                      </a:stretch>
                    </p:blipFill>
                    <p:spPr bwMode="auto">
                      <a:xfrm>
                        <a:off x="1216224" y="792163"/>
                        <a:ext cx="7856339" cy="5275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CasellaDiTesto 1"/>
          <p:cNvSpPr txBox="1"/>
          <p:nvPr/>
        </p:nvSpPr>
        <p:spPr>
          <a:xfrm>
            <a:off x="102940" y="188640"/>
            <a:ext cx="10009112" cy="1200329"/>
          </a:xfrm>
          <a:prstGeom prst="rect">
            <a:avLst/>
          </a:prstGeom>
          <a:noFill/>
        </p:spPr>
        <p:txBody>
          <a:bodyPr wrap="square" rtlCol="0">
            <a:spAutoFit/>
          </a:bodyPr>
          <a:lstStyle/>
          <a:p>
            <a:r>
              <a:rPr lang="en-US" dirty="0" err="1" smtClean="0"/>
              <a:t>Ciampolini</a:t>
            </a:r>
            <a:r>
              <a:rPr lang="en-US" dirty="0"/>
              <a:t> </a:t>
            </a:r>
            <a:r>
              <a:rPr lang="en-US" dirty="0" smtClean="0"/>
              <a:t>et </a:t>
            </a:r>
            <a:r>
              <a:rPr lang="en-US" dirty="0" err="1" smtClean="0"/>
              <a:t>al.“Initial</a:t>
            </a:r>
            <a:r>
              <a:rPr lang="en-US" dirty="0" smtClean="0"/>
              <a:t> </a:t>
            </a:r>
            <a:r>
              <a:rPr lang="en-US" dirty="0"/>
              <a:t>Hunger” for All? </a:t>
            </a:r>
            <a:r>
              <a:rPr lang="en-GB" dirty="0"/>
              <a:t>A Study on Undernourished Infants. </a:t>
            </a:r>
            <a:r>
              <a:rPr lang="en-US" dirty="0"/>
              <a:t>Journal </a:t>
            </a:r>
            <a:r>
              <a:rPr lang="en-GB" dirty="0"/>
              <a:t>of </a:t>
            </a:r>
            <a:r>
              <a:rPr lang="en-GB" dirty="0" err="1"/>
              <a:t>Pediatrics</a:t>
            </a:r>
            <a:r>
              <a:rPr lang="en-GB" dirty="0"/>
              <a:t> &amp; Neonatal Care. Volume 1 Issue 2 – 2014 </a:t>
            </a:r>
            <a:r>
              <a:rPr lang="en-US" dirty="0"/>
              <a:t>1, 00008. </a:t>
            </a:r>
            <a:br>
              <a:rPr lang="en-US" dirty="0"/>
            </a:br>
            <a:endParaRPr lang="en-US" dirty="0"/>
          </a:p>
        </p:txBody>
      </p:sp>
    </p:spTree>
    <p:extLst>
      <p:ext uri="{BB962C8B-B14F-4D97-AF65-F5344CB8AC3E}">
        <p14:creationId xmlns:p14="http://schemas.microsoft.com/office/powerpoint/2010/main" val="32494335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3"/>
          <p:cNvSpPr txBox="1">
            <a:spLocks noChangeArrowheads="1"/>
          </p:cNvSpPr>
          <p:nvPr/>
        </p:nvSpPr>
        <p:spPr bwMode="auto">
          <a:xfrm>
            <a:off x="8658225" y="6248401"/>
            <a:ext cx="13147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it-IT"/>
              <a:t>Figure 2</a:t>
            </a:r>
          </a:p>
        </p:txBody>
      </p:sp>
      <p:graphicFrame>
        <p:nvGraphicFramePr>
          <p:cNvPr id="3075" name="Object 5"/>
          <p:cNvGraphicFramePr>
            <a:graphicFrameLocks noChangeAspect="1"/>
          </p:cNvGraphicFramePr>
          <p:nvPr/>
        </p:nvGraphicFramePr>
        <p:xfrm>
          <a:off x="1221581" y="962025"/>
          <a:ext cx="7845624" cy="4935538"/>
        </p:xfrm>
        <a:graphic>
          <a:graphicData uri="http://schemas.openxmlformats.org/presentationml/2006/ole">
            <mc:AlternateContent xmlns:mc="http://schemas.openxmlformats.org/markup-compatibility/2006">
              <mc:Choice xmlns:v="urn:schemas-microsoft-com:vml" Requires="v">
                <p:oleObj spid="_x0000_s41227" name="SPW 11.0 Graph" r:id="rId3" imgW="7288200" imgH="3798720" progId="SigmaPlotGraphicObject.10">
                  <p:embed/>
                </p:oleObj>
              </mc:Choice>
              <mc:Fallback>
                <p:oleObj name="SPW 11.0 Graph" r:id="rId3" imgW="7288200" imgH="3798720" progId="SigmaPlotGraphicObject.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l="13802" r="12546"/>
                      <a:stretch>
                        <a:fillRect/>
                      </a:stretch>
                    </p:blipFill>
                    <p:spPr bwMode="auto">
                      <a:xfrm>
                        <a:off x="1221581" y="962025"/>
                        <a:ext cx="7845624" cy="493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61500424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3"/>
          <p:cNvSpPr txBox="1">
            <a:spLocks noChangeArrowheads="1"/>
          </p:cNvSpPr>
          <p:nvPr/>
        </p:nvSpPr>
        <p:spPr bwMode="auto">
          <a:xfrm>
            <a:off x="8658225" y="6248401"/>
            <a:ext cx="13147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it-IT"/>
              <a:t>Figure 3</a:t>
            </a:r>
          </a:p>
        </p:txBody>
      </p:sp>
      <p:graphicFrame>
        <p:nvGraphicFramePr>
          <p:cNvPr id="4099" name="Object 5"/>
          <p:cNvGraphicFramePr>
            <a:graphicFrameLocks noChangeAspect="1"/>
          </p:cNvGraphicFramePr>
          <p:nvPr/>
        </p:nvGraphicFramePr>
        <p:xfrm>
          <a:off x="1221581" y="962025"/>
          <a:ext cx="7845624" cy="4935538"/>
        </p:xfrm>
        <a:graphic>
          <a:graphicData uri="http://schemas.openxmlformats.org/presentationml/2006/ole">
            <mc:AlternateContent xmlns:mc="http://schemas.openxmlformats.org/markup-compatibility/2006">
              <mc:Choice xmlns:v="urn:schemas-microsoft-com:vml" Requires="v">
                <p:oleObj spid="_x0000_s42251" name="SPW 11.0 Graph" r:id="rId3" imgW="7288200" imgH="3798720" progId="SigmaPlotGraphicObject.10">
                  <p:embed/>
                </p:oleObj>
              </mc:Choice>
              <mc:Fallback>
                <p:oleObj name="SPW 11.0 Graph" r:id="rId3" imgW="7288200" imgH="3798720" progId="SigmaPlotGraphicObject.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l="13802" r="12546"/>
                      <a:stretch>
                        <a:fillRect/>
                      </a:stretch>
                    </p:blipFill>
                    <p:spPr bwMode="auto">
                      <a:xfrm>
                        <a:off x="1221581" y="962025"/>
                        <a:ext cx="7845624" cy="493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5712251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8658225" y="6248401"/>
            <a:ext cx="13147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it-IT"/>
              <a:t>Figure 4</a:t>
            </a:r>
          </a:p>
        </p:txBody>
      </p:sp>
      <p:graphicFrame>
        <p:nvGraphicFramePr>
          <p:cNvPr id="5123" name="Object 4"/>
          <p:cNvGraphicFramePr>
            <a:graphicFrameLocks noChangeAspect="1"/>
          </p:cNvGraphicFramePr>
          <p:nvPr/>
        </p:nvGraphicFramePr>
        <p:xfrm>
          <a:off x="1221581" y="742950"/>
          <a:ext cx="7845624" cy="5372100"/>
        </p:xfrm>
        <a:graphic>
          <a:graphicData uri="http://schemas.openxmlformats.org/presentationml/2006/ole">
            <mc:AlternateContent xmlns:mc="http://schemas.openxmlformats.org/markup-compatibility/2006">
              <mc:Choice xmlns:v="urn:schemas-microsoft-com:vml" Requires="v">
                <p:oleObj spid="_x0000_s43275" name="SPW 11.0 Graph" r:id="rId3" imgW="7288200" imgH="4133520" progId="SigmaPlotGraphicObject.10">
                  <p:embed/>
                </p:oleObj>
              </mc:Choice>
              <mc:Fallback>
                <p:oleObj name="SPW 11.0 Graph" r:id="rId3" imgW="7288200" imgH="4133520" progId="SigmaPlotGraphicObject.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l="13802" r="12546"/>
                      <a:stretch>
                        <a:fillRect/>
                      </a:stretch>
                    </p:blipFill>
                    <p:spPr bwMode="auto">
                      <a:xfrm>
                        <a:off x="1221581" y="742950"/>
                        <a:ext cx="7845624" cy="537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6483971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3"/>
          <p:cNvSpPr txBox="1">
            <a:spLocks noChangeArrowheads="1"/>
          </p:cNvSpPr>
          <p:nvPr/>
        </p:nvSpPr>
        <p:spPr bwMode="auto">
          <a:xfrm>
            <a:off x="8658225" y="6248401"/>
            <a:ext cx="13147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it-IT"/>
              <a:t>Figure 5</a:t>
            </a:r>
          </a:p>
        </p:txBody>
      </p:sp>
      <p:graphicFrame>
        <p:nvGraphicFramePr>
          <p:cNvPr id="6147" name="Object 5"/>
          <p:cNvGraphicFramePr>
            <a:graphicFrameLocks noChangeAspect="1"/>
          </p:cNvGraphicFramePr>
          <p:nvPr/>
        </p:nvGraphicFramePr>
        <p:xfrm>
          <a:off x="1148359" y="836614"/>
          <a:ext cx="7990284" cy="5184775"/>
        </p:xfrm>
        <a:graphic>
          <a:graphicData uri="http://schemas.openxmlformats.org/presentationml/2006/ole">
            <mc:AlternateContent xmlns:mc="http://schemas.openxmlformats.org/markup-compatibility/2006">
              <mc:Choice xmlns:v="urn:schemas-microsoft-com:vml" Requires="v">
                <p:oleObj spid="_x0000_s44299" name="SPW 11.0 Graph" r:id="rId3" imgW="7288200" imgH="3984120" progId="SigmaPlotGraphicObject.10">
                  <p:embed/>
                </p:oleObj>
              </mc:Choice>
              <mc:Fallback>
                <p:oleObj name="SPW 11.0 Graph" r:id="rId3" imgW="7288200" imgH="3984120" progId="SigmaPlotGraphicObject.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l="13802" r="11292"/>
                      <a:stretch>
                        <a:fillRect/>
                      </a:stretch>
                    </p:blipFill>
                    <p:spPr bwMode="auto">
                      <a:xfrm>
                        <a:off x="1148359" y="836614"/>
                        <a:ext cx="7990284" cy="51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63721642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8658225" y="6248401"/>
            <a:ext cx="13147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it-IT"/>
              <a:t>Figure 6</a:t>
            </a:r>
          </a:p>
        </p:txBody>
      </p:sp>
      <p:graphicFrame>
        <p:nvGraphicFramePr>
          <p:cNvPr id="7171" name="Object 3"/>
          <p:cNvGraphicFramePr>
            <a:graphicFrameLocks noChangeAspect="1"/>
          </p:cNvGraphicFramePr>
          <p:nvPr/>
        </p:nvGraphicFramePr>
        <p:xfrm>
          <a:off x="1175147" y="738189"/>
          <a:ext cx="7938493" cy="5381625"/>
        </p:xfrm>
        <a:graphic>
          <a:graphicData uri="http://schemas.openxmlformats.org/presentationml/2006/ole">
            <mc:AlternateContent xmlns:mc="http://schemas.openxmlformats.org/markup-compatibility/2006">
              <mc:Choice xmlns:v="urn:schemas-microsoft-com:vml" Requires="v">
                <p:oleObj spid="_x0000_s45323" name="SPW 11.0 Graph" r:id="rId3" imgW="5431680" imgH="4142880" progId="SigmaPlotGraphicObject.10">
                  <p:embed/>
                </p:oleObj>
              </mc:Choice>
              <mc:Fallback>
                <p:oleObj name="SPW 11.0 Graph" r:id="rId3" imgW="5431680" imgH="4142880" progId="SigmaPlotGraphicObject.1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5147" y="738189"/>
                        <a:ext cx="7938493" cy="538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57843332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51012" y="116632"/>
            <a:ext cx="8743950" cy="1143000"/>
          </a:xfrm>
        </p:spPr>
        <p:txBody>
          <a:bodyPr/>
          <a:lstStyle/>
          <a:p>
            <a:r>
              <a:rPr lang="it-IT" sz="5400" dirty="0" smtClean="0"/>
              <a:t>Non-</a:t>
            </a:r>
            <a:r>
              <a:rPr lang="it-IT" sz="5400" dirty="0" err="1" smtClean="0"/>
              <a:t>starchy</a:t>
            </a:r>
            <a:r>
              <a:rPr lang="it-IT" sz="5400" dirty="0" smtClean="0"/>
              <a:t> </a:t>
            </a:r>
            <a:r>
              <a:rPr lang="it-IT" sz="5400" dirty="0" err="1" smtClean="0"/>
              <a:t>vegetables</a:t>
            </a:r>
            <a:r>
              <a:rPr lang="it-IT" sz="5400" dirty="0" smtClean="0"/>
              <a:t> = NSV</a:t>
            </a:r>
            <a:endParaRPr lang="en-US" sz="5400" dirty="0"/>
          </a:p>
        </p:txBody>
      </p:sp>
      <p:sp>
        <p:nvSpPr>
          <p:cNvPr id="3" name="Segnaposto contenuto 2"/>
          <p:cNvSpPr>
            <a:spLocks noGrp="1"/>
          </p:cNvSpPr>
          <p:nvPr>
            <p:ph idx="1"/>
          </p:nvPr>
        </p:nvSpPr>
        <p:spPr>
          <a:xfrm>
            <a:off x="390972" y="1340768"/>
            <a:ext cx="9505055" cy="5184576"/>
          </a:xfrm>
        </p:spPr>
        <p:txBody>
          <a:bodyPr/>
          <a:lstStyle/>
          <a:p>
            <a:pPr marL="0" indent="0">
              <a:buNone/>
            </a:pPr>
            <a:r>
              <a:rPr lang="en-GB" altLang="it-IT" b="1" dirty="0">
                <a:solidFill>
                  <a:srgbClr val="0000CC"/>
                </a:solidFill>
              </a:rPr>
              <a:t>http//www.nutritionandmetabolism.com/content/7/1/4 </a:t>
            </a:r>
            <a:endParaRPr lang="en-GB" altLang="it-IT" b="1" dirty="0" smtClean="0">
              <a:solidFill>
                <a:srgbClr val="0000CC"/>
              </a:solidFill>
            </a:endParaRPr>
          </a:p>
          <a:p>
            <a:pPr marL="0" indent="0">
              <a:buNone/>
            </a:pPr>
            <a:r>
              <a:rPr lang="en-US" sz="4000" dirty="0" smtClean="0"/>
              <a:t>In </a:t>
            </a:r>
            <a:r>
              <a:rPr lang="en-US" sz="4000" dirty="0"/>
              <a:t>all trained Normal Weight </a:t>
            </a:r>
            <a:r>
              <a:rPr lang="en-US" sz="4000" dirty="0" smtClean="0"/>
              <a:t>subjects (</a:t>
            </a:r>
            <a:r>
              <a:rPr lang="en-US" sz="4000" dirty="0"/>
              <a:t>Low BG and High BG together), </a:t>
            </a:r>
            <a:r>
              <a:rPr lang="en-US" sz="4000" dirty="0" smtClean="0"/>
              <a:t>the </a:t>
            </a:r>
            <a:r>
              <a:rPr lang="en-US" sz="4000" b="1" dirty="0">
                <a:solidFill>
                  <a:schemeClr val="accent4">
                    <a:lumMod val="95000"/>
                    <a:lumOff val="5000"/>
                  </a:schemeClr>
                </a:solidFill>
              </a:rPr>
              <a:t>longitudinal correlation </a:t>
            </a:r>
            <a:r>
              <a:rPr lang="en-US" sz="4000" dirty="0"/>
              <a:t>of vegetable intake vs. </a:t>
            </a:r>
            <a:r>
              <a:rPr lang="en-US" sz="4000" dirty="0">
                <a:solidFill>
                  <a:srgbClr val="C00000"/>
                </a:solidFill>
              </a:rPr>
              <a:t>energy </a:t>
            </a:r>
            <a:r>
              <a:rPr lang="en-US" sz="4000" dirty="0" smtClean="0">
                <a:solidFill>
                  <a:srgbClr val="C00000"/>
                </a:solidFill>
              </a:rPr>
              <a:t>intake </a:t>
            </a:r>
            <a:r>
              <a:rPr lang="en-US" sz="4000" dirty="0" smtClean="0"/>
              <a:t>(</a:t>
            </a:r>
            <a:r>
              <a:rPr lang="en-US" sz="4000" dirty="0"/>
              <a:t>ρ = -0.26; P = 0.007; n=66) </a:t>
            </a:r>
            <a:r>
              <a:rPr lang="en-US" sz="4000" dirty="0" smtClean="0">
                <a:solidFill>
                  <a:srgbClr val="C00000"/>
                </a:solidFill>
              </a:rPr>
              <a:t> and also vs. </a:t>
            </a:r>
            <a:r>
              <a:rPr lang="en-US" sz="4000" dirty="0">
                <a:solidFill>
                  <a:srgbClr val="C00000"/>
                </a:solidFill>
              </a:rPr>
              <a:t>mean pre-meal BG </a:t>
            </a:r>
            <a:r>
              <a:rPr lang="en-US" sz="4000" dirty="0"/>
              <a:t>in all trained OW </a:t>
            </a:r>
            <a:r>
              <a:rPr lang="en-US" sz="4000" dirty="0" smtClean="0"/>
              <a:t>subjects (ρ </a:t>
            </a:r>
            <a:r>
              <a:rPr lang="en-US" sz="4000" dirty="0"/>
              <a:t>= -0.32; P = 0.05; N = </a:t>
            </a:r>
            <a:r>
              <a:rPr lang="en-US" sz="4000" dirty="0" smtClean="0"/>
              <a:t>38) were </a:t>
            </a:r>
            <a:r>
              <a:rPr lang="en-US" sz="4000" b="1" dirty="0" smtClean="0">
                <a:solidFill>
                  <a:schemeClr val="accent4">
                    <a:lumMod val="95000"/>
                    <a:lumOff val="5000"/>
                  </a:schemeClr>
                </a:solidFill>
              </a:rPr>
              <a:t>significant</a:t>
            </a:r>
            <a:endParaRPr lang="en-US" sz="4000" dirty="0"/>
          </a:p>
        </p:txBody>
      </p:sp>
    </p:spTree>
    <p:extLst>
      <p:ext uri="{BB962C8B-B14F-4D97-AF65-F5344CB8AC3E}">
        <p14:creationId xmlns:p14="http://schemas.microsoft.com/office/powerpoint/2010/main" val="33731361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46956" y="188640"/>
            <a:ext cx="10040044" cy="6001643"/>
          </a:xfrm>
          <a:prstGeom prst="rect">
            <a:avLst/>
          </a:prstGeom>
          <a:noFill/>
        </p:spPr>
        <p:txBody>
          <a:bodyPr wrap="square" rtlCol="0">
            <a:spAutoFit/>
          </a:bodyPr>
          <a:lstStyle/>
          <a:p>
            <a:r>
              <a:rPr lang="en-US" sz="3200" dirty="0" smtClean="0"/>
              <a:t>Vegetable </a:t>
            </a:r>
            <a:r>
              <a:rPr lang="en-US" sz="3200" dirty="0"/>
              <a:t>intake significantly increased in both trained and control OW HBG subjects without any longitudinal difference </a:t>
            </a:r>
            <a:r>
              <a:rPr lang="en-US" sz="3200" dirty="0" smtClean="0"/>
              <a:t>and without any final difference between groups. </a:t>
            </a:r>
          </a:p>
          <a:p>
            <a:r>
              <a:rPr lang="en-GB" sz="3200" b="1" dirty="0" smtClean="0">
                <a:solidFill>
                  <a:srgbClr val="FF0000"/>
                </a:solidFill>
              </a:rPr>
              <a:t>C o n t r o l				T r a </a:t>
            </a:r>
            <a:r>
              <a:rPr lang="en-GB" sz="3200" b="1" dirty="0" err="1" smtClean="0">
                <a:solidFill>
                  <a:srgbClr val="FF0000"/>
                </a:solidFill>
              </a:rPr>
              <a:t>i</a:t>
            </a:r>
            <a:r>
              <a:rPr lang="en-GB" sz="3200" b="1" dirty="0" smtClean="0">
                <a:solidFill>
                  <a:srgbClr val="FF0000"/>
                </a:solidFill>
              </a:rPr>
              <a:t> n e d                                     </a:t>
            </a:r>
            <a:r>
              <a:rPr lang="en-GB" b="1" dirty="0" smtClean="0">
                <a:solidFill>
                  <a:srgbClr val="FF0000"/>
                </a:solidFill>
              </a:rPr>
              <a:t>BMI = 29.2 </a:t>
            </a:r>
            <a:r>
              <a:rPr lang="en-GB" b="1" dirty="0">
                <a:solidFill>
                  <a:srgbClr val="FF0000"/>
                </a:solidFill>
              </a:rPr>
              <a:t>± 3.9 </a:t>
            </a:r>
            <a:r>
              <a:rPr lang="en-GB" b="1" dirty="0"/>
              <a:t>=&gt; </a:t>
            </a:r>
            <a:r>
              <a:rPr lang="en-GB" b="1" dirty="0" smtClean="0">
                <a:solidFill>
                  <a:srgbClr val="FF0000"/>
                </a:solidFill>
              </a:rPr>
              <a:t>27.8 </a:t>
            </a:r>
            <a:r>
              <a:rPr lang="en-GB" b="1" dirty="0">
                <a:solidFill>
                  <a:srgbClr val="FF0000"/>
                </a:solidFill>
              </a:rPr>
              <a:t>± 4.2 *,b </a:t>
            </a:r>
            <a:r>
              <a:rPr lang="en-GB" b="1" dirty="0" smtClean="0">
                <a:solidFill>
                  <a:srgbClr val="FF0000"/>
                </a:solidFill>
              </a:rPr>
              <a:t>       29.0 </a:t>
            </a:r>
            <a:r>
              <a:rPr lang="en-GB" b="1" dirty="0">
                <a:solidFill>
                  <a:srgbClr val="FF0000"/>
                </a:solidFill>
              </a:rPr>
              <a:t>± </a:t>
            </a:r>
            <a:r>
              <a:rPr lang="en-GB" b="1" dirty="0" smtClean="0">
                <a:solidFill>
                  <a:srgbClr val="FF0000"/>
                </a:solidFill>
              </a:rPr>
              <a:t>4.1</a:t>
            </a:r>
            <a:r>
              <a:rPr lang="en-GB" b="1" dirty="0"/>
              <a:t> =&gt;</a:t>
            </a:r>
            <a:r>
              <a:rPr lang="en-GB" b="1" dirty="0" smtClean="0">
                <a:solidFill>
                  <a:srgbClr val="FF0000"/>
                </a:solidFill>
              </a:rPr>
              <a:t> </a:t>
            </a:r>
            <a:r>
              <a:rPr lang="en-GB" b="1" dirty="0">
                <a:solidFill>
                  <a:srgbClr val="FF0000"/>
                </a:solidFill>
              </a:rPr>
              <a:t>26.5 ± </a:t>
            </a:r>
            <a:r>
              <a:rPr lang="en-GB" b="1" dirty="0" smtClean="0">
                <a:solidFill>
                  <a:srgbClr val="FF0000"/>
                </a:solidFill>
              </a:rPr>
              <a:t>4.0 a</a:t>
            </a:r>
            <a:r>
              <a:rPr lang="en-GB" b="1" dirty="0">
                <a:solidFill>
                  <a:srgbClr val="FF0000"/>
                </a:solidFill>
              </a:rPr>
              <a:t>*,***</a:t>
            </a:r>
            <a:r>
              <a:rPr lang="en-GB" b="1" dirty="0" smtClean="0">
                <a:solidFill>
                  <a:srgbClr val="FF0000"/>
                </a:solidFill>
              </a:rPr>
              <a:t>b   </a:t>
            </a:r>
            <a:r>
              <a:rPr lang="en-GB" dirty="0" smtClean="0"/>
              <a:t>NSV </a:t>
            </a:r>
            <a:r>
              <a:rPr lang="en-GB" b="1" dirty="0" smtClean="0"/>
              <a:t>= </a:t>
            </a:r>
            <a:r>
              <a:rPr lang="en-GB" b="1" dirty="0"/>
              <a:t>278 ± 225 =&gt; 460 ± 284 *,b                  247 ± 160 =&gt; 420 ± 224 ***,b    </a:t>
            </a:r>
            <a:r>
              <a:rPr lang="en-GB" altLang="it-IT" sz="3200" b="1" dirty="0" smtClean="0">
                <a:solidFill>
                  <a:srgbClr val="0000CC"/>
                </a:solidFill>
              </a:rPr>
              <a:t>http</a:t>
            </a:r>
            <a:r>
              <a:rPr lang="en-GB" altLang="it-IT" sz="3200" b="1" dirty="0">
                <a:solidFill>
                  <a:srgbClr val="0000CC"/>
                </a:solidFill>
              </a:rPr>
              <a:t>//www.nutritionandmetabolism.com/content/7/1/4 </a:t>
            </a:r>
            <a:endParaRPr lang="en-GB" sz="3200" dirty="0"/>
          </a:p>
          <a:p>
            <a:pPr algn="ctr"/>
            <a:endParaRPr lang="en-GB" sz="4400" dirty="0" smtClean="0"/>
          </a:p>
          <a:p>
            <a:pPr algn="ctr"/>
            <a:r>
              <a:rPr lang="en-GB" sz="4400" dirty="0" smtClean="0"/>
              <a:t>Although NSV increased equally, BMI decreased significantly only after training, i.e. </a:t>
            </a:r>
            <a:r>
              <a:rPr lang="en-GB" sz="4400" b="1" dirty="0" smtClean="0"/>
              <a:t>during IHMP.</a:t>
            </a:r>
          </a:p>
        </p:txBody>
      </p:sp>
    </p:spTree>
    <p:extLst>
      <p:ext uri="{BB962C8B-B14F-4D97-AF65-F5344CB8AC3E}">
        <p14:creationId xmlns:p14="http://schemas.microsoft.com/office/powerpoint/2010/main" val="428174364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685800" y="1219200"/>
            <a:ext cx="8534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50000"/>
              </a:spcBef>
              <a:buFontTx/>
              <a:buNone/>
            </a:pPr>
            <a:endParaRPr lang="en-US" altLang="it-IT" sz="2400"/>
          </a:p>
        </p:txBody>
      </p:sp>
      <p:graphicFrame>
        <p:nvGraphicFramePr>
          <p:cNvPr id="36867" name="Object 3"/>
          <p:cNvGraphicFramePr>
            <a:graphicFrameLocks noChangeAspect="1"/>
          </p:cNvGraphicFramePr>
          <p:nvPr>
            <p:extLst>
              <p:ext uri="{D42A27DB-BD31-4B8C-83A1-F6EECF244321}">
                <p14:modId xmlns:p14="http://schemas.microsoft.com/office/powerpoint/2010/main" val="15624236"/>
              </p:ext>
            </p:extLst>
          </p:nvPr>
        </p:nvGraphicFramePr>
        <p:xfrm>
          <a:off x="-190500" y="28575"/>
          <a:ext cx="10361613" cy="6818313"/>
        </p:xfrm>
        <a:graphic>
          <a:graphicData uri="http://schemas.openxmlformats.org/presentationml/2006/ole">
            <mc:AlternateContent xmlns:mc="http://schemas.openxmlformats.org/markup-compatibility/2006">
              <mc:Choice xmlns:v="urn:schemas-microsoft-com:vml" Requires="v">
                <p:oleObj spid="_x0000_s37325" name="Foglio di lavoro" r:id="rId4" imgW="9305778" imgH="5715102" progId="Excel.Sheet.8">
                  <p:embed/>
                </p:oleObj>
              </mc:Choice>
              <mc:Fallback>
                <p:oleObj name="Foglio di lavoro" r:id="rId4" imgW="9305778" imgH="5715102" progId="Excel.Sheet.8">
                  <p:embed/>
                  <p:pic>
                    <p:nvPicPr>
                      <p:cNvPr id="0" name="Object 3"/>
                      <p:cNvPicPr>
                        <a:picLocks noChangeAspect="1" noChangeArrowheads="1"/>
                      </p:cNvPicPr>
                      <p:nvPr/>
                    </p:nvPicPr>
                    <p:blipFill>
                      <a:blip r:embed="rId5"/>
                      <a:srcRect/>
                      <a:stretch>
                        <a:fillRect/>
                      </a:stretch>
                    </p:blipFill>
                    <p:spPr bwMode="auto">
                      <a:xfrm>
                        <a:off x="-190500" y="28575"/>
                        <a:ext cx="10361613" cy="681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304800" y="304800"/>
            <a:ext cx="9601200"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GB" altLang="it-IT" sz="3600" b="1" u="sng" dirty="0">
                <a:solidFill>
                  <a:srgbClr val="CC3300"/>
                </a:solidFill>
              </a:rPr>
              <a:t>Circulation trial</a:t>
            </a:r>
            <a:r>
              <a:rPr lang="en-GB" altLang="it-IT" sz="3600" b="1" dirty="0">
                <a:solidFill>
                  <a:srgbClr val="CC3300"/>
                </a:solidFill>
              </a:rPr>
              <a:t> on decreases in systolic and diastolic blood pressures, total/HDL cholesterol, triglycerides and increase in HDL cholesterol.</a:t>
            </a:r>
            <a:endParaRPr lang="en-US" altLang="it-IT" sz="3600" dirty="0">
              <a:solidFill>
                <a:srgbClr val="CC3300"/>
              </a:solidFill>
            </a:endParaRPr>
          </a:p>
          <a:p>
            <a:pPr>
              <a:lnSpc>
                <a:spcPct val="90000"/>
              </a:lnSpc>
              <a:spcBef>
                <a:spcPct val="0"/>
              </a:spcBef>
              <a:buFontTx/>
              <a:buNone/>
            </a:pPr>
            <a:endParaRPr lang="en-GB" altLang="it-IT" sz="2400" b="1" dirty="0">
              <a:solidFill>
                <a:srgbClr val="6600CC"/>
              </a:solidFill>
            </a:endParaRPr>
          </a:p>
          <a:p>
            <a:pPr>
              <a:spcBef>
                <a:spcPct val="0"/>
              </a:spcBef>
              <a:buFontTx/>
              <a:buNone/>
            </a:pPr>
            <a:r>
              <a:rPr lang="en-GB" altLang="it-IT" sz="2800" b="1" dirty="0">
                <a:solidFill>
                  <a:schemeClr val="accent1">
                    <a:lumMod val="50000"/>
                  </a:schemeClr>
                </a:solidFill>
                <a:effectLst>
                  <a:outerShdw blurRad="38100" dist="38100" dir="2700000" algn="tl">
                    <a:srgbClr val="000000">
                      <a:alpha val="43137"/>
                    </a:srgbClr>
                  </a:outerShdw>
                </a:effectLst>
              </a:rPr>
              <a:t>In the </a:t>
            </a:r>
            <a:r>
              <a:rPr lang="en-GB" altLang="it-IT" sz="2800" b="1" dirty="0" smtClean="0">
                <a:solidFill>
                  <a:schemeClr val="accent1">
                    <a:lumMod val="50000"/>
                  </a:schemeClr>
                </a:solidFill>
                <a:effectLst>
                  <a:outerShdw blurRad="38100" dist="38100" dir="2700000" algn="tl">
                    <a:srgbClr val="000000">
                      <a:alpha val="43137"/>
                    </a:srgbClr>
                  </a:outerShdw>
                </a:effectLst>
              </a:rPr>
              <a:t>high BG </a:t>
            </a:r>
            <a:r>
              <a:rPr lang="en-GB" altLang="it-IT" sz="2800" b="1" dirty="0">
                <a:solidFill>
                  <a:schemeClr val="accent1">
                    <a:lumMod val="50000"/>
                  </a:schemeClr>
                </a:solidFill>
                <a:effectLst>
                  <a:outerShdw blurRad="38100" dist="38100" dir="2700000" algn="tl">
                    <a:srgbClr val="000000">
                      <a:alpha val="43137"/>
                    </a:srgbClr>
                  </a:outerShdw>
                </a:effectLst>
              </a:rPr>
              <a:t>group, the training caused significant longitudinal difference between trained and control subjects </a:t>
            </a:r>
            <a:r>
              <a:rPr lang="en-GB" altLang="it-IT" sz="2800" b="1" u="sng" dirty="0">
                <a:solidFill>
                  <a:schemeClr val="accent1">
                    <a:lumMod val="50000"/>
                  </a:schemeClr>
                </a:solidFill>
                <a:effectLst>
                  <a:outerShdw blurRad="38100" dist="38100" dir="2700000" algn="tl">
                    <a:srgbClr val="000000">
                      <a:alpha val="43137"/>
                    </a:srgbClr>
                  </a:outerShdw>
                </a:effectLst>
              </a:rPr>
              <a:t>in the trend of this trial (P=0.02).</a:t>
            </a:r>
            <a:endParaRPr lang="en-GB" altLang="it-IT" u="sng" dirty="0">
              <a:solidFill>
                <a:schemeClr val="accent1">
                  <a:lumMod val="50000"/>
                </a:schemeClr>
              </a:solidFill>
              <a:effectLst>
                <a:outerShdw blurRad="38100" dist="38100" dir="2700000" algn="tl">
                  <a:srgbClr val="000000">
                    <a:alpha val="43137"/>
                  </a:srgbClr>
                </a:outerShdw>
              </a:effectLst>
            </a:endParaRPr>
          </a:p>
          <a:p>
            <a:pPr>
              <a:spcBef>
                <a:spcPct val="0"/>
              </a:spcBef>
              <a:buFontTx/>
              <a:buNone/>
            </a:pPr>
            <a:r>
              <a:rPr lang="en-GB" altLang="it-IT" sz="3600" dirty="0">
                <a:solidFill>
                  <a:srgbClr val="0000CC"/>
                </a:solidFill>
              </a:rPr>
              <a:t>Moreover, the </a:t>
            </a:r>
            <a:r>
              <a:rPr lang="en-GB" altLang="it-IT" sz="3600" dirty="0" smtClean="0">
                <a:solidFill>
                  <a:srgbClr val="0000CC"/>
                </a:solidFill>
              </a:rPr>
              <a:t>decreases </a:t>
            </a:r>
            <a:r>
              <a:rPr lang="en-GB" altLang="it-IT" sz="3600" dirty="0">
                <a:solidFill>
                  <a:srgbClr val="0000CC"/>
                </a:solidFill>
              </a:rPr>
              <a:t>in the </a:t>
            </a:r>
            <a:r>
              <a:rPr lang="en-GB" altLang="it-IT" sz="3600" b="1" dirty="0">
                <a:solidFill>
                  <a:srgbClr val="0000CC"/>
                </a:solidFill>
              </a:rPr>
              <a:t>diastolic blood pressure</a:t>
            </a:r>
            <a:r>
              <a:rPr lang="en-GB" altLang="it-IT" sz="3600" dirty="0">
                <a:solidFill>
                  <a:srgbClr val="0000CC"/>
                </a:solidFill>
              </a:rPr>
              <a:t> and the </a:t>
            </a:r>
            <a:r>
              <a:rPr lang="en-GB" altLang="it-IT" sz="3600" b="1" dirty="0">
                <a:solidFill>
                  <a:srgbClr val="0000CC"/>
                </a:solidFill>
              </a:rPr>
              <a:t>total to HDL cholesterol ratio</a:t>
            </a:r>
            <a:r>
              <a:rPr lang="en-GB" altLang="it-IT" sz="3600" dirty="0">
                <a:solidFill>
                  <a:srgbClr val="0000CC"/>
                </a:solidFill>
              </a:rPr>
              <a:t> and the increase in the </a:t>
            </a:r>
            <a:r>
              <a:rPr lang="en-GB" altLang="it-IT" sz="3600" b="1" dirty="0">
                <a:solidFill>
                  <a:srgbClr val="0000CC"/>
                </a:solidFill>
              </a:rPr>
              <a:t>HDL cholesterol</a:t>
            </a:r>
            <a:r>
              <a:rPr lang="en-GB" altLang="it-IT" sz="3600" dirty="0">
                <a:solidFill>
                  <a:srgbClr val="0000CC"/>
                </a:solidFill>
              </a:rPr>
              <a:t> were significantly larger in trained than control HG group, (P = 0.005).</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73146" y="404664"/>
            <a:ext cx="10009112" cy="7417415"/>
          </a:xfrm>
          <a:prstGeom prst="rect">
            <a:avLst/>
          </a:prstGeom>
        </p:spPr>
        <p:txBody>
          <a:bodyPr wrap="square">
            <a:spAutoFit/>
          </a:bodyPr>
          <a:lstStyle/>
          <a:p>
            <a:pPr lvl="0"/>
            <a:r>
              <a:rPr lang="en-GB" sz="3200" dirty="0"/>
              <a:t>Physiology versus Pharmacology. Journal of </a:t>
            </a:r>
            <a:r>
              <a:rPr lang="en-GB" sz="3200" dirty="0" err="1"/>
              <a:t>Pediatrics</a:t>
            </a:r>
            <a:r>
              <a:rPr lang="en-GB" sz="3200" dirty="0"/>
              <a:t> and Neonatal Care  3, 3 – 2015</a:t>
            </a:r>
            <a:endParaRPr lang="en-US" sz="3200" dirty="0"/>
          </a:p>
          <a:p>
            <a:pPr lvl="0"/>
            <a:r>
              <a:rPr lang="en-US" sz="3200" dirty="0"/>
              <a:t>“A Plea to Mothers”. EC Endocrinology and Metabolic Research 1.1 (2016): 1-3.</a:t>
            </a:r>
          </a:p>
          <a:p>
            <a:pPr lvl="0"/>
            <a:r>
              <a:rPr lang="en-GB" sz="3200" dirty="0" smtClean="0"/>
              <a:t>“</a:t>
            </a:r>
            <a:r>
              <a:rPr lang="en-GB" sz="3200" dirty="0"/>
              <a:t>Uneasy Acceptation of Novelty Impairs Any Solution For Fattening/Diabetes”. EC Nutrition 3.4 (2016): 680-684</a:t>
            </a:r>
            <a:endParaRPr lang="en-US" sz="3200" dirty="0"/>
          </a:p>
          <a:p>
            <a:pPr lvl="0"/>
            <a:r>
              <a:rPr lang="en-GB" sz="3200" dirty="0"/>
              <a:t>The Feeding Colloquium. J </a:t>
            </a:r>
            <a:r>
              <a:rPr lang="en-GB" sz="3200" dirty="0" err="1"/>
              <a:t>Pediatr</a:t>
            </a:r>
            <a:r>
              <a:rPr lang="en-GB" sz="3200" dirty="0"/>
              <a:t> Neonatal Care 2016 4(3): 00141. DOI: 10.15406/ jpnc.2016.04.00141</a:t>
            </a:r>
            <a:endParaRPr lang="en-US" sz="3200" dirty="0"/>
          </a:p>
          <a:p>
            <a:r>
              <a:rPr lang="en-US" sz="3200" dirty="0" err="1"/>
              <a:t>Ciampolini</a:t>
            </a:r>
            <a:r>
              <a:rPr lang="en-US" sz="3200" dirty="0"/>
              <a:t> M (2016) Fact and Value. J </a:t>
            </a:r>
            <a:r>
              <a:rPr lang="en-US" sz="3200" dirty="0" err="1"/>
              <a:t>Pediatr</a:t>
            </a:r>
            <a:r>
              <a:rPr lang="en-US" sz="3200" dirty="0"/>
              <a:t> Neonatal Care 4(4): 00149. DOI:10.15406/jpnc.2016.04.00149</a:t>
            </a:r>
          </a:p>
          <a:p>
            <a:pPr lvl="0"/>
            <a:r>
              <a:rPr lang="en-GB" sz="3200" dirty="0"/>
              <a:t>Recovery of Hunger Sensations Associated with Low Preprandial Blood Glucose: An Easy Exit from Diabetes? </a:t>
            </a:r>
            <a:r>
              <a:rPr lang="en-GB" sz="3200" dirty="0" smtClean="0"/>
              <a:t>OJPM, </a:t>
            </a:r>
            <a:r>
              <a:rPr lang="en-GB" sz="3200" dirty="0"/>
              <a:t>2016, 6, 149-159. </a:t>
            </a:r>
            <a:r>
              <a:rPr lang="en-GB" dirty="0"/>
              <a:t>http://dx.doi.org/10.4236/ojpm.2016.65014</a:t>
            </a:r>
            <a:endParaRPr lang="en-US" sz="2800" dirty="0"/>
          </a:p>
          <a:p>
            <a:pPr lvl="0"/>
            <a:r>
              <a:rPr lang="en-GB" sz="2800" dirty="0"/>
              <a:t> </a:t>
            </a:r>
            <a:endParaRPr lang="en-US" sz="2800" dirty="0"/>
          </a:p>
          <a:p>
            <a:endParaRPr lang="it-IT" sz="3200" dirty="0"/>
          </a:p>
        </p:txBody>
      </p:sp>
    </p:spTree>
    <p:extLst>
      <p:ext uri="{BB962C8B-B14F-4D97-AF65-F5344CB8AC3E}">
        <p14:creationId xmlns:p14="http://schemas.microsoft.com/office/powerpoint/2010/main" val="29133244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304800" y="0"/>
            <a:ext cx="9601200" cy="649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GB" altLang="it-IT" sz="2800" b="1" u="sng" dirty="0"/>
              <a:t> </a:t>
            </a:r>
            <a:r>
              <a:rPr lang="en-GB" altLang="it-IT" sz="2800" b="1" u="sng" dirty="0">
                <a:solidFill>
                  <a:srgbClr val="CC3300"/>
                </a:solidFill>
              </a:rPr>
              <a:t>Well-being trial:</a:t>
            </a:r>
            <a:r>
              <a:rPr lang="en-GB" altLang="it-IT" sz="2800" b="1" dirty="0">
                <a:solidFill>
                  <a:srgbClr val="CC3300"/>
                </a:solidFill>
              </a:rPr>
              <a:t> Structured interviews on the number of days of 90 previous days with functional complaints (diarrhoea, vomiting, headache, epigastric and abdominal pain), increase in hours of daily physical activity and bedtime decrease.</a:t>
            </a:r>
          </a:p>
          <a:p>
            <a:pPr>
              <a:spcBef>
                <a:spcPct val="0"/>
              </a:spcBef>
              <a:buFontTx/>
              <a:buNone/>
            </a:pPr>
            <a:r>
              <a:rPr lang="en-GB" altLang="it-IT" sz="2800" b="1" u="sng" dirty="0">
                <a:solidFill>
                  <a:srgbClr val="CC3300"/>
                </a:solidFill>
              </a:rPr>
              <a:t>Nutrition trial</a:t>
            </a:r>
            <a:r>
              <a:rPr lang="en-GB" altLang="it-IT" sz="2800" b="1" dirty="0">
                <a:solidFill>
                  <a:srgbClr val="CC3300"/>
                </a:solidFill>
              </a:rPr>
              <a:t>: </a:t>
            </a:r>
            <a:r>
              <a:rPr lang="en-GB" altLang="it-IT" sz="2800" b="1" dirty="0" smtClean="0">
                <a:solidFill>
                  <a:srgbClr val="CC3300"/>
                </a:solidFill>
              </a:rPr>
              <a:t>higher increase </a:t>
            </a:r>
            <a:r>
              <a:rPr lang="en-GB" altLang="it-IT" sz="2800" b="1" dirty="0">
                <a:solidFill>
                  <a:srgbClr val="CC3300"/>
                </a:solidFill>
              </a:rPr>
              <a:t>in </a:t>
            </a:r>
            <a:r>
              <a:rPr lang="en-GB" altLang="it-IT" sz="2800" b="1" dirty="0" err="1">
                <a:solidFill>
                  <a:srgbClr val="CC3300"/>
                </a:solidFill>
              </a:rPr>
              <a:t>Hb</a:t>
            </a:r>
            <a:r>
              <a:rPr lang="en-GB" altLang="it-IT" sz="2800" b="1" dirty="0">
                <a:solidFill>
                  <a:srgbClr val="CC3300"/>
                </a:solidFill>
              </a:rPr>
              <a:t>, MCV, transferrin saturation, plasma ferritin, Zinc, folates and B12.</a:t>
            </a:r>
            <a:endParaRPr lang="en-GB" altLang="it-IT" sz="2400" dirty="0">
              <a:solidFill>
                <a:srgbClr val="CC3300"/>
              </a:solidFill>
            </a:endParaRPr>
          </a:p>
          <a:p>
            <a:pPr>
              <a:spcBef>
                <a:spcPct val="0"/>
              </a:spcBef>
              <a:buFontTx/>
              <a:buNone/>
            </a:pPr>
            <a:endParaRPr lang="en-GB" altLang="it-IT" b="1" dirty="0">
              <a:solidFill>
                <a:srgbClr val="0000CC"/>
              </a:solidFill>
            </a:endParaRPr>
          </a:p>
          <a:p>
            <a:pPr>
              <a:spcBef>
                <a:spcPct val="0"/>
              </a:spcBef>
              <a:buFontTx/>
              <a:buNone/>
            </a:pPr>
            <a:r>
              <a:rPr lang="en-GB" altLang="it-IT" b="1" dirty="0">
                <a:solidFill>
                  <a:srgbClr val="0000CC"/>
                </a:solidFill>
              </a:rPr>
              <a:t>In the HG group, no significant longitudinal difference in the single assessments between trained and control subjects; </a:t>
            </a:r>
            <a:r>
              <a:rPr lang="en-GB" altLang="it-IT" b="1" u="sng" dirty="0">
                <a:solidFill>
                  <a:srgbClr val="0000CC"/>
                </a:solidFill>
              </a:rPr>
              <a:t>six of 7 parameters </a:t>
            </a:r>
            <a:r>
              <a:rPr lang="en-GB" altLang="it-IT" b="1" dirty="0">
                <a:solidFill>
                  <a:srgbClr val="0000CC"/>
                </a:solidFill>
              </a:rPr>
              <a:t>in both trials however improved more after training, and the </a:t>
            </a:r>
            <a:r>
              <a:rPr lang="en-GB" altLang="it-IT" b="1" u="sng" dirty="0">
                <a:solidFill>
                  <a:srgbClr val="0000CC"/>
                </a:solidFill>
              </a:rPr>
              <a:t>difference in trend was significant</a:t>
            </a:r>
            <a:r>
              <a:rPr lang="en-GB" altLang="it-IT" b="1" dirty="0">
                <a:solidFill>
                  <a:srgbClr val="0000CC"/>
                </a:solidFill>
              </a:rPr>
              <a:t> (P=0.007) from the respective control group.</a:t>
            </a:r>
            <a:r>
              <a:rPr lang="en-GB" altLang="it-IT" sz="2000" b="1" dirty="0">
                <a:solidFill>
                  <a:srgbClr val="3399FF"/>
                </a:solidFill>
              </a:rPr>
              <a:t>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57905" y="188640"/>
            <a:ext cx="9865096" cy="6740307"/>
          </a:xfrm>
          <a:prstGeom prst="rect">
            <a:avLst/>
          </a:prstGeom>
          <a:noFill/>
        </p:spPr>
        <p:txBody>
          <a:bodyPr wrap="square" rtlCol="0">
            <a:spAutoFit/>
          </a:bodyPr>
          <a:lstStyle/>
          <a:p>
            <a:r>
              <a:rPr lang="en-US" sz="3600" b="1" i="1" dirty="0"/>
              <a:t>Factors precipitating errors in BG estimation </a:t>
            </a:r>
            <a:endParaRPr lang="it-IT" sz="3600" b="1" i="1" dirty="0"/>
          </a:p>
          <a:p>
            <a:r>
              <a:rPr lang="en-US" sz="3600" dirty="0"/>
              <a:t>I</a:t>
            </a:r>
            <a:r>
              <a:rPr lang="en-US" sz="3600" u="sng" dirty="0"/>
              <a:t>n</a:t>
            </a:r>
            <a:r>
              <a:rPr lang="en-US" sz="3600" dirty="0"/>
              <a:t> our patients, a laboratory </a:t>
            </a:r>
            <a:r>
              <a:rPr lang="en-US" sz="3600" dirty="0" err="1"/>
              <a:t>autoanalyzer</a:t>
            </a:r>
            <a:r>
              <a:rPr lang="en-US" sz="3600" dirty="0"/>
              <a:t> measured BG immediately after patients‘ BG estimation. The estimation error was the difference between estimation and measurement. During training, we observed an increase in this estimation error during 30 – 90 minutes </a:t>
            </a:r>
            <a:r>
              <a:rPr lang="en-US" sz="3600" b="1" dirty="0"/>
              <a:t>after physical exercise, after food tasting, after intake of one – two grams of food, after indoor entry into non-ventilated closed environment, after increase in clothing or after a stressful event, or during a feverish or not feverish infection</a:t>
            </a:r>
            <a:r>
              <a:rPr lang="en-US" sz="3600" dirty="0"/>
              <a:t>. </a:t>
            </a:r>
            <a:endParaRPr lang="it-IT" sz="3600" dirty="0"/>
          </a:p>
        </p:txBody>
      </p:sp>
    </p:spTree>
    <p:extLst>
      <p:ext uri="{BB962C8B-B14F-4D97-AF65-F5344CB8AC3E}">
        <p14:creationId xmlns:p14="http://schemas.microsoft.com/office/powerpoint/2010/main" val="268066414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34988" y="116632"/>
            <a:ext cx="9258300" cy="1354162"/>
          </a:xfrm>
        </p:spPr>
        <p:txBody>
          <a:bodyPr>
            <a:normAutofit fontScale="90000"/>
          </a:bodyPr>
          <a:lstStyle/>
          <a:p>
            <a:pPr algn="l">
              <a:lnSpc>
                <a:spcPts val="2400"/>
              </a:lnSpc>
              <a:spcAft>
                <a:spcPts val="500"/>
              </a:spcAft>
            </a:pPr>
            <a:r>
              <a:rPr lang="en-US" sz="3200" dirty="0"/>
              <a:t> </a:t>
            </a:r>
            <a:r>
              <a:rPr lang="it-IT" sz="2400" dirty="0"/>
              <a:t/>
            </a:r>
            <a:br>
              <a:rPr lang="it-IT" sz="2400" dirty="0"/>
            </a:br>
            <a:r>
              <a:rPr lang="en-US" sz="3100" dirty="0" smtClean="0"/>
              <a:t>Effects </a:t>
            </a:r>
            <a:r>
              <a:rPr lang="en-US" sz="3100" dirty="0"/>
              <a:t>of heavy outdoor </a:t>
            </a:r>
            <a:r>
              <a:rPr lang="en-US" sz="3100" dirty="0" smtClean="0"/>
              <a:t>work</a:t>
            </a:r>
            <a:r>
              <a:rPr lang="en-US" sz="3100" baseline="30000" dirty="0"/>
              <a:t> </a:t>
            </a:r>
            <a:r>
              <a:rPr lang="en-US" sz="3100" baseline="30000" dirty="0" smtClean="0"/>
              <a:t> </a:t>
            </a:r>
            <a:r>
              <a:rPr lang="en-US" sz="3100" dirty="0"/>
              <a:t>in </a:t>
            </a:r>
            <a:r>
              <a:rPr lang="en-US" sz="3100" dirty="0" smtClean="0"/>
              <a:t>6 vs. 21 sedentary subjects out of 27 trained </a:t>
            </a:r>
            <a:r>
              <a:rPr lang="en-US" sz="3100" dirty="0"/>
              <a:t>subjects who remained with high blood glucose </a:t>
            </a:r>
            <a:r>
              <a:rPr lang="en-US" sz="3100" b="1" u="sng" dirty="0" smtClean="0"/>
              <a:t>at end of investigation.</a:t>
            </a:r>
            <a:r>
              <a:rPr lang="it-IT" sz="5300" dirty="0">
                <a:solidFill>
                  <a:srgbClr val="000000"/>
                </a:solidFill>
                <a:latin typeface="Gill Sans MT"/>
                <a:ea typeface="Calibri"/>
                <a:cs typeface="Gill Sans MT"/>
              </a:rPr>
              <a:t/>
            </a:r>
            <a:br>
              <a:rPr lang="it-IT" sz="5300" dirty="0">
                <a:solidFill>
                  <a:srgbClr val="000000"/>
                </a:solidFill>
                <a:latin typeface="Gill Sans MT"/>
                <a:ea typeface="Calibri"/>
                <a:cs typeface="Gill Sans MT"/>
              </a:rPr>
            </a:br>
            <a:endParaRPr lang="it-IT" sz="3200" dirty="0"/>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3969752720"/>
              </p:ext>
            </p:extLst>
          </p:nvPr>
        </p:nvGraphicFramePr>
        <p:xfrm>
          <a:off x="318964" y="1268760"/>
          <a:ext cx="9397045" cy="5450202"/>
        </p:xfrm>
        <a:graphic>
          <a:graphicData uri="http://schemas.openxmlformats.org/drawingml/2006/table">
            <a:tbl>
              <a:tblPr>
                <a:tableStyleId>{5C22544A-7EE6-4342-B048-85BDC9FD1C3A}</a:tableStyleId>
              </a:tblPr>
              <a:tblGrid>
                <a:gridCol w="110490"/>
                <a:gridCol w="3327453"/>
                <a:gridCol w="1718972"/>
                <a:gridCol w="1718972"/>
                <a:gridCol w="953695"/>
                <a:gridCol w="1567463"/>
              </a:tblGrid>
              <a:tr h="1081137">
                <a:tc gridSpan="2">
                  <a:txBody>
                    <a:bodyPr/>
                    <a:lstStyle/>
                    <a:p>
                      <a:pPr>
                        <a:lnSpc>
                          <a:spcPct val="115000"/>
                        </a:lnSpc>
                      </a:pPr>
                      <a:endParaRPr lang="en-US" sz="2400" b="1" kern="1200" dirty="0">
                        <a:solidFill>
                          <a:srgbClr val="FF0000"/>
                        </a:solidFill>
                        <a:effectLst/>
                        <a:latin typeface="Calibri"/>
                        <a:ea typeface="Times New Roman"/>
                        <a:cs typeface="Times New Roman"/>
                      </a:endParaRPr>
                    </a:p>
                  </a:txBody>
                  <a:tcPr marL="77153" marR="77153" marT="9525" marB="0">
                    <a:solidFill>
                      <a:schemeClr val="bg1"/>
                    </a:solidFill>
                  </a:tcPr>
                </a:tc>
                <a:tc hMerge="1">
                  <a:txBody>
                    <a:bodyPr/>
                    <a:lstStyle/>
                    <a:p>
                      <a:endParaRPr lang="en-US"/>
                    </a:p>
                  </a:txBody>
                  <a:tcPr>
                    <a:solidFill>
                      <a:schemeClr val="bg1"/>
                    </a:solidFill>
                  </a:tcPr>
                </a:tc>
                <a:tc gridSpan="2">
                  <a:txBody>
                    <a:bodyPr/>
                    <a:lstStyle/>
                    <a:p>
                      <a:pPr>
                        <a:lnSpc>
                          <a:spcPct val="115000"/>
                        </a:lnSpc>
                        <a:spcAft>
                          <a:spcPts val="0"/>
                        </a:spcAft>
                      </a:pPr>
                      <a:r>
                        <a:rPr lang="en-US" sz="2400" b="1" kern="1200" dirty="0" smtClean="0">
                          <a:solidFill>
                            <a:srgbClr val="FF0000"/>
                          </a:solidFill>
                          <a:effectLst/>
                          <a:latin typeface="Calibri"/>
                          <a:ea typeface="Times New Roman"/>
                          <a:cs typeface="Times New Roman"/>
                        </a:rPr>
                        <a:t>6 </a:t>
                      </a:r>
                      <a:r>
                        <a:rPr lang="en-US" sz="2400" b="1" kern="1200" dirty="0">
                          <a:solidFill>
                            <a:srgbClr val="FF0000"/>
                          </a:solidFill>
                          <a:effectLst/>
                          <a:latin typeface="Calibri"/>
                          <a:ea typeface="Times New Roman"/>
                          <a:cs typeface="Times New Roman"/>
                        </a:rPr>
                        <a:t>heavy </a:t>
                      </a:r>
                      <a:r>
                        <a:rPr lang="en-US" sz="2400" b="1" kern="1200" dirty="0" err="1" smtClean="0">
                          <a:solidFill>
                            <a:srgbClr val="FF0000"/>
                          </a:solidFill>
                          <a:effectLst/>
                          <a:latin typeface="Calibri"/>
                          <a:ea typeface="Times New Roman"/>
                          <a:cs typeface="Times New Roman"/>
                        </a:rPr>
                        <a:t>outd</a:t>
                      </a:r>
                      <a:r>
                        <a:rPr lang="en-US" sz="2400" b="1" kern="1200" dirty="0" smtClean="0">
                          <a:solidFill>
                            <a:srgbClr val="FF0000"/>
                          </a:solidFill>
                          <a:effectLst/>
                          <a:latin typeface="Calibri"/>
                          <a:ea typeface="Times New Roman"/>
                          <a:cs typeface="Times New Roman"/>
                        </a:rPr>
                        <a:t>.</a:t>
                      </a:r>
                      <a:r>
                        <a:rPr lang="en-US" sz="2400" b="1" kern="1200" baseline="0" dirty="0" smtClean="0">
                          <a:solidFill>
                            <a:srgbClr val="FF0000"/>
                          </a:solidFill>
                          <a:effectLst/>
                          <a:latin typeface="Calibri"/>
                          <a:ea typeface="Times New Roman"/>
                          <a:cs typeface="Times New Roman"/>
                        </a:rPr>
                        <a:t> </a:t>
                      </a:r>
                      <a:r>
                        <a:rPr lang="en-US" sz="2400" b="1" kern="1200" dirty="0" smtClean="0">
                          <a:solidFill>
                            <a:srgbClr val="FF0000"/>
                          </a:solidFill>
                          <a:effectLst/>
                          <a:latin typeface="Calibri"/>
                          <a:ea typeface="Times New Roman"/>
                          <a:cs typeface="Times New Roman"/>
                        </a:rPr>
                        <a:t>Laborers</a:t>
                      </a:r>
                    </a:p>
                    <a:p>
                      <a:pPr marL="0" marR="0" indent="0" algn="l" defTabSz="914400" rtl="0" eaLnBrk="1" fontAlgn="auto" latinLnBrk="0" hangingPunct="1">
                        <a:lnSpc>
                          <a:spcPct val="115000"/>
                        </a:lnSpc>
                        <a:spcBef>
                          <a:spcPts val="0"/>
                        </a:spcBef>
                        <a:spcAft>
                          <a:spcPts val="0"/>
                        </a:spcAft>
                        <a:buClrTx/>
                        <a:buSzTx/>
                        <a:buFontTx/>
                        <a:buNone/>
                        <a:tabLst/>
                        <a:defRPr/>
                      </a:pPr>
                      <a:r>
                        <a:rPr lang="en-US" sz="2400" b="1" kern="1200" dirty="0" smtClean="0">
                          <a:solidFill>
                            <a:srgbClr val="FF0000"/>
                          </a:solidFill>
                          <a:effectLst/>
                          <a:latin typeface="Calibri"/>
                          <a:ea typeface="Times New Roman"/>
                          <a:cs typeface="Times New Roman"/>
                        </a:rPr>
                        <a:t>Post training </a:t>
                      </a:r>
                    </a:p>
                    <a:p>
                      <a:pPr>
                        <a:lnSpc>
                          <a:spcPct val="115000"/>
                        </a:lnSpc>
                        <a:spcAft>
                          <a:spcPts val="0"/>
                        </a:spcAft>
                      </a:pPr>
                      <a:endParaRPr lang="en-US" sz="1050" dirty="0">
                        <a:effectLst/>
                        <a:latin typeface="Calibri"/>
                        <a:ea typeface="Calibri"/>
                        <a:cs typeface="Times New Roman"/>
                      </a:endParaRPr>
                    </a:p>
                  </a:txBody>
                  <a:tcPr marL="77153" marR="77153" marT="9525" marB="0">
                    <a:solidFill>
                      <a:schemeClr val="bg1"/>
                    </a:solidFill>
                  </a:tcPr>
                </a:tc>
                <a:tc hMerge="1">
                  <a:txBody>
                    <a:bodyPr/>
                    <a:lstStyle/>
                    <a:p>
                      <a:endParaRPr lang="en-US"/>
                    </a:p>
                  </a:txBody>
                  <a:tcPr>
                    <a:solidFill>
                      <a:schemeClr val="bg1"/>
                    </a:solidFill>
                  </a:tcPr>
                </a:tc>
                <a:tc gridSpan="2">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400" b="1" kern="1200" dirty="0" smtClean="0">
                          <a:solidFill>
                            <a:srgbClr val="FF0000"/>
                          </a:solidFill>
                          <a:effectLst/>
                          <a:latin typeface="Calibri"/>
                          <a:ea typeface="Times New Roman"/>
                          <a:cs typeface="Times New Roman"/>
                        </a:rPr>
                        <a:t>21 sedentary </a:t>
                      </a:r>
                      <a:r>
                        <a:rPr lang="it-IT" sz="2400" b="1" kern="1200" dirty="0" smtClean="0">
                          <a:solidFill>
                            <a:srgbClr val="FF0000"/>
                          </a:solidFill>
                          <a:effectLst/>
                          <a:latin typeface="Calibri"/>
                          <a:ea typeface="Times New Roman"/>
                          <a:cs typeface="Times New Roman"/>
                        </a:rPr>
                        <a:t>          </a:t>
                      </a:r>
                      <a:endParaRPr lang="en-US" sz="2400" b="1" kern="1200" dirty="0" smtClean="0">
                        <a:solidFill>
                          <a:srgbClr val="FF0000"/>
                        </a:solidFill>
                        <a:effectLst/>
                        <a:latin typeface="Calibri"/>
                        <a:ea typeface="Times New Roman"/>
                        <a:cs typeface="Times New Roman"/>
                      </a:endParaRPr>
                    </a:p>
                    <a:p>
                      <a:pPr>
                        <a:lnSpc>
                          <a:spcPct val="115000"/>
                        </a:lnSpc>
                        <a:spcAft>
                          <a:spcPts val="0"/>
                        </a:spcAft>
                      </a:pPr>
                      <a:r>
                        <a:rPr lang="en-US" sz="2400" b="1" kern="1200" dirty="0" smtClean="0">
                          <a:solidFill>
                            <a:srgbClr val="FF0000"/>
                          </a:solidFill>
                          <a:effectLst/>
                          <a:latin typeface="Calibri"/>
                          <a:ea typeface="Times New Roman"/>
                          <a:cs typeface="Times New Roman"/>
                        </a:rPr>
                        <a:t>Post training</a:t>
                      </a:r>
                      <a:endParaRPr lang="en-US" sz="2400" b="1" kern="1200" dirty="0">
                        <a:solidFill>
                          <a:srgbClr val="FF0000"/>
                        </a:solidFill>
                        <a:effectLst/>
                        <a:latin typeface="Calibri"/>
                        <a:ea typeface="Times New Roman"/>
                        <a:cs typeface="Times New Roman"/>
                      </a:endParaRPr>
                    </a:p>
                  </a:txBody>
                  <a:tcPr marL="77153" marR="77153" marT="9525" marB="0">
                    <a:solidFill>
                      <a:schemeClr val="bg1"/>
                    </a:solidFill>
                  </a:tcPr>
                </a:tc>
                <a:tc hMerge="1">
                  <a:txBody>
                    <a:bodyPr/>
                    <a:lstStyle/>
                    <a:p>
                      <a:endParaRPr lang="en-US"/>
                    </a:p>
                  </a:txBody>
                  <a:tcPr>
                    <a:solidFill>
                      <a:schemeClr val="bg1"/>
                    </a:solidFill>
                  </a:tcPr>
                </a:tc>
              </a:tr>
              <a:tr h="454150">
                <a:tc gridSpan="3">
                  <a:txBody>
                    <a:bodyPr/>
                    <a:lstStyle/>
                    <a:p>
                      <a:pPr>
                        <a:lnSpc>
                          <a:spcPct val="115000"/>
                        </a:lnSpc>
                        <a:spcAft>
                          <a:spcPts val="0"/>
                        </a:spcAft>
                      </a:pPr>
                      <a:r>
                        <a:rPr lang="en-US" sz="2400" kern="1200" dirty="0">
                          <a:solidFill>
                            <a:srgbClr val="000000"/>
                          </a:solidFill>
                          <a:effectLst/>
                          <a:latin typeface="Calibri"/>
                          <a:ea typeface="Times New Roman"/>
                          <a:cs typeface="Times New Roman"/>
                        </a:rPr>
                        <a:t>Mean BG (mg/</a:t>
                      </a:r>
                      <a:r>
                        <a:rPr lang="en-US" sz="2400" kern="1200" dirty="0" err="1">
                          <a:solidFill>
                            <a:srgbClr val="000000"/>
                          </a:solidFill>
                          <a:effectLst/>
                          <a:latin typeface="Calibri"/>
                          <a:ea typeface="Times New Roman"/>
                          <a:cs typeface="Times New Roman"/>
                        </a:rPr>
                        <a:t>dL</a:t>
                      </a:r>
                      <a:r>
                        <a:rPr lang="en-US" sz="2400" kern="1200" dirty="0">
                          <a:solidFill>
                            <a:srgbClr val="000000"/>
                          </a:solidFill>
                          <a:effectLst/>
                          <a:latin typeface="Calibri"/>
                          <a:ea typeface="Times New Roman"/>
                          <a:cs typeface="Times New Roman"/>
                        </a:rPr>
                        <a:t>) </a:t>
                      </a:r>
                      <a:r>
                        <a:rPr lang="en-US" sz="2400" kern="1200" dirty="0" smtClean="0">
                          <a:solidFill>
                            <a:srgbClr val="000000"/>
                          </a:solidFill>
                          <a:effectLst/>
                          <a:latin typeface="Calibri"/>
                          <a:ea typeface="Times New Roman"/>
                          <a:cs typeface="Times New Roman"/>
                        </a:rPr>
                        <a:t>     </a:t>
                      </a:r>
                      <a:r>
                        <a:rPr lang="en-US" sz="2400" b="1" kern="1200" dirty="0" smtClean="0">
                          <a:solidFill>
                            <a:srgbClr val="000000"/>
                          </a:solidFill>
                          <a:effectLst/>
                          <a:latin typeface="Calibri"/>
                          <a:ea typeface="Times New Roman"/>
                          <a:cs typeface="Times New Roman"/>
                        </a:rPr>
                        <a:t>a)</a:t>
                      </a:r>
                      <a:endParaRPr lang="en-US" sz="1050" dirty="0">
                        <a:effectLst/>
                        <a:latin typeface="Calibri"/>
                        <a:ea typeface="Calibri"/>
                        <a:cs typeface="Times New Roman"/>
                      </a:endParaRPr>
                    </a:p>
                  </a:txBody>
                  <a:tcPr marL="77153" marR="77153" marT="9525" marB="0">
                    <a:solidFill>
                      <a:schemeClr val="bg1"/>
                    </a:solidFill>
                  </a:tcPr>
                </a:tc>
                <a:tc hMerge="1">
                  <a:txBody>
                    <a:bodyPr/>
                    <a:lstStyle/>
                    <a:p>
                      <a:endParaRPr lang="en-US"/>
                    </a:p>
                  </a:txBody>
                  <a:tcPr>
                    <a:solidFill>
                      <a:schemeClr val="bg1"/>
                    </a:solidFill>
                  </a:tcPr>
                </a:tc>
                <a:tc hMerge="1">
                  <a:txBody>
                    <a:bodyPr/>
                    <a:lstStyle/>
                    <a:p>
                      <a:endParaRPr lang="en-US"/>
                    </a:p>
                  </a:txBody>
                  <a:tcPr>
                    <a:solidFill>
                      <a:schemeClr val="bg1"/>
                    </a:solidFill>
                  </a:tcPr>
                </a:tc>
                <a:tc>
                  <a:txBody>
                    <a:bodyPr/>
                    <a:lstStyle/>
                    <a:p>
                      <a:pPr>
                        <a:lnSpc>
                          <a:spcPct val="115000"/>
                        </a:lnSpc>
                        <a:spcAft>
                          <a:spcPts val="0"/>
                        </a:spcAft>
                      </a:pPr>
                      <a:r>
                        <a:rPr lang="en-US" sz="2400" kern="1200" smtClean="0">
                          <a:solidFill>
                            <a:srgbClr val="000000"/>
                          </a:solidFill>
                          <a:effectLst/>
                          <a:latin typeface="Calibri"/>
                          <a:ea typeface="Times New Roman"/>
                          <a:cs typeface="Calibri"/>
                        </a:rPr>
                        <a:t> </a:t>
                      </a:r>
                      <a:r>
                        <a:rPr lang="it-IT" sz="2400" kern="1200">
                          <a:solidFill>
                            <a:srgbClr val="000000"/>
                          </a:solidFill>
                          <a:effectLst/>
                          <a:latin typeface="Calibri"/>
                          <a:ea typeface="Times New Roman"/>
                          <a:cs typeface="Calibri"/>
                        </a:rPr>
                        <a:t>86.4 </a:t>
                      </a:r>
                      <a:r>
                        <a:rPr lang="it-IT" sz="2400" kern="1200">
                          <a:solidFill>
                            <a:srgbClr val="000000"/>
                          </a:solidFill>
                          <a:effectLst/>
                          <a:latin typeface="Arial"/>
                          <a:ea typeface="Times New Roman"/>
                          <a:cs typeface="Times New Roman"/>
                        </a:rPr>
                        <a:t>±</a:t>
                      </a:r>
                      <a:r>
                        <a:rPr lang="it-IT" sz="2400" kern="1200">
                          <a:solidFill>
                            <a:srgbClr val="000000"/>
                          </a:solidFill>
                          <a:effectLst/>
                          <a:latin typeface="Calibri"/>
                          <a:ea typeface="Times New Roman"/>
                          <a:cs typeface="Arial"/>
                        </a:rPr>
                        <a:t> 4.0</a:t>
                      </a:r>
                      <a:endParaRPr lang="en-US" sz="1050">
                        <a:effectLst/>
                        <a:latin typeface="Calibri"/>
                        <a:ea typeface="Calibri"/>
                        <a:cs typeface="Times New Roman"/>
                      </a:endParaRPr>
                    </a:p>
                  </a:txBody>
                  <a:tcPr marL="77153" marR="77153" marT="9525" marB="0">
                    <a:solidFill>
                      <a:schemeClr val="bg1"/>
                    </a:solidFill>
                  </a:tcPr>
                </a:tc>
                <a:tc gridSpan="2">
                  <a:txBody>
                    <a:bodyPr/>
                    <a:lstStyle/>
                    <a:p>
                      <a:pPr>
                        <a:lnSpc>
                          <a:spcPct val="115000"/>
                        </a:lnSpc>
                        <a:spcAft>
                          <a:spcPts val="0"/>
                        </a:spcAft>
                      </a:pPr>
                      <a:r>
                        <a:rPr lang="it-IT" sz="2400" kern="1200">
                          <a:solidFill>
                            <a:srgbClr val="000000"/>
                          </a:solidFill>
                          <a:effectLst/>
                          <a:latin typeface="Calibri"/>
                          <a:ea typeface="Times New Roman"/>
                          <a:cs typeface="Calibri"/>
                        </a:rPr>
                        <a:t> 87.1 </a:t>
                      </a:r>
                      <a:r>
                        <a:rPr lang="it-IT" sz="2400" kern="1200">
                          <a:solidFill>
                            <a:srgbClr val="000000"/>
                          </a:solidFill>
                          <a:effectLst/>
                          <a:latin typeface="Arial"/>
                          <a:ea typeface="Times New Roman"/>
                          <a:cs typeface="Times New Roman"/>
                        </a:rPr>
                        <a:t>±</a:t>
                      </a:r>
                      <a:r>
                        <a:rPr lang="it-IT" sz="2400" kern="1200">
                          <a:solidFill>
                            <a:srgbClr val="000000"/>
                          </a:solidFill>
                          <a:effectLst/>
                          <a:latin typeface="Calibri"/>
                          <a:ea typeface="Times New Roman"/>
                          <a:cs typeface="Arial"/>
                        </a:rPr>
                        <a:t> 5.3</a:t>
                      </a:r>
                      <a:endParaRPr lang="en-US" sz="1050">
                        <a:effectLst/>
                        <a:latin typeface="Calibri"/>
                        <a:ea typeface="Calibri"/>
                        <a:cs typeface="Times New Roman"/>
                      </a:endParaRPr>
                    </a:p>
                  </a:txBody>
                  <a:tcPr marL="77153" marR="77153" marT="9525" marB="0">
                    <a:solidFill>
                      <a:schemeClr val="bg1"/>
                    </a:solidFill>
                  </a:tcPr>
                </a:tc>
                <a:tc hMerge="1">
                  <a:txBody>
                    <a:bodyPr/>
                    <a:lstStyle/>
                    <a:p>
                      <a:endParaRPr lang="en-US"/>
                    </a:p>
                  </a:txBody>
                  <a:tcPr>
                    <a:solidFill>
                      <a:schemeClr val="bg1"/>
                    </a:solidFill>
                  </a:tcPr>
                </a:tc>
              </a:tr>
              <a:tr h="454150">
                <a:tc gridSpan="3">
                  <a:txBody>
                    <a:bodyPr/>
                    <a:lstStyle/>
                    <a:p>
                      <a:pPr>
                        <a:lnSpc>
                          <a:spcPct val="115000"/>
                        </a:lnSpc>
                        <a:spcAft>
                          <a:spcPts val="0"/>
                        </a:spcAft>
                      </a:pPr>
                      <a:r>
                        <a:rPr lang="en-US" sz="2400" kern="1200">
                          <a:solidFill>
                            <a:srgbClr val="000000"/>
                          </a:solidFill>
                          <a:effectLst/>
                          <a:latin typeface="Calibri"/>
                          <a:ea typeface="Times New Roman"/>
                          <a:cs typeface="Times New Roman"/>
                        </a:rPr>
                        <a:t>Post </a:t>
                      </a:r>
                      <a:r>
                        <a:rPr lang="en-US" sz="2400" kern="1200" err="1">
                          <a:solidFill>
                            <a:srgbClr val="000000"/>
                          </a:solidFill>
                          <a:effectLst/>
                          <a:latin typeface="Calibri"/>
                          <a:ea typeface="Times New Roman"/>
                          <a:cs typeface="Times New Roman"/>
                        </a:rPr>
                        <a:t>insul.AUC</a:t>
                      </a:r>
                      <a:r>
                        <a:rPr lang="en-US" sz="2400" kern="1200">
                          <a:solidFill>
                            <a:srgbClr val="000000"/>
                          </a:solidFill>
                          <a:effectLst/>
                          <a:latin typeface="Calibri"/>
                          <a:ea typeface="Times New Roman"/>
                          <a:cs typeface="Times New Roman"/>
                        </a:rPr>
                        <a:t> mU/L/3h)</a:t>
                      </a:r>
                      <a:endParaRPr lang="en-US" sz="1050">
                        <a:effectLst/>
                        <a:latin typeface="Calibri"/>
                        <a:ea typeface="Calibri"/>
                        <a:cs typeface="Times New Roman"/>
                      </a:endParaRPr>
                    </a:p>
                  </a:txBody>
                  <a:tcPr marL="77153" marR="77153" marT="9525" marB="0">
                    <a:solidFill>
                      <a:schemeClr val="bg1"/>
                    </a:solidFill>
                  </a:tcPr>
                </a:tc>
                <a:tc hMerge="1">
                  <a:txBody>
                    <a:bodyPr/>
                    <a:lstStyle/>
                    <a:p>
                      <a:endParaRPr lang="en-US"/>
                    </a:p>
                  </a:txBody>
                  <a:tcPr>
                    <a:solidFill>
                      <a:schemeClr val="bg1"/>
                    </a:solidFill>
                  </a:tcPr>
                </a:tc>
                <a:tc hMerge="1">
                  <a:txBody>
                    <a:bodyPr/>
                    <a:lstStyle/>
                    <a:p>
                      <a:endParaRPr lang="en-US"/>
                    </a:p>
                  </a:txBody>
                  <a:tcPr>
                    <a:solidFill>
                      <a:schemeClr val="bg1"/>
                    </a:solidFill>
                  </a:tcPr>
                </a:tc>
                <a:tc>
                  <a:txBody>
                    <a:bodyPr/>
                    <a:lstStyle/>
                    <a:p>
                      <a:pPr>
                        <a:lnSpc>
                          <a:spcPct val="115000"/>
                        </a:lnSpc>
                        <a:spcAft>
                          <a:spcPts val="0"/>
                        </a:spcAft>
                      </a:pPr>
                      <a:r>
                        <a:rPr lang="en-US" sz="2400" kern="1200">
                          <a:solidFill>
                            <a:srgbClr val="000000"/>
                          </a:solidFill>
                          <a:effectLst/>
                          <a:latin typeface="Calibri"/>
                          <a:ea typeface="Times New Roman"/>
                          <a:cs typeface="Calibri"/>
                        </a:rPr>
                        <a:t>   </a:t>
                      </a:r>
                      <a:r>
                        <a:rPr lang="it-IT" sz="2400" kern="1200">
                          <a:solidFill>
                            <a:srgbClr val="000000"/>
                          </a:solidFill>
                          <a:effectLst/>
                          <a:latin typeface="Calibri"/>
                          <a:ea typeface="Times New Roman"/>
                          <a:cs typeface="Calibri"/>
                        </a:rPr>
                        <a:t>124 </a:t>
                      </a:r>
                      <a:r>
                        <a:rPr lang="it-IT" sz="2400" kern="1200">
                          <a:solidFill>
                            <a:srgbClr val="000000"/>
                          </a:solidFill>
                          <a:effectLst/>
                          <a:latin typeface="Arial"/>
                          <a:ea typeface="Times New Roman"/>
                          <a:cs typeface="Times New Roman"/>
                        </a:rPr>
                        <a:t>±</a:t>
                      </a:r>
                      <a:r>
                        <a:rPr lang="it-IT" sz="2400" kern="1200">
                          <a:solidFill>
                            <a:srgbClr val="000000"/>
                          </a:solidFill>
                          <a:effectLst/>
                          <a:latin typeface="Calibri"/>
                          <a:ea typeface="Times New Roman"/>
                          <a:cs typeface="Arial"/>
                        </a:rPr>
                        <a:t> 26</a:t>
                      </a:r>
                      <a:endParaRPr lang="en-US" sz="1050">
                        <a:effectLst/>
                        <a:latin typeface="Calibri"/>
                        <a:ea typeface="Calibri"/>
                        <a:cs typeface="Times New Roman"/>
                      </a:endParaRPr>
                    </a:p>
                  </a:txBody>
                  <a:tcPr marL="77153" marR="77153" marT="9525" marB="0">
                    <a:solidFill>
                      <a:schemeClr val="bg1"/>
                    </a:solidFill>
                  </a:tcPr>
                </a:tc>
                <a:tc gridSpan="2">
                  <a:txBody>
                    <a:bodyPr/>
                    <a:lstStyle/>
                    <a:p>
                      <a:pPr>
                        <a:lnSpc>
                          <a:spcPct val="115000"/>
                        </a:lnSpc>
                        <a:spcAft>
                          <a:spcPts val="0"/>
                        </a:spcAft>
                      </a:pPr>
                      <a:r>
                        <a:rPr lang="en-US" sz="2400" kern="1200">
                          <a:solidFill>
                            <a:srgbClr val="000000"/>
                          </a:solidFill>
                          <a:effectLst/>
                          <a:latin typeface="Calibri"/>
                          <a:ea typeface="Times New Roman"/>
                          <a:cs typeface="Calibri"/>
                        </a:rPr>
                        <a:t>  </a:t>
                      </a:r>
                      <a:r>
                        <a:rPr lang="it-IT" sz="2400" kern="1200">
                          <a:solidFill>
                            <a:srgbClr val="000000"/>
                          </a:solidFill>
                          <a:effectLst/>
                          <a:latin typeface="Calibri"/>
                          <a:ea typeface="Times New Roman"/>
                          <a:cs typeface="Calibri"/>
                        </a:rPr>
                        <a:t>207 </a:t>
                      </a:r>
                      <a:r>
                        <a:rPr lang="it-IT" sz="2400" kern="1200">
                          <a:solidFill>
                            <a:srgbClr val="000000"/>
                          </a:solidFill>
                          <a:effectLst/>
                          <a:latin typeface="Arial"/>
                          <a:ea typeface="Times New Roman"/>
                          <a:cs typeface="Times New Roman"/>
                        </a:rPr>
                        <a:t>±</a:t>
                      </a:r>
                      <a:r>
                        <a:rPr lang="it-IT" sz="2400" kern="1200">
                          <a:solidFill>
                            <a:srgbClr val="000000"/>
                          </a:solidFill>
                          <a:effectLst/>
                          <a:latin typeface="Calibri"/>
                          <a:ea typeface="Times New Roman"/>
                          <a:cs typeface="Arial"/>
                        </a:rPr>
                        <a:t> 99**</a:t>
                      </a:r>
                      <a:endParaRPr lang="en-US" sz="1050">
                        <a:effectLst/>
                        <a:latin typeface="Calibri"/>
                        <a:ea typeface="Calibri"/>
                        <a:cs typeface="Times New Roman"/>
                      </a:endParaRPr>
                    </a:p>
                  </a:txBody>
                  <a:tcPr marL="77153" marR="77153" marT="9525" marB="0">
                    <a:solidFill>
                      <a:schemeClr val="bg1"/>
                    </a:solidFill>
                  </a:tcPr>
                </a:tc>
                <a:tc hMerge="1">
                  <a:txBody>
                    <a:bodyPr/>
                    <a:lstStyle/>
                    <a:p>
                      <a:endParaRPr lang="en-US"/>
                    </a:p>
                  </a:txBody>
                  <a:tcPr>
                    <a:solidFill>
                      <a:schemeClr val="bg1"/>
                    </a:solidFill>
                  </a:tcPr>
                </a:tc>
              </a:tr>
              <a:tr h="454150">
                <a:tc gridSpan="3">
                  <a:txBody>
                    <a:bodyPr/>
                    <a:lstStyle/>
                    <a:p>
                      <a:pPr>
                        <a:lnSpc>
                          <a:spcPct val="115000"/>
                        </a:lnSpc>
                        <a:spcAft>
                          <a:spcPts val="0"/>
                        </a:spcAft>
                      </a:pPr>
                      <a:r>
                        <a:rPr lang="en-US" sz="2400" kern="1200" dirty="0">
                          <a:solidFill>
                            <a:srgbClr val="000000"/>
                          </a:solidFill>
                          <a:effectLst/>
                          <a:latin typeface="Calibri"/>
                          <a:ea typeface="Times New Roman"/>
                          <a:cs typeface="Times New Roman"/>
                        </a:rPr>
                        <a:t>Post BG AUC (mg </a:t>
                      </a:r>
                      <a:r>
                        <a:rPr lang="en-US" sz="2400" kern="1200" dirty="0" err="1">
                          <a:solidFill>
                            <a:srgbClr val="000000"/>
                          </a:solidFill>
                          <a:effectLst/>
                          <a:latin typeface="Calibri"/>
                          <a:ea typeface="Times New Roman"/>
                          <a:cs typeface="Times New Roman"/>
                        </a:rPr>
                        <a:t>dL</a:t>
                      </a:r>
                      <a:r>
                        <a:rPr lang="en-US" sz="2400" kern="1200" dirty="0">
                          <a:solidFill>
                            <a:srgbClr val="000000"/>
                          </a:solidFill>
                          <a:effectLst/>
                          <a:latin typeface="Calibri"/>
                          <a:ea typeface="Times New Roman"/>
                          <a:cs typeface="Times New Roman"/>
                        </a:rPr>
                        <a:t>/3h)</a:t>
                      </a:r>
                      <a:endParaRPr lang="en-US" sz="1050" dirty="0">
                        <a:effectLst/>
                        <a:latin typeface="Calibri"/>
                        <a:ea typeface="Calibri"/>
                        <a:cs typeface="Times New Roman"/>
                      </a:endParaRPr>
                    </a:p>
                  </a:txBody>
                  <a:tcPr marL="77153" marR="77153" marT="9525" marB="0">
                    <a:solidFill>
                      <a:schemeClr val="bg1"/>
                    </a:solidFill>
                  </a:tcPr>
                </a:tc>
                <a:tc hMerge="1">
                  <a:txBody>
                    <a:bodyPr/>
                    <a:lstStyle/>
                    <a:p>
                      <a:endParaRPr lang="en-US"/>
                    </a:p>
                  </a:txBody>
                  <a:tcPr>
                    <a:solidFill>
                      <a:schemeClr val="bg1"/>
                    </a:solidFill>
                  </a:tcPr>
                </a:tc>
                <a:tc hMerge="1">
                  <a:txBody>
                    <a:bodyPr/>
                    <a:lstStyle/>
                    <a:p>
                      <a:endParaRPr lang="en-US"/>
                    </a:p>
                  </a:txBody>
                  <a:tcPr>
                    <a:solidFill>
                      <a:schemeClr val="bg1"/>
                    </a:solidFill>
                  </a:tcPr>
                </a:tc>
                <a:tc>
                  <a:txBody>
                    <a:bodyPr/>
                    <a:lstStyle/>
                    <a:p>
                      <a:pPr>
                        <a:lnSpc>
                          <a:spcPct val="115000"/>
                        </a:lnSpc>
                        <a:spcAft>
                          <a:spcPts val="0"/>
                        </a:spcAft>
                      </a:pPr>
                      <a:r>
                        <a:rPr lang="en-US" sz="2400" kern="1200">
                          <a:solidFill>
                            <a:srgbClr val="000000"/>
                          </a:solidFill>
                          <a:effectLst/>
                          <a:latin typeface="Calibri"/>
                          <a:ea typeface="Times New Roman"/>
                          <a:cs typeface="Calibri"/>
                        </a:rPr>
                        <a:t>   </a:t>
                      </a:r>
                      <a:r>
                        <a:rPr lang="it-IT" sz="2400" kern="1200">
                          <a:solidFill>
                            <a:srgbClr val="000000"/>
                          </a:solidFill>
                          <a:effectLst/>
                          <a:latin typeface="Calibri"/>
                          <a:ea typeface="Times New Roman"/>
                          <a:cs typeface="Calibri"/>
                        </a:rPr>
                        <a:t>536 </a:t>
                      </a:r>
                      <a:r>
                        <a:rPr lang="it-IT" sz="2400" kern="1200">
                          <a:solidFill>
                            <a:srgbClr val="000000"/>
                          </a:solidFill>
                          <a:effectLst/>
                          <a:latin typeface="Arial"/>
                          <a:ea typeface="Times New Roman"/>
                          <a:cs typeface="Times New Roman"/>
                        </a:rPr>
                        <a:t>±</a:t>
                      </a:r>
                      <a:r>
                        <a:rPr lang="it-IT" sz="2400" kern="1200">
                          <a:solidFill>
                            <a:srgbClr val="000000"/>
                          </a:solidFill>
                          <a:effectLst/>
                          <a:latin typeface="Calibri"/>
                          <a:ea typeface="Times New Roman"/>
                          <a:cs typeface="Arial"/>
                        </a:rPr>
                        <a:t> 56</a:t>
                      </a:r>
                      <a:endParaRPr lang="en-US" sz="1050">
                        <a:effectLst/>
                        <a:latin typeface="Calibri"/>
                        <a:ea typeface="Calibri"/>
                        <a:cs typeface="Times New Roman"/>
                      </a:endParaRPr>
                    </a:p>
                  </a:txBody>
                  <a:tcPr marL="77153" marR="77153" marT="9525" marB="0">
                    <a:solidFill>
                      <a:schemeClr val="bg1"/>
                    </a:solidFill>
                  </a:tcPr>
                </a:tc>
                <a:tc gridSpan="2">
                  <a:txBody>
                    <a:bodyPr/>
                    <a:lstStyle/>
                    <a:p>
                      <a:pPr>
                        <a:lnSpc>
                          <a:spcPct val="115000"/>
                        </a:lnSpc>
                        <a:spcAft>
                          <a:spcPts val="0"/>
                        </a:spcAft>
                      </a:pPr>
                      <a:r>
                        <a:rPr lang="it-IT" sz="2400" kern="1200">
                          <a:solidFill>
                            <a:srgbClr val="000000"/>
                          </a:solidFill>
                          <a:effectLst/>
                          <a:latin typeface="Calibri"/>
                          <a:ea typeface="Times New Roman"/>
                          <a:cs typeface="Calibri"/>
                        </a:rPr>
                        <a:t>   601 </a:t>
                      </a:r>
                      <a:r>
                        <a:rPr lang="it-IT" sz="2400" kern="1200">
                          <a:solidFill>
                            <a:srgbClr val="000000"/>
                          </a:solidFill>
                          <a:effectLst/>
                          <a:latin typeface="Arial"/>
                          <a:ea typeface="Times New Roman"/>
                          <a:cs typeface="Times New Roman"/>
                        </a:rPr>
                        <a:t>±</a:t>
                      </a:r>
                      <a:r>
                        <a:rPr lang="it-IT" sz="2400" kern="1200">
                          <a:solidFill>
                            <a:srgbClr val="000000"/>
                          </a:solidFill>
                          <a:effectLst/>
                          <a:latin typeface="Calibri"/>
                          <a:ea typeface="Times New Roman"/>
                          <a:cs typeface="Arial"/>
                        </a:rPr>
                        <a:t> 82*</a:t>
                      </a:r>
                      <a:endParaRPr lang="en-US" sz="1050">
                        <a:effectLst/>
                        <a:latin typeface="Calibri"/>
                        <a:ea typeface="Calibri"/>
                        <a:cs typeface="Times New Roman"/>
                      </a:endParaRPr>
                    </a:p>
                  </a:txBody>
                  <a:tcPr marL="77153" marR="77153" marT="9525" marB="0">
                    <a:solidFill>
                      <a:schemeClr val="bg1"/>
                    </a:solidFill>
                  </a:tcPr>
                </a:tc>
                <a:tc hMerge="1">
                  <a:txBody>
                    <a:bodyPr/>
                    <a:lstStyle/>
                    <a:p>
                      <a:endParaRPr lang="en-US"/>
                    </a:p>
                  </a:txBody>
                  <a:tcPr>
                    <a:solidFill>
                      <a:schemeClr val="bg1"/>
                    </a:solidFill>
                  </a:tcPr>
                </a:tc>
              </a:tr>
              <a:tr h="454150">
                <a:tc gridSpan="3">
                  <a:txBody>
                    <a:bodyPr/>
                    <a:lstStyle/>
                    <a:p>
                      <a:pPr>
                        <a:lnSpc>
                          <a:spcPct val="115000"/>
                        </a:lnSpc>
                        <a:spcAft>
                          <a:spcPts val="0"/>
                        </a:spcAft>
                      </a:pPr>
                      <a:r>
                        <a:rPr lang="it-IT" sz="2400" kern="1200" err="1">
                          <a:solidFill>
                            <a:srgbClr val="000000"/>
                          </a:solidFill>
                          <a:effectLst/>
                          <a:latin typeface="Calibri"/>
                          <a:ea typeface="Times New Roman"/>
                          <a:cs typeface="Times New Roman"/>
                        </a:rPr>
                        <a:t>Insulin</a:t>
                      </a:r>
                      <a:r>
                        <a:rPr lang="it-IT" sz="2400" kern="1200">
                          <a:solidFill>
                            <a:srgbClr val="000000"/>
                          </a:solidFill>
                          <a:effectLst/>
                          <a:latin typeface="Calibri"/>
                          <a:ea typeface="Times New Roman"/>
                          <a:cs typeface="Times New Roman"/>
                        </a:rPr>
                        <a:t> </a:t>
                      </a:r>
                      <a:r>
                        <a:rPr lang="it-IT" sz="2400" kern="1200" err="1" smtClean="0">
                          <a:solidFill>
                            <a:srgbClr val="000000"/>
                          </a:solidFill>
                          <a:effectLst/>
                          <a:latin typeface="Calibri"/>
                          <a:ea typeface="Times New Roman"/>
                          <a:cs typeface="Times New Roman"/>
                        </a:rPr>
                        <a:t>sensitivity</a:t>
                      </a:r>
                      <a:r>
                        <a:rPr lang="it-IT" sz="2400" kern="1200" smtClean="0">
                          <a:solidFill>
                            <a:srgbClr val="000000"/>
                          </a:solidFill>
                          <a:effectLst/>
                          <a:latin typeface="Calibri"/>
                          <a:ea typeface="Times New Roman"/>
                          <a:cs typeface="Times New Roman"/>
                        </a:rPr>
                        <a:t>  </a:t>
                      </a:r>
                      <a:r>
                        <a:rPr lang="it-IT" sz="2400" kern="1200" err="1">
                          <a:solidFill>
                            <a:srgbClr val="000000"/>
                          </a:solidFill>
                          <a:effectLst/>
                          <a:latin typeface="Calibri"/>
                          <a:ea typeface="Times New Roman"/>
                          <a:cs typeface="Times New Roman"/>
                        </a:rPr>
                        <a:t>index</a:t>
                      </a:r>
                      <a:endParaRPr lang="en-US" sz="1050">
                        <a:effectLst/>
                        <a:latin typeface="Calibri"/>
                        <a:ea typeface="Calibri"/>
                        <a:cs typeface="Times New Roman"/>
                      </a:endParaRPr>
                    </a:p>
                  </a:txBody>
                  <a:tcPr marL="77153" marR="77153" marT="9525" marB="0">
                    <a:solidFill>
                      <a:schemeClr val="bg1"/>
                    </a:solidFill>
                  </a:tcPr>
                </a:tc>
                <a:tc hMerge="1">
                  <a:txBody>
                    <a:bodyPr/>
                    <a:lstStyle/>
                    <a:p>
                      <a:endParaRPr lang="en-US"/>
                    </a:p>
                  </a:txBody>
                  <a:tcPr>
                    <a:solidFill>
                      <a:schemeClr val="bg1"/>
                    </a:solidFill>
                  </a:tcPr>
                </a:tc>
                <a:tc hMerge="1">
                  <a:txBody>
                    <a:bodyPr/>
                    <a:lstStyle/>
                    <a:p>
                      <a:endParaRPr lang="en-US"/>
                    </a:p>
                  </a:txBody>
                  <a:tcPr>
                    <a:solidFill>
                      <a:schemeClr val="bg1"/>
                    </a:solidFill>
                  </a:tcPr>
                </a:tc>
                <a:tc>
                  <a:txBody>
                    <a:bodyPr/>
                    <a:lstStyle/>
                    <a:p>
                      <a:pPr>
                        <a:lnSpc>
                          <a:spcPct val="115000"/>
                        </a:lnSpc>
                        <a:spcAft>
                          <a:spcPts val="0"/>
                        </a:spcAft>
                      </a:pPr>
                      <a:r>
                        <a:rPr lang="it-IT" sz="2400" kern="1200">
                          <a:solidFill>
                            <a:srgbClr val="000000"/>
                          </a:solidFill>
                          <a:effectLst/>
                          <a:latin typeface="Calibri"/>
                          <a:ea typeface="Times New Roman"/>
                          <a:cs typeface="Calibri"/>
                        </a:rPr>
                        <a:t> </a:t>
                      </a:r>
                      <a:r>
                        <a:rPr lang="it-IT" sz="2400" kern="1200" smtClean="0">
                          <a:solidFill>
                            <a:srgbClr val="000000"/>
                          </a:solidFill>
                          <a:effectLst/>
                          <a:latin typeface="Calibri"/>
                          <a:ea typeface="Times New Roman"/>
                          <a:cs typeface="Calibri"/>
                        </a:rPr>
                        <a:t>11.4 </a:t>
                      </a:r>
                      <a:r>
                        <a:rPr lang="it-IT" sz="2400" kern="1200">
                          <a:solidFill>
                            <a:srgbClr val="000000"/>
                          </a:solidFill>
                          <a:effectLst/>
                          <a:latin typeface="Arial"/>
                          <a:ea typeface="Times New Roman"/>
                          <a:cs typeface="Times New Roman"/>
                        </a:rPr>
                        <a:t>±</a:t>
                      </a:r>
                      <a:r>
                        <a:rPr lang="it-IT" sz="2400" kern="1200">
                          <a:solidFill>
                            <a:srgbClr val="000000"/>
                          </a:solidFill>
                          <a:effectLst/>
                          <a:latin typeface="Calibri"/>
                          <a:ea typeface="Times New Roman"/>
                          <a:cs typeface="Arial"/>
                        </a:rPr>
                        <a:t> 2.9</a:t>
                      </a:r>
                      <a:endParaRPr lang="en-US" sz="1050">
                        <a:effectLst/>
                        <a:latin typeface="Calibri"/>
                        <a:ea typeface="Calibri"/>
                        <a:cs typeface="Times New Roman"/>
                      </a:endParaRPr>
                    </a:p>
                  </a:txBody>
                  <a:tcPr marL="77153" marR="77153" marT="9525" marB="0">
                    <a:solidFill>
                      <a:schemeClr val="bg1"/>
                    </a:solidFill>
                  </a:tcPr>
                </a:tc>
                <a:tc gridSpan="2">
                  <a:txBody>
                    <a:bodyPr/>
                    <a:lstStyle/>
                    <a:p>
                      <a:pPr>
                        <a:lnSpc>
                          <a:spcPct val="115000"/>
                        </a:lnSpc>
                        <a:spcAft>
                          <a:spcPts val="0"/>
                        </a:spcAft>
                      </a:pPr>
                      <a:r>
                        <a:rPr lang="it-IT" sz="2400" kern="1200">
                          <a:solidFill>
                            <a:srgbClr val="000000"/>
                          </a:solidFill>
                          <a:effectLst/>
                          <a:latin typeface="Calibri"/>
                          <a:ea typeface="Times New Roman"/>
                          <a:cs typeface="Calibri"/>
                        </a:rPr>
                        <a:t>  6.68 </a:t>
                      </a:r>
                      <a:r>
                        <a:rPr lang="it-IT" sz="2400" kern="1200">
                          <a:solidFill>
                            <a:srgbClr val="000000"/>
                          </a:solidFill>
                          <a:effectLst/>
                          <a:latin typeface="Arial"/>
                          <a:ea typeface="Times New Roman"/>
                          <a:cs typeface="Times New Roman"/>
                        </a:rPr>
                        <a:t>±</a:t>
                      </a:r>
                      <a:r>
                        <a:rPr lang="it-IT" sz="2400" kern="1200">
                          <a:solidFill>
                            <a:srgbClr val="000000"/>
                          </a:solidFill>
                          <a:effectLst/>
                          <a:latin typeface="Calibri"/>
                          <a:ea typeface="Times New Roman"/>
                          <a:cs typeface="Arial"/>
                        </a:rPr>
                        <a:t> 4.0***</a:t>
                      </a:r>
                      <a:endParaRPr lang="en-US" sz="1050">
                        <a:effectLst/>
                        <a:latin typeface="Calibri"/>
                        <a:ea typeface="Calibri"/>
                        <a:cs typeface="Times New Roman"/>
                      </a:endParaRPr>
                    </a:p>
                  </a:txBody>
                  <a:tcPr marL="77153" marR="77153" marT="9525" marB="0">
                    <a:solidFill>
                      <a:schemeClr val="bg1"/>
                    </a:solidFill>
                  </a:tcPr>
                </a:tc>
                <a:tc hMerge="1">
                  <a:txBody>
                    <a:bodyPr/>
                    <a:lstStyle/>
                    <a:p>
                      <a:endParaRPr lang="en-US"/>
                    </a:p>
                  </a:txBody>
                  <a:tcPr>
                    <a:solidFill>
                      <a:schemeClr val="bg1"/>
                    </a:solidFill>
                  </a:tcPr>
                </a:tc>
              </a:tr>
              <a:tr h="454150">
                <a:tc gridSpan="3">
                  <a:txBody>
                    <a:bodyPr/>
                    <a:lstStyle/>
                    <a:p>
                      <a:pPr>
                        <a:lnSpc>
                          <a:spcPct val="115000"/>
                        </a:lnSpc>
                        <a:spcAft>
                          <a:spcPts val="0"/>
                        </a:spcAft>
                      </a:pPr>
                      <a:r>
                        <a:rPr lang="it-IT" sz="2400" kern="1200">
                          <a:solidFill>
                            <a:srgbClr val="000000"/>
                          </a:solidFill>
                          <a:effectLst/>
                          <a:latin typeface="Calibri"/>
                          <a:ea typeface="Times New Roman"/>
                          <a:cs typeface="Times New Roman"/>
                        </a:rPr>
                        <a:t>Beta-cell function index</a:t>
                      </a:r>
                      <a:endParaRPr lang="en-US" sz="1050">
                        <a:effectLst/>
                        <a:latin typeface="Calibri"/>
                        <a:ea typeface="Calibri"/>
                        <a:cs typeface="Times New Roman"/>
                      </a:endParaRPr>
                    </a:p>
                  </a:txBody>
                  <a:tcPr marL="77153" marR="77153" marT="9525" marB="0">
                    <a:solidFill>
                      <a:schemeClr val="bg1"/>
                    </a:solidFill>
                  </a:tcPr>
                </a:tc>
                <a:tc hMerge="1">
                  <a:txBody>
                    <a:bodyPr/>
                    <a:lstStyle/>
                    <a:p>
                      <a:endParaRPr lang="en-US"/>
                    </a:p>
                  </a:txBody>
                  <a:tcPr>
                    <a:solidFill>
                      <a:schemeClr val="bg1"/>
                    </a:solidFill>
                  </a:tcPr>
                </a:tc>
                <a:tc hMerge="1">
                  <a:txBody>
                    <a:bodyPr/>
                    <a:lstStyle/>
                    <a:p>
                      <a:endParaRPr lang="en-US"/>
                    </a:p>
                  </a:txBody>
                  <a:tcPr>
                    <a:solidFill>
                      <a:schemeClr val="bg1"/>
                    </a:solidFill>
                  </a:tcPr>
                </a:tc>
                <a:tc>
                  <a:txBody>
                    <a:bodyPr/>
                    <a:lstStyle/>
                    <a:p>
                      <a:pPr>
                        <a:lnSpc>
                          <a:spcPct val="115000"/>
                        </a:lnSpc>
                        <a:spcAft>
                          <a:spcPts val="0"/>
                        </a:spcAft>
                      </a:pPr>
                      <a:r>
                        <a:rPr lang="it-IT" sz="2400" kern="1200" smtClean="0">
                          <a:solidFill>
                            <a:srgbClr val="000000"/>
                          </a:solidFill>
                          <a:effectLst/>
                          <a:latin typeface="Calibri"/>
                          <a:ea typeface="Times New Roman"/>
                          <a:cs typeface="Calibri"/>
                        </a:rPr>
                        <a:t> 1.29</a:t>
                      </a:r>
                      <a:r>
                        <a:rPr lang="it-IT" sz="2400" kern="1200" smtClean="0">
                          <a:solidFill>
                            <a:srgbClr val="000000"/>
                          </a:solidFill>
                          <a:effectLst/>
                          <a:latin typeface="Arial"/>
                          <a:ea typeface="Times New Roman"/>
                          <a:cs typeface="Times New Roman"/>
                        </a:rPr>
                        <a:t>±</a:t>
                      </a:r>
                      <a:r>
                        <a:rPr lang="it-IT" sz="2400" kern="1200" smtClean="0">
                          <a:solidFill>
                            <a:srgbClr val="000000"/>
                          </a:solidFill>
                          <a:effectLst/>
                          <a:latin typeface="Calibri"/>
                          <a:ea typeface="Times New Roman"/>
                          <a:cs typeface="Arial"/>
                        </a:rPr>
                        <a:t>0.66</a:t>
                      </a:r>
                      <a:endParaRPr lang="en-US" sz="1050">
                        <a:effectLst/>
                        <a:latin typeface="Calibri"/>
                        <a:ea typeface="Calibri"/>
                        <a:cs typeface="Times New Roman"/>
                      </a:endParaRPr>
                    </a:p>
                  </a:txBody>
                  <a:tcPr marL="77153" marR="77153" marT="9525" marB="0">
                    <a:solidFill>
                      <a:schemeClr val="bg1"/>
                    </a:solidFill>
                  </a:tcPr>
                </a:tc>
                <a:tc gridSpan="2">
                  <a:txBody>
                    <a:bodyPr/>
                    <a:lstStyle/>
                    <a:p>
                      <a:pPr>
                        <a:lnSpc>
                          <a:spcPct val="115000"/>
                        </a:lnSpc>
                        <a:spcAft>
                          <a:spcPts val="0"/>
                        </a:spcAft>
                      </a:pPr>
                      <a:r>
                        <a:rPr lang="it-IT" sz="2400" kern="1200" dirty="0">
                          <a:solidFill>
                            <a:srgbClr val="000000"/>
                          </a:solidFill>
                          <a:effectLst/>
                          <a:latin typeface="Calibri"/>
                          <a:ea typeface="Times New Roman"/>
                          <a:cs typeface="Calibri"/>
                        </a:rPr>
                        <a:t>  1.43 </a:t>
                      </a:r>
                      <a:r>
                        <a:rPr lang="it-IT" sz="2400" kern="1200" dirty="0">
                          <a:solidFill>
                            <a:srgbClr val="000000"/>
                          </a:solidFill>
                          <a:effectLst/>
                          <a:latin typeface="Arial"/>
                          <a:ea typeface="Times New Roman"/>
                          <a:cs typeface="Times New Roman"/>
                        </a:rPr>
                        <a:t>±</a:t>
                      </a:r>
                      <a:r>
                        <a:rPr lang="it-IT" sz="2400" kern="1200" dirty="0">
                          <a:solidFill>
                            <a:srgbClr val="000000"/>
                          </a:solidFill>
                          <a:effectLst/>
                          <a:latin typeface="Calibri"/>
                          <a:ea typeface="Times New Roman"/>
                          <a:cs typeface="Arial"/>
                        </a:rPr>
                        <a:t> 1.22</a:t>
                      </a:r>
                      <a:endParaRPr lang="en-US" sz="1050" dirty="0">
                        <a:effectLst/>
                        <a:latin typeface="Calibri"/>
                        <a:ea typeface="Calibri"/>
                        <a:cs typeface="Times New Roman"/>
                      </a:endParaRPr>
                    </a:p>
                  </a:txBody>
                  <a:tcPr marL="77153" marR="77153" marT="9525" marB="0">
                    <a:solidFill>
                      <a:schemeClr val="bg1"/>
                    </a:solidFill>
                  </a:tcPr>
                </a:tc>
                <a:tc hMerge="1">
                  <a:txBody>
                    <a:bodyPr/>
                    <a:lstStyle/>
                    <a:p>
                      <a:endParaRPr lang="en-US"/>
                    </a:p>
                  </a:txBody>
                  <a:tcPr>
                    <a:solidFill>
                      <a:schemeClr val="bg1"/>
                    </a:solidFill>
                  </a:tcPr>
                </a:tc>
              </a:tr>
              <a:tr h="2098315">
                <a:tc>
                  <a:txBody>
                    <a:bodyPr/>
                    <a:lstStyle/>
                    <a:p>
                      <a:pPr>
                        <a:lnSpc>
                          <a:spcPct val="115000"/>
                        </a:lnSpc>
                        <a:spcAft>
                          <a:spcPts val="1000"/>
                        </a:spcAft>
                      </a:pPr>
                      <a:r>
                        <a:rPr lang="en-US" sz="1050">
                          <a:effectLst/>
                          <a:latin typeface="Calibri"/>
                          <a:ea typeface="Calibri"/>
                          <a:cs typeface="Times New Roman"/>
                        </a:rPr>
                        <a:t> </a:t>
                      </a:r>
                    </a:p>
                  </a:txBody>
                  <a:tcPr marL="0" marR="0" marT="0" marB="0" anchor="ctr">
                    <a:solidFill>
                      <a:schemeClr val="accent1">
                        <a:tint val="20000"/>
                        <a:alpha val="0"/>
                      </a:schemeClr>
                    </a:solidFill>
                  </a:tcPr>
                </a:tc>
                <a:tc gridSpan="4">
                  <a:txBody>
                    <a:bodyPr/>
                    <a:lstStyle/>
                    <a:p>
                      <a:pPr>
                        <a:lnSpc>
                          <a:spcPct val="115000"/>
                        </a:lnSpc>
                        <a:spcAft>
                          <a:spcPts val="0"/>
                        </a:spcAft>
                      </a:pPr>
                      <a:r>
                        <a:rPr lang="en-US" sz="1050" kern="1200" dirty="0" smtClean="0">
                          <a:solidFill>
                            <a:srgbClr val="000000"/>
                          </a:solidFill>
                          <a:effectLst/>
                          <a:latin typeface="Calibri"/>
                          <a:ea typeface="Times New Roman"/>
                          <a:cs typeface="Calibri"/>
                        </a:rPr>
                        <a:t> </a:t>
                      </a:r>
                      <a:endParaRPr lang="en-US" sz="1400" dirty="0" smtClean="0">
                        <a:effectLst/>
                        <a:latin typeface="Calibri"/>
                        <a:ea typeface="Calibri"/>
                        <a:cs typeface="Times New Roman"/>
                      </a:endParaRPr>
                    </a:p>
                    <a:p>
                      <a:pPr>
                        <a:lnSpc>
                          <a:spcPct val="115000"/>
                        </a:lnSpc>
                        <a:spcAft>
                          <a:spcPts val="0"/>
                        </a:spcAft>
                      </a:pPr>
                      <a:r>
                        <a:rPr lang="en-US" sz="2000" kern="1200" dirty="0" smtClean="0">
                          <a:solidFill>
                            <a:srgbClr val="000000"/>
                          </a:solidFill>
                          <a:effectLst/>
                          <a:latin typeface="Calibri"/>
                          <a:ea typeface="Times New Roman"/>
                          <a:cs typeface="Calibri"/>
                        </a:rPr>
                        <a:t>Mean ± SD.      *P , 0.05; **P , 0.01; ***P , 0.001. </a:t>
                      </a:r>
                    </a:p>
                    <a:p>
                      <a:pPr marL="228600" marR="0" indent="0" algn="l" defTabSz="914400" rtl="0" eaLnBrk="1" fontAlgn="auto" latinLnBrk="0" hangingPunct="1">
                        <a:lnSpc>
                          <a:spcPct val="115000"/>
                        </a:lnSpc>
                        <a:spcBef>
                          <a:spcPts val="0"/>
                        </a:spcBef>
                        <a:spcAft>
                          <a:spcPts val="0"/>
                        </a:spcAft>
                        <a:buClrTx/>
                        <a:buSzTx/>
                        <a:buFontTx/>
                        <a:buNone/>
                        <a:tabLst/>
                        <a:defRPr/>
                      </a:pPr>
                      <a:r>
                        <a:rPr lang="en-US" sz="2400" b="1" kern="1200" dirty="0" smtClean="0">
                          <a:solidFill>
                            <a:srgbClr val="000000"/>
                          </a:solidFill>
                          <a:effectLst/>
                          <a:latin typeface="Calibri"/>
                          <a:ea typeface="Times New Roman"/>
                          <a:cs typeface="Times New Roman"/>
                        </a:rPr>
                        <a:t>a) </a:t>
                      </a:r>
                      <a:r>
                        <a:rPr lang="en-US" sz="2800" kern="1200" dirty="0" smtClean="0">
                          <a:solidFill>
                            <a:srgbClr val="000000"/>
                          </a:solidFill>
                          <a:effectLst/>
                          <a:latin typeface="Calibri"/>
                          <a:ea typeface="Times New Roman"/>
                          <a:cs typeface="Calibri"/>
                        </a:rPr>
                        <a:t>In 6 heavy outdoor laborers at recruitment, Mean BG was = 86.9 ± 5.3 mg/</a:t>
                      </a:r>
                      <a:r>
                        <a:rPr lang="en-US" sz="2800" kern="1200" dirty="0" err="1" smtClean="0">
                          <a:solidFill>
                            <a:srgbClr val="000000"/>
                          </a:solidFill>
                          <a:effectLst/>
                          <a:latin typeface="Calibri"/>
                          <a:ea typeface="Times New Roman"/>
                          <a:cs typeface="Calibri"/>
                        </a:rPr>
                        <a:t>dL</a:t>
                      </a:r>
                      <a:r>
                        <a:rPr lang="en-US" sz="2800" kern="1200" smtClean="0">
                          <a:solidFill>
                            <a:srgbClr val="000000"/>
                          </a:solidFill>
                          <a:effectLst/>
                          <a:latin typeface="Calibri"/>
                          <a:ea typeface="Times New Roman"/>
                          <a:cs typeface="Calibri"/>
                        </a:rPr>
                        <a:t>,</a:t>
                      </a:r>
                      <a:r>
                        <a:rPr lang="en-US" sz="2800" kern="1200" baseline="0" smtClean="0">
                          <a:solidFill>
                            <a:srgbClr val="000000"/>
                          </a:solidFill>
                          <a:effectLst/>
                          <a:latin typeface="Calibri"/>
                          <a:ea typeface="Times New Roman"/>
                          <a:cs typeface="Calibri"/>
                        </a:rPr>
                        <a:t> </a:t>
                      </a:r>
                      <a:r>
                        <a:rPr lang="en-US" sz="2800" kern="1200" smtClean="0">
                          <a:solidFill>
                            <a:srgbClr val="000000"/>
                          </a:solidFill>
                          <a:effectLst/>
                          <a:latin typeface="Calibri"/>
                          <a:ea typeface="Times New Roman"/>
                          <a:cs typeface="Calibri"/>
                        </a:rPr>
                        <a:t>and </a:t>
                      </a:r>
                      <a:r>
                        <a:rPr lang="en-US" sz="2800" kern="1200" dirty="0" smtClean="0">
                          <a:solidFill>
                            <a:srgbClr val="000000"/>
                          </a:solidFill>
                          <a:effectLst/>
                          <a:latin typeface="Calibri"/>
                          <a:ea typeface="Times New Roman"/>
                          <a:cs typeface="Calibri"/>
                        </a:rPr>
                        <a:t>all other variables were similar to the post training values.</a:t>
                      </a:r>
                      <a:endParaRPr lang="en-US" sz="1050" dirty="0">
                        <a:effectLst/>
                        <a:latin typeface="Calibri"/>
                        <a:ea typeface="Calibri"/>
                        <a:cs typeface="Times New Roman"/>
                      </a:endParaRPr>
                    </a:p>
                  </a:txBody>
                  <a:tcPr marL="77153" marR="77153" marT="9525" marB="0"/>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nSpc>
                          <a:spcPct val="115000"/>
                        </a:lnSpc>
                        <a:spcAft>
                          <a:spcPts val="1000"/>
                        </a:spcAft>
                      </a:pPr>
                      <a:r>
                        <a:rPr lang="en-US" sz="1050" dirty="0">
                          <a:effectLst/>
                          <a:latin typeface="Calibri"/>
                          <a:ea typeface="Calibri"/>
                          <a:cs typeface="Times New Roman"/>
                        </a:rPr>
                        <a:t> </a:t>
                      </a:r>
                    </a:p>
                  </a:txBody>
                  <a:tcPr marL="0" marR="0" marT="0" marB="0" anchor="ctr"/>
                </a:tc>
              </a:tr>
            </a:tbl>
          </a:graphicData>
        </a:graphic>
      </p:graphicFrame>
    </p:spTree>
    <p:extLst>
      <p:ext uri="{BB962C8B-B14F-4D97-AF65-F5344CB8AC3E}">
        <p14:creationId xmlns:p14="http://schemas.microsoft.com/office/powerpoint/2010/main" val="199744985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2039938" y="574675"/>
            <a:ext cx="206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en-US" altLang="it-IT" sz="2400"/>
          </a:p>
        </p:txBody>
      </p:sp>
      <p:sp>
        <p:nvSpPr>
          <p:cNvPr id="35843" name="Text Box 3"/>
          <p:cNvSpPr txBox="1">
            <a:spLocks noChangeArrowheads="1"/>
          </p:cNvSpPr>
          <p:nvPr/>
        </p:nvSpPr>
        <p:spPr bwMode="auto">
          <a:xfrm>
            <a:off x="342900" y="545193"/>
            <a:ext cx="9686925" cy="5663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lnSpc>
                <a:spcPct val="70000"/>
              </a:lnSpc>
              <a:spcBef>
                <a:spcPct val="50000"/>
              </a:spcBef>
              <a:buFontTx/>
              <a:buNone/>
            </a:pPr>
            <a:r>
              <a:rPr lang="en-GB" altLang="it-IT" b="1" u="sng" dirty="0"/>
              <a:t>Weight (kg)</a:t>
            </a:r>
            <a:r>
              <a:rPr lang="en-US" altLang="it-IT" b="1" u="sng" dirty="0"/>
              <a:t> </a:t>
            </a:r>
            <a:r>
              <a:rPr lang="fr-FR" altLang="it-IT" b="1" u="sng" dirty="0" err="1"/>
              <a:t>before</a:t>
            </a:r>
            <a:r>
              <a:rPr lang="fr-FR" altLang="it-IT" b="1" u="sng" dirty="0"/>
              <a:t> and </a:t>
            </a:r>
            <a:r>
              <a:rPr lang="fr-FR" altLang="it-IT" b="1" u="sng" dirty="0" err="1" smtClean="0"/>
              <a:t>during</a:t>
            </a:r>
            <a:r>
              <a:rPr lang="fr-FR" altLang="it-IT" b="1" u="sng" dirty="0" smtClean="0"/>
              <a:t> IHMP</a:t>
            </a:r>
            <a:endParaRPr lang="fr-FR" altLang="it-IT" u="sng" dirty="0"/>
          </a:p>
          <a:p>
            <a:pPr>
              <a:lnSpc>
                <a:spcPct val="80000"/>
              </a:lnSpc>
              <a:spcBef>
                <a:spcPct val="50000"/>
              </a:spcBef>
              <a:buFontTx/>
              <a:buNone/>
            </a:pPr>
            <a:r>
              <a:rPr lang="fr-FR" altLang="it-IT" sz="4000" b="1" dirty="0" err="1">
                <a:solidFill>
                  <a:schemeClr val="accent2"/>
                </a:solidFill>
              </a:rPr>
              <a:t>Trained</a:t>
            </a:r>
            <a:r>
              <a:rPr lang="fr-FR" altLang="it-IT" sz="4000" b="1" dirty="0">
                <a:solidFill>
                  <a:schemeClr val="accent2"/>
                </a:solidFill>
              </a:rPr>
              <a:t> 		 		</a:t>
            </a:r>
            <a:r>
              <a:rPr lang="fr-FR" altLang="it-IT" sz="4000" b="1" dirty="0" err="1">
                <a:solidFill>
                  <a:schemeClr val="accent2"/>
                </a:solidFill>
              </a:rPr>
              <a:t>Controls</a:t>
            </a:r>
            <a:endParaRPr lang="fr-FR" altLang="it-IT" sz="2400" dirty="0"/>
          </a:p>
          <a:p>
            <a:pPr>
              <a:lnSpc>
                <a:spcPct val="90000"/>
              </a:lnSpc>
              <a:spcBef>
                <a:spcPct val="50000"/>
              </a:spcBef>
              <a:buFontTx/>
              <a:buNone/>
            </a:pPr>
            <a:r>
              <a:rPr lang="fr-FR" altLang="it-IT" sz="3600" b="1" dirty="0">
                <a:solidFill>
                  <a:schemeClr val="accent2"/>
                </a:solidFill>
              </a:rPr>
              <a:t>55 HG</a:t>
            </a:r>
            <a:r>
              <a:rPr lang="fr-FR" altLang="it-IT" sz="2400" dirty="0">
                <a:solidFill>
                  <a:schemeClr val="accent2"/>
                </a:solidFill>
              </a:rPr>
              <a:t>	     				</a:t>
            </a:r>
            <a:r>
              <a:rPr lang="fr-FR" altLang="it-IT" sz="3600" b="1" dirty="0">
                <a:solidFill>
                  <a:schemeClr val="accent2"/>
                </a:solidFill>
              </a:rPr>
              <a:t>19 HG</a:t>
            </a:r>
            <a:r>
              <a:rPr lang="en-US" altLang="it-IT" b="1" dirty="0">
                <a:solidFill>
                  <a:srgbClr val="FF3300"/>
                </a:solidFill>
              </a:rPr>
              <a:t> 			before	   after</a:t>
            </a:r>
            <a:r>
              <a:rPr lang="en-US" altLang="it-IT" b="1" dirty="0">
                <a:solidFill>
                  <a:srgbClr val="000000"/>
                </a:solidFill>
              </a:rPr>
              <a:t>  	 	    </a:t>
            </a:r>
            <a:r>
              <a:rPr lang="en-US" altLang="it-IT" b="1" dirty="0">
                <a:solidFill>
                  <a:srgbClr val="FF3300"/>
                </a:solidFill>
              </a:rPr>
              <a:t>before	       after</a:t>
            </a:r>
            <a:r>
              <a:rPr lang="en-US" altLang="it-IT" b="1" dirty="0">
                <a:solidFill>
                  <a:srgbClr val="000000"/>
                </a:solidFill>
              </a:rPr>
              <a:t> </a:t>
            </a:r>
          </a:p>
          <a:p>
            <a:pPr>
              <a:lnSpc>
                <a:spcPct val="20000"/>
              </a:lnSpc>
              <a:spcBef>
                <a:spcPct val="50000"/>
              </a:spcBef>
              <a:buFontTx/>
              <a:buNone/>
            </a:pPr>
            <a:r>
              <a:rPr lang="en-GB" altLang="it-IT" b="1" dirty="0">
                <a:solidFill>
                  <a:srgbClr val="000000"/>
                </a:solidFill>
              </a:rPr>
              <a:t>66.8±13.4</a:t>
            </a:r>
            <a:r>
              <a:rPr lang="en-US" altLang="it-IT" b="1" dirty="0">
                <a:solidFill>
                  <a:srgbClr val="000000"/>
                </a:solidFill>
              </a:rPr>
              <a:t> ==&gt; </a:t>
            </a:r>
            <a:r>
              <a:rPr lang="en-GB" altLang="it-IT" b="1" dirty="0">
                <a:solidFill>
                  <a:srgbClr val="000000"/>
                </a:solidFill>
              </a:rPr>
              <a:t>62.7±12.1</a:t>
            </a:r>
            <a:r>
              <a:rPr lang="en-US" altLang="it-IT" b="1" dirty="0">
                <a:solidFill>
                  <a:srgbClr val="000000"/>
                </a:solidFill>
              </a:rPr>
              <a:t>  	 </a:t>
            </a:r>
            <a:r>
              <a:rPr lang="en-GB" altLang="it-IT" b="1" dirty="0">
                <a:solidFill>
                  <a:srgbClr val="000000"/>
                </a:solidFill>
              </a:rPr>
              <a:t>60.9±12.2</a:t>
            </a:r>
            <a:r>
              <a:rPr lang="en-US" altLang="it-IT" b="1" dirty="0">
                <a:solidFill>
                  <a:srgbClr val="000000"/>
                </a:solidFill>
              </a:rPr>
              <a:t> ==&gt; </a:t>
            </a:r>
            <a:r>
              <a:rPr lang="en-GB" altLang="it-IT" b="1" dirty="0">
                <a:solidFill>
                  <a:srgbClr val="000000"/>
                </a:solidFill>
              </a:rPr>
              <a:t>62.9±8.4 </a:t>
            </a:r>
            <a:r>
              <a:rPr lang="en-US" altLang="it-IT" b="1" dirty="0">
                <a:solidFill>
                  <a:srgbClr val="000000"/>
                </a:solidFill>
              </a:rPr>
              <a:t> ***</a:t>
            </a:r>
            <a:endParaRPr lang="en-GB" altLang="it-IT" sz="2400" dirty="0">
              <a:solidFill>
                <a:srgbClr val="000000"/>
              </a:solidFill>
              <a:latin typeface="Arial" charset="0"/>
            </a:endParaRPr>
          </a:p>
          <a:p>
            <a:pPr>
              <a:spcBef>
                <a:spcPct val="0"/>
              </a:spcBef>
              <a:buFontTx/>
              <a:buNone/>
            </a:pPr>
            <a:endParaRPr lang="en-GB" altLang="it-IT" sz="2400" dirty="0">
              <a:solidFill>
                <a:srgbClr val="000000"/>
              </a:solidFill>
              <a:latin typeface="Arial" charset="0"/>
            </a:endParaRPr>
          </a:p>
          <a:p>
            <a:pPr>
              <a:lnSpc>
                <a:spcPct val="60000"/>
              </a:lnSpc>
              <a:spcBef>
                <a:spcPct val="50000"/>
              </a:spcBef>
              <a:buFontTx/>
              <a:buNone/>
            </a:pPr>
            <a:r>
              <a:rPr lang="fr-FR" altLang="it-IT" sz="3600" b="1" dirty="0">
                <a:solidFill>
                  <a:schemeClr val="accent2"/>
                </a:solidFill>
              </a:rPr>
              <a:t>34 LG 	   				12 LG</a:t>
            </a:r>
          </a:p>
          <a:p>
            <a:pPr>
              <a:lnSpc>
                <a:spcPct val="60000"/>
              </a:lnSpc>
              <a:spcBef>
                <a:spcPct val="50000"/>
              </a:spcBef>
              <a:buFontTx/>
              <a:buNone/>
            </a:pPr>
            <a:r>
              <a:rPr lang="en-US" altLang="it-IT" b="1" dirty="0">
                <a:solidFill>
                  <a:srgbClr val="FF3300"/>
                </a:solidFill>
              </a:rPr>
              <a:t>before	   after</a:t>
            </a:r>
            <a:r>
              <a:rPr lang="en-US" altLang="it-IT" b="1" dirty="0">
                <a:solidFill>
                  <a:srgbClr val="000000"/>
                </a:solidFill>
              </a:rPr>
              <a:t>  	 	    </a:t>
            </a:r>
            <a:r>
              <a:rPr lang="en-US" altLang="it-IT" b="1" dirty="0">
                <a:solidFill>
                  <a:srgbClr val="FF3300"/>
                </a:solidFill>
              </a:rPr>
              <a:t>before	       after</a:t>
            </a:r>
            <a:endParaRPr lang="fr-FR" altLang="it-IT" b="1" dirty="0">
              <a:solidFill>
                <a:srgbClr val="000000"/>
              </a:solidFill>
            </a:endParaRPr>
          </a:p>
          <a:p>
            <a:pPr>
              <a:lnSpc>
                <a:spcPct val="20000"/>
              </a:lnSpc>
              <a:spcBef>
                <a:spcPct val="50000"/>
              </a:spcBef>
              <a:buFontTx/>
              <a:buNone/>
            </a:pPr>
            <a:r>
              <a:rPr lang="de-DE" altLang="it-IT" b="1" dirty="0">
                <a:solidFill>
                  <a:srgbClr val="000000"/>
                </a:solidFill>
              </a:rPr>
              <a:t>62.4 </a:t>
            </a:r>
            <a:r>
              <a:rPr lang="de-DE" altLang="it-IT" b="1" dirty="0" smtClean="0">
                <a:solidFill>
                  <a:srgbClr val="000000"/>
                </a:solidFill>
              </a:rPr>
              <a:t>±11.1</a:t>
            </a:r>
            <a:r>
              <a:rPr lang="en-US" altLang="it-IT" b="1" dirty="0" smtClean="0">
                <a:solidFill>
                  <a:srgbClr val="000000"/>
                </a:solidFill>
              </a:rPr>
              <a:t>==&gt;</a:t>
            </a:r>
            <a:r>
              <a:rPr lang="de-DE" altLang="it-IT" b="1" dirty="0" smtClean="0">
                <a:solidFill>
                  <a:srgbClr val="000000"/>
                </a:solidFill>
              </a:rPr>
              <a:t> </a:t>
            </a:r>
            <a:r>
              <a:rPr lang="de-DE" altLang="it-IT" b="1" dirty="0">
                <a:solidFill>
                  <a:srgbClr val="000000"/>
                </a:solidFill>
              </a:rPr>
              <a:t>60.8 ± 9.9e  </a:t>
            </a:r>
            <a:r>
              <a:rPr lang="de-DE" altLang="it-IT" b="1" dirty="0" smtClean="0">
                <a:solidFill>
                  <a:srgbClr val="000000"/>
                </a:solidFill>
              </a:rPr>
              <a:t>  57.5 </a:t>
            </a:r>
            <a:r>
              <a:rPr lang="de-DE" altLang="it-IT" b="1" dirty="0">
                <a:solidFill>
                  <a:srgbClr val="000000"/>
                </a:solidFill>
              </a:rPr>
              <a:t>± 8.4 </a:t>
            </a:r>
            <a:r>
              <a:rPr lang="en-US" altLang="it-IT" b="1" dirty="0">
                <a:solidFill>
                  <a:srgbClr val="000000"/>
                </a:solidFill>
              </a:rPr>
              <a:t>==&gt;</a:t>
            </a:r>
            <a:r>
              <a:rPr lang="de-DE" altLang="it-IT" b="1" dirty="0">
                <a:solidFill>
                  <a:srgbClr val="000000"/>
                </a:solidFill>
              </a:rPr>
              <a:t> </a:t>
            </a:r>
            <a:r>
              <a:rPr lang="de-DE" altLang="it-IT" b="1" dirty="0" smtClean="0">
                <a:solidFill>
                  <a:srgbClr val="000000"/>
                </a:solidFill>
              </a:rPr>
              <a:t>57.7 </a:t>
            </a:r>
            <a:r>
              <a:rPr lang="de-DE" altLang="it-IT" b="1" dirty="0">
                <a:solidFill>
                  <a:srgbClr val="000000"/>
                </a:solidFill>
              </a:rPr>
              <a:t>± 8.9 </a:t>
            </a:r>
            <a:endParaRPr lang="en-US" altLang="it-IT" b="1" dirty="0">
              <a:solidFill>
                <a:srgbClr val="000000"/>
              </a:solidFill>
            </a:endParaRPr>
          </a:p>
          <a:p>
            <a:pPr>
              <a:lnSpc>
                <a:spcPct val="20000"/>
              </a:lnSpc>
              <a:spcBef>
                <a:spcPct val="50000"/>
              </a:spcBef>
              <a:buFontTx/>
              <a:buNone/>
            </a:pPr>
            <a:endParaRPr lang="en-US" altLang="it-IT" sz="2400" dirty="0">
              <a:solidFill>
                <a:srgbClr val="000000"/>
              </a:solidFill>
            </a:endParaRPr>
          </a:p>
          <a:p>
            <a:pPr>
              <a:spcBef>
                <a:spcPct val="0"/>
              </a:spcBef>
              <a:buFontTx/>
              <a:buNone/>
            </a:pPr>
            <a:r>
              <a:rPr lang="en-US" altLang="it-IT" sz="2400" b="1" dirty="0">
                <a:solidFill>
                  <a:srgbClr val="000000"/>
                </a:solidFill>
              </a:rPr>
              <a:t>*** Highly significant longitudinal difference between groups</a:t>
            </a:r>
            <a:r>
              <a:rPr lang="en-US" altLang="it-IT" sz="2400" b="1" dirty="0" smtClean="0">
                <a:solidFill>
                  <a:srgbClr val="000000"/>
                </a:solidFill>
              </a:rPr>
              <a:t>. </a:t>
            </a:r>
          </a:p>
          <a:p>
            <a:pPr>
              <a:spcBef>
                <a:spcPct val="0"/>
              </a:spcBef>
              <a:buFontTx/>
              <a:buNone/>
            </a:pPr>
            <a:r>
              <a:rPr lang="en-US" altLang="it-IT" sz="2400" b="1" dirty="0" smtClean="0">
                <a:solidFill>
                  <a:srgbClr val="000000"/>
                </a:solidFill>
              </a:rPr>
              <a:t>e  significant pre/post difference</a:t>
            </a:r>
            <a:endParaRPr lang="en-US" altLang="it-IT" sz="2400" b="1" dirty="0">
              <a:solidFill>
                <a:srgbClr val="000000"/>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050"/>
          <p:cNvSpPr txBox="1">
            <a:spLocks noChangeArrowheads="1"/>
          </p:cNvSpPr>
          <p:nvPr/>
        </p:nvSpPr>
        <p:spPr bwMode="auto">
          <a:xfrm>
            <a:off x="2039938" y="574675"/>
            <a:ext cx="206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en-US" altLang="it-IT" sz="2400"/>
          </a:p>
        </p:txBody>
      </p:sp>
      <p:sp>
        <p:nvSpPr>
          <p:cNvPr id="18435" name="Text Box 2051"/>
          <p:cNvSpPr txBox="1">
            <a:spLocks noChangeArrowheads="1"/>
          </p:cNvSpPr>
          <p:nvPr/>
        </p:nvSpPr>
        <p:spPr bwMode="auto">
          <a:xfrm>
            <a:off x="342900" y="346075"/>
            <a:ext cx="9686925" cy="6617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it-IT" b="1" u="sng" dirty="0"/>
              <a:t>SD of diary </a:t>
            </a:r>
            <a:r>
              <a:rPr lang="en-US" altLang="it-IT" b="1" u="sng" dirty="0" smtClean="0"/>
              <a:t>BG</a:t>
            </a:r>
            <a:r>
              <a:rPr lang="en-US" altLang="it-IT" b="1" u="sng" dirty="0"/>
              <a:t>	</a:t>
            </a:r>
            <a:r>
              <a:rPr lang="en-US" altLang="it-IT" sz="2400" dirty="0">
                <a:solidFill>
                  <a:srgbClr val="000000"/>
                </a:solidFill>
              </a:rPr>
              <a:t>	 </a:t>
            </a:r>
          </a:p>
          <a:p>
            <a:pPr>
              <a:spcBef>
                <a:spcPct val="0"/>
              </a:spcBef>
              <a:buFontTx/>
              <a:buNone/>
            </a:pPr>
            <a:r>
              <a:rPr lang="fr-FR" altLang="it-IT" b="1" u="sng" dirty="0" err="1"/>
              <a:t>before</a:t>
            </a:r>
            <a:r>
              <a:rPr lang="fr-FR" altLang="it-IT" b="1" u="sng" dirty="0"/>
              <a:t> and </a:t>
            </a:r>
            <a:r>
              <a:rPr lang="fr-FR" altLang="it-IT" b="1" u="sng" dirty="0" err="1"/>
              <a:t>after</a:t>
            </a:r>
            <a:r>
              <a:rPr lang="fr-FR" altLang="it-IT" b="1" u="sng" dirty="0"/>
              <a:t> </a:t>
            </a:r>
            <a:r>
              <a:rPr lang="fr-FR" altLang="it-IT" b="1" u="sng" dirty="0" err="1"/>
              <a:t>learning</a:t>
            </a:r>
            <a:r>
              <a:rPr lang="fr-FR" altLang="it-IT" b="1" u="sng" dirty="0"/>
              <a:t> </a:t>
            </a:r>
            <a:r>
              <a:rPr lang="fr-FR" altLang="it-IT" b="1" u="sng" dirty="0" smtClean="0"/>
              <a:t>‘IHMP’</a:t>
            </a:r>
            <a:r>
              <a:rPr lang="fr-FR" altLang="it-IT" u="sng" dirty="0" smtClean="0"/>
              <a:t> </a:t>
            </a:r>
            <a:endParaRPr lang="fr-FR" altLang="it-IT" u="sng" dirty="0"/>
          </a:p>
          <a:p>
            <a:pPr>
              <a:lnSpc>
                <a:spcPct val="80000"/>
              </a:lnSpc>
              <a:spcBef>
                <a:spcPct val="50000"/>
              </a:spcBef>
              <a:buFontTx/>
              <a:buNone/>
            </a:pPr>
            <a:r>
              <a:rPr lang="fr-FR" altLang="it-IT" sz="4000" b="1" dirty="0" err="1">
                <a:solidFill>
                  <a:schemeClr val="accent2"/>
                </a:solidFill>
              </a:rPr>
              <a:t>Trained</a:t>
            </a:r>
            <a:r>
              <a:rPr lang="fr-FR" altLang="it-IT" sz="4000" b="1" dirty="0">
                <a:solidFill>
                  <a:schemeClr val="accent2"/>
                </a:solidFill>
              </a:rPr>
              <a:t> 		 		</a:t>
            </a:r>
            <a:r>
              <a:rPr lang="fr-FR" altLang="it-IT" sz="4000" b="1" dirty="0" err="1">
                <a:solidFill>
                  <a:schemeClr val="accent2"/>
                </a:solidFill>
              </a:rPr>
              <a:t>Controls</a:t>
            </a:r>
            <a:endParaRPr lang="fr-FR" altLang="it-IT" sz="2400" dirty="0"/>
          </a:p>
          <a:p>
            <a:pPr>
              <a:lnSpc>
                <a:spcPct val="90000"/>
              </a:lnSpc>
              <a:spcBef>
                <a:spcPct val="50000"/>
              </a:spcBef>
              <a:buFontTx/>
              <a:buNone/>
            </a:pPr>
            <a:r>
              <a:rPr lang="fr-FR" altLang="it-IT" sz="3600" b="1" dirty="0">
                <a:solidFill>
                  <a:schemeClr val="accent2"/>
                </a:solidFill>
              </a:rPr>
              <a:t>55 HG</a:t>
            </a:r>
            <a:r>
              <a:rPr lang="fr-FR" altLang="it-IT" sz="2400" dirty="0">
                <a:solidFill>
                  <a:schemeClr val="accent2"/>
                </a:solidFill>
              </a:rPr>
              <a:t>	     				</a:t>
            </a:r>
            <a:r>
              <a:rPr lang="fr-FR" altLang="it-IT" sz="3600" b="1" dirty="0">
                <a:solidFill>
                  <a:schemeClr val="accent2"/>
                </a:solidFill>
              </a:rPr>
              <a:t>19 HG</a:t>
            </a:r>
            <a:r>
              <a:rPr lang="en-US" altLang="it-IT" b="1" dirty="0">
                <a:solidFill>
                  <a:srgbClr val="FF3300"/>
                </a:solidFill>
              </a:rPr>
              <a:t> 			before	   after</a:t>
            </a:r>
            <a:r>
              <a:rPr lang="en-US" altLang="it-IT" b="1" dirty="0">
                <a:solidFill>
                  <a:srgbClr val="000000"/>
                </a:solidFill>
              </a:rPr>
              <a:t>  	 	    	</a:t>
            </a:r>
            <a:r>
              <a:rPr lang="en-US" altLang="it-IT" b="1" dirty="0">
                <a:solidFill>
                  <a:srgbClr val="FF3300"/>
                </a:solidFill>
              </a:rPr>
              <a:t>before	       after</a:t>
            </a:r>
            <a:r>
              <a:rPr lang="en-US" altLang="it-IT" b="1" dirty="0">
                <a:solidFill>
                  <a:srgbClr val="000000"/>
                </a:solidFill>
              </a:rPr>
              <a:t> </a:t>
            </a:r>
          </a:p>
          <a:p>
            <a:pPr>
              <a:lnSpc>
                <a:spcPct val="20000"/>
              </a:lnSpc>
              <a:spcBef>
                <a:spcPct val="50000"/>
              </a:spcBef>
              <a:buFontTx/>
              <a:buNone/>
            </a:pPr>
            <a:r>
              <a:rPr lang="en-US" altLang="it-IT" b="1" dirty="0">
                <a:solidFill>
                  <a:srgbClr val="000000"/>
                </a:solidFill>
              </a:rPr>
              <a:t>9.4±4.8 ==&gt; 6.6±2.6 	  	 9.0±3.3 ==&gt; 9.3±3.9 ***</a:t>
            </a:r>
            <a:endParaRPr lang="fr-FR" altLang="it-IT" b="1" dirty="0">
              <a:solidFill>
                <a:srgbClr val="000000"/>
              </a:solidFill>
            </a:endParaRPr>
          </a:p>
          <a:p>
            <a:pPr>
              <a:lnSpc>
                <a:spcPct val="40000"/>
              </a:lnSpc>
              <a:spcBef>
                <a:spcPct val="50000"/>
              </a:spcBef>
              <a:buFontTx/>
              <a:buNone/>
            </a:pPr>
            <a:endParaRPr lang="fr-FR" altLang="it-IT" sz="3600" b="1" dirty="0">
              <a:solidFill>
                <a:schemeClr val="accent2"/>
              </a:solidFill>
            </a:endParaRPr>
          </a:p>
          <a:p>
            <a:pPr>
              <a:lnSpc>
                <a:spcPct val="60000"/>
              </a:lnSpc>
              <a:spcBef>
                <a:spcPct val="50000"/>
              </a:spcBef>
              <a:buFontTx/>
              <a:buNone/>
            </a:pPr>
            <a:r>
              <a:rPr lang="fr-FR" altLang="it-IT" sz="3600" b="1" dirty="0">
                <a:solidFill>
                  <a:schemeClr val="accent2"/>
                </a:solidFill>
              </a:rPr>
              <a:t>34 LG 	   				12 LG</a:t>
            </a:r>
          </a:p>
          <a:p>
            <a:pPr>
              <a:lnSpc>
                <a:spcPct val="60000"/>
              </a:lnSpc>
              <a:spcBef>
                <a:spcPct val="50000"/>
              </a:spcBef>
              <a:buFontTx/>
              <a:buNone/>
            </a:pPr>
            <a:r>
              <a:rPr lang="en-US" altLang="it-IT" b="1" dirty="0">
                <a:solidFill>
                  <a:srgbClr val="FF3300"/>
                </a:solidFill>
              </a:rPr>
              <a:t>before	   after</a:t>
            </a:r>
            <a:r>
              <a:rPr lang="en-US" altLang="it-IT" b="1" dirty="0">
                <a:solidFill>
                  <a:srgbClr val="000000"/>
                </a:solidFill>
              </a:rPr>
              <a:t>  	 	         </a:t>
            </a:r>
            <a:r>
              <a:rPr lang="en-US" altLang="it-IT" b="1" dirty="0">
                <a:solidFill>
                  <a:srgbClr val="FF3300"/>
                </a:solidFill>
              </a:rPr>
              <a:t>before	       after</a:t>
            </a:r>
            <a:endParaRPr lang="fr-FR" altLang="it-IT" b="1" dirty="0">
              <a:solidFill>
                <a:srgbClr val="000000"/>
              </a:solidFill>
            </a:endParaRPr>
          </a:p>
          <a:p>
            <a:pPr>
              <a:lnSpc>
                <a:spcPct val="20000"/>
              </a:lnSpc>
              <a:spcBef>
                <a:spcPct val="50000"/>
              </a:spcBef>
              <a:buFontTx/>
              <a:buNone/>
            </a:pPr>
            <a:r>
              <a:rPr lang="en-US" altLang="it-IT" b="1" dirty="0">
                <a:solidFill>
                  <a:srgbClr val="000000"/>
                </a:solidFill>
              </a:rPr>
              <a:t>7.6±2.3 ==&gt; 6.8±3.0 		  5.4±2.3 ==&gt; 8.7±1.7 ***</a:t>
            </a:r>
            <a:endParaRPr lang="fr-FR" altLang="it-IT" b="1" dirty="0">
              <a:solidFill>
                <a:srgbClr val="000000"/>
              </a:solidFill>
            </a:endParaRPr>
          </a:p>
          <a:p>
            <a:pPr>
              <a:spcBef>
                <a:spcPct val="0"/>
              </a:spcBef>
              <a:buFontTx/>
              <a:buNone/>
            </a:pPr>
            <a:endParaRPr lang="en-US" altLang="it-IT" sz="2400" b="1" dirty="0">
              <a:solidFill>
                <a:srgbClr val="000000"/>
              </a:solidFill>
            </a:endParaRPr>
          </a:p>
          <a:p>
            <a:pPr>
              <a:spcBef>
                <a:spcPct val="0"/>
              </a:spcBef>
              <a:buFontTx/>
              <a:buNone/>
            </a:pPr>
            <a:r>
              <a:rPr lang="en-US" altLang="it-IT" sz="2400" b="1" dirty="0">
                <a:solidFill>
                  <a:srgbClr val="000000"/>
                </a:solidFill>
              </a:rPr>
              <a:t>*** Highly significant longitudinal difference between groups.</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30" name="Object 7"/>
          <p:cNvGraphicFramePr>
            <a:graphicFrameLocks noChangeAspect="1"/>
          </p:cNvGraphicFramePr>
          <p:nvPr>
            <p:extLst>
              <p:ext uri="{D42A27DB-BD31-4B8C-83A1-F6EECF244321}">
                <p14:modId xmlns:p14="http://schemas.microsoft.com/office/powerpoint/2010/main" val="2152801915"/>
              </p:ext>
            </p:extLst>
          </p:nvPr>
        </p:nvGraphicFramePr>
        <p:xfrm>
          <a:off x="0" y="0"/>
          <a:ext cx="10283825" cy="6846888"/>
        </p:xfrm>
        <a:graphic>
          <a:graphicData uri="http://schemas.openxmlformats.org/presentationml/2006/ole">
            <mc:AlternateContent xmlns:mc="http://schemas.openxmlformats.org/markup-compatibility/2006">
              <mc:Choice xmlns:v="urn:schemas-microsoft-com:vml" Requires="v">
                <p:oleObj spid="_x0000_s22988" name="Foglio di lavoro" r:id="rId4" imgW="9235433" imgH="6637127" progId="Excel.Sheet.8">
                  <p:embed/>
                </p:oleObj>
              </mc:Choice>
              <mc:Fallback>
                <p:oleObj name="Foglio di lavoro" r:id="rId4" imgW="9235433" imgH="6637127" progId="Excel.Sheet.8">
                  <p:embed/>
                  <p:pic>
                    <p:nvPicPr>
                      <p:cNvPr id="0" name="Object 7"/>
                      <p:cNvPicPr>
                        <a:picLocks noChangeAspect="1" noChangeArrowheads="1"/>
                      </p:cNvPicPr>
                      <p:nvPr/>
                    </p:nvPicPr>
                    <p:blipFill>
                      <a:blip r:embed="rId5"/>
                      <a:srcRect/>
                      <a:stretch>
                        <a:fillRect/>
                      </a:stretch>
                    </p:blipFill>
                    <p:spPr bwMode="auto">
                      <a:xfrm>
                        <a:off x="0" y="0"/>
                        <a:ext cx="10283825" cy="684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82" name="Object 7"/>
          <p:cNvGraphicFramePr>
            <a:graphicFrameLocks noChangeAspect="1"/>
          </p:cNvGraphicFramePr>
          <p:nvPr>
            <p:extLst>
              <p:ext uri="{D42A27DB-BD31-4B8C-83A1-F6EECF244321}">
                <p14:modId xmlns:p14="http://schemas.microsoft.com/office/powerpoint/2010/main" val="1341024731"/>
              </p:ext>
            </p:extLst>
          </p:nvPr>
        </p:nvGraphicFramePr>
        <p:xfrm>
          <a:off x="0" y="0"/>
          <a:ext cx="10350500" cy="6821488"/>
        </p:xfrm>
        <a:graphic>
          <a:graphicData uri="http://schemas.openxmlformats.org/presentationml/2006/ole">
            <mc:AlternateContent xmlns:mc="http://schemas.openxmlformats.org/markup-compatibility/2006">
              <mc:Choice xmlns:v="urn:schemas-microsoft-com:vml" Requires="v">
                <p:oleObj spid="_x0000_s20940" name="Foglio di lavoro" r:id="rId4" imgW="9296332" imgH="5722592" progId="Excel.Sheet.8">
                  <p:embed/>
                </p:oleObj>
              </mc:Choice>
              <mc:Fallback>
                <p:oleObj name="Foglio di lavoro" r:id="rId4" imgW="9296332" imgH="5722592" progId="Excel.Sheet.8">
                  <p:embed/>
                  <p:pic>
                    <p:nvPicPr>
                      <p:cNvPr id="0" name="Object 7"/>
                      <p:cNvPicPr>
                        <a:picLocks noChangeAspect="1" noChangeArrowheads="1"/>
                      </p:cNvPicPr>
                      <p:nvPr/>
                    </p:nvPicPr>
                    <p:blipFill>
                      <a:blip r:embed="rId5"/>
                      <a:srcRect/>
                      <a:stretch>
                        <a:fillRect/>
                      </a:stretch>
                    </p:blipFill>
                    <p:spPr bwMode="auto">
                      <a:xfrm>
                        <a:off x="0" y="0"/>
                        <a:ext cx="10350500" cy="682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46956" y="958967"/>
            <a:ext cx="9991947" cy="5429179"/>
          </a:xfrm>
          <a:prstGeom prst="rect">
            <a:avLst/>
          </a:prstGeom>
          <a:noFill/>
        </p:spPr>
        <p:txBody>
          <a:bodyPr wrap="square" rtlCol="0">
            <a:spAutoFit/>
          </a:bodyPr>
          <a:lstStyle/>
          <a:p>
            <a:r>
              <a:rPr lang="it-IT" dirty="0"/>
              <a:t>In 21 control and 38 </a:t>
            </a:r>
            <a:r>
              <a:rPr lang="it-IT" dirty="0" err="1"/>
              <a:t>trained</a:t>
            </a:r>
            <a:r>
              <a:rPr lang="it-IT" dirty="0"/>
              <a:t> </a:t>
            </a:r>
            <a:r>
              <a:rPr lang="it-IT" dirty="0" err="1"/>
              <a:t>subjects</a:t>
            </a:r>
            <a:r>
              <a:rPr lang="it-IT" dirty="0"/>
              <a:t>, </a:t>
            </a:r>
            <a:r>
              <a:rPr lang="it-IT" dirty="0" err="1"/>
              <a:t>all</a:t>
            </a:r>
            <a:r>
              <a:rPr lang="it-IT" dirty="0"/>
              <a:t> </a:t>
            </a:r>
            <a:r>
              <a:rPr lang="it-IT" dirty="0" smtClean="0"/>
              <a:t>OW</a:t>
            </a:r>
          </a:p>
          <a:p>
            <a:r>
              <a:rPr lang="it-IT" dirty="0" err="1" smtClean="0"/>
              <a:t>Subjects</a:t>
            </a:r>
            <a:r>
              <a:rPr lang="it-IT" dirty="0" smtClean="0"/>
              <a:t>			21 Control			38 </a:t>
            </a:r>
            <a:r>
              <a:rPr lang="it-IT" dirty="0" err="1" smtClean="0"/>
              <a:t>Trained</a:t>
            </a:r>
            <a:r>
              <a:rPr lang="it-IT" dirty="0" smtClean="0"/>
              <a:t>	        </a:t>
            </a:r>
          </a:p>
          <a:p>
            <a:endParaRPr lang="it-IT" dirty="0"/>
          </a:p>
          <a:p>
            <a:r>
              <a:rPr lang="en-GB" dirty="0" smtClean="0"/>
              <a:t>Vegetable </a:t>
            </a:r>
            <a:r>
              <a:rPr lang="en-GB" dirty="0"/>
              <a:t>intake</a:t>
            </a:r>
            <a:r>
              <a:rPr lang="en-GB" baseline="30000" dirty="0"/>
              <a:t>5		</a:t>
            </a:r>
            <a:r>
              <a:rPr lang="en-GB" dirty="0"/>
              <a:t>246±188     427±263</a:t>
            </a:r>
            <a:r>
              <a:rPr lang="en-GB" baseline="30000" dirty="0">
                <a:solidFill>
                  <a:srgbClr val="000000"/>
                </a:solidFill>
                <a:latin typeface="Calibri"/>
                <a:ea typeface="Times New Roman"/>
                <a:cs typeface="Calibri"/>
              </a:rPr>
              <a:t>**b</a:t>
            </a:r>
            <a:r>
              <a:rPr lang="en-GB" dirty="0"/>
              <a:t>  274±166    449±218 </a:t>
            </a:r>
            <a:r>
              <a:rPr lang="en-US" baseline="30000" dirty="0">
                <a:solidFill>
                  <a:srgbClr val="000000"/>
                </a:solidFill>
                <a:latin typeface="Calibri"/>
                <a:ea typeface="Times New Roman"/>
                <a:cs typeface="Calibri"/>
              </a:rPr>
              <a:t>***b</a:t>
            </a:r>
            <a:r>
              <a:rPr lang="en-GB" baseline="30000" dirty="0"/>
              <a:t> </a:t>
            </a:r>
            <a:r>
              <a:rPr lang="en-GB" dirty="0"/>
              <a:t>         </a:t>
            </a:r>
            <a:endParaRPr lang="en-GB" baseline="30000" dirty="0"/>
          </a:p>
          <a:p>
            <a:endParaRPr lang="it-IT" dirty="0"/>
          </a:p>
          <a:p>
            <a:r>
              <a:rPr lang="en-GB" dirty="0"/>
              <a:t>BMI				29.1±5.6      28.2±5.6       28.7±3.5    26.5±3.5</a:t>
            </a:r>
          </a:p>
          <a:p>
            <a:r>
              <a:rPr lang="en-GB" dirty="0" smtClean="0"/>
              <a:t>                                                                                                                   </a:t>
            </a:r>
            <a:r>
              <a:rPr lang="en-GB" baseline="30000" dirty="0">
                <a:solidFill>
                  <a:srgbClr val="000000"/>
                </a:solidFill>
                <a:latin typeface="Calibri"/>
                <a:ea typeface="Times New Roman"/>
                <a:cs typeface="Calibri"/>
              </a:rPr>
              <a:t>**a,***b</a:t>
            </a:r>
            <a:endParaRPr lang="it-IT" dirty="0"/>
          </a:p>
          <a:p>
            <a:r>
              <a:rPr lang="it-IT" dirty="0" smtClean="0"/>
              <a:t>Energy </a:t>
            </a:r>
            <a:r>
              <a:rPr lang="it-IT" dirty="0" err="1"/>
              <a:t>intake</a:t>
            </a:r>
            <a:r>
              <a:rPr lang="it-IT" dirty="0"/>
              <a:t>			1728</a:t>
            </a:r>
            <a:r>
              <a:rPr lang="en-GB" dirty="0"/>
              <a:t>±551   1310±532  1756±585  1069±487</a:t>
            </a:r>
            <a:r>
              <a:rPr lang="en-US" baseline="30000" dirty="0">
                <a:solidFill>
                  <a:srgbClr val="000000"/>
                </a:solidFill>
                <a:latin typeface="Calibri"/>
                <a:ea typeface="Times New Roman"/>
                <a:cs typeface="Calibri"/>
              </a:rPr>
              <a:t> ***b</a:t>
            </a:r>
            <a:endParaRPr lang="it-IT" dirty="0"/>
          </a:p>
          <a:p>
            <a:endParaRPr lang="it-IT" dirty="0" smtClean="0"/>
          </a:p>
          <a:p>
            <a:r>
              <a:rPr lang="en-GB" dirty="0"/>
              <a:t>Mean </a:t>
            </a:r>
            <a:r>
              <a:rPr lang="en-GB" dirty="0" err="1"/>
              <a:t>premeal</a:t>
            </a:r>
            <a:r>
              <a:rPr lang="en-GB" dirty="0"/>
              <a:t> BG		85.7±9.0      89.3±8.2 </a:t>
            </a:r>
            <a:r>
              <a:rPr lang="en-GB" baseline="30000" dirty="0"/>
              <a:t>*,b   </a:t>
            </a:r>
            <a:r>
              <a:rPr lang="en-GB" dirty="0"/>
              <a:t>86.8±8.7   78.8±6.8 </a:t>
            </a:r>
            <a:r>
              <a:rPr lang="en-US" dirty="0">
                <a:solidFill>
                  <a:srgbClr val="000000"/>
                </a:solidFill>
                <a:latin typeface="Calibri"/>
                <a:ea typeface="Times New Roman"/>
                <a:cs typeface="Calibri"/>
              </a:rPr>
              <a:t> </a:t>
            </a:r>
            <a:endParaRPr lang="en-US" sz="1050" dirty="0">
              <a:latin typeface="Calibri"/>
              <a:ea typeface="Calibri"/>
              <a:cs typeface="Times New Roman"/>
            </a:endParaRPr>
          </a:p>
          <a:p>
            <a:pPr>
              <a:lnSpc>
                <a:spcPct val="115000"/>
              </a:lnSpc>
              <a:spcAft>
                <a:spcPts val="0"/>
              </a:spcAft>
            </a:pPr>
            <a:r>
              <a:rPr lang="en-US" dirty="0" smtClean="0">
                <a:solidFill>
                  <a:srgbClr val="000000"/>
                </a:solidFill>
                <a:latin typeface="Calibri"/>
                <a:ea typeface="Times New Roman"/>
                <a:cs typeface="Calibri"/>
              </a:rPr>
              <a:t>									         </a:t>
            </a:r>
            <a:r>
              <a:rPr lang="en-GB" baseline="30000" dirty="0"/>
              <a:t>***,a***,b</a:t>
            </a:r>
            <a:endParaRPr lang="it-IT" dirty="0"/>
          </a:p>
          <a:p>
            <a:pPr>
              <a:lnSpc>
                <a:spcPct val="115000"/>
              </a:lnSpc>
              <a:spcAft>
                <a:spcPts val="0"/>
              </a:spcAft>
            </a:pPr>
            <a:endParaRPr lang="en-US" dirty="0">
              <a:solidFill>
                <a:srgbClr val="000000"/>
              </a:solidFill>
              <a:latin typeface="Calibri"/>
              <a:ea typeface="Times New Roman"/>
              <a:cs typeface="Calibri"/>
            </a:endParaRPr>
          </a:p>
          <a:p>
            <a:pPr>
              <a:lnSpc>
                <a:spcPct val="115000"/>
              </a:lnSpc>
              <a:spcAft>
                <a:spcPts val="0"/>
              </a:spcAft>
            </a:pPr>
            <a:r>
              <a:rPr lang="en-US" dirty="0" smtClean="0">
                <a:solidFill>
                  <a:srgbClr val="000000"/>
                </a:solidFill>
                <a:latin typeface="Calibri"/>
                <a:ea typeface="Times New Roman"/>
                <a:cs typeface="Calibri"/>
              </a:rPr>
              <a:t>Mean </a:t>
            </a:r>
            <a:r>
              <a:rPr lang="en-US" dirty="0">
                <a:solidFill>
                  <a:srgbClr val="000000"/>
                </a:solidFill>
                <a:latin typeface="Calibri"/>
                <a:ea typeface="Times New Roman"/>
                <a:cs typeface="Calibri"/>
              </a:rPr>
              <a:t>± SD.      *P , 0.05; **P , 0.01; ***P , 0.001. </a:t>
            </a:r>
            <a:endParaRPr lang="en-US" sz="1050" dirty="0">
              <a:latin typeface="Calibri"/>
              <a:ea typeface="Calibri"/>
              <a:cs typeface="Times New Roman"/>
            </a:endParaRPr>
          </a:p>
          <a:p>
            <a:r>
              <a:rPr lang="it-IT" dirty="0" smtClean="0"/>
              <a:t>	</a:t>
            </a:r>
            <a:r>
              <a:rPr lang="it-IT" dirty="0"/>
              <a:t>	a = </a:t>
            </a:r>
            <a:r>
              <a:rPr lang="it-IT" dirty="0" err="1"/>
              <a:t>longitudinal</a:t>
            </a:r>
            <a:r>
              <a:rPr lang="it-IT" dirty="0"/>
              <a:t> </a:t>
            </a:r>
            <a:r>
              <a:rPr lang="it-IT" dirty="0" err="1"/>
              <a:t>differences</a:t>
            </a:r>
            <a:r>
              <a:rPr lang="it-IT" dirty="0"/>
              <a:t>     b = </a:t>
            </a:r>
            <a:r>
              <a:rPr lang="it-IT" dirty="0" err="1"/>
              <a:t>pre</a:t>
            </a:r>
            <a:r>
              <a:rPr lang="it-IT"/>
              <a:t>/post </a:t>
            </a:r>
            <a:endParaRPr lang="it-IT" dirty="0"/>
          </a:p>
        </p:txBody>
      </p:sp>
    </p:spTree>
    <p:extLst>
      <p:ext uri="{BB962C8B-B14F-4D97-AF65-F5344CB8AC3E}">
        <p14:creationId xmlns:p14="http://schemas.microsoft.com/office/powerpoint/2010/main" val="348086733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0898" name="Text Box 2"/>
          <p:cNvSpPr txBox="1">
            <a:spLocks noChangeArrowheads="1"/>
          </p:cNvSpPr>
          <p:nvPr/>
        </p:nvSpPr>
        <p:spPr bwMode="auto">
          <a:xfrm>
            <a:off x="228600" y="228600"/>
            <a:ext cx="9753600" cy="5687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90000"/>
              </a:lnSpc>
              <a:defRPr/>
            </a:pPr>
            <a:r>
              <a:rPr lang="en-US" sz="4400" b="1" dirty="0" smtClean="0"/>
              <a:t>Low mean BG </a:t>
            </a:r>
            <a:r>
              <a:rPr lang="en-US" sz="4400" b="1" u="sng" dirty="0" smtClean="0">
                <a:solidFill>
                  <a:srgbClr val="0066FF"/>
                </a:solidFill>
                <a:effectLst>
                  <a:outerShdw blurRad="38100" dist="38100" dir="2700000" algn="tl">
                    <a:srgbClr val="000000"/>
                  </a:outerShdw>
                </a:effectLst>
              </a:rPr>
              <a:t>naturally</a:t>
            </a:r>
            <a:r>
              <a:rPr lang="en-US" sz="4400" b="1" dirty="0" smtClean="0"/>
              <a:t> </a:t>
            </a:r>
            <a:r>
              <a:rPr lang="en-US" sz="4400" b="1" dirty="0"/>
              <a:t>occurred in a minority of healthy people </a:t>
            </a:r>
            <a:r>
              <a:rPr lang="en-US" sz="4400" b="1" u="sng" dirty="0"/>
              <a:t>before the meals</a:t>
            </a:r>
            <a:r>
              <a:rPr lang="en-US" sz="4400" b="1" dirty="0"/>
              <a:t> and could be </a:t>
            </a:r>
            <a:r>
              <a:rPr lang="en-US" sz="4400" b="1" u="sng" dirty="0">
                <a:solidFill>
                  <a:srgbClr val="0066FF"/>
                </a:solidFill>
                <a:effectLst>
                  <a:outerShdw blurRad="38100" dist="38100" dir="2700000" algn="tl">
                    <a:srgbClr val="000000"/>
                  </a:outerShdw>
                </a:effectLst>
              </a:rPr>
              <a:t>learned</a:t>
            </a:r>
            <a:r>
              <a:rPr lang="en-US" sz="4400" b="1" dirty="0"/>
              <a:t> by the majority who showed higher levels.</a:t>
            </a:r>
            <a:r>
              <a:rPr lang="en-US" sz="4800" b="1" dirty="0"/>
              <a:t> </a:t>
            </a:r>
          </a:p>
          <a:p>
            <a:pPr algn="ctr">
              <a:lnSpc>
                <a:spcPct val="90000"/>
              </a:lnSpc>
              <a:defRPr/>
            </a:pPr>
            <a:r>
              <a:rPr lang="en-US" sz="4800" b="1" dirty="0"/>
              <a:t>  </a:t>
            </a:r>
            <a:r>
              <a:rPr lang="en-US" sz="4400" b="1" dirty="0">
                <a:solidFill>
                  <a:schemeClr val="accent1">
                    <a:lumMod val="50000"/>
                  </a:schemeClr>
                </a:solidFill>
              </a:rPr>
              <a:t>Given its novelty, only people with functional complaints (from abdominal pain or diarrhea to insulin resistance, hypertension or overweight) might seek to </a:t>
            </a:r>
            <a:r>
              <a:rPr lang="en-US" sz="4400" b="1" dirty="0" smtClean="0">
                <a:solidFill>
                  <a:schemeClr val="accent1">
                    <a:lumMod val="50000"/>
                  </a:schemeClr>
                </a:solidFill>
              </a:rPr>
              <a:t>train ‘Hunger Recognition’. </a:t>
            </a:r>
            <a:endParaRPr lang="en-US" sz="3600" b="1" dirty="0">
              <a:solidFill>
                <a:schemeClr val="accent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18964" y="260648"/>
            <a:ext cx="9793088" cy="6740307"/>
          </a:xfrm>
          <a:prstGeom prst="rect">
            <a:avLst/>
          </a:prstGeom>
          <a:noFill/>
        </p:spPr>
        <p:txBody>
          <a:bodyPr wrap="square" rtlCol="0">
            <a:spAutoFit/>
          </a:bodyPr>
          <a:lstStyle/>
          <a:p>
            <a:r>
              <a:rPr lang="en-US" sz="3600" dirty="0"/>
              <a:t>A significant longitudinal decrease was found in body weight (trained NW: -2.5 ± 4.6 kg; OW -6.7 ± 4.5 </a:t>
            </a:r>
            <a:r>
              <a:rPr lang="en-US" sz="3600" dirty="0" smtClean="0"/>
              <a:t>kg; controls</a:t>
            </a:r>
            <a:r>
              <a:rPr lang="en-US" sz="3600" dirty="0"/>
              <a:t>: NW +3.5 ± 4.0 kg and OW -3.4 ± 4.0 kg; P = 0.006 and 0.029) and in energy intake, mean BG, </a:t>
            </a:r>
            <a:r>
              <a:rPr lang="en-US" sz="3600" dirty="0" smtClean="0"/>
              <a:t>standard deviation </a:t>
            </a:r>
            <a:r>
              <a:rPr lang="en-US" sz="3600" dirty="0"/>
              <a:t>of diary BG (BG as recorded by subjects’ 7-day diary), BMI, and arm and leg skin-fold thickness in (</a:t>
            </a:r>
            <a:r>
              <a:rPr lang="en-US" sz="3600" dirty="0" smtClean="0"/>
              <a:t>OW and </a:t>
            </a:r>
            <a:r>
              <a:rPr lang="en-US" sz="3600" dirty="0"/>
              <a:t>NW) HBG subjects. OW LBG subjects significantly decreased body weight (trained: -4.0 ± 2.4 kg; controls: -0.4 </a:t>
            </a:r>
            <a:r>
              <a:rPr lang="en-US" sz="3600" dirty="0" smtClean="0"/>
              <a:t>±3.7 </a:t>
            </a:r>
            <a:r>
              <a:rPr lang="en-US" sz="3600" dirty="0"/>
              <a:t>kg; P = 0.037). </a:t>
            </a:r>
            <a:endParaRPr lang="en-US" sz="3600" dirty="0" smtClean="0"/>
          </a:p>
          <a:p>
            <a:r>
              <a:rPr lang="pt-BR" sz="3600" dirty="0"/>
              <a:t>29.1 ± </a:t>
            </a:r>
            <a:r>
              <a:rPr lang="pt-BR" sz="3600" dirty="0" smtClean="0"/>
              <a:t>7.9</a:t>
            </a:r>
            <a:r>
              <a:rPr lang="pt-BR" sz="3600" dirty="0" smtClean="0">
                <a:sym typeface="Wingdings" panose="05000000000000000000" pitchFamily="2" charset="2"/>
              </a:rPr>
              <a:t></a:t>
            </a:r>
            <a:r>
              <a:rPr lang="pt-BR" sz="3600" dirty="0" smtClean="0"/>
              <a:t>28.9 </a:t>
            </a:r>
            <a:r>
              <a:rPr lang="pt-BR" sz="3600" dirty="0"/>
              <a:t>± 7.6 </a:t>
            </a:r>
            <a:r>
              <a:rPr lang="pt-BR" sz="3600" dirty="0" smtClean="0"/>
              <a:t>      27.9 </a:t>
            </a:r>
            <a:r>
              <a:rPr lang="pt-BR" sz="3600" dirty="0"/>
              <a:t>± </a:t>
            </a:r>
            <a:r>
              <a:rPr lang="pt-BR" sz="3600" dirty="0" smtClean="0"/>
              <a:t>2.0</a:t>
            </a:r>
            <a:r>
              <a:rPr lang="pt-BR" sz="3600" dirty="0" smtClean="0">
                <a:sym typeface="Wingdings" panose="05000000000000000000" pitchFamily="2" charset="2"/>
              </a:rPr>
              <a:t></a:t>
            </a:r>
            <a:r>
              <a:rPr lang="pt-BR" sz="3600" dirty="0" smtClean="0"/>
              <a:t>26.5 </a:t>
            </a:r>
            <a:r>
              <a:rPr lang="pt-BR" sz="3600" dirty="0"/>
              <a:t>± 1.9 *,a</a:t>
            </a:r>
            <a:r>
              <a:rPr lang="pt-BR" sz="3600" dirty="0" smtClean="0"/>
              <a:t>***,</a:t>
            </a:r>
            <a:r>
              <a:rPr lang="it-IT" sz="3600" dirty="0" smtClean="0"/>
              <a:t>b</a:t>
            </a:r>
            <a:endParaRPr lang="it-IT" sz="3600" dirty="0"/>
          </a:p>
        </p:txBody>
      </p:sp>
    </p:spTree>
    <p:extLst>
      <p:ext uri="{BB962C8B-B14F-4D97-AF65-F5344CB8AC3E}">
        <p14:creationId xmlns:p14="http://schemas.microsoft.com/office/powerpoint/2010/main" val="205495272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46956" y="764704"/>
            <a:ext cx="9721080" cy="5232202"/>
          </a:xfrm>
          <a:prstGeom prst="rect">
            <a:avLst/>
          </a:prstGeom>
          <a:noFill/>
        </p:spPr>
        <p:txBody>
          <a:bodyPr wrap="square" rtlCol="0">
            <a:spAutoFit/>
          </a:bodyPr>
          <a:lstStyle/>
          <a:p>
            <a:r>
              <a:rPr lang="en-US" dirty="0" smtClean="0"/>
              <a:t>Weight</a:t>
            </a:r>
            <a:endParaRPr lang="en-US" dirty="0"/>
          </a:p>
          <a:p>
            <a:r>
              <a:rPr lang="en-US" sz="2800" dirty="0"/>
              <a:t>Hunger Recognition was associated with significant decreases in body weight and body mass index (BMI) in OW subjects compared to controls after 7 weeks of training and after 3 further months of application. </a:t>
            </a:r>
            <a:endParaRPr lang="en-US" sz="2800" dirty="0" smtClean="0"/>
          </a:p>
          <a:p>
            <a:pPr algn="ctr"/>
            <a:endParaRPr lang="en-US" sz="1800" b="1" dirty="0" smtClean="0">
              <a:solidFill>
                <a:srgbClr val="FF0000"/>
              </a:solidFill>
            </a:endParaRPr>
          </a:p>
          <a:p>
            <a:pPr algn="ctr"/>
            <a:r>
              <a:rPr lang="en-US" sz="4800" b="1" dirty="0" smtClean="0">
                <a:solidFill>
                  <a:srgbClr val="FF0000"/>
                </a:solidFill>
              </a:rPr>
              <a:t>After training, BMI </a:t>
            </a:r>
            <a:r>
              <a:rPr lang="en-US" sz="4800" b="1" dirty="0">
                <a:solidFill>
                  <a:srgbClr val="FF0000"/>
                </a:solidFill>
              </a:rPr>
              <a:t>decreased from </a:t>
            </a:r>
            <a:endParaRPr lang="en-US" sz="4800" b="1" dirty="0" smtClean="0">
              <a:solidFill>
                <a:srgbClr val="FF0000"/>
              </a:solidFill>
            </a:endParaRPr>
          </a:p>
          <a:p>
            <a:pPr algn="ctr"/>
            <a:r>
              <a:rPr lang="en-US" sz="4800" b="1" dirty="0" smtClean="0">
                <a:solidFill>
                  <a:srgbClr val="FF0000"/>
                </a:solidFill>
              </a:rPr>
              <a:t>28.7 </a:t>
            </a:r>
            <a:r>
              <a:rPr lang="en-US" sz="4800" b="1" dirty="0">
                <a:solidFill>
                  <a:srgbClr val="FF0000"/>
                </a:solidFill>
              </a:rPr>
              <a:t>± 3.5 to 26.5 ± </a:t>
            </a:r>
            <a:r>
              <a:rPr lang="en-US" sz="4800" b="1" dirty="0" smtClean="0">
                <a:solidFill>
                  <a:srgbClr val="FF0000"/>
                </a:solidFill>
              </a:rPr>
              <a:t>3.5</a:t>
            </a:r>
          </a:p>
          <a:p>
            <a:r>
              <a:rPr lang="en-US" sz="2800" dirty="0" smtClean="0"/>
              <a:t>The </a:t>
            </a:r>
            <a:r>
              <a:rPr lang="en-US" sz="2800" dirty="0"/>
              <a:t>decrease was significant in comparison to controls (P = 0.004) and in comparison with baseline values of the same group (P = 0.0001). </a:t>
            </a:r>
            <a:endParaRPr lang="en-US" sz="2800" dirty="0" smtClean="0"/>
          </a:p>
        </p:txBody>
      </p:sp>
    </p:spTree>
    <p:extLst>
      <p:ext uri="{BB962C8B-B14F-4D97-AF65-F5344CB8AC3E}">
        <p14:creationId xmlns:p14="http://schemas.microsoft.com/office/powerpoint/2010/main" val="397430389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Tema di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i Offic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it-IT"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it-IT"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Tema di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i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i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i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i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i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i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9720</TotalTime>
  <Words>1911</Words>
  <Application>Microsoft Office PowerPoint</Application>
  <PresentationFormat>Diapositive 35 mm</PresentationFormat>
  <Paragraphs>223</Paragraphs>
  <Slides>50</Slides>
  <Notes>6</Notes>
  <HiddenSlides>1</HiddenSlides>
  <MMClips>1</MMClips>
  <ScaleCrop>false</ScaleCrop>
  <HeadingPairs>
    <vt:vector size="6" baseType="variant">
      <vt:variant>
        <vt:lpstr>Tema</vt:lpstr>
      </vt:variant>
      <vt:variant>
        <vt:i4>1</vt:i4>
      </vt:variant>
      <vt:variant>
        <vt:lpstr>Server OLE incorporati</vt:lpstr>
      </vt:variant>
      <vt:variant>
        <vt:i4>4</vt:i4>
      </vt:variant>
      <vt:variant>
        <vt:lpstr>Titoli diapositive</vt:lpstr>
      </vt:variant>
      <vt:variant>
        <vt:i4>50</vt:i4>
      </vt:variant>
    </vt:vector>
  </HeadingPairs>
  <TitlesOfParts>
    <vt:vector size="55" baseType="lpstr">
      <vt:lpstr>Tema di Office</vt:lpstr>
      <vt:lpstr>Presentazione</vt:lpstr>
      <vt:lpstr>Fotografia di Photo Editor </vt:lpstr>
      <vt:lpstr>SPW 11.0 Graph</vt:lpstr>
      <vt:lpstr>Foglio di lavoro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Non-starchy vegetables = NSV</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  Effects of heavy outdoor work  in 6 vs. 21 sedentary subjects out of 27 trained subjects who remained with high blood glucose at end of investigation.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Nessun titolo diapositiva</dc:title>
  <dc:creator>User88</dc:creator>
  <cp:lastModifiedBy>Mario</cp:lastModifiedBy>
  <cp:revision>723</cp:revision>
  <cp:lastPrinted>2016-06-01T14:53:35Z</cp:lastPrinted>
  <dcterms:created xsi:type="dcterms:W3CDTF">2004-03-11T15:32:53Z</dcterms:created>
  <dcterms:modified xsi:type="dcterms:W3CDTF">2016-06-15T08:57:43Z</dcterms:modified>
</cp:coreProperties>
</file>