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0" r:id="rId1"/>
  </p:sldMasterIdLst>
  <p:notesMasterIdLst>
    <p:notesMasterId r:id="rId24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1" d="100"/>
          <a:sy n="81" d="100"/>
        </p:scale>
        <p:origin x="-1038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4FD1C-34B5-4246-ADEA-5C4C4949D797}" type="datetimeFigureOut">
              <a:rPr lang="fr-BE" smtClean="0"/>
              <a:t>10/08/2016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F3105B-B23B-4A41-B57C-6C4C97556C3C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33661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3105B-B23B-4A41-B57C-6C4C97556C3C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979378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F3105B-B23B-4A41-B57C-6C4C97556C3C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79153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6F1487A3-8D8D-446A-8804-921164D3C285}" type="datetime1">
              <a:rPr lang="fr-BE" smtClean="0"/>
              <a:t>10/08/2016</a:t>
            </a:fld>
            <a:endParaRPr lang="fr-BE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85852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2B06F-51CF-4679-9C9A-016AAEC73A97}" type="datetime1">
              <a:rPr lang="fr-BE" smtClean="0"/>
              <a:t>10/08/2016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46311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739E6-9C5F-45E5-B72A-0318711DBFDD}" type="datetime1">
              <a:rPr lang="fr-BE" smtClean="0"/>
              <a:t>10/08/2016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402058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406FE-4424-4435-A620-E47F5851E828}" type="datetime1">
              <a:rPr lang="fr-BE" smtClean="0"/>
              <a:t>10/08/2016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60220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C3BA0-A848-47FA-9CEA-542D0E986A02}" type="datetime1">
              <a:rPr lang="fr-BE" smtClean="0"/>
              <a:t>10/08/2016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5972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8D173-1920-4288-8781-8A579B21DADE}" type="datetime1">
              <a:rPr lang="fr-BE" smtClean="0"/>
              <a:t>10/08/2016</a:t>
            </a:fld>
            <a:endParaRPr lang="fr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13610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92086-EB59-4A33-94CE-5F7B8784A244}" type="datetime1">
              <a:rPr lang="fr-BE" smtClean="0"/>
              <a:t>10/08/2016</a:t>
            </a:fld>
            <a:endParaRPr lang="fr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49801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170A2F-5049-4A37-B84F-B69AF05D79FA}" type="datetime1">
              <a:rPr lang="fr-BE" smtClean="0"/>
              <a:t>10/08/2016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482301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blipFill>
            <a:blip r:embed="rId2"/>
            <a:stretch>
              <a:fillRect/>
            </a:stretch>
          </a:blip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7C89C-4D86-446B-B5AA-089547F8403D}" type="datetime1">
              <a:rPr lang="fr-BE" smtClean="0"/>
              <a:t>10/08/2016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1109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E6426D-CDF9-440C-BF3F-B6FC38229220}" type="datetime1">
              <a:rPr lang="fr-BE" smtClean="0"/>
              <a:t>10/08/2016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13154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083B8-124E-4549-BBFD-039AB7AD5DA1}" type="datetime1">
              <a:rPr lang="fr-BE" smtClean="0"/>
              <a:t>10/08/2016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243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3A3F5279-5611-4C41-B472-149FBDAC5A23}" type="datetime1">
              <a:rPr lang="fr-BE" smtClean="0"/>
              <a:t>10/08/2016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10265969-BA3C-43BF-A621-27F1DA20143F}" type="slidenum">
              <a:rPr lang="fr-BE" smtClean="0"/>
              <a:t>‹#›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18952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22" r:id="rId2"/>
    <p:sldLayoutId id="2147483823" r:id="rId3"/>
    <p:sldLayoutId id="2147483824" r:id="rId4"/>
    <p:sldLayoutId id="2147483825" r:id="rId5"/>
    <p:sldLayoutId id="2147483826" r:id="rId6"/>
    <p:sldLayoutId id="2147483827" r:id="rId7"/>
    <p:sldLayoutId id="2147483828" r:id="rId8"/>
    <p:sldLayoutId id="2147483829" r:id="rId9"/>
    <p:sldLayoutId id="2147483830" r:id="rId10"/>
    <p:sldLayoutId id="214748383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media2.m4a"/><Relationship Id="rId2" Type="http://schemas.microsoft.com/office/2007/relationships/media" Target="../media/media2.m4a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7" Type="http://schemas.openxmlformats.org/officeDocument/2006/relationships/image" Target="../media/image2.png"/><Relationship Id="rId2" Type="http://schemas.microsoft.com/office/2007/relationships/media" Target="../media/media3.m4a"/><Relationship Id="rId1" Type="http://schemas.openxmlformats.org/officeDocument/2006/relationships/tags" Target="../tags/tag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4.m4a"/><Relationship Id="rId7" Type="http://schemas.microsoft.com/office/2007/relationships/hdphoto" Target="../media/hdphoto1.wdp"/><Relationship Id="rId2" Type="http://schemas.microsoft.com/office/2007/relationships/media" Target="../media/media4.m4a"/><Relationship Id="rId1" Type="http://schemas.openxmlformats.org/officeDocument/2006/relationships/tags" Target="../tags/tag3.xml"/><Relationship Id="rId6" Type="http://schemas.openxmlformats.org/officeDocument/2006/relationships/image" Target="../media/image5.png"/><Relationship Id="rId11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7" Type="http://schemas.openxmlformats.org/officeDocument/2006/relationships/image" Target="../media/image2.png"/><Relationship Id="rId2" Type="http://schemas.microsoft.com/office/2007/relationships/media" Target="../media/media6.m4a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gif"/><Relationship Id="rId3" Type="http://schemas.openxmlformats.org/officeDocument/2006/relationships/audio" Target="../media/media7.m4a"/><Relationship Id="rId7" Type="http://schemas.openxmlformats.org/officeDocument/2006/relationships/image" Target="../media/image6.png"/><Relationship Id="rId12" Type="http://schemas.openxmlformats.org/officeDocument/2006/relationships/image" Target="../media/image2.png"/><Relationship Id="rId2" Type="http://schemas.microsoft.com/office/2007/relationships/media" Target="../media/media7.m4a"/><Relationship Id="rId1" Type="http://schemas.openxmlformats.org/officeDocument/2006/relationships/tags" Target="../tags/tag5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audio" Target="../media/media8.m4a"/><Relationship Id="rId7" Type="http://schemas.microsoft.com/office/2007/relationships/hdphoto" Target="../media/hdphoto3.wdp"/><Relationship Id="rId2" Type="http://schemas.microsoft.com/office/2007/relationships/media" Target="../media/media8.m4a"/><Relationship Id="rId1" Type="http://schemas.openxmlformats.org/officeDocument/2006/relationships/tags" Target="../tags/tag6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9.m4a"/><Relationship Id="rId7" Type="http://schemas.openxmlformats.org/officeDocument/2006/relationships/image" Target="../media/image19.gif"/><Relationship Id="rId2" Type="http://schemas.microsoft.com/office/2007/relationships/media" Target="../media/media9.m4a"/><Relationship Id="rId1" Type="http://schemas.openxmlformats.org/officeDocument/2006/relationships/tags" Target="../tags/tag7.xml"/><Relationship Id="rId6" Type="http://schemas.openxmlformats.org/officeDocument/2006/relationships/image" Target="../media/image14.gif"/><Relationship Id="rId5" Type="http://schemas.openxmlformats.org/officeDocument/2006/relationships/image" Target="../media/image13.gif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0.m4a"/><Relationship Id="rId7" Type="http://schemas.microsoft.com/office/2007/relationships/hdphoto" Target="../media/hdphoto4.wdp"/><Relationship Id="rId2" Type="http://schemas.microsoft.com/office/2007/relationships/media" Target="../media/media10.m4a"/><Relationship Id="rId1" Type="http://schemas.openxmlformats.org/officeDocument/2006/relationships/tags" Target="../tags/tag8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9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3.m4a"/><Relationship Id="rId7" Type="http://schemas.openxmlformats.org/officeDocument/2006/relationships/image" Target="../media/image24.png"/><Relationship Id="rId2" Type="http://schemas.microsoft.com/office/2007/relationships/media" Target="../media/media13.m4a"/><Relationship Id="rId1" Type="http://schemas.openxmlformats.org/officeDocument/2006/relationships/tags" Target="../tags/tag1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2.xml"/><Relationship Id="rId6" Type="http://schemas.openxmlformats.org/officeDocument/2006/relationships/image" Target="../media/image2.png"/><Relationship Id="rId5" Type="http://schemas.openxmlformats.org/officeDocument/2006/relationships/image" Target="../media/image25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1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6.m4a"/><Relationship Id="rId7" Type="http://schemas.openxmlformats.org/officeDocument/2006/relationships/image" Target="../media/image28.png"/><Relationship Id="rId2" Type="http://schemas.microsoft.com/office/2007/relationships/media" Target="../media/media16.m4a"/><Relationship Id="rId1" Type="http://schemas.openxmlformats.org/officeDocument/2006/relationships/tags" Target="../tags/tag14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7.m4a"/><Relationship Id="rId7" Type="http://schemas.openxmlformats.org/officeDocument/2006/relationships/image" Target="../media/image31.png"/><Relationship Id="rId2" Type="http://schemas.microsoft.com/office/2007/relationships/media" Target="../media/media17.m4a"/><Relationship Id="rId1" Type="http://schemas.openxmlformats.org/officeDocument/2006/relationships/tags" Target="../tags/tag15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8.m4a"/><Relationship Id="rId7" Type="http://schemas.openxmlformats.org/officeDocument/2006/relationships/image" Target="../media/image34.png"/><Relationship Id="rId2" Type="http://schemas.microsoft.com/office/2007/relationships/media" Target="../media/media18.m4a"/><Relationship Id="rId1" Type="http://schemas.openxmlformats.org/officeDocument/2006/relationships/tags" Target="../tags/tag16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media19.m4a"/><Relationship Id="rId2" Type="http://schemas.microsoft.com/office/2007/relationships/media" Target="../media/media19.m4a"/><Relationship Id="rId1" Type="http://schemas.openxmlformats.org/officeDocument/2006/relationships/tags" Target="../tags/tag17.xml"/><Relationship Id="rId6" Type="http://schemas.openxmlformats.org/officeDocument/2006/relationships/image" Target="../media/image2.png"/><Relationship Id="rId5" Type="http://schemas.openxmlformats.org/officeDocument/2006/relationships/image" Target="../media/image35.png"/><Relationship Id="rId4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media20.m4a"/><Relationship Id="rId7" Type="http://schemas.openxmlformats.org/officeDocument/2006/relationships/image" Target="../media/image2.png"/><Relationship Id="rId2" Type="http://schemas.microsoft.com/office/2007/relationships/media" Target="../media/media20.m4a"/><Relationship Id="rId1" Type="http://schemas.openxmlformats.org/officeDocument/2006/relationships/tags" Target="../tags/tag18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media21.m4a"/><Relationship Id="rId2" Type="http://schemas.microsoft.com/office/2007/relationships/media" Target="../media/media21.m4a"/><Relationship Id="rId1" Type="http://schemas.openxmlformats.org/officeDocument/2006/relationships/tags" Target="../tags/tag19.xml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5" Type="http://schemas.openxmlformats.org/officeDocument/2006/relationships/image" Target="../media/image2.png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58867" y="1180684"/>
            <a:ext cx="6748757" cy="2266523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 err="1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Metabonomic</a:t>
            </a:r>
            <a:r>
              <a:rPr lang="en-US" sz="40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:</a:t>
            </a:r>
            <a:br>
              <a:rPr lang="en-US" sz="40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</a:br>
            <a:r>
              <a:rPr lang="en-US" sz="4000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 principles</a:t>
            </a:r>
            <a:r>
              <a:rPr lang="en-US" sz="4000" dirty="0">
                <a:solidFill>
                  <a:schemeClr val="accent3">
                    <a:lumMod val="40000"/>
                    <a:lumOff val="60000"/>
                  </a:schemeClr>
                </a:solidFill>
              </a:rPr>
              <a:t>, applications in the pediatric field and epidemiology.</a:t>
            </a:r>
            <a:endParaRPr lang="fr-BE" sz="4000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2378812" y="3762796"/>
            <a:ext cx="5308866" cy="1107985"/>
          </a:xfrm>
        </p:spPr>
        <p:txBody>
          <a:bodyPr/>
          <a:lstStyle/>
          <a:p>
            <a:pPr algn="ctr"/>
            <a:r>
              <a:rPr lang="en-US" dirty="0"/>
              <a:t>Duquesne </a:t>
            </a:r>
            <a:r>
              <a:rPr lang="en-US" dirty="0" smtClean="0"/>
              <a:t>Marilyn</a:t>
            </a:r>
          </a:p>
          <a:p>
            <a:pPr algn="ctr"/>
            <a:r>
              <a:rPr lang="en-US" dirty="0" smtClean="0"/>
              <a:t>University of Mons, Belgium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tx1"/>
                </a:solidFill>
              </a:rPr>
              <a:t>1</a:t>
            </a:fld>
            <a:endParaRPr lang="fr-BE" dirty="0">
              <a:solidFill>
                <a:schemeClr val="tx1"/>
              </a:solidFill>
            </a:endParaRPr>
          </a:p>
        </p:txBody>
      </p:sp>
      <p:pic>
        <p:nvPicPr>
          <p:cNvPr id="14" name="Audio 1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96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582"/>
    </mc:Choice>
    <mc:Fallback xmlns="">
      <p:transition spd="slow" advTm="1158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0"/>
            <a:ext cx="7269480" cy="1325562"/>
          </a:xfrm>
        </p:spPr>
        <p:txBody>
          <a:bodyPr/>
          <a:lstStyle/>
          <a:p>
            <a:r>
              <a:rPr lang="fr-BE" dirty="0" smtClean="0"/>
              <a:t>Plan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6404" y="1569856"/>
            <a:ext cx="7647338" cy="5288144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BE" sz="2400" b="1" dirty="0" smtClean="0"/>
              <a:t>Introduction on </a:t>
            </a:r>
            <a:r>
              <a:rPr lang="fr-BE" sz="2400" b="1" dirty="0" err="1"/>
              <a:t>m</a:t>
            </a:r>
            <a:r>
              <a:rPr lang="fr-BE" sz="2400" b="1" dirty="0" err="1" smtClean="0"/>
              <a:t>etabonomic</a:t>
            </a:r>
            <a:endParaRPr lang="fr-BE" sz="2400" b="1" dirty="0" smtClean="0"/>
          </a:p>
          <a:p>
            <a:pPr lvl="1">
              <a:lnSpc>
                <a:spcPct val="150000"/>
              </a:lnSpc>
            </a:pPr>
            <a:r>
              <a:rPr lang="fr-BE" sz="2000" dirty="0" err="1" smtClean="0"/>
              <a:t>Definition</a:t>
            </a:r>
            <a:endParaRPr lang="fr-BE" sz="2000" dirty="0" smtClean="0"/>
          </a:p>
          <a:p>
            <a:pPr lvl="1">
              <a:lnSpc>
                <a:spcPct val="150000"/>
              </a:lnSpc>
            </a:pPr>
            <a:r>
              <a:rPr lang="fr-BE" sz="2000" dirty="0" smtClean="0"/>
              <a:t>Objectives</a:t>
            </a:r>
          </a:p>
          <a:p>
            <a:pPr lvl="1">
              <a:lnSpc>
                <a:spcPct val="150000"/>
              </a:lnSpc>
            </a:pPr>
            <a:r>
              <a:rPr lang="fr-BE" sz="2000" dirty="0" smtClean="0"/>
              <a:t>Procedure</a:t>
            </a:r>
          </a:p>
          <a:p>
            <a:pPr lvl="2">
              <a:lnSpc>
                <a:spcPct val="150000"/>
              </a:lnSpc>
            </a:pPr>
            <a:r>
              <a:rPr lang="fr-BE" sz="1800" dirty="0" err="1" smtClean="0"/>
              <a:t>Nuclear</a:t>
            </a:r>
            <a:r>
              <a:rPr lang="fr-BE" sz="1800" dirty="0" smtClean="0"/>
              <a:t> </a:t>
            </a:r>
            <a:r>
              <a:rPr lang="fr-BE" sz="1800" dirty="0" err="1" smtClean="0"/>
              <a:t>Magnetic</a:t>
            </a:r>
            <a:r>
              <a:rPr lang="fr-BE" sz="1800" dirty="0" smtClean="0"/>
              <a:t> </a:t>
            </a:r>
            <a:r>
              <a:rPr lang="fr-BE" sz="1800" dirty="0" err="1" smtClean="0"/>
              <a:t>Resonnance</a:t>
            </a:r>
            <a:endParaRPr lang="fr-BE" sz="1800" dirty="0"/>
          </a:p>
          <a:p>
            <a:pPr>
              <a:lnSpc>
                <a:spcPct val="150000"/>
              </a:lnSpc>
            </a:pPr>
            <a:r>
              <a:rPr lang="fr-BE" sz="2400" b="1" dirty="0" err="1" smtClean="0"/>
              <a:t>Examples</a:t>
            </a:r>
            <a:r>
              <a:rPr lang="fr-BE" sz="2400" b="1" dirty="0" smtClean="0"/>
              <a:t> in </a:t>
            </a:r>
            <a:r>
              <a:rPr lang="fr-BE" sz="2400" b="1" dirty="0" err="1" smtClean="0"/>
              <a:t>pediatric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domain</a:t>
            </a:r>
            <a:endParaRPr lang="fr-BE" sz="2400" b="1" dirty="0" smtClean="0"/>
          </a:p>
          <a:p>
            <a:pPr>
              <a:lnSpc>
                <a:spcPct val="150000"/>
              </a:lnSpc>
            </a:pPr>
            <a:r>
              <a:rPr lang="fr-BE" sz="2400" b="1" dirty="0" smtClean="0"/>
              <a:t>Concret </a:t>
            </a:r>
            <a:r>
              <a:rPr lang="fr-BE" sz="2400" b="1" dirty="0" err="1" smtClean="0"/>
              <a:t>example</a:t>
            </a:r>
            <a:r>
              <a:rPr lang="fr-BE" sz="2400" b="1" dirty="0" smtClean="0"/>
              <a:t> on </a:t>
            </a:r>
            <a:r>
              <a:rPr lang="fr-BE" sz="2400" b="1" dirty="0" err="1" smtClean="0"/>
              <a:t>epidemiological</a:t>
            </a:r>
            <a:r>
              <a:rPr lang="fr-BE" sz="2400" b="1" dirty="0" smtClean="0"/>
              <a:t> </a:t>
            </a:r>
            <a:r>
              <a:rPr lang="fr-BE" sz="2400" b="1" dirty="0" err="1" smtClean="0"/>
              <a:t>study</a:t>
            </a:r>
            <a:endParaRPr lang="fr-BE" sz="2400" b="1" dirty="0" smtClean="0"/>
          </a:p>
          <a:p>
            <a:pPr>
              <a:lnSpc>
                <a:spcPct val="150000"/>
              </a:lnSpc>
            </a:pPr>
            <a:r>
              <a:rPr lang="fr-BE" sz="2400" b="1" dirty="0" smtClean="0"/>
              <a:t>Conclusion</a:t>
            </a:r>
          </a:p>
          <a:p>
            <a:pPr>
              <a:lnSpc>
                <a:spcPct val="150000"/>
              </a:lnSpc>
            </a:pPr>
            <a:endParaRPr lang="fr-BE" sz="2400" b="1" dirty="0" smtClean="0"/>
          </a:p>
          <a:p>
            <a:pPr>
              <a:lnSpc>
                <a:spcPct val="150000"/>
              </a:lnSpc>
            </a:pPr>
            <a:endParaRPr lang="fr-BE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2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11" name="Audio 1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2352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457"/>
    </mc:Choice>
    <mc:Fallback xmlns="">
      <p:transition spd="slow" advTm="274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 –</a:t>
            </a:r>
            <a:r>
              <a:rPr lang="fr-BE" u="sng" dirty="0" smtClean="0"/>
              <a:t> </a:t>
            </a:r>
            <a:r>
              <a:rPr lang="fr-BE" sz="3100" u="sng" dirty="0" err="1" smtClean="0"/>
              <a:t>Definition</a:t>
            </a:r>
            <a:r>
              <a:rPr lang="fr-BE" sz="3100" u="sng" dirty="0" smtClean="0"/>
              <a:t> </a:t>
            </a:r>
            <a:endParaRPr lang="fr-BE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6404" y="1909721"/>
            <a:ext cx="6446520" cy="43513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200" dirty="0" smtClean="0"/>
              <a:t>Complete portrait </a:t>
            </a:r>
            <a:r>
              <a:rPr lang="en-US" sz="2200" dirty="0"/>
              <a:t>of metabolites (&lt;1000 Da</a:t>
            </a:r>
            <a:r>
              <a:rPr lang="en-US" sz="2200" dirty="0" smtClean="0"/>
              <a:t>) levels </a:t>
            </a:r>
          </a:p>
          <a:p>
            <a:pPr fontAlgn="auto">
              <a:spcAft>
                <a:spcPts val="0"/>
              </a:spcAft>
              <a:defRPr/>
            </a:pPr>
            <a:endParaRPr lang="en-US" sz="2200" dirty="0" smtClean="0"/>
          </a:p>
          <a:p>
            <a:pPr fontAlgn="auto">
              <a:spcAft>
                <a:spcPts val="0"/>
              </a:spcAft>
              <a:defRPr/>
            </a:pPr>
            <a:endParaRPr lang="en-US" sz="2200" dirty="0" smtClean="0"/>
          </a:p>
          <a:p>
            <a:pPr fontAlgn="auto">
              <a:spcAft>
                <a:spcPts val="0"/>
              </a:spcAft>
              <a:defRPr/>
            </a:pPr>
            <a:endParaRPr lang="en-US" sz="2200" dirty="0"/>
          </a:p>
          <a:p>
            <a:pPr fontAlgn="auto">
              <a:spcAft>
                <a:spcPts val="0"/>
              </a:spcAft>
              <a:defRPr/>
            </a:pPr>
            <a:r>
              <a:rPr lang="en-US" sz="2200" dirty="0" smtClean="0"/>
              <a:t>Temporal changes </a:t>
            </a:r>
            <a:endParaRPr lang="en-US" sz="2200" dirty="0"/>
          </a:p>
          <a:p>
            <a:pPr fontAlgn="auto">
              <a:spcAft>
                <a:spcPts val="0"/>
              </a:spcAft>
              <a:defRPr/>
            </a:pPr>
            <a:endParaRPr lang="en-US" sz="22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3</a:t>
            </a:fld>
            <a:endParaRPr lang="fr-BE" dirty="0">
              <a:solidFill>
                <a:schemeClr val="bg1"/>
              </a:solidFill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2235116" y="2654470"/>
            <a:ext cx="5980768" cy="1338154"/>
            <a:chOff x="367960" y="2741204"/>
            <a:chExt cx="8417223" cy="1967502"/>
          </a:xfrm>
        </p:grpSpPr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5" cstate="print"/>
            <a:srcRect t="61877" b="101"/>
            <a:stretch/>
          </p:blipFill>
          <p:spPr>
            <a:xfrm>
              <a:off x="367960" y="2741204"/>
              <a:ext cx="8417223" cy="1967502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6" name="ZoneTexte 5"/>
            <p:cNvSpPr txBox="1"/>
            <p:nvPr/>
          </p:nvSpPr>
          <p:spPr>
            <a:xfrm>
              <a:off x="1673525" y="2777706"/>
              <a:ext cx="474452" cy="36933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2041947" y="4898147"/>
            <a:ext cx="4255434" cy="1553849"/>
            <a:chOff x="784373" y="2348521"/>
            <a:chExt cx="7419975" cy="2914650"/>
          </a:xfrm>
        </p:grpSpPr>
        <p:pic>
          <p:nvPicPr>
            <p:cNvPr id="8" name="Image 7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84373" y="2348521"/>
              <a:ext cx="7419975" cy="291465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</p:spPr>
        </p:pic>
        <p:sp>
          <p:nvSpPr>
            <p:cNvPr id="9" name="ZoneTexte 8"/>
            <p:cNvSpPr txBox="1"/>
            <p:nvPr/>
          </p:nvSpPr>
          <p:spPr>
            <a:xfrm>
              <a:off x="784373" y="3932048"/>
              <a:ext cx="1359031" cy="36933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800" b="1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rPr>
                <a:t>    48h</a:t>
              </a:r>
              <a:endParaRPr kumimoji="0" lang="fr-BE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030856" y="2388930"/>
              <a:ext cx="1112549" cy="36933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r-BE" b="1" dirty="0" smtClean="0">
                  <a:solidFill>
                    <a:srgbClr val="000000"/>
                  </a:solidFill>
                </a:rPr>
                <a:t>24h</a:t>
              </a:r>
              <a:endParaRPr kumimoji="0" lang="fr-BE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7" name="Audio 1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32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053"/>
    </mc:Choice>
    <mc:Fallback xmlns="">
      <p:transition spd="slow" advTm="1005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</a:t>
            </a:r>
            <a:r>
              <a:rPr lang="fr-BE" u="sng" dirty="0" smtClean="0"/>
              <a:t> – </a:t>
            </a:r>
            <a:r>
              <a:rPr lang="fr-BE" sz="3100" u="sng" dirty="0" err="1" smtClean="0"/>
              <a:t>Definition</a:t>
            </a:r>
            <a:r>
              <a:rPr lang="fr-BE" sz="3100" u="sng" dirty="0" smtClean="0"/>
              <a:t> </a:t>
            </a:r>
            <a:endParaRPr lang="fr-BE" u="sng" dirty="0"/>
          </a:p>
        </p:txBody>
      </p:sp>
      <p:sp>
        <p:nvSpPr>
          <p:cNvPr id="19" name="Espace réservé du numéro de diapositive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4</a:t>
            </a:fld>
            <a:endParaRPr lang="fr-BE" dirty="0">
              <a:solidFill>
                <a:schemeClr val="bg1"/>
              </a:solidFill>
            </a:endParaRPr>
          </a:p>
        </p:txBody>
      </p:sp>
      <p:grpSp>
        <p:nvGrpSpPr>
          <p:cNvPr id="39" name="Groupe 38"/>
          <p:cNvGrpSpPr/>
          <p:nvPr/>
        </p:nvGrpSpPr>
        <p:grpSpPr>
          <a:xfrm>
            <a:off x="3068847" y="5624464"/>
            <a:ext cx="2312491" cy="1290180"/>
            <a:chOff x="3111544" y="5600188"/>
            <a:chExt cx="2312491" cy="1290180"/>
          </a:xfrm>
        </p:grpSpPr>
        <p:grpSp>
          <p:nvGrpSpPr>
            <p:cNvPr id="28" name="Groupe 27"/>
            <p:cNvGrpSpPr/>
            <p:nvPr/>
          </p:nvGrpSpPr>
          <p:grpSpPr>
            <a:xfrm>
              <a:off x="3111544" y="5600188"/>
              <a:ext cx="1211834" cy="1290180"/>
              <a:chOff x="2525892" y="5518132"/>
              <a:chExt cx="1387016" cy="1393843"/>
            </a:xfrm>
          </p:grpSpPr>
          <p:pic>
            <p:nvPicPr>
              <p:cNvPr id="16" name="Picture 2" descr="http://www.lifelearn-cliented.com/cms/resources/body/442/urine_protein_creatinine_ratios-2.jpg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ackgroundRemoval t="0" b="100000" l="6515" r="89577">
                            <a14:foregroundMark x1="51466" y1="52761" x2="51466" y2="52761"/>
                            <a14:foregroundMark x1="64169" y1="60429" x2="64169" y2="60429"/>
                            <a14:foregroundMark x1="58306" y1="75767" x2="58306" y2="75767"/>
                            <a14:foregroundMark x1="58306" y1="81902" x2="58306" y2="81902"/>
                            <a14:foregroundMark x1="43974" y1="75767" x2="43974" y2="75767"/>
                            <a14:foregroundMark x1="38762" y1="65644" x2="38762" y2="65644"/>
                            <a14:foregroundMark x1="38762" y1="54908" x2="38762" y2="54908"/>
                            <a14:foregroundMark x1="46580" y1="53374" x2="46580" y2="53374"/>
                            <a14:foregroundMark x1="64169" y1="54601" x2="64169" y2="54601"/>
                            <a14:foregroundMark x1="73941" y1="62883" x2="73941" y2="62883"/>
                            <a14:foregroundMark x1="74267" y1="72393" x2="74267" y2="72393"/>
                            <a14:foregroundMark x1="74919" y1="78528" x2="74919" y2="78528"/>
                            <a14:foregroundMark x1="69707" y1="77607" x2="69707" y2="77607"/>
                            <a14:foregroundMark x1="67101" y1="84049" x2="67101" y2="84049"/>
                            <a14:foregroundMark x1="66775" y1="73006" x2="66775" y2="73006"/>
                            <a14:foregroundMark x1="49186" y1="61043" x2="49186" y2="61043"/>
                            <a14:foregroundMark x1="46254" y1="66871" x2="46254" y2="66871"/>
                            <a14:foregroundMark x1="56352" y1="65337" x2="56352" y2="65337"/>
                            <a14:foregroundMark x1="64821" y1="65337" x2="64821" y2="65337"/>
                            <a14:foregroundMark x1="72964" y1="67178" x2="72964" y2="67178"/>
                            <a14:foregroundMark x1="48534" y1="82822" x2="48534" y2="82822"/>
                            <a14:foregroundMark x1="37459" y1="81595" x2="37459" y2="81595"/>
                            <a14:foregroundMark x1="46906" y1="88957" x2="46906" y2="88957"/>
                            <a14:foregroundMark x1="58632" y1="87730" x2="58632" y2="87730"/>
                            <a14:foregroundMark x1="66124" y1="86503" x2="66124" y2="86503"/>
                            <a14:foregroundMark x1="73616" y1="85276" x2="73616" y2="85276"/>
                            <a14:foregroundMark x1="37459" y1="88650" x2="37459" y2="88650"/>
                            <a14:foregroundMark x1="35505" y1="73006" x2="35505" y2="73006"/>
                            <a14:foregroundMark x1="37134" y1="76074" x2="37134" y2="76074"/>
                            <a14:foregroundMark x1="34853" y1="65337" x2="34853" y2="65337"/>
                            <a14:foregroundMark x1="35831" y1="51534" x2="35831" y2="51534"/>
                            <a14:foregroundMark x1="45603" y1="57362" x2="45603" y2="57362"/>
                            <a14:foregroundMark x1="55049" y1="56135" x2="55049" y2="56135"/>
                            <a14:foregroundMark x1="58306" y1="54294" x2="58306" y2="54294"/>
                            <a14:foregroundMark x1="59935" y1="59509" x2="59935" y2="59509"/>
                            <a14:foregroundMark x1="70358" y1="54294" x2="70358" y2="54294"/>
                            <a14:foregroundMark x1="68730" y1="49693" x2="68730" y2="49693"/>
                            <a14:foregroundMark x1="76547" y1="46319" x2="76547" y2="46319"/>
                            <a14:foregroundMark x1="74267" y1="39264" x2="74267" y2="39264"/>
                            <a14:foregroundMark x1="73616" y1="35276" x2="73616" y2="35276"/>
                            <a14:foregroundMark x1="76873" y1="34356" x2="76873" y2="34356"/>
                            <a14:foregroundMark x1="77199" y1="39877" x2="77199" y2="39877"/>
                            <a14:foregroundMark x1="71010" y1="43252" x2="71010" y2="43252"/>
                            <a14:foregroundMark x1="73616" y1="41718" x2="73616" y2="41718"/>
                            <a14:foregroundMark x1="73941" y1="50000" x2="73941" y2="50000"/>
                            <a14:foregroundMark x1="73941" y1="53067" x2="73941" y2="53067"/>
                            <a14:foregroundMark x1="73941" y1="55828" x2="73941" y2="55828"/>
                            <a14:foregroundMark x1="74267" y1="58896" x2="74267" y2="58896"/>
                            <a14:foregroundMark x1="32573" y1="50920" x2="77524" y2="84356"/>
                            <a14:foregroundMark x1="32899" y1="66258" x2="70358" y2="88344"/>
                            <a14:foregroundMark x1="32899" y1="78834" x2="63844" y2="90798"/>
                            <a14:foregroundMark x1="54723" y1="64417" x2="75896" y2="47546"/>
                            <a14:foregroundMark x1="41694" y1="54908" x2="66775" y2="51227"/>
                            <a14:foregroundMark x1="37134" y1="50920" x2="64821" y2="50613"/>
                            <a14:foregroundMark x1="71336" y1="36810" x2="71336" y2="58896"/>
                            <a14:foregroundMark x1="20521" y1="43558" x2="61889" y2="46012"/>
                            <a14:foregroundMark x1="16938" y1="42025" x2="19544" y2="4846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525892" y="5639866"/>
                <a:ext cx="948725" cy="100744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7" name="Picture 4" descr="http://www.lifelearn-cliented.com/cms/resources/body/369/serum_electrolytes-1.jpg"/>
              <p:cNvPicPr>
                <a:picLocks noChangeAspect="1" noChangeArrowheads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390217" y="5518132"/>
                <a:ext cx="522691" cy="13938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18" name="Image 17"/>
            <p:cNvPicPr>
              <a:picLocks noChangeAspect="1"/>
            </p:cNvPicPr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323378" y="5666557"/>
              <a:ext cx="1100657" cy="1011287"/>
            </a:xfrm>
            <a:prstGeom prst="rect">
              <a:avLst/>
            </a:prstGeom>
          </p:spPr>
        </p:pic>
      </p:grpSp>
      <p:grpSp>
        <p:nvGrpSpPr>
          <p:cNvPr id="25" name="Groupe 24"/>
          <p:cNvGrpSpPr/>
          <p:nvPr/>
        </p:nvGrpSpPr>
        <p:grpSpPr>
          <a:xfrm>
            <a:off x="1669094" y="1777841"/>
            <a:ext cx="5112000" cy="1080000"/>
            <a:chOff x="367960" y="2741204"/>
            <a:chExt cx="8417223" cy="1967502"/>
          </a:xfrm>
        </p:grpSpPr>
        <p:pic>
          <p:nvPicPr>
            <p:cNvPr id="26" name="Image 25"/>
            <p:cNvPicPr>
              <a:picLocks noChangeAspect="1"/>
            </p:cNvPicPr>
            <p:nvPr/>
          </p:nvPicPr>
          <p:blipFill rotWithShape="1">
            <a:blip r:embed="rId10" cstate="print"/>
            <a:srcRect t="61877" b="101"/>
            <a:stretch/>
          </p:blipFill>
          <p:spPr>
            <a:xfrm>
              <a:off x="367960" y="2741204"/>
              <a:ext cx="8417223" cy="1967502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7" name="ZoneTexte 26"/>
            <p:cNvSpPr txBox="1"/>
            <p:nvPr/>
          </p:nvSpPr>
          <p:spPr>
            <a:xfrm>
              <a:off x="1673525" y="2777706"/>
              <a:ext cx="474452" cy="369330"/>
            </a:xfrm>
            <a:prstGeom prst="rect">
              <a:avLst/>
            </a:pr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" name="Rectangle à coins arrondis 34"/>
          <p:cNvSpPr/>
          <p:nvPr/>
        </p:nvSpPr>
        <p:spPr>
          <a:xfrm>
            <a:off x="1669094" y="3499408"/>
            <a:ext cx="1723604" cy="98171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b="1" dirty="0" smtClean="0"/>
              <a:t>Mass </a:t>
            </a:r>
            <a:r>
              <a:rPr lang="fr-BE" sz="1600" b="1" dirty="0" err="1" smtClean="0"/>
              <a:t>spectrometry</a:t>
            </a:r>
            <a:endParaRPr lang="fr-BE" sz="1600" b="1" dirty="0"/>
          </a:p>
        </p:txBody>
      </p:sp>
      <p:sp>
        <p:nvSpPr>
          <p:cNvPr id="37" name="Rectangle à coins arrondis 36"/>
          <p:cNvSpPr/>
          <p:nvPr/>
        </p:nvSpPr>
        <p:spPr>
          <a:xfrm>
            <a:off x="5057490" y="3499408"/>
            <a:ext cx="1723604" cy="981713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BE" sz="1600" b="1" dirty="0" smtClean="0"/>
              <a:t>NMR</a:t>
            </a:r>
            <a:endParaRPr lang="fr-BE" sz="1600" b="1" dirty="0"/>
          </a:p>
        </p:txBody>
      </p:sp>
      <p:sp>
        <p:nvSpPr>
          <p:cNvPr id="38" name="Flèche vers le bas 37"/>
          <p:cNvSpPr/>
          <p:nvPr/>
        </p:nvSpPr>
        <p:spPr>
          <a:xfrm>
            <a:off x="3905458" y="3018329"/>
            <a:ext cx="639271" cy="5421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41" name="Connecteur droit 40"/>
          <p:cNvCxnSpPr>
            <a:stCxn id="35" idx="2"/>
          </p:cNvCxnSpPr>
          <p:nvPr/>
        </p:nvCxnSpPr>
        <p:spPr>
          <a:xfrm>
            <a:off x="2530896" y="4481121"/>
            <a:ext cx="1694197" cy="114334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/>
          <p:cNvCxnSpPr>
            <a:stCxn id="37" idx="2"/>
          </p:cNvCxnSpPr>
          <p:nvPr/>
        </p:nvCxnSpPr>
        <p:spPr>
          <a:xfrm flipH="1">
            <a:off x="4225093" y="4481121"/>
            <a:ext cx="1694199" cy="114334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4852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22"/>
    </mc:Choice>
    <mc:Fallback xmlns="">
      <p:transition spd="slow" advTm="1342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5" grpId="0" animBg="1"/>
      <p:bldP spid="37" grpId="0" animBg="1"/>
      <p:bldP spid="3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 –</a:t>
            </a:r>
            <a:r>
              <a:rPr lang="fr-BE" u="sng" dirty="0" smtClean="0"/>
              <a:t> </a:t>
            </a:r>
            <a:r>
              <a:rPr lang="fr-BE" sz="3100" u="sng" dirty="0" smtClean="0"/>
              <a:t>Objectives </a:t>
            </a:r>
            <a:endParaRPr lang="fr-BE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6404" y="1950182"/>
            <a:ext cx="6446520" cy="4351337"/>
          </a:xfrm>
        </p:spPr>
        <p:txBody>
          <a:bodyPr/>
          <a:lstStyle/>
          <a:p>
            <a:pPr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200" dirty="0"/>
              <a:t>Identification of </a:t>
            </a:r>
            <a:r>
              <a:rPr lang="en-US" sz="2200" dirty="0" smtClean="0"/>
              <a:t>biomarker(s) characteristic of</a:t>
            </a:r>
          </a:p>
          <a:p>
            <a:pPr lvl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000" dirty="0" smtClean="0"/>
              <a:t> </a:t>
            </a:r>
            <a:r>
              <a:rPr lang="en-US" sz="2400" dirty="0"/>
              <a:t>pathology </a:t>
            </a:r>
          </a:p>
          <a:p>
            <a:pPr lvl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400" dirty="0" smtClean="0"/>
              <a:t>treatment efficacy</a:t>
            </a:r>
          </a:p>
          <a:p>
            <a:pPr lvl="1">
              <a:lnSpc>
                <a:spcPct val="150000"/>
              </a:lnSpc>
              <a:spcAft>
                <a:spcPts val="0"/>
              </a:spcAft>
              <a:defRPr/>
            </a:pPr>
            <a:r>
              <a:rPr lang="en-US" sz="2400" dirty="0" smtClean="0"/>
              <a:t>toxicity</a:t>
            </a:r>
            <a:endParaRPr lang="en-US" sz="2400" dirty="0"/>
          </a:p>
          <a:p>
            <a:pPr fontAlgn="auto">
              <a:spcAft>
                <a:spcPts val="0"/>
              </a:spcAft>
              <a:defRPr/>
            </a:pPr>
            <a:endParaRPr lang="en-US" sz="2000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000" dirty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5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5" name="Picture 8" descr="http://img1.lemondeinformatique.fr/actualite/000000016639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194" t="1264" r="5582" b="51720"/>
          <a:stretch>
            <a:fillRect/>
          </a:stretch>
        </p:blipFill>
        <p:spPr bwMode="auto">
          <a:xfrm>
            <a:off x="4893860" y="4125850"/>
            <a:ext cx="2606722" cy="1339006"/>
          </a:xfrm>
          <a:prstGeom prst="rect">
            <a:avLst/>
          </a:prstGeom>
          <a:noFill/>
        </p:spPr>
      </p:pic>
      <p:pic>
        <p:nvPicPr>
          <p:cNvPr id="6" name="Picture 4" descr="http://media-divers.scrapmalin.com/produit/original/64668-2.png"/>
          <p:cNvPicPr>
            <a:picLocks noChangeAspect="1" noChangeArrowheads="1"/>
          </p:cNvPicPr>
          <p:nvPr/>
        </p:nvPicPr>
        <p:blipFill>
          <a:blip r:embed="rId5" cstate="print"/>
          <a:srcRect r="41393"/>
          <a:stretch>
            <a:fillRect/>
          </a:stretch>
        </p:blipFill>
        <p:spPr bwMode="auto">
          <a:xfrm>
            <a:off x="6560110" y="-110173"/>
            <a:ext cx="1880945" cy="3209423"/>
          </a:xfrm>
          <a:prstGeom prst="rect">
            <a:avLst/>
          </a:prstGeom>
          <a:noFill/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rgbClr val="FF0000">
                <a:tint val="45000"/>
                <a:satMod val="400000"/>
              </a:srgbClr>
            </a:duotone>
          </a:blip>
          <a:srcRect b="64216"/>
          <a:stretch>
            <a:fillRect/>
          </a:stretch>
        </p:blipFill>
        <p:spPr bwMode="auto">
          <a:xfrm>
            <a:off x="4441092" y="3819524"/>
            <a:ext cx="2003774" cy="91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45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08"/>
    </mc:Choice>
    <mc:Fallback xmlns="">
      <p:transition spd="slow" advTm="12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 –</a:t>
            </a:r>
            <a:r>
              <a:rPr lang="fr-BE" u="sng" dirty="0" smtClean="0"/>
              <a:t> </a:t>
            </a:r>
            <a:r>
              <a:rPr lang="fr-BE" sz="3100" u="sng" dirty="0" smtClean="0"/>
              <a:t>Objectives </a:t>
            </a:r>
            <a:endParaRPr lang="fr-BE" u="sng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46404" y="1909721"/>
            <a:ext cx="6446520" cy="4351337"/>
          </a:xfr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 sz="2200" dirty="0" smtClean="0"/>
              <a:t>Specific signature </a:t>
            </a:r>
            <a:endParaRPr lang="en-US" sz="2000" dirty="0"/>
          </a:p>
          <a:p>
            <a:pPr fontAlgn="auto">
              <a:spcAft>
                <a:spcPts val="0"/>
              </a:spcAft>
              <a:defRPr/>
            </a:pPr>
            <a:endParaRPr lang="en-US" sz="2000" dirty="0" smtClean="0"/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en-US" sz="2000" dirty="0"/>
          </a:p>
          <a:p>
            <a:pPr fontAlgn="auto">
              <a:spcAft>
                <a:spcPts val="0"/>
              </a:spcAft>
              <a:defRPr/>
            </a:pPr>
            <a:endParaRPr lang="en-US" sz="2200" dirty="0" smtClean="0"/>
          </a:p>
          <a:p>
            <a:pPr fontAlgn="auto">
              <a:spcAft>
                <a:spcPts val="0"/>
              </a:spcAft>
              <a:defRPr/>
            </a:pPr>
            <a:endParaRPr lang="en-US" sz="2200" dirty="0"/>
          </a:p>
          <a:p>
            <a:pPr fontAlgn="auto">
              <a:spcAft>
                <a:spcPts val="0"/>
              </a:spcAft>
              <a:defRPr/>
            </a:pPr>
            <a:endParaRPr lang="en-US" sz="2200" dirty="0" smtClean="0"/>
          </a:p>
          <a:p>
            <a:pPr fontAlgn="auto">
              <a:spcAft>
                <a:spcPts val="0"/>
              </a:spcAft>
              <a:defRPr/>
            </a:pPr>
            <a:endParaRPr lang="en-US" sz="2200" dirty="0"/>
          </a:p>
          <a:p>
            <a:pPr fontAlgn="auto">
              <a:spcAft>
                <a:spcPts val="0"/>
              </a:spcAft>
              <a:defRPr/>
            </a:pPr>
            <a:endParaRPr lang="en-US" sz="2200" dirty="0" smtClean="0"/>
          </a:p>
          <a:p>
            <a:pPr fontAlgn="auto">
              <a:spcAft>
                <a:spcPts val="0"/>
              </a:spcAft>
              <a:defRPr/>
            </a:pPr>
            <a:r>
              <a:rPr lang="en-US" sz="2200" dirty="0" smtClean="0"/>
              <a:t>Metabolic pathways modification        </a:t>
            </a:r>
            <a:endParaRPr lang="en-US" sz="2200" dirty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6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6" name="Picture 4" descr="http://media-divers.scrapmalin.com/produit/original/64668-2.png"/>
          <p:cNvPicPr>
            <a:picLocks noChangeAspect="1" noChangeArrowheads="1"/>
          </p:cNvPicPr>
          <p:nvPr/>
        </p:nvPicPr>
        <p:blipFill>
          <a:blip r:embed="rId5" cstate="print"/>
          <a:srcRect r="41393"/>
          <a:stretch>
            <a:fillRect/>
          </a:stretch>
        </p:blipFill>
        <p:spPr bwMode="auto">
          <a:xfrm>
            <a:off x="6560110" y="-110173"/>
            <a:ext cx="1880945" cy="3209423"/>
          </a:xfrm>
          <a:prstGeom prst="rect">
            <a:avLst/>
          </a:prstGeom>
          <a:noFill/>
        </p:spPr>
      </p:pic>
      <p:pic>
        <p:nvPicPr>
          <p:cNvPr id="8" name="Picture 138"/>
          <p:cNvPicPr>
            <a:picLocks noChangeAspect="1" noChangeArrowheads="1"/>
          </p:cNvPicPr>
          <p:nvPr/>
        </p:nvPicPr>
        <p:blipFill rotWithShape="1">
          <a:blip r:embed="rId6" cstate="print"/>
          <a:srcRect l="1044" r="5036" b="41295"/>
          <a:stretch/>
        </p:blipFill>
        <p:spPr bwMode="auto">
          <a:xfrm>
            <a:off x="1917810" y="2487096"/>
            <a:ext cx="4503708" cy="2807365"/>
          </a:xfrm>
          <a:prstGeom prst="rect">
            <a:avLst/>
          </a:prstGeom>
          <a:ln w="38100" cap="sq">
            <a:solidFill>
              <a:schemeClr val="tx1">
                <a:lumMod val="50000"/>
                <a:lumOff val="50000"/>
              </a:schemeClr>
            </a:solidFill>
            <a:prstDash val="solid"/>
            <a:miter lim="800000"/>
          </a:ln>
          <a:effectLst/>
        </p:spPr>
      </p:pic>
      <p:pic>
        <p:nvPicPr>
          <p:cNvPr id="12" name="Audio 11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46691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929"/>
    </mc:Choice>
    <mc:Fallback xmlns="">
      <p:transition spd="slow" advTm="219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 –</a:t>
            </a:r>
            <a:r>
              <a:rPr lang="fr-BE" u="sng" dirty="0" smtClean="0"/>
              <a:t> </a:t>
            </a:r>
            <a:r>
              <a:rPr lang="fr-BE" sz="3100" u="sng" dirty="0" smtClean="0"/>
              <a:t>Procedure </a:t>
            </a:r>
            <a:endParaRPr lang="fr-BE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7</a:t>
            </a:fld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5" name="Espace réservé du texte 2"/>
          <p:cNvSpPr txBox="1">
            <a:spLocks/>
          </p:cNvSpPr>
          <p:nvPr/>
        </p:nvSpPr>
        <p:spPr>
          <a:xfrm>
            <a:off x="318180" y="3369669"/>
            <a:ext cx="2206535" cy="892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182880" indent="-182880" algn="l" defTabSz="914400" rtl="0" eaLnBrk="1" latinLnBrk="0" hangingPunct="1">
              <a:lnSpc>
                <a:spcPct val="95000"/>
              </a:lnSpc>
              <a:spcBef>
                <a:spcPts val="1400"/>
              </a:spcBef>
              <a:spcAft>
                <a:spcPts val="200"/>
              </a:spcAft>
              <a:buClr>
                <a:schemeClr val="accent1"/>
              </a:buClr>
              <a:buSzPct val="80000"/>
              <a:buFont typeface="Arial" pitchFamily="34" charset="0"/>
              <a:buChar char="•"/>
              <a:defRPr sz="1800" kern="1200" spc="1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90000"/>
              </a:lnSpc>
              <a:spcBef>
                <a:spcPts val="300"/>
              </a:spcBef>
              <a:spcAft>
                <a:spcPts val="300"/>
              </a:spcAft>
              <a:buClr>
                <a:schemeClr val="accent1"/>
              </a:buClr>
              <a:buFont typeface="Wingdings 2" pitchFamily="18" charset="2"/>
              <a:buChar char=""/>
              <a:defRPr sz="14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BE" sz="1600" b="1" dirty="0" smtClean="0">
                <a:solidFill>
                  <a:schemeClr val="accent6">
                    <a:lumMod val="50000"/>
                  </a:schemeClr>
                </a:solidFill>
              </a:rPr>
              <a:t>Samples collection      &amp;                         preparation</a:t>
            </a:r>
          </a:p>
        </p:txBody>
      </p:sp>
      <p:grpSp>
        <p:nvGrpSpPr>
          <p:cNvPr id="6" name="Groupe 5"/>
          <p:cNvGrpSpPr/>
          <p:nvPr/>
        </p:nvGrpSpPr>
        <p:grpSpPr>
          <a:xfrm>
            <a:off x="318181" y="1731696"/>
            <a:ext cx="2041409" cy="1993795"/>
            <a:chOff x="794578" y="1522058"/>
            <a:chExt cx="1387016" cy="1393843"/>
          </a:xfrm>
        </p:grpSpPr>
        <p:pic>
          <p:nvPicPr>
            <p:cNvPr id="7" name="Picture 2" descr="http://www.lifelearn-cliented.com/cms/resources/body/442/urine_protein_creatinine_ratios-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6515" r="89577">
                          <a14:foregroundMark x1="51466" y1="52761" x2="51466" y2="52761"/>
                          <a14:foregroundMark x1="64169" y1="60429" x2="64169" y2="60429"/>
                          <a14:foregroundMark x1="58306" y1="75767" x2="58306" y2="75767"/>
                          <a14:foregroundMark x1="58306" y1="81902" x2="58306" y2="81902"/>
                          <a14:foregroundMark x1="43974" y1="75767" x2="43974" y2="75767"/>
                          <a14:foregroundMark x1="38762" y1="65644" x2="38762" y2="65644"/>
                          <a14:foregroundMark x1="38762" y1="54908" x2="38762" y2="54908"/>
                          <a14:foregroundMark x1="46580" y1="53374" x2="46580" y2="53374"/>
                          <a14:foregroundMark x1="64169" y1="54601" x2="64169" y2="54601"/>
                          <a14:foregroundMark x1="73941" y1="62883" x2="73941" y2="62883"/>
                          <a14:foregroundMark x1="74267" y1="72393" x2="74267" y2="72393"/>
                          <a14:foregroundMark x1="74919" y1="78528" x2="74919" y2="78528"/>
                          <a14:foregroundMark x1="69707" y1="77607" x2="69707" y2="77607"/>
                          <a14:foregroundMark x1="67101" y1="84049" x2="67101" y2="84049"/>
                          <a14:foregroundMark x1="66775" y1="73006" x2="66775" y2="73006"/>
                          <a14:foregroundMark x1="49186" y1="61043" x2="49186" y2="61043"/>
                          <a14:foregroundMark x1="46254" y1="66871" x2="46254" y2="66871"/>
                          <a14:foregroundMark x1="56352" y1="65337" x2="56352" y2="65337"/>
                          <a14:foregroundMark x1="64821" y1="65337" x2="64821" y2="65337"/>
                          <a14:foregroundMark x1="72964" y1="67178" x2="72964" y2="67178"/>
                          <a14:foregroundMark x1="48534" y1="82822" x2="48534" y2="82822"/>
                          <a14:foregroundMark x1="37459" y1="81595" x2="37459" y2="81595"/>
                          <a14:foregroundMark x1="46906" y1="88957" x2="46906" y2="88957"/>
                          <a14:foregroundMark x1="58632" y1="87730" x2="58632" y2="87730"/>
                          <a14:foregroundMark x1="66124" y1="86503" x2="66124" y2="86503"/>
                          <a14:foregroundMark x1="73616" y1="85276" x2="73616" y2="85276"/>
                          <a14:foregroundMark x1="37459" y1="88650" x2="37459" y2="88650"/>
                          <a14:foregroundMark x1="35505" y1="73006" x2="35505" y2="73006"/>
                          <a14:foregroundMark x1="37134" y1="76074" x2="37134" y2="76074"/>
                          <a14:foregroundMark x1="34853" y1="65337" x2="34853" y2="65337"/>
                          <a14:foregroundMark x1="35831" y1="51534" x2="35831" y2="51534"/>
                          <a14:foregroundMark x1="45603" y1="57362" x2="45603" y2="57362"/>
                          <a14:foregroundMark x1="55049" y1="56135" x2="55049" y2="56135"/>
                          <a14:foregroundMark x1="58306" y1="54294" x2="58306" y2="54294"/>
                          <a14:foregroundMark x1="59935" y1="59509" x2="59935" y2="59509"/>
                          <a14:foregroundMark x1="70358" y1="54294" x2="70358" y2="54294"/>
                          <a14:foregroundMark x1="68730" y1="49693" x2="68730" y2="49693"/>
                          <a14:foregroundMark x1="76547" y1="46319" x2="76547" y2="46319"/>
                          <a14:foregroundMark x1="74267" y1="39264" x2="74267" y2="39264"/>
                          <a14:foregroundMark x1="73616" y1="35276" x2="73616" y2="35276"/>
                          <a14:foregroundMark x1="76873" y1="34356" x2="76873" y2="34356"/>
                          <a14:foregroundMark x1="77199" y1="39877" x2="77199" y2="39877"/>
                          <a14:foregroundMark x1="71010" y1="43252" x2="71010" y2="43252"/>
                          <a14:foregroundMark x1="73616" y1="41718" x2="73616" y2="41718"/>
                          <a14:foregroundMark x1="73941" y1="50000" x2="73941" y2="50000"/>
                          <a14:foregroundMark x1="73941" y1="53067" x2="73941" y2="53067"/>
                          <a14:foregroundMark x1="73941" y1="55828" x2="73941" y2="55828"/>
                          <a14:foregroundMark x1="74267" y1="58896" x2="74267" y2="58896"/>
                          <a14:foregroundMark x1="32573" y1="50920" x2="77524" y2="84356"/>
                          <a14:foregroundMark x1="32899" y1="66258" x2="70358" y2="88344"/>
                          <a14:foregroundMark x1="32899" y1="78834" x2="63844" y2="90798"/>
                          <a14:foregroundMark x1="54723" y1="64417" x2="75896" y2="47546"/>
                          <a14:foregroundMark x1="41694" y1="54908" x2="66775" y2="51227"/>
                          <a14:foregroundMark x1="37134" y1="50920" x2="64821" y2="50613"/>
                          <a14:foregroundMark x1="71336" y1="36810" x2="71336" y2="58896"/>
                          <a14:foregroundMark x1="20521" y1="43558" x2="61889" y2="46012"/>
                          <a14:foregroundMark x1="16938" y1="42025" x2="19544" y2="4846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4578" y="1643792"/>
              <a:ext cx="948725" cy="10074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http://www.lifelearn-cliented.com/cms/resources/body/369/serum_electrolytes-1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58903" y="1522058"/>
              <a:ext cx="522691" cy="13938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" name="Flèche droite 8"/>
          <p:cNvSpPr/>
          <p:nvPr/>
        </p:nvSpPr>
        <p:spPr>
          <a:xfrm>
            <a:off x="2660702" y="2411034"/>
            <a:ext cx="663069" cy="430662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28575" cap="flat">
            <a:solidFill>
              <a:schemeClr val="tx1">
                <a:lumMod val="50000"/>
                <a:lumOff val="50000"/>
              </a:schemeClr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" name="Picture 8" descr="http://www.mhhe.com/physsci/chemistry/carey/student/olc/graphics/carey04oc/ch13/figures/1334.g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1703" y="2026401"/>
            <a:ext cx="2080858" cy="119992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Espace réservé du texte 2"/>
          <p:cNvSpPr txBox="1">
            <a:spLocks/>
          </p:cNvSpPr>
          <p:nvPr/>
        </p:nvSpPr>
        <p:spPr>
          <a:xfrm>
            <a:off x="3631704" y="3141538"/>
            <a:ext cx="4452240" cy="7179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indent="0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indent="457181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indent="914362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indent="1371544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indent="1828726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6289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0861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5433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0005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lang="fr-BE" dirty="0" smtClean="0"/>
          </a:p>
          <a:p>
            <a:pPr algn="ctr"/>
            <a:r>
              <a:rPr lang="fr-BE" sz="1600" b="1" dirty="0" err="1" smtClean="0">
                <a:solidFill>
                  <a:schemeClr val="accent6">
                    <a:lumMod val="50000"/>
                  </a:schemeClr>
                </a:solidFill>
                <a:latin typeface="Century Schoolbook" panose="02040604050505020304" pitchFamily="18" charset="0"/>
              </a:rPr>
              <a:t>Spectroscopic</a:t>
            </a:r>
            <a:r>
              <a:rPr lang="fr-BE" sz="1600" b="1" i="1" dirty="0" smtClean="0">
                <a:solidFill>
                  <a:schemeClr val="accent6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fr-BE" sz="1600" b="1" dirty="0" err="1" smtClean="0">
                <a:solidFill>
                  <a:schemeClr val="accent6">
                    <a:lumMod val="50000"/>
                  </a:schemeClr>
                </a:solidFill>
                <a:latin typeface="Century Schoolbook" panose="02040604050505020304" pitchFamily="18" charset="0"/>
              </a:rPr>
              <a:t>analysis</a:t>
            </a:r>
            <a:endParaRPr lang="fr-BE" b="1" dirty="0" smtClean="0">
              <a:solidFill>
                <a:schemeClr val="accent6">
                  <a:lumMod val="50000"/>
                </a:schemeClr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12" name="Picture 10" descr="http://hyperphysics.phy-astr.gsu.edu/hbase/nuclear/imgnuc/nmr3.gif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5948" y="2026401"/>
            <a:ext cx="2067995" cy="1199929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Flèche droite 12"/>
          <p:cNvSpPr/>
          <p:nvPr/>
        </p:nvSpPr>
        <p:spPr>
          <a:xfrm rot="5400000">
            <a:off x="5618580" y="3891707"/>
            <a:ext cx="475447" cy="43712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28575" cap="flat">
            <a:solidFill>
              <a:schemeClr val="tx1">
                <a:lumMod val="50000"/>
                <a:lumOff val="50000"/>
              </a:schemeClr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" name="Picture 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55057" y="4551913"/>
            <a:ext cx="2934547" cy="1777778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  <a:miter lim="800000"/>
            <a:headEnd/>
            <a:tailEnd/>
          </a:ln>
        </p:spPr>
      </p:pic>
      <p:sp>
        <p:nvSpPr>
          <p:cNvPr id="15" name="Flèche droite 14"/>
          <p:cNvSpPr/>
          <p:nvPr/>
        </p:nvSpPr>
        <p:spPr>
          <a:xfrm rot="10800000">
            <a:off x="3476722" y="5153012"/>
            <a:ext cx="702825" cy="452784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 w="28575" cap="flat">
            <a:solidFill>
              <a:schemeClr val="tx1">
                <a:lumMod val="50000"/>
                <a:lumOff val="50000"/>
              </a:schemeClr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Picture 2" descr="http://www.genome.jp/tmp/mark_pathway12732149508841/map01100_0.358841.pn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18180" y="4551913"/>
            <a:ext cx="2925372" cy="1777778"/>
          </a:xfrm>
          <a:prstGeom prst="rect">
            <a:avLst/>
          </a:prstGeom>
          <a:noFill/>
          <a:ln w="28575"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7" name="Espace réservé du texte 2"/>
          <p:cNvSpPr txBox="1">
            <a:spLocks/>
          </p:cNvSpPr>
          <p:nvPr/>
        </p:nvSpPr>
        <p:spPr>
          <a:xfrm>
            <a:off x="4391059" y="6172201"/>
            <a:ext cx="3090946" cy="754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indent="0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indent="457181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indent="914362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indent="1371544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indent="1828726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6289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0861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5433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0005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lang="fr-BE" dirty="0" smtClean="0"/>
          </a:p>
          <a:p>
            <a:pPr algn="ctr"/>
            <a:r>
              <a:rPr lang="fr-BE" sz="1600" b="1" dirty="0" smtClean="0">
                <a:solidFill>
                  <a:schemeClr val="accent6">
                    <a:lumMod val="50000"/>
                  </a:schemeClr>
                </a:solidFill>
                <a:latin typeface="Century Schoolbook" panose="02040604050505020304" pitchFamily="18" charset="0"/>
              </a:rPr>
              <a:t>Spectrum </a:t>
            </a:r>
            <a:r>
              <a:rPr lang="fr-BE" sz="1600" b="1" dirty="0" err="1" smtClean="0">
                <a:solidFill>
                  <a:schemeClr val="accent6">
                    <a:lumMod val="50000"/>
                  </a:schemeClr>
                </a:solidFill>
                <a:latin typeface="Century Schoolbook" panose="02040604050505020304" pitchFamily="18" charset="0"/>
              </a:rPr>
              <a:t>treatment</a:t>
            </a:r>
            <a:r>
              <a:rPr lang="fr-BE" sz="1600" b="1" dirty="0" smtClean="0">
                <a:solidFill>
                  <a:schemeClr val="accent6">
                    <a:lumMod val="50000"/>
                  </a:schemeClr>
                </a:solidFill>
                <a:latin typeface="Century Schoolbook" panose="02040604050505020304" pitchFamily="18" charset="0"/>
              </a:rPr>
              <a:t> &amp; MVA</a:t>
            </a:r>
          </a:p>
        </p:txBody>
      </p:sp>
      <p:sp>
        <p:nvSpPr>
          <p:cNvPr id="18" name="Espace réservé du texte 2"/>
          <p:cNvSpPr txBox="1">
            <a:spLocks/>
          </p:cNvSpPr>
          <p:nvPr/>
        </p:nvSpPr>
        <p:spPr>
          <a:xfrm>
            <a:off x="362367" y="6172201"/>
            <a:ext cx="2881185" cy="7547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Autofit/>
          </a:bodyPr>
          <a:lstStyle>
            <a:lvl1pPr marL="0" indent="0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0" indent="457181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0" indent="914362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0" indent="1371544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0" indent="1828726" defTabSz="457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6289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marL="30861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marL="35433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marL="4000500" indent="-342900" defTabSz="457200">
              <a:spcBef>
                <a:spcPts val="1000"/>
              </a:spcBef>
              <a:buClr>
                <a:srgbClr val="F07F09"/>
              </a:buClr>
              <a:buSzPct val="100000"/>
              <a:buFont typeface="Wingdings 3"/>
              <a:buChar char=""/>
              <a:defRPr>
                <a:solidFill>
                  <a:srgbClr val="FFFFF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endParaRPr lang="fr-BE" dirty="0" smtClean="0"/>
          </a:p>
          <a:p>
            <a:pPr algn="ctr"/>
            <a:r>
              <a:rPr lang="fr-BE" sz="1600" b="1" dirty="0" err="1" smtClean="0">
                <a:solidFill>
                  <a:schemeClr val="accent6">
                    <a:lumMod val="50000"/>
                  </a:schemeClr>
                </a:solidFill>
                <a:latin typeface="Century Schoolbook" panose="02040604050505020304" pitchFamily="18" charset="0"/>
              </a:rPr>
              <a:t>Biological</a:t>
            </a:r>
            <a:r>
              <a:rPr lang="fr-BE" sz="1600" b="1" dirty="0" smtClean="0">
                <a:solidFill>
                  <a:schemeClr val="accent6">
                    <a:lumMod val="50000"/>
                  </a:schemeClr>
                </a:solidFill>
                <a:latin typeface="Century Schoolbook" panose="02040604050505020304" pitchFamily="18" charset="0"/>
              </a:rPr>
              <a:t> </a:t>
            </a:r>
            <a:r>
              <a:rPr lang="fr-BE" sz="1600" b="1" dirty="0" err="1" smtClean="0">
                <a:solidFill>
                  <a:schemeClr val="accent6">
                    <a:lumMod val="50000"/>
                  </a:schemeClr>
                </a:solidFill>
                <a:latin typeface="Century Schoolbook" panose="02040604050505020304" pitchFamily="18" charset="0"/>
              </a:rPr>
              <a:t>interpretation</a:t>
            </a:r>
            <a:endParaRPr lang="fr-BE" sz="1600" b="1" dirty="0" smtClean="0">
              <a:solidFill>
                <a:schemeClr val="accent6">
                  <a:lumMod val="50000"/>
                </a:schemeClr>
              </a:solidFill>
              <a:latin typeface="Century Schoolbook" panose="02040604050505020304" pitchFamily="18" charset="0"/>
            </a:endParaRPr>
          </a:p>
        </p:txBody>
      </p:sp>
      <p:pic>
        <p:nvPicPr>
          <p:cNvPr id="23" name="Audio 2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237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479"/>
    </mc:Choice>
    <mc:Fallback xmlns="">
      <p:transition spd="slow" advTm="3147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3"/>
                </p:tgtEl>
              </p:cMediaNode>
            </p:audio>
          </p:childTnLst>
        </p:cTn>
      </p:par>
    </p:tnLst>
    <p:bldLst>
      <p:bldP spid="5" grpId="0"/>
      <p:bldP spid="9" grpId="0" animBg="1"/>
      <p:bldP spid="11" grpId="0" animBg="1"/>
      <p:bldP spid="13" grpId="0" animBg="1"/>
      <p:bldP spid="15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 –</a:t>
            </a:r>
            <a:r>
              <a:rPr lang="fr-BE" u="sng" dirty="0" smtClean="0"/>
              <a:t> </a:t>
            </a:r>
            <a:r>
              <a:rPr lang="fr-BE" sz="3100" u="sng" dirty="0" smtClean="0"/>
              <a:t>Procedure </a:t>
            </a:r>
            <a:endParaRPr lang="fr-BE" u="sng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946404" y="1764065"/>
            <a:ext cx="7494651" cy="5029199"/>
          </a:xfrm>
        </p:spPr>
        <p:txBody>
          <a:bodyPr>
            <a:normAutofit fontScale="92500" lnSpcReduction="10000"/>
          </a:bodyPr>
          <a:lstStyle/>
          <a:p>
            <a:r>
              <a:rPr lang="fr-BE" sz="2400" u="sng" dirty="0" smtClean="0"/>
              <a:t>Samples collection </a:t>
            </a:r>
          </a:p>
          <a:p>
            <a:pPr lvl="1"/>
            <a:r>
              <a:rPr lang="fr-BE" sz="2200" dirty="0" smtClean="0"/>
              <a:t>Biofluids</a:t>
            </a:r>
          </a:p>
          <a:p>
            <a:pPr lvl="2"/>
            <a:r>
              <a:rPr lang="fr-BE" sz="2000" dirty="0" smtClean="0"/>
              <a:t>Urines</a:t>
            </a:r>
          </a:p>
          <a:p>
            <a:pPr lvl="2"/>
            <a:r>
              <a:rPr lang="fr-BE" sz="2000" dirty="0"/>
              <a:t>Blood </a:t>
            </a:r>
          </a:p>
          <a:p>
            <a:pPr lvl="2"/>
            <a:r>
              <a:rPr lang="fr-BE" sz="2000" dirty="0" smtClean="0"/>
              <a:t>Saliva</a:t>
            </a:r>
          </a:p>
          <a:p>
            <a:pPr lvl="2"/>
            <a:r>
              <a:rPr lang="fr-BE" sz="2000" dirty="0" smtClean="0"/>
              <a:t>CSF</a:t>
            </a:r>
          </a:p>
          <a:p>
            <a:pPr lvl="2"/>
            <a:r>
              <a:rPr lang="fr-BE" sz="2000" dirty="0" smtClean="0"/>
              <a:t>…</a:t>
            </a:r>
          </a:p>
          <a:p>
            <a:r>
              <a:rPr lang="fr-BE" sz="2400" u="sng" dirty="0" smtClean="0"/>
              <a:t>Samples preparation</a:t>
            </a:r>
          </a:p>
          <a:p>
            <a:pPr lvl="1">
              <a:lnSpc>
                <a:spcPct val="16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Phosphate buffer</a:t>
            </a:r>
          </a:p>
          <a:p>
            <a:pPr marL="548640" lvl="2" indent="0">
              <a:lnSpc>
                <a:spcPct val="160000"/>
              </a:lnSpc>
              <a:buNone/>
            </a:pPr>
            <a:r>
              <a:rPr lang="en-US" sz="1900" dirty="0" smtClean="0">
                <a:solidFill>
                  <a:schemeClr val="tx1"/>
                </a:solidFill>
                <a:sym typeface="Wingdings" panose="05000000000000000000" pitchFamily="2" charset="2"/>
              </a:rPr>
              <a:t>      </a:t>
            </a:r>
            <a:r>
              <a:rPr lang="en-US" sz="1900" dirty="0" smtClean="0">
                <a:solidFill>
                  <a:schemeClr val="tx1"/>
                </a:solidFill>
                <a:sym typeface="Wingdings"/>
              </a:rPr>
              <a:t> </a:t>
            </a:r>
            <a:r>
              <a:rPr lang="en-US" sz="1900" dirty="0">
                <a:solidFill>
                  <a:schemeClr val="tx1"/>
                </a:solidFill>
                <a:sym typeface="Wingdings"/>
              </a:rPr>
              <a:t>Chemical shift variation </a:t>
            </a:r>
            <a:endParaRPr lang="en-US" sz="1900" dirty="0" smtClean="0">
              <a:solidFill>
                <a:schemeClr val="tx1"/>
              </a:solidFill>
            </a:endParaRPr>
          </a:p>
          <a:p>
            <a:pPr lvl="1">
              <a:lnSpc>
                <a:spcPct val="160000"/>
              </a:lnSpc>
            </a:pPr>
            <a:r>
              <a:rPr lang="en-US" sz="2200" dirty="0" smtClean="0">
                <a:solidFill>
                  <a:schemeClr val="tx1"/>
                </a:solidFill>
              </a:rPr>
              <a:t>TSP / TMS</a:t>
            </a:r>
          </a:p>
          <a:p>
            <a:pPr marL="274320" lvl="1" indent="0">
              <a:lnSpc>
                <a:spcPct val="160000"/>
              </a:lnSpc>
              <a:buNone/>
            </a:pPr>
            <a:r>
              <a:rPr lang="en-US" sz="1900" dirty="0">
                <a:solidFill>
                  <a:schemeClr val="tx1"/>
                </a:solidFill>
                <a:sym typeface="Wingdings" panose="05000000000000000000" pitchFamily="2" charset="2"/>
              </a:rPr>
              <a:t>	</a:t>
            </a:r>
            <a:r>
              <a:rPr lang="en-US" sz="1900" dirty="0" smtClean="0">
                <a:solidFill>
                  <a:schemeClr val="tx1"/>
                </a:solidFill>
                <a:sym typeface="Wingdings" panose="05000000000000000000" pitchFamily="2" charset="2"/>
              </a:rPr>
              <a:t> Reference</a:t>
            </a:r>
            <a:endParaRPr lang="en-US" sz="1900" dirty="0" smtClean="0">
              <a:solidFill>
                <a:schemeClr val="tx1"/>
              </a:solidFill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8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8" name="Picture 2" descr="3-(Trimethylsilyl)propionic-2,2,3,3-d4 acid sodium salt 98 atom % 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26380" y="5406724"/>
            <a:ext cx="2762250" cy="1266826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4581144" y="6611779"/>
            <a:ext cx="4005558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40000" lvl="1">
              <a:buNone/>
            </a:pPr>
            <a:r>
              <a:rPr lang="en-US" sz="1000" dirty="0" smtClean="0">
                <a:latin typeface="+mj-lt"/>
              </a:rPr>
              <a:t>3-(</a:t>
            </a:r>
            <a:r>
              <a:rPr lang="en-US" sz="1000" dirty="0" err="1" smtClean="0">
                <a:latin typeface="+mj-lt"/>
              </a:rPr>
              <a:t>Trimethylsilyl</a:t>
            </a:r>
            <a:r>
              <a:rPr lang="en-US" sz="1000" dirty="0" smtClean="0">
                <a:latin typeface="+mj-lt"/>
              </a:rPr>
              <a:t>)propionic-2,2,3,3-d4 acid sodium salt </a:t>
            </a:r>
            <a:endParaRPr lang="en-US" sz="1000" dirty="0">
              <a:latin typeface="+mj-lt"/>
            </a:endParaRPr>
          </a:p>
        </p:txBody>
      </p:sp>
      <p:grpSp>
        <p:nvGrpSpPr>
          <p:cNvPr id="12" name="Groupe 11"/>
          <p:cNvGrpSpPr/>
          <p:nvPr/>
        </p:nvGrpSpPr>
        <p:grpSpPr>
          <a:xfrm>
            <a:off x="6533249" y="274885"/>
            <a:ext cx="1308668" cy="1325562"/>
            <a:chOff x="6015428" y="218714"/>
            <a:chExt cx="1308668" cy="1325562"/>
          </a:xfrm>
        </p:grpSpPr>
        <p:pic>
          <p:nvPicPr>
            <p:cNvPr id="10" name="Picture 2" descr="http://www.lifelearn-cliented.com/cms/resources/body/442/urine_protein_creatinine_ratios-2.jpg"/>
            <p:cNvPicPr>
              <a:picLocks noChangeAspect="1" noChangeArrowheads="1"/>
            </p:cNvPicPr>
            <p:nvPr/>
          </p:nvPicPr>
          <p:blipFill>
            <a:blip r:embed="rId6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0" b="100000" l="6515" r="89577">
                          <a14:foregroundMark x1="51466" y1="52761" x2="51466" y2="52761"/>
                          <a14:foregroundMark x1="64169" y1="60429" x2="64169" y2="60429"/>
                          <a14:foregroundMark x1="58306" y1="75767" x2="58306" y2="75767"/>
                          <a14:foregroundMark x1="58306" y1="81902" x2="58306" y2="81902"/>
                          <a14:foregroundMark x1="43974" y1="75767" x2="43974" y2="75767"/>
                          <a14:foregroundMark x1="38762" y1="65644" x2="38762" y2="65644"/>
                          <a14:foregroundMark x1="38762" y1="54908" x2="38762" y2="54908"/>
                          <a14:foregroundMark x1="46580" y1="53374" x2="46580" y2="53374"/>
                          <a14:foregroundMark x1="64169" y1="54601" x2="64169" y2="54601"/>
                          <a14:foregroundMark x1="73941" y1="62883" x2="73941" y2="62883"/>
                          <a14:foregroundMark x1="74267" y1="72393" x2="74267" y2="72393"/>
                          <a14:foregroundMark x1="74919" y1="78528" x2="74919" y2="78528"/>
                          <a14:foregroundMark x1="69707" y1="77607" x2="69707" y2="77607"/>
                          <a14:foregroundMark x1="67101" y1="84049" x2="67101" y2="84049"/>
                          <a14:foregroundMark x1="66775" y1="73006" x2="66775" y2="73006"/>
                          <a14:foregroundMark x1="49186" y1="61043" x2="49186" y2="61043"/>
                          <a14:foregroundMark x1="46254" y1="66871" x2="46254" y2="66871"/>
                          <a14:foregroundMark x1="56352" y1="65337" x2="56352" y2="65337"/>
                          <a14:foregroundMark x1="64821" y1="65337" x2="64821" y2="65337"/>
                          <a14:foregroundMark x1="72964" y1="67178" x2="72964" y2="67178"/>
                          <a14:foregroundMark x1="48534" y1="82822" x2="48534" y2="82822"/>
                          <a14:foregroundMark x1="37459" y1="81595" x2="37459" y2="81595"/>
                          <a14:foregroundMark x1="46906" y1="88957" x2="46906" y2="88957"/>
                          <a14:foregroundMark x1="58632" y1="87730" x2="58632" y2="87730"/>
                          <a14:foregroundMark x1="66124" y1="86503" x2="66124" y2="86503"/>
                          <a14:foregroundMark x1="73616" y1="85276" x2="73616" y2="85276"/>
                          <a14:foregroundMark x1="37459" y1="88650" x2="37459" y2="88650"/>
                          <a14:foregroundMark x1="35505" y1="73006" x2="35505" y2="73006"/>
                          <a14:foregroundMark x1="37134" y1="76074" x2="37134" y2="76074"/>
                          <a14:foregroundMark x1="34853" y1="65337" x2="34853" y2="65337"/>
                          <a14:foregroundMark x1="35831" y1="51534" x2="35831" y2="51534"/>
                          <a14:foregroundMark x1="45603" y1="57362" x2="45603" y2="57362"/>
                          <a14:foregroundMark x1="55049" y1="56135" x2="55049" y2="56135"/>
                          <a14:foregroundMark x1="58306" y1="54294" x2="58306" y2="54294"/>
                          <a14:foregroundMark x1="59935" y1="59509" x2="59935" y2="59509"/>
                          <a14:foregroundMark x1="70358" y1="54294" x2="70358" y2="54294"/>
                          <a14:foregroundMark x1="68730" y1="49693" x2="68730" y2="49693"/>
                          <a14:foregroundMark x1="76547" y1="46319" x2="76547" y2="46319"/>
                          <a14:foregroundMark x1="74267" y1="39264" x2="74267" y2="39264"/>
                          <a14:foregroundMark x1="73616" y1="35276" x2="73616" y2="35276"/>
                          <a14:foregroundMark x1="76873" y1="34356" x2="76873" y2="34356"/>
                          <a14:foregroundMark x1="77199" y1="39877" x2="77199" y2="39877"/>
                          <a14:foregroundMark x1="71010" y1="43252" x2="71010" y2="43252"/>
                          <a14:foregroundMark x1="73616" y1="41718" x2="73616" y2="41718"/>
                          <a14:foregroundMark x1="73941" y1="50000" x2="73941" y2="50000"/>
                          <a14:foregroundMark x1="73941" y1="53067" x2="73941" y2="53067"/>
                          <a14:foregroundMark x1="73941" y1="55828" x2="73941" y2="55828"/>
                          <a14:foregroundMark x1="74267" y1="58896" x2="74267" y2="58896"/>
                          <a14:foregroundMark x1="32573" y1="50920" x2="77524" y2="84356"/>
                          <a14:foregroundMark x1="32899" y1="66258" x2="70358" y2="88344"/>
                          <a14:foregroundMark x1="32899" y1="78834" x2="63844" y2="90798"/>
                          <a14:foregroundMark x1="54723" y1="64417" x2="75896" y2="47546"/>
                          <a14:foregroundMark x1="41694" y1="54908" x2="66775" y2="51227"/>
                          <a14:foregroundMark x1="37134" y1="50920" x2="64821" y2="50613"/>
                          <a14:foregroundMark x1="71336" y1="36810" x2="71336" y2="58896"/>
                          <a14:foregroundMark x1="20521" y1="43558" x2="61889" y2="46012"/>
                          <a14:foregroundMark x1="16938" y1="42025" x2="19544" y2="4846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015428" y="354859"/>
              <a:ext cx="928343" cy="95808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4" descr="http://www.lifelearn-cliented.com/cms/resources/body/369/serum_electrolytes-1.jpg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accent4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6812634" y="218714"/>
              <a:ext cx="511462" cy="132556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19377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008"/>
    </mc:Choice>
    <mc:Fallback xmlns="">
      <p:transition spd="slow" advTm="260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 –</a:t>
            </a:r>
            <a:r>
              <a:rPr lang="fr-BE" u="sng" dirty="0" smtClean="0"/>
              <a:t> </a:t>
            </a:r>
            <a:r>
              <a:rPr lang="fr-BE" sz="3100" u="sng" dirty="0" smtClean="0"/>
              <a:t>Procedure </a:t>
            </a:r>
            <a:endParaRPr lang="fr-BE" u="sng" dirty="0"/>
          </a:p>
        </p:txBody>
      </p:sp>
      <p:sp>
        <p:nvSpPr>
          <p:cNvPr id="7" name="Espace réservé du contenu 6"/>
          <p:cNvSpPr>
            <a:spLocks noGrp="1"/>
          </p:cNvSpPr>
          <p:nvPr>
            <p:ph idx="1"/>
          </p:nvPr>
        </p:nvSpPr>
        <p:spPr>
          <a:xfrm>
            <a:off x="946403" y="1828801"/>
            <a:ext cx="7494652" cy="5029199"/>
          </a:xfrm>
        </p:spPr>
        <p:txBody>
          <a:bodyPr>
            <a:normAutofit/>
          </a:bodyPr>
          <a:lstStyle/>
          <a:p>
            <a:r>
              <a:rPr lang="en-US" sz="2200" u="sng" dirty="0"/>
              <a:t>Spectroscopic analysis</a:t>
            </a:r>
          </a:p>
          <a:p>
            <a:pPr>
              <a:lnSpc>
                <a:spcPct val="150000"/>
              </a:lnSpc>
            </a:pPr>
            <a:r>
              <a:rPr lang="en-US" dirty="0"/>
              <a:t> </a:t>
            </a:r>
            <a:r>
              <a:rPr lang="en-US" sz="2000" dirty="0"/>
              <a:t>NMR</a:t>
            </a:r>
            <a:r>
              <a:rPr lang="en-US" dirty="0"/>
              <a:t> </a:t>
            </a:r>
            <a:r>
              <a:rPr lang="en-US" sz="2000" dirty="0"/>
              <a:t>spectroscopy </a:t>
            </a:r>
            <a:endParaRPr lang="en-US" sz="2000" dirty="0" smtClean="0"/>
          </a:p>
          <a:p>
            <a:pPr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baseline="30000" dirty="0" smtClean="0"/>
              <a:t>1</a:t>
            </a:r>
            <a:r>
              <a:rPr lang="en-US" sz="2000" dirty="0" smtClean="0"/>
              <a:t>H RMN </a:t>
            </a:r>
          </a:p>
          <a:p>
            <a:pPr lvl="1">
              <a:lnSpc>
                <a:spcPct val="150000"/>
              </a:lnSpc>
            </a:pPr>
            <a:r>
              <a:rPr lang="fr-BE" dirty="0"/>
              <a:t>2/3 of </a:t>
            </a:r>
            <a:r>
              <a:rPr lang="fr-BE" dirty="0" err="1"/>
              <a:t>atoms</a:t>
            </a:r>
            <a:endParaRPr lang="fr-BE" dirty="0"/>
          </a:p>
          <a:p>
            <a:pPr lvl="1">
              <a:lnSpc>
                <a:spcPct val="150000"/>
              </a:lnSpc>
            </a:pPr>
            <a:r>
              <a:rPr lang="fr-BE" dirty="0" err="1" smtClean="0"/>
              <a:t>Hydrogen</a:t>
            </a:r>
            <a:r>
              <a:rPr lang="fr-BE" dirty="0" smtClean="0"/>
              <a:t> </a:t>
            </a:r>
            <a:r>
              <a:rPr lang="fr-BE" dirty="0"/>
              <a:t>nucleus = 1 </a:t>
            </a:r>
            <a:r>
              <a:rPr lang="fr-BE" dirty="0" smtClean="0"/>
              <a:t>proton</a:t>
            </a:r>
          </a:p>
          <a:p>
            <a:pPr lvl="1">
              <a:lnSpc>
                <a:spcPct val="150000"/>
              </a:lnSpc>
            </a:pPr>
            <a:r>
              <a:rPr lang="fr-BE" dirty="0" err="1" smtClean="0"/>
              <a:t>Magnetic</a:t>
            </a:r>
            <a:r>
              <a:rPr lang="fr-BE" dirty="0" smtClean="0"/>
              <a:t> </a:t>
            </a:r>
            <a:r>
              <a:rPr lang="fr-BE" dirty="0" err="1"/>
              <a:t>properties</a:t>
            </a:r>
            <a:r>
              <a:rPr lang="fr-BE" dirty="0"/>
              <a:t> </a:t>
            </a:r>
            <a:endParaRPr lang="fr-BE" dirty="0" smtClean="0"/>
          </a:p>
          <a:p>
            <a:pPr lvl="1">
              <a:lnSpc>
                <a:spcPct val="150000"/>
              </a:lnSpc>
            </a:pPr>
            <a:endParaRPr lang="fr-BE" dirty="0"/>
          </a:p>
          <a:p>
            <a:pPr marL="274320" lvl="1" indent="0">
              <a:lnSpc>
                <a:spcPct val="150000"/>
              </a:lnSpc>
              <a:buNone/>
            </a:pPr>
            <a:endParaRPr lang="fr-BE" dirty="0" smtClean="0"/>
          </a:p>
          <a:p>
            <a:pPr marL="274320" lvl="1" indent="0">
              <a:lnSpc>
                <a:spcPct val="150000"/>
              </a:lnSpc>
              <a:buNone/>
            </a:pPr>
            <a:endParaRPr lang="fr-BE" dirty="0"/>
          </a:p>
          <a:p>
            <a:pPr marL="274320" lvl="1" indent="0">
              <a:lnSpc>
                <a:spcPct val="150000"/>
              </a:lnSpc>
              <a:buNone/>
            </a:pPr>
            <a:endParaRPr lang="en-US" sz="16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9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6" name="Picture 8" descr="http://www.mhhe.com/physsci/chemistry/carey/student/olc/graphics/carey04oc/ch13/figures/1334.gif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8237" y="1175491"/>
            <a:ext cx="1497363" cy="86345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http://hyperphysics.phy-astr.gsu.edu/hbase/nuclear/imgnuc/nmr3.gif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7493" y="231114"/>
            <a:ext cx="1488107" cy="863456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5" descr="http://www.utc.fr/%7Efarges/dess_tbh/01_02/Projets/spectrometrie/image001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4317" y="3821835"/>
            <a:ext cx="1772601" cy="2078663"/>
          </a:xfrm>
          <a:prstGeom prst="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Audio 12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84573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904"/>
    </mc:Choice>
    <mc:Fallback xmlns="">
      <p:transition spd="slow" advTm="529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 –</a:t>
            </a:r>
            <a:r>
              <a:rPr lang="fr-BE" u="sng" dirty="0" smtClean="0"/>
              <a:t> </a:t>
            </a:r>
            <a:r>
              <a:rPr lang="fr-BE" u="sng" baseline="30000" dirty="0" smtClean="0"/>
              <a:t>1</a:t>
            </a:r>
            <a:r>
              <a:rPr lang="fr-BE" sz="3100" u="sng" dirty="0" smtClean="0"/>
              <a:t>H-NMR </a:t>
            </a:r>
            <a:endParaRPr lang="fr-BE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10</a:t>
            </a:fld>
            <a:endParaRPr lang="fr-BE" dirty="0">
              <a:solidFill>
                <a:schemeClr val="bg1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4406898" y="1603957"/>
            <a:ext cx="1680173" cy="1405577"/>
            <a:chOff x="4380410" y="3801040"/>
            <a:chExt cx="2296776" cy="1854809"/>
          </a:xfrm>
        </p:grpSpPr>
        <p:grpSp>
          <p:nvGrpSpPr>
            <p:cNvPr id="6" name="Groupe 5"/>
            <p:cNvGrpSpPr/>
            <p:nvPr/>
          </p:nvGrpSpPr>
          <p:grpSpPr>
            <a:xfrm>
              <a:off x="4380410" y="3801040"/>
              <a:ext cx="2296776" cy="1854809"/>
              <a:chOff x="2969622" y="3779941"/>
              <a:chExt cx="2296776" cy="1854809"/>
            </a:xfrm>
          </p:grpSpPr>
          <p:sp>
            <p:nvSpPr>
              <p:cNvPr id="10" name="Ellipse 9"/>
              <p:cNvSpPr/>
              <p:nvPr/>
            </p:nvSpPr>
            <p:spPr>
              <a:xfrm>
                <a:off x="3550810" y="3962705"/>
                <a:ext cx="1715588" cy="1672045"/>
              </a:xfrm>
              <a:prstGeom prst="ellipse">
                <a:avLst/>
              </a:prstGeom>
              <a:noFill/>
              <a:ln w="3175" cap="flat">
                <a:solidFill>
                  <a:schemeClr val="tx1"/>
                </a:solidFill>
                <a:prstDash val="solid"/>
                <a:beve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fr-BE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Ellipse 10"/>
              <p:cNvSpPr/>
              <p:nvPr/>
            </p:nvSpPr>
            <p:spPr>
              <a:xfrm>
                <a:off x="4217016" y="4626670"/>
                <a:ext cx="383178" cy="399778"/>
              </a:xfrm>
              <a:prstGeom prst="ellipse">
                <a:avLst/>
              </a:prstGeom>
              <a:solidFill>
                <a:schemeClr val="accent5"/>
              </a:solidFill>
              <a:ln w="3175" cap="flat">
                <a:solidFill>
                  <a:schemeClr val="tx1"/>
                </a:solidFill>
                <a:prstDash val="solid"/>
                <a:beve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fr-BE" sz="1800" b="0" i="0" u="none" strike="noStrike" cap="none" spc="0" normalizeH="0" baseline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Ellipse 11"/>
              <p:cNvSpPr/>
              <p:nvPr/>
            </p:nvSpPr>
            <p:spPr>
              <a:xfrm>
                <a:off x="3701142" y="4084320"/>
                <a:ext cx="287384" cy="265012"/>
              </a:xfrm>
              <a:prstGeom prst="ellipse">
                <a:avLst/>
              </a:prstGeom>
              <a:solidFill>
                <a:srgbClr val="CCECFF"/>
              </a:solidFill>
              <a:ln w="3175" cap="flat">
                <a:solidFill>
                  <a:schemeClr val="tx1"/>
                </a:solidFill>
                <a:prstDash val="solid"/>
                <a:bevel/>
              </a:ln>
              <a:effectLst>
                <a:outerShdw blurRad="63500" dist="38100" dir="5400000" rotWithShape="0">
                  <a:srgbClr val="000000">
                    <a:alpha val="4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8" tIns="45718" rIns="45718" bIns="45718" numCol="1" spcCol="38100" rtlCol="0" anchor="ctr">
                <a:spAutoFit/>
              </a:bodyPr>
              <a:lstStyle/>
              <a:p>
                <a:pPr marL="0" marR="0" indent="0" algn="ctr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endParaRPr kumimoji="0" lang="fr-BE" sz="1100" b="1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cxnSp>
            <p:nvCxnSpPr>
              <p:cNvPr id="13" name="Connecteur droit 12"/>
              <p:cNvCxnSpPr/>
              <p:nvPr/>
            </p:nvCxnSpPr>
            <p:spPr>
              <a:xfrm flipH="1">
                <a:off x="4408605" y="4748348"/>
                <a:ext cx="6531" cy="152400"/>
              </a:xfrm>
              <a:prstGeom prst="line">
                <a:avLst/>
              </a:prstGeom>
              <a:noFill/>
              <a:ln w="9525" cap="flat">
                <a:solidFill>
                  <a:schemeClr val="tx1"/>
                </a:solidFill>
                <a:prstDash val="solid"/>
                <a:beve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14" name="ZoneTexte 13"/>
              <p:cNvSpPr txBox="1"/>
              <p:nvPr/>
            </p:nvSpPr>
            <p:spPr>
              <a:xfrm>
                <a:off x="4049376" y="4305976"/>
                <a:ext cx="862149" cy="3655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fr-BE" sz="1200" b="0" i="0" u="none" strike="noStrike" cap="none" spc="0" normalizeH="0" baseline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FillTx/>
                    <a:latin typeface="Calibri"/>
                    <a:ea typeface="Calibri"/>
                    <a:cs typeface="Calibri"/>
                    <a:sym typeface="Calibri"/>
                  </a:rPr>
                  <a:t>Proton</a:t>
                </a:r>
                <a:endParaRPr kumimoji="0" lang="fr-BE" sz="1800" b="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2969622" y="3779941"/>
                <a:ext cx="994844" cy="365527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marL="0" marR="0" indent="0" algn="l" defTabSz="914400" rtl="0" fontAlgn="auto" latinLnBrk="1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</a:pPr>
                <a:r>
                  <a:rPr lang="fr-BE" sz="1200" dirty="0">
                    <a:solidFill>
                      <a:srgbClr val="000000"/>
                    </a:solidFill>
                  </a:rPr>
                  <a:t>E</a:t>
                </a:r>
                <a:r>
                  <a:rPr lang="fr-BE" sz="1200" dirty="0" smtClean="0">
                    <a:solidFill>
                      <a:srgbClr val="000000"/>
                    </a:solidFill>
                  </a:rPr>
                  <a:t>lectron</a:t>
                </a:r>
                <a:endParaRPr kumimoji="0" lang="fr-BE" sz="1800" i="0" u="none" strike="noStrike" cap="none" spc="0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cxnSp>
          <p:nvCxnSpPr>
            <p:cNvPr id="8" name="Connecteur droit 7"/>
            <p:cNvCxnSpPr/>
            <p:nvPr/>
          </p:nvCxnSpPr>
          <p:spPr>
            <a:xfrm>
              <a:off x="5183776" y="4237925"/>
              <a:ext cx="143692" cy="0"/>
            </a:xfrm>
            <a:prstGeom prst="line">
              <a:avLst/>
            </a:prstGeom>
            <a:noFill/>
            <a:ln w="15875" cap="flat">
              <a:solidFill>
                <a:schemeClr val="tx1"/>
              </a:solidFill>
              <a:prstDash val="solid"/>
              <a:beve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" name="Connecteur droit 8"/>
            <p:cNvCxnSpPr/>
            <p:nvPr/>
          </p:nvCxnSpPr>
          <p:spPr>
            <a:xfrm>
              <a:off x="5747546" y="4847487"/>
              <a:ext cx="143692" cy="0"/>
            </a:xfrm>
            <a:prstGeom prst="line">
              <a:avLst/>
            </a:prstGeom>
            <a:noFill/>
            <a:ln w="15875" cap="flat">
              <a:solidFill>
                <a:schemeClr val="tx1"/>
              </a:solidFill>
              <a:prstDash val="solid"/>
              <a:beve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sp>
        <p:nvSpPr>
          <p:cNvPr id="16" name="Éclair 15"/>
          <p:cNvSpPr/>
          <p:nvPr/>
        </p:nvSpPr>
        <p:spPr>
          <a:xfrm rot="597592" flipH="1">
            <a:off x="5875705" y="1433004"/>
            <a:ext cx="603032" cy="875361"/>
          </a:xfrm>
          <a:prstGeom prst="lightningBolt">
            <a:avLst/>
          </a:prstGeom>
          <a:solidFill>
            <a:srgbClr val="C00000"/>
          </a:solidFill>
          <a:ln w="54999" cap="flat">
            <a:solidFill>
              <a:srgbClr val="C00000"/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6547270" y="1385578"/>
            <a:ext cx="1626859" cy="369330"/>
          </a:xfrm>
          <a:prstGeom prst="rect">
            <a:avLst/>
          </a:prstGeom>
          <a:noFill/>
          <a:ln w="12700" cap="flat">
            <a:solidFill>
              <a:schemeClr val="bg1"/>
            </a:solidFill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b="1" i="0" u="none" strike="noStrike" cap="none" spc="0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Magnetic</a:t>
            </a:r>
            <a:r>
              <a:rPr kumimoji="0" lang="fr-BE" b="1" i="0" u="none" strike="noStrike" cap="none" spc="0" normalizeH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kumimoji="0" lang="fr-BE" b="1" i="0" u="none" strike="noStrike" cap="none" spc="0" normalizeH="0" dirty="0" err="1" smtClean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field</a:t>
            </a:r>
            <a:endParaRPr kumimoji="0" lang="fr-BE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2" name="Image 31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5089912">
            <a:off x="6180164" y="4802918"/>
            <a:ext cx="695325" cy="952500"/>
          </a:xfrm>
          <a:prstGeom prst="rect">
            <a:avLst/>
          </a:prstGeom>
        </p:spPr>
      </p:pic>
      <p:pic>
        <p:nvPicPr>
          <p:cNvPr id="33" name="Image 3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96137" y="3931610"/>
            <a:ext cx="695325" cy="952500"/>
          </a:xfrm>
          <a:prstGeom prst="rect">
            <a:avLst/>
          </a:prstGeom>
        </p:spPr>
      </p:pic>
      <p:pic>
        <p:nvPicPr>
          <p:cNvPr id="34" name="Image 33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065134" y="4553267"/>
            <a:ext cx="695325" cy="952500"/>
          </a:xfrm>
          <a:prstGeom prst="rect">
            <a:avLst/>
          </a:prstGeom>
        </p:spPr>
      </p:pic>
      <p:pic>
        <p:nvPicPr>
          <p:cNvPr id="35" name="Image 34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2451097">
            <a:off x="5484059" y="4491531"/>
            <a:ext cx="695325" cy="952500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9473264">
            <a:off x="5686034" y="3745489"/>
            <a:ext cx="695325" cy="952500"/>
          </a:xfrm>
          <a:prstGeom prst="rect">
            <a:avLst/>
          </a:prstGeom>
        </p:spPr>
      </p:pic>
      <p:pic>
        <p:nvPicPr>
          <p:cNvPr id="37" name="Image 3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03567">
            <a:off x="7270660" y="3727944"/>
            <a:ext cx="695325" cy="952500"/>
          </a:xfrm>
          <a:prstGeom prst="rect">
            <a:avLst/>
          </a:prstGeom>
        </p:spPr>
      </p:pic>
      <p:sp>
        <p:nvSpPr>
          <p:cNvPr id="38" name="ZoneTexte 37"/>
          <p:cNvSpPr txBox="1"/>
          <p:nvPr/>
        </p:nvSpPr>
        <p:spPr>
          <a:xfrm>
            <a:off x="4650807" y="3705952"/>
            <a:ext cx="63979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Bo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Ellipse 38"/>
          <p:cNvSpPr/>
          <p:nvPr/>
        </p:nvSpPr>
        <p:spPr>
          <a:xfrm>
            <a:off x="5866381" y="3774995"/>
            <a:ext cx="260050" cy="314325"/>
          </a:xfrm>
          <a:prstGeom prst="ellipse">
            <a:avLst/>
          </a:prstGeom>
          <a:noFill/>
          <a:ln w="28575" cap="flat">
            <a:solidFill>
              <a:srgbClr val="0F9D48"/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Ellipse 39"/>
          <p:cNvSpPr/>
          <p:nvPr/>
        </p:nvSpPr>
        <p:spPr>
          <a:xfrm>
            <a:off x="7448764" y="3788279"/>
            <a:ext cx="260050" cy="314325"/>
          </a:xfrm>
          <a:prstGeom prst="ellipse">
            <a:avLst/>
          </a:prstGeom>
          <a:noFill/>
          <a:ln w="28575" cap="flat">
            <a:solidFill>
              <a:srgbClr val="0F9D48"/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" name="Ellipse 40"/>
          <p:cNvSpPr/>
          <p:nvPr/>
        </p:nvSpPr>
        <p:spPr>
          <a:xfrm>
            <a:off x="5707983" y="4553267"/>
            <a:ext cx="245501" cy="299398"/>
          </a:xfrm>
          <a:prstGeom prst="ellipse">
            <a:avLst/>
          </a:prstGeom>
          <a:noFill/>
          <a:ln w="28575" cap="flat">
            <a:solidFill>
              <a:srgbClr val="0F9D48"/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Ellipse 41"/>
          <p:cNvSpPr/>
          <p:nvPr/>
        </p:nvSpPr>
        <p:spPr>
          <a:xfrm>
            <a:off x="7232356" y="4594014"/>
            <a:ext cx="260050" cy="314325"/>
          </a:xfrm>
          <a:prstGeom prst="ellipse">
            <a:avLst/>
          </a:prstGeom>
          <a:noFill/>
          <a:ln w="28575" cap="flat">
            <a:solidFill>
              <a:srgbClr val="0F9D48"/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6439815" y="4549688"/>
            <a:ext cx="474986" cy="1105606"/>
            <a:chOff x="6257347" y="4204915"/>
            <a:chExt cx="474986" cy="1105606"/>
          </a:xfrm>
        </p:grpSpPr>
        <p:sp>
          <p:nvSpPr>
            <p:cNvPr id="44" name="Ellipse 43"/>
            <p:cNvSpPr/>
            <p:nvPr/>
          </p:nvSpPr>
          <p:spPr>
            <a:xfrm>
              <a:off x="6442170" y="4204915"/>
              <a:ext cx="290163" cy="314325"/>
            </a:xfrm>
            <a:prstGeom prst="ellipse">
              <a:avLst/>
            </a:prstGeom>
            <a:noFill/>
            <a:ln w="28575" cap="flat">
              <a:solidFill>
                <a:srgbClr val="FFFF00"/>
              </a:solidFill>
              <a:prstDash val="solid"/>
              <a:bevel/>
            </a:ln>
            <a:effectLst>
              <a:outerShdw blurRad="63500" dist="3810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Ellipse 44"/>
            <p:cNvSpPr/>
            <p:nvPr/>
          </p:nvSpPr>
          <p:spPr>
            <a:xfrm>
              <a:off x="6257347" y="5070951"/>
              <a:ext cx="275187" cy="239570"/>
            </a:xfrm>
            <a:prstGeom prst="ellipse">
              <a:avLst/>
            </a:prstGeom>
            <a:noFill/>
            <a:ln w="28575" cap="flat">
              <a:solidFill>
                <a:srgbClr val="FFFF00"/>
              </a:solidFill>
              <a:prstDash val="solid"/>
              <a:bevel/>
            </a:ln>
            <a:effectLst>
              <a:outerShdw blurRad="63500" dist="3810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8" tIns="45718" rIns="45718" bIns="45718" numCol="1" spcCol="38100" rtlCol="0" anchor="ctr">
              <a:spAutoFit/>
            </a:bodyPr>
            <a:lstStyle/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" name="Flèche vers le haut 45"/>
          <p:cNvSpPr/>
          <p:nvPr/>
        </p:nvSpPr>
        <p:spPr>
          <a:xfrm flipH="1">
            <a:off x="7854194" y="4208378"/>
            <a:ext cx="420270" cy="833211"/>
          </a:xfrm>
          <a:prstGeom prst="upArrow">
            <a:avLst>
              <a:gd name="adj1" fmla="val 50000"/>
              <a:gd name="adj2" fmla="val 127774"/>
            </a:avLst>
          </a:prstGeom>
          <a:solidFill>
            <a:srgbClr val="313CD1"/>
          </a:solidFill>
          <a:ln w="54999" cap="flat">
            <a:solidFill>
              <a:srgbClr val="313CD1"/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313CD1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7" name="Image 4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3823412">
            <a:off x="6787595" y="3297433"/>
            <a:ext cx="695325" cy="952500"/>
          </a:xfrm>
          <a:prstGeom prst="rect">
            <a:avLst/>
          </a:prstGeom>
        </p:spPr>
      </p:pic>
      <p:sp>
        <p:nvSpPr>
          <p:cNvPr id="48" name="Ellipse 47"/>
          <p:cNvSpPr/>
          <p:nvPr/>
        </p:nvSpPr>
        <p:spPr>
          <a:xfrm>
            <a:off x="7000790" y="3384814"/>
            <a:ext cx="260050" cy="314325"/>
          </a:xfrm>
          <a:prstGeom prst="ellipse">
            <a:avLst/>
          </a:prstGeom>
          <a:noFill/>
          <a:ln w="28575" cap="flat">
            <a:solidFill>
              <a:srgbClr val="0F9D48"/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9" name="Connecteur droit avec flèche 48"/>
          <p:cNvCxnSpPr/>
          <p:nvPr/>
        </p:nvCxnSpPr>
        <p:spPr>
          <a:xfrm flipH="1" flipV="1">
            <a:off x="5085929" y="3809012"/>
            <a:ext cx="9742" cy="1576473"/>
          </a:xfrm>
          <a:prstGeom prst="straightConnector1">
            <a:avLst/>
          </a:prstGeom>
          <a:noFill/>
          <a:ln w="54999" cap="flat">
            <a:solidFill>
              <a:srgbClr val="C00000"/>
            </a:solidFill>
            <a:prstDash val="solid"/>
            <a:bevel/>
            <a:tailEnd type="triangle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5510" y1="37582" x2="25510" y2="37582"/>
                        <a14:foregroundMark x1="61905" y1="19608" x2="61905" y2="19608"/>
                        <a14:foregroundMark x1="82313" y1="41830" x2="82313" y2="41830"/>
                        <a14:foregroundMark x1="80952" y1="71895" x2="80952" y2="71895"/>
                        <a14:foregroundMark x1="47619" y1="85294" x2="47619" y2="85294"/>
                        <a14:foregroundMark x1="12245" y1="73856" x2="12245" y2="73856"/>
                        <a14:foregroundMark x1="21088" y1="61111" x2="21088" y2="61111"/>
                        <a14:foregroundMark x1="47279" y1="35621" x2="47279" y2="356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95" y="3460359"/>
            <a:ext cx="2237905" cy="2329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1" name="Connecteur droit 50"/>
          <p:cNvCxnSpPr/>
          <p:nvPr/>
        </p:nvCxnSpPr>
        <p:spPr>
          <a:xfrm flipH="1">
            <a:off x="4317233" y="3418985"/>
            <a:ext cx="26895" cy="2664382"/>
          </a:xfrm>
          <a:prstGeom prst="line">
            <a:avLst/>
          </a:prstGeom>
          <a:noFill/>
          <a:ln w="54999" cap="flat">
            <a:solidFill>
              <a:schemeClr val="accent6">
                <a:lumMod val="60000"/>
                <a:lumOff val="40000"/>
              </a:schemeClr>
            </a:solidFill>
            <a:prstDash val="lgDashDot"/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9" name="Audio 18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01874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359"/>
    </mc:Choice>
    <mc:Fallback xmlns="">
      <p:transition spd="slow" advTm="633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700000">
                                      <p:cBhvr>
                                        <p:cTn id="6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780000">
                                      <p:cBhvr>
                                        <p:cTn id="6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9780000">
                                      <p:cBhvr>
                                        <p:cTn id="6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400000">
                                      <p:cBhvr>
                                        <p:cTn id="7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380000">
                                      <p:cBhvr>
                                        <p:cTn id="7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3180000">
                                      <p:cBhvr>
                                        <p:cTn id="7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960000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mph" presetSubtype="0" repeatCount="3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 tmFilter="0, 0; .2, .5; .8, .5; 1, 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3" dur="250" autoRev="1" fill="hold"/>
                                        <p:tgtEl>
                                          <p:spTgt spid="4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4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 tmFilter="0, 0; .2, .5; .8, .5; 1, 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6" dur="250" autoRev="1" fill="hold"/>
                                        <p:tgtEl>
                                          <p:spTgt spid="4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07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 tmFilter="0, 0; .2, .5; .8, .5; 1, 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9" dur="250" autoRev="1" fill="hold"/>
                                        <p:tgtEl>
                                          <p:spTgt spid="3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2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3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 tmFilter="0, 0; .2, .5; .8, .5; 1, 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5" dur="250" autoRev="1" fill="hold"/>
                                        <p:tgtEl>
                                          <p:spTgt spid="4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  <p:bldLst>
      <p:bldP spid="16" grpId="0" animBg="1"/>
      <p:bldP spid="16" grpId="1" animBg="1"/>
      <p:bldP spid="16" grpId="2" animBg="1"/>
      <p:bldP spid="17" grpId="0" animBg="1"/>
      <p:bldP spid="17" grpId="1" animBg="1"/>
      <p:bldP spid="38" grpId="0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6" grpId="0" animBg="1"/>
      <p:bldP spid="48" grpId="0" animBg="1"/>
      <p:bldP spid="4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01771" y="5429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 –</a:t>
            </a:r>
            <a:r>
              <a:rPr lang="fr-BE" u="sng" dirty="0" smtClean="0"/>
              <a:t> </a:t>
            </a:r>
            <a:r>
              <a:rPr lang="fr-BE" u="sng" baseline="30000" dirty="0" smtClean="0"/>
              <a:t>1</a:t>
            </a:r>
            <a:r>
              <a:rPr lang="fr-BE" sz="3100" u="sng" dirty="0" smtClean="0"/>
              <a:t>H-NMR </a:t>
            </a:r>
            <a:endParaRPr lang="fr-BE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11</a:t>
            </a:fld>
            <a:endParaRPr lang="fr-BE" dirty="0">
              <a:solidFill>
                <a:schemeClr val="bg1"/>
              </a:solidFill>
            </a:endParaRPr>
          </a:p>
        </p:txBody>
      </p:sp>
      <p:cxnSp>
        <p:nvCxnSpPr>
          <p:cNvPr id="26" name="Connecteur droit avec flèche 25"/>
          <p:cNvCxnSpPr/>
          <p:nvPr/>
        </p:nvCxnSpPr>
        <p:spPr>
          <a:xfrm flipH="1">
            <a:off x="522935" y="3354613"/>
            <a:ext cx="1197552" cy="307237"/>
          </a:xfrm>
          <a:prstGeom prst="straightConnector1">
            <a:avLst/>
          </a:prstGeom>
          <a:noFill/>
          <a:ln w="54999" cap="flat">
            <a:solidFill>
              <a:schemeClr val="bg1">
                <a:lumMod val="65000"/>
              </a:schemeClr>
            </a:solidFill>
            <a:prstDash val="solid"/>
            <a:bevel/>
            <a:tailEnd type="triangle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27" name="Groupe 26"/>
          <p:cNvGrpSpPr/>
          <p:nvPr/>
        </p:nvGrpSpPr>
        <p:grpSpPr>
          <a:xfrm>
            <a:off x="395525" y="1365116"/>
            <a:ext cx="3509852" cy="3096399"/>
            <a:chOff x="761013" y="2431958"/>
            <a:chExt cx="3509852" cy="3096399"/>
          </a:xfrm>
        </p:grpSpPr>
        <p:cxnSp>
          <p:nvCxnSpPr>
            <p:cNvPr id="39" name="Connecteur droit 38"/>
            <p:cNvCxnSpPr/>
            <p:nvPr/>
          </p:nvCxnSpPr>
          <p:spPr>
            <a:xfrm>
              <a:off x="2085974" y="2812180"/>
              <a:ext cx="9526" cy="1616945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beve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0" name="Connecteur droit 39"/>
            <p:cNvCxnSpPr/>
            <p:nvPr/>
          </p:nvCxnSpPr>
          <p:spPr>
            <a:xfrm flipH="1">
              <a:off x="2085976" y="4412153"/>
              <a:ext cx="1531453" cy="16972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beve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41" name="Connecteur droit 40"/>
            <p:cNvCxnSpPr/>
            <p:nvPr/>
          </p:nvCxnSpPr>
          <p:spPr>
            <a:xfrm flipH="1">
              <a:off x="1004759" y="4424343"/>
              <a:ext cx="1090743" cy="849263"/>
            </a:xfrm>
            <a:prstGeom prst="line">
              <a:avLst/>
            </a:prstGeom>
            <a:noFill/>
            <a:ln w="57150" cap="flat">
              <a:solidFill>
                <a:schemeClr val="tx1"/>
              </a:solidFill>
              <a:prstDash val="solid"/>
              <a:beve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sp>
          <p:nvSpPr>
            <p:cNvPr id="42" name="ZoneTexte 33"/>
            <p:cNvSpPr txBox="1"/>
            <p:nvPr/>
          </p:nvSpPr>
          <p:spPr>
            <a:xfrm>
              <a:off x="1998038" y="2431958"/>
              <a:ext cx="642937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9" tIns="45719" rIns="45719" bIns="45719" numCol="1" spcCol="38100" rtlCol="0" anchor="t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  <a:lvl2pPr indent="457200">
                <a:defRPr>
                  <a:latin typeface="Calibri"/>
                  <a:ea typeface="Calibri"/>
                  <a:cs typeface="Calibri"/>
                  <a:sym typeface="Calibri"/>
                </a:defRPr>
              </a:lvl2pPr>
              <a:lvl3pPr indent="914400">
                <a:defRPr>
                  <a:latin typeface="Calibri"/>
                  <a:ea typeface="Calibri"/>
                  <a:cs typeface="Calibri"/>
                  <a:sym typeface="Calibri"/>
                </a:defRPr>
              </a:lvl3pPr>
              <a:lvl4pPr indent="1371600">
                <a:defRPr>
                  <a:latin typeface="Calibri"/>
                  <a:ea typeface="Calibri"/>
                  <a:cs typeface="Calibri"/>
                  <a:sym typeface="Calibri"/>
                </a:defRPr>
              </a:lvl4pPr>
              <a:lvl5pPr indent="1828800">
                <a:defRPr>
                  <a:latin typeface="Calibri"/>
                  <a:ea typeface="Calibri"/>
                  <a:cs typeface="Calibri"/>
                  <a:sym typeface="Calibri"/>
                </a:defRPr>
              </a:lvl5pPr>
              <a:lvl6pPr indent="2286000">
                <a:defRPr>
                  <a:latin typeface="Calibri"/>
                  <a:ea typeface="Calibri"/>
                  <a:cs typeface="Calibri"/>
                  <a:sym typeface="Calibri"/>
                </a:defRPr>
              </a:lvl6pPr>
              <a:lvl7pPr indent="2743200">
                <a:defRPr>
                  <a:latin typeface="Calibri"/>
                  <a:ea typeface="Calibri"/>
                  <a:cs typeface="Calibri"/>
                  <a:sym typeface="Calibri"/>
                </a:defRPr>
              </a:lvl7pPr>
              <a:lvl8pPr indent="3200400">
                <a:defRPr>
                  <a:latin typeface="Calibri"/>
                  <a:ea typeface="Calibri"/>
                  <a:cs typeface="Calibri"/>
                  <a:sym typeface="Calibri"/>
                </a:defRPr>
              </a:lvl8pPr>
              <a:lvl9pPr indent="3657600">
                <a:defRPr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fr-BE" sz="1800" b="0" i="0" u="none" strike="noStrike" cap="none" spc="0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uFillTx/>
                  <a:latin typeface="Calibri"/>
                  <a:ea typeface="Calibri"/>
                  <a:cs typeface="Calibri"/>
                  <a:sym typeface="Calibri"/>
                </a:rPr>
                <a:t>Z</a:t>
              </a:r>
              <a:endParaRPr kumimoji="0" lang="fr-B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" name="ZoneTexte 35"/>
            <p:cNvSpPr txBox="1"/>
            <p:nvPr/>
          </p:nvSpPr>
          <p:spPr>
            <a:xfrm>
              <a:off x="3627928" y="4227488"/>
              <a:ext cx="642937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9" tIns="45719" rIns="45719" bIns="45719" numCol="1" spcCol="38100" rtlCol="0" anchor="t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  <a:lvl2pPr indent="457200">
                <a:defRPr>
                  <a:latin typeface="Calibri"/>
                  <a:ea typeface="Calibri"/>
                  <a:cs typeface="Calibri"/>
                  <a:sym typeface="Calibri"/>
                </a:defRPr>
              </a:lvl2pPr>
              <a:lvl3pPr indent="914400">
                <a:defRPr>
                  <a:latin typeface="Calibri"/>
                  <a:ea typeface="Calibri"/>
                  <a:cs typeface="Calibri"/>
                  <a:sym typeface="Calibri"/>
                </a:defRPr>
              </a:lvl3pPr>
              <a:lvl4pPr indent="1371600">
                <a:defRPr>
                  <a:latin typeface="Calibri"/>
                  <a:ea typeface="Calibri"/>
                  <a:cs typeface="Calibri"/>
                  <a:sym typeface="Calibri"/>
                </a:defRPr>
              </a:lvl4pPr>
              <a:lvl5pPr indent="1828800">
                <a:defRPr>
                  <a:latin typeface="Calibri"/>
                  <a:ea typeface="Calibri"/>
                  <a:cs typeface="Calibri"/>
                  <a:sym typeface="Calibri"/>
                </a:defRPr>
              </a:lvl5pPr>
              <a:lvl6pPr indent="2286000">
                <a:defRPr>
                  <a:latin typeface="Calibri"/>
                  <a:ea typeface="Calibri"/>
                  <a:cs typeface="Calibri"/>
                  <a:sym typeface="Calibri"/>
                </a:defRPr>
              </a:lvl6pPr>
              <a:lvl7pPr indent="2743200">
                <a:defRPr>
                  <a:latin typeface="Calibri"/>
                  <a:ea typeface="Calibri"/>
                  <a:cs typeface="Calibri"/>
                  <a:sym typeface="Calibri"/>
                </a:defRPr>
              </a:lvl7pPr>
              <a:lvl8pPr indent="3200400">
                <a:defRPr>
                  <a:latin typeface="Calibri"/>
                  <a:ea typeface="Calibri"/>
                  <a:cs typeface="Calibri"/>
                  <a:sym typeface="Calibri"/>
                </a:defRPr>
              </a:lvl8pPr>
              <a:lvl9pPr indent="3657600">
                <a:defRPr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r-BE" dirty="0">
                  <a:solidFill>
                    <a:srgbClr val="000000"/>
                  </a:solidFill>
                </a:rPr>
                <a:t>Y</a:t>
              </a:r>
              <a:endParaRPr kumimoji="0" lang="fr-B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" name="ZoneTexte 36"/>
            <p:cNvSpPr txBox="1"/>
            <p:nvPr/>
          </p:nvSpPr>
          <p:spPr>
            <a:xfrm>
              <a:off x="761013" y="5159027"/>
              <a:ext cx="642937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9" tIns="45719" rIns="45719" bIns="45719" numCol="1" spcCol="38100" rtlCol="0" anchor="t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  <a:lvl2pPr indent="457200">
                <a:defRPr>
                  <a:latin typeface="Calibri"/>
                  <a:ea typeface="Calibri"/>
                  <a:cs typeface="Calibri"/>
                  <a:sym typeface="Calibri"/>
                </a:defRPr>
              </a:lvl2pPr>
              <a:lvl3pPr indent="914400">
                <a:defRPr>
                  <a:latin typeface="Calibri"/>
                  <a:ea typeface="Calibri"/>
                  <a:cs typeface="Calibri"/>
                  <a:sym typeface="Calibri"/>
                </a:defRPr>
              </a:lvl3pPr>
              <a:lvl4pPr indent="1371600">
                <a:defRPr>
                  <a:latin typeface="Calibri"/>
                  <a:ea typeface="Calibri"/>
                  <a:cs typeface="Calibri"/>
                  <a:sym typeface="Calibri"/>
                </a:defRPr>
              </a:lvl4pPr>
              <a:lvl5pPr indent="1828800">
                <a:defRPr>
                  <a:latin typeface="Calibri"/>
                  <a:ea typeface="Calibri"/>
                  <a:cs typeface="Calibri"/>
                  <a:sym typeface="Calibri"/>
                </a:defRPr>
              </a:lvl5pPr>
              <a:lvl6pPr indent="2286000">
                <a:defRPr>
                  <a:latin typeface="Calibri"/>
                  <a:ea typeface="Calibri"/>
                  <a:cs typeface="Calibri"/>
                  <a:sym typeface="Calibri"/>
                </a:defRPr>
              </a:lvl6pPr>
              <a:lvl7pPr indent="2743200">
                <a:defRPr>
                  <a:latin typeface="Calibri"/>
                  <a:ea typeface="Calibri"/>
                  <a:cs typeface="Calibri"/>
                  <a:sym typeface="Calibri"/>
                </a:defRPr>
              </a:lvl7pPr>
              <a:lvl8pPr indent="3200400">
                <a:defRPr>
                  <a:latin typeface="Calibri"/>
                  <a:ea typeface="Calibri"/>
                  <a:cs typeface="Calibri"/>
                  <a:sym typeface="Calibri"/>
                </a:defRPr>
              </a:lvl8pPr>
              <a:lvl9pPr indent="3657600">
                <a:defRPr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r-BE" dirty="0">
                  <a:solidFill>
                    <a:srgbClr val="000000"/>
                  </a:solidFill>
                </a:rPr>
                <a:t>X</a:t>
              </a:r>
              <a:endParaRPr kumimoji="0" lang="fr-B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ZoneTexte 37"/>
            <p:cNvSpPr txBox="1"/>
            <p:nvPr/>
          </p:nvSpPr>
          <p:spPr>
            <a:xfrm>
              <a:off x="1831952" y="4132868"/>
              <a:ext cx="642937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9" tIns="45719" rIns="45719" bIns="45719" numCol="1" spcCol="38100" rtlCol="0" anchor="t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  <a:lvl2pPr indent="457200">
                <a:defRPr>
                  <a:latin typeface="Calibri"/>
                  <a:ea typeface="Calibri"/>
                  <a:cs typeface="Calibri"/>
                  <a:sym typeface="Calibri"/>
                </a:defRPr>
              </a:lvl2pPr>
              <a:lvl3pPr indent="914400">
                <a:defRPr>
                  <a:latin typeface="Calibri"/>
                  <a:ea typeface="Calibri"/>
                  <a:cs typeface="Calibri"/>
                  <a:sym typeface="Calibri"/>
                </a:defRPr>
              </a:lvl3pPr>
              <a:lvl4pPr indent="1371600">
                <a:defRPr>
                  <a:latin typeface="Calibri"/>
                  <a:ea typeface="Calibri"/>
                  <a:cs typeface="Calibri"/>
                  <a:sym typeface="Calibri"/>
                </a:defRPr>
              </a:lvl4pPr>
              <a:lvl5pPr indent="1828800">
                <a:defRPr>
                  <a:latin typeface="Calibri"/>
                  <a:ea typeface="Calibri"/>
                  <a:cs typeface="Calibri"/>
                  <a:sym typeface="Calibri"/>
                </a:defRPr>
              </a:lvl5pPr>
              <a:lvl6pPr indent="2286000">
                <a:defRPr>
                  <a:latin typeface="Calibri"/>
                  <a:ea typeface="Calibri"/>
                  <a:cs typeface="Calibri"/>
                  <a:sym typeface="Calibri"/>
                </a:defRPr>
              </a:lvl6pPr>
              <a:lvl7pPr indent="2743200">
                <a:defRPr>
                  <a:latin typeface="Calibri"/>
                  <a:ea typeface="Calibri"/>
                  <a:cs typeface="Calibri"/>
                  <a:sym typeface="Calibri"/>
                </a:defRPr>
              </a:lvl7pPr>
              <a:lvl8pPr indent="3200400">
                <a:defRPr>
                  <a:latin typeface="Calibri"/>
                  <a:ea typeface="Calibri"/>
                  <a:cs typeface="Calibri"/>
                  <a:sym typeface="Calibri"/>
                </a:defRPr>
              </a:lvl8pPr>
              <a:lvl9pPr indent="3657600">
                <a:defRPr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r-BE" dirty="0">
                  <a:solidFill>
                    <a:srgbClr val="000000"/>
                  </a:solidFill>
                </a:rPr>
                <a:t>O</a:t>
              </a:r>
              <a:endParaRPr kumimoji="0" lang="fr-BE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28" name="Connecteur droit avec flèche 27"/>
          <p:cNvCxnSpPr/>
          <p:nvPr/>
        </p:nvCxnSpPr>
        <p:spPr>
          <a:xfrm flipH="1" flipV="1">
            <a:off x="1730012" y="2330080"/>
            <a:ext cx="1" cy="1035098"/>
          </a:xfrm>
          <a:prstGeom prst="straightConnector1">
            <a:avLst/>
          </a:prstGeom>
          <a:noFill/>
          <a:ln w="54999" cap="flat">
            <a:solidFill>
              <a:srgbClr val="313CD1"/>
            </a:solidFill>
            <a:prstDash val="solid"/>
            <a:bevel/>
            <a:tailEnd type="triangle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9" name="ZoneTexte 41"/>
          <p:cNvSpPr txBox="1"/>
          <p:nvPr/>
        </p:nvSpPr>
        <p:spPr>
          <a:xfrm>
            <a:off x="533982" y="1326375"/>
            <a:ext cx="63979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Bo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C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" name="ZoneTexte 42"/>
          <p:cNvSpPr txBox="1"/>
          <p:nvPr/>
        </p:nvSpPr>
        <p:spPr>
          <a:xfrm>
            <a:off x="1942160" y="2132967"/>
            <a:ext cx="63979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 smtClean="0">
                <a:solidFill>
                  <a:srgbClr val="313CD1"/>
                </a:solidFill>
              </a:rPr>
              <a:t>m0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313CD1"/>
              </a:solidFill>
              <a:effectLst/>
              <a:uFillTx/>
              <a:sym typeface="Calibri"/>
            </a:endParaRPr>
          </a:p>
        </p:txBody>
      </p:sp>
      <p:cxnSp>
        <p:nvCxnSpPr>
          <p:cNvPr id="31" name="Connecteur droit avec flèche 30"/>
          <p:cNvCxnSpPr/>
          <p:nvPr/>
        </p:nvCxnSpPr>
        <p:spPr>
          <a:xfrm flipV="1">
            <a:off x="901771" y="1645249"/>
            <a:ext cx="0" cy="1344765"/>
          </a:xfrm>
          <a:prstGeom prst="straightConnector1">
            <a:avLst/>
          </a:prstGeom>
          <a:noFill/>
          <a:ln w="54999" cap="flat">
            <a:solidFill>
              <a:srgbClr val="C00000"/>
            </a:solidFill>
            <a:prstDash val="solid"/>
            <a:bevel/>
            <a:tailEnd type="triangle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2" name="Connecteur droit avec flèche 31"/>
          <p:cNvCxnSpPr/>
          <p:nvPr/>
        </p:nvCxnSpPr>
        <p:spPr>
          <a:xfrm flipV="1">
            <a:off x="1725250" y="2702307"/>
            <a:ext cx="699101" cy="662871"/>
          </a:xfrm>
          <a:prstGeom prst="straightConnector1">
            <a:avLst/>
          </a:prstGeom>
          <a:noFill/>
          <a:ln w="54999" cap="flat">
            <a:solidFill>
              <a:srgbClr val="313CD1"/>
            </a:solidFill>
            <a:prstDash val="solid"/>
            <a:bevel/>
            <a:tailEnd type="triangle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33" name="Connecteur droit avec flèche 32"/>
          <p:cNvCxnSpPr/>
          <p:nvPr/>
        </p:nvCxnSpPr>
        <p:spPr>
          <a:xfrm flipV="1">
            <a:off x="1725249" y="2430990"/>
            <a:ext cx="384152" cy="936725"/>
          </a:xfrm>
          <a:prstGeom prst="straightConnector1">
            <a:avLst/>
          </a:prstGeom>
          <a:noFill/>
          <a:ln w="54999" cap="flat">
            <a:solidFill>
              <a:srgbClr val="313CD1"/>
            </a:solidFill>
            <a:prstDash val="solid"/>
            <a:bevel/>
            <a:tailEnd type="triangle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34" name="ZoneTexte 65"/>
          <p:cNvSpPr txBox="1"/>
          <p:nvPr/>
        </p:nvSpPr>
        <p:spPr>
          <a:xfrm>
            <a:off x="261972" y="3345311"/>
            <a:ext cx="63979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FillTx/>
                <a:sym typeface="Calibri"/>
              </a:rPr>
              <a:t>RF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chemeClr val="bg1">
                  <a:lumMod val="65000"/>
                </a:schemeClr>
              </a:solidFill>
              <a:effectLst/>
              <a:uFillTx/>
              <a:sym typeface="Calibri"/>
            </a:endParaRPr>
          </a:p>
        </p:txBody>
      </p:sp>
      <p:sp>
        <p:nvSpPr>
          <p:cNvPr id="35" name="ZoneTexte 66"/>
          <p:cNvSpPr txBox="1"/>
          <p:nvPr/>
        </p:nvSpPr>
        <p:spPr>
          <a:xfrm>
            <a:off x="2451982" y="2533566"/>
            <a:ext cx="63979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 smtClean="0">
                <a:solidFill>
                  <a:srgbClr val="313CD1"/>
                </a:solidFill>
              </a:rPr>
              <a:t>m0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313CD1"/>
              </a:solidFill>
              <a:effectLst/>
              <a:uFillTx/>
              <a:sym typeface="Calibri"/>
            </a:endParaRPr>
          </a:p>
        </p:txBody>
      </p:sp>
      <p:sp>
        <p:nvSpPr>
          <p:cNvPr id="36" name="ZoneTexte 64"/>
          <p:cNvSpPr txBox="1"/>
          <p:nvPr/>
        </p:nvSpPr>
        <p:spPr>
          <a:xfrm>
            <a:off x="3826018" y="1942220"/>
            <a:ext cx="214312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Equilibrium</a:t>
            </a:r>
            <a:r>
              <a:rPr kumimoji="0" lang="fr-BE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phase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ZoneTexte 68"/>
          <p:cNvSpPr txBox="1"/>
          <p:nvPr/>
        </p:nvSpPr>
        <p:spPr>
          <a:xfrm>
            <a:off x="3826018" y="2337573"/>
            <a:ext cx="214312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Excitation</a:t>
            </a:r>
            <a:r>
              <a:rPr kumimoji="0" lang="fr-BE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phase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ZoneTexte 69"/>
          <p:cNvSpPr txBox="1"/>
          <p:nvPr/>
        </p:nvSpPr>
        <p:spPr>
          <a:xfrm>
            <a:off x="3826018" y="2711093"/>
            <a:ext cx="2143125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Relaxation</a:t>
            </a:r>
            <a:r>
              <a:rPr kumimoji="0" lang="fr-BE" sz="1800" b="1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 phase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" name="Connecteur droit avec flèche 49"/>
          <p:cNvCxnSpPr/>
          <p:nvPr/>
        </p:nvCxnSpPr>
        <p:spPr>
          <a:xfrm flipV="1">
            <a:off x="460165" y="6044647"/>
            <a:ext cx="3113692" cy="28044"/>
          </a:xfrm>
          <a:prstGeom prst="straightConnector1">
            <a:avLst/>
          </a:prstGeom>
          <a:noFill/>
          <a:ln w="28575" cap="flat">
            <a:solidFill>
              <a:schemeClr val="tx1"/>
            </a:solidFill>
            <a:prstDash val="solid"/>
            <a:bevel/>
            <a:tailEnd type="triangle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51" name="Connecteur droit avec flèche 50"/>
          <p:cNvCxnSpPr/>
          <p:nvPr/>
        </p:nvCxnSpPr>
        <p:spPr>
          <a:xfrm flipV="1">
            <a:off x="496251" y="4729607"/>
            <a:ext cx="9958" cy="2135173"/>
          </a:xfrm>
          <a:prstGeom prst="straightConnector1">
            <a:avLst/>
          </a:prstGeom>
          <a:noFill/>
          <a:ln w="28575" cap="flat">
            <a:solidFill>
              <a:schemeClr val="tx1"/>
            </a:solidFill>
            <a:prstDash val="solid"/>
            <a:bevel/>
            <a:tailEnd type="triangle"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52" name="Forme libre 51"/>
          <p:cNvSpPr/>
          <p:nvPr/>
        </p:nvSpPr>
        <p:spPr>
          <a:xfrm>
            <a:off x="521146" y="4967694"/>
            <a:ext cx="2900767" cy="1076953"/>
          </a:xfrm>
          <a:custGeom>
            <a:avLst/>
            <a:gdLst>
              <a:gd name="connsiteX0" fmla="*/ 0 w 5558873"/>
              <a:gd name="connsiteY0" fmla="*/ 0 h 1686377"/>
              <a:gd name="connsiteX1" fmla="*/ 419100 w 5558873"/>
              <a:gd name="connsiteY1" fmla="*/ 457200 h 1686377"/>
              <a:gd name="connsiteX2" fmla="*/ 1104900 w 5558873"/>
              <a:gd name="connsiteY2" fmla="*/ 990600 h 1686377"/>
              <a:gd name="connsiteX3" fmla="*/ 1857375 w 5558873"/>
              <a:gd name="connsiteY3" fmla="*/ 1343025 h 1686377"/>
              <a:gd name="connsiteX4" fmla="*/ 2714625 w 5558873"/>
              <a:gd name="connsiteY4" fmla="*/ 1543050 h 1686377"/>
              <a:gd name="connsiteX5" fmla="*/ 3590925 w 5558873"/>
              <a:gd name="connsiteY5" fmla="*/ 1600200 h 1686377"/>
              <a:gd name="connsiteX6" fmla="*/ 4352925 w 5558873"/>
              <a:gd name="connsiteY6" fmla="*/ 1638300 h 1686377"/>
              <a:gd name="connsiteX7" fmla="*/ 5457825 w 5558873"/>
              <a:gd name="connsiteY7" fmla="*/ 1666875 h 1686377"/>
              <a:gd name="connsiteX8" fmla="*/ 5514975 w 5558873"/>
              <a:gd name="connsiteY8" fmla="*/ 1685925 h 1686377"/>
              <a:gd name="connsiteX9" fmla="*/ 5514975 w 5558873"/>
              <a:gd name="connsiteY9" fmla="*/ 1647825 h 1686377"/>
              <a:gd name="connsiteX10" fmla="*/ 5524500 w 5558873"/>
              <a:gd name="connsiteY10" fmla="*/ 1685925 h 1686377"/>
              <a:gd name="connsiteX0" fmla="*/ 0 w 5511248"/>
              <a:gd name="connsiteY0" fmla="*/ 0 h 1495877"/>
              <a:gd name="connsiteX1" fmla="*/ 371475 w 5511248"/>
              <a:gd name="connsiteY1" fmla="*/ 266700 h 1495877"/>
              <a:gd name="connsiteX2" fmla="*/ 1057275 w 5511248"/>
              <a:gd name="connsiteY2" fmla="*/ 800100 h 1495877"/>
              <a:gd name="connsiteX3" fmla="*/ 1809750 w 5511248"/>
              <a:gd name="connsiteY3" fmla="*/ 1152525 h 1495877"/>
              <a:gd name="connsiteX4" fmla="*/ 2667000 w 5511248"/>
              <a:gd name="connsiteY4" fmla="*/ 1352550 h 1495877"/>
              <a:gd name="connsiteX5" fmla="*/ 3543300 w 5511248"/>
              <a:gd name="connsiteY5" fmla="*/ 1409700 h 1495877"/>
              <a:gd name="connsiteX6" fmla="*/ 4305300 w 5511248"/>
              <a:gd name="connsiteY6" fmla="*/ 1447800 h 1495877"/>
              <a:gd name="connsiteX7" fmla="*/ 5410200 w 5511248"/>
              <a:gd name="connsiteY7" fmla="*/ 1476375 h 1495877"/>
              <a:gd name="connsiteX8" fmla="*/ 5467350 w 5511248"/>
              <a:gd name="connsiteY8" fmla="*/ 1495425 h 1495877"/>
              <a:gd name="connsiteX9" fmla="*/ 5467350 w 5511248"/>
              <a:gd name="connsiteY9" fmla="*/ 1457325 h 1495877"/>
              <a:gd name="connsiteX10" fmla="*/ 5476875 w 5511248"/>
              <a:gd name="connsiteY10" fmla="*/ 1495425 h 1495877"/>
              <a:gd name="connsiteX0" fmla="*/ 0 w 5511248"/>
              <a:gd name="connsiteY0" fmla="*/ 0 h 1495877"/>
              <a:gd name="connsiteX1" fmla="*/ 352425 w 5511248"/>
              <a:gd name="connsiteY1" fmla="*/ 390525 h 1495877"/>
              <a:gd name="connsiteX2" fmla="*/ 1057275 w 5511248"/>
              <a:gd name="connsiteY2" fmla="*/ 800100 h 1495877"/>
              <a:gd name="connsiteX3" fmla="*/ 1809750 w 5511248"/>
              <a:gd name="connsiteY3" fmla="*/ 1152525 h 1495877"/>
              <a:gd name="connsiteX4" fmla="*/ 2667000 w 5511248"/>
              <a:gd name="connsiteY4" fmla="*/ 1352550 h 1495877"/>
              <a:gd name="connsiteX5" fmla="*/ 3543300 w 5511248"/>
              <a:gd name="connsiteY5" fmla="*/ 1409700 h 1495877"/>
              <a:gd name="connsiteX6" fmla="*/ 4305300 w 5511248"/>
              <a:gd name="connsiteY6" fmla="*/ 1447800 h 1495877"/>
              <a:gd name="connsiteX7" fmla="*/ 5410200 w 5511248"/>
              <a:gd name="connsiteY7" fmla="*/ 1476375 h 1495877"/>
              <a:gd name="connsiteX8" fmla="*/ 5467350 w 5511248"/>
              <a:gd name="connsiteY8" fmla="*/ 1495425 h 1495877"/>
              <a:gd name="connsiteX9" fmla="*/ 5467350 w 5511248"/>
              <a:gd name="connsiteY9" fmla="*/ 1457325 h 1495877"/>
              <a:gd name="connsiteX10" fmla="*/ 5476875 w 5511248"/>
              <a:gd name="connsiteY10" fmla="*/ 1495425 h 1495877"/>
              <a:gd name="connsiteX0" fmla="*/ 0 w 5549348"/>
              <a:gd name="connsiteY0" fmla="*/ 0 h 1486352"/>
              <a:gd name="connsiteX1" fmla="*/ 390525 w 5549348"/>
              <a:gd name="connsiteY1" fmla="*/ 381000 h 1486352"/>
              <a:gd name="connsiteX2" fmla="*/ 1095375 w 5549348"/>
              <a:gd name="connsiteY2" fmla="*/ 790575 h 1486352"/>
              <a:gd name="connsiteX3" fmla="*/ 1847850 w 5549348"/>
              <a:gd name="connsiteY3" fmla="*/ 1143000 h 1486352"/>
              <a:gd name="connsiteX4" fmla="*/ 2705100 w 5549348"/>
              <a:gd name="connsiteY4" fmla="*/ 1343025 h 1486352"/>
              <a:gd name="connsiteX5" fmla="*/ 3581400 w 5549348"/>
              <a:gd name="connsiteY5" fmla="*/ 1400175 h 1486352"/>
              <a:gd name="connsiteX6" fmla="*/ 4343400 w 5549348"/>
              <a:gd name="connsiteY6" fmla="*/ 1438275 h 1486352"/>
              <a:gd name="connsiteX7" fmla="*/ 5448300 w 5549348"/>
              <a:gd name="connsiteY7" fmla="*/ 1466850 h 1486352"/>
              <a:gd name="connsiteX8" fmla="*/ 5505450 w 5549348"/>
              <a:gd name="connsiteY8" fmla="*/ 1485900 h 1486352"/>
              <a:gd name="connsiteX9" fmla="*/ 5505450 w 5549348"/>
              <a:gd name="connsiteY9" fmla="*/ 1447800 h 1486352"/>
              <a:gd name="connsiteX10" fmla="*/ 5514975 w 5549348"/>
              <a:gd name="connsiteY10" fmla="*/ 1485900 h 148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549348" h="1486352">
                <a:moveTo>
                  <a:pt x="0" y="0"/>
                </a:moveTo>
                <a:cubicBezTo>
                  <a:pt x="117475" y="146050"/>
                  <a:pt x="207963" y="249238"/>
                  <a:pt x="390525" y="381000"/>
                </a:cubicBezTo>
                <a:cubicBezTo>
                  <a:pt x="573088" y="512763"/>
                  <a:pt x="852488" y="663575"/>
                  <a:pt x="1095375" y="790575"/>
                </a:cubicBezTo>
                <a:cubicBezTo>
                  <a:pt x="1338262" y="917575"/>
                  <a:pt x="1579563" y="1050925"/>
                  <a:pt x="1847850" y="1143000"/>
                </a:cubicBezTo>
                <a:cubicBezTo>
                  <a:pt x="2116137" y="1235075"/>
                  <a:pt x="2416175" y="1300163"/>
                  <a:pt x="2705100" y="1343025"/>
                </a:cubicBezTo>
                <a:cubicBezTo>
                  <a:pt x="2994025" y="1385888"/>
                  <a:pt x="3581400" y="1400175"/>
                  <a:pt x="3581400" y="1400175"/>
                </a:cubicBezTo>
                <a:lnTo>
                  <a:pt x="4343400" y="1438275"/>
                </a:lnTo>
                <a:lnTo>
                  <a:pt x="5448300" y="1466850"/>
                </a:lnTo>
                <a:cubicBezTo>
                  <a:pt x="5641975" y="1474787"/>
                  <a:pt x="5495925" y="1489075"/>
                  <a:pt x="5505450" y="1485900"/>
                </a:cubicBezTo>
                <a:cubicBezTo>
                  <a:pt x="5514975" y="1482725"/>
                  <a:pt x="5503863" y="1447800"/>
                  <a:pt x="5505450" y="1447800"/>
                </a:cubicBezTo>
                <a:cubicBezTo>
                  <a:pt x="5507037" y="1447800"/>
                  <a:pt x="5511006" y="1466850"/>
                  <a:pt x="5514975" y="1485900"/>
                </a:cubicBezTo>
              </a:path>
            </a:pathLst>
          </a:custGeom>
          <a:noFill/>
          <a:ln w="19050" cap="flat">
            <a:solidFill>
              <a:schemeClr val="tx1"/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91439" tIns="45719" rIns="91439" bIns="45719" numCol="1" spcCol="38100" rtlCol="0" anchor="t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54" name="ZoneTexte 18"/>
          <p:cNvSpPr txBox="1"/>
          <p:nvPr/>
        </p:nvSpPr>
        <p:spPr>
          <a:xfrm>
            <a:off x="2947391" y="6186028"/>
            <a:ext cx="73342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 smtClean="0">
                <a:solidFill>
                  <a:srgbClr val="000000"/>
                </a:solidFill>
              </a:rPr>
              <a:t>Time</a:t>
            </a:r>
            <a:endParaRPr kumimoji="0" lang="fr-BE" sz="14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ZoneTexte 20"/>
          <p:cNvSpPr txBox="1"/>
          <p:nvPr/>
        </p:nvSpPr>
        <p:spPr>
          <a:xfrm>
            <a:off x="757751" y="4869562"/>
            <a:ext cx="1332713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 err="1">
                <a:solidFill>
                  <a:srgbClr val="000000"/>
                </a:solidFill>
              </a:rPr>
              <a:t>Intensity</a:t>
            </a:r>
            <a:endParaRPr lang="fr-BE" sz="1400" b="1" dirty="0">
              <a:solidFill>
                <a:srgbClr val="000000"/>
              </a:solidFill>
            </a:endParaRPr>
          </a:p>
        </p:txBody>
      </p:sp>
      <p:sp>
        <p:nvSpPr>
          <p:cNvPr id="56" name="Forme libre 55"/>
          <p:cNvSpPr/>
          <p:nvPr/>
        </p:nvSpPr>
        <p:spPr>
          <a:xfrm>
            <a:off x="506209" y="5059804"/>
            <a:ext cx="2763305" cy="1731993"/>
          </a:xfrm>
          <a:custGeom>
            <a:avLst/>
            <a:gdLst>
              <a:gd name="connsiteX0" fmla="*/ 0 w 5286375"/>
              <a:gd name="connsiteY0" fmla="*/ 1388609 h 2389530"/>
              <a:gd name="connsiteX1" fmla="*/ 85725 w 5286375"/>
              <a:gd name="connsiteY1" fmla="*/ 417059 h 2389530"/>
              <a:gd name="connsiteX2" fmla="*/ 190500 w 5286375"/>
              <a:gd name="connsiteY2" fmla="*/ 7484 h 2389530"/>
              <a:gd name="connsiteX3" fmla="*/ 323850 w 5286375"/>
              <a:gd name="connsiteY3" fmla="*/ 731384 h 2389530"/>
              <a:gd name="connsiteX4" fmla="*/ 457200 w 5286375"/>
              <a:gd name="connsiteY4" fmla="*/ 1998209 h 2389530"/>
              <a:gd name="connsiteX5" fmla="*/ 552450 w 5286375"/>
              <a:gd name="connsiteY5" fmla="*/ 2255384 h 2389530"/>
              <a:gd name="connsiteX6" fmla="*/ 571500 w 5286375"/>
              <a:gd name="connsiteY6" fmla="*/ 2388734 h 2389530"/>
              <a:gd name="connsiteX7" fmla="*/ 676275 w 5286375"/>
              <a:gd name="connsiteY7" fmla="*/ 2198234 h 2389530"/>
              <a:gd name="connsiteX8" fmla="*/ 866775 w 5286375"/>
              <a:gd name="connsiteY8" fmla="*/ 1083809 h 2389530"/>
              <a:gd name="connsiteX9" fmla="*/ 962025 w 5286375"/>
              <a:gd name="connsiteY9" fmla="*/ 674234 h 2389530"/>
              <a:gd name="connsiteX10" fmla="*/ 1019175 w 5286375"/>
              <a:gd name="connsiteY10" fmla="*/ 655184 h 2389530"/>
              <a:gd name="connsiteX11" fmla="*/ 1133475 w 5286375"/>
              <a:gd name="connsiteY11" fmla="*/ 979034 h 2389530"/>
              <a:gd name="connsiteX12" fmla="*/ 1266825 w 5286375"/>
              <a:gd name="connsiteY12" fmla="*/ 1655309 h 2389530"/>
              <a:gd name="connsiteX13" fmla="*/ 1419225 w 5286375"/>
              <a:gd name="connsiteY13" fmla="*/ 1941059 h 2389530"/>
              <a:gd name="connsiteX14" fmla="*/ 1485900 w 5286375"/>
              <a:gd name="connsiteY14" fmla="*/ 1826759 h 2389530"/>
              <a:gd name="connsiteX15" fmla="*/ 1724025 w 5286375"/>
              <a:gd name="connsiteY15" fmla="*/ 1083809 h 2389530"/>
              <a:gd name="connsiteX16" fmla="*/ 1809750 w 5286375"/>
              <a:gd name="connsiteY16" fmla="*/ 1007609 h 2389530"/>
              <a:gd name="connsiteX17" fmla="*/ 1914525 w 5286375"/>
              <a:gd name="connsiteY17" fmla="*/ 1074284 h 2389530"/>
              <a:gd name="connsiteX18" fmla="*/ 2057400 w 5286375"/>
              <a:gd name="connsiteY18" fmla="*/ 1455284 h 2389530"/>
              <a:gd name="connsiteX19" fmla="*/ 2171700 w 5286375"/>
              <a:gd name="connsiteY19" fmla="*/ 1674359 h 2389530"/>
              <a:gd name="connsiteX20" fmla="*/ 2238375 w 5286375"/>
              <a:gd name="connsiteY20" fmla="*/ 1683884 h 2389530"/>
              <a:gd name="connsiteX21" fmla="*/ 2314575 w 5286375"/>
              <a:gd name="connsiteY21" fmla="*/ 1636259 h 2389530"/>
              <a:gd name="connsiteX22" fmla="*/ 2428875 w 5286375"/>
              <a:gd name="connsiteY22" fmla="*/ 1388609 h 2389530"/>
              <a:gd name="connsiteX23" fmla="*/ 2600325 w 5286375"/>
              <a:gd name="connsiteY23" fmla="*/ 1188584 h 2389530"/>
              <a:gd name="connsiteX24" fmla="*/ 2733675 w 5286375"/>
              <a:gd name="connsiteY24" fmla="*/ 1274309 h 2389530"/>
              <a:gd name="connsiteX25" fmla="*/ 2924175 w 5286375"/>
              <a:gd name="connsiteY25" fmla="*/ 1493384 h 2389530"/>
              <a:gd name="connsiteX26" fmla="*/ 3038475 w 5286375"/>
              <a:gd name="connsiteY26" fmla="*/ 1531484 h 2389530"/>
              <a:gd name="connsiteX27" fmla="*/ 3114675 w 5286375"/>
              <a:gd name="connsiteY27" fmla="*/ 1502909 h 2389530"/>
              <a:gd name="connsiteX28" fmla="*/ 3381375 w 5286375"/>
              <a:gd name="connsiteY28" fmla="*/ 1302884 h 2389530"/>
              <a:gd name="connsiteX29" fmla="*/ 3476625 w 5286375"/>
              <a:gd name="connsiteY29" fmla="*/ 1312409 h 2389530"/>
              <a:gd name="connsiteX30" fmla="*/ 3638550 w 5286375"/>
              <a:gd name="connsiteY30" fmla="*/ 1417184 h 2389530"/>
              <a:gd name="connsiteX31" fmla="*/ 3810000 w 5286375"/>
              <a:gd name="connsiteY31" fmla="*/ 1493384 h 2389530"/>
              <a:gd name="connsiteX32" fmla="*/ 3933825 w 5286375"/>
              <a:gd name="connsiteY32" fmla="*/ 1493384 h 2389530"/>
              <a:gd name="connsiteX33" fmla="*/ 4086225 w 5286375"/>
              <a:gd name="connsiteY33" fmla="*/ 1379084 h 2389530"/>
              <a:gd name="connsiteX34" fmla="*/ 4191000 w 5286375"/>
              <a:gd name="connsiteY34" fmla="*/ 1331459 h 2389530"/>
              <a:gd name="connsiteX35" fmla="*/ 4305300 w 5286375"/>
              <a:gd name="connsiteY35" fmla="*/ 1350509 h 2389530"/>
              <a:gd name="connsiteX36" fmla="*/ 4467225 w 5286375"/>
              <a:gd name="connsiteY36" fmla="*/ 1417184 h 2389530"/>
              <a:gd name="connsiteX37" fmla="*/ 4629150 w 5286375"/>
              <a:gd name="connsiteY37" fmla="*/ 1464809 h 2389530"/>
              <a:gd name="connsiteX38" fmla="*/ 4743450 w 5286375"/>
              <a:gd name="connsiteY38" fmla="*/ 1455284 h 2389530"/>
              <a:gd name="connsiteX39" fmla="*/ 4876800 w 5286375"/>
              <a:gd name="connsiteY39" fmla="*/ 1379084 h 2389530"/>
              <a:gd name="connsiteX40" fmla="*/ 5038725 w 5286375"/>
              <a:gd name="connsiteY40" fmla="*/ 1350509 h 2389530"/>
              <a:gd name="connsiteX41" fmla="*/ 5286375 w 5286375"/>
              <a:gd name="connsiteY41" fmla="*/ 1436234 h 2389530"/>
              <a:gd name="connsiteX42" fmla="*/ 5286375 w 5286375"/>
              <a:gd name="connsiteY42" fmla="*/ 1436234 h 2389530"/>
              <a:gd name="connsiteX0" fmla="*/ 0 w 5286375"/>
              <a:gd name="connsiteY0" fmla="*/ 1388609 h 2390402"/>
              <a:gd name="connsiteX1" fmla="*/ 85725 w 5286375"/>
              <a:gd name="connsiteY1" fmla="*/ 417059 h 2390402"/>
              <a:gd name="connsiteX2" fmla="*/ 190500 w 5286375"/>
              <a:gd name="connsiteY2" fmla="*/ 7484 h 2390402"/>
              <a:gd name="connsiteX3" fmla="*/ 323850 w 5286375"/>
              <a:gd name="connsiteY3" fmla="*/ 731384 h 2390402"/>
              <a:gd name="connsiteX4" fmla="*/ 457200 w 5286375"/>
              <a:gd name="connsiteY4" fmla="*/ 1998209 h 2390402"/>
              <a:gd name="connsiteX5" fmla="*/ 495300 w 5286375"/>
              <a:gd name="connsiteY5" fmla="*/ 2274434 h 2390402"/>
              <a:gd name="connsiteX6" fmla="*/ 571500 w 5286375"/>
              <a:gd name="connsiteY6" fmla="*/ 2388734 h 2390402"/>
              <a:gd name="connsiteX7" fmla="*/ 676275 w 5286375"/>
              <a:gd name="connsiteY7" fmla="*/ 2198234 h 2390402"/>
              <a:gd name="connsiteX8" fmla="*/ 866775 w 5286375"/>
              <a:gd name="connsiteY8" fmla="*/ 1083809 h 2390402"/>
              <a:gd name="connsiteX9" fmla="*/ 962025 w 5286375"/>
              <a:gd name="connsiteY9" fmla="*/ 674234 h 2390402"/>
              <a:gd name="connsiteX10" fmla="*/ 1019175 w 5286375"/>
              <a:gd name="connsiteY10" fmla="*/ 655184 h 2390402"/>
              <a:gd name="connsiteX11" fmla="*/ 1133475 w 5286375"/>
              <a:gd name="connsiteY11" fmla="*/ 979034 h 2390402"/>
              <a:gd name="connsiteX12" fmla="*/ 1266825 w 5286375"/>
              <a:gd name="connsiteY12" fmla="*/ 1655309 h 2390402"/>
              <a:gd name="connsiteX13" fmla="*/ 1419225 w 5286375"/>
              <a:gd name="connsiteY13" fmla="*/ 1941059 h 2390402"/>
              <a:gd name="connsiteX14" fmla="*/ 1485900 w 5286375"/>
              <a:gd name="connsiteY14" fmla="*/ 1826759 h 2390402"/>
              <a:gd name="connsiteX15" fmla="*/ 1724025 w 5286375"/>
              <a:gd name="connsiteY15" fmla="*/ 1083809 h 2390402"/>
              <a:gd name="connsiteX16" fmla="*/ 1809750 w 5286375"/>
              <a:gd name="connsiteY16" fmla="*/ 1007609 h 2390402"/>
              <a:gd name="connsiteX17" fmla="*/ 1914525 w 5286375"/>
              <a:gd name="connsiteY17" fmla="*/ 1074284 h 2390402"/>
              <a:gd name="connsiteX18" fmla="*/ 2057400 w 5286375"/>
              <a:gd name="connsiteY18" fmla="*/ 1455284 h 2390402"/>
              <a:gd name="connsiteX19" fmla="*/ 2171700 w 5286375"/>
              <a:gd name="connsiteY19" fmla="*/ 1674359 h 2390402"/>
              <a:gd name="connsiteX20" fmla="*/ 2238375 w 5286375"/>
              <a:gd name="connsiteY20" fmla="*/ 1683884 h 2390402"/>
              <a:gd name="connsiteX21" fmla="*/ 2314575 w 5286375"/>
              <a:gd name="connsiteY21" fmla="*/ 1636259 h 2390402"/>
              <a:gd name="connsiteX22" fmla="*/ 2428875 w 5286375"/>
              <a:gd name="connsiteY22" fmla="*/ 1388609 h 2390402"/>
              <a:gd name="connsiteX23" fmla="*/ 2600325 w 5286375"/>
              <a:gd name="connsiteY23" fmla="*/ 1188584 h 2390402"/>
              <a:gd name="connsiteX24" fmla="*/ 2733675 w 5286375"/>
              <a:gd name="connsiteY24" fmla="*/ 1274309 h 2390402"/>
              <a:gd name="connsiteX25" fmla="*/ 2924175 w 5286375"/>
              <a:gd name="connsiteY25" fmla="*/ 1493384 h 2390402"/>
              <a:gd name="connsiteX26" fmla="*/ 3038475 w 5286375"/>
              <a:gd name="connsiteY26" fmla="*/ 1531484 h 2390402"/>
              <a:gd name="connsiteX27" fmla="*/ 3114675 w 5286375"/>
              <a:gd name="connsiteY27" fmla="*/ 1502909 h 2390402"/>
              <a:gd name="connsiteX28" fmla="*/ 3381375 w 5286375"/>
              <a:gd name="connsiteY28" fmla="*/ 1302884 h 2390402"/>
              <a:gd name="connsiteX29" fmla="*/ 3476625 w 5286375"/>
              <a:gd name="connsiteY29" fmla="*/ 1312409 h 2390402"/>
              <a:gd name="connsiteX30" fmla="*/ 3638550 w 5286375"/>
              <a:gd name="connsiteY30" fmla="*/ 1417184 h 2390402"/>
              <a:gd name="connsiteX31" fmla="*/ 3810000 w 5286375"/>
              <a:gd name="connsiteY31" fmla="*/ 1493384 h 2390402"/>
              <a:gd name="connsiteX32" fmla="*/ 3933825 w 5286375"/>
              <a:gd name="connsiteY32" fmla="*/ 1493384 h 2390402"/>
              <a:gd name="connsiteX33" fmla="*/ 4086225 w 5286375"/>
              <a:gd name="connsiteY33" fmla="*/ 1379084 h 2390402"/>
              <a:gd name="connsiteX34" fmla="*/ 4191000 w 5286375"/>
              <a:gd name="connsiteY34" fmla="*/ 1331459 h 2390402"/>
              <a:gd name="connsiteX35" fmla="*/ 4305300 w 5286375"/>
              <a:gd name="connsiteY35" fmla="*/ 1350509 h 2390402"/>
              <a:gd name="connsiteX36" fmla="*/ 4467225 w 5286375"/>
              <a:gd name="connsiteY36" fmla="*/ 1417184 h 2390402"/>
              <a:gd name="connsiteX37" fmla="*/ 4629150 w 5286375"/>
              <a:gd name="connsiteY37" fmla="*/ 1464809 h 2390402"/>
              <a:gd name="connsiteX38" fmla="*/ 4743450 w 5286375"/>
              <a:gd name="connsiteY38" fmla="*/ 1455284 h 2390402"/>
              <a:gd name="connsiteX39" fmla="*/ 4876800 w 5286375"/>
              <a:gd name="connsiteY39" fmla="*/ 1379084 h 2390402"/>
              <a:gd name="connsiteX40" fmla="*/ 5038725 w 5286375"/>
              <a:gd name="connsiteY40" fmla="*/ 1350509 h 2390402"/>
              <a:gd name="connsiteX41" fmla="*/ 5286375 w 5286375"/>
              <a:gd name="connsiteY41" fmla="*/ 1436234 h 2390402"/>
              <a:gd name="connsiteX42" fmla="*/ 5286375 w 5286375"/>
              <a:gd name="connsiteY42" fmla="*/ 1436234 h 2390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</a:cxnLst>
            <a:rect l="l" t="t" r="r" b="b"/>
            <a:pathLst>
              <a:path w="5286375" h="2390402">
                <a:moveTo>
                  <a:pt x="0" y="1388609"/>
                </a:moveTo>
                <a:cubicBezTo>
                  <a:pt x="26987" y="1017927"/>
                  <a:pt x="53975" y="647246"/>
                  <a:pt x="85725" y="417059"/>
                </a:cubicBezTo>
                <a:cubicBezTo>
                  <a:pt x="117475" y="186871"/>
                  <a:pt x="150813" y="-44904"/>
                  <a:pt x="190500" y="7484"/>
                </a:cubicBezTo>
                <a:cubicBezTo>
                  <a:pt x="230188" y="59871"/>
                  <a:pt x="279400" y="399597"/>
                  <a:pt x="323850" y="731384"/>
                </a:cubicBezTo>
                <a:cubicBezTo>
                  <a:pt x="368300" y="1063171"/>
                  <a:pt x="428625" y="1741034"/>
                  <a:pt x="457200" y="1998209"/>
                </a:cubicBezTo>
                <a:cubicBezTo>
                  <a:pt x="485775" y="2255384"/>
                  <a:pt x="476250" y="2209346"/>
                  <a:pt x="495300" y="2274434"/>
                </a:cubicBezTo>
                <a:cubicBezTo>
                  <a:pt x="514350" y="2339522"/>
                  <a:pt x="541338" y="2401434"/>
                  <a:pt x="571500" y="2388734"/>
                </a:cubicBezTo>
                <a:cubicBezTo>
                  <a:pt x="601663" y="2376034"/>
                  <a:pt x="627063" y="2415721"/>
                  <a:pt x="676275" y="2198234"/>
                </a:cubicBezTo>
                <a:cubicBezTo>
                  <a:pt x="725487" y="1980747"/>
                  <a:pt x="819150" y="1337809"/>
                  <a:pt x="866775" y="1083809"/>
                </a:cubicBezTo>
                <a:cubicBezTo>
                  <a:pt x="914400" y="829809"/>
                  <a:pt x="936625" y="745671"/>
                  <a:pt x="962025" y="674234"/>
                </a:cubicBezTo>
                <a:cubicBezTo>
                  <a:pt x="987425" y="602797"/>
                  <a:pt x="990600" y="604384"/>
                  <a:pt x="1019175" y="655184"/>
                </a:cubicBezTo>
                <a:cubicBezTo>
                  <a:pt x="1047750" y="705984"/>
                  <a:pt x="1092200" y="812347"/>
                  <a:pt x="1133475" y="979034"/>
                </a:cubicBezTo>
                <a:cubicBezTo>
                  <a:pt x="1174750" y="1145721"/>
                  <a:pt x="1219200" y="1494972"/>
                  <a:pt x="1266825" y="1655309"/>
                </a:cubicBezTo>
                <a:cubicBezTo>
                  <a:pt x="1314450" y="1815646"/>
                  <a:pt x="1382713" y="1912484"/>
                  <a:pt x="1419225" y="1941059"/>
                </a:cubicBezTo>
                <a:cubicBezTo>
                  <a:pt x="1455737" y="1969634"/>
                  <a:pt x="1435100" y="1969634"/>
                  <a:pt x="1485900" y="1826759"/>
                </a:cubicBezTo>
                <a:cubicBezTo>
                  <a:pt x="1536700" y="1683884"/>
                  <a:pt x="1670050" y="1220334"/>
                  <a:pt x="1724025" y="1083809"/>
                </a:cubicBezTo>
                <a:cubicBezTo>
                  <a:pt x="1778000" y="947284"/>
                  <a:pt x="1778000" y="1009197"/>
                  <a:pt x="1809750" y="1007609"/>
                </a:cubicBezTo>
                <a:cubicBezTo>
                  <a:pt x="1841500" y="1006021"/>
                  <a:pt x="1873250" y="999672"/>
                  <a:pt x="1914525" y="1074284"/>
                </a:cubicBezTo>
                <a:cubicBezTo>
                  <a:pt x="1955800" y="1148896"/>
                  <a:pt x="2014538" y="1355272"/>
                  <a:pt x="2057400" y="1455284"/>
                </a:cubicBezTo>
                <a:cubicBezTo>
                  <a:pt x="2100262" y="1555296"/>
                  <a:pt x="2141538" y="1636259"/>
                  <a:pt x="2171700" y="1674359"/>
                </a:cubicBezTo>
                <a:cubicBezTo>
                  <a:pt x="2201862" y="1712459"/>
                  <a:pt x="2214563" y="1690234"/>
                  <a:pt x="2238375" y="1683884"/>
                </a:cubicBezTo>
                <a:cubicBezTo>
                  <a:pt x="2262187" y="1677534"/>
                  <a:pt x="2282825" y="1685472"/>
                  <a:pt x="2314575" y="1636259"/>
                </a:cubicBezTo>
                <a:cubicBezTo>
                  <a:pt x="2346325" y="1587047"/>
                  <a:pt x="2381250" y="1463221"/>
                  <a:pt x="2428875" y="1388609"/>
                </a:cubicBezTo>
                <a:cubicBezTo>
                  <a:pt x="2476500" y="1313997"/>
                  <a:pt x="2549525" y="1207634"/>
                  <a:pt x="2600325" y="1188584"/>
                </a:cubicBezTo>
                <a:cubicBezTo>
                  <a:pt x="2651125" y="1169534"/>
                  <a:pt x="2679700" y="1223509"/>
                  <a:pt x="2733675" y="1274309"/>
                </a:cubicBezTo>
                <a:cubicBezTo>
                  <a:pt x="2787650" y="1325109"/>
                  <a:pt x="2873375" y="1450522"/>
                  <a:pt x="2924175" y="1493384"/>
                </a:cubicBezTo>
                <a:cubicBezTo>
                  <a:pt x="2974975" y="1536246"/>
                  <a:pt x="3006725" y="1529896"/>
                  <a:pt x="3038475" y="1531484"/>
                </a:cubicBezTo>
                <a:cubicBezTo>
                  <a:pt x="3070225" y="1533072"/>
                  <a:pt x="3057525" y="1541009"/>
                  <a:pt x="3114675" y="1502909"/>
                </a:cubicBezTo>
                <a:cubicBezTo>
                  <a:pt x="3171825" y="1464809"/>
                  <a:pt x="3321050" y="1334634"/>
                  <a:pt x="3381375" y="1302884"/>
                </a:cubicBezTo>
                <a:cubicBezTo>
                  <a:pt x="3441700" y="1271134"/>
                  <a:pt x="3433763" y="1293359"/>
                  <a:pt x="3476625" y="1312409"/>
                </a:cubicBezTo>
                <a:cubicBezTo>
                  <a:pt x="3519488" y="1331459"/>
                  <a:pt x="3582988" y="1387022"/>
                  <a:pt x="3638550" y="1417184"/>
                </a:cubicBezTo>
                <a:cubicBezTo>
                  <a:pt x="3694112" y="1447346"/>
                  <a:pt x="3760788" y="1480684"/>
                  <a:pt x="3810000" y="1493384"/>
                </a:cubicBezTo>
                <a:cubicBezTo>
                  <a:pt x="3859212" y="1506084"/>
                  <a:pt x="3887788" y="1512434"/>
                  <a:pt x="3933825" y="1493384"/>
                </a:cubicBezTo>
                <a:cubicBezTo>
                  <a:pt x="3979862" y="1474334"/>
                  <a:pt x="4043363" y="1406071"/>
                  <a:pt x="4086225" y="1379084"/>
                </a:cubicBezTo>
                <a:cubicBezTo>
                  <a:pt x="4129087" y="1352097"/>
                  <a:pt x="4154488" y="1336221"/>
                  <a:pt x="4191000" y="1331459"/>
                </a:cubicBezTo>
                <a:cubicBezTo>
                  <a:pt x="4227513" y="1326696"/>
                  <a:pt x="4259263" y="1336222"/>
                  <a:pt x="4305300" y="1350509"/>
                </a:cubicBezTo>
                <a:cubicBezTo>
                  <a:pt x="4351337" y="1364796"/>
                  <a:pt x="4413250" y="1398134"/>
                  <a:pt x="4467225" y="1417184"/>
                </a:cubicBezTo>
                <a:cubicBezTo>
                  <a:pt x="4521200" y="1436234"/>
                  <a:pt x="4583112" y="1458459"/>
                  <a:pt x="4629150" y="1464809"/>
                </a:cubicBezTo>
                <a:cubicBezTo>
                  <a:pt x="4675188" y="1471159"/>
                  <a:pt x="4702175" y="1469572"/>
                  <a:pt x="4743450" y="1455284"/>
                </a:cubicBezTo>
                <a:cubicBezTo>
                  <a:pt x="4784725" y="1440997"/>
                  <a:pt x="4827588" y="1396546"/>
                  <a:pt x="4876800" y="1379084"/>
                </a:cubicBezTo>
                <a:cubicBezTo>
                  <a:pt x="4926012" y="1361622"/>
                  <a:pt x="4970463" y="1340984"/>
                  <a:pt x="5038725" y="1350509"/>
                </a:cubicBezTo>
                <a:cubicBezTo>
                  <a:pt x="5106987" y="1360034"/>
                  <a:pt x="5286375" y="1436234"/>
                  <a:pt x="5286375" y="1436234"/>
                </a:cubicBezTo>
                <a:lnTo>
                  <a:pt x="5286375" y="1436234"/>
                </a:lnTo>
              </a:path>
            </a:pathLst>
          </a:custGeom>
          <a:noFill/>
          <a:ln w="19050" cap="flat">
            <a:solidFill>
              <a:srgbClr val="16E41B"/>
            </a:solidFill>
            <a:prstDash val="solid"/>
            <a:bevel/>
          </a:ln>
          <a:effectLst>
            <a:outerShdw blurRad="63500" dist="38100" dir="5400000" rotWithShape="0">
              <a:srgbClr val="000000">
                <a:alpha val="4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91439" tIns="45719" rIns="91439" bIns="45719" numCol="1" spcCol="38100" rtlCol="0" anchor="t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grpSp>
        <p:nvGrpSpPr>
          <p:cNvPr id="57" name="Groupe 56"/>
          <p:cNvGrpSpPr/>
          <p:nvPr/>
        </p:nvGrpSpPr>
        <p:grpSpPr>
          <a:xfrm>
            <a:off x="3628653" y="5449550"/>
            <a:ext cx="1350626" cy="952500"/>
            <a:chOff x="4096268" y="2910548"/>
            <a:chExt cx="1350626" cy="952500"/>
          </a:xfrm>
        </p:grpSpPr>
        <p:sp>
          <p:nvSpPr>
            <p:cNvPr id="58" name="Flèche droite 57"/>
            <p:cNvSpPr/>
            <p:nvPr/>
          </p:nvSpPr>
          <p:spPr>
            <a:xfrm>
              <a:off x="4132444" y="2910548"/>
              <a:ext cx="1314450" cy="952500"/>
            </a:xfrm>
            <a:prstGeom prst="rightArrow">
              <a:avLst/>
            </a:prstGeom>
            <a:noFill/>
            <a:ln w="19050" cap="flat">
              <a:solidFill>
                <a:schemeClr val="tx1"/>
              </a:solidFill>
              <a:prstDash val="solid"/>
              <a:bevel/>
            </a:ln>
            <a:effectLst>
              <a:outerShdw blurRad="63500" dist="38100" dir="5400000" rotWithShape="0">
                <a:srgbClr val="000000">
                  <a:alpha val="4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8" tIns="45718" rIns="45718" bIns="45718" numCol="1" spcCol="38100" rtlCol="0" anchor="ctr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  <a:lvl2pPr indent="457200">
                <a:defRPr>
                  <a:latin typeface="Calibri"/>
                  <a:ea typeface="Calibri"/>
                  <a:cs typeface="Calibri"/>
                  <a:sym typeface="Calibri"/>
                </a:defRPr>
              </a:lvl2pPr>
              <a:lvl3pPr indent="914400">
                <a:defRPr>
                  <a:latin typeface="Calibri"/>
                  <a:ea typeface="Calibri"/>
                  <a:cs typeface="Calibri"/>
                  <a:sym typeface="Calibri"/>
                </a:defRPr>
              </a:lvl3pPr>
              <a:lvl4pPr indent="1371600">
                <a:defRPr>
                  <a:latin typeface="Calibri"/>
                  <a:ea typeface="Calibri"/>
                  <a:cs typeface="Calibri"/>
                  <a:sym typeface="Calibri"/>
                </a:defRPr>
              </a:lvl4pPr>
              <a:lvl5pPr indent="1828800">
                <a:defRPr>
                  <a:latin typeface="Calibri"/>
                  <a:ea typeface="Calibri"/>
                  <a:cs typeface="Calibri"/>
                  <a:sym typeface="Calibri"/>
                </a:defRPr>
              </a:lvl5pPr>
              <a:lvl6pPr indent="2286000">
                <a:defRPr>
                  <a:latin typeface="Calibri"/>
                  <a:ea typeface="Calibri"/>
                  <a:cs typeface="Calibri"/>
                  <a:sym typeface="Calibri"/>
                </a:defRPr>
              </a:lvl6pPr>
              <a:lvl7pPr indent="2743200">
                <a:defRPr>
                  <a:latin typeface="Calibri"/>
                  <a:ea typeface="Calibri"/>
                  <a:cs typeface="Calibri"/>
                  <a:sym typeface="Calibri"/>
                </a:defRPr>
              </a:lvl7pPr>
              <a:lvl8pPr indent="3200400">
                <a:defRPr>
                  <a:latin typeface="Calibri"/>
                  <a:ea typeface="Calibri"/>
                  <a:cs typeface="Calibri"/>
                  <a:sym typeface="Calibri"/>
                </a:defRPr>
              </a:lvl8pPr>
              <a:lvl9pPr indent="3657600">
                <a:defRPr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marR="0" indent="0" algn="l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fr-BE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9" name="ZoneTexte 23"/>
            <p:cNvSpPr txBox="1"/>
            <p:nvPr/>
          </p:nvSpPr>
          <p:spPr>
            <a:xfrm>
              <a:off x="4096268" y="3125189"/>
              <a:ext cx="1076324" cy="5232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9" tIns="45719" rIns="45719" bIns="45719" numCol="1" spcCol="38100" rtlCol="0" anchor="t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  <a:lvl2pPr indent="457200">
                <a:defRPr>
                  <a:latin typeface="Calibri"/>
                  <a:ea typeface="Calibri"/>
                  <a:cs typeface="Calibri"/>
                  <a:sym typeface="Calibri"/>
                </a:defRPr>
              </a:lvl2pPr>
              <a:lvl3pPr indent="914400">
                <a:defRPr>
                  <a:latin typeface="Calibri"/>
                  <a:ea typeface="Calibri"/>
                  <a:cs typeface="Calibri"/>
                  <a:sym typeface="Calibri"/>
                </a:defRPr>
              </a:lvl3pPr>
              <a:lvl4pPr indent="1371600">
                <a:defRPr>
                  <a:latin typeface="Calibri"/>
                  <a:ea typeface="Calibri"/>
                  <a:cs typeface="Calibri"/>
                  <a:sym typeface="Calibri"/>
                </a:defRPr>
              </a:lvl4pPr>
              <a:lvl5pPr indent="1828800">
                <a:defRPr>
                  <a:latin typeface="Calibri"/>
                  <a:ea typeface="Calibri"/>
                  <a:cs typeface="Calibri"/>
                  <a:sym typeface="Calibri"/>
                </a:defRPr>
              </a:lvl5pPr>
              <a:lvl6pPr indent="2286000">
                <a:defRPr>
                  <a:latin typeface="Calibri"/>
                  <a:ea typeface="Calibri"/>
                  <a:cs typeface="Calibri"/>
                  <a:sym typeface="Calibri"/>
                </a:defRPr>
              </a:lvl6pPr>
              <a:lvl7pPr indent="2743200">
                <a:defRPr>
                  <a:latin typeface="Calibri"/>
                  <a:ea typeface="Calibri"/>
                  <a:cs typeface="Calibri"/>
                  <a:sym typeface="Calibri"/>
                </a:defRPr>
              </a:lvl7pPr>
              <a:lvl8pPr indent="3200400">
                <a:defRPr>
                  <a:latin typeface="Calibri"/>
                  <a:ea typeface="Calibri"/>
                  <a:cs typeface="Calibri"/>
                  <a:sym typeface="Calibri"/>
                </a:defRPr>
              </a:lvl8pPr>
              <a:lvl9pPr indent="3657600">
                <a:defRPr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r-BE" sz="1400" dirty="0" smtClean="0">
                  <a:solidFill>
                    <a:srgbClr val="000000"/>
                  </a:solidFill>
                </a:rPr>
                <a:t>Fourier </a:t>
              </a:r>
            </a:p>
            <a:p>
              <a:pPr marL="0" marR="0" indent="0" algn="ctr" defTabSz="914400" rtl="0" fontAlgn="auto" latinLnBrk="1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fr-BE" sz="1400" dirty="0" err="1" smtClean="0">
                  <a:solidFill>
                    <a:srgbClr val="000000"/>
                  </a:solidFill>
                </a:rPr>
                <a:t>transform</a:t>
              </a:r>
              <a:endParaRPr kumimoji="0" lang="fr-BE" sz="1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endParaRPr>
            </a:p>
          </p:txBody>
        </p:sp>
      </p:grpSp>
      <p:grpSp>
        <p:nvGrpSpPr>
          <p:cNvPr id="82" name="Groupe 81"/>
          <p:cNvGrpSpPr/>
          <p:nvPr/>
        </p:nvGrpSpPr>
        <p:grpSpPr>
          <a:xfrm>
            <a:off x="5141315" y="4673421"/>
            <a:ext cx="3098954" cy="2137674"/>
            <a:chOff x="5141315" y="4673421"/>
            <a:chExt cx="3098954" cy="2137674"/>
          </a:xfrm>
        </p:grpSpPr>
        <p:sp>
          <p:nvSpPr>
            <p:cNvPr id="60" name="ZoneTexte 49"/>
            <p:cNvSpPr txBox="1"/>
            <p:nvPr/>
          </p:nvSpPr>
          <p:spPr>
            <a:xfrm>
              <a:off x="6982277" y="6072691"/>
              <a:ext cx="1149745" cy="58477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="horz" wrap="square" lIns="45719" tIns="45719" rIns="45719" bIns="45719" numCol="1" spcCol="38100" rtlCol="0" anchor="t">
              <a:spAutoFit/>
            </a:bodyPr>
            <a:lstStyle>
              <a:lvl1pPr>
                <a:defRPr>
                  <a:latin typeface="Calibri"/>
                  <a:ea typeface="Calibri"/>
                  <a:cs typeface="Calibri"/>
                  <a:sym typeface="Calibri"/>
                </a:defRPr>
              </a:lvl1pPr>
              <a:lvl2pPr indent="457200">
                <a:defRPr>
                  <a:latin typeface="Calibri"/>
                  <a:ea typeface="Calibri"/>
                  <a:cs typeface="Calibri"/>
                  <a:sym typeface="Calibri"/>
                </a:defRPr>
              </a:lvl2pPr>
              <a:lvl3pPr indent="914400">
                <a:defRPr>
                  <a:latin typeface="Calibri"/>
                  <a:ea typeface="Calibri"/>
                  <a:cs typeface="Calibri"/>
                  <a:sym typeface="Calibri"/>
                </a:defRPr>
              </a:lvl3pPr>
              <a:lvl4pPr indent="1371600">
                <a:defRPr>
                  <a:latin typeface="Calibri"/>
                  <a:ea typeface="Calibri"/>
                  <a:cs typeface="Calibri"/>
                  <a:sym typeface="Calibri"/>
                </a:defRPr>
              </a:lvl4pPr>
              <a:lvl5pPr indent="1828800">
                <a:defRPr>
                  <a:latin typeface="Calibri"/>
                  <a:ea typeface="Calibri"/>
                  <a:cs typeface="Calibri"/>
                  <a:sym typeface="Calibri"/>
                </a:defRPr>
              </a:lvl5pPr>
              <a:lvl6pPr indent="2286000">
                <a:defRPr>
                  <a:latin typeface="Calibri"/>
                  <a:ea typeface="Calibri"/>
                  <a:cs typeface="Calibri"/>
                  <a:sym typeface="Calibri"/>
                </a:defRPr>
              </a:lvl6pPr>
              <a:lvl7pPr indent="2743200">
                <a:defRPr>
                  <a:latin typeface="Calibri"/>
                  <a:ea typeface="Calibri"/>
                  <a:cs typeface="Calibri"/>
                  <a:sym typeface="Calibri"/>
                </a:defRPr>
              </a:lvl7pPr>
              <a:lvl8pPr indent="3200400">
                <a:defRPr>
                  <a:latin typeface="Calibri"/>
                  <a:ea typeface="Calibri"/>
                  <a:cs typeface="Calibri"/>
                  <a:sym typeface="Calibri"/>
                </a:defRPr>
              </a:lvl8pPr>
              <a:lvl9pPr indent="3657600">
                <a:defRPr>
                  <a:latin typeface="Calibri"/>
                  <a:ea typeface="Calibri"/>
                  <a:cs typeface="Calibri"/>
                  <a:sym typeface="Calibri"/>
                </a:defRPr>
              </a:lvl9pPr>
            </a:lstStyle>
            <a:p>
              <a:pPr algn="l" rtl="0" latinLnBrk="1" hangingPunct="0"/>
              <a:r>
                <a:rPr lang="fr-BE" b="1" dirty="0" err="1" smtClean="0">
                  <a:solidFill>
                    <a:srgbClr val="000000"/>
                  </a:solidFill>
                </a:rPr>
                <a:t>Frequency</a:t>
              </a:r>
              <a:endParaRPr lang="fr-BE" b="1" dirty="0" smtClean="0">
                <a:solidFill>
                  <a:srgbClr val="000000"/>
                </a:solidFill>
              </a:endParaRPr>
            </a:p>
            <a:p>
              <a:pPr algn="ctr" rtl="0" latinLnBrk="1" hangingPunct="0"/>
              <a:r>
                <a:rPr lang="fr-BE" sz="1400" b="1" dirty="0" smtClean="0">
                  <a:solidFill>
                    <a:srgbClr val="000000"/>
                  </a:solidFill>
                </a:rPr>
                <a:t>(ppm)</a:t>
              </a:r>
              <a:endParaRPr lang="fr-BE" sz="1400" b="1" dirty="0">
                <a:solidFill>
                  <a:srgbClr val="000000"/>
                </a:solidFill>
              </a:endParaRPr>
            </a:p>
          </p:txBody>
        </p:sp>
        <p:grpSp>
          <p:nvGrpSpPr>
            <p:cNvPr id="81" name="Groupe 80"/>
            <p:cNvGrpSpPr/>
            <p:nvPr/>
          </p:nvGrpSpPr>
          <p:grpSpPr>
            <a:xfrm>
              <a:off x="5141315" y="4673421"/>
              <a:ext cx="3098954" cy="2137674"/>
              <a:chOff x="5141315" y="4673421"/>
              <a:chExt cx="3098954" cy="2137674"/>
            </a:xfrm>
          </p:grpSpPr>
          <p:cxnSp>
            <p:nvCxnSpPr>
              <p:cNvPr id="72" name="Connecteur droit 71"/>
              <p:cNvCxnSpPr/>
              <p:nvPr/>
            </p:nvCxnSpPr>
            <p:spPr>
              <a:xfrm flipV="1">
                <a:off x="7396829" y="5195182"/>
                <a:ext cx="8364" cy="801585"/>
              </a:xfrm>
              <a:prstGeom prst="line">
                <a:avLst/>
              </a:prstGeom>
              <a:noFill/>
              <a:ln w="19050" cap="flat">
                <a:solidFill>
                  <a:schemeClr val="bg1">
                    <a:lumMod val="65000"/>
                  </a:schemeClr>
                </a:solidFill>
                <a:prstDash val="solid"/>
                <a:bevel/>
              </a:ln>
              <a:effectLst>
                <a:outerShdw blurRad="50800" dist="38100" dir="5400000" rotWithShape="0">
                  <a:srgbClr val="000000">
                    <a:alpha val="35000"/>
                  </a:srgbClr>
                </a:outerShdw>
              </a:effectLst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grpSp>
            <p:nvGrpSpPr>
              <p:cNvPr id="80" name="Groupe 79"/>
              <p:cNvGrpSpPr/>
              <p:nvPr/>
            </p:nvGrpSpPr>
            <p:grpSpPr>
              <a:xfrm>
                <a:off x="5141315" y="4673421"/>
                <a:ext cx="3098954" cy="2137674"/>
                <a:chOff x="5141315" y="4673421"/>
                <a:chExt cx="3098954" cy="2137674"/>
              </a:xfrm>
            </p:grpSpPr>
            <p:grpSp>
              <p:nvGrpSpPr>
                <p:cNvPr id="79" name="Groupe 78"/>
                <p:cNvGrpSpPr/>
                <p:nvPr/>
              </p:nvGrpSpPr>
              <p:grpSpPr>
                <a:xfrm>
                  <a:off x="5141315" y="4673421"/>
                  <a:ext cx="3098954" cy="2137674"/>
                  <a:chOff x="5141315" y="4673421"/>
                  <a:chExt cx="3098954" cy="2137674"/>
                </a:xfrm>
              </p:grpSpPr>
              <p:grpSp>
                <p:nvGrpSpPr>
                  <p:cNvPr id="77" name="Groupe 76"/>
                  <p:cNvGrpSpPr/>
                  <p:nvPr/>
                </p:nvGrpSpPr>
                <p:grpSpPr>
                  <a:xfrm>
                    <a:off x="5141315" y="4673421"/>
                    <a:ext cx="3098954" cy="2137674"/>
                    <a:chOff x="5311247" y="4673421"/>
                    <a:chExt cx="3098954" cy="2137674"/>
                  </a:xfrm>
                </p:grpSpPr>
                <p:grpSp>
                  <p:nvGrpSpPr>
                    <p:cNvPr id="61" name="Groupe 60"/>
                    <p:cNvGrpSpPr/>
                    <p:nvPr/>
                  </p:nvGrpSpPr>
                  <p:grpSpPr>
                    <a:xfrm>
                      <a:off x="5311247" y="4673421"/>
                      <a:ext cx="3098954" cy="2137674"/>
                      <a:chOff x="5810208" y="2168695"/>
                      <a:chExt cx="3098954" cy="2137674"/>
                    </a:xfrm>
                  </p:grpSpPr>
                  <p:grpSp>
                    <p:nvGrpSpPr>
                      <p:cNvPr id="62" name="Groupe 61"/>
                      <p:cNvGrpSpPr/>
                      <p:nvPr/>
                    </p:nvGrpSpPr>
                    <p:grpSpPr>
                      <a:xfrm>
                        <a:off x="5810208" y="2171196"/>
                        <a:ext cx="3098954" cy="2135173"/>
                        <a:chOff x="5810208" y="2171196"/>
                        <a:chExt cx="3098954" cy="2135173"/>
                      </a:xfrm>
                    </p:grpSpPr>
                    <p:cxnSp>
                      <p:nvCxnSpPr>
                        <p:cNvPr id="67" name="Connecteur droit avec flèche 66"/>
                        <p:cNvCxnSpPr/>
                        <p:nvPr/>
                      </p:nvCxnSpPr>
                      <p:spPr>
                        <a:xfrm flipV="1">
                          <a:off x="5830354" y="2171196"/>
                          <a:ext cx="9958" cy="2135173"/>
                        </a:xfrm>
                        <a:prstGeom prst="straightConnector1">
                          <a:avLst/>
                        </a:prstGeom>
                        <a:noFill/>
                        <a:ln w="28575" cap="flat">
                          <a:solidFill>
                            <a:schemeClr val="tx1"/>
                          </a:solidFill>
                          <a:prstDash val="solid"/>
                          <a:bevel/>
                          <a:tailEnd type="triangle"/>
                        </a:ln>
                        <a:effectLst>
                          <a:outerShdw blurRad="50800" dist="38100" dir="5400000" rotWithShape="0">
                            <a:srgbClr val="000000">
                              <a:alpha val="35000"/>
                            </a:srgbClr>
                          </a:outerShdw>
                        </a:effectLst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none"/>
                      </p:style>
                    </p:cxnSp>
                    <p:cxnSp>
                      <p:nvCxnSpPr>
                        <p:cNvPr id="68" name="Connecteur droit avec flèche 67"/>
                        <p:cNvCxnSpPr/>
                        <p:nvPr/>
                      </p:nvCxnSpPr>
                      <p:spPr>
                        <a:xfrm>
                          <a:off x="5810208" y="3505645"/>
                          <a:ext cx="3098954" cy="0"/>
                        </a:xfrm>
                        <a:prstGeom prst="straightConnector1">
                          <a:avLst/>
                        </a:prstGeom>
                        <a:noFill/>
                        <a:ln w="28575" cap="flat">
                          <a:solidFill>
                            <a:schemeClr val="tx1"/>
                          </a:solidFill>
                          <a:prstDash val="solid"/>
                          <a:bevel/>
                          <a:tailEnd type="triangle"/>
                        </a:ln>
                        <a:effectLst>
                          <a:outerShdw blurRad="50800" dist="38100" dir="5400000" rotWithShape="0">
                            <a:srgbClr val="000000">
                              <a:alpha val="35000"/>
                            </a:srgbClr>
                          </a:outerShdw>
                        </a:effectLst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none"/>
                      </p:style>
                    </p:cxnSp>
                    <p:sp>
                      <p:nvSpPr>
                        <p:cNvPr id="69" name="ZoneTexte 58"/>
                        <p:cNvSpPr txBox="1"/>
                        <p:nvPr/>
                      </p:nvSpPr>
                      <p:spPr>
                        <a:xfrm>
                          <a:off x="5926733" y="2257775"/>
                          <a:ext cx="1332713" cy="369330"/>
                        </a:xfrm>
                        <a:prstGeom prst="rect">
                          <a:avLst/>
                        </a:prstGeom>
                        <a:noFill/>
                        <a:ln w="12700" cap="flat">
                          <a:noFill/>
                          <a:miter lim="400000"/>
                        </a:ln>
                        <a:effectLst/>
                      </p:spPr>
                      <p:style>
                        <a:lnRef idx="0">
                          <a:scrgbClr r="0" g="0" b="0"/>
                        </a:lnRef>
                        <a:fillRef idx="0">
                          <a:scrgbClr r="0" g="0" b="0"/>
                        </a:fillRef>
                        <a:effectRef idx="0">
                          <a:scrgbClr r="0" g="0" b="0"/>
                        </a:effectRef>
                        <a:fontRef idx="none"/>
                      </p:style>
                      <p:txBody>
                        <a:bodyPr rot="0" spcFirstLastPara="1" vert="horz" wrap="square" lIns="45719" tIns="45719" rIns="45719" bIns="45719" numCol="1" spcCol="38100" rtlCol="0" anchor="t">
                          <a:spAutoFit/>
                        </a:bodyPr>
                        <a:lstStyle>
                          <a:lvl1pPr>
                            <a:defRPr>
                              <a:latin typeface="Calibri"/>
                              <a:ea typeface="Calibri"/>
                              <a:cs typeface="Calibri"/>
                              <a:sym typeface="Calibri"/>
                            </a:defRPr>
                          </a:lvl1pPr>
                          <a:lvl2pPr indent="457200">
                            <a:defRPr>
                              <a:latin typeface="Calibri"/>
                              <a:ea typeface="Calibri"/>
                              <a:cs typeface="Calibri"/>
                              <a:sym typeface="Calibri"/>
                            </a:defRPr>
                          </a:lvl2pPr>
                          <a:lvl3pPr indent="914400">
                            <a:defRPr>
                              <a:latin typeface="Calibri"/>
                              <a:ea typeface="Calibri"/>
                              <a:cs typeface="Calibri"/>
                              <a:sym typeface="Calibri"/>
                            </a:defRPr>
                          </a:lvl3pPr>
                          <a:lvl4pPr indent="1371600">
                            <a:defRPr>
                              <a:latin typeface="Calibri"/>
                              <a:ea typeface="Calibri"/>
                              <a:cs typeface="Calibri"/>
                              <a:sym typeface="Calibri"/>
                            </a:defRPr>
                          </a:lvl4pPr>
                          <a:lvl5pPr indent="1828800">
                            <a:defRPr>
                              <a:latin typeface="Calibri"/>
                              <a:ea typeface="Calibri"/>
                              <a:cs typeface="Calibri"/>
                              <a:sym typeface="Calibri"/>
                            </a:defRPr>
                          </a:lvl5pPr>
                          <a:lvl6pPr indent="2286000">
                            <a:defRPr>
                              <a:latin typeface="Calibri"/>
                              <a:ea typeface="Calibri"/>
                              <a:cs typeface="Calibri"/>
                              <a:sym typeface="Calibri"/>
                            </a:defRPr>
                          </a:lvl6pPr>
                          <a:lvl7pPr indent="2743200">
                            <a:defRPr>
                              <a:latin typeface="Calibri"/>
                              <a:ea typeface="Calibri"/>
                              <a:cs typeface="Calibri"/>
                              <a:sym typeface="Calibri"/>
                            </a:defRPr>
                          </a:lvl7pPr>
                          <a:lvl8pPr indent="3200400">
                            <a:defRPr>
                              <a:latin typeface="Calibri"/>
                              <a:ea typeface="Calibri"/>
                              <a:cs typeface="Calibri"/>
                              <a:sym typeface="Calibri"/>
                            </a:defRPr>
                          </a:lvl8pPr>
                          <a:lvl9pPr indent="3657600">
                            <a:defRPr>
                              <a:latin typeface="Calibri"/>
                              <a:ea typeface="Calibri"/>
                              <a:cs typeface="Calibri"/>
                              <a:sym typeface="Calibri"/>
                            </a:defRPr>
                          </a:lvl9pPr>
                        </a:lstStyle>
                        <a:p>
                          <a:pPr algn="l" rtl="0" latinLnBrk="1" hangingPunct="0"/>
                          <a:r>
                            <a:rPr lang="fr-BE" b="1" dirty="0" err="1">
                              <a:solidFill>
                                <a:srgbClr val="000000"/>
                              </a:solidFill>
                            </a:rPr>
                            <a:t>Intensity</a:t>
                          </a:r>
                          <a:endParaRPr lang="fr-BE" sz="1400" b="1" dirty="0">
                            <a:solidFill>
                              <a:srgbClr val="000000"/>
                            </a:solidFill>
                          </a:endParaRPr>
                        </a:p>
                      </p:txBody>
                    </p:sp>
                  </p:grpSp>
                  <p:cxnSp>
                    <p:nvCxnSpPr>
                      <p:cNvPr id="63" name="Connecteur droit 62"/>
                      <p:cNvCxnSpPr/>
                      <p:nvPr/>
                    </p:nvCxnSpPr>
                    <p:spPr>
                      <a:xfrm flipV="1">
                        <a:off x="7976579" y="2168695"/>
                        <a:ext cx="9525" cy="1328379"/>
                      </a:xfrm>
                      <a:prstGeom prst="line">
                        <a:avLst/>
                      </a:prstGeom>
                      <a:noFill/>
                      <a:ln w="19050" cap="flat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bevel/>
                      </a:ln>
                      <a:effectLst>
                        <a:outerShdw blurRad="50800" dist="381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none"/>
                    </p:style>
                  </p:cxnSp>
                  <p:cxnSp>
                    <p:nvCxnSpPr>
                      <p:cNvPr id="64" name="Connecteur droit 63"/>
                      <p:cNvCxnSpPr/>
                      <p:nvPr/>
                    </p:nvCxnSpPr>
                    <p:spPr>
                      <a:xfrm flipV="1">
                        <a:off x="7208580" y="2447422"/>
                        <a:ext cx="10485" cy="1057731"/>
                      </a:xfrm>
                      <a:prstGeom prst="line">
                        <a:avLst/>
                      </a:prstGeom>
                      <a:noFill/>
                      <a:ln w="19050" cap="flat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bevel/>
                      </a:ln>
                      <a:effectLst>
                        <a:outerShdw blurRad="50800" dist="381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none"/>
                    </p:style>
                  </p:cxnSp>
                  <p:cxnSp>
                    <p:nvCxnSpPr>
                      <p:cNvPr id="65" name="Connecteur droit 64"/>
                      <p:cNvCxnSpPr/>
                      <p:nvPr/>
                    </p:nvCxnSpPr>
                    <p:spPr>
                      <a:xfrm flipV="1">
                        <a:off x="6475120" y="2701668"/>
                        <a:ext cx="8364" cy="801585"/>
                      </a:xfrm>
                      <a:prstGeom prst="line">
                        <a:avLst/>
                      </a:prstGeom>
                      <a:noFill/>
                      <a:ln w="19050" cap="flat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bevel/>
                      </a:ln>
                      <a:effectLst>
                        <a:outerShdw blurRad="50800" dist="381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none"/>
                    </p:style>
                  </p:cxnSp>
                  <p:cxnSp>
                    <p:nvCxnSpPr>
                      <p:cNvPr id="66" name="Connecteur droit 65"/>
                      <p:cNvCxnSpPr/>
                      <p:nvPr/>
                    </p:nvCxnSpPr>
                    <p:spPr>
                      <a:xfrm flipV="1">
                        <a:off x="6399605" y="3201760"/>
                        <a:ext cx="9525" cy="288000"/>
                      </a:xfrm>
                      <a:prstGeom prst="line">
                        <a:avLst/>
                      </a:prstGeom>
                      <a:noFill/>
                      <a:ln w="19050" cap="flat">
                        <a:solidFill>
                          <a:schemeClr val="bg1">
                            <a:lumMod val="65000"/>
                          </a:schemeClr>
                        </a:solidFill>
                        <a:prstDash val="solid"/>
                        <a:bevel/>
                      </a:ln>
                      <a:effectLst>
                        <a:outerShdw blurRad="50800" dist="38100" dir="5400000" rotWithShape="0">
                          <a:srgbClr val="000000">
                            <a:alpha val="35000"/>
                          </a:srgbClr>
                        </a:outerShdw>
                      </a:effectLst>
                    </p:spPr>
                    <p:style>
                      <a:lnRef idx="0">
                        <a:scrgbClr r="0" g="0" b="0"/>
                      </a:lnRef>
                      <a:fillRef idx="0">
                        <a:scrgbClr r="0" g="0" b="0"/>
                      </a:fillRef>
                      <a:effectRef idx="0">
                        <a:scrgbClr r="0" g="0" b="0"/>
                      </a:effectRef>
                      <a:fontRef idx="none"/>
                    </p:style>
                  </p:cxnSp>
                </p:grpSp>
                <p:cxnSp>
                  <p:nvCxnSpPr>
                    <p:cNvPr id="70" name="Connecteur droit 69"/>
                    <p:cNvCxnSpPr/>
                    <p:nvPr/>
                  </p:nvCxnSpPr>
                  <p:spPr>
                    <a:xfrm flipV="1">
                      <a:off x="6051717" y="5206394"/>
                      <a:ext cx="8364" cy="801585"/>
                    </a:xfrm>
                    <a:prstGeom prst="line">
                      <a:avLst/>
                    </a:prstGeom>
                    <a:noFill/>
                    <a:ln w="19050" cap="flat">
                      <a:solidFill>
                        <a:schemeClr val="bg1">
                          <a:lumMod val="65000"/>
                        </a:schemeClr>
                      </a:solidFill>
                      <a:prstDash val="solid"/>
                      <a:bevel/>
                    </a:ln>
                    <a:effectLst>
                      <a:outerShdw blurRad="50800" dist="38100" dir="5400000" rotWithShape="0">
                        <a:srgbClr val="000000">
                          <a:alpha val="35000"/>
                        </a:srgbClr>
                      </a:outerShdw>
                    </a:effectLst>
                  </p:spPr>
                  <p:style>
                    <a:lnRef idx="0">
                      <a:scrgbClr r="0" g="0" b="0"/>
                    </a:lnRef>
                    <a:fillRef idx="0">
                      <a:scrgbClr r="0" g="0" b="0"/>
                    </a:fillRef>
                    <a:effectRef idx="0">
                      <a:scrgbClr r="0" g="0" b="0"/>
                    </a:effectRef>
                    <a:fontRef idx="none"/>
                  </p:style>
                </p:cxnSp>
              </p:grpSp>
              <p:cxnSp>
                <p:nvCxnSpPr>
                  <p:cNvPr id="71" name="Connecteur droit 70"/>
                  <p:cNvCxnSpPr/>
                  <p:nvPr/>
                </p:nvCxnSpPr>
                <p:spPr>
                  <a:xfrm flipV="1">
                    <a:off x="5947510" y="5698544"/>
                    <a:ext cx="9525" cy="288000"/>
                  </a:xfrm>
                  <a:prstGeom prst="line">
                    <a:avLst/>
                  </a:prstGeom>
                  <a:noFill/>
                  <a:ln w="19050" cap="flat">
                    <a:solidFill>
                      <a:schemeClr val="bg1">
                        <a:lumMod val="65000"/>
                      </a:schemeClr>
                    </a:solidFill>
                    <a:prstDash val="solid"/>
                    <a:bevel/>
                  </a:ln>
                  <a:effectLst>
                    <a:outerShdw blurRad="50800" dist="38100" dir="5400000" rotWithShape="0">
                      <a:srgbClr val="000000">
                        <a:alpha val="35000"/>
                      </a:srgbClr>
                    </a:outerShdw>
                  </a:effectLst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</p:grpSp>
            <p:cxnSp>
              <p:nvCxnSpPr>
                <p:cNvPr id="73" name="Connecteur droit 72"/>
                <p:cNvCxnSpPr/>
                <p:nvPr/>
              </p:nvCxnSpPr>
              <p:spPr>
                <a:xfrm flipV="1">
                  <a:off x="7220139" y="5198821"/>
                  <a:ext cx="8364" cy="801585"/>
                </a:xfrm>
                <a:prstGeom prst="line">
                  <a:avLst/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bevel/>
                </a:ln>
                <a:effectLst>
                  <a:outerShdw blurRad="50800" dist="38100" dir="5400000" rotWithShape="0">
                    <a:srgbClr val="000000">
                      <a:alpha val="35000"/>
                    </a:srgbClr>
                  </a:outerShdw>
                </a:effectLst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</p:grp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7490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216"/>
    </mc:Choice>
    <mc:Fallback xmlns="">
      <p:transition spd="slow" advTm="732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9" grpId="0"/>
      <p:bldP spid="30" grpId="0"/>
      <p:bldP spid="30" grpId="1"/>
      <p:bldP spid="30" grpId="2"/>
      <p:bldP spid="30" grpId="3"/>
      <p:bldP spid="34" grpId="0"/>
      <p:bldP spid="34" grpId="1"/>
      <p:bldP spid="35" grpId="0"/>
      <p:bldP spid="35" grpId="1"/>
      <p:bldP spid="36" grpId="0"/>
      <p:bldP spid="36" grpId="1"/>
      <p:bldP spid="37" grpId="0"/>
      <p:bldP spid="37" grpId="1"/>
      <p:bldP spid="38" grpId="0"/>
      <p:bldP spid="52" grpId="0" animBg="1"/>
      <p:bldP spid="54" grpId="0"/>
      <p:bldP spid="55" grpId="0"/>
      <p:bldP spid="5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smtClean="0"/>
              <a:t>Metabonomic –</a:t>
            </a:r>
            <a:r>
              <a:rPr lang="fr-BE" u="sng" dirty="0" smtClean="0"/>
              <a:t> </a:t>
            </a:r>
            <a:r>
              <a:rPr lang="fr-BE" u="sng" baseline="30000" dirty="0" smtClean="0"/>
              <a:t>1</a:t>
            </a:r>
            <a:r>
              <a:rPr lang="fr-BE" sz="3100" u="sng" dirty="0" smtClean="0"/>
              <a:t>H-NMR </a:t>
            </a:r>
            <a:endParaRPr lang="fr-BE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12</a:t>
            </a:fld>
            <a:endParaRPr lang="fr-BE" dirty="0">
              <a:solidFill>
                <a:schemeClr val="bg1"/>
              </a:solidFill>
            </a:endParaRPr>
          </a:p>
        </p:txBody>
      </p:sp>
      <p:grpSp>
        <p:nvGrpSpPr>
          <p:cNvPr id="68" name="Groupe 67"/>
          <p:cNvGrpSpPr/>
          <p:nvPr/>
        </p:nvGrpSpPr>
        <p:grpSpPr>
          <a:xfrm>
            <a:off x="2828665" y="1853912"/>
            <a:ext cx="6113023" cy="3492673"/>
            <a:chOff x="5424847" y="1900945"/>
            <a:chExt cx="4336582" cy="2405424"/>
          </a:xfrm>
        </p:grpSpPr>
        <p:grpSp>
          <p:nvGrpSpPr>
            <p:cNvPr id="69" name="Groupe 68"/>
            <p:cNvGrpSpPr/>
            <p:nvPr/>
          </p:nvGrpSpPr>
          <p:grpSpPr>
            <a:xfrm>
              <a:off x="5424847" y="1900945"/>
              <a:ext cx="4336582" cy="2405424"/>
              <a:chOff x="5424847" y="1900945"/>
              <a:chExt cx="4336582" cy="2405424"/>
            </a:xfrm>
          </p:grpSpPr>
          <p:sp>
            <p:nvSpPr>
              <p:cNvPr id="74" name="ZoneTexte 73"/>
              <p:cNvSpPr txBox="1"/>
              <p:nvPr/>
            </p:nvSpPr>
            <p:spPr>
              <a:xfrm>
                <a:off x="8305303" y="3532552"/>
                <a:ext cx="1456126" cy="584773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spcFirstLastPara="1" vertOverflow="overflow" horzOverflow="overflow" vert="horz" wrap="square" lIns="45719" tIns="45719" rIns="45719" bIns="45719" numCol="1" spcCol="38100" rtlCol="0" anchor="t">
                <a:spAutoFit/>
              </a:bodyPr>
              <a:lstStyle/>
              <a:p>
                <a:pPr algn="l" rtl="0" latinLnBrk="1" hangingPunct="0"/>
                <a:r>
                  <a:rPr lang="fr-BE" b="1" dirty="0" err="1" smtClean="0">
                    <a:solidFill>
                      <a:srgbClr val="000000"/>
                    </a:solidFill>
                  </a:rPr>
                  <a:t>Frequency</a:t>
                </a:r>
                <a:endParaRPr lang="fr-BE" b="1" dirty="0" smtClean="0">
                  <a:solidFill>
                    <a:srgbClr val="000000"/>
                  </a:solidFill>
                </a:endParaRPr>
              </a:p>
              <a:p>
                <a:pPr algn="ctr" rtl="0" latinLnBrk="1" hangingPunct="0"/>
                <a:r>
                  <a:rPr lang="fr-BE" sz="1400" b="1" dirty="0" smtClean="0">
                    <a:solidFill>
                      <a:srgbClr val="000000"/>
                    </a:solidFill>
                  </a:rPr>
                  <a:t>(ppm)</a:t>
                </a:r>
                <a:endParaRPr lang="fr-BE" sz="1400" b="1" dirty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75" name="Groupe 74"/>
              <p:cNvGrpSpPr/>
              <p:nvPr/>
            </p:nvGrpSpPr>
            <p:grpSpPr>
              <a:xfrm>
                <a:off x="5424847" y="1900945"/>
                <a:ext cx="3395303" cy="2405424"/>
                <a:chOff x="5424847" y="1900945"/>
                <a:chExt cx="3395303" cy="2405424"/>
              </a:xfrm>
            </p:grpSpPr>
            <p:grpSp>
              <p:nvGrpSpPr>
                <p:cNvPr id="76" name="Groupe 75"/>
                <p:cNvGrpSpPr/>
                <p:nvPr/>
              </p:nvGrpSpPr>
              <p:grpSpPr>
                <a:xfrm>
                  <a:off x="5424847" y="1900945"/>
                  <a:ext cx="3395303" cy="2405424"/>
                  <a:chOff x="5424847" y="1900945"/>
                  <a:chExt cx="3395303" cy="2405424"/>
                </a:xfrm>
              </p:grpSpPr>
              <p:cxnSp>
                <p:nvCxnSpPr>
                  <p:cNvPr id="81" name="Connecteur droit avec flèche 80"/>
                  <p:cNvCxnSpPr/>
                  <p:nvPr/>
                </p:nvCxnSpPr>
                <p:spPr>
                  <a:xfrm flipV="1">
                    <a:off x="5830354" y="2171196"/>
                    <a:ext cx="9958" cy="2135173"/>
                  </a:xfrm>
                  <a:prstGeom prst="straightConnector1">
                    <a:avLst/>
                  </a:prstGeom>
                  <a:noFill/>
                  <a:ln w="28575" cap="flat">
                    <a:solidFill>
                      <a:schemeClr val="tx1"/>
                    </a:solidFill>
                    <a:prstDash val="solid"/>
                    <a:bevel/>
                    <a:tailEnd type="triangle"/>
                  </a:ln>
                  <a:effectLst>
                    <a:outerShdw blurRad="50800" dist="38100" dir="5400000" rotWithShape="0">
                      <a:srgbClr val="000000">
                        <a:alpha val="35000"/>
                      </a:srgbClr>
                    </a:outerShdw>
                  </a:effectLst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  <p:cxnSp>
                <p:nvCxnSpPr>
                  <p:cNvPr id="82" name="Connecteur droit avec flèche 81"/>
                  <p:cNvCxnSpPr/>
                  <p:nvPr/>
                </p:nvCxnSpPr>
                <p:spPr>
                  <a:xfrm>
                    <a:off x="5721196" y="3505645"/>
                    <a:ext cx="3098954" cy="0"/>
                  </a:xfrm>
                  <a:prstGeom prst="straightConnector1">
                    <a:avLst/>
                  </a:prstGeom>
                  <a:noFill/>
                  <a:ln w="28575" cap="flat">
                    <a:solidFill>
                      <a:schemeClr val="tx1"/>
                    </a:solidFill>
                    <a:prstDash val="solid"/>
                    <a:bevel/>
                    <a:tailEnd type="triangle"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</p:cxnSp>
              <p:sp>
                <p:nvSpPr>
                  <p:cNvPr id="83" name="ZoneTexte 82"/>
                  <p:cNvSpPr txBox="1"/>
                  <p:nvPr/>
                </p:nvSpPr>
                <p:spPr>
                  <a:xfrm>
                    <a:off x="5424847" y="1900945"/>
                    <a:ext cx="1332713" cy="369330"/>
                  </a:xfrm>
                  <a:prstGeom prst="rect">
                    <a:avLst/>
                  </a:prstGeom>
                  <a:noFill/>
                  <a:ln w="12700" cap="flat">
                    <a:noFill/>
                    <a:miter lim="400000"/>
                  </a:ln>
                  <a:effectLst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none"/>
                </p:style>
                <p:txBody>
                  <a:bodyPr rot="0" spcFirstLastPara="1" vertOverflow="overflow" horzOverflow="overflow" vert="horz" wrap="square" lIns="45719" tIns="45719" rIns="45719" bIns="45719" numCol="1" spcCol="38100" rtlCol="0" anchor="t">
                    <a:spAutoFit/>
                  </a:bodyPr>
                  <a:lstStyle/>
                  <a:p>
                    <a:pPr algn="l" rtl="0" latinLnBrk="1" hangingPunct="0"/>
                    <a:r>
                      <a:rPr lang="fr-BE" b="1" dirty="0" err="1">
                        <a:solidFill>
                          <a:srgbClr val="000000"/>
                        </a:solidFill>
                      </a:rPr>
                      <a:t>Intensity</a:t>
                    </a:r>
                    <a:endParaRPr lang="fr-BE" sz="1400" b="1" dirty="0">
                      <a:solidFill>
                        <a:srgbClr val="000000"/>
                      </a:solidFill>
                    </a:endParaRPr>
                  </a:p>
                </p:txBody>
              </p:sp>
            </p:grpSp>
            <p:cxnSp>
              <p:nvCxnSpPr>
                <p:cNvPr id="77" name="Connecteur droit 76"/>
                <p:cNvCxnSpPr/>
                <p:nvPr/>
              </p:nvCxnSpPr>
              <p:spPr>
                <a:xfrm flipV="1">
                  <a:off x="7976579" y="2168695"/>
                  <a:ext cx="9525" cy="1328379"/>
                </a:xfrm>
                <a:prstGeom prst="line">
                  <a:avLst/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bevel/>
                </a:ln>
                <a:effectLst>
                  <a:outerShdw blurRad="50800" dist="38100" dir="5400000" rotWithShape="0">
                    <a:srgbClr val="000000">
                      <a:alpha val="35000"/>
                    </a:srgbClr>
                  </a:outerShdw>
                </a:effectLst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78" name="Connecteur droit 77"/>
                <p:cNvCxnSpPr/>
                <p:nvPr/>
              </p:nvCxnSpPr>
              <p:spPr>
                <a:xfrm flipV="1">
                  <a:off x="7208580" y="2447422"/>
                  <a:ext cx="10485" cy="1057731"/>
                </a:xfrm>
                <a:prstGeom prst="line">
                  <a:avLst/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bevel/>
                </a:ln>
                <a:effectLst>
                  <a:outerShdw blurRad="50800" dist="38100" dir="5400000" rotWithShape="0">
                    <a:srgbClr val="000000">
                      <a:alpha val="35000"/>
                    </a:srgbClr>
                  </a:outerShdw>
                </a:effectLst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79" name="Connecteur droit 78"/>
                <p:cNvCxnSpPr/>
                <p:nvPr/>
              </p:nvCxnSpPr>
              <p:spPr>
                <a:xfrm flipV="1">
                  <a:off x="6475120" y="2701668"/>
                  <a:ext cx="8364" cy="801585"/>
                </a:xfrm>
                <a:prstGeom prst="line">
                  <a:avLst/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bevel/>
                </a:ln>
                <a:effectLst>
                  <a:outerShdw blurRad="50800" dist="38100" dir="5400000" rotWithShape="0">
                    <a:srgbClr val="000000">
                      <a:alpha val="35000"/>
                    </a:srgbClr>
                  </a:outerShdw>
                </a:effectLst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  <p:cxnSp>
              <p:nvCxnSpPr>
                <p:cNvPr id="80" name="Connecteur droit 79"/>
                <p:cNvCxnSpPr/>
                <p:nvPr/>
              </p:nvCxnSpPr>
              <p:spPr>
                <a:xfrm flipV="1">
                  <a:off x="6399605" y="3201760"/>
                  <a:ext cx="9525" cy="288000"/>
                </a:xfrm>
                <a:prstGeom prst="line">
                  <a:avLst/>
                </a:prstGeom>
                <a:noFill/>
                <a:ln w="19050" cap="flat">
                  <a:solidFill>
                    <a:schemeClr val="bg1">
                      <a:lumMod val="65000"/>
                    </a:schemeClr>
                  </a:solidFill>
                  <a:prstDash val="solid"/>
                  <a:bevel/>
                </a:ln>
                <a:effectLst>
                  <a:outerShdw blurRad="50800" dist="38100" dir="5400000" rotWithShape="0">
                    <a:srgbClr val="000000">
                      <a:alpha val="35000"/>
                    </a:srgbClr>
                  </a:outerShdw>
                </a:effectLst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</p:grpSp>
        <p:cxnSp>
          <p:nvCxnSpPr>
            <p:cNvPr id="70" name="Connecteur droit 69"/>
            <p:cNvCxnSpPr/>
            <p:nvPr/>
          </p:nvCxnSpPr>
          <p:spPr>
            <a:xfrm flipV="1">
              <a:off x="6542586" y="2701668"/>
              <a:ext cx="8364" cy="801585"/>
            </a:xfrm>
            <a:prstGeom prst="line">
              <a:avLst/>
            </a:prstGeom>
            <a:noFill/>
            <a:ln w="19050" cap="flat">
              <a:solidFill>
                <a:schemeClr val="bg1">
                  <a:lumMod val="65000"/>
                </a:schemeClr>
              </a:solidFill>
              <a:prstDash val="solid"/>
              <a:beve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1" name="Connecteur droit 70"/>
            <p:cNvCxnSpPr/>
            <p:nvPr/>
          </p:nvCxnSpPr>
          <p:spPr>
            <a:xfrm flipV="1">
              <a:off x="6608311" y="3193818"/>
              <a:ext cx="9525" cy="288000"/>
            </a:xfrm>
            <a:prstGeom prst="line">
              <a:avLst/>
            </a:prstGeom>
            <a:noFill/>
            <a:ln w="19050" cap="flat">
              <a:solidFill>
                <a:schemeClr val="bg1">
                  <a:lumMod val="65000"/>
                </a:schemeClr>
              </a:solidFill>
              <a:prstDash val="solid"/>
              <a:beve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2" name="Connecteur droit 71"/>
            <p:cNvCxnSpPr/>
            <p:nvPr/>
          </p:nvCxnSpPr>
          <p:spPr>
            <a:xfrm flipV="1">
              <a:off x="8057630" y="2690456"/>
              <a:ext cx="8364" cy="801585"/>
            </a:xfrm>
            <a:prstGeom prst="line">
              <a:avLst/>
            </a:prstGeom>
            <a:noFill/>
            <a:ln w="19050" cap="flat">
              <a:solidFill>
                <a:schemeClr val="bg1">
                  <a:lumMod val="65000"/>
                </a:schemeClr>
              </a:solidFill>
              <a:prstDash val="solid"/>
              <a:beve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73" name="Connecteur droit 72"/>
            <p:cNvCxnSpPr/>
            <p:nvPr/>
          </p:nvCxnSpPr>
          <p:spPr>
            <a:xfrm flipV="1">
              <a:off x="7880940" y="2694095"/>
              <a:ext cx="8364" cy="801585"/>
            </a:xfrm>
            <a:prstGeom prst="line">
              <a:avLst/>
            </a:prstGeom>
            <a:noFill/>
            <a:ln w="19050" cap="flat">
              <a:solidFill>
                <a:schemeClr val="bg1">
                  <a:lumMod val="65000"/>
                </a:schemeClr>
              </a:solidFill>
              <a:prstDash val="solid"/>
              <a:bevel/>
            </a:ln>
            <a:effectLst>
              <a:outerShdw blurRad="50800" dist="38100" dir="5400000" rotWithShape="0">
                <a:srgbClr val="000000">
                  <a:alpha val="35000"/>
                </a:srgbClr>
              </a:outerShdw>
            </a:effectLst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97" name="Connecteur droit 96"/>
          <p:cNvCxnSpPr/>
          <p:nvPr/>
        </p:nvCxnSpPr>
        <p:spPr>
          <a:xfrm>
            <a:off x="4820210" y="5799868"/>
            <a:ext cx="0" cy="0"/>
          </a:xfrm>
          <a:prstGeom prst="line">
            <a:avLst/>
          </a:prstGeom>
          <a:noFill/>
          <a:ln w="54999" cap="flat">
            <a:solidFill>
              <a:srgbClr val="FFC000"/>
            </a:solidFill>
            <a:prstDash val="solid"/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18" name="ZoneTexte 117"/>
          <p:cNvSpPr txBox="1"/>
          <p:nvPr/>
        </p:nvSpPr>
        <p:spPr>
          <a:xfrm>
            <a:off x="4108013" y="4223002"/>
            <a:ext cx="557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ea typeface="Calibri"/>
                <a:cs typeface="Calibri"/>
                <a:sym typeface="Calibri"/>
              </a:rPr>
              <a:t>3,66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119" name="ZoneTexte 118"/>
          <p:cNvSpPr txBox="1"/>
          <p:nvPr/>
        </p:nvSpPr>
        <p:spPr>
          <a:xfrm>
            <a:off x="6160335" y="4226219"/>
            <a:ext cx="557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 smtClean="0">
                <a:solidFill>
                  <a:srgbClr val="000000"/>
                </a:solidFill>
              </a:rPr>
              <a:t>1,18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ZoneTexte 119"/>
          <p:cNvSpPr txBox="1"/>
          <p:nvPr/>
        </p:nvSpPr>
        <p:spPr>
          <a:xfrm>
            <a:off x="5076724" y="4238355"/>
            <a:ext cx="557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2,46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ea typeface="Calibri"/>
              <a:cs typeface="Calibri"/>
              <a:sym typeface="Calibri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408130" y="2587007"/>
            <a:ext cx="24483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smtClean="0"/>
              <a:t>Chemical shift</a:t>
            </a:r>
          </a:p>
          <a:p>
            <a:endParaRPr lang="fr-B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dirty="0" smtClean="0"/>
              <a:t>Peak multiplicity</a:t>
            </a:r>
            <a:endParaRPr lang="fr-BE" dirty="0"/>
          </a:p>
        </p:txBody>
      </p:sp>
      <p:sp>
        <p:nvSpPr>
          <p:cNvPr id="3" name="ZoneTexte 2"/>
          <p:cNvSpPr txBox="1"/>
          <p:nvPr/>
        </p:nvSpPr>
        <p:spPr>
          <a:xfrm>
            <a:off x="3531792" y="2647396"/>
            <a:ext cx="943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quadruplet</a:t>
            </a:r>
            <a:endParaRPr lang="fr-FR" sz="1100" dirty="0"/>
          </a:p>
        </p:txBody>
      </p:sp>
      <p:sp>
        <p:nvSpPr>
          <p:cNvPr id="58" name="ZoneTexte 57"/>
          <p:cNvSpPr txBox="1"/>
          <p:nvPr/>
        </p:nvSpPr>
        <p:spPr>
          <a:xfrm>
            <a:off x="4831951" y="2325397"/>
            <a:ext cx="943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singlet</a:t>
            </a:r>
            <a:endParaRPr lang="fr-FR" sz="1100" dirty="0"/>
          </a:p>
        </p:txBody>
      </p:sp>
      <p:sp>
        <p:nvSpPr>
          <p:cNvPr id="59" name="ZoneTexte 58"/>
          <p:cNvSpPr txBox="1"/>
          <p:nvPr/>
        </p:nvSpPr>
        <p:spPr>
          <a:xfrm>
            <a:off x="6302664" y="1900174"/>
            <a:ext cx="94318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 smtClean="0"/>
              <a:t>triplet</a:t>
            </a:r>
            <a:endParaRPr lang="fr-FR" sz="1100" dirty="0"/>
          </a:p>
        </p:txBody>
      </p:sp>
      <p:graphicFrame>
        <p:nvGraphicFramePr>
          <p:cNvPr id="7" name="Tableau 6"/>
          <p:cNvGraphicFramePr>
            <a:graphicFrameLocks noGrp="1"/>
          </p:cNvGraphicFramePr>
          <p:nvPr>
            <p:extLst/>
          </p:nvPr>
        </p:nvGraphicFramePr>
        <p:xfrm>
          <a:off x="60517" y="4592332"/>
          <a:ext cx="4009488" cy="21972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4166"/>
                <a:gridCol w="937999"/>
                <a:gridCol w="1927323"/>
              </a:tblGrid>
              <a:tr h="376874">
                <a:tc>
                  <a:txBody>
                    <a:bodyPr/>
                    <a:lstStyle/>
                    <a:p>
                      <a:r>
                        <a:rPr lang="fr-BE" sz="1200" dirty="0" err="1" smtClean="0"/>
                        <a:t>Metabolite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Chemical</a:t>
                      </a:r>
                      <a:r>
                        <a:rPr lang="fr-BE" sz="1200" baseline="0" dirty="0" smtClean="0"/>
                        <a:t> Shift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err="1" smtClean="0"/>
                        <a:t>Multiplicity</a:t>
                      </a:r>
                      <a:endParaRPr lang="fr-BE" sz="1200" dirty="0"/>
                    </a:p>
                  </a:txBody>
                  <a:tcPr/>
                </a:tc>
              </a:tr>
              <a:tr h="305686">
                <a:tc>
                  <a:txBody>
                    <a:bodyPr/>
                    <a:lstStyle/>
                    <a:p>
                      <a:r>
                        <a:rPr lang="fr-BE" sz="1200" dirty="0" err="1" smtClean="0"/>
                        <a:t>Hippurate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3,97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Doublet</a:t>
                      </a:r>
                      <a:endParaRPr lang="fr-BE" sz="1200" dirty="0"/>
                    </a:p>
                  </a:txBody>
                  <a:tcPr/>
                </a:tc>
              </a:tr>
              <a:tr h="305686">
                <a:tc>
                  <a:txBody>
                    <a:bodyPr/>
                    <a:lstStyle/>
                    <a:p>
                      <a:r>
                        <a:rPr lang="fr-BE" sz="1200" dirty="0" err="1" smtClean="0"/>
                        <a:t>Phenylalanine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4,00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Multiplet</a:t>
                      </a:r>
                      <a:endParaRPr lang="fr-BE" sz="1200" dirty="0"/>
                    </a:p>
                  </a:txBody>
                  <a:tcPr/>
                </a:tc>
              </a:tr>
              <a:tr h="305686">
                <a:tc>
                  <a:txBody>
                    <a:bodyPr/>
                    <a:lstStyle/>
                    <a:p>
                      <a:r>
                        <a:rPr lang="fr-BE" sz="1200" dirty="0" err="1" smtClean="0"/>
                        <a:t>Creatinine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4,06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Singlet</a:t>
                      </a:r>
                      <a:endParaRPr lang="fr-BE" sz="1200" dirty="0"/>
                    </a:p>
                  </a:txBody>
                  <a:tcPr/>
                </a:tc>
              </a:tr>
              <a:tr h="305686"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Proline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4,14</a:t>
                      </a:r>
                      <a:endParaRPr lang="fr-BE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sz="1200" dirty="0" smtClean="0"/>
                        <a:t>Multiplet</a:t>
                      </a:r>
                      <a:endParaRPr lang="fr-BE" sz="1200" dirty="0"/>
                    </a:p>
                  </a:txBody>
                  <a:tcPr/>
                </a:tc>
              </a:tr>
              <a:tr h="305686">
                <a:tc>
                  <a:txBody>
                    <a:bodyPr/>
                    <a:lstStyle/>
                    <a:p>
                      <a:r>
                        <a:rPr lang="fr-BE" dirty="0" smtClean="0"/>
                        <a:t>…..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….</a:t>
                      </a:r>
                      <a:endParaRPr lang="fr-B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BE" dirty="0" smtClean="0"/>
                        <a:t>….</a:t>
                      </a:r>
                      <a:endParaRPr lang="fr-BE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207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169"/>
    </mc:Choice>
    <mc:Fallback xmlns="">
      <p:transition spd="slow" advTm="521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118" grpId="0"/>
      <p:bldP spid="119" grpId="0"/>
      <p:bldP spid="120" grpId="0"/>
      <p:bldP spid="5" grpId="0" build="p"/>
      <p:bldP spid="3" grpId="0"/>
      <p:bldP spid="58" grpId="0"/>
      <p:bldP spid="5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err="1" smtClean="0"/>
              <a:t>Metabonomic</a:t>
            </a:r>
            <a:r>
              <a:rPr lang="fr-BE" sz="3100" u="sng" dirty="0" smtClean="0"/>
              <a:t> – </a:t>
            </a:r>
            <a:r>
              <a:rPr lang="fr-BE" sz="3100" u="sng" dirty="0" err="1" smtClean="0"/>
              <a:t>Spectra</a:t>
            </a:r>
            <a:r>
              <a:rPr lang="fr-BE" sz="3100" u="sng" dirty="0" smtClean="0"/>
              <a:t> </a:t>
            </a:r>
            <a:r>
              <a:rPr lang="fr-BE" sz="3100" u="sng" dirty="0" err="1" smtClean="0"/>
              <a:t>treatment</a:t>
            </a:r>
            <a:r>
              <a:rPr lang="fr-BE" sz="3100" u="sng" dirty="0" smtClean="0"/>
              <a:t> &amp; MVA </a:t>
            </a:r>
            <a:endParaRPr lang="fr-BE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13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56" name="tabl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028" y="3203873"/>
            <a:ext cx="3523789" cy="2675056"/>
          </a:xfrm>
          <a:prstGeom prst="rect">
            <a:avLst/>
          </a:prstGeom>
        </p:spPr>
      </p:pic>
      <p:sp>
        <p:nvSpPr>
          <p:cNvPr id="57" name="ZoneTexte 27"/>
          <p:cNvSpPr txBox="1"/>
          <p:nvPr/>
        </p:nvSpPr>
        <p:spPr>
          <a:xfrm>
            <a:off x="628267" y="1885606"/>
            <a:ext cx="3524250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marR="0" indent="-34290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fr-BE" sz="2400" b="1" dirty="0" smtClean="0">
                <a:latin typeface="+mn-lt"/>
              </a:rPr>
              <a:t>Corrections</a:t>
            </a:r>
            <a:endParaRPr kumimoji="0" lang="fr-BE" sz="2400" b="1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sym typeface="Calibri"/>
            </a:endParaRPr>
          </a:p>
        </p:txBody>
      </p:sp>
      <p:sp>
        <p:nvSpPr>
          <p:cNvPr id="58" name="ZoneTexte 28"/>
          <p:cNvSpPr txBox="1"/>
          <p:nvPr/>
        </p:nvSpPr>
        <p:spPr>
          <a:xfrm>
            <a:off x="628267" y="2531947"/>
            <a:ext cx="3033901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marR="0" indent="-34290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</a:pPr>
            <a:r>
              <a:rPr lang="fr-BE" sz="2400" b="1" dirty="0" err="1" smtClean="0">
                <a:latin typeface="+mn-lt"/>
              </a:rPr>
              <a:t>Binning</a:t>
            </a:r>
            <a:r>
              <a:rPr lang="fr-BE" sz="2400" b="1" dirty="0" smtClean="0">
                <a:latin typeface="+mn-lt"/>
              </a:rPr>
              <a:t> </a:t>
            </a:r>
            <a:endParaRPr kumimoji="0" lang="fr-BE" sz="2400" b="1" i="0" u="none" strike="noStrike" cap="none" spc="0" normalizeH="0" baseline="0" dirty="0">
              <a:ln>
                <a:noFill/>
              </a:ln>
              <a:effectLst/>
              <a:uFillTx/>
              <a:latin typeface="+mn-lt"/>
              <a:sym typeface="Calibri"/>
            </a:endParaRPr>
          </a:p>
        </p:txBody>
      </p:sp>
      <p:pic>
        <p:nvPicPr>
          <p:cNvPr id="59" name="Picture 2" descr="http://icons.iconarchive.com/icons/visualpharm/must-have/256/Cut-ico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48426" y="2434257"/>
            <a:ext cx="733425" cy="733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358100" y="2080593"/>
            <a:ext cx="3209088" cy="428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" name="Forme libre 60"/>
          <p:cNvSpPr/>
          <p:nvPr/>
        </p:nvSpPr>
        <p:spPr>
          <a:xfrm>
            <a:off x="4721119" y="4251447"/>
            <a:ext cx="991042" cy="1435741"/>
          </a:xfrm>
          <a:custGeom>
            <a:avLst/>
            <a:gdLst>
              <a:gd name="connsiteX0" fmla="*/ 0 w 1285875"/>
              <a:gd name="connsiteY0" fmla="*/ 1843088 h 1876425"/>
              <a:gd name="connsiteX1" fmla="*/ 95250 w 1285875"/>
              <a:gd name="connsiteY1" fmla="*/ 1847850 h 1876425"/>
              <a:gd name="connsiteX2" fmla="*/ 152400 w 1285875"/>
              <a:gd name="connsiteY2" fmla="*/ 1833563 h 1876425"/>
              <a:gd name="connsiteX3" fmla="*/ 219075 w 1285875"/>
              <a:gd name="connsiteY3" fmla="*/ 1833563 h 1876425"/>
              <a:gd name="connsiteX4" fmla="*/ 271462 w 1285875"/>
              <a:gd name="connsiteY4" fmla="*/ 1838325 h 1876425"/>
              <a:gd name="connsiteX5" fmla="*/ 357187 w 1285875"/>
              <a:gd name="connsiteY5" fmla="*/ 1819275 h 1876425"/>
              <a:gd name="connsiteX6" fmla="*/ 471487 w 1285875"/>
              <a:gd name="connsiteY6" fmla="*/ 1800225 h 1876425"/>
              <a:gd name="connsiteX7" fmla="*/ 576262 w 1285875"/>
              <a:gd name="connsiteY7" fmla="*/ 1762125 h 1876425"/>
              <a:gd name="connsiteX8" fmla="*/ 642937 w 1285875"/>
              <a:gd name="connsiteY8" fmla="*/ 1724025 h 1876425"/>
              <a:gd name="connsiteX9" fmla="*/ 695325 w 1285875"/>
              <a:gd name="connsiteY9" fmla="*/ 1633538 h 1876425"/>
              <a:gd name="connsiteX10" fmla="*/ 723900 w 1285875"/>
              <a:gd name="connsiteY10" fmla="*/ 1547813 h 1876425"/>
              <a:gd name="connsiteX11" fmla="*/ 747712 w 1285875"/>
              <a:gd name="connsiteY11" fmla="*/ 1438275 h 1876425"/>
              <a:gd name="connsiteX12" fmla="*/ 757237 w 1285875"/>
              <a:gd name="connsiteY12" fmla="*/ 1333500 h 1876425"/>
              <a:gd name="connsiteX13" fmla="*/ 795337 w 1285875"/>
              <a:gd name="connsiteY13" fmla="*/ 1004888 h 1876425"/>
              <a:gd name="connsiteX14" fmla="*/ 814387 w 1285875"/>
              <a:gd name="connsiteY14" fmla="*/ 714375 h 1876425"/>
              <a:gd name="connsiteX15" fmla="*/ 847725 w 1285875"/>
              <a:gd name="connsiteY15" fmla="*/ 185738 h 1876425"/>
              <a:gd name="connsiteX16" fmla="*/ 862012 w 1285875"/>
              <a:gd name="connsiteY16" fmla="*/ 66675 h 1876425"/>
              <a:gd name="connsiteX17" fmla="*/ 871537 w 1285875"/>
              <a:gd name="connsiteY17" fmla="*/ 0 h 1876425"/>
              <a:gd name="connsiteX18" fmla="*/ 881062 w 1285875"/>
              <a:gd name="connsiteY18" fmla="*/ 0 h 1876425"/>
              <a:gd name="connsiteX19" fmla="*/ 885825 w 1285875"/>
              <a:gd name="connsiteY19" fmla="*/ 42863 h 1876425"/>
              <a:gd name="connsiteX20" fmla="*/ 919162 w 1285875"/>
              <a:gd name="connsiteY20" fmla="*/ 342900 h 1876425"/>
              <a:gd name="connsiteX21" fmla="*/ 942975 w 1285875"/>
              <a:gd name="connsiteY21" fmla="*/ 633413 h 1876425"/>
              <a:gd name="connsiteX22" fmla="*/ 971550 w 1285875"/>
              <a:gd name="connsiteY22" fmla="*/ 1047750 h 1876425"/>
              <a:gd name="connsiteX23" fmla="*/ 1009650 w 1285875"/>
              <a:gd name="connsiteY23" fmla="*/ 1385888 h 1876425"/>
              <a:gd name="connsiteX24" fmla="*/ 1042987 w 1285875"/>
              <a:gd name="connsiteY24" fmla="*/ 1524000 h 1876425"/>
              <a:gd name="connsiteX25" fmla="*/ 1081087 w 1285875"/>
              <a:gd name="connsiteY25" fmla="*/ 1633538 h 1876425"/>
              <a:gd name="connsiteX26" fmla="*/ 1143000 w 1285875"/>
              <a:gd name="connsiteY26" fmla="*/ 1690688 h 1876425"/>
              <a:gd name="connsiteX27" fmla="*/ 1195387 w 1285875"/>
              <a:gd name="connsiteY27" fmla="*/ 1714500 h 1876425"/>
              <a:gd name="connsiteX28" fmla="*/ 1223962 w 1285875"/>
              <a:gd name="connsiteY28" fmla="*/ 1719263 h 1876425"/>
              <a:gd name="connsiteX29" fmla="*/ 1266825 w 1285875"/>
              <a:gd name="connsiteY29" fmla="*/ 1633538 h 1876425"/>
              <a:gd name="connsiteX30" fmla="*/ 1285875 w 1285875"/>
              <a:gd name="connsiteY30" fmla="*/ 1538288 h 1876425"/>
              <a:gd name="connsiteX31" fmla="*/ 1285875 w 1285875"/>
              <a:gd name="connsiteY31" fmla="*/ 1876425 h 1876425"/>
              <a:gd name="connsiteX32" fmla="*/ 0 w 1285875"/>
              <a:gd name="connsiteY32" fmla="*/ 1843088 h 1876425"/>
              <a:gd name="connsiteX0" fmla="*/ 0 w 1285875"/>
              <a:gd name="connsiteY0" fmla="*/ 1862138 h 1876425"/>
              <a:gd name="connsiteX1" fmla="*/ 95250 w 1285875"/>
              <a:gd name="connsiteY1" fmla="*/ 1847850 h 1876425"/>
              <a:gd name="connsiteX2" fmla="*/ 152400 w 1285875"/>
              <a:gd name="connsiteY2" fmla="*/ 1833563 h 1876425"/>
              <a:gd name="connsiteX3" fmla="*/ 219075 w 1285875"/>
              <a:gd name="connsiteY3" fmla="*/ 1833563 h 1876425"/>
              <a:gd name="connsiteX4" fmla="*/ 271462 w 1285875"/>
              <a:gd name="connsiteY4" fmla="*/ 1838325 h 1876425"/>
              <a:gd name="connsiteX5" fmla="*/ 357187 w 1285875"/>
              <a:gd name="connsiteY5" fmla="*/ 1819275 h 1876425"/>
              <a:gd name="connsiteX6" fmla="*/ 471487 w 1285875"/>
              <a:gd name="connsiteY6" fmla="*/ 1800225 h 1876425"/>
              <a:gd name="connsiteX7" fmla="*/ 576262 w 1285875"/>
              <a:gd name="connsiteY7" fmla="*/ 1762125 h 1876425"/>
              <a:gd name="connsiteX8" fmla="*/ 642937 w 1285875"/>
              <a:gd name="connsiteY8" fmla="*/ 1724025 h 1876425"/>
              <a:gd name="connsiteX9" fmla="*/ 695325 w 1285875"/>
              <a:gd name="connsiteY9" fmla="*/ 1633538 h 1876425"/>
              <a:gd name="connsiteX10" fmla="*/ 723900 w 1285875"/>
              <a:gd name="connsiteY10" fmla="*/ 1547813 h 1876425"/>
              <a:gd name="connsiteX11" fmla="*/ 747712 w 1285875"/>
              <a:gd name="connsiteY11" fmla="*/ 1438275 h 1876425"/>
              <a:gd name="connsiteX12" fmla="*/ 757237 w 1285875"/>
              <a:gd name="connsiteY12" fmla="*/ 1333500 h 1876425"/>
              <a:gd name="connsiteX13" fmla="*/ 795337 w 1285875"/>
              <a:gd name="connsiteY13" fmla="*/ 1004888 h 1876425"/>
              <a:gd name="connsiteX14" fmla="*/ 814387 w 1285875"/>
              <a:gd name="connsiteY14" fmla="*/ 714375 h 1876425"/>
              <a:gd name="connsiteX15" fmla="*/ 847725 w 1285875"/>
              <a:gd name="connsiteY15" fmla="*/ 185738 h 1876425"/>
              <a:gd name="connsiteX16" fmla="*/ 862012 w 1285875"/>
              <a:gd name="connsiteY16" fmla="*/ 66675 h 1876425"/>
              <a:gd name="connsiteX17" fmla="*/ 871537 w 1285875"/>
              <a:gd name="connsiteY17" fmla="*/ 0 h 1876425"/>
              <a:gd name="connsiteX18" fmla="*/ 881062 w 1285875"/>
              <a:gd name="connsiteY18" fmla="*/ 0 h 1876425"/>
              <a:gd name="connsiteX19" fmla="*/ 885825 w 1285875"/>
              <a:gd name="connsiteY19" fmla="*/ 42863 h 1876425"/>
              <a:gd name="connsiteX20" fmla="*/ 919162 w 1285875"/>
              <a:gd name="connsiteY20" fmla="*/ 342900 h 1876425"/>
              <a:gd name="connsiteX21" fmla="*/ 942975 w 1285875"/>
              <a:gd name="connsiteY21" fmla="*/ 633413 h 1876425"/>
              <a:gd name="connsiteX22" fmla="*/ 971550 w 1285875"/>
              <a:gd name="connsiteY22" fmla="*/ 1047750 h 1876425"/>
              <a:gd name="connsiteX23" fmla="*/ 1009650 w 1285875"/>
              <a:gd name="connsiteY23" fmla="*/ 1385888 h 1876425"/>
              <a:gd name="connsiteX24" fmla="*/ 1042987 w 1285875"/>
              <a:gd name="connsiteY24" fmla="*/ 1524000 h 1876425"/>
              <a:gd name="connsiteX25" fmla="*/ 1081087 w 1285875"/>
              <a:gd name="connsiteY25" fmla="*/ 1633538 h 1876425"/>
              <a:gd name="connsiteX26" fmla="*/ 1143000 w 1285875"/>
              <a:gd name="connsiteY26" fmla="*/ 1690688 h 1876425"/>
              <a:gd name="connsiteX27" fmla="*/ 1195387 w 1285875"/>
              <a:gd name="connsiteY27" fmla="*/ 1714500 h 1876425"/>
              <a:gd name="connsiteX28" fmla="*/ 1223962 w 1285875"/>
              <a:gd name="connsiteY28" fmla="*/ 1719263 h 1876425"/>
              <a:gd name="connsiteX29" fmla="*/ 1266825 w 1285875"/>
              <a:gd name="connsiteY29" fmla="*/ 1633538 h 1876425"/>
              <a:gd name="connsiteX30" fmla="*/ 1285875 w 1285875"/>
              <a:gd name="connsiteY30" fmla="*/ 1538288 h 1876425"/>
              <a:gd name="connsiteX31" fmla="*/ 1285875 w 1285875"/>
              <a:gd name="connsiteY31" fmla="*/ 1876425 h 1876425"/>
              <a:gd name="connsiteX32" fmla="*/ 0 w 1285875"/>
              <a:gd name="connsiteY32" fmla="*/ 1862138 h 1876425"/>
              <a:gd name="connsiteX0" fmla="*/ 0 w 1300163"/>
              <a:gd name="connsiteY0" fmla="*/ 1883569 h 1883569"/>
              <a:gd name="connsiteX1" fmla="*/ 109538 w 1300163"/>
              <a:gd name="connsiteY1" fmla="*/ 1847850 h 1883569"/>
              <a:gd name="connsiteX2" fmla="*/ 166688 w 1300163"/>
              <a:gd name="connsiteY2" fmla="*/ 1833563 h 1883569"/>
              <a:gd name="connsiteX3" fmla="*/ 233363 w 1300163"/>
              <a:gd name="connsiteY3" fmla="*/ 1833563 h 1883569"/>
              <a:gd name="connsiteX4" fmla="*/ 285750 w 1300163"/>
              <a:gd name="connsiteY4" fmla="*/ 1838325 h 1883569"/>
              <a:gd name="connsiteX5" fmla="*/ 371475 w 1300163"/>
              <a:gd name="connsiteY5" fmla="*/ 1819275 h 1883569"/>
              <a:gd name="connsiteX6" fmla="*/ 485775 w 1300163"/>
              <a:gd name="connsiteY6" fmla="*/ 1800225 h 1883569"/>
              <a:gd name="connsiteX7" fmla="*/ 590550 w 1300163"/>
              <a:gd name="connsiteY7" fmla="*/ 1762125 h 1883569"/>
              <a:gd name="connsiteX8" fmla="*/ 657225 w 1300163"/>
              <a:gd name="connsiteY8" fmla="*/ 1724025 h 1883569"/>
              <a:gd name="connsiteX9" fmla="*/ 709613 w 1300163"/>
              <a:gd name="connsiteY9" fmla="*/ 1633538 h 1883569"/>
              <a:gd name="connsiteX10" fmla="*/ 738188 w 1300163"/>
              <a:gd name="connsiteY10" fmla="*/ 1547813 h 1883569"/>
              <a:gd name="connsiteX11" fmla="*/ 762000 w 1300163"/>
              <a:gd name="connsiteY11" fmla="*/ 1438275 h 1883569"/>
              <a:gd name="connsiteX12" fmla="*/ 771525 w 1300163"/>
              <a:gd name="connsiteY12" fmla="*/ 1333500 h 1883569"/>
              <a:gd name="connsiteX13" fmla="*/ 809625 w 1300163"/>
              <a:gd name="connsiteY13" fmla="*/ 1004888 h 1883569"/>
              <a:gd name="connsiteX14" fmla="*/ 828675 w 1300163"/>
              <a:gd name="connsiteY14" fmla="*/ 714375 h 1883569"/>
              <a:gd name="connsiteX15" fmla="*/ 862013 w 1300163"/>
              <a:gd name="connsiteY15" fmla="*/ 185738 h 1883569"/>
              <a:gd name="connsiteX16" fmla="*/ 876300 w 1300163"/>
              <a:gd name="connsiteY16" fmla="*/ 66675 h 1883569"/>
              <a:gd name="connsiteX17" fmla="*/ 885825 w 1300163"/>
              <a:gd name="connsiteY17" fmla="*/ 0 h 1883569"/>
              <a:gd name="connsiteX18" fmla="*/ 895350 w 1300163"/>
              <a:gd name="connsiteY18" fmla="*/ 0 h 1883569"/>
              <a:gd name="connsiteX19" fmla="*/ 900113 w 1300163"/>
              <a:gd name="connsiteY19" fmla="*/ 42863 h 1883569"/>
              <a:gd name="connsiteX20" fmla="*/ 933450 w 1300163"/>
              <a:gd name="connsiteY20" fmla="*/ 342900 h 1883569"/>
              <a:gd name="connsiteX21" fmla="*/ 957263 w 1300163"/>
              <a:gd name="connsiteY21" fmla="*/ 633413 h 1883569"/>
              <a:gd name="connsiteX22" fmla="*/ 985838 w 1300163"/>
              <a:gd name="connsiteY22" fmla="*/ 1047750 h 1883569"/>
              <a:gd name="connsiteX23" fmla="*/ 1023938 w 1300163"/>
              <a:gd name="connsiteY23" fmla="*/ 1385888 h 1883569"/>
              <a:gd name="connsiteX24" fmla="*/ 1057275 w 1300163"/>
              <a:gd name="connsiteY24" fmla="*/ 1524000 h 1883569"/>
              <a:gd name="connsiteX25" fmla="*/ 1095375 w 1300163"/>
              <a:gd name="connsiteY25" fmla="*/ 1633538 h 1883569"/>
              <a:gd name="connsiteX26" fmla="*/ 1157288 w 1300163"/>
              <a:gd name="connsiteY26" fmla="*/ 1690688 h 1883569"/>
              <a:gd name="connsiteX27" fmla="*/ 1209675 w 1300163"/>
              <a:gd name="connsiteY27" fmla="*/ 1714500 h 1883569"/>
              <a:gd name="connsiteX28" fmla="*/ 1238250 w 1300163"/>
              <a:gd name="connsiteY28" fmla="*/ 1719263 h 1883569"/>
              <a:gd name="connsiteX29" fmla="*/ 1281113 w 1300163"/>
              <a:gd name="connsiteY29" fmla="*/ 1633538 h 1883569"/>
              <a:gd name="connsiteX30" fmla="*/ 1300163 w 1300163"/>
              <a:gd name="connsiteY30" fmla="*/ 1538288 h 1883569"/>
              <a:gd name="connsiteX31" fmla="*/ 1300163 w 1300163"/>
              <a:gd name="connsiteY31" fmla="*/ 1876425 h 1883569"/>
              <a:gd name="connsiteX32" fmla="*/ 0 w 1300163"/>
              <a:gd name="connsiteY32" fmla="*/ 1883569 h 1883569"/>
              <a:gd name="connsiteX0" fmla="*/ 0 w 1300163"/>
              <a:gd name="connsiteY0" fmla="*/ 1883569 h 1883569"/>
              <a:gd name="connsiteX1" fmla="*/ 52388 w 1300163"/>
              <a:gd name="connsiteY1" fmla="*/ 1866900 h 1883569"/>
              <a:gd name="connsiteX2" fmla="*/ 109538 w 1300163"/>
              <a:gd name="connsiteY2" fmla="*/ 1847850 h 1883569"/>
              <a:gd name="connsiteX3" fmla="*/ 166688 w 1300163"/>
              <a:gd name="connsiteY3" fmla="*/ 1833563 h 1883569"/>
              <a:gd name="connsiteX4" fmla="*/ 233363 w 1300163"/>
              <a:gd name="connsiteY4" fmla="*/ 1833563 h 1883569"/>
              <a:gd name="connsiteX5" fmla="*/ 285750 w 1300163"/>
              <a:gd name="connsiteY5" fmla="*/ 1838325 h 1883569"/>
              <a:gd name="connsiteX6" fmla="*/ 371475 w 1300163"/>
              <a:gd name="connsiteY6" fmla="*/ 1819275 h 1883569"/>
              <a:gd name="connsiteX7" fmla="*/ 485775 w 1300163"/>
              <a:gd name="connsiteY7" fmla="*/ 1800225 h 1883569"/>
              <a:gd name="connsiteX8" fmla="*/ 590550 w 1300163"/>
              <a:gd name="connsiteY8" fmla="*/ 1762125 h 1883569"/>
              <a:gd name="connsiteX9" fmla="*/ 657225 w 1300163"/>
              <a:gd name="connsiteY9" fmla="*/ 1724025 h 1883569"/>
              <a:gd name="connsiteX10" fmla="*/ 709613 w 1300163"/>
              <a:gd name="connsiteY10" fmla="*/ 1633538 h 1883569"/>
              <a:gd name="connsiteX11" fmla="*/ 738188 w 1300163"/>
              <a:gd name="connsiteY11" fmla="*/ 1547813 h 1883569"/>
              <a:gd name="connsiteX12" fmla="*/ 762000 w 1300163"/>
              <a:gd name="connsiteY12" fmla="*/ 1438275 h 1883569"/>
              <a:gd name="connsiteX13" fmla="*/ 771525 w 1300163"/>
              <a:gd name="connsiteY13" fmla="*/ 1333500 h 1883569"/>
              <a:gd name="connsiteX14" fmla="*/ 809625 w 1300163"/>
              <a:gd name="connsiteY14" fmla="*/ 1004888 h 1883569"/>
              <a:gd name="connsiteX15" fmla="*/ 828675 w 1300163"/>
              <a:gd name="connsiteY15" fmla="*/ 714375 h 1883569"/>
              <a:gd name="connsiteX16" fmla="*/ 862013 w 1300163"/>
              <a:gd name="connsiteY16" fmla="*/ 185738 h 1883569"/>
              <a:gd name="connsiteX17" fmla="*/ 876300 w 1300163"/>
              <a:gd name="connsiteY17" fmla="*/ 66675 h 1883569"/>
              <a:gd name="connsiteX18" fmla="*/ 885825 w 1300163"/>
              <a:gd name="connsiteY18" fmla="*/ 0 h 1883569"/>
              <a:gd name="connsiteX19" fmla="*/ 895350 w 1300163"/>
              <a:gd name="connsiteY19" fmla="*/ 0 h 1883569"/>
              <a:gd name="connsiteX20" fmla="*/ 900113 w 1300163"/>
              <a:gd name="connsiteY20" fmla="*/ 42863 h 1883569"/>
              <a:gd name="connsiteX21" fmla="*/ 933450 w 1300163"/>
              <a:gd name="connsiteY21" fmla="*/ 342900 h 1883569"/>
              <a:gd name="connsiteX22" fmla="*/ 957263 w 1300163"/>
              <a:gd name="connsiteY22" fmla="*/ 633413 h 1883569"/>
              <a:gd name="connsiteX23" fmla="*/ 985838 w 1300163"/>
              <a:gd name="connsiteY23" fmla="*/ 1047750 h 1883569"/>
              <a:gd name="connsiteX24" fmla="*/ 1023938 w 1300163"/>
              <a:gd name="connsiteY24" fmla="*/ 1385888 h 1883569"/>
              <a:gd name="connsiteX25" fmla="*/ 1057275 w 1300163"/>
              <a:gd name="connsiteY25" fmla="*/ 1524000 h 1883569"/>
              <a:gd name="connsiteX26" fmla="*/ 1095375 w 1300163"/>
              <a:gd name="connsiteY26" fmla="*/ 1633538 h 1883569"/>
              <a:gd name="connsiteX27" fmla="*/ 1157288 w 1300163"/>
              <a:gd name="connsiteY27" fmla="*/ 1690688 h 1883569"/>
              <a:gd name="connsiteX28" fmla="*/ 1209675 w 1300163"/>
              <a:gd name="connsiteY28" fmla="*/ 1714500 h 1883569"/>
              <a:gd name="connsiteX29" fmla="*/ 1238250 w 1300163"/>
              <a:gd name="connsiteY29" fmla="*/ 1719263 h 1883569"/>
              <a:gd name="connsiteX30" fmla="*/ 1281113 w 1300163"/>
              <a:gd name="connsiteY30" fmla="*/ 1633538 h 1883569"/>
              <a:gd name="connsiteX31" fmla="*/ 1300163 w 1300163"/>
              <a:gd name="connsiteY31" fmla="*/ 1538288 h 1883569"/>
              <a:gd name="connsiteX32" fmla="*/ 1300163 w 1300163"/>
              <a:gd name="connsiteY32" fmla="*/ 1876425 h 1883569"/>
              <a:gd name="connsiteX33" fmla="*/ 0 w 1300163"/>
              <a:gd name="connsiteY33" fmla="*/ 1883569 h 1883569"/>
              <a:gd name="connsiteX0" fmla="*/ 0 w 1300163"/>
              <a:gd name="connsiteY0" fmla="*/ 1883569 h 1883569"/>
              <a:gd name="connsiteX1" fmla="*/ 7144 w 1300163"/>
              <a:gd name="connsiteY1" fmla="*/ 1847850 h 1883569"/>
              <a:gd name="connsiteX2" fmla="*/ 109538 w 1300163"/>
              <a:gd name="connsiteY2" fmla="*/ 1847850 h 1883569"/>
              <a:gd name="connsiteX3" fmla="*/ 166688 w 1300163"/>
              <a:gd name="connsiteY3" fmla="*/ 1833563 h 1883569"/>
              <a:gd name="connsiteX4" fmla="*/ 233363 w 1300163"/>
              <a:gd name="connsiteY4" fmla="*/ 1833563 h 1883569"/>
              <a:gd name="connsiteX5" fmla="*/ 285750 w 1300163"/>
              <a:gd name="connsiteY5" fmla="*/ 1838325 h 1883569"/>
              <a:gd name="connsiteX6" fmla="*/ 371475 w 1300163"/>
              <a:gd name="connsiteY6" fmla="*/ 1819275 h 1883569"/>
              <a:gd name="connsiteX7" fmla="*/ 485775 w 1300163"/>
              <a:gd name="connsiteY7" fmla="*/ 1800225 h 1883569"/>
              <a:gd name="connsiteX8" fmla="*/ 590550 w 1300163"/>
              <a:gd name="connsiteY8" fmla="*/ 1762125 h 1883569"/>
              <a:gd name="connsiteX9" fmla="*/ 657225 w 1300163"/>
              <a:gd name="connsiteY9" fmla="*/ 1724025 h 1883569"/>
              <a:gd name="connsiteX10" fmla="*/ 709613 w 1300163"/>
              <a:gd name="connsiteY10" fmla="*/ 1633538 h 1883569"/>
              <a:gd name="connsiteX11" fmla="*/ 738188 w 1300163"/>
              <a:gd name="connsiteY11" fmla="*/ 1547813 h 1883569"/>
              <a:gd name="connsiteX12" fmla="*/ 762000 w 1300163"/>
              <a:gd name="connsiteY12" fmla="*/ 1438275 h 1883569"/>
              <a:gd name="connsiteX13" fmla="*/ 771525 w 1300163"/>
              <a:gd name="connsiteY13" fmla="*/ 1333500 h 1883569"/>
              <a:gd name="connsiteX14" fmla="*/ 809625 w 1300163"/>
              <a:gd name="connsiteY14" fmla="*/ 1004888 h 1883569"/>
              <a:gd name="connsiteX15" fmla="*/ 828675 w 1300163"/>
              <a:gd name="connsiteY15" fmla="*/ 714375 h 1883569"/>
              <a:gd name="connsiteX16" fmla="*/ 862013 w 1300163"/>
              <a:gd name="connsiteY16" fmla="*/ 185738 h 1883569"/>
              <a:gd name="connsiteX17" fmla="*/ 876300 w 1300163"/>
              <a:gd name="connsiteY17" fmla="*/ 66675 h 1883569"/>
              <a:gd name="connsiteX18" fmla="*/ 885825 w 1300163"/>
              <a:gd name="connsiteY18" fmla="*/ 0 h 1883569"/>
              <a:gd name="connsiteX19" fmla="*/ 895350 w 1300163"/>
              <a:gd name="connsiteY19" fmla="*/ 0 h 1883569"/>
              <a:gd name="connsiteX20" fmla="*/ 900113 w 1300163"/>
              <a:gd name="connsiteY20" fmla="*/ 42863 h 1883569"/>
              <a:gd name="connsiteX21" fmla="*/ 933450 w 1300163"/>
              <a:gd name="connsiteY21" fmla="*/ 342900 h 1883569"/>
              <a:gd name="connsiteX22" fmla="*/ 957263 w 1300163"/>
              <a:gd name="connsiteY22" fmla="*/ 633413 h 1883569"/>
              <a:gd name="connsiteX23" fmla="*/ 985838 w 1300163"/>
              <a:gd name="connsiteY23" fmla="*/ 1047750 h 1883569"/>
              <a:gd name="connsiteX24" fmla="*/ 1023938 w 1300163"/>
              <a:gd name="connsiteY24" fmla="*/ 1385888 h 1883569"/>
              <a:gd name="connsiteX25" fmla="*/ 1057275 w 1300163"/>
              <a:gd name="connsiteY25" fmla="*/ 1524000 h 1883569"/>
              <a:gd name="connsiteX26" fmla="*/ 1095375 w 1300163"/>
              <a:gd name="connsiteY26" fmla="*/ 1633538 h 1883569"/>
              <a:gd name="connsiteX27" fmla="*/ 1157288 w 1300163"/>
              <a:gd name="connsiteY27" fmla="*/ 1690688 h 1883569"/>
              <a:gd name="connsiteX28" fmla="*/ 1209675 w 1300163"/>
              <a:gd name="connsiteY28" fmla="*/ 1714500 h 1883569"/>
              <a:gd name="connsiteX29" fmla="*/ 1238250 w 1300163"/>
              <a:gd name="connsiteY29" fmla="*/ 1719263 h 1883569"/>
              <a:gd name="connsiteX30" fmla="*/ 1281113 w 1300163"/>
              <a:gd name="connsiteY30" fmla="*/ 1633538 h 1883569"/>
              <a:gd name="connsiteX31" fmla="*/ 1300163 w 1300163"/>
              <a:gd name="connsiteY31" fmla="*/ 1538288 h 1883569"/>
              <a:gd name="connsiteX32" fmla="*/ 1300163 w 1300163"/>
              <a:gd name="connsiteY32" fmla="*/ 1876425 h 1883569"/>
              <a:gd name="connsiteX33" fmla="*/ 0 w 1300163"/>
              <a:gd name="connsiteY33" fmla="*/ 1883569 h 1883569"/>
              <a:gd name="connsiteX0" fmla="*/ 0 w 1300163"/>
              <a:gd name="connsiteY0" fmla="*/ 1883569 h 1883569"/>
              <a:gd name="connsiteX1" fmla="*/ 7144 w 1300163"/>
              <a:gd name="connsiteY1" fmla="*/ 1847850 h 1883569"/>
              <a:gd name="connsiteX2" fmla="*/ 85726 w 1300163"/>
              <a:gd name="connsiteY2" fmla="*/ 1840706 h 1883569"/>
              <a:gd name="connsiteX3" fmla="*/ 166688 w 1300163"/>
              <a:gd name="connsiteY3" fmla="*/ 1833563 h 1883569"/>
              <a:gd name="connsiteX4" fmla="*/ 233363 w 1300163"/>
              <a:gd name="connsiteY4" fmla="*/ 1833563 h 1883569"/>
              <a:gd name="connsiteX5" fmla="*/ 285750 w 1300163"/>
              <a:gd name="connsiteY5" fmla="*/ 1838325 h 1883569"/>
              <a:gd name="connsiteX6" fmla="*/ 371475 w 1300163"/>
              <a:gd name="connsiteY6" fmla="*/ 1819275 h 1883569"/>
              <a:gd name="connsiteX7" fmla="*/ 485775 w 1300163"/>
              <a:gd name="connsiteY7" fmla="*/ 1800225 h 1883569"/>
              <a:gd name="connsiteX8" fmla="*/ 590550 w 1300163"/>
              <a:gd name="connsiteY8" fmla="*/ 1762125 h 1883569"/>
              <a:gd name="connsiteX9" fmla="*/ 657225 w 1300163"/>
              <a:gd name="connsiteY9" fmla="*/ 1724025 h 1883569"/>
              <a:gd name="connsiteX10" fmla="*/ 709613 w 1300163"/>
              <a:gd name="connsiteY10" fmla="*/ 1633538 h 1883569"/>
              <a:gd name="connsiteX11" fmla="*/ 738188 w 1300163"/>
              <a:gd name="connsiteY11" fmla="*/ 1547813 h 1883569"/>
              <a:gd name="connsiteX12" fmla="*/ 762000 w 1300163"/>
              <a:gd name="connsiteY12" fmla="*/ 1438275 h 1883569"/>
              <a:gd name="connsiteX13" fmla="*/ 771525 w 1300163"/>
              <a:gd name="connsiteY13" fmla="*/ 1333500 h 1883569"/>
              <a:gd name="connsiteX14" fmla="*/ 809625 w 1300163"/>
              <a:gd name="connsiteY14" fmla="*/ 1004888 h 1883569"/>
              <a:gd name="connsiteX15" fmla="*/ 828675 w 1300163"/>
              <a:gd name="connsiteY15" fmla="*/ 714375 h 1883569"/>
              <a:gd name="connsiteX16" fmla="*/ 862013 w 1300163"/>
              <a:gd name="connsiteY16" fmla="*/ 185738 h 1883569"/>
              <a:gd name="connsiteX17" fmla="*/ 876300 w 1300163"/>
              <a:gd name="connsiteY17" fmla="*/ 66675 h 1883569"/>
              <a:gd name="connsiteX18" fmla="*/ 885825 w 1300163"/>
              <a:gd name="connsiteY18" fmla="*/ 0 h 1883569"/>
              <a:gd name="connsiteX19" fmla="*/ 895350 w 1300163"/>
              <a:gd name="connsiteY19" fmla="*/ 0 h 1883569"/>
              <a:gd name="connsiteX20" fmla="*/ 900113 w 1300163"/>
              <a:gd name="connsiteY20" fmla="*/ 42863 h 1883569"/>
              <a:gd name="connsiteX21" fmla="*/ 933450 w 1300163"/>
              <a:gd name="connsiteY21" fmla="*/ 342900 h 1883569"/>
              <a:gd name="connsiteX22" fmla="*/ 957263 w 1300163"/>
              <a:gd name="connsiteY22" fmla="*/ 633413 h 1883569"/>
              <a:gd name="connsiteX23" fmla="*/ 985838 w 1300163"/>
              <a:gd name="connsiteY23" fmla="*/ 1047750 h 1883569"/>
              <a:gd name="connsiteX24" fmla="*/ 1023938 w 1300163"/>
              <a:gd name="connsiteY24" fmla="*/ 1385888 h 1883569"/>
              <a:gd name="connsiteX25" fmla="*/ 1057275 w 1300163"/>
              <a:gd name="connsiteY25" fmla="*/ 1524000 h 1883569"/>
              <a:gd name="connsiteX26" fmla="*/ 1095375 w 1300163"/>
              <a:gd name="connsiteY26" fmla="*/ 1633538 h 1883569"/>
              <a:gd name="connsiteX27" fmla="*/ 1157288 w 1300163"/>
              <a:gd name="connsiteY27" fmla="*/ 1690688 h 1883569"/>
              <a:gd name="connsiteX28" fmla="*/ 1209675 w 1300163"/>
              <a:gd name="connsiteY28" fmla="*/ 1714500 h 1883569"/>
              <a:gd name="connsiteX29" fmla="*/ 1238250 w 1300163"/>
              <a:gd name="connsiteY29" fmla="*/ 1719263 h 1883569"/>
              <a:gd name="connsiteX30" fmla="*/ 1281113 w 1300163"/>
              <a:gd name="connsiteY30" fmla="*/ 1633538 h 1883569"/>
              <a:gd name="connsiteX31" fmla="*/ 1300163 w 1300163"/>
              <a:gd name="connsiteY31" fmla="*/ 1538288 h 1883569"/>
              <a:gd name="connsiteX32" fmla="*/ 1300163 w 1300163"/>
              <a:gd name="connsiteY32" fmla="*/ 1876425 h 1883569"/>
              <a:gd name="connsiteX33" fmla="*/ 0 w 1300163"/>
              <a:gd name="connsiteY33" fmla="*/ 1883569 h 1883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300163" h="1883569">
                <a:moveTo>
                  <a:pt x="0" y="1883569"/>
                </a:moveTo>
                <a:lnTo>
                  <a:pt x="7144" y="1847850"/>
                </a:lnTo>
                <a:lnTo>
                  <a:pt x="85726" y="1840706"/>
                </a:lnTo>
                <a:lnTo>
                  <a:pt x="166688" y="1833563"/>
                </a:lnTo>
                <a:lnTo>
                  <a:pt x="233363" y="1833563"/>
                </a:lnTo>
                <a:lnTo>
                  <a:pt x="285750" y="1838325"/>
                </a:lnTo>
                <a:lnTo>
                  <a:pt x="371475" y="1819275"/>
                </a:lnTo>
                <a:lnTo>
                  <a:pt x="485775" y="1800225"/>
                </a:lnTo>
                <a:lnTo>
                  <a:pt x="590550" y="1762125"/>
                </a:lnTo>
                <a:lnTo>
                  <a:pt x="657225" y="1724025"/>
                </a:lnTo>
                <a:lnTo>
                  <a:pt x="709613" y="1633538"/>
                </a:lnTo>
                <a:lnTo>
                  <a:pt x="738188" y="1547813"/>
                </a:lnTo>
                <a:lnTo>
                  <a:pt x="762000" y="1438275"/>
                </a:lnTo>
                <a:lnTo>
                  <a:pt x="771525" y="1333500"/>
                </a:lnTo>
                <a:lnTo>
                  <a:pt x="809625" y="1004888"/>
                </a:lnTo>
                <a:lnTo>
                  <a:pt x="828675" y="714375"/>
                </a:lnTo>
                <a:lnTo>
                  <a:pt x="862013" y="185738"/>
                </a:lnTo>
                <a:lnTo>
                  <a:pt x="876300" y="66675"/>
                </a:lnTo>
                <a:lnTo>
                  <a:pt x="885825" y="0"/>
                </a:lnTo>
                <a:lnTo>
                  <a:pt x="895350" y="0"/>
                </a:lnTo>
                <a:lnTo>
                  <a:pt x="900113" y="42863"/>
                </a:lnTo>
                <a:lnTo>
                  <a:pt x="933450" y="342900"/>
                </a:lnTo>
                <a:lnTo>
                  <a:pt x="957263" y="633413"/>
                </a:lnTo>
                <a:lnTo>
                  <a:pt x="985838" y="1047750"/>
                </a:lnTo>
                <a:lnTo>
                  <a:pt x="1023938" y="1385888"/>
                </a:lnTo>
                <a:lnTo>
                  <a:pt x="1057275" y="1524000"/>
                </a:lnTo>
                <a:lnTo>
                  <a:pt x="1095375" y="1633538"/>
                </a:lnTo>
                <a:lnTo>
                  <a:pt x="1157288" y="1690688"/>
                </a:lnTo>
                <a:lnTo>
                  <a:pt x="1209675" y="1714500"/>
                </a:lnTo>
                <a:lnTo>
                  <a:pt x="1238250" y="1719263"/>
                </a:lnTo>
                <a:lnTo>
                  <a:pt x="1281113" y="1633538"/>
                </a:lnTo>
                <a:lnTo>
                  <a:pt x="1300163" y="1538288"/>
                </a:lnTo>
                <a:lnTo>
                  <a:pt x="1300163" y="1876425"/>
                </a:lnTo>
                <a:lnTo>
                  <a:pt x="0" y="1883569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/>
          </a:p>
        </p:txBody>
      </p:sp>
      <p:sp>
        <p:nvSpPr>
          <p:cNvPr id="62" name="Forme libre 61"/>
          <p:cNvSpPr/>
          <p:nvPr/>
        </p:nvSpPr>
        <p:spPr>
          <a:xfrm>
            <a:off x="4726565" y="2988141"/>
            <a:ext cx="991041" cy="831314"/>
          </a:xfrm>
          <a:custGeom>
            <a:avLst/>
            <a:gdLst>
              <a:gd name="connsiteX0" fmla="*/ 0 w 1304925"/>
              <a:gd name="connsiteY0" fmla="*/ 1066800 h 1090613"/>
              <a:gd name="connsiteX1" fmla="*/ 80963 w 1304925"/>
              <a:gd name="connsiteY1" fmla="*/ 1062038 h 1090613"/>
              <a:gd name="connsiteX2" fmla="*/ 133350 w 1304925"/>
              <a:gd name="connsiteY2" fmla="*/ 1052513 h 1090613"/>
              <a:gd name="connsiteX3" fmla="*/ 157163 w 1304925"/>
              <a:gd name="connsiteY3" fmla="*/ 1057275 h 1090613"/>
              <a:gd name="connsiteX4" fmla="*/ 204788 w 1304925"/>
              <a:gd name="connsiteY4" fmla="*/ 1062038 h 1090613"/>
              <a:gd name="connsiteX5" fmla="*/ 233363 w 1304925"/>
              <a:gd name="connsiteY5" fmla="*/ 1071563 h 1090613"/>
              <a:gd name="connsiteX6" fmla="*/ 309563 w 1304925"/>
              <a:gd name="connsiteY6" fmla="*/ 1066800 h 1090613"/>
              <a:gd name="connsiteX7" fmla="*/ 400050 w 1304925"/>
              <a:gd name="connsiteY7" fmla="*/ 1057275 h 1090613"/>
              <a:gd name="connsiteX8" fmla="*/ 452438 w 1304925"/>
              <a:gd name="connsiteY8" fmla="*/ 1047750 h 1090613"/>
              <a:gd name="connsiteX9" fmla="*/ 504825 w 1304925"/>
              <a:gd name="connsiteY9" fmla="*/ 1023938 h 1090613"/>
              <a:gd name="connsiteX10" fmla="*/ 571500 w 1304925"/>
              <a:gd name="connsiteY10" fmla="*/ 1009650 h 1090613"/>
              <a:gd name="connsiteX11" fmla="*/ 619125 w 1304925"/>
              <a:gd name="connsiteY11" fmla="*/ 990600 h 1090613"/>
              <a:gd name="connsiteX12" fmla="*/ 666750 w 1304925"/>
              <a:gd name="connsiteY12" fmla="*/ 923925 h 1090613"/>
              <a:gd name="connsiteX13" fmla="*/ 695325 w 1304925"/>
              <a:gd name="connsiteY13" fmla="*/ 823913 h 1090613"/>
              <a:gd name="connsiteX14" fmla="*/ 714375 w 1304925"/>
              <a:gd name="connsiteY14" fmla="*/ 719138 h 1090613"/>
              <a:gd name="connsiteX15" fmla="*/ 728663 w 1304925"/>
              <a:gd name="connsiteY15" fmla="*/ 590550 h 1090613"/>
              <a:gd name="connsiteX16" fmla="*/ 747713 w 1304925"/>
              <a:gd name="connsiteY16" fmla="*/ 438150 h 1090613"/>
              <a:gd name="connsiteX17" fmla="*/ 776288 w 1304925"/>
              <a:gd name="connsiteY17" fmla="*/ 142875 h 1090613"/>
              <a:gd name="connsiteX18" fmla="*/ 795338 w 1304925"/>
              <a:gd name="connsiteY18" fmla="*/ 38100 h 1090613"/>
              <a:gd name="connsiteX19" fmla="*/ 809625 w 1304925"/>
              <a:gd name="connsiteY19" fmla="*/ 0 h 1090613"/>
              <a:gd name="connsiteX20" fmla="*/ 823913 w 1304925"/>
              <a:gd name="connsiteY20" fmla="*/ 28575 h 1090613"/>
              <a:gd name="connsiteX21" fmla="*/ 876300 w 1304925"/>
              <a:gd name="connsiteY21" fmla="*/ 414338 h 1090613"/>
              <a:gd name="connsiteX22" fmla="*/ 904875 w 1304925"/>
              <a:gd name="connsiteY22" fmla="*/ 628650 h 1090613"/>
              <a:gd name="connsiteX23" fmla="*/ 923925 w 1304925"/>
              <a:gd name="connsiteY23" fmla="*/ 738188 h 1090613"/>
              <a:gd name="connsiteX24" fmla="*/ 976313 w 1304925"/>
              <a:gd name="connsiteY24" fmla="*/ 857250 h 1090613"/>
              <a:gd name="connsiteX25" fmla="*/ 1038225 w 1304925"/>
              <a:gd name="connsiteY25" fmla="*/ 957263 h 1090613"/>
              <a:gd name="connsiteX26" fmla="*/ 1076325 w 1304925"/>
              <a:gd name="connsiteY26" fmla="*/ 976313 h 1090613"/>
              <a:gd name="connsiteX27" fmla="*/ 1152525 w 1304925"/>
              <a:gd name="connsiteY27" fmla="*/ 981075 h 1090613"/>
              <a:gd name="connsiteX28" fmla="*/ 1195388 w 1304925"/>
              <a:gd name="connsiteY28" fmla="*/ 981075 h 1090613"/>
              <a:gd name="connsiteX29" fmla="*/ 1247775 w 1304925"/>
              <a:gd name="connsiteY29" fmla="*/ 952500 h 1090613"/>
              <a:gd name="connsiteX30" fmla="*/ 1271588 w 1304925"/>
              <a:gd name="connsiteY30" fmla="*/ 881063 h 1090613"/>
              <a:gd name="connsiteX31" fmla="*/ 1304925 w 1304925"/>
              <a:gd name="connsiteY31" fmla="*/ 752475 h 1090613"/>
              <a:gd name="connsiteX32" fmla="*/ 1304925 w 1304925"/>
              <a:gd name="connsiteY32" fmla="*/ 1090613 h 1090613"/>
              <a:gd name="connsiteX33" fmla="*/ 0 w 1304925"/>
              <a:gd name="connsiteY33" fmla="*/ 1066800 h 1090613"/>
              <a:gd name="connsiteX0" fmla="*/ 0 w 1300162"/>
              <a:gd name="connsiteY0" fmla="*/ 1085850 h 1090613"/>
              <a:gd name="connsiteX1" fmla="*/ 76200 w 1300162"/>
              <a:gd name="connsiteY1" fmla="*/ 1062038 h 1090613"/>
              <a:gd name="connsiteX2" fmla="*/ 128587 w 1300162"/>
              <a:gd name="connsiteY2" fmla="*/ 1052513 h 1090613"/>
              <a:gd name="connsiteX3" fmla="*/ 152400 w 1300162"/>
              <a:gd name="connsiteY3" fmla="*/ 1057275 h 1090613"/>
              <a:gd name="connsiteX4" fmla="*/ 200025 w 1300162"/>
              <a:gd name="connsiteY4" fmla="*/ 1062038 h 1090613"/>
              <a:gd name="connsiteX5" fmla="*/ 228600 w 1300162"/>
              <a:gd name="connsiteY5" fmla="*/ 1071563 h 1090613"/>
              <a:gd name="connsiteX6" fmla="*/ 304800 w 1300162"/>
              <a:gd name="connsiteY6" fmla="*/ 1066800 h 1090613"/>
              <a:gd name="connsiteX7" fmla="*/ 395287 w 1300162"/>
              <a:gd name="connsiteY7" fmla="*/ 1057275 h 1090613"/>
              <a:gd name="connsiteX8" fmla="*/ 447675 w 1300162"/>
              <a:gd name="connsiteY8" fmla="*/ 1047750 h 1090613"/>
              <a:gd name="connsiteX9" fmla="*/ 500062 w 1300162"/>
              <a:gd name="connsiteY9" fmla="*/ 1023938 h 1090613"/>
              <a:gd name="connsiteX10" fmla="*/ 566737 w 1300162"/>
              <a:gd name="connsiteY10" fmla="*/ 1009650 h 1090613"/>
              <a:gd name="connsiteX11" fmla="*/ 614362 w 1300162"/>
              <a:gd name="connsiteY11" fmla="*/ 990600 h 1090613"/>
              <a:gd name="connsiteX12" fmla="*/ 661987 w 1300162"/>
              <a:gd name="connsiteY12" fmla="*/ 923925 h 1090613"/>
              <a:gd name="connsiteX13" fmla="*/ 690562 w 1300162"/>
              <a:gd name="connsiteY13" fmla="*/ 823913 h 1090613"/>
              <a:gd name="connsiteX14" fmla="*/ 709612 w 1300162"/>
              <a:gd name="connsiteY14" fmla="*/ 719138 h 1090613"/>
              <a:gd name="connsiteX15" fmla="*/ 723900 w 1300162"/>
              <a:gd name="connsiteY15" fmla="*/ 590550 h 1090613"/>
              <a:gd name="connsiteX16" fmla="*/ 742950 w 1300162"/>
              <a:gd name="connsiteY16" fmla="*/ 438150 h 1090613"/>
              <a:gd name="connsiteX17" fmla="*/ 771525 w 1300162"/>
              <a:gd name="connsiteY17" fmla="*/ 142875 h 1090613"/>
              <a:gd name="connsiteX18" fmla="*/ 790575 w 1300162"/>
              <a:gd name="connsiteY18" fmla="*/ 38100 h 1090613"/>
              <a:gd name="connsiteX19" fmla="*/ 804862 w 1300162"/>
              <a:gd name="connsiteY19" fmla="*/ 0 h 1090613"/>
              <a:gd name="connsiteX20" fmla="*/ 819150 w 1300162"/>
              <a:gd name="connsiteY20" fmla="*/ 28575 h 1090613"/>
              <a:gd name="connsiteX21" fmla="*/ 871537 w 1300162"/>
              <a:gd name="connsiteY21" fmla="*/ 414338 h 1090613"/>
              <a:gd name="connsiteX22" fmla="*/ 900112 w 1300162"/>
              <a:gd name="connsiteY22" fmla="*/ 628650 h 1090613"/>
              <a:gd name="connsiteX23" fmla="*/ 919162 w 1300162"/>
              <a:gd name="connsiteY23" fmla="*/ 738188 h 1090613"/>
              <a:gd name="connsiteX24" fmla="*/ 971550 w 1300162"/>
              <a:gd name="connsiteY24" fmla="*/ 857250 h 1090613"/>
              <a:gd name="connsiteX25" fmla="*/ 1033462 w 1300162"/>
              <a:gd name="connsiteY25" fmla="*/ 957263 h 1090613"/>
              <a:gd name="connsiteX26" fmla="*/ 1071562 w 1300162"/>
              <a:gd name="connsiteY26" fmla="*/ 976313 h 1090613"/>
              <a:gd name="connsiteX27" fmla="*/ 1147762 w 1300162"/>
              <a:gd name="connsiteY27" fmla="*/ 981075 h 1090613"/>
              <a:gd name="connsiteX28" fmla="*/ 1190625 w 1300162"/>
              <a:gd name="connsiteY28" fmla="*/ 981075 h 1090613"/>
              <a:gd name="connsiteX29" fmla="*/ 1243012 w 1300162"/>
              <a:gd name="connsiteY29" fmla="*/ 952500 h 1090613"/>
              <a:gd name="connsiteX30" fmla="*/ 1266825 w 1300162"/>
              <a:gd name="connsiteY30" fmla="*/ 881063 h 1090613"/>
              <a:gd name="connsiteX31" fmla="*/ 1300162 w 1300162"/>
              <a:gd name="connsiteY31" fmla="*/ 752475 h 1090613"/>
              <a:gd name="connsiteX32" fmla="*/ 1300162 w 1300162"/>
              <a:gd name="connsiteY32" fmla="*/ 1090613 h 1090613"/>
              <a:gd name="connsiteX33" fmla="*/ 0 w 1300162"/>
              <a:gd name="connsiteY33" fmla="*/ 1085850 h 1090613"/>
              <a:gd name="connsiteX0" fmla="*/ 0 w 1300162"/>
              <a:gd name="connsiteY0" fmla="*/ 1085850 h 1090613"/>
              <a:gd name="connsiteX1" fmla="*/ 47624 w 1300162"/>
              <a:gd name="connsiteY1" fmla="*/ 1073944 h 1090613"/>
              <a:gd name="connsiteX2" fmla="*/ 76200 w 1300162"/>
              <a:gd name="connsiteY2" fmla="*/ 1062038 h 1090613"/>
              <a:gd name="connsiteX3" fmla="*/ 128587 w 1300162"/>
              <a:gd name="connsiteY3" fmla="*/ 1052513 h 1090613"/>
              <a:gd name="connsiteX4" fmla="*/ 152400 w 1300162"/>
              <a:gd name="connsiteY4" fmla="*/ 1057275 h 1090613"/>
              <a:gd name="connsiteX5" fmla="*/ 200025 w 1300162"/>
              <a:gd name="connsiteY5" fmla="*/ 1062038 h 1090613"/>
              <a:gd name="connsiteX6" fmla="*/ 228600 w 1300162"/>
              <a:gd name="connsiteY6" fmla="*/ 1071563 h 1090613"/>
              <a:gd name="connsiteX7" fmla="*/ 304800 w 1300162"/>
              <a:gd name="connsiteY7" fmla="*/ 1066800 h 1090613"/>
              <a:gd name="connsiteX8" fmla="*/ 395287 w 1300162"/>
              <a:gd name="connsiteY8" fmla="*/ 1057275 h 1090613"/>
              <a:gd name="connsiteX9" fmla="*/ 447675 w 1300162"/>
              <a:gd name="connsiteY9" fmla="*/ 1047750 h 1090613"/>
              <a:gd name="connsiteX10" fmla="*/ 500062 w 1300162"/>
              <a:gd name="connsiteY10" fmla="*/ 1023938 h 1090613"/>
              <a:gd name="connsiteX11" fmla="*/ 566737 w 1300162"/>
              <a:gd name="connsiteY11" fmla="*/ 1009650 h 1090613"/>
              <a:gd name="connsiteX12" fmla="*/ 614362 w 1300162"/>
              <a:gd name="connsiteY12" fmla="*/ 990600 h 1090613"/>
              <a:gd name="connsiteX13" fmla="*/ 661987 w 1300162"/>
              <a:gd name="connsiteY13" fmla="*/ 923925 h 1090613"/>
              <a:gd name="connsiteX14" fmla="*/ 690562 w 1300162"/>
              <a:gd name="connsiteY14" fmla="*/ 823913 h 1090613"/>
              <a:gd name="connsiteX15" fmla="*/ 709612 w 1300162"/>
              <a:gd name="connsiteY15" fmla="*/ 719138 h 1090613"/>
              <a:gd name="connsiteX16" fmla="*/ 723900 w 1300162"/>
              <a:gd name="connsiteY16" fmla="*/ 590550 h 1090613"/>
              <a:gd name="connsiteX17" fmla="*/ 742950 w 1300162"/>
              <a:gd name="connsiteY17" fmla="*/ 438150 h 1090613"/>
              <a:gd name="connsiteX18" fmla="*/ 771525 w 1300162"/>
              <a:gd name="connsiteY18" fmla="*/ 142875 h 1090613"/>
              <a:gd name="connsiteX19" fmla="*/ 790575 w 1300162"/>
              <a:gd name="connsiteY19" fmla="*/ 38100 h 1090613"/>
              <a:gd name="connsiteX20" fmla="*/ 804862 w 1300162"/>
              <a:gd name="connsiteY20" fmla="*/ 0 h 1090613"/>
              <a:gd name="connsiteX21" fmla="*/ 819150 w 1300162"/>
              <a:gd name="connsiteY21" fmla="*/ 28575 h 1090613"/>
              <a:gd name="connsiteX22" fmla="*/ 871537 w 1300162"/>
              <a:gd name="connsiteY22" fmla="*/ 414338 h 1090613"/>
              <a:gd name="connsiteX23" fmla="*/ 900112 w 1300162"/>
              <a:gd name="connsiteY23" fmla="*/ 628650 h 1090613"/>
              <a:gd name="connsiteX24" fmla="*/ 919162 w 1300162"/>
              <a:gd name="connsiteY24" fmla="*/ 738188 h 1090613"/>
              <a:gd name="connsiteX25" fmla="*/ 971550 w 1300162"/>
              <a:gd name="connsiteY25" fmla="*/ 857250 h 1090613"/>
              <a:gd name="connsiteX26" fmla="*/ 1033462 w 1300162"/>
              <a:gd name="connsiteY26" fmla="*/ 957263 h 1090613"/>
              <a:gd name="connsiteX27" fmla="*/ 1071562 w 1300162"/>
              <a:gd name="connsiteY27" fmla="*/ 976313 h 1090613"/>
              <a:gd name="connsiteX28" fmla="*/ 1147762 w 1300162"/>
              <a:gd name="connsiteY28" fmla="*/ 981075 h 1090613"/>
              <a:gd name="connsiteX29" fmla="*/ 1190625 w 1300162"/>
              <a:gd name="connsiteY29" fmla="*/ 981075 h 1090613"/>
              <a:gd name="connsiteX30" fmla="*/ 1243012 w 1300162"/>
              <a:gd name="connsiteY30" fmla="*/ 952500 h 1090613"/>
              <a:gd name="connsiteX31" fmla="*/ 1266825 w 1300162"/>
              <a:gd name="connsiteY31" fmla="*/ 881063 h 1090613"/>
              <a:gd name="connsiteX32" fmla="*/ 1300162 w 1300162"/>
              <a:gd name="connsiteY32" fmla="*/ 752475 h 1090613"/>
              <a:gd name="connsiteX33" fmla="*/ 1300162 w 1300162"/>
              <a:gd name="connsiteY33" fmla="*/ 1090613 h 1090613"/>
              <a:gd name="connsiteX34" fmla="*/ 0 w 1300162"/>
              <a:gd name="connsiteY34" fmla="*/ 1085850 h 1090613"/>
              <a:gd name="connsiteX0" fmla="*/ 0 w 1300162"/>
              <a:gd name="connsiteY0" fmla="*/ 1085850 h 1090613"/>
              <a:gd name="connsiteX1" fmla="*/ 4761 w 1300162"/>
              <a:gd name="connsiteY1" fmla="*/ 1069182 h 1090613"/>
              <a:gd name="connsiteX2" fmla="*/ 76200 w 1300162"/>
              <a:gd name="connsiteY2" fmla="*/ 1062038 h 1090613"/>
              <a:gd name="connsiteX3" fmla="*/ 128587 w 1300162"/>
              <a:gd name="connsiteY3" fmla="*/ 1052513 h 1090613"/>
              <a:gd name="connsiteX4" fmla="*/ 152400 w 1300162"/>
              <a:gd name="connsiteY4" fmla="*/ 1057275 h 1090613"/>
              <a:gd name="connsiteX5" fmla="*/ 200025 w 1300162"/>
              <a:gd name="connsiteY5" fmla="*/ 1062038 h 1090613"/>
              <a:gd name="connsiteX6" fmla="*/ 228600 w 1300162"/>
              <a:gd name="connsiteY6" fmla="*/ 1071563 h 1090613"/>
              <a:gd name="connsiteX7" fmla="*/ 304800 w 1300162"/>
              <a:gd name="connsiteY7" fmla="*/ 1066800 h 1090613"/>
              <a:gd name="connsiteX8" fmla="*/ 395287 w 1300162"/>
              <a:gd name="connsiteY8" fmla="*/ 1057275 h 1090613"/>
              <a:gd name="connsiteX9" fmla="*/ 447675 w 1300162"/>
              <a:gd name="connsiteY9" fmla="*/ 1047750 h 1090613"/>
              <a:gd name="connsiteX10" fmla="*/ 500062 w 1300162"/>
              <a:gd name="connsiteY10" fmla="*/ 1023938 h 1090613"/>
              <a:gd name="connsiteX11" fmla="*/ 566737 w 1300162"/>
              <a:gd name="connsiteY11" fmla="*/ 1009650 h 1090613"/>
              <a:gd name="connsiteX12" fmla="*/ 614362 w 1300162"/>
              <a:gd name="connsiteY12" fmla="*/ 990600 h 1090613"/>
              <a:gd name="connsiteX13" fmla="*/ 661987 w 1300162"/>
              <a:gd name="connsiteY13" fmla="*/ 923925 h 1090613"/>
              <a:gd name="connsiteX14" fmla="*/ 690562 w 1300162"/>
              <a:gd name="connsiteY14" fmla="*/ 823913 h 1090613"/>
              <a:gd name="connsiteX15" fmla="*/ 709612 w 1300162"/>
              <a:gd name="connsiteY15" fmla="*/ 719138 h 1090613"/>
              <a:gd name="connsiteX16" fmla="*/ 723900 w 1300162"/>
              <a:gd name="connsiteY16" fmla="*/ 590550 h 1090613"/>
              <a:gd name="connsiteX17" fmla="*/ 742950 w 1300162"/>
              <a:gd name="connsiteY17" fmla="*/ 438150 h 1090613"/>
              <a:gd name="connsiteX18" fmla="*/ 771525 w 1300162"/>
              <a:gd name="connsiteY18" fmla="*/ 142875 h 1090613"/>
              <a:gd name="connsiteX19" fmla="*/ 790575 w 1300162"/>
              <a:gd name="connsiteY19" fmla="*/ 38100 h 1090613"/>
              <a:gd name="connsiteX20" fmla="*/ 804862 w 1300162"/>
              <a:gd name="connsiteY20" fmla="*/ 0 h 1090613"/>
              <a:gd name="connsiteX21" fmla="*/ 819150 w 1300162"/>
              <a:gd name="connsiteY21" fmla="*/ 28575 h 1090613"/>
              <a:gd name="connsiteX22" fmla="*/ 871537 w 1300162"/>
              <a:gd name="connsiteY22" fmla="*/ 414338 h 1090613"/>
              <a:gd name="connsiteX23" fmla="*/ 900112 w 1300162"/>
              <a:gd name="connsiteY23" fmla="*/ 628650 h 1090613"/>
              <a:gd name="connsiteX24" fmla="*/ 919162 w 1300162"/>
              <a:gd name="connsiteY24" fmla="*/ 738188 h 1090613"/>
              <a:gd name="connsiteX25" fmla="*/ 971550 w 1300162"/>
              <a:gd name="connsiteY25" fmla="*/ 857250 h 1090613"/>
              <a:gd name="connsiteX26" fmla="*/ 1033462 w 1300162"/>
              <a:gd name="connsiteY26" fmla="*/ 957263 h 1090613"/>
              <a:gd name="connsiteX27" fmla="*/ 1071562 w 1300162"/>
              <a:gd name="connsiteY27" fmla="*/ 976313 h 1090613"/>
              <a:gd name="connsiteX28" fmla="*/ 1147762 w 1300162"/>
              <a:gd name="connsiteY28" fmla="*/ 981075 h 1090613"/>
              <a:gd name="connsiteX29" fmla="*/ 1190625 w 1300162"/>
              <a:gd name="connsiteY29" fmla="*/ 981075 h 1090613"/>
              <a:gd name="connsiteX30" fmla="*/ 1243012 w 1300162"/>
              <a:gd name="connsiteY30" fmla="*/ 952500 h 1090613"/>
              <a:gd name="connsiteX31" fmla="*/ 1266825 w 1300162"/>
              <a:gd name="connsiteY31" fmla="*/ 881063 h 1090613"/>
              <a:gd name="connsiteX32" fmla="*/ 1300162 w 1300162"/>
              <a:gd name="connsiteY32" fmla="*/ 752475 h 1090613"/>
              <a:gd name="connsiteX33" fmla="*/ 1300162 w 1300162"/>
              <a:gd name="connsiteY33" fmla="*/ 1090613 h 1090613"/>
              <a:gd name="connsiteX34" fmla="*/ 0 w 1300162"/>
              <a:gd name="connsiteY34" fmla="*/ 1085850 h 1090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300162" h="1090613">
                <a:moveTo>
                  <a:pt x="0" y="1085850"/>
                </a:moveTo>
                <a:lnTo>
                  <a:pt x="4761" y="1069182"/>
                </a:lnTo>
                <a:lnTo>
                  <a:pt x="76200" y="1062038"/>
                </a:lnTo>
                <a:lnTo>
                  <a:pt x="128587" y="1052513"/>
                </a:lnTo>
                <a:lnTo>
                  <a:pt x="152400" y="1057275"/>
                </a:lnTo>
                <a:lnTo>
                  <a:pt x="200025" y="1062038"/>
                </a:lnTo>
                <a:lnTo>
                  <a:pt x="228600" y="1071563"/>
                </a:lnTo>
                <a:lnTo>
                  <a:pt x="304800" y="1066800"/>
                </a:lnTo>
                <a:lnTo>
                  <a:pt x="395287" y="1057275"/>
                </a:lnTo>
                <a:lnTo>
                  <a:pt x="447675" y="1047750"/>
                </a:lnTo>
                <a:lnTo>
                  <a:pt x="500062" y="1023938"/>
                </a:lnTo>
                <a:lnTo>
                  <a:pt x="566737" y="1009650"/>
                </a:lnTo>
                <a:lnTo>
                  <a:pt x="614362" y="990600"/>
                </a:lnTo>
                <a:lnTo>
                  <a:pt x="661987" y="923925"/>
                </a:lnTo>
                <a:lnTo>
                  <a:pt x="690562" y="823913"/>
                </a:lnTo>
                <a:lnTo>
                  <a:pt x="709612" y="719138"/>
                </a:lnTo>
                <a:lnTo>
                  <a:pt x="723900" y="590550"/>
                </a:lnTo>
                <a:lnTo>
                  <a:pt x="742950" y="438150"/>
                </a:lnTo>
                <a:lnTo>
                  <a:pt x="771525" y="142875"/>
                </a:lnTo>
                <a:lnTo>
                  <a:pt x="790575" y="38100"/>
                </a:lnTo>
                <a:lnTo>
                  <a:pt x="804862" y="0"/>
                </a:lnTo>
                <a:lnTo>
                  <a:pt x="819150" y="28575"/>
                </a:lnTo>
                <a:lnTo>
                  <a:pt x="871537" y="414338"/>
                </a:lnTo>
                <a:lnTo>
                  <a:pt x="900112" y="628650"/>
                </a:lnTo>
                <a:lnTo>
                  <a:pt x="919162" y="738188"/>
                </a:lnTo>
                <a:lnTo>
                  <a:pt x="971550" y="857250"/>
                </a:lnTo>
                <a:lnTo>
                  <a:pt x="1033462" y="957263"/>
                </a:lnTo>
                <a:lnTo>
                  <a:pt x="1071562" y="976313"/>
                </a:lnTo>
                <a:lnTo>
                  <a:pt x="1147762" y="981075"/>
                </a:lnTo>
                <a:lnTo>
                  <a:pt x="1190625" y="981075"/>
                </a:lnTo>
                <a:lnTo>
                  <a:pt x="1243012" y="952500"/>
                </a:lnTo>
                <a:lnTo>
                  <a:pt x="1266825" y="881063"/>
                </a:lnTo>
                <a:lnTo>
                  <a:pt x="1300162" y="752475"/>
                </a:lnTo>
                <a:lnTo>
                  <a:pt x="1300162" y="1090613"/>
                </a:lnTo>
                <a:lnTo>
                  <a:pt x="0" y="108585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/>
          </a:p>
        </p:txBody>
      </p:sp>
      <p:sp>
        <p:nvSpPr>
          <p:cNvPr id="63" name="Forme libre 62"/>
          <p:cNvSpPr/>
          <p:nvPr/>
        </p:nvSpPr>
        <p:spPr>
          <a:xfrm>
            <a:off x="5726446" y="2929338"/>
            <a:ext cx="1001932" cy="876691"/>
          </a:xfrm>
          <a:custGeom>
            <a:avLst/>
            <a:gdLst>
              <a:gd name="connsiteX0" fmla="*/ 0 w 1314450"/>
              <a:gd name="connsiteY0" fmla="*/ 776288 h 1150144"/>
              <a:gd name="connsiteX1" fmla="*/ 23812 w 1314450"/>
              <a:gd name="connsiteY1" fmla="*/ 623888 h 1150144"/>
              <a:gd name="connsiteX2" fmla="*/ 42862 w 1314450"/>
              <a:gd name="connsiteY2" fmla="*/ 595313 h 1150144"/>
              <a:gd name="connsiteX3" fmla="*/ 57150 w 1314450"/>
              <a:gd name="connsiteY3" fmla="*/ 623888 h 1150144"/>
              <a:gd name="connsiteX4" fmla="*/ 76200 w 1314450"/>
              <a:gd name="connsiteY4" fmla="*/ 716756 h 1150144"/>
              <a:gd name="connsiteX5" fmla="*/ 109537 w 1314450"/>
              <a:gd name="connsiteY5" fmla="*/ 900113 h 1150144"/>
              <a:gd name="connsiteX6" fmla="*/ 128587 w 1314450"/>
              <a:gd name="connsiteY6" fmla="*/ 959644 h 1150144"/>
              <a:gd name="connsiteX7" fmla="*/ 154781 w 1314450"/>
              <a:gd name="connsiteY7" fmla="*/ 1009650 h 1150144"/>
              <a:gd name="connsiteX8" fmla="*/ 183356 w 1314450"/>
              <a:gd name="connsiteY8" fmla="*/ 1040606 h 1150144"/>
              <a:gd name="connsiteX9" fmla="*/ 226219 w 1314450"/>
              <a:gd name="connsiteY9" fmla="*/ 1062038 h 1150144"/>
              <a:gd name="connsiteX10" fmla="*/ 283369 w 1314450"/>
              <a:gd name="connsiteY10" fmla="*/ 1076325 h 1150144"/>
              <a:gd name="connsiteX11" fmla="*/ 354806 w 1314450"/>
              <a:gd name="connsiteY11" fmla="*/ 1071563 h 1150144"/>
              <a:gd name="connsiteX12" fmla="*/ 407194 w 1314450"/>
              <a:gd name="connsiteY12" fmla="*/ 1042988 h 1150144"/>
              <a:gd name="connsiteX13" fmla="*/ 459581 w 1314450"/>
              <a:gd name="connsiteY13" fmla="*/ 995363 h 1150144"/>
              <a:gd name="connsiteX14" fmla="*/ 490537 w 1314450"/>
              <a:gd name="connsiteY14" fmla="*/ 952500 h 1150144"/>
              <a:gd name="connsiteX15" fmla="*/ 511969 w 1314450"/>
              <a:gd name="connsiteY15" fmla="*/ 878681 h 1150144"/>
              <a:gd name="connsiteX16" fmla="*/ 531019 w 1314450"/>
              <a:gd name="connsiteY16" fmla="*/ 750094 h 1150144"/>
              <a:gd name="connsiteX17" fmla="*/ 542925 w 1314450"/>
              <a:gd name="connsiteY17" fmla="*/ 647700 h 1150144"/>
              <a:gd name="connsiteX18" fmla="*/ 561975 w 1314450"/>
              <a:gd name="connsiteY18" fmla="*/ 416719 h 1150144"/>
              <a:gd name="connsiteX19" fmla="*/ 581025 w 1314450"/>
              <a:gd name="connsiteY19" fmla="*/ 138113 h 1150144"/>
              <a:gd name="connsiteX20" fmla="*/ 595312 w 1314450"/>
              <a:gd name="connsiteY20" fmla="*/ 57150 h 1150144"/>
              <a:gd name="connsiteX21" fmla="*/ 609600 w 1314450"/>
              <a:gd name="connsiteY21" fmla="*/ 0 h 1150144"/>
              <a:gd name="connsiteX22" fmla="*/ 619125 w 1314450"/>
              <a:gd name="connsiteY22" fmla="*/ 50006 h 1150144"/>
              <a:gd name="connsiteX23" fmla="*/ 638175 w 1314450"/>
              <a:gd name="connsiteY23" fmla="*/ 233363 h 1150144"/>
              <a:gd name="connsiteX24" fmla="*/ 673894 w 1314450"/>
              <a:gd name="connsiteY24" fmla="*/ 647700 h 1150144"/>
              <a:gd name="connsiteX25" fmla="*/ 697706 w 1314450"/>
              <a:gd name="connsiteY25" fmla="*/ 816769 h 1150144"/>
              <a:gd name="connsiteX26" fmla="*/ 726281 w 1314450"/>
              <a:gd name="connsiteY26" fmla="*/ 907256 h 1150144"/>
              <a:gd name="connsiteX27" fmla="*/ 750094 w 1314450"/>
              <a:gd name="connsiteY27" fmla="*/ 959644 h 1150144"/>
              <a:gd name="connsiteX28" fmla="*/ 788194 w 1314450"/>
              <a:gd name="connsiteY28" fmla="*/ 995363 h 1150144"/>
              <a:gd name="connsiteX29" fmla="*/ 850106 w 1314450"/>
              <a:gd name="connsiteY29" fmla="*/ 1038225 h 1150144"/>
              <a:gd name="connsiteX30" fmla="*/ 904875 w 1314450"/>
              <a:gd name="connsiteY30" fmla="*/ 1062038 h 1150144"/>
              <a:gd name="connsiteX31" fmla="*/ 964406 w 1314450"/>
              <a:gd name="connsiteY31" fmla="*/ 1069181 h 1150144"/>
              <a:gd name="connsiteX32" fmla="*/ 1016794 w 1314450"/>
              <a:gd name="connsiteY32" fmla="*/ 1062038 h 1150144"/>
              <a:gd name="connsiteX33" fmla="*/ 1050131 w 1314450"/>
              <a:gd name="connsiteY33" fmla="*/ 1042988 h 1150144"/>
              <a:gd name="connsiteX34" fmla="*/ 1071562 w 1314450"/>
              <a:gd name="connsiteY34" fmla="*/ 1012031 h 1150144"/>
              <a:gd name="connsiteX35" fmla="*/ 1092994 w 1314450"/>
              <a:gd name="connsiteY35" fmla="*/ 957263 h 1150144"/>
              <a:gd name="connsiteX36" fmla="*/ 1114425 w 1314450"/>
              <a:gd name="connsiteY36" fmla="*/ 859631 h 1150144"/>
              <a:gd name="connsiteX37" fmla="*/ 1123950 w 1314450"/>
              <a:gd name="connsiteY37" fmla="*/ 800100 h 1150144"/>
              <a:gd name="connsiteX38" fmla="*/ 1140619 w 1314450"/>
              <a:gd name="connsiteY38" fmla="*/ 690563 h 1150144"/>
              <a:gd name="connsiteX39" fmla="*/ 1152525 w 1314450"/>
              <a:gd name="connsiteY39" fmla="*/ 633413 h 1150144"/>
              <a:gd name="connsiteX40" fmla="*/ 1166812 w 1314450"/>
              <a:gd name="connsiteY40" fmla="*/ 592931 h 1150144"/>
              <a:gd name="connsiteX41" fmla="*/ 1183481 w 1314450"/>
              <a:gd name="connsiteY41" fmla="*/ 602456 h 1150144"/>
              <a:gd name="connsiteX42" fmla="*/ 1204912 w 1314450"/>
              <a:gd name="connsiteY42" fmla="*/ 700088 h 1150144"/>
              <a:gd name="connsiteX43" fmla="*/ 1223962 w 1314450"/>
              <a:gd name="connsiteY43" fmla="*/ 833438 h 1150144"/>
              <a:gd name="connsiteX44" fmla="*/ 1245394 w 1314450"/>
              <a:gd name="connsiteY44" fmla="*/ 935831 h 1150144"/>
              <a:gd name="connsiteX45" fmla="*/ 1257300 w 1314450"/>
              <a:gd name="connsiteY45" fmla="*/ 969169 h 1150144"/>
              <a:gd name="connsiteX46" fmla="*/ 1278731 w 1314450"/>
              <a:gd name="connsiteY46" fmla="*/ 1009650 h 1150144"/>
              <a:gd name="connsiteX47" fmla="*/ 1314450 w 1314450"/>
              <a:gd name="connsiteY47" fmla="*/ 1047750 h 1150144"/>
              <a:gd name="connsiteX48" fmla="*/ 1312069 w 1314450"/>
              <a:gd name="connsiteY48" fmla="*/ 1150144 h 1150144"/>
              <a:gd name="connsiteX49" fmla="*/ 0 w 1314450"/>
              <a:gd name="connsiteY49" fmla="*/ 1145381 h 1150144"/>
              <a:gd name="connsiteX50" fmla="*/ 0 w 1314450"/>
              <a:gd name="connsiteY50" fmla="*/ 776288 h 1150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314450" h="1150144">
                <a:moveTo>
                  <a:pt x="0" y="776288"/>
                </a:moveTo>
                <a:lnTo>
                  <a:pt x="23812" y="623888"/>
                </a:lnTo>
                <a:lnTo>
                  <a:pt x="42862" y="595313"/>
                </a:lnTo>
                <a:lnTo>
                  <a:pt x="57150" y="623888"/>
                </a:lnTo>
                <a:lnTo>
                  <a:pt x="76200" y="716756"/>
                </a:lnTo>
                <a:lnTo>
                  <a:pt x="109537" y="900113"/>
                </a:lnTo>
                <a:lnTo>
                  <a:pt x="128587" y="959644"/>
                </a:lnTo>
                <a:lnTo>
                  <a:pt x="154781" y="1009650"/>
                </a:lnTo>
                <a:lnTo>
                  <a:pt x="183356" y="1040606"/>
                </a:lnTo>
                <a:lnTo>
                  <a:pt x="226219" y="1062038"/>
                </a:lnTo>
                <a:lnTo>
                  <a:pt x="283369" y="1076325"/>
                </a:lnTo>
                <a:lnTo>
                  <a:pt x="354806" y="1071563"/>
                </a:lnTo>
                <a:lnTo>
                  <a:pt x="407194" y="1042988"/>
                </a:lnTo>
                <a:lnTo>
                  <a:pt x="459581" y="995363"/>
                </a:lnTo>
                <a:lnTo>
                  <a:pt x="490537" y="952500"/>
                </a:lnTo>
                <a:lnTo>
                  <a:pt x="511969" y="878681"/>
                </a:lnTo>
                <a:lnTo>
                  <a:pt x="531019" y="750094"/>
                </a:lnTo>
                <a:lnTo>
                  <a:pt x="542925" y="647700"/>
                </a:lnTo>
                <a:lnTo>
                  <a:pt x="561975" y="416719"/>
                </a:lnTo>
                <a:lnTo>
                  <a:pt x="581025" y="138113"/>
                </a:lnTo>
                <a:lnTo>
                  <a:pt x="595312" y="57150"/>
                </a:lnTo>
                <a:lnTo>
                  <a:pt x="609600" y="0"/>
                </a:lnTo>
                <a:lnTo>
                  <a:pt x="619125" y="50006"/>
                </a:lnTo>
                <a:lnTo>
                  <a:pt x="638175" y="233363"/>
                </a:lnTo>
                <a:lnTo>
                  <a:pt x="673894" y="647700"/>
                </a:lnTo>
                <a:lnTo>
                  <a:pt x="697706" y="816769"/>
                </a:lnTo>
                <a:lnTo>
                  <a:pt x="726281" y="907256"/>
                </a:lnTo>
                <a:lnTo>
                  <a:pt x="750094" y="959644"/>
                </a:lnTo>
                <a:lnTo>
                  <a:pt x="788194" y="995363"/>
                </a:lnTo>
                <a:lnTo>
                  <a:pt x="850106" y="1038225"/>
                </a:lnTo>
                <a:lnTo>
                  <a:pt x="904875" y="1062038"/>
                </a:lnTo>
                <a:lnTo>
                  <a:pt x="964406" y="1069181"/>
                </a:lnTo>
                <a:lnTo>
                  <a:pt x="1016794" y="1062038"/>
                </a:lnTo>
                <a:lnTo>
                  <a:pt x="1050131" y="1042988"/>
                </a:lnTo>
                <a:lnTo>
                  <a:pt x="1071562" y="1012031"/>
                </a:lnTo>
                <a:lnTo>
                  <a:pt x="1092994" y="957263"/>
                </a:lnTo>
                <a:lnTo>
                  <a:pt x="1114425" y="859631"/>
                </a:lnTo>
                <a:lnTo>
                  <a:pt x="1123950" y="800100"/>
                </a:lnTo>
                <a:lnTo>
                  <a:pt x="1140619" y="690563"/>
                </a:lnTo>
                <a:lnTo>
                  <a:pt x="1152525" y="633413"/>
                </a:lnTo>
                <a:lnTo>
                  <a:pt x="1166812" y="592931"/>
                </a:lnTo>
                <a:lnTo>
                  <a:pt x="1183481" y="602456"/>
                </a:lnTo>
                <a:lnTo>
                  <a:pt x="1204912" y="700088"/>
                </a:lnTo>
                <a:lnTo>
                  <a:pt x="1223962" y="833438"/>
                </a:lnTo>
                <a:lnTo>
                  <a:pt x="1245394" y="935831"/>
                </a:lnTo>
                <a:lnTo>
                  <a:pt x="1257300" y="969169"/>
                </a:lnTo>
                <a:lnTo>
                  <a:pt x="1278731" y="1009650"/>
                </a:lnTo>
                <a:lnTo>
                  <a:pt x="1314450" y="1047750"/>
                </a:lnTo>
                <a:cubicBezTo>
                  <a:pt x="1313656" y="1081881"/>
                  <a:pt x="1312863" y="1116013"/>
                  <a:pt x="1312069" y="1150144"/>
                </a:cubicBezTo>
                <a:lnTo>
                  <a:pt x="0" y="1145381"/>
                </a:lnTo>
                <a:lnTo>
                  <a:pt x="0" y="7762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/>
          </a:p>
        </p:txBody>
      </p:sp>
      <p:cxnSp>
        <p:nvCxnSpPr>
          <p:cNvPr id="64" name="Connecteur droit 63"/>
          <p:cNvCxnSpPr/>
          <p:nvPr/>
        </p:nvCxnSpPr>
        <p:spPr>
          <a:xfrm flipV="1">
            <a:off x="6721353" y="2044230"/>
            <a:ext cx="3631" cy="40612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5" name="Connecteur droit 64"/>
          <p:cNvCxnSpPr/>
          <p:nvPr/>
        </p:nvCxnSpPr>
        <p:spPr>
          <a:xfrm flipV="1">
            <a:off x="5719303" y="2044218"/>
            <a:ext cx="3631" cy="40612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6" name="Connecteur droit 65"/>
          <p:cNvCxnSpPr/>
          <p:nvPr/>
        </p:nvCxnSpPr>
        <p:spPr>
          <a:xfrm flipV="1">
            <a:off x="4747731" y="2044218"/>
            <a:ext cx="3631" cy="406124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Connecteur droit 66"/>
          <p:cNvCxnSpPr/>
          <p:nvPr/>
        </p:nvCxnSpPr>
        <p:spPr>
          <a:xfrm>
            <a:off x="4793100" y="2347269"/>
            <a:ext cx="866129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0" name="Connecteur droit 119"/>
          <p:cNvCxnSpPr/>
          <p:nvPr/>
        </p:nvCxnSpPr>
        <p:spPr>
          <a:xfrm>
            <a:off x="5794347" y="2347269"/>
            <a:ext cx="866129" cy="0"/>
          </a:xfrm>
          <a:prstGeom prst="line">
            <a:avLst/>
          </a:prstGeom>
          <a:ln>
            <a:headEnd type="triangle" w="med" len="med"/>
            <a:tailEnd type="triangle" w="med" len="med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21" name="ZoneTexte 11"/>
          <p:cNvSpPr txBox="1"/>
          <p:nvPr/>
        </p:nvSpPr>
        <p:spPr>
          <a:xfrm>
            <a:off x="5864812" y="2043927"/>
            <a:ext cx="112395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0,04ppm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ZoneTexte 41"/>
          <p:cNvSpPr txBox="1"/>
          <p:nvPr/>
        </p:nvSpPr>
        <p:spPr>
          <a:xfrm>
            <a:off x="4874960" y="2035062"/>
            <a:ext cx="112395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0,04ppm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3" name="ZoneTexte 42"/>
          <p:cNvSpPr txBox="1"/>
          <p:nvPr/>
        </p:nvSpPr>
        <p:spPr>
          <a:xfrm>
            <a:off x="6923638" y="2475301"/>
            <a:ext cx="112395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Spectrum 1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ZoneTexte 43"/>
          <p:cNvSpPr txBox="1"/>
          <p:nvPr/>
        </p:nvSpPr>
        <p:spPr>
          <a:xfrm>
            <a:off x="7019550" y="4131968"/>
            <a:ext cx="112395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400" b="1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Spectrum 2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Forme libre 124"/>
          <p:cNvSpPr/>
          <p:nvPr/>
        </p:nvSpPr>
        <p:spPr>
          <a:xfrm>
            <a:off x="5722391" y="4743338"/>
            <a:ext cx="1005563" cy="943850"/>
          </a:xfrm>
          <a:custGeom>
            <a:avLst/>
            <a:gdLst>
              <a:gd name="connsiteX0" fmla="*/ 9525 w 1319213"/>
              <a:gd name="connsiteY0" fmla="*/ 819150 h 1238250"/>
              <a:gd name="connsiteX1" fmla="*/ 28575 w 1319213"/>
              <a:gd name="connsiteY1" fmla="*/ 690562 h 1238250"/>
              <a:gd name="connsiteX2" fmla="*/ 38100 w 1319213"/>
              <a:gd name="connsiteY2" fmla="*/ 647700 h 1238250"/>
              <a:gd name="connsiteX3" fmla="*/ 52388 w 1319213"/>
              <a:gd name="connsiteY3" fmla="*/ 623887 h 1238250"/>
              <a:gd name="connsiteX4" fmla="*/ 76200 w 1319213"/>
              <a:gd name="connsiteY4" fmla="*/ 657225 h 1238250"/>
              <a:gd name="connsiteX5" fmla="*/ 100013 w 1319213"/>
              <a:gd name="connsiteY5" fmla="*/ 785812 h 1238250"/>
              <a:gd name="connsiteX6" fmla="*/ 133350 w 1319213"/>
              <a:gd name="connsiteY6" fmla="*/ 947737 h 1238250"/>
              <a:gd name="connsiteX7" fmla="*/ 152400 w 1319213"/>
              <a:gd name="connsiteY7" fmla="*/ 1033462 h 1238250"/>
              <a:gd name="connsiteX8" fmla="*/ 180975 w 1319213"/>
              <a:gd name="connsiteY8" fmla="*/ 1085850 h 1238250"/>
              <a:gd name="connsiteX9" fmla="*/ 238125 w 1319213"/>
              <a:gd name="connsiteY9" fmla="*/ 1123950 h 1238250"/>
              <a:gd name="connsiteX10" fmla="*/ 285750 w 1319213"/>
              <a:gd name="connsiteY10" fmla="*/ 1138237 h 1238250"/>
              <a:gd name="connsiteX11" fmla="*/ 347663 w 1319213"/>
              <a:gd name="connsiteY11" fmla="*/ 1133475 h 1238250"/>
              <a:gd name="connsiteX12" fmla="*/ 409575 w 1319213"/>
              <a:gd name="connsiteY12" fmla="*/ 1114425 h 1238250"/>
              <a:gd name="connsiteX13" fmla="*/ 466725 w 1319213"/>
              <a:gd name="connsiteY13" fmla="*/ 1066800 h 1238250"/>
              <a:gd name="connsiteX14" fmla="*/ 500063 w 1319213"/>
              <a:gd name="connsiteY14" fmla="*/ 1009650 h 1238250"/>
              <a:gd name="connsiteX15" fmla="*/ 528638 w 1319213"/>
              <a:gd name="connsiteY15" fmla="*/ 904875 h 1238250"/>
              <a:gd name="connsiteX16" fmla="*/ 542925 w 1319213"/>
              <a:gd name="connsiteY16" fmla="*/ 790575 h 1238250"/>
              <a:gd name="connsiteX17" fmla="*/ 561975 w 1319213"/>
              <a:gd name="connsiteY17" fmla="*/ 585787 h 1238250"/>
              <a:gd name="connsiteX18" fmla="*/ 576263 w 1319213"/>
              <a:gd name="connsiteY18" fmla="*/ 400050 h 1238250"/>
              <a:gd name="connsiteX19" fmla="*/ 590550 w 1319213"/>
              <a:gd name="connsiteY19" fmla="*/ 190500 h 1238250"/>
              <a:gd name="connsiteX20" fmla="*/ 595313 w 1319213"/>
              <a:gd name="connsiteY20" fmla="*/ 114300 h 1238250"/>
              <a:gd name="connsiteX21" fmla="*/ 604838 w 1319213"/>
              <a:gd name="connsiteY21" fmla="*/ 76200 h 1238250"/>
              <a:gd name="connsiteX22" fmla="*/ 619125 w 1319213"/>
              <a:gd name="connsiteY22" fmla="*/ 0 h 1238250"/>
              <a:gd name="connsiteX23" fmla="*/ 628650 w 1319213"/>
              <a:gd name="connsiteY23" fmla="*/ 28575 h 1238250"/>
              <a:gd name="connsiteX24" fmla="*/ 633413 w 1319213"/>
              <a:gd name="connsiteY24" fmla="*/ 71437 h 1238250"/>
              <a:gd name="connsiteX25" fmla="*/ 647700 w 1319213"/>
              <a:gd name="connsiteY25" fmla="*/ 147637 h 1238250"/>
              <a:gd name="connsiteX26" fmla="*/ 657225 w 1319213"/>
              <a:gd name="connsiteY26" fmla="*/ 247650 h 1238250"/>
              <a:gd name="connsiteX27" fmla="*/ 671513 w 1319213"/>
              <a:gd name="connsiteY27" fmla="*/ 447675 h 1238250"/>
              <a:gd name="connsiteX28" fmla="*/ 695325 w 1319213"/>
              <a:gd name="connsiteY28" fmla="*/ 723900 h 1238250"/>
              <a:gd name="connsiteX29" fmla="*/ 714375 w 1319213"/>
              <a:gd name="connsiteY29" fmla="*/ 871537 h 1238250"/>
              <a:gd name="connsiteX30" fmla="*/ 762000 w 1319213"/>
              <a:gd name="connsiteY30" fmla="*/ 1023937 h 1238250"/>
              <a:gd name="connsiteX31" fmla="*/ 866775 w 1319213"/>
              <a:gd name="connsiteY31" fmla="*/ 1123950 h 1238250"/>
              <a:gd name="connsiteX32" fmla="*/ 938213 w 1319213"/>
              <a:gd name="connsiteY32" fmla="*/ 1147762 h 1238250"/>
              <a:gd name="connsiteX33" fmla="*/ 1028700 w 1319213"/>
              <a:gd name="connsiteY33" fmla="*/ 1123950 h 1238250"/>
              <a:gd name="connsiteX34" fmla="*/ 1081088 w 1319213"/>
              <a:gd name="connsiteY34" fmla="*/ 1066800 h 1238250"/>
              <a:gd name="connsiteX35" fmla="*/ 1109663 w 1319213"/>
              <a:gd name="connsiteY35" fmla="*/ 995362 h 1238250"/>
              <a:gd name="connsiteX36" fmla="*/ 1128713 w 1319213"/>
              <a:gd name="connsiteY36" fmla="*/ 871537 h 1238250"/>
              <a:gd name="connsiteX37" fmla="*/ 1147763 w 1319213"/>
              <a:gd name="connsiteY37" fmla="*/ 752475 h 1238250"/>
              <a:gd name="connsiteX38" fmla="*/ 1171575 w 1319213"/>
              <a:gd name="connsiteY38" fmla="*/ 628650 h 1238250"/>
              <a:gd name="connsiteX39" fmla="*/ 1176338 w 1319213"/>
              <a:gd name="connsiteY39" fmla="*/ 619125 h 1238250"/>
              <a:gd name="connsiteX40" fmla="*/ 1185863 w 1319213"/>
              <a:gd name="connsiteY40" fmla="*/ 628650 h 1238250"/>
              <a:gd name="connsiteX41" fmla="*/ 1219200 w 1319213"/>
              <a:gd name="connsiteY41" fmla="*/ 757237 h 1238250"/>
              <a:gd name="connsiteX42" fmla="*/ 1247775 w 1319213"/>
              <a:gd name="connsiteY42" fmla="*/ 885825 h 1238250"/>
              <a:gd name="connsiteX43" fmla="*/ 1262063 w 1319213"/>
              <a:gd name="connsiteY43" fmla="*/ 995362 h 1238250"/>
              <a:gd name="connsiteX44" fmla="*/ 1300163 w 1319213"/>
              <a:gd name="connsiteY44" fmla="*/ 1071562 h 1238250"/>
              <a:gd name="connsiteX45" fmla="*/ 1314450 w 1319213"/>
              <a:gd name="connsiteY45" fmla="*/ 1095375 h 1238250"/>
              <a:gd name="connsiteX46" fmla="*/ 1319213 w 1319213"/>
              <a:gd name="connsiteY46" fmla="*/ 1238250 h 1238250"/>
              <a:gd name="connsiteX47" fmla="*/ 0 w 1319213"/>
              <a:gd name="connsiteY47" fmla="*/ 1233487 h 1238250"/>
              <a:gd name="connsiteX48" fmla="*/ 9525 w 1319213"/>
              <a:gd name="connsiteY48" fmla="*/ 819150 h 1238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319213" h="1238250">
                <a:moveTo>
                  <a:pt x="9525" y="819150"/>
                </a:moveTo>
                <a:lnTo>
                  <a:pt x="28575" y="690562"/>
                </a:lnTo>
                <a:lnTo>
                  <a:pt x="38100" y="647700"/>
                </a:lnTo>
                <a:lnTo>
                  <a:pt x="52388" y="623887"/>
                </a:lnTo>
                <a:lnTo>
                  <a:pt x="76200" y="657225"/>
                </a:lnTo>
                <a:lnTo>
                  <a:pt x="100013" y="785812"/>
                </a:lnTo>
                <a:lnTo>
                  <a:pt x="133350" y="947737"/>
                </a:lnTo>
                <a:lnTo>
                  <a:pt x="152400" y="1033462"/>
                </a:lnTo>
                <a:lnTo>
                  <a:pt x="180975" y="1085850"/>
                </a:lnTo>
                <a:lnTo>
                  <a:pt x="238125" y="1123950"/>
                </a:lnTo>
                <a:lnTo>
                  <a:pt x="285750" y="1138237"/>
                </a:lnTo>
                <a:lnTo>
                  <a:pt x="347663" y="1133475"/>
                </a:lnTo>
                <a:lnTo>
                  <a:pt x="409575" y="1114425"/>
                </a:lnTo>
                <a:lnTo>
                  <a:pt x="466725" y="1066800"/>
                </a:lnTo>
                <a:lnTo>
                  <a:pt x="500063" y="1009650"/>
                </a:lnTo>
                <a:lnTo>
                  <a:pt x="528638" y="904875"/>
                </a:lnTo>
                <a:lnTo>
                  <a:pt x="542925" y="790575"/>
                </a:lnTo>
                <a:lnTo>
                  <a:pt x="561975" y="585787"/>
                </a:lnTo>
                <a:lnTo>
                  <a:pt x="576263" y="400050"/>
                </a:lnTo>
                <a:lnTo>
                  <a:pt x="590550" y="190500"/>
                </a:lnTo>
                <a:lnTo>
                  <a:pt x="595313" y="114300"/>
                </a:lnTo>
                <a:lnTo>
                  <a:pt x="604838" y="76200"/>
                </a:lnTo>
                <a:lnTo>
                  <a:pt x="619125" y="0"/>
                </a:lnTo>
                <a:lnTo>
                  <a:pt x="628650" y="28575"/>
                </a:lnTo>
                <a:lnTo>
                  <a:pt x="633413" y="71437"/>
                </a:lnTo>
                <a:lnTo>
                  <a:pt x="647700" y="147637"/>
                </a:lnTo>
                <a:lnTo>
                  <a:pt x="657225" y="247650"/>
                </a:lnTo>
                <a:lnTo>
                  <a:pt x="671513" y="447675"/>
                </a:lnTo>
                <a:lnTo>
                  <a:pt x="695325" y="723900"/>
                </a:lnTo>
                <a:lnTo>
                  <a:pt x="714375" y="871537"/>
                </a:lnTo>
                <a:lnTo>
                  <a:pt x="762000" y="1023937"/>
                </a:lnTo>
                <a:lnTo>
                  <a:pt x="866775" y="1123950"/>
                </a:lnTo>
                <a:lnTo>
                  <a:pt x="938213" y="1147762"/>
                </a:lnTo>
                <a:lnTo>
                  <a:pt x="1028700" y="1123950"/>
                </a:lnTo>
                <a:lnTo>
                  <a:pt x="1081088" y="1066800"/>
                </a:lnTo>
                <a:lnTo>
                  <a:pt x="1109663" y="995362"/>
                </a:lnTo>
                <a:lnTo>
                  <a:pt x="1128713" y="871537"/>
                </a:lnTo>
                <a:lnTo>
                  <a:pt x="1147763" y="752475"/>
                </a:lnTo>
                <a:lnTo>
                  <a:pt x="1171575" y="628650"/>
                </a:lnTo>
                <a:lnTo>
                  <a:pt x="1176338" y="619125"/>
                </a:lnTo>
                <a:lnTo>
                  <a:pt x="1185863" y="628650"/>
                </a:lnTo>
                <a:lnTo>
                  <a:pt x="1219200" y="757237"/>
                </a:lnTo>
                <a:lnTo>
                  <a:pt x="1247775" y="885825"/>
                </a:lnTo>
                <a:lnTo>
                  <a:pt x="1262063" y="995362"/>
                </a:lnTo>
                <a:lnTo>
                  <a:pt x="1300163" y="1071562"/>
                </a:lnTo>
                <a:lnTo>
                  <a:pt x="1314450" y="1095375"/>
                </a:lnTo>
                <a:lnTo>
                  <a:pt x="1319213" y="1238250"/>
                </a:lnTo>
                <a:lnTo>
                  <a:pt x="0" y="1233487"/>
                </a:lnTo>
                <a:cubicBezTo>
                  <a:pt x="1588" y="1096962"/>
                  <a:pt x="3175" y="960437"/>
                  <a:pt x="9525" y="81915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/>
          </a:p>
        </p:txBody>
      </p:sp>
      <p:sp>
        <p:nvSpPr>
          <p:cNvPr id="126" name="ZoneTexte 13"/>
          <p:cNvSpPr txBox="1"/>
          <p:nvPr/>
        </p:nvSpPr>
        <p:spPr>
          <a:xfrm>
            <a:off x="6056275" y="4421450"/>
            <a:ext cx="661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DA804E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11,75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DA804E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ZoneTexte 51"/>
          <p:cNvSpPr txBox="1"/>
          <p:nvPr/>
        </p:nvSpPr>
        <p:spPr>
          <a:xfrm>
            <a:off x="5962300" y="2542791"/>
            <a:ext cx="661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0D84CD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11,68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D84CD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ZoneTexte 52"/>
          <p:cNvSpPr txBox="1"/>
          <p:nvPr/>
        </p:nvSpPr>
        <p:spPr>
          <a:xfrm>
            <a:off x="4838435" y="4070413"/>
            <a:ext cx="661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 smtClean="0">
                <a:solidFill>
                  <a:srgbClr val="7D3DA1"/>
                </a:solidFill>
              </a:rPr>
              <a:t>9,86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7D3DA1"/>
              </a:solidFill>
              <a:effectLst/>
              <a:uFillTx/>
              <a:sym typeface="Calibri"/>
            </a:endParaRPr>
          </a:p>
        </p:txBody>
      </p:sp>
      <p:sp>
        <p:nvSpPr>
          <p:cNvPr id="129" name="ZoneTexte 53"/>
          <p:cNvSpPr txBox="1"/>
          <p:nvPr/>
        </p:nvSpPr>
        <p:spPr>
          <a:xfrm>
            <a:off x="4838435" y="2537824"/>
            <a:ext cx="661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919E7A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7,52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919E7A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ZoneTexte 54"/>
          <p:cNvSpPr txBox="1"/>
          <p:nvPr/>
        </p:nvSpPr>
        <p:spPr>
          <a:xfrm>
            <a:off x="3120450" y="4470528"/>
            <a:ext cx="661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b="1" dirty="0" smtClean="0">
                <a:solidFill>
                  <a:srgbClr val="7D3DA1"/>
                </a:solidFill>
              </a:rPr>
              <a:t>9,86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7D3DA1"/>
              </a:solidFill>
              <a:effectLst/>
              <a:uFillTx/>
              <a:sym typeface="Calibri"/>
            </a:endParaRPr>
          </a:p>
        </p:txBody>
      </p:sp>
      <p:sp>
        <p:nvSpPr>
          <p:cNvPr id="131" name="ZoneTexte 55"/>
          <p:cNvSpPr txBox="1"/>
          <p:nvPr/>
        </p:nvSpPr>
        <p:spPr>
          <a:xfrm>
            <a:off x="2495101" y="4470528"/>
            <a:ext cx="661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DA804E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11,75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DA804E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ZoneTexte 56"/>
          <p:cNvSpPr txBox="1"/>
          <p:nvPr/>
        </p:nvSpPr>
        <p:spPr>
          <a:xfrm>
            <a:off x="3104200" y="3755589"/>
            <a:ext cx="661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919E7A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7,52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919E7A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ZoneTexte 57"/>
          <p:cNvSpPr txBox="1"/>
          <p:nvPr/>
        </p:nvSpPr>
        <p:spPr>
          <a:xfrm>
            <a:off x="2485375" y="3753348"/>
            <a:ext cx="66156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800" b="1" i="0" u="none" strike="noStrike" cap="none" spc="0" normalizeH="0" baseline="0" dirty="0" smtClean="0">
                <a:ln>
                  <a:noFill/>
                </a:ln>
                <a:solidFill>
                  <a:srgbClr val="0D84CD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11,68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rgbClr val="0D84CD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1386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452"/>
    </mc:Choice>
    <mc:Fallback xmlns="">
      <p:transition spd="slow" advTm="474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7" grpId="0"/>
      <p:bldP spid="58" grpId="0"/>
      <p:bldP spid="61" grpId="0" animBg="1"/>
      <p:bldP spid="62" grpId="0" animBg="1"/>
      <p:bldP spid="63" grpId="0" animBg="1"/>
      <p:bldP spid="121" grpId="0"/>
      <p:bldP spid="122" grpId="0"/>
      <p:bldP spid="125" grpId="0" animBg="1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err="1" smtClean="0"/>
              <a:t>Metabonomic</a:t>
            </a:r>
            <a:r>
              <a:rPr lang="fr-BE" sz="3100" u="sng" dirty="0" smtClean="0"/>
              <a:t> – </a:t>
            </a:r>
            <a:r>
              <a:rPr lang="fr-BE" sz="3100" u="sng" dirty="0" err="1" smtClean="0"/>
              <a:t>Spectra</a:t>
            </a:r>
            <a:r>
              <a:rPr lang="fr-BE" sz="3100" u="sng" dirty="0" smtClean="0"/>
              <a:t> </a:t>
            </a:r>
            <a:r>
              <a:rPr lang="fr-BE" sz="3100" u="sng" dirty="0" err="1" smtClean="0"/>
              <a:t>treatment</a:t>
            </a:r>
            <a:r>
              <a:rPr lang="fr-BE" sz="3100" u="sng" dirty="0" smtClean="0"/>
              <a:t> &amp; MVA </a:t>
            </a:r>
            <a:endParaRPr lang="fr-BE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14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5" cstate="print"/>
          <a:srcRect l="-37" t="21595" r="44018" b="40826"/>
          <a:stretch/>
        </p:blipFill>
        <p:spPr bwMode="auto">
          <a:xfrm>
            <a:off x="1422560" y="2546243"/>
            <a:ext cx="5142577" cy="2171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ZoneTexte 3"/>
          <p:cNvSpPr txBox="1"/>
          <p:nvPr/>
        </p:nvSpPr>
        <p:spPr>
          <a:xfrm>
            <a:off x="1207627" y="4967870"/>
            <a:ext cx="3826723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6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Samples</a:t>
            </a:r>
            <a:r>
              <a:rPr kumimoji="0" lang="fr-BE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 </a:t>
            </a:r>
            <a:r>
              <a:rPr kumimoji="0" lang="fr-BE" sz="1600" b="0" i="0" u="none" strike="noStrike" cap="none" spc="0" normalizeH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spectrum</a:t>
            </a:r>
            <a:endParaRPr kumimoji="0" lang="fr-BE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7" name="Accolade fermante 6"/>
          <p:cNvSpPr/>
          <p:nvPr/>
        </p:nvSpPr>
        <p:spPr>
          <a:xfrm rot="5400000">
            <a:off x="1686787" y="4542707"/>
            <a:ext cx="300208" cy="501706"/>
          </a:xfrm>
          <a:prstGeom prst="rightBrace">
            <a:avLst/>
          </a:prstGeom>
          <a:noFill/>
          <a:ln w="19050" cap="flat">
            <a:solidFill>
              <a:srgbClr val="FFFF00"/>
            </a:solidFill>
            <a:prstDash val="solid"/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91439" tIns="45719" rIns="91439" bIns="45719" numCol="1" spcCol="38100" rtlCol="0" anchor="t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8" name="Accolade fermante 7"/>
          <p:cNvSpPr/>
          <p:nvPr/>
        </p:nvSpPr>
        <p:spPr>
          <a:xfrm rot="16200000">
            <a:off x="4157720" y="170337"/>
            <a:ext cx="337442" cy="4477392"/>
          </a:xfrm>
          <a:prstGeom prst="rightBrace">
            <a:avLst/>
          </a:prstGeom>
          <a:noFill/>
          <a:ln w="28575" cap="flat">
            <a:solidFill>
              <a:srgbClr val="00B050"/>
            </a:solidFill>
            <a:prstDash val="solid"/>
            <a:bevel/>
          </a:ln>
          <a:effectLst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91439" tIns="45719" rIns="91439" bIns="45719" numCol="1" spcCol="38100" rtlCol="0" anchor="t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fr-B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9" name="ZoneTexte 12"/>
          <p:cNvSpPr txBox="1"/>
          <p:nvPr/>
        </p:nvSpPr>
        <p:spPr>
          <a:xfrm>
            <a:off x="1330647" y="1957478"/>
            <a:ext cx="4912211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6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Subregions</a:t>
            </a:r>
            <a:r>
              <a:rPr kumimoji="0" lang="fr-BE" sz="16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 (</a:t>
            </a:r>
            <a:r>
              <a:rPr kumimoji="0" lang="fr-BE" sz="1600" b="0" i="0" u="none" strike="noStrike" cap="none" spc="0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chemical</a:t>
            </a:r>
            <a:r>
              <a:rPr kumimoji="0" lang="fr-BE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 shifts)</a:t>
            </a:r>
            <a:endParaRPr kumimoji="0" lang="fr-BE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10" name="ZoneTexte 3"/>
          <p:cNvSpPr txBox="1"/>
          <p:nvPr/>
        </p:nvSpPr>
        <p:spPr>
          <a:xfrm>
            <a:off x="3036533" y="4992076"/>
            <a:ext cx="3826723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Wingdings" panose="05000000000000000000" pitchFamily="2" charset="2"/>
              </a:rPr>
              <a:t></a:t>
            </a:r>
            <a:r>
              <a:rPr kumimoji="0" lang="fr-BE" sz="16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Calibri"/>
                <a:cs typeface="Calibri"/>
                <a:sym typeface="Calibri"/>
              </a:rPr>
              <a:t> observations</a:t>
            </a:r>
            <a:endParaRPr kumimoji="0" lang="fr-BE" sz="16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070763" y="1942088"/>
            <a:ext cx="23441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600" dirty="0">
                <a:solidFill>
                  <a:srgbClr val="000000"/>
                </a:solidFill>
                <a:ea typeface="Calibri"/>
                <a:cs typeface="Calibri"/>
                <a:sym typeface="Wingdings" panose="05000000000000000000" pitchFamily="2" charset="2"/>
              </a:rPr>
              <a:t></a:t>
            </a:r>
            <a:r>
              <a:rPr lang="fr-BE" sz="16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 variables</a:t>
            </a:r>
            <a:endParaRPr lang="fr-FR" sz="1600" dirty="0"/>
          </a:p>
        </p:txBody>
      </p:sp>
      <p:sp>
        <p:nvSpPr>
          <p:cNvPr id="11" name="Flèche vers le bas 10"/>
          <p:cNvSpPr/>
          <p:nvPr/>
        </p:nvSpPr>
        <p:spPr>
          <a:xfrm rot="19138580">
            <a:off x="5730842" y="4836574"/>
            <a:ext cx="656706" cy="78680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ZoneTexte 11"/>
          <p:cNvSpPr txBox="1"/>
          <p:nvPr/>
        </p:nvSpPr>
        <p:spPr>
          <a:xfrm>
            <a:off x="6059195" y="5605047"/>
            <a:ext cx="181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MVA</a:t>
            </a:r>
            <a:endParaRPr lang="fr-FR" dirty="0"/>
          </a:p>
        </p:txBody>
      </p:sp>
      <p:pic>
        <p:nvPicPr>
          <p:cNvPr id="15" name="Audio 1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263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640"/>
    </mc:Choice>
    <mc:Fallback xmlns="">
      <p:transition spd="slow" advTm="34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7" grpId="0" animBg="1"/>
      <p:bldP spid="8" grpId="0" animBg="1"/>
      <p:bldP spid="9" grpId="0"/>
      <p:bldP spid="3" grpId="0"/>
      <p:bldP spid="11" grpId="0" animBg="1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15</a:t>
            </a:fld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5" name="ZoneTexte 80"/>
          <p:cNvSpPr txBox="1"/>
          <p:nvPr/>
        </p:nvSpPr>
        <p:spPr>
          <a:xfrm>
            <a:off x="2884328" y="3874631"/>
            <a:ext cx="813310" cy="28106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000" b="1" kern="1200" dirty="0" smtClean="0">
                <a:solidFill>
                  <a:srgbClr val="0D84C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PC1</a:t>
            </a:r>
          </a:p>
        </p:txBody>
      </p:sp>
      <p:sp>
        <p:nvSpPr>
          <p:cNvPr id="6" name="Ellipse 5"/>
          <p:cNvSpPr/>
          <p:nvPr/>
        </p:nvSpPr>
        <p:spPr>
          <a:xfrm rot="5400000">
            <a:off x="2287601" y="4569501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7" name="Ellipse 6"/>
          <p:cNvSpPr/>
          <p:nvPr/>
        </p:nvSpPr>
        <p:spPr>
          <a:xfrm rot="5400000">
            <a:off x="2250666" y="4320067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8" name="Ellipse 7"/>
          <p:cNvSpPr/>
          <p:nvPr/>
        </p:nvSpPr>
        <p:spPr>
          <a:xfrm rot="5400000">
            <a:off x="1909994" y="4546821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9" name="Ellipse 8"/>
          <p:cNvSpPr/>
          <p:nvPr/>
        </p:nvSpPr>
        <p:spPr>
          <a:xfrm rot="5400000">
            <a:off x="2010235" y="4618946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10" name="Ellipse 9"/>
          <p:cNvSpPr/>
          <p:nvPr/>
        </p:nvSpPr>
        <p:spPr>
          <a:xfrm rot="5400000">
            <a:off x="2501287" y="4742614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11" name="Ellipse 10"/>
          <p:cNvSpPr/>
          <p:nvPr/>
        </p:nvSpPr>
        <p:spPr>
          <a:xfrm rot="5400000">
            <a:off x="1225622" y="3946466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12" name="Ellipse 11"/>
          <p:cNvSpPr/>
          <p:nvPr/>
        </p:nvSpPr>
        <p:spPr>
          <a:xfrm rot="5400000">
            <a:off x="694555" y="4028900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13" name="Ellipse 12"/>
          <p:cNvSpPr/>
          <p:nvPr/>
        </p:nvSpPr>
        <p:spPr>
          <a:xfrm rot="5400000">
            <a:off x="724651" y="3430970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14" name="Ellipse 13"/>
          <p:cNvSpPr/>
          <p:nvPr/>
        </p:nvSpPr>
        <p:spPr>
          <a:xfrm rot="5400000">
            <a:off x="895038" y="3668032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15" name="Ellipse 14"/>
          <p:cNvSpPr/>
          <p:nvPr/>
        </p:nvSpPr>
        <p:spPr>
          <a:xfrm rot="5400000">
            <a:off x="1325965" y="3338124"/>
            <a:ext cx="155829" cy="151479"/>
          </a:xfrm>
          <a:prstGeom prst="ellipse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cxnSp>
        <p:nvCxnSpPr>
          <p:cNvPr id="16" name="Connecteur droit avec flèche 15"/>
          <p:cNvCxnSpPr/>
          <p:nvPr/>
        </p:nvCxnSpPr>
        <p:spPr>
          <a:xfrm rot="5400000" flipV="1">
            <a:off x="1744864" y="2611664"/>
            <a:ext cx="0" cy="3105326"/>
          </a:xfrm>
          <a:prstGeom prst="straightConnector1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/>
          <p:nvPr/>
        </p:nvCxnSpPr>
        <p:spPr>
          <a:xfrm flipV="1">
            <a:off x="1706249" y="3153088"/>
            <a:ext cx="0" cy="2025781"/>
          </a:xfrm>
          <a:prstGeom prst="straightConnector1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8" name="ZoneTexte 81"/>
          <p:cNvSpPr txBox="1"/>
          <p:nvPr/>
        </p:nvSpPr>
        <p:spPr>
          <a:xfrm>
            <a:off x="1649165" y="3034827"/>
            <a:ext cx="813310" cy="28106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000" b="1" kern="1200" dirty="0" smtClean="0">
                <a:solidFill>
                  <a:srgbClr val="0D84C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PC2</a:t>
            </a:r>
          </a:p>
        </p:txBody>
      </p:sp>
      <p:sp>
        <p:nvSpPr>
          <p:cNvPr id="19" name="Ellipse 18"/>
          <p:cNvSpPr/>
          <p:nvPr/>
        </p:nvSpPr>
        <p:spPr>
          <a:xfrm>
            <a:off x="1768938" y="4168077"/>
            <a:ext cx="1115390" cy="99276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20" name="Ellipse 19"/>
          <p:cNvSpPr/>
          <p:nvPr/>
        </p:nvSpPr>
        <p:spPr>
          <a:xfrm>
            <a:off x="406980" y="2997131"/>
            <a:ext cx="1165340" cy="1329921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21" name="ZoneTexte 84"/>
          <p:cNvSpPr txBox="1"/>
          <p:nvPr/>
        </p:nvSpPr>
        <p:spPr>
          <a:xfrm>
            <a:off x="628000" y="2199167"/>
            <a:ext cx="2568337" cy="433933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b="1" kern="1200" dirty="0" smtClean="0">
                <a:solidFill>
                  <a:srgbClr val="00B0F0"/>
                </a:solidFill>
                <a:latin typeface="+mn-lt"/>
                <a:ea typeface="Calibri" pitchFamily="34" charset="0"/>
                <a:cs typeface="Times New Roman" pitchFamily="18" charset="0"/>
              </a:rPr>
              <a:t>SCORES</a:t>
            </a:r>
            <a:r>
              <a:rPr lang="fr-BE" b="1" kern="1200" dirty="0" smtClean="0">
                <a:latin typeface="+mn-lt"/>
                <a:ea typeface="Calibri" pitchFamily="34" charset="0"/>
                <a:cs typeface="Times New Roman" pitchFamily="18" charset="0"/>
              </a:rPr>
              <a:t> plot</a:t>
            </a: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kern="1200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kern="1200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dirty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8" name="ZoneTexte 96"/>
          <p:cNvSpPr txBox="1"/>
          <p:nvPr/>
        </p:nvSpPr>
        <p:spPr>
          <a:xfrm>
            <a:off x="5185056" y="2185471"/>
            <a:ext cx="2831129" cy="45718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ctr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2000" b="1" kern="1200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LOADINGS</a:t>
            </a:r>
            <a:r>
              <a:rPr lang="fr-BE" sz="2000" b="1" kern="1200" dirty="0" smtClean="0">
                <a:solidFill>
                  <a:srgbClr val="80808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fr-BE" sz="2000" b="1" kern="1200" dirty="0" smtClean="0">
                <a:latin typeface="Calibri" pitchFamily="34" charset="0"/>
                <a:ea typeface="Calibri" pitchFamily="34" charset="0"/>
                <a:cs typeface="Times New Roman" pitchFamily="18" charset="0"/>
              </a:rPr>
              <a:t>plot</a:t>
            </a: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kern="1200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kern="1200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fr-BE" sz="2000" b="1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  <a:p>
            <a:pPr marL="342900" indent="-342900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b="1" kern="1200" dirty="0" smtClean="0">
                <a:solidFill>
                  <a:srgbClr val="80808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     </a:t>
            </a:r>
            <a:endParaRPr lang="fr-BE" sz="2000" b="1" kern="1200" dirty="0" smtClean="0">
              <a:solidFill>
                <a:srgbClr val="80808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cxnSp>
        <p:nvCxnSpPr>
          <p:cNvPr id="29" name="Connecteur droit avec flèche 28"/>
          <p:cNvCxnSpPr/>
          <p:nvPr/>
        </p:nvCxnSpPr>
        <p:spPr>
          <a:xfrm rot="5400000" flipV="1">
            <a:off x="6675824" y="2790452"/>
            <a:ext cx="0" cy="2795831"/>
          </a:xfrm>
          <a:prstGeom prst="straightConnector1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V="1">
            <a:off x="6641058" y="3201089"/>
            <a:ext cx="0" cy="1977780"/>
          </a:xfrm>
          <a:prstGeom prst="straightConnector1">
            <a:avLst/>
          </a:prstGeom>
          <a:ln>
            <a:prstDash val="sys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1" name="ZoneTexte 99"/>
          <p:cNvSpPr txBox="1"/>
          <p:nvPr/>
        </p:nvSpPr>
        <p:spPr>
          <a:xfrm>
            <a:off x="7701662" y="3905539"/>
            <a:ext cx="732250" cy="27440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000" b="1" kern="1200" dirty="0" smtClean="0">
                <a:solidFill>
                  <a:srgbClr val="0D84C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PC1</a:t>
            </a:r>
          </a:p>
        </p:txBody>
      </p:sp>
      <p:sp>
        <p:nvSpPr>
          <p:cNvPr id="32" name="ZoneTexte 100"/>
          <p:cNvSpPr txBox="1"/>
          <p:nvPr/>
        </p:nvSpPr>
        <p:spPr>
          <a:xfrm>
            <a:off x="6589602" y="3085634"/>
            <a:ext cx="732250" cy="27440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000" b="1" kern="1200" dirty="0" smtClean="0">
                <a:solidFill>
                  <a:srgbClr val="0D84CD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PC2</a:t>
            </a:r>
          </a:p>
        </p:txBody>
      </p:sp>
      <p:sp>
        <p:nvSpPr>
          <p:cNvPr id="33" name="ZoneTexte 103"/>
          <p:cNvSpPr txBox="1"/>
          <p:nvPr/>
        </p:nvSpPr>
        <p:spPr>
          <a:xfrm>
            <a:off x="5402790" y="3690435"/>
            <a:ext cx="589233" cy="26164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100" b="1" kern="1200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3.40</a:t>
            </a:r>
          </a:p>
        </p:txBody>
      </p:sp>
      <p:sp>
        <p:nvSpPr>
          <p:cNvPr id="34" name="ZoneTexte 104"/>
          <p:cNvSpPr txBox="1"/>
          <p:nvPr/>
        </p:nvSpPr>
        <p:spPr>
          <a:xfrm>
            <a:off x="5444495" y="4085172"/>
            <a:ext cx="589233" cy="26164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100" b="1" kern="1200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2.50</a:t>
            </a:r>
            <a:endParaRPr lang="fr-BE" sz="1000" b="1" kern="1200" dirty="0" smtClean="0">
              <a:solidFill>
                <a:srgbClr val="00B05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5" name="ZoneTexte 105"/>
          <p:cNvSpPr txBox="1"/>
          <p:nvPr/>
        </p:nvSpPr>
        <p:spPr>
          <a:xfrm>
            <a:off x="5993683" y="3976684"/>
            <a:ext cx="589233" cy="26164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100" b="1" kern="1200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1.24</a:t>
            </a:r>
            <a:endParaRPr lang="fr-BE" sz="1000" b="1" kern="1200" dirty="0" smtClean="0">
              <a:solidFill>
                <a:srgbClr val="00B05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6" name="ZoneTexte 106"/>
          <p:cNvSpPr txBox="1"/>
          <p:nvPr/>
        </p:nvSpPr>
        <p:spPr>
          <a:xfrm>
            <a:off x="5917654" y="3767144"/>
            <a:ext cx="589233" cy="26164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100" b="1" kern="1200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3.80</a:t>
            </a:r>
            <a:endParaRPr lang="fr-BE" sz="1000" b="1" kern="1200" dirty="0" smtClean="0">
              <a:solidFill>
                <a:srgbClr val="00B05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7" name="ZoneTexte 107"/>
          <p:cNvSpPr txBox="1"/>
          <p:nvPr/>
        </p:nvSpPr>
        <p:spPr>
          <a:xfrm>
            <a:off x="6827246" y="4397339"/>
            <a:ext cx="589233" cy="26164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1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5.70</a:t>
            </a:r>
            <a:endParaRPr lang="fr-BE" sz="1100" b="1" kern="1200" dirty="0" smtClean="0">
              <a:solidFill>
                <a:srgbClr val="00B05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8" name="ZoneTexte 108"/>
          <p:cNvSpPr txBox="1"/>
          <p:nvPr/>
        </p:nvSpPr>
        <p:spPr>
          <a:xfrm>
            <a:off x="7134554" y="4515397"/>
            <a:ext cx="589233" cy="26164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1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3.24</a:t>
            </a:r>
            <a:endParaRPr lang="fr-BE" sz="1100" b="1" kern="1200" dirty="0" smtClean="0">
              <a:solidFill>
                <a:srgbClr val="00B05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39" name="ZoneTexte 109"/>
          <p:cNvSpPr txBox="1"/>
          <p:nvPr/>
        </p:nvSpPr>
        <p:spPr>
          <a:xfrm>
            <a:off x="7210516" y="4295234"/>
            <a:ext cx="589233" cy="261645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 indent="-342900" algn="l" rtl="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fr-BE" sz="1100" b="1" dirty="0" smtClean="0">
                <a:solidFill>
                  <a:srgbClr val="00B05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0.80</a:t>
            </a:r>
            <a:endParaRPr lang="fr-BE" sz="1000" b="1" kern="1200" dirty="0" smtClean="0">
              <a:solidFill>
                <a:srgbClr val="00B050"/>
              </a:solidFill>
              <a:latin typeface="Calibri" pitchFamily="34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3" name="Ellipse 22"/>
          <p:cNvSpPr/>
          <p:nvPr/>
        </p:nvSpPr>
        <p:spPr>
          <a:xfrm>
            <a:off x="5274445" y="3473591"/>
            <a:ext cx="1338644" cy="950854"/>
          </a:xfrm>
          <a:prstGeom prst="ellipse">
            <a:avLst/>
          </a:prstGeom>
          <a:noFill/>
          <a:ln w="381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24" name="Ellipse 23"/>
          <p:cNvSpPr/>
          <p:nvPr/>
        </p:nvSpPr>
        <p:spPr>
          <a:xfrm>
            <a:off x="6819916" y="4156634"/>
            <a:ext cx="903872" cy="80747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algn="ctr"/>
            <a:endParaRPr lang="fr-BE">
              <a:solidFill>
                <a:srgbClr val="FFFFFF"/>
              </a:solidFill>
            </a:endParaRPr>
          </a:p>
        </p:txBody>
      </p:sp>
      <p:sp>
        <p:nvSpPr>
          <p:cNvPr id="25" name="ZoneTexte 1"/>
          <p:cNvSpPr txBox="1"/>
          <p:nvPr/>
        </p:nvSpPr>
        <p:spPr>
          <a:xfrm>
            <a:off x="192201" y="5792439"/>
            <a:ext cx="3105326" cy="461663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Observations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ZoneTexte 87"/>
          <p:cNvSpPr txBox="1"/>
          <p:nvPr/>
        </p:nvSpPr>
        <p:spPr>
          <a:xfrm>
            <a:off x="5088396" y="5792439"/>
            <a:ext cx="3105326" cy="461663"/>
          </a:xfrm>
          <a:prstGeom prst="rect">
            <a:avLst/>
          </a:prstGeom>
          <a:solidFill>
            <a:srgbClr val="7030A0"/>
          </a:solidFill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1pPr>
            <a:lvl2pPr indent="457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2pPr>
            <a:lvl3pPr indent="914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3pPr>
            <a:lvl4pPr indent="1371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4pPr>
            <a:lvl5pPr indent="18288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5pPr>
            <a:lvl6pPr indent="22860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6pPr>
            <a:lvl7pPr indent="27432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7pPr>
            <a:lvl8pPr indent="32004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8pPr>
            <a:lvl9pPr indent="3657600">
              <a:defRPr>
                <a:solidFill>
                  <a:schemeClr val="lt1"/>
                </a:solidFill>
                <a:latin typeface="+mn-lt"/>
                <a:ea typeface="+mn-ea"/>
                <a:cs typeface="+mn-cs"/>
                <a:sym typeface="Calibri"/>
              </a:defRPr>
            </a:lvl9pPr>
          </a:lstStyle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fr-BE" sz="2400" b="1" i="0" u="none" strike="noStrike" cap="none" spc="0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Calibri"/>
                <a:ea typeface="Calibri"/>
                <a:cs typeface="Calibri"/>
                <a:sym typeface="Calibri"/>
              </a:rPr>
              <a:t>Variables</a:t>
            </a:r>
            <a:endParaRPr kumimoji="0" lang="fr-BE" sz="1800" b="1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ZoneTexte 2"/>
          <p:cNvSpPr txBox="1"/>
          <p:nvPr/>
        </p:nvSpPr>
        <p:spPr>
          <a:xfrm>
            <a:off x="3318168" y="4000934"/>
            <a:ext cx="1903802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="horz" wrap="square" lIns="45719" tIns="45719" rIns="45719" bIns="45719" numCol="1" spcCol="38100" rtlCol="0" anchor="t">
            <a:spAutoFit/>
          </a:bodyPr>
          <a:lstStyle>
            <a:lvl1pPr>
              <a:defRPr>
                <a:latin typeface="Calibri"/>
                <a:ea typeface="Calibri"/>
                <a:cs typeface="Calibri"/>
                <a:sym typeface="Calibri"/>
              </a:defRPr>
            </a:lvl1pPr>
            <a:lvl2pPr indent="457200">
              <a:defRPr>
                <a:latin typeface="Calibri"/>
                <a:ea typeface="Calibri"/>
                <a:cs typeface="Calibri"/>
                <a:sym typeface="Calibri"/>
              </a:defRPr>
            </a:lvl2pPr>
            <a:lvl3pPr indent="914400">
              <a:defRPr>
                <a:latin typeface="Calibri"/>
                <a:ea typeface="Calibri"/>
                <a:cs typeface="Calibri"/>
                <a:sym typeface="Calibri"/>
              </a:defRPr>
            </a:lvl3pPr>
            <a:lvl4pPr indent="1371600">
              <a:defRPr>
                <a:latin typeface="Calibri"/>
                <a:ea typeface="Calibri"/>
                <a:cs typeface="Calibri"/>
                <a:sym typeface="Calibri"/>
              </a:defRPr>
            </a:lvl4pPr>
            <a:lvl5pPr indent="1828800">
              <a:defRPr>
                <a:latin typeface="Calibri"/>
                <a:ea typeface="Calibri"/>
                <a:cs typeface="Calibri"/>
                <a:sym typeface="Calibri"/>
              </a:defRPr>
            </a:lvl5pPr>
            <a:lvl6pPr indent="2286000">
              <a:defRPr>
                <a:latin typeface="Calibri"/>
                <a:ea typeface="Calibri"/>
                <a:cs typeface="Calibri"/>
                <a:sym typeface="Calibri"/>
              </a:defRPr>
            </a:lvl6pPr>
            <a:lvl7pPr indent="2743200">
              <a:defRPr>
                <a:latin typeface="Calibri"/>
                <a:ea typeface="Calibri"/>
                <a:cs typeface="Calibri"/>
                <a:sym typeface="Calibri"/>
              </a:defRPr>
            </a:lvl7pPr>
            <a:lvl8pPr indent="3200400">
              <a:defRPr>
                <a:latin typeface="Calibri"/>
                <a:ea typeface="Calibri"/>
                <a:cs typeface="Calibri"/>
                <a:sym typeface="Calibri"/>
              </a:defRPr>
            </a:lvl8pPr>
            <a:lvl9pPr indent="3657600">
              <a:defRPr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indent="0" algn="ctr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fr-BE" sz="2000" dirty="0">
                <a:solidFill>
                  <a:srgbClr val="000000"/>
                </a:solidFill>
              </a:rPr>
              <a:t>&amp;</a:t>
            </a:r>
            <a:endParaRPr kumimoji="0" lang="fr-BE" sz="20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" name="Titre 1"/>
          <p:cNvSpPr>
            <a:spLocks noGrp="1"/>
          </p:cNvSpPr>
          <p:nvPr>
            <p:ph type="title"/>
          </p:nvPr>
        </p:nvSpPr>
        <p:spPr>
          <a:xfrm>
            <a:off x="946404" y="111266"/>
            <a:ext cx="7269480" cy="13255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fr-BE" dirty="0" smtClean="0"/>
              <a:t>Introduction : </a:t>
            </a:r>
            <a:r>
              <a:rPr lang="fr-BE" u="sng" dirty="0" smtClean="0"/>
              <a:t/>
            </a:r>
            <a:br>
              <a:rPr lang="fr-BE" u="sng" dirty="0" smtClean="0"/>
            </a:br>
            <a:r>
              <a:rPr lang="fr-BE" sz="3100" u="sng" dirty="0" err="1" smtClean="0"/>
              <a:t>Metabonomic</a:t>
            </a:r>
            <a:r>
              <a:rPr lang="fr-BE" sz="3100" u="sng" dirty="0" smtClean="0"/>
              <a:t> – </a:t>
            </a:r>
            <a:r>
              <a:rPr lang="fr-BE" sz="3100" u="sng" dirty="0" err="1" smtClean="0"/>
              <a:t>Multivariate</a:t>
            </a:r>
            <a:r>
              <a:rPr lang="fr-BE" sz="3100" u="sng" dirty="0" smtClean="0"/>
              <a:t> </a:t>
            </a:r>
            <a:r>
              <a:rPr lang="fr-BE" sz="3100" u="sng" dirty="0" err="1" smtClean="0"/>
              <a:t>analysis</a:t>
            </a:r>
            <a:endParaRPr lang="fr-BE" u="sng" dirty="0"/>
          </a:p>
        </p:txBody>
      </p:sp>
      <p:sp>
        <p:nvSpPr>
          <p:cNvPr id="2" name="ZoneTexte 1"/>
          <p:cNvSpPr txBox="1"/>
          <p:nvPr/>
        </p:nvSpPr>
        <p:spPr>
          <a:xfrm>
            <a:off x="0" y="1596044"/>
            <a:ext cx="84339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u="sng" dirty="0" smtClean="0"/>
              <a:t>Principal Component </a:t>
            </a:r>
            <a:r>
              <a:rPr lang="fr-FR" u="sng" dirty="0" err="1" smtClean="0"/>
              <a:t>Analysis</a:t>
            </a:r>
            <a:r>
              <a:rPr lang="fr-FR" u="sng" dirty="0" smtClean="0"/>
              <a:t> (PCA)</a:t>
            </a:r>
            <a:endParaRPr lang="fr-FR" u="sng" dirty="0"/>
          </a:p>
        </p:txBody>
      </p:sp>
      <p:pic>
        <p:nvPicPr>
          <p:cNvPr id="41" name="Audio 40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92931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80"/>
    </mc:Choice>
    <mc:Fallback xmlns="">
      <p:transition spd="slow" advTm="229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9" grpId="0" animBg="1"/>
      <p:bldP spid="20" grpId="0" animBg="1"/>
      <p:bldP spid="21" grpId="0"/>
      <p:bldP spid="28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23" grpId="0" animBg="1"/>
      <p:bldP spid="24" grpId="0" animBg="1"/>
      <p:bldP spid="25" grpId="0" animBg="1"/>
      <p:bldP spid="2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2329" y="1165254"/>
            <a:ext cx="8028725" cy="5692746"/>
          </a:xfrm>
        </p:spPr>
        <p:txBody>
          <a:bodyPr>
            <a:normAutofit/>
          </a:bodyPr>
          <a:lstStyle/>
          <a:p>
            <a:r>
              <a:rPr lang="fr-BE" sz="2000" u="sng" dirty="0" err="1" smtClean="0">
                <a:solidFill>
                  <a:srgbClr val="0070C0"/>
                </a:solidFill>
              </a:rPr>
              <a:t>Metabonomic</a:t>
            </a:r>
            <a:r>
              <a:rPr lang="fr-BE" sz="2000" u="sng" dirty="0" smtClean="0">
                <a:solidFill>
                  <a:srgbClr val="0070C0"/>
                </a:solidFill>
              </a:rPr>
              <a:t> &amp; </a:t>
            </a:r>
            <a:r>
              <a:rPr lang="fr-BE" sz="2000" u="sng" dirty="0" err="1" smtClean="0">
                <a:solidFill>
                  <a:srgbClr val="0070C0"/>
                </a:solidFill>
              </a:rPr>
              <a:t>pregnancy</a:t>
            </a:r>
            <a:endParaRPr lang="fr-BE" sz="2000" u="sng" dirty="0" smtClean="0">
              <a:solidFill>
                <a:srgbClr val="0070C0"/>
              </a:solidFill>
            </a:endParaRPr>
          </a:p>
          <a:p>
            <a:pPr lvl="1"/>
            <a:endParaRPr lang="fr-BE" sz="500" u="sng" dirty="0"/>
          </a:p>
          <a:p>
            <a:pPr lvl="1"/>
            <a:r>
              <a:rPr lang="fr-BE" sz="1800" b="1" dirty="0" err="1" smtClean="0"/>
              <a:t>Preeclampsia</a:t>
            </a:r>
            <a:r>
              <a:rPr lang="fr-BE" sz="1800" b="1" dirty="0" smtClean="0"/>
              <a:t> </a:t>
            </a:r>
            <a:r>
              <a:rPr lang="fr-BE" b="1" dirty="0" smtClean="0"/>
              <a:t>: </a:t>
            </a:r>
            <a:r>
              <a:rPr lang="fr-BE" dirty="0" err="1" smtClean="0"/>
              <a:t>carnitines</a:t>
            </a:r>
            <a:r>
              <a:rPr lang="fr-BE" dirty="0" smtClean="0"/>
              <a:t>, </a:t>
            </a:r>
            <a:r>
              <a:rPr lang="fr-BE" dirty="0" err="1" smtClean="0"/>
              <a:t>amino</a:t>
            </a:r>
            <a:r>
              <a:rPr lang="fr-BE" dirty="0" smtClean="0"/>
              <a:t> </a:t>
            </a:r>
            <a:r>
              <a:rPr lang="fr-BE" dirty="0" err="1" smtClean="0"/>
              <a:t>acids</a:t>
            </a:r>
            <a:r>
              <a:rPr lang="fr-BE" dirty="0" smtClean="0"/>
              <a:t> </a:t>
            </a:r>
            <a:r>
              <a:rPr lang="fr-BE" sz="1200" dirty="0" smtClean="0"/>
              <a:t>(alanine, </a:t>
            </a:r>
            <a:r>
              <a:rPr lang="fr-BE" sz="1200" dirty="0" err="1" smtClean="0"/>
              <a:t>phenylalanine</a:t>
            </a:r>
            <a:r>
              <a:rPr lang="fr-BE" sz="1200" dirty="0" smtClean="0"/>
              <a:t>, </a:t>
            </a:r>
            <a:r>
              <a:rPr lang="fr-BE" sz="1200" dirty="0" err="1" smtClean="0"/>
              <a:t>methionine</a:t>
            </a:r>
            <a:r>
              <a:rPr lang="fr-BE" sz="1200" dirty="0" smtClean="0"/>
              <a:t>..)</a:t>
            </a:r>
            <a:r>
              <a:rPr lang="fr-BE" dirty="0"/>
              <a:t> </a:t>
            </a:r>
            <a:r>
              <a:rPr lang="fr-BE" dirty="0" smtClean="0"/>
              <a:t>and </a:t>
            </a:r>
            <a:r>
              <a:rPr lang="fr-BE" dirty="0" err="1" smtClean="0"/>
              <a:t>energy</a:t>
            </a:r>
            <a:r>
              <a:rPr lang="fr-BE" dirty="0" smtClean="0"/>
              <a:t> </a:t>
            </a:r>
            <a:r>
              <a:rPr lang="fr-BE" dirty="0" err="1" smtClean="0"/>
              <a:t>intermediates</a:t>
            </a:r>
            <a:r>
              <a:rPr lang="fr-BE" dirty="0" smtClean="0"/>
              <a:t> </a:t>
            </a:r>
            <a:r>
              <a:rPr lang="fr-BE" sz="1200" dirty="0" smtClean="0"/>
              <a:t>(citrate, </a:t>
            </a:r>
            <a:r>
              <a:rPr lang="fr-BE" sz="1200" dirty="0" err="1" smtClean="0"/>
              <a:t>glycerol</a:t>
            </a:r>
            <a:r>
              <a:rPr lang="fr-BE" sz="1200" dirty="0" smtClean="0"/>
              <a:t>, </a:t>
            </a:r>
            <a:r>
              <a:rPr lang="fr-BE" sz="1200" dirty="0" err="1" smtClean="0"/>
              <a:t>hydroxyvalerate</a:t>
            </a:r>
            <a:r>
              <a:rPr lang="fr-BE" sz="1200" dirty="0" smtClean="0"/>
              <a:t>)</a:t>
            </a:r>
          </a:p>
          <a:p>
            <a:pPr marL="548640" lvl="2" indent="0">
              <a:buNone/>
            </a:pPr>
            <a:endParaRPr lang="fr-BE" sz="1200" dirty="0" smtClean="0"/>
          </a:p>
          <a:p>
            <a:pPr marL="548640" lvl="2" indent="0">
              <a:buNone/>
            </a:pPr>
            <a:endParaRPr lang="fr-BE" sz="1200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fr-BE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fr-BE" sz="1050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fr-BE" sz="1800" b="1" dirty="0" err="1" smtClean="0"/>
              <a:t>Fetal</a:t>
            </a:r>
            <a:r>
              <a:rPr lang="fr-BE" sz="1800" b="1" dirty="0" smtClean="0"/>
              <a:t> malformations </a:t>
            </a:r>
            <a:r>
              <a:rPr lang="fr-BE" b="1" dirty="0" smtClean="0"/>
              <a:t>: </a:t>
            </a:r>
            <a:r>
              <a:rPr lang="fr-BE" dirty="0" smtClean="0"/>
              <a:t>↗ </a:t>
            </a:r>
            <a:r>
              <a:rPr lang="fr-BE" dirty="0" err="1" smtClean="0"/>
              <a:t>urinary</a:t>
            </a:r>
            <a:r>
              <a:rPr lang="fr-BE" dirty="0" smtClean="0"/>
              <a:t> </a:t>
            </a:r>
            <a:r>
              <a:rPr lang="fr-BE" dirty="0" err="1" smtClean="0"/>
              <a:t>excretion</a:t>
            </a:r>
            <a:r>
              <a:rPr lang="fr-BE" dirty="0" smtClean="0"/>
              <a:t> of </a:t>
            </a:r>
            <a:r>
              <a:rPr lang="fr-BE" dirty="0" err="1" smtClean="0"/>
              <a:t>hypoxanthine</a:t>
            </a:r>
            <a:r>
              <a:rPr lang="fr-BE" dirty="0" smtClean="0"/>
              <a:t>, Krebs cycle </a:t>
            </a:r>
            <a:r>
              <a:rPr lang="fr-BE" dirty="0" err="1" smtClean="0"/>
              <a:t>metabolites</a:t>
            </a:r>
            <a:r>
              <a:rPr lang="fr-BE" dirty="0" smtClean="0"/>
              <a:t>, </a:t>
            </a:r>
            <a:r>
              <a:rPr lang="fr-BE" dirty="0" err="1" smtClean="0"/>
              <a:t>glucogenic</a:t>
            </a:r>
            <a:r>
              <a:rPr lang="fr-BE" dirty="0" smtClean="0"/>
              <a:t> </a:t>
            </a:r>
            <a:r>
              <a:rPr lang="fr-BE" dirty="0" err="1" smtClean="0"/>
              <a:t>amino</a:t>
            </a:r>
            <a:r>
              <a:rPr lang="fr-BE" dirty="0" smtClean="0"/>
              <a:t> </a:t>
            </a:r>
            <a:r>
              <a:rPr lang="fr-BE" dirty="0" err="1" smtClean="0"/>
              <a:t>acids</a:t>
            </a:r>
            <a:r>
              <a:rPr lang="fr-BE" dirty="0" smtClean="0"/>
              <a:t> ; </a:t>
            </a:r>
            <a:r>
              <a:rPr lang="fr-BE" dirty="0" err="1" smtClean="0"/>
              <a:t>alteration</a:t>
            </a:r>
            <a:r>
              <a:rPr lang="fr-BE" dirty="0" smtClean="0"/>
              <a:t> of </a:t>
            </a:r>
            <a:r>
              <a:rPr lang="fr-BE" dirty="0" err="1" smtClean="0"/>
              <a:t>blood</a:t>
            </a:r>
            <a:r>
              <a:rPr lang="fr-BE" dirty="0" smtClean="0"/>
              <a:t> </a:t>
            </a:r>
            <a:r>
              <a:rPr lang="fr-BE" dirty="0" err="1" smtClean="0"/>
              <a:t>lipid</a:t>
            </a:r>
            <a:r>
              <a:rPr lang="fr-BE" dirty="0" smtClean="0"/>
              <a:t> composition.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BE" dirty="0"/>
          </a:p>
          <a:p>
            <a:pPr lvl="1">
              <a:buFont typeface="Arial" panose="020B0604020202020204" pitchFamily="34" charset="0"/>
              <a:buChar char="•"/>
            </a:pPr>
            <a:endParaRPr lang="fr-BE" dirty="0" smtClean="0"/>
          </a:p>
          <a:p>
            <a:pPr lvl="1">
              <a:buFont typeface="Arial" panose="020B0604020202020204" pitchFamily="34" charset="0"/>
              <a:buChar char="•"/>
            </a:pPr>
            <a:endParaRPr lang="fr-BE" dirty="0"/>
          </a:p>
          <a:p>
            <a:pPr lvl="1">
              <a:buFont typeface="Arial" panose="020B0604020202020204" pitchFamily="34" charset="0"/>
              <a:buChar char="•"/>
            </a:pPr>
            <a:endParaRPr lang="fr-BE" sz="1050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fr-BE" sz="1800" b="1" dirty="0" err="1" smtClean="0"/>
              <a:t>Fetal</a:t>
            </a:r>
            <a:r>
              <a:rPr lang="fr-BE" sz="1800" b="1" dirty="0" smtClean="0"/>
              <a:t> </a:t>
            </a:r>
            <a:r>
              <a:rPr lang="fr-BE" sz="1800" b="1" dirty="0" err="1" smtClean="0"/>
              <a:t>macrosomia</a:t>
            </a:r>
            <a:r>
              <a:rPr lang="fr-BE" sz="1800" b="1" dirty="0" smtClean="0"/>
              <a:t> : </a:t>
            </a:r>
            <a:r>
              <a:rPr lang="fr-BE" sz="1200" dirty="0" smtClean="0"/>
              <a:t>( </a:t>
            </a:r>
            <a:r>
              <a:rPr lang="fr-BE" sz="1200" dirty="0" err="1" smtClean="0"/>
              <a:t>risk</a:t>
            </a:r>
            <a:r>
              <a:rPr lang="fr-BE" sz="1200" dirty="0" smtClean="0"/>
              <a:t> of </a:t>
            </a:r>
            <a:r>
              <a:rPr lang="fr-BE" sz="1200" dirty="0" err="1" smtClean="0"/>
              <a:t>chilhood</a:t>
            </a:r>
            <a:r>
              <a:rPr lang="fr-BE" sz="1200" dirty="0" smtClean="0"/>
              <a:t> </a:t>
            </a:r>
            <a:r>
              <a:rPr lang="fr-BE" sz="1200" dirty="0" err="1" smtClean="0"/>
              <a:t>obesity</a:t>
            </a:r>
            <a:r>
              <a:rPr lang="fr-BE" sz="1200" dirty="0" smtClean="0"/>
              <a:t>)</a:t>
            </a:r>
          </a:p>
          <a:p>
            <a:pPr lvl="1">
              <a:buFont typeface="Arial" panose="020B0604020202020204" pitchFamily="34" charset="0"/>
              <a:buChar char="•"/>
            </a:pPr>
            <a:endParaRPr lang="fr-BE" sz="1200" dirty="0"/>
          </a:p>
          <a:p>
            <a:pPr marL="274320" lvl="1" indent="0">
              <a:buNone/>
            </a:pPr>
            <a:endParaRPr lang="fr-BE" sz="1200" dirty="0" smtClean="0"/>
          </a:p>
          <a:p>
            <a:pPr marL="274320" lvl="1" indent="0">
              <a:buNone/>
            </a:pPr>
            <a:endParaRPr lang="fr-BE" sz="1200" dirty="0" smtClean="0"/>
          </a:p>
          <a:p>
            <a:pPr marL="274320" lvl="1" indent="0">
              <a:buNone/>
            </a:pPr>
            <a:endParaRPr lang="fr-BE" sz="1200" dirty="0" smtClean="0"/>
          </a:p>
          <a:p>
            <a:pPr lvl="1"/>
            <a:r>
              <a:rPr lang="fr-BE" sz="1800" b="1" dirty="0" err="1" smtClean="0"/>
              <a:t>Gestationnal</a:t>
            </a:r>
            <a:r>
              <a:rPr lang="fr-BE" sz="1800" b="1" dirty="0" smtClean="0"/>
              <a:t> </a:t>
            </a:r>
            <a:r>
              <a:rPr lang="fr-BE" sz="1800" b="1" dirty="0" err="1" smtClean="0"/>
              <a:t>age</a:t>
            </a:r>
            <a:r>
              <a:rPr lang="fr-BE" sz="1800" b="1" dirty="0" smtClean="0"/>
              <a:t> : </a:t>
            </a:r>
            <a:r>
              <a:rPr lang="fr-BE" sz="1200" dirty="0" err="1"/>
              <a:t>Preterm</a:t>
            </a:r>
            <a:r>
              <a:rPr lang="fr-BE" sz="1200" dirty="0"/>
              <a:t>/full-</a:t>
            </a:r>
            <a:r>
              <a:rPr lang="fr-BE" sz="1200" dirty="0" err="1"/>
              <a:t>term</a:t>
            </a:r>
            <a:endParaRPr lang="fr-BE" sz="1200" dirty="0"/>
          </a:p>
          <a:p>
            <a:pPr lvl="1"/>
            <a:r>
              <a:rPr lang="fr-BE" sz="1800" b="1" dirty="0" smtClean="0"/>
              <a:t>Delivery mode :</a:t>
            </a:r>
            <a:r>
              <a:rPr lang="fr-BE" sz="1200" dirty="0"/>
              <a:t>Vaginal/ </a:t>
            </a:r>
            <a:r>
              <a:rPr lang="fr-BE" sz="1200" dirty="0" err="1" smtClean="0"/>
              <a:t>cesarean</a:t>
            </a:r>
            <a:endParaRPr lang="fr-BE" sz="12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16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7502" y="3844549"/>
            <a:ext cx="6587281" cy="7165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9843" y="2307443"/>
            <a:ext cx="5562600" cy="6477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67398" y="5188261"/>
            <a:ext cx="4273657" cy="73935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Titre 1"/>
          <p:cNvSpPr txBox="1">
            <a:spLocks/>
          </p:cNvSpPr>
          <p:nvPr/>
        </p:nvSpPr>
        <p:spPr>
          <a:xfrm>
            <a:off x="-1" y="111265"/>
            <a:ext cx="8441055" cy="9892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BE" sz="3200" dirty="0" err="1" smtClean="0"/>
              <a:t>Examples</a:t>
            </a:r>
            <a:r>
              <a:rPr lang="fr-BE" sz="3200" dirty="0" smtClean="0"/>
              <a:t> of </a:t>
            </a:r>
            <a:r>
              <a:rPr lang="fr-BE" sz="3200" dirty="0" err="1" smtClean="0"/>
              <a:t>metabonomic</a:t>
            </a:r>
            <a:r>
              <a:rPr lang="fr-BE" sz="3200" dirty="0" smtClean="0"/>
              <a:t> </a:t>
            </a:r>
            <a:br>
              <a:rPr lang="fr-BE" sz="3200" dirty="0" smtClean="0"/>
            </a:br>
            <a:r>
              <a:rPr lang="fr-BE" sz="3200" dirty="0" smtClean="0"/>
              <a:t>applications in </a:t>
            </a:r>
            <a:r>
              <a:rPr lang="fr-BE" sz="3200" dirty="0" err="1" smtClean="0"/>
              <a:t>pediatric</a:t>
            </a:r>
            <a:r>
              <a:rPr lang="fr-BE" sz="3200" dirty="0" smtClean="0"/>
              <a:t> </a:t>
            </a:r>
            <a:r>
              <a:rPr lang="fr-BE" sz="3200" dirty="0" err="1" smtClean="0"/>
              <a:t>domain</a:t>
            </a:r>
            <a:endParaRPr lang="fr-BE" sz="3200" u="sng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23450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958"/>
    </mc:Choice>
    <mc:Fallback xmlns="">
      <p:transition spd="slow" advTm="329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2329" y="1165254"/>
            <a:ext cx="8028725" cy="5692746"/>
          </a:xfrm>
        </p:spPr>
        <p:txBody>
          <a:bodyPr>
            <a:normAutofit/>
          </a:bodyPr>
          <a:lstStyle/>
          <a:p>
            <a:r>
              <a:rPr lang="fr-BE" sz="2000" u="sng" dirty="0" err="1" smtClean="0">
                <a:solidFill>
                  <a:srgbClr val="0070C0"/>
                </a:solidFill>
              </a:rPr>
              <a:t>Metabonomic</a:t>
            </a:r>
            <a:r>
              <a:rPr lang="fr-BE" sz="2000" u="sng" dirty="0" smtClean="0">
                <a:solidFill>
                  <a:srgbClr val="0070C0"/>
                </a:solidFill>
              </a:rPr>
              <a:t> &amp; </a:t>
            </a:r>
            <a:r>
              <a:rPr lang="fr-BE" sz="2000" u="sng" dirty="0" err="1" smtClean="0">
                <a:solidFill>
                  <a:srgbClr val="0070C0"/>
                </a:solidFill>
              </a:rPr>
              <a:t>premature</a:t>
            </a:r>
            <a:r>
              <a:rPr lang="fr-BE" sz="2000" u="sng" dirty="0" smtClean="0">
                <a:solidFill>
                  <a:srgbClr val="0070C0"/>
                </a:solidFill>
              </a:rPr>
              <a:t> </a:t>
            </a:r>
            <a:r>
              <a:rPr lang="fr-BE" sz="2000" u="sng" dirty="0" err="1" smtClean="0">
                <a:solidFill>
                  <a:srgbClr val="0070C0"/>
                </a:solidFill>
              </a:rPr>
              <a:t>birth</a:t>
            </a:r>
            <a:endParaRPr lang="fr-BE" sz="2000" u="sng" dirty="0">
              <a:solidFill>
                <a:srgbClr val="0070C0"/>
              </a:solidFill>
            </a:endParaRPr>
          </a:p>
          <a:p>
            <a:pPr lvl="1"/>
            <a:endParaRPr lang="fr-BE" sz="500" b="1" u="sng" dirty="0" smtClean="0"/>
          </a:p>
          <a:p>
            <a:pPr lvl="1">
              <a:lnSpc>
                <a:spcPct val="100000"/>
              </a:lnSpc>
            </a:pPr>
            <a:r>
              <a:rPr lang="fr-BE" sz="1800" b="1" dirty="0" err="1" smtClean="0"/>
              <a:t>Necrotizing</a:t>
            </a:r>
            <a:r>
              <a:rPr lang="fr-BE" sz="1800" b="1" dirty="0" smtClean="0"/>
              <a:t> </a:t>
            </a:r>
            <a:r>
              <a:rPr lang="fr-BE" sz="1800" b="1" dirty="0" err="1"/>
              <a:t>enterocolitis</a:t>
            </a:r>
            <a:r>
              <a:rPr lang="fr-BE" b="1" dirty="0"/>
              <a:t> </a:t>
            </a:r>
            <a:r>
              <a:rPr lang="fr-BE" sz="1100" dirty="0"/>
              <a:t>(</a:t>
            </a:r>
            <a:r>
              <a:rPr lang="fr-BE" sz="1100" dirty="0" err="1"/>
              <a:t>ischemic</a:t>
            </a:r>
            <a:r>
              <a:rPr lang="fr-BE" sz="1100" dirty="0"/>
              <a:t> </a:t>
            </a:r>
            <a:r>
              <a:rPr lang="fr-BE" sz="1100" dirty="0" err="1"/>
              <a:t>necrosis</a:t>
            </a:r>
            <a:r>
              <a:rPr lang="fr-BE" sz="1100" dirty="0"/>
              <a:t> of intestinal </a:t>
            </a:r>
            <a:r>
              <a:rPr lang="fr-BE" sz="1100" dirty="0" err="1"/>
              <a:t>mucosa</a:t>
            </a:r>
            <a:r>
              <a:rPr lang="fr-BE" sz="1100" dirty="0"/>
              <a:t>) </a:t>
            </a:r>
            <a:r>
              <a:rPr lang="fr-BE" sz="2000" b="1" dirty="0"/>
              <a:t>:</a:t>
            </a:r>
            <a:r>
              <a:rPr lang="fr-BE" sz="1100" dirty="0"/>
              <a:t> </a:t>
            </a:r>
            <a:endParaRPr lang="fr-BE" sz="1000" dirty="0"/>
          </a:p>
          <a:p>
            <a:pPr marL="274320" lvl="1" indent="0">
              <a:lnSpc>
                <a:spcPct val="100000"/>
              </a:lnSpc>
              <a:buNone/>
            </a:pPr>
            <a:r>
              <a:rPr lang="fr-BE" dirty="0"/>
              <a:t>   </a:t>
            </a:r>
            <a:r>
              <a:rPr lang="fr-BE" dirty="0" err="1" smtClean="0"/>
              <a:t>Low</a:t>
            </a:r>
            <a:r>
              <a:rPr lang="fr-BE" dirty="0" smtClean="0"/>
              <a:t> plasma </a:t>
            </a:r>
            <a:r>
              <a:rPr lang="fr-BE" dirty="0" err="1" smtClean="0"/>
              <a:t>citrulline</a:t>
            </a:r>
            <a:r>
              <a:rPr lang="fr-BE" dirty="0" smtClean="0"/>
              <a:t> </a:t>
            </a:r>
            <a:r>
              <a:rPr lang="fr-BE" dirty="0" err="1" smtClean="0"/>
              <a:t>level</a:t>
            </a:r>
            <a:r>
              <a:rPr lang="fr-BE" dirty="0" smtClean="0"/>
              <a:t>.</a:t>
            </a:r>
          </a:p>
          <a:p>
            <a:pPr marL="274320" lvl="1" indent="0">
              <a:lnSpc>
                <a:spcPct val="100000"/>
              </a:lnSpc>
              <a:buNone/>
            </a:pPr>
            <a:endParaRPr lang="fr-BE" dirty="0"/>
          </a:p>
          <a:p>
            <a:pPr marL="274320" lvl="1" indent="0">
              <a:lnSpc>
                <a:spcPct val="100000"/>
              </a:lnSpc>
              <a:buNone/>
            </a:pPr>
            <a:endParaRPr lang="fr-BE" dirty="0" smtClean="0"/>
          </a:p>
          <a:p>
            <a:pPr lvl="1">
              <a:lnSpc>
                <a:spcPct val="100000"/>
              </a:lnSpc>
            </a:pPr>
            <a:r>
              <a:rPr lang="fr-BE" sz="1800" b="1" dirty="0" err="1" smtClean="0"/>
              <a:t>Respiratory</a:t>
            </a:r>
            <a:r>
              <a:rPr lang="fr-BE" sz="1800" b="1" dirty="0" smtClean="0"/>
              <a:t> </a:t>
            </a:r>
            <a:r>
              <a:rPr lang="fr-BE" sz="1800" b="1" dirty="0" err="1"/>
              <a:t>distress</a:t>
            </a:r>
            <a:r>
              <a:rPr lang="fr-BE" sz="1800" b="1" dirty="0"/>
              <a:t> syndrome : </a:t>
            </a:r>
            <a:r>
              <a:rPr lang="fr-BE" dirty="0" err="1"/>
              <a:t>Metabolic</a:t>
            </a:r>
            <a:r>
              <a:rPr lang="fr-BE" dirty="0"/>
              <a:t> signature in </a:t>
            </a:r>
            <a:r>
              <a:rPr lang="fr-BE" dirty="0" err="1"/>
              <a:t>bronchoalveolar</a:t>
            </a:r>
            <a:r>
              <a:rPr lang="fr-BE" dirty="0"/>
              <a:t> lavage </a:t>
            </a:r>
            <a:r>
              <a:rPr lang="fr-BE" dirty="0" err="1"/>
              <a:t>fluid</a:t>
            </a:r>
            <a:r>
              <a:rPr lang="fr-BE" dirty="0"/>
              <a:t> </a:t>
            </a:r>
          </a:p>
          <a:p>
            <a:pPr marL="274320" lvl="1" indent="0">
              <a:lnSpc>
                <a:spcPct val="100000"/>
              </a:lnSpc>
              <a:buNone/>
            </a:pPr>
            <a:endParaRPr lang="fr-BE" dirty="0" smtClean="0"/>
          </a:p>
          <a:p>
            <a:endParaRPr lang="fr-BE" sz="2000" u="sng" dirty="0" smtClean="0"/>
          </a:p>
          <a:p>
            <a:r>
              <a:rPr lang="fr-BE" sz="2000" u="sng" dirty="0" err="1" smtClean="0">
                <a:solidFill>
                  <a:srgbClr val="0070C0"/>
                </a:solidFill>
              </a:rPr>
              <a:t>Metabonomic</a:t>
            </a:r>
            <a:r>
              <a:rPr lang="fr-BE" sz="2000" u="sng" dirty="0" smtClean="0">
                <a:solidFill>
                  <a:srgbClr val="0070C0"/>
                </a:solidFill>
              </a:rPr>
              <a:t> &amp; </a:t>
            </a:r>
            <a:r>
              <a:rPr lang="fr-BE" sz="2000" u="sng" dirty="0" err="1" smtClean="0">
                <a:solidFill>
                  <a:srgbClr val="0070C0"/>
                </a:solidFill>
              </a:rPr>
              <a:t>pediatric</a:t>
            </a:r>
            <a:r>
              <a:rPr lang="fr-BE" sz="2000" u="sng" dirty="0" smtClean="0">
                <a:solidFill>
                  <a:srgbClr val="0070C0"/>
                </a:solidFill>
              </a:rPr>
              <a:t> </a:t>
            </a:r>
            <a:r>
              <a:rPr lang="fr-BE" sz="2000" u="sng" dirty="0" err="1" smtClean="0">
                <a:solidFill>
                  <a:srgbClr val="0070C0"/>
                </a:solidFill>
              </a:rPr>
              <a:t>research</a:t>
            </a:r>
            <a:endParaRPr lang="fr-BE" sz="2000" u="sng" dirty="0" smtClean="0">
              <a:solidFill>
                <a:srgbClr val="0070C0"/>
              </a:solidFill>
            </a:endParaRPr>
          </a:p>
          <a:p>
            <a:pPr marL="0" indent="0">
              <a:buNone/>
            </a:pPr>
            <a:endParaRPr lang="fr-BE" sz="100" u="sng" dirty="0"/>
          </a:p>
          <a:p>
            <a:pPr lvl="1"/>
            <a:r>
              <a:rPr lang="fr-BE" sz="1800" b="1" dirty="0" err="1" smtClean="0"/>
              <a:t>Nephrouropathies</a:t>
            </a:r>
            <a:r>
              <a:rPr lang="fr-BE" sz="1800" b="1" dirty="0" smtClean="0"/>
              <a:t> </a:t>
            </a:r>
            <a:r>
              <a:rPr lang="fr-BE" b="1" dirty="0" smtClean="0"/>
              <a:t>: </a:t>
            </a:r>
            <a:r>
              <a:rPr lang="fr-BE" dirty="0" err="1" smtClean="0"/>
              <a:t>Metabolites</a:t>
            </a:r>
            <a:r>
              <a:rPr lang="fr-BE" dirty="0" smtClean="0"/>
              <a:t> patterns </a:t>
            </a:r>
            <a:r>
              <a:rPr lang="fr-BE" dirty="0" err="1" smtClean="0"/>
              <a:t>associated</a:t>
            </a:r>
            <a:r>
              <a:rPr lang="fr-BE" dirty="0" smtClean="0"/>
              <a:t> </a:t>
            </a:r>
            <a:r>
              <a:rPr lang="fr-BE" dirty="0" err="1" smtClean="0"/>
              <a:t>with</a:t>
            </a:r>
            <a:r>
              <a:rPr lang="fr-BE" dirty="0" smtClean="0"/>
              <a:t> </a:t>
            </a:r>
            <a:r>
              <a:rPr lang="fr-BE" dirty="0" err="1" smtClean="0"/>
              <a:t>different</a:t>
            </a:r>
            <a:r>
              <a:rPr lang="fr-BE" dirty="0" smtClean="0"/>
              <a:t> </a:t>
            </a:r>
            <a:r>
              <a:rPr lang="fr-BE" dirty="0" err="1" smtClean="0"/>
              <a:t>nephrouropathies</a:t>
            </a:r>
            <a:endParaRPr lang="fr-BE" dirty="0" smtClean="0"/>
          </a:p>
          <a:p>
            <a:pPr marL="0" indent="0">
              <a:buNone/>
            </a:pPr>
            <a:endParaRPr lang="fr-BE" sz="2000" u="sng" dirty="0" smtClean="0"/>
          </a:p>
          <a:p>
            <a:pPr marL="274320" lvl="1" indent="0">
              <a:buNone/>
            </a:pPr>
            <a:endParaRPr lang="fr-BE" u="sng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17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95163" y="2244994"/>
            <a:ext cx="5203895" cy="6036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7358" y="3731337"/>
            <a:ext cx="6579792" cy="6779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328" y="5930703"/>
            <a:ext cx="6400800" cy="628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Titre 1"/>
          <p:cNvSpPr txBox="1">
            <a:spLocks/>
          </p:cNvSpPr>
          <p:nvPr/>
        </p:nvSpPr>
        <p:spPr>
          <a:xfrm>
            <a:off x="-1" y="111265"/>
            <a:ext cx="8441055" cy="9892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BE" sz="3200" dirty="0" err="1" smtClean="0"/>
              <a:t>Examples</a:t>
            </a:r>
            <a:r>
              <a:rPr lang="fr-BE" sz="3200" dirty="0" smtClean="0"/>
              <a:t> of </a:t>
            </a:r>
            <a:r>
              <a:rPr lang="fr-BE" sz="3200" dirty="0" err="1" smtClean="0"/>
              <a:t>metabonomic</a:t>
            </a:r>
            <a:r>
              <a:rPr lang="fr-BE" sz="3200" dirty="0" smtClean="0"/>
              <a:t> </a:t>
            </a:r>
            <a:br>
              <a:rPr lang="fr-BE" sz="3200" dirty="0" smtClean="0"/>
            </a:br>
            <a:r>
              <a:rPr lang="fr-BE" sz="3200" dirty="0" smtClean="0"/>
              <a:t>applications in </a:t>
            </a:r>
            <a:r>
              <a:rPr lang="fr-BE" sz="3200" dirty="0" err="1" smtClean="0"/>
              <a:t>pediatric</a:t>
            </a:r>
            <a:r>
              <a:rPr lang="fr-BE" sz="3200" dirty="0" smtClean="0"/>
              <a:t> </a:t>
            </a:r>
            <a:r>
              <a:rPr lang="fr-BE" sz="3200" dirty="0" err="1" smtClean="0"/>
              <a:t>domain</a:t>
            </a:r>
            <a:endParaRPr lang="fr-BE" sz="3200" u="sng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98765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454"/>
    </mc:Choice>
    <mc:Fallback xmlns="">
      <p:transition spd="slow" advTm="4545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12329" y="1165254"/>
            <a:ext cx="8028725" cy="5692746"/>
          </a:xfrm>
        </p:spPr>
        <p:txBody>
          <a:bodyPr>
            <a:normAutofit/>
          </a:bodyPr>
          <a:lstStyle/>
          <a:p>
            <a:r>
              <a:rPr lang="fr-BE" sz="2000" u="sng" dirty="0" err="1" smtClean="0">
                <a:solidFill>
                  <a:srgbClr val="0070C0"/>
                </a:solidFill>
              </a:rPr>
              <a:t>Metabonomic</a:t>
            </a:r>
            <a:r>
              <a:rPr lang="fr-BE" sz="2000" u="sng" dirty="0" smtClean="0">
                <a:solidFill>
                  <a:srgbClr val="0070C0"/>
                </a:solidFill>
              </a:rPr>
              <a:t> &amp; </a:t>
            </a:r>
            <a:r>
              <a:rPr lang="fr-BE" sz="2000" u="sng" dirty="0" err="1" smtClean="0">
                <a:solidFill>
                  <a:srgbClr val="0070C0"/>
                </a:solidFill>
              </a:rPr>
              <a:t>neonatal</a:t>
            </a:r>
            <a:r>
              <a:rPr lang="fr-BE" sz="2000" u="sng" dirty="0" smtClean="0">
                <a:solidFill>
                  <a:srgbClr val="0070C0"/>
                </a:solidFill>
              </a:rPr>
              <a:t> screening</a:t>
            </a:r>
          </a:p>
          <a:p>
            <a:pPr lvl="1">
              <a:lnSpc>
                <a:spcPct val="100000"/>
              </a:lnSpc>
            </a:pPr>
            <a:endParaRPr lang="fr-BE" sz="1100" dirty="0" smtClean="0"/>
          </a:p>
          <a:p>
            <a:pPr lvl="1">
              <a:lnSpc>
                <a:spcPct val="100000"/>
              </a:lnSpc>
            </a:pPr>
            <a:r>
              <a:rPr lang="fr-BE" b="1" dirty="0" err="1"/>
              <a:t>Inborn</a:t>
            </a:r>
            <a:r>
              <a:rPr lang="fr-BE" b="1" dirty="0"/>
              <a:t> </a:t>
            </a:r>
            <a:r>
              <a:rPr lang="fr-BE" b="1" dirty="0" err="1"/>
              <a:t>errors</a:t>
            </a:r>
            <a:r>
              <a:rPr lang="fr-BE" b="1" dirty="0"/>
              <a:t> of </a:t>
            </a:r>
            <a:r>
              <a:rPr lang="fr-BE" b="1" dirty="0" err="1"/>
              <a:t>metabolism</a:t>
            </a:r>
            <a:r>
              <a:rPr lang="fr-BE" sz="1100" b="1" dirty="0"/>
              <a:t> </a:t>
            </a:r>
            <a:endParaRPr lang="fr-BE" sz="1000" b="1" dirty="0"/>
          </a:p>
          <a:p>
            <a:pPr lvl="2">
              <a:lnSpc>
                <a:spcPct val="100000"/>
              </a:lnSpc>
            </a:pPr>
            <a:r>
              <a:rPr lang="fr-BE" b="1" dirty="0" err="1"/>
              <a:t>Phenylketonuria</a:t>
            </a:r>
            <a:r>
              <a:rPr lang="fr-BE" dirty="0"/>
              <a:t> and </a:t>
            </a:r>
            <a:r>
              <a:rPr lang="fr-BE" b="1" dirty="0" err="1"/>
              <a:t>maple</a:t>
            </a:r>
            <a:r>
              <a:rPr lang="fr-BE" b="1" dirty="0"/>
              <a:t> </a:t>
            </a:r>
            <a:r>
              <a:rPr lang="fr-BE" b="1" dirty="0" err="1"/>
              <a:t>syrup</a:t>
            </a:r>
            <a:r>
              <a:rPr lang="fr-BE" b="1" dirty="0"/>
              <a:t> urine </a:t>
            </a:r>
            <a:r>
              <a:rPr lang="fr-BE" b="1" dirty="0" err="1"/>
              <a:t>disease</a:t>
            </a:r>
            <a:endParaRPr lang="fr-BE" b="1" dirty="0"/>
          </a:p>
          <a:p>
            <a:pPr lvl="3">
              <a:lnSpc>
                <a:spcPct val="100000"/>
              </a:lnSpc>
            </a:pPr>
            <a:r>
              <a:rPr lang="fr-BE" dirty="0"/>
              <a:t>↗  </a:t>
            </a:r>
            <a:r>
              <a:rPr lang="fr-BE" dirty="0" err="1"/>
              <a:t>branched</a:t>
            </a:r>
            <a:r>
              <a:rPr lang="fr-BE" dirty="0"/>
              <a:t> </a:t>
            </a:r>
            <a:r>
              <a:rPr lang="fr-BE" dirty="0" err="1"/>
              <a:t>amino</a:t>
            </a:r>
            <a:r>
              <a:rPr lang="fr-BE" dirty="0"/>
              <a:t> </a:t>
            </a:r>
            <a:r>
              <a:rPr lang="fr-BE" dirty="0" err="1"/>
              <a:t>acids</a:t>
            </a:r>
            <a:r>
              <a:rPr lang="fr-BE" dirty="0"/>
              <a:t> in </a:t>
            </a:r>
            <a:r>
              <a:rPr lang="fr-BE" dirty="0" err="1"/>
              <a:t>blood</a:t>
            </a:r>
            <a:endParaRPr lang="fr-BE" dirty="0"/>
          </a:p>
          <a:p>
            <a:pPr marL="822960" lvl="3" indent="0">
              <a:lnSpc>
                <a:spcPct val="100000"/>
              </a:lnSpc>
              <a:buNone/>
            </a:pPr>
            <a:endParaRPr lang="fr-BE" dirty="0"/>
          </a:p>
          <a:p>
            <a:pPr marL="822960" lvl="3" indent="0">
              <a:lnSpc>
                <a:spcPct val="100000"/>
              </a:lnSpc>
              <a:buNone/>
            </a:pPr>
            <a:endParaRPr lang="fr-BE" dirty="0"/>
          </a:p>
          <a:p>
            <a:pPr marL="822960" lvl="3" indent="0">
              <a:lnSpc>
                <a:spcPct val="100000"/>
              </a:lnSpc>
              <a:buNone/>
            </a:pPr>
            <a:endParaRPr lang="fr-BE" dirty="0"/>
          </a:p>
          <a:p>
            <a:pPr lvl="2"/>
            <a:r>
              <a:rPr lang="fr-BE" b="1" dirty="0" err="1"/>
              <a:t>Aminoacidemias</a:t>
            </a:r>
            <a:r>
              <a:rPr lang="fr-BE" dirty="0"/>
              <a:t>, </a:t>
            </a:r>
            <a:r>
              <a:rPr lang="fr-BE" b="1" dirty="0" err="1"/>
              <a:t>fatty</a:t>
            </a:r>
            <a:r>
              <a:rPr lang="fr-BE" b="1" dirty="0"/>
              <a:t> </a:t>
            </a:r>
            <a:r>
              <a:rPr lang="fr-BE" b="1" dirty="0" err="1"/>
              <a:t>acid</a:t>
            </a:r>
            <a:r>
              <a:rPr lang="fr-BE" b="1" dirty="0"/>
              <a:t> oxydation </a:t>
            </a:r>
            <a:r>
              <a:rPr lang="fr-BE" b="1" dirty="0" err="1"/>
              <a:t>disorders</a:t>
            </a:r>
            <a:r>
              <a:rPr lang="fr-BE" dirty="0"/>
              <a:t>, </a:t>
            </a:r>
            <a:r>
              <a:rPr lang="fr-BE" b="1" dirty="0" err="1"/>
              <a:t>organic</a:t>
            </a:r>
            <a:r>
              <a:rPr lang="fr-BE" b="1" dirty="0"/>
              <a:t> </a:t>
            </a:r>
            <a:r>
              <a:rPr lang="fr-BE" b="1" dirty="0" err="1"/>
              <a:t>acidurias</a:t>
            </a:r>
            <a:endParaRPr lang="fr-BE" b="1" dirty="0"/>
          </a:p>
          <a:p>
            <a:pPr marL="274320" lvl="1" indent="0">
              <a:buNone/>
            </a:pPr>
            <a:endParaRPr lang="fr-BE" u="sng" dirty="0"/>
          </a:p>
          <a:p>
            <a:pPr lvl="1">
              <a:lnSpc>
                <a:spcPct val="100000"/>
              </a:lnSpc>
            </a:pPr>
            <a:endParaRPr lang="fr-BE" b="1" dirty="0" smtClean="0"/>
          </a:p>
          <a:p>
            <a:pPr lvl="1">
              <a:lnSpc>
                <a:spcPct val="100000"/>
              </a:lnSpc>
            </a:pPr>
            <a:endParaRPr lang="fr-BE" b="1" dirty="0" smtClean="0"/>
          </a:p>
          <a:p>
            <a:pPr lvl="1">
              <a:lnSpc>
                <a:spcPct val="100000"/>
              </a:lnSpc>
            </a:pPr>
            <a:endParaRPr lang="fr-BE" b="1" dirty="0"/>
          </a:p>
          <a:p>
            <a:pPr lvl="1">
              <a:lnSpc>
                <a:spcPct val="100000"/>
              </a:lnSpc>
            </a:pPr>
            <a:r>
              <a:rPr lang="fr-BE" b="1" dirty="0" smtClean="0"/>
              <a:t>Gut </a:t>
            </a:r>
            <a:r>
              <a:rPr lang="fr-BE" b="1" dirty="0" err="1" smtClean="0"/>
              <a:t>colonization</a:t>
            </a:r>
            <a:endParaRPr lang="fr-BE" b="1" dirty="0" smtClean="0"/>
          </a:p>
          <a:p>
            <a:pPr lvl="1">
              <a:lnSpc>
                <a:spcPct val="100000"/>
              </a:lnSpc>
            </a:pPr>
            <a:endParaRPr lang="fr-BE" b="1" dirty="0" smtClean="0"/>
          </a:p>
          <a:p>
            <a:pPr marL="274320" lvl="1" indent="0">
              <a:lnSpc>
                <a:spcPct val="100000"/>
              </a:lnSpc>
              <a:buNone/>
            </a:pPr>
            <a:endParaRPr lang="fr-BE" b="1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18</a:t>
            </a:fld>
            <a:endParaRPr lang="fr-BE" dirty="0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4720" y="1882057"/>
            <a:ext cx="3008425" cy="13692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7708" y="3881329"/>
            <a:ext cx="6197966" cy="6842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itre 1"/>
          <p:cNvSpPr txBox="1">
            <a:spLocks/>
          </p:cNvSpPr>
          <p:nvPr/>
        </p:nvSpPr>
        <p:spPr>
          <a:xfrm>
            <a:off x="-1" y="111265"/>
            <a:ext cx="8441055" cy="9892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fr-BE" sz="3200" dirty="0" err="1" smtClean="0"/>
              <a:t>Examples</a:t>
            </a:r>
            <a:r>
              <a:rPr lang="fr-BE" sz="3200" dirty="0" smtClean="0"/>
              <a:t> of </a:t>
            </a:r>
            <a:r>
              <a:rPr lang="fr-BE" sz="3200" dirty="0" err="1" smtClean="0"/>
              <a:t>metabonomic</a:t>
            </a:r>
            <a:r>
              <a:rPr lang="fr-BE" sz="3200" dirty="0" smtClean="0"/>
              <a:t> </a:t>
            </a:r>
            <a:br>
              <a:rPr lang="fr-BE" sz="3200" dirty="0" smtClean="0"/>
            </a:br>
            <a:r>
              <a:rPr lang="fr-BE" sz="3200" dirty="0" smtClean="0"/>
              <a:t>applications in </a:t>
            </a:r>
            <a:r>
              <a:rPr lang="fr-BE" sz="3200" dirty="0" err="1" smtClean="0"/>
              <a:t>pediatric</a:t>
            </a:r>
            <a:r>
              <a:rPr lang="fr-BE" sz="3200" dirty="0" smtClean="0"/>
              <a:t> </a:t>
            </a:r>
            <a:r>
              <a:rPr lang="fr-BE" sz="3200" dirty="0" err="1" smtClean="0"/>
              <a:t>domain</a:t>
            </a:r>
            <a:endParaRPr lang="fr-BE" sz="3200" u="sng" dirty="0"/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0032" y="5473800"/>
            <a:ext cx="6933317" cy="59874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55736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021"/>
    </mc:Choice>
    <mc:Fallback xmlns="">
      <p:transition spd="slow" advTm="3502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>
                <a:solidFill>
                  <a:schemeClr val="bg1"/>
                </a:solidFill>
              </a:rPr>
              <a:t>19</a:t>
            </a:fld>
            <a:endParaRPr lang="fr-BE" dirty="0">
              <a:solidFill>
                <a:schemeClr val="bg1"/>
              </a:solidFill>
            </a:endParaRPr>
          </a:p>
        </p:txBody>
      </p:sp>
      <p:sp>
        <p:nvSpPr>
          <p:cNvPr id="10" name="Espace réservé du contenu 9"/>
          <p:cNvSpPr>
            <a:spLocks noGrp="1"/>
          </p:cNvSpPr>
          <p:nvPr>
            <p:ph idx="1"/>
          </p:nvPr>
        </p:nvSpPr>
        <p:spPr>
          <a:xfrm>
            <a:off x="768378" y="1253331"/>
            <a:ext cx="7946743" cy="5604669"/>
          </a:xfrm>
        </p:spPr>
        <p:txBody>
          <a:bodyPr/>
          <a:lstStyle/>
          <a:p>
            <a:r>
              <a:rPr lang="fr-BE" sz="2000" b="1" dirty="0" err="1" smtClean="0"/>
              <a:t>Mother’s</a:t>
            </a:r>
            <a:r>
              <a:rPr lang="fr-BE" sz="2000" b="1" dirty="0" smtClean="0"/>
              <a:t> </a:t>
            </a:r>
            <a:r>
              <a:rPr lang="fr-BE" sz="2000" b="1" dirty="0" err="1" smtClean="0"/>
              <a:t>biofluids</a:t>
            </a:r>
            <a:endParaRPr lang="fr-BE" sz="2000" b="1" dirty="0" smtClean="0"/>
          </a:p>
          <a:p>
            <a:pPr lvl="1"/>
            <a:r>
              <a:rPr lang="fr-BE" dirty="0" smtClean="0"/>
              <a:t>Urine</a:t>
            </a:r>
          </a:p>
          <a:p>
            <a:pPr lvl="1"/>
            <a:r>
              <a:rPr lang="fr-BE" dirty="0" smtClean="0"/>
              <a:t>Blood</a:t>
            </a:r>
          </a:p>
          <a:p>
            <a:r>
              <a:rPr lang="fr-BE" sz="2000" b="1" dirty="0" err="1" smtClean="0"/>
              <a:t>Child’s</a:t>
            </a:r>
            <a:r>
              <a:rPr lang="fr-BE" sz="2000" b="1" dirty="0" smtClean="0"/>
              <a:t> </a:t>
            </a:r>
            <a:r>
              <a:rPr lang="fr-BE" sz="2000" b="1" dirty="0" err="1" smtClean="0"/>
              <a:t>biofluids</a:t>
            </a:r>
            <a:endParaRPr lang="fr-BE" sz="2000" b="1" dirty="0" smtClean="0"/>
          </a:p>
          <a:p>
            <a:pPr lvl="1"/>
            <a:r>
              <a:rPr lang="fr-BE" dirty="0" smtClean="0"/>
              <a:t>Urine</a:t>
            </a:r>
          </a:p>
          <a:p>
            <a:pPr lvl="1"/>
            <a:r>
              <a:rPr lang="fr-BE" dirty="0" smtClean="0"/>
              <a:t>Blood</a:t>
            </a:r>
          </a:p>
          <a:p>
            <a:pPr lvl="1"/>
            <a:r>
              <a:rPr lang="fr-BE" dirty="0" err="1" smtClean="0"/>
              <a:t>Bronchoalveolar</a:t>
            </a:r>
            <a:r>
              <a:rPr lang="fr-BE" dirty="0" smtClean="0"/>
              <a:t> lavage </a:t>
            </a:r>
            <a:r>
              <a:rPr lang="fr-BE" dirty="0" err="1" smtClean="0"/>
              <a:t>fluid</a:t>
            </a:r>
            <a:endParaRPr lang="fr-BE" dirty="0" smtClean="0"/>
          </a:p>
          <a:p>
            <a:pPr lvl="1"/>
            <a:r>
              <a:rPr lang="fr-BE" dirty="0" err="1" smtClean="0"/>
              <a:t>Umbilical</a:t>
            </a:r>
            <a:r>
              <a:rPr lang="fr-BE" dirty="0" smtClean="0"/>
              <a:t> </a:t>
            </a:r>
            <a:r>
              <a:rPr lang="fr-BE" dirty="0" err="1" smtClean="0"/>
              <a:t>cord</a:t>
            </a:r>
            <a:r>
              <a:rPr lang="fr-BE" dirty="0" smtClean="0"/>
              <a:t> </a:t>
            </a:r>
            <a:r>
              <a:rPr lang="fr-BE" dirty="0" err="1" smtClean="0"/>
              <a:t>blood</a:t>
            </a:r>
            <a:endParaRPr lang="fr-BE" dirty="0" smtClean="0"/>
          </a:p>
          <a:p>
            <a:pPr lvl="1"/>
            <a:endParaRPr lang="fr-BE" dirty="0"/>
          </a:p>
          <a:p>
            <a:pPr lvl="1"/>
            <a:endParaRPr lang="fr-BE" dirty="0" smtClean="0"/>
          </a:p>
          <a:p>
            <a:pPr lvl="1"/>
            <a:endParaRPr lang="fr-BE" dirty="0"/>
          </a:p>
          <a:p>
            <a:pPr lvl="1"/>
            <a:endParaRPr lang="fr-BE" dirty="0" smtClean="0"/>
          </a:p>
          <a:p>
            <a:r>
              <a:rPr lang="fr-BE" sz="2000" b="1" dirty="0" err="1" smtClean="0">
                <a:solidFill>
                  <a:srgbClr val="0070C0"/>
                </a:solidFill>
              </a:rPr>
              <a:t>Amniotic</a:t>
            </a:r>
            <a:r>
              <a:rPr lang="fr-BE" sz="2000" b="1" dirty="0" smtClean="0">
                <a:solidFill>
                  <a:srgbClr val="0070C0"/>
                </a:solidFill>
              </a:rPr>
              <a:t> </a:t>
            </a:r>
            <a:r>
              <a:rPr lang="fr-BE" sz="2000" b="1" dirty="0" err="1" smtClean="0">
                <a:solidFill>
                  <a:srgbClr val="0070C0"/>
                </a:solidFill>
              </a:rPr>
              <a:t>fluid</a:t>
            </a:r>
            <a:r>
              <a:rPr lang="fr-BE" sz="2000" b="1" dirty="0" smtClean="0">
                <a:solidFill>
                  <a:srgbClr val="0070C0"/>
                </a:solidFill>
              </a:rPr>
              <a:t> </a:t>
            </a:r>
          </a:p>
          <a:p>
            <a:pPr lvl="1"/>
            <a:r>
              <a:rPr lang="fr-BE" sz="1800" b="1" dirty="0" err="1" smtClean="0"/>
              <a:t>Preterm</a:t>
            </a:r>
            <a:r>
              <a:rPr lang="fr-BE" sz="1800" b="1" dirty="0" smtClean="0"/>
              <a:t> </a:t>
            </a:r>
            <a:r>
              <a:rPr lang="fr-BE" sz="1800" b="1" dirty="0" err="1" smtClean="0"/>
              <a:t>delivery</a:t>
            </a:r>
            <a:r>
              <a:rPr lang="fr-BE" sz="1800" b="1" dirty="0" smtClean="0"/>
              <a:t> </a:t>
            </a:r>
          </a:p>
          <a:p>
            <a:pPr lvl="1"/>
            <a:r>
              <a:rPr lang="fr-BE" sz="1800" b="1" dirty="0" err="1" smtClean="0"/>
              <a:t>Fetal</a:t>
            </a:r>
            <a:r>
              <a:rPr lang="fr-BE" sz="1800" b="1" dirty="0" smtClean="0"/>
              <a:t> malformations</a:t>
            </a:r>
          </a:p>
          <a:p>
            <a:pPr lvl="1"/>
            <a:r>
              <a:rPr lang="fr-BE" sz="1800" b="1" dirty="0" err="1" smtClean="0"/>
              <a:t>Gestational</a:t>
            </a:r>
            <a:r>
              <a:rPr lang="fr-BE" sz="1800" b="1" dirty="0" smtClean="0"/>
              <a:t> </a:t>
            </a:r>
            <a:r>
              <a:rPr lang="fr-BE" sz="1800" b="1" dirty="0" err="1" smtClean="0"/>
              <a:t>diabetes</a:t>
            </a:r>
            <a:r>
              <a:rPr lang="fr-BE" sz="1800" b="1" dirty="0" smtClean="0"/>
              <a:t> </a:t>
            </a:r>
            <a:endParaRPr lang="fr-BE" sz="1800" b="1" dirty="0"/>
          </a:p>
          <a:p>
            <a:pPr lvl="1"/>
            <a:endParaRPr lang="fr-BE" dirty="0"/>
          </a:p>
        </p:txBody>
      </p:sp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8088" y="4160862"/>
            <a:ext cx="6792900" cy="71591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4" name="Titre 1"/>
          <p:cNvSpPr>
            <a:spLocks noGrp="1"/>
          </p:cNvSpPr>
          <p:nvPr>
            <p:ph type="title"/>
          </p:nvPr>
        </p:nvSpPr>
        <p:spPr>
          <a:xfrm>
            <a:off x="-1" y="111265"/>
            <a:ext cx="8441055" cy="98925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fr-BE" sz="3200" dirty="0" err="1" smtClean="0"/>
              <a:t>Examples</a:t>
            </a:r>
            <a:r>
              <a:rPr lang="fr-BE" sz="3200" dirty="0" smtClean="0"/>
              <a:t> of </a:t>
            </a:r>
            <a:r>
              <a:rPr lang="fr-BE" sz="3200" dirty="0" err="1" smtClean="0"/>
              <a:t>metabonomic</a:t>
            </a:r>
            <a:r>
              <a:rPr lang="fr-BE" sz="3200" dirty="0" smtClean="0"/>
              <a:t> </a:t>
            </a:r>
            <a:br>
              <a:rPr lang="fr-BE" sz="3200" dirty="0" smtClean="0"/>
            </a:br>
            <a:r>
              <a:rPr lang="fr-BE" sz="3200" dirty="0" smtClean="0"/>
              <a:t>applications in </a:t>
            </a:r>
            <a:r>
              <a:rPr lang="fr-BE" sz="3200" dirty="0" err="1" smtClean="0"/>
              <a:t>pediatric</a:t>
            </a:r>
            <a:r>
              <a:rPr lang="fr-BE" sz="3200" dirty="0" smtClean="0"/>
              <a:t> </a:t>
            </a:r>
            <a:r>
              <a:rPr lang="fr-BE" sz="3200" dirty="0" err="1" smtClean="0"/>
              <a:t>domain</a:t>
            </a:r>
            <a:endParaRPr lang="fr-BE" sz="3200" u="sng" dirty="0"/>
          </a:p>
        </p:txBody>
      </p:sp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6156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289"/>
    </mc:Choice>
    <mc:Fallback xmlns="">
      <p:transition spd="slow" advTm="212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0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space réservé du contenu 1"/>
          <p:cNvPicPr>
            <a:picLocks noGrp="1" noChangeAspect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52" y="1983851"/>
            <a:ext cx="7905181" cy="3100185"/>
          </a:xfrm>
        </p:spPr>
      </p:pic>
      <p:sp>
        <p:nvSpPr>
          <p:cNvPr id="11" name="ZoneTexte 10"/>
          <p:cNvSpPr txBox="1"/>
          <p:nvPr/>
        </p:nvSpPr>
        <p:spPr>
          <a:xfrm>
            <a:off x="299252" y="4192165"/>
            <a:ext cx="3168352" cy="11814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BE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377707" y="2418282"/>
            <a:ext cx="2376264" cy="924054"/>
          </a:xfrm>
          <a:prstGeom prst="roundRect">
            <a:avLst/>
          </a:prstGeom>
          <a:noFill/>
          <a:ln w="28575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2" name="Rectangle 11"/>
          <p:cNvSpPr/>
          <p:nvPr/>
        </p:nvSpPr>
        <p:spPr>
          <a:xfrm>
            <a:off x="1325461" y="3308780"/>
            <a:ext cx="3055763" cy="118925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15" name="ZoneTexte 14"/>
          <p:cNvSpPr txBox="1"/>
          <p:nvPr/>
        </p:nvSpPr>
        <p:spPr>
          <a:xfrm>
            <a:off x="6662379" y="1991294"/>
            <a:ext cx="2097305" cy="600164"/>
          </a:xfrm>
          <a:prstGeom prst="rect">
            <a:avLst/>
          </a:prstGeom>
          <a:solidFill>
            <a:schemeClr val="tx1"/>
          </a:solidFill>
          <a:ln w="28575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fr-BE" sz="1100" b="1" dirty="0" err="1" smtClean="0">
                <a:solidFill>
                  <a:srgbClr val="00B050"/>
                </a:solidFill>
              </a:rPr>
              <a:t>Creatinine</a:t>
            </a:r>
            <a:r>
              <a:rPr lang="fr-BE" sz="1100" b="1" dirty="0" smtClean="0">
                <a:solidFill>
                  <a:srgbClr val="00B050"/>
                </a:solidFill>
              </a:rPr>
              <a:t> filtration :  V</a:t>
            </a:r>
          </a:p>
          <a:p>
            <a:r>
              <a:rPr lang="fr-BE" sz="1100" b="1" dirty="0" smtClean="0">
                <a:solidFill>
                  <a:srgbClr val="00B050"/>
                </a:solidFill>
              </a:rPr>
              <a:t>Hippurate </a:t>
            </a:r>
            <a:r>
              <a:rPr lang="fr-BE" sz="1100" b="1" dirty="0" err="1" smtClean="0">
                <a:solidFill>
                  <a:srgbClr val="00B050"/>
                </a:solidFill>
              </a:rPr>
              <a:t>secretion</a:t>
            </a:r>
            <a:r>
              <a:rPr lang="fr-BE" sz="1100" b="1" dirty="0" smtClean="0">
                <a:solidFill>
                  <a:srgbClr val="00B050"/>
                </a:solidFill>
              </a:rPr>
              <a:t> : V</a:t>
            </a:r>
          </a:p>
          <a:p>
            <a:r>
              <a:rPr lang="fr-BE" sz="1100" b="1" dirty="0" smtClean="0">
                <a:solidFill>
                  <a:srgbClr val="00B050"/>
                </a:solidFill>
              </a:rPr>
              <a:t>Glucose </a:t>
            </a:r>
            <a:r>
              <a:rPr lang="fr-BE" sz="1100" b="1" dirty="0" err="1" smtClean="0">
                <a:solidFill>
                  <a:srgbClr val="00B050"/>
                </a:solidFill>
              </a:rPr>
              <a:t>reabsorption</a:t>
            </a:r>
            <a:r>
              <a:rPr lang="fr-BE" sz="1100" b="1" dirty="0" smtClean="0">
                <a:solidFill>
                  <a:srgbClr val="00B050"/>
                </a:solidFill>
              </a:rPr>
              <a:t> : V</a:t>
            </a:r>
          </a:p>
        </p:txBody>
      </p:sp>
      <p:sp>
        <p:nvSpPr>
          <p:cNvPr id="25" name="ZoneTexte 24"/>
          <p:cNvSpPr txBox="1"/>
          <p:nvPr/>
        </p:nvSpPr>
        <p:spPr>
          <a:xfrm>
            <a:off x="47732" y="4520643"/>
            <a:ext cx="2016224" cy="577081"/>
          </a:xfrm>
          <a:prstGeom prst="rect">
            <a:avLst/>
          </a:prstGeom>
          <a:solidFill>
            <a:schemeClr val="tx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fr-FR" sz="1050" b="1" dirty="0" err="1" smtClean="0">
                <a:solidFill>
                  <a:srgbClr val="FF0000"/>
                </a:solidFill>
              </a:rPr>
              <a:t>Creatinine</a:t>
            </a:r>
            <a:r>
              <a:rPr lang="fr-FR" sz="1050" b="1" dirty="0" smtClean="0">
                <a:solidFill>
                  <a:srgbClr val="FF0000"/>
                </a:solidFill>
              </a:rPr>
              <a:t> filtration : X</a:t>
            </a:r>
          </a:p>
          <a:p>
            <a:r>
              <a:rPr lang="fr-FR" sz="1050" b="1" dirty="0" smtClean="0">
                <a:solidFill>
                  <a:srgbClr val="FF0000"/>
                </a:solidFill>
              </a:rPr>
              <a:t>Hippurate </a:t>
            </a:r>
            <a:r>
              <a:rPr lang="fr-FR" sz="1050" b="1" dirty="0" err="1" smtClean="0">
                <a:solidFill>
                  <a:srgbClr val="FF0000"/>
                </a:solidFill>
              </a:rPr>
              <a:t>secretion</a:t>
            </a:r>
            <a:r>
              <a:rPr lang="fr-FR" sz="1050" b="1" dirty="0" smtClean="0">
                <a:solidFill>
                  <a:srgbClr val="FF0000"/>
                </a:solidFill>
              </a:rPr>
              <a:t>: X</a:t>
            </a:r>
          </a:p>
          <a:p>
            <a:r>
              <a:rPr lang="fr-FR" sz="1050" b="1" dirty="0" smtClean="0">
                <a:solidFill>
                  <a:srgbClr val="FF0000"/>
                </a:solidFill>
              </a:rPr>
              <a:t>Glucose </a:t>
            </a:r>
            <a:r>
              <a:rPr lang="fr-FR" sz="1050" b="1" dirty="0" err="1" smtClean="0">
                <a:solidFill>
                  <a:srgbClr val="FF0000"/>
                </a:solidFill>
              </a:rPr>
              <a:t>reabsorption</a:t>
            </a:r>
            <a:r>
              <a:rPr lang="fr-FR" sz="1050" b="1" dirty="0" smtClean="0">
                <a:solidFill>
                  <a:srgbClr val="FF0000"/>
                </a:solidFill>
              </a:rPr>
              <a:t> : X </a:t>
            </a:r>
          </a:p>
        </p:txBody>
      </p:sp>
      <p:sp>
        <p:nvSpPr>
          <p:cNvPr id="23" name="ZoneTexte 22"/>
          <p:cNvSpPr txBox="1"/>
          <p:nvPr/>
        </p:nvSpPr>
        <p:spPr>
          <a:xfrm>
            <a:off x="6773515" y="2927820"/>
            <a:ext cx="2219483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BE" sz="1200" b="1" dirty="0" err="1" smtClean="0">
                <a:solidFill>
                  <a:srgbClr val="92D050"/>
                </a:solidFill>
              </a:rPr>
              <a:t>Metabonomic</a:t>
            </a:r>
            <a:r>
              <a:rPr lang="fr-BE" sz="1200" b="1" dirty="0" smtClean="0">
                <a:solidFill>
                  <a:srgbClr val="92D050"/>
                </a:solidFill>
              </a:rPr>
              <a:t> profile : </a:t>
            </a:r>
            <a:r>
              <a:rPr lang="fr-BE" sz="1200" b="1" dirty="0" err="1" smtClean="0">
                <a:solidFill>
                  <a:srgbClr val="92D050"/>
                </a:solidFill>
              </a:rPr>
              <a:t>Healthy</a:t>
            </a:r>
            <a:r>
              <a:rPr lang="fr-BE" sz="1200" b="1" dirty="0" smtClean="0">
                <a:solidFill>
                  <a:srgbClr val="92D050"/>
                </a:solidFill>
              </a:rPr>
              <a:t> </a:t>
            </a:r>
            <a:endParaRPr lang="fr-BE" sz="1200" b="1" dirty="0">
              <a:solidFill>
                <a:srgbClr val="92D050"/>
              </a:solidFill>
            </a:endParaRPr>
          </a:p>
        </p:txBody>
      </p:sp>
      <p:sp>
        <p:nvSpPr>
          <p:cNvPr id="24" name="Rectangle à coins arrondis 23"/>
          <p:cNvSpPr/>
          <p:nvPr/>
        </p:nvSpPr>
        <p:spPr>
          <a:xfrm>
            <a:off x="2207822" y="2701586"/>
            <a:ext cx="2174125" cy="604136"/>
          </a:xfrm>
          <a:prstGeom prst="roundRect">
            <a:avLst/>
          </a:prstGeom>
          <a:noFill/>
          <a:ln w="285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6" name="ZoneTexte 25"/>
          <p:cNvSpPr txBox="1"/>
          <p:nvPr/>
        </p:nvSpPr>
        <p:spPr>
          <a:xfrm>
            <a:off x="245500" y="1990303"/>
            <a:ext cx="2069976" cy="600164"/>
          </a:xfrm>
          <a:prstGeom prst="rect">
            <a:avLst/>
          </a:prstGeom>
          <a:solidFill>
            <a:schemeClr val="tx1"/>
          </a:solidFill>
          <a:ln w="28575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r>
              <a:rPr lang="fr-BE" sz="1100" b="1" dirty="0" err="1" smtClean="0">
                <a:solidFill>
                  <a:srgbClr val="FF6600"/>
                </a:solidFill>
              </a:rPr>
              <a:t>Creatinine</a:t>
            </a:r>
            <a:r>
              <a:rPr lang="fr-BE" sz="1100" b="1" dirty="0" smtClean="0">
                <a:solidFill>
                  <a:srgbClr val="FF6600"/>
                </a:solidFill>
              </a:rPr>
              <a:t> filtration :  X</a:t>
            </a:r>
          </a:p>
          <a:p>
            <a:r>
              <a:rPr lang="fr-BE" sz="1100" b="1" dirty="0" err="1" smtClean="0">
                <a:solidFill>
                  <a:srgbClr val="FF6600"/>
                </a:solidFill>
              </a:rPr>
              <a:t>Hippurate</a:t>
            </a:r>
            <a:r>
              <a:rPr lang="fr-BE" sz="1100" b="1" dirty="0" smtClean="0">
                <a:solidFill>
                  <a:srgbClr val="FF6600"/>
                </a:solidFill>
              </a:rPr>
              <a:t> </a:t>
            </a:r>
            <a:r>
              <a:rPr lang="fr-BE" sz="1100" b="1" dirty="0" err="1" smtClean="0">
                <a:solidFill>
                  <a:srgbClr val="FF6600"/>
                </a:solidFill>
              </a:rPr>
              <a:t>secretion</a:t>
            </a:r>
            <a:r>
              <a:rPr lang="fr-BE" sz="1100" b="1" dirty="0" smtClean="0">
                <a:solidFill>
                  <a:srgbClr val="FF6600"/>
                </a:solidFill>
              </a:rPr>
              <a:t> : X</a:t>
            </a:r>
          </a:p>
          <a:p>
            <a:r>
              <a:rPr lang="fr-BE" sz="1100" b="1" dirty="0" smtClean="0">
                <a:solidFill>
                  <a:srgbClr val="FF6600"/>
                </a:solidFill>
              </a:rPr>
              <a:t>Glucose </a:t>
            </a:r>
            <a:r>
              <a:rPr lang="fr-BE" sz="1100" b="1" dirty="0" err="1" smtClean="0">
                <a:solidFill>
                  <a:srgbClr val="FF6600"/>
                </a:solidFill>
              </a:rPr>
              <a:t>reabsorption</a:t>
            </a:r>
            <a:r>
              <a:rPr lang="fr-BE" sz="1100" b="1" dirty="0" smtClean="0">
                <a:solidFill>
                  <a:srgbClr val="FF6600"/>
                </a:solidFill>
              </a:rPr>
              <a:t> : V</a:t>
            </a:r>
          </a:p>
        </p:txBody>
      </p:sp>
      <p:sp>
        <p:nvSpPr>
          <p:cNvPr id="27" name="ZoneTexte 26"/>
          <p:cNvSpPr txBox="1"/>
          <p:nvPr/>
        </p:nvSpPr>
        <p:spPr>
          <a:xfrm>
            <a:off x="83228" y="2665046"/>
            <a:ext cx="2232248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BE" sz="1100" b="1" dirty="0" err="1" smtClean="0">
                <a:solidFill>
                  <a:srgbClr val="FF6600"/>
                </a:solidFill>
              </a:rPr>
              <a:t>Metabonomic</a:t>
            </a:r>
            <a:r>
              <a:rPr lang="fr-BE" sz="1100" b="1" dirty="0" smtClean="0">
                <a:solidFill>
                  <a:srgbClr val="FF6600"/>
                </a:solidFill>
              </a:rPr>
              <a:t> profile:</a:t>
            </a:r>
          </a:p>
          <a:p>
            <a:r>
              <a:rPr lang="fr-BE" sz="1100" b="1" dirty="0" err="1" smtClean="0">
                <a:solidFill>
                  <a:srgbClr val="FF6600"/>
                </a:solidFill>
              </a:rPr>
              <a:t>Moderate</a:t>
            </a:r>
            <a:r>
              <a:rPr lang="fr-BE" sz="1100" b="1" dirty="0" smtClean="0">
                <a:solidFill>
                  <a:srgbClr val="FF6600"/>
                </a:solidFill>
              </a:rPr>
              <a:t> </a:t>
            </a:r>
            <a:r>
              <a:rPr lang="fr-BE" sz="1100" b="1" dirty="0" err="1" smtClean="0">
                <a:solidFill>
                  <a:srgbClr val="FF6600"/>
                </a:solidFill>
              </a:rPr>
              <a:t>renal</a:t>
            </a:r>
            <a:r>
              <a:rPr lang="fr-BE" sz="1100" b="1" dirty="0" smtClean="0">
                <a:solidFill>
                  <a:srgbClr val="FF6600"/>
                </a:solidFill>
              </a:rPr>
              <a:t> </a:t>
            </a:r>
            <a:r>
              <a:rPr lang="fr-BE" sz="1100" b="1" dirty="0" err="1" smtClean="0">
                <a:solidFill>
                  <a:srgbClr val="FF6600"/>
                </a:solidFill>
              </a:rPr>
              <a:t>injury</a:t>
            </a:r>
            <a:endParaRPr lang="fr-BE" sz="1100" b="1" dirty="0">
              <a:solidFill>
                <a:srgbClr val="FF6600"/>
              </a:solidFill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7732" y="4036369"/>
            <a:ext cx="2267744" cy="461665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fr-BE" sz="1200" b="1" dirty="0" err="1" smtClean="0">
                <a:solidFill>
                  <a:srgbClr val="FF0000"/>
                </a:solidFill>
              </a:rPr>
              <a:t>Metabonomic</a:t>
            </a:r>
            <a:r>
              <a:rPr lang="fr-BE" sz="1200" b="1" dirty="0" smtClean="0">
                <a:solidFill>
                  <a:srgbClr val="FF0000"/>
                </a:solidFill>
              </a:rPr>
              <a:t> profile:</a:t>
            </a:r>
          </a:p>
          <a:p>
            <a:r>
              <a:rPr lang="fr-BE" sz="1200" b="1" dirty="0" err="1" smtClean="0">
                <a:solidFill>
                  <a:srgbClr val="FF0000"/>
                </a:solidFill>
              </a:rPr>
              <a:t>Severe</a:t>
            </a:r>
            <a:r>
              <a:rPr lang="fr-BE" sz="1200" b="1" dirty="0" smtClean="0">
                <a:solidFill>
                  <a:srgbClr val="FF0000"/>
                </a:solidFill>
              </a:rPr>
              <a:t> </a:t>
            </a:r>
            <a:r>
              <a:rPr lang="fr-BE" sz="1200" b="1" dirty="0" err="1" smtClean="0">
                <a:solidFill>
                  <a:srgbClr val="FF0000"/>
                </a:solidFill>
              </a:rPr>
              <a:t>renal</a:t>
            </a:r>
            <a:r>
              <a:rPr lang="fr-BE" sz="1200" b="1" dirty="0" smtClean="0">
                <a:solidFill>
                  <a:srgbClr val="FF0000"/>
                </a:solidFill>
              </a:rPr>
              <a:t> </a:t>
            </a:r>
            <a:r>
              <a:rPr lang="fr-BE" sz="1200" b="1" dirty="0" err="1" smtClean="0">
                <a:solidFill>
                  <a:srgbClr val="FF0000"/>
                </a:solidFill>
              </a:rPr>
              <a:t>injury</a:t>
            </a:r>
            <a:endParaRPr lang="fr-BE" sz="1200" b="1" dirty="0">
              <a:solidFill>
                <a:srgbClr val="FF0000"/>
              </a:solidFill>
            </a:endParaRPr>
          </a:p>
        </p:txBody>
      </p:sp>
      <p:sp>
        <p:nvSpPr>
          <p:cNvPr id="22" name="Titre 1"/>
          <p:cNvSpPr>
            <a:spLocks noGrp="1"/>
          </p:cNvSpPr>
          <p:nvPr>
            <p:ph type="title"/>
          </p:nvPr>
        </p:nvSpPr>
        <p:spPr>
          <a:xfrm>
            <a:off x="0" y="-141087"/>
            <a:ext cx="8441055" cy="134311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fr-BE" sz="3200" dirty="0" smtClean="0"/>
              <a:t>Concret </a:t>
            </a:r>
            <a:r>
              <a:rPr lang="fr-BE" sz="3200" dirty="0" err="1" smtClean="0"/>
              <a:t>example</a:t>
            </a:r>
            <a:r>
              <a:rPr lang="fr-BE" sz="3200" dirty="0" smtClean="0"/>
              <a:t> of </a:t>
            </a:r>
            <a:r>
              <a:rPr lang="fr-BE" sz="3200" dirty="0" err="1" smtClean="0"/>
              <a:t>metabonomic</a:t>
            </a:r>
            <a:r>
              <a:rPr lang="fr-BE" sz="3200" dirty="0" smtClean="0"/>
              <a:t> </a:t>
            </a:r>
            <a:r>
              <a:rPr lang="fr-BE" sz="3200" dirty="0" err="1" smtClean="0"/>
              <a:t>study</a:t>
            </a:r>
            <a:r>
              <a:rPr lang="fr-BE" sz="3200" dirty="0" smtClean="0"/>
              <a:t> in an </a:t>
            </a:r>
            <a:r>
              <a:rPr lang="fr-BE" sz="3200" dirty="0" err="1" smtClean="0"/>
              <a:t>epidemiological</a:t>
            </a:r>
            <a:r>
              <a:rPr lang="fr-BE" sz="3200" dirty="0" smtClean="0"/>
              <a:t> </a:t>
            </a:r>
            <a:r>
              <a:rPr lang="fr-BE" sz="3200" dirty="0" err="1" smtClean="0"/>
              <a:t>context</a:t>
            </a:r>
            <a:endParaRPr lang="fr-BE" sz="3200" u="sng" dirty="0"/>
          </a:p>
        </p:txBody>
      </p:sp>
      <p:sp>
        <p:nvSpPr>
          <p:cNvPr id="3" name="ZoneTexte 2"/>
          <p:cNvSpPr txBox="1"/>
          <p:nvPr/>
        </p:nvSpPr>
        <p:spPr>
          <a:xfrm>
            <a:off x="0" y="1345078"/>
            <a:ext cx="8441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u="sng" dirty="0" smtClean="0"/>
              <a:t>Scores plot of urine </a:t>
            </a:r>
            <a:r>
              <a:rPr lang="fr-FR" b="1" u="sng" dirty="0" err="1" smtClean="0"/>
              <a:t>samples</a:t>
            </a:r>
            <a:r>
              <a:rPr lang="fr-FR" b="1" u="sng" dirty="0" smtClean="0"/>
              <a:t> </a:t>
            </a:r>
            <a:r>
              <a:rPr lang="fr-FR" b="1" u="sng" dirty="0" err="1" smtClean="0"/>
              <a:t>collected</a:t>
            </a:r>
            <a:r>
              <a:rPr lang="fr-FR" b="1" u="sng" dirty="0" smtClean="0"/>
              <a:t> in Balkan patients. </a:t>
            </a:r>
            <a:endParaRPr lang="fr-FR" b="1" u="sng" dirty="0"/>
          </a:p>
        </p:txBody>
      </p:sp>
      <p:pic>
        <p:nvPicPr>
          <p:cNvPr id="16" name="table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83177" y="4991320"/>
            <a:ext cx="4126779" cy="18666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55218123"/>
      </p:ext>
    </p:extLst>
  </p:cSld>
  <p:clrMapOvr>
    <a:masterClrMapping/>
  </p:clrMapOvr>
  <p:transition advTm="12361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7" grpId="0" animBg="1"/>
      <p:bldP spid="12" grpId="0" animBg="1"/>
      <p:bldP spid="15" grpId="0" animBg="1"/>
      <p:bldP spid="25" grpId="0" animBg="1"/>
      <p:bldP spid="23" grpId="0" animBg="1"/>
      <p:bldP spid="24" grpId="0" animBg="1"/>
      <p:bldP spid="26" grpId="0" animBg="1"/>
      <p:bldP spid="27" grpId="0" animBg="1"/>
      <p:bldP spid="28" grpId="0" animBg="1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46404" y="0"/>
            <a:ext cx="7269480" cy="1023457"/>
          </a:xfrm>
        </p:spPr>
        <p:txBody>
          <a:bodyPr>
            <a:normAutofit/>
          </a:bodyPr>
          <a:lstStyle/>
          <a:p>
            <a:r>
              <a:rPr lang="fr-BE" sz="3600" dirty="0" smtClean="0"/>
              <a:t>Conclusion :</a:t>
            </a:r>
            <a:endParaRPr lang="fr-BE" sz="36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21</a:t>
            </a:fld>
            <a:endParaRPr lang="fr-BE"/>
          </a:p>
        </p:txBody>
      </p:sp>
      <p:sp>
        <p:nvSpPr>
          <p:cNvPr id="5" name="ZoneTexte 4"/>
          <p:cNvSpPr txBox="1"/>
          <p:nvPr/>
        </p:nvSpPr>
        <p:spPr>
          <a:xfrm>
            <a:off x="946403" y="1786855"/>
            <a:ext cx="73754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b="1" dirty="0" err="1"/>
              <a:t>S</a:t>
            </a:r>
            <a:r>
              <a:rPr lang="fr-BE" sz="2000" b="1" dirty="0" err="1" smtClean="0"/>
              <a:t>implicity</a:t>
            </a:r>
            <a:r>
              <a:rPr lang="fr-BE" b="1" dirty="0" smtClean="0"/>
              <a:t>, </a:t>
            </a:r>
            <a:r>
              <a:rPr lang="fr-BE" sz="2000" b="1" dirty="0" err="1" smtClean="0"/>
              <a:t>safety</a:t>
            </a:r>
            <a:r>
              <a:rPr lang="fr-BE" b="1" dirty="0" smtClean="0"/>
              <a:t> </a:t>
            </a:r>
          </a:p>
          <a:p>
            <a:endParaRPr lang="fr-BE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sz="2000" b="1" dirty="0" err="1" smtClean="0"/>
              <a:t>Noninvasiveness</a:t>
            </a:r>
            <a:endParaRPr lang="fr-BE" b="1" dirty="0" smtClean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sterile </a:t>
            </a:r>
            <a:r>
              <a:rPr lang="en-US" dirty="0"/>
              <a:t>cotton wool balls in the infants’ </a:t>
            </a:r>
            <a:r>
              <a:rPr lang="en-US" dirty="0" smtClean="0"/>
              <a:t>diapers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Except for blood </a:t>
            </a:r>
            <a:r>
              <a:rPr lang="en-US" dirty="0" smtClean="0">
                <a:sym typeface="Wingdings" panose="05000000000000000000" pitchFamily="2" charset="2"/>
              </a:rPr>
              <a:t> low volume required</a:t>
            </a:r>
          </a:p>
          <a:p>
            <a:pPr lvl="1"/>
            <a:endParaRPr lang="fr-B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 smtClean="0"/>
              <a:t>T</a:t>
            </a:r>
            <a:r>
              <a:rPr lang="fr-BE" sz="2000" b="1" dirty="0" smtClean="0"/>
              <a:t>ime-</a:t>
            </a:r>
            <a:r>
              <a:rPr lang="fr-BE" sz="2000" b="1" dirty="0" err="1" smtClean="0"/>
              <a:t>averaged</a:t>
            </a:r>
            <a:r>
              <a:rPr lang="fr-BE" dirty="0" smtClean="0"/>
              <a:t> </a:t>
            </a:r>
            <a:r>
              <a:rPr lang="fr-BE" dirty="0" err="1" smtClean="0"/>
              <a:t>homeostatic</a:t>
            </a:r>
            <a:r>
              <a:rPr lang="fr-BE" dirty="0" smtClean="0"/>
              <a:t> </a:t>
            </a:r>
            <a:r>
              <a:rPr lang="fr-BE" dirty="0" err="1" smtClean="0"/>
              <a:t>metabolic</a:t>
            </a:r>
            <a:r>
              <a:rPr lang="fr-BE" dirty="0" smtClean="0"/>
              <a:t> changes</a:t>
            </a:r>
          </a:p>
          <a:p>
            <a:endParaRPr lang="fr-B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BE" b="1" dirty="0" smtClean="0"/>
              <a:t>Large of </a:t>
            </a:r>
            <a:r>
              <a:rPr lang="fr-BE" b="1" dirty="0" err="1" smtClean="0"/>
              <a:t>biofluids</a:t>
            </a:r>
            <a:r>
              <a:rPr lang="fr-BE" b="1" dirty="0" smtClean="0"/>
              <a:t> </a:t>
            </a:r>
            <a:r>
              <a:rPr lang="fr-BE" dirty="0" smtClean="0"/>
              <a:t>( </a:t>
            </a:r>
            <a:r>
              <a:rPr lang="fr-BE" dirty="0" err="1" smtClean="0"/>
              <a:t>blood</a:t>
            </a:r>
            <a:r>
              <a:rPr lang="fr-BE" dirty="0" smtClean="0"/>
              <a:t>, urines, </a:t>
            </a:r>
            <a:r>
              <a:rPr lang="fr-BE" dirty="0" err="1" smtClean="0"/>
              <a:t>amniotic</a:t>
            </a:r>
            <a:r>
              <a:rPr lang="fr-BE" dirty="0" smtClean="0"/>
              <a:t> </a:t>
            </a:r>
            <a:r>
              <a:rPr lang="fr-BE" dirty="0" err="1" smtClean="0"/>
              <a:t>fluid</a:t>
            </a:r>
            <a:r>
              <a:rPr lang="fr-BE" dirty="0" smtClean="0"/>
              <a:t>,…)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fr-BE" dirty="0" err="1" smtClean="0"/>
              <a:t>breast</a:t>
            </a:r>
            <a:r>
              <a:rPr lang="fr-BE" dirty="0" smtClean="0"/>
              <a:t> </a:t>
            </a:r>
            <a:r>
              <a:rPr lang="fr-BE" dirty="0" err="1" smtClean="0"/>
              <a:t>milk</a:t>
            </a:r>
            <a:endParaRPr lang="fr-BE" dirty="0"/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/>
              <a:t>explore the relationship among mother’s nutrition, breastfeeding, and child’s nutrition for optimal growth and development</a:t>
            </a:r>
            <a:endParaRPr lang="fr-BE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</p:txBody>
      </p:sp>
      <p:pic>
        <p:nvPicPr>
          <p:cNvPr id="10" name="Audio 9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955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327"/>
    </mc:Choice>
    <mc:Fallback xmlns="">
      <p:transition spd="slow" advTm="5632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63182" y="762269"/>
            <a:ext cx="7269480" cy="1325562"/>
          </a:xfrm>
        </p:spPr>
        <p:txBody>
          <a:bodyPr/>
          <a:lstStyle/>
          <a:p>
            <a:r>
              <a:rPr lang="fr-BE" dirty="0" err="1" smtClean="0"/>
              <a:t>Thank</a:t>
            </a:r>
            <a:r>
              <a:rPr lang="fr-BE" dirty="0" smtClean="0"/>
              <a:t> </a:t>
            </a:r>
            <a:r>
              <a:rPr lang="fr-BE" dirty="0" err="1" smtClean="0"/>
              <a:t>you</a:t>
            </a:r>
            <a:r>
              <a:rPr lang="fr-BE" dirty="0" smtClean="0"/>
              <a:t> for </a:t>
            </a:r>
            <a:r>
              <a:rPr lang="fr-BE" dirty="0" err="1" smtClean="0"/>
              <a:t>your</a:t>
            </a:r>
            <a:r>
              <a:rPr lang="fr-BE" dirty="0" smtClean="0"/>
              <a:t> attention !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265969-BA3C-43BF-A621-27F1DA20143F}" type="slidenum">
              <a:rPr lang="fr-BE" smtClean="0"/>
              <a:t>22</a:t>
            </a:fld>
            <a:endParaRPr lang="fr-BE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008" y="2694647"/>
            <a:ext cx="2448435" cy="314742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4178861" y="4018957"/>
            <a:ext cx="40693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b="1" dirty="0"/>
              <a:t>m</a:t>
            </a:r>
            <a:r>
              <a:rPr lang="fr-BE" b="1" dirty="0" smtClean="0"/>
              <a:t>arilyn.duquesne@umons.ac.be</a:t>
            </a:r>
            <a:endParaRPr lang="fr-BE" b="1" dirty="0"/>
          </a:p>
        </p:txBody>
      </p:sp>
      <p:pic>
        <p:nvPicPr>
          <p:cNvPr id="9" name="Audio 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18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6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467"/>
    </mc:Choice>
    <mc:Fallback xmlns="">
      <p:transition spd="slow" advTm="134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5.7|7.7|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5|4.8|5.1|8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8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8.8|17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5.4|16|1.5|10|1.7|2.2|5.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5|13.3|11.3|17.4|1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15.5|16.5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6|5.6|6.6|11.4|4.7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7.2|15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8|8.6|5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6|12.2|2.1|6.6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8.1|1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2|13.3|8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6|9.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|0.5|20|12.2|3.9|11.8|7.3|10.2|18.3|8.4|17.3|3.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8|8.3|7.6|10|11.1"/>
</p:tagLst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Vue</Template>
  <TotalTime>6990</TotalTime>
  <Words>591</Words>
  <Application>Microsoft Office PowerPoint</Application>
  <PresentationFormat>On-screen Show (4:3)</PresentationFormat>
  <Paragraphs>293</Paragraphs>
  <Slides>22</Slides>
  <Notes>2</Notes>
  <HiddenSlides>0</HiddenSlides>
  <MMClips>22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View</vt:lpstr>
      <vt:lpstr>Metabonomic:  principles, applications in the pediatric field and epidemiology.</vt:lpstr>
      <vt:lpstr>Plan</vt:lpstr>
      <vt:lpstr>Introduction :  Metabonomic – Definition </vt:lpstr>
      <vt:lpstr>Introduction :  Metabonomic – Definition </vt:lpstr>
      <vt:lpstr>Introduction :  Metabonomic – Objectives </vt:lpstr>
      <vt:lpstr>Introduction :  Metabonomic – Objectives </vt:lpstr>
      <vt:lpstr>Introduction :  Metabonomic – Procedure </vt:lpstr>
      <vt:lpstr>Introduction :  Metabonomic – Procedure </vt:lpstr>
      <vt:lpstr>Introduction :  Metabonomic – Procedure </vt:lpstr>
      <vt:lpstr>Introduction :  Metabonomic – 1H-NMR </vt:lpstr>
      <vt:lpstr>Introduction :  Metabonomic – 1H-NMR </vt:lpstr>
      <vt:lpstr>Introduction :  Metabonomic – 1H-NMR </vt:lpstr>
      <vt:lpstr>Introduction :  Metabonomic – Spectra treatment &amp; MVA </vt:lpstr>
      <vt:lpstr>Introduction :  Metabonomic – Spectra treatment &amp; MVA </vt:lpstr>
      <vt:lpstr>Introduction :  Metabonomic – Multivariate analysis</vt:lpstr>
      <vt:lpstr>PowerPoint Presentation</vt:lpstr>
      <vt:lpstr>PowerPoint Presentation</vt:lpstr>
      <vt:lpstr>PowerPoint Presentation</vt:lpstr>
      <vt:lpstr>Examples of metabonomic  applications in pediatric domain</vt:lpstr>
      <vt:lpstr>Concret example of metabonomic study in an epidemiological context</vt:lpstr>
      <vt:lpstr>Conclusion :</vt:lpstr>
      <vt:lpstr>Thank you for your attention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Metabonomic:  principles, applications in the pediatric field and epidemiology.</dc:title>
  <dc:creator>Marilyn Duquesne</dc:creator>
  <cp:lastModifiedBy>Pediatric Oncology-2016</cp:lastModifiedBy>
  <cp:revision>82</cp:revision>
  <dcterms:created xsi:type="dcterms:W3CDTF">2016-07-30T08:12:52Z</dcterms:created>
  <dcterms:modified xsi:type="dcterms:W3CDTF">2016-08-10T14:39:00Z</dcterms:modified>
  <cp:contentStatus/>
</cp:coreProperties>
</file>