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48" r:id="rId2"/>
    <p:sldId id="349" r:id="rId3"/>
    <p:sldId id="257" r:id="rId4"/>
    <p:sldId id="258" r:id="rId5"/>
    <p:sldId id="341" r:id="rId6"/>
    <p:sldId id="278" r:id="rId7"/>
    <p:sldId id="342" r:id="rId8"/>
    <p:sldId id="344" r:id="rId9"/>
    <p:sldId id="345" r:id="rId10"/>
    <p:sldId id="327" r:id="rId11"/>
    <p:sldId id="310" r:id="rId12"/>
    <p:sldId id="273" r:id="rId13"/>
    <p:sldId id="330" r:id="rId14"/>
    <p:sldId id="329" r:id="rId15"/>
    <p:sldId id="347" r:id="rId16"/>
    <p:sldId id="317" r:id="rId17"/>
    <p:sldId id="328" r:id="rId18"/>
    <p:sldId id="331" r:id="rId19"/>
    <p:sldId id="316" r:id="rId20"/>
    <p:sldId id="321" r:id="rId21"/>
    <p:sldId id="271" r:id="rId22"/>
    <p:sldId id="272" r:id="rId23"/>
    <p:sldId id="312" r:id="rId24"/>
    <p:sldId id="323" r:id="rId25"/>
    <p:sldId id="35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00"/>
    <a:srgbClr val="0000FF"/>
    <a:srgbClr val="A6A6A6"/>
    <a:srgbClr val="BFBF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BKUP_hpwork_20110508\Mariano_BKUP_Current\My%20Documents\Work\AdTech\Presentations\2014%20Phot%20West\Jth%20vs%20lambd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BKUP_hpwork_20110508\Mariano_BKUP_Current\My%20Documents\Work\AdTech\Presentations\2014%20Phot%20West\Jth%20vs%20lambd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/>
      <c:scatterChart>
        <c:scatterStyle val="lineMarker"/>
        <c:ser>
          <c:idx val="0"/>
          <c:order val="0"/>
          <c:tx>
            <c:v>BH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xVal>
            <c:numRef>
              <c:f>Sheet1!$A$1:$A$96</c:f>
              <c:numCache>
                <c:formatCode>0.00</c:formatCode>
                <c:ptCount val="96"/>
                <c:pt idx="0">
                  <c:v>9.3700000000000028</c:v>
                </c:pt>
                <c:pt idx="1">
                  <c:v>9.14</c:v>
                </c:pt>
                <c:pt idx="2">
                  <c:v>4.6899999999999995</c:v>
                </c:pt>
                <c:pt idx="3">
                  <c:v>4.6899999999999995</c:v>
                </c:pt>
                <c:pt idx="4">
                  <c:v>9.33</c:v>
                </c:pt>
                <c:pt idx="5">
                  <c:v>8.52</c:v>
                </c:pt>
                <c:pt idx="6">
                  <c:v>9.26</c:v>
                </c:pt>
                <c:pt idx="7">
                  <c:v>4.7</c:v>
                </c:pt>
                <c:pt idx="8">
                  <c:v>9.06</c:v>
                </c:pt>
                <c:pt idx="9">
                  <c:v>4.71</c:v>
                </c:pt>
                <c:pt idx="10">
                  <c:v>4.68</c:v>
                </c:pt>
                <c:pt idx="11">
                  <c:v>9.3000000000000007</c:v>
                </c:pt>
                <c:pt idx="12">
                  <c:v>8.5500000000000007</c:v>
                </c:pt>
                <c:pt idx="13">
                  <c:v>4.04</c:v>
                </c:pt>
                <c:pt idx="14">
                  <c:v>3.9899999999999998</c:v>
                </c:pt>
                <c:pt idx="15" formatCode="General">
                  <c:v>4.3</c:v>
                </c:pt>
                <c:pt idx="16" formatCode="General">
                  <c:v>4.5</c:v>
                </c:pt>
                <c:pt idx="17">
                  <c:v>4.1099999999999985</c:v>
                </c:pt>
                <c:pt idx="18" formatCode="General">
                  <c:v>4.7300000000000004</c:v>
                </c:pt>
                <c:pt idx="19">
                  <c:v>4.6599999999999984</c:v>
                </c:pt>
                <c:pt idx="20">
                  <c:v>4.68</c:v>
                </c:pt>
                <c:pt idx="21">
                  <c:v>4.6899999999999995</c:v>
                </c:pt>
                <c:pt idx="22">
                  <c:v>4.1499999999999995</c:v>
                </c:pt>
                <c:pt idx="23" formatCode="General">
                  <c:v>4.4800000000000004</c:v>
                </c:pt>
                <c:pt idx="24" formatCode="General">
                  <c:v>4.76</c:v>
                </c:pt>
                <c:pt idx="25">
                  <c:v>4.68</c:v>
                </c:pt>
                <c:pt idx="26">
                  <c:v>6.25</c:v>
                </c:pt>
                <c:pt idx="27" formatCode="General">
                  <c:v>4.6099999999999985</c:v>
                </c:pt>
                <c:pt idx="28">
                  <c:v>4.8</c:v>
                </c:pt>
                <c:pt idx="29">
                  <c:v>4.75</c:v>
                </c:pt>
                <c:pt idx="30">
                  <c:v>9.0500000000000007</c:v>
                </c:pt>
                <c:pt idx="31">
                  <c:v>8.81</c:v>
                </c:pt>
                <c:pt idx="32">
                  <c:v>4.41</c:v>
                </c:pt>
                <c:pt idx="33">
                  <c:v>4.6599999999999984</c:v>
                </c:pt>
                <c:pt idx="34">
                  <c:v>3.9899999999999998</c:v>
                </c:pt>
                <c:pt idx="35">
                  <c:v>8.5</c:v>
                </c:pt>
                <c:pt idx="36">
                  <c:v>8.5</c:v>
                </c:pt>
                <c:pt idx="37">
                  <c:v>7.4300000000000015</c:v>
                </c:pt>
                <c:pt idx="38">
                  <c:v>7.85</c:v>
                </c:pt>
                <c:pt idx="39">
                  <c:v>9.39</c:v>
                </c:pt>
                <c:pt idx="40">
                  <c:v>4.03</c:v>
                </c:pt>
                <c:pt idx="41">
                  <c:v>8.94</c:v>
                </c:pt>
                <c:pt idx="42">
                  <c:v>4.6399999999999997</c:v>
                </c:pt>
                <c:pt idx="43">
                  <c:v>6.25</c:v>
                </c:pt>
                <c:pt idx="44">
                  <c:v>9.24</c:v>
                </c:pt>
                <c:pt idx="45">
                  <c:v>4.24</c:v>
                </c:pt>
                <c:pt idx="46">
                  <c:v>4.6599999999999984</c:v>
                </c:pt>
                <c:pt idx="47">
                  <c:v>7.1899999999999995</c:v>
                </c:pt>
                <c:pt idx="48">
                  <c:v>8.9</c:v>
                </c:pt>
                <c:pt idx="49" formatCode="General">
                  <c:v>5.71</c:v>
                </c:pt>
                <c:pt idx="50">
                  <c:v>9.27</c:v>
                </c:pt>
                <c:pt idx="51">
                  <c:v>9.2100000000000009</c:v>
                </c:pt>
                <c:pt idx="52">
                  <c:v>4.5599999999999996</c:v>
                </c:pt>
                <c:pt idx="53">
                  <c:v>4.72</c:v>
                </c:pt>
                <c:pt idx="54" formatCode="General">
                  <c:v>11.5</c:v>
                </c:pt>
                <c:pt idx="55">
                  <c:v>4.53</c:v>
                </c:pt>
                <c:pt idx="56">
                  <c:v>4.3199999999999985</c:v>
                </c:pt>
                <c:pt idx="57">
                  <c:v>7.29</c:v>
                </c:pt>
                <c:pt idx="58">
                  <c:v>6.13</c:v>
                </c:pt>
                <c:pt idx="59">
                  <c:v>8.0500000000000007</c:v>
                </c:pt>
                <c:pt idx="60">
                  <c:v>12.09</c:v>
                </c:pt>
                <c:pt idx="61">
                  <c:v>6.13</c:v>
                </c:pt>
                <c:pt idx="62">
                  <c:v>10.34</c:v>
                </c:pt>
                <c:pt idx="63">
                  <c:v>10</c:v>
                </c:pt>
                <c:pt idx="64">
                  <c:v>8.8700000000000028</c:v>
                </c:pt>
                <c:pt idx="65">
                  <c:v>7.57</c:v>
                </c:pt>
                <c:pt idx="66">
                  <c:v>4.22</c:v>
                </c:pt>
                <c:pt idx="67">
                  <c:v>7.75</c:v>
                </c:pt>
                <c:pt idx="68">
                  <c:v>4.329004329004329</c:v>
                </c:pt>
                <c:pt idx="69" formatCode="General">
                  <c:v>12.15</c:v>
                </c:pt>
                <c:pt idx="70">
                  <c:v>10.01</c:v>
                </c:pt>
                <c:pt idx="71">
                  <c:v>10.34</c:v>
                </c:pt>
                <c:pt idx="76">
                  <c:v>9.27</c:v>
                </c:pt>
                <c:pt idx="77">
                  <c:v>8.49</c:v>
                </c:pt>
                <c:pt idx="78" formatCode="General">
                  <c:v>5.63</c:v>
                </c:pt>
                <c:pt idx="79">
                  <c:v>4.75</c:v>
                </c:pt>
                <c:pt idx="80">
                  <c:v>8.43</c:v>
                </c:pt>
                <c:pt idx="81">
                  <c:v>9.2200000000000024</c:v>
                </c:pt>
                <c:pt idx="82">
                  <c:v>9.2000000000000011</c:v>
                </c:pt>
                <c:pt idx="83">
                  <c:v>9.2000000000000011</c:v>
                </c:pt>
                <c:pt idx="84">
                  <c:v>9.2100000000000009</c:v>
                </c:pt>
                <c:pt idx="85">
                  <c:v>9.19</c:v>
                </c:pt>
                <c:pt idx="86">
                  <c:v>9.11</c:v>
                </c:pt>
                <c:pt idx="87">
                  <c:v>9.2200000000000024</c:v>
                </c:pt>
                <c:pt idx="88">
                  <c:v>8.9500000000000028</c:v>
                </c:pt>
                <c:pt idx="89">
                  <c:v>9.08</c:v>
                </c:pt>
                <c:pt idx="90">
                  <c:v>9.11</c:v>
                </c:pt>
                <c:pt idx="91">
                  <c:v>9.1</c:v>
                </c:pt>
                <c:pt idx="92">
                  <c:v>9.17</c:v>
                </c:pt>
                <c:pt idx="93">
                  <c:v>8.9700000000000006</c:v>
                </c:pt>
                <c:pt idx="94">
                  <c:v>9.14</c:v>
                </c:pt>
                <c:pt idx="95">
                  <c:v>4.49</c:v>
                </c:pt>
              </c:numCache>
            </c:numRef>
          </c:xVal>
          <c:yVal>
            <c:numRef>
              <c:f>Sheet1!$B$1:$B$96</c:f>
              <c:numCache>
                <c:formatCode>0.00</c:formatCode>
                <c:ptCount val="96"/>
                <c:pt idx="0" formatCode="General">
                  <c:v>0.93</c:v>
                </c:pt>
                <c:pt idx="1">
                  <c:v>0.97000000000000008</c:v>
                </c:pt>
                <c:pt idx="2">
                  <c:v>0.99</c:v>
                </c:pt>
                <c:pt idx="3" formatCode="General">
                  <c:v>1.02</c:v>
                </c:pt>
                <c:pt idx="4">
                  <c:v>1.06</c:v>
                </c:pt>
                <c:pt idx="5">
                  <c:v>1.06</c:v>
                </c:pt>
                <c:pt idx="6" formatCode="General">
                  <c:v>1.07</c:v>
                </c:pt>
                <c:pt idx="7" formatCode="General">
                  <c:v>1.07</c:v>
                </c:pt>
                <c:pt idx="8">
                  <c:v>1.08</c:v>
                </c:pt>
                <c:pt idx="9" formatCode="General">
                  <c:v>1.1299999999999994</c:v>
                </c:pt>
                <c:pt idx="10" formatCode="General">
                  <c:v>1.21</c:v>
                </c:pt>
                <c:pt idx="11">
                  <c:v>1.24</c:v>
                </c:pt>
                <c:pt idx="12">
                  <c:v>1.24</c:v>
                </c:pt>
                <c:pt idx="13">
                  <c:v>1.24</c:v>
                </c:pt>
                <c:pt idx="14">
                  <c:v>1.31</c:v>
                </c:pt>
                <c:pt idx="15" formatCode="General">
                  <c:v>1.34</c:v>
                </c:pt>
                <c:pt idx="16" formatCode="General">
                  <c:v>1.36</c:v>
                </c:pt>
                <c:pt idx="17">
                  <c:v>1.42</c:v>
                </c:pt>
                <c:pt idx="18" formatCode="General">
                  <c:v>1.43</c:v>
                </c:pt>
                <c:pt idx="19">
                  <c:v>1.46</c:v>
                </c:pt>
                <c:pt idx="20">
                  <c:v>1.48</c:v>
                </c:pt>
                <c:pt idx="21">
                  <c:v>1.49</c:v>
                </c:pt>
                <c:pt idx="22">
                  <c:v>1.5</c:v>
                </c:pt>
                <c:pt idx="23" formatCode="General">
                  <c:v>1.5</c:v>
                </c:pt>
                <c:pt idx="24" formatCode="General">
                  <c:v>1.52</c:v>
                </c:pt>
                <c:pt idx="25">
                  <c:v>1.53</c:v>
                </c:pt>
                <c:pt idx="26">
                  <c:v>1.53</c:v>
                </c:pt>
                <c:pt idx="27" formatCode="General">
                  <c:v>1.54</c:v>
                </c:pt>
                <c:pt idx="28">
                  <c:v>1.56</c:v>
                </c:pt>
                <c:pt idx="29">
                  <c:v>1.56</c:v>
                </c:pt>
                <c:pt idx="30">
                  <c:v>1.58</c:v>
                </c:pt>
                <c:pt idx="31">
                  <c:v>1.61</c:v>
                </c:pt>
                <c:pt idx="32">
                  <c:v>1.6300000000000001</c:v>
                </c:pt>
                <c:pt idx="33">
                  <c:v>1.6300000000000001</c:v>
                </c:pt>
                <c:pt idx="34">
                  <c:v>1.6400000000000001</c:v>
                </c:pt>
                <c:pt idx="35">
                  <c:v>1.6400000000000001</c:v>
                </c:pt>
                <c:pt idx="36">
                  <c:v>1.6700000000000004</c:v>
                </c:pt>
                <c:pt idx="37">
                  <c:v>1.6900000000000004</c:v>
                </c:pt>
                <c:pt idx="38">
                  <c:v>1.7500000000000002</c:v>
                </c:pt>
                <c:pt idx="39">
                  <c:v>1.7600000000000002</c:v>
                </c:pt>
                <c:pt idx="40">
                  <c:v>1.7700000000000002</c:v>
                </c:pt>
                <c:pt idx="41">
                  <c:v>1.81</c:v>
                </c:pt>
                <c:pt idx="42">
                  <c:v>1.81</c:v>
                </c:pt>
                <c:pt idx="43">
                  <c:v>1.84</c:v>
                </c:pt>
                <c:pt idx="44">
                  <c:v>1.85</c:v>
                </c:pt>
                <c:pt idx="45">
                  <c:v>1.87</c:v>
                </c:pt>
                <c:pt idx="46" formatCode="General">
                  <c:v>1.8900000000000001</c:v>
                </c:pt>
                <c:pt idx="47">
                  <c:v>1.9</c:v>
                </c:pt>
                <c:pt idx="48">
                  <c:v>1.9200000000000002</c:v>
                </c:pt>
                <c:pt idx="49" formatCode="General">
                  <c:v>1.9600000000000002</c:v>
                </c:pt>
                <c:pt idx="50" formatCode="General">
                  <c:v>2.04</c:v>
                </c:pt>
                <c:pt idx="51">
                  <c:v>2.08</c:v>
                </c:pt>
                <c:pt idx="52">
                  <c:v>2.1</c:v>
                </c:pt>
                <c:pt idx="53">
                  <c:v>2.1</c:v>
                </c:pt>
                <c:pt idx="54" formatCode="General">
                  <c:v>2.1800000000000002</c:v>
                </c:pt>
                <c:pt idx="55">
                  <c:v>2.4</c:v>
                </c:pt>
                <c:pt idx="56">
                  <c:v>2.4</c:v>
                </c:pt>
                <c:pt idx="57">
                  <c:v>2.57</c:v>
                </c:pt>
                <c:pt idx="58">
                  <c:v>2.71</c:v>
                </c:pt>
                <c:pt idx="59">
                  <c:v>2.74</c:v>
                </c:pt>
                <c:pt idx="60">
                  <c:v>2.7600000000000002</c:v>
                </c:pt>
                <c:pt idx="61">
                  <c:v>2.8299999999999992</c:v>
                </c:pt>
                <c:pt idx="62">
                  <c:v>2.8699999999999997</c:v>
                </c:pt>
                <c:pt idx="63">
                  <c:v>2.9499999999999997</c:v>
                </c:pt>
                <c:pt idx="64">
                  <c:v>3.02</c:v>
                </c:pt>
                <c:pt idx="65">
                  <c:v>3.04</c:v>
                </c:pt>
                <c:pt idx="66">
                  <c:v>3.08</c:v>
                </c:pt>
                <c:pt idx="67">
                  <c:v>3.15</c:v>
                </c:pt>
                <c:pt idx="68">
                  <c:v>3.4</c:v>
                </c:pt>
                <c:pt idx="69" formatCode="General">
                  <c:v>3.4</c:v>
                </c:pt>
                <c:pt idx="70">
                  <c:v>3.5</c:v>
                </c:pt>
                <c:pt idx="71">
                  <c:v>3.5</c:v>
                </c:pt>
                <c:pt idx="76">
                  <c:v>1.04</c:v>
                </c:pt>
                <c:pt idx="77">
                  <c:v>1.05</c:v>
                </c:pt>
                <c:pt idx="78" formatCode="General">
                  <c:v>1.05</c:v>
                </c:pt>
                <c:pt idx="79">
                  <c:v>1.0900000000000001</c:v>
                </c:pt>
                <c:pt idx="80">
                  <c:v>1.1000000000000001</c:v>
                </c:pt>
                <c:pt idx="81" formatCode="General">
                  <c:v>1.1000000000000001</c:v>
                </c:pt>
                <c:pt idx="82" formatCode="General">
                  <c:v>1.1100000000000001</c:v>
                </c:pt>
                <c:pt idx="83" formatCode="General">
                  <c:v>1.1200000000000001</c:v>
                </c:pt>
                <c:pt idx="84" formatCode="General">
                  <c:v>1.1200000000000001</c:v>
                </c:pt>
                <c:pt idx="85" formatCode="General">
                  <c:v>1.1200000000000001</c:v>
                </c:pt>
                <c:pt idx="86">
                  <c:v>1.1499999999999995</c:v>
                </c:pt>
                <c:pt idx="87" formatCode="General">
                  <c:v>1.1599999999999995</c:v>
                </c:pt>
                <c:pt idx="88">
                  <c:v>1.1800000000000004</c:v>
                </c:pt>
                <c:pt idx="89">
                  <c:v>1.1800000000000004</c:v>
                </c:pt>
                <c:pt idx="90">
                  <c:v>1.21</c:v>
                </c:pt>
                <c:pt idx="91">
                  <c:v>1.23</c:v>
                </c:pt>
                <c:pt idx="92">
                  <c:v>1.26</c:v>
                </c:pt>
                <c:pt idx="93">
                  <c:v>1.27</c:v>
                </c:pt>
                <c:pt idx="94">
                  <c:v>1.3</c:v>
                </c:pt>
                <c:pt idx="95">
                  <c:v>1.32</c:v>
                </c:pt>
              </c:numCache>
            </c:numRef>
          </c:yVal>
        </c:ser>
        <c:ser>
          <c:idx val="1"/>
          <c:order val="1"/>
          <c:tx>
            <c:v>RW</c:v>
          </c:tx>
          <c:spPr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7"/>
            <c:spPr>
              <a:solidFill>
                <a:schemeClr val="tx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xVal>
            <c:numRef>
              <c:f>Sheet1!$A$77:$A$133</c:f>
              <c:numCache>
                <c:formatCode>0.00</c:formatCode>
                <c:ptCount val="57"/>
                <c:pt idx="0">
                  <c:v>9.27</c:v>
                </c:pt>
                <c:pt idx="1">
                  <c:v>8.49</c:v>
                </c:pt>
                <c:pt idx="2" formatCode="General">
                  <c:v>5.63</c:v>
                </c:pt>
                <c:pt idx="3">
                  <c:v>4.75</c:v>
                </c:pt>
                <c:pt idx="4">
                  <c:v>8.43</c:v>
                </c:pt>
                <c:pt idx="5">
                  <c:v>9.2200000000000024</c:v>
                </c:pt>
                <c:pt idx="6">
                  <c:v>9.2000000000000011</c:v>
                </c:pt>
                <c:pt idx="7">
                  <c:v>9.2000000000000011</c:v>
                </c:pt>
                <c:pt idx="8">
                  <c:v>9.2100000000000009</c:v>
                </c:pt>
                <c:pt idx="9">
                  <c:v>9.19</c:v>
                </c:pt>
                <c:pt idx="10">
                  <c:v>9.11</c:v>
                </c:pt>
                <c:pt idx="11">
                  <c:v>9.2200000000000024</c:v>
                </c:pt>
                <c:pt idx="12">
                  <c:v>8.9500000000000028</c:v>
                </c:pt>
                <c:pt idx="13">
                  <c:v>9.08</c:v>
                </c:pt>
                <c:pt idx="14">
                  <c:v>9.11</c:v>
                </c:pt>
                <c:pt idx="15">
                  <c:v>9.1</c:v>
                </c:pt>
                <c:pt idx="16">
                  <c:v>9.17</c:v>
                </c:pt>
                <c:pt idx="17">
                  <c:v>8.9700000000000006</c:v>
                </c:pt>
                <c:pt idx="18">
                  <c:v>9.14</c:v>
                </c:pt>
                <c:pt idx="19">
                  <c:v>4.49</c:v>
                </c:pt>
                <c:pt idx="20">
                  <c:v>4.55</c:v>
                </c:pt>
                <c:pt idx="21">
                  <c:v>8.89</c:v>
                </c:pt>
                <c:pt idx="22">
                  <c:v>9.2000000000000011</c:v>
                </c:pt>
                <c:pt idx="23">
                  <c:v>8.8000000000000007</c:v>
                </c:pt>
                <c:pt idx="24">
                  <c:v>10.49</c:v>
                </c:pt>
                <c:pt idx="25">
                  <c:v>10.55</c:v>
                </c:pt>
                <c:pt idx="26">
                  <c:v>4.63</c:v>
                </c:pt>
                <c:pt idx="27">
                  <c:v>9.1</c:v>
                </c:pt>
                <c:pt idx="28">
                  <c:v>9.8800000000000008</c:v>
                </c:pt>
                <c:pt idx="29">
                  <c:v>8.3000000000000007</c:v>
                </c:pt>
                <c:pt idx="30">
                  <c:v>9.34</c:v>
                </c:pt>
                <c:pt idx="31">
                  <c:v>9.7000000000000011</c:v>
                </c:pt>
                <c:pt idx="32">
                  <c:v>4.79</c:v>
                </c:pt>
                <c:pt idx="33">
                  <c:v>8.32</c:v>
                </c:pt>
                <c:pt idx="34" formatCode="General">
                  <c:v>5.3199999999999985</c:v>
                </c:pt>
                <c:pt idx="35">
                  <c:v>10.11</c:v>
                </c:pt>
                <c:pt idx="36">
                  <c:v>6.1</c:v>
                </c:pt>
                <c:pt idx="37">
                  <c:v>3.9499999999999997</c:v>
                </c:pt>
                <c:pt idx="38">
                  <c:v>9.14</c:v>
                </c:pt>
                <c:pt idx="39">
                  <c:v>4.76</c:v>
                </c:pt>
                <c:pt idx="40">
                  <c:v>9.08</c:v>
                </c:pt>
                <c:pt idx="41">
                  <c:v>4.8199999999999985</c:v>
                </c:pt>
                <c:pt idx="42">
                  <c:v>5.95</c:v>
                </c:pt>
                <c:pt idx="43">
                  <c:v>4.92</c:v>
                </c:pt>
                <c:pt idx="44">
                  <c:v>10.32</c:v>
                </c:pt>
                <c:pt idx="45">
                  <c:v>4.4000000000000004</c:v>
                </c:pt>
                <c:pt idx="46">
                  <c:v>9.56</c:v>
                </c:pt>
                <c:pt idx="47">
                  <c:v>4.1499999999999995</c:v>
                </c:pt>
                <c:pt idx="48">
                  <c:v>4.9400000000000004</c:v>
                </c:pt>
                <c:pt idx="49">
                  <c:v>8.64</c:v>
                </c:pt>
                <c:pt idx="50">
                  <c:v>11.7</c:v>
                </c:pt>
                <c:pt idx="51">
                  <c:v>4.3899999999999997</c:v>
                </c:pt>
                <c:pt idx="52">
                  <c:v>8.39</c:v>
                </c:pt>
                <c:pt idx="53">
                  <c:v>10.07</c:v>
                </c:pt>
                <c:pt idx="54">
                  <c:v>11.97</c:v>
                </c:pt>
                <c:pt idx="55">
                  <c:v>3.9</c:v>
                </c:pt>
                <c:pt idx="56">
                  <c:v>4.2</c:v>
                </c:pt>
              </c:numCache>
            </c:numRef>
          </c:xVal>
          <c:yVal>
            <c:numRef>
              <c:f>Sheet1!$B$77:$B$133</c:f>
              <c:numCache>
                <c:formatCode>0.00</c:formatCode>
                <c:ptCount val="57"/>
                <c:pt idx="0">
                  <c:v>1.04</c:v>
                </c:pt>
                <c:pt idx="1">
                  <c:v>1.05</c:v>
                </c:pt>
                <c:pt idx="2" formatCode="General">
                  <c:v>1.05</c:v>
                </c:pt>
                <c:pt idx="3">
                  <c:v>1.0900000000000001</c:v>
                </c:pt>
                <c:pt idx="4">
                  <c:v>1.1000000000000001</c:v>
                </c:pt>
                <c:pt idx="5" formatCode="General">
                  <c:v>1.1000000000000001</c:v>
                </c:pt>
                <c:pt idx="6" formatCode="General">
                  <c:v>1.1100000000000001</c:v>
                </c:pt>
                <c:pt idx="7" formatCode="General">
                  <c:v>1.1200000000000001</c:v>
                </c:pt>
                <c:pt idx="8" formatCode="General">
                  <c:v>1.1200000000000001</c:v>
                </c:pt>
                <c:pt idx="9" formatCode="General">
                  <c:v>1.1200000000000001</c:v>
                </c:pt>
                <c:pt idx="10">
                  <c:v>1.1499999999999995</c:v>
                </c:pt>
                <c:pt idx="11" formatCode="General">
                  <c:v>1.1599999999999995</c:v>
                </c:pt>
                <c:pt idx="12">
                  <c:v>1.1800000000000004</c:v>
                </c:pt>
                <c:pt idx="13">
                  <c:v>1.1800000000000004</c:v>
                </c:pt>
                <c:pt idx="14">
                  <c:v>1.21</c:v>
                </c:pt>
                <c:pt idx="15">
                  <c:v>1.23</c:v>
                </c:pt>
                <c:pt idx="16">
                  <c:v>1.26</c:v>
                </c:pt>
                <c:pt idx="17">
                  <c:v>1.27</c:v>
                </c:pt>
                <c:pt idx="18">
                  <c:v>1.3</c:v>
                </c:pt>
                <c:pt idx="19">
                  <c:v>1.32</c:v>
                </c:pt>
                <c:pt idx="20">
                  <c:v>1.34</c:v>
                </c:pt>
                <c:pt idx="21">
                  <c:v>1.37</c:v>
                </c:pt>
                <c:pt idx="22">
                  <c:v>1.3800000000000001</c:v>
                </c:pt>
                <c:pt idx="23">
                  <c:v>1.45</c:v>
                </c:pt>
                <c:pt idx="24">
                  <c:v>1.49</c:v>
                </c:pt>
                <c:pt idx="25">
                  <c:v>1.51</c:v>
                </c:pt>
                <c:pt idx="26">
                  <c:v>1.52</c:v>
                </c:pt>
                <c:pt idx="27">
                  <c:v>1.58</c:v>
                </c:pt>
                <c:pt idx="28">
                  <c:v>1.59</c:v>
                </c:pt>
                <c:pt idx="29">
                  <c:v>1.6</c:v>
                </c:pt>
                <c:pt idx="30">
                  <c:v>1.62</c:v>
                </c:pt>
                <c:pt idx="31">
                  <c:v>1.62</c:v>
                </c:pt>
                <c:pt idx="32" formatCode="General">
                  <c:v>1.62</c:v>
                </c:pt>
                <c:pt idx="33">
                  <c:v>1.6300000000000001</c:v>
                </c:pt>
                <c:pt idx="34" formatCode="General">
                  <c:v>1.6400000000000001</c:v>
                </c:pt>
                <c:pt idx="35">
                  <c:v>1.6500000000000001</c:v>
                </c:pt>
                <c:pt idx="36">
                  <c:v>1.6900000000000004</c:v>
                </c:pt>
                <c:pt idx="37">
                  <c:v>1.7500000000000002</c:v>
                </c:pt>
                <c:pt idx="38">
                  <c:v>1.7500000000000002</c:v>
                </c:pt>
                <c:pt idx="39">
                  <c:v>1.82</c:v>
                </c:pt>
                <c:pt idx="40">
                  <c:v>1.85</c:v>
                </c:pt>
                <c:pt idx="41">
                  <c:v>1.86</c:v>
                </c:pt>
                <c:pt idx="42">
                  <c:v>1.87</c:v>
                </c:pt>
                <c:pt idx="43">
                  <c:v>1.9200000000000002</c:v>
                </c:pt>
                <c:pt idx="44">
                  <c:v>1.9700000000000002</c:v>
                </c:pt>
                <c:pt idx="45">
                  <c:v>1.9700000000000002</c:v>
                </c:pt>
                <c:pt idx="46">
                  <c:v>1.9900000000000002</c:v>
                </c:pt>
                <c:pt idx="47">
                  <c:v>2.0299999999999998</c:v>
                </c:pt>
                <c:pt idx="48">
                  <c:v>2.0299999999999998</c:v>
                </c:pt>
                <c:pt idx="49">
                  <c:v>2.04</c:v>
                </c:pt>
                <c:pt idx="50">
                  <c:v>2.1</c:v>
                </c:pt>
                <c:pt idx="51">
                  <c:v>2.13</c:v>
                </c:pt>
                <c:pt idx="52">
                  <c:v>2.16</c:v>
                </c:pt>
                <c:pt idx="53">
                  <c:v>2.19</c:v>
                </c:pt>
                <c:pt idx="54">
                  <c:v>2.4899999999999998</c:v>
                </c:pt>
                <c:pt idx="55">
                  <c:v>2.63</c:v>
                </c:pt>
                <c:pt idx="56">
                  <c:v>2.8899999999999997</c:v>
                </c:pt>
              </c:numCache>
            </c:numRef>
          </c:yVal>
        </c:ser>
        <c:dLbls/>
        <c:axId val="47232128"/>
        <c:axId val="47622400"/>
      </c:scatterChart>
      <c:valAx>
        <c:axId val="47232128"/>
        <c:scaling>
          <c:orientation val="minMax"/>
          <c:max val="13"/>
          <c:min val="3"/>
        </c:scaling>
        <c:axPos val="b"/>
        <c:majorGridlines/>
        <c:title>
          <c:tx>
            <c:rich>
              <a:bodyPr/>
              <a:lstStyle/>
              <a:p>
                <a:pPr>
                  <a:defRPr lang="en-US" sz="1600"/>
                </a:pPr>
                <a:r>
                  <a:rPr lang="en-CA" sz="1600"/>
                  <a:t>Wavelength</a:t>
                </a:r>
                <a:r>
                  <a:rPr lang="en-CA" sz="1600" baseline="0"/>
                  <a:t> (um)</a:t>
                </a:r>
                <a:endParaRPr lang="en-CA" sz="1600"/>
              </a:p>
            </c:rich>
          </c:tx>
          <c:layout/>
        </c:title>
        <c:numFmt formatCode="0.00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7622400"/>
        <c:crossesAt val="0.1"/>
        <c:crossBetween val="midCat"/>
        <c:majorUnit val="1"/>
        <c:minorUnit val="0.5"/>
      </c:valAx>
      <c:valAx>
        <c:axId val="47622400"/>
        <c:scaling>
          <c:logBase val="10"/>
          <c:orientation val="minMax"/>
          <c:max val="10"/>
          <c:min val="0.1"/>
        </c:scaling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lang="en-US" sz="1600"/>
                </a:pPr>
                <a:r>
                  <a:rPr lang="en-CA" sz="1600"/>
                  <a:t>Threshold current density (kA/cm</a:t>
                </a:r>
                <a:r>
                  <a:rPr lang="en-CA" sz="1600" baseline="30000"/>
                  <a:t>2</a:t>
                </a:r>
                <a:r>
                  <a:rPr lang="en-CA" sz="1600"/>
                  <a:t>)</a:t>
                </a:r>
              </a:p>
            </c:rich>
          </c:tx>
          <c:layout/>
        </c:title>
        <c:numFmt formatCode="General" sourceLinked="1"/>
        <c:minorTickMark val="out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7232128"/>
        <c:crosses val="autoZero"/>
        <c:crossBetween val="midCat"/>
        <c:minorUnit val="10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/>
      <c:scatterChart>
        <c:scatterStyle val="smoothMarker"/>
        <c:ser>
          <c:idx val="0"/>
          <c:order val="0"/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  <c:marker>
            <c:symbol val="circle"/>
            <c:size val="9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Sheet2!$A$1:$A$4</c:f>
              <c:numCache>
                <c:formatCode>General</c:formatCode>
                <c:ptCount val="4"/>
                <c:pt idx="0">
                  <c:v>2.74</c:v>
                </c:pt>
                <c:pt idx="1">
                  <c:v>4.4300000000000015</c:v>
                </c:pt>
                <c:pt idx="2">
                  <c:v>6.58</c:v>
                </c:pt>
                <c:pt idx="3">
                  <c:v>8.6300000000000008</c:v>
                </c:pt>
              </c:numCache>
            </c:numRef>
          </c:xVal>
          <c:yVal>
            <c:numRef>
              <c:f>Sheet2!$B$1:$B$4</c:f>
              <c:numCache>
                <c:formatCode>General</c:formatCode>
                <c:ptCount val="4"/>
                <c:pt idx="0">
                  <c:v>2.17</c:v>
                </c:pt>
                <c:pt idx="1">
                  <c:v>1.9500000000000004</c:v>
                </c:pt>
                <c:pt idx="2">
                  <c:v>1.52</c:v>
                </c:pt>
                <c:pt idx="3">
                  <c:v>1.47</c:v>
                </c:pt>
              </c:numCache>
            </c:numRef>
          </c:yVal>
          <c:smooth val="1"/>
        </c:ser>
        <c:dLbls/>
        <c:axId val="47835008"/>
        <c:axId val="48157056"/>
      </c:scatterChart>
      <c:valAx>
        <c:axId val="47835008"/>
        <c:scaling>
          <c:orientation val="minMax"/>
          <c:min val="2"/>
        </c:scaling>
        <c:axPos val="b"/>
        <c:majorGridlines>
          <c:spPr>
            <a:ln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lang="en-US" sz="1200"/>
                </a:pPr>
                <a:r>
                  <a:rPr lang="en-CA" sz="1200"/>
                  <a:t>Waveguide</a:t>
                </a:r>
                <a:r>
                  <a:rPr lang="en-CA" sz="1200" baseline="0"/>
                  <a:t> size (um)</a:t>
                </a:r>
                <a:endParaRPr lang="en-CA" sz="1200"/>
              </a:p>
            </c:rich>
          </c:tx>
          <c:layout/>
        </c:title>
        <c:numFmt formatCode="General" sourceLinked="1"/>
        <c:minorTickMark val="out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8157056"/>
        <c:crosses val="autoZero"/>
        <c:crossBetween val="midCat"/>
        <c:minorUnit val="0.5"/>
      </c:valAx>
      <c:valAx>
        <c:axId val="48157056"/>
        <c:scaling>
          <c:orientation val="minMax"/>
        </c:scaling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n-US" sz="1200"/>
                </a:pPr>
                <a:r>
                  <a:rPr lang="en-CA" sz="1200"/>
                  <a:t>Threshold current density (kA/cm</a:t>
                </a:r>
                <a:r>
                  <a:rPr lang="en-CA" sz="1200" baseline="30000"/>
                  <a:t>2</a:t>
                </a:r>
                <a:r>
                  <a:rPr lang="en-CA" sz="1200"/>
                  <a:t>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7835008"/>
        <c:crosses val="autoZero"/>
        <c:crossBetween val="midCat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1A80B-43DC-468F-B322-2F01390665B3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3DD2A-8700-4D25-BB35-30EF629F222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3469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39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962EA-5899-46B8-8A9B-928EFB6216CD}" type="datetimeFigureOut">
              <a:rPr lang="en-CA" smtClean="0"/>
              <a:pPr/>
              <a:t>24/09/2014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B5E2C-4C85-4965-9CD2-D90ED872E1E4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9" name="88dca0cd-6138-4b7a-b677-bcd2ce0c8429" descr="406170C1-D66D-47C2-ACB8-ACF2FA33E1FC@gateway"/>
          <p:cNvPicPr>
            <a:picLocks noChangeAspect="1" noChangeArrowheads="1"/>
          </p:cNvPicPr>
          <p:nvPr userDrawn="1"/>
        </p:nvPicPr>
        <p:blipFill>
          <a:blip r:embed="rId13" cstate="print">
            <a:lum contrast="10000"/>
          </a:blip>
          <a:srcRect l="55938" t="81847" b="3391"/>
          <a:stretch>
            <a:fillRect/>
          </a:stretch>
        </p:blipFill>
        <p:spPr bwMode="auto">
          <a:xfrm>
            <a:off x="6290094" y="6219645"/>
            <a:ext cx="2853906" cy="638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 userDrawn="1"/>
        </p:nvCxnSpPr>
        <p:spPr>
          <a:xfrm flipH="1">
            <a:off x="4" y="6567967"/>
            <a:ext cx="7224709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optics.com/laser_specs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39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emf"/><Relationship Id="rId5" Type="http://schemas.openxmlformats.org/officeDocument/2006/relationships/image" Target="../media/image29.jpeg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emf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tiff"/><Relationship Id="rId4" Type="http://schemas.openxmlformats.org/officeDocument/2006/relationships/image" Target="../media/image5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F:\BKUP_hpwork_20110508\Mariano_BKUP_Current\My Documents\Work\AdTech\PR\Picts_ATO\adtech photos\adtech background color.jpg"/>
          <p:cNvPicPr>
            <a:picLocks noChangeAspect="1" noChangeArrowheads="1"/>
          </p:cNvPicPr>
          <p:nvPr/>
        </p:nvPicPr>
        <p:blipFill>
          <a:blip r:embed="rId2" cstate="print"/>
          <a:srcRect b="1502"/>
          <a:stretch>
            <a:fillRect/>
          </a:stretch>
        </p:blipFill>
        <p:spPr bwMode="auto">
          <a:xfrm>
            <a:off x="0" y="0"/>
            <a:ext cx="9146136" cy="6219645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1632550"/>
            <a:ext cx="9144000" cy="1143000"/>
          </a:xfrm>
        </p:spPr>
        <p:txBody>
          <a:bodyPr>
            <a:noAutofit/>
          </a:bodyPr>
          <a:lstStyle/>
          <a:p>
            <a:r>
              <a:rPr lang="en-CA" sz="4000" dirty="0" smtClean="0">
                <a:solidFill>
                  <a:schemeClr val="bg1"/>
                </a:solidFill>
              </a:rPr>
              <a:t>Manufacturing and performance of quantum cascade lasers </a:t>
            </a:r>
            <a:br>
              <a:rPr lang="en-CA" sz="4000" dirty="0" smtClean="0">
                <a:solidFill>
                  <a:schemeClr val="bg1"/>
                </a:solidFill>
              </a:rPr>
            </a:br>
            <a:r>
              <a:rPr lang="en-CA" sz="4000" dirty="0" smtClean="0">
                <a:solidFill>
                  <a:schemeClr val="bg1"/>
                </a:solidFill>
              </a:rPr>
              <a:t>for industrial applications</a:t>
            </a:r>
            <a:endParaRPr lang="en-CA" sz="4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62041" y="4060020"/>
            <a:ext cx="341497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Mariano Troccoli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Director, Product Development</a:t>
            </a:r>
          </a:p>
          <a:p>
            <a:pPr algn="ctr"/>
            <a:r>
              <a:rPr lang="en-US" sz="2000" dirty="0" err="1" smtClean="0">
                <a:solidFill>
                  <a:schemeClr val="bg1"/>
                </a:solidFill>
              </a:rPr>
              <a:t>AdTech</a:t>
            </a:r>
            <a:r>
              <a:rPr lang="en-US" sz="2000" dirty="0" smtClean="0">
                <a:solidFill>
                  <a:schemeClr val="bg1"/>
                </a:solidFill>
              </a:rPr>
              <a:t> Optics Inc.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In-house capabilities at ATO</a:t>
            </a:r>
            <a:endParaRPr lang="en-CA" dirty="0"/>
          </a:p>
        </p:txBody>
      </p:sp>
      <p:sp>
        <p:nvSpPr>
          <p:cNvPr id="4" name="Down Arrow 3"/>
          <p:cNvSpPr/>
          <p:nvPr/>
        </p:nvSpPr>
        <p:spPr>
          <a:xfrm rot="18116745">
            <a:off x="3594364" y="86490"/>
            <a:ext cx="1331087" cy="7318008"/>
          </a:xfrm>
          <a:prstGeom prst="downArrow">
            <a:avLst>
              <a:gd name="adj1" fmla="val 50000"/>
              <a:gd name="adj2" fmla="val 6168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4343400" y="3505200"/>
            <a:ext cx="2286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u="sng" dirty="0" smtClean="0"/>
              <a:t>Device Fabrication</a:t>
            </a:r>
            <a:endParaRPr lang="en-US" sz="2000" dirty="0" smtClean="0"/>
          </a:p>
          <a:p>
            <a:pPr algn="r"/>
            <a:r>
              <a:rPr lang="en-US" sz="1600" dirty="0" smtClean="0"/>
              <a:t>buried-het process </a:t>
            </a:r>
          </a:p>
          <a:p>
            <a:pPr algn="r"/>
            <a:r>
              <a:rPr lang="en-US" sz="1600" dirty="0" smtClean="0"/>
              <a:t>for RT CW operation</a:t>
            </a:r>
            <a:endParaRPr lang="en-CA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51816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Test and Mounting</a:t>
            </a:r>
          </a:p>
          <a:p>
            <a:r>
              <a:rPr lang="en-US" sz="1600" dirty="0" smtClean="0"/>
              <a:t>C or CS open-mount, TO-3, HHL</a:t>
            </a:r>
            <a:endParaRPr lang="en-CA" sz="1600" dirty="0"/>
          </a:p>
        </p:txBody>
      </p:sp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2" cstate="print"/>
          <a:srcRect l="4787" r="25000"/>
          <a:stretch>
            <a:fillRect/>
          </a:stretch>
        </p:blipFill>
        <p:spPr bwMode="auto">
          <a:xfrm>
            <a:off x="2895600" y="1241048"/>
            <a:ext cx="368215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61468" y="1524000"/>
            <a:ext cx="258173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/>
              <a:t>Laser Design</a:t>
            </a:r>
          </a:p>
          <a:p>
            <a:r>
              <a:rPr lang="en-US" sz="1600" dirty="0" smtClean="0"/>
              <a:t>full modeling of QCL devices </a:t>
            </a:r>
          </a:p>
          <a:p>
            <a:r>
              <a:rPr lang="en-US" sz="1600" dirty="0" smtClean="0"/>
              <a:t>with proprietary software</a:t>
            </a:r>
            <a:endParaRPr lang="en-CA" sz="1600" dirty="0"/>
          </a:p>
        </p:txBody>
      </p:sp>
      <p:grpSp>
        <p:nvGrpSpPr>
          <p:cNvPr id="3" name="Group 8"/>
          <p:cNvGrpSpPr/>
          <p:nvPr/>
        </p:nvGrpSpPr>
        <p:grpSpPr>
          <a:xfrm>
            <a:off x="128119" y="2438400"/>
            <a:ext cx="2310281" cy="1443634"/>
            <a:chOff x="4068044" y="2377940"/>
            <a:chExt cx="2066392" cy="1291234"/>
          </a:xfrm>
        </p:grpSpPr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4392715" y="2744547"/>
              <a:ext cx="631754" cy="246208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5380254" y="3311368"/>
              <a:ext cx="631754" cy="232680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100"/>
            </a:p>
          </p:txBody>
        </p:sp>
        <p:pic>
          <p:nvPicPr>
            <p:cNvPr id="12" name="Picture 28"/>
            <p:cNvPicPr>
              <a:picLocks noChangeAspect="1" noChangeArrowheads="1"/>
            </p:cNvPicPr>
            <p:nvPr/>
          </p:nvPicPr>
          <p:blipFill>
            <a:blip r:embed="rId3" cstate="print"/>
            <a:srcRect l="2821" t="2983" r="5357" b="22098"/>
            <a:stretch>
              <a:fillRect/>
            </a:stretch>
          </p:blipFill>
          <p:spPr bwMode="auto">
            <a:xfrm>
              <a:off x="4068044" y="2547717"/>
              <a:ext cx="1997096" cy="11214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4182351" y="2377940"/>
              <a:ext cx="361872" cy="228622"/>
              <a:chOff x="454" y="1505"/>
              <a:chExt cx="449" cy="338"/>
            </a:xfrm>
          </p:grpSpPr>
          <p:sp>
            <p:nvSpPr>
              <p:cNvPr id="23" name="AutoShape 6"/>
              <p:cNvSpPr>
                <a:spLocks noChangeAspect="1" noChangeArrowheads="1"/>
              </p:cNvSpPr>
              <p:nvPr/>
            </p:nvSpPr>
            <p:spPr bwMode="auto">
              <a:xfrm rot="9096604">
                <a:off x="710" y="1571"/>
                <a:ext cx="98" cy="140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4" name="AutoShape 7"/>
              <p:cNvSpPr>
                <a:spLocks noChangeAspect="1" noChangeArrowheads="1"/>
              </p:cNvSpPr>
              <p:nvPr/>
            </p:nvSpPr>
            <p:spPr bwMode="auto">
              <a:xfrm rot="14496604">
                <a:off x="753" y="1553"/>
                <a:ext cx="197" cy="102"/>
              </a:xfrm>
              <a:prstGeom prst="downArrow">
                <a:avLst>
                  <a:gd name="adj1" fmla="val 100000"/>
                  <a:gd name="adj2" fmla="val 100000"/>
                </a:avLst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5" name="AutoShape 8"/>
              <p:cNvSpPr>
                <a:spLocks noChangeAspect="1" noChangeArrowheads="1"/>
              </p:cNvSpPr>
              <p:nvPr/>
            </p:nvSpPr>
            <p:spPr bwMode="auto">
              <a:xfrm rot="9096604">
                <a:off x="626" y="1618"/>
                <a:ext cx="98" cy="141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6" name="AutoShape 9"/>
              <p:cNvSpPr>
                <a:spLocks noChangeAspect="1" noChangeArrowheads="1"/>
              </p:cNvSpPr>
              <p:nvPr/>
            </p:nvSpPr>
            <p:spPr bwMode="auto">
              <a:xfrm rot="9096604">
                <a:off x="538" y="1655"/>
                <a:ext cx="98" cy="140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7" name="AutoShape 10"/>
              <p:cNvSpPr>
                <a:spLocks noChangeAspect="1" noChangeArrowheads="1"/>
              </p:cNvSpPr>
              <p:nvPr/>
            </p:nvSpPr>
            <p:spPr bwMode="auto">
              <a:xfrm rot="9096604">
                <a:off x="454" y="1702"/>
                <a:ext cx="98" cy="141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5155690" y="2976551"/>
              <a:ext cx="0" cy="3760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100"/>
            </a:p>
          </p:txBody>
        </p:sp>
        <p:grpSp>
          <p:nvGrpSpPr>
            <p:cNvPr id="13" name="Group 14"/>
            <p:cNvGrpSpPr>
              <a:grpSpLocks/>
            </p:cNvGrpSpPr>
            <p:nvPr/>
          </p:nvGrpSpPr>
          <p:grpSpPr bwMode="auto">
            <a:xfrm>
              <a:off x="5190182" y="2962347"/>
              <a:ext cx="361872" cy="228622"/>
              <a:chOff x="454" y="1505"/>
              <a:chExt cx="449" cy="338"/>
            </a:xfrm>
          </p:grpSpPr>
          <p:sp>
            <p:nvSpPr>
              <p:cNvPr id="18" name="AutoShape 15"/>
              <p:cNvSpPr>
                <a:spLocks noChangeAspect="1" noChangeArrowheads="1"/>
              </p:cNvSpPr>
              <p:nvPr/>
            </p:nvSpPr>
            <p:spPr bwMode="auto">
              <a:xfrm rot="9096604">
                <a:off x="710" y="1571"/>
                <a:ext cx="98" cy="140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19" name="AutoShape 16"/>
              <p:cNvSpPr>
                <a:spLocks noChangeAspect="1" noChangeArrowheads="1"/>
              </p:cNvSpPr>
              <p:nvPr/>
            </p:nvSpPr>
            <p:spPr bwMode="auto">
              <a:xfrm rot="14496604">
                <a:off x="753" y="1553"/>
                <a:ext cx="197" cy="102"/>
              </a:xfrm>
              <a:prstGeom prst="downArrow">
                <a:avLst>
                  <a:gd name="adj1" fmla="val 100000"/>
                  <a:gd name="adj2" fmla="val 100000"/>
                </a:avLst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0" name="AutoShape 17"/>
              <p:cNvSpPr>
                <a:spLocks noChangeAspect="1" noChangeArrowheads="1"/>
              </p:cNvSpPr>
              <p:nvPr/>
            </p:nvSpPr>
            <p:spPr bwMode="auto">
              <a:xfrm rot="9096604">
                <a:off x="626" y="1618"/>
                <a:ext cx="98" cy="141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1" name="AutoShape 18"/>
              <p:cNvSpPr>
                <a:spLocks noChangeAspect="1" noChangeArrowheads="1"/>
              </p:cNvSpPr>
              <p:nvPr/>
            </p:nvSpPr>
            <p:spPr bwMode="auto">
              <a:xfrm rot="9096604">
                <a:off x="538" y="1655"/>
                <a:ext cx="98" cy="140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  <p:sp>
            <p:nvSpPr>
              <p:cNvPr id="22" name="AutoShape 19"/>
              <p:cNvSpPr>
                <a:spLocks noChangeAspect="1" noChangeArrowheads="1"/>
              </p:cNvSpPr>
              <p:nvPr/>
            </p:nvSpPr>
            <p:spPr bwMode="auto">
              <a:xfrm rot="9096604">
                <a:off x="454" y="1702"/>
                <a:ext cx="98" cy="141"/>
              </a:xfrm>
              <a:prstGeom prst="wave">
                <a:avLst>
                  <a:gd name="adj1" fmla="val 17144"/>
                  <a:gd name="adj2" fmla="val 0"/>
                </a:avLst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100"/>
              </a:p>
            </p:txBody>
          </p:sp>
        </p:grp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>
              <a:off x="5163807" y="3359392"/>
              <a:ext cx="125810" cy="1332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100"/>
            </a:p>
          </p:txBody>
        </p:sp>
        <p:sp>
          <p:nvSpPr>
            <p:cNvPr id="17" name="Line 31"/>
            <p:cNvSpPr>
              <a:spLocks noChangeShapeType="1"/>
            </p:cNvSpPr>
            <p:nvPr/>
          </p:nvSpPr>
          <p:spPr bwMode="auto">
            <a:xfrm>
              <a:off x="4970357" y="2485975"/>
              <a:ext cx="116407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stealth" w="med" len="med"/>
              <a:tailEnd/>
            </a:ln>
            <a:effectLst/>
          </p:spPr>
          <p:txBody>
            <a:bodyPr/>
            <a:lstStyle/>
            <a:p>
              <a:endParaRPr lang="en-US" sz="110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617298" y="3069848"/>
            <a:ext cx="195470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/>
              <a:t>MOCVD Growth</a:t>
            </a:r>
            <a:r>
              <a:rPr lang="en-US" sz="2000" dirty="0" smtClean="0"/>
              <a:t> </a:t>
            </a:r>
          </a:p>
          <a:p>
            <a:r>
              <a:rPr lang="en-US" sz="1600" dirty="0" smtClean="0"/>
              <a:t>2 reactors dedicated </a:t>
            </a:r>
          </a:p>
          <a:p>
            <a:r>
              <a:rPr lang="en-US" sz="1600" dirty="0" smtClean="0"/>
              <a:t>to QCLs production</a:t>
            </a:r>
            <a:endParaRPr lang="en-CA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1062335"/>
            <a:ext cx="2243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FROM CONCEPT</a:t>
            </a:r>
            <a:endParaRPr lang="en-CA" sz="24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92266" y="5786735"/>
            <a:ext cx="235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 PRODUCTION</a:t>
            </a:r>
            <a:endParaRPr lang="en-CA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1" name="Picture 30"/>
          <p:cNvPicPr/>
          <p:nvPr/>
        </p:nvPicPr>
        <p:blipFill>
          <a:blip r:embed="rId4" cstate="print"/>
          <a:srcRect l="44164" t="20115" r="2785" b="7737"/>
          <a:stretch>
            <a:fillRect/>
          </a:stretch>
        </p:blipFill>
        <p:spPr bwMode="auto">
          <a:xfrm>
            <a:off x="7578839" y="2590800"/>
            <a:ext cx="1565161" cy="159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2" descr="C:\Users\Armando\Desktop\Photo West 2011\101CANON\IMG_1456.JPG"/>
          <p:cNvPicPr>
            <a:picLocks noChangeAspect="1" noChangeArrowheads="1"/>
          </p:cNvPicPr>
          <p:nvPr/>
        </p:nvPicPr>
        <p:blipFill>
          <a:blip r:embed="rId5" cstate="print"/>
          <a:srcRect l="9121" t="7794" r="14262" b="17689"/>
          <a:stretch>
            <a:fillRect/>
          </a:stretch>
        </p:blipFill>
        <p:spPr bwMode="auto">
          <a:xfrm>
            <a:off x="6781323" y="3771057"/>
            <a:ext cx="1829277" cy="1334343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/>
          <a:srcRect l="9151" r="6663" b="6393"/>
          <a:stretch>
            <a:fillRect/>
          </a:stretch>
        </p:blipFill>
        <p:spPr bwMode="auto">
          <a:xfrm>
            <a:off x="0" y="3962400"/>
            <a:ext cx="3505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C:\Documents and Settings\Mariano\My Documents\Work\AdTech\Proj Mgmt\MDA Ph1SBIR 2010\SOWs and Reports\SEM.jpg"/>
          <p:cNvPicPr>
            <a:picLocks noChangeAspect="1" noChangeArrowheads="1"/>
          </p:cNvPicPr>
          <p:nvPr/>
        </p:nvPicPr>
        <p:blipFill>
          <a:blip r:embed="rId7" cstate="print"/>
          <a:srcRect l="23183" t="20105" r="19536" b="22970"/>
          <a:stretch>
            <a:fillRect/>
          </a:stretch>
        </p:blipFill>
        <p:spPr bwMode="auto">
          <a:xfrm>
            <a:off x="3657600" y="4397752"/>
            <a:ext cx="2658137" cy="1981200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6996022" y="1035170"/>
            <a:ext cx="18952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YRS in business</a:t>
            </a:r>
          </a:p>
          <a:p>
            <a:r>
              <a:rPr lang="en-US" dirty="0" smtClean="0"/>
              <a:t>25 PPL on QCLs</a:t>
            </a:r>
          </a:p>
          <a:p>
            <a:r>
              <a:rPr lang="en-US" dirty="0" smtClean="0"/>
              <a:t>11,000 SQFT</a:t>
            </a:r>
          </a:p>
          <a:p>
            <a:r>
              <a:rPr lang="en-US" dirty="0" smtClean="0"/>
              <a:t>ITAR compliant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Mid-IR “molecular fingerprints”</a:t>
            </a:r>
            <a:endParaRPr lang="en-CA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 l="5139" t="16874" r="4283" b="5869"/>
          <a:stretch>
            <a:fillRect/>
          </a:stretch>
        </p:blipFill>
        <p:spPr bwMode="auto">
          <a:xfrm>
            <a:off x="719572" y="1139398"/>
            <a:ext cx="8101108" cy="518189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675861" y="5897217"/>
            <a:ext cx="543339" cy="58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93601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CW DFB QC Lasers: </a:t>
            </a:r>
            <a:br>
              <a:rPr lang="en-US" dirty="0" smtClean="0"/>
            </a:br>
            <a:r>
              <a:rPr lang="en-US" dirty="0" smtClean="0"/>
              <a:t>wide range coverage of the mid-IR</a:t>
            </a:r>
            <a:endParaRPr lang="en-C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3729476" y="1337096"/>
            <a:ext cx="4724400" cy="231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57676" y="1619250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30dB SMSR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CW, RT Operation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3-4 cm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r>
              <a:rPr lang="en-US" dirty="0" err="1" smtClean="0"/>
              <a:t>tunability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Broad coverage of mid-IR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Scalable technology for affordable, portable sensors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202392"/>
            <a:ext cx="6759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Full list of DFB wavelengths is available at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www.atoptics.com/laser_specs.html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527" y="3708438"/>
            <a:ext cx="3176902" cy="246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>
          <a:xfrm>
            <a:off x="8521148" y="1497496"/>
            <a:ext cx="0" cy="170953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5255" y="1166190"/>
            <a:ext cx="128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New: 12um</a:t>
            </a:r>
            <a:endParaRPr lang="en-CA" b="1" dirty="0"/>
          </a:p>
        </p:txBody>
      </p:sp>
      <p:pic>
        <p:nvPicPr>
          <p:cNvPr id="12" name="Picture 2" descr="F:\BKUP_hpwork_20110508\Mariano_BKUP_Current\My Documents\Work\AdTech\PR\Picts_ATO\_MG_9612.JPG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>
            <a:off x="4581251" y="3530323"/>
            <a:ext cx="4088296" cy="27238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Mid-IR spectroscopy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344557" y="1272211"/>
            <a:ext cx="478034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Analytical</a:t>
            </a:r>
          </a:p>
          <a:p>
            <a:r>
              <a:rPr lang="en-US" dirty="0" smtClean="0"/>
              <a:t>	Hyper-spectral imaging</a:t>
            </a:r>
          </a:p>
          <a:p>
            <a:r>
              <a:rPr lang="en-US" dirty="0" smtClean="0"/>
              <a:t>	Microscopy</a:t>
            </a:r>
          </a:p>
          <a:p>
            <a:r>
              <a:rPr lang="en-US" dirty="0" smtClean="0"/>
              <a:t>	Analysis of food, water, fluids, etc.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Environmental</a:t>
            </a:r>
          </a:p>
          <a:p>
            <a:r>
              <a:rPr lang="en-US" dirty="0" smtClean="0"/>
              <a:t>	Emissions &amp; pollutant monitoring</a:t>
            </a:r>
          </a:p>
          <a:p>
            <a:r>
              <a:rPr lang="en-US" dirty="0" smtClean="0"/>
              <a:t>	Power generation &amp; catalytic processes</a:t>
            </a:r>
          </a:p>
          <a:p>
            <a:r>
              <a:rPr lang="en-US" dirty="0" smtClean="0"/>
              <a:t>	Combustion processes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Defense &amp; Security</a:t>
            </a:r>
          </a:p>
          <a:p>
            <a:r>
              <a:rPr lang="en-US" dirty="0" smtClean="0"/>
              <a:t>	IRCM</a:t>
            </a:r>
          </a:p>
          <a:p>
            <a:r>
              <a:rPr lang="en-US" dirty="0" smtClean="0"/>
              <a:t>	IED detection</a:t>
            </a:r>
          </a:p>
          <a:p>
            <a:r>
              <a:rPr lang="en-US" dirty="0" smtClean="0"/>
              <a:t>	Stand-off </a:t>
            </a:r>
            <a:r>
              <a:rPr lang="en-US" dirty="0" err="1" smtClean="0"/>
              <a:t>haz</a:t>
            </a:r>
            <a:r>
              <a:rPr lang="en-US" dirty="0" smtClean="0"/>
              <a:t>-mat detection</a:t>
            </a:r>
          </a:p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Industrial</a:t>
            </a:r>
          </a:p>
          <a:p>
            <a:r>
              <a:rPr lang="en-US" dirty="0" smtClean="0"/>
              <a:t>	Process monitoring and optimization</a:t>
            </a:r>
          </a:p>
          <a:p>
            <a:r>
              <a:rPr lang="en-US" dirty="0" smtClean="0"/>
              <a:t>	Leak detection</a:t>
            </a:r>
          </a:p>
          <a:p>
            <a:r>
              <a:rPr lang="en-US" dirty="0" smtClean="0"/>
              <a:t>	Quality control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Bio-medical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04522" y="1378226"/>
            <a:ext cx="2854051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Advantages of </a:t>
            </a:r>
          </a:p>
          <a:p>
            <a:r>
              <a:rPr lang="en-US" sz="2400" b="1" dirty="0" smtClean="0"/>
              <a:t>Optical Detection:</a:t>
            </a:r>
          </a:p>
          <a:p>
            <a:endParaRPr lang="en-US" dirty="0" smtClean="0"/>
          </a:p>
          <a:p>
            <a:r>
              <a:rPr lang="en-US" dirty="0" smtClean="0"/>
              <a:t>	Non-invasive</a:t>
            </a:r>
          </a:p>
          <a:p>
            <a:r>
              <a:rPr lang="en-US" dirty="0" smtClean="0"/>
              <a:t>	Highly Selective</a:t>
            </a:r>
          </a:p>
          <a:p>
            <a:r>
              <a:rPr lang="en-US" dirty="0" smtClean="0"/>
              <a:t>	Highly Sensitive</a:t>
            </a:r>
          </a:p>
          <a:p>
            <a:r>
              <a:rPr lang="en-US" dirty="0" smtClean="0"/>
              <a:t>	In-situ or stand-off</a:t>
            </a:r>
          </a:p>
          <a:p>
            <a:r>
              <a:rPr lang="en-US" dirty="0" smtClean="0"/>
              <a:t>	Clean</a:t>
            </a:r>
          </a:p>
        </p:txBody>
      </p:sp>
      <p:pic>
        <p:nvPicPr>
          <p:cNvPr id="6" name="Picture 3" descr="F:\Mariano_BKUP_current\My Documents\Work\AdTech\Presentations\2012 SPIE DSS\GasLe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1234" y="4066150"/>
            <a:ext cx="3143983" cy="2033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911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F:\BKUP_hpwork_20110508\Mariano_BKUP_Current\My Documents\Work\AdTech\PR\Picts_ATO\Picts VHL HHL\DSCN2594.JPG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 l="32358" t="38731" r="29013" b="28562"/>
          <a:stretch>
            <a:fillRect/>
          </a:stretch>
        </p:blipFill>
        <p:spPr bwMode="auto">
          <a:xfrm>
            <a:off x="6493564" y="1183928"/>
            <a:ext cx="2372129" cy="150625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Direct Absorption measurements with a DFB QCL: detector saturation issues</a:t>
            </a:r>
            <a:endParaRPr lang="en-CA" sz="4000" dirty="0"/>
          </a:p>
        </p:txBody>
      </p:sp>
      <p:grpSp>
        <p:nvGrpSpPr>
          <p:cNvPr id="7" name="Group 6"/>
          <p:cNvGrpSpPr/>
          <p:nvPr/>
        </p:nvGrpSpPr>
        <p:grpSpPr>
          <a:xfrm>
            <a:off x="305874" y="1193566"/>
            <a:ext cx="5886392" cy="2895600"/>
            <a:chOff x="2971800" y="1219200"/>
            <a:chExt cx="5886392" cy="2895600"/>
          </a:xfrm>
        </p:grpSpPr>
        <p:sp>
          <p:nvSpPr>
            <p:cNvPr id="8" name="Rectangle 7"/>
            <p:cNvSpPr/>
            <p:nvPr/>
          </p:nvSpPr>
          <p:spPr>
            <a:xfrm>
              <a:off x="2971800" y="1219200"/>
              <a:ext cx="5867400" cy="28956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06281" y="1322171"/>
              <a:ext cx="2957195" cy="2719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00997" y="1322171"/>
              <a:ext cx="2957195" cy="2719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/>
          <p:nvPr/>
        </p:nvGrpSpPr>
        <p:grpSpPr>
          <a:xfrm>
            <a:off x="5336259" y="2801585"/>
            <a:ext cx="3632962" cy="3494744"/>
            <a:chOff x="4984124" y="1159095"/>
            <a:chExt cx="3280123" cy="31553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Rectangle 11"/>
            <p:cNvSpPr/>
            <p:nvPr/>
          </p:nvSpPr>
          <p:spPr>
            <a:xfrm>
              <a:off x="4984124" y="1171977"/>
              <a:ext cx="3232597" cy="314244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21"/>
            <p:cNvGrpSpPr/>
            <p:nvPr/>
          </p:nvGrpSpPr>
          <p:grpSpPr>
            <a:xfrm>
              <a:off x="5100033" y="1275012"/>
              <a:ext cx="3002571" cy="2931081"/>
              <a:chOff x="837127" y="2150772"/>
              <a:chExt cx="2228045" cy="217499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 flipH="1" flipV="1">
                <a:off x="1262130" y="2730322"/>
                <a:ext cx="1854557" cy="1107583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6" name="Picture 15"/>
              <p:cNvPicPr/>
              <p:nvPr/>
            </p:nvPicPr>
            <p:blipFill>
              <a:blip r:embed="rId4" cstate="print"/>
              <a:srcRect l="54351" t="12247" r="7808" b="47587"/>
              <a:stretch>
                <a:fillRect/>
              </a:stretch>
            </p:blipFill>
            <p:spPr bwMode="auto">
              <a:xfrm>
                <a:off x="837127" y="2150772"/>
                <a:ext cx="2228045" cy="21749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5075114" y="1159095"/>
              <a:ext cx="3189133" cy="361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Line scanning by current tuning</a:t>
              </a:r>
              <a:endParaRPr lang="en-US" sz="20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65826" y="3738600"/>
            <a:ext cx="3886491" cy="2941622"/>
            <a:chOff x="228600" y="3418151"/>
            <a:chExt cx="4343400" cy="3287449"/>
          </a:xfrm>
        </p:grpSpPr>
        <p:sp>
          <p:nvSpPr>
            <p:cNvPr id="5" name="Rectangle 4"/>
            <p:cNvSpPr/>
            <p:nvPr/>
          </p:nvSpPr>
          <p:spPr>
            <a:xfrm>
              <a:off x="228600" y="3429000"/>
              <a:ext cx="4343400" cy="32766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8600" y="3418151"/>
              <a:ext cx="4343400" cy="3287449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  <a:effectLst/>
          </p:spPr>
        </p:pic>
      </p:grpSp>
      <p:sp>
        <p:nvSpPr>
          <p:cNvPr id="18" name="Oval 17"/>
          <p:cNvSpPr/>
          <p:nvPr/>
        </p:nvSpPr>
        <p:spPr>
          <a:xfrm>
            <a:off x="3536830" y="1250830"/>
            <a:ext cx="526212" cy="4313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Box 18"/>
          <p:cNvSpPr txBox="1"/>
          <p:nvPr/>
        </p:nvSpPr>
        <p:spPr>
          <a:xfrm>
            <a:off x="4088920" y="1190448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Elephant" pitchFamily="18" charset="0"/>
              </a:rPr>
              <a:t>!!</a:t>
            </a:r>
            <a:endParaRPr lang="en-CA" sz="3200" dirty="0">
              <a:solidFill>
                <a:srgbClr val="FF0000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289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Photo-Acoustic Sensing systems </a:t>
            </a:r>
            <a:br>
              <a:rPr lang="en-US" dirty="0" smtClean="0"/>
            </a:br>
            <a:r>
              <a:rPr lang="en-US" dirty="0" smtClean="0"/>
              <a:t>benefit from Hi Power QCLs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359042"/>
          <a:ext cx="7467600" cy="444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2895600"/>
                <a:gridCol w="2971800"/>
              </a:tblGrid>
              <a:tr h="146305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Sensor system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 smtClean="0"/>
                        <a:t>Multipass</a:t>
                      </a:r>
                      <a:r>
                        <a:rPr lang="en-US" altLang="zh-CN" sz="1800" dirty="0" smtClean="0"/>
                        <a:t> system</a:t>
                      </a:r>
                      <a:endParaRPr lang="zh-CN" altLang="en-US" sz="1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QEPAS system</a:t>
                      </a:r>
                      <a:endParaRPr lang="zh-CN" altLang="en-US" sz="1800" dirty="0"/>
                    </a:p>
                  </a:txBody>
                  <a:tcPr anchor="b"/>
                </a:tc>
              </a:tr>
              <a:tr h="51724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Cell volume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225 ml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7.5 ml</a:t>
                      </a:r>
                      <a:endParaRPr lang="zh-CN" altLang="en-US" sz="1800" dirty="0"/>
                    </a:p>
                  </a:txBody>
                  <a:tcPr anchor="ctr"/>
                </a:tc>
              </a:tr>
              <a:tr h="4881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Response </a:t>
                      </a:r>
                      <a:r>
                        <a:rPr lang="en-US" altLang="zh-CN" sz="1800" b="1" dirty="0" smtClean="0">
                          <a:latin typeface="Symbol" pitchFamily="18" charset="2"/>
                        </a:rPr>
                        <a:t>t</a:t>
                      </a:r>
                      <a:endParaRPr lang="zh-CN" altLang="en-US" sz="1800" b="1" dirty="0">
                        <a:latin typeface="Symbol" pitchFamily="18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~1 minute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Several</a:t>
                      </a:r>
                      <a:r>
                        <a:rPr lang="en-US" altLang="zh-CN" sz="1800" baseline="0" dirty="0" smtClean="0"/>
                        <a:t> seconds</a:t>
                      </a:r>
                      <a:endParaRPr lang="zh-CN" altLang="en-US" sz="1800" dirty="0"/>
                    </a:p>
                  </a:txBody>
                  <a:tcPr anchor="ctr"/>
                </a:tc>
              </a:tr>
              <a:tr h="50243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Optical path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57 m (17 cm cell length)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1 cm</a:t>
                      </a:r>
                      <a:endParaRPr lang="zh-CN" altLang="en-US" sz="1800" dirty="0"/>
                    </a:p>
                  </a:txBody>
                  <a:tcPr anchor="ctr"/>
                </a:tc>
              </a:tr>
              <a:tr h="48816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Laser power</a:t>
                      </a:r>
                      <a:endParaRPr lang="zh-CN" altLang="en-US" sz="18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aseline="0" dirty="0" smtClean="0"/>
                        <a:t>1-10 </a:t>
                      </a:r>
                      <a:r>
                        <a:rPr lang="en-US" altLang="zh-CN" sz="1800" dirty="0" err="1" smtClean="0"/>
                        <a:t>mWs</a:t>
                      </a:r>
                      <a:endParaRPr lang="zh-CN" altLang="en-US" sz="18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120</a:t>
                      </a:r>
                      <a:r>
                        <a:rPr lang="en-US" altLang="zh-CN" sz="1800" dirty="0" smtClean="0">
                          <a:sym typeface="Symbol"/>
                        </a:rPr>
                        <a:t></a:t>
                      </a:r>
                      <a:r>
                        <a:rPr lang="en-US" altLang="zh-CN" sz="1800" dirty="0" smtClean="0"/>
                        <a:t>150 </a:t>
                      </a:r>
                      <a:r>
                        <a:rPr lang="en-US" altLang="zh-CN" sz="1800" dirty="0" err="1" smtClean="0"/>
                        <a:t>mW</a:t>
                      </a:r>
                      <a:endParaRPr lang="zh-CN" altLang="en-US" sz="18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5324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BG noise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Etalon fringe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Optical/thermal noise</a:t>
                      </a:r>
                      <a:endParaRPr lang="zh-CN" altLang="en-US" sz="1800" dirty="0"/>
                    </a:p>
                  </a:txBody>
                  <a:tcPr anchor="ctr"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/>
                        <a:t>MDC (1s)</a:t>
                      </a:r>
                      <a:endParaRPr lang="zh-CN" alt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CH</a:t>
                      </a:r>
                      <a:r>
                        <a:rPr lang="en-US" altLang="zh-CN" sz="1800" baseline="-25000" dirty="0" smtClean="0"/>
                        <a:t>4</a:t>
                      </a:r>
                      <a:r>
                        <a:rPr lang="en-US" altLang="zh-CN" sz="1800" dirty="0" smtClean="0"/>
                        <a:t>: 5.9 ppb, N</a:t>
                      </a:r>
                      <a:r>
                        <a:rPr lang="en-US" altLang="zh-CN" sz="1800" baseline="-25000" dirty="0" smtClean="0"/>
                        <a:t>2</a:t>
                      </a:r>
                      <a:r>
                        <a:rPr lang="en-US" altLang="zh-CN" sz="1800" dirty="0" smtClean="0"/>
                        <a:t>O:</a:t>
                      </a:r>
                      <a:r>
                        <a:rPr lang="en-US" altLang="zh-CN" sz="1800" baseline="0" dirty="0" smtClean="0"/>
                        <a:t> 2.6 ppb</a:t>
                      </a:r>
                      <a:endParaRPr lang="zh-CN" alt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smtClean="0"/>
                        <a:t>CH</a:t>
                      </a:r>
                      <a:r>
                        <a:rPr lang="en-US" altLang="zh-CN" sz="1800" baseline="-25000" dirty="0" smtClean="0"/>
                        <a:t>4</a:t>
                      </a:r>
                      <a:r>
                        <a:rPr lang="en-US" altLang="zh-CN" sz="1800" dirty="0" smtClean="0"/>
                        <a:t>: 13 ppb, N</a:t>
                      </a:r>
                      <a:r>
                        <a:rPr lang="en-US" altLang="zh-CN" sz="1800" baseline="-25000" dirty="0" smtClean="0"/>
                        <a:t>2</a:t>
                      </a:r>
                      <a:r>
                        <a:rPr lang="en-US" altLang="zh-CN" sz="1800" dirty="0" smtClean="0"/>
                        <a:t>O:</a:t>
                      </a:r>
                      <a:r>
                        <a:rPr lang="en-US" altLang="zh-CN" sz="1800" baseline="0" dirty="0" smtClean="0"/>
                        <a:t> 6ppb </a:t>
                      </a:r>
                      <a:endParaRPr lang="zh-CN" alt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743200" y="1510548"/>
            <a:ext cx="2438400" cy="990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ounded Rectangle 5"/>
          <p:cNvSpPr/>
          <p:nvPr/>
        </p:nvSpPr>
        <p:spPr>
          <a:xfrm>
            <a:off x="5715000" y="1510548"/>
            <a:ext cx="2438400" cy="990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2" descr="http://imagebank.osa.org/getImage.xqy?img=QC5mdWxsLG9lLTE5LTIxLTIwMjI0LWcwMDE&amp;article=oe-19-21-20224-g001"/>
          <p:cNvPicPr>
            <a:picLocks noChangeAspect="1" noChangeArrowheads="1"/>
          </p:cNvPicPr>
          <p:nvPr/>
        </p:nvPicPr>
        <p:blipFill>
          <a:blip r:embed="rId2" cstate="print"/>
          <a:srcRect l="17202" r="15873" b="16800"/>
          <a:stretch>
            <a:fillRect/>
          </a:stretch>
        </p:blipFill>
        <p:spPr bwMode="auto">
          <a:xfrm>
            <a:off x="2780278" y="1631846"/>
            <a:ext cx="2325122" cy="716902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5F9FA"/>
              </a:clrFrom>
              <a:clrTo>
                <a:srgbClr val="F5F9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8401" y="1524119"/>
            <a:ext cx="1371599" cy="97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RiceLogo4CLarge300d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25012"/>
            <a:ext cx="1799151" cy="73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2632080" y="2875250"/>
            <a:ext cx="5700701" cy="3193773"/>
            <a:chOff x="2729948" y="2968487"/>
            <a:chExt cx="5700701" cy="3193773"/>
          </a:xfrm>
        </p:grpSpPr>
        <p:pic>
          <p:nvPicPr>
            <p:cNvPr id="10" name="Picture 9" descr="20130212_164727.jpg"/>
            <p:cNvPicPr>
              <a:picLocks noChangeAspect="1"/>
            </p:cNvPicPr>
            <p:nvPr/>
          </p:nvPicPr>
          <p:blipFill>
            <a:blip r:embed="rId5" cstate="print"/>
            <a:srcRect l="1667" t="27778" r="1667" b="12222"/>
            <a:stretch>
              <a:fillRect/>
            </a:stretch>
          </p:blipFill>
          <p:spPr>
            <a:xfrm>
              <a:off x="2729948" y="2968487"/>
              <a:ext cx="5700701" cy="319377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928732" y="4770782"/>
              <a:ext cx="140166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ADTECH</a:t>
              </a:r>
            </a:p>
            <a:p>
              <a:pPr algn="r"/>
              <a:r>
                <a:rPr lang="en-US" sz="2800" b="1" dirty="0" smtClean="0">
                  <a:solidFill>
                    <a:srgbClr val="FF0000"/>
                  </a:solidFill>
                </a:rPr>
                <a:t>QCL</a:t>
              </a:r>
              <a:endParaRPr lang="en-CA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11" idx="0"/>
            </p:cNvCxnSpPr>
            <p:nvPr/>
          </p:nvCxnSpPr>
          <p:spPr>
            <a:xfrm flipV="1">
              <a:off x="3629565" y="4028660"/>
              <a:ext cx="14781" cy="74212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036366" y="4962937"/>
              <a:ext cx="19123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QEPAS CELL</a:t>
              </a:r>
              <a:endParaRPr lang="en-CA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14" idx="0"/>
            </p:cNvCxnSpPr>
            <p:nvPr/>
          </p:nvCxnSpPr>
          <p:spPr>
            <a:xfrm flipV="1">
              <a:off x="6992558" y="4108173"/>
              <a:ext cx="4588" cy="85476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644888" y="4207564"/>
              <a:ext cx="12512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OPTICS</a:t>
              </a:r>
              <a:endParaRPr lang="en-CA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40488" y="3578086"/>
              <a:ext cx="8018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GAS</a:t>
              </a:r>
              <a:endParaRPr lang="en-CA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4002157" y="3803374"/>
              <a:ext cx="2650434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4385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challenges of low-power QCLs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493936" y="1216211"/>
            <a:ext cx="454586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Fundamental limits:</a:t>
            </a:r>
          </a:p>
          <a:p>
            <a:r>
              <a:rPr lang="en-US" dirty="0" smtClean="0"/>
              <a:t>QCL intrinsically a high current device</a:t>
            </a:r>
          </a:p>
          <a:p>
            <a:r>
              <a:rPr lang="en-US" dirty="0" smtClean="0"/>
              <a:t>Short </a:t>
            </a:r>
            <a:r>
              <a:rPr lang="en-US" dirty="0" err="1" smtClean="0"/>
              <a:t>intraband</a:t>
            </a:r>
            <a:r>
              <a:rPr lang="en-US" dirty="0" smtClean="0"/>
              <a:t> lifetimes</a:t>
            </a:r>
          </a:p>
          <a:p>
            <a:r>
              <a:rPr lang="en-US" dirty="0" err="1" smtClean="0"/>
              <a:t>Unipolar</a:t>
            </a:r>
            <a:r>
              <a:rPr lang="en-US" dirty="0" smtClean="0"/>
              <a:t> device</a:t>
            </a:r>
          </a:p>
          <a:p>
            <a:r>
              <a:rPr lang="en-US" dirty="0" smtClean="0"/>
              <a:t>2-electrode configuration</a:t>
            </a:r>
          </a:p>
          <a:p>
            <a:endParaRPr lang="en-US" dirty="0" smtClean="0"/>
          </a:p>
          <a:p>
            <a:r>
              <a:rPr lang="en-US" b="1" dirty="0" smtClean="0"/>
              <a:t>Material-related:</a:t>
            </a:r>
          </a:p>
          <a:p>
            <a:r>
              <a:rPr lang="en-US" dirty="0" smtClean="0"/>
              <a:t>Optimizing injection &amp; conversion efficiency</a:t>
            </a:r>
          </a:p>
          <a:p>
            <a:r>
              <a:rPr lang="en-US" dirty="0" smtClean="0"/>
              <a:t>Minimizing losses / reducing operating current</a:t>
            </a:r>
          </a:p>
          <a:p>
            <a:r>
              <a:rPr lang="en-US" dirty="0" smtClean="0"/>
              <a:t>Minimizing voltage “defect”</a:t>
            </a:r>
          </a:p>
          <a:p>
            <a:r>
              <a:rPr lang="en-US" dirty="0" smtClean="0"/>
              <a:t>Reducing voltage drop on contacts / claddings</a:t>
            </a:r>
          </a:p>
          <a:p>
            <a:r>
              <a:rPr lang="en-US" dirty="0" smtClean="0"/>
              <a:t>Optimizing mode confinement</a:t>
            </a:r>
          </a:p>
          <a:p>
            <a:endParaRPr lang="en-US" dirty="0" smtClean="0"/>
          </a:p>
          <a:p>
            <a:r>
              <a:rPr lang="en-US" b="1" dirty="0" smtClean="0"/>
              <a:t>Fabrication-related:</a:t>
            </a:r>
          </a:p>
          <a:p>
            <a:r>
              <a:rPr lang="en-US" dirty="0" smtClean="0"/>
              <a:t>Reducing device size</a:t>
            </a:r>
          </a:p>
          <a:p>
            <a:r>
              <a:rPr lang="en-US" dirty="0" smtClean="0"/>
              <a:t>Optimizing fabrication</a:t>
            </a:r>
          </a:p>
          <a:p>
            <a:r>
              <a:rPr lang="en-US" dirty="0" smtClean="0"/>
              <a:t>Optimizing coatings</a:t>
            </a:r>
          </a:p>
          <a:p>
            <a:r>
              <a:rPr lang="en-US" dirty="0" smtClean="0"/>
              <a:t>Optimizing mounting and heat transfer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QCL band structure</a:t>
            </a:r>
            <a:endParaRPr lang="en-CA" baseline="-25000" dirty="0"/>
          </a:p>
        </p:txBody>
      </p:sp>
      <p:pic>
        <p:nvPicPr>
          <p:cNvPr id="44034" name="Picture 2" descr="F:\BKUP_hpwork_20110508\Mariano_BKUP_Current\My Documents\Technical\Talks\Images\qcl_Page_01.jpg"/>
          <p:cNvPicPr>
            <a:picLocks noChangeAspect="1" noChangeArrowheads="1"/>
          </p:cNvPicPr>
          <p:nvPr/>
        </p:nvPicPr>
        <p:blipFill>
          <a:blip r:embed="rId2" cstate="print"/>
          <a:srcRect l="5813" t="24754" r="15087" b="9775"/>
          <a:stretch>
            <a:fillRect/>
          </a:stretch>
        </p:blipFill>
        <p:spPr bwMode="auto">
          <a:xfrm>
            <a:off x="3831431" y="1647647"/>
            <a:ext cx="4701396" cy="2993366"/>
          </a:xfrm>
          <a:prstGeom prst="rect">
            <a:avLst/>
          </a:prstGeom>
          <a:noFill/>
        </p:spPr>
      </p:pic>
      <p:grpSp>
        <p:nvGrpSpPr>
          <p:cNvPr id="15" name="Group 14"/>
          <p:cNvGrpSpPr/>
          <p:nvPr/>
        </p:nvGrpSpPr>
        <p:grpSpPr>
          <a:xfrm>
            <a:off x="541916" y="1884218"/>
            <a:ext cx="730827" cy="1498237"/>
            <a:chOff x="955964" y="1884218"/>
            <a:chExt cx="730827" cy="1498237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955964" y="1884218"/>
              <a:ext cx="318654" cy="2216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267691" y="3101198"/>
              <a:ext cx="419100" cy="28125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267691" y="2105891"/>
              <a:ext cx="6927" cy="99530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686791" y="2344016"/>
              <a:ext cx="0" cy="103843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270639" y="2341450"/>
            <a:ext cx="730827" cy="1498237"/>
            <a:chOff x="955964" y="1884218"/>
            <a:chExt cx="730827" cy="149823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55964" y="1884218"/>
              <a:ext cx="318654" cy="2216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267691" y="3101198"/>
              <a:ext cx="419100" cy="28125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267691" y="2105891"/>
              <a:ext cx="6927" cy="99530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686791" y="2344016"/>
              <a:ext cx="0" cy="103843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1999362" y="2798682"/>
            <a:ext cx="730827" cy="1498237"/>
            <a:chOff x="955964" y="1884218"/>
            <a:chExt cx="730827" cy="1498237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955964" y="1884218"/>
              <a:ext cx="318654" cy="2216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267691" y="3101198"/>
              <a:ext cx="419100" cy="28125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267691" y="2105891"/>
              <a:ext cx="6927" cy="99530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686791" y="2344016"/>
              <a:ext cx="0" cy="103843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795626" y="2798682"/>
            <a:ext cx="5286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524349" y="3213047"/>
            <a:ext cx="5286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262598" y="3694094"/>
            <a:ext cx="5286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728540" y="3256144"/>
            <a:ext cx="318654" cy="22167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40267" y="4473124"/>
            <a:ext cx="419100" cy="28125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040267" y="3477817"/>
            <a:ext cx="6927" cy="995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067603" y="4938926"/>
            <a:ext cx="3825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/>
              <a:t>V</a:t>
            </a:r>
            <a:r>
              <a:rPr lang="en-US" sz="3200" baseline="-25000" dirty="0" err="1" smtClean="0"/>
              <a:t>tot</a:t>
            </a:r>
            <a:r>
              <a:rPr lang="en-US" sz="3200" baseline="-25000" dirty="0" smtClean="0"/>
              <a:t> </a:t>
            </a:r>
            <a:r>
              <a:rPr lang="en-US" sz="3200" dirty="0" smtClean="0"/>
              <a:t> </a:t>
            </a:r>
            <a:r>
              <a:rPr lang="en-US" sz="3200" dirty="0" smtClean="0">
                <a:sym typeface="Symbol"/>
              </a:rPr>
              <a:t> </a:t>
            </a:r>
            <a:r>
              <a:rPr lang="en-US" sz="3200" dirty="0" smtClean="0"/>
              <a:t>N </a:t>
            </a:r>
            <a:r>
              <a:rPr lang="en-US" sz="2000" dirty="0" smtClean="0"/>
              <a:t>x</a:t>
            </a:r>
            <a:r>
              <a:rPr lang="en-US" sz="3200" dirty="0" smtClean="0"/>
              <a:t> h</a:t>
            </a:r>
            <a:r>
              <a:rPr lang="en-US" sz="3200" dirty="0" smtClean="0">
                <a:sym typeface="Symbol"/>
              </a:rPr>
              <a:t> </a:t>
            </a:r>
            <a:r>
              <a:rPr lang="en-US" sz="2000" dirty="0" smtClean="0">
                <a:sym typeface="Symbol"/>
              </a:rPr>
              <a:t>x</a:t>
            </a:r>
            <a:r>
              <a:rPr lang="en-US" sz="3200" dirty="0" smtClean="0">
                <a:sym typeface="Symbol"/>
              </a:rPr>
              <a:t> </a:t>
            </a:r>
            <a:r>
              <a:rPr lang="en-US" sz="3200" dirty="0" err="1" smtClean="0">
                <a:sym typeface="Symbol"/>
              </a:rPr>
              <a:t>V</a:t>
            </a:r>
            <a:r>
              <a:rPr lang="en-US" sz="3200" baseline="-25000" dirty="0" err="1" smtClean="0">
                <a:sym typeface="Symbol"/>
              </a:rPr>
              <a:t>def</a:t>
            </a:r>
            <a:r>
              <a:rPr lang="en-US" sz="3200" baseline="-25000" dirty="0" smtClean="0"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+ </a:t>
            </a:r>
            <a:r>
              <a:rPr lang="en-US" sz="3200" dirty="0" err="1" smtClean="0">
                <a:sym typeface="Symbol"/>
              </a:rPr>
              <a:t>V</a:t>
            </a:r>
            <a:r>
              <a:rPr lang="en-US" sz="3200" baseline="-25000" dirty="0" err="1" smtClean="0">
                <a:sym typeface="Symbol"/>
              </a:rPr>
              <a:t>c</a:t>
            </a:r>
            <a:endParaRPr lang="en-CA" sz="3200" baseline="-25000" dirty="0"/>
          </a:p>
        </p:txBody>
      </p:sp>
      <p:sp>
        <p:nvSpPr>
          <p:cNvPr id="36" name="Rectangle 35"/>
          <p:cNvSpPr/>
          <p:nvPr/>
        </p:nvSpPr>
        <p:spPr>
          <a:xfrm>
            <a:off x="565732" y="4938926"/>
            <a:ext cx="2206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/>
              <a:t>V</a:t>
            </a:r>
            <a:r>
              <a:rPr lang="en-US" sz="3200" baseline="-25000" dirty="0" err="1" smtClean="0"/>
              <a:t>tot</a:t>
            </a:r>
            <a:r>
              <a:rPr lang="en-US" sz="3200" baseline="-25000" dirty="0" smtClean="0"/>
              <a:t> </a:t>
            </a:r>
            <a:r>
              <a:rPr lang="en-US" sz="3200" dirty="0" smtClean="0"/>
              <a:t> </a:t>
            </a:r>
            <a:r>
              <a:rPr lang="en-US" sz="3200" dirty="0" smtClean="0">
                <a:sym typeface="Symbol"/>
              </a:rPr>
              <a:t> </a:t>
            </a:r>
            <a:r>
              <a:rPr lang="en-US" sz="3200" dirty="0" smtClean="0"/>
              <a:t>N </a:t>
            </a:r>
            <a:r>
              <a:rPr lang="en-US" sz="2000" dirty="0" smtClean="0"/>
              <a:t>x</a:t>
            </a:r>
            <a:r>
              <a:rPr lang="en-US" sz="3200" dirty="0" smtClean="0"/>
              <a:t> h</a:t>
            </a:r>
            <a:r>
              <a:rPr lang="en-US" sz="3200" dirty="0" smtClean="0">
                <a:sym typeface="Symbol"/>
              </a:rPr>
              <a:t></a:t>
            </a:r>
            <a:endParaRPr lang="en-CA" sz="3200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1073558" y="2838734"/>
            <a:ext cx="736979" cy="3411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785516" y="3305033"/>
            <a:ext cx="736979" cy="3411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00184" y="2392908"/>
            <a:ext cx="736979" cy="3411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5109977" y="4926837"/>
            <a:ext cx="409433" cy="614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5" name="Straight Arrow Connector 44"/>
          <p:cNvCxnSpPr>
            <a:stCxn id="43" idx="3"/>
            <a:endCxn id="46" idx="0"/>
          </p:cNvCxnSpPr>
          <p:nvPr/>
        </p:nvCxnSpPr>
        <p:spPr>
          <a:xfrm flipH="1">
            <a:off x="4647923" y="5451047"/>
            <a:ext cx="522014" cy="2127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794933" y="5663813"/>
            <a:ext cx="1705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Gain / overlap</a:t>
            </a:r>
            <a:endParaRPr lang="en-CA" sz="2000" b="1" dirty="0"/>
          </a:p>
        </p:txBody>
      </p:sp>
      <p:sp>
        <p:nvSpPr>
          <p:cNvPr id="49" name="Oval 48"/>
          <p:cNvSpPr/>
          <p:nvPr/>
        </p:nvSpPr>
        <p:spPr>
          <a:xfrm>
            <a:off x="5699104" y="4929112"/>
            <a:ext cx="489045" cy="614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1" name="Straight Arrow Connector 50"/>
          <p:cNvCxnSpPr>
            <a:stCxn id="49" idx="4"/>
            <a:endCxn id="52" idx="0"/>
          </p:cNvCxnSpPr>
          <p:nvPr/>
        </p:nvCxnSpPr>
        <p:spPr>
          <a:xfrm flipH="1">
            <a:off x="5824473" y="5543262"/>
            <a:ext cx="119154" cy="4869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096325" y="6030245"/>
            <a:ext cx="1456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Wavelength</a:t>
            </a:r>
            <a:endParaRPr lang="en-CA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6328957" y="5741454"/>
            <a:ext cx="1277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Backfilling</a:t>
            </a:r>
            <a:endParaRPr lang="en-CA" sz="2000" b="1" dirty="0"/>
          </a:p>
        </p:txBody>
      </p:sp>
      <p:sp>
        <p:nvSpPr>
          <p:cNvPr id="55" name="Oval 54"/>
          <p:cNvSpPr/>
          <p:nvPr/>
        </p:nvSpPr>
        <p:spPr>
          <a:xfrm>
            <a:off x="6383767" y="4917739"/>
            <a:ext cx="489045" cy="614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57" name="Straight Arrow Connector 56"/>
          <p:cNvCxnSpPr>
            <a:stCxn id="55" idx="5"/>
            <a:endCxn id="54" idx="0"/>
          </p:cNvCxnSpPr>
          <p:nvPr/>
        </p:nvCxnSpPr>
        <p:spPr>
          <a:xfrm>
            <a:off x="6801193" y="5441949"/>
            <a:ext cx="166721" cy="2995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7286665" y="4914864"/>
            <a:ext cx="489045" cy="614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0" name="Straight Arrow Connector 39"/>
          <p:cNvCxnSpPr>
            <a:stCxn id="39" idx="6"/>
            <a:endCxn id="48" idx="0"/>
          </p:cNvCxnSpPr>
          <p:nvPr/>
        </p:nvCxnSpPr>
        <p:spPr>
          <a:xfrm>
            <a:off x="7775710" y="5221939"/>
            <a:ext cx="413347" cy="2578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464211" y="5479786"/>
            <a:ext cx="1449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Contact res.</a:t>
            </a:r>
            <a:endParaRPr lang="en-CA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BH process: fabrication challenges </a:t>
            </a:r>
            <a:br>
              <a:rPr lang="en-US" dirty="0" smtClean="0"/>
            </a:br>
            <a:r>
              <a:rPr lang="en-US" dirty="0" smtClean="0"/>
              <a:t>for low-Power QCLs</a:t>
            </a:r>
            <a:endParaRPr lang="en-CA" dirty="0"/>
          </a:p>
        </p:txBody>
      </p:sp>
      <p:sp>
        <p:nvSpPr>
          <p:cNvPr id="3" name="Rectangle 2"/>
          <p:cNvSpPr/>
          <p:nvPr/>
        </p:nvSpPr>
        <p:spPr>
          <a:xfrm>
            <a:off x="1219200" y="1828800"/>
            <a:ext cx="6934200" cy="20574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05000"/>
            <a:ext cx="32575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9150" y="1905000"/>
            <a:ext cx="3365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83159" y="2970451"/>
            <a:ext cx="86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ACTIVE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380226" y="2610928"/>
            <a:ext cx="947469" cy="763438"/>
          </a:xfrm>
          <a:custGeom>
            <a:avLst/>
            <a:gdLst>
              <a:gd name="connsiteX0" fmla="*/ 931653 w 947469"/>
              <a:gd name="connsiteY0" fmla="*/ 0 h 763438"/>
              <a:gd name="connsiteX1" fmla="*/ 940280 w 947469"/>
              <a:gd name="connsiteY1" fmla="*/ 362310 h 763438"/>
              <a:gd name="connsiteX2" fmla="*/ 888521 w 947469"/>
              <a:gd name="connsiteY2" fmla="*/ 586596 h 763438"/>
              <a:gd name="connsiteX3" fmla="*/ 750499 w 947469"/>
              <a:gd name="connsiteY3" fmla="*/ 681487 h 763438"/>
              <a:gd name="connsiteX4" fmla="*/ 586597 w 947469"/>
              <a:gd name="connsiteY4" fmla="*/ 707366 h 763438"/>
              <a:gd name="connsiteX5" fmla="*/ 0 w 947469"/>
              <a:gd name="connsiteY5" fmla="*/ 741872 h 76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469" h="763438">
                <a:moveTo>
                  <a:pt x="931653" y="0"/>
                </a:moveTo>
                <a:cubicBezTo>
                  <a:pt x="939561" y="132272"/>
                  <a:pt x="947469" y="264544"/>
                  <a:pt x="940280" y="362310"/>
                </a:cubicBezTo>
                <a:cubicBezTo>
                  <a:pt x="933091" y="460076"/>
                  <a:pt x="920151" y="533400"/>
                  <a:pt x="888521" y="586596"/>
                </a:cubicBezTo>
                <a:cubicBezTo>
                  <a:pt x="856891" y="639792"/>
                  <a:pt x="800820" y="661359"/>
                  <a:pt x="750499" y="681487"/>
                </a:cubicBezTo>
                <a:cubicBezTo>
                  <a:pt x="700178" y="701615"/>
                  <a:pt x="711680" y="697302"/>
                  <a:pt x="586597" y="707366"/>
                </a:cubicBezTo>
                <a:cubicBezTo>
                  <a:pt x="461514" y="717430"/>
                  <a:pt x="115019" y="763438"/>
                  <a:pt x="0" y="741872"/>
                </a:cubicBezTo>
              </a:path>
            </a:pathLst>
          </a:cu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Freeform 9"/>
          <p:cNvSpPr/>
          <p:nvPr/>
        </p:nvSpPr>
        <p:spPr>
          <a:xfrm flipH="1">
            <a:off x="3697857" y="2610928"/>
            <a:ext cx="947469" cy="763438"/>
          </a:xfrm>
          <a:custGeom>
            <a:avLst/>
            <a:gdLst>
              <a:gd name="connsiteX0" fmla="*/ 931653 w 947469"/>
              <a:gd name="connsiteY0" fmla="*/ 0 h 763438"/>
              <a:gd name="connsiteX1" fmla="*/ 940280 w 947469"/>
              <a:gd name="connsiteY1" fmla="*/ 362310 h 763438"/>
              <a:gd name="connsiteX2" fmla="*/ 888521 w 947469"/>
              <a:gd name="connsiteY2" fmla="*/ 586596 h 763438"/>
              <a:gd name="connsiteX3" fmla="*/ 750499 w 947469"/>
              <a:gd name="connsiteY3" fmla="*/ 681487 h 763438"/>
              <a:gd name="connsiteX4" fmla="*/ 586597 w 947469"/>
              <a:gd name="connsiteY4" fmla="*/ 707366 h 763438"/>
              <a:gd name="connsiteX5" fmla="*/ 0 w 947469"/>
              <a:gd name="connsiteY5" fmla="*/ 741872 h 76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7469" h="763438">
                <a:moveTo>
                  <a:pt x="931653" y="0"/>
                </a:moveTo>
                <a:cubicBezTo>
                  <a:pt x="939561" y="132272"/>
                  <a:pt x="947469" y="264544"/>
                  <a:pt x="940280" y="362310"/>
                </a:cubicBezTo>
                <a:cubicBezTo>
                  <a:pt x="933091" y="460076"/>
                  <a:pt x="920151" y="533400"/>
                  <a:pt x="888521" y="586596"/>
                </a:cubicBezTo>
                <a:cubicBezTo>
                  <a:pt x="856891" y="639792"/>
                  <a:pt x="800820" y="661359"/>
                  <a:pt x="750499" y="681487"/>
                </a:cubicBezTo>
                <a:cubicBezTo>
                  <a:pt x="700178" y="701615"/>
                  <a:pt x="711680" y="697302"/>
                  <a:pt x="586597" y="707366"/>
                </a:cubicBezTo>
                <a:cubicBezTo>
                  <a:pt x="461514" y="717430"/>
                  <a:pt x="115019" y="763438"/>
                  <a:pt x="0" y="741872"/>
                </a:cubicBezTo>
              </a:path>
            </a:pathLst>
          </a:cu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1428750" y="2852737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i-InP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7638" y="2852737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i-InP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5400000">
            <a:off x="2321718" y="2393158"/>
            <a:ext cx="1400175" cy="1395412"/>
          </a:xfrm>
          <a:prstGeom prst="rightArrow">
            <a:avLst>
              <a:gd name="adj1" fmla="val 50000"/>
              <a:gd name="adj2" fmla="val 37372"/>
            </a:avLst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5909" y="1880558"/>
            <a:ext cx="258793" cy="1345721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64702" y="2337758"/>
            <a:ext cx="1192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waveguide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443933" y="3355677"/>
            <a:ext cx="293298" cy="15527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124076" y="3295290"/>
            <a:ext cx="1276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Laser emission</a:t>
            </a:r>
            <a:endParaRPr lang="en-CA" sz="1400" b="1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 rot="4646446">
            <a:off x="6214808" y="3791760"/>
            <a:ext cx="1017642" cy="485775"/>
            <a:chOff x="862642" y="785810"/>
            <a:chExt cx="1123320" cy="485775"/>
          </a:xfrm>
        </p:grpSpPr>
        <p:sp>
          <p:nvSpPr>
            <p:cNvPr id="21" name="Wave 20"/>
            <p:cNvSpPr/>
            <p:nvPr/>
          </p:nvSpPr>
          <p:spPr>
            <a:xfrm>
              <a:off x="862642" y="856169"/>
              <a:ext cx="232913" cy="345056"/>
            </a:xfrm>
            <a:prstGeom prst="wav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Wave 21"/>
            <p:cNvSpPr/>
            <p:nvPr/>
          </p:nvSpPr>
          <p:spPr>
            <a:xfrm>
              <a:off x="1096543" y="856169"/>
              <a:ext cx="232913" cy="345056"/>
            </a:xfrm>
            <a:prstGeom prst="wav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Wave 22"/>
            <p:cNvSpPr/>
            <p:nvPr/>
          </p:nvSpPr>
          <p:spPr>
            <a:xfrm>
              <a:off x="1329366" y="856169"/>
              <a:ext cx="232913" cy="345056"/>
            </a:xfrm>
            <a:prstGeom prst="wav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Wave 23"/>
            <p:cNvSpPr/>
            <p:nvPr/>
          </p:nvSpPr>
          <p:spPr>
            <a:xfrm>
              <a:off x="1563267" y="856169"/>
              <a:ext cx="232913" cy="345056"/>
            </a:xfrm>
            <a:prstGeom prst="wav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1795444" y="785810"/>
              <a:ext cx="190518" cy="485775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885897" y="4700502"/>
            <a:ext cx="41610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Narrow device fabrication:</a:t>
            </a:r>
          </a:p>
          <a:p>
            <a:endParaRPr lang="en-US" dirty="0" smtClean="0"/>
          </a:p>
          <a:p>
            <a:r>
              <a:rPr lang="en-US" dirty="0" smtClean="0"/>
              <a:t>Etching (aspect ratio, </a:t>
            </a:r>
            <a:r>
              <a:rPr lang="en-US" dirty="0" err="1" smtClean="0"/>
              <a:t>intf</a:t>
            </a:r>
            <a:r>
              <a:rPr lang="en-US" dirty="0" smtClean="0"/>
              <a:t>. smoothness, …)</a:t>
            </a:r>
          </a:p>
          <a:p>
            <a:r>
              <a:rPr lang="en-US" dirty="0" smtClean="0"/>
              <a:t>Doping optimization</a:t>
            </a:r>
          </a:p>
          <a:p>
            <a:r>
              <a:rPr lang="en-US" dirty="0" smtClean="0"/>
              <a:t>Re-growth quality / background impurities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38231" y="4203513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 = J x A</a:t>
            </a:r>
            <a:endParaRPr lang="en-CA" sz="2400" b="1" dirty="0"/>
          </a:p>
        </p:txBody>
      </p:sp>
      <p:sp>
        <p:nvSpPr>
          <p:cNvPr id="29" name="Oval 28"/>
          <p:cNvSpPr/>
          <p:nvPr/>
        </p:nvSpPr>
        <p:spPr>
          <a:xfrm>
            <a:off x="2565774" y="4230809"/>
            <a:ext cx="286603" cy="436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1" name="Straight Arrow Connector 30"/>
          <p:cNvCxnSpPr>
            <a:stCxn id="29" idx="3"/>
            <a:endCxn id="32" idx="0"/>
          </p:cNvCxnSpPr>
          <p:nvPr/>
        </p:nvCxnSpPr>
        <p:spPr>
          <a:xfrm flipH="1">
            <a:off x="1845944" y="4603580"/>
            <a:ext cx="761802" cy="2959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238630" y="4899546"/>
            <a:ext cx="12146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Material:</a:t>
            </a:r>
          </a:p>
          <a:p>
            <a:r>
              <a:rPr lang="en-US" sz="2000" dirty="0" smtClean="0"/>
              <a:t>- Losses</a:t>
            </a:r>
          </a:p>
          <a:p>
            <a:r>
              <a:rPr lang="en-US" sz="2000" dirty="0" smtClean="0"/>
              <a:t>- Coatings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40052" y="4899552"/>
            <a:ext cx="17508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Geometry:</a:t>
            </a:r>
          </a:p>
          <a:p>
            <a:pPr>
              <a:buFontTx/>
              <a:buChar char="-"/>
            </a:pPr>
            <a:r>
              <a:rPr lang="en-US" sz="2000" dirty="0" smtClean="0"/>
              <a:t> Emitter width</a:t>
            </a:r>
          </a:p>
          <a:p>
            <a:pPr>
              <a:buFontTx/>
              <a:buChar char="-"/>
            </a:pPr>
            <a:r>
              <a:rPr lang="en-US" sz="2000" dirty="0" smtClean="0"/>
              <a:t> Cavity</a:t>
            </a:r>
            <a:endParaRPr lang="en-CA" sz="2000" dirty="0"/>
          </a:p>
        </p:txBody>
      </p:sp>
      <p:sp>
        <p:nvSpPr>
          <p:cNvPr id="35" name="Oval 34"/>
          <p:cNvSpPr/>
          <p:nvPr/>
        </p:nvSpPr>
        <p:spPr>
          <a:xfrm>
            <a:off x="3032074" y="4233084"/>
            <a:ext cx="286603" cy="436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7" name="Straight Arrow Connector 36"/>
          <p:cNvCxnSpPr>
            <a:stCxn id="35" idx="5"/>
            <a:endCxn id="34" idx="0"/>
          </p:cNvCxnSpPr>
          <p:nvPr/>
        </p:nvCxnSpPr>
        <p:spPr>
          <a:xfrm>
            <a:off x="3276705" y="4605855"/>
            <a:ext cx="538747" cy="29369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373163" y="2809875"/>
            <a:ext cx="4903937" cy="266699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2368399" y="3535932"/>
            <a:ext cx="4903937" cy="23981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2363638" y="3088257"/>
            <a:ext cx="4903937" cy="43599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Threshold density vs. wavelength</a:t>
            </a:r>
            <a:endParaRPr lang="en-CA" dirty="0"/>
          </a:p>
        </p:txBody>
      </p:sp>
      <p:graphicFrame>
        <p:nvGraphicFramePr>
          <p:cNvPr id="3" name="Chart 2"/>
          <p:cNvGraphicFramePr/>
          <p:nvPr/>
        </p:nvGraphicFramePr>
        <p:xfrm>
          <a:off x="1581150" y="985298"/>
          <a:ext cx="5981700" cy="5629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277374" y="3079631"/>
            <a:ext cx="5236234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435970" y="2898476"/>
            <a:ext cx="1507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 = 1.5 kA/cm</a:t>
            </a:r>
            <a:r>
              <a:rPr lang="en-US" baseline="30000" dirty="0" smtClean="0"/>
              <a:t>2</a:t>
            </a:r>
            <a:endParaRPr lang="en-CA" baseline="300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829470" y="3717982"/>
            <a:ext cx="2717320" cy="0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526662" y="2406770"/>
            <a:ext cx="1710900" cy="1316964"/>
          </a:xfrm>
          <a:prstGeom prst="line">
            <a:avLst/>
          </a:prstGeom>
          <a:ln w="381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</a:t>
            </a:r>
            <a:r>
              <a:rPr lang="en-US" baseline="-25000" dirty="0" err="1" smtClean="0"/>
              <a:t>th</a:t>
            </a:r>
            <a:r>
              <a:rPr lang="en-US" dirty="0" smtClean="0"/>
              <a:t> vs. device width</a:t>
            </a:r>
            <a:endParaRPr lang="en-CA" dirty="0"/>
          </a:p>
        </p:txBody>
      </p:sp>
      <p:pic>
        <p:nvPicPr>
          <p:cNvPr id="51201" name="Picture 1" descr="F:\BKUP_hpwork_20110508\Mariano_BKUP_Current\My Documents\Technical\Manuscripts\Articles\MOCVD_Long\mocvd_Figs\MOCVD_Long_Figs_071907_Page_08.jpg"/>
          <p:cNvPicPr>
            <a:picLocks noChangeAspect="1" noChangeArrowheads="1"/>
          </p:cNvPicPr>
          <p:nvPr/>
        </p:nvPicPr>
        <p:blipFill>
          <a:blip r:embed="rId2" cstate="print"/>
          <a:srcRect l="3551" t="30855" r="3723" b="19229"/>
          <a:stretch>
            <a:fillRect/>
          </a:stretch>
        </p:blipFill>
        <p:spPr bwMode="auto">
          <a:xfrm>
            <a:off x="1155922" y="3827098"/>
            <a:ext cx="6064369" cy="2444312"/>
          </a:xfrm>
          <a:prstGeom prst="rect">
            <a:avLst/>
          </a:prstGeom>
          <a:noFill/>
        </p:spPr>
      </p:pic>
      <p:pic>
        <p:nvPicPr>
          <p:cNvPr id="51202" name="Picture 2" descr="F:\BKUP_hpwork_20110508\Mariano_BKUP_Current\My Documents\Technical\Manuscripts\Articles\MOCVD_Long\mocvd_Figs\MOCVD_Long_Figs_071907_Page_07.jpg"/>
          <p:cNvPicPr>
            <a:picLocks noChangeAspect="1" noChangeArrowheads="1"/>
          </p:cNvPicPr>
          <p:nvPr/>
        </p:nvPicPr>
        <p:blipFill>
          <a:blip r:embed="rId3" cstate="print"/>
          <a:srcRect l="4281" t="29086" r="49734" b="23146"/>
          <a:stretch>
            <a:fillRect/>
          </a:stretch>
        </p:blipFill>
        <p:spPr bwMode="auto">
          <a:xfrm>
            <a:off x="1164546" y="1328466"/>
            <a:ext cx="2872616" cy="2234241"/>
          </a:xfrm>
          <a:prstGeom prst="rect">
            <a:avLst/>
          </a:prstGeom>
          <a:noFill/>
        </p:spPr>
      </p:pic>
      <p:grpSp>
        <p:nvGrpSpPr>
          <p:cNvPr id="15" name="Group 14"/>
          <p:cNvGrpSpPr/>
          <p:nvPr/>
        </p:nvGrpSpPr>
        <p:grpSpPr>
          <a:xfrm>
            <a:off x="4509018" y="1130060"/>
            <a:ext cx="3901725" cy="2739336"/>
            <a:chOff x="4301994" y="1130060"/>
            <a:chExt cx="3901725" cy="2739336"/>
          </a:xfrm>
        </p:grpSpPr>
        <p:graphicFrame>
          <p:nvGraphicFramePr>
            <p:cNvPr id="9" name="Chart 8"/>
            <p:cNvGraphicFramePr/>
            <p:nvPr/>
          </p:nvGraphicFramePr>
          <p:xfrm>
            <a:off x="4301994" y="1130060"/>
            <a:ext cx="3901725" cy="2739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1" name="Straight Connector 10"/>
            <p:cNvCxnSpPr/>
            <p:nvPr/>
          </p:nvCxnSpPr>
          <p:spPr>
            <a:xfrm flipV="1">
              <a:off x="6133379" y="1889188"/>
              <a:ext cx="0" cy="106104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978098" y="2924354"/>
              <a:ext cx="1871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Device wavelength: 4.7um</a:t>
              </a:r>
              <a:endParaRPr lang="en-CA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Narrow BH devices @ 5um </a:t>
            </a:r>
            <a:br>
              <a:rPr lang="en-US" dirty="0" smtClean="0"/>
            </a:br>
            <a:r>
              <a:rPr lang="en-US" sz="2700" dirty="0" smtClean="0"/>
              <a:t>(pulsed operation, RT, no heat sinking)</a:t>
            </a:r>
            <a:endParaRPr lang="en-CA" sz="2700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01" y="1273378"/>
            <a:ext cx="7894399" cy="494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7953555" y="3812875"/>
            <a:ext cx="45719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(W)</a:t>
            </a:r>
            <a:endParaRPr lang="en-CA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057081" y="3605848"/>
            <a:ext cx="401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/10</a:t>
            </a:r>
            <a:endParaRPr lang="en-C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Low-Consumption DFB QCL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5434" y="1923223"/>
            <a:ext cx="3173597" cy="2981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F:\BKUP_hpwork_20110508\Mariano_BKUP_Current\My Documents\Work\AdTech\PR\Picts_ATO\_MG_9604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9826" t="24774" r="27656" b="20768"/>
          <a:stretch>
            <a:fillRect/>
          </a:stretch>
        </p:blipFill>
        <p:spPr bwMode="auto">
          <a:xfrm>
            <a:off x="5260916" y="1577012"/>
            <a:ext cx="1537427" cy="131196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08267" y="5124237"/>
            <a:ext cx="4446090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= 4.5um ; Emitter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Width= 3.7um</a:t>
            </a:r>
          </a:p>
          <a:p>
            <a:pPr algn="ctr">
              <a:spcAft>
                <a:spcPts val="600"/>
              </a:spcAft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4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0.8W ; P</a:t>
            </a:r>
            <a:r>
              <a:rPr lang="en-US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(50mW) = 1.9W</a:t>
            </a:r>
            <a:endParaRPr lang="en-C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5263" y="1765451"/>
            <a:ext cx="2835965" cy="301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075583" y="2902228"/>
            <a:ext cx="272994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58540" y="2716699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50mW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LWIR narrow device results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101" y="1368545"/>
            <a:ext cx="26955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5588" y="3802632"/>
            <a:ext cx="25146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 l="3162" t="2410" r="3953" b="3213"/>
          <a:stretch>
            <a:fillRect/>
          </a:stretch>
        </p:blipFill>
        <p:spPr bwMode="auto">
          <a:xfrm>
            <a:off x="1664294" y="4378524"/>
            <a:ext cx="2002536" cy="17240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3" descr="F:\BKUP_hpwork_20110508\Mariano_BKUP_Current\My Documents\Work\AdTech\PR\Picts_ATO\Picts VHL HHL\DSCN2594.JPG"/>
          <p:cNvPicPr>
            <a:picLocks noChangeAspect="1" noChangeArrowheads="1"/>
          </p:cNvPicPr>
          <p:nvPr/>
        </p:nvPicPr>
        <p:blipFill>
          <a:blip r:embed="rId5" cstate="print">
            <a:lum bright="-10000" contrast="40000"/>
          </a:blip>
          <a:srcRect l="32358" t="38731" r="29013" b="28562"/>
          <a:stretch>
            <a:fillRect/>
          </a:stretch>
        </p:blipFill>
        <p:spPr bwMode="auto">
          <a:xfrm>
            <a:off x="883008" y="1266832"/>
            <a:ext cx="3485322" cy="221311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3569" y="3510970"/>
            <a:ext cx="349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=9.5um ; Emitter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Width= 7um</a:t>
            </a:r>
          </a:p>
          <a:p>
            <a:pPr algn="ctr"/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20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0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3.3W ; P</a:t>
            </a:r>
            <a:r>
              <a:rPr lang="en-US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(50mW) = 4.7W</a:t>
            </a:r>
            <a:endParaRPr lang="en-C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TO-3 DFBs for NH</a:t>
            </a:r>
            <a:r>
              <a:rPr lang="en-US" baseline="-25000" dirty="0" smtClean="0"/>
              <a:t>3</a:t>
            </a:r>
            <a:r>
              <a:rPr lang="en-US" dirty="0" smtClean="0"/>
              <a:t> and CO</a:t>
            </a:r>
            <a:r>
              <a:rPr lang="en-US" baseline="-25000" dirty="0" smtClean="0"/>
              <a:t>2</a:t>
            </a:r>
            <a:endParaRPr lang="en-CA" baseline="-25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2485" y="1168880"/>
            <a:ext cx="296523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 l="16923" t="4117" r="33934"/>
          <a:stretch>
            <a:fillRect/>
          </a:stretch>
        </p:blipFill>
        <p:spPr bwMode="auto">
          <a:xfrm>
            <a:off x="6582081" y="3843222"/>
            <a:ext cx="1975317" cy="2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662" y="1091238"/>
            <a:ext cx="296523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F:\BKUP_hpwork_20110508\Mariano_BKUP_Current\My Documents\Work\AdTech\PR\Picts_ATO\_MG_9604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29826" t="24774" r="27656" b="20768"/>
          <a:stretch>
            <a:fillRect/>
          </a:stretch>
        </p:blipFill>
        <p:spPr bwMode="auto">
          <a:xfrm>
            <a:off x="3759929" y="1740913"/>
            <a:ext cx="1537427" cy="1311964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953" y="3722298"/>
            <a:ext cx="300962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8714" y="3793903"/>
            <a:ext cx="2720765" cy="265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VHL DFBs: 5.26 and 4.53um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987" y="1097944"/>
            <a:ext cx="2689225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8425" y="1097944"/>
            <a:ext cx="2696845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 cstate="print"/>
          <a:srcRect l="16853" t="48848" r="6412" b="3764"/>
          <a:stretch>
            <a:fillRect/>
          </a:stretch>
        </p:blipFill>
        <p:spPr bwMode="auto">
          <a:xfrm>
            <a:off x="6679737" y="2484764"/>
            <a:ext cx="2444750" cy="183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62112" y="3841192"/>
            <a:ext cx="2588895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F:\BKUP_hpwork_20110508\Mariano_BKUP_Current\My Documents\Work\AdTech\PR\Picts_ATO\Picts VHL HHL\DSCN2586.JPG"/>
          <p:cNvPicPr>
            <a:picLocks noChangeAspect="1" noChangeArrowheads="1"/>
          </p:cNvPicPr>
          <p:nvPr/>
        </p:nvPicPr>
        <p:blipFill>
          <a:blip r:embed="rId6" cstate="print">
            <a:lum bright="10000" contrast="40000"/>
          </a:blip>
          <a:srcRect l="28037" t="29931" r="28636" b="28378"/>
          <a:stretch>
            <a:fillRect/>
          </a:stretch>
        </p:blipFill>
        <p:spPr bwMode="auto">
          <a:xfrm>
            <a:off x="6372972" y="4227445"/>
            <a:ext cx="2771028" cy="1999711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288" y="3841192"/>
            <a:ext cx="2588895" cy="256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power DFBs</a:t>
            </a:r>
            <a:endParaRPr lang="en-CA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08901" y="1943480"/>
            <a:ext cx="3160166" cy="3160166"/>
            <a:chOff x="1261830" y="3649098"/>
            <a:chExt cx="2194560" cy="2194560"/>
          </a:xfrm>
        </p:grpSpPr>
        <p:pic>
          <p:nvPicPr>
            <p:cNvPr id="3" name="Picture 48"/>
            <p:cNvPicPr>
              <a:picLocks noChangeAspect="1" noChangeArrowheads="1"/>
            </p:cNvPicPr>
            <p:nvPr/>
          </p:nvPicPr>
          <p:blipFill>
            <a:blip r:embed="rId2" cstate="print"/>
            <a:srcRect r="57381"/>
            <a:stretch>
              <a:fillRect/>
            </a:stretch>
          </p:blipFill>
          <p:spPr bwMode="auto">
            <a:xfrm>
              <a:off x="1261830" y="3649098"/>
              <a:ext cx="2194560" cy="2194560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1646508" y="3769902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(a)</a:t>
              </a:r>
              <a:endParaRPr lang="en-CA" dirty="0"/>
            </a:p>
          </p:txBody>
        </p: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3209483" y="1943480"/>
            <a:ext cx="3001272" cy="3160166"/>
            <a:chOff x="3496067" y="3649098"/>
            <a:chExt cx="2084217" cy="219456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5000" r="4524"/>
            <a:stretch>
              <a:fillRect/>
            </a:stretch>
          </p:blipFill>
          <p:spPr bwMode="auto">
            <a:xfrm>
              <a:off x="3496067" y="3649098"/>
              <a:ext cx="2084217" cy="219456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3872791" y="3769902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(b)</a:t>
              </a:r>
              <a:endParaRPr lang="en-CA" dirty="0"/>
            </a:p>
          </p:txBody>
        </p:sp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6257165" y="1943480"/>
            <a:ext cx="2742443" cy="3160166"/>
            <a:chOff x="5978873" y="3613234"/>
            <a:chExt cx="1904474" cy="2194560"/>
          </a:xfrm>
        </p:grpSpPr>
        <p:pic>
          <p:nvPicPr>
            <p:cNvPr id="5" name="Picture 49"/>
            <p:cNvPicPr>
              <a:picLocks noChangeAspect="1" noChangeArrowheads="1"/>
            </p:cNvPicPr>
            <p:nvPr/>
          </p:nvPicPr>
          <p:blipFill>
            <a:blip r:embed="rId3" cstate="print"/>
            <a:srcRect r="4762"/>
            <a:stretch>
              <a:fillRect/>
            </a:stretch>
          </p:blipFill>
          <p:spPr bwMode="auto">
            <a:xfrm>
              <a:off x="5978873" y="3613234"/>
              <a:ext cx="1904474" cy="219456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224920" y="3763147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(c)</a:t>
              </a:r>
              <a:endParaRPr lang="en-CA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305875" y="5168348"/>
            <a:ext cx="4395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ym typeface="Symbol"/>
              </a:rPr>
              <a:t></a:t>
            </a:r>
            <a:r>
              <a:rPr lang="en-US" sz="2400" b="1" baseline="-25000" dirty="0" smtClean="0">
                <a:sym typeface="Symbol"/>
              </a:rPr>
              <a:t>max</a:t>
            </a:r>
            <a:r>
              <a:rPr lang="en-US" sz="2400" b="1" dirty="0" smtClean="0">
                <a:sym typeface="Symbol"/>
              </a:rPr>
              <a:t> =</a:t>
            </a:r>
            <a:r>
              <a:rPr lang="en-US" sz="2400" b="1" dirty="0" smtClean="0"/>
              <a:t> P</a:t>
            </a:r>
            <a:r>
              <a:rPr lang="en-US" sz="2400" b="1" baseline="-25000" dirty="0" smtClean="0"/>
              <a:t>out</a:t>
            </a:r>
            <a:r>
              <a:rPr lang="en-US" sz="2400" b="1" dirty="0" smtClean="0"/>
              <a:t>/P</a:t>
            </a:r>
            <a:r>
              <a:rPr lang="en-US" sz="2400" b="1" baseline="30000" dirty="0" smtClean="0"/>
              <a:t>E</a:t>
            </a:r>
            <a:r>
              <a:rPr lang="en-US" sz="2400" b="1" dirty="0" smtClean="0"/>
              <a:t> = 250mW/5W = 5%</a:t>
            </a:r>
            <a:endParaRPr lang="en-CA" sz="2400" b="1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&amp; Perspectives</a:t>
            </a:r>
            <a:endParaRPr lang="en-CA" dirty="0"/>
          </a:p>
        </p:txBody>
      </p:sp>
      <p:pic>
        <p:nvPicPr>
          <p:cNvPr id="3" name="Picture 2" descr="F:\Mariano_BKUP_20110205\My Documents\Work\AdTech\Customer Relations\Raytheon - DIRCM\cover.jpg"/>
          <p:cNvPicPr>
            <a:picLocks noChangeAspect="1" noChangeArrowheads="1"/>
          </p:cNvPicPr>
          <p:nvPr/>
        </p:nvPicPr>
        <p:blipFill>
          <a:blip r:embed="rId2" cstate="print"/>
          <a:srcRect l="50949" t="48094" r="17468" b="42435"/>
          <a:stretch>
            <a:fillRect/>
          </a:stretch>
        </p:blipFill>
        <p:spPr bwMode="auto">
          <a:xfrm>
            <a:off x="3271597" y="5867400"/>
            <a:ext cx="5872403" cy="990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36408" y="1133176"/>
            <a:ext cx="717946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QCLs are becoming a mature technology and becoming production/manufacturing ready 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dirty="0" smtClean="0"/>
              <a:t> laser performances are being tuned to the application requirements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dirty="0" smtClean="0"/>
              <a:t> product development is steadily moving forward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dirty="0" smtClean="0"/>
              <a:t> field testing of QCLs is successful and integration is following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dirty="0" smtClean="0"/>
              <a:t> customers need industry-wide standards and reliable suppliers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err="1" smtClean="0"/>
              <a:t>AdTech</a:t>
            </a:r>
            <a:r>
              <a:rPr lang="en-US" dirty="0" smtClean="0"/>
              <a:t> has the manufacturing capabilities, technical expertise and financial stability to pursue the full development of QCL-based products. We are committed to support the scientific community and our customers throughout this process.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915729" y="1785670"/>
            <a:ext cx="375243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 smtClean="0"/>
              <a:t>AdTech</a:t>
            </a:r>
            <a:r>
              <a:rPr lang="en-US" u="sng" dirty="0" smtClean="0"/>
              <a:t> Optics Team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Jenyu Fan (</a:t>
            </a:r>
            <a:r>
              <a:rPr lang="en-US" dirty="0" err="1" smtClean="0"/>
              <a:t>fab</a:t>
            </a:r>
            <a:r>
              <a:rPr lang="en-US" dirty="0" smtClean="0"/>
              <a:t> operations)</a:t>
            </a:r>
          </a:p>
          <a:p>
            <a:r>
              <a:rPr lang="en-US" dirty="0" smtClean="0"/>
              <a:t>Xiaojun Wang (material development)</a:t>
            </a:r>
          </a:p>
          <a:p>
            <a:r>
              <a:rPr lang="en-US" dirty="0" smtClean="0"/>
              <a:t>Rommel </a:t>
            </a:r>
            <a:r>
              <a:rPr lang="en-US" dirty="0" err="1" smtClean="0"/>
              <a:t>Ceballos</a:t>
            </a:r>
            <a:r>
              <a:rPr lang="en-US" dirty="0" smtClean="0"/>
              <a:t> (processing)</a:t>
            </a:r>
          </a:p>
          <a:p>
            <a:r>
              <a:rPr lang="en-US" dirty="0" err="1" smtClean="0"/>
              <a:t>Hien</a:t>
            </a:r>
            <a:r>
              <a:rPr lang="en-US" dirty="0" smtClean="0"/>
              <a:t> Quach (testing)</a:t>
            </a:r>
          </a:p>
          <a:p>
            <a:r>
              <a:rPr lang="en-US" dirty="0" smtClean="0"/>
              <a:t>Ulisses Gamboa (packaging)</a:t>
            </a:r>
          </a:p>
          <a:p>
            <a:r>
              <a:rPr lang="en-US" dirty="0" smtClean="0"/>
              <a:t>Gene Lin (coating)</a:t>
            </a:r>
          </a:p>
          <a:p>
            <a:r>
              <a:rPr lang="en-US" dirty="0" smtClean="0"/>
              <a:t>Charles Luu (tech sales)</a:t>
            </a:r>
          </a:p>
          <a:p>
            <a:r>
              <a:rPr lang="en-US" dirty="0" smtClean="0"/>
              <a:t>Ed Ho (Finance)</a:t>
            </a:r>
          </a:p>
          <a:p>
            <a:r>
              <a:rPr lang="en-US" dirty="0" smtClean="0"/>
              <a:t>Mary Fong (CEO)</a:t>
            </a:r>
          </a:p>
          <a:p>
            <a:endParaRPr lang="en-US" dirty="0" smtClean="0"/>
          </a:p>
          <a:p>
            <a:r>
              <a:rPr lang="en-US" dirty="0" smtClean="0"/>
              <a:t>Support from DARPA, ONR, MDA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QCL Manufacturing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252870" y="980661"/>
            <a:ext cx="4596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stages of laser manufacturing process</a:t>
            </a:r>
            <a:endParaRPr lang="en-CA" dirty="0"/>
          </a:p>
        </p:txBody>
      </p:sp>
      <p:pic>
        <p:nvPicPr>
          <p:cNvPr id="48130" name="Picture 2" descr="F:\BKUP_hpwork_20110508\Mariano_BKUP_Current\My Documents\Work\AdTech\PR\Picts_ATO\_MG_9612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0" y="4134173"/>
            <a:ext cx="4088296" cy="2723827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82058" y="1243256"/>
            <a:ext cx="1332160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Target specs</a:t>
            </a:r>
            <a:endParaRPr lang="en-CA" b="1" dirty="0"/>
          </a:p>
        </p:txBody>
      </p:sp>
      <p:sp>
        <p:nvSpPr>
          <p:cNvPr id="15" name="Rectangle 14"/>
          <p:cNvSpPr/>
          <p:nvPr/>
        </p:nvSpPr>
        <p:spPr>
          <a:xfrm>
            <a:off x="2242309" y="1587812"/>
            <a:ext cx="1515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Device Design</a:t>
            </a:r>
            <a:endParaRPr lang="en-CA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54955" y="2888978"/>
            <a:ext cx="16047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RW device test</a:t>
            </a:r>
            <a:endParaRPr lang="en-CA" b="1" dirty="0"/>
          </a:p>
        </p:txBody>
      </p:sp>
      <p:sp>
        <p:nvSpPr>
          <p:cNvPr id="17" name="Rectangle 16"/>
          <p:cNvSpPr/>
          <p:nvPr/>
        </p:nvSpPr>
        <p:spPr>
          <a:xfrm>
            <a:off x="4444876" y="1839603"/>
            <a:ext cx="1738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Material growth</a:t>
            </a:r>
            <a:endParaRPr lang="en-CA" b="1" dirty="0"/>
          </a:p>
        </p:txBody>
      </p:sp>
      <p:sp>
        <p:nvSpPr>
          <p:cNvPr id="18" name="Rectangle 17"/>
          <p:cNvSpPr/>
          <p:nvPr/>
        </p:nvSpPr>
        <p:spPr>
          <a:xfrm>
            <a:off x="7401357" y="2091397"/>
            <a:ext cx="1497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/>
              <a:t>Quickturn</a:t>
            </a:r>
            <a:r>
              <a:rPr lang="en-US" b="1" dirty="0" smtClean="0"/>
              <a:t> </a:t>
            </a:r>
            <a:r>
              <a:rPr lang="en-US" b="1" dirty="0" err="1" smtClean="0"/>
              <a:t>fab</a:t>
            </a:r>
            <a:endParaRPr lang="en-CA" b="1" dirty="0"/>
          </a:p>
        </p:txBody>
      </p:sp>
      <p:sp>
        <p:nvSpPr>
          <p:cNvPr id="19" name="Rectangle 18"/>
          <p:cNvSpPr/>
          <p:nvPr/>
        </p:nvSpPr>
        <p:spPr>
          <a:xfrm>
            <a:off x="4690325" y="2754007"/>
            <a:ext cx="850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BH </a:t>
            </a:r>
            <a:r>
              <a:rPr lang="en-US" b="1" dirty="0" err="1" smtClean="0"/>
              <a:t>Fab</a:t>
            </a:r>
            <a:endParaRPr lang="en-CA" b="1" dirty="0"/>
          </a:p>
        </p:txBody>
      </p:sp>
      <p:sp>
        <p:nvSpPr>
          <p:cNvPr id="20" name="Rectangle 19"/>
          <p:cNvSpPr/>
          <p:nvPr/>
        </p:nvSpPr>
        <p:spPr>
          <a:xfrm>
            <a:off x="4669583" y="3880445"/>
            <a:ext cx="891527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BH Test</a:t>
            </a:r>
            <a:endParaRPr lang="en-CA" b="1" dirty="0"/>
          </a:p>
        </p:txBody>
      </p:sp>
      <p:sp>
        <p:nvSpPr>
          <p:cNvPr id="21" name="Rectangle 20"/>
          <p:cNvSpPr/>
          <p:nvPr/>
        </p:nvSpPr>
        <p:spPr>
          <a:xfrm>
            <a:off x="4063839" y="4715331"/>
            <a:ext cx="910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Coating</a:t>
            </a:r>
            <a:endParaRPr lang="en-CA" b="1" dirty="0"/>
          </a:p>
        </p:txBody>
      </p:sp>
      <p:sp>
        <p:nvSpPr>
          <p:cNvPr id="22" name="Rectangle 21"/>
          <p:cNvSpPr/>
          <p:nvPr/>
        </p:nvSpPr>
        <p:spPr>
          <a:xfrm>
            <a:off x="5072402" y="5285171"/>
            <a:ext cx="1123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Mounting</a:t>
            </a:r>
            <a:endParaRPr lang="en-CA" b="1" dirty="0"/>
          </a:p>
        </p:txBody>
      </p:sp>
      <p:sp>
        <p:nvSpPr>
          <p:cNvPr id="23" name="Rectangle 22"/>
          <p:cNvSpPr/>
          <p:nvPr/>
        </p:nvSpPr>
        <p:spPr>
          <a:xfrm>
            <a:off x="6610201" y="5470708"/>
            <a:ext cx="1132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Packaging</a:t>
            </a:r>
            <a:endParaRPr lang="en-CA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291927" y="3750367"/>
            <a:ext cx="173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Material release</a:t>
            </a:r>
            <a:endParaRPr lang="en-CA" b="1" dirty="0"/>
          </a:p>
        </p:txBody>
      </p:sp>
      <p:cxnSp>
        <p:nvCxnSpPr>
          <p:cNvPr id="31" name="Straight Arrow Connector 30"/>
          <p:cNvCxnSpPr>
            <a:stCxn id="14" idx="3"/>
            <a:endCxn id="15" idx="1"/>
          </p:cNvCxnSpPr>
          <p:nvPr/>
        </p:nvCxnSpPr>
        <p:spPr>
          <a:xfrm>
            <a:off x="1514218" y="1427922"/>
            <a:ext cx="728091" cy="34455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5" idx="3"/>
            <a:endCxn id="17" idx="1"/>
          </p:cNvCxnSpPr>
          <p:nvPr/>
        </p:nvCxnSpPr>
        <p:spPr>
          <a:xfrm>
            <a:off x="3757917" y="1772478"/>
            <a:ext cx="686959" cy="251791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7" idx="3"/>
            <a:endCxn id="18" idx="1"/>
          </p:cNvCxnSpPr>
          <p:nvPr/>
        </p:nvCxnSpPr>
        <p:spPr>
          <a:xfrm>
            <a:off x="6183365" y="2024269"/>
            <a:ext cx="1217992" cy="25179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8" idx="2"/>
            <a:endCxn id="16" idx="0"/>
          </p:cNvCxnSpPr>
          <p:nvPr/>
        </p:nvCxnSpPr>
        <p:spPr>
          <a:xfrm>
            <a:off x="8150088" y="2460729"/>
            <a:ext cx="7235" cy="428249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6" idx="2"/>
            <a:endCxn id="27" idx="0"/>
          </p:cNvCxnSpPr>
          <p:nvPr/>
        </p:nvCxnSpPr>
        <p:spPr>
          <a:xfrm>
            <a:off x="8157323" y="3258310"/>
            <a:ext cx="3849" cy="492057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7" idx="1"/>
            <a:endCxn id="19" idx="0"/>
          </p:cNvCxnSpPr>
          <p:nvPr/>
        </p:nvCxnSpPr>
        <p:spPr>
          <a:xfrm rot="10800000">
            <a:off x="5115347" y="2754007"/>
            <a:ext cx="2176581" cy="1181026"/>
          </a:xfrm>
          <a:prstGeom prst="bentConnector4">
            <a:avLst>
              <a:gd name="adj1" fmla="val 58502"/>
              <a:gd name="adj2" fmla="val 137309"/>
            </a:avLst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9" idx="2"/>
            <a:endCxn id="20" idx="0"/>
          </p:cNvCxnSpPr>
          <p:nvPr/>
        </p:nvCxnSpPr>
        <p:spPr>
          <a:xfrm>
            <a:off x="5115346" y="3123339"/>
            <a:ext cx="1" cy="75710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0" idx="2"/>
            <a:endCxn id="21" idx="0"/>
          </p:cNvCxnSpPr>
          <p:nvPr/>
        </p:nvCxnSpPr>
        <p:spPr>
          <a:xfrm flipH="1">
            <a:off x="4518996" y="4249777"/>
            <a:ext cx="596351" cy="46555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20" idx="2"/>
            <a:endCxn id="22" idx="0"/>
          </p:cNvCxnSpPr>
          <p:nvPr/>
        </p:nvCxnSpPr>
        <p:spPr>
          <a:xfrm>
            <a:off x="5115347" y="4249777"/>
            <a:ext cx="518812" cy="103539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21" idx="2"/>
            <a:endCxn id="22" idx="1"/>
          </p:cNvCxnSpPr>
          <p:nvPr/>
        </p:nvCxnSpPr>
        <p:spPr>
          <a:xfrm>
            <a:off x="4518996" y="5084663"/>
            <a:ext cx="553406" cy="38517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22" idx="3"/>
            <a:endCxn id="23" idx="1"/>
          </p:cNvCxnSpPr>
          <p:nvPr/>
        </p:nvCxnSpPr>
        <p:spPr>
          <a:xfrm>
            <a:off x="6195915" y="5469837"/>
            <a:ext cx="414286" cy="185537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Callout 63"/>
          <p:cNvSpPr/>
          <p:nvPr/>
        </p:nvSpPr>
        <p:spPr>
          <a:xfrm>
            <a:off x="5671941" y="4200942"/>
            <a:ext cx="1802284" cy="728870"/>
          </a:xfrm>
          <a:prstGeom prst="wedgeEllipseCallout">
            <a:avLst>
              <a:gd name="adj1" fmla="val -65188"/>
              <a:gd name="adj2" fmla="val 206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Data compliance</a:t>
            </a:r>
            <a:endParaRPr lang="en-CA" b="1" dirty="0"/>
          </a:p>
        </p:txBody>
      </p:sp>
      <p:sp>
        <p:nvSpPr>
          <p:cNvPr id="65" name="Oval Callout 64"/>
          <p:cNvSpPr/>
          <p:nvPr/>
        </p:nvSpPr>
        <p:spPr>
          <a:xfrm>
            <a:off x="2862472" y="3313048"/>
            <a:ext cx="1683026" cy="675861"/>
          </a:xfrm>
          <a:prstGeom prst="wedgeEllipseCallout">
            <a:avLst>
              <a:gd name="adj1" fmla="val 77593"/>
              <a:gd name="adj2" fmla="val -27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BH control</a:t>
            </a:r>
            <a:endParaRPr lang="en-CA" b="1" dirty="0"/>
          </a:p>
        </p:txBody>
      </p:sp>
      <p:sp>
        <p:nvSpPr>
          <p:cNvPr id="66" name="Oval Callout 65"/>
          <p:cNvSpPr/>
          <p:nvPr/>
        </p:nvSpPr>
        <p:spPr>
          <a:xfrm>
            <a:off x="2438400" y="2239617"/>
            <a:ext cx="1868556" cy="795131"/>
          </a:xfrm>
          <a:prstGeom prst="wedgeEllipseCallout">
            <a:avLst>
              <a:gd name="adj1" fmla="val 36968"/>
              <a:gd name="adj2" fmla="val -873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Review</a:t>
            </a:r>
          </a:p>
          <a:p>
            <a:pPr algn="ctr"/>
            <a:r>
              <a:rPr lang="en-US" b="1" dirty="0" smtClean="0"/>
              <a:t>and release</a:t>
            </a:r>
            <a:endParaRPr lang="en-CA" b="1" dirty="0"/>
          </a:p>
        </p:txBody>
      </p:sp>
      <p:sp>
        <p:nvSpPr>
          <p:cNvPr id="67" name="Oval Callout 66"/>
          <p:cNvSpPr/>
          <p:nvPr/>
        </p:nvSpPr>
        <p:spPr>
          <a:xfrm>
            <a:off x="2" y="1948072"/>
            <a:ext cx="2226364" cy="1987826"/>
          </a:xfrm>
          <a:prstGeom prst="wedgeEllipseCallout">
            <a:avLst>
              <a:gd name="adj1" fmla="val 32993"/>
              <a:gd name="adj2" fmla="val -667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Specs </a:t>
            </a:r>
            <a:r>
              <a:rPr lang="en-US" b="1" dirty="0" err="1" smtClean="0">
                <a:solidFill>
                  <a:schemeClr val="bg1"/>
                </a:solidFill>
              </a:rPr>
              <a:t>verific</a:t>
            </a:r>
            <a:r>
              <a:rPr lang="en-US" b="1" dirty="0" smtClean="0">
                <a:solidFill>
                  <a:schemeClr val="bg1"/>
                </a:solidFill>
              </a:rPr>
              <a:t>.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and approval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-targets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-tolerances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-critical thresholds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68" name="Oval Callout 67"/>
          <p:cNvSpPr/>
          <p:nvPr/>
        </p:nvSpPr>
        <p:spPr>
          <a:xfrm>
            <a:off x="6785114" y="1258958"/>
            <a:ext cx="1537252" cy="728870"/>
          </a:xfrm>
          <a:prstGeom prst="wedgeEllipseCallout">
            <a:avLst>
              <a:gd name="adj1" fmla="val -48799"/>
              <a:gd name="adj2" fmla="val 64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Wafer</a:t>
            </a:r>
          </a:p>
          <a:p>
            <a:pPr algn="ctr"/>
            <a:r>
              <a:rPr lang="en-US" b="1" dirty="0" smtClean="0"/>
              <a:t>analysis</a:t>
            </a:r>
            <a:endParaRPr lang="en-CA" b="1" dirty="0"/>
          </a:p>
        </p:txBody>
      </p:sp>
      <p:sp>
        <p:nvSpPr>
          <p:cNvPr id="71" name="Oval Callout 70"/>
          <p:cNvSpPr/>
          <p:nvPr/>
        </p:nvSpPr>
        <p:spPr>
          <a:xfrm>
            <a:off x="5777948" y="3041378"/>
            <a:ext cx="1901687" cy="728870"/>
          </a:xfrm>
          <a:prstGeom prst="wedgeEllipseCallout">
            <a:avLst>
              <a:gd name="adj1" fmla="val 72870"/>
              <a:gd name="adj2" fmla="val 79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Data compliance</a:t>
            </a:r>
            <a:endParaRPr lang="en-CA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7274834" y="6211669"/>
            <a:ext cx="186916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User qualification</a:t>
            </a:r>
          </a:p>
          <a:p>
            <a:pPr algn="ctr"/>
            <a:r>
              <a:rPr lang="en-US" b="1" dirty="0" smtClean="0"/>
              <a:t>Field Test</a:t>
            </a:r>
            <a:endParaRPr lang="en-CA" b="1" dirty="0"/>
          </a:p>
        </p:txBody>
      </p:sp>
      <p:cxnSp>
        <p:nvCxnSpPr>
          <p:cNvPr id="75" name="Straight Arrow Connector 74"/>
          <p:cNvCxnSpPr>
            <a:stCxn id="23" idx="3"/>
            <a:endCxn id="74" idx="0"/>
          </p:cNvCxnSpPr>
          <p:nvPr/>
        </p:nvCxnSpPr>
        <p:spPr>
          <a:xfrm>
            <a:off x="7742947" y="5655374"/>
            <a:ext cx="466470" cy="556295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Callout 96"/>
          <p:cNvSpPr/>
          <p:nvPr/>
        </p:nvSpPr>
        <p:spPr>
          <a:xfrm>
            <a:off x="3260033" y="5565915"/>
            <a:ext cx="1669774" cy="821634"/>
          </a:xfrm>
          <a:prstGeom prst="wedgeEllipseCallout">
            <a:avLst>
              <a:gd name="adj1" fmla="val 38562"/>
              <a:gd name="adj2" fmla="val -76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Coating inspection</a:t>
            </a:r>
            <a:endParaRPr lang="en-CA" b="1" dirty="0"/>
          </a:p>
        </p:txBody>
      </p:sp>
      <p:sp>
        <p:nvSpPr>
          <p:cNvPr id="98" name="Oval Callout 97"/>
          <p:cNvSpPr/>
          <p:nvPr/>
        </p:nvSpPr>
        <p:spPr>
          <a:xfrm>
            <a:off x="5168347" y="5923719"/>
            <a:ext cx="1470991" cy="662609"/>
          </a:xfrm>
          <a:prstGeom prst="wedgeEllipseCallout">
            <a:avLst>
              <a:gd name="adj1" fmla="val 31419"/>
              <a:gd name="adj2" fmla="val -99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CW - full test</a:t>
            </a:r>
            <a:endParaRPr lang="en-CA" b="1" dirty="0"/>
          </a:p>
        </p:txBody>
      </p:sp>
      <p:sp>
        <p:nvSpPr>
          <p:cNvPr id="100" name="Oval Callout 99"/>
          <p:cNvSpPr/>
          <p:nvPr/>
        </p:nvSpPr>
        <p:spPr>
          <a:xfrm>
            <a:off x="7169427" y="4823791"/>
            <a:ext cx="1974574" cy="649354"/>
          </a:xfrm>
          <a:prstGeom prst="wedgeEllipseCallout">
            <a:avLst>
              <a:gd name="adj1" fmla="val -8126"/>
              <a:gd name="adj2" fmla="val 1105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 smtClean="0"/>
              <a:t>Burn-in &amp;</a:t>
            </a:r>
          </a:p>
          <a:p>
            <a:pPr algn="r"/>
            <a:r>
              <a:rPr lang="en-US" b="1" dirty="0" smtClean="0"/>
              <a:t>Custom-test</a:t>
            </a:r>
            <a:endParaRPr lang="en-CA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QCL Manufacturing – quality control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90370" y="1152941"/>
            <a:ext cx="8163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Measurements and technologies for manufacturing control and repeatability</a:t>
            </a:r>
            <a:endParaRPr lang="en-CA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712565" y="1762537"/>
            <a:ext cx="5438057" cy="3752425"/>
            <a:chOff x="1066800" y="1219200"/>
            <a:chExt cx="6705600" cy="4627069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4685" t="5970" r="25622" b="5672"/>
            <a:stretch>
              <a:fillRect/>
            </a:stretch>
          </p:blipFill>
          <p:spPr bwMode="auto">
            <a:xfrm>
              <a:off x="1066800" y="1676400"/>
              <a:ext cx="6705600" cy="4169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5" name="Straight Connector 4"/>
            <p:cNvCxnSpPr/>
            <p:nvPr/>
          </p:nvCxnSpPr>
          <p:spPr>
            <a:xfrm rot="5400000" flipH="1" flipV="1">
              <a:off x="1066800" y="3505200"/>
              <a:ext cx="45720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95400" y="2491312"/>
              <a:ext cx="33528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3352800" y="1819922"/>
              <a:ext cx="1130423" cy="69126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013050" y="4882101"/>
              <a:ext cx="723569" cy="6679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ight Arrow 8"/>
            <p:cNvSpPr/>
            <p:nvPr/>
          </p:nvSpPr>
          <p:spPr>
            <a:xfrm>
              <a:off x="3466531" y="3084394"/>
              <a:ext cx="914400" cy="40943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66529" y="2756845"/>
              <a:ext cx="853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Hi </a:t>
              </a:r>
              <a:r>
                <a:rPr lang="en-US" b="1" dirty="0" err="1" smtClean="0"/>
                <a:t>Pow</a:t>
              </a:r>
              <a:endParaRPr lang="en-CA" b="1" dirty="0"/>
            </a:p>
          </p:txBody>
        </p:sp>
        <p:sp>
          <p:nvSpPr>
            <p:cNvPr id="11" name="Down Arrow 10"/>
            <p:cNvSpPr/>
            <p:nvPr/>
          </p:nvSpPr>
          <p:spPr>
            <a:xfrm rot="10800000">
              <a:off x="1701216" y="1897044"/>
              <a:ext cx="341194" cy="53226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42699" y="1965276"/>
              <a:ext cx="6930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Hi </a:t>
              </a:r>
              <a:r>
                <a:rPr lang="en-US" b="1" dirty="0" err="1" smtClean="0"/>
                <a:t>Eff</a:t>
              </a:r>
              <a:endParaRPr lang="en-CA" b="1" dirty="0"/>
            </a:p>
          </p:txBody>
        </p:sp>
      </p:grp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 cstate="print"/>
          <a:srcRect r="824"/>
          <a:stretch>
            <a:fillRect/>
          </a:stretch>
        </p:blipFill>
        <p:spPr bwMode="auto">
          <a:xfrm>
            <a:off x="738816" y="2006805"/>
            <a:ext cx="2514600" cy="225377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 cstate="print"/>
          <a:srcRect l="3418"/>
          <a:stretch>
            <a:fillRect/>
          </a:stretch>
        </p:blipFill>
        <p:spPr bwMode="auto">
          <a:xfrm>
            <a:off x="13252" y="4724404"/>
            <a:ext cx="3810000" cy="1462087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861415" y="4267203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Luminescence mapping</a:t>
            </a:r>
            <a:endParaRPr lang="en-C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365143" y="6149012"/>
            <a:ext cx="2505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Xray</a:t>
            </a:r>
            <a:r>
              <a:rPr lang="en-US" b="1" dirty="0" smtClean="0"/>
              <a:t>-scattering mapping</a:t>
            </a:r>
            <a:endParaRPr lang="en-C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147933" y="5552661"/>
            <a:ext cx="2371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Yields across processes</a:t>
            </a:r>
            <a:endParaRPr lang="en-CA" b="1" dirty="0"/>
          </a:p>
        </p:txBody>
      </p:sp>
      <p:pic>
        <p:nvPicPr>
          <p:cNvPr id="47107" name="Picture 3" descr="F:\BKUP_hpwork_20110508\Mariano_BKUP_Current\My Documents\Work\AdTech\PR\Brochures\AdTechPix3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0070" y="2249547"/>
            <a:ext cx="2640496" cy="2640496"/>
          </a:xfrm>
          <a:prstGeom prst="rect">
            <a:avLst/>
          </a:prstGeom>
          <a:noFill/>
        </p:spPr>
      </p:pic>
      <p:pic>
        <p:nvPicPr>
          <p:cNvPr id="47106" name="Picture 2" descr="F:\BKUP_hpwork_20110508\Mariano_BKUP_Current\My Documents\Work\AdTech\PR\Brochures\Pix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46574" y="4260574"/>
            <a:ext cx="2597426" cy="2597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7092</TotalTime>
  <Words>753</Words>
  <Application>Microsoft Office PowerPoint</Application>
  <PresentationFormat>On-screen Show (4:3)</PresentationFormat>
  <Paragraphs>227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About Omics Group</vt:lpstr>
      <vt:lpstr>About Omics Group conferences</vt:lpstr>
      <vt:lpstr>Manufacturing and performance of quantum cascade lasers  for industrial applications</vt:lpstr>
      <vt:lpstr>In-house capabilities at ATO</vt:lpstr>
      <vt:lpstr>Mid-IR “molecular fingerprints”</vt:lpstr>
      <vt:lpstr>CW DFB QC Lasers:  wide range coverage of the mid-IR</vt:lpstr>
      <vt:lpstr>Applications of Mid-IR spectroscopy</vt:lpstr>
      <vt:lpstr>Direct Absorption measurements with a DFB QCL: detector saturation issues</vt:lpstr>
      <vt:lpstr>Photo-Acoustic Sensing systems  benefit from Hi Power QCLs</vt:lpstr>
      <vt:lpstr>The challenges of low-power QCLs</vt:lpstr>
      <vt:lpstr>QCL band structure</vt:lpstr>
      <vt:lpstr>BH process: fabrication challenges  for low-Power QCLs</vt:lpstr>
      <vt:lpstr>Threshold density vs. wavelength</vt:lpstr>
      <vt:lpstr>Jth vs. device width</vt:lpstr>
      <vt:lpstr>Narrow BH devices @ 5um  (pulsed operation, RT, no heat sinking)</vt:lpstr>
      <vt:lpstr>Low-Consumption DFB QCL</vt:lpstr>
      <vt:lpstr>LWIR narrow device results</vt:lpstr>
      <vt:lpstr>TO-3 DFBs for NH3 and CO2</vt:lpstr>
      <vt:lpstr>VHL DFBs: 5.26 and 4.53um</vt:lpstr>
      <vt:lpstr>High power DFBs</vt:lpstr>
      <vt:lpstr>Conclusions &amp; Perspectives</vt:lpstr>
      <vt:lpstr>Acknowledgements</vt:lpstr>
      <vt:lpstr>QCL Manufacturing</vt:lpstr>
      <vt:lpstr>QCL Manufacturing – quality control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Mariano</dc:creator>
  <cp:lastModifiedBy>Anderson Silver</cp:lastModifiedBy>
  <cp:revision>170</cp:revision>
  <dcterms:created xsi:type="dcterms:W3CDTF">2012-04-17T00:59:19Z</dcterms:created>
  <dcterms:modified xsi:type="dcterms:W3CDTF">2014-09-24T12:47:56Z</dcterms:modified>
</cp:coreProperties>
</file>