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82" r:id="rId3"/>
    <p:sldId id="302" r:id="rId4"/>
    <p:sldId id="303" r:id="rId5"/>
    <p:sldId id="305" r:id="rId6"/>
    <p:sldId id="286" r:id="rId7"/>
    <p:sldId id="300" r:id="rId8"/>
    <p:sldId id="271" r:id="rId9"/>
    <p:sldId id="260" r:id="rId10"/>
    <p:sldId id="295" r:id="rId11"/>
    <p:sldId id="296" r:id="rId12"/>
    <p:sldId id="297" r:id="rId13"/>
    <p:sldId id="283" r:id="rId14"/>
    <p:sldId id="306" r:id="rId15"/>
    <p:sldId id="272" r:id="rId16"/>
    <p:sldId id="273" r:id="rId17"/>
    <p:sldId id="284" r:id="rId18"/>
    <p:sldId id="289" r:id="rId19"/>
    <p:sldId id="285" r:id="rId20"/>
    <p:sldId id="287" r:id="rId21"/>
    <p:sldId id="290" r:id="rId22"/>
    <p:sldId id="298" r:id="rId23"/>
    <p:sldId id="279" r:id="rId24"/>
    <p:sldId id="280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CC66"/>
    <a:srgbClr val="34B4E7"/>
    <a:srgbClr val="B2B2B2"/>
    <a:srgbClr val="FFFF99"/>
    <a:srgbClr val="FF3B3B"/>
    <a:srgbClr val="008000"/>
    <a:srgbClr val="619428"/>
    <a:srgbClr val="29A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0401" autoAdjust="0"/>
  </p:normalViewPr>
  <p:slideViewPr>
    <p:cSldViewPr>
      <p:cViewPr varScale="1">
        <p:scale>
          <a:sx n="67" d="100"/>
          <a:sy n="67" d="100"/>
        </p:scale>
        <p:origin x="132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654"/>
    </p:cViewPr>
  </p:sorterViewPr>
  <p:notesViewPr>
    <p:cSldViewPr>
      <p:cViewPr varScale="1">
        <p:scale>
          <a:sx n="54" d="100"/>
          <a:sy n="54" d="100"/>
        </p:scale>
        <p:origin x="-278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9BF327-2F86-4700-AB94-4966CF49B1A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4F6F859-CD94-4017-AE7F-EF1B60F3DE31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pt-PT" dirty="0"/>
        </a:p>
      </dgm:t>
    </dgm:pt>
    <dgm:pt modelId="{313C899A-7B1E-46E2-9B92-200DF6AA093F}" type="parTrans" cxnId="{D1E15F95-0CA8-42D2-841B-1C41C0A95644}">
      <dgm:prSet/>
      <dgm:spPr/>
      <dgm:t>
        <a:bodyPr/>
        <a:lstStyle/>
        <a:p>
          <a:endParaRPr lang="pt-PT"/>
        </a:p>
      </dgm:t>
    </dgm:pt>
    <dgm:pt modelId="{11C3FE5E-7F9C-4B54-83CA-9FA30687AC76}" type="sibTrans" cxnId="{D1E15F95-0CA8-42D2-841B-1C41C0A95644}">
      <dgm:prSet custT="1"/>
      <dgm:spPr/>
      <dgm:t>
        <a:bodyPr/>
        <a:lstStyle/>
        <a:p>
          <a:r>
            <a:rPr lang="pt-PT" sz="1200" b="1" dirty="0" smtClean="0">
              <a:solidFill>
                <a:schemeClr val="tx2">
                  <a:lumMod val="50000"/>
                </a:schemeClr>
              </a:solidFill>
            </a:rPr>
            <a:t>Substrate</a:t>
          </a:r>
          <a:endParaRPr lang="pt-PT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E5A7CC49-7AF6-44B5-BFD2-2F053F6A2105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pt-PT" dirty="0"/>
        </a:p>
      </dgm:t>
    </dgm:pt>
    <dgm:pt modelId="{916431C6-F0B7-4810-B41C-F5CA059515D4}" type="parTrans" cxnId="{C02F7CE4-61E5-4943-BC4F-50EFC328F669}">
      <dgm:prSet/>
      <dgm:spPr/>
      <dgm:t>
        <a:bodyPr/>
        <a:lstStyle/>
        <a:p>
          <a:endParaRPr lang="pt-PT"/>
        </a:p>
      </dgm:t>
    </dgm:pt>
    <dgm:pt modelId="{59D054D1-A916-4104-8D61-32F893DC3176}" type="sibTrans" cxnId="{C02F7CE4-61E5-4943-BC4F-50EFC328F669}">
      <dgm:prSet custT="1"/>
      <dgm:spPr/>
      <dgm:t>
        <a:bodyPr/>
        <a:lstStyle/>
        <a:p>
          <a:r>
            <a:rPr lang="pt-PT" sz="1200" b="1" dirty="0" smtClean="0">
              <a:solidFill>
                <a:schemeClr val="tx2">
                  <a:lumMod val="50000"/>
                </a:schemeClr>
              </a:solidFill>
            </a:rPr>
            <a:t>Selective </a:t>
          </a:r>
        </a:p>
        <a:p>
          <a:r>
            <a:rPr lang="pt-PT" sz="1200" b="1" dirty="0" smtClean="0">
              <a:solidFill>
                <a:schemeClr val="tx2">
                  <a:lumMod val="50000"/>
                </a:schemeClr>
              </a:solidFill>
            </a:rPr>
            <a:t>Pressure</a:t>
          </a:r>
          <a:endParaRPr lang="pt-PT" sz="1200" b="1" dirty="0">
            <a:solidFill>
              <a:schemeClr val="tx2">
                <a:lumMod val="50000"/>
              </a:schemeClr>
            </a:solidFill>
          </a:endParaRPr>
        </a:p>
      </dgm:t>
    </dgm:pt>
    <dgm:pt modelId="{128CF52E-FEA3-4508-8E9A-28002C7B03F2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pt-PT" dirty="0"/>
        </a:p>
      </dgm:t>
    </dgm:pt>
    <dgm:pt modelId="{173DAF9E-0DD7-4EF0-9F38-7F05D063C7C2}" type="parTrans" cxnId="{1628E494-CEC5-4F72-B992-C419A5DDCBED}">
      <dgm:prSet/>
      <dgm:spPr/>
      <dgm:t>
        <a:bodyPr/>
        <a:lstStyle/>
        <a:p>
          <a:endParaRPr lang="pt-PT"/>
        </a:p>
      </dgm:t>
    </dgm:pt>
    <dgm:pt modelId="{FD9B4423-4BA7-4DC3-BF79-C66210C7BE70}" type="sibTrans" cxnId="{1628E494-CEC5-4F72-B992-C419A5DDCBED}">
      <dgm:prSet/>
      <dgm:spPr/>
      <dgm:t>
        <a:bodyPr/>
        <a:lstStyle/>
        <a:p>
          <a:endParaRPr lang="pt-PT"/>
        </a:p>
      </dgm:t>
    </dgm:pt>
    <dgm:pt modelId="{81A9E42B-BB09-4920-ACB2-9F7C0F6FC738}" type="pres">
      <dgm:prSet presAssocID="{FE9BF327-2F86-4700-AB94-4966CF49B1A4}" presName="Name0" presStyleCnt="0">
        <dgm:presLayoutVars>
          <dgm:dir/>
          <dgm:resizeHandles val="exact"/>
        </dgm:presLayoutVars>
      </dgm:prSet>
      <dgm:spPr/>
    </dgm:pt>
    <dgm:pt modelId="{6DEC3151-E501-4971-8D32-2B07F48F1BB2}" type="pres">
      <dgm:prSet presAssocID="{74F6F859-CD94-4017-AE7F-EF1B60F3DE3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72FFF73-0868-4644-9A40-365C0D40DAA9}" type="pres">
      <dgm:prSet presAssocID="{11C3FE5E-7F9C-4B54-83CA-9FA30687AC76}" presName="sibTrans" presStyleLbl="sibTrans2D1" presStyleIdx="0" presStyleCnt="2" custScaleX="186561"/>
      <dgm:spPr/>
      <dgm:t>
        <a:bodyPr/>
        <a:lstStyle/>
        <a:p>
          <a:endParaRPr lang="pt-PT"/>
        </a:p>
      </dgm:t>
    </dgm:pt>
    <dgm:pt modelId="{D44028B5-16A3-4110-8212-C12AC4CBF5FD}" type="pres">
      <dgm:prSet presAssocID="{11C3FE5E-7F9C-4B54-83CA-9FA30687AC76}" presName="connectorText" presStyleLbl="sibTrans2D1" presStyleIdx="0" presStyleCnt="2"/>
      <dgm:spPr/>
      <dgm:t>
        <a:bodyPr/>
        <a:lstStyle/>
        <a:p>
          <a:endParaRPr lang="pt-PT"/>
        </a:p>
      </dgm:t>
    </dgm:pt>
    <dgm:pt modelId="{9B40CA05-E02A-42B6-8A83-BEE08D5C18AC}" type="pres">
      <dgm:prSet presAssocID="{E5A7CC49-7AF6-44B5-BFD2-2F053F6A2105}" presName="node" presStyleLbl="node1" presStyleIdx="1" presStyleCnt="3" custScaleX="92537" custScaleY="96302" custLinFactNeighborX="0" custLinFactNeighborY="-6638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679CED9-BBE4-4D90-B4B5-B01133514F67}" type="pres">
      <dgm:prSet presAssocID="{59D054D1-A916-4104-8D61-32F893DC3176}" presName="sibTrans" presStyleLbl="sibTrans2D1" presStyleIdx="1" presStyleCnt="2" custScaleX="191286" custScaleY="89429"/>
      <dgm:spPr/>
      <dgm:t>
        <a:bodyPr/>
        <a:lstStyle/>
        <a:p>
          <a:endParaRPr lang="pt-PT"/>
        </a:p>
      </dgm:t>
    </dgm:pt>
    <dgm:pt modelId="{A1D9BFF4-6332-426A-8E61-C805A636A6B8}" type="pres">
      <dgm:prSet presAssocID="{59D054D1-A916-4104-8D61-32F893DC3176}" presName="connectorText" presStyleLbl="sibTrans2D1" presStyleIdx="1" presStyleCnt="2"/>
      <dgm:spPr/>
      <dgm:t>
        <a:bodyPr/>
        <a:lstStyle/>
        <a:p>
          <a:endParaRPr lang="pt-PT"/>
        </a:p>
      </dgm:t>
    </dgm:pt>
    <dgm:pt modelId="{E80A80C1-55A4-489E-8364-EF808ECE0ADB}" type="pres">
      <dgm:prSet presAssocID="{128CF52E-FEA3-4508-8E9A-28002C7B03F2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B4AA7281-CC51-47FF-B5AF-2B5DD652EC1E}" type="presOf" srcId="{128CF52E-FEA3-4508-8E9A-28002C7B03F2}" destId="{E80A80C1-55A4-489E-8364-EF808ECE0ADB}" srcOrd="0" destOrd="0" presId="urn:microsoft.com/office/officeart/2005/8/layout/process1"/>
    <dgm:cxn modelId="{877DA331-68B2-4387-8B68-B09F482F3C10}" type="presOf" srcId="{59D054D1-A916-4104-8D61-32F893DC3176}" destId="{A1D9BFF4-6332-426A-8E61-C805A636A6B8}" srcOrd="1" destOrd="0" presId="urn:microsoft.com/office/officeart/2005/8/layout/process1"/>
    <dgm:cxn modelId="{AFAF6B65-0D3D-4449-AF0B-4A9033477E1F}" type="presOf" srcId="{FE9BF327-2F86-4700-AB94-4966CF49B1A4}" destId="{81A9E42B-BB09-4920-ACB2-9F7C0F6FC738}" srcOrd="0" destOrd="0" presId="urn:microsoft.com/office/officeart/2005/8/layout/process1"/>
    <dgm:cxn modelId="{D1E15F95-0CA8-42D2-841B-1C41C0A95644}" srcId="{FE9BF327-2F86-4700-AB94-4966CF49B1A4}" destId="{74F6F859-CD94-4017-AE7F-EF1B60F3DE31}" srcOrd="0" destOrd="0" parTransId="{313C899A-7B1E-46E2-9B92-200DF6AA093F}" sibTransId="{11C3FE5E-7F9C-4B54-83CA-9FA30687AC76}"/>
    <dgm:cxn modelId="{C02F7CE4-61E5-4943-BC4F-50EFC328F669}" srcId="{FE9BF327-2F86-4700-AB94-4966CF49B1A4}" destId="{E5A7CC49-7AF6-44B5-BFD2-2F053F6A2105}" srcOrd="1" destOrd="0" parTransId="{916431C6-F0B7-4810-B41C-F5CA059515D4}" sibTransId="{59D054D1-A916-4104-8D61-32F893DC3176}"/>
    <dgm:cxn modelId="{26EC1DC8-AA11-4697-92B1-FF9C57128CFF}" type="presOf" srcId="{11C3FE5E-7F9C-4B54-83CA-9FA30687AC76}" destId="{172FFF73-0868-4644-9A40-365C0D40DAA9}" srcOrd="0" destOrd="0" presId="urn:microsoft.com/office/officeart/2005/8/layout/process1"/>
    <dgm:cxn modelId="{6B4EB12F-A197-4C3A-AB6B-BF745E0F50CE}" type="presOf" srcId="{11C3FE5E-7F9C-4B54-83CA-9FA30687AC76}" destId="{D44028B5-16A3-4110-8212-C12AC4CBF5FD}" srcOrd="1" destOrd="0" presId="urn:microsoft.com/office/officeart/2005/8/layout/process1"/>
    <dgm:cxn modelId="{B73CB3B2-FB03-47FC-A582-46F29C7C5FB2}" type="presOf" srcId="{E5A7CC49-7AF6-44B5-BFD2-2F053F6A2105}" destId="{9B40CA05-E02A-42B6-8A83-BEE08D5C18AC}" srcOrd="0" destOrd="0" presId="urn:microsoft.com/office/officeart/2005/8/layout/process1"/>
    <dgm:cxn modelId="{1628E494-CEC5-4F72-B992-C419A5DDCBED}" srcId="{FE9BF327-2F86-4700-AB94-4966CF49B1A4}" destId="{128CF52E-FEA3-4508-8E9A-28002C7B03F2}" srcOrd="2" destOrd="0" parTransId="{173DAF9E-0DD7-4EF0-9F38-7F05D063C7C2}" sibTransId="{FD9B4423-4BA7-4DC3-BF79-C66210C7BE70}"/>
    <dgm:cxn modelId="{73CDA1B8-1CD1-4A60-8359-F4885493CB75}" type="presOf" srcId="{59D054D1-A916-4104-8D61-32F893DC3176}" destId="{D679CED9-BBE4-4D90-B4B5-B01133514F67}" srcOrd="0" destOrd="0" presId="urn:microsoft.com/office/officeart/2005/8/layout/process1"/>
    <dgm:cxn modelId="{B62E1084-5E7A-492E-B502-226DA29A0D77}" type="presOf" srcId="{74F6F859-CD94-4017-AE7F-EF1B60F3DE31}" destId="{6DEC3151-E501-4971-8D32-2B07F48F1BB2}" srcOrd="0" destOrd="0" presId="urn:microsoft.com/office/officeart/2005/8/layout/process1"/>
    <dgm:cxn modelId="{DC617466-4880-4678-B6F3-0683C598F95D}" type="presParOf" srcId="{81A9E42B-BB09-4920-ACB2-9F7C0F6FC738}" destId="{6DEC3151-E501-4971-8D32-2B07F48F1BB2}" srcOrd="0" destOrd="0" presId="urn:microsoft.com/office/officeart/2005/8/layout/process1"/>
    <dgm:cxn modelId="{2D64E8EC-FEFC-47AC-9934-0E106F3CD207}" type="presParOf" srcId="{81A9E42B-BB09-4920-ACB2-9F7C0F6FC738}" destId="{172FFF73-0868-4644-9A40-365C0D40DAA9}" srcOrd="1" destOrd="0" presId="urn:microsoft.com/office/officeart/2005/8/layout/process1"/>
    <dgm:cxn modelId="{F28E0A36-95F5-4AEE-ACDC-B343E3B16E99}" type="presParOf" srcId="{172FFF73-0868-4644-9A40-365C0D40DAA9}" destId="{D44028B5-16A3-4110-8212-C12AC4CBF5FD}" srcOrd="0" destOrd="0" presId="urn:microsoft.com/office/officeart/2005/8/layout/process1"/>
    <dgm:cxn modelId="{F2137936-1283-464C-A709-2AA7489ABE1B}" type="presParOf" srcId="{81A9E42B-BB09-4920-ACB2-9F7C0F6FC738}" destId="{9B40CA05-E02A-42B6-8A83-BEE08D5C18AC}" srcOrd="2" destOrd="0" presId="urn:microsoft.com/office/officeart/2005/8/layout/process1"/>
    <dgm:cxn modelId="{1FDB5906-4D90-4673-8719-5664F36D50BB}" type="presParOf" srcId="{81A9E42B-BB09-4920-ACB2-9F7C0F6FC738}" destId="{D679CED9-BBE4-4D90-B4B5-B01133514F67}" srcOrd="3" destOrd="0" presId="urn:microsoft.com/office/officeart/2005/8/layout/process1"/>
    <dgm:cxn modelId="{B6ACA0C4-688F-4054-84F9-B9569C8FF4E8}" type="presParOf" srcId="{D679CED9-BBE4-4D90-B4B5-B01133514F67}" destId="{A1D9BFF4-6332-426A-8E61-C805A636A6B8}" srcOrd="0" destOrd="0" presId="urn:microsoft.com/office/officeart/2005/8/layout/process1"/>
    <dgm:cxn modelId="{D0702BD3-10E9-401F-8151-7B34193F1DFD}" type="presParOf" srcId="{81A9E42B-BB09-4920-ACB2-9F7C0F6FC738}" destId="{E80A80C1-55A4-489E-8364-EF808ECE0AD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C6964-4EEF-4DBE-8D52-43361041AD84}" type="datetimeFigureOut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BBFC3-CCE6-4A36-A0AB-8D26FA7BE2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4541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5D049-5857-4E1C-A933-9B7EACA80BC8}" type="datetimeFigureOut">
              <a:rPr lang="pt-PT" smtClean="0"/>
              <a:pPr/>
              <a:t>10/08/2015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4768EA-98D9-40EA-B22D-47A3B31F709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645486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725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6215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9745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5759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5117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aseline="0" dirty="0" smtClean="0"/>
              <a:t>le.</a:t>
            </a: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Looking into the acids profile obtained we observe that a pH between 5 and 6 seems to be adequate to obtain  the PHA composition defined for food applications. Using pH 10 the profile of fatty acid is less interesting, since will give an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homopolymer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those results, we select a pH value of 5.5 to operate the acidogenic reactor.</a:t>
            </a:r>
            <a:endParaRPr lang="en-US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364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16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19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20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21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22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56215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4768EA-98D9-40EA-B22D-47A3B31F7092}" type="slidenum">
              <a:rPr lang="pt-PT" smtClean="0"/>
              <a:pPr/>
              <a:t>24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07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24" name="Rec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25" name="Rec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26" name="Rec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27" name="Rec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 useBgFill="1">
        <p:nvSpPr>
          <p:cNvPr id="30" name="Rectângulo arredondado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 useBgFill="1">
        <p:nvSpPr>
          <p:cNvPr id="31" name="Rectângulo arredondado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19" name="Rec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28" name="Marcador de Posição d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0D6E4AE0-D77A-4191-8012-04A394B14BEE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17" name="Marcador de Posição do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D68C487-08DF-4DF3-8287-60B2596D9C46}" type="slidenum">
              <a:rPr lang="pt-PT" smtClean="0">
                <a:solidFill>
                  <a:srgbClr val="5F5F5F"/>
                </a:solidFill>
              </a:rPr>
              <a:pPr/>
              <a:t>‹#›</a:t>
            </a:fld>
            <a:endParaRPr lang="pt-PT">
              <a:solidFill>
                <a:srgbClr val="5F5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87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EB83-2BC3-47FB-AD5F-211449FC1504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5878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BAD10-E1B5-4B2A-99B3-DD83C220A1A3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58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CF73D-0834-466C-9DE5-801D4984AD19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14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26" name="Marcador de Posição d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9FDA226-6BF4-47A9-BE8E-4CB16DC4BDE7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8" name="Marcador de Posição do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PT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0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575DDC2-A80E-429B-BAC9-B74286147B4F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358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B50A3-8AC0-4853-AE9F-3229FDE06889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269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5946E-8E9E-42B5-91A1-C63DE2F5C9DD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6946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BF921-DA53-4606-BF1A-A0447FD4D125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81028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6D9A-56A9-464E-B83F-AF0D0F5E5AED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69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FC480-7449-4FFC-A715-272F1F406954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335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29" name="Rec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0" name="Rec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1" name="Rec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2" name="Rec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 useBgFill="1">
        <p:nvSpPr>
          <p:cNvPr id="33" name="Rectângulo arredondado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 useBgFill="1">
        <p:nvSpPr>
          <p:cNvPr id="34" name="Rectângulo arredondado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5" name="Rec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36" name="Rec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37" name="Rec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8" name="Rec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39" name="Rec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5F5F5F"/>
              </a:solidFill>
            </a:endParaRPr>
          </a:p>
        </p:txBody>
      </p:sp>
      <p:sp>
        <p:nvSpPr>
          <p:cNvPr id="40" name="Rec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5F5F5F"/>
              </a:solidFill>
            </a:endParaRPr>
          </a:p>
        </p:txBody>
      </p:sp>
      <p:sp>
        <p:nvSpPr>
          <p:cNvPr id="22" name="Marcador de Posição do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3" name="Marcador de Posição do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D5A9D73F-FF4A-4124-8BC4-9C93271E1D5F}" type="datetime1">
              <a:rPr lang="pt-PT" smtClean="0">
                <a:solidFill>
                  <a:srgbClr val="92D050"/>
                </a:solidFill>
              </a:rPr>
              <a:pPr/>
              <a:t>10/08/2015</a:t>
            </a:fld>
            <a:endParaRPr lang="pt-PT">
              <a:solidFill>
                <a:srgbClr val="92D050"/>
              </a:solidFill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PT">
              <a:solidFill>
                <a:srgbClr val="92D050"/>
              </a:solidFill>
            </a:endParaRPr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D68C487-08DF-4DF3-8287-60B2596D9C46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140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531763"/>
            <a:ext cx="8640960" cy="1858915"/>
          </a:xfrm>
          <a:solidFill>
            <a:srgbClr val="FFFFFF"/>
          </a:solidFill>
        </p:spPr>
        <p:txBody>
          <a:bodyPr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GB" sz="4800" b="1" dirty="0" smtClean="0"/>
              <a:t/>
            </a:r>
            <a:br>
              <a:rPr lang="en-GB" sz="4800" b="1" dirty="0" smtClean="0"/>
            </a:br>
            <a:r>
              <a:rPr lang="en-GB" sz="4800" b="1" dirty="0" smtClean="0"/>
              <a:t/>
            </a:r>
            <a:br>
              <a:rPr lang="en-GB" sz="4800" b="1" dirty="0" smtClean="0"/>
            </a:br>
            <a:r>
              <a:rPr lang="en-US" sz="38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 </a:t>
            </a:r>
            <a:r>
              <a:rPr lang="en-US" sz="38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valorisation</a:t>
            </a:r>
            <a:r>
              <a:rPr lang="en-US" sz="38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of food industry wastes for </a:t>
            </a:r>
            <a:r>
              <a:rPr lang="en-US" sz="38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polyhydroxyalkanoate</a:t>
            </a:r>
            <a:r>
              <a:rPr lang="en-US" sz="38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(PHA) biosynthesis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0" y="484458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ctr"/>
            <a:r>
              <a:rPr lang="pt-PT" sz="2000" dirty="0">
                <a:solidFill>
                  <a:schemeClr val="bg1"/>
                </a:solidFill>
              </a:rPr>
              <a:t> </a:t>
            </a:r>
            <a:r>
              <a:rPr lang="pt-PT" sz="2000" b="1" dirty="0" smtClean="0">
                <a:solidFill>
                  <a:schemeClr val="bg1"/>
                </a:solidFill>
              </a:rPr>
              <a:t>Mariana Matos · </a:t>
            </a:r>
            <a:r>
              <a:rPr lang="pt-PT" sz="2000" b="1" dirty="0">
                <a:solidFill>
                  <a:schemeClr val="bg1"/>
                </a:solidFill>
              </a:rPr>
              <a:t>Carlos Silva · </a:t>
            </a:r>
            <a:r>
              <a:rPr lang="pt-PT" sz="2000" b="1" dirty="0" smtClean="0">
                <a:solidFill>
                  <a:schemeClr val="bg1"/>
                </a:solidFill>
              </a:rPr>
              <a:t>Pedro Cardoso · Rafaela Cruz · Gilda Carvalho </a:t>
            </a:r>
            <a:r>
              <a:rPr lang="pt-PT" sz="2000" b="1" dirty="0">
                <a:solidFill>
                  <a:schemeClr val="bg1"/>
                </a:solidFill>
              </a:rPr>
              <a:t>·</a:t>
            </a:r>
            <a:r>
              <a:rPr lang="pt-PT" sz="2000" b="1" dirty="0" smtClean="0">
                <a:solidFill>
                  <a:schemeClr val="bg1"/>
                </a:solidFill>
              </a:rPr>
              <a:t> </a:t>
            </a:r>
            <a:r>
              <a:rPr lang="pt-PT" sz="2000" b="1" dirty="0" err="1" smtClean="0">
                <a:solidFill>
                  <a:schemeClr val="bg1"/>
                </a:solidFill>
              </a:rPr>
              <a:t>Adrian</a:t>
            </a:r>
            <a:r>
              <a:rPr lang="pt-PT" sz="2000" b="1" dirty="0" smtClean="0">
                <a:solidFill>
                  <a:schemeClr val="bg1"/>
                </a:solidFill>
              </a:rPr>
              <a:t> </a:t>
            </a:r>
            <a:r>
              <a:rPr lang="pt-PT" sz="2000" b="1" dirty="0" err="1" smtClean="0">
                <a:solidFill>
                  <a:schemeClr val="bg1"/>
                </a:solidFill>
              </a:rPr>
              <a:t>Oehmen</a:t>
            </a:r>
            <a:r>
              <a:rPr lang="pt-PT" sz="2000" b="1" dirty="0">
                <a:solidFill>
                  <a:schemeClr val="bg1"/>
                </a:solidFill>
              </a:rPr>
              <a:t> · </a:t>
            </a:r>
            <a:r>
              <a:rPr lang="pt-PT" sz="2000" b="1" u="sng" dirty="0" smtClean="0">
                <a:solidFill>
                  <a:schemeClr val="bg1"/>
                </a:solidFill>
              </a:rPr>
              <a:t>Maria Reis</a:t>
            </a:r>
          </a:p>
          <a:p>
            <a:pPr algn="ctr"/>
            <a:endParaRPr lang="pt-PT" sz="2000" b="1" u="sng" dirty="0">
              <a:solidFill>
                <a:srgbClr val="FFFFFF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4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92" y="866416"/>
            <a:ext cx="2213808" cy="50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866416"/>
            <a:ext cx="1800200" cy="539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76672"/>
            <a:ext cx="863256" cy="1055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</a:t>
            </a:fld>
            <a:endParaRPr lang="pt-PT"/>
          </a:p>
        </p:txBody>
      </p:sp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82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8" name="Immagine 2"/>
          <p:cNvPicPr/>
          <p:nvPr/>
        </p:nvPicPr>
        <p:blipFill>
          <a:blip r:embed="rId4" cstate="print"/>
          <a:srcRect b="17412"/>
          <a:stretch>
            <a:fillRect/>
          </a:stretch>
        </p:blipFill>
        <p:spPr bwMode="auto">
          <a:xfrm>
            <a:off x="323528" y="1124744"/>
            <a:ext cx="85689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7587" y="5578296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err="1" smtClean="0">
                <a:solidFill>
                  <a:schemeClr val="bg2"/>
                </a:solidFill>
              </a:rPr>
              <a:t>Convert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the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wastes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into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added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value</a:t>
            </a:r>
            <a:r>
              <a:rPr lang="pt-PT" sz="2400" b="1" dirty="0" smtClean="0">
                <a:solidFill>
                  <a:schemeClr val="bg2"/>
                </a:solidFill>
              </a:rPr>
              <a:t> </a:t>
            </a:r>
            <a:r>
              <a:rPr lang="pt-PT" sz="2400" b="1" dirty="0" err="1" smtClean="0">
                <a:solidFill>
                  <a:schemeClr val="bg2"/>
                </a:solidFill>
              </a:rPr>
              <a:t>products</a:t>
            </a:r>
            <a:r>
              <a:rPr lang="pt-PT" sz="2400" b="1" dirty="0" smtClean="0">
                <a:solidFill>
                  <a:schemeClr val="bg2"/>
                </a:solidFill>
              </a:rPr>
              <a:t>: </a:t>
            </a:r>
            <a:r>
              <a:rPr lang="pt-PT" sz="2400" b="1" dirty="0" err="1" smtClean="0">
                <a:solidFill>
                  <a:schemeClr val="bg2"/>
                </a:solidFill>
              </a:rPr>
              <a:t>bioplastics</a:t>
            </a:r>
            <a:endParaRPr lang="en-US" sz="2400" b="1" dirty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587" y="4830608"/>
            <a:ext cx="2744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 err="1"/>
              <a:t>Source</a:t>
            </a:r>
            <a:r>
              <a:rPr lang="pt-PT" dirty="0"/>
              <a:t>: </a:t>
            </a:r>
            <a:r>
              <a:rPr lang="pt-PT" dirty="0" err="1"/>
              <a:t>Eur</a:t>
            </a:r>
            <a:r>
              <a:rPr lang="pt-PT" dirty="0"/>
              <a:t>. </a:t>
            </a:r>
            <a:r>
              <a:rPr lang="pt-PT" dirty="0" err="1"/>
              <a:t>Fed.Biotechnol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0" y="281721"/>
            <a:ext cx="91164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err="1"/>
              <a:t>Byproducts</a:t>
            </a:r>
            <a:r>
              <a:rPr lang="en-GB" sz="3200" b="1" dirty="0"/>
              <a:t> and </a:t>
            </a:r>
            <a:r>
              <a:rPr lang="en-GB" sz="3200" b="1" dirty="0" err="1"/>
              <a:t>biowastes</a:t>
            </a:r>
            <a:r>
              <a:rPr lang="en-GB" sz="3200" b="1" dirty="0"/>
              <a:t> types and amounts produced in Europe </a:t>
            </a:r>
          </a:p>
        </p:txBody>
      </p:sp>
    </p:spTree>
    <p:extLst>
      <p:ext uri="{BB962C8B-B14F-4D97-AF65-F5344CB8AC3E}">
        <p14:creationId xmlns:p14="http://schemas.microsoft.com/office/powerpoint/2010/main" val="1631669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3</a:t>
            </a:fld>
            <a:endParaRPr lang="pt-PT"/>
          </a:p>
        </p:txBody>
      </p:sp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82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21" name="Text Placeholder 1"/>
          <p:cNvSpPr txBox="1">
            <a:spLocks/>
          </p:cNvSpPr>
          <p:nvPr/>
        </p:nvSpPr>
        <p:spPr>
          <a:xfrm>
            <a:off x="522299" y="2732772"/>
            <a:ext cx="3703320" cy="5522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000" b="1" dirty="0" err="1" smtClean="0"/>
              <a:t>Pure</a:t>
            </a:r>
            <a:r>
              <a:rPr lang="pt-PT" sz="2000" b="1" dirty="0" smtClean="0"/>
              <a:t> Microbial </a:t>
            </a:r>
            <a:r>
              <a:rPr lang="pt-PT" sz="2000" b="1" dirty="0" err="1" smtClean="0"/>
              <a:t>Cultures</a:t>
            </a:r>
            <a:endParaRPr lang="pt-PT" sz="2000" b="1" dirty="0"/>
          </a:p>
        </p:txBody>
      </p:sp>
      <p:sp>
        <p:nvSpPr>
          <p:cNvPr id="25" name="Content Placeholder 10"/>
          <p:cNvSpPr>
            <a:spLocks noGrp="1"/>
          </p:cNvSpPr>
          <p:nvPr>
            <p:ph sz="half" idx="4294967295"/>
          </p:nvPr>
        </p:nvSpPr>
        <p:spPr>
          <a:xfrm>
            <a:off x="522299" y="3412202"/>
            <a:ext cx="3703320" cy="24650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High efficiency</a:t>
            </a:r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Expensive Feedstocks</a:t>
            </a:r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Need for sterility and restrict control</a:t>
            </a:r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High energy consumption</a:t>
            </a:r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High investment costs </a:t>
            </a:r>
          </a:p>
        </p:txBody>
      </p:sp>
      <p:sp>
        <p:nvSpPr>
          <p:cNvPr id="26" name="Text Placeholder 17"/>
          <p:cNvSpPr txBox="1">
            <a:spLocks/>
          </p:cNvSpPr>
          <p:nvPr/>
        </p:nvSpPr>
        <p:spPr>
          <a:xfrm>
            <a:off x="4362778" y="2732772"/>
            <a:ext cx="4573957" cy="552211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56032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58368" indent="-246888" algn="l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Char char="▫"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23544" indent="-219456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79576" indent="-201168" algn="l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Char char=""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1609344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▫"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2240280" indent="-18288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Char char="◦"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None/>
            </a:pPr>
            <a:r>
              <a:rPr lang="pt-PT" sz="2000" b="1" dirty="0" err="1" smtClean="0">
                <a:solidFill>
                  <a:schemeClr val="bg1"/>
                </a:solidFill>
              </a:rPr>
              <a:t>Mixed</a:t>
            </a:r>
            <a:r>
              <a:rPr lang="pt-PT" sz="2000" b="1" dirty="0" smtClean="0">
                <a:solidFill>
                  <a:schemeClr val="bg1"/>
                </a:solidFill>
              </a:rPr>
              <a:t> Microbial </a:t>
            </a:r>
            <a:r>
              <a:rPr lang="pt-PT" sz="2000" b="1" dirty="0" err="1" smtClean="0">
                <a:solidFill>
                  <a:schemeClr val="bg1"/>
                </a:solidFill>
              </a:rPr>
              <a:t>Cultures</a:t>
            </a:r>
            <a:r>
              <a:rPr lang="pt-PT" sz="2000" b="1" dirty="0" smtClean="0">
                <a:solidFill>
                  <a:schemeClr val="bg1"/>
                </a:solidFill>
              </a:rPr>
              <a:t> (</a:t>
            </a:r>
            <a:r>
              <a:rPr lang="pt-PT" sz="2000" b="1" dirty="0" err="1" smtClean="0">
                <a:solidFill>
                  <a:schemeClr val="bg1"/>
                </a:solidFill>
              </a:rPr>
              <a:t>MMCs</a:t>
            </a:r>
            <a:r>
              <a:rPr lang="pt-PT" sz="2000" b="1" dirty="0" smtClean="0">
                <a:solidFill>
                  <a:schemeClr val="bg1"/>
                </a:solidFill>
              </a:rPr>
              <a:t>)</a:t>
            </a:r>
            <a:endParaRPr lang="pt-PT" sz="2000" b="1" dirty="0">
              <a:solidFill>
                <a:schemeClr val="bg1"/>
              </a:solidFill>
            </a:endParaRPr>
          </a:p>
        </p:txBody>
      </p:sp>
      <p:sp>
        <p:nvSpPr>
          <p:cNvPr id="27" name="Content Placeholder 18"/>
          <p:cNvSpPr>
            <a:spLocks noGrp="1"/>
          </p:cNvSpPr>
          <p:nvPr>
            <p:ph sz="quarter" idx="4294967295"/>
          </p:nvPr>
        </p:nvSpPr>
        <p:spPr>
          <a:xfrm>
            <a:off x="4362778" y="3412201"/>
            <a:ext cx="4889741" cy="232105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33375" indent="-128588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2060"/>
                </a:solidFill>
              </a:rPr>
              <a:t>Surplus/waste-based feedstocks</a:t>
            </a:r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/>
              <a:t>Non sterile </a:t>
            </a:r>
            <a:r>
              <a:rPr lang="en-US" sz="2000" dirty="0" smtClean="0"/>
              <a:t>conditions-less energy consumption</a:t>
            </a:r>
            <a:endParaRPr lang="en-US" sz="2000" dirty="0"/>
          </a:p>
          <a:p>
            <a:pPr marL="333375" indent="-128588">
              <a:buFont typeface="Arial" panose="020B0604020202020204" pitchFamily="34" charset="0"/>
              <a:buChar char="•"/>
            </a:pPr>
            <a:r>
              <a:rPr lang="en-US" sz="2000" dirty="0" smtClean="0"/>
              <a:t>Economically </a:t>
            </a:r>
            <a:r>
              <a:rPr lang="en-US" sz="2000" dirty="0"/>
              <a:t>competitive</a:t>
            </a:r>
          </a:p>
        </p:txBody>
      </p:sp>
      <p:sp>
        <p:nvSpPr>
          <p:cNvPr id="28" name="Title 2"/>
          <p:cNvSpPr>
            <a:spLocks noGrp="1"/>
          </p:cNvSpPr>
          <p:nvPr>
            <p:ph type="title"/>
          </p:nvPr>
        </p:nvSpPr>
        <p:spPr>
          <a:xfrm>
            <a:off x="0" y="361351"/>
            <a:ext cx="7492374" cy="508028"/>
          </a:xfrm>
        </p:spPr>
        <p:txBody>
          <a:bodyPr>
            <a:normAutofit fontScale="90000"/>
          </a:bodyPr>
          <a:lstStyle/>
          <a:p>
            <a:r>
              <a:rPr lang="en-GB" sz="3600" b="1" dirty="0" smtClean="0">
                <a:solidFill>
                  <a:schemeClr val="bg1"/>
                </a:solidFill>
              </a:rPr>
              <a:t>Production of PHA</a:t>
            </a:r>
            <a:endParaRPr lang="pt-PT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2" name="Picture 19" descr="Par07Jun2010_29_scale.tif"/>
          <p:cNvPicPr>
            <a:picLocks noChangeAspect="1" noChangeArrowheads="1"/>
          </p:cNvPicPr>
          <p:nvPr/>
        </p:nvPicPr>
        <p:blipFill>
          <a:blip r:embed="rId4" cstate="print">
            <a:lum bright="20000" contrast="40000"/>
          </a:blip>
          <a:srcRect b="41386"/>
          <a:stretch>
            <a:fillRect/>
          </a:stretch>
        </p:blipFill>
        <p:spPr bwMode="auto">
          <a:xfrm>
            <a:off x="5115635" y="982162"/>
            <a:ext cx="2376739" cy="1393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8" descr="http://2009.igem.org/wiki/images/2/28/Fig.2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87604"/>
            <a:ext cx="1800200" cy="148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80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82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10" name="Content Placeholder 6"/>
          <p:cNvSpPr>
            <a:spLocks noGrp="1"/>
          </p:cNvSpPr>
          <p:nvPr>
            <p:ph idx="1"/>
          </p:nvPr>
        </p:nvSpPr>
        <p:spPr>
          <a:xfrm>
            <a:off x="0" y="982287"/>
            <a:ext cx="8671466" cy="4368444"/>
          </a:xfrm>
        </p:spPr>
        <p:txBody>
          <a:bodyPr/>
          <a:lstStyle/>
          <a:p>
            <a:pPr marL="109728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Engineering microbial consortia </a:t>
            </a:r>
            <a:r>
              <a:rPr lang="en-US" sz="2400" dirty="0"/>
              <a:t>(“survival of the fittest</a:t>
            </a:r>
            <a:r>
              <a:rPr lang="en-US" sz="2400" dirty="0" smtClean="0"/>
              <a:t>”)</a:t>
            </a:r>
          </a:p>
          <a:p>
            <a:pPr marL="631825" indent="-538163">
              <a:buNone/>
            </a:pPr>
            <a:r>
              <a:rPr lang="en-US" sz="2400" b="1" dirty="0" smtClean="0"/>
              <a:t>Aim</a:t>
            </a:r>
            <a:r>
              <a:rPr lang="en-US" sz="2400" dirty="0"/>
              <a:t>: </a:t>
            </a:r>
            <a:r>
              <a:rPr lang="en-US" sz="2400" i="1" dirty="0"/>
              <a:t>Engineering the ecosystem rather than individual organisms through the ecological selection </a:t>
            </a:r>
            <a:r>
              <a:rPr lang="en-US" sz="2400" i="1" dirty="0" smtClean="0"/>
              <a:t>principles</a:t>
            </a:r>
          </a:p>
          <a:p>
            <a:pPr marL="631825" indent="-538163">
              <a:buNone/>
            </a:pPr>
            <a:endParaRPr lang="en-US" sz="2400" i="1" dirty="0"/>
          </a:p>
          <a:p>
            <a:pPr algn="ctr"/>
            <a:r>
              <a:rPr lang="en-US" sz="2000" dirty="0"/>
              <a:t>Selection of a MMC with high PHA-accumulating ability occurs naturally due to the applied operational conditions – </a:t>
            </a:r>
            <a:r>
              <a:rPr lang="en-US" sz="2000" b="1" dirty="0">
                <a:solidFill>
                  <a:srgbClr val="002060"/>
                </a:solidFill>
              </a:rPr>
              <a:t>selective pressure</a:t>
            </a:r>
          </a:p>
          <a:p>
            <a:endParaRPr lang="pt-PT" dirty="0"/>
          </a:p>
        </p:txBody>
      </p:sp>
      <p:grpSp>
        <p:nvGrpSpPr>
          <p:cNvPr id="12" name="Group 11"/>
          <p:cNvGrpSpPr/>
          <p:nvPr/>
        </p:nvGrpSpPr>
        <p:grpSpPr>
          <a:xfrm>
            <a:off x="4643074" y="5086264"/>
            <a:ext cx="3531662" cy="870144"/>
            <a:chOff x="7479946" y="5353375"/>
            <a:chExt cx="4446062" cy="953869"/>
          </a:xfrm>
        </p:grpSpPr>
        <p:sp>
          <p:nvSpPr>
            <p:cNvPr id="13" name="Isosceles Triangle 74"/>
            <p:cNvSpPr>
              <a:spLocks noChangeAspect="1"/>
            </p:cNvSpPr>
            <p:nvPr/>
          </p:nvSpPr>
          <p:spPr>
            <a:xfrm>
              <a:off x="7479947" y="5397266"/>
              <a:ext cx="185259" cy="174643"/>
            </a:xfrm>
            <a:prstGeom prst="triangle">
              <a:avLst/>
            </a:prstGeom>
            <a:solidFill>
              <a:schemeClr val="accent3"/>
            </a:solidFill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306" tIns="52153" rIns="104306" bIns="52153"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75"/>
            <p:cNvSpPr>
              <a:spLocks noChangeAspect="1"/>
            </p:cNvSpPr>
            <p:nvPr/>
          </p:nvSpPr>
          <p:spPr>
            <a:xfrm>
              <a:off x="7479946" y="5714835"/>
              <a:ext cx="185240" cy="174643"/>
            </a:xfrm>
            <a:prstGeom prst="rect">
              <a:avLst/>
            </a:prstGeom>
            <a:solidFill>
              <a:schemeClr val="accent4"/>
            </a:solidFill>
            <a:ln w="3175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306" tIns="52153" rIns="104306" bIns="52153" rtlCol="0" anchor="ctr"/>
            <a:lstStyle/>
            <a:p>
              <a:pPr algn="ctr"/>
              <a:endParaRPr lang="en-GB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7479946" y="6032403"/>
              <a:ext cx="185240" cy="174643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4306" tIns="52153" rIns="104306" bIns="52153"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77"/>
            <p:cNvSpPr txBox="1">
              <a:spLocks noChangeAspect="1"/>
            </p:cNvSpPr>
            <p:nvPr/>
          </p:nvSpPr>
          <p:spPr>
            <a:xfrm>
              <a:off x="7648365" y="5353375"/>
              <a:ext cx="2748716" cy="320768"/>
            </a:xfrm>
            <a:prstGeom prst="rect">
              <a:avLst/>
            </a:prstGeom>
            <a:noFill/>
          </p:spPr>
          <p:txBody>
            <a:bodyPr wrap="none" lIns="104306" tIns="52153" rIns="104306" bIns="52153" rtlCol="0">
              <a:spAutoFit/>
            </a:bodyPr>
            <a:lstStyle/>
            <a:p>
              <a:r>
                <a:rPr lang="en-US" sz="1400" b="1" dirty="0" err="1">
                  <a:solidFill>
                    <a:schemeClr val="tx2">
                      <a:lumMod val="75000"/>
                    </a:schemeClr>
                  </a:solidFill>
                </a:rPr>
                <a:t>m.o</a:t>
              </a:r>
              <a:r>
                <a:rPr lang="en-US" sz="1400" b="1" dirty="0">
                  <a:solidFill>
                    <a:schemeClr val="tx2">
                      <a:lumMod val="75000"/>
                    </a:schemeClr>
                  </a:solidFill>
                </a:rPr>
                <a:t>. unable of using the substrate</a:t>
              </a:r>
            </a:p>
          </p:txBody>
        </p:sp>
        <p:sp>
          <p:nvSpPr>
            <p:cNvPr id="17" name="TextBox 78"/>
            <p:cNvSpPr txBox="1">
              <a:spLocks noChangeAspect="1"/>
            </p:cNvSpPr>
            <p:nvPr/>
          </p:nvSpPr>
          <p:spPr>
            <a:xfrm>
              <a:off x="7648360" y="5665357"/>
              <a:ext cx="2556356" cy="320768"/>
            </a:xfrm>
            <a:prstGeom prst="rect">
              <a:avLst/>
            </a:prstGeom>
            <a:noFill/>
          </p:spPr>
          <p:txBody>
            <a:bodyPr wrap="none" lIns="104306" tIns="52153" rIns="104306" bIns="52153" rtlCol="0">
              <a:spAutoFit/>
            </a:bodyPr>
            <a:lstStyle/>
            <a:p>
              <a:r>
                <a:rPr lang="en-US" sz="1400" b="1" dirty="0" err="1">
                  <a:solidFill>
                    <a:schemeClr val="tx2">
                      <a:lumMod val="75000"/>
                    </a:schemeClr>
                  </a:solidFill>
                </a:rPr>
                <a:t>m.o</a:t>
              </a:r>
              <a:r>
                <a:rPr lang="en-US" sz="1400" b="1" dirty="0">
                  <a:solidFill>
                    <a:schemeClr val="tx2">
                      <a:lumMod val="75000"/>
                    </a:schemeClr>
                  </a:solidFill>
                </a:rPr>
                <a:t>. able of using the substrate</a:t>
              </a:r>
            </a:p>
          </p:txBody>
        </p:sp>
        <p:sp>
          <p:nvSpPr>
            <p:cNvPr id="18" name="TextBox 79"/>
            <p:cNvSpPr txBox="1">
              <a:spLocks noChangeAspect="1"/>
            </p:cNvSpPr>
            <p:nvPr/>
          </p:nvSpPr>
          <p:spPr>
            <a:xfrm>
              <a:off x="7652900" y="5986476"/>
              <a:ext cx="4273108" cy="320768"/>
            </a:xfrm>
            <a:prstGeom prst="rect">
              <a:avLst/>
            </a:prstGeom>
            <a:noFill/>
          </p:spPr>
          <p:txBody>
            <a:bodyPr wrap="none" lIns="104306" tIns="52153" rIns="104306" bIns="52153" rtlCol="0">
              <a:spAutoFit/>
            </a:bodyPr>
            <a:lstStyle/>
            <a:p>
              <a:r>
                <a:rPr lang="en-US" sz="1400" b="1" dirty="0" err="1">
                  <a:solidFill>
                    <a:schemeClr val="tx2">
                      <a:lumMod val="75000"/>
                    </a:schemeClr>
                  </a:solidFill>
                </a:rPr>
                <a:t>m.o</a:t>
              </a:r>
              <a:r>
                <a:rPr lang="en-US" sz="1400" b="1" dirty="0">
                  <a:solidFill>
                    <a:schemeClr val="tx2">
                      <a:lumMod val="75000"/>
                    </a:schemeClr>
                  </a:solidFill>
                </a:rPr>
                <a:t>. able of using the substrate and accumulating PHA</a:t>
              </a:r>
            </a:p>
          </p:txBody>
        </p:sp>
      </p:grpSp>
      <p:graphicFrame>
        <p:nvGraphicFramePr>
          <p:cNvPr id="19" name="Diagram 18"/>
          <p:cNvGraphicFramePr/>
          <p:nvPr>
            <p:extLst>
              <p:ext uri="{D42A27DB-BD31-4B8C-83A1-F6EECF244321}">
                <p14:modId xmlns:p14="http://schemas.microsoft.com/office/powerpoint/2010/main" val="1733118830"/>
              </p:ext>
            </p:extLst>
          </p:nvPr>
        </p:nvGraphicFramePr>
        <p:xfrm>
          <a:off x="508000" y="3369977"/>
          <a:ext cx="8128000" cy="1909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ctangle 1"/>
          <p:cNvSpPr/>
          <p:nvPr/>
        </p:nvSpPr>
        <p:spPr>
          <a:xfrm>
            <a:off x="-22845" y="347634"/>
            <a:ext cx="628743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>
                <a:solidFill>
                  <a:schemeClr val="bg1"/>
                </a:solidFill>
              </a:rPr>
              <a:t>Selection of PHA storing MMC</a:t>
            </a:r>
          </a:p>
          <a:p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20773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5</a:t>
            </a:fld>
            <a:endParaRPr lang="pt-PT"/>
          </a:p>
        </p:txBody>
      </p:sp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82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20" name="Content Placeholder 1"/>
          <p:cNvSpPr>
            <a:spLocks noGrp="1"/>
          </p:cNvSpPr>
          <p:nvPr>
            <p:ph idx="1"/>
          </p:nvPr>
        </p:nvSpPr>
        <p:spPr>
          <a:xfrm>
            <a:off x="1011936" y="3924288"/>
            <a:ext cx="7543800" cy="1176254"/>
          </a:xfrm>
        </p:spPr>
        <p:txBody>
          <a:bodyPr>
            <a:noAutofit/>
          </a:bodyPr>
          <a:lstStyle/>
          <a:p>
            <a:pPr marL="293360" indent="-293360" eaLnBrk="0" hangingPunct="0">
              <a:spcBef>
                <a:spcPts val="450"/>
              </a:spcBef>
              <a:spcAft>
                <a:spcPts val="450"/>
              </a:spcAft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GB" sz="1800" dirty="0">
                <a:latin typeface="+mj-lt"/>
                <a:cs typeface="Times New Roman" pitchFamily="18" charset="0"/>
              </a:rPr>
              <a:t>Long </a:t>
            </a:r>
            <a:r>
              <a:rPr lang="en-GB" sz="1800" b="1" dirty="0">
                <a:latin typeface="+mj-lt"/>
                <a:cs typeface="Times New Roman" pitchFamily="18" charset="0"/>
              </a:rPr>
              <a:t>famine</a:t>
            </a:r>
            <a:r>
              <a:rPr lang="en-GB" sz="1800" dirty="0">
                <a:latin typeface="+mj-lt"/>
                <a:cs typeface="Times New Roman" pitchFamily="18" charset="0"/>
              </a:rPr>
              <a:t> period</a:t>
            </a:r>
          </a:p>
          <a:p>
            <a:pPr marL="293360" indent="-293360" eaLnBrk="0" hangingPunct="0">
              <a:spcBef>
                <a:spcPts val="450"/>
              </a:spcBef>
              <a:spcAft>
                <a:spcPts val="450"/>
              </a:spcAft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GB" sz="1800" dirty="0">
                <a:latin typeface="+mj-lt"/>
                <a:cs typeface="Times New Roman" pitchFamily="18" charset="0"/>
              </a:rPr>
              <a:t>Pulse feeding – carbon excess (</a:t>
            </a:r>
            <a:r>
              <a:rPr lang="en-GB" sz="1800" b="1" dirty="0">
                <a:latin typeface="+mj-lt"/>
                <a:cs typeface="Times New Roman" pitchFamily="18" charset="0"/>
              </a:rPr>
              <a:t>feast</a:t>
            </a:r>
            <a:r>
              <a:rPr lang="en-GB" sz="1800" dirty="0">
                <a:latin typeface="+mj-lt"/>
                <a:cs typeface="Times New Roman" pitchFamily="18" charset="0"/>
              </a:rPr>
              <a:t>)</a:t>
            </a:r>
          </a:p>
          <a:p>
            <a:pPr marL="293360" indent="-293360" eaLnBrk="0" hangingPunct="0">
              <a:spcBef>
                <a:spcPts val="450"/>
              </a:spcBef>
              <a:spcAft>
                <a:spcPts val="450"/>
              </a:spcAft>
              <a:buClr>
                <a:schemeClr val="accent5">
                  <a:lumMod val="50000"/>
                </a:schemeClr>
              </a:buClr>
              <a:buFont typeface="+mj-lt"/>
              <a:buAutoNum type="arabicPeriod"/>
            </a:pPr>
            <a:r>
              <a:rPr lang="en-GB" sz="1800" dirty="0">
                <a:latin typeface="+mj-lt"/>
                <a:cs typeface="Times New Roman" pitchFamily="18" charset="0"/>
              </a:rPr>
              <a:t>External substrate exhaustion (</a:t>
            </a:r>
            <a:r>
              <a:rPr lang="en-GB" sz="1800" b="1" dirty="0">
                <a:latin typeface="+mj-lt"/>
                <a:cs typeface="Times New Roman" pitchFamily="18" charset="0"/>
              </a:rPr>
              <a:t>famine</a:t>
            </a:r>
            <a:r>
              <a:rPr lang="en-GB" sz="1800" dirty="0">
                <a:latin typeface="+mj-lt"/>
                <a:cs typeface="Times New Roman" pitchFamily="18" charset="0"/>
              </a:rPr>
              <a:t>)</a:t>
            </a:r>
            <a:br>
              <a:rPr lang="en-GB" sz="1800" dirty="0">
                <a:latin typeface="+mj-lt"/>
                <a:cs typeface="Times New Roman" pitchFamily="18" charset="0"/>
              </a:rPr>
            </a:br>
            <a:r>
              <a:rPr lang="en-GB" sz="1800" dirty="0">
                <a:latin typeface="+mj-lt"/>
                <a:cs typeface="Times New Roman" pitchFamily="18" charset="0"/>
              </a:rPr>
              <a:t>Polymeric reserves (PHA) used for growth and cellular maintenance</a:t>
            </a:r>
          </a:p>
          <a:p>
            <a:pPr>
              <a:spcBef>
                <a:spcPts val="450"/>
              </a:spcBef>
            </a:pPr>
            <a:endParaRPr lang="pt-PT" sz="1350" dirty="0">
              <a:latin typeface="+mj-lt"/>
            </a:endParaRPr>
          </a:p>
        </p:txBody>
      </p:sp>
      <p:sp>
        <p:nvSpPr>
          <p:cNvPr id="21" name="Title 2"/>
          <p:cNvSpPr>
            <a:spLocks noGrp="1"/>
          </p:cNvSpPr>
          <p:nvPr>
            <p:ph type="title"/>
          </p:nvPr>
        </p:nvSpPr>
        <p:spPr>
          <a:xfrm>
            <a:off x="-51320" y="246585"/>
            <a:ext cx="8988056" cy="914624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chemeClr val="bg1"/>
                </a:solidFill>
              </a:rPr>
              <a:t>Selective Pressure: </a:t>
            </a:r>
            <a:r>
              <a:rPr lang="pt-PT" sz="3200" b="1" dirty="0" smtClean="0">
                <a:solidFill>
                  <a:schemeClr val="bg1"/>
                </a:solidFill>
              </a:rPr>
              <a:t>Feast &amp; Famine Regime </a:t>
            </a:r>
            <a:r>
              <a:rPr lang="pt-PT" sz="3200" b="1" dirty="0">
                <a:solidFill>
                  <a:schemeClr val="bg1"/>
                </a:solidFill>
              </a:rPr>
              <a:t>-</a:t>
            </a:r>
            <a:r>
              <a:rPr lang="pt-PT" sz="3200" b="1" dirty="0" smtClean="0">
                <a:solidFill>
                  <a:schemeClr val="bg1"/>
                </a:solidFill>
              </a:rPr>
              <a:t>FF</a:t>
            </a:r>
            <a:endParaRPr lang="pt-PT" sz="3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25" name="Grupo 3"/>
          <p:cNvGrpSpPr/>
          <p:nvPr/>
        </p:nvGrpSpPr>
        <p:grpSpPr>
          <a:xfrm>
            <a:off x="395536" y="1027524"/>
            <a:ext cx="6768752" cy="2867880"/>
            <a:chOff x="1191795" y="1585191"/>
            <a:chExt cx="7395265" cy="3162322"/>
          </a:xfrm>
        </p:grpSpPr>
        <p:sp>
          <p:nvSpPr>
            <p:cNvPr id="26" name="Rectangle 122"/>
            <p:cNvSpPr>
              <a:spLocks noChangeArrowheads="1"/>
            </p:cNvSpPr>
            <p:nvPr/>
          </p:nvSpPr>
          <p:spPr bwMode="auto">
            <a:xfrm>
              <a:off x="1191795" y="1585191"/>
              <a:ext cx="7395265" cy="2858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PT" sz="1350">
                <a:latin typeface="Calibri" pitchFamily="34" charset="0"/>
              </a:endParaRPr>
            </a:p>
          </p:txBody>
        </p:sp>
        <p:sp>
          <p:nvSpPr>
            <p:cNvPr id="27" name="Rectangle 57"/>
            <p:cNvSpPr>
              <a:spLocks noChangeAspect="1" noChangeArrowheads="1"/>
            </p:cNvSpPr>
            <p:nvPr/>
          </p:nvSpPr>
          <p:spPr bwMode="auto">
            <a:xfrm>
              <a:off x="6055592" y="4380745"/>
              <a:ext cx="2353167" cy="3667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GB" sz="1350" b="1" dirty="0">
                  <a:solidFill>
                    <a:schemeClr val="accent5">
                      <a:lumMod val="50000"/>
                    </a:schemeClr>
                  </a:solidFill>
                  <a:latin typeface="Arial Narrow" pitchFamily="34" charset="0"/>
                </a:rPr>
                <a:t>Time after pulse feeding</a:t>
              </a:r>
            </a:p>
          </p:txBody>
        </p:sp>
        <p:sp>
          <p:nvSpPr>
            <p:cNvPr id="28" name="Rectangle 58"/>
            <p:cNvSpPr>
              <a:spLocks noChangeAspect="1" noChangeArrowheads="1"/>
            </p:cNvSpPr>
            <p:nvPr/>
          </p:nvSpPr>
          <p:spPr bwMode="auto">
            <a:xfrm rot="16200000">
              <a:off x="942187" y="2913171"/>
              <a:ext cx="2664295" cy="3667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67866" tIns="33338" rIns="67866" bIns="33338">
              <a:spAutoFit/>
            </a:bodyPr>
            <a:lstStyle/>
            <a:p>
              <a:pPr algn="ctr" eaLnBrk="0" hangingPunct="0"/>
              <a:r>
                <a:rPr lang="en-GB" sz="1350" b="1" dirty="0">
                  <a:solidFill>
                    <a:schemeClr val="accent5">
                      <a:lumMod val="50000"/>
                    </a:schemeClr>
                  </a:solidFill>
                  <a:latin typeface="Arial Narrow" pitchFamily="34" charset="0"/>
                </a:rPr>
                <a:t>Substrate, PHA, Biomass</a:t>
              </a:r>
            </a:p>
          </p:txBody>
        </p:sp>
        <p:sp>
          <p:nvSpPr>
            <p:cNvPr id="29" name="Rectangle 59"/>
            <p:cNvSpPr>
              <a:spLocks noChangeAspect="1" noChangeArrowheads="1"/>
            </p:cNvSpPr>
            <p:nvPr/>
          </p:nvSpPr>
          <p:spPr bwMode="auto">
            <a:xfrm>
              <a:off x="3547343" y="4429017"/>
              <a:ext cx="263963" cy="30521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GB" sz="1050" b="1" dirty="0">
                  <a:solidFill>
                    <a:srgbClr val="000080"/>
                  </a:solidFill>
                  <a:latin typeface="Arial Narrow" pitchFamily="34" charset="0"/>
                </a:rPr>
                <a:t>0</a:t>
              </a:r>
            </a:p>
          </p:txBody>
        </p:sp>
        <p:sp>
          <p:nvSpPr>
            <p:cNvPr id="30" name="Arc 61"/>
            <p:cNvSpPr>
              <a:spLocks noChangeAspect="1"/>
            </p:cNvSpPr>
            <p:nvPr/>
          </p:nvSpPr>
          <p:spPr bwMode="auto">
            <a:xfrm rot="540000">
              <a:off x="3844806" y="3102719"/>
              <a:ext cx="1669185" cy="129874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2147483647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0" y="21572"/>
                  </a:moveTo>
                  <a:cubicBezTo>
                    <a:pt x="15" y="9666"/>
                    <a:pt x="9661" y="18"/>
                    <a:pt x="21567" y="0"/>
                  </a:cubicBezTo>
                </a:path>
                <a:path w="21600" h="21600" stroke="0" extrusionOk="0">
                  <a:moveTo>
                    <a:pt x="0" y="21572"/>
                  </a:moveTo>
                  <a:cubicBezTo>
                    <a:pt x="15" y="9666"/>
                    <a:pt x="9661" y="18"/>
                    <a:pt x="2156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>
              <a:solidFill>
                <a:srgbClr val="FFA00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31" name="Rectangle 62"/>
            <p:cNvSpPr>
              <a:spLocks noChangeAspect="1" noChangeArrowheads="1"/>
            </p:cNvSpPr>
            <p:nvPr/>
          </p:nvSpPr>
          <p:spPr bwMode="auto">
            <a:xfrm>
              <a:off x="4554612" y="2340471"/>
              <a:ext cx="1080120" cy="3667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67866" tIns="33338" rIns="67866" bIns="33338">
              <a:spAutoFit/>
            </a:bodyPr>
            <a:lstStyle/>
            <a:p>
              <a:pPr eaLnBrk="0" hangingPunct="0"/>
              <a:r>
                <a:rPr lang="en-GB" sz="1350" b="1" dirty="0">
                  <a:solidFill>
                    <a:srgbClr val="00A000"/>
                  </a:solidFill>
                  <a:latin typeface="Arial Narrow" pitchFamily="34" charset="0"/>
                </a:rPr>
                <a:t>Biomass</a:t>
              </a:r>
            </a:p>
          </p:txBody>
        </p:sp>
        <p:sp>
          <p:nvSpPr>
            <p:cNvPr id="32" name="Rectangle 63"/>
            <p:cNvSpPr>
              <a:spLocks noChangeAspect="1" noChangeArrowheads="1"/>
            </p:cNvSpPr>
            <p:nvPr/>
          </p:nvSpPr>
          <p:spPr bwMode="auto">
            <a:xfrm>
              <a:off x="4554614" y="2940587"/>
              <a:ext cx="582427" cy="36676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7866" tIns="33338" rIns="67866" bIns="33338">
              <a:spAutoFit/>
            </a:bodyPr>
            <a:lstStyle/>
            <a:p>
              <a:pPr eaLnBrk="0" hangingPunct="0"/>
              <a:r>
                <a:rPr lang="en-GB" sz="1350" b="1" dirty="0">
                  <a:solidFill>
                    <a:srgbClr val="FFA000"/>
                  </a:solidFill>
                  <a:latin typeface="Arial Narrow" pitchFamily="34" charset="0"/>
                </a:rPr>
                <a:t>PHA</a:t>
              </a:r>
            </a:p>
          </p:txBody>
        </p:sp>
        <p:sp>
          <p:nvSpPr>
            <p:cNvPr id="33" name="Arc 66"/>
            <p:cNvSpPr>
              <a:spLocks noChangeAspect="1"/>
            </p:cNvSpPr>
            <p:nvPr/>
          </p:nvSpPr>
          <p:spPr bwMode="auto">
            <a:xfrm rot="16200000">
              <a:off x="3541320" y="2191855"/>
              <a:ext cx="2296423" cy="2035817"/>
            </a:xfrm>
            <a:custGeom>
              <a:avLst/>
              <a:gdLst>
                <a:gd name="T0" fmla="*/ 0 w 21600"/>
                <a:gd name="T1" fmla="*/ 2147483647 h 21591"/>
                <a:gd name="T2" fmla="*/ 2147483647 w 21600"/>
                <a:gd name="T3" fmla="*/ 0 h 21591"/>
                <a:gd name="T4" fmla="*/ 2147483647 w 21600"/>
                <a:gd name="T5" fmla="*/ 2147483647 h 21591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1"/>
                <a:gd name="T11" fmla="*/ 21600 w 21600"/>
                <a:gd name="T12" fmla="*/ 21591 h 2159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1" fill="none" extrusionOk="0">
                  <a:moveTo>
                    <a:pt x="0" y="21591"/>
                  </a:moveTo>
                  <a:cubicBezTo>
                    <a:pt x="0" y="9902"/>
                    <a:pt x="9298" y="334"/>
                    <a:pt x="20981" y="-1"/>
                  </a:cubicBezTo>
                </a:path>
                <a:path w="21600" h="21591" stroke="0" extrusionOk="0">
                  <a:moveTo>
                    <a:pt x="0" y="21591"/>
                  </a:moveTo>
                  <a:cubicBezTo>
                    <a:pt x="0" y="9902"/>
                    <a:pt x="9298" y="334"/>
                    <a:pt x="20981" y="-1"/>
                  </a:cubicBezTo>
                  <a:lnTo>
                    <a:pt x="21600" y="21591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 sz="1350"/>
            </a:p>
          </p:txBody>
        </p:sp>
        <p:sp>
          <p:nvSpPr>
            <p:cNvPr id="34" name="Rectangle 67"/>
            <p:cNvSpPr>
              <a:spLocks noChangeAspect="1" noChangeArrowheads="1"/>
            </p:cNvSpPr>
            <p:nvPr/>
          </p:nvSpPr>
          <p:spPr bwMode="auto">
            <a:xfrm>
              <a:off x="4604278" y="3492599"/>
              <a:ext cx="1152159" cy="643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67866" tIns="33338" rIns="67866" bIns="33338">
              <a:spAutoFit/>
            </a:bodyPr>
            <a:lstStyle/>
            <a:p>
              <a:pPr eaLnBrk="0" hangingPunct="0"/>
              <a:r>
                <a:rPr lang="en-GB" sz="1350" b="1" dirty="0">
                  <a:solidFill>
                    <a:srgbClr val="FF0000"/>
                  </a:solidFill>
                  <a:latin typeface="Arial Narrow" pitchFamily="34" charset="0"/>
                </a:rPr>
                <a:t>Carbon </a:t>
              </a:r>
              <a:br>
                <a:rPr lang="en-GB" sz="1350" b="1" dirty="0">
                  <a:solidFill>
                    <a:srgbClr val="FF0000"/>
                  </a:solidFill>
                  <a:latin typeface="Arial Narrow" pitchFamily="34" charset="0"/>
                </a:rPr>
              </a:br>
              <a:r>
                <a:rPr lang="en-GB" sz="1350" b="1" dirty="0">
                  <a:solidFill>
                    <a:srgbClr val="FF0000"/>
                  </a:solidFill>
                  <a:latin typeface="Arial Narrow" pitchFamily="34" charset="0"/>
                </a:rPr>
                <a:t>Substrate</a:t>
              </a:r>
            </a:p>
          </p:txBody>
        </p:sp>
        <p:sp>
          <p:nvSpPr>
            <p:cNvPr id="35" name="Rectangle 68"/>
            <p:cNvSpPr>
              <a:spLocks noChangeAspect="1" noChangeArrowheads="1"/>
            </p:cNvSpPr>
            <p:nvPr/>
          </p:nvSpPr>
          <p:spPr bwMode="auto">
            <a:xfrm>
              <a:off x="3690516" y="1801215"/>
              <a:ext cx="2016224" cy="3206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67866" tIns="33338" rIns="67866" bIns="33338">
              <a:spAutoFit/>
            </a:bodyPr>
            <a:lstStyle/>
            <a:p>
              <a:pPr algn="ctr" eaLnBrk="0" hangingPunct="0">
                <a:lnSpc>
                  <a:spcPct val="75000"/>
                </a:lnSpc>
              </a:pPr>
              <a:r>
                <a:rPr lang="en-GB" sz="1500" b="1" dirty="0">
                  <a:solidFill>
                    <a:schemeClr val="accent5">
                      <a:lumMod val="50000"/>
                    </a:schemeClr>
                  </a:solidFill>
                  <a:latin typeface="Arial Narrow" pitchFamily="34" charset="0"/>
                </a:rPr>
                <a:t>Feast</a:t>
              </a:r>
            </a:p>
          </p:txBody>
        </p:sp>
        <p:grpSp>
          <p:nvGrpSpPr>
            <p:cNvPr id="36" name="Group 69"/>
            <p:cNvGrpSpPr>
              <a:grpSpLocks/>
            </p:cNvGrpSpPr>
            <p:nvPr/>
          </p:nvGrpSpPr>
          <p:grpSpPr bwMode="auto">
            <a:xfrm>
              <a:off x="5707439" y="1800426"/>
              <a:ext cx="2592212" cy="2613230"/>
              <a:chOff x="3282" y="549"/>
              <a:chExt cx="1407" cy="1493"/>
            </a:xfrm>
          </p:grpSpPr>
          <p:grpSp>
            <p:nvGrpSpPr>
              <p:cNvPr id="48" name="Group 70"/>
              <p:cNvGrpSpPr>
                <a:grpSpLocks/>
              </p:cNvGrpSpPr>
              <p:nvPr/>
            </p:nvGrpSpPr>
            <p:grpSpPr bwMode="auto">
              <a:xfrm>
                <a:off x="3282" y="549"/>
                <a:ext cx="1407" cy="1456"/>
                <a:chOff x="3282" y="549"/>
                <a:chExt cx="1407" cy="1456"/>
              </a:xfrm>
            </p:grpSpPr>
            <p:sp>
              <p:nvSpPr>
                <p:cNvPr id="51" name="Arc 72"/>
                <p:cNvSpPr>
                  <a:spLocks noChangeAspect="1"/>
                </p:cNvSpPr>
                <p:nvPr/>
              </p:nvSpPr>
              <p:spPr bwMode="auto">
                <a:xfrm>
                  <a:off x="3290" y="1378"/>
                  <a:ext cx="1354" cy="62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21584" y="21599"/>
                      </a:moveTo>
                      <a:cubicBezTo>
                        <a:pt x="9660" y="21591"/>
                        <a:pt x="0" y="11923"/>
                        <a:pt x="0" y="0"/>
                      </a:cubicBezTo>
                    </a:path>
                    <a:path w="21600" h="21600" stroke="0" extrusionOk="0">
                      <a:moveTo>
                        <a:pt x="21584" y="21599"/>
                      </a:moveTo>
                      <a:cubicBezTo>
                        <a:pt x="9660" y="21591"/>
                        <a:pt x="0" y="11923"/>
                        <a:pt x="0" y="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noFill/>
                <a:ln w="25400">
                  <a:solidFill>
                    <a:srgbClr val="FFA000"/>
                  </a:solidFill>
                  <a:prstDash val="dash"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GB" sz="1350"/>
                </a:p>
              </p:txBody>
            </p:sp>
            <p:sp>
              <p:nvSpPr>
                <p:cNvPr id="52" name="Rectangle 73"/>
                <p:cNvSpPr>
                  <a:spLocks noChangeAspect="1" noChangeArrowheads="1"/>
                </p:cNvSpPr>
                <p:nvPr/>
              </p:nvSpPr>
              <p:spPr bwMode="auto">
                <a:xfrm>
                  <a:off x="3282" y="549"/>
                  <a:ext cx="1407" cy="183"/>
                </a:xfrm>
                <a:prstGeom prst="rect">
                  <a:avLst/>
                </a:prstGeom>
                <a:noFill/>
                <a:ln w="12700">
                  <a:noFill/>
                  <a:miter lim="800000"/>
                  <a:headEnd/>
                  <a:tailEnd/>
                </a:ln>
              </p:spPr>
              <p:txBody>
                <a:bodyPr wrap="square" lIns="67866" tIns="33338" rIns="67866" bIns="33338">
                  <a:spAutoFit/>
                </a:bodyPr>
                <a:lstStyle/>
                <a:p>
                  <a:pPr algn="ctr" eaLnBrk="0" hangingPunct="0">
                    <a:lnSpc>
                      <a:spcPct val="75000"/>
                    </a:lnSpc>
                  </a:pPr>
                  <a:r>
                    <a:rPr lang="en-GB" sz="1500" b="1" dirty="0">
                      <a:solidFill>
                        <a:schemeClr val="accent5">
                          <a:lumMod val="50000"/>
                        </a:schemeClr>
                      </a:solidFill>
                      <a:latin typeface="Arial Narrow" pitchFamily="34" charset="0"/>
                    </a:rPr>
                    <a:t>Famine</a:t>
                  </a:r>
                </a:p>
              </p:txBody>
            </p:sp>
          </p:grpSp>
          <p:sp>
            <p:nvSpPr>
              <p:cNvPr id="49" name="Line 74"/>
              <p:cNvSpPr>
                <a:spLocks noChangeAspect="1" noChangeShapeType="1"/>
              </p:cNvSpPr>
              <p:nvPr/>
            </p:nvSpPr>
            <p:spPr bwMode="auto">
              <a:xfrm>
                <a:off x="4607" y="2042"/>
                <a:ext cx="69" cy="0"/>
              </a:xfrm>
              <a:prstGeom prst="line">
                <a:avLst/>
              </a:prstGeom>
              <a:noFill/>
              <a:ln w="25400">
                <a:solidFill>
                  <a:srgbClr val="00A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50" name="Line 75"/>
              <p:cNvSpPr>
                <a:spLocks noChangeAspect="1" noChangeShapeType="1"/>
              </p:cNvSpPr>
              <p:nvPr/>
            </p:nvSpPr>
            <p:spPr bwMode="auto">
              <a:xfrm>
                <a:off x="4589" y="2005"/>
                <a:ext cx="55" cy="0"/>
              </a:xfrm>
              <a:prstGeom prst="line">
                <a:avLst/>
              </a:prstGeom>
              <a:noFill/>
              <a:ln w="25400">
                <a:solidFill>
                  <a:srgbClr val="FFA00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</p:grpSp>
        <p:grpSp>
          <p:nvGrpSpPr>
            <p:cNvPr id="37" name="Group 76"/>
            <p:cNvGrpSpPr>
              <a:grpSpLocks/>
            </p:cNvGrpSpPr>
            <p:nvPr/>
          </p:nvGrpSpPr>
          <p:grpSpPr bwMode="auto">
            <a:xfrm>
              <a:off x="2501718" y="1753632"/>
              <a:ext cx="5797932" cy="2662239"/>
              <a:chOff x="1542" y="553"/>
              <a:chExt cx="3147" cy="1521"/>
            </a:xfrm>
          </p:grpSpPr>
          <p:sp>
            <p:nvSpPr>
              <p:cNvPr id="42" name="Line 77"/>
              <p:cNvSpPr>
                <a:spLocks noChangeAspect="1" noChangeShapeType="1"/>
              </p:cNvSpPr>
              <p:nvPr/>
            </p:nvSpPr>
            <p:spPr bwMode="auto">
              <a:xfrm>
                <a:off x="1542" y="2066"/>
                <a:ext cx="3142" cy="0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43" name="Line 78"/>
              <p:cNvSpPr>
                <a:spLocks noChangeAspect="1" noChangeShapeType="1"/>
              </p:cNvSpPr>
              <p:nvPr/>
            </p:nvSpPr>
            <p:spPr bwMode="auto">
              <a:xfrm>
                <a:off x="1542" y="563"/>
                <a:ext cx="3127" cy="0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44" name="Line 79"/>
              <p:cNvSpPr>
                <a:spLocks noChangeAspect="1" noChangeShapeType="1"/>
              </p:cNvSpPr>
              <p:nvPr/>
            </p:nvSpPr>
            <p:spPr bwMode="auto">
              <a:xfrm>
                <a:off x="1542" y="567"/>
                <a:ext cx="0" cy="1495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45" name="Line 8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2173" y="556"/>
                <a:ext cx="10" cy="1506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46" name="Line 81"/>
              <p:cNvSpPr>
                <a:spLocks noChangeAspect="1" noChangeShapeType="1"/>
              </p:cNvSpPr>
              <p:nvPr/>
            </p:nvSpPr>
            <p:spPr bwMode="auto">
              <a:xfrm flipV="1">
                <a:off x="4689" y="553"/>
                <a:ext cx="0" cy="1521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  <p:sp>
            <p:nvSpPr>
              <p:cNvPr id="47" name="Line 82"/>
              <p:cNvSpPr>
                <a:spLocks noChangeAspect="1" noChangeShapeType="1"/>
              </p:cNvSpPr>
              <p:nvPr/>
            </p:nvSpPr>
            <p:spPr bwMode="auto">
              <a:xfrm flipH="1" flipV="1">
                <a:off x="3280" y="558"/>
                <a:ext cx="9" cy="1507"/>
              </a:xfrm>
              <a:prstGeom prst="line">
                <a:avLst/>
              </a:prstGeom>
              <a:noFill/>
              <a:ln w="25400">
                <a:solidFill>
                  <a:srgbClr val="00008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GB" sz="1350"/>
              </a:p>
            </p:txBody>
          </p:sp>
        </p:grpSp>
        <p:sp>
          <p:nvSpPr>
            <p:cNvPr id="38" name="Rectangle 102"/>
            <p:cNvSpPr>
              <a:spLocks noChangeAspect="1" noChangeArrowheads="1"/>
            </p:cNvSpPr>
            <p:nvPr/>
          </p:nvSpPr>
          <p:spPr bwMode="auto">
            <a:xfrm>
              <a:off x="2502528" y="1801215"/>
              <a:ext cx="1187987" cy="32060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67866" tIns="33338" rIns="67866" bIns="33338">
              <a:spAutoFit/>
            </a:bodyPr>
            <a:lstStyle/>
            <a:p>
              <a:pPr algn="ctr" eaLnBrk="0" hangingPunct="0">
                <a:lnSpc>
                  <a:spcPct val="75000"/>
                </a:lnSpc>
              </a:pPr>
              <a:r>
                <a:rPr lang="en-GB" sz="1500" b="1" dirty="0">
                  <a:solidFill>
                    <a:schemeClr val="accent5">
                      <a:lumMod val="50000"/>
                    </a:schemeClr>
                  </a:solidFill>
                  <a:latin typeface="Arial Narrow" pitchFamily="34" charset="0"/>
                </a:rPr>
                <a:t>Famine</a:t>
              </a:r>
              <a:endParaRPr lang="en-GB" sz="1350" b="1" dirty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9" name="Freeform 20"/>
            <p:cNvSpPr/>
            <p:nvPr/>
          </p:nvSpPr>
          <p:spPr bwMode="auto">
            <a:xfrm>
              <a:off x="3684383" y="2267805"/>
              <a:ext cx="4642515" cy="1155193"/>
            </a:xfrm>
            <a:custGeom>
              <a:avLst/>
              <a:gdLst>
                <a:gd name="connsiteX0" fmla="*/ 0 w 4000500"/>
                <a:gd name="connsiteY0" fmla="*/ 1047750 h 1047750"/>
                <a:gd name="connsiteX1" fmla="*/ 304800 w 4000500"/>
                <a:gd name="connsiteY1" fmla="*/ 971550 h 1047750"/>
                <a:gd name="connsiteX2" fmla="*/ 514350 w 4000500"/>
                <a:gd name="connsiteY2" fmla="*/ 762000 h 1047750"/>
                <a:gd name="connsiteX3" fmla="*/ 742950 w 4000500"/>
                <a:gd name="connsiteY3" fmla="*/ 609600 h 1047750"/>
                <a:gd name="connsiteX4" fmla="*/ 1085850 w 4000500"/>
                <a:gd name="connsiteY4" fmla="*/ 457200 h 1047750"/>
                <a:gd name="connsiteX5" fmla="*/ 1657350 w 4000500"/>
                <a:gd name="connsiteY5" fmla="*/ 285750 h 1047750"/>
                <a:gd name="connsiteX6" fmla="*/ 2495550 w 4000500"/>
                <a:gd name="connsiteY6" fmla="*/ 171450 h 1047750"/>
                <a:gd name="connsiteX7" fmla="*/ 4000500 w 4000500"/>
                <a:gd name="connsiteY7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0" h="1047750">
                  <a:moveTo>
                    <a:pt x="0" y="1047750"/>
                  </a:moveTo>
                  <a:cubicBezTo>
                    <a:pt x="109537" y="1033462"/>
                    <a:pt x="219075" y="1019175"/>
                    <a:pt x="304800" y="971550"/>
                  </a:cubicBezTo>
                  <a:cubicBezTo>
                    <a:pt x="390525" y="923925"/>
                    <a:pt x="441325" y="822325"/>
                    <a:pt x="514350" y="762000"/>
                  </a:cubicBezTo>
                  <a:cubicBezTo>
                    <a:pt x="587375" y="701675"/>
                    <a:pt x="647700" y="660400"/>
                    <a:pt x="742950" y="609600"/>
                  </a:cubicBezTo>
                  <a:cubicBezTo>
                    <a:pt x="838200" y="558800"/>
                    <a:pt x="933450" y="511175"/>
                    <a:pt x="1085850" y="457200"/>
                  </a:cubicBezTo>
                  <a:cubicBezTo>
                    <a:pt x="1238250" y="403225"/>
                    <a:pt x="1422400" y="333375"/>
                    <a:pt x="1657350" y="285750"/>
                  </a:cubicBezTo>
                  <a:cubicBezTo>
                    <a:pt x="1892300" y="238125"/>
                    <a:pt x="2495550" y="171450"/>
                    <a:pt x="2495550" y="171450"/>
                  </a:cubicBezTo>
                  <a:lnTo>
                    <a:pt x="4000500" y="0"/>
                  </a:lnTo>
                </a:path>
              </a:pathLst>
            </a:custGeom>
            <a:ln w="19050">
              <a:solidFill>
                <a:srgbClr val="00703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pt-PT" sz="1350"/>
            </a:p>
          </p:txBody>
        </p:sp>
        <p:sp>
          <p:nvSpPr>
            <p:cNvPr id="40" name="Freeform 21"/>
            <p:cNvSpPr/>
            <p:nvPr/>
          </p:nvSpPr>
          <p:spPr bwMode="auto">
            <a:xfrm>
              <a:off x="2538387" y="3337425"/>
              <a:ext cx="1101781" cy="83166"/>
            </a:xfrm>
            <a:custGeom>
              <a:avLst/>
              <a:gdLst>
                <a:gd name="connsiteX0" fmla="*/ 0 w 971550"/>
                <a:gd name="connsiteY0" fmla="*/ 0 h 514350"/>
                <a:gd name="connsiteX1" fmla="*/ 609600 w 971550"/>
                <a:gd name="connsiteY1" fmla="*/ 38100 h 514350"/>
                <a:gd name="connsiteX2" fmla="*/ 742950 w 971550"/>
                <a:gd name="connsiteY2" fmla="*/ 438150 h 514350"/>
                <a:gd name="connsiteX3" fmla="*/ 971550 w 971550"/>
                <a:gd name="connsiteY3" fmla="*/ 49530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50" h="514350">
                  <a:moveTo>
                    <a:pt x="0" y="0"/>
                  </a:moveTo>
                  <a:lnTo>
                    <a:pt x="609600" y="38100"/>
                  </a:lnTo>
                  <a:cubicBezTo>
                    <a:pt x="733425" y="111125"/>
                    <a:pt x="682625" y="361950"/>
                    <a:pt x="742950" y="438150"/>
                  </a:cubicBezTo>
                  <a:cubicBezTo>
                    <a:pt x="803275" y="514350"/>
                    <a:pt x="887412" y="504825"/>
                    <a:pt x="971550" y="495300"/>
                  </a:cubicBezTo>
                </a:path>
              </a:pathLst>
            </a:custGeom>
            <a:ln w="19050">
              <a:solidFill>
                <a:srgbClr val="00703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pt-PT" sz="1350"/>
            </a:p>
          </p:txBody>
        </p:sp>
        <p:sp>
          <p:nvSpPr>
            <p:cNvPr id="41" name="Freeform 22"/>
            <p:cNvSpPr/>
            <p:nvPr/>
          </p:nvSpPr>
          <p:spPr bwMode="auto">
            <a:xfrm>
              <a:off x="2490595" y="4098615"/>
              <a:ext cx="1127468" cy="206535"/>
            </a:xfrm>
            <a:custGeom>
              <a:avLst/>
              <a:gdLst>
                <a:gd name="connsiteX0" fmla="*/ 0 w 971550"/>
                <a:gd name="connsiteY0" fmla="*/ 0 h 161925"/>
                <a:gd name="connsiteX1" fmla="*/ 114300 w 971550"/>
                <a:gd name="connsiteY1" fmla="*/ 95250 h 161925"/>
                <a:gd name="connsiteX2" fmla="*/ 400050 w 971550"/>
                <a:gd name="connsiteY2" fmla="*/ 152400 h 161925"/>
                <a:gd name="connsiteX3" fmla="*/ 971550 w 971550"/>
                <a:gd name="connsiteY3" fmla="*/ 15240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50" h="161925">
                  <a:moveTo>
                    <a:pt x="0" y="0"/>
                  </a:moveTo>
                  <a:cubicBezTo>
                    <a:pt x="23812" y="34925"/>
                    <a:pt x="47625" y="69850"/>
                    <a:pt x="114300" y="95250"/>
                  </a:cubicBezTo>
                  <a:cubicBezTo>
                    <a:pt x="180975" y="120650"/>
                    <a:pt x="257175" y="142875"/>
                    <a:pt x="400050" y="152400"/>
                  </a:cubicBezTo>
                  <a:cubicBezTo>
                    <a:pt x="542925" y="161925"/>
                    <a:pt x="757237" y="157162"/>
                    <a:pt x="971550" y="152400"/>
                  </a:cubicBezTo>
                </a:path>
              </a:pathLst>
            </a:custGeom>
            <a:ln w="1905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pt-PT" sz="1350"/>
            </a:p>
          </p:txBody>
        </p:sp>
      </p:grpSp>
      <p:sp>
        <p:nvSpPr>
          <p:cNvPr id="53" name="Rectangle 44"/>
          <p:cNvSpPr/>
          <p:nvPr/>
        </p:nvSpPr>
        <p:spPr>
          <a:xfrm>
            <a:off x="806987" y="5445580"/>
            <a:ext cx="6715227" cy="656075"/>
          </a:xfrm>
          <a:prstGeom prst="rect">
            <a:avLst/>
          </a:prstGeom>
          <a:solidFill>
            <a:schemeClr val="accent2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78230" tIns="39115" rIns="78230" bIns="39115">
            <a:spAutoFit/>
          </a:bodyPr>
          <a:lstStyle/>
          <a:p>
            <a:pPr algn="ctr"/>
            <a:r>
              <a:rPr lang="en-US" sz="2025" b="1" dirty="0">
                <a:solidFill>
                  <a:srgbClr val="FFFFFF"/>
                </a:solidFill>
              </a:rPr>
              <a:t>Competitive advantage of PHA-accumulating microorganisms </a:t>
            </a:r>
            <a:r>
              <a:rPr lang="en-US" sz="1725" b="1" dirty="0">
                <a:solidFill>
                  <a:srgbClr val="FFFFFF"/>
                </a:solidFill>
              </a:rPr>
              <a:t>(survival and growth during famine)</a:t>
            </a:r>
            <a:endParaRPr lang="en-US" sz="2025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77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25698" y="372815"/>
            <a:ext cx="5040560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PHA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production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by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MMCs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6</a:t>
            </a:fld>
            <a:endParaRPr lang="pt-PT"/>
          </a:p>
        </p:txBody>
      </p:sp>
      <p:grpSp>
        <p:nvGrpSpPr>
          <p:cNvPr id="5" name="Group 4"/>
          <p:cNvGrpSpPr/>
          <p:nvPr/>
        </p:nvGrpSpPr>
        <p:grpSpPr>
          <a:xfrm>
            <a:off x="6166368" y="3212976"/>
            <a:ext cx="2811202" cy="2858834"/>
            <a:chOff x="5865254" y="3273951"/>
            <a:chExt cx="2811202" cy="2858834"/>
          </a:xfrm>
        </p:grpSpPr>
        <p:cxnSp>
          <p:nvCxnSpPr>
            <p:cNvPr id="66" name="Straight Arrow Connector 65"/>
            <p:cNvCxnSpPr/>
            <p:nvPr/>
          </p:nvCxnSpPr>
          <p:spPr>
            <a:xfrm>
              <a:off x="7053386" y="5290175"/>
              <a:ext cx="0" cy="56503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/>
            <p:cNvGrpSpPr/>
            <p:nvPr/>
          </p:nvGrpSpPr>
          <p:grpSpPr>
            <a:xfrm>
              <a:off x="5865254" y="3273951"/>
              <a:ext cx="2811202" cy="2858834"/>
              <a:chOff x="5865254" y="3273951"/>
              <a:chExt cx="2811202" cy="2858834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5868144" y="3273951"/>
                <a:ext cx="2376264" cy="72008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u="sng" cap="all" dirty="0" err="1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selection</a:t>
                </a:r>
                <a:r>
                  <a:rPr lang="pt-PT" sz="1400" b="1" u="sng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 </a:t>
                </a:r>
                <a:r>
                  <a:rPr lang="pt-PT" sz="1400" b="1" u="sng" cap="all" dirty="0" err="1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Stage</a:t>
                </a:r>
                <a:endParaRPr lang="pt-PT" sz="1400" b="1" u="sng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/>
                </a:endParaRPr>
              </a:p>
              <a:p>
                <a:pPr algn="ctr"/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Production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of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biomass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with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high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storage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ability</a:t>
                </a:r>
                <a:endParaRPr lang="en-US" sz="1200" dirty="0">
                  <a:ln w="9000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5868144" y="4570095"/>
                <a:ext cx="2376264" cy="72008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PT" sz="1400" b="1" u="sng" cap="all" dirty="0" err="1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Accumulation</a:t>
                </a:r>
                <a:r>
                  <a:rPr lang="pt-PT" sz="1400" b="1" u="sng" cap="all" dirty="0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 </a:t>
                </a:r>
                <a:r>
                  <a:rPr lang="pt-PT" sz="1400" b="1" u="sng" cap="all" dirty="0" err="1" smtClean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/>
                  </a:rPr>
                  <a:t>Stage</a:t>
                </a:r>
              </a:p>
              <a:p>
                <a:pPr algn="ctr"/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PHA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accumulation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(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fed-batch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 </a:t>
                </a:r>
                <a:r>
                  <a:rPr lang="pt-PT" sz="1200" dirty="0" err="1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mode</a:t>
                </a:r>
                <a:r>
                  <a:rPr lang="pt-PT" sz="1200" dirty="0" smtClean="0">
                    <a:ln w="9000" cmpd="sng">
                      <a:noFill/>
                      <a:prstDash val="solid"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</a:rPr>
                  <a:t>)</a:t>
                </a:r>
                <a:endParaRPr lang="en-US" sz="1200" dirty="0">
                  <a:ln w="9000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/>
                </a:endParaRPr>
              </a:p>
            </p:txBody>
          </p:sp>
          <p:cxnSp>
            <p:nvCxnSpPr>
              <p:cNvPr id="64" name="Straight Arrow Connector 63"/>
              <p:cNvCxnSpPr/>
              <p:nvPr/>
            </p:nvCxnSpPr>
            <p:spPr>
              <a:xfrm>
                <a:off x="7056276" y="3994031"/>
                <a:ext cx="0" cy="565031"/>
              </a:xfrm>
              <a:prstGeom prst="straightConnector1">
                <a:avLst/>
              </a:prstGeom>
              <a:ln>
                <a:solidFill>
                  <a:schemeClr val="bg1">
                    <a:lumMod val="50000"/>
                  </a:schemeClr>
                </a:solidFill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TextBox 64"/>
              <p:cNvSpPr txBox="1"/>
              <p:nvPr/>
            </p:nvSpPr>
            <p:spPr>
              <a:xfrm>
                <a:off x="7092280" y="4066039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Enriched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biomass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with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high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storage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ability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7092280" y="5362183"/>
                <a:ext cx="15121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Biomass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with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high</a:t>
                </a:r>
                <a:r>
                  <a:rPr lang="pt-PT" sz="1200" dirty="0" smtClean="0">
                    <a:solidFill>
                      <a:schemeClr val="bg1">
                        <a:lumMod val="50000"/>
                      </a:schemeClr>
                    </a:solidFill>
                  </a:rPr>
                  <a:t> PHA </a:t>
                </a:r>
                <a:r>
                  <a:rPr lang="pt-PT" sz="1200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content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5865254" y="5794231"/>
                <a:ext cx="23762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600" b="1" dirty="0" smtClean="0">
                    <a:solidFill>
                      <a:schemeClr val="bg1">
                        <a:lumMod val="50000"/>
                      </a:schemeClr>
                    </a:solidFill>
                  </a:rPr>
                  <a:t>To PHA </a:t>
                </a:r>
                <a:r>
                  <a:rPr lang="pt-PT" sz="1600" b="1" dirty="0" err="1" smtClean="0">
                    <a:solidFill>
                      <a:schemeClr val="bg1">
                        <a:lumMod val="50000"/>
                      </a:schemeClr>
                    </a:solidFill>
                  </a:rPr>
                  <a:t>extraction</a:t>
                </a:r>
                <a:endParaRPr lang="en-US" sz="16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5215153" y="1124744"/>
            <a:ext cx="3762417" cy="3744416"/>
            <a:chOff x="4914039" y="1177007"/>
            <a:chExt cx="3762417" cy="3744416"/>
          </a:xfrm>
        </p:grpSpPr>
        <p:sp>
          <p:nvSpPr>
            <p:cNvPr id="4" name="Rectangle 3"/>
            <p:cNvSpPr/>
            <p:nvPr/>
          </p:nvSpPr>
          <p:spPr>
            <a:xfrm>
              <a:off x="6012160" y="1977807"/>
              <a:ext cx="2088232" cy="720080"/>
            </a:xfrm>
            <a:prstGeom prst="rect">
              <a:avLst/>
            </a:pr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400" b="1" u="sng" cap="all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/>
                </a:rPr>
                <a:t>Anaerobic</a:t>
              </a:r>
              <a:r>
                <a:rPr lang="pt-PT" sz="1400" b="1" u="sng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/>
                </a:rPr>
                <a:t> </a:t>
              </a:r>
              <a:r>
                <a:rPr lang="pt-PT" sz="1400" b="1" u="sng" cap="all" dirty="0" err="1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/>
                </a:rPr>
                <a:t>Stage</a:t>
              </a:r>
              <a:endParaRPr lang="pt-PT" sz="14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</a:endParaRPr>
            </a:p>
            <a:p>
              <a:pPr algn="ctr"/>
              <a:r>
                <a:rPr lang="pt-PT" sz="1200" dirty="0" smtClean="0">
                  <a:ln w="9000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/>
                </a:rPr>
                <a:t>Acidogenic </a:t>
              </a:r>
              <a:r>
                <a:rPr lang="pt-PT" sz="1200" dirty="0" err="1" smtClean="0">
                  <a:ln w="9000" cmpd="sng">
                    <a:noFill/>
                    <a:prstDash val="solid"/>
                  </a:ln>
                  <a:solidFill>
                    <a:schemeClr val="bg1">
                      <a:lumMod val="50000"/>
                    </a:schemeClr>
                  </a:solidFill>
                  <a:effectLst/>
                </a:rPr>
                <a:t>fermentation</a:t>
              </a:r>
              <a:endParaRPr lang="en-US" sz="1200" dirty="0">
                <a:ln w="9000" cmpd="sng">
                  <a:noFill/>
                  <a:prstDash val="solid"/>
                </a:ln>
                <a:solidFill>
                  <a:schemeClr val="bg1">
                    <a:lumMod val="50000"/>
                  </a:schemeClr>
                </a:solidFill>
                <a:effectLst/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7056276" y="1545759"/>
              <a:ext cx="0" cy="43204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508104" y="1177007"/>
              <a:ext cx="3096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err="1" smtClean="0">
                  <a:solidFill>
                    <a:schemeClr val="bg1">
                      <a:lumMod val="50000"/>
                    </a:schemeClr>
                  </a:solidFill>
                </a:rPr>
                <a:t>Organic</a:t>
              </a:r>
              <a:r>
                <a:rPr lang="pt-PT" sz="16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sz="1600" b="1" dirty="0" err="1" smtClean="0">
                  <a:solidFill>
                    <a:schemeClr val="bg1">
                      <a:lumMod val="50000"/>
                    </a:schemeClr>
                  </a:solidFill>
                </a:rPr>
                <a:t>byproducts</a:t>
              </a:r>
              <a:r>
                <a:rPr lang="pt-PT" sz="16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sz="1600" b="1" dirty="0" err="1" smtClean="0">
                  <a:solidFill>
                    <a:schemeClr val="bg1">
                      <a:lumMod val="50000"/>
                    </a:schemeClr>
                  </a:solidFill>
                </a:rPr>
                <a:t>and</a:t>
              </a:r>
              <a:r>
                <a:rPr lang="pt-PT" sz="1600" b="1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sz="1600" b="1" dirty="0" err="1" smtClean="0">
                  <a:solidFill>
                    <a:schemeClr val="bg1">
                      <a:lumMod val="50000"/>
                    </a:schemeClr>
                  </a:solidFill>
                </a:rPr>
                <a:t>wastes</a:t>
              </a:r>
              <a:endParaRPr lang="en-US" sz="16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61" name="Straight Arrow Connector 60"/>
            <p:cNvCxnSpPr/>
            <p:nvPr/>
          </p:nvCxnSpPr>
          <p:spPr>
            <a:xfrm>
              <a:off x="7056276" y="2697887"/>
              <a:ext cx="0" cy="56503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7092280" y="2769895"/>
              <a:ext cx="15841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 smtClean="0">
                  <a:solidFill>
                    <a:schemeClr val="bg1">
                      <a:lumMod val="50000"/>
                    </a:schemeClr>
                  </a:solidFill>
                </a:rPr>
                <a:t>SCFA-</a:t>
              </a:r>
              <a:r>
                <a:rPr lang="pt-PT" sz="1200" dirty="0" err="1" smtClean="0">
                  <a:solidFill>
                    <a:schemeClr val="bg1">
                      <a:lumMod val="50000"/>
                    </a:schemeClr>
                  </a:solidFill>
                </a:rPr>
                <a:t>rich</a:t>
              </a:r>
              <a:r>
                <a:rPr lang="pt-PT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sz="1200" dirty="0" err="1" smtClean="0">
                  <a:solidFill>
                    <a:schemeClr val="bg1">
                      <a:lumMod val="50000"/>
                    </a:schemeClr>
                  </a:solidFill>
                </a:rPr>
                <a:t>stream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2" name="Elbow Connector 11"/>
            <p:cNvCxnSpPr>
              <a:stCxn id="4" idx="1"/>
              <a:endCxn id="63" idx="1"/>
            </p:cNvCxnSpPr>
            <p:nvPr/>
          </p:nvCxnSpPr>
          <p:spPr>
            <a:xfrm rot="10800000" flipV="1">
              <a:off x="5940152" y="2337847"/>
              <a:ext cx="72008" cy="2583576"/>
            </a:xfrm>
            <a:prstGeom prst="bentConnector3">
              <a:avLst>
                <a:gd name="adj1" fmla="val 417465"/>
              </a:avLst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4914039" y="3168773"/>
              <a:ext cx="8640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200" dirty="0" smtClean="0">
                  <a:solidFill>
                    <a:schemeClr val="bg1">
                      <a:lumMod val="50000"/>
                    </a:schemeClr>
                  </a:solidFill>
                </a:rPr>
                <a:t>SCFA-</a:t>
              </a:r>
              <a:r>
                <a:rPr lang="pt-PT" sz="1200" dirty="0" err="1" smtClean="0">
                  <a:solidFill>
                    <a:schemeClr val="bg1">
                      <a:lumMod val="50000"/>
                    </a:schemeClr>
                  </a:solidFill>
                </a:rPr>
                <a:t>rich</a:t>
              </a:r>
              <a:r>
                <a:rPr lang="pt-PT" sz="1200" dirty="0" smtClean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pt-PT" sz="1200" dirty="0" err="1" smtClean="0">
                  <a:solidFill>
                    <a:schemeClr val="bg1">
                      <a:lumMod val="50000"/>
                    </a:schemeClr>
                  </a:solidFill>
                </a:rPr>
                <a:t>stream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2306" y="1124744"/>
            <a:ext cx="496255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solidFill>
                  <a:schemeClr val="bg1"/>
                </a:solidFill>
              </a:rPr>
              <a:t>PHA </a:t>
            </a:r>
            <a:r>
              <a:rPr lang="en-US" sz="2200" b="1" dirty="0">
                <a:solidFill>
                  <a:schemeClr val="bg1"/>
                </a:solidFill>
              </a:rPr>
              <a:t>production involving MMCs are commonly operated in </a:t>
            </a:r>
            <a:r>
              <a:rPr lang="en-US" sz="2200" b="1" dirty="0" smtClean="0">
                <a:solidFill>
                  <a:schemeClr val="bg1"/>
                </a:solidFill>
              </a:rPr>
              <a:t>three-stages: </a:t>
            </a:r>
          </a:p>
          <a:p>
            <a:pPr algn="just"/>
            <a:endParaRPr lang="en-US" sz="22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/>
              <a:t>A</a:t>
            </a:r>
            <a:r>
              <a:rPr lang="en-US" sz="2000" b="1" dirty="0" err="1" smtClean="0"/>
              <a:t>cidogenic</a:t>
            </a:r>
            <a:r>
              <a:rPr lang="en-US" sz="2000" b="1" dirty="0" smtClean="0"/>
              <a:t> fermentation </a:t>
            </a:r>
            <a:r>
              <a:rPr lang="en-US" sz="2000" dirty="0"/>
              <a:t>of the organic carbon to produce mixtures of </a:t>
            </a:r>
            <a:r>
              <a:rPr lang="en-US" sz="2000" dirty="0" smtClean="0"/>
              <a:t>short chain </a:t>
            </a:r>
            <a:r>
              <a:rPr lang="en-US" sz="2000" dirty="0"/>
              <a:t>fatty acids </a:t>
            </a:r>
            <a:r>
              <a:rPr lang="en-US" sz="2000" dirty="0" smtClean="0"/>
              <a:t>(SCFAs</a:t>
            </a:r>
            <a:r>
              <a:rPr lang="en-US" sz="2000" dirty="0"/>
              <a:t>) </a:t>
            </a:r>
            <a:r>
              <a:rPr lang="en-US" sz="2000" dirty="0" smtClean="0"/>
              <a:t>– the </a:t>
            </a:r>
            <a:r>
              <a:rPr lang="en-US" sz="2000" dirty="0"/>
              <a:t>precursors for PHA biosynthesis</a:t>
            </a:r>
            <a:r>
              <a:rPr lang="en-US" sz="20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</a:t>
            </a:r>
            <a:r>
              <a:rPr lang="en-US" sz="2000" b="1" dirty="0" smtClean="0"/>
              <a:t>ulture selection, </a:t>
            </a:r>
            <a:r>
              <a:rPr lang="en-US" sz="2000" dirty="0"/>
              <a:t>where microorganisms are selected based on PHA storage </a:t>
            </a:r>
            <a:r>
              <a:rPr lang="en-US" sz="2000" dirty="0" smtClean="0"/>
              <a:t>ability;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PHA production, </a:t>
            </a:r>
            <a:r>
              <a:rPr lang="en-US" sz="2000" dirty="0"/>
              <a:t>where the </a:t>
            </a:r>
            <a:r>
              <a:rPr lang="en-US" sz="2000" dirty="0" smtClean="0"/>
              <a:t>selected microorganisms accumulate </a:t>
            </a:r>
            <a:r>
              <a:rPr lang="en-US" sz="2000" dirty="0"/>
              <a:t>PHA up to the culture’s </a:t>
            </a:r>
            <a:r>
              <a:rPr lang="en-US" sz="2000" dirty="0" smtClean="0"/>
              <a:t>maximum </a:t>
            </a:r>
            <a:r>
              <a:rPr lang="en-US" sz="2000" dirty="0"/>
              <a:t>capacity. 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77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00681" y="709617"/>
            <a:ext cx="8691799" cy="16989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7</a:t>
            </a:fld>
            <a:endParaRPr lang="pt-PT"/>
          </a:p>
        </p:txBody>
      </p:sp>
      <p:pic>
        <p:nvPicPr>
          <p:cNvPr id="22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182" y="6252772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2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06301"/>
            <a:ext cx="878672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rgbClr val="000000"/>
                </a:solidFill>
              </a:rPr>
              <a:t>Assessment of potential agro-food waste/surplus for PHA production :</a:t>
            </a:r>
            <a:endParaRPr lang="en-US" sz="2000" b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          - Selection </a:t>
            </a:r>
            <a:r>
              <a:rPr lang="en-US" sz="1600" b="1" dirty="0">
                <a:solidFill>
                  <a:schemeClr val="bg1"/>
                </a:solidFill>
              </a:rPr>
              <a:t>of feedstock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bg1">
                    <a:lumMod val="50000"/>
                  </a:schemeClr>
                </a:solidFill>
              </a:rPr>
              <a:t>acidogenic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tests,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availability/market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information)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</a:rPr>
              <a:t>;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903" y="3888564"/>
            <a:ext cx="898751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</a:rPr>
              <a:t>Maximise the PHA production </a:t>
            </a:r>
            <a:r>
              <a:rPr lang="en-GB" sz="2000" b="1" dirty="0" smtClean="0">
                <a:solidFill>
                  <a:srgbClr val="000000"/>
                </a:solidFill>
              </a:rPr>
              <a:t>using selected agro-food wastes; obtain </a:t>
            </a:r>
            <a:r>
              <a:rPr lang="en-GB" sz="2000" b="1" dirty="0">
                <a:solidFill>
                  <a:srgbClr val="000000"/>
                </a:solidFill>
              </a:rPr>
              <a:t>a defined PHA precursors profile for food packing applications:</a:t>
            </a:r>
          </a:p>
          <a:p>
            <a:pPr marL="0" lvl="2" algn="just">
              <a:spcBef>
                <a:spcPts val="600"/>
              </a:spcBef>
            </a:pPr>
            <a:r>
              <a:rPr lang="en-US" sz="1600" b="1" dirty="0" smtClean="0">
                <a:solidFill>
                  <a:schemeClr val="bg1"/>
                </a:solidFill>
              </a:rPr>
              <a:t>       - Optimization of  fermentation </a:t>
            </a:r>
            <a:r>
              <a:rPr lang="pt-PT" sz="1600" b="1" dirty="0" smtClean="0">
                <a:solidFill>
                  <a:schemeClr val="bg1"/>
                </a:solidFill>
              </a:rPr>
              <a:t>to </a:t>
            </a:r>
            <a:r>
              <a:rPr lang="pt-PT" sz="1600" b="1" dirty="0" err="1" smtClean="0">
                <a:solidFill>
                  <a:schemeClr val="bg1"/>
                </a:solidFill>
              </a:rPr>
              <a:t>produce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en-GB" sz="1600" b="1" dirty="0" smtClean="0">
                <a:solidFill>
                  <a:schemeClr val="bg1"/>
                </a:solidFill>
              </a:rPr>
              <a:t>HB </a:t>
            </a:r>
            <a:r>
              <a:rPr lang="en-GB" sz="1600" b="1" dirty="0">
                <a:solidFill>
                  <a:schemeClr val="bg1"/>
                </a:solidFill>
              </a:rPr>
              <a:t>(acetate, butyrate and </a:t>
            </a:r>
            <a:r>
              <a:rPr lang="en-GB" sz="1600" b="1" dirty="0" smtClean="0">
                <a:solidFill>
                  <a:schemeClr val="bg1"/>
                </a:solidFill>
              </a:rPr>
              <a:t>ethanol) and HV</a:t>
            </a:r>
          </a:p>
          <a:p>
            <a:pPr marL="0" lvl="2" algn="just">
              <a:spcBef>
                <a:spcPts val="600"/>
              </a:spcBef>
            </a:pPr>
            <a:r>
              <a:rPr lang="en-GB" sz="1600" b="1" dirty="0" smtClean="0">
                <a:solidFill>
                  <a:schemeClr val="bg1"/>
                </a:solidFill>
              </a:rPr>
              <a:t>      (</a:t>
            </a:r>
            <a:r>
              <a:rPr lang="en-GB" sz="1600" b="1" dirty="0">
                <a:solidFill>
                  <a:schemeClr val="bg1"/>
                </a:solidFill>
              </a:rPr>
              <a:t>propionate, </a:t>
            </a:r>
            <a:r>
              <a:rPr lang="en-GB" sz="1600" b="1" dirty="0" err="1">
                <a:solidFill>
                  <a:schemeClr val="bg1"/>
                </a:solidFill>
              </a:rPr>
              <a:t>valerate</a:t>
            </a:r>
            <a:r>
              <a:rPr lang="en-GB" sz="1600" b="1" dirty="0">
                <a:solidFill>
                  <a:schemeClr val="bg1"/>
                </a:solidFill>
              </a:rPr>
              <a:t>, lactate) </a:t>
            </a:r>
            <a:r>
              <a:rPr lang="en-GB" sz="1600" b="1" dirty="0" smtClean="0">
                <a:solidFill>
                  <a:schemeClr val="bg1"/>
                </a:solidFill>
              </a:rPr>
              <a:t>precursors with a % of 85:15 (HB:HV)</a:t>
            </a:r>
            <a:r>
              <a:rPr lang="en-US" sz="1600" b="1" dirty="0" smtClean="0">
                <a:solidFill>
                  <a:schemeClr val="bg1"/>
                </a:solidFill>
              </a:rPr>
              <a:t>;</a:t>
            </a:r>
            <a:r>
              <a:rPr lang="en-GB" sz="1600" b="1" dirty="0" smtClean="0">
                <a:solidFill>
                  <a:schemeClr val="bg1"/>
                </a:solidFill>
              </a:rPr>
              <a:t> </a:t>
            </a:r>
          </a:p>
          <a:p>
            <a:pPr marL="0" lvl="2" algn="just">
              <a:spcBef>
                <a:spcPts val="600"/>
              </a:spcBef>
            </a:pPr>
            <a:r>
              <a:rPr lang="en-GB" sz="1600" b="1" dirty="0" smtClean="0">
                <a:solidFill>
                  <a:schemeClr val="bg1"/>
                </a:solidFill>
              </a:rPr>
              <a:t>      </a:t>
            </a:r>
            <a:r>
              <a:rPr lang="pt-PT" sz="1600" b="1" dirty="0" smtClean="0">
                <a:solidFill>
                  <a:schemeClr val="bg1"/>
                </a:solidFill>
              </a:rPr>
              <a:t>- </a:t>
            </a:r>
            <a:r>
              <a:rPr lang="pt-PT" sz="1600" b="1" dirty="0" err="1" smtClean="0">
                <a:solidFill>
                  <a:schemeClr val="bg1"/>
                </a:solidFill>
              </a:rPr>
              <a:t>Selection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of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eficient</a:t>
            </a:r>
            <a:r>
              <a:rPr lang="pt-PT" sz="1600" b="1" dirty="0" smtClean="0">
                <a:solidFill>
                  <a:schemeClr val="bg1"/>
                </a:solidFill>
              </a:rPr>
              <a:t> PHA </a:t>
            </a:r>
            <a:r>
              <a:rPr lang="pt-PT" sz="1600" b="1" dirty="0" err="1" smtClean="0">
                <a:solidFill>
                  <a:schemeClr val="bg1"/>
                </a:solidFill>
              </a:rPr>
              <a:t>storing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cultures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with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fermented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feedstock</a:t>
            </a:r>
            <a:r>
              <a:rPr lang="pt-PT" sz="1600" b="1" dirty="0">
                <a:solidFill>
                  <a:schemeClr val="bg1"/>
                </a:solidFill>
              </a:rPr>
              <a:t>;</a:t>
            </a:r>
          </a:p>
          <a:p>
            <a:pPr>
              <a:spcBef>
                <a:spcPts val="600"/>
              </a:spcBef>
            </a:pPr>
            <a:r>
              <a:rPr lang="pt-PT" sz="1600" b="1" dirty="0">
                <a:solidFill>
                  <a:schemeClr val="bg1"/>
                </a:solidFill>
              </a:rPr>
              <a:t> </a:t>
            </a:r>
            <a:r>
              <a:rPr lang="pt-PT" sz="1600" b="1" dirty="0" smtClean="0">
                <a:solidFill>
                  <a:schemeClr val="bg1"/>
                </a:solidFill>
              </a:rPr>
              <a:t>    - </a:t>
            </a:r>
            <a:r>
              <a:rPr lang="pt-PT" sz="1600" b="1" dirty="0" err="1" smtClean="0">
                <a:solidFill>
                  <a:schemeClr val="bg1"/>
                </a:solidFill>
              </a:rPr>
              <a:t>Maximizing</a:t>
            </a:r>
            <a:r>
              <a:rPr lang="pt-PT" sz="1600" b="1" dirty="0" smtClean="0">
                <a:solidFill>
                  <a:schemeClr val="bg1"/>
                </a:solidFill>
              </a:rPr>
              <a:t> PHA </a:t>
            </a:r>
            <a:r>
              <a:rPr lang="pt-PT" sz="1600" b="1" dirty="0" err="1" smtClean="0">
                <a:solidFill>
                  <a:schemeClr val="bg1"/>
                </a:solidFill>
              </a:rPr>
              <a:t>accumulation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capacity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of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selected</a:t>
            </a:r>
            <a:r>
              <a:rPr lang="pt-PT" sz="1600" b="1" dirty="0" smtClean="0">
                <a:solidFill>
                  <a:schemeClr val="bg1"/>
                </a:solidFill>
              </a:rPr>
              <a:t> </a:t>
            </a:r>
            <a:r>
              <a:rPr lang="pt-PT" sz="1600" b="1" dirty="0" err="1" smtClean="0">
                <a:solidFill>
                  <a:schemeClr val="bg1"/>
                </a:solidFill>
              </a:rPr>
              <a:t>culture</a:t>
            </a:r>
            <a:r>
              <a:rPr lang="pt-PT" sz="1600" b="1" dirty="0" smtClean="0">
                <a:solidFill>
                  <a:schemeClr val="bg1"/>
                </a:solidFill>
              </a:rPr>
              <a:t>;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109198" y="2566510"/>
            <a:ext cx="399897" cy="344533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393266" y="777021"/>
            <a:ext cx="788436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Project </a:t>
            </a:r>
            <a:r>
              <a:rPr lang="en-US" sz="2000" b="1" dirty="0" err="1">
                <a:solidFill>
                  <a:schemeClr val="bg1"/>
                </a:solidFill>
              </a:rPr>
              <a:t>EuroPHA</a:t>
            </a:r>
            <a:r>
              <a:rPr lang="en-US" sz="2000" b="1" dirty="0">
                <a:solidFill>
                  <a:schemeClr val="bg1"/>
                </a:solidFill>
              </a:rPr>
              <a:t> case study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 Main goals: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bg1"/>
                </a:solidFill>
              </a:rPr>
              <a:t>Reduce </a:t>
            </a:r>
            <a:r>
              <a:rPr lang="es-ES" dirty="0" err="1">
                <a:solidFill>
                  <a:schemeClr val="bg1"/>
                </a:solidFill>
              </a:rPr>
              <a:t>the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production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costs</a:t>
            </a:r>
            <a:r>
              <a:rPr lang="es-ES" dirty="0">
                <a:solidFill>
                  <a:schemeClr val="bg1"/>
                </a:solidFill>
              </a:rPr>
              <a:t> of PHA </a:t>
            </a:r>
            <a:r>
              <a:rPr lang="es-ES" dirty="0" err="1">
                <a:solidFill>
                  <a:schemeClr val="bg1"/>
                </a:solidFill>
              </a:rPr>
              <a:t>biopolymers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using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low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cost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feedstocks</a:t>
            </a:r>
            <a:r>
              <a:rPr lang="es-ES" dirty="0">
                <a:solidFill>
                  <a:schemeClr val="bg1"/>
                </a:solidFill>
              </a:rPr>
              <a:t> and </a:t>
            </a:r>
            <a:r>
              <a:rPr lang="es-ES" dirty="0" err="1">
                <a:solidFill>
                  <a:schemeClr val="bg1"/>
                </a:solidFill>
              </a:rPr>
              <a:t>mixed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microbial</a:t>
            </a:r>
            <a:r>
              <a:rPr lang="es-ES" dirty="0">
                <a:solidFill>
                  <a:schemeClr val="bg1"/>
                </a:solidFill>
              </a:rPr>
              <a:t> cultures (</a:t>
            </a:r>
            <a:r>
              <a:rPr lang="es-ES" dirty="0" err="1">
                <a:solidFill>
                  <a:schemeClr val="bg1"/>
                </a:solidFill>
              </a:rPr>
              <a:t>MMCs</a:t>
            </a:r>
            <a:r>
              <a:rPr lang="es-ES" dirty="0">
                <a:solidFill>
                  <a:schemeClr val="bg1"/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olidFill>
                  <a:schemeClr val="bg1"/>
                </a:solidFill>
              </a:rPr>
              <a:t>Expand</a:t>
            </a:r>
            <a:r>
              <a:rPr lang="es-ES" dirty="0" smtClean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PHA </a:t>
            </a:r>
            <a:r>
              <a:rPr lang="es-ES" dirty="0" err="1">
                <a:solidFill>
                  <a:schemeClr val="bg1"/>
                </a:solidFill>
              </a:rPr>
              <a:t>applications</a:t>
            </a:r>
            <a:r>
              <a:rPr lang="es-ES" dirty="0">
                <a:solidFill>
                  <a:schemeClr val="bg1"/>
                </a:solidFill>
              </a:rPr>
              <a:t> as 100% </a:t>
            </a:r>
            <a:r>
              <a:rPr lang="es-ES" dirty="0" err="1">
                <a:solidFill>
                  <a:schemeClr val="bg1"/>
                </a:solidFill>
              </a:rPr>
              <a:t>compostable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food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packaging</a:t>
            </a:r>
            <a:r>
              <a:rPr lang="es-ES" dirty="0">
                <a:solidFill>
                  <a:schemeClr val="bg1"/>
                </a:solidFill>
              </a:rPr>
              <a:t> </a:t>
            </a:r>
            <a:r>
              <a:rPr lang="es-ES" dirty="0" err="1">
                <a:solidFill>
                  <a:schemeClr val="bg1"/>
                </a:solidFill>
              </a:rPr>
              <a:t>bioplastic</a:t>
            </a:r>
            <a:r>
              <a:rPr lang="es-ES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63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074" y="509698"/>
            <a:ext cx="5039998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Feedstock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selection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8</a:t>
            </a:fld>
            <a:endParaRPr lang="pt-PT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67954" y="3373807"/>
            <a:ext cx="4772802" cy="503829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spc="-150" dirty="0" err="1" smtClean="0">
                <a:ln w="6350">
                  <a:noFill/>
                </a:ln>
                <a:solidFill>
                  <a:schemeClr val="tx2">
                    <a:lumMod val="50000"/>
                  </a:schemeClr>
                </a:solidFill>
              </a:rPr>
              <a:t>Batch</a:t>
            </a:r>
            <a:r>
              <a:rPr lang="pt-PT" sz="2800" b="1" spc="-150" dirty="0" smtClean="0">
                <a:ln w="6350">
                  <a:noFill/>
                </a:ln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tx2">
                    <a:lumMod val="50000"/>
                  </a:schemeClr>
                </a:solidFill>
              </a:rPr>
              <a:t>Acidogenic</a:t>
            </a:r>
            <a:r>
              <a:rPr lang="pt-PT" sz="2800" b="1" spc="-150" dirty="0" smtClean="0">
                <a:ln w="6350">
                  <a:noFill/>
                </a:ln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tx2">
                    <a:lumMod val="50000"/>
                  </a:schemeClr>
                </a:solidFill>
              </a:rPr>
              <a:t>tests</a:t>
            </a:r>
            <a:endParaRPr lang="pt-PT" sz="2800" b="1" spc="-150" dirty="0">
              <a:ln w="6350">
                <a:noFill/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360383" y="1547085"/>
            <a:ext cx="4104456" cy="132343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 smtClean="0">
              <a:solidFill>
                <a:srgbClr val="FFFFFF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FFFFFF"/>
                </a:solidFill>
              </a:rPr>
              <a:t>12 </a:t>
            </a:r>
            <a:r>
              <a:rPr lang="en-US" sz="2000" b="1" dirty="0">
                <a:solidFill>
                  <a:srgbClr val="FFFFFF"/>
                </a:solidFill>
              </a:rPr>
              <a:t>agro-food wastes (wine, fruit juice, beer, sugar, olive oil</a:t>
            </a:r>
            <a:r>
              <a:rPr lang="en-US" sz="2000" b="1" dirty="0" smtClean="0">
                <a:solidFill>
                  <a:srgbClr val="FFFFFF"/>
                </a:solidFill>
              </a:rPr>
              <a:t>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pt-PT" sz="20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" name="Picture 9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61" t="34114" b="34116"/>
          <a:stretch/>
        </p:blipFill>
        <p:spPr bwMode="auto">
          <a:xfrm rot="10800000">
            <a:off x="117588" y="3950252"/>
            <a:ext cx="3783672" cy="21341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751881" y="1172619"/>
            <a:ext cx="3127080" cy="2114353"/>
            <a:chOff x="5224623" y="783580"/>
            <a:chExt cx="3127080" cy="2114353"/>
          </a:xfrm>
        </p:grpSpPr>
        <p:pic>
          <p:nvPicPr>
            <p:cNvPr id="2050" name="Picture 2" descr="http://winepressblogger.com/images/winemus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4623" y="1149474"/>
              <a:ext cx="1537244" cy="102483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http://www.allthingswhisky.com/wp-content/uploads/2010/08/Islay1-237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6176" y="783580"/>
              <a:ext cx="1500672" cy="100044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://st1.thehealthsite.com/wp-content/uploads/2013/06/olive-oil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4" r="20894"/>
            <a:stretch/>
          </p:blipFill>
          <p:spPr bwMode="auto">
            <a:xfrm>
              <a:off x="5652120" y="1700960"/>
              <a:ext cx="1374977" cy="119697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reign.eslogic.net/wp-content/uploads/2013/06/wpid-5-simple-steps-to-make-homemade-fruit-leather-from-leftover-juice-pulp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7729" y="1076858"/>
              <a:ext cx="1703974" cy="117006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http://www.moneylife.in/site/userimage/image/sugar14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7428" y="1940299"/>
              <a:ext cx="1234173" cy="85706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994" y="6226197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6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18230" y="3998403"/>
            <a:ext cx="445822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>
                    <a:lumMod val="75000"/>
                  </a:schemeClr>
                </a:solidFill>
              </a:rPr>
              <a:t>100-mL rubber sealed serum flasks 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>
                    <a:lumMod val="75000"/>
                  </a:schemeClr>
                </a:solidFill>
              </a:rPr>
              <a:t>80 mL of feedstock, supplemented with nitrogen and a phosphorus;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>
                    <a:lumMod val="75000"/>
                  </a:schemeClr>
                </a:solidFill>
              </a:rPr>
              <a:t>20 mL anaerobic sludge;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chemeClr val="bg1">
                    <a:lumMod val="75000"/>
                  </a:schemeClr>
                </a:solidFill>
              </a:rPr>
              <a:t>4 days, 220 rpm, 30°C;</a:t>
            </a:r>
            <a:endParaRPr lang="en-US" sz="2000" b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78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67994" y="507389"/>
            <a:ext cx="5112006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Feedstock</a:t>
            </a:r>
            <a:r>
              <a:rPr lang="pt-PT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selection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9</a:t>
            </a:fld>
            <a:endParaRPr lang="pt-PT"/>
          </a:p>
        </p:txBody>
      </p:sp>
      <p:sp>
        <p:nvSpPr>
          <p:cNvPr id="24" name="Título 1"/>
          <p:cNvSpPr txBox="1">
            <a:spLocks/>
          </p:cNvSpPr>
          <p:nvPr/>
        </p:nvSpPr>
        <p:spPr>
          <a:xfrm>
            <a:off x="25202" y="1315360"/>
            <a:ext cx="4248472" cy="333373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Results</a:t>
            </a:r>
            <a:r>
              <a:rPr lang="pt-PT" sz="20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0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of</a:t>
            </a:r>
            <a:r>
              <a:rPr lang="pt-PT" sz="20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0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</a:t>
            </a:r>
            <a:r>
              <a:rPr lang="pt-PT" sz="20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cidogenic</a:t>
            </a:r>
            <a:r>
              <a:rPr lang="pt-PT" sz="20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0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fermentation</a:t>
            </a:r>
            <a:r>
              <a:rPr lang="pt-PT" sz="20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 </a:t>
            </a:r>
            <a:endParaRPr lang="pt-PT" sz="20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697" y="1628800"/>
            <a:ext cx="4960225" cy="285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/>
          <p:cNvSpPr txBox="1"/>
          <p:nvPr/>
        </p:nvSpPr>
        <p:spPr>
          <a:xfrm>
            <a:off x="55013" y="4417173"/>
            <a:ext cx="4603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/>
              <a:t>Short chain fatty acids (SCFA): </a:t>
            </a:r>
            <a:r>
              <a:rPr lang="pt-PT" sz="1400" b="1" dirty="0" err="1" smtClean="0"/>
              <a:t>Acetate+Propionate+Butyrate+Valerate+Lactate</a:t>
            </a:r>
            <a:endParaRPr lang="pt-PT" sz="1400" b="1" dirty="0"/>
          </a:p>
        </p:txBody>
      </p:sp>
      <p:sp>
        <p:nvSpPr>
          <p:cNvPr id="8" name="Oval 7"/>
          <p:cNvSpPr/>
          <p:nvPr/>
        </p:nvSpPr>
        <p:spPr>
          <a:xfrm>
            <a:off x="2925529" y="1818704"/>
            <a:ext cx="2150527" cy="2232248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75224" y="652038"/>
            <a:ext cx="3891583" cy="1660016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Malt, molasses, </a:t>
            </a:r>
            <a:r>
              <a:rPr lang="en-US" sz="2000" b="1" dirty="0" err="1">
                <a:solidFill>
                  <a:srgbClr val="000000"/>
                </a:solidFill>
              </a:rPr>
              <a:t>vinasses</a:t>
            </a:r>
            <a:r>
              <a:rPr lang="en-US" sz="2000" b="1" dirty="0">
                <a:solidFill>
                  <a:srgbClr val="000000"/>
                </a:solidFill>
              </a:rPr>
              <a:t>, fruit pulp and tomato pulp </a:t>
            </a:r>
            <a:r>
              <a:rPr lang="en-US" sz="2000" dirty="0">
                <a:solidFill>
                  <a:srgbClr val="000000"/>
                </a:solidFill>
              </a:rPr>
              <a:t>gave the highest </a:t>
            </a:r>
            <a:r>
              <a:rPr lang="en-US" sz="2000" dirty="0" smtClean="0">
                <a:solidFill>
                  <a:srgbClr val="000000"/>
                </a:solidFill>
              </a:rPr>
              <a:t>SCFA production;</a:t>
            </a:r>
            <a:endParaRPr lang="en-US" sz="2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All </a:t>
            </a:r>
            <a:r>
              <a:rPr lang="en-US" sz="2000" dirty="0" smtClean="0">
                <a:solidFill>
                  <a:srgbClr val="000000"/>
                </a:solidFill>
              </a:rPr>
              <a:t>non-seasonal;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50492" y="2467094"/>
            <a:ext cx="3616315" cy="1459077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</a:rPr>
              <a:t>Malt</a:t>
            </a:r>
            <a:r>
              <a:rPr lang="en-GB" sz="2000" dirty="0">
                <a:solidFill>
                  <a:srgbClr val="000000"/>
                </a:solidFill>
              </a:rPr>
              <a:t> is a solid (requires pre-treatment</a:t>
            </a:r>
            <a:r>
              <a:rPr lang="en-GB" sz="2000" dirty="0" smtClean="0">
                <a:solidFill>
                  <a:srgbClr val="000000"/>
                </a:solidFill>
              </a:rPr>
              <a:t>);</a:t>
            </a:r>
            <a:endParaRPr lang="en-GB" sz="2000" dirty="0">
              <a:solidFill>
                <a:srgbClr val="0000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00000"/>
                </a:solidFill>
              </a:rPr>
              <a:t>Beetroot molasses </a:t>
            </a:r>
            <a:r>
              <a:rPr lang="en-GB" sz="2000" dirty="0">
                <a:solidFill>
                  <a:srgbClr val="000000"/>
                </a:solidFill>
              </a:rPr>
              <a:t>has market </a:t>
            </a:r>
            <a:r>
              <a:rPr lang="en-GB" sz="2000" dirty="0" smtClean="0">
                <a:solidFill>
                  <a:srgbClr val="000000"/>
                </a:solidFill>
              </a:rPr>
              <a:t>value; </a:t>
            </a:r>
            <a:endParaRPr lang="en-GB" sz="2000" dirty="0">
              <a:solidFill>
                <a:srgbClr val="0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003599" y="4411116"/>
            <a:ext cx="5076759" cy="171425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Feedstock</a:t>
            </a:r>
            <a:r>
              <a:rPr lang="pt-PT" sz="2400" b="1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pt-PT" sz="2400" b="1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selected-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Waste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pt-PT" sz="2400" dirty="0" err="1">
                <a:solidFill>
                  <a:schemeClr val="bg1">
                    <a:lumMod val="10000"/>
                    <a:lumOff val="90000"/>
                  </a:schemeClr>
                </a:solidFill>
              </a:rPr>
              <a:t>f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ruit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pulp</a:t>
            </a:r>
            <a:endParaRPr lang="pt-P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-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Around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200Ton/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year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are 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discharged</a:t>
            </a:r>
            <a:endParaRPr lang="pt-P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  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by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the</a:t>
            </a:r>
            <a:r>
              <a:rPr lang="pt-PT" sz="2400" dirty="0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 Portuguese </a:t>
            </a:r>
            <a:r>
              <a:rPr lang="pt-PT" sz="2400" dirty="0" err="1" smtClean="0">
                <a:solidFill>
                  <a:schemeClr val="bg1">
                    <a:lumMod val="10000"/>
                    <a:lumOff val="90000"/>
                  </a:schemeClr>
                </a:solidFill>
              </a:rPr>
              <a:t>industry</a:t>
            </a:r>
            <a:endParaRPr lang="pt-PT" sz="2400" dirty="0" smtClean="0">
              <a:solidFill>
                <a:schemeClr val="bg1">
                  <a:lumMod val="10000"/>
                  <a:lumOff val="9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622" y="6292235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6359376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9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8" grpId="0" animBg="1"/>
      <p:bldP spid="9" grpId="0" animBg="1"/>
      <p:bldP spid="29" grpId="0" animBg="1"/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09473"/>
            <a:ext cx="8963926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</a:t>
            </a:r>
            <a:r>
              <a:rPr lang="es-ES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fermentation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10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60" y="1412776"/>
            <a:ext cx="9144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 smtClean="0">
              <a:solidFill>
                <a:srgbClr val="FFFFFF"/>
              </a:solidFill>
            </a:endParaRPr>
          </a:p>
          <a:p>
            <a:r>
              <a:rPr lang="en-GB" sz="2400" b="1" dirty="0" smtClean="0">
                <a:solidFill>
                  <a:schemeClr val="bg1"/>
                </a:solidFill>
              </a:rPr>
              <a:t>Impact of pH on the </a:t>
            </a:r>
            <a:r>
              <a:rPr lang="en-GB" sz="2400" b="1" dirty="0" err="1" smtClean="0">
                <a:solidFill>
                  <a:schemeClr val="bg1"/>
                </a:solidFill>
              </a:rPr>
              <a:t>acidogenic</a:t>
            </a:r>
            <a:r>
              <a:rPr lang="en-GB" sz="2400" b="1" dirty="0" smtClean="0">
                <a:solidFill>
                  <a:schemeClr val="bg1"/>
                </a:solidFill>
              </a:rPr>
              <a:t> fermentation: </a:t>
            </a:r>
          </a:p>
          <a:p>
            <a:endParaRPr lang="en-GB" sz="24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two </a:t>
            </a:r>
            <a:r>
              <a:rPr lang="en-GB" sz="2400" dirty="0">
                <a:solidFill>
                  <a:schemeClr val="bg1"/>
                </a:solidFill>
              </a:rPr>
              <a:t>acidic </a:t>
            </a:r>
            <a:r>
              <a:rPr lang="en-GB" sz="2400" dirty="0" smtClean="0">
                <a:solidFill>
                  <a:schemeClr val="bg1"/>
                </a:solidFill>
              </a:rPr>
              <a:t>values (pH 5 and 6) , </a:t>
            </a:r>
            <a:r>
              <a:rPr lang="en-GB" sz="2400" dirty="0">
                <a:solidFill>
                  <a:schemeClr val="bg1"/>
                </a:solidFill>
              </a:rPr>
              <a:t>which have more commonly been used to hamper </a:t>
            </a:r>
            <a:r>
              <a:rPr lang="en-GB" sz="2400" dirty="0" err="1" smtClean="0">
                <a:solidFill>
                  <a:schemeClr val="bg1"/>
                </a:solidFill>
              </a:rPr>
              <a:t>methanogenesis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bg1"/>
                </a:solidFill>
              </a:rPr>
              <a:t>one </a:t>
            </a:r>
            <a:r>
              <a:rPr lang="en-GB" sz="2400" dirty="0">
                <a:solidFill>
                  <a:schemeClr val="bg1"/>
                </a:solidFill>
              </a:rPr>
              <a:t>alkaline </a:t>
            </a:r>
            <a:r>
              <a:rPr lang="en-GB" sz="2400" dirty="0" smtClean="0">
                <a:solidFill>
                  <a:schemeClr val="bg1"/>
                </a:solidFill>
              </a:rPr>
              <a:t>(pH 10), </a:t>
            </a:r>
            <a:r>
              <a:rPr lang="en-GB" sz="2400" dirty="0">
                <a:solidFill>
                  <a:schemeClr val="bg1"/>
                </a:solidFill>
              </a:rPr>
              <a:t>which was claimed to enable a higher degree of hydrolysis in some </a:t>
            </a:r>
            <a:r>
              <a:rPr lang="en-GB" sz="2400" dirty="0" smtClean="0">
                <a:solidFill>
                  <a:schemeClr val="bg1"/>
                </a:solidFill>
              </a:rPr>
              <a:t>feedstocks</a:t>
            </a:r>
            <a:r>
              <a:rPr lang="en-GB" sz="2400" dirty="0" smtClean="0">
                <a:solidFill>
                  <a:srgbClr val="FFFFFF"/>
                </a:solidFill>
              </a:rPr>
              <a:t>.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393197"/>
            <a:ext cx="8963926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</a:t>
            </a:r>
            <a:r>
              <a:rPr lang="es-ES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optimization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11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251520" y="1057296"/>
            <a:ext cx="2880320" cy="496577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 </a:t>
            </a:r>
            <a:r>
              <a:rPr lang="pt-PT" sz="28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b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atch</a:t>
            </a:r>
            <a:r>
              <a:rPr lang="pt-PT" sz="28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tests</a:t>
            </a:r>
            <a:endParaRPr lang="pt-PT" sz="28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23528" y="1670505"/>
            <a:ext cx="4536504" cy="3125198"/>
            <a:chOff x="619260" y="1340768"/>
            <a:chExt cx="5211762" cy="367665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260" y="1340768"/>
              <a:ext cx="5211762" cy="3676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ounded Rectangle 15"/>
            <p:cNvSpPr/>
            <p:nvPr/>
          </p:nvSpPr>
          <p:spPr>
            <a:xfrm>
              <a:off x="2908390" y="1844824"/>
              <a:ext cx="720080" cy="3136572"/>
            </a:xfrm>
            <a:prstGeom prst="roundRect">
              <a:avLst/>
            </a:prstGeom>
            <a:noFill/>
            <a:ln w="28575">
              <a:solidFill>
                <a:srgbClr val="00B050"/>
              </a:solidFill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524470"/>
              </p:ext>
            </p:extLst>
          </p:nvPr>
        </p:nvGraphicFramePr>
        <p:xfrm>
          <a:off x="4953342" y="2373624"/>
          <a:ext cx="4051662" cy="2150268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046460"/>
                <a:gridCol w="1296381"/>
                <a:gridCol w="1708821"/>
              </a:tblGrid>
              <a:tr h="744042"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Acidification degree (%)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0000"/>
                          </a:solidFill>
                          <a:effectLst/>
                        </a:rPr>
                        <a:t>FP 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production rate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 (g COD/</a:t>
                      </a:r>
                      <a:r>
                        <a:rPr lang="en-GB" sz="1200" dirty="0" err="1">
                          <a:solidFill>
                            <a:srgbClr val="000000"/>
                          </a:solidFill>
                          <a:effectLst/>
                        </a:rPr>
                        <a:t>L.h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endParaRPr lang="en-US" sz="1200" b="1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pH 5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76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4.76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68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pH 6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92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6.44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  <a:tr h="4687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</a:rPr>
                        <a:t>pH 10</a:t>
                      </a: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80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4.78</a:t>
                      </a:r>
                      <a:endParaRPr lang="en-US" sz="1200" dirty="0">
                        <a:effectLst/>
                        <a:latin typeface="Times New Roman"/>
                        <a:ea typeface="SimSu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27704" y="5237063"/>
            <a:ext cx="8936736" cy="495635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500" b="1" dirty="0" err="1">
                <a:solidFill>
                  <a:srgbClr val="FFFFFF"/>
                </a:solidFill>
              </a:rPr>
              <a:t>The</a:t>
            </a:r>
            <a:r>
              <a:rPr lang="pt-PT" sz="2500" b="1" dirty="0">
                <a:solidFill>
                  <a:srgbClr val="FFFFFF"/>
                </a:solidFill>
              </a:rPr>
              <a:t> </a:t>
            </a:r>
            <a:r>
              <a:rPr lang="pt-PT" sz="2500" b="1" dirty="0" err="1">
                <a:solidFill>
                  <a:srgbClr val="FFFFFF"/>
                </a:solidFill>
              </a:rPr>
              <a:t>higher</a:t>
            </a:r>
            <a:r>
              <a:rPr lang="pt-PT" sz="2500" b="1" dirty="0">
                <a:solidFill>
                  <a:srgbClr val="FFFFFF"/>
                </a:solidFill>
              </a:rPr>
              <a:t> </a:t>
            </a:r>
            <a:r>
              <a:rPr lang="pt-PT" sz="2500" b="1" dirty="0" err="1">
                <a:solidFill>
                  <a:srgbClr val="FFFFFF"/>
                </a:solidFill>
              </a:rPr>
              <a:t>fermentation</a:t>
            </a:r>
            <a:r>
              <a:rPr lang="pt-PT" sz="2500" b="1" dirty="0">
                <a:solidFill>
                  <a:srgbClr val="FFFFFF"/>
                </a:solidFill>
              </a:rPr>
              <a:t> rates </a:t>
            </a:r>
            <a:r>
              <a:rPr lang="pt-PT" sz="2500" b="1" dirty="0" err="1">
                <a:solidFill>
                  <a:srgbClr val="FFFFFF"/>
                </a:solidFill>
              </a:rPr>
              <a:t>were</a:t>
            </a:r>
            <a:r>
              <a:rPr lang="pt-PT" sz="2500" b="1" dirty="0">
                <a:solidFill>
                  <a:srgbClr val="FFFFFF"/>
                </a:solidFill>
              </a:rPr>
              <a:t> </a:t>
            </a:r>
            <a:r>
              <a:rPr lang="pt-PT" sz="2500" b="1" dirty="0" err="1">
                <a:solidFill>
                  <a:srgbClr val="FFFFFF"/>
                </a:solidFill>
              </a:rPr>
              <a:t>obtained</a:t>
            </a:r>
            <a:r>
              <a:rPr lang="pt-PT" sz="2500" b="1" dirty="0">
                <a:solidFill>
                  <a:srgbClr val="FFFFFF"/>
                </a:solidFill>
              </a:rPr>
              <a:t> </a:t>
            </a:r>
            <a:r>
              <a:rPr lang="pt-PT" sz="2500" b="1" dirty="0" err="1">
                <a:solidFill>
                  <a:srgbClr val="FFFFFF"/>
                </a:solidFill>
              </a:rPr>
              <a:t>at</a:t>
            </a:r>
            <a:r>
              <a:rPr lang="pt-PT" sz="2500" b="1" dirty="0">
                <a:solidFill>
                  <a:srgbClr val="FFFFFF"/>
                </a:solidFill>
              </a:rPr>
              <a:t> pH 6</a:t>
            </a:r>
          </a:p>
        </p:txBody>
      </p:sp>
    </p:spTree>
    <p:extLst>
      <p:ext uri="{BB962C8B-B14F-4D97-AF65-F5344CB8AC3E}">
        <p14:creationId xmlns:p14="http://schemas.microsoft.com/office/powerpoint/2010/main" val="252273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12</a:t>
            </a:fld>
            <a:endParaRPr lang="pt-PT"/>
          </a:p>
        </p:txBody>
      </p:sp>
      <p:pic>
        <p:nvPicPr>
          <p:cNvPr id="12" name="Picture 1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3565" y="1535445"/>
            <a:ext cx="84969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0" y="317301"/>
            <a:ext cx="8963926" cy="571504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</a:t>
            </a:r>
            <a:r>
              <a:rPr lang="es-ES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optimisation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565" y="4653984"/>
            <a:ext cx="8367464" cy="1107996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dirty="0" smtClean="0">
                <a:solidFill>
                  <a:srgbClr val="FFFFFF"/>
                </a:solidFill>
              </a:rPr>
              <a:t>The </a:t>
            </a:r>
            <a:r>
              <a:rPr lang="en-US" sz="2200" dirty="0">
                <a:solidFill>
                  <a:srgbClr val="FFFFFF"/>
                </a:solidFill>
              </a:rPr>
              <a:t>profile of SCFAs </a:t>
            </a:r>
            <a:r>
              <a:rPr lang="en-US" sz="2200" dirty="0" smtClean="0">
                <a:solidFill>
                  <a:srgbClr val="FFFFFF"/>
                </a:solidFill>
              </a:rPr>
              <a:t>at </a:t>
            </a:r>
            <a:r>
              <a:rPr lang="en-US" sz="2200" dirty="0">
                <a:solidFill>
                  <a:srgbClr val="FFFFFF"/>
                </a:solidFill>
              </a:rPr>
              <a:t>pH 10 </a:t>
            </a:r>
            <a:r>
              <a:rPr lang="en-US" sz="2200" dirty="0" smtClean="0">
                <a:solidFill>
                  <a:srgbClr val="FFFFFF"/>
                </a:solidFill>
              </a:rPr>
              <a:t>is </a:t>
            </a:r>
            <a:r>
              <a:rPr lang="en-US" sz="2200" dirty="0">
                <a:solidFill>
                  <a:srgbClr val="FFFFFF"/>
                </a:solidFill>
              </a:rPr>
              <a:t>less interesting since </a:t>
            </a:r>
            <a:r>
              <a:rPr lang="en-US" sz="2200" dirty="0" smtClean="0">
                <a:solidFill>
                  <a:srgbClr val="FFFFFF"/>
                </a:solidFill>
              </a:rPr>
              <a:t>it will </a:t>
            </a:r>
            <a:r>
              <a:rPr lang="en-US" sz="2200" dirty="0">
                <a:solidFill>
                  <a:srgbClr val="FFFFFF"/>
                </a:solidFill>
              </a:rPr>
              <a:t>give </a:t>
            </a:r>
            <a:r>
              <a:rPr lang="en-US" sz="2200" dirty="0" smtClean="0">
                <a:solidFill>
                  <a:srgbClr val="FFFFFF"/>
                </a:solidFill>
              </a:rPr>
              <a:t>almost an </a:t>
            </a:r>
            <a:r>
              <a:rPr lang="en-US" sz="2200" dirty="0" err="1" smtClean="0">
                <a:solidFill>
                  <a:srgbClr val="FFFFFF"/>
                </a:solidFill>
              </a:rPr>
              <a:t>homopolymer</a:t>
            </a:r>
            <a:r>
              <a:rPr lang="en-US" sz="2200" dirty="0" smtClean="0">
                <a:solidFill>
                  <a:srgbClr val="FFFFFF"/>
                </a:solidFill>
              </a:rPr>
              <a:t> (HV)</a:t>
            </a:r>
            <a:r>
              <a:rPr lang="pt-PT" sz="2200" dirty="0" smtClean="0">
                <a:solidFill>
                  <a:srgbClr val="FFFFFF"/>
                </a:solidFill>
              </a:rPr>
              <a:t>;</a:t>
            </a:r>
            <a:endParaRPr lang="pt-PT" sz="2200" dirty="0">
              <a:solidFill>
                <a:srgbClr val="FFFFFF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rgbClr val="FFFFFF"/>
                </a:solidFill>
              </a:rPr>
              <a:t>pH 5 </a:t>
            </a:r>
            <a:r>
              <a:rPr lang="en-GB" sz="2200" dirty="0">
                <a:solidFill>
                  <a:srgbClr val="FFFFFF"/>
                </a:solidFill>
              </a:rPr>
              <a:t>and 6 </a:t>
            </a:r>
            <a:r>
              <a:rPr lang="en-GB" sz="2200" dirty="0" smtClean="0">
                <a:solidFill>
                  <a:srgbClr val="FFFFFF"/>
                </a:solidFill>
              </a:rPr>
              <a:t> will give a copolymer (HB:HV);</a:t>
            </a:r>
            <a:endParaRPr lang="en-US" sz="2200" dirty="0">
              <a:solidFill>
                <a:srgbClr val="FFFFFF"/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237312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251520" y="955545"/>
            <a:ext cx="2880320" cy="496577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 </a:t>
            </a:r>
            <a:r>
              <a:rPr lang="pt-PT" sz="28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b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atch</a:t>
            </a:r>
            <a:r>
              <a:rPr lang="pt-PT" sz="28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tests</a:t>
            </a:r>
            <a:endParaRPr lang="pt-PT" sz="28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7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18" y="421045"/>
            <a:ext cx="8824930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Three-stage PHA production </a:t>
            </a:r>
            <a:r>
              <a:rPr lang="en-US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process-Pilot scale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13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2050" name="Picture 2" descr="C:\Users\Mariana\Documents\EuroPHA\P&amp;I\P&amp;I\Process UASB+SBR 08Jun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12" y="1023297"/>
            <a:ext cx="8316416" cy="415820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extLst/>
        </p:spPr>
      </p:pic>
      <p:sp>
        <p:nvSpPr>
          <p:cNvPr id="15" name="Rectangle 14"/>
          <p:cNvSpPr/>
          <p:nvPr/>
        </p:nvSpPr>
        <p:spPr>
          <a:xfrm>
            <a:off x="736588" y="5236881"/>
            <a:ext cx="2736304" cy="8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Carbon </a:t>
            </a:r>
            <a:r>
              <a:rPr lang="en-US" b="1" dirty="0">
                <a:solidFill>
                  <a:schemeClr val="bg1"/>
                </a:solidFill>
              </a:rPr>
              <a:t>conversion </a:t>
            </a:r>
            <a:r>
              <a:rPr lang="en-US" b="1" dirty="0" smtClean="0">
                <a:solidFill>
                  <a:schemeClr val="bg1"/>
                </a:solidFill>
              </a:rPr>
              <a:t>into </a:t>
            </a:r>
            <a:r>
              <a:rPr lang="en-US" b="1" dirty="0">
                <a:solidFill>
                  <a:schemeClr val="bg1"/>
                </a:solidFill>
              </a:rPr>
              <a:t>organic </a:t>
            </a:r>
            <a:r>
              <a:rPr lang="en-US" b="1" dirty="0" err="1" smtClean="0">
                <a:solidFill>
                  <a:schemeClr val="bg1"/>
                </a:solidFill>
              </a:rPr>
              <a:t>acids+ethanol</a:t>
            </a:r>
            <a:endParaRPr lang="en-US" b="1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Anaerobic Bioreactor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39777" y="5236881"/>
            <a:ext cx="2736304" cy="8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PHA-accumulating MMC selection under FF regime</a:t>
            </a:r>
            <a:endParaRPr lang="en-US" dirty="0"/>
          </a:p>
          <a:p>
            <a:pPr algn="ctr"/>
            <a:r>
              <a:rPr lang="en-US" dirty="0"/>
              <a:t>Aerobic Bioreactor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76081" y="5107822"/>
            <a:ext cx="2736304" cy="803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PHA production </a:t>
            </a:r>
            <a:endParaRPr lang="en-US" dirty="0"/>
          </a:p>
          <a:p>
            <a:pPr algn="ctr"/>
            <a:r>
              <a:rPr lang="en-US" dirty="0" smtClean="0"/>
              <a:t>Aerobic </a:t>
            </a:r>
            <a:r>
              <a:rPr lang="en-US" dirty="0"/>
              <a:t>Bioreactor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35696" y="3140968"/>
            <a:ext cx="538088" cy="144016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093804" y="3284984"/>
            <a:ext cx="1062372" cy="1080120"/>
          </a:xfrm>
          <a:prstGeom prst="roundRect">
            <a:avLst/>
          </a:prstGeom>
          <a:solidFill>
            <a:srgbClr val="FFCC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1835696" y="2060848"/>
            <a:ext cx="538088" cy="1080119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ounded Rectangle 17"/>
          <p:cNvSpPr/>
          <p:nvPr/>
        </p:nvSpPr>
        <p:spPr>
          <a:xfrm>
            <a:off x="7751337" y="3869579"/>
            <a:ext cx="637087" cy="647175"/>
          </a:xfrm>
          <a:prstGeom prst="round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3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18" y="421045"/>
            <a:ext cx="8824930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Three-stage PHA production </a:t>
            </a:r>
            <a:r>
              <a:rPr lang="en-US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process-Pilot scale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14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4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750" y="3097135"/>
            <a:ext cx="1850680" cy="23610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0371" y="2007846"/>
            <a:ext cx="2007075" cy="3920415"/>
          </a:xfrm>
          <a:prstGeom prst="rect">
            <a:avLst/>
          </a:prstGeom>
        </p:spPr>
      </p:pic>
      <p:pic>
        <p:nvPicPr>
          <p:cNvPr id="29" name="Content Placeholder 3" descr="2015-03-13 17.40.25_foto acidogenico pilo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5400000">
            <a:off x="70421" y="2560659"/>
            <a:ext cx="3753054" cy="2814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1407858" y="5160352"/>
            <a:ext cx="1741381" cy="684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900" b="1" dirty="0" smtClean="0">
                <a:solidFill>
                  <a:srgbClr val="FFFFFF"/>
                </a:solidFill>
              </a:rPr>
              <a:t>UASB 100 </a:t>
            </a:r>
            <a:r>
              <a:rPr lang="pt-PT" sz="1900" b="1" dirty="0">
                <a:solidFill>
                  <a:srgbClr val="FFFFFF"/>
                </a:solidFill>
              </a:rPr>
              <a:t>L reactor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18190" y="5305017"/>
            <a:ext cx="1741381" cy="684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900" b="1" dirty="0" smtClean="0">
                <a:solidFill>
                  <a:srgbClr val="FFFFFF"/>
                </a:solidFill>
              </a:rPr>
              <a:t>SBR 100 </a:t>
            </a:r>
            <a:r>
              <a:rPr lang="pt-PT" sz="1900" b="1" dirty="0">
                <a:solidFill>
                  <a:srgbClr val="FFFFFF"/>
                </a:solidFill>
              </a:rPr>
              <a:t>L reactor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25993" y="4838405"/>
            <a:ext cx="17413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900" b="1" dirty="0" smtClean="0">
                <a:solidFill>
                  <a:srgbClr val="FFFFFF"/>
                </a:solidFill>
              </a:rPr>
              <a:t>STR 20 </a:t>
            </a:r>
            <a:r>
              <a:rPr lang="pt-PT" sz="1900" b="1" dirty="0">
                <a:solidFill>
                  <a:srgbClr val="FFFFFF"/>
                </a:solidFill>
              </a:rPr>
              <a:t>L reactor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3354344" y="3097135"/>
            <a:ext cx="731000" cy="113737"/>
          </a:xfrm>
          <a:prstGeom prst="rightArrow">
            <a:avLst/>
          </a:prstGeom>
          <a:solidFill>
            <a:schemeClr val="tx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>
            <a:off x="6102919" y="4594586"/>
            <a:ext cx="583831" cy="121909"/>
          </a:xfrm>
          <a:prstGeom prst="rightArrow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U-Turn Arrow 34"/>
          <p:cNvSpPr/>
          <p:nvPr/>
        </p:nvSpPr>
        <p:spPr>
          <a:xfrm>
            <a:off x="3563798" y="1124744"/>
            <a:ext cx="4459435" cy="2029259"/>
          </a:xfrm>
          <a:prstGeom prst="uturnArrow">
            <a:avLst>
              <a:gd name="adj1" fmla="val 3363"/>
              <a:gd name="adj2" fmla="val 25000"/>
              <a:gd name="adj3" fmla="val 4918"/>
              <a:gd name="adj4" fmla="val 43750"/>
              <a:gd name="adj5" fmla="val 92987"/>
            </a:avLst>
          </a:prstGeom>
          <a:solidFill>
            <a:schemeClr val="tx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3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692696"/>
            <a:ext cx="5040560" cy="298835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Fermentation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15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52160" y="1615130"/>
            <a:ext cx="5184576" cy="4687707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Feedstock:</a:t>
            </a:r>
            <a:endParaRPr lang="en-US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Waste fruit pulp  (</a:t>
            </a:r>
            <a:r>
              <a:rPr lang="en-US" sz="2000" dirty="0" err="1" smtClean="0">
                <a:solidFill>
                  <a:schemeClr val="bg1"/>
                </a:solidFill>
              </a:rPr>
              <a:t>Sumol+Compal</a:t>
            </a:r>
            <a:r>
              <a:rPr lang="en-US" sz="2000" dirty="0" smtClean="0">
                <a:solidFill>
                  <a:schemeClr val="bg1"/>
                </a:solidFill>
              </a:rPr>
              <a:t>, Portugal)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- Sugar content: 200g/L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- Solids content: 80g/L</a:t>
            </a:r>
          </a:p>
          <a:p>
            <a:pPr marL="109728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Inoculum:</a:t>
            </a:r>
          </a:p>
          <a:p>
            <a:pPr marL="109728" lvl="1" indent="0">
              <a:buClr>
                <a:schemeClr val="accent3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• </a:t>
            </a:r>
            <a:r>
              <a:rPr lang="en-GB" sz="2000" dirty="0" smtClean="0">
                <a:solidFill>
                  <a:schemeClr val="bg1"/>
                </a:solidFill>
              </a:rPr>
              <a:t>Excess </a:t>
            </a:r>
            <a:r>
              <a:rPr lang="en-GB" sz="2000" dirty="0">
                <a:solidFill>
                  <a:schemeClr val="bg1"/>
                </a:solidFill>
              </a:rPr>
              <a:t>granular sludge from a full scale anaerobic </a:t>
            </a:r>
            <a:r>
              <a:rPr lang="en-GB" sz="2000" dirty="0" err="1">
                <a:solidFill>
                  <a:schemeClr val="bg1"/>
                </a:solidFill>
              </a:rPr>
              <a:t>digestor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</a:p>
          <a:p>
            <a:pPr marL="109728" indent="0">
              <a:buNone/>
            </a:pPr>
            <a:endParaRPr lang="en-US" sz="2000" b="1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b="1" dirty="0" err="1" smtClean="0">
                <a:solidFill>
                  <a:schemeClr val="bg1"/>
                </a:solidFill>
              </a:rPr>
              <a:t>Upflow</a:t>
            </a:r>
            <a:r>
              <a:rPr lang="en-US" sz="2000" b="1" dirty="0" smtClean="0">
                <a:solidFill>
                  <a:schemeClr val="bg1"/>
                </a:solidFill>
              </a:rPr>
              <a:t> Anaerobic Sludge Blanket (UASB):</a:t>
            </a:r>
            <a:endParaRPr lang="en-US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•working volume 65 </a:t>
            </a:r>
            <a:r>
              <a:rPr lang="en-US" sz="2000" dirty="0">
                <a:solidFill>
                  <a:schemeClr val="bg1"/>
                </a:solidFill>
              </a:rPr>
              <a:t>L </a:t>
            </a:r>
            <a:r>
              <a:rPr lang="en-US" sz="2000" dirty="0" smtClean="0">
                <a:solidFill>
                  <a:schemeClr val="bg1"/>
                </a:solidFill>
              </a:rPr>
              <a:t>bioreactor</a:t>
            </a:r>
            <a:endParaRPr lang="en-US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•External Decanter</a:t>
            </a:r>
            <a:endParaRPr lang="en-US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•Constant OLR (20±2 </a:t>
            </a:r>
            <a:r>
              <a:rPr lang="en-US" sz="2000" dirty="0" err="1" smtClean="0">
                <a:solidFill>
                  <a:schemeClr val="bg1"/>
                </a:solidFill>
              </a:rPr>
              <a:t>gCOD</a:t>
            </a:r>
            <a:r>
              <a:rPr lang="en-US" sz="2000" dirty="0" smtClean="0">
                <a:solidFill>
                  <a:schemeClr val="bg1"/>
                </a:solidFill>
              </a:rPr>
              <a:t>/</a:t>
            </a:r>
            <a:r>
              <a:rPr lang="en-US" sz="2000" dirty="0" err="1" smtClean="0">
                <a:solidFill>
                  <a:schemeClr val="bg1"/>
                </a:solidFill>
              </a:rPr>
              <a:t>L.d</a:t>
            </a:r>
            <a:r>
              <a:rPr lang="en-US" sz="2000" dirty="0" smtClean="0">
                <a:solidFill>
                  <a:schemeClr val="bg1"/>
                </a:solidFill>
              </a:rPr>
              <a:t>) and HRT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 smtClean="0">
                <a:solidFill>
                  <a:schemeClr val="bg1"/>
                </a:solidFill>
              </a:rPr>
              <a:t>1d) •Controlled T (30</a:t>
            </a:r>
            <a:r>
              <a:rPr lang="en-US" sz="2000" baseline="30000" dirty="0" smtClean="0">
                <a:solidFill>
                  <a:schemeClr val="bg1"/>
                </a:solidFill>
              </a:rPr>
              <a:t>o</a:t>
            </a:r>
            <a:r>
              <a:rPr lang="en-US" sz="2000" dirty="0" smtClean="0">
                <a:solidFill>
                  <a:schemeClr val="bg1"/>
                </a:solidFill>
              </a:rPr>
              <a:t>C) and pH (6.0)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86" y="1700808"/>
            <a:ext cx="2657848" cy="427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132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808" y="341308"/>
            <a:ext cx="8963926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Acidogenic </a:t>
            </a:r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operation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16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1" y="4981429"/>
            <a:ext cx="8566657" cy="1200329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</a:rPr>
              <a:t>UASB reactor is suitable for fermentation of waste </a:t>
            </a:r>
            <a:r>
              <a:rPr lang="en-GB" dirty="0">
                <a:solidFill>
                  <a:srgbClr val="FFFFFF"/>
                </a:solidFill>
              </a:rPr>
              <a:t>fruit pulp </a:t>
            </a:r>
            <a:endParaRPr lang="en-GB" dirty="0" smtClean="0">
              <a:solidFill>
                <a:srgbClr val="FFFFFF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</a:rPr>
              <a:t> High degree of </a:t>
            </a:r>
            <a:r>
              <a:rPr lang="en-GB" dirty="0">
                <a:solidFill>
                  <a:srgbClr val="FFFFFF"/>
                </a:solidFill>
              </a:rPr>
              <a:t>fermentation (&gt; 90</a:t>
            </a:r>
            <a:r>
              <a:rPr lang="en-GB" dirty="0" smtClean="0">
                <a:solidFill>
                  <a:srgbClr val="FFFFFF"/>
                </a:solidFill>
              </a:rPr>
              <a:t>%) was obtained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err="1" smtClean="0">
                <a:solidFill>
                  <a:srgbClr val="FFFFFF"/>
                </a:solidFill>
              </a:rPr>
              <a:t>Fermentation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products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profile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and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concentration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were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almost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stable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after</a:t>
            </a:r>
            <a:r>
              <a:rPr lang="pt-PT" dirty="0" smtClean="0">
                <a:solidFill>
                  <a:srgbClr val="FFFFFF"/>
                </a:solidFill>
              </a:rPr>
              <a:t> 20 </a:t>
            </a:r>
            <a:r>
              <a:rPr lang="pt-PT" dirty="0" err="1" smtClean="0">
                <a:solidFill>
                  <a:srgbClr val="FFFFFF"/>
                </a:solidFill>
              </a:rPr>
              <a:t>days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of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startup</a:t>
            </a:r>
            <a:r>
              <a:rPr lang="pt-PT" dirty="0" smtClean="0">
                <a:solidFill>
                  <a:srgbClr val="FFFFFF"/>
                </a:solidFill>
              </a:rPr>
              <a:t>  </a:t>
            </a:r>
            <a:endParaRPr lang="en-GB" dirty="0" smtClean="0">
              <a:solidFill>
                <a:srgbClr val="FFFFFF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03927"/>
            <a:ext cx="532629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-14808" y="1222868"/>
            <a:ext cx="3218656" cy="224905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Continuous</a:t>
            </a:r>
            <a:r>
              <a:rPr lang="pt-PT" sz="24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operation</a:t>
            </a:r>
            <a:endParaRPr lang="pt-PT" sz="24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89818" y="1542466"/>
            <a:ext cx="996881" cy="29295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79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562" y="874916"/>
            <a:ext cx="6360641" cy="135846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Selection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of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PHA  </a:t>
            </a:r>
            <a:r>
              <a:rPr lang="pt-PT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toring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organisms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17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896176" y="1082030"/>
            <a:ext cx="5040560" cy="504056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Feedstock: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•Fermented waste fruit pulp (</a:t>
            </a:r>
            <a:r>
              <a:rPr lang="en-US" sz="2000" dirty="0" err="1" smtClean="0">
                <a:solidFill>
                  <a:schemeClr val="bg1"/>
                </a:solidFill>
              </a:rPr>
              <a:t>Cmol</a:t>
            </a:r>
            <a:r>
              <a:rPr lang="en-US" sz="2000" dirty="0">
                <a:solidFill>
                  <a:schemeClr val="bg1"/>
                </a:solidFill>
              </a:rPr>
              <a:t>%: </a:t>
            </a:r>
            <a:r>
              <a:rPr lang="en-US" sz="2000" dirty="0" smtClean="0">
                <a:solidFill>
                  <a:schemeClr val="bg1"/>
                </a:solidFill>
              </a:rPr>
              <a:t>lactate 9; acetate 16; </a:t>
            </a:r>
            <a:r>
              <a:rPr lang="en-US" sz="2000" dirty="0">
                <a:solidFill>
                  <a:schemeClr val="bg1"/>
                </a:solidFill>
              </a:rPr>
              <a:t>propionate </a:t>
            </a:r>
            <a:r>
              <a:rPr lang="en-US" sz="2000" dirty="0" smtClean="0">
                <a:solidFill>
                  <a:schemeClr val="bg1"/>
                </a:solidFill>
              </a:rPr>
              <a:t>3; ethanol 46; butyrate 21; </a:t>
            </a:r>
            <a:r>
              <a:rPr lang="en-US" sz="2000" dirty="0">
                <a:solidFill>
                  <a:schemeClr val="bg1"/>
                </a:solidFill>
              </a:rPr>
              <a:t>valerate </a:t>
            </a:r>
            <a:r>
              <a:rPr lang="en-US" sz="2000" dirty="0" smtClean="0">
                <a:solidFill>
                  <a:schemeClr val="bg1"/>
                </a:solidFill>
              </a:rPr>
              <a:t>4)</a:t>
            </a:r>
            <a:endParaRPr lang="pt-PT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Inoculum:</a:t>
            </a:r>
            <a:endParaRPr lang="en-US" sz="2000" b="1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smtClean="0">
                <a:solidFill>
                  <a:schemeClr val="bg1"/>
                </a:solidFill>
              </a:rPr>
              <a:t>Sludge from the recirculation line at </a:t>
            </a:r>
            <a:r>
              <a:rPr lang="en-US" sz="2000" dirty="0" err="1" smtClean="0">
                <a:solidFill>
                  <a:schemeClr val="bg1"/>
                </a:solidFill>
              </a:rPr>
              <a:t>Mutela’s</a:t>
            </a:r>
            <a:r>
              <a:rPr lang="en-US" sz="2000" dirty="0" smtClean="0">
                <a:solidFill>
                  <a:schemeClr val="bg1"/>
                </a:solidFill>
              </a:rPr>
              <a:t> WWTP in Lisbon.</a:t>
            </a:r>
          </a:p>
          <a:p>
            <a:pPr marL="109728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Sequencing Batch Reactor (SBR):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•100 </a:t>
            </a:r>
            <a:r>
              <a:rPr lang="en-US" sz="2000" dirty="0">
                <a:solidFill>
                  <a:schemeClr val="bg1"/>
                </a:solidFill>
              </a:rPr>
              <a:t>L bioreactor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•HRT(1d</a:t>
            </a:r>
            <a:r>
              <a:rPr lang="en-US" sz="2000" dirty="0">
                <a:solidFill>
                  <a:schemeClr val="bg1"/>
                </a:solidFill>
              </a:rPr>
              <a:t>), SRT (4d</a:t>
            </a:r>
            <a:r>
              <a:rPr lang="en-US" sz="2000" dirty="0" smtClean="0">
                <a:solidFill>
                  <a:schemeClr val="bg1"/>
                </a:solidFill>
              </a:rPr>
              <a:t>) </a:t>
            </a:r>
            <a:r>
              <a:rPr lang="en-US" sz="2000" dirty="0">
                <a:solidFill>
                  <a:schemeClr val="bg1"/>
                </a:solidFill>
              </a:rPr>
              <a:t>and OLR </a:t>
            </a:r>
            <a:r>
              <a:rPr lang="en-US" sz="2000" dirty="0" smtClean="0">
                <a:solidFill>
                  <a:schemeClr val="bg1"/>
                </a:solidFill>
              </a:rPr>
              <a:t>(50 </a:t>
            </a:r>
            <a:r>
              <a:rPr lang="en-US" sz="2000" dirty="0" err="1">
                <a:solidFill>
                  <a:schemeClr val="bg1"/>
                </a:solidFill>
              </a:rPr>
              <a:t>Cmmol</a:t>
            </a:r>
            <a:r>
              <a:rPr lang="en-US" sz="2000" dirty="0">
                <a:solidFill>
                  <a:schemeClr val="bg1"/>
                </a:solidFill>
              </a:rPr>
              <a:t> L</a:t>
            </a:r>
            <a:r>
              <a:rPr lang="en-US" sz="2000" baseline="30000" dirty="0">
                <a:solidFill>
                  <a:schemeClr val="bg1"/>
                </a:solidFill>
              </a:rPr>
              <a:t>-1</a:t>
            </a:r>
            <a:r>
              <a:rPr lang="en-US" sz="2000" dirty="0">
                <a:solidFill>
                  <a:schemeClr val="bg1"/>
                </a:solidFill>
              </a:rPr>
              <a:t>d</a:t>
            </a:r>
            <a:r>
              <a:rPr lang="en-US" sz="2000" baseline="30000" dirty="0">
                <a:solidFill>
                  <a:schemeClr val="bg1"/>
                </a:solidFill>
              </a:rPr>
              <a:t>-1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  <a:p>
            <a:pPr marL="109728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•T </a:t>
            </a:r>
            <a:r>
              <a:rPr lang="en-US" sz="2000" dirty="0" smtClean="0">
                <a:solidFill>
                  <a:schemeClr val="bg1"/>
                </a:solidFill>
              </a:rPr>
              <a:t>(20-22ºC) </a:t>
            </a:r>
            <a:r>
              <a:rPr lang="en-US" sz="2000" dirty="0">
                <a:solidFill>
                  <a:schemeClr val="bg1"/>
                </a:solidFill>
              </a:rPr>
              <a:t>and pH (</a:t>
            </a:r>
            <a:r>
              <a:rPr lang="en-US" sz="2000" dirty="0" smtClean="0">
                <a:solidFill>
                  <a:schemeClr val="bg1"/>
                </a:solidFill>
              </a:rPr>
              <a:t>8.0-9.0)</a:t>
            </a:r>
          </a:p>
          <a:p>
            <a:pPr marL="109728" lvl="1" indent="0">
              <a:buClr>
                <a:schemeClr val="accent3"/>
              </a:buClr>
              <a:buNone/>
            </a:pPr>
            <a:r>
              <a:rPr lang="en-US" sz="2000" dirty="0">
                <a:solidFill>
                  <a:schemeClr val="bg1"/>
                </a:solidFill>
              </a:rPr>
              <a:t>• </a:t>
            </a:r>
            <a:r>
              <a:rPr lang="en-GB" sz="2000" dirty="0" smtClean="0">
                <a:solidFill>
                  <a:schemeClr val="bg1"/>
                </a:solidFill>
              </a:rPr>
              <a:t>C|N|P </a:t>
            </a:r>
            <a:r>
              <a:rPr lang="en-GB" sz="2000" dirty="0">
                <a:solidFill>
                  <a:schemeClr val="bg1"/>
                </a:solidFill>
              </a:rPr>
              <a:t>ratio (</a:t>
            </a:r>
            <a:r>
              <a:rPr lang="en-GB" sz="2000" dirty="0" smtClean="0">
                <a:solidFill>
                  <a:schemeClr val="bg1"/>
                </a:solidFill>
              </a:rPr>
              <a:t>100|6.5|1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  <a:p>
            <a:pPr marL="109728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endParaRPr lang="pt-PT" sz="1800" dirty="0">
              <a:solidFill>
                <a:schemeClr val="tx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5" name="AutoShape 2" descr="Displaying IMG_20150623_11355773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61" r="40884" b="18110"/>
          <a:stretch/>
        </p:blipFill>
        <p:spPr>
          <a:xfrm>
            <a:off x="460374" y="1133062"/>
            <a:ext cx="3103513" cy="490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7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23" y="349761"/>
            <a:ext cx="8963926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Selection</a:t>
            </a:r>
            <a:r>
              <a:rPr lang="es-ES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s-ES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stage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18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8036" y="4757317"/>
            <a:ext cx="8564356" cy="9233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The selected </a:t>
            </a:r>
            <a:r>
              <a:rPr lang="en-US" b="1" dirty="0">
                <a:solidFill>
                  <a:schemeClr val="bg1"/>
                </a:solidFill>
              </a:rPr>
              <a:t>biomass was </a:t>
            </a:r>
            <a:r>
              <a:rPr lang="en-US" b="1" dirty="0" smtClean="0">
                <a:solidFill>
                  <a:schemeClr val="bg1"/>
                </a:solidFill>
              </a:rPr>
              <a:t>highly enriched in PHA storing organism </a:t>
            </a:r>
            <a:r>
              <a:rPr lang="pt-PT" b="1" dirty="0" err="1" smtClean="0">
                <a:solidFill>
                  <a:schemeClr val="bg1"/>
                </a:solidFill>
              </a:rPr>
              <a:t>resulting</a:t>
            </a:r>
            <a:r>
              <a:rPr lang="pt-PT" b="1" dirty="0" smtClean="0">
                <a:solidFill>
                  <a:schemeClr val="bg1"/>
                </a:solidFill>
              </a:rPr>
              <a:t> in a </a:t>
            </a:r>
            <a:r>
              <a:rPr lang="pt-PT" b="1" dirty="0" err="1" smtClean="0">
                <a:solidFill>
                  <a:schemeClr val="bg1"/>
                </a:solidFill>
              </a:rPr>
              <a:t>high</a:t>
            </a:r>
            <a:r>
              <a:rPr lang="pt-PT" b="1" dirty="0" smtClean="0">
                <a:solidFill>
                  <a:schemeClr val="bg1"/>
                </a:solidFill>
              </a:rPr>
              <a:t> PHA yield: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107504" y="1329207"/>
            <a:ext cx="3932990" cy="45719"/>
          </a:xfrm>
          <a:prstGeom prst="rect">
            <a:avLst/>
          </a:prstGeo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Feast</a:t>
            </a:r>
            <a:r>
              <a:rPr lang="pt-PT" sz="24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and</a:t>
            </a:r>
            <a:r>
              <a:rPr lang="pt-PT" sz="24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famine</a:t>
            </a:r>
            <a:r>
              <a:rPr lang="pt-PT" sz="24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24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cycl</a:t>
            </a:r>
            <a:r>
              <a:rPr lang="pt-PT" sz="28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e</a:t>
            </a:r>
            <a:r>
              <a:rPr lang="pt-PT" sz="28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endParaRPr lang="pt-PT" sz="28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124" y="2302387"/>
            <a:ext cx="3537491" cy="239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90468" y="1085946"/>
            <a:ext cx="3811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err="1"/>
              <a:t>M</a:t>
            </a:r>
            <a:r>
              <a:rPr lang="pt-PT" dirty="0" err="1" smtClean="0"/>
              <a:t>icroscopy</a:t>
            </a:r>
            <a:r>
              <a:rPr lang="pt-PT" dirty="0" smtClean="0"/>
              <a:t> </a:t>
            </a:r>
            <a:r>
              <a:rPr lang="pt-PT" dirty="0" err="1" smtClean="0"/>
              <a:t>photographs</a:t>
            </a:r>
            <a:r>
              <a:rPr lang="pt-PT" dirty="0" smtClean="0"/>
              <a:t> (100x)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selected</a:t>
            </a:r>
            <a:r>
              <a:rPr lang="pt-PT" dirty="0" smtClean="0"/>
              <a:t> </a:t>
            </a:r>
            <a:r>
              <a:rPr lang="pt-PT" dirty="0" err="1" smtClean="0"/>
              <a:t>biomass</a:t>
            </a:r>
            <a:r>
              <a:rPr lang="pt-PT" dirty="0" smtClean="0"/>
              <a:t> in </a:t>
            </a:r>
            <a:r>
              <a:rPr lang="pt-PT" dirty="0" err="1" smtClean="0"/>
              <a:t>contrast</a:t>
            </a:r>
            <a:r>
              <a:rPr lang="pt-PT" dirty="0" smtClean="0"/>
              <a:t> </a:t>
            </a:r>
            <a:r>
              <a:rPr lang="pt-PT" dirty="0" err="1" smtClean="0"/>
              <a:t>phase</a:t>
            </a:r>
            <a:r>
              <a:rPr lang="pt-PT" dirty="0" smtClean="0"/>
              <a:t> (</a:t>
            </a:r>
            <a:r>
              <a:rPr lang="pt-PT" dirty="0" err="1" smtClean="0"/>
              <a:t>left</a:t>
            </a:r>
            <a:r>
              <a:rPr lang="pt-PT" dirty="0" smtClean="0"/>
              <a:t>),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under</a:t>
            </a:r>
            <a:r>
              <a:rPr lang="pt-PT" dirty="0" smtClean="0"/>
              <a:t> UV light </a:t>
            </a:r>
            <a:r>
              <a:rPr lang="pt-PT" dirty="0" err="1" smtClean="0"/>
              <a:t>with</a:t>
            </a:r>
            <a:r>
              <a:rPr lang="pt-PT" dirty="0" smtClean="0"/>
              <a:t> </a:t>
            </a:r>
            <a:r>
              <a:rPr lang="pt-PT" dirty="0" err="1" smtClean="0"/>
              <a:t>Nile</a:t>
            </a:r>
            <a:r>
              <a:rPr lang="pt-PT" dirty="0" smtClean="0"/>
              <a:t> </a:t>
            </a:r>
            <a:r>
              <a:rPr lang="pt-PT" dirty="0" err="1" smtClean="0"/>
              <a:t>Blue</a:t>
            </a:r>
            <a:r>
              <a:rPr lang="pt-PT" dirty="0" smtClean="0"/>
              <a:t> </a:t>
            </a:r>
            <a:r>
              <a:rPr lang="pt-PT" dirty="0" err="1" smtClean="0"/>
              <a:t>dye</a:t>
            </a:r>
            <a:r>
              <a:rPr lang="pt-PT" dirty="0" smtClean="0"/>
              <a:t> (</a:t>
            </a:r>
            <a:r>
              <a:rPr lang="pt-PT" dirty="0" err="1" smtClean="0"/>
              <a:t>right</a:t>
            </a:r>
            <a:r>
              <a:rPr lang="pt-PT" dirty="0" smtClean="0"/>
              <a:t>).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404" y="1563146"/>
            <a:ext cx="5148064" cy="314241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ash"/>
            <a:miter lim="800000"/>
            <a:headEnd/>
            <a:tailEnd/>
          </a:ln>
          <a:effectLst/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866825"/>
              </p:ext>
            </p:extLst>
          </p:nvPr>
        </p:nvGraphicFramePr>
        <p:xfrm>
          <a:off x="2186637" y="5373216"/>
          <a:ext cx="2385363" cy="735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5363"/>
              </a:tblGrid>
              <a:tr h="297367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Y(</a:t>
                      </a:r>
                      <a:r>
                        <a:rPr lang="pt-PT" dirty="0" err="1" smtClean="0"/>
                        <a:t>CmolPHA</a:t>
                      </a:r>
                      <a:r>
                        <a:rPr lang="pt-PT" dirty="0" smtClean="0"/>
                        <a:t>/</a:t>
                      </a:r>
                      <a:r>
                        <a:rPr lang="pt-PT" dirty="0" err="1" smtClean="0"/>
                        <a:t>CmolS</a:t>
                      </a:r>
                      <a:r>
                        <a:rPr lang="pt-PT" dirty="0" smtClean="0"/>
                        <a:t>)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9377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0.85±0.18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1547664" y="1745407"/>
            <a:ext cx="0" cy="211564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60986"/>
            <a:ext cx="4998864" cy="4458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PHA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accumulation</a:t>
            </a:r>
            <a:r>
              <a:rPr lang="pt-PT" sz="3200" b="1" spc="-150" dirty="0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stage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19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978492" y="1443682"/>
            <a:ext cx="4937060" cy="4377543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Feedstock:</a:t>
            </a:r>
          </a:p>
          <a:p>
            <a:pPr marL="109728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•Fermented waste fruit pulp (</a:t>
            </a:r>
            <a:r>
              <a:rPr lang="en-US" sz="2000" dirty="0" err="1">
                <a:solidFill>
                  <a:schemeClr val="bg1"/>
                </a:solidFill>
              </a:rPr>
              <a:t>Cmol</a:t>
            </a:r>
            <a:r>
              <a:rPr lang="en-US" sz="2000" dirty="0">
                <a:solidFill>
                  <a:schemeClr val="bg1"/>
                </a:solidFill>
              </a:rPr>
              <a:t>%: lactate 9; acetate 16; propionate 3; ethanol 46; butyrate 21; valerate </a:t>
            </a:r>
            <a:r>
              <a:rPr lang="en-US" sz="2000" dirty="0" smtClean="0">
                <a:solidFill>
                  <a:schemeClr val="bg1"/>
                </a:solidFill>
              </a:rPr>
              <a:t>4)</a:t>
            </a:r>
          </a:p>
          <a:p>
            <a:pPr marL="109728" indent="0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109728" indent="0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Fed-batch reactor: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10 L bioreactor 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</a:t>
            </a:r>
            <a:r>
              <a:rPr lang="en-US" sz="2000" dirty="0"/>
              <a:t>Continuous </a:t>
            </a:r>
            <a:r>
              <a:rPr lang="en-US" sz="2000" dirty="0" smtClean="0"/>
              <a:t>aeration and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mixing </a:t>
            </a:r>
            <a:r>
              <a:rPr lang="en-US" sz="2000" dirty="0" smtClean="0">
                <a:solidFill>
                  <a:schemeClr val="bg1"/>
                </a:solidFill>
              </a:rPr>
              <a:t>(250 </a:t>
            </a:r>
            <a:r>
              <a:rPr lang="en-US" sz="2000" dirty="0">
                <a:solidFill>
                  <a:schemeClr val="bg1"/>
                </a:solidFill>
              </a:rPr>
              <a:t>rpm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T (20-22ºC ) </a:t>
            </a:r>
            <a:r>
              <a:rPr lang="en-US" sz="2000" dirty="0">
                <a:solidFill>
                  <a:schemeClr val="bg1"/>
                </a:solidFill>
              </a:rPr>
              <a:t>and pH </a:t>
            </a:r>
            <a:r>
              <a:rPr lang="en-US" sz="2000" dirty="0" smtClean="0">
                <a:solidFill>
                  <a:schemeClr val="bg1"/>
                </a:solidFill>
              </a:rPr>
              <a:t>(8.5)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• </a:t>
            </a:r>
            <a:r>
              <a:rPr lang="en-US" sz="2000" dirty="0">
                <a:solidFill>
                  <a:schemeClr val="bg1"/>
                </a:solidFill>
              </a:rPr>
              <a:t>Pulse wise feed </a:t>
            </a:r>
            <a:r>
              <a:rPr lang="en-US" sz="2000" dirty="0" smtClean="0">
                <a:solidFill>
                  <a:schemeClr val="bg1"/>
                </a:solidFill>
              </a:rPr>
              <a:t>was controlled </a:t>
            </a:r>
            <a:r>
              <a:rPr lang="en-US" sz="2000" dirty="0">
                <a:solidFill>
                  <a:schemeClr val="bg1"/>
                </a:solidFill>
              </a:rPr>
              <a:t>by </a:t>
            </a:r>
            <a:r>
              <a:rPr lang="en-US" sz="2000" dirty="0" smtClean="0">
                <a:solidFill>
                  <a:schemeClr val="bg1"/>
                </a:solidFill>
              </a:rPr>
              <a:t>DO response. Carbon depletion is detected by an abrupt decrease in </a:t>
            </a:r>
            <a:r>
              <a:rPr lang="en-GB" sz="2000" dirty="0" smtClean="0"/>
              <a:t>oxygen </a:t>
            </a:r>
            <a:r>
              <a:rPr lang="en-GB" sz="2000" dirty="0"/>
              <a:t>uptake rate (OUR</a:t>
            </a:r>
            <a:r>
              <a:rPr lang="en-GB" sz="2000" dirty="0" smtClean="0"/>
              <a:t>).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8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844824"/>
            <a:ext cx="265275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81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20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5114067"/>
            <a:ext cx="7812360" cy="92333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err="1" smtClean="0">
                <a:solidFill>
                  <a:srgbClr val="FFFFFF"/>
                </a:solidFill>
              </a:rPr>
              <a:t>Butyric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acid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is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consumed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at</a:t>
            </a:r>
            <a:r>
              <a:rPr lang="pt-PT" dirty="0" smtClean="0">
                <a:solidFill>
                  <a:srgbClr val="FFFFFF"/>
                </a:solidFill>
              </a:rPr>
              <a:t> </a:t>
            </a:r>
            <a:r>
              <a:rPr lang="pt-PT" dirty="0" err="1" smtClean="0">
                <a:solidFill>
                  <a:srgbClr val="FFFFFF"/>
                </a:solidFill>
              </a:rPr>
              <a:t>higher</a:t>
            </a:r>
            <a:r>
              <a:rPr lang="pt-PT" dirty="0" smtClean="0">
                <a:solidFill>
                  <a:srgbClr val="FFFFFF"/>
                </a:solidFill>
              </a:rPr>
              <a:t> rate</a:t>
            </a:r>
            <a:endParaRPr lang="en-GB" dirty="0" smtClean="0">
              <a:solidFill>
                <a:srgbClr val="FFFFFF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</a:rPr>
              <a:t>Rate of ethanol consumption increases after exhaustion of the VFAs</a:t>
            </a:r>
          </a:p>
          <a:p>
            <a:pPr algn="just"/>
            <a:r>
              <a:rPr lang="en-GB" dirty="0" smtClean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4448" t="31848" r="15881" b="23054"/>
          <a:stretch/>
        </p:blipFill>
        <p:spPr>
          <a:xfrm>
            <a:off x="56236" y="2248564"/>
            <a:ext cx="4783435" cy="245931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0231" y="431269"/>
            <a:ext cx="43928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PHA</a:t>
            </a:r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6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accumulation</a:t>
            </a:r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6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stage</a:t>
            </a:r>
            <a:endParaRPr lang="en-GB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047785"/>
            <a:ext cx="4316609" cy="26700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236" y="1415485"/>
            <a:ext cx="4320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Profile</a:t>
            </a:r>
            <a:r>
              <a:rPr lang="pt-PT" b="1" dirty="0" smtClean="0"/>
              <a:t> </a:t>
            </a:r>
            <a:r>
              <a:rPr lang="pt-PT" b="1" dirty="0" err="1" smtClean="0"/>
              <a:t>of</a:t>
            </a:r>
            <a:r>
              <a:rPr lang="pt-PT" b="1" dirty="0" smtClean="0"/>
              <a:t> </a:t>
            </a:r>
            <a:r>
              <a:rPr lang="pt-PT" b="1" dirty="0" err="1" smtClean="0"/>
              <a:t>FPs</a:t>
            </a:r>
            <a:r>
              <a:rPr lang="pt-PT" b="1" dirty="0" smtClean="0"/>
              <a:t> </a:t>
            </a:r>
            <a:r>
              <a:rPr lang="pt-PT" b="1" dirty="0" err="1" smtClean="0"/>
              <a:t>during</a:t>
            </a:r>
            <a:r>
              <a:rPr lang="pt-PT" b="1" dirty="0" smtClean="0"/>
              <a:t> </a:t>
            </a:r>
            <a:r>
              <a:rPr lang="pt-PT" b="1" dirty="0" err="1" smtClean="0"/>
              <a:t>fed-batch</a:t>
            </a:r>
            <a:r>
              <a:rPr lang="pt-PT" b="1" dirty="0" smtClean="0"/>
              <a:t> </a:t>
            </a:r>
            <a:r>
              <a:rPr lang="pt-PT" b="1" dirty="0" err="1" smtClean="0"/>
              <a:t>operation</a:t>
            </a:r>
            <a:r>
              <a:rPr lang="pt-PT" b="1" dirty="0" smtClean="0"/>
              <a:t> </a:t>
            </a:r>
            <a:endParaRPr lang="en-GB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4048" y="1430187"/>
            <a:ext cx="4612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FPs</a:t>
            </a:r>
            <a:r>
              <a:rPr lang="pt-PT" b="1" dirty="0" smtClean="0"/>
              <a:t> </a:t>
            </a:r>
            <a:r>
              <a:rPr lang="pt-PT" b="1" dirty="0" err="1" smtClean="0"/>
              <a:t>consumption</a:t>
            </a:r>
            <a:r>
              <a:rPr lang="pt-PT" b="1" dirty="0" smtClean="0"/>
              <a:t> rates </a:t>
            </a:r>
            <a:r>
              <a:rPr lang="pt-PT" b="1" dirty="0" err="1" smtClean="0"/>
              <a:t>during</a:t>
            </a:r>
            <a:r>
              <a:rPr lang="pt-PT" b="1" dirty="0" smtClean="0"/>
              <a:t> </a:t>
            </a:r>
            <a:r>
              <a:rPr lang="pt-PT" b="1" dirty="0" err="1" smtClean="0"/>
              <a:t>fed</a:t>
            </a:r>
            <a:r>
              <a:rPr lang="pt-PT" b="1" dirty="0" smtClean="0"/>
              <a:t> </a:t>
            </a:r>
            <a:r>
              <a:rPr lang="pt-PT" b="1" dirty="0" err="1" smtClean="0"/>
              <a:t>batch</a:t>
            </a:r>
            <a:r>
              <a:rPr lang="pt-PT" b="1" dirty="0" smtClean="0"/>
              <a:t> </a:t>
            </a:r>
            <a:r>
              <a:rPr lang="pt-PT" b="1" dirty="0" err="1" smtClean="0"/>
              <a:t>operation</a:t>
            </a:r>
            <a:r>
              <a:rPr lang="pt-PT" b="1" dirty="0" smtClean="0"/>
              <a:t>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6015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21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203876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34" y="1207593"/>
            <a:ext cx="441866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 descr="Displaying Tv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3693" y="724236"/>
            <a:ext cx="4161508" cy="3122624"/>
          </a:xfrm>
          <a:prstGeom prst="rect">
            <a:avLst/>
          </a:prstGeom>
          <a:noFill/>
        </p:spPr>
      </p:pic>
      <p:sp>
        <p:nvSpPr>
          <p:cNvPr id="17" name="TextBox 4"/>
          <p:cNvSpPr txBox="1"/>
          <p:nvPr/>
        </p:nvSpPr>
        <p:spPr>
          <a:xfrm>
            <a:off x="4886879" y="3916209"/>
            <a:ext cx="4313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err="1"/>
              <a:t>S</a:t>
            </a:r>
            <a:r>
              <a:rPr lang="pt-PT" dirty="0" err="1" smtClean="0"/>
              <a:t>elected</a:t>
            </a:r>
            <a:r>
              <a:rPr lang="pt-PT" dirty="0" smtClean="0"/>
              <a:t> </a:t>
            </a:r>
            <a:r>
              <a:rPr lang="pt-PT" dirty="0" err="1" smtClean="0"/>
              <a:t>biomass</a:t>
            </a:r>
            <a:r>
              <a:rPr lang="pt-PT" dirty="0" smtClean="0"/>
              <a:t> </a:t>
            </a:r>
            <a:r>
              <a:rPr lang="pt-PT" dirty="0" err="1" smtClean="0"/>
              <a:t>under</a:t>
            </a:r>
            <a:r>
              <a:rPr lang="pt-PT" dirty="0" smtClean="0"/>
              <a:t> UV light </a:t>
            </a:r>
            <a:r>
              <a:rPr lang="pt-PT" dirty="0" err="1" smtClean="0"/>
              <a:t>with</a:t>
            </a:r>
            <a:r>
              <a:rPr lang="pt-PT" dirty="0" smtClean="0"/>
              <a:t> </a:t>
            </a:r>
            <a:r>
              <a:rPr lang="pt-PT" dirty="0" err="1" smtClean="0"/>
              <a:t>Nile</a:t>
            </a:r>
            <a:r>
              <a:rPr lang="pt-PT" dirty="0" smtClean="0"/>
              <a:t> </a:t>
            </a:r>
            <a:r>
              <a:rPr lang="pt-PT" dirty="0" err="1" smtClean="0"/>
              <a:t>Blue</a:t>
            </a:r>
            <a:r>
              <a:rPr lang="pt-PT" dirty="0" smtClean="0"/>
              <a:t> </a:t>
            </a:r>
            <a:r>
              <a:rPr lang="pt-PT" dirty="0" err="1" smtClean="0"/>
              <a:t>staining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345339"/>
            <a:ext cx="43928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PHA </a:t>
            </a:r>
            <a:r>
              <a:rPr lang="pt-PT" sz="36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accumulation</a:t>
            </a:r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6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stage</a:t>
            </a:r>
            <a:endParaRPr lang="en-GB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396" y="1207593"/>
            <a:ext cx="183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% PHA = 54%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285282" y="4616038"/>
            <a:ext cx="368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err="1" smtClean="0"/>
              <a:t>Polymer</a:t>
            </a:r>
            <a:r>
              <a:rPr lang="pt-PT" b="1" dirty="0" smtClean="0"/>
              <a:t> </a:t>
            </a:r>
            <a:r>
              <a:rPr lang="pt-PT" b="1" dirty="0" err="1" smtClean="0"/>
              <a:t>composition</a:t>
            </a:r>
            <a:r>
              <a:rPr lang="pt-PT" b="1" dirty="0" smtClean="0"/>
              <a:t>: </a:t>
            </a:r>
            <a:r>
              <a:rPr lang="en-GB" b="1" dirty="0" smtClean="0">
                <a:solidFill>
                  <a:schemeClr val="bg1"/>
                </a:solidFill>
              </a:rPr>
              <a:t>86:14 (HB:HV)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68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22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3802" y="4365104"/>
            <a:ext cx="8682934" cy="92333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rgbClr val="FFFFFF"/>
                </a:solidFill>
              </a:rPr>
              <a:t>The composition of the polymer obtained </a:t>
            </a:r>
            <a:r>
              <a:rPr lang="en-GB" dirty="0">
                <a:solidFill>
                  <a:srgbClr val="FFFFFF"/>
                </a:solidFill>
              </a:rPr>
              <a:t>(86:14 HB:HV) </a:t>
            </a:r>
            <a:r>
              <a:rPr lang="en-GB" dirty="0" smtClean="0">
                <a:solidFill>
                  <a:srgbClr val="FFFFFF"/>
                </a:solidFill>
              </a:rPr>
              <a:t>was consistent with that intended for the purpose of the project.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err="1" smtClean="0">
                <a:solidFill>
                  <a:srgbClr val="FFFFFF"/>
                </a:solidFill>
              </a:rPr>
              <a:t>Maximum</a:t>
            </a:r>
            <a:r>
              <a:rPr lang="pt-PT" dirty="0" smtClean="0">
                <a:solidFill>
                  <a:srgbClr val="FFFFFF"/>
                </a:solidFill>
              </a:rPr>
              <a:t> PHA </a:t>
            </a:r>
            <a:r>
              <a:rPr lang="pt-PT" dirty="0" err="1" smtClean="0">
                <a:solidFill>
                  <a:srgbClr val="FFFFFF"/>
                </a:solidFill>
              </a:rPr>
              <a:t>content</a:t>
            </a:r>
            <a:r>
              <a:rPr lang="pt-PT" dirty="0" smtClean="0">
                <a:solidFill>
                  <a:srgbClr val="FFFFFF"/>
                </a:solidFill>
              </a:rPr>
              <a:t> : 54%</a:t>
            </a:r>
            <a:endParaRPr lang="en-GB" dirty="0" smtClean="0">
              <a:solidFill>
                <a:srgbClr val="FFFFFF"/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15" name="CaixaDeTexto 6"/>
          <p:cNvSpPr txBox="1"/>
          <p:nvPr/>
        </p:nvSpPr>
        <p:spPr>
          <a:xfrm>
            <a:off x="0" y="6203876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45339"/>
            <a:ext cx="40984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PHA </a:t>
            </a:r>
            <a:r>
              <a:rPr lang="pt-PT" sz="32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accumulation</a:t>
            </a:r>
            <a:r>
              <a:rPr lang="pt-PT" sz="3600" b="1" spc="-150" dirty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pt-PT" sz="3600" b="1" spc="-150" dirty="0" err="1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stage</a:t>
            </a:r>
            <a:endParaRPr lang="en-GB" sz="3600" dirty="0"/>
          </a:p>
        </p:txBody>
      </p:sp>
      <p:graphicFrame>
        <p:nvGraphicFramePr>
          <p:cNvPr id="20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327899"/>
              </p:ext>
            </p:extLst>
          </p:nvPr>
        </p:nvGraphicFramePr>
        <p:xfrm>
          <a:off x="561090" y="1772816"/>
          <a:ext cx="7971350" cy="2003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7959"/>
                <a:gridCol w="2177797"/>
                <a:gridCol w="2177797"/>
                <a:gridCol w="2177797"/>
              </a:tblGrid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Y(PHA/S)</a:t>
                      </a:r>
                    </a:p>
                    <a:p>
                      <a:pPr algn="ctr"/>
                      <a:r>
                        <a:rPr lang="pt-PT" sz="1400" dirty="0" err="1" smtClean="0"/>
                        <a:t>Cmol</a:t>
                      </a:r>
                      <a:r>
                        <a:rPr lang="pt-PT" sz="1400" baseline="0" dirty="0" smtClean="0"/>
                        <a:t> </a:t>
                      </a:r>
                      <a:r>
                        <a:rPr lang="pt-PT" sz="1400" baseline="0" dirty="0" err="1" smtClean="0"/>
                        <a:t>basis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 smtClean="0"/>
                        <a:t>Y(PHA/S)</a:t>
                      </a:r>
                      <a:endParaRPr lang="en-US" sz="1800" dirty="0" smtClean="0"/>
                    </a:p>
                    <a:p>
                      <a:pPr algn="ctr"/>
                      <a:r>
                        <a:rPr lang="en-US" sz="1400" dirty="0" smtClean="0"/>
                        <a:t>COD basis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err="1" smtClean="0"/>
                        <a:t>Specific</a:t>
                      </a:r>
                      <a:r>
                        <a:rPr lang="pt-PT" dirty="0" smtClean="0"/>
                        <a:t> </a:t>
                      </a:r>
                      <a:r>
                        <a:rPr lang="pt-PT" dirty="0" err="1" smtClean="0"/>
                        <a:t>Production</a:t>
                      </a:r>
                      <a:r>
                        <a:rPr lang="pt-PT" dirty="0" smtClean="0"/>
                        <a:t> rate </a:t>
                      </a:r>
                    </a:p>
                    <a:p>
                      <a:pPr algn="ctr"/>
                      <a:r>
                        <a:rPr lang="pt-PT" sz="1400" dirty="0" err="1" smtClean="0"/>
                        <a:t>Cmmol.Cmmol</a:t>
                      </a:r>
                      <a:r>
                        <a:rPr lang="pt-PT" sz="1400" baseline="0" dirty="0" smtClean="0"/>
                        <a:t> X</a:t>
                      </a:r>
                      <a:r>
                        <a:rPr lang="pt-PT" sz="1400" baseline="30000" dirty="0" smtClean="0"/>
                        <a:t>-1</a:t>
                      </a:r>
                      <a:r>
                        <a:rPr lang="pt-PT" sz="1400" baseline="0" dirty="0" smtClean="0"/>
                        <a:t>h</a:t>
                      </a:r>
                      <a:r>
                        <a:rPr lang="pt-PT" sz="1400" baseline="30000" dirty="0" smtClean="0"/>
                        <a:t>-1</a:t>
                      </a:r>
                      <a:endParaRPr lang="en-US" sz="14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 err="1" smtClean="0"/>
                        <a:t>Productivity</a:t>
                      </a:r>
                      <a:endParaRPr lang="pt-PT" sz="1800" dirty="0" smtClean="0"/>
                    </a:p>
                    <a:p>
                      <a:pPr algn="ctr"/>
                      <a:r>
                        <a:rPr lang="en-US" sz="1400" dirty="0" smtClean="0"/>
                        <a:t>g PHA L</a:t>
                      </a:r>
                      <a:r>
                        <a:rPr lang="pt-PT" sz="1400" baseline="30000" dirty="0" smtClean="0"/>
                        <a:t>-1 </a:t>
                      </a:r>
                      <a:r>
                        <a:rPr lang="pt-PT" sz="1400" baseline="0" dirty="0" smtClean="0"/>
                        <a:t>h</a:t>
                      </a:r>
                      <a:r>
                        <a:rPr lang="pt-PT" sz="1400" baseline="30000" dirty="0" smtClean="0"/>
                        <a:t>-1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51126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0.79±0.11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0.53</a:t>
                      </a:r>
                      <a:r>
                        <a:rPr lang="pt-PT" dirty="0" smtClean="0"/>
                        <a:t>±0.03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0.184±0.025</a:t>
                      </a:r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0.301</a:t>
                      </a:r>
                      <a:r>
                        <a:rPr lang="pt-PT" dirty="0" smtClean="0"/>
                        <a:t>±0.023</a:t>
                      </a:r>
                      <a:endParaRPr lang="en-US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896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074" y="509698"/>
            <a:ext cx="8100338" cy="571504"/>
          </a:xfrm>
          <a:solidFill>
            <a:srgbClr val="FFFFFF"/>
          </a:solidFill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pt-PT" sz="32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</a:rPr>
              <a:t>Conclusions</a:t>
            </a:r>
            <a:endParaRPr lang="pt-PT" sz="32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23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755576" y="1237361"/>
            <a:ext cx="7570787" cy="5184576"/>
          </a:xfrm>
        </p:spPr>
        <p:txBody>
          <a:bodyPr>
            <a:normAutofit/>
          </a:bodyPr>
          <a:lstStyle/>
          <a:p>
            <a:pPr algn="just"/>
            <a:r>
              <a:rPr lang="en-GB" sz="2400" dirty="0" smtClean="0">
                <a:solidFill>
                  <a:srgbClr val="000000"/>
                </a:solidFill>
              </a:rPr>
              <a:t>Waste fruit pulp is an interesting feedstock for PHA precursors production.</a:t>
            </a:r>
          </a:p>
          <a:p>
            <a:pPr algn="just"/>
            <a:r>
              <a:rPr lang="en-GB" sz="2400" dirty="0" smtClean="0">
                <a:solidFill>
                  <a:srgbClr val="000000"/>
                </a:solidFill>
              </a:rPr>
              <a:t>The UASB reactor is suitable for fermentation of waste fruit</a:t>
            </a:r>
            <a:r>
              <a:rPr lang="en-GB" sz="2400" dirty="0">
                <a:solidFill>
                  <a:srgbClr val="000000"/>
                </a:solidFill>
              </a:rPr>
              <a:t> </a:t>
            </a:r>
            <a:r>
              <a:rPr lang="en-GB" sz="2400" dirty="0" smtClean="0">
                <a:solidFill>
                  <a:srgbClr val="000000"/>
                </a:solidFill>
              </a:rPr>
              <a:t>despite the high solids content.</a:t>
            </a:r>
          </a:p>
          <a:p>
            <a:pPr algn="just"/>
            <a:r>
              <a:rPr lang="en-GB" sz="2400" dirty="0" smtClean="0">
                <a:solidFill>
                  <a:srgbClr val="000000"/>
                </a:solidFill>
              </a:rPr>
              <a:t>Efficient PHA storing culture was selected with fermented fruit pulp. </a:t>
            </a:r>
          </a:p>
          <a:p>
            <a:pPr algn="just"/>
            <a:r>
              <a:rPr lang="en-GB" sz="2400" smtClean="0">
                <a:solidFill>
                  <a:srgbClr val="000000"/>
                </a:solidFill>
              </a:rPr>
              <a:t>High PHA </a:t>
            </a:r>
            <a:r>
              <a:rPr lang="en-GB" sz="2400" dirty="0" smtClean="0">
                <a:solidFill>
                  <a:srgbClr val="000000"/>
                </a:solidFill>
              </a:rPr>
              <a:t>accumulation yields were obtained with fermented fruit pulp (despite </a:t>
            </a:r>
            <a:r>
              <a:rPr lang="en-GB" sz="2400" dirty="0">
                <a:solidFill>
                  <a:srgbClr val="000000"/>
                </a:solidFill>
              </a:rPr>
              <a:t>the high ethanol </a:t>
            </a:r>
            <a:r>
              <a:rPr lang="en-GB" sz="2400" dirty="0" smtClean="0">
                <a:solidFill>
                  <a:srgbClr val="000000"/>
                </a:solidFill>
              </a:rPr>
              <a:t>concentration).</a:t>
            </a:r>
          </a:p>
          <a:p>
            <a:pPr algn="just"/>
            <a:r>
              <a:rPr lang="en-GB" sz="2400" dirty="0" smtClean="0">
                <a:solidFill>
                  <a:srgbClr val="000000"/>
                </a:solidFill>
              </a:rPr>
              <a:t>The polymer composition has adequate HB:HV content for food packaging applications. </a:t>
            </a:r>
            <a:endParaRPr lang="en-GB" sz="2400" dirty="0">
              <a:solidFill>
                <a:srgbClr val="000000"/>
              </a:solidFill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3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8C487-08DF-4DF3-8287-60B2596D9C46}" type="slidenum">
              <a:rPr lang="pt-PT" smtClean="0"/>
              <a:pPr/>
              <a:t>24</a:t>
            </a:fld>
            <a:endParaRPr lang="pt-PT"/>
          </a:p>
        </p:txBody>
      </p:sp>
      <p:pic>
        <p:nvPicPr>
          <p:cNvPr id="13" name="Picture 2" descr="C:\Users\Mariana\Dropbox\BIOENG\Logos Bioeng\LogoBIOENG_final_principal_com_frase_sem_fund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72" y="6181758"/>
            <a:ext cx="2088232" cy="480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0" y="6691555"/>
            <a:ext cx="9144000" cy="166445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vert="horz" anchor="b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000" b="1" dirty="0">
              <a:ln w="6350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6156593"/>
            <a:ext cx="9144000" cy="584775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International </a:t>
            </a:r>
            <a:r>
              <a:rPr lang="en-US" sz="1600" b="1" dirty="0"/>
              <a:t>Conference and Exhibition on  </a:t>
            </a:r>
            <a:r>
              <a:rPr lang="en-US" sz="1600" dirty="0"/>
              <a:t> </a:t>
            </a:r>
            <a:r>
              <a:rPr lang="en-US" sz="1600" dirty="0" smtClean="0"/>
              <a:t>                                            August </a:t>
            </a:r>
            <a:r>
              <a:rPr lang="en-US" sz="1600" dirty="0"/>
              <a:t>10-12,2015 San Francisco, USA </a:t>
            </a:r>
            <a:endParaRPr lang="en-US" sz="1600" dirty="0" smtClean="0"/>
          </a:p>
          <a:p>
            <a:r>
              <a:rPr lang="en-US" sz="1600" b="1" dirty="0" smtClean="0"/>
              <a:t>Biopolymers </a:t>
            </a:r>
            <a:r>
              <a:rPr lang="en-US" sz="1600" b="1" dirty="0"/>
              <a:t>and Bioplastics</a:t>
            </a:r>
            <a:endParaRPr lang="pt-PT" sz="1600" b="1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828600" y="808588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 err="1" smtClean="0">
                <a:ln w="6350">
                  <a:noFill/>
                </a:ln>
                <a:solidFill>
                  <a:schemeClr val="bg1">
                    <a:shade val="50000"/>
                  </a:schemeClr>
                </a:solidFill>
                <a:latin typeface="+mj-lt"/>
                <a:ea typeface="+mj-ea"/>
                <a:cs typeface="+mj-cs"/>
              </a:rPr>
              <a:t>Aknowledgments</a:t>
            </a:r>
            <a:endParaRPr lang="en-US" sz="3600" b="1" spc="-150" dirty="0">
              <a:ln w="6350">
                <a:noFill/>
              </a:ln>
              <a:solidFill>
                <a:schemeClr val="bg1">
                  <a:shade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71800" y="2119619"/>
            <a:ext cx="4896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/>
              <a:t>EuroPHA</a:t>
            </a:r>
            <a:r>
              <a:rPr lang="en-US" dirty="0" smtClean="0"/>
              <a:t> </a:t>
            </a:r>
            <a:r>
              <a:rPr lang="en-US" dirty="0"/>
              <a:t>is supported by the European Commission </a:t>
            </a:r>
            <a:r>
              <a:rPr lang="en-US" dirty="0" smtClean="0"/>
              <a:t>under </a:t>
            </a:r>
            <a:r>
              <a:rPr lang="en-US" dirty="0"/>
              <a:t>the Grant Agreement </a:t>
            </a:r>
            <a:r>
              <a:rPr lang="en-US" dirty="0" smtClean="0"/>
              <a:t>FP7-</a:t>
            </a:r>
            <a:r>
              <a:rPr lang="en-GB" dirty="0"/>
              <a:t>604770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923928" y="4221088"/>
            <a:ext cx="48641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SFRH/BD/104767/2014</a:t>
            </a:r>
            <a:r>
              <a:rPr lang="pt-PT" dirty="0" smtClean="0"/>
              <a:t>, </a:t>
            </a:r>
            <a:r>
              <a:rPr lang="pt-PT" dirty="0"/>
              <a:t>Fundo Social Europeu </a:t>
            </a:r>
            <a:r>
              <a:rPr lang="pt-PT" dirty="0" err="1"/>
              <a:t>and</a:t>
            </a:r>
            <a:r>
              <a:rPr lang="pt-PT" dirty="0"/>
              <a:t> Fundos Nacionais do MEC 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84577"/>
            <a:ext cx="1914325" cy="86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08" y="4301852"/>
            <a:ext cx="31623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256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07715"/>
            <a:ext cx="1581150" cy="10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97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Urbano">
  <a:themeElements>
    <a:clrScheme name="Custom 19">
      <a:dk1>
        <a:srgbClr val="1F1F1F"/>
      </a:dk1>
      <a:lt1>
        <a:srgbClr val="080808"/>
      </a:lt1>
      <a:dk2>
        <a:srgbClr val="1CADE4"/>
      </a:dk2>
      <a:lt2>
        <a:srgbClr val="062734"/>
      </a:lt2>
      <a:accent1>
        <a:srgbClr val="34B4E7"/>
      </a:accent1>
      <a:accent2>
        <a:srgbClr val="76CDEE"/>
      </a:accent2>
      <a:accent3>
        <a:srgbClr val="117299"/>
      </a:accent3>
      <a:accent4>
        <a:srgbClr val="062734"/>
      </a:accent4>
      <a:accent5>
        <a:srgbClr val="A4DEF4"/>
      </a:accent5>
      <a:accent6>
        <a:srgbClr val="D1E6F6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8026</TotalTime>
  <Words>1505</Words>
  <Application>Microsoft Office PowerPoint</Application>
  <PresentationFormat>On-screen Show (4:3)</PresentationFormat>
  <Paragraphs>301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SimSun</vt:lpstr>
      <vt:lpstr>Arial</vt:lpstr>
      <vt:lpstr>Arial Narrow</vt:lpstr>
      <vt:lpstr>Calibri</vt:lpstr>
      <vt:lpstr>Georgia</vt:lpstr>
      <vt:lpstr>Times New Roman</vt:lpstr>
      <vt:lpstr>Wingdings 2</vt:lpstr>
      <vt:lpstr>2_Urbano</vt:lpstr>
      <vt:lpstr>  Acidogenic valorisation of food industry wastes for polyhydroxyalkanoate (PHA) biosynthesis</vt:lpstr>
      <vt:lpstr>PowerPoint Presentation</vt:lpstr>
      <vt:lpstr>Production of PHA</vt:lpstr>
      <vt:lpstr>PowerPoint Presentation</vt:lpstr>
      <vt:lpstr>Selective Pressure: Feast &amp; Famine Regime -FF</vt:lpstr>
      <vt:lpstr>PHA production by MMCs </vt:lpstr>
      <vt:lpstr>PowerPoint Presentation</vt:lpstr>
      <vt:lpstr>Feedstock selection</vt:lpstr>
      <vt:lpstr>Feedstock selection</vt:lpstr>
      <vt:lpstr>Acidogenic fermentation</vt:lpstr>
      <vt:lpstr>Acidogenic optimization</vt:lpstr>
      <vt:lpstr>PowerPoint Presentation</vt:lpstr>
      <vt:lpstr>Three-stage PHA production process-Pilot scale</vt:lpstr>
      <vt:lpstr>Three-stage PHA production process-Pilot scale</vt:lpstr>
      <vt:lpstr>Acidogenic Fermentation</vt:lpstr>
      <vt:lpstr>Acidogenic operation</vt:lpstr>
      <vt:lpstr>Selection of PHA  storing  organisms</vt:lpstr>
      <vt:lpstr>Selection stage</vt:lpstr>
      <vt:lpstr>PHA accumulation stage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Maria Francisca</dc:creator>
  <cp:lastModifiedBy>Maria Reis</cp:lastModifiedBy>
  <cp:revision>398</cp:revision>
  <dcterms:created xsi:type="dcterms:W3CDTF">2010-06-08T12:48:21Z</dcterms:created>
  <dcterms:modified xsi:type="dcterms:W3CDTF">2015-08-10T15:30:41Z</dcterms:modified>
</cp:coreProperties>
</file>