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6" r:id="rId1"/>
    <p:sldMasterId id="2147483852" r:id="rId2"/>
  </p:sldMasterIdLst>
  <p:notesMasterIdLst>
    <p:notesMasterId r:id="rId34"/>
  </p:notesMasterIdLst>
  <p:handoutMasterIdLst>
    <p:handoutMasterId r:id="rId35"/>
  </p:handoutMasterIdLst>
  <p:sldIdLst>
    <p:sldId id="342" r:id="rId3"/>
    <p:sldId id="501" r:id="rId4"/>
    <p:sldId id="434" r:id="rId5"/>
    <p:sldId id="493" r:id="rId6"/>
    <p:sldId id="503" r:id="rId7"/>
    <p:sldId id="492" r:id="rId8"/>
    <p:sldId id="504" r:id="rId9"/>
    <p:sldId id="507" r:id="rId10"/>
    <p:sldId id="508" r:id="rId11"/>
    <p:sldId id="474" r:id="rId12"/>
    <p:sldId id="437" r:id="rId13"/>
    <p:sldId id="495" r:id="rId14"/>
    <p:sldId id="496" r:id="rId15"/>
    <p:sldId id="467" r:id="rId16"/>
    <p:sldId id="473" r:id="rId17"/>
    <p:sldId id="468" r:id="rId18"/>
    <p:sldId id="469" r:id="rId19"/>
    <p:sldId id="497" r:id="rId20"/>
    <p:sldId id="476" r:id="rId21"/>
    <p:sldId id="456" r:id="rId22"/>
    <p:sldId id="420" r:id="rId23"/>
    <p:sldId id="421" r:id="rId24"/>
    <p:sldId id="431" r:id="rId25"/>
    <p:sldId id="432" r:id="rId26"/>
    <p:sldId id="480" r:id="rId27"/>
    <p:sldId id="481" r:id="rId28"/>
    <p:sldId id="510" r:id="rId29"/>
    <p:sldId id="509" r:id="rId30"/>
    <p:sldId id="482" r:id="rId31"/>
    <p:sldId id="490" r:id="rId32"/>
    <p:sldId id="500" r:id="rId33"/>
  </p:sldIdLst>
  <p:sldSz cx="9144000" cy="6858000" type="screen4x3"/>
  <p:notesSz cx="6794500" cy="9931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a Walczak" initials="MW" lastIdx="2" clrIdx="0">
    <p:extLst>
      <p:ext uri="{19B8F6BF-5375-455C-9EA6-DF929625EA0E}">
        <p15:presenceInfo xmlns:p15="http://schemas.microsoft.com/office/powerpoint/2012/main" userId="5675faf4f4346f9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  <a:srgbClr val="CC0000"/>
    <a:srgbClr val="000066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74" autoAdjust="0"/>
    <p:restoredTop sz="77333" autoAdjust="0"/>
  </p:normalViewPr>
  <p:slideViewPr>
    <p:cSldViewPr>
      <p:cViewPr varScale="1">
        <p:scale>
          <a:sx n="46" d="100"/>
          <a:sy n="46" d="100"/>
        </p:scale>
        <p:origin x="133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1794" y="-84"/>
      </p:cViewPr>
      <p:guideLst>
        <p:guide orient="horz" pos="3128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image" Target="../media/image25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image" Target="../media/image27.emf"/><Relationship Id="rId4" Type="http://schemas.openxmlformats.org/officeDocument/2006/relationships/image" Target="../media/image30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image" Target="../media/image31.emf"/><Relationship Id="rId4" Type="http://schemas.openxmlformats.org/officeDocument/2006/relationships/image" Target="../media/image34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image" Target="../media/image35.emf"/><Relationship Id="rId5" Type="http://schemas.openxmlformats.org/officeDocument/2006/relationships/image" Target="../media/image33.emf"/><Relationship Id="rId4" Type="http://schemas.openxmlformats.org/officeDocument/2006/relationships/image" Target="../media/image31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image" Target="../media/image34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image" Target="../media/image39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image" Target="../media/image4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AEE403-2151-4E14-A89B-21F4D896CC58}" type="datetimeFigureOut">
              <a:rPr lang="pl-PL" smtClean="0"/>
              <a:pPr/>
              <a:t>2017-04-11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C136D7-93F7-4407-8914-E6A8563073A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161298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5F9D76-163D-4722-BF44-B12BDEA5029D}" type="datetimeFigureOut">
              <a:rPr lang="pl-PL" smtClean="0"/>
              <a:pPr/>
              <a:t>2017-04-11</a:t>
            </a:fld>
            <a:endParaRPr lang="en-GB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4D34CD-06E3-44E2-A4D1-43859C174CF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6150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D34CD-06E3-44E2-A4D1-43859C174CF5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6792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D34CD-06E3-44E2-A4D1-43859C174CF5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587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D34CD-06E3-44E2-A4D1-43859C174CF5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600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D34CD-06E3-44E2-A4D1-43859C174CF5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84079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4D34CD-06E3-44E2-A4D1-43859C174CF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19117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D34CD-06E3-44E2-A4D1-43859C174CF5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9874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4D34CD-06E3-44E2-A4D1-43859C174CF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5835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4D34CD-06E3-44E2-A4D1-43859C174CF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57995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4D34CD-06E3-44E2-A4D1-43859C174CF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34929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D34CD-06E3-44E2-A4D1-43859C174CF5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9462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D34CD-06E3-44E2-A4D1-43859C174CF5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06366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D34CD-06E3-44E2-A4D1-43859C174CF5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69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D34CD-06E3-44E2-A4D1-43859C174CF5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39248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pl-PL" baseline="0" dirty="0"/>
          </a:p>
          <a:p>
            <a:endParaRPr lang="pl-PL" baseline="0" dirty="0"/>
          </a:p>
          <a:p>
            <a:endParaRPr lang="pl-PL" baseline="0" dirty="0"/>
          </a:p>
          <a:p>
            <a:endParaRPr lang="pl-PL" baseline="0" dirty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D34CD-06E3-44E2-A4D1-43859C174CF5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8076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D34CD-06E3-44E2-A4D1-43859C174CF5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47312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D34CD-06E3-44E2-A4D1-43859C174CF5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11452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D34CD-06E3-44E2-A4D1-43859C174CF5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4360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D34CD-06E3-44E2-A4D1-43859C174CF5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13374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914400" y="744538"/>
            <a:ext cx="4965700" cy="3724275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8406A-9A29-4EE2-9F31-7D6B09123247}" type="slidenum">
              <a:rPr lang="pl-PL" smtClean="0"/>
              <a:pPr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69935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D34CD-06E3-44E2-A4D1-43859C174CF5}" type="slidenum">
              <a:rPr lang="en-GB" smtClean="0"/>
              <a:pPr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69063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l-PL" altLang="pl-PL" dirty="0"/>
          </a:p>
        </p:txBody>
      </p:sp>
      <p:sp>
        <p:nvSpPr>
          <p:cNvPr id="3277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7ADD3A7D-7ACB-4CCE-8BBA-9F2ACCE5915A}" type="slidenum">
              <a:rPr lang="en-GB" altLang="pl-PL">
                <a:solidFill>
                  <a:prstClr val="black"/>
                </a:solidFill>
              </a:rPr>
              <a:pPr/>
              <a:t>21</a:t>
            </a:fld>
            <a:endParaRPr lang="en-GB" altLang="pl-PL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D34CD-06E3-44E2-A4D1-43859C174CF5}" type="slidenum">
              <a:rPr lang="en-GB" smtClean="0"/>
              <a:pPr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74934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pl-P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D34CD-06E3-44E2-A4D1-43859C174CF5}" type="slidenum">
              <a:rPr lang="en-GB" smtClean="0"/>
              <a:pPr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43523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D34CD-06E3-44E2-A4D1-43859C174CF5}" type="slidenum">
              <a:rPr lang="en-GB" smtClean="0"/>
              <a:pPr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23804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pl-PL" dirty="0"/>
          </a:p>
        </p:txBody>
      </p:sp>
      <p:sp>
        <p:nvSpPr>
          <p:cNvPr id="3379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0ADA24E0-BCA1-4FD4-9867-7962DAE14BAE}" type="slidenum">
              <a:rPr lang="en-GB" altLang="pl-PL">
                <a:solidFill>
                  <a:prstClr val="black"/>
                </a:solidFill>
              </a:rPr>
              <a:pPr/>
              <a:t>25</a:t>
            </a:fld>
            <a:endParaRPr lang="en-GB" alt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2789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pl-PL" b="0" dirty="0"/>
          </a:p>
        </p:txBody>
      </p:sp>
      <p:sp>
        <p:nvSpPr>
          <p:cNvPr id="3379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DA24E0-BCA1-4FD4-9867-7962DAE14BAE}" type="slidenum">
              <a:rPr kumimoji="0" lang="en-GB" altLang="pl-PL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GB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83960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D34CD-06E3-44E2-A4D1-43859C174CF5}" type="slidenum">
              <a:rPr lang="en-GB" smtClean="0"/>
              <a:pPr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22100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D34CD-06E3-44E2-A4D1-43859C174CF5}" type="slidenum">
              <a:rPr lang="en-GB" smtClean="0"/>
              <a:pPr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528997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 dirty="0"/>
          </a:p>
          <a:p>
            <a:endParaRPr lang="en-US" altLang="pl-PL" dirty="0"/>
          </a:p>
        </p:txBody>
      </p:sp>
      <p:sp>
        <p:nvSpPr>
          <p:cNvPr id="34820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7E8A62-61FA-4BF7-A1BB-6ACF3CAD5497}" type="slidenum">
              <a:rPr kumimoji="0" lang="en-GB" altLang="pl-PL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GB" alt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749196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D34CD-06E3-44E2-A4D1-43859C174CF5}" type="slidenum">
              <a:rPr lang="en-GB" smtClean="0"/>
              <a:pPr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364584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E8C64D-F6DF-4A7A-9185-179EDA4521A4}" type="slidenum">
              <a:rPr lang="pl-PL" smtClean="0"/>
              <a:pPr>
                <a:defRPr/>
              </a:pPr>
              <a:t>31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99789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/>
          <p:cNvSpPr/>
          <p:nvPr userDrawn="1"/>
        </p:nvSpPr>
        <p:spPr>
          <a:xfrm>
            <a:off x="0" y="3071810"/>
            <a:ext cx="9144000" cy="3786190"/>
          </a:xfrm>
          <a:prstGeom prst="rect">
            <a:avLst/>
          </a:prstGeom>
          <a:solidFill>
            <a:srgbClr val="DCDF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pl-PL" dirty="0">
              <a:solidFill>
                <a:prstClr val="white"/>
              </a:solidFill>
              <a:latin typeface="Myriad Pro" pitchFamily="34" charset="0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571472" y="3356992"/>
            <a:ext cx="7772400" cy="2358024"/>
          </a:xfrm>
        </p:spPr>
        <p:txBody>
          <a:bodyPr anchor="t" anchorCtr="0">
            <a:normAutofit/>
          </a:bodyPr>
          <a:lstStyle>
            <a:lvl1pPr algn="l">
              <a:defRPr sz="2800" b="1">
                <a:latin typeface="Myriad Pro" pitchFamily="34" charset="0"/>
              </a:defRPr>
            </a:lvl1pPr>
          </a:lstStyle>
          <a:p>
            <a:r>
              <a:rPr lang="pl-PL" dirty="0"/>
              <a:t>Kliknij, aby edytować styl</a:t>
            </a:r>
            <a:endParaRPr lang="en-GB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 hasCustomPrompt="1"/>
          </p:nvPr>
        </p:nvSpPr>
        <p:spPr>
          <a:xfrm>
            <a:off x="571472" y="6143644"/>
            <a:ext cx="7786742" cy="428628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tint val="75000"/>
                  </a:schemeClr>
                </a:solidFill>
                <a:latin typeface="Myriad Pro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/>
              <a:t>Kraków, 23 czerwca 2010 r.</a:t>
            </a:r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l="6592" t="55664" r="2588" b="23828"/>
          <a:stretch>
            <a:fillRect/>
          </a:stretch>
        </p:blipFill>
        <p:spPr bwMode="auto">
          <a:xfrm>
            <a:off x="884401" y="1556792"/>
            <a:ext cx="7432015" cy="1258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54434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15516" y="928670"/>
            <a:ext cx="8712968" cy="772138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CC0000"/>
                </a:solidFill>
                <a:latin typeface="+mn-lt"/>
              </a:defRPr>
            </a:lvl1pPr>
          </a:lstStyle>
          <a:p>
            <a:r>
              <a:rPr lang="pl-PL" dirty="0"/>
              <a:t>Kliknij, aby edytować styl</a:t>
            </a:r>
            <a:endParaRPr lang="en-GB" dirty="0"/>
          </a:p>
        </p:txBody>
      </p:sp>
      <p:pic>
        <p:nvPicPr>
          <p:cNvPr id="1027" name="Picture 3"/>
          <p:cNvPicPr>
            <a:picLocks noChangeAspect="1" noChangeArrowheads="1"/>
          </p:cNvPicPr>
          <p:nvPr userDrawn="1"/>
        </p:nvPicPr>
        <p:blipFill rotWithShape="1">
          <a:blip r:embed="rId2" cstate="print"/>
          <a:srcRect l="22651" t="58008" r="28954" b="26367"/>
          <a:stretch/>
        </p:blipFill>
        <p:spPr bwMode="auto">
          <a:xfrm>
            <a:off x="52038" y="116632"/>
            <a:ext cx="1999681" cy="484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Obraz 12" descr="UJ-herb_en-bez_tła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74400"/>
            <a:ext cx="1352192" cy="570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4" cstate="print"/>
          <a:srcRect l="6592" t="55664" r="2588" b="23828"/>
          <a:stretch>
            <a:fillRect/>
          </a:stretch>
        </p:blipFill>
        <p:spPr bwMode="auto">
          <a:xfrm>
            <a:off x="2177540" y="72166"/>
            <a:ext cx="3384376" cy="573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33518" y="1772816"/>
            <a:ext cx="8676964" cy="4680520"/>
          </a:xfrm>
        </p:spPr>
        <p:txBody>
          <a:bodyPr>
            <a:normAutofit/>
          </a:bodyPr>
          <a:lstStyle>
            <a:lvl1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defRPr sz="2000">
                <a:latin typeface="+mn-lt"/>
              </a:defRPr>
            </a:lvl1pPr>
            <a:lvl2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defRPr sz="2000">
                <a:latin typeface="+mn-lt"/>
              </a:defRPr>
            </a:lvl2pPr>
            <a:lvl3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defRPr sz="2000">
                <a:latin typeface="+mn-lt"/>
              </a:defRPr>
            </a:lvl3pPr>
            <a:lvl4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defRPr sz="2000">
                <a:latin typeface="+mn-lt"/>
              </a:defRPr>
            </a:lvl4pPr>
            <a:lvl5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defRPr sz="2000">
                <a:latin typeface="+mn-lt"/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pozioma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GB" dirty="0"/>
          </a:p>
        </p:txBody>
      </p:sp>
      <p:sp>
        <p:nvSpPr>
          <p:cNvPr id="8" name="Prostokąt 7"/>
          <p:cNvSpPr/>
          <p:nvPr userDrawn="1"/>
        </p:nvSpPr>
        <p:spPr>
          <a:xfrm>
            <a:off x="0" y="692696"/>
            <a:ext cx="9144000" cy="45719"/>
          </a:xfrm>
          <a:prstGeom prst="rect">
            <a:avLst/>
          </a:prstGeom>
          <a:solidFill>
            <a:srgbClr val="DCDF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pl-PL" dirty="0">
              <a:solidFill>
                <a:prstClr val="white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5" cstate="print"/>
          <a:srcRect l="39551" t="63477" r="20165" b="20898"/>
          <a:stretch>
            <a:fillRect/>
          </a:stretch>
        </p:blipFill>
        <p:spPr bwMode="auto">
          <a:xfrm>
            <a:off x="7367116" y="144685"/>
            <a:ext cx="1728192" cy="502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Prostokąt 11"/>
          <p:cNvSpPr/>
          <p:nvPr userDrawn="1"/>
        </p:nvSpPr>
        <p:spPr>
          <a:xfrm>
            <a:off x="-32" y="6643710"/>
            <a:ext cx="9144000" cy="214313"/>
          </a:xfrm>
          <a:prstGeom prst="rect">
            <a:avLst/>
          </a:prstGeom>
          <a:solidFill>
            <a:srgbClr val="DCDF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pl-PL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103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492D-0CBD-4BBF-B974-A0F21A15E299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2017-04-11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E9A38-8FF3-4A10-8D9B-A68900C46C6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826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492D-0CBD-4BBF-B974-A0F21A15E299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2017-04-11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E9A38-8FF3-4A10-8D9B-A68900C46C6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17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492D-0CBD-4BBF-B974-A0F21A15E299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2017-04-11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E9A38-8FF3-4A10-8D9B-A68900C46C6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423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492D-0CBD-4BBF-B974-A0F21A15E299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2017-04-11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E9A38-8FF3-4A10-8D9B-A68900C46C6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86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492D-0CBD-4BBF-B974-A0F21A15E299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2017-04-11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E9A38-8FF3-4A10-8D9B-A68900C46C6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357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492D-0CBD-4BBF-B974-A0F21A15E299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2017-04-11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E9A38-8FF3-4A10-8D9B-A68900C46C6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076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492D-0CBD-4BBF-B974-A0F21A15E299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2017-04-11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E9A38-8FF3-4A10-8D9B-A68900C46C6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351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492D-0CBD-4BBF-B974-A0F21A15E299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2017-04-11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E9A38-8FF3-4A10-8D9B-A68900C46C6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35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E492D-0CBD-4BBF-B974-A0F21A15E299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/>
              <a:t>2017-04-11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E9A38-8FF3-4A10-8D9B-A68900C46C6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562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 userDrawn="1"/>
        </p:nvSpPr>
        <p:spPr>
          <a:xfrm>
            <a:off x="0" y="3071815"/>
            <a:ext cx="9144000" cy="3786187"/>
          </a:xfrm>
          <a:prstGeom prst="rect">
            <a:avLst/>
          </a:prstGeom>
          <a:solidFill>
            <a:srgbClr val="DCDF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 sz="1350" dirty="0">
              <a:solidFill>
                <a:prstClr val="white"/>
              </a:solidFill>
              <a:latin typeface="Myriad Pro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2" t="55664" r="2588" b="23828"/>
          <a:stretch>
            <a:fillRect/>
          </a:stretch>
        </p:blipFill>
        <p:spPr bwMode="auto">
          <a:xfrm>
            <a:off x="884239" y="1557340"/>
            <a:ext cx="7432675" cy="125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571472" y="3356992"/>
            <a:ext cx="7772400" cy="2358024"/>
          </a:xfrm>
        </p:spPr>
        <p:txBody>
          <a:bodyPr anchor="t">
            <a:normAutofit/>
          </a:bodyPr>
          <a:lstStyle>
            <a:lvl1pPr algn="l">
              <a:defRPr sz="2100" b="1">
                <a:latin typeface="Myriad Pro" pitchFamily="34" charset="0"/>
              </a:defRPr>
            </a:lvl1pPr>
          </a:lstStyle>
          <a:p>
            <a:r>
              <a:rPr lang="pl-PL" dirty="0"/>
              <a:t>Kliknij, aby edytować styl</a:t>
            </a:r>
            <a:endParaRPr lang="en-GB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571473" y="6143644"/>
            <a:ext cx="7786742" cy="428628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tint val="75000"/>
                  </a:schemeClr>
                </a:solidFill>
                <a:latin typeface="Myriad Pro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339503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52" t="58008" r="28954" b="26367"/>
          <a:stretch>
            <a:fillRect/>
          </a:stretch>
        </p:blipFill>
        <p:spPr bwMode="auto">
          <a:xfrm>
            <a:off x="52389" y="115890"/>
            <a:ext cx="1998662" cy="48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7" descr="UJ-herb_en-bez_tła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74613"/>
            <a:ext cx="13525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2" t="55664" r="2588" b="23828"/>
          <a:stretch>
            <a:fillRect/>
          </a:stretch>
        </p:blipFill>
        <p:spPr bwMode="auto">
          <a:xfrm>
            <a:off x="2178051" y="71440"/>
            <a:ext cx="338455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rostokąt 6"/>
          <p:cNvSpPr/>
          <p:nvPr userDrawn="1"/>
        </p:nvSpPr>
        <p:spPr>
          <a:xfrm>
            <a:off x="0" y="692150"/>
            <a:ext cx="9144000" cy="46038"/>
          </a:xfrm>
          <a:prstGeom prst="rect">
            <a:avLst/>
          </a:prstGeom>
          <a:solidFill>
            <a:srgbClr val="DCDF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 sz="1350" dirty="0">
              <a:solidFill>
                <a:prstClr val="white"/>
              </a:solidFill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51" t="63477" r="20164" b="20898"/>
          <a:stretch>
            <a:fillRect/>
          </a:stretch>
        </p:blipFill>
        <p:spPr bwMode="auto">
          <a:xfrm>
            <a:off x="7367589" y="144465"/>
            <a:ext cx="17272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rostokąt 8"/>
          <p:cNvSpPr/>
          <p:nvPr userDrawn="1"/>
        </p:nvSpPr>
        <p:spPr>
          <a:xfrm>
            <a:off x="0" y="6643688"/>
            <a:ext cx="9144000" cy="214312"/>
          </a:xfrm>
          <a:prstGeom prst="rect">
            <a:avLst/>
          </a:prstGeom>
          <a:solidFill>
            <a:srgbClr val="DCDF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 sz="1350" dirty="0">
              <a:solidFill>
                <a:prstClr val="white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15517" y="928670"/>
            <a:ext cx="8712968" cy="772138"/>
          </a:xfrm>
        </p:spPr>
        <p:txBody>
          <a:bodyPr>
            <a:normAutofit/>
          </a:bodyPr>
          <a:lstStyle>
            <a:lvl1pPr>
              <a:defRPr sz="1800" b="0">
                <a:solidFill>
                  <a:srgbClr val="CC0000"/>
                </a:solidFill>
                <a:latin typeface="+mn-lt"/>
              </a:defRPr>
            </a:lvl1pPr>
          </a:lstStyle>
          <a:p>
            <a:r>
              <a:rPr lang="pl-PL" dirty="0"/>
              <a:t>Kliknij, aby edytować styl</a:t>
            </a: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33519" y="1772816"/>
            <a:ext cx="8676964" cy="4680520"/>
          </a:xfrm>
        </p:spPr>
        <p:txBody>
          <a:bodyPr>
            <a:normAutofit/>
          </a:bodyPr>
          <a:lstStyle>
            <a:lvl1pPr>
              <a:lnSpc>
                <a:spcPct val="114000"/>
              </a:lnSpc>
              <a:spcBef>
                <a:spcPts val="0"/>
              </a:spcBef>
              <a:spcAft>
                <a:spcPts val="450"/>
              </a:spcAft>
              <a:defRPr sz="1500">
                <a:latin typeface="+mn-lt"/>
              </a:defRPr>
            </a:lvl1pPr>
            <a:lvl2pPr>
              <a:lnSpc>
                <a:spcPct val="114000"/>
              </a:lnSpc>
              <a:spcBef>
                <a:spcPts val="0"/>
              </a:spcBef>
              <a:spcAft>
                <a:spcPts val="450"/>
              </a:spcAft>
              <a:defRPr sz="1500">
                <a:latin typeface="+mn-lt"/>
              </a:defRPr>
            </a:lvl2pPr>
            <a:lvl3pPr>
              <a:lnSpc>
                <a:spcPct val="114000"/>
              </a:lnSpc>
              <a:spcBef>
                <a:spcPts val="0"/>
              </a:spcBef>
              <a:spcAft>
                <a:spcPts val="450"/>
              </a:spcAft>
              <a:defRPr sz="1500">
                <a:latin typeface="+mn-lt"/>
              </a:defRPr>
            </a:lvl3pPr>
            <a:lvl4pPr>
              <a:lnSpc>
                <a:spcPct val="114000"/>
              </a:lnSpc>
              <a:spcBef>
                <a:spcPts val="0"/>
              </a:spcBef>
              <a:spcAft>
                <a:spcPts val="450"/>
              </a:spcAft>
              <a:defRPr sz="1500">
                <a:latin typeface="+mn-lt"/>
              </a:defRPr>
            </a:lvl4pPr>
            <a:lvl5pPr>
              <a:lnSpc>
                <a:spcPct val="114000"/>
              </a:lnSpc>
              <a:spcBef>
                <a:spcPts val="0"/>
              </a:spcBef>
              <a:spcAft>
                <a:spcPts val="450"/>
              </a:spcAft>
              <a:defRPr sz="1500">
                <a:latin typeface="+mn-lt"/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pozioma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7933861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67D2C-8BCA-42A0-AE50-B0C9383B0881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2017-04-11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62A19B-0ACE-4187-8AF7-98D736881E17}" type="slidenum">
              <a:rPr lang="en-GB" altLang="pl-PL"/>
              <a:pPr>
                <a:defRPr/>
              </a:pPr>
              <a:t>‹#›</a:t>
            </a:fld>
            <a:endParaRPr lang="en-GB" altLang="pl-PL"/>
          </a:p>
        </p:txBody>
      </p:sp>
    </p:spTree>
    <p:extLst>
      <p:ext uri="{BB962C8B-B14F-4D97-AF65-F5344CB8AC3E}">
        <p14:creationId xmlns:p14="http://schemas.microsoft.com/office/powerpoint/2010/main" val="2488921741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69140B-ADD3-4309-AECD-4507A30D38E7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2017-04-11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D4038B-29CC-452E-8531-FD3EB098DFF4}" type="slidenum">
              <a:rPr lang="en-GB" altLang="pl-PL"/>
              <a:pPr>
                <a:defRPr/>
              </a:pPr>
              <a:t>‹#›</a:t>
            </a:fld>
            <a:endParaRPr lang="en-GB" altLang="pl-PL"/>
          </a:p>
        </p:txBody>
      </p:sp>
    </p:spTree>
    <p:extLst>
      <p:ext uri="{BB962C8B-B14F-4D97-AF65-F5344CB8AC3E}">
        <p14:creationId xmlns:p14="http://schemas.microsoft.com/office/powerpoint/2010/main" val="3169965707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F3122-685E-4716-AD25-FE3EB6649264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2017-04-11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EE68AC-F0B7-42F8-A849-B7861019560C}" type="slidenum">
              <a:rPr lang="en-GB" altLang="pl-PL"/>
              <a:pPr>
                <a:defRPr/>
              </a:pPr>
              <a:t>‹#›</a:t>
            </a:fld>
            <a:endParaRPr lang="en-GB" altLang="pl-PL"/>
          </a:p>
        </p:txBody>
      </p:sp>
    </p:spTree>
    <p:extLst>
      <p:ext uri="{BB962C8B-B14F-4D97-AF65-F5344CB8AC3E}">
        <p14:creationId xmlns:p14="http://schemas.microsoft.com/office/powerpoint/2010/main" val="1838382787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51306A-62D6-4432-A37E-42B476A37CC6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2017-04-11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D33DA-6AF7-4654-859D-55C99F9F8A98}" type="slidenum">
              <a:rPr lang="en-GB" altLang="pl-PL"/>
              <a:pPr>
                <a:defRPr/>
              </a:pPr>
              <a:t>‹#›</a:t>
            </a:fld>
            <a:endParaRPr lang="en-GB" altLang="pl-PL"/>
          </a:p>
        </p:txBody>
      </p:sp>
    </p:spTree>
    <p:extLst>
      <p:ext uri="{BB962C8B-B14F-4D97-AF65-F5344CB8AC3E}">
        <p14:creationId xmlns:p14="http://schemas.microsoft.com/office/powerpoint/2010/main" val="4286513876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85BE7-D36D-436B-97CC-67C376DD715A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2017-04-11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40C879-5B3B-4BC4-A77C-6512DAAD839C}" type="slidenum">
              <a:rPr lang="en-GB" altLang="pl-PL"/>
              <a:pPr>
                <a:defRPr/>
              </a:pPr>
              <a:t>‹#›</a:t>
            </a:fld>
            <a:endParaRPr lang="en-GB" altLang="pl-PL"/>
          </a:p>
        </p:txBody>
      </p:sp>
    </p:spTree>
    <p:extLst>
      <p:ext uri="{BB962C8B-B14F-4D97-AF65-F5344CB8AC3E}">
        <p14:creationId xmlns:p14="http://schemas.microsoft.com/office/powerpoint/2010/main" val="3068675251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01769-79B8-48EF-99C9-F01D3E937B02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2017-04-11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A67905-2BBE-4F65-88E9-B7CEF1166653}" type="slidenum">
              <a:rPr lang="en-GB" altLang="pl-PL"/>
              <a:pPr>
                <a:defRPr/>
              </a:pPr>
              <a:t>‹#›</a:t>
            </a:fld>
            <a:endParaRPr lang="en-GB" altLang="pl-PL"/>
          </a:p>
        </p:txBody>
      </p:sp>
    </p:spTree>
    <p:extLst>
      <p:ext uri="{BB962C8B-B14F-4D97-AF65-F5344CB8AC3E}">
        <p14:creationId xmlns:p14="http://schemas.microsoft.com/office/powerpoint/2010/main" val="1703219068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GB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D9D98-B7CA-4C56-A18A-139104719624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2017-04-11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D15EC0-CFE5-4D09-87A2-B5FAA3B9834B}" type="slidenum">
              <a:rPr lang="en-GB" altLang="pl-PL"/>
              <a:pPr>
                <a:defRPr/>
              </a:pPr>
              <a:t>‹#›</a:t>
            </a:fld>
            <a:endParaRPr lang="en-GB" altLang="pl-PL"/>
          </a:p>
        </p:txBody>
      </p:sp>
    </p:spTree>
    <p:extLst>
      <p:ext uri="{BB962C8B-B14F-4D97-AF65-F5344CB8AC3E}">
        <p14:creationId xmlns:p14="http://schemas.microsoft.com/office/powerpoint/2010/main" val="4160477421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459B6B-7E59-44E6-A7FB-FA68E9F634C4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2017-04-11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65749-B309-4488-8E43-22362015E669}" type="slidenum">
              <a:rPr lang="en-GB" altLang="pl-PL"/>
              <a:pPr>
                <a:defRPr/>
              </a:pPr>
              <a:t>‹#›</a:t>
            </a:fld>
            <a:endParaRPr lang="en-GB" altLang="pl-PL"/>
          </a:p>
        </p:txBody>
      </p:sp>
    </p:spTree>
    <p:extLst>
      <p:ext uri="{BB962C8B-B14F-4D97-AF65-F5344CB8AC3E}">
        <p14:creationId xmlns:p14="http://schemas.microsoft.com/office/powerpoint/2010/main" val="596567286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CEC9-01B6-4B4F-9417-00AA54FA8700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2017-04-11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041564-1941-42D2-9817-104D0F99E0E8}" type="slidenum">
              <a:rPr lang="en-GB" altLang="pl-PL"/>
              <a:pPr>
                <a:defRPr/>
              </a:pPr>
              <a:t>‹#›</a:t>
            </a:fld>
            <a:endParaRPr lang="en-GB" altLang="pl-PL"/>
          </a:p>
        </p:txBody>
      </p:sp>
    </p:spTree>
    <p:extLst>
      <p:ext uri="{BB962C8B-B14F-4D97-AF65-F5344CB8AC3E}">
        <p14:creationId xmlns:p14="http://schemas.microsoft.com/office/powerpoint/2010/main" val="8044610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3EFE492D-0CBD-4BBF-B974-A0F21A15E299}" type="datetimeFigureOut">
              <a:rPr lang="pl-PL" smtClean="0">
                <a:solidFill>
                  <a:prstClr val="black">
                    <a:tint val="75000"/>
                  </a:prstClr>
                </a:solidFill>
              </a:rPr>
              <a:pPr defTabSz="914400"/>
              <a:t>2017-04-11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FEFE9A38-8FF3-4A10-8D9B-A68900C46C6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157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GB" altLang="pl-PL"/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GB" alt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90BDA2B-9E6D-4BC4-A519-D0BF96069681}" type="datetimeFigureOut">
              <a:rPr lang="pl-P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2017-04-11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A9303C-EF56-4CB8-9C65-6F04F3280C48}" type="slidenum">
              <a:rPr lang="en-GB" altLang="pl-PL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altLang="pl-PL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764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2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2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24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2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25.emf"/><Relationship Id="rId4" Type="http://schemas.openxmlformats.org/officeDocument/2006/relationships/oleObject" Target="../embeddings/oleObject4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2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30.emf"/><Relationship Id="rId5" Type="http://schemas.openxmlformats.org/officeDocument/2006/relationships/image" Target="../media/image27.emf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29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3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1.bin"/><Relationship Id="rId11" Type="http://schemas.openxmlformats.org/officeDocument/2006/relationships/image" Target="../media/image34.emf"/><Relationship Id="rId5" Type="http://schemas.openxmlformats.org/officeDocument/2006/relationships/image" Target="../media/image31.emf"/><Relationship Id="rId10" Type="http://schemas.openxmlformats.org/officeDocument/2006/relationships/oleObject" Target="../embeddings/oleObject13.bin"/><Relationship Id="rId4" Type="http://schemas.openxmlformats.org/officeDocument/2006/relationships/oleObject" Target="../embeddings/oleObject10.bin"/><Relationship Id="rId9" Type="http://schemas.openxmlformats.org/officeDocument/2006/relationships/image" Target="../media/image33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13" Type="http://schemas.openxmlformats.org/officeDocument/2006/relationships/image" Target="../media/image33.emf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36.emf"/><Relationship Id="rId12" Type="http://schemas.openxmlformats.org/officeDocument/2006/relationships/oleObject" Target="../embeddings/oleObject1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5.bin"/><Relationship Id="rId11" Type="http://schemas.openxmlformats.org/officeDocument/2006/relationships/image" Target="../media/image31.emf"/><Relationship Id="rId5" Type="http://schemas.openxmlformats.org/officeDocument/2006/relationships/image" Target="../media/image35.emf"/><Relationship Id="rId10" Type="http://schemas.openxmlformats.org/officeDocument/2006/relationships/oleObject" Target="../embeddings/oleObject17.bin"/><Relationship Id="rId4" Type="http://schemas.openxmlformats.org/officeDocument/2006/relationships/oleObject" Target="../embeddings/oleObject14.bin"/><Relationship Id="rId9" Type="http://schemas.openxmlformats.org/officeDocument/2006/relationships/image" Target="../media/image37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38.e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34.emf"/><Relationship Id="rId4" Type="http://schemas.openxmlformats.org/officeDocument/2006/relationships/oleObject" Target="../embeddings/oleObject13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40.e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39.emf"/><Relationship Id="rId4" Type="http://schemas.openxmlformats.org/officeDocument/2006/relationships/oleObject" Target="../embeddings/oleObject19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42.e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41.emf"/><Relationship Id="rId4" Type="http://schemas.openxmlformats.org/officeDocument/2006/relationships/oleObject" Target="../embeddings/oleObject21.bin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Box 4"/>
          <p:cNvSpPr>
            <a:spLocks noGrp="1" noChangeArrowheads="1"/>
          </p:cNvSpPr>
          <p:nvPr>
            <p:ph type="ctrTitle" idx="4294967295"/>
          </p:nvPr>
        </p:nvSpPr>
        <p:spPr>
          <a:xfrm>
            <a:off x="500496" y="1916832"/>
            <a:ext cx="8136904" cy="1470025"/>
          </a:xfrm>
        </p:spPr>
        <p:txBody>
          <a:bodyPr>
            <a:normAutofit/>
          </a:bodyPr>
          <a:lstStyle/>
          <a:p>
            <a:pPr eaLnBrk="1" hangingPunct="1"/>
            <a:r>
              <a:rPr lang="pl-PL" sz="3200" b="1" dirty="0">
                <a:solidFill>
                  <a:srgbClr val="3333CC"/>
                </a:solidFill>
                <a:latin typeface="Comic Sans MS" pitchFamily="66" charset="0"/>
              </a:rPr>
              <a:t>The role of </a:t>
            </a:r>
            <a:r>
              <a:rPr lang="pl-PL" sz="3200" b="1" dirty="0" err="1">
                <a:solidFill>
                  <a:srgbClr val="3333CC"/>
                </a:solidFill>
                <a:latin typeface="Comic Sans MS" pitchFamily="66" charset="0"/>
              </a:rPr>
              <a:t>endothelial</a:t>
            </a:r>
            <a:r>
              <a:rPr lang="pl-PL" sz="3200" b="1" dirty="0">
                <a:solidFill>
                  <a:srgbClr val="3333CC"/>
                </a:solidFill>
                <a:latin typeface="Comic Sans MS" pitchFamily="66" charset="0"/>
              </a:rPr>
              <a:t> </a:t>
            </a:r>
            <a:r>
              <a:rPr lang="pl-PL" sz="3200" b="1" dirty="0" err="1">
                <a:solidFill>
                  <a:srgbClr val="3333CC"/>
                </a:solidFill>
                <a:latin typeface="Comic Sans MS" pitchFamily="66" charset="0"/>
              </a:rPr>
              <a:t>biomarkers</a:t>
            </a:r>
            <a:r>
              <a:rPr lang="pl-PL" sz="3200" b="1" dirty="0">
                <a:solidFill>
                  <a:srgbClr val="3333CC"/>
                </a:solidFill>
                <a:latin typeface="Comic Sans MS" pitchFamily="66" charset="0"/>
              </a:rPr>
              <a:t>     in </a:t>
            </a:r>
            <a:r>
              <a:rPr lang="pl-PL" sz="3200" b="1" dirty="0" err="1">
                <a:solidFill>
                  <a:srgbClr val="3333CC"/>
                </a:solidFill>
                <a:latin typeface="Comic Sans MS" pitchFamily="66" charset="0"/>
              </a:rPr>
              <a:t>breast</a:t>
            </a:r>
            <a:r>
              <a:rPr lang="pl-PL" sz="3200" b="1" dirty="0">
                <a:solidFill>
                  <a:srgbClr val="3333CC"/>
                </a:solidFill>
                <a:latin typeface="Comic Sans MS" pitchFamily="66" charset="0"/>
              </a:rPr>
              <a:t> </a:t>
            </a:r>
            <a:r>
              <a:rPr lang="pl-PL" sz="3200" b="1" dirty="0" err="1">
                <a:solidFill>
                  <a:srgbClr val="3333CC"/>
                </a:solidFill>
                <a:latin typeface="Comic Sans MS" pitchFamily="66" charset="0"/>
              </a:rPr>
              <a:t>cancer</a:t>
            </a:r>
            <a:r>
              <a:rPr lang="pl-PL" sz="3200" b="1" dirty="0">
                <a:solidFill>
                  <a:srgbClr val="3333CC"/>
                </a:solidFill>
                <a:latin typeface="Comic Sans MS" pitchFamily="66" charset="0"/>
              </a:rPr>
              <a:t> </a:t>
            </a:r>
            <a:r>
              <a:rPr lang="pl-PL" sz="3200" b="1" dirty="0" err="1">
                <a:solidFill>
                  <a:srgbClr val="3333CC"/>
                </a:solidFill>
                <a:latin typeface="Comic Sans MS" pitchFamily="66" charset="0"/>
              </a:rPr>
              <a:t>metastasis</a:t>
            </a:r>
            <a:r>
              <a:rPr lang="pl-PL" sz="3200" b="1" dirty="0">
                <a:solidFill>
                  <a:srgbClr val="3333CC"/>
                </a:solidFill>
                <a:latin typeface="Comic Sans MS" pitchFamily="66" charset="0"/>
              </a:rPr>
              <a:t> </a:t>
            </a:r>
            <a:endParaRPr lang="pl-PL" sz="3200" dirty="0">
              <a:solidFill>
                <a:srgbClr val="3333CC"/>
              </a:solidFill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3563888" y="4416282"/>
            <a:ext cx="59867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dirty="0">
                <a:latin typeface="Comic Sans MS" panose="030F0702030302020204" pitchFamily="66" charset="0"/>
              </a:rPr>
              <a:t>Maria Walczak, </a:t>
            </a:r>
            <a:r>
              <a:rPr lang="pl-PL" sz="2400" b="1" dirty="0" err="1">
                <a:latin typeface="Comic Sans MS" panose="030F0702030302020204" pitchFamily="66" charset="0"/>
              </a:rPr>
              <a:t>PhD</a:t>
            </a:r>
            <a:r>
              <a:rPr lang="pl-PL" sz="2400" b="1" dirty="0">
                <a:latin typeface="Comic Sans MS" panose="030F0702030302020204" pitchFamily="66" charset="0"/>
              </a:rPr>
              <a:t>, </a:t>
            </a:r>
            <a:r>
              <a:rPr lang="pl-PL" sz="2400" b="1" dirty="0" err="1">
                <a:latin typeface="Comic Sans MS" panose="030F0702030302020204" pitchFamily="66" charset="0"/>
              </a:rPr>
              <a:t>Assoc</a:t>
            </a:r>
            <a:r>
              <a:rPr lang="pl-PL" sz="2400" b="1" dirty="0">
                <a:latin typeface="Comic Sans MS" panose="030F0702030302020204" pitchFamily="66" charset="0"/>
              </a:rPr>
              <a:t>. Prof.</a:t>
            </a:r>
          </a:p>
        </p:txBody>
      </p:sp>
      <p:sp>
        <p:nvSpPr>
          <p:cNvPr id="9" name="Prostokąt 8"/>
          <p:cNvSpPr/>
          <p:nvPr/>
        </p:nvSpPr>
        <p:spPr>
          <a:xfrm>
            <a:off x="151589" y="5140630"/>
            <a:ext cx="88481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>
                <a:latin typeface="Comic Sans MS" panose="030F0702030302020204" pitchFamily="66" charset="0"/>
              </a:rPr>
              <a:t>Chair and </a:t>
            </a:r>
            <a:r>
              <a:rPr lang="pl-PL" dirty="0" err="1">
                <a:latin typeface="Comic Sans MS" panose="030F0702030302020204" pitchFamily="66" charset="0"/>
              </a:rPr>
              <a:t>Department</a:t>
            </a:r>
            <a:r>
              <a:rPr lang="pl-PL" dirty="0">
                <a:latin typeface="Comic Sans MS" panose="030F0702030302020204" pitchFamily="66" charset="0"/>
              </a:rPr>
              <a:t> of </a:t>
            </a:r>
            <a:r>
              <a:rPr lang="pl-PL" dirty="0" err="1">
                <a:latin typeface="Comic Sans MS" panose="030F0702030302020204" pitchFamily="66" charset="0"/>
              </a:rPr>
              <a:t>Toxicology</a:t>
            </a:r>
            <a:r>
              <a:rPr lang="pl-PL" dirty="0">
                <a:latin typeface="Comic Sans MS" panose="030F0702030302020204" pitchFamily="66" charset="0"/>
              </a:rPr>
              <a:t>, </a:t>
            </a:r>
            <a:r>
              <a:rPr lang="pl-PL" dirty="0" err="1">
                <a:latin typeface="Comic Sans MS" panose="030F0702030302020204" pitchFamily="66" charset="0"/>
              </a:rPr>
              <a:t>Faculty</a:t>
            </a:r>
            <a:r>
              <a:rPr lang="pl-PL" dirty="0">
                <a:latin typeface="Comic Sans MS" panose="030F0702030302020204" pitchFamily="66" charset="0"/>
              </a:rPr>
              <a:t> of </a:t>
            </a:r>
            <a:r>
              <a:rPr lang="pl-PL" dirty="0" err="1">
                <a:latin typeface="Comic Sans MS" panose="030F0702030302020204" pitchFamily="66" charset="0"/>
              </a:rPr>
              <a:t>Pharmacy</a:t>
            </a:r>
            <a:endParaRPr lang="pl-PL" dirty="0">
              <a:latin typeface="Comic Sans MS" panose="030F0702030302020204" pitchFamily="66" charset="0"/>
            </a:endParaRPr>
          </a:p>
          <a:p>
            <a:r>
              <a:rPr lang="pl-PL" dirty="0" err="1">
                <a:latin typeface="Comic Sans MS" panose="030F0702030302020204" pitchFamily="66" charset="0"/>
              </a:rPr>
              <a:t>Jagiellonian</a:t>
            </a:r>
            <a:r>
              <a:rPr lang="pl-PL" dirty="0">
                <a:latin typeface="Comic Sans MS" panose="030F0702030302020204" pitchFamily="66" charset="0"/>
              </a:rPr>
              <a:t> University </a:t>
            </a:r>
            <a:r>
              <a:rPr lang="pl-PL" dirty="0" err="1">
                <a:latin typeface="Comic Sans MS" panose="030F0702030302020204" pitchFamily="66" charset="0"/>
              </a:rPr>
              <a:t>Medical</a:t>
            </a:r>
            <a:r>
              <a:rPr lang="pl-PL" dirty="0">
                <a:latin typeface="Comic Sans MS" panose="030F0702030302020204" pitchFamily="66" charset="0"/>
              </a:rPr>
              <a:t> College, </a:t>
            </a:r>
            <a:r>
              <a:rPr lang="pl-PL" dirty="0" err="1">
                <a:latin typeface="Comic Sans MS" panose="030F0702030302020204" pitchFamily="66" charset="0"/>
              </a:rPr>
              <a:t>Krakow</a:t>
            </a:r>
            <a:r>
              <a:rPr lang="pl-PL" dirty="0">
                <a:latin typeface="Comic Sans MS" panose="030F0702030302020204" pitchFamily="66" charset="0"/>
              </a:rPr>
              <a:t>, Poland</a:t>
            </a:r>
          </a:p>
        </p:txBody>
      </p:sp>
      <p:sp>
        <p:nvSpPr>
          <p:cNvPr id="10" name="Prostokąt 9"/>
          <p:cNvSpPr/>
          <p:nvPr/>
        </p:nvSpPr>
        <p:spPr>
          <a:xfrm>
            <a:off x="144871" y="5850663"/>
            <a:ext cx="88481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err="1">
                <a:latin typeface="Comic Sans MS" panose="030F0702030302020204" pitchFamily="66" charset="0"/>
              </a:rPr>
              <a:t>Jagiellonian</a:t>
            </a:r>
            <a:r>
              <a:rPr lang="pl-PL" dirty="0">
                <a:latin typeface="Comic Sans MS" panose="030F0702030302020204" pitchFamily="66" charset="0"/>
              </a:rPr>
              <a:t> Centre for </a:t>
            </a:r>
            <a:r>
              <a:rPr lang="pl-PL" dirty="0" err="1">
                <a:latin typeface="Comic Sans MS" panose="030F0702030302020204" pitchFamily="66" charset="0"/>
              </a:rPr>
              <a:t>Experimental</a:t>
            </a:r>
            <a:r>
              <a:rPr lang="pl-PL" dirty="0">
                <a:latin typeface="Comic Sans MS" panose="030F0702030302020204" pitchFamily="66" charset="0"/>
              </a:rPr>
              <a:t> </a:t>
            </a:r>
            <a:r>
              <a:rPr lang="pl-PL" dirty="0" err="1">
                <a:latin typeface="Comic Sans MS" panose="030F0702030302020204" pitchFamily="66" charset="0"/>
              </a:rPr>
              <a:t>Therapeutics</a:t>
            </a:r>
            <a:r>
              <a:rPr lang="pl-PL" dirty="0">
                <a:latin typeface="Comic Sans MS" panose="030F0702030302020204" pitchFamily="66" charset="0"/>
              </a:rPr>
              <a:t> (JCET)</a:t>
            </a:r>
          </a:p>
          <a:p>
            <a:r>
              <a:rPr lang="pl-PL" dirty="0" err="1">
                <a:latin typeface="Comic Sans MS" panose="030F0702030302020204" pitchFamily="66" charset="0"/>
              </a:rPr>
              <a:t>Jagiellonian</a:t>
            </a:r>
            <a:r>
              <a:rPr lang="pl-PL" dirty="0">
                <a:latin typeface="Comic Sans MS" panose="030F0702030302020204" pitchFamily="66" charset="0"/>
              </a:rPr>
              <a:t> University, </a:t>
            </a:r>
            <a:r>
              <a:rPr lang="pl-PL" dirty="0" err="1">
                <a:latin typeface="Comic Sans MS" panose="030F0702030302020204" pitchFamily="66" charset="0"/>
              </a:rPr>
              <a:t>Krakow</a:t>
            </a:r>
            <a:r>
              <a:rPr lang="pl-PL" dirty="0">
                <a:latin typeface="Comic Sans MS" panose="030F0702030302020204" pitchFamily="66" charset="0"/>
              </a:rPr>
              <a:t>, Poland </a:t>
            </a:r>
          </a:p>
        </p:txBody>
      </p:sp>
    </p:spTree>
    <p:extLst>
      <p:ext uri="{BB962C8B-B14F-4D97-AF65-F5344CB8AC3E}">
        <p14:creationId xmlns:p14="http://schemas.microsoft.com/office/powerpoint/2010/main" val="566188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79512" y="2060848"/>
            <a:ext cx="874846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l-PL" sz="20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US" sz="2000" dirty="0" err="1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reast</a:t>
            </a:r>
            <a:r>
              <a:rPr lang="en-US" sz="20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cancer is one of the most common tumors and a leading cause of death among women. </a:t>
            </a:r>
            <a:endParaRPr lang="pl-PL" sz="20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The early diagnosis and the effective treatment of breast cancer is still out of success</a:t>
            </a:r>
            <a:r>
              <a:rPr lang="pl-PL" sz="20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l-PL" sz="20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0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urine models of breast cancer in order to more precisely understand the mechanisms of cancer development and formation of cancer metastases.</a:t>
            </a:r>
            <a:endParaRPr lang="pl-PL" sz="20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l-PL" sz="20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20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he importance of the</a:t>
            </a:r>
            <a:r>
              <a:rPr lang="en-US" sz="20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endothelial biomarkers as a novel risk factors</a:t>
            </a:r>
            <a:r>
              <a:rPr lang="pl-PL" sz="20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>
                <a:solidFill>
                  <a:srgbClr val="0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diagnostic and prognostic markers in the metastatic niche formation.</a:t>
            </a:r>
            <a:endParaRPr lang="pl-PL" sz="2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835696" y="836712"/>
            <a:ext cx="59939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3333CC"/>
                </a:solidFill>
                <a:latin typeface="Comic Sans MS" panose="030F0702030302020204" pitchFamily="66" charset="0"/>
              </a:rPr>
              <a:t>The significance of the problem</a:t>
            </a:r>
            <a:r>
              <a:rPr lang="pl-PL" sz="2800" b="1" dirty="0">
                <a:solidFill>
                  <a:srgbClr val="3333CC"/>
                </a:solidFill>
                <a:latin typeface="Comic Sans MS" panose="030F0702030302020204" pitchFamily="66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765456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az 12" descr="Endothelium_03_06_1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5516" y="1700808"/>
            <a:ext cx="8712968" cy="3168352"/>
          </a:xfrm>
          <a:prstGeom prst="rect">
            <a:avLst/>
          </a:prstGeom>
        </p:spPr>
      </p:pic>
      <p:sp>
        <p:nvSpPr>
          <p:cNvPr id="14" name="pole tekstowe 13"/>
          <p:cNvSpPr txBox="1"/>
          <p:nvPr/>
        </p:nvSpPr>
        <p:spPr>
          <a:xfrm>
            <a:off x="210620" y="5614098"/>
            <a:ext cx="8316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/>
            <a:r>
              <a:rPr lang="en-US" b="1" dirty="0">
                <a:latin typeface="+mj-lt"/>
              </a:rPr>
              <a:t>Walczak M</a:t>
            </a:r>
            <a:r>
              <a:rPr lang="pl-PL" b="1" dirty="0">
                <a:latin typeface="+mj-lt"/>
              </a:rPr>
              <a:t> </a:t>
            </a:r>
            <a:r>
              <a:rPr lang="pl-PL" b="1" i="1" dirty="0">
                <a:latin typeface="+mj-lt"/>
              </a:rPr>
              <a:t>et al. </a:t>
            </a:r>
            <a:r>
              <a:rPr lang="en-US" dirty="0">
                <a:latin typeface="+mj-lt"/>
              </a:rPr>
              <a:t>Towards a comprehensive endothelial biomarkers profiling and endothelium-guided pharmacotherapy.  </a:t>
            </a:r>
            <a:r>
              <a:rPr lang="en-US" dirty="0" err="1">
                <a:latin typeface="+mj-lt"/>
              </a:rPr>
              <a:t>Pharmacol</a:t>
            </a:r>
            <a:r>
              <a:rPr lang="en-US" dirty="0">
                <a:latin typeface="+mj-lt"/>
              </a:rPr>
              <a:t> Rep. 2015;67(4):771-7.</a:t>
            </a:r>
            <a:endParaRPr lang="pl-PL" dirty="0">
              <a:latin typeface="+mj-lt"/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3454546" y="432650"/>
            <a:ext cx="22349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b="1" dirty="0" err="1">
                <a:solidFill>
                  <a:srgbClr val="3333CC"/>
                </a:solidFill>
                <a:latin typeface="Comic Sans MS" panose="030F0702030302020204" pitchFamily="66" charset="0"/>
              </a:rPr>
              <a:t>Endothelium</a:t>
            </a:r>
            <a:endParaRPr lang="pl-PL" sz="2800" b="1" dirty="0">
              <a:solidFill>
                <a:srgbClr val="3333CC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251520" y="5085184"/>
            <a:ext cx="46335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60 trillion cells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dirty="0"/>
              <a:t>surface area of 4000 – 7000 m</a:t>
            </a:r>
            <a:r>
              <a:rPr lang="en-US" baseline="30000" dirty="0"/>
              <a:t>2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l-PL" dirty="0"/>
          </a:p>
        </p:txBody>
      </p:sp>
      <p:sp>
        <p:nvSpPr>
          <p:cNvPr id="3" name="pole tekstowe 2"/>
          <p:cNvSpPr txBox="1"/>
          <p:nvPr/>
        </p:nvSpPr>
        <p:spPr>
          <a:xfrm>
            <a:off x="6660232" y="548680"/>
            <a:ext cx="1914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rgbClr val="00B050"/>
                </a:solidFill>
              </a:rPr>
              <a:t>ANTICOAGULANT </a:t>
            </a:r>
          </a:p>
        </p:txBody>
      </p:sp>
      <p:cxnSp>
        <p:nvCxnSpPr>
          <p:cNvPr id="6" name="Łącznik prosty ze strzałką 5"/>
          <p:cNvCxnSpPr/>
          <p:nvPr/>
        </p:nvCxnSpPr>
        <p:spPr>
          <a:xfrm flipH="1">
            <a:off x="6156176" y="980728"/>
            <a:ext cx="1224136" cy="1872208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ze strzałką 8"/>
          <p:cNvCxnSpPr>
            <a:cxnSpLocks/>
          </p:cNvCxnSpPr>
          <p:nvPr/>
        </p:nvCxnSpPr>
        <p:spPr>
          <a:xfrm flipH="1">
            <a:off x="5004048" y="1052736"/>
            <a:ext cx="2304256" cy="180020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Łącznik prosty ze strzałką 10"/>
          <p:cNvCxnSpPr>
            <a:cxnSpLocks/>
          </p:cNvCxnSpPr>
          <p:nvPr/>
        </p:nvCxnSpPr>
        <p:spPr>
          <a:xfrm flipH="1">
            <a:off x="3635896" y="1052736"/>
            <a:ext cx="3600400" cy="1296144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ze strzałką 14"/>
          <p:cNvCxnSpPr>
            <a:cxnSpLocks/>
          </p:cNvCxnSpPr>
          <p:nvPr/>
        </p:nvCxnSpPr>
        <p:spPr>
          <a:xfrm flipH="1">
            <a:off x="4283968" y="1052736"/>
            <a:ext cx="3024336" cy="1727284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Łącznik prosty ze strzałką 15"/>
          <p:cNvCxnSpPr>
            <a:cxnSpLocks/>
          </p:cNvCxnSpPr>
          <p:nvPr/>
        </p:nvCxnSpPr>
        <p:spPr>
          <a:xfrm>
            <a:off x="7380312" y="1052736"/>
            <a:ext cx="648072" cy="1368152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ole tekstowe 23"/>
          <p:cNvSpPr txBox="1"/>
          <p:nvPr/>
        </p:nvSpPr>
        <p:spPr>
          <a:xfrm>
            <a:off x="539552" y="476672"/>
            <a:ext cx="1854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rgbClr val="7030A0"/>
                </a:solidFill>
              </a:rPr>
              <a:t>PROCOAGULANT </a:t>
            </a:r>
          </a:p>
        </p:txBody>
      </p:sp>
      <p:cxnSp>
        <p:nvCxnSpPr>
          <p:cNvPr id="26" name="Łącznik prosty ze strzałką 25"/>
          <p:cNvCxnSpPr>
            <a:cxnSpLocks/>
          </p:cNvCxnSpPr>
          <p:nvPr/>
        </p:nvCxnSpPr>
        <p:spPr>
          <a:xfrm>
            <a:off x="899592" y="764704"/>
            <a:ext cx="5976664" cy="21602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Łącznik prosty ze strzałką 28"/>
          <p:cNvCxnSpPr/>
          <p:nvPr/>
        </p:nvCxnSpPr>
        <p:spPr>
          <a:xfrm flipH="1" flipV="1">
            <a:off x="883920" y="731520"/>
            <a:ext cx="15672" cy="331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Łącznik prosty ze strzałką 29"/>
          <p:cNvCxnSpPr>
            <a:cxnSpLocks/>
          </p:cNvCxnSpPr>
          <p:nvPr/>
        </p:nvCxnSpPr>
        <p:spPr>
          <a:xfrm>
            <a:off x="899592" y="764704"/>
            <a:ext cx="3032720" cy="15479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Łącznik prosty ze strzałką 32"/>
          <p:cNvCxnSpPr>
            <a:cxnSpLocks/>
          </p:cNvCxnSpPr>
          <p:nvPr/>
        </p:nvCxnSpPr>
        <p:spPr>
          <a:xfrm>
            <a:off x="899592" y="764704"/>
            <a:ext cx="5464224" cy="1647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Łącznik prosty ze strzałką 34"/>
          <p:cNvCxnSpPr>
            <a:cxnSpLocks/>
          </p:cNvCxnSpPr>
          <p:nvPr/>
        </p:nvCxnSpPr>
        <p:spPr>
          <a:xfrm>
            <a:off x="899592" y="764704"/>
            <a:ext cx="4464496" cy="20162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8717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An external file that holds a picture, illustration, etc.&#10;Object name is BMRI2014-801896.0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34" y="1248886"/>
            <a:ext cx="8158702" cy="4432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ole tekstowe 4"/>
          <p:cNvSpPr txBox="1"/>
          <p:nvPr/>
        </p:nvSpPr>
        <p:spPr>
          <a:xfrm>
            <a:off x="2771800" y="432126"/>
            <a:ext cx="39437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b="1" dirty="0" err="1">
                <a:solidFill>
                  <a:srgbClr val="3333CC"/>
                </a:solidFill>
                <a:latin typeface="Comic Sans MS" panose="030F0702030302020204" pitchFamily="66" charset="0"/>
              </a:rPr>
              <a:t>Endothelial</a:t>
            </a:r>
            <a:r>
              <a:rPr lang="pl-PL" sz="2800" b="1" dirty="0">
                <a:solidFill>
                  <a:srgbClr val="3333CC"/>
                </a:solidFill>
                <a:latin typeface="Comic Sans MS" panose="030F0702030302020204" pitchFamily="66" charset="0"/>
              </a:rPr>
              <a:t> </a:t>
            </a:r>
            <a:r>
              <a:rPr lang="pl-PL" sz="2800" b="1" dirty="0" err="1">
                <a:solidFill>
                  <a:srgbClr val="3333CC"/>
                </a:solidFill>
                <a:latin typeface="Comic Sans MS" panose="030F0702030302020204" pitchFamily="66" charset="0"/>
              </a:rPr>
              <a:t>functions</a:t>
            </a:r>
            <a:r>
              <a:rPr lang="pl-PL" sz="2800" b="1" dirty="0">
                <a:solidFill>
                  <a:srgbClr val="3333CC"/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4" name="Prostokąt 3"/>
          <p:cNvSpPr/>
          <p:nvPr/>
        </p:nvSpPr>
        <p:spPr>
          <a:xfrm>
            <a:off x="467544" y="6021288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 err="1"/>
              <a:t>Gaia</a:t>
            </a:r>
            <a:r>
              <a:rPr lang="pl-PL" b="1" dirty="0"/>
              <a:t> </a:t>
            </a:r>
            <a:r>
              <a:rPr lang="pl-PL" b="1" dirty="0" err="1"/>
              <a:t>Favero</a:t>
            </a:r>
            <a:r>
              <a:rPr lang="pl-PL" b="1" dirty="0"/>
              <a:t> </a:t>
            </a:r>
            <a:r>
              <a:rPr lang="pl-PL" b="1" i="1" dirty="0"/>
              <a:t>et al. </a:t>
            </a:r>
            <a:r>
              <a:rPr lang="pl-PL" dirty="0" err="1"/>
              <a:t>BioMed</a:t>
            </a:r>
            <a:r>
              <a:rPr lang="pl-PL" dirty="0"/>
              <a:t> </a:t>
            </a:r>
            <a:r>
              <a:rPr lang="pl-PL" dirty="0" err="1"/>
              <a:t>Research</a:t>
            </a:r>
            <a:r>
              <a:rPr lang="pl-PL" dirty="0"/>
              <a:t> International 2014, 801896.</a:t>
            </a:r>
          </a:p>
        </p:txBody>
      </p:sp>
    </p:spTree>
    <p:extLst>
      <p:ext uri="{BB962C8B-B14F-4D97-AF65-F5344CB8AC3E}">
        <p14:creationId xmlns:p14="http://schemas.microsoft.com/office/powerpoint/2010/main" val="1291738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55676" y="816270"/>
            <a:ext cx="5508612" cy="628122"/>
          </a:xfrm>
        </p:spPr>
        <p:txBody>
          <a:bodyPr>
            <a:normAutofit/>
          </a:bodyPr>
          <a:lstStyle/>
          <a:p>
            <a:r>
              <a:rPr lang="pl-PL" sz="1800" b="1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Syndecan-1 (SDC-1)</a:t>
            </a:r>
          </a:p>
        </p:txBody>
      </p:sp>
      <p:sp>
        <p:nvSpPr>
          <p:cNvPr id="4" name="pole tekstowe 3"/>
          <p:cNvSpPr txBox="1"/>
          <p:nvPr/>
        </p:nvSpPr>
        <p:spPr>
          <a:xfrm>
            <a:off x="6372200" y="3356992"/>
            <a:ext cx="163275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VEGF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TGF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>
                <a:solidFill>
                  <a:prstClr val="black"/>
                </a:solidFill>
                <a:latin typeface="Calibri"/>
              </a:rPr>
              <a:t>FGF2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Fibronectin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Antithrombin-1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2526802" y="200577"/>
            <a:ext cx="39292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Glycocalyx</a:t>
            </a: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pl-PL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dysruption</a:t>
            </a:r>
            <a:endParaRPr kumimoji="0" lang="pl-PL" sz="2800" b="1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5940152" y="1124744"/>
            <a:ext cx="302416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/>
              <a:t>negatively</a:t>
            </a:r>
            <a:r>
              <a:rPr lang="pl-PL" sz="2000" dirty="0"/>
              <a:t> </a:t>
            </a:r>
            <a:r>
              <a:rPr lang="pl-PL" sz="2000" dirty="0" err="1"/>
              <a:t>charged</a:t>
            </a:r>
            <a:r>
              <a:rPr lang="pl-PL" sz="2000" dirty="0"/>
              <a:t> </a:t>
            </a:r>
            <a:r>
              <a:rPr lang="pl-PL" sz="2000" dirty="0" err="1"/>
              <a:t>surface</a:t>
            </a:r>
            <a:r>
              <a:rPr lang="pl-PL" sz="2000" dirty="0"/>
              <a:t>:</a:t>
            </a:r>
          </a:p>
          <a:p>
            <a:pPr marL="285750" indent="-285750">
              <a:buFontTx/>
              <a:buChar char="-"/>
            </a:pPr>
            <a:r>
              <a:rPr lang="pl-PL" sz="2000" dirty="0" err="1"/>
              <a:t>proteoglycans</a:t>
            </a:r>
            <a:endParaRPr lang="pl-PL" sz="2000" dirty="0"/>
          </a:p>
          <a:p>
            <a:pPr marL="285750" indent="-285750">
              <a:buFontTx/>
              <a:buChar char="-"/>
            </a:pPr>
            <a:r>
              <a:rPr lang="pl-PL" sz="2000" dirty="0" err="1"/>
              <a:t>glycosaminoglycans</a:t>
            </a:r>
            <a:endParaRPr lang="pl-PL" sz="2000" dirty="0"/>
          </a:p>
          <a:p>
            <a:pPr marL="285750" indent="-285750">
              <a:buFontTx/>
              <a:buChar char="-"/>
            </a:pPr>
            <a:r>
              <a:rPr lang="pl-PL" sz="2000" dirty="0" err="1"/>
              <a:t>glycoproteins</a:t>
            </a:r>
            <a:endParaRPr lang="pl-PL" sz="2000" dirty="0"/>
          </a:p>
          <a:p>
            <a:pPr marL="285750" indent="-285750">
              <a:buFontTx/>
              <a:buChar char="-"/>
            </a:pPr>
            <a:endParaRPr lang="pl-PL" sz="2000" dirty="0"/>
          </a:p>
          <a:p>
            <a:pPr marL="285750" indent="-285750">
              <a:buFontTx/>
              <a:buChar char="-"/>
            </a:pPr>
            <a:r>
              <a:rPr lang="pl-PL" sz="2000" dirty="0"/>
              <a:t>20 – 3000 </a:t>
            </a:r>
            <a:r>
              <a:rPr lang="pl-PL" sz="2000" dirty="0" err="1"/>
              <a:t>nm</a:t>
            </a:r>
            <a:endParaRPr lang="pl-PL" sz="2000" dirty="0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484784"/>
            <a:ext cx="4968552" cy="4929735"/>
          </a:xfrm>
          <a:prstGeom prst="rect">
            <a:avLst/>
          </a:prstGeom>
        </p:spPr>
      </p:pic>
      <p:sp>
        <p:nvSpPr>
          <p:cNvPr id="9" name="Prostokąt 8"/>
          <p:cNvSpPr/>
          <p:nvPr/>
        </p:nvSpPr>
        <p:spPr>
          <a:xfrm>
            <a:off x="467544" y="6237312"/>
            <a:ext cx="6069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err="1">
                <a:solidFill>
                  <a:srgbClr val="121313"/>
                </a:solidFill>
                <a:latin typeface="Effra"/>
              </a:rPr>
              <a:t>Fabienne</a:t>
            </a:r>
            <a:r>
              <a:rPr lang="pl-PL" b="1" dirty="0">
                <a:solidFill>
                  <a:srgbClr val="121313"/>
                </a:solidFill>
                <a:latin typeface="Effra"/>
              </a:rPr>
              <a:t> E. </a:t>
            </a:r>
            <a:r>
              <a:rPr lang="pl-PL" b="1" dirty="0" err="1">
                <a:solidFill>
                  <a:srgbClr val="121313"/>
                </a:solidFill>
                <a:latin typeface="Effra"/>
              </a:rPr>
              <a:t>Poulain</a:t>
            </a:r>
            <a:r>
              <a:rPr lang="pl-PL" b="1" dirty="0">
                <a:solidFill>
                  <a:srgbClr val="121313"/>
                </a:solidFill>
                <a:latin typeface="Effra"/>
              </a:rPr>
              <a:t> </a:t>
            </a:r>
            <a:r>
              <a:rPr lang="pl-PL" b="1" i="1" dirty="0">
                <a:solidFill>
                  <a:srgbClr val="121313"/>
                </a:solidFill>
                <a:latin typeface="Effra"/>
              </a:rPr>
              <a:t>et al.</a:t>
            </a:r>
            <a:r>
              <a:rPr lang="pl-PL" i="1" dirty="0">
                <a:solidFill>
                  <a:srgbClr val="121313"/>
                </a:solidFill>
                <a:latin typeface="Effra"/>
              </a:rPr>
              <a:t> </a:t>
            </a:r>
            <a:r>
              <a:rPr lang="pl-PL" dirty="0"/>
              <a:t>Development 2015, 142: 3456-3467.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4427984" y="4437112"/>
            <a:ext cx="1643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heparan</a:t>
            </a:r>
            <a:r>
              <a:rPr lang="pl-PL" dirty="0"/>
              <a:t> </a:t>
            </a:r>
            <a:r>
              <a:rPr lang="pl-PL" dirty="0" err="1"/>
              <a:t>sulfate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21996462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25"/>
          <p:cNvSpPr txBox="1">
            <a:spLocks noChangeArrowheads="1"/>
          </p:cNvSpPr>
          <p:nvPr/>
        </p:nvSpPr>
        <p:spPr bwMode="auto">
          <a:xfrm>
            <a:off x="526434" y="349250"/>
            <a:ext cx="8064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sz="2800" b="1" dirty="0" err="1">
                <a:solidFill>
                  <a:srgbClr val="3333CC"/>
                </a:solidFill>
                <a:latin typeface="Comic Sans MS" panose="030F0702030302020204" pitchFamily="66" charset="0"/>
              </a:rPr>
              <a:t>Inflammation</a:t>
            </a:r>
            <a:endParaRPr kumimoji="0" lang="pl-PL" altLang="pl-PL" sz="2800" b="1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Comic Sans MS" panose="030F0702030302020204" pitchFamily="66" charset="0"/>
            </a:endParaRPr>
          </a:p>
        </p:txBody>
      </p:sp>
      <p:pic>
        <p:nvPicPr>
          <p:cNvPr id="29698" name="Picture 2" descr="Znalezione obrazy dla zapytania rolling and adhesion of leukocytes to the endotheli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052736"/>
            <a:ext cx="7576517" cy="4947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rostokąt 1"/>
          <p:cNvSpPr/>
          <p:nvPr/>
        </p:nvSpPr>
        <p:spPr>
          <a:xfrm>
            <a:off x="467544" y="6237312"/>
            <a:ext cx="66835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>
                <a:latin typeface="+mj-lt"/>
              </a:rPr>
              <a:t>Sarah </a:t>
            </a:r>
            <a:r>
              <a:rPr lang="pl-PL" b="1" dirty="0" err="1">
                <a:latin typeface="+mj-lt"/>
              </a:rPr>
              <a:t>Garrido-Urbani</a:t>
            </a:r>
            <a:r>
              <a:rPr lang="pl-PL" b="1" dirty="0">
                <a:latin typeface="+mj-lt"/>
              </a:rPr>
              <a:t> </a:t>
            </a:r>
            <a:r>
              <a:rPr lang="pl-PL" b="1" i="1" dirty="0">
                <a:latin typeface="+mj-lt"/>
              </a:rPr>
              <a:t>et al. </a:t>
            </a:r>
            <a:r>
              <a:rPr lang="pl-PL" dirty="0">
                <a:latin typeface="+mj-lt"/>
              </a:rPr>
              <a:t>Cell and </a:t>
            </a:r>
            <a:r>
              <a:rPr lang="pl-PL" dirty="0" err="1">
                <a:latin typeface="+mj-lt"/>
              </a:rPr>
              <a:t>Tissue</a:t>
            </a:r>
            <a:r>
              <a:rPr lang="pl-PL" dirty="0">
                <a:latin typeface="+mj-lt"/>
              </a:rPr>
              <a:t> </a:t>
            </a:r>
            <a:r>
              <a:rPr lang="pl-PL" dirty="0" err="1">
                <a:latin typeface="+mj-lt"/>
              </a:rPr>
              <a:t>Research</a:t>
            </a:r>
            <a:r>
              <a:rPr lang="pl-PL" dirty="0">
                <a:latin typeface="+mj-lt"/>
              </a:rPr>
              <a:t> 2014, </a:t>
            </a:r>
            <a:r>
              <a:rPr lang="en-US" dirty="0">
                <a:latin typeface="+mj-lt"/>
              </a:rPr>
              <a:t>355(3)</a:t>
            </a:r>
            <a:r>
              <a:rPr lang="pl-PL" dirty="0">
                <a:latin typeface="+mj-lt"/>
              </a:rPr>
              <a:t>.</a:t>
            </a:r>
            <a:r>
              <a:rPr lang="en-US" dirty="0">
                <a:latin typeface="+mj-lt"/>
              </a:rPr>
              <a:t> </a:t>
            </a:r>
            <a:endParaRPr lang="pl-PL" dirty="0">
              <a:latin typeface="+mj-lt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4788024" y="5229200"/>
            <a:ext cx="38614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err="1"/>
              <a:t>leucocyte</a:t>
            </a:r>
            <a:r>
              <a:rPr lang="pl-PL" b="1" dirty="0"/>
              <a:t> </a:t>
            </a:r>
            <a:r>
              <a:rPr lang="pl-PL" b="1" dirty="0" err="1"/>
              <a:t>movement</a:t>
            </a:r>
            <a:r>
              <a:rPr lang="pl-PL" b="1" dirty="0"/>
              <a:t> </a:t>
            </a:r>
          </a:p>
          <a:p>
            <a:endParaRPr lang="pl-PL" b="1" dirty="0"/>
          </a:p>
          <a:p>
            <a:r>
              <a:rPr lang="pl-PL" b="1" dirty="0"/>
              <a:t>E-</a:t>
            </a:r>
            <a:r>
              <a:rPr lang="pl-PL" b="1" dirty="0" err="1"/>
              <a:t>selectin</a:t>
            </a:r>
            <a:r>
              <a:rPr lang="pl-PL" b="1" dirty="0"/>
              <a:t>, P-</a:t>
            </a:r>
            <a:r>
              <a:rPr lang="pl-PL" b="1" dirty="0" err="1"/>
              <a:t>selectin</a:t>
            </a:r>
            <a:r>
              <a:rPr lang="pl-PL" b="1" dirty="0"/>
              <a:t>, VCAM-1, ICAM-1</a:t>
            </a:r>
          </a:p>
        </p:txBody>
      </p:sp>
    </p:spTree>
    <p:extLst>
      <p:ext uri="{BB962C8B-B14F-4D97-AF65-F5344CB8AC3E}">
        <p14:creationId xmlns:p14="http://schemas.microsoft.com/office/powerpoint/2010/main" val="1000673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/>
          <p:cNvSpPr/>
          <p:nvPr/>
        </p:nvSpPr>
        <p:spPr>
          <a:xfrm>
            <a:off x="2555776" y="188640"/>
            <a:ext cx="335848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Endo</a:t>
            </a: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a</a:t>
            </a: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Times New Roman" panose="02020603050405020304" pitchFamily="18" charset="0"/>
              </a:rPr>
              <a:t>n (ESM-1)</a:t>
            </a:r>
          </a:p>
        </p:txBody>
      </p:sp>
      <p:pic>
        <p:nvPicPr>
          <p:cNvPr id="7" name="Picture 2" descr="Unfortunately we are unable to provide accessible alternative text for this. If you require assistance to access this image, please contact help@nature.com or the auth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84784"/>
            <a:ext cx="5314193" cy="5070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4716016" y="6309320"/>
            <a:ext cx="3793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http://www.ncbi.nlm.nih.gov/pubmed</a:t>
            </a:r>
          </a:p>
        </p:txBody>
      </p:sp>
      <p:sp>
        <p:nvSpPr>
          <p:cNvPr id="3" name="pole tekstowe 2"/>
          <p:cNvSpPr txBox="1"/>
          <p:nvPr/>
        </p:nvSpPr>
        <p:spPr>
          <a:xfrm>
            <a:off x="1907704" y="836712"/>
            <a:ext cx="4624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err="1"/>
              <a:t>soluble</a:t>
            </a:r>
            <a:r>
              <a:rPr lang="pl-PL" b="1" dirty="0"/>
              <a:t> form of </a:t>
            </a:r>
            <a:r>
              <a:rPr lang="pl-PL" b="1" dirty="0" err="1"/>
              <a:t>dermatan</a:t>
            </a:r>
            <a:r>
              <a:rPr lang="pl-PL" b="1" dirty="0"/>
              <a:t> </a:t>
            </a:r>
            <a:r>
              <a:rPr lang="pl-PL" b="1" dirty="0" err="1"/>
              <a:t>sulfate</a:t>
            </a:r>
            <a:r>
              <a:rPr lang="pl-PL" b="1" dirty="0"/>
              <a:t> </a:t>
            </a:r>
            <a:r>
              <a:rPr lang="pl-PL" b="1" dirty="0" err="1"/>
              <a:t>proteoglycan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2197854063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46940" y="936559"/>
            <a:ext cx="3334706" cy="556114"/>
          </a:xfrm>
        </p:spPr>
        <p:txBody>
          <a:bodyPr>
            <a:normAutofit/>
          </a:bodyPr>
          <a:lstStyle/>
          <a:p>
            <a:r>
              <a:rPr lang="pl-PL" sz="2400" b="1" dirty="0">
                <a:solidFill>
                  <a:srgbClr val="003399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t-PA and PAI-1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2652635" y="295098"/>
            <a:ext cx="48942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Fibrinolysis</a:t>
            </a: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and </a:t>
            </a:r>
            <a:r>
              <a:rPr kumimoji="0" lang="pl-PL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thrombosis</a:t>
            </a:r>
            <a:endParaRPr kumimoji="0" lang="pl-PL" sz="2800" b="1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24580" name="Picture 4" descr="Znalezione obrazy dla zapytania t-PA PAI-1 in canc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085" y="1844824"/>
            <a:ext cx="8316416" cy="4532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rostokąt 3"/>
          <p:cNvSpPr/>
          <p:nvPr/>
        </p:nvSpPr>
        <p:spPr>
          <a:xfrm>
            <a:off x="323528" y="6376982"/>
            <a:ext cx="75608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Miroslava </a:t>
            </a:r>
            <a:r>
              <a:rPr kumimoji="0" lang="pl-PL" sz="1800" b="1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Didiasova</a:t>
            </a:r>
            <a:r>
              <a:rPr kumimoji="0" lang="pl-PL" sz="1800" b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Int. J. Mol. Sci. 2014, 15(11), 21229-21252</a:t>
            </a:r>
            <a:r>
              <a:rPr kumimoji="0" lang="pl-PL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59746218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4173130" y="404664"/>
            <a:ext cx="9509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vWF</a:t>
            </a:r>
            <a:endParaRPr kumimoji="0" lang="pl-PL" sz="2800" b="1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30722" name="Picture 2" descr="Fig 1 full siz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8631327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rostokąt 1"/>
          <p:cNvSpPr/>
          <p:nvPr/>
        </p:nvSpPr>
        <p:spPr>
          <a:xfrm>
            <a:off x="467544" y="6093296"/>
            <a:ext cx="54712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>
                <a:solidFill>
                  <a:srgbClr val="000000"/>
                </a:solidFill>
              </a:rPr>
              <a:t>Lawrence </a:t>
            </a:r>
            <a:r>
              <a:rPr lang="pl-PL" b="1" dirty="0" err="1">
                <a:solidFill>
                  <a:srgbClr val="000000"/>
                </a:solidFill>
              </a:rPr>
              <a:t>Brass</a:t>
            </a:r>
            <a:r>
              <a:rPr lang="pl-PL" dirty="0">
                <a:solidFill>
                  <a:srgbClr val="000000"/>
                </a:solidFill>
              </a:rPr>
              <a:t>: </a:t>
            </a:r>
            <a:r>
              <a:rPr lang="pl-PL" dirty="0"/>
              <a:t>Nature </a:t>
            </a:r>
            <a:r>
              <a:rPr lang="pl-PL" dirty="0" err="1"/>
              <a:t>Medicine</a:t>
            </a:r>
            <a:r>
              <a:rPr lang="pl-PL" dirty="0"/>
              <a:t> 2001, 7, 1177 – 1178.</a:t>
            </a:r>
          </a:p>
        </p:txBody>
      </p:sp>
    </p:spTree>
    <p:extLst>
      <p:ext uri="{BB962C8B-B14F-4D97-AF65-F5344CB8AC3E}">
        <p14:creationId xmlns:p14="http://schemas.microsoft.com/office/powerpoint/2010/main" val="1735273739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72816"/>
            <a:ext cx="3685902" cy="3244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pole tekstowe 5"/>
          <p:cNvSpPr txBox="1"/>
          <p:nvPr/>
        </p:nvSpPr>
        <p:spPr>
          <a:xfrm>
            <a:off x="2123728" y="579344"/>
            <a:ext cx="53495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b="1" dirty="0" err="1">
                <a:solidFill>
                  <a:srgbClr val="3333CC"/>
                </a:solidFill>
                <a:latin typeface="Comic Sans MS" panose="030F0702030302020204" pitchFamily="66" charset="0"/>
              </a:rPr>
              <a:t>Endothelial</a:t>
            </a:r>
            <a:r>
              <a:rPr lang="pl-PL" sz="2800" b="1" dirty="0">
                <a:solidFill>
                  <a:srgbClr val="3333CC"/>
                </a:solidFill>
                <a:latin typeface="Comic Sans MS" panose="030F0702030302020204" pitchFamily="66" charset="0"/>
              </a:rPr>
              <a:t> </a:t>
            </a:r>
            <a:r>
              <a:rPr lang="pl-PL" sz="2800" b="1" dirty="0" err="1">
                <a:solidFill>
                  <a:srgbClr val="3333CC"/>
                </a:solidFill>
                <a:latin typeface="Comic Sans MS" panose="030F0702030302020204" pitchFamily="66" charset="0"/>
              </a:rPr>
              <a:t>cell</a:t>
            </a:r>
            <a:r>
              <a:rPr lang="pl-PL" sz="2800" b="1" dirty="0">
                <a:solidFill>
                  <a:srgbClr val="3333CC"/>
                </a:solidFill>
                <a:latin typeface="Comic Sans MS" panose="030F0702030302020204" pitchFamily="66" charset="0"/>
              </a:rPr>
              <a:t> </a:t>
            </a:r>
            <a:r>
              <a:rPr lang="pl-PL" sz="2800" b="1" dirty="0" err="1">
                <a:solidFill>
                  <a:srgbClr val="3333CC"/>
                </a:solidFill>
                <a:latin typeface="Comic Sans MS" panose="030F0702030302020204" pitchFamily="66" charset="0"/>
              </a:rPr>
              <a:t>heterogeneity</a:t>
            </a:r>
            <a:endParaRPr lang="pl-PL" sz="2800" b="1" dirty="0">
              <a:solidFill>
                <a:srgbClr val="3333CC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5022935"/>
              </p:ext>
            </p:extLst>
          </p:nvPr>
        </p:nvGraphicFramePr>
        <p:xfrm>
          <a:off x="3705250" y="1700808"/>
          <a:ext cx="5115098" cy="40018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75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75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3494">
                <a:tc>
                  <a:txBody>
                    <a:bodyPr/>
                    <a:lstStyle/>
                    <a:p>
                      <a:r>
                        <a:rPr lang="pl-PL" sz="1800" dirty="0"/>
                        <a:t>Protein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dirty="0" err="1"/>
                        <a:t>Type</a:t>
                      </a:r>
                      <a:r>
                        <a:rPr lang="pl-PL" sz="1800" dirty="0"/>
                        <a:t> of </a:t>
                      </a:r>
                      <a:r>
                        <a:rPr lang="pl-PL" sz="1800" dirty="0" err="1"/>
                        <a:t>vessels</a:t>
                      </a:r>
                      <a:endParaRPr lang="pl-P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3494">
                <a:tc>
                  <a:txBody>
                    <a:bodyPr/>
                    <a:lstStyle/>
                    <a:p>
                      <a:r>
                        <a:rPr lang="pl-PL" sz="1800" dirty="0" err="1"/>
                        <a:t>vWF</a:t>
                      </a:r>
                      <a:endParaRPr lang="pl-PL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dirty="0" err="1"/>
                        <a:t>veins</a:t>
                      </a:r>
                      <a:r>
                        <a:rPr lang="pl-PL" sz="1800" dirty="0"/>
                        <a:t>/</a:t>
                      </a:r>
                      <a:r>
                        <a:rPr lang="pl-PL" sz="1800" dirty="0" err="1"/>
                        <a:t>liver</a:t>
                      </a:r>
                      <a:r>
                        <a:rPr lang="pl-PL" sz="1800" dirty="0"/>
                        <a:t> </a:t>
                      </a:r>
                      <a:r>
                        <a:rPr lang="pl-PL" sz="1800" dirty="0" err="1"/>
                        <a:t>capillaries</a:t>
                      </a:r>
                      <a:endParaRPr lang="pl-P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3494">
                <a:tc>
                  <a:txBody>
                    <a:bodyPr/>
                    <a:lstStyle/>
                    <a:p>
                      <a:r>
                        <a:rPr lang="pl-PL" sz="1800" dirty="0"/>
                        <a:t>TFPI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dirty="0" err="1"/>
                        <a:t>capillaries</a:t>
                      </a:r>
                      <a:r>
                        <a:rPr lang="pl-PL" sz="1800" dirty="0"/>
                        <a:t>/</a:t>
                      </a:r>
                      <a:r>
                        <a:rPr lang="pl-PL" sz="1800" dirty="0" err="1"/>
                        <a:t>liver</a:t>
                      </a:r>
                      <a:r>
                        <a:rPr lang="pl-PL" sz="1800" dirty="0"/>
                        <a:t> </a:t>
                      </a:r>
                      <a:r>
                        <a:rPr lang="pl-PL" sz="1800" dirty="0" err="1"/>
                        <a:t>capillaries</a:t>
                      </a:r>
                      <a:endParaRPr lang="pl-P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3494">
                <a:tc>
                  <a:txBody>
                    <a:bodyPr/>
                    <a:lstStyle/>
                    <a:p>
                      <a:r>
                        <a:rPr lang="pl-PL" sz="1800" dirty="0"/>
                        <a:t>EPCR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dirty="0" err="1"/>
                        <a:t>veins</a:t>
                      </a:r>
                      <a:r>
                        <a:rPr lang="pl-PL" sz="1800" dirty="0"/>
                        <a:t>/</a:t>
                      </a:r>
                      <a:r>
                        <a:rPr lang="pl-PL" sz="1800" dirty="0" err="1"/>
                        <a:t>arteries</a:t>
                      </a:r>
                      <a:endParaRPr lang="pl-P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3494">
                <a:tc>
                  <a:txBody>
                    <a:bodyPr/>
                    <a:lstStyle/>
                    <a:p>
                      <a:r>
                        <a:rPr lang="pl-PL" sz="1800" dirty="0"/>
                        <a:t>t-PA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dirty="0" err="1"/>
                        <a:t>arteries</a:t>
                      </a:r>
                      <a:r>
                        <a:rPr lang="pl-PL" sz="1800" dirty="0"/>
                        <a:t>/</a:t>
                      </a:r>
                      <a:r>
                        <a:rPr lang="pl-PL" sz="1800" dirty="0" err="1"/>
                        <a:t>lung</a:t>
                      </a:r>
                      <a:r>
                        <a:rPr lang="pl-PL" sz="1800" dirty="0"/>
                        <a:t> </a:t>
                      </a:r>
                      <a:r>
                        <a:rPr lang="pl-PL" sz="1800" dirty="0" err="1"/>
                        <a:t>capillaries</a:t>
                      </a:r>
                      <a:endParaRPr lang="pl-P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3494">
                <a:tc>
                  <a:txBody>
                    <a:bodyPr/>
                    <a:lstStyle/>
                    <a:p>
                      <a:r>
                        <a:rPr lang="pl-PL" sz="1800" dirty="0"/>
                        <a:t>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dirty="0" err="1"/>
                        <a:t>arteries</a:t>
                      </a:r>
                      <a:r>
                        <a:rPr lang="pl-PL" sz="1800" dirty="0"/>
                        <a:t>/</a:t>
                      </a:r>
                      <a:r>
                        <a:rPr lang="pl-PL" sz="1800" dirty="0" err="1"/>
                        <a:t>veins</a:t>
                      </a:r>
                      <a:r>
                        <a:rPr lang="pl-PL" sz="1800" dirty="0"/>
                        <a:t>/</a:t>
                      </a:r>
                      <a:r>
                        <a:rPr lang="pl-PL" sz="1800" dirty="0" err="1"/>
                        <a:t>capillaries</a:t>
                      </a:r>
                      <a:endParaRPr lang="pl-P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33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0" dirty="0">
                          <a:solidFill>
                            <a:schemeClr val="tx1"/>
                          </a:solidFill>
                        </a:rPr>
                        <a:t>ESM-1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b="0" dirty="0" err="1">
                          <a:solidFill>
                            <a:schemeClr val="tx1"/>
                          </a:solidFill>
                        </a:rPr>
                        <a:t>lung</a:t>
                      </a:r>
                      <a:r>
                        <a:rPr lang="pl-PL" sz="1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pl-PL" sz="1800" b="0" dirty="0" err="1">
                          <a:solidFill>
                            <a:schemeClr val="tx1"/>
                          </a:solidFill>
                        </a:rPr>
                        <a:t>kidney</a:t>
                      </a:r>
                      <a:r>
                        <a:rPr lang="pl-PL" sz="1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pl-PL" sz="1800" b="0" dirty="0" err="1">
                          <a:solidFill>
                            <a:schemeClr val="tx1"/>
                          </a:solidFill>
                        </a:rPr>
                        <a:t>gastrointestinal</a:t>
                      </a:r>
                      <a:r>
                        <a:rPr lang="pl-PL" sz="18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pl-PL" sz="1800" b="0" dirty="0" err="1">
                          <a:solidFill>
                            <a:schemeClr val="tx1"/>
                          </a:solidFill>
                        </a:rPr>
                        <a:t>tract</a:t>
                      </a:r>
                      <a:r>
                        <a:rPr lang="pl-PL" sz="1800" b="0" dirty="0">
                          <a:solidFill>
                            <a:schemeClr val="tx1"/>
                          </a:solidFill>
                        </a:rPr>
                        <a:t>, tumor </a:t>
                      </a:r>
                      <a:r>
                        <a:rPr lang="pl-PL" sz="1800" b="0" dirty="0" err="1">
                          <a:solidFill>
                            <a:schemeClr val="tx1"/>
                          </a:solidFill>
                        </a:rPr>
                        <a:t>endothelium</a:t>
                      </a:r>
                      <a:endParaRPr lang="pl-PL" sz="1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8614">
                <a:tc>
                  <a:txBody>
                    <a:bodyPr/>
                    <a:lstStyle/>
                    <a:p>
                      <a:r>
                        <a:rPr lang="pl-PL" sz="1800" dirty="0"/>
                        <a:t>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800" dirty="0" err="1"/>
                        <a:t>lung</a:t>
                      </a:r>
                      <a:r>
                        <a:rPr lang="pl-PL" sz="1800" dirty="0"/>
                        <a:t> </a:t>
                      </a:r>
                      <a:r>
                        <a:rPr lang="pl-PL" sz="1800" dirty="0" err="1"/>
                        <a:t>capillaries</a:t>
                      </a:r>
                      <a:endParaRPr lang="pl-PL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Prostokąt 1"/>
          <p:cNvSpPr/>
          <p:nvPr/>
        </p:nvSpPr>
        <p:spPr>
          <a:xfrm>
            <a:off x="539552" y="6165304"/>
            <a:ext cx="79740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/>
              <a:t>William C. </a:t>
            </a:r>
            <a:r>
              <a:rPr lang="pl-PL" b="1" dirty="0" err="1"/>
              <a:t>Aird</a:t>
            </a:r>
            <a:r>
              <a:rPr lang="pl-PL" b="1" dirty="0"/>
              <a:t>:</a:t>
            </a:r>
            <a:r>
              <a:rPr lang="pl-PL" dirty="0"/>
              <a:t> J </a:t>
            </a:r>
            <a:r>
              <a:rPr lang="pl-PL" dirty="0" err="1"/>
              <a:t>Thromb</a:t>
            </a:r>
            <a:r>
              <a:rPr lang="pl-PL" dirty="0"/>
              <a:t> </a:t>
            </a:r>
            <a:r>
              <a:rPr lang="pl-PL" dirty="0" err="1"/>
              <a:t>Haemost</a:t>
            </a:r>
            <a:r>
              <a:rPr lang="pl-PL" dirty="0"/>
              <a:t> 2005, 3:1392-1406. </a:t>
            </a:r>
          </a:p>
        </p:txBody>
      </p:sp>
    </p:spTree>
    <p:extLst>
      <p:ext uri="{BB962C8B-B14F-4D97-AF65-F5344CB8AC3E}">
        <p14:creationId xmlns:p14="http://schemas.microsoft.com/office/powerpoint/2010/main" val="1252339015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2555776" y="548680"/>
            <a:ext cx="54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pl-PL" sz="2800" b="1" dirty="0" err="1">
                <a:solidFill>
                  <a:srgbClr val="3333CC"/>
                </a:solidFill>
                <a:latin typeface="Comic Sans MS" panose="030F0702030302020204" pitchFamily="66" charset="0"/>
              </a:rPr>
              <a:t>Endothelial</a:t>
            </a:r>
            <a:r>
              <a:rPr lang="pl-PL" sz="2800" b="1" dirty="0">
                <a:solidFill>
                  <a:srgbClr val="3333CC"/>
                </a:solidFill>
                <a:latin typeface="Comic Sans MS" panose="030F0702030302020204" pitchFamily="66" charset="0"/>
              </a:rPr>
              <a:t> </a:t>
            </a:r>
            <a:r>
              <a:rPr lang="pl-PL" sz="2800" b="1" dirty="0" err="1">
                <a:solidFill>
                  <a:srgbClr val="3333CC"/>
                </a:solidFill>
                <a:latin typeface="Comic Sans MS" panose="030F0702030302020204" pitchFamily="66" charset="0"/>
              </a:rPr>
              <a:t>permeability</a:t>
            </a:r>
            <a:endParaRPr lang="pl-PL" sz="2800" b="1" dirty="0">
              <a:solidFill>
                <a:srgbClr val="3333CC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412776"/>
            <a:ext cx="8569282" cy="3947660"/>
          </a:xfrm>
          <a:prstGeom prst="rect">
            <a:avLst/>
          </a:prstGeom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683567" y="5949280"/>
            <a:ext cx="5544617" cy="621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9pPr>
          </a:lstStyle>
          <a:p>
            <a:pPr defTabSz="685800">
              <a:tabLst>
                <a:tab pos="542925" algn="l"/>
                <a:tab pos="1085850" algn="l"/>
                <a:tab pos="1628775" algn="l"/>
                <a:tab pos="2171700" algn="l"/>
                <a:tab pos="2714625" algn="l"/>
              </a:tabLst>
            </a:pPr>
            <a:r>
              <a:rPr lang="en-GB" altLang="pl-PL" sz="1800" b="1" dirty="0">
                <a:solidFill>
                  <a:schemeClr val="tx1"/>
                </a:solidFill>
                <a:latin typeface="+mn-lt"/>
              </a:rPr>
              <a:t>William C. </a:t>
            </a:r>
            <a:r>
              <a:rPr lang="en-GB" altLang="pl-PL" sz="1800" b="1" dirty="0" err="1">
                <a:solidFill>
                  <a:schemeClr val="tx1"/>
                </a:solidFill>
                <a:latin typeface="+mn-lt"/>
              </a:rPr>
              <a:t>Aird</a:t>
            </a:r>
            <a:r>
              <a:rPr lang="pl-PL" altLang="pl-PL" sz="1800" b="1" dirty="0">
                <a:solidFill>
                  <a:schemeClr val="tx1"/>
                </a:solidFill>
                <a:latin typeface="+mn-lt"/>
              </a:rPr>
              <a:t>: </a:t>
            </a:r>
            <a:r>
              <a:rPr lang="en-GB" altLang="pl-PL" sz="1800" dirty="0">
                <a:solidFill>
                  <a:schemeClr val="tx1"/>
                </a:solidFill>
                <a:latin typeface="+mn-lt"/>
              </a:rPr>
              <a:t>Circulation Research. 2007</a:t>
            </a:r>
            <a:r>
              <a:rPr lang="pl-PL" altLang="pl-PL" sz="1800" dirty="0">
                <a:solidFill>
                  <a:schemeClr val="tx1"/>
                </a:solidFill>
                <a:latin typeface="+mn-lt"/>
              </a:rPr>
              <a:t>, </a:t>
            </a:r>
            <a:r>
              <a:rPr lang="en-GB" altLang="pl-PL" sz="1800" dirty="0">
                <a:solidFill>
                  <a:schemeClr val="tx1"/>
                </a:solidFill>
                <a:latin typeface="+mn-lt"/>
              </a:rPr>
              <a:t>100:158-173</a:t>
            </a:r>
            <a:r>
              <a:rPr lang="pl-PL" altLang="pl-PL" sz="1800" dirty="0">
                <a:solidFill>
                  <a:schemeClr val="tx1"/>
                </a:solidFill>
                <a:latin typeface="+mn-lt"/>
              </a:rPr>
              <a:t>.</a:t>
            </a:r>
            <a:endParaRPr lang="en-GB" altLang="pl-PL" sz="18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1619672" y="1412776"/>
            <a:ext cx="1523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err="1">
                <a:latin typeface="+mj-lt"/>
                <a:cs typeface="Arial" panose="020B0604020202020204" pitchFamily="34" charset="0"/>
              </a:rPr>
              <a:t>arteries</a:t>
            </a:r>
            <a:r>
              <a:rPr lang="pl-PL" b="1" dirty="0">
                <a:latin typeface="+mj-lt"/>
                <a:cs typeface="Arial" panose="020B0604020202020204" pitchFamily="34" charset="0"/>
              </a:rPr>
              <a:t>, </a:t>
            </a:r>
            <a:r>
              <a:rPr lang="pl-PL" b="1" dirty="0" err="1">
                <a:latin typeface="+mj-lt"/>
                <a:cs typeface="Arial" panose="020B0604020202020204" pitchFamily="34" charset="0"/>
              </a:rPr>
              <a:t>veins</a:t>
            </a:r>
            <a:endParaRPr lang="pl-PL" b="1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447096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Znalezione obrazy dla zapytania endothelium and cancer cel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" y="1628800"/>
            <a:ext cx="901065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2339752" y="548680"/>
            <a:ext cx="5017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b="1" dirty="0" err="1">
                <a:solidFill>
                  <a:srgbClr val="3333CC"/>
                </a:solidFill>
                <a:latin typeface="Comic Sans MS" panose="030F0702030302020204" pitchFamily="66" charset="0"/>
              </a:rPr>
              <a:t>Endothelial</a:t>
            </a:r>
            <a:r>
              <a:rPr lang="pl-PL" sz="2800" b="1" dirty="0">
                <a:solidFill>
                  <a:srgbClr val="3333CC"/>
                </a:solidFill>
                <a:latin typeface="Comic Sans MS" panose="030F0702030302020204" pitchFamily="66" charset="0"/>
              </a:rPr>
              <a:t> </a:t>
            </a:r>
            <a:r>
              <a:rPr lang="pl-PL" sz="2800" b="1" dirty="0" err="1">
                <a:solidFill>
                  <a:srgbClr val="3333CC"/>
                </a:solidFill>
                <a:latin typeface="Comic Sans MS" panose="030F0702030302020204" pitchFamily="66" charset="0"/>
              </a:rPr>
              <a:t>cells</a:t>
            </a:r>
            <a:r>
              <a:rPr lang="pl-PL" sz="2800" b="1" dirty="0">
                <a:solidFill>
                  <a:srgbClr val="3333CC"/>
                </a:solidFill>
                <a:latin typeface="Comic Sans MS" panose="030F0702030302020204" pitchFamily="66" charset="0"/>
              </a:rPr>
              <a:t> and </a:t>
            </a:r>
            <a:r>
              <a:rPr lang="pl-PL" sz="2800" b="1" dirty="0" err="1">
                <a:solidFill>
                  <a:srgbClr val="3333CC"/>
                </a:solidFill>
                <a:latin typeface="Comic Sans MS" panose="030F0702030302020204" pitchFamily="66" charset="0"/>
              </a:rPr>
              <a:t>cancer</a:t>
            </a:r>
            <a:endParaRPr lang="pl-PL" sz="2800" b="1" dirty="0">
              <a:solidFill>
                <a:srgbClr val="3333CC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323528" y="5887234"/>
            <a:ext cx="59826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/>
              <a:t>Nicolas </a:t>
            </a:r>
            <a:r>
              <a:rPr lang="pl-PL" b="1" dirty="0" err="1"/>
              <a:t>Reymond</a:t>
            </a:r>
            <a:r>
              <a:rPr lang="pl-PL" dirty="0"/>
              <a:t>: N</a:t>
            </a:r>
            <a:r>
              <a:rPr lang="en-US" dirty="0" err="1"/>
              <a:t>ature</a:t>
            </a:r>
            <a:r>
              <a:rPr lang="en-US" dirty="0"/>
              <a:t> Reviews Cancer</a:t>
            </a:r>
            <a:r>
              <a:rPr lang="pl-PL" dirty="0"/>
              <a:t> 2013, </a:t>
            </a:r>
            <a:r>
              <a:rPr lang="en-US" dirty="0"/>
              <a:t>13, 858–870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10505256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Znalezione obrazy dla zapytania Angiopoietin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776001"/>
            <a:ext cx="5964887" cy="547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rostokąt 1"/>
          <p:cNvSpPr/>
          <p:nvPr/>
        </p:nvSpPr>
        <p:spPr>
          <a:xfrm>
            <a:off x="1187624" y="158058"/>
            <a:ext cx="73821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pl-PL" sz="2800" b="1" dirty="0" err="1">
                <a:solidFill>
                  <a:srgbClr val="3333CC"/>
                </a:solidFill>
                <a:latin typeface="Comic Sans MS" panose="030F0702030302020204" pitchFamily="66" charset="0"/>
              </a:rPr>
              <a:t>Tumour</a:t>
            </a:r>
            <a:r>
              <a:rPr lang="pl-PL" sz="2800" b="1" dirty="0">
                <a:solidFill>
                  <a:srgbClr val="3333CC"/>
                </a:solidFill>
                <a:latin typeface="Comic Sans MS" panose="030F0702030302020204" pitchFamily="66" charset="0"/>
              </a:rPr>
              <a:t> – </a:t>
            </a:r>
            <a:r>
              <a:rPr lang="pl-PL" sz="2800" b="1" dirty="0" err="1">
                <a:solidFill>
                  <a:srgbClr val="3333CC"/>
                </a:solidFill>
                <a:latin typeface="Comic Sans MS" panose="030F0702030302020204" pitchFamily="66" charset="0"/>
              </a:rPr>
              <a:t>Endothelial</a:t>
            </a:r>
            <a:r>
              <a:rPr lang="pl-PL" sz="2800" b="1" dirty="0">
                <a:solidFill>
                  <a:srgbClr val="3333CC"/>
                </a:solidFill>
                <a:latin typeface="Comic Sans MS" panose="030F0702030302020204" pitchFamily="66" charset="0"/>
              </a:rPr>
              <a:t> Cell </a:t>
            </a:r>
            <a:r>
              <a:rPr lang="pl-PL" sz="2800" b="1" dirty="0" err="1">
                <a:solidFill>
                  <a:srgbClr val="3333CC"/>
                </a:solidFill>
                <a:latin typeface="Comic Sans MS" panose="030F0702030302020204" pitchFamily="66" charset="0"/>
              </a:rPr>
              <a:t>Communication</a:t>
            </a:r>
            <a:endParaRPr lang="pl-PL" sz="2800" b="1" dirty="0">
              <a:solidFill>
                <a:srgbClr val="3333CC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251520" y="6444698"/>
            <a:ext cx="6847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pl-PL" b="1" dirty="0">
                <a:solidFill>
                  <a:srgbClr val="333333"/>
                </a:solidFill>
              </a:rPr>
              <a:t>Bruno M. </a:t>
            </a:r>
            <a:r>
              <a:rPr lang="pl-PL" b="1" dirty="0" err="1">
                <a:solidFill>
                  <a:srgbClr val="333333"/>
                </a:solidFill>
              </a:rPr>
              <a:t>Lopes-Bastos</a:t>
            </a:r>
            <a:r>
              <a:rPr lang="pl-PL" dirty="0">
                <a:solidFill>
                  <a:srgbClr val="333333"/>
                </a:solidFill>
              </a:rPr>
              <a:t>: </a:t>
            </a:r>
            <a:r>
              <a:rPr lang="en-US" dirty="0"/>
              <a:t>ANTICANCER RESEARCH</a:t>
            </a:r>
            <a:r>
              <a:rPr lang="pl-PL" dirty="0"/>
              <a:t>, 2016,</a:t>
            </a:r>
            <a:r>
              <a:rPr lang="en-US" dirty="0"/>
              <a:t> 36: 1119-1126</a:t>
            </a:r>
            <a:r>
              <a:rPr lang="pl-PL" dirty="0"/>
              <a:t>.</a:t>
            </a:r>
            <a:endParaRPr lang="pl-PL" dirty="0">
              <a:solidFill>
                <a:srgbClr val="403838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5177697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2051720" y="692696"/>
            <a:ext cx="41044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solidFill>
                  <a:srgbClr val="3333CC"/>
                </a:solidFill>
                <a:latin typeface="Comic Sans MS" panose="030F0702030302020204" pitchFamily="66" charset="0"/>
              </a:rPr>
              <a:t>        Angiopoietin-2 </a:t>
            </a:r>
          </a:p>
        </p:txBody>
      </p:sp>
      <p:pic>
        <p:nvPicPr>
          <p:cNvPr id="22532" name="Picture 4" descr="Znalezione obrazy dla zapytania Angiopoietin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32856"/>
            <a:ext cx="8638232" cy="3435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rostokąt 1"/>
          <p:cNvSpPr/>
          <p:nvPr/>
        </p:nvSpPr>
        <p:spPr>
          <a:xfrm>
            <a:off x="539552" y="5949280"/>
            <a:ext cx="6550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>
                <a:solidFill>
                  <a:srgbClr val="000000"/>
                </a:solidFill>
              </a:rPr>
              <a:t>Christopher </a:t>
            </a:r>
            <a:r>
              <a:rPr lang="pl-PL" b="1" dirty="0" err="1">
                <a:solidFill>
                  <a:srgbClr val="000000"/>
                </a:solidFill>
              </a:rPr>
              <a:t>Daly</a:t>
            </a:r>
            <a:r>
              <a:rPr lang="pl-PL" b="1" dirty="0">
                <a:solidFill>
                  <a:srgbClr val="000000"/>
                </a:solidFill>
              </a:rPr>
              <a:t> </a:t>
            </a:r>
            <a:r>
              <a:rPr lang="pl-PL" b="1" i="1" dirty="0">
                <a:solidFill>
                  <a:srgbClr val="000000"/>
                </a:solidFill>
              </a:rPr>
              <a:t>et al.</a:t>
            </a:r>
            <a:r>
              <a:rPr lang="pl-PL" b="1" dirty="0">
                <a:solidFill>
                  <a:srgbClr val="000000"/>
                </a:solidFill>
              </a:rPr>
              <a:t>: </a:t>
            </a:r>
            <a:r>
              <a:rPr lang="pl-PL" dirty="0" err="1">
                <a:solidFill>
                  <a:srgbClr val="000000"/>
                </a:solidFill>
              </a:rPr>
              <a:t>Cancer</a:t>
            </a:r>
            <a:r>
              <a:rPr lang="pl-PL" dirty="0">
                <a:solidFill>
                  <a:srgbClr val="000000"/>
                </a:solidFill>
              </a:rPr>
              <a:t> </a:t>
            </a:r>
            <a:r>
              <a:rPr lang="pl-PL" dirty="0" err="1">
                <a:solidFill>
                  <a:srgbClr val="000000"/>
                </a:solidFill>
              </a:rPr>
              <a:t>Research</a:t>
            </a:r>
            <a:r>
              <a:rPr lang="pl-PL" dirty="0">
                <a:solidFill>
                  <a:srgbClr val="000000"/>
                </a:solidFill>
              </a:rPr>
              <a:t> 2013, </a:t>
            </a:r>
            <a:r>
              <a:rPr lang="pl-PL" dirty="0"/>
              <a:t>10.1158/0008-5472.</a:t>
            </a:r>
            <a:r>
              <a:rPr lang="pl-PL" dirty="0">
                <a:solidFill>
                  <a:srgbClr val="000000"/>
                </a:solidFill>
              </a:rPr>
              <a:t>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64266525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251520" y="404664"/>
            <a:ext cx="8712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solidFill>
                  <a:srgbClr val="3333CC"/>
                </a:solidFill>
                <a:latin typeface="Comic Sans MS" panose="030F0702030302020204" pitchFamily="66" charset="0"/>
              </a:rPr>
              <a:t>sFLT-1 (</a:t>
            </a:r>
            <a:r>
              <a:rPr lang="pl-PL" sz="2800" b="1" dirty="0" err="1">
                <a:solidFill>
                  <a:srgbClr val="3333CC"/>
                </a:solidFill>
                <a:latin typeface="Comic Sans MS" panose="030F0702030302020204" pitchFamily="66" charset="0"/>
              </a:rPr>
              <a:t>soluble</a:t>
            </a:r>
            <a:r>
              <a:rPr lang="pl-PL" sz="2800" b="1" dirty="0">
                <a:solidFill>
                  <a:srgbClr val="3333CC"/>
                </a:solidFill>
                <a:latin typeface="Comic Sans MS" panose="030F0702030302020204" pitchFamily="66" charset="0"/>
              </a:rPr>
              <a:t> form </a:t>
            </a:r>
            <a:r>
              <a:rPr lang="pl-PL" sz="2800" b="1" dirty="0" err="1">
                <a:solidFill>
                  <a:srgbClr val="3333CC"/>
                </a:solidFill>
                <a:latin typeface="Comic Sans MS" panose="030F0702030302020204" pitchFamily="66" charset="0"/>
              </a:rPr>
              <a:t>fms-like</a:t>
            </a:r>
            <a:r>
              <a:rPr lang="pl-PL" sz="2800" b="1" dirty="0">
                <a:solidFill>
                  <a:srgbClr val="3333CC"/>
                </a:solidFill>
                <a:latin typeface="Comic Sans MS" panose="030F0702030302020204" pitchFamily="66" charset="0"/>
              </a:rPr>
              <a:t> </a:t>
            </a:r>
            <a:r>
              <a:rPr lang="pl-PL" sz="2800" b="1" dirty="0" err="1">
                <a:solidFill>
                  <a:srgbClr val="3333CC"/>
                </a:solidFill>
                <a:latin typeface="Comic Sans MS" panose="030F0702030302020204" pitchFamily="66" charset="0"/>
              </a:rPr>
              <a:t>tyrosine</a:t>
            </a:r>
            <a:r>
              <a:rPr lang="pl-PL" sz="2800" b="1" dirty="0">
                <a:solidFill>
                  <a:srgbClr val="3333CC"/>
                </a:solidFill>
                <a:latin typeface="Comic Sans MS" panose="030F0702030302020204" pitchFamily="66" charset="0"/>
              </a:rPr>
              <a:t> </a:t>
            </a:r>
            <a:r>
              <a:rPr lang="pl-PL" sz="2800" b="1" dirty="0" err="1">
                <a:solidFill>
                  <a:srgbClr val="3333CC"/>
                </a:solidFill>
                <a:latin typeface="Comic Sans MS" panose="030F0702030302020204" pitchFamily="66" charset="0"/>
              </a:rPr>
              <a:t>kinase</a:t>
            </a:r>
            <a:r>
              <a:rPr lang="pl-PL" sz="2800" b="1" dirty="0">
                <a:solidFill>
                  <a:srgbClr val="3333CC"/>
                </a:solidFill>
                <a:latin typeface="Comic Sans MS" panose="030F0702030302020204" pitchFamily="66" charset="0"/>
              </a:rPr>
              <a:t> 1) </a:t>
            </a:r>
          </a:p>
        </p:txBody>
      </p:sp>
      <p:pic>
        <p:nvPicPr>
          <p:cNvPr id="8197" name="Picture 5" descr="Znalezione obrazy dla zapytania sFL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412776"/>
            <a:ext cx="5544616" cy="513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4054067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699792" y="404664"/>
            <a:ext cx="3667384" cy="556114"/>
          </a:xfrm>
        </p:spPr>
        <p:txBody>
          <a:bodyPr>
            <a:normAutofit/>
          </a:bodyPr>
          <a:lstStyle/>
          <a:p>
            <a:r>
              <a:rPr lang="pl-PL" sz="2800" b="1">
                <a:solidFill>
                  <a:srgbClr val="3333CC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Adrenomedullin</a:t>
            </a:r>
            <a:endParaRPr lang="pl-PL" sz="2800" b="1" dirty="0">
              <a:solidFill>
                <a:srgbClr val="3333CC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sp>
        <p:nvSpPr>
          <p:cNvPr id="4" name="AutoShape 2" descr="Znalezione obrazy dla zapytania adrenomedullin"/>
          <p:cNvSpPr>
            <a:spLocks noChangeAspect="1" noChangeArrowheads="1"/>
          </p:cNvSpPr>
          <p:nvPr/>
        </p:nvSpPr>
        <p:spPr bwMode="auto">
          <a:xfrm>
            <a:off x="155575" y="-1150938"/>
            <a:ext cx="1905000" cy="240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971600" y="6237312"/>
            <a:ext cx="6051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err="1"/>
              <a:t>Nikitenko</a:t>
            </a:r>
            <a:r>
              <a:rPr lang="pl-PL" b="1" dirty="0"/>
              <a:t> L. </a:t>
            </a:r>
            <a:r>
              <a:rPr lang="pl-PL" b="1" i="1" dirty="0"/>
              <a:t>et al</a:t>
            </a:r>
            <a:r>
              <a:rPr lang="pl-PL" b="1" dirty="0"/>
              <a:t>.: </a:t>
            </a:r>
            <a:r>
              <a:rPr lang="en-US" dirty="0"/>
              <a:t>British Journal of Cancer</a:t>
            </a:r>
            <a:r>
              <a:rPr lang="pl-PL" dirty="0"/>
              <a:t> </a:t>
            </a:r>
            <a:r>
              <a:rPr lang="en-US" dirty="0"/>
              <a:t>2006</a:t>
            </a:r>
            <a:r>
              <a:rPr lang="pl-PL" dirty="0"/>
              <a:t>, </a:t>
            </a:r>
            <a:r>
              <a:rPr lang="en-US" dirty="0"/>
              <a:t>94(1), 1 – 7</a:t>
            </a:r>
            <a:r>
              <a:rPr lang="pl-PL" dirty="0"/>
              <a:t>.</a:t>
            </a:r>
          </a:p>
        </p:txBody>
      </p:sp>
      <p:pic>
        <p:nvPicPr>
          <p:cNvPr id="22530" name="Picture 2" descr="Znalezione obrazy dla zapytania adrenomedullin in canc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1628800"/>
            <a:ext cx="7555185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rostokąt 2"/>
          <p:cNvSpPr/>
          <p:nvPr/>
        </p:nvSpPr>
        <p:spPr>
          <a:xfrm>
            <a:off x="1979712" y="1052736"/>
            <a:ext cx="5724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calcitonin gene-related peptide (CGRP) and amylin 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2540154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771800" y="220463"/>
            <a:ext cx="3672408" cy="720080"/>
          </a:xfrm>
        </p:spPr>
        <p:txBody>
          <a:bodyPr>
            <a:normAutofit/>
          </a:bodyPr>
          <a:lstStyle/>
          <a:p>
            <a:r>
              <a:rPr lang="pl-PL" sz="2800" b="1" dirty="0" err="1">
                <a:solidFill>
                  <a:srgbClr val="3333CC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Adiponectin</a:t>
            </a:r>
            <a:endParaRPr lang="pl-PL" sz="2800" b="1" dirty="0">
              <a:solidFill>
                <a:srgbClr val="3333CC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sp>
        <p:nvSpPr>
          <p:cNvPr id="4" name="AutoShape 2" descr="Znalezione obrazy dla zapytania adiponektyna"/>
          <p:cNvSpPr>
            <a:spLocks noChangeAspect="1" noChangeArrowheads="1"/>
          </p:cNvSpPr>
          <p:nvPr/>
        </p:nvSpPr>
        <p:spPr bwMode="auto">
          <a:xfrm>
            <a:off x="155575" y="-677863"/>
            <a:ext cx="3209925" cy="141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" name="AutoShape 4" descr="Znalezione obrazy dla zapytania adiponektyna"/>
          <p:cNvSpPr>
            <a:spLocks noChangeAspect="1" noChangeArrowheads="1"/>
          </p:cNvSpPr>
          <p:nvPr/>
        </p:nvSpPr>
        <p:spPr bwMode="auto">
          <a:xfrm>
            <a:off x="307975" y="-525463"/>
            <a:ext cx="3209925" cy="141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31746" name="Picture 2" descr="Podobny obra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072834"/>
            <a:ext cx="6264696" cy="4759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Prostokąt 9"/>
          <p:cNvSpPr/>
          <p:nvPr/>
        </p:nvSpPr>
        <p:spPr>
          <a:xfrm>
            <a:off x="6551712" y="1196752"/>
            <a:ext cx="259228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/>
              <a:t>-    </a:t>
            </a:r>
            <a:r>
              <a:rPr lang="en-US" dirty="0"/>
              <a:t>obesity</a:t>
            </a:r>
            <a:endParaRPr lang="pl-PL" dirty="0"/>
          </a:p>
          <a:p>
            <a:pPr marL="285750" indent="-285750">
              <a:buFontTx/>
              <a:buChar char="-"/>
            </a:pPr>
            <a:r>
              <a:rPr lang="en-US" dirty="0"/>
              <a:t>metabolic syndrome</a:t>
            </a:r>
            <a:endParaRPr lang="pl-PL" dirty="0"/>
          </a:p>
          <a:p>
            <a:pPr marL="285750" indent="-285750">
              <a:buFontTx/>
              <a:buChar char="-"/>
            </a:pPr>
            <a:r>
              <a:rPr lang="en-US" dirty="0"/>
              <a:t>insulin resistance</a:t>
            </a:r>
            <a:endParaRPr lang="pl-PL" dirty="0"/>
          </a:p>
          <a:p>
            <a:pPr marL="285750" indent="-285750">
              <a:buFontTx/>
              <a:buChar char="-"/>
            </a:pPr>
            <a:r>
              <a:rPr lang="en-US" dirty="0"/>
              <a:t>type 2 diabetes</a:t>
            </a:r>
            <a:endParaRPr lang="pl-PL" dirty="0"/>
          </a:p>
          <a:p>
            <a:pPr marL="285750" indent="-285750">
              <a:buFontTx/>
              <a:buChar char="-"/>
            </a:pPr>
            <a:r>
              <a:rPr lang="en-US" dirty="0"/>
              <a:t>coronary heart disease</a:t>
            </a:r>
            <a:endParaRPr lang="pl-PL" dirty="0"/>
          </a:p>
          <a:p>
            <a:pPr marL="285750" indent="-285750">
              <a:buFontTx/>
              <a:buChar char="-"/>
            </a:pPr>
            <a:r>
              <a:rPr lang="en-US" dirty="0"/>
              <a:t>Inflammation</a:t>
            </a:r>
            <a:endParaRPr lang="pl-PL" dirty="0"/>
          </a:p>
          <a:p>
            <a:pPr marL="285750" indent="-285750">
              <a:buFontTx/>
              <a:buChar char="-"/>
            </a:pPr>
            <a:r>
              <a:rPr lang="en-US" dirty="0"/>
              <a:t>several types of cancer</a:t>
            </a:r>
            <a:endParaRPr lang="pl-PL" dirty="0"/>
          </a:p>
        </p:txBody>
      </p:sp>
      <p:sp>
        <p:nvSpPr>
          <p:cNvPr id="8" name="Prostokąt 7"/>
          <p:cNvSpPr/>
          <p:nvPr/>
        </p:nvSpPr>
        <p:spPr>
          <a:xfrm>
            <a:off x="322673" y="6231061"/>
            <a:ext cx="77057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pl-PL" b="1" dirty="0"/>
              <a:t>Maria Luisa Panno </a:t>
            </a:r>
            <a:r>
              <a:rPr lang="pl-PL" b="1" i="1" dirty="0"/>
              <a:t>et al</a:t>
            </a:r>
            <a:r>
              <a:rPr lang="pl-PL" b="1" dirty="0"/>
              <a:t>.</a:t>
            </a:r>
            <a:r>
              <a:rPr lang="pl-PL" dirty="0"/>
              <a:t>:  </a:t>
            </a:r>
            <a:r>
              <a:rPr lang="pl-PL" dirty="0" err="1"/>
              <a:t>Current</a:t>
            </a:r>
            <a:r>
              <a:rPr lang="pl-PL" dirty="0"/>
              <a:t> </a:t>
            </a:r>
            <a:r>
              <a:rPr lang="pl-PL" dirty="0" err="1"/>
              <a:t>Opinion</a:t>
            </a:r>
            <a:r>
              <a:rPr lang="pl-PL" dirty="0"/>
              <a:t> in </a:t>
            </a:r>
            <a:r>
              <a:rPr lang="pl-PL" dirty="0" err="1"/>
              <a:t>Pharmacology</a:t>
            </a:r>
            <a:r>
              <a:rPr lang="pl-PL" dirty="0"/>
              <a:t> 2016, 31, 1–7.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27156471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71852"/>
              </p:ext>
            </p:extLst>
          </p:nvPr>
        </p:nvGraphicFramePr>
        <p:xfrm>
          <a:off x="395536" y="908720"/>
          <a:ext cx="7975416" cy="5536529"/>
        </p:xfrm>
        <a:graphic>
          <a:graphicData uri="http://schemas.openxmlformats.org/drawingml/2006/table">
            <a:tbl>
              <a:tblPr bandRow="1"/>
              <a:tblGrid>
                <a:gridCol w="20496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96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11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50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2074">
                <a:tc rowSpan="2"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Biomarker</a:t>
                      </a:r>
                      <a:endParaRPr lang="pl-PL" sz="1400" b="1" dirty="0">
                        <a:solidFill>
                          <a:schemeClr val="bg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 err="1"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Disease</a:t>
                      </a:r>
                      <a:endParaRPr lang="pl-PL" sz="1600" b="1" dirty="0">
                        <a:solidFill>
                          <a:schemeClr val="bg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 err="1"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Concentration</a:t>
                      </a:r>
                      <a:endParaRPr lang="pl-PL" sz="1600" b="1" dirty="0">
                        <a:solidFill>
                          <a:schemeClr val="bg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040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 err="1"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Healthy</a:t>
                      </a:r>
                      <a:r>
                        <a:rPr lang="pl-PL" sz="1600" b="1" dirty="0"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l-PL" sz="1600" b="1" dirty="0" err="1"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volunteers</a:t>
                      </a:r>
                      <a:endParaRPr lang="pl-PL" sz="1600" b="1" dirty="0">
                        <a:solidFill>
                          <a:schemeClr val="bg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 err="1"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Disease</a:t>
                      </a:r>
                      <a:endParaRPr lang="pl-PL" sz="1600" b="1" dirty="0">
                        <a:solidFill>
                          <a:schemeClr val="bg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8250">
                <a:tc rowSpan="2"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sICAM-1</a:t>
                      </a:r>
                      <a:endParaRPr lang="pl-PL" sz="1400" b="1" dirty="0">
                        <a:solidFill>
                          <a:schemeClr val="bg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[ng/mL]</a:t>
                      </a:r>
                      <a:endParaRPr lang="pl-PL" sz="1400" b="1" dirty="0">
                        <a:solidFill>
                          <a:schemeClr val="bg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 b="1" dirty="0" err="1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Metabolic</a:t>
                      </a:r>
                      <a:r>
                        <a:rPr lang="pl-PL" sz="1100" b="1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l-PL" sz="1100" b="1" dirty="0" err="1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syndrome</a:t>
                      </a:r>
                      <a:endParaRPr lang="pl-PL" sz="11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546 ± 130 (n=237)</a:t>
                      </a:r>
                      <a:endParaRPr lang="pl-PL" sz="11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612 ± 173 (n=71)</a:t>
                      </a:r>
                      <a:endParaRPr lang="pl-PL" sz="11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602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 b="1" dirty="0" err="1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Peripheral</a:t>
                      </a:r>
                      <a:r>
                        <a:rPr lang="pl-PL" sz="1100" b="1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l-PL" sz="1100" b="1" dirty="0" err="1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arterial</a:t>
                      </a:r>
                      <a:r>
                        <a:rPr lang="pl-PL" sz="1100" b="1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l-PL" sz="1100" b="1" dirty="0" err="1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disease</a:t>
                      </a:r>
                      <a:endParaRPr lang="pl-PL" sz="11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174.9 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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36.3 (n=74)</a:t>
                      </a:r>
                      <a:endParaRPr lang="pl-PL" sz="11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265.5 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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65.5 (n=78)</a:t>
                      </a:r>
                      <a:endParaRPr lang="pl-PL" sz="11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2828">
                <a:tc rowSpan="3"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sVCAM-1</a:t>
                      </a:r>
                      <a:endParaRPr lang="pl-PL" sz="1400" b="1" dirty="0">
                        <a:solidFill>
                          <a:schemeClr val="bg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[ng/mL]</a:t>
                      </a:r>
                      <a:endParaRPr lang="pl-PL" sz="1400" b="1" dirty="0">
                        <a:solidFill>
                          <a:schemeClr val="bg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 b="1" dirty="0" err="1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Metabolic</a:t>
                      </a:r>
                      <a:r>
                        <a:rPr lang="pl-PL" sz="1100" b="1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l-PL" sz="1100" b="1" dirty="0" err="1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syndrome</a:t>
                      </a:r>
                      <a:endParaRPr lang="pl-PL" sz="11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709 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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327 (n=136)</a:t>
                      </a:r>
                      <a:endParaRPr lang="pl-PL" sz="11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819 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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411 (n=73)</a:t>
                      </a:r>
                      <a:endParaRPr lang="pl-PL" sz="11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7288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 b="1" dirty="0" err="1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Kidney</a:t>
                      </a:r>
                      <a:r>
                        <a:rPr lang="pl-PL" sz="1100" b="1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transplant</a:t>
                      </a:r>
                    </a:p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l-PL" sz="11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449 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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18 (n=50)</a:t>
                      </a:r>
                      <a:endParaRPr lang="pl-PL" sz="11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1495 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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107 (n=52)</a:t>
                      </a:r>
                      <a:endParaRPr lang="pl-PL" sz="11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825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 b="1" dirty="0" err="1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Type</a:t>
                      </a:r>
                      <a:r>
                        <a:rPr lang="pl-PL" sz="1100" b="1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 </a:t>
                      </a:r>
                      <a:r>
                        <a:rPr lang="pl-PL" sz="1100" b="1" dirty="0" err="1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diabetes</a:t>
                      </a:r>
                      <a:endParaRPr lang="pl-PL" sz="11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518 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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151 (n=64)</a:t>
                      </a:r>
                      <a:endParaRPr lang="pl-PL" sz="11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661 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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215 (n=155)</a:t>
                      </a:r>
                      <a:endParaRPr lang="pl-PL" sz="11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8250">
                <a:tc rowSpan="2"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PAI-1</a:t>
                      </a:r>
                      <a:endParaRPr lang="pl-PL" sz="1400" b="1" dirty="0">
                        <a:solidFill>
                          <a:schemeClr val="bg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[ng/mL]</a:t>
                      </a:r>
                      <a:endParaRPr lang="pl-PL" sz="1400" b="1" dirty="0">
                        <a:solidFill>
                          <a:schemeClr val="bg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 b="1" dirty="0" err="1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Metabolic</a:t>
                      </a:r>
                      <a:r>
                        <a:rPr lang="pl-PL" sz="1100" b="1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l-PL" sz="1100" b="1" dirty="0" err="1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syndrome</a:t>
                      </a:r>
                      <a:endParaRPr lang="pl-PL" sz="11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 ± 36 (n=136)</a:t>
                      </a:r>
                      <a:endParaRPr lang="pl-PL" sz="11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 ± 48 (n=73)</a:t>
                      </a:r>
                      <a:endParaRPr lang="pl-PL" sz="11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864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Sepsa</a:t>
                      </a:r>
                      <a:endParaRPr lang="pl-PL" sz="11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25.3 (17.6 - 36.8) (n=221)</a:t>
                      </a:r>
                      <a:endParaRPr lang="pl-PL" sz="11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76.7 (49.4 - 136) (n=221)</a:t>
                      </a:r>
                      <a:endParaRPr lang="pl-PL" sz="11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t-PA</a:t>
                      </a:r>
                      <a:endParaRPr lang="pl-PL" sz="1400" b="1" dirty="0">
                        <a:solidFill>
                          <a:schemeClr val="bg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[ng/mL]</a:t>
                      </a:r>
                      <a:endParaRPr lang="pl-PL" sz="1400" b="1" dirty="0">
                        <a:solidFill>
                          <a:schemeClr val="bg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 b="1" dirty="0" err="1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Metabolic</a:t>
                      </a:r>
                      <a:r>
                        <a:rPr lang="pl-PL" sz="1100" b="1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l-PL" sz="1100" b="1" dirty="0" err="1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syndrome</a:t>
                      </a:r>
                      <a:endParaRPr lang="pl-PL" sz="11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3.6 </a:t>
                      </a: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</a:t>
                      </a: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4.4 (n=237)</a:t>
                      </a:r>
                      <a:endParaRPr lang="pl-PL" sz="1100" b="1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5.8 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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4.8 (n=71)</a:t>
                      </a:r>
                      <a:endParaRPr lang="pl-PL" sz="11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1921">
                <a:tc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sE-sel</a:t>
                      </a:r>
                      <a:endParaRPr lang="pl-PL" sz="1400" b="1" dirty="0">
                        <a:solidFill>
                          <a:schemeClr val="bg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[ng/mL]</a:t>
                      </a:r>
                      <a:endParaRPr lang="pl-PL" sz="1400" b="1" dirty="0">
                        <a:solidFill>
                          <a:schemeClr val="bg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b="1" dirty="0" err="1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Type</a:t>
                      </a:r>
                      <a:r>
                        <a:rPr lang="pl-PL" sz="1100" b="1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 </a:t>
                      </a:r>
                      <a:r>
                        <a:rPr lang="pl-PL" sz="1100" b="1" dirty="0" err="1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diabetes</a:t>
                      </a:r>
                      <a:endParaRPr lang="pl-PL" sz="11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27.9 ± 14.3 (n=64)</a:t>
                      </a:r>
                      <a:endParaRPr lang="pl-PL" sz="1100" b="1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40.7 ± 20.1 (n=155)</a:t>
                      </a:r>
                      <a:endParaRPr lang="pl-PL" sz="11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</a:t>
                      </a:r>
                      <a:r>
                        <a:rPr lang="pl-PL" sz="1400" b="1" dirty="0"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[ng/mL]</a:t>
                      </a:r>
                      <a:endParaRPr lang="pl-PL" sz="1400" b="1" dirty="0">
                        <a:solidFill>
                          <a:schemeClr val="bg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Sepsa</a:t>
                      </a:r>
                      <a:endParaRPr lang="pl-PL" sz="11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2.71 (2.15 - 3.61) (n=45)</a:t>
                      </a:r>
                      <a:endParaRPr lang="pl-PL" sz="1100" b="1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12.44 (8.47 - 33.44) (n=85)</a:t>
                      </a:r>
                      <a:endParaRPr lang="pl-PL" sz="11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96499">
                <a:tc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Endocan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[ng/mL]</a:t>
                      </a:r>
                      <a:endParaRPr lang="pl-PL" sz="1400" b="1" dirty="0">
                        <a:solidFill>
                          <a:schemeClr val="bg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Lang </a:t>
                      </a:r>
                      <a:r>
                        <a:rPr lang="pl-PL" sz="1100" b="1" dirty="0" err="1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cancer</a:t>
                      </a:r>
                      <a:endParaRPr lang="pl-PL" sz="11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Sepsa</a:t>
                      </a:r>
                      <a:endParaRPr lang="pl-PL" sz="11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0.63 </a:t>
                      </a: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</a:t>
                      </a: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0.06 (n=25)</a:t>
                      </a:r>
                      <a:endParaRPr lang="pl-PL" sz="1100" b="1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0.77 </a:t>
                      </a: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</a:t>
                      </a: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0.44 (n=20)</a:t>
                      </a:r>
                      <a:endParaRPr lang="pl-PL" sz="1100" b="1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3.34 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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0.37 (n=50)</a:t>
                      </a:r>
                      <a:endParaRPr lang="pl-PL" sz="11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2.71 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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4.88 (n=63)</a:t>
                      </a:r>
                      <a:endParaRPr lang="pl-PL" sz="11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14805">
                <a:tc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sFLT-1</a:t>
                      </a:r>
                      <a:endParaRPr lang="pl-PL" sz="1400" b="1" dirty="0">
                        <a:solidFill>
                          <a:schemeClr val="bg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en-US" sz="1400" b="1" dirty="0" err="1"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pg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/mL]</a:t>
                      </a:r>
                      <a:endParaRPr lang="pl-PL" sz="1400" b="1" dirty="0">
                        <a:solidFill>
                          <a:schemeClr val="bg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Sepsa</a:t>
                      </a:r>
                      <a:endParaRPr lang="pl-PL" sz="11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 (31 - 51) (n=221)</a:t>
                      </a:r>
                      <a:endParaRPr lang="pl-PL" sz="11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243 (137 - 449) (n=221)</a:t>
                      </a:r>
                      <a:endParaRPr lang="pl-PL" sz="1100" b="1" dirty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6" name="pole tekstowe 5"/>
          <p:cNvSpPr txBox="1"/>
          <p:nvPr/>
        </p:nvSpPr>
        <p:spPr>
          <a:xfrm>
            <a:off x="1187624" y="188640"/>
            <a:ext cx="6599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Endothelial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pl-P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biomarkers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lang="pl-PL" sz="2400" b="1" dirty="0">
                <a:solidFill>
                  <a:srgbClr val="3333CC"/>
                </a:solidFill>
                <a:latin typeface="Comic Sans MS" panose="030F0702030302020204" pitchFamily="66" charset="0"/>
              </a:rPr>
              <a:t>in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pl-P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disease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pl-P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diagnosis</a:t>
            </a:r>
            <a:endParaRPr kumimoji="0" lang="pl-PL" sz="2400" b="1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4781111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6223945"/>
              </p:ext>
            </p:extLst>
          </p:nvPr>
        </p:nvGraphicFramePr>
        <p:xfrm>
          <a:off x="323528" y="1340768"/>
          <a:ext cx="4104457" cy="5319838"/>
        </p:xfrm>
        <a:graphic>
          <a:graphicData uri="http://schemas.openxmlformats.org/drawingml/2006/table">
            <a:tbl>
              <a:tblPr/>
              <a:tblGrid>
                <a:gridCol w="14337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706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4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+mn-cs"/>
                        </a:rPr>
                        <a:t>Protein</a:t>
                      </a:r>
                      <a:endParaRPr kumimoji="0" lang="pl-PL" alt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59902" marR="5990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</a:rPr>
                        <a:t>Amino</a:t>
                      </a:r>
                      <a:r>
                        <a:rPr kumimoji="0" lang="pl-PL" altLang="pl-P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pl-PL" altLang="pl-PL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</a:rPr>
                        <a:t>acid</a:t>
                      </a:r>
                      <a:r>
                        <a:rPr kumimoji="0" lang="pl-PL" altLang="pl-P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kumimoji="0" lang="pl-PL" altLang="pl-PL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</a:rPr>
                        <a:t>sequence</a:t>
                      </a:r>
                      <a:endParaRPr kumimoji="0" lang="pl-PL" alt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altLang="pl-PL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</a:rPr>
                        <a:t>mouse</a:t>
                      </a:r>
                      <a:r>
                        <a:rPr kumimoji="0" lang="pl-PL" altLang="pl-P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</a:rPr>
                        <a:t>/</a:t>
                      </a:r>
                      <a:r>
                        <a:rPr kumimoji="0" lang="pl-PL" altLang="pl-PL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</a:rPr>
                        <a:t>human</a:t>
                      </a:r>
                      <a:endParaRPr kumimoji="0" lang="pl-PL" alt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59902" marR="5990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772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sVCAM-1</a:t>
                      </a:r>
                    </a:p>
                  </a:txBody>
                  <a:tcPr marL="59902" marR="5990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altLang="pl-PL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GSYSLVEAQK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altLang="pl-PL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SLEVTFTPVIEDIGK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altLang="pl-PL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ILETTFIPTIEDTGK</a:t>
                      </a:r>
                      <a:endParaRPr kumimoji="0" lang="pl-PL" altLang="pl-PL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59902" marR="5990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860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sICAM-1</a:t>
                      </a:r>
                    </a:p>
                  </a:txBody>
                  <a:tcPr marL="59902" marR="5990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altLang="pl-PL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LDTPDLLEVGTQQK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altLang="pl-PL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TFDLPATIPK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altLang="pl-PL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EITFTVLASR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 ASVSVTAEDEGTQR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ANLTVVLLR</a:t>
                      </a:r>
                      <a:endParaRPr kumimoji="0" lang="pl-PL" altLang="pl-PL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59902" marR="5990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860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SDC-1</a:t>
                      </a:r>
                    </a:p>
                  </a:txBody>
                  <a:tcPr marL="59902" marR="5990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DEGSYSLEEPK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altLang="pl-PL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VEGGGTSVIK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altLang="pl-PL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ETVQLPITQR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EGEAVVLPEVEPGLTAR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EQEATPRPR</a:t>
                      </a:r>
                      <a:endParaRPr kumimoji="0" lang="pl-PL" altLang="pl-PL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59902" marR="5990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3860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ADN</a:t>
                      </a:r>
                    </a:p>
                  </a:txBody>
                  <a:tcPr marL="59902" marR="5990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IFYNQQNHYDGSTGK</a:t>
                      </a:r>
                      <a:endParaRPr kumimoji="0" lang="pl-PL" altLang="pl-PL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SimSun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pl-PL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SAFSVGLETR</a:t>
                      </a:r>
                      <a:endParaRPr kumimoji="0" lang="pl-PL" altLang="pl-PL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SimSun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pl-PL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VTVPNVPIR</a:t>
                      </a:r>
                      <a:endParaRPr kumimoji="0" lang="pl-PL" altLang="pl-PL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SimSun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GDIGETGVPGAEGPR</a:t>
                      </a:r>
                      <a:endParaRPr kumimoji="0" lang="pl-PL" altLang="pl-PL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SimSun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l-PL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GDPGLIGPK</a:t>
                      </a:r>
                      <a:endParaRPr kumimoji="0" lang="pl-PL" altLang="pl-PL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59902" marR="5990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3860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vWF</a:t>
                      </a:r>
                      <a:endParaRPr kumimoji="0" lang="pl-PL" alt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SimSun" pitchFamily="2" charset="-122"/>
                      </a:endParaRPr>
                    </a:p>
                  </a:txBody>
                  <a:tcPr marL="59902" marR="5990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HIVTFDGQNFK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altLang="pl-PL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ISRPIAPIFIR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altLang="pl-PL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YTLFQIFGK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ILAGPAGDSNVVK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LSGEAYGFVAR</a:t>
                      </a:r>
                      <a:endParaRPr kumimoji="0" lang="pl-PL" altLang="pl-PL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59902" marR="5990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7693836"/>
              </p:ext>
            </p:extLst>
          </p:nvPr>
        </p:nvGraphicFramePr>
        <p:xfrm>
          <a:off x="4572000" y="1316792"/>
          <a:ext cx="4130426" cy="4622865"/>
        </p:xfrm>
        <a:graphic>
          <a:graphicData uri="http://schemas.openxmlformats.org/drawingml/2006/table">
            <a:tbl>
              <a:tblPr/>
              <a:tblGrid>
                <a:gridCol w="16101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</a:rPr>
                        <a:t>Protein</a:t>
                      </a:r>
                    </a:p>
                  </a:txBody>
                  <a:tcPr marL="91425" marR="91425" marT="45729" marB="4572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Amino</a:t>
                      </a:r>
                      <a:r>
                        <a:rPr kumimoji="0" lang="pl-PL" altLang="pl-P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 </a:t>
                      </a:r>
                      <a:r>
                        <a:rPr kumimoji="0" lang="pl-PL" altLang="pl-PL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acid</a:t>
                      </a:r>
                      <a:r>
                        <a:rPr kumimoji="0" lang="pl-PL" altLang="pl-P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 </a:t>
                      </a:r>
                      <a:r>
                        <a:rPr kumimoji="0" lang="pl-PL" altLang="pl-PL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sequence</a:t>
                      </a:r>
                      <a:endParaRPr kumimoji="0" lang="pl-PL" alt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SimSun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mouse</a:t>
                      </a:r>
                      <a:r>
                        <a:rPr kumimoji="0" lang="pl-PL" altLang="pl-P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/</a:t>
                      </a:r>
                      <a:r>
                        <a:rPr kumimoji="0" lang="pl-PL" altLang="pl-PL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human</a:t>
                      </a:r>
                      <a:endParaRPr kumimoji="0" lang="pl-PL" alt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SimSun" pitchFamily="2" charset="-122"/>
                      </a:endParaRPr>
                    </a:p>
                  </a:txBody>
                  <a:tcPr marL="91425" marR="91425" marT="45729" marB="4572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57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sE-selektyna</a:t>
                      </a:r>
                      <a:endParaRPr kumimoji="0" lang="pl-PL" altLang="pl-PL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SimSun" pitchFamily="2" charset="-122"/>
                      </a:endParaRPr>
                    </a:p>
                  </a:txBody>
                  <a:tcPr marL="91425" marR="91425" marT="45729" marB="4572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altLang="pl-PL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EEINYLNSNLK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altLang="pl-PL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DYTHLVAIQNK</a:t>
                      </a:r>
                      <a:endParaRPr kumimoji="0" lang="pl-PL" altLang="pl-PL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91425" marR="91425" marT="45729" marB="4572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705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ADM</a:t>
                      </a:r>
                    </a:p>
                  </a:txBody>
                  <a:tcPr marL="91425" marR="91425" marT="45729" marB="4572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algn="ctr"/>
                      <a:r>
                        <a:rPr lang="pl-PL" sz="1200" kern="120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ISPQGYGR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pl-PL" sz="1200" kern="120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LAHQIYQLTDK</a:t>
                      </a:r>
                    </a:p>
                  </a:txBody>
                  <a:tcPr marL="91425" marR="91425" marT="45729" marB="4572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626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tabLst>
                          <a:tab pos="225425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>
                        <a:spcBef>
                          <a:spcPct val="20000"/>
                        </a:spcBef>
                        <a:buFont typeface="Arial" charset="0"/>
                        <a:tabLst>
                          <a:tab pos="225425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>
                        <a:spcBef>
                          <a:spcPct val="20000"/>
                        </a:spcBef>
                        <a:buFont typeface="Arial" charset="0"/>
                        <a:tabLst>
                          <a:tab pos="225425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>
                        <a:spcBef>
                          <a:spcPct val="20000"/>
                        </a:spcBef>
                        <a:buFont typeface="Arial" charset="0"/>
                        <a:tabLst>
                          <a:tab pos="2254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>
                        <a:spcBef>
                          <a:spcPct val="20000"/>
                        </a:spcBef>
                        <a:buFont typeface="Arial" charset="0"/>
                        <a:tabLst>
                          <a:tab pos="2254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254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254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254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254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5425" algn="l"/>
                        </a:tabLst>
                      </a:pPr>
                      <a:r>
                        <a:rPr kumimoji="0" lang="pl-PL" altLang="pl-P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Angp-2</a:t>
                      </a:r>
                    </a:p>
                  </a:txBody>
                  <a:tcPr marL="91425" marR="91425" marT="45729" marB="4572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pl-PL" sz="1200" kern="120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DELQVLVSK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pl-PL" sz="1200" kern="120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ISSISQPGSDFSTK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pl-PL" sz="1200" kern="120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DAPLDYDDSVQR</a:t>
                      </a:r>
                    </a:p>
                  </a:txBody>
                  <a:tcPr marL="91425" marR="91425" marT="45729" marB="4572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69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tabLst>
                          <a:tab pos="225425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>
                        <a:spcBef>
                          <a:spcPct val="20000"/>
                        </a:spcBef>
                        <a:buFont typeface="Arial" charset="0"/>
                        <a:tabLst>
                          <a:tab pos="225425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>
                        <a:spcBef>
                          <a:spcPct val="20000"/>
                        </a:spcBef>
                        <a:buFont typeface="Arial" charset="0"/>
                        <a:tabLst>
                          <a:tab pos="225425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>
                        <a:spcBef>
                          <a:spcPct val="20000"/>
                        </a:spcBef>
                        <a:buFont typeface="Arial" charset="0"/>
                        <a:tabLst>
                          <a:tab pos="2254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>
                        <a:spcBef>
                          <a:spcPct val="20000"/>
                        </a:spcBef>
                        <a:buFont typeface="Arial" charset="0"/>
                        <a:tabLst>
                          <a:tab pos="2254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254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254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254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254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5425" algn="l"/>
                        </a:tabLst>
                      </a:pPr>
                      <a:r>
                        <a:rPr kumimoji="0" lang="pl-PL" altLang="pl-P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EMS-1 </a:t>
                      </a:r>
                    </a:p>
                  </a:txBody>
                  <a:tcPr marL="68568" marR="6856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tabLst>
                          <a:tab pos="225425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>
                        <a:spcBef>
                          <a:spcPct val="20000"/>
                        </a:spcBef>
                        <a:buFont typeface="Arial" charset="0"/>
                        <a:tabLst>
                          <a:tab pos="225425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>
                        <a:spcBef>
                          <a:spcPct val="20000"/>
                        </a:spcBef>
                        <a:buFont typeface="Arial" charset="0"/>
                        <a:tabLst>
                          <a:tab pos="225425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>
                        <a:spcBef>
                          <a:spcPct val="20000"/>
                        </a:spcBef>
                        <a:buFont typeface="Arial" charset="0"/>
                        <a:tabLst>
                          <a:tab pos="2254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>
                        <a:spcBef>
                          <a:spcPct val="20000"/>
                        </a:spcBef>
                        <a:buFont typeface="Arial" charset="0"/>
                        <a:tabLst>
                          <a:tab pos="2254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254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254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254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tabLst>
                          <a:tab pos="225425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25425" algn="l"/>
                        </a:tabLst>
                        <a:defRPr/>
                      </a:pPr>
                      <a:r>
                        <a:rPr kumimoji="0" lang="pl-PL" altLang="pl-PL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TSASHTER</a:t>
                      </a:r>
                    </a:p>
                  </a:txBody>
                  <a:tcPr marL="68568" marR="68568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091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PAI-1</a:t>
                      </a:r>
                    </a:p>
                  </a:txBody>
                  <a:tcPr marL="59892" marR="5989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FSLETEVDLR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altLang="pl-PL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GAVDELTR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altLang="pl-PL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TPFLEASTHQR</a:t>
                      </a:r>
                      <a:endParaRPr kumimoji="0" lang="pl-PL" altLang="pl-PL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59892" marR="5989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407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t-PA</a:t>
                      </a:r>
                    </a:p>
                  </a:txBody>
                  <a:tcPr marL="59892" marR="5989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45720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91440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3716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82880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indent="317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DVPGVYTK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altLang="pl-PL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TNSQALGLGR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altLang="pl-PL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SimSun" pitchFamily="2" charset="-122"/>
                        </a:rPr>
                        <a:t>HEASSPFFSDR </a:t>
                      </a:r>
                      <a:endParaRPr kumimoji="0" lang="pl-PL" altLang="pl-PL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L="59892" marR="5989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6987573"/>
              </p:ext>
            </p:extLst>
          </p:nvPr>
        </p:nvGraphicFramePr>
        <p:xfrm>
          <a:off x="4572000" y="5939657"/>
          <a:ext cx="4130426" cy="792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01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>
                          <a:solidFill>
                            <a:schemeClr val="tx1"/>
                          </a:solidFill>
                        </a:rPr>
                        <a:t>sFLT-1</a:t>
                      </a:r>
                    </a:p>
                  </a:txBody>
                  <a:tcPr marL="91425" marR="91425" marT="45635" marB="45635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VTEEDEGVYR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YLPTSTSK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YLVHGYSLIIK</a:t>
                      </a:r>
                      <a:endParaRPr lang="pl-PL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45635" marB="45635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pole tekstowe 2"/>
          <p:cNvSpPr txBox="1"/>
          <p:nvPr/>
        </p:nvSpPr>
        <p:spPr>
          <a:xfrm>
            <a:off x="899592" y="476672"/>
            <a:ext cx="8676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>
                <a:solidFill>
                  <a:srgbClr val="3333CC"/>
                </a:solidFill>
                <a:latin typeface="Comic Sans MS" panose="030F0702030302020204" pitchFamily="66" charset="0"/>
              </a:rPr>
              <a:t>Multi-protein-</a:t>
            </a:r>
            <a:r>
              <a:rPr lang="pl-PL" sz="2400" b="1" dirty="0" err="1">
                <a:solidFill>
                  <a:srgbClr val="3333CC"/>
                </a:solidFill>
                <a:latin typeface="Comic Sans MS" panose="030F0702030302020204" pitchFamily="66" charset="0"/>
              </a:rPr>
              <a:t>based</a:t>
            </a:r>
            <a:r>
              <a:rPr lang="pl-PL" sz="2400" b="1" dirty="0">
                <a:solidFill>
                  <a:srgbClr val="3333CC"/>
                </a:solidFill>
                <a:latin typeface="Comic Sans MS" panose="030F0702030302020204" pitchFamily="66" charset="0"/>
              </a:rPr>
              <a:t> </a:t>
            </a:r>
            <a:r>
              <a:rPr lang="pl-PL" sz="2400" b="1" dirty="0" err="1">
                <a:solidFill>
                  <a:srgbClr val="3333CC"/>
                </a:solidFill>
                <a:latin typeface="Comic Sans MS" panose="030F0702030302020204" pitchFamily="66" charset="0"/>
              </a:rPr>
              <a:t>microLC</a:t>
            </a:r>
            <a:r>
              <a:rPr lang="pl-PL" sz="2400" b="1" dirty="0">
                <a:solidFill>
                  <a:srgbClr val="3333CC"/>
                </a:solidFill>
                <a:latin typeface="Comic Sans MS" panose="030F0702030302020204" pitchFamily="66" charset="0"/>
              </a:rPr>
              <a:t>/MS-MRM </a:t>
            </a:r>
            <a:r>
              <a:rPr lang="pl-PL" sz="2400" b="1" dirty="0" err="1">
                <a:solidFill>
                  <a:srgbClr val="3333CC"/>
                </a:solidFill>
                <a:latin typeface="Comic Sans MS" panose="030F0702030302020204" pitchFamily="66" charset="0"/>
              </a:rPr>
              <a:t>method</a:t>
            </a:r>
            <a:endParaRPr lang="pl-PL" sz="2400" b="1" dirty="0">
              <a:solidFill>
                <a:srgbClr val="3333CC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9128397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Obraz 15" descr="chromatogram podpisany_bez jednostek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5576" y="1556792"/>
            <a:ext cx="7596844" cy="3982820"/>
          </a:xfrm>
          <a:prstGeom prst="rect">
            <a:avLst/>
          </a:prstGeom>
        </p:spPr>
      </p:pic>
      <p:sp>
        <p:nvSpPr>
          <p:cNvPr id="18" name="pole tekstowe 17"/>
          <p:cNvSpPr txBox="1"/>
          <p:nvPr/>
        </p:nvSpPr>
        <p:spPr>
          <a:xfrm>
            <a:off x="-828600" y="620688"/>
            <a:ext cx="9540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solidFill>
                  <a:srgbClr val="3333CC"/>
                </a:solidFill>
              </a:rPr>
              <a:t>                 </a:t>
            </a:r>
            <a:r>
              <a:rPr lang="pl-PL" sz="2800" b="1" dirty="0" err="1">
                <a:solidFill>
                  <a:srgbClr val="3333CC"/>
                </a:solidFill>
                <a:latin typeface="Comic Sans MS" panose="030F0702030302020204" pitchFamily="66" charset="0"/>
              </a:rPr>
              <a:t>Extracted</a:t>
            </a:r>
            <a:r>
              <a:rPr lang="pl-PL" sz="2800" b="1" dirty="0">
                <a:solidFill>
                  <a:srgbClr val="3333CC"/>
                </a:solidFill>
                <a:latin typeface="Comic Sans MS" panose="030F0702030302020204" pitchFamily="66" charset="0"/>
              </a:rPr>
              <a:t> </a:t>
            </a:r>
            <a:r>
              <a:rPr lang="pl-PL" sz="2800" b="1" dirty="0" err="1">
                <a:solidFill>
                  <a:srgbClr val="3333CC"/>
                </a:solidFill>
                <a:latin typeface="Comic Sans MS" panose="030F0702030302020204" pitchFamily="66" charset="0"/>
              </a:rPr>
              <a:t>ion</a:t>
            </a:r>
            <a:r>
              <a:rPr lang="pl-PL" sz="2800" b="1" dirty="0">
                <a:solidFill>
                  <a:srgbClr val="3333CC"/>
                </a:solidFill>
                <a:latin typeface="Comic Sans MS" panose="030F0702030302020204" pitchFamily="66" charset="0"/>
              </a:rPr>
              <a:t> </a:t>
            </a:r>
            <a:r>
              <a:rPr lang="pl-PL" sz="2800" b="1" dirty="0" err="1">
                <a:solidFill>
                  <a:srgbClr val="3333CC"/>
                </a:solidFill>
                <a:latin typeface="Comic Sans MS" panose="030F0702030302020204" pitchFamily="66" charset="0"/>
              </a:rPr>
              <a:t>chromatogram</a:t>
            </a:r>
            <a:r>
              <a:rPr lang="pl-PL" sz="2800" b="1" dirty="0">
                <a:solidFill>
                  <a:srgbClr val="3333CC"/>
                </a:solidFill>
                <a:latin typeface="Comic Sans MS" panose="030F0702030302020204" pitchFamily="66" charset="0"/>
              </a:rPr>
              <a:t> in </a:t>
            </a:r>
            <a:r>
              <a:rPr lang="pl-PL" sz="2800" b="1" dirty="0" err="1">
                <a:solidFill>
                  <a:srgbClr val="3333CC"/>
                </a:solidFill>
                <a:latin typeface="Comic Sans MS" panose="030F0702030302020204" pitchFamily="66" charset="0"/>
              </a:rPr>
              <a:t>scheduled</a:t>
            </a:r>
            <a:r>
              <a:rPr lang="pl-PL" sz="2800" b="1" dirty="0">
                <a:solidFill>
                  <a:srgbClr val="3333CC"/>
                </a:solidFill>
                <a:latin typeface="Comic Sans MS" panose="030F0702030302020204" pitchFamily="66" charset="0"/>
              </a:rPr>
              <a:t> MRM</a:t>
            </a:r>
          </a:p>
        </p:txBody>
      </p:sp>
      <p:sp>
        <p:nvSpPr>
          <p:cNvPr id="8" name="Symbol zastępczy zawartości 2"/>
          <p:cNvSpPr>
            <a:spLocks noGrp="1"/>
          </p:cNvSpPr>
          <p:nvPr>
            <p:ph idx="1"/>
          </p:nvPr>
        </p:nvSpPr>
        <p:spPr>
          <a:xfrm>
            <a:off x="287016" y="6353944"/>
            <a:ext cx="8856984" cy="504056"/>
          </a:xfrm>
        </p:spPr>
        <p:txBody>
          <a:bodyPr>
            <a:normAutofit fontScale="92500"/>
          </a:bodyPr>
          <a:lstStyle/>
          <a:p>
            <a:pPr marL="0" indent="0" eaLnBrk="1" hangingPunct="1">
              <a:spcBef>
                <a:spcPct val="0"/>
              </a:spcBef>
              <a:buNone/>
            </a:pPr>
            <a:r>
              <a:rPr lang="pl-PL" sz="1800" dirty="0">
                <a:latin typeface="Comic Sans MS" panose="030F0702030302020204" pitchFamily="66" charset="0"/>
              </a:rPr>
              <a:t>micro</a:t>
            </a:r>
            <a:r>
              <a:rPr lang="en-US" sz="1800" dirty="0">
                <a:latin typeface="Comic Sans MS" panose="030F0702030302020204" pitchFamily="66" charset="0"/>
              </a:rPr>
              <a:t>LC </a:t>
            </a:r>
            <a:r>
              <a:rPr lang="en-US" sz="1800" dirty="0" err="1">
                <a:latin typeface="Comic Sans MS" panose="030F0702030302020204" pitchFamily="66" charset="0"/>
              </a:rPr>
              <a:t>Nexera</a:t>
            </a:r>
            <a:r>
              <a:rPr lang="en-US" sz="1800" dirty="0">
                <a:latin typeface="Comic Sans MS" panose="030F0702030302020204" pitchFamily="66" charset="0"/>
              </a:rPr>
              <a:t> (Shimadzu) coupled to QTRAP 5500 mass</a:t>
            </a:r>
            <a:r>
              <a:rPr lang="pl-PL" sz="1800" dirty="0">
                <a:latin typeface="Comic Sans MS" panose="030F0702030302020204" pitchFamily="66" charset="0"/>
              </a:rPr>
              <a:t> </a:t>
            </a:r>
            <a:r>
              <a:rPr lang="pl-PL" sz="1800" dirty="0" err="1">
                <a:latin typeface="Comic Sans MS" panose="030F0702030302020204" pitchFamily="66" charset="0"/>
              </a:rPr>
              <a:t>spectrometer</a:t>
            </a:r>
            <a:r>
              <a:rPr lang="pl-PL" sz="1800" dirty="0">
                <a:latin typeface="Comic Sans MS" panose="030F0702030302020204" pitchFamily="66" charset="0"/>
              </a:rPr>
              <a:t> (AB</a:t>
            </a:r>
            <a:r>
              <a:rPr lang="en-US" sz="1800" dirty="0">
                <a:latin typeface="Comic Sans MS" panose="030F0702030302020204" pitchFamily="66" charset="0"/>
              </a:rPr>
              <a:t>S</a:t>
            </a:r>
            <a:r>
              <a:rPr lang="pl-PL" sz="1800" dirty="0" err="1">
                <a:latin typeface="Comic Sans MS" panose="030F0702030302020204" pitchFamily="66" charset="0"/>
              </a:rPr>
              <a:t>ciex</a:t>
            </a:r>
            <a:r>
              <a:rPr lang="en-US" sz="1800" dirty="0">
                <a:latin typeface="Comic Sans MS" panose="030F0702030302020204" pitchFamily="66" charset="0"/>
              </a:rPr>
              <a:t> </a:t>
            </a:r>
            <a:r>
              <a:rPr lang="pl-PL" sz="1800" dirty="0">
                <a:latin typeface="Comic Sans MS" panose="030F0702030302020204" pitchFamily="66" charset="0"/>
              </a:rPr>
              <a:t>)</a:t>
            </a:r>
            <a:endParaRPr lang="en-US" sz="1800" dirty="0">
              <a:latin typeface="Comic Sans MS" panose="030F0702030302020204" pitchFamily="66" charset="0"/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4067944" y="5733256"/>
            <a:ext cx="1202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Time [min]</a:t>
            </a:r>
          </a:p>
        </p:txBody>
      </p:sp>
      <p:sp>
        <p:nvSpPr>
          <p:cNvPr id="3" name="pole tekstowe 2"/>
          <p:cNvSpPr txBox="1"/>
          <p:nvPr/>
        </p:nvSpPr>
        <p:spPr>
          <a:xfrm rot="16200000">
            <a:off x="-313699" y="3059718"/>
            <a:ext cx="1499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Intensity</a:t>
            </a:r>
            <a:r>
              <a:rPr lang="pl-PL" dirty="0"/>
              <a:t> [</a:t>
            </a:r>
            <a:r>
              <a:rPr lang="pl-PL" dirty="0" err="1"/>
              <a:t>cps</a:t>
            </a:r>
            <a:r>
              <a:rPr lang="pl-PL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3745556111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Prostokąt 5"/>
          <p:cNvSpPr>
            <a:spLocks noChangeArrowheads="1"/>
          </p:cNvSpPr>
          <p:nvPr/>
        </p:nvSpPr>
        <p:spPr bwMode="auto">
          <a:xfrm>
            <a:off x="1258888" y="2133600"/>
            <a:ext cx="72739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pl-PL" altLang="pl-PL" sz="1600">
              <a:solidFill>
                <a:srgbClr val="7E0000"/>
              </a:solidFill>
            </a:endParaRP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pl-PL" altLang="pl-PL" sz="1600">
              <a:solidFill>
                <a:srgbClr val="7E0000"/>
              </a:solidFill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683568" y="1628800"/>
            <a:ext cx="7705725" cy="409342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algn="just" defTabSz="914400" eaLnBrk="0" fontAlgn="base" hangingPunct="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 err="1"/>
              <a:t>orthotopic</a:t>
            </a:r>
            <a:r>
              <a:rPr lang="pl-PL" sz="2400" b="1" dirty="0"/>
              <a:t> </a:t>
            </a:r>
            <a:r>
              <a:rPr lang="en-US" sz="2400" b="1" dirty="0"/>
              <a:t>inoculation</a:t>
            </a:r>
            <a:r>
              <a:rPr lang="pl-PL" sz="2400" dirty="0"/>
              <a:t> of</a:t>
            </a:r>
            <a:r>
              <a:rPr lang="en-US" sz="2400" dirty="0"/>
              <a:t> 4T1 breast cancer cells into the mammary fat pad of the immune–competent BALB/c female mice</a:t>
            </a:r>
            <a:endParaRPr lang="pl-PL" sz="2400" b="1" dirty="0"/>
          </a:p>
          <a:p>
            <a:pPr marL="285750" indent="-285750" algn="just" defTabSz="914400" eaLnBrk="0" fontAlgn="base" hangingPunct="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pl-PL" sz="2400" b="1" dirty="0" err="1"/>
              <a:t>desease</a:t>
            </a:r>
            <a:r>
              <a:rPr lang="pl-PL" sz="2400" b="1" dirty="0"/>
              <a:t> </a:t>
            </a:r>
            <a:r>
              <a:rPr lang="pl-PL" sz="2400" b="1" dirty="0" err="1"/>
              <a:t>progression</a:t>
            </a:r>
            <a:r>
              <a:rPr lang="pl-PL" sz="2400" b="1" dirty="0"/>
              <a:t> </a:t>
            </a:r>
            <a:r>
              <a:rPr lang="pl-PL" sz="2400" dirty="0"/>
              <a:t>i</a:t>
            </a:r>
            <a:r>
              <a:rPr lang="en-US" sz="2400" dirty="0"/>
              <a:t>n every week throughout the experimental period</a:t>
            </a:r>
            <a:r>
              <a:rPr lang="pl-PL" sz="2400" dirty="0"/>
              <a:t> </a:t>
            </a:r>
            <a:endParaRPr lang="en-US" sz="2400" dirty="0"/>
          </a:p>
          <a:p>
            <a:pPr marL="285750" indent="-285750" algn="just" defTabSz="914400" eaLnBrk="0" fontAlgn="base" hangingPunct="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pl-PL" sz="2400" b="1" dirty="0"/>
              <a:t>p</a:t>
            </a:r>
            <a:r>
              <a:rPr lang="en-US" sz="2400" b="1" dirty="0" err="1"/>
              <a:t>lasma</a:t>
            </a:r>
            <a:r>
              <a:rPr lang="pl-PL" sz="2400" b="1" dirty="0"/>
              <a:t>, </a:t>
            </a:r>
            <a:r>
              <a:rPr lang="pl-PL" sz="2400" b="1" dirty="0" err="1"/>
              <a:t>lungs</a:t>
            </a:r>
            <a:r>
              <a:rPr lang="pl-PL" sz="2400" b="1" dirty="0"/>
              <a:t> and tumor</a:t>
            </a:r>
            <a:r>
              <a:rPr lang="en-US" sz="2400" b="1" dirty="0"/>
              <a:t> samples</a:t>
            </a:r>
            <a:r>
              <a:rPr lang="en-US" sz="2400" dirty="0"/>
              <a:t> collect</a:t>
            </a:r>
            <a:r>
              <a:rPr lang="pl-PL" sz="2400" dirty="0" err="1"/>
              <a:t>ion</a:t>
            </a:r>
            <a:r>
              <a:rPr lang="pl-PL" sz="2400" dirty="0"/>
              <a:t> </a:t>
            </a:r>
            <a:r>
              <a:rPr lang="en-US" sz="2400" dirty="0"/>
              <a:t>1, 2, 4 and 5 weeks after cancer cells </a:t>
            </a:r>
            <a:r>
              <a:rPr lang="pl-PL" sz="2400" dirty="0" err="1"/>
              <a:t>inoculation</a:t>
            </a:r>
            <a:endParaRPr lang="en-US" sz="2400" dirty="0"/>
          </a:p>
          <a:p>
            <a:pPr marL="285750" indent="-285750" algn="just" defTabSz="914400" eaLnBrk="0" fontAlgn="base" hangingPunct="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/>
              <a:t>measurements: </a:t>
            </a:r>
            <a:r>
              <a:rPr lang="pl-PL" sz="2400" dirty="0" err="1"/>
              <a:t>proteins</a:t>
            </a:r>
            <a:r>
              <a:rPr lang="pl-PL" sz="2400" dirty="0"/>
              <a:t> in </a:t>
            </a:r>
            <a:r>
              <a:rPr lang="en-US" sz="2400" dirty="0"/>
              <a:t>plasma</a:t>
            </a:r>
            <a:r>
              <a:rPr lang="pl-PL" sz="2400" dirty="0"/>
              <a:t>, </a:t>
            </a:r>
            <a:r>
              <a:rPr lang="pl-PL" sz="2400" dirty="0" err="1"/>
              <a:t>lungs</a:t>
            </a:r>
            <a:r>
              <a:rPr lang="pl-PL" sz="2400" dirty="0"/>
              <a:t> and </a:t>
            </a:r>
            <a:r>
              <a:rPr lang="pl-PL" sz="2400" dirty="0" err="1"/>
              <a:t>tumors</a:t>
            </a:r>
            <a:r>
              <a:rPr lang="pl-PL" sz="2400" dirty="0"/>
              <a:t> </a:t>
            </a:r>
            <a:r>
              <a:rPr lang="en-GB" sz="2400" dirty="0"/>
              <a:t> </a:t>
            </a:r>
            <a:endParaRPr lang="pl-PL" sz="2400" dirty="0"/>
          </a:p>
          <a:p>
            <a:pPr marL="285750" indent="-285750" algn="just" defTabSz="914400" eaLnBrk="0" fontAlgn="base" hangingPunct="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pl-PL" sz="2400" b="1" dirty="0" err="1"/>
              <a:t>assessment</a:t>
            </a:r>
            <a:r>
              <a:rPr lang="pl-PL" sz="2400" b="1" dirty="0"/>
              <a:t>:</a:t>
            </a:r>
            <a:r>
              <a:rPr lang="pl-PL" sz="2400" dirty="0"/>
              <a:t> </a:t>
            </a:r>
            <a:r>
              <a:rPr lang="en-GB" sz="2400" dirty="0"/>
              <a:t>body and organ weight, </a:t>
            </a:r>
            <a:r>
              <a:rPr lang="en-GB" sz="2400" dirty="0" err="1"/>
              <a:t>tumor</a:t>
            </a:r>
            <a:r>
              <a:rPr lang="en-GB" sz="2400" dirty="0"/>
              <a:t> growth, </a:t>
            </a:r>
            <a:r>
              <a:rPr lang="en-GB" sz="2400" dirty="0" err="1"/>
              <a:t>metastastatic</a:t>
            </a:r>
            <a:r>
              <a:rPr lang="en-GB" sz="2400" dirty="0"/>
              <a:t> and </a:t>
            </a:r>
            <a:r>
              <a:rPr lang="en-GB" sz="2400" dirty="0" err="1"/>
              <a:t>hematological</a:t>
            </a:r>
            <a:r>
              <a:rPr lang="en-GB" sz="2400" dirty="0"/>
              <a:t> parameters </a:t>
            </a:r>
            <a:endParaRPr lang="en-US" sz="2400" dirty="0"/>
          </a:p>
        </p:txBody>
      </p:sp>
      <p:sp>
        <p:nvSpPr>
          <p:cNvPr id="17" name="pole tekstowe 25"/>
          <p:cNvSpPr txBox="1">
            <a:spLocks noChangeArrowheads="1"/>
          </p:cNvSpPr>
          <p:nvPr/>
        </p:nvSpPr>
        <p:spPr bwMode="auto">
          <a:xfrm>
            <a:off x="468313" y="764704"/>
            <a:ext cx="80645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pl-PL" sz="2800" b="1" dirty="0">
                <a:solidFill>
                  <a:srgbClr val="3333CC"/>
                </a:solidFill>
                <a:latin typeface="Comic Sans MS" panose="030F0702030302020204" pitchFamily="66" charset="0"/>
              </a:rPr>
              <a:t>Mouse model of breast cancer</a:t>
            </a:r>
            <a:r>
              <a:rPr lang="pl-PL" altLang="pl-PL" sz="2800" b="1" dirty="0">
                <a:solidFill>
                  <a:srgbClr val="3333CC"/>
                </a:solidFill>
                <a:latin typeface="Comic Sans MS" panose="030F0702030302020204" pitchFamily="66" charset="0"/>
              </a:rPr>
              <a:t> (4T1)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en-US" altLang="pl-PL" sz="2800" b="1" dirty="0">
              <a:solidFill>
                <a:srgbClr val="3333CC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62487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i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0054145"/>
              </p:ext>
            </p:extLst>
          </p:nvPr>
        </p:nvGraphicFramePr>
        <p:xfrm>
          <a:off x="2958000" y="1990653"/>
          <a:ext cx="3158150" cy="34014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05" name="Prism 7" r:id="rId4" imgW="3421006" imgH="3684567" progId="Prism7.Document">
                  <p:embed/>
                </p:oleObj>
              </mc:Choice>
              <mc:Fallback>
                <p:oleObj name="Prism 7" r:id="rId4" imgW="3421006" imgH="3684567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958000" y="1990653"/>
                        <a:ext cx="3158150" cy="34014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i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18899"/>
              </p:ext>
            </p:extLst>
          </p:nvPr>
        </p:nvGraphicFramePr>
        <p:xfrm>
          <a:off x="17349" y="1988840"/>
          <a:ext cx="3094135" cy="33874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06" name="Prism 7" r:id="rId6" imgW="3365933" imgH="3684567" progId="Prism7.Document">
                  <p:embed/>
                </p:oleObj>
              </mc:Choice>
              <mc:Fallback>
                <p:oleObj name="Prism 7" r:id="rId6" imgW="3365933" imgH="3684567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7349" y="1988840"/>
                        <a:ext cx="3094135" cy="33874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i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9252896"/>
              </p:ext>
            </p:extLst>
          </p:nvPr>
        </p:nvGraphicFramePr>
        <p:xfrm>
          <a:off x="5844559" y="1988840"/>
          <a:ext cx="3314605" cy="33965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07" name="Prism 7" r:id="rId8" imgW="3596303" imgH="3684567" progId="Prism7.Document">
                  <p:embed/>
                </p:oleObj>
              </mc:Choice>
              <mc:Fallback>
                <p:oleObj name="Prism 7" r:id="rId8" imgW="3596303" imgH="3684567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844559" y="1988840"/>
                        <a:ext cx="3314605" cy="33965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ytuł 3"/>
          <p:cNvSpPr>
            <a:spLocks noGrp="1"/>
          </p:cNvSpPr>
          <p:nvPr>
            <p:ph type="title"/>
          </p:nvPr>
        </p:nvSpPr>
        <p:spPr>
          <a:xfrm>
            <a:off x="1187624" y="476672"/>
            <a:ext cx="7127329" cy="771525"/>
          </a:xfrm>
          <a:prstGeom prst="roundRect">
            <a:avLst>
              <a:gd name="adj" fmla="val 16667"/>
            </a:avLst>
          </a:prstGeom>
          <a:noFill/>
          <a:ln w="317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defRPr/>
            </a:pPr>
            <a:r>
              <a:rPr lang="pl-PL" altLang="pl-PL" sz="2800" b="1" dirty="0">
                <a:solidFill>
                  <a:srgbClr val="3333CC"/>
                </a:solidFill>
                <a:latin typeface="Comic Sans MS" panose="030F0702030302020204" pitchFamily="66" charset="0"/>
              </a:rPr>
              <a:t>T</a:t>
            </a:r>
            <a:r>
              <a:rPr lang="en-US" altLang="pl-PL" sz="2800" b="1" dirty="0" err="1">
                <a:solidFill>
                  <a:srgbClr val="3333CC"/>
                </a:solidFill>
                <a:latin typeface="Comic Sans MS" panose="030F0702030302020204" pitchFamily="66" charset="0"/>
              </a:rPr>
              <a:t>umor</a:t>
            </a:r>
            <a:r>
              <a:rPr lang="en-US" altLang="pl-PL" sz="2800" b="1" dirty="0">
                <a:solidFill>
                  <a:srgbClr val="3333CC"/>
                </a:solidFill>
                <a:latin typeface="Comic Sans MS" panose="030F0702030302020204" pitchFamily="66" charset="0"/>
              </a:rPr>
              <a:t> progression</a:t>
            </a:r>
            <a:endParaRPr lang="en-US" sz="2800" b="1" dirty="0">
              <a:solidFill>
                <a:srgbClr val="3333CC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6426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ymbol zastępczy zawartości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8985297"/>
              </p:ext>
            </p:extLst>
          </p:nvPr>
        </p:nvGraphicFramePr>
        <p:xfrm>
          <a:off x="539552" y="2132856"/>
          <a:ext cx="3814763" cy="3684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73" name="Prism 7" r:id="rId4" imgW="3814076" imgH="3684567" progId="Prism7.Document">
                  <p:embed/>
                </p:oleObj>
              </mc:Choice>
              <mc:Fallback>
                <p:oleObj name="Prism 7" r:id="rId4" imgW="3814076" imgH="3684567" progId="Prism7.Document">
                  <p:embed/>
                  <p:pic>
                    <p:nvPicPr>
                      <p:cNvPr id="2" name="Obiekt 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9552" y="2132856"/>
                        <a:ext cx="3814763" cy="3684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i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8047256"/>
              </p:ext>
            </p:extLst>
          </p:nvPr>
        </p:nvGraphicFramePr>
        <p:xfrm>
          <a:off x="4788024" y="2132856"/>
          <a:ext cx="3589337" cy="3684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74" name="Prism 7" r:id="rId6" imgW="3588744" imgH="3684567" progId="Prism7.Document">
                  <p:embed/>
                </p:oleObj>
              </mc:Choice>
              <mc:Fallback>
                <p:oleObj name="Prism 7" r:id="rId6" imgW="3588744" imgH="3684567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788024" y="2132856"/>
                        <a:ext cx="3589337" cy="3684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ytuł 3"/>
          <p:cNvSpPr>
            <a:spLocks noGrp="1"/>
          </p:cNvSpPr>
          <p:nvPr>
            <p:ph type="title"/>
          </p:nvPr>
        </p:nvSpPr>
        <p:spPr>
          <a:xfrm>
            <a:off x="1475656" y="692696"/>
            <a:ext cx="6192688" cy="773113"/>
          </a:xfrm>
          <a:prstGeom prst="roundRect">
            <a:avLst/>
          </a:prstGeom>
          <a:noFill/>
          <a:ln w="317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defRPr/>
            </a:pPr>
            <a:r>
              <a:rPr lang="pl-PL" altLang="pl-PL" sz="2800" b="1" dirty="0" err="1">
                <a:solidFill>
                  <a:srgbClr val="3333CC"/>
                </a:solidFill>
                <a:latin typeface="Comic Sans MS" panose="030F0702030302020204" pitchFamily="66" charset="0"/>
              </a:rPr>
              <a:t>Metastases</a:t>
            </a:r>
            <a:endParaRPr lang="en-US" sz="2800" b="1" dirty="0">
              <a:solidFill>
                <a:srgbClr val="3333CC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20419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i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693971"/>
              </p:ext>
            </p:extLst>
          </p:nvPr>
        </p:nvGraphicFramePr>
        <p:xfrm>
          <a:off x="1150103" y="1006037"/>
          <a:ext cx="2565282" cy="27324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9" name="Prism 7" r:id="rId4" imgW="3459161" imgH="3684567" progId="Prism7.Document">
                  <p:embed/>
                </p:oleObj>
              </mc:Choice>
              <mc:Fallback>
                <p:oleObj name="Prism 7" r:id="rId4" imgW="3459161" imgH="3684567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50103" y="1006037"/>
                        <a:ext cx="2565282" cy="27324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i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346632"/>
              </p:ext>
            </p:extLst>
          </p:nvPr>
        </p:nvGraphicFramePr>
        <p:xfrm>
          <a:off x="4932040" y="878325"/>
          <a:ext cx="2685181" cy="28601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0" name="Prism 7" r:id="rId6" imgW="3459161" imgH="3684567" progId="Prism7.Document">
                  <p:embed/>
                </p:oleObj>
              </mc:Choice>
              <mc:Fallback>
                <p:oleObj name="Prism 7" r:id="rId6" imgW="3459161" imgH="3684567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932040" y="878325"/>
                        <a:ext cx="2685181" cy="28601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i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4936306"/>
              </p:ext>
            </p:extLst>
          </p:nvPr>
        </p:nvGraphicFramePr>
        <p:xfrm>
          <a:off x="1028179" y="3738491"/>
          <a:ext cx="2809130" cy="315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1" name="Prism 7" r:id="rId8" imgW="3459161" imgH="3890465" progId="Prism7.Document">
                  <p:embed/>
                </p:oleObj>
              </mc:Choice>
              <mc:Fallback>
                <p:oleObj name="Prism 7" r:id="rId8" imgW="3459161" imgH="3890465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028179" y="3738491"/>
                        <a:ext cx="2809130" cy="3159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i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2217497"/>
              </p:ext>
            </p:extLst>
          </p:nvPr>
        </p:nvGraphicFramePr>
        <p:xfrm>
          <a:off x="4945365" y="3722823"/>
          <a:ext cx="2671856" cy="3005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2" name="Prism 7" r:id="rId10" imgW="3459161" imgH="3890465" progId="Prism7.Document">
                  <p:embed/>
                </p:oleObj>
              </mc:Choice>
              <mc:Fallback>
                <p:oleObj name="Prism 7" r:id="rId10" imgW="3459161" imgH="3890465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945365" y="3722823"/>
                        <a:ext cx="2671856" cy="3005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rostokąt 1"/>
          <p:cNvSpPr/>
          <p:nvPr/>
        </p:nvSpPr>
        <p:spPr>
          <a:xfrm>
            <a:off x="3131840" y="190895"/>
            <a:ext cx="25410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 err="1">
                <a:solidFill>
                  <a:srgbClr val="3333CC"/>
                </a:solidFill>
                <a:latin typeface="Comic Sans MS" panose="030F0702030302020204" pitchFamily="66" charset="0"/>
              </a:rPr>
              <a:t>Tissue</a:t>
            </a:r>
            <a:r>
              <a:rPr lang="pl-PL" sz="2800" b="1" dirty="0">
                <a:solidFill>
                  <a:srgbClr val="3333CC"/>
                </a:solidFill>
                <a:latin typeface="Comic Sans MS" panose="030F0702030302020204" pitchFamily="66" charset="0"/>
              </a:rPr>
              <a:t> </a:t>
            </a:r>
            <a:r>
              <a:rPr lang="pl-PL" sz="2800" b="1" dirty="0" err="1">
                <a:solidFill>
                  <a:srgbClr val="3333CC"/>
                </a:solidFill>
                <a:latin typeface="Comic Sans MS" panose="030F0702030302020204" pitchFamily="66" charset="0"/>
              </a:rPr>
              <a:t>weight</a:t>
            </a:r>
            <a:endParaRPr lang="pl-PL" sz="2800" b="1" dirty="0">
              <a:solidFill>
                <a:srgbClr val="3333CC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0305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i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9106757"/>
              </p:ext>
            </p:extLst>
          </p:nvPr>
        </p:nvGraphicFramePr>
        <p:xfrm>
          <a:off x="437958" y="933074"/>
          <a:ext cx="3483380" cy="28098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18" name="Prism 7" r:id="rId4" imgW="3874908" imgH="3125547" progId="Prism7.Document">
                  <p:embed/>
                </p:oleObj>
              </mc:Choice>
              <mc:Fallback>
                <p:oleObj name="Prism 7" r:id="rId4" imgW="3874908" imgH="3125547" progId="Prism7.Document">
                  <p:embed/>
                  <p:pic>
                    <p:nvPicPr>
                      <p:cNvPr id="3" name="Obiekt 2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37958" y="933074"/>
                        <a:ext cx="3483380" cy="28098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i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7252691"/>
              </p:ext>
            </p:extLst>
          </p:nvPr>
        </p:nvGraphicFramePr>
        <p:xfrm>
          <a:off x="4321498" y="984316"/>
          <a:ext cx="4616590" cy="27832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19" name="Prism 7" r:id="rId6" imgW="5185501" imgH="3125547" progId="Prism7.Document">
                  <p:embed/>
                </p:oleObj>
              </mc:Choice>
              <mc:Fallback>
                <p:oleObj name="Prism 7" r:id="rId6" imgW="5185501" imgH="3125547" progId="Prism7.Document">
                  <p:embed/>
                  <p:pic>
                    <p:nvPicPr>
                      <p:cNvPr id="8" name="Obiekt 7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321498" y="984316"/>
                        <a:ext cx="4616590" cy="27832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i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8367067"/>
              </p:ext>
            </p:extLst>
          </p:nvPr>
        </p:nvGraphicFramePr>
        <p:xfrm>
          <a:off x="439885" y="3738245"/>
          <a:ext cx="3481453" cy="29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20" name="Prism 7" r:id="rId8" imgW="3654256" imgH="3125547" progId="Prism7.Document">
                  <p:embed/>
                </p:oleObj>
              </mc:Choice>
              <mc:Fallback>
                <p:oleObj name="Prism 7" r:id="rId8" imgW="3654256" imgH="3125547" progId="Prism7.Document">
                  <p:embed/>
                  <p:pic>
                    <p:nvPicPr>
                      <p:cNvPr id="12" name="Obiekt 1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39885" y="3738245"/>
                        <a:ext cx="3481453" cy="2977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i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9082505"/>
              </p:ext>
            </p:extLst>
          </p:nvPr>
        </p:nvGraphicFramePr>
        <p:xfrm>
          <a:off x="4499992" y="3767557"/>
          <a:ext cx="3847314" cy="29192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21" name="Prism 7" r:id="rId10" imgW="4118957" imgH="3125547" progId="Prism7.Document">
                  <p:embed/>
                </p:oleObj>
              </mc:Choice>
              <mc:Fallback>
                <p:oleObj name="Prism 7" r:id="rId10" imgW="4118957" imgH="3125547" progId="Prism7.Document">
                  <p:embed/>
                  <p:pic>
                    <p:nvPicPr>
                      <p:cNvPr id="2" name="Obiekt 1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499992" y="3767557"/>
                        <a:ext cx="3847314" cy="29192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ytuł 1"/>
          <p:cNvSpPr txBox="1">
            <a:spLocks/>
          </p:cNvSpPr>
          <p:nvPr/>
        </p:nvSpPr>
        <p:spPr>
          <a:xfrm>
            <a:off x="206686" y="212178"/>
            <a:ext cx="8712968" cy="7721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3000" b="1" dirty="0" err="1">
                <a:solidFill>
                  <a:srgbClr val="3333CC"/>
                </a:solidFill>
                <a:latin typeface="Comic Sans MS" panose="030F0702030302020204" pitchFamily="66" charset="0"/>
              </a:rPr>
              <a:t>Biomarkers</a:t>
            </a:r>
            <a:r>
              <a:rPr lang="pl-PL" sz="3000" b="1" dirty="0">
                <a:solidFill>
                  <a:srgbClr val="3333CC"/>
                </a:solidFill>
                <a:latin typeface="Comic Sans MS" panose="030F0702030302020204" pitchFamily="66" charset="0"/>
              </a:rPr>
              <a:t> of </a:t>
            </a:r>
            <a:r>
              <a:rPr lang="pl-PL" sz="3000" b="1" dirty="0" err="1">
                <a:solidFill>
                  <a:srgbClr val="3333CC"/>
                </a:solidFill>
                <a:latin typeface="Comic Sans MS" panose="030F0702030302020204" pitchFamily="66" charset="0"/>
              </a:rPr>
              <a:t>early</a:t>
            </a:r>
            <a:r>
              <a:rPr lang="pl-PL" sz="3000" b="1" dirty="0">
                <a:solidFill>
                  <a:srgbClr val="3333CC"/>
                </a:solidFill>
                <a:latin typeface="Comic Sans MS" panose="030F0702030302020204" pitchFamily="66" charset="0"/>
              </a:rPr>
              <a:t> </a:t>
            </a:r>
            <a:r>
              <a:rPr lang="pl-PL" sz="3000" b="1" dirty="0" err="1">
                <a:solidFill>
                  <a:srgbClr val="3333CC"/>
                </a:solidFill>
                <a:latin typeface="Comic Sans MS" panose="030F0702030302020204" pitchFamily="66" charset="0"/>
              </a:rPr>
              <a:t>metastasis</a:t>
            </a:r>
            <a:endParaRPr kumimoji="0" lang="pl-PL" sz="3000" b="1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Comic Sans MS" panose="030F0702030302020204" pitchFamily="66" charset="0"/>
              <a:ea typeface="+mj-ea"/>
              <a:cs typeface="+mj-cs"/>
            </a:endParaRPr>
          </a:p>
        </p:txBody>
      </p:sp>
      <p:sp>
        <p:nvSpPr>
          <p:cNvPr id="13" name="Prostokąt: zaokrąglone rogi 12"/>
          <p:cNvSpPr/>
          <p:nvPr/>
        </p:nvSpPr>
        <p:spPr>
          <a:xfrm>
            <a:off x="1098964" y="1114121"/>
            <a:ext cx="376692" cy="2016224"/>
          </a:xfrm>
          <a:prstGeom prst="roundRect">
            <a:avLst/>
          </a:prstGeom>
          <a:noFill/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: zaokrąglone rogi 13"/>
          <p:cNvSpPr/>
          <p:nvPr/>
        </p:nvSpPr>
        <p:spPr>
          <a:xfrm>
            <a:off x="5155824" y="1950325"/>
            <a:ext cx="352280" cy="1224136"/>
          </a:xfrm>
          <a:prstGeom prst="roundRect">
            <a:avLst/>
          </a:prstGeom>
          <a:noFill/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: zaokrąglone rogi 14"/>
          <p:cNvSpPr/>
          <p:nvPr/>
        </p:nvSpPr>
        <p:spPr>
          <a:xfrm>
            <a:off x="1098964" y="4063757"/>
            <a:ext cx="376692" cy="2016224"/>
          </a:xfrm>
          <a:prstGeom prst="roundRect">
            <a:avLst/>
          </a:prstGeom>
          <a:noFill/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rostokąt: zaokrąglone rogi 15"/>
          <p:cNvSpPr/>
          <p:nvPr/>
        </p:nvSpPr>
        <p:spPr>
          <a:xfrm>
            <a:off x="5076056" y="4005064"/>
            <a:ext cx="496296" cy="2016224"/>
          </a:xfrm>
          <a:prstGeom prst="roundRect">
            <a:avLst/>
          </a:prstGeom>
          <a:noFill/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19995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Obiek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2185888"/>
              </p:ext>
            </p:extLst>
          </p:nvPr>
        </p:nvGraphicFramePr>
        <p:xfrm>
          <a:off x="5843864" y="1196752"/>
          <a:ext cx="3407813" cy="25485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74" name="Prism 7" r:id="rId4" imgW="4179789" imgH="3125547" progId="Prism7.Document">
                  <p:embed/>
                </p:oleObj>
              </mc:Choice>
              <mc:Fallback>
                <p:oleObj name="Prism 7" r:id="rId4" imgW="4179789" imgH="3125547" progId="Prism7.Document">
                  <p:embed/>
                  <p:pic>
                    <p:nvPicPr>
                      <p:cNvPr id="16" name="Obiekt 1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843864" y="1196752"/>
                        <a:ext cx="3407813" cy="25485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i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1384204"/>
              </p:ext>
            </p:extLst>
          </p:nvPr>
        </p:nvGraphicFramePr>
        <p:xfrm>
          <a:off x="539552" y="3573016"/>
          <a:ext cx="3975506" cy="30963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75" name="Prism 7" r:id="rId6" imgW="4012050" imgH="3125547" progId="Prism7.Document">
                  <p:embed/>
                </p:oleObj>
              </mc:Choice>
              <mc:Fallback>
                <p:oleObj name="Prism 7" r:id="rId6" imgW="4012050" imgH="3125547" progId="Prism7.Document">
                  <p:embed/>
                  <p:pic>
                    <p:nvPicPr>
                      <p:cNvPr id="5" name="Obiekt 4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39552" y="3573016"/>
                        <a:ext cx="3975506" cy="30963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i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3168665"/>
              </p:ext>
            </p:extLst>
          </p:nvPr>
        </p:nvGraphicFramePr>
        <p:xfrm>
          <a:off x="5004047" y="3645024"/>
          <a:ext cx="3366919" cy="2933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76" name="Prism 7" r:id="rId8" imgW="3591624" imgH="3125547" progId="Prism7.Document">
                  <p:embed/>
                </p:oleObj>
              </mc:Choice>
              <mc:Fallback>
                <p:oleObj name="Prism 7" r:id="rId8" imgW="3591624" imgH="3125547" progId="Prism7.Document">
                  <p:embed/>
                  <p:pic>
                    <p:nvPicPr>
                      <p:cNvPr id="2" name="Obiekt 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004047" y="3645024"/>
                        <a:ext cx="3366919" cy="29337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ytuł 1"/>
          <p:cNvSpPr>
            <a:spLocks noGrp="1"/>
          </p:cNvSpPr>
          <p:nvPr>
            <p:ph type="title"/>
          </p:nvPr>
        </p:nvSpPr>
        <p:spPr>
          <a:xfrm>
            <a:off x="394404" y="173894"/>
            <a:ext cx="8712968" cy="772138"/>
          </a:xfrm>
        </p:spPr>
        <p:txBody>
          <a:bodyPr>
            <a:noAutofit/>
          </a:bodyPr>
          <a:lstStyle/>
          <a:p>
            <a:pPr lvl="1">
              <a:buClr>
                <a:srgbClr val="C00000"/>
              </a:buClr>
              <a:buSzPct val="120000"/>
              <a:defRPr/>
            </a:pPr>
            <a:r>
              <a:rPr lang="pl-PL" sz="3000" b="1" dirty="0">
                <a:solidFill>
                  <a:srgbClr val="3333CC"/>
                </a:solidFill>
                <a:latin typeface="Comic Sans MS" panose="030F0702030302020204" pitchFamily="66" charset="0"/>
              </a:rPr>
              <a:t>Biom</a:t>
            </a:r>
            <a:r>
              <a:rPr lang="en-GB" sz="3000" b="1" dirty="0" err="1">
                <a:solidFill>
                  <a:srgbClr val="3333CC"/>
                </a:solidFill>
                <a:latin typeface="Comic Sans MS" panose="030F0702030302020204" pitchFamily="66" charset="0"/>
              </a:rPr>
              <a:t>arkers</a:t>
            </a:r>
            <a:r>
              <a:rPr lang="en-GB" sz="3000" b="1" dirty="0">
                <a:solidFill>
                  <a:srgbClr val="3333CC"/>
                </a:solidFill>
                <a:latin typeface="Comic Sans MS" panose="030F0702030302020204" pitchFamily="66" charset="0"/>
              </a:rPr>
              <a:t> </a:t>
            </a:r>
            <a:r>
              <a:rPr lang="pl-PL" sz="3000" b="1" dirty="0">
                <a:solidFill>
                  <a:srgbClr val="3333CC"/>
                </a:solidFill>
                <a:latin typeface="Comic Sans MS" panose="030F0702030302020204" pitchFamily="66" charset="0"/>
              </a:rPr>
              <a:t>of </a:t>
            </a:r>
            <a:r>
              <a:rPr lang="en-GB" sz="3000" b="1" dirty="0">
                <a:solidFill>
                  <a:srgbClr val="3333CC"/>
                </a:solidFill>
                <a:latin typeface="Comic Sans MS" panose="030F0702030302020204" pitchFamily="66" charset="0"/>
              </a:rPr>
              <a:t>late</a:t>
            </a:r>
            <a:r>
              <a:rPr lang="pl-PL" sz="3000" b="1" dirty="0">
                <a:solidFill>
                  <a:srgbClr val="3333CC"/>
                </a:solidFill>
                <a:latin typeface="Comic Sans MS" panose="030F0702030302020204" pitchFamily="66" charset="0"/>
              </a:rPr>
              <a:t> </a:t>
            </a:r>
            <a:r>
              <a:rPr lang="en-US" sz="3000" b="1" dirty="0" err="1">
                <a:solidFill>
                  <a:srgbClr val="3333CC"/>
                </a:solidFill>
                <a:latin typeface="Comic Sans MS" panose="030F0702030302020204" pitchFamily="66" charset="0"/>
              </a:rPr>
              <a:t>metasta</a:t>
            </a:r>
            <a:r>
              <a:rPr lang="pl-PL" sz="3000" b="1" dirty="0" err="1">
                <a:solidFill>
                  <a:srgbClr val="3333CC"/>
                </a:solidFill>
                <a:latin typeface="Comic Sans MS" panose="030F0702030302020204" pitchFamily="66" charset="0"/>
              </a:rPr>
              <a:t>sis</a:t>
            </a:r>
            <a:r>
              <a:rPr lang="en-US" sz="3000" b="1" dirty="0">
                <a:solidFill>
                  <a:srgbClr val="3333CC"/>
                </a:solidFill>
                <a:latin typeface="Comic Sans MS" panose="030F0702030302020204" pitchFamily="66" charset="0"/>
              </a:rPr>
              <a:t> </a:t>
            </a:r>
            <a:endParaRPr lang="pl-PL" sz="3000" b="1" dirty="0">
              <a:solidFill>
                <a:srgbClr val="3333CC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Prostokąt: zaokrąglone rogi 14"/>
          <p:cNvSpPr/>
          <p:nvPr/>
        </p:nvSpPr>
        <p:spPr>
          <a:xfrm>
            <a:off x="6948264" y="1772816"/>
            <a:ext cx="360040" cy="1431518"/>
          </a:xfrm>
          <a:prstGeom prst="roundRect">
            <a:avLst/>
          </a:prstGeom>
          <a:noFill/>
          <a:ln>
            <a:solidFill>
              <a:srgbClr val="0033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rostokąt: zaokrąglone rogi 18"/>
          <p:cNvSpPr/>
          <p:nvPr/>
        </p:nvSpPr>
        <p:spPr>
          <a:xfrm>
            <a:off x="1763688" y="4725144"/>
            <a:ext cx="360040" cy="1148224"/>
          </a:xfrm>
          <a:prstGeom prst="roundRect">
            <a:avLst/>
          </a:prstGeom>
          <a:noFill/>
          <a:ln>
            <a:solidFill>
              <a:srgbClr val="0033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: zaokrąglone rogi 19"/>
          <p:cNvSpPr/>
          <p:nvPr/>
        </p:nvSpPr>
        <p:spPr>
          <a:xfrm>
            <a:off x="6084168" y="4653136"/>
            <a:ext cx="360040" cy="1271780"/>
          </a:xfrm>
          <a:prstGeom prst="roundRect">
            <a:avLst/>
          </a:prstGeom>
          <a:noFill/>
          <a:ln>
            <a:solidFill>
              <a:srgbClr val="0033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21" name="Obiek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1991831"/>
              </p:ext>
            </p:extLst>
          </p:nvPr>
        </p:nvGraphicFramePr>
        <p:xfrm>
          <a:off x="-108519" y="1162832"/>
          <a:ext cx="3168352" cy="25557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77" name="Prism 7" r:id="rId10" imgW="3874908" imgH="3125547" progId="Prism7.Document">
                  <p:embed/>
                </p:oleObj>
              </mc:Choice>
              <mc:Fallback>
                <p:oleObj name="Prism 7" r:id="rId10" imgW="3874908" imgH="3125547" progId="Prism7.Document">
                  <p:embed/>
                  <p:pic>
                    <p:nvPicPr>
                      <p:cNvPr id="3" name="Obiekt 2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-108519" y="1162832"/>
                        <a:ext cx="3168352" cy="25557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iek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4438463"/>
              </p:ext>
            </p:extLst>
          </p:nvPr>
        </p:nvGraphicFramePr>
        <p:xfrm>
          <a:off x="2987825" y="1166113"/>
          <a:ext cx="3096344" cy="26484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78" name="Prism 7" r:id="rId12" imgW="3654256" imgH="3125547" progId="Prism7.Document">
                  <p:embed/>
                </p:oleObj>
              </mc:Choice>
              <mc:Fallback>
                <p:oleObj name="Prism 7" r:id="rId12" imgW="3654256" imgH="3125547" progId="Prism7.Document">
                  <p:embed/>
                  <p:pic>
                    <p:nvPicPr>
                      <p:cNvPr id="6" name="Obiekt 5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987825" y="1166113"/>
                        <a:ext cx="3096344" cy="26484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Prostokąt: zaokrąglone rogi 24"/>
          <p:cNvSpPr/>
          <p:nvPr/>
        </p:nvSpPr>
        <p:spPr>
          <a:xfrm>
            <a:off x="3995936" y="1772816"/>
            <a:ext cx="360040" cy="1431518"/>
          </a:xfrm>
          <a:prstGeom prst="roundRect">
            <a:avLst/>
          </a:prstGeom>
          <a:noFill/>
          <a:ln>
            <a:solidFill>
              <a:srgbClr val="0033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rostokąt: zaokrąglone rogi 25"/>
          <p:cNvSpPr/>
          <p:nvPr/>
        </p:nvSpPr>
        <p:spPr>
          <a:xfrm>
            <a:off x="827584" y="1484784"/>
            <a:ext cx="432048" cy="1647542"/>
          </a:xfrm>
          <a:prstGeom prst="roundRect">
            <a:avLst/>
          </a:prstGeom>
          <a:noFill/>
          <a:ln>
            <a:solidFill>
              <a:srgbClr val="0033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37185115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i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2521229"/>
              </p:ext>
            </p:extLst>
          </p:nvPr>
        </p:nvGraphicFramePr>
        <p:xfrm>
          <a:off x="237427" y="1988840"/>
          <a:ext cx="4555266" cy="34563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86" name="Prism 7" r:id="rId4" imgW="4118957" imgH="3125547" progId="Prism7.Document">
                  <p:embed/>
                </p:oleObj>
              </mc:Choice>
              <mc:Fallback>
                <p:oleObj name="Prism 7" r:id="rId4" imgW="4118957" imgH="3125547" progId="Prism7.Document">
                  <p:embed/>
                  <p:pic>
                    <p:nvPicPr>
                      <p:cNvPr id="7" name="Obiekt 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7427" y="1988840"/>
                        <a:ext cx="4555266" cy="34563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i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9734836"/>
              </p:ext>
            </p:extLst>
          </p:nvPr>
        </p:nvGraphicFramePr>
        <p:xfrm>
          <a:off x="4716016" y="2132856"/>
          <a:ext cx="4064340" cy="33123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87" name="Prism 7" r:id="rId6" imgW="3835313" imgH="3125547" progId="Prism7.Document">
                  <p:embed/>
                </p:oleObj>
              </mc:Choice>
              <mc:Fallback>
                <p:oleObj name="Prism 7" r:id="rId6" imgW="3835313" imgH="3125547" progId="Prism7.Document">
                  <p:embed/>
                  <p:pic>
                    <p:nvPicPr>
                      <p:cNvPr id="7" name="Obiekt 6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716016" y="2132856"/>
                        <a:ext cx="4064340" cy="33123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Prostokąt: zaokrąglone rogi 5"/>
          <p:cNvSpPr/>
          <p:nvPr/>
        </p:nvSpPr>
        <p:spPr>
          <a:xfrm>
            <a:off x="1547664" y="2636912"/>
            <a:ext cx="432048" cy="1960751"/>
          </a:xfrm>
          <a:prstGeom prst="roundRect">
            <a:avLst/>
          </a:prstGeom>
          <a:noFill/>
          <a:ln>
            <a:solidFill>
              <a:srgbClr val="0033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: zaokrąglone rogi 6"/>
          <p:cNvSpPr/>
          <p:nvPr/>
        </p:nvSpPr>
        <p:spPr>
          <a:xfrm>
            <a:off x="6228184" y="2636912"/>
            <a:ext cx="432048" cy="1960751"/>
          </a:xfrm>
          <a:prstGeom prst="roundRect">
            <a:avLst/>
          </a:prstGeom>
          <a:noFill/>
          <a:ln>
            <a:solidFill>
              <a:srgbClr val="0033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rostokąt 9"/>
          <p:cNvSpPr/>
          <p:nvPr/>
        </p:nvSpPr>
        <p:spPr>
          <a:xfrm>
            <a:off x="1835696" y="548680"/>
            <a:ext cx="626469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000" b="1" kern="0" dirty="0">
                <a:solidFill>
                  <a:srgbClr val="3333CC"/>
                </a:solidFill>
                <a:latin typeface="Comic Sans MS" panose="030F0702030302020204" pitchFamily="66" charset="0"/>
              </a:rPr>
              <a:t>Biom</a:t>
            </a:r>
            <a:r>
              <a:rPr lang="en-GB" sz="3000" b="1" kern="0" dirty="0" err="1">
                <a:solidFill>
                  <a:srgbClr val="3333CC"/>
                </a:solidFill>
                <a:latin typeface="Comic Sans MS" panose="030F0702030302020204" pitchFamily="66" charset="0"/>
              </a:rPr>
              <a:t>arkers</a:t>
            </a:r>
            <a:r>
              <a:rPr lang="en-GB" sz="3000" b="1" kern="0" dirty="0">
                <a:solidFill>
                  <a:srgbClr val="3333CC"/>
                </a:solidFill>
                <a:latin typeface="Comic Sans MS" panose="030F0702030302020204" pitchFamily="66" charset="0"/>
              </a:rPr>
              <a:t> </a:t>
            </a:r>
            <a:r>
              <a:rPr lang="pl-PL" sz="3000" b="1" kern="0" dirty="0">
                <a:solidFill>
                  <a:srgbClr val="3333CC"/>
                </a:solidFill>
                <a:latin typeface="Comic Sans MS" panose="030F0702030302020204" pitchFamily="66" charset="0"/>
              </a:rPr>
              <a:t>of </a:t>
            </a:r>
            <a:r>
              <a:rPr lang="en-GB" sz="3000" b="1" kern="0" dirty="0">
                <a:solidFill>
                  <a:srgbClr val="3333CC"/>
                </a:solidFill>
                <a:latin typeface="Comic Sans MS" panose="030F0702030302020204" pitchFamily="66" charset="0"/>
              </a:rPr>
              <a:t>late </a:t>
            </a:r>
            <a:r>
              <a:rPr lang="pl-PL" sz="3000" b="1" kern="0" dirty="0" err="1">
                <a:solidFill>
                  <a:srgbClr val="3333CC"/>
                </a:solidFill>
                <a:latin typeface="Comic Sans MS" panose="030F0702030302020204" pitchFamily="66" charset="0"/>
              </a:rPr>
              <a:t>metastasis</a:t>
            </a:r>
            <a:endParaRPr lang="pl-PL" sz="3000" dirty="0"/>
          </a:p>
        </p:txBody>
      </p:sp>
    </p:spTree>
    <p:extLst>
      <p:ext uri="{BB962C8B-B14F-4D97-AF65-F5344CB8AC3E}">
        <p14:creationId xmlns:p14="http://schemas.microsoft.com/office/powerpoint/2010/main" val="488602379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i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0876161"/>
              </p:ext>
            </p:extLst>
          </p:nvPr>
        </p:nvGraphicFramePr>
        <p:xfrm>
          <a:off x="296630" y="2132856"/>
          <a:ext cx="4297149" cy="35283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64" name="Prism 7" r:id="rId4" imgW="3806517" imgH="3125547" progId="Prism7.Document">
                  <p:embed/>
                </p:oleObj>
              </mc:Choice>
              <mc:Fallback>
                <p:oleObj name="Prism 7" r:id="rId4" imgW="3806517" imgH="3125547" progId="Prism7.Document">
                  <p:embed/>
                  <p:pic>
                    <p:nvPicPr>
                      <p:cNvPr id="14" name="Obiekt 1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96630" y="2132856"/>
                        <a:ext cx="4297149" cy="35283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i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2394628"/>
              </p:ext>
            </p:extLst>
          </p:nvPr>
        </p:nvGraphicFramePr>
        <p:xfrm>
          <a:off x="4427984" y="2060848"/>
          <a:ext cx="4407694" cy="36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65" name="Prism 7" r:id="rId6" imgW="3812636" imgH="3116188" progId="Prism7.Document">
                  <p:embed/>
                </p:oleObj>
              </mc:Choice>
              <mc:Fallback>
                <p:oleObj name="Prism 7" r:id="rId6" imgW="3812636" imgH="3116188" progId="Prism7.Document">
                  <p:embed/>
                  <p:pic>
                    <p:nvPicPr>
                      <p:cNvPr id="8" name="Obiekt 7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427984" y="2060848"/>
                        <a:ext cx="4407694" cy="3600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Prostokąt: zaokrąglone rogi 5"/>
          <p:cNvSpPr/>
          <p:nvPr/>
        </p:nvSpPr>
        <p:spPr>
          <a:xfrm>
            <a:off x="1043608" y="2708920"/>
            <a:ext cx="1008112" cy="2032759"/>
          </a:xfrm>
          <a:prstGeom prst="roundRect">
            <a:avLst/>
          </a:prstGeom>
          <a:noFill/>
          <a:ln>
            <a:solidFill>
              <a:srgbClr val="0033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: zaokrąglone rogi 6"/>
          <p:cNvSpPr/>
          <p:nvPr/>
        </p:nvSpPr>
        <p:spPr>
          <a:xfrm>
            <a:off x="5580112" y="2564904"/>
            <a:ext cx="936104" cy="2176775"/>
          </a:xfrm>
          <a:prstGeom prst="roundRect">
            <a:avLst>
              <a:gd name="adj" fmla="val 11783"/>
            </a:avLst>
          </a:prstGeom>
          <a:noFill/>
          <a:ln>
            <a:solidFill>
              <a:srgbClr val="0033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1115616" y="908720"/>
            <a:ext cx="75608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b="1" kern="0" dirty="0">
                <a:solidFill>
                  <a:srgbClr val="3333CC"/>
                </a:solidFill>
                <a:latin typeface="Comic Sans MS" panose="030F0702030302020204" pitchFamily="66" charset="0"/>
              </a:rPr>
              <a:t>Biom</a:t>
            </a:r>
            <a:r>
              <a:rPr lang="en-GB" sz="2800" b="1" kern="0" dirty="0" err="1">
                <a:solidFill>
                  <a:srgbClr val="3333CC"/>
                </a:solidFill>
                <a:latin typeface="Comic Sans MS" panose="030F0702030302020204" pitchFamily="66" charset="0"/>
              </a:rPr>
              <a:t>arkers</a:t>
            </a:r>
            <a:r>
              <a:rPr lang="en-GB" sz="2800" b="1" kern="0" dirty="0">
                <a:solidFill>
                  <a:srgbClr val="3333CC"/>
                </a:solidFill>
                <a:latin typeface="Comic Sans MS" panose="030F0702030302020204" pitchFamily="66" charset="0"/>
              </a:rPr>
              <a:t> </a:t>
            </a:r>
            <a:r>
              <a:rPr lang="pl-PL" sz="2800" b="1" kern="0" dirty="0" err="1">
                <a:solidFill>
                  <a:srgbClr val="3333CC"/>
                </a:solidFill>
                <a:latin typeface="Comic Sans MS" panose="030F0702030302020204" pitchFamily="66" charset="0"/>
              </a:rPr>
              <a:t>confirming</a:t>
            </a:r>
            <a:r>
              <a:rPr lang="pl-PL" sz="2800" b="1" kern="0" dirty="0">
                <a:solidFill>
                  <a:srgbClr val="3333CC"/>
                </a:solidFill>
                <a:latin typeface="Comic Sans MS" panose="030F0702030302020204" pitchFamily="66" charset="0"/>
              </a:rPr>
              <a:t> </a:t>
            </a:r>
            <a:r>
              <a:rPr lang="pl-PL" sz="2800" b="1" kern="0" dirty="0" err="1">
                <a:solidFill>
                  <a:srgbClr val="3333CC"/>
                </a:solidFill>
                <a:latin typeface="Comic Sans MS" panose="030F0702030302020204" pitchFamily="66" charset="0"/>
              </a:rPr>
              <a:t>gradual</a:t>
            </a:r>
            <a:r>
              <a:rPr lang="pl-PL" sz="2800" b="1" kern="0" dirty="0">
                <a:solidFill>
                  <a:srgbClr val="3333CC"/>
                </a:solidFill>
                <a:latin typeface="Comic Sans MS" panose="030F0702030302020204" pitchFamily="66" charset="0"/>
              </a:rPr>
              <a:t> </a:t>
            </a:r>
            <a:r>
              <a:rPr lang="pl-PL" sz="2800" b="1" kern="0" dirty="0" err="1">
                <a:solidFill>
                  <a:srgbClr val="3333CC"/>
                </a:solidFill>
                <a:latin typeface="Comic Sans MS" panose="030F0702030302020204" pitchFamily="66" charset="0"/>
              </a:rPr>
              <a:t>changes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19371289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25"/>
          <p:cNvSpPr txBox="1">
            <a:spLocks noChangeArrowheads="1"/>
          </p:cNvSpPr>
          <p:nvPr/>
        </p:nvSpPr>
        <p:spPr bwMode="auto">
          <a:xfrm>
            <a:off x="539750" y="488922"/>
            <a:ext cx="80645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2800" b="1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mic Sans MS" panose="030F0702030302020204" pitchFamily="66" charset="0"/>
              </a:rPr>
              <a:t>Biomarkers</a:t>
            </a:r>
            <a:r>
              <a:rPr kumimoji="0" lang="pl-PL" altLang="pl-PL" sz="2800" b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mic Sans MS" panose="030F0702030302020204" pitchFamily="66" charset="0"/>
              </a:rPr>
              <a:t> not </a:t>
            </a:r>
            <a:r>
              <a:rPr kumimoji="0" lang="pl-PL" altLang="pl-PL" sz="2800" b="1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mic Sans MS" panose="030F0702030302020204" pitchFamily="66" charset="0"/>
              </a:rPr>
              <a:t>specific</a:t>
            </a:r>
            <a:endParaRPr kumimoji="0" lang="pl-PL" altLang="pl-PL" sz="2800" b="1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Comic Sans MS" panose="030F0702030302020204" pitchFamily="66" charset="0"/>
            </a:endParaRPr>
          </a:p>
        </p:txBody>
      </p:sp>
      <p:graphicFrame>
        <p:nvGraphicFramePr>
          <p:cNvPr id="7" name="Obi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6458882"/>
              </p:ext>
            </p:extLst>
          </p:nvPr>
        </p:nvGraphicFramePr>
        <p:xfrm>
          <a:off x="424492" y="1450504"/>
          <a:ext cx="3743325" cy="312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93" name="Prism 7" r:id="rId4" imgW="3743885" imgH="3125547" progId="Prism7.Document">
                  <p:embed/>
                </p:oleObj>
              </mc:Choice>
              <mc:Fallback>
                <p:oleObj name="Prism 7" r:id="rId4" imgW="3743885" imgH="3125547" progId="Prism7.Document">
                  <p:embed/>
                  <p:pic>
                    <p:nvPicPr>
                      <p:cNvPr id="7" name="Obiekt 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24492" y="1450504"/>
                        <a:ext cx="3743325" cy="3125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i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011937"/>
              </p:ext>
            </p:extLst>
          </p:nvPr>
        </p:nvGraphicFramePr>
        <p:xfrm>
          <a:off x="4572000" y="1484784"/>
          <a:ext cx="3798887" cy="312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94" name="Prism 7" r:id="rId6" imgW="3798958" imgH="3125547" progId="Prism7.Document">
                  <p:embed/>
                </p:oleObj>
              </mc:Choice>
              <mc:Fallback>
                <p:oleObj name="Prism 7" r:id="rId6" imgW="3798958" imgH="3125547" progId="Prism7.Document">
                  <p:embed/>
                  <p:pic>
                    <p:nvPicPr>
                      <p:cNvPr id="6" name="Obiekt 5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572000" y="1484784"/>
                        <a:ext cx="3798887" cy="3125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Prostokąt: zaokrąglone rogi 9"/>
          <p:cNvSpPr/>
          <p:nvPr/>
        </p:nvSpPr>
        <p:spPr>
          <a:xfrm>
            <a:off x="1331640" y="1844824"/>
            <a:ext cx="864096" cy="2032759"/>
          </a:xfrm>
          <a:prstGeom prst="roundRect">
            <a:avLst/>
          </a:prstGeom>
          <a:noFill/>
          <a:ln>
            <a:solidFill>
              <a:srgbClr val="0033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: zaokrąglone rogi 11"/>
          <p:cNvSpPr/>
          <p:nvPr/>
        </p:nvSpPr>
        <p:spPr>
          <a:xfrm>
            <a:off x="5292080" y="1844824"/>
            <a:ext cx="864096" cy="2032759"/>
          </a:xfrm>
          <a:prstGeom prst="roundRect">
            <a:avLst/>
          </a:prstGeom>
          <a:noFill/>
          <a:ln>
            <a:solidFill>
              <a:srgbClr val="00339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Prostokąt 12"/>
          <p:cNvSpPr/>
          <p:nvPr/>
        </p:nvSpPr>
        <p:spPr>
          <a:xfrm>
            <a:off x="192833" y="4932626"/>
            <a:ext cx="869081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solidFill>
                  <a:srgbClr val="C00000"/>
                </a:solidFill>
              </a:rPr>
              <a:t>Legend: </a:t>
            </a:r>
            <a:r>
              <a:rPr lang="en-US" b="1" dirty="0"/>
              <a:t>C-control group, 1T, 2T, 4T, 5T - groups of tumor-bearing mice in subsequent weeks after tumor cell inoculation; statistically significant changes are marked to respective control group: * p &lt; 0.05, ** p &lt; 0.01, *** p &lt; 0.001, **** p &lt; 0.0001. 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3278222495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 txBox="1">
            <a:spLocks/>
          </p:cNvSpPr>
          <p:nvPr/>
        </p:nvSpPr>
        <p:spPr>
          <a:xfrm>
            <a:off x="305526" y="476672"/>
            <a:ext cx="8532948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pl-PL" sz="3000" b="1" dirty="0" err="1">
                <a:solidFill>
                  <a:srgbClr val="3333CC"/>
                </a:solidFill>
                <a:latin typeface="Comic Sans MS" panose="030F0702030302020204" pitchFamily="66" charset="0"/>
                <a:ea typeface="+mj-ea"/>
                <a:cs typeface="Times New Roman" pitchFamily="18" charset="0"/>
              </a:rPr>
              <a:t>Conclusions</a:t>
            </a:r>
            <a:endParaRPr kumimoji="0" lang="pl-PL" sz="3000" b="1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Comic Sans MS" panose="030F0702030302020204" pitchFamily="66" charset="0"/>
              <a:ea typeface="+mj-ea"/>
              <a:cs typeface="Times New Roman" pitchFamily="18" charset="0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179512" y="1196752"/>
            <a:ext cx="8588856" cy="7112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lnSpc>
                <a:spcPct val="150000"/>
              </a:lnSpc>
              <a:buClr>
                <a:srgbClr val="DB0522"/>
              </a:buClr>
              <a:buSzPct val="100000"/>
              <a:buAutoNum type="arabicPeriod"/>
            </a:pPr>
            <a:r>
              <a:rPr lang="en-US" dirty="0">
                <a:latin typeface="Comic Sans MS" panose="030F0702030302020204" pitchFamily="66" charset="0"/>
              </a:rPr>
              <a:t>The early visible biomarkers fluctuations in plasma confirm the hypothesis that dysfunction of vascular endothelium may be considered as the key step and the condition for further disease progression.</a:t>
            </a:r>
            <a:endParaRPr lang="pl-PL" dirty="0">
              <a:latin typeface="Comic Sans MS" panose="030F0702030302020204" pitchFamily="66" charset="0"/>
            </a:endParaRPr>
          </a:p>
          <a:p>
            <a:pPr marL="514350" indent="-514350" algn="just">
              <a:lnSpc>
                <a:spcPct val="150000"/>
              </a:lnSpc>
              <a:buClr>
                <a:srgbClr val="DB0522"/>
              </a:buClr>
              <a:buSzPct val="100000"/>
              <a:buAutoNum type="arabicPeriod"/>
            </a:pPr>
            <a:r>
              <a:rPr lang="en-GB" dirty="0">
                <a:latin typeface="Comic Sans MS" panose="030F0702030302020204" pitchFamily="66" charset="0"/>
              </a:rPr>
              <a:t>The conducted study revealed that the </a:t>
            </a:r>
            <a:r>
              <a:rPr lang="pl-PL" dirty="0" err="1">
                <a:latin typeface="Comic Sans MS" panose="030F0702030302020204" pitchFamily="66" charset="0"/>
              </a:rPr>
              <a:t>early</a:t>
            </a:r>
            <a:r>
              <a:rPr lang="en-GB" dirty="0">
                <a:latin typeface="Comic Sans MS" panose="030F0702030302020204" pitchFamily="66" charset="0"/>
              </a:rPr>
              <a:t> metastatic processes start in the 2</a:t>
            </a:r>
            <a:r>
              <a:rPr lang="en-GB" baseline="30000" dirty="0">
                <a:latin typeface="Comic Sans MS" panose="030F0702030302020204" pitchFamily="66" charset="0"/>
              </a:rPr>
              <a:t>nd</a:t>
            </a:r>
            <a:r>
              <a:rPr lang="en-GB" dirty="0">
                <a:latin typeface="Comic Sans MS" panose="030F0702030302020204" pitchFamily="66" charset="0"/>
              </a:rPr>
              <a:t> week </a:t>
            </a:r>
            <a:r>
              <a:rPr lang="pl-PL" dirty="0" err="1">
                <a:latin typeface="Comic Sans MS" panose="030F0702030302020204" pitchFamily="66" charset="0"/>
              </a:rPr>
              <a:t>after</a:t>
            </a:r>
            <a:r>
              <a:rPr lang="en-GB" dirty="0">
                <a:latin typeface="Comic Sans MS" panose="030F0702030302020204" pitchFamily="66" charset="0"/>
              </a:rPr>
              <a:t> </a:t>
            </a:r>
            <a:r>
              <a:rPr lang="en-GB" dirty="0" err="1">
                <a:latin typeface="Comic Sans MS" panose="030F0702030302020204" pitchFamily="66" charset="0"/>
              </a:rPr>
              <a:t>tumor</a:t>
            </a:r>
            <a:r>
              <a:rPr lang="en-GB" dirty="0">
                <a:latin typeface="Comic Sans MS" panose="030F0702030302020204" pitchFamily="66" charset="0"/>
              </a:rPr>
              <a:t> cell inoculation. </a:t>
            </a:r>
            <a:endParaRPr lang="pl-PL" dirty="0">
              <a:latin typeface="Comic Sans MS" panose="030F0702030302020204" pitchFamily="66" charset="0"/>
            </a:endParaRPr>
          </a:p>
          <a:p>
            <a:pPr marL="514350" indent="-514350" algn="just">
              <a:lnSpc>
                <a:spcPct val="150000"/>
              </a:lnSpc>
              <a:buClr>
                <a:srgbClr val="DB0522"/>
              </a:buClr>
              <a:buSzPct val="100000"/>
              <a:buAutoNum type="arabicPeriod"/>
            </a:pPr>
            <a:r>
              <a:rPr lang="pl-PL" dirty="0">
                <a:latin typeface="Comic Sans MS" panose="030F0702030302020204" pitchFamily="66" charset="0"/>
              </a:rPr>
              <a:t>SDC-1, ESM-1, VCAM-1 and Angp-2 </a:t>
            </a:r>
            <a:r>
              <a:rPr lang="pl-PL" dirty="0" err="1">
                <a:latin typeface="Comic Sans MS" panose="030F0702030302020204" pitchFamily="66" charset="0"/>
              </a:rPr>
              <a:t>seems</a:t>
            </a:r>
            <a:r>
              <a:rPr lang="pl-PL" dirty="0">
                <a:latin typeface="Comic Sans MS" panose="030F0702030302020204" pitchFamily="66" charset="0"/>
              </a:rPr>
              <a:t> to be the </a:t>
            </a:r>
            <a:r>
              <a:rPr lang="pl-PL" dirty="0" err="1">
                <a:latin typeface="Comic Sans MS" panose="030F0702030302020204" pitchFamily="66" charset="0"/>
              </a:rPr>
              <a:t>early</a:t>
            </a:r>
            <a:r>
              <a:rPr lang="pl-PL" dirty="0">
                <a:latin typeface="Comic Sans MS" panose="030F0702030302020204" pitchFamily="66" charset="0"/>
              </a:rPr>
              <a:t> </a:t>
            </a:r>
            <a:r>
              <a:rPr lang="pl-PL" dirty="0" err="1">
                <a:latin typeface="Comic Sans MS" panose="030F0702030302020204" pitchFamily="66" charset="0"/>
              </a:rPr>
              <a:t>biomarkers</a:t>
            </a:r>
            <a:r>
              <a:rPr lang="pl-PL" dirty="0">
                <a:latin typeface="Comic Sans MS" panose="030F0702030302020204" pitchFamily="66" charset="0"/>
              </a:rPr>
              <a:t> for </a:t>
            </a:r>
            <a:r>
              <a:rPr lang="pl-PL" dirty="0" err="1">
                <a:latin typeface="Comic Sans MS" panose="030F0702030302020204" pitchFamily="66" charset="0"/>
              </a:rPr>
              <a:t>breast</a:t>
            </a:r>
            <a:r>
              <a:rPr lang="pl-PL" dirty="0">
                <a:latin typeface="Comic Sans MS" panose="030F0702030302020204" pitchFamily="66" charset="0"/>
              </a:rPr>
              <a:t> </a:t>
            </a:r>
            <a:r>
              <a:rPr lang="pl-PL" dirty="0" err="1">
                <a:latin typeface="Comic Sans MS" panose="030F0702030302020204" pitchFamily="66" charset="0"/>
              </a:rPr>
              <a:t>cancer</a:t>
            </a:r>
            <a:r>
              <a:rPr lang="pl-PL" dirty="0">
                <a:latin typeface="Comic Sans MS" panose="030F0702030302020204" pitchFamily="66" charset="0"/>
              </a:rPr>
              <a:t> </a:t>
            </a:r>
            <a:r>
              <a:rPr lang="pl-PL" dirty="0" err="1">
                <a:latin typeface="Comic Sans MS" panose="030F0702030302020204" pitchFamily="66" charset="0"/>
              </a:rPr>
              <a:t>metastasis</a:t>
            </a:r>
            <a:r>
              <a:rPr lang="pl-PL" dirty="0">
                <a:latin typeface="Comic Sans MS" panose="030F0702030302020204" pitchFamily="66" charset="0"/>
              </a:rPr>
              <a:t>.</a:t>
            </a:r>
          </a:p>
          <a:p>
            <a:pPr marL="514350" indent="-514350" algn="just">
              <a:lnSpc>
                <a:spcPct val="150000"/>
              </a:lnSpc>
              <a:buClr>
                <a:srgbClr val="DB0522"/>
              </a:buClr>
              <a:buSzPct val="100000"/>
              <a:buAutoNum type="arabicPeriod"/>
            </a:pPr>
            <a:r>
              <a:rPr lang="pl-PL" dirty="0" err="1">
                <a:latin typeface="Comic Sans MS" panose="030F0702030302020204" pitchFamily="66" charset="0"/>
              </a:rPr>
              <a:t>Decreased</a:t>
            </a:r>
            <a:r>
              <a:rPr lang="pl-PL" dirty="0">
                <a:latin typeface="Comic Sans MS" panose="030F0702030302020204" pitchFamily="66" charset="0"/>
              </a:rPr>
              <a:t> </a:t>
            </a:r>
            <a:r>
              <a:rPr lang="pl-PL" dirty="0" err="1">
                <a:latin typeface="Comic Sans MS" panose="030F0702030302020204" pitchFamily="66" charset="0"/>
              </a:rPr>
              <a:t>concentration</a:t>
            </a:r>
            <a:r>
              <a:rPr lang="pl-PL" dirty="0">
                <a:latin typeface="Comic Sans MS" panose="030F0702030302020204" pitchFamily="66" charset="0"/>
              </a:rPr>
              <a:t> of </a:t>
            </a:r>
            <a:r>
              <a:rPr lang="en-GB" dirty="0">
                <a:latin typeface="Comic Sans MS" panose="030F0702030302020204" pitchFamily="66" charset="0"/>
              </a:rPr>
              <a:t>SDC-1, ESM-1, sVCAM-1, Ang</a:t>
            </a:r>
            <a:r>
              <a:rPr lang="pl-PL" dirty="0">
                <a:latin typeface="Comic Sans MS" panose="030F0702030302020204" pitchFamily="66" charset="0"/>
              </a:rPr>
              <a:t>p-</a:t>
            </a:r>
            <a:r>
              <a:rPr lang="en-GB" dirty="0">
                <a:latin typeface="Comic Sans MS" panose="030F0702030302020204" pitchFamily="66" charset="0"/>
              </a:rPr>
              <a:t>2, sICAM-1 and </a:t>
            </a:r>
            <a:r>
              <a:rPr lang="en-GB" dirty="0" err="1">
                <a:latin typeface="Comic Sans MS" panose="030F0702030302020204" pitchFamily="66" charset="0"/>
              </a:rPr>
              <a:t>vWF</a:t>
            </a:r>
            <a:r>
              <a:rPr lang="pl-PL" dirty="0">
                <a:latin typeface="Comic Sans MS" panose="030F0702030302020204" pitchFamily="66" charset="0"/>
              </a:rPr>
              <a:t> in the 5</a:t>
            </a:r>
            <a:r>
              <a:rPr lang="pl-PL" baseline="30000" dirty="0">
                <a:latin typeface="Comic Sans MS" panose="030F0702030302020204" pitchFamily="66" charset="0"/>
              </a:rPr>
              <a:t>th</a:t>
            </a:r>
            <a:r>
              <a:rPr lang="pl-PL" dirty="0">
                <a:latin typeface="Comic Sans MS" panose="030F0702030302020204" pitchFamily="66" charset="0"/>
              </a:rPr>
              <a:t> </a:t>
            </a:r>
            <a:r>
              <a:rPr lang="pl-PL" dirty="0" err="1">
                <a:latin typeface="Comic Sans MS" panose="030F0702030302020204" pitchFamily="66" charset="0"/>
              </a:rPr>
              <a:t>week</a:t>
            </a:r>
            <a:r>
              <a:rPr lang="pl-PL" dirty="0">
                <a:latin typeface="Comic Sans MS" panose="030F0702030302020204" pitchFamily="66" charset="0"/>
              </a:rPr>
              <a:t> of </a:t>
            </a:r>
            <a:r>
              <a:rPr lang="pl-PL" dirty="0" err="1">
                <a:latin typeface="Comic Sans MS" panose="030F0702030302020204" pitchFamily="66" charset="0"/>
              </a:rPr>
              <a:t>disease</a:t>
            </a:r>
            <a:r>
              <a:rPr lang="pl-PL" dirty="0">
                <a:latin typeface="Comic Sans MS" panose="030F0702030302020204" pitchFamily="66" charset="0"/>
              </a:rPr>
              <a:t> </a:t>
            </a:r>
            <a:r>
              <a:rPr lang="pl-PL" dirty="0" err="1">
                <a:latin typeface="Comic Sans MS" panose="030F0702030302020204" pitchFamily="66" charset="0"/>
              </a:rPr>
              <a:t>may</a:t>
            </a:r>
            <a:r>
              <a:rPr lang="pl-PL" dirty="0">
                <a:latin typeface="Comic Sans MS" panose="030F0702030302020204" pitchFamily="66" charset="0"/>
              </a:rPr>
              <a:t> </a:t>
            </a:r>
            <a:r>
              <a:rPr lang="pl-PL" dirty="0" err="1">
                <a:latin typeface="Comic Sans MS" panose="030F0702030302020204" pitchFamily="66" charset="0"/>
              </a:rPr>
              <a:t>result</a:t>
            </a:r>
            <a:r>
              <a:rPr lang="pl-PL" dirty="0">
                <a:latin typeface="Comic Sans MS" panose="030F0702030302020204" pitchFamily="66" charset="0"/>
              </a:rPr>
              <a:t> from the </a:t>
            </a:r>
            <a:r>
              <a:rPr lang="en-GB" dirty="0">
                <a:latin typeface="Comic Sans MS" panose="030F0702030302020204" pitchFamily="66" charset="0"/>
              </a:rPr>
              <a:t>endothelial-mesenchymal transformation</a:t>
            </a:r>
            <a:r>
              <a:rPr lang="pl-PL" dirty="0">
                <a:latin typeface="Comic Sans MS" panose="030F0702030302020204" pitchFamily="66" charset="0"/>
              </a:rPr>
              <a:t>.</a:t>
            </a:r>
          </a:p>
          <a:p>
            <a:pPr marL="514350" indent="-514350" algn="just">
              <a:lnSpc>
                <a:spcPct val="150000"/>
              </a:lnSpc>
              <a:buClr>
                <a:srgbClr val="DB0522"/>
              </a:buClr>
              <a:buSzPct val="100000"/>
              <a:buFontTx/>
              <a:buAutoNum type="arabicPeriod"/>
            </a:pPr>
            <a:r>
              <a:rPr lang="en-US" dirty="0">
                <a:latin typeface="Comic Sans MS" panose="030F0702030302020204" pitchFamily="66" charset="0"/>
              </a:rPr>
              <a:t>Due to the complexity of </a:t>
            </a:r>
            <a:r>
              <a:rPr lang="pl-PL" dirty="0" err="1">
                <a:latin typeface="Comic Sans MS" panose="030F0702030302020204" pitchFamily="66" charset="0"/>
              </a:rPr>
              <a:t>cancer</a:t>
            </a:r>
            <a:r>
              <a:rPr lang="pl-PL" dirty="0">
                <a:latin typeface="Comic Sans MS" panose="030F0702030302020204" pitchFamily="66" charset="0"/>
              </a:rPr>
              <a:t> </a:t>
            </a:r>
            <a:r>
              <a:rPr lang="pl-PL" dirty="0" err="1">
                <a:latin typeface="Comic Sans MS" panose="030F0702030302020204" pitchFamily="66" charset="0"/>
              </a:rPr>
              <a:t>metastasis</a:t>
            </a:r>
            <a:r>
              <a:rPr lang="en-US" dirty="0">
                <a:latin typeface="Comic Sans MS" panose="030F0702030302020204" pitchFamily="66" charset="0"/>
              </a:rPr>
              <a:t>, involving many mediators, more reasonable solution </a:t>
            </a:r>
            <a:r>
              <a:rPr lang="pl-PL" dirty="0">
                <a:latin typeface="Comic Sans MS" panose="030F0702030302020204" pitchFamily="66" charset="0"/>
              </a:rPr>
              <a:t>for </a:t>
            </a:r>
            <a:r>
              <a:rPr lang="pl-PL" dirty="0" err="1">
                <a:latin typeface="Comic Sans MS" panose="030F0702030302020204" pitchFamily="66" charset="0"/>
              </a:rPr>
              <a:t>disease</a:t>
            </a:r>
            <a:r>
              <a:rPr lang="pl-PL" dirty="0">
                <a:latin typeface="Comic Sans MS" panose="030F0702030302020204" pitchFamily="66" charset="0"/>
              </a:rPr>
              <a:t> </a:t>
            </a:r>
            <a:r>
              <a:rPr lang="pl-PL" dirty="0" err="1">
                <a:latin typeface="Comic Sans MS" panose="030F0702030302020204" pitchFamily="66" charset="0"/>
              </a:rPr>
              <a:t>diagnosis</a:t>
            </a:r>
            <a:r>
              <a:rPr lang="pl-PL" dirty="0">
                <a:latin typeface="Comic Sans MS" panose="030F0702030302020204" pitchFamily="66" charset="0"/>
              </a:rPr>
              <a:t> </a:t>
            </a:r>
            <a:r>
              <a:rPr lang="pl-PL" dirty="0" err="1">
                <a:latin typeface="Comic Sans MS" panose="030F0702030302020204" pitchFamily="66" charset="0"/>
              </a:rPr>
              <a:t>is</a:t>
            </a:r>
            <a:r>
              <a:rPr lang="pl-PL" dirty="0">
                <a:latin typeface="Comic Sans MS" panose="030F0702030302020204" pitchFamily="66" charset="0"/>
              </a:rPr>
              <a:t> to </a:t>
            </a:r>
            <a:r>
              <a:rPr lang="en-US" dirty="0">
                <a:latin typeface="Comic Sans MS" panose="030F0702030302020204" pitchFamily="66" charset="0"/>
              </a:rPr>
              <a:t>apply</a:t>
            </a:r>
            <a:r>
              <a:rPr lang="pl-PL" dirty="0">
                <a:latin typeface="Comic Sans MS" panose="030F0702030302020204" pitchFamily="66" charset="0"/>
              </a:rPr>
              <a:t> </a:t>
            </a:r>
            <a:r>
              <a:rPr lang="en-US" dirty="0">
                <a:latin typeface="Comic Sans MS" panose="030F0702030302020204" pitchFamily="66" charset="0"/>
              </a:rPr>
              <a:t>the multi-protein panel instead of one biomarker. </a:t>
            </a:r>
            <a:endParaRPr lang="pl-PL" dirty="0">
              <a:latin typeface="Comic Sans MS" panose="030F0702030302020204" pitchFamily="66" charset="0"/>
            </a:endParaRPr>
          </a:p>
          <a:p>
            <a:pPr marL="514350" indent="-514350" algn="just">
              <a:lnSpc>
                <a:spcPct val="150000"/>
              </a:lnSpc>
              <a:buClr>
                <a:srgbClr val="DB0522"/>
              </a:buClr>
              <a:buSzPct val="100000"/>
              <a:buAutoNum type="arabicPeriod"/>
            </a:pPr>
            <a:endParaRPr lang="pl-PL" dirty="0">
              <a:latin typeface="Comic Sans MS" panose="030F0702030302020204" pitchFamily="66" charset="0"/>
            </a:endParaRPr>
          </a:p>
          <a:p>
            <a:pPr algn="just">
              <a:lnSpc>
                <a:spcPct val="150000"/>
              </a:lnSpc>
              <a:buClr>
                <a:srgbClr val="DB0522"/>
              </a:buClr>
              <a:buSzPct val="100000"/>
            </a:pPr>
            <a:endParaRPr lang="pl-PL" dirty="0">
              <a:latin typeface="Comic Sans MS" panose="030F0702030302020204" pitchFamily="66" charset="0"/>
            </a:endParaRPr>
          </a:p>
          <a:p>
            <a:pPr marL="514350" indent="-514350" algn="just">
              <a:lnSpc>
                <a:spcPct val="150000"/>
              </a:lnSpc>
              <a:buClr>
                <a:srgbClr val="DB0522"/>
              </a:buClr>
              <a:buSzPct val="100000"/>
              <a:buAutoNum type="arabicPeriod"/>
            </a:pPr>
            <a:endParaRPr lang="pl-PL" dirty="0">
              <a:latin typeface="Comic Sans MS" panose="030F0702030302020204" pitchFamily="66" charset="0"/>
            </a:endParaRPr>
          </a:p>
          <a:p>
            <a:pPr marL="514350" indent="-514350" algn="just">
              <a:lnSpc>
                <a:spcPct val="150000"/>
              </a:lnSpc>
              <a:buClr>
                <a:srgbClr val="DB0522"/>
              </a:buClr>
              <a:buSzPct val="100000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97316464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92" name="Text Box 16"/>
          <p:cNvSpPr txBox="1">
            <a:spLocks noChangeArrowheads="1"/>
          </p:cNvSpPr>
          <p:nvPr/>
        </p:nvSpPr>
        <p:spPr bwMode="auto">
          <a:xfrm>
            <a:off x="6011863" y="458152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pl-PL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6895" name="Text Box 20"/>
          <p:cNvSpPr txBox="1">
            <a:spLocks noChangeArrowheads="1"/>
          </p:cNvSpPr>
          <p:nvPr/>
        </p:nvSpPr>
        <p:spPr bwMode="auto">
          <a:xfrm>
            <a:off x="7092280" y="3140968"/>
            <a:ext cx="126573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sz="1400" dirty="0">
                <a:solidFill>
                  <a:srgbClr val="000066"/>
                </a:solidFill>
              </a:rPr>
              <a:t>Kamil Kuś, </a:t>
            </a:r>
            <a:r>
              <a:rPr lang="pl-PL" sz="1400" dirty="0" err="1">
                <a:solidFill>
                  <a:srgbClr val="000066"/>
                </a:solidFill>
              </a:rPr>
              <a:t>PhD</a:t>
            </a:r>
            <a:endParaRPr lang="pl-PL" sz="1400" dirty="0">
              <a:solidFill>
                <a:srgbClr val="000066"/>
              </a:solidFill>
            </a:endParaRPr>
          </a:p>
        </p:txBody>
      </p:sp>
      <p:sp>
        <p:nvSpPr>
          <p:cNvPr id="36896" name="Text Box 22"/>
          <p:cNvSpPr txBox="1">
            <a:spLocks noChangeArrowheads="1"/>
          </p:cNvSpPr>
          <p:nvPr/>
        </p:nvSpPr>
        <p:spPr bwMode="auto">
          <a:xfrm>
            <a:off x="7092280" y="2708920"/>
            <a:ext cx="24765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sz="1400" dirty="0">
                <a:solidFill>
                  <a:srgbClr val="000066"/>
                </a:solidFill>
              </a:rPr>
              <a:t>Agnieszka Zakrzewska, </a:t>
            </a:r>
            <a:r>
              <a:rPr lang="pl-PL" sz="1400" dirty="0" err="1">
                <a:solidFill>
                  <a:srgbClr val="000066"/>
                </a:solidFill>
              </a:rPr>
              <a:t>PhD</a:t>
            </a:r>
            <a:endParaRPr lang="pl-PL" sz="1400" dirty="0">
              <a:solidFill>
                <a:srgbClr val="000066"/>
              </a:solidFill>
            </a:endParaRPr>
          </a:p>
        </p:txBody>
      </p:sp>
      <p:sp>
        <p:nvSpPr>
          <p:cNvPr id="36897" name="Text Box 23"/>
          <p:cNvSpPr txBox="1">
            <a:spLocks noChangeArrowheads="1"/>
          </p:cNvSpPr>
          <p:nvPr/>
        </p:nvSpPr>
        <p:spPr bwMode="auto">
          <a:xfrm>
            <a:off x="7092280" y="2276872"/>
            <a:ext cx="17716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sz="1400" dirty="0">
                <a:solidFill>
                  <a:srgbClr val="000066"/>
                </a:solidFill>
              </a:rPr>
              <a:t>Agnieszka Kij, </a:t>
            </a:r>
            <a:r>
              <a:rPr lang="pl-PL" sz="1400" dirty="0" err="1">
                <a:solidFill>
                  <a:srgbClr val="000066"/>
                </a:solidFill>
              </a:rPr>
              <a:t>MSc</a:t>
            </a:r>
            <a:endParaRPr lang="pl-PL" sz="1400" dirty="0">
              <a:solidFill>
                <a:srgbClr val="000066"/>
              </a:solidFill>
            </a:endParaRPr>
          </a:p>
        </p:txBody>
      </p:sp>
      <p:sp>
        <p:nvSpPr>
          <p:cNvPr id="36903" name="Text Box 20"/>
          <p:cNvSpPr txBox="1">
            <a:spLocks noChangeArrowheads="1"/>
          </p:cNvSpPr>
          <p:nvPr/>
        </p:nvSpPr>
        <p:spPr bwMode="auto">
          <a:xfrm>
            <a:off x="7092280" y="1844824"/>
            <a:ext cx="150028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sz="1400" dirty="0">
                <a:solidFill>
                  <a:srgbClr val="000066"/>
                </a:solidFill>
              </a:rPr>
              <a:t>Joanna </a:t>
            </a:r>
            <a:r>
              <a:rPr lang="pl-PL" sz="1400" dirty="0" err="1">
                <a:solidFill>
                  <a:srgbClr val="000066"/>
                </a:solidFill>
              </a:rPr>
              <a:t>Suraj</a:t>
            </a:r>
            <a:r>
              <a:rPr lang="pl-PL" sz="1400" dirty="0">
                <a:solidFill>
                  <a:srgbClr val="000066"/>
                </a:solidFill>
              </a:rPr>
              <a:t>, </a:t>
            </a:r>
            <a:r>
              <a:rPr lang="pl-PL" sz="1400" dirty="0" err="1">
                <a:solidFill>
                  <a:srgbClr val="000066"/>
                </a:solidFill>
              </a:rPr>
              <a:t>MSc</a:t>
            </a:r>
            <a:endParaRPr lang="pl-PL" sz="1400" dirty="0">
              <a:solidFill>
                <a:srgbClr val="000066"/>
              </a:solidFill>
            </a:endParaRPr>
          </a:p>
          <a:p>
            <a:endParaRPr lang="pl-PL" sz="1400" dirty="0">
              <a:solidFill>
                <a:srgbClr val="000066"/>
              </a:solidFill>
            </a:endParaRPr>
          </a:p>
        </p:txBody>
      </p:sp>
      <p:sp>
        <p:nvSpPr>
          <p:cNvPr id="36905" name="Text Box 45"/>
          <p:cNvSpPr txBox="1">
            <a:spLocks noChangeArrowheads="1"/>
          </p:cNvSpPr>
          <p:nvPr/>
        </p:nvSpPr>
        <p:spPr bwMode="auto">
          <a:xfrm>
            <a:off x="2843808" y="260648"/>
            <a:ext cx="344126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sz="2800" b="1" dirty="0">
                <a:solidFill>
                  <a:srgbClr val="3333CC"/>
                </a:solidFill>
              </a:rPr>
              <a:t>ACKNOWLEDGMENTS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08720"/>
            <a:ext cx="6919265" cy="5189449"/>
          </a:xfrm>
          <a:prstGeom prst="rect">
            <a:avLst/>
          </a:prstGeom>
        </p:spPr>
      </p:pic>
      <p:sp>
        <p:nvSpPr>
          <p:cNvPr id="11" name="Text Box 20"/>
          <p:cNvSpPr txBox="1">
            <a:spLocks noChangeArrowheads="1"/>
          </p:cNvSpPr>
          <p:nvPr/>
        </p:nvSpPr>
        <p:spPr bwMode="auto">
          <a:xfrm>
            <a:off x="7092280" y="3573016"/>
            <a:ext cx="170162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sz="1400" dirty="0">
                <a:solidFill>
                  <a:srgbClr val="000066"/>
                </a:solidFill>
              </a:rPr>
              <a:t>Anna Kurpińska, </a:t>
            </a:r>
            <a:r>
              <a:rPr lang="pl-PL" sz="1400" dirty="0" err="1">
                <a:solidFill>
                  <a:srgbClr val="000066"/>
                </a:solidFill>
              </a:rPr>
              <a:t>PhD</a:t>
            </a:r>
            <a:endParaRPr lang="pl-PL" sz="14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40986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10094</TotalTime>
  <Words>1243</Words>
  <Application>Microsoft Office PowerPoint</Application>
  <PresentationFormat>Pokaz na ekranie (4:3)</PresentationFormat>
  <Paragraphs>272</Paragraphs>
  <Slides>31</Slides>
  <Notes>31</Notes>
  <HiddenSlides>0</HiddenSlides>
  <MMClips>0</MMClips>
  <ScaleCrop>false</ScaleCrop>
  <HeadingPairs>
    <vt:vector size="8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2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31</vt:i4>
      </vt:variant>
    </vt:vector>
  </HeadingPairs>
  <TitlesOfParts>
    <vt:vector size="43" baseType="lpstr">
      <vt:lpstr>SimSun</vt:lpstr>
      <vt:lpstr>Arial</vt:lpstr>
      <vt:lpstr>Calibri</vt:lpstr>
      <vt:lpstr>Comic Sans MS</vt:lpstr>
      <vt:lpstr>Effra</vt:lpstr>
      <vt:lpstr>msgothic</vt:lpstr>
      <vt:lpstr>Myriad Pro</vt:lpstr>
      <vt:lpstr>Symbol</vt:lpstr>
      <vt:lpstr>Times New Roman</vt:lpstr>
      <vt:lpstr>Motyw pakietu Office</vt:lpstr>
      <vt:lpstr>1_Motyw pakietu Office</vt:lpstr>
      <vt:lpstr>Prism 7</vt:lpstr>
      <vt:lpstr>The role of endothelial biomarkers     in breast cancer metastasis </vt:lpstr>
      <vt:lpstr>Prezentacja programu PowerPoint</vt:lpstr>
      <vt:lpstr>Prezentacja programu PowerPoint</vt:lpstr>
      <vt:lpstr>Prezentacja programu PowerPoint</vt:lpstr>
      <vt:lpstr>Syndecan-1 (SDC-1)</vt:lpstr>
      <vt:lpstr>Prezentacja programu PowerPoint</vt:lpstr>
      <vt:lpstr>Prezentacja programu PowerPoint</vt:lpstr>
      <vt:lpstr>t-PA and PAI-1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Adrenomedullin</vt:lpstr>
      <vt:lpstr>Adiponectin</vt:lpstr>
      <vt:lpstr>Prezentacja programu PowerPoint</vt:lpstr>
      <vt:lpstr>Prezentacja programu PowerPoint</vt:lpstr>
      <vt:lpstr>Prezentacja programu PowerPoint</vt:lpstr>
      <vt:lpstr>Prezentacja programu PowerPoint</vt:lpstr>
      <vt:lpstr>Tumor progression</vt:lpstr>
      <vt:lpstr>Metastases</vt:lpstr>
      <vt:lpstr>Prezentacja programu PowerPoint</vt:lpstr>
      <vt:lpstr>Prezentacja programu PowerPoint</vt:lpstr>
      <vt:lpstr>Biomarkers of late metastasis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Maciej Czarnik</dc:creator>
  <cp:lastModifiedBy>Maria Walczak</cp:lastModifiedBy>
  <cp:revision>715</cp:revision>
  <cp:lastPrinted>2011-12-07T10:00:57Z</cp:lastPrinted>
  <dcterms:created xsi:type="dcterms:W3CDTF">2010-06-22T22:19:15Z</dcterms:created>
  <dcterms:modified xsi:type="dcterms:W3CDTF">2017-04-11T19:44:38Z</dcterms:modified>
</cp:coreProperties>
</file>