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4" r:id="rId2"/>
  </p:sldMasterIdLst>
  <p:notesMasterIdLst>
    <p:notesMasterId r:id="rId34"/>
  </p:notesMasterIdLst>
  <p:sldIdLst>
    <p:sldId id="329" r:id="rId3"/>
    <p:sldId id="341" r:id="rId4"/>
    <p:sldId id="345" r:id="rId5"/>
    <p:sldId id="343" r:id="rId6"/>
    <p:sldId id="346" r:id="rId7"/>
    <p:sldId id="347" r:id="rId8"/>
    <p:sldId id="354" r:id="rId9"/>
    <p:sldId id="359" r:id="rId10"/>
    <p:sldId id="373" r:id="rId11"/>
    <p:sldId id="332" r:id="rId12"/>
    <p:sldId id="333" r:id="rId13"/>
    <p:sldId id="374" r:id="rId14"/>
    <p:sldId id="326" r:id="rId15"/>
    <p:sldId id="362" r:id="rId16"/>
    <p:sldId id="375" r:id="rId17"/>
    <p:sldId id="363" r:id="rId18"/>
    <p:sldId id="364" r:id="rId19"/>
    <p:sldId id="365" r:id="rId20"/>
    <p:sldId id="366" r:id="rId21"/>
    <p:sldId id="336" r:id="rId22"/>
    <p:sldId id="316" r:id="rId23"/>
    <p:sldId id="367" r:id="rId24"/>
    <p:sldId id="368" r:id="rId25"/>
    <p:sldId id="369" r:id="rId26"/>
    <p:sldId id="370" r:id="rId27"/>
    <p:sldId id="358" r:id="rId28"/>
    <p:sldId id="371" r:id="rId29"/>
    <p:sldId id="283" r:id="rId30"/>
    <p:sldId id="267" r:id="rId31"/>
    <p:sldId id="331" r:id="rId32"/>
    <p:sldId id="372" r:id="rId33"/>
  </p:sldIdLst>
  <p:sldSz cx="9159875" cy="6870700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굴림"/>
        <a:ea typeface="굴림"/>
        <a:cs typeface="굴림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굴림"/>
        <a:ea typeface="굴림"/>
        <a:cs typeface="굴림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굴림"/>
        <a:ea typeface="굴림"/>
        <a:cs typeface="굴림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굴림"/>
        <a:ea typeface="굴림"/>
        <a:cs typeface="굴림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굴림"/>
        <a:ea typeface="굴림"/>
        <a:cs typeface="굴림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굴림"/>
        <a:ea typeface="굴림"/>
        <a:cs typeface="굴림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굴림"/>
        <a:ea typeface="굴림"/>
        <a:cs typeface="굴림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굴림"/>
        <a:ea typeface="굴림"/>
        <a:cs typeface="굴림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굴림"/>
        <a:ea typeface="굴림"/>
        <a:cs typeface="굴림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ogetto suini" initials="Ps" lastIdx="0" clrIdx="0">
    <p:extLst>
      <p:ext uri="{19B8F6BF-5375-455C-9EA6-DF929625EA0E}">
        <p15:presenceInfo xmlns:p15="http://schemas.microsoft.com/office/powerpoint/2012/main" userId="Progetto suin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4"/>
    <a:srgbClr val="2A63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7" autoAdjust="0"/>
    <p:restoredTop sz="95324" autoAdjust="0"/>
  </p:normalViewPr>
  <p:slideViewPr>
    <p:cSldViewPr>
      <p:cViewPr varScale="1">
        <p:scale>
          <a:sx n="81" d="100"/>
          <a:sy n="81" d="100"/>
        </p:scale>
        <p:origin x="116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9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0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1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2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3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4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5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6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7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Grafico%20in%20Microsoft%20PowerPoint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8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Foglio5!$K$26</c:f>
              <c:strCache>
                <c:ptCount val="1"/>
                <c:pt idx="0">
                  <c:v>UFLtot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Foglio5!$L$23:$V$25</c:f>
              <c:multiLvlStrCache>
                <c:ptCount val="11"/>
                <c:lvl>
                  <c:pt idx="0">
                    <c:v>PD</c:v>
                  </c:pt>
                  <c:pt idx="1">
                    <c:v>ST</c:v>
                  </c:pt>
                  <c:pt idx="3">
                    <c:v>PD</c:v>
                  </c:pt>
                  <c:pt idx="4">
                    <c:v>ST</c:v>
                  </c:pt>
                  <c:pt idx="6">
                    <c:v>PD</c:v>
                  </c:pt>
                  <c:pt idx="7">
                    <c:v>ST</c:v>
                  </c:pt>
                  <c:pt idx="9">
                    <c:v>PD</c:v>
                  </c:pt>
                  <c:pt idx="10">
                    <c:v>ST</c:v>
                  </c:pt>
                </c:lvl>
                <c:lvl>
                  <c:pt idx="0">
                    <c:v>summer</c:v>
                  </c:pt>
                  <c:pt idx="3">
                    <c:v>autumn</c:v>
                  </c:pt>
                  <c:pt idx="6">
                    <c:v>winter</c:v>
                  </c:pt>
                  <c:pt idx="9">
                    <c:v>spring</c:v>
                  </c:pt>
                </c:lvl>
              </c:multiLvlStrCache>
            </c:multiLvlStrRef>
          </c:cat>
          <c:val>
            <c:numRef>
              <c:f>Foglio5!$L$26:$V$26</c:f>
              <c:numCache>
                <c:formatCode>0.00</c:formatCode>
                <c:ptCount val="11"/>
                <c:pt idx="0">
                  <c:v>1.2414782608695645</c:v>
                </c:pt>
                <c:pt idx="1">
                  <c:v>1.2864147727272721</c:v>
                </c:pt>
                <c:pt idx="3">
                  <c:v>1.1664958051108372</c:v>
                </c:pt>
                <c:pt idx="4">
                  <c:v>1.1961169181034483</c:v>
                </c:pt>
                <c:pt idx="6">
                  <c:v>1.7243165625000001</c:v>
                </c:pt>
                <c:pt idx="7">
                  <c:v>1.6505001953124998</c:v>
                </c:pt>
                <c:pt idx="9">
                  <c:v>1.4794568749999999</c:v>
                </c:pt>
                <c:pt idx="10">
                  <c:v>1.4748987499999999</c:v>
                </c:pt>
              </c:numCache>
            </c:numRef>
          </c:val>
        </c:ser>
        <c:ser>
          <c:idx val="1"/>
          <c:order val="1"/>
          <c:tx>
            <c:strRef>
              <c:f>Foglio5!$K$27</c:f>
              <c:strCache>
                <c:ptCount val="1"/>
                <c:pt idx="0">
                  <c:v>UFlReq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Foglio5!$L$23:$V$25</c:f>
              <c:multiLvlStrCache>
                <c:ptCount val="11"/>
                <c:lvl>
                  <c:pt idx="0">
                    <c:v>PD</c:v>
                  </c:pt>
                  <c:pt idx="1">
                    <c:v>ST</c:v>
                  </c:pt>
                  <c:pt idx="3">
                    <c:v>PD</c:v>
                  </c:pt>
                  <c:pt idx="4">
                    <c:v>ST</c:v>
                  </c:pt>
                  <c:pt idx="6">
                    <c:v>PD</c:v>
                  </c:pt>
                  <c:pt idx="7">
                    <c:v>ST</c:v>
                  </c:pt>
                  <c:pt idx="9">
                    <c:v>PD</c:v>
                  </c:pt>
                  <c:pt idx="10">
                    <c:v>ST</c:v>
                  </c:pt>
                </c:lvl>
                <c:lvl>
                  <c:pt idx="0">
                    <c:v>summer</c:v>
                  </c:pt>
                  <c:pt idx="3">
                    <c:v>autumn</c:v>
                  </c:pt>
                  <c:pt idx="6">
                    <c:v>winter</c:v>
                  </c:pt>
                  <c:pt idx="9">
                    <c:v>spring</c:v>
                  </c:pt>
                </c:lvl>
              </c:multiLvlStrCache>
            </c:multiLvlStrRef>
          </c:cat>
          <c:val>
            <c:numRef>
              <c:f>Foglio5!$L$27:$V$27</c:f>
              <c:numCache>
                <c:formatCode>0.00</c:formatCode>
                <c:ptCount val="11"/>
                <c:pt idx="0">
                  <c:v>0.71807065217391286</c:v>
                </c:pt>
                <c:pt idx="1">
                  <c:v>0.71317934782608661</c:v>
                </c:pt>
                <c:pt idx="3">
                  <c:v>0.71499999999999997</c:v>
                </c:pt>
                <c:pt idx="4">
                  <c:v>0.71499999999999997</c:v>
                </c:pt>
                <c:pt idx="6">
                  <c:v>0.97099999999999997</c:v>
                </c:pt>
                <c:pt idx="7">
                  <c:v>1.0659999999999996</c:v>
                </c:pt>
                <c:pt idx="9">
                  <c:v>0.96650000000000003</c:v>
                </c:pt>
                <c:pt idx="10">
                  <c:v>0.96410000000000007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554840384"/>
        <c:axId val="554847048"/>
      </c:barChart>
      <c:catAx>
        <c:axId val="55484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47048"/>
        <c:crosses val="autoZero"/>
        <c:auto val="1"/>
        <c:lblAlgn val="ctr"/>
        <c:lblOffset val="100"/>
        <c:noMultiLvlLbl val="0"/>
      </c:catAx>
      <c:valAx>
        <c:axId val="55484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40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Foglio5!$S$36</c:f>
              <c:strCache>
                <c:ptCount val="1"/>
                <c:pt idx="0">
                  <c:v>UFLtot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Foglio5!$T$33:$AD$35</c:f>
              <c:multiLvlStrCache>
                <c:ptCount val="11"/>
                <c:lvl>
                  <c:pt idx="0">
                    <c:v>PD</c:v>
                  </c:pt>
                  <c:pt idx="1">
                    <c:v>ST</c:v>
                  </c:pt>
                  <c:pt idx="3">
                    <c:v>PD</c:v>
                  </c:pt>
                  <c:pt idx="4">
                    <c:v>ST</c:v>
                  </c:pt>
                  <c:pt idx="6">
                    <c:v>PD</c:v>
                  </c:pt>
                  <c:pt idx="7">
                    <c:v>ST</c:v>
                  </c:pt>
                  <c:pt idx="9">
                    <c:v>PD</c:v>
                  </c:pt>
                  <c:pt idx="10">
                    <c:v>ST</c:v>
                  </c:pt>
                </c:lvl>
                <c:lvl>
                  <c:pt idx="0">
                    <c:v>summer</c:v>
                  </c:pt>
                  <c:pt idx="3">
                    <c:v>autumn</c:v>
                  </c:pt>
                  <c:pt idx="6">
                    <c:v>winter</c:v>
                  </c:pt>
                  <c:pt idx="9">
                    <c:v>spring</c:v>
                  </c:pt>
                </c:lvl>
              </c:multiLvlStrCache>
            </c:multiLvlStrRef>
          </c:cat>
          <c:val>
            <c:numRef>
              <c:f>Foglio5!$T$36:$AD$36</c:f>
              <c:numCache>
                <c:formatCode>0.00</c:formatCode>
                <c:ptCount val="11"/>
                <c:pt idx="0">
                  <c:v>1.1987820277149326</c:v>
                </c:pt>
                <c:pt idx="1">
                  <c:v>1.1969851527149324</c:v>
                </c:pt>
                <c:pt idx="3">
                  <c:v>1.1739721467391311</c:v>
                </c:pt>
                <c:pt idx="4">
                  <c:v>1.2063641304347832</c:v>
                </c:pt>
                <c:pt idx="6">
                  <c:v>1.2432075000000002</c:v>
                </c:pt>
                <c:pt idx="7">
                  <c:v>1.2431360677083338</c:v>
                </c:pt>
                <c:pt idx="9">
                  <c:v>1.3222133152173918</c:v>
                </c:pt>
                <c:pt idx="10">
                  <c:v>1.3211480978260877</c:v>
                </c:pt>
              </c:numCache>
            </c:numRef>
          </c:val>
        </c:ser>
        <c:ser>
          <c:idx val="1"/>
          <c:order val="1"/>
          <c:tx>
            <c:strRef>
              <c:f>Foglio5!$S$37</c:f>
              <c:strCache>
                <c:ptCount val="1"/>
                <c:pt idx="0">
                  <c:v>UFlReq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Foglio5!$T$33:$AD$35</c:f>
              <c:multiLvlStrCache>
                <c:ptCount val="11"/>
                <c:lvl>
                  <c:pt idx="0">
                    <c:v>PD</c:v>
                  </c:pt>
                  <c:pt idx="1">
                    <c:v>ST</c:v>
                  </c:pt>
                  <c:pt idx="3">
                    <c:v>PD</c:v>
                  </c:pt>
                  <c:pt idx="4">
                    <c:v>ST</c:v>
                  </c:pt>
                  <c:pt idx="6">
                    <c:v>PD</c:v>
                  </c:pt>
                  <c:pt idx="7">
                    <c:v>ST</c:v>
                  </c:pt>
                  <c:pt idx="9">
                    <c:v>PD</c:v>
                  </c:pt>
                  <c:pt idx="10">
                    <c:v>ST</c:v>
                  </c:pt>
                </c:lvl>
                <c:lvl>
                  <c:pt idx="0">
                    <c:v>summer</c:v>
                  </c:pt>
                  <c:pt idx="3">
                    <c:v>autumn</c:v>
                  </c:pt>
                  <c:pt idx="6">
                    <c:v>winter</c:v>
                  </c:pt>
                  <c:pt idx="9">
                    <c:v>spring</c:v>
                  </c:pt>
                </c:lvl>
              </c:multiLvlStrCache>
            </c:multiLvlStrRef>
          </c:cat>
          <c:val>
            <c:numRef>
              <c:f>Foglio5!$T$37:$AD$37</c:f>
              <c:numCache>
                <c:formatCode>0.00</c:formatCode>
                <c:ptCount val="11"/>
                <c:pt idx="0">
                  <c:v>0.75902777777777797</c:v>
                </c:pt>
                <c:pt idx="1">
                  <c:v>0.77916666666666645</c:v>
                </c:pt>
                <c:pt idx="3">
                  <c:v>0.71499999999999997</c:v>
                </c:pt>
                <c:pt idx="4">
                  <c:v>0.71499999999999997</c:v>
                </c:pt>
                <c:pt idx="6">
                  <c:v>0.97025000000000006</c:v>
                </c:pt>
                <c:pt idx="7">
                  <c:v>0.98675000000000013</c:v>
                </c:pt>
                <c:pt idx="9">
                  <c:v>0.91099999999999992</c:v>
                </c:pt>
                <c:pt idx="10">
                  <c:v>0.96562499999999984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99"/>
        <c:axId val="554848224"/>
        <c:axId val="554839208"/>
      </c:barChart>
      <c:catAx>
        <c:axId val="554848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39208"/>
        <c:crosses val="autoZero"/>
        <c:auto val="1"/>
        <c:lblAlgn val="ctr"/>
        <c:lblOffset val="100"/>
        <c:noMultiLvlLbl val="0"/>
      </c:catAx>
      <c:valAx>
        <c:axId val="554839208"/>
        <c:scaling>
          <c:orientation val="minMax"/>
          <c:max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4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Foglio4!$C$30:$D$30</c:f>
              <c:strCache>
                <c:ptCount val="2"/>
                <c:pt idx="0">
                  <c:v>PD</c:v>
                </c:pt>
                <c:pt idx="1">
                  <c:v>ST</c:v>
                </c:pt>
              </c:strCache>
            </c:strRef>
          </c:cat>
          <c:val>
            <c:numRef>
              <c:f>Foglio4!$C$31:$D$31</c:f>
              <c:numCache>
                <c:formatCode>General</c:formatCode>
                <c:ptCount val="2"/>
                <c:pt idx="0">
                  <c:v>-0.5575</c:v>
                </c:pt>
                <c:pt idx="1">
                  <c:v>-0.50249999999999995</c:v>
                </c:pt>
              </c:numCache>
            </c:numRef>
          </c:val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Foglio4!$C$30:$D$30</c:f>
              <c:strCache>
                <c:ptCount val="2"/>
                <c:pt idx="0">
                  <c:v>PD</c:v>
                </c:pt>
                <c:pt idx="1">
                  <c:v>ST</c:v>
                </c:pt>
              </c:strCache>
            </c:strRef>
          </c:cat>
          <c:val>
            <c:numRef>
              <c:f>Foglio4!$C$32:$D$32</c:f>
              <c:numCache>
                <c:formatCode>General</c:formatCode>
                <c:ptCount val="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681429958701179"/>
          <c:y val="0.14732714565008811"/>
          <c:w val="0.47052420849395116"/>
          <c:h val="0.6733401044572996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Foglio4!$C$33:$D$33</c:f>
              <c:strCache>
                <c:ptCount val="2"/>
                <c:pt idx="0">
                  <c:v>PD</c:v>
                </c:pt>
                <c:pt idx="1">
                  <c:v>ST</c:v>
                </c:pt>
              </c:strCache>
            </c:strRef>
          </c:cat>
          <c:val>
            <c:numRef>
              <c:f>Foglio4!$C$34:$D$34</c:f>
              <c:numCache>
                <c:formatCode>General</c:formatCode>
                <c:ptCount val="2"/>
                <c:pt idx="0">
                  <c:v>-0.27</c:v>
                </c:pt>
                <c:pt idx="1">
                  <c:v>-0.2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'[Grafico in Microsoft PowerPoint]Foglio3'!$E$1</c:f>
              <c:strCache>
                <c:ptCount val="1"/>
                <c:pt idx="0">
                  <c:v>Tavg (°C)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'[Grafico in Microsoft PowerPoint]Foglio3'!$A$2:$A$5</c:f>
              <c:strCache>
                <c:ptCount val="4"/>
                <c:pt idx="0">
                  <c:v>Winter</c:v>
                </c:pt>
                <c:pt idx="1">
                  <c:v>Spring </c:v>
                </c:pt>
                <c:pt idx="2">
                  <c:v>Summer </c:v>
                </c:pt>
                <c:pt idx="3">
                  <c:v>Autumn </c:v>
                </c:pt>
              </c:strCache>
            </c:strRef>
          </c:cat>
          <c:val>
            <c:numRef>
              <c:f>'[Grafico in Microsoft PowerPoint]Foglio3'!$E$2:$E$5</c:f>
              <c:numCache>
                <c:formatCode>0.00</c:formatCode>
                <c:ptCount val="4"/>
                <c:pt idx="0">
                  <c:v>10.169122023809523</c:v>
                </c:pt>
                <c:pt idx="1">
                  <c:v>14.348384353741496</c:v>
                </c:pt>
                <c:pt idx="2">
                  <c:v>20.776130952380953</c:v>
                </c:pt>
                <c:pt idx="3">
                  <c:v>11.529545454545454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'[Grafico in Microsoft PowerPoint]Foglio3'!$E$6:$E$7</c:f>
              <c:strCache>
                <c:ptCount val="2"/>
                <c:pt idx="0">
                  <c:v>5,80</c:v>
                </c:pt>
                <c:pt idx="1">
                  <c:v>12,19</c:v>
                </c:pt>
              </c:strCache>
            </c:strRef>
          </c:tx>
          <c:spPr>
            <a:ln w="28575" cap="rnd">
              <a:solidFill>
                <a:schemeClr val="accent2"/>
              </a:solidFill>
              <a:prstDash val="lgDash"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val>
            <c:numRef>
              <c:f>'[Grafico in Microsoft PowerPoint]Foglio3'!$E$6:$E$9</c:f>
              <c:numCache>
                <c:formatCode>0.00</c:formatCode>
                <c:ptCount val="4"/>
                <c:pt idx="0">
                  <c:v>5.8006802721088437</c:v>
                </c:pt>
                <c:pt idx="1">
                  <c:v>12.189625850340136</c:v>
                </c:pt>
                <c:pt idx="2">
                  <c:v>22.337925170068029</c:v>
                </c:pt>
                <c:pt idx="3">
                  <c:v>11.753061224489798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'[Grafico in Microsoft PowerPoint]Foglio3'!$F$1</c:f>
              <c:strCache>
                <c:ptCount val="1"/>
                <c:pt idx="0">
                  <c:v>Tmax (°C)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val>
            <c:numRef>
              <c:f>'[Grafico in Microsoft PowerPoint]Foglio3'!$F$2:$F$5</c:f>
              <c:numCache>
                <c:formatCode>0.00</c:formatCode>
                <c:ptCount val="4"/>
                <c:pt idx="0">
                  <c:v>18.049999999999997</c:v>
                </c:pt>
                <c:pt idx="1">
                  <c:v>23.471428571428572</c:v>
                </c:pt>
                <c:pt idx="2">
                  <c:v>32.174999999999997</c:v>
                </c:pt>
                <c:pt idx="3">
                  <c:v>17.581818181818182</c:v>
                </c:pt>
              </c:numCache>
            </c:numRef>
          </c:val>
          <c:smooth val="0"/>
        </c:ser>
        <c:ser>
          <c:idx val="3"/>
          <c:order val="3"/>
          <c:spPr>
            <a:ln w="28575" cap="rnd">
              <a:solidFill>
                <a:schemeClr val="accent4"/>
              </a:solidFill>
              <a:prstDash val="lgDash"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val>
            <c:numRef>
              <c:f>'[Grafico in Microsoft PowerPoint]Foglio3'!$F$6:$F$9</c:f>
              <c:numCache>
                <c:formatCode>0.00</c:formatCode>
                <c:ptCount val="4"/>
                <c:pt idx="0">
                  <c:v>12.571428571428569</c:v>
                </c:pt>
                <c:pt idx="1">
                  <c:v>20.457142857142859</c:v>
                </c:pt>
                <c:pt idx="2">
                  <c:v>33.628571428571433</c:v>
                </c:pt>
                <c:pt idx="3">
                  <c:v>17.328571428571429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'[Grafico in Microsoft PowerPoint]Foglio3'!$G$1</c:f>
              <c:strCache>
                <c:ptCount val="1"/>
                <c:pt idx="0">
                  <c:v>Tmin (°C)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val>
            <c:numRef>
              <c:f>'[Grafico in Microsoft PowerPoint]Foglio3'!$G$2:$G$5</c:f>
              <c:numCache>
                <c:formatCode>0.00</c:formatCode>
                <c:ptCount val="4"/>
                <c:pt idx="0">
                  <c:v>4.2</c:v>
                </c:pt>
                <c:pt idx="1">
                  <c:v>6.7000000000000011</c:v>
                </c:pt>
                <c:pt idx="2">
                  <c:v>12.45</c:v>
                </c:pt>
                <c:pt idx="3">
                  <c:v>7.4090909090909074</c:v>
                </c:pt>
              </c:numCache>
            </c:numRef>
          </c:val>
          <c:smooth val="0"/>
        </c:ser>
        <c:ser>
          <c:idx val="5"/>
          <c:order val="5"/>
          <c:spPr>
            <a:ln w="28575" cap="rnd">
              <a:solidFill>
                <a:schemeClr val="accent6"/>
              </a:solidFill>
              <a:prstDash val="lgDash"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val>
            <c:numRef>
              <c:f>'[Grafico in Microsoft PowerPoint]Foglio3'!$G$6:$G$9</c:f>
              <c:numCache>
                <c:formatCode>0.00</c:formatCode>
                <c:ptCount val="4"/>
                <c:pt idx="0">
                  <c:v>0.32857142857142857</c:v>
                </c:pt>
                <c:pt idx="1">
                  <c:v>5.6571428571428566</c:v>
                </c:pt>
                <c:pt idx="2">
                  <c:v>13.971428571428572</c:v>
                </c:pt>
                <c:pt idx="3">
                  <c:v>6.7285714285714286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3038440"/>
        <c:axId val="613032560"/>
      </c:lineChart>
      <c:catAx>
        <c:axId val="613038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13032560"/>
        <c:crosses val="autoZero"/>
        <c:auto val="1"/>
        <c:lblAlgn val="ctr"/>
        <c:lblOffset val="100"/>
        <c:noMultiLvlLbl val="0"/>
      </c:catAx>
      <c:valAx>
        <c:axId val="61303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13038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'[Grafico in Microsoft PowerPoint]Foglio3'!$A$2:$A$5</c:f>
              <c:strCache>
                <c:ptCount val="4"/>
                <c:pt idx="0">
                  <c:v>Winter</c:v>
                </c:pt>
                <c:pt idx="1">
                  <c:v>Spring </c:v>
                </c:pt>
                <c:pt idx="2">
                  <c:v>Summer </c:v>
                </c:pt>
                <c:pt idx="3">
                  <c:v>Autumn </c:v>
                </c:pt>
              </c:strCache>
            </c:strRef>
          </c:cat>
          <c:val>
            <c:numRef>
              <c:f>'[Grafico in Microsoft PowerPoint]Foglio3'!$P$2:$P$5</c:f>
              <c:numCache>
                <c:formatCode>0.00</c:formatCode>
                <c:ptCount val="4"/>
                <c:pt idx="0">
                  <c:v>6.8962089950731489</c:v>
                </c:pt>
                <c:pt idx="1">
                  <c:v>11.792046573659922</c:v>
                </c:pt>
                <c:pt idx="2">
                  <c:v>18.935420599522136</c:v>
                </c:pt>
                <c:pt idx="3">
                  <c:v>8.6553376154831376</c:v>
                </c:pt>
              </c:numCache>
            </c:numRef>
          </c:val>
          <c:smooth val="0"/>
        </c:ser>
        <c:ser>
          <c:idx val="1"/>
          <c:order val="1"/>
          <c:spPr>
            <a:ln w="28575" cap="rnd">
              <a:solidFill>
                <a:schemeClr val="accent2"/>
              </a:solidFill>
              <a:prstDash val="lgDash"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val>
            <c:numRef>
              <c:f>'[Grafico in Microsoft PowerPoint]Foglio3'!$P$6:$P$9</c:f>
              <c:numCache>
                <c:formatCode>0.00</c:formatCode>
                <c:ptCount val="4"/>
                <c:pt idx="0">
                  <c:v>1.6543724568778673</c:v>
                </c:pt>
                <c:pt idx="1">
                  <c:v>9.0731828091355506</c:v>
                </c:pt>
                <c:pt idx="2">
                  <c:v>20.844384327511221</c:v>
                </c:pt>
                <c:pt idx="3">
                  <c:v>9.3350291963714707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'[Grafico in Microsoft PowerPoint]Foglio3'!$X$2:$X$5</c:f>
              <c:strCache>
                <c:ptCount val="4"/>
                <c:pt idx="0">
                  <c:v>51,31</c:v>
                </c:pt>
                <c:pt idx="1">
                  <c:v>57,32</c:v>
                </c:pt>
                <c:pt idx="2">
                  <c:v>65,84</c:v>
                </c:pt>
                <c:pt idx="3">
                  <c:v>52,98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val>
            <c:numRef>
              <c:f>'[Grafico in Microsoft PowerPoint]Foglio3'!$X$2:$X$5</c:f>
              <c:numCache>
                <c:formatCode>0.00</c:formatCode>
                <c:ptCount val="4"/>
                <c:pt idx="0">
                  <c:v>51.30764955357143</c:v>
                </c:pt>
                <c:pt idx="1">
                  <c:v>57.322839285714288</c:v>
                </c:pt>
                <c:pt idx="2">
                  <c:v>65.842988095238098</c:v>
                </c:pt>
                <c:pt idx="3">
                  <c:v>52.97881764069264</c:v>
                </c:pt>
              </c:numCache>
            </c:numRef>
          </c:val>
          <c:smooth val="0"/>
        </c:ser>
        <c:ser>
          <c:idx val="3"/>
          <c:order val="3"/>
          <c:spPr>
            <a:ln w="28575" cap="rnd">
              <a:solidFill>
                <a:schemeClr val="accent4"/>
              </a:solidFill>
              <a:prstDash val="lgDash"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val>
            <c:numRef>
              <c:f>'[Grafico in Microsoft PowerPoint]Foglio3'!$X$6:$X$9</c:f>
              <c:numCache>
                <c:formatCode>0.00</c:formatCode>
                <c:ptCount val="4"/>
                <c:pt idx="0">
                  <c:v>43.113480442176872</c:v>
                </c:pt>
                <c:pt idx="1">
                  <c:v>53.893730442176881</c:v>
                </c:pt>
                <c:pt idx="2">
                  <c:v>67.892891156462582</c:v>
                </c:pt>
                <c:pt idx="3">
                  <c:v>53.310477891156452</c:v>
                </c:pt>
              </c:numCache>
            </c:numRef>
          </c:val>
          <c:smooth val="0"/>
        </c:ser>
        <c:ser>
          <c:idx val="4"/>
          <c:order val="4"/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val>
            <c:numRef>
              <c:f>'[Grafico in Microsoft PowerPoint]Foglio3'!$Y$2:$Y$5</c:f>
              <c:numCache>
                <c:formatCode>0.00</c:formatCode>
                <c:ptCount val="4"/>
                <c:pt idx="0">
                  <c:v>61.73637500000001</c:v>
                </c:pt>
                <c:pt idx="1">
                  <c:v>68.800285714285707</c:v>
                </c:pt>
                <c:pt idx="2">
                  <c:v>76.510750000000002</c:v>
                </c:pt>
                <c:pt idx="3">
                  <c:v>61.761363636363647</c:v>
                </c:pt>
              </c:numCache>
            </c:numRef>
          </c:val>
          <c:smooth val="0"/>
        </c:ser>
        <c:ser>
          <c:idx val="5"/>
          <c:order val="5"/>
          <c:spPr>
            <a:ln w="28575" cap="rnd">
              <a:solidFill>
                <a:schemeClr val="accent6"/>
              </a:solidFill>
              <a:prstDash val="lgDash"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val>
            <c:numRef>
              <c:f>'[Grafico in Microsoft PowerPoint]Foglio3'!$Y$6:$Y$9</c:f>
              <c:numCache>
                <c:formatCode>0.00</c:formatCode>
                <c:ptCount val="4"/>
                <c:pt idx="0">
                  <c:v>53.992285714285721</c:v>
                </c:pt>
                <c:pt idx="1">
                  <c:v>65.071142857142846</c:v>
                </c:pt>
                <c:pt idx="2">
                  <c:v>77.706857142857146</c:v>
                </c:pt>
                <c:pt idx="3">
                  <c:v>61.950857142857153</c:v>
                </c:pt>
              </c:numCache>
            </c:numRef>
          </c:val>
          <c:smooth val="0"/>
        </c:ser>
        <c:ser>
          <c:idx val="6"/>
          <c:order val="6"/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val>
            <c:numRef>
              <c:f>'[Grafico in Microsoft PowerPoint]Foglio3'!$Q$2:$Q$5</c:f>
              <c:numCache>
                <c:formatCode>0.00</c:formatCode>
                <c:ptCount val="4"/>
                <c:pt idx="0">
                  <c:v>-2.1697665990267021</c:v>
                </c:pt>
                <c:pt idx="1">
                  <c:v>1.9299022516375059</c:v>
                </c:pt>
                <c:pt idx="2">
                  <c:v>9.6247953199283298</c:v>
                </c:pt>
                <c:pt idx="3">
                  <c:v>2.7542708701210468</c:v>
                </c:pt>
              </c:numCache>
            </c:numRef>
          </c:val>
          <c:smooth val="0"/>
        </c:ser>
        <c:ser>
          <c:idx val="7"/>
          <c:order val="7"/>
          <c:spPr>
            <a:ln w="28575" cap="rnd">
              <a:solidFill>
                <a:schemeClr val="accent2">
                  <a:lumMod val="60000"/>
                </a:schemeClr>
              </a:solidFill>
              <a:prstDash val="lgDash"/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val>
            <c:numRef>
              <c:f>'[Grafico in Microsoft PowerPoint]Foglio3'!$Q$6:$Q$9</c:f>
              <c:numCache>
                <c:formatCode>0.00</c:formatCode>
                <c:ptCount val="4"/>
                <c:pt idx="0">
                  <c:v>-6.4928119554298167</c:v>
                </c:pt>
                <c:pt idx="1">
                  <c:v>1.4127811330685707</c:v>
                </c:pt>
                <c:pt idx="2">
                  <c:v>10.398910066016001</c:v>
                </c:pt>
                <c:pt idx="3">
                  <c:v>4.3235690361370622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6326520"/>
        <c:axId val="596325344"/>
      </c:lineChart>
      <c:catAx>
        <c:axId val="596326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96325344"/>
        <c:crosses val="autoZero"/>
        <c:auto val="1"/>
        <c:lblAlgn val="ctr"/>
        <c:lblOffset val="100"/>
        <c:noMultiLvlLbl val="0"/>
      </c:catAx>
      <c:valAx>
        <c:axId val="59632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96326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152228130751045E-2"/>
          <c:y val="0.11620758984460458"/>
          <c:w val="0.82338105381298643"/>
          <c:h val="0.724093901056349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'gruppi totale'!$B$44</c:f>
              <c:strCache>
                <c:ptCount val="1"/>
                <c:pt idx="0">
                  <c:v>1° 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'gruppi totale'!$C$42:$J$43</c:f>
              <c:multiLvlStrCache>
                <c:ptCount val="8"/>
                <c:lvl>
                  <c:pt idx="0">
                    <c:v>PD</c:v>
                  </c:pt>
                  <c:pt idx="1">
                    <c:v>ST</c:v>
                  </c:pt>
                  <c:pt idx="2">
                    <c:v>PD</c:v>
                  </c:pt>
                  <c:pt idx="3">
                    <c:v>ST</c:v>
                  </c:pt>
                  <c:pt idx="4">
                    <c:v>PD</c:v>
                  </c:pt>
                  <c:pt idx="5">
                    <c:v>ST</c:v>
                  </c:pt>
                  <c:pt idx="6">
                    <c:v>PD</c:v>
                  </c:pt>
                  <c:pt idx="7">
                    <c:v>ST</c:v>
                  </c:pt>
                </c:lvl>
                <c:lvl>
                  <c:pt idx="0">
                    <c:v>Winter</c:v>
                  </c:pt>
                  <c:pt idx="2">
                    <c:v>Spring</c:v>
                  </c:pt>
                  <c:pt idx="4">
                    <c:v>Summer</c:v>
                  </c:pt>
                  <c:pt idx="6">
                    <c:v>Autumn</c:v>
                  </c:pt>
                </c:lvl>
              </c:multiLvlStrCache>
            </c:multiLvlStrRef>
          </c:cat>
          <c:val>
            <c:numRef>
              <c:f>'gruppi totale'!$C$44:$J$44</c:f>
              <c:numCache>
                <c:formatCode>General</c:formatCode>
                <c:ptCount val="8"/>
                <c:pt idx="0">
                  <c:v>2.4500000000000002</c:v>
                </c:pt>
                <c:pt idx="1">
                  <c:v>2.46</c:v>
                </c:pt>
                <c:pt idx="2">
                  <c:v>2.69</c:v>
                </c:pt>
                <c:pt idx="3">
                  <c:v>2.72</c:v>
                </c:pt>
                <c:pt idx="4">
                  <c:v>2.85</c:v>
                </c:pt>
                <c:pt idx="5">
                  <c:v>2.77</c:v>
                </c:pt>
                <c:pt idx="6">
                  <c:v>2.79</c:v>
                </c:pt>
                <c:pt idx="7">
                  <c:v>2.78</c:v>
                </c:pt>
              </c:numCache>
            </c:numRef>
          </c:val>
        </c:ser>
        <c:ser>
          <c:idx val="1"/>
          <c:order val="1"/>
          <c:tx>
            <c:strRef>
              <c:f>'gruppi totale'!$B$45</c:f>
              <c:strCache>
                <c:ptCount val="1"/>
                <c:pt idx="0">
                  <c:v>2° 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'gruppi totale'!$C$42:$J$43</c:f>
              <c:multiLvlStrCache>
                <c:ptCount val="8"/>
                <c:lvl>
                  <c:pt idx="0">
                    <c:v>PD</c:v>
                  </c:pt>
                  <c:pt idx="1">
                    <c:v>ST</c:v>
                  </c:pt>
                  <c:pt idx="2">
                    <c:v>PD</c:v>
                  </c:pt>
                  <c:pt idx="3">
                    <c:v>ST</c:v>
                  </c:pt>
                  <c:pt idx="4">
                    <c:v>PD</c:v>
                  </c:pt>
                  <c:pt idx="5">
                    <c:v>ST</c:v>
                  </c:pt>
                  <c:pt idx="6">
                    <c:v>PD</c:v>
                  </c:pt>
                  <c:pt idx="7">
                    <c:v>ST</c:v>
                  </c:pt>
                </c:lvl>
                <c:lvl>
                  <c:pt idx="0">
                    <c:v>Winter</c:v>
                  </c:pt>
                  <c:pt idx="2">
                    <c:v>Spring</c:v>
                  </c:pt>
                  <c:pt idx="4">
                    <c:v>Summer</c:v>
                  </c:pt>
                  <c:pt idx="6">
                    <c:v>Autumn</c:v>
                  </c:pt>
                </c:lvl>
              </c:multiLvlStrCache>
            </c:multiLvlStrRef>
          </c:cat>
          <c:val>
            <c:numRef>
              <c:f>'gruppi totale'!$C$45:$J$45</c:f>
              <c:numCache>
                <c:formatCode>General</c:formatCode>
                <c:ptCount val="8"/>
                <c:pt idx="0">
                  <c:v>2.2200000000000002</c:v>
                </c:pt>
                <c:pt idx="1">
                  <c:v>2.27</c:v>
                </c:pt>
                <c:pt idx="2">
                  <c:v>2.61</c:v>
                </c:pt>
                <c:pt idx="3">
                  <c:v>2.64</c:v>
                </c:pt>
                <c:pt idx="4">
                  <c:v>2.77</c:v>
                </c:pt>
                <c:pt idx="5">
                  <c:v>2.77</c:v>
                </c:pt>
                <c:pt idx="6">
                  <c:v>2.83</c:v>
                </c:pt>
                <c:pt idx="7">
                  <c:v>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3043536"/>
        <c:axId val="613032952"/>
      </c:barChart>
      <c:catAx>
        <c:axId val="61304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13032952"/>
        <c:crosses val="autoZero"/>
        <c:auto val="1"/>
        <c:lblAlgn val="ctr"/>
        <c:lblOffset val="100"/>
        <c:noMultiLvlLbl val="0"/>
      </c:catAx>
      <c:valAx>
        <c:axId val="61303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1304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0786388965947507"/>
          <c:y val="0.38431937871779026"/>
          <c:w val="8.2836188218219128E-2"/>
          <c:h val="0.326439902431098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Foglio3!$H$3</c:f>
              <c:strCache>
                <c:ptCount val="1"/>
                <c:pt idx="0">
                  <c:v>Milk/yeld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</c:dPt>
          <c:cat>
            <c:multiLvlStrRef>
              <c:f>Foglio3!$I$1:$L$2</c:f>
              <c:multiLvlStrCache>
                <c:ptCount val="4"/>
                <c:lvl>
                  <c:pt idx="0">
                    <c:v>PD</c:v>
                  </c:pt>
                  <c:pt idx="1">
                    <c:v>ST</c:v>
                  </c:pt>
                  <c:pt idx="2">
                    <c:v>PD</c:v>
                  </c:pt>
                  <c:pt idx="3">
                    <c:v>ST</c:v>
                  </c:pt>
                </c:lvl>
                <c:lvl>
                  <c:pt idx="0">
                    <c:v>Winter</c:v>
                  </c:pt>
                  <c:pt idx="2">
                    <c:v>Spring</c:v>
                  </c:pt>
                </c:lvl>
              </c:multiLvlStrCache>
            </c:multiLvlStrRef>
          </c:cat>
          <c:val>
            <c:numRef>
              <c:f>Foglio3!$I$3:$L$3</c:f>
              <c:numCache>
                <c:formatCode>General</c:formatCode>
                <c:ptCount val="4"/>
                <c:pt idx="0">
                  <c:v>639.05999999999995</c:v>
                </c:pt>
                <c:pt idx="1">
                  <c:v>668.97500000000002</c:v>
                </c:pt>
                <c:pt idx="2">
                  <c:v>563.19499999999994</c:v>
                </c:pt>
                <c:pt idx="3">
                  <c:v>569.92000000000007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4832152"/>
        <c:axId val="554847832"/>
      </c:barChart>
      <c:catAx>
        <c:axId val="55483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47832"/>
        <c:crosses val="autoZero"/>
        <c:auto val="1"/>
        <c:lblAlgn val="ctr"/>
        <c:lblOffset val="100"/>
        <c:noMultiLvlLbl val="0"/>
      </c:catAx>
      <c:valAx>
        <c:axId val="55484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0" i="0" u="none" strike="noStrike" kern="1200" baseline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dirty="0" smtClean="0"/>
                  <a:t>g/ head </a:t>
                </a:r>
                <a:r>
                  <a:rPr lang="it-IT" dirty="0" err="1" smtClean="0"/>
                  <a:t>day</a:t>
                </a:r>
                <a:r>
                  <a:rPr lang="it-IT" dirty="0" smtClean="0"/>
                  <a:t> </a:t>
                </a:r>
                <a:endParaRPr lang="it-IT" baseline="300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0" i="0" u="none" strike="noStrike" kern="1200" baseline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32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r>
              <a:rPr lang="it-IT" sz="1600" dirty="0">
                <a:solidFill>
                  <a:srgbClr val="002060"/>
                </a:solidFill>
              </a:rPr>
              <a:t>First</a:t>
            </a:r>
            <a:r>
              <a:rPr lang="it-IT" sz="1600" baseline="0" dirty="0">
                <a:solidFill>
                  <a:srgbClr val="002060"/>
                </a:solidFill>
              </a:rPr>
              <a:t> </a:t>
            </a:r>
            <a:r>
              <a:rPr lang="it-IT" sz="1600" baseline="0" dirty="0" err="1">
                <a:solidFill>
                  <a:srgbClr val="002060"/>
                </a:solidFill>
              </a:rPr>
              <a:t>year</a:t>
            </a:r>
            <a:endParaRPr lang="it-IT" sz="1600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rgbClr val="00B0F0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Foglio7!$D$1</c:f>
              <c:strCache>
                <c:ptCount val="1"/>
                <c:pt idx="0">
                  <c:v>PD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Foglio7!$B$2:$B$8</c:f>
              <c:strCache>
                <c:ptCount val="6"/>
                <c:pt idx="1">
                  <c:v>Winter</c:v>
                </c:pt>
                <c:pt idx="5">
                  <c:v>Spring</c:v>
                </c:pt>
              </c:strCache>
            </c:strRef>
          </c:cat>
          <c:val>
            <c:numRef>
              <c:f>Foglio7!$D$2:$D$8</c:f>
              <c:numCache>
                <c:formatCode>General</c:formatCode>
                <c:ptCount val="7"/>
                <c:pt idx="0">
                  <c:v>598.75</c:v>
                </c:pt>
                <c:pt idx="1">
                  <c:v>576.25</c:v>
                </c:pt>
                <c:pt idx="2">
                  <c:v>543.75</c:v>
                </c:pt>
                <c:pt idx="4">
                  <c:v>532.5</c:v>
                </c:pt>
                <c:pt idx="5">
                  <c:v>491.25</c:v>
                </c:pt>
                <c:pt idx="6">
                  <c:v>527.5</c:v>
                </c:pt>
              </c:numCache>
            </c:numRef>
          </c:val>
        </c:ser>
        <c:ser>
          <c:idx val="0"/>
          <c:order val="1"/>
          <c:tx>
            <c:strRef>
              <c:f>Foglio7!$C$10</c:f>
              <c:strCache>
                <c:ptCount val="1"/>
                <c:pt idx="0">
                  <c:v>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Foglio7!$D$10:$D$16</c:f>
              <c:numCache>
                <c:formatCode>General</c:formatCode>
                <c:ptCount val="7"/>
                <c:pt idx="0">
                  <c:v>627.5</c:v>
                </c:pt>
                <c:pt idx="1">
                  <c:v>576.25</c:v>
                </c:pt>
                <c:pt idx="2">
                  <c:v>538.75</c:v>
                </c:pt>
                <c:pt idx="4">
                  <c:v>587.5</c:v>
                </c:pt>
                <c:pt idx="5">
                  <c:v>452.5</c:v>
                </c:pt>
                <c:pt idx="6">
                  <c:v>475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4850968"/>
        <c:axId val="554841168"/>
      </c:barChart>
      <c:lineChart>
        <c:grouping val="standard"/>
        <c:varyColors val="0"/>
        <c:ser>
          <c:idx val="2"/>
          <c:order val="2"/>
          <c:tx>
            <c:strRef>
              <c:f>Foglio7!$X$1</c:f>
              <c:strCache>
                <c:ptCount val="1"/>
                <c:pt idx="0">
                  <c:v>WCI PD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Foglio7!$X$2:$X$8</c:f>
              <c:numCache>
                <c:formatCode>General</c:formatCode>
                <c:ptCount val="7"/>
                <c:pt idx="0">
                  <c:v>1.466013027897582</c:v>
                </c:pt>
                <c:pt idx="1">
                  <c:v>9.1486346480120346</c:v>
                </c:pt>
                <c:pt idx="2">
                  <c:v>7.6563937997813172</c:v>
                </c:pt>
                <c:pt idx="4">
                  <c:v>14.708604866305015</c:v>
                </c:pt>
                <c:pt idx="5">
                  <c:v>9.1526707427865208</c:v>
                </c:pt>
                <c:pt idx="6">
                  <c:v>13.243036910473206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Foglio7!$X$9</c:f>
              <c:strCache>
                <c:ptCount val="1"/>
                <c:pt idx="0">
                  <c:v>WCI ST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val>
            <c:numRef>
              <c:f>Foglio7!$X$10:$X$16</c:f>
              <c:numCache>
                <c:formatCode>General</c:formatCode>
                <c:ptCount val="7"/>
                <c:pt idx="0">
                  <c:v>5.5819773831881294</c:v>
                </c:pt>
                <c:pt idx="1">
                  <c:v>11.223321443780829</c:v>
                </c:pt>
                <c:pt idx="2">
                  <c:v>10.236181333380424</c:v>
                </c:pt>
                <c:pt idx="4">
                  <c:v>16.845011462355284</c:v>
                </c:pt>
                <c:pt idx="5">
                  <c:v>12.242795623308039</c:v>
                </c:pt>
                <c:pt idx="6">
                  <c:v>15.87879339668398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4848616"/>
        <c:axId val="554843912"/>
      </c:lineChart>
      <c:catAx>
        <c:axId val="554850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41168"/>
        <c:crosses val="autoZero"/>
        <c:auto val="1"/>
        <c:lblAlgn val="ctr"/>
        <c:lblOffset val="100"/>
        <c:noMultiLvlLbl val="0"/>
      </c:catAx>
      <c:valAx>
        <c:axId val="55484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dirty="0" smtClean="0"/>
                  <a:t>Milk g /head </a:t>
                </a:r>
                <a:r>
                  <a:rPr lang="it-IT" dirty="0" err="1" smtClean="0"/>
                  <a:t>day</a:t>
                </a:r>
                <a:endParaRPr lang="it-I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50968"/>
        <c:crosses val="autoZero"/>
        <c:crossBetween val="between"/>
      </c:valAx>
      <c:valAx>
        <c:axId val="55484391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dirty="0" smtClean="0"/>
                  <a:t>WCI</a:t>
                </a:r>
                <a:endParaRPr lang="it-I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48616"/>
        <c:crosses val="max"/>
        <c:crossBetween val="between"/>
      </c:valAx>
      <c:catAx>
        <c:axId val="554848616"/>
        <c:scaling>
          <c:orientation val="minMax"/>
        </c:scaling>
        <c:delete val="1"/>
        <c:axPos val="b"/>
        <c:majorTickMark val="out"/>
        <c:minorTickMark val="none"/>
        <c:tickLblPos val="nextTo"/>
        <c:crossAx val="5548439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r>
              <a:rPr lang="it-IT" sz="1600" dirty="0">
                <a:solidFill>
                  <a:srgbClr val="002060"/>
                </a:solidFill>
              </a:rPr>
              <a:t>Second </a:t>
            </a:r>
            <a:r>
              <a:rPr lang="it-IT" sz="1600" dirty="0" err="1">
                <a:solidFill>
                  <a:srgbClr val="002060"/>
                </a:solidFill>
              </a:rPr>
              <a:t>year</a:t>
            </a:r>
            <a:endParaRPr lang="it-IT" sz="1600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rgbClr val="00B0F0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Foglio7!$D$20</c:f>
              <c:strCache>
                <c:ptCount val="1"/>
                <c:pt idx="0">
                  <c:v>PD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Foglio7!$C$21:$C$27</c:f>
              <c:strCache>
                <c:ptCount val="6"/>
                <c:pt idx="1">
                  <c:v>Winter</c:v>
                </c:pt>
                <c:pt idx="5">
                  <c:v>Spring</c:v>
                </c:pt>
              </c:strCache>
            </c:strRef>
          </c:cat>
          <c:val>
            <c:numRef>
              <c:f>Foglio7!$D$21:$D$27</c:f>
              <c:numCache>
                <c:formatCode>General</c:formatCode>
                <c:ptCount val="7"/>
                <c:pt idx="0">
                  <c:v>528.75</c:v>
                </c:pt>
                <c:pt idx="1">
                  <c:v>521.25</c:v>
                </c:pt>
                <c:pt idx="2">
                  <c:v>531.25</c:v>
                </c:pt>
                <c:pt idx="4">
                  <c:v>458.75</c:v>
                </c:pt>
                <c:pt idx="5">
                  <c:v>536.25</c:v>
                </c:pt>
                <c:pt idx="6">
                  <c:v>442.5</c:v>
                </c:pt>
              </c:numCache>
            </c:numRef>
          </c:val>
        </c:ser>
        <c:ser>
          <c:idx val="1"/>
          <c:order val="1"/>
          <c:tx>
            <c:strRef>
              <c:f>Foglio7!$D$28</c:f>
              <c:strCache>
                <c:ptCount val="1"/>
                <c:pt idx="0">
                  <c:v>ST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Foglio7!$D$29:$D$35</c:f>
              <c:numCache>
                <c:formatCode>General</c:formatCode>
                <c:ptCount val="7"/>
                <c:pt idx="0">
                  <c:v>592.5</c:v>
                </c:pt>
                <c:pt idx="1">
                  <c:v>617.5</c:v>
                </c:pt>
                <c:pt idx="2">
                  <c:v>621.25</c:v>
                </c:pt>
                <c:pt idx="4">
                  <c:v>607.5</c:v>
                </c:pt>
                <c:pt idx="5">
                  <c:v>538.75</c:v>
                </c:pt>
                <c:pt idx="6">
                  <c:v>492.5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4849008"/>
        <c:axId val="554850576"/>
      </c:barChart>
      <c:lineChart>
        <c:grouping val="standard"/>
        <c:varyColors val="0"/>
        <c:ser>
          <c:idx val="2"/>
          <c:order val="2"/>
          <c:tx>
            <c:strRef>
              <c:f>Foglio7!$X$20</c:f>
              <c:strCache>
                <c:ptCount val="1"/>
                <c:pt idx="0">
                  <c:v>WCI PD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Foglio7!$X$21:$X$27</c:f>
              <c:numCache>
                <c:formatCode>General</c:formatCode>
                <c:ptCount val="7"/>
                <c:pt idx="0">
                  <c:v>-3.7433000652004533E-3</c:v>
                </c:pt>
                <c:pt idx="1">
                  <c:v>0.88516718265108396</c:v>
                </c:pt>
                <c:pt idx="2">
                  <c:v>4.5999566182152973</c:v>
                </c:pt>
                <c:pt idx="4">
                  <c:v>9.8869039804213745</c:v>
                </c:pt>
                <c:pt idx="5">
                  <c:v>9.8775300844586447</c:v>
                </c:pt>
                <c:pt idx="6">
                  <c:v>6.5394048182676752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Foglio7!$Y$28</c:f>
              <c:strCache>
                <c:ptCount val="1"/>
                <c:pt idx="0">
                  <c:v>WCI ST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val>
            <c:numRef>
              <c:f>Foglio7!$X$29:$X$35</c:f>
              <c:numCache>
                <c:formatCode>General</c:formatCode>
                <c:ptCount val="7"/>
                <c:pt idx="0">
                  <c:v>2.7651093610243422</c:v>
                </c:pt>
                <c:pt idx="1">
                  <c:v>4.5580651941729329</c:v>
                </c:pt>
                <c:pt idx="2">
                  <c:v>8.4039174161953358</c:v>
                </c:pt>
                <c:pt idx="4">
                  <c:v>14.04018946594462</c:v>
                </c:pt>
                <c:pt idx="5">
                  <c:v>12.071615257342648</c:v>
                </c:pt>
                <c:pt idx="6">
                  <c:v>10.096067033830973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4849400"/>
        <c:axId val="554839600"/>
      </c:lineChart>
      <c:catAx>
        <c:axId val="55484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50576"/>
        <c:crosses val="autoZero"/>
        <c:auto val="1"/>
        <c:lblAlgn val="ctr"/>
        <c:lblOffset val="100"/>
        <c:noMultiLvlLbl val="0"/>
      </c:catAx>
      <c:valAx>
        <c:axId val="55485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dirty="0" smtClean="0"/>
                  <a:t>Milk g/head </a:t>
                </a:r>
                <a:r>
                  <a:rPr lang="it-IT" dirty="0" err="1" smtClean="0"/>
                  <a:t>day</a:t>
                </a:r>
                <a:endParaRPr lang="it-I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49008"/>
        <c:crosses val="autoZero"/>
        <c:crossBetween val="between"/>
      </c:valAx>
      <c:valAx>
        <c:axId val="55483960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dirty="0" smtClean="0"/>
                  <a:t>WCI</a:t>
                </a:r>
                <a:endParaRPr lang="it-I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49400"/>
        <c:crosses val="max"/>
        <c:crossBetween val="between"/>
      </c:valAx>
      <c:catAx>
        <c:axId val="554849400"/>
        <c:scaling>
          <c:orientation val="minMax"/>
        </c:scaling>
        <c:delete val="1"/>
        <c:axPos val="b"/>
        <c:majorTickMark val="out"/>
        <c:minorTickMark val="none"/>
        <c:tickLblPos val="nextTo"/>
        <c:crossAx val="55483960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600" dirty="0" smtClean="0">
                <a:solidFill>
                  <a:srgbClr val="002060"/>
                </a:solidFill>
              </a:rPr>
              <a:t>First</a:t>
            </a:r>
            <a:r>
              <a:rPr lang="it-IT" sz="1600" baseline="0" dirty="0" smtClean="0">
                <a:solidFill>
                  <a:srgbClr val="002060"/>
                </a:solidFill>
              </a:rPr>
              <a:t> </a:t>
            </a:r>
            <a:r>
              <a:rPr lang="it-IT" sz="1600" baseline="0" dirty="0" err="1">
                <a:solidFill>
                  <a:srgbClr val="002060"/>
                </a:solidFill>
              </a:rPr>
              <a:t>year</a:t>
            </a:r>
            <a:endParaRPr lang="it-IT" sz="1600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Foglio5!$A$20</c:f>
              <c:strCache>
                <c:ptCount val="1"/>
                <c:pt idx="0">
                  <c:v>Protein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Foglio5!$B$18:$E$19</c:f>
              <c:multiLvlStrCache>
                <c:ptCount val="4"/>
                <c:lvl>
                  <c:pt idx="0">
                    <c:v>PD</c:v>
                  </c:pt>
                  <c:pt idx="1">
                    <c:v>ST</c:v>
                  </c:pt>
                  <c:pt idx="2">
                    <c:v>PD</c:v>
                  </c:pt>
                  <c:pt idx="3">
                    <c:v>ST</c:v>
                  </c:pt>
                </c:lvl>
                <c:lvl>
                  <c:pt idx="0">
                    <c:v>Winter</c:v>
                  </c:pt>
                  <c:pt idx="2">
                    <c:v>Spring</c:v>
                  </c:pt>
                </c:lvl>
              </c:multiLvlStrCache>
            </c:multiLvlStrRef>
          </c:cat>
          <c:val>
            <c:numRef>
              <c:f>Foglio5!$B$20:$E$20</c:f>
              <c:numCache>
                <c:formatCode>General</c:formatCode>
                <c:ptCount val="4"/>
                <c:pt idx="0">
                  <c:v>5.71</c:v>
                </c:pt>
                <c:pt idx="1">
                  <c:v>5.7</c:v>
                </c:pt>
                <c:pt idx="2">
                  <c:v>5.68</c:v>
                </c:pt>
                <c:pt idx="3">
                  <c:v>5.76</c:v>
                </c:pt>
              </c:numCache>
            </c:numRef>
          </c:val>
        </c:ser>
        <c:ser>
          <c:idx val="1"/>
          <c:order val="1"/>
          <c:tx>
            <c:strRef>
              <c:f>Foglio5!$A$21</c:f>
              <c:strCache>
                <c:ptCount val="1"/>
                <c:pt idx="0">
                  <c:v>Lactose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Foglio5!$B$18:$E$19</c:f>
              <c:multiLvlStrCache>
                <c:ptCount val="4"/>
                <c:lvl>
                  <c:pt idx="0">
                    <c:v>PD</c:v>
                  </c:pt>
                  <c:pt idx="1">
                    <c:v>ST</c:v>
                  </c:pt>
                  <c:pt idx="2">
                    <c:v>PD</c:v>
                  </c:pt>
                  <c:pt idx="3">
                    <c:v>ST</c:v>
                  </c:pt>
                </c:lvl>
                <c:lvl>
                  <c:pt idx="0">
                    <c:v>Winter</c:v>
                  </c:pt>
                  <c:pt idx="2">
                    <c:v>Spring</c:v>
                  </c:pt>
                </c:lvl>
              </c:multiLvlStrCache>
            </c:multiLvlStrRef>
          </c:cat>
          <c:val>
            <c:numRef>
              <c:f>Foglio5!$B$21:$E$21</c:f>
              <c:numCache>
                <c:formatCode>General</c:formatCode>
                <c:ptCount val="4"/>
                <c:pt idx="0">
                  <c:v>4.8</c:v>
                </c:pt>
                <c:pt idx="1">
                  <c:v>4.8</c:v>
                </c:pt>
                <c:pt idx="2">
                  <c:v>4.46</c:v>
                </c:pt>
                <c:pt idx="3">
                  <c:v>4.55</c:v>
                </c:pt>
              </c:numCache>
            </c:numRef>
          </c:val>
        </c:ser>
        <c:ser>
          <c:idx val="3"/>
          <c:order val="2"/>
          <c:tx>
            <c:strRef>
              <c:f>Foglio5!$A$23</c:f>
              <c:strCache>
                <c:ptCount val="1"/>
                <c:pt idx="0">
                  <c:v>Fat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Foglio5!$B$23:$E$23</c:f>
              <c:numCache>
                <c:formatCode>General</c:formatCode>
                <c:ptCount val="4"/>
                <c:pt idx="0">
                  <c:v>6.29</c:v>
                </c:pt>
                <c:pt idx="1">
                  <c:v>6.19</c:v>
                </c:pt>
                <c:pt idx="2">
                  <c:v>6.32</c:v>
                </c:pt>
                <c:pt idx="3">
                  <c:v>6.12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4839992"/>
        <c:axId val="554841560"/>
      </c:barChart>
      <c:catAx>
        <c:axId val="554839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41560"/>
        <c:crosses val="autoZero"/>
        <c:auto val="1"/>
        <c:lblAlgn val="ctr"/>
        <c:lblOffset val="100"/>
        <c:noMultiLvlLbl val="0"/>
      </c:catAx>
      <c:valAx>
        <c:axId val="55484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3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dirty="0">
                <a:solidFill>
                  <a:srgbClr val="002060"/>
                </a:solidFill>
              </a:rPr>
              <a:t>S</a:t>
            </a:r>
            <a:r>
              <a:rPr lang="it-IT" dirty="0" smtClean="0">
                <a:solidFill>
                  <a:srgbClr val="002060"/>
                </a:solidFill>
              </a:rPr>
              <a:t>econd </a:t>
            </a:r>
            <a:r>
              <a:rPr lang="it-IT" dirty="0" err="1">
                <a:solidFill>
                  <a:srgbClr val="002060"/>
                </a:solidFill>
              </a:rPr>
              <a:t>year</a:t>
            </a:r>
            <a:endParaRPr lang="it-IT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Foglio5!$A$30</c:f>
              <c:strCache>
                <c:ptCount val="1"/>
                <c:pt idx="0">
                  <c:v>Protein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Foglio5!$B$28:$E$29</c:f>
              <c:multiLvlStrCache>
                <c:ptCount val="4"/>
                <c:lvl>
                  <c:pt idx="0">
                    <c:v>PD</c:v>
                  </c:pt>
                  <c:pt idx="1">
                    <c:v>ST</c:v>
                  </c:pt>
                  <c:pt idx="2">
                    <c:v>PD</c:v>
                  </c:pt>
                  <c:pt idx="3">
                    <c:v>ST</c:v>
                  </c:pt>
                </c:lvl>
                <c:lvl>
                  <c:pt idx="0">
                    <c:v>Winter</c:v>
                  </c:pt>
                  <c:pt idx="2">
                    <c:v>Spring</c:v>
                  </c:pt>
                </c:lvl>
              </c:multiLvlStrCache>
            </c:multiLvlStrRef>
          </c:cat>
          <c:val>
            <c:numRef>
              <c:f>Foglio5!$B$30:$E$30</c:f>
              <c:numCache>
                <c:formatCode>General</c:formatCode>
                <c:ptCount val="4"/>
                <c:pt idx="0">
                  <c:v>5.66</c:v>
                </c:pt>
                <c:pt idx="1">
                  <c:v>5.54</c:v>
                </c:pt>
                <c:pt idx="2">
                  <c:v>5.81</c:v>
                </c:pt>
                <c:pt idx="3">
                  <c:v>5.66</c:v>
                </c:pt>
              </c:numCache>
            </c:numRef>
          </c:val>
        </c:ser>
        <c:ser>
          <c:idx val="1"/>
          <c:order val="1"/>
          <c:tx>
            <c:strRef>
              <c:f>Foglio5!$A$31</c:f>
              <c:strCache>
                <c:ptCount val="1"/>
                <c:pt idx="0">
                  <c:v>Lactose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Foglio5!$B$28:$E$29</c:f>
              <c:multiLvlStrCache>
                <c:ptCount val="4"/>
                <c:lvl>
                  <c:pt idx="0">
                    <c:v>PD</c:v>
                  </c:pt>
                  <c:pt idx="1">
                    <c:v>ST</c:v>
                  </c:pt>
                  <c:pt idx="2">
                    <c:v>PD</c:v>
                  </c:pt>
                  <c:pt idx="3">
                    <c:v>ST</c:v>
                  </c:pt>
                </c:lvl>
                <c:lvl>
                  <c:pt idx="0">
                    <c:v>Winter</c:v>
                  </c:pt>
                  <c:pt idx="2">
                    <c:v>Spring</c:v>
                  </c:pt>
                </c:lvl>
              </c:multiLvlStrCache>
            </c:multiLvlStrRef>
          </c:cat>
          <c:val>
            <c:numRef>
              <c:f>Foglio5!$B$31:$E$31</c:f>
              <c:numCache>
                <c:formatCode>General</c:formatCode>
                <c:ptCount val="4"/>
                <c:pt idx="0">
                  <c:v>4.59</c:v>
                </c:pt>
                <c:pt idx="1">
                  <c:v>4.5999999999999996</c:v>
                </c:pt>
                <c:pt idx="2">
                  <c:v>4.55</c:v>
                </c:pt>
                <c:pt idx="3">
                  <c:v>4.5999999999999996</c:v>
                </c:pt>
              </c:numCache>
            </c:numRef>
          </c:val>
        </c:ser>
        <c:ser>
          <c:idx val="3"/>
          <c:order val="2"/>
          <c:tx>
            <c:strRef>
              <c:f>Foglio5!$A$33</c:f>
              <c:strCache>
                <c:ptCount val="1"/>
                <c:pt idx="0">
                  <c:v>Fat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Foglio5!$B$33:$E$33</c:f>
              <c:numCache>
                <c:formatCode>General</c:formatCode>
                <c:ptCount val="4"/>
                <c:pt idx="0">
                  <c:v>6.9</c:v>
                </c:pt>
                <c:pt idx="1">
                  <c:v>6.3</c:v>
                </c:pt>
                <c:pt idx="2">
                  <c:v>7.35</c:v>
                </c:pt>
                <c:pt idx="3">
                  <c:v>6.82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4842736"/>
        <c:axId val="554843520"/>
      </c:barChart>
      <c:catAx>
        <c:axId val="55484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43520"/>
        <c:crosses val="autoZero"/>
        <c:auto val="1"/>
        <c:lblAlgn val="ctr"/>
        <c:lblOffset val="100"/>
        <c:noMultiLvlLbl val="0"/>
      </c:catAx>
      <c:valAx>
        <c:axId val="55484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4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600" b="1" u="none" dirty="0">
                <a:solidFill>
                  <a:srgbClr val="002060"/>
                </a:solidFill>
              </a:rPr>
              <a:t>First </a:t>
            </a:r>
            <a:r>
              <a:rPr lang="it-IT" sz="1600" b="1" u="none" dirty="0" err="1">
                <a:solidFill>
                  <a:srgbClr val="002060"/>
                </a:solidFill>
              </a:rPr>
              <a:t>year</a:t>
            </a:r>
            <a:endParaRPr lang="it-IT" sz="1600" b="1" u="none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Foglio5!$A$41</c:f>
              <c:strCache>
                <c:ptCount val="1"/>
                <c:pt idx="0">
                  <c:v>Fat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cat>
            <c:multiLvlStrRef>
              <c:f>Foglio5!$B$39:$E$40</c:f>
              <c:multiLvlStrCache>
                <c:ptCount val="4"/>
                <c:lvl>
                  <c:pt idx="0">
                    <c:v>PD</c:v>
                  </c:pt>
                  <c:pt idx="1">
                    <c:v>ST</c:v>
                  </c:pt>
                  <c:pt idx="2">
                    <c:v>PD</c:v>
                  </c:pt>
                  <c:pt idx="3">
                    <c:v>ST</c:v>
                  </c:pt>
                </c:lvl>
                <c:lvl>
                  <c:pt idx="0">
                    <c:v>Winter</c:v>
                  </c:pt>
                  <c:pt idx="2">
                    <c:v>Spring</c:v>
                  </c:pt>
                </c:lvl>
              </c:multiLvlStrCache>
            </c:multiLvlStrRef>
          </c:cat>
          <c:val>
            <c:numRef>
              <c:f>Foglio5!$B$41:$E$41</c:f>
              <c:numCache>
                <c:formatCode>General</c:formatCode>
                <c:ptCount val="4"/>
                <c:pt idx="0">
                  <c:v>6.29</c:v>
                </c:pt>
                <c:pt idx="1">
                  <c:v>6.19</c:v>
                </c:pt>
                <c:pt idx="2">
                  <c:v>6.32</c:v>
                </c:pt>
                <c:pt idx="3">
                  <c:v>6.12</c:v>
                </c:pt>
              </c:numCache>
            </c:numRef>
          </c:val>
        </c:ser>
        <c:ser>
          <c:idx val="1"/>
          <c:order val="1"/>
          <c:tx>
            <c:strRef>
              <c:f>Foglio5!$A$42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Foglio5!$B$39:$E$40</c:f>
              <c:multiLvlStrCache>
                <c:ptCount val="4"/>
                <c:lvl>
                  <c:pt idx="0">
                    <c:v>PD</c:v>
                  </c:pt>
                  <c:pt idx="1">
                    <c:v>ST</c:v>
                  </c:pt>
                  <c:pt idx="2">
                    <c:v>PD</c:v>
                  </c:pt>
                  <c:pt idx="3">
                    <c:v>ST</c:v>
                  </c:pt>
                </c:lvl>
                <c:lvl>
                  <c:pt idx="0">
                    <c:v>Winter</c:v>
                  </c:pt>
                  <c:pt idx="2">
                    <c:v>Spring</c:v>
                  </c:pt>
                </c:lvl>
              </c:multiLvlStrCache>
            </c:multiLvlStrRef>
          </c:cat>
          <c:val>
            <c:numRef>
              <c:f>Foglio5!$B$42:$E$42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6317896"/>
        <c:axId val="596315544"/>
      </c:barChart>
      <c:catAx>
        <c:axId val="596317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96315544"/>
        <c:crosses val="autoZero"/>
        <c:auto val="1"/>
        <c:lblAlgn val="ctr"/>
        <c:lblOffset val="100"/>
        <c:noMultiLvlLbl val="0"/>
      </c:catAx>
      <c:valAx>
        <c:axId val="596315544"/>
        <c:scaling>
          <c:orientation val="minMax"/>
          <c:max val="7.5"/>
          <c:min val="5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96317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600" dirty="0">
                <a:solidFill>
                  <a:srgbClr val="002060"/>
                </a:solidFill>
              </a:rPr>
              <a:t>Second </a:t>
            </a:r>
            <a:r>
              <a:rPr lang="it-IT" sz="1600" dirty="0" err="1">
                <a:solidFill>
                  <a:srgbClr val="002060"/>
                </a:solidFill>
              </a:rPr>
              <a:t>year</a:t>
            </a:r>
            <a:endParaRPr lang="it-IT" sz="1600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Foglio5!$B$49:$E$50</c:f>
              <c:multiLvlStrCache>
                <c:ptCount val="4"/>
                <c:lvl>
                  <c:pt idx="0">
                    <c:v>PD</c:v>
                  </c:pt>
                  <c:pt idx="1">
                    <c:v>ST</c:v>
                  </c:pt>
                  <c:pt idx="2">
                    <c:v>PD</c:v>
                  </c:pt>
                  <c:pt idx="3">
                    <c:v>ST</c:v>
                  </c:pt>
                </c:lvl>
                <c:lvl>
                  <c:pt idx="0">
                    <c:v>Winter</c:v>
                  </c:pt>
                  <c:pt idx="2">
                    <c:v>Spring</c:v>
                  </c:pt>
                </c:lvl>
              </c:multiLvlStrCache>
            </c:multiLvlStrRef>
          </c:cat>
          <c:val>
            <c:numRef>
              <c:f>Foglio5!$B$51:$E$51</c:f>
              <c:numCache>
                <c:formatCode>General</c:formatCode>
                <c:ptCount val="4"/>
                <c:pt idx="0">
                  <c:v>6.9</c:v>
                </c:pt>
                <c:pt idx="1">
                  <c:v>6.3</c:v>
                </c:pt>
                <c:pt idx="2">
                  <c:v>7.35</c:v>
                </c:pt>
                <c:pt idx="3">
                  <c:v>6.82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6321816"/>
        <c:axId val="596319464"/>
      </c:barChart>
      <c:catAx>
        <c:axId val="59632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96319464"/>
        <c:crosses val="autoZero"/>
        <c:auto val="1"/>
        <c:lblAlgn val="ctr"/>
        <c:lblOffset val="100"/>
        <c:noMultiLvlLbl val="0"/>
      </c:catAx>
      <c:valAx>
        <c:axId val="59631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9632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/>
      </a:pPr>
      <a:endParaRPr lang="it-IT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dirty="0" smtClean="0">
                <a:solidFill>
                  <a:srgbClr val="002060"/>
                </a:solidFill>
              </a:rPr>
              <a:t>WCI </a:t>
            </a:r>
            <a:endParaRPr lang="it-IT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anni!$G$91</c:f>
              <c:strCache>
                <c:ptCount val="1"/>
                <c:pt idx="0">
                  <c:v>WCI avg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anni!$H$88:$K$89</c:f>
              <c:multiLvlStrCache>
                <c:ptCount val="4"/>
                <c:lvl>
                  <c:pt idx="0">
                    <c:v>PD</c:v>
                  </c:pt>
                  <c:pt idx="1">
                    <c:v>ST</c:v>
                  </c:pt>
                  <c:pt idx="2">
                    <c:v>PD</c:v>
                  </c:pt>
                  <c:pt idx="3">
                    <c:v>ST</c:v>
                  </c:pt>
                </c:lvl>
                <c:lvl>
                  <c:pt idx="0">
                    <c:v>Winter</c:v>
                  </c:pt>
                  <c:pt idx="2">
                    <c:v>Spring</c:v>
                  </c:pt>
                </c:lvl>
              </c:multiLvlStrCache>
            </c:multiLvlStrRef>
          </c:cat>
          <c:val>
            <c:numRef>
              <c:f>anni!$H$91:$K$91</c:f>
              <c:numCache>
                <c:formatCode>0.00</c:formatCode>
                <c:ptCount val="4"/>
                <c:pt idx="0">
                  <c:v>1.5615085712594849</c:v>
                </c:pt>
                <c:pt idx="1">
                  <c:v>4.7542886136777032</c:v>
                </c:pt>
                <c:pt idx="2">
                  <c:v>9.554206761426606</c:v>
                </c:pt>
                <c:pt idx="3">
                  <c:v>12.666784029750087</c:v>
                </c:pt>
              </c:numCache>
            </c:numRef>
          </c:val>
        </c:ser>
        <c:ser>
          <c:idx val="2"/>
          <c:order val="1"/>
          <c:tx>
            <c:strRef>
              <c:f>anni!$G$92</c:f>
              <c:strCache>
                <c:ptCount val="1"/>
                <c:pt idx="0">
                  <c:v>WCI min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anni!$H$88:$K$89</c:f>
              <c:multiLvlStrCache>
                <c:ptCount val="4"/>
                <c:lvl>
                  <c:pt idx="0">
                    <c:v>PD</c:v>
                  </c:pt>
                  <c:pt idx="1">
                    <c:v>ST</c:v>
                  </c:pt>
                  <c:pt idx="2">
                    <c:v>PD</c:v>
                  </c:pt>
                  <c:pt idx="3">
                    <c:v>ST</c:v>
                  </c:pt>
                </c:lvl>
                <c:lvl>
                  <c:pt idx="0">
                    <c:v>Winter</c:v>
                  </c:pt>
                  <c:pt idx="2">
                    <c:v>Spring</c:v>
                  </c:pt>
                </c:lvl>
              </c:multiLvlStrCache>
            </c:multiLvlStrRef>
          </c:cat>
          <c:val>
            <c:numRef>
              <c:f>anni!$H$92:$K$92</c:f>
              <c:numCache>
                <c:formatCode>0.00</c:formatCode>
                <c:ptCount val="4"/>
                <c:pt idx="0">
                  <c:v>-6.255115463466737</c:v>
                </c:pt>
                <c:pt idx="1">
                  <c:v>-7.2046704513121007E-2</c:v>
                </c:pt>
                <c:pt idx="2">
                  <c:v>1.5978742746915069</c:v>
                </c:pt>
                <c:pt idx="3">
                  <c:v>6.0524063889152346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3034912"/>
        <c:axId val="613043144"/>
      </c:barChart>
      <c:catAx>
        <c:axId val="61303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13043144"/>
        <c:crosses val="autoZero"/>
        <c:auto val="1"/>
        <c:lblAlgn val="ctr"/>
        <c:lblOffset val="100"/>
        <c:noMultiLvlLbl val="0"/>
      </c:catAx>
      <c:valAx>
        <c:axId val="613043144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1303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dirty="0" smtClean="0">
                <a:solidFill>
                  <a:srgbClr val="002060"/>
                </a:solidFill>
              </a:rPr>
              <a:t>WCI</a:t>
            </a:r>
            <a:endParaRPr lang="it-IT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grippi!$A$60</c:f>
              <c:strCache>
                <c:ptCount val="1"/>
                <c:pt idx="0">
                  <c:v>WCI avg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grippi!$B$58:$E$59</c:f>
              <c:multiLvlStrCache>
                <c:ptCount val="4"/>
                <c:lvl>
                  <c:pt idx="0">
                    <c:v>PD</c:v>
                  </c:pt>
                  <c:pt idx="1">
                    <c:v>ST</c:v>
                  </c:pt>
                  <c:pt idx="2">
                    <c:v>PD</c:v>
                  </c:pt>
                  <c:pt idx="3">
                    <c:v>ST</c:v>
                  </c:pt>
                </c:lvl>
                <c:lvl>
                  <c:pt idx="0">
                    <c:v>Winter</c:v>
                  </c:pt>
                  <c:pt idx="2">
                    <c:v>Spring</c:v>
                  </c:pt>
                </c:lvl>
              </c:multiLvlStrCache>
            </c:multiLvlStrRef>
          </c:cat>
          <c:val>
            <c:numRef>
              <c:f>grippi!$B$60:$E$60</c:f>
              <c:numCache>
                <c:formatCode>0.0</c:formatCode>
                <c:ptCount val="4"/>
                <c:pt idx="0">
                  <c:v>6.7014322063468654</c:v>
                </c:pt>
                <c:pt idx="1">
                  <c:v>9.3219513788541608</c:v>
                </c:pt>
                <c:pt idx="2">
                  <c:v>11.750166256064897</c:v>
                </c:pt>
                <c:pt idx="3">
                  <c:v>14.249409913235651</c:v>
                </c:pt>
              </c:numCache>
            </c:numRef>
          </c:val>
        </c:ser>
        <c:ser>
          <c:idx val="1"/>
          <c:order val="1"/>
          <c:tx>
            <c:strRef>
              <c:f>grippi!$A$61</c:f>
              <c:strCache>
                <c:ptCount val="1"/>
                <c:pt idx="0">
                  <c:v>WCI min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multiLvlStrRef>
              <c:f>grippi!$B$58:$E$59</c:f>
              <c:multiLvlStrCache>
                <c:ptCount val="4"/>
                <c:lvl>
                  <c:pt idx="0">
                    <c:v>PD</c:v>
                  </c:pt>
                  <c:pt idx="1">
                    <c:v>ST</c:v>
                  </c:pt>
                  <c:pt idx="2">
                    <c:v>PD</c:v>
                  </c:pt>
                  <c:pt idx="3">
                    <c:v>ST</c:v>
                  </c:pt>
                </c:lvl>
                <c:lvl>
                  <c:pt idx="0">
                    <c:v>Winter</c:v>
                  </c:pt>
                  <c:pt idx="2">
                    <c:v>Spring</c:v>
                  </c:pt>
                </c:lvl>
              </c:multiLvlStrCache>
            </c:multiLvlStrRef>
          </c:cat>
          <c:val>
            <c:numRef>
              <c:f>grippi!$B$61:$E$61</c:f>
              <c:numCache>
                <c:formatCode>0.0</c:formatCode>
                <c:ptCount val="4"/>
                <c:pt idx="0">
                  <c:v>-2.486156733886709</c:v>
                </c:pt>
                <c:pt idx="1">
                  <c:v>3.6239275970862517</c:v>
                </c:pt>
                <c:pt idx="2">
                  <c:v>1.7506922330760002</c:v>
                </c:pt>
                <c:pt idx="3">
                  <c:v>6.4251991859065267</c:v>
                </c:pt>
              </c:numCache>
            </c:numRef>
          </c:val>
        </c:ser>
        <c:ser>
          <c:idx val="2"/>
          <c:order val="2"/>
          <c:tx>
            <c:strRef>
              <c:f>grippi!$A$62</c:f>
              <c:strCache>
                <c:ptCount val="1"/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grippi!$B$58:$E$59</c:f>
              <c:multiLvlStrCache>
                <c:ptCount val="4"/>
                <c:lvl>
                  <c:pt idx="0">
                    <c:v>PD</c:v>
                  </c:pt>
                  <c:pt idx="1">
                    <c:v>ST</c:v>
                  </c:pt>
                  <c:pt idx="2">
                    <c:v>PD</c:v>
                  </c:pt>
                  <c:pt idx="3">
                    <c:v>ST</c:v>
                  </c:pt>
                </c:lvl>
                <c:lvl>
                  <c:pt idx="0">
                    <c:v>Winter</c:v>
                  </c:pt>
                  <c:pt idx="2">
                    <c:v>Spring</c:v>
                  </c:pt>
                </c:lvl>
              </c:multiLvlStrCache>
            </c:multiLvlStrRef>
          </c:cat>
          <c:val>
            <c:numRef>
              <c:f>grippi!$B$62:$E$62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3036088"/>
        <c:axId val="613038832"/>
      </c:barChart>
      <c:catAx>
        <c:axId val="613036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13038832"/>
        <c:crosses val="autoZero"/>
        <c:auto val="1"/>
        <c:lblAlgn val="ctr"/>
        <c:lblOffset val="100"/>
        <c:noMultiLvlLbl val="0"/>
      </c:catAx>
      <c:valAx>
        <c:axId val="613038832"/>
        <c:scaling>
          <c:orientation val="minMax"/>
          <c:min val="-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1303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dirty="0" err="1">
                <a:solidFill>
                  <a:srgbClr val="002060"/>
                </a:solidFill>
              </a:rPr>
              <a:t>Cortisol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level</a:t>
            </a:r>
            <a:r>
              <a:rPr lang="it-IT" dirty="0">
                <a:solidFill>
                  <a:srgbClr val="002060"/>
                </a:solidFill>
              </a:rPr>
              <a:t> </a:t>
            </a:r>
          </a:p>
        </c:rich>
      </c:tx>
      <c:layout>
        <c:manualLayout>
          <c:xMode val="edge"/>
          <c:yMode val="edge"/>
          <c:x val="0.35427077865266837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Foglio3!$A$27:$A$28</c:f>
              <c:strCache>
                <c:ptCount val="2"/>
                <c:pt idx="0">
                  <c:v>PD</c:v>
                </c:pt>
                <c:pt idx="1">
                  <c:v>ST</c:v>
                </c:pt>
              </c:strCache>
            </c:strRef>
          </c:cat>
          <c:val>
            <c:numRef>
              <c:f>Foglio3!$B$27:$B$28</c:f>
              <c:numCache>
                <c:formatCode>General</c:formatCode>
                <c:ptCount val="2"/>
                <c:pt idx="0">
                  <c:v>2.2400000000000002</c:v>
                </c:pt>
                <c:pt idx="1">
                  <c:v>2.78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96336320"/>
        <c:axId val="596326128"/>
      </c:barChart>
      <c:catAx>
        <c:axId val="596336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96326128"/>
        <c:crosses val="autoZero"/>
        <c:auto val="1"/>
        <c:lblAlgn val="ctr"/>
        <c:lblOffset val="100"/>
        <c:noMultiLvlLbl val="0"/>
      </c:catAx>
      <c:valAx>
        <c:axId val="596326128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dirty="0" smtClean="0"/>
                  <a:t>μ</a:t>
                </a:r>
                <a:r>
                  <a:rPr lang="it-IT" dirty="0" smtClean="0"/>
                  <a:t>g/dl</a:t>
                </a:r>
                <a:endParaRPr lang="it-I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96336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dirty="0" err="1">
                <a:solidFill>
                  <a:srgbClr val="002060"/>
                </a:solidFill>
              </a:rPr>
              <a:t>Fat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concentration</a:t>
            </a:r>
            <a:endParaRPr lang="it-IT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Foglio3!$F$40:$G$41</c:f>
              <c:multiLvlStrCache>
                <c:ptCount val="2"/>
                <c:lvl>
                  <c:pt idx="0">
                    <c:v>PD</c:v>
                  </c:pt>
                  <c:pt idx="1">
                    <c:v>ST</c:v>
                  </c:pt>
                </c:lvl>
                <c:lvl>
                  <c:pt idx="0">
                    <c:v>Winter</c:v>
                  </c:pt>
                </c:lvl>
              </c:multiLvlStrCache>
            </c:multiLvlStrRef>
          </c:cat>
          <c:val>
            <c:numRef>
              <c:f>Foglio3!$F$42:$G$42</c:f>
              <c:numCache>
                <c:formatCode>General</c:formatCode>
                <c:ptCount val="2"/>
                <c:pt idx="0">
                  <c:v>6.9</c:v>
                </c:pt>
                <c:pt idx="1">
                  <c:v>6.3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4844304"/>
        <c:axId val="554845088"/>
      </c:barChart>
      <c:catAx>
        <c:axId val="554844304"/>
        <c:scaling>
          <c:orientation val="minMax"/>
        </c:scaling>
        <c:delete val="0"/>
        <c:axPos val="b"/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45088"/>
        <c:crosses val="autoZero"/>
        <c:auto val="1"/>
        <c:lblAlgn val="ctr"/>
        <c:lblOffset val="100"/>
        <c:noMultiLvlLbl val="0"/>
      </c:catAx>
      <c:valAx>
        <c:axId val="554845088"/>
        <c:scaling>
          <c:orientation val="minMax"/>
          <c:max val="7.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dirty="0" smtClean="0"/>
                  <a:t>%</a:t>
                </a:r>
                <a:endParaRPr lang="it-I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44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dirty="0" err="1" smtClean="0">
                <a:solidFill>
                  <a:srgbClr val="002060"/>
                </a:solidFill>
              </a:rPr>
              <a:t>Fat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content</a:t>
            </a:r>
            <a:endParaRPr lang="it-IT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Foglio5!$B$49:$C$50</c:f>
              <c:multiLvlStrCache>
                <c:ptCount val="2"/>
                <c:lvl>
                  <c:pt idx="0">
                    <c:v>PD</c:v>
                  </c:pt>
                  <c:pt idx="1">
                    <c:v>ST</c:v>
                  </c:pt>
                </c:lvl>
                <c:lvl>
                  <c:pt idx="0">
                    <c:v>Spring</c:v>
                  </c:pt>
                </c:lvl>
              </c:multiLvlStrCache>
            </c:multiLvlStrRef>
          </c:cat>
          <c:val>
            <c:numRef>
              <c:f>Foglio5!$B$51:$C$51</c:f>
              <c:numCache>
                <c:formatCode>General</c:formatCode>
                <c:ptCount val="2"/>
                <c:pt idx="0">
                  <c:v>7.35</c:v>
                </c:pt>
                <c:pt idx="1">
                  <c:v>6.82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4836856"/>
        <c:axId val="554831368"/>
      </c:barChart>
      <c:catAx>
        <c:axId val="554836856"/>
        <c:scaling>
          <c:orientation val="minMax"/>
        </c:scaling>
        <c:delete val="0"/>
        <c:axPos val="b"/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31368"/>
        <c:crosses val="autoZero"/>
        <c:auto val="1"/>
        <c:lblAlgn val="ctr"/>
        <c:lblOffset val="100"/>
        <c:noMultiLvlLbl val="0"/>
      </c:catAx>
      <c:valAx>
        <c:axId val="554831368"/>
        <c:scaling>
          <c:orientation val="minMax"/>
          <c:min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dirty="0" smtClean="0"/>
                  <a:t>%</a:t>
                </a:r>
                <a:endParaRPr lang="it-IT" dirty="0"/>
              </a:p>
            </c:rich>
          </c:tx>
          <c:layout>
            <c:manualLayout>
              <c:xMode val="edge"/>
              <c:yMode val="edge"/>
              <c:x val="3.888888888888889E-2"/>
              <c:y val="0.3102198162729658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36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dirty="0" err="1">
                <a:solidFill>
                  <a:srgbClr val="002060"/>
                </a:solidFill>
              </a:rPr>
              <a:t>Cortisol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level</a:t>
            </a:r>
            <a:endParaRPr lang="it-IT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0.32172900262467191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'[Grafico in Microsoft PowerPoint]Foglio5'!$E$27:$F$28</c:f>
              <c:strCache>
                <c:ptCount val="2"/>
                <c:pt idx="0">
                  <c:v>PD</c:v>
                </c:pt>
                <c:pt idx="1">
                  <c:v>ST</c:v>
                </c:pt>
              </c:strCache>
            </c:strRef>
          </c:cat>
          <c:val>
            <c:numRef>
              <c:f>'[Grafico in Microsoft PowerPoint]Foglio5'!$E$29:$F$29</c:f>
              <c:numCache>
                <c:formatCode>General</c:formatCode>
                <c:ptCount val="2"/>
                <c:pt idx="0">
                  <c:v>4.07</c:v>
                </c:pt>
                <c:pt idx="1">
                  <c:v>3.52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54837640"/>
        <c:axId val="554827056"/>
      </c:barChart>
      <c:catAx>
        <c:axId val="554837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27056"/>
        <c:crosses val="autoZero"/>
        <c:auto val="1"/>
        <c:lblAlgn val="ctr"/>
        <c:lblOffset val="100"/>
        <c:noMultiLvlLbl val="0"/>
      </c:catAx>
      <c:valAx>
        <c:axId val="55482705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dirty="0" smtClean="0"/>
                  <a:t>μ</a:t>
                </a:r>
                <a:r>
                  <a:rPr lang="it-IT" dirty="0" smtClean="0"/>
                  <a:t>g/dl</a:t>
                </a:r>
                <a:endParaRPr lang="it-I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4837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PADDOCK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'2013'!$F$2:$N$2</c:f>
              <c:numCache>
                <c:formatCode>0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</c:numCache>
            </c:numRef>
          </c:cat>
          <c:val>
            <c:numRef>
              <c:f>'2013'!$F$37:$N$37</c:f>
              <c:numCache>
                <c:formatCode>General</c:formatCode>
                <c:ptCount val="9"/>
                <c:pt idx="0">
                  <c:v>953.75</c:v>
                </c:pt>
                <c:pt idx="1">
                  <c:v>528.75</c:v>
                </c:pt>
                <c:pt idx="2">
                  <c:v>521.25</c:v>
                </c:pt>
                <c:pt idx="3">
                  <c:v>531.25</c:v>
                </c:pt>
                <c:pt idx="5">
                  <c:v>890.58823529411768</c:v>
                </c:pt>
                <c:pt idx="6">
                  <c:v>463.75</c:v>
                </c:pt>
                <c:pt idx="7">
                  <c:v>533.75</c:v>
                </c:pt>
                <c:pt idx="8">
                  <c:v>453.33333333333331</c:v>
                </c:pt>
              </c:numCache>
            </c:numRef>
          </c:val>
          <c:smooth val="0"/>
        </c:ser>
        <c:ser>
          <c:idx val="1"/>
          <c:order val="1"/>
          <c:tx>
            <c:v>PASTURE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'2013'!$F$74:$N$74</c:f>
              <c:numCache>
                <c:formatCode>General</c:formatCode>
                <c:ptCount val="9"/>
                <c:pt idx="0">
                  <c:v>975</c:v>
                </c:pt>
                <c:pt idx="1">
                  <c:v>908.75</c:v>
                </c:pt>
                <c:pt idx="2">
                  <c:v>932.5</c:v>
                </c:pt>
                <c:pt idx="3">
                  <c:v>905</c:v>
                </c:pt>
                <c:pt idx="5">
                  <c:v>933.75</c:v>
                </c:pt>
                <c:pt idx="6">
                  <c:v>833.75</c:v>
                </c:pt>
                <c:pt idx="7">
                  <c:v>700</c:v>
                </c:pt>
                <c:pt idx="8">
                  <c:v>712</c:v>
                </c:pt>
              </c:numCache>
            </c:numRef>
          </c:val>
          <c:smooth val="0"/>
        </c:ser>
        <c:ser>
          <c:idx val="2"/>
          <c:order val="2"/>
          <c:tx>
            <c:v>STALL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'2013'!$F$104:$N$104</c:f>
              <c:numCache>
                <c:formatCode>General</c:formatCode>
                <c:ptCount val="9"/>
                <c:pt idx="0">
                  <c:v>881.17647058823525</c:v>
                </c:pt>
                <c:pt idx="1">
                  <c:v>592.5</c:v>
                </c:pt>
                <c:pt idx="2">
                  <c:v>617.5</c:v>
                </c:pt>
                <c:pt idx="3">
                  <c:v>621.25</c:v>
                </c:pt>
                <c:pt idx="5">
                  <c:v>946.25</c:v>
                </c:pt>
                <c:pt idx="6">
                  <c:v>605</c:v>
                </c:pt>
                <c:pt idx="7">
                  <c:v>531.25</c:v>
                </c:pt>
                <c:pt idx="8">
                  <c:v>498.57142857142856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0528440"/>
        <c:axId val="480527264"/>
      </c:lineChart>
      <c:catAx>
        <c:axId val="4805284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dirty="0" err="1" smtClean="0"/>
                  <a:t>Experimenatl</a:t>
                </a:r>
                <a:r>
                  <a:rPr lang="it-IT" dirty="0" smtClean="0"/>
                  <a:t> </a:t>
                </a:r>
                <a:r>
                  <a:rPr lang="it-IT" dirty="0" err="1" smtClean="0"/>
                  <a:t>observation</a:t>
                </a:r>
                <a:r>
                  <a:rPr lang="it-IT" dirty="0" smtClean="0"/>
                  <a:t> </a:t>
                </a:r>
                <a:r>
                  <a:rPr lang="it-IT" dirty="0" err="1" smtClean="0"/>
                  <a:t>period</a:t>
                </a:r>
                <a:endParaRPr lang="it-I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80527264"/>
        <c:crosses val="autoZero"/>
        <c:auto val="1"/>
        <c:lblAlgn val="ctr"/>
        <c:lblOffset val="100"/>
        <c:noMultiLvlLbl val="0"/>
      </c:catAx>
      <c:valAx>
        <c:axId val="48052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dirty="0" smtClean="0"/>
                  <a:t>Milk</a:t>
                </a:r>
                <a:r>
                  <a:rPr lang="it-IT" baseline="0" dirty="0" smtClean="0"/>
                  <a:t> g/head </a:t>
                </a:r>
                <a:r>
                  <a:rPr lang="it-IT" baseline="0" dirty="0" err="1" smtClean="0"/>
                  <a:t>day</a:t>
                </a:r>
                <a:endParaRPr lang="it-I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8052844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956401813409688"/>
          <c:y val="0.21953703703703703"/>
          <c:w val="0.69810813648293968"/>
          <c:h val="0.5675"/>
        </c:manualLayout>
      </c:layout>
      <c:lineChart>
        <c:grouping val="standard"/>
        <c:varyColors val="0"/>
        <c:ser>
          <c:idx val="0"/>
          <c:order val="0"/>
          <c:tx>
            <c:strRef>
              <c:f>'[Grafico 2 in Microsoft PowerPoint]2012'!$C$3</c:f>
              <c:strCache>
                <c:ptCount val="1"/>
                <c:pt idx="0">
                  <c:v>PADDOCK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'[Grafico 2 in Microsoft PowerPoint]2012'!$F$2:$M$2</c:f>
              <c:numCache>
                <c:formatCode>0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</c:numCache>
            </c:numRef>
          </c:cat>
          <c:val>
            <c:numRef>
              <c:f>'[Grafico 2 in Microsoft PowerPoint]2012'!$F$22:$M$22</c:f>
              <c:numCache>
                <c:formatCode>General</c:formatCode>
                <c:ptCount val="8"/>
                <c:pt idx="0">
                  <c:v>826.25</c:v>
                </c:pt>
                <c:pt idx="1">
                  <c:v>588.75</c:v>
                </c:pt>
                <c:pt idx="2">
                  <c:v>576.25</c:v>
                </c:pt>
                <c:pt idx="3">
                  <c:v>543.75</c:v>
                </c:pt>
                <c:pt idx="5">
                  <c:v>532.5</c:v>
                </c:pt>
                <c:pt idx="6">
                  <c:v>491.25</c:v>
                </c:pt>
                <c:pt idx="7">
                  <c:v>527.5</c:v>
                </c:pt>
              </c:numCache>
            </c:numRef>
          </c:val>
          <c:smooth val="0"/>
        </c:ser>
        <c:ser>
          <c:idx val="1"/>
          <c:order val="1"/>
          <c:tx>
            <c:v>STALL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'[Grafico 2 in Microsoft PowerPoint]2012'!$F$63:$M$63</c:f>
              <c:numCache>
                <c:formatCode>General</c:formatCode>
                <c:ptCount val="8"/>
                <c:pt idx="0">
                  <c:v>828.75</c:v>
                </c:pt>
                <c:pt idx="1">
                  <c:v>627.5</c:v>
                </c:pt>
                <c:pt idx="2">
                  <c:v>576.25</c:v>
                </c:pt>
                <c:pt idx="3">
                  <c:v>538.75</c:v>
                </c:pt>
                <c:pt idx="5">
                  <c:v>576.25</c:v>
                </c:pt>
                <c:pt idx="6">
                  <c:v>461.25</c:v>
                </c:pt>
                <c:pt idx="7">
                  <c:v>482.66666666666669</c:v>
                </c:pt>
              </c:numCache>
            </c:numRef>
          </c:val>
          <c:smooth val="0"/>
        </c:ser>
        <c:ser>
          <c:idx val="2"/>
          <c:order val="2"/>
          <c:tx>
            <c:v>PASTURE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'[Grafico 2 in Microsoft PowerPoint]2012'!$F$44:$M$44</c:f>
              <c:numCache>
                <c:formatCode>General</c:formatCode>
                <c:ptCount val="8"/>
                <c:pt idx="0">
                  <c:v>796.25</c:v>
                </c:pt>
                <c:pt idx="1">
                  <c:v>788.75</c:v>
                </c:pt>
                <c:pt idx="2">
                  <c:v>751.25</c:v>
                </c:pt>
                <c:pt idx="3">
                  <c:v>890</c:v>
                </c:pt>
                <c:pt idx="5">
                  <c:v>748.75</c:v>
                </c:pt>
                <c:pt idx="6">
                  <c:v>593.75</c:v>
                </c:pt>
                <c:pt idx="7">
                  <c:v>577.5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3039616"/>
        <c:axId val="613040400"/>
      </c:lineChart>
      <c:catAx>
        <c:axId val="6130396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dirty="0" err="1" smtClean="0"/>
                  <a:t>Experimental</a:t>
                </a:r>
                <a:r>
                  <a:rPr lang="it-IT" dirty="0" smtClean="0"/>
                  <a:t> </a:t>
                </a:r>
                <a:r>
                  <a:rPr lang="it-IT" dirty="0" err="1" smtClean="0"/>
                  <a:t>observation</a:t>
                </a:r>
                <a:r>
                  <a:rPr lang="it-IT" dirty="0" smtClean="0"/>
                  <a:t> </a:t>
                </a:r>
                <a:r>
                  <a:rPr lang="it-IT" dirty="0" err="1" smtClean="0"/>
                  <a:t>period</a:t>
                </a:r>
                <a:endParaRPr lang="it-I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13040400"/>
        <c:crosses val="autoZero"/>
        <c:auto val="1"/>
        <c:lblAlgn val="ctr"/>
        <c:lblOffset val="100"/>
        <c:noMultiLvlLbl val="0"/>
      </c:catAx>
      <c:valAx>
        <c:axId val="613040400"/>
        <c:scaling>
          <c:orientation val="minMax"/>
          <c:max val="1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dirty="0" smtClean="0"/>
                  <a:t>Milk g/head </a:t>
                </a:r>
                <a:r>
                  <a:rPr lang="it-IT" dirty="0" err="1" smtClean="0"/>
                  <a:t>day</a:t>
                </a:r>
                <a:endParaRPr lang="it-IT" dirty="0"/>
              </a:p>
            </c:rich>
          </c:tx>
          <c:layout>
            <c:manualLayout>
              <c:xMode val="edge"/>
              <c:yMode val="edge"/>
              <c:x val="1.6266666666666665E-2"/>
              <c:y val="0.39123833479148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1303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1100548795036986"/>
          <c:y val="0.32840040828229805"/>
          <c:w val="0.17444905750417561"/>
          <c:h val="0.247921041119860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A1402-955A-4AE9-B452-29743EF6FCF5}" type="datetimeFigureOut">
              <a:rPr lang="it-IT" smtClean="0"/>
              <a:t>20/10/2016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1A847-001E-4CCD-B0EF-DAEE7F7FB7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7135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in developing countries of Asia, for example, the meat consumption has been growing by about 3% per annum and that of dairy products by 5% (</a:t>
            </a:r>
            <a:r>
              <a:rPr lang="en-US" sz="1200" dirty="0" err="1" smtClean="0"/>
              <a:t>Fao</a:t>
            </a:r>
            <a:r>
              <a:rPr lang="en-US" sz="1200" dirty="0" smtClean="0"/>
              <a:t>,   Feeding the World,).</a:t>
            </a:r>
            <a:r>
              <a:rPr lang="en-GB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the request of red meat is decreasing due to its unhealthy image forwarded to the consumers</a:t>
            </a:r>
            <a:endParaRPr lang="it-IT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dirty="0" smtClean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91A847-001E-4CCD-B0EF-DAEE7F7FB795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2457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91A847-001E-4CCD-B0EF-DAEE7F7FB795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6377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t-IT" smtClean="0"/>
              <a:t>Feed diet were calculated according to animal requirement of their physiological  state; Cortisol level was detected as stress marker</a:t>
            </a:r>
          </a:p>
          <a:p>
            <a:pPr eaLnBrk="1" hangingPunct="1">
              <a:spcBef>
                <a:spcPct val="0"/>
              </a:spcBef>
            </a:pPr>
            <a:r>
              <a:rPr lang="it-IT" smtClean="0"/>
              <a:t>Because of the wide range of the basal cortisol value the variation of cortisol level was calculated </a:t>
            </a:r>
          </a:p>
          <a:p>
            <a:pPr eaLnBrk="1" hangingPunct="1">
              <a:spcBef>
                <a:spcPct val="0"/>
              </a:spcBef>
            </a:pPr>
            <a:r>
              <a:rPr lang="it-IT" smtClean="0"/>
              <a:t>Tha data were analyzed with the GLM SAS procedure using Season (S) and Managemnt (M) and their interaction as fixed effects</a:t>
            </a:r>
          </a:p>
        </p:txBody>
      </p:sp>
      <p:sp>
        <p:nvSpPr>
          <p:cNvPr id="2662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5340E44-4BFD-42E7-AC5E-4D39862A5485}" type="slidenum">
              <a:rPr lang="it-IT" smtClean="0"/>
              <a:pPr/>
              <a:t>14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256825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91A847-001E-4CCD-B0EF-DAEE7F7FB795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461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91A847-001E-4CCD-B0EF-DAEE7F7FB795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7037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91A847-001E-4CCD-B0EF-DAEE7F7FB795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8351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dirty="0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rgbClr val="000000"/>
                </a:solidFill>
              </a:defRPr>
            </a:lvl2pPr>
            <a:lvl3pPr marL="914400" indent="0" algn="ctr">
              <a:buNone/>
              <a:defRPr>
                <a:solidFill>
                  <a:srgbClr val="000000"/>
                </a:solidFill>
              </a:defRPr>
            </a:lvl3pPr>
            <a:lvl4pPr marL="1371600" indent="0" algn="ctr">
              <a:buNone/>
              <a:defRPr>
                <a:solidFill>
                  <a:srgbClr val="000000"/>
                </a:solidFill>
              </a:defRPr>
            </a:lvl4pPr>
            <a:lvl5pPr marL="1828800" indent="0" algn="ctr">
              <a:buNone/>
              <a:defRPr>
                <a:solidFill>
                  <a:srgbClr val="000000"/>
                </a:solidFill>
              </a:defRPr>
            </a:lvl5pPr>
            <a:lvl6pPr marL="2286000" indent="0" algn="ctr">
              <a:buNone/>
              <a:defRPr>
                <a:solidFill>
                  <a:srgbClr val="000000"/>
                </a:solidFill>
              </a:defRPr>
            </a:lvl6pPr>
            <a:lvl7pPr marL="2743200" indent="0" algn="ctr">
              <a:buNone/>
              <a:defRPr>
                <a:solidFill>
                  <a:srgbClr val="000000"/>
                </a:solidFill>
              </a:defRPr>
            </a:lvl7pPr>
            <a:lvl8pPr marL="3200400" indent="0" algn="ctr">
              <a:buNone/>
              <a:defRPr>
                <a:solidFill>
                  <a:srgbClr val="000000"/>
                </a:solidFill>
              </a:defRPr>
            </a:lvl8pPr>
            <a:lvl9pPr marL="3657600" indent="0" algn="ctr">
              <a:buNone/>
              <a:defRPr>
                <a:solidFill>
                  <a:srgbClr val="000000"/>
                </a:solidFill>
              </a:defRPr>
            </a:lvl9pPr>
          </a:lstStyle>
          <a:p>
            <a:r>
              <a:rPr lang="ko-KR" altLang="en-US" dirty="0"/>
              <a:t>Click to edit Master subtitle style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A7A1B-8F83-437A-A089-7AFE72BD64E7}" type="datetimeFigureOut">
              <a:rPr lang="ko-KR" altLang="it-IT"/>
              <a:pPr>
                <a:defRPr/>
              </a:pPr>
              <a:t>2016-10-20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D8C82-3401-4E24-886C-4F66743F5BC8}" type="slidenum">
              <a:rPr lang="ko-KR" altLang="en-US"/>
              <a:pPr>
                <a:defRPr/>
              </a:pPr>
              <a:t>‹N›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35364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Click to edit Master text styles</a:t>
            </a:r>
          </a:p>
          <a:p>
            <a:pPr lvl="1"/>
            <a:r>
              <a:rPr lang="ko-KR" altLang="en-US" dirty="0"/>
              <a:t>Second level</a:t>
            </a:r>
          </a:p>
          <a:p>
            <a:pPr lvl="2"/>
            <a:r>
              <a:rPr lang="ko-KR" altLang="en-US" dirty="0"/>
              <a:t>Third level</a:t>
            </a:r>
          </a:p>
          <a:p>
            <a:pPr lvl="3"/>
            <a:r>
              <a:rPr lang="ko-KR" altLang="en-US" dirty="0"/>
              <a:t>Fourth level</a:t>
            </a:r>
          </a:p>
          <a:p>
            <a:pPr lvl="4"/>
            <a:r>
              <a:rPr lang="ko-KR" altLang="en-US" dirty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1D45FF-DF28-4D3E-9FDE-AF5E84B4B58D}" type="datetimeFigureOut">
              <a:rPr lang="ko-KR" altLang="it-IT"/>
              <a:pPr>
                <a:defRPr/>
              </a:pPr>
              <a:t>2016-10-20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00191-E78C-4A59-8411-89EAC42AFED2}" type="slidenum">
              <a:rPr lang="ko-KR" altLang="en-US"/>
              <a:pPr>
                <a:defRPr/>
              </a:pPr>
              <a:t>‹N›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66254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cap="all"/>
            </a:lvl1pPr>
          </a:lstStyle>
          <a:p>
            <a:r>
              <a:rPr lang="ko-KR" altLang="en-US" dirty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rgbClr val="000000"/>
                </a:solidFill>
              </a:defRPr>
            </a:lvl2pPr>
            <a:lvl3pPr marL="914400" indent="0">
              <a:buNone/>
              <a:defRPr sz="1600">
                <a:solidFill>
                  <a:srgbClr val="000000"/>
                </a:solidFill>
              </a:defRPr>
            </a:lvl3pPr>
            <a:lvl4pPr marL="1371600" indent="0">
              <a:buNone/>
              <a:defRPr sz="1400">
                <a:solidFill>
                  <a:srgbClr val="000000"/>
                </a:solidFill>
              </a:defRPr>
            </a:lvl4pPr>
            <a:lvl5pPr marL="1828800" indent="0">
              <a:buNone/>
              <a:defRPr sz="1400">
                <a:solidFill>
                  <a:srgbClr val="000000"/>
                </a:solidFill>
              </a:defRPr>
            </a:lvl5pPr>
            <a:lvl6pPr marL="2286000" indent="0">
              <a:buNone/>
              <a:defRPr sz="1400">
                <a:solidFill>
                  <a:srgbClr val="000000"/>
                </a:solidFill>
              </a:defRPr>
            </a:lvl6pPr>
            <a:lvl7pPr marL="2743200" indent="0">
              <a:buNone/>
              <a:defRPr sz="1400">
                <a:solidFill>
                  <a:srgbClr val="000000"/>
                </a:solidFill>
              </a:defRPr>
            </a:lvl7pPr>
            <a:lvl8pPr marL="3200400" indent="0">
              <a:buNone/>
              <a:defRPr sz="1400">
                <a:solidFill>
                  <a:srgbClr val="000000"/>
                </a:solidFill>
              </a:defRPr>
            </a:lvl8pPr>
            <a:lvl9pPr marL="3657600" indent="0">
              <a:buNone/>
              <a:defRPr sz="1400">
                <a:solidFill>
                  <a:srgbClr val="000000"/>
                </a:solidFill>
              </a:defRPr>
            </a:lvl9pPr>
          </a:lstStyle>
          <a:p>
            <a:pPr lvl="0"/>
            <a:r>
              <a:rPr lang="ko-KR" alt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DC4F9-8B21-4432-B512-772A4054836A}" type="datetimeFigureOut">
              <a:rPr lang="ko-KR" altLang="it-IT"/>
              <a:pPr>
                <a:defRPr/>
              </a:pPr>
              <a:t>2016-10-20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385BE-7BFA-4ED2-B943-3B473B761C51}" type="slidenum">
              <a:rPr lang="ko-KR" altLang="en-US"/>
              <a:pPr>
                <a:defRPr/>
              </a:pPr>
              <a:t>‹N›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53535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marL="0" defTabSz="0">
              <a:defRPr sz="2800"/>
            </a:lvl1pPr>
            <a:lvl2pPr marL="0" defTabSz="0">
              <a:defRPr sz="2400"/>
            </a:lvl2pPr>
            <a:lvl3pPr marL="0" defTabSz="0">
              <a:defRPr sz="2000"/>
            </a:lvl3pPr>
            <a:lvl4pPr marL="0" defTabSz="0">
              <a:defRPr sz="1800"/>
            </a:lvl4pPr>
            <a:lvl5pPr marL="0" defTabSz="0">
              <a:defRPr sz="1800"/>
            </a:lvl5pPr>
            <a:lvl6pPr marL="0" defTabSz="0">
              <a:defRPr sz="1800"/>
            </a:lvl6pPr>
            <a:lvl7pPr marL="0" defTabSz="0">
              <a:defRPr sz="1800"/>
            </a:lvl7pPr>
            <a:lvl8pPr marL="0" defTabSz="0">
              <a:defRPr sz="1800"/>
            </a:lvl8pPr>
            <a:lvl9pPr marL="0" defTabSz="0">
              <a:defRPr sz="1800"/>
            </a:lvl9pPr>
          </a:lstStyle>
          <a:p>
            <a:pPr lvl="0"/>
            <a:r>
              <a:rPr lang="ko-KR" altLang="en-US" dirty="0"/>
              <a:t>Click to edit Master text styles</a:t>
            </a:r>
          </a:p>
          <a:p>
            <a:pPr lvl="1"/>
            <a:r>
              <a:rPr lang="ko-KR" altLang="en-US" dirty="0"/>
              <a:t>Second level</a:t>
            </a:r>
          </a:p>
          <a:p>
            <a:pPr lvl="2"/>
            <a:r>
              <a:rPr lang="ko-KR" altLang="en-US" dirty="0"/>
              <a:t>Third level</a:t>
            </a:r>
          </a:p>
          <a:p>
            <a:pPr lvl="3"/>
            <a:r>
              <a:rPr lang="ko-KR" altLang="en-US" dirty="0"/>
              <a:t>Fourth level</a:t>
            </a:r>
          </a:p>
          <a:p>
            <a:pPr lvl="4"/>
            <a:r>
              <a:rPr lang="ko-KR" altLang="en-US" dirty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marL="0" defTabSz="0">
              <a:defRPr sz="2800"/>
            </a:lvl1pPr>
            <a:lvl2pPr marL="0" defTabSz="0">
              <a:defRPr sz="2400"/>
            </a:lvl2pPr>
            <a:lvl3pPr marL="0" defTabSz="0">
              <a:defRPr sz="2000"/>
            </a:lvl3pPr>
            <a:lvl4pPr marL="0" defTabSz="0">
              <a:defRPr sz="1800"/>
            </a:lvl4pPr>
            <a:lvl5pPr marL="0" defTabSz="0">
              <a:defRPr sz="1800"/>
            </a:lvl5pPr>
            <a:lvl6pPr marL="0" defTabSz="0">
              <a:defRPr sz="1800"/>
            </a:lvl6pPr>
            <a:lvl7pPr marL="0" defTabSz="0">
              <a:defRPr sz="1800"/>
            </a:lvl7pPr>
            <a:lvl8pPr marL="0" defTabSz="0">
              <a:defRPr sz="1800"/>
            </a:lvl8pPr>
            <a:lvl9pPr marL="0" defTabSz="0">
              <a:defRPr sz="1800"/>
            </a:lvl9pPr>
          </a:lstStyle>
          <a:p>
            <a:pPr lvl="0"/>
            <a:r>
              <a:rPr lang="ko-KR" altLang="en-US" dirty="0"/>
              <a:t>Click to edit Master text styles</a:t>
            </a:r>
          </a:p>
          <a:p>
            <a:pPr lvl="1"/>
            <a:r>
              <a:rPr lang="ko-KR" altLang="en-US" dirty="0"/>
              <a:t>Second level</a:t>
            </a:r>
          </a:p>
          <a:p>
            <a:pPr lvl="2"/>
            <a:r>
              <a:rPr lang="ko-KR" altLang="en-US" dirty="0"/>
              <a:t>Third level</a:t>
            </a:r>
          </a:p>
          <a:p>
            <a:pPr lvl="3"/>
            <a:r>
              <a:rPr lang="ko-KR" altLang="en-US" dirty="0"/>
              <a:t>Fourth level</a:t>
            </a:r>
          </a:p>
          <a:p>
            <a:pPr lvl="4"/>
            <a:r>
              <a:rPr lang="ko-KR" altLang="en-US" dirty="0"/>
              <a:t>Fifth level</a:t>
            </a:r>
            <a:endParaRPr lang="ko-KR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D125E-04CA-4E54-8169-DBA6347E59BD}" type="datetimeFigureOut">
              <a:rPr lang="ko-KR" altLang="it-IT"/>
              <a:pPr>
                <a:defRPr/>
              </a:pPr>
              <a:t>2016-10-20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6C39DC-5135-45B1-B096-1B38CF2DA78A}" type="slidenum">
              <a:rPr lang="ko-KR" altLang="en-US"/>
              <a:pPr>
                <a:defRPr/>
              </a:pPr>
              <a:t>‹N›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52732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defTabSz="0">
              <a:defRPr/>
            </a:lvl1pPr>
          </a:lstStyle>
          <a:p>
            <a:r>
              <a:rPr lang="ko-KR" altLang="en-US" dirty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marL="0" defTabSz="0">
              <a:defRPr sz="2400"/>
            </a:lvl1pPr>
            <a:lvl2pPr marL="0" defTabSz="0">
              <a:defRPr sz="2000"/>
            </a:lvl2pPr>
            <a:lvl3pPr marL="0" defTabSz="0">
              <a:defRPr sz="1800"/>
            </a:lvl3pPr>
            <a:lvl4pPr marL="0" defTabSz="0">
              <a:defRPr sz="1600"/>
            </a:lvl4pPr>
            <a:lvl5pPr marL="0" defTabSz="0">
              <a:defRPr sz="1600"/>
            </a:lvl5pPr>
            <a:lvl6pPr marL="0" defTabSz="0">
              <a:defRPr sz="1600"/>
            </a:lvl6pPr>
            <a:lvl7pPr marL="0" defTabSz="0">
              <a:defRPr sz="1600"/>
            </a:lvl7pPr>
            <a:lvl8pPr marL="0" defTabSz="0">
              <a:defRPr sz="1600"/>
            </a:lvl8pPr>
            <a:lvl9pPr marL="0" defTabSz="0">
              <a:defRPr sz="1600"/>
            </a:lvl9pPr>
          </a:lstStyle>
          <a:p>
            <a:pPr lvl="0"/>
            <a:r>
              <a:rPr lang="ko-KR" altLang="en-US" dirty="0"/>
              <a:t>Click to edit Master text styles</a:t>
            </a:r>
          </a:p>
          <a:p>
            <a:pPr lvl="1"/>
            <a:r>
              <a:rPr lang="ko-KR" altLang="en-US" dirty="0"/>
              <a:t>Second level</a:t>
            </a:r>
          </a:p>
          <a:p>
            <a:pPr lvl="2"/>
            <a:r>
              <a:rPr lang="ko-KR" altLang="en-US" dirty="0"/>
              <a:t>Third level</a:t>
            </a:r>
          </a:p>
          <a:p>
            <a:pPr lvl="3"/>
            <a:r>
              <a:rPr lang="ko-KR" altLang="en-US" dirty="0"/>
              <a:t>Fourth level</a:t>
            </a:r>
          </a:p>
          <a:p>
            <a:pPr lvl="4"/>
            <a:r>
              <a:rPr lang="ko-KR" altLang="en-US" dirty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marL="0" defTabSz="0">
              <a:defRPr sz="2400"/>
            </a:lvl1pPr>
            <a:lvl2pPr marL="0" defTabSz="0">
              <a:defRPr sz="2000"/>
            </a:lvl2pPr>
            <a:lvl3pPr marL="0" defTabSz="0">
              <a:defRPr sz="1800"/>
            </a:lvl3pPr>
            <a:lvl4pPr marL="0" defTabSz="0">
              <a:defRPr sz="1600"/>
            </a:lvl4pPr>
            <a:lvl5pPr marL="0" defTabSz="0">
              <a:defRPr sz="1600"/>
            </a:lvl5pPr>
            <a:lvl6pPr marL="0" defTabSz="0">
              <a:defRPr sz="1600"/>
            </a:lvl6pPr>
            <a:lvl7pPr marL="0" defTabSz="0">
              <a:defRPr sz="1600"/>
            </a:lvl7pPr>
            <a:lvl8pPr marL="0" defTabSz="0">
              <a:defRPr sz="1600"/>
            </a:lvl8pPr>
            <a:lvl9pPr marL="0" defTabSz="0">
              <a:defRPr sz="1600"/>
            </a:lvl9pPr>
          </a:lstStyle>
          <a:p>
            <a:pPr lvl="0"/>
            <a:r>
              <a:rPr lang="ko-KR" altLang="en-US" dirty="0"/>
              <a:t>Click to edit Master text styles</a:t>
            </a:r>
          </a:p>
          <a:p>
            <a:pPr lvl="1"/>
            <a:r>
              <a:rPr lang="ko-KR" altLang="en-US" dirty="0"/>
              <a:t>Second level</a:t>
            </a:r>
          </a:p>
          <a:p>
            <a:pPr lvl="2"/>
            <a:r>
              <a:rPr lang="ko-KR" altLang="en-US" dirty="0"/>
              <a:t>Third level</a:t>
            </a:r>
          </a:p>
          <a:p>
            <a:pPr lvl="3"/>
            <a:r>
              <a:rPr lang="ko-KR" altLang="en-US" dirty="0"/>
              <a:t>Fourth level</a:t>
            </a:r>
          </a:p>
          <a:p>
            <a:pPr lvl="4"/>
            <a:r>
              <a:rPr lang="ko-KR" altLang="en-US" dirty="0"/>
              <a:t>Fifth level</a:t>
            </a:r>
            <a:endParaRPr lang="ko-KR" alt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E5FF4-DD22-4895-94AE-3A1B3EC0B4A2}" type="datetimeFigureOut">
              <a:rPr lang="ko-KR" altLang="it-IT"/>
              <a:pPr>
                <a:defRPr/>
              </a:pPr>
              <a:t>2016-10-20</a:t>
            </a:fld>
            <a:endParaRPr lang="en-US" altLang="ko-K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E0B0B-4AC1-43BC-BB95-FD2907F1C268}" type="slidenum">
              <a:rPr lang="ko-KR" altLang="en-US"/>
              <a:pPr>
                <a:defRPr/>
              </a:pPr>
              <a:t>‹N›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86560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Click to edit Master title style</a:t>
            </a:r>
            <a:endParaRPr lang="ko-KR" alt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676D9-F2A2-4BF7-B6D0-D5598AC6CD32}" type="datetimeFigureOut">
              <a:rPr lang="ko-KR" altLang="it-IT"/>
              <a:pPr>
                <a:defRPr/>
              </a:pPr>
              <a:t>2016-10-20</a:t>
            </a:fld>
            <a:endParaRPr lang="en-US" altLang="ko-K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05F770-2468-4E96-9F52-9F909B391B12}" type="slidenum">
              <a:rPr lang="ko-KR" altLang="en-US"/>
              <a:pPr>
                <a:defRPr/>
              </a:pPr>
              <a:t>‹N›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74768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A9806-8369-47C8-8A06-7173D653CCEC}" type="datetimeFigureOut">
              <a:rPr lang="ko-KR" altLang="it-IT"/>
              <a:pPr>
                <a:defRPr/>
              </a:pPr>
              <a:t>2016-10-20</a:t>
            </a:fld>
            <a:endParaRPr lang="en-US" altLang="ko-K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86526-B0C4-449E-B260-F8612245750D}" type="slidenum">
              <a:rPr lang="ko-KR" altLang="en-US"/>
              <a:pPr>
                <a:defRPr/>
              </a:pPr>
              <a:t>‹N›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96483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dirty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type="pic" idx="1"/>
          </p:nvPr>
        </p:nvSpPr>
        <p:spPr>
          <a:xfrm>
            <a:off x="3575050" y="273050"/>
            <a:ext cx="5111750" cy="5853113"/>
          </a:xfrm>
        </p:spPr>
        <p:txBody>
          <a:bodyPr rtlCol="0">
            <a:normAutofit/>
          </a:bodyPr>
          <a:lstStyle>
            <a:lvl1pPr marL="0" defTabSz="0">
              <a:defRPr sz="3200"/>
            </a:lvl1pPr>
            <a:lvl2pPr marL="0" defTabSz="0">
              <a:defRPr sz="2800"/>
            </a:lvl2pPr>
            <a:lvl3pPr marL="0" defTabSz="0">
              <a:defRPr sz="2400"/>
            </a:lvl3pPr>
            <a:lvl4pPr marL="0" defTabSz="0">
              <a:defRPr sz="2000"/>
            </a:lvl4pPr>
            <a:lvl5pPr marL="0" defTabSz="0">
              <a:defRPr sz="2000"/>
            </a:lvl5pPr>
            <a:lvl6pPr marL="0" defTabSz="0">
              <a:defRPr sz="2000"/>
            </a:lvl6pPr>
            <a:lvl7pPr marL="0" defTabSz="0">
              <a:defRPr sz="2000"/>
            </a:lvl7pPr>
            <a:lvl8pPr marL="0" defTabSz="0">
              <a:defRPr sz="2000"/>
            </a:lvl8pPr>
            <a:lvl9pPr marL="0" defTabSz="0">
              <a:defRPr sz="2000"/>
            </a:lvl9pPr>
          </a:lstStyle>
          <a:p>
            <a:pPr lvl="0"/>
            <a:r>
              <a:rPr lang="ko-KR" altLang="en-US" noProof="0" dirty="0"/>
              <a:t>Click to edit Master text styles</a:t>
            </a:r>
          </a:p>
          <a:p>
            <a:pPr lvl="1"/>
            <a:r>
              <a:rPr lang="ko-KR" altLang="en-US" noProof="0" dirty="0"/>
              <a:t>Second level</a:t>
            </a:r>
          </a:p>
          <a:p>
            <a:pPr lvl="2"/>
            <a:r>
              <a:rPr lang="ko-KR" altLang="en-US" noProof="0" dirty="0"/>
              <a:t>Third level</a:t>
            </a:r>
          </a:p>
          <a:p>
            <a:pPr lvl="3"/>
            <a:r>
              <a:rPr lang="ko-KR" altLang="en-US" noProof="0" dirty="0"/>
              <a:t>Fourth level</a:t>
            </a:r>
          </a:p>
          <a:p>
            <a:pPr lvl="4"/>
            <a:r>
              <a:rPr lang="ko-KR" altLang="en-US" noProof="0" dirty="0"/>
              <a:t>Fifth level</a:t>
            </a:r>
            <a:endParaRPr lang="ko-KR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799A4-096A-40D9-9CCA-F49541E539A9}" type="datetimeFigureOut">
              <a:rPr lang="ko-KR" altLang="it-IT"/>
              <a:pPr>
                <a:defRPr/>
              </a:pPr>
              <a:t>2016-10-20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AAAF4-AA65-4845-8D6A-2B0D252E6600}" type="slidenum">
              <a:rPr lang="ko-KR" altLang="en-US"/>
              <a:pPr>
                <a:defRPr/>
              </a:pPr>
              <a:t>‹N›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88044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dirty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9DE11-C3ED-48E6-B387-BBC7DE9DFEF7}" type="datetimeFigureOut">
              <a:rPr lang="ko-KR" altLang="it-IT"/>
              <a:pPr>
                <a:defRPr/>
              </a:pPr>
              <a:t>2016-10-20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8815C-9B32-42C4-8258-A0202F92F13A}" type="slidenum">
              <a:rPr lang="ko-KR" altLang="en-US"/>
              <a:pPr>
                <a:defRPr/>
              </a:pPr>
              <a:t>‹N›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93938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dirty="0"/>
              <a:t>Click to edit Master text styles</a:t>
            </a:r>
          </a:p>
          <a:p>
            <a:pPr lvl="1"/>
            <a:r>
              <a:rPr lang="ko-KR" altLang="en-US" dirty="0"/>
              <a:t>Second level</a:t>
            </a:r>
          </a:p>
          <a:p>
            <a:pPr lvl="2"/>
            <a:r>
              <a:rPr lang="ko-KR" altLang="en-US" dirty="0"/>
              <a:t>Third level</a:t>
            </a:r>
          </a:p>
          <a:p>
            <a:pPr lvl="3"/>
            <a:r>
              <a:rPr lang="ko-KR" altLang="en-US" dirty="0"/>
              <a:t>Fourth level</a:t>
            </a:r>
          </a:p>
          <a:p>
            <a:pPr lvl="4"/>
            <a:r>
              <a:rPr lang="ko-KR" altLang="en-US" dirty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558FE-6D9A-4EC5-8ACF-D7EDDCE0C479}" type="datetimeFigureOut">
              <a:rPr lang="ko-KR" altLang="it-IT"/>
              <a:pPr>
                <a:defRPr/>
              </a:pPr>
              <a:t>2016-10-20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7BBE2-5384-4468-A09A-14DDE313EDA7}" type="slidenum">
              <a:rPr lang="ko-KR" altLang="en-US"/>
              <a:pPr>
                <a:defRPr/>
              </a:pPr>
              <a:t>‹N›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7545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dirty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dirty="0"/>
              <a:t>Click to edit Master text styles</a:t>
            </a:r>
          </a:p>
          <a:p>
            <a:pPr lvl="1"/>
            <a:r>
              <a:rPr lang="ko-KR" altLang="en-US" dirty="0"/>
              <a:t>Second level</a:t>
            </a:r>
          </a:p>
          <a:p>
            <a:pPr lvl="2"/>
            <a:r>
              <a:rPr lang="ko-KR" altLang="en-US" dirty="0"/>
              <a:t>Third level</a:t>
            </a:r>
          </a:p>
          <a:p>
            <a:pPr lvl="3"/>
            <a:r>
              <a:rPr lang="ko-KR" altLang="en-US" dirty="0"/>
              <a:t>Fourth level</a:t>
            </a:r>
          </a:p>
          <a:p>
            <a:pPr lvl="4"/>
            <a:r>
              <a:rPr lang="ko-KR" altLang="en-US" dirty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43E56-92F3-431C-8A2C-6A0F4AF5F4BA}" type="datetimeFigureOut">
              <a:rPr lang="ko-KR" altLang="it-IT"/>
              <a:pPr>
                <a:defRPr/>
              </a:pPr>
              <a:t>2016-10-20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ED891-1C31-405C-8031-71773A39B96A}" type="slidenum">
              <a:rPr lang="ko-KR" altLang="en-US"/>
              <a:pPr>
                <a:defRPr/>
              </a:pPr>
              <a:t>‹N›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08627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994" y="275147"/>
            <a:ext cx="8243888" cy="5862361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8788" y="6256338"/>
            <a:ext cx="2136775" cy="4778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8963" y="6256338"/>
            <a:ext cx="2901950" cy="4778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64313" y="6256338"/>
            <a:ext cx="2136775" cy="477837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6133A2-5027-4677-AD62-449725C3B7F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08963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6991" y="2134372"/>
            <a:ext cx="7785894" cy="1472747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3981" y="3893396"/>
            <a:ext cx="6411913" cy="175584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3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69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0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3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7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60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44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7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88CB1-2259-4104-ACD2-8344B2F802DE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E7F1F-50B5-424A-9D08-8BD960652774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892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24870-1259-46CE-95E9-52F77889BF6E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BD6AC-B154-4F22-BAE1-E77692BAE7D6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128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3567" y="4415063"/>
            <a:ext cx="7785894" cy="1364597"/>
          </a:xfrm>
        </p:spPr>
        <p:txBody>
          <a:bodyPr anchor="t"/>
          <a:lstStyle>
            <a:lvl1pPr algn="l">
              <a:defRPr sz="3005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3567" y="2912096"/>
            <a:ext cx="7785894" cy="1502965"/>
          </a:xfrm>
        </p:spPr>
        <p:txBody>
          <a:bodyPr anchor="b"/>
          <a:lstStyle>
            <a:lvl1pPr marL="0" indent="0">
              <a:buNone/>
              <a:defRPr sz="1503">
                <a:solidFill>
                  <a:schemeClr val="tx1">
                    <a:tint val="75000"/>
                  </a:schemeClr>
                </a:solidFill>
              </a:defRPr>
            </a:lvl1pPr>
            <a:lvl2pPr marL="343494" indent="0">
              <a:buNone/>
              <a:defRPr sz="1352">
                <a:solidFill>
                  <a:schemeClr val="tx1">
                    <a:tint val="75000"/>
                  </a:schemeClr>
                </a:solidFill>
              </a:defRPr>
            </a:lvl2pPr>
            <a:lvl3pPr marL="686989" indent="0">
              <a:buNone/>
              <a:defRPr sz="1202">
                <a:solidFill>
                  <a:schemeClr val="tx1">
                    <a:tint val="75000"/>
                  </a:schemeClr>
                </a:solidFill>
              </a:defRPr>
            </a:lvl3pPr>
            <a:lvl4pPr marL="1030483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4pPr>
            <a:lvl5pPr marL="1373977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5pPr>
            <a:lvl6pPr marL="1717472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6pPr>
            <a:lvl7pPr marL="2060966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7pPr>
            <a:lvl8pPr marL="2404461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8pPr>
            <a:lvl9pPr marL="2747955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433B5-B6B9-46A4-BDA3-B4EA97C082B1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7524-B57B-40FC-BF47-E30D5EFFDEEA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918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994" y="1603165"/>
            <a:ext cx="4045611" cy="4534344"/>
          </a:xfrm>
        </p:spPr>
        <p:txBody>
          <a:bodyPr/>
          <a:lstStyle>
            <a:lvl1pPr>
              <a:defRPr sz="2104"/>
            </a:lvl1pPr>
            <a:lvl2pPr>
              <a:defRPr sz="1803"/>
            </a:lvl2pPr>
            <a:lvl3pPr>
              <a:defRPr sz="1503"/>
            </a:lvl3pPr>
            <a:lvl4pPr>
              <a:defRPr sz="1352"/>
            </a:lvl4pPr>
            <a:lvl5pPr>
              <a:defRPr sz="1352"/>
            </a:lvl5pPr>
            <a:lvl6pPr>
              <a:defRPr sz="1352"/>
            </a:lvl6pPr>
            <a:lvl7pPr>
              <a:defRPr sz="1352"/>
            </a:lvl7pPr>
            <a:lvl8pPr>
              <a:defRPr sz="1352"/>
            </a:lvl8pPr>
            <a:lvl9pPr>
              <a:defRPr sz="1352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56270" y="1603165"/>
            <a:ext cx="4045611" cy="4534344"/>
          </a:xfrm>
        </p:spPr>
        <p:txBody>
          <a:bodyPr/>
          <a:lstStyle>
            <a:lvl1pPr>
              <a:defRPr sz="2104"/>
            </a:lvl1pPr>
            <a:lvl2pPr>
              <a:defRPr sz="1803"/>
            </a:lvl2pPr>
            <a:lvl3pPr>
              <a:defRPr sz="1503"/>
            </a:lvl3pPr>
            <a:lvl4pPr>
              <a:defRPr sz="1352"/>
            </a:lvl4pPr>
            <a:lvl5pPr>
              <a:defRPr sz="1352"/>
            </a:lvl5pPr>
            <a:lvl6pPr>
              <a:defRPr sz="1352"/>
            </a:lvl6pPr>
            <a:lvl7pPr>
              <a:defRPr sz="1352"/>
            </a:lvl7pPr>
            <a:lvl8pPr>
              <a:defRPr sz="1352"/>
            </a:lvl8pPr>
            <a:lvl9pPr>
              <a:defRPr sz="1352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B7C5D-4670-4D15-B0C1-4432B73ED4A7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2D8A9-7E2E-4F11-ACAB-ECC9DE645C9C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29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994" y="1537956"/>
            <a:ext cx="4047202" cy="640947"/>
          </a:xfrm>
        </p:spPr>
        <p:txBody>
          <a:bodyPr anchor="b"/>
          <a:lstStyle>
            <a:lvl1pPr marL="0" indent="0">
              <a:buNone/>
              <a:defRPr sz="1803" b="1"/>
            </a:lvl1pPr>
            <a:lvl2pPr marL="343494" indent="0">
              <a:buNone/>
              <a:defRPr sz="1503" b="1"/>
            </a:lvl2pPr>
            <a:lvl3pPr marL="686989" indent="0">
              <a:buNone/>
              <a:defRPr sz="1352" b="1"/>
            </a:lvl3pPr>
            <a:lvl4pPr marL="1030483" indent="0">
              <a:buNone/>
              <a:defRPr sz="1202" b="1"/>
            </a:lvl4pPr>
            <a:lvl5pPr marL="1373977" indent="0">
              <a:buNone/>
              <a:defRPr sz="1202" b="1"/>
            </a:lvl5pPr>
            <a:lvl6pPr marL="1717472" indent="0">
              <a:buNone/>
              <a:defRPr sz="1202" b="1"/>
            </a:lvl6pPr>
            <a:lvl7pPr marL="2060966" indent="0">
              <a:buNone/>
              <a:defRPr sz="1202" b="1"/>
            </a:lvl7pPr>
            <a:lvl8pPr marL="2404461" indent="0">
              <a:buNone/>
              <a:defRPr sz="1202" b="1"/>
            </a:lvl8pPr>
            <a:lvl9pPr marL="2747955" indent="0">
              <a:buNone/>
              <a:defRPr sz="1202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994" y="2178903"/>
            <a:ext cx="4047202" cy="3958605"/>
          </a:xfrm>
        </p:spPr>
        <p:txBody>
          <a:bodyPr/>
          <a:lstStyle>
            <a:lvl1pPr>
              <a:defRPr sz="1803"/>
            </a:lvl1pPr>
            <a:lvl2pPr>
              <a:defRPr sz="1503"/>
            </a:lvl2pPr>
            <a:lvl3pPr>
              <a:defRPr sz="1352"/>
            </a:lvl3pPr>
            <a:lvl4pPr>
              <a:defRPr sz="1202"/>
            </a:lvl4pPr>
            <a:lvl5pPr>
              <a:defRPr sz="1202"/>
            </a:lvl5pPr>
            <a:lvl6pPr>
              <a:defRPr sz="1202"/>
            </a:lvl6pPr>
            <a:lvl7pPr>
              <a:defRPr sz="1202"/>
            </a:lvl7pPr>
            <a:lvl8pPr>
              <a:defRPr sz="1202"/>
            </a:lvl8pPr>
            <a:lvl9pPr>
              <a:defRPr sz="1202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53091" y="1537956"/>
            <a:ext cx="4048792" cy="640947"/>
          </a:xfrm>
        </p:spPr>
        <p:txBody>
          <a:bodyPr anchor="b"/>
          <a:lstStyle>
            <a:lvl1pPr marL="0" indent="0">
              <a:buNone/>
              <a:defRPr sz="1803" b="1"/>
            </a:lvl1pPr>
            <a:lvl2pPr marL="343494" indent="0">
              <a:buNone/>
              <a:defRPr sz="1503" b="1"/>
            </a:lvl2pPr>
            <a:lvl3pPr marL="686989" indent="0">
              <a:buNone/>
              <a:defRPr sz="1352" b="1"/>
            </a:lvl3pPr>
            <a:lvl4pPr marL="1030483" indent="0">
              <a:buNone/>
              <a:defRPr sz="1202" b="1"/>
            </a:lvl4pPr>
            <a:lvl5pPr marL="1373977" indent="0">
              <a:buNone/>
              <a:defRPr sz="1202" b="1"/>
            </a:lvl5pPr>
            <a:lvl6pPr marL="1717472" indent="0">
              <a:buNone/>
              <a:defRPr sz="1202" b="1"/>
            </a:lvl6pPr>
            <a:lvl7pPr marL="2060966" indent="0">
              <a:buNone/>
              <a:defRPr sz="1202" b="1"/>
            </a:lvl7pPr>
            <a:lvl8pPr marL="2404461" indent="0">
              <a:buNone/>
              <a:defRPr sz="1202" b="1"/>
            </a:lvl8pPr>
            <a:lvl9pPr marL="2747955" indent="0">
              <a:buNone/>
              <a:defRPr sz="1202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53091" y="2178903"/>
            <a:ext cx="4048792" cy="3958605"/>
          </a:xfrm>
        </p:spPr>
        <p:txBody>
          <a:bodyPr/>
          <a:lstStyle>
            <a:lvl1pPr>
              <a:defRPr sz="1803"/>
            </a:lvl1pPr>
            <a:lvl2pPr>
              <a:defRPr sz="1503"/>
            </a:lvl2pPr>
            <a:lvl3pPr>
              <a:defRPr sz="1352"/>
            </a:lvl3pPr>
            <a:lvl4pPr>
              <a:defRPr sz="1202"/>
            </a:lvl4pPr>
            <a:lvl5pPr>
              <a:defRPr sz="1202"/>
            </a:lvl5pPr>
            <a:lvl6pPr>
              <a:defRPr sz="1202"/>
            </a:lvl6pPr>
            <a:lvl7pPr>
              <a:defRPr sz="1202"/>
            </a:lvl7pPr>
            <a:lvl8pPr>
              <a:defRPr sz="1202"/>
            </a:lvl8pPr>
            <a:lvl9pPr>
              <a:defRPr sz="1202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58986-DFF6-47DF-80E0-2F7E42856611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4E394-6801-41E0-83F7-2270A8C036B7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52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D70DE-413B-446E-9671-B5B4075BF9C8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8811D-5555-4FD9-90F7-B99C604B2925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5918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B78B4-6E75-4F3A-8738-D24ADBA49123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90EDA-6F68-4131-A3C3-7FC951A8B2B6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041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994" y="273556"/>
            <a:ext cx="3013536" cy="1164202"/>
          </a:xfrm>
        </p:spPr>
        <p:txBody>
          <a:bodyPr anchor="b"/>
          <a:lstStyle>
            <a:lvl1pPr algn="l">
              <a:defRPr sz="1503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81257" y="273557"/>
            <a:ext cx="5120625" cy="5863952"/>
          </a:xfrm>
        </p:spPr>
        <p:txBody>
          <a:bodyPr/>
          <a:lstStyle>
            <a:lvl1pPr>
              <a:defRPr sz="2404"/>
            </a:lvl1pPr>
            <a:lvl2pPr>
              <a:defRPr sz="2104"/>
            </a:lvl2pPr>
            <a:lvl3pPr>
              <a:defRPr sz="1803"/>
            </a:lvl3pPr>
            <a:lvl4pPr>
              <a:defRPr sz="1503"/>
            </a:lvl4pPr>
            <a:lvl5pPr>
              <a:defRPr sz="1503"/>
            </a:lvl5pPr>
            <a:lvl6pPr>
              <a:defRPr sz="1503"/>
            </a:lvl6pPr>
            <a:lvl7pPr>
              <a:defRPr sz="1503"/>
            </a:lvl7pPr>
            <a:lvl8pPr>
              <a:defRPr sz="1503"/>
            </a:lvl8pPr>
            <a:lvl9pPr>
              <a:defRPr sz="1503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994" y="1437759"/>
            <a:ext cx="3013536" cy="4699750"/>
          </a:xfrm>
        </p:spPr>
        <p:txBody>
          <a:bodyPr/>
          <a:lstStyle>
            <a:lvl1pPr marL="0" indent="0">
              <a:buNone/>
              <a:defRPr sz="1052"/>
            </a:lvl1pPr>
            <a:lvl2pPr marL="343494" indent="0">
              <a:buNone/>
              <a:defRPr sz="902"/>
            </a:lvl2pPr>
            <a:lvl3pPr marL="686989" indent="0">
              <a:buNone/>
              <a:defRPr sz="751"/>
            </a:lvl3pPr>
            <a:lvl4pPr marL="1030483" indent="0">
              <a:buNone/>
              <a:defRPr sz="676"/>
            </a:lvl4pPr>
            <a:lvl5pPr marL="1373977" indent="0">
              <a:buNone/>
              <a:defRPr sz="676"/>
            </a:lvl5pPr>
            <a:lvl6pPr marL="1717472" indent="0">
              <a:buNone/>
              <a:defRPr sz="676"/>
            </a:lvl6pPr>
            <a:lvl7pPr marL="2060966" indent="0">
              <a:buNone/>
              <a:defRPr sz="676"/>
            </a:lvl7pPr>
            <a:lvl8pPr marL="2404461" indent="0">
              <a:buNone/>
              <a:defRPr sz="676"/>
            </a:lvl8pPr>
            <a:lvl9pPr marL="2747955" indent="0">
              <a:buNone/>
              <a:defRPr sz="676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E6C09-8E74-4F2B-AAE7-FAA385E25715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BCD8D-2DE1-4391-96B7-2887E80312FB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426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399" y="4809490"/>
            <a:ext cx="5495925" cy="567788"/>
          </a:xfrm>
        </p:spPr>
        <p:txBody>
          <a:bodyPr anchor="b"/>
          <a:lstStyle>
            <a:lvl1pPr algn="l">
              <a:defRPr sz="1503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5399" y="613910"/>
            <a:ext cx="5495925" cy="4122420"/>
          </a:xfrm>
        </p:spPr>
        <p:txBody>
          <a:bodyPr rtlCol="0">
            <a:normAutofit/>
          </a:bodyPr>
          <a:lstStyle>
            <a:lvl1pPr marL="0" indent="0">
              <a:buNone/>
              <a:defRPr sz="2404"/>
            </a:lvl1pPr>
            <a:lvl2pPr marL="343494" indent="0">
              <a:buNone/>
              <a:defRPr sz="2104"/>
            </a:lvl2pPr>
            <a:lvl3pPr marL="686989" indent="0">
              <a:buNone/>
              <a:defRPr sz="1803"/>
            </a:lvl3pPr>
            <a:lvl4pPr marL="1030483" indent="0">
              <a:buNone/>
              <a:defRPr sz="1503"/>
            </a:lvl4pPr>
            <a:lvl5pPr marL="1373977" indent="0">
              <a:buNone/>
              <a:defRPr sz="1503"/>
            </a:lvl5pPr>
            <a:lvl6pPr marL="1717472" indent="0">
              <a:buNone/>
              <a:defRPr sz="1503"/>
            </a:lvl6pPr>
            <a:lvl7pPr marL="2060966" indent="0">
              <a:buNone/>
              <a:defRPr sz="1503"/>
            </a:lvl7pPr>
            <a:lvl8pPr marL="2404461" indent="0">
              <a:buNone/>
              <a:defRPr sz="1503"/>
            </a:lvl8pPr>
            <a:lvl9pPr marL="2747955" indent="0">
              <a:buNone/>
              <a:defRPr sz="1503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5399" y="5377278"/>
            <a:ext cx="5495925" cy="806352"/>
          </a:xfrm>
        </p:spPr>
        <p:txBody>
          <a:bodyPr/>
          <a:lstStyle>
            <a:lvl1pPr marL="0" indent="0">
              <a:buNone/>
              <a:defRPr sz="1052"/>
            </a:lvl1pPr>
            <a:lvl2pPr marL="343494" indent="0">
              <a:buNone/>
              <a:defRPr sz="902"/>
            </a:lvl2pPr>
            <a:lvl3pPr marL="686989" indent="0">
              <a:buNone/>
              <a:defRPr sz="751"/>
            </a:lvl3pPr>
            <a:lvl4pPr marL="1030483" indent="0">
              <a:buNone/>
              <a:defRPr sz="676"/>
            </a:lvl4pPr>
            <a:lvl5pPr marL="1373977" indent="0">
              <a:buNone/>
              <a:defRPr sz="676"/>
            </a:lvl5pPr>
            <a:lvl6pPr marL="1717472" indent="0">
              <a:buNone/>
              <a:defRPr sz="676"/>
            </a:lvl6pPr>
            <a:lvl7pPr marL="2060966" indent="0">
              <a:buNone/>
              <a:defRPr sz="676"/>
            </a:lvl7pPr>
            <a:lvl8pPr marL="2404461" indent="0">
              <a:buNone/>
              <a:defRPr sz="676"/>
            </a:lvl8pPr>
            <a:lvl9pPr marL="2747955" indent="0">
              <a:buNone/>
              <a:defRPr sz="676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00D58-B633-467A-835F-6200E01CC1DF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D8EDA-8651-42DE-BB11-14ED84763751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954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64573-BE53-42E8-A54D-4D433421DDE0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97FA4-5246-425C-B0F7-BBCD4B8FC9E9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3042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40909" y="275148"/>
            <a:ext cx="2060972" cy="5862361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994" y="275148"/>
            <a:ext cx="6030251" cy="5862361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0700B-092F-4217-BB24-EDEAB22D6F13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20/10/2016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0CA93-814C-47FF-8278-2F307ED45ED0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4347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994" y="275148"/>
            <a:ext cx="8243888" cy="5862361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8C8A5-6F76-43AB-886D-A3E2EC479558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692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Click to edit Master text styles</a:t>
            </a:r>
          </a:p>
          <a:p>
            <a:pPr lvl="1"/>
            <a:r>
              <a:rPr lang="ko-KR" altLang="en-US"/>
              <a:t>Second level</a:t>
            </a:r>
          </a:p>
          <a:p>
            <a:pPr lvl="2"/>
            <a:r>
              <a:rPr lang="ko-KR" altLang="en-US"/>
              <a:t>Third level</a:t>
            </a:r>
          </a:p>
          <a:p>
            <a:pPr lvl="3"/>
            <a:r>
              <a:rPr lang="ko-KR" altLang="en-US"/>
              <a:t>Fourth level</a:t>
            </a:r>
          </a:p>
          <a:p>
            <a:pPr lvl="4"/>
            <a:r>
              <a:rPr lang="ko-KR" altLang="en-US"/>
              <a:t>Fifth level</a:t>
            </a:r>
          </a:p>
        </p:txBody>
      </p:sp>
      <p:sp>
        <p:nvSpPr>
          <p:cNvPr id="2052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fld id="{7574E11B-EF61-4F47-88FD-508905D320C6}" type="datetimeFigureOut">
              <a:rPr lang="ko-KR" altLang="it-IT"/>
              <a:pPr>
                <a:defRPr/>
              </a:pPr>
              <a:t>2016-10-20</a:t>
            </a:fld>
            <a:endParaRPr lang="en-US" altLang="ko-KR"/>
          </a:p>
        </p:txBody>
      </p:sp>
      <p:sp>
        <p:nvSpPr>
          <p:cNvPr id="2053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205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FBA71B7-C928-471B-9FFE-A8CA4F77E930}" type="slidenum">
              <a:rPr lang="ko-KR" altLang="en-US"/>
              <a:pPr>
                <a:defRPr/>
              </a:pPr>
              <a:t>‹N›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ko-KR" sz="4400">
          <a:solidFill>
            <a:srgbClr val="000000"/>
          </a:solidFill>
          <a:latin typeface="굴림"/>
          <a:ea typeface="굴림"/>
          <a:cs typeface="굴림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굴림"/>
          <a:ea typeface="굴림"/>
          <a:cs typeface="굴림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굴림"/>
          <a:ea typeface="굴림"/>
          <a:cs typeface="굴림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굴림"/>
          <a:ea typeface="굴림"/>
          <a:cs typeface="굴림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굴림"/>
          <a:ea typeface="굴림"/>
          <a:cs typeface="굴림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굴림"/>
          <a:ea typeface="굴림"/>
          <a:cs typeface="굴림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굴림"/>
          <a:ea typeface="굴림"/>
          <a:cs typeface="굴림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굴림"/>
          <a:ea typeface="굴림"/>
          <a:cs typeface="굴림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굴림"/>
          <a:ea typeface="굴림"/>
          <a:cs typeface="굴림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굴림"/>
        <a:buChar char="●"/>
        <a:defRPr lang="ko-KR" sz="3200">
          <a:solidFill>
            <a:srgbClr val="000000"/>
          </a:solidFill>
          <a:latin typeface="굴림"/>
          <a:ea typeface="굴림"/>
          <a:cs typeface="굴림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-"/>
        <a:defRPr lang="ko-KR" sz="2800">
          <a:solidFill>
            <a:schemeClr val="tx1"/>
          </a:solidFill>
          <a:latin typeface="Arial" pitchFamily="34" charset="0"/>
          <a:ea typeface="굴림"/>
          <a:cs typeface="굴림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●"/>
        <a:defRPr lang="ko-KR" sz="2400">
          <a:solidFill>
            <a:schemeClr val="tx1"/>
          </a:solidFill>
          <a:latin typeface="Arial" pitchFamily="34" charset="0"/>
          <a:ea typeface="굴림"/>
          <a:cs typeface="굴림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-"/>
        <a:defRPr lang="ko-KR" sz="2000">
          <a:solidFill>
            <a:schemeClr val="tx1"/>
          </a:solidFill>
          <a:latin typeface="Arial" pitchFamily="34" charset="0"/>
          <a:ea typeface="굴림"/>
          <a:cs typeface="굴림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lang="ko-KR">
          <a:solidFill>
            <a:schemeClr val="tx1"/>
          </a:solidFill>
          <a:latin typeface="Arial" pitchFamily="34" charset="0"/>
          <a:ea typeface="굴림"/>
          <a:cs typeface="굴림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lang="ko-KR">
          <a:solidFill>
            <a:schemeClr val="tx1"/>
          </a:solidFill>
          <a:latin typeface="Arial" pitchFamily="34" charset="0"/>
          <a:ea typeface="굴림"/>
          <a:cs typeface="굴림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lang="ko-KR">
          <a:solidFill>
            <a:schemeClr val="tx1"/>
          </a:solidFill>
          <a:latin typeface="Arial" pitchFamily="34" charset="0"/>
          <a:ea typeface="굴림"/>
          <a:cs typeface="굴림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lang="ko-KR">
          <a:solidFill>
            <a:schemeClr val="tx1"/>
          </a:solidFill>
          <a:latin typeface="Arial" pitchFamily="34" charset="0"/>
          <a:ea typeface="굴림"/>
          <a:cs typeface="굴림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lang="ko-KR">
          <a:solidFill>
            <a:schemeClr val="tx1"/>
          </a:solidFill>
          <a:latin typeface="Arial" pitchFamily="34" charset="0"/>
          <a:ea typeface="굴림"/>
          <a:cs typeface="굴림"/>
        </a:defRPr>
      </a:lvl9pPr>
    </p:bodyStyle>
    <p:otherStyle>
      <a:lvl1pPr marL="0" indent="0" algn="l" defTabSz="914400">
        <a:buNone/>
        <a:defRPr lang="ko-KR" sz="1800" baseline="0" smtClean="0">
          <a:solidFill>
            <a:srgbClr val="000000"/>
          </a:solidFill>
          <a:latin typeface="굴림"/>
          <a:ea typeface="굴림"/>
        </a:defRPr>
      </a:lvl1pPr>
      <a:lvl2pPr marL="457200" lvl="1" indent="0" defTabSz="914400">
        <a:defRPr lang="ko-KR" smtClean="0"/>
      </a:lvl2pPr>
      <a:lvl3pPr marL="914400" lvl="2" indent="0" defTabSz="914400">
        <a:defRPr lang="ko-KR" smtClean="0"/>
      </a:lvl3pPr>
      <a:lvl4pPr marL="1371600" lvl="3" indent="0" defTabSz="914400">
        <a:defRPr lang="ko-KR" smtClean="0"/>
      </a:lvl4pPr>
      <a:lvl5pPr marL="1828800" lvl="4" indent="0" defTabSz="914400">
        <a:defRPr lang="ko-KR" smtClean="0"/>
      </a:lvl5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titolo 1"/>
          <p:cNvSpPr>
            <a:spLocks noGrp="1"/>
          </p:cNvSpPr>
          <p:nvPr>
            <p:ph type="title"/>
          </p:nvPr>
        </p:nvSpPr>
        <p:spPr bwMode="auto">
          <a:xfrm>
            <a:off x="457994" y="275146"/>
            <a:ext cx="8243888" cy="1145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075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994" y="1603165"/>
            <a:ext cx="8243888" cy="453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994" y="6368123"/>
            <a:ext cx="2137304" cy="36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2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C89C851D-58A1-48CC-B643-94F215D1DEA1}" type="datetimeFigureOut">
              <a:rPr lang="it-IT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pPr eaLnBrk="1" hangingPunct="1">
                <a:defRPr/>
              </a:pPr>
              <a:t>20/10/2016</a:t>
            </a:fld>
            <a:endParaRPr lang="it-IT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9624" y="6368123"/>
            <a:ext cx="2900627" cy="36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2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endParaRPr lang="it-IT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64577" y="6368123"/>
            <a:ext cx="2137304" cy="36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2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B118700C-CCDC-42C3-BCD7-5BB1C85D69A6}" type="slidenum">
              <a:rPr lang="it-IT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pPr eaLnBrk="1" hangingPunct="1"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67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6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6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6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6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6">
          <a:solidFill>
            <a:schemeClr val="tx1"/>
          </a:solidFill>
          <a:latin typeface="Calibri" pitchFamily="34" charset="0"/>
        </a:defRPr>
      </a:lvl5pPr>
      <a:lvl6pPr marL="343494" algn="ctr" rtl="0" fontAlgn="base">
        <a:spcBef>
          <a:spcPct val="0"/>
        </a:spcBef>
        <a:spcAft>
          <a:spcPct val="0"/>
        </a:spcAft>
        <a:defRPr sz="3306">
          <a:solidFill>
            <a:schemeClr val="tx1"/>
          </a:solidFill>
          <a:latin typeface="Calibri" pitchFamily="34" charset="0"/>
        </a:defRPr>
      </a:lvl6pPr>
      <a:lvl7pPr marL="686989" algn="ctr" rtl="0" fontAlgn="base">
        <a:spcBef>
          <a:spcPct val="0"/>
        </a:spcBef>
        <a:spcAft>
          <a:spcPct val="0"/>
        </a:spcAft>
        <a:defRPr sz="3306">
          <a:solidFill>
            <a:schemeClr val="tx1"/>
          </a:solidFill>
          <a:latin typeface="Calibri" pitchFamily="34" charset="0"/>
        </a:defRPr>
      </a:lvl7pPr>
      <a:lvl8pPr marL="1030483" algn="ctr" rtl="0" fontAlgn="base">
        <a:spcBef>
          <a:spcPct val="0"/>
        </a:spcBef>
        <a:spcAft>
          <a:spcPct val="0"/>
        </a:spcAft>
        <a:defRPr sz="3306">
          <a:solidFill>
            <a:schemeClr val="tx1"/>
          </a:solidFill>
          <a:latin typeface="Calibri" pitchFamily="34" charset="0"/>
        </a:defRPr>
      </a:lvl8pPr>
      <a:lvl9pPr marL="1373977" algn="ctr" rtl="0" fontAlgn="base">
        <a:spcBef>
          <a:spcPct val="0"/>
        </a:spcBef>
        <a:spcAft>
          <a:spcPct val="0"/>
        </a:spcAft>
        <a:defRPr sz="3306">
          <a:solidFill>
            <a:schemeClr val="tx1"/>
          </a:solidFill>
          <a:latin typeface="Calibri" pitchFamily="34" charset="0"/>
        </a:defRPr>
      </a:lvl9pPr>
    </p:titleStyle>
    <p:bodyStyle>
      <a:lvl1pPr marL="257621" indent="-25762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4" kern="1200">
          <a:solidFill>
            <a:schemeClr val="tx1"/>
          </a:solidFill>
          <a:latin typeface="+mn-lt"/>
          <a:ea typeface="+mn-ea"/>
          <a:cs typeface="+mn-cs"/>
        </a:defRPr>
      </a:lvl1pPr>
      <a:lvl2pPr marL="558178" indent="-21468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4" kern="1200">
          <a:solidFill>
            <a:schemeClr val="tx1"/>
          </a:solidFill>
          <a:latin typeface="+mn-lt"/>
          <a:ea typeface="+mn-ea"/>
          <a:cs typeface="+mn-cs"/>
        </a:defRPr>
      </a:lvl2pPr>
      <a:lvl3pPr marL="858736" indent="-17174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3" kern="1200">
          <a:solidFill>
            <a:schemeClr val="tx1"/>
          </a:solidFill>
          <a:latin typeface="+mn-lt"/>
          <a:ea typeface="+mn-ea"/>
          <a:cs typeface="+mn-cs"/>
        </a:defRPr>
      </a:lvl3pPr>
      <a:lvl4pPr marL="1202230" indent="-17174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3" kern="1200">
          <a:solidFill>
            <a:schemeClr val="tx1"/>
          </a:solidFill>
          <a:latin typeface="+mn-lt"/>
          <a:ea typeface="+mn-ea"/>
          <a:cs typeface="+mn-cs"/>
        </a:defRPr>
      </a:lvl4pPr>
      <a:lvl5pPr marL="1545725" indent="-17174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503" kern="1200">
          <a:solidFill>
            <a:schemeClr val="tx1"/>
          </a:solidFill>
          <a:latin typeface="+mn-lt"/>
          <a:ea typeface="+mn-ea"/>
          <a:cs typeface="+mn-cs"/>
        </a:defRPr>
      </a:lvl5pPr>
      <a:lvl6pPr marL="1889219" indent="-171747" algn="l" defTabSz="686989" rtl="0" eaLnBrk="1" latinLnBrk="0" hangingPunct="1">
        <a:spcBef>
          <a:spcPct val="20000"/>
        </a:spcBef>
        <a:buFont typeface="Arial" pitchFamily="34" charset="0"/>
        <a:buChar char="•"/>
        <a:defRPr sz="1503" kern="1200">
          <a:solidFill>
            <a:schemeClr val="tx1"/>
          </a:solidFill>
          <a:latin typeface="+mn-lt"/>
          <a:ea typeface="+mn-ea"/>
          <a:cs typeface="+mn-cs"/>
        </a:defRPr>
      </a:lvl6pPr>
      <a:lvl7pPr marL="2232713" indent="-171747" algn="l" defTabSz="686989" rtl="0" eaLnBrk="1" latinLnBrk="0" hangingPunct="1">
        <a:spcBef>
          <a:spcPct val="20000"/>
        </a:spcBef>
        <a:buFont typeface="Arial" pitchFamily="34" charset="0"/>
        <a:buChar char="•"/>
        <a:defRPr sz="1503" kern="1200">
          <a:solidFill>
            <a:schemeClr val="tx1"/>
          </a:solidFill>
          <a:latin typeface="+mn-lt"/>
          <a:ea typeface="+mn-ea"/>
          <a:cs typeface="+mn-cs"/>
        </a:defRPr>
      </a:lvl7pPr>
      <a:lvl8pPr marL="2576208" indent="-171747" algn="l" defTabSz="686989" rtl="0" eaLnBrk="1" latinLnBrk="0" hangingPunct="1">
        <a:spcBef>
          <a:spcPct val="20000"/>
        </a:spcBef>
        <a:buFont typeface="Arial" pitchFamily="34" charset="0"/>
        <a:buChar char="•"/>
        <a:defRPr sz="1503" kern="1200">
          <a:solidFill>
            <a:schemeClr val="tx1"/>
          </a:solidFill>
          <a:latin typeface="+mn-lt"/>
          <a:ea typeface="+mn-ea"/>
          <a:cs typeface="+mn-cs"/>
        </a:defRPr>
      </a:lvl8pPr>
      <a:lvl9pPr marL="2919702" indent="-171747" algn="l" defTabSz="686989" rtl="0" eaLnBrk="1" latinLnBrk="0" hangingPunct="1">
        <a:spcBef>
          <a:spcPct val="20000"/>
        </a:spcBef>
        <a:buFont typeface="Arial" pitchFamily="34" charset="0"/>
        <a:buChar char="•"/>
        <a:defRPr sz="150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6989" rtl="0" eaLnBrk="1" latinLnBrk="0" hangingPunct="1">
        <a:defRPr sz="1352" kern="1200">
          <a:solidFill>
            <a:schemeClr val="tx1"/>
          </a:solidFill>
          <a:latin typeface="+mn-lt"/>
          <a:ea typeface="+mn-ea"/>
          <a:cs typeface="+mn-cs"/>
        </a:defRPr>
      </a:lvl1pPr>
      <a:lvl2pPr marL="343494" algn="l" defTabSz="686989" rtl="0" eaLnBrk="1" latinLnBrk="0" hangingPunct="1">
        <a:defRPr sz="1352" kern="1200">
          <a:solidFill>
            <a:schemeClr val="tx1"/>
          </a:solidFill>
          <a:latin typeface="+mn-lt"/>
          <a:ea typeface="+mn-ea"/>
          <a:cs typeface="+mn-cs"/>
        </a:defRPr>
      </a:lvl2pPr>
      <a:lvl3pPr marL="686989" algn="l" defTabSz="686989" rtl="0" eaLnBrk="1" latinLnBrk="0" hangingPunct="1">
        <a:defRPr sz="1352" kern="1200">
          <a:solidFill>
            <a:schemeClr val="tx1"/>
          </a:solidFill>
          <a:latin typeface="+mn-lt"/>
          <a:ea typeface="+mn-ea"/>
          <a:cs typeface="+mn-cs"/>
        </a:defRPr>
      </a:lvl3pPr>
      <a:lvl4pPr marL="1030483" algn="l" defTabSz="686989" rtl="0" eaLnBrk="1" latinLnBrk="0" hangingPunct="1">
        <a:defRPr sz="1352" kern="1200">
          <a:solidFill>
            <a:schemeClr val="tx1"/>
          </a:solidFill>
          <a:latin typeface="+mn-lt"/>
          <a:ea typeface="+mn-ea"/>
          <a:cs typeface="+mn-cs"/>
        </a:defRPr>
      </a:lvl4pPr>
      <a:lvl5pPr marL="1373977" algn="l" defTabSz="686989" rtl="0" eaLnBrk="1" latinLnBrk="0" hangingPunct="1">
        <a:defRPr sz="1352" kern="1200">
          <a:solidFill>
            <a:schemeClr val="tx1"/>
          </a:solidFill>
          <a:latin typeface="+mn-lt"/>
          <a:ea typeface="+mn-ea"/>
          <a:cs typeface="+mn-cs"/>
        </a:defRPr>
      </a:lvl5pPr>
      <a:lvl6pPr marL="1717472" algn="l" defTabSz="686989" rtl="0" eaLnBrk="1" latinLnBrk="0" hangingPunct="1">
        <a:defRPr sz="1352" kern="1200">
          <a:solidFill>
            <a:schemeClr val="tx1"/>
          </a:solidFill>
          <a:latin typeface="+mn-lt"/>
          <a:ea typeface="+mn-ea"/>
          <a:cs typeface="+mn-cs"/>
        </a:defRPr>
      </a:lvl6pPr>
      <a:lvl7pPr marL="2060966" algn="l" defTabSz="686989" rtl="0" eaLnBrk="1" latinLnBrk="0" hangingPunct="1">
        <a:defRPr sz="1352" kern="1200">
          <a:solidFill>
            <a:schemeClr val="tx1"/>
          </a:solidFill>
          <a:latin typeface="+mn-lt"/>
          <a:ea typeface="+mn-ea"/>
          <a:cs typeface="+mn-cs"/>
        </a:defRPr>
      </a:lvl7pPr>
      <a:lvl8pPr marL="2404461" algn="l" defTabSz="686989" rtl="0" eaLnBrk="1" latinLnBrk="0" hangingPunct="1">
        <a:defRPr sz="1352" kern="1200">
          <a:solidFill>
            <a:schemeClr val="tx1"/>
          </a:solidFill>
          <a:latin typeface="+mn-lt"/>
          <a:ea typeface="+mn-ea"/>
          <a:cs typeface="+mn-cs"/>
        </a:defRPr>
      </a:lvl8pPr>
      <a:lvl9pPr marL="2747955" algn="l" defTabSz="686989" rtl="0" eaLnBrk="1" latinLnBrk="0" hangingPunct="1">
        <a:defRPr sz="13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7" Type="http://schemas.openxmlformats.org/officeDocument/2006/relationships/image" Target="../media/image3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 1"/>
          <p:cNvSpPr>
            <a:spLocks noGrp="1" noChangeArrowheads="1"/>
          </p:cNvSpPr>
          <p:nvPr>
            <p:ph type="ctrTitle"/>
          </p:nvPr>
        </p:nvSpPr>
        <p:spPr>
          <a:xfrm>
            <a:off x="709810" y="2364996"/>
            <a:ext cx="7785100" cy="1476375"/>
          </a:xfrm>
        </p:spPr>
        <p:txBody>
          <a:bodyPr/>
          <a:lstStyle/>
          <a:p>
            <a:r>
              <a:rPr lang="en-AU" sz="4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Effect of weather variation on </a:t>
            </a:r>
            <a:r>
              <a:rPr lang="en-AU" sz="4000" b="1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Sarda</a:t>
            </a:r>
            <a:r>
              <a:rPr lang="en-AU" sz="4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 sheep performances</a:t>
            </a:r>
            <a:endParaRPr lang="it-IT" sz="4000" b="1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5" name="Rect 2"/>
          <p:cNvSpPr>
            <a:spLocks noGrp="1" noChangeArrowheads="1"/>
          </p:cNvSpPr>
          <p:nvPr>
            <p:ph type="subTitle"/>
          </p:nvPr>
        </p:nvSpPr>
        <p:spPr>
          <a:xfrm>
            <a:off x="393812" y="4050232"/>
            <a:ext cx="8763637" cy="1758950"/>
          </a:xfrm>
        </p:spPr>
        <p:txBody>
          <a:bodyPr anchor="t"/>
          <a:lstStyle/>
          <a:p>
            <a:pPr defTabSz="508000" eaLnBrk="1" hangingPunct="1">
              <a:lnSpc>
                <a:spcPct val="150000"/>
              </a:lnSpc>
            </a:pPr>
            <a:r>
              <a:rPr lang="en-US" altLang="ko-KR" sz="2400" u="sng" dirty="0">
                <a:latin typeface="Times New Roman" panose="02020603050405020304" pitchFamily="18" charset="0"/>
              </a:rPr>
              <a:t>Maria </a:t>
            </a:r>
            <a:r>
              <a:rPr lang="en-US" altLang="ko-KR" sz="2400" u="sng" dirty="0" err="1" smtClean="0">
                <a:latin typeface="Times New Roman" panose="02020603050405020304" pitchFamily="18" charset="0"/>
              </a:rPr>
              <a:t>Sitzia</a:t>
            </a:r>
            <a:endParaRPr lang="en-US" altLang="ko-KR" sz="2400" u="sng" dirty="0" smtClean="0">
              <a:latin typeface="Times New Roman" panose="02020603050405020304" pitchFamily="18" charset="0"/>
            </a:endParaRPr>
          </a:p>
          <a:p>
            <a:pPr defTabSz="508000" eaLnBrk="1" hangingPunct="1">
              <a:lnSpc>
                <a:spcPct val="150000"/>
              </a:lnSpc>
            </a:pPr>
            <a:r>
              <a:rPr lang="en-US" altLang="ko-KR" sz="1600" dirty="0" smtClean="0">
                <a:latin typeface="Times New Roman" panose="02020603050405020304" pitchFamily="18" charset="0"/>
              </a:rPr>
              <a:t>Mauro </a:t>
            </a:r>
            <a:r>
              <a:rPr lang="en-US" altLang="ko-KR" sz="1600" dirty="0" err="1" smtClean="0">
                <a:latin typeface="Times New Roman" panose="02020603050405020304" pitchFamily="18" charset="0"/>
              </a:rPr>
              <a:t>Decandia</a:t>
            </a:r>
            <a:r>
              <a:rPr lang="en-US" altLang="ko-KR" sz="1600" dirty="0" smtClean="0">
                <a:latin typeface="Times New Roman" panose="02020603050405020304" pitchFamily="18" charset="0"/>
              </a:rPr>
              <a:t>, Marco </a:t>
            </a:r>
            <a:r>
              <a:rPr lang="en-US" altLang="ko-KR" sz="1600" dirty="0" err="1" smtClean="0">
                <a:latin typeface="Times New Roman" panose="02020603050405020304" pitchFamily="18" charset="0"/>
              </a:rPr>
              <a:t>Acciaro</a:t>
            </a:r>
            <a:r>
              <a:rPr lang="en-US" altLang="ko-KR" sz="1600" dirty="0" smtClean="0">
                <a:latin typeface="Times New Roman" panose="02020603050405020304" pitchFamily="18" charset="0"/>
              </a:rPr>
              <a:t>, </a:t>
            </a:r>
            <a:r>
              <a:rPr lang="en-US" altLang="ko-KR" sz="1600" dirty="0" err="1" smtClean="0">
                <a:latin typeface="Times New Roman" panose="02020603050405020304" pitchFamily="18" charset="0"/>
              </a:rPr>
              <a:t>GianMarco</a:t>
            </a:r>
            <a:r>
              <a:rPr lang="en-US" altLang="ko-KR" sz="1600" dirty="0" smtClean="0">
                <a:latin typeface="Times New Roman" panose="02020603050405020304" pitchFamily="18" charset="0"/>
              </a:rPr>
              <a:t> </a:t>
            </a:r>
            <a:r>
              <a:rPr lang="en-US" altLang="ko-KR" sz="1600" dirty="0" err="1" smtClean="0">
                <a:latin typeface="Times New Roman" panose="02020603050405020304" pitchFamily="18" charset="0"/>
              </a:rPr>
              <a:t>Marrosu</a:t>
            </a:r>
            <a:r>
              <a:rPr lang="en-US" altLang="ko-KR" sz="1600" dirty="0" smtClean="0">
                <a:latin typeface="Times New Roman" panose="02020603050405020304" pitchFamily="18" charset="0"/>
              </a:rPr>
              <a:t>, </a:t>
            </a:r>
            <a:r>
              <a:rPr lang="en-US" altLang="ko-KR" sz="1600" dirty="0" err="1" smtClean="0">
                <a:latin typeface="Times New Roman" panose="02020603050405020304" pitchFamily="18" charset="0"/>
              </a:rPr>
              <a:t>Gianpaolo</a:t>
            </a:r>
            <a:r>
              <a:rPr lang="en-US" altLang="ko-KR" sz="1600" dirty="0" smtClean="0">
                <a:latin typeface="Times New Roman" panose="02020603050405020304" pitchFamily="18" charset="0"/>
              </a:rPr>
              <a:t> </a:t>
            </a:r>
            <a:r>
              <a:rPr lang="en-US" altLang="ko-KR" sz="1600" dirty="0" err="1" smtClean="0">
                <a:latin typeface="Times New Roman" panose="02020603050405020304" pitchFamily="18" charset="0"/>
              </a:rPr>
              <a:t>Epifani</a:t>
            </a:r>
            <a:r>
              <a:rPr lang="en-US" altLang="ko-KR" sz="1600" dirty="0" smtClean="0">
                <a:latin typeface="Times New Roman" panose="02020603050405020304" pitchFamily="18" charset="0"/>
              </a:rPr>
              <a:t>, </a:t>
            </a:r>
            <a:r>
              <a:rPr lang="en-US" altLang="ko-KR" sz="1600" dirty="0" err="1" smtClean="0">
                <a:latin typeface="Times New Roman" panose="02020603050405020304" pitchFamily="18" charset="0"/>
              </a:rPr>
              <a:t>Ilaria</a:t>
            </a:r>
            <a:r>
              <a:rPr lang="en-US" altLang="ko-KR" sz="1600" dirty="0" smtClean="0">
                <a:latin typeface="Times New Roman" panose="02020603050405020304" pitchFamily="18" charset="0"/>
              </a:rPr>
              <a:t> </a:t>
            </a:r>
            <a:r>
              <a:rPr lang="en-US" altLang="ko-KR" sz="1600" dirty="0" err="1" smtClean="0">
                <a:latin typeface="Times New Roman" panose="02020603050405020304" pitchFamily="18" charset="0"/>
              </a:rPr>
              <a:t>Peana</a:t>
            </a:r>
            <a:r>
              <a:rPr lang="en-US" altLang="ko-KR" sz="1600" dirty="0" smtClean="0">
                <a:latin typeface="Times New Roman" panose="02020603050405020304" pitchFamily="18" charset="0"/>
              </a:rPr>
              <a:t> e Carla </a:t>
            </a:r>
            <a:r>
              <a:rPr lang="en-US" altLang="ko-KR" sz="1600" dirty="0" err="1">
                <a:latin typeface="Times New Roman" panose="02020603050405020304" pitchFamily="18" charset="0"/>
              </a:rPr>
              <a:t>Manca</a:t>
            </a:r>
            <a:r>
              <a:rPr lang="en-US" altLang="ko-KR" sz="1600" dirty="0">
                <a:latin typeface="Times New Roman" panose="02020603050405020304" pitchFamily="18" charset="0"/>
              </a:rPr>
              <a:t> </a:t>
            </a:r>
            <a:endParaRPr lang="en-US" altLang="ko-KR" sz="1600" dirty="0" smtClean="0">
              <a:latin typeface="Times New Roman" panose="02020603050405020304" pitchFamily="18" charset="0"/>
            </a:endParaRPr>
          </a:p>
          <a:p>
            <a:pPr defTabSz="508000" eaLnBrk="1" hangingPunct="1">
              <a:lnSpc>
                <a:spcPct val="150000"/>
              </a:lnSpc>
            </a:pPr>
            <a:r>
              <a:rPr lang="en-US" altLang="ko-KR" sz="1600" b="1" dirty="0" err="1" smtClean="0">
                <a:latin typeface="Times New Roman" panose="02020603050405020304" pitchFamily="18" charset="0"/>
              </a:rPr>
              <a:t>Agris</a:t>
            </a:r>
            <a:r>
              <a:rPr lang="en-US" altLang="ko-KR" sz="1600" dirty="0" smtClean="0">
                <a:latin typeface="Times New Roman" panose="02020603050405020304" pitchFamily="18" charset="0"/>
              </a:rPr>
              <a:t> -  </a:t>
            </a:r>
            <a:r>
              <a:rPr lang="en-US" altLang="ko-KR" sz="1600" dirty="0" err="1" smtClean="0">
                <a:latin typeface="Times New Roman" panose="02020603050405020304" pitchFamily="18" charset="0"/>
              </a:rPr>
              <a:t>Agenzia</a:t>
            </a:r>
            <a:r>
              <a:rPr lang="en-US" altLang="ko-KR" sz="1600" dirty="0" smtClean="0">
                <a:latin typeface="Times New Roman" panose="02020603050405020304" pitchFamily="18" charset="0"/>
              </a:rPr>
              <a:t> per la </a:t>
            </a:r>
            <a:r>
              <a:rPr lang="en-US" altLang="ko-KR" sz="1600" dirty="0" err="1" smtClean="0">
                <a:latin typeface="Times New Roman" panose="02020603050405020304" pitchFamily="18" charset="0"/>
              </a:rPr>
              <a:t>Ricerca</a:t>
            </a:r>
            <a:r>
              <a:rPr lang="en-US" altLang="ko-KR" sz="1600" dirty="0" smtClean="0">
                <a:latin typeface="Times New Roman" panose="02020603050405020304" pitchFamily="18" charset="0"/>
              </a:rPr>
              <a:t> in </a:t>
            </a:r>
            <a:r>
              <a:rPr lang="en-US" altLang="ko-KR" sz="1600" dirty="0" err="1" smtClean="0">
                <a:latin typeface="Times New Roman" panose="02020603050405020304" pitchFamily="18" charset="0"/>
              </a:rPr>
              <a:t>Agricoltura</a:t>
            </a:r>
            <a:r>
              <a:rPr lang="en-US" altLang="ko-KR" sz="1600" dirty="0" smtClean="0">
                <a:latin typeface="Times New Roman" panose="02020603050405020304" pitchFamily="18" charset="0"/>
              </a:rPr>
              <a:t>  - Italy</a:t>
            </a:r>
          </a:p>
          <a:p>
            <a:pPr defTabSz="508000" eaLnBrk="1" hangingPunct="1">
              <a:lnSpc>
                <a:spcPct val="150000"/>
              </a:lnSpc>
            </a:pPr>
            <a:r>
              <a:rPr lang="en-US" altLang="ko-KR" sz="1600" b="1" dirty="0" err="1" smtClean="0">
                <a:latin typeface="Times New Roman" panose="02020603050405020304" pitchFamily="18" charset="0"/>
              </a:rPr>
              <a:t>Arpas</a:t>
            </a:r>
            <a:r>
              <a:rPr lang="en-US" altLang="ko-KR" sz="1600" dirty="0" smtClean="0">
                <a:latin typeface="Times New Roman" panose="02020603050405020304" pitchFamily="18" charset="0"/>
              </a:rPr>
              <a:t> –</a:t>
            </a:r>
            <a:r>
              <a:rPr lang="it-IT" sz="1600" dirty="0" smtClean="0">
                <a:latin typeface="Times New Roman" panose="02020603050405020304" pitchFamily="18" charset="0"/>
              </a:rPr>
              <a:t>Agenzia </a:t>
            </a:r>
            <a:r>
              <a:rPr lang="it-IT" sz="1600" dirty="0">
                <a:latin typeface="Times New Roman" panose="02020603050405020304" pitchFamily="18" charset="0"/>
              </a:rPr>
              <a:t>Regionale per la Protezione dell’Ambiente della Sardegna</a:t>
            </a:r>
          </a:p>
          <a:p>
            <a:pPr defTabSz="508000" eaLnBrk="1" hangingPunct="1">
              <a:lnSpc>
                <a:spcPct val="150000"/>
              </a:lnSpc>
            </a:pPr>
            <a:r>
              <a:rPr lang="it-IT" altLang="ko-KR" sz="1600" b="1" dirty="0" smtClean="0">
                <a:latin typeface="Times New Roman" panose="02020603050405020304" pitchFamily="18" charset="0"/>
              </a:rPr>
              <a:t>msitzia@agrisircerca.it</a:t>
            </a:r>
            <a:endParaRPr lang="en-US" altLang="ko-KR" sz="1600" b="1" dirty="0" smtClean="0">
              <a:latin typeface="Times New Roman" panose="02020603050405020304" pitchFamily="18" charset="0"/>
            </a:endParaRPr>
          </a:p>
          <a:p>
            <a:pPr defTabSz="508000" eaLnBrk="1" hangingPunct="1">
              <a:lnSpc>
                <a:spcPct val="150000"/>
              </a:lnSpc>
            </a:pPr>
            <a:endParaRPr lang="en-US" altLang="ko-KR" sz="2200" dirty="0" smtClean="0">
              <a:latin typeface="Times New Roman" panose="02020603050405020304" pitchFamily="18" charset="0"/>
            </a:endParaRP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59" y="178276"/>
            <a:ext cx="2260272" cy="56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uppo 7"/>
          <p:cNvGrpSpPr/>
          <p:nvPr/>
        </p:nvGrpSpPr>
        <p:grpSpPr>
          <a:xfrm>
            <a:off x="120024" y="6247532"/>
            <a:ext cx="8857927" cy="407901"/>
            <a:chOff x="-70720" y="5603664"/>
            <a:chExt cx="8857927" cy="407901"/>
          </a:xfrm>
        </p:grpSpPr>
        <p:pic>
          <p:nvPicPr>
            <p:cNvPr id="9" name="Picture 4" descr="agris"/>
            <p:cNvPicPr>
              <a:picLocks noChangeAspect="1" noChangeArrowheads="1"/>
            </p:cNvPicPr>
            <p:nvPr/>
          </p:nvPicPr>
          <p:blipFill rotWithShape="1">
            <a:blip r:embed="rId3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Immagin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59657" y="1173780"/>
            <a:ext cx="4736553" cy="116248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8088" rIns="0" bIns="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200" b="0" i="0" u="none" strike="noStrike" cap="none" normalizeH="0" baseline="0" dirty="0" smtClean="0">
                <a:ln>
                  <a:noFill/>
                </a:ln>
                <a:solidFill>
                  <a:srgbClr val="196BA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International Conference 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3000" b="0" i="0" u="none" strike="noStrike" cap="none" normalizeH="0" baseline="0" dirty="0" err="1" smtClean="0">
                <a:ln>
                  <a:noFill/>
                </a:ln>
                <a:solidFill>
                  <a:srgbClr val="24A4DD"/>
                </a:solidFill>
                <a:effectLst/>
                <a:latin typeface="Impact" panose="020B0806030902050204" pitchFamily="34" charset="0"/>
              </a:rPr>
              <a:t>Environmental</a:t>
            </a:r>
            <a:r>
              <a:rPr kumimoji="0" lang="it-IT" altLang="it-IT" sz="3000" b="0" i="0" u="none" strike="noStrike" cap="none" normalizeH="0" baseline="0" dirty="0" smtClean="0">
                <a:ln>
                  <a:noFill/>
                </a:ln>
                <a:solidFill>
                  <a:srgbClr val="24A4DD"/>
                </a:solidFill>
                <a:effectLst/>
                <a:latin typeface="Impact" panose="020B0806030902050204" pitchFamily="34" charset="0"/>
              </a:rPr>
              <a:t> </a:t>
            </a:r>
            <a:r>
              <a:rPr kumimoji="0" lang="it-IT" altLang="it-IT" sz="3000" b="0" i="0" u="none" strike="noStrike" cap="none" normalizeH="0" baseline="0" dirty="0" err="1" smtClean="0">
                <a:ln>
                  <a:noFill/>
                </a:ln>
                <a:solidFill>
                  <a:srgbClr val="24A4DD"/>
                </a:solidFill>
                <a:effectLst/>
                <a:latin typeface="Impact" panose="020B0806030902050204" pitchFamily="34" charset="0"/>
              </a:rPr>
              <a:t>Health</a:t>
            </a:r>
            <a:r>
              <a:rPr kumimoji="0" lang="it-IT" altLang="it-IT" sz="3000" b="0" i="0" u="none" strike="noStrike" cap="none" normalizeH="0" baseline="0" dirty="0" smtClean="0">
                <a:ln>
                  <a:noFill/>
                </a:ln>
                <a:solidFill>
                  <a:srgbClr val="24A4DD"/>
                </a:solidFill>
                <a:effectLst/>
                <a:latin typeface="Impact" panose="020B0806030902050204" pitchFamily="34" charset="0"/>
              </a:rPr>
              <a:t> &amp; </a:t>
            </a:r>
            <a:r>
              <a:rPr kumimoji="0" lang="it-IT" altLang="it-IT" sz="3000" b="0" i="0" u="none" strike="noStrike" cap="none" normalizeH="0" baseline="0" dirty="0" err="1" smtClean="0">
                <a:ln>
                  <a:noFill/>
                </a:ln>
                <a:solidFill>
                  <a:srgbClr val="24A4DD"/>
                </a:solidFill>
                <a:effectLst/>
                <a:latin typeface="Impact" panose="020B0806030902050204" pitchFamily="34" charset="0"/>
              </a:rPr>
              <a:t>Safety</a:t>
            </a:r>
            <a:endParaRPr kumimoji="0" lang="it-IT" altLang="it-IT" sz="3000" b="0" i="0" u="none" strike="noStrike" cap="none" normalizeH="0" baseline="0" dirty="0" smtClean="0">
              <a:ln>
                <a:noFill/>
              </a:ln>
              <a:solidFill>
                <a:srgbClr val="24A4DD"/>
              </a:solidFill>
              <a:effectLst/>
              <a:latin typeface="Impact" panose="020B080603090205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200" b="0" i="0" u="none" strike="noStrike" cap="none" normalizeH="0" baseline="0" dirty="0" err="1" smtClean="0">
                <a:ln>
                  <a:noFill/>
                </a:ln>
                <a:solidFill>
                  <a:srgbClr val="196BA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October</a:t>
            </a:r>
            <a:r>
              <a:rPr kumimoji="0" lang="it-IT" altLang="it-IT" sz="1200" b="0" i="0" u="none" strike="noStrike" cap="none" normalizeH="0" baseline="0" dirty="0" smtClean="0">
                <a:ln>
                  <a:noFill/>
                </a:ln>
                <a:solidFill>
                  <a:srgbClr val="196BA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24-25. 2016 Valencia. </a:t>
            </a:r>
            <a:r>
              <a:rPr kumimoji="0" lang="it-IT" altLang="it-IT" sz="1200" b="0" i="0" u="none" strike="noStrike" cap="none" normalizeH="0" baseline="0" dirty="0" err="1" smtClean="0">
                <a:ln>
                  <a:noFill/>
                </a:ln>
                <a:solidFill>
                  <a:srgbClr val="196BA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Spain</a:t>
            </a:r>
            <a:endParaRPr kumimoji="0" lang="it-IT" altLang="it-IT" sz="27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Impact" panose="020B080603090205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/>
          <a:srcRect r="61173"/>
          <a:stretch>
            <a:fillRect/>
          </a:stretch>
        </p:blipFill>
        <p:spPr bwMode="auto">
          <a:xfrm>
            <a:off x="6964417" y="59046"/>
            <a:ext cx="2376264" cy="1737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6601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 1"/>
          <p:cNvSpPr>
            <a:spLocks noGrp="1" noChangeArrowheads="1"/>
          </p:cNvSpPr>
          <p:nvPr/>
        </p:nvSpPr>
        <p:spPr bwMode="auto">
          <a:xfrm>
            <a:off x="4418013" y="3240088"/>
            <a:ext cx="306387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535" tIns="46355" rIns="89535" bIns="46355">
            <a:spAutoFit/>
          </a:bodyPr>
          <a:lstStyle>
            <a:lvl1pPr defTabSz="508000">
              <a:spcBef>
                <a:spcPct val="20000"/>
              </a:spcBef>
              <a:buFont typeface="굴림"/>
              <a:buChar char="●"/>
              <a:defRPr sz="3200">
                <a:solidFill>
                  <a:srgbClr val="000000"/>
                </a:solidFill>
                <a:latin typeface="굴림"/>
                <a:ea typeface="굴림"/>
                <a:cs typeface="굴림"/>
              </a:defRPr>
            </a:lvl1pPr>
            <a:lvl2pPr marL="742950" indent="-285750" defTabSz="508000">
              <a:spcBef>
                <a:spcPct val="20000"/>
              </a:spcBef>
              <a:buChar char="-"/>
              <a:defRPr sz="2800"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2pPr>
            <a:lvl3pPr marL="1143000" indent="-228600" defTabSz="508000">
              <a:spcBef>
                <a:spcPct val="20000"/>
              </a:spcBef>
              <a:buChar char="●"/>
              <a:defRPr sz="2400"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3pPr>
            <a:lvl4pPr marL="1600200" indent="-228600" defTabSz="508000">
              <a:spcBef>
                <a:spcPct val="20000"/>
              </a:spcBef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4pPr>
            <a:lvl5pPr marL="2057400" indent="-228600" defTabSz="5080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5pPr>
            <a:lvl6pPr marL="2514600" indent="-228600" defTabSz="50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6pPr>
            <a:lvl7pPr marL="2971800" indent="-228600" defTabSz="50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7pPr>
            <a:lvl8pPr marL="3429000" indent="-228600" defTabSz="50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8pPr>
            <a:lvl9pPr marL="3886200" indent="-228600" defTabSz="50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9pPr>
          </a:lstStyle>
          <a:p>
            <a:pPr eaLnBrk="1" hangingPunct="1">
              <a:lnSpc>
                <a:spcPct val="129000"/>
              </a:lnSpc>
              <a:spcBef>
                <a:spcPct val="0"/>
              </a:spcBef>
              <a:buFontTx/>
              <a:buNone/>
            </a:pPr>
            <a:endParaRPr lang="ko-KR" altLang="en-US" sz="1800">
              <a:latin typeface="Times New Roman" panose="02020603050405020304" pitchFamily="18" charset="0"/>
            </a:endParaRPr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295908" y="100814"/>
            <a:ext cx="8856984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굴림"/>
              <a:buChar char="●"/>
              <a:defRPr sz="3200">
                <a:solidFill>
                  <a:srgbClr val="000000"/>
                </a:solidFill>
                <a:latin typeface="굴림"/>
                <a:ea typeface="굴림"/>
                <a:cs typeface="굴림"/>
              </a:defRPr>
            </a:lvl1pPr>
            <a:lvl2pPr marL="742950" indent="-285750">
              <a:spcBef>
                <a:spcPct val="20000"/>
              </a:spcBef>
              <a:buChar char="-"/>
              <a:defRPr sz="2800"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2pPr>
            <a:lvl3pPr marL="1143000" indent="-228600">
              <a:spcBef>
                <a:spcPct val="20000"/>
              </a:spcBef>
              <a:buChar char="●"/>
              <a:defRPr sz="2400"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3pPr>
            <a:lvl4pPr marL="1600200" indent="-228600">
              <a:spcBef>
                <a:spcPct val="20000"/>
              </a:spcBef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9pPr>
          </a:lstStyle>
          <a:p>
            <a:pPr>
              <a:buNone/>
            </a:pPr>
            <a:r>
              <a:rPr lang="it-IT" sz="1800" dirty="0" smtClean="0"/>
              <a:t>The </a:t>
            </a:r>
            <a:r>
              <a:rPr lang="it-IT" sz="1800" dirty="0" err="1" smtClean="0"/>
              <a:t>increasing</a:t>
            </a:r>
            <a:r>
              <a:rPr lang="it-IT" sz="1800" dirty="0" smtClean="0"/>
              <a:t> </a:t>
            </a:r>
            <a:r>
              <a:rPr lang="it-IT" sz="1800" dirty="0" err="1" smtClean="0"/>
              <a:t>food</a:t>
            </a:r>
            <a:r>
              <a:rPr lang="it-IT" sz="1800" dirty="0" smtClean="0"/>
              <a:t> </a:t>
            </a:r>
            <a:r>
              <a:rPr lang="it-IT" sz="1800" dirty="0" err="1" smtClean="0"/>
              <a:t>demand</a:t>
            </a:r>
            <a:r>
              <a:rPr lang="it-IT" sz="1800" dirty="0" smtClean="0"/>
              <a:t> due to the </a:t>
            </a:r>
            <a:r>
              <a:rPr lang="it-IT" sz="1800" dirty="0" err="1" smtClean="0"/>
              <a:t>increasing</a:t>
            </a:r>
            <a:r>
              <a:rPr lang="it-IT" sz="1800" dirty="0" smtClean="0"/>
              <a:t> </a:t>
            </a:r>
            <a:r>
              <a:rPr lang="it-IT" sz="1800" dirty="0" err="1" smtClean="0"/>
              <a:t>population</a:t>
            </a:r>
            <a:r>
              <a:rPr lang="it-IT" sz="1800" dirty="0" smtClean="0"/>
              <a:t> in the world </a:t>
            </a:r>
            <a:r>
              <a:rPr lang="it-IT" sz="1800" dirty="0" err="1" smtClean="0"/>
              <a:t>is</a:t>
            </a:r>
            <a:r>
              <a:rPr lang="it-IT" sz="1800" dirty="0" smtClean="0"/>
              <a:t> </a:t>
            </a:r>
            <a:r>
              <a:rPr lang="it-IT" sz="1800" dirty="0" err="1" smtClean="0"/>
              <a:t>pushing</a:t>
            </a:r>
            <a:r>
              <a:rPr lang="it-IT" sz="1800" dirty="0" smtClean="0"/>
              <a:t> the </a:t>
            </a:r>
            <a:r>
              <a:rPr lang="it-IT" sz="1800" dirty="0" err="1" smtClean="0"/>
              <a:t>agriculture</a:t>
            </a:r>
            <a:r>
              <a:rPr lang="it-IT" sz="1800" dirty="0" smtClean="0"/>
              <a:t> </a:t>
            </a:r>
            <a:r>
              <a:rPr lang="it-IT" sz="1800" dirty="0" err="1" smtClean="0"/>
              <a:t>toward</a:t>
            </a:r>
            <a:r>
              <a:rPr lang="it-IT" sz="1800" dirty="0" smtClean="0"/>
              <a:t> a more intensive production </a:t>
            </a:r>
            <a:r>
              <a:rPr lang="it-IT" sz="1800" dirty="0" err="1" smtClean="0"/>
              <a:t>system</a:t>
            </a:r>
            <a:r>
              <a:rPr lang="it-IT" sz="1800" dirty="0" smtClean="0"/>
              <a:t>.</a:t>
            </a:r>
          </a:p>
          <a:p>
            <a:pPr>
              <a:buNone/>
            </a:pPr>
            <a:r>
              <a:rPr lang="it-IT" sz="1800" dirty="0" err="1" smtClean="0"/>
              <a:t>This</a:t>
            </a:r>
            <a:r>
              <a:rPr lang="it-IT" sz="1800" dirty="0" smtClean="0"/>
              <a:t> </a:t>
            </a:r>
            <a:r>
              <a:rPr lang="it-IT" sz="1800" dirty="0" err="1" smtClean="0"/>
              <a:t>forces</a:t>
            </a:r>
            <a:r>
              <a:rPr lang="it-IT" sz="1800" dirty="0" smtClean="0"/>
              <a:t> </a:t>
            </a:r>
            <a:r>
              <a:rPr lang="en-US" sz="1800" dirty="0" smtClean="0"/>
              <a:t>the </a:t>
            </a:r>
            <a:r>
              <a:rPr lang="en-US" sz="1800" dirty="0"/>
              <a:t>farming system to intensive management of livestock and crops, which supplies feedstuffs. </a:t>
            </a:r>
            <a:endParaRPr lang="en-US" sz="1800" dirty="0" smtClean="0"/>
          </a:p>
          <a:p>
            <a:pPr>
              <a:buNone/>
            </a:pPr>
            <a:endParaRPr lang="en-US" sz="1800" dirty="0" smtClean="0"/>
          </a:p>
        </p:txBody>
      </p:sp>
      <p:grpSp>
        <p:nvGrpSpPr>
          <p:cNvPr id="6" name="Gruppo 5"/>
          <p:cNvGrpSpPr/>
          <p:nvPr/>
        </p:nvGrpSpPr>
        <p:grpSpPr>
          <a:xfrm>
            <a:off x="19824" y="6283788"/>
            <a:ext cx="8857927" cy="407901"/>
            <a:chOff x="-70720" y="5603664"/>
            <a:chExt cx="8857927" cy="407901"/>
          </a:xfrm>
        </p:grpSpPr>
        <p:pic>
          <p:nvPicPr>
            <p:cNvPr id="7" name="Picture 4" descr="agris"/>
            <p:cNvPicPr>
              <a:picLocks noChangeAspect="1" noChangeArrowheads="1"/>
            </p:cNvPicPr>
            <p:nvPr/>
          </p:nvPicPr>
          <p:blipFill rotWithShape="1">
            <a:blip r:embed="rId3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Immagin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623724"/>
              </p:ext>
            </p:extLst>
          </p:nvPr>
        </p:nvGraphicFramePr>
        <p:xfrm>
          <a:off x="1381355" y="1987952"/>
          <a:ext cx="6171577" cy="30997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4544"/>
                <a:gridCol w="720768"/>
                <a:gridCol w="684439"/>
                <a:gridCol w="849941"/>
                <a:gridCol w="601561"/>
                <a:gridCol w="640324"/>
              </a:tblGrid>
              <a:tr h="2530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Meat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Eggs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Milk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17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</a:rPr>
                        <a:t>Total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</a:rPr>
                        <a:t>Red*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</a:rPr>
                        <a:t>White**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30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Africa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4.4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8.8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11.2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3.5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4.9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30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Asia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3.2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5.6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7.5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2.8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5.1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30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America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2.4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1.5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5.7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2.4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2.2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91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</a:rPr>
                        <a:t>Latin America and the Caribbean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</a:rPr>
                        <a:t>3.7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</a:rPr>
                        <a:t>3.2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</a:rPr>
                        <a:t>8.2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</a:rPr>
                        <a:t>3.6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</a:rPr>
                        <a:t>3.4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30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Northern America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1.1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-2.5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3.5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0.9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1.3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30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Europa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1.3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-1.6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5.9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1.4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0.00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30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Australia and New Zealand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0.6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-1.6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2.9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2.2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1.6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30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Oceania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0.7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-0.8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3.3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2.0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1.6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30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</a:rPr>
                        <a:t>World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2.6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3.9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6.5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>
                          <a:effectLst/>
                        </a:rPr>
                        <a:t>2.5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</a:rPr>
                        <a:t>2.7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1" name="Rettangolo 10"/>
          <p:cNvSpPr/>
          <p:nvPr/>
        </p:nvSpPr>
        <p:spPr>
          <a:xfrm>
            <a:off x="1381355" y="1589852"/>
            <a:ext cx="6773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Variation </a:t>
            </a:r>
            <a:r>
              <a:rPr lang="en-US" dirty="0"/>
              <a:t>in meat, eggs and milk production (%; 2000-2010) </a:t>
            </a:r>
            <a:endParaRPr lang="it-IT" dirty="0"/>
          </a:p>
        </p:txBody>
      </p:sp>
      <p:sp>
        <p:nvSpPr>
          <p:cNvPr id="12" name="Rettangolo 11"/>
          <p:cNvSpPr/>
          <p:nvPr/>
        </p:nvSpPr>
        <p:spPr>
          <a:xfrm>
            <a:off x="1381355" y="5224101"/>
            <a:ext cx="61715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Read </a:t>
            </a:r>
            <a:r>
              <a:rPr lang="en-US" sz="1200" dirty="0"/>
              <a:t>meat = beef and buffalo + sheep and goats; </a:t>
            </a:r>
            <a:endParaRPr lang="en-US" sz="1200" dirty="0" smtClean="0"/>
          </a:p>
          <a:p>
            <a:r>
              <a:rPr lang="en-US" sz="1200" dirty="0" smtClean="0"/>
              <a:t>White </a:t>
            </a:r>
            <a:r>
              <a:rPr lang="en-US" sz="1200" dirty="0"/>
              <a:t>meat = pig + poultry</a:t>
            </a:r>
            <a:endParaRPr lang="it-IT" sz="1200" dirty="0"/>
          </a:p>
        </p:txBody>
      </p:sp>
      <p:sp>
        <p:nvSpPr>
          <p:cNvPr id="13" name="Rettangolo 12"/>
          <p:cNvSpPr/>
          <p:nvPr/>
        </p:nvSpPr>
        <p:spPr>
          <a:xfrm>
            <a:off x="5516041" y="5755428"/>
            <a:ext cx="6122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FAO Animal Production and Health </a:t>
            </a:r>
            <a:r>
              <a:rPr lang="en-US" sz="1000" dirty="0" smtClean="0"/>
              <a:t>Division</a:t>
            </a:r>
          </a:p>
          <a:p>
            <a:r>
              <a:rPr lang="en-US" sz="1000" dirty="0" smtClean="0"/>
              <a:t> </a:t>
            </a:r>
            <a:r>
              <a:rPr lang="en-US" sz="1000" dirty="0"/>
              <a:t>(</a:t>
            </a:r>
            <a:r>
              <a:rPr lang="en-US" sz="1000" dirty="0" smtClean="0"/>
              <a:t>www.fao.org/ag/portal/aga-index/en</a:t>
            </a:r>
            <a:r>
              <a:rPr lang="en-US" sz="1000" dirty="0"/>
              <a:t>/)</a:t>
            </a:r>
            <a:endParaRPr lang="it-IT" sz="1000" dirty="0"/>
          </a:p>
        </p:txBody>
      </p:sp>
      <p:sp>
        <p:nvSpPr>
          <p:cNvPr id="3" name="Ovale 2"/>
          <p:cNvSpPr/>
          <p:nvPr/>
        </p:nvSpPr>
        <p:spPr>
          <a:xfrm>
            <a:off x="4539151" y="3651374"/>
            <a:ext cx="832874" cy="119604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065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bs.twimg.com/media/Cu-pMd8WYAAO2Bt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40" y="1595010"/>
            <a:ext cx="8378510" cy="3411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/>
          <p:cNvSpPr/>
          <p:nvPr/>
        </p:nvSpPr>
        <p:spPr>
          <a:xfrm>
            <a:off x="259457" y="5266568"/>
            <a:ext cx="87849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GHG Emissions from agriculture are dominated by non-CO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gases: methane (CH</a:t>
            </a:r>
            <a:r>
              <a:rPr lang="en-US" sz="1600" baseline="-25000" dirty="0" smtClean="0"/>
              <a:t>4</a:t>
            </a:r>
            <a:r>
              <a:rPr lang="en-US" sz="1600" dirty="0" smtClean="0"/>
              <a:t>) and nitrous oxide (N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O) from crop and livestock production and management activities.</a:t>
            </a:r>
            <a:r>
              <a:rPr lang="it-IT" sz="1600" dirty="0"/>
              <a:t> </a:t>
            </a:r>
            <a:endParaRPr lang="it-IT" sz="1600" dirty="0" smtClean="0"/>
          </a:p>
          <a:p>
            <a:r>
              <a:rPr lang="it-IT" sz="1600" dirty="0" smtClean="0"/>
              <a:t>Total </a:t>
            </a:r>
            <a:r>
              <a:rPr lang="it-IT" sz="1600" dirty="0" err="1"/>
              <a:t>agricultural</a:t>
            </a:r>
            <a:r>
              <a:rPr lang="it-IT" sz="1600" dirty="0"/>
              <a:t> </a:t>
            </a:r>
            <a:r>
              <a:rPr lang="it-IT" sz="1600" dirty="0" err="1"/>
              <a:t>emissions</a:t>
            </a:r>
            <a:r>
              <a:rPr lang="it-IT" sz="1600" dirty="0"/>
              <a:t> </a:t>
            </a:r>
            <a:r>
              <a:rPr lang="it-IT" sz="1600" dirty="0" smtClean="0"/>
              <a:t>are </a:t>
            </a:r>
            <a:r>
              <a:rPr lang="it-IT" sz="1600" dirty="0" err="1" smtClean="0"/>
              <a:t>between</a:t>
            </a:r>
            <a:r>
              <a:rPr lang="it-IT" sz="1600" dirty="0" smtClean="0"/>
              <a:t> 4,2 </a:t>
            </a:r>
            <a:r>
              <a:rPr lang="it-IT" sz="1600" dirty="0"/>
              <a:t>to </a:t>
            </a:r>
            <a:r>
              <a:rPr lang="it-IT" sz="1600" dirty="0" smtClean="0"/>
              <a:t>5,2 </a:t>
            </a:r>
            <a:r>
              <a:rPr lang="it-IT" sz="1600" dirty="0" err="1"/>
              <a:t>Gt</a:t>
            </a:r>
            <a:r>
              <a:rPr lang="it-IT" sz="1600" dirty="0"/>
              <a:t> </a:t>
            </a:r>
            <a:r>
              <a:rPr lang="it-IT" sz="1600" dirty="0" smtClean="0"/>
              <a:t>CO</a:t>
            </a:r>
            <a:r>
              <a:rPr lang="it-IT" sz="1600" baseline="-25000" dirty="0" smtClean="0"/>
              <a:t>2</a:t>
            </a:r>
            <a:r>
              <a:rPr lang="it-IT" sz="1600" dirty="0" smtClean="0"/>
              <a:t>/</a:t>
            </a:r>
            <a:r>
              <a:rPr lang="it-IT" sz="1600" dirty="0" err="1" smtClean="0"/>
              <a:t>year</a:t>
            </a:r>
            <a:r>
              <a:rPr lang="it-IT" sz="1600" dirty="0" smtClean="0"/>
              <a:t> ((</a:t>
            </a:r>
            <a:r>
              <a:rPr lang="it-IT" sz="1600" dirty="0" err="1" smtClean="0"/>
              <a:t>Schadere</a:t>
            </a:r>
            <a:r>
              <a:rPr lang="it-IT" sz="1600" dirty="0" smtClean="0"/>
              <a:t> et al., 2015)</a:t>
            </a:r>
            <a:endParaRPr lang="it-IT" sz="1600" dirty="0"/>
          </a:p>
          <a:p>
            <a:endParaRPr lang="it-IT" sz="1600" dirty="0"/>
          </a:p>
        </p:txBody>
      </p:sp>
      <p:sp>
        <p:nvSpPr>
          <p:cNvPr id="3" name="Rettangolo 2"/>
          <p:cNvSpPr/>
          <p:nvPr/>
        </p:nvSpPr>
        <p:spPr>
          <a:xfrm>
            <a:off x="5469350" y="4710860"/>
            <a:ext cx="3390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https://twitter.com/FAOstatistics</a:t>
            </a:r>
          </a:p>
        </p:txBody>
      </p:sp>
      <p:sp>
        <p:nvSpPr>
          <p:cNvPr id="5" name="Rettangolo 4"/>
          <p:cNvSpPr/>
          <p:nvPr/>
        </p:nvSpPr>
        <p:spPr>
          <a:xfrm>
            <a:off x="162394" y="194990"/>
            <a:ext cx="90170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Livestock production is the largest user of agricultural land</a:t>
            </a:r>
            <a:r>
              <a:rPr lang="en-US" sz="1600" dirty="0" smtClean="0"/>
              <a:t>.</a:t>
            </a:r>
          </a:p>
          <a:p>
            <a:r>
              <a:rPr lang="en-US" sz="1600" dirty="0"/>
              <a:t>Intensive, large-scale </a:t>
            </a:r>
            <a:r>
              <a:rPr lang="en-US" sz="1600" dirty="0" smtClean="0"/>
              <a:t>livestock systems, </a:t>
            </a:r>
            <a:r>
              <a:rPr lang="en-US" sz="1600" dirty="0"/>
              <a:t>mostly in </a:t>
            </a:r>
            <a:r>
              <a:rPr lang="en-US" sz="1600" dirty="0" smtClean="0"/>
              <a:t>developed countries </a:t>
            </a:r>
            <a:r>
              <a:rPr lang="en-US" sz="1600" dirty="0"/>
              <a:t>but </a:t>
            </a:r>
            <a:r>
              <a:rPr lang="en-US" sz="1600" dirty="0" smtClean="0"/>
              <a:t>increasingly also </a:t>
            </a:r>
            <a:r>
              <a:rPr lang="en-US" sz="1600" dirty="0"/>
              <a:t>in developing regions, are </a:t>
            </a:r>
            <a:r>
              <a:rPr lang="en-US" sz="1600" dirty="0" smtClean="0"/>
              <a:t>one of the main sources </a:t>
            </a:r>
            <a:r>
              <a:rPr lang="en-US" sz="1600" dirty="0"/>
              <a:t>of </a:t>
            </a:r>
            <a:r>
              <a:rPr lang="en-US" sz="1600" dirty="0" smtClean="0"/>
              <a:t>environmental problems</a:t>
            </a:r>
            <a:endParaRPr lang="en-US" sz="1600" dirty="0"/>
          </a:p>
        </p:txBody>
      </p:sp>
      <p:grpSp>
        <p:nvGrpSpPr>
          <p:cNvPr id="6" name="Gruppo 5"/>
          <p:cNvGrpSpPr/>
          <p:nvPr/>
        </p:nvGrpSpPr>
        <p:grpSpPr>
          <a:xfrm>
            <a:off x="19824" y="6283788"/>
            <a:ext cx="8857927" cy="407901"/>
            <a:chOff x="-70720" y="5603664"/>
            <a:chExt cx="8857927" cy="407901"/>
          </a:xfrm>
        </p:grpSpPr>
        <p:pic>
          <p:nvPicPr>
            <p:cNvPr id="7" name="Picture 4" descr="agris"/>
            <p:cNvPicPr>
              <a:picLocks noChangeAspect="1" noChangeArrowheads="1"/>
            </p:cNvPicPr>
            <p:nvPr/>
          </p:nvPicPr>
          <p:blipFill rotWithShape="1">
            <a:blip r:embed="rId3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Immagin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9276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03474" y="29469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 intensive </a:t>
            </a:r>
            <a:r>
              <a:rPr lang="en-US" dirty="0"/>
              <a:t>systems </a:t>
            </a:r>
            <a:r>
              <a:rPr lang="en-US" dirty="0" smtClean="0"/>
              <a:t>animals are fed with cereals </a:t>
            </a:r>
            <a:r>
              <a:rPr lang="en-US" dirty="0"/>
              <a:t>and oil </a:t>
            </a:r>
            <a:r>
              <a:rPr lang="en-US" dirty="0" smtClean="0"/>
              <a:t>seeds, obtained by </a:t>
            </a:r>
            <a:r>
              <a:rPr lang="en-US" dirty="0"/>
              <a:t>high-input </a:t>
            </a:r>
            <a:r>
              <a:rPr lang="en-US" dirty="0" smtClean="0"/>
              <a:t>cultivations</a:t>
            </a:r>
          </a:p>
          <a:p>
            <a:r>
              <a:rPr lang="en-US" dirty="0" smtClean="0"/>
              <a:t>In </a:t>
            </a:r>
            <a:r>
              <a:rPr lang="en-US" dirty="0"/>
              <a:t>particular in poultry or pig </a:t>
            </a:r>
            <a:r>
              <a:rPr lang="en-US" dirty="0" smtClean="0"/>
              <a:t>feeding systems that </a:t>
            </a:r>
            <a:r>
              <a:rPr lang="en-US" dirty="0"/>
              <a:t>have a higher feed conversion per kg of cereal-based ration than ruminants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In </a:t>
            </a:r>
            <a:r>
              <a:rPr lang="en-US" dirty="0"/>
              <a:t>developing countries </a:t>
            </a:r>
            <a:r>
              <a:rPr lang="en-US" dirty="0" smtClean="0"/>
              <a:t>part </a:t>
            </a:r>
            <a:r>
              <a:rPr lang="en-US" dirty="0"/>
              <a:t>of cereals are substitute by oil seeds, in particular by soybean oil and high-protein oil meal. </a:t>
            </a:r>
            <a:endParaRPr lang="en-US" dirty="0" smtClean="0"/>
          </a:p>
          <a:p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inclusion of the cheaper imported soybean meal </a:t>
            </a:r>
            <a:r>
              <a:rPr lang="en-US" dirty="0" smtClean="0">
                <a:solidFill>
                  <a:schemeClr val="tx1"/>
                </a:solidFill>
              </a:rPr>
              <a:t>increase the dependence from the extra - Europe protein sources.</a:t>
            </a:r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392" y="5209041"/>
            <a:ext cx="2276743" cy="2258041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547489" y="5235550"/>
            <a:ext cx="38164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area that is needed for the production of feed imported into the EU-27 corresponds to about 19 million ha </a:t>
            </a:r>
            <a:r>
              <a:rPr lang="de-DE" dirty="0" smtClean="0"/>
              <a:t> (</a:t>
            </a:r>
            <a:r>
              <a:rPr lang="de-DE" sz="1400" dirty="0" smtClean="0"/>
              <a:t>Von Witzke, </a:t>
            </a:r>
            <a:r>
              <a:rPr lang="de-DE" sz="1400" dirty="0" err="1"/>
              <a:t>Noleppa</a:t>
            </a:r>
            <a:r>
              <a:rPr lang="de-DE" sz="1400" dirty="0"/>
              <a:t>, S</a:t>
            </a:r>
            <a:r>
              <a:rPr lang="de-DE" sz="1400" dirty="0" smtClean="0"/>
              <a:t>., 2010</a:t>
            </a:r>
            <a:r>
              <a:rPr lang="de-DE" dirty="0"/>
              <a:t>)</a:t>
            </a: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489" y="2694328"/>
            <a:ext cx="3816424" cy="2312753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2884" y="2723601"/>
            <a:ext cx="3616371" cy="228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38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15441" y="339006"/>
            <a:ext cx="891782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intensification of the system bring about the simplification of the </a:t>
            </a:r>
            <a:r>
              <a:rPr lang="en-US" dirty="0" smtClean="0"/>
              <a:t>management</a:t>
            </a:r>
          </a:p>
          <a:p>
            <a:r>
              <a:rPr lang="en-US" dirty="0" smtClean="0"/>
              <a:t>Grazing pasture and legume cultivation are left in favor of the housed system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the last 50 years, the European Union (EU-15) has lost about the 20% of the total </a:t>
            </a:r>
            <a:endParaRPr lang="en-US" dirty="0" smtClean="0"/>
          </a:p>
          <a:p>
            <a:r>
              <a:rPr lang="en-US" dirty="0" smtClean="0"/>
              <a:t>grassland </a:t>
            </a:r>
            <a:r>
              <a:rPr lang="en-US" dirty="0"/>
              <a:t>surface and has abandoned legumes cultivations (</a:t>
            </a:r>
            <a:r>
              <a:rPr lang="en-US" dirty="0" err="1"/>
              <a:t>Pflimlin</a:t>
            </a:r>
            <a:r>
              <a:rPr lang="en-US" dirty="0"/>
              <a:t>, </a:t>
            </a:r>
            <a:r>
              <a:rPr lang="en-US" dirty="0" smtClean="0"/>
              <a:t>2013). </a:t>
            </a:r>
          </a:p>
          <a:p>
            <a:endParaRPr lang="en-US" dirty="0"/>
          </a:p>
          <a:p>
            <a:endParaRPr lang="it-IT" dirty="0"/>
          </a:p>
          <a:p>
            <a:r>
              <a:rPr lang="en-US" dirty="0"/>
              <a:t>The abandonment of rural areas has severe </a:t>
            </a:r>
            <a:r>
              <a:rPr lang="en-US" dirty="0" smtClean="0"/>
              <a:t>consequences </a:t>
            </a:r>
            <a:r>
              <a:rPr lang="en-US" dirty="0"/>
              <a:t>on the preservation of the </a:t>
            </a:r>
          </a:p>
          <a:p>
            <a:r>
              <a:rPr lang="en-US" dirty="0" smtClean="0"/>
              <a:t>environment</a:t>
            </a: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97" y="3435350"/>
            <a:ext cx="3566469" cy="267637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1945" y="3435350"/>
            <a:ext cx="3594266" cy="2695700"/>
          </a:xfrm>
          <a:prstGeom prst="rect">
            <a:avLst/>
          </a:prstGeom>
        </p:spPr>
      </p:pic>
      <p:grpSp>
        <p:nvGrpSpPr>
          <p:cNvPr id="5" name="Gruppo 4"/>
          <p:cNvGrpSpPr/>
          <p:nvPr/>
        </p:nvGrpSpPr>
        <p:grpSpPr>
          <a:xfrm>
            <a:off x="19824" y="6283788"/>
            <a:ext cx="8857927" cy="407901"/>
            <a:chOff x="-70720" y="5603664"/>
            <a:chExt cx="8857927" cy="407901"/>
          </a:xfrm>
        </p:grpSpPr>
        <p:pic>
          <p:nvPicPr>
            <p:cNvPr id="8" name="Picture 4" descr="agris"/>
            <p:cNvPicPr>
              <a:picLocks noChangeAspect="1" noChangeArrowheads="1"/>
            </p:cNvPicPr>
            <p:nvPr/>
          </p:nvPicPr>
          <p:blipFill rotWithShape="1">
            <a:blip r:embed="rId4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Immagin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8738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5948089" y="4509112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Fire</a:t>
            </a:r>
            <a:r>
              <a:rPr lang="it-IT" dirty="0" smtClean="0"/>
              <a:t> </a:t>
            </a:r>
            <a:r>
              <a:rPr lang="it-IT" dirty="0" err="1" smtClean="0"/>
              <a:t>prevention</a:t>
            </a:r>
            <a:r>
              <a:rPr lang="it-IT" dirty="0" smtClean="0"/>
              <a:t> </a:t>
            </a:r>
            <a:endParaRPr lang="it-IT" dirty="0"/>
          </a:p>
        </p:txBody>
      </p:sp>
      <p:grpSp>
        <p:nvGrpSpPr>
          <p:cNvPr id="9" name="Group 34"/>
          <p:cNvGrpSpPr>
            <a:grpSpLocks/>
          </p:cNvGrpSpPr>
          <p:nvPr/>
        </p:nvGrpSpPr>
        <p:grpSpPr bwMode="auto">
          <a:xfrm>
            <a:off x="4276974" y="1778854"/>
            <a:ext cx="4043151" cy="2332742"/>
            <a:chOff x="476" y="1415"/>
            <a:chExt cx="5284" cy="2905"/>
          </a:xfrm>
        </p:grpSpPr>
        <p:pic>
          <p:nvPicPr>
            <p:cNvPr id="10" name="Picture 21" descr="P114022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6" y="1415"/>
              <a:ext cx="5284" cy="2905"/>
            </a:xfrm>
            <a:prstGeom prst="rect">
              <a:avLst/>
            </a:prstGeom>
            <a:noFill/>
          </p:spPr>
        </p:pic>
        <p:pic>
          <p:nvPicPr>
            <p:cNvPr id="11" name="Picture 22" descr="220px-Asphodelus_albus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41" y="2704"/>
              <a:ext cx="1119" cy="1490"/>
            </a:xfrm>
            <a:prstGeom prst="rect">
              <a:avLst/>
            </a:prstGeom>
            <a:noFill/>
          </p:spPr>
        </p:pic>
        <p:pic>
          <p:nvPicPr>
            <p:cNvPr id="12" name="Picture 23" descr="Trifolium_pratense-0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6" y="2840"/>
              <a:ext cx="1293" cy="1297"/>
            </a:xfrm>
            <a:prstGeom prst="rect">
              <a:avLst/>
            </a:prstGeom>
            <a:noFill/>
          </p:spPr>
        </p:pic>
        <p:pic>
          <p:nvPicPr>
            <p:cNvPr id="13" name="Picture 24" descr="hare_barley_(hordeum_leporinum)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6" y="1434"/>
              <a:ext cx="1315" cy="986"/>
            </a:xfrm>
            <a:prstGeom prst="rect">
              <a:avLst/>
            </a:prstGeom>
            <a:noFill/>
          </p:spPr>
        </p:pic>
        <p:pic>
          <p:nvPicPr>
            <p:cNvPr id="14" name="Picture 25" descr="margherita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649" y="1434"/>
              <a:ext cx="1111" cy="953"/>
            </a:xfrm>
            <a:prstGeom prst="rect">
              <a:avLst/>
            </a:prstGeom>
            <a:noFill/>
          </p:spPr>
        </p:pic>
        <p:sp>
          <p:nvSpPr>
            <p:cNvPr id="15" name="Line 26"/>
            <p:cNvSpPr>
              <a:spLocks noChangeShapeType="1"/>
            </p:cNvSpPr>
            <p:nvPr/>
          </p:nvSpPr>
          <p:spPr bwMode="auto">
            <a:xfrm>
              <a:off x="1791" y="2024"/>
              <a:ext cx="1361" cy="1451"/>
            </a:xfrm>
            <a:prstGeom prst="line">
              <a:avLst/>
            </a:prstGeom>
            <a:noFill/>
            <a:ln w="31750">
              <a:solidFill>
                <a:srgbClr val="FF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Line 27"/>
            <p:cNvSpPr>
              <a:spLocks noChangeShapeType="1"/>
            </p:cNvSpPr>
            <p:nvPr/>
          </p:nvSpPr>
          <p:spPr bwMode="auto">
            <a:xfrm flipH="1">
              <a:off x="3288" y="3475"/>
              <a:ext cx="1361" cy="137"/>
            </a:xfrm>
            <a:prstGeom prst="line">
              <a:avLst/>
            </a:prstGeom>
            <a:noFill/>
            <a:ln w="31750">
              <a:solidFill>
                <a:srgbClr val="FF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>
              <a:off x="1791" y="3475"/>
              <a:ext cx="1361" cy="137"/>
            </a:xfrm>
            <a:prstGeom prst="line">
              <a:avLst/>
            </a:prstGeom>
            <a:noFill/>
            <a:ln w="31750">
              <a:solidFill>
                <a:srgbClr val="FF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auto">
            <a:xfrm flipH="1">
              <a:off x="3334" y="1979"/>
              <a:ext cx="1315" cy="1496"/>
            </a:xfrm>
            <a:prstGeom prst="line">
              <a:avLst/>
            </a:prstGeom>
            <a:noFill/>
            <a:ln w="31750">
              <a:solidFill>
                <a:srgbClr val="FF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" name="CasellaDiTesto 3"/>
          <p:cNvSpPr txBox="1"/>
          <p:nvPr/>
        </p:nvSpPr>
        <p:spPr>
          <a:xfrm>
            <a:off x="5636560" y="1922805"/>
            <a:ext cx="1492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Biodiversity</a:t>
            </a:r>
            <a:r>
              <a:rPr lang="it-IT" dirty="0" smtClean="0"/>
              <a:t> </a:t>
            </a:r>
          </a:p>
          <a:p>
            <a:r>
              <a:rPr lang="it-IT" dirty="0" err="1" smtClean="0"/>
              <a:t>conservation</a:t>
            </a:r>
            <a:endParaRPr lang="it-IT" dirty="0"/>
          </a:p>
        </p:txBody>
      </p:sp>
      <p:pic>
        <p:nvPicPr>
          <p:cNvPr id="23" name="Immagin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322" y="1302559"/>
            <a:ext cx="3511600" cy="2566638"/>
          </a:xfrm>
          <a:prstGeom prst="rect">
            <a:avLst/>
          </a:prstGeom>
        </p:spPr>
      </p:pic>
      <p:sp>
        <p:nvSpPr>
          <p:cNvPr id="24" name="CasellaDiTesto 23"/>
          <p:cNvSpPr txBox="1"/>
          <p:nvPr/>
        </p:nvSpPr>
        <p:spPr>
          <a:xfrm>
            <a:off x="619206" y="1738139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Heterogeneous</a:t>
            </a:r>
            <a:r>
              <a:rPr lang="it-IT" dirty="0" smtClean="0"/>
              <a:t> </a:t>
            </a:r>
            <a:r>
              <a:rPr lang="it-IT" dirty="0" err="1" smtClean="0"/>
              <a:t>landscape</a:t>
            </a:r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25" name="Immagine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231" y="4528987"/>
            <a:ext cx="2723409" cy="2031395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763513" y="4186920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Soil</a:t>
            </a:r>
            <a:r>
              <a:rPr lang="it-IT" dirty="0" smtClean="0"/>
              <a:t> </a:t>
            </a:r>
            <a:r>
              <a:rPr lang="it-IT" dirty="0" err="1" smtClean="0"/>
              <a:t>erosion</a:t>
            </a:r>
            <a:r>
              <a:rPr lang="it-IT" dirty="0" smtClean="0"/>
              <a:t> </a:t>
            </a:r>
            <a:r>
              <a:rPr lang="it-IT" dirty="0" err="1" smtClean="0"/>
              <a:t>prevention</a:t>
            </a:r>
            <a:endParaRPr lang="it-IT" dirty="0"/>
          </a:p>
        </p:txBody>
      </p:sp>
      <p:sp>
        <p:nvSpPr>
          <p:cNvPr id="27" name="Rettangolo 26"/>
          <p:cNvSpPr/>
          <p:nvPr/>
        </p:nvSpPr>
        <p:spPr>
          <a:xfrm>
            <a:off x="334322" y="71959"/>
            <a:ext cx="87328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 natural ecosystems </a:t>
            </a:r>
            <a:r>
              <a:rPr lang="en-US" dirty="0"/>
              <a:t>are </a:t>
            </a:r>
            <a:r>
              <a:rPr lang="en-US" dirty="0" smtClean="0"/>
              <a:t>recognized </a:t>
            </a:r>
            <a:r>
              <a:rPr lang="en-US" dirty="0"/>
              <a:t>for their contribution to the conservation of botanical and faunal biodiversity, </a:t>
            </a:r>
            <a:r>
              <a:rPr lang="en-US" dirty="0" smtClean="0"/>
              <a:t>natural </a:t>
            </a:r>
            <a:r>
              <a:rPr lang="en-US" dirty="0"/>
              <a:t>facilitation of soil fertility, production of quality water and landscape enrichment, which in turn has many social functions as areas of recreation.</a:t>
            </a:r>
            <a:endParaRPr lang="it-IT" dirty="0"/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 rotWithShape="1">
          <a:blip r:embed="rId9"/>
          <a:srcRect l="32169" t="32349" r="23" b="34839"/>
          <a:stretch/>
        </p:blipFill>
        <p:spPr>
          <a:xfrm>
            <a:off x="3845922" y="4884091"/>
            <a:ext cx="5846822" cy="188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90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3764" y="339006"/>
            <a:ext cx="90719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Agriculture </a:t>
            </a:r>
            <a:r>
              <a:rPr lang="en-US" dirty="0" smtClean="0"/>
              <a:t>can </a:t>
            </a:r>
            <a:r>
              <a:rPr lang="en-US" dirty="0"/>
              <a:t>also help to mitigate the effects </a:t>
            </a:r>
            <a:r>
              <a:rPr lang="en-US" dirty="0" smtClean="0"/>
              <a:t>of climate </a:t>
            </a:r>
            <a:r>
              <a:rPr lang="en-US" dirty="0"/>
              <a:t>change. </a:t>
            </a:r>
            <a:endParaRPr lang="en-US" dirty="0" smtClean="0"/>
          </a:p>
          <a:p>
            <a:r>
              <a:rPr lang="en-US" dirty="0" smtClean="0"/>
              <a:t>Through soil </a:t>
            </a:r>
            <a:r>
              <a:rPr lang="en-US" dirty="0"/>
              <a:t>carbon </a:t>
            </a:r>
            <a:r>
              <a:rPr lang="en-US" dirty="0" smtClean="0"/>
              <a:t>sequestration, it has </a:t>
            </a:r>
            <a:r>
              <a:rPr lang="en-US" dirty="0"/>
              <a:t>the potential to mitigate between </a:t>
            </a:r>
            <a:endParaRPr lang="en-US" dirty="0" smtClean="0"/>
          </a:p>
          <a:p>
            <a:r>
              <a:rPr lang="en-US" dirty="0" smtClean="0"/>
              <a:t>5.5 </a:t>
            </a:r>
            <a:r>
              <a:rPr lang="en-US" dirty="0"/>
              <a:t>– 6 Gt of </a:t>
            </a:r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 per </a:t>
            </a:r>
            <a:r>
              <a:rPr lang="en-US" dirty="0"/>
              <a:t>year, </a:t>
            </a:r>
            <a:r>
              <a:rPr lang="en-US" dirty="0" smtClean="0"/>
              <a:t>mainly</a:t>
            </a:r>
            <a:endParaRPr lang="en-US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65" y="1779166"/>
            <a:ext cx="3096344" cy="247961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4073" y="1779166"/>
            <a:ext cx="3099525" cy="2479619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3536135" y="1584845"/>
            <a:ext cx="2027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CARBON STOCK</a:t>
            </a:r>
            <a:endParaRPr lang="it-IT" dirty="0"/>
          </a:p>
        </p:txBody>
      </p:sp>
      <p:sp>
        <p:nvSpPr>
          <p:cNvPr id="7" name="Freccia a destra 6"/>
          <p:cNvSpPr/>
          <p:nvPr/>
        </p:nvSpPr>
        <p:spPr>
          <a:xfrm>
            <a:off x="3859857" y="2643262"/>
            <a:ext cx="1512168" cy="4057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4222243" y="2211213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- 59%</a:t>
            </a:r>
            <a:endParaRPr lang="it-IT" dirty="0"/>
          </a:p>
        </p:txBody>
      </p:sp>
      <p:sp>
        <p:nvSpPr>
          <p:cNvPr id="9" name="Freccia a destra 8"/>
          <p:cNvSpPr/>
          <p:nvPr/>
        </p:nvSpPr>
        <p:spPr>
          <a:xfrm rot="10800000">
            <a:off x="3859856" y="3332347"/>
            <a:ext cx="1512168" cy="4057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4222243" y="3943062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+ 19%</a:t>
            </a: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259457" y="1373824"/>
            <a:ext cx="12426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/>
              <a:t>(</a:t>
            </a:r>
            <a:r>
              <a:rPr lang="it-IT" sz="1200" dirty="0" err="1" smtClean="0"/>
              <a:t>Peeters</a:t>
            </a:r>
            <a:r>
              <a:rPr lang="it-IT" sz="1200" dirty="0" smtClean="0"/>
              <a:t>, 2015)</a:t>
            </a:r>
            <a:endParaRPr lang="it-IT" sz="12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5801112" y="4371454"/>
            <a:ext cx="300426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estimated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CH</a:t>
            </a:r>
            <a:r>
              <a:rPr lang="it-IT" baseline="-25000" dirty="0" smtClean="0"/>
              <a:t>4</a:t>
            </a:r>
            <a:r>
              <a:rPr lang="it-IT" dirty="0" smtClean="0"/>
              <a:t> and N</a:t>
            </a:r>
            <a:r>
              <a:rPr lang="it-IT" baseline="-25000" dirty="0" smtClean="0"/>
              <a:t>2</a:t>
            </a:r>
            <a:r>
              <a:rPr lang="it-IT" dirty="0" smtClean="0"/>
              <a:t>O </a:t>
            </a:r>
            <a:r>
              <a:rPr lang="it-IT" dirty="0" err="1" smtClean="0"/>
              <a:t>emission</a:t>
            </a:r>
            <a:r>
              <a:rPr lang="it-IT" dirty="0" smtClean="0"/>
              <a:t> from </a:t>
            </a:r>
            <a:r>
              <a:rPr lang="it-IT" dirty="0" err="1" smtClean="0"/>
              <a:t>grazed</a:t>
            </a:r>
            <a:r>
              <a:rPr lang="it-IT" dirty="0" smtClean="0"/>
              <a:t> </a:t>
            </a:r>
            <a:r>
              <a:rPr lang="it-IT" dirty="0" err="1" smtClean="0"/>
              <a:t>grassland</a:t>
            </a:r>
            <a:r>
              <a:rPr lang="it-IT" dirty="0" smtClean="0"/>
              <a:t> </a:t>
            </a:r>
            <a:r>
              <a:rPr lang="it-IT" dirty="0" err="1" smtClean="0"/>
              <a:t>counterbalance</a:t>
            </a:r>
            <a:r>
              <a:rPr lang="it-IT" dirty="0"/>
              <a:t> </a:t>
            </a:r>
            <a:r>
              <a:rPr lang="it-IT" dirty="0" smtClean="0"/>
              <a:t>70% - 80% of the </a:t>
            </a:r>
            <a:r>
              <a:rPr lang="it-IT" dirty="0" err="1" smtClean="0"/>
              <a:t>european</a:t>
            </a:r>
            <a:r>
              <a:rPr lang="it-IT" dirty="0" smtClean="0"/>
              <a:t> </a:t>
            </a:r>
            <a:r>
              <a:rPr lang="it-IT" dirty="0" err="1" smtClean="0"/>
              <a:t>grassland</a:t>
            </a:r>
            <a:r>
              <a:rPr lang="it-IT" dirty="0" smtClean="0"/>
              <a:t> carbon </a:t>
            </a:r>
            <a:r>
              <a:rPr lang="it-IT" dirty="0" err="1" smtClean="0"/>
              <a:t>sink</a:t>
            </a:r>
            <a:r>
              <a:rPr lang="it-IT" dirty="0" smtClean="0"/>
              <a:t> </a:t>
            </a:r>
          </a:p>
          <a:p>
            <a:r>
              <a:rPr lang="it-IT" sz="1200" dirty="0" smtClean="0"/>
              <a:t>(</a:t>
            </a:r>
            <a:r>
              <a:rPr lang="it-IT" sz="1200" dirty="0" err="1" smtClean="0"/>
              <a:t>Ciais</a:t>
            </a:r>
            <a:r>
              <a:rPr lang="it-IT" sz="1200" dirty="0" smtClean="0"/>
              <a:t> et al., 2010; </a:t>
            </a:r>
            <a:r>
              <a:rPr lang="it-IT" sz="1200" dirty="0" err="1" smtClean="0"/>
              <a:t>Pflimlin</a:t>
            </a:r>
            <a:r>
              <a:rPr lang="it-IT" sz="1200" dirty="0" smtClean="0"/>
              <a:t>, 2013)</a:t>
            </a:r>
            <a:endParaRPr lang="it-IT" sz="1200" dirty="0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116" y="4371454"/>
            <a:ext cx="3144379" cy="2360380"/>
          </a:xfrm>
          <a:prstGeom prst="rect">
            <a:avLst/>
          </a:prstGeom>
        </p:spPr>
      </p:pic>
      <p:grpSp>
        <p:nvGrpSpPr>
          <p:cNvPr id="14" name="Gruppo 13"/>
          <p:cNvGrpSpPr/>
          <p:nvPr/>
        </p:nvGrpSpPr>
        <p:grpSpPr>
          <a:xfrm>
            <a:off x="186506" y="6483833"/>
            <a:ext cx="8857927" cy="407901"/>
            <a:chOff x="-70720" y="5603664"/>
            <a:chExt cx="8857927" cy="407901"/>
          </a:xfrm>
        </p:grpSpPr>
        <p:pic>
          <p:nvPicPr>
            <p:cNvPr id="15" name="Picture 4" descr="agris"/>
            <p:cNvPicPr>
              <a:picLocks noChangeAspect="1" noChangeArrowheads="1"/>
            </p:cNvPicPr>
            <p:nvPr/>
          </p:nvPicPr>
          <p:blipFill rotWithShape="1">
            <a:blip r:embed="rId5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Immagin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4899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01847" y="339006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The new PAC reform (2014-2020) highlights the necessity to preserve the grassland-livestock systems recognizing to them positive externalities such as provision of environmental services.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399" y="2191658"/>
            <a:ext cx="3731075" cy="2487384"/>
          </a:xfrm>
          <a:prstGeom prst="rect">
            <a:avLst/>
          </a:prstGeom>
        </p:spPr>
      </p:pic>
      <p:grpSp>
        <p:nvGrpSpPr>
          <p:cNvPr id="4" name="Gruppo 3"/>
          <p:cNvGrpSpPr/>
          <p:nvPr/>
        </p:nvGrpSpPr>
        <p:grpSpPr>
          <a:xfrm>
            <a:off x="19824" y="6283788"/>
            <a:ext cx="8857927" cy="407901"/>
            <a:chOff x="-70720" y="5603664"/>
            <a:chExt cx="8857927" cy="407901"/>
          </a:xfrm>
        </p:grpSpPr>
        <p:pic>
          <p:nvPicPr>
            <p:cNvPr id="5" name="Picture 4" descr="agris"/>
            <p:cNvPicPr>
              <a:picLocks noChangeAspect="1" noChangeArrowheads="1"/>
            </p:cNvPicPr>
            <p:nvPr/>
          </p:nvPicPr>
          <p:blipFill rotWithShape="1">
            <a:blip r:embed="rId4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Immagin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8786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 1"/>
          <p:cNvSpPr>
            <a:spLocks noGrp="1" noChangeArrowheads="1"/>
          </p:cNvSpPr>
          <p:nvPr/>
        </p:nvSpPr>
        <p:spPr bwMode="auto">
          <a:xfrm>
            <a:off x="4418013" y="3240088"/>
            <a:ext cx="306387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535" tIns="46355" rIns="89535" bIns="46355">
            <a:spAutoFit/>
          </a:bodyPr>
          <a:lstStyle>
            <a:lvl1pPr defTabSz="508000">
              <a:spcBef>
                <a:spcPct val="20000"/>
              </a:spcBef>
              <a:buFont typeface="굴림"/>
              <a:buChar char="●"/>
              <a:defRPr sz="3200">
                <a:solidFill>
                  <a:srgbClr val="000000"/>
                </a:solidFill>
                <a:latin typeface="굴림"/>
                <a:ea typeface="굴림"/>
                <a:cs typeface="굴림"/>
              </a:defRPr>
            </a:lvl1pPr>
            <a:lvl2pPr marL="742950" indent="-285750" defTabSz="508000">
              <a:spcBef>
                <a:spcPct val="20000"/>
              </a:spcBef>
              <a:buChar char="-"/>
              <a:defRPr sz="2800"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2pPr>
            <a:lvl3pPr marL="1143000" indent="-228600" defTabSz="508000">
              <a:spcBef>
                <a:spcPct val="20000"/>
              </a:spcBef>
              <a:buChar char="●"/>
              <a:defRPr sz="2400"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3pPr>
            <a:lvl4pPr marL="1600200" indent="-228600" defTabSz="508000">
              <a:spcBef>
                <a:spcPct val="20000"/>
              </a:spcBef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4pPr>
            <a:lvl5pPr marL="2057400" indent="-228600" defTabSz="5080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5pPr>
            <a:lvl6pPr marL="2514600" indent="-228600" defTabSz="50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6pPr>
            <a:lvl7pPr marL="2971800" indent="-228600" defTabSz="50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7pPr>
            <a:lvl8pPr marL="3429000" indent="-228600" defTabSz="50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8pPr>
            <a:lvl9pPr marL="3886200" indent="-228600" defTabSz="508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9pPr>
          </a:lstStyle>
          <a:p>
            <a:pPr eaLnBrk="1" hangingPunct="1">
              <a:lnSpc>
                <a:spcPct val="129000"/>
              </a:lnSpc>
              <a:spcBef>
                <a:spcPct val="0"/>
              </a:spcBef>
              <a:buFontTx/>
              <a:buNone/>
            </a:pPr>
            <a:endParaRPr lang="ko-KR" altLang="en-US" sz="1800">
              <a:latin typeface="Times New Roman" panose="02020603050405020304" pitchFamily="18" charset="0"/>
            </a:endParaRPr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220249" y="830182"/>
            <a:ext cx="7711264" cy="958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굴림"/>
              <a:buChar char="●"/>
              <a:defRPr sz="3200">
                <a:solidFill>
                  <a:srgbClr val="000000"/>
                </a:solidFill>
                <a:latin typeface="굴림"/>
                <a:ea typeface="굴림"/>
                <a:cs typeface="굴림"/>
              </a:defRPr>
            </a:lvl1pPr>
            <a:lvl2pPr marL="742950" indent="-285750">
              <a:spcBef>
                <a:spcPct val="20000"/>
              </a:spcBef>
              <a:buChar char="-"/>
              <a:defRPr sz="2800"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2pPr>
            <a:lvl3pPr marL="1143000" indent="-228600">
              <a:spcBef>
                <a:spcPct val="20000"/>
              </a:spcBef>
              <a:buChar char="●"/>
              <a:defRPr sz="2400"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3pPr>
            <a:lvl4pPr marL="1600200" indent="-228600">
              <a:spcBef>
                <a:spcPct val="20000"/>
              </a:spcBef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AU" sz="2000" b="1" dirty="0">
                <a:solidFill>
                  <a:schemeClr val="tx1"/>
                </a:solidFill>
              </a:rPr>
              <a:t>To understand which is the influence of meteorological conditions on welfare and performance of dairy sheep</a:t>
            </a:r>
            <a:endParaRPr lang="it-IT" sz="2000" b="1" dirty="0">
              <a:solidFill>
                <a:schemeClr val="tx1"/>
              </a:solidFill>
            </a:endParaRPr>
          </a:p>
        </p:txBody>
      </p:sp>
      <p:grpSp>
        <p:nvGrpSpPr>
          <p:cNvPr id="6" name="Gruppo 5"/>
          <p:cNvGrpSpPr/>
          <p:nvPr/>
        </p:nvGrpSpPr>
        <p:grpSpPr>
          <a:xfrm>
            <a:off x="19824" y="6283788"/>
            <a:ext cx="8857927" cy="407901"/>
            <a:chOff x="-70720" y="5603664"/>
            <a:chExt cx="8857927" cy="407901"/>
          </a:xfrm>
        </p:grpSpPr>
        <p:pic>
          <p:nvPicPr>
            <p:cNvPr id="7" name="Picture 4" descr="agris"/>
            <p:cNvPicPr>
              <a:picLocks noChangeAspect="1" noChangeArrowheads="1"/>
            </p:cNvPicPr>
            <p:nvPr/>
          </p:nvPicPr>
          <p:blipFill rotWithShape="1">
            <a:blip r:embed="rId2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Immagin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3" t="23460" r="4044" b="27802"/>
          <a:stretch>
            <a:fillRect/>
          </a:stretch>
        </p:blipFill>
        <p:spPr bwMode="auto">
          <a:xfrm>
            <a:off x="4944257" y="4177780"/>
            <a:ext cx="3596120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5"/>
          <a:srcRect b="27140"/>
          <a:stretch/>
        </p:blipFill>
        <p:spPr>
          <a:xfrm>
            <a:off x="551769" y="4130687"/>
            <a:ext cx="3596120" cy="196639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225424" y="3702957"/>
            <a:ext cx="28829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rgbClr val="002060"/>
                </a:solidFill>
              </a:rPr>
              <a:t>ST - STALL SYSTEM   </a:t>
            </a:r>
            <a:endParaRPr lang="it-IT" sz="2000" b="1" dirty="0">
              <a:solidFill>
                <a:srgbClr val="00206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744328" y="3686123"/>
            <a:ext cx="33315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rgbClr val="002060"/>
                </a:solidFill>
              </a:rPr>
              <a:t>PD - PADDOCK SYSTEM </a:t>
            </a:r>
            <a:endParaRPr lang="it-IT" sz="2000" b="1" dirty="0">
              <a:solidFill>
                <a:srgbClr val="002060"/>
              </a:solidFill>
            </a:endParaRPr>
          </a:p>
        </p:txBody>
      </p:sp>
      <p:sp>
        <p:nvSpPr>
          <p:cNvPr id="12" name="Line 3"/>
          <p:cNvSpPr>
            <a:spLocks noChangeShapeType="1"/>
          </p:cNvSpPr>
          <p:nvPr/>
        </p:nvSpPr>
        <p:spPr bwMode="auto">
          <a:xfrm>
            <a:off x="331465" y="608930"/>
            <a:ext cx="5939340" cy="0"/>
          </a:xfrm>
          <a:prstGeom prst="line">
            <a:avLst/>
          </a:prstGeom>
          <a:noFill/>
          <a:ln w="222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1595" tIns="45798" rIns="91595" bIns="45798">
            <a:spAutoFit/>
          </a:bodyPr>
          <a:lstStyle/>
          <a:p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187449" y="109016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 smtClean="0">
                <a:solidFill>
                  <a:srgbClr val="002060"/>
                </a:solidFill>
              </a:rPr>
              <a:t>Aim</a:t>
            </a:r>
            <a:endParaRPr lang="it-IT" sz="2000" b="1" dirty="0">
              <a:solidFill>
                <a:srgbClr val="00206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51581" y="2500201"/>
            <a:ext cx="8043129" cy="95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AU" sz="2000" b="1" dirty="0">
                <a:solidFill>
                  <a:srgbClr val="002060"/>
                </a:solidFill>
              </a:rPr>
              <a:t>Two homogeneous groups of ewes were subjected two different breeding conditions</a:t>
            </a:r>
            <a:endParaRPr lang="it-IT" sz="2000" b="1" dirty="0">
              <a:solidFill>
                <a:srgbClr val="002060"/>
              </a:solidFill>
            </a:endParaRPr>
          </a:p>
        </p:txBody>
      </p:sp>
      <p:sp>
        <p:nvSpPr>
          <p:cNvPr id="15" name="AutoShape 2" descr="Risultati immagini per obiettivo"/>
          <p:cNvSpPr>
            <a:spLocks noChangeAspect="1" noChangeArrowheads="1"/>
          </p:cNvSpPr>
          <p:nvPr/>
        </p:nvSpPr>
        <p:spPr bwMode="auto">
          <a:xfrm>
            <a:off x="-820663" y="-136526"/>
            <a:ext cx="1093713" cy="10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457" y="-5932"/>
            <a:ext cx="1807323" cy="180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63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6092105" y="400618"/>
            <a:ext cx="2647945" cy="462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4" b="1" kern="0" dirty="0" smtClean="0">
                <a:solidFill>
                  <a:schemeClr val="accent2">
                    <a:lumMod val="75000"/>
                  </a:schemeClr>
                </a:solidFill>
              </a:rPr>
              <a:t>N-W </a:t>
            </a:r>
            <a:r>
              <a:rPr lang="fr-FR" sz="2404" b="1" kern="0" dirty="0" err="1" smtClean="0">
                <a:solidFill>
                  <a:schemeClr val="accent2">
                    <a:lumMod val="75000"/>
                  </a:schemeClr>
                </a:solidFill>
              </a:rPr>
              <a:t>Sardinia</a:t>
            </a:r>
            <a:endParaRPr lang="it-IT" sz="2404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7" descr="428PX-~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1805" y="843062"/>
            <a:ext cx="3158246" cy="4420973"/>
          </a:xfrm>
          <a:prstGeom prst="rect">
            <a:avLst/>
          </a:prstGeom>
          <a:noFill/>
        </p:spPr>
      </p:pic>
      <p:pic>
        <p:nvPicPr>
          <p:cNvPr id="6" name="Immagine 5" descr="mond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43062"/>
            <a:ext cx="5005700" cy="4372626"/>
          </a:xfrm>
          <a:prstGeom prst="rect">
            <a:avLst/>
          </a:prstGeom>
        </p:spPr>
      </p:pic>
      <p:cxnSp>
        <p:nvCxnSpPr>
          <p:cNvPr id="11" name="Connettore 2 10"/>
          <p:cNvCxnSpPr/>
          <p:nvPr/>
        </p:nvCxnSpPr>
        <p:spPr>
          <a:xfrm flipV="1">
            <a:off x="2563713" y="2715270"/>
            <a:ext cx="4224389" cy="648072"/>
          </a:xfrm>
          <a:prstGeom prst="straightConnector1">
            <a:avLst/>
          </a:prstGeom>
          <a:ln w="38100" cap="sq" cmpd="sng">
            <a:solidFill>
              <a:srgbClr val="FFFF00">
                <a:alpha val="59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/>
          <p:cNvSpPr txBox="1"/>
          <p:nvPr/>
        </p:nvSpPr>
        <p:spPr>
          <a:xfrm>
            <a:off x="1857166" y="5523582"/>
            <a:ext cx="3163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2000" b="1" dirty="0"/>
              <a:t>AGRIS </a:t>
            </a:r>
            <a:r>
              <a:rPr lang="it-IT" altLang="it-IT" sz="2000" b="1" dirty="0" err="1" smtClean="0"/>
              <a:t>Research</a:t>
            </a:r>
            <a:r>
              <a:rPr lang="it-IT" altLang="it-IT" sz="2000" b="1" dirty="0" smtClean="0"/>
              <a:t> Station</a:t>
            </a:r>
            <a:endParaRPr lang="it-IT" altLang="it-IT" sz="2000" dirty="0">
              <a:solidFill>
                <a:schemeClr val="bg2"/>
              </a:solidFill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5581806" y="5379566"/>
            <a:ext cx="3158246" cy="832344"/>
          </a:xfrm>
          <a:prstGeom prst="rect">
            <a:avLst/>
          </a:prstGeom>
          <a:solidFill>
            <a:srgbClr val="75A5A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altLang="it-IT" sz="1603" b="1" dirty="0"/>
              <a:t>650 m </a:t>
            </a:r>
            <a:r>
              <a:rPr lang="it-IT" altLang="it-IT" sz="1603" b="1" dirty="0" err="1"/>
              <a:t>a.s.l</a:t>
            </a:r>
            <a:r>
              <a:rPr lang="it-IT" altLang="it-IT" sz="1603" b="1" dirty="0"/>
              <a:t>.</a:t>
            </a:r>
          </a:p>
          <a:p>
            <a:r>
              <a:rPr lang="it-IT" altLang="it-IT" sz="1603" b="1" dirty="0" err="1" smtClean="0"/>
              <a:t>Annual</a:t>
            </a:r>
            <a:r>
              <a:rPr lang="it-IT" altLang="it-IT" sz="1603" b="1" dirty="0" smtClean="0"/>
              <a:t> </a:t>
            </a:r>
            <a:r>
              <a:rPr lang="it-IT" altLang="it-IT" sz="1603" b="1" dirty="0" err="1" smtClean="0"/>
              <a:t>rainfall</a:t>
            </a:r>
            <a:r>
              <a:rPr lang="it-IT" altLang="it-IT" sz="1603" b="1" dirty="0" smtClean="0"/>
              <a:t>: 1000mm</a:t>
            </a:r>
            <a:endParaRPr lang="it-IT" altLang="it-IT" sz="1603" b="1" dirty="0"/>
          </a:p>
          <a:p>
            <a:r>
              <a:rPr lang="it-IT" altLang="it-IT" sz="1603" b="1" dirty="0"/>
              <a:t>T </a:t>
            </a:r>
            <a:r>
              <a:rPr lang="it-IT" altLang="it-IT" sz="1603" b="1" dirty="0" err="1"/>
              <a:t>Max</a:t>
            </a:r>
            <a:r>
              <a:rPr lang="it-IT" altLang="it-IT" sz="1603" b="1" dirty="0"/>
              <a:t>: </a:t>
            </a:r>
            <a:r>
              <a:rPr lang="it-IT" altLang="it-IT" sz="1603" b="1" dirty="0" smtClean="0"/>
              <a:t>28°C T </a:t>
            </a:r>
            <a:r>
              <a:rPr lang="it-IT" altLang="it-IT" sz="1603" b="1" dirty="0" err="1"/>
              <a:t>min</a:t>
            </a:r>
            <a:r>
              <a:rPr lang="it-IT" altLang="it-IT" sz="1603" b="1" dirty="0"/>
              <a:t>: </a:t>
            </a:r>
            <a:r>
              <a:rPr lang="it-IT" altLang="it-IT" sz="1603" b="1" dirty="0" smtClean="0"/>
              <a:t>3°C</a:t>
            </a:r>
            <a:endParaRPr lang="it-IT" altLang="it-IT" sz="1603" b="1" dirty="0"/>
          </a:p>
        </p:txBody>
      </p:sp>
      <p:grpSp>
        <p:nvGrpSpPr>
          <p:cNvPr id="13" name="Gruppo 12"/>
          <p:cNvGrpSpPr/>
          <p:nvPr/>
        </p:nvGrpSpPr>
        <p:grpSpPr>
          <a:xfrm>
            <a:off x="19824" y="6283788"/>
            <a:ext cx="8857927" cy="407901"/>
            <a:chOff x="-70720" y="5603664"/>
            <a:chExt cx="8857927" cy="407901"/>
          </a:xfrm>
        </p:grpSpPr>
        <p:pic>
          <p:nvPicPr>
            <p:cNvPr id="14" name="Picture 4" descr="agris"/>
            <p:cNvPicPr>
              <a:picLocks noChangeAspect="1" noChangeArrowheads="1"/>
            </p:cNvPicPr>
            <p:nvPr/>
          </p:nvPicPr>
          <p:blipFill rotWithShape="1">
            <a:blip r:embed="rId4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Immagin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Line 3"/>
          <p:cNvSpPr>
            <a:spLocks noChangeShapeType="1"/>
          </p:cNvSpPr>
          <p:nvPr/>
        </p:nvSpPr>
        <p:spPr bwMode="auto">
          <a:xfrm>
            <a:off x="19824" y="555030"/>
            <a:ext cx="5939340" cy="0"/>
          </a:xfrm>
          <a:prstGeom prst="line">
            <a:avLst/>
          </a:prstGeom>
          <a:noFill/>
          <a:ln w="222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1595" tIns="45798" rIns="91595" bIns="45798">
            <a:spAutoFit/>
          </a:bodyPr>
          <a:lstStyle/>
          <a:p>
            <a:endParaRPr lang="it-IT"/>
          </a:p>
        </p:txBody>
      </p:sp>
      <p:sp>
        <p:nvSpPr>
          <p:cNvPr id="2" name="CasellaDiTesto 1"/>
          <p:cNvSpPr txBox="1"/>
          <p:nvPr/>
        </p:nvSpPr>
        <p:spPr>
          <a:xfrm>
            <a:off x="187449" y="109016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>
                <a:solidFill>
                  <a:srgbClr val="002060"/>
                </a:solidFill>
              </a:rPr>
              <a:t>Where</a:t>
            </a:r>
            <a:endParaRPr lang="it-IT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09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4" r="25630"/>
          <a:stretch/>
        </p:blipFill>
        <p:spPr>
          <a:xfrm>
            <a:off x="-71449" y="-39936"/>
            <a:ext cx="4723393" cy="6910635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1" r="21387"/>
          <a:stretch/>
        </p:blipFill>
        <p:spPr>
          <a:xfrm>
            <a:off x="4474618" y="3693"/>
            <a:ext cx="4694817" cy="6869906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6452145" y="266998"/>
            <a:ext cx="14656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chemeClr val="tx1"/>
                </a:solidFill>
              </a:rPr>
              <a:t>PADDOCK</a:t>
            </a:r>
            <a:endParaRPr lang="it-IT" sz="2000" b="1" dirty="0">
              <a:solidFill>
                <a:schemeClr val="tx1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699617" y="266998"/>
            <a:ext cx="9943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chemeClr val="bg1"/>
                </a:solidFill>
              </a:rPr>
              <a:t>STALL</a:t>
            </a:r>
            <a:endParaRPr lang="it-IT" sz="2000" b="1" dirty="0">
              <a:solidFill>
                <a:schemeClr val="bg1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644332" y="898170"/>
            <a:ext cx="6605398" cy="646331"/>
          </a:xfrm>
          <a:prstGeom prst="rect">
            <a:avLst/>
          </a:prstGeom>
          <a:gradFill>
            <a:gsLst>
              <a:gs pos="0">
                <a:srgbClr val="F2F2F2">
                  <a:gamma/>
                  <a:shade val="77647"/>
                  <a:invGamma/>
                </a:srgbClr>
              </a:gs>
              <a:gs pos="50000">
                <a:srgbClr val="F2F2F2"/>
              </a:gs>
              <a:gs pos="100000">
                <a:srgbClr val="F2F2F2">
                  <a:gamma/>
                  <a:shade val="77647"/>
                  <a:invGamma/>
                </a:srgb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chemeClr val="tx1"/>
                </a:solidFill>
              </a:rPr>
              <a:t>16 ANIMALS PER GROUP</a:t>
            </a:r>
          </a:p>
          <a:p>
            <a:r>
              <a:rPr lang="it-IT" b="1" dirty="0" smtClean="0">
                <a:solidFill>
                  <a:schemeClr val="tx1"/>
                </a:solidFill>
              </a:rPr>
              <a:t>AUTOCHTHONOUS BREED OF SARDINIAN DAIRY EWES</a:t>
            </a:r>
            <a:endParaRPr lang="it-IT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828797"/>
              </p:ext>
            </p:extLst>
          </p:nvPr>
        </p:nvGraphicFramePr>
        <p:xfrm>
          <a:off x="4662235" y="4140820"/>
          <a:ext cx="4319587" cy="2515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039"/>
                <a:gridCol w="2503548"/>
              </a:tblGrid>
              <a:tr h="778691"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solidFill>
                            <a:schemeClr val="tx1"/>
                          </a:solidFill>
                        </a:rPr>
                        <a:t>Season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04" marB="45704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err="1" smtClean="0">
                          <a:solidFill>
                            <a:schemeClr val="tx1"/>
                          </a:solidFill>
                        </a:rPr>
                        <a:t>Physiological</a:t>
                      </a:r>
                      <a:r>
                        <a:rPr lang="it-IT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1800" dirty="0" err="1" smtClean="0">
                          <a:solidFill>
                            <a:schemeClr val="tx1"/>
                          </a:solidFill>
                        </a:rPr>
                        <a:t>phase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0" marR="91430" marT="45704" marB="45704">
                    <a:solidFill>
                      <a:srgbClr val="92D050"/>
                    </a:solidFill>
                  </a:tcPr>
                </a:tc>
              </a:tr>
              <a:tr h="36571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Summer</a:t>
                      </a:r>
                      <a:endParaRPr lang="it-IT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0" marR="91430" marT="45704" marB="45704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End </a:t>
                      </a:r>
                      <a:r>
                        <a:rPr lang="it-IT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lactation</a:t>
                      </a:r>
                      <a:r>
                        <a:rPr lang="it-IT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</a:p>
                    <a:p>
                      <a:pPr marL="0" algn="l" defTabSz="914400" rtl="0" eaLnBrk="1" latinLnBrk="0" hangingPunct="1"/>
                      <a:r>
                        <a:rPr lang="it-IT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Mating</a:t>
                      </a:r>
                      <a:r>
                        <a:rPr lang="it-IT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period</a:t>
                      </a:r>
                      <a:endParaRPr lang="it-IT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0" marR="91430" marT="45704" marB="45704">
                    <a:solidFill>
                      <a:srgbClr val="92D050"/>
                    </a:solidFill>
                  </a:tcPr>
                </a:tc>
              </a:tr>
              <a:tr h="36571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Autumn</a:t>
                      </a:r>
                      <a:endParaRPr lang="it-IT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0" marR="91430" marT="45704" marB="45704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Lambing</a:t>
                      </a:r>
                      <a:endParaRPr lang="it-IT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0" marR="91430" marT="45704" marB="45704">
                    <a:solidFill>
                      <a:srgbClr val="92D050"/>
                    </a:solidFill>
                  </a:tcPr>
                </a:tc>
              </a:tr>
              <a:tr h="36571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Winter</a:t>
                      </a:r>
                      <a:endParaRPr lang="it-IT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0" marR="91430" marT="45704" marB="45704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Early</a:t>
                      </a:r>
                      <a:r>
                        <a:rPr lang="it-IT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lactaction</a:t>
                      </a:r>
                      <a:endParaRPr lang="it-IT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0" marR="91430" marT="45704" marB="45704">
                    <a:solidFill>
                      <a:srgbClr val="92D050"/>
                    </a:solidFill>
                  </a:tcPr>
                </a:tc>
              </a:tr>
              <a:tr h="36571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Spring</a:t>
                      </a:r>
                      <a:endParaRPr lang="it-IT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0" marR="91430" marT="45704" marB="45704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Mid</a:t>
                      </a:r>
                      <a:r>
                        <a:rPr lang="it-IT" sz="18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80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Lataction</a:t>
                      </a:r>
                      <a:endParaRPr lang="it-IT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0" marR="91430" marT="45704" marB="45704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9" name="Rettangolo 8"/>
          <p:cNvSpPr/>
          <p:nvPr/>
        </p:nvSpPr>
        <p:spPr>
          <a:xfrm>
            <a:off x="4641423" y="3625851"/>
            <a:ext cx="49616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 each season: 4 </a:t>
            </a:r>
            <a:r>
              <a:rPr lang="en-A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week measurement </a:t>
            </a:r>
            <a:r>
              <a:rPr lang="en-A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period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4637427" y="3164185"/>
            <a:ext cx="457835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between </a:t>
            </a:r>
            <a:r>
              <a:rPr lang="en-A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July 2011 and May </a:t>
            </a:r>
            <a:r>
              <a:rPr lang="en-A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2013</a:t>
            </a:r>
            <a:endParaRPr lang="it-IT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15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25"/>
          <p:cNvSpPr>
            <a:spLocks noChangeArrowheads="1"/>
          </p:cNvSpPr>
          <p:nvPr/>
        </p:nvSpPr>
        <p:spPr bwMode="auto">
          <a:xfrm>
            <a:off x="331465" y="5533453"/>
            <a:ext cx="84742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dirty="0" err="1">
                <a:solidFill>
                  <a:srgbClr val="000000"/>
                </a:solidFill>
                <a:latin typeface="굴림"/>
                <a:cs typeface="굴림"/>
              </a:rPr>
              <a:t>Each</a:t>
            </a:r>
            <a:r>
              <a:rPr lang="it-IT" altLang="it-IT" dirty="0">
                <a:solidFill>
                  <a:srgbClr val="000000"/>
                </a:solidFill>
                <a:latin typeface="굴림"/>
                <a:cs typeface="굴림"/>
              </a:rPr>
              <a:t> </a:t>
            </a:r>
            <a:r>
              <a:rPr lang="it-IT" altLang="it-IT" dirty="0" err="1" smtClean="0">
                <a:solidFill>
                  <a:srgbClr val="000000"/>
                </a:solidFill>
                <a:latin typeface="굴림"/>
                <a:cs typeface="굴림"/>
              </a:rPr>
              <a:t>group</a:t>
            </a:r>
            <a:r>
              <a:rPr lang="it-IT" altLang="it-IT" dirty="0" smtClean="0">
                <a:solidFill>
                  <a:srgbClr val="000000"/>
                </a:solidFill>
                <a:latin typeface="굴림"/>
                <a:cs typeface="굴림"/>
              </a:rPr>
              <a:t> </a:t>
            </a:r>
            <a:r>
              <a:rPr lang="it-IT" altLang="it-IT" dirty="0" err="1" smtClean="0">
                <a:solidFill>
                  <a:srgbClr val="000000"/>
                </a:solidFill>
                <a:latin typeface="굴림"/>
                <a:cs typeface="굴림"/>
              </a:rPr>
              <a:t>were</a:t>
            </a:r>
            <a:r>
              <a:rPr lang="it-IT" altLang="it-IT" dirty="0" smtClean="0">
                <a:solidFill>
                  <a:srgbClr val="000000"/>
                </a:solidFill>
                <a:latin typeface="굴림"/>
                <a:cs typeface="굴림"/>
              </a:rPr>
              <a:t> </a:t>
            </a:r>
            <a:r>
              <a:rPr lang="it-IT" altLang="it-IT" dirty="0" err="1" smtClean="0">
                <a:solidFill>
                  <a:srgbClr val="000000"/>
                </a:solidFill>
                <a:latin typeface="굴림"/>
                <a:cs typeface="굴림"/>
              </a:rPr>
              <a:t>fed</a:t>
            </a:r>
            <a:r>
              <a:rPr lang="it-IT" altLang="it-IT" dirty="0" smtClean="0">
                <a:solidFill>
                  <a:srgbClr val="000000"/>
                </a:solidFill>
                <a:latin typeface="굴림"/>
                <a:cs typeface="굴림"/>
              </a:rPr>
              <a:t> </a:t>
            </a:r>
            <a:r>
              <a:rPr lang="it-IT" altLang="it-IT" dirty="0">
                <a:solidFill>
                  <a:srgbClr val="000000"/>
                </a:solidFill>
                <a:latin typeface="굴림"/>
                <a:cs typeface="굴림"/>
              </a:rPr>
              <a:t>with </a:t>
            </a:r>
            <a:r>
              <a:rPr lang="it-IT" altLang="it-IT" dirty="0" smtClean="0">
                <a:solidFill>
                  <a:srgbClr val="000000"/>
                </a:solidFill>
                <a:latin typeface="굴림"/>
                <a:cs typeface="굴림"/>
              </a:rPr>
              <a:t>the </a:t>
            </a:r>
            <a:r>
              <a:rPr lang="it-IT" altLang="it-IT" dirty="0" err="1" smtClean="0">
                <a:solidFill>
                  <a:srgbClr val="000000"/>
                </a:solidFill>
                <a:latin typeface="굴림"/>
                <a:cs typeface="굴림"/>
              </a:rPr>
              <a:t>same</a:t>
            </a:r>
            <a:r>
              <a:rPr lang="it-IT" altLang="it-IT" dirty="0" smtClean="0">
                <a:solidFill>
                  <a:srgbClr val="000000"/>
                </a:solidFill>
                <a:latin typeface="굴림"/>
                <a:cs typeface="굴림"/>
              </a:rPr>
              <a:t> </a:t>
            </a:r>
            <a:r>
              <a:rPr lang="it-IT" altLang="it-IT" dirty="0" err="1" smtClean="0">
                <a:solidFill>
                  <a:srgbClr val="000000"/>
                </a:solidFill>
                <a:latin typeface="굴림"/>
                <a:cs typeface="굴림"/>
              </a:rPr>
              <a:t>amount</a:t>
            </a:r>
            <a:r>
              <a:rPr lang="it-IT" altLang="it-IT" dirty="0" smtClean="0">
                <a:solidFill>
                  <a:srgbClr val="000000"/>
                </a:solidFill>
                <a:latin typeface="굴림"/>
                <a:cs typeface="굴림"/>
              </a:rPr>
              <a:t> of </a:t>
            </a:r>
            <a:r>
              <a:rPr lang="it-IT" altLang="it-IT" dirty="0" err="1" smtClean="0">
                <a:solidFill>
                  <a:srgbClr val="000000"/>
                </a:solidFill>
                <a:latin typeface="굴림"/>
                <a:cs typeface="굴림"/>
              </a:rPr>
              <a:t>hay</a:t>
            </a:r>
            <a:r>
              <a:rPr lang="it-IT" altLang="it-IT" dirty="0" smtClean="0">
                <a:solidFill>
                  <a:srgbClr val="000000"/>
                </a:solidFill>
                <a:latin typeface="굴림"/>
                <a:cs typeface="굴림"/>
              </a:rPr>
              <a:t> and concentrate </a:t>
            </a:r>
            <a:endParaRPr lang="it-IT" altLang="it-IT" dirty="0">
              <a:solidFill>
                <a:srgbClr val="000000"/>
              </a:solidFill>
              <a:latin typeface="굴림"/>
              <a:cs typeface="굴림"/>
            </a:endParaRPr>
          </a:p>
        </p:txBody>
      </p:sp>
      <p:graphicFrame>
        <p:nvGraphicFramePr>
          <p:cNvPr id="20" name="Tabella 19"/>
          <p:cNvGraphicFramePr>
            <a:graphicFrameLocks noGrp="1"/>
          </p:cNvGraphicFramePr>
          <p:nvPr>
            <p:extLst/>
          </p:nvPr>
        </p:nvGraphicFramePr>
        <p:xfrm>
          <a:off x="331465" y="2279437"/>
          <a:ext cx="8323347" cy="3009035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1800200"/>
                <a:gridCol w="1517300"/>
                <a:gridCol w="1768028"/>
                <a:gridCol w="1169110"/>
                <a:gridCol w="899599"/>
                <a:gridCol w="1169110"/>
              </a:tblGrid>
              <a:tr h="26087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it-IT" sz="1400" b="1" i="0" kern="1200" dirty="0">
                        <a:solidFill>
                          <a:schemeClr val="tx1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it-IT" sz="1400" b="1" i="0" kern="1200" dirty="0">
                        <a:solidFill>
                          <a:schemeClr val="tx1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t-IT" sz="1400" b="1" i="0" u="none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A</a:t>
                      </a:r>
                      <a:endParaRPr lang="it-IT" sz="1400" b="1" i="0" u="none" kern="1200" dirty="0">
                        <a:solidFill>
                          <a:schemeClr val="tx1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t-IT" sz="1400" b="1" i="0" u="none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W</a:t>
                      </a:r>
                      <a:endParaRPr lang="it-IT" sz="1400" b="1" i="0" u="none" kern="1200" dirty="0">
                        <a:solidFill>
                          <a:schemeClr val="tx1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t-IT" sz="1400" b="1" i="0" u="none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S</a:t>
                      </a:r>
                      <a:endParaRPr lang="it-IT" sz="1400" b="1" i="0" u="none" kern="1200" dirty="0">
                        <a:solidFill>
                          <a:schemeClr val="tx1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t-IT" sz="1400" b="1" i="0" u="none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+mn-ea"/>
                          <a:cs typeface="Tahoma" pitchFamily="34" charset="0"/>
                        </a:rPr>
                        <a:t>Su</a:t>
                      </a:r>
                      <a:endParaRPr lang="it-IT" sz="1400" b="1" i="0" u="none" kern="1200" dirty="0">
                        <a:solidFill>
                          <a:schemeClr val="tx1"/>
                        </a:solidFill>
                        <a:latin typeface="Tahoma" pitchFamily="34" charset="0"/>
                        <a:ea typeface="+mn-ea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087">
                <a:tc>
                  <a:txBody>
                    <a:bodyPr/>
                    <a:lstStyle/>
                    <a:p>
                      <a:pPr algn="l"/>
                      <a:endParaRPr lang="it-IT" sz="1400" b="1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69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1" baseline="30000" dirty="0" smtClean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>
                        <a:solidFill>
                          <a:srgbClr val="FF0000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6989" rtl="0" eaLnBrk="1" latinLnBrk="0" hangingPunct="1"/>
                      <a:r>
                        <a:rPr lang="it-IT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1° </a:t>
                      </a:r>
                      <a:r>
                        <a:rPr lang="it-IT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lang="it-IT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>
                        <a:solidFill>
                          <a:srgbClr val="002060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087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Concentrate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69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kg head</a:t>
                      </a:r>
                      <a:r>
                        <a:rPr lang="it-IT" sz="1400" b="1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die</a:t>
                      </a:r>
                      <a:r>
                        <a:rPr lang="it-IT" sz="1400" b="1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it-IT" sz="1400" b="1" baseline="30000" dirty="0" smtClean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0.45</a:t>
                      </a:r>
                      <a:endParaRPr lang="it-IT" sz="1400" dirty="0">
                        <a:solidFill>
                          <a:srgbClr val="FF0000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0.24 </a:t>
                      </a:r>
                      <a:endParaRPr lang="it-IT" sz="1400" dirty="0">
                        <a:solidFill>
                          <a:srgbClr val="FF0000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0.25</a:t>
                      </a:r>
                      <a:endParaRPr lang="it-IT" sz="14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0.39 </a:t>
                      </a:r>
                      <a:endParaRPr lang="it-IT" sz="1400" dirty="0">
                        <a:solidFill>
                          <a:srgbClr val="002060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9129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 err="1" smtClean="0">
                          <a:solidFill>
                            <a:schemeClr val="tx1"/>
                          </a:solidFill>
                        </a:rPr>
                        <a:t>Hay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69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kg head</a:t>
                      </a:r>
                      <a:r>
                        <a:rPr lang="it-IT" sz="1400" b="1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die</a:t>
                      </a:r>
                      <a:r>
                        <a:rPr lang="it-IT" sz="1400" b="1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it-IT" sz="1400" b="1" baseline="30000" dirty="0" smtClean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1.34</a:t>
                      </a:r>
                      <a:endParaRPr lang="it-IT" sz="14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2.22</a:t>
                      </a:r>
                      <a:endParaRPr lang="it-IT" sz="14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>
                          <a:solidFill>
                            <a:schemeClr val="dk1"/>
                          </a:solidFill>
                          <a:latin typeface="+mn-lt"/>
                          <a:cs typeface="+mn-cs"/>
                        </a:rPr>
                        <a:t>1.89</a:t>
                      </a:r>
                      <a:endParaRPr lang="it-IT" sz="1400" dirty="0">
                        <a:solidFill>
                          <a:srgbClr val="002060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1.58</a:t>
                      </a:r>
                      <a:endParaRPr lang="it-IT" sz="14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2713">
                <a:tc>
                  <a:txBody>
                    <a:bodyPr/>
                    <a:lstStyle/>
                    <a:p>
                      <a:pPr algn="l"/>
                      <a:r>
                        <a:rPr lang="it-IT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Water </a:t>
                      </a:r>
                      <a:r>
                        <a:rPr lang="it-IT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consumption</a:t>
                      </a:r>
                      <a:endParaRPr lang="it-IT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28" marB="457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69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l head</a:t>
                      </a:r>
                      <a:r>
                        <a:rPr lang="it-IT" sz="1400" b="1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die</a:t>
                      </a:r>
                      <a:r>
                        <a:rPr lang="it-IT" sz="1400" b="1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it-IT" sz="1400" b="1" baseline="30000" dirty="0" smtClean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6989" rtl="0" eaLnBrk="1" latinLnBrk="0" hangingPunct="1"/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3.3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6989" rtl="0" eaLnBrk="1" latinLnBrk="0" hangingPunct="1"/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5.1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6989" rtl="0" eaLnBrk="1" latinLnBrk="0" hangingPunct="1"/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4.4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6989" rtl="0" eaLnBrk="1" latinLnBrk="0" hangingPunct="1"/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569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it-IT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28" marB="457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it-IT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28" marB="457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algn="ctr" defTabSz="686989" rtl="0" eaLnBrk="1" latinLnBrk="0" hangingPunct="1"/>
                      <a:r>
                        <a:rPr lang="it-IT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2° </a:t>
                      </a:r>
                      <a:r>
                        <a:rPr lang="it-IT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lang="it-IT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it-IT" sz="14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it-IT" sz="1400" dirty="0">
                        <a:solidFill>
                          <a:srgbClr val="002060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it-IT" sz="14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39129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Concentrate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69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kg head</a:t>
                      </a:r>
                      <a:r>
                        <a:rPr lang="it-IT" sz="1400" b="1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die</a:t>
                      </a:r>
                      <a:r>
                        <a:rPr lang="it-IT" sz="1400" b="1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it-IT" sz="1400" b="1" baseline="30000" dirty="0" smtClean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0.21</a:t>
                      </a:r>
                      <a:endParaRPr lang="it-IT" sz="1400" dirty="0">
                        <a:solidFill>
                          <a:srgbClr val="FF0000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0.43</a:t>
                      </a:r>
                      <a:endParaRPr lang="it-IT" sz="1400" dirty="0">
                        <a:solidFill>
                          <a:srgbClr val="FF0000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0.40</a:t>
                      </a:r>
                      <a:endParaRPr lang="it-IT" sz="14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0.22</a:t>
                      </a:r>
                      <a:endParaRPr lang="it-IT" sz="14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9129">
                <a:tc>
                  <a:txBody>
                    <a:bodyPr/>
                    <a:lstStyle/>
                    <a:p>
                      <a:pPr algn="l"/>
                      <a:r>
                        <a:rPr lang="it-IT" sz="1400" b="1" dirty="0" err="1" smtClean="0">
                          <a:solidFill>
                            <a:schemeClr val="tx1"/>
                          </a:solidFill>
                        </a:rPr>
                        <a:t>Hay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69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kg head</a:t>
                      </a:r>
                      <a:r>
                        <a:rPr lang="it-IT" sz="1400" b="1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die</a:t>
                      </a:r>
                      <a:r>
                        <a:rPr lang="it-IT" sz="1400" b="1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it-IT" sz="1400" b="1" baseline="30000" dirty="0" smtClean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1.38</a:t>
                      </a:r>
                      <a:endParaRPr lang="it-IT" sz="1400" dirty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1.48 </a:t>
                      </a:r>
                      <a:endParaRPr lang="it-IT" sz="1400" dirty="0">
                        <a:solidFill>
                          <a:srgbClr val="FF0000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1.69</a:t>
                      </a:r>
                      <a:endParaRPr lang="it-IT" sz="1400" dirty="0">
                        <a:solidFill>
                          <a:srgbClr val="FF0000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1.46</a:t>
                      </a:r>
                      <a:endParaRPr lang="it-IT" sz="1400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9129">
                <a:tc>
                  <a:txBody>
                    <a:bodyPr/>
                    <a:lstStyle/>
                    <a:p>
                      <a:pPr algn="l"/>
                      <a:r>
                        <a:rPr lang="it-IT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Water </a:t>
                      </a:r>
                      <a:r>
                        <a:rPr lang="it-IT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consumption</a:t>
                      </a:r>
                      <a:endParaRPr lang="it-IT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28" marB="457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69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l head</a:t>
                      </a:r>
                      <a:r>
                        <a:rPr lang="it-IT" sz="1400" b="1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die</a:t>
                      </a:r>
                      <a:r>
                        <a:rPr lang="it-IT" sz="1400" b="1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it-IT" sz="1400" b="1" baseline="30000" dirty="0" smtClean="0">
                        <a:solidFill>
                          <a:schemeClr val="tx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7" marR="91447" marT="45728" marB="4572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6989" rtl="0" eaLnBrk="1" latinLnBrk="0" hangingPunct="1"/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2.7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6989" rtl="0" eaLnBrk="1" latinLnBrk="0" hangingPunct="1"/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3.8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6989" rtl="0" eaLnBrk="1" latinLnBrk="0" hangingPunct="1"/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5.3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6989" rtl="0" eaLnBrk="1" latinLnBrk="0" hangingPunct="1"/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4.6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7" marR="91447" marT="45728" marB="457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0" name="Gruppo 9"/>
          <p:cNvGrpSpPr/>
          <p:nvPr/>
        </p:nvGrpSpPr>
        <p:grpSpPr>
          <a:xfrm>
            <a:off x="19824" y="6283788"/>
            <a:ext cx="8857927" cy="407901"/>
            <a:chOff x="-70720" y="5603664"/>
            <a:chExt cx="8857927" cy="407901"/>
          </a:xfrm>
        </p:grpSpPr>
        <p:pic>
          <p:nvPicPr>
            <p:cNvPr id="11" name="Picture 4" descr="agris"/>
            <p:cNvPicPr>
              <a:picLocks noChangeAspect="1" noChangeArrowheads="1"/>
            </p:cNvPicPr>
            <p:nvPr/>
          </p:nvPicPr>
          <p:blipFill rotWithShape="1">
            <a:blip r:embed="rId2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Immagin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6881" y="-29221"/>
            <a:ext cx="3342994" cy="173949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21" y="-29221"/>
            <a:ext cx="3187264" cy="173949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835521" y="1762206"/>
            <a:ext cx="79399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>
                <a:solidFill>
                  <a:srgbClr val="002060"/>
                </a:solidFill>
              </a:rPr>
              <a:t>Diet</a:t>
            </a:r>
            <a:r>
              <a:rPr lang="it-IT" sz="2000" b="1" dirty="0">
                <a:solidFill>
                  <a:srgbClr val="002060"/>
                </a:solidFill>
              </a:rPr>
              <a:t> </a:t>
            </a:r>
            <a:r>
              <a:rPr lang="it-IT" sz="2000" b="1" dirty="0" err="1">
                <a:solidFill>
                  <a:srgbClr val="002060"/>
                </a:solidFill>
              </a:rPr>
              <a:t>offered</a:t>
            </a:r>
            <a:r>
              <a:rPr lang="it-IT" sz="2000" b="1" dirty="0">
                <a:solidFill>
                  <a:srgbClr val="002060"/>
                </a:solidFill>
              </a:rPr>
              <a:t> to the </a:t>
            </a:r>
            <a:r>
              <a:rPr lang="it-IT" sz="2000" b="1" dirty="0" err="1">
                <a:solidFill>
                  <a:srgbClr val="002060"/>
                </a:solidFill>
              </a:rPr>
              <a:t>experimental</a:t>
            </a:r>
            <a:r>
              <a:rPr lang="it-IT" sz="2000" b="1" dirty="0">
                <a:solidFill>
                  <a:srgbClr val="002060"/>
                </a:solidFill>
              </a:rPr>
              <a:t> </a:t>
            </a:r>
            <a:r>
              <a:rPr lang="it-IT" sz="2000" b="1" dirty="0" err="1">
                <a:solidFill>
                  <a:srgbClr val="002060"/>
                </a:solidFill>
              </a:rPr>
              <a:t>groups</a:t>
            </a:r>
            <a:r>
              <a:rPr lang="it-IT" sz="2000" b="1" dirty="0">
                <a:solidFill>
                  <a:srgbClr val="002060"/>
                </a:solidFill>
              </a:rPr>
              <a:t> </a:t>
            </a:r>
            <a:r>
              <a:rPr lang="it-IT" sz="2000" b="1" dirty="0" err="1">
                <a:solidFill>
                  <a:srgbClr val="002060"/>
                </a:solidFill>
              </a:rPr>
              <a:t>during</a:t>
            </a:r>
            <a:r>
              <a:rPr lang="it-IT" sz="2000" b="1" dirty="0">
                <a:solidFill>
                  <a:srgbClr val="002060"/>
                </a:solidFill>
              </a:rPr>
              <a:t> the </a:t>
            </a:r>
            <a:r>
              <a:rPr lang="it-IT" sz="2000" b="1" dirty="0" err="1">
                <a:solidFill>
                  <a:srgbClr val="002060"/>
                </a:solidFill>
              </a:rPr>
              <a:t>two</a:t>
            </a:r>
            <a:r>
              <a:rPr lang="it-IT" sz="2000" b="1" dirty="0">
                <a:solidFill>
                  <a:srgbClr val="002060"/>
                </a:solidFill>
              </a:rPr>
              <a:t> </a:t>
            </a:r>
            <a:r>
              <a:rPr lang="it-IT" sz="2000" b="1" dirty="0" err="1">
                <a:solidFill>
                  <a:srgbClr val="002060"/>
                </a:solidFill>
              </a:rPr>
              <a:t>year</a:t>
            </a:r>
            <a:r>
              <a:rPr lang="it-IT" sz="2000" b="1" dirty="0">
                <a:solidFill>
                  <a:srgbClr val="002060"/>
                </a:solidFill>
              </a:rPr>
              <a:t> trial</a:t>
            </a:r>
          </a:p>
        </p:txBody>
      </p:sp>
    </p:spTree>
    <p:extLst>
      <p:ext uri="{BB962C8B-B14F-4D97-AF65-F5344CB8AC3E}">
        <p14:creationId xmlns:p14="http://schemas.microsoft.com/office/powerpoint/2010/main" val="135841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7924532"/>
              </p:ext>
            </p:extLst>
          </p:nvPr>
        </p:nvGraphicFramePr>
        <p:xfrm>
          <a:off x="221120" y="867921"/>
          <a:ext cx="4572000" cy="2472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7647753"/>
              </p:ext>
            </p:extLst>
          </p:nvPr>
        </p:nvGraphicFramePr>
        <p:xfrm>
          <a:off x="253342" y="3612864"/>
          <a:ext cx="4572000" cy="2409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asellaDiTesto 1"/>
          <p:cNvSpPr txBox="1"/>
          <p:nvPr/>
        </p:nvSpPr>
        <p:spPr>
          <a:xfrm>
            <a:off x="5083993" y="1491134"/>
            <a:ext cx="122413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First </a:t>
            </a:r>
            <a:r>
              <a:rPr lang="it-IT" dirty="0" err="1" smtClean="0"/>
              <a:t>year</a:t>
            </a:r>
            <a:endParaRPr lang="it-IT" dirty="0"/>
          </a:p>
        </p:txBody>
      </p:sp>
      <p:graphicFrame>
        <p:nvGraphicFramePr>
          <p:cNvPr id="11" name="Gra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916016"/>
              </p:ext>
            </p:extLst>
          </p:nvPr>
        </p:nvGraphicFramePr>
        <p:xfrm>
          <a:off x="6485797" y="981692"/>
          <a:ext cx="2568228" cy="1721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CasellaDiTesto 11"/>
          <p:cNvSpPr txBox="1"/>
          <p:nvPr/>
        </p:nvSpPr>
        <p:spPr>
          <a:xfrm>
            <a:off x="4867969" y="4659486"/>
            <a:ext cx="18634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Second  </a:t>
            </a:r>
            <a:r>
              <a:rPr lang="it-IT" dirty="0" err="1" smtClean="0"/>
              <a:t>year</a:t>
            </a:r>
            <a:endParaRPr lang="it-IT" dirty="0"/>
          </a:p>
        </p:txBody>
      </p:sp>
      <p:graphicFrame>
        <p:nvGraphicFramePr>
          <p:cNvPr id="13" name="Gra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4379022"/>
              </p:ext>
            </p:extLst>
          </p:nvPr>
        </p:nvGraphicFramePr>
        <p:xfrm>
          <a:off x="5914247" y="3869423"/>
          <a:ext cx="3139778" cy="2064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Line 3"/>
          <p:cNvSpPr>
            <a:spLocks noChangeShapeType="1"/>
          </p:cNvSpPr>
          <p:nvPr/>
        </p:nvSpPr>
        <p:spPr bwMode="auto">
          <a:xfrm>
            <a:off x="331465" y="493706"/>
            <a:ext cx="8223250" cy="0"/>
          </a:xfrm>
          <a:prstGeom prst="line">
            <a:avLst/>
          </a:prstGeom>
          <a:noFill/>
          <a:ln w="222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595" tIns="45798" rIns="91595" bIns="45798">
            <a:spAutoFit/>
          </a:bodyPr>
          <a:lstStyle/>
          <a:p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204407" y="69799"/>
            <a:ext cx="8823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it-IT" b="1" dirty="0">
                <a:solidFill>
                  <a:srgbClr val="002060"/>
                </a:solidFill>
              </a:rPr>
              <a:t>Energy </a:t>
            </a:r>
            <a:r>
              <a:rPr lang="it-IT" altLang="it-IT" b="1" dirty="0" err="1">
                <a:solidFill>
                  <a:srgbClr val="002060"/>
                </a:solidFill>
              </a:rPr>
              <a:t>animal</a:t>
            </a:r>
            <a:r>
              <a:rPr lang="it-IT" altLang="it-IT" b="1" dirty="0">
                <a:solidFill>
                  <a:srgbClr val="002060"/>
                </a:solidFill>
              </a:rPr>
              <a:t> </a:t>
            </a:r>
            <a:r>
              <a:rPr lang="it-IT" altLang="it-IT" b="1" dirty="0" err="1">
                <a:solidFill>
                  <a:srgbClr val="002060"/>
                </a:solidFill>
              </a:rPr>
              <a:t>requirement</a:t>
            </a:r>
            <a:r>
              <a:rPr lang="it-IT" altLang="it-IT" b="1" dirty="0">
                <a:solidFill>
                  <a:srgbClr val="002060"/>
                </a:solidFill>
              </a:rPr>
              <a:t> (</a:t>
            </a:r>
            <a:r>
              <a:rPr lang="it-IT" altLang="it-IT" b="1" dirty="0" err="1">
                <a:solidFill>
                  <a:srgbClr val="002060"/>
                </a:solidFill>
              </a:rPr>
              <a:t>UFLReq</a:t>
            </a:r>
            <a:r>
              <a:rPr lang="it-IT" altLang="it-IT" b="1" dirty="0">
                <a:solidFill>
                  <a:srgbClr val="002060"/>
                </a:solidFill>
              </a:rPr>
              <a:t> ) and </a:t>
            </a:r>
            <a:r>
              <a:rPr lang="it-IT" altLang="it-IT" b="1" dirty="0" err="1">
                <a:solidFill>
                  <a:srgbClr val="002060"/>
                </a:solidFill>
              </a:rPr>
              <a:t>energy</a:t>
            </a:r>
            <a:r>
              <a:rPr lang="it-IT" altLang="it-IT" b="1" dirty="0">
                <a:solidFill>
                  <a:srgbClr val="002060"/>
                </a:solidFill>
              </a:rPr>
              <a:t> </a:t>
            </a:r>
            <a:r>
              <a:rPr lang="it-IT" altLang="it-IT" b="1" dirty="0" err="1">
                <a:solidFill>
                  <a:srgbClr val="002060"/>
                </a:solidFill>
              </a:rPr>
              <a:t>offered</a:t>
            </a:r>
            <a:r>
              <a:rPr lang="it-IT" altLang="it-IT" b="1" dirty="0">
                <a:solidFill>
                  <a:srgbClr val="002060"/>
                </a:solidFill>
              </a:rPr>
              <a:t> with the </a:t>
            </a:r>
            <a:r>
              <a:rPr lang="it-IT" altLang="it-IT" b="1" dirty="0" err="1" smtClean="0">
                <a:solidFill>
                  <a:srgbClr val="002060"/>
                </a:solidFill>
              </a:rPr>
              <a:t>diet</a:t>
            </a:r>
            <a:r>
              <a:rPr lang="it-IT" altLang="it-IT" b="1" dirty="0" smtClean="0">
                <a:solidFill>
                  <a:srgbClr val="002060"/>
                </a:solidFill>
              </a:rPr>
              <a:t> (UFL tot) 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endParaRPr lang="it-IT" b="1" dirty="0">
              <a:solidFill>
                <a:srgbClr val="002060"/>
              </a:solidFill>
            </a:endParaRPr>
          </a:p>
        </p:txBody>
      </p:sp>
      <p:grpSp>
        <p:nvGrpSpPr>
          <p:cNvPr id="15" name="Gruppo 14"/>
          <p:cNvGrpSpPr/>
          <p:nvPr/>
        </p:nvGrpSpPr>
        <p:grpSpPr>
          <a:xfrm>
            <a:off x="19824" y="6483833"/>
            <a:ext cx="8857927" cy="407901"/>
            <a:chOff x="-70720" y="5603664"/>
            <a:chExt cx="8857927" cy="407901"/>
          </a:xfrm>
        </p:grpSpPr>
        <p:pic>
          <p:nvPicPr>
            <p:cNvPr id="16" name="Picture 4" descr="agris"/>
            <p:cNvPicPr>
              <a:picLocks noChangeAspect="1" noChangeArrowheads="1"/>
            </p:cNvPicPr>
            <p:nvPr/>
          </p:nvPicPr>
          <p:blipFill rotWithShape="1">
            <a:blip r:embed="rId6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Immagin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0880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asellaDiTesto 5"/>
          <p:cNvSpPr txBox="1">
            <a:spLocks noChangeArrowheads="1"/>
          </p:cNvSpPr>
          <p:nvPr/>
        </p:nvSpPr>
        <p:spPr bwMode="auto">
          <a:xfrm>
            <a:off x="307869" y="53897"/>
            <a:ext cx="29610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2000" b="1" dirty="0" err="1">
                <a:solidFill>
                  <a:srgbClr val="002060"/>
                </a:solidFill>
              </a:rPr>
              <a:t>Materials</a:t>
            </a:r>
            <a:r>
              <a:rPr lang="it-IT" sz="2000" b="1" dirty="0">
                <a:solidFill>
                  <a:srgbClr val="002060"/>
                </a:solidFill>
              </a:rPr>
              <a:t> and </a:t>
            </a:r>
            <a:r>
              <a:rPr lang="it-IT" sz="2000" b="1" dirty="0" err="1">
                <a:solidFill>
                  <a:srgbClr val="002060"/>
                </a:solidFill>
              </a:rPr>
              <a:t>methods</a:t>
            </a:r>
            <a:endParaRPr lang="it-IT" sz="2000" b="1" dirty="0">
              <a:solidFill>
                <a:srgbClr val="002060"/>
              </a:solidFill>
            </a:endParaRPr>
          </a:p>
        </p:txBody>
      </p:sp>
      <p:sp>
        <p:nvSpPr>
          <p:cNvPr id="6148" name="CasellaDiTesto 14"/>
          <p:cNvSpPr txBox="1">
            <a:spLocks noChangeArrowheads="1"/>
          </p:cNvSpPr>
          <p:nvPr/>
        </p:nvSpPr>
        <p:spPr bwMode="auto">
          <a:xfrm>
            <a:off x="131508" y="3844002"/>
            <a:ext cx="6562987" cy="1325684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it-IT" sz="1603" b="1" dirty="0">
                <a:solidFill>
                  <a:srgbClr val="002060"/>
                </a:solidFill>
              </a:rPr>
              <a:t>ENVIRONMENTAL CONDITION</a:t>
            </a:r>
          </a:p>
          <a:p>
            <a:pPr eaLnBrk="1" hangingPunct="1"/>
            <a:r>
              <a:rPr lang="it-IT" sz="1603" dirty="0" smtClean="0"/>
              <a:t>METEOROLOGICAL </a:t>
            </a:r>
            <a:r>
              <a:rPr lang="it-IT" sz="1603" dirty="0"/>
              <a:t>FACTORS, </a:t>
            </a:r>
            <a:r>
              <a:rPr lang="it-IT" sz="1603" dirty="0" err="1"/>
              <a:t>recorded</a:t>
            </a:r>
            <a:r>
              <a:rPr lang="it-IT" sz="1603" dirty="0"/>
              <a:t> </a:t>
            </a:r>
            <a:r>
              <a:rPr lang="it-IT" sz="1603" dirty="0" err="1"/>
              <a:t>continuously</a:t>
            </a:r>
            <a:r>
              <a:rPr lang="it-IT" sz="1603" dirty="0"/>
              <a:t> in </a:t>
            </a:r>
            <a:r>
              <a:rPr lang="it-IT" sz="1603" dirty="0" smtClean="0"/>
              <a:t>ST and PD </a:t>
            </a:r>
            <a:r>
              <a:rPr lang="it-IT" sz="1603" dirty="0" err="1"/>
              <a:t>condition</a:t>
            </a:r>
            <a:r>
              <a:rPr lang="it-IT" sz="1603" dirty="0"/>
              <a:t> and </a:t>
            </a:r>
            <a:r>
              <a:rPr lang="it-IT" sz="1603" dirty="0" err="1"/>
              <a:t>analyzed</a:t>
            </a:r>
            <a:r>
              <a:rPr lang="it-IT" sz="1603" dirty="0"/>
              <a:t> </a:t>
            </a:r>
            <a:r>
              <a:rPr lang="it-IT" sz="1603" dirty="0" err="1"/>
              <a:t>hourly</a:t>
            </a:r>
            <a:r>
              <a:rPr lang="it-IT" sz="1603" dirty="0"/>
              <a:t>: T </a:t>
            </a:r>
            <a:r>
              <a:rPr lang="it-IT" sz="1603" dirty="0" err="1" smtClean="0"/>
              <a:t>max</a:t>
            </a:r>
            <a:r>
              <a:rPr lang="it-IT" sz="1603" dirty="0" smtClean="0"/>
              <a:t>, </a:t>
            </a:r>
            <a:r>
              <a:rPr lang="it-IT" sz="1603" dirty="0" err="1" smtClean="0"/>
              <a:t>Tmed</a:t>
            </a:r>
            <a:r>
              <a:rPr lang="it-IT" sz="1603" dirty="0" smtClean="0"/>
              <a:t> </a:t>
            </a:r>
            <a:r>
              <a:rPr lang="it-IT" sz="1603" dirty="0"/>
              <a:t>and T min; </a:t>
            </a:r>
            <a:r>
              <a:rPr lang="it-IT" sz="1603" dirty="0" smtClean="0"/>
              <a:t>WCI (</a:t>
            </a:r>
            <a:r>
              <a:rPr lang="it-IT" sz="1603" dirty="0" err="1" smtClean="0"/>
              <a:t>wind</a:t>
            </a:r>
            <a:r>
              <a:rPr lang="it-IT" sz="1603" dirty="0" smtClean="0"/>
              <a:t> </a:t>
            </a:r>
            <a:r>
              <a:rPr lang="it-IT" sz="1603" dirty="0" err="1" smtClean="0"/>
              <a:t>chill</a:t>
            </a:r>
            <a:r>
              <a:rPr lang="it-IT" sz="1603" dirty="0" smtClean="0"/>
              <a:t> </a:t>
            </a:r>
            <a:r>
              <a:rPr lang="it-IT" sz="1603" dirty="0" err="1" smtClean="0"/>
              <a:t>index</a:t>
            </a:r>
            <a:r>
              <a:rPr lang="it-IT" sz="1603" dirty="0" smtClean="0"/>
              <a:t>) </a:t>
            </a:r>
            <a:r>
              <a:rPr lang="it-IT" sz="1603" dirty="0" err="1" smtClean="0"/>
              <a:t>average</a:t>
            </a:r>
            <a:r>
              <a:rPr lang="it-IT" sz="1603" dirty="0" smtClean="0"/>
              <a:t> </a:t>
            </a:r>
            <a:r>
              <a:rPr lang="it-IT" sz="1603" dirty="0"/>
              <a:t>and </a:t>
            </a:r>
            <a:r>
              <a:rPr lang="it-IT" sz="1603" dirty="0" smtClean="0"/>
              <a:t>WCI </a:t>
            </a:r>
            <a:r>
              <a:rPr lang="it-IT" sz="1603" dirty="0"/>
              <a:t>in </a:t>
            </a:r>
            <a:r>
              <a:rPr lang="it-IT" sz="1603" dirty="0" err="1" smtClean="0"/>
              <a:t>two</a:t>
            </a:r>
            <a:r>
              <a:rPr lang="it-IT" sz="1603" dirty="0" smtClean="0"/>
              <a:t> </a:t>
            </a:r>
            <a:r>
              <a:rPr lang="it-IT" sz="1603" dirty="0" err="1"/>
              <a:t>discomfort</a:t>
            </a:r>
            <a:r>
              <a:rPr lang="it-IT" sz="1603" dirty="0"/>
              <a:t> </a:t>
            </a:r>
            <a:r>
              <a:rPr lang="it-IT" sz="1603" dirty="0" err="1"/>
              <a:t>classes</a:t>
            </a:r>
            <a:r>
              <a:rPr lang="it-IT" sz="1603" dirty="0"/>
              <a:t>; </a:t>
            </a:r>
            <a:r>
              <a:rPr lang="it-IT" sz="1603" dirty="0" smtClean="0"/>
              <a:t>THI </a:t>
            </a:r>
            <a:r>
              <a:rPr lang="it-IT" sz="1603" dirty="0" err="1" smtClean="0"/>
              <a:t>average</a:t>
            </a:r>
            <a:r>
              <a:rPr lang="it-IT" sz="1603" dirty="0" smtClean="0"/>
              <a:t> and THI in </a:t>
            </a:r>
            <a:r>
              <a:rPr lang="it-IT" sz="1603" dirty="0" err="1" smtClean="0"/>
              <a:t>two</a:t>
            </a:r>
            <a:r>
              <a:rPr lang="it-IT" sz="1603" dirty="0" smtClean="0"/>
              <a:t> </a:t>
            </a:r>
            <a:r>
              <a:rPr lang="it-IT" sz="1603" dirty="0" err="1" smtClean="0"/>
              <a:t>discomfort</a:t>
            </a:r>
            <a:r>
              <a:rPr lang="it-IT" sz="1603" dirty="0" smtClean="0"/>
              <a:t> </a:t>
            </a:r>
            <a:r>
              <a:rPr lang="it-IT" sz="1603" dirty="0" err="1" smtClean="0"/>
              <a:t>classes</a:t>
            </a:r>
            <a:r>
              <a:rPr lang="it-IT" sz="1603" dirty="0" smtClean="0"/>
              <a:t> </a:t>
            </a:r>
            <a:endParaRPr lang="it-IT" sz="1603" dirty="0"/>
          </a:p>
        </p:txBody>
      </p:sp>
      <p:sp>
        <p:nvSpPr>
          <p:cNvPr id="6149" name="CasellaDiTesto 15"/>
          <p:cNvSpPr txBox="1">
            <a:spLocks noChangeArrowheads="1"/>
          </p:cNvSpPr>
          <p:nvPr/>
        </p:nvSpPr>
        <p:spPr bwMode="auto">
          <a:xfrm>
            <a:off x="131508" y="2084602"/>
            <a:ext cx="6562987" cy="107901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it-IT" sz="1603" b="1" dirty="0">
                <a:solidFill>
                  <a:srgbClr val="002060"/>
                </a:solidFill>
              </a:rPr>
              <a:t>ANIMAL PERFORMANCE</a:t>
            </a:r>
          </a:p>
          <a:p>
            <a:pPr eaLnBrk="1" hangingPunct="1"/>
            <a:r>
              <a:rPr lang="it-IT" sz="1603" dirty="0"/>
              <a:t>BCS: </a:t>
            </a:r>
            <a:r>
              <a:rPr lang="it-IT" sz="1603" dirty="0" err="1"/>
              <a:t>weekly</a:t>
            </a:r>
            <a:r>
              <a:rPr lang="it-IT" sz="1603" dirty="0"/>
              <a:t> </a:t>
            </a:r>
          </a:p>
          <a:p>
            <a:pPr eaLnBrk="1" hangingPunct="1"/>
            <a:r>
              <a:rPr lang="it-IT" sz="1603" dirty="0"/>
              <a:t>MILK YIELD and MILK COMPOSITION: </a:t>
            </a:r>
            <a:r>
              <a:rPr lang="it-IT" sz="1603" dirty="0" err="1"/>
              <a:t>weekly</a:t>
            </a:r>
            <a:r>
              <a:rPr lang="it-IT" sz="1603" dirty="0"/>
              <a:t> on </a:t>
            </a:r>
            <a:r>
              <a:rPr lang="it-IT" sz="1603" dirty="0" err="1"/>
              <a:t>individual</a:t>
            </a:r>
            <a:r>
              <a:rPr lang="it-IT" sz="1603" dirty="0"/>
              <a:t> </a:t>
            </a:r>
            <a:r>
              <a:rPr lang="it-IT" sz="1603" dirty="0" err="1"/>
              <a:t>basis</a:t>
            </a:r>
            <a:endParaRPr lang="it-IT" sz="1603" dirty="0"/>
          </a:p>
          <a:p>
            <a:pPr eaLnBrk="1" hangingPunct="1"/>
            <a:r>
              <a:rPr lang="it-IT" sz="1603" dirty="0"/>
              <a:t>BLOOD CORTISOL LEVEL: </a:t>
            </a:r>
            <a:r>
              <a:rPr lang="it-IT" sz="1603" dirty="0" err="1"/>
              <a:t>weekly</a:t>
            </a:r>
            <a:r>
              <a:rPr lang="it-IT" sz="1603" dirty="0"/>
              <a:t> on </a:t>
            </a:r>
            <a:r>
              <a:rPr lang="it-IT" sz="1603" dirty="0" err="1"/>
              <a:t>individual</a:t>
            </a:r>
            <a:r>
              <a:rPr lang="it-IT" sz="1603" dirty="0"/>
              <a:t> </a:t>
            </a:r>
            <a:r>
              <a:rPr lang="it-IT" sz="1603" dirty="0" err="1" smtClean="0"/>
              <a:t>basis</a:t>
            </a:r>
            <a:endParaRPr lang="it-IT" sz="1603" dirty="0"/>
          </a:p>
        </p:txBody>
      </p:sp>
      <p:sp>
        <p:nvSpPr>
          <p:cNvPr id="6150" name="CasellaDiTesto 16"/>
          <p:cNvSpPr txBox="1">
            <a:spLocks noChangeArrowheads="1"/>
          </p:cNvSpPr>
          <p:nvPr/>
        </p:nvSpPr>
        <p:spPr bwMode="auto">
          <a:xfrm>
            <a:off x="108137" y="910023"/>
            <a:ext cx="8872039" cy="58567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it-IT" sz="1603" b="1" dirty="0">
                <a:solidFill>
                  <a:srgbClr val="002060"/>
                </a:solidFill>
              </a:rPr>
              <a:t>DIET</a:t>
            </a:r>
            <a:r>
              <a:rPr lang="it-IT" sz="1402" b="1" dirty="0">
                <a:solidFill>
                  <a:srgbClr val="002060"/>
                </a:solidFill>
              </a:rPr>
              <a:t>: </a:t>
            </a:r>
          </a:p>
          <a:p>
            <a:pPr eaLnBrk="1" hangingPunct="1"/>
            <a:r>
              <a:rPr lang="it-IT" sz="1603" dirty="0"/>
              <a:t>HAY AND CONCENTRATE OFFERED (</a:t>
            </a:r>
            <a:r>
              <a:rPr lang="it-IT" sz="1603" dirty="0" err="1"/>
              <a:t>according</a:t>
            </a:r>
            <a:r>
              <a:rPr lang="it-IT" sz="1603" dirty="0"/>
              <a:t> to </a:t>
            </a:r>
            <a:r>
              <a:rPr lang="it-IT" sz="1603" dirty="0" err="1"/>
              <a:t>animal</a:t>
            </a:r>
            <a:r>
              <a:rPr lang="it-IT" sz="1603" dirty="0"/>
              <a:t> </a:t>
            </a:r>
            <a:r>
              <a:rPr lang="it-IT" sz="1603" dirty="0" err="1" smtClean="0"/>
              <a:t>requirement</a:t>
            </a:r>
            <a:r>
              <a:rPr lang="it-IT" sz="1603" dirty="0" smtClean="0"/>
              <a:t>)</a:t>
            </a:r>
            <a:endParaRPr lang="it-IT" sz="1603" dirty="0"/>
          </a:p>
        </p:txBody>
      </p:sp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331465" y="493706"/>
            <a:ext cx="8223250" cy="0"/>
          </a:xfrm>
          <a:prstGeom prst="line">
            <a:avLst/>
          </a:prstGeom>
          <a:noFill/>
          <a:ln w="222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595" tIns="45798" rIns="91595" bIns="45798">
            <a:spAutoFit/>
          </a:bodyPr>
          <a:lstStyle/>
          <a:p>
            <a:endParaRPr lang="it-IT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6196" y="1552214"/>
            <a:ext cx="2023980" cy="2698640"/>
          </a:xfrm>
          <a:prstGeom prst="rect">
            <a:avLst/>
          </a:prstGeom>
        </p:spPr>
      </p:pic>
      <p:grpSp>
        <p:nvGrpSpPr>
          <p:cNvPr id="11" name="Gruppo 10"/>
          <p:cNvGrpSpPr/>
          <p:nvPr/>
        </p:nvGrpSpPr>
        <p:grpSpPr>
          <a:xfrm>
            <a:off x="19824" y="6283788"/>
            <a:ext cx="8857927" cy="407901"/>
            <a:chOff x="-70720" y="5603664"/>
            <a:chExt cx="8857927" cy="407901"/>
          </a:xfrm>
        </p:grpSpPr>
        <p:pic>
          <p:nvPicPr>
            <p:cNvPr id="12" name="Picture 4" descr="agris"/>
            <p:cNvPicPr>
              <a:picLocks noChangeAspect="1" noChangeArrowheads="1"/>
            </p:cNvPicPr>
            <p:nvPr/>
          </p:nvPicPr>
          <p:blipFill rotWithShape="1">
            <a:blip r:embed="rId4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Immagin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9" t="9122" r="15411"/>
          <a:stretch/>
        </p:blipFill>
        <p:spPr>
          <a:xfrm>
            <a:off x="6979943" y="4433681"/>
            <a:ext cx="1920474" cy="185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3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4" r="25630"/>
          <a:stretch/>
        </p:blipFill>
        <p:spPr>
          <a:xfrm>
            <a:off x="-71449" y="-39936"/>
            <a:ext cx="4723393" cy="6910635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1" r="21387"/>
          <a:stretch/>
        </p:blipFill>
        <p:spPr>
          <a:xfrm>
            <a:off x="4474618" y="3693"/>
            <a:ext cx="4694817" cy="6869906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3355801" y="915070"/>
            <a:ext cx="2037737" cy="707886"/>
          </a:xfrm>
          <a:prstGeom prst="rect">
            <a:avLst/>
          </a:prstGeom>
          <a:gradFill>
            <a:gsLst>
              <a:gs pos="0">
                <a:srgbClr val="F2F2F2">
                  <a:gamma/>
                  <a:shade val="77647"/>
                  <a:invGamma/>
                </a:srgbClr>
              </a:gs>
              <a:gs pos="50000">
                <a:srgbClr val="F2F2F2"/>
              </a:gs>
              <a:gs pos="100000">
                <a:srgbClr val="F2F2F2">
                  <a:gamma/>
                  <a:shade val="77647"/>
                  <a:invGamma/>
                </a:srgbClr>
              </a:gs>
            </a:gsLst>
            <a:lin ang="5400000" scaled="1"/>
          </a:gradFill>
        </p:spPr>
        <p:txBody>
          <a:bodyPr wrap="none" rtlCol="0">
            <a:spAutoFit/>
          </a:bodyPr>
          <a:lstStyle/>
          <a:p>
            <a:r>
              <a:rPr lang="it-IT" sz="4000" b="1" dirty="0" err="1" smtClean="0">
                <a:solidFill>
                  <a:schemeClr val="tx1"/>
                </a:solidFill>
              </a:rPr>
              <a:t>Results</a:t>
            </a:r>
            <a:endParaRPr lang="it-IT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5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/>
          <p:cNvGraphicFramePr>
            <a:graphicFrameLocks noGrp="1"/>
          </p:cNvGraphicFramePr>
          <p:nvPr>
            <p:extLst/>
          </p:nvPr>
        </p:nvGraphicFramePr>
        <p:xfrm>
          <a:off x="-7" y="-10"/>
          <a:ext cx="9213002" cy="71959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0375"/>
                <a:gridCol w="618419"/>
                <a:gridCol w="618419"/>
                <a:gridCol w="641043"/>
                <a:gridCol w="179357"/>
                <a:gridCol w="179357"/>
                <a:gridCol w="407252"/>
                <a:gridCol w="407252"/>
                <a:gridCol w="407252"/>
                <a:gridCol w="407252"/>
                <a:gridCol w="407252"/>
                <a:gridCol w="407252"/>
                <a:gridCol w="407252"/>
                <a:gridCol w="407252"/>
                <a:gridCol w="407252"/>
                <a:gridCol w="407252"/>
                <a:gridCol w="407252"/>
                <a:gridCol w="407252"/>
                <a:gridCol w="407252"/>
                <a:gridCol w="407252"/>
                <a:gridCol w="407252"/>
                <a:gridCol w="407252"/>
              </a:tblGrid>
              <a:tr h="208351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70C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Winter</a:t>
                      </a:r>
                      <a:endParaRPr lang="it-IT" sz="105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Spring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it-IT" sz="105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Summer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Autumn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1485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PD</a:t>
                      </a:r>
                      <a:endParaRPr lang="it-IT" sz="105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ST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T</a:t>
                      </a:r>
                      <a:endParaRPr lang="it-IT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Y</a:t>
                      </a:r>
                      <a:endParaRPr lang="it-IT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T*Y</a:t>
                      </a:r>
                      <a:endParaRPr lang="it-IT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PD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ST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T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Y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T*Y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PD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ST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T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Y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T*Y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PD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ST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T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Y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T*Y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16002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T.avg</a:t>
                      </a:r>
                      <a:endParaRPr lang="it-IT" sz="105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9.87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10.64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14.74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15.99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21.91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22.41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11.50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12.13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20835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5.78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6.68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11.89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13.28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22.40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24.07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11.34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12.16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Tmax</a:t>
                      </a:r>
                      <a:endParaRPr lang="it-IT" sz="105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14.91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16.34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19.44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21.90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27.58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29.48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15.17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15.59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208351"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9.41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9.85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16.58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18.27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28.86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31.79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14.85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15.62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Tmin</a:t>
                      </a:r>
                      <a:endParaRPr lang="it-IT" sz="105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5.90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6.43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10.40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11.31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15.08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16.36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9.00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9.47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208351"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2.89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4.18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7.86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9.08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16.38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17.59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8.76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9.25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RHavg</a:t>
                      </a:r>
                      <a:endParaRPr lang="it-IT" sz="105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63.88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69.31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73.12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75.92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63.10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63.51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85.47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93.16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208351"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91.52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96.23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84.48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87.25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55.53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54.57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89.50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93.10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RHmax</a:t>
                      </a:r>
                      <a:endParaRPr lang="it-IT" sz="105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85.04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91.88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91.92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96.64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90.69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90.73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96.48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100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*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208351"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99.56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100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98.42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100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82.16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85.46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99.08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100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RHmin</a:t>
                      </a:r>
                      <a:endParaRPr lang="it-IT" sz="105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42.80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46.60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54.20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54.08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37.52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36.91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66.34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74.10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208351"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71.08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82.32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59.56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62.72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33.40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31.50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71.08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81.58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2869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WCIavg</a:t>
                      </a:r>
                      <a:endParaRPr lang="it-IT" sz="105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6.28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9.19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**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12.26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14.88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19.01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21.72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8.75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10.77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208351"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1.39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4.97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8.81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12.00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20.98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23.49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8.88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10.44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2869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WCImin</a:t>
                      </a:r>
                      <a:endParaRPr lang="it-IT" sz="105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1.67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4.85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**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7.63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10.02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12.50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15.39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6.14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8.03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208351"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-1.86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2.40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4.72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7.65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14.51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16.76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5.99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7.86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altLang="it-IT" sz="1050" dirty="0" smtClean="0">
                          <a:solidFill>
                            <a:schemeClr val="bg1"/>
                          </a:solidFill>
                        </a:rPr>
                        <a:t>HWCI</a:t>
                      </a:r>
                      <a:r>
                        <a:rPr lang="it-IT" altLang="it-IT" sz="1050" baseline="-25000" dirty="0" smtClean="0">
                          <a:solidFill>
                            <a:schemeClr val="bg1"/>
                          </a:solidFill>
                        </a:rPr>
                        <a:t>MD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15.96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15.32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7.00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4.68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0.65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15.13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11.96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208351"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19.28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20.60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14.28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8.68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0.06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14.54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11.16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208351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altLang="it-IT" sz="1050" dirty="0" smtClean="0">
                          <a:solidFill>
                            <a:schemeClr val="bg1"/>
                          </a:solidFill>
                        </a:rPr>
                        <a:t>HWCI</a:t>
                      </a:r>
                      <a:r>
                        <a:rPr lang="it-IT" altLang="it-IT" sz="1050" baseline="-25000" dirty="0" smtClean="0">
                          <a:solidFill>
                            <a:schemeClr val="bg1"/>
                          </a:solidFill>
                        </a:rPr>
                        <a:t>DL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1.64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0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208351"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4.52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1.96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THIavg</a:t>
                      </a:r>
                      <a:endParaRPr lang="it-IT" sz="105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50.85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51.62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57.92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59.70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65.97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68.16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52.94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53.82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208351"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43.09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44.27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53.40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55.52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67.95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69.92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52.58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53.89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2869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THImax</a:t>
                      </a:r>
                      <a:endParaRPr lang="it-IT" sz="105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57.41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59.60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63.94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67.40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72.64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75.28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58.22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59.27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208351"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49.17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50.15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59.95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63.05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74.13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77.28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57.87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59.56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208351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THI</a:t>
                      </a:r>
                      <a:r>
                        <a:rPr lang="it-IT" sz="1050" u="none" strike="noStrike" baseline="-25000" dirty="0" smtClean="0">
                          <a:solidFill>
                            <a:schemeClr val="bg1"/>
                          </a:solidFill>
                          <a:effectLst/>
                        </a:rPr>
                        <a:t>MD</a:t>
                      </a:r>
                      <a:endParaRPr lang="it-IT" sz="1050" b="1" i="0" u="none" strike="noStrike" baseline="-25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1.08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2.68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**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5.08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5.39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208351"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0.00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0.68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5.23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5.60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208351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ERaifall</a:t>
                      </a:r>
                      <a:endParaRPr lang="it-IT" sz="105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0.63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8.86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*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1.04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7.03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208351"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2.02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0.92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0.08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6.91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208351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WSavg</a:t>
                      </a:r>
                      <a:endParaRPr lang="it-IT" sz="105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1.79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1.61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ns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2.61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*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1.47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208351"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1.90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1.77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1.62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1.33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</a:tr>
              <a:tr h="28690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WSmax</a:t>
                      </a:r>
                      <a:endParaRPr lang="it-IT" sz="105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6.72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6.12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6.53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5.45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ns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solidFill>
                            <a:schemeClr val="tx1"/>
                          </a:solidFill>
                          <a:effectLst/>
                        </a:rPr>
                        <a:t>7.45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6.55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5.62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5.27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>
                          <a:effectLst/>
                        </a:rPr>
                        <a:t> </a:t>
                      </a:r>
                      <a:endParaRPr lang="it-IT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>
                          <a:effectLst/>
                        </a:rPr>
                        <a:t> 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31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/>
          <p:cNvGrpSpPr/>
          <p:nvPr/>
        </p:nvGrpSpPr>
        <p:grpSpPr>
          <a:xfrm>
            <a:off x="19824" y="6283788"/>
            <a:ext cx="8857927" cy="407901"/>
            <a:chOff x="-70720" y="5603664"/>
            <a:chExt cx="8857927" cy="407901"/>
          </a:xfrm>
        </p:grpSpPr>
        <p:pic>
          <p:nvPicPr>
            <p:cNvPr id="11" name="Picture 4" descr="agris"/>
            <p:cNvPicPr>
              <a:picLocks noChangeAspect="1" noChangeArrowheads="1"/>
            </p:cNvPicPr>
            <p:nvPr/>
          </p:nvPicPr>
          <p:blipFill rotWithShape="1">
            <a:blip r:embed="rId2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Immagin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uppo 5"/>
          <p:cNvGrpSpPr/>
          <p:nvPr/>
        </p:nvGrpSpPr>
        <p:grpSpPr>
          <a:xfrm>
            <a:off x="6424199" y="2861659"/>
            <a:ext cx="2664296" cy="338554"/>
            <a:chOff x="5948089" y="2530604"/>
            <a:chExt cx="2664296" cy="338554"/>
          </a:xfrm>
        </p:grpSpPr>
        <p:cxnSp>
          <p:nvCxnSpPr>
            <p:cNvPr id="4" name="Connettore 1 3"/>
            <p:cNvCxnSpPr/>
            <p:nvPr/>
          </p:nvCxnSpPr>
          <p:spPr>
            <a:xfrm>
              <a:off x="5948089" y="2715270"/>
              <a:ext cx="1152128" cy="0"/>
            </a:xfrm>
            <a:prstGeom prst="line">
              <a:avLst/>
            </a:prstGeom>
            <a:ln w="3492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CasellaDiTesto 4"/>
            <p:cNvSpPr txBox="1"/>
            <p:nvPr/>
          </p:nvSpPr>
          <p:spPr>
            <a:xfrm>
              <a:off x="7244233" y="2530604"/>
              <a:ext cx="13681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dirty="0" smtClean="0"/>
                <a:t>First </a:t>
              </a:r>
              <a:r>
                <a:rPr lang="it-IT" sz="1600" dirty="0" err="1" smtClean="0"/>
                <a:t>year</a:t>
              </a:r>
              <a:endParaRPr lang="it-IT" sz="1600" dirty="0"/>
            </a:p>
          </p:txBody>
        </p:sp>
      </p:grpSp>
      <p:grpSp>
        <p:nvGrpSpPr>
          <p:cNvPr id="7" name="Gruppo 6"/>
          <p:cNvGrpSpPr/>
          <p:nvPr/>
        </p:nvGrpSpPr>
        <p:grpSpPr>
          <a:xfrm>
            <a:off x="6429168" y="3425754"/>
            <a:ext cx="2929662" cy="338554"/>
            <a:chOff x="5948089" y="3422888"/>
            <a:chExt cx="2929662" cy="338554"/>
          </a:xfrm>
        </p:grpSpPr>
        <p:cxnSp>
          <p:nvCxnSpPr>
            <p:cNvPr id="19" name="Connettore 1 18"/>
            <p:cNvCxnSpPr/>
            <p:nvPr/>
          </p:nvCxnSpPr>
          <p:spPr>
            <a:xfrm>
              <a:off x="5948089" y="3651374"/>
              <a:ext cx="1152128" cy="0"/>
            </a:xfrm>
            <a:prstGeom prst="line">
              <a:avLst/>
            </a:prstGeom>
            <a:ln w="41275">
              <a:solidFill>
                <a:schemeClr val="bg2">
                  <a:lumMod val="1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CasellaDiTesto 20"/>
            <p:cNvSpPr txBox="1"/>
            <p:nvPr/>
          </p:nvSpPr>
          <p:spPr>
            <a:xfrm>
              <a:off x="7257597" y="3422888"/>
              <a:ext cx="16201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dirty="0" smtClean="0"/>
                <a:t>Second </a:t>
              </a:r>
              <a:r>
                <a:rPr lang="it-IT" sz="1600" dirty="0" err="1" smtClean="0"/>
                <a:t>year</a:t>
              </a:r>
              <a:endParaRPr lang="it-IT" sz="1600" dirty="0"/>
            </a:p>
          </p:txBody>
        </p:sp>
      </p:grpSp>
      <p:graphicFrame>
        <p:nvGraphicFramePr>
          <p:cNvPr id="14" name="Grafico 13"/>
          <p:cNvGraphicFramePr>
            <a:graphicFrameLocks/>
          </p:cNvGraphicFramePr>
          <p:nvPr>
            <p:extLst/>
          </p:nvPr>
        </p:nvGraphicFramePr>
        <p:xfrm>
          <a:off x="403472" y="485042"/>
          <a:ext cx="527519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CasellaDiTesto 1"/>
          <p:cNvSpPr txBox="1"/>
          <p:nvPr/>
        </p:nvSpPr>
        <p:spPr>
          <a:xfrm>
            <a:off x="5957396" y="1026226"/>
            <a:ext cx="720086" cy="29732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100" b="1" dirty="0" smtClean="0"/>
              <a:t>T </a:t>
            </a:r>
            <a:r>
              <a:rPr lang="it-IT" sz="1100" b="1" dirty="0" err="1" smtClean="0"/>
              <a:t>max</a:t>
            </a:r>
            <a:endParaRPr lang="it-IT" sz="1100" b="1" dirty="0"/>
          </a:p>
        </p:txBody>
      </p:sp>
      <p:sp>
        <p:nvSpPr>
          <p:cNvPr id="18" name="CasellaDiTesto 1"/>
          <p:cNvSpPr txBox="1"/>
          <p:nvPr/>
        </p:nvSpPr>
        <p:spPr>
          <a:xfrm>
            <a:off x="5981832" y="1698922"/>
            <a:ext cx="720086" cy="31544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100" b="1" dirty="0" smtClean="0"/>
              <a:t>T </a:t>
            </a:r>
            <a:r>
              <a:rPr lang="it-IT" sz="1100" b="1" dirty="0" err="1" smtClean="0"/>
              <a:t>avg</a:t>
            </a:r>
            <a:endParaRPr lang="it-IT" sz="1100" b="1" dirty="0"/>
          </a:p>
        </p:txBody>
      </p:sp>
      <p:sp>
        <p:nvSpPr>
          <p:cNvPr id="20" name="CasellaDiTesto 1"/>
          <p:cNvSpPr txBox="1"/>
          <p:nvPr/>
        </p:nvSpPr>
        <p:spPr>
          <a:xfrm>
            <a:off x="5979421" y="2370738"/>
            <a:ext cx="720086" cy="20081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100" b="1" dirty="0" smtClean="0"/>
              <a:t>T </a:t>
            </a:r>
            <a:r>
              <a:rPr lang="it-IT" sz="1100" b="1" dirty="0" err="1" smtClean="0"/>
              <a:t>min</a:t>
            </a:r>
            <a:endParaRPr lang="it-IT" sz="1100" b="1" dirty="0"/>
          </a:p>
        </p:txBody>
      </p:sp>
      <p:graphicFrame>
        <p:nvGraphicFramePr>
          <p:cNvPr id="23" name="Grafico 22"/>
          <p:cNvGraphicFramePr>
            <a:graphicFrameLocks/>
          </p:cNvGraphicFramePr>
          <p:nvPr>
            <p:extLst/>
          </p:nvPr>
        </p:nvGraphicFramePr>
        <p:xfrm>
          <a:off x="403472" y="3334259"/>
          <a:ext cx="527519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4" name="CasellaDiTesto 1"/>
          <p:cNvSpPr txBox="1"/>
          <p:nvPr/>
        </p:nvSpPr>
        <p:spPr>
          <a:xfrm>
            <a:off x="5957396" y="4099005"/>
            <a:ext cx="792097" cy="36001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100" b="1" dirty="0" smtClean="0"/>
              <a:t>THI </a:t>
            </a:r>
            <a:r>
              <a:rPr lang="it-IT" sz="1100" b="1" dirty="0" err="1" smtClean="0"/>
              <a:t>max</a:t>
            </a:r>
            <a:endParaRPr lang="it-IT" sz="1100" b="1" dirty="0"/>
          </a:p>
        </p:txBody>
      </p:sp>
      <p:sp>
        <p:nvSpPr>
          <p:cNvPr id="25" name="CasellaDiTesto 1"/>
          <p:cNvSpPr txBox="1"/>
          <p:nvPr/>
        </p:nvSpPr>
        <p:spPr>
          <a:xfrm>
            <a:off x="6000734" y="4451844"/>
            <a:ext cx="792097" cy="36004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100" b="1" dirty="0" smtClean="0"/>
              <a:t>THI </a:t>
            </a:r>
            <a:r>
              <a:rPr lang="it-IT" sz="1100" b="1" dirty="0" err="1" smtClean="0"/>
              <a:t>avg</a:t>
            </a:r>
            <a:endParaRPr lang="it-IT" sz="1100" b="1" dirty="0"/>
          </a:p>
        </p:txBody>
      </p:sp>
      <p:sp>
        <p:nvSpPr>
          <p:cNvPr id="26" name="CasellaDiTesto 1"/>
          <p:cNvSpPr txBox="1"/>
          <p:nvPr/>
        </p:nvSpPr>
        <p:spPr>
          <a:xfrm>
            <a:off x="6028150" y="5011359"/>
            <a:ext cx="792097" cy="36004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100" b="1" dirty="0" smtClean="0"/>
              <a:t>WCI </a:t>
            </a:r>
            <a:r>
              <a:rPr lang="it-IT" sz="1100" b="1" dirty="0" err="1" smtClean="0"/>
              <a:t>avg</a:t>
            </a:r>
            <a:endParaRPr lang="it-IT" sz="1100" b="1" dirty="0"/>
          </a:p>
        </p:txBody>
      </p:sp>
      <p:sp>
        <p:nvSpPr>
          <p:cNvPr id="27" name="CasellaDiTesto 1"/>
          <p:cNvSpPr txBox="1"/>
          <p:nvPr/>
        </p:nvSpPr>
        <p:spPr>
          <a:xfrm>
            <a:off x="6009721" y="5390851"/>
            <a:ext cx="792097" cy="36004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100" b="1" dirty="0" smtClean="0"/>
              <a:t>WCI </a:t>
            </a:r>
            <a:r>
              <a:rPr lang="it-IT" sz="1100" b="1" dirty="0" err="1" smtClean="0"/>
              <a:t>min</a:t>
            </a:r>
            <a:endParaRPr lang="it-IT" sz="1100" b="1" dirty="0"/>
          </a:p>
        </p:txBody>
      </p:sp>
      <p:sp>
        <p:nvSpPr>
          <p:cNvPr id="22" name="Line 3"/>
          <p:cNvSpPr>
            <a:spLocks noChangeShapeType="1"/>
          </p:cNvSpPr>
          <p:nvPr/>
        </p:nvSpPr>
        <p:spPr bwMode="auto">
          <a:xfrm>
            <a:off x="331465" y="493706"/>
            <a:ext cx="8223250" cy="0"/>
          </a:xfrm>
          <a:prstGeom prst="line">
            <a:avLst/>
          </a:prstGeom>
          <a:noFill/>
          <a:ln w="222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595" tIns="45798" rIns="91595" bIns="45798">
            <a:spAutoFit/>
          </a:bodyPr>
          <a:lstStyle/>
          <a:p>
            <a:endParaRPr lang="it-IT"/>
          </a:p>
        </p:txBody>
      </p:sp>
      <p:sp>
        <p:nvSpPr>
          <p:cNvPr id="28" name="CasellaDiTesto 27"/>
          <p:cNvSpPr txBox="1"/>
          <p:nvPr/>
        </p:nvSpPr>
        <p:spPr>
          <a:xfrm>
            <a:off x="331465" y="61770"/>
            <a:ext cx="11915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>
                <a:solidFill>
                  <a:srgbClr val="002060"/>
                </a:solidFill>
              </a:rPr>
              <a:t>Weather</a:t>
            </a:r>
            <a:endParaRPr lang="it-IT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10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/>
          <p:cNvGrpSpPr/>
          <p:nvPr/>
        </p:nvGrpSpPr>
        <p:grpSpPr>
          <a:xfrm>
            <a:off x="19824" y="6391413"/>
            <a:ext cx="8857927" cy="407901"/>
            <a:chOff x="-70720" y="5603664"/>
            <a:chExt cx="8857927" cy="407901"/>
          </a:xfrm>
        </p:grpSpPr>
        <p:pic>
          <p:nvPicPr>
            <p:cNvPr id="11" name="Picture 4" descr="agris"/>
            <p:cNvPicPr>
              <a:picLocks noChangeAspect="1" noChangeArrowheads="1"/>
            </p:cNvPicPr>
            <p:nvPr/>
          </p:nvPicPr>
          <p:blipFill rotWithShape="1">
            <a:blip r:embed="rId3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Immagin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Rectangle 57"/>
          <p:cNvSpPr>
            <a:spLocks noChangeArrowheads="1"/>
          </p:cNvSpPr>
          <p:nvPr/>
        </p:nvSpPr>
        <p:spPr bwMode="auto">
          <a:xfrm>
            <a:off x="8599400" y="1203102"/>
            <a:ext cx="278351" cy="353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595" tIns="45798" rIns="91595" bIns="45798">
            <a:spAutoFit/>
          </a:bodyPr>
          <a:lstStyle>
            <a:lvl1pPr>
              <a:spcBef>
                <a:spcPct val="20000"/>
              </a:spcBef>
              <a:buFont typeface="굴림"/>
              <a:buChar char="●"/>
              <a:defRPr sz="3200">
                <a:solidFill>
                  <a:srgbClr val="000000"/>
                </a:solidFill>
                <a:latin typeface="굴림"/>
                <a:ea typeface="굴림"/>
                <a:cs typeface="굴림"/>
              </a:defRPr>
            </a:lvl1pPr>
            <a:lvl2pPr marL="742950" indent="-285750">
              <a:spcBef>
                <a:spcPct val="20000"/>
              </a:spcBef>
              <a:buChar char="-"/>
              <a:defRPr sz="2800"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2pPr>
            <a:lvl3pPr marL="1143000" indent="-228600">
              <a:spcBef>
                <a:spcPct val="20000"/>
              </a:spcBef>
              <a:buChar char="●"/>
              <a:defRPr sz="2400"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3pPr>
            <a:lvl4pPr marL="1600200" indent="-228600">
              <a:spcBef>
                <a:spcPct val="20000"/>
              </a:spcBef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굴림"/>
                <a:cs typeface="굴림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b="1" dirty="0" err="1" smtClean="0">
                <a:solidFill>
                  <a:srgbClr val="000066"/>
                </a:solidFill>
                <a:cs typeface="Arial" panose="020B0604020202020204" pitchFamily="34" charset="0"/>
              </a:rPr>
              <a:t>Weather</a:t>
            </a:r>
            <a:endParaRPr lang="it-IT" altLang="it-IT" b="1" dirty="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895685"/>
              </p:ext>
            </p:extLst>
          </p:nvPr>
        </p:nvGraphicFramePr>
        <p:xfrm>
          <a:off x="421209" y="194990"/>
          <a:ext cx="7499063" cy="59349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4425"/>
                <a:gridCol w="1484425"/>
                <a:gridCol w="1538734"/>
                <a:gridCol w="1538734"/>
                <a:gridCol w="1452745"/>
              </a:tblGrid>
              <a:tr h="246453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Season</a:t>
                      </a:r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PD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ST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P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</a:tr>
              <a:tr h="246453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it-IT" sz="1200" b="1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Winter</a:t>
                      </a:r>
                      <a:endParaRPr lang="it-IT" sz="1200" b="1" baseline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Rhavg</a:t>
                      </a:r>
                      <a:r>
                        <a:rPr 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          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63.88-91,52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69.31-96.23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***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2464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Rhmax</a:t>
                      </a:r>
                      <a:r>
                        <a:rPr 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         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85.04-99.56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91.88-100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***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2464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Rhmin</a:t>
                      </a:r>
                      <a:r>
                        <a:rPr 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         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42.80-71.08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46.60-82.32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***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2464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WCIavg</a:t>
                      </a:r>
                      <a:endParaRPr lang="it-IT" sz="1200" baseline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6.28-1.39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9.19-4.97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***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2464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WCImin</a:t>
                      </a:r>
                      <a:endParaRPr lang="it-IT" sz="1200" baseline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1.67- -1.86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4.85-2.40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*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36983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alt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WCI</a:t>
                      </a:r>
                      <a:r>
                        <a:rPr lang="it-IT" altLang="it-IT" sz="1200" baseline="-2500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MD        </a:t>
                      </a:r>
                      <a:r>
                        <a:rPr lang="it-IT" alt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n° h/</a:t>
                      </a:r>
                      <a:r>
                        <a:rPr lang="it-IT" alt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endParaRPr lang="it-IT" sz="1200" baseline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 smtClean="0">
                          <a:effectLst/>
                        </a:rPr>
                        <a:t>16-19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 smtClean="0">
                          <a:effectLst/>
                        </a:rPr>
                        <a:t>15-21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*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0">
                <a:tc gridSpan="5"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endParaRPr lang="it-IT" sz="300" b="1" baseline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</a:tr>
              <a:tr h="246453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it-IT" sz="1200" b="1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Spring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T° </a:t>
                      </a:r>
                      <a:r>
                        <a:rPr 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avg</a:t>
                      </a:r>
                      <a:r>
                        <a:rPr 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          °C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14.74-11.89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15.99-13.28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*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</a:tr>
              <a:tr h="2464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T° </a:t>
                      </a:r>
                      <a:r>
                        <a:rPr 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min</a:t>
                      </a:r>
                      <a:r>
                        <a:rPr 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         °C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10.40-7.86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11.31-9.08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*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</a:tr>
              <a:tr h="2464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Rhmax</a:t>
                      </a:r>
                      <a:r>
                        <a:rPr 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         %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91.92-98.42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96.64-100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*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</a:tr>
              <a:tr h="2464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WCIavg</a:t>
                      </a:r>
                      <a:r>
                        <a:rPr 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12.26-8.81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14.88-12.00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**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</a:tr>
              <a:tr h="2464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WCImin</a:t>
                      </a:r>
                      <a:endParaRPr lang="it-IT" sz="1200" baseline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7.63-4.72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10.02-7.65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**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</a:tr>
              <a:tr h="2464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alt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WCI</a:t>
                      </a:r>
                      <a:r>
                        <a:rPr lang="it-IT" altLang="it-IT" sz="1200" baseline="-2500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MD          </a:t>
                      </a:r>
                      <a:r>
                        <a:rPr lang="it-IT" alt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n° h/</a:t>
                      </a:r>
                      <a:r>
                        <a:rPr lang="it-IT" alt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endParaRPr lang="it-IT" sz="1200" baseline="-2500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 smtClean="0">
                          <a:effectLst/>
                        </a:rPr>
                        <a:t>7-14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 smtClean="0">
                          <a:effectLst/>
                        </a:rPr>
                        <a:t>5-9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*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</a:tr>
              <a:tr h="51734">
                <a:tc gridSpan="5"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endParaRPr lang="it-IT" sz="300" b="1" baseline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</a:tr>
              <a:tr h="24645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it-IT" sz="1200" b="1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Summer</a:t>
                      </a:r>
                      <a:endParaRPr lang="it-IT" sz="1200" b="1" baseline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T </a:t>
                      </a:r>
                      <a:r>
                        <a:rPr 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max</a:t>
                      </a:r>
                      <a:r>
                        <a:rPr 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          °C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27.58-28.86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29.48-31.79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*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  <a:tr h="2464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RH </a:t>
                      </a:r>
                      <a:r>
                        <a:rPr 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avg</a:t>
                      </a:r>
                      <a:r>
                        <a:rPr 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>
                          <a:effectLst/>
                        </a:rPr>
                        <a:t>63.10-55.53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>
                          <a:effectLst/>
                        </a:rPr>
                        <a:t>63.51-54.57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ns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  <a:tr h="2464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THIavg</a:t>
                      </a:r>
                      <a:endParaRPr lang="it-IT" sz="1200" baseline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65.97-67.95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68.16-69.92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**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  <a:tr h="2464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THImax</a:t>
                      </a:r>
                      <a:endParaRPr lang="it-IT" sz="1200" baseline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72.64-74.13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75.28-77.28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***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  <a:tr h="2464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THI</a:t>
                      </a:r>
                      <a:r>
                        <a:rPr lang="it-IT" sz="1200" baseline="-2500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MD         </a:t>
                      </a:r>
                      <a:r>
                        <a:rPr lang="it-IT" alt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n° h/</a:t>
                      </a:r>
                      <a:r>
                        <a:rPr lang="it-IT" alt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endParaRPr lang="it-IT" sz="1200" baseline="-250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 smtClean="0">
                          <a:effectLst/>
                        </a:rPr>
                        <a:t>5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 smtClean="0">
                          <a:effectLst/>
                        </a:rPr>
                        <a:t>5-6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ns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  <a:tr h="0">
                <a:tc gridSpan="5"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endParaRPr lang="it-IT" sz="300" b="1" baseline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</a:tr>
              <a:tr h="24645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it-IT" sz="1200" b="1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Autumn</a:t>
                      </a:r>
                      <a:endParaRPr lang="it-IT" sz="1200" b="1" baseline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Rhavg</a:t>
                      </a:r>
                      <a:r>
                        <a:rPr 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          %</a:t>
                      </a: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85.47-89.50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93.16-93.10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***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2464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Rhmax</a:t>
                      </a:r>
                      <a:r>
                        <a:rPr 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         %</a:t>
                      </a: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96.48-99.08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100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***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2464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WCIavg</a:t>
                      </a:r>
                      <a:r>
                        <a:rPr 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8.75-8.88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10.77-10.44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***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2464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fontAlgn="ctr">
                        <a:buNone/>
                      </a:pPr>
                      <a:r>
                        <a:rPr 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WCImin</a:t>
                      </a:r>
                      <a:endParaRPr lang="it-IT" sz="1200" baseline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6.14-5.99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8.03-7.86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>
                          <a:effectLst/>
                        </a:rPr>
                        <a:t>*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2464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altLang="it-IT" sz="1200" dirty="0" smtClean="0">
                          <a:solidFill>
                            <a:srgbClr val="000099"/>
                          </a:solidFill>
                        </a:rPr>
                        <a:t>WCI</a:t>
                      </a:r>
                      <a:r>
                        <a:rPr lang="it-IT" altLang="it-IT" sz="1200" baseline="-25000" dirty="0" smtClean="0">
                          <a:solidFill>
                            <a:srgbClr val="000099"/>
                          </a:solidFill>
                        </a:rPr>
                        <a:t>MD       </a:t>
                      </a:r>
                      <a:r>
                        <a:rPr lang="it-IT" altLang="it-IT" sz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n° h/</a:t>
                      </a:r>
                      <a:r>
                        <a:rPr lang="it-IT" altLang="it-IT" sz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endParaRPr lang="it-IT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 smtClean="0">
                          <a:effectLst/>
                        </a:rPr>
                        <a:t>15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 smtClean="0">
                          <a:effectLst/>
                        </a:rPr>
                        <a:t>12-11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u="none" strike="noStrike" dirty="0">
                          <a:effectLst/>
                        </a:rPr>
                        <a:t>*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3" name="Ovale 2"/>
          <p:cNvSpPr/>
          <p:nvPr/>
        </p:nvSpPr>
        <p:spPr>
          <a:xfrm>
            <a:off x="5300017" y="266997"/>
            <a:ext cx="1152128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/>
          <p:cNvSpPr/>
          <p:nvPr/>
        </p:nvSpPr>
        <p:spPr>
          <a:xfrm>
            <a:off x="5444033" y="2571968"/>
            <a:ext cx="720080" cy="2873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/>
          <p:cNvSpPr/>
          <p:nvPr/>
        </p:nvSpPr>
        <p:spPr>
          <a:xfrm>
            <a:off x="5300017" y="5091534"/>
            <a:ext cx="985080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/>
          <p:cNvSpPr/>
          <p:nvPr/>
        </p:nvSpPr>
        <p:spPr>
          <a:xfrm>
            <a:off x="5300017" y="2067198"/>
            <a:ext cx="985080" cy="5047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/>
          <p:cNvSpPr/>
          <p:nvPr/>
        </p:nvSpPr>
        <p:spPr>
          <a:xfrm>
            <a:off x="5300017" y="4237920"/>
            <a:ext cx="985080" cy="50477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0568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/>
          <p:cNvGrpSpPr/>
          <p:nvPr/>
        </p:nvGrpSpPr>
        <p:grpSpPr>
          <a:xfrm>
            <a:off x="19824" y="6283788"/>
            <a:ext cx="8857927" cy="407901"/>
            <a:chOff x="-70720" y="5603664"/>
            <a:chExt cx="8857927" cy="407901"/>
          </a:xfrm>
        </p:grpSpPr>
        <p:pic>
          <p:nvPicPr>
            <p:cNvPr id="7" name="Picture 4" descr="agris"/>
            <p:cNvPicPr>
              <a:picLocks noChangeAspect="1" noChangeArrowheads="1"/>
            </p:cNvPicPr>
            <p:nvPr/>
          </p:nvPicPr>
          <p:blipFill rotWithShape="1">
            <a:blip r:embed="rId3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Immagin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1" name="Gra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2987457"/>
              </p:ext>
            </p:extLst>
          </p:nvPr>
        </p:nvGraphicFramePr>
        <p:xfrm>
          <a:off x="172426" y="266998"/>
          <a:ext cx="8193617" cy="3606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968817"/>
              </p:ext>
            </p:extLst>
          </p:nvPr>
        </p:nvGraphicFramePr>
        <p:xfrm>
          <a:off x="201088" y="3939405"/>
          <a:ext cx="5602982" cy="23443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0426"/>
                <a:gridCol w="800426"/>
                <a:gridCol w="800426"/>
                <a:gridCol w="800426"/>
                <a:gridCol w="800426"/>
                <a:gridCol w="800426"/>
                <a:gridCol w="800426"/>
              </a:tblGrid>
              <a:tr h="260487"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1° Y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2° Y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T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Y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T x Y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6048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100" b="1" u="none" strike="noStrike" dirty="0" err="1">
                          <a:effectLst/>
                        </a:rPr>
                        <a:t>Winter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PD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2.45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2.22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ns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*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ns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6048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ST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2.46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2.27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6048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100" b="1" u="none" strike="noStrike">
                          <a:effectLst/>
                        </a:rPr>
                        <a:t>Spring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PD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2.69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2.61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ns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*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ns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</a:tr>
              <a:tr h="26048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ST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 dirty="0">
                          <a:effectLst/>
                        </a:rPr>
                        <a:t>2.72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 dirty="0">
                          <a:effectLst/>
                        </a:rPr>
                        <a:t>2.64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</a:tr>
              <a:tr h="26048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100" b="1" u="none" strike="noStrike">
                          <a:effectLst/>
                        </a:rPr>
                        <a:t>Summer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PD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 dirty="0">
                          <a:effectLst/>
                        </a:rPr>
                        <a:t>2.85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2.77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ns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ns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ns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</a:tr>
              <a:tr h="26048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ST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 dirty="0">
                          <a:effectLst/>
                        </a:rPr>
                        <a:t>2.77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 dirty="0">
                          <a:effectLst/>
                        </a:rPr>
                        <a:t>2.77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</a:tr>
              <a:tr h="26048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100" b="1" u="none" strike="noStrike">
                          <a:effectLst/>
                        </a:rPr>
                        <a:t>Autumn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PD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 dirty="0">
                          <a:effectLst/>
                        </a:rPr>
                        <a:t>2.79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2.83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ns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*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>
                          <a:effectLst/>
                        </a:rPr>
                        <a:t>ns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</a:tr>
              <a:tr h="26048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u="none" strike="noStrike" dirty="0">
                          <a:effectLst/>
                        </a:rPr>
                        <a:t>ST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 dirty="0">
                          <a:effectLst/>
                        </a:rPr>
                        <a:t>2.78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 dirty="0">
                          <a:effectLst/>
                        </a:rPr>
                        <a:t>2.90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9" name="Line 3"/>
          <p:cNvSpPr>
            <a:spLocks noChangeShapeType="1"/>
          </p:cNvSpPr>
          <p:nvPr/>
        </p:nvSpPr>
        <p:spPr bwMode="auto">
          <a:xfrm>
            <a:off x="331465" y="493706"/>
            <a:ext cx="8223250" cy="0"/>
          </a:xfrm>
          <a:prstGeom prst="line">
            <a:avLst/>
          </a:prstGeom>
          <a:noFill/>
          <a:ln w="222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595" tIns="45798" rIns="91595" bIns="45798">
            <a:spAutoFit/>
          </a:bodyPr>
          <a:lstStyle/>
          <a:p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331465" y="61770"/>
            <a:ext cx="2879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rgbClr val="002060"/>
                </a:solidFill>
              </a:rPr>
              <a:t>Body </a:t>
            </a:r>
            <a:r>
              <a:rPr lang="it-IT" sz="2000" b="1" dirty="0" err="1">
                <a:solidFill>
                  <a:srgbClr val="002060"/>
                </a:solidFill>
              </a:rPr>
              <a:t>C</a:t>
            </a:r>
            <a:r>
              <a:rPr lang="it-IT" sz="2000" b="1" dirty="0" err="1" smtClean="0">
                <a:solidFill>
                  <a:srgbClr val="002060"/>
                </a:solidFill>
              </a:rPr>
              <a:t>ondition</a:t>
            </a:r>
            <a:r>
              <a:rPr lang="it-IT" sz="2000" b="1" dirty="0" smtClean="0">
                <a:solidFill>
                  <a:srgbClr val="002060"/>
                </a:solidFill>
              </a:rPr>
              <a:t> Score</a:t>
            </a:r>
            <a:endParaRPr lang="it-IT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51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480" y="551140"/>
            <a:ext cx="1790700" cy="1981200"/>
          </a:xfrm>
          <a:prstGeom prst="rect">
            <a:avLst/>
          </a:prstGeom>
        </p:spPr>
      </p:pic>
      <p:grpSp>
        <p:nvGrpSpPr>
          <p:cNvPr id="6" name="Gruppo 5"/>
          <p:cNvGrpSpPr/>
          <p:nvPr/>
        </p:nvGrpSpPr>
        <p:grpSpPr>
          <a:xfrm>
            <a:off x="19824" y="6283788"/>
            <a:ext cx="8857927" cy="407901"/>
            <a:chOff x="-70720" y="5603664"/>
            <a:chExt cx="8857927" cy="407901"/>
          </a:xfrm>
        </p:grpSpPr>
        <p:pic>
          <p:nvPicPr>
            <p:cNvPr id="7" name="Picture 4" descr="agris"/>
            <p:cNvPicPr>
              <a:picLocks noChangeAspect="1" noChangeArrowheads="1"/>
            </p:cNvPicPr>
            <p:nvPr/>
          </p:nvPicPr>
          <p:blipFill rotWithShape="1">
            <a:blip r:embed="rId3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Immagin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684186"/>
              </p:ext>
            </p:extLst>
          </p:nvPr>
        </p:nvGraphicFramePr>
        <p:xfrm>
          <a:off x="331465" y="1923182"/>
          <a:ext cx="7056786" cy="36766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7788"/>
                <a:gridCol w="967788"/>
                <a:gridCol w="1108923"/>
                <a:gridCol w="1108923"/>
                <a:gridCol w="967788"/>
                <a:gridCol w="967788"/>
                <a:gridCol w="967788"/>
              </a:tblGrid>
              <a:tr h="238125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</a:rPr>
                        <a:t> 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</a:rPr>
                        <a:t>PD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</a:rPr>
                        <a:t>ST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</a:rPr>
                        <a:t>T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</a:rPr>
                        <a:t>Y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</a:rPr>
                        <a:t>T*Y</a:t>
                      </a:r>
                      <a:endParaRPr lang="it-IT" sz="1400" b="1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/>
                </a:tc>
              </a:tr>
              <a:tr h="4476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</a:rPr>
                        <a:t>Winter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914400" fontAlgn="ctr">
                        <a:buNone/>
                      </a:pPr>
                      <a:r>
                        <a:rPr lang="it-IT" sz="140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1° Y</a:t>
                      </a:r>
                    </a:p>
                  </a:txBody>
                  <a:tcPr marL="0" marR="0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fontAlgn="ctr">
                        <a:buNone/>
                      </a:pPr>
                      <a:r>
                        <a:rPr lang="it-IT" sz="140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it-IT" sz="140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2.85±0.29</a:t>
                      </a:r>
                      <a:endParaRPr lang="it-IT" sz="1400" u="none" strike="noStrike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fontAlgn="ctr">
                        <a:buNone/>
                      </a:pPr>
                      <a:r>
                        <a:rPr lang="it-IT" sz="140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it-IT" sz="140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2.99±0.29</a:t>
                      </a:r>
                      <a:endParaRPr lang="it-IT" sz="1400" u="none" strike="noStrike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fontAlgn="ctr">
                        <a:buNone/>
                      </a:pPr>
                      <a:r>
                        <a:rPr lang="it-IT" sz="140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ns</a:t>
                      </a:r>
                    </a:p>
                  </a:txBody>
                  <a:tcPr marL="0" marR="0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fontAlgn="ctr">
                        <a:buNone/>
                      </a:pPr>
                      <a:r>
                        <a:rPr lang="it-IT" sz="140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ns</a:t>
                      </a:r>
                    </a:p>
                  </a:txBody>
                  <a:tcPr marL="0" marR="0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fontAlgn="ctr">
                        <a:buNone/>
                      </a:pPr>
                      <a:r>
                        <a:rPr lang="it-IT" sz="140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ns </a:t>
                      </a:r>
                    </a:p>
                  </a:txBody>
                  <a:tcPr marL="0" marR="0" marT="0" marB="0" anchor="ctr">
                    <a:solidFill>
                      <a:srgbClr val="E9EDF4"/>
                    </a:solidFill>
                  </a:tcPr>
                </a:tc>
              </a:tr>
              <a:tr h="44767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2° Y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r>
                        <a:rPr lang="it-IT" sz="1400" u="none" strike="noStrike" dirty="0" smtClean="0">
                          <a:effectLst/>
                        </a:rPr>
                        <a:t>2.24±0.29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r>
                        <a:rPr lang="it-IT" sz="1400" u="none" strike="noStrike" dirty="0" smtClean="0">
                          <a:effectLst/>
                        </a:rPr>
                        <a:t>2.78±0.29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/>
                </a:tc>
              </a:tr>
              <a:tr h="4476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Spring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1° Y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 smtClean="0">
                          <a:effectLst/>
                        </a:rPr>
                        <a:t>2.59±0.31</a:t>
                      </a:r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 smtClean="0">
                          <a:effectLst/>
                        </a:rPr>
                        <a:t>3.32±0.31</a:t>
                      </a:r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</a:rPr>
                        <a:t> ns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***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ns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</a:tr>
              <a:tr h="44767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2° Y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r>
                        <a:rPr lang="it-IT" sz="1400" u="none" strike="noStrike" dirty="0" smtClean="0">
                          <a:effectLst/>
                        </a:rPr>
                        <a:t>4.07±0.31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r>
                        <a:rPr lang="it-IT" sz="1400" u="none" strike="noStrike" dirty="0" smtClean="0">
                          <a:effectLst/>
                        </a:rPr>
                        <a:t>3.52±0.31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</a:tr>
              <a:tr h="3048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</a:rPr>
                        <a:t>Summer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1° Y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</a:rPr>
                        <a:t> 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</a:rPr>
                        <a:t> 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</a:rPr>
                        <a:t> 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  <a:tr h="44767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2° Y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r>
                        <a:rPr lang="it-IT" sz="1400" u="none" strike="noStrike" dirty="0" smtClean="0">
                          <a:effectLst/>
                        </a:rPr>
                        <a:t>3.66±0.23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 smtClean="0">
                          <a:effectLst/>
                        </a:rPr>
                        <a:t>3.42±0.23</a:t>
                      </a:r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r>
                        <a:rPr lang="it-IT" sz="1400" u="none" strike="noStrike" dirty="0" smtClean="0">
                          <a:effectLst/>
                        </a:rPr>
                        <a:t>ns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  <a:tr h="4476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</a:rPr>
                        <a:t>Autumn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1° Y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r>
                        <a:rPr lang="it-IT" sz="1400" u="none" strike="noStrike" dirty="0" smtClean="0">
                          <a:effectLst/>
                        </a:rPr>
                        <a:t>2.74±0.25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r>
                        <a:rPr lang="it-IT" sz="1400" u="none" strike="noStrike" dirty="0" smtClean="0">
                          <a:effectLst/>
                        </a:rPr>
                        <a:t>2.52±0.25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ns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</a:rPr>
                        <a:t> ns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ns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44767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>
                          <a:effectLst/>
                        </a:rPr>
                        <a:t>2° Y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r>
                        <a:rPr lang="it-IT" sz="1400" u="none" strike="noStrike" dirty="0" smtClean="0">
                          <a:effectLst/>
                        </a:rPr>
                        <a:t>2.80±0.26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r>
                        <a:rPr lang="it-IT" sz="1400" u="none" strike="noStrike" dirty="0" smtClean="0">
                          <a:effectLst/>
                        </a:rPr>
                        <a:t>3.11±0.26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12" name="Rettangolo 11"/>
          <p:cNvSpPr/>
          <p:nvPr/>
        </p:nvSpPr>
        <p:spPr>
          <a:xfrm>
            <a:off x="331465" y="110456"/>
            <a:ext cx="40324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sz="2000" b="1" dirty="0" err="1" smtClean="0">
                <a:solidFill>
                  <a:srgbClr val="000066"/>
                </a:solidFill>
                <a:cs typeface="Arial" panose="020B0604020202020204" pitchFamily="34" charset="0"/>
              </a:rPr>
              <a:t>Cortisol</a:t>
            </a:r>
            <a:r>
              <a:rPr lang="it-IT" altLang="it-IT" sz="2000" b="1" dirty="0" smtClean="0">
                <a:solidFill>
                  <a:srgbClr val="000066"/>
                </a:solidFill>
                <a:cs typeface="Arial" panose="020B0604020202020204" pitchFamily="34" charset="0"/>
              </a:rPr>
              <a:t> </a:t>
            </a:r>
            <a:r>
              <a:rPr lang="it-IT" altLang="it-IT" sz="2000" b="1" dirty="0" err="1" smtClean="0">
                <a:solidFill>
                  <a:srgbClr val="000066"/>
                </a:solidFill>
                <a:cs typeface="Arial" panose="020B0604020202020204" pitchFamily="34" charset="0"/>
              </a:rPr>
              <a:t>level</a:t>
            </a:r>
            <a:endParaRPr lang="it-IT" altLang="it-IT" sz="2000" b="1" dirty="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>
            <a:off x="331465" y="493706"/>
            <a:ext cx="8223250" cy="0"/>
          </a:xfrm>
          <a:prstGeom prst="line">
            <a:avLst/>
          </a:prstGeom>
          <a:noFill/>
          <a:ln w="222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595" tIns="45798" rIns="91595" bIns="45798">
            <a:spAutoFit/>
          </a:bodyPr>
          <a:lstStyle/>
          <a:p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139641" y="555638"/>
            <a:ext cx="744043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  <a:latin typeface="ComputerModern-Regular"/>
              </a:rPr>
              <a:t>Domestic animals react to stress by an alteration </a:t>
            </a:r>
            <a:r>
              <a:rPr lang="en-US" dirty="0" smtClean="0">
                <a:solidFill>
                  <a:schemeClr val="tx1"/>
                </a:solidFill>
                <a:latin typeface="ComputerModern-Regular"/>
              </a:rPr>
              <a:t>of behavioral </a:t>
            </a:r>
            <a:r>
              <a:rPr lang="en-US" dirty="0">
                <a:solidFill>
                  <a:schemeClr val="tx1"/>
                </a:solidFill>
                <a:latin typeface="ComputerModern-Regular"/>
              </a:rPr>
              <a:t>and physiological responses, which are </a:t>
            </a:r>
            <a:r>
              <a:rPr lang="en-US" dirty="0" smtClean="0">
                <a:solidFill>
                  <a:schemeClr val="tx1"/>
                </a:solidFill>
                <a:latin typeface="ComputerModern-Regular"/>
              </a:rPr>
              <a:t>the results </a:t>
            </a:r>
            <a:r>
              <a:rPr lang="en-US" dirty="0">
                <a:solidFill>
                  <a:schemeClr val="tx1"/>
                </a:solidFill>
                <a:latin typeface="ComputerModern-Regular"/>
              </a:rPr>
              <a:t>of individual emotional reactivity (</a:t>
            </a:r>
            <a:r>
              <a:rPr lang="en-US" dirty="0" err="1">
                <a:solidFill>
                  <a:schemeClr val="tx1"/>
                </a:solidFill>
                <a:latin typeface="ComputerModern-Regular"/>
              </a:rPr>
              <a:t>Deiss</a:t>
            </a:r>
            <a:r>
              <a:rPr lang="en-US" dirty="0">
                <a:solidFill>
                  <a:schemeClr val="tx1"/>
                </a:solidFill>
                <a:latin typeface="ComputerModern-Regular"/>
              </a:rPr>
              <a:t> et al</a:t>
            </a:r>
            <a:r>
              <a:rPr lang="en-US" dirty="0" smtClean="0">
                <a:solidFill>
                  <a:schemeClr val="tx1"/>
                </a:solidFill>
                <a:latin typeface="ComputerModern-Regular"/>
              </a:rPr>
              <a:t>.,</a:t>
            </a:r>
            <a:r>
              <a:rPr lang="it-IT" dirty="0" smtClean="0">
                <a:solidFill>
                  <a:schemeClr val="tx1"/>
                </a:solidFill>
                <a:latin typeface="ComputerModern-Regular"/>
              </a:rPr>
              <a:t>2009</a:t>
            </a:r>
            <a:r>
              <a:rPr lang="it-IT" dirty="0">
                <a:solidFill>
                  <a:schemeClr val="tx1"/>
                </a:solidFill>
                <a:latin typeface="ComputerModern-Regular"/>
              </a:rPr>
              <a:t>).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705149" y="5757144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Stress can </a:t>
            </a:r>
            <a:r>
              <a:rPr lang="it-IT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induced</a:t>
            </a:r>
            <a:r>
              <a:rPr lang="it-IT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hypercortisolemia</a:t>
            </a:r>
            <a:endParaRPr lang="it-IT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95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o 10"/>
          <p:cNvGrpSpPr/>
          <p:nvPr/>
        </p:nvGrpSpPr>
        <p:grpSpPr>
          <a:xfrm>
            <a:off x="19824" y="6283788"/>
            <a:ext cx="8857927" cy="407901"/>
            <a:chOff x="-70720" y="5603664"/>
            <a:chExt cx="8857927" cy="407901"/>
          </a:xfrm>
        </p:grpSpPr>
        <p:pic>
          <p:nvPicPr>
            <p:cNvPr id="12" name="Picture 4" descr="agris"/>
            <p:cNvPicPr>
              <a:picLocks noChangeAspect="1" noChangeArrowheads="1"/>
            </p:cNvPicPr>
            <p:nvPr/>
          </p:nvPicPr>
          <p:blipFill rotWithShape="1">
            <a:blip r:embed="rId2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Immagin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671877"/>
              </p:ext>
            </p:extLst>
          </p:nvPr>
        </p:nvGraphicFramePr>
        <p:xfrm>
          <a:off x="165943" y="3291334"/>
          <a:ext cx="8712969" cy="27363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1596"/>
                <a:gridCol w="1126995"/>
                <a:gridCol w="751330"/>
                <a:gridCol w="901596"/>
                <a:gridCol w="826463"/>
                <a:gridCol w="300532"/>
                <a:gridCol w="375665"/>
                <a:gridCol w="450798"/>
                <a:gridCol w="901596"/>
                <a:gridCol w="901596"/>
                <a:gridCol w="375665"/>
                <a:gridCol w="375665"/>
                <a:gridCol w="523472"/>
              </a:tblGrid>
              <a:tr h="2314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Winter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Spring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314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PD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ST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T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Y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T*Y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PD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ST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T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Y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T*Y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2211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Milk </a:t>
                      </a:r>
                      <a:r>
                        <a:rPr lang="it-IT" sz="1100" dirty="0" err="1" smtClean="0">
                          <a:effectLst/>
                        </a:rPr>
                        <a:t>yield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 head </a:t>
                      </a:r>
                      <a:r>
                        <a:rPr lang="it-IT" sz="1100" b="1" baseline="300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it-IT" sz="11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day</a:t>
                      </a:r>
                      <a:r>
                        <a:rPr lang="it-IT" sz="1100" b="1" baseline="300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</a:t>
                      </a:r>
                      <a:endParaRPr lang="it-IT" sz="1100" b="1" baseline="30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654.4</a:t>
                      </a:r>
                      <a:r>
                        <a:rPr lang="it-IT" sz="1100" dirty="0" smtClean="0">
                          <a:effectLst/>
                        </a:rPr>
                        <a:t>±36.7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  <a:r>
                        <a:rPr lang="it-IT" sz="1100" dirty="0" smtClean="0">
                          <a:effectLst/>
                        </a:rPr>
                        <a:t>±37.1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ns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ns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r>
                        <a:rPr lang="it-IT" sz="1100" dirty="0" smtClean="0">
                          <a:effectLst/>
                        </a:rPr>
                        <a:t>ns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561.4±40.0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541.1</a:t>
                      </a:r>
                      <a:r>
                        <a:rPr lang="it-IT" sz="1100" dirty="0" smtClean="0">
                          <a:effectLst/>
                        </a:rPr>
                        <a:t>±38.1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ns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ns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ns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2314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623.8</a:t>
                      </a:r>
                      <a:r>
                        <a:rPr lang="it-IT" sz="1100" dirty="0" smtClean="0">
                          <a:effectLst/>
                        </a:rPr>
                        <a:t>±37.2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  <a:r>
                        <a:rPr lang="it-IT" sz="1100" dirty="0" smtClean="0">
                          <a:effectLst/>
                        </a:rPr>
                        <a:t>±36.8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565.0</a:t>
                      </a:r>
                      <a:r>
                        <a:rPr lang="it-IT" sz="1100" dirty="0" smtClean="0">
                          <a:effectLst/>
                        </a:rPr>
                        <a:t>±35.3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598.8</a:t>
                      </a:r>
                      <a:r>
                        <a:rPr lang="it-IT" sz="1100" dirty="0" smtClean="0">
                          <a:effectLst/>
                        </a:rPr>
                        <a:t>±35.4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2211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Fat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it-IT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6.29±0.13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6.19±0.13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**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**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*</a:t>
                      </a: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6.32±0.16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6.12±0.15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**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*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2314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6.90±0.11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6.30±0.11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7.35±0.14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6.82±0.14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2314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Protein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it-IT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5.71±0.07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5.70±0.07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ns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ns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it-IT" sz="11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ns</a:t>
                      </a:r>
                      <a:endParaRPr lang="it-IT" sz="11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5.68±0.10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5.76±0.10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ns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ns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*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2314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5.66±0.06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5.54±0.06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5.81±0.10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5.66±0.1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2211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Lactose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it-IT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4.80±0.03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4.80±0.03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ns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**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it-IT" sz="11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ns</a:t>
                      </a:r>
                      <a:endParaRPr lang="it-IT" sz="11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4.46±0.73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4.55±0.07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ns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ns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ns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2314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4.59±0.06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4.60±0.03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4.55±0.07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4.60±0.07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2211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Urea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it-IT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chemeClr val="bg1"/>
                          </a:solidFill>
                          <a:effectLst/>
                        </a:rPr>
                        <a:t>1° Y</a:t>
                      </a:r>
                      <a:endParaRPr lang="it-IT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40.7±1.36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43.9±1.38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ns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ns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r>
                        <a:rPr lang="it-IT" sz="1100" dirty="0" smtClean="0">
                          <a:effectLst/>
                        </a:rPr>
                        <a:t>ns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36.7±1.38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36.8±1.35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ns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ns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2314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chemeClr val="bg1"/>
                          </a:solidFill>
                          <a:effectLst/>
                        </a:rPr>
                        <a:t>2° Y</a:t>
                      </a:r>
                      <a:endParaRPr lang="it-IT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43.5±1.17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41.1±1.20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40.6±1.30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42.0±1.26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4165808"/>
              </p:ext>
            </p:extLst>
          </p:nvPr>
        </p:nvGraphicFramePr>
        <p:xfrm>
          <a:off x="2563713" y="627037"/>
          <a:ext cx="6020411" cy="2536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331465" y="493706"/>
            <a:ext cx="8223250" cy="0"/>
          </a:xfrm>
          <a:prstGeom prst="line">
            <a:avLst/>
          </a:prstGeom>
          <a:noFill/>
          <a:ln w="222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595" tIns="45798" rIns="91595" bIns="45798">
            <a:spAutoFit/>
          </a:bodyPr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298041" y="98852"/>
            <a:ext cx="40324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sz="2000" b="1" dirty="0">
                <a:solidFill>
                  <a:srgbClr val="002060"/>
                </a:solidFill>
              </a:rPr>
              <a:t>Milk </a:t>
            </a:r>
            <a:r>
              <a:rPr lang="it-IT" altLang="it-IT" sz="2000" b="1" dirty="0" err="1">
                <a:solidFill>
                  <a:srgbClr val="002060"/>
                </a:solidFill>
              </a:rPr>
              <a:t>yield</a:t>
            </a:r>
            <a:r>
              <a:rPr lang="it-IT" altLang="it-IT" sz="2000" b="1" dirty="0">
                <a:solidFill>
                  <a:srgbClr val="002060"/>
                </a:solidFill>
              </a:rPr>
              <a:t> and </a:t>
            </a:r>
            <a:r>
              <a:rPr lang="it-IT" altLang="it-IT" sz="2000" b="1" dirty="0" err="1">
                <a:solidFill>
                  <a:srgbClr val="002060"/>
                </a:solidFill>
              </a:rPr>
              <a:t>quality</a:t>
            </a:r>
            <a:endParaRPr lang="it-IT" altLang="it-IT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2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o 10"/>
          <p:cNvGrpSpPr/>
          <p:nvPr/>
        </p:nvGrpSpPr>
        <p:grpSpPr>
          <a:xfrm>
            <a:off x="19824" y="6283788"/>
            <a:ext cx="8857927" cy="407901"/>
            <a:chOff x="-70720" y="5603664"/>
            <a:chExt cx="8857927" cy="407901"/>
          </a:xfrm>
        </p:grpSpPr>
        <p:pic>
          <p:nvPicPr>
            <p:cNvPr id="12" name="Picture 4" descr="agris"/>
            <p:cNvPicPr>
              <a:picLocks noChangeAspect="1" noChangeArrowheads="1"/>
            </p:cNvPicPr>
            <p:nvPr/>
          </p:nvPicPr>
          <p:blipFill rotWithShape="1">
            <a:blip r:embed="rId2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Immagin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8152477"/>
              </p:ext>
            </p:extLst>
          </p:nvPr>
        </p:nvGraphicFramePr>
        <p:xfrm>
          <a:off x="501123" y="45963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a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9971397"/>
              </p:ext>
            </p:extLst>
          </p:nvPr>
        </p:nvGraphicFramePr>
        <p:xfrm>
          <a:off x="501123" y="314731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Line 3"/>
          <p:cNvSpPr>
            <a:spLocks noChangeShapeType="1"/>
          </p:cNvSpPr>
          <p:nvPr/>
        </p:nvSpPr>
        <p:spPr bwMode="auto">
          <a:xfrm>
            <a:off x="331465" y="493706"/>
            <a:ext cx="8223250" cy="0"/>
          </a:xfrm>
          <a:prstGeom prst="line">
            <a:avLst/>
          </a:prstGeom>
          <a:noFill/>
          <a:ln w="222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595" tIns="45798" rIns="91595" bIns="45798">
            <a:spAutoFit/>
          </a:bodyPr>
          <a:lstStyle/>
          <a:p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298041" y="98852"/>
            <a:ext cx="8098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sz="2000" b="1" dirty="0">
                <a:solidFill>
                  <a:srgbClr val="002060"/>
                </a:solidFill>
              </a:rPr>
              <a:t>Milk </a:t>
            </a:r>
            <a:r>
              <a:rPr lang="it-IT" altLang="it-IT" sz="2000" b="1" dirty="0" smtClean="0">
                <a:solidFill>
                  <a:srgbClr val="002060"/>
                </a:solidFill>
              </a:rPr>
              <a:t>production </a:t>
            </a:r>
            <a:r>
              <a:rPr lang="it-IT" altLang="it-IT" sz="2000" b="1" dirty="0" err="1" smtClean="0">
                <a:solidFill>
                  <a:srgbClr val="002060"/>
                </a:solidFill>
              </a:rPr>
              <a:t>evolution</a:t>
            </a:r>
            <a:r>
              <a:rPr lang="it-IT" altLang="it-IT" sz="2000" b="1" dirty="0" smtClean="0">
                <a:solidFill>
                  <a:srgbClr val="002060"/>
                </a:solidFill>
              </a:rPr>
              <a:t> </a:t>
            </a:r>
            <a:r>
              <a:rPr lang="it-IT" altLang="it-IT" sz="2000" b="1" dirty="0" err="1" smtClean="0">
                <a:solidFill>
                  <a:srgbClr val="002060"/>
                </a:solidFill>
              </a:rPr>
              <a:t>during</a:t>
            </a:r>
            <a:r>
              <a:rPr lang="it-IT" altLang="it-IT" sz="2000" b="1" dirty="0" smtClean="0">
                <a:solidFill>
                  <a:srgbClr val="002060"/>
                </a:solidFill>
              </a:rPr>
              <a:t> </a:t>
            </a:r>
            <a:r>
              <a:rPr lang="it-IT" altLang="it-IT" sz="2000" b="1" dirty="0" err="1" smtClean="0">
                <a:solidFill>
                  <a:srgbClr val="002060"/>
                </a:solidFill>
              </a:rPr>
              <a:t>each</a:t>
            </a:r>
            <a:r>
              <a:rPr lang="it-IT" altLang="it-IT" sz="2000" b="1" dirty="0" smtClean="0">
                <a:solidFill>
                  <a:srgbClr val="002060"/>
                </a:solidFill>
              </a:rPr>
              <a:t> </a:t>
            </a:r>
            <a:r>
              <a:rPr lang="it-IT" altLang="it-IT" sz="2000" b="1" dirty="0" err="1" smtClean="0">
                <a:solidFill>
                  <a:srgbClr val="002060"/>
                </a:solidFill>
              </a:rPr>
              <a:t>observation</a:t>
            </a:r>
            <a:r>
              <a:rPr lang="it-IT" altLang="it-IT" sz="2000" b="1" dirty="0" smtClean="0">
                <a:solidFill>
                  <a:srgbClr val="002060"/>
                </a:solidFill>
              </a:rPr>
              <a:t> </a:t>
            </a:r>
            <a:r>
              <a:rPr lang="it-IT" altLang="it-IT" sz="2000" b="1" dirty="0" err="1" smtClean="0">
                <a:solidFill>
                  <a:srgbClr val="002060"/>
                </a:solidFill>
              </a:rPr>
              <a:t>period</a:t>
            </a:r>
            <a:endParaRPr lang="it-IT" altLang="it-IT" sz="2000" b="1" dirty="0">
              <a:solidFill>
                <a:srgbClr val="00206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7365" y="2068819"/>
            <a:ext cx="4011516" cy="301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56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331465" y="60776"/>
            <a:ext cx="28634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2000" b="1" dirty="0" smtClean="0">
                <a:solidFill>
                  <a:srgbClr val="000066"/>
                </a:solidFill>
                <a:cs typeface="Arial" panose="020B0604020202020204" pitchFamily="34" charset="0"/>
              </a:rPr>
              <a:t>Milk composition</a:t>
            </a:r>
            <a:endParaRPr lang="it-IT" sz="2000" b="1" dirty="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3" name="Gra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2002347"/>
              </p:ext>
            </p:extLst>
          </p:nvPr>
        </p:nvGraphicFramePr>
        <p:xfrm>
          <a:off x="89443" y="1156000"/>
          <a:ext cx="4277719" cy="2711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6178585"/>
              </p:ext>
            </p:extLst>
          </p:nvPr>
        </p:nvGraphicFramePr>
        <p:xfrm>
          <a:off x="4400424" y="1314698"/>
          <a:ext cx="4572000" cy="2552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331465" y="493706"/>
            <a:ext cx="8223250" cy="0"/>
          </a:xfrm>
          <a:prstGeom prst="line">
            <a:avLst/>
          </a:prstGeom>
          <a:noFill/>
          <a:ln w="222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595" tIns="45798" rIns="91595" bIns="45798">
            <a:spAutoFit/>
          </a:bodyPr>
          <a:lstStyle/>
          <a:p>
            <a:endParaRPr lang="it-IT"/>
          </a:p>
        </p:txBody>
      </p:sp>
      <p:sp>
        <p:nvSpPr>
          <p:cNvPr id="2" name="Ovale 1"/>
          <p:cNvSpPr/>
          <p:nvPr/>
        </p:nvSpPr>
        <p:spPr>
          <a:xfrm>
            <a:off x="7316241" y="1851174"/>
            <a:ext cx="360040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8" name="Gruppo 7"/>
          <p:cNvGrpSpPr/>
          <p:nvPr/>
        </p:nvGrpSpPr>
        <p:grpSpPr>
          <a:xfrm>
            <a:off x="120024" y="6247532"/>
            <a:ext cx="8857927" cy="407901"/>
            <a:chOff x="-70720" y="5603664"/>
            <a:chExt cx="8857927" cy="407901"/>
          </a:xfrm>
        </p:grpSpPr>
        <p:pic>
          <p:nvPicPr>
            <p:cNvPr id="9" name="Picture 4" descr="agris"/>
            <p:cNvPicPr>
              <a:picLocks noChangeAspect="1" noChangeArrowheads="1"/>
            </p:cNvPicPr>
            <p:nvPr/>
          </p:nvPicPr>
          <p:blipFill rotWithShape="1">
            <a:blip r:embed="rId4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Immagin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6739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349322" y="85159"/>
            <a:ext cx="37985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2000" b="1" dirty="0" smtClean="0">
                <a:solidFill>
                  <a:srgbClr val="000066"/>
                </a:solidFill>
                <a:cs typeface="Arial" panose="020B0604020202020204" pitchFamily="34" charset="0"/>
              </a:rPr>
              <a:t>Fat concentration pattern (%)</a:t>
            </a:r>
            <a:endParaRPr lang="it-IT" sz="2000" b="1" dirty="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6" name="Gra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0063823"/>
              </p:ext>
            </p:extLst>
          </p:nvPr>
        </p:nvGraphicFramePr>
        <p:xfrm>
          <a:off x="35313" y="489383"/>
          <a:ext cx="485579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a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2390291"/>
              </p:ext>
            </p:extLst>
          </p:nvPr>
        </p:nvGraphicFramePr>
        <p:xfrm>
          <a:off x="4587875" y="49052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9580012"/>
              </p:ext>
            </p:extLst>
          </p:nvPr>
        </p:nvGraphicFramePr>
        <p:xfrm>
          <a:off x="4588273" y="357936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a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0873132"/>
              </p:ext>
            </p:extLst>
          </p:nvPr>
        </p:nvGraphicFramePr>
        <p:xfrm>
          <a:off x="177208" y="357936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Line 3"/>
          <p:cNvSpPr>
            <a:spLocks noChangeShapeType="1"/>
          </p:cNvSpPr>
          <p:nvPr/>
        </p:nvSpPr>
        <p:spPr bwMode="auto">
          <a:xfrm>
            <a:off x="331465" y="493706"/>
            <a:ext cx="8223250" cy="0"/>
          </a:xfrm>
          <a:prstGeom prst="line">
            <a:avLst/>
          </a:prstGeom>
          <a:noFill/>
          <a:ln w="222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595" tIns="45798" rIns="91595" bIns="45798">
            <a:spAutoFit/>
          </a:bodyPr>
          <a:lstStyle/>
          <a:p>
            <a:endParaRPr lang="it-IT"/>
          </a:p>
        </p:txBody>
      </p:sp>
      <p:grpSp>
        <p:nvGrpSpPr>
          <p:cNvPr id="11" name="Gruppo 10"/>
          <p:cNvGrpSpPr/>
          <p:nvPr/>
        </p:nvGrpSpPr>
        <p:grpSpPr>
          <a:xfrm>
            <a:off x="158911" y="6322566"/>
            <a:ext cx="8857927" cy="407901"/>
            <a:chOff x="-70720" y="5603664"/>
            <a:chExt cx="8857927" cy="407901"/>
          </a:xfrm>
        </p:grpSpPr>
        <p:pic>
          <p:nvPicPr>
            <p:cNvPr id="13" name="Picture 4" descr="agris"/>
            <p:cNvPicPr>
              <a:picLocks noChangeAspect="1" noChangeArrowheads="1"/>
            </p:cNvPicPr>
            <p:nvPr/>
          </p:nvPicPr>
          <p:blipFill rotWithShape="1">
            <a:blip r:embed="rId6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Immagin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9797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a 7"/>
          <p:cNvGraphicFramePr>
            <a:graphicFrameLocks noGrp="1"/>
          </p:cNvGraphicFramePr>
          <p:nvPr>
            <p:extLst/>
          </p:nvPr>
        </p:nvGraphicFramePr>
        <p:xfrm>
          <a:off x="5183460" y="3197197"/>
          <a:ext cx="3976415" cy="18825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5175"/>
                <a:gridCol w="1184429"/>
                <a:gridCol w="805994"/>
                <a:gridCol w="1220817"/>
              </a:tblGrid>
              <a:tr h="235314">
                <a:tc>
                  <a:txBody>
                    <a:bodyPr/>
                    <a:lstStyle/>
                    <a:p>
                      <a:pPr algn="l" fontAlgn="b"/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First </a:t>
                      </a:r>
                      <a:r>
                        <a:rPr lang="it-IT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 smtClean="0">
                          <a:effectLst/>
                        </a:rPr>
                        <a:t>WCI </a:t>
                      </a:r>
                      <a:r>
                        <a:rPr lang="it-IT" sz="1200" u="none" strike="noStrike" dirty="0">
                          <a:effectLst/>
                        </a:rPr>
                        <a:t>hours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5314"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err="1" smtClean="0">
                          <a:effectLst/>
                        </a:rPr>
                        <a:t>Mid</a:t>
                      </a:r>
                      <a:r>
                        <a:rPr lang="it-IT" sz="1200" u="none" strike="noStrike" dirty="0" err="1">
                          <a:effectLst/>
                        </a:rPr>
                        <a:t>-</a:t>
                      </a:r>
                      <a:r>
                        <a:rPr lang="it-IT" sz="1200" u="none" strike="noStrike" dirty="0" err="1" smtClean="0">
                          <a:effectLst/>
                        </a:rPr>
                        <a:t>disconfort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err="1">
                          <a:effectLst/>
                        </a:rPr>
                        <a:t>Disconfort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ctr" defTabSz="914400" fontAlgn="b">
                        <a:buNone/>
                      </a:pPr>
                      <a:r>
                        <a:rPr lang="it-IT" sz="120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hight </a:t>
                      </a:r>
                      <a:r>
                        <a:rPr lang="it-IT" sz="120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disconfort</a:t>
                      </a:r>
                      <a:endParaRPr lang="it-IT" sz="1200" u="none" strike="noStrike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35314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STALL</a:t>
                      </a:r>
                      <a:endParaRPr lang="it-IT" sz="1200" b="0" i="0" u="none" strike="noStrike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383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5314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PADDOCK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399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41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5314">
                <a:tc>
                  <a:txBody>
                    <a:bodyPr/>
                    <a:lstStyle/>
                    <a:p>
                      <a:pPr algn="ctr" fontAlgn="b"/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it-IT" sz="1100" b="1" u="none" strike="noStrike" dirty="0" smtClean="0">
                          <a:effectLst/>
                        </a:rPr>
                        <a:t>Second </a:t>
                      </a:r>
                      <a:r>
                        <a:rPr lang="it-IT" sz="1100" b="1" u="none" strike="noStrike" dirty="0" err="1" smtClean="0">
                          <a:effectLst/>
                        </a:rPr>
                        <a:t>year</a:t>
                      </a:r>
                      <a:r>
                        <a:rPr lang="it-IT" sz="1100" b="1" u="none" strike="noStrike" dirty="0" smtClean="0">
                          <a:effectLst/>
                        </a:rPr>
                        <a:t>            </a:t>
                      </a:r>
                      <a:r>
                        <a:rPr lang="it-IT" sz="1100" u="none" strike="noStrike" dirty="0" smtClean="0">
                          <a:effectLst/>
                        </a:rPr>
                        <a:t>WCI </a:t>
                      </a:r>
                      <a:r>
                        <a:rPr lang="it-IT" sz="1100" u="none" strike="noStrike" dirty="0">
                          <a:effectLst/>
                        </a:rPr>
                        <a:t>hours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35314">
                <a:tc>
                  <a:txBody>
                    <a:bodyPr/>
                    <a:lstStyle/>
                    <a:p>
                      <a:pPr algn="ctr" fontAlgn="b"/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ctr" defTabSz="914400" fontAlgn="b">
                        <a:buNone/>
                      </a:pPr>
                      <a:r>
                        <a:rPr lang="it-IT" sz="120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Mid-disconfort</a:t>
                      </a:r>
                      <a:endParaRPr lang="it-IT" sz="1200" u="none" strike="noStrike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ctr" defTabSz="914400" fontAlgn="b">
                        <a:buNone/>
                      </a:pPr>
                      <a:r>
                        <a:rPr lang="it-IT" sz="120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Disconfort</a:t>
                      </a:r>
                      <a:endParaRPr lang="it-IT" sz="1200" u="none" strike="noStrike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ctr" defTabSz="914400" fontAlgn="b">
                        <a:buNone/>
                      </a:pPr>
                      <a:r>
                        <a:rPr lang="it-IT" sz="120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hight </a:t>
                      </a:r>
                      <a:r>
                        <a:rPr lang="it-IT" sz="120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disconfort</a:t>
                      </a:r>
                      <a:endParaRPr lang="it-IT" sz="1200" u="none" strike="noStrike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35314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STALL</a:t>
                      </a:r>
                      <a:endParaRPr lang="it-IT" sz="1200" b="0" i="0" u="none" strike="noStrike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ctr" defTabSz="914400" fontAlgn="b">
                        <a:buNone/>
                      </a:pPr>
                      <a:r>
                        <a:rPr lang="it-IT" sz="120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ctr" defTabSz="914400" fontAlgn="b">
                        <a:buNone/>
                      </a:pPr>
                      <a:r>
                        <a:rPr lang="it-IT" sz="12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ctr" defTabSz="914400" fontAlgn="b">
                        <a:buNone/>
                      </a:pPr>
                      <a:r>
                        <a:rPr lang="it-IT" sz="120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235314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PADDOCK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482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</a:t>
                      </a:r>
                      <a:endParaRPr lang="it-IT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 dirty="0">
                          <a:effectLst/>
                        </a:rPr>
                        <a:t>0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CasellaDiTesto 1"/>
          <p:cNvSpPr txBox="1"/>
          <p:nvPr/>
        </p:nvSpPr>
        <p:spPr>
          <a:xfrm>
            <a:off x="306793" y="21357"/>
            <a:ext cx="8521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000066"/>
                </a:solidFill>
                <a:cs typeface="Arial" panose="020B0604020202020204" pitchFamily="34" charset="0"/>
              </a:rPr>
              <a:t>Milk </a:t>
            </a:r>
            <a:r>
              <a:rPr lang="it-IT" sz="2000" b="1" dirty="0" err="1" smtClean="0">
                <a:solidFill>
                  <a:srgbClr val="000066"/>
                </a:solidFill>
                <a:cs typeface="Arial" panose="020B0604020202020204" pitchFamily="34" charset="0"/>
              </a:rPr>
              <a:t>fat</a:t>
            </a:r>
            <a:r>
              <a:rPr lang="it-IT" sz="2000" b="1" dirty="0" smtClean="0">
                <a:solidFill>
                  <a:srgbClr val="000066"/>
                </a:solidFill>
                <a:cs typeface="Arial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0066"/>
                </a:solidFill>
                <a:cs typeface="Arial" panose="020B0604020202020204" pitchFamily="34" charset="0"/>
              </a:rPr>
              <a:t>concentration</a:t>
            </a:r>
            <a:r>
              <a:rPr lang="it-IT" sz="2000" b="1" dirty="0" smtClean="0">
                <a:solidFill>
                  <a:srgbClr val="000066"/>
                </a:solidFill>
                <a:cs typeface="Arial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0066"/>
                </a:solidFill>
                <a:cs typeface="Arial" panose="020B0604020202020204" pitchFamily="34" charset="0"/>
              </a:rPr>
              <a:t>during</a:t>
            </a:r>
            <a:r>
              <a:rPr lang="it-IT" sz="2000" b="1" dirty="0" smtClean="0">
                <a:solidFill>
                  <a:srgbClr val="000066"/>
                </a:solidFill>
                <a:cs typeface="Arial" panose="020B0604020202020204" pitchFamily="34" charset="0"/>
              </a:rPr>
              <a:t>  </a:t>
            </a:r>
            <a:r>
              <a:rPr lang="it-IT" sz="2000" b="1" dirty="0" err="1" smtClean="0">
                <a:solidFill>
                  <a:srgbClr val="000066"/>
                </a:solidFill>
                <a:cs typeface="Arial" panose="020B0604020202020204" pitchFamily="34" charset="0"/>
              </a:rPr>
              <a:t>winter</a:t>
            </a:r>
            <a:r>
              <a:rPr lang="it-IT" sz="2000" b="1" dirty="0" smtClean="0">
                <a:solidFill>
                  <a:srgbClr val="000066"/>
                </a:solidFill>
                <a:cs typeface="Arial" panose="020B0604020202020204" pitchFamily="34" charset="0"/>
              </a:rPr>
              <a:t> of the </a:t>
            </a:r>
            <a:r>
              <a:rPr lang="it-IT" sz="2000" b="1" dirty="0" err="1" smtClean="0">
                <a:solidFill>
                  <a:srgbClr val="000066"/>
                </a:solidFill>
                <a:cs typeface="Arial" panose="020B0604020202020204" pitchFamily="34" charset="0"/>
              </a:rPr>
              <a:t>second</a:t>
            </a:r>
            <a:r>
              <a:rPr lang="it-IT" sz="2000" b="1" dirty="0" smtClean="0">
                <a:solidFill>
                  <a:srgbClr val="000066"/>
                </a:solidFill>
                <a:cs typeface="Arial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0066"/>
                </a:solidFill>
                <a:cs typeface="Arial" panose="020B0604020202020204" pitchFamily="34" charset="0"/>
              </a:rPr>
              <a:t>year</a:t>
            </a:r>
            <a:endParaRPr lang="it-IT" sz="2000" b="1" dirty="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2" name="Gra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8153733"/>
              </p:ext>
            </p:extLst>
          </p:nvPr>
        </p:nvGraphicFramePr>
        <p:xfrm>
          <a:off x="182219" y="371491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8157039"/>
              </p:ext>
            </p:extLst>
          </p:nvPr>
        </p:nvGraphicFramePr>
        <p:xfrm>
          <a:off x="306794" y="72736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Line 3"/>
          <p:cNvSpPr>
            <a:spLocks noChangeShapeType="1"/>
          </p:cNvSpPr>
          <p:nvPr/>
        </p:nvSpPr>
        <p:spPr bwMode="auto">
          <a:xfrm>
            <a:off x="306794" y="483022"/>
            <a:ext cx="8223250" cy="0"/>
          </a:xfrm>
          <a:prstGeom prst="line">
            <a:avLst/>
          </a:prstGeom>
          <a:noFill/>
          <a:ln w="222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595" tIns="45798" rIns="91595" bIns="45798">
            <a:spAutoFit/>
          </a:bodyPr>
          <a:lstStyle/>
          <a:p>
            <a:endParaRPr lang="it-IT"/>
          </a:p>
        </p:txBody>
      </p:sp>
      <p:grpSp>
        <p:nvGrpSpPr>
          <p:cNvPr id="9" name="Gruppo 8"/>
          <p:cNvGrpSpPr/>
          <p:nvPr/>
        </p:nvGrpSpPr>
        <p:grpSpPr>
          <a:xfrm>
            <a:off x="120024" y="6459686"/>
            <a:ext cx="8857927" cy="407901"/>
            <a:chOff x="-70720" y="5603664"/>
            <a:chExt cx="8857927" cy="407901"/>
          </a:xfrm>
        </p:grpSpPr>
        <p:pic>
          <p:nvPicPr>
            <p:cNvPr id="10" name="Picture 4" descr="agris"/>
            <p:cNvPicPr>
              <a:picLocks noChangeAspect="1" noChangeArrowheads="1"/>
            </p:cNvPicPr>
            <p:nvPr/>
          </p:nvPicPr>
          <p:blipFill rotWithShape="1">
            <a:blip r:embed="rId4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Immagin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2051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306794" y="483022"/>
            <a:ext cx="8223250" cy="0"/>
          </a:xfrm>
          <a:prstGeom prst="line">
            <a:avLst/>
          </a:prstGeom>
          <a:noFill/>
          <a:ln w="222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595" tIns="45798" rIns="91595" bIns="45798">
            <a:spAutoFit/>
          </a:bodyPr>
          <a:lstStyle/>
          <a:p>
            <a:endParaRPr lang="it-IT"/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2621779"/>
              </p:ext>
            </p:extLst>
          </p:nvPr>
        </p:nvGraphicFramePr>
        <p:xfrm>
          <a:off x="306794" y="71082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91580"/>
              </p:ext>
            </p:extLst>
          </p:nvPr>
        </p:nvGraphicFramePr>
        <p:xfrm>
          <a:off x="5001536" y="2502355"/>
          <a:ext cx="3976415" cy="18825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5175"/>
                <a:gridCol w="1184429"/>
                <a:gridCol w="805994"/>
                <a:gridCol w="1220817"/>
              </a:tblGrid>
              <a:tr h="235314">
                <a:tc>
                  <a:txBody>
                    <a:bodyPr/>
                    <a:lstStyle/>
                    <a:p>
                      <a:pPr algn="l" fontAlgn="b"/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l" defTabSz="914400" fontAlgn="b">
                        <a:buNone/>
                      </a:pPr>
                      <a:r>
                        <a:rPr lang="it-IT" sz="1200" b="1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First </a:t>
                      </a:r>
                      <a:r>
                        <a:rPr lang="it-IT" sz="1200" b="1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lang="it-IT" sz="1200" b="1" u="none" strike="noStrike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 smtClean="0">
                          <a:effectLst/>
                        </a:rPr>
                        <a:t>WCI </a:t>
                      </a:r>
                      <a:r>
                        <a:rPr lang="it-IT" sz="1200" u="none" strike="noStrike" dirty="0">
                          <a:effectLst/>
                        </a:rPr>
                        <a:t>hours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5314">
                <a:tc>
                  <a:txBody>
                    <a:bodyPr/>
                    <a:lstStyle/>
                    <a:p>
                      <a:pPr algn="ct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err="1" smtClean="0">
                          <a:effectLst/>
                        </a:rPr>
                        <a:t>Mid</a:t>
                      </a:r>
                      <a:r>
                        <a:rPr lang="it-IT" sz="1200" u="none" strike="noStrike" dirty="0" err="1">
                          <a:effectLst/>
                        </a:rPr>
                        <a:t>-</a:t>
                      </a:r>
                      <a:r>
                        <a:rPr lang="it-IT" sz="1200" u="none" strike="noStrike" dirty="0" err="1" smtClean="0">
                          <a:effectLst/>
                        </a:rPr>
                        <a:t>disconfort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err="1">
                          <a:effectLst/>
                        </a:rPr>
                        <a:t>Disconfort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ctr" defTabSz="914400" fontAlgn="b">
                        <a:buNone/>
                      </a:pPr>
                      <a:r>
                        <a:rPr lang="it-IT" sz="120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hight </a:t>
                      </a:r>
                      <a:r>
                        <a:rPr lang="it-IT" sz="120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disconfort</a:t>
                      </a:r>
                      <a:endParaRPr lang="it-IT" sz="1200" u="none" strike="noStrike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35314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STALL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117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5314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PADDOCK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175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5314">
                <a:tc>
                  <a:txBody>
                    <a:bodyPr/>
                    <a:lstStyle/>
                    <a:p>
                      <a:pPr algn="ctr" fontAlgn="b"/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it-IT" sz="1100" b="1" u="none" strike="noStrike" dirty="0" smtClean="0">
                          <a:effectLst/>
                        </a:rPr>
                        <a:t>Second </a:t>
                      </a:r>
                      <a:r>
                        <a:rPr lang="it-IT" sz="1100" b="1" u="none" strike="noStrike" dirty="0" err="1" smtClean="0">
                          <a:effectLst/>
                        </a:rPr>
                        <a:t>year</a:t>
                      </a:r>
                      <a:r>
                        <a:rPr lang="it-IT" sz="1100" b="1" u="none" strike="noStrike" dirty="0" smtClean="0">
                          <a:effectLst/>
                        </a:rPr>
                        <a:t>              WCI </a:t>
                      </a:r>
                      <a:r>
                        <a:rPr lang="it-IT" sz="1100" b="1" u="none" strike="noStrike" dirty="0">
                          <a:effectLst/>
                        </a:rPr>
                        <a:t>hours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35314">
                <a:tc>
                  <a:txBody>
                    <a:bodyPr/>
                    <a:lstStyle/>
                    <a:p>
                      <a:pPr algn="ctr" fontAlgn="b"/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ctr" defTabSz="914400" fontAlgn="b">
                        <a:buNone/>
                      </a:pPr>
                      <a:r>
                        <a:rPr lang="it-IT" sz="120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Mid-disconfort</a:t>
                      </a:r>
                      <a:endParaRPr lang="it-IT" sz="1200" u="none" strike="noStrike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ctr" defTabSz="914400" fontAlgn="b">
                        <a:buNone/>
                      </a:pPr>
                      <a:r>
                        <a:rPr lang="it-IT" sz="120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Disconfort</a:t>
                      </a:r>
                      <a:endParaRPr lang="it-IT" sz="1200" u="none" strike="noStrike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ctr" defTabSz="914400" fontAlgn="b">
                        <a:buNone/>
                      </a:pPr>
                      <a:r>
                        <a:rPr lang="it-IT" sz="120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hight </a:t>
                      </a:r>
                      <a:r>
                        <a:rPr lang="it-IT" sz="120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disconfort</a:t>
                      </a:r>
                      <a:endParaRPr lang="it-IT" sz="1200" u="none" strike="noStrike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35314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STALL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ctr" defTabSz="914400" fontAlgn="b">
                        <a:buNone/>
                      </a:pPr>
                      <a:r>
                        <a:rPr lang="it-IT" sz="120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ctr" defTabSz="914400" fontAlgn="b">
                        <a:buNone/>
                      </a:pPr>
                      <a:r>
                        <a:rPr lang="it-IT" sz="120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indent="0" algn="ctr" defTabSz="914400" fontAlgn="b">
                        <a:buNone/>
                      </a:pPr>
                      <a:r>
                        <a:rPr lang="it-IT" sz="120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235314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smtClean="0">
                          <a:effectLst/>
                        </a:rPr>
                        <a:t>PADDOCK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344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u="none" strike="noStrike" dirty="0">
                          <a:effectLst/>
                        </a:rPr>
                        <a:t>0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0812332"/>
              </p:ext>
            </p:extLst>
          </p:nvPr>
        </p:nvGraphicFramePr>
        <p:xfrm>
          <a:off x="306794" y="359831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asellaDiTesto 10"/>
          <p:cNvSpPr txBox="1"/>
          <p:nvPr/>
        </p:nvSpPr>
        <p:spPr>
          <a:xfrm>
            <a:off x="305971" y="55170"/>
            <a:ext cx="8521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000066"/>
                </a:solidFill>
                <a:cs typeface="Arial" panose="020B0604020202020204" pitchFamily="34" charset="0"/>
              </a:rPr>
              <a:t>Milk </a:t>
            </a:r>
            <a:r>
              <a:rPr lang="it-IT" sz="2000" b="1" dirty="0" err="1" smtClean="0">
                <a:solidFill>
                  <a:srgbClr val="000066"/>
                </a:solidFill>
                <a:cs typeface="Arial" panose="020B0604020202020204" pitchFamily="34" charset="0"/>
              </a:rPr>
              <a:t>fat</a:t>
            </a:r>
            <a:r>
              <a:rPr lang="it-IT" sz="2000" b="1" dirty="0" smtClean="0">
                <a:solidFill>
                  <a:srgbClr val="000066"/>
                </a:solidFill>
                <a:cs typeface="Arial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0066"/>
                </a:solidFill>
                <a:cs typeface="Arial" panose="020B0604020202020204" pitchFamily="34" charset="0"/>
              </a:rPr>
              <a:t>concentration</a:t>
            </a:r>
            <a:r>
              <a:rPr lang="it-IT" sz="2000" b="1" dirty="0" smtClean="0">
                <a:solidFill>
                  <a:srgbClr val="000066"/>
                </a:solidFill>
                <a:cs typeface="Arial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0066"/>
                </a:solidFill>
                <a:cs typeface="Arial" panose="020B0604020202020204" pitchFamily="34" charset="0"/>
              </a:rPr>
              <a:t>during</a:t>
            </a:r>
            <a:r>
              <a:rPr lang="it-IT" sz="2000" b="1" dirty="0" smtClean="0">
                <a:solidFill>
                  <a:srgbClr val="000066"/>
                </a:solidFill>
                <a:cs typeface="Arial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0066"/>
                </a:solidFill>
                <a:cs typeface="Arial" panose="020B0604020202020204" pitchFamily="34" charset="0"/>
              </a:rPr>
              <a:t>spring</a:t>
            </a:r>
            <a:r>
              <a:rPr lang="it-IT" sz="2000" b="1" dirty="0" smtClean="0">
                <a:solidFill>
                  <a:srgbClr val="000066"/>
                </a:solidFill>
                <a:cs typeface="Arial" panose="020B0604020202020204" pitchFamily="34" charset="0"/>
              </a:rPr>
              <a:t> in the </a:t>
            </a:r>
            <a:r>
              <a:rPr lang="it-IT" sz="2000" b="1" dirty="0" err="1" smtClean="0">
                <a:solidFill>
                  <a:srgbClr val="000066"/>
                </a:solidFill>
                <a:cs typeface="Arial" panose="020B0604020202020204" pitchFamily="34" charset="0"/>
              </a:rPr>
              <a:t>second</a:t>
            </a:r>
            <a:r>
              <a:rPr lang="it-IT" sz="2000" b="1" dirty="0" smtClean="0">
                <a:solidFill>
                  <a:srgbClr val="000066"/>
                </a:solidFill>
                <a:cs typeface="Arial" panose="020B0604020202020204" pitchFamily="34" charset="0"/>
              </a:rPr>
              <a:t> </a:t>
            </a:r>
            <a:r>
              <a:rPr lang="it-IT" sz="2000" b="1" dirty="0" err="1" smtClean="0">
                <a:solidFill>
                  <a:srgbClr val="000066"/>
                </a:solidFill>
                <a:cs typeface="Arial" panose="020B0604020202020204" pitchFamily="34" charset="0"/>
              </a:rPr>
              <a:t>year</a:t>
            </a:r>
            <a:endParaRPr lang="it-IT" sz="2000" b="1" dirty="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  <p:grpSp>
        <p:nvGrpSpPr>
          <p:cNvPr id="10" name="Gruppo 9"/>
          <p:cNvGrpSpPr/>
          <p:nvPr/>
        </p:nvGrpSpPr>
        <p:grpSpPr>
          <a:xfrm>
            <a:off x="120024" y="6459686"/>
            <a:ext cx="8857927" cy="407901"/>
            <a:chOff x="-70720" y="5603664"/>
            <a:chExt cx="8857927" cy="407901"/>
          </a:xfrm>
        </p:grpSpPr>
        <p:pic>
          <p:nvPicPr>
            <p:cNvPr id="13" name="Picture 4" descr="agris"/>
            <p:cNvPicPr>
              <a:picLocks noChangeAspect="1" noChangeArrowheads="1"/>
            </p:cNvPicPr>
            <p:nvPr/>
          </p:nvPicPr>
          <p:blipFill rotWithShape="1">
            <a:blip r:embed="rId4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Immagin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2642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306794" y="483022"/>
            <a:ext cx="8223250" cy="0"/>
          </a:xfrm>
          <a:prstGeom prst="line">
            <a:avLst/>
          </a:prstGeom>
          <a:noFill/>
          <a:ln w="222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595" tIns="45798" rIns="91595" bIns="45798">
            <a:spAutoFit/>
          </a:bodyPr>
          <a:lstStyle/>
          <a:p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305971" y="55170"/>
            <a:ext cx="8521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000066"/>
                </a:solidFill>
                <a:cs typeface="Arial" panose="020B0604020202020204" pitchFamily="34" charset="0"/>
              </a:rPr>
              <a:t>First </a:t>
            </a:r>
            <a:r>
              <a:rPr lang="it-IT" sz="2000" b="1" dirty="0" err="1" smtClean="0">
                <a:solidFill>
                  <a:srgbClr val="000066"/>
                </a:solidFill>
                <a:cs typeface="Arial" panose="020B0604020202020204" pitchFamily="34" charset="0"/>
              </a:rPr>
              <a:t>remarks</a:t>
            </a:r>
            <a:endParaRPr lang="it-IT" sz="2000" b="1" dirty="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21132" y="510765"/>
            <a:ext cx="820891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Paddock </a:t>
            </a:r>
            <a:r>
              <a:rPr lang="it-IT" dirty="0" err="1" smtClean="0"/>
              <a:t>conditions</a:t>
            </a:r>
            <a:r>
              <a:rPr lang="it-IT" dirty="0" smtClean="0"/>
              <a:t> are more </a:t>
            </a:r>
            <a:r>
              <a:rPr lang="it-IT" dirty="0" err="1" smtClean="0"/>
              <a:t>colder</a:t>
            </a:r>
            <a:r>
              <a:rPr lang="it-IT" dirty="0" smtClean="0"/>
              <a:t> </a:t>
            </a:r>
            <a:r>
              <a:rPr lang="it-IT" dirty="0" err="1" smtClean="0"/>
              <a:t>than</a:t>
            </a:r>
            <a:r>
              <a:rPr lang="it-IT" dirty="0" smtClean="0"/>
              <a:t> </a:t>
            </a:r>
            <a:r>
              <a:rPr lang="it-IT" dirty="0" err="1"/>
              <a:t>S</a:t>
            </a:r>
            <a:r>
              <a:rPr lang="it-IT" dirty="0" err="1" smtClean="0"/>
              <a:t>tall</a:t>
            </a:r>
            <a:r>
              <a:rPr lang="it-IT" dirty="0" smtClean="0"/>
              <a:t> </a:t>
            </a:r>
            <a:r>
              <a:rPr lang="it-IT" dirty="0" err="1" smtClean="0"/>
              <a:t>condition</a:t>
            </a:r>
            <a:r>
              <a:rPr lang="it-IT" dirty="0" smtClean="0"/>
              <a:t> in </a:t>
            </a:r>
            <a:r>
              <a:rPr lang="it-IT" dirty="0" err="1" smtClean="0"/>
              <a:t>winter</a:t>
            </a:r>
            <a:r>
              <a:rPr lang="it-IT" dirty="0" smtClean="0"/>
              <a:t> and </a:t>
            </a:r>
            <a:r>
              <a:rPr lang="it-IT" dirty="0" err="1" smtClean="0"/>
              <a:t>less</a:t>
            </a:r>
            <a:r>
              <a:rPr lang="it-IT" dirty="0" smtClean="0"/>
              <a:t> hot in </a:t>
            </a:r>
            <a:r>
              <a:rPr lang="it-IT" dirty="0" err="1" smtClean="0"/>
              <a:t>summer</a:t>
            </a:r>
            <a:r>
              <a:rPr lang="it-IT" dirty="0" smtClean="0"/>
              <a:t>.</a:t>
            </a:r>
          </a:p>
          <a:p>
            <a:endParaRPr lang="it-IT" dirty="0" smtClean="0"/>
          </a:p>
          <a:p>
            <a:r>
              <a:rPr lang="it-IT" dirty="0" err="1" smtClean="0"/>
              <a:t>Any</a:t>
            </a:r>
            <a:r>
              <a:rPr lang="it-IT" dirty="0" smtClean="0"/>
              <a:t> </a:t>
            </a:r>
            <a:r>
              <a:rPr lang="it-IT" dirty="0" err="1"/>
              <a:t>detrimental</a:t>
            </a:r>
            <a:r>
              <a:rPr lang="it-IT" dirty="0"/>
              <a:t> impact of </a:t>
            </a:r>
            <a:r>
              <a:rPr lang="it-IT" dirty="0" err="1"/>
              <a:t>meteorological</a:t>
            </a:r>
            <a:r>
              <a:rPr lang="it-IT" dirty="0"/>
              <a:t> </a:t>
            </a:r>
            <a:r>
              <a:rPr lang="it-IT" dirty="0" err="1"/>
              <a:t>conditions</a:t>
            </a:r>
            <a:r>
              <a:rPr lang="it-IT" dirty="0"/>
              <a:t> in </a:t>
            </a:r>
            <a:r>
              <a:rPr lang="it-IT" dirty="0" err="1"/>
              <a:t>animal</a:t>
            </a:r>
            <a:r>
              <a:rPr lang="it-IT" dirty="0"/>
              <a:t> performance and in </a:t>
            </a:r>
            <a:r>
              <a:rPr lang="it-IT" dirty="0" err="1"/>
              <a:t>wellfare</a:t>
            </a:r>
            <a:r>
              <a:rPr lang="it-IT" dirty="0"/>
              <a:t> are </a:t>
            </a:r>
            <a:r>
              <a:rPr lang="it-IT" dirty="0" err="1"/>
              <a:t>detected</a:t>
            </a:r>
            <a:r>
              <a:rPr lang="it-IT" dirty="0"/>
              <a:t> </a:t>
            </a:r>
            <a:r>
              <a:rPr lang="it-IT" dirty="0" err="1"/>
              <a:t>when</a:t>
            </a:r>
            <a:r>
              <a:rPr lang="it-IT" dirty="0"/>
              <a:t> the </a:t>
            </a:r>
            <a:r>
              <a:rPr lang="it-IT" dirty="0" err="1"/>
              <a:t>animals</a:t>
            </a:r>
            <a:r>
              <a:rPr lang="it-IT" dirty="0"/>
              <a:t> are </a:t>
            </a:r>
            <a:r>
              <a:rPr lang="it-IT" dirty="0" err="1"/>
              <a:t>raised</a:t>
            </a:r>
            <a:r>
              <a:rPr lang="it-IT" dirty="0"/>
              <a:t> outdoor </a:t>
            </a:r>
            <a:r>
              <a:rPr lang="it-IT" dirty="0" smtClean="0"/>
              <a:t>or in </a:t>
            </a:r>
            <a:r>
              <a:rPr lang="it-IT" dirty="0" err="1" smtClean="0"/>
              <a:t>stall</a:t>
            </a:r>
            <a:r>
              <a:rPr lang="it-IT" dirty="0" smtClean="0"/>
              <a:t> </a:t>
            </a:r>
            <a:r>
              <a:rPr lang="it-IT" dirty="0" err="1" smtClean="0"/>
              <a:t>system</a:t>
            </a:r>
            <a:endParaRPr lang="it-IT" dirty="0" smtClean="0"/>
          </a:p>
          <a:p>
            <a:endParaRPr lang="it-IT" dirty="0"/>
          </a:p>
          <a:p>
            <a:r>
              <a:rPr lang="en-US" dirty="0" smtClean="0"/>
              <a:t>As expected, the cold thermal stress determined an higher concentration of fat milk.</a:t>
            </a:r>
          </a:p>
          <a:p>
            <a:endParaRPr lang="en-US" dirty="0" smtClean="0"/>
          </a:p>
          <a:p>
            <a:r>
              <a:rPr lang="it-IT" dirty="0" err="1"/>
              <a:t>Paddok</a:t>
            </a:r>
            <a:r>
              <a:rPr lang="it-IT" dirty="0"/>
              <a:t> </a:t>
            </a:r>
            <a:r>
              <a:rPr lang="it-IT" dirty="0" err="1"/>
              <a:t>system</a:t>
            </a:r>
            <a:r>
              <a:rPr lang="it-IT" dirty="0"/>
              <a:t> </a:t>
            </a:r>
            <a:r>
              <a:rPr lang="it-IT" dirty="0" err="1"/>
              <a:t>had</a:t>
            </a:r>
            <a:r>
              <a:rPr lang="it-IT" dirty="0"/>
              <a:t> a </a:t>
            </a:r>
            <a:r>
              <a:rPr lang="it-IT" dirty="0" err="1"/>
              <a:t>higher</a:t>
            </a:r>
            <a:r>
              <a:rPr lang="it-IT" dirty="0"/>
              <a:t> </a:t>
            </a:r>
            <a:r>
              <a:rPr lang="it-IT" dirty="0" err="1"/>
              <a:t>cortisol</a:t>
            </a:r>
            <a:r>
              <a:rPr lang="it-IT" dirty="0"/>
              <a:t> </a:t>
            </a:r>
            <a:r>
              <a:rPr lang="it-IT" dirty="0" err="1" smtClean="0"/>
              <a:t>content</a:t>
            </a:r>
            <a:r>
              <a:rPr lang="it-IT" dirty="0" smtClean="0"/>
              <a:t> in </a:t>
            </a:r>
            <a:r>
              <a:rPr lang="it-IT" dirty="0" err="1"/>
              <a:t>second</a:t>
            </a:r>
            <a:r>
              <a:rPr lang="it-IT" dirty="0"/>
              <a:t> </a:t>
            </a:r>
            <a:r>
              <a:rPr lang="it-IT" dirty="0" err="1"/>
              <a:t>year</a:t>
            </a:r>
            <a:r>
              <a:rPr lang="it-IT" dirty="0"/>
              <a:t> late </a:t>
            </a:r>
            <a:r>
              <a:rPr lang="it-IT" dirty="0" err="1"/>
              <a:t>spring</a:t>
            </a:r>
            <a:r>
              <a:rPr lang="it-IT" dirty="0" smtClean="0"/>
              <a:t>, </a:t>
            </a:r>
            <a:r>
              <a:rPr lang="it-IT" dirty="0" err="1"/>
              <a:t>probably</a:t>
            </a:r>
            <a:r>
              <a:rPr lang="it-IT" dirty="0"/>
              <a:t> due to </a:t>
            </a:r>
            <a:r>
              <a:rPr lang="it-IT" dirty="0" err="1" smtClean="0"/>
              <a:t>sharply</a:t>
            </a:r>
            <a:r>
              <a:rPr lang="it-IT" dirty="0" smtClean="0"/>
              <a:t> </a:t>
            </a:r>
            <a:r>
              <a:rPr lang="it-IT" dirty="0" err="1" smtClean="0"/>
              <a:t>decreased</a:t>
            </a:r>
            <a:r>
              <a:rPr lang="it-IT" dirty="0" smtClean="0"/>
              <a:t> of the temperature</a:t>
            </a:r>
          </a:p>
          <a:p>
            <a:endParaRPr lang="it-IT" dirty="0"/>
          </a:p>
          <a:p>
            <a:r>
              <a:rPr lang="it-IT" dirty="0" err="1" smtClean="0"/>
              <a:t>Because</a:t>
            </a:r>
            <a:r>
              <a:rPr lang="it-IT" dirty="0" smtClean="0"/>
              <a:t> of </a:t>
            </a:r>
            <a:r>
              <a:rPr lang="it-IT" dirty="0" err="1" smtClean="0"/>
              <a:t>these</a:t>
            </a:r>
            <a:r>
              <a:rPr lang="it-IT" dirty="0" smtClean="0"/>
              <a:t> </a:t>
            </a:r>
            <a:r>
              <a:rPr lang="it-IT" dirty="0" err="1" smtClean="0"/>
              <a:t>colder</a:t>
            </a:r>
            <a:r>
              <a:rPr lang="it-IT" dirty="0" smtClean="0"/>
              <a:t> </a:t>
            </a:r>
            <a:r>
              <a:rPr lang="it-IT" dirty="0" err="1" smtClean="0"/>
              <a:t>condition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registered</a:t>
            </a:r>
            <a:r>
              <a:rPr lang="it-IT" dirty="0" smtClean="0"/>
              <a:t> a </a:t>
            </a:r>
            <a:r>
              <a:rPr lang="it-IT" dirty="0" err="1" smtClean="0"/>
              <a:t>low</a:t>
            </a:r>
            <a:r>
              <a:rPr lang="it-IT" dirty="0" smtClean="0"/>
              <a:t> BCS in </a:t>
            </a:r>
            <a:r>
              <a:rPr lang="it-IT" dirty="0" err="1" smtClean="0"/>
              <a:t>both</a:t>
            </a:r>
            <a:r>
              <a:rPr lang="it-IT" dirty="0" smtClean="0"/>
              <a:t> </a:t>
            </a:r>
            <a:r>
              <a:rPr lang="it-IT" dirty="0" err="1" smtClean="0"/>
              <a:t>Stall</a:t>
            </a:r>
            <a:r>
              <a:rPr lang="it-IT" dirty="0" smtClean="0"/>
              <a:t> and </a:t>
            </a:r>
            <a:r>
              <a:rPr lang="it-IT" dirty="0" err="1" smtClean="0"/>
              <a:t>Paddok</a:t>
            </a:r>
            <a:r>
              <a:rPr lang="it-IT" dirty="0" smtClean="0"/>
              <a:t> </a:t>
            </a:r>
            <a:r>
              <a:rPr lang="it-IT" dirty="0" err="1" smtClean="0"/>
              <a:t>system</a:t>
            </a:r>
            <a:r>
              <a:rPr lang="it-IT" dirty="0" smtClean="0"/>
              <a:t> in the </a:t>
            </a:r>
            <a:r>
              <a:rPr lang="it-IT" dirty="0" err="1" smtClean="0"/>
              <a:t>second</a:t>
            </a:r>
            <a:r>
              <a:rPr lang="it-IT" dirty="0" smtClean="0"/>
              <a:t> </a:t>
            </a:r>
            <a:r>
              <a:rPr lang="it-IT" dirty="0" err="1" smtClean="0"/>
              <a:t>year</a:t>
            </a:r>
            <a:r>
              <a:rPr lang="it-IT" dirty="0" smtClean="0"/>
              <a:t> </a:t>
            </a:r>
            <a:r>
              <a:rPr lang="it-IT" dirty="0" err="1" smtClean="0"/>
              <a:t>even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 the </a:t>
            </a:r>
            <a:r>
              <a:rPr lang="it-IT" dirty="0" err="1" smtClean="0"/>
              <a:t>energy</a:t>
            </a:r>
            <a:r>
              <a:rPr lang="it-IT" dirty="0" smtClean="0"/>
              <a:t> </a:t>
            </a:r>
            <a:r>
              <a:rPr lang="it-IT" dirty="0" err="1" smtClean="0"/>
              <a:t>requirement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completely</a:t>
            </a:r>
            <a:r>
              <a:rPr lang="it-IT" dirty="0" smtClean="0"/>
              <a:t> </a:t>
            </a:r>
            <a:r>
              <a:rPr lang="it-IT" dirty="0" err="1" smtClean="0"/>
              <a:t>coverd</a:t>
            </a:r>
            <a:r>
              <a:rPr lang="it-IT" dirty="0" smtClean="0"/>
              <a:t> by the </a:t>
            </a:r>
            <a:r>
              <a:rPr lang="it-IT" dirty="0" err="1" smtClean="0"/>
              <a:t>offered</a:t>
            </a:r>
            <a:r>
              <a:rPr lang="it-IT" dirty="0" smtClean="0"/>
              <a:t> </a:t>
            </a:r>
            <a:r>
              <a:rPr lang="it-IT" dirty="0" err="1" smtClean="0"/>
              <a:t>diet</a:t>
            </a:r>
            <a:endParaRPr lang="it-IT" dirty="0" smtClean="0"/>
          </a:p>
          <a:p>
            <a:endParaRPr lang="it-IT" dirty="0" smtClean="0"/>
          </a:p>
          <a:p>
            <a:endParaRPr lang="it-IT" dirty="0"/>
          </a:p>
          <a:p>
            <a:endParaRPr lang="it-IT" dirty="0"/>
          </a:p>
          <a:p>
            <a:endParaRPr lang="it-IT" dirty="0" smtClean="0"/>
          </a:p>
        </p:txBody>
      </p:sp>
      <p:grpSp>
        <p:nvGrpSpPr>
          <p:cNvPr id="6" name="Gruppo 5"/>
          <p:cNvGrpSpPr/>
          <p:nvPr/>
        </p:nvGrpSpPr>
        <p:grpSpPr>
          <a:xfrm>
            <a:off x="120024" y="6247532"/>
            <a:ext cx="8857927" cy="407901"/>
            <a:chOff x="-70720" y="5603664"/>
            <a:chExt cx="8857927" cy="407901"/>
          </a:xfrm>
        </p:grpSpPr>
        <p:pic>
          <p:nvPicPr>
            <p:cNvPr id="7" name="Picture 4" descr="agris"/>
            <p:cNvPicPr>
              <a:picLocks noChangeAspect="1" noChangeArrowheads="1"/>
            </p:cNvPicPr>
            <p:nvPr/>
          </p:nvPicPr>
          <p:blipFill rotWithShape="1">
            <a:blip r:embed="rId2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Immagin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3879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" y="6350"/>
            <a:ext cx="9144000" cy="6858000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0" y="5307558"/>
            <a:ext cx="9159875" cy="1338828"/>
          </a:xfrm>
          <a:prstGeom prst="rect">
            <a:avLst/>
          </a:prstGeom>
          <a:solidFill>
            <a:schemeClr val="bg1"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dirty="0" smtClean="0">
                <a:solidFill>
                  <a:schemeClr val="tx1"/>
                </a:solidFill>
              </a:rPr>
              <a:t>         </a:t>
            </a:r>
            <a:r>
              <a:rPr lang="it-IT" dirty="0" err="1" smtClean="0">
                <a:solidFill>
                  <a:schemeClr val="tx1"/>
                </a:solidFill>
              </a:rPr>
              <a:t>What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happen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if</a:t>
            </a:r>
            <a:r>
              <a:rPr lang="it-IT" dirty="0" smtClean="0">
                <a:solidFill>
                  <a:schemeClr val="tx1"/>
                </a:solidFill>
              </a:rPr>
              <a:t> the </a:t>
            </a:r>
            <a:r>
              <a:rPr lang="it-IT" dirty="0" err="1" smtClean="0">
                <a:solidFill>
                  <a:schemeClr val="tx1"/>
                </a:solidFill>
              </a:rPr>
              <a:t>animals</a:t>
            </a:r>
            <a:r>
              <a:rPr lang="it-IT" dirty="0" smtClean="0">
                <a:solidFill>
                  <a:schemeClr val="tx1"/>
                </a:solidFill>
              </a:rPr>
              <a:t> are </a:t>
            </a:r>
            <a:r>
              <a:rPr lang="it-IT" dirty="0" err="1" smtClean="0">
                <a:solidFill>
                  <a:schemeClr val="tx1"/>
                </a:solidFill>
              </a:rPr>
              <a:t>allowed</a:t>
            </a:r>
            <a:r>
              <a:rPr lang="it-IT" dirty="0" smtClean="0">
                <a:solidFill>
                  <a:schemeClr val="tx1"/>
                </a:solidFill>
              </a:rPr>
              <a:t> to </a:t>
            </a:r>
            <a:r>
              <a:rPr lang="it-IT" dirty="0" err="1" smtClean="0">
                <a:solidFill>
                  <a:schemeClr val="tx1"/>
                </a:solidFill>
              </a:rPr>
              <a:t>graze</a:t>
            </a:r>
            <a:r>
              <a:rPr lang="it-IT" dirty="0" smtClean="0">
                <a:solidFill>
                  <a:schemeClr val="tx1"/>
                </a:solidFill>
              </a:rPr>
              <a:t>?</a:t>
            </a:r>
          </a:p>
          <a:p>
            <a:pPr marL="808038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/>
                </a:solidFill>
              </a:rPr>
              <a:t>	</a:t>
            </a:r>
            <a:r>
              <a:rPr lang="it-IT" dirty="0" err="1" smtClean="0">
                <a:solidFill>
                  <a:schemeClr val="tx1"/>
                </a:solidFill>
              </a:rPr>
              <a:t>Sheep</a:t>
            </a:r>
            <a:r>
              <a:rPr lang="it-IT" dirty="0" smtClean="0">
                <a:solidFill>
                  <a:schemeClr val="tx1"/>
                </a:solidFill>
              </a:rPr>
              <a:t> can </a:t>
            </a:r>
            <a:r>
              <a:rPr lang="it-IT" dirty="0" err="1" smtClean="0">
                <a:solidFill>
                  <a:schemeClr val="tx1"/>
                </a:solidFill>
              </a:rPr>
              <a:t>have</a:t>
            </a:r>
            <a:r>
              <a:rPr lang="it-IT" dirty="0" smtClean="0">
                <a:solidFill>
                  <a:schemeClr val="tx1"/>
                </a:solidFill>
              </a:rPr>
              <a:t> a </a:t>
            </a:r>
            <a:r>
              <a:rPr lang="it-IT" dirty="0" err="1" smtClean="0">
                <a:solidFill>
                  <a:schemeClr val="tx1"/>
                </a:solidFill>
              </a:rPr>
              <a:t>diet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based</a:t>
            </a:r>
            <a:r>
              <a:rPr lang="it-IT" dirty="0" smtClean="0">
                <a:solidFill>
                  <a:schemeClr val="tx1"/>
                </a:solidFill>
              </a:rPr>
              <a:t> on </a:t>
            </a:r>
            <a:r>
              <a:rPr lang="it-IT" dirty="0" err="1" smtClean="0">
                <a:solidFill>
                  <a:schemeClr val="tx1"/>
                </a:solidFill>
              </a:rPr>
              <a:t>fresh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herbage</a:t>
            </a:r>
            <a:r>
              <a:rPr lang="it-IT" dirty="0" smtClean="0">
                <a:solidFill>
                  <a:schemeClr val="tx1"/>
                </a:solidFill>
              </a:rPr>
              <a:t> and can </a:t>
            </a:r>
            <a:r>
              <a:rPr lang="it-IT" dirty="0" err="1" smtClean="0">
                <a:solidFill>
                  <a:schemeClr val="tx1"/>
                </a:solidFill>
              </a:rPr>
              <a:t>select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their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diet</a:t>
            </a:r>
            <a:endParaRPr lang="it-IT" dirty="0" smtClean="0">
              <a:solidFill>
                <a:schemeClr val="tx1"/>
              </a:solidFill>
            </a:endParaRPr>
          </a:p>
          <a:p>
            <a:pPr marL="808038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/>
                </a:solidFill>
              </a:rPr>
              <a:t>	</a:t>
            </a:r>
            <a:r>
              <a:rPr lang="it-IT" dirty="0" err="1" smtClean="0">
                <a:solidFill>
                  <a:schemeClr val="tx1"/>
                </a:solidFill>
              </a:rPr>
              <a:t>Sheep</a:t>
            </a:r>
            <a:r>
              <a:rPr lang="it-IT" dirty="0" smtClean="0">
                <a:solidFill>
                  <a:schemeClr val="tx1"/>
                </a:solidFill>
              </a:rPr>
              <a:t> can </a:t>
            </a:r>
            <a:r>
              <a:rPr lang="it-IT" dirty="0" err="1" smtClean="0">
                <a:solidFill>
                  <a:schemeClr val="tx1"/>
                </a:solidFill>
              </a:rPr>
              <a:t>seek</a:t>
            </a:r>
            <a:r>
              <a:rPr lang="it-IT" dirty="0" smtClean="0">
                <a:solidFill>
                  <a:schemeClr val="tx1"/>
                </a:solidFill>
              </a:rPr>
              <a:t> a </a:t>
            </a:r>
            <a:r>
              <a:rPr lang="it-IT" dirty="0" err="1" smtClean="0">
                <a:solidFill>
                  <a:schemeClr val="tx1"/>
                </a:solidFill>
              </a:rPr>
              <a:t>repair</a:t>
            </a:r>
            <a:r>
              <a:rPr lang="it-IT" dirty="0" smtClean="0">
                <a:solidFill>
                  <a:schemeClr val="tx1"/>
                </a:solidFill>
              </a:rPr>
              <a:t> to the </a:t>
            </a:r>
            <a:r>
              <a:rPr lang="it-IT" dirty="0" err="1" smtClean="0">
                <a:solidFill>
                  <a:schemeClr val="tx1"/>
                </a:solidFill>
              </a:rPr>
              <a:t>uncomfortable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meteorological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conditions</a:t>
            </a:r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81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a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6017693"/>
              </p:ext>
            </p:extLst>
          </p:nvPr>
        </p:nvGraphicFramePr>
        <p:xfrm>
          <a:off x="321572" y="314959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8724386"/>
              </p:ext>
            </p:extLst>
          </p:nvPr>
        </p:nvGraphicFramePr>
        <p:xfrm>
          <a:off x="312787" y="411014"/>
          <a:ext cx="52387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ttangolo 7"/>
          <p:cNvSpPr/>
          <p:nvPr/>
        </p:nvSpPr>
        <p:spPr>
          <a:xfrm>
            <a:off x="298041" y="98852"/>
            <a:ext cx="40324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sz="2000" b="1" dirty="0">
                <a:solidFill>
                  <a:srgbClr val="002060"/>
                </a:solidFill>
              </a:rPr>
              <a:t>Milk </a:t>
            </a:r>
            <a:r>
              <a:rPr lang="it-IT" altLang="it-IT" sz="2000" b="1" dirty="0" err="1" smtClean="0">
                <a:solidFill>
                  <a:srgbClr val="002060"/>
                </a:solidFill>
              </a:rPr>
              <a:t>yield</a:t>
            </a:r>
            <a:endParaRPr lang="it-IT" altLang="it-IT" sz="2000" b="1" dirty="0">
              <a:solidFill>
                <a:srgbClr val="002060"/>
              </a:solidFill>
            </a:endParaRPr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>
            <a:off x="306794" y="483022"/>
            <a:ext cx="8223250" cy="0"/>
          </a:xfrm>
          <a:prstGeom prst="line">
            <a:avLst/>
          </a:prstGeom>
          <a:noFill/>
          <a:ln w="222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595" tIns="45798" rIns="91595" bIns="45798">
            <a:spAutoFit/>
          </a:bodyPr>
          <a:lstStyle/>
          <a:p>
            <a:endParaRPr lang="it-IT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4825" y="2557897"/>
            <a:ext cx="2816596" cy="2109399"/>
          </a:xfrm>
          <a:prstGeom prst="rect">
            <a:avLst/>
          </a:prstGeom>
        </p:spPr>
      </p:pic>
      <p:grpSp>
        <p:nvGrpSpPr>
          <p:cNvPr id="10" name="Gruppo 9"/>
          <p:cNvGrpSpPr/>
          <p:nvPr/>
        </p:nvGrpSpPr>
        <p:grpSpPr>
          <a:xfrm>
            <a:off x="120024" y="6247532"/>
            <a:ext cx="8857927" cy="407901"/>
            <a:chOff x="-70720" y="5603664"/>
            <a:chExt cx="8857927" cy="407901"/>
          </a:xfrm>
        </p:grpSpPr>
        <p:pic>
          <p:nvPicPr>
            <p:cNvPr id="12" name="Picture 4" descr="agris"/>
            <p:cNvPicPr>
              <a:picLocks noChangeAspect="1" noChangeArrowheads="1"/>
            </p:cNvPicPr>
            <p:nvPr/>
          </p:nvPicPr>
          <p:blipFill rotWithShape="1">
            <a:blip r:embed="rId5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Immagin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CasellaDiTesto 2"/>
          <p:cNvSpPr txBox="1"/>
          <p:nvPr/>
        </p:nvSpPr>
        <p:spPr>
          <a:xfrm>
            <a:off x="1555601" y="987078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winter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1514046" y="3181101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winter</a:t>
            </a:r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3444964" y="98346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spring</a:t>
            </a:r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3444963" y="3189977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spring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62" y="1635150"/>
            <a:ext cx="6391275" cy="4391025"/>
          </a:xfrm>
          <a:prstGeom prst="rect">
            <a:avLst/>
          </a:prstGeom>
        </p:spPr>
      </p:pic>
      <p:grpSp>
        <p:nvGrpSpPr>
          <p:cNvPr id="5" name="Gruppo 4"/>
          <p:cNvGrpSpPr/>
          <p:nvPr/>
        </p:nvGrpSpPr>
        <p:grpSpPr>
          <a:xfrm>
            <a:off x="19824" y="6283788"/>
            <a:ext cx="8857927" cy="407901"/>
            <a:chOff x="-70720" y="5603664"/>
            <a:chExt cx="8857927" cy="407901"/>
          </a:xfrm>
        </p:grpSpPr>
        <p:pic>
          <p:nvPicPr>
            <p:cNvPr id="6" name="Picture 4" descr="agris"/>
            <p:cNvPicPr>
              <a:picLocks noChangeAspect="1" noChangeArrowheads="1"/>
            </p:cNvPicPr>
            <p:nvPr/>
          </p:nvPicPr>
          <p:blipFill rotWithShape="1">
            <a:blip r:embed="rId3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Immagin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Ovale 2"/>
          <p:cNvSpPr/>
          <p:nvPr/>
        </p:nvSpPr>
        <p:spPr>
          <a:xfrm>
            <a:off x="5732065" y="2714538"/>
            <a:ext cx="1800200" cy="22322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6833061" y="2415123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Pasture </a:t>
            </a:r>
            <a:r>
              <a:rPr lang="it-IT" dirty="0" err="1" smtClean="0"/>
              <a:t>group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262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306794" y="483022"/>
            <a:ext cx="8223250" cy="0"/>
          </a:xfrm>
          <a:prstGeom prst="line">
            <a:avLst/>
          </a:prstGeom>
          <a:noFill/>
          <a:ln w="222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595" tIns="45798" rIns="91595" bIns="45798">
            <a:spAutoFit/>
          </a:bodyPr>
          <a:lstStyle/>
          <a:p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305971" y="55170"/>
            <a:ext cx="8521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err="1" smtClean="0">
                <a:solidFill>
                  <a:srgbClr val="000066"/>
                </a:solidFill>
                <a:cs typeface="Arial" panose="020B0604020202020204" pitchFamily="34" charset="0"/>
              </a:rPr>
              <a:t>Conclusion</a:t>
            </a:r>
            <a:endParaRPr lang="it-IT" sz="2000" b="1" dirty="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  <p:grpSp>
        <p:nvGrpSpPr>
          <p:cNvPr id="6" name="Gruppo 5"/>
          <p:cNvGrpSpPr/>
          <p:nvPr/>
        </p:nvGrpSpPr>
        <p:grpSpPr>
          <a:xfrm>
            <a:off x="120024" y="6247532"/>
            <a:ext cx="8857927" cy="407901"/>
            <a:chOff x="-70720" y="5603664"/>
            <a:chExt cx="8857927" cy="407901"/>
          </a:xfrm>
        </p:grpSpPr>
        <p:pic>
          <p:nvPicPr>
            <p:cNvPr id="7" name="Picture 4" descr="agris"/>
            <p:cNvPicPr>
              <a:picLocks noChangeAspect="1" noChangeArrowheads="1"/>
            </p:cNvPicPr>
            <p:nvPr/>
          </p:nvPicPr>
          <p:blipFill rotWithShape="1">
            <a:blip r:embed="rId2"/>
            <a:srcRect l="-111" t="-550" r="20712" b="6094"/>
            <a:stretch/>
          </p:blipFill>
          <p:spPr bwMode="auto">
            <a:xfrm>
              <a:off x="-70720" y="5603664"/>
              <a:ext cx="7203299" cy="407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Immagin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1126" y="5603664"/>
              <a:ext cx="966081" cy="40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ttangolo 8"/>
          <p:cNvSpPr/>
          <p:nvPr/>
        </p:nvSpPr>
        <p:spPr>
          <a:xfrm>
            <a:off x="299008" y="2531661"/>
            <a:ext cx="8621552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Pasture system </a:t>
            </a:r>
            <a:r>
              <a:rPr lang="en-US" dirty="0" smtClean="0"/>
              <a:t>may </a:t>
            </a:r>
            <a:r>
              <a:rPr lang="en-US" dirty="0"/>
              <a:t>lead to </a:t>
            </a:r>
            <a:r>
              <a:rPr lang="en-US" dirty="0" smtClean="0"/>
              <a:t>a </a:t>
            </a:r>
            <a:r>
              <a:rPr lang="en-US" dirty="0"/>
              <a:t>greater </a:t>
            </a:r>
            <a:r>
              <a:rPr lang="en-US" dirty="0" smtClean="0"/>
              <a:t>farm </a:t>
            </a:r>
            <a:r>
              <a:rPr lang="en-US" dirty="0"/>
              <a:t>profitability and </a:t>
            </a:r>
            <a:r>
              <a:rPr lang="en-US" dirty="0" smtClean="0"/>
              <a:t>environmental </a:t>
            </a:r>
            <a:r>
              <a:rPr lang="en-US" dirty="0"/>
              <a:t>outcomes. </a:t>
            </a:r>
            <a:endParaRPr lang="en-US" dirty="0" smtClean="0"/>
          </a:p>
          <a:p>
            <a:endParaRPr lang="en-US" dirty="0"/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GB" dirty="0" smtClean="0"/>
              <a:t>Animals </a:t>
            </a:r>
            <a:r>
              <a:rPr lang="en-GB" dirty="0"/>
              <a:t>has to be fed with food not competing with human food, with the aim to reduce crop-land derived feedstuffs; </a:t>
            </a:r>
            <a:endParaRPr lang="en-GB" dirty="0" smtClean="0"/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GB" dirty="0" smtClean="0"/>
              <a:t>contemporary </a:t>
            </a:r>
            <a:r>
              <a:rPr lang="en-GB" dirty="0"/>
              <a:t>ruminants, efficient converters of forage feed into animal proteins, are to be raised at pasture. </a:t>
            </a:r>
            <a:endParaRPr lang="en-US" dirty="0"/>
          </a:p>
        </p:txBody>
      </p:sp>
      <p:pic>
        <p:nvPicPr>
          <p:cNvPr id="1030" name="Picture 6" descr="Risultati immagini per puzz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496" y="89862"/>
            <a:ext cx="1793091" cy="181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tangolo 10"/>
          <p:cNvSpPr/>
          <p:nvPr/>
        </p:nvSpPr>
        <p:spPr>
          <a:xfrm>
            <a:off x="299008" y="1106688"/>
            <a:ext cx="657822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The study of relationships between production traits and climatic variables suggest us that adverse climatic conditions on farm profit is negligible </a:t>
            </a:r>
          </a:p>
        </p:txBody>
      </p:sp>
    </p:spTree>
    <p:extLst>
      <p:ext uri="{BB962C8B-B14F-4D97-AF65-F5344CB8AC3E}">
        <p14:creationId xmlns:p14="http://schemas.microsoft.com/office/powerpoint/2010/main" val="240277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</TotalTime>
  <Pages>4</Pages>
  <Words>2304</Words>
  <Characters>0</Characters>
  <Application>Microsoft Office PowerPoint</Application>
  <DocSecurity>0</DocSecurity>
  <PresentationFormat>Personalizzato</PresentationFormat>
  <Lines>0</Lines>
  <Paragraphs>1415</Paragraphs>
  <Slides>31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31</vt:i4>
      </vt:variant>
    </vt:vector>
  </HeadingPairs>
  <TitlesOfParts>
    <vt:vector size="41" baseType="lpstr">
      <vt:lpstr>맑은 고딕</vt:lpstr>
      <vt:lpstr>Arial</vt:lpstr>
      <vt:lpstr>Calibri</vt:lpstr>
      <vt:lpstr>ComputerModern-Regular</vt:lpstr>
      <vt:lpstr>굴림</vt:lpstr>
      <vt:lpstr>Impact</vt:lpstr>
      <vt:lpstr>Tahoma</vt:lpstr>
      <vt:lpstr>Times New Roman</vt:lpstr>
      <vt:lpstr>Office 테마</vt:lpstr>
      <vt:lpstr>5_Tema di Office</vt:lpstr>
      <vt:lpstr>Effect of weather variation on Sarda sheep performances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</dc:creator>
  <cp:lastModifiedBy>Maria</cp:lastModifiedBy>
  <cp:revision>349</cp:revision>
  <dcterms:modified xsi:type="dcterms:W3CDTF">2016-10-20T11:27:33Z</dcterms:modified>
</cp:coreProperties>
</file>