
<file path=[Content_Types].xml><?xml version="1.0" encoding="utf-8"?>
<Types xmlns="http://schemas.openxmlformats.org/package/2006/content-types">
  <Default Extension="xml" ContentType="application/xml"/>
  <Default Extension="wmv" ContentType="video/unknown"/>
  <Default Extension="jpg" ContentType="image/jpeg"/>
  <Default Extension="jpeg" ContentType="image/jpeg"/>
  <Default Extension="emf" ContentType="image/x-emf"/>
  <Default Extension="rels" ContentType="application/vnd.openxmlformats-package.relationships+xml"/>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12.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notesSlides/notesSlide13.xml" ContentType="application/vnd.openxmlformats-officedocument.presentationml.notesSlide+xml"/>
  <Override PartName="/ppt/charts/chart6.xml" ContentType="application/vnd.openxmlformats-officedocument.drawingml.chart+xml"/>
  <Override PartName="/ppt/notesSlides/notesSlide14.xml" ContentType="application/vnd.openxmlformats-officedocument.presentationml.notesSlide+xml"/>
  <Override PartName="/ppt/charts/chart7.xml" ContentType="application/vnd.openxmlformats-officedocument.drawingml.chart+xml"/>
  <Override PartName="/ppt/notesSlides/notesSlide15.xml" ContentType="application/vnd.openxmlformats-officedocument.presentationml.notesSlide+xml"/>
  <Override PartName="/ppt/charts/chart8.xml" ContentType="application/vnd.openxmlformats-officedocument.drawingml.chart+xml"/>
  <Override PartName="/ppt/theme/themeOverride1.xml" ContentType="application/vnd.openxmlformats-officedocument.themeOverr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sldIdLst>
    <p:sldId id="256" r:id="rId2"/>
    <p:sldId id="280" r:id="rId3"/>
    <p:sldId id="257" r:id="rId4"/>
    <p:sldId id="272" r:id="rId5"/>
    <p:sldId id="271" r:id="rId6"/>
    <p:sldId id="259" r:id="rId7"/>
    <p:sldId id="268" r:id="rId8"/>
    <p:sldId id="269" r:id="rId9"/>
    <p:sldId id="261" r:id="rId10"/>
    <p:sldId id="263" r:id="rId11"/>
    <p:sldId id="264" r:id="rId12"/>
    <p:sldId id="276" r:id="rId13"/>
    <p:sldId id="265" r:id="rId14"/>
    <p:sldId id="282" r:id="rId15"/>
    <p:sldId id="285" r:id="rId16"/>
    <p:sldId id="284" r:id="rId17"/>
    <p:sldId id="270" r:id="rId18"/>
    <p:sldId id="278" r:id="rId19"/>
    <p:sldId id="281"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6404" autoAdjust="0"/>
  </p:normalViewPr>
  <p:slideViewPr>
    <p:cSldViewPr snapToGrid="0" snapToObjects="1">
      <p:cViewPr varScale="1">
        <p:scale>
          <a:sx n="58" d="100"/>
          <a:sy n="58" d="100"/>
        </p:scale>
        <p:origin x="-1568" y="-10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interSettings" Target="printerSettings/printerSettings1.bin"/><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Maria_Nathania:Documents:Project:Datasets:Final:Final%20Dataset%20Cardiac%20Metabolism_New%20Age%20Group.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Macintosh%20HD:Users:Maria_Nathania:Documents:Project:Datasets:Final:Final%20Dataset%20Cardiac%20Metabolism_New%20Age%20Group.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Macintosh%20HD:Users:Maria_Nathania:Documents:Project:Datasets:Final:Final%20Dataset%20Cardiac%20Metabolism_New%20Age%20Group.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Workbook1"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Macintosh%20HD:Users:Maria_Nathania:Documents:Project:Datasets:Final:Final%20Dataset%20Cardiac%20Metabolism_New%20Age%20Group.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Macintosh%20HD:Users:Maria_Nathania:Documents:Project:Datasets:Final:Final%20Dataset%20Cardiac%20Metabolism_New%20Age%20Group.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Macintosh%20HD:Users:Maria_Nathania:Documents:Project:Datasets:Final:Final%20Dataset%20Cardiac%20Metabolism_New%20Age%20Group.xlsx" TargetMode="External"/></Relationships>
</file>

<file path=ppt/charts/_rels/chart8.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Macintosh%20HD:Users:Maria_Nathania:Documents:Project:Datasets:Final:Final%20Dataset%20Cardiac%20Metabolism_New%20Age%20Group.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barChart>
        <c:barDir val="col"/>
        <c:grouping val="clustered"/>
        <c:varyColors val="0"/>
        <c:ser>
          <c:idx val="0"/>
          <c:order val="0"/>
          <c:invertIfNegative val="0"/>
          <c:errBars>
            <c:errBarType val="both"/>
            <c:errValType val="stdErr"/>
            <c:noEndCap val="0"/>
          </c:errBars>
          <c:cat>
            <c:strRef>
              <c:f>Sheet4!$F$5:$G$5</c:f>
              <c:strCache>
                <c:ptCount val="2"/>
                <c:pt idx="0">
                  <c:v>Young</c:v>
                </c:pt>
                <c:pt idx="1">
                  <c:v>Old</c:v>
                </c:pt>
              </c:strCache>
            </c:strRef>
          </c:cat>
          <c:val>
            <c:numRef>
              <c:f>Sheet4!$F$6:$G$6</c:f>
              <c:numCache>
                <c:formatCode>0.0</c:formatCode>
                <c:ptCount val="2"/>
                <c:pt idx="0" formatCode="General">
                  <c:v>2.684736842105262</c:v>
                </c:pt>
                <c:pt idx="1">
                  <c:v>1.328666666666667</c:v>
                </c:pt>
              </c:numCache>
            </c:numRef>
          </c:val>
        </c:ser>
        <c:dLbls>
          <c:showLegendKey val="0"/>
          <c:showVal val="0"/>
          <c:showCatName val="0"/>
          <c:showSerName val="0"/>
          <c:showPercent val="0"/>
          <c:showBubbleSize val="0"/>
        </c:dLbls>
        <c:gapWidth val="150"/>
        <c:axId val="2115427784"/>
        <c:axId val="2115408056"/>
      </c:barChart>
      <c:catAx>
        <c:axId val="2115427784"/>
        <c:scaling>
          <c:orientation val="minMax"/>
        </c:scaling>
        <c:delete val="0"/>
        <c:axPos val="b"/>
        <c:numFmt formatCode="General" sourceLinked="0"/>
        <c:majorTickMark val="none"/>
        <c:minorTickMark val="none"/>
        <c:tickLblPos val="nextTo"/>
        <c:spPr>
          <a:ln>
            <a:solidFill>
              <a:srgbClr val="000000"/>
            </a:solidFill>
          </a:ln>
        </c:spPr>
        <c:crossAx val="2115408056"/>
        <c:crosses val="autoZero"/>
        <c:auto val="1"/>
        <c:lblAlgn val="ctr"/>
        <c:lblOffset val="100"/>
        <c:noMultiLvlLbl val="0"/>
      </c:catAx>
      <c:valAx>
        <c:axId val="2115408056"/>
        <c:scaling>
          <c:orientation val="minMax"/>
        </c:scaling>
        <c:delete val="0"/>
        <c:axPos val="l"/>
        <c:title>
          <c:tx>
            <c:rich>
              <a:bodyPr rot="-5400000" vert="horz"/>
              <a:lstStyle/>
              <a:p>
                <a:pPr>
                  <a:defRPr/>
                </a:pPr>
                <a:r>
                  <a:rPr lang="en-US"/>
                  <a:t>Diastolic function </a:t>
                </a:r>
              </a:p>
              <a:p>
                <a:pPr>
                  <a:defRPr/>
                </a:pPr>
                <a:r>
                  <a:rPr lang="en-US"/>
                  <a:t>(E/A filling ratio)</a:t>
                </a:r>
              </a:p>
            </c:rich>
          </c:tx>
          <c:layout/>
          <c:overlay val="0"/>
        </c:title>
        <c:numFmt formatCode="General" sourceLinked="1"/>
        <c:majorTickMark val="none"/>
        <c:minorTickMark val="none"/>
        <c:tickLblPos val="nextTo"/>
        <c:spPr>
          <a:ln>
            <a:solidFill>
              <a:schemeClr val="tx1"/>
            </a:solidFill>
          </a:ln>
        </c:spPr>
        <c:crossAx val="2115427784"/>
        <c:crosses val="autoZero"/>
        <c:crossBetween val="between"/>
      </c:valAx>
    </c:plotArea>
    <c:plotVisOnly val="1"/>
    <c:dispBlanksAs val="gap"/>
    <c:showDLblsOverMax val="0"/>
  </c:chart>
  <c:txPr>
    <a:bodyPr/>
    <a:lstStyle/>
    <a:p>
      <a:pPr>
        <a:defRPr sz="1400">
          <a:latin typeface="Arial"/>
          <a:cs typeface="Aria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0"/>
    <c:plotArea>
      <c:layout/>
      <c:barChart>
        <c:barDir val="col"/>
        <c:grouping val="clustered"/>
        <c:varyColors val="0"/>
        <c:ser>
          <c:idx val="0"/>
          <c:order val="0"/>
          <c:invertIfNegative val="0"/>
          <c:errBars>
            <c:errBarType val="both"/>
            <c:errValType val="stdErr"/>
            <c:noEndCap val="0"/>
          </c:errBars>
          <c:cat>
            <c:strRef>
              <c:f>Sheet4!$G$38:$H$38</c:f>
              <c:strCache>
                <c:ptCount val="2"/>
                <c:pt idx="0">
                  <c:v>Young</c:v>
                </c:pt>
                <c:pt idx="1">
                  <c:v>Old</c:v>
                </c:pt>
              </c:strCache>
            </c:strRef>
          </c:cat>
          <c:val>
            <c:numRef>
              <c:f>Sheet4!$G$39:$H$39</c:f>
              <c:numCache>
                <c:formatCode>General</c:formatCode>
                <c:ptCount val="2"/>
                <c:pt idx="0">
                  <c:v>4.136914499999993</c:v>
                </c:pt>
                <c:pt idx="1">
                  <c:v>2.518516</c:v>
                </c:pt>
              </c:numCache>
            </c:numRef>
          </c:val>
        </c:ser>
        <c:dLbls>
          <c:showLegendKey val="0"/>
          <c:showVal val="0"/>
          <c:showCatName val="0"/>
          <c:showSerName val="0"/>
          <c:showPercent val="0"/>
          <c:showBubbleSize val="0"/>
        </c:dLbls>
        <c:gapWidth val="150"/>
        <c:axId val="2114820168"/>
        <c:axId val="2114823480"/>
      </c:barChart>
      <c:catAx>
        <c:axId val="2114820168"/>
        <c:scaling>
          <c:orientation val="minMax"/>
        </c:scaling>
        <c:delete val="0"/>
        <c:axPos val="b"/>
        <c:numFmt formatCode="General" sourceLinked="0"/>
        <c:majorTickMark val="none"/>
        <c:minorTickMark val="none"/>
        <c:tickLblPos val="nextTo"/>
        <c:spPr>
          <a:ln>
            <a:solidFill>
              <a:srgbClr val="000000"/>
            </a:solidFill>
          </a:ln>
        </c:spPr>
        <c:crossAx val="2114823480"/>
        <c:crosses val="autoZero"/>
        <c:auto val="1"/>
        <c:lblAlgn val="ctr"/>
        <c:lblOffset val="100"/>
        <c:noMultiLvlLbl val="0"/>
      </c:catAx>
      <c:valAx>
        <c:axId val="2114823480"/>
        <c:scaling>
          <c:orientation val="minMax"/>
        </c:scaling>
        <c:delete val="0"/>
        <c:axPos val="l"/>
        <c:title>
          <c:tx>
            <c:rich>
              <a:bodyPr rot="-5400000" vert="horz"/>
              <a:lstStyle/>
              <a:p>
                <a:pPr>
                  <a:defRPr/>
                </a:pPr>
                <a:r>
                  <a:rPr lang="en-US"/>
                  <a:t>Peak cardiac power </a:t>
                </a:r>
              </a:p>
              <a:p>
                <a:pPr>
                  <a:defRPr/>
                </a:pPr>
                <a:r>
                  <a:rPr lang="en-US"/>
                  <a:t>output, watts</a:t>
                </a:r>
              </a:p>
            </c:rich>
          </c:tx>
          <c:layout/>
          <c:overlay val="0"/>
        </c:title>
        <c:numFmt formatCode="General" sourceLinked="1"/>
        <c:majorTickMark val="none"/>
        <c:minorTickMark val="none"/>
        <c:tickLblPos val="nextTo"/>
        <c:spPr>
          <a:ln>
            <a:solidFill>
              <a:srgbClr val="000000"/>
            </a:solidFill>
          </a:ln>
        </c:spPr>
        <c:crossAx val="2114820168"/>
        <c:crosses val="autoZero"/>
        <c:crossBetween val="between"/>
      </c:valAx>
    </c:plotArea>
    <c:plotVisOnly val="1"/>
    <c:dispBlanksAs val="gap"/>
    <c:showDLblsOverMax val="0"/>
  </c:chart>
  <c:txPr>
    <a:bodyPr/>
    <a:lstStyle/>
    <a:p>
      <a:pPr>
        <a:defRPr sz="1400">
          <a:latin typeface="Arial"/>
          <a:cs typeface="Arial"/>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0"/>
    <c:plotArea>
      <c:layout/>
      <c:barChart>
        <c:barDir val="col"/>
        <c:grouping val="clustered"/>
        <c:varyColors val="0"/>
        <c:ser>
          <c:idx val="0"/>
          <c:order val="0"/>
          <c:invertIfNegative val="0"/>
          <c:errBars>
            <c:errBarType val="both"/>
            <c:errValType val="stdErr"/>
            <c:noEndCap val="0"/>
          </c:errBars>
          <c:cat>
            <c:strRef>
              <c:f>Sheet4!$F$98:$G$98</c:f>
              <c:strCache>
                <c:ptCount val="2"/>
                <c:pt idx="0">
                  <c:v>Young</c:v>
                </c:pt>
                <c:pt idx="1">
                  <c:v>Old</c:v>
                </c:pt>
              </c:strCache>
            </c:strRef>
          </c:cat>
          <c:val>
            <c:numRef>
              <c:f>Sheet4!$F$99:$G$99</c:f>
              <c:numCache>
                <c:formatCode>General</c:formatCode>
                <c:ptCount val="2"/>
                <c:pt idx="0">
                  <c:v>28.5745</c:v>
                </c:pt>
                <c:pt idx="1">
                  <c:v>21.4530543949912</c:v>
                </c:pt>
              </c:numCache>
            </c:numRef>
          </c:val>
        </c:ser>
        <c:dLbls>
          <c:showLegendKey val="0"/>
          <c:showVal val="0"/>
          <c:showCatName val="0"/>
          <c:showSerName val="0"/>
          <c:showPercent val="0"/>
          <c:showBubbleSize val="0"/>
        </c:dLbls>
        <c:gapWidth val="150"/>
        <c:axId val="2114858504"/>
        <c:axId val="2114861816"/>
      </c:barChart>
      <c:catAx>
        <c:axId val="2114858504"/>
        <c:scaling>
          <c:orientation val="minMax"/>
        </c:scaling>
        <c:delete val="0"/>
        <c:axPos val="b"/>
        <c:numFmt formatCode="General" sourceLinked="0"/>
        <c:majorTickMark val="none"/>
        <c:minorTickMark val="none"/>
        <c:tickLblPos val="nextTo"/>
        <c:spPr>
          <a:ln>
            <a:solidFill>
              <a:srgbClr val="000000"/>
            </a:solidFill>
          </a:ln>
        </c:spPr>
        <c:crossAx val="2114861816"/>
        <c:crosses val="autoZero"/>
        <c:auto val="1"/>
        <c:lblAlgn val="ctr"/>
        <c:lblOffset val="100"/>
        <c:noMultiLvlLbl val="0"/>
      </c:catAx>
      <c:valAx>
        <c:axId val="2114861816"/>
        <c:scaling>
          <c:orientation val="minMax"/>
        </c:scaling>
        <c:delete val="0"/>
        <c:axPos val="l"/>
        <c:title>
          <c:tx>
            <c:rich>
              <a:bodyPr rot="-5400000" vert="horz"/>
              <a:lstStyle/>
              <a:p>
                <a:pPr>
                  <a:defRPr/>
                </a:pPr>
                <a:r>
                  <a:rPr lang="en-US"/>
                  <a:t>Peak oxygen consumption,</a:t>
                </a:r>
              </a:p>
              <a:p>
                <a:pPr>
                  <a:defRPr/>
                </a:pPr>
                <a:r>
                  <a:rPr lang="de-DE"/>
                  <a:t>mL/(kg·min)</a:t>
                </a:r>
                <a:endParaRPr lang="en-US"/>
              </a:p>
            </c:rich>
          </c:tx>
          <c:layout/>
          <c:overlay val="0"/>
        </c:title>
        <c:numFmt formatCode="General" sourceLinked="1"/>
        <c:majorTickMark val="none"/>
        <c:minorTickMark val="none"/>
        <c:tickLblPos val="nextTo"/>
        <c:spPr>
          <a:ln>
            <a:solidFill>
              <a:srgbClr val="000000"/>
            </a:solidFill>
          </a:ln>
        </c:spPr>
        <c:crossAx val="2114858504"/>
        <c:crosses val="autoZero"/>
        <c:crossBetween val="between"/>
      </c:valAx>
    </c:plotArea>
    <c:plotVisOnly val="1"/>
    <c:dispBlanksAs val="gap"/>
    <c:showDLblsOverMax val="0"/>
  </c:chart>
  <c:txPr>
    <a:bodyPr/>
    <a:lstStyle/>
    <a:p>
      <a:pPr>
        <a:defRPr sz="1400">
          <a:latin typeface="Arial"/>
          <a:cs typeface="Arial"/>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0"/>
    <c:plotArea>
      <c:layout/>
      <c:barChart>
        <c:barDir val="col"/>
        <c:grouping val="clustered"/>
        <c:varyColors val="0"/>
        <c:ser>
          <c:idx val="0"/>
          <c:order val="0"/>
          <c:invertIfNegative val="0"/>
          <c:errBars>
            <c:errBarType val="both"/>
            <c:errValType val="stdErr"/>
            <c:noEndCap val="0"/>
            <c:spPr>
              <a:ln>
                <a:solidFill>
                  <a:srgbClr val="000000"/>
                </a:solidFill>
              </a:ln>
            </c:spPr>
          </c:errBars>
          <c:cat>
            <c:strLit>
              <c:ptCount val="2"/>
              <c:pt idx="0">
                <c:v>_x0005_Young</c:v>
              </c:pt>
              <c:pt idx="1">
                <c:v>_x0004_ Old</c:v>
              </c:pt>
            </c:strLit>
          </c:cat>
          <c:val>
            <c:numRef>
              <c:f>Sheet1!$M$3:$M$4</c:f>
              <c:numCache>
                <c:formatCode>General</c:formatCode>
                <c:ptCount val="2"/>
                <c:pt idx="0">
                  <c:v>2.2915</c:v>
                </c:pt>
                <c:pt idx="1">
                  <c:v>1.923333333333333</c:v>
                </c:pt>
              </c:numCache>
            </c:numRef>
          </c:val>
        </c:ser>
        <c:dLbls>
          <c:showLegendKey val="0"/>
          <c:showVal val="0"/>
          <c:showCatName val="0"/>
          <c:showSerName val="0"/>
          <c:showPercent val="0"/>
          <c:showBubbleSize val="0"/>
        </c:dLbls>
        <c:gapWidth val="150"/>
        <c:axId val="2114920168"/>
        <c:axId val="2114923352"/>
      </c:barChart>
      <c:catAx>
        <c:axId val="2114920168"/>
        <c:scaling>
          <c:orientation val="minMax"/>
        </c:scaling>
        <c:delete val="0"/>
        <c:axPos val="b"/>
        <c:numFmt formatCode="General" sourceLinked="0"/>
        <c:majorTickMark val="none"/>
        <c:minorTickMark val="none"/>
        <c:tickLblPos val="nextTo"/>
        <c:spPr>
          <a:ln>
            <a:solidFill>
              <a:srgbClr val="000000"/>
            </a:solidFill>
          </a:ln>
        </c:spPr>
        <c:txPr>
          <a:bodyPr/>
          <a:lstStyle/>
          <a:p>
            <a:pPr>
              <a:defRPr sz="1600">
                <a:latin typeface="Arial"/>
                <a:cs typeface="Arial"/>
              </a:defRPr>
            </a:pPr>
            <a:endParaRPr lang="en-US"/>
          </a:p>
        </c:txPr>
        <c:crossAx val="2114923352"/>
        <c:crosses val="autoZero"/>
        <c:auto val="1"/>
        <c:lblAlgn val="ctr"/>
        <c:lblOffset val="100"/>
        <c:noMultiLvlLbl val="0"/>
      </c:catAx>
      <c:valAx>
        <c:axId val="2114923352"/>
        <c:scaling>
          <c:orientation val="minMax"/>
        </c:scaling>
        <c:delete val="0"/>
        <c:axPos val="l"/>
        <c:title>
          <c:tx>
            <c:rich>
              <a:bodyPr rot="-5400000" vert="horz"/>
              <a:lstStyle/>
              <a:p>
                <a:pPr>
                  <a:defRPr sz="1600">
                    <a:latin typeface="Arial"/>
                    <a:cs typeface="Arial"/>
                  </a:defRPr>
                </a:pPr>
                <a:r>
                  <a:rPr lang="en-US" sz="1600" dirty="0" err="1" smtClean="0">
                    <a:latin typeface="Arial"/>
                    <a:cs typeface="Arial"/>
                  </a:rPr>
                  <a:t>PCr</a:t>
                </a:r>
                <a:r>
                  <a:rPr lang="en-US" sz="1600" dirty="0" smtClean="0">
                    <a:latin typeface="Arial"/>
                    <a:cs typeface="Arial"/>
                  </a:rPr>
                  <a:t>/ATP</a:t>
                </a:r>
                <a:r>
                  <a:rPr lang="en-US" sz="1600" baseline="0" dirty="0" smtClean="0">
                    <a:latin typeface="Arial"/>
                    <a:cs typeface="Arial"/>
                  </a:rPr>
                  <a:t> ratio</a:t>
                </a:r>
                <a:endParaRPr lang="en-US" sz="1600" dirty="0">
                  <a:latin typeface="Arial"/>
                  <a:cs typeface="Arial"/>
                </a:endParaRPr>
              </a:p>
            </c:rich>
          </c:tx>
          <c:layout/>
          <c:overlay val="0"/>
        </c:title>
        <c:numFmt formatCode="General" sourceLinked="1"/>
        <c:majorTickMark val="none"/>
        <c:minorTickMark val="none"/>
        <c:tickLblPos val="nextTo"/>
        <c:spPr>
          <a:ln>
            <a:solidFill>
              <a:srgbClr val="000000"/>
            </a:solidFill>
          </a:ln>
        </c:spPr>
        <c:txPr>
          <a:bodyPr/>
          <a:lstStyle/>
          <a:p>
            <a:pPr>
              <a:defRPr sz="1600">
                <a:latin typeface="Arial"/>
                <a:cs typeface="Arial"/>
              </a:defRPr>
            </a:pPr>
            <a:endParaRPr lang="en-US"/>
          </a:p>
        </c:txPr>
        <c:crossAx val="2114920168"/>
        <c:crosses val="autoZero"/>
        <c:crossBetween val="between"/>
      </c:valAx>
    </c:plotArea>
    <c:plotVisOnly val="1"/>
    <c:dispBlanksAs val="gap"/>
    <c:showDLblsOverMax val="0"/>
  </c:chart>
  <c:txPr>
    <a:bodyPr/>
    <a:lstStyle/>
    <a:p>
      <a:pPr>
        <a:defRPr sz="3800">
          <a:solidFill>
            <a:srgbClr val="000000"/>
          </a:solidFill>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scatterChart>
        <c:scatterStyle val="lineMarker"/>
        <c:varyColors val="0"/>
        <c:ser>
          <c:idx val="0"/>
          <c:order val="0"/>
          <c:spPr>
            <a:ln w="28575">
              <a:noFill/>
            </a:ln>
          </c:spPr>
          <c:trendline>
            <c:trendlineType val="linear"/>
            <c:dispRSqr val="1"/>
            <c:dispEq val="1"/>
            <c:trendlineLbl>
              <c:layout>
                <c:manualLayout>
                  <c:x val="0.165234461472967"/>
                  <c:y val="0.266933479532164"/>
                </c:manualLayout>
              </c:layout>
              <c:numFmt formatCode="General" sourceLinked="0"/>
            </c:trendlineLbl>
          </c:trendline>
          <c:xVal>
            <c:numRef>
              <c:f>All!$D$2:$D$36</c:f>
              <c:numCache>
                <c:formatCode>General</c:formatCode>
                <c:ptCount val="35"/>
                <c:pt idx="0">
                  <c:v>45.0</c:v>
                </c:pt>
                <c:pt idx="1">
                  <c:v>43.0</c:v>
                </c:pt>
                <c:pt idx="2">
                  <c:v>43.0</c:v>
                </c:pt>
                <c:pt idx="3">
                  <c:v>50.0</c:v>
                </c:pt>
                <c:pt idx="4">
                  <c:v>42.0</c:v>
                </c:pt>
                <c:pt idx="5">
                  <c:v>42.0</c:v>
                </c:pt>
                <c:pt idx="6">
                  <c:v>44.0</c:v>
                </c:pt>
                <c:pt idx="7">
                  <c:v>41.0</c:v>
                </c:pt>
                <c:pt idx="8">
                  <c:v>42.0</c:v>
                </c:pt>
                <c:pt idx="9">
                  <c:v>49.0</c:v>
                </c:pt>
                <c:pt idx="10">
                  <c:v>45.0</c:v>
                </c:pt>
                <c:pt idx="11">
                  <c:v>47.0</c:v>
                </c:pt>
                <c:pt idx="12">
                  <c:v>44.0</c:v>
                </c:pt>
                <c:pt idx="13">
                  <c:v>41.0</c:v>
                </c:pt>
                <c:pt idx="14">
                  <c:v>50.0</c:v>
                </c:pt>
                <c:pt idx="15">
                  <c:v>40.0</c:v>
                </c:pt>
                <c:pt idx="16">
                  <c:v>41.0</c:v>
                </c:pt>
                <c:pt idx="17">
                  <c:v>49.0</c:v>
                </c:pt>
                <c:pt idx="18">
                  <c:v>44.0</c:v>
                </c:pt>
                <c:pt idx="19">
                  <c:v>45.0</c:v>
                </c:pt>
                <c:pt idx="20" formatCode="0">
                  <c:v>67.0</c:v>
                </c:pt>
                <c:pt idx="21" formatCode="0">
                  <c:v>66.0</c:v>
                </c:pt>
                <c:pt idx="22" formatCode="0">
                  <c:v>76.0</c:v>
                </c:pt>
                <c:pt idx="23" formatCode="0">
                  <c:v>71.0</c:v>
                </c:pt>
                <c:pt idx="24" formatCode="0">
                  <c:v>63.0</c:v>
                </c:pt>
                <c:pt idx="25" formatCode="0">
                  <c:v>73.0</c:v>
                </c:pt>
                <c:pt idx="26" formatCode="0">
                  <c:v>70.0</c:v>
                </c:pt>
                <c:pt idx="27" formatCode="0">
                  <c:v>64.0</c:v>
                </c:pt>
                <c:pt idx="28" formatCode="0">
                  <c:v>67.0</c:v>
                </c:pt>
                <c:pt idx="29" formatCode="0">
                  <c:v>78.0</c:v>
                </c:pt>
                <c:pt idx="30" formatCode="0">
                  <c:v>69.0</c:v>
                </c:pt>
                <c:pt idx="31" formatCode="0">
                  <c:v>79.0</c:v>
                </c:pt>
                <c:pt idx="32" formatCode="0">
                  <c:v>81.0</c:v>
                </c:pt>
                <c:pt idx="33" formatCode="0">
                  <c:v>66.0</c:v>
                </c:pt>
                <c:pt idx="34" formatCode="0">
                  <c:v>74.0</c:v>
                </c:pt>
              </c:numCache>
            </c:numRef>
          </c:xVal>
          <c:yVal>
            <c:numRef>
              <c:f>All!$U$2:$U$36</c:f>
              <c:numCache>
                <c:formatCode>General</c:formatCode>
                <c:ptCount val="35"/>
                <c:pt idx="0">
                  <c:v>2.28</c:v>
                </c:pt>
                <c:pt idx="1">
                  <c:v>3.25</c:v>
                </c:pt>
                <c:pt idx="2">
                  <c:v>2.74</c:v>
                </c:pt>
                <c:pt idx="3">
                  <c:v>2.98</c:v>
                </c:pt>
                <c:pt idx="4">
                  <c:v>2.66</c:v>
                </c:pt>
                <c:pt idx="5">
                  <c:v>1.89</c:v>
                </c:pt>
                <c:pt idx="6">
                  <c:v>1.91</c:v>
                </c:pt>
                <c:pt idx="7">
                  <c:v>2.08</c:v>
                </c:pt>
                <c:pt idx="8">
                  <c:v>2.09</c:v>
                </c:pt>
                <c:pt idx="9">
                  <c:v>2.11</c:v>
                </c:pt>
                <c:pt idx="10">
                  <c:v>2.55</c:v>
                </c:pt>
                <c:pt idx="11">
                  <c:v>2.12</c:v>
                </c:pt>
                <c:pt idx="12">
                  <c:v>2.16</c:v>
                </c:pt>
                <c:pt idx="13">
                  <c:v>2.61</c:v>
                </c:pt>
                <c:pt idx="14">
                  <c:v>1.69</c:v>
                </c:pt>
                <c:pt idx="15">
                  <c:v>1.63</c:v>
                </c:pt>
                <c:pt idx="16">
                  <c:v>2.95</c:v>
                </c:pt>
                <c:pt idx="17">
                  <c:v>1.24</c:v>
                </c:pt>
                <c:pt idx="18">
                  <c:v>1.72</c:v>
                </c:pt>
                <c:pt idx="19">
                  <c:v>3.17</c:v>
                </c:pt>
                <c:pt idx="20">
                  <c:v>1.78</c:v>
                </c:pt>
                <c:pt idx="21">
                  <c:v>2.14</c:v>
                </c:pt>
                <c:pt idx="22">
                  <c:v>1.78</c:v>
                </c:pt>
                <c:pt idx="23">
                  <c:v>1.59</c:v>
                </c:pt>
                <c:pt idx="24">
                  <c:v>2.04</c:v>
                </c:pt>
                <c:pt idx="25">
                  <c:v>1.72</c:v>
                </c:pt>
                <c:pt idx="26">
                  <c:v>1.95</c:v>
                </c:pt>
                <c:pt idx="27">
                  <c:v>2.35</c:v>
                </c:pt>
                <c:pt idx="28" formatCode="0.00">
                  <c:v>3.33</c:v>
                </c:pt>
                <c:pt idx="29">
                  <c:v>1.54</c:v>
                </c:pt>
                <c:pt idx="30">
                  <c:v>1.65</c:v>
                </c:pt>
                <c:pt idx="31">
                  <c:v>1.99</c:v>
                </c:pt>
                <c:pt idx="32">
                  <c:v>1.87</c:v>
                </c:pt>
                <c:pt idx="33">
                  <c:v>1.16</c:v>
                </c:pt>
                <c:pt idx="34">
                  <c:v>1.96</c:v>
                </c:pt>
              </c:numCache>
            </c:numRef>
          </c:yVal>
          <c:smooth val="0"/>
        </c:ser>
        <c:dLbls>
          <c:showLegendKey val="0"/>
          <c:showVal val="0"/>
          <c:showCatName val="0"/>
          <c:showSerName val="0"/>
          <c:showPercent val="0"/>
          <c:showBubbleSize val="0"/>
        </c:dLbls>
        <c:axId val="2114958360"/>
        <c:axId val="2114066968"/>
      </c:scatterChart>
      <c:valAx>
        <c:axId val="2114958360"/>
        <c:scaling>
          <c:orientation val="minMax"/>
        </c:scaling>
        <c:delete val="0"/>
        <c:axPos val="b"/>
        <c:title>
          <c:tx>
            <c:rich>
              <a:bodyPr/>
              <a:lstStyle/>
              <a:p>
                <a:pPr>
                  <a:defRPr/>
                </a:pPr>
                <a:r>
                  <a:rPr lang="en-US"/>
                  <a:t>Age, y</a:t>
                </a:r>
              </a:p>
            </c:rich>
          </c:tx>
          <c:layout/>
          <c:overlay val="0"/>
        </c:title>
        <c:numFmt formatCode="General" sourceLinked="1"/>
        <c:majorTickMark val="none"/>
        <c:minorTickMark val="none"/>
        <c:tickLblPos val="nextTo"/>
        <c:spPr>
          <a:ln>
            <a:solidFill>
              <a:srgbClr val="000000"/>
            </a:solidFill>
          </a:ln>
        </c:spPr>
        <c:crossAx val="2114066968"/>
        <c:crosses val="autoZero"/>
        <c:crossBetween val="midCat"/>
      </c:valAx>
      <c:valAx>
        <c:axId val="2114066968"/>
        <c:scaling>
          <c:orientation val="minMax"/>
        </c:scaling>
        <c:delete val="0"/>
        <c:axPos val="l"/>
        <c:title>
          <c:tx>
            <c:rich>
              <a:bodyPr/>
              <a:lstStyle/>
              <a:p>
                <a:pPr>
                  <a:defRPr/>
                </a:pPr>
                <a:r>
                  <a:rPr lang="en-US"/>
                  <a:t>PCr/ATP ratio</a:t>
                </a:r>
              </a:p>
            </c:rich>
          </c:tx>
          <c:layout/>
          <c:overlay val="0"/>
        </c:title>
        <c:numFmt formatCode="#,##0.00" sourceLinked="0"/>
        <c:majorTickMark val="none"/>
        <c:minorTickMark val="none"/>
        <c:tickLblPos val="nextTo"/>
        <c:spPr>
          <a:ln>
            <a:solidFill>
              <a:srgbClr val="000000"/>
            </a:solidFill>
          </a:ln>
        </c:spPr>
        <c:crossAx val="2114958360"/>
        <c:crosses val="autoZero"/>
        <c:crossBetween val="midCat"/>
      </c:valAx>
    </c:plotArea>
    <c:plotVisOnly val="1"/>
    <c:dispBlanksAs val="gap"/>
    <c:showDLblsOverMax val="0"/>
  </c:chart>
  <c:txPr>
    <a:bodyPr/>
    <a:lstStyle/>
    <a:p>
      <a:pPr>
        <a:defRPr sz="1600">
          <a:latin typeface="Arial"/>
          <a:cs typeface="Arial"/>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lineMarker"/>
        <c:varyColors val="0"/>
        <c:ser>
          <c:idx val="0"/>
          <c:order val="0"/>
          <c:tx>
            <c:v>Young</c:v>
          </c:tx>
          <c:spPr>
            <a:ln w="28575">
              <a:noFill/>
            </a:ln>
          </c:spPr>
          <c:xVal>
            <c:numRef>
              <c:f>PPT!$C$8:$C$26</c:f>
              <c:numCache>
                <c:formatCode>General</c:formatCode>
                <c:ptCount val="19"/>
                <c:pt idx="0">
                  <c:v>2.28</c:v>
                </c:pt>
                <c:pt idx="1">
                  <c:v>3.25</c:v>
                </c:pt>
                <c:pt idx="2">
                  <c:v>2.74</c:v>
                </c:pt>
                <c:pt idx="3">
                  <c:v>2.98</c:v>
                </c:pt>
                <c:pt idx="4">
                  <c:v>2.66</c:v>
                </c:pt>
                <c:pt idx="5">
                  <c:v>1.89</c:v>
                </c:pt>
                <c:pt idx="6">
                  <c:v>1.91</c:v>
                </c:pt>
                <c:pt idx="7">
                  <c:v>2.08</c:v>
                </c:pt>
                <c:pt idx="8">
                  <c:v>2.11</c:v>
                </c:pt>
                <c:pt idx="9">
                  <c:v>2.55</c:v>
                </c:pt>
                <c:pt idx="10">
                  <c:v>2.12</c:v>
                </c:pt>
                <c:pt idx="11">
                  <c:v>2.16</c:v>
                </c:pt>
                <c:pt idx="12">
                  <c:v>2.61</c:v>
                </c:pt>
                <c:pt idx="13">
                  <c:v>1.69</c:v>
                </c:pt>
                <c:pt idx="14">
                  <c:v>1.63</c:v>
                </c:pt>
                <c:pt idx="15">
                  <c:v>2.95</c:v>
                </c:pt>
                <c:pt idx="16">
                  <c:v>1.24</c:v>
                </c:pt>
                <c:pt idx="17">
                  <c:v>1.72</c:v>
                </c:pt>
                <c:pt idx="18">
                  <c:v>3.17</c:v>
                </c:pt>
              </c:numCache>
            </c:numRef>
          </c:xVal>
          <c:yVal>
            <c:numRef>
              <c:f>PPT!$D$8:$D$26</c:f>
              <c:numCache>
                <c:formatCode>General</c:formatCode>
                <c:ptCount val="19"/>
                <c:pt idx="0">
                  <c:v>3.56</c:v>
                </c:pt>
                <c:pt idx="1">
                  <c:v>2.74</c:v>
                </c:pt>
                <c:pt idx="2">
                  <c:v>3.36</c:v>
                </c:pt>
                <c:pt idx="3">
                  <c:v>3.53</c:v>
                </c:pt>
                <c:pt idx="4">
                  <c:v>3.53</c:v>
                </c:pt>
                <c:pt idx="5">
                  <c:v>2.41</c:v>
                </c:pt>
                <c:pt idx="6">
                  <c:v>2.71</c:v>
                </c:pt>
                <c:pt idx="7">
                  <c:v>2.87</c:v>
                </c:pt>
                <c:pt idx="8">
                  <c:v>1.43</c:v>
                </c:pt>
                <c:pt idx="9">
                  <c:v>3.76</c:v>
                </c:pt>
                <c:pt idx="10">
                  <c:v>2.37</c:v>
                </c:pt>
                <c:pt idx="11">
                  <c:v>1.99</c:v>
                </c:pt>
                <c:pt idx="12">
                  <c:v>2.98</c:v>
                </c:pt>
                <c:pt idx="13">
                  <c:v>1.82</c:v>
                </c:pt>
                <c:pt idx="14">
                  <c:v>3.4</c:v>
                </c:pt>
                <c:pt idx="15">
                  <c:v>2.31</c:v>
                </c:pt>
                <c:pt idx="16">
                  <c:v>2.4</c:v>
                </c:pt>
                <c:pt idx="17">
                  <c:v>1.72</c:v>
                </c:pt>
                <c:pt idx="18">
                  <c:v>2.12</c:v>
                </c:pt>
              </c:numCache>
            </c:numRef>
          </c:yVal>
          <c:smooth val="0"/>
        </c:ser>
        <c:ser>
          <c:idx val="1"/>
          <c:order val="1"/>
          <c:tx>
            <c:v>Old</c:v>
          </c:tx>
          <c:spPr>
            <a:ln w="28575">
              <a:noFill/>
            </a:ln>
          </c:spPr>
          <c:marker>
            <c:symbol val="diamond"/>
            <c:size val="7"/>
          </c:marker>
          <c:xVal>
            <c:numRef>
              <c:f>PPT!$C$27:$C$41</c:f>
              <c:numCache>
                <c:formatCode>General</c:formatCode>
                <c:ptCount val="15"/>
                <c:pt idx="0">
                  <c:v>1.78</c:v>
                </c:pt>
                <c:pt idx="1">
                  <c:v>2.14</c:v>
                </c:pt>
                <c:pt idx="2">
                  <c:v>1.78</c:v>
                </c:pt>
                <c:pt idx="3">
                  <c:v>1.59</c:v>
                </c:pt>
                <c:pt idx="4">
                  <c:v>2.04</c:v>
                </c:pt>
                <c:pt idx="5">
                  <c:v>1.72</c:v>
                </c:pt>
                <c:pt idx="6">
                  <c:v>1.95</c:v>
                </c:pt>
                <c:pt idx="7">
                  <c:v>2.35</c:v>
                </c:pt>
                <c:pt idx="8" formatCode="0.00">
                  <c:v>3.33</c:v>
                </c:pt>
                <c:pt idx="9">
                  <c:v>1.54</c:v>
                </c:pt>
                <c:pt idx="10">
                  <c:v>1.65</c:v>
                </c:pt>
                <c:pt idx="11">
                  <c:v>1.99</c:v>
                </c:pt>
                <c:pt idx="12">
                  <c:v>1.87</c:v>
                </c:pt>
                <c:pt idx="13">
                  <c:v>1.16</c:v>
                </c:pt>
                <c:pt idx="14">
                  <c:v>1.96</c:v>
                </c:pt>
              </c:numCache>
            </c:numRef>
          </c:xVal>
          <c:yVal>
            <c:numRef>
              <c:f>PPT!$D$27:$D$41</c:f>
              <c:numCache>
                <c:formatCode>0.0</c:formatCode>
                <c:ptCount val="15"/>
                <c:pt idx="0">
                  <c:v>2.01</c:v>
                </c:pt>
                <c:pt idx="1">
                  <c:v>2.0</c:v>
                </c:pt>
                <c:pt idx="2">
                  <c:v>1.12</c:v>
                </c:pt>
                <c:pt idx="3">
                  <c:v>0.5</c:v>
                </c:pt>
                <c:pt idx="4">
                  <c:v>0.9</c:v>
                </c:pt>
                <c:pt idx="5">
                  <c:v>1.7</c:v>
                </c:pt>
                <c:pt idx="6">
                  <c:v>1.3</c:v>
                </c:pt>
                <c:pt idx="7">
                  <c:v>0.8</c:v>
                </c:pt>
                <c:pt idx="8">
                  <c:v>1.4</c:v>
                </c:pt>
                <c:pt idx="9">
                  <c:v>0.7</c:v>
                </c:pt>
                <c:pt idx="10">
                  <c:v>2.1</c:v>
                </c:pt>
                <c:pt idx="11">
                  <c:v>0.9</c:v>
                </c:pt>
                <c:pt idx="12">
                  <c:v>1.2</c:v>
                </c:pt>
                <c:pt idx="13">
                  <c:v>1.2</c:v>
                </c:pt>
                <c:pt idx="14">
                  <c:v>2.1</c:v>
                </c:pt>
              </c:numCache>
            </c:numRef>
          </c:yVal>
          <c:smooth val="0"/>
        </c:ser>
        <c:dLbls>
          <c:showLegendKey val="0"/>
          <c:showVal val="0"/>
          <c:showCatName val="0"/>
          <c:showSerName val="0"/>
          <c:showPercent val="0"/>
          <c:showBubbleSize val="0"/>
        </c:dLbls>
        <c:axId val="2113978328"/>
        <c:axId val="2113972616"/>
      </c:scatterChart>
      <c:valAx>
        <c:axId val="2113978328"/>
        <c:scaling>
          <c:orientation val="minMax"/>
        </c:scaling>
        <c:delete val="0"/>
        <c:axPos val="b"/>
        <c:title>
          <c:tx>
            <c:rich>
              <a:bodyPr/>
              <a:lstStyle/>
              <a:p>
                <a:pPr>
                  <a:defRPr/>
                </a:pPr>
                <a:r>
                  <a:rPr lang="en-US"/>
                  <a:t>PCr/ATP ratio</a:t>
                </a:r>
              </a:p>
            </c:rich>
          </c:tx>
          <c:layout/>
          <c:overlay val="0"/>
        </c:title>
        <c:numFmt formatCode="General" sourceLinked="1"/>
        <c:majorTickMark val="none"/>
        <c:minorTickMark val="none"/>
        <c:tickLblPos val="nextTo"/>
        <c:spPr>
          <a:ln>
            <a:solidFill>
              <a:srgbClr val="000000"/>
            </a:solidFill>
          </a:ln>
        </c:spPr>
        <c:crossAx val="2113972616"/>
        <c:crosses val="autoZero"/>
        <c:crossBetween val="midCat"/>
      </c:valAx>
      <c:valAx>
        <c:axId val="2113972616"/>
        <c:scaling>
          <c:orientation val="minMax"/>
        </c:scaling>
        <c:delete val="0"/>
        <c:axPos val="l"/>
        <c:title>
          <c:tx>
            <c:rich>
              <a:bodyPr rot="-5400000" vert="horz"/>
              <a:lstStyle/>
              <a:p>
                <a:pPr>
                  <a:defRPr/>
                </a:pPr>
                <a:r>
                  <a:rPr lang="en-US"/>
                  <a:t>Diastolic function </a:t>
                </a:r>
              </a:p>
              <a:p>
                <a:pPr>
                  <a:defRPr/>
                </a:pPr>
                <a:r>
                  <a:rPr lang="en-US"/>
                  <a:t>(E/A filling ratio)</a:t>
                </a:r>
              </a:p>
            </c:rich>
          </c:tx>
          <c:layout/>
          <c:overlay val="0"/>
        </c:title>
        <c:numFmt formatCode="General" sourceLinked="1"/>
        <c:majorTickMark val="none"/>
        <c:minorTickMark val="none"/>
        <c:tickLblPos val="nextTo"/>
        <c:spPr>
          <a:ln>
            <a:solidFill>
              <a:srgbClr val="000000"/>
            </a:solidFill>
          </a:ln>
        </c:spPr>
        <c:crossAx val="2113978328"/>
        <c:crosses val="autoZero"/>
        <c:crossBetween val="midCat"/>
      </c:valAx>
    </c:plotArea>
    <c:legend>
      <c:legendPos val="b"/>
      <c:layout/>
      <c:overlay val="0"/>
    </c:legend>
    <c:plotVisOnly val="1"/>
    <c:dispBlanksAs val="gap"/>
    <c:showDLblsOverMax val="0"/>
  </c:chart>
  <c:txPr>
    <a:bodyPr/>
    <a:lstStyle/>
    <a:p>
      <a:pPr>
        <a:defRPr sz="1400">
          <a:latin typeface="Arial Unicode MS"/>
          <a:cs typeface="Arial Unicode MS"/>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lineMarker"/>
        <c:varyColors val="0"/>
        <c:ser>
          <c:idx val="0"/>
          <c:order val="0"/>
          <c:tx>
            <c:v>Young</c:v>
          </c:tx>
          <c:spPr>
            <a:ln w="28575">
              <a:noFill/>
            </a:ln>
          </c:spPr>
          <c:xVal>
            <c:numRef>
              <c:f>PPT!$G$8:$G$27</c:f>
              <c:numCache>
                <c:formatCode>General</c:formatCode>
                <c:ptCount val="20"/>
                <c:pt idx="0">
                  <c:v>2.28</c:v>
                </c:pt>
                <c:pt idx="1">
                  <c:v>3.25</c:v>
                </c:pt>
                <c:pt idx="2">
                  <c:v>2.74</c:v>
                </c:pt>
                <c:pt idx="3">
                  <c:v>2.98</c:v>
                </c:pt>
                <c:pt idx="4">
                  <c:v>2.66</c:v>
                </c:pt>
                <c:pt idx="5">
                  <c:v>1.89</c:v>
                </c:pt>
                <c:pt idx="6">
                  <c:v>1.91</c:v>
                </c:pt>
                <c:pt idx="7">
                  <c:v>2.08</c:v>
                </c:pt>
                <c:pt idx="8">
                  <c:v>2.09</c:v>
                </c:pt>
                <c:pt idx="9">
                  <c:v>2.11</c:v>
                </c:pt>
                <c:pt idx="10">
                  <c:v>2.55</c:v>
                </c:pt>
                <c:pt idx="11">
                  <c:v>2.12</c:v>
                </c:pt>
                <c:pt idx="12">
                  <c:v>2.16</c:v>
                </c:pt>
                <c:pt idx="13">
                  <c:v>2.61</c:v>
                </c:pt>
                <c:pt idx="14">
                  <c:v>1.69</c:v>
                </c:pt>
                <c:pt idx="15">
                  <c:v>1.63</c:v>
                </c:pt>
                <c:pt idx="16">
                  <c:v>2.95</c:v>
                </c:pt>
                <c:pt idx="17">
                  <c:v>1.24</c:v>
                </c:pt>
                <c:pt idx="18">
                  <c:v>1.72</c:v>
                </c:pt>
                <c:pt idx="19">
                  <c:v>3.17</c:v>
                </c:pt>
              </c:numCache>
            </c:numRef>
          </c:xVal>
          <c:yVal>
            <c:numRef>
              <c:f>PPT!$H$8:$H$27</c:f>
              <c:numCache>
                <c:formatCode>0.00</c:formatCode>
                <c:ptCount val="20"/>
                <c:pt idx="0">
                  <c:v>2020.0</c:v>
                </c:pt>
                <c:pt idx="1">
                  <c:v>2600.0</c:v>
                </c:pt>
                <c:pt idx="2">
                  <c:v>2610.0</c:v>
                </c:pt>
                <c:pt idx="3">
                  <c:v>2100.0</c:v>
                </c:pt>
                <c:pt idx="4">
                  <c:v>1520.0</c:v>
                </c:pt>
                <c:pt idx="5">
                  <c:v>1990.0</c:v>
                </c:pt>
                <c:pt idx="6">
                  <c:v>2490.0</c:v>
                </c:pt>
                <c:pt idx="7">
                  <c:v>2389.0</c:v>
                </c:pt>
                <c:pt idx="8">
                  <c:v>2682.0</c:v>
                </c:pt>
                <c:pt idx="9">
                  <c:v>1654.0</c:v>
                </c:pt>
                <c:pt idx="10">
                  <c:v>2271.0</c:v>
                </c:pt>
                <c:pt idx="11">
                  <c:v>1420.0</c:v>
                </c:pt>
                <c:pt idx="12">
                  <c:v>1660.0</c:v>
                </c:pt>
                <c:pt idx="13">
                  <c:v>1840.0</c:v>
                </c:pt>
                <c:pt idx="14">
                  <c:v>1840.0</c:v>
                </c:pt>
                <c:pt idx="15">
                  <c:v>1469.0</c:v>
                </c:pt>
                <c:pt idx="16">
                  <c:v>1528.0</c:v>
                </c:pt>
                <c:pt idx="17">
                  <c:v>1376.0</c:v>
                </c:pt>
                <c:pt idx="18">
                  <c:v>1783.0</c:v>
                </c:pt>
                <c:pt idx="19">
                  <c:v>1564.0</c:v>
                </c:pt>
              </c:numCache>
            </c:numRef>
          </c:yVal>
          <c:smooth val="0"/>
        </c:ser>
        <c:ser>
          <c:idx val="1"/>
          <c:order val="1"/>
          <c:tx>
            <c:v>Old</c:v>
          </c:tx>
          <c:spPr>
            <a:ln w="28575">
              <a:noFill/>
            </a:ln>
          </c:spPr>
          <c:marker>
            <c:symbol val="diamond"/>
            <c:size val="7"/>
          </c:marker>
          <c:xVal>
            <c:numRef>
              <c:f>PPT!$G$28:$G$42</c:f>
              <c:numCache>
                <c:formatCode>General</c:formatCode>
                <c:ptCount val="15"/>
                <c:pt idx="0">
                  <c:v>1.78</c:v>
                </c:pt>
                <c:pt idx="1">
                  <c:v>2.14</c:v>
                </c:pt>
                <c:pt idx="2">
                  <c:v>1.78</c:v>
                </c:pt>
                <c:pt idx="3">
                  <c:v>1.59</c:v>
                </c:pt>
                <c:pt idx="4">
                  <c:v>2.04</c:v>
                </c:pt>
                <c:pt idx="5">
                  <c:v>1.72</c:v>
                </c:pt>
                <c:pt idx="6">
                  <c:v>1.95</c:v>
                </c:pt>
                <c:pt idx="7">
                  <c:v>2.35</c:v>
                </c:pt>
                <c:pt idx="8" formatCode="0.00">
                  <c:v>3.33</c:v>
                </c:pt>
                <c:pt idx="9">
                  <c:v>1.54</c:v>
                </c:pt>
                <c:pt idx="10">
                  <c:v>1.65</c:v>
                </c:pt>
                <c:pt idx="11">
                  <c:v>1.99</c:v>
                </c:pt>
                <c:pt idx="12">
                  <c:v>1.87</c:v>
                </c:pt>
                <c:pt idx="13">
                  <c:v>1.16</c:v>
                </c:pt>
                <c:pt idx="14">
                  <c:v>1.96</c:v>
                </c:pt>
              </c:numCache>
            </c:numRef>
          </c:xVal>
          <c:yVal>
            <c:numRef>
              <c:f>PPT!$H$28:$H$42</c:f>
              <c:numCache>
                <c:formatCode>0.00</c:formatCode>
                <c:ptCount val="15"/>
                <c:pt idx="0">
                  <c:v>1214.0</c:v>
                </c:pt>
                <c:pt idx="1">
                  <c:v>1657.0</c:v>
                </c:pt>
                <c:pt idx="2">
                  <c:v>1319.0</c:v>
                </c:pt>
                <c:pt idx="3">
                  <c:v>1154.0</c:v>
                </c:pt>
                <c:pt idx="4">
                  <c:v>1900.0</c:v>
                </c:pt>
                <c:pt idx="5">
                  <c:v>1260.0</c:v>
                </c:pt>
                <c:pt idx="6">
                  <c:v>1357.0</c:v>
                </c:pt>
                <c:pt idx="7">
                  <c:v>1937.0</c:v>
                </c:pt>
                <c:pt idx="8">
                  <c:v>1344.0</c:v>
                </c:pt>
                <c:pt idx="9">
                  <c:v>1458.0</c:v>
                </c:pt>
                <c:pt idx="10">
                  <c:v>1273.0</c:v>
                </c:pt>
                <c:pt idx="11">
                  <c:v>1322.0</c:v>
                </c:pt>
                <c:pt idx="12">
                  <c:v>1089.0</c:v>
                </c:pt>
                <c:pt idx="13">
                  <c:v>1276.0</c:v>
                </c:pt>
                <c:pt idx="14">
                  <c:v>1184.0</c:v>
                </c:pt>
              </c:numCache>
            </c:numRef>
          </c:yVal>
          <c:smooth val="0"/>
        </c:ser>
        <c:dLbls>
          <c:showLegendKey val="0"/>
          <c:showVal val="0"/>
          <c:showCatName val="0"/>
          <c:showSerName val="0"/>
          <c:showPercent val="0"/>
          <c:showBubbleSize val="0"/>
        </c:dLbls>
        <c:axId val="2116277304"/>
        <c:axId val="2116283000"/>
      </c:scatterChart>
      <c:valAx>
        <c:axId val="2116277304"/>
        <c:scaling>
          <c:orientation val="minMax"/>
        </c:scaling>
        <c:delete val="0"/>
        <c:axPos val="b"/>
        <c:title>
          <c:tx>
            <c:rich>
              <a:bodyPr/>
              <a:lstStyle/>
              <a:p>
                <a:pPr>
                  <a:defRPr/>
                </a:pPr>
                <a:r>
                  <a:rPr lang="en-US"/>
                  <a:t>PCr/ATP ratio</a:t>
                </a:r>
              </a:p>
            </c:rich>
          </c:tx>
          <c:layout/>
          <c:overlay val="0"/>
        </c:title>
        <c:numFmt formatCode="General" sourceLinked="1"/>
        <c:majorTickMark val="none"/>
        <c:minorTickMark val="none"/>
        <c:tickLblPos val="nextTo"/>
        <c:spPr>
          <a:ln>
            <a:solidFill>
              <a:srgbClr val="000000"/>
            </a:solidFill>
          </a:ln>
        </c:spPr>
        <c:crossAx val="2116283000"/>
        <c:crosses val="autoZero"/>
        <c:crossBetween val="midCat"/>
      </c:valAx>
      <c:valAx>
        <c:axId val="2116283000"/>
        <c:scaling>
          <c:orientation val="minMax"/>
        </c:scaling>
        <c:delete val="0"/>
        <c:axPos val="l"/>
        <c:title>
          <c:tx>
            <c:rich>
              <a:bodyPr rot="-5400000" vert="horz"/>
              <a:lstStyle/>
              <a:p>
                <a:pPr>
                  <a:defRPr/>
                </a:pPr>
                <a:r>
                  <a:rPr lang="en-US"/>
                  <a:t>Peak O2 consumption, ml/min </a:t>
                </a:r>
              </a:p>
            </c:rich>
          </c:tx>
          <c:layout/>
          <c:overlay val="0"/>
        </c:title>
        <c:numFmt formatCode="0" sourceLinked="0"/>
        <c:majorTickMark val="none"/>
        <c:minorTickMark val="none"/>
        <c:tickLblPos val="nextTo"/>
        <c:spPr>
          <a:ln>
            <a:solidFill>
              <a:srgbClr val="000000"/>
            </a:solidFill>
          </a:ln>
        </c:spPr>
        <c:crossAx val="2116277304"/>
        <c:crosses val="autoZero"/>
        <c:crossBetween val="midCat"/>
      </c:valAx>
    </c:plotArea>
    <c:legend>
      <c:legendPos val="b"/>
      <c:layout/>
      <c:overlay val="0"/>
    </c:legend>
    <c:plotVisOnly val="1"/>
    <c:dispBlanksAs val="gap"/>
    <c:showDLblsOverMax val="0"/>
  </c:chart>
  <c:txPr>
    <a:bodyPr/>
    <a:lstStyle/>
    <a:p>
      <a:pPr>
        <a:defRPr sz="1400">
          <a:latin typeface="Arial Unicode MS"/>
          <a:cs typeface="Arial Unicode MS"/>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scatterChart>
        <c:scatterStyle val="lineMarker"/>
        <c:varyColors val="0"/>
        <c:ser>
          <c:idx val="0"/>
          <c:order val="0"/>
          <c:tx>
            <c:v>Young</c:v>
          </c:tx>
          <c:spPr>
            <a:ln w="28575">
              <a:noFill/>
            </a:ln>
          </c:spPr>
          <c:xVal>
            <c:numRef>
              <c:f>Sheet6!$E$8:$E$27</c:f>
              <c:numCache>
                <c:formatCode>General</c:formatCode>
                <c:ptCount val="20"/>
                <c:pt idx="0">
                  <c:v>2.28</c:v>
                </c:pt>
                <c:pt idx="1">
                  <c:v>3.25</c:v>
                </c:pt>
                <c:pt idx="2">
                  <c:v>2.74</c:v>
                </c:pt>
                <c:pt idx="3">
                  <c:v>2.98</c:v>
                </c:pt>
                <c:pt idx="4">
                  <c:v>2.66</c:v>
                </c:pt>
                <c:pt idx="5">
                  <c:v>1.89</c:v>
                </c:pt>
                <c:pt idx="6">
                  <c:v>1.91</c:v>
                </c:pt>
                <c:pt idx="7">
                  <c:v>2.08</c:v>
                </c:pt>
                <c:pt idx="8">
                  <c:v>2.09</c:v>
                </c:pt>
                <c:pt idx="9">
                  <c:v>2.11</c:v>
                </c:pt>
                <c:pt idx="10">
                  <c:v>2.55</c:v>
                </c:pt>
                <c:pt idx="11">
                  <c:v>2.12</c:v>
                </c:pt>
                <c:pt idx="12">
                  <c:v>2.16</c:v>
                </c:pt>
                <c:pt idx="13">
                  <c:v>2.61</c:v>
                </c:pt>
                <c:pt idx="14">
                  <c:v>1.69</c:v>
                </c:pt>
                <c:pt idx="15">
                  <c:v>1.63</c:v>
                </c:pt>
                <c:pt idx="16">
                  <c:v>2.95</c:v>
                </c:pt>
                <c:pt idx="17">
                  <c:v>1.24</c:v>
                </c:pt>
                <c:pt idx="18">
                  <c:v>1.72</c:v>
                </c:pt>
                <c:pt idx="19">
                  <c:v>3.17</c:v>
                </c:pt>
              </c:numCache>
            </c:numRef>
          </c:xVal>
          <c:yVal>
            <c:numRef>
              <c:f>Sheet6!$F$8:$F$27</c:f>
              <c:numCache>
                <c:formatCode>0.00</c:formatCode>
                <c:ptCount val="20"/>
                <c:pt idx="0">
                  <c:v>4.44</c:v>
                </c:pt>
                <c:pt idx="1">
                  <c:v>4.57912</c:v>
                </c:pt>
                <c:pt idx="2">
                  <c:v>4.396266</c:v>
                </c:pt>
                <c:pt idx="3">
                  <c:v>3.65375</c:v>
                </c:pt>
                <c:pt idx="4">
                  <c:v>4.007987999999994</c:v>
                </c:pt>
                <c:pt idx="5">
                  <c:v>5.625479999999995</c:v>
                </c:pt>
                <c:pt idx="6">
                  <c:v>3.70407</c:v>
                </c:pt>
                <c:pt idx="7">
                  <c:v>3.396895999999995</c:v>
                </c:pt>
                <c:pt idx="8">
                  <c:v>4.148143999999998</c:v>
                </c:pt>
                <c:pt idx="9">
                  <c:v>5.54112</c:v>
                </c:pt>
                <c:pt idx="10">
                  <c:v>3.774888</c:v>
                </c:pt>
                <c:pt idx="11">
                  <c:v>4.384499999999996</c:v>
                </c:pt>
                <c:pt idx="12">
                  <c:v>3.700000000000001</c:v>
                </c:pt>
                <c:pt idx="13">
                  <c:v>5.656560000000001</c:v>
                </c:pt>
                <c:pt idx="14">
                  <c:v>2.739924</c:v>
                </c:pt>
                <c:pt idx="15">
                  <c:v>2.84308</c:v>
                </c:pt>
                <c:pt idx="16">
                  <c:v>4.562543999999995</c:v>
                </c:pt>
                <c:pt idx="17">
                  <c:v>3.867832</c:v>
                </c:pt>
                <c:pt idx="18">
                  <c:v>3.59973</c:v>
                </c:pt>
                <c:pt idx="19">
                  <c:v>4.116398</c:v>
                </c:pt>
              </c:numCache>
            </c:numRef>
          </c:yVal>
          <c:smooth val="0"/>
        </c:ser>
        <c:ser>
          <c:idx val="1"/>
          <c:order val="1"/>
          <c:tx>
            <c:v>Old</c:v>
          </c:tx>
          <c:spPr>
            <a:ln w="28575">
              <a:noFill/>
            </a:ln>
          </c:spPr>
          <c:marker>
            <c:symbol val="diamond"/>
            <c:size val="7"/>
          </c:marker>
          <c:xVal>
            <c:numRef>
              <c:f>Sheet6!$E$28:$E$42</c:f>
              <c:numCache>
                <c:formatCode>General</c:formatCode>
                <c:ptCount val="15"/>
                <c:pt idx="0">
                  <c:v>1.78</c:v>
                </c:pt>
                <c:pt idx="1">
                  <c:v>2.14</c:v>
                </c:pt>
                <c:pt idx="2">
                  <c:v>1.78</c:v>
                </c:pt>
                <c:pt idx="3">
                  <c:v>1.59</c:v>
                </c:pt>
                <c:pt idx="4">
                  <c:v>2.04</c:v>
                </c:pt>
                <c:pt idx="5">
                  <c:v>1.72</c:v>
                </c:pt>
                <c:pt idx="6">
                  <c:v>1.95</c:v>
                </c:pt>
                <c:pt idx="7">
                  <c:v>2.35</c:v>
                </c:pt>
                <c:pt idx="8" formatCode="0.00">
                  <c:v>3.33</c:v>
                </c:pt>
                <c:pt idx="9">
                  <c:v>1.54</c:v>
                </c:pt>
                <c:pt idx="10">
                  <c:v>1.65</c:v>
                </c:pt>
                <c:pt idx="11">
                  <c:v>1.99</c:v>
                </c:pt>
                <c:pt idx="12">
                  <c:v>1.87</c:v>
                </c:pt>
                <c:pt idx="13">
                  <c:v>1.16</c:v>
                </c:pt>
                <c:pt idx="14">
                  <c:v>1.96</c:v>
                </c:pt>
              </c:numCache>
            </c:numRef>
          </c:xVal>
          <c:yVal>
            <c:numRef>
              <c:f>Sheet6!$F$28:$F$42</c:f>
              <c:numCache>
                <c:formatCode>0.00</c:formatCode>
                <c:ptCount val="15"/>
                <c:pt idx="0">
                  <c:v>2.626704</c:v>
                </c:pt>
                <c:pt idx="1">
                  <c:v>3.267026</c:v>
                </c:pt>
                <c:pt idx="2">
                  <c:v>3.777774</c:v>
                </c:pt>
                <c:pt idx="3">
                  <c:v>2.518516</c:v>
                </c:pt>
                <c:pt idx="4">
                  <c:v>4.291038</c:v>
                </c:pt>
                <c:pt idx="5">
                  <c:v>4.244196000000001</c:v>
                </c:pt>
                <c:pt idx="6">
                  <c:v>4.186402</c:v>
                </c:pt>
                <c:pt idx="7">
                  <c:v>3.249414</c:v>
                </c:pt>
                <c:pt idx="8">
                  <c:v>2.776554</c:v>
                </c:pt>
                <c:pt idx="9">
                  <c:v>3.195912000000001</c:v>
                </c:pt>
                <c:pt idx="10">
                  <c:v>3.791612</c:v>
                </c:pt>
                <c:pt idx="11">
                  <c:v>2.626704</c:v>
                </c:pt>
                <c:pt idx="12">
                  <c:v>2.326929999999999</c:v>
                </c:pt>
                <c:pt idx="13">
                  <c:v>2.835494999999998</c:v>
                </c:pt>
                <c:pt idx="14">
                  <c:v>4.497525547445244</c:v>
                </c:pt>
              </c:numCache>
            </c:numRef>
          </c:yVal>
          <c:smooth val="0"/>
        </c:ser>
        <c:dLbls>
          <c:showLegendKey val="0"/>
          <c:showVal val="0"/>
          <c:showCatName val="0"/>
          <c:showSerName val="0"/>
          <c:showPercent val="0"/>
          <c:showBubbleSize val="0"/>
        </c:dLbls>
        <c:axId val="2116206392"/>
        <c:axId val="2116212104"/>
      </c:scatterChart>
      <c:valAx>
        <c:axId val="2116206392"/>
        <c:scaling>
          <c:orientation val="minMax"/>
        </c:scaling>
        <c:delete val="0"/>
        <c:axPos val="b"/>
        <c:title>
          <c:tx>
            <c:rich>
              <a:bodyPr/>
              <a:lstStyle/>
              <a:p>
                <a:pPr>
                  <a:defRPr/>
                </a:pPr>
                <a:r>
                  <a:rPr lang="en-US"/>
                  <a:t>PCr/ATP ratio</a:t>
                </a:r>
              </a:p>
            </c:rich>
          </c:tx>
          <c:layout/>
          <c:overlay val="0"/>
        </c:title>
        <c:numFmt formatCode="General" sourceLinked="1"/>
        <c:majorTickMark val="none"/>
        <c:minorTickMark val="none"/>
        <c:tickLblPos val="nextTo"/>
        <c:spPr>
          <a:ln>
            <a:solidFill>
              <a:srgbClr val="000000"/>
            </a:solidFill>
          </a:ln>
        </c:spPr>
        <c:crossAx val="2116212104"/>
        <c:crosses val="autoZero"/>
        <c:crossBetween val="midCat"/>
      </c:valAx>
      <c:valAx>
        <c:axId val="2116212104"/>
        <c:scaling>
          <c:orientation val="minMax"/>
        </c:scaling>
        <c:delete val="0"/>
        <c:axPos val="l"/>
        <c:title>
          <c:tx>
            <c:rich>
              <a:bodyPr/>
              <a:lstStyle/>
              <a:p>
                <a:pPr>
                  <a:defRPr/>
                </a:pPr>
                <a:r>
                  <a:rPr lang="en-US"/>
                  <a:t>Cardiac power output, watts</a:t>
                </a:r>
              </a:p>
            </c:rich>
          </c:tx>
          <c:layout/>
          <c:overlay val="0"/>
        </c:title>
        <c:numFmt formatCode="0.00" sourceLinked="1"/>
        <c:majorTickMark val="none"/>
        <c:minorTickMark val="none"/>
        <c:tickLblPos val="nextTo"/>
        <c:spPr>
          <a:ln>
            <a:solidFill>
              <a:schemeClr val="tx1"/>
            </a:solidFill>
          </a:ln>
        </c:spPr>
        <c:crossAx val="2116206392"/>
        <c:crosses val="autoZero"/>
        <c:crossBetween val="midCat"/>
      </c:valAx>
    </c:plotArea>
    <c:legend>
      <c:legendPos val="b"/>
      <c:layout/>
      <c:overlay val="0"/>
    </c:legend>
    <c:plotVisOnly val="1"/>
    <c:dispBlanksAs val="span"/>
    <c:showDLblsOverMax val="0"/>
  </c:chart>
  <c:txPr>
    <a:bodyPr/>
    <a:lstStyle/>
    <a:p>
      <a:pPr>
        <a:defRPr sz="1400">
          <a:latin typeface="Arial Unicode MS"/>
          <a:cs typeface="Arial Unicode MS"/>
        </a:defRPr>
      </a:pPr>
      <a:endParaRPr lang="en-US"/>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F4FA7B1-F22A-FB4E-9C3F-3ABED367AB30}" type="datetimeFigureOut">
              <a:rPr lang="en-US" smtClean="0"/>
              <a:t>7/20/16</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1F18AC5-7BDE-4243-9B7A-97C9A5BD435B}" type="slidenum">
              <a:rPr lang="en-GB" smtClean="0"/>
              <a:t>‹#›</a:t>
            </a:fld>
            <a:endParaRPr lang="en-GB"/>
          </a:p>
        </p:txBody>
      </p:sp>
    </p:spTree>
    <p:extLst>
      <p:ext uri="{BB962C8B-B14F-4D97-AF65-F5344CB8AC3E}">
        <p14:creationId xmlns:p14="http://schemas.microsoft.com/office/powerpoint/2010/main" val="98268536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1F18AC5-7BDE-4243-9B7A-97C9A5BD435B}" type="slidenum">
              <a:rPr lang="en-GB" smtClean="0"/>
              <a:t>1</a:t>
            </a:fld>
            <a:endParaRPr lang="en-GB"/>
          </a:p>
        </p:txBody>
      </p:sp>
    </p:spTree>
    <p:extLst>
      <p:ext uri="{BB962C8B-B14F-4D97-AF65-F5344CB8AC3E}">
        <p14:creationId xmlns:p14="http://schemas.microsoft.com/office/powerpoint/2010/main" val="27868165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latin typeface="Arial"/>
                <a:cs typeface="Arial"/>
              </a:rPr>
              <a:t>Cardiac dysfunction and diminished performance are major characteristics of heart failure</a:t>
            </a:r>
            <a:r>
              <a:rPr lang="en-US" sz="1200" dirty="0" smtClean="0">
                <a:effectLst/>
                <a:latin typeface="Arial"/>
                <a:cs typeface="Arial"/>
              </a:rPr>
              <a:t>.</a:t>
            </a:r>
            <a:r>
              <a:rPr lang="en-US" sz="1200" baseline="0" dirty="0" smtClean="0">
                <a:effectLst/>
                <a:latin typeface="Arial"/>
                <a:cs typeface="Arial"/>
              </a:rPr>
              <a:t> A review article published in 2007 by Dr. </a:t>
            </a:r>
            <a:r>
              <a:rPr lang="en-US" sz="1200" baseline="0" dirty="0" err="1" smtClean="0">
                <a:effectLst/>
                <a:latin typeface="Arial"/>
                <a:cs typeface="Arial"/>
              </a:rPr>
              <a:t>Neubauer</a:t>
            </a:r>
            <a:r>
              <a:rPr lang="en-US" sz="1200" baseline="0" dirty="0" smtClean="0">
                <a:effectLst/>
                <a:latin typeface="Arial"/>
                <a:cs typeface="Arial"/>
              </a:rPr>
              <a:t> proposed that a failing heart is an engine out of fuel, in which, altered energetics play important role in mechanisms of heart failure</a:t>
            </a:r>
            <a:endParaRPr lang="en-GB" sz="1200" dirty="0" smtClean="0">
              <a:latin typeface="Arial"/>
              <a:cs typeface="Arial"/>
            </a:endParaRPr>
          </a:p>
          <a:p>
            <a:endParaRPr lang="en-GB" dirty="0"/>
          </a:p>
        </p:txBody>
      </p:sp>
      <p:sp>
        <p:nvSpPr>
          <p:cNvPr id="4" name="Slide Number Placeholder 3"/>
          <p:cNvSpPr>
            <a:spLocks noGrp="1"/>
          </p:cNvSpPr>
          <p:nvPr>
            <p:ph type="sldNum" sz="quarter" idx="10"/>
          </p:nvPr>
        </p:nvSpPr>
        <p:spPr/>
        <p:txBody>
          <a:bodyPr/>
          <a:lstStyle/>
          <a:p>
            <a:fld id="{A1F18AC5-7BDE-4243-9B7A-97C9A5BD435B}" type="slidenum">
              <a:rPr lang="en-GB" smtClean="0"/>
              <a:t>2</a:t>
            </a:fld>
            <a:endParaRPr lang="en-GB"/>
          </a:p>
        </p:txBody>
      </p:sp>
    </p:spTree>
    <p:extLst>
      <p:ext uri="{BB962C8B-B14F-4D97-AF65-F5344CB8AC3E}">
        <p14:creationId xmlns:p14="http://schemas.microsoft.com/office/powerpoint/2010/main" val="36904466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What we do know is that normal cardiac metabolism is essential</a:t>
            </a:r>
            <a:r>
              <a:rPr lang="en-GB" baseline="0" dirty="0" smtClean="0"/>
              <a:t> to the heart as it utilises chemical energy stored in </a:t>
            </a:r>
            <a:r>
              <a:rPr lang="en-GB" baseline="0" dirty="0" err="1" smtClean="0"/>
              <a:t>phosphoryl</a:t>
            </a:r>
            <a:r>
              <a:rPr lang="en-GB" baseline="0" dirty="0" smtClean="0"/>
              <a:t> bonds of metabolites. </a:t>
            </a:r>
            <a:r>
              <a:rPr lang="en-US" baseline="0" dirty="0" smtClean="0"/>
              <a:t>T</a:t>
            </a:r>
            <a:r>
              <a:rPr lang="en-GB" baseline="0" dirty="0" smtClean="0"/>
              <a:t>he most important high-energy phosphates in the heart are adenosine triphosphate and phosphocreatine. In normal conditions, </a:t>
            </a:r>
            <a:r>
              <a:rPr lang="en-GB" baseline="0" dirty="0" err="1" smtClean="0"/>
              <a:t>PCr</a:t>
            </a:r>
            <a:r>
              <a:rPr lang="en-GB" baseline="0" dirty="0" smtClean="0"/>
              <a:t> is twice as abundant as ATP.  Phosphocreatine is a source of ATP and is crucial during inadequate oxygenation where </a:t>
            </a:r>
            <a:r>
              <a:rPr lang="en-GB" baseline="0" dirty="0" err="1" smtClean="0"/>
              <a:t>PCr</a:t>
            </a:r>
            <a:r>
              <a:rPr lang="en-GB" baseline="0" dirty="0" smtClean="0"/>
              <a:t> will decrease rapidly to maintain high ATP and low adenosine </a:t>
            </a:r>
            <a:r>
              <a:rPr lang="en-GB" baseline="0" dirty="0" err="1" smtClean="0"/>
              <a:t>diphosphate</a:t>
            </a:r>
            <a:r>
              <a:rPr lang="en-GB" baseline="0" dirty="0" smtClean="0"/>
              <a:t>. Normal cardiac metabolism is essential to maintain the heart’s contractile function, viability and ionic homeostasis</a:t>
            </a:r>
            <a:endParaRPr lang="en-GB" dirty="0"/>
          </a:p>
        </p:txBody>
      </p:sp>
      <p:sp>
        <p:nvSpPr>
          <p:cNvPr id="4" name="Slide Number Placeholder 3"/>
          <p:cNvSpPr>
            <a:spLocks noGrp="1"/>
          </p:cNvSpPr>
          <p:nvPr>
            <p:ph type="sldNum" sz="quarter" idx="10"/>
          </p:nvPr>
        </p:nvSpPr>
        <p:spPr/>
        <p:txBody>
          <a:bodyPr/>
          <a:lstStyle/>
          <a:p>
            <a:fld id="{A1F18AC5-7BDE-4243-9B7A-97C9A5BD435B}" type="slidenum">
              <a:rPr lang="en-GB" smtClean="0"/>
              <a:t>3</a:t>
            </a:fld>
            <a:endParaRPr lang="en-GB"/>
          </a:p>
        </p:txBody>
      </p:sp>
    </p:spTree>
    <p:extLst>
      <p:ext uri="{BB962C8B-B14F-4D97-AF65-F5344CB8AC3E}">
        <p14:creationId xmlns:p14="http://schemas.microsoft.com/office/powerpoint/2010/main" val="12623196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Therefore, it is proposed that alterations in cardiac metabolism will lead to diminished high-energy phosphate which</a:t>
            </a:r>
            <a:r>
              <a:rPr lang="en-GB" baseline="0" dirty="0" smtClean="0"/>
              <a:t> subsequently cause cardiac dysfunction and potentially heart failure</a:t>
            </a:r>
            <a:endParaRPr lang="en-GB" dirty="0"/>
          </a:p>
        </p:txBody>
      </p:sp>
      <p:sp>
        <p:nvSpPr>
          <p:cNvPr id="4" name="Slide Number Placeholder 3"/>
          <p:cNvSpPr>
            <a:spLocks noGrp="1"/>
          </p:cNvSpPr>
          <p:nvPr>
            <p:ph type="sldNum" sz="quarter" idx="10"/>
          </p:nvPr>
        </p:nvSpPr>
        <p:spPr/>
        <p:txBody>
          <a:bodyPr/>
          <a:lstStyle/>
          <a:p>
            <a:fld id="{A1F18AC5-7BDE-4243-9B7A-97C9A5BD435B}" type="slidenum">
              <a:rPr lang="en-GB" smtClean="0"/>
              <a:t>4</a:t>
            </a:fld>
            <a:endParaRPr lang="en-GB"/>
          </a:p>
        </p:txBody>
      </p:sp>
    </p:spTree>
    <p:extLst>
      <p:ext uri="{BB962C8B-B14F-4D97-AF65-F5344CB8AC3E}">
        <p14:creationId xmlns:p14="http://schemas.microsoft.com/office/powerpoint/2010/main" val="12458218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Volunteers were screened</a:t>
            </a:r>
            <a:r>
              <a:rPr lang="en-GB" baseline="0" dirty="0" smtClean="0"/>
              <a:t> according to inclusion and exclusion criteria. Participants had to be healthy females as defined by no history of cardiovascular, pulmonary and other chronic diseases, as well as no metabolic abnormalities and are able to perform an exercise test. Volunteers are excluded from the study if they are current or past smokers, or on medication affecting cardiovascular function. After screening, we had 35 healthy women, which were grouped based on age i.e. young less than 50 years old and old more than or equals to 60 years old. </a:t>
            </a:r>
            <a:r>
              <a:rPr lang="en-US" dirty="0" smtClean="0"/>
              <a:t>W</a:t>
            </a:r>
            <a:r>
              <a:rPr lang="en-GB" dirty="0" err="1" smtClean="0"/>
              <a:t>ithin</a:t>
            </a:r>
            <a:r>
              <a:rPr lang="en-GB" dirty="0" smtClean="0"/>
              <a:t> institute of ageing we have a</a:t>
            </a:r>
            <a:r>
              <a:rPr lang="en-GB" baseline="0" dirty="0" smtClean="0"/>
              <a:t> group of 500 healthy volunteers associated with </a:t>
            </a:r>
            <a:r>
              <a:rPr lang="en-GB" baseline="0" dirty="0" err="1" smtClean="0"/>
              <a:t>newcastle</a:t>
            </a:r>
            <a:r>
              <a:rPr lang="en-GB" baseline="0" dirty="0" smtClean="0"/>
              <a:t> </a:t>
            </a:r>
            <a:r>
              <a:rPr lang="en-GB" baseline="0" dirty="0" err="1" smtClean="0"/>
              <a:t>institue</a:t>
            </a:r>
            <a:r>
              <a:rPr lang="en-GB" baseline="0" dirty="0" smtClean="0"/>
              <a:t> of ageing who help our research and also through university website. </a:t>
            </a:r>
            <a:endParaRPr lang="en-GB" dirty="0"/>
          </a:p>
        </p:txBody>
      </p:sp>
      <p:sp>
        <p:nvSpPr>
          <p:cNvPr id="4" name="Slide Number Placeholder 3"/>
          <p:cNvSpPr>
            <a:spLocks noGrp="1"/>
          </p:cNvSpPr>
          <p:nvPr>
            <p:ph type="sldNum" sz="quarter" idx="10"/>
          </p:nvPr>
        </p:nvSpPr>
        <p:spPr/>
        <p:txBody>
          <a:bodyPr/>
          <a:lstStyle/>
          <a:p>
            <a:fld id="{A1F18AC5-7BDE-4243-9B7A-97C9A5BD435B}" type="slidenum">
              <a:rPr lang="en-GB" smtClean="0"/>
              <a:t>6</a:t>
            </a:fld>
            <a:endParaRPr lang="en-GB"/>
          </a:p>
        </p:txBody>
      </p:sp>
    </p:spTree>
    <p:extLst>
      <p:ext uri="{BB962C8B-B14F-4D97-AF65-F5344CB8AC3E}">
        <p14:creationId xmlns:p14="http://schemas.microsoft.com/office/powerpoint/2010/main" val="30325133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A</a:t>
            </a:r>
            <a:r>
              <a:rPr lang="en-GB" baseline="0" dirty="0" err="1" smtClean="0"/>
              <a:t>ll</a:t>
            </a:r>
            <a:r>
              <a:rPr lang="en-GB" baseline="0" dirty="0" smtClean="0"/>
              <a:t> participants underwent cardiac cine MRI to measure to measure cardiac parameters. This is an example of a still image from the procedure (MR short axis slice) </a:t>
            </a:r>
            <a:r>
              <a:rPr lang="en-US" baseline="0" dirty="0" smtClean="0"/>
              <a:t>–</a:t>
            </a:r>
            <a:r>
              <a:rPr lang="en-GB" baseline="0" dirty="0" smtClean="0"/>
              <a:t> you can see the left and right ventricles. To calculate cardiac structure and function, </a:t>
            </a:r>
            <a:r>
              <a:rPr lang="en-GB" baseline="0" dirty="0" err="1" smtClean="0"/>
              <a:t>endocardial</a:t>
            </a:r>
            <a:r>
              <a:rPr lang="en-GB" baseline="0" dirty="0" smtClean="0"/>
              <a:t> borders, </a:t>
            </a:r>
            <a:r>
              <a:rPr lang="en-GB" baseline="0" dirty="0" err="1" smtClean="0"/>
              <a:t>epicardial</a:t>
            </a:r>
            <a:r>
              <a:rPr lang="en-GB" baseline="0" dirty="0" smtClean="0"/>
              <a:t> borders, and papillary muscles were traced at end systole and diastole. </a:t>
            </a:r>
            <a:endParaRPr lang="en-GB" dirty="0"/>
          </a:p>
        </p:txBody>
      </p:sp>
      <p:sp>
        <p:nvSpPr>
          <p:cNvPr id="4" name="Slide Number Placeholder 3"/>
          <p:cNvSpPr>
            <a:spLocks noGrp="1"/>
          </p:cNvSpPr>
          <p:nvPr>
            <p:ph type="sldNum" sz="quarter" idx="10"/>
          </p:nvPr>
        </p:nvSpPr>
        <p:spPr/>
        <p:txBody>
          <a:bodyPr/>
          <a:lstStyle/>
          <a:p>
            <a:fld id="{A1F18AC5-7BDE-4243-9B7A-97C9A5BD435B}" type="slidenum">
              <a:rPr lang="en-GB" smtClean="0"/>
              <a:t>7</a:t>
            </a:fld>
            <a:endParaRPr lang="en-GB"/>
          </a:p>
        </p:txBody>
      </p:sp>
    </p:spTree>
    <p:extLst>
      <p:ext uri="{BB962C8B-B14F-4D97-AF65-F5344CB8AC3E}">
        <p14:creationId xmlns:p14="http://schemas.microsoft.com/office/powerpoint/2010/main" val="10063585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Participants also underwent 31Phosphorus-Magnetic resonance spectroscopy to assess </a:t>
            </a:r>
            <a:r>
              <a:rPr lang="en-US" dirty="0" err="1" smtClean="0"/>
              <a:t>PCr</a:t>
            </a:r>
            <a:r>
              <a:rPr lang="en-US" dirty="0" smtClean="0"/>
              <a:t> to ATP ratio</a:t>
            </a:r>
            <a:r>
              <a:rPr lang="en-US" baseline="0" dirty="0" smtClean="0"/>
              <a:t> as a measure of cardiac metabolism. Two particular peaks of interest are the </a:t>
            </a:r>
            <a:r>
              <a:rPr lang="en-US" baseline="0" dirty="0" err="1" smtClean="0"/>
              <a:t>PCr</a:t>
            </a:r>
            <a:r>
              <a:rPr lang="en-US" baseline="0" dirty="0" smtClean="0"/>
              <a:t> and gamma ATP peaks. Normal </a:t>
            </a:r>
            <a:r>
              <a:rPr lang="en-US" baseline="0" dirty="0" err="1" smtClean="0"/>
              <a:t>PCr</a:t>
            </a:r>
            <a:r>
              <a:rPr lang="en-US" baseline="0" dirty="0" smtClean="0"/>
              <a:t>/ATP ratio of a </a:t>
            </a:r>
            <a:r>
              <a:rPr lang="en-US" baseline="0" dirty="0" err="1" smtClean="0"/>
              <a:t>healthty</a:t>
            </a:r>
            <a:r>
              <a:rPr lang="en-US" baseline="0" dirty="0" smtClean="0"/>
              <a:t> heart ranges around 0.93 to 3.22. Low </a:t>
            </a:r>
            <a:r>
              <a:rPr lang="en-US" baseline="0" dirty="0" err="1" smtClean="0"/>
              <a:t>PCr</a:t>
            </a:r>
            <a:r>
              <a:rPr lang="en-US" baseline="0" dirty="0" smtClean="0"/>
              <a:t>/ATP ratio can indicate reduced phosphocreatine concentration that can be seen in pathologic conditions such as myocardial infarct. </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A1F18AC5-7BDE-4243-9B7A-97C9A5BD435B}" type="slidenum">
              <a:rPr lang="en-GB" smtClean="0"/>
              <a:t>8</a:t>
            </a:fld>
            <a:endParaRPr lang="en-GB"/>
          </a:p>
        </p:txBody>
      </p:sp>
    </p:spTree>
    <p:extLst>
      <p:ext uri="{BB962C8B-B14F-4D97-AF65-F5344CB8AC3E}">
        <p14:creationId xmlns:p14="http://schemas.microsoft.com/office/powerpoint/2010/main" val="12219791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solidFill>
                  <a:srgbClr val="000000"/>
                </a:solidFill>
                <a:latin typeface="Arial"/>
                <a:cs typeface="Arial"/>
              </a:rPr>
              <a:t>All participants performed maximal graded cardiopulmonary exercise testing with non-invasive central </a:t>
            </a:r>
            <a:r>
              <a:rPr lang="en-US" sz="1200" dirty="0" err="1" smtClean="0">
                <a:solidFill>
                  <a:srgbClr val="000000"/>
                </a:solidFill>
                <a:latin typeface="Arial"/>
                <a:cs typeface="Arial"/>
              </a:rPr>
              <a:t>haemodynamic</a:t>
            </a:r>
            <a:r>
              <a:rPr lang="en-US" sz="1200" dirty="0" smtClean="0">
                <a:solidFill>
                  <a:srgbClr val="000000"/>
                </a:solidFill>
                <a:latin typeface="Arial"/>
                <a:cs typeface="Arial"/>
              </a:rPr>
              <a:t> measurements using </a:t>
            </a:r>
            <a:r>
              <a:rPr lang="en-US" sz="1200" dirty="0" err="1" smtClean="0">
                <a:solidFill>
                  <a:srgbClr val="000000"/>
                </a:solidFill>
                <a:latin typeface="Arial"/>
                <a:cs typeface="Arial"/>
              </a:rPr>
              <a:t>bioreactance</a:t>
            </a:r>
            <a:r>
              <a:rPr lang="en-US" sz="1200" dirty="0" smtClean="0">
                <a:solidFill>
                  <a:srgbClr val="000000"/>
                </a:solidFill>
                <a:latin typeface="Arial"/>
                <a:cs typeface="Arial"/>
              </a:rPr>
              <a:t> method.</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dirty="0" smtClean="0">
              <a:solidFill>
                <a:srgbClr val="000000"/>
              </a:solidFill>
              <a:latin typeface="Arial"/>
              <a:cs typeface="Arial"/>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solidFill>
                  <a:srgbClr val="000000"/>
                </a:solidFill>
                <a:latin typeface="Arial"/>
                <a:cs typeface="Arial"/>
              </a:rPr>
              <a:t>Cardiac</a:t>
            </a:r>
            <a:r>
              <a:rPr lang="en-US" sz="1200" baseline="0" dirty="0" smtClean="0">
                <a:solidFill>
                  <a:srgbClr val="000000"/>
                </a:solidFill>
                <a:latin typeface="Arial"/>
                <a:cs typeface="Arial"/>
              </a:rPr>
              <a:t> power output was used as the best indicator of cardiac performance and was calculated as the product of peak exercise cardiac output and mean arterial blood pressure</a:t>
            </a:r>
            <a:endParaRPr lang="en-GB" dirty="0"/>
          </a:p>
        </p:txBody>
      </p:sp>
      <p:sp>
        <p:nvSpPr>
          <p:cNvPr id="4" name="Slide Number Placeholder 3"/>
          <p:cNvSpPr>
            <a:spLocks noGrp="1"/>
          </p:cNvSpPr>
          <p:nvPr>
            <p:ph type="sldNum" sz="quarter" idx="10"/>
          </p:nvPr>
        </p:nvSpPr>
        <p:spPr/>
        <p:txBody>
          <a:bodyPr/>
          <a:lstStyle/>
          <a:p>
            <a:fld id="{8C71BBF3-17DD-C140-A984-D794EE107F9A}" type="slidenum">
              <a:rPr lang="en-GB" smtClean="0"/>
              <a:t>9</a:t>
            </a:fld>
            <a:endParaRPr lang="en-GB"/>
          </a:p>
        </p:txBody>
      </p:sp>
    </p:spTree>
    <p:extLst>
      <p:ext uri="{BB962C8B-B14F-4D97-AF65-F5344CB8AC3E}">
        <p14:creationId xmlns:p14="http://schemas.microsoft.com/office/powerpoint/2010/main" val="5288592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a:t>
            </a:r>
            <a:r>
              <a:rPr lang="en-GB" dirty="0" err="1" smtClean="0"/>
              <a:t>ur</a:t>
            </a:r>
            <a:r>
              <a:rPr lang="en-GB" baseline="0" dirty="0" smtClean="0"/>
              <a:t> findings reveal that the younger age group has a mean age of 44 years old while the older group has a mean age of 71 years old. There were no significant difference in anthropometric measures between the two age groups except for height. </a:t>
            </a:r>
            <a:endParaRPr lang="en-GB" dirty="0"/>
          </a:p>
        </p:txBody>
      </p:sp>
      <p:sp>
        <p:nvSpPr>
          <p:cNvPr id="4" name="Slide Number Placeholder 3"/>
          <p:cNvSpPr>
            <a:spLocks noGrp="1"/>
          </p:cNvSpPr>
          <p:nvPr>
            <p:ph type="sldNum" sz="quarter" idx="10"/>
          </p:nvPr>
        </p:nvSpPr>
        <p:spPr/>
        <p:txBody>
          <a:bodyPr/>
          <a:lstStyle/>
          <a:p>
            <a:fld id="{A1F18AC5-7BDE-4243-9B7A-97C9A5BD435B}" type="slidenum">
              <a:rPr lang="en-GB" smtClean="0"/>
              <a:t>10</a:t>
            </a:fld>
            <a:endParaRPr lang="en-GB"/>
          </a:p>
        </p:txBody>
      </p:sp>
    </p:spTree>
    <p:extLst>
      <p:ext uri="{BB962C8B-B14F-4D97-AF65-F5344CB8AC3E}">
        <p14:creationId xmlns:p14="http://schemas.microsoft.com/office/powerpoint/2010/main" val="10177117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Major</a:t>
            </a:r>
            <a:r>
              <a:rPr lang="en-GB" baseline="0" dirty="0" smtClean="0"/>
              <a:t> findings suggest cardiac function and metabolism significantly declines with age. If you see here, </a:t>
            </a:r>
            <a:r>
              <a:rPr lang="en-GB" baseline="0" dirty="0" err="1" smtClean="0"/>
              <a:t>PCr</a:t>
            </a:r>
            <a:r>
              <a:rPr lang="en-GB" baseline="0" dirty="0" smtClean="0"/>
              <a:t>/ATP ratio, as a measure of cardiac metabolism, was significantly lower in older age group. Early to late filling ratio as a measure of cardiac function, was also significantly lower in older age group. Peak cardiac output, peak heart rate, peak cardiac power output, as a measure of cardiac performance, and peak oxygen consumption, as a measure of cardiorespiratory fitness, were also significantly lower in older age group. </a:t>
            </a:r>
          </a:p>
          <a:p>
            <a:endParaRPr lang="en-GB" baseline="0" dirty="0" smtClean="0"/>
          </a:p>
          <a:p>
            <a:r>
              <a:rPr lang="en-GB" baseline="0" dirty="0" smtClean="0"/>
              <a:t>LVEF = 55-70% </a:t>
            </a:r>
          </a:p>
          <a:p>
            <a:r>
              <a:rPr lang="en-GB" sz="1200" b="0" i="1" kern="1200" dirty="0" smtClean="0">
                <a:solidFill>
                  <a:schemeClr val="tx1"/>
                </a:solidFill>
                <a:effectLst/>
                <a:latin typeface="+mn-lt"/>
                <a:ea typeface="+mn-ea"/>
                <a:cs typeface="+mn-cs"/>
              </a:rPr>
              <a:t>V</a:t>
            </a:r>
            <a:r>
              <a:rPr lang="en-GB" sz="1200" b="0" i="0" kern="1200" baseline="-25000" dirty="0" smtClean="0">
                <a:solidFill>
                  <a:schemeClr val="tx1"/>
                </a:solidFill>
                <a:effectLst/>
                <a:latin typeface="+mn-lt"/>
                <a:ea typeface="+mn-ea"/>
                <a:cs typeface="+mn-cs"/>
              </a:rPr>
              <a:t>O2,peak</a:t>
            </a:r>
            <a:r>
              <a:rPr lang="en-GB" sz="1200" b="0" i="0" kern="1200" dirty="0" smtClean="0">
                <a:solidFill>
                  <a:schemeClr val="tx1"/>
                </a:solidFill>
                <a:effectLst/>
                <a:latin typeface="+mn-lt"/>
                <a:ea typeface="+mn-ea"/>
                <a:cs typeface="+mn-cs"/>
              </a:rPr>
              <a:t> = 2.47 ± 0.7 l min</a:t>
            </a:r>
            <a:r>
              <a:rPr lang="en-GB" sz="1200" b="0" i="0" kern="1200" baseline="30000" dirty="0" smtClean="0">
                <a:solidFill>
                  <a:schemeClr val="tx1"/>
                </a:solidFill>
                <a:effectLst/>
                <a:latin typeface="+mn-lt"/>
                <a:ea typeface="+mn-ea"/>
                <a:cs typeface="+mn-cs"/>
              </a:rPr>
              <a:t>-1</a:t>
            </a:r>
            <a:r>
              <a:rPr lang="en-GB" sz="1200" b="0" i="0" kern="1200" dirty="0" smtClean="0">
                <a:solidFill>
                  <a:schemeClr val="tx1"/>
                </a:solidFill>
                <a:effectLst/>
                <a:latin typeface="+mn-lt"/>
                <a:ea typeface="+mn-ea"/>
                <a:cs typeface="+mn-cs"/>
              </a:rPr>
              <a:t>, </a:t>
            </a:r>
            <a:r>
              <a:rPr lang="en-GB" sz="1200" b="0" i="0" kern="1200" dirty="0" err="1" smtClean="0">
                <a:solidFill>
                  <a:schemeClr val="tx1"/>
                </a:solidFill>
                <a:effectLst/>
                <a:latin typeface="+mn-lt"/>
                <a:ea typeface="+mn-ea"/>
                <a:cs typeface="+mn-cs"/>
              </a:rPr>
              <a:t>Q</a:t>
            </a:r>
            <a:r>
              <a:rPr lang="en-GB" sz="1200" b="0" i="0" kern="1200" baseline="-25000" dirty="0" err="1" smtClean="0">
                <a:solidFill>
                  <a:schemeClr val="tx1"/>
                </a:solidFill>
                <a:effectLst/>
                <a:latin typeface="+mn-lt"/>
                <a:ea typeface="+mn-ea"/>
                <a:cs typeface="+mn-cs"/>
              </a:rPr>
              <a:t>Tpeak</a:t>
            </a:r>
            <a:r>
              <a:rPr lang="en-GB" sz="1200" b="0" i="0" kern="1200" dirty="0" smtClean="0">
                <a:solidFill>
                  <a:schemeClr val="tx1"/>
                </a:solidFill>
                <a:effectLst/>
                <a:latin typeface="+mn-lt"/>
                <a:ea typeface="+mn-ea"/>
                <a:cs typeface="+mn-cs"/>
              </a:rPr>
              <a:t> = 18.3 ± 4.5 l min</a:t>
            </a:r>
            <a:r>
              <a:rPr lang="en-GB" sz="1200" b="0" i="0" kern="1200" baseline="30000" dirty="0" smtClean="0">
                <a:solidFill>
                  <a:schemeClr val="tx1"/>
                </a:solidFill>
                <a:effectLst/>
                <a:latin typeface="+mn-lt"/>
                <a:ea typeface="+mn-ea"/>
                <a:cs typeface="+mn-cs"/>
              </a:rPr>
              <a:t>-1</a:t>
            </a:r>
            <a:r>
              <a:rPr lang="en-GB" sz="1200" b="0" i="0" kern="1200" dirty="0" smtClean="0">
                <a:solidFill>
                  <a:schemeClr val="tx1"/>
                </a:solidFill>
                <a:effectLst/>
                <a:latin typeface="+mn-lt"/>
                <a:ea typeface="+mn-ea"/>
                <a:cs typeface="+mn-cs"/>
              </a:rPr>
              <a:t>, and </a:t>
            </a:r>
            <a:r>
              <a:rPr lang="en-GB" sz="1200" b="0" i="0" kern="1200" dirty="0" err="1" smtClean="0">
                <a:solidFill>
                  <a:schemeClr val="tx1"/>
                </a:solidFill>
                <a:effectLst/>
                <a:latin typeface="+mn-lt"/>
                <a:ea typeface="+mn-ea"/>
                <a:cs typeface="+mn-cs"/>
              </a:rPr>
              <a:t>CPO</a:t>
            </a:r>
            <a:r>
              <a:rPr lang="en-GB" sz="1200" b="0" i="0" kern="1200" baseline="-25000" dirty="0" err="1" smtClean="0">
                <a:solidFill>
                  <a:schemeClr val="tx1"/>
                </a:solidFill>
                <a:effectLst/>
                <a:latin typeface="+mn-lt"/>
                <a:ea typeface="+mn-ea"/>
                <a:cs typeface="+mn-cs"/>
              </a:rPr>
              <a:t>peak</a:t>
            </a:r>
            <a:r>
              <a:rPr lang="en-GB" sz="1200" b="0" i="0" kern="1200" dirty="0" smtClean="0">
                <a:solidFill>
                  <a:schemeClr val="tx1"/>
                </a:solidFill>
                <a:effectLst/>
                <a:latin typeface="+mn-lt"/>
                <a:ea typeface="+mn-ea"/>
                <a:cs typeface="+mn-cs"/>
              </a:rPr>
              <a:t> = 4.7 ± 1.3 W (http://www.physoc.org/proceedings/abstract/J%20Physiol%20547PPC77)</a:t>
            </a:r>
            <a:endParaRPr lang="en-GB" baseline="0" dirty="0" smtClean="0"/>
          </a:p>
        </p:txBody>
      </p:sp>
      <p:sp>
        <p:nvSpPr>
          <p:cNvPr id="4" name="Slide Number Placeholder 3"/>
          <p:cNvSpPr>
            <a:spLocks noGrp="1"/>
          </p:cNvSpPr>
          <p:nvPr>
            <p:ph type="sldNum" sz="quarter" idx="10"/>
          </p:nvPr>
        </p:nvSpPr>
        <p:spPr/>
        <p:txBody>
          <a:bodyPr/>
          <a:lstStyle/>
          <a:p>
            <a:fld id="{A1F18AC5-7BDE-4243-9B7A-97C9A5BD435B}" type="slidenum">
              <a:rPr lang="en-GB" smtClean="0"/>
              <a:t>11</a:t>
            </a:fld>
            <a:endParaRPr lang="en-GB"/>
          </a:p>
        </p:txBody>
      </p:sp>
    </p:spTree>
    <p:extLst>
      <p:ext uri="{BB962C8B-B14F-4D97-AF65-F5344CB8AC3E}">
        <p14:creationId xmlns:p14="http://schemas.microsoft.com/office/powerpoint/2010/main" val="42895535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As previously mentioned, diastolic function,</a:t>
            </a:r>
            <a:r>
              <a:rPr lang="en-GB" baseline="0" dirty="0" smtClean="0"/>
              <a:t> cardiac power output, and peak oxygen consumption significantly declines with age. You can see here than there is a 67% decline in early to late filling ratio, as a measure of diastolic function with age. 20% decline in peak cardiac power output, and 29% decline in peak oxygen consumption, with age. </a:t>
            </a:r>
            <a:endParaRPr lang="en-GB" dirty="0" smtClean="0"/>
          </a:p>
        </p:txBody>
      </p:sp>
      <p:sp>
        <p:nvSpPr>
          <p:cNvPr id="4" name="Slide Number Placeholder 3"/>
          <p:cNvSpPr>
            <a:spLocks noGrp="1"/>
          </p:cNvSpPr>
          <p:nvPr>
            <p:ph type="sldNum" sz="quarter" idx="10"/>
          </p:nvPr>
        </p:nvSpPr>
        <p:spPr/>
        <p:txBody>
          <a:bodyPr/>
          <a:lstStyle/>
          <a:p>
            <a:fld id="{A1F18AC5-7BDE-4243-9B7A-97C9A5BD435B}" type="slidenum">
              <a:rPr lang="en-GB" smtClean="0"/>
              <a:t>12</a:t>
            </a:fld>
            <a:endParaRPr lang="en-GB"/>
          </a:p>
        </p:txBody>
      </p:sp>
    </p:spTree>
    <p:extLst>
      <p:ext uri="{BB962C8B-B14F-4D97-AF65-F5344CB8AC3E}">
        <p14:creationId xmlns:p14="http://schemas.microsoft.com/office/powerpoint/2010/main" val="42895535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Most importantly, we</a:t>
            </a:r>
            <a:r>
              <a:rPr lang="en-GB" baseline="0" dirty="0" smtClean="0"/>
              <a:t> were able to confirm findings from previous studies that </a:t>
            </a:r>
            <a:r>
              <a:rPr lang="en-GB" baseline="0" dirty="0" err="1" smtClean="0"/>
              <a:t>PCr</a:t>
            </a:r>
            <a:r>
              <a:rPr lang="en-GB" baseline="0" dirty="0" smtClean="0"/>
              <a:t>/ATP ratio </a:t>
            </a:r>
            <a:r>
              <a:rPr lang="en-GB" baseline="0" dirty="0" err="1" smtClean="0"/>
              <a:t>significanlty</a:t>
            </a:r>
            <a:r>
              <a:rPr lang="en-GB" baseline="0" dirty="0" smtClean="0"/>
              <a:t> declines with age and that the decline in cardiac metabolism is significantly correlated to age. If you see here, </a:t>
            </a:r>
            <a:r>
              <a:rPr lang="en-GB" baseline="0" dirty="0" err="1" smtClean="0"/>
              <a:t>PCr</a:t>
            </a:r>
            <a:r>
              <a:rPr lang="en-GB" baseline="0" dirty="0" smtClean="0"/>
              <a:t>/ATP ratio shares a significant negative relationship with age.</a:t>
            </a:r>
          </a:p>
          <a:p>
            <a:endParaRPr lang="en-GB" dirty="0"/>
          </a:p>
        </p:txBody>
      </p:sp>
      <p:sp>
        <p:nvSpPr>
          <p:cNvPr id="4" name="Slide Number Placeholder 3"/>
          <p:cNvSpPr>
            <a:spLocks noGrp="1"/>
          </p:cNvSpPr>
          <p:nvPr>
            <p:ph type="sldNum" sz="quarter" idx="10"/>
          </p:nvPr>
        </p:nvSpPr>
        <p:spPr/>
        <p:txBody>
          <a:bodyPr/>
          <a:lstStyle/>
          <a:p>
            <a:fld id="{A1F18AC5-7BDE-4243-9B7A-97C9A5BD435B}" type="slidenum">
              <a:rPr lang="en-GB" smtClean="0"/>
              <a:t>13</a:t>
            </a:fld>
            <a:endParaRPr lang="en-GB"/>
          </a:p>
        </p:txBody>
      </p:sp>
    </p:spTree>
    <p:extLst>
      <p:ext uri="{BB962C8B-B14F-4D97-AF65-F5344CB8AC3E}">
        <p14:creationId xmlns:p14="http://schemas.microsoft.com/office/powerpoint/2010/main" val="27386520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Moreover,</a:t>
            </a:r>
            <a:r>
              <a:rPr lang="en-GB" baseline="0" dirty="0" smtClean="0"/>
              <a:t> our findings for the first time demonstrate a positive significant relationship between </a:t>
            </a:r>
            <a:r>
              <a:rPr lang="en-GB" baseline="0" dirty="0" err="1" smtClean="0"/>
              <a:t>PCr</a:t>
            </a:r>
            <a:r>
              <a:rPr lang="en-GB" baseline="0" dirty="0" smtClean="0"/>
              <a:t>/ATP ratio with measures of cardiac function, performance, and cardiorespiratory fitness. If you see the graph here, the blue dots represents subjects in young age group and the red dots represent subjects in old age group. We can also see that </a:t>
            </a:r>
            <a:r>
              <a:rPr lang="en-GB" baseline="0" dirty="0" err="1" smtClean="0"/>
              <a:t>PCr</a:t>
            </a:r>
            <a:r>
              <a:rPr lang="en-GB" baseline="0" dirty="0" smtClean="0"/>
              <a:t>/ATP ratio share a significant positive relationship with early to late filling ratio. Red and blue dots are spread around the x axis, meaning that the relationship between </a:t>
            </a:r>
            <a:r>
              <a:rPr lang="en-GB" baseline="0" dirty="0" err="1" smtClean="0"/>
              <a:t>PCr</a:t>
            </a:r>
            <a:r>
              <a:rPr lang="en-GB" baseline="0" dirty="0" smtClean="0"/>
              <a:t>/ATP ratio and diastolic function, is not attributable to the process of ageing. </a:t>
            </a:r>
            <a:endParaRPr lang="en-GB" dirty="0"/>
          </a:p>
        </p:txBody>
      </p:sp>
      <p:sp>
        <p:nvSpPr>
          <p:cNvPr id="4" name="Slide Number Placeholder 3"/>
          <p:cNvSpPr>
            <a:spLocks noGrp="1"/>
          </p:cNvSpPr>
          <p:nvPr>
            <p:ph type="sldNum" sz="quarter" idx="10"/>
          </p:nvPr>
        </p:nvSpPr>
        <p:spPr/>
        <p:txBody>
          <a:bodyPr/>
          <a:lstStyle/>
          <a:p>
            <a:fld id="{A1F18AC5-7BDE-4243-9B7A-97C9A5BD435B}" type="slidenum">
              <a:rPr lang="en-GB" smtClean="0"/>
              <a:t>14</a:t>
            </a:fld>
            <a:endParaRPr lang="en-GB"/>
          </a:p>
        </p:txBody>
      </p:sp>
    </p:spTree>
    <p:extLst>
      <p:ext uri="{BB962C8B-B14F-4D97-AF65-F5344CB8AC3E}">
        <p14:creationId xmlns:p14="http://schemas.microsoft.com/office/powerpoint/2010/main" val="7162579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Last</a:t>
            </a:r>
            <a:r>
              <a:rPr lang="en-GB" baseline="0" dirty="0" smtClean="0"/>
              <a:t> but not least, </a:t>
            </a:r>
            <a:r>
              <a:rPr lang="en-GB" baseline="0" dirty="0" err="1" smtClean="0"/>
              <a:t>PCr</a:t>
            </a:r>
            <a:r>
              <a:rPr lang="en-GB" baseline="0" dirty="0" smtClean="0"/>
              <a:t>/ATP ratio also significantly correlates with peak oxygen consumption, as a measure of cardiorespiratory fitness. If you look at the graph, we can see a positive relationship between peak oxygen consumption and </a:t>
            </a:r>
            <a:r>
              <a:rPr lang="en-GB" baseline="0" dirty="0" err="1" smtClean="0"/>
              <a:t>PCr</a:t>
            </a:r>
            <a:r>
              <a:rPr lang="en-GB" baseline="0" dirty="0" smtClean="0"/>
              <a:t>/ATP ratio.</a:t>
            </a:r>
            <a:endParaRPr lang="en-GB" dirty="0"/>
          </a:p>
        </p:txBody>
      </p:sp>
      <p:sp>
        <p:nvSpPr>
          <p:cNvPr id="4" name="Slide Number Placeholder 3"/>
          <p:cNvSpPr>
            <a:spLocks noGrp="1"/>
          </p:cNvSpPr>
          <p:nvPr>
            <p:ph type="sldNum" sz="quarter" idx="10"/>
          </p:nvPr>
        </p:nvSpPr>
        <p:spPr/>
        <p:txBody>
          <a:bodyPr/>
          <a:lstStyle/>
          <a:p>
            <a:fld id="{A1F18AC5-7BDE-4243-9B7A-97C9A5BD435B}" type="slidenum">
              <a:rPr lang="en-GB" smtClean="0"/>
              <a:t>15</a:t>
            </a:fld>
            <a:endParaRPr lang="en-GB"/>
          </a:p>
        </p:txBody>
      </p:sp>
    </p:spTree>
    <p:extLst>
      <p:ext uri="{BB962C8B-B14F-4D97-AF65-F5344CB8AC3E}">
        <p14:creationId xmlns:p14="http://schemas.microsoft.com/office/powerpoint/2010/main" val="7162579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smtClean="0"/>
              <a:t>PCr</a:t>
            </a:r>
            <a:r>
              <a:rPr lang="en-GB" dirty="0" smtClean="0"/>
              <a:t>/ATP ratio significantly correlates with cardiac performance and if you see in</a:t>
            </a:r>
            <a:r>
              <a:rPr lang="en-GB" baseline="0" dirty="0" smtClean="0"/>
              <a:t> this graph here there is a significant positive relationship between </a:t>
            </a:r>
            <a:r>
              <a:rPr lang="en-GB" baseline="0" dirty="0" err="1" smtClean="0"/>
              <a:t>PCr</a:t>
            </a:r>
            <a:r>
              <a:rPr lang="en-GB" baseline="0" dirty="0" smtClean="0"/>
              <a:t>/ATP ratio and cardiac power output, as a measure of cardiac performance. Again we can see that the blue and red dots are distributed evenly around the chart suggesting that although there is a decrease in </a:t>
            </a:r>
            <a:r>
              <a:rPr lang="en-GB" baseline="0" dirty="0" err="1" smtClean="0"/>
              <a:t>PCr</a:t>
            </a:r>
            <a:r>
              <a:rPr lang="en-GB" baseline="0" dirty="0" smtClean="0"/>
              <a:t>/ATP ratio with age, the positive relationship between cardiac power output and </a:t>
            </a:r>
            <a:r>
              <a:rPr lang="en-GB" baseline="0" dirty="0" err="1" smtClean="0"/>
              <a:t>PCr</a:t>
            </a:r>
            <a:r>
              <a:rPr lang="en-GB" baseline="0" dirty="0" smtClean="0"/>
              <a:t>/ATP ratio is not affected by age. </a:t>
            </a:r>
            <a:endParaRPr lang="en-GB" dirty="0"/>
          </a:p>
        </p:txBody>
      </p:sp>
      <p:sp>
        <p:nvSpPr>
          <p:cNvPr id="4" name="Slide Number Placeholder 3"/>
          <p:cNvSpPr>
            <a:spLocks noGrp="1"/>
          </p:cNvSpPr>
          <p:nvPr>
            <p:ph type="sldNum" sz="quarter" idx="10"/>
          </p:nvPr>
        </p:nvSpPr>
        <p:spPr/>
        <p:txBody>
          <a:bodyPr/>
          <a:lstStyle/>
          <a:p>
            <a:fld id="{A1F18AC5-7BDE-4243-9B7A-97C9A5BD435B}" type="slidenum">
              <a:rPr lang="en-GB" smtClean="0"/>
              <a:t>16</a:t>
            </a:fld>
            <a:endParaRPr lang="en-GB"/>
          </a:p>
        </p:txBody>
      </p:sp>
    </p:spTree>
    <p:extLst>
      <p:ext uri="{BB962C8B-B14F-4D97-AF65-F5344CB8AC3E}">
        <p14:creationId xmlns:p14="http://schemas.microsoft.com/office/powerpoint/2010/main" val="7162579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kern="1200" dirty="0" smtClean="0">
                <a:solidFill>
                  <a:schemeClr val="tx1"/>
                </a:solidFill>
                <a:effectLst/>
                <a:latin typeface="+mn-lt"/>
                <a:ea typeface="+mn-ea"/>
                <a:cs typeface="+mn-cs"/>
              </a:rPr>
              <a:t>In conclusion, we were able to confirm findings</a:t>
            </a:r>
            <a:r>
              <a:rPr lang="en-GB" sz="1200" kern="1200" baseline="0" dirty="0" smtClean="0">
                <a:solidFill>
                  <a:schemeClr val="tx1"/>
                </a:solidFill>
                <a:effectLst/>
                <a:latin typeface="+mn-lt"/>
                <a:ea typeface="+mn-ea"/>
                <a:cs typeface="+mn-cs"/>
              </a:rPr>
              <a:t> </a:t>
            </a:r>
            <a:r>
              <a:rPr lang="en-GB" sz="1200" kern="1200" baseline="0" dirty="0" err="1" smtClean="0">
                <a:solidFill>
                  <a:schemeClr val="tx1"/>
                </a:solidFill>
                <a:effectLst/>
                <a:latin typeface="+mn-lt"/>
                <a:ea typeface="+mn-ea"/>
                <a:cs typeface="+mn-cs"/>
              </a:rPr>
              <a:t>fr</a:t>
            </a:r>
            <a:r>
              <a:rPr lang="en-US" sz="1200" kern="1200" baseline="0" dirty="0" err="1" smtClean="0">
                <a:solidFill>
                  <a:schemeClr val="tx1"/>
                </a:solidFill>
                <a:effectLst/>
                <a:latin typeface="+mn-lt"/>
                <a:ea typeface="+mn-ea"/>
                <a:cs typeface="+mn-cs"/>
              </a:rPr>
              <a:t>om</a:t>
            </a:r>
            <a:r>
              <a:rPr lang="en-GB" sz="1200" kern="1200" baseline="0" dirty="0" smtClean="0">
                <a:solidFill>
                  <a:schemeClr val="tx1"/>
                </a:solidFill>
                <a:effectLst/>
                <a:latin typeface="+mn-lt"/>
                <a:ea typeface="+mn-ea"/>
                <a:cs typeface="+mn-cs"/>
              </a:rPr>
              <a:t> previous studies that cardiac high-energy phosphate metabolism and performance decline with age. O</a:t>
            </a:r>
            <a:r>
              <a:rPr lang="en-GB" sz="1200" kern="1200" dirty="0" smtClean="0">
                <a:solidFill>
                  <a:schemeClr val="tx1"/>
                </a:solidFill>
                <a:effectLst/>
                <a:latin typeface="+mn-lt"/>
                <a:ea typeface="+mn-ea"/>
                <a:cs typeface="+mn-cs"/>
              </a:rPr>
              <a:t>ur study for the first time demonstrate that cardiac high energy phosphate metabolism plays important role in cardiac function and performance as shown by</a:t>
            </a:r>
            <a:r>
              <a:rPr lang="en-GB" sz="1200" kern="1200" baseline="0" dirty="0" smtClean="0">
                <a:solidFill>
                  <a:schemeClr val="tx1"/>
                </a:solidFill>
                <a:effectLst/>
                <a:latin typeface="+mn-lt"/>
                <a:ea typeface="+mn-ea"/>
                <a:cs typeface="+mn-cs"/>
              </a:rPr>
              <a:t> significant relationship between </a:t>
            </a:r>
            <a:r>
              <a:rPr lang="en-GB" sz="1200" kern="1200" baseline="0" dirty="0" err="1" smtClean="0">
                <a:solidFill>
                  <a:schemeClr val="tx1"/>
                </a:solidFill>
                <a:effectLst/>
                <a:latin typeface="+mn-lt"/>
                <a:ea typeface="+mn-ea"/>
                <a:cs typeface="+mn-cs"/>
              </a:rPr>
              <a:t>PCr</a:t>
            </a:r>
            <a:r>
              <a:rPr lang="en-GB" sz="1200" kern="1200" baseline="0" dirty="0" smtClean="0">
                <a:solidFill>
                  <a:schemeClr val="tx1"/>
                </a:solidFill>
                <a:effectLst/>
                <a:latin typeface="+mn-lt"/>
                <a:ea typeface="+mn-ea"/>
                <a:cs typeface="+mn-cs"/>
              </a:rPr>
              <a:t>/ATP ratio and cardiac power output</a:t>
            </a:r>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From clinical perspective this is important as it may suggest that diminished cardiac metabolism may be responsible for development of cardiac dysfunction and heart failure in older age. </a:t>
            </a:r>
            <a:endParaRPr lang="en-US"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A1F18AC5-7BDE-4243-9B7A-97C9A5BD435B}" type="slidenum">
              <a:rPr lang="en-GB" smtClean="0"/>
              <a:t>17</a:t>
            </a:fld>
            <a:endParaRPr lang="en-GB"/>
          </a:p>
        </p:txBody>
      </p:sp>
    </p:spTree>
    <p:extLst>
      <p:ext uri="{BB962C8B-B14F-4D97-AF65-F5344CB8AC3E}">
        <p14:creationId xmlns:p14="http://schemas.microsoft.com/office/powerpoint/2010/main" val="22710312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I would like to thank Dr </a:t>
            </a:r>
            <a:r>
              <a:rPr lang="en-GB" sz="1200" kern="1200" dirty="0" err="1" smtClean="0">
                <a:solidFill>
                  <a:schemeClr val="tx1"/>
                </a:solidFill>
                <a:effectLst/>
                <a:latin typeface="+mn-lt"/>
                <a:ea typeface="+mn-ea"/>
                <a:cs typeface="+mn-cs"/>
              </a:rPr>
              <a:t>Djordje</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Jakovljevic</a:t>
            </a:r>
            <a:r>
              <a:rPr lang="en-GB" sz="1200" kern="1200" dirty="0" smtClean="0">
                <a:solidFill>
                  <a:schemeClr val="tx1"/>
                </a:solidFill>
                <a:effectLst/>
                <a:latin typeface="+mn-lt"/>
                <a:ea typeface="+mn-ea"/>
                <a:cs typeface="+mn-cs"/>
              </a:rPr>
              <a:t> and Professor Michael </a:t>
            </a:r>
            <a:r>
              <a:rPr lang="en-GB" sz="1200" kern="1200" dirty="0" err="1" smtClean="0">
                <a:solidFill>
                  <a:schemeClr val="tx1"/>
                </a:solidFill>
                <a:effectLst/>
                <a:latin typeface="+mn-lt"/>
                <a:ea typeface="+mn-ea"/>
                <a:cs typeface="+mn-cs"/>
              </a:rPr>
              <a:t>Trenell</a:t>
            </a:r>
            <a:r>
              <a:rPr lang="en-GB" sz="1200" kern="1200" dirty="0" smtClean="0">
                <a:solidFill>
                  <a:schemeClr val="tx1"/>
                </a:solidFill>
                <a:effectLst/>
                <a:latin typeface="+mn-lt"/>
                <a:ea typeface="+mn-ea"/>
                <a:cs typeface="+mn-cs"/>
              </a:rPr>
              <a:t> for giving me the opportunity to be a part of this project, to be a part of the </a:t>
            </a:r>
            <a:r>
              <a:rPr lang="en-GB" sz="1200" kern="1200" dirty="0" err="1" smtClean="0">
                <a:solidFill>
                  <a:schemeClr val="tx1"/>
                </a:solidFill>
                <a:effectLst/>
                <a:latin typeface="+mn-lt"/>
                <a:ea typeface="+mn-ea"/>
                <a:cs typeface="+mn-cs"/>
              </a:rPr>
              <a:t>Movelab</a:t>
            </a:r>
            <a:r>
              <a:rPr lang="en-GB" sz="1200" kern="1200" dirty="0" smtClean="0">
                <a:solidFill>
                  <a:schemeClr val="tx1"/>
                </a:solidFill>
                <a:effectLst/>
                <a:latin typeface="+mn-lt"/>
                <a:ea typeface="+mn-ea"/>
                <a:cs typeface="+mn-cs"/>
              </a:rPr>
              <a:t> and especially for guiding me patiently and supportively throughout the length of the project for the past few months</a:t>
            </a:r>
          </a:p>
          <a:p>
            <a:pPr marL="0" marR="0" indent="0" algn="l" defTabSz="4572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GB" dirty="0" smtClean="0"/>
              <a:t>My role in this project involves organising and analysing data collected from the study</a:t>
            </a:r>
          </a:p>
          <a:p>
            <a:endParaRPr lang="en-GB" dirty="0"/>
          </a:p>
        </p:txBody>
      </p:sp>
      <p:sp>
        <p:nvSpPr>
          <p:cNvPr id="4" name="Slide Number Placeholder 3"/>
          <p:cNvSpPr>
            <a:spLocks noGrp="1"/>
          </p:cNvSpPr>
          <p:nvPr>
            <p:ph type="sldNum" sz="quarter" idx="10"/>
          </p:nvPr>
        </p:nvSpPr>
        <p:spPr/>
        <p:txBody>
          <a:bodyPr/>
          <a:lstStyle/>
          <a:p>
            <a:fld id="{A1F18AC5-7BDE-4243-9B7A-97C9A5BD435B}" type="slidenum">
              <a:rPr lang="en-GB" smtClean="0"/>
              <a:t>18</a:t>
            </a:fld>
            <a:endParaRPr lang="en-GB"/>
          </a:p>
        </p:txBody>
      </p:sp>
    </p:spTree>
    <p:extLst>
      <p:ext uri="{BB962C8B-B14F-4D97-AF65-F5344CB8AC3E}">
        <p14:creationId xmlns:p14="http://schemas.microsoft.com/office/powerpoint/2010/main" val="8553465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I would like to thank Dr </a:t>
            </a:r>
            <a:r>
              <a:rPr lang="en-GB" sz="1200" kern="1200" dirty="0" err="1" smtClean="0">
                <a:solidFill>
                  <a:schemeClr val="tx1"/>
                </a:solidFill>
                <a:effectLst/>
                <a:latin typeface="+mn-lt"/>
                <a:ea typeface="+mn-ea"/>
                <a:cs typeface="+mn-cs"/>
              </a:rPr>
              <a:t>Djordje</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Jakovljevic</a:t>
            </a:r>
            <a:r>
              <a:rPr lang="en-GB" sz="1200" kern="1200" dirty="0" smtClean="0">
                <a:solidFill>
                  <a:schemeClr val="tx1"/>
                </a:solidFill>
                <a:effectLst/>
                <a:latin typeface="+mn-lt"/>
                <a:ea typeface="+mn-ea"/>
                <a:cs typeface="+mn-cs"/>
              </a:rPr>
              <a:t> and Professor Michael </a:t>
            </a:r>
            <a:r>
              <a:rPr lang="en-GB" sz="1200" kern="1200" dirty="0" err="1" smtClean="0">
                <a:solidFill>
                  <a:schemeClr val="tx1"/>
                </a:solidFill>
                <a:effectLst/>
                <a:latin typeface="+mn-lt"/>
                <a:ea typeface="+mn-ea"/>
                <a:cs typeface="+mn-cs"/>
              </a:rPr>
              <a:t>Trenell</a:t>
            </a:r>
            <a:r>
              <a:rPr lang="en-GB" sz="1200" kern="1200" dirty="0" smtClean="0">
                <a:solidFill>
                  <a:schemeClr val="tx1"/>
                </a:solidFill>
                <a:effectLst/>
                <a:latin typeface="+mn-lt"/>
                <a:ea typeface="+mn-ea"/>
                <a:cs typeface="+mn-cs"/>
              </a:rPr>
              <a:t> for giving me the opportunity to be a part of this project, to be a part of the </a:t>
            </a:r>
            <a:r>
              <a:rPr lang="en-GB" sz="1200" kern="1200" dirty="0" err="1" smtClean="0">
                <a:solidFill>
                  <a:schemeClr val="tx1"/>
                </a:solidFill>
                <a:effectLst/>
                <a:latin typeface="+mn-lt"/>
                <a:ea typeface="+mn-ea"/>
                <a:cs typeface="+mn-cs"/>
              </a:rPr>
              <a:t>Movelab</a:t>
            </a:r>
            <a:r>
              <a:rPr lang="en-GB" sz="1200" kern="1200" dirty="0" smtClean="0">
                <a:solidFill>
                  <a:schemeClr val="tx1"/>
                </a:solidFill>
                <a:effectLst/>
                <a:latin typeface="+mn-lt"/>
                <a:ea typeface="+mn-ea"/>
                <a:cs typeface="+mn-cs"/>
              </a:rPr>
              <a:t> and especially for guiding me patiently and supportively throughout the length of the project for the past few months</a:t>
            </a:r>
          </a:p>
          <a:p>
            <a:pPr marL="0" marR="0" indent="0" algn="l" defTabSz="4572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GB" dirty="0" smtClean="0"/>
              <a:t>My role in this project involves organising and analysing data collected from the study</a:t>
            </a:r>
          </a:p>
          <a:p>
            <a:endParaRPr lang="en-GB" dirty="0"/>
          </a:p>
        </p:txBody>
      </p:sp>
      <p:sp>
        <p:nvSpPr>
          <p:cNvPr id="4" name="Slide Number Placeholder 3"/>
          <p:cNvSpPr>
            <a:spLocks noGrp="1"/>
          </p:cNvSpPr>
          <p:nvPr>
            <p:ph type="sldNum" sz="quarter" idx="10"/>
          </p:nvPr>
        </p:nvSpPr>
        <p:spPr/>
        <p:txBody>
          <a:bodyPr/>
          <a:lstStyle/>
          <a:p>
            <a:fld id="{A1F18AC5-7BDE-4243-9B7A-97C9A5BD435B}" type="slidenum">
              <a:rPr lang="en-GB" smtClean="0"/>
              <a:t>19</a:t>
            </a:fld>
            <a:endParaRPr lang="en-GB"/>
          </a:p>
        </p:txBody>
      </p:sp>
    </p:spTree>
    <p:extLst>
      <p:ext uri="{BB962C8B-B14F-4D97-AF65-F5344CB8AC3E}">
        <p14:creationId xmlns:p14="http://schemas.microsoft.com/office/powerpoint/2010/main" val="8553465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AE068839-C70C-E240-9FF3-3BDF87A2E806}" type="datetimeFigureOut">
              <a:rPr lang="en-US" smtClean="0"/>
              <a:t>7/20/16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603B7D-F68D-384B-A28E-2FC82FE847F8}" type="slidenum">
              <a:rPr lang="en-GB" smtClean="0"/>
              <a:t>‹#›</a:t>
            </a:fld>
            <a:endParaRPr lang="en-GB"/>
          </a:p>
        </p:txBody>
      </p:sp>
    </p:spTree>
    <p:extLst>
      <p:ext uri="{BB962C8B-B14F-4D97-AF65-F5344CB8AC3E}">
        <p14:creationId xmlns:p14="http://schemas.microsoft.com/office/powerpoint/2010/main" val="2925953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E068839-C70C-E240-9FF3-3BDF87A2E806}" type="datetimeFigureOut">
              <a:rPr lang="en-US" smtClean="0"/>
              <a:t>7/20/16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603B7D-F68D-384B-A28E-2FC82FE847F8}" type="slidenum">
              <a:rPr lang="en-GB" smtClean="0"/>
              <a:t>‹#›</a:t>
            </a:fld>
            <a:endParaRPr lang="en-GB"/>
          </a:p>
        </p:txBody>
      </p:sp>
    </p:spTree>
    <p:extLst>
      <p:ext uri="{BB962C8B-B14F-4D97-AF65-F5344CB8AC3E}">
        <p14:creationId xmlns:p14="http://schemas.microsoft.com/office/powerpoint/2010/main" val="1823483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068839-C70C-E240-9FF3-3BDF87A2E806}" type="datetimeFigureOut">
              <a:rPr lang="en-US" smtClean="0"/>
              <a:t>7/20/16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603B7D-F68D-384B-A28E-2FC82FE847F8}" type="slidenum">
              <a:rPr lang="en-GB" smtClean="0"/>
              <a:t>‹#›</a:t>
            </a:fld>
            <a:endParaRPr lang="en-GB"/>
          </a:p>
        </p:txBody>
      </p:sp>
    </p:spTree>
    <p:extLst>
      <p:ext uri="{BB962C8B-B14F-4D97-AF65-F5344CB8AC3E}">
        <p14:creationId xmlns:p14="http://schemas.microsoft.com/office/powerpoint/2010/main" val="3051465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AE068839-C70C-E240-9FF3-3BDF87A2E806}" type="datetimeFigureOut">
              <a:rPr lang="en-US" smtClean="0"/>
              <a:t>7/20/16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7603B7D-F68D-384B-A28E-2FC82FE847F8}" type="slidenum">
              <a:rPr lang="en-GB" smtClean="0"/>
              <a:t>‹#›</a:t>
            </a:fld>
            <a:endParaRPr lang="en-GB"/>
          </a:p>
        </p:txBody>
      </p:sp>
    </p:spTree>
    <p:extLst>
      <p:ext uri="{BB962C8B-B14F-4D97-AF65-F5344CB8AC3E}">
        <p14:creationId xmlns:p14="http://schemas.microsoft.com/office/powerpoint/2010/main" val="10349687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AE068839-C70C-E240-9FF3-3BDF87A2E806}" type="datetimeFigureOut">
              <a:rPr lang="en-US" smtClean="0"/>
              <a:t>7/20/16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7603B7D-F68D-384B-A28E-2FC82FE847F8}" type="slidenum">
              <a:rPr lang="en-GB" smtClean="0"/>
              <a:t>‹#›</a:t>
            </a:fld>
            <a:endParaRPr lang="en-GB"/>
          </a:p>
        </p:txBody>
      </p:sp>
    </p:spTree>
    <p:extLst>
      <p:ext uri="{BB962C8B-B14F-4D97-AF65-F5344CB8AC3E}">
        <p14:creationId xmlns:p14="http://schemas.microsoft.com/office/powerpoint/2010/main" val="20502401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AE068839-C70C-E240-9FF3-3BDF87A2E806}" type="datetimeFigureOut">
              <a:rPr lang="en-US" smtClean="0"/>
              <a:t>7/20/16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7603B7D-F68D-384B-A28E-2FC82FE847F8}" type="slidenum">
              <a:rPr lang="en-GB" smtClean="0"/>
              <a:t>‹#›</a:t>
            </a:fld>
            <a:endParaRPr lang="en-GB"/>
          </a:p>
        </p:txBody>
      </p:sp>
    </p:spTree>
    <p:extLst>
      <p:ext uri="{BB962C8B-B14F-4D97-AF65-F5344CB8AC3E}">
        <p14:creationId xmlns:p14="http://schemas.microsoft.com/office/powerpoint/2010/main" val="5262019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068839-C70C-E240-9FF3-3BDF87A2E806}" type="datetimeFigureOut">
              <a:rPr lang="en-US" smtClean="0"/>
              <a:t>7/20/16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7603B7D-F68D-384B-A28E-2FC82FE847F8}" type="slidenum">
              <a:rPr lang="en-GB" smtClean="0"/>
              <a:t>‹#›</a:t>
            </a:fld>
            <a:endParaRPr lang="en-GB"/>
          </a:p>
        </p:txBody>
      </p:sp>
    </p:spTree>
    <p:extLst>
      <p:ext uri="{BB962C8B-B14F-4D97-AF65-F5344CB8AC3E}">
        <p14:creationId xmlns:p14="http://schemas.microsoft.com/office/powerpoint/2010/main" val="12107330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068839-C70C-E240-9FF3-3BDF87A2E806}" type="datetimeFigureOut">
              <a:rPr lang="en-US" smtClean="0"/>
              <a:t>7/20/16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7603B7D-F68D-384B-A28E-2FC82FE847F8}" type="slidenum">
              <a:rPr lang="en-GB" smtClean="0"/>
              <a:t>‹#›</a:t>
            </a:fld>
            <a:endParaRPr lang="en-GB"/>
          </a:p>
        </p:txBody>
      </p:sp>
    </p:spTree>
    <p:extLst>
      <p:ext uri="{BB962C8B-B14F-4D97-AF65-F5344CB8AC3E}">
        <p14:creationId xmlns:p14="http://schemas.microsoft.com/office/powerpoint/2010/main" val="38350164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068839-C70C-E240-9FF3-3BDF87A2E806}" type="datetimeFigureOut">
              <a:rPr lang="en-US" smtClean="0"/>
              <a:t>7/20/16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7603B7D-F68D-384B-A28E-2FC82FE847F8}" type="slidenum">
              <a:rPr lang="en-GB" smtClean="0"/>
              <a:t>‹#›</a:t>
            </a:fld>
            <a:endParaRPr lang="en-GB"/>
          </a:p>
        </p:txBody>
      </p:sp>
    </p:spTree>
    <p:extLst>
      <p:ext uri="{BB962C8B-B14F-4D97-AF65-F5344CB8AC3E}">
        <p14:creationId xmlns:p14="http://schemas.microsoft.com/office/powerpoint/2010/main" val="26278537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E068839-C70C-E240-9FF3-3BDF87A2E806}" type="datetimeFigureOut">
              <a:rPr lang="en-US" smtClean="0"/>
              <a:t>7/20/16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603B7D-F68D-384B-A28E-2FC82FE847F8}" type="slidenum">
              <a:rPr lang="en-GB" smtClean="0"/>
              <a:t>‹#›</a:t>
            </a:fld>
            <a:endParaRPr lang="en-GB"/>
          </a:p>
        </p:txBody>
      </p:sp>
    </p:spTree>
    <p:extLst>
      <p:ext uri="{BB962C8B-B14F-4D97-AF65-F5344CB8AC3E}">
        <p14:creationId xmlns:p14="http://schemas.microsoft.com/office/powerpoint/2010/main" val="21362419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E068839-C70C-E240-9FF3-3BDF87A2E806}" type="datetimeFigureOut">
              <a:rPr lang="en-US" smtClean="0"/>
              <a:t>7/20/16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603B7D-F68D-384B-A28E-2FC82FE847F8}" type="slidenum">
              <a:rPr lang="en-GB" smtClean="0"/>
              <a:t>‹#›</a:t>
            </a:fld>
            <a:endParaRPr lang="en-GB"/>
          </a:p>
        </p:txBody>
      </p:sp>
    </p:spTree>
    <p:extLst>
      <p:ext uri="{BB962C8B-B14F-4D97-AF65-F5344CB8AC3E}">
        <p14:creationId xmlns:p14="http://schemas.microsoft.com/office/powerpoint/2010/main" val="148754870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068839-C70C-E240-9FF3-3BDF87A2E806}" type="datetimeFigureOut">
              <a:rPr lang="en-US" smtClean="0"/>
              <a:t>7/20/16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603B7D-F68D-384B-A28E-2FC82FE847F8}" type="slidenum">
              <a:rPr lang="en-GB" smtClean="0"/>
              <a:t>‹#›</a:t>
            </a:fld>
            <a:endParaRPr lang="en-GB"/>
          </a:p>
        </p:txBody>
      </p:sp>
    </p:spTree>
    <p:extLst>
      <p:ext uri="{BB962C8B-B14F-4D97-AF65-F5344CB8AC3E}">
        <p14:creationId xmlns:p14="http://schemas.microsoft.com/office/powerpoint/2010/main" val="16140753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4" Type="http://schemas.openxmlformats.org/officeDocument/2006/relationships/image" Target="../media/image2.jpg"/><Relationship Id="rId5" Type="http://schemas.openxmlformats.org/officeDocument/2006/relationships/image" Target="../media/image3.emf"/><Relationship Id="rId6" Type="http://schemas.openxmlformats.org/officeDocument/2006/relationships/image" Target="../media/image4.jpg"/><Relationship Id="rId7" Type="http://schemas.openxmlformats.org/officeDocument/2006/relationships/image" Target="../media/image5.png"/><Relationship Id="rId8"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6.xml"/><Relationship Id="rId5" Type="http://schemas.openxmlformats.org/officeDocument/2006/relationships/image" Target="../media/image10.png"/><Relationship Id="rId6" Type="http://schemas.openxmlformats.org/officeDocument/2006/relationships/image" Target="../media/image11.png"/><Relationship Id="rId1" Type="http://schemas.microsoft.com/office/2007/relationships/media" Target="../media/media1.wmv"/><Relationship Id="rId2" Type="http://schemas.openxmlformats.org/officeDocument/2006/relationships/video" Target="../media/media1.wmv"/></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4" Type="http://schemas.microsoft.com/office/2007/relationships/hdphoto" Target="../media/hdphoto1.wdp"/><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4" Type="http://schemas.openxmlformats.org/officeDocument/2006/relationships/chart" Target="../charts/chart2.xml"/><Relationship Id="rId5" Type="http://schemas.openxmlformats.org/officeDocument/2006/relationships/chart" Target="../charts/chart3.xml"/><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3" Type="http://schemas.openxmlformats.org/officeDocument/2006/relationships/chart" Target="../charts/chart4.xml"/><Relationship Id="rId4" Type="http://schemas.openxmlformats.org/officeDocument/2006/relationships/chart" Target="../charts/chart5.xml"/><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chart" Target="../charts/char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chart" Target="../charts/char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chart" Target="../charts/char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png"/><Relationship Id="rId5" Type="http://schemas.openxmlformats.org/officeDocument/2006/relationships/image" Target="../media/image17.png"/><Relationship Id="rId6" Type="http://schemas.openxmlformats.org/officeDocument/2006/relationships/image" Target="../media/image4.jpg"/><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Subtitle 2"/>
          <p:cNvSpPr txBox="1">
            <a:spLocks/>
          </p:cNvSpPr>
          <p:nvPr/>
        </p:nvSpPr>
        <p:spPr>
          <a:xfrm>
            <a:off x="1265436" y="3443797"/>
            <a:ext cx="6400800" cy="1752600"/>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2400" dirty="0" smtClean="0">
                <a:solidFill>
                  <a:schemeClr val="bg1"/>
                </a:solidFill>
                <a:latin typeface="Arial Narrow"/>
                <a:cs typeface="Arial Narrow"/>
              </a:rPr>
              <a:t>Maria Nathania; </a:t>
            </a:r>
            <a:r>
              <a:rPr lang="en-US" sz="2400" dirty="0" err="1" smtClean="0">
                <a:solidFill>
                  <a:schemeClr val="bg1"/>
                </a:solidFill>
                <a:latin typeface="Arial Narrow"/>
                <a:cs typeface="Arial Narrow"/>
              </a:rPr>
              <a:t>Kieren</a:t>
            </a:r>
            <a:r>
              <a:rPr lang="en-US" sz="2400" dirty="0" smtClean="0">
                <a:solidFill>
                  <a:schemeClr val="bg1"/>
                </a:solidFill>
                <a:latin typeface="Arial Narrow"/>
                <a:cs typeface="Arial Narrow"/>
              </a:rPr>
              <a:t> G. Hollingsworth; Guy A.  </a:t>
            </a:r>
            <a:r>
              <a:rPr lang="en-US" sz="2400" dirty="0" err="1" smtClean="0">
                <a:solidFill>
                  <a:schemeClr val="bg1"/>
                </a:solidFill>
                <a:latin typeface="Arial Narrow"/>
                <a:cs typeface="Arial Narrow"/>
              </a:rPr>
              <a:t>MacGowan</a:t>
            </a:r>
            <a:r>
              <a:rPr lang="en-US" sz="2400" dirty="0" smtClean="0">
                <a:solidFill>
                  <a:schemeClr val="bg1"/>
                </a:solidFill>
                <a:latin typeface="Arial Narrow"/>
                <a:cs typeface="Arial Narrow"/>
              </a:rPr>
              <a:t>; Michael I. </a:t>
            </a:r>
            <a:r>
              <a:rPr lang="en-US" sz="2400" dirty="0" err="1" smtClean="0">
                <a:solidFill>
                  <a:schemeClr val="bg1"/>
                </a:solidFill>
                <a:latin typeface="Arial Narrow"/>
                <a:cs typeface="Arial Narrow"/>
              </a:rPr>
              <a:t>Trenell</a:t>
            </a:r>
            <a:r>
              <a:rPr lang="en-US" sz="2400" dirty="0" smtClean="0">
                <a:solidFill>
                  <a:schemeClr val="bg1"/>
                </a:solidFill>
                <a:latin typeface="Arial Narrow"/>
                <a:cs typeface="Arial Narrow"/>
              </a:rPr>
              <a:t>; </a:t>
            </a:r>
            <a:r>
              <a:rPr lang="en-US" sz="2400" dirty="0" err="1" smtClean="0">
                <a:solidFill>
                  <a:schemeClr val="bg1"/>
                </a:solidFill>
                <a:latin typeface="Arial Narrow"/>
                <a:cs typeface="Arial Narrow"/>
              </a:rPr>
              <a:t>Djordje</a:t>
            </a:r>
            <a:r>
              <a:rPr lang="en-US" sz="2400" dirty="0" smtClean="0">
                <a:solidFill>
                  <a:schemeClr val="bg1"/>
                </a:solidFill>
                <a:latin typeface="Arial Narrow"/>
                <a:cs typeface="Arial Narrow"/>
              </a:rPr>
              <a:t> G. </a:t>
            </a:r>
            <a:r>
              <a:rPr lang="en-US" sz="2400" dirty="0" err="1" smtClean="0">
                <a:solidFill>
                  <a:schemeClr val="bg1"/>
                </a:solidFill>
                <a:latin typeface="Arial Narrow"/>
                <a:cs typeface="Arial Narrow"/>
              </a:rPr>
              <a:t>Jakovljevic</a:t>
            </a:r>
            <a:endParaRPr lang="en-GB" sz="2400" dirty="0">
              <a:solidFill>
                <a:schemeClr val="bg1"/>
              </a:solidFill>
              <a:latin typeface="Arial Narrow"/>
              <a:cs typeface="Arial Narrow"/>
            </a:endParaRPr>
          </a:p>
        </p:txBody>
      </p:sp>
      <p:sp>
        <p:nvSpPr>
          <p:cNvPr id="5" name="Title 1"/>
          <p:cNvSpPr txBox="1">
            <a:spLocks/>
          </p:cNvSpPr>
          <p:nvPr/>
        </p:nvSpPr>
        <p:spPr>
          <a:xfrm>
            <a:off x="685800" y="1385802"/>
            <a:ext cx="7772400" cy="1470025"/>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GB" sz="3600" dirty="0" smtClean="0">
                <a:solidFill>
                  <a:schemeClr val="bg1"/>
                </a:solidFill>
                <a:latin typeface="Arial Narrow"/>
                <a:cs typeface="Arial Narrow"/>
              </a:rPr>
              <a:t>The Role of Cardiac High-Energy Phosphate Metabolism in Cardiac Function and Performance: The Impact of Age</a:t>
            </a:r>
            <a:endParaRPr lang="en-GB" sz="3600" dirty="0">
              <a:solidFill>
                <a:schemeClr val="bg1"/>
              </a:solidFill>
              <a:latin typeface="Arial Narrow"/>
              <a:cs typeface="Arial Narrow"/>
            </a:endParaRPr>
          </a:p>
        </p:txBody>
      </p:sp>
      <p:sp>
        <p:nvSpPr>
          <p:cNvPr id="6" name="Rectangle 5"/>
          <p:cNvSpPr/>
          <p:nvPr/>
        </p:nvSpPr>
        <p:spPr>
          <a:xfrm>
            <a:off x="0" y="5832932"/>
            <a:ext cx="9144000" cy="104659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96" y="6138867"/>
            <a:ext cx="1440000" cy="505437"/>
          </a:xfrm>
          <a:prstGeom prst="rect">
            <a:avLst/>
          </a:prstGeom>
        </p:spPr>
      </p:pic>
      <p:pic>
        <p:nvPicPr>
          <p:cNvPr id="8" name="Picture 7" descr="logo-icm.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67894" y="6020336"/>
            <a:ext cx="1322449" cy="648000"/>
          </a:xfrm>
          <a:prstGeom prst="rect">
            <a:avLst/>
          </a:prstGeom>
        </p:spPr>
      </p:pic>
      <p:pic>
        <p:nvPicPr>
          <p:cNvPr id="9" name="Picture 8"/>
          <p:cNvPicPr>
            <a:picLocks noChangeAspect="1"/>
          </p:cNvPicPr>
          <p:nvPr/>
        </p:nvPicPr>
        <p:blipFill>
          <a:blip r:embed="rId5"/>
          <a:stretch>
            <a:fillRect/>
          </a:stretch>
        </p:blipFill>
        <p:spPr>
          <a:xfrm>
            <a:off x="2980258" y="6120384"/>
            <a:ext cx="1440000" cy="547952"/>
          </a:xfrm>
          <a:prstGeom prst="rect">
            <a:avLst/>
          </a:prstGeom>
        </p:spPr>
      </p:pic>
      <p:pic>
        <p:nvPicPr>
          <p:cNvPr id="14" name="Picture 13" descr="nihr_colour (1).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18961" y="6053903"/>
            <a:ext cx="1440000" cy="499261"/>
          </a:xfrm>
          <a:prstGeom prst="rect">
            <a:avLst/>
          </a:prstGeom>
        </p:spPr>
      </p:pic>
      <p:pic>
        <p:nvPicPr>
          <p:cNvPr id="15" name="Picture 14" descr="MRC logo"/>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666236" y="5980263"/>
            <a:ext cx="1440000" cy="631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p:cNvPicPr>
          <p:nvPr/>
        </p:nvPicPr>
        <p:blipFill rotWithShape="1">
          <a:blip r:embed="rId8"/>
          <a:srcRect l="7037" t="24927" r="4074" b="20000"/>
          <a:stretch/>
        </p:blipFill>
        <p:spPr>
          <a:xfrm>
            <a:off x="4475765" y="6052652"/>
            <a:ext cx="1546713" cy="575999"/>
          </a:xfrm>
          <a:prstGeom prst="rect">
            <a:avLst/>
          </a:prstGeom>
        </p:spPr>
      </p:pic>
    </p:spTree>
    <p:extLst>
      <p:ext uri="{BB962C8B-B14F-4D97-AF65-F5344CB8AC3E}">
        <p14:creationId xmlns:p14="http://schemas.microsoft.com/office/powerpoint/2010/main" val="37489454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Shot 2016-07-04 at 9.37.53 AM.png"/>
          <p:cNvPicPr>
            <a:picLocks noChangeAspect="1"/>
          </p:cNvPicPr>
          <p:nvPr/>
        </p:nvPicPr>
        <p:blipFill rotWithShape="1">
          <a:blip r:embed="rId3">
            <a:extLst>
              <a:ext uri="{28A0092B-C50C-407E-A947-70E740481C1C}">
                <a14:useLocalDpi xmlns:a14="http://schemas.microsoft.com/office/drawing/2010/main" val="0"/>
              </a:ext>
            </a:extLst>
          </a:blip>
          <a:srcRect t="7105"/>
          <a:stretch/>
        </p:blipFill>
        <p:spPr>
          <a:xfrm>
            <a:off x="0" y="650550"/>
            <a:ext cx="9144000" cy="4528544"/>
          </a:xfrm>
          <a:prstGeom prst="rect">
            <a:avLst/>
          </a:prstGeom>
          <a:ln>
            <a:noFill/>
          </a:ln>
        </p:spPr>
      </p:pic>
      <p:sp>
        <p:nvSpPr>
          <p:cNvPr id="2" name="TextBox 1"/>
          <p:cNvSpPr txBox="1"/>
          <p:nvPr/>
        </p:nvSpPr>
        <p:spPr>
          <a:xfrm>
            <a:off x="526609" y="5357418"/>
            <a:ext cx="7977248" cy="1384995"/>
          </a:xfrm>
          <a:prstGeom prst="rect">
            <a:avLst/>
          </a:prstGeom>
          <a:noFill/>
        </p:spPr>
        <p:txBody>
          <a:bodyPr wrap="square" rtlCol="0">
            <a:spAutoFit/>
          </a:bodyPr>
          <a:lstStyle/>
          <a:p>
            <a:pPr algn="ctr"/>
            <a:r>
              <a:rPr lang="en-US" sz="2800" b="1" i="1" dirty="0" smtClean="0">
                <a:latin typeface="Arial"/>
                <a:cs typeface="Arial"/>
              </a:rPr>
              <a:t>“The </a:t>
            </a:r>
            <a:r>
              <a:rPr lang="en-US" sz="2800" b="1" i="1" dirty="0">
                <a:latin typeface="Arial"/>
                <a:cs typeface="Arial"/>
              </a:rPr>
              <a:t>failing heart is an engine out of fuel — that is, altered energetics play an important role in the </a:t>
            </a:r>
            <a:r>
              <a:rPr lang="en-US" sz="2800" b="1" i="1" dirty="0" smtClean="0">
                <a:latin typeface="Arial"/>
                <a:cs typeface="Arial"/>
              </a:rPr>
              <a:t>mechanisms </a:t>
            </a:r>
            <a:r>
              <a:rPr lang="en-US" sz="2800" b="1" i="1" dirty="0">
                <a:latin typeface="Arial"/>
                <a:cs typeface="Arial"/>
              </a:rPr>
              <a:t>of heart </a:t>
            </a:r>
            <a:r>
              <a:rPr lang="en-US" sz="2800" b="1" i="1" dirty="0" smtClean="0">
                <a:latin typeface="Arial"/>
                <a:cs typeface="Arial"/>
              </a:rPr>
              <a:t>failure” </a:t>
            </a:r>
          </a:p>
        </p:txBody>
      </p:sp>
      <p:sp>
        <p:nvSpPr>
          <p:cNvPr id="5" name="Rectangle 4"/>
          <p:cNvSpPr/>
          <p:nvPr/>
        </p:nvSpPr>
        <p:spPr>
          <a:xfrm>
            <a:off x="0" y="0"/>
            <a:ext cx="1459828" cy="598569"/>
          </a:xfrm>
          <a:prstGeom prst="rect">
            <a:avLst/>
          </a:prstGeom>
          <a:solidFill>
            <a:srgbClr val="FFFF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solidFill>
                  <a:srgbClr val="000000"/>
                </a:solidFill>
                <a:latin typeface="Arial"/>
                <a:cs typeface="Arial"/>
              </a:rPr>
              <a:t>Background</a:t>
            </a:r>
            <a:endParaRPr lang="en-GB" dirty="0">
              <a:solidFill>
                <a:srgbClr val="000000"/>
              </a:solidFill>
              <a:latin typeface="Arial"/>
              <a:cs typeface="Arial"/>
            </a:endParaRPr>
          </a:p>
        </p:txBody>
      </p:sp>
      <p:sp>
        <p:nvSpPr>
          <p:cNvPr id="6" name="Rectangle 5"/>
          <p:cNvSpPr/>
          <p:nvPr/>
        </p:nvSpPr>
        <p:spPr>
          <a:xfrm>
            <a:off x="1459828" y="0"/>
            <a:ext cx="1459828" cy="598569"/>
          </a:xfrm>
          <a:prstGeom prst="rect">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solidFill>
                  <a:schemeClr val="bg1"/>
                </a:solidFill>
                <a:latin typeface="Arial"/>
                <a:cs typeface="Arial"/>
              </a:rPr>
              <a:t>Methods</a:t>
            </a:r>
            <a:endParaRPr lang="en-GB" dirty="0">
              <a:solidFill>
                <a:schemeClr val="bg1"/>
              </a:solidFill>
              <a:latin typeface="Arial"/>
              <a:cs typeface="Arial"/>
            </a:endParaRPr>
          </a:p>
        </p:txBody>
      </p:sp>
      <p:sp>
        <p:nvSpPr>
          <p:cNvPr id="7" name="Rectangle 6"/>
          <p:cNvSpPr/>
          <p:nvPr/>
        </p:nvSpPr>
        <p:spPr>
          <a:xfrm>
            <a:off x="2919656" y="0"/>
            <a:ext cx="1459828" cy="598569"/>
          </a:xfrm>
          <a:prstGeom prst="rect">
            <a:avLst/>
          </a:prstGeom>
          <a:solidFill>
            <a:schemeClr val="tx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latin typeface="Arial"/>
                <a:cs typeface="Arial"/>
              </a:rPr>
              <a:t>Results</a:t>
            </a:r>
            <a:endParaRPr lang="en-GB" dirty="0">
              <a:latin typeface="Arial"/>
              <a:cs typeface="Arial"/>
            </a:endParaRPr>
          </a:p>
        </p:txBody>
      </p:sp>
      <p:sp>
        <p:nvSpPr>
          <p:cNvPr id="8" name="Rectangle 7"/>
          <p:cNvSpPr/>
          <p:nvPr/>
        </p:nvSpPr>
        <p:spPr>
          <a:xfrm>
            <a:off x="4379484" y="0"/>
            <a:ext cx="1459828" cy="598569"/>
          </a:xfrm>
          <a:prstGeom prst="rect">
            <a:avLst/>
          </a:prstGeom>
          <a:solidFill>
            <a:schemeClr val="tx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latin typeface="Arial"/>
                <a:cs typeface="Arial"/>
              </a:rPr>
              <a:t>Conclusion</a:t>
            </a:r>
            <a:endParaRPr lang="en-GB" dirty="0">
              <a:latin typeface="Arial"/>
              <a:cs typeface="Arial"/>
            </a:endParaRPr>
          </a:p>
        </p:txBody>
      </p:sp>
    </p:spTree>
    <p:extLst>
      <p:ext uri="{BB962C8B-B14F-4D97-AF65-F5344CB8AC3E}">
        <p14:creationId xmlns:p14="http://schemas.microsoft.com/office/powerpoint/2010/main" val="370220443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1459828" cy="598569"/>
          </a:xfrm>
          <a:prstGeom prst="rect">
            <a:avLst/>
          </a:prstGeom>
          <a:solidFill>
            <a:srgbClr val="FFFF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solidFill>
                  <a:srgbClr val="000000"/>
                </a:solidFill>
                <a:latin typeface="Arial"/>
                <a:cs typeface="Arial"/>
              </a:rPr>
              <a:t>Background</a:t>
            </a:r>
            <a:endParaRPr lang="en-GB" dirty="0">
              <a:solidFill>
                <a:srgbClr val="000000"/>
              </a:solidFill>
              <a:latin typeface="Arial"/>
              <a:cs typeface="Arial"/>
            </a:endParaRPr>
          </a:p>
        </p:txBody>
      </p:sp>
      <p:sp>
        <p:nvSpPr>
          <p:cNvPr id="6" name="Rectangle 5"/>
          <p:cNvSpPr/>
          <p:nvPr/>
        </p:nvSpPr>
        <p:spPr>
          <a:xfrm>
            <a:off x="1459828" y="0"/>
            <a:ext cx="1459828" cy="598569"/>
          </a:xfrm>
          <a:prstGeom prst="rect">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solidFill>
                  <a:schemeClr val="bg1"/>
                </a:solidFill>
                <a:latin typeface="Arial"/>
                <a:cs typeface="Arial"/>
              </a:rPr>
              <a:t>Methods</a:t>
            </a:r>
            <a:endParaRPr lang="en-GB" dirty="0">
              <a:solidFill>
                <a:schemeClr val="bg1"/>
              </a:solidFill>
              <a:latin typeface="Arial"/>
              <a:cs typeface="Arial"/>
            </a:endParaRPr>
          </a:p>
        </p:txBody>
      </p:sp>
      <p:sp>
        <p:nvSpPr>
          <p:cNvPr id="7" name="Rectangle 6"/>
          <p:cNvSpPr/>
          <p:nvPr/>
        </p:nvSpPr>
        <p:spPr>
          <a:xfrm>
            <a:off x="2919656" y="0"/>
            <a:ext cx="1459828" cy="598569"/>
          </a:xfrm>
          <a:prstGeom prst="rect">
            <a:avLst/>
          </a:prstGeom>
          <a:solidFill>
            <a:schemeClr val="tx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latin typeface="Arial"/>
                <a:cs typeface="Arial"/>
              </a:rPr>
              <a:t>Results</a:t>
            </a:r>
            <a:endParaRPr lang="en-GB" dirty="0">
              <a:latin typeface="Arial"/>
              <a:cs typeface="Arial"/>
            </a:endParaRPr>
          </a:p>
        </p:txBody>
      </p:sp>
      <p:sp>
        <p:nvSpPr>
          <p:cNvPr id="8" name="Rectangle 7"/>
          <p:cNvSpPr/>
          <p:nvPr/>
        </p:nvSpPr>
        <p:spPr>
          <a:xfrm>
            <a:off x="4379484" y="0"/>
            <a:ext cx="1459828" cy="598569"/>
          </a:xfrm>
          <a:prstGeom prst="rect">
            <a:avLst/>
          </a:prstGeom>
          <a:solidFill>
            <a:schemeClr val="tx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latin typeface="Arial"/>
                <a:cs typeface="Arial"/>
              </a:rPr>
              <a:t>Conclusion</a:t>
            </a:r>
            <a:endParaRPr lang="en-GB" dirty="0">
              <a:latin typeface="Arial"/>
              <a:cs typeface="Arial"/>
            </a:endParaRPr>
          </a:p>
        </p:txBody>
      </p:sp>
      <p:sp>
        <p:nvSpPr>
          <p:cNvPr id="9" name="Oval 8"/>
          <p:cNvSpPr/>
          <p:nvPr/>
        </p:nvSpPr>
        <p:spPr>
          <a:xfrm>
            <a:off x="457200" y="905158"/>
            <a:ext cx="2802871" cy="2116892"/>
          </a:xfrm>
          <a:prstGeom prst="ellipse">
            <a:avLst/>
          </a:prstGeom>
          <a:solidFill>
            <a:schemeClr val="tx2">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latin typeface="Arial"/>
                <a:cs typeface="Arial"/>
              </a:rPr>
              <a:t>Cardiac metabolism</a:t>
            </a:r>
            <a:endParaRPr lang="en-GB" dirty="0">
              <a:latin typeface="Arial"/>
              <a:cs typeface="Arial"/>
            </a:endParaRPr>
          </a:p>
        </p:txBody>
      </p:sp>
      <p:sp>
        <p:nvSpPr>
          <p:cNvPr id="10" name="Oval 9"/>
          <p:cNvSpPr/>
          <p:nvPr/>
        </p:nvSpPr>
        <p:spPr>
          <a:xfrm>
            <a:off x="3372206" y="2546682"/>
            <a:ext cx="2802871" cy="2116892"/>
          </a:xfrm>
          <a:prstGeom prst="ellipse">
            <a:avLst/>
          </a:prstGeom>
          <a:solidFill>
            <a:srgbClr val="1025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latin typeface="Arial"/>
                <a:cs typeface="Arial"/>
              </a:rPr>
              <a:t>High-energy phosphates (i.e. ATP and </a:t>
            </a:r>
            <a:r>
              <a:rPr lang="en-GB" dirty="0" err="1" smtClean="0">
                <a:latin typeface="Arial"/>
                <a:cs typeface="Arial"/>
              </a:rPr>
              <a:t>PCr</a:t>
            </a:r>
            <a:r>
              <a:rPr lang="en-GB" dirty="0" smtClean="0">
                <a:latin typeface="Arial"/>
                <a:cs typeface="Arial"/>
              </a:rPr>
              <a:t>)</a:t>
            </a:r>
            <a:endParaRPr lang="en-GB" dirty="0">
              <a:latin typeface="Arial"/>
              <a:cs typeface="Arial"/>
            </a:endParaRPr>
          </a:p>
        </p:txBody>
      </p:sp>
      <p:sp>
        <p:nvSpPr>
          <p:cNvPr id="11" name="Oval 10"/>
          <p:cNvSpPr/>
          <p:nvPr/>
        </p:nvSpPr>
        <p:spPr>
          <a:xfrm>
            <a:off x="6145880" y="4423575"/>
            <a:ext cx="2802871" cy="2116892"/>
          </a:xfrm>
          <a:prstGeom prst="ellipse">
            <a:avLst/>
          </a:prstGeom>
          <a:solidFill>
            <a:srgbClr val="1025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latin typeface="Arial"/>
                <a:cs typeface="Arial"/>
              </a:rPr>
              <a:t>Contractile function, viability, and ionic homeostasis</a:t>
            </a:r>
            <a:endParaRPr lang="en-GB" dirty="0">
              <a:latin typeface="Arial"/>
              <a:cs typeface="Arial"/>
            </a:endParaRPr>
          </a:p>
        </p:txBody>
      </p:sp>
      <p:sp>
        <p:nvSpPr>
          <p:cNvPr id="13" name="Down Arrow 12"/>
          <p:cNvSpPr/>
          <p:nvPr/>
        </p:nvSpPr>
        <p:spPr>
          <a:xfrm rot="18597031">
            <a:off x="2909711" y="2131489"/>
            <a:ext cx="700717" cy="1167940"/>
          </a:xfrm>
          <a:prstGeom prst="downArrow">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4" name="Down Arrow 13"/>
          <p:cNvSpPr/>
          <p:nvPr/>
        </p:nvSpPr>
        <p:spPr>
          <a:xfrm rot="18597031">
            <a:off x="5795521" y="4079603"/>
            <a:ext cx="700717" cy="1167940"/>
          </a:xfrm>
          <a:prstGeom prst="downArrow">
            <a:avLst/>
          </a:prstGeom>
          <a:solidFill>
            <a:srgbClr val="31859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5" name="Picture 14" descr="Screen Shot 2016-07-03 at 8.43.47 PM.png"/>
          <p:cNvPicPr>
            <a:picLocks noChangeAspect="1"/>
          </p:cNvPicPr>
          <p:nvPr/>
        </p:nvPicPr>
        <p:blipFill rotWithShape="1">
          <a:blip r:embed="rId3">
            <a:extLst>
              <a:ext uri="{28A0092B-C50C-407E-A947-70E740481C1C}">
                <a14:useLocalDpi xmlns:a14="http://schemas.microsoft.com/office/drawing/2010/main" val="0"/>
              </a:ext>
            </a:extLst>
          </a:blip>
          <a:srcRect t="6230"/>
          <a:stretch/>
        </p:blipFill>
        <p:spPr>
          <a:xfrm>
            <a:off x="1844539" y="5080541"/>
            <a:ext cx="3994773" cy="1656088"/>
          </a:xfrm>
          <a:prstGeom prst="rect">
            <a:avLst/>
          </a:prstGeom>
        </p:spPr>
      </p:pic>
    </p:spTree>
    <p:extLst>
      <p:ext uri="{BB962C8B-B14F-4D97-AF65-F5344CB8AC3E}">
        <p14:creationId xmlns:p14="http://schemas.microsoft.com/office/powerpoint/2010/main" val="330629629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Screen Shot 2016-07-03 at 8.49.20 PM.png"/>
          <p:cNvPicPr>
            <a:picLocks noChangeAspect="1"/>
          </p:cNvPicPr>
          <p:nvPr/>
        </p:nvPicPr>
        <p:blipFill rotWithShape="1">
          <a:blip r:embed="rId3">
            <a:extLst>
              <a:ext uri="{28A0092B-C50C-407E-A947-70E740481C1C}">
                <a14:useLocalDpi xmlns:a14="http://schemas.microsoft.com/office/drawing/2010/main" val="0"/>
              </a:ext>
            </a:extLst>
          </a:blip>
          <a:srcRect t="4573"/>
          <a:stretch/>
        </p:blipFill>
        <p:spPr>
          <a:xfrm>
            <a:off x="5933255" y="1021948"/>
            <a:ext cx="3044695" cy="2462258"/>
          </a:xfrm>
          <a:prstGeom prst="rect">
            <a:avLst/>
          </a:prstGeom>
        </p:spPr>
      </p:pic>
      <p:sp>
        <p:nvSpPr>
          <p:cNvPr id="9" name="Oval 8"/>
          <p:cNvSpPr/>
          <p:nvPr/>
        </p:nvSpPr>
        <p:spPr>
          <a:xfrm>
            <a:off x="457200" y="905158"/>
            <a:ext cx="2802871" cy="2116892"/>
          </a:xfrm>
          <a:prstGeom prst="ellipse">
            <a:avLst/>
          </a:prstGeom>
          <a:solidFill>
            <a:schemeClr val="tx2">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latin typeface="Arial"/>
                <a:cs typeface="Arial"/>
              </a:rPr>
              <a:t>Cardiac metabolism</a:t>
            </a:r>
            <a:endParaRPr lang="en-GB" dirty="0">
              <a:latin typeface="Arial"/>
              <a:cs typeface="Arial"/>
            </a:endParaRPr>
          </a:p>
        </p:txBody>
      </p:sp>
      <p:sp>
        <p:nvSpPr>
          <p:cNvPr id="10" name="Oval 9"/>
          <p:cNvSpPr/>
          <p:nvPr/>
        </p:nvSpPr>
        <p:spPr>
          <a:xfrm>
            <a:off x="3372206" y="2546682"/>
            <a:ext cx="2802871" cy="2116892"/>
          </a:xfrm>
          <a:prstGeom prst="ellipse">
            <a:avLst/>
          </a:prstGeom>
          <a:solidFill>
            <a:srgbClr val="1025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latin typeface="Arial"/>
                <a:cs typeface="Arial"/>
              </a:rPr>
              <a:t>High-energy phosphates (i.e. ATP and </a:t>
            </a:r>
            <a:r>
              <a:rPr lang="en-GB" dirty="0" err="1" smtClean="0">
                <a:latin typeface="Arial"/>
                <a:cs typeface="Arial"/>
              </a:rPr>
              <a:t>PCr</a:t>
            </a:r>
            <a:r>
              <a:rPr lang="en-GB" dirty="0" smtClean="0">
                <a:latin typeface="Arial"/>
                <a:cs typeface="Arial"/>
              </a:rPr>
              <a:t>)</a:t>
            </a:r>
            <a:endParaRPr lang="en-GB" dirty="0">
              <a:latin typeface="Arial"/>
              <a:cs typeface="Arial"/>
            </a:endParaRPr>
          </a:p>
        </p:txBody>
      </p:sp>
      <p:sp>
        <p:nvSpPr>
          <p:cNvPr id="11" name="Oval 10"/>
          <p:cNvSpPr/>
          <p:nvPr/>
        </p:nvSpPr>
        <p:spPr>
          <a:xfrm>
            <a:off x="6145880" y="4423575"/>
            <a:ext cx="2802871" cy="2116892"/>
          </a:xfrm>
          <a:prstGeom prst="ellipse">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latin typeface="Arial"/>
                <a:cs typeface="Arial"/>
              </a:rPr>
              <a:t>Cardiac dysfunction and heart failure</a:t>
            </a:r>
            <a:endParaRPr lang="en-GB" dirty="0">
              <a:latin typeface="Arial"/>
              <a:cs typeface="Arial"/>
            </a:endParaRPr>
          </a:p>
        </p:txBody>
      </p:sp>
      <p:sp>
        <p:nvSpPr>
          <p:cNvPr id="13" name="Down Arrow 12"/>
          <p:cNvSpPr/>
          <p:nvPr/>
        </p:nvSpPr>
        <p:spPr>
          <a:xfrm rot="18597031">
            <a:off x="2909711" y="2131489"/>
            <a:ext cx="700717" cy="1167940"/>
          </a:xfrm>
          <a:prstGeom prst="downArrow">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4" name="Down Arrow 13"/>
          <p:cNvSpPr/>
          <p:nvPr/>
        </p:nvSpPr>
        <p:spPr>
          <a:xfrm rot="18597031">
            <a:off x="5795521" y="4079603"/>
            <a:ext cx="700717" cy="1167940"/>
          </a:xfrm>
          <a:prstGeom prst="downArrow">
            <a:avLst/>
          </a:prstGeom>
          <a:solidFill>
            <a:srgbClr val="31859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5" name="Picture 14" descr="Screen Shot 2016-07-03 at 8.43.47 PM.png"/>
          <p:cNvPicPr>
            <a:picLocks noChangeAspect="1"/>
          </p:cNvPicPr>
          <p:nvPr/>
        </p:nvPicPr>
        <p:blipFill rotWithShape="1">
          <a:blip r:embed="rId4">
            <a:extLst>
              <a:ext uri="{28A0092B-C50C-407E-A947-70E740481C1C}">
                <a14:useLocalDpi xmlns:a14="http://schemas.microsoft.com/office/drawing/2010/main" val="0"/>
              </a:ext>
            </a:extLst>
          </a:blip>
          <a:srcRect t="6230"/>
          <a:stretch/>
        </p:blipFill>
        <p:spPr>
          <a:xfrm>
            <a:off x="1844539" y="5080541"/>
            <a:ext cx="3994773" cy="1656088"/>
          </a:xfrm>
          <a:prstGeom prst="rect">
            <a:avLst/>
          </a:prstGeom>
        </p:spPr>
      </p:pic>
      <p:sp>
        <p:nvSpPr>
          <p:cNvPr id="2" name="Lightning Bolt 1"/>
          <p:cNvSpPr/>
          <p:nvPr/>
        </p:nvSpPr>
        <p:spPr>
          <a:xfrm>
            <a:off x="131385" y="905158"/>
            <a:ext cx="2456039" cy="1641524"/>
          </a:xfrm>
          <a:prstGeom prst="lightningBolt">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4" name="Down Arrow 3"/>
          <p:cNvSpPr/>
          <p:nvPr/>
        </p:nvSpPr>
        <p:spPr>
          <a:xfrm>
            <a:off x="3488990" y="3359026"/>
            <a:ext cx="437946" cy="660980"/>
          </a:xfrm>
          <a:prstGeom prst="downArrow">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5" name="Rectangle 4"/>
          <p:cNvSpPr/>
          <p:nvPr/>
        </p:nvSpPr>
        <p:spPr>
          <a:xfrm>
            <a:off x="0" y="0"/>
            <a:ext cx="1459828" cy="598569"/>
          </a:xfrm>
          <a:prstGeom prst="rect">
            <a:avLst/>
          </a:prstGeom>
          <a:solidFill>
            <a:srgbClr val="FFFF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solidFill>
                  <a:srgbClr val="000000"/>
                </a:solidFill>
                <a:latin typeface="Arial"/>
                <a:cs typeface="Arial"/>
              </a:rPr>
              <a:t>Background</a:t>
            </a:r>
            <a:endParaRPr lang="en-GB" dirty="0">
              <a:solidFill>
                <a:srgbClr val="000000"/>
              </a:solidFill>
              <a:latin typeface="Arial"/>
              <a:cs typeface="Arial"/>
            </a:endParaRPr>
          </a:p>
        </p:txBody>
      </p:sp>
      <p:sp>
        <p:nvSpPr>
          <p:cNvPr id="6" name="Rectangle 5"/>
          <p:cNvSpPr/>
          <p:nvPr/>
        </p:nvSpPr>
        <p:spPr>
          <a:xfrm>
            <a:off x="1459828" y="0"/>
            <a:ext cx="1459828" cy="598569"/>
          </a:xfrm>
          <a:prstGeom prst="rect">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solidFill>
                  <a:schemeClr val="bg1"/>
                </a:solidFill>
                <a:latin typeface="Arial"/>
                <a:cs typeface="Arial"/>
              </a:rPr>
              <a:t>Methods</a:t>
            </a:r>
            <a:endParaRPr lang="en-GB" dirty="0">
              <a:solidFill>
                <a:schemeClr val="bg1"/>
              </a:solidFill>
              <a:latin typeface="Arial"/>
              <a:cs typeface="Arial"/>
            </a:endParaRPr>
          </a:p>
        </p:txBody>
      </p:sp>
      <p:sp>
        <p:nvSpPr>
          <p:cNvPr id="7" name="Rectangle 6"/>
          <p:cNvSpPr/>
          <p:nvPr/>
        </p:nvSpPr>
        <p:spPr>
          <a:xfrm>
            <a:off x="2919656" y="0"/>
            <a:ext cx="1459828" cy="598569"/>
          </a:xfrm>
          <a:prstGeom prst="rect">
            <a:avLst/>
          </a:prstGeom>
          <a:solidFill>
            <a:schemeClr val="tx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latin typeface="Arial"/>
                <a:cs typeface="Arial"/>
              </a:rPr>
              <a:t>Results</a:t>
            </a:r>
            <a:endParaRPr lang="en-GB" dirty="0">
              <a:latin typeface="Arial"/>
              <a:cs typeface="Arial"/>
            </a:endParaRPr>
          </a:p>
        </p:txBody>
      </p:sp>
      <p:sp>
        <p:nvSpPr>
          <p:cNvPr id="8" name="Rectangle 7"/>
          <p:cNvSpPr/>
          <p:nvPr/>
        </p:nvSpPr>
        <p:spPr>
          <a:xfrm>
            <a:off x="4379484" y="0"/>
            <a:ext cx="1459828" cy="598569"/>
          </a:xfrm>
          <a:prstGeom prst="rect">
            <a:avLst/>
          </a:prstGeom>
          <a:solidFill>
            <a:schemeClr val="tx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latin typeface="Arial"/>
                <a:cs typeface="Arial"/>
              </a:rPr>
              <a:t>Conclusion</a:t>
            </a:r>
            <a:endParaRPr lang="en-GB" dirty="0">
              <a:latin typeface="Arial"/>
              <a:cs typeface="Arial"/>
            </a:endParaRPr>
          </a:p>
        </p:txBody>
      </p:sp>
    </p:spTree>
    <p:extLst>
      <p:ext uri="{BB962C8B-B14F-4D97-AF65-F5344CB8AC3E}">
        <p14:creationId xmlns:p14="http://schemas.microsoft.com/office/powerpoint/2010/main" val="1466043128"/>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1" y="1510036"/>
            <a:ext cx="8229600" cy="4525963"/>
          </a:xfrm>
        </p:spPr>
        <p:txBody>
          <a:bodyPr/>
          <a:lstStyle/>
          <a:p>
            <a:pPr marL="0" indent="0" algn="ctr">
              <a:buNone/>
            </a:pPr>
            <a:r>
              <a:rPr lang="en-US" sz="3600" u="sng" dirty="0" smtClean="0">
                <a:latin typeface="Arial Unicode MS"/>
                <a:cs typeface="Arial Unicode MS"/>
              </a:rPr>
              <a:t>Aim</a:t>
            </a:r>
            <a:endParaRPr lang="en-US" dirty="0">
              <a:latin typeface="Arial Unicode MS"/>
              <a:cs typeface="Arial Unicode MS"/>
            </a:endParaRPr>
          </a:p>
          <a:p>
            <a:pPr marL="0" indent="0">
              <a:buNone/>
            </a:pPr>
            <a:endParaRPr lang="en-US" dirty="0">
              <a:latin typeface="Arial Unicode MS"/>
              <a:cs typeface="Arial Unicode MS"/>
            </a:endParaRPr>
          </a:p>
          <a:p>
            <a:pPr marL="0" indent="0">
              <a:buNone/>
            </a:pPr>
            <a:r>
              <a:rPr lang="en-US" dirty="0" smtClean="0">
                <a:latin typeface="Arial Unicode MS"/>
                <a:cs typeface="Arial Unicode MS"/>
              </a:rPr>
              <a:t>To define </a:t>
            </a:r>
            <a:r>
              <a:rPr lang="en-US" dirty="0">
                <a:latin typeface="Arial Unicode MS"/>
                <a:cs typeface="Arial Unicode MS"/>
              </a:rPr>
              <a:t>the relationship between cardiac high-energy phosphate metabolism and cardiac performance.</a:t>
            </a:r>
          </a:p>
          <a:p>
            <a:pPr marL="0" indent="0">
              <a:buNone/>
            </a:pPr>
            <a:endParaRPr lang="en-GB" dirty="0">
              <a:latin typeface="Arial Unicode MS"/>
              <a:cs typeface="Arial Unicode MS"/>
            </a:endParaRPr>
          </a:p>
        </p:txBody>
      </p:sp>
      <p:sp>
        <p:nvSpPr>
          <p:cNvPr id="5" name="Rectangle 4"/>
          <p:cNvSpPr/>
          <p:nvPr/>
        </p:nvSpPr>
        <p:spPr>
          <a:xfrm>
            <a:off x="0" y="0"/>
            <a:ext cx="1459828" cy="598569"/>
          </a:xfrm>
          <a:prstGeom prst="rect">
            <a:avLst/>
          </a:prstGeom>
          <a:solidFill>
            <a:srgbClr val="FFFF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solidFill>
                  <a:srgbClr val="000000"/>
                </a:solidFill>
                <a:latin typeface="Arial"/>
                <a:cs typeface="Arial"/>
              </a:rPr>
              <a:t>Background</a:t>
            </a:r>
            <a:endParaRPr lang="en-GB" dirty="0">
              <a:solidFill>
                <a:srgbClr val="000000"/>
              </a:solidFill>
              <a:latin typeface="Arial"/>
              <a:cs typeface="Arial"/>
            </a:endParaRPr>
          </a:p>
        </p:txBody>
      </p:sp>
      <p:sp>
        <p:nvSpPr>
          <p:cNvPr id="6" name="Rectangle 5"/>
          <p:cNvSpPr/>
          <p:nvPr/>
        </p:nvSpPr>
        <p:spPr>
          <a:xfrm>
            <a:off x="1459828" y="0"/>
            <a:ext cx="1459828" cy="598569"/>
          </a:xfrm>
          <a:prstGeom prst="rect">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solidFill>
                  <a:schemeClr val="bg1"/>
                </a:solidFill>
                <a:latin typeface="Arial"/>
                <a:cs typeface="Arial"/>
              </a:rPr>
              <a:t>Methods</a:t>
            </a:r>
            <a:endParaRPr lang="en-GB" dirty="0">
              <a:solidFill>
                <a:schemeClr val="bg1"/>
              </a:solidFill>
              <a:latin typeface="Arial"/>
              <a:cs typeface="Arial"/>
            </a:endParaRPr>
          </a:p>
        </p:txBody>
      </p:sp>
      <p:sp>
        <p:nvSpPr>
          <p:cNvPr id="7" name="Rectangle 6"/>
          <p:cNvSpPr/>
          <p:nvPr/>
        </p:nvSpPr>
        <p:spPr>
          <a:xfrm>
            <a:off x="2919656" y="0"/>
            <a:ext cx="1459828" cy="598569"/>
          </a:xfrm>
          <a:prstGeom prst="rect">
            <a:avLst/>
          </a:prstGeom>
          <a:solidFill>
            <a:schemeClr val="tx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latin typeface="Arial"/>
                <a:cs typeface="Arial"/>
              </a:rPr>
              <a:t>Results</a:t>
            </a:r>
            <a:endParaRPr lang="en-GB" dirty="0">
              <a:latin typeface="Arial"/>
              <a:cs typeface="Arial"/>
            </a:endParaRPr>
          </a:p>
        </p:txBody>
      </p:sp>
      <p:sp>
        <p:nvSpPr>
          <p:cNvPr id="8" name="Rectangle 7"/>
          <p:cNvSpPr/>
          <p:nvPr/>
        </p:nvSpPr>
        <p:spPr>
          <a:xfrm>
            <a:off x="4379484" y="0"/>
            <a:ext cx="1459828" cy="598569"/>
          </a:xfrm>
          <a:prstGeom prst="rect">
            <a:avLst/>
          </a:prstGeom>
          <a:solidFill>
            <a:schemeClr val="tx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latin typeface="Arial"/>
                <a:cs typeface="Arial"/>
              </a:rPr>
              <a:t>Conclusion</a:t>
            </a:r>
            <a:endParaRPr lang="en-GB" dirty="0">
              <a:latin typeface="Arial"/>
              <a:cs typeface="Arial"/>
            </a:endParaRPr>
          </a:p>
        </p:txBody>
      </p:sp>
    </p:spTree>
    <p:extLst>
      <p:ext uri="{BB962C8B-B14F-4D97-AF65-F5344CB8AC3E}">
        <p14:creationId xmlns:p14="http://schemas.microsoft.com/office/powerpoint/2010/main" val="300313220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6579"/>
            <a:ext cx="9144000" cy="1143000"/>
          </a:xfrm>
          <a:solidFill>
            <a:schemeClr val="bg1"/>
          </a:solidFill>
        </p:spPr>
        <p:txBody>
          <a:bodyPr>
            <a:normAutofit/>
          </a:bodyPr>
          <a:lstStyle/>
          <a:p>
            <a:r>
              <a:rPr lang="en-GB" sz="3000" u="sng" dirty="0" smtClean="0">
                <a:latin typeface="Arial"/>
                <a:cs typeface="Arial"/>
              </a:rPr>
              <a:t>Study design</a:t>
            </a:r>
            <a:endParaRPr lang="en-GB" sz="3000" u="sng" dirty="0">
              <a:latin typeface="Arial"/>
              <a:cs typeface="Arial"/>
            </a:endParaRPr>
          </a:p>
        </p:txBody>
      </p:sp>
      <p:sp>
        <p:nvSpPr>
          <p:cNvPr id="6" name="Rectangle 5"/>
          <p:cNvSpPr/>
          <p:nvPr/>
        </p:nvSpPr>
        <p:spPr>
          <a:xfrm>
            <a:off x="581251" y="2164792"/>
            <a:ext cx="3672000" cy="432000"/>
          </a:xfrm>
          <a:prstGeom prst="rect">
            <a:avLst/>
          </a:prstGeom>
          <a:solidFill>
            <a:schemeClr val="tx1"/>
          </a:solidFill>
        </p:spPr>
        <p:style>
          <a:lnRef idx="1">
            <a:schemeClr val="dk1"/>
          </a:lnRef>
          <a:fillRef idx="3">
            <a:schemeClr val="dk1"/>
          </a:fillRef>
          <a:effectRef idx="2">
            <a:schemeClr val="dk1"/>
          </a:effectRef>
          <a:fontRef idx="minor">
            <a:schemeClr val="lt1"/>
          </a:fontRef>
        </p:style>
        <p:txBody>
          <a:bodyPr rtlCol="0" anchor="t"/>
          <a:lstStyle/>
          <a:p>
            <a:pPr algn="ctr"/>
            <a:r>
              <a:rPr lang="en-GB" sz="1600" dirty="0" smtClean="0">
                <a:latin typeface="Arial "/>
                <a:cs typeface="Arial "/>
              </a:rPr>
              <a:t>Inclusion criteria:</a:t>
            </a:r>
          </a:p>
          <a:p>
            <a:pPr algn="ctr"/>
            <a:endParaRPr lang="en-GB" sz="1600" dirty="0">
              <a:latin typeface="Arial "/>
              <a:cs typeface="Arial "/>
            </a:endParaRPr>
          </a:p>
        </p:txBody>
      </p:sp>
      <p:sp>
        <p:nvSpPr>
          <p:cNvPr id="7" name="Rectangle 6"/>
          <p:cNvSpPr/>
          <p:nvPr/>
        </p:nvSpPr>
        <p:spPr>
          <a:xfrm>
            <a:off x="4886846" y="2164793"/>
            <a:ext cx="3672000" cy="432000"/>
          </a:xfrm>
          <a:prstGeom prst="rect">
            <a:avLst/>
          </a:prstGeom>
          <a:solidFill>
            <a:srgbClr val="000000"/>
          </a:solidFill>
          <a:ln>
            <a:solidFill>
              <a:srgbClr val="000000"/>
            </a:solidFill>
          </a:ln>
        </p:spPr>
        <p:style>
          <a:lnRef idx="1">
            <a:schemeClr val="accent6"/>
          </a:lnRef>
          <a:fillRef idx="2">
            <a:schemeClr val="accent6"/>
          </a:fillRef>
          <a:effectRef idx="1">
            <a:schemeClr val="accent6"/>
          </a:effectRef>
          <a:fontRef idx="minor">
            <a:schemeClr val="dk1"/>
          </a:fontRef>
        </p:style>
        <p:txBody>
          <a:bodyPr rtlCol="0" anchor="t"/>
          <a:lstStyle/>
          <a:p>
            <a:pPr algn="ctr"/>
            <a:r>
              <a:rPr lang="en-GB" sz="1600" dirty="0" smtClean="0">
                <a:solidFill>
                  <a:srgbClr val="FFFFFF"/>
                </a:solidFill>
                <a:latin typeface="Arial "/>
                <a:cs typeface="Arial "/>
              </a:rPr>
              <a:t>Exclusion criteria:</a:t>
            </a:r>
          </a:p>
          <a:p>
            <a:pPr algn="ctr"/>
            <a:endParaRPr lang="en-GB" sz="1600" dirty="0">
              <a:solidFill>
                <a:srgbClr val="FFFFFF"/>
              </a:solidFill>
              <a:latin typeface="Arial "/>
              <a:cs typeface="Arial "/>
            </a:endParaRPr>
          </a:p>
        </p:txBody>
      </p:sp>
      <p:sp>
        <p:nvSpPr>
          <p:cNvPr id="8" name="Rectangle 7"/>
          <p:cNvSpPr/>
          <p:nvPr/>
        </p:nvSpPr>
        <p:spPr>
          <a:xfrm>
            <a:off x="2820162" y="1333277"/>
            <a:ext cx="3659753" cy="467999"/>
          </a:xfrm>
          <a:prstGeom prst="rect">
            <a:avLst/>
          </a:prstGeom>
          <a:solidFill>
            <a:srgbClr val="000000"/>
          </a:solidFill>
          <a:ln>
            <a:solidFill>
              <a:srgbClr val="000000"/>
            </a:solidFill>
          </a:ln>
          <a:effectLst/>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1600" dirty="0" smtClean="0">
                <a:solidFill>
                  <a:schemeClr val="bg1"/>
                </a:solidFill>
                <a:latin typeface="Arial "/>
                <a:cs typeface="Arial "/>
              </a:rPr>
              <a:t>Volunteers</a:t>
            </a:r>
            <a:endParaRPr lang="en-GB" sz="1600" dirty="0">
              <a:solidFill>
                <a:schemeClr val="bg1"/>
              </a:solidFill>
              <a:latin typeface="Arial "/>
              <a:cs typeface="Arial "/>
            </a:endParaRPr>
          </a:p>
        </p:txBody>
      </p:sp>
      <p:sp>
        <p:nvSpPr>
          <p:cNvPr id="10" name="Rectangle 9"/>
          <p:cNvSpPr/>
          <p:nvPr/>
        </p:nvSpPr>
        <p:spPr>
          <a:xfrm>
            <a:off x="2919656" y="4414683"/>
            <a:ext cx="3659753" cy="467999"/>
          </a:xfrm>
          <a:prstGeom prst="rect">
            <a:avLst/>
          </a:prstGeom>
          <a:solidFill>
            <a:srgbClr val="000000"/>
          </a:solidFill>
          <a:ln>
            <a:solidFill>
              <a:srgbClr val="000000"/>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1600" dirty="0" smtClean="0">
                <a:solidFill>
                  <a:srgbClr val="FFFFFF"/>
                </a:solidFill>
                <a:latin typeface="Arial "/>
                <a:cs typeface="Arial "/>
              </a:rPr>
              <a:t>35 healthy women</a:t>
            </a:r>
            <a:endParaRPr lang="en-GB" sz="1600" dirty="0">
              <a:solidFill>
                <a:srgbClr val="FFFFFF"/>
              </a:solidFill>
              <a:latin typeface="Arial "/>
              <a:cs typeface="Arial "/>
            </a:endParaRPr>
          </a:p>
        </p:txBody>
      </p:sp>
      <p:sp>
        <p:nvSpPr>
          <p:cNvPr id="11" name="Rectangle 10"/>
          <p:cNvSpPr/>
          <p:nvPr/>
        </p:nvSpPr>
        <p:spPr>
          <a:xfrm>
            <a:off x="2907409" y="5270621"/>
            <a:ext cx="3659753" cy="467999"/>
          </a:xfrm>
          <a:prstGeom prst="rect">
            <a:avLst/>
          </a:prstGeom>
          <a:solidFill>
            <a:schemeClr val="tx2">
              <a:lumMod val="50000"/>
            </a:schemeClr>
          </a:solidFill>
          <a:ln>
            <a:solidFill>
              <a:schemeClr val="tx2">
                <a:lumMod val="50000"/>
              </a:schemeClr>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1600" dirty="0" smtClean="0">
                <a:solidFill>
                  <a:srgbClr val="FFFFFF"/>
                </a:solidFill>
                <a:latin typeface="Arial "/>
                <a:cs typeface="Arial "/>
              </a:rPr>
              <a:t>Age</a:t>
            </a:r>
            <a:endParaRPr lang="en-GB" sz="1600" dirty="0">
              <a:solidFill>
                <a:srgbClr val="FFFFFF"/>
              </a:solidFill>
              <a:latin typeface="Arial "/>
              <a:cs typeface="Arial "/>
            </a:endParaRPr>
          </a:p>
        </p:txBody>
      </p:sp>
      <p:sp>
        <p:nvSpPr>
          <p:cNvPr id="3" name="Rectangle 2"/>
          <p:cNvSpPr/>
          <p:nvPr/>
        </p:nvSpPr>
        <p:spPr>
          <a:xfrm>
            <a:off x="697802" y="2654345"/>
            <a:ext cx="3672187" cy="1169551"/>
          </a:xfrm>
          <a:prstGeom prst="rect">
            <a:avLst/>
          </a:prstGeom>
        </p:spPr>
        <p:txBody>
          <a:bodyPr wrap="square">
            <a:spAutoFit/>
          </a:bodyPr>
          <a:lstStyle/>
          <a:p>
            <a:pPr marL="285750" indent="-285750">
              <a:buFont typeface="Arial"/>
              <a:buChar char="•"/>
            </a:pPr>
            <a:r>
              <a:rPr lang="en-US" sz="1400" dirty="0">
                <a:solidFill>
                  <a:srgbClr val="000000"/>
                </a:solidFill>
                <a:latin typeface="Arial "/>
                <a:cs typeface="Arial "/>
              </a:rPr>
              <a:t>Female </a:t>
            </a:r>
          </a:p>
          <a:p>
            <a:pPr marL="285750" indent="-285750">
              <a:buFont typeface="Arial"/>
              <a:buChar char="•"/>
            </a:pPr>
            <a:r>
              <a:rPr lang="en-US" sz="1400" dirty="0">
                <a:solidFill>
                  <a:srgbClr val="000000"/>
                </a:solidFill>
                <a:latin typeface="Arial "/>
                <a:cs typeface="Arial "/>
              </a:rPr>
              <a:t>N</a:t>
            </a:r>
            <a:r>
              <a:rPr lang="en-GB" sz="1400" dirty="0">
                <a:solidFill>
                  <a:srgbClr val="000000"/>
                </a:solidFill>
                <a:latin typeface="Arial "/>
                <a:cs typeface="Arial "/>
              </a:rPr>
              <a:t>o history of cardiovascular, pulmonary and other chronic diseases</a:t>
            </a:r>
          </a:p>
          <a:p>
            <a:pPr marL="285750" indent="-285750">
              <a:buFont typeface="Arial"/>
              <a:buChar char="•"/>
            </a:pPr>
            <a:r>
              <a:rPr lang="en-US" sz="1400" dirty="0">
                <a:solidFill>
                  <a:srgbClr val="000000"/>
                </a:solidFill>
                <a:latin typeface="Arial "/>
                <a:cs typeface="Arial "/>
              </a:rPr>
              <a:t>No metabolic abnormalities</a:t>
            </a:r>
          </a:p>
          <a:p>
            <a:pPr marL="285750" indent="-285750">
              <a:buFont typeface="Arial"/>
              <a:buChar char="•"/>
            </a:pPr>
            <a:r>
              <a:rPr lang="en-US" sz="1400" dirty="0">
                <a:solidFill>
                  <a:srgbClr val="000000"/>
                </a:solidFill>
                <a:latin typeface="Arial "/>
                <a:cs typeface="Arial "/>
              </a:rPr>
              <a:t>Able to perform exercise test</a:t>
            </a:r>
            <a:endParaRPr lang="en-GB" sz="1400" dirty="0">
              <a:solidFill>
                <a:srgbClr val="000000"/>
              </a:solidFill>
              <a:latin typeface="Arial "/>
              <a:cs typeface="Arial "/>
            </a:endParaRPr>
          </a:p>
        </p:txBody>
      </p:sp>
      <p:sp>
        <p:nvSpPr>
          <p:cNvPr id="4" name="TextBox 3"/>
          <p:cNvSpPr txBox="1"/>
          <p:nvPr/>
        </p:nvSpPr>
        <p:spPr>
          <a:xfrm>
            <a:off x="4929902" y="2653656"/>
            <a:ext cx="3672000" cy="954107"/>
          </a:xfrm>
          <a:prstGeom prst="rect">
            <a:avLst/>
          </a:prstGeom>
          <a:noFill/>
        </p:spPr>
        <p:txBody>
          <a:bodyPr wrap="square" rtlCol="0">
            <a:spAutoFit/>
          </a:bodyPr>
          <a:lstStyle/>
          <a:p>
            <a:pPr marL="285750" indent="-285750">
              <a:buFont typeface="Arial"/>
              <a:buChar char="•"/>
            </a:pPr>
            <a:r>
              <a:rPr lang="en-US" sz="1400" dirty="0" smtClean="0">
                <a:solidFill>
                  <a:srgbClr val="000000"/>
                </a:solidFill>
                <a:latin typeface="Arial "/>
                <a:cs typeface="Arial "/>
              </a:rPr>
              <a:t>Current </a:t>
            </a:r>
            <a:r>
              <a:rPr lang="en-US" sz="1400" dirty="0">
                <a:solidFill>
                  <a:srgbClr val="000000"/>
                </a:solidFill>
                <a:latin typeface="Arial "/>
                <a:cs typeface="Arial "/>
              </a:rPr>
              <a:t>or past smokers</a:t>
            </a:r>
          </a:p>
          <a:p>
            <a:pPr marL="285750" indent="-285750">
              <a:buFont typeface="Arial"/>
              <a:buChar char="•"/>
            </a:pPr>
            <a:r>
              <a:rPr lang="en-US" sz="1400" dirty="0">
                <a:solidFill>
                  <a:srgbClr val="000000"/>
                </a:solidFill>
                <a:latin typeface="Arial "/>
                <a:cs typeface="Arial "/>
              </a:rPr>
              <a:t>Medication affecting cardiovascular function </a:t>
            </a:r>
            <a:endParaRPr lang="en-GB" sz="1400" dirty="0">
              <a:solidFill>
                <a:srgbClr val="000000"/>
              </a:solidFill>
              <a:latin typeface="Arial "/>
              <a:cs typeface="Arial "/>
            </a:endParaRPr>
          </a:p>
          <a:p>
            <a:endParaRPr lang="en-GB" sz="1400" dirty="0">
              <a:solidFill>
                <a:srgbClr val="000000"/>
              </a:solidFill>
            </a:endParaRPr>
          </a:p>
        </p:txBody>
      </p:sp>
      <p:sp>
        <p:nvSpPr>
          <p:cNvPr id="5" name="Rectangle 4"/>
          <p:cNvSpPr/>
          <p:nvPr/>
        </p:nvSpPr>
        <p:spPr>
          <a:xfrm>
            <a:off x="0" y="0"/>
            <a:ext cx="1459828" cy="598569"/>
          </a:xfrm>
          <a:prstGeom prst="rect">
            <a:avLst/>
          </a:prstGeom>
          <a:solidFill>
            <a:schemeClr val="tx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latin typeface="Arial"/>
                <a:cs typeface="Arial"/>
              </a:rPr>
              <a:t>Background</a:t>
            </a:r>
            <a:endParaRPr lang="en-GB" dirty="0">
              <a:latin typeface="Arial"/>
              <a:cs typeface="Arial"/>
            </a:endParaRPr>
          </a:p>
        </p:txBody>
      </p:sp>
      <p:sp>
        <p:nvSpPr>
          <p:cNvPr id="13" name="Rectangle 12"/>
          <p:cNvSpPr/>
          <p:nvPr/>
        </p:nvSpPr>
        <p:spPr>
          <a:xfrm>
            <a:off x="1459828" y="0"/>
            <a:ext cx="1459828" cy="598569"/>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solidFill>
                  <a:srgbClr val="000000"/>
                </a:solidFill>
                <a:latin typeface="Arial"/>
                <a:cs typeface="Arial"/>
              </a:rPr>
              <a:t>Methods</a:t>
            </a:r>
            <a:endParaRPr lang="en-GB" dirty="0">
              <a:solidFill>
                <a:srgbClr val="000000"/>
              </a:solidFill>
              <a:latin typeface="Arial"/>
              <a:cs typeface="Arial"/>
            </a:endParaRPr>
          </a:p>
        </p:txBody>
      </p:sp>
      <p:sp>
        <p:nvSpPr>
          <p:cNvPr id="15" name="Rectangle 14"/>
          <p:cNvSpPr/>
          <p:nvPr/>
        </p:nvSpPr>
        <p:spPr>
          <a:xfrm>
            <a:off x="2919656" y="0"/>
            <a:ext cx="1459828" cy="598569"/>
          </a:xfrm>
          <a:prstGeom prst="rect">
            <a:avLst/>
          </a:prstGeom>
          <a:solidFill>
            <a:schemeClr val="tx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latin typeface="Arial"/>
                <a:cs typeface="Arial"/>
              </a:rPr>
              <a:t>Results</a:t>
            </a:r>
            <a:endParaRPr lang="en-GB" dirty="0">
              <a:latin typeface="Arial"/>
              <a:cs typeface="Arial"/>
            </a:endParaRPr>
          </a:p>
        </p:txBody>
      </p:sp>
      <p:sp>
        <p:nvSpPr>
          <p:cNvPr id="16" name="Rectangle 15"/>
          <p:cNvSpPr/>
          <p:nvPr/>
        </p:nvSpPr>
        <p:spPr>
          <a:xfrm>
            <a:off x="4379484" y="0"/>
            <a:ext cx="1459828" cy="598569"/>
          </a:xfrm>
          <a:prstGeom prst="rect">
            <a:avLst/>
          </a:prstGeom>
          <a:solidFill>
            <a:schemeClr val="tx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latin typeface="Arial"/>
                <a:cs typeface="Arial"/>
              </a:rPr>
              <a:t>Conclusion</a:t>
            </a:r>
            <a:endParaRPr lang="en-GB" dirty="0">
              <a:latin typeface="Arial"/>
              <a:cs typeface="Arial"/>
            </a:endParaRPr>
          </a:p>
        </p:txBody>
      </p:sp>
      <p:sp>
        <p:nvSpPr>
          <p:cNvPr id="9" name="Rectangle 8"/>
          <p:cNvSpPr/>
          <p:nvPr/>
        </p:nvSpPr>
        <p:spPr>
          <a:xfrm>
            <a:off x="581251" y="2597447"/>
            <a:ext cx="3672000" cy="1440000"/>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7" name="Rectangle 16"/>
          <p:cNvSpPr/>
          <p:nvPr/>
        </p:nvSpPr>
        <p:spPr>
          <a:xfrm>
            <a:off x="4886846" y="2596792"/>
            <a:ext cx="3672000" cy="1440000"/>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8" name="Rectangle 17"/>
          <p:cNvSpPr/>
          <p:nvPr/>
        </p:nvSpPr>
        <p:spPr>
          <a:xfrm>
            <a:off x="2907409" y="6000293"/>
            <a:ext cx="1707999" cy="656967"/>
          </a:xfrm>
          <a:prstGeom prst="rect">
            <a:avLst/>
          </a:prstGeom>
          <a:noFill/>
          <a:ln>
            <a:solidFill>
              <a:schemeClr val="tx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dirty="0" smtClean="0">
                <a:solidFill>
                  <a:srgbClr val="000000"/>
                </a:solidFill>
              </a:rPr>
              <a:t>Young</a:t>
            </a:r>
            <a:r>
              <a:rPr lang="en-GB" dirty="0" smtClean="0">
                <a:solidFill>
                  <a:srgbClr val="000000"/>
                </a:solidFill>
              </a:rPr>
              <a:t> </a:t>
            </a:r>
            <a:r>
              <a:rPr lang="en-GB" dirty="0">
                <a:solidFill>
                  <a:srgbClr val="000000"/>
                </a:solidFill>
              </a:rPr>
              <a:t>(</a:t>
            </a:r>
            <a:r>
              <a:rPr lang="en-US" dirty="0" smtClean="0">
                <a:solidFill>
                  <a:srgbClr val="000000"/>
                </a:solidFill>
              </a:rPr>
              <a:t>≤</a:t>
            </a:r>
            <a:r>
              <a:rPr lang="en-US" dirty="0">
                <a:solidFill>
                  <a:srgbClr val="000000"/>
                </a:solidFill>
              </a:rPr>
              <a:t>50 </a:t>
            </a:r>
            <a:r>
              <a:rPr lang="en-US" dirty="0" smtClean="0">
                <a:solidFill>
                  <a:srgbClr val="000000"/>
                </a:solidFill>
              </a:rPr>
              <a:t>years), </a:t>
            </a:r>
            <a:r>
              <a:rPr lang="en-US" dirty="0">
                <a:solidFill>
                  <a:srgbClr val="000000"/>
                </a:solidFill>
              </a:rPr>
              <a:t>n=20</a:t>
            </a:r>
            <a:r>
              <a:rPr lang="en-US" dirty="0" smtClean="0">
                <a:solidFill>
                  <a:srgbClr val="000000"/>
                </a:solidFill>
                <a:effectLst/>
              </a:rPr>
              <a:t> </a:t>
            </a:r>
            <a:r>
              <a:rPr lang="en-GB" dirty="0" smtClean="0">
                <a:solidFill>
                  <a:schemeClr val="tx1"/>
                </a:solidFill>
              </a:rPr>
              <a:t> </a:t>
            </a:r>
            <a:endParaRPr lang="en-GB" dirty="0">
              <a:solidFill>
                <a:schemeClr val="tx1"/>
              </a:solidFill>
            </a:endParaRPr>
          </a:p>
        </p:txBody>
      </p:sp>
      <p:sp>
        <p:nvSpPr>
          <p:cNvPr id="20" name="Rectangle 19"/>
          <p:cNvSpPr/>
          <p:nvPr/>
        </p:nvSpPr>
        <p:spPr>
          <a:xfrm>
            <a:off x="4871410" y="6000293"/>
            <a:ext cx="1707999" cy="656967"/>
          </a:xfrm>
          <a:prstGeom prst="rect">
            <a:avLst/>
          </a:prstGeom>
          <a:solidFill>
            <a:srgbClr val="FFFFFF"/>
          </a:solidFill>
          <a:ln>
            <a:solidFill>
              <a:schemeClr val="tx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rgbClr val="000000"/>
                </a:solidFill>
              </a:rPr>
              <a:t>Old </a:t>
            </a:r>
            <a:r>
              <a:rPr lang="en-US" dirty="0" smtClean="0">
                <a:solidFill>
                  <a:srgbClr val="000000"/>
                </a:solidFill>
              </a:rPr>
              <a:t>(≥</a:t>
            </a:r>
            <a:r>
              <a:rPr lang="en-US" dirty="0">
                <a:solidFill>
                  <a:srgbClr val="000000"/>
                </a:solidFill>
              </a:rPr>
              <a:t>60 </a:t>
            </a:r>
            <a:r>
              <a:rPr lang="en-US" dirty="0" smtClean="0">
                <a:solidFill>
                  <a:srgbClr val="000000"/>
                </a:solidFill>
              </a:rPr>
              <a:t>years), </a:t>
            </a:r>
            <a:r>
              <a:rPr lang="en-US" dirty="0">
                <a:solidFill>
                  <a:srgbClr val="000000"/>
                </a:solidFill>
              </a:rPr>
              <a:t>n=15</a:t>
            </a:r>
            <a:r>
              <a:rPr lang="en-US" dirty="0" smtClean="0">
                <a:solidFill>
                  <a:srgbClr val="000000"/>
                </a:solidFill>
                <a:effectLst/>
              </a:rPr>
              <a:t> </a:t>
            </a:r>
            <a:endParaRPr lang="en-GB" dirty="0">
              <a:solidFill>
                <a:srgbClr val="000000"/>
              </a:solidFill>
            </a:endParaRPr>
          </a:p>
        </p:txBody>
      </p:sp>
      <p:cxnSp>
        <p:nvCxnSpPr>
          <p:cNvPr id="24" name="Straight Arrow Connector 23"/>
          <p:cNvCxnSpPr>
            <a:endCxn id="6" idx="0"/>
          </p:cNvCxnSpPr>
          <p:nvPr/>
        </p:nvCxnSpPr>
        <p:spPr>
          <a:xfrm flipH="1">
            <a:off x="2417251" y="1544057"/>
            <a:ext cx="402911" cy="620735"/>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a:stCxn id="8" idx="3"/>
          </p:cNvCxnSpPr>
          <p:nvPr/>
        </p:nvCxnSpPr>
        <p:spPr>
          <a:xfrm>
            <a:off x="6479915" y="1567277"/>
            <a:ext cx="454270" cy="597515"/>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a:off x="3780955" y="4052046"/>
            <a:ext cx="598529" cy="326637"/>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flipH="1">
            <a:off x="4842213" y="4052046"/>
            <a:ext cx="612000" cy="326637"/>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p:nvPr/>
        </p:nvCxnSpPr>
        <p:spPr>
          <a:xfrm>
            <a:off x="4717594" y="4882682"/>
            <a:ext cx="0" cy="387939"/>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2" name="Straight Arrow Connector 41"/>
          <p:cNvCxnSpPr>
            <a:stCxn id="11" idx="2"/>
          </p:cNvCxnSpPr>
          <p:nvPr/>
        </p:nvCxnSpPr>
        <p:spPr>
          <a:xfrm flipH="1">
            <a:off x="4253251" y="5738620"/>
            <a:ext cx="484035" cy="232475"/>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4" name="Straight Arrow Connector 43"/>
          <p:cNvCxnSpPr>
            <a:stCxn id="11" idx="2"/>
          </p:cNvCxnSpPr>
          <p:nvPr/>
        </p:nvCxnSpPr>
        <p:spPr>
          <a:xfrm>
            <a:off x="4737286" y="5738620"/>
            <a:ext cx="488900" cy="232475"/>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6260786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6579"/>
            <a:ext cx="9144000" cy="1143000"/>
          </a:xfrm>
          <a:solidFill>
            <a:schemeClr val="bg1"/>
          </a:solidFill>
        </p:spPr>
        <p:txBody>
          <a:bodyPr>
            <a:normAutofit/>
          </a:bodyPr>
          <a:lstStyle/>
          <a:p>
            <a:r>
              <a:rPr lang="en-GB" sz="3000" u="sng" dirty="0" smtClean="0">
                <a:latin typeface="Arial"/>
                <a:cs typeface="Arial"/>
              </a:rPr>
              <a:t>Cardiac Magnetic Resonance Imaging</a:t>
            </a:r>
            <a:endParaRPr lang="en-GB" sz="3000" u="sng" dirty="0">
              <a:latin typeface="Arial"/>
              <a:cs typeface="Arial"/>
            </a:endParaRPr>
          </a:p>
        </p:txBody>
      </p:sp>
      <p:sp>
        <p:nvSpPr>
          <p:cNvPr id="5" name="Rectangle 4"/>
          <p:cNvSpPr/>
          <p:nvPr/>
        </p:nvSpPr>
        <p:spPr>
          <a:xfrm>
            <a:off x="0" y="0"/>
            <a:ext cx="1459828" cy="598569"/>
          </a:xfrm>
          <a:prstGeom prst="rect">
            <a:avLst/>
          </a:prstGeom>
          <a:solidFill>
            <a:schemeClr val="tx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latin typeface="Arial"/>
                <a:cs typeface="Arial"/>
              </a:rPr>
              <a:t>Background</a:t>
            </a:r>
            <a:endParaRPr lang="en-GB" dirty="0">
              <a:latin typeface="Arial"/>
              <a:cs typeface="Arial"/>
            </a:endParaRPr>
          </a:p>
        </p:txBody>
      </p:sp>
      <p:sp>
        <p:nvSpPr>
          <p:cNvPr id="13" name="Rectangle 12"/>
          <p:cNvSpPr/>
          <p:nvPr/>
        </p:nvSpPr>
        <p:spPr>
          <a:xfrm>
            <a:off x="1459828" y="0"/>
            <a:ext cx="1459828" cy="598569"/>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solidFill>
                  <a:srgbClr val="000000"/>
                </a:solidFill>
                <a:latin typeface="Arial"/>
                <a:cs typeface="Arial"/>
              </a:rPr>
              <a:t>Methods</a:t>
            </a:r>
            <a:endParaRPr lang="en-GB" dirty="0">
              <a:solidFill>
                <a:srgbClr val="000000"/>
              </a:solidFill>
              <a:latin typeface="Arial"/>
              <a:cs typeface="Arial"/>
            </a:endParaRPr>
          </a:p>
        </p:txBody>
      </p:sp>
      <p:sp>
        <p:nvSpPr>
          <p:cNvPr id="15" name="Rectangle 14"/>
          <p:cNvSpPr/>
          <p:nvPr/>
        </p:nvSpPr>
        <p:spPr>
          <a:xfrm>
            <a:off x="2919656" y="0"/>
            <a:ext cx="1459828" cy="598569"/>
          </a:xfrm>
          <a:prstGeom prst="rect">
            <a:avLst/>
          </a:prstGeom>
          <a:solidFill>
            <a:schemeClr val="tx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latin typeface="Arial"/>
                <a:cs typeface="Arial"/>
              </a:rPr>
              <a:t>Results</a:t>
            </a:r>
            <a:endParaRPr lang="en-GB" dirty="0">
              <a:latin typeface="Arial"/>
              <a:cs typeface="Arial"/>
            </a:endParaRPr>
          </a:p>
        </p:txBody>
      </p:sp>
      <p:sp>
        <p:nvSpPr>
          <p:cNvPr id="16" name="Rectangle 15"/>
          <p:cNvSpPr/>
          <p:nvPr/>
        </p:nvSpPr>
        <p:spPr>
          <a:xfrm>
            <a:off x="4379484" y="0"/>
            <a:ext cx="1459828" cy="598569"/>
          </a:xfrm>
          <a:prstGeom prst="rect">
            <a:avLst/>
          </a:prstGeom>
          <a:solidFill>
            <a:schemeClr val="tx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latin typeface="Arial"/>
                <a:cs typeface="Arial"/>
              </a:rPr>
              <a:t>Conclusion</a:t>
            </a:r>
            <a:endParaRPr lang="en-GB" dirty="0">
              <a:latin typeface="Arial"/>
              <a:cs typeface="Arial"/>
            </a:endParaRPr>
          </a:p>
        </p:txBody>
      </p:sp>
      <p:pic>
        <p:nvPicPr>
          <p:cNvPr id="26" name="PBC293_cine">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993286" y="1288124"/>
            <a:ext cx="3257473" cy="2412000"/>
          </a:xfrm>
          <a:prstGeom prst="rect">
            <a:avLst/>
          </a:prstGeom>
          <a:ln>
            <a:noFill/>
          </a:ln>
          <a:effectLst/>
        </p:spPr>
      </p:pic>
      <p:cxnSp>
        <p:nvCxnSpPr>
          <p:cNvPr id="29" name="Straight Arrow Connector 28"/>
          <p:cNvCxnSpPr/>
          <p:nvPr/>
        </p:nvCxnSpPr>
        <p:spPr>
          <a:xfrm flipH="1">
            <a:off x="5016739" y="2201431"/>
            <a:ext cx="1624259" cy="0"/>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6640998" y="1978696"/>
            <a:ext cx="1695450" cy="369332"/>
          </a:xfrm>
          <a:prstGeom prst="rect">
            <a:avLst/>
          </a:prstGeom>
          <a:noFill/>
        </p:spPr>
        <p:txBody>
          <a:bodyPr wrap="square" rtlCol="0">
            <a:spAutoFit/>
          </a:bodyPr>
          <a:lstStyle/>
          <a:p>
            <a:r>
              <a:rPr lang="en-GB" dirty="0" smtClean="0">
                <a:solidFill>
                  <a:srgbClr val="000000"/>
                </a:solidFill>
              </a:rPr>
              <a:t>Left ventricle</a:t>
            </a:r>
            <a:endParaRPr lang="en-GB" dirty="0">
              <a:solidFill>
                <a:srgbClr val="000000"/>
              </a:solidFill>
            </a:endParaRPr>
          </a:p>
        </p:txBody>
      </p:sp>
      <p:cxnSp>
        <p:nvCxnSpPr>
          <p:cNvPr id="32" name="Straight Arrow Connector 31"/>
          <p:cNvCxnSpPr/>
          <p:nvPr/>
        </p:nvCxnSpPr>
        <p:spPr>
          <a:xfrm>
            <a:off x="2256288" y="2776472"/>
            <a:ext cx="2014292" cy="0"/>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722962" y="2591806"/>
            <a:ext cx="1695450" cy="369332"/>
          </a:xfrm>
          <a:prstGeom prst="rect">
            <a:avLst/>
          </a:prstGeom>
          <a:noFill/>
        </p:spPr>
        <p:txBody>
          <a:bodyPr wrap="square" rtlCol="0">
            <a:spAutoFit/>
          </a:bodyPr>
          <a:lstStyle/>
          <a:p>
            <a:r>
              <a:rPr lang="en-GB" dirty="0" smtClean="0">
                <a:solidFill>
                  <a:srgbClr val="000000"/>
                </a:solidFill>
              </a:rPr>
              <a:t>Right ventricle</a:t>
            </a:r>
            <a:endParaRPr lang="en-GB" dirty="0">
              <a:solidFill>
                <a:srgbClr val="000000"/>
              </a:solidFill>
            </a:endParaRPr>
          </a:p>
        </p:txBody>
      </p:sp>
      <p:pic>
        <p:nvPicPr>
          <p:cNvPr id="14" name="Picture 13"/>
          <p:cNvPicPr>
            <a:picLocks noChangeAspect="1"/>
          </p:cNvPicPr>
          <p:nvPr/>
        </p:nvPicPr>
        <p:blipFill>
          <a:blip r:embed="rId6"/>
          <a:stretch>
            <a:fillRect/>
          </a:stretch>
        </p:blipFill>
        <p:spPr>
          <a:xfrm>
            <a:off x="1979888" y="3827178"/>
            <a:ext cx="5064000" cy="2700000"/>
          </a:xfrm>
          <a:prstGeom prst="rect">
            <a:avLst/>
          </a:prstGeom>
        </p:spPr>
      </p:pic>
    </p:spTree>
    <p:extLst>
      <p:ext uri="{BB962C8B-B14F-4D97-AF65-F5344CB8AC3E}">
        <p14:creationId xmlns:p14="http://schemas.microsoft.com/office/powerpoint/2010/main" val="296572865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33" fill="hold"/>
                                        <p:tgtEl>
                                          <p:spTgt spid="2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26"/>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69361"/>
            <a:ext cx="9144000" cy="1143000"/>
          </a:xfrm>
          <a:solidFill>
            <a:schemeClr val="bg1"/>
          </a:solidFill>
        </p:spPr>
        <p:txBody>
          <a:bodyPr>
            <a:normAutofit/>
          </a:bodyPr>
          <a:lstStyle/>
          <a:p>
            <a:r>
              <a:rPr lang="en-GB" sz="3000" u="sng" dirty="0" smtClean="0">
                <a:latin typeface="Arial Unicode MS"/>
                <a:cs typeface="Arial Unicode MS"/>
              </a:rPr>
              <a:t>Cardiac spectroscopy</a:t>
            </a:r>
            <a:endParaRPr lang="en-GB" sz="3000" u="sng" dirty="0">
              <a:latin typeface="Arial Unicode MS"/>
              <a:cs typeface="Arial Unicode MS"/>
            </a:endParaRPr>
          </a:p>
        </p:txBody>
      </p:sp>
      <p:sp>
        <p:nvSpPr>
          <p:cNvPr id="5" name="Rectangle 4"/>
          <p:cNvSpPr/>
          <p:nvPr/>
        </p:nvSpPr>
        <p:spPr>
          <a:xfrm>
            <a:off x="0" y="0"/>
            <a:ext cx="1459828" cy="598569"/>
          </a:xfrm>
          <a:prstGeom prst="rect">
            <a:avLst/>
          </a:prstGeom>
          <a:solidFill>
            <a:schemeClr val="tx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latin typeface="Arial"/>
                <a:cs typeface="Arial"/>
              </a:rPr>
              <a:t>Background</a:t>
            </a:r>
            <a:endParaRPr lang="en-GB" dirty="0">
              <a:latin typeface="Arial"/>
              <a:cs typeface="Arial"/>
            </a:endParaRPr>
          </a:p>
        </p:txBody>
      </p:sp>
      <p:sp>
        <p:nvSpPr>
          <p:cNvPr id="13" name="Rectangle 12"/>
          <p:cNvSpPr/>
          <p:nvPr/>
        </p:nvSpPr>
        <p:spPr>
          <a:xfrm>
            <a:off x="1459828" y="0"/>
            <a:ext cx="1459828" cy="598569"/>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solidFill>
                  <a:srgbClr val="000000"/>
                </a:solidFill>
                <a:latin typeface="Arial"/>
                <a:cs typeface="Arial"/>
              </a:rPr>
              <a:t>Methods</a:t>
            </a:r>
            <a:endParaRPr lang="en-GB" dirty="0">
              <a:solidFill>
                <a:srgbClr val="000000"/>
              </a:solidFill>
              <a:latin typeface="Arial"/>
              <a:cs typeface="Arial"/>
            </a:endParaRPr>
          </a:p>
        </p:txBody>
      </p:sp>
      <p:sp>
        <p:nvSpPr>
          <p:cNvPr id="15" name="Rectangle 14"/>
          <p:cNvSpPr/>
          <p:nvPr/>
        </p:nvSpPr>
        <p:spPr>
          <a:xfrm>
            <a:off x="2919656" y="0"/>
            <a:ext cx="1459828" cy="598569"/>
          </a:xfrm>
          <a:prstGeom prst="rect">
            <a:avLst/>
          </a:prstGeom>
          <a:solidFill>
            <a:schemeClr val="tx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latin typeface="Arial"/>
                <a:cs typeface="Arial"/>
              </a:rPr>
              <a:t>Results</a:t>
            </a:r>
            <a:endParaRPr lang="en-GB" dirty="0">
              <a:latin typeface="Arial"/>
              <a:cs typeface="Arial"/>
            </a:endParaRPr>
          </a:p>
        </p:txBody>
      </p:sp>
      <p:sp>
        <p:nvSpPr>
          <p:cNvPr id="16" name="Rectangle 15"/>
          <p:cNvSpPr/>
          <p:nvPr/>
        </p:nvSpPr>
        <p:spPr>
          <a:xfrm>
            <a:off x="4379484" y="0"/>
            <a:ext cx="1459828" cy="598569"/>
          </a:xfrm>
          <a:prstGeom prst="rect">
            <a:avLst/>
          </a:prstGeom>
          <a:solidFill>
            <a:schemeClr val="tx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latin typeface="Arial"/>
                <a:cs typeface="Arial"/>
              </a:rPr>
              <a:t>Conclusion</a:t>
            </a:r>
            <a:endParaRPr lang="en-GB" dirty="0">
              <a:latin typeface="Arial"/>
              <a:cs typeface="Arial"/>
            </a:endParaRPr>
          </a:p>
        </p:txBody>
      </p:sp>
      <p:pic>
        <p:nvPicPr>
          <p:cNvPr id="17" name="Picture 16" descr="Screen Shot 2016-06-07 at 10.38.18 AM.png"/>
          <p:cNvPicPr/>
          <p:nvPr/>
        </p:nvPicPr>
        <p:blipFill>
          <a:blip r:embed="rId3">
            <a:extLst>
              <a:ext uri="{BEBA8EAE-BF5A-486C-A8C5-ECC9F3942E4B}">
                <a14:imgProps xmlns:a14="http://schemas.microsoft.com/office/drawing/2010/main">
                  <a14:imgLayer r:embed="rId4">
                    <a14:imgEffect>
                      <a14:sharpenSoften amount="100000"/>
                    </a14:imgEffect>
                  </a14:imgLayer>
                </a14:imgProps>
              </a:ext>
              <a:ext uri="{28A0092B-C50C-407E-A947-70E740481C1C}">
                <a14:useLocalDpi xmlns:a14="http://schemas.microsoft.com/office/drawing/2010/main" val="0"/>
              </a:ext>
            </a:extLst>
          </a:blip>
          <a:stretch>
            <a:fillRect/>
          </a:stretch>
        </p:blipFill>
        <p:spPr>
          <a:xfrm>
            <a:off x="2518770" y="1889166"/>
            <a:ext cx="4418717" cy="3427197"/>
          </a:xfrm>
          <a:prstGeom prst="rect">
            <a:avLst/>
          </a:prstGeom>
        </p:spPr>
      </p:pic>
      <p:sp>
        <p:nvSpPr>
          <p:cNvPr id="3" name="TextBox 2"/>
          <p:cNvSpPr txBox="1"/>
          <p:nvPr/>
        </p:nvSpPr>
        <p:spPr>
          <a:xfrm>
            <a:off x="962053" y="5316363"/>
            <a:ext cx="7652372" cy="830997"/>
          </a:xfrm>
          <a:prstGeom prst="rect">
            <a:avLst/>
          </a:prstGeom>
          <a:noFill/>
        </p:spPr>
        <p:txBody>
          <a:bodyPr wrap="square" rtlCol="0">
            <a:spAutoFit/>
          </a:bodyPr>
          <a:lstStyle/>
          <a:p>
            <a:pPr algn="ctr"/>
            <a:r>
              <a:rPr lang="en-US" sz="2400" b="1" dirty="0" smtClean="0">
                <a:latin typeface="Arial Unicode MS"/>
                <a:cs typeface="Arial Unicode MS"/>
              </a:rPr>
              <a:t>F</a:t>
            </a:r>
            <a:r>
              <a:rPr lang="en-GB" sz="2400" b="1" dirty="0" smtClean="0">
                <a:latin typeface="Arial Unicode MS"/>
                <a:cs typeface="Arial Unicode MS"/>
              </a:rPr>
              <a:t>rom previous human studies, </a:t>
            </a:r>
            <a:r>
              <a:rPr lang="en-GB" sz="2400" b="1" dirty="0" err="1" smtClean="0">
                <a:latin typeface="Arial Unicode MS"/>
                <a:cs typeface="Arial Unicode MS"/>
              </a:rPr>
              <a:t>PCr</a:t>
            </a:r>
            <a:r>
              <a:rPr lang="en-GB" sz="2400" b="1" dirty="0" smtClean="0">
                <a:latin typeface="Arial Unicode MS"/>
                <a:cs typeface="Arial Unicode MS"/>
              </a:rPr>
              <a:t>/ATP ratio of a healthy heart lies around </a:t>
            </a:r>
            <a:r>
              <a:rPr lang="en-GB" sz="2400" b="1" u="sng" dirty="0" smtClean="0">
                <a:latin typeface="Arial Unicode MS"/>
                <a:cs typeface="Arial Unicode MS"/>
              </a:rPr>
              <a:t>0.93 to 3.22</a:t>
            </a:r>
            <a:endParaRPr lang="en-GB" sz="2400" baseline="30000" dirty="0" smtClean="0">
              <a:latin typeface="Arial Unicode MS"/>
              <a:cs typeface="Arial Unicode MS"/>
            </a:endParaRPr>
          </a:p>
        </p:txBody>
      </p:sp>
      <p:sp>
        <p:nvSpPr>
          <p:cNvPr id="4" name="Oval 3"/>
          <p:cNvSpPr/>
          <p:nvPr/>
        </p:nvSpPr>
        <p:spPr>
          <a:xfrm>
            <a:off x="3664171" y="1859967"/>
            <a:ext cx="1124068" cy="1103681"/>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6" name="TextBox 5"/>
          <p:cNvSpPr txBox="1"/>
          <p:nvPr/>
        </p:nvSpPr>
        <p:spPr>
          <a:xfrm>
            <a:off x="5562535" y="6578980"/>
            <a:ext cx="3648880" cy="461665"/>
          </a:xfrm>
          <a:prstGeom prst="rect">
            <a:avLst/>
          </a:prstGeom>
          <a:noFill/>
        </p:spPr>
        <p:txBody>
          <a:bodyPr wrap="none" rtlCol="0">
            <a:spAutoFit/>
          </a:bodyPr>
          <a:lstStyle/>
          <a:p>
            <a:r>
              <a:rPr lang="en-GB" sz="1200" dirty="0" err="1" smtClean="0">
                <a:latin typeface="Arial Unicode MS"/>
                <a:cs typeface="Arial Unicode MS"/>
              </a:rPr>
              <a:t>Esterhammer</a:t>
            </a:r>
            <a:r>
              <a:rPr lang="en-GB" sz="1200" dirty="0" smtClean="0">
                <a:latin typeface="Arial Unicode MS"/>
                <a:cs typeface="Arial Unicode MS"/>
              </a:rPr>
              <a:t> R, et al. (2014) </a:t>
            </a:r>
            <a:r>
              <a:rPr lang="en-GB" sz="1200" i="1" dirty="0" err="1" smtClean="0">
                <a:latin typeface="Arial Unicode MS"/>
                <a:cs typeface="Arial Unicode MS"/>
              </a:rPr>
              <a:t>PLoS</a:t>
            </a:r>
            <a:r>
              <a:rPr lang="en-GB" sz="1200" i="1" dirty="0" smtClean="0">
                <a:latin typeface="Arial Unicode MS"/>
                <a:cs typeface="Arial Unicode MS"/>
              </a:rPr>
              <a:t> ONE </a:t>
            </a:r>
            <a:r>
              <a:rPr lang="en-US" sz="1200" dirty="0" smtClean="0">
                <a:latin typeface="Arial Unicode MS"/>
                <a:cs typeface="Arial Unicode MS"/>
              </a:rPr>
              <a:t>9:e97368 </a:t>
            </a:r>
            <a:endParaRPr lang="en-US" sz="1200" dirty="0">
              <a:latin typeface="Arial Unicode MS"/>
              <a:cs typeface="Arial Unicode MS"/>
            </a:endParaRPr>
          </a:p>
          <a:p>
            <a:endParaRPr lang="en-GB" sz="1200" dirty="0">
              <a:latin typeface="Arial Unicode MS"/>
              <a:cs typeface="Arial Unicode MS"/>
            </a:endParaRPr>
          </a:p>
        </p:txBody>
      </p:sp>
    </p:spTree>
    <p:extLst>
      <p:ext uri="{BB962C8B-B14F-4D97-AF65-F5344CB8AC3E}">
        <p14:creationId xmlns:p14="http://schemas.microsoft.com/office/powerpoint/2010/main" val="2704003483"/>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0" y="583960"/>
            <a:ext cx="9144000" cy="1143000"/>
          </a:xfrm>
          <a:solidFill>
            <a:schemeClr val="bg1"/>
          </a:solidFill>
        </p:spPr>
        <p:txBody>
          <a:bodyPr>
            <a:normAutofit/>
          </a:bodyPr>
          <a:lstStyle/>
          <a:p>
            <a:r>
              <a:rPr lang="en-GB" sz="3000" u="sng" dirty="0" smtClean="0">
                <a:latin typeface="Arial"/>
                <a:cs typeface="Arial"/>
              </a:rPr>
              <a:t>Maximal graded cardiopulmonary </a:t>
            </a:r>
            <a:br>
              <a:rPr lang="en-GB" sz="3000" u="sng" dirty="0" smtClean="0">
                <a:latin typeface="Arial"/>
                <a:cs typeface="Arial"/>
              </a:rPr>
            </a:br>
            <a:r>
              <a:rPr lang="en-GB" sz="3000" u="sng" dirty="0" smtClean="0">
                <a:latin typeface="Arial"/>
                <a:cs typeface="Arial"/>
              </a:rPr>
              <a:t>exercise test</a:t>
            </a:r>
            <a:endParaRPr lang="en-GB" sz="3000" u="sng" dirty="0">
              <a:latin typeface="Arial"/>
              <a:cs typeface="Arial"/>
            </a:endParaRPr>
          </a:p>
        </p:txBody>
      </p:sp>
      <p:sp>
        <p:nvSpPr>
          <p:cNvPr id="6" name="Rectangle 5"/>
          <p:cNvSpPr/>
          <p:nvPr/>
        </p:nvSpPr>
        <p:spPr>
          <a:xfrm>
            <a:off x="0" y="0"/>
            <a:ext cx="1459828" cy="598569"/>
          </a:xfrm>
          <a:prstGeom prst="rect">
            <a:avLst/>
          </a:prstGeom>
          <a:solidFill>
            <a:schemeClr val="tx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latin typeface="Arial"/>
                <a:cs typeface="Arial"/>
              </a:rPr>
              <a:t>Background</a:t>
            </a:r>
            <a:endParaRPr lang="en-GB" dirty="0">
              <a:latin typeface="Arial"/>
              <a:cs typeface="Arial"/>
            </a:endParaRPr>
          </a:p>
        </p:txBody>
      </p:sp>
      <p:sp>
        <p:nvSpPr>
          <p:cNvPr id="7" name="Rectangle 6"/>
          <p:cNvSpPr/>
          <p:nvPr/>
        </p:nvSpPr>
        <p:spPr>
          <a:xfrm>
            <a:off x="1459828" y="0"/>
            <a:ext cx="1459828" cy="598569"/>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solidFill>
                  <a:srgbClr val="000000"/>
                </a:solidFill>
                <a:latin typeface="Arial"/>
                <a:cs typeface="Arial"/>
              </a:rPr>
              <a:t>Methods</a:t>
            </a:r>
            <a:endParaRPr lang="en-GB" dirty="0">
              <a:solidFill>
                <a:srgbClr val="000000"/>
              </a:solidFill>
              <a:latin typeface="Arial"/>
              <a:cs typeface="Arial"/>
            </a:endParaRPr>
          </a:p>
        </p:txBody>
      </p:sp>
      <p:sp>
        <p:nvSpPr>
          <p:cNvPr id="8" name="Rectangle 7"/>
          <p:cNvSpPr/>
          <p:nvPr/>
        </p:nvSpPr>
        <p:spPr>
          <a:xfrm>
            <a:off x="2919656" y="0"/>
            <a:ext cx="1459828" cy="598569"/>
          </a:xfrm>
          <a:prstGeom prst="rect">
            <a:avLst/>
          </a:prstGeom>
          <a:solidFill>
            <a:schemeClr val="tx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latin typeface="Arial"/>
                <a:cs typeface="Arial"/>
              </a:rPr>
              <a:t>Results</a:t>
            </a:r>
            <a:endParaRPr lang="en-GB" dirty="0">
              <a:latin typeface="Arial"/>
              <a:cs typeface="Arial"/>
            </a:endParaRPr>
          </a:p>
        </p:txBody>
      </p:sp>
      <p:sp>
        <p:nvSpPr>
          <p:cNvPr id="9" name="Rectangle 8"/>
          <p:cNvSpPr/>
          <p:nvPr/>
        </p:nvSpPr>
        <p:spPr>
          <a:xfrm>
            <a:off x="4379484" y="0"/>
            <a:ext cx="1459828" cy="598569"/>
          </a:xfrm>
          <a:prstGeom prst="rect">
            <a:avLst/>
          </a:prstGeom>
          <a:solidFill>
            <a:schemeClr val="tx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latin typeface="Arial"/>
                <a:cs typeface="Arial"/>
              </a:rPr>
              <a:t>Conclusion</a:t>
            </a:r>
            <a:endParaRPr lang="en-GB" dirty="0">
              <a:latin typeface="Arial"/>
              <a:cs typeface="Arial"/>
            </a:endParaRPr>
          </a:p>
        </p:txBody>
      </p:sp>
      <p:pic>
        <p:nvPicPr>
          <p:cNvPr id="10" name="Picture 9" descr="Screen Shot 2016-07-03 at 8.00.28 PM.png"/>
          <p:cNvPicPr>
            <a:picLocks noChangeAspect="1"/>
          </p:cNvPicPr>
          <p:nvPr/>
        </p:nvPicPr>
        <p:blipFill rotWithShape="1">
          <a:blip r:embed="rId3">
            <a:extLst>
              <a:ext uri="{28A0092B-C50C-407E-A947-70E740481C1C}">
                <a14:useLocalDpi xmlns:a14="http://schemas.microsoft.com/office/drawing/2010/main" val="0"/>
              </a:ext>
            </a:extLst>
          </a:blip>
          <a:srcRect t="3356"/>
          <a:stretch/>
        </p:blipFill>
        <p:spPr>
          <a:xfrm>
            <a:off x="4808401" y="1810317"/>
            <a:ext cx="4229100" cy="3363007"/>
          </a:xfrm>
          <a:prstGeom prst="rect">
            <a:avLst/>
          </a:prstGeom>
        </p:spPr>
      </p:pic>
      <p:sp>
        <p:nvSpPr>
          <p:cNvPr id="11" name="TextBox 10"/>
          <p:cNvSpPr txBox="1"/>
          <p:nvPr/>
        </p:nvSpPr>
        <p:spPr>
          <a:xfrm>
            <a:off x="1489024" y="5606117"/>
            <a:ext cx="6360635" cy="830997"/>
          </a:xfrm>
          <a:prstGeom prst="rect">
            <a:avLst/>
          </a:prstGeom>
          <a:solidFill>
            <a:schemeClr val="tx1"/>
          </a:solidFill>
          <a:ln>
            <a:noFill/>
          </a:ln>
        </p:spPr>
        <p:txBody>
          <a:bodyPr wrap="none" rtlCol="0">
            <a:spAutoFit/>
          </a:bodyPr>
          <a:lstStyle/>
          <a:p>
            <a:pPr algn="ctr"/>
            <a:r>
              <a:rPr lang="en-US" sz="2400" dirty="0" smtClean="0">
                <a:solidFill>
                  <a:schemeClr val="bg1"/>
                </a:solidFill>
                <a:latin typeface="Arial"/>
                <a:cs typeface="Arial"/>
              </a:rPr>
              <a:t>C</a:t>
            </a:r>
            <a:r>
              <a:rPr lang="en-GB" sz="2400" dirty="0" err="1" smtClean="0">
                <a:solidFill>
                  <a:schemeClr val="bg1"/>
                </a:solidFill>
                <a:latin typeface="Arial"/>
                <a:cs typeface="Arial"/>
              </a:rPr>
              <a:t>ardiac</a:t>
            </a:r>
            <a:r>
              <a:rPr lang="en-GB" sz="2400" dirty="0" smtClean="0">
                <a:solidFill>
                  <a:schemeClr val="bg1"/>
                </a:solidFill>
                <a:latin typeface="Arial"/>
                <a:cs typeface="Arial"/>
              </a:rPr>
              <a:t> power output = </a:t>
            </a:r>
          </a:p>
          <a:p>
            <a:r>
              <a:rPr lang="en-GB" sz="2400" dirty="0" smtClean="0">
                <a:solidFill>
                  <a:schemeClr val="bg1"/>
                </a:solidFill>
                <a:latin typeface="Arial"/>
                <a:cs typeface="Arial"/>
              </a:rPr>
              <a:t>cardiac output x mean arterial blood pressure  </a:t>
            </a:r>
            <a:endParaRPr lang="en-GB" sz="2400" dirty="0">
              <a:solidFill>
                <a:schemeClr val="bg1"/>
              </a:solidFill>
              <a:latin typeface="Arial"/>
              <a:cs typeface="Arial"/>
            </a:endParaRPr>
          </a:p>
        </p:txBody>
      </p:sp>
      <p:pic>
        <p:nvPicPr>
          <p:cNvPr id="2" name="Picture 1"/>
          <p:cNvPicPr>
            <a:picLocks noChangeAspect="1"/>
          </p:cNvPicPr>
          <p:nvPr/>
        </p:nvPicPr>
        <p:blipFill>
          <a:blip r:embed="rId4"/>
          <a:stretch>
            <a:fillRect/>
          </a:stretch>
        </p:blipFill>
        <p:spPr>
          <a:xfrm>
            <a:off x="179091" y="1810318"/>
            <a:ext cx="4505328" cy="3383999"/>
          </a:xfrm>
          <a:prstGeom prst="rect">
            <a:avLst/>
          </a:prstGeom>
        </p:spPr>
      </p:pic>
    </p:spTree>
    <p:extLst>
      <p:ext uri="{BB962C8B-B14F-4D97-AF65-F5344CB8AC3E}">
        <p14:creationId xmlns:p14="http://schemas.microsoft.com/office/powerpoint/2010/main" val="257407243"/>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613182010"/>
              </p:ext>
            </p:extLst>
          </p:nvPr>
        </p:nvGraphicFramePr>
        <p:xfrm>
          <a:off x="1420846" y="2075903"/>
          <a:ext cx="6695196" cy="1971040"/>
        </p:xfrm>
        <a:graphic>
          <a:graphicData uri="http://schemas.openxmlformats.org/drawingml/2006/table">
            <a:tbl>
              <a:tblPr firstRow="1" bandRow="1">
                <a:tableStyleId>{073A0DAA-6AF3-43AB-8588-CEC1D06C72B9}</a:tableStyleId>
              </a:tblPr>
              <a:tblGrid>
                <a:gridCol w="1867804"/>
                <a:gridCol w="1479794"/>
                <a:gridCol w="1673799"/>
                <a:gridCol w="1673799"/>
              </a:tblGrid>
              <a:tr h="370840">
                <a:tc>
                  <a:txBody>
                    <a:bodyPr/>
                    <a:lstStyle/>
                    <a:p>
                      <a:endParaRPr lang="en-GB" sz="2400" dirty="0">
                        <a:latin typeface="Arial"/>
                        <a:cs typeface="Arial"/>
                      </a:endParaRPr>
                    </a:p>
                  </a:txBody>
                  <a:tcPr/>
                </a:tc>
                <a:tc>
                  <a:txBody>
                    <a:bodyPr/>
                    <a:lstStyle/>
                    <a:p>
                      <a:pPr algn="ctr">
                        <a:tabLst/>
                      </a:pPr>
                      <a:r>
                        <a:rPr lang="en-GB" sz="2400" dirty="0" smtClean="0">
                          <a:latin typeface="Arial"/>
                          <a:cs typeface="Arial"/>
                        </a:rPr>
                        <a:t>Young</a:t>
                      </a:r>
                      <a:endParaRPr lang="en-GB" sz="2400" dirty="0">
                        <a:latin typeface="Arial"/>
                        <a:cs typeface="Arial"/>
                      </a:endParaRPr>
                    </a:p>
                  </a:txBody>
                  <a:tcPr/>
                </a:tc>
                <a:tc>
                  <a:txBody>
                    <a:bodyPr/>
                    <a:lstStyle/>
                    <a:p>
                      <a:pPr algn="ctr"/>
                      <a:r>
                        <a:rPr lang="en-GB" sz="2400" dirty="0" smtClean="0">
                          <a:latin typeface="Arial"/>
                          <a:cs typeface="Arial"/>
                        </a:rPr>
                        <a:t>Old</a:t>
                      </a:r>
                      <a:endParaRPr lang="en-GB" sz="2400" dirty="0">
                        <a:latin typeface="Arial"/>
                        <a:cs typeface="Arial"/>
                      </a:endParaRPr>
                    </a:p>
                  </a:txBody>
                  <a:tcPr/>
                </a:tc>
                <a:tc>
                  <a:txBody>
                    <a:bodyPr/>
                    <a:lstStyle/>
                    <a:p>
                      <a:pPr algn="ctr"/>
                      <a:r>
                        <a:rPr lang="en-GB" sz="2400" dirty="0" smtClean="0">
                          <a:latin typeface="Arial"/>
                          <a:cs typeface="Arial"/>
                        </a:rPr>
                        <a:t>P</a:t>
                      </a:r>
                      <a:endParaRPr lang="en-GB" sz="2400" dirty="0">
                        <a:latin typeface="Arial"/>
                        <a:cs typeface="Arial"/>
                      </a:endParaRPr>
                    </a:p>
                  </a:txBody>
                  <a:tcPr/>
                </a:tc>
              </a:tr>
              <a:tr h="370840">
                <a:tc>
                  <a:txBody>
                    <a:bodyPr/>
                    <a:lstStyle/>
                    <a:p>
                      <a:pPr algn="l" fontAlgn="ctr"/>
                      <a:r>
                        <a:rPr lang="en-US" sz="2400" u="none" strike="noStrike" dirty="0">
                          <a:effectLst/>
                          <a:latin typeface="Arial"/>
                          <a:cs typeface="Arial"/>
                        </a:rPr>
                        <a:t>Age, </a:t>
                      </a:r>
                      <a:r>
                        <a:rPr lang="en-US" sz="2400" u="none" strike="noStrike" dirty="0" smtClean="0">
                          <a:effectLst/>
                          <a:latin typeface="Arial"/>
                          <a:cs typeface="Arial"/>
                        </a:rPr>
                        <a:t>years</a:t>
                      </a:r>
                      <a:endParaRPr lang="en-US" sz="2400" b="0" i="0" u="none" strike="noStrike" dirty="0">
                        <a:solidFill>
                          <a:srgbClr val="000000"/>
                        </a:solidFill>
                        <a:effectLst/>
                        <a:latin typeface="Arial"/>
                        <a:cs typeface="Arial"/>
                      </a:endParaRPr>
                    </a:p>
                  </a:txBody>
                  <a:tcPr marL="12700" marR="12700" marT="12700" marB="0" anchor="ctr"/>
                </a:tc>
                <a:tc>
                  <a:txBody>
                    <a:bodyPr/>
                    <a:lstStyle/>
                    <a:p>
                      <a:pPr algn="ctr" fontAlgn="ctr"/>
                      <a:r>
                        <a:rPr lang="hr-HR" sz="2400" u="none" strike="noStrike" dirty="0" smtClean="0">
                          <a:effectLst/>
                          <a:latin typeface="Arial"/>
                          <a:cs typeface="Arial"/>
                        </a:rPr>
                        <a:t>44</a:t>
                      </a:r>
                      <a:r>
                        <a:rPr lang="hr-HR" sz="2400" u="none" strike="noStrike" baseline="0" dirty="0" smtClean="0">
                          <a:effectLst/>
                          <a:latin typeface="Arial"/>
                          <a:cs typeface="Arial"/>
                        </a:rPr>
                        <a:t> </a:t>
                      </a:r>
                      <a:r>
                        <a:rPr lang="hr-HR" sz="2400" u="none" strike="noStrike" dirty="0" smtClean="0">
                          <a:effectLst/>
                          <a:latin typeface="Arial"/>
                          <a:cs typeface="Arial"/>
                        </a:rPr>
                        <a:t>± 3</a:t>
                      </a:r>
                      <a:endParaRPr lang="hr-HR" sz="2400" b="0" i="0" u="none" strike="noStrike" dirty="0">
                        <a:solidFill>
                          <a:srgbClr val="000000"/>
                        </a:solidFill>
                        <a:effectLst/>
                        <a:latin typeface="Arial"/>
                        <a:cs typeface="Arial"/>
                      </a:endParaRPr>
                    </a:p>
                  </a:txBody>
                  <a:tcPr marL="12700" marR="12700" marT="12700" marB="0" anchor="ctr"/>
                </a:tc>
                <a:tc>
                  <a:txBody>
                    <a:bodyPr/>
                    <a:lstStyle/>
                    <a:p>
                      <a:pPr algn="ctr" fontAlgn="ctr"/>
                      <a:r>
                        <a:rPr lang="nb-NO" sz="2400" u="none" strike="noStrike" dirty="0" smtClean="0">
                          <a:effectLst/>
                          <a:latin typeface="Arial"/>
                          <a:cs typeface="Arial"/>
                        </a:rPr>
                        <a:t>71±6</a:t>
                      </a:r>
                      <a:endParaRPr lang="nb-NO" sz="2400" b="0" i="0" u="none" strike="noStrike" dirty="0">
                        <a:solidFill>
                          <a:srgbClr val="000000"/>
                        </a:solidFill>
                        <a:effectLst/>
                        <a:latin typeface="Arial"/>
                        <a:cs typeface="Arial"/>
                      </a:endParaRPr>
                    </a:p>
                  </a:txBody>
                  <a:tcPr marL="12700" marR="12700" marT="12700" marB="0" anchor="ctr"/>
                </a:tc>
                <a:tc>
                  <a:txBody>
                    <a:bodyPr/>
                    <a:lstStyle/>
                    <a:p>
                      <a:pPr algn="ctr" fontAlgn="ctr"/>
                      <a:r>
                        <a:rPr lang="nb-NO" sz="2400" u="none" strike="noStrike" dirty="0">
                          <a:effectLst/>
                          <a:latin typeface="Arial"/>
                          <a:cs typeface="Arial"/>
                        </a:rPr>
                        <a:t>0.00</a:t>
                      </a:r>
                      <a:endParaRPr lang="nb-NO" sz="2400" b="0" i="0" u="none" strike="noStrike" dirty="0">
                        <a:solidFill>
                          <a:srgbClr val="000000"/>
                        </a:solidFill>
                        <a:effectLst/>
                        <a:latin typeface="Arial"/>
                        <a:cs typeface="Arial"/>
                      </a:endParaRPr>
                    </a:p>
                  </a:txBody>
                  <a:tcPr marL="12700" marR="12700" marT="12700" marB="0" anchor="ctr"/>
                </a:tc>
              </a:tr>
              <a:tr h="370840">
                <a:tc>
                  <a:txBody>
                    <a:bodyPr/>
                    <a:lstStyle/>
                    <a:p>
                      <a:pPr algn="l" fontAlgn="ctr"/>
                      <a:r>
                        <a:rPr lang="en-US" sz="2400" u="none" strike="noStrike" dirty="0">
                          <a:effectLst/>
                          <a:latin typeface="Arial"/>
                          <a:cs typeface="Arial"/>
                        </a:rPr>
                        <a:t>Weight, kg</a:t>
                      </a:r>
                      <a:endParaRPr lang="en-US" sz="2400" b="0" i="0" u="none" strike="noStrike" dirty="0">
                        <a:solidFill>
                          <a:srgbClr val="000000"/>
                        </a:solidFill>
                        <a:effectLst/>
                        <a:latin typeface="Arial"/>
                        <a:cs typeface="Arial"/>
                      </a:endParaRPr>
                    </a:p>
                  </a:txBody>
                  <a:tcPr marL="12700" marR="12700" marT="12700" marB="0" anchor="ctr"/>
                </a:tc>
                <a:tc>
                  <a:txBody>
                    <a:bodyPr/>
                    <a:lstStyle/>
                    <a:p>
                      <a:pPr algn="ctr" fontAlgn="ctr"/>
                      <a:r>
                        <a:rPr lang="hr-HR" sz="2400" u="none" strike="noStrike" dirty="0" smtClean="0">
                          <a:effectLst/>
                          <a:latin typeface="Arial"/>
                          <a:cs typeface="Arial"/>
                        </a:rPr>
                        <a:t>69±12</a:t>
                      </a:r>
                      <a:endParaRPr lang="hr-HR" sz="2400" b="0" i="0" u="none" strike="noStrike" dirty="0">
                        <a:solidFill>
                          <a:srgbClr val="000000"/>
                        </a:solidFill>
                        <a:effectLst/>
                        <a:latin typeface="Arial"/>
                        <a:cs typeface="Arial"/>
                      </a:endParaRPr>
                    </a:p>
                  </a:txBody>
                  <a:tcPr marL="12700" marR="12700" marT="12700" marB="0" anchor="ctr"/>
                </a:tc>
                <a:tc>
                  <a:txBody>
                    <a:bodyPr/>
                    <a:lstStyle/>
                    <a:p>
                      <a:pPr algn="ctr" fontAlgn="ctr"/>
                      <a:r>
                        <a:rPr lang="hr-HR" sz="2400" u="none" strike="noStrike" dirty="0" smtClean="0">
                          <a:effectLst/>
                          <a:latin typeface="Arial"/>
                          <a:cs typeface="Arial"/>
                        </a:rPr>
                        <a:t>66±10</a:t>
                      </a:r>
                      <a:endParaRPr lang="hr-HR" sz="2400" b="0" i="0" u="none" strike="noStrike" dirty="0">
                        <a:solidFill>
                          <a:srgbClr val="000000"/>
                        </a:solidFill>
                        <a:effectLst/>
                        <a:latin typeface="Arial"/>
                        <a:cs typeface="Arial"/>
                      </a:endParaRPr>
                    </a:p>
                  </a:txBody>
                  <a:tcPr marL="12700" marR="12700" marT="12700" marB="0" anchor="ctr"/>
                </a:tc>
                <a:tc>
                  <a:txBody>
                    <a:bodyPr/>
                    <a:lstStyle/>
                    <a:p>
                      <a:pPr algn="ctr" fontAlgn="ctr"/>
                      <a:r>
                        <a:rPr lang="nb-NO" sz="2400" u="none" strike="noStrike" dirty="0">
                          <a:effectLst/>
                          <a:latin typeface="Arial"/>
                          <a:cs typeface="Arial"/>
                        </a:rPr>
                        <a:t>0.35</a:t>
                      </a:r>
                      <a:endParaRPr lang="nb-NO" sz="2400" b="0" i="0" u="none" strike="noStrike" dirty="0">
                        <a:solidFill>
                          <a:srgbClr val="000000"/>
                        </a:solidFill>
                        <a:effectLst/>
                        <a:latin typeface="Arial"/>
                        <a:cs typeface="Arial"/>
                      </a:endParaRPr>
                    </a:p>
                  </a:txBody>
                  <a:tcPr marL="12700" marR="12700" marT="12700" marB="0" anchor="ctr"/>
                </a:tc>
              </a:tr>
              <a:tr h="370840">
                <a:tc>
                  <a:txBody>
                    <a:bodyPr/>
                    <a:lstStyle/>
                    <a:p>
                      <a:pPr algn="l" fontAlgn="ctr"/>
                      <a:r>
                        <a:rPr lang="en-US" sz="2400" u="none" strike="noStrike" dirty="0">
                          <a:effectLst/>
                          <a:latin typeface="Arial"/>
                          <a:cs typeface="Arial"/>
                        </a:rPr>
                        <a:t>Height, cm</a:t>
                      </a:r>
                      <a:endParaRPr lang="en-US" sz="2400" b="0" i="0" u="none" strike="noStrike" dirty="0">
                        <a:solidFill>
                          <a:srgbClr val="000000"/>
                        </a:solidFill>
                        <a:effectLst/>
                        <a:latin typeface="Arial"/>
                        <a:cs typeface="Arial"/>
                      </a:endParaRPr>
                    </a:p>
                  </a:txBody>
                  <a:tcPr marL="12700" marR="12700" marT="12700" marB="0" anchor="ctr"/>
                </a:tc>
                <a:tc>
                  <a:txBody>
                    <a:bodyPr/>
                    <a:lstStyle/>
                    <a:p>
                      <a:pPr algn="ctr" fontAlgn="ctr"/>
                      <a:r>
                        <a:rPr lang="hr-HR" sz="2400" u="none" strike="noStrike" dirty="0" smtClean="0">
                          <a:effectLst/>
                          <a:latin typeface="Arial"/>
                          <a:cs typeface="Arial"/>
                        </a:rPr>
                        <a:t>166±5</a:t>
                      </a:r>
                      <a:endParaRPr lang="hr-HR" sz="2400" b="0" i="0" u="none" strike="noStrike" dirty="0">
                        <a:solidFill>
                          <a:srgbClr val="000000"/>
                        </a:solidFill>
                        <a:effectLst/>
                        <a:latin typeface="Arial"/>
                        <a:cs typeface="Arial"/>
                      </a:endParaRPr>
                    </a:p>
                  </a:txBody>
                  <a:tcPr marL="12700" marR="12700" marT="12700" marB="0" anchor="ctr"/>
                </a:tc>
                <a:tc>
                  <a:txBody>
                    <a:bodyPr/>
                    <a:lstStyle/>
                    <a:p>
                      <a:pPr algn="ctr" fontAlgn="ctr"/>
                      <a:r>
                        <a:rPr lang="hr-HR" sz="2400" u="none" strike="noStrike" dirty="0" smtClean="0">
                          <a:effectLst/>
                          <a:latin typeface="Arial"/>
                          <a:cs typeface="Arial"/>
                        </a:rPr>
                        <a:t>159±5</a:t>
                      </a:r>
                      <a:endParaRPr lang="hr-HR" sz="2400" b="0" i="0" u="none" strike="noStrike" dirty="0">
                        <a:solidFill>
                          <a:srgbClr val="000000"/>
                        </a:solidFill>
                        <a:effectLst/>
                        <a:latin typeface="Arial"/>
                        <a:cs typeface="Arial"/>
                      </a:endParaRPr>
                    </a:p>
                  </a:txBody>
                  <a:tcPr marL="12700" marR="12700" marT="12700" marB="0" anchor="ctr"/>
                </a:tc>
                <a:tc>
                  <a:txBody>
                    <a:bodyPr/>
                    <a:lstStyle/>
                    <a:p>
                      <a:pPr algn="ctr" fontAlgn="ctr"/>
                      <a:r>
                        <a:rPr lang="nb-NO" sz="2400" u="none" strike="noStrike">
                          <a:effectLst/>
                          <a:latin typeface="Arial"/>
                          <a:cs typeface="Arial"/>
                        </a:rPr>
                        <a:t>0.00</a:t>
                      </a:r>
                      <a:endParaRPr lang="nb-NO" sz="2400" b="0" i="0" u="none" strike="noStrike">
                        <a:solidFill>
                          <a:srgbClr val="000000"/>
                        </a:solidFill>
                        <a:effectLst/>
                        <a:latin typeface="Arial"/>
                        <a:cs typeface="Arial"/>
                      </a:endParaRPr>
                    </a:p>
                  </a:txBody>
                  <a:tcPr marL="12700" marR="12700" marT="12700" marB="0" anchor="ctr"/>
                </a:tc>
              </a:tr>
              <a:tr h="370840">
                <a:tc>
                  <a:txBody>
                    <a:bodyPr/>
                    <a:lstStyle/>
                    <a:p>
                      <a:pPr algn="l" fontAlgn="ctr"/>
                      <a:r>
                        <a:rPr lang="en-US" sz="2400" u="none" strike="noStrike" dirty="0" smtClean="0">
                          <a:effectLst/>
                          <a:latin typeface="Arial"/>
                          <a:cs typeface="Arial"/>
                        </a:rPr>
                        <a:t>BMI, </a:t>
                      </a:r>
                      <a:r>
                        <a:rPr lang="en-US" sz="2400" u="none" strike="noStrike" dirty="0">
                          <a:effectLst/>
                          <a:latin typeface="Arial"/>
                          <a:cs typeface="Arial"/>
                        </a:rPr>
                        <a:t>kg/m</a:t>
                      </a:r>
                      <a:r>
                        <a:rPr lang="en-US" sz="2400" u="none" strike="noStrike" baseline="30000" dirty="0">
                          <a:effectLst/>
                          <a:latin typeface="Arial"/>
                          <a:cs typeface="Arial"/>
                        </a:rPr>
                        <a:t>2</a:t>
                      </a:r>
                      <a:endParaRPr lang="en-US" sz="2400" b="0" i="0" u="none" strike="noStrike" baseline="30000" dirty="0">
                        <a:solidFill>
                          <a:srgbClr val="000000"/>
                        </a:solidFill>
                        <a:effectLst/>
                        <a:latin typeface="Arial"/>
                        <a:cs typeface="Arial"/>
                      </a:endParaRPr>
                    </a:p>
                  </a:txBody>
                  <a:tcPr marL="12700" marR="12700" marT="12700" marB="0" anchor="ctr"/>
                </a:tc>
                <a:tc>
                  <a:txBody>
                    <a:bodyPr/>
                    <a:lstStyle/>
                    <a:p>
                      <a:pPr algn="ctr" fontAlgn="ctr"/>
                      <a:r>
                        <a:rPr lang="hr-HR" sz="2400" u="none" strike="noStrike" dirty="0" smtClean="0">
                          <a:effectLst/>
                          <a:latin typeface="Arial"/>
                          <a:cs typeface="Arial"/>
                        </a:rPr>
                        <a:t>25±4</a:t>
                      </a:r>
                      <a:endParaRPr lang="hr-HR" sz="2400" b="0" i="0" u="none" strike="noStrike" dirty="0">
                        <a:solidFill>
                          <a:srgbClr val="000000"/>
                        </a:solidFill>
                        <a:effectLst/>
                        <a:latin typeface="Arial"/>
                        <a:cs typeface="Arial"/>
                      </a:endParaRPr>
                    </a:p>
                  </a:txBody>
                  <a:tcPr marL="12700" marR="12700" marT="12700" marB="0" anchor="ctr"/>
                </a:tc>
                <a:tc>
                  <a:txBody>
                    <a:bodyPr/>
                    <a:lstStyle/>
                    <a:p>
                      <a:pPr algn="ctr" fontAlgn="ctr"/>
                      <a:r>
                        <a:rPr lang="hr-HR" sz="2400" u="none" strike="noStrike" dirty="0" smtClean="0">
                          <a:effectLst/>
                          <a:latin typeface="Arial"/>
                          <a:cs typeface="Arial"/>
                        </a:rPr>
                        <a:t>26±3</a:t>
                      </a:r>
                      <a:endParaRPr lang="hr-HR" sz="2400" b="0" i="0" u="none" strike="noStrike" dirty="0">
                        <a:solidFill>
                          <a:srgbClr val="000000"/>
                        </a:solidFill>
                        <a:effectLst/>
                        <a:latin typeface="Arial"/>
                        <a:cs typeface="Arial"/>
                      </a:endParaRPr>
                    </a:p>
                  </a:txBody>
                  <a:tcPr marL="12700" marR="12700" marT="12700" marB="0" anchor="ctr"/>
                </a:tc>
                <a:tc>
                  <a:txBody>
                    <a:bodyPr/>
                    <a:lstStyle/>
                    <a:p>
                      <a:pPr algn="ctr" fontAlgn="ctr"/>
                      <a:r>
                        <a:rPr lang="nb-NO" sz="2400" u="none" strike="noStrike" dirty="0">
                          <a:effectLst/>
                          <a:latin typeface="Arial"/>
                          <a:cs typeface="Arial"/>
                        </a:rPr>
                        <a:t>0.59</a:t>
                      </a:r>
                      <a:endParaRPr lang="nb-NO" sz="2400" b="0" i="0" u="none" strike="noStrike" dirty="0">
                        <a:solidFill>
                          <a:srgbClr val="000000"/>
                        </a:solidFill>
                        <a:effectLst/>
                        <a:latin typeface="Arial"/>
                        <a:cs typeface="Arial"/>
                      </a:endParaRPr>
                    </a:p>
                  </a:txBody>
                  <a:tcPr marL="12700" marR="12700" marT="12700" marB="0" anchor="ctr"/>
                </a:tc>
              </a:tr>
            </a:tbl>
          </a:graphicData>
        </a:graphic>
      </p:graphicFrame>
      <p:sp>
        <p:nvSpPr>
          <p:cNvPr id="5" name="Rectangle 4"/>
          <p:cNvSpPr/>
          <p:nvPr/>
        </p:nvSpPr>
        <p:spPr>
          <a:xfrm>
            <a:off x="0" y="0"/>
            <a:ext cx="1459828" cy="598569"/>
          </a:xfrm>
          <a:prstGeom prst="rect">
            <a:avLst/>
          </a:prstGeom>
          <a:solidFill>
            <a:schemeClr val="tx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latin typeface="Arial"/>
                <a:cs typeface="Arial"/>
              </a:rPr>
              <a:t>Background</a:t>
            </a:r>
            <a:endParaRPr lang="en-GB" dirty="0">
              <a:latin typeface="Arial"/>
              <a:cs typeface="Arial"/>
            </a:endParaRPr>
          </a:p>
        </p:txBody>
      </p:sp>
      <p:sp>
        <p:nvSpPr>
          <p:cNvPr id="6" name="Rectangle 5"/>
          <p:cNvSpPr/>
          <p:nvPr/>
        </p:nvSpPr>
        <p:spPr>
          <a:xfrm>
            <a:off x="1459828" y="0"/>
            <a:ext cx="1459828" cy="598569"/>
          </a:xfrm>
          <a:prstGeom prst="rect">
            <a:avLst/>
          </a:prstGeom>
          <a:solidFill>
            <a:srgbClr val="00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solidFill>
                  <a:srgbClr val="FFFFFF"/>
                </a:solidFill>
                <a:latin typeface="Arial"/>
                <a:cs typeface="Arial"/>
              </a:rPr>
              <a:t>Methods</a:t>
            </a:r>
            <a:endParaRPr lang="en-GB" dirty="0">
              <a:solidFill>
                <a:srgbClr val="FFFFFF"/>
              </a:solidFill>
              <a:latin typeface="Arial"/>
              <a:cs typeface="Arial"/>
            </a:endParaRPr>
          </a:p>
        </p:txBody>
      </p:sp>
      <p:sp>
        <p:nvSpPr>
          <p:cNvPr id="7" name="Rectangle 6"/>
          <p:cNvSpPr/>
          <p:nvPr/>
        </p:nvSpPr>
        <p:spPr>
          <a:xfrm>
            <a:off x="2919656" y="0"/>
            <a:ext cx="1459828" cy="598569"/>
          </a:xfrm>
          <a:prstGeom prst="rect">
            <a:avLst/>
          </a:prstGeom>
          <a:solidFill>
            <a:schemeClr val="bg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solidFill>
                  <a:schemeClr val="tx1"/>
                </a:solidFill>
                <a:latin typeface="Arial"/>
                <a:cs typeface="Arial"/>
              </a:rPr>
              <a:t>Results</a:t>
            </a:r>
            <a:endParaRPr lang="en-GB" dirty="0">
              <a:solidFill>
                <a:schemeClr val="tx1"/>
              </a:solidFill>
              <a:latin typeface="Arial"/>
              <a:cs typeface="Arial"/>
            </a:endParaRPr>
          </a:p>
        </p:txBody>
      </p:sp>
      <p:sp>
        <p:nvSpPr>
          <p:cNvPr id="8" name="Rectangle 7"/>
          <p:cNvSpPr/>
          <p:nvPr/>
        </p:nvSpPr>
        <p:spPr>
          <a:xfrm>
            <a:off x="4379484" y="0"/>
            <a:ext cx="1459828" cy="598569"/>
          </a:xfrm>
          <a:prstGeom prst="rect">
            <a:avLst/>
          </a:prstGeom>
          <a:solidFill>
            <a:schemeClr val="tx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latin typeface="Arial"/>
                <a:cs typeface="Arial"/>
              </a:rPr>
              <a:t>Conclusion</a:t>
            </a:r>
            <a:endParaRPr lang="en-GB" dirty="0">
              <a:latin typeface="Arial"/>
              <a:cs typeface="Arial"/>
            </a:endParaRPr>
          </a:p>
        </p:txBody>
      </p:sp>
      <p:sp>
        <p:nvSpPr>
          <p:cNvPr id="10" name="Rectangle 9"/>
          <p:cNvSpPr/>
          <p:nvPr/>
        </p:nvSpPr>
        <p:spPr>
          <a:xfrm>
            <a:off x="1459828" y="1706571"/>
            <a:ext cx="3969393" cy="369332"/>
          </a:xfrm>
          <a:prstGeom prst="rect">
            <a:avLst/>
          </a:prstGeom>
        </p:spPr>
        <p:txBody>
          <a:bodyPr wrap="none">
            <a:spAutoFit/>
          </a:bodyPr>
          <a:lstStyle/>
          <a:p>
            <a:r>
              <a:rPr lang="en-GB" dirty="0" smtClean="0">
                <a:latin typeface="Arial"/>
                <a:cs typeface="Arial"/>
              </a:rPr>
              <a:t>Table 1. Demographic characteristics</a:t>
            </a:r>
            <a:endParaRPr lang="en-GB" dirty="0"/>
          </a:p>
        </p:txBody>
      </p:sp>
    </p:spTree>
    <p:extLst>
      <p:ext uri="{BB962C8B-B14F-4D97-AF65-F5344CB8AC3E}">
        <p14:creationId xmlns:p14="http://schemas.microsoft.com/office/powerpoint/2010/main" val="3649841459"/>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bg1"/>
                </a:solidFill>
                <a:latin typeface="Arial Unicode MS"/>
                <a:cs typeface="Arial Unicode MS"/>
              </a:rPr>
              <a:t>Result</a:t>
            </a:r>
            <a:endParaRPr lang="en-GB" dirty="0">
              <a:solidFill>
                <a:schemeClr val="bg1"/>
              </a:solidFill>
              <a:latin typeface="Arial Unicode MS"/>
              <a:cs typeface="Arial Unicode MS"/>
            </a:endParaRPr>
          </a:p>
        </p:txBody>
      </p:sp>
      <p:graphicFrame>
        <p:nvGraphicFramePr>
          <p:cNvPr id="5" name="Table 4"/>
          <p:cNvGraphicFramePr>
            <a:graphicFrameLocks noGrp="1"/>
          </p:cNvGraphicFramePr>
          <p:nvPr>
            <p:extLst>
              <p:ext uri="{D42A27DB-BD31-4B8C-83A1-F6EECF244321}">
                <p14:modId xmlns:p14="http://schemas.microsoft.com/office/powerpoint/2010/main" val="4063090183"/>
              </p:ext>
            </p:extLst>
          </p:nvPr>
        </p:nvGraphicFramePr>
        <p:xfrm>
          <a:off x="559386" y="1145514"/>
          <a:ext cx="7981759" cy="3985260"/>
        </p:xfrm>
        <a:graphic>
          <a:graphicData uri="http://schemas.openxmlformats.org/drawingml/2006/table">
            <a:tbl>
              <a:tblPr firstRow="1" bandRow="1">
                <a:tableStyleId>{073A0DAA-6AF3-43AB-8588-CEC1D06C72B9}</a:tableStyleId>
              </a:tblPr>
              <a:tblGrid>
                <a:gridCol w="3543508"/>
                <a:gridCol w="1499979"/>
                <a:gridCol w="1968383"/>
                <a:gridCol w="969889"/>
              </a:tblGrid>
              <a:tr h="370840">
                <a:tc>
                  <a:txBody>
                    <a:bodyPr/>
                    <a:lstStyle/>
                    <a:p>
                      <a:pPr algn="ctr"/>
                      <a:endParaRPr lang="en-GB" sz="2000" dirty="0">
                        <a:latin typeface="Arial Unicode MS"/>
                        <a:cs typeface="Arial Unicode MS"/>
                      </a:endParaRPr>
                    </a:p>
                  </a:txBody>
                  <a:tcPr/>
                </a:tc>
                <a:tc>
                  <a:txBody>
                    <a:bodyPr/>
                    <a:lstStyle/>
                    <a:p>
                      <a:pPr algn="ctr">
                        <a:tabLst/>
                      </a:pPr>
                      <a:r>
                        <a:rPr lang="en-GB" sz="2000" dirty="0" smtClean="0">
                          <a:latin typeface="Arial Unicode MS"/>
                          <a:cs typeface="Arial Unicode MS"/>
                        </a:rPr>
                        <a:t>Young</a:t>
                      </a:r>
                      <a:endParaRPr lang="en-GB" sz="2000" dirty="0">
                        <a:latin typeface="Arial Unicode MS"/>
                        <a:cs typeface="Arial Unicode MS"/>
                      </a:endParaRPr>
                    </a:p>
                  </a:txBody>
                  <a:tcPr/>
                </a:tc>
                <a:tc>
                  <a:txBody>
                    <a:bodyPr/>
                    <a:lstStyle/>
                    <a:p>
                      <a:pPr algn="ctr"/>
                      <a:r>
                        <a:rPr lang="en-GB" sz="2000" dirty="0" smtClean="0">
                          <a:latin typeface="Arial Unicode MS"/>
                          <a:cs typeface="Arial Unicode MS"/>
                        </a:rPr>
                        <a:t>Old</a:t>
                      </a:r>
                      <a:endParaRPr lang="en-GB" sz="2000" dirty="0">
                        <a:latin typeface="Arial Unicode MS"/>
                        <a:cs typeface="Arial Unicode MS"/>
                      </a:endParaRPr>
                    </a:p>
                  </a:txBody>
                  <a:tcPr/>
                </a:tc>
                <a:tc>
                  <a:txBody>
                    <a:bodyPr/>
                    <a:lstStyle/>
                    <a:p>
                      <a:pPr algn="ctr"/>
                      <a:r>
                        <a:rPr lang="en-GB" sz="2000" dirty="0" smtClean="0">
                          <a:latin typeface="Arial Unicode MS"/>
                          <a:cs typeface="Arial Unicode MS"/>
                        </a:rPr>
                        <a:t>P</a:t>
                      </a:r>
                      <a:endParaRPr lang="en-GB" sz="2000" dirty="0">
                        <a:latin typeface="Arial Unicode MS"/>
                        <a:cs typeface="Arial Unicode MS"/>
                      </a:endParaRPr>
                    </a:p>
                  </a:txBody>
                  <a:tcPr/>
                </a:tc>
              </a:tr>
              <a:tr h="370840">
                <a:tc gridSpan="4">
                  <a:txBody>
                    <a:bodyPr/>
                    <a:lstStyle/>
                    <a:p>
                      <a:pPr algn="l" fontAlgn="b"/>
                      <a:r>
                        <a:rPr lang="en-US" sz="2000" b="1" u="none" strike="noStrike" dirty="0">
                          <a:effectLst/>
                          <a:latin typeface="Arial Unicode MS"/>
                          <a:cs typeface="Arial Unicode MS"/>
                        </a:rPr>
                        <a:t>Cardiac variables</a:t>
                      </a:r>
                      <a:endParaRPr lang="en-US" sz="2000" b="1" i="0" u="none" strike="noStrike" dirty="0">
                        <a:solidFill>
                          <a:srgbClr val="000000"/>
                        </a:solidFill>
                        <a:effectLst/>
                        <a:latin typeface="Arial Unicode MS"/>
                        <a:cs typeface="Arial Unicode MS"/>
                      </a:endParaRPr>
                    </a:p>
                  </a:txBody>
                  <a:tcPr marL="12700" marR="12700" marT="12700" marB="0" anchor="b"/>
                </a:tc>
                <a:tc hMerge="1">
                  <a:txBody>
                    <a:bodyPr/>
                    <a:lstStyle/>
                    <a:p>
                      <a:endParaRPr lang="en-GB"/>
                    </a:p>
                  </a:txBody>
                  <a:tcPr/>
                </a:tc>
                <a:tc hMerge="1">
                  <a:txBody>
                    <a:bodyPr/>
                    <a:lstStyle/>
                    <a:p>
                      <a:endParaRPr lang="en-GB"/>
                    </a:p>
                  </a:txBody>
                  <a:tcPr/>
                </a:tc>
                <a:tc hMerge="1">
                  <a:txBody>
                    <a:bodyPr/>
                    <a:lstStyle/>
                    <a:p>
                      <a:endParaRPr lang="en-GB" dirty="0"/>
                    </a:p>
                  </a:txBody>
                  <a:tcPr/>
                </a:tc>
              </a:tr>
              <a:tr h="370840">
                <a:tc>
                  <a:txBody>
                    <a:bodyPr/>
                    <a:lstStyle/>
                    <a:p>
                      <a:pPr algn="l" fontAlgn="b"/>
                      <a:r>
                        <a:rPr lang="en-US" sz="2000" u="none" strike="noStrike" dirty="0">
                          <a:effectLst/>
                          <a:latin typeface="Arial Unicode MS"/>
                          <a:cs typeface="Arial Unicode MS"/>
                        </a:rPr>
                        <a:t>Left ventricular ejection fraction, %</a:t>
                      </a:r>
                      <a:endParaRPr lang="en-US" sz="2000" b="0" i="0" u="none" strike="noStrike" dirty="0">
                        <a:solidFill>
                          <a:srgbClr val="000000"/>
                        </a:solidFill>
                        <a:effectLst/>
                        <a:latin typeface="Arial Unicode MS"/>
                        <a:cs typeface="Arial Unicode MS"/>
                      </a:endParaRPr>
                    </a:p>
                  </a:txBody>
                  <a:tcPr marL="12700" marR="12700" marT="12700" marB="0" anchor="b"/>
                </a:tc>
                <a:tc>
                  <a:txBody>
                    <a:bodyPr/>
                    <a:lstStyle/>
                    <a:p>
                      <a:pPr algn="ctr" fontAlgn="ctr"/>
                      <a:r>
                        <a:rPr lang="hr-HR" sz="2000" u="none" strike="noStrike" dirty="0" smtClean="0">
                          <a:effectLst/>
                          <a:latin typeface="Arial Unicode MS"/>
                          <a:cs typeface="Arial Unicode MS"/>
                        </a:rPr>
                        <a:t>59±8</a:t>
                      </a:r>
                      <a:endParaRPr lang="hr-HR" sz="2000" b="0" i="0" u="none" strike="noStrike" dirty="0">
                        <a:solidFill>
                          <a:srgbClr val="000000"/>
                        </a:solidFill>
                        <a:effectLst/>
                        <a:latin typeface="Arial Unicode MS"/>
                        <a:cs typeface="Arial Unicode MS"/>
                      </a:endParaRPr>
                    </a:p>
                  </a:txBody>
                  <a:tcPr marL="12700" marR="12700" marT="12700" marB="0" anchor="ctr"/>
                </a:tc>
                <a:tc>
                  <a:txBody>
                    <a:bodyPr/>
                    <a:lstStyle/>
                    <a:p>
                      <a:pPr algn="ctr" fontAlgn="ctr"/>
                      <a:r>
                        <a:rPr lang="nb-NO" sz="2000" u="none" strike="noStrike" dirty="0" smtClean="0">
                          <a:effectLst/>
                          <a:latin typeface="Arial Unicode MS"/>
                          <a:cs typeface="Arial Unicode MS"/>
                        </a:rPr>
                        <a:t>66±6</a:t>
                      </a:r>
                      <a:endParaRPr lang="nb-NO" sz="2000" b="0" i="0" u="none" strike="noStrike" dirty="0">
                        <a:solidFill>
                          <a:srgbClr val="000000"/>
                        </a:solidFill>
                        <a:effectLst/>
                        <a:latin typeface="Arial Unicode MS"/>
                        <a:cs typeface="Arial Unicode MS"/>
                      </a:endParaRPr>
                    </a:p>
                  </a:txBody>
                  <a:tcPr marL="12700" marR="12700" marT="12700" marB="0" anchor="ctr"/>
                </a:tc>
                <a:tc>
                  <a:txBody>
                    <a:bodyPr/>
                    <a:lstStyle/>
                    <a:p>
                      <a:pPr algn="ctr" fontAlgn="ctr"/>
                      <a:r>
                        <a:rPr lang="nb-NO" sz="2000" u="none" strike="noStrike" dirty="0">
                          <a:effectLst/>
                          <a:latin typeface="Arial Unicode MS"/>
                          <a:cs typeface="Arial Unicode MS"/>
                        </a:rPr>
                        <a:t>0.01</a:t>
                      </a:r>
                      <a:endParaRPr lang="nb-NO" sz="2000" b="0" i="0" u="none" strike="noStrike" dirty="0">
                        <a:solidFill>
                          <a:srgbClr val="000000"/>
                        </a:solidFill>
                        <a:effectLst/>
                        <a:latin typeface="Arial Unicode MS"/>
                        <a:cs typeface="Arial Unicode MS"/>
                      </a:endParaRPr>
                    </a:p>
                  </a:txBody>
                  <a:tcPr marL="12700" marR="12700" marT="12700" marB="0" anchor="ctr"/>
                </a:tc>
              </a:tr>
              <a:tr h="370840">
                <a:tc>
                  <a:txBody>
                    <a:bodyPr/>
                    <a:lstStyle/>
                    <a:p>
                      <a:pPr algn="l" fontAlgn="b"/>
                      <a:r>
                        <a:rPr lang="fr-FR" sz="2000" u="none" strike="noStrike" dirty="0" err="1">
                          <a:effectLst/>
                          <a:latin typeface="Arial Unicode MS"/>
                          <a:cs typeface="Arial Unicode MS"/>
                        </a:rPr>
                        <a:t>PCr</a:t>
                      </a:r>
                      <a:r>
                        <a:rPr lang="fr-FR" sz="2000" u="none" strike="noStrike" dirty="0">
                          <a:effectLst/>
                          <a:latin typeface="Arial Unicode MS"/>
                          <a:cs typeface="Arial Unicode MS"/>
                        </a:rPr>
                        <a:t>/ATP ratio</a:t>
                      </a:r>
                      <a:endParaRPr lang="fr-FR" sz="2000" b="0" i="0" u="none" strike="noStrike" dirty="0">
                        <a:solidFill>
                          <a:srgbClr val="000000"/>
                        </a:solidFill>
                        <a:effectLst/>
                        <a:latin typeface="Arial Unicode MS"/>
                        <a:cs typeface="Arial Unicode MS"/>
                      </a:endParaRPr>
                    </a:p>
                  </a:txBody>
                  <a:tcPr marL="12700" marR="12700" marT="12700" marB="0" anchor="b"/>
                </a:tc>
                <a:tc>
                  <a:txBody>
                    <a:bodyPr/>
                    <a:lstStyle/>
                    <a:p>
                      <a:pPr algn="ctr" fontAlgn="ctr"/>
                      <a:r>
                        <a:rPr lang="hr-HR" sz="2000" u="none" strike="noStrike" dirty="0">
                          <a:effectLst/>
                          <a:latin typeface="Arial Unicode MS"/>
                          <a:cs typeface="Arial Unicode MS"/>
                        </a:rPr>
                        <a:t>2.3±0.6</a:t>
                      </a:r>
                      <a:endParaRPr lang="hr-HR" sz="2000" b="0" i="0" u="none" strike="noStrike" dirty="0">
                        <a:solidFill>
                          <a:srgbClr val="000000"/>
                        </a:solidFill>
                        <a:effectLst/>
                        <a:latin typeface="Arial Unicode MS"/>
                        <a:cs typeface="Arial Unicode MS"/>
                      </a:endParaRPr>
                    </a:p>
                  </a:txBody>
                  <a:tcPr marL="12700" marR="12700" marT="12700" marB="0" anchor="ctr"/>
                </a:tc>
                <a:tc>
                  <a:txBody>
                    <a:bodyPr/>
                    <a:lstStyle/>
                    <a:p>
                      <a:pPr algn="ctr" fontAlgn="ctr"/>
                      <a:r>
                        <a:rPr lang="nb-NO" sz="2000" u="none" strike="noStrike">
                          <a:effectLst/>
                          <a:latin typeface="Arial Unicode MS"/>
                          <a:cs typeface="Arial Unicode MS"/>
                        </a:rPr>
                        <a:t>1.9±0.5</a:t>
                      </a:r>
                      <a:endParaRPr lang="nb-NO" sz="2000" b="0" i="0" u="none" strike="noStrike">
                        <a:solidFill>
                          <a:srgbClr val="000000"/>
                        </a:solidFill>
                        <a:effectLst/>
                        <a:latin typeface="Arial Unicode MS"/>
                        <a:cs typeface="Arial Unicode MS"/>
                      </a:endParaRPr>
                    </a:p>
                  </a:txBody>
                  <a:tcPr marL="12700" marR="12700" marT="12700" marB="0" anchor="ctr"/>
                </a:tc>
                <a:tc>
                  <a:txBody>
                    <a:bodyPr/>
                    <a:lstStyle/>
                    <a:p>
                      <a:pPr algn="ctr" fontAlgn="ctr"/>
                      <a:r>
                        <a:rPr lang="nb-NO" sz="2000" u="none" strike="noStrike">
                          <a:effectLst/>
                          <a:latin typeface="Arial Unicode MS"/>
                          <a:cs typeface="Arial Unicode MS"/>
                        </a:rPr>
                        <a:t>0.03</a:t>
                      </a:r>
                      <a:endParaRPr lang="nb-NO" sz="2000" b="0" i="0" u="none" strike="noStrike">
                        <a:solidFill>
                          <a:srgbClr val="000000"/>
                        </a:solidFill>
                        <a:effectLst/>
                        <a:latin typeface="Arial Unicode MS"/>
                        <a:cs typeface="Arial Unicode MS"/>
                      </a:endParaRPr>
                    </a:p>
                  </a:txBody>
                  <a:tcPr marL="12700" marR="12700" marT="12700" marB="0" anchor="ctr"/>
                </a:tc>
              </a:tr>
              <a:tr h="370840">
                <a:tc>
                  <a:txBody>
                    <a:bodyPr/>
                    <a:lstStyle/>
                    <a:p>
                      <a:pPr algn="l" fontAlgn="b"/>
                      <a:r>
                        <a:rPr lang="en-US" sz="2000" u="none" strike="noStrike" dirty="0">
                          <a:effectLst/>
                          <a:latin typeface="Arial Unicode MS"/>
                          <a:cs typeface="Arial Unicode MS"/>
                        </a:rPr>
                        <a:t>E/A ratio</a:t>
                      </a:r>
                      <a:endParaRPr lang="en-US" sz="2000" b="0" i="0" u="none" strike="noStrike" dirty="0">
                        <a:solidFill>
                          <a:srgbClr val="000000"/>
                        </a:solidFill>
                        <a:effectLst/>
                        <a:latin typeface="Arial Unicode MS"/>
                        <a:cs typeface="Arial Unicode MS"/>
                      </a:endParaRPr>
                    </a:p>
                  </a:txBody>
                  <a:tcPr marL="12700" marR="12700" marT="12700" marB="0" anchor="b"/>
                </a:tc>
                <a:tc>
                  <a:txBody>
                    <a:bodyPr/>
                    <a:lstStyle/>
                    <a:p>
                      <a:pPr algn="ctr" fontAlgn="ctr"/>
                      <a:r>
                        <a:rPr lang="hr-HR" sz="2000" u="none" strike="noStrike" dirty="0" smtClean="0">
                          <a:effectLst/>
                          <a:latin typeface="Arial Unicode MS"/>
                          <a:cs typeface="Arial Unicode MS"/>
                        </a:rPr>
                        <a:t>3±2</a:t>
                      </a:r>
                      <a:endParaRPr lang="hr-HR" sz="2000" b="0" i="0" u="none" strike="noStrike" dirty="0">
                        <a:solidFill>
                          <a:srgbClr val="000000"/>
                        </a:solidFill>
                        <a:effectLst/>
                        <a:latin typeface="Arial Unicode MS"/>
                        <a:cs typeface="Arial Unicode MS"/>
                      </a:endParaRPr>
                    </a:p>
                  </a:txBody>
                  <a:tcPr marL="12700" marR="12700" marT="12700" marB="0" anchor="ctr"/>
                </a:tc>
                <a:tc>
                  <a:txBody>
                    <a:bodyPr/>
                    <a:lstStyle/>
                    <a:p>
                      <a:pPr algn="ctr" fontAlgn="ctr"/>
                      <a:r>
                        <a:rPr lang="nb-NO" sz="2000" u="none" strike="noStrike" dirty="0" smtClean="0">
                          <a:effectLst/>
                          <a:latin typeface="Arial Unicode MS"/>
                          <a:cs typeface="Arial Unicode MS"/>
                        </a:rPr>
                        <a:t>1±1</a:t>
                      </a:r>
                      <a:endParaRPr lang="nb-NO" sz="2000" b="0" i="0" u="none" strike="noStrike" dirty="0">
                        <a:solidFill>
                          <a:srgbClr val="000000"/>
                        </a:solidFill>
                        <a:effectLst/>
                        <a:latin typeface="Arial Unicode MS"/>
                        <a:cs typeface="Arial Unicode MS"/>
                      </a:endParaRPr>
                    </a:p>
                  </a:txBody>
                  <a:tcPr marL="12700" marR="12700" marT="12700" marB="0" anchor="ctr"/>
                </a:tc>
                <a:tc>
                  <a:txBody>
                    <a:bodyPr/>
                    <a:lstStyle/>
                    <a:p>
                      <a:pPr algn="ctr" fontAlgn="ctr"/>
                      <a:r>
                        <a:rPr lang="nb-NO" sz="2000" u="none" strike="noStrike">
                          <a:effectLst/>
                          <a:latin typeface="Arial Unicode MS"/>
                          <a:cs typeface="Arial Unicode MS"/>
                        </a:rPr>
                        <a:t>0.00</a:t>
                      </a:r>
                      <a:endParaRPr lang="nb-NO" sz="2000" b="0" i="0" u="none" strike="noStrike">
                        <a:solidFill>
                          <a:srgbClr val="000000"/>
                        </a:solidFill>
                        <a:effectLst/>
                        <a:latin typeface="Arial Unicode MS"/>
                        <a:cs typeface="Arial Unicode MS"/>
                      </a:endParaRPr>
                    </a:p>
                  </a:txBody>
                  <a:tcPr marL="12700" marR="12700" marT="12700" marB="0" anchor="ctr"/>
                </a:tc>
              </a:tr>
              <a:tr h="370840">
                <a:tc gridSpan="4">
                  <a:txBody>
                    <a:bodyPr/>
                    <a:lstStyle/>
                    <a:p>
                      <a:pPr algn="l" fontAlgn="b"/>
                      <a:r>
                        <a:rPr lang="sk-SK" sz="2000" b="1" u="none" strike="noStrike" dirty="0">
                          <a:effectLst/>
                          <a:latin typeface="Arial Unicode MS"/>
                          <a:cs typeface="Arial Unicode MS"/>
                        </a:rPr>
                        <a:t>Cardiac performance</a:t>
                      </a:r>
                      <a:endParaRPr lang="sk-SK" sz="2000" b="1" i="0" u="none" strike="noStrike" dirty="0">
                        <a:solidFill>
                          <a:srgbClr val="000000"/>
                        </a:solidFill>
                        <a:effectLst/>
                        <a:latin typeface="Arial Unicode MS"/>
                        <a:cs typeface="Arial Unicode MS"/>
                      </a:endParaRPr>
                    </a:p>
                  </a:txBody>
                  <a:tcPr marL="12700" marR="12700" marT="12700" marB="0" anchor="b"/>
                </a:tc>
                <a:tc hMerge="1">
                  <a:txBody>
                    <a:bodyPr/>
                    <a:lstStyle/>
                    <a:p>
                      <a:endParaRPr lang="en-GB"/>
                    </a:p>
                  </a:txBody>
                  <a:tcPr/>
                </a:tc>
                <a:tc hMerge="1">
                  <a:txBody>
                    <a:bodyPr/>
                    <a:lstStyle/>
                    <a:p>
                      <a:endParaRPr lang="en-GB"/>
                    </a:p>
                  </a:txBody>
                  <a:tcPr/>
                </a:tc>
                <a:tc hMerge="1">
                  <a:txBody>
                    <a:bodyPr/>
                    <a:lstStyle/>
                    <a:p>
                      <a:endParaRPr lang="en-GB"/>
                    </a:p>
                  </a:txBody>
                  <a:tcPr/>
                </a:tc>
              </a:tr>
              <a:tr h="370840">
                <a:tc>
                  <a:txBody>
                    <a:bodyPr/>
                    <a:lstStyle/>
                    <a:p>
                      <a:pPr algn="l" fontAlgn="ctr"/>
                      <a:r>
                        <a:rPr lang="sk-SK" sz="2000" u="none" strike="noStrike" dirty="0" smtClean="0">
                          <a:effectLst/>
                          <a:latin typeface="Arial Unicode MS"/>
                          <a:cs typeface="Arial Unicode MS"/>
                        </a:rPr>
                        <a:t>Peak cardiac </a:t>
                      </a:r>
                      <a:r>
                        <a:rPr lang="sk-SK" sz="2000" u="none" strike="noStrike" dirty="0">
                          <a:effectLst/>
                          <a:latin typeface="Arial Unicode MS"/>
                          <a:cs typeface="Arial Unicode MS"/>
                        </a:rPr>
                        <a:t>output, L/min</a:t>
                      </a:r>
                      <a:endParaRPr lang="sk-SK" sz="2000" b="0" i="0" u="none" strike="noStrike" dirty="0">
                        <a:solidFill>
                          <a:srgbClr val="000000"/>
                        </a:solidFill>
                        <a:effectLst/>
                        <a:latin typeface="Arial Unicode MS"/>
                        <a:cs typeface="Arial Unicode MS"/>
                      </a:endParaRPr>
                    </a:p>
                  </a:txBody>
                  <a:tcPr marL="12700" marR="12700" marT="12700" marB="0" anchor="ctr"/>
                </a:tc>
                <a:tc>
                  <a:txBody>
                    <a:bodyPr/>
                    <a:lstStyle/>
                    <a:p>
                      <a:pPr algn="ctr" fontAlgn="ctr"/>
                      <a:r>
                        <a:rPr lang="hr-HR" sz="2000" u="none" strike="noStrike" dirty="0" smtClean="0">
                          <a:effectLst/>
                          <a:latin typeface="Arial Unicode MS"/>
                          <a:cs typeface="Arial Unicode MS"/>
                        </a:rPr>
                        <a:t>15±3</a:t>
                      </a:r>
                      <a:endParaRPr lang="hr-HR" sz="2000" b="0" i="0" u="none" strike="noStrike" dirty="0">
                        <a:solidFill>
                          <a:srgbClr val="000000"/>
                        </a:solidFill>
                        <a:effectLst/>
                        <a:latin typeface="Arial Unicode MS"/>
                        <a:cs typeface="Arial Unicode MS"/>
                      </a:endParaRPr>
                    </a:p>
                  </a:txBody>
                  <a:tcPr marL="12700" marR="12700" marT="12700" marB="0" anchor="ctr"/>
                </a:tc>
                <a:tc>
                  <a:txBody>
                    <a:bodyPr/>
                    <a:lstStyle/>
                    <a:p>
                      <a:pPr algn="ctr" fontAlgn="ctr"/>
                      <a:r>
                        <a:rPr lang="hr-HR" sz="2000" u="none" strike="noStrike" dirty="0" smtClean="0">
                          <a:effectLst/>
                          <a:latin typeface="Arial Unicode MS"/>
                          <a:cs typeface="Arial Unicode MS"/>
                        </a:rPr>
                        <a:t>12±2</a:t>
                      </a:r>
                      <a:endParaRPr lang="hr-HR" sz="2000" b="0" i="0" u="none" strike="noStrike" dirty="0">
                        <a:solidFill>
                          <a:srgbClr val="000000"/>
                        </a:solidFill>
                        <a:effectLst/>
                        <a:latin typeface="Arial Unicode MS"/>
                        <a:cs typeface="Arial Unicode MS"/>
                      </a:endParaRPr>
                    </a:p>
                  </a:txBody>
                  <a:tcPr marL="12700" marR="12700" marT="12700" marB="0" anchor="ctr"/>
                </a:tc>
                <a:tc>
                  <a:txBody>
                    <a:bodyPr/>
                    <a:lstStyle/>
                    <a:p>
                      <a:pPr algn="ctr" fontAlgn="ctr"/>
                      <a:r>
                        <a:rPr lang="nb-NO" sz="2000" u="none" strike="noStrike" dirty="0">
                          <a:effectLst/>
                          <a:latin typeface="Arial Unicode MS"/>
                          <a:cs typeface="Arial Unicode MS"/>
                        </a:rPr>
                        <a:t>0.00</a:t>
                      </a:r>
                      <a:endParaRPr lang="nb-NO" sz="2000" b="0" i="0" u="none" strike="noStrike" dirty="0">
                        <a:solidFill>
                          <a:srgbClr val="000000"/>
                        </a:solidFill>
                        <a:effectLst/>
                        <a:latin typeface="Arial Unicode MS"/>
                        <a:cs typeface="Arial Unicode MS"/>
                      </a:endParaRPr>
                    </a:p>
                  </a:txBody>
                  <a:tcPr marL="12700" marR="12700" marT="12700" marB="0" anchor="ctr"/>
                </a:tc>
              </a:tr>
              <a:tr h="370840">
                <a:tc>
                  <a:txBody>
                    <a:bodyPr/>
                    <a:lstStyle/>
                    <a:p>
                      <a:pPr algn="l" fontAlgn="ctr"/>
                      <a:r>
                        <a:rPr lang="en-US" sz="2000" u="none" strike="noStrike" dirty="0" smtClean="0">
                          <a:effectLst/>
                          <a:latin typeface="Arial Unicode MS"/>
                          <a:cs typeface="Arial Unicode MS"/>
                        </a:rPr>
                        <a:t>Peak</a:t>
                      </a:r>
                      <a:r>
                        <a:rPr lang="en-US" sz="2000" u="none" strike="noStrike" baseline="0" dirty="0" smtClean="0">
                          <a:effectLst/>
                          <a:latin typeface="Arial Unicode MS"/>
                          <a:cs typeface="Arial Unicode MS"/>
                        </a:rPr>
                        <a:t> h</a:t>
                      </a:r>
                      <a:r>
                        <a:rPr lang="en-US" sz="2000" u="none" strike="noStrike" dirty="0" smtClean="0">
                          <a:effectLst/>
                          <a:latin typeface="Arial Unicode MS"/>
                          <a:cs typeface="Arial Unicode MS"/>
                        </a:rPr>
                        <a:t>eart </a:t>
                      </a:r>
                      <a:r>
                        <a:rPr lang="en-US" sz="2000" u="none" strike="noStrike" dirty="0">
                          <a:effectLst/>
                          <a:latin typeface="Arial Unicode MS"/>
                          <a:cs typeface="Arial Unicode MS"/>
                        </a:rPr>
                        <a:t>rate, beats/min</a:t>
                      </a:r>
                      <a:endParaRPr lang="en-US" sz="2000" b="0" i="0" u="none" strike="noStrike" dirty="0">
                        <a:solidFill>
                          <a:srgbClr val="000000"/>
                        </a:solidFill>
                        <a:effectLst/>
                        <a:latin typeface="Arial Unicode MS"/>
                        <a:cs typeface="Arial Unicode MS"/>
                      </a:endParaRPr>
                    </a:p>
                  </a:txBody>
                  <a:tcPr marL="12700" marR="12700" marT="12700" marB="0" anchor="ctr"/>
                </a:tc>
                <a:tc>
                  <a:txBody>
                    <a:bodyPr/>
                    <a:lstStyle/>
                    <a:p>
                      <a:pPr algn="ctr" fontAlgn="ctr"/>
                      <a:r>
                        <a:rPr lang="hr-HR" sz="2000" u="none" strike="noStrike" dirty="0" smtClean="0">
                          <a:effectLst/>
                          <a:latin typeface="Arial Unicode MS"/>
                          <a:cs typeface="Arial Unicode MS"/>
                        </a:rPr>
                        <a:t>169±10</a:t>
                      </a:r>
                      <a:endParaRPr lang="hr-HR" sz="2000" b="0" i="0" u="none" strike="noStrike" dirty="0">
                        <a:solidFill>
                          <a:srgbClr val="000000"/>
                        </a:solidFill>
                        <a:effectLst/>
                        <a:latin typeface="Arial Unicode MS"/>
                        <a:cs typeface="Arial Unicode MS"/>
                      </a:endParaRPr>
                    </a:p>
                  </a:txBody>
                  <a:tcPr marL="12700" marR="12700" marT="12700" marB="0" anchor="ctr"/>
                </a:tc>
                <a:tc>
                  <a:txBody>
                    <a:bodyPr/>
                    <a:lstStyle/>
                    <a:p>
                      <a:pPr algn="ctr" fontAlgn="ctr"/>
                      <a:r>
                        <a:rPr lang="hr-HR" sz="2000" u="none" strike="noStrike" dirty="0" smtClean="0">
                          <a:effectLst/>
                          <a:latin typeface="Arial Unicode MS"/>
                          <a:cs typeface="Arial Unicode MS"/>
                        </a:rPr>
                        <a:t>140± 15</a:t>
                      </a:r>
                      <a:endParaRPr lang="hr-HR" sz="2000" b="0" i="0" u="none" strike="noStrike" dirty="0">
                        <a:solidFill>
                          <a:srgbClr val="000000"/>
                        </a:solidFill>
                        <a:effectLst/>
                        <a:latin typeface="Arial Unicode MS"/>
                        <a:cs typeface="Arial Unicode MS"/>
                      </a:endParaRPr>
                    </a:p>
                  </a:txBody>
                  <a:tcPr marL="12700" marR="12700" marT="12700" marB="0" anchor="ctr"/>
                </a:tc>
                <a:tc>
                  <a:txBody>
                    <a:bodyPr/>
                    <a:lstStyle/>
                    <a:p>
                      <a:pPr algn="ctr" fontAlgn="ctr"/>
                      <a:r>
                        <a:rPr lang="nb-NO" sz="2000" u="none" strike="noStrike" dirty="0">
                          <a:effectLst/>
                          <a:latin typeface="Arial Unicode MS"/>
                          <a:cs typeface="Arial Unicode MS"/>
                        </a:rPr>
                        <a:t>0.00</a:t>
                      </a:r>
                      <a:endParaRPr lang="nb-NO" sz="2000" b="0" i="0" u="none" strike="noStrike" dirty="0">
                        <a:solidFill>
                          <a:srgbClr val="000000"/>
                        </a:solidFill>
                        <a:effectLst/>
                        <a:latin typeface="Arial Unicode MS"/>
                        <a:cs typeface="Arial Unicode MS"/>
                      </a:endParaRPr>
                    </a:p>
                  </a:txBody>
                  <a:tcPr marL="12700" marR="12700" marT="12700" marB="0" anchor="ctr"/>
                </a:tc>
              </a:tr>
              <a:tr h="370840">
                <a:tc>
                  <a:txBody>
                    <a:bodyPr/>
                    <a:lstStyle/>
                    <a:p>
                      <a:pPr algn="l" fontAlgn="ctr"/>
                      <a:r>
                        <a:rPr lang="en-US" sz="2000" u="none" strike="noStrike" dirty="0" smtClean="0">
                          <a:effectLst/>
                          <a:latin typeface="Arial Unicode MS"/>
                          <a:cs typeface="Arial Unicode MS"/>
                        </a:rPr>
                        <a:t>Peak</a:t>
                      </a:r>
                      <a:r>
                        <a:rPr lang="en-US" sz="2000" u="none" strike="noStrike" baseline="0" dirty="0" smtClean="0">
                          <a:effectLst/>
                          <a:latin typeface="Arial Unicode MS"/>
                          <a:cs typeface="Arial Unicode MS"/>
                        </a:rPr>
                        <a:t> c</a:t>
                      </a:r>
                      <a:r>
                        <a:rPr lang="en-US" sz="2000" u="none" strike="noStrike" dirty="0" smtClean="0">
                          <a:effectLst/>
                          <a:latin typeface="Arial Unicode MS"/>
                          <a:cs typeface="Arial Unicode MS"/>
                        </a:rPr>
                        <a:t>ardiac </a:t>
                      </a:r>
                      <a:r>
                        <a:rPr lang="en-US" sz="2000" u="none" strike="noStrike" dirty="0">
                          <a:effectLst/>
                          <a:latin typeface="Arial Unicode MS"/>
                          <a:cs typeface="Arial Unicode MS"/>
                        </a:rPr>
                        <a:t>power output, W</a:t>
                      </a:r>
                      <a:endParaRPr lang="en-US" sz="2000" b="0" i="0" u="none" strike="noStrike" dirty="0">
                        <a:solidFill>
                          <a:srgbClr val="000000"/>
                        </a:solidFill>
                        <a:effectLst/>
                        <a:latin typeface="Arial Unicode MS"/>
                        <a:cs typeface="Arial Unicode MS"/>
                      </a:endParaRPr>
                    </a:p>
                  </a:txBody>
                  <a:tcPr marL="12700" marR="12700" marT="12700" marB="0" anchor="ctr"/>
                </a:tc>
                <a:tc>
                  <a:txBody>
                    <a:bodyPr/>
                    <a:lstStyle/>
                    <a:p>
                      <a:pPr algn="ctr" fontAlgn="ctr"/>
                      <a:r>
                        <a:rPr lang="hr-HR" sz="2000" u="none" strike="noStrike" dirty="0" smtClean="0">
                          <a:effectLst/>
                          <a:latin typeface="Arial Unicode MS"/>
                          <a:cs typeface="Arial Unicode MS"/>
                        </a:rPr>
                        <a:t>4.1±0.8</a:t>
                      </a:r>
                      <a:endParaRPr lang="hr-HR" sz="2000" b="0" i="0" u="none" strike="noStrike" dirty="0">
                        <a:solidFill>
                          <a:srgbClr val="000000"/>
                        </a:solidFill>
                        <a:effectLst/>
                        <a:latin typeface="Arial Unicode MS"/>
                        <a:cs typeface="Arial Unicode MS"/>
                      </a:endParaRPr>
                    </a:p>
                  </a:txBody>
                  <a:tcPr marL="12700" marR="12700" marT="12700" marB="0" anchor="ctr"/>
                </a:tc>
                <a:tc>
                  <a:txBody>
                    <a:bodyPr/>
                    <a:lstStyle/>
                    <a:p>
                      <a:pPr algn="ctr" fontAlgn="ctr"/>
                      <a:r>
                        <a:rPr lang="hr-HR" sz="2000" u="none" strike="noStrike" dirty="0" smtClean="0">
                          <a:effectLst/>
                          <a:latin typeface="Arial Unicode MS"/>
                          <a:cs typeface="Arial Unicode MS"/>
                        </a:rPr>
                        <a:t>3.3±0.7</a:t>
                      </a:r>
                      <a:endParaRPr lang="hr-HR" sz="2000" b="0" i="0" u="none" strike="noStrike" dirty="0">
                        <a:solidFill>
                          <a:srgbClr val="000000"/>
                        </a:solidFill>
                        <a:effectLst/>
                        <a:latin typeface="Arial Unicode MS"/>
                        <a:cs typeface="Arial Unicode MS"/>
                      </a:endParaRPr>
                    </a:p>
                  </a:txBody>
                  <a:tcPr marL="12700" marR="12700" marT="12700" marB="0" anchor="ctr"/>
                </a:tc>
                <a:tc>
                  <a:txBody>
                    <a:bodyPr/>
                    <a:lstStyle/>
                    <a:p>
                      <a:pPr algn="ctr" fontAlgn="ctr"/>
                      <a:r>
                        <a:rPr lang="nb-NO" sz="2000" u="none" strike="noStrike" dirty="0">
                          <a:effectLst/>
                          <a:latin typeface="Arial Unicode MS"/>
                          <a:cs typeface="Arial Unicode MS"/>
                        </a:rPr>
                        <a:t>0.01</a:t>
                      </a:r>
                      <a:endParaRPr lang="nb-NO" sz="2000" b="0" i="0" u="none" strike="noStrike" dirty="0">
                        <a:solidFill>
                          <a:srgbClr val="000000"/>
                        </a:solidFill>
                        <a:effectLst/>
                        <a:latin typeface="Arial Unicode MS"/>
                        <a:cs typeface="Arial Unicode MS"/>
                      </a:endParaRPr>
                    </a:p>
                  </a:txBody>
                  <a:tcPr marL="12700" marR="12700" marT="12700" marB="0" anchor="ctr"/>
                </a:tc>
              </a:tr>
              <a:tr h="370840">
                <a:tc>
                  <a:txBody>
                    <a:bodyPr/>
                    <a:lstStyle/>
                    <a:p>
                      <a:pPr algn="l" fontAlgn="ctr"/>
                      <a:r>
                        <a:rPr lang="en-US" sz="2000" u="none" strike="noStrike" dirty="0" smtClean="0">
                          <a:effectLst/>
                          <a:latin typeface="Arial Unicode MS"/>
                          <a:cs typeface="Arial Unicode MS"/>
                        </a:rPr>
                        <a:t>Peak O</a:t>
                      </a:r>
                      <a:r>
                        <a:rPr lang="en-US" sz="2000" u="none" strike="noStrike" baseline="-25000" dirty="0" smtClean="0">
                          <a:effectLst/>
                          <a:latin typeface="Arial Unicode MS"/>
                          <a:cs typeface="Arial Unicode MS"/>
                        </a:rPr>
                        <a:t>2</a:t>
                      </a:r>
                      <a:r>
                        <a:rPr lang="en-US" sz="2000" u="none" strike="noStrike" dirty="0" smtClean="0">
                          <a:effectLst/>
                          <a:latin typeface="Arial Unicode MS"/>
                          <a:cs typeface="Arial Unicode MS"/>
                        </a:rPr>
                        <a:t> uptake, </a:t>
                      </a:r>
                      <a:r>
                        <a:rPr lang="en-US" sz="2000" u="none" strike="noStrike" dirty="0">
                          <a:effectLst/>
                          <a:latin typeface="Arial Unicode MS"/>
                          <a:cs typeface="Arial Unicode MS"/>
                        </a:rPr>
                        <a:t>mL/min</a:t>
                      </a:r>
                      <a:endParaRPr lang="en-US" sz="2000" b="0" i="0" u="none" strike="noStrike" dirty="0">
                        <a:solidFill>
                          <a:srgbClr val="000000"/>
                        </a:solidFill>
                        <a:effectLst/>
                        <a:latin typeface="Arial Unicode MS"/>
                        <a:cs typeface="Arial Unicode MS"/>
                      </a:endParaRPr>
                    </a:p>
                  </a:txBody>
                  <a:tcPr marL="12700" marR="12700" marT="12700" marB="0" anchor="ctr"/>
                </a:tc>
                <a:tc>
                  <a:txBody>
                    <a:bodyPr/>
                    <a:lstStyle/>
                    <a:p>
                      <a:pPr algn="ctr" fontAlgn="ctr"/>
                      <a:r>
                        <a:rPr lang="hr-HR" sz="2000" u="none" strike="noStrike" dirty="0" smtClean="0">
                          <a:effectLst/>
                          <a:latin typeface="Arial Unicode MS"/>
                          <a:cs typeface="Arial Unicode MS"/>
                        </a:rPr>
                        <a:t>1940± 434</a:t>
                      </a:r>
                      <a:endParaRPr lang="hr-HR" sz="2000" b="0" i="0" u="none" strike="noStrike" dirty="0">
                        <a:solidFill>
                          <a:srgbClr val="000000"/>
                        </a:solidFill>
                        <a:effectLst/>
                        <a:latin typeface="Arial Unicode MS"/>
                        <a:cs typeface="Arial Unicode MS"/>
                      </a:endParaRPr>
                    </a:p>
                  </a:txBody>
                  <a:tcPr marL="12700" marR="12700" marT="12700" marB="0" anchor="ctr"/>
                </a:tc>
                <a:tc>
                  <a:txBody>
                    <a:bodyPr/>
                    <a:lstStyle/>
                    <a:p>
                      <a:pPr algn="ctr" fontAlgn="ctr"/>
                      <a:r>
                        <a:rPr lang="hr-HR" sz="2000" u="none" strike="noStrike" dirty="0" smtClean="0">
                          <a:effectLst/>
                          <a:latin typeface="Arial Unicode MS"/>
                          <a:cs typeface="Arial Unicode MS"/>
                        </a:rPr>
                        <a:t>1383± 255</a:t>
                      </a:r>
                      <a:endParaRPr lang="hr-HR" sz="2000" b="0" i="0" u="none" strike="noStrike" dirty="0">
                        <a:solidFill>
                          <a:srgbClr val="000000"/>
                        </a:solidFill>
                        <a:effectLst/>
                        <a:latin typeface="Arial Unicode MS"/>
                        <a:cs typeface="Arial Unicode MS"/>
                      </a:endParaRPr>
                    </a:p>
                  </a:txBody>
                  <a:tcPr marL="12700" marR="12700" marT="12700" marB="0" anchor="ctr"/>
                </a:tc>
                <a:tc>
                  <a:txBody>
                    <a:bodyPr/>
                    <a:lstStyle/>
                    <a:p>
                      <a:pPr algn="ctr" fontAlgn="ctr"/>
                      <a:r>
                        <a:rPr lang="nb-NO" sz="2000" u="none" strike="noStrike" dirty="0">
                          <a:effectLst/>
                          <a:latin typeface="Arial Unicode MS"/>
                          <a:cs typeface="Arial Unicode MS"/>
                        </a:rPr>
                        <a:t>0.00</a:t>
                      </a:r>
                      <a:endParaRPr lang="nb-NO" sz="2000" b="0" i="0" u="none" strike="noStrike" dirty="0">
                        <a:solidFill>
                          <a:srgbClr val="000000"/>
                        </a:solidFill>
                        <a:effectLst/>
                        <a:latin typeface="Arial Unicode MS"/>
                        <a:cs typeface="Arial Unicode MS"/>
                      </a:endParaRPr>
                    </a:p>
                  </a:txBody>
                  <a:tcPr marL="12700" marR="12700" marT="12700" marB="0" anchor="ctr"/>
                </a:tc>
              </a:tr>
            </a:tbl>
          </a:graphicData>
        </a:graphic>
      </p:graphicFrame>
      <p:sp>
        <p:nvSpPr>
          <p:cNvPr id="4" name="Rectangle 3"/>
          <p:cNvSpPr/>
          <p:nvPr/>
        </p:nvSpPr>
        <p:spPr>
          <a:xfrm>
            <a:off x="0" y="0"/>
            <a:ext cx="1459828" cy="598569"/>
          </a:xfrm>
          <a:prstGeom prst="rect">
            <a:avLst/>
          </a:prstGeom>
          <a:solidFill>
            <a:schemeClr val="tx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latin typeface="Arial Unicode MS"/>
                <a:cs typeface="Arial Unicode MS"/>
              </a:rPr>
              <a:t>Background</a:t>
            </a:r>
            <a:endParaRPr lang="en-GB" dirty="0">
              <a:latin typeface="Arial Unicode MS"/>
              <a:cs typeface="Arial Unicode MS"/>
            </a:endParaRPr>
          </a:p>
        </p:txBody>
      </p:sp>
      <p:sp>
        <p:nvSpPr>
          <p:cNvPr id="6" name="Rectangle 5"/>
          <p:cNvSpPr/>
          <p:nvPr/>
        </p:nvSpPr>
        <p:spPr>
          <a:xfrm>
            <a:off x="1459828" y="0"/>
            <a:ext cx="1459828" cy="598569"/>
          </a:xfrm>
          <a:prstGeom prst="rect">
            <a:avLst/>
          </a:prstGeom>
          <a:solidFill>
            <a:srgbClr val="00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solidFill>
                  <a:srgbClr val="FFFFFF"/>
                </a:solidFill>
                <a:latin typeface="Arial Unicode MS"/>
                <a:cs typeface="Arial Unicode MS"/>
              </a:rPr>
              <a:t>Methods</a:t>
            </a:r>
            <a:endParaRPr lang="en-GB" dirty="0">
              <a:solidFill>
                <a:srgbClr val="FFFFFF"/>
              </a:solidFill>
              <a:latin typeface="Arial Unicode MS"/>
              <a:cs typeface="Arial Unicode MS"/>
            </a:endParaRPr>
          </a:p>
        </p:txBody>
      </p:sp>
      <p:sp>
        <p:nvSpPr>
          <p:cNvPr id="7" name="Rectangle 6"/>
          <p:cNvSpPr/>
          <p:nvPr/>
        </p:nvSpPr>
        <p:spPr>
          <a:xfrm>
            <a:off x="2919656" y="0"/>
            <a:ext cx="1459828" cy="598569"/>
          </a:xfrm>
          <a:prstGeom prst="rect">
            <a:avLst/>
          </a:prstGeom>
          <a:solidFill>
            <a:schemeClr val="bg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solidFill>
                  <a:schemeClr val="tx1"/>
                </a:solidFill>
                <a:latin typeface="Arial Unicode MS"/>
                <a:cs typeface="Arial Unicode MS"/>
              </a:rPr>
              <a:t>Results</a:t>
            </a:r>
            <a:endParaRPr lang="en-GB" dirty="0">
              <a:solidFill>
                <a:schemeClr val="tx1"/>
              </a:solidFill>
              <a:latin typeface="Arial Unicode MS"/>
              <a:cs typeface="Arial Unicode MS"/>
            </a:endParaRPr>
          </a:p>
        </p:txBody>
      </p:sp>
      <p:sp>
        <p:nvSpPr>
          <p:cNvPr id="8" name="Rectangle 7"/>
          <p:cNvSpPr/>
          <p:nvPr/>
        </p:nvSpPr>
        <p:spPr>
          <a:xfrm>
            <a:off x="4379484" y="0"/>
            <a:ext cx="1459828" cy="598569"/>
          </a:xfrm>
          <a:prstGeom prst="rect">
            <a:avLst/>
          </a:prstGeom>
          <a:solidFill>
            <a:schemeClr val="tx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latin typeface="Arial Unicode MS"/>
                <a:cs typeface="Arial Unicode MS"/>
              </a:rPr>
              <a:t>Conclusion</a:t>
            </a:r>
            <a:endParaRPr lang="en-GB" dirty="0">
              <a:latin typeface="Arial Unicode MS"/>
              <a:cs typeface="Arial Unicode MS"/>
            </a:endParaRPr>
          </a:p>
        </p:txBody>
      </p:sp>
      <p:sp>
        <p:nvSpPr>
          <p:cNvPr id="9" name="Rectangle 8"/>
          <p:cNvSpPr/>
          <p:nvPr/>
        </p:nvSpPr>
        <p:spPr>
          <a:xfrm>
            <a:off x="457200" y="779591"/>
            <a:ext cx="6592294" cy="369332"/>
          </a:xfrm>
          <a:prstGeom prst="rect">
            <a:avLst/>
          </a:prstGeom>
        </p:spPr>
        <p:txBody>
          <a:bodyPr wrap="none">
            <a:spAutoFit/>
          </a:bodyPr>
          <a:lstStyle/>
          <a:p>
            <a:r>
              <a:rPr lang="en-GB" dirty="0" smtClean="0">
                <a:latin typeface="Arial Unicode MS"/>
                <a:cs typeface="Arial Unicode MS"/>
              </a:rPr>
              <a:t>Table 2. The effect of age on cardiac function and performance</a:t>
            </a:r>
            <a:endParaRPr lang="en-GB" dirty="0">
              <a:latin typeface="Arial Unicode MS"/>
              <a:cs typeface="Arial Unicode MS"/>
            </a:endParaRPr>
          </a:p>
        </p:txBody>
      </p:sp>
    </p:spTree>
    <p:extLst>
      <p:ext uri="{BB962C8B-B14F-4D97-AF65-F5344CB8AC3E}">
        <p14:creationId xmlns:p14="http://schemas.microsoft.com/office/powerpoint/2010/main" val="3712385164"/>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bg1"/>
                </a:solidFill>
              </a:rPr>
              <a:t>Result</a:t>
            </a:r>
            <a:endParaRPr lang="en-GB" dirty="0">
              <a:solidFill>
                <a:schemeClr val="bg1"/>
              </a:solidFill>
            </a:endParaRPr>
          </a:p>
        </p:txBody>
      </p:sp>
      <p:sp>
        <p:nvSpPr>
          <p:cNvPr id="4" name="Rectangle 3"/>
          <p:cNvSpPr/>
          <p:nvPr/>
        </p:nvSpPr>
        <p:spPr>
          <a:xfrm>
            <a:off x="0" y="0"/>
            <a:ext cx="1459828" cy="598569"/>
          </a:xfrm>
          <a:prstGeom prst="rect">
            <a:avLst/>
          </a:prstGeom>
          <a:solidFill>
            <a:schemeClr val="tx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latin typeface="Arial"/>
                <a:cs typeface="Arial"/>
              </a:rPr>
              <a:t>Background</a:t>
            </a:r>
            <a:endParaRPr lang="en-GB" dirty="0">
              <a:latin typeface="Arial"/>
              <a:cs typeface="Arial"/>
            </a:endParaRPr>
          </a:p>
        </p:txBody>
      </p:sp>
      <p:sp>
        <p:nvSpPr>
          <p:cNvPr id="6" name="Rectangle 5"/>
          <p:cNvSpPr/>
          <p:nvPr/>
        </p:nvSpPr>
        <p:spPr>
          <a:xfrm>
            <a:off x="1459828" y="0"/>
            <a:ext cx="1459828" cy="598569"/>
          </a:xfrm>
          <a:prstGeom prst="rect">
            <a:avLst/>
          </a:prstGeom>
          <a:solidFill>
            <a:srgbClr val="00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solidFill>
                  <a:srgbClr val="FFFFFF"/>
                </a:solidFill>
                <a:latin typeface="Arial"/>
                <a:cs typeface="Arial"/>
              </a:rPr>
              <a:t>Methods</a:t>
            </a:r>
            <a:endParaRPr lang="en-GB" dirty="0">
              <a:solidFill>
                <a:srgbClr val="FFFFFF"/>
              </a:solidFill>
              <a:latin typeface="Arial"/>
              <a:cs typeface="Arial"/>
            </a:endParaRPr>
          </a:p>
        </p:txBody>
      </p:sp>
      <p:sp>
        <p:nvSpPr>
          <p:cNvPr id="7" name="Rectangle 6"/>
          <p:cNvSpPr/>
          <p:nvPr/>
        </p:nvSpPr>
        <p:spPr>
          <a:xfrm>
            <a:off x="2919656" y="0"/>
            <a:ext cx="1459828" cy="598569"/>
          </a:xfrm>
          <a:prstGeom prst="rect">
            <a:avLst/>
          </a:prstGeom>
          <a:solidFill>
            <a:schemeClr val="bg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solidFill>
                  <a:schemeClr val="tx1"/>
                </a:solidFill>
                <a:latin typeface="Arial"/>
                <a:cs typeface="Arial"/>
              </a:rPr>
              <a:t>Results</a:t>
            </a:r>
            <a:endParaRPr lang="en-GB" dirty="0">
              <a:solidFill>
                <a:schemeClr val="tx1"/>
              </a:solidFill>
              <a:latin typeface="Arial"/>
              <a:cs typeface="Arial"/>
            </a:endParaRPr>
          </a:p>
        </p:txBody>
      </p:sp>
      <p:sp>
        <p:nvSpPr>
          <p:cNvPr id="8" name="Rectangle 7"/>
          <p:cNvSpPr/>
          <p:nvPr/>
        </p:nvSpPr>
        <p:spPr>
          <a:xfrm>
            <a:off x="4379484" y="0"/>
            <a:ext cx="1459828" cy="598569"/>
          </a:xfrm>
          <a:prstGeom prst="rect">
            <a:avLst/>
          </a:prstGeom>
          <a:solidFill>
            <a:schemeClr val="tx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latin typeface="Arial"/>
                <a:cs typeface="Arial"/>
              </a:rPr>
              <a:t>Conclusion</a:t>
            </a:r>
            <a:endParaRPr lang="en-GB" dirty="0">
              <a:latin typeface="Arial"/>
              <a:cs typeface="Arial"/>
            </a:endParaRPr>
          </a:p>
        </p:txBody>
      </p:sp>
      <p:graphicFrame>
        <p:nvGraphicFramePr>
          <p:cNvPr id="10" name="Chart 9"/>
          <p:cNvGraphicFramePr>
            <a:graphicFrameLocks/>
          </p:cNvGraphicFramePr>
          <p:nvPr>
            <p:extLst>
              <p:ext uri="{D42A27DB-BD31-4B8C-83A1-F6EECF244321}">
                <p14:modId xmlns:p14="http://schemas.microsoft.com/office/powerpoint/2010/main" val="3202582849"/>
              </p:ext>
            </p:extLst>
          </p:nvPr>
        </p:nvGraphicFramePr>
        <p:xfrm>
          <a:off x="98416" y="843273"/>
          <a:ext cx="4070332" cy="2940597"/>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p:cNvSpPr txBox="1"/>
          <p:nvPr/>
        </p:nvSpPr>
        <p:spPr>
          <a:xfrm>
            <a:off x="100509" y="584831"/>
            <a:ext cx="4262698" cy="323165"/>
          </a:xfrm>
          <a:prstGeom prst="rect">
            <a:avLst/>
          </a:prstGeom>
          <a:noFill/>
        </p:spPr>
        <p:txBody>
          <a:bodyPr wrap="square" rtlCol="0">
            <a:spAutoFit/>
          </a:bodyPr>
          <a:lstStyle/>
          <a:p>
            <a:pPr algn="ctr"/>
            <a:r>
              <a:rPr lang="en-GB" sz="1500" b="1" u="sng" dirty="0" smtClean="0">
                <a:solidFill>
                  <a:srgbClr val="000000"/>
                </a:solidFill>
                <a:latin typeface="Arial"/>
                <a:cs typeface="Arial"/>
              </a:rPr>
              <a:t>Fig 1. The effect of age on diastolic function</a:t>
            </a:r>
            <a:endParaRPr lang="en-GB" sz="1500" b="1" u="sng" dirty="0">
              <a:solidFill>
                <a:srgbClr val="000000"/>
              </a:solidFill>
              <a:latin typeface="Arial"/>
              <a:cs typeface="Arial"/>
            </a:endParaRPr>
          </a:p>
        </p:txBody>
      </p:sp>
      <p:graphicFrame>
        <p:nvGraphicFramePr>
          <p:cNvPr id="12" name="Chart 11"/>
          <p:cNvGraphicFramePr>
            <a:graphicFrameLocks/>
          </p:cNvGraphicFramePr>
          <p:nvPr>
            <p:extLst>
              <p:ext uri="{D42A27DB-BD31-4B8C-83A1-F6EECF244321}">
                <p14:modId xmlns:p14="http://schemas.microsoft.com/office/powerpoint/2010/main" val="1649900335"/>
              </p:ext>
            </p:extLst>
          </p:nvPr>
        </p:nvGraphicFramePr>
        <p:xfrm>
          <a:off x="4746555" y="924832"/>
          <a:ext cx="4068000" cy="2916000"/>
        </p:xfrm>
        <a:graphic>
          <a:graphicData uri="http://schemas.openxmlformats.org/drawingml/2006/chart">
            <c:chart xmlns:c="http://schemas.openxmlformats.org/drawingml/2006/chart" xmlns:r="http://schemas.openxmlformats.org/officeDocument/2006/relationships" r:id="rId4"/>
          </a:graphicData>
        </a:graphic>
      </p:graphicFrame>
      <p:sp>
        <p:nvSpPr>
          <p:cNvPr id="13" name="TextBox 12"/>
          <p:cNvSpPr txBox="1"/>
          <p:nvPr/>
        </p:nvSpPr>
        <p:spPr>
          <a:xfrm>
            <a:off x="4600025" y="649951"/>
            <a:ext cx="4680333" cy="323165"/>
          </a:xfrm>
          <a:prstGeom prst="rect">
            <a:avLst/>
          </a:prstGeom>
          <a:noFill/>
        </p:spPr>
        <p:txBody>
          <a:bodyPr wrap="square" rtlCol="0">
            <a:spAutoFit/>
          </a:bodyPr>
          <a:lstStyle/>
          <a:p>
            <a:pPr algn="ctr"/>
            <a:r>
              <a:rPr lang="en-GB" sz="1500" b="1" u="sng" dirty="0" smtClean="0">
                <a:solidFill>
                  <a:srgbClr val="000000"/>
                </a:solidFill>
                <a:latin typeface="Arial"/>
                <a:cs typeface="Arial"/>
              </a:rPr>
              <a:t>Fig 2. The effect of age on cardiac performance</a:t>
            </a:r>
            <a:endParaRPr lang="en-GB" sz="1500" b="1" u="sng" dirty="0">
              <a:solidFill>
                <a:srgbClr val="000000"/>
              </a:solidFill>
              <a:latin typeface="Arial"/>
              <a:cs typeface="Arial"/>
            </a:endParaRPr>
          </a:p>
        </p:txBody>
      </p:sp>
      <p:sp>
        <p:nvSpPr>
          <p:cNvPr id="14" name="Right Brace 13"/>
          <p:cNvSpPr/>
          <p:nvPr/>
        </p:nvSpPr>
        <p:spPr>
          <a:xfrm rot="16200000">
            <a:off x="2484169" y="486115"/>
            <a:ext cx="287997" cy="1421610"/>
          </a:xfrm>
          <a:prstGeom prst="rightBrace">
            <a:avLst/>
          </a:prstGeom>
          <a:effectLst/>
        </p:spPr>
        <p:style>
          <a:lnRef idx="2">
            <a:schemeClr val="dk1"/>
          </a:lnRef>
          <a:fillRef idx="0">
            <a:schemeClr val="dk1"/>
          </a:fillRef>
          <a:effectRef idx="1">
            <a:schemeClr val="dk1"/>
          </a:effectRef>
          <a:fontRef idx="minor">
            <a:schemeClr val="tx1"/>
          </a:fontRef>
        </p:style>
        <p:txBody>
          <a:bodyPr rtlCol="0" anchor="ctr"/>
          <a:lstStyle/>
          <a:p>
            <a:pPr algn="ctr"/>
            <a:endParaRPr lang="en-GB" sz="2400">
              <a:ln>
                <a:solidFill>
                  <a:srgbClr val="000000"/>
                </a:solidFill>
              </a:ln>
            </a:endParaRPr>
          </a:p>
        </p:txBody>
      </p:sp>
      <p:sp>
        <p:nvSpPr>
          <p:cNvPr id="15" name="TextBox 14"/>
          <p:cNvSpPr txBox="1"/>
          <p:nvPr/>
        </p:nvSpPr>
        <p:spPr>
          <a:xfrm>
            <a:off x="2460687" y="743573"/>
            <a:ext cx="285035" cy="461666"/>
          </a:xfrm>
          <a:prstGeom prst="rect">
            <a:avLst/>
          </a:prstGeom>
          <a:noFill/>
        </p:spPr>
        <p:txBody>
          <a:bodyPr wrap="square" rtlCol="0">
            <a:spAutoFit/>
          </a:bodyPr>
          <a:lstStyle/>
          <a:p>
            <a:r>
              <a:rPr lang="en-GB" sz="2400" dirty="0" smtClean="0">
                <a:solidFill>
                  <a:srgbClr val="000000"/>
                </a:solidFill>
              </a:rPr>
              <a:t>*</a:t>
            </a:r>
            <a:endParaRPr lang="en-GB" sz="2400" dirty="0">
              <a:solidFill>
                <a:srgbClr val="000000"/>
              </a:solidFill>
            </a:endParaRPr>
          </a:p>
        </p:txBody>
      </p:sp>
      <p:sp>
        <p:nvSpPr>
          <p:cNvPr id="16" name="Right Brace 15"/>
          <p:cNvSpPr/>
          <p:nvPr/>
        </p:nvSpPr>
        <p:spPr>
          <a:xfrm rot="16200000">
            <a:off x="6982382" y="548528"/>
            <a:ext cx="287997" cy="1421610"/>
          </a:xfrm>
          <a:prstGeom prst="rightBrace">
            <a:avLst/>
          </a:prstGeom>
          <a:effectLst/>
        </p:spPr>
        <p:style>
          <a:lnRef idx="2">
            <a:schemeClr val="dk1"/>
          </a:lnRef>
          <a:fillRef idx="0">
            <a:schemeClr val="dk1"/>
          </a:fillRef>
          <a:effectRef idx="1">
            <a:schemeClr val="dk1"/>
          </a:effectRef>
          <a:fontRef idx="minor">
            <a:schemeClr val="tx1"/>
          </a:fontRef>
        </p:style>
        <p:txBody>
          <a:bodyPr rtlCol="0" anchor="ctr"/>
          <a:lstStyle/>
          <a:p>
            <a:pPr algn="ctr"/>
            <a:endParaRPr lang="en-GB" sz="2400">
              <a:ln>
                <a:solidFill>
                  <a:srgbClr val="000000"/>
                </a:solidFill>
              </a:ln>
            </a:endParaRPr>
          </a:p>
        </p:txBody>
      </p:sp>
      <p:sp>
        <p:nvSpPr>
          <p:cNvPr id="17" name="TextBox 16"/>
          <p:cNvSpPr txBox="1"/>
          <p:nvPr/>
        </p:nvSpPr>
        <p:spPr>
          <a:xfrm>
            <a:off x="6958900" y="805986"/>
            <a:ext cx="285035" cy="461666"/>
          </a:xfrm>
          <a:prstGeom prst="rect">
            <a:avLst/>
          </a:prstGeom>
          <a:noFill/>
        </p:spPr>
        <p:txBody>
          <a:bodyPr wrap="square" rtlCol="0">
            <a:spAutoFit/>
          </a:bodyPr>
          <a:lstStyle/>
          <a:p>
            <a:r>
              <a:rPr lang="en-GB" sz="2400" dirty="0" smtClean="0">
                <a:solidFill>
                  <a:srgbClr val="000000"/>
                </a:solidFill>
              </a:rPr>
              <a:t>*</a:t>
            </a:r>
            <a:endParaRPr lang="en-GB" sz="2400" dirty="0">
              <a:solidFill>
                <a:srgbClr val="000000"/>
              </a:solidFill>
            </a:endParaRPr>
          </a:p>
        </p:txBody>
      </p:sp>
      <p:graphicFrame>
        <p:nvGraphicFramePr>
          <p:cNvPr id="19" name="Chart 18"/>
          <p:cNvGraphicFramePr>
            <a:graphicFrameLocks/>
          </p:cNvGraphicFramePr>
          <p:nvPr>
            <p:extLst>
              <p:ext uri="{D42A27DB-BD31-4B8C-83A1-F6EECF244321}">
                <p14:modId xmlns:p14="http://schemas.microsoft.com/office/powerpoint/2010/main" val="3524460762"/>
              </p:ext>
            </p:extLst>
          </p:nvPr>
        </p:nvGraphicFramePr>
        <p:xfrm>
          <a:off x="244934" y="4163640"/>
          <a:ext cx="4068000" cy="2743200"/>
        </p:xfrm>
        <a:graphic>
          <a:graphicData uri="http://schemas.openxmlformats.org/drawingml/2006/chart">
            <c:chart xmlns:c="http://schemas.openxmlformats.org/drawingml/2006/chart" xmlns:r="http://schemas.openxmlformats.org/officeDocument/2006/relationships" r:id="rId5"/>
          </a:graphicData>
        </a:graphic>
      </p:graphicFrame>
      <p:sp>
        <p:nvSpPr>
          <p:cNvPr id="20" name="TextBox 19"/>
          <p:cNvSpPr txBox="1"/>
          <p:nvPr/>
        </p:nvSpPr>
        <p:spPr>
          <a:xfrm>
            <a:off x="100509" y="3712423"/>
            <a:ext cx="4832733" cy="323165"/>
          </a:xfrm>
          <a:prstGeom prst="rect">
            <a:avLst/>
          </a:prstGeom>
          <a:noFill/>
        </p:spPr>
        <p:txBody>
          <a:bodyPr wrap="square" rtlCol="0">
            <a:spAutoFit/>
          </a:bodyPr>
          <a:lstStyle/>
          <a:p>
            <a:pPr algn="ctr"/>
            <a:r>
              <a:rPr lang="en-GB" sz="1500" b="1" u="sng" dirty="0" smtClean="0">
                <a:solidFill>
                  <a:srgbClr val="000000"/>
                </a:solidFill>
                <a:latin typeface="Arial"/>
                <a:cs typeface="Arial"/>
              </a:rPr>
              <a:t>Fig </a:t>
            </a:r>
            <a:r>
              <a:rPr lang="en-GB" sz="1500" b="1" u="sng" dirty="0">
                <a:solidFill>
                  <a:srgbClr val="000000"/>
                </a:solidFill>
                <a:latin typeface="Arial"/>
                <a:cs typeface="Arial"/>
              </a:rPr>
              <a:t>3</a:t>
            </a:r>
            <a:r>
              <a:rPr lang="en-GB" sz="1500" b="1" u="sng" dirty="0" smtClean="0">
                <a:solidFill>
                  <a:srgbClr val="000000"/>
                </a:solidFill>
                <a:latin typeface="Arial"/>
                <a:cs typeface="Arial"/>
              </a:rPr>
              <a:t>. The effect of age on cardiorespiratory fitness</a:t>
            </a:r>
            <a:endParaRPr lang="en-GB" sz="1500" b="1" u="sng" dirty="0">
              <a:solidFill>
                <a:srgbClr val="000000"/>
              </a:solidFill>
              <a:latin typeface="Arial"/>
              <a:cs typeface="Arial"/>
            </a:endParaRPr>
          </a:p>
        </p:txBody>
      </p:sp>
      <p:sp>
        <p:nvSpPr>
          <p:cNvPr id="21" name="Right Brace 20"/>
          <p:cNvSpPr/>
          <p:nvPr/>
        </p:nvSpPr>
        <p:spPr>
          <a:xfrm rot="16200000">
            <a:off x="2700389" y="3596834"/>
            <a:ext cx="287997" cy="1421610"/>
          </a:xfrm>
          <a:prstGeom prst="rightBrace">
            <a:avLst/>
          </a:prstGeom>
          <a:effectLst/>
        </p:spPr>
        <p:style>
          <a:lnRef idx="2">
            <a:schemeClr val="dk1"/>
          </a:lnRef>
          <a:fillRef idx="0">
            <a:schemeClr val="dk1"/>
          </a:fillRef>
          <a:effectRef idx="1">
            <a:schemeClr val="dk1"/>
          </a:effectRef>
          <a:fontRef idx="minor">
            <a:schemeClr val="tx1"/>
          </a:fontRef>
        </p:style>
        <p:txBody>
          <a:bodyPr rtlCol="0" anchor="ctr"/>
          <a:lstStyle/>
          <a:p>
            <a:pPr algn="ctr"/>
            <a:endParaRPr lang="en-GB" sz="2400">
              <a:ln>
                <a:solidFill>
                  <a:srgbClr val="000000"/>
                </a:solidFill>
              </a:ln>
            </a:endParaRPr>
          </a:p>
        </p:txBody>
      </p:sp>
      <p:sp>
        <p:nvSpPr>
          <p:cNvPr id="22" name="TextBox 21"/>
          <p:cNvSpPr txBox="1"/>
          <p:nvPr/>
        </p:nvSpPr>
        <p:spPr>
          <a:xfrm>
            <a:off x="2676907" y="3870572"/>
            <a:ext cx="285035" cy="461666"/>
          </a:xfrm>
          <a:prstGeom prst="rect">
            <a:avLst/>
          </a:prstGeom>
          <a:noFill/>
        </p:spPr>
        <p:txBody>
          <a:bodyPr wrap="square" rtlCol="0">
            <a:spAutoFit/>
          </a:bodyPr>
          <a:lstStyle/>
          <a:p>
            <a:r>
              <a:rPr lang="en-GB" sz="2400" dirty="0" smtClean="0">
                <a:solidFill>
                  <a:srgbClr val="000000"/>
                </a:solidFill>
              </a:rPr>
              <a:t>*</a:t>
            </a:r>
            <a:endParaRPr lang="en-GB" sz="2400" dirty="0">
              <a:solidFill>
                <a:srgbClr val="000000"/>
              </a:solidFill>
            </a:endParaRPr>
          </a:p>
        </p:txBody>
      </p:sp>
      <p:sp>
        <p:nvSpPr>
          <p:cNvPr id="24" name="TextBox 23"/>
          <p:cNvSpPr txBox="1"/>
          <p:nvPr/>
        </p:nvSpPr>
        <p:spPr>
          <a:xfrm>
            <a:off x="4481495" y="4298372"/>
            <a:ext cx="4543974" cy="1938992"/>
          </a:xfrm>
          <a:prstGeom prst="rect">
            <a:avLst/>
          </a:prstGeom>
          <a:noFill/>
        </p:spPr>
        <p:txBody>
          <a:bodyPr wrap="square" rtlCol="0">
            <a:spAutoFit/>
          </a:bodyPr>
          <a:lstStyle/>
          <a:p>
            <a:pPr algn="ctr"/>
            <a:r>
              <a:rPr lang="en-GB" sz="2400" b="1" dirty="0" smtClean="0">
                <a:latin typeface="Arial"/>
                <a:cs typeface="Arial"/>
              </a:rPr>
              <a:t>Diastolic function, cardiac power output, and peak oxygen consumption significantly declines with age</a:t>
            </a:r>
            <a:endParaRPr lang="en-GB" sz="2400" b="1" dirty="0">
              <a:latin typeface="Arial"/>
              <a:cs typeface="Arial"/>
            </a:endParaRPr>
          </a:p>
        </p:txBody>
      </p:sp>
      <p:sp>
        <p:nvSpPr>
          <p:cNvPr id="3" name="TextBox 2"/>
          <p:cNvSpPr txBox="1"/>
          <p:nvPr/>
        </p:nvSpPr>
        <p:spPr>
          <a:xfrm>
            <a:off x="2409888" y="1281599"/>
            <a:ext cx="595335" cy="338554"/>
          </a:xfrm>
          <a:prstGeom prst="rect">
            <a:avLst/>
          </a:prstGeom>
          <a:noFill/>
        </p:spPr>
        <p:txBody>
          <a:bodyPr wrap="none" rtlCol="0">
            <a:spAutoFit/>
          </a:bodyPr>
          <a:lstStyle/>
          <a:p>
            <a:r>
              <a:rPr lang="en-GB" sz="1600" dirty="0" smtClean="0">
                <a:latin typeface="Arial"/>
                <a:cs typeface="Arial"/>
              </a:rPr>
              <a:t>67%</a:t>
            </a:r>
            <a:endParaRPr lang="en-GB" sz="1600" dirty="0">
              <a:latin typeface="Arial"/>
              <a:cs typeface="Arial"/>
            </a:endParaRPr>
          </a:p>
        </p:txBody>
      </p:sp>
      <p:sp>
        <p:nvSpPr>
          <p:cNvPr id="23" name="TextBox 22"/>
          <p:cNvSpPr txBox="1"/>
          <p:nvPr/>
        </p:nvSpPr>
        <p:spPr>
          <a:xfrm>
            <a:off x="6909541" y="1340919"/>
            <a:ext cx="595335" cy="338554"/>
          </a:xfrm>
          <a:prstGeom prst="rect">
            <a:avLst/>
          </a:prstGeom>
          <a:noFill/>
        </p:spPr>
        <p:txBody>
          <a:bodyPr wrap="none" rtlCol="0">
            <a:spAutoFit/>
          </a:bodyPr>
          <a:lstStyle/>
          <a:p>
            <a:r>
              <a:rPr lang="en-GB" sz="1600" dirty="0" smtClean="0">
                <a:latin typeface="Arial"/>
                <a:cs typeface="Arial"/>
              </a:rPr>
              <a:t>20%</a:t>
            </a:r>
            <a:endParaRPr lang="en-GB" sz="1600" dirty="0">
              <a:latin typeface="Arial"/>
              <a:cs typeface="Arial"/>
            </a:endParaRPr>
          </a:p>
        </p:txBody>
      </p:sp>
      <p:sp>
        <p:nvSpPr>
          <p:cNvPr id="25" name="TextBox 24"/>
          <p:cNvSpPr txBox="1"/>
          <p:nvPr/>
        </p:nvSpPr>
        <p:spPr>
          <a:xfrm>
            <a:off x="2621988" y="4370046"/>
            <a:ext cx="595335" cy="338554"/>
          </a:xfrm>
          <a:prstGeom prst="rect">
            <a:avLst/>
          </a:prstGeom>
          <a:noFill/>
        </p:spPr>
        <p:txBody>
          <a:bodyPr wrap="none" rtlCol="0">
            <a:spAutoFit/>
          </a:bodyPr>
          <a:lstStyle/>
          <a:p>
            <a:r>
              <a:rPr lang="en-GB" sz="1600" dirty="0" smtClean="0">
                <a:latin typeface="Arial"/>
                <a:cs typeface="Arial"/>
              </a:rPr>
              <a:t>29%</a:t>
            </a:r>
            <a:endParaRPr lang="en-GB" sz="1600" dirty="0">
              <a:latin typeface="Arial"/>
              <a:cs typeface="Arial"/>
            </a:endParaRPr>
          </a:p>
        </p:txBody>
      </p:sp>
    </p:spTree>
    <p:extLst>
      <p:ext uri="{BB962C8B-B14F-4D97-AF65-F5344CB8AC3E}">
        <p14:creationId xmlns:p14="http://schemas.microsoft.com/office/powerpoint/2010/main" val="3002184622"/>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606" y="5539812"/>
            <a:ext cx="8229600" cy="1143000"/>
          </a:xfrm>
        </p:spPr>
        <p:txBody>
          <a:bodyPr>
            <a:noAutofit/>
          </a:bodyPr>
          <a:lstStyle/>
          <a:p>
            <a:r>
              <a:rPr lang="en-GB" sz="2800" b="1" dirty="0" err="1" smtClean="0">
                <a:solidFill>
                  <a:srgbClr val="000000"/>
                </a:solidFill>
                <a:latin typeface="Arial"/>
                <a:cs typeface="Arial"/>
              </a:rPr>
              <a:t>PCr</a:t>
            </a:r>
            <a:r>
              <a:rPr lang="en-GB" sz="2800" b="1" dirty="0" smtClean="0">
                <a:solidFill>
                  <a:srgbClr val="000000"/>
                </a:solidFill>
                <a:latin typeface="Arial"/>
                <a:cs typeface="Arial"/>
              </a:rPr>
              <a:t>/ATP ratio significantly declines with age and is correlated to ageing</a:t>
            </a:r>
            <a:endParaRPr lang="en-GB" sz="2800" b="1" dirty="0">
              <a:solidFill>
                <a:srgbClr val="000000"/>
              </a:solidFill>
              <a:latin typeface="Arial"/>
              <a:cs typeface="Arial"/>
            </a:endParaRPr>
          </a:p>
        </p:txBody>
      </p:sp>
      <p:graphicFrame>
        <p:nvGraphicFramePr>
          <p:cNvPr id="4" name="Chart 3"/>
          <p:cNvGraphicFramePr>
            <a:graphicFrameLocks/>
          </p:cNvGraphicFramePr>
          <p:nvPr>
            <p:extLst>
              <p:ext uri="{D42A27DB-BD31-4B8C-83A1-F6EECF244321}">
                <p14:modId xmlns:p14="http://schemas.microsoft.com/office/powerpoint/2010/main" val="2281063491"/>
              </p:ext>
            </p:extLst>
          </p:nvPr>
        </p:nvGraphicFramePr>
        <p:xfrm>
          <a:off x="-76852" y="1912795"/>
          <a:ext cx="4464000" cy="338400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116786" y="1234225"/>
            <a:ext cx="4262698" cy="646331"/>
          </a:xfrm>
          <a:prstGeom prst="rect">
            <a:avLst/>
          </a:prstGeom>
          <a:noFill/>
        </p:spPr>
        <p:txBody>
          <a:bodyPr wrap="square" rtlCol="0">
            <a:spAutoFit/>
          </a:bodyPr>
          <a:lstStyle/>
          <a:p>
            <a:pPr algn="ctr"/>
            <a:r>
              <a:rPr lang="en-GB" b="1" u="sng" dirty="0" smtClean="0">
                <a:solidFill>
                  <a:srgbClr val="000000"/>
                </a:solidFill>
                <a:latin typeface="Arial"/>
                <a:cs typeface="Arial"/>
              </a:rPr>
              <a:t>Fig 1. The effect of age on </a:t>
            </a:r>
            <a:r>
              <a:rPr lang="en-GB" b="1" u="sng" dirty="0" err="1" smtClean="0">
                <a:solidFill>
                  <a:srgbClr val="000000"/>
                </a:solidFill>
                <a:latin typeface="Arial"/>
                <a:cs typeface="Arial"/>
              </a:rPr>
              <a:t>PCr</a:t>
            </a:r>
            <a:r>
              <a:rPr lang="en-GB" b="1" u="sng" dirty="0" smtClean="0">
                <a:solidFill>
                  <a:srgbClr val="000000"/>
                </a:solidFill>
                <a:latin typeface="Arial"/>
                <a:cs typeface="Arial"/>
              </a:rPr>
              <a:t>/ATP ratio</a:t>
            </a:r>
            <a:endParaRPr lang="en-GB" b="1" u="sng" dirty="0">
              <a:solidFill>
                <a:srgbClr val="000000"/>
              </a:solidFill>
              <a:latin typeface="Arial"/>
              <a:cs typeface="Arial"/>
            </a:endParaRPr>
          </a:p>
        </p:txBody>
      </p:sp>
      <p:sp>
        <p:nvSpPr>
          <p:cNvPr id="7" name="Right Brace 6"/>
          <p:cNvSpPr/>
          <p:nvPr/>
        </p:nvSpPr>
        <p:spPr>
          <a:xfrm rot="16200000">
            <a:off x="2374371" y="1433042"/>
            <a:ext cx="345604" cy="1685536"/>
          </a:xfrm>
          <a:prstGeom prst="rightBrace">
            <a:avLst/>
          </a:prstGeom>
          <a:effectLst/>
        </p:spPr>
        <p:style>
          <a:lnRef idx="2">
            <a:schemeClr val="dk1"/>
          </a:lnRef>
          <a:fillRef idx="0">
            <a:schemeClr val="dk1"/>
          </a:fillRef>
          <a:effectRef idx="1">
            <a:schemeClr val="dk1"/>
          </a:effectRef>
          <a:fontRef idx="minor">
            <a:schemeClr val="tx1"/>
          </a:fontRef>
        </p:style>
        <p:txBody>
          <a:bodyPr rtlCol="0" anchor="ctr"/>
          <a:lstStyle/>
          <a:p>
            <a:pPr algn="ctr"/>
            <a:endParaRPr lang="en-GB" sz="2400">
              <a:ln>
                <a:solidFill>
                  <a:srgbClr val="000000"/>
                </a:solidFill>
              </a:ln>
            </a:endParaRPr>
          </a:p>
        </p:txBody>
      </p:sp>
      <p:sp>
        <p:nvSpPr>
          <p:cNvPr id="8" name="TextBox 7"/>
          <p:cNvSpPr txBox="1"/>
          <p:nvPr/>
        </p:nvSpPr>
        <p:spPr>
          <a:xfrm>
            <a:off x="2377978" y="1753586"/>
            <a:ext cx="337953" cy="461665"/>
          </a:xfrm>
          <a:prstGeom prst="rect">
            <a:avLst/>
          </a:prstGeom>
          <a:noFill/>
        </p:spPr>
        <p:txBody>
          <a:bodyPr wrap="none" rtlCol="0">
            <a:spAutoFit/>
          </a:bodyPr>
          <a:lstStyle/>
          <a:p>
            <a:r>
              <a:rPr lang="en-GB" sz="2400" dirty="0" smtClean="0">
                <a:solidFill>
                  <a:srgbClr val="000000"/>
                </a:solidFill>
              </a:rPr>
              <a:t>*</a:t>
            </a:r>
            <a:endParaRPr lang="en-GB" sz="2400" dirty="0">
              <a:solidFill>
                <a:srgbClr val="000000"/>
              </a:solidFill>
            </a:endParaRPr>
          </a:p>
        </p:txBody>
      </p:sp>
      <p:graphicFrame>
        <p:nvGraphicFramePr>
          <p:cNvPr id="9" name="Chart 8"/>
          <p:cNvGraphicFramePr/>
          <p:nvPr>
            <p:extLst>
              <p:ext uri="{D42A27DB-BD31-4B8C-83A1-F6EECF244321}">
                <p14:modId xmlns:p14="http://schemas.microsoft.com/office/powerpoint/2010/main" val="3950309890"/>
              </p:ext>
            </p:extLst>
          </p:nvPr>
        </p:nvGraphicFramePr>
        <p:xfrm>
          <a:off x="4387148" y="1753586"/>
          <a:ext cx="4868164" cy="3812997"/>
        </p:xfrm>
        <a:graphic>
          <a:graphicData uri="http://schemas.openxmlformats.org/drawingml/2006/chart">
            <c:chart xmlns:c="http://schemas.openxmlformats.org/drawingml/2006/chart" xmlns:r="http://schemas.openxmlformats.org/officeDocument/2006/relationships" r:id="rId4"/>
          </a:graphicData>
        </a:graphic>
      </p:graphicFrame>
      <p:sp>
        <p:nvSpPr>
          <p:cNvPr id="10" name="TextBox 9"/>
          <p:cNvSpPr txBox="1"/>
          <p:nvPr/>
        </p:nvSpPr>
        <p:spPr>
          <a:xfrm>
            <a:off x="4759042" y="1241073"/>
            <a:ext cx="4284000" cy="646331"/>
          </a:xfrm>
          <a:prstGeom prst="rect">
            <a:avLst/>
          </a:prstGeom>
          <a:noFill/>
        </p:spPr>
        <p:txBody>
          <a:bodyPr wrap="square" rtlCol="0">
            <a:spAutoFit/>
          </a:bodyPr>
          <a:lstStyle/>
          <a:p>
            <a:pPr algn="ctr"/>
            <a:r>
              <a:rPr lang="en-GB" b="1" u="sng" dirty="0" smtClean="0">
                <a:solidFill>
                  <a:srgbClr val="000000"/>
                </a:solidFill>
                <a:latin typeface="Arial"/>
                <a:cs typeface="Arial"/>
              </a:rPr>
              <a:t>Fig 2. Relationship between </a:t>
            </a:r>
            <a:r>
              <a:rPr lang="en-GB" b="1" u="sng" dirty="0" err="1" smtClean="0">
                <a:solidFill>
                  <a:srgbClr val="000000"/>
                </a:solidFill>
                <a:latin typeface="Arial"/>
                <a:cs typeface="Arial"/>
              </a:rPr>
              <a:t>PCr</a:t>
            </a:r>
            <a:r>
              <a:rPr lang="en-GB" b="1" u="sng" dirty="0" smtClean="0">
                <a:solidFill>
                  <a:srgbClr val="000000"/>
                </a:solidFill>
                <a:latin typeface="Arial"/>
                <a:cs typeface="Arial"/>
              </a:rPr>
              <a:t>/ATP ratio and age</a:t>
            </a:r>
            <a:endParaRPr lang="en-GB" b="1" u="sng" dirty="0">
              <a:solidFill>
                <a:srgbClr val="000000"/>
              </a:solidFill>
              <a:latin typeface="Arial"/>
              <a:cs typeface="Arial"/>
            </a:endParaRPr>
          </a:p>
        </p:txBody>
      </p:sp>
      <p:sp>
        <p:nvSpPr>
          <p:cNvPr id="11" name="Rectangle 10"/>
          <p:cNvSpPr/>
          <p:nvPr/>
        </p:nvSpPr>
        <p:spPr>
          <a:xfrm>
            <a:off x="0" y="0"/>
            <a:ext cx="1459828" cy="598569"/>
          </a:xfrm>
          <a:prstGeom prst="rect">
            <a:avLst/>
          </a:prstGeom>
          <a:solidFill>
            <a:schemeClr val="tx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latin typeface="Arial"/>
                <a:cs typeface="Arial"/>
              </a:rPr>
              <a:t>Background</a:t>
            </a:r>
            <a:endParaRPr lang="en-GB" dirty="0">
              <a:latin typeface="Arial"/>
              <a:cs typeface="Arial"/>
            </a:endParaRPr>
          </a:p>
        </p:txBody>
      </p:sp>
      <p:sp>
        <p:nvSpPr>
          <p:cNvPr id="12" name="Rectangle 11"/>
          <p:cNvSpPr/>
          <p:nvPr/>
        </p:nvSpPr>
        <p:spPr>
          <a:xfrm>
            <a:off x="1459828" y="0"/>
            <a:ext cx="1459828" cy="598569"/>
          </a:xfrm>
          <a:prstGeom prst="rect">
            <a:avLst/>
          </a:prstGeom>
          <a:solidFill>
            <a:srgbClr val="00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solidFill>
                  <a:srgbClr val="FFFFFF"/>
                </a:solidFill>
                <a:latin typeface="Arial"/>
                <a:cs typeface="Arial"/>
              </a:rPr>
              <a:t>Methods</a:t>
            </a:r>
            <a:endParaRPr lang="en-GB" dirty="0">
              <a:solidFill>
                <a:srgbClr val="FFFFFF"/>
              </a:solidFill>
              <a:latin typeface="Arial"/>
              <a:cs typeface="Arial"/>
            </a:endParaRPr>
          </a:p>
        </p:txBody>
      </p:sp>
      <p:sp>
        <p:nvSpPr>
          <p:cNvPr id="13" name="Rectangle 12"/>
          <p:cNvSpPr/>
          <p:nvPr/>
        </p:nvSpPr>
        <p:spPr>
          <a:xfrm>
            <a:off x="2919656" y="0"/>
            <a:ext cx="1459828" cy="598569"/>
          </a:xfrm>
          <a:prstGeom prst="rect">
            <a:avLst/>
          </a:prstGeom>
          <a:solidFill>
            <a:schemeClr val="bg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solidFill>
                  <a:schemeClr val="tx1"/>
                </a:solidFill>
                <a:latin typeface="Arial"/>
                <a:cs typeface="Arial"/>
              </a:rPr>
              <a:t>Results</a:t>
            </a:r>
            <a:endParaRPr lang="en-GB" dirty="0">
              <a:solidFill>
                <a:schemeClr val="tx1"/>
              </a:solidFill>
              <a:latin typeface="Arial"/>
              <a:cs typeface="Arial"/>
            </a:endParaRPr>
          </a:p>
        </p:txBody>
      </p:sp>
      <p:sp>
        <p:nvSpPr>
          <p:cNvPr id="14" name="Rectangle 13"/>
          <p:cNvSpPr/>
          <p:nvPr/>
        </p:nvSpPr>
        <p:spPr>
          <a:xfrm>
            <a:off x="4379484" y="0"/>
            <a:ext cx="1459828" cy="598569"/>
          </a:xfrm>
          <a:prstGeom prst="rect">
            <a:avLst/>
          </a:prstGeom>
          <a:solidFill>
            <a:schemeClr val="tx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latin typeface="Arial"/>
                <a:cs typeface="Arial"/>
              </a:rPr>
              <a:t>Conclusion</a:t>
            </a:r>
            <a:endParaRPr lang="en-GB" dirty="0">
              <a:latin typeface="Arial"/>
              <a:cs typeface="Arial"/>
            </a:endParaRPr>
          </a:p>
        </p:txBody>
      </p:sp>
      <p:sp>
        <p:nvSpPr>
          <p:cNvPr id="16" name="Text Box 4"/>
          <p:cNvSpPr txBox="1"/>
          <p:nvPr/>
        </p:nvSpPr>
        <p:spPr>
          <a:xfrm>
            <a:off x="7326901" y="2332482"/>
            <a:ext cx="1101090" cy="9144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none" lIns="91440" tIns="45720" rIns="91440" bIns="45720" numCol="1" spcCol="0" rtlCol="0" fromWordArt="0" anchor="t" anchorCtr="0" forceAA="0" compatLnSpc="1">
            <a:prstTxWarp prst="textNoShape">
              <a:avLst/>
            </a:prstTxWarp>
            <a:noAutofit/>
          </a:bodyPr>
          <a:lstStyle/>
          <a:p>
            <a:pPr>
              <a:spcAft>
                <a:spcPts val="0"/>
              </a:spcAft>
            </a:pPr>
            <a:r>
              <a:rPr lang="en-GB" sz="1600" b="1" dirty="0">
                <a:effectLst/>
                <a:latin typeface="Arial"/>
                <a:ea typeface="ＭＳ 明朝"/>
                <a:cs typeface="Arial"/>
              </a:rPr>
              <a:t>r= </a:t>
            </a:r>
            <a:r>
              <a:rPr lang="en-GB" sz="1600" b="1" dirty="0">
                <a:latin typeface="Arial"/>
                <a:ea typeface="ＭＳ 明朝"/>
                <a:cs typeface="Arial"/>
              </a:rPr>
              <a:t>-</a:t>
            </a:r>
            <a:r>
              <a:rPr lang="en-GB" sz="1600" b="1" dirty="0" smtClean="0">
                <a:effectLst/>
                <a:latin typeface="Arial"/>
                <a:ea typeface="ＭＳ 明朝"/>
                <a:cs typeface="Arial"/>
              </a:rPr>
              <a:t>0.40, </a:t>
            </a:r>
            <a:r>
              <a:rPr lang="en-GB" sz="1600" b="1" dirty="0">
                <a:effectLst/>
                <a:latin typeface="Arial"/>
                <a:ea typeface="ＭＳ 明朝"/>
                <a:cs typeface="Arial"/>
              </a:rPr>
              <a:t>p&lt;0.05</a:t>
            </a:r>
            <a:endParaRPr lang="en-US" sz="1600" dirty="0">
              <a:effectLst/>
              <a:latin typeface="Arial"/>
              <a:ea typeface="ＭＳ 明朝"/>
              <a:cs typeface="Arial"/>
            </a:endParaRPr>
          </a:p>
        </p:txBody>
      </p:sp>
      <p:sp>
        <p:nvSpPr>
          <p:cNvPr id="15" name="TextBox 14"/>
          <p:cNvSpPr txBox="1"/>
          <p:nvPr/>
        </p:nvSpPr>
        <p:spPr>
          <a:xfrm>
            <a:off x="2277119" y="2291136"/>
            <a:ext cx="595335" cy="338554"/>
          </a:xfrm>
          <a:prstGeom prst="rect">
            <a:avLst/>
          </a:prstGeom>
          <a:noFill/>
        </p:spPr>
        <p:txBody>
          <a:bodyPr wrap="none" rtlCol="0">
            <a:spAutoFit/>
          </a:bodyPr>
          <a:lstStyle/>
          <a:p>
            <a:r>
              <a:rPr lang="en-GB" sz="1600" dirty="0" smtClean="0">
                <a:latin typeface="Arial"/>
                <a:cs typeface="Arial"/>
              </a:rPr>
              <a:t>17%</a:t>
            </a:r>
            <a:endParaRPr lang="en-GB" sz="1600" dirty="0">
              <a:latin typeface="Arial"/>
              <a:cs typeface="Arial"/>
            </a:endParaRPr>
          </a:p>
        </p:txBody>
      </p:sp>
    </p:spTree>
    <p:extLst>
      <p:ext uri="{BB962C8B-B14F-4D97-AF65-F5344CB8AC3E}">
        <p14:creationId xmlns:p14="http://schemas.microsoft.com/office/powerpoint/2010/main" val="706627378"/>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0582" y="5619919"/>
            <a:ext cx="8472124" cy="1143000"/>
          </a:xfrm>
        </p:spPr>
        <p:txBody>
          <a:bodyPr>
            <a:noAutofit/>
          </a:bodyPr>
          <a:lstStyle/>
          <a:p>
            <a:r>
              <a:rPr lang="en-GB" sz="2400" b="1" dirty="0" err="1" smtClean="0">
                <a:solidFill>
                  <a:srgbClr val="000000"/>
                </a:solidFill>
                <a:latin typeface="Arial"/>
                <a:cs typeface="Arial"/>
              </a:rPr>
              <a:t>PCr</a:t>
            </a:r>
            <a:r>
              <a:rPr lang="en-GB" sz="2400" b="1" dirty="0" smtClean="0">
                <a:solidFill>
                  <a:srgbClr val="000000"/>
                </a:solidFill>
                <a:latin typeface="Arial"/>
                <a:cs typeface="Arial"/>
              </a:rPr>
              <a:t>/ATP ratio significantly correlates with cardiac function</a:t>
            </a:r>
            <a:endParaRPr lang="en-GB" sz="2400" b="1" dirty="0">
              <a:solidFill>
                <a:srgbClr val="000000"/>
              </a:solidFill>
              <a:latin typeface="Arial"/>
              <a:cs typeface="Arial"/>
            </a:endParaRPr>
          </a:p>
        </p:txBody>
      </p:sp>
      <p:sp>
        <p:nvSpPr>
          <p:cNvPr id="9" name="Rectangle 8"/>
          <p:cNvSpPr/>
          <p:nvPr/>
        </p:nvSpPr>
        <p:spPr>
          <a:xfrm>
            <a:off x="0" y="0"/>
            <a:ext cx="1459828" cy="598569"/>
          </a:xfrm>
          <a:prstGeom prst="rect">
            <a:avLst/>
          </a:prstGeom>
          <a:solidFill>
            <a:schemeClr val="tx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latin typeface="Arial"/>
                <a:cs typeface="Arial"/>
              </a:rPr>
              <a:t>Background</a:t>
            </a:r>
            <a:endParaRPr lang="en-GB" dirty="0">
              <a:latin typeface="Arial"/>
              <a:cs typeface="Arial"/>
            </a:endParaRPr>
          </a:p>
        </p:txBody>
      </p:sp>
      <p:sp>
        <p:nvSpPr>
          <p:cNvPr id="10" name="Rectangle 9"/>
          <p:cNvSpPr/>
          <p:nvPr/>
        </p:nvSpPr>
        <p:spPr>
          <a:xfrm>
            <a:off x="1459828" y="0"/>
            <a:ext cx="1459828" cy="598569"/>
          </a:xfrm>
          <a:prstGeom prst="rect">
            <a:avLst/>
          </a:prstGeom>
          <a:solidFill>
            <a:srgbClr val="00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solidFill>
                  <a:srgbClr val="FFFFFF"/>
                </a:solidFill>
                <a:latin typeface="Arial"/>
                <a:cs typeface="Arial"/>
              </a:rPr>
              <a:t>Methods</a:t>
            </a:r>
            <a:endParaRPr lang="en-GB" dirty="0">
              <a:solidFill>
                <a:srgbClr val="FFFFFF"/>
              </a:solidFill>
              <a:latin typeface="Arial"/>
              <a:cs typeface="Arial"/>
            </a:endParaRPr>
          </a:p>
        </p:txBody>
      </p:sp>
      <p:sp>
        <p:nvSpPr>
          <p:cNvPr id="17" name="Rectangle 16"/>
          <p:cNvSpPr/>
          <p:nvPr/>
        </p:nvSpPr>
        <p:spPr>
          <a:xfrm>
            <a:off x="2919656" y="0"/>
            <a:ext cx="1459828" cy="598569"/>
          </a:xfrm>
          <a:prstGeom prst="rect">
            <a:avLst/>
          </a:prstGeom>
          <a:solidFill>
            <a:schemeClr val="bg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solidFill>
                  <a:schemeClr val="tx1"/>
                </a:solidFill>
                <a:latin typeface="Arial"/>
                <a:cs typeface="Arial"/>
              </a:rPr>
              <a:t>Results</a:t>
            </a:r>
            <a:endParaRPr lang="en-GB" dirty="0">
              <a:solidFill>
                <a:schemeClr val="tx1"/>
              </a:solidFill>
              <a:latin typeface="Arial"/>
              <a:cs typeface="Arial"/>
            </a:endParaRPr>
          </a:p>
        </p:txBody>
      </p:sp>
      <p:sp>
        <p:nvSpPr>
          <p:cNvPr id="18" name="Rectangle 17"/>
          <p:cNvSpPr/>
          <p:nvPr/>
        </p:nvSpPr>
        <p:spPr>
          <a:xfrm>
            <a:off x="4379484" y="0"/>
            <a:ext cx="1459828" cy="598569"/>
          </a:xfrm>
          <a:prstGeom prst="rect">
            <a:avLst/>
          </a:prstGeom>
          <a:solidFill>
            <a:schemeClr val="tx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latin typeface="Arial"/>
                <a:cs typeface="Arial"/>
              </a:rPr>
              <a:t>Conclusion</a:t>
            </a:r>
            <a:endParaRPr lang="en-GB" dirty="0">
              <a:latin typeface="Arial"/>
              <a:cs typeface="Arial"/>
            </a:endParaRPr>
          </a:p>
        </p:txBody>
      </p:sp>
      <p:sp>
        <p:nvSpPr>
          <p:cNvPr id="20" name="TextBox 19"/>
          <p:cNvSpPr txBox="1"/>
          <p:nvPr/>
        </p:nvSpPr>
        <p:spPr>
          <a:xfrm>
            <a:off x="2084002" y="879793"/>
            <a:ext cx="4837734" cy="584776"/>
          </a:xfrm>
          <a:prstGeom prst="rect">
            <a:avLst/>
          </a:prstGeom>
          <a:noFill/>
        </p:spPr>
        <p:txBody>
          <a:bodyPr wrap="square" rtlCol="0">
            <a:spAutoFit/>
          </a:bodyPr>
          <a:lstStyle/>
          <a:p>
            <a:pPr algn="ctr"/>
            <a:r>
              <a:rPr lang="en-GB" sz="1600" b="1" u="sng" dirty="0" smtClean="0">
                <a:solidFill>
                  <a:srgbClr val="000000"/>
                </a:solidFill>
                <a:latin typeface="Arial Unicode MS"/>
                <a:cs typeface="Arial Unicode MS"/>
              </a:rPr>
              <a:t>Fig 3. </a:t>
            </a:r>
            <a:r>
              <a:rPr lang="en-GB" sz="1600" b="1" u="sng" dirty="0">
                <a:solidFill>
                  <a:srgbClr val="000000"/>
                </a:solidFill>
                <a:latin typeface="Arial Unicode MS"/>
                <a:cs typeface="Arial Unicode MS"/>
              </a:rPr>
              <a:t>R</a:t>
            </a:r>
            <a:r>
              <a:rPr lang="en-GB" sz="1600" b="1" u="sng" dirty="0" smtClean="0">
                <a:solidFill>
                  <a:srgbClr val="000000"/>
                </a:solidFill>
                <a:latin typeface="Arial Unicode MS"/>
                <a:cs typeface="Arial Unicode MS"/>
              </a:rPr>
              <a:t>elationship between diastolic function and </a:t>
            </a:r>
            <a:r>
              <a:rPr lang="en-GB" sz="1600" b="1" u="sng" dirty="0" err="1" smtClean="0">
                <a:solidFill>
                  <a:srgbClr val="000000"/>
                </a:solidFill>
                <a:latin typeface="Arial Unicode MS"/>
                <a:cs typeface="Arial Unicode MS"/>
              </a:rPr>
              <a:t>PCr</a:t>
            </a:r>
            <a:r>
              <a:rPr lang="en-GB" sz="1600" b="1" u="sng" dirty="0" smtClean="0">
                <a:solidFill>
                  <a:srgbClr val="000000"/>
                </a:solidFill>
                <a:latin typeface="Arial Unicode MS"/>
                <a:cs typeface="Arial Unicode MS"/>
              </a:rPr>
              <a:t>/ATP ratio </a:t>
            </a:r>
            <a:endParaRPr lang="en-GB" sz="1600" b="1" u="sng" dirty="0">
              <a:solidFill>
                <a:srgbClr val="000000"/>
              </a:solidFill>
              <a:latin typeface="Arial Unicode MS"/>
              <a:cs typeface="Arial Unicode MS"/>
            </a:endParaRPr>
          </a:p>
        </p:txBody>
      </p:sp>
      <p:graphicFrame>
        <p:nvGraphicFramePr>
          <p:cNvPr id="12" name="Chart 11"/>
          <p:cNvGraphicFramePr>
            <a:graphicFrameLocks/>
          </p:cNvGraphicFramePr>
          <p:nvPr>
            <p:extLst>
              <p:ext uri="{D42A27DB-BD31-4B8C-83A1-F6EECF244321}">
                <p14:modId xmlns:p14="http://schemas.microsoft.com/office/powerpoint/2010/main" val="2989961920"/>
              </p:ext>
            </p:extLst>
          </p:nvPr>
        </p:nvGraphicFramePr>
        <p:xfrm>
          <a:off x="1445484" y="1554506"/>
          <a:ext cx="5867999" cy="3923999"/>
        </p:xfrm>
        <a:graphic>
          <a:graphicData uri="http://schemas.openxmlformats.org/drawingml/2006/chart">
            <c:chart xmlns:c="http://schemas.openxmlformats.org/drawingml/2006/chart" xmlns:r="http://schemas.openxmlformats.org/officeDocument/2006/relationships" r:id="rId3"/>
          </a:graphicData>
        </a:graphic>
      </p:graphicFrame>
      <p:cxnSp>
        <p:nvCxnSpPr>
          <p:cNvPr id="5" name="Straight Connector 4"/>
          <p:cNvCxnSpPr/>
          <p:nvPr/>
        </p:nvCxnSpPr>
        <p:spPr>
          <a:xfrm flipV="1">
            <a:off x="4216864" y="2555980"/>
            <a:ext cx="2844000" cy="960526"/>
          </a:xfrm>
          <a:prstGeom prst="line">
            <a:avLst/>
          </a:prstGeom>
          <a:ln w="635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21" name="Text Box 4"/>
          <p:cNvSpPr txBox="1"/>
          <p:nvPr/>
        </p:nvSpPr>
        <p:spPr>
          <a:xfrm>
            <a:off x="3894063" y="1531538"/>
            <a:ext cx="1101090" cy="9144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none" lIns="91440" tIns="45720" rIns="91440" bIns="45720" numCol="1" spcCol="0" rtlCol="0" fromWordArt="0" anchor="t" anchorCtr="0" forceAA="0" compatLnSpc="1">
            <a:prstTxWarp prst="textNoShape">
              <a:avLst/>
            </a:prstTxWarp>
            <a:noAutofit/>
          </a:bodyPr>
          <a:lstStyle/>
          <a:p>
            <a:pPr>
              <a:spcAft>
                <a:spcPts val="0"/>
              </a:spcAft>
            </a:pPr>
            <a:r>
              <a:rPr lang="en-GB" sz="1600" b="1" dirty="0">
                <a:effectLst/>
                <a:latin typeface="Arial Unicode MS"/>
                <a:ea typeface="ＭＳ 明朝"/>
                <a:cs typeface="Arial Unicode MS"/>
              </a:rPr>
              <a:t>r= </a:t>
            </a:r>
            <a:r>
              <a:rPr lang="en-GB" sz="1600" b="1" dirty="0" smtClean="0">
                <a:effectLst/>
                <a:latin typeface="Arial Unicode MS"/>
                <a:ea typeface="ＭＳ 明朝"/>
                <a:cs typeface="Arial Unicode MS"/>
              </a:rPr>
              <a:t>0.42, </a:t>
            </a:r>
            <a:r>
              <a:rPr lang="en-GB" sz="1600" b="1" dirty="0">
                <a:effectLst/>
                <a:latin typeface="Arial Unicode MS"/>
                <a:ea typeface="ＭＳ 明朝"/>
                <a:cs typeface="Arial Unicode MS"/>
              </a:rPr>
              <a:t>p&lt;0.05</a:t>
            </a:r>
            <a:endParaRPr lang="en-US" sz="1600" dirty="0">
              <a:effectLst/>
              <a:latin typeface="Arial Unicode MS"/>
              <a:ea typeface="ＭＳ 明朝"/>
              <a:cs typeface="Arial Unicode MS"/>
            </a:endParaRPr>
          </a:p>
        </p:txBody>
      </p:sp>
    </p:spTree>
    <p:extLst>
      <p:ext uri="{BB962C8B-B14F-4D97-AF65-F5344CB8AC3E}">
        <p14:creationId xmlns:p14="http://schemas.microsoft.com/office/powerpoint/2010/main" val="3877098763"/>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0582" y="5619919"/>
            <a:ext cx="8472124" cy="1143000"/>
          </a:xfrm>
        </p:spPr>
        <p:txBody>
          <a:bodyPr>
            <a:noAutofit/>
          </a:bodyPr>
          <a:lstStyle/>
          <a:p>
            <a:r>
              <a:rPr lang="en-GB" sz="2400" b="1" dirty="0" err="1" smtClean="0">
                <a:solidFill>
                  <a:srgbClr val="000000"/>
                </a:solidFill>
                <a:latin typeface="Arial"/>
                <a:cs typeface="Arial"/>
              </a:rPr>
              <a:t>PCr</a:t>
            </a:r>
            <a:r>
              <a:rPr lang="en-GB" sz="2400" b="1" dirty="0" smtClean="0">
                <a:solidFill>
                  <a:srgbClr val="000000"/>
                </a:solidFill>
                <a:latin typeface="Arial"/>
                <a:cs typeface="Arial"/>
              </a:rPr>
              <a:t>/ATP ratio significantly correlates with cardiorespiratory fitness</a:t>
            </a:r>
            <a:endParaRPr lang="en-GB" sz="2400" b="1" dirty="0">
              <a:solidFill>
                <a:srgbClr val="000000"/>
              </a:solidFill>
              <a:latin typeface="Arial"/>
              <a:cs typeface="Arial"/>
            </a:endParaRPr>
          </a:p>
        </p:txBody>
      </p:sp>
      <p:sp>
        <p:nvSpPr>
          <p:cNvPr id="9" name="Rectangle 8"/>
          <p:cNvSpPr/>
          <p:nvPr/>
        </p:nvSpPr>
        <p:spPr>
          <a:xfrm>
            <a:off x="0" y="0"/>
            <a:ext cx="1459828" cy="598569"/>
          </a:xfrm>
          <a:prstGeom prst="rect">
            <a:avLst/>
          </a:prstGeom>
          <a:solidFill>
            <a:schemeClr val="tx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latin typeface="Arial"/>
                <a:cs typeface="Arial"/>
              </a:rPr>
              <a:t>Background</a:t>
            </a:r>
            <a:endParaRPr lang="en-GB" dirty="0">
              <a:latin typeface="Arial"/>
              <a:cs typeface="Arial"/>
            </a:endParaRPr>
          </a:p>
        </p:txBody>
      </p:sp>
      <p:sp>
        <p:nvSpPr>
          <p:cNvPr id="10" name="Rectangle 9"/>
          <p:cNvSpPr/>
          <p:nvPr/>
        </p:nvSpPr>
        <p:spPr>
          <a:xfrm>
            <a:off x="1459828" y="0"/>
            <a:ext cx="1459828" cy="598569"/>
          </a:xfrm>
          <a:prstGeom prst="rect">
            <a:avLst/>
          </a:prstGeom>
          <a:solidFill>
            <a:srgbClr val="00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solidFill>
                  <a:srgbClr val="FFFFFF"/>
                </a:solidFill>
                <a:latin typeface="Arial"/>
                <a:cs typeface="Arial"/>
              </a:rPr>
              <a:t>Methods</a:t>
            </a:r>
            <a:endParaRPr lang="en-GB" dirty="0">
              <a:solidFill>
                <a:srgbClr val="FFFFFF"/>
              </a:solidFill>
              <a:latin typeface="Arial"/>
              <a:cs typeface="Arial"/>
            </a:endParaRPr>
          </a:p>
        </p:txBody>
      </p:sp>
      <p:sp>
        <p:nvSpPr>
          <p:cNvPr id="17" name="Rectangle 16"/>
          <p:cNvSpPr/>
          <p:nvPr/>
        </p:nvSpPr>
        <p:spPr>
          <a:xfrm>
            <a:off x="2919656" y="0"/>
            <a:ext cx="1459828" cy="598569"/>
          </a:xfrm>
          <a:prstGeom prst="rect">
            <a:avLst/>
          </a:prstGeom>
          <a:solidFill>
            <a:schemeClr val="bg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solidFill>
                  <a:schemeClr val="tx1"/>
                </a:solidFill>
                <a:latin typeface="Arial"/>
                <a:cs typeface="Arial"/>
              </a:rPr>
              <a:t>Results</a:t>
            </a:r>
            <a:endParaRPr lang="en-GB" dirty="0">
              <a:solidFill>
                <a:schemeClr val="tx1"/>
              </a:solidFill>
              <a:latin typeface="Arial"/>
              <a:cs typeface="Arial"/>
            </a:endParaRPr>
          </a:p>
        </p:txBody>
      </p:sp>
      <p:sp>
        <p:nvSpPr>
          <p:cNvPr id="18" name="Rectangle 17"/>
          <p:cNvSpPr/>
          <p:nvPr/>
        </p:nvSpPr>
        <p:spPr>
          <a:xfrm>
            <a:off x="4379484" y="0"/>
            <a:ext cx="1459828" cy="598569"/>
          </a:xfrm>
          <a:prstGeom prst="rect">
            <a:avLst/>
          </a:prstGeom>
          <a:solidFill>
            <a:schemeClr val="tx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latin typeface="Arial"/>
                <a:cs typeface="Arial"/>
              </a:rPr>
              <a:t>Conclusion</a:t>
            </a:r>
            <a:endParaRPr lang="en-GB" dirty="0">
              <a:latin typeface="Arial"/>
              <a:cs typeface="Arial"/>
            </a:endParaRPr>
          </a:p>
        </p:txBody>
      </p:sp>
      <p:sp>
        <p:nvSpPr>
          <p:cNvPr id="20" name="TextBox 19"/>
          <p:cNvSpPr txBox="1"/>
          <p:nvPr/>
        </p:nvSpPr>
        <p:spPr>
          <a:xfrm>
            <a:off x="2084002" y="879793"/>
            <a:ext cx="4837734" cy="584776"/>
          </a:xfrm>
          <a:prstGeom prst="rect">
            <a:avLst/>
          </a:prstGeom>
          <a:noFill/>
        </p:spPr>
        <p:txBody>
          <a:bodyPr wrap="square" rtlCol="0">
            <a:spAutoFit/>
          </a:bodyPr>
          <a:lstStyle/>
          <a:p>
            <a:pPr algn="ctr"/>
            <a:r>
              <a:rPr lang="en-GB" sz="1600" b="1" u="sng" dirty="0" smtClean="0">
                <a:solidFill>
                  <a:srgbClr val="000000"/>
                </a:solidFill>
                <a:latin typeface="Arial Unicode MS"/>
                <a:cs typeface="Arial Unicode MS"/>
              </a:rPr>
              <a:t>Fig 5. </a:t>
            </a:r>
            <a:r>
              <a:rPr lang="en-GB" sz="1600" b="1" u="sng" dirty="0">
                <a:solidFill>
                  <a:srgbClr val="000000"/>
                </a:solidFill>
                <a:latin typeface="Arial Unicode MS"/>
                <a:cs typeface="Arial Unicode MS"/>
              </a:rPr>
              <a:t>Relationship between peak O</a:t>
            </a:r>
            <a:r>
              <a:rPr lang="en-GB" sz="1600" b="1" u="sng" baseline="-25000" dirty="0">
                <a:solidFill>
                  <a:srgbClr val="000000"/>
                </a:solidFill>
                <a:latin typeface="Arial Unicode MS"/>
                <a:cs typeface="Arial Unicode MS"/>
              </a:rPr>
              <a:t>2</a:t>
            </a:r>
            <a:r>
              <a:rPr lang="en-GB" sz="1600" b="1" u="sng" dirty="0">
                <a:solidFill>
                  <a:srgbClr val="000000"/>
                </a:solidFill>
                <a:latin typeface="Arial Unicode MS"/>
                <a:cs typeface="Arial Unicode MS"/>
              </a:rPr>
              <a:t> consumption and </a:t>
            </a:r>
            <a:r>
              <a:rPr lang="en-GB" sz="1600" b="1" u="sng" dirty="0" err="1">
                <a:solidFill>
                  <a:srgbClr val="000000"/>
                </a:solidFill>
                <a:latin typeface="Arial Unicode MS"/>
                <a:cs typeface="Arial Unicode MS"/>
              </a:rPr>
              <a:t>PCr</a:t>
            </a:r>
            <a:r>
              <a:rPr lang="en-GB" sz="1600" b="1" u="sng" dirty="0">
                <a:solidFill>
                  <a:srgbClr val="000000"/>
                </a:solidFill>
                <a:latin typeface="Arial Unicode MS"/>
                <a:cs typeface="Arial Unicode MS"/>
              </a:rPr>
              <a:t>/ATP </a:t>
            </a:r>
            <a:r>
              <a:rPr lang="en-GB" sz="1600" b="1" u="sng" dirty="0" smtClean="0">
                <a:solidFill>
                  <a:srgbClr val="000000"/>
                </a:solidFill>
                <a:latin typeface="Arial Unicode MS"/>
                <a:cs typeface="Arial Unicode MS"/>
              </a:rPr>
              <a:t>ratio</a:t>
            </a:r>
            <a:endParaRPr lang="en-GB" sz="1600" b="1" u="sng" dirty="0">
              <a:solidFill>
                <a:srgbClr val="000000"/>
              </a:solidFill>
              <a:latin typeface="Arial Unicode MS"/>
              <a:cs typeface="Arial Unicode MS"/>
            </a:endParaRPr>
          </a:p>
        </p:txBody>
      </p:sp>
      <p:graphicFrame>
        <p:nvGraphicFramePr>
          <p:cNvPr id="11" name="Chart 10"/>
          <p:cNvGraphicFramePr>
            <a:graphicFrameLocks/>
          </p:cNvGraphicFramePr>
          <p:nvPr>
            <p:extLst>
              <p:ext uri="{D42A27DB-BD31-4B8C-83A1-F6EECF244321}">
                <p14:modId xmlns:p14="http://schemas.microsoft.com/office/powerpoint/2010/main" val="11176492"/>
              </p:ext>
            </p:extLst>
          </p:nvPr>
        </p:nvGraphicFramePr>
        <p:xfrm>
          <a:off x="1445484" y="1545969"/>
          <a:ext cx="5867999" cy="3923999"/>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 Box 4"/>
          <p:cNvSpPr txBox="1"/>
          <p:nvPr/>
        </p:nvSpPr>
        <p:spPr>
          <a:xfrm>
            <a:off x="3985668" y="1513409"/>
            <a:ext cx="1101090" cy="9144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none" lIns="91440" tIns="45720" rIns="91440" bIns="45720" numCol="1" spcCol="0" rtlCol="0" fromWordArt="0" anchor="t" anchorCtr="0" forceAA="0" compatLnSpc="1">
            <a:prstTxWarp prst="textNoShape">
              <a:avLst/>
            </a:prstTxWarp>
            <a:noAutofit/>
          </a:bodyPr>
          <a:lstStyle/>
          <a:p>
            <a:pPr>
              <a:spcAft>
                <a:spcPts val="0"/>
              </a:spcAft>
            </a:pPr>
            <a:r>
              <a:rPr lang="en-GB" sz="1600" b="1" dirty="0">
                <a:effectLst/>
                <a:latin typeface="Arial Unicode MS"/>
                <a:ea typeface="ＭＳ 明朝"/>
                <a:cs typeface="Arial Unicode MS"/>
              </a:rPr>
              <a:t>r= </a:t>
            </a:r>
            <a:r>
              <a:rPr lang="en-GB" sz="1600" b="1" dirty="0" smtClean="0">
                <a:effectLst/>
                <a:latin typeface="Arial Unicode MS"/>
                <a:ea typeface="ＭＳ 明朝"/>
                <a:cs typeface="Arial Unicode MS"/>
              </a:rPr>
              <a:t>0.50</a:t>
            </a:r>
            <a:r>
              <a:rPr lang="en-GB" sz="1600" b="1" dirty="0">
                <a:effectLst/>
                <a:latin typeface="Arial Unicode MS"/>
                <a:ea typeface="ＭＳ 明朝"/>
                <a:cs typeface="Arial Unicode MS"/>
              </a:rPr>
              <a:t>, p&lt;</a:t>
            </a:r>
            <a:r>
              <a:rPr lang="en-GB" sz="1600" b="1" dirty="0" smtClean="0">
                <a:effectLst/>
                <a:latin typeface="Arial Unicode MS"/>
                <a:ea typeface="ＭＳ 明朝"/>
                <a:cs typeface="Arial Unicode MS"/>
              </a:rPr>
              <a:t>0.01</a:t>
            </a:r>
            <a:endParaRPr lang="en-US" sz="1600" dirty="0">
              <a:effectLst/>
              <a:latin typeface="Arial Unicode MS"/>
              <a:ea typeface="ＭＳ 明朝"/>
              <a:cs typeface="Arial Unicode MS"/>
            </a:endParaRPr>
          </a:p>
        </p:txBody>
      </p:sp>
      <p:cxnSp>
        <p:nvCxnSpPr>
          <p:cNvPr id="14" name="Straight Connector 13"/>
          <p:cNvCxnSpPr/>
          <p:nvPr/>
        </p:nvCxnSpPr>
        <p:spPr>
          <a:xfrm flipV="1">
            <a:off x="4001949" y="2460369"/>
            <a:ext cx="2705958" cy="681694"/>
          </a:xfrm>
          <a:prstGeom prst="line">
            <a:avLst/>
          </a:prstGeom>
          <a:ln w="6350" cmpd="sng">
            <a:solidFill>
              <a:srgbClr val="00000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45857749"/>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0582" y="5619919"/>
            <a:ext cx="8472124" cy="1143000"/>
          </a:xfrm>
        </p:spPr>
        <p:txBody>
          <a:bodyPr>
            <a:noAutofit/>
          </a:bodyPr>
          <a:lstStyle/>
          <a:p>
            <a:r>
              <a:rPr lang="en-GB" sz="2400" b="1" dirty="0" err="1" smtClean="0">
                <a:solidFill>
                  <a:srgbClr val="000000"/>
                </a:solidFill>
                <a:latin typeface="Arial"/>
                <a:cs typeface="Arial"/>
              </a:rPr>
              <a:t>PCr</a:t>
            </a:r>
            <a:r>
              <a:rPr lang="en-GB" sz="2400" b="1" dirty="0" smtClean="0">
                <a:solidFill>
                  <a:srgbClr val="000000"/>
                </a:solidFill>
                <a:latin typeface="Arial"/>
                <a:cs typeface="Arial"/>
              </a:rPr>
              <a:t>/ATP ratio significantly correlates with cardiac performance</a:t>
            </a:r>
            <a:endParaRPr lang="en-GB" sz="2400" b="1" dirty="0">
              <a:solidFill>
                <a:srgbClr val="000000"/>
              </a:solidFill>
              <a:latin typeface="Arial"/>
              <a:cs typeface="Arial"/>
            </a:endParaRPr>
          </a:p>
        </p:txBody>
      </p:sp>
      <p:sp>
        <p:nvSpPr>
          <p:cNvPr id="9" name="Rectangle 8"/>
          <p:cNvSpPr/>
          <p:nvPr/>
        </p:nvSpPr>
        <p:spPr>
          <a:xfrm>
            <a:off x="0" y="0"/>
            <a:ext cx="1459828" cy="598569"/>
          </a:xfrm>
          <a:prstGeom prst="rect">
            <a:avLst/>
          </a:prstGeom>
          <a:solidFill>
            <a:schemeClr val="tx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latin typeface="Arial"/>
                <a:cs typeface="Arial"/>
              </a:rPr>
              <a:t>Background</a:t>
            </a:r>
            <a:endParaRPr lang="en-GB" dirty="0">
              <a:latin typeface="Arial"/>
              <a:cs typeface="Arial"/>
            </a:endParaRPr>
          </a:p>
        </p:txBody>
      </p:sp>
      <p:sp>
        <p:nvSpPr>
          <p:cNvPr id="10" name="Rectangle 9"/>
          <p:cNvSpPr/>
          <p:nvPr/>
        </p:nvSpPr>
        <p:spPr>
          <a:xfrm>
            <a:off x="1459828" y="0"/>
            <a:ext cx="1459828" cy="598569"/>
          </a:xfrm>
          <a:prstGeom prst="rect">
            <a:avLst/>
          </a:prstGeom>
          <a:solidFill>
            <a:srgbClr val="00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solidFill>
                  <a:srgbClr val="FFFFFF"/>
                </a:solidFill>
                <a:latin typeface="Arial"/>
                <a:cs typeface="Arial"/>
              </a:rPr>
              <a:t>Methods</a:t>
            </a:r>
            <a:endParaRPr lang="en-GB" dirty="0">
              <a:solidFill>
                <a:srgbClr val="FFFFFF"/>
              </a:solidFill>
              <a:latin typeface="Arial"/>
              <a:cs typeface="Arial"/>
            </a:endParaRPr>
          </a:p>
        </p:txBody>
      </p:sp>
      <p:sp>
        <p:nvSpPr>
          <p:cNvPr id="17" name="Rectangle 16"/>
          <p:cNvSpPr/>
          <p:nvPr/>
        </p:nvSpPr>
        <p:spPr>
          <a:xfrm>
            <a:off x="2919656" y="0"/>
            <a:ext cx="1459828" cy="598569"/>
          </a:xfrm>
          <a:prstGeom prst="rect">
            <a:avLst/>
          </a:prstGeom>
          <a:solidFill>
            <a:schemeClr val="bg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solidFill>
                  <a:schemeClr val="tx1"/>
                </a:solidFill>
                <a:latin typeface="Arial"/>
                <a:cs typeface="Arial"/>
              </a:rPr>
              <a:t>Results</a:t>
            </a:r>
            <a:endParaRPr lang="en-GB" dirty="0">
              <a:solidFill>
                <a:schemeClr val="tx1"/>
              </a:solidFill>
              <a:latin typeface="Arial"/>
              <a:cs typeface="Arial"/>
            </a:endParaRPr>
          </a:p>
        </p:txBody>
      </p:sp>
      <p:sp>
        <p:nvSpPr>
          <p:cNvPr id="18" name="Rectangle 17"/>
          <p:cNvSpPr/>
          <p:nvPr/>
        </p:nvSpPr>
        <p:spPr>
          <a:xfrm>
            <a:off x="4379484" y="0"/>
            <a:ext cx="1459828" cy="598569"/>
          </a:xfrm>
          <a:prstGeom prst="rect">
            <a:avLst/>
          </a:prstGeom>
          <a:solidFill>
            <a:schemeClr val="tx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latin typeface="Arial"/>
                <a:cs typeface="Arial"/>
              </a:rPr>
              <a:t>Conclusion</a:t>
            </a:r>
            <a:endParaRPr lang="en-GB" dirty="0">
              <a:latin typeface="Arial"/>
              <a:cs typeface="Arial"/>
            </a:endParaRPr>
          </a:p>
        </p:txBody>
      </p:sp>
      <p:sp>
        <p:nvSpPr>
          <p:cNvPr id="20" name="TextBox 19"/>
          <p:cNvSpPr txBox="1"/>
          <p:nvPr/>
        </p:nvSpPr>
        <p:spPr>
          <a:xfrm>
            <a:off x="2084002" y="879793"/>
            <a:ext cx="4837734" cy="584776"/>
          </a:xfrm>
          <a:prstGeom prst="rect">
            <a:avLst/>
          </a:prstGeom>
          <a:noFill/>
        </p:spPr>
        <p:txBody>
          <a:bodyPr wrap="square" rtlCol="0">
            <a:spAutoFit/>
          </a:bodyPr>
          <a:lstStyle/>
          <a:p>
            <a:pPr algn="ctr"/>
            <a:r>
              <a:rPr lang="en-GB" sz="1600" b="1" u="sng" dirty="0" smtClean="0">
                <a:solidFill>
                  <a:srgbClr val="000000"/>
                </a:solidFill>
                <a:latin typeface="Arial Unicode MS"/>
                <a:cs typeface="Arial Unicode MS"/>
              </a:rPr>
              <a:t>Fig </a:t>
            </a:r>
            <a:r>
              <a:rPr lang="en-GB" sz="1600" b="1" u="sng" dirty="0">
                <a:solidFill>
                  <a:srgbClr val="000000"/>
                </a:solidFill>
                <a:latin typeface="Arial Unicode MS"/>
                <a:cs typeface="Arial Unicode MS"/>
              </a:rPr>
              <a:t>4</a:t>
            </a:r>
            <a:r>
              <a:rPr lang="en-GB" sz="1600" b="1" u="sng" dirty="0" smtClean="0">
                <a:solidFill>
                  <a:srgbClr val="000000"/>
                </a:solidFill>
                <a:latin typeface="Arial Unicode MS"/>
                <a:cs typeface="Arial Unicode MS"/>
              </a:rPr>
              <a:t>. </a:t>
            </a:r>
            <a:r>
              <a:rPr lang="en-GB" sz="1600" b="1" u="sng" dirty="0">
                <a:solidFill>
                  <a:srgbClr val="000000"/>
                </a:solidFill>
                <a:latin typeface="Arial Unicode MS"/>
                <a:cs typeface="Arial Unicode MS"/>
              </a:rPr>
              <a:t>R</a:t>
            </a:r>
            <a:r>
              <a:rPr lang="en-GB" sz="1600" b="1" u="sng" dirty="0" smtClean="0">
                <a:solidFill>
                  <a:srgbClr val="000000"/>
                </a:solidFill>
                <a:latin typeface="Arial Unicode MS"/>
                <a:cs typeface="Arial Unicode MS"/>
              </a:rPr>
              <a:t>elationship between cardiac performance and </a:t>
            </a:r>
            <a:r>
              <a:rPr lang="en-GB" sz="1600" b="1" u="sng" dirty="0" err="1" smtClean="0">
                <a:solidFill>
                  <a:srgbClr val="000000"/>
                </a:solidFill>
                <a:latin typeface="Arial Unicode MS"/>
                <a:cs typeface="Arial Unicode MS"/>
              </a:rPr>
              <a:t>PCr</a:t>
            </a:r>
            <a:r>
              <a:rPr lang="en-GB" sz="1600" b="1" u="sng" dirty="0" smtClean="0">
                <a:solidFill>
                  <a:srgbClr val="000000"/>
                </a:solidFill>
                <a:latin typeface="Arial Unicode MS"/>
                <a:cs typeface="Arial Unicode MS"/>
              </a:rPr>
              <a:t>/ATP ratio</a:t>
            </a:r>
            <a:endParaRPr lang="en-GB" sz="1600" b="1" u="sng" dirty="0">
              <a:solidFill>
                <a:srgbClr val="000000"/>
              </a:solidFill>
              <a:latin typeface="Arial Unicode MS"/>
              <a:cs typeface="Arial Unicode MS"/>
            </a:endParaRPr>
          </a:p>
        </p:txBody>
      </p:sp>
      <p:graphicFrame>
        <p:nvGraphicFramePr>
          <p:cNvPr id="25" name="Chart 24"/>
          <p:cNvGraphicFramePr>
            <a:graphicFrameLocks/>
          </p:cNvGraphicFramePr>
          <p:nvPr>
            <p:extLst>
              <p:ext uri="{D42A27DB-BD31-4B8C-83A1-F6EECF244321}">
                <p14:modId xmlns:p14="http://schemas.microsoft.com/office/powerpoint/2010/main" val="1592145286"/>
              </p:ext>
            </p:extLst>
          </p:nvPr>
        </p:nvGraphicFramePr>
        <p:xfrm>
          <a:off x="1521110" y="1676740"/>
          <a:ext cx="5870945" cy="3902084"/>
        </p:xfrm>
        <a:graphic>
          <a:graphicData uri="http://schemas.openxmlformats.org/drawingml/2006/chart">
            <c:chart xmlns:c="http://schemas.openxmlformats.org/drawingml/2006/chart" xmlns:r="http://schemas.openxmlformats.org/officeDocument/2006/relationships" r:id="rId3"/>
          </a:graphicData>
        </a:graphic>
      </p:graphicFrame>
      <p:cxnSp>
        <p:nvCxnSpPr>
          <p:cNvPr id="4" name="Straight Connector 3"/>
          <p:cNvCxnSpPr/>
          <p:nvPr/>
        </p:nvCxnSpPr>
        <p:spPr>
          <a:xfrm flipV="1">
            <a:off x="3913542" y="2393179"/>
            <a:ext cx="2987996" cy="465478"/>
          </a:xfrm>
          <a:prstGeom prst="line">
            <a:avLst/>
          </a:prstGeom>
          <a:ln w="635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27" name="Text Box 4"/>
          <p:cNvSpPr txBox="1"/>
          <p:nvPr/>
        </p:nvSpPr>
        <p:spPr>
          <a:xfrm>
            <a:off x="3897261" y="1520221"/>
            <a:ext cx="1101090" cy="914400"/>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none" lIns="91440" tIns="45720" rIns="91440" bIns="45720" numCol="1" spcCol="0" rtlCol="0" fromWordArt="0" anchor="t" anchorCtr="0" forceAA="0" compatLnSpc="1">
            <a:prstTxWarp prst="textNoShape">
              <a:avLst/>
            </a:prstTxWarp>
            <a:noAutofit/>
          </a:bodyPr>
          <a:lstStyle/>
          <a:p>
            <a:pPr>
              <a:spcAft>
                <a:spcPts val="0"/>
              </a:spcAft>
            </a:pPr>
            <a:r>
              <a:rPr lang="en-GB" sz="1600" b="1" dirty="0">
                <a:effectLst/>
                <a:latin typeface="Arial Unicode MS"/>
                <a:ea typeface="ＭＳ 明朝"/>
                <a:cs typeface="Arial Unicode MS"/>
              </a:rPr>
              <a:t>r= </a:t>
            </a:r>
            <a:r>
              <a:rPr lang="en-GB" sz="1600" b="1" dirty="0" smtClean="0">
                <a:effectLst/>
                <a:latin typeface="Arial Unicode MS"/>
                <a:ea typeface="ＭＳ 明朝"/>
                <a:cs typeface="Arial Unicode MS"/>
              </a:rPr>
              <a:t>0.40, </a:t>
            </a:r>
            <a:r>
              <a:rPr lang="en-GB" sz="1600" b="1" dirty="0">
                <a:effectLst/>
                <a:latin typeface="Arial Unicode MS"/>
                <a:ea typeface="ＭＳ 明朝"/>
                <a:cs typeface="Arial Unicode MS"/>
              </a:rPr>
              <a:t>p&lt;0.05</a:t>
            </a:r>
            <a:endParaRPr lang="en-US" sz="1600" dirty="0">
              <a:effectLst/>
              <a:latin typeface="Arial Unicode MS"/>
              <a:ea typeface="ＭＳ 明朝"/>
              <a:cs typeface="Arial Unicode MS"/>
            </a:endParaRPr>
          </a:p>
        </p:txBody>
      </p:sp>
    </p:spTree>
    <p:extLst>
      <p:ext uri="{BB962C8B-B14F-4D97-AF65-F5344CB8AC3E}">
        <p14:creationId xmlns:p14="http://schemas.microsoft.com/office/powerpoint/2010/main" val="2199203907"/>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16369"/>
            <a:ext cx="8229600" cy="4985931"/>
          </a:xfrm>
        </p:spPr>
        <p:txBody>
          <a:bodyPr>
            <a:noAutofit/>
          </a:bodyPr>
          <a:lstStyle/>
          <a:p>
            <a:pPr marL="571500" indent="-571500">
              <a:lnSpc>
                <a:spcPct val="130000"/>
              </a:lnSpc>
            </a:pPr>
            <a:r>
              <a:rPr lang="en-US" sz="2100" b="1" spc="100" dirty="0" smtClean="0">
                <a:latin typeface="Arial Unicode MS"/>
                <a:cs typeface="Arial Unicode MS"/>
              </a:rPr>
              <a:t>Cardiac high-energy phosphate metabolism and performance decline with age.</a:t>
            </a:r>
          </a:p>
          <a:p>
            <a:pPr marL="571500" indent="-571500">
              <a:lnSpc>
                <a:spcPct val="130000"/>
              </a:lnSpc>
            </a:pPr>
            <a:r>
              <a:rPr lang="en-US" sz="2100" b="1" spc="100" dirty="0" smtClean="0">
                <a:latin typeface="Arial Unicode MS"/>
                <a:cs typeface="Arial Unicode MS"/>
              </a:rPr>
              <a:t>Significant relationship between </a:t>
            </a:r>
            <a:r>
              <a:rPr lang="en-US" sz="2100" b="1" spc="100" dirty="0" err="1" smtClean="0">
                <a:latin typeface="Arial Unicode MS"/>
                <a:cs typeface="Arial Unicode MS"/>
              </a:rPr>
              <a:t>PCr</a:t>
            </a:r>
            <a:r>
              <a:rPr lang="en-US" sz="2100" b="1" spc="100" dirty="0" smtClean="0">
                <a:latin typeface="Arial Unicode MS"/>
                <a:cs typeface="Arial Unicode MS"/>
              </a:rPr>
              <a:t>/ATP ratio and cardiac power output suggests that cardiac-high energy phosphate metabolism plays an important role in cardiac function and performance.</a:t>
            </a:r>
          </a:p>
          <a:p>
            <a:pPr marL="571500" indent="-571500">
              <a:lnSpc>
                <a:spcPct val="130000"/>
              </a:lnSpc>
            </a:pPr>
            <a:r>
              <a:rPr lang="en-US" sz="2100" b="1" spc="100" dirty="0" smtClean="0">
                <a:latin typeface="Arial Unicode MS"/>
                <a:cs typeface="Arial Unicode MS"/>
              </a:rPr>
              <a:t>Clinically, our results suggest that diminished cardiac metabolism may be responsible for the development of cardiac dysfunction and heart failure in older age</a:t>
            </a:r>
            <a:endParaRPr lang="en-GB" sz="2100" b="1" spc="100" dirty="0" smtClean="0">
              <a:latin typeface="Arial Unicode MS"/>
              <a:cs typeface="Arial Unicode MS"/>
            </a:endParaRPr>
          </a:p>
          <a:p>
            <a:pPr>
              <a:lnSpc>
                <a:spcPct val="130000"/>
              </a:lnSpc>
            </a:pPr>
            <a:endParaRPr lang="en-GB" sz="2100" dirty="0">
              <a:latin typeface="Arial Unicode MS"/>
              <a:cs typeface="Arial Unicode MS"/>
            </a:endParaRPr>
          </a:p>
        </p:txBody>
      </p:sp>
      <p:sp>
        <p:nvSpPr>
          <p:cNvPr id="4" name="Rectangle 3"/>
          <p:cNvSpPr/>
          <p:nvPr/>
        </p:nvSpPr>
        <p:spPr>
          <a:xfrm>
            <a:off x="0" y="0"/>
            <a:ext cx="1459828" cy="598569"/>
          </a:xfrm>
          <a:prstGeom prst="rect">
            <a:avLst/>
          </a:prstGeom>
          <a:solidFill>
            <a:schemeClr val="tx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latin typeface="Arial"/>
                <a:cs typeface="Arial"/>
              </a:rPr>
              <a:t>Background</a:t>
            </a:r>
            <a:endParaRPr lang="en-GB" dirty="0">
              <a:latin typeface="Arial"/>
              <a:cs typeface="Arial"/>
            </a:endParaRPr>
          </a:p>
        </p:txBody>
      </p:sp>
      <p:sp>
        <p:nvSpPr>
          <p:cNvPr id="5" name="Rectangle 4"/>
          <p:cNvSpPr/>
          <p:nvPr/>
        </p:nvSpPr>
        <p:spPr>
          <a:xfrm>
            <a:off x="1459828" y="0"/>
            <a:ext cx="1459828" cy="598569"/>
          </a:xfrm>
          <a:prstGeom prst="rect">
            <a:avLst/>
          </a:prstGeom>
          <a:solidFill>
            <a:srgbClr val="00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solidFill>
                  <a:srgbClr val="FFFFFF"/>
                </a:solidFill>
                <a:latin typeface="Arial"/>
                <a:cs typeface="Arial"/>
              </a:rPr>
              <a:t>Methods</a:t>
            </a:r>
            <a:endParaRPr lang="en-GB" dirty="0">
              <a:solidFill>
                <a:srgbClr val="FFFFFF"/>
              </a:solidFill>
              <a:latin typeface="Arial"/>
              <a:cs typeface="Arial"/>
            </a:endParaRPr>
          </a:p>
        </p:txBody>
      </p:sp>
      <p:sp>
        <p:nvSpPr>
          <p:cNvPr id="6" name="Rectangle 5"/>
          <p:cNvSpPr/>
          <p:nvPr/>
        </p:nvSpPr>
        <p:spPr>
          <a:xfrm>
            <a:off x="2919656" y="0"/>
            <a:ext cx="1459828" cy="598569"/>
          </a:xfrm>
          <a:prstGeom prst="rect">
            <a:avLst/>
          </a:prstGeom>
          <a:solidFill>
            <a:schemeClr val="tx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solidFill>
                  <a:schemeClr val="bg1"/>
                </a:solidFill>
                <a:latin typeface="Arial"/>
                <a:cs typeface="Arial"/>
              </a:rPr>
              <a:t>Results</a:t>
            </a:r>
            <a:endParaRPr lang="en-GB" dirty="0">
              <a:solidFill>
                <a:schemeClr val="bg1"/>
              </a:solidFill>
              <a:latin typeface="Arial"/>
              <a:cs typeface="Arial"/>
            </a:endParaRPr>
          </a:p>
        </p:txBody>
      </p:sp>
      <p:sp>
        <p:nvSpPr>
          <p:cNvPr id="7" name="Rectangle 6"/>
          <p:cNvSpPr/>
          <p:nvPr/>
        </p:nvSpPr>
        <p:spPr>
          <a:xfrm>
            <a:off x="4379484" y="0"/>
            <a:ext cx="1459828" cy="598569"/>
          </a:xfrm>
          <a:prstGeom prst="rect">
            <a:avLst/>
          </a:prstGeom>
          <a:solidFill>
            <a:srgbClr val="FFFF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solidFill>
                  <a:srgbClr val="000000"/>
                </a:solidFill>
                <a:latin typeface="Arial"/>
                <a:cs typeface="Arial"/>
              </a:rPr>
              <a:t>Conclusion</a:t>
            </a:r>
            <a:endParaRPr lang="en-GB" dirty="0">
              <a:solidFill>
                <a:srgbClr val="000000"/>
              </a:solidFill>
              <a:latin typeface="Arial"/>
              <a:cs typeface="Arial"/>
            </a:endParaRPr>
          </a:p>
        </p:txBody>
      </p:sp>
    </p:spTree>
    <p:extLst>
      <p:ext uri="{BB962C8B-B14F-4D97-AF65-F5344CB8AC3E}">
        <p14:creationId xmlns:p14="http://schemas.microsoft.com/office/powerpoint/2010/main" val="3829776623"/>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3867" y="0"/>
            <a:ext cx="9262533" cy="11520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457200" y="-13223"/>
            <a:ext cx="8229600" cy="1152000"/>
          </a:xfrm>
        </p:spPr>
        <p:txBody>
          <a:bodyPr/>
          <a:lstStyle/>
          <a:p>
            <a:r>
              <a:rPr lang="en-GB" dirty="0" smtClean="0">
                <a:solidFill>
                  <a:schemeClr val="bg1"/>
                </a:solidFill>
                <a:latin typeface="Arial"/>
                <a:cs typeface="Arial"/>
              </a:rPr>
              <a:t>Acknowledgements </a:t>
            </a:r>
            <a:endParaRPr lang="en-GB" dirty="0">
              <a:solidFill>
                <a:schemeClr val="bg1"/>
              </a:solidFill>
              <a:latin typeface="Arial"/>
              <a:cs typeface="Arial"/>
            </a:endParaRPr>
          </a:p>
        </p:txBody>
      </p:sp>
      <p:sp>
        <p:nvSpPr>
          <p:cNvPr id="5" name="TextBox 4"/>
          <p:cNvSpPr txBox="1"/>
          <p:nvPr/>
        </p:nvSpPr>
        <p:spPr>
          <a:xfrm>
            <a:off x="5706534" y="6160030"/>
            <a:ext cx="3240991" cy="1152000"/>
          </a:xfrm>
          <a:prstGeom prst="rect">
            <a:avLst/>
          </a:prstGeom>
          <a:noFill/>
        </p:spPr>
        <p:txBody>
          <a:bodyPr wrap="none" rtlCol="0">
            <a:spAutoFit/>
          </a:bodyPr>
          <a:lstStyle/>
          <a:p>
            <a:r>
              <a:rPr lang="is-IS" sz="3200" dirty="0" smtClean="0">
                <a:latin typeface="Arial"/>
                <a:cs typeface="Arial"/>
              </a:rPr>
              <a:t>….....</a:t>
            </a:r>
            <a:r>
              <a:rPr lang="en-GB" sz="3200" dirty="0" smtClean="0">
                <a:latin typeface="Arial"/>
                <a:cs typeface="Arial"/>
              </a:rPr>
              <a:t>Questions?</a:t>
            </a:r>
            <a:endParaRPr lang="en-GB" sz="3200" dirty="0">
              <a:latin typeface="Arial"/>
              <a:cs typeface="Arial"/>
            </a:endParaRPr>
          </a:p>
        </p:txBody>
      </p:sp>
      <p:pic>
        <p:nvPicPr>
          <p:cNvPr id="7" name="Picture 6" descr="Screen Shot 2016-07-14 at 12.44.18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1650" y="1486748"/>
            <a:ext cx="2412000" cy="1836000"/>
          </a:xfrm>
          <a:prstGeom prst="rect">
            <a:avLst/>
          </a:prstGeom>
        </p:spPr>
      </p:pic>
      <p:pic>
        <p:nvPicPr>
          <p:cNvPr id="8" name="Picture 7" descr="Screen Shot 2016-07-14 at 12.44.39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64283" y="1499448"/>
            <a:ext cx="2392105" cy="1800000"/>
          </a:xfrm>
          <a:prstGeom prst="rect">
            <a:avLst/>
          </a:prstGeom>
        </p:spPr>
      </p:pic>
      <p:pic>
        <p:nvPicPr>
          <p:cNvPr id="9" name="Picture 8" descr="Screen Shot 2016-07-14 at 12.45.36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1448" y="3703806"/>
            <a:ext cx="3020936" cy="1224000"/>
          </a:xfrm>
          <a:prstGeom prst="rect">
            <a:avLst/>
          </a:prstGeom>
        </p:spPr>
      </p:pic>
      <p:pic>
        <p:nvPicPr>
          <p:cNvPr id="10" name="Picture 9" descr="nihr_colour (1).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24146" y="3720086"/>
            <a:ext cx="3115010" cy="1080000"/>
          </a:xfrm>
          <a:prstGeom prst="rect">
            <a:avLst/>
          </a:prstGeom>
        </p:spPr>
      </p:pic>
    </p:spTree>
    <p:extLst>
      <p:ext uri="{BB962C8B-B14F-4D97-AF65-F5344CB8AC3E}">
        <p14:creationId xmlns:p14="http://schemas.microsoft.com/office/powerpoint/2010/main" val="1645507041"/>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3867" y="0"/>
            <a:ext cx="9262533" cy="1202267"/>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457200" y="-13223"/>
            <a:ext cx="8229600" cy="1143000"/>
          </a:xfrm>
        </p:spPr>
        <p:txBody>
          <a:bodyPr/>
          <a:lstStyle/>
          <a:p>
            <a:r>
              <a:rPr lang="en-GB" dirty="0" smtClean="0">
                <a:solidFill>
                  <a:schemeClr val="bg1"/>
                </a:solidFill>
                <a:latin typeface="Arial"/>
                <a:cs typeface="Arial"/>
              </a:rPr>
              <a:t>References</a:t>
            </a:r>
            <a:endParaRPr lang="en-GB" dirty="0">
              <a:solidFill>
                <a:schemeClr val="bg1"/>
              </a:solidFill>
              <a:latin typeface="Arial"/>
              <a:cs typeface="Arial"/>
            </a:endParaRPr>
          </a:p>
        </p:txBody>
      </p:sp>
      <p:sp>
        <p:nvSpPr>
          <p:cNvPr id="7" name="Content Placeholder 2"/>
          <p:cNvSpPr txBox="1">
            <a:spLocks/>
          </p:cNvSpPr>
          <p:nvPr/>
        </p:nvSpPr>
        <p:spPr>
          <a:xfrm>
            <a:off x="457200" y="1735663"/>
            <a:ext cx="8229600" cy="4525963"/>
          </a:xfrm>
          <a:prstGeom prst="rect">
            <a:avLst/>
          </a:prstGeom>
        </p:spPr>
        <p:txBody>
          <a:bodyPr vert="horz" lIns="91440" tIns="45720" rIns="91440" bIns="45720" rtlCol="0">
            <a:normAutofit fontScale="475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514350" indent="-514350">
              <a:lnSpc>
                <a:spcPct val="140000"/>
              </a:lnSpc>
              <a:buFont typeface="+mj-lt"/>
              <a:buAutoNum type="arabicPeriod"/>
            </a:pPr>
            <a:r>
              <a:rPr lang="en-GB" dirty="0" err="1" smtClean="0">
                <a:latin typeface="Arial"/>
                <a:cs typeface="Arial"/>
              </a:rPr>
              <a:t>Neubauer</a:t>
            </a:r>
            <a:r>
              <a:rPr lang="en-GB" dirty="0" smtClean="0">
                <a:latin typeface="Arial"/>
                <a:cs typeface="Arial"/>
              </a:rPr>
              <a:t> S. The Failing Heart — An Engine Out of Fuel. New England Journal of Medicine. 2007 Mar 15;356(11):1140–51</a:t>
            </a:r>
            <a:r>
              <a:rPr lang="en-US" dirty="0" smtClean="0">
                <a:latin typeface="Arial"/>
                <a:cs typeface="Arial"/>
              </a:rPr>
              <a:t> </a:t>
            </a:r>
          </a:p>
          <a:p>
            <a:pPr marL="514350" indent="-514350">
              <a:lnSpc>
                <a:spcPct val="140000"/>
              </a:lnSpc>
              <a:buFont typeface="+mj-lt"/>
              <a:buAutoNum type="arabicPeriod"/>
            </a:pPr>
            <a:r>
              <a:rPr lang="en-GB" dirty="0" err="1" smtClean="0">
                <a:latin typeface="Arial"/>
                <a:cs typeface="Arial"/>
              </a:rPr>
              <a:t>Schocke</a:t>
            </a:r>
            <a:r>
              <a:rPr lang="en-GB" dirty="0" smtClean="0">
                <a:latin typeface="Arial"/>
                <a:cs typeface="Arial"/>
              </a:rPr>
              <a:t> MF., Metzler B, Wolf C, </a:t>
            </a:r>
            <a:r>
              <a:rPr lang="en-GB" dirty="0" err="1" smtClean="0">
                <a:latin typeface="Arial"/>
                <a:cs typeface="Arial"/>
              </a:rPr>
              <a:t>Steinboeck</a:t>
            </a:r>
            <a:r>
              <a:rPr lang="en-GB" dirty="0" smtClean="0">
                <a:latin typeface="Arial"/>
                <a:cs typeface="Arial"/>
              </a:rPr>
              <a:t> P, </a:t>
            </a:r>
            <a:r>
              <a:rPr lang="en-GB" dirty="0" err="1" smtClean="0">
                <a:latin typeface="Arial"/>
                <a:cs typeface="Arial"/>
              </a:rPr>
              <a:t>Kremser</a:t>
            </a:r>
            <a:r>
              <a:rPr lang="en-GB" dirty="0" smtClean="0">
                <a:latin typeface="Arial"/>
                <a:cs typeface="Arial"/>
              </a:rPr>
              <a:t> C, </a:t>
            </a:r>
            <a:r>
              <a:rPr lang="en-GB" dirty="0" err="1" smtClean="0">
                <a:latin typeface="Arial"/>
                <a:cs typeface="Arial"/>
              </a:rPr>
              <a:t>Pachinger</a:t>
            </a:r>
            <a:r>
              <a:rPr lang="en-GB" dirty="0" smtClean="0">
                <a:latin typeface="Arial"/>
                <a:cs typeface="Arial"/>
              </a:rPr>
              <a:t> O, et al. Impact of aging on cardiac high-energy phosphate metabolism determined by phosphorus-31 2-dimensional chemical shift imaging (31P 2D CSI). Magnetic Resonance Imaging. 2003 Jun;21(5):553–9</a:t>
            </a:r>
            <a:r>
              <a:rPr lang="en-US" dirty="0" smtClean="0">
                <a:latin typeface="Arial"/>
                <a:cs typeface="Arial"/>
              </a:rPr>
              <a:t> Weiss RG, </a:t>
            </a:r>
          </a:p>
          <a:p>
            <a:pPr marL="514350" indent="-514350">
              <a:lnSpc>
                <a:spcPct val="140000"/>
              </a:lnSpc>
              <a:buFont typeface="+mj-lt"/>
              <a:buAutoNum type="arabicPeriod"/>
            </a:pPr>
            <a:r>
              <a:rPr lang="en-US" dirty="0" err="1" smtClean="0">
                <a:latin typeface="Arial"/>
                <a:cs typeface="Arial"/>
              </a:rPr>
              <a:t>Bottomley</a:t>
            </a:r>
            <a:r>
              <a:rPr lang="en-US" dirty="0" smtClean="0">
                <a:latin typeface="Arial"/>
                <a:cs typeface="Arial"/>
              </a:rPr>
              <a:t> PA, Hardy CJ, </a:t>
            </a:r>
            <a:r>
              <a:rPr lang="en-US" dirty="0" err="1" smtClean="0">
                <a:latin typeface="Arial"/>
                <a:cs typeface="Arial"/>
              </a:rPr>
              <a:t>Gerstenblith</a:t>
            </a:r>
            <a:r>
              <a:rPr lang="en-US" dirty="0" smtClean="0">
                <a:latin typeface="Arial"/>
                <a:cs typeface="Arial"/>
              </a:rPr>
              <a:t> G. Regional myocardial metabolism of high-energy phosphates during isometric exercise in patients with coronary artery disease. N </a:t>
            </a:r>
            <a:r>
              <a:rPr lang="en-US" dirty="0" err="1" smtClean="0">
                <a:latin typeface="Arial"/>
                <a:cs typeface="Arial"/>
              </a:rPr>
              <a:t>Engl</a:t>
            </a:r>
            <a:r>
              <a:rPr lang="en-US" dirty="0" smtClean="0">
                <a:latin typeface="Arial"/>
                <a:cs typeface="Arial"/>
              </a:rPr>
              <a:t> J Med 1990; 323:1593–1600 </a:t>
            </a:r>
          </a:p>
          <a:p>
            <a:pPr marL="514350" indent="-514350">
              <a:lnSpc>
                <a:spcPct val="140000"/>
              </a:lnSpc>
              <a:buFont typeface="+mj-lt"/>
              <a:buAutoNum type="arabicPeriod"/>
            </a:pPr>
            <a:r>
              <a:rPr lang="en-US" dirty="0" smtClean="0">
                <a:latin typeface="Arial"/>
                <a:cs typeface="Arial"/>
              </a:rPr>
              <a:t>Yabe T, </a:t>
            </a:r>
            <a:r>
              <a:rPr lang="en-US" dirty="0" err="1" smtClean="0">
                <a:latin typeface="Arial"/>
                <a:cs typeface="Arial"/>
              </a:rPr>
              <a:t>Mitsunami</a:t>
            </a:r>
            <a:r>
              <a:rPr lang="en-US" dirty="0" smtClean="0">
                <a:latin typeface="Arial"/>
                <a:cs typeface="Arial"/>
              </a:rPr>
              <a:t> K, Okada M, </a:t>
            </a:r>
            <a:r>
              <a:rPr lang="en-US" dirty="0" err="1" smtClean="0">
                <a:latin typeface="Arial"/>
                <a:cs typeface="Arial"/>
              </a:rPr>
              <a:t>Morikawa</a:t>
            </a:r>
            <a:r>
              <a:rPr lang="en-US" dirty="0" smtClean="0">
                <a:latin typeface="Arial"/>
                <a:cs typeface="Arial"/>
              </a:rPr>
              <a:t> S, </a:t>
            </a:r>
            <a:r>
              <a:rPr lang="en-US" dirty="0" err="1" smtClean="0">
                <a:latin typeface="Arial"/>
                <a:cs typeface="Arial"/>
              </a:rPr>
              <a:t>Inubushi</a:t>
            </a:r>
            <a:r>
              <a:rPr lang="en-US" dirty="0" smtClean="0">
                <a:latin typeface="Arial"/>
                <a:cs typeface="Arial"/>
              </a:rPr>
              <a:t> T, Kinoshita M. Detection of myocardial ischemia by 31P magnetic resonance spectroscopy during handgrip exercise. Circulation 1994;89:1709– 16 </a:t>
            </a:r>
          </a:p>
          <a:p>
            <a:pPr marL="514350" indent="-514350">
              <a:lnSpc>
                <a:spcPct val="140000"/>
              </a:lnSpc>
              <a:buFont typeface="+mj-lt"/>
              <a:buAutoNum type="arabicPeriod"/>
            </a:pPr>
            <a:r>
              <a:rPr lang="en-US" dirty="0" smtClean="0">
                <a:latin typeface="Arial"/>
                <a:cs typeface="Arial"/>
              </a:rPr>
              <a:t>Okada M, </a:t>
            </a:r>
            <a:r>
              <a:rPr lang="en-US" dirty="0" err="1" smtClean="0">
                <a:latin typeface="Arial"/>
                <a:cs typeface="Arial"/>
              </a:rPr>
              <a:t>Mitsunami</a:t>
            </a:r>
            <a:r>
              <a:rPr lang="en-US" dirty="0" smtClean="0">
                <a:latin typeface="Arial"/>
                <a:cs typeface="Arial"/>
              </a:rPr>
              <a:t> K, </a:t>
            </a:r>
            <a:r>
              <a:rPr lang="en-US" dirty="0" err="1" smtClean="0">
                <a:latin typeface="Arial"/>
                <a:cs typeface="Arial"/>
              </a:rPr>
              <a:t>Inubushi</a:t>
            </a:r>
            <a:r>
              <a:rPr lang="en-US" dirty="0" smtClean="0">
                <a:latin typeface="Arial"/>
                <a:cs typeface="Arial"/>
              </a:rPr>
              <a:t> T, Kinoshita M. Influence of aging or left ventricular hypertrophy on the human heart: contents of phosphorus metabolites measured by 31P MRS. </a:t>
            </a:r>
            <a:r>
              <a:rPr lang="en-US" dirty="0" err="1" smtClean="0">
                <a:latin typeface="Arial"/>
                <a:cs typeface="Arial"/>
              </a:rPr>
              <a:t>Magn</a:t>
            </a:r>
            <a:r>
              <a:rPr lang="en-US" dirty="0" smtClean="0">
                <a:latin typeface="Arial"/>
                <a:cs typeface="Arial"/>
              </a:rPr>
              <a:t> </a:t>
            </a:r>
            <a:r>
              <a:rPr lang="en-US" dirty="0" err="1" smtClean="0">
                <a:latin typeface="Arial"/>
                <a:cs typeface="Arial"/>
              </a:rPr>
              <a:t>Reson</a:t>
            </a:r>
            <a:r>
              <a:rPr lang="en-US" dirty="0" smtClean="0">
                <a:latin typeface="Arial"/>
                <a:cs typeface="Arial"/>
              </a:rPr>
              <a:t> Med 1998; 39:772– 82 </a:t>
            </a:r>
          </a:p>
          <a:p>
            <a:pPr marL="514350" indent="-514350">
              <a:lnSpc>
                <a:spcPct val="140000"/>
              </a:lnSpc>
              <a:buFont typeface="+mj-lt"/>
              <a:buAutoNum type="arabicPeriod"/>
            </a:pPr>
            <a:endParaRPr lang="en-US" dirty="0" smtClean="0">
              <a:latin typeface="Arial"/>
              <a:cs typeface="Arial"/>
            </a:endParaRPr>
          </a:p>
          <a:p>
            <a:pPr marL="514350" indent="-514350">
              <a:lnSpc>
                <a:spcPct val="140000"/>
              </a:lnSpc>
              <a:buFont typeface="+mj-lt"/>
              <a:buAutoNum type="arabicPeriod"/>
            </a:pPr>
            <a:endParaRPr lang="en-US" dirty="0" smtClean="0">
              <a:latin typeface="Arial"/>
              <a:cs typeface="Arial"/>
            </a:endParaRPr>
          </a:p>
          <a:p>
            <a:pPr marL="514350" indent="-514350">
              <a:lnSpc>
                <a:spcPct val="140000"/>
              </a:lnSpc>
              <a:buFont typeface="+mj-lt"/>
              <a:buAutoNum type="arabicPeriod"/>
            </a:pPr>
            <a:endParaRPr lang="en-GB" dirty="0">
              <a:latin typeface="Arial"/>
              <a:cs typeface="Arial"/>
            </a:endParaRPr>
          </a:p>
        </p:txBody>
      </p:sp>
    </p:spTree>
    <p:extLst>
      <p:ext uri="{BB962C8B-B14F-4D97-AF65-F5344CB8AC3E}">
        <p14:creationId xmlns:p14="http://schemas.microsoft.com/office/powerpoint/2010/main" val="1514996333"/>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1042</TotalTime>
  <Words>2245</Words>
  <Application>Microsoft Macintosh PowerPoint</Application>
  <PresentationFormat>On-screen Show (4:3)</PresentationFormat>
  <Paragraphs>253</Paragraphs>
  <Slides>19</Slides>
  <Notes>18</Notes>
  <HiddenSlides>0</HiddenSlides>
  <MMClips>1</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PowerPoint Presentation</vt:lpstr>
      <vt:lpstr>PowerPoint Presentation</vt:lpstr>
      <vt:lpstr>PowerPoint Presentation</vt:lpstr>
      <vt:lpstr>PowerPoint Presentation</vt:lpstr>
      <vt:lpstr>PowerPoint Presentation</vt:lpstr>
      <vt:lpstr>Study design</vt:lpstr>
      <vt:lpstr>Cardiac Magnetic Resonance Imaging</vt:lpstr>
      <vt:lpstr>Cardiac spectroscopy</vt:lpstr>
      <vt:lpstr>Maximal graded cardiopulmonary  exercise test</vt:lpstr>
      <vt:lpstr>PowerPoint Presentation</vt:lpstr>
      <vt:lpstr>Result</vt:lpstr>
      <vt:lpstr>Result</vt:lpstr>
      <vt:lpstr>PCr/ATP ratio significantly declines with age and is correlated to ageing</vt:lpstr>
      <vt:lpstr>PCr/ATP ratio significantly correlates with cardiac function</vt:lpstr>
      <vt:lpstr>PCr/ATP ratio significantly correlates with cardiorespiratory fitness</vt:lpstr>
      <vt:lpstr>PCr/ATP ratio significantly correlates with cardiac performance</vt:lpstr>
      <vt:lpstr>PowerPoint Presentation</vt:lpstr>
      <vt:lpstr>Acknowledgements </vt:lpstr>
      <vt:lpstr>References</vt:lpstr>
    </vt:vector>
  </TitlesOfParts>
  <Company>marianathania@hotmail.com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Maria  Nathania</dc:creator>
  <cp:lastModifiedBy>Maria  Nathania</cp:lastModifiedBy>
  <cp:revision>106</cp:revision>
  <dcterms:created xsi:type="dcterms:W3CDTF">2016-07-03T17:02:25Z</dcterms:created>
  <dcterms:modified xsi:type="dcterms:W3CDTF">2016-07-20T07:46:42Z</dcterms:modified>
</cp:coreProperties>
</file>