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  <p:sldMasterId id="2147483682" r:id="rId2"/>
    <p:sldMasterId id="2147483694" r:id="rId3"/>
    <p:sldMasterId id="2147483715" r:id="rId4"/>
  </p:sldMasterIdLst>
  <p:notesMasterIdLst>
    <p:notesMasterId r:id="rId38"/>
  </p:notesMasterIdLst>
  <p:handoutMasterIdLst>
    <p:handoutMasterId r:id="rId39"/>
  </p:handoutMasterIdLst>
  <p:sldIdLst>
    <p:sldId id="526" r:id="rId5"/>
    <p:sldId id="446" r:id="rId6"/>
    <p:sldId id="504" r:id="rId7"/>
    <p:sldId id="474" r:id="rId8"/>
    <p:sldId id="396" r:id="rId9"/>
    <p:sldId id="527" r:id="rId10"/>
    <p:sldId id="505" r:id="rId11"/>
    <p:sldId id="506" r:id="rId12"/>
    <p:sldId id="364" r:id="rId13"/>
    <p:sldId id="518" r:id="rId14"/>
    <p:sldId id="366" r:id="rId15"/>
    <p:sldId id="507" r:id="rId16"/>
    <p:sldId id="520" r:id="rId17"/>
    <p:sldId id="509" r:id="rId18"/>
    <p:sldId id="511" r:id="rId19"/>
    <p:sldId id="517" r:id="rId20"/>
    <p:sldId id="440" r:id="rId21"/>
    <p:sldId id="523" r:id="rId22"/>
    <p:sldId id="508" r:id="rId23"/>
    <p:sldId id="482" r:id="rId24"/>
    <p:sldId id="484" r:id="rId25"/>
    <p:sldId id="485" r:id="rId26"/>
    <p:sldId id="528" r:id="rId27"/>
    <p:sldId id="487" r:id="rId28"/>
    <p:sldId id="489" r:id="rId29"/>
    <p:sldId id="490" r:id="rId30"/>
    <p:sldId id="529" r:id="rId31"/>
    <p:sldId id="498" r:id="rId32"/>
    <p:sldId id="531" r:id="rId33"/>
    <p:sldId id="530" r:id="rId34"/>
    <p:sldId id="524" r:id="rId35"/>
    <p:sldId id="499" r:id="rId36"/>
    <p:sldId id="525" r:id="rId37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Wingdings 3" pitchFamily="18" charset="2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Wingdings 3" pitchFamily="18" charset="2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Wingdings 3" pitchFamily="18" charset="2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Wingdings 3" pitchFamily="18" charset="2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Wingdings 3" pitchFamily="18" charset="2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Wingdings 3" pitchFamily="18" charset="2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Wingdings 3" pitchFamily="18" charset="2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Wingdings 3" pitchFamily="18" charset="2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Wingdings 3" pitchFamily="18" charset="2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3399"/>
    <a:srgbClr val="339933"/>
    <a:srgbClr val="0069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5" autoAdjust="0"/>
    <p:restoredTop sz="95659" autoAdjust="0"/>
  </p:normalViewPr>
  <p:slideViewPr>
    <p:cSldViewPr>
      <p:cViewPr varScale="1">
        <p:scale>
          <a:sx n="61" d="100"/>
          <a:sy n="61" d="100"/>
        </p:scale>
        <p:origin x="133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6C776236-966C-4143-B817-C2A61E059DE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623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5-24T14:44:52.535"/>
    </inkml:context>
    <inkml:brush xml:id="br0">
      <inkml:brushProperty name="width" value="0.21167" units="cm"/>
      <inkml:brushProperty name="height" value="0.21167" units="cm"/>
      <inkml:brushProperty name="color" value="#FF0000"/>
      <inkml:brushProperty name="ignorePressure" value="1"/>
    </inkml:brush>
  </inkml:definitions>
  <inkml:trace contextRef="#ctx0" brushRef="#br0">1978 629,'0'-7,"-3"-5,-6-4,-5-8,-1 1,-2 1,-1 1,1 3,3 1,1 4,-3 0,2-1,0-5,1 1,-2 1,0 2,1 2,-4 0,-2-1,2-2,-1 2,1-1,1 5,1 2,-3-2,-3 1,0-4,-5-3,-5 0,-4-1,-3 2,4 0,0-1,-1 2,-2 0,2 3,6 1,1 2,-1-2,-5-1,-1 2,3 0,-1 2,3 1,0 3,2-2,-1 1,3 1,2 0,4 2,0 0,-2 1,0 0,1 0,3 0,1 0,-2 0,0 0,-1 0,-7 0,1 0,0 0,4 0,2 0,3 0,-2 0,-3 3,1 6,2 1,-6 2,1 1,0 5,4-2,-4 2,0 2,1-2,-3 0,1 5,1 0,4 1,4-3,2-2,-1 2,0-1,2-1,0 0,4-2,3 0,0-2,1 4,-1 0,1 0,1 2,2 0,1 2,0-1,2-1,0-1,0-2,0-1,2 0,0-4,2-2,2 4,0 2,2-1,5-2,-1-1,3 1,-1 0,0-3,-1 0,0-2,-1 3,1-1,3 1,3-3,-1 1,0 1,0-1,-1 0,-1-1,0-3,3-2,0-2,-1 2,1 0,-1-1,-2-1,1-1,1 0,1-1,1 3,-2 2,-1-2,-1-1,1 0,2-1,-1 0,2-1,-2 0,-1 5,1 2,-2 0,2-2,2-1,-2-2,0-1,0 0,-1-1,-1-1,-1 1,4 0,0 0,0-1,0 1,-2 0,0 0,5 0,0 0,0 0,0 0,-3 0,-1 0,2 0,2 0,6 0,0 0,2 0,-3 0,-2 0,2 0,-1 0,1 0,-3 0,5 0,-2 0,-2 0,-3 0,4 0,-1 0,-2 0,-2 0,-2 0,-2 0,3 0,-1 0,-1 0,1 0,-2 0,-1-2,1-2,1-2,1 0,1 1,-5-2,-1 1,-1 0,-1 0,-2 1,-2-2,-2-2,0 0,0-1,0 2,1-5,4 2,-1-1,2 2,-3 0,-1-2,-3 0,-2-1,-1-2,-2-3,0-1,2 0,2 0,-1 1,-1 1,2 4,3 2,3 5,0 1,0 0,0-1,3-5,1 0,2 0,-3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5-24T14:51:45.485"/>
    </inkml:context>
    <inkml:brush xml:id="br0">
      <inkml:brushProperty name="width" value="0.15875" units="cm"/>
      <inkml:brushProperty name="height" value="0.15875" units="cm"/>
      <inkml:brushProperty name="ignorePressure" value="1"/>
    </inkml:brush>
  </inkml:definitions>
  <inkml:trace contextRef="#ctx0" brushRef="#br0">1 0,'3'0,"3"0,5 0,6 0,0 0,1 0,6 0,0 0,0 3,4 1,-2-1,2 0,-2-1,-2 2,-1 0,0-1,-3 0,-2-1,-1 2,0-1,-1 1,1-2,3 0,-2-1,0 0,0-1,-1 0,-1-1,0 1,5 0,1 0,1 0,-2 0,-2 0,2 3,0 0,-2 1,0-2,-2 0,-1-1,1 1,1-2,1 0,0 0,-1 0,-1 0,0 0,0 0,1 0,1 0,0 0,-1 0,-1 0,1 0,-2 0,0 0,3 0,-1 0,1 0,-1 0,0 0,-1 0,-1 0,3 0,0 0,-1 0,1 0,-1 0,-2 0,1 0,1 0,1 0,1 0,-2 0,-1 0,-3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5-24T14:51:49.185"/>
    </inkml:context>
    <inkml:brush xml:id="br0">
      <inkml:brushProperty name="width" value="0.15875" units="cm"/>
      <inkml:brushProperty name="height" value="0.15875" units="cm"/>
      <inkml:brushProperty name="ignorePressure" value="1"/>
    </inkml:brush>
  </inkml:definitions>
  <inkml:trace contextRef="#ctx0" brushRef="#br0">197 0,'5'0,"10"0,4 6,6 4,5 3,2 1,-4 0,-2 0,-5-4,1 3,-1-2,-2 1,-1-1,-3-1,-2-2,-1-2,0 0,5 0,1 1,0 3,0-2,-1 2,0-2,-3 3,-1 1,2 3,1-2,1 1,1-3,-4 1,-2-1,1-2,1 4,2-2,2 2,-2 0,-1-2,-4 0,-1-2,1 0,0 2,-2-2,2 1,3-2,-2-2,-4 3,-5 2,-7-4,-2 1,-3-1,-2 1,-2 2,-3-1,-2 1,-1 1,2 2,1 3,1 0,-1-1,-6-2,1-2,0-2,0 1,3 0,1-1,0-3,-2-1,3 0,0 0,2-1,-1-2,1 0,-2-1,1 1,-3 3,-1-2,0 5,-2 0,-1 0,-3-2,-1 0,1 0,3-1,1 0,3 2,-1 0,-1-1,-1-1,0-1,0 1,-1-1,1 0,0-1,2-2,5 3,0 0,1-1,0 1,-2-3,-4 0,4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5-24T14:51:50.54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5-24T14:51:56.79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5-24T14:51:45.485"/>
    </inkml:context>
    <inkml:brush xml:id="br0">
      <inkml:brushProperty name="width" value="0.15875" units="cm"/>
      <inkml:brushProperty name="height" value="0.15875" units="cm"/>
      <inkml:brushProperty name="ignorePressure" value="1"/>
    </inkml:brush>
  </inkml:definitions>
  <inkml:trace contextRef="#ctx0" brushRef="#br0">1 0,'3'0,"3"0,5 0,6 0,0 0,1 0,6 0,0 0,0 3,4 1,-2-1,2 0,-2-1,-2 2,-1 0,0-1,-3 0,-2-1,-1 2,0-1,-1 1,1-2,3 0,-2-1,0 0,0-1,-1 0,-1-1,0 1,5 0,1 0,1 0,-2 0,-2 0,2 3,0 0,-2 1,0-2,-2 0,-1-1,1 1,1-2,1 0,0 0,-1 0,-1 0,0 0,0 0,1 0,1 0,0 0,-1 0,-1 0,1 0,-2 0,0 0,3 0,-1 0,1 0,-1 0,0 0,-1 0,-1 0,3 0,0 0,-1 0,1 0,-1 0,-2 0,1 0,1 0,1 0,1 0,-2 0,-1 0,-3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5-24T14:51:49.185"/>
    </inkml:context>
    <inkml:brush xml:id="br0">
      <inkml:brushProperty name="width" value="0.15875" units="cm"/>
      <inkml:brushProperty name="height" value="0.15875" units="cm"/>
      <inkml:brushProperty name="ignorePressure" value="1"/>
    </inkml:brush>
  </inkml:definitions>
  <inkml:trace contextRef="#ctx0" brushRef="#br0">197 0,'5'0,"10"0,4 6,6 4,5 3,2 1,-4 0,-2 0,-5-4,1 3,-1-2,-2 1,-1-1,-3-1,-2-2,-1-2,0 0,5 0,1 1,0 3,0-2,-1 2,0-2,-3 3,-1 1,2 3,1-2,1 1,1-3,-4 1,-2-1,1-2,1 4,2-2,2 2,-2 0,-1-2,-4 0,-1-2,1 0,0 2,-2-2,2 1,3-2,-2-2,-4 3,-5 2,-7-4,-2 1,-3-1,-2 1,-2 2,-3-1,-2 1,-1 1,2 2,1 3,1 0,-1-1,-6-2,1-2,0-2,0 1,3 0,1-1,0-3,-2-1,3 0,0 0,2-1,-1-2,1 0,-2-1,1 1,-3 3,-1-2,0 5,-2 0,-1 0,-3-2,-1 0,1 0,3-1,1 0,3 2,-1 0,-1-1,-1-1,0-1,0 1,-1-1,1 0,0-1,2-2,5 3,0 0,1-1,0 1,-2-3,-4 0,4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5-24T14:51:50.54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7-05-24T14:51:56.79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4C5D4CF1-AFF5-4E7F-A9F8-F05FC6C7E0D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9742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Tolerance: in animal models, we define</a:t>
            </a:r>
            <a:r>
              <a:rPr lang="en-GB" baseline="0" dirty="0"/>
              <a:t> it as very long survival of organs or tissues placed into </a:t>
            </a:r>
            <a:r>
              <a:rPr lang="en-GB" baseline="0" dirty="0" err="1"/>
              <a:t>allogeneic</a:t>
            </a:r>
            <a:r>
              <a:rPr lang="en-GB" baseline="0" dirty="0"/>
              <a:t> individuals, in humans it cannot be very, very different, so a number of us embarked into the search of the Holy </a:t>
            </a:r>
            <a:r>
              <a:rPr lang="en-GB" baseline="0" dirty="0" err="1"/>
              <a:t>Grial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GB" altLang="en-US">
              <a:ea typeface="ＭＳ Ｐゴシック" charset="-128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0238468-570E-FF4B-B5D8-8292F71C571E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92409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An here is what we</a:t>
            </a:r>
            <a:r>
              <a:rPr lang="en-GB" baseline="0" dirty="0"/>
              <a:t> found, two cohorts of kidney transplant recipients, the index group a number of individuals that had stopped taking their </a:t>
            </a:r>
            <a:r>
              <a:rPr lang="en-GB" baseline="0" dirty="0" err="1"/>
              <a:t>immunosuppression</a:t>
            </a:r>
            <a:r>
              <a:rPr lang="en-GB" baseline="0" dirty="0"/>
              <a:t> for a number of years (range from 2 – 21) , and whose kidney function was very good.</a:t>
            </a:r>
          </a:p>
          <a:p>
            <a:r>
              <a:rPr lang="en-GB" dirty="0"/>
              <a:t>As we are talking about biomarker discovery, the cohort that works for the search of the characteristics is called the training set, the EU cohort</a:t>
            </a:r>
            <a:r>
              <a:rPr lang="en-GB" baseline="0" dirty="0"/>
              <a:t> worked like this, and the cohort that works to validate the results is the test set, the USA cohort</a:t>
            </a:r>
          </a:p>
          <a:p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HC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ealthy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ontrols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200" b="1" dirty="0" err="1">
                <a:latin typeface="Times New Roman" pitchFamily="18" charset="0"/>
                <a:cs typeface="Times New Roman" pitchFamily="18" charset="0"/>
              </a:rPr>
              <a:t>Tol</a:t>
            </a:r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-DF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Tol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erant-</a:t>
            </a:r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rug </a:t>
            </a:r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ree</a:t>
            </a:r>
          </a:p>
          <a:p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s-LP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table-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ow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rednisone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s-</a:t>
            </a:r>
            <a:r>
              <a:rPr lang="en-GB" sz="1200" b="1" dirty="0" err="1">
                <a:latin typeface="Times New Roman" pitchFamily="18" charset="0"/>
                <a:cs typeface="Times New Roman" pitchFamily="18" charset="0"/>
              </a:rPr>
              <a:t>nCNI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table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alci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eurin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nhibitor</a:t>
            </a:r>
            <a:endParaRPr lang="en-GB" sz="12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s-CNI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table-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alci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eurin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nhibitor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hronic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ejection</a:t>
            </a:r>
          </a:p>
          <a:p>
            <a:endParaRPr lang="en-GB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Mono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onotherapy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with steroids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200" b="1" dirty="0"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hronic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llograft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ephropathy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Using flow </a:t>
            </a:r>
            <a:r>
              <a:rPr lang="en-GB" dirty="0" err="1"/>
              <a:t>cytometry</a:t>
            </a:r>
            <a:r>
              <a:rPr lang="en-GB" dirty="0"/>
              <a:t> we found that Tolerant kidney</a:t>
            </a:r>
            <a:r>
              <a:rPr lang="en-GB" baseline="0" dirty="0"/>
              <a:t> transplant recipients had an expansion of B lymphocytes in peripheral blood. A result that was confirmed in the USA cohort.</a:t>
            </a:r>
          </a:p>
          <a:p>
            <a:r>
              <a:rPr lang="en-GB" baseline="0" dirty="0"/>
              <a:t>Using mRNA expression by microarray, we came up with a gene-</a:t>
            </a:r>
            <a:r>
              <a:rPr lang="en-GB" baseline="0" dirty="0" err="1"/>
              <a:t>singature</a:t>
            </a:r>
            <a:r>
              <a:rPr lang="en-GB" baseline="0" dirty="0"/>
              <a:t> developed in the training set and validated in the test set where 6 out of the 10 most differentially expressed genes were mainly expressed by B lymphocytes.</a:t>
            </a:r>
          </a:p>
          <a:p>
            <a:r>
              <a:rPr lang="en-GB" baseline="0" dirty="0"/>
              <a:t>We also found that tolerant kidney transplant recipients had diminished anti-donor responses by </a:t>
            </a:r>
            <a:r>
              <a:rPr lang="en-GB" baseline="0" dirty="0" err="1"/>
              <a:t>IFNg</a:t>
            </a:r>
            <a:r>
              <a:rPr lang="en-GB" baseline="0" dirty="0"/>
              <a:t> </a:t>
            </a:r>
            <a:r>
              <a:rPr lang="en-GB" baseline="0" dirty="0" err="1"/>
              <a:t>ELISpot</a:t>
            </a:r>
            <a:r>
              <a:rPr lang="en-GB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134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831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We</a:t>
            </a:r>
            <a:r>
              <a:rPr lang="en-GB" baseline="0" dirty="0"/>
              <a:t> have then set out to further validate these markers in what our imaginative Database Manager Florence Delaney has named the GAMBIT study.</a:t>
            </a:r>
          </a:p>
          <a:p>
            <a:endParaRPr lang="en-GB" baseline="0" dirty="0"/>
          </a:p>
          <a:p>
            <a:r>
              <a:rPr lang="en-GB" baseline="0" dirty="0"/>
              <a:t>Mike GAMBIT from The New Avengers. Or the X-Men Gambit </a:t>
            </a:r>
            <a:r>
              <a:rPr lang="en-GB" b="1" dirty="0" err="1"/>
              <a:t>Rémy</a:t>
            </a:r>
            <a:r>
              <a:rPr lang="en-GB" b="1" dirty="0"/>
              <a:t> Etienne </a:t>
            </a:r>
            <a:r>
              <a:rPr lang="en-GB" b="1" dirty="0" err="1"/>
              <a:t>LeBeau</a:t>
            </a:r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895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831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84959A-A978-4CE4-B1EB-0C7B2D7333D2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0802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800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123" charset="0"/>
            </a:endParaRP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D13025-A949-4EC0-B777-5502301CB2DC}" type="slidenum">
              <a:rPr lang="en-GB" smtClean="0">
                <a:latin typeface="Times New Roman" pitchFamily="-123" charset="0"/>
                <a:ea typeface="ＭＳ Ｐゴシック" pitchFamily="-123" charset="-128"/>
                <a:cs typeface="ＭＳ Ｐゴシック" pitchFamily="-123" charset="-128"/>
              </a:rPr>
              <a:pPr/>
              <a:t>33</a:t>
            </a:fld>
            <a:endParaRPr lang="en-GB">
              <a:latin typeface="Times New Roman" pitchFamily="-123" charset="0"/>
              <a:ea typeface="ＭＳ Ｐゴシック" pitchFamily="-123" charset="-128"/>
              <a:cs typeface="ＭＳ Ｐゴシック" pitchFamily="-12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7592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5.png"/><Relationship Id="rId7" Type="http://schemas.openxmlformats.org/officeDocument/2006/relationships/image" Target="../media/image2.w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image" Target="../media/image5.png"/><Relationship Id="rId7" Type="http://schemas.openxmlformats.org/officeDocument/2006/relationships/image" Target="../media/image2.w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jpeg"/><Relationship Id="rId5" Type="http://schemas.openxmlformats.org/officeDocument/2006/relationships/image" Target="../media/image3.emf"/><Relationship Id="rId4" Type="http://schemas.openxmlformats.org/officeDocument/2006/relationships/image" Target="../media/image2.w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jpeg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pic>
        <p:nvPicPr>
          <p:cNvPr id="13" name="Picture 33" descr="KCL_noUoL_A4_40mm_PowerPoint_bl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600075"/>
            <a:ext cx="1435100" cy="957263"/>
          </a:xfrm>
          <a:prstGeom prst="rect">
            <a:avLst/>
          </a:prstGeom>
          <a:noFill/>
        </p:spPr>
      </p:pic>
      <p:pic>
        <p:nvPicPr>
          <p:cNvPr id="14" name="Picture 9" descr="maughan library"/>
          <p:cNvPicPr>
            <a:picLocks noChangeAspect="1" noChangeArrowheads="1"/>
          </p:cNvPicPr>
          <p:nvPr/>
        </p:nvPicPr>
        <p:blipFill>
          <a:blip r:embed="rId3" cstate="print"/>
          <a:srcRect b="6528"/>
          <a:stretch>
            <a:fillRect/>
          </a:stretch>
        </p:blipFill>
        <p:spPr bwMode="auto">
          <a:xfrm>
            <a:off x="0" y="3429000"/>
            <a:ext cx="1524000" cy="1600200"/>
          </a:xfrm>
          <a:prstGeom prst="rect">
            <a:avLst/>
          </a:prstGeom>
          <a:noFill/>
        </p:spPr>
      </p:pic>
      <p:pic>
        <p:nvPicPr>
          <p:cNvPr id="16" name="Picture 28" descr="grad-studen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4800"/>
            <a:ext cx="1539875" cy="1600200"/>
          </a:xfrm>
          <a:prstGeom prst="rect">
            <a:avLst/>
          </a:prstGeom>
          <a:noFill/>
        </p:spPr>
      </p:pic>
      <p:pic>
        <p:nvPicPr>
          <p:cNvPr id="17" name="Picture 31" descr="006-GILD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05000"/>
            <a:ext cx="1524000" cy="1524000"/>
          </a:xfrm>
          <a:prstGeom prst="rect">
            <a:avLst/>
          </a:prstGeom>
          <a:noFill/>
        </p:spPr>
      </p:pic>
      <p:pic>
        <p:nvPicPr>
          <p:cNvPr id="18" name="Picture 32" descr="frankli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029200"/>
            <a:ext cx="1524000" cy="1524000"/>
          </a:xfrm>
          <a:prstGeom prst="rect">
            <a:avLst/>
          </a:prstGeom>
          <a:noFill/>
        </p:spPr>
      </p:pic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21" name="Picture 12" descr="PowerPoint GSTH logo white  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1" descr="Picture2"/>
          <p:cNvPicPr>
            <a:picLocks noChangeAspect="1" noChangeArrowheads="1"/>
          </p:cNvPicPr>
          <p:nvPr/>
        </p:nvPicPr>
        <p:blipFill>
          <a:blip r:embed="rId8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MRC Centre for Transplantation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  <p:sp>
        <p:nvSpPr>
          <p:cNvPr id="24" name="Text Box 4"/>
          <p:cNvSpPr txBox="1">
            <a:spLocks noChangeArrowheads="1"/>
          </p:cNvSpPr>
          <p:nvPr userDrawn="1"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25" name="Picture 12" descr="PowerPoint GSTH logo white  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95247" y="6457580"/>
            <a:ext cx="2133600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706" y="6457580"/>
            <a:ext cx="612289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6424118"/>
            <a:ext cx="9144000" cy="43204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6487742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3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470280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485915"/>
            <a:ext cx="890662" cy="308454"/>
          </a:xfrm>
          <a:prstGeom prst="rect">
            <a:avLst/>
          </a:prstGeom>
        </p:spPr>
      </p:pic>
      <p:pic>
        <p:nvPicPr>
          <p:cNvPr id="16" name="Picture 33" descr="KCL_noUoL_A4_40mm_PowerPoint_blu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423999"/>
            <a:ext cx="648072" cy="43228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pic>
        <p:nvPicPr>
          <p:cNvPr id="14" name="Picture 31" descr="Picture2"/>
          <p:cNvPicPr>
            <a:picLocks noChangeAspect="1" noChangeArrowheads="1"/>
          </p:cNvPicPr>
          <p:nvPr/>
        </p:nvPicPr>
        <p:blipFill>
          <a:blip r:embed="rId2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6795247" y="6457580"/>
            <a:ext cx="2133600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706" y="6457580"/>
            <a:ext cx="612289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Rectangle 12"/>
          <p:cNvSpPr>
            <a:spLocks noChangeArrowheads="1"/>
          </p:cNvSpPr>
          <p:nvPr userDrawn="1"/>
        </p:nvSpPr>
        <p:spPr bwMode="auto">
          <a:xfrm>
            <a:off x="0" y="6424118"/>
            <a:ext cx="9144000" cy="43204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" name="Text Box 4"/>
          <p:cNvSpPr txBox="1">
            <a:spLocks noChangeArrowheads="1"/>
          </p:cNvSpPr>
          <p:nvPr userDrawn="1"/>
        </p:nvSpPr>
        <p:spPr bwMode="auto">
          <a:xfrm>
            <a:off x="0" y="6487742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20" name="Picture 19" descr="PowerPoint GSTH logo white  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6470280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MRC Centre for Transplantation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18413" y="6485915"/>
            <a:ext cx="890662" cy="308454"/>
          </a:xfrm>
          <a:prstGeom prst="rect">
            <a:avLst/>
          </a:prstGeom>
        </p:spPr>
      </p:pic>
      <p:pic>
        <p:nvPicPr>
          <p:cNvPr id="22" name="Picture 33" descr="KCL_noUoL_A4_40mm_PowerPoint_blu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423999"/>
            <a:ext cx="648072" cy="43228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3" name="Picture 31" descr="Picture2"/>
          <p:cNvPicPr>
            <a:picLocks noChangeAspect="1" noChangeArrowheads="1"/>
          </p:cNvPicPr>
          <p:nvPr/>
        </p:nvPicPr>
        <p:blipFill>
          <a:blip r:embed="rId2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31" descr="Picture2"/>
          <p:cNvPicPr>
            <a:picLocks noChangeAspect="1" noChangeArrowheads="1"/>
          </p:cNvPicPr>
          <p:nvPr/>
        </p:nvPicPr>
        <p:blipFill>
          <a:blip r:embed="rId2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6795247" y="6457580"/>
            <a:ext cx="2133600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706" y="6457580"/>
            <a:ext cx="612289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Rectangle 12"/>
          <p:cNvSpPr>
            <a:spLocks noChangeArrowheads="1"/>
          </p:cNvSpPr>
          <p:nvPr userDrawn="1"/>
        </p:nvSpPr>
        <p:spPr bwMode="auto">
          <a:xfrm>
            <a:off x="0" y="6424118"/>
            <a:ext cx="9144000" cy="43204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1" name="Text Box 4"/>
          <p:cNvSpPr txBox="1">
            <a:spLocks noChangeArrowheads="1"/>
          </p:cNvSpPr>
          <p:nvPr userDrawn="1"/>
        </p:nvSpPr>
        <p:spPr bwMode="auto">
          <a:xfrm>
            <a:off x="0" y="6487742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22" name="Picture 21" descr="PowerPoint GSTH logo white  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6470280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MRC Centre for Transplantation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218413" y="6485915"/>
            <a:ext cx="890662" cy="308454"/>
          </a:xfrm>
          <a:prstGeom prst="rect">
            <a:avLst/>
          </a:prstGeom>
        </p:spPr>
      </p:pic>
      <p:pic>
        <p:nvPicPr>
          <p:cNvPr id="24" name="Picture 33" descr="KCL_noUoL_A4_40mm_PowerPoint_blu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288" y="6423999"/>
            <a:ext cx="648072" cy="43228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5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6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5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MRC Centre for Transplant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8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795247" y="6457580"/>
            <a:ext cx="2133600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706" y="6457580"/>
            <a:ext cx="612289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Rectangle 12"/>
          <p:cNvSpPr>
            <a:spLocks noChangeArrowheads="1"/>
          </p:cNvSpPr>
          <p:nvPr userDrawn="1"/>
        </p:nvSpPr>
        <p:spPr bwMode="auto">
          <a:xfrm>
            <a:off x="0" y="6424118"/>
            <a:ext cx="9144000" cy="43204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 Box 4"/>
          <p:cNvSpPr txBox="1">
            <a:spLocks noChangeArrowheads="1"/>
          </p:cNvSpPr>
          <p:nvPr userDrawn="1"/>
        </p:nvSpPr>
        <p:spPr bwMode="auto">
          <a:xfrm>
            <a:off x="0" y="6487742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7" name="Picture 16" descr="PowerPoint GSTH logo white  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470280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RC Centre for Transplantatio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18413" y="6485915"/>
            <a:ext cx="890662" cy="308454"/>
          </a:xfrm>
          <a:prstGeom prst="rect">
            <a:avLst/>
          </a:prstGeom>
        </p:spPr>
      </p:pic>
      <p:pic>
        <p:nvPicPr>
          <p:cNvPr id="19" name="Picture 33" descr="KCL_noUoL_A4_40mm_PowerPoint_blue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423999"/>
            <a:ext cx="648072" cy="43228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6795247" y="6457580"/>
            <a:ext cx="2133600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706" y="6457580"/>
            <a:ext cx="612289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Rectangle 12"/>
          <p:cNvSpPr>
            <a:spLocks noChangeArrowheads="1"/>
          </p:cNvSpPr>
          <p:nvPr userDrawn="1"/>
        </p:nvSpPr>
        <p:spPr bwMode="auto">
          <a:xfrm>
            <a:off x="0" y="6424118"/>
            <a:ext cx="9144000" cy="43204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1" name="Text Box 4"/>
          <p:cNvSpPr txBox="1">
            <a:spLocks noChangeArrowheads="1"/>
          </p:cNvSpPr>
          <p:nvPr userDrawn="1"/>
        </p:nvSpPr>
        <p:spPr bwMode="auto">
          <a:xfrm>
            <a:off x="0" y="6487742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22" name="Picture 21" descr="PowerPoint GSTH logo white  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470280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MRC Centre for Transplantatio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18413" y="6485915"/>
            <a:ext cx="890662" cy="308454"/>
          </a:xfrm>
          <a:prstGeom prst="rect">
            <a:avLst/>
          </a:prstGeom>
        </p:spPr>
      </p:pic>
      <p:pic>
        <p:nvPicPr>
          <p:cNvPr id="24" name="Picture 33" descr="KCL_noUoL_A4_40mm_PowerPoint_blue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423999"/>
            <a:ext cx="648072" cy="432287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2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4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3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6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7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6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2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3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4900">
                <a:solidFill>
                  <a:srgbClr val="D93E2B"/>
                </a:solidFill>
              </a:rPr>
              <a:t>Click to edit Master title style</a:t>
            </a:r>
            <a:endParaRPr sz="4900">
              <a:solidFill>
                <a:srgbClr val="D93E2B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/>
          </p:cNvSpPr>
          <p:nvPr>
            <p:ph type="body" idx="1"/>
          </p:nvPr>
        </p:nvSpPr>
        <p:spPr>
          <a:xfrm>
            <a:off x="814387" y="1608667"/>
            <a:ext cx="7562851" cy="41332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SzTx/>
              <a:buFontTx/>
              <a:buNone/>
              <a:tabLst>
                <a:tab pos="228600" algn="l"/>
              </a:tabLst>
              <a:defRPr sz="2400" b="1"/>
            </a:lvl1pPr>
            <a:lvl2pPr marL="0" indent="3175">
              <a:spcBef>
                <a:spcPts val="1200"/>
              </a:spcBef>
              <a:buSzTx/>
              <a:buFontTx/>
              <a:buNone/>
              <a:tabLst>
                <a:tab pos="228600" algn="l"/>
              </a:tabLst>
              <a:defRPr sz="2400" b="1"/>
            </a:lvl2pPr>
            <a:lvl3pPr marL="304800">
              <a:spcBef>
                <a:spcPts val="1200"/>
              </a:spcBef>
              <a:buFontTx/>
              <a:tabLst>
                <a:tab pos="228600" algn="l"/>
              </a:tabLst>
              <a:defRPr sz="2400" b="1"/>
            </a:lvl3pPr>
            <a:lvl4pPr marL="591079" indent="-306917">
              <a:spcBef>
                <a:spcPts val="1200"/>
              </a:spcBef>
              <a:buFontTx/>
              <a:buChar char="-"/>
              <a:tabLst>
                <a:tab pos="228600" algn="l"/>
              </a:tabLst>
              <a:defRPr sz="2400" b="1"/>
            </a:lvl4pPr>
            <a:lvl5pPr marL="823912" indent="-304800">
              <a:spcBef>
                <a:spcPts val="1200"/>
              </a:spcBef>
              <a:buFontTx/>
              <a:buChar char="·"/>
              <a:tabLst>
                <a:tab pos="228600" algn="l"/>
              </a:tabLst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7" name="Shape 187"/>
          <p:cNvSpPr>
            <a:spLocks noGrp="1"/>
          </p:cNvSpPr>
          <p:nvPr>
            <p:ph type="title"/>
          </p:nvPr>
        </p:nvSpPr>
        <p:spPr>
          <a:xfrm>
            <a:off x="2432242" y="340903"/>
            <a:ext cx="6387749" cy="272733"/>
          </a:xfrm>
          <a:prstGeom prst="rect">
            <a:avLst/>
          </a:prstGeom>
        </p:spPr>
        <p:txBody>
          <a:bodyPr anchor="t">
            <a:normAutofit/>
          </a:bodyPr>
          <a:lstStyle>
            <a:lvl1pPr algn="r">
              <a:defRPr sz="1400">
                <a:solidFill>
                  <a:srgbClr val="A6A6A6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84286921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5084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4954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59540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90128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83935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7985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95558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13289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77374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41564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96767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pic>
        <p:nvPicPr>
          <p:cNvPr id="13" name="Picture 33" descr="KCL_noUoL_A4_40mm_PowerPoint_bl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600075"/>
            <a:ext cx="1435100" cy="957263"/>
          </a:xfrm>
          <a:prstGeom prst="rect">
            <a:avLst/>
          </a:prstGeom>
          <a:noFill/>
        </p:spPr>
      </p:pic>
      <p:pic>
        <p:nvPicPr>
          <p:cNvPr id="14" name="Picture 9" descr="maughan library"/>
          <p:cNvPicPr>
            <a:picLocks noChangeAspect="1" noChangeArrowheads="1"/>
          </p:cNvPicPr>
          <p:nvPr/>
        </p:nvPicPr>
        <p:blipFill>
          <a:blip r:embed="rId3" cstate="print"/>
          <a:srcRect b="6528"/>
          <a:stretch>
            <a:fillRect/>
          </a:stretch>
        </p:blipFill>
        <p:spPr bwMode="auto">
          <a:xfrm>
            <a:off x="0" y="3429000"/>
            <a:ext cx="1524000" cy="1600200"/>
          </a:xfrm>
          <a:prstGeom prst="rect">
            <a:avLst/>
          </a:prstGeom>
          <a:noFill/>
        </p:spPr>
      </p:pic>
      <p:pic>
        <p:nvPicPr>
          <p:cNvPr id="16" name="Picture 28" descr="grad-studen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4800"/>
            <a:ext cx="1539875" cy="1600200"/>
          </a:xfrm>
          <a:prstGeom prst="rect">
            <a:avLst/>
          </a:prstGeom>
          <a:noFill/>
        </p:spPr>
      </p:pic>
      <p:pic>
        <p:nvPicPr>
          <p:cNvPr id="17" name="Picture 31" descr="006-GILD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05000"/>
            <a:ext cx="1524000" cy="1524000"/>
          </a:xfrm>
          <a:prstGeom prst="rect">
            <a:avLst/>
          </a:prstGeom>
          <a:noFill/>
        </p:spPr>
      </p:pic>
      <p:pic>
        <p:nvPicPr>
          <p:cNvPr id="18" name="Picture 32" descr="frankli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029200"/>
            <a:ext cx="1524000" cy="1524000"/>
          </a:xfrm>
          <a:prstGeom prst="rect">
            <a:avLst/>
          </a:prstGeom>
          <a:noFill/>
        </p:spPr>
      </p:pic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21" name="Picture 12" descr="PowerPoint GSTH logo white  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1" descr="Picture2"/>
          <p:cNvPicPr>
            <a:picLocks noChangeAspect="1" noChangeArrowheads="1"/>
          </p:cNvPicPr>
          <p:nvPr/>
        </p:nvPicPr>
        <p:blipFill>
          <a:blip r:embed="rId8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MRC Centre for Transplantation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  <p:sp>
        <p:nvSpPr>
          <p:cNvPr id="24" name="Text Box 4"/>
          <p:cNvSpPr txBox="1">
            <a:spLocks noChangeArrowheads="1"/>
          </p:cNvSpPr>
          <p:nvPr userDrawn="1"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25" name="Picture 12" descr="PowerPoint GSTH logo white  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3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3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2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5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5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6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5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8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1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33" descr="KCL_noUoL_A4_40mm_PowerPoint_bl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600075"/>
            <a:ext cx="1435100" cy="957263"/>
          </a:xfrm>
          <a:prstGeom prst="rect">
            <a:avLst/>
          </a:prstGeom>
          <a:noFill/>
        </p:spPr>
      </p:pic>
      <p:pic>
        <p:nvPicPr>
          <p:cNvPr id="10" name="Picture 15" descr="web7_22_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6642100"/>
            <a:ext cx="792163" cy="112713"/>
          </a:xfrm>
          <a:prstGeom prst="rect">
            <a:avLst/>
          </a:prstGeom>
          <a:noFill/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D6F0F6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D6F0F6"/>
                </a:solidFill>
                <a:effectLst/>
                <a:uLnTx/>
                <a:uFillTx/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2" name="Picture 12" descr="PowerPoint GSTH logo white 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5" name="Picture 12" descr="PowerPoint GSTH logo white 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1" descr="Picture2"/>
          <p:cNvPicPr>
            <a:picLocks noChangeAspect="1" noChangeArrowheads="1"/>
          </p:cNvPicPr>
          <p:nvPr/>
        </p:nvPicPr>
        <p:blipFill>
          <a:blip r:embed="rId5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MRC Centre for Transplantatio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2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4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3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6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7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Drag picture to placeholder or click icon to add</a:t>
            </a:r>
            <a:endParaRPr dirty="0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6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2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0" y="6534150"/>
            <a:ext cx="9144000" cy="32385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Biomedical Research Centre</a:t>
            </a:r>
          </a:p>
        </p:txBody>
      </p:sp>
      <p:pic>
        <p:nvPicPr>
          <p:cNvPr id="13" name="Picture 12" descr="PowerPoint GSTH logo white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1" descr="Picture2"/>
          <p:cNvPicPr>
            <a:picLocks noChangeAspect="1" noChangeArrowheads="1"/>
          </p:cNvPicPr>
          <p:nvPr/>
        </p:nvPicPr>
        <p:blipFill>
          <a:blip r:embed="rId3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MRC Centre for Transplantat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18413" y="6549546"/>
            <a:ext cx="890662" cy="3084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50841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49543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59540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90128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83935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79859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95558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13289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77374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41564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967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w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3.emf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image" Target="../media/image2.wmf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6" descr="web7_22_04"/>
          <p:cNvPicPr>
            <a:picLocks noChangeAspect="1" noChangeArrowheads="1"/>
          </p:cNvPicPr>
          <p:nvPr userDrawn="1"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696200" y="6642100"/>
            <a:ext cx="792163" cy="112713"/>
          </a:xfrm>
          <a:prstGeom prst="rect">
            <a:avLst/>
          </a:prstGeom>
          <a:noFill/>
        </p:spPr>
      </p:pic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</a:t>
            </a:r>
            <a:r>
              <a:rPr lang="en-US" sz="1000" b="1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Biomedical Research Centre</a:t>
            </a:r>
          </a:p>
        </p:txBody>
      </p:sp>
      <p:pic>
        <p:nvPicPr>
          <p:cNvPr id="9" name="Picture 12" descr="PowerPoint GSTH logo white  "/>
          <p:cNvPicPr>
            <a:picLocks noChangeAspect="1" noChangeArrowheads="1"/>
          </p:cNvPicPr>
          <p:nvPr userDrawn="1"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1" descr="Picture2"/>
          <p:cNvPicPr>
            <a:picLocks noChangeAspect="1" noChangeArrowheads="1"/>
          </p:cNvPicPr>
          <p:nvPr userDrawn="1"/>
        </p:nvPicPr>
        <p:blipFill>
          <a:blip r:embed="rId27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727" r:id="rId21"/>
    <p:sldLayoutId id="2147483728" r:id="rId22"/>
    <p:sldLayoutId id="2147483729" r:id="rId23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774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6" descr="web7_22_04"/>
          <p:cNvPicPr>
            <a:picLocks noChangeAspect="1" noChangeArrowheads="1"/>
          </p:cNvPicPr>
          <p:nvPr userDrawn="1"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696200" y="6642100"/>
            <a:ext cx="792163" cy="112713"/>
          </a:xfrm>
          <a:prstGeom prst="rect">
            <a:avLst/>
          </a:prstGeom>
          <a:noFill/>
        </p:spPr>
      </p:pic>
      <p:sp>
        <p:nvSpPr>
          <p:cNvPr id="8" name="Text Box 4"/>
          <p:cNvSpPr txBox="1">
            <a:spLocks noChangeArrowheads="1"/>
          </p:cNvSpPr>
          <p:nvPr userDrawn="1"/>
        </p:nvSpPr>
        <p:spPr bwMode="auto">
          <a:xfrm>
            <a:off x="0" y="6580188"/>
            <a:ext cx="42846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Guy’s and St Thomas’ NHS Foundation Trust  and King’s College London’s</a:t>
            </a:r>
          </a:p>
          <a:p>
            <a:r>
              <a:rPr lang="en-US" sz="100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comprehensive </a:t>
            </a:r>
            <a:r>
              <a:rPr lang="en-US" sz="1000" b="1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Biomedical Research Centre</a:t>
            </a:r>
          </a:p>
        </p:txBody>
      </p:sp>
      <p:pic>
        <p:nvPicPr>
          <p:cNvPr id="9" name="Picture 12" descr="PowerPoint GSTH logo white  "/>
          <p:cNvPicPr>
            <a:picLocks noChangeAspect="1" noChangeArrowheads="1"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643438" y="6518275"/>
            <a:ext cx="2263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1" descr="Picture2"/>
          <p:cNvPicPr>
            <a:picLocks noChangeAspect="1" noChangeArrowheads="1"/>
          </p:cNvPicPr>
          <p:nvPr userDrawn="1"/>
        </p:nvPicPr>
        <p:blipFill>
          <a:blip r:embed="rId24" cstate="print"/>
          <a:srcRect l="18336" b="-64294"/>
          <a:stretch>
            <a:fillRect/>
          </a:stretch>
        </p:blipFill>
        <p:spPr bwMode="auto">
          <a:xfrm>
            <a:off x="6877050" y="0"/>
            <a:ext cx="22320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EB4F3-1265-4D40-BFEA-9C029AEE259C}" type="datetimeFigureOut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13/05/2018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DA53F-34CE-480B-A973-2E4415BA9F80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774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7.tiff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Relationship Id="rId6" Type="http://schemas.openxmlformats.org/officeDocument/2006/relationships/image" Target="../media/image26.tiff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png"/><Relationship Id="rId4" Type="http://schemas.openxmlformats.org/officeDocument/2006/relationships/customXml" Target="../ink/ink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customXml" Target="../ink/ink5.xml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1.xml"/><Relationship Id="rId6" Type="http://schemas.openxmlformats.org/officeDocument/2006/relationships/customXml" Target="../ink/ink4.xml"/><Relationship Id="rId5" Type="http://schemas.openxmlformats.org/officeDocument/2006/relationships/image" Target="../media/image48.png"/><Relationship Id="rId4" Type="http://schemas.openxmlformats.org/officeDocument/2006/relationships/customXml" Target="../ink/ink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customXml" Target="../ink/ink9.xml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1.xml"/><Relationship Id="rId6" Type="http://schemas.openxmlformats.org/officeDocument/2006/relationships/customXml" Target="../ink/ink8.xml"/><Relationship Id="rId5" Type="http://schemas.openxmlformats.org/officeDocument/2006/relationships/image" Target="../media/image48.png"/><Relationship Id="rId4" Type="http://schemas.openxmlformats.org/officeDocument/2006/relationships/customXml" Target="../ink/ink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serm.fr/" TargetMode="External"/><Relationship Id="rId3" Type="http://schemas.openxmlformats.org/officeDocument/2006/relationships/hyperlink" Target="http://www.nds.ox.ac.uk/riset/before-riset-the-indices-of-tolerance-project" TargetMode="External"/><Relationship Id="rId7" Type="http://schemas.openxmlformats.org/officeDocument/2006/relationships/hyperlink" Target="http://www.biodrim.eu/" TargetMode="External"/><Relationship Id="rId2" Type="http://schemas.openxmlformats.org/officeDocument/2006/relationships/hyperlink" Target="http://www.immunetolerance.org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onestudy.org/" TargetMode="External"/><Relationship Id="rId5" Type="http://schemas.openxmlformats.org/officeDocument/2006/relationships/hyperlink" Target="http://www.kcl.ac.uk/medicine/research/divisions/timb/research/tolerance/gambit/index.aspx" TargetMode="External"/><Relationship Id="rId4" Type="http://schemas.openxmlformats.org/officeDocument/2006/relationships/hyperlink" Target="http://www.nds.ox.ac.uk/riset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jpeg"/><Relationship Id="rId3" Type="http://schemas.openxmlformats.org/officeDocument/2006/relationships/image" Target="../media/image50.jpe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4.png"/><Relationship Id="rId15" Type="http://schemas.openxmlformats.org/officeDocument/2006/relationships/image" Target="../media/image43.jpeg"/><Relationship Id="rId10" Type="http://schemas.openxmlformats.org/officeDocument/2006/relationships/image" Target="../media/image55.jpeg"/><Relationship Id="rId4" Type="http://schemas.openxmlformats.org/officeDocument/2006/relationships/image" Target="../media/image3.emf"/><Relationship Id="rId9" Type="http://schemas.openxmlformats.org/officeDocument/2006/relationships/image" Target="../media/image54.png"/><Relationship Id="rId1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33032" y="1267196"/>
            <a:ext cx="6477936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CA" altLang="en-US" sz="3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Calibri" charset="0"/>
              </a:rPr>
              <a:t>Faculty / Presenter Disclosure</a:t>
            </a:r>
            <a:endParaRPr kumimoji="0" lang="en-CA" altLang="en-US" sz="3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Calibri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CA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Calibri" charset="0"/>
                <a:cs typeface="Calibri" charset="0"/>
              </a:rPr>
              <a:t>Faculty: </a:t>
            </a:r>
            <a:r>
              <a:rPr kumimoji="0" lang="en-CA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Calibri" charset="0"/>
                <a:cs typeface="Calibri" charset="0"/>
              </a:rPr>
              <a:t>Maria Hernandez Fuentes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Calibri" charset="0"/>
              <a:cs typeface="Calibri" charset="0"/>
            </a:endParaRP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CA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Calibri" charset="0"/>
                <a:cs typeface="Calibri" charset="0"/>
              </a:rPr>
              <a:t>Relationships with commercial interests:</a:t>
            </a: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CA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Calibri" charset="0"/>
                <a:cs typeface="Calibri" charset="0"/>
              </a:rPr>
              <a:t>Other: </a:t>
            </a:r>
            <a:r>
              <a:rPr kumimoji="0" lang="en-CA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Calibri" charset="0"/>
                <a:cs typeface="Calibri" charset="0"/>
              </a:rPr>
              <a:t>Employee of UCB </a:t>
            </a:r>
            <a:r>
              <a:rPr lang="en-CA" sz="2200" kern="0" dirty="0">
                <a:solidFill>
                  <a:srgbClr val="FF0000"/>
                </a:solidFill>
                <a:latin typeface="+mn-lt"/>
                <a:ea typeface="Calibri" charset="0"/>
                <a:cs typeface="Calibri" charset="0"/>
              </a:rPr>
              <a:t>Celltech, UK</a:t>
            </a:r>
            <a:endParaRPr kumimoji="0" lang="en-CA" sz="2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Calibri" charset="0"/>
              <a:cs typeface="Calibri" charset="0"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CA" sz="2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Calibri" charset="0"/>
              <a:cs typeface="Calibri" charset="0"/>
            </a:endParaRPr>
          </a:p>
          <a:p>
            <a:pPr marL="800100" marR="0" lvl="1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CA" sz="2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Calibri" charset="0"/>
                <a:cs typeface="Calibri" charset="0"/>
              </a:rPr>
              <a:t>No off-label (or on-label) use of any product from UCB will be discussed in my presentation.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16297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23728" y="1628800"/>
            <a:ext cx="6696744" cy="3600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/>
              <a:t>Biomarkers of tolerance in kidney transplantation: When predicting tolerance adjustment for confounding factors is imperative </a:t>
            </a:r>
            <a:r>
              <a:rPr lang="en-GB" sz="3600" dirty="0"/>
              <a:t>	</a:t>
            </a:r>
          </a:p>
        </p:txBody>
      </p:sp>
      <p:sp>
        <p:nvSpPr>
          <p:cNvPr id="5" name="Rectangle 4"/>
          <p:cNvSpPr/>
          <p:nvPr/>
        </p:nvSpPr>
        <p:spPr>
          <a:xfrm>
            <a:off x="3059832" y="5373216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accent6">
                    <a:lumMod val="75000"/>
                  </a:schemeClr>
                </a:solidFill>
                <a:latin typeface="Rockwell"/>
                <a:cs typeface="Rockwell"/>
              </a:rPr>
              <a:t>Maria Hernandez-Fuentes</a:t>
            </a:r>
          </a:p>
        </p:txBody>
      </p:sp>
    </p:spTree>
    <p:extLst>
      <p:ext uri="{BB962C8B-B14F-4D97-AF65-F5344CB8AC3E}">
        <p14:creationId xmlns:p14="http://schemas.microsoft.com/office/powerpoint/2010/main" val="44638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251520" y="1700808"/>
            <a:ext cx="8640960" cy="3888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169" name="Picture 12" descr="KHP_M_oneline_strapline_CMYK.png"/>
          <p:cNvPicPr>
            <a:picLocks noChangeAspect="1"/>
          </p:cNvPicPr>
          <p:nvPr/>
        </p:nvPicPr>
        <p:blipFill>
          <a:blip r:embed="rId2" cstate="print"/>
          <a:srcRect l="37022" r="-1976" b="55592"/>
          <a:stretch>
            <a:fillRect/>
          </a:stretch>
        </p:blipFill>
        <p:spPr bwMode="auto">
          <a:xfrm>
            <a:off x="4356100" y="6469063"/>
            <a:ext cx="4787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6"/>
          <p:cNvGrpSpPr/>
          <p:nvPr/>
        </p:nvGrpSpPr>
        <p:grpSpPr>
          <a:xfrm>
            <a:off x="395536" y="3429000"/>
            <a:ext cx="1472080" cy="646331"/>
            <a:chOff x="323528" y="2092786"/>
            <a:chExt cx="1152128" cy="646331"/>
          </a:xfrm>
        </p:grpSpPr>
        <p:sp>
          <p:nvSpPr>
            <p:cNvPr id="9" name="TextBox 8"/>
            <p:cNvSpPr txBox="1"/>
            <p:nvPr/>
          </p:nvSpPr>
          <p:spPr>
            <a:xfrm>
              <a:off x="323528" y="2092786"/>
              <a:ext cx="1152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latin typeface="+mj-lt"/>
                  <a:cs typeface="Times New Roman" pitchFamily="18" charset="0"/>
                </a:rPr>
                <a:t>Optimal Dose</a:t>
              </a:r>
            </a:p>
          </p:txBody>
        </p:sp>
        <p:pic>
          <p:nvPicPr>
            <p:cNvPr id="1026" name="Picture 2" descr="*:) happy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9648" y="2384920"/>
              <a:ext cx="324000" cy="324000"/>
            </a:xfrm>
            <a:prstGeom prst="rect">
              <a:avLst/>
            </a:prstGeom>
            <a:noFill/>
          </p:spPr>
        </p:pic>
      </p:grpSp>
      <p:grpSp>
        <p:nvGrpSpPr>
          <p:cNvPr id="3" name="Group 28"/>
          <p:cNvGrpSpPr/>
          <p:nvPr/>
        </p:nvGrpSpPr>
        <p:grpSpPr>
          <a:xfrm>
            <a:off x="507632" y="2368421"/>
            <a:ext cx="8640960" cy="3312368"/>
            <a:chOff x="395536" y="764704"/>
            <a:chExt cx="8640960" cy="3312368"/>
          </a:xfrm>
        </p:grpSpPr>
        <p:grpSp>
          <p:nvGrpSpPr>
            <p:cNvPr id="4" name="Group 23"/>
            <p:cNvGrpSpPr/>
            <p:nvPr/>
          </p:nvGrpSpPr>
          <p:grpSpPr>
            <a:xfrm>
              <a:off x="395536" y="3676962"/>
              <a:ext cx="1656184" cy="400110"/>
              <a:chOff x="395536" y="3132434"/>
              <a:chExt cx="1656184" cy="400110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395536" y="3132434"/>
                <a:ext cx="16561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+mj-lt"/>
                    <a:cs typeface="Times New Roman" pitchFamily="18" charset="0"/>
                  </a:rPr>
                  <a:t>Rejection </a:t>
                </a:r>
              </a:p>
            </p:txBody>
          </p:sp>
          <p:pic>
            <p:nvPicPr>
              <p:cNvPr id="1028" name="Picture 4" descr="*:( sad"/>
              <p:cNvPicPr>
                <a:picLocks noChangeAspect="1" noChangeArrowheads="1" noCrop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723600" y="3152963"/>
                <a:ext cx="324000" cy="324000"/>
              </a:xfrm>
              <a:prstGeom prst="rect">
                <a:avLst/>
              </a:prstGeom>
              <a:noFill/>
            </p:spPr>
          </p:pic>
        </p:grpSp>
        <p:grpSp>
          <p:nvGrpSpPr>
            <p:cNvPr id="10" name="Group 27"/>
            <p:cNvGrpSpPr/>
            <p:nvPr/>
          </p:nvGrpSpPr>
          <p:grpSpPr>
            <a:xfrm>
              <a:off x="539552" y="764704"/>
              <a:ext cx="8496944" cy="3087810"/>
              <a:chOff x="539552" y="764704"/>
              <a:chExt cx="8496944" cy="3087810"/>
            </a:xfrm>
          </p:grpSpPr>
          <p:sp>
            <p:nvSpPr>
              <p:cNvPr id="5" name="Isosceles Triangle 4"/>
              <p:cNvSpPr/>
              <p:nvPr/>
            </p:nvSpPr>
            <p:spPr>
              <a:xfrm>
                <a:off x="3635896" y="2732323"/>
                <a:ext cx="792088" cy="648072"/>
              </a:xfrm>
              <a:prstGeom prst="triangle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6" name="Minus 5"/>
              <p:cNvSpPr/>
              <p:nvPr/>
            </p:nvSpPr>
            <p:spPr>
              <a:xfrm>
                <a:off x="539552" y="2300276"/>
                <a:ext cx="6912768" cy="576064"/>
              </a:xfrm>
              <a:prstGeom prst="mathMinus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 rot="20280000" flipH="1" flipV="1">
                <a:off x="1535134" y="2375051"/>
                <a:ext cx="5040560" cy="14400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587696" y="1484784"/>
                <a:ext cx="30243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err="1">
                    <a:latin typeface="+mj-lt"/>
                    <a:cs typeface="Times New Roman" pitchFamily="18" charset="0"/>
                  </a:rPr>
                  <a:t>Immunosuppression</a:t>
                </a:r>
                <a:endParaRPr lang="en-GB" sz="2000" b="1" dirty="0">
                  <a:latin typeface="+mj-lt"/>
                  <a:cs typeface="Times New Roman" pitchFamily="18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91880" y="3452404"/>
                <a:ext cx="18722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latin typeface="+mj-lt"/>
                    <a:cs typeface="Times New Roman" pitchFamily="18" charset="0"/>
                  </a:rPr>
                  <a:t>Recipient</a:t>
                </a:r>
              </a:p>
            </p:txBody>
          </p:sp>
          <p:grpSp>
            <p:nvGrpSpPr>
              <p:cNvPr id="11" name="Group 21"/>
              <p:cNvGrpSpPr/>
              <p:nvPr/>
            </p:nvGrpSpPr>
            <p:grpSpPr>
              <a:xfrm>
                <a:off x="6516216" y="764704"/>
                <a:ext cx="2520280" cy="1200329"/>
                <a:chOff x="5796136" y="2604974"/>
                <a:chExt cx="2520280" cy="1200329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5796136" y="2604974"/>
                  <a:ext cx="2520280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dirty="0">
                      <a:latin typeface="+mj-lt"/>
                      <a:cs typeface="Times New Roman" pitchFamily="18" charset="0"/>
                    </a:rPr>
                    <a:t>Infections</a:t>
                  </a:r>
                </a:p>
                <a:p>
                  <a:r>
                    <a:rPr lang="en-GB" dirty="0">
                      <a:latin typeface="+mj-lt"/>
                      <a:cs typeface="Times New Roman" pitchFamily="18" charset="0"/>
                    </a:rPr>
                    <a:t>Malignancy</a:t>
                  </a:r>
                </a:p>
                <a:p>
                  <a:r>
                    <a:rPr lang="en-GB" dirty="0" err="1">
                      <a:latin typeface="+mj-lt"/>
                      <a:cs typeface="Times New Roman" pitchFamily="18" charset="0"/>
                    </a:rPr>
                    <a:t>Nephrotoxicity</a:t>
                  </a:r>
                  <a:endParaRPr lang="en-GB" dirty="0">
                    <a:latin typeface="+mj-lt"/>
                    <a:cs typeface="Times New Roman" pitchFamily="18" charset="0"/>
                  </a:endParaRPr>
                </a:p>
                <a:p>
                  <a:r>
                    <a:rPr lang="en-GB" dirty="0">
                      <a:latin typeface="+mj-lt"/>
                      <a:cs typeface="Times New Roman" pitchFamily="18" charset="0"/>
                    </a:rPr>
                    <a:t>Metabolic Disorder</a:t>
                  </a:r>
                </a:p>
              </p:txBody>
            </p:sp>
            <p:pic>
              <p:nvPicPr>
                <p:cNvPr id="19" name="Picture 4" descr="*:( sad"/>
                <p:cNvPicPr>
                  <a:picLocks noChangeAspect="1" noChangeArrowheads="1" noCrop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7628256" y="3017481"/>
                  <a:ext cx="324000" cy="324000"/>
                </a:xfrm>
                <a:prstGeom prst="rect">
                  <a:avLst/>
                </a:prstGeom>
                <a:noFill/>
              </p:spPr>
            </p:pic>
          </p:grpSp>
        </p:grpSp>
      </p:grp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395536" y="260648"/>
            <a:ext cx="7556313" cy="1116106"/>
          </a:xfrm>
        </p:spPr>
        <p:txBody>
          <a:bodyPr/>
          <a:lstStyle/>
          <a:p>
            <a:r>
              <a:rPr lang="en-GB" sz="40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Current Challenges</a:t>
            </a:r>
          </a:p>
        </p:txBody>
      </p:sp>
    </p:spTree>
    <p:extLst>
      <p:ext uri="{BB962C8B-B14F-4D97-AF65-F5344CB8AC3E}">
        <p14:creationId xmlns:p14="http://schemas.microsoft.com/office/powerpoint/2010/main" val="10609937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96062"/>
            <a:ext cx="7556313" cy="712658"/>
          </a:xfrm>
        </p:spPr>
        <p:txBody>
          <a:bodyPr>
            <a:normAutofit/>
          </a:bodyPr>
          <a:lstStyle/>
          <a:p>
            <a:r>
              <a:rPr lang="en-GB" dirty="0"/>
              <a:t>Why do we need biomarkers?...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814843"/>
            <a:ext cx="2880320" cy="1628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51520" y="364502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600" dirty="0">
                <a:latin typeface="+mn-lt"/>
              </a:rPr>
              <a:t>http://www.ncbi.nlm.nih.gov/books/NBK26921/</a:t>
            </a:r>
          </a:p>
        </p:txBody>
      </p:sp>
      <p:grpSp>
        <p:nvGrpSpPr>
          <p:cNvPr id="3" name="Group 7"/>
          <p:cNvGrpSpPr/>
          <p:nvPr/>
        </p:nvGrpSpPr>
        <p:grpSpPr>
          <a:xfrm>
            <a:off x="4788024" y="1556792"/>
            <a:ext cx="3960440" cy="4811762"/>
            <a:chOff x="5004048" y="1196752"/>
            <a:chExt cx="3960440" cy="4811762"/>
          </a:xfrm>
        </p:grpSpPr>
        <p:pic>
          <p:nvPicPr>
            <p:cNvPr id="9" name="Picture 11" descr="kidneys-tors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04048" y="1196752"/>
              <a:ext cx="3960440" cy="3833140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6792353" y="5085184"/>
              <a:ext cx="48763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Trebuchet MS" pitchFamily="34" charset="0"/>
                </a:rPr>
                <a:t>?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79512" y="2420888"/>
            <a:ext cx="410445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n-lt"/>
              </a:rPr>
              <a:t>Holy </a:t>
            </a:r>
            <a:r>
              <a:rPr lang="en-GB" dirty="0" err="1">
                <a:latin typeface="+mn-lt"/>
              </a:rPr>
              <a:t>Grial</a:t>
            </a:r>
            <a:r>
              <a:rPr lang="en-GB" dirty="0">
                <a:latin typeface="+mn-lt"/>
              </a:rPr>
              <a:t> in clinical Transplantation:</a:t>
            </a:r>
          </a:p>
          <a:p>
            <a:r>
              <a:rPr lang="en-GB" dirty="0">
                <a:latin typeface="+mn-lt"/>
              </a:rPr>
              <a:t>	</a:t>
            </a:r>
            <a:r>
              <a:rPr lang="en-GB" sz="3600" dirty="0">
                <a:latin typeface="+mn-lt"/>
              </a:rPr>
              <a:t>Tolerance </a:t>
            </a:r>
            <a:endParaRPr lang="en-GB" dirty="0">
              <a:latin typeface="+mn-lt"/>
            </a:endParaRPr>
          </a:p>
          <a:p>
            <a:endParaRPr lang="en-GB" dirty="0">
              <a:latin typeface="+mn-lt"/>
            </a:endParaRPr>
          </a:p>
          <a:p>
            <a:r>
              <a:rPr lang="en-GB" dirty="0">
                <a:latin typeface="+mn-lt"/>
              </a:rPr>
              <a:t>Donor-specific unresponsiveness in the context of otherwise normal immune responses</a:t>
            </a:r>
          </a:p>
          <a:p>
            <a:r>
              <a:rPr lang="en-GB" dirty="0">
                <a:latin typeface="+mn-lt"/>
              </a:rPr>
              <a:t>	</a:t>
            </a:r>
          </a:p>
        </p:txBody>
      </p:sp>
      <p:pic>
        <p:nvPicPr>
          <p:cNvPr id="11" name="Picture 5" descr="grail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564904"/>
            <a:ext cx="2376462" cy="319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556313" cy="1116106"/>
          </a:xfrm>
        </p:spPr>
        <p:txBody>
          <a:bodyPr/>
          <a:lstStyle/>
          <a:p>
            <a:r>
              <a:rPr lang="en-US" sz="4000" b="1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9552" y="1124744"/>
            <a:ext cx="8353425" cy="4680942"/>
          </a:xfrm>
        </p:spPr>
        <p:txBody>
          <a:bodyPr>
            <a:normAutofit fontScale="92500"/>
          </a:bodyPr>
          <a:lstStyle/>
          <a:p>
            <a:pPr marL="742950" lvl="1" indent="-514350">
              <a:lnSpc>
                <a:spcPct val="150000"/>
              </a:lnSpc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The Indices Of Tolerance Study</a:t>
            </a:r>
          </a:p>
          <a:p>
            <a:pPr marL="742950" lvl="1" indent="-514350">
              <a:lnSpc>
                <a:spcPct val="150000"/>
              </a:lnSpc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Other Biomarker of Tolerance studies</a:t>
            </a:r>
          </a:p>
          <a:p>
            <a:pPr marL="742950" lvl="1" indent="-514350">
              <a:lnSpc>
                <a:spcPct val="150000"/>
              </a:lnSpc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The GAMBIT Study</a:t>
            </a:r>
          </a:p>
          <a:p>
            <a:pPr marL="1073337" lvl="2" indent="-514350">
              <a:lnSpc>
                <a:spcPct val="150000"/>
              </a:lnSpc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dirty="0"/>
              <a:t>Immunosuppression Effects on </a:t>
            </a:r>
            <a:r>
              <a:rPr lang="en-US" sz="2900" dirty="0" err="1"/>
              <a:t>IoT</a:t>
            </a:r>
            <a:r>
              <a:rPr lang="en-US" sz="2900" dirty="0"/>
              <a:t> Signature</a:t>
            </a:r>
          </a:p>
          <a:p>
            <a:pPr marL="1073337" lvl="2" indent="-514350">
              <a:lnSpc>
                <a:spcPct val="150000"/>
              </a:lnSpc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dirty="0"/>
              <a:t>New Signature of Tolerance: Validation (GAMBIT </a:t>
            </a:r>
            <a:r>
              <a:rPr lang="en-US" sz="2900" dirty="0" err="1"/>
              <a:t>Fluidigm</a:t>
            </a:r>
            <a:r>
              <a:rPr lang="en-US" sz="2900" dirty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49237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BioMarker</a:t>
            </a:r>
            <a:r>
              <a:rPr lang="en-GB" b="1" dirty="0"/>
              <a:t>-specific Challenges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39552" y="1124744"/>
            <a:ext cx="8353425" cy="46809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Description, validation, clinical application.</a:t>
            </a:r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Getting enough patients for sample collections</a:t>
            </a:r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Assessing and overcoming </a:t>
            </a:r>
            <a:r>
              <a:rPr lang="en-US" sz="2900" b="1" dirty="0" err="1"/>
              <a:t>counfounders</a:t>
            </a:r>
            <a:endParaRPr lang="en-US" sz="2900" b="1" dirty="0"/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The challenges of academic collaborations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05115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51520" y="246674"/>
            <a:ext cx="8640960" cy="78581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s-ES" sz="4000" b="1" kern="0" dirty="0" err="1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The</a:t>
            </a:r>
            <a:r>
              <a:rPr lang="es-ES" sz="4000" b="1" kern="0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4000" b="1" kern="0" dirty="0" err="1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Immune</a:t>
            </a:r>
            <a:r>
              <a:rPr lang="es-ES" sz="4000" b="1" kern="0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4000" b="1" kern="0" dirty="0" err="1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Tolerance</a:t>
            </a:r>
            <a:r>
              <a:rPr lang="es-ES" sz="4000" b="1" kern="0" dirty="0">
                <a:solidFill>
                  <a:schemeClr val="accent2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Network</a:t>
            </a:r>
          </a:p>
        </p:txBody>
      </p:sp>
      <p:sp>
        <p:nvSpPr>
          <p:cNvPr id="23555" name="Rectangle 12"/>
          <p:cNvSpPr>
            <a:spLocks noChangeArrowheads="1"/>
          </p:cNvSpPr>
          <p:nvPr/>
        </p:nvSpPr>
        <p:spPr bwMode="auto">
          <a:xfrm>
            <a:off x="375969" y="1476596"/>
            <a:ext cx="23558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King’s College London, UK</a:t>
            </a:r>
            <a:endParaRPr lang="en-US" altLang="en-US" sz="160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23556" name="Rectangle 13"/>
          <p:cNvSpPr>
            <a:spLocks noChangeArrowheads="1"/>
          </p:cNvSpPr>
          <p:nvPr/>
        </p:nvSpPr>
        <p:spPr bwMode="auto">
          <a:xfrm>
            <a:off x="437882" y="1776633"/>
            <a:ext cx="11366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latin typeface="Tahoma" charset="0"/>
              </a:rPr>
              <a:t>Robert Lechler</a:t>
            </a:r>
            <a:endParaRPr lang="en-US" altLang="en-US" sz="1400">
              <a:latin typeface="Tahoma" charset="0"/>
            </a:endParaRPr>
          </a:p>
        </p:txBody>
      </p:sp>
      <p:sp>
        <p:nvSpPr>
          <p:cNvPr id="23557" name="Rectangle 14"/>
          <p:cNvSpPr>
            <a:spLocks noChangeArrowheads="1"/>
          </p:cNvSpPr>
          <p:nvPr/>
        </p:nvSpPr>
        <p:spPr bwMode="auto">
          <a:xfrm>
            <a:off x="437882" y="1956021"/>
            <a:ext cx="1830387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Maria Hernandez Fuentes 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58" name="Rectangle 15"/>
          <p:cNvSpPr>
            <a:spLocks noChangeArrowheads="1"/>
          </p:cNvSpPr>
          <p:nvPr/>
        </p:nvSpPr>
        <p:spPr bwMode="auto">
          <a:xfrm>
            <a:off x="437882" y="2135408"/>
            <a:ext cx="11922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Pervinder Sagoo 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59" name="Rectangle 16"/>
          <p:cNvSpPr>
            <a:spLocks noChangeArrowheads="1"/>
          </p:cNvSpPr>
          <p:nvPr/>
        </p:nvSpPr>
        <p:spPr bwMode="auto">
          <a:xfrm>
            <a:off x="437882" y="2311621"/>
            <a:ext cx="13684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Esperanza Perucha 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0" name="Rectangle 17"/>
          <p:cNvSpPr>
            <a:spLocks noChangeArrowheads="1"/>
          </p:cNvSpPr>
          <p:nvPr/>
        </p:nvSpPr>
        <p:spPr bwMode="auto">
          <a:xfrm>
            <a:off x="437882" y="2491008"/>
            <a:ext cx="1011237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Elvira Jimenez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1" name="Rectangle 18"/>
          <p:cNvSpPr>
            <a:spLocks noChangeArrowheads="1"/>
          </p:cNvSpPr>
          <p:nvPr/>
        </p:nvSpPr>
        <p:spPr bwMode="auto">
          <a:xfrm>
            <a:off x="437882" y="2670396"/>
            <a:ext cx="839787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Flavia Rovis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2" name="Rectangle 19"/>
          <p:cNvSpPr>
            <a:spLocks noChangeArrowheads="1"/>
          </p:cNvSpPr>
          <p:nvPr/>
        </p:nvSpPr>
        <p:spPr bwMode="auto">
          <a:xfrm>
            <a:off x="437882" y="2849783"/>
            <a:ext cx="1225550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Saskia Stevenson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3" name="Rectangle 20"/>
          <p:cNvSpPr>
            <a:spLocks noChangeArrowheads="1"/>
          </p:cNvSpPr>
          <p:nvPr/>
        </p:nvSpPr>
        <p:spPr bwMode="auto">
          <a:xfrm>
            <a:off x="437882" y="3038696"/>
            <a:ext cx="10636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Sharon Hughes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4" name="Rectangle 21"/>
          <p:cNvSpPr>
            <a:spLocks noChangeArrowheads="1"/>
          </p:cNvSpPr>
          <p:nvPr/>
        </p:nvSpPr>
        <p:spPr bwMode="auto">
          <a:xfrm>
            <a:off x="3123932" y="1373408"/>
            <a:ext cx="1955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400" b="1" dirty="0">
                <a:solidFill>
                  <a:srgbClr val="008000"/>
                </a:solidFill>
                <a:latin typeface="Tahoma" charset="0"/>
              </a:rPr>
              <a:t>Oxford University, UK</a:t>
            </a:r>
            <a:endParaRPr lang="en-US" altLang="en-US" sz="1600" dirty="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23565" name="Rectangle 22"/>
          <p:cNvSpPr>
            <a:spLocks noChangeArrowheads="1"/>
          </p:cNvSpPr>
          <p:nvPr/>
        </p:nvSpPr>
        <p:spPr bwMode="auto">
          <a:xfrm>
            <a:off x="3163619" y="1609946"/>
            <a:ext cx="11033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latin typeface="Tahoma" charset="0"/>
              </a:rPr>
              <a:t>Kathryn Wood</a:t>
            </a:r>
            <a:endParaRPr lang="en-US" altLang="en-US" sz="1400">
              <a:latin typeface="Tahoma" charset="0"/>
            </a:endParaRPr>
          </a:p>
        </p:txBody>
      </p:sp>
      <p:sp>
        <p:nvSpPr>
          <p:cNvPr id="23566" name="Rectangle 23"/>
          <p:cNvSpPr>
            <a:spLocks noChangeArrowheads="1"/>
          </p:cNvSpPr>
          <p:nvPr/>
        </p:nvSpPr>
        <p:spPr bwMode="auto">
          <a:xfrm>
            <a:off x="3163619" y="1789333"/>
            <a:ext cx="14065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Stephanie Chapman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7" name="Rectangle 24"/>
          <p:cNvSpPr>
            <a:spLocks noChangeArrowheads="1"/>
          </p:cNvSpPr>
          <p:nvPr/>
        </p:nvSpPr>
        <p:spPr bwMode="auto">
          <a:xfrm>
            <a:off x="3163619" y="1968721"/>
            <a:ext cx="12668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Piotr Trzonkowski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8" name="Rectangle 26"/>
          <p:cNvSpPr>
            <a:spLocks noChangeArrowheads="1"/>
          </p:cNvSpPr>
          <p:nvPr/>
        </p:nvSpPr>
        <p:spPr bwMode="auto">
          <a:xfrm>
            <a:off x="3163619" y="2144933"/>
            <a:ext cx="1233488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Gregor Warnecke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9" name="Rectangle 27"/>
          <p:cNvSpPr>
            <a:spLocks noChangeArrowheads="1"/>
          </p:cNvSpPr>
          <p:nvPr/>
        </p:nvSpPr>
        <p:spPr bwMode="auto">
          <a:xfrm>
            <a:off x="3163619" y="2324321"/>
            <a:ext cx="8318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Ian Roberts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70" name="Rectangle 28"/>
          <p:cNvSpPr>
            <a:spLocks noChangeArrowheads="1"/>
          </p:cNvSpPr>
          <p:nvPr/>
        </p:nvSpPr>
        <p:spPr bwMode="auto">
          <a:xfrm>
            <a:off x="409307" y="4421408"/>
            <a:ext cx="31654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Institute for Medical Immunology, </a:t>
            </a:r>
          </a:p>
          <a:p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ULB, Belgium </a:t>
            </a:r>
            <a:endParaRPr lang="en-US" altLang="en-US" sz="160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23571" name="Rectangle 30"/>
          <p:cNvSpPr>
            <a:spLocks noChangeArrowheads="1"/>
          </p:cNvSpPr>
          <p:nvPr/>
        </p:nvSpPr>
        <p:spPr bwMode="auto">
          <a:xfrm>
            <a:off x="409307" y="4880196"/>
            <a:ext cx="12366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latin typeface="Tahoma" charset="0"/>
              </a:rPr>
              <a:t>Michel Goldman</a:t>
            </a:r>
            <a:endParaRPr lang="en-US" altLang="en-US" sz="1400">
              <a:latin typeface="Tahoma" charset="0"/>
            </a:endParaRPr>
          </a:p>
        </p:txBody>
      </p:sp>
      <p:sp>
        <p:nvSpPr>
          <p:cNvPr id="23572" name="Rectangle 31"/>
          <p:cNvSpPr>
            <a:spLocks noChangeArrowheads="1"/>
          </p:cNvSpPr>
          <p:nvPr/>
        </p:nvSpPr>
        <p:spPr bwMode="auto">
          <a:xfrm>
            <a:off x="420419" y="5111971"/>
            <a:ext cx="3794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Ligia 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73" name="Rectangle 32"/>
          <p:cNvSpPr>
            <a:spLocks noChangeArrowheads="1"/>
          </p:cNvSpPr>
          <p:nvPr/>
        </p:nvSpPr>
        <p:spPr bwMode="auto">
          <a:xfrm>
            <a:off x="876032" y="5111971"/>
            <a:ext cx="5318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Craciun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74" name="Rectangle 33"/>
          <p:cNvSpPr>
            <a:spLocks noChangeArrowheads="1"/>
          </p:cNvSpPr>
          <p:nvPr/>
        </p:nvSpPr>
        <p:spPr bwMode="auto">
          <a:xfrm>
            <a:off x="485507" y="5289771"/>
            <a:ext cx="10223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Alain Le Moine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75" name="Rectangle 34"/>
          <p:cNvSpPr>
            <a:spLocks noChangeArrowheads="1"/>
          </p:cNvSpPr>
          <p:nvPr/>
        </p:nvSpPr>
        <p:spPr bwMode="auto">
          <a:xfrm>
            <a:off x="434707" y="5469158"/>
            <a:ext cx="5270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Myriam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76" name="Rectangle 35"/>
          <p:cNvSpPr>
            <a:spLocks noChangeArrowheads="1"/>
          </p:cNvSpPr>
          <p:nvPr/>
        </p:nvSpPr>
        <p:spPr bwMode="auto">
          <a:xfrm>
            <a:off x="1076057" y="5469158"/>
            <a:ext cx="3429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Libin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1930132" y="2184621"/>
            <a:ext cx="938212" cy="1236662"/>
            <a:chOff x="1468" y="674"/>
            <a:chExt cx="537" cy="708"/>
          </a:xfrm>
        </p:grpSpPr>
        <p:pic>
          <p:nvPicPr>
            <p:cNvPr id="23623" name="Picture 3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8" y="674"/>
              <a:ext cx="537" cy="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24" name="Rectangle 37"/>
            <p:cNvSpPr>
              <a:spLocks noChangeArrowheads="1"/>
            </p:cNvSpPr>
            <p:nvPr/>
          </p:nvSpPr>
          <p:spPr bwMode="auto">
            <a:xfrm>
              <a:off x="1523" y="716"/>
              <a:ext cx="185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700" b="1">
                  <a:solidFill>
                    <a:srgbClr val="000000"/>
                  </a:solidFill>
                </a:rPr>
                <a:t>London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  <p:sp>
          <p:nvSpPr>
            <p:cNvPr id="23625" name="Rectangle 38"/>
            <p:cNvSpPr>
              <a:spLocks noChangeArrowheads="1"/>
            </p:cNvSpPr>
            <p:nvPr/>
          </p:nvSpPr>
          <p:spPr bwMode="auto">
            <a:xfrm>
              <a:off x="1522" y="781"/>
              <a:ext cx="167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700" b="1">
                  <a:solidFill>
                    <a:srgbClr val="000000"/>
                  </a:solidFill>
                </a:rPr>
                <a:t>Oxford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  <p:pic>
          <p:nvPicPr>
            <p:cNvPr id="23626" name="Picture 3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8" y="674"/>
              <a:ext cx="537" cy="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27" name="Rectangle 40"/>
            <p:cNvSpPr>
              <a:spLocks noChangeArrowheads="1"/>
            </p:cNvSpPr>
            <p:nvPr/>
          </p:nvSpPr>
          <p:spPr bwMode="auto">
            <a:xfrm>
              <a:off x="1523" y="716"/>
              <a:ext cx="185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700" b="1">
                  <a:solidFill>
                    <a:srgbClr val="000000"/>
                  </a:solidFill>
                </a:rPr>
                <a:t>London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  <p:sp>
          <p:nvSpPr>
            <p:cNvPr id="23628" name="Rectangle 41"/>
            <p:cNvSpPr>
              <a:spLocks noChangeArrowheads="1"/>
            </p:cNvSpPr>
            <p:nvPr/>
          </p:nvSpPr>
          <p:spPr bwMode="auto">
            <a:xfrm>
              <a:off x="1522" y="781"/>
              <a:ext cx="167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700" b="1">
                  <a:solidFill>
                    <a:srgbClr val="000000"/>
                  </a:solidFill>
                </a:rPr>
                <a:t>Oxford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</p:grp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1941244" y="4900833"/>
            <a:ext cx="912813" cy="1203325"/>
            <a:chOff x="1474" y="2300"/>
            <a:chExt cx="523" cy="689"/>
          </a:xfrm>
        </p:grpSpPr>
        <p:pic>
          <p:nvPicPr>
            <p:cNvPr id="23621" name="Picture 4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2300"/>
              <a:ext cx="523" cy="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22" name="Rectangle 44"/>
            <p:cNvSpPr>
              <a:spLocks noChangeArrowheads="1"/>
            </p:cNvSpPr>
            <p:nvPr/>
          </p:nvSpPr>
          <p:spPr bwMode="auto">
            <a:xfrm>
              <a:off x="1529" y="2343"/>
              <a:ext cx="214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700" b="1">
                  <a:solidFill>
                    <a:srgbClr val="000000"/>
                  </a:solidFill>
                </a:rPr>
                <a:t>Brussels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6822807" y="1821083"/>
            <a:ext cx="950912" cy="1252538"/>
            <a:chOff x="4269" y="536"/>
            <a:chExt cx="545" cy="718"/>
          </a:xfrm>
        </p:grpSpPr>
        <p:pic>
          <p:nvPicPr>
            <p:cNvPr id="23615" name="Picture 4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9" y="536"/>
              <a:ext cx="545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16" name="Rectangle 47"/>
            <p:cNvSpPr>
              <a:spLocks noChangeArrowheads="1"/>
            </p:cNvSpPr>
            <p:nvPr/>
          </p:nvSpPr>
          <p:spPr bwMode="auto">
            <a:xfrm>
              <a:off x="4352" y="575"/>
              <a:ext cx="124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600" b="1">
                  <a:solidFill>
                    <a:srgbClr val="000000"/>
                  </a:solidFill>
                </a:rPr>
                <a:t>Berlin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  <p:sp>
          <p:nvSpPr>
            <p:cNvPr id="23617" name="Rectangle 48"/>
            <p:cNvSpPr>
              <a:spLocks noChangeArrowheads="1"/>
            </p:cNvSpPr>
            <p:nvPr/>
          </p:nvSpPr>
          <p:spPr bwMode="auto">
            <a:xfrm>
              <a:off x="4359" y="636"/>
              <a:ext cx="174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600" b="1">
                  <a:solidFill>
                    <a:srgbClr val="000000"/>
                  </a:solidFill>
                </a:rPr>
                <a:t>Cologne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  <p:pic>
          <p:nvPicPr>
            <p:cNvPr id="23618" name="Picture 4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9" y="536"/>
              <a:ext cx="545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19" name="Rectangle 50"/>
            <p:cNvSpPr>
              <a:spLocks noChangeArrowheads="1"/>
            </p:cNvSpPr>
            <p:nvPr/>
          </p:nvSpPr>
          <p:spPr bwMode="auto">
            <a:xfrm>
              <a:off x="4352" y="575"/>
              <a:ext cx="124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600" b="1">
                  <a:solidFill>
                    <a:srgbClr val="000000"/>
                  </a:solidFill>
                </a:rPr>
                <a:t>Berlin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  <p:sp>
          <p:nvSpPr>
            <p:cNvPr id="23620" name="Rectangle 51"/>
            <p:cNvSpPr>
              <a:spLocks noChangeArrowheads="1"/>
            </p:cNvSpPr>
            <p:nvPr/>
          </p:nvSpPr>
          <p:spPr bwMode="auto">
            <a:xfrm>
              <a:off x="4359" y="636"/>
              <a:ext cx="174" cy="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600" b="1">
                  <a:solidFill>
                    <a:srgbClr val="000000"/>
                  </a:solidFill>
                </a:rPr>
                <a:t>Cologne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</p:grpSp>
      <p:sp>
        <p:nvSpPr>
          <p:cNvPr id="23580" name="Rectangle 58"/>
          <p:cNvSpPr>
            <a:spLocks noChangeArrowheads="1"/>
          </p:cNvSpPr>
          <p:nvPr/>
        </p:nvSpPr>
        <p:spPr bwMode="auto">
          <a:xfrm>
            <a:off x="3008044" y="2564033"/>
            <a:ext cx="1544638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Imperial College </a:t>
            </a:r>
          </a:p>
          <a:p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London, UK</a:t>
            </a:r>
            <a:endParaRPr lang="en-US" altLang="en-US" sz="160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23581" name="Rectangle 59"/>
          <p:cNvSpPr>
            <a:spLocks noChangeArrowheads="1"/>
          </p:cNvSpPr>
          <p:nvPr/>
        </p:nvSpPr>
        <p:spPr bwMode="auto">
          <a:xfrm>
            <a:off x="3138219" y="3000596"/>
            <a:ext cx="13430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latin typeface="Tahoma" charset="0"/>
              </a:rPr>
              <a:t>Anthony Warrens</a:t>
            </a:r>
            <a:endParaRPr lang="en-US" altLang="en-US" sz="1400">
              <a:latin typeface="Tahoma" charset="0"/>
            </a:endParaRPr>
          </a:p>
        </p:txBody>
      </p:sp>
      <p:sp>
        <p:nvSpPr>
          <p:cNvPr id="23582" name="Rectangle 60"/>
          <p:cNvSpPr>
            <a:spLocks noChangeArrowheads="1"/>
          </p:cNvSpPr>
          <p:nvPr/>
        </p:nvSpPr>
        <p:spPr bwMode="auto">
          <a:xfrm>
            <a:off x="3138219" y="3178396"/>
            <a:ext cx="99853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Amany Ballow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83" name="Rectangle 61"/>
          <p:cNvSpPr>
            <a:spLocks noChangeArrowheads="1"/>
          </p:cNvSpPr>
          <p:nvPr/>
        </p:nvSpPr>
        <p:spPr bwMode="auto">
          <a:xfrm>
            <a:off x="3138219" y="3357783"/>
            <a:ext cx="121126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Ruhena Sergeant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84" name="Rectangle 62"/>
          <p:cNvSpPr>
            <a:spLocks noChangeArrowheads="1"/>
          </p:cNvSpPr>
          <p:nvPr/>
        </p:nvSpPr>
        <p:spPr bwMode="auto">
          <a:xfrm>
            <a:off x="3138219" y="3535583"/>
            <a:ext cx="784225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Jan Waters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85" name="Rectangle 63"/>
          <p:cNvSpPr>
            <a:spLocks noChangeArrowheads="1"/>
          </p:cNvSpPr>
          <p:nvPr/>
        </p:nvSpPr>
        <p:spPr bwMode="auto">
          <a:xfrm>
            <a:off x="3138219" y="3714971"/>
            <a:ext cx="114458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Jackie and Katie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86" name="Rectangle 64"/>
          <p:cNvSpPr>
            <a:spLocks noChangeArrowheads="1"/>
          </p:cNvSpPr>
          <p:nvPr/>
        </p:nvSpPr>
        <p:spPr bwMode="auto">
          <a:xfrm>
            <a:off x="5052744" y="2349721"/>
            <a:ext cx="17319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Charit</a:t>
            </a:r>
            <a:r>
              <a:rPr lang="fr-FR" altLang="en-US" sz="1400" b="1">
                <a:solidFill>
                  <a:srgbClr val="008000"/>
                </a:solidFill>
                <a:latin typeface="Tahoma" charset="0"/>
              </a:rPr>
              <a:t>é University </a:t>
            </a:r>
          </a:p>
          <a:p>
            <a:r>
              <a:rPr lang="fr-FR" altLang="en-US" sz="1400" b="1">
                <a:solidFill>
                  <a:srgbClr val="008000"/>
                </a:solidFill>
                <a:latin typeface="Tahoma" charset="0"/>
              </a:rPr>
              <a:t>Medicine, Germany</a:t>
            </a:r>
            <a:endParaRPr lang="en-US" altLang="en-US" sz="160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23587" name="Rectangle 67"/>
          <p:cNvSpPr>
            <a:spLocks noChangeArrowheads="1"/>
          </p:cNvSpPr>
          <p:nvPr/>
        </p:nvSpPr>
        <p:spPr bwMode="auto">
          <a:xfrm>
            <a:off x="5421044" y="2778346"/>
            <a:ext cx="13112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latin typeface="Tahoma" charset="0"/>
              </a:rPr>
              <a:t>Hans-Dieter Volk</a:t>
            </a:r>
            <a:endParaRPr lang="en-US" altLang="en-US" sz="1400">
              <a:latin typeface="Tahoma" charset="0"/>
            </a:endParaRPr>
          </a:p>
        </p:txBody>
      </p:sp>
      <p:sp>
        <p:nvSpPr>
          <p:cNvPr id="23588" name="Rectangle 70"/>
          <p:cNvSpPr>
            <a:spLocks noChangeArrowheads="1"/>
          </p:cNvSpPr>
          <p:nvPr/>
        </p:nvSpPr>
        <p:spPr bwMode="auto">
          <a:xfrm>
            <a:off x="5409932" y="2972021"/>
            <a:ext cx="10271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Birgit Sawitzki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5625832" y="4999258"/>
            <a:ext cx="1046162" cy="1373188"/>
            <a:chOff x="4165" y="2267"/>
            <a:chExt cx="599" cy="787"/>
          </a:xfrm>
        </p:grpSpPr>
        <p:pic>
          <p:nvPicPr>
            <p:cNvPr id="23611" name="Picture 5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5" y="2267"/>
              <a:ext cx="599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12" name="Rectangle 54"/>
            <p:cNvSpPr>
              <a:spLocks noChangeArrowheads="1"/>
            </p:cNvSpPr>
            <p:nvPr/>
          </p:nvSpPr>
          <p:spPr bwMode="auto">
            <a:xfrm>
              <a:off x="4243" y="2354"/>
              <a:ext cx="169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700" b="1">
                  <a:solidFill>
                    <a:srgbClr val="000000"/>
                  </a:solidFill>
                </a:rPr>
                <a:t>Nantes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  <p:pic>
          <p:nvPicPr>
            <p:cNvPr id="23613" name="Picture 5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5" y="2267"/>
              <a:ext cx="599" cy="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14" name="Rectangle 56"/>
            <p:cNvSpPr>
              <a:spLocks noChangeArrowheads="1"/>
            </p:cNvSpPr>
            <p:nvPr/>
          </p:nvSpPr>
          <p:spPr bwMode="auto">
            <a:xfrm>
              <a:off x="4243" y="2354"/>
              <a:ext cx="169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700" b="1">
                  <a:solidFill>
                    <a:srgbClr val="000000"/>
                  </a:solidFill>
                </a:rPr>
                <a:t>Nantes</a:t>
              </a:r>
              <a:endParaRPr lang="en-US" altLang="en-US" sz="1200">
                <a:solidFill>
                  <a:schemeClr val="tx2"/>
                </a:solidFill>
                <a:latin typeface="Tahoma" charset="0"/>
              </a:endParaRPr>
            </a:p>
          </p:txBody>
        </p:sp>
      </p:grpSp>
      <p:sp>
        <p:nvSpPr>
          <p:cNvPr id="23590" name="Rectangle 71"/>
          <p:cNvSpPr>
            <a:spLocks noChangeArrowheads="1"/>
          </p:cNvSpPr>
          <p:nvPr/>
        </p:nvSpPr>
        <p:spPr bwMode="auto">
          <a:xfrm>
            <a:off x="4195494" y="4634133"/>
            <a:ext cx="21859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ITERT - INSERM, France</a:t>
            </a:r>
          </a:p>
        </p:txBody>
      </p:sp>
      <p:sp>
        <p:nvSpPr>
          <p:cNvPr id="23591" name="Rectangle 76"/>
          <p:cNvSpPr>
            <a:spLocks noChangeArrowheads="1"/>
          </p:cNvSpPr>
          <p:nvPr/>
        </p:nvSpPr>
        <p:spPr bwMode="auto">
          <a:xfrm>
            <a:off x="4266932" y="4880196"/>
            <a:ext cx="14732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latin typeface="Tahoma" charset="0"/>
              </a:rPr>
              <a:t>Jean-Paul Soulillou</a:t>
            </a:r>
            <a:endParaRPr lang="en-US" altLang="en-US" sz="1400">
              <a:latin typeface="Tahoma" charset="0"/>
            </a:endParaRPr>
          </a:p>
        </p:txBody>
      </p:sp>
      <p:sp>
        <p:nvSpPr>
          <p:cNvPr id="23592" name="Rectangle 77"/>
          <p:cNvSpPr>
            <a:spLocks noChangeArrowheads="1"/>
          </p:cNvSpPr>
          <p:nvPr/>
        </p:nvSpPr>
        <p:spPr bwMode="auto">
          <a:xfrm>
            <a:off x="4412982" y="5086571"/>
            <a:ext cx="10795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Sophie Brouard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93" name="Rectangle 78"/>
          <p:cNvSpPr>
            <a:spLocks noChangeArrowheads="1"/>
          </p:cNvSpPr>
          <p:nvPr/>
        </p:nvSpPr>
        <p:spPr bwMode="auto">
          <a:xfrm>
            <a:off x="4417744" y="5264371"/>
            <a:ext cx="11303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Cecile Braudeau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94" name="Rectangle 79"/>
          <p:cNvSpPr>
            <a:spLocks noChangeArrowheads="1"/>
          </p:cNvSpPr>
          <p:nvPr/>
        </p:nvSpPr>
        <p:spPr bwMode="auto">
          <a:xfrm>
            <a:off x="4352657" y="5443758"/>
            <a:ext cx="5080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Magali 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95" name="Rectangle 80"/>
          <p:cNvSpPr>
            <a:spLocks noChangeArrowheads="1"/>
          </p:cNvSpPr>
          <p:nvPr/>
        </p:nvSpPr>
        <p:spPr bwMode="auto">
          <a:xfrm>
            <a:off x="4927332" y="5443758"/>
            <a:ext cx="3365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Giral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96" name="Rectangle 81"/>
          <p:cNvSpPr>
            <a:spLocks noChangeArrowheads="1"/>
          </p:cNvSpPr>
          <p:nvPr/>
        </p:nvSpPr>
        <p:spPr bwMode="auto">
          <a:xfrm>
            <a:off x="4406632" y="5624733"/>
            <a:ext cx="10541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Patrick Miqueu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97" name="Rectangle 83"/>
          <p:cNvSpPr>
            <a:spLocks noChangeArrowheads="1"/>
          </p:cNvSpPr>
          <p:nvPr/>
        </p:nvSpPr>
        <p:spPr bwMode="auto">
          <a:xfrm>
            <a:off x="5267057" y="1492471"/>
            <a:ext cx="25320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Miltenyi Memorec, Germany</a:t>
            </a:r>
            <a:endParaRPr lang="en-US" altLang="en-US" sz="160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23598" name="Rectangle 85"/>
          <p:cNvSpPr>
            <a:spLocks noChangeArrowheads="1"/>
          </p:cNvSpPr>
          <p:nvPr/>
        </p:nvSpPr>
        <p:spPr bwMode="auto">
          <a:xfrm>
            <a:off x="5419457" y="1729008"/>
            <a:ext cx="9985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latin typeface="Tahoma" charset="0"/>
              </a:rPr>
              <a:t>Uwe Janssen</a:t>
            </a:r>
            <a:endParaRPr lang="en-US" altLang="en-US" sz="1400">
              <a:latin typeface="Tahoma" charset="0"/>
            </a:endParaRPr>
          </a:p>
        </p:txBody>
      </p:sp>
      <p:sp>
        <p:nvSpPr>
          <p:cNvPr id="23599" name="Rectangle 86"/>
          <p:cNvSpPr>
            <a:spLocks noChangeArrowheads="1"/>
          </p:cNvSpPr>
          <p:nvPr/>
        </p:nvSpPr>
        <p:spPr bwMode="auto">
          <a:xfrm>
            <a:off x="5427394" y="1908396"/>
            <a:ext cx="10001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Bettina Peters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600" name="Rectangle 87"/>
          <p:cNvSpPr>
            <a:spLocks noChangeArrowheads="1"/>
          </p:cNvSpPr>
          <p:nvPr/>
        </p:nvSpPr>
        <p:spPr bwMode="auto">
          <a:xfrm>
            <a:off x="5427394" y="2087783"/>
            <a:ext cx="10191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Stefan Tomiuk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601" name="Rectangle 90"/>
          <p:cNvSpPr>
            <a:spLocks noChangeArrowheads="1"/>
          </p:cNvSpPr>
          <p:nvPr/>
        </p:nvSpPr>
        <p:spPr bwMode="auto">
          <a:xfrm>
            <a:off x="375969" y="3348258"/>
            <a:ext cx="129063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008000"/>
                </a:solidFill>
                <a:latin typeface="Tahoma" charset="0"/>
              </a:rPr>
              <a:t>Guy’s Hospital, UK</a:t>
            </a:r>
            <a:endParaRPr lang="en-US" altLang="en-US" sz="120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23602" name="Rectangle 91"/>
          <p:cNvSpPr>
            <a:spLocks noChangeArrowheads="1"/>
          </p:cNvSpPr>
          <p:nvPr/>
        </p:nvSpPr>
        <p:spPr bwMode="auto">
          <a:xfrm>
            <a:off x="475982" y="3543521"/>
            <a:ext cx="9398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Rachel Hilton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603" name="Rectangle 92"/>
          <p:cNvSpPr>
            <a:spLocks noChangeArrowheads="1"/>
          </p:cNvSpPr>
          <p:nvPr/>
        </p:nvSpPr>
        <p:spPr bwMode="auto">
          <a:xfrm>
            <a:off x="488682" y="3724496"/>
            <a:ext cx="105092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Robert Vaughn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604" name="Rectangle 93"/>
          <p:cNvSpPr>
            <a:spLocks noChangeArrowheads="1"/>
          </p:cNvSpPr>
          <p:nvPr/>
        </p:nvSpPr>
        <p:spPr bwMode="auto">
          <a:xfrm>
            <a:off x="482332" y="3900708"/>
            <a:ext cx="985837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Fred Compton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605" name="Rectangle 94"/>
          <p:cNvSpPr>
            <a:spLocks noChangeArrowheads="1"/>
          </p:cNvSpPr>
          <p:nvPr/>
        </p:nvSpPr>
        <p:spPr bwMode="auto">
          <a:xfrm>
            <a:off x="448994" y="4064221"/>
            <a:ext cx="1317625" cy="16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Liz, Ola and Diane 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606" name="Rectangle 97"/>
          <p:cNvSpPr>
            <a:spLocks noChangeArrowheads="1"/>
          </p:cNvSpPr>
          <p:nvPr/>
        </p:nvSpPr>
        <p:spPr bwMode="auto">
          <a:xfrm>
            <a:off x="3111232" y="3992783"/>
            <a:ext cx="2701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solidFill>
                  <a:srgbClr val="008000"/>
                </a:solidFill>
                <a:latin typeface="Tahoma" charset="0"/>
              </a:rPr>
              <a:t>McGill University Montreal, Canada</a:t>
            </a:r>
            <a:endParaRPr lang="en-US" altLang="en-US" sz="140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23607" name="Rectangle 98"/>
          <p:cNvSpPr>
            <a:spLocks noChangeArrowheads="1"/>
          </p:cNvSpPr>
          <p:nvPr/>
        </p:nvSpPr>
        <p:spPr bwMode="auto">
          <a:xfrm>
            <a:off x="3147744" y="4207096"/>
            <a:ext cx="1189038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latin typeface="Tahoma" charset="0"/>
              </a:rPr>
              <a:t>David Stephens</a:t>
            </a:r>
            <a:endParaRPr lang="en-US" altLang="en-US" sz="1200">
              <a:latin typeface="Tahoma" charset="0"/>
            </a:endParaRPr>
          </a:p>
        </p:txBody>
      </p:sp>
      <p:sp>
        <p:nvSpPr>
          <p:cNvPr id="23608" name="Rectangle 97"/>
          <p:cNvSpPr>
            <a:spLocks noChangeArrowheads="1"/>
          </p:cNvSpPr>
          <p:nvPr/>
        </p:nvSpPr>
        <p:spPr bwMode="auto">
          <a:xfrm>
            <a:off x="6900594" y="3099021"/>
            <a:ext cx="1944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Immune Tolerance </a:t>
            </a:r>
          </a:p>
          <a:p>
            <a:pPr algn="ctr"/>
            <a:r>
              <a:rPr lang="en-US" altLang="en-US" sz="1400" b="1">
                <a:solidFill>
                  <a:srgbClr val="008000"/>
                </a:solidFill>
                <a:latin typeface="Tahoma" charset="0"/>
              </a:rPr>
              <a:t>Network</a:t>
            </a:r>
            <a:endParaRPr lang="en-US" altLang="en-US" sz="1600">
              <a:solidFill>
                <a:srgbClr val="008000"/>
              </a:solidFill>
              <a:latin typeface="Tahoma" charset="0"/>
            </a:endParaRPr>
          </a:p>
        </p:txBody>
      </p:sp>
      <p:sp>
        <p:nvSpPr>
          <p:cNvPr id="75" name="Freeform 74"/>
          <p:cNvSpPr/>
          <p:nvPr/>
        </p:nvSpPr>
        <p:spPr bwMode="auto">
          <a:xfrm>
            <a:off x="6767244" y="3511771"/>
            <a:ext cx="1793875" cy="1098550"/>
          </a:xfrm>
          <a:custGeom>
            <a:avLst/>
            <a:gdLst>
              <a:gd name="connsiteX0" fmla="*/ 96982 w 5805054"/>
              <a:gd name="connsiteY0" fmla="*/ 894367 h 3554440"/>
              <a:gd name="connsiteX1" fmla="*/ 90054 w 5805054"/>
              <a:gd name="connsiteY1" fmla="*/ 811240 h 3554440"/>
              <a:gd name="connsiteX2" fmla="*/ 83127 w 5805054"/>
              <a:gd name="connsiteY2" fmla="*/ 783531 h 3554440"/>
              <a:gd name="connsiteX3" fmla="*/ 124691 w 5805054"/>
              <a:gd name="connsiteY3" fmla="*/ 741967 h 3554440"/>
              <a:gd name="connsiteX4" fmla="*/ 124691 w 5805054"/>
              <a:gd name="connsiteY4" fmla="*/ 714258 h 3554440"/>
              <a:gd name="connsiteX5" fmla="*/ 166254 w 5805054"/>
              <a:gd name="connsiteY5" fmla="*/ 679622 h 3554440"/>
              <a:gd name="connsiteX6" fmla="*/ 180109 w 5805054"/>
              <a:gd name="connsiteY6" fmla="*/ 631131 h 3554440"/>
              <a:gd name="connsiteX7" fmla="*/ 180109 w 5805054"/>
              <a:gd name="connsiteY7" fmla="*/ 631131 h 3554440"/>
              <a:gd name="connsiteX8" fmla="*/ 193964 w 5805054"/>
              <a:gd name="connsiteY8" fmla="*/ 575713 h 3554440"/>
              <a:gd name="connsiteX9" fmla="*/ 235527 w 5805054"/>
              <a:gd name="connsiteY9" fmla="*/ 492586 h 3554440"/>
              <a:gd name="connsiteX10" fmla="*/ 228600 w 5805054"/>
              <a:gd name="connsiteY10" fmla="*/ 457949 h 3554440"/>
              <a:gd name="connsiteX11" fmla="*/ 263236 w 5805054"/>
              <a:gd name="connsiteY11" fmla="*/ 388677 h 3554440"/>
              <a:gd name="connsiteX12" fmla="*/ 263236 w 5805054"/>
              <a:gd name="connsiteY12" fmla="*/ 347113 h 3554440"/>
              <a:gd name="connsiteX13" fmla="*/ 311727 w 5805054"/>
              <a:gd name="connsiteY13" fmla="*/ 340186 h 3554440"/>
              <a:gd name="connsiteX14" fmla="*/ 277091 w 5805054"/>
              <a:gd name="connsiteY14" fmla="*/ 305549 h 3554440"/>
              <a:gd name="connsiteX15" fmla="*/ 290945 w 5805054"/>
              <a:gd name="connsiteY15" fmla="*/ 284767 h 3554440"/>
              <a:gd name="connsiteX16" fmla="*/ 297873 w 5805054"/>
              <a:gd name="connsiteY16" fmla="*/ 263986 h 3554440"/>
              <a:gd name="connsiteX17" fmla="*/ 263236 w 5805054"/>
              <a:gd name="connsiteY17" fmla="*/ 243204 h 3554440"/>
              <a:gd name="connsiteX18" fmla="*/ 270164 w 5805054"/>
              <a:gd name="connsiteY18" fmla="*/ 153149 h 3554440"/>
              <a:gd name="connsiteX19" fmla="*/ 290945 w 5805054"/>
              <a:gd name="connsiteY19" fmla="*/ 125440 h 3554440"/>
              <a:gd name="connsiteX20" fmla="*/ 290945 w 5805054"/>
              <a:gd name="connsiteY20" fmla="*/ 125440 h 3554440"/>
              <a:gd name="connsiteX21" fmla="*/ 290945 w 5805054"/>
              <a:gd name="connsiteY21" fmla="*/ 83877 h 3554440"/>
              <a:gd name="connsiteX22" fmla="*/ 270164 w 5805054"/>
              <a:gd name="connsiteY22" fmla="*/ 56167 h 3554440"/>
              <a:gd name="connsiteX23" fmla="*/ 353291 w 5805054"/>
              <a:gd name="connsiteY23" fmla="*/ 63095 h 3554440"/>
              <a:gd name="connsiteX24" fmla="*/ 374073 w 5805054"/>
              <a:gd name="connsiteY24" fmla="*/ 97731 h 3554440"/>
              <a:gd name="connsiteX25" fmla="*/ 408709 w 5805054"/>
              <a:gd name="connsiteY25" fmla="*/ 97731 h 3554440"/>
              <a:gd name="connsiteX26" fmla="*/ 429491 w 5805054"/>
              <a:gd name="connsiteY26" fmla="*/ 132367 h 3554440"/>
              <a:gd name="connsiteX27" fmla="*/ 457200 w 5805054"/>
              <a:gd name="connsiteY27" fmla="*/ 153149 h 3554440"/>
              <a:gd name="connsiteX28" fmla="*/ 457200 w 5805054"/>
              <a:gd name="connsiteY28" fmla="*/ 153149 h 3554440"/>
              <a:gd name="connsiteX29" fmla="*/ 429491 w 5805054"/>
              <a:gd name="connsiteY29" fmla="*/ 201640 h 3554440"/>
              <a:gd name="connsiteX30" fmla="*/ 464127 w 5805054"/>
              <a:gd name="connsiteY30" fmla="*/ 229349 h 3554440"/>
              <a:gd name="connsiteX31" fmla="*/ 477982 w 5805054"/>
              <a:gd name="connsiteY31" fmla="*/ 194713 h 3554440"/>
              <a:gd name="connsiteX32" fmla="*/ 526473 w 5805054"/>
              <a:gd name="connsiteY32" fmla="*/ 146222 h 3554440"/>
              <a:gd name="connsiteX33" fmla="*/ 498764 w 5805054"/>
              <a:gd name="connsiteY33" fmla="*/ 90804 h 3554440"/>
              <a:gd name="connsiteX34" fmla="*/ 519545 w 5805054"/>
              <a:gd name="connsiteY34" fmla="*/ 70022 h 3554440"/>
              <a:gd name="connsiteX35" fmla="*/ 491836 w 5805054"/>
              <a:gd name="connsiteY35" fmla="*/ 35386 h 3554440"/>
              <a:gd name="connsiteX36" fmla="*/ 519545 w 5805054"/>
              <a:gd name="connsiteY36" fmla="*/ 21531 h 3554440"/>
              <a:gd name="connsiteX37" fmla="*/ 505691 w 5805054"/>
              <a:gd name="connsiteY37" fmla="*/ 749 h 3554440"/>
              <a:gd name="connsiteX38" fmla="*/ 547254 w 5805054"/>
              <a:gd name="connsiteY38" fmla="*/ 21531 h 3554440"/>
              <a:gd name="connsiteX39" fmla="*/ 574964 w 5805054"/>
              <a:gd name="connsiteY39" fmla="*/ 21531 h 3554440"/>
              <a:gd name="connsiteX40" fmla="*/ 616527 w 5805054"/>
              <a:gd name="connsiteY40" fmla="*/ 28458 h 3554440"/>
              <a:gd name="connsiteX41" fmla="*/ 616527 w 5805054"/>
              <a:gd name="connsiteY41" fmla="*/ 28458 h 3554440"/>
              <a:gd name="connsiteX42" fmla="*/ 692727 w 5805054"/>
              <a:gd name="connsiteY42" fmla="*/ 35386 h 3554440"/>
              <a:gd name="connsiteX43" fmla="*/ 720436 w 5805054"/>
              <a:gd name="connsiteY43" fmla="*/ 70022 h 3554440"/>
              <a:gd name="connsiteX44" fmla="*/ 775854 w 5805054"/>
              <a:gd name="connsiteY44" fmla="*/ 70022 h 3554440"/>
              <a:gd name="connsiteX45" fmla="*/ 803564 w 5805054"/>
              <a:gd name="connsiteY45" fmla="*/ 97731 h 3554440"/>
              <a:gd name="connsiteX46" fmla="*/ 852054 w 5805054"/>
              <a:gd name="connsiteY46" fmla="*/ 97731 h 3554440"/>
              <a:gd name="connsiteX47" fmla="*/ 865909 w 5805054"/>
              <a:gd name="connsiteY47" fmla="*/ 111586 h 3554440"/>
              <a:gd name="connsiteX48" fmla="*/ 928254 w 5805054"/>
              <a:gd name="connsiteY48" fmla="*/ 111586 h 3554440"/>
              <a:gd name="connsiteX49" fmla="*/ 949036 w 5805054"/>
              <a:gd name="connsiteY49" fmla="*/ 125440 h 3554440"/>
              <a:gd name="connsiteX50" fmla="*/ 976745 w 5805054"/>
              <a:gd name="connsiteY50" fmla="*/ 125440 h 3554440"/>
              <a:gd name="connsiteX51" fmla="*/ 1018309 w 5805054"/>
              <a:gd name="connsiteY51" fmla="*/ 153149 h 3554440"/>
              <a:gd name="connsiteX52" fmla="*/ 1087582 w 5805054"/>
              <a:gd name="connsiteY52" fmla="*/ 173931 h 3554440"/>
              <a:gd name="connsiteX53" fmla="*/ 1149927 w 5805054"/>
              <a:gd name="connsiteY53" fmla="*/ 173931 h 3554440"/>
              <a:gd name="connsiteX54" fmla="*/ 1156854 w 5805054"/>
              <a:gd name="connsiteY54" fmla="*/ 180858 h 3554440"/>
              <a:gd name="connsiteX55" fmla="*/ 1253836 w 5805054"/>
              <a:gd name="connsiteY55" fmla="*/ 187786 h 3554440"/>
              <a:gd name="connsiteX56" fmla="*/ 1253836 w 5805054"/>
              <a:gd name="connsiteY56" fmla="*/ 187786 h 3554440"/>
              <a:gd name="connsiteX57" fmla="*/ 1323109 w 5805054"/>
              <a:gd name="connsiteY57" fmla="*/ 201640 h 3554440"/>
              <a:gd name="connsiteX58" fmla="*/ 1323109 w 5805054"/>
              <a:gd name="connsiteY58" fmla="*/ 201640 h 3554440"/>
              <a:gd name="connsiteX59" fmla="*/ 1510145 w 5805054"/>
              <a:gd name="connsiteY59" fmla="*/ 215495 h 3554440"/>
              <a:gd name="connsiteX60" fmla="*/ 1551709 w 5805054"/>
              <a:gd name="connsiteY60" fmla="*/ 236277 h 3554440"/>
              <a:gd name="connsiteX61" fmla="*/ 1607127 w 5805054"/>
              <a:gd name="connsiteY61" fmla="*/ 222422 h 3554440"/>
              <a:gd name="connsiteX62" fmla="*/ 1607127 w 5805054"/>
              <a:gd name="connsiteY62" fmla="*/ 222422 h 3554440"/>
              <a:gd name="connsiteX63" fmla="*/ 1669473 w 5805054"/>
              <a:gd name="connsiteY63" fmla="*/ 243204 h 3554440"/>
              <a:gd name="connsiteX64" fmla="*/ 1745673 w 5805054"/>
              <a:gd name="connsiteY64" fmla="*/ 263986 h 3554440"/>
              <a:gd name="connsiteX65" fmla="*/ 1787236 w 5805054"/>
              <a:gd name="connsiteY65" fmla="*/ 257058 h 3554440"/>
              <a:gd name="connsiteX66" fmla="*/ 1863436 w 5805054"/>
              <a:gd name="connsiteY66" fmla="*/ 284767 h 3554440"/>
              <a:gd name="connsiteX67" fmla="*/ 1911927 w 5805054"/>
              <a:gd name="connsiteY67" fmla="*/ 277840 h 3554440"/>
              <a:gd name="connsiteX68" fmla="*/ 1974273 w 5805054"/>
              <a:gd name="connsiteY68" fmla="*/ 291695 h 3554440"/>
              <a:gd name="connsiteX69" fmla="*/ 2057400 w 5805054"/>
              <a:gd name="connsiteY69" fmla="*/ 284767 h 3554440"/>
              <a:gd name="connsiteX70" fmla="*/ 2098964 w 5805054"/>
              <a:gd name="connsiteY70" fmla="*/ 305549 h 3554440"/>
              <a:gd name="connsiteX71" fmla="*/ 2140527 w 5805054"/>
              <a:gd name="connsiteY71" fmla="*/ 305549 h 3554440"/>
              <a:gd name="connsiteX72" fmla="*/ 2140527 w 5805054"/>
              <a:gd name="connsiteY72" fmla="*/ 305549 h 3554440"/>
              <a:gd name="connsiteX73" fmla="*/ 2320636 w 5805054"/>
              <a:gd name="connsiteY73" fmla="*/ 326331 h 3554440"/>
              <a:gd name="connsiteX74" fmla="*/ 2320636 w 5805054"/>
              <a:gd name="connsiteY74" fmla="*/ 326331 h 3554440"/>
              <a:gd name="connsiteX75" fmla="*/ 2833254 w 5805054"/>
              <a:gd name="connsiteY75" fmla="*/ 333258 h 3554440"/>
              <a:gd name="connsiteX76" fmla="*/ 2833254 w 5805054"/>
              <a:gd name="connsiteY76" fmla="*/ 354040 h 3554440"/>
              <a:gd name="connsiteX77" fmla="*/ 2854036 w 5805054"/>
              <a:gd name="connsiteY77" fmla="*/ 381749 h 3554440"/>
              <a:gd name="connsiteX78" fmla="*/ 2854036 w 5805054"/>
              <a:gd name="connsiteY78" fmla="*/ 381749 h 3554440"/>
              <a:gd name="connsiteX79" fmla="*/ 2881745 w 5805054"/>
              <a:gd name="connsiteY79" fmla="*/ 333258 h 3554440"/>
              <a:gd name="connsiteX80" fmla="*/ 3041073 w 5805054"/>
              <a:gd name="connsiteY80" fmla="*/ 360967 h 3554440"/>
              <a:gd name="connsiteX81" fmla="*/ 3048000 w 5805054"/>
              <a:gd name="connsiteY81" fmla="*/ 312477 h 3554440"/>
              <a:gd name="connsiteX82" fmla="*/ 3075709 w 5805054"/>
              <a:gd name="connsiteY82" fmla="*/ 312477 h 3554440"/>
              <a:gd name="connsiteX83" fmla="*/ 3089564 w 5805054"/>
              <a:gd name="connsiteY83" fmla="*/ 388677 h 3554440"/>
              <a:gd name="connsiteX84" fmla="*/ 3138054 w 5805054"/>
              <a:gd name="connsiteY84" fmla="*/ 388677 h 3554440"/>
              <a:gd name="connsiteX85" fmla="*/ 3165764 w 5805054"/>
              <a:gd name="connsiteY85" fmla="*/ 416386 h 3554440"/>
              <a:gd name="connsiteX86" fmla="*/ 3193473 w 5805054"/>
              <a:gd name="connsiteY86" fmla="*/ 388677 h 3554440"/>
              <a:gd name="connsiteX87" fmla="*/ 3193473 w 5805054"/>
              <a:gd name="connsiteY87" fmla="*/ 367895 h 3554440"/>
              <a:gd name="connsiteX88" fmla="*/ 3228109 w 5805054"/>
              <a:gd name="connsiteY88" fmla="*/ 388677 h 3554440"/>
              <a:gd name="connsiteX89" fmla="*/ 3276600 w 5805054"/>
              <a:gd name="connsiteY89" fmla="*/ 402531 h 3554440"/>
              <a:gd name="connsiteX90" fmla="*/ 3283527 w 5805054"/>
              <a:gd name="connsiteY90" fmla="*/ 444095 h 3554440"/>
              <a:gd name="connsiteX91" fmla="*/ 3283527 w 5805054"/>
              <a:gd name="connsiteY91" fmla="*/ 444095 h 3554440"/>
              <a:gd name="connsiteX92" fmla="*/ 3311236 w 5805054"/>
              <a:gd name="connsiteY92" fmla="*/ 430240 h 3554440"/>
              <a:gd name="connsiteX93" fmla="*/ 3352800 w 5805054"/>
              <a:gd name="connsiteY93" fmla="*/ 451022 h 3554440"/>
              <a:gd name="connsiteX94" fmla="*/ 3352800 w 5805054"/>
              <a:gd name="connsiteY94" fmla="*/ 464877 h 3554440"/>
              <a:gd name="connsiteX95" fmla="*/ 3539836 w 5805054"/>
              <a:gd name="connsiteY95" fmla="*/ 464877 h 3554440"/>
              <a:gd name="connsiteX96" fmla="*/ 3512127 w 5805054"/>
              <a:gd name="connsiteY96" fmla="*/ 485658 h 3554440"/>
              <a:gd name="connsiteX97" fmla="*/ 3456709 w 5805054"/>
              <a:gd name="connsiteY97" fmla="*/ 534149 h 3554440"/>
              <a:gd name="connsiteX98" fmla="*/ 3422073 w 5805054"/>
              <a:gd name="connsiteY98" fmla="*/ 575713 h 3554440"/>
              <a:gd name="connsiteX99" fmla="*/ 3422073 w 5805054"/>
              <a:gd name="connsiteY99" fmla="*/ 575713 h 3554440"/>
              <a:gd name="connsiteX100" fmla="*/ 3394364 w 5805054"/>
              <a:gd name="connsiteY100" fmla="*/ 603422 h 3554440"/>
              <a:gd name="connsiteX101" fmla="*/ 3345873 w 5805054"/>
              <a:gd name="connsiteY101" fmla="*/ 624204 h 3554440"/>
              <a:gd name="connsiteX102" fmla="*/ 3352800 w 5805054"/>
              <a:gd name="connsiteY102" fmla="*/ 644986 h 3554440"/>
              <a:gd name="connsiteX103" fmla="*/ 3373582 w 5805054"/>
              <a:gd name="connsiteY103" fmla="*/ 658840 h 3554440"/>
              <a:gd name="connsiteX104" fmla="*/ 3394364 w 5805054"/>
              <a:gd name="connsiteY104" fmla="*/ 658840 h 3554440"/>
              <a:gd name="connsiteX105" fmla="*/ 3408218 w 5805054"/>
              <a:gd name="connsiteY105" fmla="*/ 617277 h 3554440"/>
              <a:gd name="connsiteX106" fmla="*/ 3442854 w 5805054"/>
              <a:gd name="connsiteY106" fmla="*/ 610349 h 3554440"/>
              <a:gd name="connsiteX107" fmla="*/ 3463636 w 5805054"/>
              <a:gd name="connsiteY107" fmla="*/ 624204 h 3554440"/>
              <a:gd name="connsiteX108" fmla="*/ 3435927 w 5805054"/>
              <a:gd name="connsiteY108" fmla="*/ 651913 h 3554440"/>
              <a:gd name="connsiteX109" fmla="*/ 3491345 w 5805054"/>
              <a:gd name="connsiteY109" fmla="*/ 665767 h 3554440"/>
              <a:gd name="connsiteX110" fmla="*/ 3491345 w 5805054"/>
              <a:gd name="connsiteY110" fmla="*/ 665767 h 3554440"/>
              <a:gd name="connsiteX111" fmla="*/ 3553691 w 5805054"/>
              <a:gd name="connsiteY111" fmla="*/ 651913 h 3554440"/>
              <a:gd name="connsiteX112" fmla="*/ 3560618 w 5805054"/>
              <a:gd name="connsiteY112" fmla="*/ 638058 h 3554440"/>
              <a:gd name="connsiteX113" fmla="*/ 3553691 w 5805054"/>
              <a:gd name="connsiteY113" fmla="*/ 610349 h 3554440"/>
              <a:gd name="connsiteX114" fmla="*/ 3567545 w 5805054"/>
              <a:gd name="connsiteY114" fmla="*/ 610349 h 3554440"/>
              <a:gd name="connsiteX115" fmla="*/ 3567545 w 5805054"/>
              <a:gd name="connsiteY115" fmla="*/ 610349 h 3554440"/>
              <a:gd name="connsiteX116" fmla="*/ 3629891 w 5805054"/>
              <a:gd name="connsiteY116" fmla="*/ 624204 h 3554440"/>
              <a:gd name="connsiteX117" fmla="*/ 3636818 w 5805054"/>
              <a:gd name="connsiteY117" fmla="*/ 575713 h 3554440"/>
              <a:gd name="connsiteX118" fmla="*/ 3685309 w 5805054"/>
              <a:gd name="connsiteY118" fmla="*/ 520295 h 3554440"/>
              <a:gd name="connsiteX119" fmla="*/ 3706091 w 5805054"/>
              <a:gd name="connsiteY119" fmla="*/ 548004 h 3554440"/>
              <a:gd name="connsiteX120" fmla="*/ 3692236 w 5805054"/>
              <a:gd name="connsiteY120" fmla="*/ 596495 h 3554440"/>
              <a:gd name="connsiteX121" fmla="*/ 3713018 w 5805054"/>
              <a:gd name="connsiteY121" fmla="*/ 617277 h 3554440"/>
              <a:gd name="connsiteX122" fmla="*/ 3754582 w 5805054"/>
              <a:gd name="connsiteY122" fmla="*/ 617277 h 3554440"/>
              <a:gd name="connsiteX123" fmla="*/ 3754582 w 5805054"/>
              <a:gd name="connsiteY123" fmla="*/ 617277 h 3554440"/>
              <a:gd name="connsiteX124" fmla="*/ 3782291 w 5805054"/>
              <a:gd name="connsiteY124" fmla="*/ 631131 h 3554440"/>
              <a:gd name="connsiteX125" fmla="*/ 3782291 w 5805054"/>
              <a:gd name="connsiteY125" fmla="*/ 631131 h 3554440"/>
              <a:gd name="connsiteX126" fmla="*/ 3844636 w 5805054"/>
              <a:gd name="connsiteY126" fmla="*/ 651913 h 3554440"/>
              <a:gd name="connsiteX127" fmla="*/ 3844636 w 5805054"/>
              <a:gd name="connsiteY127" fmla="*/ 651913 h 3554440"/>
              <a:gd name="connsiteX128" fmla="*/ 3893127 w 5805054"/>
              <a:gd name="connsiteY128" fmla="*/ 617277 h 3554440"/>
              <a:gd name="connsiteX129" fmla="*/ 4024745 w 5805054"/>
              <a:gd name="connsiteY129" fmla="*/ 596495 h 3554440"/>
              <a:gd name="connsiteX130" fmla="*/ 4094018 w 5805054"/>
              <a:gd name="connsiteY130" fmla="*/ 644986 h 3554440"/>
              <a:gd name="connsiteX131" fmla="*/ 4135582 w 5805054"/>
              <a:gd name="connsiteY131" fmla="*/ 651913 h 3554440"/>
              <a:gd name="connsiteX132" fmla="*/ 4135582 w 5805054"/>
              <a:gd name="connsiteY132" fmla="*/ 651913 h 3554440"/>
              <a:gd name="connsiteX133" fmla="*/ 4052454 w 5805054"/>
              <a:gd name="connsiteY133" fmla="*/ 686549 h 3554440"/>
              <a:gd name="connsiteX134" fmla="*/ 3941618 w 5805054"/>
              <a:gd name="connsiteY134" fmla="*/ 679622 h 3554440"/>
              <a:gd name="connsiteX135" fmla="*/ 3941618 w 5805054"/>
              <a:gd name="connsiteY135" fmla="*/ 679622 h 3554440"/>
              <a:gd name="connsiteX136" fmla="*/ 3906982 w 5805054"/>
              <a:gd name="connsiteY136" fmla="*/ 686549 h 3554440"/>
              <a:gd name="connsiteX137" fmla="*/ 3906982 w 5805054"/>
              <a:gd name="connsiteY137" fmla="*/ 721186 h 3554440"/>
              <a:gd name="connsiteX138" fmla="*/ 3844636 w 5805054"/>
              <a:gd name="connsiteY138" fmla="*/ 721186 h 3554440"/>
              <a:gd name="connsiteX139" fmla="*/ 3823854 w 5805054"/>
              <a:gd name="connsiteY139" fmla="*/ 783531 h 3554440"/>
              <a:gd name="connsiteX140" fmla="*/ 3789218 w 5805054"/>
              <a:gd name="connsiteY140" fmla="*/ 804313 h 3554440"/>
              <a:gd name="connsiteX141" fmla="*/ 3768436 w 5805054"/>
              <a:gd name="connsiteY141" fmla="*/ 783531 h 3554440"/>
              <a:gd name="connsiteX142" fmla="*/ 3768436 w 5805054"/>
              <a:gd name="connsiteY142" fmla="*/ 908222 h 3554440"/>
              <a:gd name="connsiteX143" fmla="*/ 3713018 w 5805054"/>
              <a:gd name="connsiteY143" fmla="*/ 915149 h 3554440"/>
              <a:gd name="connsiteX144" fmla="*/ 3719945 w 5805054"/>
              <a:gd name="connsiteY144" fmla="*/ 956713 h 3554440"/>
              <a:gd name="connsiteX145" fmla="*/ 3837709 w 5805054"/>
              <a:gd name="connsiteY145" fmla="*/ 880513 h 3554440"/>
              <a:gd name="connsiteX146" fmla="*/ 3830782 w 5805054"/>
              <a:gd name="connsiteY146" fmla="*/ 922077 h 3554440"/>
              <a:gd name="connsiteX147" fmla="*/ 3803073 w 5805054"/>
              <a:gd name="connsiteY147" fmla="*/ 984422 h 3554440"/>
              <a:gd name="connsiteX148" fmla="*/ 3782291 w 5805054"/>
              <a:gd name="connsiteY148" fmla="*/ 1116040 h 3554440"/>
              <a:gd name="connsiteX149" fmla="*/ 3796145 w 5805054"/>
              <a:gd name="connsiteY149" fmla="*/ 1178386 h 3554440"/>
              <a:gd name="connsiteX150" fmla="*/ 3816927 w 5805054"/>
              <a:gd name="connsiteY150" fmla="*/ 1261513 h 3554440"/>
              <a:gd name="connsiteX151" fmla="*/ 3844636 w 5805054"/>
              <a:gd name="connsiteY151" fmla="*/ 1303077 h 3554440"/>
              <a:gd name="connsiteX152" fmla="*/ 3872345 w 5805054"/>
              <a:gd name="connsiteY152" fmla="*/ 1337713 h 3554440"/>
              <a:gd name="connsiteX153" fmla="*/ 3927764 w 5805054"/>
              <a:gd name="connsiteY153" fmla="*/ 1310004 h 3554440"/>
              <a:gd name="connsiteX154" fmla="*/ 3948545 w 5805054"/>
              <a:gd name="connsiteY154" fmla="*/ 1303077 h 3554440"/>
              <a:gd name="connsiteX155" fmla="*/ 3969327 w 5805054"/>
              <a:gd name="connsiteY155" fmla="*/ 1247658 h 3554440"/>
              <a:gd name="connsiteX156" fmla="*/ 3969327 w 5805054"/>
              <a:gd name="connsiteY156" fmla="*/ 1185313 h 3554440"/>
              <a:gd name="connsiteX157" fmla="*/ 3983182 w 5805054"/>
              <a:gd name="connsiteY157" fmla="*/ 1185313 h 3554440"/>
              <a:gd name="connsiteX158" fmla="*/ 3990109 w 5805054"/>
              <a:gd name="connsiteY158" fmla="*/ 1095258 h 3554440"/>
              <a:gd name="connsiteX159" fmla="*/ 3941618 w 5805054"/>
              <a:gd name="connsiteY159" fmla="*/ 1032913 h 3554440"/>
              <a:gd name="connsiteX160" fmla="*/ 3920836 w 5805054"/>
              <a:gd name="connsiteY160" fmla="*/ 887440 h 3554440"/>
              <a:gd name="connsiteX161" fmla="*/ 4010891 w 5805054"/>
              <a:gd name="connsiteY161" fmla="*/ 845877 h 3554440"/>
              <a:gd name="connsiteX162" fmla="*/ 4031673 w 5805054"/>
              <a:gd name="connsiteY162" fmla="*/ 825095 h 3554440"/>
              <a:gd name="connsiteX163" fmla="*/ 4031673 w 5805054"/>
              <a:gd name="connsiteY163" fmla="*/ 783531 h 3554440"/>
              <a:gd name="connsiteX164" fmla="*/ 4031673 w 5805054"/>
              <a:gd name="connsiteY164" fmla="*/ 783531 h 3554440"/>
              <a:gd name="connsiteX165" fmla="*/ 4066309 w 5805054"/>
              <a:gd name="connsiteY165" fmla="*/ 735040 h 3554440"/>
              <a:gd name="connsiteX166" fmla="*/ 4114800 w 5805054"/>
              <a:gd name="connsiteY166" fmla="*/ 728113 h 3554440"/>
              <a:gd name="connsiteX167" fmla="*/ 4135582 w 5805054"/>
              <a:gd name="connsiteY167" fmla="*/ 735040 h 3554440"/>
              <a:gd name="connsiteX168" fmla="*/ 4177145 w 5805054"/>
              <a:gd name="connsiteY168" fmla="*/ 748895 h 3554440"/>
              <a:gd name="connsiteX169" fmla="*/ 4232564 w 5805054"/>
              <a:gd name="connsiteY169" fmla="*/ 845877 h 3554440"/>
              <a:gd name="connsiteX170" fmla="*/ 4218709 w 5805054"/>
              <a:gd name="connsiteY170" fmla="*/ 915149 h 3554440"/>
              <a:gd name="connsiteX171" fmla="*/ 4191000 w 5805054"/>
              <a:gd name="connsiteY171" fmla="*/ 977495 h 3554440"/>
              <a:gd name="connsiteX172" fmla="*/ 4197927 w 5805054"/>
              <a:gd name="connsiteY172" fmla="*/ 1019058 h 3554440"/>
              <a:gd name="connsiteX173" fmla="*/ 4197927 w 5805054"/>
              <a:gd name="connsiteY173" fmla="*/ 1019058 h 3554440"/>
              <a:gd name="connsiteX174" fmla="*/ 4239491 w 5805054"/>
              <a:gd name="connsiteY174" fmla="*/ 970567 h 3554440"/>
              <a:gd name="connsiteX175" fmla="*/ 4294909 w 5805054"/>
              <a:gd name="connsiteY175" fmla="*/ 942858 h 3554440"/>
              <a:gd name="connsiteX176" fmla="*/ 4336473 w 5805054"/>
              <a:gd name="connsiteY176" fmla="*/ 1053695 h 3554440"/>
              <a:gd name="connsiteX177" fmla="*/ 4350327 w 5805054"/>
              <a:gd name="connsiteY177" fmla="*/ 1102186 h 3554440"/>
              <a:gd name="connsiteX178" fmla="*/ 4274127 w 5805054"/>
              <a:gd name="connsiteY178" fmla="*/ 1247658 h 3554440"/>
              <a:gd name="connsiteX179" fmla="*/ 4336473 w 5805054"/>
              <a:gd name="connsiteY179" fmla="*/ 1310004 h 3554440"/>
              <a:gd name="connsiteX180" fmla="*/ 4398818 w 5805054"/>
              <a:gd name="connsiteY180" fmla="*/ 1316931 h 3554440"/>
              <a:gd name="connsiteX181" fmla="*/ 4468091 w 5805054"/>
              <a:gd name="connsiteY181" fmla="*/ 1282295 h 3554440"/>
              <a:gd name="connsiteX182" fmla="*/ 4509654 w 5805054"/>
              <a:gd name="connsiteY182" fmla="*/ 1275367 h 3554440"/>
              <a:gd name="connsiteX183" fmla="*/ 4523509 w 5805054"/>
              <a:gd name="connsiteY183" fmla="*/ 1199167 h 3554440"/>
              <a:gd name="connsiteX184" fmla="*/ 4544291 w 5805054"/>
              <a:gd name="connsiteY184" fmla="*/ 1192240 h 3554440"/>
              <a:gd name="connsiteX185" fmla="*/ 4696691 w 5805054"/>
              <a:gd name="connsiteY185" fmla="*/ 1060622 h 3554440"/>
              <a:gd name="connsiteX186" fmla="*/ 4689764 w 5805054"/>
              <a:gd name="connsiteY186" fmla="*/ 977495 h 3554440"/>
              <a:gd name="connsiteX187" fmla="*/ 4862945 w 5805054"/>
              <a:gd name="connsiteY187" fmla="*/ 970567 h 3554440"/>
              <a:gd name="connsiteX188" fmla="*/ 4869873 w 5805054"/>
              <a:gd name="connsiteY188" fmla="*/ 942858 h 3554440"/>
              <a:gd name="connsiteX189" fmla="*/ 4869873 w 5805054"/>
              <a:gd name="connsiteY189" fmla="*/ 942858 h 3554440"/>
              <a:gd name="connsiteX190" fmla="*/ 4939145 w 5805054"/>
              <a:gd name="connsiteY190" fmla="*/ 866658 h 3554440"/>
              <a:gd name="connsiteX191" fmla="*/ 4932218 w 5805054"/>
              <a:gd name="connsiteY191" fmla="*/ 845877 h 3554440"/>
              <a:gd name="connsiteX192" fmla="*/ 4911436 w 5805054"/>
              <a:gd name="connsiteY192" fmla="*/ 818167 h 3554440"/>
              <a:gd name="connsiteX193" fmla="*/ 4911436 w 5805054"/>
              <a:gd name="connsiteY193" fmla="*/ 818167 h 3554440"/>
              <a:gd name="connsiteX194" fmla="*/ 4911436 w 5805054"/>
              <a:gd name="connsiteY194" fmla="*/ 769677 h 3554440"/>
              <a:gd name="connsiteX195" fmla="*/ 4987636 w 5805054"/>
              <a:gd name="connsiteY195" fmla="*/ 741967 h 3554440"/>
              <a:gd name="connsiteX196" fmla="*/ 4980709 w 5805054"/>
              <a:gd name="connsiteY196" fmla="*/ 735040 h 3554440"/>
              <a:gd name="connsiteX197" fmla="*/ 5056909 w 5805054"/>
              <a:gd name="connsiteY197" fmla="*/ 644986 h 3554440"/>
              <a:gd name="connsiteX198" fmla="*/ 5063836 w 5805054"/>
              <a:gd name="connsiteY198" fmla="*/ 644986 h 3554440"/>
              <a:gd name="connsiteX199" fmla="*/ 5063836 w 5805054"/>
              <a:gd name="connsiteY199" fmla="*/ 644986 h 3554440"/>
              <a:gd name="connsiteX200" fmla="*/ 5146964 w 5805054"/>
              <a:gd name="connsiteY200" fmla="*/ 596495 h 3554440"/>
              <a:gd name="connsiteX201" fmla="*/ 5202382 w 5805054"/>
              <a:gd name="connsiteY201" fmla="*/ 603422 h 3554440"/>
              <a:gd name="connsiteX202" fmla="*/ 5264727 w 5805054"/>
              <a:gd name="connsiteY202" fmla="*/ 596495 h 3554440"/>
              <a:gd name="connsiteX203" fmla="*/ 5361709 w 5805054"/>
              <a:gd name="connsiteY203" fmla="*/ 582640 h 3554440"/>
              <a:gd name="connsiteX204" fmla="*/ 5444836 w 5805054"/>
              <a:gd name="connsiteY204" fmla="*/ 506440 h 3554440"/>
              <a:gd name="connsiteX205" fmla="*/ 5444836 w 5805054"/>
              <a:gd name="connsiteY205" fmla="*/ 374822 h 3554440"/>
              <a:gd name="connsiteX206" fmla="*/ 5451764 w 5805054"/>
              <a:gd name="connsiteY206" fmla="*/ 319404 h 3554440"/>
              <a:gd name="connsiteX207" fmla="*/ 5437909 w 5805054"/>
              <a:gd name="connsiteY207" fmla="*/ 250131 h 3554440"/>
              <a:gd name="connsiteX208" fmla="*/ 5465618 w 5805054"/>
              <a:gd name="connsiteY208" fmla="*/ 222422 h 3554440"/>
              <a:gd name="connsiteX209" fmla="*/ 5507182 w 5805054"/>
              <a:gd name="connsiteY209" fmla="*/ 194713 h 3554440"/>
              <a:gd name="connsiteX210" fmla="*/ 5548745 w 5805054"/>
              <a:gd name="connsiteY210" fmla="*/ 194713 h 3554440"/>
              <a:gd name="connsiteX211" fmla="*/ 5590309 w 5805054"/>
              <a:gd name="connsiteY211" fmla="*/ 173931 h 3554440"/>
              <a:gd name="connsiteX212" fmla="*/ 5659582 w 5805054"/>
              <a:gd name="connsiteY212" fmla="*/ 243204 h 3554440"/>
              <a:gd name="connsiteX213" fmla="*/ 5652654 w 5805054"/>
              <a:gd name="connsiteY213" fmla="*/ 319404 h 3554440"/>
              <a:gd name="connsiteX214" fmla="*/ 5708073 w 5805054"/>
              <a:gd name="connsiteY214" fmla="*/ 409458 h 3554440"/>
              <a:gd name="connsiteX215" fmla="*/ 5749636 w 5805054"/>
              <a:gd name="connsiteY215" fmla="*/ 451022 h 3554440"/>
              <a:gd name="connsiteX216" fmla="*/ 5763491 w 5805054"/>
              <a:gd name="connsiteY216" fmla="*/ 457949 h 3554440"/>
              <a:gd name="connsiteX217" fmla="*/ 5770418 w 5805054"/>
              <a:gd name="connsiteY217" fmla="*/ 416386 h 3554440"/>
              <a:gd name="connsiteX218" fmla="*/ 5805054 w 5805054"/>
              <a:gd name="connsiteY218" fmla="*/ 464877 h 3554440"/>
              <a:gd name="connsiteX219" fmla="*/ 5770418 w 5805054"/>
              <a:gd name="connsiteY219" fmla="*/ 520295 h 3554440"/>
              <a:gd name="connsiteX220" fmla="*/ 5701145 w 5805054"/>
              <a:gd name="connsiteY220" fmla="*/ 603422 h 3554440"/>
              <a:gd name="connsiteX221" fmla="*/ 5618018 w 5805054"/>
              <a:gd name="connsiteY221" fmla="*/ 638058 h 3554440"/>
              <a:gd name="connsiteX222" fmla="*/ 5555673 w 5805054"/>
              <a:gd name="connsiteY222" fmla="*/ 679622 h 3554440"/>
              <a:gd name="connsiteX223" fmla="*/ 5548745 w 5805054"/>
              <a:gd name="connsiteY223" fmla="*/ 700404 h 3554440"/>
              <a:gd name="connsiteX224" fmla="*/ 5548745 w 5805054"/>
              <a:gd name="connsiteY224" fmla="*/ 700404 h 3554440"/>
              <a:gd name="connsiteX225" fmla="*/ 5521036 w 5805054"/>
              <a:gd name="connsiteY225" fmla="*/ 755822 h 3554440"/>
              <a:gd name="connsiteX226" fmla="*/ 5507182 w 5805054"/>
              <a:gd name="connsiteY226" fmla="*/ 797386 h 3554440"/>
              <a:gd name="connsiteX227" fmla="*/ 5500254 w 5805054"/>
              <a:gd name="connsiteY227" fmla="*/ 845877 h 3554440"/>
              <a:gd name="connsiteX228" fmla="*/ 5500254 w 5805054"/>
              <a:gd name="connsiteY228" fmla="*/ 852804 h 3554440"/>
              <a:gd name="connsiteX229" fmla="*/ 5500254 w 5805054"/>
              <a:gd name="connsiteY229" fmla="*/ 942858 h 3554440"/>
              <a:gd name="connsiteX230" fmla="*/ 5521036 w 5805054"/>
              <a:gd name="connsiteY230" fmla="*/ 984422 h 3554440"/>
              <a:gd name="connsiteX231" fmla="*/ 5604164 w 5805054"/>
              <a:gd name="connsiteY231" fmla="*/ 1005204 h 3554440"/>
              <a:gd name="connsiteX232" fmla="*/ 5597236 w 5805054"/>
              <a:gd name="connsiteY232" fmla="*/ 970567 h 3554440"/>
              <a:gd name="connsiteX233" fmla="*/ 5624945 w 5805054"/>
              <a:gd name="connsiteY233" fmla="*/ 1005204 h 3554440"/>
              <a:gd name="connsiteX234" fmla="*/ 5604164 w 5805054"/>
              <a:gd name="connsiteY234" fmla="*/ 1032913 h 3554440"/>
              <a:gd name="connsiteX235" fmla="*/ 5562600 w 5805054"/>
              <a:gd name="connsiteY235" fmla="*/ 1032913 h 3554440"/>
              <a:gd name="connsiteX236" fmla="*/ 5507182 w 5805054"/>
              <a:gd name="connsiteY236" fmla="*/ 1074477 h 3554440"/>
              <a:gd name="connsiteX237" fmla="*/ 5472545 w 5805054"/>
              <a:gd name="connsiteY237" fmla="*/ 1095258 h 3554440"/>
              <a:gd name="connsiteX238" fmla="*/ 5424054 w 5805054"/>
              <a:gd name="connsiteY238" fmla="*/ 1109113 h 3554440"/>
              <a:gd name="connsiteX239" fmla="*/ 5424054 w 5805054"/>
              <a:gd name="connsiteY239" fmla="*/ 1109113 h 3554440"/>
              <a:gd name="connsiteX240" fmla="*/ 5368636 w 5805054"/>
              <a:gd name="connsiteY240" fmla="*/ 1122967 h 3554440"/>
              <a:gd name="connsiteX241" fmla="*/ 5347854 w 5805054"/>
              <a:gd name="connsiteY241" fmla="*/ 1129895 h 3554440"/>
              <a:gd name="connsiteX242" fmla="*/ 5313218 w 5805054"/>
              <a:gd name="connsiteY242" fmla="*/ 1157604 h 3554440"/>
              <a:gd name="connsiteX243" fmla="*/ 5313218 w 5805054"/>
              <a:gd name="connsiteY243" fmla="*/ 1157604 h 3554440"/>
              <a:gd name="connsiteX244" fmla="*/ 5327073 w 5805054"/>
              <a:gd name="connsiteY244" fmla="*/ 1185313 h 3554440"/>
              <a:gd name="connsiteX245" fmla="*/ 5361709 w 5805054"/>
              <a:gd name="connsiteY245" fmla="*/ 1164531 h 3554440"/>
              <a:gd name="connsiteX246" fmla="*/ 5410200 w 5805054"/>
              <a:gd name="connsiteY246" fmla="*/ 1143749 h 3554440"/>
              <a:gd name="connsiteX247" fmla="*/ 5375564 w 5805054"/>
              <a:gd name="connsiteY247" fmla="*/ 1206095 h 3554440"/>
              <a:gd name="connsiteX248" fmla="*/ 5347854 w 5805054"/>
              <a:gd name="connsiteY248" fmla="*/ 1219949 h 3554440"/>
              <a:gd name="connsiteX249" fmla="*/ 5299364 w 5805054"/>
              <a:gd name="connsiteY249" fmla="*/ 1226877 h 3554440"/>
              <a:gd name="connsiteX250" fmla="*/ 5264727 w 5805054"/>
              <a:gd name="connsiteY250" fmla="*/ 1247658 h 3554440"/>
              <a:gd name="connsiteX251" fmla="*/ 5237018 w 5805054"/>
              <a:gd name="connsiteY251" fmla="*/ 1226877 h 3554440"/>
              <a:gd name="connsiteX252" fmla="*/ 5237018 w 5805054"/>
              <a:gd name="connsiteY252" fmla="*/ 1226877 h 3554440"/>
              <a:gd name="connsiteX253" fmla="*/ 5237018 w 5805054"/>
              <a:gd name="connsiteY253" fmla="*/ 1226877 h 3554440"/>
              <a:gd name="connsiteX254" fmla="*/ 5285509 w 5805054"/>
              <a:gd name="connsiteY254" fmla="*/ 1289222 h 3554440"/>
              <a:gd name="connsiteX255" fmla="*/ 5278582 w 5805054"/>
              <a:gd name="connsiteY255" fmla="*/ 1323858 h 3554440"/>
              <a:gd name="connsiteX256" fmla="*/ 5278582 w 5805054"/>
              <a:gd name="connsiteY256" fmla="*/ 1400058 h 3554440"/>
              <a:gd name="connsiteX257" fmla="*/ 5271654 w 5805054"/>
              <a:gd name="connsiteY257" fmla="*/ 1441622 h 3554440"/>
              <a:gd name="connsiteX258" fmla="*/ 5230091 w 5805054"/>
              <a:gd name="connsiteY258" fmla="*/ 1483186 h 3554440"/>
              <a:gd name="connsiteX259" fmla="*/ 5230091 w 5805054"/>
              <a:gd name="connsiteY259" fmla="*/ 1483186 h 3554440"/>
              <a:gd name="connsiteX260" fmla="*/ 5160818 w 5805054"/>
              <a:gd name="connsiteY260" fmla="*/ 1427767 h 3554440"/>
              <a:gd name="connsiteX261" fmla="*/ 5153891 w 5805054"/>
              <a:gd name="connsiteY261" fmla="*/ 1400058 h 3554440"/>
              <a:gd name="connsiteX262" fmla="*/ 5133109 w 5805054"/>
              <a:gd name="connsiteY262" fmla="*/ 1406986 h 3554440"/>
              <a:gd name="connsiteX263" fmla="*/ 5133109 w 5805054"/>
              <a:gd name="connsiteY263" fmla="*/ 1406986 h 3554440"/>
              <a:gd name="connsiteX264" fmla="*/ 5160818 w 5805054"/>
              <a:gd name="connsiteY264" fmla="*/ 1476258 h 3554440"/>
              <a:gd name="connsiteX265" fmla="*/ 5195454 w 5805054"/>
              <a:gd name="connsiteY265" fmla="*/ 1490113 h 3554440"/>
              <a:gd name="connsiteX266" fmla="*/ 5216236 w 5805054"/>
              <a:gd name="connsiteY266" fmla="*/ 1531677 h 3554440"/>
              <a:gd name="connsiteX267" fmla="*/ 5216236 w 5805054"/>
              <a:gd name="connsiteY267" fmla="*/ 1531677 h 3554440"/>
              <a:gd name="connsiteX268" fmla="*/ 5202382 w 5805054"/>
              <a:gd name="connsiteY268" fmla="*/ 1580167 h 3554440"/>
              <a:gd name="connsiteX269" fmla="*/ 5209309 w 5805054"/>
              <a:gd name="connsiteY269" fmla="*/ 1594022 h 3554440"/>
              <a:gd name="connsiteX270" fmla="*/ 5202382 w 5805054"/>
              <a:gd name="connsiteY270" fmla="*/ 1642513 h 3554440"/>
              <a:gd name="connsiteX271" fmla="*/ 5195454 w 5805054"/>
              <a:gd name="connsiteY271" fmla="*/ 1704858 h 3554440"/>
              <a:gd name="connsiteX272" fmla="*/ 5140036 w 5805054"/>
              <a:gd name="connsiteY272" fmla="*/ 1642513 h 3554440"/>
              <a:gd name="connsiteX273" fmla="*/ 5119254 w 5805054"/>
              <a:gd name="connsiteY273" fmla="*/ 1642513 h 3554440"/>
              <a:gd name="connsiteX274" fmla="*/ 5112327 w 5805054"/>
              <a:gd name="connsiteY274" fmla="*/ 1614804 h 3554440"/>
              <a:gd name="connsiteX275" fmla="*/ 5112327 w 5805054"/>
              <a:gd name="connsiteY275" fmla="*/ 1614804 h 3554440"/>
              <a:gd name="connsiteX276" fmla="*/ 5098473 w 5805054"/>
              <a:gd name="connsiteY276" fmla="*/ 1517822 h 3554440"/>
              <a:gd name="connsiteX277" fmla="*/ 5063836 w 5805054"/>
              <a:gd name="connsiteY277" fmla="*/ 1490113 h 3554440"/>
              <a:gd name="connsiteX278" fmla="*/ 5056909 w 5805054"/>
              <a:gd name="connsiteY278" fmla="*/ 1594022 h 3554440"/>
              <a:gd name="connsiteX279" fmla="*/ 5049982 w 5805054"/>
              <a:gd name="connsiteY279" fmla="*/ 1635586 h 3554440"/>
              <a:gd name="connsiteX280" fmla="*/ 4973782 w 5805054"/>
              <a:gd name="connsiteY280" fmla="*/ 1607877 h 3554440"/>
              <a:gd name="connsiteX281" fmla="*/ 4994564 w 5805054"/>
              <a:gd name="connsiteY281" fmla="*/ 1642513 h 3554440"/>
              <a:gd name="connsiteX282" fmla="*/ 5056909 w 5805054"/>
              <a:gd name="connsiteY282" fmla="*/ 1677149 h 3554440"/>
              <a:gd name="connsiteX283" fmla="*/ 5056909 w 5805054"/>
              <a:gd name="connsiteY283" fmla="*/ 1677149 h 3554440"/>
              <a:gd name="connsiteX284" fmla="*/ 5063836 w 5805054"/>
              <a:gd name="connsiteY284" fmla="*/ 1656367 h 3554440"/>
              <a:gd name="connsiteX285" fmla="*/ 5091545 w 5805054"/>
              <a:gd name="connsiteY285" fmla="*/ 1697931 h 3554440"/>
              <a:gd name="connsiteX286" fmla="*/ 5091545 w 5805054"/>
              <a:gd name="connsiteY286" fmla="*/ 1732567 h 3554440"/>
              <a:gd name="connsiteX287" fmla="*/ 5133109 w 5805054"/>
              <a:gd name="connsiteY287" fmla="*/ 1760277 h 3554440"/>
              <a:gd name="connsiteX288" fmla="*/ 5119254 w 5805054"/>
              <a:gd name="connsiteY288" fmla="*/ 1794913 h 3554440"/>
              <a:gd name="connsiteX289" fmla="*/ 5119254 w 5805054"/>
              <a:gd name="connsiteY289" fmla="*/ 1794913 h 3554440"/>
              <a:gd name="connsiteX290" fmla="*/ 5126182 w 5805054"/>
              <a:gd name="connsiteY290" fmla="*/ 1829549 h 3554440"/>
              <a:gd name="connsiteX291" fmla="*/ 5160818 w 5805054"/>
              <a:gd name="connsiteY291" fmla="*/ 1815695 h 3554440"/>
              <a:gd name="connsiteX292" fmla="*/ 5167745 w 5805054"/>
              <a:gd name="connsiteY292" fmla="*/ 1850331 h 3554440"/>
              <a:gd name="connsiteX293" fmla="*/ 5133109 w 5805054"/>
              <a:gd name="connsiteY293" fmla="*/ 1857258 h 3554440"/>
              <a:gd name="connsiteX294" fmla="*/ 5146964 w 5805054"/>
              <a:gd name="connsiteY294" fmla="*/ 1891895 h 3554440"/>
              <a:gd name="connsiteX295" fmla="*/ 5146964 w 5805054"/>
              <a:gd name="connsiteY295" fmla="*/ 1891895 h 3554440"/>
              <a:gd name="connsiteX296" fmla="*/ 5153891 w 5805054"/>
              <a:gd name="connsiteY296" fmla="*/ 1919604 h 3554440"/>
              <a:gd name="connsiteX297" fmla="*/ 5174673 w 5805054"/>
              <a:gd name="connsiteY297" fmla="*/ 1933458 h 3554440"/>
              <a:gd name="connsiteX298" fmla="*/ 5216236 w 5805054"/>
              <a:gd name="connsiteY298" fmla="*/ 1919604 h 3554440"/>
              <a:gd name="connsiteX299" fmla="*/ 5230091 w 5805054"/>
              <a:gd name="connsiteY299" fmla="*/ 1926531 h 3554440"/>
              <a:gd name="connsiteX300" fmla="*/ 5216236 w 5805054"/>
              <a:gd name="connsiteY300" fmla="*/ 1988877 h 3554440"/>
              <a:gd name="connsiteX301" fmla="*/ 5174673 w 5805054"/>
              <a:gd name="connsiteY301" fmla="*/ 2002731 h 3554440"/>
              <a:gd name="connsiteX302" fmla="*/ 5146964 w 5805054"/>
              <a:gd name="connsiteY302" fmla="*/ 2002731 h 3554440"/>
              <a:gd name="connsiteX303" fmla="*/ 5140036 w 5805054"/>
              <a:gd name="connsiteY303" fmla="*/ 2058149 h 3554440"/>
              <a:gd name="connsiteX304" fmla="*/ 5112327 w 5805054"/>
              <a:gd name="connsiteY304" fmla="*/ 2099713 h 3554440"/>
              <a:gd name="connsiteX305" fmla="*/ 5126182 w 5805054"/>
              <a:gd name="connsiteY305" fmla="*/ 2078931 h 3554440"/>
              <a:gd name="connsiteX306" fmla="*/ 5188527 w 5805054"/>
              <a:gd name="connsiteY306" fmla="*/ 2051222 h 3554440"/>
              <a:gd name="connsiteX307" fmla="*/ 5105400 w 5805054"/>
              <a:gd name="connsiteY307" fmla="*/ 2120495 h 3554440"/>
              <a:gd name="connsiteX308" fmla="*/ 5077691 w 5805054"/>
              <a:gd name="connsiteY308" fmla="*/ 2155131 h 3554440"/>
              <a:gd name="connsiteX309" fmla="*/ 5077691 w 5805054"/>
              <a:gd name="connsiteY309" fmla="*/ 2155131 h 3554440"/>
              <a:gd name="connsiteX310" fmla="*/ 5063836 w 5805054"/>
              <a:gd name="connsiteY310" fmla="*/ 2196695 h 3554440"/>
              <a:gd name="connsiteX311" fmla="*/ 5022273 w 5805054"/>
              <a:gd name="connsiteY311" fmla="*/ 2231331 h 3554440"/>
              <a:gd name="connsiteX312" fmla="*/ 4994564 w 5805054"/>
              <a:gd name="connsiteY312" fmla="*/ 2265967 h 3554440"/>
              <a:gd name="connsiteX313" fmla="*/ 4953000 w 5805054"/>
              <a:gd name="connsiteY313" fmla="*/ 2252113 h 3554440"/>
              <a:gd name="connsiteX314" fmla="*/ 4953000 w 5805054"/>
              <a:gd name="connsiteY314" fmla="*/ 2279822 h 3554440"/>
              <a:gd name="connsiteX315" fmla="*/ 4966854 w 5805054"/>
              <a:gd name="connsiteY315" fmla="*/ 2314458 h 3554440"/>
              <a:gd name="connsiteX316" fmla="*/ 4793673 w 5805054"/>
              <a:gd name="connsiteY316" fmla="*/ 2487640 h 3554440"/>
              <a:gd name="connsiteX317" fmla="*/ 4738254 w 5805054"/>
              <a:gd name="connsiteY317" fmla="*/ 2529204 h 3554440"/>
              <a:gd name="connsiteX318" fmla="*/ 4724400 w 5805054"/>
              <a:gd name="connsiteY318" fmla="*/ 2522277 h 3554440"/>
              <a:gd name="connsiteX319" fmla="*/ 4731327 w 5805054"/>
              <a:gd name="connsiteY319" fmla="*/ 2584622 h 3554440"/>
              <a:gd name="connsiteX320" fmla="*/ 4703618 w 5805054"/>
              <a:gd name="connsiteY320" fmla="*/ 2626186 h 3554440"/>
              <a:gd name="connsiteX321" fmla="*/ 4682836 w 5805054"/>
              <a:gd name="connsiteY321" fmla="*/ 2612331 h 3554440"/>
              <a:gd name="connsiteX322" fmla="*/ 4689764 w 5805054"/>
              <a:gd name="connsiteY322" fmla="*/ 2653895 h 3554440"/>
              <a:gd name="connsiteX323" fmla="*/ 4682836 w 5805054"/>
              <a:gd name="connsiteY323" fmla="*/ 2702386 h 3554440"/>
              <a:gd name="connsiteX324" fmla="*/ 4696691 w 5805054"/>
              <a:gd name="connsiteY324" fmla="*/ 2792440 h 3554440"/>
              <a:gd name="connsiteX325" fmla="*/ 4696691 w 5805054"/>
              <a:gd name="connsiteY325" fmla="*/ 2792440 h 3554440"/>
              <a:gd name="connsiteX326" fmla="*/ 4703618 w 5805054"/>
              <a:gd name="connsiteY326" fmla="*/ 2861713 h 3554440"/>
              <a:gd name="connsiteX327" fmla="*/ 4724400 w 5805054"/>
              <a:gd name="connsiteY327" fmla="*/ 2882495 h 3554440"/>
              <a:gd name="connsiteX328" fmla="*/ 4724400 w 5805054"/>
              <a:gd name="connsiteY328" fmla="*/ 2882495 h 3554440"/>
              <a:gd name="connsiteX329" fmla="*/ 4724400 w 5805054"/>
              <a:gd name="connsiteY329" fmla="*/ 2882495 h 3554440"/>
              <a:gd name="connsiteX330" fmla="*/ 4752109 w 5805054"/>
              <a:gd name="connsiteY330" fmla="*/ 2951767 h 3554440"/>
              <a:gd name="connsiteX331" fmla="*/ 4807527 w 5805054"/>
              <a:gd name="connsiteY331" fmla="*/ 2972549 h 3554440"/>
              <a:gd name="connsiteX332" fmla="*/ 4821382 w 5805054"/>
              <a:gd name="connsiteY332" fmla="*/ 2993331 h 3554440"/>
              <a:gd name="connsiteX333" fmla="*/ 4835236 w 5805054"/>
              <a:gd name="connsiteY333" fmla="*/ 3021040 h 3554440"/>
              <a:gd name="connsiteX334" fmla="*/ 4876800 w 5805054"/>
              <a:gd name="connsiteY334" fmla="*/ 3021040 h 3554440"/>
              <a:gd name="connsiteX335" fmla="*/ 4953000 w 5805054"/>
              <a:gd name="connsiteY335" fmla="*/ 3235786 h 3554440"/>
              <a:gd name="connsiteX336" fmla="*/ 4973782 w 5805054"/>
              <a:gd name="connsiteY336" fmla="*/ 3339695 h 3554440"/>
              <a:gd name="connsiteX337" fmla="*/ 4966854 w 5805054"/>
              <a:gd name="connsiteY337" fmla="*/ 3360477 h 3554440"/>
              <a:gd name="connsiteX338" fmla="*/ 4966854 w 5805054"/>
              <a:gd name="connsiteY338" fmla="*/ 3367404 h 3554440"/>
              <a:gd name="connsiteX339" fmla="*/ 4966854 w 5805054"/>
              <a:gd name="connsiteY339" fmla="*/ 3471313 h 3554440"/>
              <a:gd name="connsiteX340" fmla="*/ 4966854 w 5805054"/>
              <a:gd name="connsiteY340" fmla="*/ 3471313 h 3554440"/>
              <a:gd name="connsiteX341" fmla="*/ 4966854 w 5805054"/>
              <a:gd name="connsiteY341" fmla="*/ 3471313 h 3554440"/>
              <a:gd name="connsiteX342" fmla="*/ 4925291 w 5805054"/>
              <a:gd name="connsiteY342" fmla="*/ 3519804 h 3554440"/>
              <a:gd name="connsiteX343" fmla="*/ 4925291 w 5805054"/>
              <a:gd name="connsiteY343" fmla="*/ 3519804 h 3554440"/>
              <a:gd name="connsiteX344" fmla="*/ 4890654 w 5805054"/>
              <a:gd name="connsiteY344" fmla="*/ 3485167 h 3554440"/>
              <a:gd name="connsiteX345" fmla="*/ 4862945 w 5805054"/>
              <a:gd name="connsiteY345" fmla="*/ 3485167 h 3554440"/>
              <a:gd name="connsiteX346" fmla="*/ 4856018 w 5805054"/>
              <a:gd name="connsiteY346" fmla="*/ 3443604 h 3554440"/>
              <a:gd name="connsiteX347" fmla="*/ 4842164 w 5805054"/>
              <a:gd name="connsiteY347" fmla="*/ 3457458 h 3554440"/>
              <a:gd name="connsiteX348" fmla="*/ 4828309 w 5805054"/>
              <a:gd name="connsiteY348" fmla="*/ 3429749 h 3554440"/>
              <a:gd name="connsiteX349" fmla="*/ 4779818 w 5805054"/>
              <a:gd name="connsiteY349" fmla="*/ 3429749 h 3554440"/>
              <a:gd name="connsiteX350" fmla="*/ 4779818 w 5805054"/>
              <a:gd name="connsiteY350" fmla="*/ 3429749 h 3554440"/>
              <a:gd name="connsiteX351" fmla="*/ 4745182 w 5805054"/>
              <a:gd name="connsiteY351" fmla="*/ 3381258 h 3554440"/>
              <a:gd name="connsiteX352" fmla="*/ 4752109 w 5805054"/>
              <a:gd name="connsiteY352" fmla="*/ 3332767 h 3554440"/>
              <a:gd name="connsiteX353" fmla="*/ 4731327 w 5805054"/>
              <a:gd name="connsiteY353" fmla="*/ 3325840 h 3554440"/>
              <a:gd name="connsiteX354" fmla="*/ 4731327 w 5805054"/>
              <a:gd name="connsiteY354" fmla="*/ 3298131 h 3554440"/>
              <a:gd name="connsiteX355" fmla="*/ 4717473 w 5805054"/>
              <a:gd name="connsiteY355" fmla="*/ 3277349 h 3554440"/>
              <a:gd name="connsiteX356" fmla="*/ 4717473 w 5805054"/>
              <a:gd name="connsiteY356" fmla="*/ 3277349 h 3554440"/>
              <a:gd name="connsiteX357" fmla="*/ 4655127 w 5805054"/>
              <a:gd name="connsiteY357" fmla="*/ 3277349 h 3554440"/>
              <a:gd name="connsiteX358" fmla="*/ 4648200 w 5805054"/>
              <a:gd name="connsiteY358" fmla="*/ 3242713 h 3554440"/>
              <a:gd name="connsiteX359" fmla="*/ 4620491 w 5805054"/>
              <a:gd name="connsiteY359" fmla="*/ 3215004 h 3554440"/>
              <a:gd name="connsiteX360" fmla="*/ 4620491 w 5805054"/>
              <a:gd name="connsiteY360" fmla="*/ 3215004 h 3554440"/>
              <a:gd name="connsiteX361" fmla="*/ 4655127 w 5805054"/>
              <a:gd name="connsiteY361" fmla="*/ 3194222 h 3554440"/>
              <a:gd name="connsiteX362" fmla="*/ 4606636 w 5805054"/>
              <a:gd name="connsiteY362" fmla="*/ 3138804 h 3554440"/>
              <a:gd name="connsiteX363" fmla="*/ 4599709 w 5805054"/>
              <a:gd name="connsiteY363" fmla="*/ 3076458 h 3554440"/>
              <a:gd name="connsiteX364" fmla="*/ 4606636 w 5805054"/>
              <a:gd name="connsiteY364" fmla="*/ 3048749 h 3554440"/>
              <a:gd name="connsiteX365" fmla="*/ 4606636 w 5805054"/>
              <a:gd name="connsiteY365" fmla="*/ 3048749 h 3554440"/>
              <a:gd name="connsiteX366" fmla="*/ 4585854 w 5805054"/>
              <a:gd name="connsiteY366" fmla="*/ 3007186 h 3554440"/>
              <a:gd name="connsiteX367" fmla="*/ 4585854 w 5805054"/>
              <a:gd name="connsiteY367" fmla="*/ 3007186 h 3554440"/>
              <a:gd name="connsiteX368" fmla="*/ 4537364 w 5805054"/>
              <a:gd name="connsiteY368" fmla="*/ 2958695 h 3554440"/>
              <a:gd name="connsiteX369" fmla="*/ 4509654 w 5805054"/>
              <a:gd name="connsiteY369" fmla="*/ 2937913 h 3554440"/>
              <a:gd name="connsiteX370" fmla="*/ 4475018 w 5805054"/>
              <a:gd name="connsiteY370" fmla="*/ 2896349 h 3554440"/>
              <a:gd name="connsiteX371" fmla="*/ 4426527 w 5805054"/>
              <a:gd name="connsiteY371" fmla="*/ 2861713 h 3554440"/>
              <a:gd name="connsiteX372" fmla="*/ 4398818 w 5805054"/>
              <a:gd name="connsiteY372" fmla="*/ 2868640 h 3554440"/>
              <a:gd name="connsiteX373" fmla="*/ 4350327 w 5805054"/>
              <a:gd name="connsiteY373" fmla="*/ 2875567 h 3554440"/>
              <a:gd name="connsiteX374" fmla="*/ 4301836 w 5805054"/>
              <a:gd name="connsiteY374" fmla="*/ 2903277 h 3554440"/>
              <a:gd name="connsiteX375" fmla="*/ 4260273 w 5805054"/>
              <a:gd name="connsiteY375" fmla="*/ 2924058 h 3554440"/>
              <a:gd name="connsiteX376" fmla="*/ 4204854 w 5805054"/>
              <a:gd name="connsiteY376" fmla="*/ 2910204 h 3554440"/>
              <a:gd name="connsiteX377" fmla="*/ 4204854 w 5805054"/>
              <a:gd name="connsiteY377" fmla="*/ 2896349 h 3554440"/>
              <a:gd name="connsiteX378" fmla="*/ 4024745 w 5805054"/>
              <a:gd name="connsiteY378" fmla="*/ 2882495 h 3554440"/>
              <a:gd name="connsiteX379" fmla="*/ 4003964 w 5805054"/>
              <a:gd name="connsiteY379" fmla="*/ 2903277 h 3554440"/>
              <a:gd name="connsiteX380" fmla="*/ 4003964 w 5805054"/>
              <a:gd name="connsiteY380" fmla="*/ 2903277 h 3554440"/>
              <a:gd name="connsiteX381" fmla="*/ 3976254 w 5805054"/>
              <a:gd name="connsiteY381" fmla="*/ 2868640 h 3554440"/>
              <a:gd name="connsiteX382" fmla="*/ 3955473 w 5805054"/>
              <a:gd name="connsiteY382" fmla="*/ 2889422 h 3554440"/>
              <a:gd name="connsiteX383" fmla="*/ 3948545 w 5805054"/>
              <a:gd name="connsiteY383" fmla="*/ 2875567 h 3554440"/>
              <a:gd name="connsiteX384" fmla="*/ 3906982 w 5805054"/>
              <a:gd name="connsiteY384" fmla="*/ 2903277 h 3554440"/>
              <a:gd name="connsiteX385" fmla="*/ 3879273 w 5805054"/>
              <a:gd name="connsiteY385" fmla="*/ 2882495 h 3554440"/>
              <a:gd name="connsiteX386" fmla="*/ 3844636 w 5805054"/>
              <a:gd name="connsiteY386" fmla="*/ 2903277 h 3554440"/>
              <a:gd name="connsiteX387" fmla="*/ 3816927 w 5805054"/>
              <a:gd name="connsiteY387" fmla="*/ 2903277 h 3554440"/>
              <a:gd name="connsiteX388" fmla="*/ 3775364 w 5805054"/>
              <a:gd name="connsiteY388" fmla="*/ 2889422 h 3554440"/>
              <a:gd name="connsiteX389" fmla="*/ 3747654 w 5805054"/>
              <a:gd name="connsiteY389" fmla="*/ 2917131 h 3554440"/>
              <a:gd name="connsiteX390" fmla="*/ 3706091 w 5805054"/>
              <a:gd name="connsiteY390" fmla="*/ 2924058 h 3554440"/>
              <a:gd name="connsiteX391" fmla="*/ 3699164 w 5805054"/>
              <a:gd name="connsiteY391" fmla="*/ 2903277 h 3554440"/>
              <a:gd name="connsiteX392" fmla="*/ 3650673 w 5805054"/>
              <a:gd name="connsiteY392" fmla="*/ 2882495 h 3554440"/>
              <a:gd name="connsiteX393" fmla="*/ 3622964 w 5805054"/>
              <a:gd name="connsiteY393" fmla="*/ 2944840 h 3554440"/>
              <a:gd name="connsiteX394" fmla="*/ 3643745 w 5805054"/>
              <a:gd name="connsiteY394" fmla="*/ 2986404 h 3554440"/>
              <a:gd name="connsiteX395" fmla="*/ 3685309 w 5805054"/>
              <a:gd name="connsiteY395" fmla="*/ 2986404 h 3554440"/>
              <a:gd name="connsiteX396" fmla="*/ 3706091 w 5805054"/>
              <a:gd name="connsiteY396" fmla="*/ 2993331 h 3554440"/>
              <a:gd name="connsiteX397" fmla="*/ 3740727 w 5805054"/>
              <a:gd name="connsiteY397" fmla="*/ 3014113 h 3554440"/>
              <a:gd name="connsiteX398" fmla="*/ 3747654 w 5805054"/>
              <a:gd name="connsiteY398" fmla="*/ 2993331 h 3554440"/>
              <a:gd name="connsiteX399" fmla="*/ 3796145 w 5805054"/>
              <a:gd name="connsiteY399" fmla="*/ 2979477 h 3554440"/>
              <a:gd name="connsiteX400" fmla="*/ 3754582 w 5805054"/>
              <a:gd name="connsiteY400" fmla="*/ 3048749 h 3554440"/>
              <a:gd name="connsiteX401" fmla="*/ 3713018 w 5805054"/>
              <a:gd name="connsiteY401" fmla="*/ 3021040 h 3554440"/>
              <a:gd name="connsiteX402" fmla="*/ 3650673 w 5805054"/>
              <a:gd name="connsiteY402" fmla="*/ 3090313 h 3554440"/>
              <a:gd name="connsiteX403" fmla="*/ 3581400 w 5805054"/>
              <a:gd name="connsiteY403" fmla="*/ 3097240 h 3554440"/>
              <a:gd name="connsiteX404" fmla="*/ 3560618 w 5805054"/>
              <a:gd name="connsiteY404" fmla="*/ 3062604 h 3554440"/>
              <a:gd name="connsiteX405" fmla="*/ 3546764 w 5805054"/>
              <a:gd name="connsiteY405" fmla="*/ 3034895 h 3554440"/>
              <a:gd name="connsiteX406" fmla="*/ 3512127 w 5805054"/>
              <a:gd name="connsiteY406" fmla="*/ 3034895 h 3554440"/>
              <a:gd name="connsiteX407" fmla="*/ 3498273 w 5805054"/>
              <a:gd name="connsiteY407" fmla="*/ 3000258 h 3554440"/>
              <a:gd name="connsiteX408" fmla="*/ 3463636 w 5805054"/>
              <a:gd name="connsiteY408" fmla="*/ 3000258 h 3554440"/>
              <a:gd name="connsiteX409" fmla="*/ 3429000 w 5805054"/>
              <a:gd name="connsiteY409" fmla="*/ 3034895 h 3554440"/>
              <a:gd name="connsiteX410" fmla="*/ 3394364 w 5805054"/>
              <a:gd name="connsiteY410" fmla="*/ 3027967 h 3554440"/>
              <a:gd name="connsiteX411" fmla="*/ 3359727 w 5805054"/>
              <a:gd name="connsiteY411" fmla="*/ 3021040 h 3554440"/>
              <a:gd name="connsiteX412" fmla="*/ 3338945 w 5805054"/>
              <a:gd name="connsiteY412" fmla="*/ 3007186 h 3554440"/>
              <a:gd name="connsiteX413" fmla="*/ 3338945 w 5805054"/>
              <a:gd name="connsiteY413" fmla="*/ 3007186 h 3554440"/>
              <a:gd name="connsiteX414" fmla="*/ 3269673 w 5805054"/>
              <a:gd name="connsiteY414" fmla="*/ 3027967 h 3554440"/>
              <a:gd name="connsiteX415" fmla="*/ 3235036 w 5805054"/>
              <a:gd name="connsiteY415" fmla="*/ 3027967 h 3554440"/>
              <a:gd name="connsiteX416" fmla="*/ 3214254 w 5805054"/>
              <a:gd name="connsiteY416" fmla="*/ 2993331 h 3554440"/>
              <a:gd name="connsiteX417" fmla="*/ 3193473 w 5805054"/>
              <a:gd name="connsiteY417" fmla="*/ 3021040 h 3554440"/>
              <a:gd name="connsiteX418" fmla="*/ 3172691 w 5805054"/>
              <a:gd name="connsiteY418" fmla="*/ 3055677 h 3554440"/>
              <a:gd name="connsiteX419" fmla="*/ 3172691 w 5805054"/>
              <a:gd name="connsiteY419" fmla="*/ 3055677 h 3554440"/>
              <a:gd name="connsiteX420" fmla="*/ 3131127 w 5805054"/>
              <a:gd name="connsiteY420" fmla="*/ 3034895 h 3554440"/>
              <a:gd name="connsiteX421" fmla="*/ 3082636 w 5805054"/>
              <a:gd name="connsiteY421" fmla="*/ 3055677 h 3554440"/>
              <a:gd name="connsiteX422" fmla="*/ 3075709 w 5805054"/>
              <a:gd name="connsiteY422" fmla="*/ 3090313 h 3554440"/>
              <a:gd name="connsiteX423" fmla="*/ 3034145 w 5805054"/>
              <a:gd name="connsiteY423" fmla="*/ 3138804 h 3554440"/>
              <a:gd name="connsiteX424" fmla="*/ 3034145 w 5805054"/>
              <a:gd name="connsiteY424" fmla="*/ 3138804 h 3554440"/>
              <a:gd name="connsiteX425" fmla="*/ 2992582 w 5805054"/>
              <a:gd name="connsiteY425" fmla="*/ 3159586 h 3554440"/>
              <a:gd name="connsiteX426" fmla="*/ 2971800 w 5805054"/>
              <a:gd name="connsiteY426" fmla="*/ 3173440 h 3554440"/>
              <a:gd name="connsiteX427" fmla="*/ 2951018 w 5805054"/>
              <a:gd name="connsiteY427" fmla="*/ 3194222 h 3554440"/>
              <a:gd name="connsiteX428" fmla="*/ 2923309 w 5805054"/>
              <a:gd name="connsiteY428" fmla="*/ 3152658 h 3554440"/>
              <a:gd name="connsiteX429" fmla="*/ 2874818 w 5805054"/>
              <a:gd name="connsiteY429" fmla="*/ 3208077 h 3554440"/>
              <a:gd name="connsiteX430" fmla="*/ 2874818 w 5805054"/>
              <a:gd name="connsiteY430" fmla="*/ 3208077 h 3554440"/>
              <a:gd name="connsiteX431" fmla="*/ 2874818 w 5805054"/>
              <a:gd name="connsiteY431" fmla="*/ 3208077 h 3554440"/>
              <a:gd name="connsiteX432" fmla="*/ 2840182 w 5805054"/>
              <a:gd name="connsiteY432" fmla="*/ 3235786 h 3554440"/>
              <a:gd name="connsiteX433" fmla="*/ 2826327 w 5805054"/>
              <a:gd name="connsiteY433" fmla="*/ 3263495 h 3554440"/>
              <a:gd name="connsiteX434" fmla="*/ 2798618 w 5805054"/>
              <a:gd name="connsiteY434" fmla="*/ 3277349 h 3554440"/>
              <a:gd name="connsiteX435" fmla="*/ 2798618 w 5805054"/>
              <a:gd name="connsiteY435" fmla="*/ 3318913 h 3554440"/>
              <a:gd name="connsiteX436" fmla="*/ 2798618 w 5805054"/>
              <a:gd name="connsiteY436" fmla="*/ 3318913 h 3554440"/>
              <a:gd name="connsiteX437" fmla="*/ 2763982 w 5805054"/>
              <a:gd name="connsiteY437" fmla="*/ 3388186 h 3554440"/>
              <a:gd name="connsiteX438" fmla="*/ 2763982 w 5805054"/>
              <a:gd name="connsiteY438" fmla="*/ 3388186 h 3554440"/>
              <a:gd name="connsiteX439" fmla="*/ 2750127 w 5805054"/>
              <a:gd name="connsiteY439" fmla="*/ 3457458 h 3554440"/>
              <a:gd name="connsiteX440" fmla="*/ 2736273 w 5805054"/>
              <a:gd name="connsiteY440" fmla="*/ 3499022 h 3554440"/>
              <a:gd name="connsiteX441" fmla="*/ 2736273 w 5805054"/>
              <a:gd name="connsiteY441" fmla="*/ 3499022 h 3554440"/>
              <a:gd name="connsiteX442" fmla="*/ 2729345 w 5805054"/>
              <a:gd name="connsiteY442" fmla="*/ 3554440 h 3554440"/>
              <a:gd name="connsiteX443" fmla="*/ 2680854 w 5805054"/>
              <a:gd name="connsiteY443" fmla="*/ 3547513 h 3554440"/>
              <a:gd name="connsiteX444" fmla="*/ 2618509 w 5805054"/>
              <a:gd name="connsiteY444" fmla="*/ 3505949 h 3554440"/>
              <a:gd name="connsiteX445" fmla="*/ 2597727 w 5805054"/>
              <a:gd name="connsiteY445" fmla="*/ 3485167 h 3554440"/>
              <a:gd name="connsiteX446" fmla="*/ 2597727 w 5805054"/>
              <a:gd name="connsiteY446" fmla="*/ 3485167 h 3554440"/>
              <a:gd name="connsiteX447" fmla="*/ 2563091 w 5805054"/>
              <a:gd name="connsiteY447" fmla="*/ 3450531 h 3554440"/>
              <a:gd name="connsiteX448" fmla="*/ 2563091 w 5805054"/>
              <a:gd name="connsiteY448" fmla="*/ 3450531 h 3554440"/>
              <a:gd name="connsiteX449" fmla="*/ 2542309 w 5805054"/>
              <a:gd name="connsiteY449" fmla="*/ 3408967 h 3554440"/>
              <a:gd name="connsiteX450" fmla="*/ 2535382 w 5805054"/>
              <a:gd name="connsiteY450" fmla="*/ 3367404 h 3554440"/>
              <a:gd name="connsiteX451" fmla="*/ 2535382 w 5805054"/>
              <a:gd name="connsiteY451" fmla="*/ 3367404 h 3554440"/>
              <a:gd name="connsiteX452" fmla="*/ 2500745 w 5805054"/>
              <a:gd name="connsiteY452" fmla="*/ 3298131 h 3554440"/>
              <a:gd name="connsiteX453" fmla="*/ 2466109 w 5805054"/>
              <a:gd name="connsiteY453" fmla="*/ 3270422 h 3554440"/>
              <a:gd name="connsiteX454" fmla="*/ 2445327 w 5805054"/>
              <a:gd name="connsiteY454" fmla="*/ 3256567 h 3554440"/>
              <a:gd name="connsiteX455" fmla="*/ 2445327 w 5805054"/>
              <a:gd name="connsiteY455" fmla="*/ 3256567 h 3554440"/>
              <a:gd name="connsiteX456" fmla="*/ 2445327 w 5805054"/>
              <a:gd name="connsiteY456" fmla="*/ 3256567 h 3554440"/>
              <a:gd name="connsiteX457" fmla="*/ 2424545 w 5805054"/>
              <a:gd name="connsiteY457" fmla="*/ 3215004 h 3554440"/>
              <a:gd name="connsiteX458" fmla="*/ 2431473 w 5805054"/>
              <a:gd name="connsiteY458" fmla="*/ 3194222 h 3554440"/>
              <a:gd name="connsiteX459" fmla="*/ 2431473 w 5805054"/>
              <a:gd name="connsiteY459" fmla="*/ 3173440 h 3554440"/>
              <a:gd name="connsiteX460" fmla="*/ 2403764 w 5805054"/>
              <a:gd name="connsiteY460" fmla="*/ 3118022 h 3554440"/>
              <a:gd name="connsiteX461" fmla="*/ 2389909 w 5805054"/>
              <a:gd name="connsiteY461" fmla="*/ 3062604 h 3554440"/>
              <a:gd name="connsiteX462" fmla="*/ 2341418 w 5805054"/>
              <a:gd name="connsiteY462" fmla="*/ 3021040 h 3554440"/>
              <a:gd name="connsiteX463" fmla="*/ 2320636 w 5805054"/>
              <a:gd name="connsiteY463" fmla="*/ 3014113 h 3554440"/>
              <a:gd name="connsiteX464" fmla="*/ 2299854 w 5805054"/>
              <a:gd name="connsiteY464" fmla="*/ 2993331 h 3554440"/>
              <a:gd name="connsiteX465" fmla="*/ 2258291 w 5805054"/>
              <a:gd name="connsiteY465" fmla="*/ 2986404 h 3554440"/>
              <a:gd name="connsiteX466" fmla="*/ 2244436 w 5805054"/>
              <a:gd name="connsiteY466" fmla="*/ 2986404 h 3554440"/>
              <a:gd name="connsiteX467" fmla="*/ 2223654 w 5805054"/>
              <a:gd name="connsiteY467" fmla="*/ 2986404 h 3554440"/>
              <a:gd name="connsiteX468" fmla="*/ 2161309 w 5805054"/>
              <a:gd name="connsiteY468" fmla="*/ 3007186 h 3554440"/>
              <a:gd name="connsiteX469" fmla="*/ 2161309 w 5805054"/>
              <a:gd name="connsiteY469" fmla="*/ 3007186 h 3554440"/>
              <a:gd name="connsiteX470" fmla="*/ 2036618 w 5805054"/>
              <a:gd name="connsiteY470" fmla="*/ 3062604 h 3554440"/>
              <a:gd name="connsiteX471" fmla="*/ 2001982 w 5805054"/>
              <a:gd name="connsiteY471" fmla="*/ 3062604 h 3554440"/>
              <a:gd name="connsiteX472" fmla="*/ 1960418 w 5805054"/>
              <a:gd name="connsiteY472" fmla="*/ 3041822 h 3554440"/>
              <a:gd name="connsiteX473" fmla="*/ 1918854 w 5805054"/>
              <a:gd name="connsiteY473" fmla="*/ 2958695 h 3554440"/>
              <a:gd name="connsiteX474" fmla="*/ 1918854 w 5805054"/>
              <a:gd name="connsiteY474" fmla="*/ 2958695 h 3554440"/>
              <a:gd name="connsiteX475" fmla="*/ 1898073 w 5805054"/>
              <a:gd name="connsiteY475" fmla="*/ 2896349 h 3554440"/>
              <a:gd name="connsiteX476" fmla="*/ 1898073 w 5805054"/>
              <a:gd name="connsiteY476" fmla="*/ 2896349 h 3554440"/>
              <a:gd name="connsiteX477" fmla="*/ 1898073 w 5805054"/>
              <a:gd name="connsiteY477" fmla="*/ 2882495 h 3554440"/>
              <a:gd name="connsiteX478" fmla="*/ 1863436 w 5805054"/>
              <a:gd name="connsiteY478" fmla="*/ 2840931 h 3554440"/>
              <a:gd name="connsiteX479" fmla="*/ 1863436 w 5805054"/>
              <a:gd name="connsiteY479" fmla="*/ 2827077 h 3554440"/>
              <a:gd name="connsiteX480" fmla="*/ 1828800 w 5805054"/>
              <a:gd name="connsiteY480" fmla="*/ 2771658 h 3554440"/>
              <a:gd name="connsiteX481" fmla="*/ 1828800 w 5805054"/>
              <a:gd name="connsiteY481" fmla="*/ 2771658 h 3554440"/>
              <a:gd name="connsiteX482" fmla="*/ 1808018 w 5805054"/>
              <a:gd name="connsiteY482" fmla="*/ 2771658 h 3554440"/>
              <a:gd name="connsiteX483" fmla="*/ 1794164 w 5805054"/>
              <a:gd name="connsiteY483" fmla="*/ 2750877 h 3554440"/>
              <a:gd name="connsiteX484" fmla="*/ 1759527 w 5805054"/>
              <a:gd name="connsiteY484" fmla="*/ 2743949 h 3554440"/>
              <a:gd name="connsiteX485" fmla="*/ 1759527 w 5805054"/>
              <a:gd name="connsiteY485" fmla="*/ 2743949 h 3554440"/>
              <a:gd name="connsiteX486" fmla="*/ 1738745 w 5805054"/>
              <a:gd name="connsiteY486" fmla="*/ 2730095 h 3554440"/>
              <a:gd name="connsiteX487" fmla="*/ 1690254 w 5805054"/>
              <a:gd name="connsiteY487" fmla="*/ 2681604 h 3554440"/>
              <a:gd name="connsiteX488" fmla="*/ 1614054 w 5805054"/>
              <a:gd name="connsiteY488" fmla="*/ 2674677 h 3554440"/>
              <a:gd name="connsiteX489" fmla="*/ 1579418 w 5805054"/>
              <a:gd name="connsiteY489" fmla="*/ 2633113 h 3554440"/>
              <a:gd name="connsiteX490" fmla="*/ 1530927 w 5805054"/>
              <a:gd name="connsiteY490" fmla="*/ 2633113 h 3554440"/>
              <a:gd name="connsiteX491" fmla="*/ 1524000 w 5805054"/>
              <a:gd name="connsiteY491" fmla="*/ 2667749 h 3554440"/>
              <a:gd name="connsiteX492" fmla="*/ 1475509 w 5805054"/>
              <a:gd name="connsiteY492" fmla="*/ 2667749 h 3554440"/>
              <a:gd name="connsiteX493" fmla="*/ 1489364 w 5805054"/>
              <a:gd name="connsiteY493" fmla="*/ 2709313 h 3554440"/>
              <a:gd name="connsiteX494" fmla="*/ 1433945 w 5805054"/>
              <a:gd name="connsiteY494" fmla="*/ 2709313 h 3554440"/>
              <a:gd name="connsiteX495" fmla="*/ 1413164 w 5805054"/>
              <a:gd name="connsiteY495" fmla="*/ 2681604 h 3554440"/>
              <a:gd name="connsiteX496" fmla="*/ 1392382 w 5805054"/>
              <a:gd name="connsiteY496" fmla="*/ 2667749 h 3554440"/>
              <a:gd name="connsiteX497" fmla="*/ 1336964 w 5805054"/>
              <a:gd name="connsiteY497" fmla="*/ 2702386 h 3554440"/>
              <a:gd name="connsiteX498" fmla="*/ 1330036 w 5805054"/>
              <a:gd name="connsiteY498" fmla="*/ 2681604 h 3554440"/>
              <a:gd name="connsiteX499" fmla="*/ 1267691 w 5805054"/>
              <a:gd name="connsiteY499" fmla="*/ 2681604 h 3554440"/>
              <a:gd name="connsiteX500" fmla="*/ 1219200 w 5805054"/>
              <a:gd name="connsiteY500" fmla="*/ 2653895 h 3554440"/>
              <a:gd name="connsiteX501" fmla="*/ 1219200 w 5805054"/>
              <a:gd name="connsiteY501" fmla="*/ 2653895 h 3554440"/>
              <a:gd name="connsiteX502" fmla="*/ 1191491 w 5805054"/>
              <a:gd name="connsiteY502" fmla="*/ 2646967 h 3554440"/>
              <a:gd name="connsiteX503" fmla="*/ 1163782 w 5805054"/>
              <a:gd name="connsiteY503" fmla="*/ 2633113 h 3554440"/>
              <a:gd name="connsiteX504" fmla="*/ 1156854 w 5805054"/>
              <a:gd name="connsiteY504" fmla="*/ 2605404 h 3554440"/>
              <a:gd name="connsiteX505" fmla="*/ 1073727 w 5805054"/>
              <a:gd name="connsiteY505" fmla="*/ 2605404 h 3554440"/>
              <a:gd name="connsiteX506" fmla="*/ 1073727 w 5805054"/>
              <a:gd name="connsiteY506" fmla="*/ 2605404 h 3554440"/>
              <a:gd name="connsiteX507" fmla="*/ 1059873 w 5805054"/>
              <a:gd name="connsiteY507" fmla="*/ 2584622 h 3554440"/>
              <a:gd name="connsiteX508" fmla="*/ 1018309 w 5805054"/>
              <a:gd name="connsiteY508" fmla="*/ 2556913 h 3554440"/>
              <a:gd name="connsiteX509" fmla="*/ 969818 w 5805054"/>
              <a:gd name="connsiteY509" fmla="*/ 2536131 h 3554440"/>
              <a:gd name="connsiteX510" fmla="*/ 928254 w 5805054"/>
              <a:gd name="connsiteY510" fmla="*/ 2543058 h 3554440"/>
              <a:gd name="connsiteX511" fmla="*/ 921327 w 5805054"/>
              <a:gd name="connsiteY511" fmla="*/ 2522277 h 3554440"/>
              <a:gd name="connsiteX512" fmla="*/ 900545 w 5805054"/>
              <a:gd name="connsiteY512" fmla="*/ 2508422 h 3554440"/>
              <a:gd name="connsiteX513" fmla="*/ 886691 w 5805054"/>
              <a:gd name="connsiteY513" fmla="*/ 2480713 h 3554440"/>
              <a:gd name="connsiteX514" fmla="*/ 865909 w 5805054"/>
              <a:gd name="connsiteY514" fmla="*/ 2480713 h 3554440"/>
              <a:gd name="connsiteX515" fmla="*/ 852054 w 5805054"/>
              <a:gd name="connsiteY515" fmla="*/ 2459931 h 3554440"/>
              <a:gd name="connsiteX516" fmla="*/ 817418 w 5805054"/>
              <a:gd name="connsiteY516" fmla="*/ 2446077 h 3554440"/>
              <a:gd name="connsiteX517" fmla="*/ 817418 w 5805054"/>
              <a:gd name="connsiteY517" fmla="*/ 2446077 h 3554440"/>
              <a:gd name="connsiteX518" fmla="*/ 768927 w 5805054"/>
              <a:gd name="connsiteY518" fmla="*/ 2404513 h 3554440"/>
              <a:gd name="connsiteX519" fmla="*/ 685800 w 5805054"/>
              <a:gd name="connsiteY519" fmla="*/ 2390658 h 3554440"/>
              <a:gd name="connsiteX520" fmla="*/ 671945 w 5805054"/>
              <a:gd name="connsiteY520" fmla="*/ 2362949 h 3554440"/>
              <a:gd name="connsiteX521" fmla="*/ 581891 w 5805054"/>
              <a:gd name="connsiteY521" fmla="*/ 2376804 h 3554440"/>
              <a:gd name="connsiteX522" fmla="*/ 581891 w 5805054"/>
              <a:gd name="connsiteY522" fmla="*/ 2356022 h 3554440"/>
              <a:gd name="connsiteX523" fmla="*/ 512618 w 5805054"/>
              <a:gd name="connsiteY523" fmla="*/ 2349095 h 3554440"/>
              <a:gd name="connsiteX524" fmla="*/ 512618 w 5805054"/>
              <a:gd name="connsiteY524" fmla="*/ 2328313 h 3554440"/>
              <a:gd name="connsiteX525" fmla="*/ 498764 w 5805054"/>
              <a:gd name="connsiteY525" fmla="*/ 2328313 h 3554440"/>
              <a:gd name="connsiteX526" fmla="*/ 498764 w 5805054"/>
              <a:gd name="connsiteY526" fmla="*/ 2279822 h 3554440"/>
              <a:gd name="connsiteX527" fmla="*/ 498764 w 5805054"/>
              <a:gd name="connsiteY527" fmla="*/ 2279822 h 3554440"/>
              <a:gd name="connsiteX528" fmla="*/ 484909 w 5805054"/>
              <a:gd name="connsiteY528" fmla="*/ 2259040 h 3554440"/>
              <a:gd name="connsiteX529" fmla="*/ 464127 w 5805054"/>
              <a:gd name="connsiteY529" fmla="*/ 2238258 h 3554440"/>
              <a:gd name="connsiteX530" fmla="*/ 464127 w 5805054"/>
              <a:gd name="connsiteY530" fmla="*/ 2217477 h 3554440"/>
              <a:gd name="connsiteX531" fmla="*/ 450273 w 5805054"/>
              <a:gd name="connsiteY531" fmla="*/ 2210549 h 3554440"/>
              <a:gd name="connsiteX532" fmla="*/ 450273 w 5805054"/>
              <a:gd name="connsiteY532" fmla="*/ 2203622 h 3554440"/>
              <a:gd name="connsiteX533" fmla="*/ 394854 w 5805054"/>
              <a:gd name="connsiteY533" fmla="*/ 2162058 h 3554440"/>
              <a:gd name="connsiteX534" fmla="*/ 408709 w 5805054"/>
              <a:gd name="connsiteY534" fmla="*/ 2127422 h 3554440"/>
              <a:gd name="connsiteX535" fmla="*/ 387927 w 5805054"/>
              <a:gd name="connsiteY535" fmla="*/ 2113567 h 3554440"/>
              <a:gd name="connsiteX536" fmla="*/ 374073 w 5805054"/>
              <a:gd name="connsiteY536" fmla="*/ 2099713 h 3554440"/>
              <a:gd name="connsiteX537" fmla="*/ 332509 w 5805054"/>
              <a:gd name="connsiteY537" fmla="*/ 2099713 h 3554440"/>
              <a:gd name="connsiteX538" fmla="*/ 325582 w 5805054"/>
              <a:gd name="connsiteY538" fmla="*/ 2072004 h 3554440"/>
              <a:gd name="connsiteX539" fmla="*/ 297873 w 5805054"/>
              <a:gd name="connsiteY539" fmla="*/ 2044295 h 3554440"/>
              <a:gd name="connsiteX540" fmla="*/ 270164 w 5805054"/>
              <a:gd name="connsiteY540" fmla="*/ 2044295 h 3554440"/>
              <a:gd name="connsiteX541" fmla="*/ 249382 w 5805054"/>
              <a:gd name="connsiteY541" fmla="*/ 2016586 h 3554440"/>
              <a:gd name="connsiteX542" fmla="*/ 221673 w 5805054"/>
              <a:gd name="connsiteY542" fmla="*/ 2016586 h 3554440"/>
              <a:gd name="connsiteX543" fmla="*/ 187036 w 5805054"/>
              <a:gd name="connsiteY543" fmla="*/ 2002731 h 3554440"/>
              <a:gd name="connsiteX544" fmla="*/ 187036 w 5805054"/>
              <a:gd name="connsiteY544" fmla="*/ 1981949 h 3554440"/>
              <a:gd name="connsiteX545" fmla="*/ 180109 w 5805054"/>
              <a:gd name="connsiteY545" fmla="*/ 1961167 h 3554440"/>
              <a:gd name="connsiteX546" fmla="*/ 193964 w 5805054"/>
              <a:gd name="connsiteY546" fmla="*/ 1919604 h 3554440"/>
              <a:gd name="connsiteX547" fmla="*/ 193964 w 5805054"/>
              <a:gd name="connsiteY547" fmla="*/ 1919604 h 3554440"/>
              <a:gd name="connsiteX548" fmla="*/ 193964 w 5805054"/>
              <a:gd name="connsiteY548" fmla="*/ 1878040 h 3554440"/>
              <a:gd name="connsiteX549" fmla="*/ 159327 w 5805054"/>
              <a:gd name="connsiteY549" fmla="*/ 1843404 h 3554440"/>
              <a:gd name="connsiteX550" fmla="*/ 145473 w 5805054"/>
              <a:gd name="connsiteY550" fmla="*/ 1829549 h 3554440"/>
              <a:gd name="connsiteX551" fmla="*/ 145473 w 5805054"/>
              <a:gd name="connsiteY551" fmla="*/ 1794913 h 3554440"/>
              <a:gd name="connsiteX552" fmla="*/ 131618 w 5805054"/>
              <a:gd name="connsiteY552" fmla="*/ 1781058 h 3554440"/>
              <a:gd name="connsiteX553" fmla="*/ 131618 w 5805054"/>
              <a:gd name="connsiteY553" fmla="*/ 1774131 h 3554440"/>
              <a:gd name="connsiteX554" fmla="*/ 117764 w 5805054"/>
              <a:gd name="connsiteY554" fmla="*/ 1760277 h 3554440"/>
              <a:gd name="connsiteX555" fmla="*/ 90054 w 5805054"/>
              <a:gd name="connsiteY555" fmla="*/ 1718713 h 3554440"/>
              <a:gd name="connsiteX556" fmla="*/ 131618 w 5805054"/>
              <a:gd name="connsiteY556" fmla="*/ 1677149 h 3554440"/>
              <a:gd name="connsiteX557" fmla="*/ 124691 w 5805054"/>
              <a:gd name="connsiteY557" fmla="*/ 1649440 h 3554440"/>
              <a:gd name="connsiteX558" fmla="*/ 90054 w 5805054"/>
              <a:gd name="connsiteY558" fmla="*/ 1614804 h 3554440"/>
              <a:gd name="connsiteX559" fmla="*/ 76200 w 5805054"/>
              <a:gd name="connsiteY559" fmla="*/ 1573240 h 3554440"/>
              <a:gd name="connsiteX560" fmla="*/ 76200 w 5805054"/>
              <a:gd name="connsiteY560" fmla="*/ 1545531 h 3554440"/>
              <a:gd name="connsiteX561" fmla="*/ 117764 w 5805054"/>
              <a:gd name="connsiteY561" fmla="*/ 1538604 h 3554440"/>
              <a:gd name="connsiteX562" fmla="*/ 138545 w 5805054"/>
              <a:gd name="connsiteY562" fmla="*/ 1524749 h 3554440"/>
              <a:gd name="connsiteX563" fmla="*/ 117764 w 5805054"/>
              <a:gd name="connsiteY563" fmla="*/ 1497040 h 3554440"/>
              <a:gd name="connsiteX564" fmla="*/ 96982 w 5805054"/>
              <a:gd name="connsiteY564" fmla="*/ 1476258 h 3554440"/>
              <a:gd name="connsiteX565" fmla="*/ 69273 w 5805054"/>
              <a:gd name="connsiteY565" fmla="*/ 1490113 h 3554440"/>
              <a:gd name="connsiteX566" fmla="*/ 76200 w 5805054"/>
              <a:gd name="connsiteY566" fmla="*/ 1420840 h 3554440"/>
              <a:gd name="connsiteX567" fmla="*/ 13854 w 5805054"/>
              <a:gd name="connsiteY567" fmla="*/ 1344640 h 3554440"/>
              <a:gd name="connsiteX568" fmla="*/ 13854 w 5805054"/>
              <a:gd name="connsiteY568" fmla="*/ 1303077 h 3554440"/>
              <a:gd name="connsiteX569" fmla="*/ 13854 w 5805054"/>
              <a:gd name="connsiteY569" fmla="*/ 1261513 h 3554440"/>
              <a:gd name="connsiteX570" fmla="*/ 0 w 5805054"/>
              <a:gd name="connsiteY570" fmla="*/ 1233804 h 3554440"/>
              <a:gd name="connsiteX571" fmla="*/ 48491 w 5805054"/>
              <a:gd name="connsiteY571" fmla="*/ 1233804 h 3554440"/>
              <a:gd name="connsiteX572" fmla="*/ 48491 w 5805054"/>
              <a:gd name="connsiteY572" fmla="*/ 1178386 h 3554440"/>
              <a:gd name="connsiteX573" fmla="*/ 34636 w 5805054"/>
              <a:gd name="connsiteY573" fmla="*/ 1157604 h 3554440"/>
              <a:gd name="connsiteX574" fmla="*/ 20782 w 5805054"/>
              <a:gd name="connsiteY574" fmla="*/ 1129895 h 3554440"/>
              <a:gd name="connsiteX575" fmla="*/ 0 w 5805054"/>
              <a:gd name="connsiteY575" fmla="*/ 1109113 h 3554440"/>
              <a:gd name="connsiteX576" fmla="*/ 41564 w 5805054"/>
              <a:gd name="connsiteY576" fmla="*/ 1067549 h 3554440"/>
              <a:gd name="connsiteX577" fmla="*/ 83127 w 5805054"/>
              <a:gd name="connsiteY577" fmla="*/ 1060622 h 3554440"/>
              <a:gd name="connsiteX578" fmla="*/ 76200 w 5805054"/>
              <a:gd name="connsiteY578" fmla="*/ 1039840 h 3554440"/>
              <a:gd name="connsiteX579" fmla="*/ 55418 w 5805054"/>
              <a:gd name="connsiteY579" fmla="*/ 1032913 h 3554440"/>
              <a:gd name="connsiteX580" fmla="*/ 96982 w 5805054"/>
              <a:gd name="connsiteY580" fmla="*/ 1012131 h 3554440"/>
              <a:gd name="connsiteX581" fmla="*/ 76200 w 5805054"/>
              <a:gd name="connsiteY581" fmla="*/ 998277 h 3554440"/>
              <a:gd name="connsiteX582" fmla="*/ 76200 w 5805054"/>
              <a:gd name="connsiteY582" fmla="*/ 942858 h 3554440"/>
              <a:gd name="connsiteX583" fmla="*/ 96982 w 5805054"/>
              <a:gd name="connsiteY583" fmla="*/ 894367 h 3554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</a:cxnLst>
            <a:rect l="l" t="t" r="r" b="b"/>
            <a:pathLst>
              <a:path w="5805054" h="3554440">
                <a:moveTo>
                  <a:pt x="96982" y="894367"/>
                </a:moveTo>
                <a:lnTo>
                  <a:pt x="90054" y="811240"/>
                </a:lnTo>
                <a:lnTo>
                  <a:pt x="83127" y="783531"/>
                </a:lnTo>
                <a:lnTo>
                  <a:pt x="124691" y="741967"/>
                </a:lnTo>
                <a:lnTo>
                  <a:pt x="124691" y="714258"/>
                </a:lnTo>
                <a:lnTo>
                  <a:pt x="166254" y="679622"/>
                </a:lnTo>
                <a:cubicBezTo>
                  <a:pt x="180839" y="635867"/>
                  <a:pt x="180109" y="652662"/>
                  <a:pt x="180109" y="631131"/>
                </a:cubicBezTo>
                <a:lnTo>
                  <a:pt x="180109" y="631131"/>
                </a:lnTo>
                <a:lnTo>
                  <a:pt x="193964" y="575713"/>
                </a:lnTo>
                <a:lnTo>
                  <a:pt x="235527" y="492586"/>
                </a:lnTo>
                <a:lnTo>
                  <a:pt x="228600" y="457949"/>
                </a:lnTo>
                <a:lnTo>
                  <a:pt x="263236" y="388677"/>
                </a:lnTo>
                <a:lnTo>
                  <a:pt x="263236" y="347113"/>
                </a:lnTo>
                <a:cubicBezTo>
                  <a:pt x="320945" y="339900"/>
                  <a:pt x="337270" y="340186"/>
                  <a:pt x="311727" y="340186"/>
                </a:cubicBezTo>
                <a:lnTo>
                  <a:pt x="277091" y="305549"/>
                </a:lnTo>
                <a:lnTo>
                  <a:pt x="290945" y="284767"/>
                </a:lnTo>
                <a:lnTo>
                  <a:pt x="297873" y="263986"/>
                </a:lnTo>
                <a:lnTo>
                  <a:pt x="263236" y="243204"/>
                </a:lnTo>
                <a:lnTo>
                  <a:pt x="270164" y="153149"/>
                </a:lnTo>
                <a:lnTo>
                  <a:pt x="290945" y="125440"/>
                </a:lnTo>
                <a:lnTo>
                  <a:pt x="290945" y="125440"/>
                </a:lnTo>
                <a:lnTo>
                  <a:pt x="290945" y="83877"/>
                </a:lnTo>
                <a:lnTo>
                  <a:pt x="270164" y="56167"/>
                </a:lnTo>
                <a:lnTo>
                  <a:pt x="353291" y="63095"/>
                </a:lnTo>
                <a:cubicBezTo>
                  <a:pt x="368003" y="99875"/>
                  <a:pt x="354710" y="97731"/>
                  <a:pt x="374073" y="97731"/>
                </a:cubicBezTo>
                <a:lnTo>
                  <a:pt x="408709" y="97731"/>
                </a:lnTo>
                <a:lnTo>
                  <a:pt x="429491" y="132367"/>
                </a:lnTo>
                <a:lnTo>
                  <a:pt x="457200" y="153149"/>
                </a:lnTo>
                <a:lnTo>
                  <a:pt x="457200" y="153149"/>
                </a:lnTo>
                <a:lnTo>
                  <a:pt x="429491" y="201640"/>
                </a:lnTo>
                <a:cubicBezTo>
                  <a:pt x="458833" y="230982"/>
                  <a:pt x="444138" y="229349"/>
                  <a:pt x="464127" y="229349"/>
                </a:cubicBezTo>
                <a:lnTo>
                  <a:pt x="477982" y="194713"/>
                </a:lnTo>
                <a:lnTo>
                  <a:pt x="526473" y="146222"/>
                </a:lnTo>
                <a:lnTo>
                  <a:pt x="498764" y="90804"/>
                </a:lnTo>
                <a:lnTo>
                  <a:pt x="519545" y="70022"/>
                </a:lnTo>
                <a:lnTo>
                  <a:pt x="491836" y="35386"/>
                </a:lnTo>
                <a:lnTo>
                  <a:pt x="519545" y="21531"/>
                </a:lnTo>
                <a:lnTo>
                  <a:pt x="505691" y="749"/>
                </a:lnTo>
                <a:cubicBezTo>
                  <a:pt x="549444" y="15334"/>
                  <a:pt x="547254" y="0"/>
                  <a:pt x="547254" y="21531"/>
                </a:cubicBezTo>
                <a:lnTo>
                  <a:pt x="574964" y="21531"/>
                </a:lnTo>
                <a:lnTo>
                  <a:pt x="616527" y="28458"/>
                </a:lnTo>
                <a:lnTo>
                  <a:pt x="616527" y="28458"/>
                </a:lnTo>
                <a:lnTo>
                  <a:pt x="692727" y="35386"/>
                </a:lnTo>
                <a:lnTo>
                  <a:pt x="720436" y="70022"/>
                </a:lnTo>
                <a:lnTo>
                  <a:pt x="775854" y="70022"/>
                </a:lnTo>
                <a:cubicBezTo>
                  <a:pt x="791627" y="109452"/>
                  <a:pt x="778587" y="110219"/>
                  <a:pt x="803564" y="97731"/>
                </a:cubicBezTo>
                <a:lnTo>
                  <a:pt x="852054" y="97731"/>
                </a:lnTo>
                <a:lnTo>
                  <a:pt x="865909" y="111586"/>
                </a:lnTo>
                <a:lnTo>
                  <a:pt x="928254" y="111586"/>
                </a:lnTo>
                <a:lnTo>
                  <a:pt x="949036" y="125440"/>
                </a:lnTo>
                <a:lnTo>
                  <a:pt x="976745" y="125440"/>
                </a:lnTo>
                <a:lnTo>
                  <a:pt x="1018309" y="153149"/>
                </a:lnTo>
                <a:lnTo>
                  <a:pt x="1087582" y="173931"/>
                </a:lnTo>
                <a:lnTo>
                  <a:pt x="1149927" y="173931"/>
                </a:lnTo>
                <a:lnTo>
                  <a:pt x="1156854" y="180858"/>
                </a:lnTo>
                <a:lnTo>
                  <a:pt x="1253836" y="187786"/>
                </a:lnTo>
                <a:lnTo>
                  <a:pt x="1253836" y="187786"/>
                </a:lnTo>
                <a:cubicBezTo>
                  <a:pt x="1325407" y="194943"/>
                  <a:pt x="1323109" y="171507"/>
                  <a:pt x="1323109" y="201640"/>
                </a:cubicBezTo>
                <a:lnTo>
                  <a:pt x="1323109" y="201640"/>
                </a:lnTo>
                <a:cubicBezTo>
                  <a:pt x="1385441" y="206435"/>
                  <a:pt x="1447629" y="215495"/>
                  <a:pt x="1510145" y="215495"/>
                </a:cubicBezTo>
                <a:lnTo>
                  <a:pt x="1551709" y="236277"/>
                </a:lnTo>
                <a:lnTo>
                  <a:pt x="1607127" y="222422"/>
                </a:lnTo>
                <a:lnTo>
                  <a:pt x="1607127" y="222422"/>
                </a:lnTo>
                <a:lnTo>
                  <a:pt x="1669473" y="243204"/>
                </a:lnTo>
                <a:cubicBezTo>
                  <a:pt x="1710113" y="273684"/>
                  <a:pt x="1685637" y="263986"/>
                  <a:pt x="1745673" y="263986"/>
                </a:cubicBezTo>
                <a:cubicBezTo>
                  <a:pt x="1777862" y="255938"/>
                  <a:pt x="1763861" y="257058"/>
                  <a:pt x="1787236" y="257058"/>
                </a:cubicBezTo>
                <a:cubicBezTo>
                  <a:pt x="1799765" y="307168"/>
                  <a:pt x="1784643" y="284767"/>
                  <a:pt x="1863436" y="284767"/>
                </a:cubicBezTo>
                <a:cubicBezTo>
                  <a:pt x="1914147" y="270279"/>
                  <a:pt x="1911927" y="254103"/>
                  <a:pt x="1911927" y="277840"/>
                </a:cubicBezTo>
                <a:cubicBezTo>
                  <a:pt x="1949963" y="296859"/>
                  <a:pt x="1929309" y="291695"/>
                  <a:pt x="1974273" y="291695"/>
                </a:cubicBezTo>
                <a:lnTo>
                  <a:pt x="2057400" y="284767"/>
                </a:lnTo>
                <a:lnTo>
                  <a:pt x="2098964" y="305549"/>
                </a:lnTo>
                <a:lnTo>
                  <a:pt x="2140527" y="305549"/>
                </a:lnTo>
                <a:lnTo>
                  <a:pt x="2140527" y="305549"/>
                </a:lnTo>
                <a:cubicBezTo>
                  <a:pt x="2322938" y="319581"/>
                  <a:pt x="2320636" y="259190"/>
                  <a:pt x="2320636" y="326331"/>
                </a:cubicBezTo>
                <a:lnTo>
                  <a:pt x="2320636" y="326331"/>
                </a:lnTo>
                <a:lnTo>
                  <a:pt x="2833254" y="333258"/>
                </a:lnTo>
                <a:lnTo>
                  <a:pt x="2833254" y="354040"/>
                </a:lnTo>
                <a:lnTo>
                  <a:pt x="2854036" y="381749"/>
                </a:lnTo>
                <a:lnTo>
                  <a:pt x="2854036" y="381749"/>
                </a:lnTo>
                <a:cubicBezTo>
                  <a:pt x="2869160" y="328818"/>
                  <a:pt x="2851080" y="333258"/>
                  <a:pt x="2881745" y="333258"/>
                </a:cubicBezTo>
                <a:lnTo>
                  <a:pt x="3041073" y="360967"/>
                </a:lnTo>
                <a:lnTo>
                  <a:pt x="3048000" y="312477"/>
                </a:lnTo>
                <a:lnTo>
                  <a:pt x="3075709" y="312477"/>
                </a:lnTo>
                <a:lnTo>
                  <a:pt x="3089564" y="388677"/>
                </a:lnTo>
                <a:lnTo>
                  <a:pt x="3138054" y="388677"/>
                </a:lnTo>
                <a:lnTo>
                  <a:pt x="3165764" y="416386"/>
                </a:lnTo>
                <a:lnTo>
                  <a:pt x="3193473" y="388677"/>
                </a:lnTo>
                <a:lnTo>
                  <a:pt x="3193473" y="367895"/>
                </a:lnTo>
                <a:cubicBezTo>
                  <a:pt x="3224103" y="383209"/>
                  <a:pt x="3213881" y="374447"/>
                  <a:pt x="3228109" y="388677"/>
                </a:cubicBezTo>
                <a:lnTo>
                  <a:pt x="3276600" y="402531"/>
                </a:lnTo>
                <a:lnTo>
                  <a:pt x="3283527" y="444095"/>
                </a:lnTo>
                <a:lnTo>
                  <a:pt x="3283527" y="444095"/>
                </a:lnTo>
                <a:lnTo>
                  <a:pt x="3311236" y="430240"/>
                </a:lnTo>
                <a:lnTo>
                  <a:pt x="3352800" y="451022"/>
                </a:lnTo>
                <a:lnTo>
                  <a:pt x="3352800" y="464877"/>
                </a:lnTo>
                <a:cubicBezTo>
                  <a:pt x="3550028" y="457832"/>
                  <a:pt x="3592511" y="412202"/>
                  <a:pt x="3539836" y="464877"/>
                </a:cubicBezTo>
                <a:lnTo>
                  <a:pt x="3512127" y="485658"/>
                </a:lnTo>
                <a:lnTo>
                  <a:pt x="3456709" y="534149"/>
                </a:lnTo>
                <a:lnTo>
                  <a:pt x="3422073" y="575713"/>
                </a:lnTo>
                <a:lnTo>
                  <a:pt x="3422073" y="575713"/>
                </a:lnTo>
                <a:lnTo>
                  <a:pt x="3394364" y="603422"/>
                </a:lnTo>
                <a:lnTo>
                  <a:pt x="3345873" y="624204"/>
                </a:lnTo>
                <a:cubicBezTo>
                  <a:pt x="3348182" y="631131"/>
                  <a:pt x="3348238" y="639284"/>
                  <a:pt x="3352800" y="644986"/>
                </a:cubicBezTo>
                <a:cubicBezTo>
                  <a:pt x="3358001" y="651487"/>
                  <a:pt x="3373582" y="658840"/>
                  <a:pt x="3373582" y="658840"/>
                </a:cubicBezTo>
                <a:lnTo>
                  <a:pt x="3394364" y="658840"/>
                </a:lnTo>
                <a:cubicBezTo>
                  <a:pt x="3401671" y="614999"/>
                  <a:pt x="3387246" y="617277"/>
                  <a:pt x="3408218" y="617277"/>
                </a:cubicBezTo>
                <a:lnTo>
                  <a:pt x="3442854" y="610349"/>
                </a:lnTo>
                <a:lnTo>
                  <a:pt x="3463636" y="624204"/>
                </a:lnTo>
                <a:lnTo>
                  <a:pt x="3435927" y="651913"/>
                </a:lnTo>
                <a:cubicBezTo>
                  <a:pt x="3482584" y="659689"/>
                  <a:pt x="3464928" y="652559"/>
                  <a:pt x="3491345" y="665767"/>
                </a:cubicBezTo>
                <a:lnTo>
                  <a:pt x="3491345" y="665767"/>
                </a:lnTo>
                <a:cubicBezTo>
                  <a:pt x="3555986" y="658585"/>
                  <a:pt x="3553691" y="679750"/>
                  <a:pt x="3553691" y="651913"/>
                </a:cubicBezTo>
                <a:lnTo>
                  <a:pt x="3560618" y="638058"/>
                </a:lnTo>
                <a:lnTo>
                  <a:pt x="3553691" y="610349"/>
                </a:lnTo>
                <a:lnTo>
                  <a:pt x="3567545" y="610349"/>
                </a:lnTo>
                <a:lnTo>
                  <a:pt x="3567545" y="610349"/>
                </a:lnTo>
                <a:lnTo>
                  <a:pt x="3629891" y="624204"/>
                </a:lnTo>
                <a:cubicBezTo>
                  <a:pt x="3637198" y="580362"/>
                  <a:pt x="3636818" y="596686"/>
                  <a:pt x="3636818" y="575713"/>
                </a:cubicBezTo>
                <a:cubicBezTo>
                  <a:pt x="3680507" y="524743"/>
                  <a:pt x="3663328" y="542276"/>
                  <a:pt x="3685309" y="520295"/>
                </a:cubicBezTo>
                <a:lnTo>
                  <a:pt x="3706091" y="548004"/>
                </a:lnTo>
                <a:cubicBezTo>
                  <a:pt x="3691506" y="591758"/>
                  <a:pt x="3692236" y="574963"/>
                  <a:pt x="3692236" y="596495"/>
                </a:cubicBezTo>
                <a:lnTo>
                  <a:pt x="3713018" y="617277"/>
                </a:lnTo>
                <a:lnTo>
                  <a:pt x="3754582" y="617277"/>
                </a:lnTo>
                <a:lnTo>
                  <a:pt x="3754582" y="617277"/>
                </a:lnTo>
                <a:lnTo>
                  <a:pt x="3782291" y="631131"/>
                </a:lnTo>
                <a:lnTo>
                  <a:pt x="3782291" y="631131"/>
                </a:lnTo>
                <a:lnTo>
                  <a:pt x="3844636" y="651913"/>
                </a:lnTo>
                <a:lnTo>
                  <a:pt x="3844636" y="651913"/>
                </a:lnTo>
                <a:lnTo>
                  <a:pt x="3893127" y="617277"/>
                </a:lnTo>
                <a:lnTo>
                  <a:pt x="4024745" y="596495"/>
                </a:lnTo>
                <a:lnTo>
                  <a:pt x="4094018" y="644986"/>
                </a:lnTo>
                <a:lnTo>
                  <a:pt x="4135582" y="651913"/>
                </a:lnTo>
                <a:lnTo>
                  <a:pt x="4135582" y="651913"/>
                </a:lnTo>
                <a:cubicBezTo>
                  <a:pt x="4067180" y="689913"/>
                  <a:pt x="4097010" y="686549"/>
                  <a:pt x="4052454" y="686549"/>
                </a:cubicBezTo>
                <a:lnTo>
                  <a:pt x="3941618" y="679622"/>
                </a:lnTo>
                <a:lnTo>
                  <a:pt x="3941618" y="679622"/>
                </a:lnTo>
                <a:lnTo>
                  <a:pt x="3906982" y="686549"/>
                </a:lnTo>
                <a:lnTo>
                  <a:pt x="3906982" y="721186"/>
                </a:lnTo>
                <a:lnTo>
                  <a:pt x="3844636" y="721186"/>
                </a:lnTo>
                <a:lnTo>
                  <a:pt x="3823854" y="783531"/>
                </a:lnTo>
                <a:lnTo>
                  <a:pt x="3789218" y="804313"/>
                </a:lnTo>
                <a:lnTo>
                  <a:pt x="3768436" y="783531"/>
                </a:lnTo>
                <a:lnTo>
                  <a:pt x="3768436" y="908222"/>
                </a:lnTo>
                <a:cubicBezTo>
                  <a:pt x="3717659" y="915476"/>
                  <a:pt x="3736273" y="915149"/>
                  <a:pt x="3713018" y="915149"/>
                </a:cubicBezTo>
                <a:lnTo>
                  <a:pt x="3719945" y="956713"/>
                </a:lnTo>
                <a:cubicBezTo>
                  <a:pt x="3759200" y="931313"/>
                  <a:pt x="3793082" y="894459"/>
                  <a:pt x="3837709" y="880513"/>
                </a:cubicBezTo>
                <a:cubicBezTo>
                  <a:pt x="3851115" y="876324"/>
                  <a:pt x="3830782" y="922077"/>
                  <a:pt x="3830782" y="922077"/>
                </a:cubicBezTo>
                <a:lnTo>
                  <a:pt x="3803073" y="984422"/>
                </a:lnTo>
                <a:cubicBezTo>
                  <a:pt x="3779872" y="1092693"/>
                  <a:pt x="3782291" y="1048343"/>
                  <a:pt x="3782291" y="1116040"/>
                </a:cubicBezTo>
                <a:cubicBezTo>
                  <a:pt x="3789948" y="1169642"/>
                  <a:pt x="3781916" y="1149927"/>
                  <a:pt x="3796145" y="1178386"/>
                </a:cubicBezTo>
                <a:cubicBezTo>
                  <a:pt x="3803469" y="1273588"/>
                  <a:pt x="3776145" y="1281904"/>
                  <a:pt x="3816927" y="1261513"/>
                </a:cubicBezTo>
                <a:lnTo>
                  <a:pt x="3844636" y="1303077"/>
                </a:lnTo>
                <a:cubicBezTo>
                  <a:pt x="3860124" y="1349538"/>
                  <a:pt x="3845429" y="1351171"/>
                  <a:pt x="3872345" y="1337713"/>
                </a:cubicBezTo>
                <a:cubicBezTo>
                  <a:pt x="3890818" y="1328477"/>
                  <a:pt x="3908962" y="1318550"/>
                  <a:pt x="3927764" y="1310004"/>
                </a:cubicBezTo>
                <a:cubicBezTo>
                  <a:pt x="3934411" y="1306983"/>
                  <a:pt x="3948545" y="1303077"/>
                  <a:pt x="3948545" y="1303077"/>
                </a:cubicBezTo>
                <a:cubicBezTo>
                  <a:pt x="3970237" y="1252463"/>
                  <a:pt x="3969327" y="1272172"/>
                  <a:pt x="3969327" y="1247658"/>
                </a:cubicBezTo>
                <a:cubicBezTo>
                  <a:pt x="3946354" y="1178741"/>
                  <a:pt x="3926639" y="1185313"/>
                  <a:pt x="3969327" y="1185313"/>
                </a:cubicBezTo>
                <a:lnTo>
                  <a:pt x="3983182" y="1185313"/>
                </a:lnTo>
                <a:cubicBezTo>
                  <a:pt x="3990301" y="1099885"/>
                  <a:pt x="3990109" y="1129991"/>
                  <a:pt x="3990109" y="1095258"/>
                </a:cubicBezTo>
                <a:cubicBezTo>
                  <a:pt x="3930805" y="1043367"/>
                  <a:pt x="3923714" y="1068722"/>
                  <a:pt x="3941618" y="1032913"/>
                </a:cubicBezTo>
                <a:lnTo>
                  <a:pt x="3920836" y="887440"/>
                </a:lnTo>
                <a:cubicBezTo>
                  <a:pt x="4006978" y="851548"/>
                  <a:pt x="3982738" y="874030"/>
                  <a:pt x="4010891" y="845877"/>
                </a:cubicBezTo>
                <a:lnTo>
                  <a:pt x="4031673" y="825095"/>
                </a:lnTo>
                <a:lnTo>
                  <a:pt x="4031673" y="783531"/>
                </a:lnTo>
                <a:lnTo>
                  <a:pt x="4031673" y="783531"/>
                </a:lnTo>
                <a:cubicBezTo>
                  <a:pt x="4061193" y="739250"/>
                  <a:pt x="4047608" y="753741"/>
                  <a:pt x="4066309" y="735040"/>
                </a:cubicBezTo>
                <a:cubicBezTo>
                  <a:pt x="4082473" y="732731"/>
                  <a:pt x="4098472" y="728113"/>
                  <a:pt x="4114800" y="728113"/>
                </a:cubicBezTo>
                <a:cubicBezTo>
                  <a:pt x="4122102" y="728113"/>
                  <a:pt x="4135582" y="735040"/>
                  <a:pt x="4135582" y="735040"/>
                </a:cubicBezTo>
                <a:cubicBezTo>
                  <a:pt x="4179423" y="742347"/>
                  <a:pt x="4177145" y="727922"/>
                  <a:pt x="4177145" y="748895"/>
                </a:cubicBezTo>
                <a:cubicBezTo>
                  <a:pt x="4236639" y="830697"/>
                  <a:pt x="4232564" y="793688"/>
                  <a:pt x="4232564" y="845877"/>
                </a:cubicBezTo>
                <a:lnTo>
                  <a:pt x="4218709" y="915149"/>
                </a:lnTo>
                <a:cubicBezTo>
                  <a:pt x="4189967" y="972633"/>
                  <a:pt x="4191000" y="949914"/>
                  <a:pt x="4191000" y="977495"/>
                </a:cubicBezTo>
                <a:lnTo>
                  <a:pt x="4197927" y="1019058"/>
                </a:lnTo>
                <a:lnTo>
                  <a:pt x="4197927" y="1019058"/>
                </a:lnTo>
                <a:cubicBezTo>
                  <a:pt x="4233906" y="968688"/>
                  <a:pt x="4212700" y="970567"/>
                  <a:pt x="4239491" y="970567"/>
                </a:cubicBezTo>
                <a:cubicBezTo>
                  <a:pt x="4273731" y="936327"/>
                  <a:pt x="4254138" y="942858"/>
                  <a:pt x="4294909" y="942858"/>
                </a:cubicBezTo>
                <a:cubicBezTo>
                  <a:pt x="4330234" y="1055899"/>
                  <a:pt x="4290837" y="1053695"/>
                  <a:pt x="4336473" y="1053695"/>
                </a:cubicBezTo>
                <a:cubicBezTo>
                  <a:pt x="4366473" y="1106196"/>
                  <a:pt x="4382798" y="1102186"/>
                  <a:pt x="4350327" y="1102186"/>
                </a:cubicBezTo>
                <a:cubicBezTo>
                  <a:pt x="4273014" y="1242754"/>
                  <a:pt x="4274127" y="1188025"/>
                  <a:pt x="4274127" y="1247658"/>
                </a:cubicBezTo>
                <a:cubicBezTo>
                  <a:pt x="4331079" y="1311730"/>
                  <a:pt x="4301740" y="1310004"/>
                  <a:pt x="4336473" y="1310004"/>
                </a:cubicBezTo>
                <a:lnTo>
                  <a:pt x="4398818" y="1316931"/>
                </a:lnTo>
                <a:cubicBezTo>
                  <a:pt x="4409821" y="1261917"/>
                  <a:pt x="4393971" y="1282295"/>
                  <a:pt x="4468091" y="1282295"/>
                </a:cubicBezTo>
                <a:lnTo>
                  <a:pt x="4509654" y="1275367"/>
                </a:lnTo>
                <a:cubicBezTo>
                  <a:pt x="4514272" y="1249967"/>
                  <a:pt x="4513579" y="1222997"/>
                  <a:pt x="4523509" y="1199167"/>
                </a:cubicBezTo>
                <a:cubicBezTo>
                  <a:pt x="4526318" y="1192427"/>
                  <a:pt x="4544291" y="1192240"/>
                  <a:pt x="4544291" y="1192240"/>
                </a:cubicBezTo>
                <a:lnTo>
                  <a:pt x="4696691" y="1060622"/>
                </a:lnTo>
                <a:lnTo>
                  <a:pt x="4689764" y="977495"/>
                </a:lnTo>
                <a:lnTo>
                  <a:pt x="4862945" y="970567"/>
                </a:lnTo>
                <a:cubicBezTo>
                  <a:pt x="4872294" y="968769"/>
                  <a:pt x="4869873" y="942858"/>
                  <a:pt x="4869873" y="942858"/>
                </a:cubicBezTo>
                <a:lnTo>
                  <a:pt x="4869873" y="942858"/>
                </a:lnTo>
                <a:cubicBezTo>
                  <a:pt x="4944554" y="883113"/>
                  <a:pt x="4939145" y="917011"/>
                  <a:pt x="4939145" y="866658"/>
                </a:cubicBezTo>
                <a:cubicBezTo>
                  <a:pt x="4936836" y="859731"/>
                  <a:pt x="4935483" y="852408"/>
                  <a:pt x="4932218" y="845877"/>
                </a:cubicBezTo>
                <a:cubicBezTo>
                  <a:pt x="4924384" y="830210"/>
                  <a:pt x="4921179" y="827910"/>
                  <a:pt x="4911436" y="818167"/>
                </a:cubicBezTo>
                <a:lnTo>
                  <a:pt x="4911436" y="818167"/>
                </a:lnTo>
                <a:lnTo>
                  <a:pt x="4911436" y="769677"/>
                </a:lnTo>
                <a:cubicBezTo>
                  <a:pt x="4991102" y="782954"/>
                  <a:pt x="5007841" y="812683"/>
                  <a:pt x="4987636" y="741967"/>
                </a:cubicBezTo>
                <a:cubicBezTo>
                  <a:pt x="4986739" y="738827"/>
                  <a:pt x="4983018" y="737349"/>
                  <a:pt x="4980709" y="735040"/>
                </a:cubicBezTo>
                <a:cubicBezTo>
                  <a:pt x="5021147" y="671495"/>
                  <a:pt x="5006935" y="664975"/>
                  <a:pt x="5056909" y="644986"/>
                </a:cubicBezTo>
                <a:cubicBezTo>
                  <a:pt x="5059053" y="644128"/>
                  <a:pt x="5061527" y="644986"/>
                  <a:pt x="5063836" y="644986"/>
                </a:cubicBezTo>
                <a:lnTo>
                  <a:pt x="5063836" y="644986"/>
                </a:lnTo>
                <a:lnTo>
                  <a:pt x="5146964" y="596495"/>
                </a:lnTo>
                <a:cubicBezTo>
                  <a:pt x="5193425" y="611982"/>
                  <a:pt x="5175465" y="616880"/>
                  <a:pt x="5202382" y="603422"/>
                </a:cubicBezTo>
                <a:lnTo>
                  <a:pt x="5264727" y="596495"/>
                </a:lnTo>
                <a:lnTo>
                  <a:pt x="5361709" y="582640"/>
                </a:lnTo>
                <a:lnTo>
                  <a:pt x="5444836" y="506440"/>
                </a:lnTo>
                <a:lnTo>
                  <a:pt x="5444836" y="374822"/>
                </a:lnTo>
                <a:cubicBezTo>
                  <a:pt x="5452091" y="324045"/>
                  <a:pt x="5451764" y="342659"/>
                  <a:pt x="5451764" y="319404"/>
                </a:cubicBezTo>
                <a:cubicBezTo>
                  <a:pt x="5447146" y="296313"/>
                  <a:pt x="5434579" y="273443"/>
                  <a:pt x="5437909" y="250131"/>
                </a:cubicBezTo>
                <a:cubicBezTo>
                  <a:pt x="5439756" y="237200"/>
                  <a:pt x="5465618" y="222422"/>
                  <a:pt x="5465618" y="222422"/>
                </a:cubicBezTo>
                <a:cubicBezTo>
                  <a:pt x="5502563" y="185477"/>
                  <a:pt x="5488708" y="176241"/>
                  <a:pt x="5507182" y="194713"/>
                </a:cubicBezTo>
                <a:lnTo>
                  <a:pt x="5548745" y="194713"/>
                </a:lnTo>
                <a:cubicBezTo>
                  <a:pt x="5585932" y="164964"/>
                  <a:pt x="5572927" y="156549"/>
                  <a:pt x="5590309" y="173931"/>
                </a:cubicBezTo>
                <a:cubicBezTo>
                  <a:pt x="5654199" y="244921"/>
                  <a:pt x="5621588" y="243204"/>
                  <a:pt x="5659582" y="243204"/>
                </a:cubicBezTo>
                <a:lnTo>
                  <a:pt x="5652654" y="319404"/>
                </a:lnTo>
                <a:cubicBezTo>
                  <a:pt x="5714209" y="388652"/>
                  <a:pt x="5708073" y="353944"/>
                  <a:pt x="5708073" y="409458"/>
                </a:cubicBezTo>
                <a:lnTo>
                  <a:pt x="5749636" y="451022"/>
                </a:lnTo>
                <a:lnTo>
                  <a:pt x="5763491" y="457949"/>
                </a:lnTo>
                <a:lnTo>
                  <a:pt x="5770418" y="416386"/>
                </a:lnTo>
                <a:lnTo>
                  <a:pt x="5805054" y="464877"/>
                </a:lnTo>
                <a:lnTo>
                  <a:pt x="5770418" y="520295"/>
                </a:lnTo>
                <a:lnTo>
                  <a:pt x="5701145" y="603422"/>
                </a:lnTo>
                <a:lnTo>
                  <a:pt x="5618018" y="638058"/>
                </a:lnTo>
                <a:cubicBezTo>
                  <a:pt x="5597236" y="651913"/>
                  <a:pt x="5574238" y="662914"/>
                  <a:pt x="5555673" y="679622"/>
                </a:cubicBezTo>
                <a:cubicBezTo>
                  <a:pt x="5550245" y="684507"/>
                  <a:pt x="5548745" y="700404"/>
                  <a:pt x="5548745" y="700404"/>
                </a:cubicBezTo>
                <a:lnTo>
                  <a:pt x="5548745" y="700404"/>
                </a:lnTo>
                <a:lnTo>
                  <a:pt x="5521036" y="755822"/>
                </a:lnTo>
                <a:cubicBezTo>
                  <a:pt x="5505117" y="787662"/>
                  <a:pt x="5507182" y="773205"/>
                  <a:pt x="5507182" y="797386"/>
                </a:cubicBezTo>
                <a:cubicBezTo>
                  <a:pt x="5498574" y="831815"/>
                  <a:pt x="5500254" y="815574"/>
                  <a:pt x="5500254" y="845877"/>
                </a:cubicBezTo>
                <a:lnTo>
                  <a:pt x="5500254" y="852804"/>
                </a:lnTo>
                <a:lnTo>
                  <a:pt x="5500254" y="942858"/>
                </a:lnTo>
                <a:lnTo>
                  <a:pt x="5521036" y="984422"/>
                </a:lnTo>
                <a:lnTo>
                  <a:pt x="5604164" y="1005204"/>
                </a:lnTo>
                <a:lnTo>
                  <a:pt x="5597236" y="970567"/>
                </a:lnTo>
                <a:lnTo>
                  <a:pt x="5624945" y="1005204"/>
                </a:lnTo>
                <a:lnTo>
                  <a:pt x="5604164" y="1032913"/>
                </a:lnTo>
                <a:lnTo>
                  <a:pt x="5562600" y="1032913"/>
                </a:lnTo>
                <a:lnTo>
                  <a:pt x="5507182" y="1074477"/>
                </a:lnTo>
                <a:cubicBezTo>
                  <a:pt x="5482104" y="1091195"/>
                  <a:pt x="5493847" y="1084608"/>
                  <a:pt x="5472545" y="1095258"/>
                </a:cubicBezTo>
                <a:lnTo>
                  <a:pt x="5424054" y="1109113"/>
                </a:lnTo>
                <a:lnTo>
                  <a:pt x="5424054" y="1109113"/>
                </a:lnTo>
                <a:cubicBezTo>
                  <a:pt x="5405581" y="1113731"/>
                  <a:pt x="5387006" y="1117957"/>
                  <a:pt x="5368636" y="1122967"/>
                </a:cubicBezTo>
                <a:cubicBezTo>
                  <a:pt x="5361591" y="1124888"/>
                  <a:pt x="5347854" y="1129895"/>
                  <a:pt x="5347854" y="1129895"/>
                </a:cubicBezTo>
                <a:lnTo>
                  <a:pt x="5313218" y="1157604"/>
                </a:lnTo>
                <a:lnTo>
                  <a:pt x="5313218" y="1157604"/>
                </a:lnTo>
                <a:lnTo>
                  <a:pt x="5327073" y="1185313"/>
                </a:lnTo>
                <a:cubicBezTo>
                  <a:pt x="5363853" y="1170600"/>
                  <a:pt x="5361709" y="1183893"/>
                  <a:pt x="5361709" y="1164531"/>
                </a:cubicBezTo>
                <a:lnTo>
                  <a:pt x="5410200" y="1143749"/>
                </a:lnTo>
                <a:lnTo>
                  <a:pt x="5375564" y="1206095"/>
                </a:lnTo>
                <a:lnTo>
                  <a:pt x="5347854" y="1219949"/>
                </a:lnTo>
                <a:lnTo>
                  <a:pt x="5299364" y="1226877"/>
                </a:lnTo>
                <a:cubicBezTo>
                  <a:pt x="5275316" y="1250924"/>
                  <a:pt x="5288378" y="1247658"/>
                  <a:pt x="5264727" y="1247658"/>
                </a:cubicBezTo>
                <a:lnTo>
                  <a:pt x="5237018" y="1226877"/>
                </a:lnTo>
                <a:lnTo>
                  <a:pt x="5237018" y="1226877"/>
                </a:lnTo>
                <a:lnTo>
                  <a:pt x="5237018" y="1226877"/>
                </a:lnTo>
                <a:lnTo>
                  <a:pt x="5285509" y="1289222"/>
                </a:lnTo>
                <a:lnTo>
                  <a:pt x="5278582" y="1323858"/>
                </a:lnTo>
                <a:lnTo>
                  <a:pt x="5278582" y="1400058"/>
                </a:lnTo>
                <a:lnTo>
                  <a:pt x="5271654" y="1441622"/>
                </a:lnTo>
                <a:cubicBezTo>
                  <a:pt x="5228317" y="1477736"/>
                  <a:pt x="5230091" y="1458224"/>
                  <a:pt x="5230091" y="1483186"/>
                </a:cubicBezTo>
                <a:lnTo>
                  <a:pt x="5230091" y="1483186"/>
                </a:lnTo>
                <a:lnTo>
                  <a:pt x="5160818" y="1427767"/>
                </a:lnTo>
                <a:cubicBezTo>
                  <a:pt x="5158509" y="1418531"/>
                  <a:pt x="5161508" y="1405770"/>
                  <a:pt x="5153891" y="1400058"/>
                </a:cubicBezTo>
                <a:cubicBezTo>
                  <a:pt x="5148049" y="1395677"/>
                  <a:pt x="5133109" y="1406986"/>
                  <a:pt x="5133109" y="1406986"/>
                </a:cubicBezTo>
                <a:lnTo>
                  <a:pt x="5133109" y="1406986"/>
                </a:lnTo>
                <a:cubicBezTo>
                  <a:pt x="5154924" y="1472429"/>
                  <a:pt x="5138401" y="1453841"/>
                  <a:pt x="5160818" y="1476258"/>
                </a:cubicBezTo>
                <a:lnTo>
                  <a:pt x="5195454" y="1490113"/>
                </a:lnTo>
                <a:lnTo>
                  <a:pt x="5216236" y="1531677"/>
                </a:lnTo>
                <a:lnTo>
                  <a:pt x="5216236" y="1531677"/>
                </a:lnTo>
                <a:lnTo>
                  <a:pt x="5202382" y="1580167"/>
                </a:lnTo>
                <a:lnTo>
                  <a:pt x="5209309" y="1594022"/>
                </a:lnTo>
                <a:lnTo>
                  <a:pt x="5202382" y="1642513"/>
                </a:lnTo>
                <a:lnTo>
                  <a:pt x="5195454" y="1704858"/>
                </a:lnTo>
                <a:lnTo>
                  <a:pt x="5140036" y="1642513"/>
                </a:lnTo>
                <a:lnTo>
                  <a:pt x="5119254" y="1642513"/>
                </a:lnTo>
                <a:lnTo>
                  <a:pt x="5112327" y="1614804"/>
                </a:lnTo>
                <a:lnTo>
                  <a:pt x="5112327" y="1614804"/>
                </a:lnTo>
                <a:lnTo>
                  <a:pt x="5098473" y="1517822"/>
                </a:lnTo>
                <a:lnTo>
                  <a:pt x="5063836" y="1490113"/>
                </a:lnTo>
                <a:lnTo>
                  <a:pt x="5056909" y="1594022"/>
                </a:lnTo>
                <a:lnTo>
                  <a:pt x="5049982" y="1635586"/>
                </a:lnTo>
                <a:cubicBezTo>
                  <a:pt x="4966312" y="1574734"/>
                  <a:pt x="4973782" y="1548760"/>
                  <a:pt x="4973782" y="1607877"/>
                </a:cubicBezTo>
                <a:cubicBezTo>
                  <a:pt x="4988494" y="1644657"/>
                  <a:pt x="4975201" y="1642513"/>
                  <a:pt x="4994564" y="1642513"/>
                </a:cubicBezTo>
                <a:lnTo>
                  <a:pt x="5056909" y="1677149"/>
                </a:lnTo>
                <a:lnTo>
                  <a:pt x="5056909" y="1677149"/>
                </a:lnTo>
                <a:lnTo>
                  <a:pt x="5063836" y="1656367"/>
                </a:lnTo>
                <a:cubicBezTo>
                  <a:pt x="5092987" y="1692807"/>
                  <a:pt x="5091545" y="1676218"/>
                  <a:pt x="5091545" y="1697931"/>
                </a:cubicBezTo>
                <a:lnTo>
                  <a:pt x="5091545" y="1732567"/>
                </a:lnTo>
                <a:cubicBezTo>
                  <a:pt x="5137490" y="1747882"/>
                  <a:pt x="5133109" y="1731818"/>
                  <a:pt x="5133109" y="1760277"/>
                </a:cubicBezTo>
                <a:lnTo>
                  <a:pt x="5119254" y="1794913"/>
                </a:lnTo>
                <a:lnTo>
                  <a:pt x="5119254" y="1794913"/>
                </a:lnTo>
                <a:lnTo>
                  <a:pt x="5126182" y="1829549"/>
                </a:lnTo>
                <a:lnTo>
                  <a:pt x="5160818" y="1815695"/>
                </a:lnTo>
                <a:lnTo>
                  <a:pt x="5167745" y="1850331"/>
                </a:lnTo>
                <a:lnTo>
                  <a:pt x="5133109" y="1857258"/>
                </a:lnTo>
                <a:lnTo>
                  <a:pt x="5146964" y="1891895"/>
                </a:lnTo>
                <a:lnTo>
                  <a:pt x="5146964" y="1891895"/>
                </a:lnTo>
                <a:lnTo>
                  <a:pt x="5153891" y="1919604"/>
                </a:lnTo>
                <a:lnTo>
                  <a:pt x="5174673" y="1933458"/>
                </a:lnTo>
                <a:lnTo>
                  <a:pt x="5216236" y="1919604"/>
                </a:lnTo>
                <a:lnTo>
                  <a:pt x="5230091" y="1926531"/>
                </a:lnTo>
                <a:lnTo>
                  <a:pt x="5216236" y="1988877"/>
                </a:lnTo>
                <a:lnTo>
                  <a:pt x="5174673" y="2002731"/>
                </a:lnTo>
                <a:lnTo>
                  <a:pt x="5146964" y="2002731"/>
                </a:lnTo>
                <a:lnTo>
                  <a:pt x="5140036" y="2058149"/>
                </a:lnTo>
                <a:cubicBezTo>
                  <a:pt x="5106785" y="2083087"/>
                  <a:pt x="5112327" y="2067386"/>
                  <a:pt x="5112327" y="2099713"/>
                </a:cubicBezTo>
                <a:lnTo>
                  <a:pt x="5126182" y="2078931"/>
                </a:lnTo>
                <a:lnTo>
                  <a:pt x="5188527" y="2051222"/>
                </a:lnTo>
                <a:lnTo>
                  <a:pt x="5105400" y="2120495"/>
                </a:lnTo>
                <a:cubicBezTo>
                  <a:pt x="5080967" y="2144928"/>
                  <a:pt x="5088999" y="2132515"/>
                  <a:pt x="5077691" y="2155131"/>
                </a:cubicBezTo>
                <a:lnTo>
                  <a:pt x="5077691" y="2155131"/>
                </a:lnTo>
                <a:lnTo>
                  <a:pt x="5063836" y="2196695"/>
                </a:lnTo>
                <a:lnTo>
                  <a:pt x="5022273" y="2231331"/>
                </a:lnTo>
                <a:lnTo>
                  <a:pt x="4994564" y="2265967"/>
                </a:lnTo>
                <a:cubicBezTo>
                  <a:pt x="4950935" y="2244153"/>
                  <a:pt x="4953000" y="2229696"/>
                  <a:pt x="4953000" y="2252113"/>
                </a:cubicBezTo>
                <a:lnTo>
                  <a:pt x="4953000" y="2279822"/>
                </a:lnTo>
                <a:lnTo>
                  <a:pt x="4966854" y="2314458"/>
                </a:lnTo>
                <a:lnTo>
                  <a:pt x="4793673" y="2487640"/>
                </a:lnTo>
                <a:lnTo>
                  <a:pt x="4738254" y="2529204"/>
                </a:lnTo>
                <a:lnTo>
                  <a:pt x="4724400" y="2522277"/>
                </a:lnTo>
                <a:lnTo>
                  <a:pt x="4731327" y="2584622"/>
                </a:lnTo>
                <a:lnTo>
                  <a:pt x="4703618" y="2626186"/>
                </a:lnTo>
                <a:lnTo>
                  <a:pt x="4682836" y="2612331"/>
                </a:lnTo>
                <a:lnTo>
                  <a:pt x="4689764" y="2653895"/>
                </a:lnTo>
                <a:lnTo>
                  <a:pt x="4682836" y="2702386"/>
                </a:lnTo>
                <a:lnTo>
                  <a:pt x="4696691" y="2792440"/>
                </a:lnTo>
                <a:lnTo>
                  <a:pt x="4696691" y="2792440"/>
                </a:lnTo>
                <a:lnTo>
                  <a:pt x="4703618" y="2861713"/>
                </a:lnTo>
                <a:cubicBezTo>
                  <a:pt x="4728781" y="2870100"/>
                  <a:pt x="4724400" y="2861338"/>
                  <a:pt x="4724400" y="2882495"/>
                </a:cubicBezTo>
                <a:lnTo>
                  <a:pt x="4724400" y="2882495"/>
                </a:lnTo>
                <a:lnTo>
                  <a:pt x="4724400" y="2882495"/>
                </a:lnTo>
                <a:lnTo>
                  <a:pt x="4752109" y="2951767"/>
                </a:lnTo>
                <a:lnTo>
                  <a:pt x="4807527" y="2972549"/>
                </a:lnTo>
                <a:cubicBezTo>
                  <a:pt x="4812145" y="2979476"/>
                  <a:pt x="4817659" y="2985884"/>
                  <a:pt x="4821382" y="2993331"/>
                </a:cubicBezTo>
                <a:cubicBezTo>
                  <a:pt x="4837302" y="3025172"/>
                  <a:pt x="4819586" y="3005390"/>
                  <a:pt x="4835236" y="3021040"/>
                </a:cubicBezTo>
                <a:lnTo>
                  <a:pt x="4876800" y="3021040"/>
                </a:lnTo>
                <a:cubicBezTo>
                  <a:pt x="4953795" y="3231026"/>
                  <a:pt x="4953000" y="3155075"/>
                  <a:pt x="4953000" y="3235786"/>
                </a:cubicBezTo>
                <a:cubicBezTo>
                  <a:pt x="4959927" y="3270422"/>
                  <a:pt x="4969881" y="3304589"/>
                  <a:pt x="4973782" y="3339695"/>
                </a:cubicBezTo>
                <a:cubicBezTo>
                  <a:pt x="4974588" y="3346952"/>
                  <a:pt x="4968625" y="3353393"/>
                  <a:pt x="4966854" y="3360477"/>
                </a:cubicBezTo>
                <a:cubicBezTo>
                  <a:pt x="4966294" y="3362717"/>
                  <a:pt x="4966854" y="3365095"/>
                  <a:pt x="4966854" y="3367404"/>
                </a:cubicBezTo>
                <a:lnTo>
                  <a:pt x="4966854" y="3471313"/>
                </a:lnTo>
                <a:lnTo>
                  <a:pt x="4966854" y="3471313"/>
                </a:lnTo>
                <a:lnTo>
                  <a:pt x="4966854" y="3471313"/>
                </a:lnTo>
                <a:cubicBezTo>
                  <a:pt x="4911625" y="3480518"/>
                  <a:pt x="4925291" y="3464195"/>
                  <a:pt x="4925291" y="3519804"/>
                </a:cubicBezTo>
                <a:lnTo>
                  <a:pt x="4925291" y="3519804"/>
                </a:lnTo>
                <a:lnTo>
                  <a:pt x="4890654" y="3485167"/>
                </a:lnTo>
                <a:lnTo>
                  <a:pt x="4862945" y="3485167"/>
                </a:lnTo>
                <a:lnTo>
                  <a:pt x="4856018" y="3443604"/>
                </a:lnTo>
                <a:lnTo>
                  <a:pt x="4842164" y="3457458"/>
                </a:lnTo>
                <a:lnTo>
                  <a:pt x="4828309" y="3429749"/>
                </a:lnTo>
                <a:lnTo>
                  <a:pt x="4779818" y="3429749"/>
                </a:lnTo>
                <a:lnTo>
                  <a:pt x="4779818" y="3429749"/>
                </a:lnTo>
                <a:lnTo>
                  <a:pt x="4745182" y="3381258"/>
                </a:lnTo>
                <a:lnTo>
                  <a:pt x="4752109" y="3332767"/>
                </a:lnTo>
                <a:lnTo>
                  <a:pt x="4731327" y="3325840"/>
                </a:lnTo>
                <a:lnTo>
                  <a:pt x="4731327" y="3298131"/>
                </a:lnTo>
                <a:lnTo>
                  <a:pt x="4717473" y="3277349"/>
                </a:lnTo>
                <a:lnTo>
                  <a:pt x="4717473" y="3277349"/>
                </a:lnTo>
                <a:cubicBezTo>
                  <a:pt x="4650619" y="3292206"/>
                  <a:pt x="4655127" y="3312493"/>
                  <a:pt x="4655127" y="3277349"/>
                </a:cubicBezTo>
                <a:lnTo>
                  <a:pt x="4648200" y="3242713"/>
                </a:lnTo>
                <a:lnTo>
                  <a:pt x="4620491" y="3215004"/>
                </a:lnTo>
                <a:lnTo>
                  <a:pt x="4620491" y="3215004"/>
                </a:lnTo>
                <a:lnTo>
                  <a:pt x="4655127" y="3194222"/>
                </a:lnTo>
                <a:cubicBezTo>
                  <a:pt x="4605003" y="3144098"/>
                  <a:pt x="4606636" y="3168590"/>
                  <a:pt x="4606636" y="3138804"/>
                </a:cubicBezTo>
                <a:lnTo>
                  <a:pt x="4599709" y="3076458"/>
                </a:lnTo>
                <a:lnTo>
                  <a:pt x="4606636" y="3048749"/>
                </a:lnTo>
                <a:lnTo>
                  <a:pt x="4606636" y="3048749"/>
                </a:lnTo>
                <a:lnTo>
                  <a:pt x="4585854" y="3007186"/>
                </a:lnTo>
                <a:lnTo>
                  <a:pt x="4585854" y="3007186"/>
                </a:lnTo>
                <a:lnTo>
                  <a:pt x="4537364" y="2958695"/>
                </a:lnTo>
                <a:lnTo>
                  <a:pt x="4509654" y="2937913"/>
                </a:lnTo>
                <a:lnTo>
                  <a:pt x="4475018" y="2896349"/>
                </a:lnTo>
                <a:cubicBezTo>
                  <a:pt x="4431680" y="2860235"/>
                  <a:pt x="4451489" y="2861713"/>
                  <a:pt x="4426527" y="2861713"/>
                </a:cubicBezTo>
                <a:lnTo>
                  <a:pt x="4398818" y="2868640"/>
                </a:lnTo>
                <a:lnTo>
                  <a:pt x="4350327" y="2875567"/>
                </a:lnTo>
                <a:cubicBezTo>
                  <a:pt x="4299957" y="2911546"/>
                  <a:pt x="4301836" y="2930068"/>
                  <a:pt x="4301836" y="2903277"/>
                </a:cubicBezTo>
                <a:lnTo>
                  <a:pt x="4260273" y="2924058"/>
                </a:lnTo>
                <a:lnTo>
                  <a:pt x="4204854" y="2910204"/>
                </a:lnTo>
                <a:lnTo>
                  <a:pt x="4204854" y="2896349"/>
                </a:lnTo>
                <a:cubicBezTo>
                  <a:pt x="4144818" y="2891731"/>
                  <a:pt x="4084923" y="2880420"/>
                  <a:pt x="4024745" y="2882495"/>
                </a:cubicBezTo>
                <a:cubicBezTo>
                  <a:pt x="4014954" y="2882833"/>
                  <a:pt x="4003964" y="2903277"/>
                  <a:pt x="4003964" y="2903277"/>
                </a:cubicBezTo>
                <a:lnTo>
                  <a:pt x="4003964" y="2903277"/>
                </a:lnTo>
                <a:cubicBezTo>
                  <a:pt x="3981994" y="2866660"/>
                  <a:pt x="3996646" y="2868640"/>
                  <a:pt x="3976254" y="2868640"/>
                </a:cubicBezTo>
                <a:lnTo>
                  <a:pt x="3955473" y="2889422"/>
                </a:lnTo>
                <a:lnTo>
                  <a:pt x="3948545" y="2875567"/>
                </a:lnTo>
                <a:cubicBezTo>
                  <a:pt x="3911600" y="2912513"/>
                  <a:pt x="3925455" y="2921750"/>
                  <a:pt x="3906982" y="2903277"/>
                </a:cubicBezTo>
                <a:lnTo>
                  <a:pt x="3879273" y="2882495"/>
                </a:lnTo>
                <a:lnTo>
                  <a:pt x="3844636" y="2903277"/>
                </a:lnTo>
                <a:lnTo>
                  <a:pt x="3816927" y="2903277"/>
                </a:lnTo>
                <a:cubicBezTo>
                  <a:pt x="3779089" y="2895709"/>
                  <a:pt x="3790616" y="2904674"/>
                  <a:pt x="3775364" y="2889422"/>
                </a:cubicBezTo>
                <a:lnTo>
                  <a:pt x="3747654" y="2917131"/>
                </a:lnTo>
                <a:lnTo>
                  <a:pt x="3706091" y="2924058"/>
                </a:lnTo>
                <a:lnTo>
                  <a:pt x="3699164" y="2903277"/>
                </a:lnTo>
                <a:lnTo>
                  <a:pt x="3650673" y="2882495"/>
                </a:lnTo>
                <a:lnTo>
                  <a:pt x="3622964" y="2944840"/>
                </a:lnTo>
                <a:lnTo>
                  <a:pt x="3643745" y="2986404"/>
                </a:lnTo>
                <a:lnTo>
                  <a:pt x="3685309" y="2986404"/>
                </a:lnTo>
                <a:lnTo>
                  <a:pt x="3706091" y="2993331"/>
                </a:lnTo>
                <a:cubicBezTo>
                  <a:pt x="3717636" y="3000258"/>
                  <a:pt x="3727263" y="3014113"/>
                  <a:pt x="3740727" y="3014113"/>
                </a:cubicBezTo>
                <a:cubicBezTo>
                  <a:pt x="3748029" y="3014113"/>
                  <a:pt x="3747654" y="2993331"/>
                  <a:pt x="3747654" y="2993331"/>
                </a:cubicBezTo>
                <a:cubicBezTo>
                  <a:pt x="3800155" y="2963331"/>
                  <a:pt x="3796145" y="2947006"/>
                  <a:pt x="3796145" y="2979477"/>
                </a:cubicBezTo>
                <a:lnTo>
                  <a:pt x="3754582" y="3048749"/>
                </a:lnTo>
                <a:lnTo>
                  <a:pt x="3713018" y="3021040"/>
                </a:lnTo>
                <a:lnTo>
                  <a:pt x="3650673" y="3090313"/>
                </a:lnTo>
                <a:lnTo>
                  <a:pt x="3581400" y="3097240"/>
                </a:lnTo>
                <a:lnTo>
                  <a:pt x="3560618" y="3062604"/>
                </a:lnTo>
                <a:lnTo>
                  <a:pt x="3546764" y="3034895"/>
                </a:lnTo>
                <a:lnTo>
                  <a:pt x="3512127" y="3034895"/>
                </a:lnTo>
                <a:lnTo>
                  <a:pt x="3498273" y="3000258"/>
                </a:lnTo>
                <a:lnTo>
                  <a:pt x="3463636" y="3000258"/>
                </a:lnTo>
                <a:lnTo>
                  <a:pt x="3429000" y="3034895"/>
                </a:lnTo>
                <a:lnTo>
                  <a:pt x="3394364" y="3027967"/>
                </a:lnTo>
                <a:lnTo>
                  <a:pt x="3359727" y="3021040"/>
                </a:lnTo>
                <a:lnTo>
                  <a:pt x="3338945" y="3007186"/>
                </a:lnTo>
                <a:lnTo>
                  <a:pt x="3338945" y="3007186"/>
                </a:lnTo>
                <a:lnTo>
                  <a:pt x="3269673" y="3027967"/>
                </a:lnTo>
                <a:lnTo>
                  <a:pt x="3235036" y="3027967"/>
                </a:lnTo>
                <a:lnTo>
                  <a:pt x="3214254" y="2993331"/>
                </a:lnTo>
                <a:lnTo>
                  <a:pt x="3193473" y="3021040"/>
                </a:lnTo>
                <a:cubicBezTo>
                  <a:pt x="3178760" y="3057821"/>
                  <a:pt x="3192053" y="3055677"/>
                  <a:pt x="3172691" y="3055677"/>
                </a:cubicBezTo>
                <a:lnTo>
                  <a:pt x="3172691" y="3055677"/>
                </a:lnTo>
                <a:lnTo>
                  <a:pt x="3131127" y="3034895"/>
                </a:lnTo>
                <a:lnTo>
                  <a:pt x="3082636" y="3055677"/>
                </a:lnTo>
                <a:lnTo>
                  <a:pt x="3075709" y="3090313"/>
                </a:lnTo>
                <a:cubicBezTo>
                  <a:pt x="3045691" y="3150349"/>
                  <a:pt x="3066473" y="3154967"/>
                  <a:pt x="3034145" y="3138804"/>
                </a:cubicBezTo>
                <a:lnTo>
                  <a:pt x="3034145" y="3138804"/>
                </a:lnTo>
                <a:lnTo>
                  <a:pt x="2992582" y="3159586"/>
                </a:lnTo>
                <a:lnTo>
                  <a:pt x="2971800" y="3173440"/>
                </a:lnTo>
                <a:lnTo>
                  <a:pt x="2951018" y="3194222"/>
                </a:lnTo>
                <a:lnTo>
                  <a:pt x="2923309" y="3152658"/>
                </a:lnTo>
                <a:lnTo>
                  <a:pt x="2874818" y="3208077"/>
                </a:lnTo>
                <a:lnTo>
                  <a:pt x="2874818" y="3208077"/>
                </a:lnTo>
                <a:lnTo>
                  <a:pt x="2874818" y="3208077"/>
                </a:lnTo>
                <a:lnTo>
                  <a:pt x="2840182" y="3235786"/>
                </a:lnTo>
                <a:lnTo>
                  <a:pt x="2826327" y="3263495"/>
                </a:lnTo>
                <a:lnTo>
                  <a:pt x="2798618" y="3277349"/>
                </a:lnTo>
                <a:lnTo>
                  <a:pt x="2798618" y="3318913"/>
                </a:lnTo>
                <a:lnTo>
                  <a:pt x="2798618" y="3318913"/>
                </a:lnTo>
                <a:cubicBezTo>
                  <a:pt x="2776203" y="3386156"/>
                  <a:pt x="2797429" y="3371460"/>
                  <a:pt x="2763982" y="3388186"/>
                </a:cubicBezTo>
                <a:lnTo>
                  <a:pt x="2763982" y="3388186"/>
                </a:lnTo>
                <a:cubicBezTo>
                  <a:pt x="2749007" y="3448084"/>
                  <a:pt x="2750127" y="3424563"/>
                  <a:pt x="2750127" y="3457458"/>
                </a:cubicBezTo>
                <a:cubicBezTo>
                  <a:pt x="2726247" y="3489298"/>
                  <a:pt x="2724181" y="3474841"/>
                  <a:pt x="2736273" y="3499022"/>
                </a:cubicBezTo>
                <a:lnTo>
                  <a:pt x="2736273" y="3499022"/>
                </a:lnTo>
                <a:lnTo>
                  <a:pt x="2729345" y="3554440"/>
                </a:lnTo>
                <a:lnTo>
                  <a:pt x="2680854" y="3547513"/>
                </a:lnTo>
                <a:cubicBezTo>
                  <a:pt x="2628162" y="3509876"/>
                  <a:pt x="2650130" y="3521761"/>
                  <a:pt x="2618509" y="3505949"/>
                </a:cubicBezTo>
                <a:lnTo>
                  <a:pt x="2597727" y="3485167"/>
                </a:lnTo>
                <a:lnTo>
                  <a:pt x="2597727" y="3485167"/>
                </a:lnTo>
                <a:cubicBezTo>
                  <a:pt x="2561288" y="3456016"/>
                  <a:pt x="2563091" y="3472243"/>
                  <a:pt x="2563091" y="3450531"/>
                </a:cubicBezTo>
                <a:lnTo>
                  <a:pt x="2563091" y="3450531"/>
                </a:lnTo>
                <a:cubicBezTo>
                  <a:pt x="2531731" y="3419171"/>
                  <a:pt x="2529541" y="3434505"/>
                  <a:pt x="2542309" y="3408967"/>
                </a:cubicBezTo>
                <a:cubicBezTo>
                  <a:pt x="2534929" y="3372067"/>
                  <a:pt x="2535382" y="3386105"/>
                  <a:pt x="2535382" y="3367404"/>
                </a:cubicBezTo>
                <a:lnTo>
                  <a:pt x="2535382" y="3367404"/>
                </a:lnTo>
                <a:cubicBezTo>
                  <a:pt x="2496719" y="3313276"/>
                  <a:pt x="2500745" y="3338777"/>
                  <a:pt x="2500745" y="3298131"/>
                </a:cubicBezTo>
                <a:cubicBezTo>
                  <a:pt x="2488954" y="3262757"/>
                  <a:pt x="2503318" y="3286369"/>
                  <a:pt x="2466109" y="3270422"/>
                </a:cubicBezTo>
                <a:cubicBezTo>
                  <a:pt x="2458457" y="3267142"/>
                  <a:pt x="2445327" y="3256567"/>
                  <a:pt x="2445327" y="3256567"/>
                </a:cubicBezTo>
                <a:lnTo>
                  <a:pt x="2445327" y="3256567"/>
                </a:lnTo>
                <a:lnTo>
                  <a:pt x="2445327" y="3256567"/>
                </a:lnTo>
                <a:cubicBezTo>
                  <a:pt x="2438400" y="3242713"/>
                  <a:pt x="2427905" y="3230125"/>
                  <a:pt x="2424545" y="3215004"/>
                </a:cubicBezTo>
                <a:cubicBezTo>
                  <a:pt x="2422961" y="3207876"/>
                  <a:pt x="2431473" y="3194222"/>
                  <a:pt x="2431473" y="3194222"/>
                </a:cubicBezTo>
                <a:lnTo>
                  <a:pt x="2431473" y="3173440"/>
                </a:lnTo>
                <a:cubicBezTo>
                  <a:pt x="2402618" y="3122944"/>
                  <a:pt x="2403764" y="3143565"/>
                  <a:pt x="2403764" y="3118022"/>
                </a:cubicBezTo>
                <a:lnTo>
                  <a:pt x="2389909" y="3062604"/>
                </a:lnTo>
                <a:cubicBezTo>
                  <a:pt x="2373745" y="3048749"/>
                  <a:pt x="2358859" y="3033248"/>
                  <a:pt x="2341418" y="3021040"/>
                </a:cubicBezTo>
                <a:cubicBezTo>
                  <a:pt x="2335436" y="3016853"/>
                  <a:pt x="2320636" y="3014113"/>
                  <a:pt x="2320636" y="3014113"/>
                </a:cubicBezTo>
                <a:cubicBezTo>
                  <a:pt x="2313709" y="3007186"/>
                  <a:pt x="2308806" y="2997310"/>
                  <a:pt x="2299854" y="2993331"/>
                </a:cubicBezTo>
                <a:cubicBezTo>
                  <a:pt x="2287019" y="2987627"/>
                  <a:pt x="2258291" y="2986404"/>
                  <a:pt x="2258291" y="2986404"/>
                </a:cubicBezTo>
                <a:lnTo>
                  <a:pt x="2244436" y="2986404"/>
                </a:lnTo>
                <a:lnTo>
                  <a:pt x="2223654" y="2986404"/>
                </a:lnTo>
                <a:cubicBezTo>
                  <a:pt x="2170199" y="3001677"/>
                  <a:pt x="2190199" y="2992740"/>
                  <a:pt x="2161309" y="3007186"/>
                </a:cubicBezTo>
                <a:lnTo>
                  <a:pt x="2161309" y="3007186"/>
                </a:lnTo>
                <a:cubicBezTo>
                  <a:pt x="2040526" y="3056920"/>
                  <a:pt x="2073563" y="3025659"/>
                  <a:pt x="2036618" y="3062604"/>
                </a:cubicBezTo>
                <a:lnTo>
                  <a:pt x="2001982" y="3062604"/>
                </a:lnTo>
                <a:lnTo>
                  <a:pt x="1960418" y="3041822"/>
                </a:lnTo>
                <a:cubicBezTo>
                  <a:pt x="1913312" y="2979015"/>
                  <a:pt x="1918854" y="3009495"/>
                  <a:pt x="1918854" y="2958695"/>
                </a:cubicBezTo>
                <a:lnTo>
                  <a:pt x="1918854" y="2958695"/>
                </a:lnTo>
                <a:cubicBezTo>
                  <a:pt x="1911003" y="2903739"/>
                  <a:pt x="1923472" y="2921750"/>
                  <a:pt x="1898073" y="2896349"/>
                </a:cubicBezTo>
                <a:lnTo>
                  <a:pt x="1898073" y="2896349"/>
                </a:lnTo>
                <a:lnTo>
                  <a:pt x="1898073" y="2882495"/>
                </a:lnTo>
                <a:cubicBezTo>
                  <a:pt x="1859830" y="2851901"/>
                  <a:pt x="1863436" y="2869572"/>
                  <a:pt x="1863436" y="2840931"/>
                </a:cubicBezTo>
                <a:lnTo>
                  <a:pt x="1863436" y="2827077"/>
                </a:lnTo>
                <a:cubicBezTo>
                  <a:pt x="1818900" y="2800355"/>
                  <a:pt x="1828800" y="2819759"/>
                  <a:pt x="1828800" y="2771658"/>
                </a:cubicBezTo>
                <a:lnTo>
                  <a:pt x="1828800" y="2771658"/>
                </a:lnTo>
                <a:lnTo>
                  <a:pt x="1808018" y="2771658"/>
                </a:lnTo>
                <a:lnTo>
                  <a:pt x="1794164" y="2750877"/>
                </a:lnTo>
                <a:lnTo>
                  <a:pt x="1759527" y="2743949"/>
                </a:lnTo>
                <a:lnTo>
                  <a:pt x="1759527" y="2743949"/>
                </a:lnTo>
                <a:lnTo>
                  <a:pt x="1738745" y="2730095"/>
                </a:lnTo>
                <a:lnTo>
                  <a:pt x="1690254" y="2681604"/>
                </a:lnTo>
                <a:lnTo>
                  <a:pt x="1614054" y="2674677"/>
                </a:lnTo>
                <a:lnTo>
                  <a:pt x="1579418" y="2633113"/>
                </a:lnTo>
                <a:lnTo>
                  <a:pt x="1530927" y="2633113"/>
                </a:lnTo>
                <a:lnTo>
                  <a:pt x="1524000" y="2667749"/>
                </a:lnTo>
                <a:lnTo>
                  <a:pt x="1475509" y="2667749"/>
                </a:lnTo>
                <a:lnTo>
                  <a:pt x="1489364" y="2709313"/>
                </a:lnTo>
                <a:lnTo>
                  <a:pt x="1433945" y="2709313"/>
                </a:lnTo>
                <a:lnTo>
                  <a:pt x="1413164" y="2681604"/>
                </a:lnTo>
                <a:lnTo>
                  <a:pt x="1392382" y="2667749"/>
                </a:lnTo>
                <a:lnTo>
                  <a:pt x="1336964" y="2702386"/>
                </a:lnTo>
                <a:lnTo>
                  <a:pt x="1330036" y="2681604"/>
                </a:lnTo>
                <a:lnTo>
                  <a:pt x="1267691" y="2681604"/>
                </a:lnTo>
                <a:lnTo>
                  <a:pt x="1219200" y="2653895"/>
                </a:lnTo>
                <a:lnTo>
                  <a:pt x="1219200" y="2653895"/>
                </a:lnTo>
                <a:lnTo>
                  <a:pt x="1191491" y="2646967"/>
                </a:lnTo>
                <a:lnTo>
                  <a:pt x="1163782" y="2633113"/>
                </a:lnTo>
                <a:lnTo>
                  <a:pt x="1156854" y="2605404"/>
                </a:lnTo>
                <a:lnTo>
                  <a:pt x="1073727" y="2605404"/>
                </a:lnTo>
                <a:lnTo>
                  <a:pt x="1073727" y="2605404"/>
                </a:lnTo>
                <a:lnTo>
                  <a:pt x="1059873" y="2584622"/>
                </a:lnTo>
                <a:lnTo>
                  <a:pt x="1018309" y="2556913"/>
                </a:lnTo>
                <a:lnTo>
                  <a:pt x="969818" y="2536131"/>
                </a:lnTo>
                <a:lnTo>
                  <a:pt x="928254" y="2543058"/>
                </a:lnTo>
                <a:lnTo>
                  <a:pt x="921327" y="2522277"/>
                </a:lnTo>
                <a:lnTo>
                  <a:pt x="900545" y="2508422"/>
                </a:lnTo>
                <a:lnTo>
                  <a:pt x="886691" y="2480713"/>
                </a:lnTo>
                <a:lnTo>
                  <a:pt x="865909" y="2480713"/>
                </a:lnTo>
                <a:lnTo>
                  <a:pt x="852054" y="2459931"/>
                </a:lnTo>
                <a:lnTo>
                  <a:pt x="817418" y="2446077"/>
                </a:lnTo>
                <a:lnTo>
                  <a:pt x="817418" y="2446077"/>
                </a:lnTo>
                <a:lnTo>
                  <a:pt x="768927" y="2404513"/>
                </a:lnTo>
                <a:lnTo>
                  <a:pt x="685800" y="2390658"/>
                </a:lnTo>
                <a:lnTo>
                  <a:pt x="671945" y="2362949"/>
                </a:lnTo>
                <a:lnTo>
                  <a:pt x="581891" y="2376804"/>
                </a:lnTo>
                <a:lnTo>
                  <a:pt x="581891" y="2356022"/>
                </a:lnTo>
                <a:lnTo>
                  <a:pt x="512618" y="2349095"/>
                </a:lnTo>
                <a:lnTo>
                  <a:pt x="512618" y="2328313"/>
                </a:lnTo>
                <a:lnTo>
                  <a:pt x="498764" y="2328313"/>
                </a:lnTo>
                <a:lnTo>
                  <a:pt x="498764" y="2279822"/>
                </a:lnTo>
                <a:lnTo>
                  <a:pt x="498764" y="2279822"/>
                </a:lnTo>
                <a:lnTo>
                  <a:pt x="484909" y="2259040"/>
                </a:lnTo>
                <a:lnTo>
                  <a:pt x="464127" y="2238258"/>
                </a:lnTo>
                <a:lnTo>
                  <a:pt x="464127" y="2217477"/>
                </a:lnTo>
                <a:lnTo>
                  <a:pt x="450273" y="2210549"/>
                </a:lnTo>
                <a:lnTo>
                  <a:pt x="450273" y="2203622"/>
                </a:lnTo>
                <a:lnTo>
                  <a:pt x="394854" y="2162058"/>
                </a:lnTo>
                <a:lnTo>
                  <a:pt x="408709" y="2127422"/>
                </a:lnTo>
                <a:lnTo>
                  <a:pt x="387927" y="2113567"/>
                </a:lnTo>
                <a:lnTo>
                  <a:pt x="374073" y="2099713"/>
                </a:lnTo>
                <a:lnTo>
                  <a:pt x="332509" y="2099713"/>
                </a:lnTo>
                <a:lnTo>
                  <a:pt x="325582" y="2072004"/>
                </a:lnTo>
                <a:lnTo>
                  <a:pt x="297873" y="2044295"/>
                </a:lnTo>
                <a:lnTo>
                  <a:pt x="270164" y="2044295"/>
                </a:lnTo>
                <a:lnTo>
                  <a:pt x="249382" y="2016586"/>
                </a:lnTo>
                <a:lnTo>
                  <a:pt x="221673" y="2016586"/>
                </a:lnTo>
                <a:cubicBezTo>
                  <a:pt x="197048" y="2000169"/>
                  <a:pt x="209217" y="2002731"/>
                  <a:pt x="187036" y="2002731"/>
                </a:cubicBezTo>
                <a:lnTo>
                  <a:pt x="187036" y="1981949"/>
                </a:lnTo>
                <a:lnTo>
                  <a:pt x="180109" y="1961167"/>
                </a:lnTo>
                <a:lnTo>
                  <a:pt x="193964" y="1919604"/>
                </a:lnTo>
                <a:lnTo>
                  <a:pt x="193964" y="1919604"/>
                </a:lnTo>
                <a:lnTo>
                  <a:pt x="193964" y="1878040"/>
                </a:lnTo>
                <a:lnTo>
                  <a:pt x="159327" y="1843404"/>
                </a:lnTo>
                <a:lnTo>
                  <a:pt x="145473" y="1829549"/>
                </a:lnTo>
                <a:lnTo>
                  <a:pt x="145473" y="1794913"/>
                </a:lnTo>
                <a:lnTo>
                  <a:pt x="131618" y="1781058"/>
                </a:lnTo>
                <a:lnTo>
                  <a:pt x="131618" y="1774131"/>
                </a:lnTo>
                <a:lnTo>
                  <a:pt x="117764" y="1760277"/>
                </a:lnTo>
                <a:cubicBezTo>
                  <a:pt x="88612" y="1723837"/>
                  <a:pt x="90054" y="1740426"/>
                  <a:pt x="90054" y="1718713"/>
                </a:cubicBezTo>
                <a:lnTo>
                  <a:pt x="131618" y="1677149"/>
                </a:lnTo>
                <a:lnTo>
                  <a:pt x="124691" y="1649440"/>
                </a:lnTo>
                <a:lnTo>
                  <a:pt x="90054" y="1614804"/>
                </a:lnTo>
                <a:lnTo>
                  <a:pt x="76200" y="1573240"/>
                </a:lnTo>
                <a:lnTo>
                  <a:pt x="76200" y="1545531"/>
                </a:lnTo>
                <a:lnTo>
                  <a:pt x="117764" y="1538604"/>
                </a:lnTo>
                <a:lnTo>
                  <a:pt x="138545" y="1524749"/>
                </a:lnTo>
                <a:lnTo>
                  <a:pt x="117764" y="1497040"/>
                </a:lnTo>
                <a:lnTo>
                  <a:pt x="96982" y="1476258"/>
                </a:lnTo>
                <a:lnTo>
                  <a:pt x="69273" y="1490113"/>
                </a:lnTo>
                <a:lnTo>
                  <a:pt x="76200" y="1420840"/>
                </a:lnTo>
                <a:lnTo>
                  <a:pt x="13854" y="1344640"/>
                </a:lnTo>
                <a:lnTo>
                  <a:pt x="13854" y="1303077"/>
                </a:lnTo>
                <a:lnTo>
                  <a:pt x="13854" y="1261513"/>
                </a:lnTo>
                <a:lnTo>
                  <a:pt x="0" y="1233804"/>
                </a:lnTo>
                <a:lnTo>
                  <a:pt x="48491" y="1233804"/>
                </a:lnTo>
                <a:lnTo>
                  <a:pt x="48491" y="1178386"/>
                </a:lnTo>
                <a:lnTo>
                  <a:pt x="34636" y="1157604"/>
                </a:lnTo>
                <a:lnTo>
                  <a:pt x="20782" y="1129895"/>
                </a:lnTo>
                <a:lnTo>
                  <a:pt x="0" y="1109113"/>
                </a:lnTo>
                <a:cubicBezTo>
                  <a:pt x="30271" y="1063706"/>
                  <a:pt x="11058" y="1067549"/>
                  <a:pt x="41564" y="1067549"/>
                </a:cubicBezTo>
                <a:lnTo>
                  <a:pt x="83127" y="1060622"/>
                </a:lnTo>
                <a:lnTo>
                  <a:pt x="76200" y="1039840"/>
                </a:lnTo>
                <a:lnTo>
                  <a:pt x="55418" y="1032913"/>
                </a:lnTo>
                <a:lnTo>
                  <a:pt x="96982" y="1012131"/>
                </a:lnTo>
                <a:lnTo>
                  <a:pt x="76200" y="998277"/>
                </a:lnTo>
                <a:lnTo>
                  <a:pt x="76200" y="942858"/>
                </a:lnTo>
                <a:lnTo>
                  <a:pt x="96982" y="89436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sz="1200"/>
          </a:p>
        </p:txBody>
      </p:sp>
      <p:sp>
        <p:nvSpPr>
          <p:cNvPr id="23610" name="Rectangle 78"/>
          <p:cNvSpPr>
            <a:spLocks noChangeArrowheads="1"/>
          </p:cNvSpPr>
          <p:nvPr/>
        </p:nvSpPr>
        <p:spPr bwMode="auto">
          <a:xfrm>
            <a:off x="7584807" y="4605558"/>
            <a:ext cx="1122362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200" b="1">
                <a:latin typeface="Tahoma" charset="0"/>
              </a:rPr>
              <a:t>Vicki Seyfert</a:t>
            </a:r>
          </a:p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Larry Turka</a:t>
            </a:r>
          </a:p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Kenneth Newell</a:t>
            </a:r>
          </a:p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Kasia Bourcier</a:t>
            </a:r>
          </a:p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Ignacio Sanz</a:t>
            </a:r>
          </a:p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Wei Chungwen</a:t>
            </a:r>
          </a:p>
          <a:p>
            <a:pPr algn="ctr"/>
            <a:r>
              <a:rPr lang="en-US" altLang="en-US" sz="1100" b="1">
                <a:solidFill>
                  <a:srgbClr val="808080"/>
                </a:solidFill>
                <a:latin typeface="Tahoma" charset="0"/>
              </a:rPr>
              <a:t>James Roger</a:t>
            </a:r>
            <a:endParaRPr lang="en-US" altLang="en-US" sz="1200">
              <a:solidFill>
                <a:schemeClr val="tx2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37822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02389" cy="1294142"/>
          </a:xfrm>
          <a:prstGeom prst="rect">
            <a:avLst/>
          </a:prstGeom>
        </p:spPr>
        <p:txBody>
          <a:bodyPr/>
          <a:lstStyle/>
          <a:p>
            <a:pPr defTabSz="316278">
              <a:spcBef>
                <a:spcPts val="844"/>
              </a:spcBef>
              <a:defRPr sz="1800">
                <a:solidFill>
                  <a:srgbClr val="000000"/>
                </a:solidFill>
              </a:defRPr>
            </a:pPr>
            <a:r>
              <a:rPr sz="38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Biomarkers of Tolerance:</a:t>
            </a:r>
          </a:p>
          <a:p>
            <a:pPr defTabSz="316278">
              <a:spcBef>
                <a:spcPts val="844"/>
              </a:spcBef>
              <a:defRPr sz="1800">
                <a:solidFill>
                  <a:srgbClr val="000000"/>
                </a:solidFill>
              </a:defRPr>
            </a:pPr>
            <a:r>
              <a:rPr sz="38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Patient groups</a:t>
            </a:r>
          </a:p>
        </p:txBody>
      </p:sp>
      <p:pic>
        <p:nvPicPr>
          <p:cNvPr id="78" name="pasted-image.pdf"/>
          <p:cNvPicPr/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103937" y="1744172"/>
            <a:ext cx="7183480" cy="33789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ight Brace 1"/>
          <p:cNvSpPr/>
          <p:nvPr/>
        </p:nvSpPr>
        <p:spPr>
          <a:xfrm rot="5400000">
            <a:off x="5626088" y="3298654"/>
            <a:ext cx="539298" cy="4462296"/>
          </a:xfrm>
          <a:prstGeom prst="rightBrace">
            <a:avLst/>
          </a:prstGeom>
          <a:ln w="76200" cmpd="sng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64291" tIns="32145" rIns="64291" bIns="32145" numCol="1" spcCol="26788" rtlCol="0" anchor="t">
            <a:noAutofit/>
          </a:bodyPr>
          <a:lstStyle/>
          <a:p>
            <a:pPr defTabSz="642915" latinLnBrk="1" hangingPunct="0"/>
            <a:endParaRPr lang="en-US" sz="1300">
              <a:ln w="57150" cmpd="sng">
                <a:solidFill>
                  <a:schemeClr val="tx1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5" name="Right Brace 4"/>
          <p:cNvSpPr/>
          <p:nvPr/>
        </p:nvSpPr>
        <p:spPr>
          <a:xfrm rot="5400000">
            <a:off x="2078987" y="4213851"/>
            <a:ext cx="539299" cy="2631904"/>
          </a:xfrm>
          <a:prstGeom prst="rightBrace">
            <a:avLst/>
          </a:prstGeom>
          <a:ln w="76200" cmpd="sng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64291" tIns="32145" rIns="64291" bIns="32145" numCol="1" spcCol="26788" rtlCol="0" anchor="t">
            <a:noAutofit/>
          </a:bodyPr>
          <a:lstStyle/>
          <a:p>
            <a:pPr defTabSz="642915" latinLnBrk="1" hangingPunct="0"/>
            <a:endParaRPr lang="en-US" sz="1300">
              <a:ln w="57150" cmpd="sng">
                <a:solidFill>
                  <a:schemeClr val="tx1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3936" y="6019834"/>
            <a:ext cx="2298336" cy="33182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algn="ctr" defTabSz="410751" latinLnBrk="1" hangingPunct="0"/>
            <a:r>
              <a:rPr lang="en-US" sz="1700" b="1" dirty="0">
                <a:solidFill>
                  <a:schemeClr val="bg1"/>
                </a:solidFill>
                <a:latin typeface="Palatino"/>
                <a:ea typeface="Palatino"/>
                <a:cs typeface="Palatino"/>
                <a:sym typeface="Palatino"/>
              </a:rPr>
              <a:t>Index Group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2843" y="6019834"/>
            <a:ext cx="2298336" cy="331822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algn="ctr" defTabSz="410751" latinLnBrk="1" hangingPunct="0"/>
            <a:r>
              <a:rPr lang="en-US" sz="1700" b="1" dirty="0">
                <a:solidFill>
                  <a:schemeClr val="bg1"/>
                </a:solidFill>
                <a:latin typeface="Palatino"/>
                <a:ea typeface="Palatino"/>
                <a:cs typeface="Palatino"/>
                <a:sym typeface="Palatino"/>
              </a:rPr>
              <a:t>Control Groups</a:t>
            </a:r>
          </a:p>
        </p:txBody>
      </p:sp>
    </p:spTree>
    <p:extLst>
      <p:ext uri="{BB962C8B-B14F-4D97-AF65-F5344CB8AC3E}">
        <p14:creationId xmlns:p14="http://schemas.microsoft.com/office/powerpoint/2010/main" val="187523967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55650" y="-27384"/>
            <a:ext cx="7620000" cy="79193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Patient Cohorts</a:t>
            </a:r>
          </a:p>
        </p:txBody>
      </p:sp>
      <p:graphicFrame>
        <p:nvGraphicFramePr>
          <p:cNvPr id="5" name="Group 1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1722687"/>
              </p:ext>
            </p:extLst>
          </p:nvPr>
        </p:nvGraphicFramePr>
        <p:xfrm>
          <a:off x="251520" y="908720"/>
          <a:ext cx="8640960" cy="2494582"/>
        </p:xfrm>
        <a:graphic>
          <a:graphicData uri="http://schemas.openxmlformats.org/drawingml/2006/table">
            <a:tbl>
              <a:tblPr/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6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ahoma" pitchFamily="34" charset="0"/>
                        </a:rPr>
                        <a:t>Training. EU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HC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Tol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-DF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s-LP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s-</a:t>
                      </a: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nCNI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S-CNI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CR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2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ahoma" pitchFamily="34" charset="0"/>
                        </a:rPr>
                        <a:t>n = 71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9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10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30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9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ahoma" pitchFamily="34" charset="0"/>
                        </a:rPr>
                        <a:t>Mean Age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54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49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42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52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ahoma" pitchFamily="34" charset="0"/>
                        </a:rPr>
                        <a:t>% Female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47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18  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36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47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33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ahoma" pitchFamily="34" charset="0"/>
                        </a:rPr>
                        <a:t>eGFR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76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58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64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56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19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ahoma" pitchFamily="34" charset="0"/>
                        </a:rPr>
                        <a:t>HLA-MM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3.5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Group 8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3807178"/>
              </p:ext>
            </p:extLst>
          </p:nvPr>
        </p:nvGraphicFramePr>
        <p:xfrm>
          <a:off x="250825" y="3645024"/>
          <a:ext cx="8675688" cy="2583478"/>
        </p:xfrm>
        <a:graphic>
          <a:graphicData uri="http://schemas.openxmlformats.org/drawingml/2006/table">
            <a:tbl>
              <a:tblPr/>
              <a:tblGrid>
                <a:gridCol w="1560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9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07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07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93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28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Test. USA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HC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Tol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-DF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Mono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S-CNI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CAN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0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n = 89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24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34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20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Age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(18-55)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51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57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51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% Female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36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36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45 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37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3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CRT </a:t>
                      </a: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mg/</a:t>
                      </a:r>
                      <a:r>
                        <a:rPr kumimoji="0" lang="en-GB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dL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1.0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1.6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000" dirty="0">
                        <a:solidFill>
                          <a:srgbClr val="0000FF"/>
                        </a:solidFill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1.4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2.8  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ahoma" pitchFamily="34" charset="0"/>
                        </a:rPr>
                        <a:t>HLA-MM</a:t>
                      </a: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9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9933"/>
                          </a:solidFill>
                          <a:effectLst/>
                          <a:latin typeface="Tahoma" pitchFamily="34" charset="0"/>
                        </a:rPr>
                        <a:t>0.0 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1.5 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34" charset="0"/>
                        </a:rPr>
                        <a:t>4.0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4.0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21998" cy="1116106"/>
          </a:xfrm>
        </p:spPr>
        <p:txBody>
          <a:bodyPr anchor="ctr">
            <a:normAutofit/>
          </a:bodyPr>
          <a:lstStyle/>
          <a:p>
            <a:r>
              <a:rPr lang="en-GB" sz="3100" b="1" dirty="0"/>
              <a:t>Detecting tolerance: The cross-platform signature</a:t>
            </a:r>
            <a:endParaRPr lang="en-GB" sz="40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696740"/>
            <a:ext cx="527800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79512" y="4005064"/>
            <a:ext cx="5686689" cy="171449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292080" y="1552724"/>
            <a:ext cx="38795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HC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ealthy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ontrols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Tol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-DF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Tol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erant-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rug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ree</a:t>
            </a:r>
          </a:p>
          <a:p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s-LP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table-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ow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rednisone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s-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nCNI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table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alci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eurin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nhibitor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s-CNI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table-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alci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eurin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nhibitor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hronic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ejection</a:t>
            </a:r>
          </a:p>
          <a:p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Mono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600" b="1" dirty="0" err="1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onotherapy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with steroids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hronic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llograft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ephropathy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3933055"/>
            <a:ext cx="1800200" cy="1909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51520" y="6073551"/>
            <a:ext cx="88924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Sagoo P</a:t>
            </a:r>
            <a:r>
              <a:rPr lang="en-US" sz="1400" b="1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*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 and Perucha E</a:t>
            </a:r>
            <a:r>
              <a:rPr lang="en-US" sz="1400" b="1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*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4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www.transplant-tolerance.org.uk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, et al. </a:t>
            </a:r>
            <a:r>
              <a:rPr lang="en-GB" sz="1400" b="1" i="1" dirty="0">
                <a:latin typeface="Tahoma" pitchFamily="34" charset="0"/>
                <a:ea typeface="Tahoma" pitchFamily="34" charset="0"/>
                <a:cs typeface="Tahoma" pitchFamily="34" charset="0"/>
              </a:rPr>
              <a:t>J CLIN INVEST</a:t>
            </a:r>
            <a:r>
              <a:rPr lang="en-GB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 (2010) 120 (6): 1848-1861</a:t>
            </a:r>
            <a:r>
              <a:rPr lang="en-GB" sz="1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GB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90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79389" y="1468438"/>
            <a:ext cx="8893175" cy="4665662"/>
            <a:chOff x="113" y="925"/>
            <a:chExt cx="5602" cy="2939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3" y="1207"/>
              <a:ext cx="5602" cy="2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1474" y="1933"/>
              <a:ext cx="1011" cy="422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900">
                  <a:latin typeface="Times New Roman" pitchFamily="18" charset="0"/>
                </a:rPr>
                <a:t>Sensibility = 1</a:t>
              </a:r>
            </a:p>
            <a:p>
              <a:r>
                <a:rPr lang="en-GB" sz="1900">
                  <a:latin typeface="Times New Roman" pitchFamily="18" charset="0"/>
                </a:rPr>
                <a:t>Specificity = 1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4059" y="1842"/>
              <a:ext cx="1277" cy="422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900">
                  <a:latin typeface="Times New Roman" pitchFamily="18" charset="0"/>
                </a:rPr>
                <a:t>Sensibility = 0.903</a:t>
              </a:r>
            </a:p>
            <a:p>
              <a:r>
                <a:rPr lang="en-GB" sz="1900">
                  <a:latin typeface="Times New Roman" pitchFamily="18" charset="0"/>
                </a:rPr>
                <a:t>Specificity = 0.923</a:t>
              </a:r>
            </a:p>
          </p:txBody>
        </p:sp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 l="51334" t="44365" r="3607" b="8955"/>
            <a:stretch>
              <a:fillRect/>
            </a:stretch>
          </p:blipFill>
          <p:spPr bwMode="auto">
            <a:xfrm>
              <a:off x="1626" y="2341"/>
              <a:ext cx="1163" cy="1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 l="51334" t="44365" r="3607" b="8955"/>
            <a:stretch>
              <a:fillRect/>
            </a:stretch>
          </p:blipFill>
          <p:spPr bwMode="auto">
            <a:xfrm>
              <a:off x="4213" y="2296"/>
              <a:ext cx="1207" cy="1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1519" y="925"/>
              <a:ext cx="41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2800" b="1" dirty="0">
                  <a:solidFill>
                    <a:schemeClr val="tx2"/>
                  </a:solidFill>
                  <a:latin typeface="Tahoma" pitchFamily="34" charset="0"/>
                  <a:cs typeface="Arial" charset="0"/>
                </a:rPr>
                <a:t>EU</a:t>
              </a: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3878" y="926"/>
              <a:ext cx="57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2800" b="1" dirty="0">
                  <a:solidFill>
                    <a:schemeClr val="tx2"/>
                  </a:solidFill>
                  <a:latin typeface="Tahoma" pitchFamily="34" charset="0"/>
                  <a:cs typeface="Arial" charset="0"/>
                </a:rPr>
                <a:t>USA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51520" y="1268760"/>
            <a:ext cx="8709484" cy="4608512"/>
            <a:chOff x="251520" y="1268760"/>
            <a:chExt cx="8709484" cy="4608512"/>
          </a:xfrm>
        </p:grpSpPr>
        <p:pic>
          <p:nvPicPr>
            <p:cNvPr id="6" name="Picture 5" descr="prob.tol.IOT.BRC.tiff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268760"/>
              <a:ext cx="4316996" cy="4608512"/>
            </a:xfrm>
            <a:prstGeom prst="rect">
              <a:avLst/>
            </a:prstGeom>
          </p:spPr>
        </p:pic>
        <p:pic>
          <p:nvPicPr>
            <p:cNvPr id="7" name="Picture 6" descr="prob.tol.ITN.BRC.tiff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1268760"/>
              <a:ext cx="4316996" cy="4608512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467544" y="6165304"/>
            <a:ext cx="86764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Sagoo P</a:t>
            </a:r>
            <a:r>
              <a:rPr lang="en-US" sz="1400" b="1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*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, Perucha E</a:t>
            </a:r>
            <a:r>
              <a:rPr lang="en-US" sz="1400" b="1" baseline="30000" dirty="0">
                <a:latin typeface="Tahoma" pitchFamily="34" charset="0"/>
                <a:ea typeface="Tahoma" pitchFamily="34" charset="0"/>
                <a:cs typeface="Tahoma" pitchFamily="34" charset="0"/>
              </a:rPr>
              <a:t>*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14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www.transplant-tolerance.org.uk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, et al. </a:t>
            </a:r>
            <a:r>
              <a:rPr lang="en-GB" sz="1400" b="1" i="1" dirty="0">
                <a:latin typeface="Tahoma" pitchFamily="34" charset="0"/>
                <a:ea typeface="Tahoma" pitchFamily="34" charset="0"/>
                <a:cs typeface="Tahoma" pitchFamily="34" charset="0"/>
              </a:rPr>
              <a:t>J CLIN INVEST</a:t>
            </a:r>
            <a:r>
              <a:rPr lang="en-GB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 (2010) 120 (6): 1848-1861</a:t>
            </a:r>
            <a:r>
              <a:rPr lang="en-GB" sz="1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GB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4" y="332656"/>
            <a:ext cx="7556313" cy="1116106"/>
          </a:xfrm>
        </p:spPr>
        <p:txBody>
          <a:bodyPr/>
          <a:lstStyle/>
          <a:p>
            <a:pPr algn="ctr"/>
            <a:r>
              <a:rPr lang="en-GB" sz="3600" dirty="0"/>
              <a:t>Predicted Probability of being tolerant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028384" cy="1693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b="24438"/>
          <a:stretch>
            <a:fillRect/>
          </a:stretch>
        </p:blipFill>
        <p:spPr bwMode="auto">
          <a:xfrm>
            <a:off x="0" y="1844824"/>
            <a:ext cx="9144000" cy="2952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67544" y="6145559"/>
            <a:ext cx="86764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Newell K, et al </a:t>
            </a:r>
            <a:r>
              <a:rPr lang="en-US" sz="14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www.immunetolerance.org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, et al. </a:t>
            </a:r>
            <a:r>
              <a:rPr lang="en-GB" sz="1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J CLIN INVEST</a:t>
            </a:r>
            <a:r>
              <a:rPr lang="en-GB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(2010) </a:t>
            </a:r>
            <a:r>
              <a:rPr lang="en-GB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120 (6): 1836-47</a:t>
            </a:r>
            <a:r>
              <a:rPr lang="en-GB" sz="1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GB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4797152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Tolerant subjects showed increased expression of multiple B cell differentiation genes. </a:t>
            </a:r>
          </a:p>
          <a:p>
            <a:r>
              <a:rPr lang="en-GB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 set of just 3 of these genes distinguished tolerant from non-tolerant recipients in a unique test set of samples.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7556313" cy="1116106"/>
          </a:xfrm>
        </p:spPr>
        <p:txBody>
          <a:bodyPr/>
          <a:lstStyle/>
          <a:p>
            <a:r>
              <a:rPr lang="en-GB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Transitional B cells in Tolerant recipients</a:t>
            </a:r>
          </a:p>
        </p:txBody>
      </p:sp>
      <p:pic>
        <p:nvPicPr>
          <p:cNvPr id="221187" name="Picture 3"/>
          <p:cNvPicPr>
            <a:picLocks noChangeAspect="1" noChangeArrowheads="1"/>
          </p:cNvPicPr>
          <p:nvPr/>
        </p:nvPicPr>
        <p:blipFill>
          <a:blip r:embed="rId2" cstate="print"/>
          <a:srcRect t="4266"/>
          <a:stretch>
            <a:fillRect/>
          </a:stretch>
        </p:blipFill>
        <p:spPr bwMode="auto">
          <a:xfrm>
            <a:off x="0" y="1668765"/>
            <a:ext cx="5292079" cy="348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11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100813"/>
            <a:ext cx="378715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835696" y="5877272"/>
            <a:ext cx="7308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Newell K, et al </a:t>
            </a:r>
            <a:r>
              <a:rPr lang="en-US" sz="14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www.immunetolerance.org</a:t>
            </a:r>
            <a:r>
              <a:rPr lang="en-U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, et al. </a:t>
            </a:r>
            <a:r>
              <a:rPr lang="en-GB" sz="1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J CLIN INVEST</a:t>
            </a:r>
            <a:r>
              <a:rPr lang="en-GB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(2010) </a:t>
            </a:r>
            <a:r>
              <a:rPr lang="en-GB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120 (6): 1836-47</a:t>
            </a:r>
            <a:r>
              <a:rPr lang="en-GB" sz="1400" i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GB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7914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6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1" y="3356992"/>
            <a:ext cx="5467871" cy="3044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48203"/>
            <a:ext cx="5754960" cy="547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8640"/>
            <a:ext cx="7620000" cy="1066800"/>
          </a:xfrm>
        </p:spPr>
        <p:txBody>
          <a:bodyPr/>
          <a:lstStyle/>
          <a:p>
            <a:r>
              <a:rPr lang="en-GB" b="1" dirty="0"/>
              <a:t>Conclusions 1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39552" y="980728"/>
            <a:ext cx="7992888" cy="432048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800" kern="0" dirty="0">
                <a:latin typeface="+mn-lt"/>
                <a:ea typeface="Tahoma" pitchFamily="34" charset="0"/>
                <a:cs typeface="Tahoma" pitchFamily="34" charset="0"/>
              </a:rPr>
              <a:t> A number of </a:t>
            </a:r>
            <a:r>
              <a:rPr lang="en-GB" sz="2800" b="1" u="sng" kern="0" dirty="0">
                <a:latin typeface="+mn-lt"/>
                <a:ea typeface="Tahoma" pitchFamily="34" charset="0"/>
                <a:cs typeface="Tahoma" pitchFamily="34" charset="0"/>
              </a:rPr>
              <a:t>gene signatures </a:t>
            </a:r>
            <a:r>
              <a:rPr lang="en-GB" sz="2800" kern="0" dirty="0">
                <a:latin typeface="+mn-lt"/>
                <a:ea typeface="Tahoma" pitchFamily="34" charset="0"/>
                <a:cs typeface="Tahoma" pitchFamily="34" charset="0"/>
              </a:rPr>
              <a:t>have been described and validated that identify patients that are operationally tolerant with high specificity and sensitivity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800" kern="0" dirty="0">
                <a:latin typeface="+mn-lt"/>
                <a:ea typeface="Tahoma" pitchFamily="34" charset="0"/>
                <a:cs typeface="Tahoma" pitchFamily="34" charset="0"/>
              </a:rPr>
              <a:t> A general picture emerges whereby </a:t>
            </a:r>
            <a:r>
              <a:rPr lang="en-GB" sz="2800" b="1" u="sng" kern="0" dirty="0">
                <a:latin typeface="+mn-lt"/>
                <a:ea typeface="Tahoma" pitchFamily="34" charset="0"/>
                <a:cs typeface="Tahoma" pitchFamily="34" charset="0"/>
              </a:rPr>
              <a:t>B-cell genes</a:t>
            </a:r>
            <a:r>
              <a:rPr lang="en-GB" sz="2800" kern="0" dirty="0">
                <a:latin typeface="+mn-lt"/>
                <a:ea typeface="Tahoma" pitchFamily="34" charset="0"/>
                <a:cs typeface="Tahoma" pitchFamily="34" charset="0"/>
              </a:rPr>
              <a:t> seemed to be differentially expressed and early B lymphocytes numbers / percentages are maintained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800" kern="0" dirty="0">
                <a:latin typeface="+mn-lt"/>
                <a:ea typeface="Tahoma" pitchFamily="34" charset="0"/>
                <a:cs typeface="Tahoma" pitchFamily="34" charset="0"/>
              </a:rPr>
              <a:t> Initial “description” challenge   </a:t>
            </a:r>
            <a:r>
              <a:rPr lang="en-GB" sz="4800" b="1" kern="0" dirty="0">
                <a:solidFill>
                  <a:srgbClr val="00B050"/>
                </a:solidFill>
                <a:latin typeface="+mn-lt"/>
                <a:ea typeface="Tahoma" pitchFamily="34" charset="0"/>
                <a:cs typeface="Tahoma" pitchFamily="34" charset="0"/>
                <a:sym typeface="Wingdings" panose="05000000000000000000" pitchFamily="2" charset="2"/>
              </a:rPr>
              <a:t></a:t>
            </a:r>
            <a:endParaRPr lang="en-GB" sz="4800" b="1" kern="0" dirty="0">
              <a:solidFill>
                <a:srgbClr val="00B050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lv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800" kern="0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188640"/>
            <a:ext cx="7620000" cy="3294112"/>
          </a:xfrm>
        </p:spPr>
        <p:txBody>
          <a:bodyPr/>
          <a:lstStyle/>
          <a:p>
            <a:r>
              <a:rPr lang="en-GB" sz="4400" b="1" dirty="0"/>
              <a:t>G</a:t>
            </a:r>
            <a:r>
              <a:rPr lang="en-GB" sz="4400" dirty="0"/>
              <a:t>enetic </a:t>
            </a:r>
            <a:r>
              <a:rPr lang="en-GB" sz="4400" b="1" dirty="0"/>
              <a:t>A</a:t>
            </a:r>
            <a:r>
              <a:rPr lang="en-GB" sz="4400" dirty="0"/>
              <a:t>nalysis &amp; </a:t>
            </a:r>
            <a:r>
              <a:rPr lang="en-GB" sz="4400" b="1" dirty="0"/>
              <a:t>M</a:t>
            </a:r>
            <a:r>
              <a:rPr lang="en-GB" sz="4400" dirty="0"/>
              <a:t>onitoring of </a:t>
            </a:r>
            <a:r>
              <a:rPr lang="en-GB" sz="4400" b="1" dirty="0"/>
              <a:t>B</a:t>
            </a:r>
            <a:r>
              <a:rPr lang="en-GB" sz="4400" dirty="0"/>
              <a:t>iomarkers of </a:t>
            </a:r>
            <a:r>
              <a:rPr lang="en-GB" sz="4400" b="1" dirty="0"/>
              <a:t>I</a:t>
            </a:r>
            <a:r>
              <a:rPr lang="en-GB" sz="4400" dirty="0"/>
              <a:t>mmunological </a:t>
            </a:r>
            <a:r>
              <a:rPr lang="en-GB" sz="4400" b="1" dirty="0"/>
              <a:t>T</a:t>
            </a:r>
            <a:r>
              <a:rPr lang="en-GB" sz="4400" dirty="0"/>
              <a:t>olerance </a:t>
            </a:r>
            <a:br>
              <a:rPr lang="en-GB" sz="6600" dirty="0"/>
            </a:br>
            <a:r>
              <a:rPr lang="en-GB" sz="6000" dirty="0"/>
              <a:t>GAMBIT study</a:t>
            </a:r>
            <a:endParaRPr lang="en-GB" sz="32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221088"/>
            <a:ext cx="2500313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221088"/>
            <a:ext cx="2714625" cy="19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1105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2420888"/>
            <a:ext cx="272200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1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1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1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1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476250"/>
            <a:ext cx="8820150" cy="576263"/>
          </a:xfrm>
        </p:spPr>
        <p:txBody>
          <a:bodyPr/>
          <a:lstStyle/>
          <a:p>
            <a:r>
              <a:rPr lang="en-GB" sz="3600" b="1" dirty="0"/>
              <a:t>The GAMBIT Consortium. NIHR CRN</a:t>
            </a: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79512" y="1052736"/>
            <a:ext cx="23336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400" b="1">
                <a:solidFill>
                  <a:srgbClr val="008000"/>
                </a:solidFill>
                <a:latin typeface="Tahoma" pitchFamily="-123" charset="0"/>
              </a:rPr>
              <a:t>King’s College London, UK</a:t>
            </a:r>
            <a:endParaRPr lang="en-US" sz="160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179512" y="1340768"/>
            <a:ext cx="2155825" cy="19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300" b="1" dirty="0">
                <a:latin typeface="Tahoma" pitchFamily="-123" charset="0"/>
              </a:rPr>
              <a:t>Maria Hernandez Fuentes</a:t>
            </a:r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 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221218" y="1556792"/>
            <a:ext cx="1758494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Sonia Norris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Estefania Nova-Lamperti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Paula Mobillo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Yogesh Kamra</a:t>
            </a:r>
          </a:p>
          <a:p>
            <a:pPr algn="ctr" eaLnBrk="0" hangingPunct="0"/>
            <a:r>
              <a:rPr lang="en-US" sz="1100" b="1" dirty="0" err="1">
                <a:solidFill>
                  <a:srgbClr val="808080"/>
                </a:solidFill>
                <a:latin typeface="Tahoma" pitchFamily="-123" charset="0"/>
              </a:rPr>
              <a:t>Mano</a:t>
            </a:r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 Runglall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Jonathan Lo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Tom Lewis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Florence Delany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Irene Rebollo-Mesa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Rosalynn Miller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Darlene Catalan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Jude Green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Robert Lechler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Graham Lord</a:t>
            </a:r>
          </a:p>
          <a:p>
            <a:pPr algn="ctr" eaLnBrk="0" hangingPunct="0"/>
            <a:endParaRPr lang="en-US" sz="1100" b="1" dirty="0">
              <a:solidFill>
                <a:srgbClr val="808080"/>
              </a:solidFill>
              <a:latin typeface="Tahoma" pitchFamily="-123" charset="0"/>
            </a:endParaRPr>
          </a:p>
          <a:p>
            <a:pPr algn="ctr" eaLnBrk="0" hangingPunct="0"/>
            <a:endParaRPr lang="en-US" sz="1100" b="1" dirty="0">
              <a:solidFill>
                <a:srgbClr val="808080"/>
              </a:solidFill>
              <a:latin typeface="Tahoma" pitchFamily="-123" charset="0"/>
            </a:endParaRP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411760" y="1402065"/>
            <a:ext cx="257082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Cardiff and Vale University Health Board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2483768" y="1876182"/>
            <a:ext cx="109966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Sian Griffin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10" name="Rectangle 28"/>
          <p:cNvSpPr>
            <a:spLocks noChangeArrowheads="1"/>
          </p:cNvSpPr>
          <p:nvPr/>
        </p:nvSpPr>
        <p:spPr bwMode="auto">
          <a:xfrm>
            <a:off x="7033346" y="1052736"/>
            <a:ext cx="183704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400" b="1" dirty="0">
                <a:solidFill>
                  <a:srgbClr val="008000"/>
                </a:solidFill>
                <a:latin typeface="Tahoma" pitchFamily="-123" charset="0"/>
              </a:rPr>
              <a:t>Hull Royal Infirmary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7033346" y="1316608"/>
            <a:ext cx="135453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Sunil Bhandari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12" name="Rectangle 31"/>
          <p:cNvSpPr>
            <a:spLocks noChangeArrowheads="1"/>
          </p:cNvSpPr>
          <p:nvPr/>
        </p:nvSpPr>
        <p:spPr bwMode="auto">
          <a:xfrm>
            <a:off x="7033346" y="1506270"/>
            <a:ext cx="10371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Karen James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Tracy </a:t>
            </a:r>
            <a:r>
              <a:rPr lang="en-US" sz="1100" b="1" dirty="0" err="1">
                <a:solidFill>
                  <a:srgbClr val="808080"/>
                </a:solidFill>
                <a:latin typeface="Tahoma" pitchFamily="-123" charset="0"/>
              </a:rPr>
              <a:t>Cathcart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13" name="Rectangle 58"/>
          <p:cNvSpPr>
            <a:spLocks noChangeArrowheads="1"/>
          </p:cNvSpPr>
          <p:nvPr/>
        </p:nvSpPr>
        <p:spPr bwMode="auto">
          <a:xfrm>
            <a:off x="2660402" y="2204864"/>
            <a:ext cx="175368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b="1" dirty="0">
                <a:solidFill>
                  <a:srgbClr val="008000"/>
                </a:solidFill>
                <a:latin typeface="Tahoma" pitchFamily="-123" charset="0"/>
              </a:rPr>
              <a:t>Royal Free Hospital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14" name="Rectangle 59"/>
          <p:cNvSpPr>
            <a:spLocks noChangeArrowheads="1"/>
          </p:cNvSpPr>
          <p:nvPr/>
        </p:nvSpPr>
        <p:spPr bwMode="auto">
          <a:xfrm>
            <a:off x="2627784" y="2452072"/>
            <a:ext cx="118141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Alan Salama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15" name="Rectangle 64"/>
          <p:cNvSpPr>
            <a:spLocks noChangeArrowheads="1"/>
          </p:cNvSpPr>
          <p:nvPr/>
        </p:nvSpPr>
        <p:spPr bwMode="auto">
          <a:xfrm>
            <a:off x="5137150" y="2060848"/>
            <a:ext cx="23756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Leicester General Hospital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16" name="Rectangle 67"/>
          <p:cNvSpPr>
            <a:spLocks noChangeArrowheads="1"/>
          </p:cNvSpPr>
          <p:nvPr/>
        </p:nvSpPr>
        <p:spPr bwMode="auto">
          <a:xfrm>
            <a:off x="5148064" y="2308230"/>
            <a:ext cx="88966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Sue Carr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17" name="Rectangle 70"/>
          <p:cNvSpPr>
            <a:spLocks noChangeArrowheads="1"/>
          </p:cNvSpPr>
          <p:nvPr/>
        </p:nvSpPr>
        <p:spPr bwMode="auto">
          <a:xfrm>
            <a:off x="5181041" y="2492896"/>
            <a:ext cx="12423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Rachel Westacott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Roy Marshall 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18" name="Rectangle 83"/>
          <p:cNvSpPr>
            <a:spLocks noChangeArrowheads="1"/>
          </p:cNvSpPr>
          <p:nvPr/>
        </p:nvSpPr>
        <p:spPr bwMode="auto">
          <a:xfrm>
            <a:off x="2123728" y="2708920"/>
            <a:ext cx="206787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400" b="1" dirty="0">
                <a:solidFill>
                  <a:srgbClr val="008000"/>
                </a:solidFill>
                <a:latin typeface="Tahoma" pitchFamily="-123" charset="0"/>
              </a:rPr>
              <a:t>King’s College Hospital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19" name="Rectangle 85"/>
          <p:cNvSpPr>
            <a:spLocks noChangeArrowheads="1"/>
          </p:cNvSpPr>
          <p:nvPr/>
        </p:nvSpPr>
        <p:spPr bwMode="auto">
          <a:xfrm>
            <a:off x="2157152" y="2945458"/>
            <a:ext cx="120385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Sui Phin Kon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20" name="Rectangle 86"/>
          <p:cNvSpPr>
            <a:spLocks noChangeArrowheads="1"/>
          </p:cNvSpPr>
          <p:nvPr/>
        </p:nvSpPr>
        <p:spPr bwMode="auto">
          <a:xfrm>
            <a:off x="2129814" y="3124845"/>
            <a:ext cx="12759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Beatriz Tucker 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Nicolene Atkinson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21" name="Rectangle 90"/>
          <p:cNvSpPr>
            <a:spLocks noChangeArrowheads="1"/>
          </p:cNvSpPr>
          <p:nvPr/>
        </p:nvSpPr>
        <p:spPr bwMode="auto">
          <a:xfrm>
            <a:off x="117105" y="3933056"/>
            <a:ext cx="141545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8000"/>
                </a:solidFill>
                <a:latin typeface="Tahoma" pitchFamily="-123" charset="0"/>
              </a:rPr>
              <a:t>Guy’s Hospital, UK</a:t>
            </a:r>
            <a:endParaRPr lang="en-US" sz="1400" b="1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22" name="Rectangle 91"/>
          <p:cNvSpPr>
            <a:spLocks noChangeArrowheads="1"/>
          </p:cNvSpPr>
          <p:nvPr/>
        </p:nvSpPr>
        <p:spPr bwMode="auto">
          <a:xfrm>
            <a:off x="387474" y="4112121"/>
            <a:ext cx="9398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latin typeface="Tahoma" pitchFamily="-123" charset="0"/>
              </a:rPr>
              <a:t>Rachel Hilton</a:t>
            </a:r>
            <a:endParaRPr lang="en-US" sz="1200" dirty="0">
              <a:latin typeface="Tahoma" pitchFamily="-123" charset="0"/>
            </a:endParaRPr>
          </a:p>
        </p:txBody>
      </p:sp>
      <p:sp>
        <p:nvSpPr>
          <p:cNvPr id="23" name="Rectangle 92"/>
          <p:cNvSpPr>
            <a:spLocks noChangeArrowheads="1"/>
          </p:cNvSpPr>
          <p:nvPr/>
        </p:nvSpPr>
        <p:spPr bwMode="auto">
          <a:xfrm>
            <a:off x="387474" y="4293096"/>
            <a:ext cx="1050925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latin typeface="Tahoma" pitchFamily="-123" charset="0"/>
              </a:rPr>
              <a:t>Robert Vaughn</a:t>
            </a:r>
            <a:endParaRPr lang="en-US" sz="1200" dirty="0">
              <a:latin typeface="Tahoma" pitchFamily="-123" charset="0"/>
            </a:endParaRPr>
          </a:p>
        </p:txBody>
      </p:sp>
      <p:sp>
        <p:nvSpPr>
          <p:cNvPr id="24" name="Rectangle 97"/>
          <p:cNvSpPr>
            <a:spLocks noChangeArrowheads="1"/>
          </p:cNvSpPr>
          <p:nvPr/>
        </p:nvSpPr>
        <p:spPr bwMode="auto">
          <a:xfrm>
            <a:off x="6948264" y="3789040"/>
            <a:ext cx="2088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8000"/>
                </a:solidFill>
                <a:latin typeface="Tahoma" pitchFamily="-123" charset="0"/>
              </a:rPr>
              <a:t>Hospital </a:t>
            </a:r>
            <a:r>
              <a:rPr lang="en-US" sz="1200" b="1" dirty="0" err="1">
                <a:solidFill>
                  <a:srgbClr val="008000"/>
                </a:solidFill>
                <a:latin typeface="Tahoma" pitchFamily="-123" charset="0"/>
              </a:rPr>
              <a:t>Universitari</a:t>
            </a:r>
            <a:r>
              <a:rPr lang="en-US" sz="1200" b="1" dirty="0">
                <a:solidFill>
                  <a:srgbClr val="008000"/>
                </a:solidFill>
                <a:latin typeface="Tahoma" pitchFamily="-123" charset="0"/>
              </a:rPr>
              <a:t> </a:t>
            </a:r>
            <a:r>
              <a:rPr lang="en-US" sz="1200" b="1" dirty="0" err="1">
                <a:solidFill>
                  <a:srgbClr val="008000"/>
                </a:solidFill>
                <a:latin typeface="Tahoma" pitchFamily="-123" charset="0"/>
              </a:rPr>
              <a:t>Vall</a:t>
            </a:r>
            <a:r>
              <a:rPr lang="en-US" sz="1200" b="1" dirty="0">
                <a:solidFill>
                  <a:srgbClr val="008000"/>
                </a:solidFill>
                <a:latin typeface="Tahoma" pitchFamily="-123" charset="0"/>
              </a:rPr>
              <a:t> </a:t>
            </a:r>
            <a:r>
              <a:rPr lang="en-US" sz="1200" b="1" dirty="0" err="1">
                <a:solidFill>
                  <a:srgbClr val="008000"/>
                </a:solidFill>
                <a:latin typeface="Tahoma" pitchFamily="-123" charset="0"/>
              </a:rPr>
              <a:t>d'Hebrón</a:t>
            </a:r>
            <a:r>
              <a:rPr lang="en-US" sz="1200" b="1" dirty="0">
                <a:solidFill>
                  <a:srgbClr val="008000"/>
                </a:solidFill>
                <a:latin typeface="Tahoma" pitchFamily="-123" charset="0"/>
              </a:rPr>
              <a:t>, Barcelona</a:t>
            </a:r>
            <a:endParaRPr lang="en-US" sz="14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25" name="Rectangle 98"/>
          <p:cNvSpPr>
            <a:spLocks noChangeArrowheads="1"/>
          </p:cNvSpPr>
          <p:nvPr/>
        </p:nvSpPr>
        <p:spPr bwMode="auto">
          <a:xfrm>
            <a:off x="7385643" y="4149080"/>
            <a:ext cx="121347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Daniel </a:t>
            </a:r>
            <a:r>
              <a:rPr lang="en-US" sz="1200" b="1" dirty="0" err="1">
                <a:latin typeface="Tahoma" pitchFamily="-123" charset="0"/>
              </a:rPr>
              <a:t>Seron</a:t>
            </a:r>
            <a:endParaRPr lang="en-US" sz="1200" dirty="0">
              <a:latin typeface="Tahoma" pitchFamily="-123" charset="0"/>
            </a:endParaRPr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7558768" y="4365104"/>
            <a:ext cx="86722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Maria </a:t>
            </a:r>
            <a:r>
              <a:rPr lang="en-US" sz="1100" b="1" dirty="0" err="1">
                <a:solidFill>
                  <a:srgbClr val="808080"/>
                </a:solidFill>
                <a:latin typeface="Tahoma" pitchFamily="-123" charset="0"/>
              </a:rPr>
              <a:t>Sarria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27" name="Rectangle 97"/>
          <p:cNvSpPr>
            <a:spLocks noChangeArrowheads="1"/>
          </p:cNvSpPr>
          <p:nvPr/>
        </p:nvSpPr>
        <p:spPr bwMode="auto">
          <a:xfrm>
            <a:off x="7308304" y="5836622"/>
            <a:ext cx="18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 err="1">
                <a:solidFill>
                  <a:srgbClr val="008000"/>
                </a:solidFill>
                <a:latin typeface="Tahoma" pitchFamily="-123" charset="0"/>
              </a:rPr>
              <a:t>Upsala</a:t>
            </a:r>
            <a:r>
              <a:rPr lang="en-US" sz="1200" b="1" dirty="0">
                <a:solidFill>
                  <a:srgbClr val="008000"/>
                </a:solidFill>
                <a:latin typeface="Tahoma" pitchFamily="-123" charset="0"/>
              </a:rPr>
              <a:t> Hospital, Sweden</a:t>
            </a:r>
            <a:endParaRPr lang="en-US" sz="14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28" name="Rectangle 98"/>
          <p:cNvSpPr>
            <a:spLocks noChangeArrowheads="1"/>
          </p:cNvSpPr>
          <p:nvPr/>
        </p:nvSpPr>
        <p:spPr bwMode="auto">
          <a:xfrm>
            <a:off x="7501482" y="6196662"/>
            <a:ext cx="141384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David Berglund</a:t>
            </a:r>
            <a:endParaRPr lang="en-US" sz="1200" dirty="0">
              <a:latin typeface="Tahoma" pitchFamily="-123" charset="0"/>
            </a:endParaRPr>
          </a:p>
        </p:txBody>
      </p:sp>
      <p:sp>
        <p:nvSpPr>
          <p:cNvPr id="29" name="Rectangle 97"/>
          <p:cNvSpPr>
            <a:spLocks noChangeArrowheads="1"/>
          </p:cNvSpPr>
          <p:nvPr/>
        </p:nvSpPr>
        <p:spPr bwMode="auto">
          <a:xfrm>
            <a:off x="5580112" y="5589240"/>
            <a:ext cx="19311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 err="1">
                <a:solidFill>
                  <a:srgbClr val="008000"/>
                </a:solidFill>
                <a:latin typeface="Tahoma" pitchFamily="-123" charset="0"/>
              </a:rPr>
              <a:t>Transplantační</a:t>
            </a:r>
            <a:r>
              <a:rPr lang="en-US" sz="1200" b="1" dirty="0">
                <a:solidFill>
                  <a:srgbClr val="008000"/>
                </a:solidFill>
                <a:latin typeface="Tahoma" pitchFamily="-123" charset="0"/>
              </a:rPr>
              <a:t> </a:t>
            </a:r>
            <a:r>
              <a:rPr lang="en-US" sz="1200" b="1" dirty="0" err="1">
                <a:solidFill>
                  <a:srgbClr val="008000"/>
                </a:solidFill>
                <a:latin typeface="Tahoma" pitchFamily="-123" charset="0"/>
              </a:rPr>
              <a:t>laboratoř</a:t>
            </a:r>
            <a:r>
              <a:rPr lang="en-US" sz="1200" b="1" dirty="0">
                <a:solidFill>
                  <a:srgbClr val="008000"/>
                </a:solidFill>
                <a:latin typeface="Tahoma" pitchFamily="-123" charset="0"/>
              </a:rPr>
              <a:t> IKEM, Prague</a:t>
            </a:r>
            <a:endParaRPr lang="en-US" sz="14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30" name="Rectangle 98"/>
          <p:cNvSpPr>
            <a:spLocks noChangeArrowheads="1"/>
          </p:cNvSpPr>
          <p:nvPr/>
        </p:nvSpPr>
        <p:spPr bwMode="auto">
          <a:xfrm>
            <a:off x="5845157" y="5956166"/>
            <a:ext cx="140102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Ondrej </a:t>
            </a:r>
            <a:r>
              <a:rPr lang="en-US" sz="1200" b="1" dirty="0" err="1">
                <a:latin typeface="Tahoma" pitchFamily="-123" charset="0"/>
              </a:rPr>
              <a:t>Vickliky</a:t>
            </a:r>
            <a:endParaRPr lang="en-US" sz="1200" dirty="0">
              <a:latin typeface="Tahoma" pitchFamily="-123" charset="0"/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6056753" y="6174596"/>
            <a:ext cx="97783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Petra </a:t>
            </a:r>
            <a:r>
              <a:rPr lang="en-US" sz="1100" b="1" dirty="0" err="1">
                <a:solidFill>
                  <a:srgbClr val="808080"/>
                </a:solidFill>
                <a:latin typeface="Tahoma" pitchFamily="-123" charset="0"/>
              </a:rPr>
              <a:t>Hribova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32" name="Rectangle 97"/>
          <p:cNvSpPr>
            <a:spLocks noChangeArrowheads="1"/>
          </p:cNvSpPr>
          <p:nvPr/>
        </p:nvSpPr>
        <p:spPr bwMode="auto">
          <a:xfrm>
            <a:off x="6804248" y="4762599"/>
            <a:ext cx="19311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de-CH" sz="1200" b="1" dirty="0">
                <a:solidFill>
                  <a:srgbClr val="008000"/>
                </a:solidFill>
                <a:latin typeface="Tahoma" pitchFamily="34" charset="0"/>
                <a:cs typeface="Tahoma" pitchFamily="34" charset="0"/>
              </a:rPr>
              <a:t>INSELSPITAL, Universitätsspital Bern</a:t>
            </a:r>
            <a:endParaRPr lang="en-GB" sz="1200" b="1" dirty="0">
              <a:solidFill>
                <a:srgbClr val="008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3" name="Rectangle 98"/>
          <p:cNvSpPr>
            <a:spLocks noChangeArrowheads="1"/>
          </p:cNvSpPr>
          <p:nvPr/>
        </p:nvSpPr>
        <p:spPr bwMode="auto">
          <a:xfrm>
            <a:off x="6816948" y="5104264"/>
            <a:ext cx="151964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Markus Mohaupt</a:t>
            </a:r>
            <a:endParaRPr lang="en-US" sz="1200" dirty="0">
              <a:latin typeface="Tahoma" pitchFamily="-123" charset="0"/>
            </a:endParaRPr>
          </a:p>
        </p:txBody>
      </p:sp>
      <p:sp>
        <p:nvSpPr>
          <p:cNvPr id="34" name="Rectangle 31"/>
          <p:cNvSpPr>
            <a:spLocks noChangeArrowheads="1"/>
          </p:cNvSpPr>
          <p:nvPr/>
        </p:nvSpPr>
        <p:spPr bwMode="auto">
          <a:xfrm>
            <a:off x="6970647" y="5275947"/>
            <a:ext cx="97783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Petra </a:t>
            </a:r>
            <a:r>
              <a:rPr lang="en-US" sz="1100" b="1" dirty="0" err="1">
                <a:solidFill>
                  <a:srgbClr val="808080"/>
                </a:solidFill>
                <a:latin typeface="Tahoma" pitchFamily="-123" charset="0"/>
              </a:rPr>
              <a:t>Hribova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35" name="Rectangle 83"/>
          <p:cNvSpPr>
            <a:spLocks noChangeArrowheads="1"/>
          </p:cNvSpPr>
          <p:nvPr/>
        </p:nvSpPr>
        <p:spPr bwMode="auto">
          <a:xfrm>
            <a:off x="1782708" y="3573016"/>
            <a:ext cx="193161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400" b="1" dirty="0">
                <a:solidFill>
                  <a:srgbClr val="008000"/>
                </a:solidFill>
                <a:latin typeface="Tahoma" pitchFamily="-123" charset="0"/>
              </a:rPr>
              <a:t>Kent and Canterbury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36" name="Rectangle 85"/>
          <p:cNvSpPr>
            <a:spLocks noChangeArrowheads="1"/>
          </p:cNvSpPr>
          <p:nvPr/>
        </p:nvSpPr>
        <p:spPr bwMode="auto">
          <a:xfrm>
            <a:off x="1782708" y="3809554"/>
            <a:ext cx="122148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Chris Farmer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37" name="Rectangle 86"/>
          <p:cNvSpPr>
            <a:spLocks noChangeArrowheads="1"/>
          </p:cNvSpPr>
          <p:nvPr/>
        </p:nvSpPr>
        <p:spPr bwMode="auto">
          <a:xfrm>
            <a:off x="1782708" y="3988941"/>
            <a:ext cx="12727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Gillian </a:t>
            </a:r>
            <a:r>
              <a:rPr lang="en-US" sz="1100" b="1" dirty="0" err="1">
                <a:solidFill>
                  <a:srgbClr val="808080"/>
                </a:solidFill>
                <a:latin typeface="Tahoma" pitchFamily="-123" charset="0"/>
              </a:rPr>
              <a:t>Eaglestone</a:t>
            </a:r>
            <a:endParaRPr lang="en-US" sz="1100" b="1" dirty="0">
              <a:solidFill>
                <a:srgbClr val="808080"/>
              </a:solidFill>
              <a:latin typeface="Tahoma" pitchFamily="-123" charset="0"/>
            </a:endParaRP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Hazel Broad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38" name="Rectangle 64"/>
          <p:cNvSpPr>
            <a:spLocks noChangeArrowheads="1"/>
          </p:cNvSpPr>
          <p:nvPr/>
        </p:nvSpPr>
        <p:spPr bwMode="auto">
          <a:xfrm>
            <a:off x="3851920" y="3162454"/>
            <a:ext cx="240610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Queen Alexandra Hospital,</a:t>
            </a:r>
          </a:p>
          <a:p>
            <a:pPr eaLnBrk="0" hangingPunct="0"/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 </a:t>
            </a:r>
            <a:r>
              <a:rPr lang="en-GB" sz="1400" b="1" dirty="0" err="1">
                <a:solidFill>
                  <a:srgbClr val="008000"/>
                </a:solidFill>
                <a:latin typeface="Tahoma" pitchFamily="-123" charset="0"/>
              </a:rPr>
              <a:t>Postmouth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39" name="Rectangle 67"/>
          <p:cNvSpPr>
            <a:spLocks noChangeArrowheads="1"/>
          </p:cNvSpPr>
          <p:nvPr/>
        </p:nvSpPr>
        <p:spPr bwMode="auto">
          <a:xfrm>
            <a:off x="4067944" y="3594502"/>
            <a:ext cx="136415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Judith Stevens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40" name="Rectangle 70"/>
          <p:cNvSpPr>
            <a:spLocks noChangeArrowheads="1"/>
          </p:cNvSpPr>
          <p:nvPr/>
        </p:nvSpPr>
        <p:spPr bwMode="auto">
          <a:xfrm>
            <a:off x="4067944" y="3810526"/>
            <a:ext cx="12391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Lynn Watkins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Frances Williams 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41" name="Rectangle 83"/>
          <p:cNvSpPr>
            <a:spLocks noChangeArrowheads="1"/>
          </p:cNvSpPr>
          <p:nvPr/>
        </p:nvSpPr>
        <p:spPr bwMode="auto">
          <a:xfrm>
            <a:off x="50472" y="4560614"/>
            <a:ext cx="218970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400" b="1" dirty="0" err="1">
                <a:solidFill>
                  <a:srgbClr val="008000"/>
                </a:solidFill>
                <a:latin typeface="Tahoma" pitchFamily="-123" charset="0"/>
              </a:rPr>
              <a:t>Evelina</a:t>
            </a:r>
            <a:r>
              <a:rPr lang="en-US" sz="1400" b="1" dirty="0">
                <a:solidFill>
                  <a:srgbClr val="008000"/>
                </a:solidFill>
                <a:latin typeface="Tahoma" pitchFamily="-123" charset="0"/>
              </a:rPr>
              <a:t> Children’s Hosp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42" name="Rectangle 85"/>
          <p:cNvSpPr>
            <a:spLocks noChangeArrowheads="1"/>
          </p:cNvSpPr>
          <p:nvPr/>
        </p:nvSpPr>
        <p:spPr bwMode="auto">
          <a:xfrm>
            <a:off x="162684" y="4797152"/>
            <a:ext cx="125515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Manish Sinha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43" name="Rectangle 86"/>
          <p:cNvSpPr>
            <a:spLocks noChangeArrowheads="1"/>
          </p:cNvSpPr>
          <p:nvPr/>
        </p:nvSpPr>
        <p:spPr bwMode="auto">
          <a:xfrm>
            <a:off x="107504" y="4976539"/>
            <a:ext cx="150201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Liz Reus, Joy &amp; Paula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44" name="Rectangle 28"/>
          <p:cNvSpPr>
            <a:spLocks noChangeArrowheads="1"/>
          </p:cNvSpPr>
          <p:nvPr/>
        </p:nvSpPr>
        <p:spPr bwMode="auto">
          <a:xfrm>
            <a:off x="6506879" y="2708920"/>
            <a:ext cx="166552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b="1" dirty="0">
                <a:solidFill>
                  <a:srgbClr val="008000"/>
                </a:solidFill>
                <a:latin typeface="Tahoma" pitchFamily="-123" charset="0"/>
              </a:rPr>
              <a:t>Manchester Royal </a:t>
            </a:r>
          </a:p>
          <a:p>
            <a:pPr eaLnBrk="0" hangingPunct="0"/>
            <a:r>
              <a:rPr lang="en-US" sz="1400" b="1" dirty="0">
                <a:solidFill>
                  <a:srgbClr val="008000"/>
                </a:solidFill>
                <a:latin typeface="Tahoma" pitchFamily="-123" charset="0"/>
              </a:rPr>
              <a:t>Infirmary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6768168" y="3140968"/>
            <a:ext cx="11429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</a:t>
            </a:r>
            <a:r>
              <a:rPr lang="en-US" sz="1200" b="1" dirty="0" err="1">
                <a:latin typeface="Tahoma" pitchFamily="-123" charset="0"/>
              </a:rPr>
              <a:t>Hany</a:t>
            </a:r>
            <a:r>
              <a:rPr lang="en-US" sz="1200" b="1" dirty="0">
                <a:latin typeface="Tahoma" pitchFamily="-123" charset="0"/>
              </a:rPr>
              <a:t> </a:t>
            </a:r>
            <a:r>
              <a:rPr lang="en-US" sz="1200" b="1" dirty="0" err="1">
                <a:latin typeface="Tahoma" pitchFamily="-123" charset="0"/>
              </a:rPr>
              <a:t>Riad</a:t>
            </a:r>
            <a:endParaRPr lang="en-US" sz="1200" b="1" dirty="0">
              <a:latin typeface="Tahoma" pitchFamily="-123" charset="0"/>
            </a:endParaRPr>
          </a:p>
          <a:p>
            <a:pPr algn="ctr" eaLnBrk="0" hangingPunct="0"/>
            <a:r>
              <a:rPr lang="en-US" sz="1200" b="1" dirty="0">
                <a:latin typeface="Tahoma" pitchFamily="-123" charset="0"/>
              </a:rPr>
              <a:t>Dr Nick Simon 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46" name="Rectangle 31"/>
          <p:cNvSpPr>
            <a:spLocks noChangeArrowheads="1"/>
          </p:cNvSpPr>
          <p:nvPr/>
        </p:nvSpPr>
        <p:spPr bwMode="auto">
          <a:xfrm>
            <a:off x="6909233" y="3525168"/>
            <a:ext cx="860812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Clare Griffin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47" name="Rectangle 97"/>
          <p:cNvSpPr>
            <a:spLocks noChangeArrowheads="1"/>
          </p:cNvSpPr>
          <p:nvPr/>
        </p:nvSpPr>
        <p:spPr bwMode="auto">
          <a:xfrm>
            <a:off x="3923928" y="5795972"/>
            <a:ext cx="18002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solidFill>
                  <a:srgbClr val="008000"/>
                </a:solidFill>
                <a:latin typeface="Tahoma" pitchFamily="-123" charset="0"/>
              </a:rPr>
              <a:t>Great Ormond Street</a:t>
            </a:r>
            <a:endParaRPr lang="en-US" sz="14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48" name="Rectangle 98"/>
          <p:cNvSpPr>
            <a:spLocks noChangeArrowheads="1"/>
          </p:cNvSpPr>
          <p:nvPr/>
        </p:nvSpPr>
        <p:spPr bwMode="auto">
          <a:xfrm>
            <a:off x="4113630" y="5980638"/>
            <a:ext cx="137858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Stephen Marks</a:t>
            </a:r>
            <a:endParaRPr lang="en-US" sz="1200" dirty="0">
              <a:latin typeface="Tahoma" pitchFamily="-123" charset="0"/>
            </a:endParaRPr>
          </a:p>
        </p:txBody>
      </p:sp>
      <p:sp>
        <p:nvSpPr>
          <p:cNvPr id="49" name="Rectangle 83"/>
          <p:cNvSpPr>
            <a:spLocks noChangeArrowheads="1"/>
          </p:cNvSpPr>
          <p:nvPr/>
        </p:nvSpPr>
        <p:spPr bwMode="auto">
          <a:xfrm>
            <a:off x="2483768" y="4653136"/>
            <a:ext cx="120385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400" b="1" dirty="0" err="1">
                <a:solidFill>
                  <a:srgbClr val="008000"/>
                </a:solidFill>
                <a:latin typeface="Tahoma" pitchFamily="-123" charset="0"/>
              </a:rPr>
              <a:t>Salford</a:t>
            </a:r>
            <a:r>
              <a:rPr lang="en-US" sz="1400" b="1" dirty="0">
                <a:solidFill>
                  <a:srgbClr val="008000"/>
                </a:solidFill>
                <a:latin typeface="Tahoma" pitchFamily="-123" charset="0"/>
              </a:rPr>
              <a:t> Royal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50" name="Rectangle 85"/>
          <p:cNvSpPr>
            <a:spLocks noChangeArrowheads="1"/>
          </p:cNvSpPr>
          <p:nvPr/>
        </p:nvSpPr>
        <p:spPr bwMode="auto">
          <a:xfrm>
            <a:off x="2542600" y="4889674"/>
            <a:ext cx="11589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Phillip Kalra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51" name="Rectangle 86"/>
          <p:cNvSpPr>
            <a:spLocks noChangeArrowheads="1"/>
          </p:cNvSpPr>
          <p:nvPr/>
        </p:nvSpPr>
        <p:spPr bwMode="auto">
          <a:xfrm>
            <a:off x="2555776" y="5085184"/>
            <a:ext cx="109324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Lesley Haydock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52" name="Rectangle 64"/>
          <p:cNvSpPr>
            <a:spLocks noChangeArrowheads="1"/>
          </p:cNvSpPr>
          <p:nvPr/>
        </p:nvSpPr>
        <p:spPr bwMode="auto">
          <a:xfrm>
            <a:off x="5027508" y="1031250"/>
            <a:ext cx="165910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St </a:t>
            </a:r>
            <a:r>
              <a:rPr lang="en-GB" sz="1400" b="1" dirty="0" err="1">
                <a:solidFill>
                  <a:srgbClr val="008000"/>
                </a:solidFill>
                <a:latin typeface="Tahoma" pitchFamily="-123" charset="0"/>
              </a:rPr>
              <a:t>Jame’s</a:t>
            </a:r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 Hospital</a:t>
            </a:r>
          </a:p>
          <a:p>
            <a:pPr eaLnBrk="0" hangingPunct="0"/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Leeds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53" name="Rectangle 67"/>
          <p:cNvSpPr>
            <a:spLocks noChangeArrowheads="1"/>
          </p:cNvSpPr>
          <p:nvPr/>
        </p:nvSpPr>
        <p:spPr bwMode="auto">
          <a:xfrm>
            <a:off x="5007586" y="1484784"/>
            <a:ext cx="131606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Richard Baker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54" name="Rectangle 70"/>
          <p:cNvSpPr>
            <a:spLocks noChangeArrowheads="1"/>
          </p:cNvSpPr>
          <p:nvPr/>
        </p:nvSpPr>
        <p:spPr bwMode="auto">
          <a:xfrm>
            <a:off x="4580882" y="1650286"/>
            <a:ext cx="22233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Dr Aravind Cherukuri</a:t>
            </a:r>
          </a:p>
          <a:p>
            <a:pPr algn="ctr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Shyama-Parbatee Rughooputh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55" name="Rectangle 64"/>
          <p:cNvSpPr>
            <a:spLocks noChangeArrowheads="1"/>
          </p:cNvSpPr>
          <p:nvPr/>
        </p:nvSpPr>
        <p:spPr bwMode="auto">
          <a:xfrm>
            <a:off x="4211960" y="4365104"/>
            <a:ext cx="243015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Northern General Hospital,</a:t>
            </a:r>
          </a:p>
          <a:p>
            <a:pPr eaLnBrk="0" hangingPunct="0"/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Sheffield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56" name="Rectangle 67"/>
          <p:cNvSpPr>
            <a:spLocks noChangeArrowheads="1"/>
          </p:cNvSpPr>
          <p:nvPr/>
        </p:nvSpPr>
        <p:spPr bwMode="auto">
          <a:xfrm>
            <a:off x="4694464" y="4771891"/>
            <a:ext cx="14651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William </a:t>
            </a:r>
            <a:r>
              <a:rPr lang="en-US" sz="1200" b="1" dirty="0" err="1">
                <a:latin typeface="Tahoma" pitchFamily="-123" charset="0"/>
              </a:rPr>
              <a:t>McKane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57" name="Rectangle 70"/>
          <p:cNvSpPr>
            <a:spLocks noChangeArrowheads="1"/>
          </p:cNvSpPr>
          <p:nvPr/>
        </p:nvSpPr>
        <p:spPr bwMode="auto">
          <a:xfrm>
            <a:off x="4913274" y="4987915"/>
            <a:ext cx="102752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Faith </a:t>
            </a:r>
            <a:r>
              <a:rPr lang="en-US" sz="1100" b="1" dirty="0" err="1">
                <a:solidFill>
                  <a:srgbClr val="808080"/>
                </a:solidFill>
                <a:latin typeface="Tahoma" pitchFamily="-123" charset="0"/>
              </a:rPr>
              <a:t>Okuhoya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58" name="Rectangle 64"/>
          <p:cNvSpPr>
            <a:spLocks noChangeArrowheads="1"/>
          </p:cNvSpPr>
          <p:nvPr/>
        </p:nvSpPr>
        <p:spPr bwMode="auto">
          <a:xfrm>
            <a:off x="1835696" y="5445224"/>
            <a:ext cx="232595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GB" sz="1400" b="1" dirty="0">
                <a:solidFill>
                  <a:srgbClr val="008000"/>
                </a:solidFill>
                <a:latin typeface="Tahoma" pitchFamily="-123" charset="0"/>
              </a:rPr>
              <a:t>Glasgow General Hospital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59" name="Rectangle 67"/>
          <p:cNvSpPr>
            <a:spLocks noChangeArrowheads="1"/>
          </p:cNvSpPr>
          <p:nvPr/>
        </p:nvSpPr>
        <p:spPr bwMode="auto">
          <a:xfrm>
            <a:off x="1869480" y="5661248"/>
            <a:ext cx="120866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Patrick Mark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60" name="Rectangle 70"/>
          <p:cNvSpPr>
            <a:spLocks noChangeArrowheads="1"/>
          </p:cNvSpPr>
          <p:nvPr/>
        </p:nvSpPr>
        <p:spPr bwMode="auto">
          <a:xfrm>
            <a:off x="1841920" y="5855786"/>
            <a:ext cx="13176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Donna Kelly</a:t>
            </a:r>
          </a:p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Tahoma" pitchFamily="-123" charset="0"/>
              </a:rPr>
              <a:t>Lorraine McGregor</a:t>
            </a:r>
            <a:endParaRPr lang="en-US" sz="1200" dirty="0">
              <a:solidFill>
                <a:schemeClr val="tx2"/>
              </a:solidFill>
              <a:latin typeface="Tahoma" pitchFamily="-123" charset="0"/>
            </a:endParaRPr>
          </a:p>
        </p:txBody>
      </p:sp>
      <p:sp>
        <p:nvSpPr>
          <p:cNvPr id="61" name="Rectangle 28"/>
          <p:cNvSpPr>
            <a:spLocks noChangeArrowheads="1"/>
          </p:cNvSpPr>
          <p:nvPr/>
        </p:nvSpPr>
        <p:spPr bwMode="auto">
          <a:xfrm>
            <a:off x="107504" y="5445224"/>
            <a:ext cx="15404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b="1" dirty="0">
                <a:solidFill>
                  <a:srgbClr val="008000"/>
                </a:solidFill>
                <a:latin typeface="Tahoma" pitchFamily="-123" charset="0"/>
              </a:rPr>
              <a:t>St George’s Hosp</a:t>
            </a:r>
            <a:endParaRPr lang="en-US" sz="1600" dirty="0">
              <a:solidFill>
                <a:srgbClr val="008000"/>
              </a:solidFill>
              <a:latin typeface="Tahoma" pitchFamily="-123" charset="0"/>
            </a:endParaRPr>
          </a:p>
        </p:txBody>
      </p:sp>
      <p:sp>
        <p:nvSpPr>
          <p:cNvPr id="62" name="Rectangle 30"/>
          <p:cNvSpPr>
            <a:spLocks noChangeArrowheads="1"/>
          </p:cNvSpPr>
          <p:nvPr/>
        </p:nvSpPr>
        <p:spPr bwMode="auto">
          <a:xfrm>
            <a:off x="214905" y="5660668"/>
            <a:ext cx="13256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200" b="1" dirty="0">
                <a:latin typeface="Tahoma" pitchFamily="-123" charset="0"/>
              </a:rPr>
              <a:t>Dr Iain </a:t>
            </a:r>
            <a:r>
              <a:rPr lang="en-US" sz="1200" b="1" dirty="0" err="1">
                <a:latin typeface="Tahoma" pitchFamily="-123" charset="0"/>
              </a:rPr>
              <a:t>McPhee</a:t>
            </a:r>
            <a:endParaRPr lang="en-US" sz="1200" b="1" dirty="0">
              <a:latin typeface="Tahoma" pitchFamily="-123" charset="0"/>
            </a:endParaRPr>
          </a:p>
          <a:p>
            <a:pPr algn="ctr" eaLnBrk="0" hangingPunct="0"/>
            <a:r>
              <a:rPr lang="en-US" sz="1200" b="1" dirty="0">
                <a:latin typeface="Tahoma" pitchFamily="-123" charset="0"/>
              </a:rPr>
              <a:t>Dr Joyce </a:t>
            </a:r>
            <a:r>
              <a:rPr lang="en-US" sz="1200" b="1" dirty="0" err="1">
                <a:latin typeface="Tahoma" pitchFamily="-123" charset="0"/>
              </a:rPr>
              <a:t>Popoola</a:t>
            </a:r>
            <a:endParaRPr lang="en-US" sz="1400" dirty="0">
              <a:latin typeface="Tahoma" pitchFamily="-123" charset="0"/>
            </a:endParaRPr>
          </a:p>
        </p:txBody>
      </p:sp>
      <p:sp>
        <p:nvSpPr>
          <p:cNvPr id="63" name="Rectangle 31"/>
          <p:cNvSpPr>
            <a:spLocks noChangeArrowheads="1"/>
          </p:cNvSpPr>
          <p:nvPr/>
        </p:nvSpPr>
        <p:spPr bwMode="auto">
          <a:xfrm>
            <a:off x="232538" y="6020708"/>
            <a:ext cx="129041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1100" b="1" dirty="0">
                <a:solidFill>
                  <a:srgbClr val="808080"/>
                </a:solidFill>
                <a:latin typeface="+mn-lt"/>
              </a:rPr>
              <a:t>Raj </a:t>
            </a:r>
            <a:r>
              <a:rPr lang="en-US" sz="1100" b="1" dirty="0" err="1">
                <a:solidFill>
                  <a:srgbClr val="808080"/>
                </a:solidFill>
                <a:latin typeface="+mn-lt"/>
              </a:rPr>
              <a:t>Ramkhelawon</a:t>
            </a:r>
            <a:endParaRPr lang="en-US" sz="12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844824"/>
            <a:ext cx="971600" cy="81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556313" cy="1116106"/>
          </a:xfrm>
        </p:spPr>
        <p:txBody>
          <a:bodyPr/>
          <a:lstStyle/>
          <a:p>
            <a:r>
              <a:rPr lang="en-US" sz="5400" b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The GAMBIT Study</a:t>
            </a:r>
            <a:endParaRPr lang="en-US" dirty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4573" y="1580501"/>
            <a:ext cx="5387925" cy="84125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External Validation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in Independent Sample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4573" y="2793453"/>
            <a:ext cx="5704449" cy="84125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Technical Validation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in different platform: RT-PCR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r="45987" b="25227"/>
          <a:stretch/>
        </p:blipFill>
        <p:spPr>
          <a:xfrm>
            <a:off x="6392985" y="1637030"/>
            <a:ext cx="2751015" cy="50451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4573" y="4159592"/>
            <a:ext cx="5387925" cy="84125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Stability of Signature: </a:t>
            </a:r>
            <a:endParaRPr kumimoji="0" lang="en-US" sz="2400" i="0" u="none" strike="noStrike" cap="none" spc="0" normalizeH="0" baseline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400" b="0" dirty="0">
                <a:solidFill>
                  <a:schemeClr val="accent6">
                    <a:lumMod val="20000"/>
                    <a:lumOff val="80000"/>
                  </a:schemeClr>
                </a:solidFill>
                <a:latin typeface="Palatino"/>
                <a:ea typeface="Palatino"/>
                <a:cs typeface="Palatino"/>
                <a:sym typeface="Palatino"/>
              </a:rPr>
              <a:t>Repeated Samples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4573" y="5395204"/>
            <a:ext cx="5387925" cy="84125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2400" b="1" i="0" u="none" strike="noStrike" cap="none" spc="0" normalizeH="0" baseline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FillTx/>
                <a:latin typeface="Palatino"/>
                <a:ea typeface="Palatino"/>
                <a:cs typeface="Palatino"/>
                <a:sym typeface="Palatino"/>
              </a:rPr>
              <a:t>Proof of Concept: </a:t>
            </a:r>
            <a:endParaRPr kumimoji="0" lang="en-US" sz="2400" i="0" u="none" strike="noStrike" cap="none" spc="0" normalizeH="0" baseline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400" b="0" dirty="0">
                <a:solidFill>
                  <a:schemeClr val="accent6">
                    <a:lumMod val="20000"/>
                    <a:lumOff val="80000"/>
                  </a:schemeClr>
                </a:solidFill>
                <a:latin typeface="Palatino"/>
                <a:ea typeface="Palatino"/>
                <a:cs typeface="Palatino"/>
                <a:sym typeface="Palatino"/>
              </a:rPr>
              <a:t>Steroid Withdrawal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FillTx/>
              <a:latin typeface="Palatino"/>
              <a:ea typeface="Palatino"/>
              <a:cs typeface="Palatino"/>
              <a:sym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122285145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75243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3200" b="1" dirty="0">
                <a:solidFill>
                  <a:schemeClr val="accent1"/>
                </a:solidFill>
              </a:rPr>
              <a:t>GAMBIT: Population data</a:t>
            </a:r>
            <a:endParaRPr lang="en-US" sz="3200" dirty="0">
              <a:solidFill>
                <a:schemeClr val="accent1"/>
              </a:solidFill>
            </a:endParaRPr>
          </a:p>
        </p:txBody>
      </p:sp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3" cstate="print"/>
          <a:srcRect b="18189"/>
          <a:stretch>
            <a:fillRect/>
          </a:stretch>
        </p:blipFill>
        <p:spPr bwMode="auto">
          <a:xfrm>
            <a:off x="179512" y="548680"/>
            <a:ext cx="698837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2483768" y="1628800"/>
              <a:ext cx="727200" cy="345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45608" y="1590600"/>
                <a:ext cx="803520" cy="42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1756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7556313" cy="720080"/>
          </a:xfrm>
        </p:spPr>
        <p:txBody>
          <a:bodyPr/>
          <a:lstStyle/>
          <a:p>
            <a:r>
              <a:rPr lang="en-GB" dirty="0"/>
              <a:t>Immunosuppression in GAMBIT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5047" y="1556792"/>
            <a:ext cx="268054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Verdana" pitchFamily="34" charset="0"/>
                <a:ea typeface="Verdana" pitchFamily="34" charset="0"/>
                <a:cs typeface="Verdana" pitchFamily="34" charset="0"/>
              </a:rPr>
              <a:t>Retrospective </a:t>
            </a:r>
          </a:p>
          <a:p>
            <a:r>
              <a:rPr lang="en-GB" dirty="0">
                <a:latin typeface="Verdana" pitchFamily="34" charset="0"/>
                <a:ea typeface="Verdana" pitchFamily="34" charset="0"/>
                <a:cs typeface="Verdana" pitchFamily="34" charset="0"/>
              </a:rPr>
              <a:t>	collection!</a:t>
            </a:r>
          </a:p>
          <a:p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dirty="0">
                <a:latin typeface="Verdana" pitchFamily="34" charset="0"/>
                <a:ea typeface="Verdana" pitchFamily="34" charset="0"/>
                <a:cs typeface="Verdana" pitchFamily="34" charset="0"/>
              </a:rPr>
              <a:t>17 groups</a:t>
            </a:r>
          </a:p>
          <a:p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rcRect t="3750"/>
          <a:stretch>
            <a:fillRect/>
          </a:stretch>
        </p:blipFill>
        <p:spPr>
          <a:xfrm>
            <a:off x="913331" y="620688"/>
            <a:ext cx="6683005" cy="56886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rcRect t="8774" r="5577" b="14254"/>
          <a:stretch>
            <a:fillRect/>
          </a:stretch>
        </p:blipFill>
        <p:spPr>
          <a:xfrm>
            <a:off x="604893" y="1052736"/>
            <a:ext cx="8215579" cy="4392488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261078" y="1484784"/>
            <a:ext cx="4968552" cy="3456384"/>
            <a:chOff x="2339752" y="1844824"/>
            <a:chExt cx="4968552" cy="3456384"/>
          </a:xfrm>
        </p:grpSpPr>
        <p:sp>
          <p:nvSpPr>
            <p:cNvPr id="4" name="Rectangle 3"/>
            <p:cNvSpPr/>
            <p:nvPr/>
          </p:nvSpPr>
          <p:spPr>
            <a:xfrm>
              <a:off x="2411760" y="2204864"/>
              <a:ext cx="1080120" cy="1152128"/>
            </a:xfrm>
            <a:prstGeom prst="rect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339752" y="3789040"/>
              <a:ext cx="1152128" cy="1512168"/>
            </a:xfrm>
            <a:prstGeom prst="rect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860032" y="2636912"/>
              <a:ext cx="1152128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860032" y="1844824"/>
              <a:ext cx="1152128" cy="360040"/>
            </a:xfrm>
            <a:prstGeom prst="rect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084168" y="2204864"/>
              <a:ext cx="1224136" cy="1512168"/>
            </a:xfrm>
            <a:prstGeom prst="rect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156176" y="4149080"/>
              <a:ext cx="1080120" cy="1152128"/>
            </a:xfrm>
            <a:prstGeom prst="rect">
              <a:avLst/>
            </a:prstGeom>
            <a:noFill/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496" y="404664"/>
            <a:ext cx="9001000" cy="720080"/>
          </a:xfrm>
        </p:spPr>
        <p:txBody>
          <a:bodyPr/>
          <a:lstStyle/>
          <a:p>
            <a:r>
              <a:rPr lang="en-GB" sz="2800" b="1" dirty="0"/>
              <a:t>Effect of </a:t>
            </a:r>
            <a:r>
              <a:rPr lang="en-GB" sz="2800" b="1" dirty="0" err="1"/>
              <a:t>immunosuppression</a:t>
            </a:r>
            <a:r>
              <a:rPr lang="en-GB" sz="2800" b="1" dirty="0"/>
              <a:t> in gene expression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0072" y="5877272"/>
            <a:ext cx="2956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Rebollo-Mesa, et al </a:t>
            </a:r>
            <a:r>
              <a:rPr lang="en-GB" sz="1600" dirty="0" err="1">
                <a:latin typeface="+mn-lt"/>
              </a:rPr>
              <a:t>AJTx</a:t>
            </a:r>
            <a:r>
              <a:rPr lang="en-GB" sz="1600" dirty="0">
                <a:latin typeface="+mn-lt"/>
              </a:rPr>
              <a:t> 2016</a:t>
            </a:r>
            <a:endParaRPr lang="en-GB" sz="1600" i="1" dirty="0">
              <a:latin typeface="+mn-lt"/>
            </a:endParaRPr>
          </a:p>
        </p:txBody>
      </p:sp>
      <p:pic>
        <p:nvPicPr>
          <p:cNvPr id="15" name="Content Placeholder 48" descr="photo_IRM.jpg"/>
          <p:cNvPicPr>
            <a:picLocks noChangeAspect="1"/>
          </p:cNvPicPr>
          <p:nvPr/>
        </p:nvPicPr>
        <p:blipFill>
          <a:blip r:embed="rId3" cstate="print"/>
          <a:srcRect r="17857" b="36328"/>
          <a:stretch>
            <a:fillRect/>
          </a:stretch>
        </p:blipFill>
        <p:spPr>
          <a:xfrm>
            <a:off x="8169492" y="5373216"/>
            <a:ext cx="974508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3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BioMarker</a:t>
            </a:r>
            <a:r>
              <a:rPr lang="en-GB" b="1" dirty="0"/>
              <a:t>-specific Challenges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39552" y="1124744"/>
            <a:ext cx="8353425" cy="46809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Description, validation, clinical application.</a:t>
            </a:r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Getting enough patients for sample collections</a:t>
            </a:r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Assessing and overcoming </a:t>
            </a:r>
            <a:r>
              <a:rPr lang="en-US" sz="2900" b="1" dirty="0" err="1"/>
              <a:t>counfounders</a:t>
            </a:r>
            <a:endParaRPr lang="en-US" sz="2900" b="1" dirty="0"/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The challenges of academic collaborations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58783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33525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ea typeface="Times New Roman" panose="02020603050405020304" pitchFamily="18" charset="0"/>
              </a:rPr>
              <a:t>Immunosuppressants</a:t>
            </a:r>
            <a:r>
              <a:rPr lang="en-US" sz="2800" b="1" dirty="0">
                <a:ea typeface="Times New Roman" panose="02020603050405020304" pitchFamily="18" charset="0"/>
              </a:rPr>
              <a:t> had a confounding effect on the expression of </a:t>
            </a:r>
            <a:r>
              <a:rPr lang="en-US" sz="2800" b="1" dirty="0" err="1">
                <a:ea typeface="Times New Roman" panose="02020603050405020304" pitchFamily="18" charset="0"/>
              </a:rPr>
              <a:t>IoT</a:t>
            </a:r>
            <a:r>
              <a:rPr lang="en-US" sz="2800" b="1" dirty="0">
                <a:ea typeface="Times New Roman" panose="02020603050405020304" pitchFamily="18" charset="0"/>
              </a:rPr>
              <a:t> gene set</a:t>
            </a:r>
            <a:endParaRPr lang="en-GB" sz="2800" b="1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80728"/>
            <a:ext cx="7776864" cy="52565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04" y="4869160"/>
            <a:ext cx="889248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1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GB" sz="1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4168" y="6021288"/>
            <a:ext cx="2956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Rebollo-Mesa, et al </a:t>
            </a:r>
            <a:r>
              <a:rPr lang="en-GB" sz="1600" dirty="0" err="1">
                <a:latin typeface="+mn-lt"/>
              </a:rPr>
              <a:t>AJTx</a:t>
            </a:r>
            <a:r>
              <a:rPr lang="en-GB" sz="1600" dirty="0">
                <a:latin typeface="+mn-lt"/>
              </a:rPr>
              <a:t> 2016</a:t>
            </a:r>
            <a:endParaRPr lang="en-GB" sz="16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8279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47155"/>
            <a:ext cx="7732302" cy="556216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520" y="0"/>
            <a:ext cx="87039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</a:rPr>
              <a:t>Immunosuppressants affected the transitional B cell subset size.</a:t>
            </a:r>
            <a:endParaRPr lang="en-GB" sz="28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4168" y="6093296"/>
            <a:ext cx="2956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Rebollo-Mesa, et al </a:t>
            </a:r>
            <a:r>
              <a:rPr lang="en-GB" sz="1600" dirty="0" err="1">
                <a:latin typeface="+mn-lt"/>
              </a:rPr>
              <a:t>AJTx</a:t>
            </a:r>
            <a:r>
              <a:rPr lang="en-GB" sz="1600" dirty="0">
                <a:latin typeface="+mn-lt"/>
              </a:rPr>
              <a:t> 2016</a:t>
            </a:r>
            <a:endParaRPr lang="en-GB" sz="16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7134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20000" cy="1066800"/>
          </a:xfrm>
        </p:spPr>
        <p:txBody>
          <a:bodyPr/>
          <a:lstStyle/>
          <a:p>
            <a:r>
              <a:rPr lang="en-GB" b="1" dirty="0"/>
              <a:t>Conclusions 2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39552" y="1124744"/>
            <a:ext cx="7992888" cy="504056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800" kern="0" dirty="0">
                <a:latin typeface="+mn-lt"/>
                <a:ea typeface="Tahoma" pitchFamily="34" charset="0"/>
                <a:cs typeface="Tahoma" pitchFamily="34" charset="0"/>
              </a:rPr>
              <a:t> RT-PCR = Diagnostic platform for gene expression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800" kern="0" dirty="0">
                <a:latin typeface="+mn-lt"/>
                <a:ea typeface="Tahoma" pitchFamily="34" charset="0"/>
                <a:cs typeface="Tahoma" pitchFamily="34" charset="0"/>
              </a:rPr>
              <a:t> Immunosuppression drugs the patients are taking </a:t>
            </a:r>
          </a:p>
          <a:p>
            <a:pPr lvl="2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800" kern="0" dirty="0">
                <a:latin typeface="+mn-lt"/>
                <a:ea typeface="Tahoma" pitchFamily="34" charset="0"/>
                <a:cs typeface="Tahoma" pitchFamily="34" charset="0"/>
              </a:rPr>
              <a:t> have a major effect on the expression of the chosen genes</a:t>
            </a:r>
          </a:p>
          <a:p>
            <a:pPr lvl="2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800" kern="0" dirty="0">
                <a:latin typeface="+mn-lt"/>
                <a:ea typeface="Tahoma" pitchFamily="34" charset="0"/>
                <a:cs typeface="Times New Roman" panose="02020603050405020304" pitchFamily="18" charset="0"/>
              </a:rPr>
              <a:t> major effect on the percentage of lymphocyte subset specifically on Transitional B cells.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  <a:defRPr/>
            </a:pPr>
            <a:endParaRPr lang="en-GB" kern="0" dirty="0">
              <a:latin typeface="+mn-lt"/>
              <a:ea typeface="Tahoma" pitchFamily="34" charset="0"/>
              <a:cs typeface="Tahoma" pitchFamily="34" charset="0"/>
            </a:endParaRPr>
          </a:p>
          <a:p>
            <a:pPr lvl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sz="2800" kern="0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BioMarker</a:t>
            </a:r>
            <a:r>
              <a:rPr lang="en-GB" b="1" dirty="0"/>
              <a:t>-specific Challenges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39552" y="1124744"/>
            <a:ext cx="8353425" cy="46809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Description, validation, clinical application.</a:t>
            </a:r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Getting enough patients for sample collections</a:t>
            </a:r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Assessing and overcoming </a:t>
            </a:r>
            <a:r>
              <a:rPr lang="en-US" sz="2900" b="1" dirty="0" err="1"/>
              <a:t>counfounders</a:t>
            </a:r>
            <a:endParaRPr lang="en-US" sz="2900" b="1" dirty="0"/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The challenges of academic collaborations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</a:pPr>
            <a:endParaRPr lang="en-US" sz="3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168827" y="4176511"/>
              <a:ext cx="507600" cy="230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0387" y="4148509"/>
                <a:ext cx="564480" cy="790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442787" y="4052311"/>
              <a:ext cx="340560" cy="2941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4377" y="4023906"/>
                <a:ext cx="397380" cy="3509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467987" y="4210711"/>
              <a:ext cx="360" cy="3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/>
            <p:spPr/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/>
              <p14:cNvContentPartPr/>
              <p14:nvPr/>
            </p14:nvContentPartPr>
            <p14:xfrm>
              <a:off x="-265693" y="3730471"/>
              <a:ext cx="360" cy="36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/>
            <p:spPr/>
          </p:pic>
        </mc:Fallback>
      </mc:AlternateContent>
    </p:spTree>
    <p:extLst>
      <p:ext uri="{BB962C8B-B14F-4D97-AF65-F5344CB8AC3E}">
        <p14:creationId xmlns:p14="http://schemas.microsoft.com/office/powerpoint/2010/main" val="321488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6104"/>
          </a:xfrm>
        </p:spPr>
        <p:txBody>
          <a:bodyPr/>
          <a:lstStyle/>
          <a:p>
            <a:pPr indent="720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2400" b="1" dirty="0">
                <a:ea typeface="Times New Roman" panose="02020603050405020304" pitchFamily="18" charset="0"/>
              </a:rPr>
              <a:t>Validation : Novel Gene expression set.</a:t>
            </a:r>
            <a:br>
              <a:rPr lang="en-GB" sz="2400" b="1" dirty="0">
                <a:ea typeface="Times New Roman" panose="02020603050405020304" pitchFamily="18" charset="0"/>
              </a:rPr>
            </a:br>
            <a:r>
              <a:rPr lang="en-GB" sz="2400" b="1" dirty="0">
                <a:ea typeface="Times New Roman" panose="02020603050405020304" pitchFamily="18" charset="0"/>
              </a:rPr>
              <a:t>Robust immunosuppression independence. </a:t>
            </a:r>
            <a:r>
              <a:rPr lang="en-GB" sz="2400" b="1" dirty="0" err="1">
                <a:ea typeface="Times New Roman" panose="02020603050405020304" pitchFamily="18" charset="0"/>
              </a:rPr>
              <a:t>Fluigdigm</a:t>
            </a:r>
            <a:endParaRPr lang="en-GB" sz="2400" b="1" dirty="0">
              <a:ea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24744"/>
            <a:ext cx="7344816" cy="51125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84168" y="6093296"/>
            <a:ext cx="2956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+mn-lt"/>
              </a:rPr>
              <a:t>Rebollo-Mesa, et al </a:t>
            </a:r>
            <a:r>
              <a:rPr lang="en-GB" sz="1600" dirty="0" err="1">
                <a:latin typeface="+mn-lt"/>
              </a:rPr>
              <a:t>AJTx</a:t>
            </a:r>
            <a:r>
              <a:rPr lang="en-GB" sz="1600" dirty="0">
                <a:latin typeface="+mn-lt"/>
              </a:rPr>
              <a:t> 2016</a:t>
            </a:r>
            <a:endParaRPr lang="en-GB" sz="16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030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Retrospective Design Challenge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84784"/>
            <a:ext cx="3955529" cy="378707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076056" y="2276872"/>
            <a:ext cx="2160240" cy="2088232"/>
          </a:xfrm>
          <a:prstGeom prst="ellipse">
            <a:avLst/>
          </a:prstGeom>
          <a:gradFill>
            <a:gsLst>
              <a:gs pos="93000">
                <a:schemeClr val="accent4">
                  <a:lumMod val="75000"/>
                </a:schemeClr>
              </a:gs>
              <a:gs pos="31000">
                <a:srgbClr val="7E795F">
                  <a:alpha val="58000"/>
                </a:srgbClr>
              </a:gs>
              <a:gs pos="97000">
                <a:schemeClr val="accent1">
                  <a:tint val="70000"/>
                  <a:shade val="100000"/>
                  <a:alpha val="100000"/>
                  <a:satMod val="200000"/>
                  <a:lumMod val="100000"/>
                </a:schemeClr>
              </a:gs>
            </a:gsLst>
            <a:lin ang="5400000" scaled="1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“Biology due to IS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effects”</a:t>
            </a:r>
          </a:p>
        </p:txBody>
      </p:sp>
      <p:sp>
        <p:nvSpPr>
          <p:cNvPr id="6" name="Oval 5"/>
          <p:cNvSpPr/>
          <p:nvPr/>
        </p:nvSpPr>
        <p:spPr>
          <a:xfrm>
            <a:off x="6876256" y="2276872"/>
            <a:ext cx="2160240" cy="208823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5000">
                <a:schemeClr val="accent1">
                  <a:lumMod val="45000"/>
                  <a:lumOff val="55000"/>
                  <a:alpha val="37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“Biology due to being tolerant”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6136" y="1412776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n-lt"/>
              </a:rPr>
              <a:t>Gene Expression</a:t>
            </a:r>
          </a:p>
          <a:p>
            <a:r>
              <a:rPr lang="en-GB" dirty="0">
                <a:latin typeface="+mn-lt"/>
              </a:rPr>
              <a:t>in stable patients</a:t>
            </a:r>
          </a:p>
        </p:txBody>
      </p:sp>
    </p:spTree>
    <p:extLst>
      <p:ext uri="{BB962C8B-B14F-4D97-AF65-F5344CB8AC3E}">
        <p14:creationId xmlns:p14="http://schemas.microsoft.com/office/powerpoint/2010/main" val="3331185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BioMarker</a:t>
            </a:r>
            <a:r>
              <a:rPr lang="en-GB" b="1" dirty="0"/>
              <a:t>-specific Challenges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539552" y="1124744"/>
            <a:ext cx="8353425" cy="46809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Description, validation, clinical application.</a:t>
            </a:r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Getting enough patients for sample collections</a:t>
            </a:r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Assessing and overcoming </a:t>
            </a:r>
            <a:r>
              <a:rPr lang="en-US" sz="2900" b="1" dirty="0" err="1"/>
              <a:t>counfounders</a:t>
            </a:r>
            <a:endParaRPr lang="en-US" sz="2900" b="1" dirty="0"/>
          </a:p>
          <a:p>
            <a:pPr marL="742950" lvl="1" indent="-514350" fontAlgn="auto">
              <a:lnSpc>
                <a:spcPct val="150000"/>
              </a:lnSpc>
              <a:spcAft>
                <a:spcPts val="0"/>
              </a:spcAft>
              <a:buClr>
                <a:srgbClr val="00AAD6"/>
              </a:buClr>
              <a:buSzPct val="100000"/>
              <a:buFont typeface="+mj-lt"/>
              <a:buAutoNum type="arabicPeriod"/>
            </a:pPr>
            <a:r>
              <a:rPr lang="en-US" sz="2900" b="1" dirty="0"/>
              <a:t>The challenges of academic collaborations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</a:pP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168827" y="4719056"/>
            <a:ext cx="614520" cy="294120"/>
            <a:chOff x="168827" y="4052311"/>
            <a:chExt cx="614520" cy="29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8" name="Ink 7"/>
                <p14:cNvContentPartPr/>
                <p14:nvPr/>
              </p14:nvContentPartPr>
              <p14:xfrm>
                <a:off x="168827" y="4176511"/>
                <a:ext cx="507600" cy="23040"/>
              </p14:xfrm>
            </p:contentPart>
          </mc:Choice>
          <mc:Fallback xmlns="">
            <p:pic>
              <p:nvPicPr>
                <p:cNvPr id="8" name="Ink 7"/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0387" y="4148509"/>
                  <a:ext cx="564480" cy="790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9" name="Ink 8"/>
                <p14:cNvContentPartPr/>
                <p14:nvPr/>
              </p14:nvContentPartPr>
              <p14:xfrm>
                <a:off x="442787" y="4052311"/>
                <a:ext cx="340560" cy="294120"/>
              </p14:xfrm>
            </p:contentPart>
          </mc:Choice>
          <mc:Fallback xmlns="">
            <p:pic>
              <p:nvPicPr>
                <p:cNvPr id="9" name="Ink 8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14377" y="4023906"/>
                  <a:ext cx="397380" cy="35093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467987" y="4210711"/>
              <a:ext cx="360" cy="3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/>
            <p:spPr/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/>
              <p14:cNvContentPartPr/>
              <p14:nvPr/>
            </p14:nvContentPartPr>
            <p14:xfrm>
              <a:off x="-265693" y="3730471"/>
              <a:ext cx="360" cy="36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/>
            <p:spPr/>
          </p:pic>
        </mc:Fallback>
      </mc:AlternateContent>
    </p:spTree>
    <p:extLst>
      <p:ext uri="{BB962C8B-B14F-4D97-AF65-F5344CB8AC3E}">
        <p14:creationId xmlns:p14="http://schemas.microsoft.com/office/powerpoint/2010/main" val="11753500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116106"/>
          </a:xfrm>
        </p:spPr>
        <p:txBody>
          <a:bodyPr/>
          <a:lstStyle/>
          <a:p>
            <a:r>
              <a:rPr lang="en-GB" dirty="0"/>
              <a:t>International Consortia for Biomarkers of Tolerance in kidney transplantation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53684"/>
              </p:ext>
            </p:extLst>
          </p:nvPr>
        </p:nvGraphicFramePr>
        <p:xfrm>
          <a:off x="323528" y="1628800"/>
          <a:ext cx="8352928" cy="4117043"/>
        </p:xfrm>
        <a:graphic>
          <a:graphicData uri="http://schemas.openxmlformats.org/drawingml/2006/table">
            <a:tbl>
              <a:tblPr/>
              <a:tblGrid>
                <a:gridCol w="1335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3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5671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/>
                        <a:t>Acronym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/>
                        <a:t>Description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/>
                        <a:t>Year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/>
                        <a:t>Web page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561">
                <a:tc>
                  <a:txBody>
                    <a:bodyPr/>
                    <a:lstStyle/>
                    <a:p>
                      <a:r>
                        <a:rPr lang="en-GB" sz="1100" dirty="0"/>
                        <a:t>ITN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Immune tolerance network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Since 2002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2"/>
                        </a:rPr>
                        <a:t>www.immunetolerance.org</a:t>
                      </a:r>
                      <a:endParaRPr lang="en-GB" sz="1100" dirty="0"/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489">
                <a:tc>
                  <a:txBody>
                    <a:bodyPr/>
                    <a:lstStyle/>
                    <a:p>
                      <a:r>
                        <a:rPr lang="en-GB" sz="1100" dirty="0"/>
                        <a:t>IOT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Indices of tolerance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2003–2007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3"/>
                        </a:rPr>
                        <a:t>www.nds.ox.ac.uk/riset/before-riset-the-indices-of-tolerance-project</a:t>
                      </a:r>
                      <a:endParaRPr lang="en-GB" sz="1100" dirty="0"/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98">
                <a:tc>
                  <a:txBody>
                    <a:bodyPr/>
                    <a:lstStyle/>
                    <a:p>
                      <a:r>
                        <a:rPr lang="en-GB" sz="1100"/>
                        <a:t>RISET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Reprogramming the immune system for establishment of tolerance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2005–2010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hlinkClick r:id="rId4"/>
                        </a:rPr>
                        <a:t>www.nds.ox.ac.uk/riset</a:t>
                      </a:r>
                      <a:endParaRPr lang="en-GB" sz="1100"/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384">
                <a:tc>
                  <a:txBody>
                    <a:bodyPr/>
                    <a:lstStyle/>
                    <a:p>
                      <a:r>
                        <a:rPr lang="en-GB" sz="1100"/>
                        <a:t>GAMBIT study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Genetic analysis and monitoring of biomarkers of immunological tolerance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2010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hlinkClick r:id="rId5"/>
                        </a:rPr>
                        <a:t>www.kcl.ac.uk/medicine/research/divisions/timb/research/tolerance/gambit/index.aspx</a:t>
                      </a:r>
                      <a:endParaRPr lang="en-GB" sz="1100"/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035">
                <a:tc>
                  <a:txBody>
                    <a:bodyPr/>
                    <a:lstStyle/>
                    <a:p>
                      <a:r>
                        <a:rPr lang="en-GB" sz="1100"/>
                        <a:t>The One Study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 unified approach to evaluating cellular immunotherapy in solid organ transplantation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/>
                        <a:t>2011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hlinkClick r:id="rId6"/>
                        </a:rPr>
                        <a:t>www.onestudy.org</a:t>
                      </a:r>
                      <a:endParaRPr lang="en-GB" sz="1100"/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93719">
                <a:tc>
                  <a:txBody>
                    <a:bodyPr/>
                    <a:lstStyle/>
                    <a:p>
                      <a:r>
                        <a:rPr lang="en-GB" sz="1100" dirty="0" err="1"/>
                        <a:t>Bio-DRIM</a:t>
                      </a:r>
                      <a:endParaRPr lang="en-GB" sz="1100" dirty="0"/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Personalized minimization of immunosuppression after solid organ transplantation by biomarker-driven stratification of patients to improve the long-term outcome and health-economic data of transplantation 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2012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7"/>
                        </a:rPr>
                        <a:t>www.biodrim.eu</a:t>
                      </a:r>
                      <a:r>
                        <a:rPr lang="en-GB" sz="1100" baseline="0" dirty="0"/>
                        <a:t> </a:t>
                      </a:r>
                      <a:endParaRPr lang="en-GB" sz="1100" dirty="0"/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98">
                <a:tc>
                  <a:txBody>
                    <a:bodyPr/>
                    <a:lstStyle/>
                    <a:p>
                      <a:r>
                        <a:rPr lang="en-GB" sz="1100"/>
                        <a:t>BIOMARGIN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Biomarkers of renal graft injuries in kidney allograft recipients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2013</a:t>
                      </a:r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hlinkClick r:id="rId8"/>
                        </a:rPr>
                        <a:t>www.inserm.fr</a:t>
                      </a:r>
                      <a:endParaRPr lang="en-GB" sz="1100" dirty="0"/>
                    </a:p>
                  </a:txBody>
                  <a:tcPr marL="26234" marR="26234" marT="13117" marB="1311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27584" y="5877272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Viklicky O, 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Hribova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P, Brabcova I. Molecular markers of rejection and tolerance: lessons from clinical research.</a:t>
            </a:r>
          </a:p>
          <a:p>
            <a:pPr>
              <a:spcAft>
                <a:spcPts val="0"/>
              </a:spcAft>
            </a:pP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Nephrol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Dial Transplant. 2013 Nov;28(11):2701-8.  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10.1093/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ndt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/gft102. </a:t>
            </a:r>
            <a:r>
              <a:rPr lang="en-GB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Epub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2013 Jun 5.</a:t>
            </a:r>
          </a:p>
        </p:txBody>
      </p:sp>
    </p:spTree>
    <p:extLst>
      <p:ext uri="{BB962C8B-B14F-4D97-AF65-F5344CB8AC3E}">
        <p14:creationId xmlns:p14="http://schemas.microsoft.com/office/powerpoint/2010/main" val="26593330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620000" cy="1066800"/>
          </a:xfrm>
        </p:spPr>
        <p:txBody>
          <a:bodyPr/>
          <a:lstStyle/>
          <a:p>
            <a:r>
              <a:rPr lang="en-GB" b="1" dirty="0"/>
              <a:t>Conclusions 3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11560" y="1124744"/>
            <a:ext cx="8208912" cy="50405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kern="0" dirty="0">
                <a:latin typeface="+mn-lt"/>
                <a:ea typeface="Tahoma" pitchFamily="34" charset="0"/>
                <a:cs typeface="Times New Roman" pitchFamily="18" charset="0"/>
              </a:rPr>
              <a:t> We NEED </a:t>
            </a:r>
            <a:r>
              <a:rPr lang="en-GB" kern="0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Tahoma" pitchFamily="34" charset="0"/>
                <a:cs typeface="Times New Roman" pitchFamily="18" charset="0"/>
              </a:rPr>
              <a:t>robust statistical methods </a:t>
            </a:r>
            <a:r>
              <a:rPr lang="en-GB" kern="0" dirty="0">
                <a:latin typeface="+mn-lt"/>
                <a:ea typeface="Tahoma" pitchFamily="34" charset="0"/>
                <a:cs typeface="Times New Roman" pitchFamily="18" charset="0"/>
              </a:rPr>
              <a:t>that prevent false-positive results, and control confounding is essential prior to translation of clinical prediction models.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kern="0" dirty="0">
              <a:latin typeface="+mn-lt"/>
              <a:ea typeface="Tahoma" pitchFamily="34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kern="0" dirty="0">
                <a:latin typeface="+mn-lt"/>
                <a:ea typeface="Tahoma" pitchFamily="34" charset="0"/>
                <a:cs typeface="Times New Roman" pitchFamily="18" charset="0"/>
              </a:rPr>
              <a:t> New-signature controls for the alterations of the immune effector pathways transiently activated or inhibited by IS drugs. </a:t>
            </a:r>
          </a:p>
          <a:p>
            <a:pPr lvl="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kern="0" dirty="0">
              <a:latin typeface="+mn-lt"/>
              <a:ea typeface="Tahoma" pitchFamily="34" charset="0"/>
              <a:cs typeface="Times New Roman" pitchFamily="18" charset="0"/>
            </a:endParaRPr>
          </a:p>
          <a:p>
            <a:pPr lvl="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kern="0" dirty="0">
                <a:latin typeface="+mn-lt"/>
                <a:ea typeface="Tahoma" pitchFamily="34" charset="0"/>
                <a:cs typeface="Times New Roman" pitchFamily="18" charset="0"/>
              </a:rPr>
              <a:t> This signature highlights </a:t>
            </a:r>
            <a:r>
              <a:rPr lang="en-GB" kern="0" dirty="0">
                <a:solidFill>
                  <a:schemeClr val="accent2">
                    <a:lumMod val="75000"/>
                    <a:lumOff val="25000"/>
                  </a:schemeClr>
                </a:solidFill>
                <a:latin typeface="+mn-lt"/>
                <a:ea typeface="Tahoma" pitchFamily="34" charset="0"/>
                <a:cs typeface="Times New Roman" pitchFamily="18" charset="0"/>
              </a:rPr>
              <a:t>“biology due to tolerance”.</a:t>
            </a:r>
            <a:endParaRPr lang="en-GB" kern="0" dirty="0"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2" descr="slide 1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9" name="Picture 8" descr="Picture2"/>
          <p:cNvPicPr>
            <a:picLocks noChangeAspect="1" noChangeArrowheads="1"/>
          </p:cNvPicPr>
          <p:nvPr/>
        </p:nvPicPr>
        <p:blipFill>
          <a:blip r:embed="rId4" cstate="print"/>
          <a:srcRect l="18336" b="-64294"/>
          <a:stretch>
            <a:fillRect/>
          </a:stretch>
        </p:blipFill>
        <p:spPr bwMode="auto">
          <a:xfrm>
            <a:off x="4752975" y="1268413"/>
            <a:ext cx="43561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Text Box 4"/>
          <p:cNvSpPr txBox="1">
            <a:spLocks noChangeArrowheads="1"/>
          </p:cNvSpPr>
          <p:nvPr/>
        </p:nvSpPr>
        <p:spPr bwMode="auto">
          <a:xfrm>
            <a:off x="5220072" y="119645"/>
            <a:ext cx="2592710" cy="107721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 wrap="square" lIns="108000" tIns="0" rIns="10800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400" dirty="0">
                <a:solidFill>
                  <a:schemeClr val="bg2"/>
                </a:solidFill>
                <a:latin typeface="Arial" pitchFamily="-123" charset="0"/>
              </a:rPr>
              <a:t>Guy’s and St Thomas’ NHS Foundation Trust  and King’s College London’s</a:t>
            </a:r>
          </a:p>
          <a:p>
            <a:pPr eaLnBrk="0" hangingPunct="0"/>
            <a:r>
              <a:rPr lang="en-US" sz="1400" b="1" dirty="0">
                <a:solidFill>
                  <a:schemeClr val="bg2"/>
                </a:solidFill>
                <a:latin typeface="Arial" pitchFamily="-123" charset="0"/>
              </a:rPr>
              <a:t>Comprehensive Biomedical Research Centre</a:t>
            </a:r>
          </a:p>
        </p:txBody>
      </p:sp>
      <p:pic>
        <p:nvPicPr>
          <p:cNvPr id="5133" name="Picture 16" descr="KCL_noUoL_A4_40mm_PowerPoint_bl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650" y="189942"/>
            <a:ext cx="1403350" cy="93662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2223" y="0"/>
            <a:ext cx="2265398" cy="1848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1" y="1767695"/>
            <a:ext cx="2162763" cy="166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50161" y="0"/>
            <a:ext cx="1969911" cy="174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29317" y="1767695"/>
            <a:ext cx="2162763" cy="166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5"/>
          <p:cNvGrpSpPr/>
          <p:nvPr/>
        </p:nvGrpSpPr>
        <p:grpSpPr>
          <a:xfrm>
            <a:off x="5852547" y="2433333"/>
            <a:ext cx="3275856" cy="1512168"/>
            <a:chOff x="3491880" y="2276872"/>
            <a:chExt cx="4968552" cy="2088232"/>
          </a:xfrm>
        </p:grpSpPr>
        <p:pic>
          <p:nvPicPr>
            <p:cNvPr id="32" name="Picture 31"/>
            <p:cNvPicPr/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491880" y="3658344"/>
              <a:ext cx="2088232" cy="706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32"/>
            <p:cNvGrpSpPr/>
            <p:nvPr/>
          </p:nvGrpSpPr>
          <p:grpSpPr>
            <a:xfrm>
              <a:off x="5796136" y="2276872"/>
              <a:ext cx="2664296" cy="2088232"/>
              <a:chOff x="6228184" y="1772816"/>
              <a:chExt cx="2760307" cy="1944216"/>
            </a:xfrm>
          </p:grpSpPr>
          <p:pic>
            <p:nvPicPr>
              <p:cNvPr id="34" name="Picture 2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228184" y="2996952"/>
                <a:ext cx="2760307" cy="7200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" name="Picture 4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6288494" y="1772816"/>
                <a:ext cx="2639686" cy="1152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 useBgFill="1">
        <p:nvSpPr>
          <p:cNvPr id="24" name="Rectangle 23"/>
          <p:cNvSpPr/>
          <p:nvPr/>
        </p:nvSpPr>
        <p:spPr>
          <a:xfrm>
            <a:off x="0" y="3501008"/>
            <a:ext cx="313184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latin typeface="Tahoma" pitchFamily="34" charset="0"/>
                <a:cs typeface="Tahoma" pitchFamily="34" charset="0"/>
              </a:rPr>
              <a:t>Dr Rachel Hilton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latin typeface="Tahoma" pitchFamily="34" charset="0"/>
                <a:cs typeface="Tahoma" pitchFamily="34" charset="0"/>
              </a:rPr>
              <a:t>Dr David Game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b="1" u="sng" dirty="0">
                <a:latin typeface="Tahoma" pitchFamily="34" charset="0"/>
                <a:cs typeface="Tahoma" pitchFamily="34" charset="0"/>
              </a:rPr>
              <a:t>Prof Steve Sacks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800" b="1" u="sng" dirty="0" err="1">
                <a:latin typeface="Tahoma" pitchFamily="34" charset="0"/>
                <a:cs typeface="Tahoma" pitchFamily="34" charset="0"/>
              </a:rPr>
              <a:t>Prof</a:t>
            </a:r>
            <a:r>
              <a:rPr lang="es-ES" sz="1800" b="1" u="sng" dirty="0">
                <a:latin typeface="Tahoma" pitchFamily="34" charset="0"/>
                <a:cs typeface="Tahoma" pitchFamily="34" charset="0"/>
              </a:rPr>
              <a:t> Graham Lord</a:t>
            </a:r>
            <a:endParaRPr lang="en-GB" sz="1800" dirty="0">
              <a:latin typeface="Tahoma" pitchFamily="34" charset="0"/>
              <a:cs typeface="Tahoma" pitchFamily="34" charset="0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800" b="1" u="sng" dirty="0" err="1">
                <a:latin typeface="Tahoma" pitchFamily="34" charset="0"/>
                <a:cs typeface="Tahoma" pitchFamily="34" charset="0"/>
              </a:rPr>
              <a:t>Prof</a:t>
            </a:r>
            <a:r>
              <a:rPr lang="es-ES" sz="1800" b="1" u="sng" dirty="0">
                <a:latin typeface="Tahoma" pitchFamily="34" charset="0"/>
                <a:cs typeface="Tahoma" pitchFamily="34" charset="0"/>
              </a:rPr>
              <a:t> Robert Lechler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5616" y="1249596"/>
            <a:ext cx="957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Florence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Delaney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67744" y="1196752"/>
            <a:ext cx="1013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Rosalynn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Miller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75856" y="980728"/>
            <a:ext cx="102463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Estefania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Nova-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Lamperti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76571" y="1196752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Paula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Mobillo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907704" y="2977788"/>
            <a:ext cx="843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Yogesh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Kamra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275856" y="2977788"/>
            <a:ext cx="928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err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Mano</a:t>
            </a:r>
            <a:endParaRPr lang="en-GB" sz="14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Runglall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55976" y="2924944"/>
            <a:ext cx="702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Tom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Lewis</a:t>
            </a: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563366" y="6165304"/>
            <a:ext cx="5545138" cy="61555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 b="1" dirty="0">
                <a:latin typeface="Tahoma" pitchFamily="34" charset="0"/>
              </a:rPr>
              <a:t>Tissue typing at Guy</a:t>
            </a:r>
            <a:r>
              <a:rPr lang="en-GB" altLang="en-US" sz="1800" b="1" dirty="0">
                <a:latin typeface="Tahoma" pitchFamily="34" charset="0"/>
              </a:rPr>
              <a:t>’</a:t>
            </a:r>
            <a:r>
              <a:rPr lang="en-GB" sz="1800" b="1" dirty="0">
                <a:latin typeface="Tahoma" pitchFamily="34" charset="0"/>
              </a:rPr>
              <a:t>s Hospital: </a:t>
            </a:r>
          </a:p>
          <a:p>
            <a:r>
              <a:rPr lang="en-GB" sz="1600" dirty="0">
                <a:latin typeface="Tahoma" pitchFamily="34" charset="0"/>
              </a:rPr>
              <a:t>  Dr Robert Vaughn, </a:t>
            </a:r>
            <a:r>
              <a:rPr lang="en-GB" sz="1600" dirty="0" err="1">
                <a:latin typeface="Tahoma" pitchFamily="34" charset="0"/>
              </a:rPr>
              <a:t>Livvy</a:t>
            </a:r>
            <a:r>
              <a:rPr lang="en-GB" sz="1600" dirty="0">
                <a:latin typeface="Tahoma" pitchFamily="34" charset="0"/>
              </a:rPr>
              <a:t> Shaw &amp; Team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220072" y="2132856"/>
            <a:ext cx="2232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Jonathan Lo</a:t>
            </a:r>
          </a:p>
          <a:p>
            <a:pPr algn="ctr"/>
            <a:r>
              <a:rPr lang="en-GB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Nicola  Smallcombe</a:t>
            </a:r>
          </a:p>
          <a:p>
            <a:pPr algn="ctr"/>
            <a:r>
              <a:rPr lang="en-GB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Jennifer Mullan</a:t>
            </a:r>
          </a:p>
          <a:p>
            <a:pPr algn="ctr"/>
            <a:r>
              <a:rPr lang="en-GB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Sonia Norris</a:t>
            </a: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13" cstate="print"/>
          <a:srcRect l="34513" t="14900" r="46179" b="43097"/>
          <a:stretch>
            <a:fillRect/>
          </a:stretch>
        </p:blipFill>
        <p:spPr bwMode="auto">
          <a:xfrm>
            <a:off x="0" y="0"/>
            <a:ext cx="1130699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6" name="TextBox 45"/>
          <p:cNvSpPr txBox="1"/>
          <p:nvPr/>
        </p:nvSpPr>
        <p:spPr>
          <a:xfrm>
            <a:off x="0" y="1321604"/>
            <a:ext cx="1034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Darlene J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Catalan</a:t>
            </a:r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14" cstate="print"/>
          <a:srcRect l="47385" t="17262" r="18064" b="41395"/>
          <a:stretch>
            <a:fillRect/>
          </a:stretch>
        </p:blipFill>
        <p:spPr bwMode="auto">
          <a:xfrm>
            <a:off x="0" y="1844824"/>
            <a:ext cx="176522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TextBox 49"/>
          <p:cNvSpPr txBox="1"/>
          <p:nvPr/>
        </p:nvSpPr>
        <p:spPr>
          <a:xfrm>
            <a:off x="0" y="2924944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Akiko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Tsutsui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1600" y="2924944"/>
            <a:ext cx="707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Claire</a:t>
            </a:r>
          </a:p>
          <a:p>
            <a:r>
              <a:rPr lang="en-GB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Duffy</a:t>
            </a:r>
          </a:p>
        </p:txBody>
      </p:sp>
      <p:pic>
        <p:nvPicPr>
          <p:cNvPr id="49" name="Content Placeholder 48" descr="photo_IRM.jpg"/>
          <p:cNvPicPr>
            <a:picLocks noGrp="1" noChangeAspect="1"/>
          </p:cNvPicPr>
          <p:nvPr>
            <p:ph idx="1"/>
          </p:nvPr>
        </p:nvPicPr>
        <p:blipFill>
          <a:blip r:embed="rId15" cstate="print"/>
          <a:srcRect r="17857" b="36328"/>
          <a:stretch>
            <a:fillRect/>
          </a:stretch>
        </p:blipFill>
        <p:spPr>
          <a:xfrm>
            <a:off x="2627784" y="3501008"/>
            <a:ext cx="1879409" cy="1944216"/>
          </a:xfrm>
        </p:spPr>
      </p:pic>
      <p:sp useBgFill="1">
        <p:nvSpPr>
          <p:cNvPr id="40" name="Rectangle 39"/>
          <p:cNvSpPr/>
          <p:nvPr/>
        </p:nvSpPr>
        <p:spPr>
          <a:xfrm>
            <a:off x="0" y="5949280"/>
            <a:ext cx="3131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latin typeface="Tahoma" pitchFamily="34" charset="0"/>
                <a:cs typeface="Tahoma" pitchFamily="34" charset="0"/>
              </a:rPr>
              <a:t>Dr Jean Harrington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latin typeface="Tahoma" pitchFamily="34" charset="0"/>
                <a:cs typeface="Tahoma" pitchFamily="34" charset="0"/>
              </a:rPr>
              <a:t>Prof Myfanwy Morgan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355975" y="3501008"/>
            <a:ext cx="1675823" cy="201622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987824" y="5446965"/>
            <a:ext cx="2952328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Drs Irene Rebollo-Mesa</a:t>
            </a:r>
          </a:p>
          <a:p>
            <a:r>
              <a:rPr lang="en-GB" sz="1800" b="1" dirty="0">
                <a:solidFill>
                  <a:schemeClr val="accent5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&amp; Sofia Christakoudi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266958" y="4077072"/>
            <a:ext cx="2160240" cy="920623"/>
            <a:chOff x="6848561" y="4585074"/>
            <a:chExt cx="2160240" cy="920623"/>
          </a:xfrm>
        </p:grpSpPr>
        <p:sp>
          <p:nvSpPr>
            <p:cNvPr id="7" name="Rounded Rectangle 6"/>
            <p:cNvSpPr/>
            <p:nvPr/>
          </p:nvSpPr>
          <p:spPr>
            <a:xfrm>
              <a:off x="6848561" y="4585074"/>
              <a:ext cx="2160240" cy="92062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5390" y="4594870"/>
              <a:ext cx="2066583" cy="901031"/>
            </a:xfrm>
            <a:prstGeom prst="rect">
              <a:avLst/>
            </a:prstGeom>
            <a:ln w="190500" cap="sq">
              <a:noFill/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</p:spTree>
    <p:extLst>
      <p:ext uri="{BB962C8B-B14F-4D97-AF65-F5344CB8AC3E}">
        <p14:creationId xmlns:p14="http://schemas.microsoft.com/office/powerpoint/2010/main" val="26341002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3|6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8.7"/>
</p:tagLst>
</file>

<file path=ppt/theme/theme1.xml><?xml version="1.0" encoding="utf-8"?>
<a:theme xmlns:a="http://schemas.openxmlformats.org/drawingml/2006/main" name="OMICS2013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RC_Red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OMICS2013.thmx</Template>
  <TotalTime>10192</TotalTime>
  <Words>1748</Words>
  <Application>Microsoft Office PowerPoint</Application>
  <PresentationFormat>On-screen Show (4:3)</PresentationFormat>
  <Paragraphs>463</Paragraphs>
  <Slides>33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8" baseType="lpstr">
      <vt:lpstr>ＭＳ Ｐゴシック</vt:lpstr>
      <vt:lpstr>Arial</vt:lpstr>
      <vt:lpstr>Calibri</vt:lpstr>
      <vt:lpstr>Palatino</vt:lpstr>
      <vt:lpstr>Rockwell</vt:lpstr>
      <vt:lpstr>Tahoma</vt:lpstr>
      <vt:lpstr>Times New Roman</vt:lpstr>
      <vt:lpstr>Trebuchet MS</vt:lpstr>
      <vt:lpstr>Verdana</vt:lpstr>
      <vt:lpstr>Wingdings</vt:lpstr>
      <vt:lpstr>Wingdings 3</vt:lpstr>
      <vt:lpstr>OMICS2013</vt:lpstr>
      <vt:lpstr>Office Theme</vt:lpstr>
      <vt:lpstr>MRC_Red</vt:lpstr>
      <vt:lpstr>1_Office Theme</vt:lpstr>
      <vt:lpstr>PowerPoint Presentation</vt:lpstr>
      <vt:lpstr>PowerPoint Presentation</vt:lpstr>
      <vt:lpstr>Current Challenges</vt:lpstr>
      <vt:lpstr>Why do we need biomarkers?...</vt:lpstr>
      <vt:lpstr>Outline</vt:lpstr>
      <vt:lpstr>BioMarker-specific Challenges</vt:lpstr>
      <vt:lpstr>PowerPoint Presentation</vt:lpstr>
      <vt:lpstr>Biomarkers of Tolerance: Patient groups</vt:lpstr>
      <vt:lpstr>PowerPoint Presentation</vt:lpstr>
      <vt:lpstr>Detecting tolerance: The cross-platform signature</vt:lpstr>
      <vt:lpstr>Predicted Probability of being tolerant</vt:lpstr>
      <vt:lpstr>PowerPoint Presentation</vt:lpstr>
      <vt:lpstr>Transitional B cells in Tolerant recipients</vt:lpstr>
      <vt:lpstr>PowerPoint Presentation</vt:lpstr>
      <vt:lpstr>PowerPoint Presentation</vt:lpstr>
      <vt:lpstr>Conclusions 1</vt:lpstr>
      <vt:lpstr>Genetic Analysis &amp; Monitoring of Biomarkers of Immunological Tolerance  GAMBIT study</vt:lpstr>
      <vt:lpstr>The GAMBIT Consortium. NIHR CRN</vt:lpstr>
      <vt:lpstr>The GAMBIT Study</vt:lpstr>
      <vt:lpstr>PowerPoint Presentation</vt:lpstr>
      <vt:lpstr>Immunosuppression in GAMBIT</vt:lpstr>
      <vt:lpstr>Effect of immunosuppression in gene expression </vt:lpstr>
      <vt:lpstr>BioMarker-specific Challenges</vt:lpstr>
      <vt:lpstr>Immunosuppressants had a confounding effect on the expression of IoT gene set</vt:lpstr>
      <vt:lpstr>PowerPoint Presentation</vt:lpstr>
      <vt:lpstr>Conclusions 2</vt:lpstr>
      <vt:lpstr>BioMarker-specific Challenges</vt:lpstr>
      <vt:lpstr>Validation : Novel Gene expression set. Robust immunosuppression independence. Fluigdigm</vt:lpstr>
      <vt:lpstr>Retrospective Design Challenge</vt:lpstr>
      <vt:lpstr>BioMarker-specific Challenges</vt:lpstr>
      <vt:lpstr>International Consortia for Biomarkers of Tolerance in kidney transplantation</vt:lpstr>
      <vt:lpstr>Conclusions 3</vt:lpstr>
      <vt:lpstr>PowerPoint Presentation</vt:lpstr>
    </vt:vector>
  </TitlesOfParts>
  <Company>King's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King’s College London</dc:title>
  <dc:creator>Maria Hernandez Fuentes</dc:creator>
  <dc:description>developed by Operandi Limited</dc:description>
  <cp:lastModifiedBy>Hernandez-Fuentes Maria</cp:lastModifiedBy>
  <cp:revision>491</cp:revision>
  <dcterms:created xsi:type="dcterms:W3CDTF">2010-06-03T07:19:10Z</dcterms:created>
  <dcterms:modified xsi:type="dcterms:W3CDTF">2018-05-13T17:12:52Z</dcterms:modified>
</cp:coreProperties>
</file>